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ccKtk7bpbvYQWfHFzEBq+86F3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1</a:t>
            </a:r>
            <a:endParaRPr/>
          </a:p>
          <a:p>
            <a:pPr marL="62865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Identifying student needs (gathering of caseload information)</a:t>
            </a:r>
            <a:endParaRPr/>
          </a:p>
          <a:p>
            <a:pPr marL="62865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Gathering MTSS Data / Referrals in 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2</a:t>
            </a:r>
            <a:endParaRPr/>
          </a:p>
          <a:p>
            <a:pPr marL="62865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Identifying school needs – (tallying caseload data to determine teacher/paraprofessional allotment needs)</a:t>
            </a:r>
            <a:endParaRPr/>
          </a:p>
          <a:p>
            <a:pPr marL="62865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Review special considerations (1:1 support, special programming (pilots and etc.)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3</a:t>
            </a:r>
            <a:endParaRPr/>
          </a:p>
          <a:p>
            <a:pPr marL="62865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Identifying any program changes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f68a47a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f68a47a9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1f68a47a9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22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2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4" name="Google Shape;114;p2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2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5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25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5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6" name="Google Shape;126;p25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5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9" name="Google Shape;129;p25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0" name="Google Shape;130;p2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2" name="Google Shape;162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8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0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0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7F7F7">
                  <a:alpha val="6666"/>
                </a:srgbClr>
              </a:gs>
              <a:gs pos="36000">
                <a:srgbClr val="F7F7F7">
                  <a:alpha val="5882"/>
                </a:srgbClr>
              </a:gs>
              <a:gs pos="69000">
                <a:srgbClr val="F7F7F7">
                  <a:alpha val="0"/>
                </a:srgbClr>
              </a:gs>
              <a:gs pos="100000">
                <a:srgbClr val="F7F7F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>
            <a:spLocks noGrp="1"/>
          </p:cNvSpPr>
          <p:nvPr>
            <p:ph type="ctrTitle"/>
          </p:nvPr>
        </p:nvSpPr>
        <p:spPr>
          <a:xfrm>
            <a:off x="5363149" y="1325880"/>
            <a:ext cx="6181152" cy="306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entury Gothic"/>
              <a:buNone/>
            </a:pPr>
            <a:r>
              <a:rPr lang="en-US" sz="5000" b="1">
                <a:latin typeface="Century Gothic"/>
                <a:ea typeface="Century Gothic"/>
                <a:cs typeface="Century Gothic"/>
                <a:sym typeface="Century Gothic"/>
              </a:rPr>
              <a:t>Exploring the Annual</a:t>
            </a:r>
            <a:br>
              <a:rPr lang="en-US" sz="5000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000" b="1">
                <a:latin typeface="Century Gothic"/>
                <a:ea typeface="Century Gothic"/>
                <a:cs typeface="Century Gothic"/>
                <a:sym typeface="Century Gothic"/>
              </a:rPr>
              <a:t>Allotment Review Process</a:t>
            </a:r>
            <a:endParaRPr/>
          </a:p>
        </p:txBody>
      </p:sp>
      <p:sp>
        <p:nvSpPr>
          <p:cNvPr id="170" name="Google Shape;170;p1"/>
          <p:cNvSpPr txBox="1">
            <a:spLocks noGrp="1"/>
          </p:cNvSpPr>
          <p:nvPr>
            <p:ph type="subTitle" idx="1"/>
          </p:nvPr>
        </p:nvSpPr>
        <p:spPr>
          <a:xfrm>
            <a:off x="5363149" y="4588329"/>
            <a:ext cx="6181152" cy="16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 sz="1400" b="1"/>
              <a:t>MICHELE SAYLES HARRIS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 sz="1400" i="1"/>
              <a:t>CHIEF OF SPECIAL SERVICES AND EDUCATIONAL SUPPORTS</a:t>
            </a:r>
            <a:endParaRPr sz="14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 sz="1400" b="1"/>
              <a:t>KRISTAL BROWN</a:t>
            </a:r>
            <a:endParaRPr sz="1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 sz="1400" i="1"/>
              <a:t>DIRECTOR OF SPECIAL EDUCATION</a:t>
            </a:r>
            <a:endParaRPr sz="14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 b="1"/>
          </a:p>
        </p:txBody>
      </p:sp>
      <p:sp>
        <p:nvSpPr>
          <p:cNvPr id="171" name="Google Shape;171;p1"/>
          <p:cNvSpPr/>
          <p:nvPr/>
        </p:nvSpPr>
        <p:spPr>
          <a:xfrm>
            <a:off x="1" y="0"/>
            <a:ext cx="407521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1"/>
          <p:cNvSpPr/>
          <p:nvPr/>
        </p:nvSpPr>
        <p:spPr>
          <a:xfrm flipH="1">
            <a:off x="4626828" y="-1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1"/>
          <p:cNvSpPr/>
          <p:nvPr/>
        </p:nvSpPr>
        <p:spPr>
          <a:xfrm rot="5400000" flipH="1">
            <a:off x="871743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 extrusionOk="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74" name="Google Shape;174;p1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854" y="2137656"/>
            <a:ext cx="3431749" cy="258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8719939" y="1460230"/>
            <a:ext cx="3472060" cy="825932"/>
          </a:xfrm>
          <a:custGeom>
            <a:avLst/>
            <a:gdLst/>
            <a:ahLst/>
            <a:cxnLst/>
            <a:rect l="l" t="t" r="r" b="b"/>
            <a:pathLst>
              <a:path w="3472060" h="825932" extrusionOk="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"/>
          <p:cNvSpPr txBox="1"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300"/>
              <a:buFont typeface="Century Gothic"/>
              <a:buNone/>
            </a:pPr>
            <a:r>
              <a:rPr lang="en-US" sz="3300" b="1">
                <a:solidFill>
                  <a:srgbClr val="EBEBEB"/>
                </a:solidFill>
              </a:rPr>
              <a:t>Overview of the Allotment Review Process</a:t>
            </a:r>
            <a:r>
              <a:rPr lang="en-US" sz="3300">
                <a:solidFill>
                  <a:srgbClr val="EBEBEB"/>
                </a:solidFill>
              </a:rPr>
              <a:t> </a:t>
            </a: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-1" y="1762067"/>
            <a:ext cx="12192418" cy="5095933"/>
          </a:xfrm>
          <a:custGeom>
            <a:avLst/>
            <a:gdLst/>
            <a:ahLst/>
            <a:cxnLst/>
            <a:rect l="l" t="t" r="r" b="b"/>
            <a:pathLst>
              <a:path w="12192418" h="5095933" extrusionOk="0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185" name="Google Shape;185;p2"/>
          <p:cNvGrpSpPr/>
          <p:nvPr/>
        </p:nvGrpSpPr>
        <p:grpSpPr>
          <a:xfrm>
            <a:off x="648930" y="2810256"/>
            <a:ext cx="10895369" cy="3404277"/>
            <a:chOff x="0" y="0"/>
            <a:chExt cx="10895369" cy="3404277"/>
          </a:xfrm>
        </p:grpSpPr>
        <p:sp>
          <p:nvSpPr>
            <p:cNvPr id="186" name="Google Shape;186;p2"/>
            <p:cNvSpPr/>
            <p:nvPr/>
          </p:nvSpPr>
          <p:spPr>
            <a:xfrm>
              <a:off x="0" y="0"/>
              <a:ext cx="3404803" cy="340427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 txBox="1"/>
            <p:nvPr/>
          </p:nvSpPr>
          <p:spPr>
            <a:xfrm>
              <a:off x="0" y="1293625"/>
              <a:ext cx="3404803" cy="2042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5450" tIns="330200" rIns="2654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entury Gothic"/>
                <a:buNone/>
              </a:pPr>
              <a:r>
                <a:rPr lang="en-US" sz="26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1</a:t>
              </a:r>
              <a:endParaRPr sz="2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Student Focused </a:t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91760" y="340427"/>
              <a:ext cx="1021283" cy="1021283"/>
            </a:xfrm>
            <a:prstGeom prst="ellipse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 txBox="1"/>
            <p:nvPr/>
          </p:nvSpPr>
          <p:spPr>
            <a:xfrm>
              <a:off x="1341323" y="489990"/>
              <a:ext cx="722157" cy="722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600" tIns="12700" rIns="796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entury Gothic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0" y="3404205"/>
              <a:ext cx="3404803" cy="72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745283" y="0"/>
              <a:ext cx="3404803" cy="340427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 txBox="1"/>
            <p:nvPr/>
          </p:nvSpPr>
          <p:spPr>
            <a:xfrm>
              <a:off x="3745283" y="1293625"/>
              <a:ext cx="3404803" cy="2042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5450" tIns="330200" rIns="2654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entury Gothic"/>
                <a:buNone/>
              </a:pPr>
              <a:r>
                <a:rPr lang="en-US" sz="26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2</a:t>
              </a:r>
              <a:endParaRPr sz="2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School Focused </a:t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937043" y="340427"/>
              <a:ext cx="1021283" cy="1021283"/>
            </a:xfrm>
            <a:prstGeom prst="ellipse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 txBox="1"/>
            <p:nvPr/>
          </p:nvSpPr>
          <p:spPr>
            <a:xfrm>
              <a:off x="5086606" y="489990"/>
              <a:ext cx="722157" cy="722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600" tIns="12700" rIns="796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entury Gothic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45283" y="3404205"/>
              <a:ext cx="3404803" cy="72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490566" y="0"/>
              <a:ext cx="3404803" cy="340427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 txBox="1"/>
            <p:nvPr/>
          </p:nvSpPr>
          <p:spPr>
            <a:xfrm>
              <a:off x="7490566" y="1293625"/>
              <a:ext cx="3404803" cy="2042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5450" tIns="330200" rIns="2654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entury Gothic"/>
                <a:buNone/>
              </a:pPr>
              <a:r>
                <a:rPr lang="en-US" sz="26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3 </a:t>
              </a:r>
              <a:endParaRPr sz="2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Programming Centered </a:t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8682326" y="340427"/>
              <a:ext cx="1021283" cy="1021283"/>
            </a:xfrm>
            <a:prstGeom prst="ellipse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 txBox="1"/>
            <p:nvPr/>
          </p:nvSpPr>
          <p:spPr>
            <a:xfrm>
              <a:off x="8831889" y="489990"/>
              <a:ext cx="722157" cy="722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600" tIns="12700" rIns="796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entury Gothic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490566" y="3404205"/>
              <a:ext cx="3404803" cy="72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8719939" y="1460230"/>
            <a:ext cx="3472060" cy="825932"/>
          </a:xfrm>
          <a:custGeom>
            <a:avLst/>
            <a:gdLst/>
            <a:ahLst/>
            <a:cxnLst/>
            <a:rect l="l" t="t" r="r" b="b"/>
            <a:pathLst>
              <a:path w="3472060" h="825932" extrusionOk="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3"/>
          <p:cNvSpPr txBox="1"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200"/>
              <a:buFont typeface="Century Gothic"/>
              <a:buNone/>
            </a:pPr>
            <a:r>
              <a:rPr lang="en-US" b="1">
                <a:solidFill>
                  <a:srgbClr val="EBEBEB"/>
                </a:solidFill>
              </a:rPr>
              <a:t>Phases of the Allotment Process	</a:t>
            </a:r>
            <a:endParaRPr/>
          </a:p>
        </p:txBody>
      </p:sp>
      <p:sp>
        <p:nvSpPr>
          <p:cNvPr id="208" name="Google Shape;208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"/>
          <p:cNvSpPr/>
          <p:nvPr/>
        </p:nvSpPr>
        <p:spPr>
          <a:xfrm>
            <a:off x="-1" y="1762067"/>
            <a:ext cx="12192418" cy="5095933"/>
          </a:xfrm>
          <a:custGeom>
            <a:avLst/>
            <a:gdLst/>
            <a:ahLst/>
            <a:cxnLst/>
            <a:rect l="l" t="t" r="r" b="b"/>
            <a:pathLst>
              <a:path w="12192418" h="5095933" extrusionOk="0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210" name="Google Shape;210;p3"/>
          <p:cNvGrpSpPr/>
          <p:nvPr/>
        </p:nvGrpSpPr>
        <p:grpSpPr>
          <a:xfrm>
            <a:off x="658182" y="3151863"/>
            <a:ext cx="10876864" cy="2721062"/>
            <a:chOff x="9252" y="341607"/>
            <a:chExt cx="10876864" cy="2721062"/>
          </a:xfrm>
        </p:grpSpPr>
        <p:sp>
          <p:nvSpPr>
            <p:cNvPr id="211" name="Google Shape;211;p3"/>
            <p:cNvSpPr/>
            <p:nvPr/>
          </p:nvSpPr>
          <p:spPr>
            <a:xfrm>
              <a:off x="9252" y="341607"/>
              <a:ext cx="3661903" cy="1098571"/>
            </a:xfrm>
            <a:prstGeom prst="chevron">
              <a:avLst>
                <a:gd name="adj" fmla="val 30000"/>
              </a:avLst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 txBox="1"/>
            <p:nvPr/>
          </p:nvSpPr>
          <p:spPr>
            <a:xfrm>
              <a:off x="338823" y="341607"/>
              <a:ext cx="3002761" cy="1098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625" tIns="135625" rIns="135625" bIns="135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entury Gothic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Phase I</a:t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9252" y="1440178"/>
              <a:ext cx="3332332" cy="1622491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 txBox="1"/>
            <p:nvPr/>
          </p:nvSpPr>
          <p:spPr>
            <a:xfrm>
              <a:off x="9252" y="1440178"/>
              <a:ext cx="3332332" cy="1622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325" tIns="263325" rIns="263325" bIns="52665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Winter Allotment Projections (Planning for the Upcoming Year) </a:t>
              </a:r>
              <a:endParaRPr>
                <a:solidFill>
                  <a:schemeClr val="dk1"/>
                </a:solidFill>
              </a:endParaRPr>
            </a:p>
            <a:p>
              <a:pPr marL="57150" lvl="1" indent="-571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Gothic"/>
                <a:buChar char="•"/>
              </a:pPr>
              <a:r>
                <a:rPr lang="en-US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Reviewing MTSS Tier 3 referral data</a:t>
              </a:r>
              <a:endParaRPr>
                <a:solidFill>
                  <a:schemeClr val="dk1"/>
                </a:solidFill>
              </a:endParaRPr>
            </a:p>
            <a:p>
              <a:pPr marL="5715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Gothic"/>
                <a:buChar char="•"/>
              </a:pPr>
              <a:r>
                <a:rPr lang="en-US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Reviewing existing caseload data </a:t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616733" y="341607"/>
              <a:ext cx="3661903" cy="1098571"/>
            </a:xfrm>
            <a:prstGeom prst="chevron">
              <a:avLst>
                <a:gd name="adj" fmla="val 30000"/>
              </a:avLst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 txBox="1"/>
            <p:nvPr/>
          </p:nvSpPr>
          <p:spPr>
            <a:xfrm>
              <a:off x="3946304" y="341607"/>
              <a:ext cx="3002761" cy="1098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625" tIns="135625" rIns="135625" bIns="135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entury Gothic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Phase II</a:t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616733" y="1440178"/>
              <a:ext cx="3332332" cy="1622491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 txBox="1"/>
            <p:nvPr/>
          </p:nvSpPr>
          <p:spPr>
            <a:xfrm>
              <a:off x="3616733" y="1440178"/>
              <a:ext cx="3332332" cy="1622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325" tIns="263325" rIns="263325" bIns="52665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Fall Allotment Review (The First 10 Days of School)</a:t>
              </a:r>
              <a:endParaRPr>
                <a:solidFill>
                  <a:schemeClr val="dk1"/>
                </a:solidFill>
              </a:endParaRPr>
            </a:p>
            <a:p>
              <a:pPr marL="57150" lvl="1" indent="-571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Gothic"/>
                <a:buChar char="•"/>
              </a:pPr>
              <a:r>
                <a:rPr lang="en-US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Review updated caseloads</a:t>
              </a:r>
              <a:endParaRPr>
                <a:solidFill>
                  <a:schemeClr val="dk1"/>
                </a:solidFill>
              </a:endParaRPr>
            </a:p>
            <a:p>
              <a:pPr marL="5715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Gothic"/>
                <a:buChar char="•"/>
              </a:pPr>
              <a:r>
                <a:rPr lang="en-US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Review 10-day count data</a:t>
              </a:r>
              <a:endParaRPr>
                <a:solidFill>
                  <a:schemeClr val="dk1"/>
                </a:solidFill>
              </a:endParaRPr>
            </a:p>
            <a:p>
              <a:pPr marL="5715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Gothic"/>
                <a:buChar char="•"/>
              </a:pPr>
              <a:r>
                <a:rPr lang="en-US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Review new referrals / evaluations / move-ins</a:t>
              </a:r>
              <a:endParaRPr>
                <a:solidFill>
                  <a:schemeClr val="dk1"/>
                </a:solidFill>
              </a:endParaRPr>
            </a:p>
            <a:p>
              <a:pPr marL="914400" marR="0" lvl="0" indent="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224213" y="341607"/>
              <a:ext cx="3661903" cy="1098571"/>
            </a:xfrm>
            <a:prstGeom prst="chevron">
              <a:avLst>
                <a:gd name="adj" fmla="val 30000"/>
              </a:avLst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 txBox="1"/>
            <p:nvPr/>
          </p:nvSpPr>
          <p:spPr>
            <a:xfrm>
              <a:off x="7553784" y="341607"/>
              <a:ext cx="3002761" cy="1098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625" tIns="135625" rIns="135625" bIns="135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entury Gothic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Phase III</a:t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7224213" y="1440178"/>
              <a:ext cx="3332332" cy="1622491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 txBox="1"/>
            <p:nvPr/>
          </p:nvSpPr>
          <p:spPr>
            <a:xfrm>
              <a:off x="7224213" y="1440178"/>
              <a:ext cx="3332332" cy="1622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325" tIns="263325" rIns="263325" bIns="5266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Spring Allotment Procedures (End-of-Year Procedures) </a:t>
              </a:r>
              <a:endParaRPr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Gothic"/>
                <a:buChar char="•"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Communication to local school administrators</a:t>
              </a:r>
              <a:endParaRPr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Gothic"/>
                <a:buChar char="•"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Communication to families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f68a47a94_0_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>
                <a:solidFill>
                  <a:schemeClr val="lt2"/>
                </a:solidFill>
              </a:rPr>
              <a:t>Phases of the Allotment Process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1f68a47a94_0_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Fall Allotment Review (The First 10 Days of School)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57150" lvl="1" indent="-571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•"/>
            </a:pPr>
            <a:r>
              <a:rPr lang="en-US" sz="900"/>
              <a:t>Review updated caseloads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57150" lvl="1" indent="-57150" algn="l" rtl="0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•"/>
            </a:pPr>
            <a:r>
              <a:rPr lang="en-US" sz="900"/>
              <a:t>Review 10-day count data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57150" lvl="1" indent="-57150" algn="l" rtl="0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•"/>
            </a:pPr>
            <a:r>
              <a:rPr lang="en-US" sz="900"/>
              <a:t>Review new referrals / evaluations / move-ins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         </a:t>
            </a:r>
            <a:r>
              <a:rPr lang="en-US" b="1"/>
              <a:t>The Fall Allotment Review Process</a:t>
            </a:r>
            <a:endParaRPr/>
          </a:p>
        </p:txBody>
      </p:sp>
      <p:grpSp>
        <p:nvGrpSpPr>
          <p:cNvPr id="235" name="Google Shape;235;p4"/>
          <p:cNvGrpSpPr/>
          <p:nvPr/>
        </p:nvGrpSpPr>
        <p:grpSpPr>
          <a:xfrm>
            <a:off x="838200" y="2412749"/>
            <a:ext cx="10515600" cy="3071111"/>
            <a:chOff x="0" y="374"/>
            <a:chExt cx="10515600" cy="3071111"/>
          </a:xfrm>
        </p:grpSpPr>
        <p:sp>
          <p:nvSpPr>
            <p:cNvPr id="236" name="Google Shape;236;p4"/>
            <p:cNvSpPr/>
            <p:nvPr/>
          </p:nvSpPr>
          <p:spPr>
            <a:xfrm>
              <a:off x="0" y="374"/>
              <a:ext cx="10515600" cy="877460"/>
            </a:xfrm>
            <a:prstGeom prst="roundRect">
              <a:avLst>
                <a:gd name="adj" fmla="val 10000"/>
              </a:avLst>
            </a:prstGeom>
            <a:solidFill>
              <a:srgbClr val="E1E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265431" y="197803"/>
              <a:ext cx="482603" cy="48260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1013466" y="374"/>
              <a:ext cx="9502133" cy="877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 txBox="1"/>
            <p:nvPr/>
          </p:nvSpPr>
          <p:spPr>
            <a:xfrm>
              <a:off x="1013466" y="374"/>
              <a:ext cx="9502133" cy="877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850" tIns="92850" rIns="92850" bIns="9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</a:t>
              </a:r>
              <a:r>
                <a:rPr lang="en-US" sz="2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25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10-day "Head Count"</a:t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0" y="1097200"/>
              <a:ext cx="10515600" cy="877460"/>
            </a:xfrm>
            <a:prstGeom prst="roundRect">
              <a:avLst>
                <a:gd name="adj" fmla="val 10000"/>
              </a:avLst>
            </a:prstGeom>
            <a:solidFill>
              <a:srgbClr val="E1E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265431" y="1294628"/>
              <a:ext cx="482603" cy="48260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013466" y="1097200"/>
              <a:ext cx="4732020" cy="877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 txBox="1"/>
            <p:nvPr/>
          </p:nvSpPr>
          <p:spPr>
            <a:xfrm>
              <a:off x="1013466" y="1097200"/>
              <a:ext cx="4732020" cy="877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850" tIns="92850" rIns="92850" bIns="9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Needed Adjustments</a:t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5745486" y="1097200"/>
              <a:ext cx="4770113" cy="877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5745486" y="1097200"/>
              <a:ext cx="4770113" cy="877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850" tIns="92850" rIns="92850" bIns="9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Review of Schedules (Beginning of the Year Packet)</a:t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0" y="2194025"/>
              <a:ext cx="10515600" cy="877460"/>
            </a:xfrm>
            <a:prstGeom prst="roundRect">
              <a:avLst>
                <a:gd name="adj" fmla="val 10000"/>
              </a:avLst>
            </a:prstGeom>
            <a:solidFill>
              <a:srgbClr val="E1E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65431" y="2391454"/>
              <a:ext cx="482603" cy="48260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1013466" y="2194025"/>
              <a:ext cx="9502133" cy="877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1013466" y="2194025"/>
              <a:ext cx="9502133" cy="877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850" tIns="92850" rIns="92850" bIns="9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Staff Moves (if applicable)</a:t>
              </a:r>
              <a:endParaRPr/>
            </a:p>
          </p:txBody>
        </p:sp>
      </p:grpSp>
      <p:sp>
        <p:nvSpPr>
          <p:cNvPr id="250" name="Google Shape;250;p4"/>
          <p:cNvSpPr txBox="1"/>
          <p:nvPr/>
        </p:nvSpPr>
        <p:spPr>
          <a:xfrm>
            <a:off x="8631382" y="5805055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Handouts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Winter Allotment Projections</a:t>
            </a:r>
            <a:r>
              <a:rPr lang="en-US"/>
              <a:t>	</a:t>
            </a:r>
            <a:endParaRPr/>
          </a:p>
        </p:txBody>
      </p:sp>
      <p:sp>
        <p:nvSpPr>
          <p:cNvPr id="256" name="Google Shape;256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"/>
          <p:cNvSpPr txBox="1"/>
          <p:nvPr/>
        </p:nvSpPr>
        <p:spPr>
          <a:xfrm>
            <a:off x="8769927" y="6234546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Handouts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58" name="Google Shape;258;p5"/>
          <p:cNvGrpSpPr/>
          <p:nvPr/>
        </p:nvGrpSpPr>
        <p:grpSpPr>
          <a:xfrm>
            <a:off x="1103312" y="2206928"/>
            <a:ext cx="8946541" cy="3887460"/>
            <a:chOff x="0" y="154010"/>
            <a:chExt cx="8946541" cy="3887460"/>
          </a:xfrm>
        </p:grpSpPr>
        <p:sp>
          <p:nvSpPr>
            <p:cNvPr id="259" name="Google Shape;259;p5"/>
            <p:cNvSpPr/>
            <p:nvPr/>
          </p:nvSpPr>
          <p:spPr>
            <a:xfrm>
              <a:off x="0" y="154010"/>
              <a:ext cx="8946541" cy="551655"/>
            </a:xfrm>
            <a:prstGeom prst="roundRect">
              <a:avLst>
                <a:gd name="adj" fmla="val 16667"/>
              </a:avLst>
            </a:prstGeom>
            <a:solidFill>
              <a:srgbClr val="E5C13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 txBox="1"/>
            <p:nvPr/>
          </p:nvSpPr>
          <p:spPr>
            <a:xfrm>
              <a:off x="26930" y="180940"/>
              <a:ext cx="8892681" cy="49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None/>
              </a:pPr>
              <a:r>
                <a:rPr lang="en-US" sz="23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November</a:t>
              </a:r>
              <a:r>
                <a:rPr lang="en-US" sz="23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– </a:t>
              </a:r>
              <a:r>
                <a:rPr lang="en-US" sz="2300" b="0" i="1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Department-wide Training</a:t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0" y="771905"/>
              <a:ext cx="8946541" cy="551655"/>
            </a:xfrm>
            <a:prstGeom prst="roundRect">
              <a:avLst>
                <a:gd name="adj" fmla="val 16667"/>
              </a:avLst>
            </a:prstGeom>
            <a:solidFill>
              <a:srgbClr val="E99D2A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 txBox="1"/>
            <p:nvPr/>
          </p:nvSpPr>
          <p:spPr>
            <a:xfrm>
              <a:off x="26930" y="798835"/>
              <a:ext cx="8892681" cy="49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None/>
              </a:pPr>
              <a:r>
                <a:rPr lang="en-US" sz="23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December </a:t>
              </a:r>
              <a:r>
                <a:rPr lang="en-US" sz="23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– </a:t>
              </a:r>
              <a:r>
                <a:rPr lang="en-US" sz="2300" b="0" i="1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Submit Projections on Spreadsheet</a:t>
              </a:r>
              <a:endParaRPr sz="2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0" y="1323560"/>
              <a:ext cx="8946541" cy="928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 txBox="1"/>
            <p:nvPr/>
          </p:nvSpPr>
          <p:spPr>
            <a:xfrm>
              <a:off x="0" y="1323560"/>
              <a:ext cx="8946541" cy="928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050" tIns="29200" rIns="163575" bIns="292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Role of Case Manager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Role of Teacher Support Specialist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Role of District Administrator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0" y="2251955"/>
              <a:ext cx="8946541" cy="551655"/>
            </a:xfrm>
            <a:prstGeom prst="roundRect">
              <a:avLst>
                <a:gd name="adj" fmla="val 16667"/>
              </a:avLst>
            </a:prstGeom>
            <a:solidFill>
              <a:srgbClr val="EE7822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 txBox="1"/>
            <p:nvPr/>
          </p:nvSpPr>
          <p:spPr>
            <a:xfrm>
              <a:off x="26930" y="2278885"/>
              <a:ext cx="8892681" cy="49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None/>
              </a:pPr>
              <a:r>
                <a:rPr lang="en-US" sz="23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January/February</a:t>
              </a:r>
              <a:r>
                <a:rPr lang="en-US" sz="23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– </a:t>
              </a:r>
              <a:r>
                <a:rPr lang="en-US" sz="2300" b="0" i="1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Conduct Final Calculations</a:t>
              </a:r>
              <a:endParaRPr sz="2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0" y="2803610"/>
              <a:ext cx="8946541" cy="1237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 txBox="1"/>
            <p:nvPr/>
          </p:nvSpPr>
          <p:spPr>
            <a:xfrm>
              <a:off x="0" y="2803610"/>
              <a:ext cx="8946541" cy="1237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050" tIns="29200" rIns="163575" bIns="292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Conduct Allotment Review Meetings with District Administrators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Share final allotments with principals and Position Control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ongoing changes based on IEPs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Support schools with developing schedules and small group program shifts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Spring Allotment Procedures</a:t>
            </a:r>
            <a:endParaRPr/>
          </a:p>
        </p:txBody>
      </p:sp>
      <p:grpSp>
        <p:nvGrpSpPr>
          <p:cNvPr id="274" name="Google Shape;274;p6"/>
          <p:cNvGrpSpPr/>
          <p:nvPr/>
        </p:nvGrpSpPr>
        <p:grpSpPr>
          <a:xfrm>
            <a:off x="1103313" y="2053450"/>
            <a:ext cx="8947150" cy="3702720"/>
            <a:chOff x="0" y="812"/>
            <a:chExt cx="8947150" cy="3702720"/>
          </a:xfrm>
        </p:grpSpPr>
        <p:cxnSp>
          <p:nvCxnSpPr>
            <p:cNvPr id="275" name="Google Shape;275;p6"/>
            <p:cNvCxnSpPr/>
            <p:nvPr/>
          </p:nvCxnSpPr>
          <p:spPr>
            <a:xfrm>
              <a:off x="0" y="2097881"/>
              <a:ext cx="8947150" cy="0"/>
            </a:xfrm>
            <a:prstGeom prst="straightConnector1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ABD33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6" name="Google Shape;276;p6"/>
            <p:cNvSpPr/>
            <p:nvPr/>
          </p:nvSpPr>
          <p:spPr>
            <a:xfrm>
              <a:off x="268414" y="1300686"/>
              <a:ext cx="3936746" cy="503491"/>
            </a:xfrm>
            <a:prstGeom prst="rect">
              <a:avLst/>
            </a:prstGeom>
            <a:solidFill>
              <a:srgbClr val="ABD331"/>
            </a:solidFill>
            <a:ln w="19050" cap="rnd" cmpd="sng">
              <a:solidFill>
                <a:srgbClr val="ABD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 txBox="1"/>
            <p:nvPr/>
          </p:nvSpPr>
          <p:spPr>
            <a:xfrm>
              <a:off x="268414" y="1300686"/>
              <a:ext cx="3936746" cy="503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March</a:t>
              </a: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268414" y="492228"/>
              <a:ext cx="3936746" cy="808457"/>
            </a:xfrm>
            <a:prstGeom prst="rect">
              <a:avLst/>
            </a:prstGeom>
            <a:solidFill>
              <a:srgbClr val="E1EFCB">
                <a:alpha val="89803"/>
              </a:srgbClr>
            </a:solidFill>
            <a:ln w="19050" cap="rnd" cmpd="sng">
              <a:solidFill>
                <a:srgbClr val="E1EF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 txBox="1"/>
            <p:nvPr/>
          </p:nvSpPr>
          <p:spPr>
            <a:xfrm>
              <a:off x="268414" y="492228"/>
              <a:ext cx="3936746" cy="808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925" tIns="161925" rIns="161925" bIns="161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Conduct spring review and adjust as needed</a:t>
              </a:r>
              <a:endParaRPr/>
            </a:p>
          </p:txBody>
        </p:sp>
        <p:cxnSp>
          <p:nvCxnSpPr>
            <p:cNvPr id="280" name="Google Shape;280;p6"/>
            <p:cNvCxnSpPr/>
            <p:nvPr/>
          </p:nvCxnSpPr>
          <p:spPr>
            <a:xfrm>
              <a:off x="2236787" y="1804177"/>
              <a:ext cx="0" cy="293703"/>
            </a:xfrm>
            <a:prstGeom prst="straightConnector1">
              <a:avLst/>
            </a:prstGeom>
            <a:noFill/>
            <a:ln w="9525" cap="rnd" cmpd="sng">
              <a:solidFill>
                <a:srgbClr val="ABD33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1" name="Google Shape;281;p6"/>
            <p:cNvSpPr/>
            <p:nvPr/>
          </p:nvSpPr>
          <p:spPr>
            <a:xfrm>
              <a:off x="2505201" y="2391584"/>
              <a:ext cx="3936746" cy="503491"/>
            </a:xfrm>
            <a:prstGeom prst="rect">
              <a:avLst/>
            </a:prstGeom>
            <a:solidFill>
              <a:srgbClr val="ABD331"/>
            </a:solidFill>
            <a:ln w="19050" cap="rnd" cmpd="sng">
              <a:solidFill>
                <a:srgbClr val="ABD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 txBox="1"/>
            <p:nvPr/>
          </p:nvSpPr>
          <p:spPr>
            <a:xfrm>
              <a:off x="2505201" y="2391584"/>
              <a:ext cx="3936746" cy="503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April</a:t>
              </a: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505201" y="2895075"/>
              <a:ext cx="3936746" cy="808457"/>
            </a:xfrm>
            <a:prstGeom prst="rect">
              <a:avLst/>
            </a:prstGeom>
            <a:solidFill>
              <a:srgbClr val="E1EFCB">
                <a:alpha val="89803"/>
              </a:srgbClr>
            </a:solidFill>
            <a:ln w="19050" cap="rnd" cmpd="sng">
              <a:solidFill>
                <a:srgbClr val="E1EF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 txBox="1"/>
            <p:nvPr/>
          </p:nvSpPr>
          <p:spPr>
            <a:xfrm>
              <a:off x="2505201" y="2895075"/>
              <a:ext cx="3936746" cy="808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925" tIns="161925" rIns="161925" bIns="161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Communication to local school administrators</a:t>
              </a:r>
              <a:endParaRPr/>
            </a:p>
          </p:txBody>
        </p:sp>
        <p:cxnSp>
          <p:nvCxnSpPr>
            <p:cNvPr id="285" name="Google Shape;285;p6"/>
            <p:cNvCxnSpPr/>
            <p:nvPr/>
          </p:nvCxnSpPr>
          <p:spPr>
            <a:xfrm>
              <a:off x="4473574" y="2097880"/>
              <a:ext cx="0" cy="293703"/>
            </a:xfrm>
            <a:prstGeom prst="straightConnector1">
              <a:avLst/>
            </a:prstGeom>
            <a:noFill/>
            <a:ln w="9525" cap="rnd" cmpd="sng">
              <a:solidFill>
                <a:srgbClr val="ABD33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6" name="Google Shape;286;p6"/>
            <p:cNvSpPr/>
            <p:nvPr/>
          </p:nvSpPr>
          <p:spPr>
            <a:xfrm rot="2700000">
              <a:off x="2204152" y="2065245"/>
              <a:ext cx="65270" cy="65270"/>
            </a:xfrm>
            <a:prstGeom prst="rect">
              <a:avLst/>
            </a:prstGeom>
            <a:solidFill>
              <a:srgbClr val="ABD33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2700000">
              <a:off x="4440939" y="2065245"/>
              <a:ext cx="65270" cy="65270"/>
            </a:xfrm>
            <a:prstGeom prst="rect">
              <a:avLst/>
            </a:prstGeom>
            <a:solidFill>
              <a:srgbClr val="ABD33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741989" y="1300686"/>
              <a:ext cx="3936746" cy="503491"/>
            </a:xfrm>
            <a:prstGeom prst="rect">
              <a:avLst/>
            </a:prstGeom>
            <a:solidFill>
              <a:srgbClr val="ABD331"/>
            </a:solidFill>
            <a:ln w="19050" cap="rnd" cmpd="sng">
              <a:solidFill>
                <a:srgbClr val="ABD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 txBox="1"/>
            <p:nvPr/>
          </p:nvSpPr>
          <p:spPr>
            <a:xfrm>
              <a:off x="4741989" y="1300686"/>
              <a:ext cx="3936746" cy="503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May</a:t>
              </a: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741989" y="812"/>
              <a:ext cx="3936746" cy="1299873"/>
            </a:xfrm>
            <a:prstGeom prst="rect">
              <a:avLst/>
            </a:prstGeom>
            <a:solidFill>
              <a:srgbClr val="E1EFCB">
                <a:alpha val="89803"/>
              </a:srgbClr>
            </a:solidFill>
            <a:ln w="19050" cap="rnd" cmpd="sng">
              <a:solidFill>
                <a:srgbClr val="E1EF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 txBox="1"/>
            <p:nvPr/>
          </p:nvSpPr>
          <p:spPr>
            <a:xfrm>
              <a:off x="4741989" y="812"/>
              <a:ext cx="3936746" cy="1299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925" tIns="161925" rIns="161925" bIns="161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Communication to parents ("Summer Letters")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Char char="•"/>
              </a:pPr>
              <a:r>
                <a:rPr lang="en-US" sz="13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 Changes or New Additions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Char char="•"/>
              </a:pPr>
              <a:r>
                <a:rPr lang="en-US" sz="13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Level Changes (no letter)</a:t>
              </a:r>
              <a:endParaRPr/>
            </a:p>
          </p:txBody>
        </p:sp>
        <p:cxnSp>
          <p:nvCxnSpPr>
            <p:cNvPr id="292" name="Google Shape;292;p6"/>
            <p:cNvCxnSpPr/>
            <p:nvPr/>
          </p:nvCxnSpPr>
          <p:spPr>
            <a:xfrm>
              <a:off x="6710362" y="1804177"/>
              <a:ext cx="0" cy="293703"/>
            </a:xfrm>
            <a:prstGeom prst="straightConnector1">
              <a:avLst/>
            </a:prstGeom>
            <a:noFill/>
            <a:ln w="9525" cap="rnd" cmpd="sng">
              <a:solidFill>
                <a:srgbClr val="ABD33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3" name="Google Shape;293;p6"/>
            <p:cNvSpPr/>
            <p:nvPr/>
          </p:nvSpPr>
          <p:spPr>
            <a:xfrm rot="2700000">
              <a:off x="6677727" y="2065245"/>
              <a:ext cx="65270" cy="65270"/>
            </a:xfrm>
            <a:prstGeom prst="rect">
              <a:avLst/>
            </a:prstGeom>
            <a:solidFill>
              <a:srgbClr val="ABD33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7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7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7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p7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7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title"/>
          </p:nvPr>
        </p:nvSpPr>
        <p:spPr>
          <a:xfrm>
            <a:off x="4872012" y="1447800"/>
            <a:ext cx="6893890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US" sz="5400" b="1"/>
              <a:t>Questions</a:t>
            </a:r>
            <a:endParaRPr/>
          </a:p>
        </p:txBody>
      </p:sp>
      <p:sp>
        <p:nvSpPr>
          <p:cNvPr id="305" name="Google Shape;305;p7"/>
          <p:cNvSpPr/>
          <p:nvPr/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7"/>
          <p:cNvSpPr/>
          <p:nvPr/>
        </p:nvSpPr>
        <p:spPr>
          <a:xfrm flipH="1">
            <a:off x="4135692" y="-1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7"/>
          <p:cNvSpPr/>
          <p:nvPr/>
        </p:nvSpPr>
        <p:spPr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 extrusionOk="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08" name="Google Shape;308;p7" descr="Help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7240" y="2074882"/>
            <a:ext cx="2936836" cy="293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831E39BAA3F4CA075FB698E603DD3" ma:contentTypeVersion="4" ma:contentTypeDescription="Create a new document." ma:contentTypeScope="" ma:versionID="eb8f9d293f488324e14af7702bb85c32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c043d43e-a85a-4793-a300-29eaa7fdc486" xmlns:ns4="f9e61c99-8b37-4962-a864-d7fde1b0d03b" targetNamespace="http://schemas.microsoft.com/office/2006/metadata/properties" ma:root="true" ma:fieldsID="f577c1b361325b38cfc0a115004d3a8a" ns1:_="" ns2:_="" ns3:_="" ns4:_="">
    <xsd:import namespace="http://schemas.microsoft.com/sharepoint/v3"/>
    <xsd:import namespace="1d496aed-39d0-4758-b3cf-4e4773287716"/>
    <xsd:import namespace="c043d43e-a85a-4793-a300-29eaa7fdc486"/>
    <xsd:import namespace="f9e61c99-8b37-4962-a864-d7fde1b0d03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CatchAllLabel" minOccurs="0"/>
                <xsd:element ref="ns3:Page" minOccurs="0"/>
                <xsd:element ref="ns3:Page_x0020_SubHeade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3d43e-a85a-4793-a300-29eaa7fdc486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1ba5d34b-89d5-4962-97c3-1ada88260520}" ma:internalName="Page0" ma:web="175fe81b-6774-4f50-b9b1-a8e663c3c4fd">
      <xsd:simpleType>
        <xsd:restriction base="dms:Lookup"/>
      </xsd:simpleType>
    </xsd:element>
    <xsd:element name="Page_x0020_SubHeader" ma:index="13" nillable="true" ma:displayName="Page SubHeader" ma:internalName="Page_x0020_SubHeader0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61c99-8b37-4962-a864-d7fde1b0d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age_x0020_SubHeader xmlns="c043d43e-a85a-4793-a300-29eaa7fdc486" xsi:nil="true"/>
    <PublishingStartDate xmlns="http://schemas.microsoft.com/sharepoint/v3" xsi:nil="true"/>
    <Page xmlns="c043d43e-a85a-4793-a300-29eaa7fdc486" xsi:nil="true"/>
  </documentManagement>
</p:properties>
</file>

<file path=customXml/itemProps1.xml><?xml version="1.0" encoding="utf-8"?>
<ds:datastoreItem xmlns:ds="http://schemas.openxmlformats.org/officeDocument/2006/customXml" ds:itemID="{FB7DCB17-29F1-4402-9FFA-1D75E3DFE30B}"/>
</file>

<file path=customXml/itemProps2.xml><?xml version="1.0" encoding="utf-8"?>
<ds:datastoreItem xmlns:ds="http://schemas.openxmlformats.org/officeDocument/2006/customXml" ds:itemID="{6E3AD73B-4335-4670-AB22-FA8D62D8D356}"/>
</file>

<file path=customXml/itemProps3.xml><?xml version="1.0" encoding="utf-8"?>
<ds:datastoreItem xmlns:ds="http://schemas.openxmlformats.org/officeDocument/2006/customXml" ds:itemID="{894C3BB0-C3EB-473C-955D-73065AEC90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Widescreen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Noto Sans Symbols</vt:lpstr>
      <vt:lpstr>Arial</vt:lpstr>
      <vt:lpstr>Calibri</vt:lpstr>
      <vt:lpstr>Century Gothic</vt:lpstr>
      <vt:lpstr>Ion</vt:lpstr>
      <vt:lpstr>Ion</vt:lpstr>
      <vt:lpstr>Exploring the Annual Allotment Review Process</vt:lpstr>
      <vt:lpstr>Overview of the Allotment Review Process </vt:lpstr>
      <vt:lpstr>Phases of the Allotment Process </vt:lpstr>
      <vt:lpstr>Phases of the Allotment Process  </vt:lpstr>
      <vt:lpstr>         The Fall Allotment Review Process</vt:lpstr>
      <vt:lpstr>Winter Allotment Projections </vt:lpstr>
      <vt:lpstr>Spring Allotment Procedures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Annual Allotment Review Process</dc:title>
  <dc:creator>Brown, Kristal</dc:creator>
  <cp:lastModifiedBy>Belinda Tiller</cp:lastModifiedBy>
  <cp:revision>1</cp:revision>
  <dcterms:created xsi:type="dcterms:W3CDTF">2022-02-25T14:59:33Z</dcterms:created>
  <dcterms:modified xsi:type="dcterms:W3CDTF">2022-04-27T00:33:33Z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0x01010009D831E39BAA3F4CA075FB698E603DD3</vt:lpwstr>
  </property>
</Properties>
</file>