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6"/>
  </p:notesMasterIdLst>
  <p:sldIdLst>
    <p:sldId id="327" r:id="rId2"/>
    <p:sldId id="257" r:id="rId3"/>
    <p:sldId id="258" r:id="rId4"/>
    <p:sldId id="259" r:id="rId5"/>
    <p:sldId id="260" r:id="rId6"/>
    <p:sldId id="274" r:id="rId7"/>
    <p:sldId id="275" r:id="rId8"/>
    <p:sldId id="332" r:id="rId9"/>
    <p:sldId id="277" r:id="rId10"/>
    <p:sldId id="278" r:id="rId11"/>
    <p:sldId id="315" r:id="rId12"/>
    <p:sldId id="317" r:id="rId13"/>
    <p:sldId id="316" r:id="rId14"/>
    <p:sldId id="279" r:id="rId15"/>
    <p:sldId id="280" r:id="rId16"/>
    <p:sldId id="329" r:id="rId17"/>
    <p:sldId id="330" r:id="rId18"/>
    <p:sldId id="328" r:id="rId19"/>
    <p:sldId id="331" r:id="rId20"/>
    <p:sldId id="285" r:id="rId21"/>
    <p:sldId id="286" r:id="rId22"/>
    <p:sldId id="333" r:id="rId23"/>
    <p:sldId id="288" r:id="rId24"/>
    <p:sldId id="334" r:id="rId25"/>
    <p:sldId id="335" r:id="rId26"/>
    <p:sldId id="289" r:id="rId27"/>
    <p:sldId id="290" r:id="rId28"/>
    <p:sldId id="336" r:id="rId29"/>
    <p:sldId id="337" r:id="rId30"/>
    <p:sldId id="296" r:id="rId31"/>
    <p:sldId id="338" r:id="rId32"/>
    <p:sldId id="297" r:id="rId33"/>
    <p:sldId id="339" r:id="rId34"/>
    <p:sldId id="340" r:id="rId35"/>
    <p:sldId id="300" r:id="rId36"/>
    <p:sldId id="321" r:id="rId37"/>
    <p:sldId id="322" r:id="rId38"/>
    <p:sldId id="301" r:id="rId39"/>
    <p:sldId id="341" r:id="rId40"/>
    <p:sldId id="342" r:id="rId41"/>
    <p:sldId id="304" r:id="rId42"/>
    <p:sldId id="306" r:id="rId43"/>
    <p:sldId id="323" r:id="rId44"/>
    <p:sldId id="305" r:id="rId45"/>
    <p:sldId id="307" r:id="rId46"/>
    <p:sldId id="308" r:id="rId47"/>
    <p:sldId id="344" r:id="rId48"/>
    <p:sldId id="309" r:id="rId49"/>
    <p:sldId id="324" r:id="rId50"/>
    <p:sldId id="325" r:id="rId51"/>
    <p:sldId id="312" r:id="rId52"/>
    <p:sldId id="313" r:id="rId53"/>
    <p:sldId id="326" r:id="rId54"/>
    <p:sldId id="345" r:id="rId55"/>
  </p:sldIdLst>
  <p:sldSz cx="9144000" cy="6858000" type="screen4x3"/>
  <p:notesSz cx="7023100" cy="9309100"/>
  <p:defaultTextStyle>
    <a:defPPr>
      <a:defRPr lang="en-US"/>
    </a:defPPr>
    <a:lvl1pPr marL="0" algn="l" defTabSz="1221730" rtl="0" eaLnBrk="1" latinLnBrk="0" hangingPunct="1">
      <a:defRPr sz="2405" kern="1200">
        <a:solidFill>
          <a:schemeClr val="tx1"/>
        </a:solidFill>
        <a:latin typeface="+mn-lt"/>
        <a:ea typeface="+mn-ea"/>
        <a:cs typeface="+mn-cs"/>
      </a:defRPr>
    </a:lvl1pPr>
    <a:lvl2pPr marL="610865" algn="l" defTabSz="1221730" rtl="0" eaLnBrk="1" latinLnBrk="0" hangingPunct="1">
      <a:defRPr sz="2405" kern="1200">
        <a:solidFill>
          <a:schemeClr val="tx1"/>
        </a:solidFill>
        <a:latin typeface="+mn-lt"/>
        <a:ea typeface="+mn-ea"/>
        <a:cs typeface="+mn-cs"/>
      </a:defRPr>
    </a:lvl2pPr>
    <a:lvl3pPr marL="1221730" algn="l" defTabSz="1221730" rtl="0" eaLnBrk="1" latinLnBrk="0" hangingPunct="1">
      <a:defRPr sz="2405" kern="1200">
        <a:solidFill>
          <a:schemeClr val="tx1"/>
        </a:solidFill>
        <a:latin typeface="+mn-lt"/>
        <a:ea typeface="+mn-ea"/>
        <a:cs typeface="+mn-cs"/>
      </a:defRPr>
    </a:lvl3pPr>
    <a:lvl4pPr marL="1832595" algn="l" defTabSz="1221730" rtl="0" eaLnBrk="1" latinLnBrk="0" hangingPunct="1">
      <a:defRPr sz="2405" kern="1200">
        <a:solidFill>
          <a:schemeClr val="tx1"/>
        </a:solidFill>
        <a:latin typeface="+mn-lt"/>
        <a:ea typeface="+mn-ea"/>
        <a:cs typeface="+mn-cs"/>
      </a:defRPr>
    </a:lvl4pPr>
    <a:lvl5pPr marL="2443460" algn="l" defTabSz="1221730" rtl="0" eaLnBrk="1" latinLnBrk="0" hangingPunct="1">
      <a:defRPr sz="2405" kern="1200">
        <a:solidFill>
          <a:schemeClr val="tx1"/>
        </a:solidFill>
        <a:latin typeface="+mn-lt"/>
        <a:ea typeface="+mn-ea"/>
        <a:cs typeface="+mn-cs"/>
      </a:defRPr>
    </a:lvl5pPr>
    <a:lvl6pPr marL="3054325" algn="l" defTabSz="1221730" rtl="0" eaLnBrk="1" latinLnBrk="0" hangingPunct="1">
      <a:defRPr sz="2405" kern="1200">
        <a:solidFill>
          <a:schemeClr val="tx1"/>
        </a:solidFill>
        <a:latin typeface="+mn-lt"/>
        <a:ea typeface="+mn-ea"/>
        <a:cs typeface="+mn-cs"/>
      </a:defRPr>
    </a:lvl6pPr>
    <a:lvl7pPr marL="3665190" algn="l" defTabSz="1221730" rtl="0" eaLnBrk="1" latinLnBrk="0" hangingPunct="1">
      <a:defRPr sz="2405" kern="1200">
        <a:solidFill>
          <a:schemeClr val="tx1"/>
        </a:solidFill>
        <a:latin typeface="+mn-lt"/>
        <a:ea typeface="+mn-ea"/>
        <a:cs typeface="+mn-cs"/>
      </a:defRPr>
    </a:lvl7pPr>
    <a:lvl8pPr marL="4276054" algn="l" defTabSz="1221730" rtl="0" eaLnBrk="1" latinLnBrk="0" hangingPunct="1">
      <a:defRPr sz="2405" kern="1200">
        <a:solidFill>
          <a:schemeClr val="tx1"/>
        </a:solidFill>
        <a:latin typeface="+mn-lt"/>
        <a:ea typeface="+mn-ea"/>
        <a:cs typeface="+mn-cs"/>
      </a:defRPr>
    </a:lvl8pPr>
    <a:lvl9pPr marL="4886919" algn="l" defTabSz="1221730"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7" userDrawn="1">
          <p15:clr>
            <a:srgbClr val="A4A3A4"/>
          </p15:clr>
        </p15:guide>
        <p15:guide id="2" pos="2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3A1"/>
    <a:srgbClr val="FFFFFF"/>
    <a:srgbClr val="9BBA58"/>
    <a:srgbClr val="70AD47"/>
    <a:srgbClr val="FFC000"/>
    <a:srgbClr val="43BB8D"/>
    <a:srgbClr val="C0504D"/>
    <a:srgbClr val="FFE8CB"/>
    <a:srgbClr val="F8D7C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5874" autoAdjust="0"/>
  </p:normalViewPr>
  <p:slideViewPr>
    <p:cSldViewPr>
      <p:cViewPr varScale="1">
        <p:scale>
          <a:sx n="99" d="100"/>
          <a:sy n="99" d="100"/>
        </p:scale>
        <p:origin x="322" y="86"/>
      </p:cViewPr>
      <p:guideLst>
        <p:guide orient="horz" pos="3927"/>
        <p:guide pos="28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5D3AD-793F-4041-AE6B-737F98D6575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9A1DD40-D23C-4E50-BFFD-2CA446135255}">
      <dgm:prSet phldrT="[Text]"/>
      <dgm:spPr>
        <a:solidFill>
          <a:srgbClr val="9BBA58"/>
        </a:solidFill>
      </dgm:spPr>
      <dgm:t>
        <a:bodyPr/>
        <a:lstStyle/>
        <a:p>
          <a:r>
            <a:rPr lang="en-US" spc="-5">
              <a:solidFill>
                <a:schemeClr val="bg1"/>
              </a:solidFill>
              <a:cs typeface="Calibri"/>
            </a:rPr>
            <a:t>Detailed  budget</a:t>
          </a:r>
          <a:r>
            <a:rPr lang="en-US" spc="-65">
              <a:solidFill>
                <a:schemeClr val="bg1"/>
              </a:solidFill>
              <a:cs typeface="Calibri"/>
            </a:rPr>
            <a:t> </a:t>
          </a:r>
          <a:r>
            <a:rPr lang="en-US" spc="-5">
              <a:solidFill>
                <a:schemeClr val="bg1"/>
              </a:solidFill>
              <a:cs typeface="Calibri"/>
            </a:rPr>
            <a:t>sheets</a:t>
          </a:r>
          <a:endParaRPr lang="en-US" dirty="0"/>
        </a:p>
      </dgm:t>
    </dgm:pt>
    <dgm:pt modelId="{38333AD9-4D04-47B5-86B3-949023388E72}" type="parTrans" cxnId="{5E1DFCAD-BF5C-426F-A382-4516C19E45CC}">
      <dgm:prSet/>
      <dgm:spPr/>
      <dgm:t>
        <a:bodyPr/>
        <a:lstStyle/>
        <a:p>
          <a:endParaRPr lang="en-US"/>
        </a:p>
      </dgm:t>
    </dgm:pt>
    <dgm:pt modelId="{7FB47B89-FC45-4A82-82A5-9F05A0EDB22A}" type="sibTrans" cxnId="{5E1DFCAD-BF5C-426F-A382-4516C19E45CC}">
      <dgm:prSet/>
      <dgm:spPr/>
      <dgm:t>
        <a:bodyPr/>
        <a:lstStyle/>
        <a:p>
          <a:endParaRPr lang="en-US"/>
        </a:p>
      </dgm:t>
    </dgm:pt>
    <dgm:pt modelId="{7B357408-74B8-4729-AE06-F27F488D8129}">
      <dgm:prSet phldrT="[Text]"/>
      <dgm:spPr>
        <a:solidFill>
          <a:srgbClr val="8063A1"/>
        </a:solidFill>
      </dgm:spPr>
      <dgm:t>
        <a:bodyPr/>
        <a:lstStyle/>
        <a:p>
          <a:r>
            <a:rPr lang="en-US">
              <a:solidFill>
                <a:schemeClr val="bg1"/>
              </a:solidFill>
              <a:cs typeface="Calibri"/>
            </a:rPr>
            <a:t>W</a:t>
          </a:r>
          <a:r>
            <a:rPr lang="en-US" spc="-5">
              <a:solidFill>
                <a:schemeClr val="bg1"/>
              </a:solidFill>
              <a:cs typeface="Calibri"/>
            </a:rPr>
            <a:t>el</a:t>
          </a:r>
          <a:r>
            <a:rPr lang="en-US">
              <a:solidFill>
                <a:schemeClr val="bg1"/>
              </a:solidFill>
              <a:cs typeface="Calibri"/>
            </a:rPr>
            <a:t>l-wr</a:t>
          </a:r>
          <a:r>
            <a:rPr lang="en-US" spc="-5">
              <a:solidFill>
                <a:schemeClr val="bg1"/>
              </a:solidFill>
              <a:cs typeface="Calibri"/>
            </a:rPr>
            <a:t>i</a:t>
          </a:r>
          <a:r>
            <a:rPr lang="en-US">
              <a:solidFill>
                <a:schemeClr val="bg1"/>
              </a:solidFill>
              <a:cs typeface="Calibri"/>
            </a:rPr>
            <a:t>t</a:t>
          </a:r>
          <a:r>
            <a:rPr lang="en-US" spc="-5">
              <a:solidFill>
                <a:schemeClr val="bg1"/>
              </a:solidFill>
              <a:cs typeface="Calibri"/>
            </a:rPr>
            <a:t>te</a:t>
          </a:r>
          <a:r>
            <a:rPr lang="en-US">
              <a:solidFill>
                <a:schemeClr val="bg1"/>
              </a:solidFill>
              <a:cs typeface="Calibri"/>
            </a:rPr>
            <a:t>n  </a:t>
          </a:r>
          <a:r>
            <a:rPr lang="en-US" spc="-5">
              <a:solidFill>
                <a:schemeClr val="bg1"/>
              </a:solidFill>
              <a:cs typeface="Calibri"/>
            </a:rPr>
            <a:t>budget  narrative</a:t>
          </a:r>
          <a:endParaRPr lang="en-US" dirty="0">
            <a:solidFill>
              <a:schemeClr val="bg1"/>
            </a:solidFill>
          </a:endParaRPr>
        </a:p>
      </dgm:t>
    </dgm:pt>
    <dgm:pt modelId="{09358007-8DCE-4436-96CE-1176B37CD355}" type="parTrans" cxnId="{2F2C8B1F-FE43-43FE-A10F-5F260C523F78}">
      <dgm:prSet/>
      <dgm:spPr/>
      <dgm:t>
        <a:bodyPr/>
        <a:lstStyle/>
        <a:p>
          <a:endParaRPr lang="en-US"/>
        </a:p>
      </dgm:t>
    </dgm:pt>
    <dgm:pt modelId="{DFD108DF-1EB2-425E-84A0-6D8B4AE1FD30}" type="sibTrans" cxnId="{2F2C8B1F-FE43-43FE-A10F-5F260C523F78}">
      <dgm:prSet/>
      <dgm:spPr/>
      <dgm:t>
        <a:bodyPr/>
        <a:lstStyle/>
        <a:p>
          <a:endParaRPr lang="en-US"/>
        </a:p>
      </dgm:t>
    </dgm:pt>
    <dgm:pt modelId="{69AC2DE1-2ECF-4E6C-8166-6F637CCEF8AE}">
      <dgm:prSet phldrT="[Text]"/>
      <dgm:spPr>
        <a:solidFill>
          <a:schemeClr val="accent2"/>
        </a:solidFill>
      </dgm:spPr>
      <dgm:t>
        <a:bodyPr/>
        <a:lstStyle/>
        <a:p>
          <a:r>
            <a:rPr lang="en-US" spc="-5">
              <a:solidFill>
                <a:schemeClr val="bg1"/>
              </a:solidFill>
              <a:latin typeface="Calibri"/>
              <a:cs typeface="Calibri"/>
            </a:rPr>
            <a:t>Sound fiscal  </a:t>
          </a:r>
          <a:r>
            <a:rPr lang="en-US">
              <a:solidFill>
                <a:schemeClr val="bg1"/>
              </a:solidFill>
              <a:latin typeface="Calibri"/>
              <a:cs typeface="Calibri"/>
            </a:rPr>
            <a:t>ma</a:t>
          </a:r>
          <a:r>
            <a:rPr lang="en-US" spc="-5">
              <a:solidFill>
                <a:schemeClr val="bg1"/>
              </a:solidFill>
              <a:latin typeface="Calibri"/>
              <a:cs typeface="Calibri"/>
            </a:rPr>
            <a:t>n</a:t>
          </a:r>
          <a:r>
            <a:rPr lang="en-US">
              <a:solidFill>
                <a:schemeClr val="bg1"/>
              </a:solidFill>
              <a:latin typeface="Calibri"/>
              <a:cs typeface="Calibri"/>
            </a:rPr>
            <a:t>a</a:t>
          </a:r>
          <a:r>
            <a:rPr lang="en-US" spc="-5">
              <a:solidFill>
                <a:schemeClr val="bg1"/>
              </a:solidFill>
              <a:latin typeface="Calibri"/>
              <a:cs typeface="Calibri"/>
            </a:rPr>
            <a:t>ge</a:t>
          </a:r>
          <a:r>
            <a:rPr lang="en-US">
              <a:solidFill>
                <a:schemeClr val="bg1"/>
              </a:solidFill>
              <a:latin typeface="Calibri"/>
              <a:cs typeface="Calibri"/>
            </a:rPr>
            <a:t>m</a:t>
          </a:r>
          <a:r>
            <a:rPr lang="en-US" spc="-5">
              <a:solidFill>
                <a:schemeClr val="bg1"/>
              </a:solidFill>
              <a:latin typeface="Calibri"/>
              <a:cs typeface="Calibri"/>
            </a:rPr>
            <a:t>en</a:t>
          </a:r>
          <a:r>
            <a:rPr lang="en-US">
              <a:solidFill>
                <a:schemeClr val="bg1"/>
              </a:solidFill>
              <a:latin typeface="Calibri"/>
              <a:cs typeface="Calibri"/>
            </a:rPr>
            <a:t>t  </a:t>
          </a:r>
          <a:r>
            <a:rPr lang="en-US" spc="-5">
              <a:solidFill>
                <a:schemeClr val="bg1"/>
              </a:solidFill>
              <a:latin typeface="Calibri"/>
              <a:cs typeface="Calibri"/>
            </a:rPr>
            <a:t>plan</a:t>
          </a:r>
          <a:endParaRPr lang="en-US" dirty="0">
            <a:solidFill>
              <a:schemeClr val="bg1"/>
            </a:solidFill>
          </a:endParaRPr>
        </a:p>
      </dgm:t>
    </dgm:pt>
    <dgm:pt modelId="{C36B998C-72CA-44B7-AFC5-C8A2FC8A72A6}" type="parTrans" cxnId="{36DFBAB1-AC3F-41FD-829E-04F00CD33188}">
      <dgm:prSet/>
      <dgm:spPr/>
      <dgm:t>
        <a:bodyPr/>
        <a:lstStyle/>
        <a:p>
          <a:endParaRPr lang="en-US"/>
        </a:p>
      </dgm:t>
    </dgm:pt>
    <dgm:pt modelId="{5EF53F47-66BB-42B7-A234-8E604156B859}" type="sibTrans" cxnId="{36DFBAB1-AC3F-41FD-829E-04F00CD33188}">
      <dgm:prSet/>
      <dgm:spPr/>
      <dgm:t>
        <a:bodyPr/>
        <a:lstStyle/>
        <a:p>
          <a:endParaRPr lang="en-US"/>
        </a:p>
      </dgm:t>
    </dgm:pt>
    <dgm:pt modelId="{CD1EF0B4-C12C-40DE-9887-180ED1A7AD57}">
      <dgm:prSet phldrT="[Text]" custT="1"/>
      <dgm:spPr/>
      <dgm:t>
        <a:bodyPr/>
        <a:lstStyle/>
        <a:p>
          <a:pPr>
            <a:lnSpc>
              <a:spcPct val="100000"/>
            </a:lnSpc>
          </a:pPr>
          <a:r>
            <a:rPr lang="en-US" sz="1400" b="1" i="1" spc="-5" dirty="0">
              <a:latin typeface="Calibri"/>
              <a:cs typeface="Calibri"/>
            </a:rPr>
            <a:t>Fundable </a:t>
          </a:r>
          <a:r>
            <a:rPr lang="en-US" sz="1400" b="1" spc="-5" dirty="0">
              <a:latin typeface="Calibri"/>
              <a:cs typeface="Calibri"/>
            </a:rPr>
            <a:t>ap</a:t>
          </a:r>
          <a:r>
            <a:rPr lang="en-US" sz="1400" b="1" spc="-10" dirty="0">
              <a:latin typeface="Calibri"/>
              <a:cs typeface="Calibri"/>
            </a:rPr>
            <a:t>p</a:t>
          </a:r>
          <a:r>
            <a:rPr lang="en-US" sz="1400" b="1" spc="-5" dirty="0">
              <a:latin typeface="Calibri"/>
              <a:cs typeface="Calibri"/>
            </a:rPr>
            <a:t>li</a:t>
          </a:r>
          <a:r>
            <a:rPr lang="en-US" sz="1400" b="1" spc="-15" dirty="0">
              <a:latin typeface="Calibri"/>
              <a:cs typeface="Calibri"/>
            </a:rPr>
            <a:t>ca</a:t>
          </a:r>
          <a:r>
            <a:rPr lang="en-US" sz="1400" b="1" spc="-5" dirty="0">
              <a:latin typeface="Calibri"/>
              <a:cs typeface="Calibri"/>
            </a:rPr>
            <a:t>tion</a:t>
          </a:r>
          <a:endParaRPr lang="en-US" sz="1400" dirty="0"/>
        </a:p>
      </dgm:t>
    </dgm:pt>
    <dgm:pt modelId="{64A974DD-8D84-4CBC-B8A3-F41421604BC7}" type="parTrans" cxnId="{28D22EEA-9AD4-4F7D-A25D-3A25DFE61B13}">
      <dgm:prSet/>
      <dgm:spPr/>
      <dgm:t>
        <a:bodyPr/>
        <a:lstStyle/>
        <a:p>
          <a:endParaRPr lang="en-US"/>
        </a:p>
      </dgm:t>
    </dgm:pt>
    <dgm:pt modelId="{386AA8E7-9061-4B04-B6D4-831850ADFC7D}" type="sibTrans" cxnId="{28D22EEA-9AD4-4F7D-A25D-3A25DFE61B13}">
      <dgm:prSet/>
      <dgm:spPr/>
      <dgm:t>
        <a:bodyPr/>
        <a:lstStyle/>
        <a:p>
          <a:endParaRPr lang="en-US"/>
        </a:p>
      </dgm:t>
    </dgm:pt>
    <dgm:pt modelId="{F4F4B220-6065-4272-932D-26D4365B4590}" type="pres">
      <dgm:prSet presAssocID="{7245D3AD-793F-4041-AE6B-737F98D65755}" presName="Name0" presStyleCnt="0">
        <dgm:presLayoutVars>
          <dgm:chMax val="4"/>
          <dgm:resizeHandles val="exact"/>
        </dgm:presLayoutVars>
      </dgm:prSet>
      <dgm:spPr/>
    </dgm:pt>
    <dgm:pt modelId="{C726C5CC-1240-4470-9E4C-F2B188819082}" type="pres">
      <dgm:prSet presAssocID="{7245D3AD-793F-4041-AE6B-737F98D65755}" presName="ellipse" presStyleLbl="trBgShp" presStyleIdx="0" presStyleCnt="1"/>
      <dgm:spPr/>
    </dgm:pt>
    <dgm:pt modelId="{C7B1852E-B596-4DD9-AFA4-CC29FEA33A0D}" type="pres">
      <dgm:prSet presAssocID="{7245D3AD-793F-4041-AE6B-737F98D65755}" presName="arrow1" presStyleLbl="fgShp" presStyleIdx="0" presStyleCnt="1"/>
      <dgm:spPr/>
    </dgm:pt>
    <dgm:pt modelId="{213E6DD9-CD45-47EA-8441-00D3522A7B4E}" type="pres">
      <dgm:prSet presAssocID="{7245D3AD-793F-4041-AE6B-737F98D65755}" presName="rectangle" presStyleLbl="revTx" presStyleIdx="0" presStyleCnt="1" custScaleY="65522" custLinFactNeighborX="1781" custLinFactNeighborY="-18538">
        <dgm:presLayoutVars>
          <dgm:bulletEnabled val="1"/>
        </dgm:presLayoutVars>
      </dgm:prSet>
      <dgm:spPr/>
    </dgm:pt>
    <dgm:pt modelId="{7E9E5B44-56AB-4D77-A349-1CAE34809776}" type="pres">
      <dgm:prSet presAssocID="{7B357408-74B8-4729-AE06-F27F488D8129}" presName="item1" presStyleLbl="node1" presStyleIdx="0" presStyleCnt="3">
        <dgm:presLayoutVars>
          <dgm:bulletEnabled val="1"/>
        </dgm:presLayoutVars>
      </dgm:prSet>
      <dgm:spPr/>
    </dgm:pt>
    <dgm:pt modelId="{B028C183-75F8-4018-89BA-AD036F172FD9}" type="pres">
      <dgm:prSet presAssocID="{69AC2DE1-2ECF-4E6C-8166-6F637CCEF8AE}" presName="item2" presStyleLbl="node1" presStyleIdx="1" presStyleCnt="3">
        <dgm:presLayoutVars>
          <dgm:bulletEnabled val="1"/>
        </dgm:presLayoutVars>
      </dgm:prSet>
      <dgm:spPr/>
    </dgm:pt>
    <dgm:pt modelId="{D88CC097-3BD1-4D1C-A5C4-01DFF62FE0E1}" type="pres">
      <dgm:prSet presAssocID="{CD1EF0B4-C12C-40DE-9887-180ED1A7AD57}" presName="item3" presStyleLbl="node1" presStyleIdx="2" presStyleCnt="3">
        <dgm:presLayoutVars>
          <dgm:bulletEnabled val="1"/>
        </dgm:presLayoutVars>
      </dgm:prSet>
      <dgm:spPr/>
    </dgm:pt>
    <dgm:pt modelId="{9BFD3856-EBE8-4436-9CB8-307180C26768}" type="pres">
      <dgm:prSet presAssocID="{7245D3AD-793F-4041-AE6B-737F98D65755}" presName="funnel" presStyleLbl="trAlignAcc1" presStyleIdx="0" presStyleCnt="1" custLinFactNeighborX="0" custLinFactNeighborY="-574"/>
      <dgm:spPr>
        <a:solidFill>
          <a:srgbClr val="FFFFFF">
            <a:alpha val="30000"/>
          </a:srgbClr>
        </a:solidFill>
      </dgm:spPr>
    </dgm:pt>
  </dgm:ptLst>
  <dgm:cxnLst>
    <dgm:cxn modelId="{C4964B07-AD1F-47DB-A554-DBD8D52629E7}" type="presOf" srcId="{79A1DD40-D23C-4E50-BFFD-2CA446135255}" destId="{D88CC097-3BD1-4D1C-A5C4-01DFF62FE0E1}" srcOrd="0" destOrd="0" presId="urn:microsoft.com/office/officeart/2005/8/layout/funnel1"/>
    <dgm:cxn modelId="{53B4A819-ECCD-4AAF-8480-5C182DC72D30}" type="presOf" srcId="{7245D3AD-793F-4041-AE6B-737F98D65755}" destId="{F4F4B220-6065-4272-932D-26D4365B4590}" srcOrd="0" destOrd="0" presId="urn:microsoft.com/office/officeart/2005/8/layout/funnel1"/>
    <dgm:cxn modelId="{2F2C8B1F-FE43-43FE-A10F-5F260C523F78}" srcId="{7245D3AD-793F-4041-AE6B-737F98D65755}" destId="{7B357408-74B8-4729-AE06-F27F488D8129}" srcOrd="1" destOrd="0" parTransId="{09358007-8DCE-4436-96CE-1176B37CD355}" sibTransId="{DFD108DF-1EB2-425E-84A0-6D8B4AE1FD30}"/>
    <dgm:cxn modelId="{22B3AD27-532B-4C39-A299-6FB97E3A5BD9}" type="presOf" srcId="{7B357408-74B8-4729-AE06-F27F488D8129}" destId="{B028C183-75F8-4018-89BA-AD036F172FD9}" srcOrd="0" destOrd="0" presId="urn:microsoft.com/office/officeart/2005/8/layout/funnel1"/>
    <dgm:cxn modelId="{5E1DFCAD-BF5C-426F-A382-4516C19E45CC}" srcId="{7245D3AD-793F-4041-AE6B-737F98D65755}" destId="{79A1DD40-D23C-4E50-BFFD-2CA446135255}" srcOrd="0" destOrd="0" parTransId="{38333AD9-4D04-47B5-86B3-949023388E72}" sibTransId="{7FB47B89-FC45-4A82-82A5-9F05A0EDB22A}"/>
    <dgm:cxn modelId="{FFDF22B1-EDB1-48B2-9802-2E265E8EED2B}" type="presOf" srcId="{69AC2DE1-2ECF-4E6C-8166-6F637CCEF8AE}" destId="{7E9E5B44-56AB-4D77-A349-1CAE34809776}" srcOrd="0" destOrd="0" presId="urn:microsoft.com/office/officeart/2005/8/layout/funnel1"/>
    <dgm:cxn modelId="{36DFBAB1-AC3F-41FD-829E-04F00CD33188}" srcId="{7245D3AD-793F-4041-AE6B-737F98D65755}" destId="{69AC2DE1-2ECF-4E6C-8166-6F637CCEF8AE}" srcOrd="2" destOrd="0" parTransId="{C36B998C-72CA-44B7-AFC5-C8A2FC8A72A6}" sibTransId="{5EF53F47-66BB-42B7-A234-8E604156B859}"/>
    <dgm:cxn modelId="{7D4043D1-6ECD-4FAB-8EC6-B88AB83F9216}" type="presOf" srcId="{CD1EF0B4-C12C-40DE-9887-180ED1A7AD57}" destId="{213E6DD9-CD45-47EA-8441-00D3522A7B4E}" srcOrd="0" destOrd="0" presId="urn:microsoft.com/office/officeart/2005/8/layout/funnel1"/>
    <dgm:cxn modelId="{28D22EEA-9AD4-4F7D-A25D-3A25DFE61B13}" srcId="{7245D3AD-793F-4041-AE6B-737F98D65755}" destId="{CD1EF0B4-C12C-40DE-9887-180ED1A7AD57}" srcOrd="3" destOrd="0" parTransId="{64A974DD-8D84-4CBC-B8A3-F41421604BC7}" sibTransId="{386AA8E7-9061-4B04-B6D4-831850ADFC7D}"/>
    <dgm:cxn modelId="{87F21E24-07CC-4A61-A49E-333C95997318}" type="presParOf" srcId="{F4F4B220-6065-4272-932D-26D4365B4590}" destId="{C726C5CC-1240-4470-9E4C-F2B188819082}" srcOrd="0" destOrd="0" presId="urn:microsoft.com/office/officeart/2005/8/layout/funnel1"/>
    <dgm:cxn modelId="{D4E37836-237E-40B5-A4D7-9C757905A938}" type="presParOf" srcId="{F4F4B220-6065-4272-932D-26D4365B4590}" destId="{C7B1852E-B596-4DD9-AFA4-CC29FEA33A0D}" srcOrd="1" destOrd="0" presId="urn:microsoft.com/office/officeart/2005/8/layout/funnel1"/>
    <dgm:cxn modelId="{ECD35229-27D3-4CC8-B062-99C5673E73A1}" type="presParOf" srcId="{F4F4B220-6065-4272-932D-26D4365B4590}" destId="{213E6DD9-CD45-47EA-8441-00D3522A7B4E}" srcOrd="2" destOrd="0" presId="urn:microsoft.com/office/officeart/2005/8/layout/funnel1"/>
    <dgm:cxn modelId="{3A536DC9-F212-4EDA-B8AF-F3B52A1A848B}" type="presParOf" srcId="{F4F4B220-6065-4272-932D-26D4365B4590}" destId="{7E9E5B44-56AB-4D77-A349-1CAE34809776}" srcOrd="3" destOrd="0" presId="urn:microsoft.com/office/officeart/2005/8/layout/funnel1"/>
    <dgm:cxn modelId="{902BCF2C-4B5B-4687-87FC-DB95EA8BBECC}" type="presParOf" srcId="{F4F4B220-6065-4272-932D-26D4365B4590}" destId="{B028C183-75F8-4018-89BA-AD036F172FD9}" srcOrd="4" destOrd="0" presId="urn:microsoft.com/office/officeart/2005/8/layout/funnel1"/>
    <dgm:cxn modelId="{ABE50AD9-7393-42D2-9744-09677444E322}" type="presParOf" srcId="{F4F4B220-6065-4272-932D-26D4365B4590}" destId="{D88CC097-3BD1-4D1C-A5C4-01DFF62FE0E1}" srcOrd="5" destOrd="0" presId="urn:microsoft.com/office/officeart/2005/8/layout/funnel1"/>
    <dgm:cxn modelId="{2CF33450-73E4-4C3C-831D-FFF93C39D416}" type="presParOf" srcId="{F4F4B220-6065-4272-932D-26D4365B4590}" destId="{9BFD3856-EBE8-4436-9CB8-307180C26768}" srcOrd="6" destOrd="0" presId="urn:microsoft.com/office/officeart/2005/8/layout/funnel1"/>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6C5CC-1240-4470-9E4C-F2B188819082}">
      <dsp:nvSpPr>
        <dsp:cNvPr id="0" name=""/>
        <dsp:cNvSpPr/>
      </dsp:nvSpPr>
      <dsp:spPr>
        <a:xfrm>
          <a:off x="1415708" y="229223"/>
          <a:ext cx="3254491" cy="11302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1852E-B596-4DD9-AFA4-CC29FEA33A0D}">
      <dsp:nvSpPr>
        <dsp:cNvPr id="0" name=""/>
        <dsp:cNvSpPr/>
      </dsp:nvSpPr>
      <dsp:spPr>
        <a:xfrm>
          <a:off x="2732642" y="2996802"/>
          <a:ext cx="630715" cy="40365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E6DD9-CD45-47EA-8441-00D3522A7B4E}">
      <dsp:nvSpPr>
        <dsp:cNvPr id="0" name=""/>
        <dsp:cNvSpPr/>
      </dsp:nvSpPr>
      <dsp:spPr>
        <a:xfrm>
          <a:off x="1588201" y="3309897"/>
          <a:ext cx="3027434" cy="49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i="1" kern="1200" spc="-5" dirty="0">
              <a:latin typeface="Calibri"/>
              <a:cs typeface="Calibri"/>
            </a:rPr>
            <a:t>Fundable </a:t>
          </a:r>
          <a:r>
            <a:rPr lang="en-US" sz="1400" b="1" kern="1200" spc="-5" dirty="0">
              <a:latin typeface="Calibri"/>
              <a:cs typeface="Calibri"/>
            </a:rPr>
            <a:t>ap</a:t>
          </a:r>
          <a:r>
            <a:rPr lang="en-US" sz="1400" b="1" kern="1200" spc="-10" dirty="0">
              <a:latin typeface="Calibri"/>
              <a:cs typeface="Calibri"/>
            </a:rPr>
            <a:t>p</a:t>
          </a:r>
          <a:r>
            <a:rPr lang="en-US" sz="1400" b="1" kern="1200" spc="-5" dirty="0">
              <a:latin typeface="Calibri"/>
              <a:cs typeface="Calibri"/>
            </a:rPr>
            <a:t>li</a:t>
          </a:r>
          <a:r>
            <a:rPr lang="en-US" sz="1400" b="1" kern="1200" spc="-15" dirty="0">
              <a:latin typeface="Calibri"/>
              <a:cs typeface="Calibri"/>
            </a:rPr>
            <a:t>ca</a:t>
          </a:r>
          <a:r>
            <a:rPr lang="en-US" sz="1400" b="1" kern="1200" spc="-5" dirty="0">
              <a:latin typeface="Calibri"/>
              <a:cs typeface="Calibri"/>
            </a:rPr>
            <a:t>tion</a:t>
          </a:r>
          <a:endParaRPr lang="en-US" sz="1400" kern="1200" dirty="0"/>
        </a:p>
      </dsp:txBody>
      <dsp:txXfrm>
        <a:off x="1588201" y="3309897"/>
        <a:ext cx="3027434" cy="495908"/>
      </dsp:txXfrm>
    </dsp:sp>
    <dsp:sp modelId="{7E9E5B44-56AB-4D77-A349-1CAE34809776}">
      <dsp:nvSpPr>
        <dsp:cNvPr id="0" name=""/>
        <dsp:cNvSpPr/>
      </dsp:nvSpPr>
      <dsp:spPr>
        <a:xfrm>
          <a:off x="2598930" y="1446756"/>
          <a:ext cx="1135287" cy="113528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spc="-5">
              <a:solidFill>
                <a:schemeClr val="bg1"/>
              </a:solidFill>
              <a:latin typeface="Calibri"/>
              <a:cs typeface="Calibri"/>
            </a:rPr>
            <a:t>Sound fiscal  </a:t>
          </a:r>
          <a:r>
            <a:rPr lang="en-US" sz="1100" kern="1200">
              <a:solidFill>
                <a:schemeClr val="bg1"/>
              </a:solidFill>
              <a:latin typeface="Calibri"/>
              <a:cs typeface="Calibri"/>
            </a:rPr>
            <a:t>ma</a:t>
          </a:r>
          <a:r>
            <a:rPr lang="en-US" sz="1100" kern="1200" spc="-5">
              <a:solidFill>
                <a:schemeClr val="bg1"/>
              </a:solidFill>
              <a:latin typeface="Calibri"/>
              <a:cs typeface="Calibri"/>
            </a:rPr>
            <a:t>n</a:t>
          </a:r>
          <a:r>
            <a:rPr lang="en-US" sz="1100" kern="1200">
              <a:solidFill>
                <a:schemeClr val="bg1"/>
              </a:solidFill>
              <a:latin typeface="Calibri"/>
              <a:cs typeface="Calibri"/>
            </a:rPr>
            <a:t>a</a:t>
          </a:r>
          <a:r>
            <a:rPr lang="en-US" sz="1100" kern="1200" spc="-5">
              <a:solidFill>
                <a:schemeClr val="bg1"/>
              </a:solidFill>
              <a:latin typeface="Calibri"/>
              <a:cs typeface="Calibri"/>
            </a:rPr>
            <a:t>ge</a:t>
          </a:r>
          <a:r>
            <a:rPr lang="en-US" sz="1100" kern="1200">
              <a:solidFill>
                <a:schemeClr val="bg1"/>
              </a:solidFill>
              <a:latin typeface="Calibri"/>
              <a:cs typeface="Calibri"/>
            </a:rPr>
            <a:t>m</a:t>
          </a:r>
          <a:r>
            <a:rPr lang="en-US" sz="1100" kern="1200" spc="-5">
              <a:solidFill>
                <a:schemeClr val="bg1"/>
              </a:solidFill>
              <a:latin typeface="Calibri"/>
              <a:cs typeface="Calibri"/>
            </a:rPr>
            <a:t>en</a:t>
          </a:r>
          <a:r>
            <a:rPr lang="en-US" sz="1100" kern="1200">
              <a:solidFill>
                <a:schemeClr val="bg1"/>
              </a:solidFill>
              <a:latin typeface="Calibri"/>
              <a:cs typeface="Calibri"/>
            </a:rPr>
            <a:t>t  </a:t>
          </a:r>
          <a:r>
            <a:rPr lang="en-US" sz="1100" kern="1200" spc="-5">
              <a:solidFill>
                <a:schemeClr val="bg1"/>
              </a:solidFill>
              <a:latin typeface="Calibri"/>
              <a:cs typeface="Calibri"/>
            </a:rPr>
            <a:t>plan</a:t>
          </a:r>
          <a:endParaRPr lang="en-US" sz="1100" kern="1200" dirty="0">
            <a:solidFill>
              <a:schemeClr val="bg1"/>
            </a:solidFill>
          </a:endParaRPr>
        </a:p>
      </dsp:txBody>
      <dsp:txXfrm>
        <a:off x="2765189" y="1613015"/>
        <a:ext cx="802769" cy="802769"/>
      </dsp:txXfrm>
    </dsp:sp>
    <dsp:sp modelId="{B028C183-75F8-4018-89BA-AD036F172FD9}">
      <dsp:nvSpPr>
        <dsp:cNvPr id="0" name=""/>
        <dsp:cNvSpPr/>
      </dsp:nvSpPr>
      <dsp:spPr>
        <a:xfrm>
          <a:off x="1786569" y="595038"/>
          <a:ext cx="1135287" cy="1135287"/>
        </a:xfrm>
        <a:prstGeom prst="ellipse">
          <a:avLst/>
        </a:prstGeom>
        <a:solidFill>
          <a:srgbClr val="806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cs typeface="Calibri"/>
            </a:rPr>
            <a:t>W</a:t>
          </a:r>
          <a:r>
            <a:rPr lang="en-US" sz="1100" kern="1200" spc="-5">
              <a:solidFill>
                <a:schemeClr val="bg1"/>
              </a:solidFill>
              <a:cs typeface="Calibri"/>
            </a:rPr>
            <a:t>el</a:t>
          </a:r>
          <a:r>
            <a:rPr lang="en-US" sz="1100" kern="1200">
              <a:solidFill>
                <a:schemeClr val="bg1"/>
              </a:solidFill>
              <a:cs typeface="Calibri"/>
            </a:rPr>
            <a:t>l-wr</a:t>
          </a:r>
          <a:r>
            <a:rPr lang="en-US" sz="1100" kern="1200" spc="-5">
              <a:solidFill>
                <a:schemeClr val="bg1"/>
              </a:solidFill>
              <a:cs typeface="Calibri"/>
            </a:rPr>
            <a:t>i</a:t>
          </a:r>
          <a:r>
            <a:rPr lang="en-US" sz="1100" kern="1200">
              <a:solidFill>
                <a:schemeClr val="bg1"/>
              </a:solidFill>
              <a:cs typeface="Calibri"/>
            </a:rPr>
            <a:t>t</a:t>
          </a:r>
          <a:r>
            <a:rPr lang="en-US" sz="1100" kern="1200" spc="-5">
              <a:solidFill>
                <a:schemeClr val="bg1"/>
              </a:solidFill>
              <a:cs typeface="Calibri"/>
            </a:rPr>
            <a:t>te</a:t>
          </a:r>
          <a:r>
            <a:rPr lang="en-US" sz="1100" kern="1200">
              <a:solidFill>
                <a:schemeClr val="bg1"/>
              </a:solidFill>
              <a:cs typeface="Calibri"/>
            </a:rPr>
            <a:t>n  </a:t>
          </a:r>
          <a:r>
            <a:rPr lang="en-US" sz="1100" kern="1200" spc="-5">
              <a:solidFill>
                <a:schemeClr val="bg1"/>
              </a:solidFill>
              <a:cs typeface="Calibri"/>
            </a:rPr>
            <a:t>budget  narrative</a:t>
          </a:r>
          <a:endParaRPr lang="en-US" sz="1100" kern="1200" dirty="0">
            <a:solidFill>
              <a:schemeClr val="bg1"/>
            </a:solidFill>
          </a:endParaRPr>
        </a:p>
      </dsp:txBody>
      <dsp:txXfrm>
        <a:off x="1952828" y="761297"/>
        <a:ext cx="802769" cy="802769"/>
      </dsp:txXfrm>
    </dsp:sp>
    <dsp:sp modelId="{D88CC097-3BD1-4D1C-A5C4-01DFF62FE0E1}">
      <dsp:nvSpPr>
        <dsp:cNvPr id="0" name=""/>
        <dsp:cNvSpPr/>
      </dsp:nvSpPr>
      <dsp:spPr>
        <a:xfrm>
          <a:off x="2947085" y="320551"/>
          <a:ext cx="1135287" cy="1135287"/>
        </a:xfrm>
        <a:prstGeom prst="ellipse">
          <a:avLst/>
        </a:prstGeom>
        <a:solidFill>
          <a:srgbClr val="9BB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spc="-5">
              <a:solidFill>
                <a:schemeClr val="bg1"/>
              </a:solidFill>
              <a:cs typeface="Calibri"/>
            </a:rPr>
            <a:t>Detailed  budget</a:t>
          </a:r>
          <a:r>
            <a:rPr lang="en-US" sz="1100" kern="1200" spc="-65">
              <a:solidFill>
                <a:schemeClr val="bg1"/>
              </a:solidFill>
              <a:cs typeface="Calibri"/>
            </a:rPr>
            <a:t> </a:t>
          </a:r>
          <a:r>
            <a:rPr lang="en-US" sz="1100" kern="1200" spc="-5">
              <a:solidFill>
                <a:schemeClr val="bg1"/>
              </a:solidFill>
              <a:cs typeface="Calibri"/>
            </a:rPr>
            <a:t>sheets</a:t>
          </a:r>
          <a:endParaRPr lang="en-US" sz="1100" kern="1200" dirty="0"/>
        </a:p>
      </dsp:txBody>
      <dsp:txXfrm>
        <a:off x="3113344" y="486810"/>
        <a:ext cx="802769" cy="802769"/>
      </dsp:txXfrm>
    </dsp:sp>
    <dsp:sp modelId="{9BFD3856-EBE8-4436-9CB8-307180C26768}">
      <dsp:nvSpPr>
        <dsp:cNvPr id="0" name=""/>
        <dsp:cNvSpPr/>
      </dsp:nvSpPr>
      <dsp:spPr>
        <a:xfrm>
          <a:off x="1281996" y="74247"/>
          <a:ext cx="3532006" cy="2825605"/>
        </a:xfrm>
        <a:prstGeom prst="funnel">
          <a:avLst/>
        </a:prstGeom>
        <a:solidFill>
          <a:srgbClr val="FFFFFF">
            <a:alpha val="3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639" y="1"/>
            <a:ext cx="3043264" cy="467138"/>
          </a:xfrm>
          <a:prstGeom prst="rect">
            <a:avLst/>
          </a:prstGeom>
        </p:spPr>
        <p:txBody>
          <a:bodyPr vert="horz" lIns="91440" tIns="45720" rIns="91440" bIns="45720" rtlCol="0"/>
          <a:lstStyle>
            <a:lvl1pPr algn="r">
              <a:defRPr sz="1200"/>
            </a:lvl1pPr>
          </a:lstStyle>
          <a:p>
            <a:fld id="{CCB47931-A472-4042-B572-871415BE07AD}" type="datetimeFigureOut">
              <a:rPr lang="en-US" smtClean="0"/>
              <a:t>12/15/2017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31" y="4479901"/>
            <a:ext cx="5619438" cy="36655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639" y="8841962"/>
            <a:ext cx="3043264" cy="467138"/>
          </a:xfrm>
          <a:prstGeom prst="rect">
            <a:avLst/>
          </a:prstGeom>
        </p:spPr>
        <p:txBody>
          <a:bodyPr vert="horz" lIns="91440" tIns="45720" rIns="91440" bIns="45720" rtlCol="0" anchor="b"/>
          <a:lstStyle>
            <a:lvl1pPr algn="r">
              <a:defRPr sz="1200"/>
            </a:lvl1pPr>
          </a:lstStyle>
          <a:p>
            <a:fld id="{3D460DC5-0E6D-4CD0-B02B-67C9CE5244A6}" type="slidenum">
              <a:rPr lang="en-US" smtClean="0"/>
              <a:t>‹#›</a:t>
            </a:fld>
            <a:endParaRPr lang="en-US"/>
          </a:p>
        </p:txBody>
      </p:sp>
    </p:spTree>
    <p:extLst>
      <p:ext uri="{BB962C8B-B14F-4D97-AF65-F5344CB8AC3E}">
        <p14:creationId xmlns:p14="http://schemas.microsoft.com/office/powerpoint/2010/main" val="2590265401"/>
      </p:ext>
    </p:extLst>
  </p:cSld>
  <p:clrMap bg1="lt1" tx1="dk1" bg2="lt2" tx2="dk2" accent1="accent1" accent2="accent2" accent3="accent3" accent4="accent4" accent5="accent5" accent6="accent6" hlink="hlink" folHlink="folHlink"/>
  <p:notesStyle>
    <a:lvl1pPr marL="0" algn="l" defTabSz="1221730" rtl="0" eaLnBrk="1" latinLnBrk="0" hangingPunct="1">
      <a:defRPr sz="1603" kern="1200">
        <a:solidFill>
          <a:schemeClr val="tx1"/>
        </a:solidFill>
        <a:latin typeface="+mn-lt"/>
        <a:ea typeface="+mn-ea"/>
        <a:cs typeface="+mn-cs"/>
      </a:defRPr>
    </a:lvl1pPr>
    <a:lvl2pPr marL="610865" algn="l" defTabSz="1221730" rtl="0" eaLnBrk="1" latinLnBrk="0" hangingPunct="1">
      <a:defRPr sz="1603" kern="1200">
        <a:solidFill>
          <a:schemeClr val="tx1"/>
        </a:solidFill>
        <a:latin typeface="+mn-lt"/>
        <a:ea typeface="+mn-ea"/>
        <a:cs typeface="+mn-cs"/>
      </a:defRPr>
    </a:lvl2pPr>
    <a:lvl3pPr marL="1221730" algn="l" defTabSz="1221730" rtl="0" eaLnBrk="1" latinLnBrk="0" hangingPunct="1">
      <a:defRPr sz="1603" kern="1200">
        <a:solidFill>
          <a:schemeClr val="tx1"/>
        </a:solidFill>
        <a:latin typeface="+mn-lt"/>
        <a:ea typeface="+mn-ea"/>
        <a:cs typeface="+mn-cs"/>
      </a:defRPr>
    </a:lvl3pPr>
    <a:lvl4pPr marL="1832595" algn="l" defTabSz="1221730" rtl="0" eaLnBrk="1" latinLnBrk="0" hangingPunct="1">
      <a:defRPr sz="1603" kern="1200">
        <a:solidFill>
          <a:schemeClr val="tx1"/>
        </a:solidFill>
        <a:latin typeface="+mn-lt"/>
        <a:ea typeface="+mn-ea"/>
        <a:cs typeface="+mn-cs"/>
      </a:defRPr>
    </a:lvl4pPr>
    <a:lvl5pPr marL="2443460" algn="l" defTabSz="1221730" rtl="0" eaLnBrk="1" latinLnBrk="0" hangingPunct="1">
      <a:defRPr sz="1603" kern="1200">
        <a:solidFill>
          <a:schemeClr val="tx1"/>
        </a:solidFill>
        <a:latin typeface="+mn-lt"/>
        <a:ea typeface="+mn-ea"/>
        <a:cs typeface="+mn-cs"/>
      </a:defRPr>
    </a:lvl5pPr>
    <a:lvl6pPr marL="3054325" algn="l" defTabSz="1221730" rtl="0" eaLnBrk="1" latinLnBrk="0" hangingPunct="1">
      <a:defRPr sz="1603" kern="1200">
        <a:solidFill>
          <a:schemeClr val="tx1"/>
        </a:solidFill>
        <a:latin typeface="+mn-lt"/>
        <a:ea typeface="+mn-ea"/>
        <a:cs typeface="+mn-cs"/>
      </a:defRPr>
    </a:lvl6pPr>
    <a:lvl7pPr marL="3665190" algn="l" defTabSz="1221730" rtl="0" eaLnBrk="1" latinLnBrk="0" hangingPunct="1">
      <a:defRPr sz="1603" kern="1200">
        <a:solidFill>
          <a:schemeClr val="tx1"/>
        </a:solidFill>
        <a:latin typeface="+mn-lt"/>
        <a:ea typeface="+mn-ea"/>
        <a:cs typeface="+mn-cs"/>
      </a:defRPr>
    </a:lvl7pPr>
    <a:lvl8pPr marL="4276054" algn="l" defTabSz="1221730" rtl="0" eaLnBrk="1" latinLnBrk="0" hangingPunct="1">
      <a:defRPr sz="1603" kern="1200">
        <a:solidFill>
          <a:schemeClr val="tx1"/>
        </a:solidFill>
        <a:latin typeface="+mn-lt"/>
        <a:ea typeface="+mn-ea"/>
        <a:cs typeface="+mn-cs"/>
      </a:defRPr>
    </a:lvl8pPr>
    <a:lvl9pPr marL="4886919" algn="l" defTabSz="1221730"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80264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10</a:t>
            </a:fld>
            <a:endParaRPr lang="en-US"/>
          </a:p>
        </p:txBody>
      </p:sp>
    </p:spTree>
    <p:extLst>
      <p:ext uri="{BB962C8B-B14F-4D97-AF65-F5344CB8AC3E}">
        <p14:creationId xmlns:p14="http://schemas.microsoft.com/office/powerpoint/2010/main" val="288410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11</a:t>
            </a:fld>
            <a:endParaRPr lang="en-US"/>
          </a:p>
        </p:txBody>
      </p:sp>
    </p:spTree>
    <p:extLst>
      <p:ext uri="{BB962C8B-B14F-4D97-AF65-F5344CB8AC3E}">
        <p14:creationId xmlns:p14="http://schemas.microsoft.com/office/powerpoint/2010/main" val="39116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12</a:t>
            </a:fld>
            <a:endParaRPr lang="en-US"/>
          </a:p>
        </p:txBody>
      </p:sp>
    </p:spTree>
    <p:extLst>
      <p:ext uri="{BB962C8B-B14F-4D97-AF65-F5344CB8AC3E}">
        <p14:creationId xmlns:p14="http://schemas.microsoft.com/office/powerpoint/2010/main" val="37494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13</a:t>
            </a:fld>
            <a:endParaRPr lang="en-US"/>
          </a:p>
        </p:txBody>
      </p:sp>
    </p:spTree>
    <p:extLst>
      <p:ext uri="{BB962C8B-B14F-4D97-AF65-F5344CB8AC3E}">
        <p14:creationId xmlns:p14="http://schemas.microsoft.com/office/powerpoint/2010/main" val="380363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14</a:t>
            </a:fld>
            <a:endParaRPr lang="en-US"/>
          </a:p>
        </p:txBody>
      </p:sp>
    </p:spTree>
    <p:extLst>
      <p:ext uri="{BB962C8B-B14F-4D97-AF65-F5344CB8AC3E}">
        <p14:creationId xmlns:p14="http://schemas.microsoft.com/office/powerpoint/2010/main" val="419526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15</a:t>
            </a:fld>
            <a:endParaRPr lang="en-US"/>
          </a:p>
        </p:txBody>
      </p:sp>
    </p:spTree>
    <p:extLst>
      <p:ext uri="{BB962C8B-B14F-4D97-AF65-F5344CB8AC3E}">
        <p14:creationId xmlns:p14="http://schemas.microsoft.com/office/powerpoint/2010/main" val="93634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16</a:t>
            </a:fld>
            <a:endParaRPr lang="en-US"/>
          </a:p>
        </p:txBody>
      </p:sp>
    </p:spTree>
    <p:extLst>
      <p:ext uri="{BB962C8B-B14F-4D97-AF65-F5344CB8AC3E}">
        <p14:creationId xmlns:p14="http://schemas.microsoft.com/office/powerpoint/2010/main" val="338028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17</a:t>
            </a:fld>
            <a:endParaRPr lang="en-US"/>
          </a:p>
        </p:txBody>
      </p:sp>
    </p:spTree>
    <p:extLst>
      <p:ext uri="{BB962C8B-B14F-4D97-AF65-F5344CB8AC3E}">
        <p14:creationId xmlns:p14="http://schemas.microsoft.com/office/powerpoint/2010/main" val="392934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18</a:t>
            </a:fld>
            <a:endParaRPr lang="en-US"/>
          </a:p>
        </p:txBody>
      </p:sp>
    </p:spTree>
    <p:extLst>
      <p:ext uri="{BB962C8B-B14F-4D97-AF65-F5344CB8AC3E}">
        <p14:creationId xmlns:p14="http://schemas.microsoft.com/office/powerpoint/2010/main" val="169915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19</a:t>
            </a:fld>
            <a:endParaRPr lang="en-US"/>
          </a:p>
        </p:txBody>
      </p:sp>
    </p:spTree>
    <p:extLst>
      <p:ext uri="{BB962C8B-B14F-4D97-AF65-F5344CB8AC3E}">
        <p14:creationId xmlns:p14="http://schemas.microsoft.com/office/powerpoint/2010/main" val="3047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2</a:t>
            </a:fld>
            <a:endParaRPr lang="en-US"/>
          </a:p>
        </p:txBody>
      </p:sp>
    </p:spTree>
    <p:extLst>
      <p:ext uri="{BB962C8B-B14F-4D97-AF65-F5344CB8AC3E}">
        <p14:creationId xmlns:p14="http://schemas.microsoft.com/office/powerpoint/2010/main" val="347428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lvl="1" indent="0">
              <a:buFontTx/>
              <a:buNone/>
            </a:pPr>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20</a:t>
            </a:fld>
            <a:endParaRPr lang="en-US"/>
          </a:p>
        </p:txBody>
      </p:sp>
    </p:spTree>
    <p:extLst>
      <p:ext uri="{BB962C8B-B14F-4D97-AF65-F5344CB8AC3E}">
        <p14:creationId xmlns:p14="http://schemas.microsoft.com/office/powerpoint/2010/main" val="267606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21</a:t>
            </a:fld>
            <a:endParaRPr lang="en-US"/>
          </a:p>
        </p:txBody>
      </p:sp>
    </p:spTree>
    <p:extLst>
      <p:ext uri="{BB962C8B-B14F-4D97-AF65-F5344CB8AC3E}">
        <p14:creationId xmlns:p14="http://schemas.microsoft.com/office/powerpoint/2010/main" val="159771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22</a:t>
            </a:fld>
            <a:endParaRPr lang="en-US"/>
          </a:p>
        </p:txBody>
      </p:sp>
    </p:spTree>
    <p:extLst>
      <p:ext uri="{BB962C8B-B14F-4D97-AF65-F5344CB8AC3E}">
        <p14:creationId xmlns:p14="http://schemas.microsoft.com/office/powerpoint/2010/main" val="297551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23</a:t>
            </a:fld>
            <a:endParaRPr lang="en-US"/>
          </a:p>
        </p:txBody>
      </p:sp>
    </p:spTree>
    <p:extLst>
      <p:ext uri="{BB962C8B-B14F-4D97-AF65-F5344CB8AC3E}">
        <p14:creationId xmlns:p14="http://schemas.microsoft.com/office/powerpoint/2010/main" val="67972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24</a:t>
            </a:fld>
            <a:endParaRPr lang="en-US"/>
          </a:p>
        </p:txBody>
      </p:sp>
    </p:spTree>
    <p:extLst>
      <p:ext uri="{BB962C8B-B14F-4D97-AF65-F5344CB8AC3E}">
        <p14:creationId xmlns:p14="http://schemas.microsoft.com/office/powerpoint/2010/main" val="2316872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25</a:t>
            </a:fld>
            <a:endParaRPr lang="en-US"/>
          </a:p>
        </p:txBody>
      </p:sp>
    </p:spTree>
    <p:extLst>
      <p:ext uri="{BB962C8B-B14F-4D97-AF65-F5344CB8AC3E}">
        <p14:creationId xmlns:p14="http://schemas.microsoft.com/office/powerpoint/2010/main" val="39918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26</a:t>
            </a:fld>
            <a:endParaRPr lang="en-US"/>
          </a:p>
        </p:txBody>
      </p:sp>
    </p:spTree>
    <p:extLst>
      <p:ext uri="{BB962C8B-B14F-4D97-AF65-F5344CB8AC3E}">
        <p14:creationId xmlns:p14="http://schemas.microsoft.com/office/powerpoint/2010/main" val="1965104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27</a:t>
            </a:fld>
            <a:endParaRPr lang="en-US"/>
          </a:p>
        </p:txBody>
      </p:sp>
    </p:spTree>
    <p:extLst>
      <p:ext uri="{BB962C8B-B14F-4D97-AF65-F5344CB8AC3E}">
        <p14:creationId xmlns:p14="http://schemas.microsoft.com/office/powerpoint/2010/main" val="22504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28</a:t>
            </a:fld>
            <a:endParaRPr lang="en-US"/>
          </a:p>
        </p:txBody>
      </p:sp>
    </p:spTree>
    <p:extLst>
      <p:ext uri="{BB962C8B-B14F-4D97-AF65-F5344CB8AC3E}">
        <p14:creationId xmlns:p14="http://schemas.microsoft.com/office/powerpoint/2010/main" val="237733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29</a:t>
            </a:fld>
            <a:endParaRPr lang="en-US"/>
          </a:p>
        </p:txBody>
      </p:sp>
    </p:spTree>
    <p:extLst>
      <p:ext uri="{BB962C8B-B14F-4D97-AF65-F5344CB8AC3E}">
        <p14:creationId xmlns:p14="http://schemas.microsoft.com/office/powerpoint/2010/main" val="208430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a:t>
            </a:fld>
            <a:endParaRPr lang="en-US"/>
          </a:p>
        </p:txBody>
      </p:sp>
    </p:spTree>
    <p:extLst>
      <p:ext uri="{BB962C8B-B14F-4D97-AF65-F5344CB8AC3E}">
        <p14:creationId xmlns:p14="http://schemas.microsoft.com/office/powerpoint/2010/main" val="1837010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30</a:t>
            </a:fld>
            <a:endParaRPr lang="en-US"/>
          </a:p>
        </p:txBody>
      </p:sp>
    </p:spTree>
    <p:extLst>
      <p:ext uri="{BB962C8B-B14F-4D97-AF65-F5344CB8AC3E}">
        <p14:creationId xmlns:p14="http://schemas.microsoft.com/office/powerpoint/2010/main" val="431966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31</a:t>
            </a:fld>
            <a:endParaRPr lang="en-US"/>
          </a:p>
        </p:txBody>
      </p:sp>
    </p:spTree>
    <p:extLst>
      <p:ext uri="{BB962C8B-B14F-4D97-AF65-F5344CB8AC3E}">
        <p14:creationId xmlns:p14="http://schemas.microsoft.com/office/powerpoint/2010/main" val="2115963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32</a:t>
            </a:fld>
            <a:endParaRPr lang="en-US"/>
          </a:p>
        </p:txBody>
      </p:sp>
    </p:spTree>
    <p:extLst>
      <p:ext uri="{BB962C8B-B14F-4D97-AF65-F5344CB8AC3E}">
        <p14:creationId xmlns:p14="http://schemas.microsoft.com/office/powerpoint/2010/main" val="2444072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33</a:t>
            </a:fld>
            <a:endParaRPr lang="en-US"/>
          </a:p>
        </p:txBody>
      </p:sp>
    </p:spTree>
    <p:extLst>
      <p:ext uri="{BB962C8B-B14F-4D97-AF65-F5344CB8AC3E}">
        <p14:creationId xmlns:p14="http://schemas.microsoft.com/office/powerpoint/2010/main" val="739864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34</a:t>
            </a:fld>
            <a:endParaRPr lang="en-US"/>
          </a:p>
        </p:txBody>
      </p:sp>
    </p:spTree>
    <p:extLst>
      <p:ext uri="{BB962C8B-B14F-4D97-AF65-F5344CB8AC3E}">
        <p14:creationId xmlns:p14="http://schemas.microsoft.com/office/powerpoint/2010/main" val="105249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60DC5-0E6D-4CD0-B02B-67C9CE5244A6}" type="slidenum">
              <a:rPr lang="en-US" smtClean="0"/>
              <a:t>35</a:t>
            </a:fld>
            <a:endParaRPr lang="en-US"/>
          </a:p>
        </p:txBody>
      </p:sp>
    </p:spTree>
    <p:extLst>
      <p:ext uri="{BB962C8B-B14F-4D97-AF65-F5344CB8AC3E}">
        <p14:creationId xmlns:p14="http://schemas.microsoft.com/office/powerpoint/2010/main" val="197859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36</a:t>
            </a:fld>
            <a:endParaRPr lang="en-US"/>
          </a:p>
        </p:txBody>
      </p:sp>
    </p:spTree>
    <p:extLst>
      <p:ext uri="{BB962C8B-B14F-4D97-AF65-F5344CB8AC3E}">
        <p14:creationId xmlns:p14="http://schemas.microsoft.com/office/powerpoint/2010/main" val="4137172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60DC5-0E6D-4CD0-B02B-67C9CE5244A6}" type="slidenum">
              <a:rPr lang="en-US" smtClean="0"/>
              <a:t>37</a:t>
            </a:fld>
            <a:endParaRPr lang="en-US"/>
          </a:p>
        </p:txBody>
      </p:sp>
    </p:spTree>
    <p:extLst>
      <p:ext uri="{BB962C8B-B14F-4D97-AF65-F5344CB8AC3E}">
        <p14:creationId xmlns:p14="http://schemas.microsoft.com/office/powerpoint/2010/main" val="1077085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38</a:t>
            </a:fld>
            <a:endParaRPr lang="en-US"/>
          </a:p>
        </p:txBody>
      </p:sp>
    </p:spTree>
    <p:extLst>
      <p:ext uri="{BB962C8B-B14F-4D97-AF65-F5344CB8AC3E}">
        <p14:creationId xmlns:p14="http://schemas.microsoft.com/office/powerpoint/2010/main" val="3837884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39</a:t>
            </a:fld>
            <a:endParaRPr lang="en-US"/>
          </a:p>
        </p:txBody>
      </p:sp>
    </p:spTree>
    <p:extLst>
      <p:ext uri="{BB962C8B-B14F-4D97-AF65-F5344CB8AC3E}">
        <p14:creationId xmlns:p14="http://schemas.microsoft.com/office/powerpoint/2010/main" val="28426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4</a:t>
            </a:fld>
            <a:endParaRPr lang="en-US"/>
          </a:p>
        </p:txBody>
      </p:sp>
    </p:spTree>
    <p:extLst>
      <p:ext uri="{BB962C8B-B14F-4D97-AF65-F5344CB8AC3E}">
        <p14:creationId xmlns:p14="http://schemas.microsoft.com/office/powerpoint/2010/main" val="3837324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40</a:t>
            </a:fld>
            <a:endParaRPr lang="en-US"/>
          </a:p>
        </p:txBody>
      </p:sp>
    </p:spTree>
    <p:extLst>
      <p:ext uri="{BB962C8B-B14F-4D97-AF65-F5344CB8AC3E}">
        <p14:creationId xmlns:p14="http://schemas.microsoft.com/office/powerpoint/2010/main" val="510272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41</a:t>
            </a:fld>
            <a:endParaRPr lang="en-US"/>
          </a:p>
        </p:txBody>
      </p:sp>
    </p:spTree>
    <p:extLst>
      <p:ext uri="{BB962C8B-B14F-4D97-AF65-F5344CB8AC3E}">
        <p14:creationId xmlns:p14="http://schemas.microsoft.com/office/powerpoint/2010/main" val="4276219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42</a:t>
            </a:fld>
            <a:endParaRPr lang="en-US"/>
          </a:p>
        </p:txBody>
      </p:sp>
    </p:spTree>
    <p:extLst>
      <p:ext uri="{BB962C8B-B14F-4D97-AF65-F5344CB8AC3E}">
        <p14:creationId xmlns:p14="http://schemas.microsoft.com/office/powerpoint/2010/main" val="2083663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43</a:t>
            </a:fld>
            <a:endParaRPr lang="en-US"/>
          </a:p>
        </p:txBody>
      </p:sp>
    </p:spTree>
    <p:extLst>
      <p:ext uri="{BB962C8B-B14F-4D97-AF65-F5344CB8AC3E}">
        <p14:creationId xmlns:p14="http://schemas.microsoft.com/office/powerpoint/2010/main" val="3252106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44</a:t>
            </a:fld>
            <a:endParaRPr lang="en-US"/>
          </a:p>
        </p:txBody>
      </p:sp>
    </p:spTree>
    <p:extLst>
      <p:ext uri="{BB962C8B-B14F-4D97-AF65-F5344CB8AC3E}">
        <p14:creationId xmlns:p14="http://schemas.microsoft.com/office/powerpoint/2010/main" val="706455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45</a:t>
            </a:fld>
            <a:endParaRPr lang="en-US"/>
          </a:p>
        </p:txBody>
      </p:sp>
    </p:spTree>
    <p:extLst>
      <p:ext uri="{BB962C8B-B14F-4D97-AF65-F5344CB8AC3E}">
        <p14:creationId xmlns:p14="http://schemas.microsoft.com/office/powerpoint/2010/main" val="214709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46</a:t>
            </a:fld>
            <a:endParaRPr lang="en-US"/>
          </a:p>
        </p:txBody>
      </p:sp>
    </p:spTree>
    <p:extLst>
      <p:ext uri="{BB962C8B-B14F-4D97-AF65-F5344CB8AC3E}">
        <p14:creationId xmlns:p14="http://schemas.microsoft.com/office/powerpoint/2010/main" val="2501843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47</a:t>
            </a:fld>
            <a:endParaRPr lang="en-US"/>
          </a:p>
        </p:txBody>
      </p:sp>
    </p:spTree>
    <p:extLst>
      <p:ext uri="{BB962C8B-B14F-4D97-AF65-F5344CB8AC3E}">
        <p14:creationId xmlns:p14="http://schemas.microsoft.com/office/powerpoint/2010/main" val="3685753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48</a:t>
            </a:fld>
            <a:endParaRPr lang="en-US"/>
          </a:p>
        </p:txBody>
      </p:sp>
    </p:spTree>
    <p:extLst>
      <p:ext uri="{BB962C8B-B14F-4D97-AF65-F5344CB8AC3E}">
        <p14:creationId xmlns:p14="http://schemas.microsoft.com/office/powerpoint/2010/main" val="2964612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49</a:t>
            </a:fld>
            <a:endParaRPr lang="en-US"/>
          </a:p>
        </p:txBody>
      </p:sp>
    </p:spTree>
    <p:extLst>
      <p:ext uri="{BB962C8B-B14F-4D97-AF65-F5344CB8AC3E}">
        <p14:creationId xmlns:p14="http://schemas.microsoft.com/office/powerpoint/2010/main" val="154684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a:t>
            </a:fld>
            <a:endParaRPr lang="en-US"/>
          </a:p>
        </p:txBody>
      </p:sp>
    </p:spTree>
    <p:extLst>
      <p:ext uri="{BB962C8B-B14F-4D97-AF65-F5344CB8AC3E}">
        <p14:creationId xmlns:p14="http://schemas.microsoft.com/office/powerpoint/2010/main" val="2311920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50</a:t>
            </a:fld>
            <a:endParaRPr lang="en-US"/>
          </a:p>
        </p:txBody>
      </p:sp>
    </p:spTree>
    <p:extLst>
      <p:ext uri="{BB962C8B-B14F-4D97-AF65-F5344CB8AC3E}">
        <p14:creationId xmlns:p14="http://schemas.microsoft.com/office/powerpoint/2010/main" val="1473186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51</a:t>
            </a:fld>
            <a:endParaRPr lang="en-US"/>
          </a:p>
        </p:txBody>
      </p:sp>
    </p:spTree>
    <p:extLst>
      <p:ext uri="{BB962C8B-B14F-4D97-AF65-F5344CB8AC3E}">
        <p14:creationId xmlns:p14="http://schemas.microsoft.com/office/powerpoint/2010/main" val="466738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52</a:t>
            </a:fld>
            <a:endParaRPr lang="en-US"/>
          </a:p>
        </p:txBody>
      </p:sp>
    </p:spTree>
    <p:extLst>
      <p:ext uri="{BB962C8B-B14F-4D97-AF65-F5344CB8AC3E}">
        <p14:creationId xmlns:p14="http://schemas.microsoft.com/office/powerpoint/2010/main" val="1611423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460DC5-0E6D-4CD0-B02B-67C9CE5244A6}" type="slidenum">
              <a:rPr lang="en-US" smtClean="0"/>
              <a:t>53</a:t>
            </a:fld>
            <a:endParaRPr lang="en-US"/>
          </a:p>
        </p:txBody>
      </p:sp>
    </p:spTree>
    <p:extLst>
      <p:ext uri="{BB962C8B-B14F-4D97-AF65-F5344CB8AC3E}">
        <p14:creationId xmlns:p14="http://schemas.microsoft.com/office/powerpoint/2010/main" val="1351524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54</a:t>
            </a:fld>
            <a:endParaRPr lang="en-US"/>
          </a:p>
        </p:txBody>
      </p:sp>
    </p:spTree>
    <p:extLst>
      <p:ext uri="{BB962C8B-B14F-4D97-AF65-F5344CB8AC3E}">
        <p14:creationId xmlns:p14="http://schemas.microsoft.com/office/powerpoint/2010/main" val="422439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6</a:t>
            </a:fld>
            <a:endParaRPr lang="en-US"/>
          </a:p>
        </p:txBody>
      </p:sp>
    </p:spTree>
    <p:extLst>
      <p:ext uri="{BB962C8B-B14F-4D97-AF65-F5344CB8AC3E}">
        <p14:creationId xmlns:p14="http://schemas.microsoft.com/office/powerpoint/2010/main" val="206320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7</a:t>
            </a:fld>
            <a:endParaRPr lang="en-US"/>
          </a:p>
        </p:txBody>
      </p:sp>
    </p:spTree>
    <p:extLst>
      <p:ext uri="{BB962C8B-B14F-4D97-AF65-F5344CB8AC3E}">
        <p14:creationId xmlns:p14="http://schemas.microsoft.com/office/powerpoint/2010/main" val="313958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60DC5-0E6D-4CD0-B02B-67C9CE5244A6}" type="slidenum">
              <a:rPr lang="en-US" smtClean="0"/>
              <a:t>8</a:t>
            </a:fld>
            <a:endParaRPr lang="en-US"/>
          </a:p>
        </p:txBody>
      </p:sp>
    </p:spTree>
    <p:extLst>
      <p:ext uri="{BB962C8B-B14F-4D97-AF65-F5344CB8AC3E}">
        <p14:creationId xmlns:p14="http://schemas.microsoft.com/office/powerpoint/2010/main" val="305567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60DC5-0E6D-4CD0-B02B-67C9CE5244A6}" type="slidenum">
              <a:rPr lang="en-US" smtClean="0"/>
              <a:t>9</a:t>
            </a:fld>
            <a:endParaRPr lang="en-US"/>
          </a:p>
        </p:txBody>
      </p:sp>
    </p:spTree>
    <p:extLst>
      <p:ext uri="{BB962C8B-B14F-4D97-AF65-F5344CB8AC3E}">
        <p14:creationId xmlns:p14="http://schemas.microsoft.com/office/powerpoint/2010/main" val="354277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7" name="Picture 16"/>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ctrTitle"/>
          </p:nvPr>
        </p:nvSpPr>
        <p:spPr>
          <a:xfrm>
            <a:off x="685804" y="1122364"/>
            <a:ext cx="7772400" cy="2387600"/>
          </a:xfrm>
        </p:spPr>
        <p:txBody>
          <a:bodyPr anchor="b"/>
          <a:lstStyle>
            <a:lvl1pPr algn="ctr">
              <a:defRPr sz="5792"/>
            </a:lvl1pPr>
          </a:lstStyle>
          <a:p>
            <a:r>
              <a:rPr lang="en-US"/>
              <a:t>Click to edit Master title style</a:t>
            </a:r>
            <a:endParaRPr lang="en-US" dirty="0"/>
          </a:p>
        </p:txBody>
      </p:sp>
      <p:sp>
        <p:nvSpPr>
          <p:cNvPr id="3" name="Subtitle 2"/>
          <p:cNvSpPr>
            <a:spLocks noGrp="1"/>
          </p:cNvSpPr>
          <p:nvPr>
            <p:ph type="subTitle" idx="1"/>
          </p:nvPr>
        </p:nvSpPr>
        <p:spPr>
          <a:xfrm>
            <a:off x="1143004" y="3602040"/>
            <a:ext cx="6858000" cy="1655761"/>
          </a:xfrm>
        </p:spPr>
        <p:txBody>
          <a:bodyPr/>
          <a:lstStyle>
            <a:lvl1pPr marL="0" indent="0" algn="ctr">
              <a:buNone/>
              <a:defRPr sz="2317"/>
            </a:lvl1pPr>
            <a:lvl2pPr marL="441332" indent="0" algn="ctr">
              <a:buNone/>
              <a:defRPr sz="1931"/>
            </a:lvl2pPr>
            <a:lvl3pPr marL="882663" indent="0" algn="ctr">
              <a:buNone/>
              <a:defRPr sz="1738"/>
            </a:lvl3pPr>
            <a:lvl4pPr marL="1323994" indent="0" algn="ctr">
              <a:buNone/>
              <a:defRPr sz="1544"/>
            </a:lvl4pPr>
            <a:lvl5pPr marL="1765325" indent="0" algn="ctr">
              <a:buNone/>
              <a:defRPr sz="1544"/>
            </a:lvl5pPr>
            <a:lvl6pPr marL="2206658" indent="0" algn="ctr">
              <a:buNone/>
              <a:defRPr sz="1544"/>
            </a:lvl6pPr>
            <a:lvl7pPr marL="2647989" indent="0" algn="ctr">
              <a:buNone/>
              <a:defRPr sz="1544"/>
            </a:lvl7pPr>
            <a:lvl8pPr marL="3089319" indent="0" algn="ctr">
              <a:buNone/>
              <a:defRPr sz="1544"/>
            </a:lvl8pPr>
            <a:lvl9pPr marL="3530652" indent="0" algn="ctr">
              <a:buNone/>
              <a:defRPr sz="1544"/>
            </a:lvl9pPr>
          </a:lstStyle>
          <a:p>
            <a:r>
              <a:rPr lang="en-US"/>
              <a:t>Click to edit Master subtitle style</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3" name="Rectangle 12"/>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5"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4"/>
              </a:rPr>
              <a:t>gadoe.org</a:t>
            </a:r>
            <a:endParaRPr lang="en-US" sz="1158" b="1" dirty="0">
              <a:solidFill>
                <a:schemeClr val="bg1"/>
              </a:solidFill>
            </a:endParaRPr>
          </a:p>
        </p:txBody>
      </p:sp>
      <p:sp>
        <p:nvSpPr>
          <p:cNvPr id="16" name="Rectangle 15"/>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273004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5" name="Date Placeholder 3"/>
          <p:cNvSpPr txBox="1">
            <a:spLocks/>
          </p:cNvSpPr>
          <p:nvPr/>
        </p:nvSpPr>
        <p:spPr>
          <a:xfrm>
            <a:off x="7055143" y="1019660"/>
            <a:ext cx="2078037"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345857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3" name="Picture 12"/>
          <p:cNvPicPr>
            <a:picLocks noChangeAspect="1"/>
          </p:cNvPicPr>
          <p:nvPr/>
        </p:nvPicPr>
        <p:blipFill>
          <a:blip r:embed="rId2"/>
          <a:stretch>
            <a:fillRect/>
          </a:stretch>
        </p:blipFill>
        <p:spPr>
          <a:xfrm>
            <a:off x="119109" y="1434648"/>
            <a:ext cx="8856454" cy="4537565"/>
          </a:xfrm>
          <a:prstGeom prst="rect">
            <a:avLst/>
          </a:prstGeom>
        </p:spPr>
      </p:pic>
      <p:sp>
        <p:nvSpPr>
          <p:cNvPr id="2" name="Vertical Title 1"/>
          <p:cNvSpPr>
            <a:spLocks noGrp="1"/>
          </p:cNvSpPr>
          <p:nvPr>
            <p:ph type="title" orient="vert"/>
          </p:nvPr>
        </p:nvSpPr>
        <p:spPr>
          <a:xfrm>
            <a:off x="6543679" y="365131"/>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4" y="365131"/>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23511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7" name="Date Placeholder 3"/>
          <p:cNvSpPr txBox="1">
            <a:spLocks/>
          </p:cNvSpPr>
          <p:nvPr/>
        </p:nvSpPr>
        <p:spPr>
          <a:xfrm>
            <a:off x="7206147" y="1019660"/>
            <a:ext cx="1927035"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64917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pic>
        <p:nvPicPr>
          <p:cNvPr id="17" name="Picture 16"/>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3892" y="1709746"/>
            <a:ext cx="7886700" cy="2852737"/>
          </a:xfrm>
        </p:spPr>
        <p:txBody>
          <a:bodyPr anchor="b"/>
          <a:lstStyle>
            <a:lvl1pPr>
              <a:defRPr sz="5792"/>
            </a:lvl1pPr>
          </a:lstStyle>
          <a:p>
            <a:r>
              <a:rPr lang="en-US"/>
              <a:t>Click to edit Master title style</a:t>
            </a:r>
            <a:endParaRPr lang="en-US" dirty="0"/>
          </a:p>
        </p:txBody>
      </p:sp>
      <p:sp>
        <p:nvSpPr>
          <p:cNvPr id="3" name="Text Placeholder 2"/>
          <p:cNvSpPr>
            <a:spLocks noGrp="1"/>
          </p:cNvSpPr>
          <p:nvPr>
            <p:ph type="body" idx="1"/>
          </p:nvPr>
        </p:nvSpPr>
        <p:spPr>
          <a:xfrm>
            <a:off x="623892" y="4589467"/>
            <a:ext cx="7886700" cy="1500187"/>
          </a:xfrm>
        </p:spPr>
        <p:txBody>
          <a:bodyPr/>
          <a:lstStyle>
            <a:lvl1pPr marL="0" indent="0">
              <a:buNone/>
              <a:defRPr sz="2317">
                <a:solidFill>
                  <a:schemeClr val="tx1"/>
                </a:solidFill>
              </a:defRPr>
            </a:lvl1pPr>
            <a:lvl2pPr marL="441332" indent="0">
              <a:buNone/>
              <a:defRPr sz="1931">
                <a:solidFill>
                  <a:schemeClr val="tx1">
                    <a:tint val="75000"/>
                  </a:schemeClr>
                </a:solidFill>
              </a:defRPr>
            </a:lvl2pPr>
            <a:lvl3pPr marL="882663" indent="0">
              <a:buNone/>
              <a:defRPr sz="1738">
                <a:solidFill>
                  <a:schemeClr val="tx1">
                    <a:tint val="75000"/>
                  </a:schemeClr>
                </a:solidFill>
              </a:defRPr>
            </a:lvl3pPr>
            <a:lvl4pPr marL="1323994" indent="0">
              <a:buNone/>
              <a:defRPr sz="1544">
                <a:solidFill>
                  <a:schemeClr val="tx1">
                    <a:tint val="75000"/>
                  </a:schemeClr>
                </a:solidFill>
              </a:defRPr>
            </a:lvl4pPr>
            <a:lvl5pPr marL="1765325" indent="0">
              <a:buNone/>
              <a:defRPr sz="1544">
                <a:solidFill>
                  <a:schemeClr val="tx1">
                    <a:tint val="75000"/>
                  </a:schemeClr>
                </a:solidFill>
              </a:defRPr>
            </a:lvl5pPr>
            <a:lvl6pPr marL="2206658" indent="0">
              <a:buNone/>
              <a:defRPr sz="1544">
                <a:solidFill>
                  <a:schemeClr val="tx1">
                    <a:tint val="75000"/>
                  </a:schemeClr>
                </a:solidFill>
              </a:defRPr>
            </a:lvl6pPr>
            <a:lvl7pPr marL="2647989" indent="0">
              <a:buNone/>
              <a:defRPr sz="1544">
                <a:solidFill>
                  <a:schemeClr val="tx1">
                    <a:tint val="75000"/>
                  </a:schemeClr>
                </a:solidFill>
              </a:defRPr>
            </a:lvl7pPr>
            <a:lvl8pPr marL="3089319" indent="0">
              <a:buNone/>
              <a:defRPr sz="1544">
                <a:solidFill>
                  <a:schemeClr val="tx1">
                    <a:tint val="75000"/>
                  </a:schemeClr>
                </a:solidFill>
              </a:defRPr>
            </a:lvl8pPr>
            <a:lvl9pPr marL="3530652" indent="0">
              <a:buNone/>
              <a:defRPr sz="1544">
                <a:solidFill>
                  <a:schemeClr val="tx1">
                    <a:tint val="75000"/>
                  </a:schemeClr>
                </a:solidFill>
              </a:defRPr>
            </a:lvl9pPr>
          </a:lstStyle>
          <a:p>
            <a:pPr lvl="0"/>
            <a:r>
              <a:rPr lang="en-US"/>
              <a:t>Edit Master text styles</a:t>
            </a:r>
          </a:p>
        </p:txBody>
      </p:sp>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9"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0"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1"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2" name="Rectangle 11"/>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3" name="Rectangle 12"/>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5"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4"/>
              </a:rPr>
              <a:t>gadoe.org</a:t>
            </a:r>
            <a:endParaRPr lang="en-US" sz="1158" b="1" dirty="0">
              <a:solidFill>
                <a:schemeClr val="bg1"/>
              </a:solidFill>
            </a:endParaRPr>
          </a:p>
        </p:txBody>
      </p:sp>
      <p:sp>
        <p:nvSpPr>
          <p:cNvPr id="16" name="Rectangle 15"/>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Tree>
    <p:extLst>
      <p:ext uri="{BB962C8B-B14F-4D97-AF65-F5344CB8AC3E}">
        <p14:creationId xmlns:p14="http://schemas.microsoft.com/office/powerpoint/2010/main" val="115132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3" y="1825626"/>
            <a:ext cx="38862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105479" y="1019660"/>
            <a:ext cx="2027703"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9286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4" y="365126"/>
            <a:ext cx="6290772" cy="13255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17" b="1"/>
            </a:lvl1pPr>
            <a:lvl2pPr marL="441332" indent="0">
              <a:buNone/>
              <a:defRPr sz="1931" b="1"/>
            </a:lvl2pPr>
            <a:lvl3pPr marL="882663" indent="0">
              <a:buNone/>
              <a:defRPr sz="1738" b="1"/>
            </a:lvl3pPr>
            <a:lvl4pPr marL="1323994" indent="0">
              <a:buNone/>
              <a:defRPr sz="1544" b="1"/>
            </a:lvl4pPr>
            <a:lvl5pPr marL="1765325" indent="0">
              <a:buNone/>
              <a:defRPr sz="1544" b="1"/>
            </a:lvl5pPr>
            <a:lvl6pPr marL="2206658" indent="0">
              <a:buNone/>
              <a:defRPr sz="1544" b="1"/>
            </a:lvl6pPr>
            <a:lvl7pPr marL="2647989" indent="0">
              <a:buNone/>
              <a:defRPr sz="1544" b="1"/>
            </a:lvl7pPr>
            <a:lvl8pPr marL="3089319" indent="0">
              <a:buNone/>
              <a:defRPr sz="1544" b="1"/>
            </a:lvl8pPr>
            <a:lvl9pPr marL="3530652" indent="0">
              <a:buNone/>
              <a:defRPr sz="1544" b="1"/>
            </a:lvl9pPr>
          </a:lstStyle>
          <a:p>
            <a:pPr lvl="0"/>
            <a:r>
              <a:rPr lang="en-US"/>
              <a:t>Edit Master text styles</a:t>
            </a:r>
          </a:p>
        </p:txBody>
      </p:sp>
      <p:sp>
        <p:nvSpPr>
          <p:cNvPr id="4" name="Content Placeholder 3"/>
          <p:cNvSpPr>
            <a:spLocks noGrp="1"/>
          </p:cNvSpPr>
          <p:nvPr>
            <p:ph sz="half" idx="2"/>
          </p:nvPr>
        </p:nvSpPr>
        <p:spPr>
          <a:xfrm>
            <a:off x="629842" y="2505081"/>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1681163"/>
            <a:ext cx="3887391" cy="823912"/>
          </a:xfrm>
        </p:spPr>
        <p:txBody>
          <a:bodyPr anchor="b"/>
          <a:lstStyle>
            <a:lvl1pPr marL="0" indent="0">
              <a:buNone/>
              <a:defRPr sz="2317" b="1"/>
            </a:lvl1pPr>
            <a:lvl2pPr marL="441332" indent="0">
              <a:buNone/>
              <a:defRPr sz="1931" b="1"/>
            </a:lvl2pPr>
            <a:lvl3pPr marL="882663" indent="0">
              <a:buNone/>
              <a:defRPr sz="1738" b="1"/>
            </a:lvl3pPr>
            <a:lvl4pPr marL="1323994" indent="0">
              <a:buNone/>
              <a:defRPr sz="1544" b="1"/>
            </a:lvl4pPr>
            <a:lvl5pPr marL="1765325" indent="0">
              <a:buNone/>
              <a:defRPr sz="1544" b="1"/>
            </a:lvl5pPr>
            <a:lvl6pPr marL="2206658" indent="0">
              <a:buNone/>
              <a:defRPr sz="1544" b="1"/>
            </a:lvl6pPr>
            <a:lvl7pPr marL="2647989" indent="0">
              <a:buNone/>
              <a:defRPr sz="1544" b="1"/>
            </a:lvl7pPr>
            <a:lvl8pPr marL="3089319" indent="0">
              <a:buNone/>
              <a:defRPr sz="1544" b="1"/>
            </a:lvl8pPr>
            <a:lvl9pPr marL="3530652" indent="0">
              <a:buNone/>
              <a:defRPr sz="1544" b="1"/>
            </a:lvl9pPr>
          </a:lstStyle>
          <a:p>
            <a:pPr lvl="0"/>
            <a:r>
              <a:rPr lang="en-US"/>
              <a:t>Edit Master text styles</a:t>
            </a:r>
          </a:p>
        </p:txBody>
      </p:sp>
      <p:sp>
        <p:nvSpPr>
          <p:cNvPr id="6" name="Content Placeholder 5"/>
          <p:cNvSpPr>
            <a:spLocks noGrp="1"/>
          </p:cNvSpPr>
          <p:nvPr>
            <p:ph sz="quarter" idx="4"/>
          </p:nvPr>
        </p:nvSpPr>
        <p:spPr>
          <a:xfrm>
            <a:off x="4629154" y="2505081"/>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2"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3" name="Footer Placeholder 4"/>
          <p:cNvSpPr>
            <a:spLocks noGrp="1"/>
          </p:cNvSpPr>
          <p:nvPr>
            <p:ph type="ftr" sz="quarter" idx="11"/>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4" name="Slide Number Placeholder 5"/>
          <p:cNvSpPr>
            <a:spLocks noGrp="1"/>
          </p:cNvSpPr>
          <p:nvPr>
            <p:ph type="sldNum" sz="quarter" idx="12"/>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5" name="Rectangle 14"/>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20" name="Date Placeholder 3"/>
          <p:cNvSpPr txBox="1">
            <a:spLocks/>
          </p:cNvSpPr>
          <p:nvPr/>
        </p:nvSpPr>
        <p:spPr>
          <a:xfrm>
            <a:off x="7080308" y="1019660"/>
            <a:ext cx="2052870"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32191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8"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9"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0"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1" name="Rectangle 10"/>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6" name="Date Placeholder 3"/>
          <p:cNvSpPr txBox="1">
            <a:spLocks/>
          </p:cNvSpPr>
          <p:nvPr/>
        </p:nvSpPr>
        <p:spPr>
          <a:xfrm>
            <a:off x="7063529" y="1019660"/>
            <a:ext cx="2069649"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24599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srgbClr val="F26400"/>
              </a:solidFill>
            </a:endParaRPr>
          </a:p>
        </p:txBody>
      </p:sp>
      <p:sp>
        <p:nvSpPr>
          <p:cNvPr id="6" name="Rectangle 5"/>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7"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8"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9"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0" name="Rectangle 9"/>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1" name="Rectangle 10"/>
          <p:cNvSpPr/>
          <p:nvPr/>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 y="15447"/>
            <a:ext cx="1978056" cy="1052325"/>
          </a:xfrm>
          <a:prstGeom prst="rect">
            <a:avLst/>
          </a:prstGeom>
        </p:spPr>
      </p:pic>
      <p:sp>
        <p:nvSpPr>
          <p:cNvPr id="13" name="Date Placeholder 3"/>
          <p:cNvSpPr txBox="1">
            <a:spLocks/>
          </p:cNvSpPr>
          <p:nvPr/>
        </p:nvSpPr>
        <p:spPr>
          <a:xfrm>
            <a:off x="3157026" y="213626"/>
            <a:ext cx="5878691"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2" b="1" dirty="0">
                <a:solidFill>
                  <a:schemeClr val="bg1"/>
                </a:solidFill>
              </a:rPr>
              <a:t>Richard</a:t>
            </a:r>
            <a:r>
              <a:rPr lang="en-US" sz="1352" b="1" baseline="0" dirty="0">
                <a:solidFill>
                  <a:schemeClr val="bg1"/>
                </a:solidFill>
              </a:rPr>
              <a:t> Woods, Georgia’s School Superintendent</a:t>
            </a:r>
          </a:p>
          <a:p>
            <a:pPr algn="r"/>
            <a:r>
              <a:rPr lang="en-US" sz="1158" b="1" i="1" u="none" baseline="0" dirty="0">
                <a:solidFill>
                  <a:schemeClr val="bg1"/>
                </a:solidFill>
              </a:rPr>
              <a:t>“Educating Georgia’s Future”</a:t>
            </a:r>
          </a:p>
          <a:p>
            <a:pPr algn="r"/>
            <a:r>
              <a:rPr lang="en-US" sz="1158" b="1" baseline="0" dirty="0">
                <a:solidFill>
                  <a:schemeClr val="bg1"/>
                </a:solidFill>
                <a:hlinkClick r:id="rId3"/>
              </a:rPr>
              <a:t>gadoe.org</a:t>
            </a:r>
            <a:endParaRPr lang="en-US" sz="1158" b="1" dirty="0">
              <a:solidFill>
                <a:schemeClr val="bg1"/>
              </a:solidFill>
            </a:endParaRPr>
          </a:p>
        </p:txBody>
      </p:sp>
      <p:sp>
        <p:nvSpPr>
          <p:cNvPr id="14" name="Rectangle 13"/>
          <p:cNvSpPr/>
          <p:nvPr/>
        </p:nvSpPr>
        <p:spPr>
          <a:xfrm flipV="1">
            <a:off x="1" y="1042284"/>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5" name="Picture 14"/>
          <p:cNvPicPr>
            <a:picLocks noChangeAspect="1"/>
          </p:cNvPicPr>
          <p:nvPr/>
        </p:nvPicPr>
        <p:blipFill>
          <a:blip r:embed="rId4"/>
          <a:stretch>
            <a:fillRect/>
          </a:stretch>
        </p:blipFill>
        <p:spPr>
          <a:xfrm>
            <a:off x="119109" y="1434648"/>
            <a:ext cx="8856454" cy="4537565"/>
          </a:xfrm>
          <a:prstGeom prst="rect">
            <a:avLst/>
          </a:prstGeom>
        </p:spPr>
      </p:pic>
    </p:spTree>
    <p:extLst>
      <p:ext uri="{BB962C8B-B14F-4D97-AF65-F5344CB8AC3E}">
        <p14:creationId xmlns:p14="http://schemas.microsoft.com/office/powerpoint/2010/main" val="234008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091"/>
            </a:lvl1pPr>
          </a:lstStyle>
          <a:p>
            <a:r>
              <a:rPr lang="en-US"/>
              <a:t>Click to edit Master title style</a:t>
            </a:r>
            <a:endParaRPr lang="en-US" dirty="0"/>
          </a:p>
        </p:txBody>
      </p:sp>
      <p:sp>
        <p:nvSpPr>
          <p:cNvPr id="3" name="Content Placeholder 2"/>
          <p:cNvSpPr>
            <a:spLocks noGrp="1"/>
          </p:cNvSpPr>
          <p:nvPr>
            <p:ph idx="1"/>
          </p:nvPr>
        </p:nvSpPr>
        <p:spPr>
          <a:xfrm>
            <a:off x="3887390" y="1664163"/>
            <a:ext cx="4629150" cy="4196888"/>
          </a:xfrm>
        </p:spPr>
        <p:txBody>
          <a:bodyPr/>
          <a:lstStyle>
            <a:lvl1pPr>
              <a:defRPr sz="3091"/>
            </a:lvl1pPr>
            <a:lvl2pPr>
              <a:defRPr sz="2702"/>
            </a:lvl2pPr>
            <a:lvl3pPr>
              <a:defRPr sz="2317"/>
            </a:lvl3pPr>
            <a:lvl4pPr>
              <a:defRPr sz="1931"/>
            </a:lvl4pPr>
            <a:lvl5pPr>
              <a:defRPr sz="1931"/>
            </a:lvl5pPr>
            <a:lvl6pPr>
              <a:defRPr sz="1931"/>
            </a:lvl6pPr>
            <a:lvl7pPr>
              <a:defRPr sz="1931"/>
            </a:lvl7pPr>
            <a:lvl8pPr>
              <a:defRPr sz="1931"/>
            </a:lvl8pPr>
            <a:lvl9pPr>
              <a:defRPr sz="193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6"/>
            <a:ext cx="2949178" cy="3811589"/>
          </a:xfrm>
        </p:spPr>
        <p:txBody>
          <a:bodyPr/>
          <a:lstStyle>
            <a:lvl1pPr marL="0" indent="0">
              <a:buNone/>
              <a:defRPr sz="1544"/>
            </a:lvl1pPr>
            <a:lvl2pPr marL="441332" indent="0">
              <a:buNone/>
              <a:defRPr sz="1352"/>
            </a:lvl2pPr>
            <a:lvl3pPr marL="882663" indent="0">
              <a:buNone/>
              <a:defRPr sz="1158"/>
            </a:lvl3pPr>
            <a:lvl4pPr marL="1323994" indent="0">
              <a:buNone/>
              <a:defRPr sz="965"/>
            </a:lvl4pPr>
            <a:lvl5pPr marL="1765325" indent="0">
              <a:buNone/>
              <a:defRPr sz="965"/>
            </a:lvl5pPr>
            <a:lvl6pPr marL="2206658" indent="0">
              <a:buNone/>
              <a:defRPr sz="965"/>
            </a:lvl6pPr>
            <a:lvl7pPr marL="2647989" indent="0">
              <a:buNone/>
              <a:defRPr sz="965"/>
            </a:lvl7pPr>
            <a:lvl8pPr marL="3089319" indent="0">
              <a:buNone/>
              <a:defRPr sz="965"/>
            </a:lvl8pPr>
            <a:lvl9pPr marL="3530652" indent="0">
              <a:buNone/>
              <a:defRPr sz="965"/>
            </a:lvl9pPr>
          </a:lstStyle>
          <a:p>
            <a:pPr lvl="0"/>
            <a:r>
              <a:rPr lang="en-US"/>
              <a:t>Edit Master text styles</a:t>
            </a:r>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063529" y="1019660"/>
            <a:ext cx="2069649"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96027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9"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09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1801091"/>
            <a:ext cx="4629150" cy="4059960"/>
          </a:xfrm>
        </p:spPr>
        <p:txBody>
          <a:bodyPr anchor="t"/>
          <a:lstStyle>
            <a:lvl1pPr marL="0" indent="0">
              <a:buNone/>
              <a:defRPr sz="3091"/>
            </a:lvl1pPr>
            <a:lvl2pPr marL="441332" indent="0">
              <a:buNone/>
              <a:defRPr sz="2702"/>
            </a:lvl2pPr>
            <a:lvl3pPr marL="882663" indent="0">
              <a:buNone/>
              <a:defRPr sz="2317"/>
            </a:lvl3pPr>
            <a:lvl4pPr marL="1323994" indent="0">
              <a:buNone/>
              <a:defRPr sz="1931"/>
            </a:lvl4pPr>
            <a:lvl5pPr marL="1765325" indent="0">
              <a:buNone/>
              <a:defRPr sz="1931"/>
            </a:lvl5pPr>
            <a:lvl6pPr marL="2206658" indent="0">
              <a:buNone/>
              <a:defRPr sz="1931"/>
            </a:lvl6pPr>
            <a:lvl7pPr marL="2647989" indent="0">
              <a:buNone/>
              <a:defRPr sz="1931"/>
            </a:lvl7pPr>
            <a:lvl8pPr marL="3089319" indent="0">
              <a:buNone/>
              <a:defRPr sz="1931"/>
            </a:lvl8pPr>
            <a:lvl9pPr marL="3530652" indent="0">
              <a:buNone/>
              <a:defRPr sz="1931"/>
            </a:lvl9pPr>
          </a:lstStyle>
          <a:p>
            <a:r>
              <a:rPr lang="en-US"/>
              <a:t>Click icon to add picture</a:t>
            </a:r>
            <a:endParaRPr lang="en-US" dirty="0"/>
          </a:p>
        </p:txBody>
      </p:sp>
      <p:sp>
        <p:nvSpPr>
          <p:cNvPr id="4" name="Text Placeholder 3"/>
          <p:cNvSpPr>
            <a:spLocks noGrp="1"/>
          </p:cNvSpPr>
          <p:nvPr>
            <p:ph type="body" sz="half" idx="2"/>
          </p:nvPr>
        </p:nvSpPr>
        <p:spPr>
          <a:xfrm>
            <a:off x="629841" y="2057406"/>
            <a:ext cx="2949178" cy="3811589"/>
          </a:xfrm>
        </p:spPr>
        <p:txBody>
          <a:bodyPr/>
          <a:lstStyle>
            <a:lvl1pPr marL="0" indent="0">
              <a:buNone/>
              <a:defRPr sz="1544"/>
            </a:lvl1pPr>
            <a:lvl2pPr marL="441332" indent="0">
              <a:buNone/>
              <a:defRPr sz="1352"/>
            </a:lvl2pPr>
            <a:lvl3pPr marL="882663" indent="0">
              <a:buNone/>
              <a:defRPr sz="1158"/>
            </a:lvl3pPr>
            <a:lvl4pPr marL="1323994" indent="0">
              <a:buNone/>
              <a:defRPr sz="965"/>
            </a:lvl4pPr>
            <a:lvl5pPr marL="1765325" indent="0">
              <a:buNone/>
              <a:defRPr sz="965"/>
            </a:lvl5pPr>
            <a:lvl6pPr marL="2206658" indent="0">
              <a:buNone/>
              <a:defRPr sz="965"/>
            </a:lvl6pPr>
            <a:lvl7pPr marL="2647989" indent="0">
              <a:buNone/>
              <a:defRPr sz="965"/>
            </a:lvl7pPr>
            <a:lvl8pPr marL="3089319" indent="0">
              <a:buNone/>
              <a:defRPr sz="965"/>
            </a:lvl8pPr>
            <a:lvl9pPr marL="3530652" indent="0">
              <a:buNone/>
              <a:defRPr sz="965"/>
            </a:lvl9pPr>
          </a:lstStyle>
          <a:p>
            <a:pPr lvl="0"/>
            <a:r>
              <a:rPr lang="en-US"/>
              <a:t>Edit Master text styles</a:t>
            </a:r>
          </a:p>
        </p:txBody>
      </p:sp>
      <p:sp>
        <p:nvSpPr>
          <p:cNvPr id="9" name="Rectangle 8"/>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10" name="Date Placeholder 3"/>
          <p:cNvSpPr>
            <a:spLocks noGrp="1"/>
          </p:cNvSpPr>
          <p:nvPr>
            <p:ph type="dt" sz="half" idx="10"/>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11"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12"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13" name="Rectangle 12"/>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8" name="Date Placeholder 3"/>
          <p:cNvSpPr txBox="1">
            <a:spLocks/>
          </p:cNvSpPr>
          <p:nvPr/>
        </p:nvSpPr>
        <p:spPr>
          <a:xfrm>
            <a:off x="7080308" y="1019660"/>
            <a:ext cx="2052870"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4"/>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168956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9" y="1434648"/>
            <a:ext cx="8856454" cy="4537565"/>
          </a:xfrm>
          <a:prstGeom prst="rect">
            <a:avLst/>
          </a:prstGeom>
        </p:spPr>
      </p:pic>
      <p:sp>
        <p:nvSpPr>
          <p:cNvPr id="8" name="Rectangle 7"/>
          <p:cNvSpPr/>
          <p:nvPr/>
        </p:nvSpPr>
        <p:spPr>
          <a:xfrm>
            <a:off x="0" y="6314365"/>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sp>
        <p:nvSpPr>
          <p:cNvPr id="2" name="Title Placeholder 1"/>
          <p:cNvSpPr>
            <a:spLocks noGrp="1"/>
          </p:cNvSpPr>
          <p:nvPr>
            <p:ph type="title"/>
          </p:nvPr>
        </p:nvSpPr>
        <p:spPr>
          <a:xfrm>
            <a:off x="603985" y="334016"/>
            <a:ext cx="6316630" cy="1325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4" y="182562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1" cy="365125"/>
          </a:xfrm>
          <a:prstGeom prst="rect">
            <a:avLst/>
          </a:prstGeom>
        </p:spPr>
        <p:txBody>
          <a:bodyPr vert="horz" lIns="91440" tIns="45720" rIns="91440" bIns="45720" rtlCol="0" anchor="ctr"/>
          <a:lstStyle>
            <a:lvl1pPr algn="l">
              <a:defRPr sz="1158">
                <a:solidFill>
                  <a:schemeClr val="bg1"/>
                </a:solidFill>
              </a:defRPr>
            </a:lvl1pPr>
          </a:lstStyle>
          <a:p>
            <a:fld id="{1D8BD707-D9CF-40AE-B4C6-C98DA3205C09}" type="datetimeFigureOut">
              <a:rPr lang="en-US" smtClean="0"/>
              <a:t>12/15/2017</a:t>
            </a:fld>
            <a:endParaRPr lang="en-US"/>
          </a:p>
        </p:txBody>
      </p:sp>
      <p:sp>
        <p:nvSpPr>
          <p:cNvPr id="5" name="Footer Placeholder 4"/>
          <p:cNvSpPr>
            <a:spLocks noGrp="1"/>
          </p:cNvSpPr>
          <p:nvPr>
            <p:ph type="ftr" sz="quarter" idx="3"/>
          </p:nvPr>
        </p:nvSpPr>
        <p:spPr>
          <a:xfrm>
            <a:off x="3028954" y="6356352"/>
            <a:ext cx="3086100" cy="365125"/>
          </a:xfrm>
          <a:prstGeom prst="rect">
            <a:avLst/>
          </a:prstGeom>
        </p:spPr>
        <p:txBody>
          <a:bodyPr vert="horz" lIns="91440" tIns="45720" rIns="91440" bIns="45720" rtlCol="0" anchor="ctr"/>
          <a:lstStyle>
            <a:lvl1pPr algn="ctr">
              <a:defRPr sz="1158">
                <a:solidFill>
                  <a:schemeClr val="bg1"/>
                </a:solidFill>
              </a:defRPr>
            </a:lvl1pPr>
          </a:lstStyle>
          <a:p>
            <a:endParaRPr lang="en-US"/>
          </a:p>
        </p:txBody>
      </p:sp>
      <p:sp>
        <p:nvSpPr>
          <p:cNvPr id="6"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1158">
                <a:solidFill>
                  <a:schemeClr val="bg1"/>
                </a:solidFill>
              </a:defRPr>
            </a:lvl1pPr>
          </a:lstStyle>
          <a:p>
            <a:fld id="{B6F15528-21DE-4FAA-801E-634DDDAF4B2B}" type="slidenum">
              <a:rPr lang="en-US" smtClean="0"/>
              <a:t>‹#›</a:t>
            </a:fld>
            <a:endParaRPr lang="en-US"/>
          </a:p>
        </p:txBody>
      </p:sp>
      <p:sp>
        <p:nvSpPr>
          <p:cNvPr id="9" name="Rectangle 8"/>
          <p:cNvSpPr/>
          <p:nvPr/>
        </p:nvSpPr>
        <p:spPr>
          <a:xfrm flipV="1">
            <a:off x="-16415" y="6236147"/>
            <a:ext cx="9160417"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5" y="50572"/>
            <a:ext cx="2212567" cy="946227"/>
          </a:xfrm>
          <a:prstGeom prst="rect">
            <a:avLst/>
          </a:prstGeom>
        </p:spPr>
      </p:pic>
      <p:sp>
        <p:nvSpPr>
          <p:cNvPr id="13" name="Date Placeholder 3"/>
          <p:cNvSpPr txBox="1">
            <a:spLocks/>
          </p:cNvSpPr>
          <p:nvPr/>
        </p:nvSpPr>
        <p:spPr>
          <a:xfrm>
            <a:off x="7172590" y="1019660"/>
            <a:ext cx="1960592" cy="644504"/>
          </a:xfrm>
          <a:prstGeom prst="rect">
            <a:avLst/>
          </a:prstGeom>
        </p:spPr>
        <p:txBody>
          <a:bodyPr vert="horz" lIns="88264" tIns="44132" rIns="88264" bIns="4413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65" b="1" dirty="0">
                <a:solidFill>
                  <a:schemeClr val="tx1">
                    <a:lumMod val="65000"/>
                    <a:lumOff val="35000"/>
                  </a:schemeClr>
                </a:solidFill>
              </a:rPr>
              <a:t>Richard</a:t>
            </a:r>
            <a:r>
              <a:rPr lang="en-US" sz="965" b="1" baseline="0" dirty="0">
                <a:solidFill>
                  <a:schemeClr val="tx1">
                    <a:lumMod val="65000"/>
                    <a:lumOff val="35000"/>
                  </a:schemeClr>
                </a:solidFill>
              </a:rPr>
              <a:t> Woods, </a:t>
            </a:r>
          </a:p>
          <a:p>
            <a:pPr algn="r"/>
            <a:r>
              <a:rPr lang="en-US" sz="965" b="1" baseline="0" dirty="0">
                <a:solidFill>
                  <a:schemeClr val="tx1">
                    <a:lumMod val="65000"/>
                    <a:lumOff val="35000"/>
                  </a:schemeClr>
                </a:solidFill>
              </a:rPr>
              <a:t>Georgia’s School Superintendent</a:t>
            </a:r>
          </a:p>
          <a:p>
            <a:pPr algn="r"/>
            <a:r>
              <a:rPr lang="en-US" sz="965" b="1" i="1" u="none" baseline="0" dirty="0">
                <a:solidFill>
                  <a:schemeClr val="tx1">
                    <a:lumMod val="65000"/>
                    <a:lumOff val="35000"/>
                  </a:schemeClr>
                </a:solidFill>
              </a:rPr>
              <a:t>“Educating Georgia’s Future”</a:t>
            </a:r>
          </a:p>
          <a:p>
            <a:pPr algn="r"/>
            <a:r>
              <a:rPr lang="en-US" sz="965" b="1" baseline="0" dirty="0">
                <a:solidFill>
                  <a:schemeClr val="tx1">
                    <a:lumMod val="65000"/>
                    <a:lumOff val="35000"/>
                  </a:schemeClr>
                </a:solidFill>
                <a:hlinkClick r:id="rId15"/>
              </a:rPr>
              <a:t>gadoe.org</a:t>
            </a:r>
            <a:endParaRPr lang="en-US" sz="965" b="1" dirty="0">
              <a:solidFill>
                <a:schemeClr val="tx1">
                  <a:lumMod val="65000"/>
                  <a:lumOff val="35000"/>
                </a:schemeClr>
              </a:solidFill>
            </a:endParaRPr>
          </a:p>
        </p:txBody>
      </p:sp>
    </p:spTree>
    <p:extLst>
      <p:ext uri="{BB962C8B-B14F-4D97-AF65-F5344CB8AC3E}">
        <p14:creationId xmlns:p14="http://schemas.microsoft.com/office/powerpoint/2010/main" val="2536391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82663" rtl="0" eaLnBrk="1" latinLnBrk="0" hangingPunct="1">
        <a:lnSpc>
          <a:spcPct val="90000"/>
        </a:lnSpc>
        <a:spcBef>
          <a:spcPct val="0"/>
        </a:spcBef>
        <a:buNone/>
        <a:defRPr sz="4248" b="1" kern="1200">
          <a:solidFill>
            <a:schemeClr val="tx1"/>
          </a:solidFill>
          <a:latin typeface="Arial Rounded MT Bold" panose="020F0704030504030204" pitchFamily="34" charset="0"/>
          <a:ea typeface="+mj-ea"/>
          <a:cs typeface="+mj-cs"/>
        </a:defRPr>
      </a:lvl1pPr>
    </p:titleStyle>
    <p:bodyStyle>
      <a:lvl1pPr marL="220665" indent="-220665" algn="l" defTabSz="882663" rtl="0" eaLnBrk="1" latinLnBrk="0" hangingPunct="1">
        <a:lnSpc>
          <a:spcPct val="90000"/>
        </a:lnSpc>
        <a:spcBef>
          <a:spcPts val="965"/>
        </a:spcBef>
        <a:buFont typeface="Arial" panose="020B0604020202020204" pitchFamily="34" charset="0"/>
        <a:buChar char="•"/>
        <a:defRPr sz="2702" kern="1200">
          <a:solidFill>
            <a:schemeClr val="tx1"/>
          </a:solidFill>
          <a:latin typeface="+mn-lt"/>
          <a:ea typeface="+mn-ea"/>
          <a:cs typeface="+mn-cs"/>
        </a:defRPr>
      </a:lvl1pPr>
      <a:lvl2pPr marL="661996" indent="-220665" algn="l" defTabSz="882663" rtl="0" eaLnBrk="1" latinLnBrk="0" hangingPunct="1">
        <a:lnSpc>
          <a:spcPct val="90000"/>
        </a:lnSpc>
        <a:spcBef>
          <a:spcPts val="483"/>
        </a:spcBef>
        <a:buFont typeface="Arial" panose="020B0604020202020204" pitchFamily="34" charset="0"/>
        <a:buChar char="•"/>
        <a:defRPr sz="2317" kern="1200">
          <a:solidFill>
            <a:schemeClr val="tx1"/>
          </a:solidFill>
          <a:latin typeface="+mn-lt"/>
          <a:ea typeface="+mn-ea"/>
          <a:cs typeface="+mn-cs"/>
        </a:defRPr>
      </a:lvl2pPr>
      <a:lvl3pPr marL="1103329" indent="-220665" algn="l" defTabSz="882663" rtl="0" eaLnBrk="1" latinLnBrk="0" hangingPunct="1">
        <a:lnSpc>
          <a:spcPct val="90000"/>
        </a:lnSpc>
        <a:spcBef>
          <a:spcPts val="483"/>
        </a:spcBef>
        <a:buFont typeface="Arial" panose="020B0604020202020204" pitchFamily="34" charset="0"/>
        <a:buChar char="•"/>
        <a:defRPr sz="1931" kern="1200">
          <a:solidFill>
            <a:schemeClr val="tx1"/>
          </a:solidFill>
          <a:latin typeface="+mn-lt"/>
          <a:ea typeface="+mn-ea"/>
          <a:cs typeface="+mn-cs"/>
        </a:defRPr>
      </a:lvl3pPr>
      <a:lvl4pPr marL="1544661"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4pPr>
      <a:lvl5pPr marL="1985990"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5pPr>
      <a:lvl6pPr marL="2427323"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6pPr>
      <a:lvl7pPr marL="2868655"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7pPr>
      <a:lvl8pPr marL="3309985"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8pPr>
      <a:lvl9pPr marL="3751317" indent="-220665" algn="l" defTabSz="882663" rtl="0" eaLnBrk="1" latinLnBrk="0" hangingPunct="1">
        <a:lnSpc>
          <a:spcPct val="90000"/>
        </a:lnSpc>
        <a:spcBef>
          <a:spcPts val="483"/>
        </a:spcBef>
        <a:buFont typeface="Arial" panose="020B0604020202020204" pitchFamily="34" charset="0"/>
        <a:buChar char="•"/>
        <a:defRPr sz="1738" kern="1200">
          <a:solidFill>
            <a:schemeClr val="tx1"/>
          </a:solidFill>
          <a:latin typeface="+mn-lt"/>
          <a:ea typeface="+mn-ea"/>
          <a:cs typeface="+mn-cs"/>
        </a:defRPr>
      </a:lvl9pPr>
    </p:bodyStyle>
    <p:otherStyle>
      <a:defPPr>
        <a:defRPr lang="en-US"/>
      </a:defPPr>
      <a:lvl1pPr marL="0" algn="l" defTabSz="882663" rtl="0" eaLnBrk="1" latinLnBrk="0" hangingPunct="1">
        <a:defRPr sz="1738" kern="1200">
          <a:solidFill>
            <a:schemeClr val="tx1"/>
          </a:solidFill>
          <a:latin typeface="+mn-lt"/>
          <a:ea typeface="+mn-ea"/>
          <a:cs typeface="+mn-cs"/>
        </a:defRPr>
      </a:lvl1pPr>
      <a:lvl2pPr marL="441332" algn="l" defTabSz="882663" rtl="0" eaLnBrk="1" latinLnBrk="0" hangingPunct="1">
        <a:defRPr sz="1738" kern="1200">
          <a:solidFill>
            <a:schemeClr val="tx1"/>
          </a:solidFill>
          <a:latin typeface="+mn-lt"/>
          <a:ea typeface="+mn-ea"/>
          <a:cs typeface="+mn-cs"/>
        </a:defRPr>
      </a:lvl2pPr>
      <a:lvl3pPr marL="882663" algn="l" defTabSz="882663" rtl="0" eaLnBrk="1" latinLnBrk="0" hangingPunct="1">
        <a:defRPr sz="1738" kern="1200">
          <a:solidFill>
            <a:schemeClr val="tx1"/>
          </a:solidFill>
          <a:latin typeface="+mn-lt"/>
          <a:ea typeface="+mn-ea"/>
          <a:cs typeface="+mn-cs"/>
        </a:defRPr>
      </a:lvl3pPr>
      <a:lvl4pPr marL="1323994" algn="l" defTabSz="882663" rtl="0" eaLnBrk="1" latinLnBrk="0" hangingPunct="1">
        <a:defRPr sz="1738" kern="1200">
          <a:solidFill>
            <a:schemeClr val="tx1"/>
          </a:solidFill>
          <a:latin typeface="+mn-lt"/>
          <a:ea typeface="+mn-ea"/>
          <a:cs typeface="+mn-cs"/>
        </a:defRPr>
      </a:lvl4pPr>
      <a:lvl5pPr marL="1765325" algn="l" defTabSz="882663" rtl="0" eaLnBrk="1" latinLnBrk="0" hangingPunct="1">
        <a:defRPr sz="1738" kern="1200">
          <a:solidFill>
            <a:schemeClr val="tx1"/>
          </a:solidFill>
          <a:latin typeface="+mn-lt"/>
          <a:ea typeface="+mn-ea"/>
          <a:cs typeface="+mn-cs"/>
        </a:defRPr>
      </a:lvl5pPr>
      <a:lvl6pPr marL="2206658" algn="l" defTabSz="882663" rtl="0" eaLnBrk="1" latinLnBrk="0" hangingPunct="1">
        <a:defRPr sz="1738" kern="1200">
          <a:solidFill>
            <a:schemeClr val="tx1"/>
          </a:solidFill>
          <a:latin typeface="+mn-lt"/>
          <a:ea typeface="+mn-ea"/>
          <a:cs typeface="+mn-cs"/>
        </a:defRPr>
      </a:lvl6pPr>
      <a:lvl7pPr marL="2647989" algn="l" defTabSz="882663" rtl="0" eaLnBrk="1" latinLnBrk="0" hangingPunct="1">
        <a:defRPr sz="1738" kern="1200">
          <a:solidFill>
            <a:schemeClr val="tx1"/>
          </a:solidFill>
          <a:latin typeface="+mn-lt"/>
          <a:ea typeface="+mn-ea"/>
          <a:cs typeface="+mn-cs"/>
        </a:defRPr>
      </a:lvl7pPr>
      <a:lvl8pPr marL="3089319" algn="l" defTabSz="882663" rtl="0" eaLnBrk="1" latinLnBrk="0" hangingPunct="1">
        <a:defRPr sz="1738" kern="1200">
          <a:solidFill>
            <a:schemeClr val="tx1"/>
          </a:solidFill>
          <a:latin typeface="+mn-lt"/>
          <a:ea typeface="+mn-ea"/>
          <a:cs typeface="+mn-cs"/>
        </a:defRPr>
      </a:lvl8pPr>
      <a:lvl9pPr marL="3530652" algn="l" defTabSz="882663" rtl="0" eaLnBrk="1" latinLnBrk="0" hangingPunct="1">
        <a:defRPr sz="17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gadoe.org/External-Affairs-and-Policy/Charter-Schools/Pages/Grant-Applications.aspx"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736" y="2325707"/>
            <a:ext cx="7772400" cy="2304667"/>
          </a:xfrm>
        </p:spPr>
        <p:txBody>
          <a:bodyPr>
            <a:normAutofit fontScale="90000"/>
          </a:bodyPr>
          <a:lstStyle/>
          <a:p>
            <a:r>
              <a:rPr lang="en-US" sz="5600" spc="-13" dirty="0"/>
              <a:t>Georgia Charter Schools Program </a:t>
            </a:r>
            <a:r>
              <a:rPr lang="en-US" sz="5600" spc="-39" dirty="0"/>
              <a:t>Grant</a:t>
            </a:r>
            <a:br>
              <a:rPr lang="en-US" sz="5600" spc="-39" dirty="0"/>
            </a:br>
            <a:r>
              <a:rPr lang="en-US" sz="5600" spc="-39" dirty="0"/>
              <a:t>Writing Workshop:</a:t>
            </a:r>
            <a:br>
              <a:rPr lang="en-US" spc="-39" dirty="0"/>
            </a:br>
            <a:r>
              <a:rPr lang="en-US" sz="5300" spc="-39" dirty="0"/>
              <a:t>A Focus on Quality</a:t>
            </a:r>
            <a:endParaRPr lang="en-US" sz="5300" dirty="0"/>
          </a:p>
        </p:txBody>
      </p:sp>
      <p:sp>
        <p:nvSpPr>
          <p:cNvPr id="3" name="Subtitle 2"/>
          <p:cNvSpPr>
            <a:spLocks noGrp="1"/>
          </p:cNvSpPr>
          <p:nvPr>
            <p:ph type="subTitle" idx="1"/>
          </p:nvPr>
        </p:nvSpPr>
        <p:spPr>
          <a:xfrm>
            <a:off x="820787" y="5033797"/>
            <a:ext cx="7557591" cy="720616"/>
          </a:xfrm>
        </p:spPr>
        <p:txBody>
          <a:bodyPr>
            <a:normAutofit fontScale="92500" lnSpcReduction="10000"/>
          </a:bodyPr>
          <a:lstStyle/>
          <a:p>
            <a:pPr>
              <a:lnSpc>
                <a:spcPct val="100000"/>
              </a:lnSpc>
              <a:spcBef>
                <a:spcPts val="0"/>
              </a:spcBef>
            </a:pPr>
            <a:r>
              <a:rPr lang="en-US" sz="1544" dirty="0"/>
              <a:t>Charter Schools Division</a:t>
            </a:r>
          </a:p>
          <a:p>
            <a:pPr>
              <a:lnSpc>
                <a:spcPct val="100000"/>
              </a:lnSpc>
              <a:spcBef>
                <a:spcPts val="0"/>
              </a:spcBef>
            </a:pPr>
            <a:r>
              <a:rPr lang="en-US" sz="1544" dirty="0"/>
              <a:t>Georgia Department of Education</a:t>
            </a:r>
          </a:p>
          <a:p>
            <a:pPr>
              <a:lnSpc>
                <a:spcPct val="100000"/>
              </a:lnSpc>
              <a:spcBef>
                <a:spcPts val="0"/>
              </a:spcBef>
            </a:pPr>
            <a:r>
              <a:rPr lang="en-US" sz="1544" dirty="0"/>
              <a:t>December 12, 2017</a:t>
            </a:r>
          </a:p>
        </p:txBody>
      </p:sp>
      <p:sp>
        <p:nvSpPr>
          <p:cNvPr id="6" name="Date Placeholder 5"/>
          <p:cNvSpPr>
            <a:spLocks noGrp="1"/>
          </p:cNvSpPr>
          <p:nvPr>
            <p:ph type="dt" sz="half" idx="2"/>
          </p:nvPr>
        </p:nvSpPr>
        <p:spPr/>
        <p:txBody>
          <a:bodyPr/>
          <a:lstStyle/>
          <a:p>
            <a:fld id="{494CCCB8-5C83-404E-A3A7-8BF440FEC32E}" type="datetime1">
              <a:rPr lang="en-US" smtClean="0"/>
              <a:t>12/15/2017</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267080"/>
            <a:ext cx="7039374" cy="2068253"/>
          </a:xfrm>
          <a:prstGeom prst="rect">
            <a:avLst/>
          </a:prstGeom>
        </p:spPr>
        <p:txBody>
          <a:bodyPr vert="horz" wrap="square" lIns="0" tIns="392171" rIns="0" bIns="0" rtlCol="0" anchor="ctr">
            <a:spAutoFit/>
          </a:bodyPr>
          <a:lstStyle/>
          <a:p>
            <a:pPr marL="835894">
              <a:lnSpc>
                <a:spcPct val="100000"/>
              </a:lnSpc>
            </a:pPr>
            <a:r>
              <a:rPr spc="-13" dirty="0"/>
              <a:t>Project </a:t>
            </a:r>
            <a:r>
              <a:rPr spc="-7" dirty="0"/>
              <a:t>Goals</a:t>
            </a:r>
            <a:r>
              <a:rPr spc="-33" dirty="0"/>
              <a:t> </a:t>
            </a:r>
            <a:r>
              <a:rPr dirty="0"/>
              <a:t>Rubric</a:t>
            </a:r>
            <a:br>
              <a:rPr lang="en-US" dirty="0"/>
            </a:br>
            <a:r>
              <a:rPr lang="en-US" sz="2371" dirty="0"/>
              <a:t>Planning and Implementation Application </a:t>
            </a:r>
            <a:br>
              <a:rPr lang="en-US" dirty="0"/>
            </a:br>
            <a:endParaRPr dirty="0"/>
          </a:p>
        </p:txBody>
      </p:sp>
      <p:sp>
        <p:nvSpPr>
          <p:cNvPr id="7" name="object 7"/>
          <p:cNvSpPr txBox="1"/>
          <p:nvPr/>
        </p:nvSpPr>
        <p:spPr>
          <a:xfrm>
            <a:off x="1149569" y="2126778"/>
            <a:ext cx="1340674" cy="182358"/>
          </a:xfrm>
          <a:prstGeom prst="rect">
            <a:avLst/>
          </a:prstGeom>
        </p:spPr>
        <p:txBody>
          <a:bodyPr vert="horz" wrap="square" lIns="0" tIns="0" rIns="0" bIns="0" rtlCol="0">
            <a:spAutoFit/>
          </a:bodyPr>
          <a:lstStyle/>
          <a:p>
            <a:pPr marL="16717"/>
            <a:r>
              <a:rPr lang="en-US" sz="1185" b="1" spc="-7" dirty="0">
                <a:solidFill>
                  <a:srgbClr val="FFFFFF"/>
                </a:solidFill>
                <a:latin typeface="Calibri"/>
                <a:cs typeface="Calibri"/>
              </a:rPr>
              <a:t>Inadequate (1-3)</a:t>
            </a:r>
            <a:endParaRPr sz="1185" dirty="0">
              <a:latin typeface="Calibri"/>
              <a:cs typeface="Calibri"/>
            </a:endParaRPr>
          </a:p>
        </p:txBody>
      </p:sp>
      <p:sp>
        <p:nvSpPr>
          <p:cNvPr id="13" name="object 13"/>
          <p:cNvSpPr txBox="1"/>
          <p:nvPr/>
        </p:nvSpPr>
        <p:spPr>
          <a:xfrm>
            <a:off x="4158597" y="2126778"/>
            <a:ext cx="830817" cy="182358"/>
          </a:xfrm>
          <a:prstGeom prst="rect">
            <a:avLst/>
          </a:prstGeom>
        </p:spPr>
        <p:txBody>
          <a:bodyPr vert="horz" wrap="square" lIns="0" tIns="0" rIns="0" bIns="0" rtlCol="0">
            <a:spAutoFit/>
          </a:bodyPr>
          <a:lstStyle/>
          <a:p>
            <a:pPr marL="16717"/>
            <a:r>
              <a:rPr sz="1185" b="1" dirty="0">
                <a:solidFill>
                  <a:srgbClr val="FFFFFF"/>
                </a:solidFill>
                <a:latin typeface="Calibri"/>
                <a:cs typeface="Calibri"/>
              </a:rPr>
              <a:t>Meets</a:t>
            </a:r>
            <a:r>
              <a:rPr sz="1185" b="1" spc="-138" dirty="0">
                <a:solidFill>
                  <a:srgbClr val="FFFFFF"/>
                </a:solidFill>
                <a:latin typeface="Calibri"/>
                <a:cs typeface="Calibri"/>
              </a:rPr>
              <a:t> </a:t>
            </a:r>
            <a:r>
              <a:rPr sz="1185" b="1" spc="-7" dirty="0">
                <a:solidFill>
                  <a:srgbClr val="FFFFFF"/>
                </a:solidFill>
                <a:latin typeface="Calibri"/>
                <a:cs typeface="Calibri"/>
              </a:rPr>
              <a:t>(7-13)</a:t>
            </a:r>
            <a:endParaRPr sz="1185" dirty="0">
              <a:latin typeface="Calibri"/>
              <a:cs typeface="Calibri"/>
            </a:endParaRPr>
          </a:p>
        </p:txBody>
      </p:sp>
      <p:sp>
        <p:nvSpPr>
          <p:cNvPr id="19" name="object 19"/>
          <p:cNvSpPr txBox="1"/>
          <p:nvPr/>
        </p:nvSpPr>
        <p:spPr>
          <a:xfrm>
            <a:off x="6824567" y="2126778"/>
            <a:ext cx="1009685" cy="182358"/>
          </a:xfrm>
          <a:prstGeom prst="rect">
            <a:avLst/>
          </a:prstGeom>
        </p:spPr>
        <p:txBody>
          <a:bodyPr vert="horz" wrap="square" lIns="0" tIns="0" rIns="0" bIns="0" rtlCol="0">
            <a:spAutoFit/>
          </a:bodyPr>
          <a:lstStyle/>
          <a:p>
            <a:pPr marL="16717"/>
            <a:r>
              <a:rPr sz="1185" b="1" spc="-7" dirty="0">
                <a:solidFill>
                  <a:srgbClr val="FFFFFF"/>
                </a:solidFill>
                <a:latin typeface="Calibri"/>
                <a:cs typeface="Calibri"/>
              </a:rPr>
              <a:t>Exceeds</a:t>
            </a:r>
            <a:r>
              <a:rPr sz="1185" b="1" spc="-86" dirty="0">
                <a:solidFill>
                  <a:srgbClr val="FFFFFF"/>
                </a:solidFill>
                <a:latin typeface="Calibri"/>
                <a:cs typeface="Calibri"/>
              </a:rPr>
              <a:t> </a:t>
            </a:r>
            <a:r>
              <a:rPr sz="1185" b="1" spc="-7" dirty="0">
                <a:solidFill>
                  <a:srgbClr val="FFFFFF"/>
                </a:solidFill>
                <a:latin typeface="Calibri"/>
                <a:cs typeface="Calibri"/>
              </a:rPr>
              <a:t>(14-20)</a:t>
            </a:r>
            <a:endParaRPr sz="1185">
              <a:latin typeface="Calibri"/>
              <a:cs typeface="Calibri"/>
            </a:endParaRPr>
          </a:p>
        </p:txBody>
      </p:sp>
      <p:graphicFrame>
        <p:nvGraphicFramePr>
          <p:cNvPr id="23" name="Table 22"/>
          <p:cNvGraphicFramePr>
            <a:graphicFrameLocks noGrp="1"/>
          </p:cNvGraphicFramePr>
          <p:nvPr>
            <p:extLst>
              <p:ext uri="{D42A27DB-BD31-4B8C-83A1-F6EECF244321}">
                <p14:modId xmlns:p14="http://schemas.microsoft.com/office/powerpoint/2010/main" val="2245028429"/>
              </p:ext>
            </p:extLst>
          </p:nvPr>
        </p:nvGraphicFramePr>
        <p:xfrm>
          <a:off x="359409" y="2126779"/>
          <a:ext cx="8425184" cy="3423043"/>
        </p:xfrm>
        <a:graphic>
          <a:graphicData uri="http://schemas.openxmlformats.org/drawingml/2006/table">
            <a:tbl>
              <a:tblPr>
                <a:tableStyleId>{5C22544A-7EE6-4342-B048-85BDC9FD1C3A}</a:tableStyleId>
              </a:tblPr>
              <a:tblGrid>
                <a:gridCol w="2106296">
                  <a:extLst>
                    <a:ext uri="{9D8B030D-6E8A-4147-A177-3AD203B41FA5}">
                      <a16:colId xmlns:a16="http://schemas.microsoft.com/office/drawing/2014/main" val="20000"/>
                    </a:ext>
                  </a:extLst>
                </a:gridCol>
                <a:gridCol w="2106296">
                  <a:extLst>
                    <a:ext uri="{9D8B030D-6E8A-4147-A177-3AD203B41FA5}">
                      <a16:colId xmlns:a16="http://schemas.microsoft.com/office/drawing/2014/main" val="20001"/>
                    </a:ext>
                  </a:extLst>
                </a:gridCol>
                <a:gridCol w="2106296">
                  <a:extLst>
                    <a:ext uri="{9D8B030D-6E8A-4147-A177-3AD203B41FA5}">
                      <a16:colId xmlns:a16="http://schemas.microsoft.com/office/drawing/2014/main" val="20002"/>
                    </a:ext>
                  </a:extLst>
                </a:gridCol>
                <a:gridCol w="2106296">
                  <a:extLst>
                    <a:ext uri="{9D8B030D-6E8A-4147-A177-3AD203B41FA5}">
                      <a16:colId xmlns:a16="http://schemas.microsoft.com/office/drawing/2014/main" val="20003"/>
                    </a:ext>
                  </a:extLst>
                </a:gridCol>
              </a:tblGrid>
              <a:tr h="448268">
                <a:tc gridSpan="2">
                  <a:txBody>
                    <a:bodyPr/>
                    <a:lstStyle/>
                    <a:p>
                      <a:pPr algn="ctr" fontAlgn="b"/>
                      <a:r>
                        <a:rPr lang="en-US" sz="1600" b="1" u="none" strike="noStrike" dirty="0">
                          <a:effectLst/>
                        </a:rPr>
                        <a:t>Acceptable </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60000"/>
                        <a:lumOff val="40000"/>
                      </a:schemeClr>
                    </a:solidFill>
                  </a:tcPr>
                </a:tc>
                <a:tc hMerge="1">
                  <a:txBody>
                    <a:bodyPr/>
                    <a:lstStyle/>
                    <a:p>
                      <a:endParaRPr lang="en-US"/>
                    </a:p>
                  </a:txBody>
                  <a:tcPr/>
                </a:tc>
                <a:tc gridSpan="2">
                  <a:txBody>
                    <a:bodyPr/>
                    <a:lstStyle/>
                    <a:p>
                      <a:pPr algn="ctr" fontAlgn="b"/>
                      <a:r>
                        <a:rPr lang="en-US" sz="1600" b="1" u="none" strike="noStrike" dirty="0">
                          <a:effectLst/>
                        </a:rPr>
                        <a:t>Unacceptable </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70683">
                <a:tc>
                  <a:txBody>
                    <a:bodyPr/>
                    <a:lstStyle/>
                    <a:p>
                      <a:pPr algn="ctr" fontAlgn="b"/>
                      <a:r>
                        <a:rPr lang="en-US" sz="1600" b="1" u="none" strike="noStrike" dirty="0">
                          <a:effectLst/>
                        </a:rPr>
                        <a:t>Meets 7-10</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40000"/>
                        <a:lumOff val="60000"/>
                      </a:schemeClr>
                    </a:solidFill>
                  </a:tcPr>
                </a:tc>
                <a:tc>
                  <a:txBody>
                    <a:bodyPr/>
                    <a:lstStyle/>
                    <a:p>
                      <a:pPr algn="ctr" fontAlgn="b"/>
                      <a:r>
                        <a:rPr lang="en-US" sz="1600" b="1" u="none" strike="noStrike" dirty="0">
                          <a:effectLst/>
                        </a:rPr>
                        <a:t>Adequate 5-7</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3">
                        <a:lumMod val="40000"/>
                        <a:lumOff val="60000"/>
                      </a:schemeClr>
                    </a:solidFill>
                  </a:tcPr>
                </a:tc>
                <a:tc>
                  <a:txBody>
                    <a:bodyPr/>
                    <a:lstStyle/>
                    <a:p>
                      <a:pPr algn="ctr" fontAlgn="b"/>
                      <a:r>
                        <a:rPr lang="en-US" sz="1600" b="1" u="none" strike="noStrike" dirty="0">
                          <a:effectLst/>
                        </a:rPr>
                        <a:t>Limited 3-5</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40000"/>
                        <a:lumOff val="60000"/>
                      </a:schemeClr>
                    </a:solidFill>
                  </a:tcPr>
                </a:tc>
                <a:tc>
                  <a:txBody>
                    <a:bodyPr/>
                    <a:lstStyle/>
                    <a:p>
                      <a:pPr algn="ctr" fontAlgn="b"/>
                      <a:r>
                        <a:rPr lang="en-US" sz="1600" b="1" u="none" strike="noStrike" dirty="0">
                          <a:effectLst/>
                        </a:rPr>
                        <a:t>Inadequate 1-3</a:t>
                      </a:r>
                      <a:endParaRPr lang="en-US" sz="1600" b="1" i="0" u="none" strike="noStrike" dirty="0">
                        <a:solidFill>
                          <a:srgbClr val="000000"/>
                        </a:solidFill>
                        <a:effectLst/>
                        <a:latin typeface="Calibri" panose="020F0502020204030204" pitchFamily="34" charset="0"/>
                      </a:endParaRPr>
                    </a:p>
                  </a:txBody>
                  <a:tcPr marL="10273" marR="10273" marT="10273" marB="0" anchor="ctr">
                    <a:solidFill>
                      <a:schemeClr val="accent2">
                        <a:lumMod val="40000"/>
                        <a:lumOff val="60000"/>
                      </a:schemeClr>
                    </a:solidFill>
                  </a:tcPr>
                </a:tc>
                <a:extLst>
                  <a:ext uri="{0D108BD9-81ED-4DB2-BD59-A6C34878D82A}">
                    <a16:rowId xmlns:a16="http://schemas.microsoft.com/office/drawing/2014/main" val="10001"/>
                  </a:ext>
                </a:extLst>
              </a:tr>
              <a:tr h="2504092">
                <a:tc>
                  <a:txBody>
                    <a:bodyPr/>
                    <a:lstStyle/>
                    <a:p>
                      <a:pPr algn="l" fontAlgn="t"/>
                      <a:r>
                        <a:rPr lang="en-US" sz="1600" u="none" strike="noStrike" dirty="0">
                          <a:effectLst/>
                        </a:rPr>
                        <a:t>  The school provides    </a:t>
                      </a:r>
                    </a:p>
                    <a:p>
                      <a:pPr algn="l" fontAlgn="t"/>
                      <a:r>
                        <a:rPr lang="en-US" sz="1600" u="none" strike="noStrike" dirty="0">
                          <a:effectLst/>
                        </a:rPr>
                        <a:t>  goals that are SMART   </a:t>
                      </a:r>
                    </a:p>
                    <a:p>
                      <a:pPr algn="l" fontAlgn="t"/>
                      <a:r>
                        <a:rPr lang="en-US" sz="1600" u="none" strike="noStrike" dirty="0">
                          <a:effectLst/>
                        </a:rPr>
                        <a:t>  and aligned to the </a:t>
                      </a:r>
                    </a:p>
                    <a:p>
                      <a:pPr algn="l" fontAlgn="t"/>
                      <a:r>
                        <a:rPr lang="en-US" sz="1600" u="none" strike="noStrike" dirty="0">
                          <a:effectLst/>
                        </a:rPr>
                        <a:t>  school's mission and </a:t>
                      </a:r>
                    </a:p>
                    <a:p>
                      <a:pPr algn="l" fontAlgn="t"/>
                      <a:r>
                        <a:rPr lang="en-US" sz="1600" u="none" strike="noStrike" dirty="0">
                          <a:effectLst/>
                        </a:rPr>
                        <a:t>  vision and funding   </a:t>
                      </a:r>
                    </a:p>
                    <a:p>
                      <a:pPr algn="l" fontAlgn="t"/>
                      <a:r>
                        <a:rPr lang="en-US" sz="1600" u="none" strike="noStrike" dirty="0">
                          <a:effectLst/>
                        </a:rPr>
                        <a:t>  request. These goals </a:t>
                      </a:r>
                    </a:p>
                    <a:p>
                      <a:pPr algn="l" fontAlgn="t"/>
                      <a:r>
                        <a:rPr lang="en-US" sz="1600" u="none" strike="noStrike" dirty="0">
                          <a:effectLst/>
                        </a:rPr>
                        <a:t>  also align with the </a:t>
                      </a:r>
                    </a:p>
                    <a:p>
                      <a:pPr algn="l" fontAlgn="t"/>
                      <a:r>
                        <a:rPr lang="en-US" sz="1600" u="none" strike="noStrike" dirty="0">
                          <a:effectLst/>
                        </a:rPr>
                        <a:t>  Department's CSP goals.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3">
                        <a:lumMod val="20000"/>
                        <a:lumOff val="80000"/>
                      </a:schemeClr>
                    </a:solidFill>
                  </a:tcPr>
                </a:tc>
                <a:tc>
                  <a:txBody>
                    <a:bodyPr/>
                    <a:lstStyle/>
                    <a:p>
                      <a:pPr algn="l" fontAlgn="t"/>
                      <a:r>
                        <a:rPr lang="en-US" sz="1600" u="none" strike="noStrike" dirty="0">
                          <a:effectLst/>
                        </a:rPr>
                        <a:t>  The applicant does not </a:t>
                      </a:r>
                    </a:p>
                    <a:p>
                      <a:pPr algn="l" fontAlgn="t"/>
                      <a:r>
                        <a:rPr lang="en-US" sz="1600" u="none" strike="noStrike" dirty="0">
                          <a:effectLst/>
                        </a:rPr>
                        <a:t>  fully address all of the </a:t>
                      </a:r>
                    </a:p>
                    <a:p>
                      <a:pPr algn="l" fontAlgn="t"/>
                      <a:r>
                        <a:rPr lang="en-US" sz="1600" u="none" strike="noStrike" dirty="0">
                          <a:effectLst/>
                        </a:rPr>
                        <a:t>  points listed in the </a:t>
                      </a:r>
                    </a:p>
                    <a:p>
                      <a:pPr algn="l" fontAlgn="t"/>
                      <a:r>
                        <a:rPr lang="en-US" sz="1600" u="none" strike="noStrike" dirty="0">
                          <a:effectLst/>
                        </a:rPr>
                        <a:t>  higher point category.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3">
                        <a:lumMod val="20000"/>
                        <a:lumOff val="80000"/>
                      </a:schemeClr>
                    </a:solidFill>
                  </a:tcPr>
                </a:tc>
                <a:tc>
                  <a:txBody>
                    <a:bodyPr/>
                    <a:lstStyle/>
                    <a:p>
                      <a:pPr algn="l" fontAlgn="t"/>
                      <a:r>
                        <a:rPr lang="en-US" sz="1600" u="none" strike="noStrike" dirty="0">
                          <a:effectLst/>
                        </a:rPr>
                        <a:t>  The school's goals are </a:t>
                      </a:r>
                    </a:p>
                    <a:p>
                      <a:pPr algn="l" fontAlgn="t"/>
                      <a:r>
                        <a:rPr lang="en-US" sz="1600" u="none" strike="noStrike" dirty="0">
                          <a:effectLst/>
                        </a:rPr>
                        <a:t>  too few and do not </a:t>
                      </a:r>
                    </a:p>
                    <a:p>
                      <a:pPr algn="l" fontAlgn="t"/>
                      <a:r>
                        <a:rPr lang="en-US" sz="1600" u="none" strike="noStrike" dirty="0">
                          <a:effectLst/>
                        </a:rPr>
                        <a:t>  meet the SMART </a:t>
                      </a:r>
                    </a:p>
                    <a:p>
                      <a:pPr algn="l" fontAlgn="t"/>
                      <a:r>
                        <a:rPr lang="en-US" sz="1600" u="none" strike="noStrike" dirty="0">
                          <a:effectLst/>
                        </a:rPr>
                        <a:t>  requirements. But the </a:t>
                      </a:r>
                    </a:p>
                    <a:p>
                      <a:pPr algn="l" fontAlgn="t"/>
                      <a:r>
                        <a:rPr lang="en-US" sz="1600" u="none" strike="noStrike" dirty="0">
                          <a:effectLst/>
                        </a:rPr>
                        <a:t>  goals are aligned with </a:t>
                      </a:r>
                    </a:p>
                    <a:p>
                      <a:pPr algn="l" fontAlgn="t"/>
                      <a:r>
                        <a:rPr lang="en-US" sz="1600" u="none" strike="noStrike" dirty="0">
                          <a:effectLst/>
                        </a:rPr>
                        <a:t>  the school’s </a:t>
                      </a:r>
                    </a:p>
                    <a:p>
                      <a:pPr algn="l" fontAlgn="t"/>
                      <a:r>
                        <a:rPr lang="en-US" sz="1600" u="none" strike="noStrike" dirty="0">
                          <a:effectLst/>
                        </a:rPr>
                        <a:t>  mission/vision.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2">
                        <a:lumMod val="20000"/>
                        <a:lumOff val="80000"/>
                      </a:schemeClr>
                    </a:solidFill>
                  </a:tcPr>
                </a:tc>
                <a:tc>
                  <a:txBody>
                    <a:bodyPr/>
                    <a:lstStyle/>
                    <a:p>
                      <a:pPr algn="l" fontAlgn="t"/>
                      <a:r>
                        <a:rPr lang="en-US" sz="1600" u="none" strike="noStrike" dirty="0">
                          <a:effectLst/>
                        </a:rPr>
                        <a:t>  The school's goals are </a:t>
                      </a:r>
                    </a:p>
                    <a:p>
                      <a:pPr algn="l" fontAlgn="t"/>
                      <a:r>
                        <a:rPr lang="en-US" sz="1600" u="none" strike="noStrike" dirty="0">
                          <a:effectLst/>
                        </a:rPr>
                        <a:t>  too few, are not SMART, </a:t>
                      </a:r>
                    </a:p>
                    <a:p>
                      <a:pPr algn="l" fontAlgn="t"/>
                      <a:r>
                        <a:rPr lang="en-US" sz="1600" u="none" strike="noStrike" dirty="0">
                          <a:effectLst/>
                        </a:rPr>
                        <a:t>  do not align with the </a:t>
                      </a:r>
                    </a:p>
                    <a:p>
                      <a:pPr algn="l" fontAlgn="t"/>
                      <a:r>
                        <a:rPr lang="en-US" sz="1600" u="none" strike="noStrike" dirty="0">
                          <a:effectLst/>
                        </a:rPr>
                        <a:t>  school's mission/vision, </a:t>
                      </a:r>
                    </a:p>
                    <a:p>
                      <a:pPr algn="l" fontAlgn="t"/>
                      <a:r>
                        <a:rPr lang="en-US" sz="1600" u="none" strike="noStrike" dirty="0">
                          <a:effectLst/>
                        </a:rPr>
                        <a:t>  and the school's goals </a:t>
                      </a:r>
                    </a:p>
                    <a:p>
                      <a:pPr algn="l" fontAlgn="t"/>
                      <a:r>
                        <a:rPr lang="en-US" sz="1600" u="none" strike="noStrike" dirty="0">
                          <a:effectLst/>
                        </a:rPr>
                        <a:t>  are not aligned with the </a:t>
                      </a:r>
                    </a:p>
                    <a:p>
                      <a:pPr algn="l" fontAlgn="t"/>
                      <a:r>
                        <a:rPr lang="en-US" sz="1600" u="none" strike="noStrike" dirty="0">
                          <a:effectLst/>
                        </a:rPr>
                        <a:t>  Department's CSP goals. </a:t>
                      </a:r>
                      <a:endParaRPr lang="en-US" sz="1600" b="0" i="0" u="none" strike="noStrike" dirty="0">
                        <a:solidFill>
                          <a:srgbClr val="000000"/>
                        </a:solidFill>
                        <a:effectLst/>
                        <a:latin typeface="Calibri" panose="020F0502020204030204" pitchFamily="34" charset="0"/>
                      </a:endParaRPr>
                    </a:p>
                  </a:txBody>
                  <a:tcPr marL="10273" marR="10273" marT="10273"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63977" y="219421"/>
            <a:ext cx="6218589" cy="1115732"/>
          </a:xfrm>
          <a:prstGeom prst="rect">
            <a:avLst/>
          </a:prstGeom>
        </p:spPr>
        <p:txBody>
          <a:bodyPr vert="horz" wrap="square" lIns="0" tIns="142091" rIns="0" bIns="0" rtlCol="0" anchor="ctr">
            <a:spAutoFit/>
          </a:bodyPr>
          <a:lstStyle/>
          <a:p>
            <a:pPr marL="2455854">
              <a:lnSpc>
                <a:spcPct val="100000"/>
              </a:lnSpc>
            </a:pPr>
            <a:r>
              <a:rPr lang="en-US"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788355" y="1735939"/>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723902"/>
            <a:ext cx="7590689" cy="4116439"/>
          </a:xfrm>
          <a:prstGeom prst="rect">
            <a:avLst/>
          </a:prstGeom>
          <a:blipFill>
            <a:blip r:embed="rId4" cstate="print"/>
            <a:stretch>
              <a:fillRect/>
            </a:stretch>
          </a:blipFill>
        </p:spPr>
        <p:txBody>
          <a:bodyPr wrap="square" lIns="0" tIns="0" rIns="0" bIns="0" rtlCol="0"/>
          <a:lstStyle/>
          <a:p>
            <a:endParaRPr sz="2371"/>
          </a:p>
        </p:txBody>
      </p:sp>
      <p:sp>
        <p:nvSpPr>
          <p:cNvPr id="8" name="object 8"/>
          <p:cNvSpPr/>
          <p:nvPr/>
        </p:nvSpPr>
        <p:spPr>
          <a:xfrm>
            <a:off x="850206" y="1773022"/>
            <a:ext cx="7408813" cy="4067325"/>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rgbClr val="43BB8D">
              <a:alpha val="35000"/>
            </a:srgbClr>
          </a:solidFill>
          <a:ln w="9525">
            <a:solidFill>
              <a:srgbClr val="7C5F9F"/>
            </a:solidFill>
          </a:ln>
        </p:spPr>
        <p:txBody>
          <a:bodyPr wrap="square" lIns="0" tIns="0" rIns="0" bIns="0" rtlCol="0"/>
          <a:lstStyle/>
          <a:p>
            <a:endParaRPr sz="2371"/>
          </a:p>
        </p:txBody>
      </p:sp>
      <p:sp>
        <p:nvSpPr>
          <p:cNvPr id="9" name="object 9"/>
          <p:cNvSpPr txBox="1"/>
          <p:nvPr/>
        </p:nvSpPr>
        <p:spPr>
          <a:xfrm>
            <a:off x="951764" y="1887646"/>
            <a:ext cx="7205706" cy="3930756"/>
          </a:xfrm>
          <a:prstGeom prst="rect">
            <a:avLst/>
          </a:prstGeom>
        </p:spPr>
        <p:txBody>
          <a:bodyPr vert="horz" wrap="square" lIns="0" tIns="0" rIns="0" bIns="0" rtlCol="0">
            <a:spAutoFit/>
          </a:bodyPr>
          <a:lstStyle/>
          <a:p>
            <a:pPr marL="16717" marR="70215">
              <a:tabLst>
                <a:tab pos="346896" algn="l"/>
                <a:tab pos="347732" algn="l"/>
              </a:tabLst>
            </a:pPr>
            <a:r>
              <a:rPr lang="en-US" sz="1843" b="1" spc="-7" dirty="0">
                <a:latin typeface="Calibri"/>
                <a:cs typeface="Calibri"/>
              </a:rPr>
              <a:t>V</a:t>
            </a:r>
            <a:r>
              <a:rPr sz="1843" b="1" spc="-7" dirty="0">
                <a:latin typeface="Calibri"/>
                <a:cs typeface="Calibri"/>
              </a:rPr>
              <a:t>.</a:t>
            </a:r>
            <a:r>
              <a:rPr lang="en-US" sz="1843" b="1" spc="-7" dirty="0">
                <a:latin typeface="Calibri"/>
                <a:cs typeface="Calibri"/>
              </a:rPr>
              <a:t>		</a:t>
            </a:r>
            <a:r>
              <a:rPr sz="1843" b="1" spc="-13" dirty="0">
                <a:latin typeface="Calibri"/>
                <a:cs typeface="Calibri"/>
              </a:rPr>
              <a:t>Project </a:t>
            </a:r>
            <a:r>
              <a:rPr sz="1843" b="1" spc="-7" dirty="0">
                <a:latin typeface="Calibri"/>
                <a:cs typeface="Calibri"/>
              </a:rPr>
              <a:t>Goals</a:t>
            </a:r>
            <a:r>
              <a:rPr lang="en-US" sz="1843" b="1" spc="-7" dirty="0">
                <a:latin typeface="Calibri"/>
                <a:cs typeface="Calibri"/>
              </a:rPr>
              <a:t> and Impact (15 Points)</a:t>
            </a:r>
            <a:endParaRPr lang="en-US" sz="1843" spc="-7" dirty="0">
              <a:latin typeface="Calibri"/>
              <a:cs typeface="Calibri"/>
            </a:endParaRPr>
          </a:p>
          <a:p>
            <a:pPr marL="392869" marR="70215" indent="-376151">
              <a:buFont typeface="Arial" panose="020B0604020202020204" pitchFamily="34" charset="0"/>
              <a:buChar char="•"/>
              <a:tabLst>
                <a:tab pos="346896" algn="l"/>
                <a:tab pos="347732" algn="l"/>
              </a:tabLst>
            </a:pPr>
            <a:r>
              <a:rPr lang="en-US" sz="1580" spc="-7" dirty="0">
                <a:latin typeface="Calibri"/>
                <a:cs typeface="Calibri"/>
              </a:rPr>
              <a:t>Identify 3 to 5 project goals and justify each goal in terms of its value in improving student learning and achievement for Georgia students.</a:t>
            </a:r>
          </a:p>
          <a:p>
            <a:pPr marL="994712" marR="70215" lvl="1" indent="-376151">
              <a:buFont typeface="Arial" panose="020B0604020202020204" pitchFamily="34" charset="0"/>
              <a:buChar char="•"/>
              <a:tabLst>
                <a:tab pos="346896" algn="l"/>
                <a:tab pos="347732" algn="l"/>
              </a:tabLst>
            </a:pPr>
            <a:r>
              <a:rPr lang="en-US" sz="1580" spc="-7" dirty="0">
                <a:latin typeface="Calibri"/>
                <a:cs typeface="Calibri"/>
              </a:rPr>
              <a:t>At least 1 goal must specifically address how sharing educational, fiscal, and operational best practices through the dissemination project will assist in improving academic outcomes and access to educational opportunities for educationally disadvantaged students.</a:t>
            </a:r>
          </a:p>
          <a:p>
            <a:pPr marL="392869" marR="70215" indent="-376151">
              <a:buFont typeface="Arial" panose="020B0604020202020204" pitchFamily="34" charset="0"/>
              <a:buChar char="•"/>
              <a:tabLst>
                <a:tab pos="346896" algn="l"/>
                <a:tab pos="347732" algn="l"/>
              </a:tabLst>
            </a:pPr>
            <a:r>
              <a:rPr lang="en-US" sz="1580" spc="-7" dirty="0">
                <a:latin typeface="Calibri"/>
                <a:cs typeface="Calibri"/>
              </a:rPr>
              <a:t>Describe how the </a:t>
            </a:r>
            <a:r>
              <a:rPr lang="en-US" sz="1580" spc="-7" dirty="0">
                <a:cs typeface="Calibri"/>
              </a:rPr>
              <a:t>dissemination activities will result in increased student academic achievement in the participating schools and districts, including among educationally disadvantaged students. </a:t>
            </a:r>
          </a:p>
          <a:p>
            <a:pPr marL="392869" marR="70215" indent="-376151">
              <a:buFont typeface="Arial" panose="020B0604020202020204" pitchFamily="34" charset="0"/>
              <a:buChar char="•"/>
              <a:tabLst>
                <a:tab pos="346896" algn="l"/>
                <a:tab pos="347732" algn="l"/>
              </a:tabLst>
            </a:pPr>
            <a:r>
              <a:rPr lang="en-US" sz="1580" spc="-7" dirty="0">
                <a:cs typeface="Calibri"/>
              </a:rPr>
              <a:t>Describe the methods in which the increase in student academic achievement will be documented by the charter school.</a:t>
            </a:r>
          </a:p>
          <a:p>
            <a:pPr marL="392869" marR="70215" indent="-376151">
              <a:buFont typeface="Arial" panose="020B0604020202020204" pitchFamily="34" charset="0"/>
              <a:buChar char="•"/>
              <a:tabLst>
                <a:tab pos="346896" algn="l"/>
                <a:tab pos="347732" algn="l"/>
              </a:tabLst>
            </a:pPr>
            <a:r>
              <a:rPr lang="en-US" sz="1580" spc="-7" dirty="0">
                <a:cs typeface="Calibri"/>
              </a:rPr>
              <a:t>Describe the charter school’s process for developing or refining the project to be disseminated to allow for ongoing correction and improvement.</a:t>
            </a:r>
          </a:p>
          <a:p>
            <a:pPr marL="392869" marR="70215" indent="-376151">
              <a:buFont typeface="Arial" panose="020B0604020202020204" pitchFamily="34" charset="0"/>
              <a:buChar char="•"/>
              <a:tabLst>
                <a:tab pos="346896" algn="l"/>
                <a:tab pos="347732" algn="l"/>
              </a:tabLst>
            </a:pPr>
            <a:r>
              <a:rPr lang="en-US" sz="1580" spc="-7" dirty="0">
                <a:cs typeface="Calibri"/>
              </a:rPr>
              <a:t>Describe the methods and ability of the charter school and participating schools and districts to sustain the benefit of the project after the </a:t>
            </a:r>
            <a:r>
              <a:rPr lang="en-US" sz="1580" spc="-7" dirty="0" err="1">
                <a:cs typeface="Calibri"/>
              </a:rPr>
              <a:t>subgrant</a:t>
            </a:r>
            <a:r>
              <a:rPr lang="en-US" sz="1580" spc="-7" dirty="0">
                <a:cs typeface="Calibri"/>
              </a:rPr>
              <a:t> period expires.</a:t>
            </a:r>
          </a:p>
        </p:txBody>
      </p:sp>
    </p:spTree>
    <p:extLst>
      <p:ext uri="{BB962C8B-B14F-4D97-AF65-F5344CB8AC3E}">
        <p14:creationId xmlns:p14="http://schemas.microsoft.com/office/powerpoint/2010/main" val="241369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46288" y="241124"/>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788355" y="1555398"/>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543362"/>
            <a:ext cx="7590689" cy="4116439"/>
          </a:xfrm>
          <a:prstGeom prst="rect">
            <a:avLst/>
          </a:prstGeom>
          <a:blipFill>
            <a:blip r:embed="rId4" cstate="print"/>
            <a:stretch>
              <a:fillRect/>
            </a:stretch>
          </a:blipFill>
        </p:spPr>
        <p:txBody>
          <a:bodyPr wrap="square" lIns="0" tIns="0" rIns="0" bIns="0" rtlCol="0"/>
          <a:lstStyle/>
          <a:p>
            <a:endParaRPr sz="2371"/>
          </a:p>
        </p:txBody>
      </p:sp>
      <p:sp>
        <p:nvSpPr>
          <p:cNvPr id="7" name="object 7"/>
          <p:cNvSpPr/>
          <p:nvPr/>
        </p:nvSpPr>
        <p:spPr>
          <a:xfrm>
            <a:off x="850829" y="1592481"/>
            <a:ext cx="7408312" cy="4067325"/>
          </a:xfrm>
          <a:prstGeom prst="rect">
            <a:avLst/>
          </a:prstGeom>
          <a:solidFill>
            <a:srgbClr val="FFE8CB"/>
          </a:solidFill>
        </p:spPr>
        <p:txBody>
          <a:bodyPr wrap="square" lIns="0" tIns="0" rIns="0" bIns="0" rtlCol="0"/>
          <a:lstStyle/>
          <a:p>
            <a:endParaRPr sz="2371"/>
          </a:p>
        </p:txBody>
      </p:sp>
      <p:sp>
        <p:nvSpPr>
          <p:cNvPr id="8" name="object 8"/>
          <p:cNvSpPr/>
          <p:nvPr/>
        </p:nvSpPr>
        <p:spPr>
          <a:xfrm>
            <a:off x="850824" y="1592481"/>
            <a:ext cx="7408813" cy="4067325"/>
          </a:xfrm>
          <a:custGeom>
            <a:avLst/>
            <a:gdLst/>
            <a:ahLst/>
            <a:cxnLst/>
            <a:rect l="l" t="t" r="r" b="b"/>
            <a:pathLst>
              <a:path w="5628640" h="3090545">
                <a:moveTo>
                  <a:pt x="0" y="3090037"/>
                </a:moveTo>
                <a:lnTo>
                  <a:pt x="5628259" y="3090037"/>
                </a:lnTo>
                <a:lnTo>
                  <a:pt x="5628259" y="0"/>
                </a:lnTo>
                <a:lnTo>
                  <a:pt x="0" y="0"/>
                </a:lnTo>
                <a:lnTo>
                  <a:pt x="0" y="3090037"/>
                </a:lnTo>
                <a:close/>
              </a:path>
            </a:pathLst>
          </a:custGeom>
          <a:ln w="9525">
            <a:solidFill>
              <a:srgbClr val="7C5F9F"/>
            </a:solidFill>
          </a:ln>
        </p:spPr>
        <p:txBody>
          <a:bodyPr wrap="square" lIns="0" tIns="0" rIns="0" bIns="0" rtlCol="0"/>
          <a:lstStyle/>
          <a:p>
            <a:endParaRPr sz="2371"/>
          </a:p>
        </p:txBody>
      </p:sp>
      <p:sp>
        <p:nvSpPr>
          <p:cNvPr id="9" name="object 9"/>
          <p:cNvSpPr txBox="1"/>
          <p:nvPr/>
        </p:nvSpPr>
        <p:spPr>
          <a:xfrm>
            <a:off x="951764" y="1707103"/>
            <a:ext cx="7205706" cy="3687613"/>
          </a:xfrm>
          <a:prstGeom prst="rect">
            <a:avLst/>
          </a:prstGeom>
        </p:spPr>
        <p:txBody>
          <a:bodyPr vert="horz" wrap="square" lIns="0" tIns="0" rIns="0" bIns="0" rtlCol="0">
            <a:spAutoFit/>
          </a:bodyPr>
          <a:lstStyle/>
          <a:p>
            <a:pPr marL="16717" marR="70215">
              <a:tabLst>
                <a:tab pos="346896" algn="l"/>
                <a:tab pos="347732" algn="l"/>
              </a:tabLst>
            </a:pPr>
            <a:r>
              <a:rPr lang="en-US" sz="1843" b="1" spc="-7" dirty="0">
                <a:latin typeface="Calibri"/>
                <a:cs typeface="Calibri"/>
              </a:rPr>
              <a:t>VII. Project Evaluation (10 Points)</a:t>
            </a:r>
            <a:endParaRPr lang="en-US" sz="1843" spc="-7" dirty="0">
              <a:latin typeface="Calibri"/>
              <a:cs typeface="Calibri"/>
            </a:endParaRPr>
          </a:p>
          <a:p>
            <a:pPr marL="225691" indent="-225691">
              <a:buFont typeface="Arial" panose="020B0604020202020204" pitchFamily="34" charset="0"/>
              <a:buChar char="•"/>
            </a:pPr>
            <a:r>
              <a:rPr lang="en-US" sz="1580" dirty="0"/>
              <a:t>A detailed description of how the charter school’s performance will be measured against the project goals and objectives identified in Section V. </a:t>
            </a:r>
          </a:p>
          <a:p>
            <a:pPr marL="225691" indent="-225691">
              <a:buFont typeface="Arial" panose="020B0604020202020204" pitchFamily="34" charset="0"/>
              <a:buChar char="•"/>
            </a:pPr>
            <a:r>
              <a:rPr lang="en-US" sz="1580" dirty="0"/>
              <a:t>The specific targets, measures, and metrics for each project goal, including the qualitative and quantitative sources of data that will be used to measure progress on each goal. Make sure the accountability measures are SMART.</a:t>
            </a:r>
          </a:p>
          <a:p>
            <a:pPr marL="225691" indent="-225691">
              <a:buFont typeface="Arial" panose="020B0604020202020204" pitchFamily="34" charset="0"/>
              <a:buChar char="•"/>
            </a:pPr>
            <a:r>
              <a:rPr lang="en-US" sz="1580" dirty="0"/>
              <a:t>A timeline for measuring progress on each project goal.</a:t>
            </a:r>
          </a:p>
          <a:p>
            <a:pPr marL="827534" lvl="1" indent="-225691">
              <a:buFontTx/>
              <a:buChar char="-"/>
            </a:pPr>
            <a:r>
              <a:rPr lang="en-US" sz="1580" dirty="0"/>
              <a:t>Include the baseline data that will be measured (i.e., what data will be collected and data sources used).</a:t>
            </a:r>
          </a:p>
          <a:p>
            <a:pPr marL="827534" lvl="1" indent="-225691">
              <a:buFontTx/>
              <a:buChar char="-"/>
            </a:pPr>
            <a:r>
              <a:rPr lang="en-US" sz="1580" dirty="0"/>
              <a:t>Include the effective evaluation methods that will be used to assess the charter school’s progress toward meeting its goals and objectives and allow for ongoing correction and improvement.</a:t>
            </a:r>
          </a:p>
          <a:p>
            <a:pPr marL="827534" lvl="1" indent="-225691">
              <a:buFontTx/>
              <a:buChar char="-"/>
            </a:pPr>
            <a:r>
              <a:rPr lang="en-US" sz="1580" b="1" i="1" dirty="0"/>
              <a:t>Note: Progress on each goal must be measured and reported at least once in each </a:t>
            </a:r>
            <a:r>
              <a:rPr lang="en-US" sz="1580" b="1" i="1" dirty="0" err="1"/>
              <a:t>subgrant</a:t>
            </a:r>
            <a:r>
              <a:rPr lang="en-US" sz="1580" b="1" i="1" dirty="0"/>
              <a:t> year. Any </a:t>
            </a:r>
            <a:r>
              <a:rPr lang="en-US" sz="1580" b="1" i="1" dirty="0" err="1"/>
              <a:t>subgrantee</a:t>
            </a:r>
            <a:r>
              <a:rPr lang="en-US" sz="1580" b="1" i="1" dirty="0"/>
              <a:t> failing to meet or report on its project goals may be placed on an improvement plan or defunded.</a:t>
            </a:r>
            <a:r>
              <a:rPr lang="en-US" sz="1580" dirty="0"/>
              <a:t>  </a:t>
            </a:r>
          </a:p>
        </p:txBody>
      </p:sp>
    </p:spTree>
    <p:extLst>
      <p:ext uri="{BB962C8B-B14F-4D97-AF65-F5344CB8AC3E}">
        <p14:creationId xmlns:p14="http://schemas.microsoft.com/office/powerpoint/2010/main" val="304031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149823"/>
            <a:ext cx="7039374" cy="2068253"/>
          </a:xfrm>
          <a:prstGeom prst="rect">
            <a:avLst/>
          </a:prstGeom>
        </p:spPr>
        <p:txBody>
          <a:bodyPr vert="horz" wrap="square" lIns="0" tIns="392171" rIns="0" bIns="0" rtlCol="0" anchor="ctr">
            <a:spAutoFit/>
          </a:bodyPr>
          <a:lstStyle/>
          <a:p>
            <a:pPr marL="835894">
              <a:lnSpc>
                <a:spcPct val="100000"/>
              </a:lnSpc>
            </a:pPr>
            <a:r>
              <a:rPr spc="-13" dirty="0"/>
              <a:t>Project </a:t>
            </a:r>
            <a:r>
              <a:rPr spc="-7" dirty="0"/>
              <a:t>Goals</a:t>
            </a:r>
            <a:r>
              <a:rPr spc="-33" dirty="0"/>
              <a:t> </a:t>
            </a:r>
            <a:r>
              <a:rPr dirty="0"/>
              <a:t>Rubric</a:t>
            </a:r>
            <a:br>
              <a:rPr lang="en-US" dirty="0"/>
            </a:br>
            <a:r>
              <a:rPr lang="en-US" sz="2371" dirty="0"/>
              <a:t>Dissemination Application </a:t>
            </a:r>
            <a:br>
              <a:rPr lang="en-US" dirty="0"/>
            </a:br>
            <a:endParaRPr dirty="0"/>
          </a:p>
        </p:txBody>
      </p:sp>
      <p:sp>
        <p:nvSpPr>
          <p:cNvPr id="7" name="object 7"/>
          <p:cNvSpPr txBox="1"/>
          <p:nvPr/>
        </p:nvSpPr>
        <p:spPr>
          <a:xfrm>
            <a:off x="1149569" y="2126778"/>
            <a:ext cx="1340674" cy="182358"/>
          </a:xfrm>
          <a:prstGeom prst="rect">
            <a:avLst/>
          </a:prstGeom>
        </p:spPr>
        <p:txBody>
          <a:bodyPr vert="horz" wrap="square" lIns="0" tIns="0" rIns="0" bIns="0" rtlCol="0">
            <a:spAutoFit/>
          </a:bodyPr>
          <a:lstStyle/>
          <a:p>
            <a:pPr marL="16717"/>
            <a:r>
              <a:rPr lang="en-US" sz="1185" b="1" spc="-7" dirty="0">
                <a:solidFill>
                  <a:srgbClr val="FFFFFF"/>
                </a:solidFill>
                <a:latin typeface="Calibri"/>
                <a:cs typeface="Calibri"/>
              </a:rPr>
              <a:t>Inadequate (1-3)</a:t>
            </a:r>
            <a:endParaRPr sz="1185" dirty="0">
              <a:latin typeface="Calibri"/>
              <a:cs typeface="Calibri"/>
            </a:endParaRPr>
          </a:p>
        </p:txBody>
      </p:sp>
      <p:sp>
        <p:nvSpPr>
          <p:cNvPr id="13" name="object 13"/>
          <p:cNvSpPr txBox="1"/>
          <p:nvPr/>
        </p:nvSpPr>
        <p:spPr>
          <a:xfrm>
            <a:off x="4158597" y="2126778"/>
            <a:ext cx="830817" cy="182358"/>
          </a:xfrm>
          <a:prstGeom prst="rect">
            <a:avLst/>
          </a:prstGeom>
        </p:spPr>
        <p:txBody>
          <a:bodyPr vert="horz" wrap="square" lIns="0" tIns="0" rIns="0" bIns="0" rtlCol="0">
            <a:spAutoFit/>
          </a:bodyPr>
          <a:lstStyle/>
          <a:p>
            <a:pPr marL="16717"/>
            <a:r>
              <a:rPr sz="1185" b="1" dirty="0">
                <a:solidFill>
                  <a:srgbClr val="FFFFFF"/>
                </a:solidFill>
                <a:latin typeface="Calibri"/>
                <a:cs typeface="Calibri"/>
              </a:rPr>
              <a:t>Meets</a:t>
            </a:r>
            <a:r>
              <a:rPr sz="1185" b="1" spc="-138" dirty="0">
                <a:solidFill>
                  <a:srgbClr val="FFFFFF"/>
                </a:solidFill>
                <a:latin typeface="Calibri"/>
                <a:cs typeface="Calibri"/>
              </a:rPr>
              <a:t> </a:t>
            </a:r>
            <a:r>
              <a:rPr sz="1185" b="1" spc="-7" dirty="0">
                <a:solidFill>
                  <a:srgbClr val="FFFFFF"/>
                </a:solidFill>
                <a:latin typeface="Calibri"/>
                <a:cs typeface="Calibri"/>
              </a:rPr>
              <a:t>(7-13)</a:t>
            </a:r>
            <a:endParaRPr sz="1185" dirty="0">
              <a:latin typeface="Calibri"/>
              <a:cs typeface="Calibri"/>
            </a:endParaRPr>
          </a:p>
        </p:txBody>
      </p:sp>
      <p:sp>
        <p:nvSpPr>
          <p:cNvPr id="19" name="object 19"/>
          <p:cNvSpPr txBox="1"/>
          <p:nvPr/>
        </p:nvSpPr>
        <p:spPr>
          <a:xfrm>
            <a:off x="6824567" y="2126778"/>
            <a:ext cx="1009685" cy="182358"/>
          </a:xfrm>
          <a:prstGeom prst="rect">
            <a:avLst/>
          </a:prstGeom>
        </p:spPr>
        <p:txBody>
          <a:bodyPr vert="horz" wrap="square" lIns="0" tIns="0" rIns="0" bIns="0" rtlCol="0">
            <a:spAutoFit/>
          </a:bodyPr>
          <a:lstStyle/>
          <a:p>
            <a:pPr marL="16717"/>
            <a:r>
              <a:rPr sz="1185" b="1" spc="-7" dirty="0">
                <a:solidFill>
                  <a:srgbClr val="FFFFFF"/>
                </a:solidFill>
                <a:latin typeface="Calibri"/>
                <a:cs typeface="Calibri"/>
              </a:rPr>
              <a:t>Exceeds</a:t>
            </a:r>
            <a:r>
              <a:rPr sz="1185" b="1" spc="-86" dirty="0">
                <a:solidFill>
                  <a:srgbClr val="FFFFFF"/>
                </a:solidFill>
                <a:latin typeface="Calibri"/>
                <a:cs typeface="Calibri"/>
              </a:rPr>
              <a:t> </a:t>
            </a:r>
            <a:r>
              <a:rPr sz="1185" b="1" spc="-7" dirty="0">
                <a:solidFill>
                  <a:srgbClr val="FFFFFF"/>
                </a:solidFill>
                <a:latin typeface="Calibri"/>
                <a:cs typeface="Calibri"/>
              </a:rPr>
              <a:t>(14-20)</a:t>
            </a:r>
            <a:endParaRPr sz="1185">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3473234435"/>
              </p:ext>
            </p:extLst>
          </p:nvPr>
        </p:nvGraphicFramePr>
        <p:xfrm>
          <a:off x="359411" y="3830201"/>
          <a:ext cx="8525485" cy="2267764"/>
        </p:xfrm>
        <a:graphic>
          <a:graphicData uri="http://schemas.openxmlformats.org/drawingml/2006/table">
            <a:tbl>
              <a:tblPr>
                <a:tableStyleId>{5C22544A-7EE6-4342-B048-85BDC9FD1C3A}</a:tableStyleId>
              </a:tblPr>
              <a:tblGrid>
                <a:gridCol w="1221187">
                  <a:extLst>
                    <a:ext uri="{9D8B030D-6E8A-4147-A177-3AD203B41FA5}">
                      <a16:colId xmlns:a16="http://schemas.microsoft.com/office/drawing/2014/main" val="20000"/>
                    </a:ext>
                  </a:extLst>
                </a:gridCol>
                <a:gridCol w="3652149">
                  <a:extLst>
                    <a:ext uri="{9D8B030D-6E8A-4147-A177-3AD203B41FA5}">
                      <a16:colId xmlns:a16="http://schemas.microsoft.com/office/drawing/2014/main" val="20001"/>
                    </a:ext>
                  </a:extLst>
                </a:gridCol>
                <a:gridCol w="3652149">
                  <a:extLst>
                    <a:ext uri="{9D8B030D-6E8A-4147-A177-3AD203B41FA5}">
                      <a16:colId xmlns:a16="http://schemas.microsoft.com/office/drawing/2014/main" val="20002"/>
                    </a:ext>
                  </a:extLst>
                </a:gridCol>
              </a:tblGrid>
              <a:tr h="263287">
                <a:tc rowSpan="2">
                  <a:txBody>
                    <a:bodyPr/>
                    <a:lstStyle/>
                    <a:p>
                      <a:pPr algn="ctr" fontAlgn="ctr"/>
                      <a:r>
                        <a:rPr lang="en-US" sz="1600" b="1" u="none" strike="noStrike" dirty="0">
                          <a:solidFill>
                            <a:schemeClr val="bg1"/>
                          </a:solidFill>
                          <a:effectLst/>
                        </a:rPr>
                        <a:t>Section VII: Project Evaluation</a:t>
                      </a:r>
                      <a:endParaRPr lang="en-US" sz="1600" b="1" i="0" u="none" strike="noStrike" dirty="0">
                        <a:solidFill>
                          <a:schemeClr val="bg1"/>
                        </a:solidFill>
                        <a:effectLst/>
                        <a:latin typeface="Calibri" panose="020F0502020204030204" pitchFamily="34" charset="0"/>
                      </a:endParaRPr>
                    </a:p>
                  </a:txBody>
                  <a:tcPr marL="9423" marR="9423" marT="9423" marB="0" anchor="ctr">
                    <a:solidFill>
                      <a:srgbClr val="43BB8D"/>
                    </a:solidFill>
                  </a:tcPr>
                </a:tc>
                <a:tc>
                  <a:txBody>
                    <a:bodyPr/>
                    <a:lstStyle/>
                    <a:p>
                      <a:pPr algn="ctr" fontAlgn="ctr"/>
                      <a:r>
                        <a:rPr lang="en-US" sz="1600" b="1" u="none" strike="noStrike" dirty="0">
                          <a:effectLst/>
                        </a:rPr>
                        <a:t>Does Not Meet (0-4)</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2">
                        <a:lumMod val="60000"/>
                        <a:lumOff val="40000"/>
                      </a:schemeClr>
                    </a:solidFill>
                  </a:tcPr>
                </a:tc>
                <a:tc>
                  <a:txBody>
                    <a:bodyPr/>
                    <a:lstStyle/>
                    <a:p>
                      <a:pPr algn="ctr" fontAlgn="ctr"/>
                      <a:r>
                        <a:rPr lang="en-US" sz="1600" b="1" u="none" strike="noStrike" dirty="0">
                          <a:effectLst/>
                        </a:rPr>
                        <a:t>Meets (5-10)</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3">
                        <a:lumMod val="60000"/>
                        <a:lumOff val="40000"/>
                      </a:schemeClr>
                    </a:solidFill>
                  </a:tcPr>
                </a:tc>
                <a:extLst>
                  <a:ext uri="{0D108BD9-81ED-4DB2-BD59-A6C34878D82A}">
                    <a16:rowId xmlns:a16="http://schemas.microsoft.com/office/drawing/2014/main" val="10000"/>
                  </a:ext>
                </a:extLst>
              </a:tr>
              <a:tr h="2004477">
                <a:tc vMerge="1">
                  <a:txBody>
                    <a:bodyPr/>
                    <a:lstStyle/>
                    <a:p>
                      <a:endParaRPr lang="en-US"/>
                    </a:p>
                  </a:txBody>
                  <a:tcPr/>
                </a:tc>
                <a:tc>
                  <a:txBody>
                    <a:bodyPr/>
                    <a:lstStyle/>
                    <a:p>
                      <a:pPr algn="l" fontAlgn="t"/>
                      <a:r>
                        <a:rPr lang="en-US" sz="1600" u="none" strike="noStrike" dirty="0">
                          <a:effectLst/>
                        </a:rPr>
                        <a:t>  Applicant fails to provide an evaluation </a:t>
                      </a:r>
                    </a:p>
                    <a:p>
                      <a:pPr algn="l" fontAlgn="t"/>
                      <a:r>
                        <a:rPr lang="en-US" sz="1600" u="none" strike="noStrike" dirty="0">
                          <a:effectLst/>
                        </a:rPr>
                        <a:t>  plan that details how the school will </a:t>
                      </a:r>
                    </a:p>
                    <a:p>
                      <a:pPr algn="l" fontAlgn="t"/>
                      <a:r>
                        <a:rPr lang="en-US" sz="1600" u="none" strike="noStrike" dirty="0">
                          <a:effectLst/>
                        </a:rPr>
                        <a:t>  evaluate the proposed project to </a:t>
                      </a:r>
                    </a:p>
                    <a:p>
                      <a:pPr algn="l" fontAlgn="t"/>
                      <a:r>
                        <a:rPr lang="en-US" sz="1600" u="none" strike="noStrike" dirty="0">
                          <a:effectLst/>
                        </a:rPr>
                        <a:t>  determine if the project goals and </a:t>
                      </a:r>
                    </a:p>
                    <a:p>
                      <a:pPr algn="l" fontAlgn="t"/>
                      <a:r>
                        <a:rPr lang="en-US" sz="1600" u="none" strike="noStrike" dirty="0">
                          <a:effectLst/>
                        </a:rPr>
                        <a:t>  objectives are met, OR the applicant’s plan   </a:t>
                      </a:r>
                    </a:p>
                    <a:p>
                      <a:pPr algn="l" fontAlgn="t"/>
                      <a:r>
                        <a:rPr lang="en-US" sz="1600" u="none" strike="noStrike" dirty="0">
                          <a:effectLst/>
                        </a:rPr>
                        <a:t>  briefly describes or fails to include the </a:t>
                      </a:r>
                    </a:p>
                    <a:p>
                      <a:pPr algn="l" fontAlgn="t"/>
                      <a:r>
                        <a:rPr lang="en-US" sz="1600" u="none" strike="noStrike" dirty="0">
                          <a:effectLst/>
                        </a:rPr>
                        <a:t>  required components.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2">
                        <a:lumMod val="40000"/>
                        <a:lumOff val="60000"/>
                      </a:schemeClr>
                    </a:solidFill>
                  </a:tcPr>
                </a:tc>
                <a:tc>
                  <a:txBody>
                    <a:bodyPr/>
                    <a:lstStyle/>
                    <a:p>
                      <a:pPr algn="l" fontAlgn="t"/>
                      <a:r>
                        <a:rPr lang="en-US" sz="1600" u="none" strike="noStrike" dirty="0">
                          <a:effectLst/>
                        </a:rPr>
                        <a:t>  Applicant provides a comprehensive </a:t>
                      </a:r>
                    </a:p>
                    <a:p>
                      <a:pPr algn="l" fontAlgn="t"/>
                      <a:r>
                        <a:rPr lang="en-US" sz="1600" u="none" strike="noStrike" dirty="0">
                          <a:effectLst/>
                        </a:rPr>
                        <a:t>  evaluation plan that details how the school </a:t>
                      </a:r>
                    </a:p>
                    <a:p>
                      <a:pPr algn="l" fontAlgn="t"/>
                      <a:r>
                        <a:rPr lang="en-US" sz="1600" u="none" strike="noStrike" dirty="0">
                          <a:effectLst/>
                        </a:rPr>
                        <a:t>  will evaluate the proposed project to </a:t>
                      </a:r>
                    </a:p>
                    <a:p>
                      <a:pPr algn="l" fontAlgn="t"/>
                      <a:r>
                        <a:rPr lang="en-US" sz="1600" u="none" strike="noStrike" dirty="0">
                          <a:effectLst/>
                        </a:rPr>
                        <a:t>  determine if the project goals and </a:t>
                      </a:r>
                    </a:p>
                    <a:p>
                      <a:pPr algn="l" fontAlgn="t"/>
                      <a:r>
                        <a:rPr lang="en-US" sz="1600" u="none" strike="noStrike" dirty="0">
                          <a:effectLst/>
                        </a:rPr>
                        <a:t>  objectives are met. The plan includes all of </a:t>
                      </a:r>
                    </a:p>
                    <a:p>
                      <a:pPr algn="l" fontAlgn="t"/>
                      <a:r>
                        <a:rPr lang="en-US" sz="1600" u="none" strike="noStrike" dirty="0">
                          <a:effectLst/>
                        </a:rPr>
                        <a:t>  the required components.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5034699"/>
              </p:ext>
            </p:extLst>
          </p:nvPr>
        </p:nvGraphicFramePr>
        <p:xfrm>
          <a:off x="359412" y="2024802"/>
          <a:ext cx="8525485" cy="1636564"/>
        </p:xfrm>
        <a:graphic>
          <a:graphicData uri="http://schemas.openxmlformats.org/drawingml/2006/table">
            <a:tbl>
              <a:tblPr>
                <a:tableStyleId>{5C22544A-7EE6-4342-B048-85BDC9FD1C3A}</a:tableStyleId>
              </a:tblPr>
              <a:tblGrid>
                <a:gridCol w="1221187">
                  <a:extLst>
                    <a:ext uri="{9D8B030D-6E8A-4147-A177-3AD203B41FA5}">
                      <a16:colId xmlns:a16="http://schemas.microsoft.com/office/drawing/2014/main" val="20000"/>
                    </a:ext>
                  </a:extLst>
                </a:gridCol>
                <a:gridCol w="3652149">
                  <a:extLst>
                    <a:ext uri="{9D8B030D-6E8A-4147-A177-3AD203B41FA5}">
                      <a16:colId xmlns:a16="http://schemas.microsoft.com/office/drawing/2014/main" val="20001"/>
                    </a:ext>
                  </a:extLst>
                </a:gridCol>
                <a:gridCol w="3652149">
                  <a:extLst>
                    <a:ext uri="{9D8B030D-6E8A-4147-A177-3AD203B41FA5}">
                      <a16:colId xmlns:a16="http://schemas.microsoft.com/office/drawing/2014/main" val="20002"/>
                    </a:ext>
                  </a:extLst>
                </a:gridCol>
              </a:tblGrid>
              <a:tr h="380232">
                <a:tc rowSpan="2">
                  <a:txBody>
                    <a:bodyPr/>
                    <a:lstStyle/>
                    <a:p>
                      <a:pPr algn="ctr" fontAlgn="ctr"/>
                      <a:r>
                        <a:rPr lang="en-US" sz="1600" b="1" u="none" strike="noStrike" dirty="0">
                          <a:solidFill>
                            <a:schemeClr val="bg1"/>
                          </a:solidFill>
                          <a:effectLst/>
                        </a:rPr>
                        <a:t>Section V: Project Goals and Impact</a:t>
                      </a:r>
                      <a:endParaRPr lang="en-US" sz="1600" b="1" i="0" u="none" strike="noStrike" dirty="0">
                        <a:solidFill>
                          <a:schemeClr val="bg1"/>
                        </a:solidFill>
                        <a:effectLst/>
                        <a:latin typeface="Calibri" panose="020F0502020204030204" pitchFamily="34" charset="0"/>
                      </a:endParaRPr>
                    </a:p>
                  </a:txBody>
                  <a:tcPr marL="9423" marR="9423" marT="9423" marB="0" anchor="ctr">
                    <a:solidFill>
                      <a:srgbClr val="43BB8D"/>
                    </a:solidFill>
                  </a:tcPr>
                </a:tc>
                <a:tc>
                  <a:txBody>
                    <a:bodyPr/>
                    <a:lstStyle/>
                    <a:p>
                      <a:pPr algn="ctr" fontAlgn="ctr"/>
                      <a:r>
                        <a:rPr lang="en-US" sz="1600" b="1" u="none" strike="noStrike" dirty="0">
                          <a:effectLst/>
                        </a:rPr>
                        <a:t>Does Not Meet (0-6)</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2">
                        <a:lumMod val="60000"/>
                        <a:lumOff val="40000"/>
                      </a:schemeClr>
                    </a:solidFill>
                  </a:tcPr>
                </a:tc>
                <a:tc>
                  <a:txBody>
                    <a:bodyPr/>
                    <a:lstStyle/>
                    <a:p>
                      <a:pPr algn="ctr" fontAlgn="ctr"/>
                      <a:r>
                        <a:rPr lang="en-US" sz="1600" b="1" u="none" strike="noStrike" dirty="0">
                          <a:effectLst/>
                        </a:rPr>
                        <a:t>Meets (7-15)</a:t>
                      </a:r>
                      <a:endParaRPr lang="en-US" sz="1600" b="1" i="0" u="none" strike="noStrike" dirty="0">
                        <a:solidFill>
                          <a:srgbClr val="000000"/>
                        </a:solidFill>
                        <a:effectLst/>
                        <a:latin typeface="Calibri" panose="020F0502020204030204" pitchFamily="34" charset="0"/>
                      </a:endParaRPr>
                    </a:p>
                  </a:txBody>
                  <a:tcPr marL="9423" marR="9423" marT="9423" marB="0" anchor="ctr">
                    <a:solidFill>
                      <a:schemeClr val="accent3">
                        <a:lumMod val="60000"/>
                        <a:lumOff val="40000"/>
                      </a:schemeClr>
                    </a:solidFill>
                  </a:tcPr>
                </a:tc>
                <a:extLst>
                  <a:ext uri="{0D108BD9-81ED-4DB2-BD59-A6C34878D82A}">
                    <a16:rowId xmlns:a16="http://schemas.microsoft.com/office/drawing/2014/main" val="10000"/>
                  </a:ext>
                </a:extLst>
              </a:tr>
              <a:tr h="1256332">
                <a:tc vMerge="1">
                  <a:txBody>
                    <a:bodyPr/>
                    <a:lstStyle/>
                    <a:p>
                      <a:endParaRPr lang="en-US"/>
                    </a:p>
                  </a:txBody>
                  <a:tcPr/>
                </a:tc>
                <a:tc>
                  <a:txBody>
                    <a:bodyPr/>
                    <a:lstStyle/>
                    <a:p>
                      <a:pPr algn="l" fontAlgn="t"/>
                      <a:r>
                        <a:rPr lang="en-US" sz="1600" u="none" strike="noStrike" dirty="0">
                          <a:effectLst/>
                        </a:rPr>
                        <a:t>  Applicant briefly or fails to develop project    </a:t>
                      </a:r>
                    </a:p>
                    <a:p>
                      <a:pPr algn="l" fontAlgn="t"/>
                      <a:r>
                        <a:rPr lang="en-US" sz="1600" u="none" strike="noStrike" dirty="0">
                          <a:effectLst/>
                        </a:rPr>
                        <a:t>  goals and objectives for the expected </a:t>
                      </a:r>
                    </a:p>
                    <a:p>
                      <a:pPr algn="l" fontAlgn="t"/>
                      <a:r>
                        <a:rPr lang="en-US" sz="1600" u="none" strike="noStrike" dirty="0">
                          <a:effectLst/>
                        </a:rPr>
                        <a:t>  impact of their proposed dissemination  </a:t>
                      </a:r>
                    </a:p>
                    <a:p>
                      <a:pPr algn="l" fontAlgn="t"/>
                      <a:r>
                        <a:rPr lang="en-US" sz="1600" u="none" strike="noStrike" dirty="0">
                          <a:effectLst/>
                        </a:rPr>
                        <a:t>  activities.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2">
                        <a:lumMod val="40000"/>
                        <a:lumOff val="60000"/>
                      </a:schemeClr>
                    </a:solidFill>
                  </a:tcPr>
                </a:tc>
                <a:tc>
                  <a:txBody>
                    <a:bodyPr/>
                    <a:lstStyle/>
                    <a:p>
                      <a:pPr algn="l" fontAlgn="t"/>
                      <a:r>
                        <a:rPr lang="en-US" sz="1600" u="none" strike="noStrike" dirty="0">
                          <a:effectLst/>
                        </a:rPr>
                        <a:t>  Applicant develops project goals and </a:t>
                      </a:r>
                    </a:p>
                    <a:p>
                      <a:pPr algn="l" fontAlgn="t"/>
                      <a:r>
                        <a:rPr lang="en-US" sz="1600" u="none" strike="noStrike" dirty="0">
                          <a:effectLst/>
                        </a:rPr>
                        <a:t>  objectives for the expected impact of their </a:t>
                      </a:r>
                    </a:p>
                    <a:p>
                      <a:pPr algn="l" fontAlgn="t"/>
                      <a:r>
                        <a:rPr lang="en-US" sz="1600" u="none" strike="noStrike" dirty="0">
                          <a:effectLst/>
                        </a:rPr>
                        <a:t>  proposed dissemination activities.</a:t>
                      </a:r>
                      <a:endParaRPr lang="en-US" sz="1600" b="0" i="0" u="none" strike="noStrike" dirty="0">
                        <a:solidFill>
                          <a:srgbClr val="000000"/>
                        </a:solidFill>
                        <a:effectLst/>
                        <a:latin typeface="Calibri" panose="020F0502020204030204" pitchFamily="34" charset="0"/>
                      </a:endParaRPr>
                    </a:p>
                  </a:txBody>
                  <a:tcPr marL="9423" marR="9423" marT="9423"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680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5104" y="1086329"/>
            <a:ext cx="4765913" cy="713800"/>
          </a:xfrm>
          <a:custGeom>
            <a:avLst/>
            <a:gdLst/>
            <a:ahLst/>
            <a:cxnLst/>
            <a:rect l="l" t="t" r="r" b="b"/>
            <a:pathLst>
              <a:path w="3620770" h="542290">
                <a:moveTo>
                  <a:pt x="3530092" y="0"/>
                </a:moveTo>
                <a:lnTo>
                  <a:pt x="0" y="0"/>
                </a:lnTo>
                <a:lnTo>
                  <a:pt x="0" y="542290"/>
                </a:lnTo>
                <a:lnTo>
                  <a:pt x="3530092" y="542290"/>
                </a:lnTo>
                <a:lnTo>
                  <a:pt x="3565257" y="535179"/>
                </a:lnTo>
                <a:lnTo>
                  <a:pt x="3593957" y="515794"/>
                </a:lnTo>
                <a:lnTo>
                  <a:pt x="3613298" y="487050"/>
                </a:lnTo>
                <a:lnTo>
                  <a:pt x="3620389" y="451866"/>
                </a:lnTo>
                <a:lnTo>
                  <a:pt x="3620389" y="90297"/>
                </a:lnTo>
                <a:lnTo>
                  <a:pt x="3613298" y="55131"/>
                </a:lnTo>
                <a:lnTo>
                  <a:pt x="3593957" y="26431"/>
                </a:lnTo>
                <a:lnTo>
                  <a:pt x="3565257" y="7090"/>
                </a:lnTo>
                <a:lnTo>
                  <a:pt x="3530092" y="0"/>
                </a:lnTo>
                <a:close/>
              </a:path>
            </a:pathLst>
          </a:custGeom>
          <a:solidFill>
            <a:schemeClr val="accent2">
              <a:alpha val="35000"/>
            </a:schemeClr>
          </a:solidFill>
        </p:spPr>
        <p:txBody>
          <a:bodyPr wrap="square" lIns="0" tIns="0" rIns="0" bIns="0" rtlCol="0"/>
          <a:lstStyle/>
          <a:p>
            <a:endParaRPr sz="2371"/>
          </a:p>
        </p:txBody>
      </p:sp>
      <p:sp>
        <p:nvSpPr>
          <p:cNvPr id="4" name="object 4"/>
          <p:cNvSpPr txBox="1"/>
          <p:nvPr/>
        </p:nvSpPr>
        <p:spPr>
          <a:xfrm>
            <a:off x="2491619" y="1285762"/>
            <a:ext cx="1058999" cy="303801"/>
          </a:xfrm>
          <a:prstGeom prst="rect">
            <a:avLst/>
          </a:prstGeom>
        </p:spPr>
        <p:txBody>
          <a:bodyPr vert="horz" wrap="square" lIns="0" tIns="0" rIns="0" bIns="0" rtlCol="0">
            <a:spAutoFit/>
          </a:bodyPr>
          <a:lstStyle/>
          <a:p>
            <a:pPr marL="16717"/>
            <a:r>
              <a:rPr sz="1974" dirty="0">
                <a:latin typeface="Calibri"/>
                <a:cs typeface="Calibri"/>
              </a:rPr>
              <a:t>•</a:t>
            </a:r>
            <a:r>
              <a:rPr sz="1974" spc="-250" dirty="0">
                <a:latin typeface="Calibri"/>
                <a:cs typeface="Calibri"/>
              </a:rPr>
              <a:t> </a:t>
            </a:r>
            <a:r>
              <a:rPr sz="1974" spc="-7" dirty="0">
                <a:latin typeface="Calibri"/>
                <a:cs typeface="Calibri"/>
              </a:rPr>
              <a:t>SP</a:t>
            </a:r>
            <a:r>
              <a:rPr sz="1974" spc="-20" dirty="0">
                <a:latin typeface="Calibri"/>
                <a:cs typeface="Calibri"/>
              </a:rPr>
              <a:t>E</a:t>
            </a:r>
            <a:r>
              <a:rPr sz="1974" dirty="0">
                <a:latin typeface="Calibri"/>
                <a:cs typeface="Calibri"/>
              </a:rPr>
              <a:t>CI</a:t>
            </a:r>
            <a:r>
              <a:rPr sz="1974" spc="-7" dirty="0">
                <a:latin typeface="Calibri"/>
                <a:cs typeface="Calibri"/>
              </a:rPr>
              <a:t>FIC</a:t>
            </a:r>
            <a:endParaRPr sz="1974" dirty="0">
              <a:latin typeface="Calibri"/>
              <a:cs typeface="Calibri"/>
            </a:endParaRPr>
          </a:p>
        </p:txBody>
      </p:sp>
      <p:sp>
        <p:nvSpPr>
          <p:cNvPr id="5" name="object 5"/>
          <p:cNvSpPr/>
          <p:nvPr/>
        </p:nvSpPr>
        <p:spPr>
          <a:xfrm>
            <a:off x="637910" y="971655"/>
            <a:ext cx="1727499" cy="1002998"/>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694793" y="1037857"/>
            <a:ext cx="1570311" cy="851044"/>
          </a:xfrm>
          <a:prstGeom prst="rect">
            <a:avLst/>
          </a:prstGeom>
          <a:solidFill>
            <a:schemeClr val="accent2"/>
          </a:solidFill>
        </p:spPr>
        <p:txBody>
          <a:bodyPr wrap="square" lIns="0" tIns="0" rIns="0" bIns="0" rtlCol="0"/>
          <a:lstStyle/>
          <a:p>
            <a:endParaRPr sz="2371"/>
          </a:p>
        </p:txBody>
      </p:sp>
      <p:sp>
        <p:nvSpPr>
          <p:cNvPr id="8" name="object 8"/>
          <p:cNvSpPr/>
          <p:nvPr/>
        </p:nvSpPr>
        <p:spPr>
          <a:xfrm>
            <a:off x="2265104" y="2023128"/>
            <a:ext cx="4765913" cy="713800"/>
          </a:xfrm>
          <a:custGeom>
            <a:avLst/>
            <a:gdLst/>
            <a:ahLst/>
            <a:cxnLst/>
            <a:rect l="l" t="t" r="r" b="b"/>
            <a:pathLst>
              <a:path w="3620770" h="542289">
                <a:moveTo>
                  <a:pt x="3530092" y="0"/>
                </a:moveTo>
                <a:lnTo>
                  <a:pt x="0" y="0"/>
                </a:lnTo>
                <a:lnTo>
                  <a:pt x="0" y="542290"/>
                </a:lnTo>
                <a:lnTo>
                  <a:pt x="3530092" y="542290"/>
                </a:lnTo>
                <a:lnTo>
                  <a:pt x="3565257" y="535179"/>
                </a:lnTo>
                <a:lnTo>
                  <a:pt x="3593957" y="515794"/>
                </a:lnTo>
                <a:lnTo>
                  <a:pt x="3613298" y="487050"/>
                </a:lnTo>
                <a:lnTo>
                  <a:pt x="3620389" y="451866"/>
                </a:lnTo>
                <a:lnTo>
                  <a:pt x="3620389" y="90424"/>
                </a:lnTo>
                <a:lnTo>
                  <a:pt x="3613298" y="55239"/>
                </a:lnTo>
                <a:lnTo>
                  <a:pt x="3593957" y="26495"/>
                </a:lnTo>
                <a:lnTo>
                  <a:pt x="3565257" y="7110"/>
                </a:lnTo>
                <a:lnTo>
                  <a:pt x="3530092" y="0"/>
                </a:lnTo>
                <a:close/>
              </a:path>
            </a:pathLst>
          </a:custGeom>
          <a:solidFill>
            <a:schemeClr val="accent3">
              <a:alpha val="35000"/>
            </a:schemeClr>
          </a:solidFill>
        </p:spPr>
        <p:txBody>
          <a:bodyPr wrap="square" lIns="0" tIns="0" rIns="0" bIns="0" rtlCol="0"/>
          <a:lstStyle/>
          <a:p>
            <a:endParaRPr sz="2371"/>
          </a:p>
        </p:txBody>
      </p:sp>
      <p:sp>
        <p:nvSpPr>
          <p:cNvPr id="10" name="object 10"/>
          <p:cNvSpPr txBox="1"/>
          <p:nvPr/>
        </p:nvSpPr>
        <p:spPr>
          <a:xfrm>
            <a:off x="2491618" y="2222897"/>
            <a:ext cx="1583901" cy="303801"/>
          </a:xfrm>
          <a:prstGeom prst="rect">
            <a:avLst/>
          </a:prstGeom>
        </p:spPr>
        <p:txBody>
          <a:bodyPr vert="horz" wrap="square" lIns="0" tIns="0" rIns="0" bIns="0" rtlCol="0">
            <a:spAutoFit/>
          </a:bodyPr>
          <a:lstStyle/>
          <a:p>
            <a:pPr marL="16717"/>
            <a:r>
              <a:rPr sz="1974" dirty="0">
                <a:latin typeface="Calibri"/>
                <a:cs typeface="Calibri"/>
              </a:rPr>
              <a:t>•</a:t>
            </a:r>
            <a:r>
              <a:rPr sz="1974" spc="-369" dirty="0">
                <a:latin typeface="Calibri"/>
                <a:cs typeface="Calibri"/>
              </a:rPr>
              <a:t> </a:t>
            </a:r>
            <a:r>
              <a:rPr sz="1974" spc="-7" dirty="0">
                <a:latin typeface="Calibri"/>
                <a:cs typeface="Calibri"/>
              </a:rPr>
              <a:t>MEASURABLE</a:t>
            </a:r>
            <a:endParaRPr sz="1974">
              <a:latin typeface="Calibri"/>
              <a:cs typeface="Calibri"/>
            </a:endParaRPr>
          </a:p>
        </p:txBody>
      </p:sp>
      <p:sp>
        <p:nvSpPr>
          <p:cNvPr id="11" name="object 11"/>
          <p:cNvSpPr/>
          <p:nvPr/>
        </p:nvSpPr>
        <p:spPr>
          <a:xfrm>
            <a:off x="637910" y="1908454"/>
            <a:ext cx="1727499" cy="1002998"/>
          </a:xfrm>
          <a:prstGeom prst="rect">
            <a:avLst/>
          </a:prstGeom>
          <a:blipFill>
            <a:blip r:embed="rId3" cstate="print"/>
            <a:stretch>
              <a:fillRect/>
            </a:stretch>
          </a:blipFill>
        </p:spPr>
        <p:txBody>
          <a:bodyPr wrap="square" lIns="0" tIns="0" rIns="0" bIns="0" rtlCol="0"/>
          <a:lstStyle/>
          <a:p>
            <a:endParaRPr sz="2371"/>
          </a:p>
        </p:txBody>
      </p:sp>
      <p:sp>
        <p:nvSpPr>
          <p:cNvPr id="13" name="object 13"/>
          <p:cNvSpPr/>
          <p:nvPr/>
        </p:nvSpPr>
        <p:spPr>
          <a:xfrm>
            <a:off x="694793" y="1993959"/>
            <a:ext cx="1570311" cy="854554"/>
          </a:xfrm>
          <a:prstGeom prst="rect">
            <a:avLst/>
          </a:prstGeom>
          <a:solidFill>
            <a:schemeClr val="accent3"/>
          </a:solidFill>
        </p:spPr>
        <p:txBody>
          <a:bodyPr wrap="square" lIns="0" tIns="0" rIns="0" bIns="0" rtlCol="0"/>
          <a:lstStyle/>
          <a:p>
            <a:endParaRPr sz="2371"/>
          </a:p>
        </p:txBody>
      </p:sp>
      <p:sp>
        <p:nvSpPr>
          <p:cNvPr id="14" name="object 14"/>
          <p:cNvSpPr/>
          <p:nvPr/>
        </p:nvSpPr>
        <p:spPr>
          <a:xfrm>
            <a:off x="2265104" y="2959929"/>
            <a:ext cx="4765913" cy="713800"/>
          </a:xfrm>
          <a:custGeom>
            <a:avLst/>
            <a:gdLst/>
            <a:ahLst/>
            <a:cxnLst/>
            <a:rect l="l" t="t" r="r" b="b"/>
            <a:pathLst>
              <a:path w="3620770" h="542289">
                <a:moveTo>
                  <a:pt x="3530092" y="0"/>
                </a:moveTo>
                <a:lnTo>
                  <a:pt x="0" y="0"/>
                </a:lnTo>
                <a:lnTo>
                  <a:pt x="0" y="542290"/>
                </a:lnTo>
                <a:lnTo>
                  <a:pt x="3530092" y="542290"/>
                </a:lnTo>
                <a:lnTo>
                  <a:pt x="3565257" y="535199"/>
                </a:lnTo>
                <a:lnTo>
                  <a:pt x="3593957" y="515858"/>
                </a:lnTo>
                <a:lnTo>
                  <a:pt x="3613298" y="487158"/>
                </a:lnTo>
                <a:lnTo>
                  <a:pt x="3620389" y="451993"/>
                </a:lnTo>
                <a:lnTo>
                  <a:pt x="3620389" y="90424"/>
                </a:lnTo>
                <a:lnTo>
                  <a:pt x="3613298" y="55239"/>
                </a:lnTo>
                <a:lnTo>
                  <a:pt x="3593957" y="26495"/>
                </a:lnTo>
                <a:lnTo>
                  <a:pt x="3565257" y="7110"/>
                </a:lnTo>
                <a:lnTo>
                  <a:pt x="3530092" y="0"/>
                </a:lnTo>
                <a:close/>
              </a:path>
            </a:pathLst>
          </a:custGeom>
          <a:solidFill>
            <a:srgbClr val="FFC000">
              <a:alpha val="35000"/>
            </a:srgbClr>
          </a:solidFill>
        </p:spPr>
        <p:txBody>
          <a:bodyPr wrap="square" lIns="0" tIns="0" rIns="0" bIns="0" rtlCol="0"/>
          <a:lstStyle/>
          <a:p>
            <a:endParaRPr sz="2371"/>
          </a:p>
        </p:txBody>
      </p:sp>
      <p:sp>
        <p:nvSpPr>
          <p:cNvPr id="16" name="object 16"/>
          <p:cNvSpPr txBox="1"/>
          <p:nvPr/>
        </p:nvSpPr>
        <p:spPr>
          <a:xfrm>
            <a:off x="2491619" y="3160198"/>
            <a:ext cx="2889471" cy="303801"/>
          </a:xfrm>
          <a:prstGeom prst="rect">
            <a:avLst/>
          </a:prstGeom>
        </p:spPr>
        <p:txBody>
          <a:bodyPr vert="horz" wrap="square" lIns="0" tIns="0" rIns="0" bIns="0" rtlCol="0">
            <a:spAutoFit/>
          </a:bodyPr>
          <a:lstStyle/>
          <a:p>
            <a:pPr marL="16717"/>
            <a:r>
              <a:rPr sz="1974" dirty="0">
                <a:latin typeface="Calibri"/>
                <a:cs typeface="Calibri"/>
              </a:rPr>
              <a:t>• </a:t>
            </a:r>
            <a:r>
              <a:rPr sz="1974" spc="-33" dirty="0">
                <a:latin typeface="Calibri"/>
                <a:cs typeface="Calibri"/>
              </a:rPr>
              <a:t>ATTAINABLE </a:t>
            </a:r>
            <a:r>
              <a:rPr sz="1974" dirty="0">
                <a:latin typeface="Calibri"/>
                <a:cs typeface="Calibri"/>
              </a:rPr>
              <a:t>&amp;</a:t>
            </a:r>
            <a:r>
              <a:rPr sz="1974" spc="-296" dirty="0">
                <a:latin typeface="Calibri"/>
                <a:cs typeface="Calibri"/>
              </a:rPr>
              <a:t> </a:t>
            </a:r>
            <a:r>
              <a:rPr sz="1974" spc="-7" dirty="0">
                <a:latin typeface="Calibri"/>
                <a:cs typeface="Calibri"/>
              </a:rPr>
              <a:t>AMBITIOUS</a:t>
            </a:r>
            <a:endParaRPr sz="1974">
              <a:latin typeface="Calibri"/>
              <a:cs typeface="Calibri"/>
            </a:endParaRPr>
          </a:p>
        </p:txBody>
      </p:sp>
      <p:sp>
        <p:nvSpPr>
          <p:cNvPr id="17" name="object 17"/>
          <p:cNvSpPr/>
          <p:nvPr/>
        </p:nvSpPr>
        <p:spPr>
          <a:xfrm>
            <a:off x="637910" y="2845255"/>
            <a:ext cx="1727499" cy="1002998"/>
          </a:xfrm>
          <a:prstGeom prst="rect">
            <a:avLst/>
          </a:prstGeom>
          <a:blipFill>
            <a:blip r:embed="rId4" cstate="print"/>
            <a:stretch>
              <a:fillRect/>
            </a:stretch>
          </a:blipFill>
        </p:spPr>
        <p:txBody>
          <a:bodyPr wrap="square" lIns="0" tIns="0" rIns="0" bIns="0" rtlCol="0"/>
          <a:lstStyle/>
          <a:p>
            <a:endParaRPr sz="2371"/>
          </a:p>
        </p:txBody>
      </p:sp>
      <p:sp>
        <p:nvSpPr>
          <p:cNvPr id="19" name="object 19"/>
          <p:cNvSpPr/>
          <p:nvPr/>
        </p:nvSpPr>
        <p:spPr>
          <a:xfrm>
            <a:off x="694793" y="2911456"/>
            <a:ext cx="1570311" cy="851210"/>
          </a:xfrm>
          <a:prstGeom prst="rect">
            <a:avLst/>
          </a:prstGeom>
          <a:solidFill>
            <a:srgbClr val="FFC000"/>
          </a:solidFill>
        </p:spPr>
        <p:txBody>
          <a:bodyPr wrap="square" lIns="0" tIns="0" rIns="0" bIns="0" rtlCol="0"/>
          <a:lstStyle/>
          <a:p>
            <a:endParaRPr sz="2371"/>
          </a:p>
        </p:txBody>
      </p:sp>
      <p:sp>
        <p:nvSpPr>
          <p:cNvPr id="20" name="object 20"/>
          <p:cNvSpPr/>
          <p:nvPr/>
        </p:nvSpPr>
        <p:spPr>
          <a:xfrm>
            <a:off x="2265104" y="3896899"/>
            <a:ext cx="4765913" cy="713800"/>
          </a:xfrm>
          <a:custGeom>
            <a:avLst/>
            <a:gdLst/>
            <a:ahLst/>
            <a:cxnLst/>
            <a:rect l="l" t="t" r="r" b="b"/>
            <a:pathLst>
              <a:path w="3620770" h="542289">
                <a:moveTo>
                  <a:pt x="3530092" y="0"/>
                </a:moveTo>
                <a:lnTo>
                  <a:pt x="0" y="0"/>
                </a:lnTo>
                <a:lnTo>
                  <a:pt x="0" y="542163"/>
                </a:lnTo>
                <a:lnTo>
                  <a:pt x="3530092" y="542163"/>
                </a:lnTo>
                <a:lnTo>
                  <a:pt x="3565257" y="535072"/>
                </a:lnTo>
                <a:lnTo>
                  <a:pt x="3593957" y="515731"/>
                </a:lnTo>
                <a:lnTo>
                  <a:pt x="3613298" y="487031"/>
                </a:lnTo>
                <a:lnTo>
                  <a:pt x="3620389" y="451866"/>
                </a:lnTo>
                <a:lnTo>
                  <a:pt x="3620389" y="90297"/>
                </a:lnTo>
                <a:lnTo>
                  <a:pt x="3613298" y="55131"/>
                </a:lnTo>
                <a:lnTo>
                  <a:pt x="3593957" y="26431"/>
                </a:lnTo>
                <a:lnTo>
                  <a:pt x="3565257" y="7090"/>
                </a:lnTo>
                <a:lnTo>
                  <a:pt x="3530092" y="0"/>
                </a:lnTo>
                <a:close/>
              </a:path>
            </a:pathLst>
          </a:custGeom>
          <a:solidFill>
            <a:srgbClr val="8063A1">
              <a:alpha val="35000"/>
            </a:srgbClr>
          </a:solidFill>
        </p:spPr>
        <p:txBody>
          <a:bodyPr wrap="square" lIns="0" tIns="0" rIns="0" bIns="0" rtlCol="0"/>
          <a:lstStyle/>
          <a:p>
            <a:endParaRPr sz="2371"/>
          </a:p>
        </p:txBody>
      </p:sp>
      <p:sp>
        <p:nvSpPr>
          <p:cNvPr id="22" name="object 22"/>
          <p:cNvSpPr txBox="1"/>
          <p:nvPr/>
        </p:nvSpPr>
        <p:spPr>
          <a:xfrm>
            <a:off x="2491619" y="3990682"/>
            <a:ext cx="4186682" cy="564257"/>
          </a:xfrm>
          <a:prstGeom prst="rect">
            <a:avLst/>
          </a:prstGeom>
        </p:spPr>
        <p:txBody>
          <a:bodyPr vert="horz" wrap="square" lIns="0" tIns="0" rIns="0" bIns="0" rtlCol="0">
            <a:spAutoFit/>
          </a:bodyPr>
          <a:lstStyle/>
          <a:p>
            <a:pPr marL="167178" marR="6688" indent="-150461">
              <a:lnSpc>
                <a:spcPts val="2157"/>
              </a:lnSpc>
            </a:pPr>
            <a:r>
              <a:rPr sz="1974" dirty="0">
                <a:latin typeface="Calibri"/>
                <a:cs typeface="Calibri"/>
              </a:rPr>
              <a:t>• </a:t>
            </a:r>
            <a:r>
              <a:rPr sz="1974" spc="-7" dirty="0">
                <a:latin typeface="Calibri"/>
                <a:cs typeface="Calibri"/>
              </a:rPr>
              <a:t>REALISTIC/REFLECTIVE OF  M</a:t>
            </a:r>
            <a:r>
              <a:rPr sz="1974" spc="7" dirty="0">
                <a:latin typeface="Calibri"/>
                <a:cs typeface="Calibri"/>
              </a:rPr>
              <a:t>I</a:t>
            </a:r>
            <a:r>
              <a:rPr sz="1974" spc="-7" dirty="0">
                <a:latin typeface="Calibri"/>
                <a:cs typeface="Calibri"/>
              </a:rPr>
              <a:t>S</a:t>
            </a:r>
            <a:r>
              <a:rPr sz="1974" spc="-13" dirty="0">
                <a:latin typeface="Calibri"/>
                <a:cs typeface="Calibri"/>
              </a:rPr>
              <a:t>S</a:t>
            </a:r>
            <a:r>
              <a:rPr sz="1974" dirty="0">
                <a:latin typeface="Calibri"/>
                <a:cs typeface="Calibri"/>
              </a:rPr>
              <a:t>I</a:t>
            </a:r>
            <a:r>
              <a:rPr sz="1974" spc="-7" dirty="0">
                <a:latin typeface="Calibri"/>
                <a:cs typeface="Calibri"/>
              </a:rPr>
              <a:t>O</a:t>
            </a:r>
            <a:r>
              <a:rPr sz="1974" spc="7" dirty="0">
                <a:latin typeface="Calibri"/>
                <a:cs typeface="Calibri"/>
              </a:rPr>
              <a:t>N</a:t>
            </a:r>
            <a:r>
              <a:rPr sz="1974" spc="-7" dirty="0">
                <a:latin typeface="Calibri"/>
                <a:cs typeface="Calibri"/>
              </a:rPr>
              <a:t>/R</a:t>
            </a:r>
            <a:r>
              <a:rPr sz="1974" spc="-20" dirty="0">
                <a:latin typeface="Calibri"/>
                <a:cs typeface="Calibri"/>
              </a:rPr>
              <a:t>E</a:t>
            </a:r>
            <a:r>
              <a:rPr sz="1974" spc="-7" dirty="0">
                <a:latin typeface="Calibri"/>
                <a:cs typeface="Calibri"/>
              </a:rPr>
              <a:t>S</a:t>
            </a:r>
            <a:r>
              <a:rPr sz="1974" spc="-26" dirty="0">
                <a:latin typeface="Calibri"/>
                <a:cs typeface="Calibri"/>
              </a:rPr>
              <a:t>E</a:t>
            </a:r>
            <a:r>
              <a:rPr sz="1974" dirty="0">
                <a:latin typeface="Calibri"/>
                <a:cs typeface="Calibri"/>
              </a:rPr>
              <a:t>A</a:t>
            </a:r>
            <a:r>
              <a:rPr sz="1974" spc="-20" dirty="0">
                <a:latin typeface="Calibri"/>
                <a:cs typeface="Calibri"/>
              </a:rPr>
              <a:t>R</a:t>
            </a:r>
            <a:r>
              <a:rPr sz="1974" dirty="0">
                <a:latin typeface="Calibri"/>
                <a:cs typeface="Calibri"/>
              </a:rPr>
              <a:t>C</a:t>
            </a:r>
            <a:r>
              <a:rPr sz="1974" spc="7" dirty="0">
                <a:latin typeface="Calibri"/>
                <a:cs typeface="Calibri"/>
              </a:rPr>
              <a:t>H</a:t>
            </a:r>
            <a:r>
              <a:rPr sz="1974" spc="-7" dirty="0">
                <a:latin typeface="Calibri"/>
                <a:cs typeface="Calibri"/>
              </a:rPr>
              <a:t>-</a:t>
            </a:r>
            <a:r>
              <a:rPr sz="1974" spc="-20" dirty="0">
                <a:latin typeface="Calibri"/>
                <a:cs typeface="Calibri"/>
              </a:rPr>
              <a:t>B</a:t>
            </a:r>
            <a:r>
              <a:rPr sz="1974" dirty="0">
                <a:latin typeface="Calibri"/>
                <a:cs typeface="Calibri"/>
              </a:rPr>
              <a:t>A</a:t>
            </a:r>
            <a:r>
              <a:rPr sz="1974" spc="-13" dirty="0">
                <a:latin typeface="Calibri"/>
                <a:cs typeface="Calibri"/>
              </a:rPr>
              <a:t>S</a:t>
            </a:r>
            <a:r>
              <a:rPr sz="1974" spc="-7" dirty="0">
                <a:latin typeface="Calibri"/>
                <a:cs typeface="Calibri"/>
              </a:rPr>
              <a:t>ED/R</a:t>
            </a:r>
            <a:r>
              <a:rPr sz="1974" spc="7" dirty="0">
                <a:latin typeface="Calibri"/>
                <a:cs typeface="Calibri"/>
              </a:rPr>
              <a:t>I</a:t>
            </a:r>
            <a:r>
              <a:rPr sz="1974" dirty="0">
                <a:latin typeface="Calibri"/>
                <a:cs typeface="Calibri"/>
              </a:rPr>
              <a:t>GO</a:t>
            </a:r>
            <a:r>
              <a:rPr sz="1974" spc="-20" dirty="0">
                <a:latin typeface="Calibri"/>
                <a:cs typeface="Calibri"/>
              </a:rPr>
              <a:t>R</a:t>
            </a:r>
            <a:r>
              <a:rPr sz="1974" spc="-7" dirty="0">
                <a:latin typeface="Calibri"/>
                <a:cs typeface="Calibri"/>
              </a:rPr>
              <a:t>OUS</a:t>
            </a:r>
            <a:endParaRPr sz="1974" dirty="0">
              <a:latin typeface="Calibri"/>
              <a:cs typeface="Calibri"/>
            </a:endParaRPr>
          </a:p>
        </p:txBody>
      </p:sp>
      <p:sp>
        <p:nvSpPr>
          <p:cNvPr id="23" name="object 23"/>
          <p:cNvSpPr/>
          <p:nvPr/>
        </p:nvSpPr>
        <p:spPr>
          <a:xfrm>
            <a:off x="637910" y="3782054"/>
            <a:ext cx="1727499" cy="1002998"/>
          </a:xfrm>
          <a:prstGeom prst="rect">
            <a:avLst/>
          </a:prstGeom>
          <a:blipFill>
            <a:blip r:embed="rId4" cstate="print"/>
            <a:stretch>
              <a:fillRect/>
            </a:stretch>
          </a:blipFill>
        </p:spPr>
        <p:txBody>
          <a:bodyPr wrap="square" lIns="0" tIns="0" rIns="0" bIns="0" rtlCol="0"/>
          <a:lstStyle/>
          <a:p>
            <a:endParaRPr sz="2371"/>
          </a:p>
        </p:txBody>
      </p:sp>
      <p:sp>
        <p:nvSpPr>
          <p:cNvPr id="25" name="object 25"/>
          <p:cNvSpPr/>
          <p:nvPr/>
        </p:nvSpPr>
        <p:spPr>
          <a:xfrm>
            <a:off x="694793" y="3848258"/>
            <a:ext cx="1570311" cy="851210"/>
          </a:xfrm>
          <a:prstGeom prst="rect">
            <a:avLst/>
          </a:prstGeom>
          <a:solidFill>
            <a:srgbClr val="8063A1"/>
          </a:solidFill>
        </p:spPr>
        <p:txBody>
          <a:bodyPr wrap="square" lIns="0" tIns="0" rIns="0" bIns="0" rtlCol="0"/>
          <a:lstStyle/>
          <a:p>
            <a:endParaRPr sz="2371"/>
          </a:p>
        </p:txBody>
      </p:sp>
      <p:sp>
        <p:nvSpPr>
          <p:cNvPr id="26" name="object 26"/>
          <p:cNvSpPr/>
          <p:nvPr/>
        </p:nvSpPr>
        <p:spPr>
          <a:xfrm>
            <a:off x="2265104" y="4825757"/>
            <a:ext cx="4765913" cy="713800"/>
          </a:xfrm>
          <a:custGeom>
            <a:avLst/>
            <a:gdLst/>
            <a:ahLst/>
            <a:cxnLst/>
            <a:rect l="l" t="t" r="r" b="b"/>
            <a:pathLst>
              <a:path w="3620770" h="542289">
                <a:moveTo>
                  <a:pt x="3530092" y="0"/>
                </a:moveTo>
                <a:lnTo>
                  <a:pt x="0" y="0"/>
                </a:lnTo>
                <a:lnTo>
                  <a:pt x="0" y="542264"/>
                </a:lnTo>
                <a:lnTo>
                  <a:pt x="3530092" y="542264"/>
                </a:lnTo>
                <a:lnTo>
                  <a:pt x="3565257" y="535160"/>
                </a:lnTo>
                <a:lnTo>
                  <a:pt x="3593957" y="515788"/>
                </a:lnTo>
                <a:lnTo>
                  <a:pt x="3613298" y="487057"/>
                </a:lnTo>
                <a:lnTo>
                  <a:pt x="3620389" y="451878"/>
                </a:lnTo>
                <a:lnTo>
                  <a:pt x="3620389" y="90424"/>
                </a:lnTo>
                <a:lnTo>
                  <a:pt x="3613298" y="55185"/>
                </a:lnTo>
                <a:lnTo>
                  <a:pt x="3593957" y="26447"/>
                </a:lnTo>
                <a:lnTo>
                  <a:pt x="3565257" y="7092"/>
                </a:lnTo>
                <a:lnTo>
                  <a:pt x="3530092" y="0"/>
                </a:lnTo>
                <a:close/>
              </a:path>
            </a:pathLst>
          </a:custGeom>
          <a:solidFill>
            <a:srgbClr val="70AD47">
              <a:alpha val="35000"/>
            </a:srgbClr>
          </a:solidFill>
        </p:spPr>
        <p:txBody>
          <a:bodyPr wrap="square" lIns="0" tIns="0" rIns="0" bIns="0" rtlCol="0"/>
          <a:lstStyle/>
          <a:p>
            <a:endParaRPr sz="2371"/>
          </a:p>
        </p:txBody>
      </p:sp>
      <p:sp>
        <p:nvSpPr>
          <p:cNvPr id="27" name="object 27"/>
          <p:cNvSpPr/>
          <p:nvPr/>
        </p:nvSpPr>
        <p:spPr>
          <a:xfrm>
            <a:off x="2265104" y="4833698"/>
            <a:ext cx="4765913" cy="713800"/>
          </a:xfrm>
          <a:custGeom>
            <a:avLst/>
            <a:gdLst/>
            <a:ahLst/>
            <a:cxnLst/>
            <a:rect l="l" t="t" r="r" b="b"/>
            <a:pathLst>
              <a:path w="3620770" h="542289">
                <a:moveTo>
                  <a:pt x="3620389" y="90424"/>
                </a:moveTo>
                <a:lnTo>
                  <a:pt x="3620389" y="451878"/>
                </a:lnTo>
                <a:lnTo>
                  <a:pt x="3613298" y="487057"/>
                </a:lnTo>
                <a:lnTo>
                  <a:pt x="3593957" y="515788"/>
                </a:lnTo>
                <a:lnTo>
                  <a:pt x="3565257" y="535160"/>
                </a:lnTo>
                <a:lnTo>
                  <a:pt x="3530092" y="542264"/>
                </a:lnTo>
                <a:lnTo>
                  <a:pt x="0" y="542264"/>
                </a:lnTo>
                <a:lnTo>
                  <a:pt x="0" y="0"/>
                </a:lnTo>
                <a:lnTo>
                  <a:pt x="3530092" y="0"/>
                </a:lnTo>
                <a:lnTo>
                  <a:pt x="3565257" y="7092"/>
                </a:lnTo>
                <a:lnTo>
                  <a:pt x="3593957" y="26447"/>
                </a:lnTo>
                <a:lnTo>
                  <a:pt x="3613298" y="55185"/>
                </a:lnTo>
                <a:lnTo>
                  <a:pt x="3620389" y="90424"/>
                </a:lnTo>
                <a:close/>
              </a:path>
            </a:pathLst>
          </a:custGeom>
          <a:ln w="9525">
            <a:solidFill>
              <a:srgbClr val="FBDDCF"/>
            </a:solidFill>
          </a:ln>
        </p:spPr>
        <p:txBody>
          <a:bodyPr wrap="square" lIns="0" tIns="0" rIns="0" bIns="0" rtlCol="0"/>
          <a:lstStyle/>
          <a:p>
            <a:endParaRPr sz="2371"/>
          </a:p>
        </p:txBody>
      </p:sp>
      <p:sp>
        <p:nvSpPr>
          <p:cNvPr id="28" name="object 28"/>
          <p:cNvSpPr txBox="1"/>
          <p:nvPr/>
        </p:nvSpPr>
        <p:spPr>
          <a:xfrm>
            <a:off x="2491614" y="5034131"/>
            <a:ext cx="3082548" cy="303801"/>
          </a:xfrm>
          <a:prstGeom prst="rect">
            <a:avLst/>
          </a:prstGeom>
        </p:spPr>
        <p:txBody>
          <a:bodyPr vert="horz" wrap="square" lIns="0" tIns="0" rIns="0" bIns="0" rtlCol="0">
            <a:spAutoFit/>
          </a:bodyPr>
          <a:lstStyle/>
          <a:p>
            <a:pPr marL="16717"/>
            <a:r>
              <a:rPr sz="1974" dirty="0">
                <a:latin typeface="Calibri"/>
                <a:cs typeface="Calibri"/>
              </a:rPr>
              <a:t>•</a:t>
            </a:r>
            <a:r>
              <a:rPr sz="1974" spc="-296" dirty="0">
                <a:latin typeface="Calibri"/>
                <a:cs typeface="Calibri"/>
              </a:rPr>
              <a:t> </a:t>
            </a:r>
            <a:r>
              <a:rPr sz="1974" spc="-7" dirty="0">
                <a:latin typeface="Calibri"/>
                <a:cs typeface="Calibri"/>
              </a:rPr>
              <a:t>TIME-PHASED/TIME-BOUND</a:t>
            </a:r>
            <a:endParaRPr sz="1974">
              <a:latin typeface="Calibri"/>
              <a:cs typeface="Calibri"/>
            </a:endParaRPr>
          </a:p>
        </p:txBody>
      </p:sp>
      <p:sp>
        <p:nvSpPr>
          <p:cNvPr id="29" name="object 29"/>
          <p:cNvSpPr/>
          <p:nvPr/>
        </p:nvSpPr>
        <p:spPr>
          <a:xfrm>
            <a:off x="637910" y="4718856"/>
            <a:ext cx="1727499" cy="1002998"/>
          </a:xfrm>
          <a:prstGeom prst="rect">
            <a:avLst/>
          </a:prstGeom>
          <a:blipFill>
            <a:blip r:embed="rId5" cstate="print"/>
            <a:stretch>
              <a:fillRect/>
            </a:stretch>
          </a:blipFill>
        </p:spPr>
        <p:txBody>
          <a:bodyPr wrap="square" lIns="0" tIns="0" rIns="0" bIns="0" rtlCol="0"/>
          <a:lstStyle/>
          <a:p>
            <a:endParaRPr sz="2371"/>
          </a:p>
        </p:txBody>
      </p:sp>
      <p:sp>
        <p:nvSpPr>
          <p:cNvPr id="31" name="object 31"/>
          <p:cNvSpPr/>
          <p:nvPr/>
        </p:nvSpPr>
        <p:spPr>
          <a:xfrm>
            <a:off x="694793" y="4785052"/>
            <a:ext cx="1570311" cy="851295"/>
          </a:xfrm>
          <a:prstGeom prst="rect">
            <a:avLst/>
          </a:prstGeom>
          <a:solidFill>
            <a:srgbClr val="70AD47"/>
          </a:solidFill>
        </p:spPr>
        <p:txBody>
          <a:bodyPr wrap="square" lIns="0" tIns="0" rIns="0" bIns="0" rtlCol="0"/>
          <a:lstStyle/>
          <a:p>
            <a:endParaRPr sz="2371"/>
          </a:p>
        </p:txBody>
      </p:sp>
      <p:sp>
        <p:nvSpPr>
          <p:cNvPr id="32" name="object 32"/>
          <p:cNvSpPr txBox="1">
            <a:spLocks noGrp="1"/>
          </p:cNvSpPr>
          <p:nvPr>
            <p:ph type="title"/>
          </p:nvPr>
        </p:nvSpPr>
        <p:spPr>
          <a:xfrm>
            <a:off x="1220428" y="912288"/>
            <a:ext cx="519052" cy="4717317"/>
          </a:xfrm>
          <a:prstGeom prst="rect">
            <a:avLst/>
          </a:prstGeom>
        </p:spPr>
        <p:txBody>
          <a:bodyPr vert="horz" wrap="square" lIns="0" tIns="0" rIns="0" bIns="0" rtlCol="0" anchor="ctr">
            <a:spAutoFit/>
          </a:bodyPr>
          <a:lstStyle/>
          <a:p>
            <a:pPr marL="16717" marR="6688" indent="112009" algn="just">
              <a:lnSpc>
                <a:spcPct val="137400"/>
              </a:lnSpc>
            </a:pPr>
            <a:r>
              <a:rPr sz="4475" b="0" spc="-7" dirty="0">
                <a:solidFill>
                  <a:srgbClr val="FFFFFF"/>
                </a:solidFill>
                <a:latin typeface="Calibri"/>
                <a:cs typeface="Calibri"/>
              </a:rPr>
              <a:t>S  M  A  R  T</a:t>
            </a:r>
            <a:endParaRPr sz="4475"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08"/>
            <a:ext cx="3619988" cy="3076996"/>
          </a:xfrm>
          <a:prstGeom prst="rect">
            <a:avLst/>
          </a:prstGeom>
        </p:spPr>
        <p:txBody>
          <a:bodyPr vert="horz" wrap="square" lIns="0" tIns="0" rIns="0" bIns="0" rtlCol="0">
            <a:spAutoFit/>
          </a:bodyPr>
          <a:lstStyle/>
          <a:p>
            <a:pPr marL="193091" algn="ctr"/>
            <a:r>
              <a:rPr sz="2371" b="1" spc="-7" dirty="0">
                <a:solidFill>
                  <a:srgbClr val="FFFFFF"/>
                </a:solidFill>
                <a:latin typeface="Calibri"/>
                <a:cs typeface="Calibri"/>
              </a:rPr>
              <a:t>Specific</a:t>
            </a:r>
            <a:endParaRPr sz="2371" b="1" dirty="0">
              <a:latin typeface="Calibri"/>
              <a:cs typeface="Calibri"/>
            </a:endParaRPr>
          </a:p>
          <a:p>
            <a:pPr>
              <a:spcBef>
                <a:spcPts val="26"/>
              </a:spcBef>
            </a:pPr>
            <a:endParaRPr sz="2040" dirty="0">
              <a:latin typeface="Times New Roman"/>
              <a:cs typeface="Times New Roman"/>
            </a:endParaRPr>
          </a:p>
          <a:p>
            <a:pPr marL="16717" marR="6688">
              <a:lnSpc>
                <a:spcPct val="101699"/>
              </a:lnSpc>
            </a:pPr>
            <a:endParaRPr lang="en-US" sz="1053" dirty="0">
              <a:latin typeface="Calibri"/>
              <a:cs typeface="Calibri"/>
            </a:endParaRPr>
          </a:p>
          <a:p>
            <a:pPr marL="16717" marR="6688">
              <a:lnSpc>
                <a:spcPct val="101699"/>
              </a:lnSpc>
            </a:pPr>
            <a:r>
              <a:rPr sz="2371" dirty="0">
                <a:latin typeface="Calibri"/>
                <a:cs typeface="Calibri"/>
              </a:rPr>
              <a:t>All </a:t>
            </a:r>
            <a:r>
              <a:rPr sz="2371" spc="-13" dirty="0">
                <a:latin typeface="Calibri"/>
                <a:cs typeface="Calibri"/>
              </a:rPr>
              <a:t>teachers at </a:t>
            </a:r>
            <a:r>
              <a:rPr sz="2371" spc="-7" dirty="0">
                <a:latin typeface="Calibri"/>
                <a:cs typeface="Calibri"/>
              </a:rPr>
              <a:t>Achievement  </a:t>
            </a:r>
            <a:r>
              <a:rPr sz="2371" spc="-13" dirty="0">
                <a:latin typeface="Calibri"/>
                <a:cs typeface="Calibri"/>
              </a:rPr>
              <a:t>Charter </a:t>
            </a:r>
            <a:r>
              <a:rPr sz="2371" spc="-7" dirty="0">
                <a:latin typeface="Calibri"/>
                <a:cs typeface="Calibri"/>
              </a:rPr>
              <a:t>School will </a:t>
            </a:r>
            <a:r>
              <a:rPr sz="2371" spc="-13" dirty="0">
                <a:latin typeface="Calibri"/>
                <a:cs typeface="Calibri"/>
              </a:rPr>
              <a:t>complete  </a:t>
            </a:r>
            <a:r>
              <a:rPr sz="2371" dirty="0">
                <a:latin typeface="Calibri"/>
                <a:cs typeface="Calibri"/>
              </a:rPr>
              <a:t>a </a:t>
            </a:r>
            <a:r>
              <a:rPr sz="2371" spc="-7" dirty="0">
                <a:latin typeface="Calibri"/>
                <a:cs typeface="Calibri"/>
              </a:rPr>
              <a:t>2-week summer </a:t>
            </a:r>
            <a:r>
              <a:rPr sz="2371" spc="-13" dirty="0">
                <a:latin typeface="Calibri"/>
                <a:cs typeface="Calibri"/>
              </a:rPr>
              <a:t>workshop  </a:t>
            </a:r>
            <a:r>
              <a:rPr sz="2371" spc="-7" dirty="0">
                <a:latin typeface="Calibri"/>
                <a:cs typeface="Calibri"/>
              </a:rPr>
              <a:t>in </a:t>
            </a:r>
            <a:r>
              <a:rPr sz="2371" spc="-13" dirty="0">
                <a:latin typeface="Calibri"/>
                <a:cs typeface="Calibri"/>
              </a:rPr>
              <a:t>Achievement’s</a:t>
            </a:r>
            <a:r>
              <a:rPr sz="2371" spc="-72" dirty="0">
                <a:latin typeface="Calibri"/>
                <a:cs typeface="Calibri"/>
              </a:rPr>
              <a:t> </a:t>
            </a:r>
            <a:r>
              <a:rPr sz="2371" spc="-7" dirty="0">
                <a:latin typeface="Calibri"/>
                <a:cs typeface="Calibri"/>
              </a:rPr>
              <a:t>educational  </a:t>
            </a:r>
            <a:r>
              <a:rPr sz="2371" spc="-13" dirty="0">
                <a:latin typeface="Calibri"/>
                <a:cs typeface="Calibri"/>
              </a:rPr>
              <a:t>philosophy instructional  </a:t>
            </a:r>
            <a:r>
              <a:rPr sz="2371" spc="-20" dirty="0">
                <a:latin typeface="Calibri"/>
                <a:cs typeface="Calibri"/>
              </a:rPr>
              <a:t>methodology.</a:t>
            </a:r>
            <a:endParaRPr sz="2371" dirty="0">
              <a:latin typeface="Calibri"/>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8"/>
            <a:ext cx="3698857" cy="1960537"/>
          </a:xfrm>
          <a:prstGeom prst="rect">
            <a:avLst/>
          </a:prstGeom>
        </p:spPr>
        <p:txBody>
          <a:bodyPr vert="horz" wrap="square" lIns="0" tIns="0" rIns="0" bIns="0" rtlCol="0">
            <a:spAutoFit/>
          </a:bodyPr>
          <a:lstStyle/>
          <a:p>
            <a:pPr marL="1146010"/>
            <a:r>
              <a:rPr sz="2371" b="1" dirty="0">
                <a:solidFill>
                  <a:srgbClr val="FFFFFF"/>
                </a:solidFill>
                <a:latin typeface="Calibri"/>
                <a:cs typeface="Calibri"/>
              </a:rPr>
              <a:t>Not</a:t>
            </a:r>
            <a:r>
              <a:rPr sz="2371" b="1" spc="-132" dirty="0">
                <a:solidFill>
                  <a:srgbClr val="FFFFFF"/>
                </a:solidFill>
                <a:latin typeface="Calibri"/>
                <a:cs typeface="Calibri"/>
              </a:rPr>
              <a:t> </a:t>
            </a:r>
            <a:r>
              <a:rPr sz="2371" b="1" spc="-7" dirty="0">
                <a:solidFill>
                  <a:srgbClr val="FFFFFF"/>
                </a:solidFill>
                <a:latin typeface="Calibri"/>
                <a:cs typeface="Calibri"/>
              </a:rPr>
              <a:t>Specific</a:t>
            </a:r>
            <a:endParaRPr sz="2371" b="1" dirty="0">
              <a:latin typeface="Calibri"/>
              <a:cs typeface="Calibri"/>
            </a:endParaRPr>
          </a:p>
          <a:p>
            <a:pPr>
              <a:spcBef>
                <a:spcPts val="26"/>
              </a:spcBef>
            </a:pPr>
            <a:endParaRPr sz="2040" dirty="0">
              <a:latin typeface="Times New Roman"/>
              <a:cs typeface="Times New Roman"/>
            </a:endParaRPr>
          </a:p>
          <a:p>
            <a:pPr marL="16717" marR="6688" algn="just">
              <a:lnSpc>
                <a:spcPct val="101699"/>
              </a:lnSpc>
            </a:pPr>
            <a:endParaRPr lang="en-US" sz="1053" spc="-33" dirty="0">
              <a:latin typeface="Calibri"/>
              <a:cs typeface="Calibri"/>
            </a:endParaRPr>
          </a:p>
          <a:p>
            <a:pPr marL="16717" marR="6688" algn="just">
              <a:lnSpc>
                <a:spcPct val="101699"/>
              </a:lnSpc>
            </a:pPr>
            <a:r>
              <a:rPr sz="2371" spc="-33" dirty="0">
                <a:latin typeface="Calibri"/>
                <a:cs typeface="Calibri"/>
              </a:rPr>
              <a:t>Teachers</a:t>
            </a:r>
            <a:r>
              <a:rPr lang="en-US" sz="2371" spc="-33" dirty="0">
                <a:latin typeface="Calibri"/>
                <a:cs typeface="Calibri"/>
              </a:rPr>
              <a:t> </a:t>
            </a:r>
            <a:r>
              <a:rPr sz="2371" spc="-13" dirty="0">
                <a:latin typeface="Calibri"/>
                <a:cs typeface="Calibri"/>
              </a:rPr>
              <a:t>at</a:t>
            </a:r>
            <a:r>
              <a:rPr lang="en-US" sz="2371" spc="-13" dirty="0">
                <a:latin typeface="Calibri"/>
                <a:cs typeface="Calibri"/>
              </a:rPr>
              <a:t> </a:t>
            </a:r>
            <a:r>
              <a:rPr sz="2371" spc="-7" dirty="0">
                <a:latin typeface="Calibri"/>
                <a:cs typeface="Calibri"/>
              </a:rPr>
              <a:t>Achievement  </a:t>
            </a:r>
            <a:r>
              <a:rPr sz="2371" spc="-13" dirty="0">
                <a:latin typeface="Calibri"/>
                <a:cs typeface="Calibri"/>
              </a:rPr>
              <a:t>Charter </a:t>
            </a:r>
            <a:r>
              <a:rPr sz="2371" spc="-7" dirty="0">
                <a:latin typeface="Calibri"/>
                <a:cs typeface="Calibri"/>
              </a:rPr>
              <a:t>School will </a:t>
            </a:r>
            <a:r>
              <a:rPr sz="2371" spc="-13" dirty="0">
                <a:latin typeface="Calibri"/>
                <a:cs typeface="Calibri"/>
              </a:rPr>
              <a:t>receive  </a:t>
            </a:r>
            <a:r>
              <a:rPr sz="2371" spc="-26" dirty="0">
                <a:latin typeface="Calibri"/>
                <a:cs typeface="Calibri"/>
              </a:rPr>
              <a:t>staff </a:t>
            </a:r>
            <a:r>
              <a:rPr sz="2371" spc="-7" dirty="0">
                <a:latin typeface="Calibri"/>
                <a:cs typeface="Calibri"/>
              </a:rPr>
              <a:t>development</a:t>
            </a:r>
            <a:r>
              <a:rPr sz="2371" spc="-86" dirty="0">
                <a:latin typeface="Calibri"/>
                <a:cs typeface="Calibri"/>
              </a:rPr>
              <a:t> </a:t>
            </a:r>
            <a:r>
              <a:rPr sz="2371" spc="-13" dirty="0">
                <a:latin typeface="Calibri"/>
                <a:cs typeface="Calibri"/>
              </a:rPr>
              <a:t>training.</a:t>
            </a:r>
            <a:endParaRPr sz="2371"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0"/>
            <a:ext cx="3619988" cy="2332690"/>
          </a:xfrm>
          <a:prstGeom prst="rect">
            <a:avLst/>
          </a:prstGeom>
        </p:spPr>
        <p:txBody>
          <a:bodyPr vert="horz" wrap="square" lIns="0" tIns="0" rIns="0" bIns="0" rtlCol="0">
            <a:spAutoFit/>
          </a:bodyPr>
          <a:lstStyle/>
          <a:p>
            <a:pPr marL="1180279"/>
            <a:r>
              <a:rPr lang="en-US" sz="2371" b="1" spc="-7" dirty="0">
                <a:solidFill>
                  <a:srgbClr val="FFFFFF"/>
                </a:solidFill>
                <a:cs typeface="Calibri"/>
              </a:rPr>
              <a:t>Measurable</a:t>
            </a:r>
            <a:endParaRPr lang="en-US" sz="2371" b="1" dirty="0">
              <a:cs typeface="Calibri"/>
            </a:endParaRPr>
          </a:p>
          <a:p>
            <a:pPr>
              <a:spcBef>
                <a:spcPts val="33"/>
              </a:spcBef>
            </a:pPr>
            <a:endParaRPr lang="en-US" sz="2040" dirty="0">
              <a:latin typeface="Times New Roman"/>
              <a:cs typeface="Times New Roman"/>
            </a:endParaRPr>
          </a:p>
          <a:p>
            <a:pPr marL="16717" marR="6688">
              <a:lnSpc>
                <a:spcPct val="101699"/>
              </a:lnSpc>
            </a:pPr>
            <a:endParaRPr lang="en-US" sz="1053" spc="-7" dirty="0">
              <a:cs typeface="Calibri"/>
            </a:endParaRPr>
          </a:p>
          <a:p>
            <a:pPr marL="16717" marR="6688">
              <a:lnSpc>
                <a:spcPct val="101699"/>
              </a:lnSpc>
            </a:pPr>
            <a:r>
              <a:rPr lang="en-US" sz="2371" spc="-7" dirty="0">
                <a:cs typeface="Calibri"/>
              </a:rPr>
              <a:t>On </a:t>
            </a:r>
            <a:r>
              <a:rPr lang="en-US" sz="2371" spc="-13" dirty="0">
                <a:cs typeface="Calibri"/>
              </a:rPr>
              <a:t>average, </a:t>
            </a:r>
            <a:r>
              <a:rPr lang="en-US" sz="2371" spc="-7" dirty="0">
                <a:cs typeface="Calibri"/>
              </a:rPr>
              <a:t>students will  </a:t>
            </a:r>
            <a:r>
              <a:rPr lang="en-US" sz="2371" spc="-13" dirty="0">
                <a:cs typeface="Calibri"/>
              </a:rPr>
              <a:t>improve </a:t>
            </a:r>
            <a:r>
              <a:rPr lang="en-US" sz="2371" dirty="0">
                <a:cs typeface="Calibri"/>
              </a:rPr>
              <a:t>their </a:t>
            </a:r>
            <a:r>
              <a:rPr lang="en-US" sz="2371" spc="-13" dirty="0">
                <a:cs typeface="Calibri"/>
              </a:rPr>
              <a:t>scores </a:t>
            </a:r>
            <a:r>
              <a:rPr lang="en-US" sz="2371" spc="-7" dirty="0">
                <a:cs typeface="Calibri"/>
              </a:rPr>
              <a:t>on </a:t>
            </a:r>
            <a:r>
              <a:rPr lang="en-US" sz="2371" dirty="0">
                <a:cs typeface="Calibri"/>
              </a:rPr>
              <a:t>the  </a:t>
            </a:r>
            <a:r>
              <a:rPr lang="en-US" sz="2371" spc="-20" dirty="0">
                <a:cs typeface="Calibri"/>
              </a:rPr>
              <a:t>Stanford-9 </a:t>
            </a:r>
            <a:r>
              <a:rPr lang="en-US" sz="2371" spc="-13" dirty="0">
                <a:cs typeface="Calibri"/>
              </a:rPr>
              <a:t>Reading  </a:t>
            </a:r>
            <a:r>
              <a:rPr lang="en-US" sz="2371" dirty="0">
                <a:cs typeface="Calibri"/>
              </a:rPr>
              <a:t>Assessment </a:t>
            </a:r>
            <a:r>
              <a:rPr lang="en-US" sz="2371" spc="-7" dirty="0">
                <a:cs typeface="Calibri"/>
              </a:rPr>
              <a:t>by </a:t>
            </a:r>
            <a:r>
              <a:rPr lang="en-US" sz="2371" dirty="0">
                <a:cs typeface="Calibri"/>
              </a:rPr>
              <a:t>4% each</a:t>
            </a:r>
            <a:r>
              <a:rPr lang="en-US" sz="2371" spc="-171" dirty="0">
                <a:cs typeface="Calibri"/>
              </a:rPr>
              <a:t> </a:t>
            </a:r>
            <a:r>
              <a:rPr lang="en-US" sz="2371" spc="-59" dirty="0">
                <a:cs typeface="Calibri"/>
              </a:rPr>
              <a:t>year.</a:t>
            </a:r>
            <a:endParaRPr lang="en-US" sz="2371" dirty="0">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8"/>
            <a:ext cx="3698857" cy="1580626"/>
          </a:xfrm>
          <a:prstGeom prst="rect">
            <a:avLst/>
          </a:prstGeom>
        </p:spPr>
        <p:txBody>
          <a:bodyPr vert="horz" wrap="square" lIns="0" tIns="0" rIns="0" bIns="0" rtlCol="0">
            <a:spAutoFit/>
          </a:bodyPr>
          <a:lstStyle/>
          <a:p>
            <a:pPr marL="105322" algn="ctr"/>
            <a:r>
              <a:rPr lang="en-US" sz="2371" b="1" dirty="0">
                <a:solidFill>
                  <a:srgbClr val="FFFFFF"/>
                </a:solidFill>
                <a:cs typeface="Calibri"/>
              </a:rPr>
              <a:t>Not</a:t>
            </a:r>
            <a:r>
              <a:rPr lang="en-US" sz="2371" b="1" spc="-125" dirty="0">
                <a:solidFill>
                  <a:srgbClr val="FFFFFF"/>
                </a:solidFill>
                <a:cs typeface="Calibri"/>
              </a:rPr>
              <a:t> </a:t>
            </a:r>
            <a:r>
              <a:rPr lang="en-US" sz="2371" b="1" spc="-7" dirty="0">
                <a:solidFill>
                  <a:srgbClr val="FFFFFF"/>
                </a:solidFill>
                <a:cs typeface="Calibri"/>
              </a:rPr>
              <a:t>Measurable</a:t>
            </a:r>
            <a:endParaRPr lang="en-US" sz="2371" b="1" dirty="0">
              <a:cs typeface="Calibri"/>
            </a:endParaRPr>
          </a:p>
          <a:p>
            <a:pPr>
              <a:lnSpc>
                <a:spcPct val="100000"/>
              </a:lnSpc>
            </a:pPr>
            <a:endParaRPr lang="en-US" sz="2106" dirty="0">
              <a:latin typeface="Times New Roman"/>
              <a:cs typeface="Times New Roman"/>
            </a:endParaRPr>
          </a:p>
          <a:p>
            <a:pPr marL="16717">
              <a:spcBef>
                <a:spcPts val="7"/>
              </a:spcBef>
            </a:pPr>
            <a:endParaRPr lang="en-US" sz="1053" spc="-7" dirty="0">
              <a:cs typeface="Calibri"/>
            </a:endParaRPr>
          </a:p>
          <a:p>
            <a:pPr marL="16717">
              <a:spcBef>
                <a:spcPts val="7"/>
              </a:spcBef>
            </a:pPr>
            <a:r>
              <a:rPr lang="en-US" sz="2371" spc="-7" dirty="0">
                <a:cs typeface="Calibri"/>
              </a:rPr>
              <a:t>Students will</a:t>
            </a:r>
            <a:r>
              <a:rPr lang="en-US" sz="2371" spc="-72" dirty="0">
                <a:cs typeface="Calibri"/>
              </a:rPr>
              <a:t> </a:t>
            </a:r>
            <a:r>
              <a:rPr lang="en-US" sz="2371" spc="-13" dirty="0">
                <a:cs typeface="Calibri"/>
              </a:rPr>
              <a:t>become</a:t>
            </a:r>
            <a:endParaRPr lang="en-US" sz="2371" dirty="0">
              <a:cs typeface="Calibri"/>
            </a:endParaRPr>
          </a:p>
          <a:p>
            <a:pPr marL="16717">
              <a:spcBef>
                <a:spcPts val="46"/>
              </a:spcBef>
            </a:pPr>
            <a:r>
              <a:rPr lang="en-US" sz="2371" spc="-13" dirty="0">
                <a:cs typeface="Calibri"/>
              </a:rPr>
              <a:t>excellent readers </a:t>
            </a:r>
            <a:r>
              <a:rPr lang="en-US" sz="2371" dirty="0">
                <a:cs typeface="Calibri"/>
              </a:rPr>
              <a:t>and</a:t>
            </a:r>
            <a:r>
              <a:rPr lang="en-US" sz="2371" spc="-92" dirty="0">
                <a:cs typeface="Calibri"/>
              </a:rPr>
              <a:t> </a:t>
            </a:r>
            <a:r>
              <a:rPr lang="en-US" sz="2371" spc="-20" dirty="0">
                <a:cs typeface="Calibri"/>
              </a:rPr>
              <a:t>writers.</a:t>
            </a:r>
            <a:endParaRPr lang="en-US" sz="2371" dirty="0">
              <a:cs typeface="Calibri"/>
            </a:endParaRPr>
          </a:p>
        </p:txBody>
      </p:sp>
    </p:spTree>
    <p:extLst>
      <p:ext uri="{BB962C8B-B14F-4D97-AF65-F5344CB8AC3E}">
        <p14:creationId xmlns:p14="http://schemas.microsoft.com/office/powerpoint/2010/main" val="72990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0"/>
            <a:ext cx="3619988" cy="2342821"/>
          </a:xfrm>
          <a:prstGeom prst="rect">
            <a:avLst/>
          </a:prstGeom>
        </p:spPr>
        <p:txBody>
          <a:bodyPr vert="horz" wrap="square" lIns="0" tIns="0" rIns="0" bIns="0" rtlCol="0">
            <a:spAutoFit/>
          </a:bodyPr>
          <a:lstStyle/>
          <a:p>
            <a:pPr marL="1196998"/>
            <a:r>
              <a:rPr lang="en-US" sz="2371" b="1" spc="-13" dirty="0">
                <a:solidFill>
                  <a:srgbClr val="FFFFFF"/>
                </a:solidFill>
                <a:cs typeface="Calibri"/>
              </a:rPr>
              <a:t>Attainable</a:t>
            </a:r>
            <a:endParaRPr lang="en-US" sz="2371" b="1" dirty="0">
              <a:cs typeface="Calibri"/>
            </a:endParaRPr>
          </a:p>
          <a:p>
            <a:pPr>
              <a:spcBef>
                <a:spcPts val="7"/>
              </a:spcBef>
            </a:pPr>
            <a:endParaRPr lang="en-US" sz="2106" dirty="0">
              <a:latin typeface="Times New Roman"/>
              <a:cs typeface="Times New Roman"/>
            </a:endParaRPr>
          </a:p>
          <a:p>
            <a:pPr marL="16717" marR="6688">
              <a:lnSpc>
                <a:spcPct val="101699"/>
              </a:lnSpc>
            </a:pPr>
            <a:endParaRPr lang="en-US" sz="1053" spc="-13" dirty="0">
              <a:cs typeface="Calibri"/>
            </a:endParaRPr>
          </a:p>
          <a:p>
            <a:pPr marL="16717" marR="6688">
              <a:lnSpc>
                <a:spcPct val="101699"/>
              </a:lnSpc>
            </a:pPr>
            <a:r>
              <a:rPr lang="en-US" sz="2371" spc="-13" dirty="0">
                <a:cs typeface="Calibri"/>
              </a:rPr>
              <a:t>Achievement </a:t>
            </a:r>
            <a:r>
              <a:rPr lang="en-US" sz="2371" spc="-7" dirty="0">
                <a:cs typeface="Calibri"/>
              </a:rPr>
              <a:t>Charter  School will </a:t>
            </a:r>
            <a:r>
              <a:rPr lang="en-US" sz="2371" spc="-26" dirty="0">
                <a:cs typeface="Calibri"/>
              </a:rPr>
              <a:t>have </a:t>
            </a:r>
            <a:r>
              <a:rPr lang="en-US" sz="2371" dirty="0">
                <a:cs typeface="Calibri"/>
              </a:rPr>
              <a:t>an </a:t>
            </a:r>
            <a:r>
              <a:rPr lang="en-US" sz="2371" spc="-20" dirty="0">
                <a:cs typeface="Calibri"/>
              </a:rPr>
              <a:t>exceeds </a:t>
            </a:r>
            <a:r>
              <a:rPr lang="en-US" sz="2371" spc="-33" dirty="0">
                <a:cs typeface="Calibri"/>
              </a:rPr>
              <a:t>rate </a:t>
            </a:r>
            <a:r>
              <a:rPr lang="en-US" sz="2371" dirty="0">
                <a:cs typeface="Calibri"/>
              </a:rPr>
              <a:t>5% </a:t>
            </a:r>
            <a:r>
              <a:rPr lang="en-US" sz="2371" spc="-13" dirty="0">
                <a:cs typeface="Calibri"/>
              </a:rPr>
              <a:t>above </a:t>
            </a:r>
            <a:r>
              <a:rPr lang="en-US" sz="2371" dirty="0">
                <a:cs typeface="Calibri"/>
              </a:rPr>
              <a:t>the </a:t>
            </a:r>
            <a:r>
              <a:rPr lang="en-US" sz="2371" spc="-33" dirty="0">
                <a:cs typeface="Calibri"/>
              </a:rPr>
              <a:t>state </a:t>
            </a:r>
            <a:r>
              <a:rPr lang="en-US" sz="2371" spc="-26" dirty="0">
                <a:cs typeface="Calibri"/>
              </a:rPr>
              <a:t>average </a:t>
            </a:r>
            <a:r>
              <a:rPr lang="en-US" sz="2371" spc="-7" dirty="0">
                <a:cs typeface="Calibri"/>
              </a:rPr>
              <a:t>by year</a:t>
            </a:r>
            <a:r>
              <a:rPr lang="en-US" sz="2371" spc="-92" dirty="0">
                <a:cs typeface="Calibri"/>
              </a:rPr>
              <a:t> </a:t>
            </a:r>
            <a:r>
              <a:rPr lang="en-US" sz="2371" dirty="0">
                <a:cs typeface="Calibri"/>
              </a:rPr>
              <a:t>3.</a:t>
            </a: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9"/>
            <a:ext cx="3698857" cy="2342821"/>
          </a:xfrm>
          <a:prstGeom prst="rect">
            <a:avLst/>
          </a:prstGeom>
        </p:spPr>
        <p:txBody>
          <a:bodyPr vert="horz" wrap="square" lIns="0" tIns="0" rIns="0" bIns="0" rtlCol="0">
            <a:spAutoFit/>
          </a:bodyPr>
          <a:lstStyle/>
          <a:p>
            <a:pPr marL="867656"/>
            <a:r>
              <a:rPr lang="en-US" sz="2371" b="1" dirty="0">
                <a:solidFill>
                  <a:srgbClr val="FFFFFF"/>
                </a:solidFill>
                <a:cs typeface="Calibri"/>
              </a:rPr>
              <a:t>Not</a:t>
            </a:r>
            <a:r>
              <a:rPr lang="en-US" sz="2371" b="1" spc="-112" dirty="0">
                <a:solidFill>
                  <a:srgbClr val="FFFFFF"/>
                </a:solidFill>
                <a:cs typeface="Calibri"/>
              </a:rPr>
              <a:t> </a:t>
            </a:r>
            <a:r>
              <a:rPr lang="en-US" sz="2371" b="1" spc="-13" dirty="0">
                <a:solidFill>
                  <a:srgbClr val="FFFFFF"/>
                </a:solidFill>
                <a:cs typeface="Calibri"/>
              </a:rPr>
              <a:t>Attainable</a:t>
            </a:r>
            <a:endParaRPr lang="en-US" sz="2371" b="1" dirty="0">
              <a:cs typeface="Calibri"/>
            </a:endParaRPr>
          </a:p>
          <a:p>
            <a:pPr>
              <a:lnSpc>
                <a:spcPct val="100000"/>
              </a:lnSpc>
            </a:pPr>
            <a:endParaRPr lang="en-US" sz="2106" dirty="0">
              <a:latin typeface="Times New Roman"/>
              <a:cs typeface="Times New Roman"/>
            </a:endParaRPr>
          </a:p>
          <a:p>
            <a:pPr marL="16717" marR="6688">
              <a:lnSpc>
                <a:spcPct val="101800"/>
              </a:lnSpc>
            </a:pPr>
            <a:endParaRPr lang="en-US" sz="1053" spc="-13" dirty="0">
              <a:cs typeface="Calibri"/>
            </a:endParaRPr>
          </a:p>
          <a:p>
            <a:pPr marL="16717" marR="6688">
              <a:lnSpc>
                <a:spcPct val="101800"/>
              </a:lnSpc>
            </a:pPr>
            <a:r>
              <a:rPr lang="en-US" sz="2371" spc="-13" dirty="0">
                <a:cs typeface="Calibri"/>
              </a:rPr>
              <a:t>Achievement </a:t>
            </a:r>
            <a:r>
              <a:rPr lang="en-US" sz="2371" spc="-7" dirty="0">
                <a:cs typeface="Calibri"/>
              </a:rPr>
              <a:t>Charter  School will </a:t>
            </a:r>
            <a:r>
              <a:rPr lang="en-US" sz="2371" spc="-13" dirty="0">
                <a:cs typeface="Calibri"/>
              </a:rPr>
              <a:t>outperform  every </a:t>
            </a:r>
            <a:r>
              <a:rPr lang="en-US" sz="2371" spc="-7" dirty="0">
                <a:cs typeface="Calibri"/>
              </a:rPr>
              <a:t>school </a:t>
            </a:r>
            <a:r>
              <a:rPr lang="en-US" sz="2371" dirty="0">
                <a:cs typeface="Calibri"/>
              </a:rPr>
              <a:t>in the</a:t>
            </a:r>
            <a:r>
              <a:rPr lang="en-US" sz="2371" spc="-79" dirty="0">
                <a:cs typeface="Calibri"/>
              </a:rPr>
              <a:t> </a:t>
            </a:r>
            <a:r>
              <a:rPr lang="en-US" sz="2371" spc="-7" dirty="0">
                <a:cs typeface="Calibri"/>
              </a:rPr>
              <a:t>local  district in </a:t>
            </a:r>
            <a:r>
              <a:rPr lang="en-US" sz="2371" dirty="0">
                <a:cs typeface="Calibri"/>
              </a:rPr>
              <a:t>all academic  </a:t>
            </a:r>
            <a:r>
              <a:rPr lang="en-US" sz="2371" spc="-7" dirty="0">
                <a:cs typeface="Calibri"/>
              </a:rPr>
              <a:t>areas.</a:t>
            </a:r>
            <a:endParaRPr lang="en-US" sz="2371" dirty="0">
              <a:cs typeface="Calibri"/>
            </a:endParaRPr>
          </a:p>
        </p:txBody>
      </p:sp>
    </p:spTree>
    <p:extLst>
      <p:ext uri="{BB962C8B-B14F-4D97-AF65-F5344CB8AC3E}">
        <p14:creationId xmlns:p14="http://schemas.microsoft.com/office/powerpoint/2010/main" val="413397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1"/>
            <a:ext cx="3619988" cy="2475871"/>
          </a:xfrm>
          <a:prstGeom prst="rect">
            <a:avLst/>
          </a:prstGeom>
        </p:spPr>
        <p:txBody>
          <a:bodyPr vert="horz" wrap="square" lIns="0" tIns="0" rIns="0" bIns="0" rtlCol="0">
            <a:spAutoFit/>
          </a:bodyPr>
          <a:lstStyle/>
          <a:p>
            <a:pPr marL="1304828"/>
            <a:r>
              <a:rPr lang="en-US" sz="2371" b="1" spc="-13" dirty="0">
                <a:solidFill>
                  <a:schemeClr val="bg1"/>
                </a:solidFill>
              </a:rPr>
              <a:t>Realistic</a:t>
            </a:r>
          </a:p>
          <a:p>
            <a:pPr>
              <a:spcBef>
                <a:spcPts val="46"/>
              </a:spcBef>
            </a:pPr>
            <a:endParaRPr lang="en-US" sz="1843" dirty="0">
              <a:latin typeface="Times New Roman"/>
              <a:cs typeface="Times New Roman"/>
            </a:endParaRPr>
          </a:p>
          <a:p>
            <a:pPr marL="16717" marR="6688">
              <a:lnSpc>
                <a:spcPct val="91600"/>
              </a:lnSpc>
              <a:spcBef>
                <a:spcPts val="7"/>
              </a:spcBef>
              <a:tabLst>
                <a:tab pos="317639" algn="l"/>
              </a:tabLst>
            </a:pPr>
            <a:endParaRPr lang="en-US" sz="1053" dirty="0">
              <a:solidFill>
                <a:srgbClr val="000000"/>
              </a:solidFill>
            </a:endParaRPr>
          </a:p>
          <a:p>
            <a:pPr marL="16717" marR="6688">
              <a:lnSpc>
                <a:spcPct val="91600"/>
              </a:lnSpc>
              <a:spcBef>
                <a:spcPts val="7"/>
              </a:spcBef>
              <a:tabLst>
                <a:tab pos="317639" algn="l"/>
              </a:tabLst>
            </a:pPr>
            <a:r>
              <a:rPr lang="en-US" sz="2371" dirty="0">
                <a:solidFill>
                  <a:srgbClr val="000000"/>
                </a:solidFill>
              </a:rPr>
              <a:t>75% </a:t>
            </a:r>
            <a:r>
              <a:rPr lang="en-US" sz="2371" spc="-20" dirty="0">
                <a:solidFill>
                  <a:srgbClr val="000000"/>
                </a:solidFill>
              </a:rPr>
              <a:t>percent </a:t>
            </a:r>
            <a:r>
              <a:rPr lang="en-US" sz="2371" spc="-7" dirty="0">
                <a:solidFill>
                  <a:srgbClr val="000000"/>
                </a:solidFill>
              </a:rPr>
              <a:t>of  </a:t>
            </a:r>
            <a:r>
              <a:rPr lang="en-US" sz="2371" spc="-13" dirty="0">
                <a:solidFill>
                  <a:srgbClr val="000000"/>
                </a:solidFill>
              </a:rPr>
              <a:t>students at  Achievement Charter  </a:t>
            </a:r>
            <a:r>
              <a:rPr lang="en-US" sz="2371" spc="-7" dirty="0">
                <a:solidFill>
                  <a:srgbClr val="000000"/>
                </a:solidFill>
              </a:rPr>
              <a:t>School will </a:t>
            </a:r>
            <a:r>
              <a:rPr lang="en-US" sz="2371" spc="-20" dirty="0">
                <a:solidFill>
                  <a:srgbClr val="000000"/>
                </a:solidFill>
              </a:rPr>
              <a:t>exceed  State averages </a:t>
            </a:r>
            <a:r>
              <a:rPr lang="en-US" sz="2371" spc="-7" dirty="0">
                <a:solidFill>
                  <a:srgbClr val="000000"/>
                </a:solidFill>
              </a:rPr>
              <a:t>on  Math </a:t>
            </a:r>
            <a:r>
              <a:rPr lang="en-US" sz="2371" dirty="0">
                <a:solidFill>
                  <a:srgbClr val="000000"/>
                </a:solidFill>
              </a:rPr>
              <a:t>and </a:t>
            </a:r>
            <a:r>
              <a:rPr lang="en-US" sz="2371" spc="-13" dirty="0">
                <a:solidFill>
                  <a:srgbClr val="000000"/>
                </a:solidFill>
              </a:rPr>
              <a:t>Reading</a:t>
            </a:r>
            <a:r>
              <a:rPr lang="en-US" sz="2371" spc="-112" dirty="0">
                <a:solidFill>
                  <a:srgbClr val="000000"/>
                </a:solidFill>
              </a:rPr>
              <a:t> </a:t>
            </a:r>
            <a:r>
              <a:rPr lang="en-US" sz="2371" spc="-7" dirty="0">
                <a:solidFill>
                  <a:srgbClr val="000000"/>
                </a:solidFill>
              </a:rPr>
              <a:t>on  </a:t>
            </a:r>
            <a:r>
              <a:rPr lang="en-US" sz="2371" dirty="0">
                <a:solidFill>
                  <a:srgbClr val="000000"/>
                </a:solidFill>
              </a:rPr>
              <a:t>the</a:t>
            </a:r>
            <a:r>
              <a:rPr lang="en-US" sz="2371" spc="-125" dirty="0">
                <a:solidFill>
                  <a:srgbClr val="000000"/>
                </a:solidFill>
              </a:rPr>
              <a:t> </a:t>
            </a:r>
            <a:r>
              <a:rPr lang="en-US" sz="2371" spc="-66" dirty="0">
                <a:solidFill>
                  <a:srgbClr val="000000"/>
                </a:solidFill>
              </a:rPr>
              <a:t>CRCT.</a:t>
            </a: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297"/>
            <a:ext cx="3698857" cy="2811539"/>
          </a:xfrm>
          <a:prstGeom prst="rect">
            <a:avLst/>
          </a:prstGeom>
        </p:spPr>
        <p:txBody>
          <a:bodyPr vert="horz" wrap="square" lIns="0" tIns="0" rIns="0" bIns="0" rtlCol="0">
            <a:spAutoFit/>
          </a:bodyPr>
          <a:lstStyle/>
          <a:p>
            <a:pPr marL="962113"/>
            <a:r>
              <a:rPr lang="en-US" sz="2371" b="1" dirty="0">
                <a:solidFill>
                  <a:schemeClr val="bg1"/>
                </a:solidFill>
              </a:rPr>
              <a:t>Not</a:t>
            </a:r>
            <a:r>
              <a:rPr lang="en-US" sz="2371" b="1" spc="-132" dirty="0">
                <a:solidFill>
                  <a:schemeClr val="bg1"/>
                </a:solidFill>
              </a:rPr>
              <a:t> </a:t>
            </a:r>
            <a:r>
              <a:rPr lang="en-US" sz="2371" b="1" spc="-13" dirty="0">
                <a:solidFill>
                  <a:schemeClr val="bg1"/>
                </a:solidFill>
              </a:rPr>
              <a:t>Realistic</a:t>
            </a:r>
          </a:p>
          <a:p>
            <a:pPr>
              <a:spcBef>
                <a:spcPts val="46"/>
              </a:spcBef>
            </a:pPr>
            <a:endParaRPr lang="en-US" sz="1843" dirty="0">
              <a:latin typeface="Times New Roman"/>
              <a:cs typeface="Times New Roman"/>
            </a:endParaRPr>
          </a:p>
          <a:p>
            <a:pPr marL="16717" marR="6688">
              <a:lnSpc>
                <a:spcPct val="91600"/>
              </a:lnSpc>
              <a:spcBef>
                <a:spcPts val="7"/>
              </a:spcBef>
              <a:tabLst>
                <a:tab pos="317639" algn="l"/>
              </a:tabLst>
            </a:pPr>
            <a:endParaRPr lang="en-US" sz="1053" dirty="0">
              <a:solidFill>
                <a:srgbClr val="000000"/>
              </a:solidFill>
            </a:endParaRPr>
          </a:p>
          <a:p>
            <a:pPr marL="16717" marR="6688">
              <a:lnSpc>
                <a:spcPct val="91600"/>
              </a:lnSpc>
              <a:spcBef>
                <a:spcPts val="7"/>
              </a:spcBef>
              <a:tabLst>
                <a:tab pos="317639" algn="l"/>
              </a:tabLst>
            </a:pPr>
            <a:r>
              <a:rPr lang="en-US" sz="2371" dirty="0">
                <a:solidFill>
                  <a:srgbClr val="000000"/>
                </a:solidFill>
              </a:rPr>
              <a:t>100% </a:t>
            </a:r>
            <a:r>
              <a:rPr lang="en-US" sz="2371" spc="-7" dirty="0">
                <a:solidFill>
                  <a:srgbClr val="000000"/>
                </a:solidFill>
              </a:rPr>
              <a:t>of </a:t>
            </a:r>
            <a:r>
              <a:rPr lang="en-US" sz="2371" spc="-13" dirty="0">
                <a:solidFill>
                  <a:srgbClr val="000000"/>
                </a:solidFill>
              </a:rPr>
              <a:t>students </a:t>
            </a:r>
            <a:r>
              <a:rPr lang="en-US" sz="2371" spc="-20" dirty="0">
                <a:solidFill>
                  <a:srgbClr val="000000"/>
                </a:solidFill>
              </a:rPr>
              <a:t>at  </a:t>
            </a:r>
            <a:r>
              <a:rPr lang="en-US" sz="2371" spc="-13" dirty="0">
                <a:solidFill>
                  <a:srgbClr val="000000"/>
                </a:solidFill>
              </a:rPr>
              <a:t>Achievement Charter  </a:t>
            </a:r>
            <a:r>
              <a:rPr lang="en-US" sz="2371" spc="-7" dirty="0">
                <a:solidFill>
                  <a:srgbClr val="000000"/>
                </a:solidFill>
              </a:rPr>
              <a:t>School will </a:t>
            </a:r>
            <a:r>
              <a:rPr lang="en-US" sz="2371" spc="-20" dirty="0">
                <a:solidFill>
                  <a:srgbClr val="000000"/>
                </a:solidFill>
              </a:rPr>
              <a:t>improve  </a:t>
            </a:r>
            <a:r>
              <a:rPr lang="en-US" sz="2371" spc="-7" dirty="0">
                <a:solidFill>
                  <a:srgbClr val="000000"/>
                </a:solidFill>
              </a:rPr>
              <a:t>upon </a:t>
            </a:r>
            <a:r>
              <a:rPr lang="en-US" sz="2371" dirty="0">
                <a:solidFill>
                  <a:srgbClr val="000000"/>
                </a:solidFill>
              </a:rPr>
              <a:t>their </a:t>
            </a:r>
            <a:r>
              <a:rPr lang="en-US" sz="2371" spc="-7" dirty="0">
                <a:solidFill>
                  <a:srgbClr val="000000"/>
                </a:solidFill>
              </a:rPr>
              <a:t>baseline  </a:t>
            </a:r>
            <a:r>
              <a:rPr lang="en-US" sz="2371" spc="-13" dirty="0">
                <a:solidFill>
                  <a:srgbClr val="000000"/>
                </a:solidFill>
              </a:rPr>
              <a:t>CRCT </a:t>
            </a:r>
            <a:r>
              <a:rPr lang="en-US" sz="2371" spc="-7" dirty="0">
                <a:solidFill>
                  <a:srgbClr val="000000"/>
                </a:solidFill>
              </a:rPr>
              <a:t>reading </a:t>
            </a:r>
            <a:r>
              <a:rPr lang="en-US" sz="2371" spc="-13" dirty="0">
                <a:solidFill>
                  <a:srgbClr val="000000"/>
                </a:solidFill>
              </a:rPr>
              <a:t>scores</a:t>
            </a:r>
            <a:r>
              <a:rPr lang="en-US" sz="2371" spc="-86" dirty="0">
                <a:solidFill>
                  <a:srgbClr val="000000"/>
                </a:solidFill>
              </a:rPr>
              <a:t> </a:t>
            </a:r>
            <a:r>
              <a:rPr lang="en-US" sz="2371" spc="-13" dirty="0">
                <a:solidFill>
                  <a:srgbClr val="000000"/>
                </a:solidFill>
              </a:rPr>
              <a:t>by  </a:t>
            </a:r>
            <a:r>
              <a:rPr lang="en-US" sz="2371" dirty="0">
                <a:solidFill>
                  <a:srgbClr val="000000"/>
                </a:solidFill>
              </a:rPr>
              <a:t>15% in the </a:t>
            </a:r>
            <a:r>
              <a:rPr lang="en-US" sz="2371" spc="-26" dirty="0">
                <a:solidFill>
                  <a:srgbClr val="000000"/>
                </a:solidFill>
              </a:rPr>
              <a:t>first </a:t>
            </a:r>
            <a:r>
              <a:rPr lang="en-US" sz="2371" spc="-13" dirty="0">
                <a:solidFill>
                  <a:srgbClr val="000000"/>
                </a:solidFill>
              </a:rPr>
              <a:t>year </a:t>
            </a:r>
            <a:r>
              <a:rPr lang="en-US" sz="2371" spc="-7" dirty="0">
                <a:solidFill>
                  <a:srgbClr val="000000"/>
                </a:solidFill>
              </a:rPr>
              <a:t>of  </a:t>
            </a:r>
            <a:r>
              <a:rPr lang="en-US" sz="2371" spc="-13" dirty="0">
                <a:solidFill>
                  <a:srgbClr val="000000"/>
                </a:solidFill>
              </a:rPr>
              <a:t>operation.</a:t>
            </a:r>
          </a:p>
        </p:txBody>
      </p:sp>
    </p:spTree>
    <p:extLst>
      <p:ext uri="{BB962C8B-B14F-4D97-AF65-F5344CB8AC3E}">
        <p14:creationId xmlns:p14="http://schemas.microsoft.com/office/powerpoint/2010/main" val="156219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5090" y="504306"/>
            <a:ext cx="6316630" cy="891334"/>
          </a:xfrm>
          <a:prstGeom prst="rect">
            <a:avLst/>
          </a:prstGeom>
        </p:spPr>
        <p:txBody>
          <a:bodyPr vert="horz" wrap="square" lIns="0" tIns="0" rIns="0" bIns="0" rtlCol="0" anchor="ctr">
            <a:spAutoFit/>
          </a:bodyPr>
          <a:lstStyle/>
          <a:p>
            <a:pPr marL="1483711">
              <a:lnSpc>
                <a:spcPct val="100000"/>
              </a:lnSpc>
            </a:pPr>
            <a:r>
              <a:rPr sz="5792" spc="-13" dirty="0"/>
              <a:t>SMART</a:t>
            </a:r>
            <a:r>
              <a:rPr sz="5792" spc="-112" dirty="0"/>
              <a:t> </a:t>
            </a:r>
            <a:r>
              <a:rPr sz="5792" spc="-7" dirty="0"/>
              <a:t>Goals</a:t>
            </a:r>
            <a:endParaRPr sz="5792" dirty="0"/>
          </a:p>
        </p:txBody>
      </p:sp>
      <p:sp>
        <p:nvSpPr>
          <p:cNvPr id="5" name="object 5"/>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C0504D"/>
          </a:solidFill>
        </p:spPr>
        <p:txBody>
          <a:bodyPr wrap="square" lIns="0" tIns="0" rIns="0" bIns="0" rtlCol="0"/>
          <a:lstStyle/>
          <a:p>
            <a:endParaRPr sz="2371"/>
          </a:p>
        </p:txBody>
      </p:sp>
      <p:sp>
        <p:nvSpPr>
          <p:cNvPr id="6" name="object 6"/>
          <p:cNvSpPr/>
          <p:nvPr/>
        </p:nvSpPr>
        <p:spPr>
          <a:xfrm>
            <a:off x="359411"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8063A1"/>
          </a:solidFill>
          <a:ln w="25400">
            <a:solidFill>
              <a:srgbClr val="8063A1"/>
            </a:solidFill>
          </a:ln>
        </p:spPr>
        <p:txBody>
          <a:bodyPr wrap="square" lIns="0" tIns="0" rIns="0" bIns="0" rtlCol="0"/>
          <a:lstStyle/>
          <a:p>
            <a:endParaRPr sz="2371"/>
          </a:p>
        </p:txBody>
      </p:sp>
      <p:sp>
        <p:nvSpPr>
          <p:cNvPr id="7" name="object 7"/>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8063A1">
              <a:alpha val="35000"/>
            </a:srgbClr>
          </a:solidFill>
        </p:spPr>
        <p:txBody>
          <a:bodyPr wrap="square" lIns="0" tIns="0" rIns="0" bIns="0" rtlCol="0"/>
          <a:lstStyle/>
          <a:p>
            <a:endParaRPr sz="2371"/>
          </a:p>
        </p:txBody>
      </p:sp>
      <p:sp>
        <p:nvSpPr>
          <p:cNvPr id="8" name="object 8"/>
          <p:cNvSpPr/>
          <p:nvPr/>
        </p:nvSpPr>
        <p:spPr>
          <a:xfrm>
            <a:off x="359411"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8063A1"/>
            </a:solidFill>
          </a:ln>
        </p:spPr>
        <p:txBody>
          <a:bodyPr wrap="square" lIns="0" tIns="0" rIns="0" bIns="0" rtlCol="0"/>
          <a:lstStyle/>
          <a:p>
            <a:endParaRPr sz="2371"/>
          </a:p>
        </p:txBody>
      </p:sp>
      <p:sp>
        <p:nvSpPr>
          <p:cNvPr id="9" name="object 9"/>
          <p:cNvSpPr txBox="1"/>
          <p:nvPr/>
        </p:nvSpPr>
        <p:spPr>
          <a:xfrm>
            <a:off x="529919" y="2264111"/>
            <a:ext cx="3619988" cy="3099951"/>
          </a:xfrm>
          <a:prstGeom prst="rect">
            <a:avLst/>
          </a:prstGeom>
        </p:spPr>
        <p:txBody>
          <a:bodyPr vert="horz" wrap="square" lIns="0" tIns="0" rIns="0" bIns="0" rtlCol="0">
            <a:spAutoFit/>
          </a:bodyPr>
          <a:lstStyle/>
          <a:p>
            <a:pPr marL="1203685"/>
            <a:r>
              <a:rPr lang="en-US" sz="2371" b="1" spc="-7" dirty="0">
                <a:solidFill>
                  <a:srgbClr val="FFFFFF"/>
                </a:solidFill>
                <a:cs typeface="Calibri"/>
              </a:rPr>
              <a:t>Time-bound</a:t>
            </a:r>
            <a:endParaRPr lang="en-US" sz="2371" b="1" dirty="0">
              <a:cs typeface="Calibri"/>
            </a:endParaRPr>
          </a:p>
          <a:p>
            <a:pPr>
              <a:spcBef>
                <a:spcPts val="53"/>
              </a:spcBef>
            </a:pPr>
            <a:endParaRPr lang="en-US" sz="2106" dirty="0">
              <a:latin typeface="Times New Roman"/>
              <a:cs typeface="Times New Roman"/>
            </a:endParaRPr>
          </a:p>
          <a:p>
            <a:pPr marL="16717" marR="6688">
              <a:lnSpc>
                <a:spcPct val="101699"/>
              </a:lnSpc>
            </a:pPr>
            <a:endParaRPr lang="en-US" sz="1053" spc="-7" dirty="0">
              <a:cs typeface="Calibri"/>
            </a:endParaRPr>
          </a:p>
          <a:p>
            <a:pPr marL="16717" marR="6688">
              <a:lnSpc>
                <a:spcPct val="101699"/>
              </a:lnSpc>
            </a:pPr>
            <a:r>
              <a:rPr lang="en-US" sz="2371" spc="-7" dirty="0">
                <a:cs typeface="Calibri"/>
              </a:rPr>
              <a:t>Achievement Charter School  </a:t>
            </a:r>
            <a:r>
              <a:rPr lang="en-US" sz="2371" dirty="0">
                <a:cs typeface="Calibri"/>
              </a:rPr>
              <a:t>will close the </a:t>
            </a:r>
            <a:r>
              <a:rPr lang="en-US" sz="2371" spc="-7" dirty="0">
                <a:cs typeface="Calibri"/>
              </a:rPr>
              <a:t>achievement</a:t>
            </a:r>
            <a:r>
              <a:rPr lang="en-US" sz="2371" spc="-191" dirty="0">
                <a:cs typeface="Calibri"/>
              </a:rPr>
              <a:t> </a:t>
            </a:r>
            <a:r>
              <a:rPr lang="en-US" sz="2371" spc="-13" dirty="0">
                <a:cs typeface="Calibri"/>
              </a:rPr>
              <a:t>gap  </a:t>
            </a:r>
            <a:r>
              <a:rPr lang="en-US" sz="2371" dirty="0">
                <a:cs typeface="Calibri"/>
              </a:rPr>
              <a:t>between </a:t>
            </a:r>
            <a:r>
              <a:rPr lang="en-US" sz="2371" spc="-7" dirty="0">
                <a:cs typeface="Calibri"/>
              </a:rPr>
              <a:t>subgroups by </a:t>
            </a:r>
            <a:r>
              <a:rPr lang="en-US" sz="2371" dirty="0">
                <a:cs typeface="Calibri"/>
              </a:rPr>
              <a:t>50%</a:t>
            </a:r>
            <a:r>
              <a:rPr lang="en-US" sz="2371" spc="-211" dirty="0">
                <a:cs typeface="Calibri"/>
              </a:rPr>
              <a:t> </a:t>
            </a:r>
            <a:r>
              <a:rPr lang="en-US" sz="2371" spc="-7" dirty="0">
                <a:cs typeface="Calibri"/>
              </a:rPr>
              <a:t>by  </a:t>
            </a:r>
            <a:r>
              <a:rPr lang="en-US" sz="2371" dirty="0">
                <a:cs typeface="Calibri"/>
              </a:rPr>
              <a:t>the end </a:t>
            </a:r>
            <a:r>
              <a:rPr lang="en-US" sz="2371" spc="-7" dirty="0">
                <a:cs typeface="Calibri"/>
              </a:rPr>
              <a:t>of </a:t>
            </a:r>
            <a:r>
              <a:rPr lang="en-US" sz="2371" spc="-13" dirty="0">
                <a:cs typeface="Calibri"/>
              </a:rPr>
              <a:t>year </a:t>
            </a:r>
            <a:r>
              <a:rPr lang="en-US" sz="2371" dirty="0">
                <a:cs typeface="Calibri"/>
              </a:rPr>
              <a:t>2, and </a:t>
            </a:r>
            <a:r>
              <a:rPr lang="en-US" sz="2371" spc="-7" dirty="0">
                <a:cs typeface="Calibri"/>
              </a:rPr>
              <a:t>by an  </a:t>
            </a:r>
            <a:r>
              <a:rPr lang="en-US" sz="2371" dirty="0">
                <a:cs typeface="Calibri"/>
              </a:rPr>
              <a:t>additional 10% each </a:t>
            </a:r>
            <a:r>
              <a:rPr lang="en-US" sz="2371" spc="-7" dirty="0">
                <a:cs typeface="Calibri"/>
              </a:rPr>
              <a:t>year  </a:t>
            </a:r>
            <a:r>
              <a:rPr lang="en-US" sz="2371" spc="-26" dirty="0">
                <a:cs typeface="Calibri"/>
              </a:rPr>
              <a:t>thereafter.</a:t>
            </a:r>
            <a:endParaRPr lang="en-US" sz="2371" dirty="0">
              <a:cs typeface="Calibri"/>
            </a:endParaRPr>
          </a:p>
        </p:txBody>
      </p:sp>
      <p:sp>
        <p:nvSpPr>
          <p:cNvPr id="10" name="object 10"/>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solidFill>
            <a:srgbClr val="70AD47"/>
          </a:solidFill>
          <a:ln>
            <a:solidFill>
              <a:srgbClr val="70AD47"/>
            </a:solidFill>
          </a:ln>
        </p:spPr>
        <p:txBody>
          <a:bodyPr wrap="square" lIns="0" tIns="0" rIns="0" bIns="0" rtlCol="0"/>
          <a:lstStyle/>
          <a:p>
            <a:endParaRPr sz="2371"/>
          </a:p>
        </p:txBody>
      </p:sp>
      <p:sp>
        <p:nvSpPr>
          <p:cNvPr id="11" name="object 11"/>
          <p:cNvSpPr/>
          <p:nvPr/>
        </p:nvSpPr>
        <p:spPr>
          <a:xfrm>
            <a:off x="4874943" y="2125107"/>
            <a:ext cx="3961007" cy="682875"/>
          </a:xfrm>
          <a:custGeom>
            <a:avLst/>
            <a:gdLst/>
            <a:ahLst/>
            <a:cxnLst/>
            <a:rect l="l" t="t" r="r" b="b"/>
            <a:pathLst>
              <a:path w="3009265" h="518794">
                <a:moveTo>
                  <a:pt x="0" y="518401"/>
                </a:moveTo>
                <a:lnTo>
                  <a:pt x="3009265" y="518401"/>
                </a:lnTo>
                <a:lnTo>
                  <a:pt x="3009265" y="0"/>
                </a:lnTo>
                <a:lnTo>
                  <a:pt x="0" y="0"/>
                </a:lnTo>
                <a:lnTo>
                  <a:pt x="0" y="518401"/>
                </a:lnTo>
                <a:close/>
              </a:path>
            </a:pathLst>
          </a:custGeom>
          <a:ln w="25400">
            <a:solidFill>
              <a:srgbClr val="9BBA58"/>
            </a:solidFill>
          </a:ln>
        </p:spPr>
        <p:txBody>
          <a:bodyPr wrap="square" lIns="0" tIns="0" rIns="0" bIns="0" rtlCol="0"/>
          <a:lstStyle/>
          <a:p>
            <a:endParaRPr sz="2371"/>
          </a:p>
        </p:txBody>
      </p:sp>
      <p:sp>
        <p:nvSpPr>
          <p:cNvPr id="12" name="object 12"/>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solidFill>
            <a:srgbClr val="70AD47">
              <a:alpha val="35000"/>
            </a:srgbClr>
          </a:solidFill>
          <a:ln>
            <a:solidFill>
              <a:srgbClr val="70AD47"/>
            </a:solidFill>
          </a:ln>
        </p:spPr>
        <p:txBody>
          <a:bodyPr wrap="square" lIns="0" tIns="0" rIns="0" bIns="0" rtlCol="0"/>
          <a:lstStyle/>
          <a:p>
            <a:endParaRPr sz="2371"/>
          </a:p>
        </p:txBody>
      </p:sp>
      <p:sp>
        <p:nvSpPr>
          <p:cNvPr id="13" name="object 13"/>
          <p:cNvSpPr/>
          <p:nvPr/>
        </p:nvSpPr>
        <p:spPr>
          <a:xfrm>
            <a:off x="4874943" y="2807547"/>
            <a:ext cx="3961007" cy="2627454"/>
          </a:xfrm>
          <a:custGeom>
            <a:avLst/>
            <a:gdLst/>
            <a:ahLst/>
            <a:cxnLst/>
            <a:rect l="l" t="t" r="r" b="b"/>
            <a:pathLst>
              <a:path w="3009265" h="2223770">
                <a:moveTo>
                  <a:pt x="0" y="2223389"/>
                </a:moveTo>
                <a:lnTo>
                  <a:pt x="3009265" y="2223389"/>
                </a:lnTo>
                <a:lnTo>
                  <a:pt x="3009265" y="0"/>
                </a:lnTo>
                <a:lnTo>
                  <a:pt x="0" y="0"/>
                </a:lnTo>
                <a:lnTo>
                  <a:pt x="0" y="2223389"/>
                </a:lnTo>
                <a:close/>
              </a:path>
            </a:pathLst>
          </a:custGeom>
          <a:ln w="25400">
            <a:solidFill>
              <a:srgbClr val="70AD47"/>
            </a:solidFill>
          </a:ln>
        </p:spPr>
        <p:txBody>
          <a:bodyPr wrap="square" lIns="0" tIns="0" rIns="0" bIns="0" rtlCol="0"/>
          <a:lstStyle/>
          <a:p>
            <a:endParaRPr sz="2371"/>
          </a:p>
        </p:txBody>
      </p:sp>
      <p:sp>
        <p:nvSpPr>
          <p:cNvPr id="14" name="object 14"/>
          <p:cNvSpPr txBox="1"/>
          <p:nvPr/>
        </p:nvSpPr>
        <p:spPr>
          <a:xfrm>
            <a:off x="4985435" y="2251301"/>
            <a:ext cx="3698857" cy="2355645"/>
          </a:xfrm>
          <a:prstGeom prst="rect">
            <a:avLst/>
          </a:prstGeom>
        </p:spPr>
        <p:txBody>
          <a:bodyPr vert="horz" wrap="square" lIns="0" tIns="0" rIns="0" bIns="0" rtlCol="0">
            <a:spAutoFit/>
          </a:bodyPr>
          <a:lstStyle/>
          <a:p>
            <a:pPr marL="922826"/>
            <a:r>
              <a:rPr lang="en-US" sz="2371" b="1" dirty="0">
                <a:solidFill>
                  <a:srgbClr val="FFFFFF"/>
                </a:solidFill>
                <a:cs typeface="Calibri"/>
              </a:rPr>
              <a:t>Not</a:t>
            </a:r>
            <a:r>
              <a:rPr lang="en-US" sz="2371" b="1" spc="-132" dirty="0">
                <a:solidFill>
                  <a:srgbClr val="FFFFFF"/>
                </a:solidFill>
                <a:cs typeface="Calibri"/>
              </a:rPr>
              <a:t> </a:t>
            </a:r>
            <a:r>
              <a:rPr lang="en-US" sz="2371" b="1" dirty="0">
                <a:solidFill>
                  <a:srgbClr val="FFFFFF"/>
                </a:solidFill>
                <a:cs typeface="Calibri"/>
              </a:rPr>
              <a:t>Time-Bound</a:t>
            </a:r>
            <a:endParaRPr lang="en-US" sz="2371" b="1" dirty="0">
              <a:cs typeface="Calibri"/>
            </a:endParaRPr>
          </a:p>
          <a:p>
            <a:pPr>
              <a:spcBef>
                <a:spcPts val="66"/>
              </a:spcBef>
            </a:pPr>
            <a:endParaRPr lang="en-US" sz="2106" dirty="0">
              <a:latin typeface="Times New Roman"/>
              <a:cs typeface="Times New Roman"/>
            </a:endParaRPr>
          </a:p>
          <a:p>
            <a:pPr marL="16717" marR="6688">
              <a:lnSpc>
                <a:spcPct val="101800"/>
              </a:lnSpc>
            </a:pPr>
            <a:endParaRPr lang="en-US" sz="1053" spc="-7" dirty="0">
              <a:cs typeface="Calibri"/>
            </a:endParaRPr>
          </a:p>
          <a:p>
            <a:pPr marL="16717" marR="6688">
              <a:lnSpc>
                <a:spcPct val="101800"/>
              </a:lnSpc>
            </a:pPr>
            <a:r>
              <a:rPr lang="en-US" sz="2371" spc="-7" dirty="0">
                <a:cs typeface="Calibri"/>
              </a:rPr>
              <a:t>Achievement Charter School  </a:t>
            </a:r>
            <a:r>
              <a:rPr lang="en-US" sz="2371" dirty="0">
                <a:cs typeface="Calibri"/>
              </a:rPr>
              <a:t>will close the </a:t>
            </a:r>
            <a:r>
              <a:rPr lang="en-US" sz="2371" spc="-7" dirty="0">
                <a:cs typeface="Calibri"/>
              </a:rPr>
              <a:t>achievement</a:t>
            </a:r>
            <a:r>
              <a:rPr lang="en-US" sz="2371" spc="-191" dirty="0">
                <a:cs typeface="Calibri"/>
              </a:rPr>
              <a:t> </a:t>
            </a:r>
            <a:r>
              <a:rPr lang="en-US" sz="2371" spc="-13" dirty="0">
                <a:cs typeface="Calibri"/>
              </a:rPr>
              <a:t>gap </a:t>
            </a:r>
            <a:r>
              <a:rPr lang="en-US" sz="2371" dirty="0">
                <a:cs typeface="Calibri"/>
              </a:rPr>
              <a:t>between </a:t>
            </a:r>
            <a:r>
              <a:rPr lang="en-US" sz="2371" spc="-7" dirty="0">
                <a:cs typeface="Calibri"/>
              </a:rPr>
              <a:t>subgroups by</a:t>
            </a:r>
            <a:r>
              <a:rPr lang="en-US" sz="2371" spc="-211" dirty="0">
                <a:cs typeface="Calibri"/>
              </a:rPr>
              <a:t> </a:t>
            </a:r>
            <a:r>
              <a:rPr lang="en-US" sz="2371" dirty="0">
                <a:cs typeface="Calibri"/>
              </a:rPr>
              <a:t>50%.</a:t>
            </a:r>
          </a:p>
        </p:txBody>
      </p:sp>
    </p:spTree>
    <p:extLst>
      <p:ext uri="{BB962C8B-B14F-4D97-AF65-F5344CB8AC3E}">
        <p14:creationId xmlns:p14="http://schemas.microsoft.com/office/powerpoint/2010/main" val="412224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045" y="520268"/>
            <a:ext cx="1776560" cy="891334"/>
          </a:xfrm>
          <a:prstGeom prst="rect">
            <a:avLst/>
          </a:prstGeom>
        </p:spPr>
        <p:txBody>
          <a:bodyPr vert="horz" wrap="square" lIns="0" tIns="0" rIns="0" bIns="0" rtlCol="0" anchor="ctr">
            <a:spAutoFit/>
          </a:bodyPr>
          <a:lstStyle/>
          <a:p>
            <a:pPr marL="16717">
              <a:lnSpc>
                <a:spcPct val="100000"/>
              </a:lnSpc>
            </a:pPr>
            <a:r>
              <a:rPr sz="5792" dirty="0">
                <a:cs typeface="Calibri"/>
              </a:rPr>
              <a:t>Go</a:t>
            </a:r>
            <a:r>
              <a:rPr sz="5792" spc="7" dirty="0">
                <a:cs typeface="Calibri"/>
              </a:rPr>
              <a:t>a</a:t>
            </a:r>
            <a:r>
              <a:rPr sz="5792" dirty="0">
                <a:cs typeface="Calibri"/>
              </a:rPr>
              <a:t>l</a:t>
            </a:r>
          </a:p>
        </p:txBody>
      </p:sp>
      <p:sp>
        <p:nvSpPr>
          <p:cNvPr id="5" name="object 5"/>
          <p:cNvSpPr/>
          <p:nvPr/>
        </p:nvSpPr>
        <p:spPr>
          <a:xfrm>
            <a:off x="2210108" y="2784663"/>
            <a:ext cx="4651404" cy="2790842"/>
          </a:xfrm>
          <a:custGeom>
            <a:avLst/>
            <a:gdLst/>
            <a:ahLst/>
            <a:cxnLst/>
            <a:rect l="l" t="t" r="r" b="b"/>
            <a:pathLst>
              <a:path w="3533775" h="2120265">
                <a:moveTo>
                  <a:pt x="3180207" y="0"/>
                </a:moveTo>
                <a:lnTo>
                  <a:pt x="353313" y="0"/>
                </a:lnTo>
                <a:lnTo>
                  <a:pt x="305356" y="3226"/>
                </a:lnTo>
                <a:lnTo>
                  <a:pt x="259365" y="12625"/>
                </a:lnTo>
                <a:lnTo>
                  <a:pt x="215759" y="27775"/>
                </a:lnTo>
                <a:lnTo>
                  <a:pt x="174958" y="48255"/>
                </a:lnTo>
                <a:lnTo>
                  <a:pt x="137384" y="73644"/>
                </a:lnTo>
                <a:lnTo>
                  <a:pt x="103457" y="103520"/>
                </a:lnTo>
                <a:lnTo>
                  <a:pt x="73596" y="137464"/>
                </a:lnTo>
                <a:lnTo>
                  <a:pt x="48222" y="175053"/>
                </a:lnTo>
                <a:lnTo>
                  <a:pt x="27755" y="215866"/>
                </a:lnTo>
                <a:lnTo>
                  <a:pt x="12615" y="259482"/>
                </a:lnTo>
                <a:lnTo>
                  <a:pt x="3224" y="305481"/>
                </a:lnTo>
                <a:lnTo>
                  <a:pt x="0" y="353441"/>
                </a:lnTo>
                <a:lnTo>
                  <a:pt x="0" y="1766824"/>
                </a:lnTo>
                <a:lnTo>
                  <a:pt x="3224" y="1814774"/>
                </a:lnTo>
                <a:lnTo>
                  <a:pt x="12615" y="1860763"/>
                </a:lnTo>
                <a:lnTo>
                  <a:pt x="27755" y="1904370"/>
                </a:lnTo>
                <a:lnTo>
                  <a:pt x="48222" y="1945175"/>
                </a:lnTo>
                <a:lnTo>
                  <a:pt x="73596" y="1982755"/>
                </a:lnTo>
                <a:lnTo>
                  <a:pt x="103457" y="2016691"/>
                </a:lnTo>
                <a:lnTo>
                  <a:pt x="137384" y="2046561"/>
                </a:lnTo>
                <a:lnTo>
                  <a:pt x="174958" y="2071944"/>
                </a:lnTo>
                <a:lnTo>
                  <a:pt x="215759" y="2092420"/>
                </a:lnTo>
                <a:lnTo>
                  <a:pt x="259365" y="2107566"/>
                </a:lnTo>
                <a:lnTo>
                  <a:pt x="305356" y="2116963"/>
                </a:lnTo>
                <a:lnTo>
                  <a:pt x="353313" y="2120188"/>
                </a:lnTo>
                <a:lnTo>
                  <a:pt x="3180207" y="2120188"/>
                </a:lnTo>
                <a:lnTo>
                  <a:pt x="3228137" y="2116963"/>
                </a:lnTo>
                <a:lnTo>
                  <a:pt x="3274111" y="2107566"/>
                </a:lnTo>
                <a:lnTo>
                  <a:pt x="3317708" y="2092420"/>
                </a:lnTo>
                <a:lnTo>
                  <a:pt x="3358505" y="2071944"/>
                </a:lnTo>
                <a:lnTo>
                  <a:pt x="3396082" y="2046561"/>
                </a:lnTo>
                <a:lnTo>
                  <a:pt x="3430015" y="2016691"/>
                </a:lnTo>
                <a:lnTo>
                  <a:pt x="3459885" y="1982755"/>
                </a:lnTo>
                <a:lnTo>
                  <a:pt x="3485270" y="1945175"/>
                </a:lnTo>
                <a:lnTo>
                  <a:pt x="3505747" y="1904370"/>
                </a:lnTo>
                <a:lnTo>
                  <a:pt x="3520896" y="1860763"/>
                </a:lnTo>
                <a:lnTo>
                  <a:pt x="3530294" y="1814774"/>
                </a:lnTo>
                <a:lnTo>
                  <a:pt x="3533521" y="1766824"/>
                </a:lnTo>
                <a:lnTo>
                  <a:pt x="3533521" y="353441"/>
                </a:lnTo>
                <a:lnTo>
                  <a:pt x="3530294" y="305481"/>
                </a:lnTo>
                <a:lnTo>
                  <a:pt x="3520896" y="259482"/>
                </a:lnTo>
                <a:lnTo>
                  <a:pt x="3505747" y="215866"/>
                </a:lnTo>
                <a:lnTo>
                  <a:pt x="3485270" y="175053"/>
                </a:lnTo>
                <a:lnTo>
                  <a:pt x="3459885" y="137464"/>
                </a:lnTo>
                <a:lnTo>
                  <a:pt x="3430015" y="103520"/>
                </a:lnTo>
                <a:lnTo>
                  <a:pt x="3396082" y="73644"/>
                </a:lnTo>
                <a:lnTo>
                  <a:pt x="3358505" y="48255"/>
                </a:lnTo>
                <a:lnTo>
                  <a:pt x="3317708" y="27775"/>
                </a:lnTo>
                <a:lnTo>
                  <a:pt x="3274111" y="12625"/>
                </a:lnTo>
                <a:lnTo>
                  <a:pt x="3228137" y="3226"/>
                </a:lnTo>
                <a:lnTo>
                  <a:pt x="3180207" y="0"/>
                </a:lnTo>
                <a:close/>
              </a:path>
            </a:pathLst>
          </a:custGeom>
          <a:solidFill>
            <a:srgbClr val="FFFFFF"/>
          </a:solidFill>
        </p:spPr>
        <p:txBody>
          <a:bodyPr wrap="square" lIns="0" tIns="0" rIns="0" bIns="0" rtlCol="0"/>
          <a:lstStyle/>
          <a:p>
            <a:endParaRPr sz="2371"/>
          </a:p>
        </p:txBody>
      </p:sp>
      <p:sp>
        <p:nvSpPr>
          <p:cNvPr id="6" name="object 6"/>
          <p:cNvSpPr/>
          <p:nvPr/>
        </p:nvSpPr>
        <p:spPr>
          <a:xfrm>
            <a:off x="990049" y="1992901"/>
            <a:ext cx="6628382" cy="3341795"/>
          </a:xfrm>
          <a:custGeom>
            <a:avLst/>
            <a:gdLst/>
            <a:ahLst/>
            <a:cxnLst/>
            <a:rect l="l" t="t" r="r" b="b"/>
            <a:pathLst>
              <a:path w="3533775" h="2120265">
                <a:moveTo>
                  <a:pt x="0" y="353441"/>
                </a:moveTo>
                <a:lnTo>
                  <a:pt x="3224" y="305481"/>
                </a:lnTo>
                <a:lnTo>
                  <a:pt x="12615" y="259482"/>
                </a:lnTo>
                <a:lnTo>
                  <a:pt x="27755" y="215866"/>
                </a:lnTo>
                <a:lnTo>
                  <a:pt x="48222" y="175053"/>
                </a:lnTo>
                <a:lnTo>
                  <a:pt x="73596" y="137464"/>
                </a:lnTo>
                <a:lnTo>
                  <a:pt x="103457" y="103520"/>
                </a:lnTo>
                <a:lnTo>
                  <a:pt x="137384" y="73644"/>
                </a:lnTo>
                <a:lnTo>
                  <a:pt x="174958" y="48255"/>
                </a:lnTo>
                <a:lnTo>
                  <a:pt x="215759" y="27775"/>
                </a:lnTo>
                <a:lnTo>
                  <a:pt x="259365" y="12625"/>
                </a:lnTo>
                <a:lnTo>
                  <a:pt x="305356" y="3226"/>
                </a:lnTo>
                <a:lnTo>
                  <a:pt x="353313" y="0"/>
                </a:lnTo>
                <a:lnTo>
                  <a:pt x="3180207" y="0"/>
                </a:lnTo>
                <a:lnTo>
                  <a:pt x="3228137" y="3226"/>
                </a:lnTo>
                <a:lnTo>
                  <a:pt x="3274111" y="12625"/>
                </a:lnTo>
                <a:lnTo>
                  <a:pt x="3317708" y="27775"/>
                </a:lnTo>
                <a:lnTo>
                  <a:pt x="3358505" y="48255"/>
                </a:lnTo>
                <a:lnTo>
                  <a:pt x="3396082" y="73644"/>
                </a:lnTo>
                <a:lnTo>
                  <a:pt x="3430015" y="103520"/>
                </a:lnTo>
                <a:lnTo>
                  <a:pt x="3459885" y="137464"/>
                </a:lnTo>
                <a:lnTo>
                  <a:pt x="3485270" y="175053"/>
                </a:lnTo>
                <a:lnTo>
                  <a:pt x="3505747" y="215866"/>
                </a:lnTo>
                <a:lnTo>
                  <a:pt x="3520896" y="259482"/>
                </a:lnTo>
                <a:lnTo>
                  <a:pt x="3530294" y="305481"/>
                </a:lnTo>
                <a:lnTo>
                  <a:pt x="3533521" y="353441"/>
                </a:lnTo>
                <a:lnTo>
                  <a:pt x="3533521" y="1766824"/>
                </a:lnTo>
                <a:lnTo>
                  <a:pt x="3530294" y="1814774"/>
                </a:lnTo>
                <a:lnTo>
                  <a:pt x="3520896" y="1860763"/>
                </a:lnTo>
                <a:lnTo>
                  <a:pt x="3505747" y="1904370"/>
                </a:lnTo>
                <a:lnTo>
                  <a:pt x="3485270" y="1945175"/>
                </a:lnTo>
                <a:lnTo>
                  <a:pt x="3459885" y="1982755"/>
                </a:lnTo>
                <a:lnTo>
                  <a:pt x="3430015" y="2016691"/>
                </a:lnTo>
                <a:lnTo>
                  <a:pt x="3396082" y="2046561"/>
                </a:lnTo>
                <a:lnTo>
                  <a:pt x="3358505" y="2071944"/>
                </a:lnTo>
                <a:lnTo>
                  <a:pt x="3317708" y="2092420"/>
                </a:lnTo>
                <a:lnTo>
                  <a:pt x="3274111" y="2107566"/>
                </a:lnTo>
                <a:lnTo>
                  <a:pt x="3228137" y="2116963"/>
                </a:lnTo>
                <a:lnTo>
                  <a:pt x="3180207" y="2120188"/>
                </a:lnTo>
                <a:lnTo>
                  <a:pt x="353313" y="2120188"/>
                </a:lnTo>
                <a:lnTo>
                  <a:pt x="305356" y="2116963"/>
                </a:lnTo>
                <a:lnTo>
                  <a:pt x="259365" y="2107566"/>
                </a:lnTo>
                <a:lnTo>
                  <a:pt x="215759" y="2092420"/>
                </a:lnTo>
                <a:lnTo>
                  <a:pt x="174958" y="2071944"/>
                </a:lnTo>
                <a:lnTo>
                  <a:pt x="137384" y="2046561"/>
                </a:lnTo>
                <a:lnTo>
                  <a:pt x="103457" y="2016691"/>
                </a:lnTo>
                <a:lnTo>
                  <a:pt x="73596" y="1982755"/>
                </a:lnTo>
                <a:lnTo>
                  <a:pt x="48222" y="1945175"/>
                </a:lnTo>
                <a:lnTo>
                  <a:pt x="27755" y="1904370"/>
                </a:lnTo>
                <a:lnTo>
                  <a:pt x="12615" y="1860763"/>
                </a:lnTo>
                <a:lnTo>
                  <a:pt x="3224" y="1814774"/>
                </a:lnTo>
                <a:lnTo>
                  <a:pt x="0" y="1766824"/>
                </a:lnTo>
                <a:lnTo>
                  <a:pt x="0" y="353441"/>
                </a:lnTo>
                <a:close/>
              </a:path>
            </a:pathLst>
          </a:custGeom>
          <a:solidFill>
            <a:schemeClr val="accent5"/>
          </a:solidFill>
          <a:ln w="25400">
            <a:solidFill>
              <a:schemeClr val="accent5"/>
            </a:solidFill>
          </a:ln>
        </p:spPr>
        <p:txBody>
          <a:bodyPr wrap="square" lIns="0" tIns="0" rIns="0" bIns="0" rtlCol="0"/>
          <a:lstStyle/>
          <a:p>
            <a:endParaRPr sz="2371"/>
          </a:p>
        </p:txBody>
      </p:sp>
      <p:sp>
        <p:nvSpPr>
          <p:cNvPr id="7" name="object 7"/>
          <p:cNvSpPr txBox="1"/>
          <p:nvPr/>
        </p:nvSpPr>
        <p:spPr>
          <a:xfrm>
            <a:off x="1646289" y="2336198"/>
            <a:ext cx="5315890" cy="2685285"/>
          </a:xfrm>
          <a:prstGeom prst="rect">
            <a:avLst/>
          </a:prstGeom>
        </p:spPr>
        <p:txBody>
          <a:bodyPr vert="horz" wrap="square" lIns="0" tIns="5015" rIns="0" bIns="0" rtlCol="0">
            <a:spAutoFit/>
          </a:bodyPr>
          <a:lstStyle/>
          <a:p>
            <a:pPr marL="34271" marR="20062" indent="-2508" algn="ctr">
              <a:lnSpc>
                <a:spcPts val="2909"/>
              </a:lnSpc>
              <a:spcBef>
                <a:spcPts val="39"/>
              </a:spcBef>
            </a:pPr>
            <a:r>
              <a:rPr sz="2634" b="1" spc="-112" dirty="0">
                <a:solidFill>
                  <a:schemeClr val="bg1"/>
                </a:solidFill>
                <a:latin typeface="Calibri"/>
                <a:cs typeface="Calibri"/>
              </a:rPr>
              <a:t>To </a:t>
            </a:r>
            <a:r>
              <a:rPr sz="2634" b="1" spc="-7" dirty="0">
                <a:solidFill>
                  <a:schemeClr val="bg1"/>
                </a:solidFill>
                <a:latin typeface="Calibri"/>
                <a:cs typeface="Calibri"/>
              </a:rPr>
              <a:t>provide participants with </a:t>
            </a:r>
            <a:r>
              <a:rPr sz="2634" b="1" dirty="0">
                <a:solidFill>
                  <a:schemeClr val="bg1"/>
                </a:solidFill>
                <a:latin typeface="Calibri"/>
                <a:cs typeface="Calibri"/>
              </a:rPr>
              <a:t>the necessary </a:t>
            </a:r>
            <a:r>
              <a:rPr sz="2634" b="1" spc="-7" dirty="0">
                <a:solidFill>
                  <a:schemeClr val="bg1"/>
                </a:solidFill>
                <a:latin typeface="Calibri"/>
                <a:cs typeface="Calibri"/>
              </a:rPr>
              <a:t>tools</a:t>
            </a:r>
            <a:r>
              <a:rPr sz="2634" b="1" spc="-150" dirty="0">
                <a:solidFill>
                  <a:schemeClr val="bg1"/>
                </a:solidFill>
                <a:latin typeface="Calibri"/>
                <a:cs typeface="Calibri"/>
              </a:rPr>
              <a:t> </a:t>
            </a:r>
            <a:r>
              <a:rPr sz="2634" b="1" dirty="0">
                <a:solidFill>
                  <a:schemeClr val="bg1"/>
                </a:solidFill>
                <a:latin typeface="Calibri"/>
                <a:cs typeface="Calibri"/>
              </a:rPr>
              <a:t>and</a:t>
            </a:r>
            <a:endParaRPr sz="2634" dirty="0">
              <a:solidFill>
                <a:schemeClr val="bg1"/>
              </a:solidFill>
              <a:latin typeface="Calibri"/>
              <a:cs typeface="Calibri"/>
            </a:endParaRPr>
          </a:p>
          <a:p>
            <a:pPr algn="ctr">
              <a:lnSpc>
                <a:spcPts val="2705"/>
              </a:lnSpc>
            </a:pPr>
            <a:r>
              <a:rPr sz="2634" b="1" spc="-7" dirty="0">
                <a:solidFill>
                  <a:schemeClr val="bg1"/>
                </a:solidFill>
                <a:latin typeface="Calibri"/>
                <a:cs typeface="Calibri"/>
              </a:rPr>
              <a:t>knowledge </a:t>
            </a:r>
            <a:r>
              <a:rPr sz="2634" b="1" spc="-13" dirty="0">
                <a:solidFill>
                  <a:schemeClr val="bg1"/>
                </a:solidFill>
                <a:latin typeface="Calibri"/>
                <a:cs typeface="Calibri"/>
              </a:rPr>
              <a:t>to </a:t>
            </a:r>
            <a:r>
              <a:rPr sz="2634" b="1" dirty="0">
                <a:solidFill>
                  <a:schemeClr val="bg1"/>
                </a:solidFill>
                <a:latin typeface="Calibri"/>
                <a:cs typeface="Calibri"/>
              </a:rPr>
              <a:t>put </a:t>
            </a:r>
            <a:r>
              <a:rPr sz="2634" b="1" spc="-13" dirty="0">
                <a:solidFill>
                  <a:schemeClr val="bg1"/>
                </a:solidFill>
                <a:latin typeface="Calibri"/>
                <a:cs typeface="Calibri"/>
              </a:rPr>
              <a:t>together</a:t>
            </a:r>
            <a:endParaRPr sz="2634" dirty="0">
              <a:solidFill>
                <a:schemeClr val="bg1"/>
              </a:solidFill>
              <a:latin typeface="Calibri"/>
              <a:cs typeface="Calibri"/>
            </a:endParaRPr>
          </a:p>
          <a:p>
            <a:pPr marL="16717" marR="6688" algn="ctr">
              <a:lnSpc>
                <a:spcPts val="2896"/>
              </a:lnSpc>
              <a:spcBef>
                <a:spcPts val="178"/>
              </a:spcBef>
            </a:pPr>
            <a:r>
              <a:rPr sz="2634" b="1" dirty="0">
                <a:solidFill>
                  <a:schemeClr val="bg1"/>
                </a:solidFill>
                <a:latin typeface="Calibri"/>
                <a:cs typeface="Calibri"/>
              </a:rPr>
              <a:t>high-quality</a:t>
            </a:r>
            <a:r>
              <a:rPr sz="2634" b="1" spc="-132" dirty="0">
                <a:solidFill>
                  <a:schemeClr val="bg1"/>
                </a:solidFill>
                <a:latin typeface="Calibri"/>
                <a:cs typeface="Calibri"/>
              </a:rPr>
              <a:t> </a:t>
            </a:r>
            <a:r>
              <a:rPr lang="en-US" sz="2634" b="1" spc="-132" dirty="0">
                <a:solidFill>
                  <a:schemeClr val="bg1"/>
                </a:solidFill>
                <a:latin typeface="Calibri"/>
                <a:cs typeface="Calibri"/>
              </a:rPr>
              <a:t>Planning, </a:t>
            </a:r>
          </a:p>
          <a:p>
            <a:pPr marL="16717" marR="6688" algn="ctr">
              <a:lnSpc>
                <a:spcPts val="2896"/>
              </a:lnSpc>
              <a:spcBef>
                <a:spcPts val="178"/>
              </a:spcBef>
            </a:pPr>
            <a:r>
              <a:rPr sz="2634" b="1" spc="-7" dirty="0">
                <a:solidFill>
                  <a:schemeClr val="bg1"/>
                </a:solidFill>
                <a:latin typeface="Calibri"/>
                <a:cs typeface="Calibri"/>
              </a:rPr>
              <a:t>Implementation</a:t>
            </a:r>
            <a:r>
              <a:rPr lang="en-US" sz="2634" b="1" spc="-7" dirty="0">
                <a:solidFill>
                  <a:schemeClr val="bg1"/>
                </a:solidFill>
                <a:latin typeface="Calibri"/>
                <a:cs typeface="Calibri"/>
              </a:rPr>
              <a:t>, and </a:t>
            </a:r>
          </a:p>
          <a:p>
            <a:pPr marL="16717" marR="6688" algn="ctr">
              <a:lnSpc>
                <a:spcPts val="2896"/>
              </a:lnSpc>
              <a:spcBef>
                <a:spcPts val="178"/>
              </a:spcBef>
            </a:pPr>
            <a:r>
              <a:rPr lang="en-US" sz="2634" b="1" spc="-7" dirty="0">
                <a:solidFill>
                  <a:schemeClr val="bg1"/>
                </a:solidFill>
                <a:latin typeface="Calibri"/>
                <a:cs typeface="Calibri"/>
              </a:rPr>
              <a:t>Dissemination </a:t>
            </a:r>
          </a:p>
          <a:p>
            <a:pPr marL="16717" marR="6688" algn="ctr">
              <a:lnSpc>
                <a:spcPts val="2896"/>
              </a:lnSpc>
              <a:spcBef>
                <a:spcPts val="178"/>
              </a:spcBef>
            </a:pPr>
            <a:r>
              <a:rPr lang="en-US" sz="2634" b="1" spc="-7" dirty="0" err="1">
                <a:solidFill>
                  <a:schemeClr val="bg1"/>
                </a:solidFill>
                <a:latin typeface="Calibri"/>
                <a:cs typeface="Calibri"/>
              </a:rPr>
              <a:t>Subg</a:t>
            </a:r>
            <a:r>
              <a:rPr sz="2634" b="1" spc="-26" dirty="0" err="1">
                <a:solidFill>
                  <a:schemeClr val="bg1"/>
                </a:solidFill>
                <a:latin typeface="Calibri"/>
                <a:cs typeface="Calibri"/>
              </a:rPr>
              <a:t>rant</a:t>
            </a:r>
            <a:r>
              <a:rPr sz="2634" b="1" spc="-72" dirty="0">
                <a:solidFill>
                  <a:schemeClr val="bg1"/>
                </a:solidFill>
                <a:latin typeface="Calibri"/>
                <a:cs typeface="Calibri"/>
              </a:rPr>
              <a:t> </a:t>
            </a:r>
            <a:r>
              <a:rPr sz="2634" b="1" spc="-7" dirty="0">
                <a:solidFill>
                  <a:schemeClr val="bg1"/>
                </a:solidFill>
                <a:latin typeface="Calibri"/>
                <a:cs typeface="Calibri"/>
              </a:rPr>
              <a:t>application</a:t>
            </a:r>
            <a:r>
              <a:rPr lang="en-US" sz="2634" b="1" spc="-7" dirty="0">
                <a:solidFill>
                  <a:schemeClr val="bg1"/>
                </a:solidFill>
                <a:latin typeface="Calibri"/>
                <a:cs typeface="Calibri"/>
              </a:rPr>
              <a:t>s</a:t>
            </a:r>
            <a:endParaRPr sz="2634" dirty="0">
              <a:solidFill>
                <a:schemeClr val="bg1"/>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9412" y="453727"/>
            <a:ext cx="6958300" cy="1377300"/>
          </a:xfrm>
          <a:prstGeom prst="rect">
            <a:avLst/>
          </a:prstGeom>
        </p:spPr>
        <p:txBody>
          <a:bodyPr vert="horz" wrap="square" lIns="0" tIns="0" rIns="0" bIns="0" rtlCol="0" anchor="ctr">
            <a:spAutoFit/>
          </a:bodyPr>
          <a:lstStyle/>
          <a:p>
            <a:pPr>
              <a:lnSpc>
                <a:spcPct val="100000"/>
              </a:lnSpc>
            </a:pPr>
            <a:r>
              <a:rPr sz="4475" spc="-13" dirty="0"/>
              <a:t>Sample </a:t>
            </a:r>
            <a:r>
              <a:rPr sz="4475" spc="-20" dirty="0"/>
              <a:t>SMART goal</a:t>
            </a:r>
            <a:r>
              <a:rPr sz="4475" spc="13" dirty="0"/>
              <a:t> </a:t>
            </a:r>
            <a:br>
              <a:rPr lang="en-US" sz="4475" spc="13" dirty="0"/>
            </a:br>
            <a:r>
              <a:rPr sz="4475" spc="-13" dirty="0"/>
              <a:t>with</a:t>
            </a:r>
            <a:r>
              <a:rPr lang="en-US" sz="4475" spc="-13" dirty="0"/>
              <a:t> </a:t>
            </a:r>
            <a:r>
              <a:rPr sz="4475" spc="-20" dirty="0"/>
              <a:t>measures</a:t>
            </a:r>
            <a:endParaRPr sz="4475" dirty="0"/>
          </a:p>
        </p:txBody>
      </p:sp>
      <p:sp>
        <p:nvSpPr>
          <p:cNvPr id="5" name="object 5"/>
          <p:cNvSpPr/>
          <p:nvPr/>
        </p:nvSpPr>
        <p:spPr>
          <a:xfrm>
            <a:off x="340451" y="1872465"/>
            <a:ext cx="8525484" cy="4164330"/>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421793" y="1900599"/>
            <a:ext cx="8362799" cy="4027423"/>
          </a:xfrm>
          <a:prstGeom prst="rect">
            <a:avLst/>
          </a:prstGeom>
          <a:solidFill>
            <a:srgbClr val="43BB8D">
              <a:alpha val="35000"/>
            </a:srgbClr>
          </a:solidFill>
        </p:spPr>
        <p:txBody>
          <a:bodyPr wrap="square" lIns="0" tIns="0" rIns="0" bIns="0" rtlCol="0"/>
          <a:lstStyle/>
          <a:p>
            <a:endParaRPr sz="2371"/>
          </a:p>
        </p:txBody>
      </p:sp>
      <p:sp>
        <p:nvSpPr>
          <p:cNvPr id="9" name="object 9"/>
          <p:cNvSpPr txBox="1"/>
          <p:nvPr/>
        </p:nvSpPr>
        <p:spPr>
          <a:xfrm>
            <a:off x="457968" y="2024803"/>
            <a:ext cx="8290449" cy="3809313"/>
          </a:xfrm>
          <a:prstGeom prst="rect">
            <a:avLst/>
          </a:prstGeom>
        </p:spPr>
        <p:txBody>
          <a:bodyPr vert="horz" wrap="square" lIns="0" tIns="0" rIns="0" bIns="0" rtlCol="0">
            <a:spAutoFit/>
          </a:bodyPr>
          <a:lstStyle/>
          <a:p>
            <a:pPr marL="346896" marR="6688" indent="-331013"/>
            <a:r>
              <a:rPr lang="en-US" sz="1711" b="1" dirty="0"/>
              <a:t>Goal</a:t>
            </a:r>
            <a:r>
              <a:rPr lang="en-US" sz="1711" dirty="0"/>
              <a:t>: Downtown Charter School students will become proficient readers of the English   </a:t>
            </a:r>
          </a:p>
          <a:p>
            <a:pPr marL="346896" marR="6688" indent="-331013"/>
            <a:r>
              <a:rPr lang="en-US" sz="1711" dirty="0"/>
              <a:t>           language.</a:t>
            </a:r>
          </a:p>
          <a:p>
            <a:pPr marL="346896" marR="6688" indent="-331013"/>
            <a:endParaRPr lang="en-US" sz="1053" dirty="0"/>
          </a:p>
          <a:p>
            <a:pPr marL="346896" marR="6688" indent="-331013"/>
            <a:r>
              <a:rPr lang="en-US" sz="1645" b="1" dirty="0"/>
              <a:t>Measures</a:t>
            </a:r>
            <a:r>
              <a:rPr lang="en-US" sz="1645" dirty="0"/>
              <a:t>: </a:t>
            </a:r>
          </a:p>
          <a:p>
            <a:pPr marL="392034" marR="6688" indent="-376151">
              <a:buFont typeface="Arial" panose="020B0604020202020204" pitchFamily="34" charset="0"/>
              <a:buChar char="•"/>
            </a:pPr>
            <a:r>
              <a:rPr lang="en-US" sz="1711" dirty="0"/>
              <a:t>In each cohort of Downtown Charter School students, the  average score on the Stanford 9 will increase by 5 NCEs (Normal Curve Equivalent) per year until  the average NCE of the cohort is 70%.</a:t>
            </a:r>
          </a:p>
          <a:p>
            <a:pPr marL="15881" marR="6688"/>
            <a:endParaRPr lang="en-US" sz="263" dirty="0"/>
          </a:p>
          <a:p>
            <a:pPr marL="392869" marR="6688" indent="-376151">
              <a:spcBef>
                <a:spcPts val="375"/>
              </a:spcBef>
              <a:buFont typeface="Arial" panose="020B0604020202020204" pitchFamily="34" charset="0"/>
              <a:buChar char="•"/>
              <a:tabLst>
                <a:tab pos="346896" algn="l"/>
                <a:tab pos="347732" algn="l"/>
              </a:tabLst>
            </a:pPr>
            <a:r>
              <a:rPr lang="en-US" sz="1711" dirty="0"/>
              <a:t>On the Georgia criterion-referenced reading test for grades 5-8, a greater percentage of Downtown Charter School students will score at meets  and exceeds levels than will their peers in APS.</a:t>
            </a:r>
          </a:p>
          <a:p>
            <a:pPr marL="392869" marR="6688" indent="-376151">
              <a:spcBef>
                <a:spcPts val="375"/>
              </a:spcBef>
              <a:buFont typeface="Arial" panose="020B0604020202020204" pitchFamily="34" charset="0"/>
              <a:buChar char="•"/>
              <a:tabLst>
                <a:tab pos="346896" algn="l"/>
                <a:tab pos="347732" algn="l"/>
              </a:tabLst>
            </a:pPr>
            <a:endParaRPr lang="en-US" sz="263" dirty="0"/>
          </a:p>
          <a:p>
            <a:pPr marL="392869" marR="116188" indent="-376151">
              <a:spcBef>
                <a:spcPts val="375"/>
              </a:spcBef>
              <a:buFont typeface="Arial" panose="020B0604020202020204" pitchFamily="34" charset="0"/>
              <a:buChar char="•"/>
              <a:tabLst>
                <a:tab pos="346896" algn="l"/>
                <a:tab pos="347732" algn="l"/>
              </a:tabLst>
            </a:pPr>
            <a:r>
              <a:rPr lang="en-US" sz="1711" dirty="0"/>
              <a:t>Each year, in each cohort, the average scale score of Downtown Charter School students will improve in relation to exceeds expectations on the  Georgia reading/ELA CRCT exams. This measure is designed to assess  student growth over time on a criterion-referenced test.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03984" y="348446"/>
            <a:ext cx="6316630" cy="1800164"/>
          </a:xfrm>
          <a:prstGeom prst="rect">
            <a:avLst/>
          </a:prstGeom>
        </p:spPr>
        <p:txBody>
          <a:bodyPr vert="horz" wrap="square" lIns="0" tIns="418583" rIns="0" bIns="0" rtlCol="0" anchor="ctr">
            <a:spAutoFit/>
          </a:bodyPr>
          <a:lstStyle/>
          <a:p>
            <a:pPr marL="169687">
              <a:lnSpc>
                <a:spcPct val="100000"/>
              </a:lnSpc>
            </a:pPr>
            <a:r>
              <a:rPr sz="4739" spc="-13" dirty="0"/>
              <a:t>SMART GOALS:</a:t>
            </a:r>
            <a:r>
              <a:rPr sz="4739" spc="-59" dirty="0"/>
              <a:t> </a:t>
            </a:r>
            <a:br>
              <a:rPr lang="en-US" spc="-59" dirty="0"/>
            </a:br>
            <a:r>
              <a:rPr sz="4212" spc="-72" dirty="0"/>
              <a:t>Take-Away</a:t>
            </a:r>
          </a:p>
        </p:txBody>
      </p:sp>
      <p:sp>
        <p:nvSpPr>
          <p:cNvPr id="6" name="object 6"/>
          <p:cNvSpPr/>
          <p:nvPr/>
        </p:nvSpPr>
        <p:spPr>
          <a:xfrm>
            <a:off x="603983" y="3228405"/>
            <a:ext cx="2982248" cy="1789516"/>
          </a:xfrm>
          <a:custGeom>
            <a:avLst/>
            <a:gdLst/>
            <a:ahLst/>
            <a:cxnLst/>
            <a:rect l="l" t="t" r="r" b="b"/>
            <a:pathLst>
              <a:path w="2265680" h="1359535">
                <a:moveTo>
                  <a:pt x="2038921" y="0"/>
                </a:moveTo>
                <a:lnTo>
                  <a:pt x="226542" y="0"/>
                </a:lnTo>
                <a:lnTo>
                  <a:pt x="180885" y="4604"/>
                </a:lnTo>
                <a:lnTo>
                  <a:pt x="138360" y="17809"/>
                </a:lnTo>
                <a:lnTo>
                  <a:pt x="99878" y="38703"/>
                </a:lnTo>
                <a:lnTo>
                  <a:pt x="66351" y="66373"/>
                </a:lnTo>
                <a:lnTo>
                  <a:pt x="38688" y="99907"/>
                </a:lnTo>
                <a:lnTo>
                  <a:pt x="17802" y="138392"/>
                </a:lnTo>
                <a:lnTo>
                  <a:pt x="4602" y="180916"/>
                </a:lnTo>
                <a:lnTo>
                  <a:pt x="0" y="226568"/>
                </a:lnTo>
                <a:lnTo>
                  <a:pt x="0" y="1132713"/>
                </a:lnTo>
                <a:lnTo>
                  <a:pt x="4602" y="1178364"/>
                </a:lnTo>
                <a:lnTo>
                  <a:pt x="17802" y="1220888"/>
                </a:lnTo>
                <a:lnTo>
                  <a:pt x="38688" y="1259373"/>
                </a:lnTo>
                <a:lnTo>
                  <a:pt x="66351" y="1292907"/>
                </a:lnTo>
                <a:lnTo>
                  <a:pt x="99878" y="1320577"/>
                </a:lnTo>
                <a:lnTo>
                  <a:pt x="138360" y="1341471"/>
                </a:lnTo>
                <a:lnTo>
                  <a:pt x="180885" y="1354676"/>
                </a:lnTo>
                <a:lnTo>
                  <a:pt x="226542" y="1359281"/>
                </a:lnTo>
                <a:lnTo>
                  <a:pt x="2038921" y="1359281"/>
                </a:lnTo>
                <a:lnTo>
                  <a:pt x="2084567" y="1354676"/>
                </a:lnTo>
                <a:lnTo>
                  <a:pt x="2127077" y="1341471"/>
                </a:lnTo>
                <a:lnTo>
                  <a:pt x="2165542" y="1320577"/>
                </a:lnTo>
                <a:lnTo>
                  <a:pt x="2199052" y="1292907"/>
                </a:lnTo>
                <a:lnTo>
                  <a:pt x="2226699" y="1259373"/>
                </a:lnTo>
                <a:lnTo>
                  <a:pt x="2247572" y="1220888"/>
                </a:lnTo>
                <a:lnTo>
                  <a:pt x="2260763" y="1178364"/>
                </a:lnTo>
                <a:lnTo>
                  <a:pt x="2265362" y="1132713"/>
                </a:lnTo>
                <a:lnTo>
                  <a:pt x="2265362" y="226568"/>
                </a:lnTo>
                <a:lnTo>
                  <a:pt x="2260763" y="180916"/>
                </a:lnTo>
                <a:lnTo>
                  <a:pt x="2247572" y="138392"/>
                </a:lnTo>
                <a:lnTo>
                  <a:pt x="2226699" y="99907"/>
                </a:lnTo>
                <a:lnTo>
                  <a:pt x="2199052" y="66373"/>
                </a:lnTo>
                <a:lnTo>
                  <a:pt x="2165542" y="38703"/>
                </a:lnTo>
                <a:lnTo>
                  <a:pt x="2127077" y="17809"/>
                </a:lnTo>
                <a:lnTo>
                  <a:pt x="2084567" y="4604"/>
                </a:lnTo>
                <a:lnTo>
                  <a:pt x="2038921" y="0"/>
                </a:lnTo>
                <a:close/>
              </a:path>
            </a:pathLst>
          </a:custGeom>
          <a:solidFill>
            <a:srgbClr val="70AD47"/>
          </a:solidFill>
        </p:spPr>
        <p:txBody>
          <a:bodyPr wrap="square" lIns="0" tIns="0" rIns="0" bIns="0" rtlCol="0"/>
          <a:lstStyle/>
          <a:p>
            <a:endParaRPr sz="2371"/>
          </a:p>
        </p:txBody>
      </p:sp>
      <p:sp>
        <p:nvSpPr>
          <p:cNvPr id="7" name="object 7"/>
          <p:cNvSpPr/>
          <p:nvPr/>
        </p:nvSpPr>
        <p:spPr>
          <a:xfrm>
            <a:off x="603983" y="3228405"/>
            <a:ext cx="2982248" cy="1789516"/>
          </a:xfrm>
          <a:custGeom>
            <a:avLst/>
            <a:gdLst/>
            <a:ahLst/>
            <a:cxnLst/>
            <a:rect l="l" t="t" r="r" b="b"/>
            <a:pathLst>
              <a:path w="2265680" h="1359535">
                <a:moveTo>
                  <a:pt x="0" y="226568"/>
                </a:moveTo>
                <a:lnTo>
                  <a:pt x="4602" y="180916"/>
                </a:lnTo>
                <a:lnTo>
                  <a:pt x="17802" y="138392"/>
                </a:lnTo>
                <a:lnTo>
                  <a:pt x="38688" y="99907"/>
                </a:lnTo>
                <a:lnTo>
                  <a:pt x="66351" y="66373"/>
                </a:lnTo>
                <a:lnTo>
                  <a:pt x="99878" y="38703"/>
                </a:lnTo>
                <a:lnTo>
                  <a:pt x="138360" y="17809"/>
                </a:lnTo>
                <a:lnTo>
                  <a:pt x="180885" y="4604"/>
                </a:lnTo>
                <a:lnTo>
                  <a:pt x="226542" y="0"/>
                </a:lnTo>
                <a:lnTo>
                  <a:pt x="2038921" y="0"/>
                </a:lnTo>
                <a:lnTo>
                  <a:pt x="2084567" y="4604"/>
                </a:lnTo>
                <a:lnTo>
                  <a:pt x="2127077" y="17809"/>
                </a:lnTo>
                <a:lnTo>
                  <a:pt x="2165542" y="38703"/>
                </a:lnTo>
                <a:lnTo>
                  <a:pt x="2199052" y="66373"/>
                </a:lnTo>
                <a:lnTo>
                  <a:pt x="2226699" y="99907"/>
                </a:lnTo>
                <a:lnTo>
                  <a:pt x="2247572" y="138392"/>
                </a:lnTo>
                <a:lnTo>
                  <a:pt x="2260763" y="180916"/>
                </a:lnTo>
                <a:lnTo>
                  <a:pt x="2265362" y="226568"/>
                </a:lnTo>
                <a:lnTo>
                  <a:pt x="2265362" y="1132713"/>
                </a:lnTo>
                <a:lnTo>
                  <a:pt x="2260763" y="1178364"/>
                </a:lnTo>
                <a:lnTo>
                  <a:pt x="2247572" y="1220888"/>
                </a:lnTo>
                <a:lnTo>
                  <a:pt x="2226699" y="1259373"/>
                </a:lnTo>
                <a:lnTo>
                  <a:pt x="2199052" y="1292907"/>
                </a:lnTo>
                <a:lnTo>
                  <a:pt x="2165542" y="1320577"/>
                </a:lnTo>
                <a:lnTo>
                  <a:pt x="2127077" y="1341471"/>
                </a:lnTo>
                <a:lnTo>
                  <a:pt x="2084567" y="1354676"/>
                </a:lnTo>
                <a:lnTo>
                  <a:pt x="2038921" y="1359281"/>
                </a:lnTo>
                <a:lnTo>
                  <a:pt x="226542" y="1359281"/>
                </a:lnTo>
                <a:lnTo>
                  <a:pt x="180885" y="1354676"/>
                </a:lnTo>
                <a:lnTo>
                  <a:pt x="138360" y="1341471"/>
                </a:lnTo>
                <a:lnTo>
                  <a:pt x="99878" y="1320577"/>
                </a:lnTo>
                <a:lnTo>
                  <a:pt x="66351" y="1292907"/>
                </a:lnTo>
                <a:lnTo>
                  <a:pt x="38688" y="1259373"/>
                </a:lnTo>
                <a:lnTo>
                  <a:pt x="17802" y="1220888"/>
                </a:lnTo>
                <a:lnTo>
                  <a:pt x="4602" y="1178364"/>
                </a:lnTo>
                <a:lnTo>
                  <a:pt x="0" y="1132713"/>
                </a:lnTo>
                <a:lnTo>
                  <a:pt x="0" y="226568"/>
                </a:lnTo>
                <a:close/>
              </a:path>
            </a:pathLst>
          </a:custGeom>
          <a:solidFill>
            <a:srgbClr val="70AD47"/>
          </a:solidFill>
          <a:ln w="25400">
            <a:solidFill>
              <a:srgbClr val="FFFFFF"/>
            </a:solidFill>
          </a:ln>
        </p:spPr>
        <p:txBody>
          <a:bodyPr wrap="square" lIns="0" tIns="0" rIns="0" bIns="0" rtlCol="0"/>
          <a:lstStyle/>
          <a:p>
            <a:endParaRPr sz="2371"/>
          </a:p>
        </p:txBody>
      </p:sp>
      <p:sp>
        <p:nvSpPr>
          <p:cNvPr id="8" name="object 8"/>
          <p:cNvSpPr txBox="1"/>
          <p:nvPr/>
        </p:nvSpPr>
        <p:spPr>
          <a:xfrm>
            <a:off x="843452" y="3526140"/>
            <a:ext cx="2503316" cy="1154162"/>
          </a:xfrm>
          <a:prstGeom prst="rect">
            <a:avLst/>
          </a:prstGeom>
        </p:spPr>
        <p:txBody>
          <a:bodyPr vert="horz" wrap="square" lIns="0" tIns="0" rIns="0" bIns="0" rtlCol="0">
            <a:spAutoFit/>
          </a:bodyPr>
          <a:lstStyle/>
          <a:p>
            <a:pPr algn="ctr">
              <a:lnSpc>
                <a:spcPts val="4535"/>
              </a:lnSpc>
            </a:pPr>
            <a:r>
              <a:rPr sz="3949" dirty="0">
                <a:solidFill>
                  <a:srgbClr val="FFFFFF"/>
                </a:solidFill>
                <a:latin typeface="Calibri"/>
                <a:cs typeface="Calibri"/>
              </a:rPr>
              <a:t>No</a:t>
            </a:r>
            <a:r>
              <a:rPr sz="3949" spc="-20" dirty="0">
                <a:solidFill>
                  <a:srgbClr val="FFFFFF"/>
                </a:solidFill>
                <a:latin typeface="Calibri"/>
                <a:cs typeface="Calibri"/>
              </a:rPr>
              <a:t>n</a:t>
            </a:r>
            <a:r>
              <a:rPr sz="3949" dirty="0">
                <a:solidFill>
                  <a:srgbClr val="FFFFFF"/>
                </a:solidFill>
                <a:latin typeface="Calibri"/>
                <a:cs typeface="Calibri"/>
              </a:rPr>
              <a:t>-</a:t>
            </a:r>
            <a:r>
              <a:rPr sz="3949" spc="-7" dirty="0">
                <a:solidFill>
                  <a:srgbClr val="FFFFFF"/>
                </a:solidFill>
                <a:latin typeface="Calibri"/>
                <a:cs typeface="Calibri"/>
              </a:rPr>
              <a:t>SMA</a:t>
            </a:r>
            <a:r>
              <a:rPr sz="3949" spc="-20" dirty="0">
                <a:solidFill>
                  <a:srgbClr val="FFFFFF"/>
                </a:solidFill>
                <a:latin typeface="Calibri"/>
                <a:cs typeface="Calibri"/>
              </a:rPr>
              <a:t>R</a:t>
            </a:r>
            <a:r>
              <a:rPr sz="3949" dirty="0">
                <a:solidFill>
                  <a:srgbClr val="FFFFFF"/>
                </a:solidFill>
                <a:latin typeface="Calibri"/>
                <a:cs typeface="Calibri"/>
              </a:rPr>
              <a:t>T</a:t>
            </a:r>
            <a:endParaRPr sz="3949" dirty="0">
              <a:latin typeface="Calibri"/>
              <a:cs typeface="Calibri"/>
            </a:endParaRPr>
          </a:p>
          <a:p>
            <a:pPr algn="ctr">
              <a:lnSpc>
                <a:spcPts val="4535"/>
              </a:lnSpc>
            </a:pPr>
            <a:r>
              <a:rPr sz="3949" spc="-13" dirty="0">
                <a:solidFill>
                  <a:srgbClr val="FFFFFF"/>
                </a:solidFill>
                <a:latin typeface="Calibri"/>
                <a:cs typeface="Calibri"/>
              </a:rPr>
              <a:t>goals</a:t>
            </a:r>
            <a:endParaRPr sz="3949" dirty="0">
              <a:latin typeface="Calibri"/>
              <a:cs typeface="Calibri"/>
            </a:endParaRPr>
          </a:p>
        </p:txBody>
      </p:sp>
      <p:sp>
        <p:nvSpPr>
          <p:cNvPr id="9" name="object 9"/>
          <p:cNvSpPr/>
          <p:nvPr/>
        </p:nvSpPr>
        <p:spPr>
          <a:xfrm>
            <a:off x="3808214" y="3220264"/>
            <a:ext cx="1494467" cy="1789516"/>
          </a:xfrm>
          <a:custGeom>
            <a:avLst/>
            <a:gdLst/>
            <a:ahLst/>
            <a:cxnLst/>
            <a:rect l="l" t="t" r="r" b="b"/>
            <a:pathLst>
              <a:path w="1135379" h="1359535">
                <a:moveTo>
                  <a:pt x="0" y="1359281"/>
                </a:moveTo>
                <a:lnTo>
                  <a:pt x="1135240" y="1359281"/>
                </a:lnTo>
                <a:lnTo>
                  <a:pt x="1135240" y="0"/>
                </a:lnTo>
                <a:lnTo>
                  <a:pt x="0" y="0"/>
                </a:lnTo>
                <a:lnTo>
                  <a:pt x="0" y="1359281"/>
                </a:lnTo>
                <a:close/>
              </a:path>
            </a:pathLst>
          </a:custGeom>
          <a:solidFill>
            <a:srgbClr val="FFFFFF"/>
          </a:solidFill>
        </p:spPr>
        <p:txBody>
          <a:bodyPr wrap="square" lIns="0" tIns="0" rIns="0" bIns="0" rtlCol="0"/>
          <a:lstStyle/>
          <a:p>
            <a:endParaRPr sz="2371"/>
          </a:p>
        </p:txBody>
      </p:sp>
      <p:sp>
        <p:nvSpPr>
          <p:cNvPr id="10" name="object 10"/>
          <p:cNvSpPr/>
          <p:nvPr/>
        </p:nvSpPr>
        <p:spPr>
          <a:xfrm>
            <a:off x="3960113" y="3236462"/>
            <a:ext cx="1494467" cy="1789516"/>
          </a:xfrm>
          <a:custGeom>
            <a:avLst/>
            <a:gdLst/>
            <a:ahLst/>
            <a:cxnLst/>
            <a:rect l="l" t="t" r="r" b="b"/>
            <a:pathLst>
              <a:path w="1135379" h="1359535">
                <a:moveTo>
                  <a:pt x="0" y="1359281"/>
                </a:moveTo>
                <a:lnTo>
                  <a:pt x="1135240" y="1359281"/>
                </a:lnTo>
                <a:lnTo>
                  <a:pt x="1135240" y="0"/>
                </a:lnTo>
                <a:lnTo>
                  <a:pt x="0" y="0"/>
                </a:lnTo>
                <a:lnTo>
                  <a:pt x="0" y="1359281"/>
                </a:lnTo>
                <a:close/>
              </a:path>
            </a:pathLst>
          </a:custGeom>
          <a:ln w="25400">
            <a:solidFill>
              <a:srgbClr val="FFFFFF"/>
            </a:solidFill>
          </a:ln>
        </p:spPr>
        <p:txBody>
          <a:bodyPr wrap="square" lIns="0" tIns="0" rIns="0" bIns="0" rtlCol="0"/>
          <a:lstStyle/>
          <a:p>
            <a:endParaRPr sz="2371"/>
          </a:p>
        </p:txBody>
      </p:sp>
      <p:sp>
        <p:nvSpPr>
          <p:cNvPr id="11" name="object 11"/>
          <p:cNvSpPr txBox="1"/>
          <p:nvPr/>
        </p:nvSpPr>
        <p:spPr>
          <a:xfrm>
            <a:off x="4215697" y="2969794"/>
            <a:ext cx="833323" cy="1944828"/>
          </a:xfrm>
          <a:prstGeom prst="rect">
            <a:avLst/>
          </a:prstGeom>
        </p:spPr>
        <p:txBody>
          <a:bodyPr vert="horz" wrap="square" lIns="0" tIns="0" rIns="0" bIns="0" rtlCol="0">
            <a:spAutoFit/>
          </a:bodyPr>
          <a:lstStyle/>
          <a:p>
            <a:pPr marL="16717"/>
            <a:r>
              <a:rPr sz="12638" dirty="0">
                <a:solidFill>
                  <a:srgbClr val="70AD47"/>
                </a:solidFill>
                <a:latin typeface="Calibri"/>
                <a:cs typeface="Calibri"/>
              </a:rPr>
              <a:t>=</a:t>
            </a:r>
          </a:p>
        </p:txBody>
      </p:sp>
      <p:sp>
        <p:nvSpPr>
          <p:cNvPr id="12" name="object 12"/>
          <p:cNvSpPr/>
          <p:nvPr/>
        </p:nvSpPr>
        <p:spPr>
          <a:xfrm>
            <a:off x="5676563" y="3228405"/>
            <a:ext cx="2982248" cy="1789516"/>
          </a:xfrm>
          <a:custGeom>
            <a:avLst/>
            <a:gdLst/>
            <a:ahLst/>
            <a:cxnLst/>
            <a:rect l="l" t="t" r="r" b="b"/>
            <a:pathLst>
              <a:path w="2265679" h="1359535">
                <a:moveTo>
                  <a:pt x="2038857" y="0"/>
                </a:moveTo>
                <a:lnTo>
                  <a:pt x="226567" y="0"/>
                </a:lnTo>
                <a:lnTo>
                  <a:pt x="180916" y="4604"/>
                </a:lnTo>
                <a:lnTo>
                  <a:pt x="138392" y="17809"/>
                </a:lnTo>
                <a:lnTo>
                  <a:pt x="99907" y="38703"/>
                </a:lnTo>
                <a:lnTo>
                  <a:pt x="66373" y="66373"/>
                </a:lnTo>
                <a:lnTo>
                  <a:pt x="38703" y="99907"/>
                </a:lnTo>
                <a:lnTo>
                  <a:pt x="17809" y="138392"/>
                </a:lnTo>
                <a:lnTo>
                  <a:pt x="4604" y="180916"/>
                </a:lnTo>
                <a:lnTo>
                  <a:pt x="0" y="226568"/>
                </a:lnTo>
                <a:lnTo>
                  <a:pt x="0" y="1132713"/>
                </a:lnTo>
                <a:lnTo>
                  <a:pt x="4604" y="1178364"/>
                </a:lnTo>
                <a:lnTo>
                  <a:pt x="17809" y="1220888"/>
                </a:lnTo>
                <a:lnTo>
                  <a:pt x="38703" y="1259373"/>
                </a:lnTo>
                <a:lnTo>
                  <a:pt x="66373" y="1292907"/>
                </a:lnTo>
                <a:lnTo>
                  <a:pt x="99907" y="1320577"/>
                </a:lnTo>
                <a:lnTo>
                  <a:pt x="138392" y="1341471"/>
                </a:lnTo>
                <a:lnTo>
                  <a:pt x="180916" y="1354676"/>
                </a:lnTo>
                <a:lnTo>
                  <a:pt x="226567" y="1359281"/>
                </a:lnTo>
                <a:lnTo>
                  <a:pt x="2038857" y="1359281"/>
                </a:lnTo>
                <a:lnTo>
                  <a:pt x="2084509" y="1354676"/>
                </a:lnTo>
                <a:lnTo>
                  <a:pt x="2127033" y="1341471"/>
                </a:lnTo>
                <a:lnTo>
                  <a:pt x="2165518" y="1320577"/>
                </a:lnTo>
                <a:lnTo>
                  <a:pt x="2199052" y="1292907"/>
                </a:lnTo>
                <a:lnTo>
                  <a:pt x="2226722" y="1259373"/>
                </a:lnTo>
                <a:lnTo>
                  <a:pt x="2247616" y="1220888"/>
                </a:lnTo>
                <a:lnTo>
                  <a:pt x="2260821" y="1178364"/>
                </a:lnTo>
                <a:lnTo>
                  <a:pt x="2265425" y="1132713"/>
                </a:lnTo>
                <a:lnTo>
                  <a:pt x="2265425" y="226568"/>
                </a:lnTo>
                <a:lnTo>
                  <a:pt x="2260821" y="180916"/>
                </a:lnTo>
                <a:lnTo>
                  <a:pt x="2247616" y="138392"/>
                </a:lnTo>
                <a:lnTo>
                  <a:pt x="2226722" y="99907"/>
                </a:lnTo>
                <a:lnTo>
                  <a:pt x="2199052" y="66373"/>
                </a:lnTo>
                <a:lnTo>
                  <a:pt x="2165518" y="38703"/>
                </a:lnTo>
                <a:lnTo>
                  <a:pt x="2127033" y="17809"/>
                </a:lnTo>
                <a:lnTo>
                  <a:pt x="2084509" y="4604"/>
                </a:lnTo>
                <a:lnTo>
                  <a:pt x="2038857" y="0"/>
                </a:lnTo>
                <a:close/>
              </a:path>
            </a:pathLst>
          </a:custGeom>
          <a:solidFill>
            <a:srgbClr val="92D050"/>
          </a:solidFill>
        </p:spPr>
        <p:txBody>
          <a:bodyPr wrap="square" lIns="0" tIns="0" rIns="0" bIns="0" rtlCol="0"/>
          <a:lstStyle/>
          <a:p>
            <a:endParaRPr sz="2371"/>
          </a:p>
        </p:txBody>
      </p:sp>
      <p:sp>
        <p:nvSpPr>
          <p:cNvPr id="13" name="object 13"/>
          <p:cNvSpPr/>
          <p:nvPr/>
        </p:nvSpPr>
        <p:spPr>
          <a:xfrm>
            <a:off x="5676563" y="3228405"/>
            <a:ext cx="2982248" cy="1789516"/>
          </a:xfrm>
          <a:custGeom>
            <a:avLst/>
            <a:gdLst/>
            <a:ahLst/>
            <a:cxnLst/>
            <a:rect l="l" t="t" r="r" b="b"/>
            <a:pathLst>
              <a:path w="2265679" h="1359535">
                <a:moveTo>
                  <a:pt x="0" y="226568"/>
                </a:moveTo>
                <a:lnTo>
                  <a:pt x="4604" y="180916"/>
                </a:lnTo>
                <a:lnTo>
                  <a:pt x="17809" y="138392"/>
                </a:lnTo>
                <a:lnTo>
                  <a:pt x="38703" y="99907"/>
                </a:lnTo>
                <a:lnTo>
                  <a:pt x="66373" y="66373"/>
                </a:lnTo>
                <a:lnTo>
                  <a:pt x="99907" y="38703"/>
                </a:lnTo>
                <a:lnTo>
                  <a:pt x="138392" y="17809"/>
                </a:lnTo>
                <a:lnTo>
                  <a:pt x="180916" y="4604"/>
                </a:lnTo>
                <a:lnTo>
                  <a:pt x="226567" y="0"/>
                </a:lnTo>
                <a:lnTo>
                  <a:pt x="2038857" y="0"/>
                </a:lnTo>
                <a:lnTo>
                  <a:pt x="2084509" y="4604"/>
                </a:lnTo>
                <a:lnTo>
                  <a:pt x="2127033" y="17809"/>
                </a:lnTo>
                <a:lnTo>
                  <a:pt x="2165518" y="38703"/>
                </a:lnTo>
                <a:lnTo>
                  <a:pt x="2199052" y="66373"/>
                </a:lnTo>
                <a:lnTo>
                  <a:pt x="2226722" y="99907"/>
                </a:lnTo>
                <a:lnTo>
                  <a:pt x="2247616" y="138392"/>
                </a:lnTo>
                <a:lnTo>
                  <a:pt x="2260821" y="180916"/>
                </a:lnTo>
                <a:lnTo>
                  <a:pt x="2265425" y="226568"/>
                </a:lnTo>
                <a:lnTo>
                  <a:pt x="2265425" y="1132713"/>
                </a:lnTo>
                <a:lnTo>
                  <a:pt x="2260821" y="1178364"/>
                </a:lnTo>
                <a:lnTo>
                  <a:pt x="2247616" y="1220888"/>
                </a:lnTo>
                <a:lnTo>
                  <a:pt x="2226722" y="1259373"/>
                </a:lnTo>
                <a:lnTo>
                  <a:pt x="2199052" y="1292907"/>
                </a:lnTo>
                <a:lnTo>
                  <a:pt x="2165518" y="1320577"/>
                </a:lnTo>
                <a:lnTo>
                  <a:pt x="2127033" y="1341471"/>
                </a:lnTo>
                <a:lnTo>
                  <a:pt x="2084509" y="1354676"/>
                </a:lnTo>
                <a:lnTo>
                  <a:pt x="2038857" y="1359281"/>
                </a:lnTo>
                <a:lnTo>
                  <a:pt x="226567" y="1359281"/>
                </a:lnTo>
                <a:lnTo>
                  <a:pt x="180916" y="1354676"/>
                </a:lnTo>
                <a:lnTo>
                  <a:pt x="138392" y="1341471"/>
                </a:lnTo>
                <a:lnTo>
                  <a:pt x="99907" y="1320577"/>
                </a:lnTo>
                <a:lnTo>
                  <a:pt x="66373" y="1292907"/>
                </a:lnTo>
                <a:lnTo>
                  <a:pt x="38703" y="1259373"/>
                </a:lnTo>
                <a:lnTo>
                  <a:pt x="17809" y="1220888"/>
                </a:lnTo>
                <a:lnTo>
                  <a:pt x="4604" y="1178364"/>
                </a:lnTo>
                <a:lnTo>
                  <a:pt x="0" y="1132713"/>
                </a:lnTo>
                <a:lnTo>
                  <a:pt x="0" y="226568"/>
                </a:lnTo>
                <a:close/>
              </a:path>
            </a:pathLst>
          </a:custGeom>
          <a:solidFill>
            <a:srgbClr val="70AD47"/>
          </a:solidFill>
          <a:ln w="25400">
            <a:solidFill>
              <a:srgbClr val="FFFFFF"/>
            </a:solidFill>
          </a:ln>
        </p:spPr>
        <p:txBody>
          <a:bodyPr wrap="square" lIns="0" tIns="0" rIns="0" bIns="0" rtlCol="0"/>
          <a:lstStyle/>
          <a:p>
            <a:endParaRPr sz="2371"/>
          </a:p>
        </p:txBody>
      </p:sp>
      <p:sp>
        <p:nvSpPr>
          <p:cNvPr id="14" name="object 14"/>
          <p:cNvSpPr/>
          <p:nvPr/>
        </p:nvSpPr>
        <p:spPr>
          <a:xfrm>
            <a:off x="6698052" y="3423452"/>
            <a:ext cx="1011707" cy="1350001"/>
          </a:xfrm>
          <a:prstGeom prst="rect">
            <a:avLst/>
          </a:prstGeom>
          <a:blipFill>
            <a:blip r:embed="rId3" cstate="print"/>
            <a:stretch>
              <a:fillRect/>
            </a:stretch>
          </a:blipFill>
        </p:spPr>
        <p:txBody>
          <a:bodyPr wrap="square" lIns="0" tIns="0" rIns="0" bIns="0" rtlCol="0"/>
          <a:lstStyle/>
          <a:p>
            <a:endParaRPr sz="2371"/>
          </a:p>
        </p:txBody>
      </p:sp>
      <p:sp>
        <p:nvSpPr>
          <p:cNvPr id="15" name="object 15"/>
          <p:cNvSpPr/>
          <p:nvPr/>
        </p:nvSpPr>
        <p:spPr>
          <a:xfrm>
            <a:off x="6915008" y="3272459"/>
            <a:ext cx="204779" cy="142927"/>
          </a:xfrm>
          <a:custGeom>
            <a:avLst/>
            <a:gdLst/>
            <a:ahLst/>
            <a:cxnLst/>
            <a:rect l="l" t="t" r="r" b="b"/>
            <a:pathLst>
              <a:path w="155575" h="108585">
                <a:moveTo>
                  <a:pt x="50604" y="0"/>
                </a:moveTo>
                <a:lnTo>
                  <a:pt x="44366" y="1396"/>
                </a:lnTo>
                <a:lnTo>
                  <a:pt x="37431" y="2700"/>
                </a:lnTo>
                <a:lnTo>
                  <a:pt x="31192" y="4096"/>
                </a:lnTo>
                <a:lnTo>
                  <a:pt x="24954" y="5400"/>
                </a:lnTo>
                <a:lnTo>
                  <a:pt x="18715" y="7448"/>
                </a:lnTo>
                <a:lnTo>
                  <a:pt x="12477" y="8752"/>
                </a:lnTo>
                <a:lnTo>
                  <a:pt x="6238" y="10800"/>
                </a:lnTo>
                <a:lnTo>
                  <a:pt x="0" y="12756"/>
                </a:lnTo>
                <a:lnTo>
                  <a:pt x="118541" y="108100"/>
                </a:lnTo>
                <a:lnTo>
                  <a:pt x="123387" y="107449"/>
                </a:lnTo>
                <a:lnTo>
                  <a:pt x="127546" y="107449"/>
                </a:lnTo>
                <a:lnTo>
                  <a:pt x="137257" y="106145"/>
                </a:lnTo>
                <a:lnTo>
                  <a:pt x="141416" y="105400"/>
                </a:lnTo>
                <a:lnTo>
                  <a:pt x="146262" y="105400"/>
                </a:lnTo>
                <a:lnTo>
                  <a:pt x="150430" y="104749"/>
                </a:lnTo>
                <a:lnTo>
                  <a:pt x="155276" y="104749"/>
                </a:lnTo>
                <a:lnTo>
                  <a:pt x="50604" y="0"/>
                </a:lnTo>
                <a:close/>
              </a:path>
            </a:pathLst>
          </a:custGeom>
          <a:solidFill>
            <a:srgbClr val="840000"/>
          </a:solidFill>
        </p:spPr>
        <p:txBody>
          <a:bodyPr wrap="square" lIns="0" tIns="0" rIns="0" bIns="0" rtlCol="0"/>
          <a:lstStyle/>
          <a:p>
            <a:endParaRPr sz="2371"/>
          </a:p>
        </p:txBody>
      </p:sp>
      <p:sp>
        <p:nvSpPr>
          <p:cNvPr id="16" name="object 16"/>
          <p:cNvSpPr/>
          <p:nvPr/>
        </p:nvSpPr>
        <p:spPr>
          <a:xfrm>
            <a:off x="6280869" y="3263291"/>
            <a:ext cx="1773635" cy="1715963"/>
          </a:xfrm>
          <a:custGeom>
            <a:avLst/>
            <a:gdLst/>
            <a:ahLst/>
            <a:cxnLst/>
            <a:rect l="l" t="t" r="r" b="b"/>
            <a:pathLst>
              <a:path w="1347470" h="1303654">
                <a:moveTo>
                  <a:pt x="39512" y="428307"/>
                </a:moveTo>
                <a:lnTo>
                  <a:pt x="22181" y="484173"/>
                </a:lnTo>
                <a:lnTo>
                  <a:pt x="10398" y="540039"/>
                </a:lnTo>
                <a:lnTo>
                  <a:pt x="2772" y="595905"/>
                </a:lnTo>
                <a:lnTo>
                  <a:pt x="0" y="651771"/>
                </a:lnTo>
                <a:lnTo>
                  <a:pt x="693" y="689015"/>
                </a:lnTo>
                <a:lnTo>
                  <a:pt x="3466" y="716948"/>
                </a:lnTo>
                <a:lnTo>
                  <a:pt x="7625" y="754192"/>
                </a:lnTo>
                <a:lnTo>
                  <a:pt x="13863" y="782125"/>
                </a:lnTo>
                <a:lnTo>
                  <a:pt x="21489" y="819370"/>
                </a:lnTo>
                <a:lnTo>
                  <a:pt x="30500" y="847303"/>
                </a:lnTo>
                <a:lnTo>
                  <a:pt x="40898" y="875236"/>
                </a:lnTo>
                <a:lnTo>
                  <a:pt x="52682" y="903169"/>
                </a:lnTo>
                <a:lnTo>
                  <a:pt x="66545" y="940413"/>
                </a:lnTo>
                <a:lnTo>
                  <a:pt x="81103" y="968346"/>
                </a:lnTo>
                <a:lnTo>
                  <a:pt x="97742" y="996279"/>
                </a:lnTo>
                <a:lnTo>
                  <a:pt x="115065" y="1014901"/>
                </a:lnTo>
                <a:lnTo>
                  <a:pt x="133790" y="1042834"/>
                </a:lnTo>
                <a:lnTo>
                  <a:pt x="153889" y="1070767"/>
                </a:lnTo>
                <a:lnTo>
                  <a:pt x="174684" y="1089389"/>
                </a:lnTo>
                <a:lnTo>
                  <a:pt x="197559" y="1117322"/>
                </a:lnTo>
                <a:lnTo>
                  <a:pt x="220433" y="1135944"/>
                </a:lnTo>
                <a:lnTo>
                  <a:pt x="245387" y="1154566"/>
                </a:lnTo>
                <a:lnTo>
                  <a:pt x="270341" y="1182499"/>
                </a:lnTo>
                <a:lnTo>
                  <a:pt x="296688" y="1191810"/>
                </a:lnTo>
                <a:lnTo>
                  <a:pt x="324409" y="1210433"/>
                </a:lnTo>
                <a:lnTo>
                  <a:pt x="352835" y="1229055"/>
                </a:lnTo>
                <a:lnTo>
                  <a:pt x="381948" y="1247677"/>
                </a:lnTo>
                <a:lnTo>
                  <a:pt x="411758" y="1256988"/>
                </a:lnTo>
                <a:lnTo>
                  <a:pt x="473447" y="1275610"/>
                </a:lnTo>
                <a:lnTo>
                  <a:pt x="571193" y="1303543"/>
                </a:lnTo>
                <a:lnTo>
                  <a:pt x="776378" y="1303543"/>
                </a:lnTo>
                <a:lnTo>
                  <a:pt x="874115" y="1275610"/>
                </a:lnTo>
                <a:lnTo>
                  <a:pt x="935814" y="1256988"/>
                </a:lnTo>
                <a:lnTo>
                  <a:pt x="994736" y="1229055"/>
                </a:lnTo>
                <a:lnTo>
                  <a:pt x="1050158" y="1191810"/>
                </a:lnTo>
                <a:lnTo>
                  <a:pt x="1076563" y="1182499"/>
                </a:lnTo>
                <a:lnTo>
                  <a:pt x="593372" y="1182499"/>
                </a:lnTo>
                <a:lnTo>
                  <a:pt x="567034" y="1173188"/>
                </a:lnTo>
                <a:lnTo>
                  <a:pt x="540687" y="1173188"/>
                </a:lnTo>
                <a:lnTo>
                  <a:pt x="490083" y="1154566"/>
                </a:lnTo>
                <a:lnTo>
                  <a:pt x="441567" y="1135944"/>
                </a:lnTo>
                <a:lnTo>
                  <a:pt x="395122" y="1108011"/>
                </a:lnTo>
                <a:lnTo>
                  <a:pt x="372934" y="1098700"/>
                </a:lnTo>
                <a:lnTo>
                  <a:pt x="350756" y="1080078"/>
                </a:lnTo>
                <a:lnTo>
                  <a:pt x="329264" y="1061456"/>
                </a:lnTo>
                <a:lnTo>
                  <a:pt x="308469" y="1052145"/>
                </a:lnTo>
                <a:lnTo>
                  <a:pt x="288370" y="1033523"/>
                </a:lnTo>
                <a:lnTo>
                  <a:pt x="268958" y="1005590"/>
                </a:lnTo>
                <a:lnTo>
                  <a:pt x="250939" y="986968"/>
                </a:lnTo>
                <a:lnTo>
                  <a:pt x="233607" y="968346"/>
                </a:lnTo>
                <a:lnTo>
                  <a:pt x="218354" y="949724"/>
                </a:lnTo>
                <a:lnTo>
                  <a:pt x="203797" y="921791"/>
                </a:lnTo>
                <a:lnTo>
                  <a:pt x="190624" y="903169"/>
                </a:lnTo>
                <a:lnTo>
                  <a:pt x="178843" y="875236"/>
                </a:lnTo>
                <a:lnTo>
                  <a:pt x="168445" y="856614"/>
                </a:lnTo>
                <a:lnTo>
                  <a:pt x="158744" y="828681"/>
                </a:lnTo>
                <a:lnTo>
                  <a:pt x="133790" y="735570"/>
                </a:lnTo>
                <a:lnTo>
                  <a:pt x="128935" y="679704"/>
                </a:lnTo>
                <a:lnTo>
                  <a:pt x="128238" y="651771"/>
                </a:lnTo>
                <a:lnTo>
                  <a:pt x="129631" y="614527"/>
                </a:lnTo>
                <a:lnTo>
                  <a:pt x="133094" y="567972"/>
                </a:lnTo>
                <a:lnTo>
                  <a:pt x="139332" y="530728"/>
                </a:lnTo>
                <a:lnTo>
                  <a:pt x="148347" y="502795"/>
                </a:lnTo>
                <a:lnTo>
                  <a:pt x="122000" y="484173"/>
                </a:lnTo>
                <a:lnTo>
                  <a:pt x="108140" y="474862"/>
                </a:lnTo>
                <a:lnTo>
                  <a:pt x="94967" y="465551"/>
                </a:lnTo>
                <a:lnTo>
                  <a:pt x="39512" y="428307"/>
                </a:lnTo>
                <a:close/>
              </a:path>
              <a:path w="1347470" h="1303654">
                <a:moveTo>
                  <a:pt x="410593" y="325885"/>
                </a:moveTo>
                <a:lnTo>
                  <a:pt x="227368" y="325885"/>
                </a:lnTo>
                <a:lnTo>
                  <a:pt x="1000250" y="1080078"/>
                </a:lnTo>
                <a:lnTo>
                  <a:pt x="984291" y="1089389"/>
                </a:lnTo>
                <a:lnTo>
                  <a:pt x="950370" y="1117322"/>
                </a:lnTo>
                <a:lnTo>
                  <a:pt x="913626" y="1135944"/>
                </a:lnTo>
                <a:lnTo>
                  <a:pt x="874812" y="1154566"/>
                </a:lnTo>
                <a:lnTo>
                  <a:pt x="854703" y="1154566"/>
                </a:lnTo>
                <a:lnTo>
                  <a:pt x="833908" y="1163877"/>
                </a:lnTo>
                <a:lnTo>
                  <a:pt x="812417" y="1173188"/>
                </a:lnTo>
                <a:lnTo>
                  <a:pt x="790935" y="1173188"/>
                </a:lnTo>
                <a:lnTo>
                  <a:pt x="768747" y="1182499"/>
                </a:lnTo>
                <a:lnTo>
                  <a:pt x="1076563" y="1182499"/>
                </a:lnTo>
                <a:lnTo>
                  <a:pt x="1102194" y="1154566"/>
                </a:lnTo>
                <a:lnTo>
                  <a:pt x="1126471" y="1135944"/>
                </a:lnTo>
                <a:lnTo>
                  <a:pt x="1149974" y="1117322"/>
                </a:lnTo>
                <a:lnTo>
                  <a:pt x="1172220" y="1089389"/>
                </a:lnTo>
                <a:lnTo>
                  <a:pt x="1193015" y="1070767"/>
                </a:lnTo>
                <a:lnTo>
                  <a:pt x="1213133" y="1042834"/>
                </a:lnTo>
                <a:lnTo>
                  <a:pt x="1231801" y="1014901"/>
                </a:lnTo>
                <a:lnTo>
                  <a:pt x="1249114" y="996279"/>
                </a:lnTo>
                <a:lnTo>
                  <a:pt x="1100066" y="996279"/>
                </a:lnTo>
                <a:lnTo>
                  <a:pt x="410593" y="325885"/>
                </a:lnTo>
                <a:close/>
              </a:path>
              <a:path w="1347470" h="1303654">
                <a:moveTo>
                  <a:pt x="776378" y="0"/>
                </a:moveTo>
                <a:lnTo>
                  <a:pt x="575352" y="0"/>
                </a:lnTo>
                <a:lnTo>
                  <a:pt x="540687" y="9311"/>
                </a:lnTo>
                <a:lnTo>
                  <a:pt x="532369" y="9311"/>
                </a:lnTo>
                <a:lnTo>
                  <a:pt x="637041" y="111732"/>
                </a:lnTo>
                <a:lnTo>
                  <a:pt x="707058" y="111732"/>
                </a:lnTo>
                <a:lnTo>
                  <a:pt x="734788" y="121043"/>
                </a:lnTo>
                <a:lnTo>
                  <a:pt x="788159" y="121043"/>
                </a:lnTo>
                <a:lnTo>
                  <a:pt x="840147" y="139665"/>
                </a:lnTo>
                <a:lnTo>
                  <a:pt x="890055" y="158287"/>
                </a:lnTo>
                <a:lnTo>
                  <a:pt x="937197" y="176909"/>
                </a:lnTo>
                <a:lnTo>
                  <a:pt x="960072" y="186220"/>
                </a:lnTo>
                <a:lnTo>
                  <a:pt x="982936" y="204842"/>
                </a:lnTo>
                <a:lnTo>
                  <a:pt x="1004409" y="214153"/>
                </a:lnTo>
                <a:lnTo>
                  <a:pt x="1047450" y="251397"/>
                </a:lnTo>
                <a:lnTo>
                  <a:pt x="1086912" y="288641"/>
                </a:lnTo>
                <a:lnTo>
                  <a:pt x="1122312" y="335196"/>
                </a:lnTo>
                <a:lnTo>
                  <a:pt x="1138174" y="353818"/>
                </a:lnTo>
                <a:lnTo>
                  <a:pt x="1152779" y="372440"/>
                </a:lnTo>
                <a:lnTo>
                  <a:pt x="1165933" y="400373"/>
                </a:lnTo>
                <a:lnTo>
                  <a:pt x="1177733" y="418996"/>
                </a:lnTo>
                <a:lnTo>
                  <a:pt x="1188856" y="446929"/>
                </a:lnTo>
                <a:lnTo>
                  <a:pt x="1197851" y="465551"/>
                </a:lnTo>
                <a:lnTo>
                  <a:pt x="1206170" y="493484"/>
                </a:lnTo>
                <a:lnTo>
                  <a:pt x="1213133" y="521417"/>
                </a:lnTo>
                <a:lnTo>
                  <a:pt x="1218647" y="540039"/>
                </a:lnTo>
                <a:lnTo>
                  <a:pt x="1223483" y="567972"/>
                </a:lnTo>
                <a:lnTo>
                  <a:pt x="1226288" y="595905"/>
                </a:lnTo>
                <a:lnTo>
                  <a:pt x="1228319" y="623838"/>
                </a:lnTo>
                <a:lnTo>
                  <a:pt x="1228996" y="651771"/>
                </a:lnTo>
                <a:lnTo>
                  <a:pt x="1228319" y="670393"/>
                </a:lnTo>
                <a:lnTo>
                  <a:pt x="1226965" y="698326"/>
                </a:lnTo>
                <a:lnTo>
                  <a:pt x="1224160" y="726259"/>
                </a:lnTo>
                <a:lnTo>
                  <a:pt x="1220678" y="744881"/>
                </a:lnTo>
                <a:lnTo>
                  <a:pt x="1215842" y="772814"/>
                </a:lnTo>
                <a:lnTo>
                  <a:pt x="1210329" y="791436"/>
                </a:lnTo>
                <a:lnTo>
                  <a:pt x="1203365" y="810059"/>
                </a:lnTo>
                <a:lnTo>
                  <a:pt x="1195724" y="837992"/>
                </a:lnTo>
                <a:lnTo>
                  <a:pt x="1187406" y="856614"/>
                </a:lnTo>
                <a:lnTo>
                  <a:pt x="1177733" y="875236"/>
                </a:lnTo>
                <a:lnTo>
                  <a:pt x="1167288" y="903169"/>
                </a:lnTo>
                <a:lnTo>
                  <a:pt x="1143107" y="940413"/>
                </a:lnTo>
                <a:lnTo>
                  <a:pt x="1115348" y="977657"/>
                </a:lnTo>
                <a:lnTo>
                  <a:pt x="1100066" y="996279"/>
                </a:lnTo>
                <a:lnTo>
                  <a:pt x="1249114" y="996279"/>
                </a:lnTo>
                <a:lnTo>
                  <a:pt x="1265750" y="968346"/>
                </a:lnTo>
                <a:lnTo>
                  <a:pt x="1280355" y="940413"/>
                </a:lnTo>
                <a:lnTo>
                  <a:pt x="1294186" y="903169"/>
                </a:lnTo>
                <a:lnTo>
                  <a:pt x="1305986" y="875236"/>
                </a:lnTo>
                <a:lnTo>
                  <a:pt x="1316335" y="847303"/>
                </a:lnTo>
                <a:lnTo>
                  <a:pt x="1325427" y="819370"/>
                </a:lnTo>
                <a:lnTo>
                  <a:pt x="1332971" y="782125"/>
                </a:lnTo>
                <a:lnTo>
                  <a:pt x="1339258" y="754192"/>
                </a:lnTo>
                <a:lnTo>
                  <a:pt x="1343417" y="716948"/>
                </a:lnTo>
                <a:lnTo>
                  <a:pt x="1346222" y="689015"/>
                </a:lnTo>
                <a:lnTo>
                  <a:pt x="1346899" y="651771"/>
                </a:lnTo>
                <a:lnTo>
                  <a:pt x="1346222" y="623838"/>
                </a:lnTo>
                <a:lnTo>
                  <a:pt x="1343417" y="586594"/>
                </a:lnTo>
                <a:lnTo>
                  <a:pt x="1339258" y="549350"/>
                </a:lnTo>
                <a:lnTo>
                  <a:pt x="1332971" y="521417"/>
                </a:lnTo>
                <a:lnTo>
                  <a:pt x="1325427" y="493484"/>
                </a:lnTo>
                <a:lnTo>
                  <a:pt x="1316335" y="456240"/>
                </a:lnTo>
                <a:lnTo>
                  <a:pt x="1294186" y="400373"/>
                </a:lnTo>
                <a:lnTo>
                  <a:pt x="1265750" y="344507"/>
                </a:lnTo>
                <a:lnTo>
                  <a:pt x="1231801" y="288641"/>
                </a:lnTo>
                <a:lnTo>
                  <a:pt x="1193015" y="232775"/>
                </a:lnTo>
                <a:lnTo>
                  <a:pt x="1172220" y="214153"/>
                </a:lnTo>
                <a:lnTo>
                  <a:pt x="1149974" y="186220"/>
                </a:lnTo>
                <a:lnTo>
                  <a:pt x="1102194" y="148976"/>
                </a:lnTo>
                <a:lnTo>
                  <a:pt x="1050158" y="111732"/>
                </a:lnTo>
                <a:lnTo>
                  <a:pt x="994736" y="74488"/>
                </a:lnTo>
                <a:lnTo>
                  <a:pt x="965614" y="65177"/>
                </a:lnTo>
                <a:lnTo>
                  <a:pt x="935814" y="46555"/>
                </a:lnTo>
                <a:lnTo>
                  <a:pt x="874115" y="27933"/>
                </a:lnTo>
                <a:lnTo>
                  <a:pt x="776378" y="0"/>
                </a:lnTo>
                <a:close/>
              </a:path>
              <a:path w="1347470" h="1303654">
                <a:moveTo>
                  <a:pt x="481765" y="27933"/>
                </a:moveTo>
                <a:lnTo>
                  <a:pt x="412444" y="46555"/>
                </a:lnTo>
                <a:lnTo>
                  <a:pt x="347293" y="83799"/>
                </a:lnTo>
                <a:lnTo>
                  <a:pt x="316091" y="93110"/>
                </a:lnTo>
                <a:lnTo>
                  <a:pt x="286291" y="111732"/>
                </a:lnTo>
                <a:lnTo>
                  <a:pt x="257178" y="139665"/>
                </a:lnTo>
                <a:lnTo>
                  <a:pt x="229448" y="158287"/>
                </a:lnTo>
                <a:lnTo>
                  <a:pt x="203101" y="186220"/>
                </a:lnTo>
                <a:lnTo>
                  <a:pt x="178147" y="204842"/>
                </a:lnTo>
                <a:lnTo>
                  <a:pt x="154585" y="232775"/>
                </a:lnTo>
                <a:lnTo>
                  <a:pt x="132397" y="260708"/>
                </a:lnTo>
                <a:lnTo>
                  <a:pt x="111602" y="288641"/>
                </a:lnTo>
                <a:lnTo>
                  <a:pt x="92194" y="325885"/>
                </a:lnTo>
                <a:lnTo>
                  <a:pt x="74864" y="353818"/>
                </a:lnTo>
                <a:lnTo>
                  <a:pt x="58921" y="381751"/>
                </a:lnTo>
                <a:lnTo>
                  <a:pt x="156665" y="474862"/>
                </a:lnTo>
                <a:lnTo>
                  <a:pt x="163590" y="446929"/>
                </a:lnTo>
                <a:lnTo>
                  <a:pt x="171221" y="428307"/>
                </a:lnTo>
                <a:lnTo>
                  <a:pt x="178843" y="418996"/>
                </a:lnTo>
                <a:lnTo>
                  <a:pt x="196862" y="381751"/>
                </a:lnTo>
                <a:lnTo>
                  <a:pt x="206573" y="363129"/>
                </a:lnTo>
                <a:lnTo>
                  <a:pt x="227368" y="325885"/>
                </a:lnTo>
                <a:lnTo>
                  <a:pt x="410593" y="325885"/>
                </a:lnTo>
                <a:lnTo>
                  <a:pt x="324409" y="242086"/>
                </a:lnTo>
                <a:lnTo>
                  <a:pt x="354915" y="223464"/>
                </a:lnTo>
                <a:lnTo>
                  <a:pt x="370168" y="204842"/>
                </a:lnTo>
                <a:lnTo>
                  <a:pt x="386107" y="195531"/>
                </a:lnTo>
                <a:lnTo>
                  <a:pt x="402743" y="186220"/>
                </a:lnTo>
                <a:lnTo>
                  <a:pt x="418683" y="176909"/>
                </a:lnTo>
                <a:lnTo>
                  <a:pt x="453348" y="158287"/>
                </a:lnTo>
                <a:lnTo>
                  <a:pt x="470680" y="158287"/>
                </a:lnTo>
                <a:lnTo>
                  <a:pt x="488003" y="148976"/>
                </a:lnTo>
                <a:lnTo>
                  <a:pt x="506032" y="139665"/>
                </a:lnTo>
                <a:lnTo>
                  <a:pt x="524748" y="139665"/>
                </a:lnTo>
                <a:lnTo>
                  <a:pt x="542767" y="130354"/>
                </a:lnTo>
                <a:lnTo>
                  <a:pt x="562179" y="130354"/>
                </a:lnTo>
                <a:lnTo>
                  <a:pt x="580895" y="121043"/>
                </a:lnTo>
                <a:lnTo>
                  <a:pt x="600307" y="121043"/>
                </a:lnTo>
                <a:lnTo>
                  <a:pt x="481765" y="27933"/>
                </a:lnTo>
                <a:close/>
              </a:path>
            </a:pathLst>
          </a:custGeom>
          <a:solidFill>
            <a:srgbClr val="840000"/>
          </a:solidFill>
        </p:spPr>
        <p:txBody>
          <a:bodyPr wrap="square" lIns="0" tIns="0" rIns="0" bIns="0" rtlCol="0"/>
          <a:lstStyle/>
          <a:p>
            <a:endParaRPr sz="2371"/>
          </a:p>
        </p:txBody>
      </p:sp>
      <p:sp>
        <p:nvSpPr>
          <p:cNvPr id="17" name="object 17"/>
          <p:cNvSpPr/>
          <p:nvPr/>
        </p:nvSpPr>
        <p:spPr>
          <a:xfrm>
            <a:off x="6332881" y="3763006"/>
            <a:ext cx="154630" cy="150450"/>
          </a:xfrm>
          <a:custGeom>
            <a:avLst/>
            <a:gdLst/>
            <a:ahLst/>
            <a:cxnLst/>
            <a:rect l="l" t="t" r="r" b="b"/>
            <a:pathLst>
              <a:path w="117475" h="114300">
                <a:moveTo>
                  <a:pt x="19409" y="0"/>
                </a:moveTo>
                <a:lnTo>
                  <a:pt x="14556" y="11406"/>
                </a:lnTo>
                <a:lnTo>
                  <a:pt x="9011" y="22821"/>
                </a:lnTo>
                <a:lnTo>
                  <a:pt x="4159" y="34236"/>
                </a:lnTo>
                <a:lnTo>
                  <a:pt x="0" y="46322"/>
                </a:lnTo>
                <a:lnTo>
                  <a:pt x="27727" y="63780"/>
                </a:lnTo>
                <a:lnTo>
                  <a:pt x="41591" y="71843"/>
                </a:lnTo>
                <a:lnTo>
                  <a:pt x="55455" y="80568"/>
                </a:lnTo>
                <a:lnTo>
                  <a:pt x="68627" y="89292"/>
                </a:lnTo>
                <a:lnTo>
                  <a:pt x="82487" y="97356"/>
                </a:lnTo>
                <a:lnTo>
                  <a:pt x="95661" y="106080"/>
                </a:lnTo>
                <a:lnTo>
                  <a:pt x="108834" y="114143"/>
                </a:lnTo>
                <a:lnTo>
                  <a:pt x="110914" y="107421"/>
                </a:lnTo>
                <a:lnTo>
                  <a:pt x="112993" y="100037"/>
                </a:lnTo>
                <a:lnTo>
                  <a:pt x="117152" y="86611"/>
                </a:lnTo>
                <a:lnTo>
                  <a:pt x="19409" y="0"/>
                </a:lnTo>
                <a:close/>
              </a:path>
            </a:pathLst>
          </a:custGeom>
          <a:solidFill>
            <a:srgbClr val="840000"/>
          </a:solidFill>
        </p:spPr>
        <p:txBody>
          <a:bodyPr wrap="square" lIns="0" tIns="0" rIns="0" bIns="0" rtlCol="0"/>
          <a:lstStyle/>
          <a:p>
            <a:endParaRPr sz="2371"/>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114" y="606262"/>
            <a:ext cx="1523503" cy="1510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288449" y="2125106"/>
            <a:ext cx="3541419" cy="2674002"/>
          </a:xfrm>
          <a:prstGeom prst="rect">
            <a:avLst/>
          </a:prstGeom>
        </p:spPr>
        <p:txBody>
          <a:bodyPr vert="horz" wrap="square" lIns="0" tIns="0" rIns="0" bIns="0" rtlCol="0">
            <a:spAutoFit/>
          </a:bodyPr>
          <a:lstStyle/>
          <a:p>
            <a:pPr marL="836" algn="ctr"/>
            <a:r>
              <a:rPr lang="en-US" sz="5792" b="1" spc="-112" dirty="0">
                <a:solidFill>
                  <a:srgbClr val="FFFFFF"/>
                </a:solidFill>
                <a:cs typeface="Calibri"/>
              </a:rPr>
              <a:t>E</a:t>
            </a:r>
            <a:r>
              <a:rPr lang="en-US" sz="5792" b="1" spc="-7" dirty="0">
                <a:solidFill>
                  <a:srgbClr val="FFFFFF"/>
                </a:solidFill>
                <a:cs typeface="Calibri"/>
              </a:rPr>
              <a:t>du</a:t>
            </a:r>
            <a:r>
              <a:rPr lang="en-US" sz="5792" b="1" spc="-79" dirty="0">
                <a:solidFill>
                  <a:srgbClr val="FFFFFF"/>
                </a:solidFill>
                <a:cs typeface="Calibri"/>
              </a:rPr>
              <a:t>c</a:t>
            </a:r>
            <a:r>
              <a:rPr lang="en-US" sz="5792" b="1" spc="-59" dirty="0">
                <a:solidFill>
                  <a:srgbClr val="FFFFFF"/>
                </a:solidFill>
                <a:cs typeface="Calibri"/>
              </a:rPr>
              <a:t>a</a:t>
            </a:r>
            <a:r>
              <a:rPr lang="en-US" sz="5792" b="1" dirty="0">
                <a:solidFill>
                  <a:srgbClr val="FFFFFF"/>
                </a:solidFill>
                <a:cs typeface="Calibri"/>
              </a:rPr>
              <a:t>tional  </a:t>
            </a:r>
            <a:r>
              <a:rPr lang="en-US" sz="5792" b="1" spc="-39" dirty="0">
                <a:solidFill>
                  <a:srgbClr val="FFFFFF"/>
                </a:solidFill>
                <a:cs typeface="Calibri"/>
              </a:rPr>
              <a:t>Program  </a:t>
            </a:r>
            <a:r>
              <a:rPr lang="en-US" sz="5792" b="1" spc="-7" dirty="0">
                <a:solidFill>
                  <a:srgbClr val="FFFFFF"/>
                </a:solidFill>
                <a:cs typeface="Calibri"/>
              </a:rPr>
              <a:t>Description</a:t>
            </a:r>
            <a:endParaRPr sz="7899" b="1" dirty="0">
              <a:latin typeface="Calibri"/>
              <a:cs typeface="Calibri"/>
            </a:endParaRPr>
          </a:p>
        </p:txBody>
      </p:sp>
      <p:pic>
        <p:nvPicPr>
          <p:cNvPr id="1028" name="Picture 4" descr="https://good2bsocial.com/wp-content/uploads/2013/07/books-1024x1024.png">
            <a:extLst>
              <a:ext uri="{FF2B5EF4-FFF2-40B4-BE49-F238E27FC236}">
                <a16:creationId xmlns:a16="http://schemas.microsoft.com/office/drawing/2014/main" id="{FA67180C-112F-4933-9C27-04B1ED064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406" y="2658141"/>
            <a:ext cx="1788235" cy="178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2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906" y="1688530"/>
            <a:ext cx="8176441" cy="4357024"/>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273836" y="1674489"/>
            <a:ext cx="8252669" cy="385351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59408" y="1723904"/>
            <a:ext cx="8051735" cy="4233321"/>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59408" y="1723906"/>
            <a:ext cx="8052404" cy="4233488"/>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2047788" y="444223"/>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Planning and Implementation Application</a:t>
            </a:r>
            <a:endParaRPr sz="2371" dirty="0"/>
          </a:p>
        </p:txBody>
      </p:sp>
      <p:sp>
        <p:nvSpPr>
          <p:cNvPr id="6" name="object 6"/>
          <p:cNvSpPr txBox="1">
            <a:spLocks noGrp="1"/>
          </p:cNvSpPr>
          <p:nvPr>
            <p:ph idx="1"/>
          </p:nvPr>
        </p:nvSpPr>
        <p:spPr>
          <a:xfrm>
            <a:off x="455011" y="1904134"/>
            <a:ext cx="7890318" cy="3840731"/>
          </a:xfrm>
          <a:prstGeom prst="rect">
            <a:avLst/>
          </a:prstGeom>
        </p:spPr>
        <p:txBody>
          <a:bodyPr vert="horz" wrap="square" lIns="0" tIns="0" rIns="0" bIns="0" rtlCol="0">
            <a:spAutoFit/>
          </a:bodyPr>
          <a:lstStyle/>
          <a:p>
            <a:pPr marL="0" marR="6688" indent="0">
              <a:lnSpc>
                <a:spcPct val="100000"/>
              </a:lnSpc>
              <a:buNone/>
              <a:tabLst>
                <a:tab pos="370302" algn="l"/>
                <a:tab pos="371137" algn="l"/>
              </a:tabLst>
            </a:pPr>
            <a:r>
              <a:rPr sz="1843" b="1" dirty="0"/>
              <a:t>A. </a:t>
            </a:r>
            <a:r>
              <a:rPr sz="1843" b="1" spc="-13" dirty="0"/>
              <a:t>Educational </a:t>
            </a:r>
            <a:r>
              <a:rPr sz="1843" b="1" spc="-20" dirty="0"/>
              <a:t>Program </a:t>
            </a:r>
            <a:r>
              <a:rPr sz="1843" b="1" spc="-26" dirty="0"/>
              <a:t>Overview</a:t>
            </a:r>
            <a:r>
              <a:rPr lang="en-US" sz="1843" b="1" spc="-26" dirty="0"/>
              <a:t> (20 Points)</a:t>
            </a:r>
            <a:r>
              <a:rPr sz="1843" b="1" spc="-26" dirty="0"/>
              <a:t>. </a:t>
            </a:r>
            <a:r>
              <a:rPr sz="1843" spc="-7" dirty="0"/>
              <a:t>Briefly describe </a:t>
            </a:r>
            <a:r>
              <a:rPr sz="1843" spc="-13" dirty="0"/>
              <a:t>your </a:t>
            </a:r>
            <a:r>
              <a:rPr sz="1843" spc="-7" dirty="0"/>
              <a:t>charter school, including the  educational </a:t>
            </a:r>
            <a:r>
              <a:rPr sz="1843" spc="-13" dirty="0"/>
              <a:t>program, </a:t>
            </a:r>
            <a:r>
              <a:rPr sz="1843" spc="-7" dirty="0"/>
              <a:t>the school </a:t>
            </a:r>
            <a:r>
              <a:rPr sz="1843" spc="-20" dirty="0"/>
              <a:t>community, </a:t>
            </a:r>
            <a:r>
              <a:rPr sz="1843" spc="-7" dirty="0"/>
              <a:t>the </a:t>
            </a:r>
            <a:r>
              <a:rPr sz="1843" spc="-20" dirty="0"/>
              <a:t>school’s </a:t>
            </a:r>
            <a:r>
              <a:rPr sz="1843" spc="-7" dirty="0"/>
              <a:t>origins</a:t>
            </a:r>
            <a:r>
              <a:rPr lang="en-US" sz="1843" spc="-7" dirty="0"/>
              <a:t>,</a:t>
            </a:r>
            <a:r>
              <a:rPr sz="1843" spc="-7" dirty="0"/>
              <a:t> and the vision of  the school.  Please </a:t>
            </a:r>
            <a:r>
              <a:rPr sz="1843" spc="-13" dirty="0"/>
              <a:t>cover </a:t>
            </a:r>
            <a:r>
              <a:rPr sz="1843" spc="-7" dirty="0"/>
              <a:t>the points </a:t>
            </a:r>
            <a:r>
              <a:rPr sz="1843" spc="-26" dirty="0"/>
              <a:t>below</a:t>
            </a:r>
            <a:r>
              <a:rPr lang="en-US" sz="1843" spc="-26" dirty="0"/>
              <a:t>:</a:t>
            </a:r>
            <a:endParaRPr sz="1843" spc="-7" dirty="0"/>
          </a:p>
          <a:p>
            <a:pPr marL="867658" marR="138758" lvl="1" indent="-376151">
              <a:lnSpc>
                <a:spcPct val="100000"/>
              </a:lnSpc>
              <a:spcBef>
                <a:spcPts val="408"/>
              </a:spcBef>
              <a:tabLst>
                <a:tab pos="815831" algn="l"/>
                <a:tab pos="816667" algn="l"/>
              </a:tabLst>
            </a:pPr>
            <a:r>
              <a:rPr sz="1843" spc="-7" dirty="0">
                <a:latin typeface="Calibri"/>
                <a:cs typeface="Calibri"/>
              </a:rPr>
              <a:t>Describe how the school plans </a:t>
            </a:r>
            <a:r>
              <a:rPr sz="1843" spc="-13" dirty="0">
                <a:latin typeface="Calibri"/>
                <a:cs typeface="Calibri"/>
              </a:rPr>
              <a:t>to </a:t>
            </a:r>
            <a:r>
              <a:rPr sz="1843" spc="-7" dirty="0">
                <a:latin typeface="Calibri"/>
                <a:cs typeface="Calibri"/>
              </a:rPr>
              <a:t>use </a:t>
            </a:r>
            <a:r>
              <a:rPr sz="1843" spc="-13" dirty="0">
                <a:latin typeface="Calibri"/>
                <a:cs typeface="Calibri"/>
              </a:rPr>
              <a:t>grant </a:t>
            </a:r>
            <a:r>
              <a:rPr sz="1843" spc="-7" dirty="0">
                <a:latin typeface="Calibri"/>
                <a:cs typeface="Calibri"/>
              </a:rPr>
              <a:t>funds </a:t>
            </a:r>
            <a:r>
              <a:rPr sz="1843" spc="-13" dirty="0">
                <a:latin typeface="Calibri"/>
                <a:cs typeface="Calibri"/>
              </a:rPr>
              <a:t>to </a:t>
            </a:r>
            <a:r>
              <a:rPr sz="1843" spc="-7" dirty="0">
                <a:latin typeface="Calibri"/>
                <a:cs typeface="Calibri"/>
              </a:rPr>
              <a:t>implement the </a:t>
            </a:r>
            <a:r>
              <a:rPr sz="1843" spc="-20" dirty="0">
                <a:latin typeface="Calibri"/>
                <a:cs typeface="Calibri"/>
              </a:rPr>
              <a:t>school’s  </a:t>
            </a:r>
            <a:r>
              <a:rPr sz="1843" spc="-7" dirty="0">
                <a:latin typeface="Calibri"/>
                <a:cs typeface="Calibri"/>
              </a:rPr>
              <a:t>vision. Please include the </a:t>
            </a:r>
            <a:r>
              <a:rPr sz="1843" spc="-13" dirty="0">
                <a:latin typeface="Calibri"/>
                <a:cs typeface="Calibri"/>
              </a:rPr>
              <a:t>grades </a:t>
            </a:r>
            <a:r>
              <a:rPr sz="1843" spc="-7" dirty="0">
                <a:latin typeface="Calibri"/>
                <a:cs typeface="Calibri"/>
              </a:rPr>
              <a:t>served during the </a:t>
            </a:r>
            <a:r>
              <a:rPr sz="1843" spc="-20" dirty="0">
                <a:latin typeface="Calibri"/>
                <a:cs typeface="Calibri"/>
              </a:rPr>
              <a:t>first </a:t>
            </a:r>
            <a:r>
              <a:rPr sz="1843" spc="-13" dirty="0">
                <a:latin typeface="Calibri"/>
                <a:cs typeface="Calibri"/>
              </a:rPr>
              <a:t>two years </a:t>
            </a:r>
            <a:r>
              <a:rPr sz="1843" spc="-7" dirty="0">
                <a:latin typeface="Calibri"/>
                <a:cs typeface="Calibri"/>
              </a:rPr>
              <a:t>of </a:t>
            </a:r>
            <a:r>
              <a:rPr sz="1843" spc="-13" dirty="0">
                <a:latin typeface="Calibri"/>
                <a:cs typeface="Calibri"/>
              </a:rPr>
              <a:t>operation,  </a:t>
            </a:r>
            <a:r>
              <a:rPr sz="1843" spc="-7" dirty="0">
                <a:latin typeface="Calibri"/>
                <a:cs typeface="Calibri"/>
              </a:rPr>
              <a:t>curricular </a:t>
            </a:r>
            <a:r>
              <a:rPr sz="1843" spc="-13" dirty="0">
                <a:latin typeface="Calibri"/>
                <a:cs typeface="Calibri"/>
              </a:rPr>
              <a:t>focus </a:t>
            </a:r>
            <a:r>
              <a:rPr sz="1843" spc="-7" dirty="0">
                <a:latin typeface="Calibri"/>
                <a:cs typeface="Calibri"/>
              </a:rPr>
              <a:t>or theme of the charter</a:t>
            </a:r>
            <a:r>
              <a:rPr sz="1843" spc="118" dirty="0">
                <a:latin typeface="Calibri"/>
                <a:cs typeface="Calibri"/>
              </a:rPr>
              <a:t> </a:t>
            </a:r>
            <a:r>
              <a:rPr sz="1843" spc="-7" dirty="0">
                <a:latin typeface="Calibri"/>
                <a:cs typeface="Calibri"/>
              </a:rPr>
              <a:t>school.</a:t>
            </a:r>
            <a:endParaRPr sz="1843" dirty="0">
              <a:latin typeface="Calibri"/>
              <a:cs typeface="Calibri"/>
            </a:endParaRPr>
          </a:p>
          <a:p>
            <a:pPr marL="867658" marR="275009" lvl="1" indent="-376151">
              <a:lnSpc>
                <a:spcPct val="100000"/>
              </a:lnSpc>
              <a:spcBef>
                <a:spcPts val="415"/>
              </a:spcBef>
              <a:tabLst>
                <a:tab pos="815831" algn="l"/>
                <a:tab pos="816667" algn="l"/>
              </a:tabLst>
            </a:pPr>
            <a:r>
              <a:rPr sz="1843" spc="-7" dirty="0">
                <a:latin typeface="Calibri"/>
                <a:cs typeface="Calibri"/>
              </a:rPr>
              <a:t>Briefly describe the educational </a:t>
            </a:r>
            <a:r>
              <a:rPr sz="1843" spc="-13" dirty="0">
                <a:latin typeface="Calibri"/>
                <a:cs typeface="Calibri"/>
              </a:rPr>
              <a:t>program </a:t>
            </a:r>
            <a:r>
              <a:rPr sz="1843" spc="-7" dirty="0">
                <a:latin typeface="Calibri"/>
                <a:cs typeface="Calibri"/>
              </a:rPr>
              <a:t>that will be implemented </a:t>
            </a:r>
            <a:r>
              <a:rPr sz="1843" spc="-13" dirty="0">
                <a:latin typeface="Calibri"/>
                <a:cs typeface="Calibri"/>
              </a:rPr>
              <a:t>by </a:t>
            </a:r>
            <a:r>
              <a:rPr sz="1843" spc="-7" dirty="0">
                <a:latin typeface="Calibri"/>
                <a:cs typeface="Calibri"/>
              </a:rPr>
              <a:t>the  charter school including </a:t>
            </a:r>
            <a:r>
              <a:rPr sz="1843" spc="-13" dirty="0">
                <a:latin typeface="Calibri"/>
                <a:cs typeface="Calibri"/>
              </a:rPr>
              <a:t>any </a:t>
            </a:r>
            <a:r>
              <a:rPr sz="1843" spc="-7" dirty="0">
                <a:latin typeface="Calibri"/>
                <a:cs typeface="Calibri"/>
              </a:rPr>
              <a:t>themes or </a:t>
            </a:r>
            <a:r>
              <a:rPr sz="1843" spc="-26" dirty="0">
                <a:latin typeface="Calibri"/>
                <a:cs typeface="Calibri"/>
              </a:rPr>
              <a:t>key </a:t>
            </a:r>
            <a:r>
              <a:rPr sz="1843" spc="-7" dirty="0">
                <a:latin typeface="Calibri"/>
                <a:cs typeface="Calibri"/>
              </a:rPr>
              <a:t>initiatives or instructional delivery  methods. If the charter school serves </a:t>
            </a:r>
            <a:r>
              <a:rPr sz="1843" spc="-13" dirty="0">
                <a:latin typeface="Calibri"/>
                <a:cs typeface="Calibri"/>
              </a:rPr>
              <a:t>grades </a:t>
            </a:r>
            <a:r>
              <a:rPr sz="1843" dirty="0">
                <a:latin typeface="Calibri"/>
                <a:cs typeface="Calibri"/>
              </a:rPr>
              <a:t>9-12, </a:t>
            </a:r>
            <a:r>
              <a:rPr sz="1843" spc="-7" dirty="0">
                <a:latin typeface="Calibri"/>
                <a:cs typeface="Calibri"/>
              </a:rPr>
              <a:t>list the </a:t>
            </a:r>
            <a:r>
              <a:rPr sz="1843" spc="-13" dirty="0">
                <a:latin typeface="Calibri"/>
                <a:cs typeface="Calibri"/>
              </a:rPr>
              <a:t>graduation  requirements.</a:t>
            </a:r>
            <a:endParaRPr sz="1843" dirty="0">
              <a:latin typeface="Calibri"/>
              <a:cs typeface="Calibri"/>
            </a:endParaRPr>
          </a:p>
          <a:p>
            <a:pPr marL="867658" marR="223184" lvl="1" indent="-376151">
              <a:lnSpc>
                <a:spcPct val="100000"/>
              </a:lnSpc>
              <a:spcBef>
                <a:spcPts val="408"/>
              </a:spcBef>
              <a:tabLst>
                <a:tab pos="766513" algn="l"/>
              </a:tabLst>
            </a:pPr>
            <a:r>
              <a:rPr sz="1843" spc="-7" dirty="0">
                <a:latin typeface="Calibri"/>
                <a:cs typeface="Calibri"/>
              </a:rPr>
              <a:t>Please describe how </a:t>
            </a:r>
            <a:r>
              <a:rPr sz="1843" spc="-13" dirty="0">
                <a:latin typeface="Calibri"/>
                <a:cs typeface="Calibri"/>
              </a:rPr>
              <a:t>your </a:t>
            </a:r>
            <a:r>
              <a:rPr sz="1843" spc="-7" dirty="0">
                <a:latin typeface="Calibri"/>
                <a:cs typeface="Calibri"/>
              </a:rPr>
              <a:t>educational </a:t>
            </a:r>
            <a:r>
              <a:rPr sz="1843" spc="-13" dirty="0">
                <a:latin typeface="Calibri"/>
                <a:cs typeface="Calibri"/>
              </a:rPr>
              <a:t>program </a:t>
            </a:r>
            <a:r>
              <a:rPr sz="1843" spc="-7" dirty="0">
                <a:latin typeface="Calibri"/>
                <a:cs typeface="Calibri"/>
              </a:rPr>
              <a:t>distinguishes </a:t>
            </a:r>
            <a:r>
              <a:rPr sz="1843" spc="-13" dirty="0">
                <a:latin typeface="Calibri"/>
                <a:cs typeface="Calibri"/>
              </a:rPr>
              <a:t>your </a:t>
            </a:r>
            <a:r>
              <a:rPr sz="1843" spc="-7" dirty="0">
                <a:latin typeface="Calibri"/>
                <a:cs typeface="Calibri"/>
              </a:rPr>
              <a:t>school </a:t>
            </a:r>
            <a:r>
              <a:rPr sz="1843" spc="-20" dirty="0">
                <a:latin typeface="Calibri"/>
                <a:cs typeface="Calibri"/>
              </a:rPr>
              <a:t>from  </a:t>
            </a:r>
            <a:r>
              <a:rPr sz="1843" spc="-7" dirty="0">
                <a:latin typeface="Calibri"/>
                <a:cs typeface="Calibri"/>
              </a:rPr>
              <a:t>other educational options </a:t>
            </a:r>
            <a:r>
              <a:rPr sz="1843" spc="-13" dirty="0">
                <a:latin typeface="Calibri"/>
                <a:cs typeface="Calibri"/>
              </a:rPr>
              <a:t>available to </a:t>
            </a:r>
            <a:r>
              <a:rPr sz="1843" spc="-7" dirty="0">
                <a:latin typeface="Calibri"/>
                <a:cs typeface="Calibri"/>
              </a:rPr>
              <a:t>the </a:t>
            </a:r>
            <a:r>
              <a:rPr sz="1843" spc="-13" dirty="0">
                <a:latin typeface="Calibri"/>
                <a:cs typeface="Calibri"/>
              </a:rPr>
              <a:t>student </a:t>
            </a:r>
            <a:r>
              <a:rPr sz="1843" spc="-7" dirty="0">
                <a:latin typeface="Calibri"/>
                <a:cs typeface="Calibri"/>
              </a:rPr>
              <a:t>population that </a:t>
            </a:r>
            <a:r>
              <a:rPr sz="1843" spc="-13" dirty="0">
                <a:latin typeface="Calibri"/>
                <a:cs typeface="Calibri"/>
              </a:rPr>
              <a:t>you </a:t>
            </a:r>
            <a:r>
              <a:rPr sz="1843" spc="-7" dirty="0">
                <a:latin typeface="Calibri"/>
                <a:cs typeface="Calibri"/>
              </a:rPr>
              <a:t>are  seeking </a:t>
            </a:r>
            <a:r>
              <a:rPr sz="1843" spc="-13" dirty="0">
                <a:latin typeface="Calibri"/>
                <a:cs typeface="Calibri"/>
              </a:rPr>
              <a:t>to</a:t>
            </a:r>
            <a:r>
              <a:rPr sz="1843" spc="-46" dirty="0">
                <a:latin typeface="Calibri"/>
                <a:cs typeface="Calibri"/>
              </a:rPr>
              <a:t> </a:t>
            </a:r>
            <a:r>
              <a:rPr sz="1843" spc="-13" dirty="0">
                <a:latin typeface="Calibri"/>
                <a:cs typeface="Calibri"/>
              </a:rPr>
              <a:t>enroll.</a:t>
            </a:r>
            <a:endParaRPr sz="1843"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906" y="1688530"/>
            <a:ext cx="8176441" cy="4357024"/>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273836" y="1674489"/>
            <a:ext cx="8252669" cy="385351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59408" y="1723904"/>
            <a:ext cx="8051735" cy="4233321"/>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59408" y="1723906"/>
            <a:ext cx="8052404" cy="4233488"/>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2047788" y="444223"/>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Dissemination Application</a:t>
            </a:r>
            <a:endParaRPr sz="2371" dirty="0"/>
          </a:p>
        </p:txBody>
      </p:sp>
      <p:sp>
        <p:nvSpPr>
          <p:cNvPr id="10" name="object 9">
            <a:extLst>
              <a:ext uri="{FF2B5EF4-FFF2-40B4-BE49-F238E27FC236}">
                <a16:creationId xmlns:a16="http://schemas.microsoft.com/office/drawing/2014/main" id="{AE4369F8-E8C0-48AA-AF83-D60BA89FDC9D}"/>
              </a:ext>
            </a:extLst>
          </p:cNvPr>
          <p:cNvSpPr txBox="1"/>
          <p:nvPr/>
        </p:nvSpPr>
        <p:spPr>
          <a:xfrm>
            <a:off x="459710" y="1742553"/>
            <a:ext cx="7951433" cy="4253857"/>
          </a:xfrm>
          <a:prstGeom prst="rect">
            <a:avLst/>
          </a:prstGeom>
        </p:spPr>
        <p:txBody>
          <a:bodyPr vert="horz" wrap="square" lIns="0" tIns="0" rIns="0" bIns="0" rtlCol="0">
            <a:spAutoFit/>
          </a:bodyPr>
          <a:lstStyle/>
          <a:p>
            <a:pPr marL="16717" marR="70215">
              <a:tabLst>
                <a:tab pos="346896" algn="l"/>
                <a:tab pos="347732" algn="l"/>
              </a:tabLst>
            </a:pPr>
            <a:r>
              <a:rPr lang="en-US" sz="1580" b="1" spc="-7" dirty="0">
                <a:latin typeface="Calibri"/>
                <a:cs typeface="Calibri"/>
              </a:rPr>
              <a:t>I. General Information (5 Points)</a:t>
            </a:r>
            <a:endParaRPr lang="en-US" sz="1580" spc="-7" dirty="0">
              <a:latin typeface="Calibri"/>
              <a:cs typeface="Calibri"/>
            </a:endParaRPr>
          </a:p>
          <a:p>
            <a:pPr marL="392869" marR="70215" indent="-376151">
              <a:buFont typeface="Arial" panose="020B0604020202020204" pitchFamily="34" charset="0"/>
              <a:buChar char="•"/>
              <a:tabLst>
                <a:tab pos="346896" algn="l"/>
                <a:tab pos="347732" algn="l"/>
              </a:tabLst>
            </a:pPr>
            <a:r>
              <a:rPr lang="en-US" sz="1448" spc="-7" dirty="0">
                <a:cs typeface="Calibri"/>
              </a:rPr>
              <a:t>State when the charter school was established, whether it is a start-up or conversion charter school, the number of charter terms the school has been in existence, and the year school’s current charter term will expire.</a:t>
            </a:r>
          </a:p>
          <a:p>
            <a:pPr marL="392869" marR="70215" indent="-376151">
              <a:buFont typeface="Arial" panose="020B0604020202020204" pitchFamily="34" charset="0"/>
              <a:buChar char="•"/>
              <a:tabLst>
                <a:tab pos="346896" algn="l"/>
                <a:tab pos="347732" algn="l"/>
              </a:tabLst>
            </a:pPr>
            <a:r>
              <a:rPr lang="en-US" sz="1448" spc="-7" dirty="0">
                <a:cs typeface="Calibri"/>
              </a:rPr>
              <a:t>State the mission and vision of the charter school, and explain how it aligns with the Department’s objectives.</a:t>
            </a:r>
          </a:p>
          <a:p>
            <a:pPr marL="392869" marR="70215" indent="-376151">
              <a:buFont typeface="Arial" panose="020B0604020202020204" pitchFamily="34" charset="0"/>
              <a:buChar char="•"/>
              <a:tabLst>
                <a:tab pos="346896" algn="l"/>
                <a:tab pos="347732" algn="l"/>
              </a:tabLst>
            </a:pPr>
            <a:r>
              <a:rPr lang="en-US" sz="1448" spc="-7" dirty="0">
                <a:cs typeface="Calibri"/>
              </a:rPr>
              <a:t>Describe the size of the school, including the grade levels served, and any future plans for growth over the charter term.</a:t>
            </a:r>
          </a:p>
          <a:p>
            <a:pPr marL="392869" marR="70215" indent="-376151">
              <a:buFont typeface="Arial" panose="020B0604020202020204" pitchFamily="34" charset="0"/>
              <a:buChar char="•"/>
              <a:tabLst>
                <a:tab pos="346896" algn="l"/>
                <a:tab pos="347732" algn="l"/>
              </a:tabLst>
            </a:pPr>
            <a:r>
              <a:rPr lang="en-US" sz="1448" spc="-7" dirty="0">
                <a:cs typeface="Calibri"/>
              </a:rPr>
              <a:t>Describe the physical location of the charter school, including whether in a low-income community. State whether the charter school has a Title I designation. </a:t>
            </a:r>
          </a:p>
          <a:p>
            <a:pPr marL="392869" marR="70215" indent="-376151">
              <a:buFont typeface="Arial" panose="020B0604020202020204" pitchFamily="34" charset="0"/>
              <a:buChar char="•"/>
              <a:tabLst>
                <a:tab pos="346896" algn="l"/>
                <a:tab pos="347732" algn="l"/>
              </a:tabLst>
            </a:pPr>
            <a:r>
              <a:rPr lang="en-US" sz="1448" spc="-7" dirty="0">
                <a:cs typeface="Calibri"/>
              </a:rPr>
              <a:t>Provide a general description of the student population demographics, with particular emphasis on educationally disadvantaged students served by the charter school.</a:t>
            </a:r>
          </a:p>
          <a:p>
            <a:pPr marL="392869" marR="70215" indent="-376151">
              <a:buFont typeface="Arial" panose="020B0604020202020204" pitchFamily="34" charset="0"/>
              <a:buChar char="•"/>
              <a:tabLst>
                <a:tab pos="346896" algn="l"/>
                <a:tab pos="347732" algn="l"/>
              </a:tabLst>
            </a:pPr>
            <a:r>
              <a:rPr lang="en-US" sz="1448" spc="-7" dirty="0">
                <a:cs typeface="Calibri"/>
              </a:rPr>
              <a:t>Describe the charter school’s educational philosophy, instructional approach, innovative models, tools, programs, and/or systems. Describe how it supports the needs of all students, including educationally disadvantaged students, and has enabled the school to meet or exceed its performance goals for at least the past 3 consecutive years.</a:t>
            </a:r>
          </a:p>
          <a:p>
            <a:pPr marL="392869" marR="70215" indent="-376151">
              <a:buFont typeface="Arial" panose="020B0604020202020204" pitchFamily="34" charset="0"/>
              <a:buChar char="•"/>
              <a:tabLst>
                <a:tab pos="346896" algn="l"/>
                <a:tab pos="347732" algn="l"/>
              </a:tabLst>
            </a:pPr>
            <a:r>
              <a:rPr lang="en-US" sz="1448" spc="-7" dirty="0">
                <a:cs typeface="Calibri"/>
              </a:rPr>
              <a:t>Describe the extent to which the charter school takes advantage of the flexibility possible under Georgia’s charter school law and waivers from local school policies (for locally-approved charter schools) as identified in the charter contract.</a:t>
            </a:r>
          </a:p>
        </p:txBody>
      </p:sp>
    </p:spTree>
    <p:extLst>
      <p:ext uri="{BB962C8B-B14F-4D97-AF65-F5344CB8AC3E}">
        <p14:creationId xmlns:p14="http://schemas.microsoft.com/office/powerpoint/2010/main" val="324558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8870" y="1516280"/>
            <a:ext cx="8176441" cy="4884520"/>
          </a:xfrm>
          <a:prstGeom prst="rect">
            <a:avLst/>
          </a:prstGeom>
          <a:blipFill>
            <a:blip r:embed="rId3" cstate="print"/>
            <a:stretch>
              <a:fillRect/>
            </a:stretch>
          </a:blipFill>
        </p:spPr>
        <p:txBody>
          <a:bodyPr wrap="square" lIns="0" tIns="0" rIns="0" bIns="0" rtlCol="0"/>
          <a:lstStyle/>
          <a:p>
            <a:endParaRPr sz="2371"/>
          </a:p>
        </p:txBody>
      </p:sp>
      <p:sp>
        <p:nvSpPr>
          <p:cNvPr id="3" name="object 3"/>
          <p:cNvSpPr/>
          <p:nvPr/>
        </p:nvSpPr>
        <p:spPr>
          <a:xfrm>
            <a:off x="304800" y="1502240"/>
            <a:ext cx="8252669" cy="4767559"/>
          </a:xfrm>
          <a:prstGeom prst="rect">
            <a:avLst/>
          </a:prstGeom>
          <a:blipFill>
            <a:blip r:embed="rId4" cstate="print"/>
            <a:stretch>
              <a:fillRect/>
            </a:stretch>
          </a:blipFill>
        </p:spPr>
        <p:txBody>
          <a:bodyPr wrap="square" lIns="0" tIns="0" rIns="0" bIns="0" rtlCol="0"/>
          <a:lstStyle/>
          <a:p>
            <a:endParaRPr sz="2371"/>
          </a:p>
        </p:txBody>
      </p:sp>
      <p:sp>
        <p:nvSpPr>
          <p:cNvPr id="4" name="object 4"/>
          <p:cNvSpPr/>
          <p:nvPr/>
        </p:nvSpPr>
        <p:spPr>
          <a:xfrm>
            <a:off x="390372" y="1551655"/>
            <a:ext cx="8051735" cy="4689873"/>
          </a:xfrm>
          <a:prstGeom prst="rect">
            <a:avLst/>
          </a:prstGeom>
          <a:solidFill>
            <a:schemeClr val="accent5">
              <a:alpha val="35000"/>
            </a:schemeClr>
          </a:solidFill>
        </p:spPr>
        <p:txBody>
          <a:bodyPr wrap="square" lIns="0" tIns="0" rIns="0" bIns="0" rtlCol="0"/>
          <a:lstStyle/>
          <a:p>
            <a:endParaRPr sz="2371"/>
          </a:p>
        </p:txBody>
      </p:sp>
      <p:sp>
        <p:nvSpPr>
          <p:cNvPr id="5" name="object 5"/>
          <p:cNvSpPr/>
          <p:nvPr/>
        </p:nvSpPr>
        <p:spPr>
          <a:xfrm>
            <a:off x="390372" y="1551656"/>
            <a:ext cx="8052404" cy="4689871"/>
          </a:xfrm>
          <a:custGeom>
            <a:avLst/>
            <a:gdLst/>
            <a:ahLst/>
            <a:cxnLst/>
            <a:rect l="l" t="t" r="r" b="b"/>
            <a:pathLst>
              <a:path w="6117590" h="3216275">
                <a:moveTo>
                  <a:pt x="0" y="3216148"/>
                </a:moveTo>
                <a:lnTo>
                  <a:pt x="6117082" y="3216148"/>
                </a:lnTo>
                <a:lnTo>
                  <a:pt x="6117082" y="0"/>
                </a:lnTo>
                <a:lnTo>
                  <a:pt x="0" y="0"/>
                </a:lnTo>
                <a:lnTo>
                  <a:pt x="0" y="3216148"/>
                </a:lnTo>
                <a:close/>
              </a:path>
            </a:pathLst>
          </a:custGeom>
          <a:ln w="9524">
            <a:solidFill>
              <a:srgbClr val="7C5F9F"/>
            </a:solidFill>
          </a:ln>
        </p:spPr>
        <p:txBody>
          <a:bodyPr wrap="square" lIns="0" tIns="0" rIns="0" bIns="0" rtlCol="0"/>
          <a:lstStyle/>
          <a:p>
            <a:endParaRPr sz="2371"/>
          </a:p>
        </p:txBody>
      </p:sp>
      <p:sp>
        <p:nvSpPr>
          <p:cNvPr id="9" name="object 9"/>
          <p:cNvSpPr txBox="1">
            <a:spLocks noGrp="1"/>
          </p:cNvSpPr>
          <p:nvPr>
            <p:ph type="title"/>
          </p:nvPr>
        </p:nvSpPr>
        <p:spPr>
          <a:xfrm>
            <a:off x="-1981200" y="228600"/>
            <a:ext cx="9144000" cy="1013034"/>
          </a:xfrm>
          <a:prstGeom prst="rect">
            <a:avLst/>
          </a:prstGeom>
        </p:spPr>
        <p:txBody>
          <a:bodyPr vert="horz" wrap="square" lIns="0" tIns="0" rIns="0" bIns="0" rtlCol="0" anchor="ctr">
            <a:spAutoFit/>
          </a:bodyPr>
          <a:lstStyle/>
          <a:p>
            <a:pPr marL="2414893">
              <a:lnSpc>
                <a:spcPct val="100000"/>
              </a:lnSpc>
            </a:pPr>
            <a:r>
              <a:rPr sz="4212" spc="-7" dirty="0"/>
              <a:t>P</a:t>
            </a:r>
            <a:r>
              <a:rPr sz="4212" spc="-72" dirty="0"/>
              <a:t>r</a:t>
            </a:r>
            <a:r>
              <a:rPr sz="4212" dirty="0"/>
              <a:t>ompt</a:t>
            </a:r>
            <a:br>
              <a:rPr lang="en-US" sz="5265" dirty="0"/>
            </a:br>
            <a:r>
              <a:rPr lang="en-US" sz="2371" dirty="0"/>
              <a:t>Dissemination Application</a:t>
            </a:r>
            <a:endParaRPr sz="2371" dirty="0"/>
          </a:p>
        </p:txBody>
      </p:sp>
      <p:sp>
        <p:nvSpPr>
          <p:cNvPr id="10" name="object 9">
            <a:extLst>
              <a:ext uri="{FF2B5EF4-FFF2-40B4-BE49-F238E27FC236}">
                <a16:creationId xmlns:a16="http://schemas.microsoft.com/office/drawing/2014/main" id="{AE4369F8-E8C0-48AA-AF83-D60BA89FDC9D}"/>
              </a:ext>
            </a:extLst>
          </p:cNvPr>
          <p:cNvSpPr txBox="1"/>
          <p:nvPr/>
        </p:nvSpPr>
        <p:spPr>
          <a:xfrm>
            <a:off x="490674" y="1570307"/>
            <a:ext cx="7951433" cy="4699492"/>
          </a:xfrm>
          <a:prstGeom prst="rect">
            <a:avLst/>
          </a:prstGeom>
        </p:spPr>
        <p:txBody>
          <a:bodyPr vert="horz" wrap="square" lIns="0" tIns="0" rIns="0" bIns="0" rtlCol="0">
            <a:spAutoFit/>
          </a:bodyPr>
          <a:lstStyle/>
          <a:p>
            <a:pPr marL="16717" marR="70215">
              <a:tabLst>
                <a:tab pos="346896" algn="l"/>
                <a:tab pos="347732" algn="l"/>
              </a:tabLst>
            </a:pPr>
            <a:r>
              <a:rPr lang="en-US" sz="1580" b="1" spc="-7" dirty="0">
                <a:cs typeface="Calibri"/>
              </a:rPr>
              <a:t>II. Eligibility/Demonstration of Overall School Success (5 Points)</a:t>
            </a:r>
            <a:endParaRPr lang="en-US" sz="1580" spc="-7" dirty="0">
              <a:cs typeface="Calibri"/>
            </a:endParaRPr>
          </a:p>
          <a:p>
            <a:pPr marL="392869" marR="70215" indent="-376151">
              <a:buFont typeface="Arial" panose="020B0604020202020204" pitchFamily="34" charset="0"/>
              <a:buChar char="•"/>
              <a:tabLst>
                <a:tab pos="346896" algn="l"/>
                <a:tab pos="347732" algn="l"/>
              </a:tabLst>
            </a:pPr>
            <a:r>
              <a:rPr lang="en-US" sz="1448" spc="-7" dirty="0">
                <a:cs typeface="Calibri"/>
              </a:rPr>
              <a:t>Increased student academic achievement and attainment for all students AND educationally disadvantaged students served by the charter school. Include CCRPI scores; CRCT, EOCT, and Milestones test results; and graduation rates (if applicable) as compared to traditional public schools in the school’s attendance zone, your local district, and the state.</a:t>
            </a:r>
          </a:p>
          <a:p>
            <a:pPr marL="392869" marR="70215" indent="-376151">
              <a:buFont typeface="Arial" panose="020B0604020202020204" pitchFamily="34" charset="0"/>
              <a:buChar char="•"/>
              <a:tabLst>
                <a:tab pos="346896" algn="l"/>
                <a:tab pos="347732" algn="l"/>
              </a:tabLst>
            </a:pPr>
            <a:r>
              <a:rPr lang="en-US" sz="1448" spc="-7" dirty="0">
                <a:cs typeface="Calibri"/>
              </a:rPr>
              <a:t>Demonstrated success closing the achievement gap as measured by CCRPI.</a:t>
            </a:r>
          </a:p>
          <a:p>
            <a:pPr marL="392869" marR="70215" indent="-376151">
              <a:buFont typeface="Arial" panose="020B0604020202020204" pitchFamily="34" charset="0"/>
              <a:buChar char="•"/>
              <a:tabLst>
                <a:tab pos="346896" algn="l"/>
                <a:tab pos="347732" algn="l"/>
              </a:tabLst>
            </a:pPr>
            <a:r>
              <a:rPr lang="en-US" sz="1448" spc="-7" dirty="0">
                <a:cs typeface="Calibri"/>
              </a:rPr>
              <a:t>High levels of parent satisfaction. </a:t>
            </a:r>
          </a:p>
          <a:p>
            <a:pPr marL="994712" marR="70215" lvl="1" indent="-376151">
              <a:buFont typeface="Arial" panose="020B0604020202020204" pitchFamily="34" charset="0"/>
              <a:buChar char="•"/>
              <a:tabLst>
                <a:tab pos="346896" algn="l"/>
                <a:tab pos="347732" algn="l"/>
              </a:tabLst>
            </a:pPr>
            <a:r>
              <a:rPr lang="en-US" sz="1448" spc="-7" dirty="0">
                <a:cs typeface="Calibri"/>
              </a:rPr>
              <a:t>Provide the parental participation and satisfaction rate in school surveys. </a:t>
            </a:r>
          </a:p>
          <a:p>
            <a:pPr marL="994712" marR="70215" lvl="1" indent="-376151">
              <a:buFont typeface="Arial" panose="020B0604020202020204" pitchFamily="34" charset="0"/>
              <a:buChar char="•"/>
              <a:tabLst>
                <a:tab pos="346896" algn="l"/>
                <a:tab pos="347732" algn="l"/>
              </a:tabLst>
            </a:pPr>
            <a:r>
              <a:rPr lang="en-US" sz="1448" spc="-7" dirty="0">
                <a:cs typeface="Calibri"/>
              </a:rPr>
              <a:t>Provide the student retention rate. </a:t>
            </a:r>
          </a:p>
          <a:p>
            <a:pPr marL="994712" marR="70215" lvl="1" indent="-376151">
              <a:buFont typeface="Arial" panose="020B0604020202020204" pitchFamily="34" charset="0"/>
              <a:buChar char="•"/>
              <a:tabLst>
                <a:tab pos="346896" algn="l"/>
                <a:tab pos="347732" algn="l"/>
              </a:tabLst>
            </a:pPr>
            <a:r>
              <a:rPr lang="en-US" sz="1448" spc="-7" dirty="0">
                <a:cs typeface="Calibri"/>
              </a:rPr>
              <a:t>Describe family and community engagement and involvement in the continuous improvement and implementation of the charter school best practices.</a:t>
            </a:r>
          </a:p>
          <a:p>
            <a:pPr marL="392869" marR="70215" indent="-376151">
              <a:buFont typeface="Arial" panose="020B0604020202020204" pitchFamily="34" charset="0"/>
              <a:buChar char="•"/>
              <a:tabLst>
                <a:tab pos="346896" algn="l"/>
                <a:tab pos="347732" algn="l"/>
              </a:tabLst>
            </a:pPr>
            <a:r>
              <a:rPr lang="en-US" sz="1448" spc="-7" dirty="0">
                <a:cs typeface="Calibri"/>
              </a:rPr>
              <a:t>No significant compliance issues, particularly in the areas of student safety, financial and operational management, and the equitable treatment of students. Eligible charter schools will have submitted annual financial audits and operational reports without any findings to the Charter Schools Division over the past 3 years.</a:t>
            </a:r>
          </a:p>
          <a:p>
            <a:pPr marL="392869" marR="70215" indent="-376151">
              <a:buFont typeface="Arial" panose="020B0604020202020204" pitchFamily="34" charset="0"/>
              <a:buChar char="•"/>
              <a:tabLst>
                <a:tab pos="346896" algn="l"/>
                <a:tab pos="347732" algn="l"/>
              </a:tabLst>
            </a:pPr>
            <a:r>
              <a:rPr lang="en-US" sz="1448" spc="-7" dirty="0">
                <a:cs typeface="Calibri"/>
              </a:rPr>
              <a:t>The charter school has the management and leadership necessary to overcome initial start-up problems and establish a thriving, financially viable charter school. </a:t>
            </a:r>
          </a:p>
          <a:p>
            <a:pPr marL="994712" marR="70215" lvl="1" indent="-376151">
              <a:buFont typeface="Arial" panose="020B0604020202020204" pitchFamily="34" charset="0"/>
              <a:buChar char="•"/>
              <a:tabLst>
                <a:tab pos="346896" algn="l"/>
                <a:tab pos="347732" algn="l"/>
              </a:tabLst>
            </a:pPr>
            <a:r>
              <a:rPr lang="en-US" sz="1448" spc="-7" dirty="0">
                <a:cs typeface="Calibri"/>
              </a:rPr>
              <a:t>Describe initial start-up challenges and how they were overcome. </a:t>
            </a:r>
          </a:p>
          <a:p>
            <a:pPr marL="994712" marR="70215" lvl="1" indent="-376151">
              <a:buFont typeface="Arial" panose="020B0604020202020204" pitchFamily="34" charset="0"/>
              <a:buChar char="•"/>
              <a:tabLst>
                <a:tab pos="346896" algn="l"/>
                <a:tab pos="347732" algn="l"/>
              </a:tabLst>
            </a:pPr>
            <a:r>
              <a:rPr lang="en-US" sz="1448" spc="-7" dirty="0">
                <a:cs typeface="Calibri"/>
              </a:rPr>
              <a:t>Describe the turnover rates for governing board members, school administrators, and instructional staff. </a:t>
            </a:r>
          </a:p>
          <a:p>
            <a:pPr marL="994712" marR="70215" lvl="1" indent="-376151">
              <a:buFont typeface="Arial" panose="020B0604020202020204" pitchFamily="34" charset="0"/>
              <a:buChar char="•"/>
              <a:tabLst>
                <a:tab pos="346896" algn="l"/>
                <a:tab pos="347732" algn="l"/>
              </a:tabLst>
            </a:pPr>
            <a:r>
              <a:rPr lang="en-US" sz="1448" spc="-7" dirty="0">
                <a:cs typeface="Calibri"/>
              </a:rPr>
              <a:t>Describe how the charter school is qualified to manage and oversee a federal </a:t>
            </a:r>
            <a:r>
              <a:rPr lang="en-US" sz="1448" spc="-7" dirty="0" err="1">
                <a:cs typeface="Calibri"/>
              </a:rPr>
              <a:t>subgrant</a:t>
            </a:r>
            <a:r>
              <a:rPr lang="en-US" sz="1448" spc="-7" dirty="0">
                <a:cs typeface="Calibri"/>
              </a:rPr>
              <a:t>. </a:t>
            </a:r>
          </a:p>
        </p:txBody>
      </p:sp>
    </p:spTree>
    <p:extLst>
      <p:ext uri="{BB962C8B-B14F-4D97-AF65-F5344CB8AC3E}">
        <p14:creationId xmlns:p14="http://schemas.microsoft.com/office/powerpoint/2010/main" val="348850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2990" y="313891"/>
            <a:ext cx="7039374" cy="796477"/>
          </a:xfrm>
          <a:prstGeom prst="rect">
            <a:avLst/>
          </a:prstGeom>
        </p:spPr>
        <p:txBody>
          <a:bodyPr vert="horz" wrap="square" lIns="0" tIns="141421" rIns="0" bIns="0" rtlCol="0" anchor="ctr">
            <a:spAutoFit/>
          </a:bodyPr>
          <a:lstStyle/>
          <a:p>
            <a:pPr marL="799114">
              <a:lnSpc>
                <a:spcPct val="100000"/>
              </a:lnSpc>
            </a:pPr>
            <a:r>
              <a:rPr dirty="0"/>
              <a:t>Ensuring a High</a:t>
            </a:r>
            <a:r>
              <a:rPr spc="-158" dirty="0"/>
              <a:t> </a:t>
            </a:r>
            <a:r>
              <a:rPr spc="-13" dirty="0"/>
              <a:t>Score</a:t>
            </a:r>
          </a:p>
        </p:txBody>
      </p:sp>
      <p:sp>
        <p:nvSpPr>
          <p:cNvPr id="5" name="object 5"/>
          <p:cNvSpPr/>
          <p:nvPr/>
        </p:nvSpPr>
        <p:spPr>
          <a:xfrm>
            <a:off x="359409" y="1824207"/>
            <a:ext cx="8148523" cy="473917"/>
          </a:xfrm>
          <a:custGeom>
            <a:avLst/>
            <a:gdLst/>
            <a:ahLst/>
            <a:cxnLst/>
            <a:rect l="l" t="t" r="r" b="b"/>
            <a:pathLst>
              <a:path w="6190615" h="360044">
                <a:moveTo>
                  <a:pt x="6130645" y="0"/>
                </a:moveTo>
                <a:lnTo>
                  <a:pt x="59956" y="0"/>
                </a:lnTo>
                <a:lnTo>
                  <a:pt x="36615" y="4704"/>
                </a:lnTo>
                <a:lnTo>
                  <a:pt x="17557" y="17541"/>
                </a:lnTo>
                <a:lnTo>
                  <a:pt x="4710" y="36593"/>
                </a:lnTo>
                <a:lnTo>
                  <a:pt x="0" y="59943"/>
                </a:lnTo>
                <a:lnTo>
                  <a:pt x="0" y="299719"/>
                </a:lnTo>
                <a:lnTo>
                  <a:pt x="4710" y="323089"/>
                </a:lnTo>
                <a:lnTo>
                  <a:pt x="17557" y="342185"/>
                </a:lnTo>
                <a:lnTo>
                  <a:pt x="36615" y="355066"/>
                </a:lnTo>
                <a:lnTo>
                  <a:pt x="59956" y="359790"/>
                </a:lnTo>
                <a:lnTo>
                  <a:pt x="6130645" y="359790"/>
                </a:lnTo>
                <a:lnTo>
                  <a:pt x="6153942" y="355066"/>
                </a:lnTo>
                <a:lnTo>
                  <a:pt x="6173000" y="342185"/>
                </a:lnTo>
                <a:lnTo>
                  <a:pt x="6185866" y="323089"/>
                </a:lnTo>
                <a:lnTo>
                  <a:pt x="6190589" y="299719"/>
                </a:lnTo>
                <a:lnTo>
                  <a:pt x="6190589" y="59943"/>
                </a:lnTo>
                <a:lnTo>
                  <a:pt x="6185866" y="36593"/>
                </a:lnTo>
                <a:lnTo>
                  <a:pt x="6173000" y="17541"/>
                </a:lnTo>
                <a:lnTo>
                  <a:pt x="6153942" y="4704"/>
                </a:lnTo>
                <a:lnTo>
                  <a:pt x="6130645" y="0"/>
                </a:lnTo>
                <a:close/>
              </a:path>
            </a:pathLst>
          </a:custGeom>
          <a:solidFill>
            <a:srgbClr val="4F81BC"/>
          </a:solidFill>
        </p:spPr>
        <p:txBody>
          <a:bodyPr wrap="square" lIns="0" tIns="0" rIns="0" bIns="0" rtlCol="0"/>
          <a:lstStyle/>
          <a:p>
            <a:endParaRPr sz="2371"/>
          </a:p>
        </p:txBody>
      </p:sp>
      <p:sp>
        <p:nvSpPr>
          <p:cNvPr id="6" name="object 6"/>
          <p:cNvSpPr/>
          <p:nvPr/>
        </p:nvSpPr>
        <p:spPr>
          <a:xfrm>
            <a:off x="359409" y="1824207"/>
            <a:ext cx="8148523" cy="473917"/>
          </a:xfrm>
          <a:custGeom>
            <a:avLst/>
            <a:gdLst/>
            <a:ahLst/>
            <a:cxnLst/>
            <a:rect l="l" t="t" r="r" b="b"/>
            <a:pathLst>
              <a:path w="6190615" h="360044">
                <a:moveTo>
                  <a:pt x="0" y="59943"/>
                </a:moveTo>
                <a:lnTo>
                  <a:pt x="4710" y="36593"/>
                </a:lnTo>
                <a:lnTo>
                  <a:pt x="17557" y="17541"/>
                </a:lnTo>
                <a:lnTo>
                  <a:pt x="36615" y="4704"/>
                </a:lnTo>
                <a:lnTo>
                  <a:pt x="59956" y="0"/>
                </a:lnTo>
                <a:lnTo>
                  <a:pt x="6130645" y="0"/>
                </a:lnTo>
                <a:lnTo>
                  <a:pt x="6153942" y="4704"/>
                </a:lnTo>
                <a:lnTo>
                  <a:pt x="6173000" y="17541"/>
                </a:lnTo>
                <a:lnTo>
                  <a:pt x="6185866" y="36593"/>
                </a:lnTo>
                <a:lnTo>
                  <a:pt x="6190589" y="59943"/>
                </a:lnTo>
                <a:lnTo>
                  <a:pt x="6190589" y="299719"/>
                </a:lnTo>
                <a:lnTo>
                  <a:pt x="6185866" y="323089"/>
                </a:lnTo>
                <a:lnTo>
                  <a:pt x="6173000" y="342185"/>
                </a:lnTo>
                <a:lnTo>
                  <a:pt x="6153942" y="355066"/>
                </a:lnTo>
                <a:lnTo>
                  <a:pt x="6130645" y="359790"/>
                </a:lnTo>
                <a:lnTo>
                  <a:pt x="59956" y="359790"/>
                </a:lnTo>
                <a:lnTo>
                  <a:pt x="36615" y="355066"/>
                </a:lnTo>
                <a:lnTo>
                  <a:pt x="17557" y="342185"/>
                </a:lnTo>
                <a:lnTo>
                  <a:pt x="4710" y="323089"/>
                </a:lnTo>
                <a:lnTo>
                  <a:pt x="0" y="299719"/>
                </a:lnTo>
                <a:lnTo>
                  <a:pt x="0" y="59943"/>
                </a:lnTo>
                <a:close/>
              </a:path>
            </a:pathLst>
          </a:custGeom>
          <a:solidFill>
            <a:schemeClr val="accent5"/>
          </a:solidFill>
          <a:ln w="25400">
            <a:solidFill>
              <a:srgbClr val="FFFFFF"/>
            </a:solidFill>
          </a:ln>
        </p:spPr>
        <p:txBody>
          <a:bodyPr wrap="square" lIns="0" tIns="0" rIns="0" bIns="0" rtlCol="0"/>
          <a:lstStyle/>
          <a:p>
            <a:endParaRPr sz="2371"/>
          </a:p>
        </p:txBody>
      </p:sp>
      <p:sp>
        <p:nvSpPr>
          <p:cNvPr id="7" name="object 7"/>
          <p:cNvSpPr/>
          <p:nvPr/>
        </p:nvSpPr>
        <p:spPr>
          <a:xfrm>
            <a:off x="359409" y="2839242"/>
            <a:ext cx="8148523" cy="473917"/>
          </a:xfrm>
          <a:custGeom>
            <a:avLst/>
            <a:gdLst/>
            <a:ahLst/>
            <a:cxnLst/>
            <a:rect l="l" t="t" r="r" b="b"/>
            <a:pathLst>
              <a:path w="6190615" h="360044">
                <a:moveTo>
                  <a:pt x="6130645" y="0"/>
                </a:moveTo>
                <a:lnTo>
                  <a:pt x="59956" y="0"/>
                </a:lnTo>
                <a:lnTo>
                  <a:pt x="36615" y="4704"/>
                </a:lnTo>
                <a:lnTo>
                  <a:pt x="17557" y="17541"/>
                </a:lnTo>
                <a:lnTo>
                  <a:pt x="4710" y="36593"/>
                </a:lnTo>
                <a:lnTo>
                  <a:pt x="0" y="59943"/>
                </a:lnTo>
                <a:lnTo>
                  <a:pt x="0" y="299846"/>
                </a:lnTo>
                <a:lnTo>
                  <a:pt x="4710" y="323197"/>
                </a:lnTo>
                <a:lnTo>
                  <a:pt x="17557" y="342249"/>
                </a:lnTo>
                <a:lnTo>
                  <a:pt x="36615" y="355086"/>
                </a:lnTo>
                <a:lnTo>
                  <a:pt x="59956" y="359790"/>
                </a:lnTo>
                <a:lnTo>
                  <a:pt x="6130645" y="359790"/>
                </a:lnTo>
                <a:lnTo>
                  <a:pt x="6153942" y="355086"/>
                </a:lnTo>
                <a:lnTo>
                  <a:pt x="6173000" y="342249"/>
                </a:lnTo>
                <a:lnTo>
                  <a:pt x="6185866" y="323197"/>
                </a:lnTo>
                <a:lnTo>
                  <a:pt x="6190589" y="299846"/>
                </a:lnTo>
                <a:lnTo>
                  <a:pt x="6190589" y="59943"/>
                </a:lnTo>
                <a:lnTo>
                  <a:pt x="6185866" y="36593"/>
                </a:lnTo>
                <a:lnTo>
                  <a:pt x="6173000" y="17541"/>
                </a:lnTo>
                <a:lnTo>
                  <a:pt x="6153942" y="4704"/>
                </a:lnTo>
                <a:lnTo>
                  <a:pt x="6130645" y="0"/>
                </a:lnTo>
                <a:close/>
              </a:path>
            </a:pathLst>
          </a:custGeom>
          <a:solidFill>
            <a:srgbClr val="70AD47"/>
          </a:solidFill>
        </p:spPr>
        <p:txBody>
          <a:bodyPr wrap="square" lIns="0" tIns="0" rIns="0" bIns="0" rtlCol="0"/>
          <a:lstStyle/>
          <a:p>
            <a:endParaRPr sz="2371"/>
          </a:p>
        </p:txBody>
      </p:sp>
      <p:sp>
        <p:nvSpPr>
          <p:cNvPr id="8" name="object 8"/>
          <p:cNvSpPr/>
          <p:nvPr/>
        </p:nvSpPr>
        <p:spPr>
          <a:xfrm>
            <a:off x="359409" y="2839242"/>
            <a:ext cx="8148523" cy="473917"/>
          </a:xfrm>
          <a:custGeom>
            <a:avLst/>
            <a:gdLst/>
            <a:ahLst/>
            <a:cxnLst/>
            <a:rect l="l" t="t" r="r" b="b"/>
            <a:pathLst>
              <a:path w="6190615" h="360044">
                <a:moveTo>
                  <a:pt x="0" y="59943"/>
                </a:moveTo>
                <a:lnTo>
                  <a:pt x="4710" y="36593"/>
                </a:lnTo>
                <a:lnTo>
                  <a:pt x="17557" y="17541"/>
                </a:lnTo>
                <a:lnTo>
                  <a:pt x="36615" y="4704"/>
                </a:lnTo>
                <a:lnTo>
                  <a:pt x="59956" y="0"/>
                </a:lnTo>
                <a:lnTo>
                  <a:pt x="6130645" y="0"/>
                </a:lnTo>
                <a:lnTo>
                  <a:pt x="6153942" y="4704"/>
                </a:lnTo>
                <a:lnTo>
                  <a:pt x="6173000" y="17541"/>
                </a:lnTo>
                <a:lnTo>
                  <a:pt x="6185866" y="36593"/>
                </a:lnTo>
                <a:lnTo>
                  <a:pt x="6190589" y="59943"/>
                </a:lnTo>
                <a:lnTo>
                  <a:pt x="6190589" y="299846"/>
                </a:lnTo>
                <a:lnTo>
                  <a:pt x="6185866" y="323197"/>
                </a:lnTo>
                <a:lnTo>
                  <a:pt x="6173000" y="342249"/>
                </a:lnTo>
                <a:lnTo>
                  <a:pt x="6153942" y="355086"/>
                </a:lnTo>
                <a:lnTo>
                  <a:pt x="6130645" y="359790"/>
                </a:lnTo>
                <a:lnTo>
                  <a:pt x="59956" y="359790"/>
                </a:lnTo>
                <a:lnTo>
                  <a:pt x="36615" y="355086"/>
                </a:lnTo>
                <a:lnTo>
                  <a:pt x="17557" y="342249"/>
                </a:lnTo>
                <a:lnTo>
                  <a:pt x="4710" y="323197"/>
                </a:lnTo>
                <a:lnTo>
                  <a:pt x="0" y="299846"/>
                </a:lnTo>
                <a:lnTo>
                  <a:pt x="0" y="59943"/>
                </a:lnTo>
                <a:close/>
              </a:path>
            </a:pathLst>
          </a:custGeom>
          <a:ln w="25400">
            <a:solidFill>
              <a:srgbClr val="FFFFFF"/>
            </a:solidFill>
          </a:ln>
        </p:spPr>
        <p:txBody>
          <a:bodyPr wrap="square" lIns="0" tIns="0" rIns="0" bIns="0" rtlCol="0"/>
          <a:lstStyle/>
          <a:p>
            <a:endParaRPr sz="2371"/>
          </a:p>
        </p:txBody>
      </p:sp>
      <p:sp>
        <p:nvSpPr>
          <p:cNvPr id="9" name="object 9"/>
          <p:cNvSpPr txBox="1"/>
          <p:nvPr/>
        </p:nvSpPr>
        <p:spPr>
          <a:xfrm>
            <a:off x="441090" y="1881709"/>
            <a:ext cx="8066847" cy="3820790"/>
          </a:xfrm>
          <a:prstGeom prst="rect">
            <a:avLst/>
          </a:prstGeom>
        </p:spPr>
        <p:txBody>
          <a:bodyPr vert="horz" wrap="square" lIns="0" tIns="0" rIns="0" bIns="0" rtlCol="0">
            <a:spAutoFit/>
          </a:bodyPr>
          <a:lstStyle/>
          <a:p>
            <a:pPr marL="16717"/>
            <a:r>
              <a:rPr sz="1974" spc="-7" dirty="0">
                <a:solidFill>
                  <a:srgbClr val="FFFFFF"/>
                </a:solidFill>
                <a:latin typeface="Calibri"/>
                <a:cs typeface="Calibri"/>
              </a:rPr>
              <a:t>Background: (Briefly) tell </a:t>
            </a:r>
            <a:r>
              <a:rPr sz="1974" dirty="0">
                <a:solidFill>
                  <a:srgbClr val="FFFFFF"/>
                </a:solidFill>
                <a:latin typeface="Calibri"/>
                <a:cs typeface="Calibri"/>
              </a:rPr>
              <a:t>us </a:t>
            </a:r>
            <a:r>
              <a:rPr sz="1974" spc="-7" dirty="0">
                <a:solidFill>
                  <a:srgbClr val="FFFFFF"/>
                </a:solidFill>
                <a:latin typeface="Calibri"/>
                <a:cs typeface="Calibri"/>
              </a:rPr>
              <a:t>your</a:t>
            </a:r>
            <a:r>
              <a:rPr sz="1974" spc="-132" dirty="0">
                <a:solidFill>
                  <a:srgbClr val="FFFFFF"/>
                </a:solidFill>
                <a:latin typeface="Calibri"/>
                <a:cs typeface="Calibri"/>
              </a:rPr>
              <a:t> </a:t>
            </a:r>
            <a:r>
              <a:rPr sz="1974" spc="-7" dirty="0">
                <a:solidFill>
                  <a:srgbClr val="FFFFFF"/>
                </a:solidFill>
                <a:latin typeface="Calibri"/>
                <a:cs typeface="Calibri"/>
              </a:rPr>
              <a:t>story</a:t>
            </a:r>
            <a:endParaRPr sz="1974" dirty="0">
              <a:latin typeface="Calibri"/>
              <a:cs typeface="Calibri"/>
            </a:endParaRPr>
          </a:p>
          <a:p>
            <a:pPr marL="327669" indent="-150461">
              <a:spcBef>
                <a:spcPts val="836"/>
              </a:spcBef>
              <a:buChar char="•"/>
              <a:tabLst>
                <a:tab pos="327669" algn="l"/>
              </a:tabLst>
            </a:pPr>
            <a:r>
              <a:rPr sz="1580" spc="-7" dirty="0">
                <a:latin typeface="Calibri"/>
                <a:cs typeface="Calibri"/>
              </a:rPr>
              <a:t>How </a:t>
            </a:r>
            <a:r>
              <a:rPr sz="1580" dirty="0">
                <a:latin typeface="Calibri"/>
                <a:cs typeface="Calibri"/>
              </a:rPr>
              <a:t>and </a:t>
            </a:r>
            <a:r>
              <a:rPr sz="1580" spc="-13" dirty="0">
                <a:latin typeface="Calibri"/>
                <a:cs typeface="Calibri"/>
              </a:rPr>
              <a:t>why </a:t>
            </a:r>
            <a:r>
              <a:rPr sz="1580" dirty="0">
                <a:latin typeface="Calibri"/>
                <a:cs typeface="Calibri"/>
              </a:rPr>
              <a:t>did this </a:t>
            </a:r>
            <a:r>
              <a:rPr sz="1580" spc="-7" dirty="0">
                <a:latin typeface="Calibri"/>
                <a:cs typeface="Calibri"/>
              </a:rPr>
              <a:t>school come</a:t>
            </a:r>
            <a:r>
              <a:rPr sz="1580" spc="-118" dirty="0">
                <a:latin typeface="Calibri"/>
                <a:cs typeface="Calibri"/>
              </a:rPr>
              <a:t> </a:t>
            </a:r>
            <a:r>
              <a:rPr sz="1580" dirty="0">
                <a:latin typeface="Calibri"/>
                <a:cs typeface="Calibri"/>
              </a:rPr>
              <a:t>about?</a:t>
            </a:r>
          </a:p>
          <a:p>
            <a:pPr marL="327669" indent="-150461">
              <a:spcBef>
                <a:spcPts val="217"/>
              </a:spcBef>
              <a:buChar char="•"/>
              <a:tabLst>
                <a:tab pos="327669" algn="l"/>
              </a:tabLst>
            </a:pPr>
            <a:r>
              <a:rPr sz="1580" dirty="0">
                <a:latin typeface="Calibri"/>
                <a:cs typeface="Calibri"/>
              </a:rPr>
              <a:t>Who </a:t>
            </a:r>
            <a:r>
              <a:rPr sz="1580" spc="-13" dirty="0">
                <a:latin typeface="Calibri"/>
                <a:cs typeface="Calibri"/>
              </a:rPr>
              <a:t>was</a:t>
            </a:r>
            <a:r>
              <a:rPr sz="1580" spc="-138" dirty="0">
                <a:latin typeface="Calibri"/>
                <a:cs typeface="Calibri"/>
              </a:rPr>
              <a:t> </a:t>
            </a:r>
            <a:r>
              <a:rPr sz="1580" spc="-7" dirty="0">
                <a:latin typeface="Calibri"/>
                <a:cs typeface="Calibri"/>
              </a:rPr>
              <a:t>involved?</a:t>
            </a:r>
            <a:endParaRPr sz="1580" dirty="0">
              <a:latin typeface="Calibri"/>
              <a:cs typeface="Calibri"/>
            </a:endParaRPr>
          </a:p>
          <a:p>
            <a:pPr marL="16717">
              <a:spcBef>
                <a:spcPts val="770"/>
              </a:spcBef>
            </a:pPr>
            <a:r>
              <a:rPr sz="1974" spc="-7" dirty="0">
                <a:solidFill>
                  <a:srgbClr val="FFFFFF"/>
                </a:solidFill>
                <a:latin typeface="Calibri"/>
                <a:cs typeface="Calibri"/>
              </a:rPr>
              <a:t>Vision: </a:t>
            </a:r>
            <a:r>
              <a:rPr sz="1974" spc="-13" dirty="0">
                <a:solidFill>
                  <a:srgbClr val="FFFFFF"/>
                </a:solidFill>
                <a:latin typeface="Calibri"/>
                <a:cs typeface="Calibri"/>
              </a:rPr>
              <a:t>Paint </a:t>
            </a:r>
            <a:r>
              <a:rPr sz="1974" dirty="0">
                <a:solidFill>
                  <a:srgbClr val="FFFFFF"/>
                </a:solidFill>
                <a:latin typeface="Calibri"/>
                <a:cs typeface="Calibri"/>
              </a:rPr>
              <a:t>a </a:t>
            </a:r>
            <a:r>
              <a:rPr sz="1974" spc="-7" dirty="0">
                <a:solidFill>
                  <a:srgbClr val="FFFFFF"/>
                </a:solidFill>
                <a:latin typeface="Calibri"/>
                <a:cs typeface="Calibri"/>
              </a:rPr>
              <a:t>vivid</a:t>
            </a:r>
            <a:r>
              <a:rPr sz="1974" spc="-92" dirty="0">
                <a:solidFill>
                  <a:srgbClr val="FFFFFF"/>
                </a:solidFill>
                <a:latin typeface="Calibri"/>
                <a:cs typeface="Calibri"/>
              </a:rPr>
              <a:t> </a:t>
            </a:r>
            <a:r>
              <a:rPr sz="1974" spc="-7" dirty="0">
                <a:solidFill>
                  <a:srgbClr val="FFFFFF"/>
                </a:solidFill>
                <a:latin typeface="Calibri"/>
                <a:cs typeface="Calibri"/>
              </a:rPr>
              <a:t>picture</a:t>
            </a:r>
            <a:endParaRPr sz="1974" dirty="0">
              <a:latin typeface="Calibri"/>
              <a:cs typeface="Calibri"/>
            </a:endParaRPr>
          </a:p>
          <a:p>
            <a:pPr marL="327669" indent="-150461">
              <a:spcBef>
                <a:spcPts val="836"/>
              </a:spcBef>
              <a:buChar char="•"/>
              <a:tabLst>
                <a:tab pos="327669" algn="l"/>
              </a:tabLst>
            </a:pPr>
            <a:r>
              <a:rPr sz="1580" dirty="0">
                <a:latin typeface="Calibri"/>
                <a:cs typeface="Calibri"/>
              </a:rPr>
              <a:t>The unique </a:t>
            </a:r>
            <a:r>
              <a:rPr sz="1580" spc="-7" dirty="0">
                <a:latin typeface="Calibri"/>
                <a:cs typeface="Calibri"/>
              </a:rPr>
              <a:t>program/focus/theme </a:t>
            </a:r>
            <a:r>
              <a:rPr sz="1580" spc="-13" dirty="0">
                <a:latin typeface="Calibri"/>
                <a:cs typeface="Calibri"/>
              </a:rPr>
              <a:t>you </a:t>
            </a:r>
            <a:r>
              <a:rPr sz="1580" spc="-7" dirty="0">
                <a:latin typeface="Calibri"/>
                <a:cs typeface="Calibri"/>
              </a:rPr>
              <a:t>are</a:t>
            </a:r>
            <a:r>
              <a:rPr sz="1580" spc="-184" dirty="0">
                <a:latin typeface="Calibri"/>
                <a:cs typeface="Calibri"/>
              </a:rPr>
              <a:t> </a:t>
            </a:r>
            <a:r>
              <a:rPr sz="1580" dirty="0">
                <a:latin typeface="Calibri"/>
                <a:cs typeface="Calibri"/>
              </a:rPr>
              <a:t>implementing</a:t>
            </a:r>
            <a:r>
              <a:rPr lang="en-US" sz="1580" dirty="0">
                <a:latin typeface="Calibri"/>
                <a:cs typeface="Calibri"/>
              </a:rPr>
              <a:t> (or have implemented)</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Grades</a:t>
            </a:r>
            <a:r>
              <a:rPr sz="1580" spc="-118" dirty="0">
                <a:latin typeface="Calibri"/>
                <a:cs typeface="Calibri"/>
              </a:rPr>
              <a:t> </a:t>
            </a:r>
            <a:r>
              <a:rPr sz="1580" spc="-7" dirty="0">
                <a:latin typeface="Calibri"/>
                <a:cs typeface="Calibri"/>
              </a:rPr>
              <a:t>served</a:t>
            </a:r>
            <a:endParaRPr sz="1580" dirty="0">
              <a:latin typeface="Calibri"/>
              <a:cs typeface="Calibri"/>
            </a:endParaRPr>
          </a:p>
          <a:p>
            <a:pPr marL="327669" indent="-150461">
              <a:spcBef>
                <a:spcPts val="237"/>
              </a:spcBef>
              <a:buChar char="•"/>
              <a:tabLst>
                <a:tab pos="327669" algn="l"/>
              </a:tabLst>
            </a:pPr>
            <a:r>
              <a:rPr sz="1580" dirty="0">
                <a:latin typeface="Calibri"/>
                <a:cs typeface="Calibri"/>
              </a:rPr>
              <a:t>The</a:t>
            </a:r>
            <a:r>
              <a:rPr sz="1580" spc="-105" dirty="0">
                <a:latin typeface="Calibri"/>
                <a:cs typeface="Calibri"/>
              </a:rPr>
              <a:t> </a:t>
            </a:r>
            <a:r>
              <a:rPr sz="1580" spc="-7" dirty="0">
                <a:latin typeface="Calibri"/>
                <a:cs typeface="Calibri"/>
              </a:rPr>
              <a:t>community</a:t>
            </a:r>
            <a:endParaRPr sz="1580" dirty="0">
              <a:latin typeface="Calibri"/>
              <a:cs typeface="Calibri"/>
            </a:endParaRPr>
          </a:p>
          <a:p>
            <a:pPr marL="327669" indent="-150461">
              <a:spcBef>
                <a:spcPts val="217"/>
              </a:spcBef>
              <a:buChar char="•"/>
              <a:tabLst>
                <a:tab pos="327669" algn="l"/>
              </a:tabLst>
            </a:pPr>
            <a:r>
              <a:rPr sz="1580" dirty="0">
                <a:latin typeface="Calibri"/>
                <a:cs typeface="Calibri"/>
              </a:rPr>
              <a:t>The </a:t>
            </a:r>
            <a:r>
              <a:rPr sz="1580" spc="-7" dirty="0">
                <a:latin typeface="Calibri"/>
                <a:cs typeface="Calibri"/>
              </a:rPr>
              <a:t>school</a:t>
            </a:r>
            <a:r>
              <a:rPr sz="1580" spc="-112" dirty="0">
                <a:latin typeface="Calibri"/>
                <a:cs typeface="Calibri"/>
              </a:rPr>
              <a:t> </a:t>
            </a:r>
            <a:r>
              <a:rPr sz="1580" spc="-7" dirty="0">
                <a:latin typeface="Calibri"/>
                <a:cs typeface="Calibri"/>
              </a:rPr>
              <a:t>culture</a:t>
            </a:r>
            <a:endParaRPr sz="1580" dirty="0">
              <a:latin typeface="Calibri"/>
              <a:cs typeface="Calibri"/>
            </a:endParaRPr>
          </a:p>
          <a:p>
            <a:pPr marL="327669" indent="-150461">
              <a:spcBef>
                <a:spcPts val="224"/>
              </a:spcBef>
              <a:buChar char="•"/>
              <a:tabLst>
                <a:tab pos="327669" algn="l"/>
              </a:tabLst>
            </a:pPr>
            <a:r>
              <a:rPr sz="1580" spc="-20" dirty="0">
                <a:latin typeface="Calibri"/>
                <a:cs typeface="Calibri"/>
              </a:rPr>
              <a:t>Key </a:t>
            </a:r>
            <a:r>
              <a:rPr sz="1580" spc="-7" dirty="0">
                <a:latin typeface="Calibri"/>
                <a:cs typeface="Calibri"/>
              </a:rPr>
              <a:t>initiatives </a:t>
            </a:r>
            <a:r>
              <a:rPr sz="1580" dirty="0">
                <a:latin typeface="Calibri"/>
                <a:cs typeface="Calibri"/>
              </a:rPr>
              <a:t>or </a:t>
            </a:r>
            <a:r>
              <a:rPr sz="1580" spc="-7" dirty="0">
                <a:latin typeface="Calibri"/>
                <a:cs typeface="Calibri"/>
              </a:rPr>
              <a:t>special</a:t>
            </a:r>
            <a:r>
              <a:rPr sz="1580" spc="-20" dirty="0">
                <a:latin typeface="Calibri"/>
                <a:cs typeface="Calibri"/>
              </a:rPr>
              <a:t> </a:t>
            </a:r>
            <a:r>
              <a:rPr sz="1580" spc="-13" dirty="0">
                <a:latin typeface="Calibri"/>
                <a:cs typeface="Calibri"/>
              </a:rPr>
              <a:t>programs</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Instructional</a:t>
            </a:r>
            <a:r>
              <a:rPr sz="1580" spc="-72" dirty="0">
                <a:latin typeface="Calibri"/>
                <a:cs typeface="Calibri"/>
              </a:rPr>
              <a:t> </a:t>
            </a:r>
            <a:r>
              <a:rPr sz="1580" spc="-7" dirty="0">
                <a:latin typeface="Calibri"/>
                <a:cs typeface="Calibri"/>
              </a:rPr>
              <a:t>methods</a:t>
            </a:r>
            <a:endParaRPr sz="1580" dirty="0">
              <a:latin typeface="Calibri"/>
              <a:cs typeface="Calibri"/>
            </a:endParaRPr>
          </a:p>
          <a:p>
            <a:pPr marL="327669" indent="-150461">
              <a:spcBef>
                <a:spcPts val="237"/>
              </a:spcBef>
              <a:buChar char="•"/>
              <a:tabLst>
                <a:tab pos="327669" algn="l"/>
              </a:tabLst>
            </a:pPr>
            <a:r>
              <a:rPr sz="1580" spc="-7" dirty="0">
                <a:latin typeface="Calibri"/>
                <a:cs typeface="Calibri"/>
              </a:rPr>
              <a:t>What </a:t>
            </a:r>
            <a:r>
              <a:rPr sz="1580" spc="-13" dirty="0">
                <a:latin typeface="Calibri"/>
                <a:cs typeface="Calibri"/>
              </a:rPr>
              <a:t>makes you</a:t>
            </a:r>
            <a:r>
              <a:rPr sz="1580" spc="-112" dirty="0">
                <a:latin typeface="Calibri"/>
                <a:cs typeface="Calibri"/>
              </a:rPr>
              <a:t> </a:t>
            </a:r>
            <a:r>
              <a:rPr sz="1580" dirty="0">
                <a:latin typeface="Calibri"/>
                <a:cs typeface="Calibri"/>
              </a:rPr>
              <a:t>unique?</a:t>
            </a:r>
            <a:endParaRPr lang="en-US" sz="1580" dirty="0">
              <a:latin typeface="Calibri"/>
              <a:cs typeface="Calibri"/>
            </a:endParaRPr>
          </a:p>
          <a:p>
            <a:pPr marL="327669" indent="-150461">
              <a:spcBef>
                <a:spcPts val="237"/>
              </a:spcBef>
              <a:buChar char="•"/>
              <a:tabLst>
                <a:tab pos="327669" algn="l"/>
              </a:tabLst>
            </a:pPr>
            <a:r>
              <a:rPr lang="en-US" sz="1580" dirty="0">
                <a:latin typeface="Calibri"/>
                <a:cs typeface="Calibri"/>
              </a:rPr>
              <a:t>How and why are you successful?</a:t>
            </a:r>
            <a:endParaRPr sz="1580" dirty="0">
              <a:latin typeface="Calibri"/>
              <a:cs typeface="Calibri"/>
            </a:endParaRPr>
          </a:p>
          <a:p>
            <a:pPr marL="327669" indent="-150461">
              <a:spcBef>
                <a:spcPts val="217"/>
              </a:spcBef>
              <a:buChar char="•"/>
              <a:tabLst>
                <a:tab pos="327669" algn="l"/>
              </a:tabLst>
            </a:pPr>
            <a:r>
              <a:rPr sz="1580" spc="-7" dirty="0">
                <a:latin typeface="Calibri"/>
                <a:cs typeface="Calibri"/>
              </a:rPr>
              <a:t>Include everything </a:t>
            </a:r>
            <a:r>
              <a:rPr sz="1580" dirty="0">
                <a:latin typeface="Calibri"/>
                <a:cs typeface="Calibri"/>
              </a:rPr>
              <a:t>funds </a:t>
            </a:r>
            <a:r>
              <a:rPr sz="1580" spc="-7" dirty="0">
                <a:latin typeface="Calibri"/>
                <a:cs typeface="Calibri"/>
              </a:rPr>
              <a:t>will </a:t>
            </a:r>
            <a:r>
              <a:rPr sz="1580" dirty="0">
                <a:latin typeface="Calibri"/>
                <a:cs typeface="Calibri"/>
              </a:rPr>
              <a:t>be </a:t>
            </a:r>
            <a:r>
              <a:rPr sz="1580" spc="-7" dirty="0">
                <a:latin typeface="Calibri"/>
                <a:cs typeface="Calibri"/>
              </a:rPr>
              <a:t>spent</a:t>
            </a:r>
            <a:r>
              <a:rPr sz="1580" spc="-99" dirty="0">
                <a:latin typeface="Calibri"/>
                <a:cs typeface="Calibri"/>
              </a:rPr>
              <a:t> </a:t>
            </a:r>
            <a:r>
              <a:rPr sz="1580" dirty="0">
                <a:latin typeface="Calibri"/>
                <a:cs typeface="Calibri"/>
              </a:rPr>
              <a:t>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44489" y="94406"/>
            <a:ext cx="7039374" cy="933034"/>
          </a:xfrm>
          <a:prstGeom prst="rect">
            <a:avLst/>
          </a:prstGeom>
        </p:spPr>
        <p:txBody>
          <a:bodyPr vert="horz" wrap="square" lIns="0" tIns="276659" rIns="0" bIns="0" rtlCol="0" anchor="ctr">
            <a:spAutoFit/>
          </a:bodyPr>
          <a:lstStyle/>
          <a:p>
            <a:pPr marL="1962677">
              <a:lnSpc>
                <a:spcPct val="100000"/>
              </a:lnSpc>
            </a:pPr>
            <a:r>
              <a:rPr lang="en-US" spc="-20" dirty="0">
                <a:latin typeface="Calibri"/>
                <a:cs typeface="Calibri"/>
              </a:rPr>
              <a:t>G</a:t>
            </a:r>
            <a:r>
              <a:rPr spc="-20" dirty="0">
                <a:latin typeface="Calibri"/>
                <a:cs typeface="Calibri"/>
              </a:rPr>
              <a:t>eneral</a:t>
            </a:r>
            <a:r>
              <a:rPr spc="-79" dirty="0">
                <a:latin typeface="Calibri"/>
                <a:cs typeface="Calibri"/>
              </a:rPr>
              <a:t> </a:t>
            </a:r>
            <a:r>
              <a:rPr spc="-13" dirty="0">
                <a:latin typeface="Calibri"/>
                <a:cs typeface="Calibri"/>
              </a:rPr>
              <a:t>Tips</a:t>
            </a:r>
          </a:p>
        </p:txBody>
      </p:sp>
      <p:sp>
        <p:nvSpPr>
          <p:cNvPr id="5" name="object 5"/>
          <p:cNvSpPr/>
          <p:nvPr/>
        </p:nvSpPr>
        <p:spPr>
          <a:xfrm>
            <a:off x="1067290" y="2115594"/>
            <a:ext cx="7014301" cy="1393332"/>
          </a:xfrm>
          <a:custGeom>
            <a:avLst/>
            <a:gdLst/>
            <a:ahLst/>
            <a:cxnLst/>
            <a:rect l="l" t="t" r="r" b="b"/>
            <a:pathLst>
              <a:path w="5328920" h="1058545">
                <a:moveTo>
                  <a:pt x="0" y="1058405"/>
                </a:moveTo>
                <a:lnTo>
                  <a:pt x="5328412" y="1058405"/>
                </a:lnTo>
                <a:lnTo>
                  <a:pt x="5328412" y="0"/>
                </a:lnTo>
                <a:lnTo>
                  <a:pt x="0" y="0"/>
                </a:lnTo>
                <a:lnTo>
                  <a:pt x="0" y="1058405"/>
                </a:lnTo>
                <a:close/>
              </a:path>
            </a:pathLst>
          </a:custGeom>
          <a:solidFill>
            <a:srgbClr val="FFFFFF">
              <a:alpha val="90194"/>
            </a:srgbClr>
          </a:solidFill>
        </p:spPr>
        <p:txBody>
          <a:bodyPr wrap="square" lIns="0" tIns="0" rIns="0" bIns="0" rtlCol="0"/>
          <a:lstStyle/>
          <a:p>
            <a:endParaRPr sz="2371"/>
          </a:p>
        </p:txBody>
      </p:sp>
      <p:sp>
        <p:nvSpPr>
          <p:cNvPr id="6" name="object 6"/>
          <p:cNvSpPr/>
          <p:nvPr/>
        </p:nvSpPr>
        <p:spPr>
          <a:xfrm>
            <a:off x="1067290" y="2115594"/>
            <a:ext cx="7014301" cy="1393332"/>
          </a:xfrm>
          <a:custGeom>
            <a:avLst/>
            <a:gdLst/>
            <a:ahLst/>
            <a:cxnLst/>
            <a:rect l="l" t="t" r="r" b="b"/>
            <a:pathLst>
              <a:path w="5328920" h="1058545">
                <a:moveTo>
                  <a:pt x="0" y="1058405"/>
                </a:moveTo>
                <a:lnTo>
                  <a:pt x="5328412" y="1058405"/>
                </a:lnTo>
                <a:lnTo>
                  <a:pt x="5328412" y="0"/>
                </a:lnTo>
                <a:lnTo>
                  <a:pt x="0" y="0"/>
                </a:lnTo>
                <a:lnTo>
                  <a:pt x="0" y="1058405"/>
                </a:lnTo>
                <a:close/>
              </a:path>
            </a:pathLst>
          </a:custGeom>
          <a:ln w="25399">
            <a:solidFill>
              <a:srgbClr val="9BBA58"/>
            </a:solidFill>
          </a:ln>
        </p:spPr>
        <p:txBody>
          <a:bodyPr wrap="square" lIns="0" tIns="0" rIns="0" bIns="0" rtlCol="0"/>
          <a:lstStyle/>
          <a:p>
            <a:endParaRPr sz="2371"/>
          </a:p>
        </p:txBody>
      </p:sp>
      <p:sp>
        <p:nvSpPr>
          <p:cNvPr id="7" name="object 7"/>
          <p:cNvSpPr/>
          <p:nvPr/>
        </p:nvSpPr>
        <p:spPr>
          <a:xfrm>
            <a:off x="1417971" y="1843594"/>
            <a:ext cx="4909676" cy="544125"/>
          </a:xfrm>
          <a:custGeom>
            <a:avLst/>
            <a:gdLst/>
            <a:ahLst/>
            <a:cxnLst/>
            <a:rect l="l" t="t" r="r" b="b"/>
            <a:pathLst>
              <a:path w="3729990" h="413385">
                <a:moveTo>
                  <a:pt x="3660978" y="0"/>
                </a:moveTo>
                <a:lnTo>
                  <a:pt x="68872" y="0"/>
                </a:lnTo>
                <a:lnTo>
                  <a:pt x="42064" y="5417"/>
                </a:lnTo>
                <a:lnTo>
                  <a:pt x="20172" y="20192"/>
                </a:lnTo>
                <a:lnTo>
                  <a:pt x="5412" y="42112"/>
                </a:lnTo>
                <a:lnTo>
                  <a:pt x="0" y="68960"/>
                </a:lnTo>
                <a:lnTo>
                  <a:pt x="0" y="344423"/>
                </a:lnTo>
                <a:lnTo>
                  <a:pt x="5412" y="371272"/>
                </a:lnTo>
                <a:lnTo>
                  <a:pt x="20172" y="393191"/>
                </a:lnTo>
                <a:lnTo>
                  <a:pt x="42064" y="407967"/>
                </a:lnTo>
                <a:lnTo>
                  <a:pt x="68872" y="413384"/>
                </a:lnTo>
                <a:lnTo>
                  <a:pt x="3660978" y="413384"/>
                </a:lnTo>
                <a:lnTo>
                  <a:pt x="3687806" y="407967"/>
                </a:lnTo>
                <a:lnTo>
                  <a:pt x="3709682" y="393191"/>
                </a:lnTo>
                <a:lnTo>
                  <a:pt x="3724414" y="371272"/>
                </a:lnTo>
                <a:lnTo>
                  <a:pt x="3729812" y="344423"/>
                </a:lnTo>
                <a:lnTo>
                  <a:pt x="3729812" y="68960"/>
                </a:lnTo>
                <a:lnTo>
                  <a:pt x="3724414" y="42112"/>
                </a:lnTo>
                <a:lnTo>
                  <a:pt x="3709682" y="20192"/>
                </a:lnTo>
                <a:lnTo>
                  <a:pt x="3687806" y="5417"/>
                </a:lnTo>
                <a:lnTo>
                  <a:pt x="3660978" y="0"/>
                </a:lnTo>
                <a:close/>
              </a:path>
            </a:pathLst>
          </a:custGeom>
          <a:solidFill>
            <a:srgbClr val="9BBA58"/>
          </a:solidFill>
        </p:spPr>
        <p:txBody>
          <a:bodyPr wrap="square" lIns="0" tIns="0" rIns="0" bIns="0" rtlCol="0"/>
          <a:lstStyle/>
          <a:p>
            <a:endParaRPr sz="2371"/>
          </a:p>
        </p:txBody>
      </p:sp>
      <p:sp>
        <p:nvSpPr>
          <p:cNvPr id="8" name="object 8"/>
          <p:cNvSpPr/>
          <p:nvPr/>
        </p:nvSpPr>
        <p:spPr>
          <a:xfrm>
            <a:off x="1417971" y="1843594"/>
            <a:ext cx="4909676" cy="544125"/>
          </a:xfrm>
          <a:custGeom>
            <a:avLst/>
            <a:gdLst/>
            <a:ahLst/>
            <a:cxnLst/>
            <a:rect l="l" t="t" r="r" b="b"/>
            <a:pathLst>
              <a:path w="3729990" h="413385">
                <a:moveTo>
                  <a:pt x="0" y="68960"/>
                </a:moveTo>
                <a:lnTo>
                  <a:pt x="5412" y="42112"/>
                </a:lnTo>
                <a:lnTo>
                  <a:pt x="20172" y="20192"/>
                </a:lnTo>
                <a:lnTo>
                  <a:pt x="42064" y="5417"/>
                </a:lnTo>
                <a:lnTo>
                  <a:pt x="68872" y="0"/>
                </a:lnTo>
                <a:lnTo>
                  <a:pt x="3660978" y="0"/>
                </a:lnTo>
                <a:lnTo>
                  <a:pt x="3687806" y="5417"/>
                </a:lnTo>
                <a:lnTo>
                  <a:pt x="3709682" y="20192"/>
                </a:lnTo>
                <a:lnTo>
                  <a:pt x="3724414" y="42112"/>
                </a:lnTo>
                <a:lnTo>
                  <a:pt x="3729812" y="68960"/>
                </a:lnTo>
                <a:lnTo>
                  <a:pt x="3729812" y="344423"/>
                </a:lnTo>
                <a:lnTo>
                  <a:pt x="3724414" y="371272"/>
                </a:lnTo>
                <a:lnTo>
                  <a:pt x="3709682" y="393191"/>
                </a:lnTo>
                <a:lnTo>
                  <a:pt x="3687806" y="407967"/>
                </a:lnTo>
                <a:lnTo>
                  <a:pt x="3660978" y="413384"/>
                </a:lnTo>
                <a:lnTo>
                  <a:pt x="68872" y="413384"/>
                </a:lnTo>
                <a:lnTo>
                  <a:pt x="42064" y="407967"/>
                </a:lnTo>
                <a:lnTo>
                  <a:pt x="20172" y="393191"/>
                </a:lnTo>
                <a:lnTo>
                  <a:pt x="5412" y="371272"/>
                </a:lnTo>
                <a:lnTo>
                  <a:pt x="0" y="344423"/>
                </a:lnTo>
                <a:lnTo>
                  <a:pt x="0" y="68960"/>
                </a:lnTo>
                <a:close/>
              </a:path>
            </a:pathLst>
          </a:custGeom>
          <a:ln w="25399">
            <a:solidFill>
              <a:srgbClr val="FFFFFF"/>
            </a:solidFill>
          </a:ln>
        </p:spPr>
        <p:txBody>
          <a:bodyPr wrap="square" lIns="0" tIns="0" rIns="0" bIns="0" rtlCol="0"/>
          <a:lstStyle/>
          <a:p>
            <a:endParaRPr sz="2371"/>
          </a:p>
        </p:txBody>
      </p:sp>
      <p:sp>
        <p:nvSpPr>
          <p:cNvPr id="9" name="object 9"/>
          <p:cNvSpPr/>
          <p:nvPr/>
        </p:nvSpPr>
        <p:spPr>
          <a:xfrm>
            <a:off x="1067290" y="4199638"/>
            <a:ext cx="7014301" cy="1335659"/>
          </a:xfrm>
          <a:custGeom>
            <a:avLst/>
            <a:gdLst/>
            <a:ahLst/>
            <a:cxnLst/>
            <a:rect l="l" t="t" r="r" b="b"/>
            <a:pathLst>
              <a:path w="5328920" h="1014729">
                <a:moveTo>
                  <a:pt x="0" y="1014298"/>
                </a:moveTo>
                <a:lnTo>
                  <a:pt x="5328412" y="1014298"/>
                </a:lnTo>
                <a:lnTo>
                  <a:pt x="5328412" y="0"/>
                </a:lnTo>
                <a:lnTo>
                  <a:pt x="0" y="0"/>
                </a:lnTo>
                <a:lnTo>
                  <a:pt x="0" y="1014298"/>
                </a:lnTo>
                <a:close/>
              </a:path>
            </a:pathLst>
          </a:custGeom>
          <a:solidFill>
            <a:srgbClr val="FFFFFF">
              <a:alpha val="90194"/>
            </a:srgbClr>
          </a:solidFill>
        </p:spPr>
        <p:txBody>
          <a:bodyPr wrap="square" lIns="0" tIns="0" rIns="0" bIns="0" rtlCol="0"/>
          <a:lstStyle/>
          <a:p>
            <a:endParaRPr sz="2371"/>
          </a:p>
        </p:txBody>
      </p:sp>
      <p:sp>
        <p:nvSpPr>
          <p:cNvPr id="10" name="object 10"/>
          <p:cNvSpPr/>
          <p:nvPr/>
        </p:nvSpPr>
        <p:spPr>
          <a:xfrm>
            <a:off x="1067290" y="4199638"/>
            <a:ext cx="7014301" cy="1335659"/>
          </a:xfrm>
          <a:custGeom>
            <a:avLst/>
            <a:gdLst/>
            <a:ahLst/>
            <a:cxnLst/>
            <a:rect l="l" t="t" r="r" b="b"/>
            <a:pathLst>
              <a:path w="5328920" h="1014729">
                <a:moveTo>
                  <a:pt x="0" y="1014298"/>
                </a:moveTo>
                <a:lnTo>
                  <a:pt x="5328412" y="1014298"/>
                </a:lnTo>
                <a:lnTo>
                  <a:pt x="5328412" y="0"/>
                </a:lnTo>
                <a:lnTo>
                  <a:pt x="0" y="0"/>
                </a:lnTo>
                <a:lnTo>
                  <a:pt x="0" y="1014298"/>
                </a:lnTo>
                <a:close/>
              </a:path>
            </a:pathLst>
          </a:custGeom>
          <a:ln w="25400">
            <a:solidFill>
              <a:srgbClr val="8063A1"/>
            </a:solidFill>
          </a:ln>
        </p:spPr>
        <p:txBody>
          <a:bodyPr wrap="square" lIns="0" tIns="0" rIns="0" bIns="0" rtlCol="0"/>
          <a:lstStyle/>
          <a:p>
            <a:endParaRPr sz="2371"/>
          </a:p>
        </p:txBody>
      </p:sp>
      <p:sp>
        <p:nvSpPr>
          <p:cNvPr id="11" name="object 11"/>
          <p:cNvSpPr/>
          <p:nvPr/>
        </p:nvSpPr>
        <p:spPr>
          <a:xfrm>
            <a:off x="1417971" y="3927709"/>
            <a:ext cx="4909676" cy="544125"/>
          </a:xfrm>
          <a:custGeom>
            <a:avLst/>
            <a:gdLst/>
            <a:ahLst/>
            <a:cxnLst/>
            <a:rect l="l" t="t" r="r" b="b"/>
            <a:pathLst>
              <a:path w="3729990" h="413385">
                <a:moveTo>
                  <a:pt x="3660978" y="0"/>
                </a:moveTo>
                <a:lnTo>
                  <a:pt x="68872" y="0"/>
                </a:lnTo>
                <a:lnTo>
                  <a:pt x="42064" y="5397"/>
                </a:lnTo>
                <a:lnTo>
                  <a:pt x="20172" y="20129"/>
                </a:lnTo>
                <a:lnTo>
                  <a:pt x="5412" y="42005"/>
                </a:lnTo>
                <a:lnTo>
                  <a:pt x="0" y="68834"/>
                </a:lnTo>
                <a:lnTo>
                  <a:pt x="0" y="344297"/>
                </a:lnTo>
                <a:lnTo>
                  <a:pt x="5412" y="371145"/>
                </a:lnTo>
                <a:lnTo>
                  <a:pt x="20172" y="393065"/>
                </a:lnTo>
                <a:lnTo>
                  <a:pt x="42064" y="407840"/>
                </a:lnTo>
                <a:lnTo>
                  <a:pt x="68872" y="413258"/>
                </a:lnTo>
                <a:lnTo>
                  <a:pt x="3660978" y="413258"/>
                </a:lnTo>
                <a:lnTo>
                  <a:pt x="3687806" y="407840"/>
                </a:lnTo>
                <a:lnTo>
                  <a:pt x="3709682" y="393065"/>
                </a:lnTo>
                <a:lnTo>
                  <a:pt x="3724414" y="371145"/>
                </a:lnTo>
                <a:lnTo>
                  <a:pt x="3729812" y="344297"/>
                </a:lnTo>
                <a:lnTo>
                  <a:pt x="3729812" y="68834"/>
                </a:lnTo>
                <a:lnTo>
                  <a:pt x="3724414" y="42005"/>
                </a:lnTo>
                <a:lnTo>
                  <a:pt x="3709682" y="20129"/>
                </a:lnTo>
                <a:lnTo>
                  <a:pt x="3687806" y="5397"/>
                </a:lnTo>
                <a:lnTo>
                  <a:pt x="3660978" y="0"/>
                </a:lnTo>
                <a:close/>
              </a:path>
            </a:pathLst>
          </a:custGeom>
          <a:solidFill>
            <a:srgbClr val="8063A1"/>
          </a:solidFill>
        </p:spPr>
        <p:txBody>
          <a:bodyPr wrap="square" lIns="0" tIns="0" rIns="0" bIns="0" rtlCol="0"/>
          <a:lstStyle/>
          <a:p>
            <a:endParaRPr sz="2371"/>
          </a:p>
        </p:txBody>
      </p:sp>
      <p:sp>
        <p:nvSpPr>
          <p:cNvPr id="12" name="object 12"/>
          <p:cNvSpPr/>
          <p:nvPr/>
        </p:nvSpPr>
        <p:spPr>
          <a:xfrm>
            <a:off x="1417971" y="3927709"/>
            <a:ext cx="4909676" cy="544125"/>
          </a:xfrm>
          <a:custGeom>
            <a:avLst/>
            <a:gdLst/>
            <a:ahLst/>
            <a:cxnLst/>
            <a:rect l="l" t="t" r="r" b="b"/>
            <a:pathLst>
              <a:path w="3729990" h="413385">
                <a:moveTo>
                  <a:pt x="0" y="68834"/>
                </a:moveTo>
                <a:lnTo>
                  <a:pt x="5412" y="42005"/>
                </a:lnTo>
                <a:lnTo>
                  <a:pt x="20172" y="20129"/>
                </a:lnTo>
                <a:lnTo>
                  <a:pt x="42064" y="5397"/>
                </a:lnTo>
                <a:lnTo>
                  <a:pt x="68872" y="0"/>
                </a:lnTo>
                <a:lnTo>
                  <a:pt x="3660978" y="0"/>
                </a:lnTo>
                <a:lnTo>
                  <a:pt x="3687806" y="5397"/>
                </a:lnTo>
                <a:lnTo>
                  <a:pt x="3709682" y="20129"/>
                </a:lnTo>
                <a:lnTo>
                  <a:pt x="3724414" y="42005"/>
                </a:lnTo>
                <a:lnTo>
                  <a:pt x="3729812" y="68834"/>
                </a:lnTo>
                <a:lnTo>
                  <a:pt x="3729812" y="344297"/>
                </a:lnTo>
                <a:lnTo>
                  <a:pt x="3724414" y="371145"/>
                </a:lnTo>
                <a:lnTo>
                  <a:pt x="3709682" y="393065"/>
                </a:lnTo>
                <a:lnTo>
                  <a:pt x="3687806" y="407840"/>
                </a:lnTo>
                <a:lnTo>
                  <a:pt x="3660978" y="413258"/>
                </a:lnTo>
                <a:lnTo>
                  <a:pt x="68872" y="413258"/>
                </a:lnTo>
                <a:lnTo>
                  <a:pt x="42064" y="407840"/>
                </a:lnTo>
                <a:lnTo>
                  <a:pt x="20172" y="393065"/>
                </a:lnTo>
                <a:lnTo>
                  <a:pt x="5412" y="371145"/>
                </a:lnTo>
                <a:lnTo>
                  <a:pt x="0" y="344297"/>
                </a:lnTo>
                <a:lnTo>
                  <a:pt x="0" y="68834"/>
                </a:lnTo>
                <a:close/>
              </a:path>
            </a:pathLst>
          </a:custGeom>
          <a:ln w="25400">
            <a:solidFill>
              <a:srgbClr val="FFFFFF"/>
            </a:solidFill>
          </a:ln>
        </p:spPr>
        <p:txBody>
          <a:bodyPr wrap="square" lIns="0" tIns="0" rIns="0" bIns="0" rtlCol="0"/>
          <a:lstStyle/>
          <a:p>
            <a:endParaRPr sz="2371"/>
          </a:p>
        </p:txBody>
      </p:sp>
      <p:sp>
        <p:nvSpPr>
          <p:cNvPr id="13" name="object 13"/>
          <p:cNvSpPr txBox="1"/>
          <p:nvPr/>
        </p:nvSpPr>
        <p:spPr>
          <a:xfrm>
            <a:off x="1595303" y="1948076"/>
            <a:ext cx="6386892" cy="3525196"/>
          </a:xfrm>
          <a:prstGeom prst="rect">
            <a:avLst/>
          </a:prstGeom>
        </p:spPr>
        <p:txBody>
          <a:bodyPr vert="horz" wrap="square" lIns="0" tIns="0" rIns="0" bIns="0" rtlCol="0">
            <a:spAutoFit/>
          </a:bodyPr>
          <a:lstStyle/>
          <a:p>
            <a:pPr marL="35108"/>
            <a:r>
              <a:rPr sz="1843" dirty="0">
                <a:solidFill>
                  <a:srgbClr val="FFFFFF"/>
                </a:solidFill>
                <a:latin typeface="Calibri"/>
                <a:cs typeface="Calibri"/>
              </a:rPr>
              <a:t>A </a:t>
            </a:r>
            <a:r>
              <a:rPr sz="1843" spc="-7" dirty="0">
                <a:solidFill>
                  <a:srgbClr val="FFFFFF"/>
                </a:solidFill>
                <a:latin typeface="Calibri"/>
                <a:cs typeface="Calibri"/>
              </a:rPr>
              <a:t>THOROUGH </a:t>
            </a:r>
            <a:r>
              <a:rPr sz="1843" spc="-13" dirty="0">
                <a:solidFill>
                  <a:srgbClr val="FFFFFF"/>
                </a:solidFill>
                <a:latin typeface="Calibri"/>
                <a:cs typeface="Calibri"/>
              </a:rPr>
              <a:t>yet </a:t>
            </a:r>
            <a:r>
              <a:rPr sz="1843" spc="-7" dirty="0">
                <a:solidFill>
                  <a:srgbClr val="FFFFFF"/>
                </a:solidFill>
                <a:latin typeface="Calibri"/>
                <a:cs typeface="Calibri"/>
              </a:rPr>
              <a:t>CONCISE</a:t>
            </a:r>
            <a:r>
              <a:rPr sz="1843" spc="-46" dirty="0">
                <a:solidFill>
                  <a:srgbClr val="FFFFFF"/>
                </a:solidFill>
                <a:latin typeface="Calibri"/>
                <a:cs typeface="Calibri"/>
              </a:rPr>
              <a:t> </a:t>
            </a:r>
            <a:r>
              <a:rPr sz="1843" spc="-7" dirty="0">
                <a:solidFill>
                  <a:srgbClr val="FFFFFF"/>
                </a:solidFill>
                <a:latin typeface="Calibri"/>
                <a:cs typeface="Calibri"/>
              </a:rPr>
              <a:t>description</a:t>
            </a:r>
            <a:endParaRPr sz="1843" dirty="0">
              <a:latin typeface="Calibri"/>
              <a:cs typeface="Calibri"/>
            </a:endParaRPr>
          </a:p>
          <a:p>
            <a:pPr>
              <a:spcBef>
                <a:spcPts val="7"/>
              </a:spcBef>
            </a:pPr>
            <a:endParaRPr sz="1580" dirty="0">
              <a:latin typeface="Times New Roman"/>
              <a:cs typeface="Times New Roman"/>
            </a:endParaRPr>
          </a:p>
          <a:p>
            <a:pPr marL="166341" indent="-149624">
              <a:buChar char="•"/>
              <a:tabLst>
                <a:tab pos="167178" algn="l"/>
              </a:tabLst>
            </a:pPr>
            <a:r>
              <a:rPr sz="1843" spc="-7" dirty="0">
                <a:latin typeface="Calibri"/>
                <a:cs typeface="Calibri"/>
              </a:rPr>
              <a:t>Provide </a:t>
            </a:r>
            <a:r>
              <a:rPr sz="1843" dirty="0">
                <a:latin typeface="Calibri"/>
                <a:cs typeface="Calibri"/>
              </a:rPr>
              <a:t>lots </a:t>
            </a:r>
            <a:r>
              <a:rPr sz="1843" spc="-7" dirty="0">
                <a:latin typeface="Calibri"/>
                <a:cs typeface="Calibri"/>
              </a:rPr>
              <a:t>of</a:t>
            </a:r>
            <a:r>
              <a:rPr sz="1843" spc="-138" dirty="0">
                <a:latin typeface="Calibri"/>
                <a:cs typeface="Calibri"/>
              </a:rPr>
              <a:t> </a:t>
            </a:r>
            <a:r>
              <a:rPr sz="1843" spc="-7" dirty="0">
                <a:latin typeface="Calibri"/>
                <a:cs typeface="Calibri"/>
              </a:rPr>
              <a:t>details</a:t>
            </a:r>
            <a:endParaRPr sz="1843" dirty="0">
              <a:latin typeface="Calibri"/>
              <a:cs typeface="Calibri"/>
            </a:endParaRPr>
          </a:p>
          <a:p>
            <a:pPr marL="166341" indent="-149624">
              <a:spcBef>
                <a:spcPts val="138"/>
              </a:spcBef>
              <a:buChar char="•"/>
              <a:tabLst>
                <a:tab pos="167178" algn="l"/>
              </a:tabLst>
            </a:pPr>
            <a:r>
              <a:rPr lang="en-US" sz="1843" spc="-7" dirty="0">
                <a:latin typeface="Calibri"/>
                <a:cs typeface="Calibri"/>
              </a:rPr>
              <a:t>BUT </a:t>
            </a:r>
            <a:r>
              <a:rPr sz="1843" spc="-7" dirty="0">
                <a:latin typeface="Calibri"/>
                <a:cs typeface="Calibri"/>
              </a:rPr>
              <a:t>don’t be wordy </a:t>
            </a:r>
            <a:r>
              <a:rPr sz="1843" dirty="0">
                <a:latin typeface="Calibri"/>
                <a:cs typeface="Calibri"/>
              </a:rPr>
              <a:t>or </a:t>
            </a:r>
            <a:r>
              <a:rPr sz="1843" spc="-7" dirty="0">
                <a:latin typeface="Calibri"/>
                <a:cs typeface="Calibri"/>
              </a:rPr>
              <a:t>unnecessarily repetitive (</a:t>
            </a:r>
            <a:r>
              <a:rPr lang="en-US" sz="1843" spc="-7" dirty="0">
                <a:latin typeface="Calibri"/>
                <a:cs typeface="Calibri"/>
              </a:rPr>
              <a:t>s</a:t>
            </a:r>
            <a:r>
              <a:rPr sz="1843" spc="-7" dirty="0">
                <a:latin typeface="Calibri"/>
                <a:cs typeface="Calibri"/>
              </a:rPr>
              <a:t>ay </a:t>
            </a:r>
            <a:r>
              <a:rPr sz="1843" dirty="0">
                <a:latin typeface="Calibri"/>
                <a:cs typeface="Calibri"/>
              </a:rPr>
              <a:t>it</a:t>
            </a:r>
            <a:r>
              <a:rPr sz="1843" spc="-20" dirty="0">
                <a:latin typeface="Calibri"/>
                <a:cs typeface="Calibri"/>
              </a:rPr>
              <a:t> </a:t>
            </a:r>
            <a:r>
              <a:rPr sz="1843" spc="-7" dirty="0">
                <a:latin typeface="Calibri"/>
                <a:cs typeface="Calibri"/>
              </a:rPr>
              <a:t>once!)</a:t>
            </a:r>
            <a:endParaRPr sz="1843" dirty="0">
              <a:latin typeface="Calibri"/>
              <a:cs typeface="Calibri"/>
            </a:endParaRPr>
          </a:p>
          <a:p>
            <a:pPr marL="166341" indent="-149624">
              <a:spcBef>
                <a:spcPts val="158"/>
              </a:spcBef>
              <a:buChar char="•"/>
              <a:tabLst>
                <a:tab pos="167178" algn="l"/>
              </a:tabLst>
            </a:pPr>
            <a:r>
              <a:rPr sz="1843" spc="-7" dirty="0">
                <a:latin typeface="Calibri"/>
                <a:cs typeface="Calibri"/>
              </a:rPr>
              <a:t>K.I.S.S.</a:t>
            </a:r>
            <a:endParaRPr sz="1843" dirty="0">
              <a:latin typeface="Calibri"/>
              <a:cs typeface="Calibri"/>
            </a:endParaRPr>
          </a:p>
          <a:p>
            <a:pPr>
              <a:spcBef>
                <a:spcPts val="53"/>
              </a:spcBef>
            </a:pPr>
            <a:endParaRPr lang="en-US" sz="2501" dirty="0">
              <a:latin typeface="Times New Roman"/>
              <a:cs typeface="Times New Roman"/>
            </a:endParaRPr>
          </a:p>
          <a:p>
            <a:pPr>
              <a:spcBef>
                <a:spcPts val="53"/>
              </a:spcBef>
            </a:pPr>
            <a:endParaRPr sz="2106" dirty="0">
              <a:latin typeface="Times New Roman"/>
              <a:cs typeface="Times New Roman"/>
            </a:endParaRPr>
          </a:p>
          <a:p>
            <a:pPr marL="35108"/>
            <a:r>
              <a:rPr sz="1843" spc="-7" dirty="0">
                <a:solidFill>
                  <a:srgbClr val="FFFFFF"/>
                </a:solidFill>
                <a:latin typeface="Calibri"/>
                <a:cs typeface="Calibri"/>
              </a:rPr>
              <a:t>Don’t </a:t>
            </a:r>
            <a:r>
              <a:rPr sz="1843" dirty="0">
                <a:solidFill>
                  <a:srgbClr val="FFFFFF"/>
                </a:solidFill>
                <a:latin typeface="Calibri"/>
                <a:cs typeface="Calibri"/>
              </a:rPr>
              <a:t>ASSUME</a:t>
            </a:r>
            <a:r>
              <a:rPr sz="1843" spc="-86" dirty="0">
                <a:solidFill>
                  <a:srgbClr val="FFFFFF"/>
                </a:solidFill>
                <a:latin typeface="Calibri"/>
                <a:cs typeface="Calibri"/>
              </a:rPr>
              <a:t> </a:t>
            </a:r>
            <a:r>
              <a:rPr sz="1843" spc="-7" dirty="0">
                <a:solidFill>
                  <a:srgbClr val="FFFFFF"/>
                </a:solidFill>
                <a:latin typeface="Calibri"/>
                <a:cs typeface="Calibri"/>
              </a:rPr>
              <a:t>anything</a:t>
            </a:r>
            <a:endParaRPr sz="1843" dirty="0">
              <a:latin typeface="Calibri"/>
              <a:cs typeface="Calibri"/>
            </a:endParaRPr>
          </a:p>
          <a:p>
            <a:pPr>
              <a:spcBef>
                <a:spcPts val="7"/>
              </a:spcBef>
            </a:pPr>
            <a:endParaRPr sz="1580" dirty="0">
              <a:latin typeface="Times New Roman"/>
              <a:cs typeface="Times New Roman"/>
            </a:endParaRPr>
          </a:p>
          <a:p>
            <a:pPr marL="166341" indent="-149624">
              <a:lnSpc>
                <a:spcPts val="2119"/>
              </a:lnSpc>
              <a:buChar char="•"/>
              <a:tabLst>
                <a:tab pos="167178" algn="l"/>
              </a:tabLst>
            </a:pPr>
            <a:r>
              <a:rPr sz="1843" spc="-13" dirty="0">
                <a:latin typeface="Calibri"/>
                <a:cs typeface="Calibri"/>
              </a:rPr>
              <a:t>Grant </a:t>
            </a:r>
            <a:r>
              <a:rPr lang="en-US" sz="1843" spc="-20" dirty="0">
                <a:latin typeface="Calibri"/>
                <a:cs typeface="Calibri"/>
              </a:rPr>
              <a:t>readers </a:t>
            </a:r>
            <a:r>
              <a:rPr sz="1843" spc="-13" dirty="0">
                <a:latin typeface="Calibri"/>
                <a:cs typeface="Calibri"/>
              </a:rPr>
              <a:t>may </a:t>
            </a:r>
            <a:r>
              <a:rPr sz="1843" spc="-20" dirty="0">
                <a:latin typeface="Calibri"/>
                <a:cs typeface="Calibri"/>
              </a:rPr>
              <a:t>have </a:t>
            </a:r>
            <a:r>
              <a:rPr sz="1843" spc="-7" dirty="0">
                <a:latin typeface="Calibri"/>
                <a:cs typeface="Calibri"/>
              </a:rPr>
              <a:t>little </a:t>
            </a:r>
            <a:r>
              <a:rPr sz="1843" dirty="0">
                <a:latin typeface="Calibri"/>
                <a:cs typeface="Calibri"/>
              </a:rPr>
              <a:t>or </a:t>
            </a:r>
            <a:r>
              <a:rPr sz="1843" spc="-7" dirty="0">
                <a:latin typeface="Calibri"/>
                <a:cs typeface="Calibri"/>
              </a:rPr>
              <a:t>no </a:t>
            </a:r>
            <a:r>
              <a:rPr sz="1843" spc="-13" dirty="0">
                <a:latin typeface="Calibri"/>
                <a:cs typeface="Calibri"/>
              </a:rPr>
              <a:t>background </a:t>
            </a:r>
            <a:r>
              <a:rPr sz="1843" spc="-7" dirty="0">
                <a:latin typeface="Calibri"/>
                <a:cs typeface="Calibri"/>
              </a:rPr>
              <a:t>knowledge</a:t>
            </a:r>
            <a:r>
              <a:rPr sz="1843" spc="26" dirty="0">
                <a:latin typeface="Calibri"/>
                <a:cs typeface="Calibri"/>
              </a:rPr>
              <a:t> </a:t>
            </a:r>
            <a:r>
              <a:rPr sz="1843" spc="-7" dirty="0">
                <a:latin typeface="Calibri"/>
                <a:cs typeface="Calibri"/>
              </a:rPr>
              <a:t>of</a:t>
            </a:r>
            <a:endParaRPr sz="1843" dirty="0">
              <a:latin typeface="Calibri"/>
              <a:cs typeface="Calibri"/>
            </a:endParaRPr>
          </a:p>
          <a:p>
            <a:pPr marL="166341">
              <a:lnSpc>
                <a:spcPts val="2119"/>
              </a:lnSpc>
            </a:pPr>
            <a:r>
              <a:rPr sz="1843" spc="-7" dirty="0">
                <a:latin typeface="Calibri"/>
                <a:cs typeface="Calibri"/>
              </a:rPr>
              <a:t>the curriculum</a:t>
            </a:r>
            <a:r>
              <a:rPr lang="en-US" sz="1843" spc="-7" dirty="0">
                <a:latin typeface="Calibri"/>
                <a:cs typeface="Calibri"/>
              </a:rPr>
              <a:t>/</a:t>
            </a:r>
            <a:r>
              <a:rPr sz="1843" spc="-13" dirty="0">
                <a:latin typeface="Calibri"/>
                <a:cs typeface="Calibri"/>
              </a:rPr>
              <a:t>program </a:t>
            </a:r>
            <a:r>
              <a:rPr sz="1843" spc="-7" dirty="0">
                <a:latin typeface="Calibri"/>
                <a:cs typeface="Calibri"/>
              </a:rPr>
              <a:t>you </a:t>
            </a:r>
            <a:r>
              <a:rPr sz="1843" spc="-13" dirty="0">
                <a:latin typeface="Calibri"/>
                <a:cs typeface="Calibri"/>
              </a:rPr>
              <a:t>are</a:t>
            </a:r>
            <a:r>
              <a:rPr sz="1843" spc="-7" dirty="0">
                <a:latin typeface="Calibri"/>
                <a:cs typeface="Calibri"/>
              </a:rPr>
              <a:t> describing</a:t>
            </a:r>
            <a:r>
              <a:rPr lang="en-US" sz="1843" spc="-7" dirty="0">
                <a:latin typeface="Calibri"/>
                <a:cs typeface="Calibri"/>
              </a:rPr>
              <a:t> or its success to date</a:t>
            </a:r>
            <a:endParaRPr sz="1843" dirty="0">
              <a:latin typeface="Calibri"/>
              <a:cs typeface="Calibri"/>
            </a:endParaRPr>
          </a:p>
          <a:p>
            <a:pPr marL="166341" indent="-149624">
              <a:spcBef>
                <a:spcPts val="158"/>
              </a:spcBef>
              <a:buChar char="•"/>
              <a:tabLst>
                <a:tab pos="167178" algn="l"/>
              </a:tabLst>
            </a:pPr>
            <a:r>
              <a:rPr sz="1843" spc="-7" dirty="0">
                <a:latin typeface="Calibri"/>
                <a:cs typeface="Calibri"/>
              </a:rPr>
              <a:t>Link your </a:t>
            </a:r>
            <a:r>
              <a:rPr sz="1843" spc="-13" dirty="0">
                <a:latin typeface="Calibri"/>
                <a:cs typeface="Calibri"/>
              </a:rPr>
              <a:t>program to</a:t>
            </a:r>
            <a:r>
              <a:rPr sz="1843" spc="-39" dirty="0">
                <a:latin typeface="Calibri"/>
                <a:cs typeface="Calibri"/>
              </a:rPr>
              <a:t> </a:t>
            </a:r>
            <a:r>
              <a:rPr sz="1843" spc="-13" dirty="0">
                <a:latin typeface="Calibri"/>
                <a:cs typeface="Calibri"/>
              </a:rPr>
              <a:t>achievement</a:t>
            </a:r>
            <a:endParaRPr sz="1843"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33266"/>
            <a:ext cx="6863616" cy="1776888"/>
          </a:xfrm>
          <a:prstGeom prst="rect">
            <a:avLst/>
          </a:prstGeom>
        </p:spPr>
        <p:txBody>
          <a:bodyPr vert="horz" wrap="square" lIns="0" tIns="418583" rIns="0" bIns="0" rtlCol="0" anchor="ctr">
            <a:spAutoFit/>
          </a:bodyPr>
          <a:lstStyle/>
          <a:p>
            <a:pPr marL="169687">
              <a:lnSpc>
                <a:spcPct val="100000"/>
              </a:lnSpc>
            </a:pPr>
            <a:r>
              <a:rPr lang="en-US" sz="4600" spc="-13" dirty="0"/>
              <a:t>Educational Program</a:t>
            </a:r>
            <a:r>
              <a:rPr sz="4600" spc="-13" dirty="0"/>
              <a:t>:</a:t>
            </a:r>
            <a:r>
              <a:rPr sz="4600" spc="-59" dirty="0"/>
              <a:t> </a:t>
            </a:r>
            <a:br>
              <a:rPr lang="en-US" spc="-59" dirty="0"/>
            </a:br>
            <a:r>
              <a:rPr sz="4200"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819400"/>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677429" y="2286000"/>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993071" y="2638254"/>
            <a:ext cx="4886273" cy="2347950"/>
          </a:xfrm>
          <a:prstGeom prst="rect">
            <a:avLst/>
          </a:prstGeom>
        </p:spPr>
        <p:txBody>
          <a:bodyPr vert="horz" wrap="square" lIns="0" tIns="0" rIns="0" bIns="0" rtlCol="0">
            <a:spAutoFit/>
          </a:bodyPr>
          <a:lstStyle/>
          <a:p>
            <a:pPr marL="15881" marR="6688" indent="-4179" algn="ctr">
              <a:lnSpc>
                <a:spcPct val="91600"/>
              </a:lnSpc>
            </a:pPr>
            <a:r>
              <a:rPr sz="5528" dirty="0">
                <a:solidFill>
                  <a:srgbClr val="FFFFFF"/>
                </a:solidFill>
                <a:latin typeface="Calibri"/>
                <a:cs typeface="Calibri"/>
              </a:rPr>
              <a:t>Assume </a:t>
            </a:r>
            <a:r>
              <a:rPr sz="5528" spc="-59" dirty="0">
                <a:solidFill>
                  <a:srgbClr val="FFFFFF"/>
                </a:solidFill>
                <a:latin typeface="Calibri"/>
                <a:cs typeface="Calibri"/>
              </a:rPr>
              <a:t>r</a:t>
            </a:r>
            <a:r>
              <a:rPr lang="en-US" sz="5528" spc="-59" dirty="0">
                <a:solidFill>
                  <a:srgbClr val="FFFFFF"/>
                </a:solidFill>
                <a:latin typeface="Calibri"/>
                <a:cs typeface="Calibri"/>
              </a:rPr>
              <a:t>eaders</a:t>
            </a:r>
            <a:r>
              <a:rPr sz="5528" spc="-59" dirty="0">
                <a:solidFill>
                  <a:srgbClr val="FFFFFF"/>
                </a:solidFill>
                <a:latin typeface="Calibri"/>
                <a:cs typeface="Calibri"/>
              </a:rPr>
              <a:t>  </a:t>
            </a:r>
            <a:r>
              <a:rPr sz="5528" spc="-39" dirty="0">
                <a:solidFill>
                  <a:srgbClr val="FFFFFF"/>
                </a:solidFill>
                <a:latin typeface="Calibri"/>
                <a:cs typeface="Calibri"/>
              </a:rPr>
              <a:t>have </a:t>
            </a:r>
            <a:r>
              <a:rPr sz="5528" spc="-7" dirty="0">
                <a:solidFill>
                  <a:srgbClr val="FFFFFF"/>
                </a:solidFill>
                <a:latin typeface="Calibri"/>
                <a:cs typeface="Calibri"/>
              </a:rPr>
              <a:t>no</a:t>
            </a:r>
            <a:r>
              <a:rPr sz="5528" spc="-59" dirty="0">
                <a:solidFill>
                  <a:srgbClr val="FFFFFF"/>
                </a:solidFill>
                <a:latin typeface="Calibri"/>
                <a:cs typeface="Calibri"/>
              </a:rPr>
              <a:t> </a:t>
            </a:r>
            <a:r>
              <a:rPr sz="5528" spc="-20" dirty="0">
                <a:solidFill>
                  <a:srgbClr val="FFFFFF"/>
                </a:solidFill>
                <a:latin typeface="Calibri"/>
                <a:cs typeface="Calibri"/>
              </a:rPr>
              <a:t>previous  </a:t>
            </a:r>
            <a:r>
              <a:rPr sz="5528" spc="-13" dirty="0">
                <a:solidFill>
                  <a:srgbClr val="FFFFFF"/>
                </a:solidFill>
                <a:latin typeface="Calibri"/>
                <a:cs typeface="Calibri"/>
              </a:rPr>
              <a:t>knowledge!</a:t>
            </a:r>
            <a:endParaRPr sz="5528" dirty="0">
              <a:latin typeface="Calibri"/>
              <a:cs typeface="Calibri"/>
            </a:endParaRPr>
          </a:p>
        </p:txBody>
      </p:sp>
    </p:spTree>
    <p:extLst>
      <p:ext uri="{BB962C8B-B14F-4D97-AF65-F5344CB8AC3E}">
        <p14:creationId xmlns:p14="http://schemas.microsoft.com/office/powerpoint/2010/main" val="14055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1120548" y="2742025"/>
            <a:ext cx="3852653" cy="1620444"/>
          </a:xfrm>
          <a:prstGeom prst="rect">
            <a:avLst/>
          </a:prstGeom>
        </p:spPr>
        <p:txBody>
          <a:bodyPr vert="horz" wrap="square" lIns="0" tIns="0" rIns="0" bIns="0" rtlCol="0">
            <a:spAutoFit/>
          </a:bodyPr>
          <a:lstStyle/>
          <a:p>
            <a:pPr marL="836" algn="ctr"/>
            <a:r>
              <a:rPr lang="en-US" sz="5265" b="1" spc="-112" dirty="0">
                <a:solidFill>
                  <a:srgbClr val="FFFFFF"/>
                </a:solidFill>
                <a:cs typeface="Calibri"/>
              </a:rPr>
              <a:t>Governance</a:t>
            </a:r>
            <a:r>
              <a:rPr lang="en-US" sz="5265" b="1" spc="-112" dirty="0">
                <a:solidFill>
                  <a:srgbClr val="FFFFFF"/>
                </a:solidFill>
                <a:latin typeface="Calibri"/>
                <a:cs typeface="Calibri"/>
              </a:rPr>
              <a:t> &amp;</a:t>
            </a:r>
          </a:p>
          <a:p>
            <a:pPr marL="836" algn="ctr"/>
            <a:r>
              <a:rPr lang="en-US" sz="5265" b="1" spc="-112" dirty="0">
                <a:solidFill>
                  <a:srgbClr val="FFFFFF"/>
                </a:solidFill>
                <a:latin typeface="Calibri"/>
                <a:cs typeface="Calibri"/>
              </a:rPr>
              <a:t>Management</a:t>
            </a:r>
            <a:endParaRPr lang="en-US" sz="5265" b="1" spc="-112" dirty="0">
              <a:solidFill>
                <a:srgbClr val="FFFFFF"/>
              </a:solidFill>
              <a:cs typeface="Calibri"/>
            </a:endParaRPr>
          </a:p>
        </p:txBody>
      </p:sp>
      <p:pic>
        <p:nvPicPr>
          <p:cNvPr id="2050" name="Picture 2" descr="https://www.project-management.pm/wp-content/uploads/2016/10/Portfolio-Governance-Management-5.jpg">
            <a:extLst>
              <a:ext uri="{FF2B5EF4-FFF2-40B4-BE49-F238E27FC236}">
                <a16:creationId xmlns:a16="http://schemas.microsoft.com/office/drawing/2014/main" id="{2B2FA362-9550-4B7D-A104-779C94F05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4" b="89764" l="8364" r="92727">
                        <a14:foregroundMark x1="10000" y1="39370" x2="10000" y2="39370"/>
                        <a14:foregroundMark x1="8364" y1="87927" x2="8364" y2="87927"/>
                        <a14:foregroundMark x1="53636" y1="35958" x2="53636" y2="35958"/>
                        <a14:foregroundMark x1="88545" y1="37795" x2="88545" y2="37795"/>
                        <a14:foregroundMark x1="92727" y1="85564" x2="92727" y2="85564"/>
                        <a14:foregroundMark x1="50000" y1="35171" x2="50000" y2="35171"/>
                        <a14:foregroundMark x1="48727" y1="32283" x2="48727" y2="32283"/>
                        <a14:backgroundMark x1="39636" y1="33858" x2="39636" y2="33858"/>
                        <a14:backgroundMark x1="62000" y1="36220" x2="62000" y2="36220"/>
                      </a14:backgroundRemoval>
                    </a14:imgEffect>
                  </a14:imgLayer>
                </a14:imgProps>
              </a:ext>
              <a:ext uri="{28A0092B-C50C-407E-A947-70E740481C1C}">
                <a14:useLocalDpi xmlns:a14="http://schemas.microsoft.com/office/drawing/2010/main" val="0"/>
              </a:ext>
            </a:extLst>
          </a:blip>
          <a:srcRect/>
          <a:stretch>
            <a:fillRect/>
          </a:stretch>
        </p:blipFill>
        <p:spPr bwMode="auto">
          <a:xfrm>
            <a:off x="4882907" y="2225407"/>
            <a:ext cx="3158228" cy="21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0603" y="1723904"/>
            <a:ext cx="6399128" cy="1308078"/>
          </a:xfrm>
          <a:custGeom>
            <a:avLst/>
            <a:gdLst/>
            <a:ahLst/>
            <a:cxnLst/>
            <a:rect l="l" t="t" r="r" b="b"/>
            <a:pathLst>
              <a:path w="4861560" h="1235075">
                <a:moveTo>
                  <a:pt x="4655718" y="0"/>
                </a:moveTo>
                <a:lnTo>
                  <a:pt x="205752" y="0"/>
                </a:lnTo>
                <a:lnTo>
                  <a:pt x="158573" y="5438"/>
                </a:lnTo>
                <a:lnTo>
                  <a:pt x="115265" y="20930"/>
                </a:lnTo>
                <a:lnTo>
                  <a:pt x="77062" y="45236"/>
                </a:lnTo>
                <a:lnTo>
                  <a:pt x="45199" y="77121"/>
                </a:lnTo>
                <a:lnTo>
                  <a:pt x="20911" y="115345"/>
                </a:lnTo>
                <a:lnTo>
                  <a:pt x="5433" y="158673"/>
                </a:lnTo>
                <a:lnTo>
                  <a:pt x="0" y="205867"/>
                </a:lnTo>
                <a:lnTo>
                  <a:pt x="0" y="1028827"/>
                </a:lnTo>
                <a:lnTo>
                  <a:pt x="5433" y="1075973"/>
                </a:lnTo>
                <a:lnTo>
                  <a:pt x="20911" y="1119267"/>
                </a:lnTo>
                <a:lnTo>
                  <a:pt x="45199" y="1157469"/>
                </a:lnTo>
                <a:lnTo>
                  <a:pt x="77062" y="1189340"/>
                </a:lnTo>
                <a:lnTo>
                  <a:pt x="115265" y="1213639"/>
                </a:lnTo>
                <a:lnTo>
                  <a:pt x="158573" y="1229128"/>
                </a:lnTo>
                <a:lnTo>
                  <a:pt x="205752" y="1234567"/>
                </a:lnTo>
                <a:lnTo>
                  <a:pt x="4655718" y="1234567"/>
                </a:lnTo>
                <a:lnTo>
                  <a:pt x="4702904" y="1229128"/>
                </a:lnTo>
                <a:lnTo>
                  <a:pt x="4746214" y="1213639"/>
                </a:lnTo>
                <a:lnTo>
                  <a:pt x="4784414" y="1189340"/>
                </a:lnTo>
                <a:lnTo>
                  <a:pt x="4816271" y="1157469"/>
                </a:lnTo>
                <a:lnTo>
                  <a:pt x="4840553" y="1119267"/>
                </a:lnTo>
                <a:lnTo>
                  <a:pt x="4856026" y="1075973"/>
                </a:lnTo>
                <a:lnTo>
                  <a:pt x="4861458" y="1028827"/>
                </a:lnTo>
                <a:lnTo>
                  <a:pt x="4861458" y="205867"/>
                </a:lnTo>
                <a:lnTo>
                  <a:pt x="4856026" y="158673"/>
                </a:lnTo>
                <a:lnTo>
                  <a:pt x="4840553" y="115345"/>
                </a:lnTo>
                <a:lnTo>
                  <a:pt x="4816271" y="77121"/>
                </a:lnTo>
                <a:lnTo>
                  <a:pt x="4784414" y="45236"/>
                </a:lnTo>
                <a:lnTo>
                  <a:pt x="4746214" y="20930"/>
                </a:lnTo>
                <a:lnTo>
                  <a:pt x="4702904" y="5438"/>
                </a:lnTo>
                <a:lnTo>
                  <a:pt x="4655718" y="0"/>
                </a:lnTo>
                <a:close/>
              </a:path>
            </a:pathLst>
          </a:custGeom>
          <a:solidFill>
            <a:schemeClr val="accent5"/>
          </a:solidFill>
        </p:spPr>
        <p:txBody>
          <a:bodyPr wrap="square" lIns="0" tIns="0" rIns="0" bIns="0" rtlCol="0"/>
          <a:lstStyle/>
          <a:p>
            <a:endParaRPr sz="2371"/>
          </a:p>
        </p:txBody>
      </p:sp>
      <p:sp>
        <p:nvSpPr>
          <p:cNvPr id="3" name="object 3"/>
          <p:cNvSpPr/>
          <p:nvPr/>
        </p:nvSpPr>
        <p:spPr>
          <a:xfrm>
            <a:off x="1160603" y="1591179"/>
            <a:ext cx="6399128" cy="1625693"/>
          </a:xfrm>
          <a:custGeom>
            <a:avLst/>
            <a:gdLst/>
            <a:ahLst/>
            <a:cxnLst/>
            <a:rect l="l" t="t" r="r" b="b"/>
            <a:pathLst>
              <a:path w="4861560" h="1235075">
                <a:moveTo>
                  <a:pt x="0" y="205867"/>
                </a:moveTo>
                <a:lnTo>
                  <a:pt x="5433" y="158673"/>
                </a:lnTo>
                <a:lnTo>
                  <a:pt x="20911" y="115345"/>
                </a:lnTo>
                <a:lnTo>
                  <a:pt x="45199" y="77121"/>
                </a:lnTo>
                <a:lnTo>
                  <a:pt x="77062" y="45236"/>
                </a:lnTo>
                <a:lnTo>
                  <a:pt x="115265" y="20930"/>
                </a:lnTo>
                <a:lnTo>
                  <a:pt x="158573" y="5438"/>
                </a:lnTo>
                <a:lnTo>
                  <a:pt x="205752" y="0"/>
                </a:lnTo>
                <a:lnTo>
                  <a:pt x="4655718" y="0"/>
                </a:lnTo>
                <a:lnTo>
                  <a:pt x="4702904" y="5438"/>
                </a:lnTo>
                <a:lnTo>
                  <a:pt x="4746214" y="20930"/>
                </a:lnTo>
                <a:lnTo>
                  <a:pt x="4784414" y="45236"/>
                </a:lnTo>
                <a:lnTo>
                  <a:pt x="4816271" y="77121"/>
                </a:lnTo>
                <a:lnTo>
                  <a:pt x="4840553" y="115345"/>
                </a:lnTo>
                <a:lnTo>
                  <a:pt x="4856026" y="158673"/>
                </a:lnTo>
                <a:lnTo>
                  <a:pt x="4861458" y="205867"/>
                </a:lnTo>
                <a:lnTo>
                  <a:pt x="4861458" y="1028827"/>
                </a:lnTo>
                <a:lnTo>
                  <a:pt x="4856026" y="1075973"/>
                </a:lnTo>
                <a:lnTo>
                  <a:pt x="4840553" y="1119267"/>
                </a:lnTo>
                <a:lnTo>
                  <a:pt x="4816271" y="1157469"/>
                </a:lnTo>
                <a:lnTo>
                  <a:pt x="4784414" y="1189340"/>
                </a:lnTo>
                <a:lnTo>
                  <a:pt x="4746214" y="1213639"/>
                </a:lnTo>
                <a:lnTo>
                  <a:pt x="4702904" y="1229128"/>
                </a:lnTo>
                <a:lnTo>
                  <a:pt x="4655718" y="1234567"/>
                </a:lnTo>
                <a:lnTo>
                  <a:pt x="205752" y="1234567"/>
                </a:lnTo>
                <a:lnTo>
                  <a:pt x="158573" y="1229128"/>
                </a:lnTo>
                <a:lnTo>
                  <a:pt x="115265" y="1213639"/>
                </a:lnTo>
                <a:lnTo>
                  <a:pt x="77062" y="1189340"/>
                </a:lnTo>
                <a:lnTo>
                  <a:pt x="45199" y="1157469"/>
                </a:lnTo>
                <a:lnTo>
                  <a:pt x="20911" y="1119267"/>
                </a:lnTo>
                <a:lnTo>
                  <a:pt x="5433" y="1075973"/>
                </a:lnTo>
                <a:lnTo>
                  <a:pt x="0" y="1028827"/>
                </a:lnTo>
                <a:lnTo>
                  <a:pt x="0" y="205867"/>
                </a:lnTo>
                <a:close/>
              </a:path>
            </a:pathLst>
          </a:custGeom>
          <a:ln w="25400">
            <a:solidFill>
              <a:srgbClr val="FFFFFF"/>
            </a:solidFill>
          </a:ln>
        </p:spPr>
        <p:txBody>
          <a:bodyPr wrap="square" lIns="0" tIns="0" rIns="0" bIns="0" rtlCol="0"/>
          <a:lstStyle/>
          <a:p>
            <a:endParaRPr sz="2371"/>
          </a:p>
        </p:txBody>
      </p:sp>
      <p:sp>
        <p:nvSpPr>
          <p:cNvPr id="4" name="object 4"/>
          <p:cNvSpPr txBox="1">
            <a:spLocks noGrp="1"/>
          </p:cNvSpPr>
          <p:nvPr>
            <p:ph type="title"/>
          </p:nvPr>
        </p:nvSpPr>
        <p:spPr>
          <a:xfrm>
            <a:off x="840483" y="1303965"/>
            <a:ext cx="7039374" cy="1475545"/>
          </a:xfrm>
          <a:prstGeom prst="rect">
            <a:avLst/>
          </a:prstGeom>
        </p:spPr>
        <p:txBody>
          <a:bodyPr vert="horz" wrap="square" lIns="0" tIns="578561" rIns="0" bIns="0" rtlCol="0" anchor="ctr">
            <a:spAutoFit/>
          </a:bodyPr>
          <a:lstStyle/>
          <a:p>
            <a:pPr marL="1408479">
              <a:lnSpc>
                <a:spcPct val="100000"/>
              </a:lnSpc>
            </a:pPr>
            <a:r>
              <a:rPr sz="5792" b="0" spc="-13" dirty="0">
                <a:solidFill>
                  <a:srgbClr val="FFFFFF"/>
                </a:solidFill>
                <a:latin typeface="Calibri"/>
                <a:cs typeface="Calibri"/>
              </a:rPr>
              <a:t>Focus:</a:t>
            </a:r>
            <a:r>
              <a:rPr sz="5792" b="0" spc="-118" dirty="0">
                <a:solidFill>
                  <a:srgbClr val="FFFFFF"/>
                </a:solidFill>
                <a:latin typeface="Calibri"/>
                <a:cs typeface="Calibri"/>
              </a:rPr>
              <a:t> </a:t>
            </a:r>
            <a:r>
              <a:rPr sz="5792" b="0" dirty="0">
                <a:solidFill>
                  <a:srgbClr val="FFFFFF"/>
                </a:solidFill>
                <a:latin typeface="Calibri"/>
                <a:cs typeface="Calibri"/>
              </a:rPr>
              <a:t>Quality</a:t>
            </a:r>
            <a:endParaRPr sz="5792" dirty="0">
              <a:latin typeface="Calibri"/>
              <a:cs typeface="Calibri"/>
            </a:endParaRPr>
          </a:p>
        </p:txBody>
      </p:sp>
      <p:sp>
        <p:nvSpPr>
          <p:cNvPr id="5" name="object 5"/>
          <p:cNvSpPr/>
          <p:nvPr/>
        </p:nvSpPr>
        <p:spPr>
          <a:xfrm>
            <a:off x="323822" y="3930504"/>
            <a:ext cx="2846007" cy="1707604"/>
          </a:xfrm>
          <a:custGeom>
            <a:avLst/>
            <a:gdLst/>
            <a:ahLst/>
            <a:cxnLst/>
            <a:rect l="l" t="t" r="r" b="b"/>
            <a:pathLst>
              <a:path w="2162175" h="1297304">
                <a:moveTo>
                  <a:pt x="1945500" y="0"/>
                </a:moveTo>
                <a:lnTo>
                  <a:pt x="216179" y="0"/>
                </a:lnTo>
                <a:lnTo>
                  <a:pt x="166611" y="5708"/>
                </a:lnTo>
                <a:lnTo>
                  <a:pt x="121109" y="21969"/>
                </a:lnTo>
                <a:lnTo>
                  <a:pt x="80970" y="47486"/>
                </a:lnTo>
                <a:lnTo>
                  <a:pt x="47492" y="80960"/>
                </a:lnTo>
                <a:lnTo>
                  <a:pt x="21972" y="121094"/>
                </a:lnTo>
                <a:lnTo>
                  <a:pt x="5709" y="166591"/>
                </a:lnTo>
                <a:lnTo>
                  <a:pt x="0" y="216154"/>
                </a:lnTo>
                <a:lnTo>
                  <a:pt x="0" y="1080770"/>
                </a:lnTo>
                <a:lnTo>
                  <a:pt x="5709" y="1130339"/>
                </a:lnTo>
                <a:lnTo>
                  <a:pt x="21972" y="1175854"/>
                </a:lnTo>
                <a:lnTo>
                  <a:pt x="47492" y="1216013"/>
                </a:lnTo>
                <a:lnTo>
                  <a:pt x="80970" y="1249514"/>
                </a:lnTo>
                <a:lnTo>
                  <a:pt x="121109" y="1275055"/>
                </a:lnTo>
                <a:lnTo>
                  <a:pt x="166611" y="1291335"/>
                </a:lnTo>
                <a:lnTo>
                  <a:pt x="216179" y="1297051"/>
                </a:lnTo>
                <a:lnTo>
                  <a:pt x="1945500" y="1297051"/>
                </a:lnTo>
                <a:lnTo>
                  <a:pt x="1995069" y="1291335"/>
                </a:lnTo>
                <a:lnTo>
                  <a:pt x="2040585" y="1275055"/>
                </a:lnTo>
                <a:lnTo>
                  <a:pt x="2080744" y="1249514"/>
                </a:lnTo>
                <a:lnTo>
                  <a:pt x="2114245" y="1216013"/>
                </a:lnTo>
                <a:lnTo>
                  <a:pt x="2139786" y="1175854"/>
                </a:lnTo>
                <a:lnTo>
                  <a:pt x="2156065" y="1130339"/>
                </a:lnTo>
                <a:lnTo>
                  <a:pt x="2161781" y="1080770"/>
                </a:lnTo>
                <a:lnTo>
                  <a:pt x="2161781" y="216154"/>
                </a:lnTo>
                <a:lnTo>
                  <a:pt x="2156065" y="166591"/>
                </a:lnTo>
                <a:lnTo>
                  <a:pt x="2139786" y="121094"/>
                </a:lnTo>
                <a:lnTo>
                  <a:pt x="2114245" y="80960"/>
                </a:lnTo>
                <a:lnTo>
                  <a:pt x="2080744" y="47486"/>
                </a:lnTo>
                <a:lnTo>
                  <a:pt x="2040585" y="21969"/>
                </a:lnTo>
                <a:lnTo>
                  <a:pt x="1995069" y="5708"/>
                </a:lnTo>
                <a:lnTo>
                  <a:pt x="1945500" y="0"/>
                </a:lnTo>
                <a:close/>
              </a:path>
            </a:pathLst>
          </a:custGeom>
          <a:solidFill>
            <a:srgbClr val="70AD47"/>
          </a:solidFill>
        </p:spPr>
        <p:txBody>
          <a:bodyPr wrap="square" lIns="0" tIns="0" rIns="0" bIns="0" rtlCol="0"/>
          <a:lstStyle/>
          <a:p>
            <a:endParaRPr sz="2371"/>
          </a:p>
        </p:txBody>
      </p:sp>
      <p:sp>
        <p:nvSpPr>
          <p:cNvPr id="6" name="object 6"/>
          <p:cNvSpPr/>
          <p:nvPr/>
        </p:nvSpPr>
        <p:spPr>
          <a:xfrm>
            <a:off x="323822" y="3930504"/>
            <a:ext cx="2846007" cy="1707604"/>
          </a:xfrm>
          <a:custGeom>
            <a:avLst/>
            <a:gdLst/>
            <a:ahLst/>
            <a:cxnLst/>
            <a:rect l="l" t="t" r="r" b="b"/>
            <a:pathLst>
              <a:path w="2162175" h="1297304">
                <a:moveTo>
                  <a:pt x="0" y="216154"/>
                </a:moveTo>
                <a:lnTo>
                  <a:pt x="5709" y="166591"/>
                </a:lnTo>
                <a:lnTo>
                  <a:pt x="21972" y="121094"/>
                </a:lnTo>
                <a:lnTo>
                  <a:pt x="47492" y="80960"/>
                </a:lnTo>
                <a:lnTo>
                  <a:pt x="80970" y="47486"/>
                </a:lnTo>
                <a:lnTo>
                  <a:pt x="121109" y="21969"/>
                </a:lnTo>
                <a:lnTo>
                  <a:pt x="166611" y="5708"/>
                </a:lnTo>
                <a:lnTo>
                  <a:pt x="216179" y="0"/>
                </a:lnTo>
                <a:lnTo>
                  <a:pt x="1945500" y="0"/>
                </a:lnTo>
                <a:lnTo>
                  <a:pt x="1995069" y="5708"/>
                </a:lnTo>
                <a:lnTo>
                  <a:pt x="2040585" y="21969"/>
                </a:lnTo>
                <a:lnTo>
                  <a:pt x="2080744" y="47486"/>
                </a:lnTo>
                <a:lnTo>
                  <a:pt x="2114245" y="80960"/>
                </a:lnTo>
                <a:lnTo>
                  <a:pt x="2139786" y="121094"/>
                </a:lnTo>
                <a:lnTo>
                  <a:pt x="2156065" y="166591"/>
                </a:lnTo>
                <a:lnTo>
                  <a:pt x="2161781" y="216154"/>
                </a:lnTo>
                <a:lnTo>
                  <a:pt x="2161781" y="1080770"/>
                </a:lnTo>
                <a:lnTo>
                  <a:pt x="2156065" y="1130339"/>
                </a:lnTo>
                <a:lnTo>
                  <a:pt x="2139786" y="1175854"/>
                </a:lnTo>
                <a:lnTo>
                  <a:pt x="2114245" y="1216013"/>
                </a:lnTo>
                <a:lnTo>
                  <a:pt x="2080744" y="1249514"/>
                </a:lnTo>
                <a:lnTo>
                  <a:pt x="2040585" y="1275055"/>
                </a:lnTo>
                <a:lnTo>
                  <a:pt x="1995069" y="1291335"/>
                </a:lnTo>
                <a:lnTo>
                  <a:pt x="1945500" y="1297051"/>
                </a:lnTo>
                <a:lnTo>
                  <a:pt x="216179" y="1297051"/>
                </a:lnTo>
                <a:lnTo>
                  <a:pt x="166611" y="1291335"/>
                </a:lnTo>
                <a:lnTo>
                  <a:pt x="121109" y="1275055"/>
                </a:lnTo>
                <a:lnTo>
                  <a:pt x="80970" y="1249514"/>
                </a:lnTo>
                <a:lnTo>
                  <a:pt x="47492" y="1216013"/>
                </a:lnTo>
                <a:lnTo>
                  <a:pt x="21972" y="1175854"/>
                </a:lnTo>
                <a:lnTo>
                  <a:pt x="5709" y="1130339"/>
                </a:lnTo>
                <a:lnTo>
                  <a:pt x="0" y="1080770"/>
                </a:lnTo>
                <a:lnTo>
                  <a:pt x="0" y="216154"/>
                </a:lnTo>
                <a:close/>
              </a:path>
            </a:pathLst>
          </a:custGeom>
          <a:ln w="25399">
            <a:solidFill>
              <a:srgbClr val="FFFFFF"/>
            </a:solidFill>
          </a:ln>
        </p:spPr>
        <p:txBody>
          <a:bodyPr wrap="square" lIns="0" tIns="0" rIns="0" bIns="0" rtlCol="0"/>
          <a:lstStyle/>
          <a:p>
            <a:endParaRPr sz="2371"/>
          </a:p>
        </p:txBody>
      </p:sp>
      <p:sp>
        <p:nvSpPr>
          <p:cNvPr id="7" name="object 7"/>
          <p:cNvSpPr txBox="1"/>
          <p:nvPr/>
        </p:nvSpPr>
        <p:spPr>
          <a:xfrm>
            <a:off x="946430" y="4105860"/>
            <a:ext cx="1599782" cy="1231106"/>
          </a:xfrm>
          <a:prstGeom prst="rect">
            <a:avLst/>
          </a:prstGeom>
        </p:spPr>
        <p:txBody>
          <a:bodyPr vert="horz" wrap="square" lIns="0" tIns="0" rIns="0" bIns="0" rtlCol="0">
            <a:spAutoFit/>
          </a:bodyPr>
          <a:lstStyle/>
          <a:p>
            <a:pPr marL="1672" algn="ctr">
              <a:lnSpc>
                <a:spcPts val="4843"/>
              </a:lnSpc>
            </a:pPr>
            <a:r>
              <a:rPr sz="4212" spc="-7" dirty="0">
                <a:solidFill>
                  <a:srgbClr val="FFFFFF"/>
                </a:solidFill>
                <a:latin typeface="Calibri"/>
                <a:cs typeface="Calibri"/>
              </a:rPr>
              <a:t>High</a:t>
            </a:r>
            <a:endParaRPr sz="4212">
              <a:latin typeface="Calibri"/>
              <a:cs typeface="Calibri"/>
            </a:endParaRPr>
          </a:p>
          <a:p>
            <a:pPr algn="ctr">
              <a:lnSpc>
                <a:spcPts val="4843"/>
              </a:lnSpc>
            </a:pPr>
            <a:r>
              <a:rPr sz="4212" dirty="0">
                <a:solidFill>
                  <a:srgbClr val="FFFFFF"/>
                </a:solidFill>
                <a:latin typeface="Calibri"/>
                <a:cs typeface="Calibri"/>
              </a:rPr>
              <a:t>Qual</a:t>
            </a:r>
            <a:r>
              <a:rPr sz="4212" spc="-13" dirty="0">
                <a:solidFill>
                  <a:srgbClr val="FFFFFF"/>
                </a:solidFill>
                <a:latin typeface="Calibri"/>
                <a:cs typeface="Calibri"/>
              </a:rPr>
              <a:t>i</a:t>
            </a:r>
            <a:r>
              <a:rPr sz="4212" dirty="0">
                <a:solidFill>
                  <a:srgbClr val="FFFFFF"/>
                </a:solidFill>
                <a:latin typeface="Calibri"/>
                <a:cs typeface="Calibri"/>
              </a:rPr>
              <a:t>ty</a:t>
            </a:r>
            <a:endParaRPr sz="4212">
              <a:latin typeface="Calibri"/>
              <a:cs typeface="Calibri"/>
            </a:endParaRPr>
          </a:p>
        </p:txBody>
      </p:sp>
      <p:sp>
        <p:nvSpPr>
          <p:cNvPr id="8" name="object 8"/>
          <p:cNvSpPr/>
          <p:nvPr/>
        </p:nvSpPr>
        <p:spPr>
          <a:xfrm>
            <a:off x="3453824" y="4257448"/>
            <a:ext cx="1736859" cy="1053984"/>
          </a:xfrm>
          <a:custGeom>
            <a:avLst/>
            <a:gdLst/>
            <a:ahLst/>
            <a:cxnLst/>
            <a:rect l="l" t="t" r="r" b="b"/>
            <a:pathLst>
              <a:path w="1319529" h="800735">
                <a:moveTo>
                  <a:pt x="0" y="800252"/>
                </a:moveTo>
                <a:lnTo>
                  <a:pt x="1319275" y="800252"/>
                </a:lnTo>
                <a:lnTo>
                  <a:pt x="1319275" y="0"/>
                </a:lnTo>
                <a:lnTo>
                  <a:pt x="0" y="0"/>
                </a:lnTo>
                <a:lnTo>
                  <a:pt x="0" y="800252"/>
                </a:lnTo>
                <a:close/>
              </a:path>
            </a:pathLst>
          </a:custGeom>
          <a:solidFill>
            <a:srgbClr val="FFFFFF"/>
          </a:solidFill>
        </p:spPr>
        <p:txBody>
          <a:bodyPr wrap="square" lIns="0" tIns="0" rIns="0" bIns="0" rtlCol="0"/>
          <a:lstStyle/>
          <a:p>
            <a:endParaRPr sz="2371"/>
          </a:p>
        </p:txBody>
      </p:sp>
      <p:sp>
        <p:nvSpPr>
          <p:cNvPr id="9" name="object 9"/>
          <p:cNvSpPr/>
          <p:nvPr/>
        </p:nvSpPr>
        <p:spPr>
          <a:xfrm>
            <a:off x="3453824" y="4257448"/>
            <a:ext cx="1736859" cy="1053984"/>
          </a:xfrm>
          <a:custGeom>
            <a:avLst/>
            <a:gdLst/>
            <a:ahLst/>
            <a:cxnLst/>
            <a:rect l="l" t="t" r="r" b="b"/>
            <a:pathLst>
              <a:path w="1319529" h="800735">
                <a:moveTo>
                  <a:pt x="0" y="800252"/>
                </a:moveTo>
                <a:lnTo>
                  <a:pt x="1319275" y="800252"/>
                </a:lnTo>
                <a:lnTo>
                  <a:pt x="1319275" y="0"/>
                </a:lnTo>
                <a:lnTo>
                  <a:pt x="0" y="0"/>
                </a:lnTo>
                <a:lnTo>
                  <a:pt x="0" y="800252"/>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3906513" y="3630938"/>
            <a:ext cx="833323" cy="1944828"/>
          </a:xfrm>
          <a:prstGeom prst="rect">
            <a:avLst/>
          </a:prstGeom>
        </p:spPr>
        <p:txBody>
          <a:bodyPr vert="horz" wrap="square" lIns="0" tIns="0" rIns="0" bIns="0" rtlCol="0">
            <a:spAutoFit/>
          </a:bodyPr>
          <a:lstStyle/>
          <a:p>
            <a:pPr marL="16717"/>
            <a:r>
              <a:rPr sz="12638" dirty="0">
                <a:solidFill>
                  <a:srgbClr val="70AD47"/>
                </a:solidFill>
                <a:latin typeface="Calibri"/>
                <a:cs typeface="Calibri"/>
              </a:rPr>
              <a:t>=</a:t>
            </a:r>
          </a:p>
        </p:txBody>
      </p:sp>
      <p:sp>
        <p:nvSpPr>
          <p:cNvPr id="11" name="object 11"/>
          <p:cNvSpPr/>
          <p:nvPr/>
        </p:nvSpPr>
        <p:spPr>
          <a:xfrm>
            <a:off x="5474702" y="3930504"/>
            <a:ext cx="2846007" cy="1707604"/>
          </a:xfrm>
          <a:custGeom>
            <a:avLst/>
            <a:gdLst/>
            <a:ahLst/>
            <a:cxnLst/>
            <a:rect l="l" t="t" r="r" b="b"/>
            <a:pathLst>
              <a:path w="2162175" h="1297304">
                <a:moveTo>
                  <a:pt x="1945639" y="0"/>
                </a:moveTo>
                <a:lnTo>
                  <a:pt x="216280" y="0"/>
                </a:lnTo>
                <a:lnTo>
                  <a:pt x="166711" y="5708"/>
                </a:lnTo>
                <a:lnTo>
                  <a:pt x="121196" y="21969"/>
                </a:lnTo>
                <a:lnTo>
                  <a:pt x="81037" y="47486"/>
                </a:lnTo>
                <a:lnTo>
                  <a:pt x="47536" y="80960"/>
                </a:lnTo>
                <a:lnTo>
                  <a:pt x="21995" y="121094"/>
                </a:lnTo>
                <a:lnTo>
                  <a:pt x="5715" y="166591"/>
                </a:lnTo>
                <a:lnTo>
                  <a:pt x="0" y="216154"/>
                </a:lnTo>
                <a:lnTo>
                  <a:pt x="0" y="1080770"/>
                </a:lnTo>
                <a:lnTo>
                  <a:pt x="5715" y="1130339"/>
                </a:lnTo>
                <a:lnTo>
                  <a:pt x="21995" y="1175854"/>
                </a:lnTo>
                <a:lnTo>
                  <a:pt x="47536" y="1216013"/>
                </a:lnTo>
                <a:lnTo>
                  <a:pt x="81037" y="1249514"/>
                </a:lnTo>
                <a:lnTo>
                  <a:pt x="121196" y="1275055"/>
                </a:lnTo>
                <a:lnTo>
                  <a:pt x="166711" y="1291335"/>
                </a:lnTo>
                <a:lnTo>
                  <a:pt x="216280" y="1297051"/>
                </a:lnTo>
                <a:lnTo>
                  <a:pt x="1945639" y="1297051"/>
                </a:lnTo>
                <a:lnTo>
                  <a:pt x="1995202" y="1291335"/>
                </a:lnTo>
                <a:lnTo>
                  <a:pt x="2040699" y="1275055"/>
                </a:lnTo>
                <a:lnTo>
                  <a:pt x="2080833" y="1249514"/>
                </a:lnTo>
                <a:lnTo>
                  <a:pt x="2114307" y="1216013"/>
                </a:lnTo>
                <a:lnTo>
                  <a:pt x="2139824" y="1175854"/>
                </a:lnTo>
                <a:lnTo>
                  <a:pt x="2156085" y="1130339"/>
                </a:lnTo>
                <a:lnTo>
                  <a:pt x="2161793" y="1080770"/>
                </a:lnTo>
                <a:lnTo>
                  <a:pt x="2161793" y="216154"/>
                </a:lnTo>
                <a:lnTo>
                  <a:pt x="2156085" y="166591"/>
                </a:lnTo>
                <a:lnTo>
                  <a:pt x="2139824" y="121094"/>
                </a:lnTo>
                <a:lnTo>
                  <a:pt x="2114307" y="80960"/>
                </a:lnTo>
                <a:lnTo>
                  <a:pt x="2080833" y="47486"/>
                </a:lnTo>
                <a:lnTo>
                  <a:pt x="2040699" y="21969"/>
                </a:lnTo>
                <a:lnTo>
                  <a:pt x="1995202" y="5708"/>
                </a:lnTo>
                <a:lnTo>
                  <a:pt x="1945639" y="0"/>
                </a:lnTo>
                <a:close/>
              </a:path>
            </a:pathLst>
          </a:custGeom>
          <a:solidFill>
            <a:srgbClr val="70AD47"/>
          </a:solidFill>
        </p:spPr>
        <p:txBody>
          <a:bodyPr wrap="square" lIns="0" tIns="0" rIns="0" bIns="0" rtlCol="0"/>
          <a:lstStyle/>
          <a:p>
            <a:endParaRPr sz="2371"/>
          </a:p>
        </p:txBody>
      </p:sp>
      <p:sp>
        <p:nvSpPr>
          <p:cNvPr id="12" name="object 12"/>
          <p:cNvSpPr/>
          <p:nvPr/>
        </p:nvSpPr>
        <p:spPr>
          <a:xfrm>
            <a:off x="5474702" y="3930504"/>
            <a:ext cx="2846007" cy="1707604"/>
          </a:xfrm>
          <a:custGeom>
            <a:avLst/>
            <a:gdLst/>
            <a:ahLst/>
            <a:cxnLst/>
            <a:rect l="l" t="t" r="r" b="b"/>
            <a:pathLst>
              <a:path w="2162175" h="1297304">
                <a:moveTo>
                  <a:pt x="0" y="216154"/>
                </a:moveTo>
                <a:lnTo>
                  <a:pt x="5715" y="166591"/>
                </a:lnTo>
                <a:lnTo>
                  <a:pt x="21995" y="121094"/>
                </a:lnTo>
                <a:lnTo>
                  <a:pt x="47536" y="80960"/>
                </a:lnTo>
                <a:lnTo>
                  <a:pt x="81037" y="47486"/>
                </a:lnTo>
                <a:lnTo>
                  <a:pt x="121196" y="21969"/>
                </a:lnTo>
                <a:lnTo>
                  <a:pt x="166711" y="5708"/>
                </a:lnTo>
                <a:lnTo>
                  <a:pt x="216280" y="0"/>
                </a:lnTo>
                <a:lnTo>
                  <a:pt x="1945639" y="0"/>
                </a:lnTo>
                <a:lnTo>
                  <a:pt x="1995202" y="5708"/>
                </a:lnTo>
                <a:lnTo>
                  <a:pt x="2040699" y="21969"/>
                </a:lnTo>
                <a:lnTo>
                  <a:pt x="2080833" y="47486"/>
                </a:lnTo>
                <a:lnTo>
                  <a:pt x="2114307" y="80960"/>
                </a:lnTo>
                <a:lnTo>
                  <a:pt x="2139824" y="121094"/>
                </a:lnTo>
                <a:lnTo>
                  <a:pt x="2156085" y="166591"/>
                </a:lnTo>
                <a:lnTo>
                  <a:pt x="2161793" y="216154"/>
                </a:lnTo>
                <a:lnTo>
                  <a:pt x="2161793" y="1080770"/>
                </a:lnTo>
                <a:lnTo>
                  <a:pt x="2156085" y="1130339"/>
                </a:lnTo>
                <a:lnTo>
                  <a:pt x="2139824" y="1175854"/>
                </a:lnTo>
                <a:lnTo>
                  <a:pt x="2114307" y="1216013"/>
                </a:lnTo>
                <a:lnTo>
                  <a:pt x="2080833" y="1249514"/>
                </a:lnTo>
                <a:lnTo>
                  <a:pt x="2040699" y="1275055"/>
                </a:lnTo>
                <a:lnTo>
                  <a:pt x="1995202" y="1291335"/>
                </a:lnTo>
                <a:lnTo>
                  <a:pt x="1945639" y="1297051"/>
                </a:lnTo>
                <a:lnTo>
                  <a:pt x="216280" y="1297051"/>
                </a:lnTo>
                <a:lnTo>
                  <a:pt x="166711" y="1291335"/>
                </a:lnTo>
                <a:lnTo>
                  <a:pt x="121196" y="1275055"/>
                </a:lnTo>
                <a:lnTo>
                  <a:pt x="81037" y="1249514"/>
                </a:lnTo>
                <a:lnTo>
                  <a:pt x="47536" y="1216013"/>
                </a:lnTo>
                <a:lnTo>
                  <a:pt x="21995" y="1175854"/>
                </a:lnTo>
                <a:lnTo>
                  <a:pt x="5715" y="1130339"/>
                </a:lnTo>
                <a:lnTo>
                  <a:pt x="0" y="1080770"/>
                </a:lnTo>
                <a:lnTo>
                  <a:pt x="0" y="216154"/>
                </a:lnTo>
                <a:close/>
              </a:path>
            </a:pathLst>
          </a:custGeom>
          <a:ln w="25399">
            <a:solidFill>
              <a:srgbClr val="FFFFFF"/>
            </a:solidFill>
          </a:ln>
        </p:spPr>
        <p:txBody>
          <a:bodyPr wrap="square" lIns="0" tIns="0" rIns="0" bIns="0" rtlCol="0"/>
          <a:lstStyle/>
          <a:p>
            <a:endParaRPr sz="2371"/>
          </a:p>
        </p:txBody>
      </p:sp>
      <p:sp>
        <p:nvSpPr>
          <p:cNvPr id="13" name="object 13"/>
          <p:cNvSpPr/>
          <p:nvPr/>
        </p:nvSpPr>
        <p:spPr>
          <a:xfrm>
            <a:off x="6423205" y="4127121"/>
            <a:ext cx="1011690" cy="1350001"/>
          </a:xfrm>
          <a:prstGeom prst="rect">
            <a:avLst/>
          </a:prstGeom>
          <a:blipFill>
            <a:blip r:embed="rId3" cstate="print"/>
            <a:stretch>
              <a:fillRect/>
            </a:stretch>
          </a:blipFill>
        </p:spPr>
        <p:txBody>
          <a:bodyPr wrap="square" lIns="0" tIns="0" rIns="0" bIns="0" rtlCol="0"/>
          <a:lstStyle/>
          <a:p>
            <a:endParaRPr sz="237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47188" y="18685"/>
            <a:ext cx="9144000" cy="1365485"/>
          </a:xfrm>
          <a:prstGeom prst="rect">
            <a:avLst/>
          </a:prstGeom>
        </p:spPr>
        <p:txBody>
          <a:bodyPr vert="horz" wrap="square" lIns="0" tIns="349042" rIns="0" bIns="0" rtlCol="0" anchor="ctr">
            <a:spAutoFit/>
          </a:bodyPr>
          <a:lstStyle/>
          <a:p>
            <a:pPr marL="2258583">
              <a:lnSpc>
                <a:spcPct val="100000"/>
              </a:lnSpc>
            </a:pPr>
            <a:r>
              <a:rPr sz="4212" spc="-20" dirty="0"/>
              <a:t>Prompt</a:t>
            </a:r>
            <a:br>
              <a:rPr lang="en-US" sz="3159" spc="-20" dirty="0"/>
            </a:br>
            <a:r>
              <a:rPr lang="en-US" sz="2371" spc="-20" dirty="0"/>
              <a:t>Planning and Implementation Application</a:t>
            </a:r>
            <a:endParaRPr sz="2371" dirty="0"/>
          </a:p>
        </p:txBody>
      </p:sp>
      <p:sp>
        <p:nvSpPr>
          <p:cNvPr id="5" name="object 5"/>
          <p:cNvSpPr/>
          <p:nvPr/>
        </p:nvSpPr>
        <p:spPr>
          <a:xfrm>
            <a:off x="259108" y="1824204"/>
            <a:ext cx="7719074" cy="3911693"/>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20745" y="1859362"/>
            <a:ext cx="7561152" cy="3764380"/>
          </a:xfrm>
          <a:custGeom>
            <a:avLst/>
            <a:gdLst/>
            <a:ahLst/>
            <a:cxnLst/>
            <a:rect l="l" t="t" r="r" b="b"/>
            <a:pathLst>
              <a:path w="5770245" h="2759075">
                <a:moveTo>
                  <a:pt x="0" y="2758948"/>
                </a:moveTo>
                <a:lnTo>
                  <a:pt x="5770118" y="2758948"/>
                </a:lnTo>
                <a:lnTo>
                  <a:pt x="5770118" y="0"/>
                </a:lnTo>
                <a:lnTo>
                  <a:pt x="0" y="0"/>
                </a:lnTo>
                <a:lnTo>
                  <a:pt x="0" y="2758948"/>
                </a:lnTo>
                <a:close/>
              </a:path>
            </a:pathLst>
          </a:custGeom>
          <a:solidFill>
            <a:schemeClr val="accent2">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94447" y="1890068"/>
            <a:ext cx="7422186" cy="3627788"/>
          </a:xfrm>
          <a:prstGeom prst="rect">
            <a:avLst/>
          </a:prstGeom>
        </p:spPr>
        <p:txBody>
          <a:bodyPr vert="horz" wrap="square" lIns="0" tIns="0" rIns="0" bIns="0" rtlCol="0">
            <a:spAutoFit/>
          </a:bodyPr>
          <a:lstStyle/>
          <a:p>
            <a:pPr marL="16717" marR="168014">
              <a:tabLst>
                <a:tab pos="346896" algn="l"/>
                <a:tab pos="347732" algn="l"/>
              </a:tabLst>
            </a:pPr>
            <a:r>
              <a:rPr lang="en-US" sz="1711" b="1" spc="-7" dirty="0">
                <a:latin typeface="Calibri"/>
                <a:cs typeface="Calibri"/>
              </a:rPr>
              <a:t>D</a:t>
            </a:r>
            <a:r>
              <a:rPr sz="1711" b="1" spc="-7" dirty="0">
                <a:latin typeface="Calibri"/>
                <a:cs typeface="Calibri"/>
              </a:rPr>
              <a:t>. </a:t>
            </a:r>
            <a:r>
              <a:rPr sz="1711" b="1" spc="-13" dirty="0">
                <a:latin typeface="Calibri"/>
                <a:cs typeface="Calibri"/>
              </a:rPr>
              <a:t>Governance </a:t>
            </a:r>
            <a:r>
              <a:rPr sz="1711" b="1" spc="-7" dirty="0">
                <a:latin typeface="Calibri"/>
                <a:cs typeface="Calibri"/>
              </a:rPr>
              <a:t>and </a:t>
            </a:r>
            <a:r>
              <a:rPr sz="1711" b="1" spc="-13" dirty="0">
                <a:latin typeface="Calibri"/>
                <a:cs typeface="Calibri"/>
              </a:rPr>
              <a:t>Management</a:t>
            </a:r>
            <a:r>
              <a:rPr lang="en-US" sz="1711" b="1" spc="-13" dirty="0">
                <a:latin typeface="Calibri"/>
                <a:cs typeface="Calibri"/>
              </a:rPr>
              <a:t> (20 Points)</a:t>
            </a:r>
            <a:r>
              <a:rPr sz="1711" b="1" spc="-13" dirty="0">
                <a:latin typeface="Calibri"/>
                <a:cs typeface="Calibri"/>
              </a:rPr>
              <a:t>. </a:t>
            </a:r>
            <a:r>
              <a:rPr sz="1711" spc="-7" dirty="0">
                <a:latin typeface="Calibri"/>
                <a:cs typeface="Calibri"/>
              </a:rPr>
              <a:t>Describe the qualifications of the </a:t>
            </a:r>
            <a:r>
              <a:rPr sz="1711" spc="-13" dirty="0">
                <a:latin typeface="Calibri"/>
                <a:cs typeface="Calibri"/>
              </a:rPr>
              <a:t>governing  </a:t>
            </a:r>
            <a:r>
              <a:rPr sz="1711" spc="-7" dirty="0">
                <a:latin typeface="Calibri"/>
                <a:cs typeface="Calibri"/>
              </a:rPr>
              <a:t>board.</a:t>
            </a:r>
            <a:endParaRPr sz="1711" dirty="0">
              <a:latin typeface="Calibri"/>
              <a:cs typeface="Calibri"/>
            </a:endParaRPr>
          </a:p>
          <a:p>
            <a:pPr marL="844252" marR="6688" lvl="1" indent="-376151">
              <a:spcBef>
                <a:spcPts val="415"/>
              </a:spcBef>
              <a:buFont typeface="Arial" panose="020B0604020202020204" pitchFamily="34" charset="0"/>
              <a:buChar char="•"/>
              <a:tabLst>
                <a:tab pos="743108" algn="l"/>
              </a:tabLst>
            </a:pPr>
            <a:r>
              <a:rPr sz="1711" spc="-7" dirty="0">
                <a:latin typeface="Calibri"/>
                <a:cs typeface="Calibri"/>
              </a:rPr>
              <a:t>Describe the level of </a:t>
            </a:r>
            <a:r>
              <a:rPr sz="1711" spc="-13" dirty="0">
                <a:latin typeface="Calibri"/>
                <a:cs typeface="Calibri"/>
              </a:rPr>
              <a:t>oversight </a:t>
            </a:r>
            <a:r>
              <a:rPr sz="1711" spc="-7" dirty="0">
                <a:latin typeface="Calibri"/>
                <a:cs typeface="Calibri"/>
              </a:rPr>
              <a:t>the </a:t>
            </a:r>
            <a:r>
              <a:rPr sz="1711" spc="-13" dirty="0">
                <a:latin typeface="Calibri"/>
                <a:cs typeface="Calibri"/>
              </a:rPr>
              <a:t>governing </a:t>
            </a:r>
            <a:r>
              <a:rPr sz="1711" spc="-7" dirty="0">
                <a:latin typeface="Calibri"/>
                <a:cs typeface="Calibri"/>
              </a:rPr>
              <a:t>board has </a:t>
            </a:r>
            <a:r>
              <a:rPr sz="1711" spc="-13" dirty="0">
                <a:latin typeface="Calibri"/>
                <a:cs typeface="Calibri"/>
              </a:rPr>
              <a:t>over </a:t>
            </a:r>
            <a:r>
              <a:rPr sz="1711" spc="-7" dirty="0">
                <a:latin typeface="Calibri"/>
                <a:cs typeface="Calibri"/>
              </a:rPr>
              <a:t>the school and  school </a:t>
            </a:r>
            <a:r>
              <a:rPr sz="1711" spc="-33" dirty="0">
                <a:latin typeface="Calibri"/>
                <a:cs typeface="Calibri"/>
              </a:rPr>
              <a:t>leader. </a:t>
            </a:r>
            <a:endParaRPr lang="en-US" sz="1711" spc="-33" dirty="0">
              <a:latin typeface="Calibri"/>
              <a:cs typeface="Calibri"/>
            </a:endParaRPr>
          </a:p>
          <a:p>
            <a:pPr marL="844252" marR="6688" lvl="1" indent="-376151">
              <a:spcBef>
                <a:spcPts val="415"/>
              </a:spcBef>
              <a:buFont typeface="Arial" panose="020B0604020202020204" pitchFamily="34" charset="0"/>
              <a:buChar char="•"/>
              <a:tabLst>
                <a:tab pos="743108" algn="l"/>
              </a:tabLst>
            </a:pPr>
            <a:r>
              <a:rPr sz="1711" spc="-7" dirty="0">
                <a:latin typeface="Calibri"/>
                <a:cs typeface="Calibri"/>
              </a:rPr>
              <a:t>Describe the </a:t>
            </a:r>
            <a:r>
              <a:rPr sz="1711" spc="-13" dirty="0">
                <a:latin typeface="Calibri"/>
                <a:cs typeface="Calibri"/>
              </a:rPr>
              <a:t>composition </a:t>
            </a:r>
            <a:r>
              <a:rPr sz="1711" spc="-7" dirty="0">
                <a:latin typeface="Calibri"/>
                <a:cs typeface="Calibri"/>
              </a:rPr>
              <a:t>of the </a:t>
            </a:r>
            <a:r>
              <a:rPr sz="1711" spc="-13" dirty="0">
                <a:latin typeface="Calibri"/>
                <a:cs typeface="Calibri"/>
              </a:rPr>
              <a:t>governing </a:t>
            </a:r>
            <a:r>
              <a:rPr sz="1711" spc="-7" dirty="0">
                <a:latin typeface="Calibri"/>
                <a:cs typeface="Calibri"/>
              </a:rPr>
              <a:t>board, </a:t>
            </a:r>
            <a:r>
              <a:rPr sz="1711" i="1" spc="-13" dirty="0">
                <a:latin typeface="Calibri"/>
                <a:cs typeface="Calibri"/>
              </a:rPr>
              <a:t>e.g.  </a:t>
            </a:r>
            <a:r>
              <a:rPr sz="1711" spc="-13" dirty="0">
                <a:latin typeface="Calibri"/>
                <a:cs typeface="Calibri"/>
              </a:rPr>
              <a:t>parents, community members </a:t>
            </a:r>
            <a:r>
              <a:rPr sz="1711" spc="-7" dirty="0">
                <a:latin typeface="Calibri"/>
                <a:cs typeface="Calibri"/>
              </a:rPr>
              <a:t>or </a:t>
            </a:r>
            <a:r>
              <a:rPr sz="1711" spc="-33" dirty="0">
                <a:latin typeface="Calibri"/>
                <a:cs typeface="Calibri"/>
              </a:rPr>
              <a:t>staff, </a:t>
            </a:r>
            <a:r>
              <a:rPr sz="1711" spc="-7" dirty="0">
                <a:latin typeface="Calibri"/>
                <a:cs typeface="Calibri"/>
              </a:rPr>
              <a:t>and their responsibilities </a:t>
            </a:r>
            <a:r>
              <a:rPr lang="en-US" sz="1711" spc="20" dirty="0">
                <a:latin typeface="Calibri"/>
                <a:cs typeface="Calibri"/>
              </a:rPr>
              <a:t>or </a:t>
            </a:r>
            <a:r>
              <a:rPr sz="1711" spc="-7" dirty="0">
                <a:latin typeface="Calibri"/>
                <a:cs typeface="Calibri"/>
              </a:rPr>
              <a:t>decision-making </a:t>
            </a:r>
            <a:r>
              <a:rPr sz="1711" spc="-20" dirty="0">
                <a:latin typeface="Calibri"/>
                <a:cs typeface="Calibri"/>
              </a:rPr>
              <a:t>authority. </a:t>
            </a:r>
            <a:r>
              <a:rPr sz="1711" spc="-13" dirty="0">
                <a:latin typeface="Calibri"/>
                <a:cs typeface="Calibri"/>
              </a:rPr>
              <a:t>List any prerequisites </a:t>
            </a:r>
            <a:r>
              <a:rPr sz="1711" spc="-20" dirty="0">
                <a:latin typeface="Calibri"/>
                <a:cs typeface="Calibri"/>
              </a:rPr>
              <a:t>for </a:t>
            </a:r>
            <a:r>
              <a:rPr sz="1711" spc="-7" dirty="0">
                <a:latin typeface="Calibri"/>
                <a:cs typeface="Calibri"/>
              </a:rPr>
              <a:t>individuals </a:t>
            </a:r>
            <a:r>
              <a:rPr sz="1711" spc="-13" dirty="0">
                <a:latin typeface="Calibri"/>
                <a:cs typeface="Calibri"/>
              </a:rPr>
              <a:t>to </a:t>
            </a:r>
            <a:r>
              <a:rPr sz="1711" spc="-7" dirty="0">
                <a:latin typeface="Calibri"/>
                <a:cs typeface="Calibri"/>
              </a:rPr>
              <a:t>serve  on the </a:t>
            </a:r>
            <a:r>
              <a:rPr sz="1711" spc="-13" dirty="0">
                <a:latin typeface="Calibri"/>
                <a:cs typeface="Calibri"/>
              </a:rPr>
              <a:t>governing</a:t>
            </a:r>
            <a:r>
              <a:rPr sz="1711" spc="46" dirty="0">
                <a:latin typeface="Calibri"/>
                <a:cs typeface="Calibri"/>
              </a:rPr>
              <a:t> </a:t>
            </a:r>
            <a:r>
              <a:rPr sz="1711" spc="-13" dirty="0">
                <a:latin typeface="Calibri"/>
                <a:cs typeface="Calibri"/>
              </a:rPr>
              <a:t>board.</a:t>
            </a:r>
            <a:endParaRPr sz="1711" dirty="0">
              <a:latin typeface="Calibri"/>
              <a:cs typeface="Calibri"/>
            </a:endParaRPr>
          </a:p>
          <a:p>
            <a:pPr marL="844252" marR="244917" lvl="1" indent="-376151">
              <a:spcBef>
                <a:spcPts val="408"/>
              </a:spcBef>
              <a:buFont typeface="Arial" panose="020B0604020202020204" pitchFamily="34" charset="0"/>
              <a:buChar char="•"/>
              <a:tabLst>
                <a:tab pos="792426" algn="l"/>
                <a:tab pos="793262" algn="l"/>
              </a:tabLst>
            </a:pPr>
            <a:r>
              <a:rPr sz="1711" spc="-7" dirty="0">
                <a:latin typeface="Calibri"/>
                <a:cs typeface="Calibri"/>
              </a:rPr>
              <a:t>Describe how board </a:t>
            </a:r>
            <a:r>
              <a:rPr sz="1711" spc="-13" dirty="0">
                <a:latin typeface="Calibri"/>
                <a:cs typeface="Calibri"/>
              </a:rPr>
              <a:t>members were selected </a:t>
            </a:r>
            <a:r>
              <a:rPr sz="1711" spc="-7" dirty="0">
                <a:latin typeface="Calibri"/>
                <a:cs typeface="Calibri"/>
              </a:rPr>
              <a:t>and their qualifications.  </a:t>
            </a:r>
            <a:r>
              <a:rPr sz="1711" spc="-13" dirty="0">
                <a:latin typeface="Calibri"/>
                <a:cs typeface="Calibri"/>
              </a:rPr>
              <a:t>Detail </a:t>
            </a:r>
            <a:r>
              <a:rPr sz="1711" spc="-7" dirty="0">
                <a:latin typeface="Calibri"/>
                <a:cs typeface="Calibri"/>
              </a:rPr>
              <a:t>the </a:t>
            </a:r>
            <a:r>
              <a:rPr sz="1711" spc="-13" dirty="0">
                <a:latin typeface="Calibri"/>
                <a:cs typeface="Calibri"/>
              </a:rPr>
              <a:t>training </a:t>
            </a:r>
            <a:r>
              <a:rPr sz="1711" spc="-7" dirty="0">
                <a:latin typeface="Calibri"/>
                <a:cs typeface="Calibri"/>
              </a:rPr>
              <a:t>needs of the </a:t>
            </a:r>
            <a:r>
              <a:rPr sz="1711" spc="-13" dirty="0">
                <a:latin typeface="Calibri"/>
                <a:cs typeface="Calibri"/>
              </a:rPr>
              <a:t>governing </a:t>
            </a:r>
            <a:r>
              <a:rPr sz="1711" spc="-7" dirty="0">
                <a:latin typeface="Calibri"/>
                <a:cs typeface="Calibri"/>
              </a:rPr>
              <a:t>board and what board </a:t>
            </a:r>
            <a:r>
              <a:rPr sz="1711" spc="-13" dirty="0">
                <a:latin typeface="Calibri"/>
                <a:cs typeface="Calibri"/>
              </a:rPr>
              <a:t>training  </a:t>
            </a:r>
            <a:r>
              <a:rPr sz="1711" spc="-7" dirty="0">
                <a:latin typeface="Calibri"/>
                <a:cs typeface="Calibri"/>
              </a:rPr>
              <a:t>has already</a:t>
            </a:r>
            <a:r>
              <a:rPr sz="1711" spc="-53" dirty="0">
                <a:latin typeface="Calibri"/>
                <a:cs typeface="Calibri"/>
              </a:rPr>
              <a:t> </a:t>
            </a:r>
            <a:r>
              <a:rPr sz="1711" spc="-7" dirty="0">
                <a:latin typeface="Calibri"/>
                <a:cs typeface="Calibri"/>
              </a:rPr>
              <a:t>occurred.</a:t>
            </a:r>
            <a:endParaRPr sz="1711" dirty="0">
              <a:latin typeface="Calibri"/>
              <a:cs typeface="Calibri"/>
            </a:endParaRPr>
          </a:p>
          <a:p>
            <a:pPr marL="844252" marR="494013" lvl="1" indent="-376151" algn="just">
              <a:spcBef>
                <a:spcPts val="408"/>
              </a:spcBef>
              <a:buFont typeface="Arial" panose="020B0604020202020204" pitchFamily="34" charset="0"/>
              <a:buChar char="•"/>
              <a:tabLst>
                <a:tab pos="793262" algn="l"/>
              </a:tabLst>
            </a:pPr>
            <a:r>
              <a:rPr sz="1711" spc="-7" dirty="0">
                <a:latin typeface="Calibri"/>
                <a:cs typeface="Calibri"/>
              </a:rPr>
              <a:t>Describe how the governing </a:t>
            </a:r>
            <a:r>
              <a:rPr sz="1711" spc="-26" dirty="0">
                <a:latin typeface="Calibri"/>
                <a:cs typeface="Calibri"/>
              </a:rPr>
              <a:t>board’s </a:t>
            </a:r>
            <a:r>
              <a:rPr sz="1711" spc="-7" dirty="0">
                <a:latin typeface="Calibri"/>
                <a:cs typeface="Calibri"/>
              </a:rPr>
              <a:t>policies will be made </a:t>
            </a:r>
            <a:r>
              <a:rPr sz="1711" spc="-13" dirty="0">
                <a:latin typeface="Calibri"/>
                <a:cs typeface="Calibri"/>
              </a:rPr>
              <a:t>available to  parents. </a:t>
            </a:r>
            <a:r>
              <a:rPr sz="1711" spc="-7" dirty="0">
                <a:latin typeface="Calibri"/>
                <a:cs typeface="Calibri"/>
              </a:rPr>
              <a:t>Please describe how the charter school will be managed and  </a:t>
            </a:r>
            <a:r>
              <a:rPr sz="1711" spc="-13" dirty="0">
                <a:latin typeface="Calibri"/>
                <a:cs typeface="Calibri"/>
              </a:rPr>
              <a:t>attach any </a:t>
            </a:r>
            <a:r>
              <a:rPr sz="1711" spc="-7" dirty="0">
                <a:latin typeface="Calibri"/>
                <a:cs typeface="Calibri"/>
              </a:rPr>
              <a:t>management </a:t>
            </a:r>
            <a:r>
              <a:rPr sz="1711" spc="-13" dirty="0">
                <a:latin typeface="Calibri"/>
                <a:cs typeface="Calibri"/>
              </a:rPr>
              <a:t>contracts </a:t>
            </a:r>
            <a:r>
              <a:rPr sz="1711" spc="-7" dirty="0">
                <a:latin typeface="Calibri"/>
                <a:cs typeface="Calibri"/>
              </a:rPr>
              <a:t>as an</a:t>
            </a:r>
            <a:r>
              <a:rPr sz="1711" spc="165" dirty="0">
                <a:latin typeface="Calibri"/>
                <a:cs typeface="Calibri"/>
              </a:rPr>
              <a:t> </a:t>
            </a:r>
            <a:r>
              <a:rPr sz="1711" spc="-7" dirty="0">
                <a:latin typeface="Calibri"/>
                <a:cs typeface="Calibri"/>
              </a:rPr>
              <a:t>appendix.</a:t>
            </a:r>
            <a:endParaRPr sz="1711"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47188" y="18685"/>
            <a:ext cx="9144000" cy="1365485"/>
          </a:xfrm>
          <a:prstGeom prst="rect">
            <a:avLst/>
          </a:prstGeom>
        </p:spPr>
        <p:txBody>
          <a:bodyPr vert="horz" wrap="square" lIns="0" tIns="349042" rIns="0" bIns="0" rtlCol="0" anchor="ctr">
            <a:spAutoFit/>
          </a:bodyPr>
          <a:lstStyle/>
          <a:p>
            <a:pPr marL="2258583">
              <a:lnSpc>
                <a:spcPct val="100000"/>
              </a:lnSpc>
            </a:pPr>
            <a:r>
              <a:rPr sz="4212" spc="-20" dirty="0"/>
              <a:t>Prompt</a:t>
            </a:r>
            <a:br>
              <a:rPr lang="en-US" sz="3159" spc="-20" dirty="0"/>
            </a:br>
            <a:r>
              <a:rPr lang="en-US" sz="2371" spc="-20" dirty="0"/>
              <a:t>Planning and Implementation Application</a:t>
            </a:r>
            <a:endParaRPr sz="2371" dirty="0"/>
          </a:p>
        </p:txBody>
      </p:sp>
      <p:sp>
        <p:nvSpPr>
          <p:cNvPr id="5" name="object 5"/>
          <p:cNvSpPr/>
          <p:nvPr/>
        </p:nvSpPr>
        <p:spPr>
          <a:xfrm>
            <a:off x="259108" y="1824203"/>
            <a:ext cx="8726084" cy="4312892"/>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20741" y="1859358"/>
            <a:ext cx="8564151" cy="4177437"/>
          </a:xfrm>
          <a:custGeom>
            <a:avLst/>
            <a:gdLst/>
            <a:ahLst/>
            <a:cxnLst/>
            <a:rect l="l" t="t" r="r" b="b"/>
            <a:pathLst>
              <a:path w="5770245" h="2759075">
                <a:moveTo>
                  <a:pt x="0" y="2758948"/>
                </a:moveTo>
                <a:lnTo>
                  <a:pt x="5770118" y="2758948"/>
                </a:lnTo>
                <a:lnTo>
                  <a:pt x="5770118" y="0"/>
                </a:lnTo>
                <a:lnTo>
                  <a:pt x="0" y="0"/>
                </a:lnTo>
                <a:lnTo>
                  <a:pt x="0" y="2758948"/>
                </a:lnTo>
                <a:close/>
              </a:path>
            </a:pathLst>
          </a:custGeom>
          <a:solidFill>
            <a:schemeClr val="accent2">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94449" y="1890071"/>
            <a:ext cx="8490447" cy="4133439"/>
          </a:xfrm>
          <a:prstGeom prst="rect">
            <a:avLst/>
          </a:prstGeom>
        </p:spPr>
        <p:txBody>
          <a:bodyPr vert="horz" wrap="square" lIns="0" tIns="0" rIns="0" bIns="0" rtlCol="0">
            <a:spAutoFit/>
          </a:bodyPr>
          <a:lstStyle/>
          <a:p>
            <a:pPr marL="16717" marR="70215">
              <a:tabLst>
                <a:tab pos="346896" algn="l"/>
                <a:tab pos="347732" algn="l"/>
              </a:tabLst>
            </a:pPr>
            <a:r>
              <a:rPr lang="en-US" sz="1580" b="1" spc="-7" dirty="0">
                <a:cs typeface="Calibri"/>
              </a:rPr>
              <a:t>VI. Project Management Plan (10 Points)</a:t>
            </a:r>
          </a:p>
          <a:p>
            <a:pPr marL="242408" marR="70215" indent="-225691">
              <a:buFont typeface="Arial" panose="020B0604020202020204" pitchFamily="34" charset="0"/>
              <a:buChar char="•"/>
              <a:tabLst>
                <a:tab pos="346896" algn="l"/>
                <a:tab pos="347732" algn="l"/>
              </a:tabLst>
            </a:pPr>
            <a:r>
              <a:rPr lang="en-US" sz="1580" spc="-7" dirty="0">
                <a:cs typeface="Calibri"/>
              </a:rPr>
              <a:t>An overall description of how the </a:t>
            </a:r>
            <a:r>
              <a:rPr lang="en-US" sz="1580" spc="-7" dirty="0" err="1">
                <a:cs typeface="Calibri"/>
              </a:rPr>
              <a:t>subgrant</a:t>
            </a:r>
            <a:r>
              <a:rPr lang="en-US" sz="1580" spc="-7" dirty="0">
                <a:cs typeface="Calibri"/>
              </a:rPr>
              <a:t> will be managed. Provide a list of the key personnel assigned to manage specific aspects of the </a:t>
            </a:r>
            <a:r>
              <a:rPr lang="en-US" sz="1580" spc="-7" dirty="0" err="1">
                <a:cs typeface="Calibri"/>
              </a:rPr>
              <a:t>subgrant</a:t>
            </a:r>
            <a:r>
              <a:rPr lang="en-US" sz="1580" spc="-7" dirty="0">
                <a:cs typeface="Calibri"/>
              </a:rPr>
              <a:t> and responsible for completion of the work, including collaborators or contractors. Include resumes and/or biographical information for these individuals. Include a project timeline with benchmarks for the proposed project’s goals. </a:t>
            </a:r>
          </a:p>
          <a:p>
            <a:pPr marL="242408" marR="70215" indent="-225691">
              <a:buFont typeface="Arial" panose="020B0604020202020204" pitchFamily="34" charset="0"/>
              <a:buChar char="•"/>
              <a:tabLst>
                <a:tab pos="346896" algn="l"/>
                <a:tab pos="347732" algn="l"/>
              </a:tabLst>
            </a:pPr>
            <a:r>
              <a:rPr lang="en-US" sz="1580" spc="-7" dirty="0">
                <a:cs typeface="Calibri"/>
              </a:rPr>
              <a:t>The school’s plan to be compliant, strategic, and responsible with the financial and business aspects of the </a:t>
            </a:r>
            <a:r>
              <a:rPr lang="en-US" sz="1580" spc="-7" dirty="0" err="1">
                <a:cs typeface="Calibri"/>
              </a:rPr>
              <a:t>subgrant</a:t>
            </a:r>
            <a:r>
              <a:rPr lang="en-US" sz="1580" spc="-7" dirty="0">
                <a:cs typeface="Calibri"/>
              </a:rPr>
              <a:t>.</a:t>
            </a:r>
          </a:p>
          <a:p>
            <a:pPr marL="242408" marR="70215" indent="-225691">
              <a:buFont typeface="Arial" panose="020B0604020202020204" pitchFamily="34" charset="0"/>
              <a:buChar char="•"/>
              <a:tabLst>
                <a:tab pos="346896" algn="l"/>
                <a:tab pos="347732" algn="l"/>
              </a:tabLst>
            </a:pPr>
            <a:r>
              <a:rPr lang="en-US" sz="1580" spc="-7" dirty="0">
                <a:cs typeface="Calibri"/>
              </a:rPr>
              <a:t>The school’s plan to have sufficient cash on hand to front initial </a:t>
            </a:r>
            <a:r>
              <a:rPr lang="en-US" sz="1580" spc="-7" dirty="0" err="1">
                <a:cs typeface="Calibri"/>
              </a:rPr>
              <a:t>subgrant</a:t>
            </a:r>
            <a:r>
              <a:rPr lang="en-US" sz="1580" spc="-7" dirty="0">
                <a:cs typeface="Calibri"/>
              </a:rPr>
              <a:t> expenditures until reimbursement.</a:t>
            </a:r>
          </a:p>
          <a:p>
            <a:pPr marL="242408" marR="70215" indent="-225691">
              <a:buFont typeface="Arial" panose="020B0604020202020204" pitchFamily="34" charset="0"/>
              <a:buChar char="•"/>
              <a:tabLst>
                <a:tab pos="346896" algn="l"/>
                <a:tab pos="347732" algn="l"/>
              </a:tabLst>
            </a:pPr>
            <a:r>
              <a:rPr lang="en-US" sz="1580" spc="-7" dirty="0">
                <a:cs typeface="Calibri"/>
              </a:rPr>
              <a:t>The capability of the governing board to oversee the performance and financial components of the </a:t>
            </a:r>
            <a:r>
              <a:rPr lang="en-US" sz="1580" spc="-7" dirty="0" err="1">
                <a:cs typeface="Calibri"/>
              </a:rPr>
              <a:t>subgrant</a:t>
            </a:r>
            <a:r>
              <a:rPr lang="en-US" sz="1580" spc="-7" dirty="0">
                <a:cs typeface="Calibri"/>
              </a:rPr>
              <a:t>, including compliance with federal regulations and non-regulatory guidance.</a:t>
            </a:r>
          </a:p>
          <a:p>
            <a:pPr marL="242408" marR="70215" indent="-225691">
              <a:buFont typeface="Arial" panose="020B0604020202020204" pitchFamily="34" charset="0"/>
              <a:buChar char="•"/>
              <a:tabLst>
                <a:tab pos="346896" algn="l"/>
                <a:tab pos="347732" algn="l"/>
              </a:tabLst>
            </a:pPr>
            <a:r>
              <a:rPr lang="en-US" sz="1580" spc="-7" dirty="0">
                <a:cs typeface="Calibri"/>
              </a:rPr>
              <a:t>The capability of the governing board to submit required reports on </a:t>
            </a:r>
            <a:r>
              <a:rPr lang="en-US" sz="1580" spc="-7" dirty="0" err="1">
                <a:cs typeface="Calibri"/>
              </a:rPr>
              <a:t>subgrant</a:t>
            </a:r>
            <a:r>
              <a:rPr lang="en-US" sz="1580" spc="-7" dirty="0">
                <a:cs typeface="Calibri"/>
              </a:rPr>
              <a:t> activities.</a:t>
            </a:r>
          </a:p>
          <a:p>
            <a:pPr marL="242408" marR="70215" indent="-225691">
              <a:buFont typeface="Arial" panose="020B0604020202020204" pitchFamily="34" charset="0"/>
              <a:buChar char="•"/>
              <a:tabLst>
                <a:tab pos="346896" algn="l"/>
                <a:tab pos="347732" algn="l"/>
              </a:tabLst>
            </a:pPr>
            <a:r>
              <a:rPr lang="en-US" sz="1580" spc="-7" dirty="0">
                <a:cs typeface="Calibri"/>
              </a:rPr>
              <a:t>The school’s plan for financial and programmatic sustainability after the </a:t>
            </a:r>
            <a:r>
              <a:rPr lang="en-US" sz="1580" spc="-7" dirty="0" err="1">
                <a:cs typeface="Calibri"/>
              </a:rPr>
              <a:t>subgrant</a:t>
            </a:r>
            <a:r>
              <a:rPr lang="en-US" sz="1580" spc="-7" dirty="0">
                <a:cs typeface="Calibri"/>
              </a:rPr>
              <a:t> period ends and </a:t>
            </a:r>
            <a:r>
              <a:rPr lang="en-US" sz="1580" spc="-7" dirty="0" err="1">
                <a:cs typeface="Calibri"/>
              </a:rPr>
              <a:t>subgrant</a:t>
            </a:r>
            <a:r>
              <a:rPr lang="en-US" sz="1580" spc="-7" dirty="0">
                <a:cs typeface="Calibri"/>
              </a:rPr>
              <a:t> funds are no longer available.</a:t>
            </a:r>
          </a:p>
          <a:p>
            <a:pPr marL="242408" marR="70215" indent="-225691">
              <a:buFont typeface="Arial" panose="020B0604020202020204" pitchFamily="34" charset="0"/>
              <a:buChar char="•"/>
              <a:tabLst>
                <a:tab pos="346896" algn="l"/>
                <a:tab pos="347732" algn="l"/>
              </a:tabLst>
            </a:pPr>
            <a:r>
              <a:rPr lang="en-US" sz="1580" spc="-7" dirty="0">
                <a:cs typeface="Calibri"/>
              </a:rPr>
              <a:t>Attach a copy of the charter school’s conflict of interest policy to verify that an employee of the charter school, and not an employee of any Education Service Provider, is responsible for the direct administration or supervision of the </a:t>
            </a:r>
            <a:r>
              <a:rPr lang="en-US" sz="1580" spc="-7" dirty="0" err="1">
                <a:cs typeface="Calibri"/>
              </a:rPr>
              <a:t>subgrant</a:t>
            </a:r>
            <a:r>
              <a:rPr lang="en-US" sz="1580" spc="-7" dirty="0">
                <a:cs typeface="Calibri"/>
              </a:rPr>
              <a:t>.</a:t>
            </a:r>
          </a:p>
        </p:txBody>
      </p:sp>
    </p:spTree>
    <p:extLst>
      <p:ext uri="{BB962C8B-B14F-4D97-AF65-F5344CB8AC3E}">
        <p14:creationId xmlns:p14="http://schemas.microsoft.com/office/powerpoint/2010/main" val="401227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348" y="357818"/>
            <a:ext cx="7039374" cy="1118544"/>
          </a:xfrm>
          <a:prstGeom prst="rect">
            <a:avLst/>
          </a:prstGeom>
        </p:spPr>
        <p:txBody>
          <a:bodyPr vert="horz" wrap="square" lIns="0" tIns="460375" rIns="0" bIns="0" rtlCol="0" anchor="ctr">
            <a:spAutoFit/>
          </a:bodyPr>
          <a:lstStyle/>
          <a:p>
            <a:pPr marL="799950">
              <a:lnSpc>
                <a:spcPct val="100000"/>
              </a:lnSpc>
            </a:pPr>
            <a:r>
              <a:rPr dirty="0"/>
              <a:t>Ensuring a High</a:t>
            </a:r>
            <a:r>
              <a:rPr spc="-150" dirty="0"/>
              <a:t> </a:t>
            </a:r>
            <a:r>
              <a:rPr spc="-13" dirty="0"/>
              <a:t>Score</a:t>
            </a:r>
          </a:p>
        </p:txBody>
      </p:sp>
      <p:sp>
        <p:nvSpPr>
          <p:cNvPr id="5" name="object 5"/>
          <p:cNvSpPr/>
          <p:nvPr/>
        </p:nvSpPr>
        <p:spPr>
          <a:xfrm>
            <a:off x="1524695" y="2325702"/>
            <a:ext cx="6099065" cy="1571364"/>
          </a:xfrm>
          <a:custGeom>
            <a:avLst/>
            <a:gdLst/>
            <a:ahLst/>
            <a:cxnLst/>
            <a:rect l="l" t="t" r="r" b="b"/>
            <a:pathLst>
              <a:path w="4633595" h="1193800">
                <a:moveTo>
                  <a:pt x="4434484" y="0"/>
                </a:moveTo>
                <a:lnTo>
                  <a:pt x="198907" y="0"/>
                </a:lnTo>
                <a:lnTo>
                  <a:pt x="153299" y="5251"/>
                </a:lnTo>
                <a:lnTo>
                  <a:pt x="111432" y="20211"/>
                </a:lnTo>
                <a:lnTo>
                  <a:pt x="74500" y="43687"/>
                </a:lnTo>
                <a:lnTo>
                  <a:pt x="43697" y="74484"/>
                </a:lnTo>
                <a:lnTo>
                  <a:pt x="20216" y="111411"/>
                </a:lnTo>
                <a:lnTo>
                  <a:pt x="5253" y="153275"/>
                </a:lnTo>
                <a:lnTo>
                  <a:pt x="0" y="198882"/>
                </a:lnTo>
                <a:lnTo>
                  <a:pt x="0" y="994410"/>
                </a:lnTo>
                <a:lnTo>
                  <a:pt x="5253" y="1040016"/>
                </a:lnTo>
                <a:lnTo>
                  <a:pt x="20216" y="1081880"/>
                </a:lnTo>
                <a:lnTo>
                  <a:pt x="43697" y="1118807"/>
                </a:lnTo>
                <a:lnTo>
                  <a:pt x="74500" y="1149604"/>
                </a:lnTo>
                <a:lnTo>
                  <a:pt x="111432" y="1173080"/>
                </a:lnTo>
                <a:lnTo>
                  <a:pt x="153299" y="1188040"/>
                </a:lnTo>
                <a:lnTo>
                  <a:pt x="198907" y="1193292"/>
                </a:lnTo>
                <a:lnTo>
                  <a:pt x="4434484" y="1193292"/>
                </a:lnTo>
                <a:lnTo>
                  <a:pt x="4480091" y="1188040"/>
                </a:lnTo>
                <a:lnTo>
                  <a:pt x="4521954" y="1173080"/>
                </a:lnTo>
                <a:lnTo>
                  <a:pt x="4558881" y="1149604"/>
                </a:lnTo>
                <a:lnTo>
                  <a:pt x="4589679" y="1118807"/>
                </a:lnTo>
                <a:lnTo>
                  <a:pt x="4613154" y="1081880"/>
                </a:lnTo>
                <a:lnTo>
                  <a:pt x="4628114" y="1040016"/>
                </a:lnTo>
                <a:lnTo>
                  <a:pt x="4633366" y="994410"/>
                </a:lnTo>
                <a:lnTo>
                  <a:pt x="4633366" y="198882"/>
                </a:lnTo>
                <a:lnTo>
                  <a:pt x="4628114" y="153275"/>
                </a:lnTo>
                <a:lnTo>
                  <a:pt x="4613154" y="111411"/>
                </a:lnTo>
                <a:lnTo>
                  <a:pt x="4589679" y="74484"/>
                </a:lnTo>
                <a:lnTo>
                  <a:pt x="4558881" y="43687"/>
                </a:lnTo>
                <a:lnTo>
                  <a:pt x="4521954" y="20211"/>
                </a:lnTo>
                <a:lnTo>
                  <a:pt x="4480091" y="5251"/>
                </a:lnTo>
                <a:lnTo>
                  <a:pt x="4434484" y="0"/>
                </a:lnTo>
                <a:close/>
              </a:path>
            </a:pathLst>
          </a:custGeom>
          <a:solidFill>
            <a:srgbClr val="8063A1"/>
          </a:solidFill>
        </p:spPr>
        <p:txBody>
          <a:bodyPr wrap="square" lIns="0" tIns="0" rIns="0" bIns="0" rtlCol="0"/>
          <a:lstStyle/>
          <a:p>
            <a:endParaRPr sz="2371"/>
          </a:p>
        </p:txBody>
      </p:sp>
      <p:sp>
        <p:nvSpPr>
          <p:cNvPr id="6" name="object 6"/>
          <p:cNvSpPr/>
          <p:nvPr/>
        </p:nvSpPr>
        <p:spPr>
          <a:xfrm>
            <a:off x="1524695" y="2325702"/>
            <a:ext cx="6099065" cy="1571364"/>
          </a:xfrm>
          <a:custGeom>
            <a:avLst/>
            <a:gdLst/>
            <a:ahLst/>
            <a:cxnLst/>
            <a:rect l="l" t="t" r="r" b="b"/>
            <a:pathLst>
              <a:path w="4633595" h="1193800">
                <a:moveTo>
                  <a:pt x="0" y="198882"/>
                </a:moveTo>
                <a:lnTo>
                  <a:pt x="5253" y="153275"/>
                </a:lnTo>
                <a:lnTo>
                  <a:pt x="20216" y="111411"/>
                </a:lnTo>
                <a:lnTo>
                  <a:pt x="43697" y="74484"/>
                </a:lnTo>
                <a:lnTo>
                  <a:pt x="74500" y="43687"/>
                </a:lnTo>
                <a:lnTo>
                  <a:pt x="111432" y="20211"/>
                </a:lnTo>
                <a:lnTo>
                  <a:pt x="153299" y="5251"/>
                </a:lnTo>
                <a:lnTo>
                  <a:pt x="198907" y="0"/>
                </a:lnTo>
                <a:lnTo>
                  <a:pt x="4434484" y="0"/>
                </a:lnTo>
                <a:lnTo>
                  <a:pt x="4480091" y="5251"/>
                </a:lnTo>
                <a:lnTo>
                  <a:pt x="4521954" y="20211"/>
                </a:lnTo>
                <a:lnTo>
                  <a:pt x="4558881" y="43687"/>
                </a:lnTo>
                <a:lnTo>
                  <a:pt x="4589679" y="74484"/>
                </a:lnTo>
                <a:lnTo>
                  <a:pt x="4613154" y="111411"/>
                </a:lnTo>
                <a:lnTo>
                  <a:pt x="4628114" y="153275"/>
                </a:lnTo>
                <a:lnTo>
                  <a:pt x="4633366" y="198882"/>
                </a:lnTo>
                <a:lnTo>
                  <a:pt x="4633366" y="994410"/>
                </a:lnTo>
                <a:lnTo>
                  <a:pt x="4628114" y="1040016"/>
                </a:lnTo>
                <a:lnTo>
                  <a:pt x="4613154" y="1081880"/>
                </a:lnTo>
                <a:lnTo>
                  <a:pt x="4589679" y="1118807"/>
                </a:lnTo>
                <a:lnTo>
                  <a:pt x="4558881" y="1149604"/>
                </a:lnTo>
                <a:lnTo>
                  <a:pt x="4521954" y="1173080"/>
                </a:lnTo>
                <a:lnTo>
                  <a:pt x="4480091" y="1188040"/>
                </a:lnTo>
                <a:lnTo>
                  <a:pt x="4434484" y="1193292"/>
                </a:lnTo>
                <a:lnTo>
                  <a:pt x="198907" y="1193292"/>
                </a:lnTo>
                <a:lnTo>
                  <a:pt x="153299" y="1188040"/>
                </a:lnTo>
                <a:lnTo>
                  <a:pt x="111432" y="1173080"/>
                </a:lnTo>
                <a:lnTo>
                  <a:pt x="74500" y="1149604"/>
                </a:lnTo>
                <a:lnTo>
                  <a:pt x="43697" y="1118807"/>
                </a:lnTo>
                <a:lnTo>
                  <a:pt x="20216" y="1081880"/>
                </a:lnTo>
                <a:lnTo>
                  <a:pt x="5253" y="1040016"/>
                </a:lnTo>
                <a:lnTo>
                  <a:pt x="0" y="994410"/>
                </a:lnTo>
                <a:lnTo>
                  <a:pt x="0" y="198882"/>
                </a:lnTo>
                <a:close/>
              </a:path>
            </a:pathLst>
          </a:custGeom>
          <a:ln w="25400">
            <a:solidFill>
              <a:srgbClr val="FFFFFF"/>
            </a:solidFill>
          </a:ln>
        </p:spPr>
        <p:txBody>
          <a:bodyPr wrap="square" lIns="0" tIns="0" rIns="0" bIns="0" rtlCol="0"/>
          <a:lstStyle/>
          <a:p>
            <a:endParaRPr sz="2371"/>
          </a:p>
        </p:txBody>
      </p:sp>
      <p:sp>
        <p:nvSpPr>
          <p:cNvPr id="9" name="object 9"/>
          <p:cNvSpPr txBox="1"/>
          <p:nvPr/>
        </p:nvSpPr>
        <p:spPr>
          <a:xfrm>
            <a:off x="1702088" y="2538008"/>
            <a:ext cx="5703716" cy="1812356"/>
          </a:xfrm>
          <a:prstGeom prst="rect">
            <a:avLst/>
          </a:prstGeom>
        </p:spPr>
        <p:txBody>
          <a:bodyPr vert="horz" wrap="square" lIns="0" tIns="0" rIns="0" bIns="0" rtlCol="0">
            <a:spAutoFit/>
          </a:bodyPr>
          <a:lstStyle/>
          <a:p>
            <a:pPr marL="49318" marR="20898">
              <a:lnSpc>
                <a:spcPts val="4331"/>
              </a:lnSpc>
            </a:pPr>
            <a:r>
              <a:rPr sz="3949" spc="-13" dirty="0">
                <a:solidFill>
                  <a:srgbClr val="FFFFFF"/>
                </a:solidFill>
                <a:latin typeface="Calibri"/>
                <a:cs typeface="Calibri"/>
              </a:rPr>
              <a:t>Summarize qualifications </a:t>
            </a:r>
            <a:r>
              <a:rPr sz="3949" dirty="0">
                <a:solidFill>
                  <a:srgbClr val="FFFFFF"/>
                </a:solidFill>
                <a:latin typeface="Calibri"/>
                <a:cs typeface="Calibri"/>
              </a:rPr>
              <a:t>of  </a:t>
            </a:r>
            <a:r>
              <a:rPr sz="3949" spc="-26" dirty="0">
                <a:solidFill>
                  <a:srgbClr val="FFFFFF"/>
                </a:solidFill>
                <a:latin typeface="Calibri"/>
                <a:cs typeface="Calibri"/>
              </a:rPr>
              <a:t>relevant</a:t>
            </a:r>
            <a:r>
              <a:rPr sz="3949" spc="-112" dirty="0">
                <a:solidFill>
                  <a:srgbClr val="FFFFFF"/>
                </a:solidFill>
                <a:latin typeface="Calibri"/>
                <a:cs typeface="Calibri"/>
              </a:rPr>
              <a:t> </a:t>
            </a:r>
            <a:r>
              <a:rPr sz="3949" spc="-7" dirty="0">
                <a:solidFill>
                  <a:srgbClr val="FFFFFF"/>
                </a:solidFill>
                <a:latin typeface="Calibri"/>
                <a:cs typeface="Calibri"/>
              </a:rPr>
              <a:t>parties</a:t>
            </a:r>
            <a:endParaRPr sz="3949" dirty="0">
              <a:latin typeface="Calibri"/>
              <a:cs typeface="Calibri"/>
            </a:endParaRPr>
          </a:p>
          <a:p>
            <a:pPr marL="317639" indent="-300922">
              <a:spcBef>
                <a:spcPts val="1922"/>
              </a:spcBef>
              <a:buChar char="•"/>
              <a:tabLst>
                <a:tab pos="317639" algn="l"/>
              </a:tabLst>
            </a:pPr>
            <a:r>
              <a:rPr sz="3027" spc="-7" dirty="0">
                <a:latin typeface="Calibri"/>
                <a:cs typeface="Calibri"/>
              </a:rPr>
              <a:t>Resumes not</a:t>
            </a:r>
            <a:r>
              <a:rPr sz="3027" spc="-112" dirty="0">
                <a:latin typeface="Calibri"/>
                <a:cs typeface="Calibri"/>
              </a:rPr>
              <a:t> </a:t>
            </a:r>
            <a:r>
              <a:rPr sz="3027" dirty="0">
                <a:latin typeface="Calibri"/>
                <a:cs typeface="Calibri"/>
              </a:rPr>
              <a:t>necessary!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8600" y="464797"/>
            <a:ext cx="7924800" cy="1499889"/>
          </a:xfrm>
          <a:prstGeom prst="rect">
            <a:avLst/>
          </a:prstGeom>
        </p:spPr>
        <p:txBody>
          <a:bodyPr vert="horz" wrap="square" lIns="0" tIns="418583" rIns="0" bIns="0" rtlCol="0" anchor="ctr">
            <a:spAutoFit/>
          </a:bodyPr>
          <a:lstStyle/>
          <a:p>
            <a:pPr marL="169687">
              <a:lnSpc>
                <a:spcPct val="100000"/>
              </a:lnSpc>
            </a:pPr>
            <a:r>
              <a:rPr lang="en-US" sz="3800" spc="-13" dirty="0"/>
              <a:t>Governance &amp; Management</a:t>
            </a:r>
            <a:r>
              <a:rPr sz="3800" spc="-13" dirty="0"/>
              <a:t>:</a:t>
            </a:r>
            <a:r>
              <a:rPr sz="3800" spc="-59" dirty="0"/>
              <a:t> </a:t>
            </a:r>
            <a:br>
              <a:rPr lang="en-US" spc="-59" dirty="0"/>
            </a:br>
            <a:r>
              <a:rPr sz="3200"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673922"/>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228600" y="2209800"/>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572544" y="2460006"/>
            <a:ext cx="4886273" cy="2552045"/>
          </a:xfrm>
          <a:prstGeom prst="rect">
            <a:avLst/>
          </a:prstGeom>
        </p:spPr>
        <p:txBody>
          <a:bodyPr vert="horz" wrap="square" lIns="0" tIns="0" rIns="0" bIns="0" rtlCol="0">
            <a:spAutoFit/>
          </a:bodyPr>
          <a:lstStyle/>
          <a:p>
            <a:pPr marL="15881" marR="6688" indent="-4179" algn="ctr"/>
            <a:r>
              <a:rPr lang="en-US" sz="5528" dirty="0">
                <a:solidFill>
                  <a:srgbClr val="FFFFFF"/>
                </a:solidFill>
                <a:latin typeface="Calibri"/>
                <a:cs typeface="Calibri"/>
              </a:rPr>
              <a:t>Show us</a:t>
            </a:r>
          </a:p>
          <a:p>
            <a:pPr marL="15881" marR="6688" indent="-4179" algn="ctr"/>
            <a:r>
              <a:rPr lang="en-US" sz="5528" dirty="0">
                <a:solidFill>
                  <a:srgbClr val="FFFFFF"/>
                </a:solidFill>
                <a:latin typeface="Calibri"/>
                <a:cs typeface="Calibri"/>
              </a:rPr>
              <a:t>your</a:t>
            </a:r>
          </a:p>
          <a:p>
            <a:pPr marL="15881" marR="6688" indent="-4179" algn="ctr"/>
            <a:r>
              <a:rPr lang="en-US" sz="5528" dirty="0">
                <a:solidFill>
                  <a:srgbClr val="FFFFFF"/>
                </a:solidFill>
                <a:latin typeface="Calibri"/>
                <a:cs typeface="Calibri"/>
              </a:rPr>
              <a:t>CAPACITY</a:t>
            </a:r>
            <a:endParaRPr sz="5528" dirty="0">
              <a:latin typeface="Calibri"/>
              <a:cs typeface="Calibri"/>
            </a:endParaRPr>
          </a:p>
        </p:txBody>
      </p:sp>
    </p:spTree>
    <p:extLst>
      <p:ext uri="{BB962C8B-B14F-4D97-AF65-F5344CB8AC3E}">
        <p14:creationId xmlns:p14="http://schemas.microsoft.com/office/powerpoint/2010/main" val="203744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970202" y="2742028"/>
            <a:ext cx="3852653" cy="1620444"/>
          </a:xfrm>
          <a:prstGeom prst="rect">
            <a:avLst/>
          </a:prstGeom>
        </p:spPr>
        <p:txBody>
          <a:bodyPr vert="horz" wrap="square" lIns="0" tIns="0" rIns="0" bIns="0" rtlCol="0">
            <a:spAutoFit/>
          </a:bodyPr>
          <a:lstStyle/>
          <a:p>
            <a:pPr marL="836" algn="ctr"/>
            <a:r>
              <a:rPr lang="en-US" sz="5265" b="1" spc="-112" dirty="0">
                <a:solidFill>
                  <a:srgbClr val="FFFFFF"/>
                </a:solidFill>
                <a:cs typeface="Calibri"/>
              </a:rPr>
              <a:t>Student Access</a:t>
            </a:r>
          </a:p>
        </p:txBody>
      </p:sp>
      <p:pic>
        <p:nvPicPr>
          <p:cNvPr id="3074" name="Picture 2" descr="http://clipart-library.com/img/1828522.png">
            <a:extLst>
              <a:ext uri="{FF2B5EF4-FFF2-40B4-BE49-F238E27FC236}">
                <a16:creationId xmlns:a16="http://schemas.microsoft.com/office/drawing/2014/main" id="{A99EB860-556B-4760-A7E2-54EB46D0A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06" y="2225404"/>
            <a:ext cx="3476705" cy="24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60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69359" y="315700"/>
            <a:ext cx="9144000" cy="858549"/>
          </a:xfrm>
          <a:prstGeom prst="rect">
            <a:avLst/>
          </a:prstGeom>
        </p:spPr>
        <p:txBody>
          <a:bodyPr vert="horz" wrap="square" lIns="0" tIns="87928" rIns="0" bIns="0" rtlCol="0" anchor="ctr">
            <a:spAutoFit/>
          </a:bodyPr>
          <a:lstStyle/>
          <a:p>
            <a:pPr marL="2103106">
              <a:lnSpc>
                <a:spcPct val="100000"/>
              </a:lnSpc>
            </a:pPr>
            <a:r>
              <a:rPr sz="3159" spc="-20" dirty="0"/>
              <a:t>Prompt</a:t>
            </a:r>
            <a:br>
              <a:rPr lang="en-US" sz="2634" spc="-20" dirty="0"/>
            </a:br>
            <a:r>
              <a:rPr lang="en-US" sz="1843" spc="-20" dirty="0"/>
              <a:t>Planning and Implementation Application</a:t>
            </a:r>
            <a:endParaRPr sz="1843" dirty="0"/>
          </a:p>
        </p:txBody>
      </p:sp>
      <p:sp>
        <p:nvSpPr>
          <p:cNvPr id="5" name="object 5"/>
          <p:cNvSpPr/>
          <p:nvPr/>
        </p:nvSpPr>
        <p:spPr>
          <a:xfrm>
            <a:off x="158808" y="1623605"/>
            <a:ext cx="8425185" cy="4513493"/>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259112" y="1623607"/>
            <a:ext cx="8224584" cy="4426274"/>
          </a:xfrm>
          <a:custGeom>
            <a:avLst/>
            <a:gdLst/>
            <a:ahLst/>
            <a:cxnLst/>
            <a:rect l="l" t="t" r="r" b="b"/>
            <a:pathLst>
              <a:path w="4730115" h="3141345">
                <a:moveTo>
                  <a:pt x="0" y="3141345"/>
                </a:moveTo>
                <a:lnTo>
                  <a:pt x="4729607" y="3141345"/>
                </a:lnTo>
                <a:lnTo>
                  <a:pt x="4729607" y="0"/>
                </a:lnTo>
                <a:lnTo>
                  <a:pt x="0" y="0"/>
                </a:lnTo>
                <a:lnTo>
                  <a:pt x="0" y="3141345"/>
                </a:lnTo>
                <a:close/>
              </a:path>
            </a:pathLst>
          </a:custGeom>
          <a:solidFill>
            <a:schemeClr val="accent3">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359409" y="1593588"/>
            <a:ext cx="8124285" cy="4456348"/>
          </a:xfrm>
          <a:prstGeom prst="rect">
            <a:avLst/>
          </a:prstGeom>
        </p:spPr>
        <p:txBody>
          <a:bodyPr vert="horz" wrap="square" lIns="0" tIns="0" rIns="0" bIns="0" rtlCol="0">
            <a:spAutoFit/>
          </a:bodyPr>
          <a:lstStyle/>
          <a:p>
            <a:pPr marL="16717" marR="6688">
              <a:tabLst>
                <a:tab pos="346896" algn="l"/>
                <a:tab pos="348568" algn="l"/>
              </a:tabLst>
            </a:pPr>
            <a:r>
              <a:rPr lang="en-US" sz="1448" b="1" dirty="0">
                <a:cs typeface="Calibri"/>
              </a:rPr>
              <a:t>E. Student Access (10 Points)</a:t>
            </a:r>
          </a:p>
          <a:p>
            <a:pPr marL="392869" marR="6688" indent="-376151">
              <a:buFont typeface="Arial" panose="020B0604020202020204" pitchFamily="34" charset="0"/>
              <a:buChar char="•"/>
              <a:tabLst>
                <a:tab pos="346896" algn="l"/>
                <a:tab pos="348568" algn="l"/>
              </a:tabLst>
            </a:pPr>
            <a:r>
              <a:rPr lang="en-US" sz="1448" spc="-7" dirty="0">
                <a:cs typeface="Calibri"/>
              </a:rPr>
              <a:t>Describe how </a:t>
            </a:r>
            <a:r>
              <a:rPr lang="en-US" sz="1448" dirty="0">
                <a:cs typeface="Calibri"/>
              </a:rPr>
              <a:t>the </a:t>
            </a:r>
            <a:r>
              <a:rPr lang="en-US" sz="1448" spc="-13" dirty="0">
                <a:cs typeface="Calibri"/>
              </a:rPr>
              <a:t>charter  </a:t>
            </a:r>
            <a:r>
              <a:rPr lang="en-US" sz="1448" spc="-7" dirty="0">
                <a:cs typeface="Calibri"/>
              </a:rPr>
              <a:t>school will </a:t>
            </a:r>
            <a:r>
              <a:rPr lang="en-US" sz="1448" spc="-13" dirty="0">
                <a:cs typeface="Calibri"/>
              </a:rPr>
              <a:t>comply </a:t>
            </a:r>
            <a:r>
              <a:rPr lang="en-US" sz="1448" spc="-7" dirty="0">
                <a:cs typeface="Calibri"/>
              </a:rPr>
              <a:t>with </a:t>
            </a:r>
            <a:r>
              <a:rPr lang="en-US" sz="1448" spc="-13" dirty="0">
                <a:cs typeface="Calibri"/>
              </a:rPr>
              <a:t>requirements </a:t>
            </a:r>
            <a:r>
              <a:rPr lang="en-US" sz="1448" spc="-7" dirty="0">
                <a:cs typeface="Calibri"/>
              </a:rPr>
              <a:t>of  Sections 613(a)(5) </a:t>
            </a:r>
            <a:r>
              <a:rPr lang="en-US" sz="1448" dirty="0">
                <a:cs typeface="Calibri"/>
              </a:rPr>
              <a:t>and </a:t>
            </a:r>
            <a:r>
              <a:rPr lang="en-US" sz="1448" spc="-7" dirty="0">
                <a:cs typeface="Calibri"/>
              </a:rPr>
              <a:t>613(e)(1)(B) of </a:t>
            </a:r>
            <a:r>
              <a:rPr lang="en-US" sz="1448" dirty="0">
                <a:cs typeface="Calibri"/>
              </a:rPr>
              <a:t>the  </a:t>
            </a:r>
            <a:r>
              <a:rPr lang="en-US" sz="1448" spc="-7" dirty="0">
                <a:cs typeface="Calibri"/>
              </a:rPr>
              <a:t>Individuals with Disabilities </a:t>
            </a:r>
            <a:r>
              <a:rPr lang="en-US" sz="1448" spc="-13" dirty="0">
                <a:cs typeface="Calibri"/>
              </a:rPr>
              <a:t>Education </a:t>
            </a:r>
            <a:r>
              <a:rPr lang="en-US" sz="1448" dirty="0">
                <a:cs typeface="Calibri"/>
              </a:rPr>
              <a:t>Act  </a:t>
            </a:r>
            <a:r>
              <a:rPr lang="en-US" sz="1448" spc="-13" dirty="0">
                <a:cs typeface="Calibri"/>
              </a:rPr>
              <a:t>(IDEA). Reciting the law in this area alone is unacceptable and will be scored as such on the attached rubric.</a:t>
            </a:r>
            <a:endParaRPr lang="en-US" sz="1448" dirty="0">
              <a:cs typeface="Calibri"/>
            </a:endParaRPr>
          </a:p>
          <a:p>
            <a:pPr marL="392869" marR="6688" indent="-376151">
              <a:buFont typeface="Arial" panose="020B0604020202020204" pitchFamily="34" charset="0"/>
              <a:buChar char="•"/>
              <a:tabLst>
                <a:tab pos="346896" algn="l"/>
                <a:tab pos="348568" algn="l"/>
              </a:tabLst>
            </a:pPr>
            <a:r>
              <a:rPr sz="1448" spc="-7" dirty="0">
                <a:cs typeface="Calibri"/>
              </a:rPr>
              <a:t>Describe how </a:t>
            </a:r>
            <a:r>
              <a:rPr sz="1448" spc="-13" dirty="0">
                <a:cs typeface="Calibri"/>
              </a:rPr>
              <a:t>parents, </a:t>
            </a:r>
            <a:r>
              <a:rPr sz="1448" spc="-7" dirty="0">
                <a:cs typeface="Calibri"/>
              </a:rPr>
              <a:t>students  </a:t>
            </a:r>
            <a:r>
              <a:rPr sz="1448" dirty="0">
                <a:cs typeface="Calibri"/>
              </a:rPr>
              <a:t>and </a:t>
            </a:r>
            <a:r>
              <a:rPr sz="1448" spc="-7" dirty="0">
                <a:cs typeface="Calibri"/>
              </a:rPr>
              <a:t>other members of </a:t>
            </a:r>
            <a:r>
              <a:rPr sz="1448" dirty="0">
                <a:cs typeface="Calibri"/>
              </a:rPr>
              <a:t>the </a:t>
            </a:r>
            <a:r>
              <a:rPr sz="1448" spc="-7" dirty="0">
                <a:cs typeface="Calibri"/>
              </a:rPr>
              <a:t>community will be</a:t>
            </a:r>
            <a:r>
              <a:rPr lang="en-US" sz="1448" spc="-7" dirty="0">
                <a:cs typeface="Calibri"/>
              </a:rPr>
              <a:t> </a:t>
            </a:r>
            <a:r>
              <a:rPr sz="1448" spc="-13" dirty="0">
                <a:cs typeface="Calibri"/>
              </a:rPr>
              <a:t>informed </a:t>
            </a:r>
            <a:r>
              <a:rPr sz="1448" dirty="0">
                <a:cs typeface="Calibri"/>
              </a:rPr>
              <a:t>about the </a:t>
            </a:r>
            <a:r>
              <a:rPr sz="1448" spc="-7" dirty="0">
                <a:cs typeface="Calibri"/>
              </a:rPr>
              <a:t>charter school, </a:t>
            </a:r>
            <a:r>
              <a:rPr sz="1448" dirty="0">
                <a:cs typeface="Calibri"/>
              </a:rPr>
              <a:t>and </a:t>
            </a:r>
            <a:r>
              <a:rPr sz="1448" spc="-7" dirty="0">
                <a:cs typeface="Calibri"/>
              </a:rPr>
              <a:t>how</a:t>
            </a:r>
            <a:r>
              <a:rPr lang="en-US" sz="1448" spc="-7" dirty="0">
                <a:cs typeface="Calibri"/>
              </a:rPr>
              <a:t> </a:t>
            </a:r>
            <a:r>
              <a:rPr sz="1448" spc="-7" dirty="0">
                <a:cs typeface="Calibri"/>
              </a:rPr>
              <a:t>students will be given </a:t>
            </a:r>
            <a:r>
              <a:rPr sz="1448" dirty="0">
                <a:cs typeface="Calibri"/>
              </a:rPr>
              <a:t>an </a:t>
            </a:r>
            <a:r>
              <a:rPr sz="1448" spc="-7" dirty="0">
                <a:cs typeface="Calibri"/>
              </a:rPr>
              <a:t>equal opportunity </a:t>
            </a:r>
            <a:r>
              <a:rPr sz="1448" spc="-13" dirty="0">
                <a:cs typeface="Calibri"/>
              </a:rPr>
              <a:t>to</a:t>
            </a:r>
            <a:r>
              <a:rPr lang="en-US" sz="1448" spc="-13" dirty="0">
                <a:cs typeface="Calibri"/>
              </a:rPr>
              <a:t> </a:t>
            </a:r>
            <a:r>
              <a:rPr sz="1448" spc="-20" dirty="0">
                <a:cs typeface="Calibri"/>
              </a:rPr>
              <a:t>attend </a:t>
            </a:r>
            <a:r>
              <a:rPr sz="1448" dirty="0">
                <a:cs typeface="Calibri"/>
              </a:rPr>
              <a:t>the </a:t>
            </a:r>
            <a:r>
              <a:rPr sz="1448" spc="-13" dirty="0">
                <a:cs typeface="Calibri"/>
              </a:rPr>
              <a:t>charter </a:t>
            </a:r>
            <a:r>
              <a:rPr sz="1448" spc="-7" dirty="0">
                <a:cs typeface="Calibri"/>
              </a:rPr>
              <a:t>school.</a:t>
            </a:r>
            <a:r>
              <a:rPr lang="en-US" sz="1448" spc="-7" dirty="0">
                <a:cs typeface="Calibri"/>
              </a:rPr>
              <a:t> Describe evidence of parent and community involvement prior to and during the operation of the charter school.</a:t>
            </a:r>
          </a:p>
          <a:p>
            <a:pPr marL="392869" marR="6688" indent="-376151">
              <a:buFont typeface="Arial" panose="020B0604020202020204" pitchFamily="34" charset="0"/>
              <a:buChar char="•"/>
              <a:tabLst>
                <a:tab pos="346896" algn="l"/>
                <a:tab pos="348568" algn="l"/>
              </a:tabLst>
            </a:pPr>
            <a:r>
              <a:rPr lang="en-US" sz="1448" spc="-7" dirty="0">
                <a:cs typeface="Calibri"/>
              </a:rPr>
              <a:t>Lottery Questions</a:t>
            </a:r>
          </a:p>
          <a:p>
            <a:pPr marL="994712" marR="6688" lvl="1" indent="-376151">
              <a:buFont typeface="Arial" panose="020B0604020202020204" pitchFamily="34" charset="0"/>
              <a:buChar char="•"/>
              <a:tabLst>
                <a:tab pos="346896" algn="l"/>
                <a:tab pos="348568" algn="l"/>
              </a:tabLst>
            </a:pPr>
            <a:r>
              <a:rPr lang="en-US" sz="1448" dirty="0">
                <a:cs typeface="Calibri"/>
              </a:rPr>
              <a:t>How was the community notified of the charter school’s opening?</a:t>
            </a:r>
          </a:p>
          <a:p>
            <a:pPr marL="994712" marR="6688" lvl="1" indent="-376151">
              <a:buFont typeface="Arial" panose="020B0604020202020204" pitchFamily="34" charset="0"/>
              <a:buChar char="•"/>
              <a:tabLst>
                <a:tab pos="346896" algn="l"/>
                <a:tab pos="348568" algn="l"/>
              </a:tabLst>
            </a:pPr>
            <a:r>
              <a:rPr lang="en-US" sz="1448" dirty="0">
                <a:cs typeface="Calibri"/>
              </a:rPr>
              <a:t>What is the date of the first, and thereafter annual, lottery?</a:t>
            </a:r>
          </a:p>
          <a:p>
            <a:pPr marL="994712" marR="6688" lvl="1" indent="-376151">
              <a:buFont typeface="Arial" panose="020B0604020202020204" pitchFamily="34" charset="0"/>
              <a:buChar char="•"/>
              <a:tabLst>
                <a:tab pos="346896" algn="l"/>
                <a:tab pos="348568" algn="l"/>
              </a:tabLst>
            </a:pPr>
            <a:r>
              <a:rPr lang="en-US" sz="1448" dirty="0">
                <a:cs typeface="Calibri"/>
              </a:rPr>
              <a:t>What preference priorities with the school use if any?</a:t>
            </a:r>
          </a:p>
          <a:p>
            <a:pPr marL="994712" marR="6688" lvl="1" indent="-376151">
              <a:buFont typeface="Arial" panose="020B0604020202020204" pitchFamily="34" charset="0"/>
              <a:buChar char="•"/>
              <a:tabLst>
                <a:tab pos="346896" algn="l"/>
                <a:tab pos="348568" algn="l"/>
              </a:tabLst>
            </a:pPr>
            <a:r>
              <a:rPr lang="en-US" sz="1448" dirty="0">
                <a:cs typeface="Calibri"/>
              </a:rPr>
              <a:t>Were any students given priority notice or guaranteed admission?</a:t>
            </a:r>
          </a:p>
          <a:p>
            <a:pPr marL="994712" marR="6688" lvl="1" indent="-376151">
              <a:buFont typeface="Arial" panose="020B0604020202020204" pitchFamily="34" charset="0"/>
              <a:buChar char="•"/>
              <a:tabLst>
                <a:tab pos="346896" algn="l"/>
                <a:tab pos="348568" algn="l"/>
              </a:tabLst>
            </a:pPr>
            <a:r>
              <a:rPr lang="en-US" sz="1448" dirty="0">
                <a:cs typeface="Calibri"/>
              </a:rPr>
              <a:t>What are the demographics of the first year class?</a:t>
            </a:r>
          </a:p>
          <a:p>
            <a:pPr marL="994712" marR="6688" lvl="1" indent="-376151">
              <a:buFont typeface="Arial" panose="020B0604020202020204" pitchFamily="34" charset="0"/>
              <a:buChar char="•"/>
              <a:tabLst>
                <a:tab pos="346896" algn="l"/>
                <a:tab pos="348568" algn="l"/>
              </a:tabLst>
            </a:pPr>
            <a:r>
              <a:rPr lang="en-US" sz="1448" dirty="0">
                <a:cs typeface="Calibri"/>
              </a:rPr>
              <a:t>What is the attendance zone? Please describe in depth how the school will be recruit from all segments of the proposed attendance zone.</a:t>
            </a:r>
          </a:p>
          <a:p>
            <a:pPr marL="994712" marR="6688" lvl="1" indent="-376151">
              <a:buFont typeface="Arial" panose="020B0604020202020204" pitchFamily="34" charset="0"/>
              <a:buChar char="•"/>
              <a:tabLst>
                <a:tab pos="346896" algn="l"/>
                <a:tab pos="348568" algn="l"/>
              </a:tabLst>
            </a:pPr>
            <a:r>
              <a:rPr lang="en-US" sz="1448" dirty="0">
                <a:cs typeface="Calibri"/>
              </a:rPr>
              <a:t>How has the school accounted for student transportation?</a:t>
            </a:r>
          </a:p>
          <a:p>
            <a:pPr marL="994712" marR="6688" lvl="1" indent="-376151">
              <a:buFont typeface="Arial" panose="020B0604020202020204" pitchFamily="34" charset="0"/>
              <a:buChar char="•"/>
              <a:tabLst>
                <a:tab pos="346896" algn="l"/>
                <a:tab pos="348568" algn="l"/>
              </a:tabLst>
            </a:pPr>
            <a:r>
              <a:rPr lang="en-US" sz="1448" dirty="0">
                <a:cs typeface="Calibri"/>
              </a:rPr>
              <a:t>If the school uses a weighted lottery, please address what categories are weighted and how. Please also address how the weighted lottery is part of the school’s overall recruitment plan.*</a:t>
            </a:r>
          </a:p>
          <a:p>
            <a:pPr marL="392869" marR="6688" indent="-376151">
              <a:buFont typeface="Arial" panose="020B0604020202020204" pitchFamily="34" charset="0"/>
              <a:buChar char="•"/>
              <a:tabLst>
                <a:tab pos="346896" algn="l"/>
                <a:tab pos="348568" algn="l"/>
              </a:tabLst>
            </a:pPr>
            <a:r>
              <a:rPr lang="en-US" sz="1448" dirty="0">
                <a:cs typeface="Calibri"/>
              </a:rPr>
              <a:t>How does the charter school plan to address its students’ transportation needs? </a:t>
            </a:r>
            <a:endParaRPr sz="1580" dirty="0">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8" y="252513"/>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296937" y="1586529"/>
            <a:ext cx="7986156" cy="4462872"/>
          </a:xfrm>
          <a:prstGeom prst="rect">
            <a:avLst/>
          </a:prstGeom>
          <a:blipFill>
            <a:blip r:embed="rId3" cstate="print"/>
            <a:stretch>
              <a:fillRect/>
            </a:stretch>
          </a:blipFill>
        </p:spPr>
        <p:txBody>
          <a:bodyPr wrap="square" lIns="0" tIns="0" rIns="0" bIns="0" rtlCol="0"/>
          <a:lstStyle/>
          <a:p>
            <a:endParaRPr sz="2371"/>
          </a:p>
        </p:txBody>
      </p:sp>
      <p:sp>
        <p:nvSpPr>
          <p:cNvPr id="8" name="object 8"/>
          <p:cNvSpPr/>
          <p:nvPr/>
        </p:nvSpPr>
        <p:spPr>
          <a:xfrm>
            <a:off x="359408" y="1623602"/>
            <a:ext cx="7823386" cy="4344019"/>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rgbClr val="FFC000">
              <a:alpha val="35000"/>
            </a:srgbClr>
          </a:solidFill>
          <a:ln w="9525">
            <a:solidFill>
              <a:srgbClr val="7C5F9F"/>
            </a:solidFill>
          </a:ln>
        </p:spPr>
        <p:txBody>
          <a:bodyPr wrap="square" lIns="0" tIns="0" rIns="0" bIns="0" rtlCol="0"/>
          <a:lstStyle/>
          <a:p>
            <a:endParaRPr sz="2371"/>
          </a:p>
        </p:txBody>
      </p:sp>
      <p:sp>
        <p:nvSpPr>
          <p:cNvPr id="9" name="object 9"/>
          <p:cNvSpPr txBox="1"/>
          <p:nvPr/>
        </p:nvSpPr>
        <p:spPr>
          <a:xfrm>
            <a:off x="469792" y="1731445"/>
            <a:ext cx="7612705" cy="4406912"/>
          </a:xfrm>
          <a:prstGeom prst="rect">
            <a:avLst/>
          </a:prstGeom>
        </p:spPr>
        <p:txBody>
          <a:bodyPr vert="horz" wrap="square" lIns="0" tIns="0" rIns="0" bIns="0" rtlCol="0">
            <a:spAutoFit/>
          </a:bodyPr>
          <a:lstStyle/>
          <a:p>
            <a:pPr marL="16717" marR="70215">
              <a:tabLst>
                <a:tab pos="346896" algn="l"/>
                <a:tab pos="347732" algn="l"/>
              </a:tabLst>
            </a:pPr>
            <a:r>
              <a:rPr lang="en-US" sz="1843" b="1" spc="-7" dirty="0">
                <a:cs typeface="Calibri"/>
              </a:rPr>
              <a:t>III. Demonstrated Need or Demand (5 Points)</a:t>
            </a:r>
          </a:p>
          <a:p>
            <a:pPr marL="242408" marR="70215" indent="-225691">
              <a:buFont typeface="Arial" panose="020B0604020202020204" pitchFamily="34" charset="0"/>
              <a:buChar char="•"/>
              <a:tabLst>
                <a:tab pos="346896" algn="l"/>
                <a:tab pos="347732" algn="l"/>
              </a:tabLst>
            </a:pPr>
            <a:r>
              <a:rPr lang="en-US" sz="1580" spc="-7" dirty="0">
                <a:cs typeface="Calibri"/>
              </a:rPr>
              <a:t>Describe the community the charter school proposes to serve with its dissemination project, including the number and types of schools and students that will benefit from the project.</a:t>
            </a:r>
          </a:p>
          <a:p>
            <a:pPr marL="242408" marR="70215" indent="-225691">
              <a:buFont typeface="Arial" panose="020B0604020202020204" pitchFamily="34" charset="0"/>
              <a:buChar char="•"/>
              <a:tabLst>
                <a:tab pos="346896" algn="l"/>
                <a:tab pos="347732" algn="l"/>
              </a:tabLst>
            </a:pPr>
            <a:r>
              <a:rPr lang="en-US" sz="1580" spc="-7" dirty="0">
                <a:cs typeface="Calibri"/>
              </a:rPr>
              <a:t>Describe the need for the charter school’s best practices in the community it will serve and how these best practices will address the needs of the defined community. Provide concrete and current supporting data that emphasizes the need for the dissemination of the charter school’s best practices, including:</a:t>
            </a:r>
          </a:p>
          <a:p>
            <a:pPr marL="844251" marR="70215" lvl="1" indent="-225691">
              <a:buFont typeface="Arial" panose="020B0604020202020204" pitchFamily="34" charset="0"/>
              <a:buChar char="•"/>
              <a:tabLst>
                <a:tab pos="346896" algn="l"/>
                <a:tab pos="347732" algn="l"/>
              </a:tabLst>
            </a:pPr>
            <a:r>
              <a:rPr lang="en-US" sz="1580" spc="-7" dirty="0">
                <a:cs typeface="Calibri"/>
              </a:rPr>
              <a:t>Performance data for surrounding public schools in the area that the charter school is located;</a:t>
            </a:r>
          </a:p>
          <a:p>
            <a:pPr marL="844251" marR="70215" lvl="1" indent="-225691">
              <a:buFont typeface="Arial" panose="020B0604020202020204" pitchFamily="34" charset="0"/>
              <a:buChar char="•"/>
              <a:tabLst>
                <a:tab pos="346896" algn="l"/>
                <a:tab pos="347732" algn="l"/>
              </a:tabLst>
            </a:pPr>
            <a:r>
              <a:rPr lang="en-US" sz="1580" spc="-7" dirty="0">
                <a:cs typeface="Calibri"/>
              </a:rPr>
              <a:t>Targeted student population, including projected percentage of educationally disadvantaged students;</a:t>
            </a:r>
          </a:p>
          <a:p>
            <a:pPr marL="844251" marR="70215" lvl="1" indent="-225691">
              <a:buFont typeface="Arial" panose="020B0604020202020204" pitchFamily="34" charset="0"/>
              <a:buChar char="•"/>
              <a:tabLst>
                <a:tab pos="346896" algn="l"/>
                <a:tab pos="347732" algn="l"/>
              </a:tabLst>
            </a:pPr>
            <a:r>
              <a:rPr lang="en-US" sz="1580" spc="-7" dirty="0">
                <a:cs typeface="Calibri"/>
              </a:rPr>
              <a:t>Gaps in educational opportunities that the charter school will address; and</a:t>
            </a:r>
          </a:p>
          <a:p>
            <a:pPr marL="844251" marR="70215" lvl="1" indent="-225691">
              <a:buFont typeface="Arial" panose="020B0604020202020204" pitchFamily="34" charset="0"/>
              <a:buChar char="•"/>
              <a:tabLst>
                <a:tab pos="346896" algn="l"/>
                <a:tab pos="347732" algn="l"/>
              </a:tabLst>
            </a:pPr>
            <a:r>
              <a:rPr lang="en-US" sz="1580" spc="-7" dirty="0">
                <a:cs typeface="Calibri"/>
              </a:rPr>
              <a:t>Other factors that create the need for a high-quality charter school.</a:t>
            </a:r>
          </a:p>
          <a:p>
            <a:pPr marL="242408" marR="70215" indent="-225691">
              <a:buFont typeface="Arial" panose="020B0604020202020204" pitchFamily="34" charset="0"/>
              <a:buChar char="•"/>
              <a:tabLst>
                <a:tab pos="346896" algn="l"/>
                <a:tab pos="347732" algn="l"/>
              </a:tabLst>
            </a:pPr>
            <a:r>
              <a:rPr lang="en-US" sz="1580" spc="-7" dirty="0">
                <a:cs typeface="Calibri"/>
              </a:rPr>
              <a:t>Identify specific local school district partners, if known, and provide evidence of a demonstrated need or demand for the specific products and/or services that would be provided through the proposed </a:t>
            </a:r>
            <a:r>
              <a:rPr lang="en-US" sz="1580" spc="-7" dirty="0" err="1">
                <a:cs typeface="Calibri"/>
              </a:rPr>
              <a:t>subgrant</a:t>
            </a:r>
            <a:r>
              <a:rPr lang="en-US" sz="1580" spc="-7" dirty="0">
                <a:cs typeface="Calibri"/>
              </a:rPr>
              <a:t> activities.</a:t>
            </a:r>
          </a:p>
          <a:p>
            <a:pPr marL="242408" marR="70215" indent="-225691">
              <a:buFont typeface="Arial" panose="020B0604020202020204" pitchFamily="34" charset="0"/>
              <a:buChar char="•"/>
              <a:tabLst>
                <a:tab pos="346896" algn="l"/>
                <a:tab pos="347732" algn="l"/>
              </a:tabLst>
            </a:pPr>
            <a:endParaRPr lang="en-US" sz="1514" b="1" spc="-7" dirty="0">
              <a:cs typeface="Calibri"/>
            </a:endParaRPr>
          </a:p>
        </p:txBody>
      </p:sp>
    </p:spTree>
    <p:extLst>
      <p:ext uri="{BB962C8B-B14F-4D97-AF65-F5344CB8AC3E}">
        <p14:creationId xmlns:p14="http://schemas.microsoft.com/office/powerpoint/2010/main" val="68315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48087" y="146644"/>
            <a:ext cx="7179962" cy="1115732"/>
          </a:xfrm>
          <a:prstGeom prst="rect">
            <a:avLst/>
          </a:prstGeom>
        </p:spPr>
        <p:txBody>
          <a:bodyPr vert="horz" wrap="square" lIns="0" tIns="142091" rIns="0" bIns="0" rtlCol="0" anchor="ctr">
            <a:spAutoFit/>
          </a:bodyPr>
          <a:lstStyle/>
          <a:p>
            <a:pPr marL="2455854">
              <a:lnSpc>
                <a:spcPct val="100000"/>
              </a:lnSpc>
            </a:pPr>
            <a:r>
              <a:rPr sz="4212" spc="-7" dirty="0"/>
              <a:t>P</a:t>
            </a:r>
            <a:r>
              <a:rPr sz="4212" spc="-72" dirty="0"/>
              <a:t>r</a:t>
            </a:r>
            <a:r>
              <a:rPr sz="4212" dirty="0"/>
              <a:t>ompt</a:t>
            </a:r>
            <a:br>
              <a:rPr lang="en-US" sz="3686" dirty="0"/>
            </a:br>
            <a:r>
              <a:rPr lang="en-US" sz="2106" dirty="0"/>
              <a:t>Dissemination Application</a:t>
            </a:r>
            <a:endParaRPr sz="2106" dirty="0"/>
          </a:p>
        </p:txBody>
      </p:sp>
      <p:sp>
        <p:nvSpPr>
          <p:cNvPr id="5" name="object 5"/>
          <p:cNvSpPr/>
          <p:nvPr/>
        </p:nvSpPr>
        <p:spPr>
          <a:xfrm>
            <a:off x="296939" y="1593312"/>
            <a:ext cx="8186755" cy="4443485"/>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240586" y="1486227"/>
            <a:ext cx="7590689" cy="4357031"/>
          </a:xfrm>
          <a:prstGeom prst="rect">
            <a:avLst/>
          </a:prstGeom>
          <a:blipFill>
            <a:blip r:embed="rId4" cstate="print"/>
            <a:stretch>
              <a:fillRect/>
            </a:stretch>
          </a:blipFill>
        </p:spPr>
        <p:txBody>
          <a:bodyPr wrap="square" lIns="0" tIns="0" rIns="0" bIns="0" rtlCol="0"/>
          <a:lstStyle/>
          <a:p>
            <a:endParaRPr sz="2371"/>
          </a:p>
        </p:txBody>
      </p:sp>
      <p:sp>
        <p:nvSpPr>
          <p:cNvPr id="8" name="object 8"/>
          <p:cNvSpPr/>
          <p:nvPr/>
        </p:nvSpPr>
        <p:spPr>
          <a:xfrm>
            <a:off x="359408" y="1623605"/>
            <a:ext cx="8023985" cy="4312892"/>
          </a:xfrm>
          <a:custGeom>
            <a:avLst/>
            <a:gdLst/>
            <a:ahLst/>
            <a:cxnLst/>
            <a:rect l="l" t="t" r="r" b="b"/>
            <a:pathLst>
              <a:path w="5628640" h="3090545">
                <a:moveTo>
                  <a:pt x="0" y="3090037"/>
                </a:moveTo>
                <a:lnTo>
                  <a:pt x="5628259" y="3090037"/>
                </a:lnTo>
                <a:lnTo>
                  <a:pt x="5628259" y="0"/>
                </a:lnTo>
                <a:lnTo>
                  <a:pt x="0" y="0"/>
                </a:lnTo>
                <a:lnTo>
                  <a:pt x="0" y="3090037"/>
                </a:lnTo>
                <a:close/>
              </a:path>
            </a:pathLst>
          </a:custGeom>
          <a:solidFill>
            <a:schemeClr val="accent3">
              <a:alpha val="35000"/>
            </a:schemeClr>
          </a:solidFill>
          <a:ln w="9525">
            <a:solidFill>
              <a:srgbClr val="7C5F9F"/>
            </a:solidFill>
          </a:ln>
        </p:spPr>
        <p:txBody>
          <a:bodyPr wrap="square" lIns="0" tIns="0" rIns="0" bIns="0" rtlCol="0"/>
          <a:lstStyle/>
          <a:p>
            <a:endParaRPr sz="2371"/>
          </a:p>
        </p:txBody>
      </p:sp>
      <p:sp>
        <p:nvSpPr>
          <p:cNvPr id="9" name="object 9"/>
          <p:cNvSpPr txBox="1"/>
          <p:nvPr/>
        </p:nvSpPr>
        <p:spPr>
          <a:xfrm>
            <a:off x="485863" y="1641184"/>
            <a:ext cx="7897531" cy="4254050"/>
          </a:xfrm>
          <a:prstGeom prst="rect">
            <a:avLst/>
          </a:prstGeom>
        </p:spPr>
        <p:txBody>
          <a:bodyPr vert="horz" wrap="square" lIns="0" tIns="0" rIns="0" bIns="0" rtlCol="0">
            <a:spAutoFit/>
          </a:bodyPr>
          <a:lstStyle/>
          <a:p>
            <a:pPr marL="16717" marR="70215">
              <a:tabLst>
                <a:tab pos="346896" algn="l"/>
                <a:tab pos="347732" algn="l"/>
              </a:tabLst>
            </a:pPr>
            <a:r>
              <a:rPr lang="en-US" sz="1843" b="1" spc="-7" dirty="0">
                <a:cs typeface="Calibri"/>
              </a:rPr>
              <a:t>IV. Project Proposal (20 Points)</a:t>
            </a:r>
          </a:p>
          <a:p>
            <a:pPr marL="242408" marR="70215" indent="-225691">
              <a:buFont typeface="Arial" panose="020B0604020202020204" pitchFamily="34" charset="0"/>
              <a:buChar char="•"/>
              <a:tabLst>
                <a:tab pos="346896" algn="l"/>
                <a:tab pos="347732" algn="l"/>
              </a:tabLst>
            </a:pPr>
            <a:r>
              <a:rPr lang="en-US" sz="1843" dirty="0"/>
              <a:t>Provide an overview of the charter school’s project plan and project scope. Include a description of the specific dissemination activities the charter school will implement and/or products the school will develop to target the area(s) discussed in Section III above [required and optional dissemination activities are listed on pgs. 15-16 of the application].</a:t>
            </a:r>
          </a:p>
          <a:p>
            <a:pPr marL="242408" marR="70215" indent="-225691">
              <a:buFont typeface="Arial" panose="020B0604020202020204" pitchFamily="34" charset="0"/>
              <a:buChar char="•"/>
              <a:tabLst>
                <a:tab pos="346896" algn="l"/>
                <a:tab pos="347732" algn="l"/>
              </a:tabLst>
            </a:pPr>
            <a:r>
              <a:rPr lang="en-US" sz="1843" dirty="0"/>
              <a:t>Describe how the project activities will involve contributions from similar charter schools as well as from other public schools, local school districts, developers, and potential developers.</a:t>
            </a:r>
          </a:p>
          <a:p>
            <a:pPr marL="242408" marR="70215" indent="-225691">
              <a:buFont typeface="Arial" panose="020B0604020202020204" pitchFamily="34" charset="0"/>
              <a:buChar char="•"/>
              <a:tabLst>
                <a:tab pos="346896" algn="l"/>
                <a:tab pos="347732" algn="l"/>
              </a:tabLst>
            </a:pPr>
            <a:r>
              <a:rPr lang="en-US" sz="1843" dirty="0"/>
              <a:t>Describe how the project activities are specifically designed to increase academic success for educationally disadvantaged students. Include a description of the charter school’s existing methods to specifically engage and support educationally disadvantaged students.</a:t>
            </a:r>
          </a:p>
          <a:p>
            <a:pPr marL="242408" marR="70215" indent="-225691">
              <a:buFont typeface="Arial" panose="020B0604020202020204" pitchFamily="34" charset="0"/>
              <a:buChar char="•"/>
              <a:tabLst>
                <a:tab pos="346896" algn="l"/>
                <a:tab pos="347732" algn="l"/>
              </a:tabLst>
            </a:pPr>
            <a:r>
              <a:rPr lang="en-US" sz="1843" dirty="0"/>
              <a:t>Describe the charter school’s outreach plan to inform the public of the availability of your proposed dissemination product and/or service.</a:t>
            </a:r>
          </a:p>
        </p:txBody>
      </p:sp>
    </p:spTree>
    <p:extLst>
      <p:ext uri="{BB962C8B-B14F-4D97-AF65-F5344CB8AC3E}">
        <p14:creationId xmlns:p14="http://schemas.microsoft.com/office/powerpoint/2010/main" val="3158926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2091" y="219407"/>
            <a:ext cx="7020987" cy="871085"/>
          </a:xfrm>
          <a:prstGeom prst="rect">
            <a:avLst/>
          </a:prstGeom>
        </p:spPr>
        <p:txBody>
          <a:bodyPr vert="horz" wrap="square" lIns="0" tIns="215309" rIns="0" bIns="0" rtlCol="0" anchor="ctr">
            <a:spAutoFit/>
          </a:bodyPr>
          <a:lstStyle/>
          <a:p>
            <a:pPr marL="665370">
              <a:lnSpc>
                <a:spcPct val="100000"/>
              </a:lnSpc>
            </a:pPr>
            <a:r>
              <a:rPr spc="-13" dirty="0"/>
              <a:t>What </a:t>
            </a:r>
            <a:r>
              <a:rPr spc="-66" dirty="0"/>
              <a:t>We’re </a:t>
            </a:r>
            <a:r>
              <a:rPr spc="-7" dirty="0"/>
              <a:t>Looking</a:t>
            </a:r>
            <a:r>
              <a:rPr spc="33" dirty="0"/>
              <a:t> </a:t>
            </a:r>
            <a:r>
              <a:rPr spc="-26" dirty="0"/>
              <a:t>For</a:t>
            </a:r>
          </a:p>
        </p:txBody>
      </p:sp>
      <p:sp>
        <p:nvSpPr>
          <p:cNvPr id="5" name="object 5"/>
          <p:cNvSpPr/>
          <p:nvPr/>
        </p:nvSpPr>
        <p:spPr>
          <a:xfrm>
            <a:off x="560010" y="2125107"/>
            <a:ext cx="7774072" cy="1199419"/>
          </a:xfrm>
          <a:custGeom>
            <a:avLst/>
            <a:gdLst/>
            <a:ahLst/>
            <a:cxnLst/>
            <a:rect l="l" t="t" r="r" b="b"/>
            <a:pathLst>
              <a:path w="5906135" h="676275">
                <a:moveTo>
                  <a:pt x="5793358" y="0"/>
                </a:moveTo>
                <a:lnTo>
                  <a:pt x="112712" y="0"/>
                </a:lnTo>
                <a:lnTo>
                  <a:pt x="68837" y="8870"/>
                </a:lnTo>
                <a:lnTo>
                  <a:pt x="33010" y="33051"/>
                </a:lnTo>
                <a:lnTo>
                  <a:pt x="8856" y="68901"/>
                </a:lnTo>
                <a:lnTo>
                  <a:pt x="0" y="112775"/>
                </a:lnTo>
                <a:lnTo>
                  <a:pt x="0" y="563626"/>
                </a:lnTo>
                <a:lnTo>
                  <a:pt x="8856" y="607480"/>
                </a:lnTo>
                <a:lnTo>
                  <a:pt x="33010" y="643286"/>
                </a:lnTo>
                <a:lnTo>
                  <a:pt x="68837" y="667424"/>
                </a:lnTo>
                <a:lnTo>
                  <a:pt x="112712" y="676275"/>
                </a:lnTo>
                <a:lnTo>
                  <a:pt x="5793358" y="676275"/>
                </a:lnTo>
                <a:lnTo>
                  <a:pt x="5837233" y="667424"/>
                </a:lnTo>
                <a:lnTo>
                  <a:pt x="5873083" y="643286"/>
                </a:lnTo>
                <a:lnTo>
                  <a:pt x="5897264" y="607480"/>
                </a:lnTo>
                <a:lnTo>
                  <a:pt x="5906134" y="563626"/>
                </a:lnTo>
                <a:lnTo>
                  <a:pt x="5906134" y="112775"/>
                </a:lnTo>
                <a:lnTo>
                  <a:pt x="5897264" y="68901"/>
                </a:lnTo>
                <a:lnTo>
                  <a:pt x="5873083" y="33051"/>
                </a:lnTo>
                <a:lnTo>
                  <a:pt x="5837233" y="8870"/>
                </a:lnTo>
                <a:lnTo>
                  <a:pt x="5793358" y="0"/>
                </a:lnTo>
                <a:close/>
              </a:path>
            </a:pathLst>
          </a:custGeom>
          <a:solidFill>
            <a:schemeClr val="accent2"/>
          </a:solidFill>
        </p:spPr>
        <p:txBody>
          <a:bodyPr wrap="square" lIns="0" tIns="0" rIns="0" bIns="0" rtlCol="0"/>
          <a:lstStyle/>
          <a:p>
            <a:endParaRPr sz="2371"/>
          </a:p>
        </p:txBody>
      </p:sp>
      <p:sp>
        <p:nvSpPr>
          <p:cNvPr id="6" name="object 6"/>
          <p:cNvSpPr/>
          <p:nvPr/>
        </p:nvSpPr>
        <p:spPr>
          <a:xfrm>
            <a:off x="560010" y="2125107"/>
            <a:ext cx="7774072" cy="1199419"/>
          </a:xfrm>
          <a:custGeom>
            <a:avLst/>
            <a:gdLst/>
            <a:ahLst/>
            <a:cxnLst/>
            <a:rect l="l" t="t" r="r" b="b"/>
            <a:pathLst>
              <a:path w="5906135" h="676275">
                <a:moveTo>
                  <a:pt x="0" y="112775"/>
                </a:moveTo>
                <a:lnTo>
                  <a:pt x="8856" y="68901"/>
                </a:lnTo>
                <a:lnTo>
                  <a:pt x="33010" y="33051"/>
                </a:lnTo>
                <a:lnTo>
                  <a:pt x="68837" y="8870"/>
                </a:lnTo>
                <a:lnTo>
                  <a:pt x="112712" y="0"/>
                </a:lnTo>
                <a:lnTo>
                  <a:pt x="5793358" y="0"/>
                </a:lnTo>
                <a:lnTo>
                  <a:pt x="5837233" y="8870"/>
                </a:lnTo>
                <a:lnTo>
                  <a:pt x="5873083" y="33051"/>
                </a:lnTo>
                <a:lnTo>
                  <a:pt x="5897264" y="68901"/>
                </a:lnTo>
                <a:lnTo>
                  <a:pt x="5906134" y="112775"/>
                </a:lnTo>
                <a:lnTo>
                  <a:pt x="5906134" y="563626"/>
                </a:lnTo>
                <a:lnTo>
                  <a:pt x="5897264" y="607480"/>
                </a:lnTo>
                <a:lnTo>
                  <a:pt x="5873083" y="643286"/>
                </a:lnTo>
                <a:lnTo>
                  <a:pt x="5837233" y="667424"/>
                </a:lnTo>
                <a:lnTo>
                  <a:pt x="5793358" y="676275"/>
                </a:lnTo>
                <a:lnTo>
                  <a:pt x="112712" y="676275"/>
                </a:lnTo>
                <a:lnTo>
                  <a:pt x="68837" y="667424"/>
                </a:lnTo>
                <a:lnTo>
                  <a:pt x="33010" y="643286"/>
                </a:lnTo>
                <a:lnTo>
                  <a:pt x="8856" y="607480"/>
                </a:lnTo>
                <a:lnTo>
                  <a:pt x="0" y="563626"/>
                </a:lnTo>
                <a:lnTo>
                  <a:pt x="0" y="112775"/>
                </a:lnTo>
                <a:close/>
              </a:path>
            </a:pathLst>
          </a:custGeom>
          <a:ln w="25400">
            <a:solidFill>
              <a:srgbClr val="FFFFFF"/>
            </a:solidFill>
          </a:ln>
        </p:spPr>
        <p:txBody>
          <a:bodyPr wrap="square" lIns="0" tIns="0" rIns="0" bIns="0" rtlCol="0"/>
          <a:lstStyle/>
          <a:p>
            <a:endParaRPr sz="2371"/>
          </a:p>
        </p:txBody>
      </p:sp>
      <p:sp>
        <p:nvSpPr>
          <p:cNvPr id="8" name="object 8"/>
          <p:cNvSpPr/>
          <p:nvPr/>
        </p:nvSpPr>
        <p:spPr>
          <a:xfrm>
            <a:off x="560010" y="3895397"/>
            <a:ext cx="7774072" cy="890161"/>
          </a:xfrm>
          <a:custGeom>
            <a:avLst/>
            <a:gdLst/>
            <a:ahLst/>
            <a:cxnLst/>
            <a:rect l="l" t="t" r="r" b="b"/>
            <a:pathLst>
              <a:path w="5906135" h="676275">
                <a:moveTo>
                  <a:pt x="0" y="112649"/>
                </a:moveTo>
                <a:lnTo>
                  <a:pt x="8856" y="68794"/>
                </a:lnTo>
                <a:lnTo>
                  <a:pt x="33010" y="32988"/>
                </a:lnTo>
                <a:lnTo>
                  <a:pt x="68837" y="8850"/>
                </a:lnTo>
                <a:lnTo>
                  <a:pt x="112712" y="0"/>
                </a:lnTo>
                <a:lnTo>
                  <a:pt x="5793358" y="0"/>
                </a:lnTo>
                <a:lnTo>
                  <a:pt x="5837233" y="8850"/>
                </a:lnTo>
                <a:lnTo>
                  <a:pt x="5873083" y="32988"/>
                </a:lnTo>
                <a:lnTo>
                  <a:pt x="5897264" y="68794"/>
                </a:lnTo>
                <a:lnTo>
                  <a:pt x="5906134" y="112649"/>
                </a:lnTo>
                <a:lnTo>
                  <a:pt x="5906134" y="563499"/>
                </a:lnTo>
                <a:lnTo>
                  <a:pt x="5897264" y="607373"/>
                </a:lnTo>
                <a:lnTo>
                  <a:pt x="5873083" y="643223"/>
                </a:lnTo>
                <a:lnTo>
                  <a:pt x="5837233" y="667404"/>
                </a:lnTo>
                <a:lnTo>
                  <a:pt x="5793358" y="676275"/>
                </a:lnTo>
                <a:lnTo>
                  <a:pt x="112712" y="676275"/>
                </a:lnTo>
                <a:lnTo>
                  <a:pt x="68837" y="667404"/>
                </a:lnTo>
                <a:lnTo>
                  <a:pt x="33010" y="643223"/>
                </a:lnTo>
                <a:lnTo>
                  <a:pt x="8856" y="607373"/>
                </a:lnTo>
                <a:lnTo>
                  <a:pt x="0" y="563499"/>
                </a:lnTo>
                <a:lnTo>
                  <a:pt x="0" y="112649"/>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60009" y="3665896"/>
            <a:ext cx="7774072" cy="1247896"/>
          </a:xfrm>
          <a:custGeom>
            <a:avLst/>
            <a:gdLst/>
            <a:ahLst/>
            <a:cxnLst/>
            <a:rect l="l" t="t" r="r" b="b"/>
            <a:pathLst>
              <a:path w="5906135" h="676275">
                <a:moveTo>
                  <a:pt x="5793358" y="0"/>
                </a:moveTo>
                <a:lnTo>
                  <a:pt x="112712" y="0"/>
                </a:lnTo>
                <a:lnTo>
                  <a:pt x="68837" y="8852"/>
                </a:lnTo>
                <a:lnTo>
                  <a:pt x="33010" y="33004"/>
                </a:lnTo>
                <a:lnTo>
                  <a:pt x="8856" y="68847"/>
                </a:lnTo>
                <a:lnTo>
                  <a:pt x="0" y="112775"/>
                </a:lnTo>
                <a:lnTo>
                  <a:pt x="0" y="563562"/>
                </a:lnTo>
                <a:lnTo>
                  <a:pt x="8856" y="607432"/>
                </a:lnTo>
                <a:lnTo>
                  <a:pt x="33010" y="643259"/>
                </a:lnTo>
                <a:lnTo>
                  <a:pt x="68837" y="667416"/>
                </a:lnTo>
                <a:lnTo>
                  <a:pt x="112712" y="676275"/>
                </a:lnTo>
                <a:lnTo>
                  <a:pt x="5793358" y="676275"/>
                </a:lnTo>
                <a:lnTo>
                  <a:pt x="5837233" y="667416"/>
                </a:lnTo>
                <a:lnTo>
                  <a:pt x="5873083" y="643259"/>
                </a:lnTo>
                <a:lnTo>
                  <a:pt x="5897264" y="607432"/>
                </a:lnTo>
                <a:lnTo>
                  <a:pt x="5906134" y="563562"/>
                </a:lnTo>
                <a:lnTo>
                  <a:pt x="5906134" y="112775"/>
                </a:lnTo>
                <a:lnTo>
                  <a:pt x="5897264" y="68847"/>
                </a:lnTo>
                <a:lnTo>
                  <a:pt x="5873083" y="33004"/>
                </a:lnTo>
                <a:lnTo>
                  <a:pt x="5837233" y="8852"/>
                </a:lnTo>
                <a:lnTo>
                  <a:pt x="5793358" y="0"/>
                </a:lnTo>
                <a:close/>
              </a:path>
            </a:pathLst>
          </a:custGeom>
          <a:solidFill>
            <a:srgbClr val="90B438"/>
          </a:solidFill>
        </p:spPr>
        <p:txBody>
          <a:bodyPr wrap="square" lIns="0" tIns="0" rIns="0" bIns="0" rtlCol="0"/>
          <a:lstStyle/>
          <a:p>
            <a:endParaRPr sz="2371"/>
          </a:p>
        </p:txBody>
      </p:sp>
      <p:sp>
        <p:nvSpPr>
          <p:cNvPr id="10" name="object 10"/>
          <p:cNvSpPr/>
          <p:nvPr/>
        </p:nvSpPr>
        <p:spPr>
          <a:xfrm>
            <a:off x="560009" y="3666709"/>
            <a:ext cx="7774072" cy="1247086"/>
          </a:xfrm>
          <a:custGeom>
            <a:avLst/>
            <a:gdLst/>
            <a:ahLst/>
            <a:cxnLst/>
            <a:rect l="l" t="t" r="r" b="b"/>
            <a:pathLst>
              <a:path w="5906135" h="676275">
                <a:moveTo>
                  <a:pt x="0" y="112775"/>
                </a:moveTo>
                <a:lnTo>
                  <a:pt x="8856" y="68847"/>
                </a:lnTo>
                <a:lnTo>
                  <a:pt x="33010" y="33004"/>
                </a:lnTo>
                <a:lnTo>
                  <a:pt x="68837" y="8852"/>
                </a:lnTo>
                <a:lnTo>
                  <a:pt x="112712" y="0"/>
                </a:lnTo>
                <a:lnTo>
                  <a:pt x="5793358" y="0"/>
                </a:lnTo>
                <a:lnTo>
                  <a:pt x="5837233" y="8852"/>
                </a:lnTo>
                <a:lnTo>
                  <a:pt x="5873083" y="33004"/>
                </a:lnTo>
                <a:lnTo>
                  <a:pt x="5897264" y="68847"/>
                </a:lnTo>
                <a:lnTo>
                  <a:pt x="5906134" y="112775"/>
                </a:lnTo>
                <a:lnTo>
                  <a:pt x="5906134" y="563562"/>
                </a:lnTo>
                <a:lnTo>
                  <a:pt x="5897264" y="607432"/>
                </a:lnTo>
                <a:lnTo>
                  <a:pt x="5873083" y="643259"/>
                </a:lnTo>
                <a:lnTo>
                  <a:pt x="5837233" y="667416"/>
                </a:lnTo>
                <a:lnTo>
                  <a:pt x="5793358" y="676275"/>
                </a:lnTo>
                <a:lnTo>
                  <a:pt x="112712" y="676275"/>
                </a:lnTo>
                <a:lnTo>
                  <a:pt x="68837" y="667416"/>
                </a:lnTo>
                <a:lnTo>
                  <a:pt x="33010" y="643259"/>
                </a:lnTo>
                <a:lnTo>
                  <a:pt x="8856" y="607432"/>
                </a:lnTo>
                <a:lnTo>
                  <a:pt x="0" y="563562"/>
                </a:lnTo>
                <a:lnTo>
                  <a:pt x="0" y="112775"/>
                </a:lnTo>
                <a:close/>
              </a:path>
            </a:pathLst>
          </a:custGeom>
          <a:solidFill>
            <a:schemeClr val="accent5"/>
          </a:solidFill>
          <a:ln w="25400">
            <a:solidFill>
              <a:srgbClr val="FFFFFF"/>
            </a:solidFill>
          </a:ln>
        </p:spPr>
        <p:txBody>
          <a:bodyPr wrap="square" lIns="0" tIns="0" rIns="0" bIns="0" rtlCol="0"/>
          <a:lstStyle/>
          <a:p>
            <a:endParaRPr sz="2371"/>
          </a:p>
        </p:txBody>
      </p:sp>
      <p:sp>
        <p:nvSpPr>
          <p:cNvPr id="11" name="object 11"/>
          <p:cNvSpPr txBox="1"/>
          <p:nvPr/>
        </p:nvSpPr>
        <p:spPr>
          <a:xfrm>
            <a:off x="672075" y="2211030"/>
            <a:ext cx="7507041" cy="923330"/>
          </a:xfrm>
          <a:prstGeom prst="rect">
            <a:avLst/>
          </a:prstGeom>
        </p:spPr>
        <p:txBody>
          <a:bodyPr vert="horz" wrap="square" lIns="0" tIns="0" rIns="0" bIns="0" rtlCol="0">
            <a:spAutoFit/>
          </a:bodyPr>
          <a:lstStyle/>
          <a:p>
            <a:pPr marL="16717" marR="278351">
              <a:lnSpc>
                <a:spcPts val="2448"/>
              </a:lnSpc>
            </a:pPr>
            <a:r>
              <a:rPr sz="2238" dirty="0">
                <a:solidFill>
                  <a:srgbClr val="FFFFFF"/>
                </a:solidFill>
                <a:latin typeface="Calibri"/>
                <a:cs typeface="Calibri"/>
              </a:rPr>
              <a:t>Describe </a:t>
            </a:r>
            <a:r>
              <a:rPr sz="2238" spc="-7" dirty="0">
                <a:solidFill>
                  <a:srgbClr val="FFFFFF"/>
                </a:solidFill>
                <a:latin typeface="Calibri"/>
                <a:cs typeface="Calibri"/>
              </a:rPr>
              <a:t>how students </a:t>
            </a:r>
            <a:r>
              <a:rPr sz="2238" dirty="0">
                <a:solidFill>
                  <a:srgbClr val="FFFFFF"/>
                </a:solidFill>
                <a:latin typeface="Calibri"/>
                <a:cs typeface="Calibri"/>
              </a:rPr>
              <a:t>will be </a:t>
            </a:r>
            <a:r>
              <a:rPr sz="2238" spc="-7" dirty="0">
                <a:solidFill>
                  <a:srgbClr val="FFFFFF"/>
                </a:solidFill>
                <a:latin typeface="Calibri"/>
                <a:cs typeface="Calibri"/>
              </a:rPr>
              <a:t>given </a:t>
            </a:r>
            <a:r>
              <a:rPr sz="2238" dirty="0">
                <a:solidFill>
                  <a:srgbClr val="FFFFFF"/>
                </a:solidFill>
                <a:latin typeface="Calibri"/>
                <a:cs typeface="Calibri"/>
              </a:rPr>
              <a:t>an equal </a:t>
            </a:r>
            <a:r>
              <a:rPr sz="2238" spc="-7" dirty="0">
                <a:solidFill>
                  <a:srgbClr val="FFFFFF"/>
                </a:solidFill>
                <a:latin typeface="Calibri"/>
                <a:cs typeface="Calibri"/>
              </a:rPr>
              <a:t>opportunity</a:t>
            </a:r>
            <a:r>
              <a:rPr sz="2238" spc="-224" dirty="0">
                <a:solidFill>
                  <a:srgbClr val="FFFFFF"/>
                </a:solidFill>
                <a:latin typeface="Calibri"/>
                <a:cs typeface="Calibri"/>
              </a:rPr>
              <a:t> </a:t>
            </a:r>
            <a:r>
              <a:rPr sz="2238" spc="-7" dirty="0">
                <a:solidFill>
                  <a:srgbClr val="FFFFFF"/>
                </a:solidFill>
                <a:latin typeface="Calibri"/>
                <a:cs typeface="Calibri"/>
              </a:rPr>
              <a:t>to  </a:t>
            </a:r>
            <a:r>
              <a:rPr sz="2238" spc="-13" dirty="0">
                <a:solidFill>
                  <a:srgbClr val="FFFFFF"/>
                </a:solidFill>
                <a:latin typeface="Calibri"/>
                <a:cs typeface="Calibri"/>
              </a:rPr>
              <a:t>attend </a:t>
            </a:r>
            <a:r>
              <a:rPr sz="2238" dirty="0">
                <a:solidFill>
                  <a:srgbClr val="FFFFFF"/>
                </a:solidFill>
                <a:latin typeface="Calibri"/>
                <a:cs typeface="Calibri"/>
              </a:rPr>
              <a:t>the</a:t>
            </a:r>
            <a:r>
              <a:rPr sz="2238" spc="-145" dirty="0">
                <a:solidFill>
                  <a:srgbClr val="FFFFFF"/>
                </a:solidFill>
                <a:latin typeface="Calibri"/>
                <a:cs typeface="Calibri"/>
              </a:rPr>
              <a:t> </a:t>
            </a:r>
            <a:r>
              <a:rPr sz="2238" dirty="0">
                <a:solidFill>
                  <a:srgbClr val="FFFFFF"/>
                </a:solidFill>
                <a:latin typeface="Calibri"/>
                <a:cs typeface="Calibri"/>
              </a:rPr>
              <a:t>school</a:t>
            </a:r>
            <a:r>
              <a:rPr lang="en-US" sz="2238" dirty="0">
                <a:solidFill>
                  <a:srgbClr val="FFFFFF"/>
                </a:solidFill>
                <a:latin typeface="Calibri"/>
                <a:cs typeface="Calibri"/>
              </a:rPr>
              <a:t> and how their educational needs will be met by your charter school program</a:t>
            </a:r>
            <a:endParaRPr sz="2238" dirty="0">
              <a:latin typeface="Calibri"/>
              <a:cs typeface="Calibri"/>
            </a:endParaRPr>
          </a:p>
        </p:txBody>
      </p:sp>
      <p:sp>
        <p:nvSpPr>
          <p:cNvPr id="12" name="object 11"/>
          <p:cNvSpPr txBox="1"/>
          <p:nvPr/>
        </p:nvSpPr>
        <p:spPr>
          <a:xfrm>
            <a:off x="672075" y="3808769"/>
            <a:ext cx="7507041" cy="923330"/>
          </a:xfrm>
          <a:prstGeom prst="rect">
            <a:avLst/>
          </a:prstGeom>
        </p:spPr>
        <p:txBody>
          <a:bodyPr vert="horz" wrap="square" lIns="0" tIns="0" rIns="0" bIns="0" rtlCol="0">
            <a:spAutoFit/>
          </a:bodyPr>
          <a:lstStyle/>
          <a:p>
            <a:pPr marL="16717" marR="278351">
              <a:lnSpc>
                <a:spcPts val="2448"/>
              </a:lnSpc>
            </a:pPr>
            <a:r>
              <a:rPr sz="2238" dirty="0">
                <a:solidFill>
                  <a:srgbClr val="FFFFFF"/>
                </a:solidFill>
                <a:latin typeface="Calibri"/>
                <a:cs typeface="Calibri"/>
              </a:rPr>
              <a:t>Describe </a:t>
            </a:r>
            <a:r>
              <a:rPr sz="2238" spc="-7" dirty="0">
                <a:solidFill>
                  <a:srgbClr val="FFFFFF"/>
                </a:solidFill>
                <a:latin typeface="Calibri"/>
                <a:cs typeface="Calibri"/>
              </a:rPr>
              <a:t>how </a:t>
            </a:r>
            <a:r>
              <a:rPr lang="en-US" sz="2238" spc="-7" dirty="0">
                <a:solidFill>
                  <a:srgbClr val="FFFFFF"/>
                </a:solidFill>
                <a:latin typeface="Calibri"/>
                <a:cs typeface="Calibri"/>
              </a:rPr>
              <a:t>your dissemination project will address the needs of your community and the educational needs of Georgia students</a:t>
            </a:r>
            <a:endParaRPr sz="2238"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9712" y="368772"/>
            <a:ext cx="6460905" cy="1759512"/>
          </a:xfrm>
          <a:prstGeom prst="rect">
            <a:avLst/>
          </a:prstGeom>
        </p:spPr>
        <p:txBody>
          <a:bodyPr vert="horz" wrap="square" lIns="0" tIns="418583" rIns="0" bIns="0" rtlCol="0" anchor="ctr">
            <a:spAutoFit/>
          </a:bodyPr>
          <a:lstStyle/>
          <a:p>
            <a:pPr marL="169687">
              <a:lnSpc>
                <a:spcPct val="100000"/>
              </a:lnSpc>
            </a:pPr>
            <a:r>
              <a:rPr lang="en-US" sz="4475" spc="-13" dirty="0"/>
              <a:t>Student Access</a:t>
            </a:r>
            <a:r>
              <a:rPr sz="4475" spc="-13" dirty="0"/>
              <a:t>:</a:t>
            </a:r>
            <a:r>
              <a:rPr sz="4475" spc="-59" dirty="0"/>
              <a:t> </a:t>
            </a:r>
            <a:br>
              <a:rPr lang="en-US" spc="-59" dirty="0"/>
            </a:br>
            <a:r>
              <a:rPr sz="4212" spc="-72" dirty="0"/>
              <a:t>Take-Away</a:t>
            </a:r>
          </a:p>
        </p:txBody>
      </p:sp>
      <p:pic>
        <p:nvPicPr>
          <p:cNvPr id="1026" name="Picture 2" descr="http://laoblogger.com/images/dont-forget-smiley-clipart-6.jpg">
            <a:extLst>
              <a:ext uri="{FF2B5EF4-FFF2-40B4-BE49-F238E27FC236}">
                <a16:creationId xmlns:a16="http://schemas.microsoft.com/office/drawing/2014/main" id="{24E6F79F-339E-4135-BB42-14CC2F651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114" y="809036"/>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6">
            <a:extLst>
              <a:ext uri="{FF2B5EF4-FFF2-40B4-BE49-F238E27FC236}">
                <a16:creationId xmlns:a16="http://schemas.microsoft.com/office/drawing/2014/main" id="{84B7BCCF-5E33-4650-959F-49856C062F71}"/>
              </a:ext>
            </a:extLst>
          </p:cNvPr>
          <p:cNvSpPr/>
          <p:nvPr/>
        </p:nvSpPr>
        <p:spPr>
          <a:xfrm>
            <a:off x="1563012" y="2759479"/>
            <a:ext cx="5574162" cy="3052458"/>
          </a:xfrm>
          <a:custGeom>
            <a:avLst/>
            <a:gdLst/>
            <a:ahLst/>
            <a:cxnLst/>
            <a:rect l="l" t="t" r="r" b="b"/>
            <a:pathLst>
              <a:path w="4234815" h="2319020">
                <a:moveTo>
                  <a:pt x="3848100" y="0"/>
                </a:moveTo>
                <a:lnTo>
                  <a:pt x="386461" y="0"/>
                </a:lnTo>
                <a:lnTo>
                  <a:pt x="337999" y="3012"/>
                </a:lnTo>
                <a:lnTo>
                  <a:pt x="291329" y="11807"/>
                </a:lnTo>
                <a:lnTo>
                  <a:pt x="246814" y="26024"/>
                </a:lnTo>
                <a:lnTo>
                  <a:pt x="204817" y="45298"/>
                </a:lnTo>
                <a:lnTo>
                  <a:pt x="165700" y="69269"/>
                </a:lnTo>
                <a:lnTo>
                  <a:pt x="129827" y="97572"/>
                </a:lnTo>
                <a:lnTo>
                  <a:pt x="97560" y="129847"/>
                </a:lnTo>
                <a:lnTo>
                  <a:pt x="69261" y="165730"/>
                </a:lnTo>
                <a:lnTo>
                  <a:pt x="45295" y="204859"/>
                </a:lnTo>
                <a:lnTo>
                  <a:pt x="26022" y="246872"/>
                </a:lnTo>
                <a:lnTo>
                  <a:pt x="11807" y="291406"/>
                </a:lnTo>
                <a:lnTo>
                  <a:pt x="3012" y="338099"/>
                </a:lnTo>
                <a:lnTo>
                  <a:pt x="0" y="386588"/>
                </a:lnTo>
                <a:lnTo>
                  <a:pt x="0" y="1932431"/>
                </a:lnTo>
                <a:lnTo>
                  <a:pt x="3012" y="1980922"/>
                </a:lnTo>
                <a:lnTo>
                  <a:pt x="11807" y="2027614"/>
                </a:lnTo>
                <a:lnTo>
                  <a:pt x="26022" y="2072145"/>
                </a:lnTo>
                <a:lnTo>
                  <a:pt x="45295" y="2114154"/>
                </a:lnTo>
                <a:lnTo>
                  <a:pt x="69261" y="2153278"/>
                </a:lnTo>
                <a:lnTo>
                  <a:pt x="97560" y="2189155"/>
                </a:lnTo>
                <a:lnTo>
                  <a:pt x="129827" y="2221423"/>
                </a:lnTo>
                <a:lnTo>
                  <a:pt x="165700" y="2249720"/>
                </a:lnTo>
                <a:lnTo>
                  <a:pt x="204817" y="2273684"/>
                </a:lnTo>
                <a:lnTo>
                  <a:pt x="246814" y="2292953"/>
                </a:lnTo>
                <a:lnTo>
                  <a:pt x="291329" y="2307165"/>
                </a:lnTo>
                <a:lnTo>
                  <a:pt x="337999" y="2315957"/>
                </a:lnTo>
                <a:lnTo>
                  <a:pt x="386461" y="2318969"/>
                </a:lnTo>
                <a:lnTo>
                  <a:pt x="3848100" y="2318969"/>
                </a:lnTo>
                <a:lnTo>
                  <a:pt x="3896561" y="2315957"/>
                </a:lnTo>
                <a:lnTo>
                  <a:pt x="3943231" y="2307165"/>
                </a:lnTo>
                <a:lnTo>
                  <a:pt x="3987746" y="2292953"/>
                </a:lnTo>
                <a:lnTo>
                  <a:pt x="4029743" y="2273684"/>
                </a:lnTo>
                <a:lnTo>
                  <a:pt x="4068860" y="2249720"/>
                </a:lnTo>
                <a:lnTo>
                  <a:pt x="4104733" y="2221423"/>
                </a:lnTo>
                <a:lnTo>
                  <a:pt x="4137000" y="2189155"/>
                </a:lnTo>
                <a:lnTo>
                  <a:pt x="4165299" y="2153278"/>
                </a:lnTo>
                <a:lnTo>
                  <a:pt x="4189265" y="2114154"/>
                </a:lnTo>
                <a:lnTo>
                  <a:pt x="4208538" y="2072145"/>
                </a:lnTo>
                <a:lnTo>
                  <a:pt x="4222753" y="2027614"/>
                </a:lnTo>
                <a:lnTo>
                  <a:pt x="4231548" y="1980922"/>
                </a:lnTo>
                <a:lnTo>
                  <a:pt x="4234560" y="1932431"/>
                </a:lnTo>
                <a:lnTo>
                  <a:pt x="4234560" y="386588"/>
                </a:lnTo>
                <a:lnTo>
                  <a:pt x="4231548" y="338099"/>
                </a:lnTo>
                <a:lnTo>
                  <a:pt x="4222753" y="291406"/>
                </a:lnTo>
                <a:lnTo>
                  <a:pt x="4208538" y="246872"/>
                </a:lnTo>
                <a:lnTo>
                  <a:pt x="4189265" y="204859"/>
                </a:lnTo>
                <a:lnTo>
                  <a:pt x="4165299" y="165730"/>
                </a:lnTo>
                <a:lnTo>
                  <a:pt x="4137000" y="129847"/>
                </a:lnTo>
                <a:lnTo>
                  <a:pt x="4104733" y="97572"/>
                </a:lnTo>
                <a:lnTo>
                  <a:pt x="4068860" y="69269"/>
                </a:lnTo>
                <a:lnTo>
                  <a:pt x="4029743" y="45298"/>
                </a:lnTo>
                <a:lnTo>
                  <a:pt x="3987746" y="26024"/>
                </a:lnTo>
                <a:lnTo>
                  <a:pt x="3943231" y="11807"/>
                </a:lnTo>
                <a:lnTo>
                  <a:pt x="3896561" y="3012"/>
                </a:lnTo>
                <a:lnTo>
                  <a:pt x="3848100" y="0"/>
                </a:lnTo>
                <a:close/>
              </a:path>
            </a:pathLst>
          </a:custGeom>
          <a:solidFill>
            <a:schemeClr val="accent2"/>
          </a:solidFill>
        </p:spPr>
        <p:txBody>
          <a:bodyPr wrap="square" lIns="0" tIns="0" rIns="0" bIns="0" rtlCol="0"/>
          <a:lstStyle/>
          <a:p>
            <a:endParaRPr sz="2371"/>
          </a:p>
        </p:txBody>
      </p:sp>
      <p:sp>
        <p:nvSpPr>
          <p:cNvPr id="19" name="object 8">
            <a:extLst>
              <a:ext uri="{FF2B5EF4-FFF2-40B4-BE49-F238E27FC236}">
                <a16:creationId xmlns:a16="http://schemas.microsoft.com/office/drawing/2014/main" id="{C15BBC6E-E8CB-4828-972A-E2B944A7A690}"/>
              </a:ext>
            </a:extLst>
          </p:cNvPr>
          <p:cNvSpPr txBox="1"/>
          <p:nvPr/>
        </p:nvSpPr>
        <p:spPr>
          <a:xfrm>
            <a:off x="1240791" y="2941772"/>
            <a:ext cx="6218589" cy="2679708"/>
          </a:xfrm>
          <a:prstGeom prst="rect">
            <a:avLst/>
          </a:prstGeom>
        </p:spPr>
        <p:txBody>
          <a:bodyPr vert="horz" wrap="square" lIns="0" tIns="0" rIns="0" bIns="0" rtlCol="0">
            <a:spAutoFit/>
          </a:bodyPr>
          <a:lstStyle/>
          <a:p>
            <a:pPr marL="967964" marR="1292291" algn="ctr">
              <a:lnSpc>
                <a:spcPct val="91600"/>
              </a:lnSpc>
            </a:pPr>
            <a:r>
              <a:rPr lang="en-US" sz="4739" spc="-7" dirty="0">
                <a:solidFill>
                  <a:srgbClr val="FFFFFF"/>
                </a:solidFill>
                <a:cs typeface="Calibri"/>
              </a:rPr>
              <a:t>Small section,</a:t>
            </a:r>
            <a:r>
              <a:rPr lang="en-US" sz="4739" spc="-59" dirty="0">
                <a:solidFill>
                  <a:srgbClr val="FFFFFF"/>
                </a:solidFill>
                <a:cs typeface="Calibri"/>
              </a:rPr>
              <a:t> </a:t>
            </a:r>
            <a:r>
              <a:rPr lang="en-US" sz="4739" spc="-7" dirty="0">
                <a:solidFill>
                  <a:srgbClr val="FFFFFF"/>
                </a:solidFill>
                <a:cs typeface="Calibri"/>
              </a:rPr>
              <a:t>BUT critical </a:t>
            </a:r>
            <a:r>
              <a:rPr lang="en-US" sz="4739" spc="-33" dirty="0">
                <a:solidFill>
                  <a:srgbClr val="FFFFFF"/>
                </a:solidFill>
                <a:cs typeface="Calibri"/>
              </a:rPr>
              <a:t>to </a:t>
            </a:r>
            <a:r>
              <a:rPr lang="en-US" sz="4739" spc="-7" dirty="0">
                <a:solidFill>
                  <a:srgbClr val="FFFFFF"/>
                </a:solidFill>
                <a:cs typeface="Calibri"/>
              </a:rPr>
              <a:t>meeting </a:t>
            </a:r>
            <a:r>
              <a:rPr lang="en-US" sz="4739" dirty="0">
                <a:solidFill>
                  <a:srgbClr val="FFFFFF"/>
                </a:solidFill>
                <a:cs typeface="Calibri"/>
              </a:rPr>
              <a:t>USDOE</a:t>
            </a:r>
            <a:endParaRPr lang="en-US" sz="4739" dirty="0">
              <a:cs typeface="Calibri"/>
            </a:endParaRPr>
          </a:p>
          <a:p>
            <a:pPr marR="320984" algn="ctr">
              <a:lnSpc>
                <a:spcPts val="5214"/>
              </a:lnSpc>
            </a:pPr>
            <a:r>
              <a:rPr lang="en-US" sz="4739" spc="-20" dirty="0">
                <a:solidFill>
                  <a:srgbClr val="FFFFFF"/>
                </a:solidFill>
                <a:cs typeface="Calibri"/>
              </a:rPr>
              <a:t>requirements</a:t>
            </a:r>
            <a:endParaRPr sz="4739" dirty="0">
              <a:latin typeface="Calibri"/>
              <a:cs typeface="Calibri"/>
            </a:endParaRPr>
          </a:p>
        </p:txBody>
      </p:sp>
    </p:spTree>
    <p:extLst>
      <p:ext uri="{BB962C8B-B14F-4D97-AF65-F5344CB8AC3E}">
        <p14:creationId xmlns:p14="http://schemas.microsoft.com/office/powerpoint/2010/main" val="179966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7738" y="364695"/>
            <a:ext cx="4959492" cy="1215589"/>
          </a:xfrm>
          <a:prstGeom prst="rect">
            <a:avLst/>
          </a:prstGeom>
        </p:spPr>
        <p:txBody>
          <a:bodyPr vert="horz" wrap="square" lIns="0" tIns="0" rIns="0" bIns="0" rtlCol="0" anchor="ctr">
            <a:spAutoFit/>
          </a:bodyPr>
          <a:lstStyle/>
          <a:p>
            <a:pPr>
              <a:lnSpc>
                <a:spcPct val="100000"/>
              </a:lnSpc>
            </a:pPr>
            <a:r>
              <a:rPr sz="5265" spc="-13" dirty="0"/>
              <a:t>Objectives</a:t>
            </a:r>
          </a:p>
          <a:p>
            <a:pPr>
              <a:lnSpc>
                <a:spcPct val="100000"/>
              </a:lnSpc>
            </a:pPr>
            <a:r>
              <a:rPr sz="2634" spc="-7" dirty="0"/>
              <a:t>Participants will </a:t>
            </a:r>
            <a:r>
              <a:rPr sz="2634" dirty="0"/>
              <a:t>be able</a:t>
            </a:r>
            <a:r>
              <a:rPr sz="2634" spc="-145" dirty="0"/>
              <a:t> </a:t>
            </a:r>
            <a:r>
              <a:rPr sz="2634" spc="-7" dirty="0"/>
              <a:t>to:</a:t>
            </a:r>
            <a:endParaRPr sz="2634" dirty="0"/>
          </a:p>
        </p:txBody>
      </p:sp>
      <p:sp>
        <p:nvSpPr>
          <p:cNvPr id="5" name="object 5"/>
          <p:cNvSpPr/>
          <p:nvPr/>
        </p:nvSpPr>
        <p:spPr>
          <a:xfrm>
            <a:off x="533645" y="1883213"/>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chemeClr val="accent5"/>
          </a:solidFill>
        </p:spPr>
        <p:txBody>
          <a:bodyPr wrap="square" lIns="0" tIns="0" rIns="0" bIns="0" rtlCol="0"/>
          <a:lstStyle/>
          <a:p>
            <a:endParaRPr sz="2371"/>
          </a:p>
        </p:txBody>
      </p:sp>
      <p:sp>
        <p:nvSpPr>
          <p:cNvPr id="7" name="object 7"/>
          <p:cNvSpPr/>
          <p:nvPr/>
        </p:nvSpPr>
        <p:spPr>
          <a:xfrm>
            <a:off x="533645" y="2564996"/>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89"/>
                </a:lnTo>
                <a:lnTo>
                  <a:pt x="0" y="361950"/>
                </a:lnTo>
                <a:lnTo>
                  <a:pt x="5688" y="390138"/>
                </a:lnTo>
                <a:lnTo>
                  <a:pt x="21202" y="413146"/>
                </a:lnTo>
                <a:lnTo>
                  <a:pt x="44212" y="428654"/>
                </a:lnTo>
                <a:lnTo>
                  <a:pt x="72389" y="434339"/>
                </a:lnTo>
                <a:lnTo>
                  <a:pt x="6008966" y="434339"/>
                </a:lnTo>
                <a:lnTo>
                  <a:pt x="6037101" y="428654"/>
                </a:lnTo>
                <a:lnTo>
                  <a:pt x="6060116" y="413146"/>
                </a:lnTo>
                <a:lnTo>
                  <a:pt x="6075653" y="390138"/>
                </a:lnTo>
                <a:lnTo>
                  <a:pt x="6081356" y="361950"/>
                </a:lnTo>
                <a:lnTo>
                  <a:pt x="6081356" y="72389"/>
                </a:lnTo>
                <a:lnTo>
                  <a:pt x="6075653" y="44201"/>
                </a:lnTo>
                <a:lnTo>
                  <a:pt x="6060116" y="21193"/>
                </a:lnTo>
                <a:lnTo>
                  <a:pt x="6037101" y="5685"/>
                </a:lnTo>
                <a:lnTo>
                  <a:pt x="6008966" y="0"/>
                </a:lnTo>
                <a:close/>
              </a:path>
            </a:pathLst>
          </a:custGeom>
          <a:solidFill>
            <a:srgbClr val="70AD47"/>
          </a:solidFill>
        </p:spPr>
        <p:txBody>
          <a:bodyPr wrap="square" lIns="0" tIns="0" rIns="0" bIns="0" rtlCol="0"/>
          <a:lstStyle/>
          <a:p>
            <a:endParaRPr sz="2371" dirty="0"/>
          </a:p>
        </p:txBody>
      </p:sp>
      <p:sp>
        <p:nvSpPr>
          <p:cNvPr id="9" name="object 9"/>
          <p:cNvSpPr txBox="1"/>
          <p:nvPr/>
        </p:nvSpPr>
        <p:spPr>
          <a:xfrm>
            <a:off x="635728" y="1900530"/>
            <a:ext cx="8202744" cy="567207"/>
          </a:xfrm>
          <a:prstGeom prst="rect">
            <a:avLst/>
          </a:prstGeom>
        </p:spPr>
        <p:txBody>
          <a:bodyPr vert="horz" wrap="square" lIns="0" tIns="0" rIns="0" bIns="0" rtlCol="0">
            <a:spAutoFit/>
          </a:bodyPr>
          <a:lstStyle/>
          <a:p>
            <a:pPr marL="16717"/>
            <a:r>
              <a:rPr sz="1843" spc="-13" dirty="0">
                <a:solidFill>
                  <a:srgbClr val="FFFFFF"/>
                </a:solidFill>
                <a:latin typeface="Calibri"/>
                <a:cs typeface="Calibri"/>
              </a:rPr>
              <a:t>Understand </a:t>
            </a:r>
            <a:r>
              <a:rPr sz="1843" dirty="0">
                <a:solidFill>
                  <a:srgbClr val="FFFFFF"/>
                </a:solidFill>
                <a:latin typeface="Calibri"/>
                <a:cs typeface="Calibri"/>
              </a:rPr>
              <a:t>the </a:t>
            </a:r>
            <a:r>
              <a:rPr lang="en-US" sz="1843" dirty="0">
                <a:solidFill>
                  <a:srgbClr val="FFFFFF"/>
                </a:solidFill>
                <a:latin typeface="Calibri"/>
                <a:cs typeface="Calibri"/>
              </a:rPr>
              <a:t>Planning and </a:t>
            </a:r>
            <a:r>
              <a:rPr sz="1843" spc="-13" dirty="0">
                <a:solidFill>
                  <a:srgbClr val="FFFFFF"/>
                </a:solidFill>
                <a:latin typeface="Calibri"/>
                <a:cs typeface="Calibri"/>
              </a:rPr>
              <a:t>Implementation </a:t>
            </a:r>
            <a:r>
              <a:rPr lang="en-US" sz="1843" spc="-13" dirty="0" err="1">
                <a:solidFill>
                  <a:srgbClr val="FFFFFF"/>
                </a:solidFill>
                <a:latin typeface="Calibri"/>
                <a:cs typeface="Calibri"/>
              </a:rPr>
              <a:t>Subg</a:t>
            </a:r>
            <a:r>
              <a:rPr sz="1843" spc="-13" dirty="0" err="1">
                <a:solidFill>
                  <a:srgbClr val="FFFFFF"/>
                </a:solidFill>
                <a:latin typeface="Calibri"/>
                <a:cs typeface="Calibri"/>
              </a:rPr>
              <a:t>rant</a:t>
            </a:r>
            <a:r>
              <a:rPr sz="1843" spc="-13" dirty="0">
                <a:solidFill>
                  <a:srgbClr val="FFFFFF"/>
                </a:solidFill>
                <a:latin typeface="Calibri"/>
                <a:cs typeface="Calibri"/>
              </a:rPr>
              <a:t> </a:t>
            </a:r>
            <a:r>
              <a:rPr lang="en-US" sz="1843" spc="-13" dirty="0">
                <a:solidFill>
                  <a:srgbClr val="FFFFFF"/>
                </a:solidFill>
                <a:latin typeface="Calibri"/>
                <a:cs typeface="Calibri"/>
              </a:rPr>
              <a:t>and Dissemination </a:t>
            </a:r>
            <a:r>
              <a:rPr lang="en-US" sz="1843" spc="-13" dirty="0" err="1">
                <a:solidFill>
                  <a:srgbClr val="FFFFFF"/>
                </a:solidFill>
                <a:latin typeface="Calibri"/>
                <a:cs typeface="Calibri"/>
              </a:rPr>
              <a:t>Subgrant</a:t>
            </a:r>
            <a:r>
              <a:rPr lang="en-US" sz="1843" spc="-13" dirty="0">
                <a:solidFill>
                  <a:srgbClr val="FFFFFF"/>
                </a:solidFill>
                <a:latin typeface="Calibri"/>
                <a:cs typeface="Calibri"/>
              </a:rPr>
              <a:t> </a:t>
            </a:r>
            <a:r>
              <a:rPr sz="1843" spc="-7" dirty="0">
                <a:solidFill>
                  <a:srgbClr val="FFFFFF"/>
                </a:solidFill>
                <a:latin typeface="Calibri"/>
                <a:cs typeface="Calibri"/>
              </a:rPr>
              <a:t>Application </a:t>
            </a:r>
            <a:r>
              <a:rPr lang="en-US" sz="1843" spc="-13" dirty="0">
                <a:solidFill>
                  <a:srgbClr val="FFFFFF"/>
                </a:solidFill>
                <a:latin typeface="Calibri"/>
                <a:cs typeface="Calibri"/>
              </a:rPr>
              <a:t>narratives and expectations.</a:t>
            </a:r>
            <a:endParaRPr sz="1843" dirty="0">
              <a:latin typeface="Calibri"/>
              <a:cs typeface="Calibri"/>
            </a:endParaRPr>
          </a:p>
        </p:txBody>
      </p:sp>
      <p:sp>
        <p:nvSpPr>
          <p:cNvPr id="10" name="object 10"/>
          <p:cNvSpPr/>
          <p:nvPr/>
        </p:nvSpPr>
        <p:spPr>
          <a:xfrm>
            <a:off x="533645" y="3246782"/>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rgbClr val="43BB8D"/>
          </a:solidFill>
        </p:spPr>
        <p:txBody>
          <a:bodyPr wrap="square" lIns="0" tIns="0" rIns="0" bIns="0" rtlCol="0"/>
          <a:lstStyle/>
          <a:p>
            <a:endParaRPr sz="2371"/>
          </a:p>
        </p:txBody>
      </p:sp>
      <p:sp>
        <p:nvSpPr>
          <p:cNvPr id="12" name="object 12"/>
          <p:cNvSpPr/>
          <p:nvPr/>
        </p:nvSpPr>
        <p:spPr>
          <a:xfrm>
            <a:off x="533645" y="3928565"/>
            <a:ext cx="8304825" cy="601799"/>
          </a:xfrm>
          <a:custGeom>
            <a:avLst/>
            <a:gdLst/>
            <a:ahLst/>
            <a:cxnLst/>
            <a:rect l="l" t="t" r="r" b="b"/>
            <a:pathLst>
              <a:path w="6081395" h="434975">
                <a:moveTo>
                  <a:pt x="6008966" y="0"/>
                </a:moveTo>
                <a:lnTo>
                  <a:pt x="72389" y="0"/>
                </a:lnTo>
                <a:lnTo>
                  <a:pt x="44212" y="5703"/>
                </a:lnTo>
                <a:lnTo>
                  <a:pt x="21202" y="21240"/>
                </a:lnTo>
                <a:lnTo>
                  <a:pt x="5688" y="44255"/>
                </a:lnTo>
                <a:lnTo>
                  <a:pt x="0" y="72389"/>
                </a:lnTo>
                <a:lnTo>
                  <a:pt x="0" y="362076"/>
                </a:lnTo>
                <a:lnTo>
                  <a:pt x="5688" y="390211"/>
                </a:lnTo>
                <a:lnTo>
                  <a:pt x="21202" y="413226"/>
                </a:lnTo>
                <a:lnTo>
                  <a:pt x="44212" y="428763"/>
                </a:lnTo>
                <a:lnTo>
                  <a:pt x="72389" y="434467"/>
                </a:lnTo>
                <a:lnTo>
                  <a:pt x="6008966" y="434467"/>
                </a:lnTo>
                <a:lnTo>
                  <a:pt x="6037101" y="428763"/>
                </a:lnTo>
                <a:lnTo>
                  <a:pt x="6060116" y="413226"/>
                </a:lnTo>
                <a:lnTo>
                  <a:pt x="6075653" y="390211"/>
                </a:lnTo>
                <a:lnTo>
                  <a:pt x="6081356" y="362076"/>
                </a:lnTo>
                <a:lnTo>
                  <a:pt x="6081356" y="72389"/>
                </a:lnTo>
                <a:lnTo>
                  <a:pt x="6075653" y="44255"/>
                </a:lnTo>
                <a:lnTo>
                  <a:pt x="6060116" y="21240"/>
                </a:lnTo>
                <a:lnTo>
                  <a:pt x="6037101" y="5703"/>
                </a:lnTo>
                <a:lnTo>
                  <a:pt x="6008966" y="0"/>
                </a:lnTo>
                <a:close/>
              </a:path>
            </a:pathLst>
          </a:custGeom>
          <a:solidFill>
            <a:schemeClr val="accent3"/>
          </a:solidFill>
        </p:spPr>
        <p:txBody>
          <a:bodyPr wrap="square" lIns="0" tIns="0" rIns="0" bIns="0" rtlCol="0"/>
          <a:lstStyle/>
          <a:p>
            <a:endParaRPr sz="2371"/>
          </a:p>
        </p:txBody>
      </p:sp>
      <p:sp>
        <p:nvSpPr>
          <p:cNvPr id="14" name="object 14"/>
          <p:cNvSpPr/>
          <p:nvPr/>
        </p:nvSpPr>
        <p:spPr>
          <a:xfrm>
            <a:off x="533645" y="4610351"/>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89"/>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89"/>
                </a:lnTo>
                <a:lnTo>
                  <a:pt x="6075653" y="44201"/>
                </a:lnTo>
                <a:lnTo>
                  <a:pt x="6060116" y="21193"/>
                </a:lnTo>
                <a:lnTo>
                  <a:pt x="6037101" y="5685"/>
                </a:lnTo>
                <a:lnTo>
                  <a:pt x="6008966" y="0"/>
                </a:lnTo>
                <a:close/>
              </a:path>
            </a:pathLst>
          </a:custGeom>
          <a:solidFill>
            <a:schemeClr val="accent2"/>
          </a:solidFill>
        </p:spPr>
        <p:txBody>
          <a:bodyPr wrap="square" lIns="0" tIns="0" rIns="0" bIns="0" rtlCol="0"/>
          <a:lstStyle/>
          <a:p>
            <a:endParaRPr sz="2371"/>
          </a:p>
        </p:txBody>
      </p:sp>
      <p:sp>
        <p:nvSpPr>
          <p:cNvPr id="18" name="object 18"/>
          <p:cNvSpPr txBox="1"/>
          <p:nvPr/>
        </p:nvSpPr>
        <p:spPr>
          <a:xfrm>
            <a:off x="590299" y="3272870"/>
            <a:ext cx="8248170" cy="567207"/>
          </a:xfrm>
          <a:prstGeom prst="rect">
            <a:avLst/>
          </a:prstGeom>
        </p:spPr>
        <p:txBody>
          <a:bodyPr vert="horz" wrap="square" lIns="0" tIns="0" rIns="0" bIns="0" rtlCol="0">
            <a:spAutoFit/>
          </a:bodyPr>
          <a:lstStyle/>
          <a:p>
            <a:pPr marL="16717"/>
            <a:r>
              <a:rPr sz="1843" spc="-7" dirty="0">
                <a:solidFill>
                  <a:srgbClr val="FFFFFF"/>
                </a:solidFill>
                <a:latin typeface="Calibri"/>
                <a:cs typeface="Calibri"/>
              </a:rPr>
              <a:t>Compose </a:t>
            </a:r>
            <a:r>
              <a:rPr sz="1843" dirty="0">
                <a:solidFill>
                  <a:srgbClr val="FFFFFF"/>
                </a:solidFill>
                <a:latin typeface="Calibri"/>
                <a:cs typeface="Calibri"/>
              </a:rPr>
              <a:t>a </a:t>
            </a:r>
            <a:r>
              <a:rPr sz="1843" spc="-7" dirty="0">
                <a:solidFill>
                  <a:srgbClr val="FFFFFF"/>
                </a:solidFill>
                <a:latin typeface="Calibri"/>
                <a:cs typeface="Calibri"/>
              </a:rPr>
              <a:t>well-written, thorough </a:t>
            </a:r>
            <a:r>
              <a:rPr lang="en-US" sz="1843" spc="-7" dirty="0">
                <a:solidFill>
                  <a:srgbClr val="FFFFFF"/>
                </a:solidFill>
                <a:latin typeface="Calibri"/>
                <a:cs typeface="Calibri"/>
              </a:rPr>
              <a:t>- </a:t>
            </a:r>
            <a:r>
              <a:rPr sz="1843" spc="-7" dirty="0">
                <a:solidFill>
                  <a:srgbClr val="FFFFFF"/>
                </a:solidFill>
                <a:latin typeface="Calibri"/>
                <a:cs typeface="Calibri"/>
              </a:rPr>
              <a:t>yet concise </a:t>
            </a:r>
            <a:r>
              <a:rPr lang="en-US" sz="1843" spc="-7" dirty="0">
                <a:solidFill>
                  <a:srgbClr val="FFFFFF"/>
                </a:solidFill>
                <a:latin typeface="Calibri"/>
                <a:cs typeface="Calibri"/>
              </a:rPr>
              <a:t>- </a:t>
            </a:r>
            <a:r>
              <a:rPr sz="1843" spc="-7" dirty="0">
                <a:solidFill>
                  <a:srgbClr val="FFFFFF"/>
                </a:solidFill>
                <a:latin typeface="Calibri"/>
                <a:cs typeface="Calibri"/>
              </a:rPr>
              <a:t>description </a:t>
            </a:r>
            <a:r>
              <a:rPr sz="1843" dirty="0">
                <a:solidFill>
                  <a:srgbClr val="FFFFFF"/>
                </a:solidFill>
                <a:latin typeface="Calibri"/>
                <a:cs typeface="Calibri"/>
              </a:rPr>
              <a:t>of your </a:t>
            </a:r>
            <a:r>
              <a:rPr sz="1843" spc="-7" dirty="0">
                <a:solidFill>
                  <a:srgbClr val="FFFFFF"/>
                </a:solidFill>
                <a:latin typeface="Calibri"/>
                <a:cs typeface="Calibri"/>
              </a:rPr>
              <a:t>educational</a:t>
            </a:r>
            <a:r>
              <a:rPr sz="1843" spc="211" dirty="0">
                <a:solidFill>
                  <a:srgbClr val="FFFFFF"/>
                </a:solidFill>
                <a:latin typeface="Calibri"/>
                <a:cs typeface="Calibri"/>
              </a:rPr>
              <a:t> </a:t>
            </a:r>
            <a:r>
              <a:rPr sz="1843" spc="-7" dirty="0">
                <a:solidFill>
                  <a:srgbClr val="FFFFFF"/>
                </a:solidFill>
                <a:latin typeface="Calibri"/>
                <a:cs typeface="Calibri"/>
              </a:rPr>
              <a:t>program.</a:t>
            </a:r>
            <a:endParaRPr sz="1843" dirty="0">
              <a:latin typeface="Calibri"/>
              <a:cs typeface="Calibri"/>
            </a:endParaRPr>
          </a:p>
        </p:txBody>
      </p:sp>
      <p:sp>
        <p:nvSpPr>
          <p:cNvPr id="19" name="object 9"/>
          <p:cNvSpPr txBox="1"/>
          <p:nvPr/>
        </p:nvSpPr>
        <p:spPr>
          <a:xfrm>
            <a:off x="612426" y="2724105"/>
            <a:ext cx="6836858" cy="283604"/>
          </a:xfrm>
          <a:prstGeom prst="rect">
            <a:avLst/>
          </a:prstGeom>
        </p:spPr>
        <p:txBody>
          <a:bodyPr vert="horz" wrap="square" lIns="0" tIns="0" rIns="0" bIns="0" rtlCol="0">
            <a:spAutoFit/>
          </a:bodyPr>
          <a:lstStyle/>
          <a:p>
            <a:pPr marL="16717"/>
            <a:r>
              <a:rPr lang="en-US" sz="1843" spc="-13" dirty="0">
                <a:solidFill>
                  <a:srgbClr val="FFFFFF"/>
                </a:solidFill>
                <a:latin typeface="Calibri"/>
                <a:cs typeface="Calibri"/>
              </a:rPr>
              <a:t>Write high-quality SMART project goals.</a:t>
            </a:r>
            <a:endParaRPr sz="1843" dirty="0">
              <a:latin typeface="Calibri"/>
              <a:cs typeface="Calibri"/>
            </a:endParaRPr>
          </a:p>
        </p:txBody>
      </p:sp>
      <p:sp>
        <p:nvSpPr>
          <p:cNvPr id="20" name="object 18"/>
          <p:cNvSpPr txBox="1"/>
          <p:nvPr/>
        </p:nvSpPr>
        <p:spPr>
          <a:xfrm>
            <a:off x="599346" y="3970904"/>
            <a:ext cx="8267110" cy="526554"/>
          </a:xfrm>
          <a:prstGeom prst="rect">
            <a:avLst/>
          </a:prstGeom>
        </p:spPr>
        <p:txBody>
          <a:bodyPr vert="horz" wrap="square" lIns="0" tIns="0" rIns="0" bIns="0" rtlCol="0">
            <a:spAutoFit/>
          </a:bodyPr>
          <a:lstStyle/>
          <a:p>
            <a:pPr marL="16717"/>
            <a:r>
              <a:rPr lang="en-US" sz="1711" spc="-7" dirty="0">
                <a:solidFill>
                  <a:srgbClr val="FFFFFF"/>
                </a:solidFill>
                <a:latin typeface="Calibri"/>
                <a:cs typeface="Calibri"/>
              </a:rPr>
              <a:t>Demonstrate, in writing, the capacity of the governing board and administration to operate a successful charter school and appropriately manage a large federal </a:t>
            </a:r>
            <a:r>
              <a:rPr lang="en-US" sz="1711" spc="-7" dirty="0" err="1">
                <a:solidFill>
                  <a:srgbClr val="FFFFFF"/>
                </a:solidFill>
                <a:latin typeface="Calibri"/>
                <a:cs typeface="Calibri"/>
              </a:rPr>
              <a:t>subgrant</a:t>
            </a:r>
            <a:r>
              <a:rPr lang="en-US" sz="1711" spc="-7" dirty="0">
                <a:solidFill>
                  <a:srgbClr val="FFFFFF"/>
                </a:solidFill>
                <a:latin typeface="Calibri"/>
                <a:cs typeface="Calibri"/>
              </a:rPr>
              <a:t> award.</a:t>
            </a:r>
            <a:endParaRPr sz="1711" dirty="0">
              <a:latin typeface="Calibri"/>
              <a:cs typeface="Calibri"/>
            </a:endParaRPr>
          </a:p>
        </p:txBody>
      </p:sp>
      <p:sp>
        <p:nvSpPr>
          <p:cNvPr id="21" name="object 18"/>
          <p:cNvSpPr txBox="1"/>
          <p:nvPr/>
        </p:nvSpPr>
        <p:spPr>
          <a:xfrm>
            <a:off x="605204" y="4623740"/>
            <a:ext cx="7865347" cy="567207"/>
          </a:xfrm>
          <a:prstGeom prst="rect">
            <a:avLst/>
          </a:prstGeom>
        </p:spPr>
        <p:txBody>
          <a:bodyPr vert="horz" wrap="square" lIns="0" tIns="0" rIns="0" bIns="0" rtlCol="0">
            <a:spAutoFit/>
          </a:bodyPr>
          <a:lstStyle/>
          <a:p>
            <a:pPr marL="16717"/>
            <a:r>
              <a:rPr lang="en-US" sz="1843" spc="-7" dirty="0">
                <a:solidFill>
                  <a:srgbClr val="FFFFFF"/>
                </a:solidFill>
                <a:latin typeface="Calibri"/>
                <a:cs typeface="Calibri"/>
              </a:rPr>
              <a:t>Write a clear and concise explanation of, and justification for, the proposed use of </a:t>
            </a:r>
            <a:r>
              <a:rPr lang="en-US" sz="1843" spc="-7" dirty="0" err="1">
                <a:solidFill>
                  <a:srgbClr val="FFFFFF"/>
                </a:solidFill>
                <a:latin typeface="Calibri"/>
                <a:cs typeface="Calibri"/>
              </a:rPr>
              <a:t>subgrant</a:t>
            </a:r>
            <a:r>
              <a:rPr lang="en-US" sz="1843" spc="-7" dirty="0">
                <a:solidFill>
                  <a:srgbClr val="FFFFFF"/>
                </a:solidFill>
                <a:latin typeface="Calibri"/>
                <a:cs typeface="Calibri"/>
              </a:rPr>
              <a:t> funds. </a:t>
            </a:r>
            <a:endParaRPr sz="1843" dirty="0">
              <a:latin typeface="Calibri"/>
              <a:cs typeface="Calibri"/>
            </a:endParaRPr>
          </a:p>
        </p:txBody>
      </p:sp>
      <p:sp>
        <p:nvSpPr>
          <p:cNvPr id="22" name="object 5"/>
          <p:cNvSpPr/>
          <p:nvPr/>
        </p:nvSpPr>
        <p:spPr>
          <a:xfrm>
            <a:off x="533645" y="5292132"/>
            <a:ext cx="8304825" cy="601799"/>
          </a:xfrm>
          <a:custGeom>
            <a:avLst/>
            <a:gdLst/>
            <a:ahLst/>
            <a:cxnLst/>
            <a:rect l="l" t="t" r="r" b="b"/>
            <a:pathLst>
              <a:path w="6081395" h="434339">
                <a:moveTo>
                  <a:pt x="6008966" y="0"/>
                </a:moveTo>
                <a:lnTo>
                  <a:pt x="72389" y="0"/>
                </a:lnTo>
                <a:lnTo>
                  <a:pt x="44212" y="5685"/>
                </a:lnTo>
                <a:lnTo>
                  <a:pt x="21202" y="21193"/>
                </a:lnTo>
                <a:lnTo>
                  <a:pt x="5688" y="44201"/>
                </a:lnTo>
                <a:lnTo>
                  <a:pt x="0" y="72390"/>
                </a:lnTo>
                <a:lnTo>
                  <a:pt x="0" y="361950"/>
                </a:lnTo>
                <a:lnTo>
                  <a:pt x="5688" y="390138"/>
                </a:lnTo>
                <a:lnTo>
                  <a:pt x="21202" y="413146"/>
                </a:lnTo>
                <a:lnTo>
                  <a:pt x="44212" y="428654"/>
                </a:lnTo>
                <a:lnTo>
                  <a:pt x="72389" y="434340"/>
                </a:lnTo>
                <a:lnTo>
                  <a:pt x="6008966" y="434340"/>
                </a:lnTo>
                <a:lnTo>
                  <a:pt x="6037101" y="428654"/>
                </a:lnTo>
                <a:lnTo>
                  <a:pt x="6060116" y="413146"/>
                </a:lnTo>
                <a:lnTo>
                  <a:pt x="6075653" y="390138"/>
                </a:lnTo>
                <a:lnTo>
                  <a:pt x="6081356" y="361950"/>
                </a:lnTo>
                <a:lnTo>
                  <a:pt x="6081356" y="72390"/>
                </a:lnTo>
                <a:lnTo>
                  <a:pt x="6075653" y="44201"/>
                </a:lnTo>
                <a:lnTo>
                  <a:pt x="6060116" y="21193"/>
                </a:lnTo>
                <a:lnTo>
                  <a:pt x="6037101" y="5685"/>
                </a:lnTo>
                <a:lnTo>
                  <a:pt x="6008966" y="0"/>
                </a:lnTo>
                <a:close/>
              </a:path>
            </a:pathLst>
          </a:custGeom>
          <a:solidFill>
            <a:srgbClr val="FFC000"/>
          </a:solidFill>
        </p:spPr>
        <p:txBody>
          <a:bodyPr wrap="square" lIns="0" tIns="0" rIns="0" bIns="0" rtlCol="0"/>
          <a:lstStyle/>
          <a:p>
            <a:endParaRPr sz="2371"/>
          </a:p>
        </p:txBody>
      </p:sp>
      <p:sp>
        <p:nvSpPr>
          <p:cNvPr id="23" name="object 9"/>
          <p:cNvSpPr txBox="1"/>
          <p:nvPr/>
        </p:nvSpPr>
        <p:spPr>
          <a:xfrm>
            <a:off x="635728" y="5433667"/>
            <a:ext cx="6836858" cy="283604"/>
          </a:xfrm>
          <a:prstGeom prst="rect">
            <a:avLst/>
          </a:prstGeom>
        </p:spPr>
        <p:txBody>
          <a:bodyPr vert="horz" wrap="square" lIns="0" tIns="0" rIns="0" bIns="0" rtlCol="0">
            <a:spAutoFit/>
          </a:bodyPr>
          <a:lstStyle/>
          <a:p>
            <a:pPr marL="16717"/>
            <a:r>
              <a:rPr lang="en-US" sz="1843" spc="-13" dirty="0">
                <a:solidFill>
                  <a:srgbClr val="FFFFFF"/>
                </a:solidFill>
                <a:latin typeface="Calibri"/>
                <a:cs typeface="Calibri"/>
              </a:rPr>
              <a:t>Properly and correctly fill out the required budget forms.</a:t>
            </a:r>
            <a:endParaRPr sz="1843"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1462706" y="1881014"/>
            <a:ext cx="4212592" cy="3240887"/>
          </a:xfrm>
          <a:prstGeom prst="rect">
            <a:avLst/>
          </a:prstGeom>
        </p:spPr>
        <p:txBody>
          <a:bodyPr vert="horz" wrap="square" lIns="0" tIns="0" rIns="0" bIns="0" rtlCol="0">
            <a:spAutoFit/>
          </a:bodyPr>
          <a:lstStyle/>
          <a:p>
            <a:pPr marL="836" algn="ctr"/>
            <a:r>
              <a:rPr lang="en-US" sz="5265" b="1" spc="-13" dirty="0">
                <a:solidFill>
                  <a:srgbClr val="FFFFFF"/>
                </a:solidFill>
                <a:cs typeface="Calibri"/>
              </a:rPr>
              <a:t>Fiscal  </a:t>
            </a:r>
            <a:r>
              <a:rPr lang="en-US" sz="5265" b="1" spc="-7" dirty="0">
                <a:solidFill>
                  <a:srgbClr val="FFFFFF"/>
                </a:solidFill>
                <a:cs typeface="Calibri"/>
              </a:rPr>
              <a:t>Su</a:t>
            </a:r>
            <a:r>
              <a:rPr lang="en-US" sz="5265" b="1" spc="-79" dirty="0">
                <a:solidFill>
                  <a:srgbClr val="FFFFFF"/>
                </a:solidFill>
                <a:cs typeface="Calibri"/>
              </a:rPr>
              <a:t>st</a:t>
            </a:r>
            <a:r>
              <a:rPr lang="en-US" sz="5265" b="1" dirty="0">
                <a:solidFill>
                  <a:srgbClr val="FFFFFF"/>
                </a:solidFill>
                <a:cs typeface="Calibri"/>
              </a:rPr>
              <a:t>ainabil</a:t>
            </a:r>
            <a:r>
              <a:rPr lang="en-US" sz="5265" b="1" spc="-20" dirty="0">
                <a:solidFill>
                  <a:srgbClr val="FFFFFF"/>
                </a:solidFill>
                <a:cs typeface="Calibri"/>
              </a:rPr>
              <a:t>i</a:t>
            </a:r>
            <a:r>
              <a:rPr lang="en-US" sz="5265" b="1" dirty="0">
                <a:solidFill>
                  <a:srgbClr val="FFFFFF"/>
                </a:solidFill>
                <a:cs typeface="Calibri"/>
              </a:rPr>
              <a:t>ty </a:t>
            </a:r>
            <a:r>
              <a:rPr lang="en-US" sz="5265" b="1" dirty="0">
                <a:solidFill>
                  <a:srgbClr val="FFFFFF"/>
                </a:solidFill>
              </a:rPr>
              <a:t>&amp; </a:t>
            </a:r>
            <a:r>
              <a:rPr lang="en-US" sz="5265" b="1" spc="-20" dirty="0">
                <a:solidFill>
                  <a:srgbClr val="FFFFFF"/>
                </a:solidFill>
                <a:cs typeface="Calibri"/>
              </a:rPr>
              <a:t>Budget  </a:t>
            </a:r>
            <a:r>
              <a:rPr lang="en-US" sz="5265" b="1" spc="-13" dirty="0">
                <a:solidFill>
                  <a:srgbClr val="FFFFFF"/>
                </a:solidFill>
                <a:cs typeface="Calibri"/>
              </a:rPr>
              <a:t>Overview</a:t>
            </a:r>
            <a:endParaRPr lang="en-US" sz="5265" b="1" spc="-112" dirty="0">
              <a:solidFill>
                <a:srgbClr val="FFFFFF"/>
              </a:solidFill>
              <a:cs typeface="Calibri"/>
            </a:endParaRPr>
          </a:p>
        </p:txBody>
      </p:sp>
      <p:pic>
        <p:nvPicPr>
          <p:cNvPr id="6" name="Picture 5">
            <a:extLst>
              <a:ext uri="{FF2B5EF4-FFF2-40B4-BE49-F238E27FC236}">
                <a16:creationId xmlns:a16="http://schemas.microsoft.com/office/drawing/2014/main" id="{4E2262CC-848E-4434-8066-161D1EC24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324253" y="2626603"/>
            <a:ext cx="2306894" cy="1749757"/>
          </a:xfrm>
          <a:prstGeom prst="rect">
            <a:avLst/>
          </a:prstGeom>
        </p:spPr>
      </p:pic>
    </p:spTree>
    <p:extLst>
      <p:ext uri="{BB962C8B-B14F-4D97-AF65-F5344CB8AC3E}">
        <p14:creationId xmlns:p14="http://schemas.microsoft.com/office/powerpoint/2010/main" val="201802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5766" y="372065"/>
            <a:ext cx="8583993" cy="1013034"/>
          </a:xfrm>
          <a:prstGeom prst="rect">
            <a:avLst/>
          </a:prstGeom>
        </p:spPr>
        <p:txBody>
          <a:bodyPr vert="horz" wrap="square" lIns="0" tIns="0" rIns="0" bIns="0" rtlCol="0" anchor="ctr">
            <a:spAutoFit/>
          </a:bodyPr>
          <a:lstStyle/>
          <a:p>
            <a:pPr marL="16717">
              <a:lnSpc>
                <a:spcPct val="100000"/>
              </a:lnSpc>
            </a:pPr>
            <a:r>
              <a:rPr sz="4212" spc="-7" dirty="0"/>
              <a:t>P</a:t>
            </a:r>
            <a:r>
              <a:rPr sz="4212" spc="-72" dirty="0"/>
              <a:t>r</a:t>
            </a:r>
            <a:r>
              <a:rPr sz="4212" dirty="0"/>
              <a:t>ompt</a:t>
            </a:r>
            <a:br>
              <a:rPr lang="en-US" sz="2106" dirty="0"/>
            </a:br>
            <a:r>
              <a:rPr lang="en-US" sz="2371" dirty="0"/>
              <a:t>Planning</a:t>
            </a:r>
            <a:r>
              <a:rPr lang="en-US" sz="2106" dirty="0"/>
              <a:t> and Implementation Application</a:t>
            </a:r>
            <a:endParaRPr sz="2106" dirty="0"/>
          </a:p>
        </p:txBody>
      </p:sp>
      <p:sp>
        <p:nvSpPr>
          <p:cNvPr id="5" name="object 5"/>
          <p:cNvSpPr/>
          <p:nvPr/>
        </p:nvSpPr>
        <p:spPr>
          <a:xfrm>
            <a:off x="455771" y="1623603"/>
            <a:ext cx="6820386" cy="4306063"/>
          </a:xfrm>
          <a:custGeom>
            <a:avLst/>
            <a:gdLst/>
            <a:ahLst/>
            <a:cxnLst/>
            <a:rect l="l" t="t" r="r" b="b"/>
            <a:pathLst>
              <a:path w="5581015" h="3441065">
                <a:moveTo>
                  <a:pt x="0" y="3440938"/>
                </a:moveTo>
                <a:lnTo>
                  <a:pt x="5581015" y="3440938"/>
                </a:lnTo>
                <a:lnTo>
                  <a:pt x="5581015" y="0"/>
                </a:lnTo>
                <a:lnTo>
                  <a:pt x="0" y="0"/>
                </a:lnTo>
                <a:lnTo>
                  <a:pt x="0" y="3440938"/>
                </a:lnTo>
                <a:close/>
              </a:path>
            </a:pathLst>
          </a:custGeom>
          <a:solidFill>
            <a:srgbClr val="70AD47">
              <a:alpha val="35000"/>
            </a:srgb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sz="2371"/>
          </a:p>
        </p:txBody>
      </p:sp>
      <p:sp>
        <p:nvSpPr>
          <p:cNvPr id="7" name="object 7"/>
          <p:cNvSpPr txBox="1"/>
          <p:nvPr/>
        </p:nvSpPr>
        <p:spPr>
          <a:xfrm>
            <a:off x="556065" y="1723908"/>
            <a:ext cx="6619788" cy="4013278"/>
          </a:xfrm>
          <a:prstGeom prst="rect">
            <a:avLst/>
          </a:prstGeom>
        </p:spPr>
        <p:txBody>
          <a:bodyPr vert="horz" wrap="square" lIns="0" tIns="0" rIns="0" bIns="0" rtlCol="0">
            <a:spAutoFit/>
          </a:bodyPr>
          <a:lstStyle/>
          <a:p>
            <a:pPr marL="16717" marR="6688">
              <a:tabLst>
                <a:tab pos="346896" algn="l"/>
                <a:tab pos="347732" algn="l"/>
              </a:tabLst>
            </a:pPr>
            <a:r>
              <a:rPr lang="en-US" sz="2371" b="1" dirty="0">
                <a:latin typeface="Calibri"/>
                <a:cs typeface="Calibri"/>
              </a:rPr>
              <a:t>F</a:t>
            </a:r>
            <a:r>
              <a:rPr sz="2371" b="1" dirty="0">
                <a:latin typeface="Calibri"/>
                <a:cs typeface="Calibri"/>
              </a:rPr>
              <a:t>. </a:t>
            </a:r>
            <a:r>
              <a:rPr sz="2371" b="1" spc="-7" dirty="0">
                <a:latin typeface="Calibri"/>
                <a:cs typeface="Calibri"/>
              </a:rPr>
              <a:t>Fiscal Sustainability</a:t>
            </a:r>
            <a:r>
              <a:rPr lang="en-US" sz="2371" b="1" spc="-7" dirty="0">
                <a:latin typeface="Calibri"/>
                <a:cs typeface="Calibri"/>
              </a:rPr>
              <a:t> (10 Points)</a:t>
            </a:r>
            <a:r>
              <a:rPr sz="2371" spc="-7" dirty="0">
                <a:latin typeface="Calibri"/>
                <a:cs typeface="Calibri"/>
              </a:rPr>
              <a:t> </a:t>
            </a:r>
            <a:endParaRPr lang="en-US" sz="2371" spc="-7" dirty="0">
              <a:latin typeface="Calibri"/>
              <a:cs typeface="Calibri"/>
            </a:endParaRPr>
          </a:p>
          <a:p>
            <a:pPr marL="392869" marR="6688" indent="-376151">
              <a:buFont typeface="Arial" panose="020B0604020202020204" pitchFamily="34" charset="0"/>
              <a:buChar char="•"/>
              <a:tabLst>
                <a:tab pos="346896" algn="l"/>
                <a:tab pos="347732" algn="l"/>
              </a:tabLst>
            </a:pPr>
            <a:r>
              <a:rPr sz="2371" spc="-7" dirty="0">
                <a:latin typeface="Calibri"/>
                <a:cs typeface="Calibri"/>
              </a:rPr>
              <a:t>Please describe how </a:t>
            </a:r>
            <a:r>
              <a:rPr sz="2371" spc="-13" dirty="0">
                <a:latin typeface="Calibri"/>
                <a:cs typeface="Calibri"/>
              </a:rPr>
              <a:t>Federal</a:t>
            </a:r>
            <a:r>
              <a:rPr lang="en-US" sz="2371" spc="-13" dirty="0">
                <a:latin typeface="Calibri"/>
                <a:cs typeface="Calibri"/>
              </a:rPr>
              <a:t> </a:t>
            </a:r>
            <a:r>
              <a:rPr sz="2371" spc="-7" dirty="0">
                <a:latin typeface="Calibri"/>
                <a:cs typeface="Calibri"/>
              </a:rPr>
              <a:t>CSP funds will be </a:t>
            </a:r>
            <a:r>
              <a:rPr sz="2371" dirty="0">
                <a:latin typeface="Calibri"/>
                <a:cs typeface="Calibri"/>
              </a:rPr>
              <a:t>used in </a:t>
            </a:r>
            <a:r>
              <a:rPr sz="2371" spc="-13" dirty="0">
                <a:latin typeface="Calibri"/>
                <a:cs typeface="Calibri"/>
              </a:rPr>
              <a:t>conjunction </a:t>
            </a:r>
            <a:r>
              <a:rPr sz="2371" spc="-7" dirty="0">
                <a:latin typeface="Calibri"/>
                <a:cs typeface="Calibri"/>
              </a:rPr>
              <a:t>with other </a:t>
            </a:r>
            <a:r>
              <a:rPr sz="2371" spc="-20" dirty="0">
                <a:latin typeface="Calibri"/>
                <a:cs typeface="Calibri"/>
              </a:rPr>
              <a:t>federal  </a:t>
            </a:r>
            <a:r>
              <a:rPr sz="2371" spc="-7" dirty="0">
                <a:latin typeface="Calibri"/>
                <a:cs typeface="Calibri"/>
              </a:rPr>
              <a:t>funds, </a:t>
            </a:r>
            <a:r>
              <a:rPr sz="2371" spc="-26" dirty="0">
                <a:latin typeface="Calibri"/>
                <a:cs typeface="Calibri"/>
              </a:rPr>
              <a:t>state</a:t>
            </a:r>
            <a:r>
              <a:rPr lang="en-US" sz="2371" spc="-26" dirty="0">
                <a:latin typeface="Calibri"/>
                <a:cs typeface="Calibri"/>
              </a:rPr>
              <a:t>,</a:t>
            </a:r>
            <a:r>
              <a:rPr sz="2371" spc="-26" dirty="0">
                <a:latin typeface="Calibri"/>
                <a:cs typeface="Calibri"/>
              </a:rPr>
              <a:t> </a:t>
            </a:r>
            <a:r>
              <a:rPr sz="2371" dirty="0">
                <a:latin typeface="Calibri"/>
                <a:cs typeface="Calibri"/>
              </a:rPr>
              <a:t>and </a:t>
            </a:r>
            <a:r>
              <a:rPr sz="2371" spc="-13" dirty="0">
                <a:latin typeface="Calibri"/>
                <a:cs typeface="Calibri"/>
              </a:rPr>
              <a:t>local </a:t>
            </a:r>
            <a:r>
              <a:rPr sz="2371" spc="-7" dirty="0">
                <a:latin typeface="Calibri"/>
                <a:cs typeface="Calibri"/>
              </a:rPr>
              <a:t>funds. </a:t>
            </a:r>
            <a:endParaRPr lang="en-US" sz="2371" spc="-7" dirty="0">
              <a:latin typeface="Calibri"/>
              <a:cs typeface="Calibri"/>
            </a:endParaRPr>
          </a:p>
          <a:p>
            <a:pPr marL="392869" marR="6688" indent="-376151">
              <a:buFont typeface="Arial" panose="020B0604020202020204" pitchFamily="34" charset="0"/>
              <a:buChar char="•"/>
              <a:tabLst>
                <a:tab pos="346896" algn="l"/>
                <a:tab pos="347732" algn="l"/>
              </a:tabLst>
            </a:pPr>
            <a:r>
              <a:rPr lang="en-US" sz="2371" spc="-7" dirty="0">
                <a:latin typeface="Calibri"/>
                <a:cs typeface="Calibri"/>
              </a:rPr>
              <a:t>D</a:t>
            </a:r>
            <a:r>
              <a:rPr sz="2371" spc="-7" dirty="0">
                <a:latin typeface="Calibri"/>
                <a:cs typeface="Calibri"/>
              </a:rPr>
              <a:t>escribe </a:t>
            </a:r>
            <a:r>
              <a:rPr sz="2371" spc="-20" dirty="0">
                <a:latin typeface="Calibri"/>
                <a:cs typeface="Calibri"/>
              </a:rPr>
              <a:t>any  </a:t>
            </a:r>
            <a:r>
              <a:rPr sz="2371" spc="-13" dirty="0">
                <a:latin typeface="Calibri"/>
                <a:cs typeface="Calibri"/>
              </a:rPr>
              <a:t>alternative </a:t>
            </a:r>
            <a:r>
              <a:rPr sz="2371" spc="-7" dirty="0">
                <a:latin typeface="Calibri"/>
                <a:cs typeface="Calibri"/>
              </a:rPr>
              <a:t>funding </a:t>
            </a:r>
            <a:r>
              <a:rPr sz="2371" spc="-13" dirty="0">
                <a:latin typeface="Calibri"/>
                <a:cs typeface="Calibri"/>
              </a:rPr>
              <a:t>sources. </a:t>
            </a:r>
            <a:endParaRPr lang="en-US" sz="2371" spc="-13" dirty="0">
              <a:latin typeface="Calibri"/>
              <a:cs typeface="Calibri"/>
            </a:endParaRPr>
          </a:p>
          <a:p>
            <a:pPr marL="392869" marR="6688" indent="-376151">
              <a:buFont typeface="Arial" panose="020B0604020202020204" pitchFamily="34" charset="0"/>
              <a:buChar char="•"/>
              <a:tabLst>
                <a:tab pos="346896" algn="l"/>
                <a:tab pos="347732" algn="l"/>
              </a:tabLst>
            </a:pPr>
            <a:r>
              <a:rPr sz="2371" spc="-7" dirty="0">
                <a:latin typeface="Calibri"/>
                <a:cs typeface="Calibri"/>
              </a:rPr>
              <a:t>Describe </a:t>
            </a:r>
            <a:r>
              <a:rPr sz="2371" spc="-13" dirty="0">
                <a:latin typeface="Calibri"/>
                <a:cs typeface="Calibri"/>
              </a:rPr>
              <a:t>how </a:t>
            </a:r>
            <a:r>
              <a:rPr sz="2371" dirty="0">
                <a:latin typeface="Calibri"/>
                <a:cs typeface="Calibri"/>
              </a:rPr>
              <a:t>the </a:t>
            </a:r>
            <a:r>
              <a:rPr sz="2371" spc="-7" dirty="0">
                <a:latin typeface="Calibri"/>
                <a:cs typeface="Calibri"/>
              </a:rPr>
              <a:t>business </a:t>
            </a:r>
            <a:r>
              <a:rPr sz="2371" spc="-13" dirty="0">
                <a:latin typeface="Calibri"/>
                <a:cs typeface="Calibri"/>
              </a:rPr>
              <a:t>office practices </a:t>
            </a:r>
            <a:r>
              <a:rPr sz="2371" dirty="0">
                <a:latin typeface="Calibri"/>
                <a:cs typeface="Calibri"/>
              </a:rPr>
              <a:t>and </a:t>
            </a:r>
            <a:r>
              <a:rPr sz="2371" spc="-7" dirty="0">
                <a:latin typeface="Calibri"/>
                <a:cs typeface="Calibri"/>
              </a:rPr>
              <a:t>policies </a:t>
            </a:r>
            <a:r>
              <a:rPr sz="2371" spc="-13" dirty="0">
                <a:latin typeface="Calibri"/>
                <a:cs typeface="Calibri"/>
              </a:rPr>
              <a:t>at </a:t>
            </a:r>
            <a:r>
              <a:rPr sz="2371" dirty="0">
                <a:latin typeface="Calibri"/>
                <a:cs typeface="Calibri"/>
              </a:rPr>
              <a:t>the </a:t>
            </a:r>
            <a:r>
              <a:rPr sz="2371" spc="-13" dirty="0">
                <a:latin typeface="Calibri"/>
                <a:cs typeface="Calibri"/>
              </a:rPr>
              <a:t>charter </a:t>
            </a:r>
            <a:r>
              <a:rPr sz="2371" spc="-7" dirty="0">
                <a:latin typeface="Calibri"/>
                <a:cs typeface="Calibri"/>
              </a:rPr>
              <a:t>school will be or </a:t>
            </a:r>
            <a:r>
              <a:rPr sz="2371" spc="-20" dirty="0">
                <a:latin typeface="Calibri"/>
                <a:cs typeface="Calibri"/>
              </a:rPr>
              <a:t>were </a:t>
            </a:r>
            <a:r>
              <a:rPr sz="2371" spc="-13" dirty="0">
                <a:latin typeface="Calibri"/>
                <a:cs typeface="Calibri"/>
              </a:rPr>
              <a:t>established. </a:t>
            </a:r>
            <a:r>
              <a:rPr sz="2371" spc="-7" dirty="0">
                <a:latin typeface="Calibri"/>
                <a:cs typeface="Calibri"/>
              </a:rPr>
              <a:t>Explain </a:t>
            </a:r>
            <a:r>
              <a:rPr sz="2371" dirty="0">
                <a:latin typeface="Calibri"/>
                <a:cs typeface="Calibri"/>
              </a:rPr>
              <a:t>the </a:t>
            </a:r>
            <a:r>
              <a:rPr sz="2371" spc="-7" dirty="0">
                <a:latin typeface="Calibri"/>
                <a:cs typeface="Calibri"/>
              </a:rPr>
              <a:t>activities that </a:t>
            </a:r>
            <a:r>
              <a:rPr sz="2371" spc="-13" dirty="0">
                <a:latin typeface="Calibri"/>
                <a:cs typeface="Calibri"/>
              </a:rPr>
              <a:t>have</a:t>
            </a:r>
            <a:r>
              <a:rPr lang="en-US" sz="2371" spc="-13" dirty="0">
                <a:latin typeface="Calibri"/>
                <a:cs typeface="Calibri"/>
              </a:rPr>
              <a:t> </a:t>
            </a:r>
            <a:r>
              <a:rPr sz="2371" spc="-13" dirty="0">
                <a:latin typeface="Calibri"/>
                <a:cs typeface="Calibri"/>
              </a:rPr>
              <a:t>occurred </a:t>
            </a:r>
            <a:r>
              <a:rPr sz="2371" spc="-20" dirty="0">
                <a:latin typeface="Calibri"/>
                <a:cs typeface="Calibri"/>
              </a:rPr>
              <a:t>for </a:t>
            </a:r>
            <a:r>
              <a:rPr sz="2371" spc="-7" dirty="0">
                <a:latin typeface="Calibri"/>
                <a:cs typeface="Calibri"/>
              </a:rPr>
              <a:t>the development of </a:t>
            </a:r>
            <a:r>
              <a:rPr sz="2371" dirty="0">
                <a:latin typeface="Calibri"/>
                <a:cs typeface="Calibri"/>
              </a:rPr>
              <a:t>an </a:t>
            </a:r>
            <a:r>
              <a:rPr sz="2371" spc="-13" dirty="0">
                <a:latin typeface="Calibri"/>
                <a:cs typeface="Calibri"/>
              </a:rPr>
              <a:t>operating </a:t>
            </a:r>
            <a:r>
              <a:rPr sz="2371" spc="-7" dirty="0">
                <a:latin typeface="Calibri"/>
                <a:cs typeface="Calibri"/>
              </a:rPr>
              <a:t>budget</a:t>
            </a:r>
            <a:r>
              <a:rPr lang="en-US" sz="2371" spc="-7" dirty="0">
                <a:latin typeface="Calibri"/>
                <a:cs typeface="Calibri"/>
              </a:rPr>
              <a:t> </a:t>
            </a:r>
            <a:r>
              <a:rPr sz="2371" spc="-7" dirty="0">
                <a:latin typeface="Calibri"/>
                <a:cs typeface="Calibri"/>
              </a:rPr>
              <a:t>that </a:t>
            </a:r>
            <a:r>
              <a:rPr sz="2371" spc="-20" dirty="0">
                <a:latin typeface="Calibri"/>
                <a:cs typeface="Calibri"/>
              </a:rPr>
              <a:t>demonstrates </a:t>
            </a:r>
            <a:r>
              <a:rPr sz="2371" dirty="0">
                <a:latin typeface="Calibri"/>
                <a:cs typeface="Calibri"/>
              </a:rPr>
              <a:t>the </a:t>
            </a:r>
            <a:r>
              <a:rPr sz="2371" spc="-7" dirty="0">
                <a:latin typeface="Calibri"/>
                <a:cs typeface="Calibri"/>
              </a:rPr>
              <a:t>fiscal viability of </a:t>
            </a:r>
            <a:r>
              <a:rPr sz="2371" dirty="0">
                <a:latin typeface="Calibri"/>
                <a:cs typeface="Calibri"/>
              </a:rPr>
              <a:t>the </a:t>
            </a:r>
            <a:r>
              <a:rPr sz="2371" spc="-7" dirty="0">
                <a:latin typeface="Calibri"/>
                <a:cs typeface="Calibri"/>
              </a:rPr>
              <a:t>school.</a:t>
            </a:r>
            <a:endParaRPr sz="2371"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3693" y="1623603"/>
            <a:ext cx="7809679" cy="4413192"/>
          </a:xfrm>
          <a:prstGeom prst="rect">
            <a:avLst/>
          </a:prstGeom>
          <a:solidFill>
            <a:srgbClr val="8063A1">
              <a:alpha val="35000"/>
            </a:srgbClr>
          </a:solidFill>
        </p:spPr>
        <p:txBody>
          <a:bodyPr wrap="square" lIns="0" tIns="0" rIns="0" bIns="0" rtlCol="0"/>
          <a:lstStyle/>
          <a:p>
            <a:endParaRPr sz="2371"/>
          </a:p>
        </p:txBody>
      </p:sp>
      <p:sp>
        <p:nvSpPr>
          <p:cNvPr id="9" name="object 9"/>
          <p:cNvSpPr txBox="1"/>
          <p:nvPr/>
        </p:nvSpPr>
        <p:spPr>
          <a:xfrm>
            <a:off x="553657" y="1705732"/>
            <a:ext cx="7709713" cy="4021742"/>
          </a:xfrm>
          <a:prstGeom prst="rect">
            <a:avLst/>
          </a:prstGeom>
          <a:noFill/>
        </p:spPr>
        <p:txBody>
          <a:bodyPr vert="horz" wrap="square" lIns="0" tIns="0" rIns="0" bIns="0" rtlCol="0">
            <a:spAutoFit/>
          </a:bodyPr>
          <a:lstStyle/>
          <a:p>
            <a:pPr marL="347732" marR="6688" indent="-331013">
              <a:buFont typeface="Arial"/>
              <a:buChar char="•"/>
              <a:tabLst>
                <a:tab pos="346896" algn="l"/>
                <a:tab pos="347732" algn="l"/>
              </a:tabLst>
            </a:pPr>
            <a:r>
              <a:rPr lang="en-US" sz="1843" b="1" spc="-7" dirty="0">
                <a:latin typeface="Calibri"/>
                <a:cs typeface="Calibri"/>
              </a:rPr>
              <a:t>G</a:t>
            </a:r>
            <a:r>
              <a:rPr sz="1843" spc="-7" dirty="0">
                <a:latin typeface="Calibri"/>
                <a:cs typeface="Calibri"/>
              </a:rPr>
              <a:t>. </a:t>
            </a:r>
            <a:r>
              <a:rPr sz="1843" b="1" spc="-13" dirty="0">
                <a:latin typeface="Calibri"/>
                <a:cs typeface="Calibri"/>
              </a:rPr>
              <a:t>Budget </a:t>
            </a:r>
            <a:r>
              <a:rPr sz="1843" b="1" spc="-20" dirty="0">
                <a:latin typeface="Calibri"/>
                <a:cs typeface="Calibri"/>
              </a:rPr>
              <a:t>Narrative</a:t>
            </a:r>
            <a:r>
              <a:rPr lang="en-US" sz="1843" b="1" spc="-20" dirty="0">
                <a:latin typeface="Calibri"/>
                <a:cs typeface="Calibri"/>
              </a:rPr>
              <a:t> (10 Points)</a:t>
            </a:r>
            <a:r>
              <a:rPr sz="1843" spc="-20" dirty="0">
                <a:latin typeface="Calibri"/>
                <a:cs typeface="Calibri"/>
              </a:rPr>
              <a:t>. </a:t>
            </a:r>
            <a:r>
              <a:rPr sz="1843" spc="-13" dirty="0">
                <a:latin typeface="Calibri"/>
                <a:cs typeface="Calibri"/>
              </a:rPr>
              <a:t>Provide </a:t>
            </a:r>
            <a:r>
              <a:rPr sz="1843" spc="-7" dirty="0">
                <a:latin typeface="Calibri"/>
                <a:cs typeface="Calibri"/>
              </a:rPr>
              <a:t>an overview of how </a:t>
            </a:r>
            <a:r>
              <a:rPr sz="1843" spc="-13" dirty="0">
                <a:latin typeface="Calibri"/>
                <a:cs typeface="Calibri"/>
              </a:rPr>
              <a:t>grant </a:t>
            </a:r>
            <a:r>
              <a:rPr sz="1843" spc="-7" dirty="0">
                <a:latin typeface="Calibri"/>
                <a:cs typeface="Calibri"/>
              </a:rPr>
              <a:t>funds will be </a:t>
            </a:r>
            <a:r>
              <a:rPr sz="1843" spc="-13" dirty="0">
                <a:latin typeface="Calibri"/>
                <a:cs typeface="Calibri"/>
              </a:rPr>
              <a:t>used to  </a:t>
            </a:r>
            <a:r>
              <a:rPr sz="1843" spc="-7" dirty="0">
                <a:latin typeface="Calibri"/>
                <a:cs typeface="Calibri"/>
              </a:rPr>
              <a:t>address </a:t>
            </a:r>
            <a:r>
              <a:rPr sz="1843" spc="-13" dirty="0">
                <a:latin typeface="Calibri"/>
                <a:cs typeface="Calibri"/>
              </a:rPr>
              <a:t>project </a:t>
            </a:r>
            <a:r>
              <a:rPr sz="1843" spc="-7" dirty="0">
                <a:latin typeface="Calibri"/>
                <a:cs typeface="Calibri"/>
              </a:rPr>
              <a:t>goals and meet the needs of the charter school, charter </a:t>
            </a:r>
            <a:r>
              <a:rPr sz="1843" spc="-13" dirty="0">
                <a:latin typeface="Calibri"/>
                <a:cs typeface="Calibri"/>
              </a:rPr>
              <a:t>school  developers, </a:t>
            </a:r>
            <a:r>
              <a:rPr sz="1843" spc="-7" dirty="0">
                <a:latin typeface="Calibri"/>
                <a:cs typeface="Calibri"/>
              </a:rPr>
              <a:t>or a public school seeking </a:t>
            </a:r>
            <a:r>
              <a:rPr sz="1843" spc="-20" dirty="0">
                <a:latin typeface="Calibri"/>
                <a:cs typeface="Calibri"/>
              </a:rPr>
              <a:t>to </a:t>
            </a:r>
            <a:r>
              <a:rPr sz="1843" spc="-13" dirty="0">
                <a:latin typeface="Calibri"/>
                <a:cs typeface="Calibri"/>
              </a:rPr>
              <a:t>convert </a:t>
            </a:r>
            <a:r>
              <a:rPr sz="1843" spc="-20" dirty="0">
                <a:latin typeface="Calibri"/>
                <a:cs typeface="Calibri"/>
              </a:rPr>
              <a:t>to </a:t>
            </a:r>
            <a:r>
              <a:rPr sz="1843" spc="-7" dirty="0">
                <a:latin typeface="Calibri"/>
                <a:cs typeface="Calibri"/>
              </a:rPr>
              <a:t>charter </a:t>
            </a:r>
            <a:r>
              <a:rPr sz="1843" spc="-13" dirty="0">
                <a:latin typeface="Calibri"/>
                <a:cs typeface="Calibri"/>
              </a:rPr>
              <a:t>status. </a:t>
            </a:r>
            <a:r>
              <a:rPr sz="1843" spc="-7" dirty="0">
                <a:latin typeface="Calibri"/>
                <a:cs typeface="Calibri"/>
              </a:rPr>
              <a:t>All expenditures  should be </a:t>
            </a:r>
            <a:r>
              <a:rPr sz="1843" spc="-13" dirty="0">
                <a:latin typeface="Calibri"/>
                <a:cs typeface="Calibri"/>
              </a:rPr>
              <a:t>related to </a:t>
            </a:r>
            <a:r>
              <a:rPr sz="1843" spc="-7" dirty="0">
                <a:latin typeface="Calibri"/>
                <a:cs typeface="Calibri"/>
              </a:rPr>
              <a:t>one of the </a:t>
            </a:r>
            <a:r>
              <a:rPr sz="1843" spc="-13" dirty="0">
                <a:latin typeface="Calibri"/>
                <a:cs typeface="Calibri"/>
              </a:rPr>
              <a:t>proposed project </a:t>
            </a:r>
            <a:r>
              <a:rPr sz="1843" spc="-7" dirty="0">
                <a:latin typeface="Calibri"/>
                <a:cs typeface="Calibri"/>
              </a:rPr>
              <a:t>goals or objectives.</a:t>
            </a:r>
            <a:endParaRPr sz="1843" dirty="0">
              <a:latin typeface="Calibri"/>
              <a:cs typeface="Calibri"/>
            </a:endParaRPr>
          </a:p>
          <a:p>
            <a:pPr marL="347732" marR="121205" indent="-331013">
              <a:spcBef>
                <a:spcPts val="408"/>
              </a:spcBef>
              <a:buFont typeface="Arial"/>
              <a:buChar char="•"/>
              <a:tabLst>
                <a:tab pos="346896" algn="l"/>
                <a:tab pos="347732" algn="l"/>
              </a:tabLst>
            </a:pPr>
            <a:r>
              <a:rPr lang="en-US" sz="1843" b="1" spc="-7" dirty="0">
                <a:latin typeface="Calibri"/>
                <a:cs typeface="Calibri"/>
              </a:rPr>
              <a:t>H</a:t>
            </a:r>
            <a:r>
              <a:rPr sz="1843" spc="-7" dirty="0">
                <a:latin typeface="Calibri"/>
                <a:cs typeface="Calibri"/>
              </a:rPr>
              <a:t>. </a:t>
            </a:r>
            <a:r>
              <a:rPr sz="1843" b="1" spc="-13" dirty="0">
                <a:latin typeface="Calibri"/>
                <a:cs typeface="Calibri"/>
              </a:rPr>
              <a:t>Budget Details</a:t>
            </a:r>
            <a:r>
              <a:rPr lang="en-US" sz="1843" b="1" spc="-13" dirty="0">
                <a:latin typeface="Calibri"/>
                <a:cs typeface="Calibri"/>
              </a:rPr>
              <a:t> (10 Points)</a:t>
            </a:r>
            <a:r>
              <a:rPr sz="1843" spc="-13" dirty="0">
                <a:latin typeface="Calibri"/>
                <a:cs typeface="Calibri"/>
              </a:rPr>
              <a:t>. Using </a:t>
            </a:r>
            <a:r>
              <a:rPr sz="1843" spc="-7" dirty="0">
                <a:latin typeface="Calibri"/>
                <a:cs typeface="Calibri"/>
              </a:rPr>
              <a:t>the </a:t>
            </a:r>
            <a:r>
              <a:rPr sz="1843" spc="-13" dirty="0">
                <a:latin typeface="Calibri"/>
                <a:cs typeface="Calibri"/>
              </a:rPr>
              <a:t>budget </a:t>
            </a:r>
            <a:r>
              <a:rPr sz="1843" spc="-7" dirty="0">
                <a:latin typeface="Calibri"/>
                <a:cs typeface="Calibri"/>
              </a:rPr>
              <a:t>detail, list the main line items </a:t>
            </a:r>
            <a:r>
              <a:rPr sz="1843" spc="-20" dirty="0">
                <a:latin typeface="Calibri"/>
                <a:cs typeface="Calibri"/>
              </a:rPr>
              <a:t>for </a:t>
            </a:r>
            <a:r>
              <a:rPr sz="1843" spc="-7" dirty="0">
                <a:latin typeface="Calibri"/>
                <a:cs typeface="Calibri"/>
              </a:rPr>
              <a:t>each </a:t>
            </a:r>
            <a:r>
              <a:rPr sz="1843" spc="-13" dirty="0">
                <a:latin typeface="Calibri"/>
                <a:cs typeface="Calibri"/>
              </a:rPr>
              <a:t>project  </a:t>
            </a:r>
            <a:r>
              <a:rPr sz="1843" spc="-7" dirty="0">
                <a:latin typeface="Calibri"/>
                <a:cs typeface="Calibri"/>
              </a:rPr>
              <a:t>goal. The </a:t>
            </a:r>
            <a:r>
              <a:rPr sz="1843" spc="-13" dirty="0">
                <a:latin typeface="Calibri"/>
                <a:cs typeface="Calibri"/>
              </a:rPr>
              <a:t>budget detail </a:t>
            </a:r>
            <a:r>
              <a:rPr sz="1843" spc="-7" dirty="0">
                <a:latin typeface="Calibri"/>
                <a:cs typeface="Calibri"/>
              </a:rPr>
              <a:t>page in the </a:t>
            </a:r>
            <a:r>
              <a:rPr sz="1843" spc="-13" dirty="0">
                <a:latin typeface="Calibri"/>
                <a:cs typeface="Calibri"/>
              </a:rPr>
              <a:t>Excel spreadsheet </a:t>
            </a:r>
            <a:r>
              <a:rPr sz="1843" spc="-7" dirty="0">
                <a:latin typeface="Calibri"/>
                <a:cs typeface="Calibri"/>
              </a:rPr>
              <a:t>should include all </a:t>
            </a:r>
            <a:r>
              <a:rPr sz="1843" spc="-13" dirty="0">
                <a:latin typeface="Calibri"/>
                <a:cs typeface="Calibri"/>
              </a:rPr>
              <a:t>detail  sufficient to explain </a:t>
            </a:r>
            <a:r>
              <a:rPr sz="1843" spc="-7" dirty="0">
                <a:latin typeface="Calibri"/>
                <a:cs typeface="Calibri"/>
              </a:rPr>
              <a:t>how the </a:t>
            </a:r>
            <a:r>
              <a:rPr sz="1843" spc="-13" dirty="0">
                <a:latin typeface="Calibri"/>
                <a:cs typeface="Calibri"/>
              </a:rPr>
              <a:t>total </a:t>
            </a:r>
            <a:r>
              <a:rPr sz="1843" spc="-7" dirty="0">
                <a:latin typeface="Calibri"/>
                <a:cs typeface="Calibri"/>
              </a:rPr>
              <a:t>line </a:t>
            </a:r>
            <a:r>
              <a:rPr sz="1843" spc="-13" dirty="0">
                <a:latin typeface="Calibri"/>
                <a:cs typeface="Calibri"/>
              </a:rPr>
              <a:t>item </a:t>
            </a:r>
            <a:r>
              <a:rPr sz="1843" spc="-7" dirty="0">
                <a:latin typeface="Calibri"/>
                <a:cs typeface="Calibri"/>
              </a:rPr>
              <a:t>amount </a:t>
            </a:r>
            <a:r>
              <a:rPr sz="1843" spc="-13" dirty="0">
                <a:latin typeface="Calibri"/>
                <a:cs typeface="Calibri"/>
              </a:rPr>
              <a:t>was </a:t>
            </a:r>
            <a:r>
              <a:rPr sz="1843" spc="-7" dirty="0">
                <a:latin typeface="Calibri"/>
                <a:cs typeface="Calibri"/>
              </a:rPr>
              <a:t>reached. No single line  </a:t>
            </a:r>
            <a:r>
              <a:rPr sz="1843" spc="-13" dirty="0">
                <a:latin typeface="Calibri"/>
                <a:cs typeface="Calibri"/>
              </a:rPr>
              <a:t>item </a:t>
            </a:r>
            <a:r>
              <a:rPr sz="1843" spc="-7" dirty="0">
                <a:latin typeface="Calibri"/>
                <a:cs typeface="Calibri"/>
              </a:rPr>
              <a:t>should </a:t>
            </a:r>
            <a:r>
              <a:rPr sz="1843" spc="-13" dirty="0">
                <a:latin typeface="Calibri"/>
                <a:cs typeface="Calibri"/>
              </a:rPr>
              <a:t>exceed </a:t>
            </a:r>
            <a:r>
              <a:rPr sz="1843" spc="-7" dirty="0">
                <a:latin typeface="Calibri"/>
                <a:cs typeface="Calibri"/>
              </a:rPr>
              <a:t>$30,000 without </a:t>
            </a:r>
            <a:r>
              <a:rPr sz="1843" spc="-13" dirty="0">
                <a:latin typeface="Calibri"/>
                <a:cs typeface="Calibri"/>
              </a:rPr>
              <a:t>proper </a:t>
            </a:r>
            <a:r>
              <a:rPr sz="1843" spc="-7" dirty="0">
                <a:latin typeface="Calibri"/>
                <a:cs typeface="Calibri"/>
              </a:rPr>
              <a:t>justification </a:t>
            </a:r>
            <a:r>
              <a:rPr sz="1843" dirty="0">
                <a:latin typeface="Calibri"/>
                <a:cs typeface="Calibri"/>
              </a:rPr>
              <a:t>(</a:t>
            </a:r>
            <a:r>
              <a:rPr sz="1843" i="1" dirty="0">
                <a:latin typeface="Calibri"/>
                <a:cs typeface="Calibri"/>
              </a:rPr>
              <a:t>e.g</a:t>
            </a:r>
            <a:r>
              <a:rPr sz="1843" dirty="0">
                <a:latin typeface="Calibri"/>
                <a:cs typeface="Calibri"/>
              </a:rPr>
              <a:t>., </a:t>
            </a:r>
            <a:r>
              <a:rPr sz="1843" spc="-7" dirty="0">
                <a:latin typeface="Calibri"/>
                <a:cs typeface="Calibri"/>
              </a:rPr>
              <a:t>a technology line  </a:t>
            </a:r>
            <a:r>
              <a:rPr sz="1843" spc="-13" dirty="0">
                <a:latin typeface="Calibri"/>
                <a:cs typeface="Calibri"/>
              </a:rPr>
              <a:t>item </a:t>
            </a:r>
            <a:r>
              <a:rPr sz="1843" spc="-7" dirty="0">
                <a:latin typeface="Calibri"/>
                <a:cs typeface="Calibri"/>
              </a:rPr>
              <a:t>should be </a:t>
            </a:r>
            <a:r>
              <a:rPr sz="1843" spc="-20" dirty="0">
                <a:latin typeface="Calibri"/>
                <a:cs typeface="Calibri"/>
              </a:rPr>
              <a:t>broken </a:t>
            </a:r>
            <a:r>
              <a:rPr sz="1843" spc="-7" dirty="0">
                <a:latin typeface="Calibri"/>
                <a:cs typeface="Calibri"/>
              </a:rPr>
              <a:t>down </a:t>
            </a:r>
            <a:r>
              <a:rPr sz="1843" spc="-13" dirty="0">
                <a:latin typeface="Calibri"/>
                <a:cs typeface="Calibri"/>
              </a:rPr>
              <a:t>to </a:t>
            </a:r>
            <a:r>
              <a:rPr sz="1843" spc="-7" dirty="0">
                <a:latin typeface="Calibri"/>
                <a:cs typeface="Calibri"/>
              </a:rPr>
              <a:t>the number of units and the </a:t>
            </a:r>
            <a:r>
              <a:rPr sz="1843" spc="-13" dirty="0">
                <a:latin typeface="Calibri"/>
                <a:cs typeface="Calibri"/>
              </a:rPr>
              <a:t>cost </a:t>
            </a:r>
            <a:r>
              <a:rPr sz="1843" spc="-7" dirty="0">
                <a:latin typeface="Calibri"/>
                <a:cs typeface="Calibri"/>
              </a:rPr>
              <a:t>per unit). Line  items without </a:t>
            </a:r>
            <a:r>
              <a:rPr sz="1843" spc="-13" dirty="0">
                <a:latin typeface="Calibri"/>
                <a:cs typeface="Calibri"/>
              </a:rPr>
              <a:t>proper </a:t>
            </a:r>
            <a:r>
              <a:rPr sz="1843" spc="-7" dirty="0">
                <a:latin typeface="Calibri"/>
                <a:cs typeface="Calibri"/>
              </a:rPr>
              <a:t>justification will be denied. Fully describe the </a:t>
            </a:r>
            <a:r>
              <a:rPr sz="1843" spc="-13" dirty="0">
                <a:latin typeface="Calibri"/>
                <a:cs typeface="Calibri"/>
              </a:rPr>
              <a:t>proposed  budget </a:t>
            </a:r>
            <a:r>
              <a:rPr sz="1843" spc="-20" dirty="0">
                <a:latin typeface="Calibri"/>
                <a:cs typeface="Calibri"/>
              </a:rPr>
              <a:t>for </a:t>
            </a:r>
            <a:r>
              <a:rPr lang="en-US" sz="1843" spc="-13" dirty="0">
                <a:latin typeface="Calibri"/>
                <a:cs typeface="Calibri"/>
              </a:rPr>
              <a:t>24 </a:t>
            </a:r>
            <a:r>
              <a:rPr sz="1843" spc="-7" dirty="0">
                <a:latin typeface="Calibri"/>
                <a:cs typeface="Calibri"/>
              </a:rPr>
              <a:t>months</a:t>
            </a:r>
            <a:r>
              <a:rPr lang="en-US" sz="1843" spc="-7" dirty="0">
                <a:latin typeface="Calibri"/>
                <a:cs typeface="Calibri"/>
              </a:rPr>
              <a:t> (36 months if applying for a planning grant)</a:t>
            </a:r>
            <a:r>
              <a:rPr sz="1843" spc="-7" dirty="0">
                <a:latin typeface="Calibri"/>
                <a:cs typeface="Calibri"/>
              </a:rPr>
              <a:t>.</a:t>
            </a:r>
            <a:r>
              <a:rPr lang="en-US" sz="1843" spc="-7" dirty="0">
                <a:latin typeface="Calibri"/>
                <a:cs typeface="Calibri"/>
              </a:rPr>
              <a:t> Applicants must budget approx. $5,000 for a programmatic audit in their second year of operation.</a:t>
            </a:r>
            <a:endParaRPr sz="1843" dirty="0">
              <a:latin typeface="Calibri"/>
              <a:cs typeface="Calibri"/>
            </a:endParaRPr>
          </a:p>
        </p:txBody>
      </p:sp>
      <p:sp>
        <p:nvSpPr>
          <p:cNvPr id="10" name="TextBox 9">
            <a:extLst>
              <a:ext uri="{FF2B5EF4-FFF2-40B4-BE49-F238E27FC236}">
                <a16:creationId xmlns:a16="http://schemas.microsoft.com/office/drawing/2014/main" id="{2204253B-9AEB-4C01-98FD-C03D47683C29}"/>
              </a:ext>
            </a:extLst>
          </p:cNvPr>
          <p:cNvSpPr txBox="1"/>
          <p:nvPr/>
        </p:nvSpPr>
        <p:spPr>
          <a:xfrm>
            <a:off x="359411" y="297830"/>
            <a:ext cx="6125651" cy="1105367"/>
          </a:xfrm>
          <a:prstGeom prst="rect">
            <a:avLst/>
          </a:prstGeom>
          <a:noFill/>
        </p:spPr>
        <p:txBody>
          <a:bodyPr wrap="none" rtlCol="0">
            <a:spAutoFit/>
          </a:bodyPr>
          <a:lstStyle/>
          <a:p>
            <a:r>
              <a:rPr lang="en-US" sz="4212" b="1" spc="-20" dirty="0">
                <a:latin typeface="Arial Rounded MT Bold" panose="020F0704030504030204" pitchFamily="34" charset="0"/>
              </a:rPr>
              <a:t>Prompt</a:t>
            </a:r>
            <a:br>
              <a:rPr lang="en-US" sz="3159" spc="-20" dirty="0">
                <a:latin typeface="Arial Rounded MT Bold" panose="020F0704030504030204" pitchFamily="34" charset="0"/>
              </a:rPr>
            </a:br>
            <a:r>
              <a:rPr lang="en-US" sz="2371" spc="-20" dirty="0">
                <a:latin typeface="Arial Rounded MT Bold" panose="020F0704030504030204" pitchFamily="34" charset="0"/>
              </a:rPr>
              <a:t>Planning and Implementation Application</a:t>
            </a:r>
            <a:endParaRPr lang="en-US" sz="2371" dirty="0">
              <a:latin typeface="Arial Rounded MT Bold" panose="020F07040305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9" y="316155"/>
            <a:ext cx="6419188" cy="1013034"/>
          </a:xfrm>
          <a:prstGeom prst="rect">
            <a:avLst/>
          </a:prstGeom>
        </p:spPr>
        <p:txBody>
          <a:bodyPr vert="horz" wrap="square" lIns="0" tIns="0" rIns="0" bIns="0" rtlCol="0" anchor="ctr">
            <a:spAutoFit/>
          </a:bodyPr>
          <a:lstStyle/>
          <a:p>
            <a:pPr marL="2372264">
              <a:lnSpc>
                <a:spcPct val="100000"/>
              </a:lnSpc>
            </a:pPr>
            <a:r>
              <a:rPr sz="4212" spc="-20" dirty="0"/>
              <a:t>Prompt</a:t>
            </a:r>
            <a:br>
              <a:rPr lang="en-US" sz="2634" spc="-20" dirty="0"/>
            </a:br>
            <a:r>
              <a:rPr lang="en-US" sz="2371" spc="-20" dirty="0"/>
              <a:t>Dissemination Application</a:t>
            </a:r>
            <a:endParaRPr sz="2371" dirty="0"/>
          </a:p>
        </p:txBody>
      </p:sp>
      <p:sp>
        <p:nvSpPr>
          <p:cNvPr id="5" name="object 5"/>
          <p:cNvSpPr/>
          <p:nvPr/>
        </p:nvSpPr>
        <p:spPr>
          <a:xfrm>
            <a:off x="563957" y="1423004"/>
            <a:ext cx="7618841" cy="4714091"/>
          </a:xfrm>
          <a:prstGeom prst="rect">
            <a:avLst/>
          </a:prstGeom>
          <a:blipFill>
            <a:blip r:embed="rId3" cstate="print"/>
            <a:stretch>
              <a:fillRect/>
            </a:stretch>
          </a:blipFill>
        </p:spPr>
        <p:txBody>
          <a:bodyPr wrap="square" lIns="0" tIns="0" rIns="0" bIns="0" rtlCol="0"/>
          <a:lstStyle/>
          <a:p>
            <a:endParaRPr sz="2371"/>
          </a:p>
        </p:txBody>
      </p:sp>
      <p:sp>
        <p:nvSpPr>
          <p:cNvPr id="7" name="object 7"/>
          <p:cNvSpPr/>
          <p:nvPr/>
        </p:nvSpPr>
        <p:spPr>
          <a:xfrm>
            <a:off x="595098" y="1423008"/>
            <a:ext cx="7487397" cy="4618337"/>
          </a:xfrm>
          <a:prstGeom prst="rect">
            <a:avLst/>
          </a:prstGeom>
          <a:solidFill>
            <a:srgbClr val="70AD47">
              <a:alpha val="35000"/>
            </a:srgbClr>
          </a:solidFill>
        </p:spPr>
        <p:txBody>
          <a:bodyPr wrap="square" lIns="0" tIns="0" rIns="0" bIns="0" rtlCol="0"/>
          <a:lstStyle/>
          <a:p>
            <a:endParaRPr sz="2371"/>
          </a:p>
        </p:txBody>
      </p:sp>
      <p:sp>
        <p:nvSpPr>
          <p:cNvPr id="9" name="object 9"/>
          <p:cNvSpPr txBox="1"/>
          <p:nvPr/>
        </p:nvSpPr>
        <p:spPr>
          <a:xfrm>
            <a:off x="660312" y="1423010"/>
            <a:ext cx="7422188" cy="4619726"/>
          </a:xfrm>
          <a:prstGeom prst="rect">
            <a:avLst/>
          </a:prstGeom>
        </p:spPr>
        <p:txBody>
          <a:bodyPr vert="horz" wrap="square" lIns="0" tIns="0" rIns="0" bIns="0" rtlCol="0">
            <a:spAutoFit/>
          </a:bodyPr>
          <a:lstStyle/>
          <a:p>
            <a:pPr marL="16717" marR="6688">
              <a:tabLst>
                <a:tab pos="346896" algn="l"/>
                <a:tab pos="347732" algn="l"/>
              </a:tabLst>
            </a:pPr>
            <a:r>
              <a:rPr lang="en-US" sz="1580" b="1" dirty="0">
                <a:cs typeface="Calibri"/>
              </a:rPr>
              <a:t>VIII. Budget Narrative (10 Points)</a:t>
            </a:r>
          </a:p>
          <a:p>
            <a:pPr marL="392869" marR="6688" indent="-376151">
              <a:buFont typeface="Arial" panose="020B0604020202020204" pitchFamily="34" charset="0"/>
              <a:buChar char="•"/>
              <a:tabLst>
                <a:tab pos="346896" algn="l"/>
                <a:tab pos="347732" algn="l"/>
              </a:tabLst>
            </a:pPr>
            <a:r>
              <a:rPr lang="en-US" sz="1580" dirty="0">
                <a:cs typeface="Calibri"/>
              </a:rPr>
              <a:t>Describe the planned use of the </a:t>
            </a:r>
            <a:r>
              <a:rPr lang="en-US" sz="1580" dirty="0" err="1">
                <a:cs typeface="Calibri"/>
              </a:rPr>
              <a:t>subgrant</a:t>
            </a:r>
            <a:r>
              <a:rPr lang="en-US" sz="1580" dirty="0">
                <a:cs typeface="Calibri"/>
              </a:rPr>
              <a:t> funds for the project, including how the funds will be used for all participants involved such as consultants. This description must address all years of the </a:t>
            </a:r>
            <a:r>
              <a:rPr lang="en-US" sz="1580" dirty="0" err="1">
                <a:cs typeface="Calibri"/>
              </a:rPr>
              <a:t>subgrant</a:t>
            </a:r>
            <a:r>
              <a:rPr lang="en-US" sz="1580" dirty="0">
                <a:cs typeface="Calibri"/>
              </a:rPr>
              <a:t>, up to 2 years. Funds must be spent prior to June 30 of each year a </a:t>
            </a:r>
            <a:r>
              <a:rPr lang="en-US" sz="1580" dirty="0" err="1">
                <a:cs typeface="Calibri"/>
              </a:rPr>
              <a:t>subgrant</a:t>
            </a:r>
            <a:r>
              <a:rPr lang="en-US" sz="1580" dirty="0">
                <a:cs typeface="Calibri"/>
              </a:rPr>
              <a:t> is awarded. </a:t>
            </a:r>
          </a:p>
          <a:p>
            <a:pPr marL="392869" marR="6688" indent="-376151">
              <a:buFont typeface="Arial" panose="020B0604020202020204" pitchFamily="34" charset="0"/>
              <a:buChar char="•"/>
              <a:tabLst>
                <a:tab pos="346896" algn="l"/>
                <a:tab pos="347732" algn="l"/>
              </a:tabLst>
            </a:pPr>
            <a:r>
              <a:rPr lang="en-US" sz="1580" dirty="0">
                <a:cs typeface="Calibri"/>
              </a:rPr>
              <a:t>Explain how the proposed expenses will allow the charter school to accomplish the project’s goals and objectives outlined in Section V above. You may include a table in the narrative that shows how the </a:t>
            </a:r>
            <a:r>
              <a:rPr lang="en-US" sz="1580" dirty="0" err="1">
                <a:cs typeface="Calibri"/>
              </a:rPr>
              <a:t>subgrant</a:t>
            </a:r>
            <a:r>
              <a:rPr lang="en-US" sz="1580" dirty="0">
                <a:cs typeface="Calibri"/>
              </a:rPr>
              <a:t> funding will be allocated to each project goal.</a:t>
            </a:r>
          </a:p>
          <a:p>
            <a:pPr marL="392869" marR="6688" indent="-376151">
              <a:buFont typeface="Arial" panose="020B0604020202020204" pitchFamily="34" charset="0"/>
              <a:buChar char="•"/>
              <a:tabLst>
                <a:tab pos="346896" algn="l"/>
                <a:tab pos="347732" algn="l"/>
              </a:tabLst>
            </a:pPr>
            <a:r>
              <a:rPr lang="en-US" sz="1580" dirty="0">
                <a:cs typeface="Calibri"/>
              </a:rPr>
              <a:t>Describe any additional grant funding for operational costs that has been or will be sought by the charter school to contribute to this project, including any federal programs administered by the U.S. Department of Education (supplement, not supplant).</a:t>
            </a:r>
          </a:p>
          <a:p>
            <a:pPr marL="392869" marR="6688" indent="-376151">
              <a:buFont typeface="Arial" panose="020B0604020202020204" pitchFamily="34" charset="0"/>
              <a:buChar char="•"/>
              <a:tabLst>
                <a:tab pos="346896" algn="l"/>
                <a:tab pos="347732" algn="l"/>
              </a:tabLst>
            </a:pPr>
            <a:r>
              <a:rPr lang="en-US" sz="1580" dirty="0">
                <a:cs typeface="Calibri"/>
              </a:rPr>
              <a:t>Describe the charter school’s fiscal autonomy from the local district (if locally-approved). </a:t>
            </a:r>
          </a:p>
          <a:p>
            <a:pPr marL="392869" marR="6688" indent="-376151">
              <a:buFont typeface="Arial" panose="020B0604020202020204" pitchFamily="34" charset="0"/>
              <a:buChar char="•"/>
              <a:tabLst>
                <a:tab pos="346896" algn="l"/>
                <a:tab pos="347732" algn="l"/>
              </a:tabLst>
            </a:pPr>
            <a:r>
              <a:rPr lang="en-US" sz="1580" dirty="0">
                <a:cs typeface="Calibri"/>
              </a:rPr>
              <a:t>Describe or provide a copy of the charter school’s internal financial controls policy to ensure that expenditures will be used appropriately.</a:t>
            </a:r>
          </a:p>
          <a:p>
            <a:pPr marL="392869" marR="6688" indent="-376151">
              <a:buFont typeface="Arial" panose="020B0604020202020204" pitchFamily="34" charset="0"/>
              <a:buChar char="•"/>
              <a:tabLst>
                <a:tab pos="346896" algn="l"/>
                <a:tab pos="347732" algn="l"/>
              </a:tabLst>
            </a:pPr>
            <a:endParaRPr lang="en-US" sz="1580" dirty="0">
              <a:cs typeface="Calibri"/>
            </a:endParaRPr>
          </a:p>
          <a:p>
            <a:pPr marL="16717" marR="6688">
              <a:tabLst>
                <a:tab pos="346896" algn="l"/>
                <a:tab pos="347732" algn="l"/>
              </a:tabLst>
            </a:pPr>
            <a:r>
              <a:rPr lang="en-US" sz="1580" b="1" dirty="0">
                <a:cs typeface="Calibri"/>
              </a:rPr>
              <a:t>Appendix B: Budget Detail Sheets Instructions (10 Points)</a:t>
            </a:r>
          </a:p>
        </p:txBody>
      </p:sp>
    </p:spTree>
    <p:extLst>
      <p:ext uri="{BB962C8B-B14F-4D97-AF65-F5344CB8AC3E}">
        <p14:creationId xmlns:p14="http://schemas.microsoft.com/office/powerpoint/2010/main" val="396178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09424" y="620609"/>
            <a:ext cx="6581340" cy="648191"/>
          </a:xfrm>
          <a:prstGeom prst="rect">
            <a:avLst/>
          </a:prstGeom>
        </p:spPr>
        <p:txBody>
          <a:bodyPr vert="horz" wrap="square" lIns="0" tIns="0" rIns="0" bIns="0" rtlCol="0" anchor="ctr">
            <a:spAutoFit/>
          </a:bodyPr>
          <a:lstStyle/>
          <a:p>
            <a:pPr marL="16717">
              <a:lnSpc>
                <a:spcPct val="100000"/>
              </a:lnSpc>
            </a:pPr>
            <a:r>
              <a:rPr sz="4212" dirty="0"/>
              <a:t>Ensuring a High</a:t>
            </a:r>
            <a:r>
              <a:rPr sz="4212" spc="-138" dirty="0"/>
              <a:t> </a:t>
            </a:r>
            <a:r>
              <a:rPr sz="4212" spc="-26" dirty="0"/>
              <a:t>Score</a:t>
            </a:r>
            <a:endParaRPr sz="4212" dirty="0"/>
          </a:p>
        </p:txBody>
      </p:sp>
      <p:sp>
        <p:nvSpPr>
          <p:cNvPr id="5" name="object 5"/>
          <p:cNvSpPr/>
          <p:nvPr/>
        </p:nvSpPr>
        <p:spPr>
          <a:xfrm>
            <a:off x="554027" y="2226639"/>
            <a:ext cx="8004761" cy="731750"/>
          </a:xfrm>
          <a:custGeom>
            <a:avLst/>
            <a:gdLst/>
            <a:ahLst/>
            <a:cxnLst/>
            <a:rect l="l" t="t" r="r" b="b"/>
            <a:pathLst>
              <a:path w="6081395" h="384175">
                <a:moveTo>
                  <a:pt x="6017348" y="0"/>
                </a:moveTo>
                <a:lnTo>
                  <a:pt x="63957" y="0"/>
                </a:lnTo>
                <a:lnTo>
                  <a:pt x="39063" y="5036"/>
                </a:lnTo>
                <a:lnTo>
                  <a:pt x="18734" y="18764"/>
                </a:lnTo>
                <a:lnTo>
                  <a:pt x="5026" y="39112"/>
                </a:lnTo>
                <a:lnTo>
                  <a:pt x="0" y="64007"/>
                </a:lnTo>
                <a:lnTo>
                  <a:pt x="0" y="319913"/>
                </a:lnTo>
                <a:lnTo>
                  <a:pt x="5026" y="344789"/>
                </a:lnTo>
                <a:lnTo>
                  <a:pt x="18734" y="365093"/>
                </a:lnTo>
                <a:lnTo>
                  <a:pt x="39063" y="378777"/>
                </a:lnTo>
                <a:lnTo>
                  <a:pt x="63957" y="383794"/>
                </a:lnTo>
                <a:lnTo>
                  <a:pt x="6017348" y="383794"/>
                </a:lnTo>
                <a:lnTo>
                  <a:pt x="6042244" y="378777"/>
                </a:lnTo>
                <a:lnTo>
                  <a:pt x="6062592" y="365093"/>
                </a:lnTo>
                <a:lnTo>
                  <a:pt x="6076320" y="344789"/>
                </a:lnTo>
                <a:lnTo>
                  <a:pt x="6081356" y="319913"/>
                </a:lnTo>
                <a:lnTo>
                  <a:pt x="6081356" y="64007"/>
                </a:lnTo>
                <a:lnTo>
                  <a:pt x="6076320" y="39112"/>
                </a:lnTo>
                <a:lnTo>
                  <a:pt x="6062592" y="18764"/>
                </a:lnTo>
                <a:lnTo>
                  <a:pt x="6042244" y="5036"/>
                </a:lnTo>
                <a:lnTo>
                  <a:pt x="6017348" y="0"/>
                </a:lnTo>
                <a:close/>
              </a:path>
            </a:pathLst>
          </a:custGeom>
          <a:solidFill>
            <a:schemeClr val="accent2"/>
          </a:solidFill>
        </p:spPr>
        <p:txBody>
          <a:bodyPr wrap="square" lIns="0" tIns="0" rIns="0" bIns="0" rtlCol="0"/>
          <a:lstStyle/>
          <a:p>
            <a:endParaRPr sz="2371"/>
          </a:p>
        </p:txBody>
      </p:sp>
      <p:sp>
        <p:nvSpPr>
          <p:cNvPr id="7" name="object 7"/>
          <p:cNvSpPr/>
          <p:nvPr/>
        </p:nvSpPr>
        <p:spPr>
          <a:xfrm>
            <a:off x="561153" y="3080422"/>
            <a:ext cx="8004761" cy="731750"/>
          </a:xfrm>
          <a:custGeom>
            <a:avLst/>
            <a:gdLst/>
            <a:ahLst/>
            <a:cxnLst/>
            <a:rect l="l" t="t" r="r" b="b"/>
            <a:pathLst>
              <a:path w="6081395" h="384175">
                <a:moveTo>
                  <a:pt x="6017348" y="0"/>
                </a:moveTo>
                <a:lnTo>
                  <a:pt x="63957" y="0"/>
                </a:lnTo>
                <a:lnTo>
                  <a:pt x="39063" y="5018"/>
                </a:lnTo>
                <a:lnTo>
                  <a:pt x="18734" y="18716"/>
                </a:lnTo>
                <a:lnTo>
                  <a:pt x="5026" y="39058"/>
                </a:lnTo>
                <a:lnTo>
                  <a:pt x="0" y="64007"/>
                </a:lnTo>
                <a:lnTo>
                  <a:pt x="0" y="319786"/>
                </a:lnTo>
                <a:lnTo>
                  <a:pt x="5026" y="344681"/>
                </a:lnTo>
                <a:lnTo>
                  <a:pt x="18734" y="365029"/>
                </a:lnTo>
                <a:lnTo>
                  <a:pt x="39063" y="378757"/>
                </a:lnTo>
                <a:lnTo>
                  <a:pt x="63957" y="383794"/>
                </a:lnTo>
                <a:lnTo>
                  <a:pt x="6017348" y="383794"/>
                </a:lnTo>
                <a:lnTo>
                  <a:pt x="6042244" y="378757"/>
                </a:lnTo>
                <a:lnTo>
                  <a:pt x="6062592" y="365029"/>
                </a:lnTo>
                <a:lnTo>
                  <a:pt x="6076320" y="344681"/>
                </a:lnTo>
                <a:lnTo>
                  <a:pt x="6081356" y="319786"/>
                </a:lnTo>
                <a:lnTo>
                  <a:pt x="6081356" y="64007"/>
                </a:lnTo>
                <a:lnTo>
                  <a:pt x="6076320" y="39058"/>
                </a:lnTo>
                <a:lnTo>
                  <a:pt x="6062592" y="18716"/>
                </a:lnTo>
                <a:lnTo>
                  <a:pt x="6042244" y="5018"/>
                </a:lnTo>
                <a:lnTo>
                  <a:pt x="6017348" y="0"/>
                </a:lnTo>
                <a:close/>
              </a:path>
            </a:pathLst>
          </a:custGeom>
          <a:solidFill>
            <a:schemeClr val="accent3"/>
          </a:solidFill>
        </p:spPr>
        <p:txBody>
          <a:bodyPr wrap="square" lIns="0" tIns="0" rIns="0" bIns="0" rtlCol="0"/>
          <a:lstStyle/>
          <a:p>
            <a:endParaRPr sz="2371"/>
          </a:p>
        </p:txBody>
      </p:sp>
      <p:sp>
        <p:nvSpPr>
          <p:cNvPr id="10" name="object 10"/>
          <p:cNvSpPr/>
          <p:nvPr/>
        </p:nvSpPr>
        <p:spPr>
          <a:xfrm>
            <a:off x="533648" y="3916230"/>
            <a:ext cx="8004761" cy="731750"/>
          </a:xfrm>
          <a:custGeom>
            <a:avLst/>
            <a:gdLst/>
            <a:ahLst/>
            <a:cxnLst/>
            <a:rect l="l" t="t" r="r" b="b"/>
            <a:pathLst>
              <a:path w="6081395" h="384175">
                <a:moveTo>
                  <a:pt x="0" y="63881"/>
                </a:moveTo>
                <a:lnTo>
                  <a:pt x="5026" y="39004"/>
                </a:lnTo>
                <a:lnTo>
                  <a:pt x="18734" y="18700"/>
                </a:lnTo>
                <a:lnTo>
                  <a:pt x="39063" y="5016"/>
                </a:lnTo>
                <a:lnTo>
                  <a:pt x="63957" y="0"/>
                </a:lnTo>
                <a:lnTo>
                  <a:pt x="6017348" y="0"/>
                </a:lnTo>
                <a:lnTo>
                  <a:pt x="6042244" y="5016"/>
                </a:lnTo>
                <a:lnTo>
                  <a:pt x="6062592" y="18700"/>
                </a:lnTo>
                <a:lnTo>
                  <a:pt x="6076320" y="39004"/>
                </a:lnTo>
                <a:lnTo>
                  <a:pt x="6081356" y="63881"/>
                </a:lnTo>
                <a:lnTo>
                  <a:pt x="6081356" y="319786"/>
                </a:lnTo>
                <a:lnTo>
                  <a:pt x="6076320" y="344662"/>
                </a:lnTo>
                <a:lnTo>
                  <a:pt x="6062592" y="364966"/>
                </a:lnTo>
                <a:lnTo>
                  <a:pt x="6042244" y="378650"/>
                </a:lnTo>
                <a:lnTo>
                  <a:pt x="6017348" y="383667"/>
                </a:lnTo>
                <a:lnTo>
                  <a:pt x="63957" y="383667"/>
                </a:lnTo>
                <a:lnTo>
                  <a:pt x="39063" y="378650"/>
                </a:lnTo>
                <a:lnTo>
                  <a:pt x="18734" y="364966"/>
                </a:lnTo>
                <a:lnTo>
                  <a:pt x="5026" y="344662"/>
                </a:lnTo>
                <a:lnTo>
                  <a:pt x="0" y="319786"/>
                </a:lnTo>
                <a:lnTo>
                  <a:pt x="0" y="63881"/>
                </a:lnTo>
                <a:close/>
              </a:path>
            </a:pathLst>
          </a:custGeom>
          <a:solidFill>
            <a:srgbClr val="43BB8D"/>
          </a:solidFill>
          <a:ln w="25399">
            <a:solidFill>
              <a:srgbClr val="FFFFFF"/>
            </a:solidFill>
          </a:ln>
        </p:spPr>
        <p:txBody>
          <a:bodyPr wrap="square" lIns="0" tIns="0" rIns="0" bIns="0" rtlCol="0"/>
          <a:lstStyle/>
          <a:p>
            <a:endParaRPr sz="2371"/>
          </a:p>
        </p:txBody>
      </p:sp>
      <p:sp>
        <p:nvSpPr>
          <p:cNvPr id="11" name="object 11"/>
          <p:cNvSpPr/>
          <p:nvPr/>
        </p:nvSpPr>
        <p:spPr>
          <a:xfrm>
            <a:off x="553354" y="4738436"/>
            <a:ext cx="8004761" cy="731750"/>
          </a:xfrm>
          <a:custGeom>
            <a:avLst/>
            <a:gdLst/>
            <a:ahLst/>
            <a:cxnLst/>
            <a:rect l="l" t="t" r="r" b="b"/>
            <a:pathLst>
              <a:path w="6081395" h="384175">
                <a:moveTo>
                  <a:pt x="6017348" y="0"/>
                </a:moveTo>
                <a:lnTo>
                  <a:pt x="63957" y="0"/>
                </a:lnTo>
                <a:lnTo>
                  <a:pt x="39063" y="5036"/>
                </a:lnTo>
                <a:lnTo>
                  <a:pt x="18734" y="18764"/>
                </a:lnTo>
                <a:lnTo>
                  <a:pt x="5026" y="39112"/>
                </a:lnTo>
                <a:lnTo>
                  <a:pt x="0" y="64007"/>
                </a:lnTo>
                <a:lnTo>
                  <a:pt x="0" y="319785"/>
                </a:lnTo>
                <a:lnTo>
                  <a:pt x="5026" y="344681"/>
                </a:lnTo>
                <a:lnTo>
                  <a:pt x="18734" y="365029"/>
                </a:lnTo>
                <a:lnTo>
                  <a:pt x="39063" y="378757"/>
                </a:lnTo>
                <a:lnTo>
                  <a:pt x="63957" y="383793"/>
                </a:lnTo>
                <a:lnTo>
                  <a:pt x="6017348" y="383793"/>
                </a:lnTo>
                <a:lnTo>
                  <a:pt x="6042244" y="378757"/>
                </a:lnTo>
                <a:lnTo>
                  <a:pt x="6062592" y="365029"/>
                </a:lnTo>
                <a:lnTo>
                  <a:pt x="6076320" y="344681"/>
                </a:lnTo>
                <a:lnTo>
                  <a:pt x="6081356" y="319785"/>
                </a:lnTo>
                <a:lnTo>
                  <a:pt x="6081356" y="64007"/>
                </a:lnTo>
                <a:lnTo>
                  <a:pt x="6076320" y="39112"/>
                </a:lnTo>
                <a:lnTo>
                  <a:pt x="6062592" y="18764"/>
                </a:lnTo>
                <a:lnTo>
                  <a:pt x="6042244" y="5036"/>
                </a:lnTo>
                <a:lnTo>
                  <a:pt x="6017348" y="0"/>
                </a:lnTo>
                <a:close/>
              </a:path>
            </a:pathLst>
          </a:custGeom>
          <a:solidFill>
            <a:srgbClr val="8063A1"/>
          </a:solidFill>
        </p:spPr>
        <p:txBody>
          <a:bodyPr wrap="square" lIns="0" tIns="0" rIns="0" bIns="0" rtlCol="0"/>
          <a:lstStyle/>
          <a:p>
            <a:endParaRPr sz="2371"/>
          </a:p>
        </p:txBody>
      </p:sp>
      <p:sp>
        <p:nvSpPr>
          <p:cNvPr id="13" name="object 13"/>
          <p:cNvSpPr txBox="1"/>
          <p:nvPr/>
        </p:nvSpPr>
        <p:spPr>
          <a:xfrm>
            <a:off x="633722" y="2226637"/>
            <a:ext cx="7845369" cy="3090333"/>
          </a:xfrm>
          <a:prstGeom prst="rect">
            <a:avLst/>
          </a:prstGeom>
        </p:spPr>
        <p:txBody>
          <a:bodyPr vert="horz" wrap="square" lIns="0" tIns="0" rIns="0" bIns="0" rtlCol="0">
            <a:spAutoFit/>
          </a:bodyPr>
          <a:lstStyle/>
          <a:p>
            <a:pPr marL="16717"/>
            <a:r>
              <a:rPr sz="2371" spc="-20" dirty="0">
                <a:solidFill>
                  <a:srgbClr val="FFFFFF"/>
                </a:solidFill>
                <a:latin typeface="Calibri"/>
                <a:cs typeface="Calibri"/>
              </a:rPr>
              <a:t>Demonstrate </a:t>
            </a:r>
            <a:r>
              <a:rPr sz="2371" spc="-13" dirty="0">
                <a:solidFill>
                  <a:srgbClr val="FFFFFF"/>
                </a:solidFill>
                <a:latin typeface="Calibri"/>
                <a:cs typeface="Calibri"/>
              </a:rPr>
              <a:t>that </a:t>
            </a:r>
            <a:r>
              <a:rPr sz="2371" spc="-20" dirty="0">
                <a:solidFill>
                  <a:srgbClr val="FFFFFF"/>
                </a:solidFill>
                <a:latin typeface="Calibri"/>
                <a:cs typeface="Calibri"/>
              </a:rPr>
              <a:t>your </a:t>
            </a:r>
            <a:r>
              <a:rPr sz="2371" spc="-13" dirty="0">
                <a:solidFill>
                  <a:srgbClr val="FFFFFF"/>
                </a:solidFill>
                <a:latin typeface="Calibri"/>
                <a:cs typeface="Calibri"/>
              </a:rPr>
              <a:t>school </a:t>
            </a:r>
            <a:r>
              <a:rPr sz="2371" spc="-7" dirty="0">
                <a:solidFill>
                  <a:srgbClr val="FFFFFF"/>
                </a:solidFill>
                <a:latin typeface="Calibri"/>
                <a:cs typeface="Calibri"/>
              </a:rPr>
              <a:t>has </a:t>
            </a:r>
            <a:r>
              <a:rPr lang="en-US" sz="2371" spc="-7" dirty="0">
                <a:solidFill>
                  <a:srgbClr val="FFFFFF"/>
                </a:solidFill>
                <a:latin typeface="Calibri"/>
                <a:cs typeface="Calibri"/>
              </a:rPr>
              <a:t>the </a:t>
            </a:r>
            <a:r>
              <a:rPr sz="2371" spc="-7" dirty="0">
                <a:solidFill>
                  <a:srgbClr val="FFFFFF"/>
                </a:solidFill>
                <a:latin typeface="Calibri"/>
                <a:cs typeface="Calibri"/>
              </a:rPr>
              <a:t>ability </a:t>
            </a:r>
            <a:r>
              <a:rPr sz="2371" spc="-13" dirty="0">
                <a:solidFill>
                  <a:srgbClr val="FFFFFF"/>
                </a:solidFill>
                <a:latin typeface="Calibri"/>
                <a:cs typeface="Calibri"/>
              </a:rPr>
              <a:t>to </a:t>
            </a:r>
            <a:r>
              <a:rPr sz="2371" spc="-7" dirty="0">
                <a:solidFill>
                  <a:srgbClr val="FFFFFF"/>
                </a:solidFill>
                <a:latin typeface="Calibri"/>
                <a:cs typeface="Calibri"/>
              </a:rPr>
              <a:t>plan a balanced</a:t>
            </a:r>
            <a:r>
              <a:rPr sz="2371" spc="158" dirty="0">
                <a:solidFill>
                  <a:srgbClr val="FFFFFF"/>
                </a:solidFill>
                <a:latin typeface="Calibri"/>
                <a:cs typeface="Calibri"/>
              </a:rPr>
              <a:t> </a:t>
            </a:r>
            <a:r>
              <a:rPr sz="2371" spc="-13" dirty="0">
                <a:solidFill>
                  <a:srgbClr val="FFFFFF"/>
                </a:solidFill>
                <a:latin typeface="Calibri"/>
                <a:cs typeface="Calibri"/>
              </a:rPr>
              <a:t>budget.</a:t>
            </a:r>
            <a:endParaRPr sz="2371" dirty="0">
              <a:latin typeface="Calibri"/>
              <a:cs typeface="Calibri"/>
            </a:endParaRPr>
          </a:p>
          <a:p>
            <a:pPr>
              <a:spcBef>
                <a:spcPts val="33"/>
              </a:spcBef>
            </a:pPr>
            <a:endParaRPr sz="2106" dirty="0">
              <a:latin typeface="Times New Roman"/>
              <a:cs typeface="Times New Roman"/>
            </a:endParaRPr>
          </a:p>
          <a:p>
            <a:pPr marL="16717"/>
            <a:r>
              <a:rPr sz="2371" spc="-7" dirty="0">
                <a:solidFill>
                  <a:srgbClr val="FFFFFF"/>
                </a:solidFill>
                <a:latin typeface="Calibri"/>
                <a:cs typeface="Calibri"/>
              </a:rPr>
              <a:t>Include </a:t>
            </a:r>
            <a:r>
              <a:rPr sz="2371" spc="-13" dirty="0">
                <a:solidFill>
                  <a:srgbClr val="FFFFFF"/>
                </a:solidFill>
                <a:latin typeface="Calibri"/>
                <a:cs typeface="Calibri"/>
              </a:rPr>
              <a:t>information </a:t>
            </a:r>
            <a:r>
              <a:rPr sz="2371" spc="-7" dirty="0">
                <a:solidFill>
                  <a:srgbClr val="FFFFFF"/>
                </a:solidFill>
                <a:latin typeface="Calibri"/>
                <a:cs typeface="Calibri"/>
              </a:rPr>
              <a:t>on policies and </a:t>
            </a:r>
            <a:r>
              <a:rPr sz="2371" spc="-13" dirty="0">
                <a:solidFill>
                  <a:srgbClr val="FFFFFF"/>
                </a:solidFill>
                <a:latin typeface="Calibri"/>
                <a:cs typeface="Calibri"/>
              </a:rPr>
              <a:t>procedures</a:t>
            </a:r>
            <a:r>
              <a:rPr sz="2371" spc="86" dirty="0">
                <a:solidFill>
                  <a:srgbClr val="FFFFFF"/>
                </a:solidFill>
                <a:latin typeface="Calibri"/>
                <a:cs typeface="Calibri"/>
              </a:rPr>
              <a:t> </a:t>
            </a:r>
            <a:r>
              <a:rPr sz="2371" spc="-13" dirty="0">
                <a:solidFill>
                  <a:srgbClr val="FFFFFF"/>
                </a:solidFill>
                <a:latin typeface="Calibri"/>
                <a:cs typeface="Calibri"/>
              </a:rPr>
              <a:t>development.</a:t>
            </a:r>
            <a:endParaRPr sz="2371" dirty="0">
              <a:latin typeface="Calibri"/>
              <a:cs typeface="Calibri"/>
            </a:endParaRPr>
          </a:p>
          <a:p>
            <a:pPr>
              <a:spcBef>
                <a:spcPts val="33"/>
              </a:spcBef>
            </a:pPr>
            <a:endParaRPr sz="2896" dirty="0">
              <a:latin typeface="Times New Roman"/>
              <a:cs typeface="Times New Roman"/>
            </a:endParaRPr>
          </a:p>
          <a:p>
            <a:pPr marL="16717"/>
            <a:r>
              <a:rPr sz="2371" spc="-7" dirty="0">
                <a:solidFill>
                  <a:srgbClr val="FFFFFF"/>
                </a:solidFill>
                <a:latin typeface="Calibri"/>
                <a:cs typeface="Calibri"/>
              </a:rPr>
              <a:t>Use</a:t>
            </a:r>
            <a:r>
              <a:rPr sz="2371" spc="-105" dirty="0">
                <a:solidFill>
                  <a:srgbClr val="FFFFFF"/>
                </a:solidFill>
                <a:latin typeface="Calibri"/>
                <a:cs typeface="Calibri"/>
              </a:rPr>
              <a:t> </a:t>
            </a:r>
            <a:r>
              <a:rPr sz="2371" spc="-7" dirty="0">
                <a:solidFill>
                  <a:srgbClr val="FFFFFF"/>
                </a:solidFill>
                <a:latin typeface="Calibri"/>
                <a:cs typeface="Calibri"/>
              </a:rPr>
              <a:t>specifics!</a:t>
            </a:r>
            <a:endParaRPr sz="2371" dirty="0">
              <a:latin typeface="Calibri"/>
              <a:cs typeface="Calibri"/>
            </a:endParaRPr>
          </a:p>
          <a:p>
            <a:pPr>
              <a:spcBef>
                <a:spcPts val="33"/>
              </a:spcBef>
            </a:pPr>
            <a:endParaRPr sz="1843" dirty="0">
              <a:latin typeface="Times New Roman"/>
              <a:cs typeface="Times New Roman"/>
            </a:endParaRPr>
          </a:p>
          <a:p>
            <a:pPr marL="16717">
              <a:spcBef>
                <a:spcPts val="7"/>
              </a:spcBef>
            </a:pPr>
            <a:endParaRPr lang="en-US" sz="1383" spc="-7" dirty="0">
              <a:solidFill>
                <a:srgbClr val="FFFFFF"/>
              </a:solidFill>
              <a:latin typeface="Calibri"/>
              <a:cs typeface="Calibri"/>
            </a:endParaRPr>
          </a:p>
          <a:p>
            <a:pPr marL="16717">
              <a:spcBef>
                <a:spcPts val="7"/>
              </a:spcBef>
            </a:pPr>
            <a:r>
              <a:rPr sz="2371" spc="-7" dirty="0">
                <a:solidFill>
                  <a:srgbClr val="FFFFFF"/>
                </a:solidFill>
                <a:latin typeface="Calibri"/>
                <a:cs typeface="Calibri"/>
              </a:rPr>
              <a:t>Discuss </a:t>
            </a:r>
            <a:r>
              <a:rPr sz="2371" spc="-13" dirty="0">
                <a:solidFill>
                  <a:srgbClr val="FFFFFF"/>
                </a:solidFill>
                <a:latin typeface="Calibri"/>
                <a:cs typeface="Calibri"/>
              </a:rPr>
              <a:t>internal</a:t>
            </a:r>
            <a:r>
              <a:rPr sz="2371" spc="-46" dirty="0">
                <a:solidFill>
                  <a:srgbClr val="FFFFFF"/>
                </a:solidFill>
                <a:latin typeface="Calibri"/>
                <a:cs typeface="Calibri"/>
              </a:rPr>
              <a:t> </a:t>
            </a:r>
            <a:r>
              <a:rPr sz="2371" spc="-20" dirty="0">
                <a:solidFill>
                  <a:srgbClr val="FFFFFF"/>
                </a:solidFill>
                <a:latin typeface="Calibri"/>
                <a:cs typeface="Calibri"/>
              </a:rPr>
              <a:t>controls.</a:t>
            </a:r>
            <a:endParaRPr sz="2371"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3291" y="304924"/>
            <a:ext cx="6316630" cy="907884"/>
          </a:xfrm>
          <a:prstGeom prst="rect">
            <a:avLst/>
          </a:prstGeom>
        </p:spPr>
        <p:txBody>
          <a:bodyPr vert="horz" wrap="square" lIns="0" tIns="251751" rIns="0" bIns="0" rtlCol="0" anchor="ctr">
            <a:spAutoFit/>
          </a:bodyPr>
          <a:lstStyle/>
          <a:p>
            <a:pPr marL="1336593">
              <a:lnSpc>
                <a:spcPct val="100000"/>
              </a:lnSpc>
            </a:pPr>
            <a:r>
              <a:rPr spc="-20" dirty="0"/>
              <a:t>Budget</a:t>
            </a:r>
            <a:r>
              <a:rPr spc="-72" dirty="0"/>
              <a:t> </a:t>
            </a:r>
            <a:r>
              <a:rPr spc="-26" dirty="0"/>
              <a:t>Narrative</a:t>
            </a:r>
          </a:p>
        </p:txBody>
      </p:sp>
      <p:sp>
        <p:nvSpPr>
          <p:cNvPr id="5" name="object 5"/>
          <p:cNvSpPr/>
          <p:nvPr/>
        </p:nvSpPr>
        <p:spPr>
          <a:xfrm>
            <a:off x="1007460" y="1894579"/>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7"/>
                </a:lnTo>
                <a:lnTo>
                  <a:pt x="0" y="599567"/>
                </a:lnTo>
                <a:lnTo>
                  <a:pt x="9424" y="646287"/>
                </a:lnTo>
                <a:lnTo>
                  <a:pt x="35126" y="684434"/>
                </a:lnTo>
                <a:lnTo>
                  <a:pt x="73246" y="710152"/>
                </a:lnTo>
                <a:lnTo>
                  <a:pt x="119926" y="719582"/>
                </a:lnTo>
                <a:lnTo>
                  <a:pt x="4906429" y="719582"/>
                </a:lnTo>
                <a:lnTo>
                  <a:pt x="4953075" y="710152"/>
                </a:lnTo>
                <a:lnTo>
                  <a:pt x="4991185" y="684434"/>
                </a:lnTo>
                <a:lnTo>
                  <a:pt x="5016889" y="646287"/>
                </a:lnTo>
                <a:lnTo>
                  <a:pt x="5026317" y="599567"/>
                </a:lnTo>
                <a:lnTo>
                  <a:pt x="5026317" y="119887"/>
                </a:lnTo>
                <a:lnTo>
                  <a:pt x="5016889" y="73241"/>
                </a:lnTo>
                <a:lnTo>
                  <a:pt x="4991185" y="35131"/>
                </a:lnTo>
                <a:lnTo>
                  <a:pt x="4953075" y="9427"/>
                </a:lnTo>
                <a:lnTo>
                  <a:pt x="4906429" y="0"/>
                </a:lnTo>
                <a:close/>
              </a:path>
            </a:pathLst>
          </a:custGeom>
          <a:solidFill>
            <a:srgbClr val="70AD47"/>
          </a:solidFill>
        </p:spPr>
        <p:txBody>
          <a:bodyPr wrap="square" lIns="0" tIns="0" rIns="0" bIns="0" rtlCol="0"/>
          <a:lstStyle/>
          <a:p>
            <a:endParaRPr sz="2371"/>
          </a:p>
        </p:txBody>
      </p:sp>
      <p:sp>
        <p:nvSpPr>
          <p:cNvPr id="6" name="object 6"/>
          <p:cNvSpPr/>
          <p:nvPr/>
        </p:nvSpPr>
        <p:spPr>
          <a:xfrm>
            <a:off x="1007460" y="1894579"/>
            <a:ext cx="6616445" cy="947833"/>
          </a:xfrm>
          <a:custGeom>
            <a:avLst/>
            <a:gdLst/>
            <a:ahLst/>
            <a:cxnLst/>
            <a:rect l="l" t="t" r="r" b="b"/>
            <a:pathLst>
              <a:path w="5026660" h="720089">
                <a:moveTo>
                  <a:pt x="0" y="119887"/>
                </a:moveTo>
                <a:lnTo>
                  <a:pt x="9424" y="73241"/>
                </a:lnTo>
                <a:lnTo>
                  <a:pt x="35126" y="35131"/>
                </a:lnTo>
                <a:lnTo>
                  <a:pt x="73246" y="9427"/>
                </a:lnTo>
                <a:lnTo>
                  <a:pt x="119926" y="0"/>
                </a:lnTo>
                <a:lnTo>
                  <a:pt x="4906429" y="0"/>
                </a:lnTo>
                <a:lnTo>
                  <a:pt x="4953075" y="9427"/>
                </a:lnTo>
                <a:lnTo>
                  <a:pt x="4991185" y="35131"/>
                </a:lnTo>
                <a:lnTo>
                  <a:pt x="5016889" y="73241"/>
                </a:lnTo>
                <a:lnTo>
                  <a:pt x="5026317" y="119887"/>
                </a:lnTo>
                <a:lnTo>
                  <a:pt x="5026317" y="599567"/>
                </a:lnTo>
                <a:lnTo>
                  <a:pt x="5016889" y="646287"/>
                </a:lnTo>
                <a:lnTo>
                  <a:pt x="4991185" y="684434"/>
                </a:lnTo>
                <a:lnTo>
                  <a:pt x="4953075" y="710152"/>
                </a:lnTo>
                <a:lnTo>
                  <a:pt x="4906429" y="719582"/>
                </a:lnTo>
                <a:lnTo>
                  <a:pt x="119926" y="719582"/>
                </a:lnTo>
                <a:lnTo>
                  <a:pt x="73246" y="710152"/>
                </a:lnTo>
                <a:lnTo>
                  <a:pt x="35126" y="684434"/>
                </a:lnTo>
                <a:lnTo>
                  <a:pt x="9424" y="646287"/>
                </a:lnTo>
                <a:lnTo>
                  <a:pt x="0" y="599567"/>
                </a:lnTo>
                <a:lnTo>
                  <a:pt x="0" y="119887"/>
                </a:lnTo>
                <a:close/>
              </a:path>
            </a:pathLst>
          </a:custGeom>
          <a:ln w="25399">
            <a:solidFill>
              <a:srgbClr val="FFFFFF"/>
            </a:solidFill>
          </a:ln>
        </p:spPr>
        <p:txBody>
          <a:bodyPr wrap="square" lIns="0" tIns="0" rIns="0" bIns="0" rtlCol="0"/>
          <a:lstStyle/>
          <a:p>
            <a:endParaRPr sz="2371"/>
          </a:p>
        </p:txBody>
      </p:sp>
      <p:sp>
        <p:nvSpPr>
          <p:cNvPr id="7" name="object 7"/>
          <p:cNvSpPr/>
          <p:nvPr/>
        </p:nvSpPr>
        <p:spPr>
          <a:xfrm>
            <a:off x="1007460" y="2955417"/>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8"/>
                </a:lnTo>
                <a:lnTo>
                  <a:pt x="0" y="599694"/>
                </a:lnTo>
                <a:lnTo>
                  <a:pt x="9424" y="646340"/>
                </a:lnTo>
                <a:lnTo>
                  <a:pt x="35126" y="684450"/>
                </a:lnTo>
                <a:lnTo>
                  <a:pt x="73246" y="710154"/>
                </a:lnTo>
                <a:lnTo>
                  <a:pt x="119926" y="719582"/>
                </a:lnTo>
                <a:lnTo>
                  <a:pt x="4906429" y="719582"/>
                </a:lnTo>
                <a:lnTo>
                  <a:pt x="4953075" y="710154"/>
                </a:lnTo>
                <a:lnTo>
                  <a:pt x="4991185" y="684450"/>
                </a:lnTo>
                <a:lnTo>
                  <a:pt x="5016889" y="646340"/>
                </a:lnTo>
                <a:lnTo>
                  <a:pt x="5026317" y="599694"/>
                </a:lnTo>
                <a:lnTo>
                  <a:pt x="5026317" y="119888"/>
                </a:lnTo>
                <a:lnTo>
                  <a:pt x="5016889" y="73241"/>
                </a:lnTo>
                <a:lnTo>
                  <a:pt x="4991185" y="35131"/>
                </a:lnTo>
                <a:lnTo>
                  <a:pt x="4953075" y="9427"/>
                </a:lnTo>
                <a:lnTo>
                  <a:pt x="4906429" y="0"/>
                </a:lnTo>
                <a:close/>
              </a:path>
            </a:pathLst>
          </a:custGeom>
          <a:solidFill>
            <a:schemeClr val="accent5"/>
          </a:solidFill>
        </p:spPr>
        <p:txBody>
          <a:bodyPr wrap="square" lIns="0" tIns="0" rIns="0" bIns="0" rtlCol="0"/>
          <a:lstStyle/>
          <a:p>
            <a:endParaRPr sz="2371"/>
          </a:p>
        </p:txBody>
      </p:sp>
      <p:sp>
        <p:nvSpPr>
          <p:cNvPr id="8" name="object 8"/>
          <p:cNvSpPr/>
          <p:nvPr/>
        </p:nvSpPr>
        <p:spPr>
          <a:xfrm>
            <a:off x="1007460" y="2955417"/>
            <a:ext cx="6616445" cy="947833"/>
          </a:xfrm>
          <a:custGeom>
            <a:avLst/>
            <a:gdLst/>
            <a:ahLst/>
            <a:cxnLst/>
            <a:rect l="l" t="t" r="r" b="b"/>
            <a:pathLst>
              <a:path w="5026660" h="720089">
                <a:moveTo>
                  <a:pt x="0" y="119888"/>
                </a:moveTo>
                <a:lnTo>
                  <a:pt x="9424" y="73241"/>
                </a:lnTo>
                <a:lnTo>
                  <a:pt x="35126" y="35131"/>
                </a:lnTo>
                <a:lnTo>
                  <a:pt x="73246" y="9427"/>
                </a:lnTo>
                <a:lnTo>
                  <a:pt x="119926" y="0"/>
                </a:lnTo>
                <a:lnTo>
                  <a:pt x="4906429" y="0"/>
                </a:lnTo>
                <a:lnTo>
                  <a:pt x="4953075" y="9427"/>
                </a:lnTo>
                <a:lnTo>
                  <a:pt x="4991185" y="35131"/>
                </a:lnTo>
                <a:lnTo>
                  <a:pt x="5016889" y="73241"/>
                </a:lnTo>
                <a:lnTo>
                  <a:pt x="5026317" y="119888"/>
                </a:lnTo>
                <a:lnTo>
                  <a:pt x="5026317" y="599694"/>
                </a:lnTo>
                <a:lnTo>
                  <a:pt x="5016889" y="646340"/>
                </a:lnTo>
                <a:lnTo>
                  <a:pt x="4991185" y="684450"/>
                </a:lnTo>
                <a:lnTo>
                  <a:pt x="4953075" y="710154"/>
                </a:lnTo>
                <a:lnTo>
                  <a:pt x="4906429" y="719582"/>
                </a:lnTo>
                <a:lnTo>
                  <a:pt x="119926" y="719582"/>
                </a:lnTo>
                <a:lnTo>
                  <a:pt x="73246" y="710154"/>
                </a:lnTo>
                <a:lnTo>
                  <a:pt x="35126" y="684450"/>
                </a:lnTo>
                <a:lnTo>
                  <a:pt x="9424" y="646340"/>
                </a:lnTo>
                <a:lnTo>
                  <a:pt x="0" y="599694"/>
                </a:lnTo>
                <a:lnTo>
                  <a:pt x="0" y="119888"/>
                </a:lnTo>
                <a:close/>
              </a:path>
            </a:pathLst>
          </a:custGeom>
          <a:ln w="25399">
            <a:solidFill>
              <a:srgbClr val="FFFFFF"/>
            </a:solidFill>
          </a:ln>
        </p:spPr>
        <p:txBody>
          <a:bodyPr wrap="square" lIns="0" tIns="0" rIns="0" bIns="0" rtlCol="0"/>
          <a:lstStyle/>
          <a:p>
            <a:endParaRPr sz="2371"/>
          </a:p>
        </p:txBody>
      </p:sp>
      <p:sp>
        <p:nvSpPr>
          <p:cNvPr id="9" name="object 9"/>
          <p:cNvSpPr/>
          <p:nvPr/>
        </p:nvSpPr>
        <p:spPr>
          <a:xfrm>
            <a:off x="1007460" y="4016256"/>
            <a:ext cx="6616445" cy="947833"/>
          </a:xfrm>
          <a:custGeom>
            <a:avLst/>
            <a:gdLst/>
            <a:ahLst/>
            <a:cxnLst/>
            <a:rect l="l" t="t" r="r" b="b"/>
            <a:pathLst>
              <a:path w="5026660" h="720089">
                <a:moveTo>
                  <a:pt x="4906429" y="0"/>
                </a:moveTo>
                <a:lnTo>
                  <a:pt x="119926" y="0"/>
                </a:lnTo>
                <a:lnTo>
                  <a:pt x="73246" y="9427"/>
                </a:lnTo>
                <a:lnTo>
                  <a:pt x="35126" y="35131"/>
                </a:lnTo>
                <a:lnTo>
                  <a:pt x="9424" y="73241"/>
                </a:lnTo>
                <a:lnTo>
                  <a:pt x="0" y="119887"/>
                </a:lnTo>
                <a:lnTo>
                  <a:pt x="0" y="599694"/>
                </a:lnTo>
                <a:lnTo>
                  <a:pt x="9424" y="646340"/>
                </a:lnTo>
                <a:lnTo>
                  <a:pt x="35126" y="684450"/>
                </a:lnTo>
                <a:lnTo>
                  <a:pt x="73246" y="710154"/>
                </a:lnTo>
                <a:lnTo>
                  <a:pt x="119926" y="719582"/>
                </a:lnTo>
                <a:lnTo>
                  <a:pt x="4906429" y="719582"/>
                </a:lnTo>
                <a:lnTo>
                  <a:pt x="4953075" y="710154"/>
                </a:lnTo>
                <a:lnTo>
                  <a:pt x="4991185" y="684450"/>
                </a:lnTo>
                <a:lnTo>
                  <a:pt x="5016889" y="646340"/>
                </a:lnTo>
                <a:lnTo>
                  <a:pt x="5026317" y="599694"/>
                </a:lnTo>
                <a:lnTo>
                  <a:pt x="5026317" y="119887"/>
                </a:lnTo>
                <a:lnTo>
                  <a:pt x="5016889" y="73241"/>
                </a:lnTo>
                <a:lnTo>
                  <a:pt x="4991185" y="35131"/>
                </a:lnTo>
                <a:lnTo>
                  <a:pt x="4953075" y="9427"/>
                </a:lnTo>
                <a:lnTo>
                  <a:pt x="4906429" y="0"/>
                </a:lnTo>
                <a:close/>
              </a:path>
            </a:pathLst>
          </a:custGeom>
          <a:solidFill>
            <a:srgbClr val="FFC000"/>
          </a:solidFill>
        </p:spPr>
        <p:txBody>
          <a:bodyPr wrap="square" lIns="0" tIns="0" rIns="0" bIns="0" rtlCol="0"/>
          <a:lstStyle/>
          <a:p>
            <a:endParaRPr sz="2371"/>
          </a:p>
        </p:txBody>
      </p:sp>
      <p:sp>
        <p:nvSpPr>
          <p:cNvPr id="10" name="object 10"/>
          <p:cNvSpPr/>
          <p:nvPr/>
        </p:nvSpPr>
        <p:spPr>
          <a:xfrm>
            <a:off x="1007460" y="4016256"/>
            <a:ext cx="6616445" cy="947833"/>
          </a:xfrm>
          <a:custGeom>
            <a:avLst/>
            <a:gdLst/>
            <a:ahLst/>
            <a:cxnLst/>
            <a:rect l="l" t="t" r="r" b="b"/>
            <a:pathLst>
              <a:path w="5026660" h="720089">
                <a:moveTo>
                  <a:pt x="0" y="119887"/>
                </a:moveTo>
                <a:lnTo>
                  <a:pt x="9424" y="73241"/>
                </a:lnTo>
                <a:lnTo>
                  <a:pt x="35126" y="35131"/>
                </a:lnTo>
                <a:lnTo>
                  <a:pt x="73246" y="9427"/>
                </a:lnTo>
                <a:lnTo>
                  <a:pt x="119926" y="0"/>
                </a:lnTo>
                <a:lnTo>
                  <a:pt x="4906429" y="0"/>
                </a:lnTo>
                <a:lnTo>
                  <a:pt x="4953075" y="9427"/>
                </a:lnTo>
                <a:lnTo>
                  <a:pt x="4991185" y="35131"/>
                </a:lnTo>
                <a:lnTo>
                  <a:pt x="5016889" y="73241"/>
                </a:lnTo>
                <a:lnTo>
                  <a:pt x="5026317" y="119887"/>
                </a:lnTo>
                <a:lnTo>
                  <a:pt x="5026317" y="599694"/>
                </a:lnTo>
                <a:lnTo>
                  <a:pt x="5016889" y="646340"/>
                </a:lnTo>
                <a:lnTo>
                  <a:pt x="4991185" y="684450"/>
                </a:lnTo>
                <a:lnTo>
                  <a:pt x="4953075" y="710154"/>
                </a:lnTo>
                <a:lnTo>
                  <a:pt x="4906429" y="719582"/>
                </a:lnTo>
                <a:lnTo>
                  <a:pt x="119926" y="719582"/>
                </a:lnTo>
                <a:lnTo>
                  <a:pt x="73246" y="710154"/>
                </a:lnTo>
                <a:lnTo>
                  <a:pt x="35126" y="684450"/>
                </a:lnTo>
                <a:lnTo>
                  <a:pt x="9424" y="646340"/>
                </a:lnTo>
                <a:lnTo>
                  <a:pt x="0" y="599694"/>
                </a:lnTo>
                <a:lnTo>
                  <a:pt x="0" y="119887"/>
                </a:lnTo>
                <a:close/>
              </a:path>
            </a:pathLst>
          </a:custGeom>
          <a:ln w="25399">
            <a:solidFill>
              <a:srgbClr val="FFFFFF"/>
            </a:solidFill>
          </a:ln>
        </p:spPr>
        <p:txBody>
          <a:bodyPr wrap="square" lIns="0" tIns="0" rIns="0" bIns="0" rtlCol="0"/>
          <a:lstStyle/>
          <a:p>
            <a:endParaRPr sz="2371"/>
          </a:p>
        </p:txBody>
      </p:sp>
      <p:sp>
        <p:nvSpPr>
          <p:cNvPr id="11" name="object 11"/>
          <p:cNvSpPr txBox="1"/>
          <p:nvPr/>
        </p:nvSpPr>
        <p:spPr>
          <a:xfrm>
            <a:off x="1187683" y="2009091"/>
            <a:ext cx="6185155" cy="2800767"/>
          </a:xfrm>
          <a:prstGeom prst="rect">
            <a:avLst/>
          </a:prstGeom>
        </p:spPr>
        <p:txBody>
          <a:bodyPr vert="horz" wrap="square" lIns="0" tIns="0" rIns="0" bIns="0" rtlCol="0">
            <a:spAutoFit/>
          </a:bodyPr>
          <a:lstStyle/>
          <a:p>
            <a:pPr marL="16717"/>
            <a:r>
              <a:rPr sz="3949" spc="-7" dirty="0">
                <a:solidFill>
                  <a:srgbClr val="FFFFFF"/>
                </a:solidFill>
                <a:latin typeface="Calibri"/>
                <a:cs typeface="Calibri"/>
              </a:rPr>
              <a:t>Link </a:t>
            </a:r>
            <a:r>
              <a:rPr sz="3949" spc="-13" dirty="0">
                <a:solidFill>
                  <a:srgbClr val="FFFFFF"/>
                </a:solidFill>
                <a:latin typeface="Calibri"/>
                <a:cs typeface="Calibri"/>
              </a:rPr>
              <a:t>Expenses </a:t>
            </a:r>
            <a:r>
              <a:rPr sz="3949" spc="-20" dirty="0">
                <a:solidFill>
                  <a:srgbClr val="FFFFFF"/>
                </a:solidFill>
                <a:latin typeface="Calibri"/>
                <a:cs typeface="Calibri"/>
              </a:rPr>
              <a:t>to Project</a:t>
            </a:r>
            <a:r>
              <a:rPr sz="3949" spc="26" dirty="0">
                <a:solidFill>
                  <a:srgbClr val="FFFFFF"/>
                </a:solidFill>
                <a:latin typeface="Calibri"/>
                <a:cs typeface="Calibri"/>
              </a:rPr>
              <a:t> </a:t>
            </a:r>
            <a:r>
              <a:rPr sz="3949" dirty="0">
                <a:solidFill>
                  <a:srgbClr val="FFFFFF"/>
                </a:solidFill>
                <a:latin typeface="Calibri"/>
                <a:cs typeface="Calibri"/>
              </a:rPr>
              <a:t>Goals</a:t>
            </a:r>
            <a:endParaRPr sz="3949" dirty="0">
              <a:latin typeface="Calibri"/>
              <a:cs typeface="Calibri"/>
            </a:endParaRPr>
          </a:p>
          <a:p>
            <a:pPr>
              <a:spcBef>
                <a:spcPts val="59"/>
              </a:spcBef>
            </a:pPr>
            <a:endParaRPr sz="3093" dirty="0">
              <a:latin typeface="Times New Roman"/>
              <a:cs typeface="Times New Roman"/>
            </a:endParaRPr>
          </a:p>
          <a:p>
            <a:pPr marL="16717"/>
            <a:r>
              <a:rPr sz="3949" dirty="0">
                <a:solidFill>
                  <a:srgbClr val="FFFFFF"/>
                </a:solidFill>
                <a:latin typeface="Calibri"/>
                <a:cs typeface="Calibri"/>
              </a:rPr>
              <a:t>Be</a:t>
            </a:r>
            <a:r>
              <a:rPr sz="3949" spc="-112" dirty="0">
                <a:solidFill>
                  <a:srgbClr val="FFFFFF"/>
                </a:solidFill>
                <a:latin typeface="Calibri"/>
                <a:cs typeface="Calibri"/>
              </a:rPr>
              <a:t> </a:t>
            </a:r>
            <a:r>
              <a:rPr sz="3949" spc="-7" dirty="0">
                <a:solidFill>
                  <a:srgbClr val="FFFFFF"/>
                </a:solidFill>
                <a:latin typeface="Calibri"/>
                <a:cs typeface="Calibri"/>
              </a:rPr>
              <a:t>Specific!</a:t>
            </a:r>
            <a:endParaRPr sz="3949" dirty="0">
              <a:latin typeface="Calibri"/>
              <a:cs typeface="Calibri"/>
            </a:endParaRPr>
          </a:p>
          <a:p>
            <a:pPr>
              <a:spcBef>
                <a:spcPts val="59"/>
              </a:spcBef>
            </a:pPr>
            <a:endParaRPr sz="3093" dirty="0">
              <a:latin typeface="Times New Roman"/>
              <a:cs typeface="Times New Roman"/>
            </a:endParaRPr>
          </a:p>
          <a:p>
            <a:pPr marL="16717"/>
            <a:r>
              <a:rPr sz="3949" spc="-7" dirty="0">
                <a:solidFill>
                  <a:srgbClr val="FFFFFF"/>
                </a:solidFill>
                <a:latin typeface="Calibri"/>
                <a:cs typeface="Calibri"/>
              </a:rPr>
              <a:t>Plan </a:t>
            </a:r>
            <a:r>
              <a:rPr sz="3949" spc="-33" dirty="0">
                <a:solidFill>
                  <a:srgbClr val="FFFFFF"/>
                </a:solidFill>
                <a:latin typeface="Calibri"/>
                <a:cs typeface="Calibri"/>
              </a:rPr>
              <a:t>for </a:t>
            </a:r>
            <a:r>
              <a:rPr sz="3949" spc="-7" dirty="0">
                <a:solidFill>
                  <a:srgbClr val="FFFFFF"/>
                </a:solidFill>
                <a:latin typeface="Calibri"/>
                <a:cs typeface="Calibri"/>
              </a:rPr>
              <a:t>less</a:t>
            </a:r>
            <a:r>
              <a:rPr sz="3949" spc="-39" dirty="0">
                <a:solidFill>
                  <a:srgbClr val="FFFFFF"/>
                </a:solidFill>
                <a:latin typeface="Calibri"/>
                <a:cs typeface="Calibri"/>
              </a:rPr>
              <a:t> </a:t>
            </a:r>
            <a:r>
              <a:rPr sz="3949" spc="-53" dirty="0">
                <a:solidFill>
                  <a:srgbClr val="FFFFFF"/>
                </a:solidFill>
                <a:latin typeface="Calibri"/>
                <a:cs typeface="Calibri"/>
              </a:rPr>
              <a:t>money.</a:t>
            </a:r>
            <a:endParaRPr sz="3949"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2390" y="154114"/>
            <a:ext cx="7039374" cy="1284067"/>
          </a:xfrm>
          <a:prstGeom prst="rect">
            <a:avLst/>
          </a:prstGeom>
        </p:spPr>
        <p:txBody>
          <a:bodyPr vert="horz" wrap="square" lIns="0" tIns="262951" rIns="0" bIns="0" rtlCol="0" anchor="ctr">
            <a:spAutoFit/>
          </a:bodyPr>
          <a:lstStyle/>
          <a:p>
            <a:pPr marL="1011430">
              <a:lnSpc>
                <a:spcPct val="100000"/>
              </a:lnSpc>
            </a:pPr>
            <a:r>
              <a:rPr spc="-7" dirty="0"/>
              <a:t>Allowable</a:t>
            </a:r>
            <a:r>
              <a:rPr spc="-138" dirty="0"/>
              <a:t> </a:t>
            </a:r>
            <a:r>
              <a:rPr dirty="0"/>
              <a:t>Expenses</a:t>
            </a:r>
            <a:br>
              <a:rPr lang="en-US" dirty="0"/>
            </a:br>
            <a:r>
              <a:rPr lang="en-US" sz="2371" dirty="0"/>
              <a:t>Planning/Implementation</a:t>
            </a:r>
            <a:endParaRPr sz="2371" dirty="0"/>
          </a:p>
        </p:txBody>
      </p:sp>
      <p:sp>
        <p:nvSpPr>
          <p:cNvPr id="5" name="object 5"/>
          <p:cNvSpPr/>
          <p:nvPr/>
        </p:nvSpPr>
        <p:spPr>
          <a:xfrm>
            <a:off x="601669" y="1723904"/>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6" name="object 6"/>
          <p:cNvSpPr txBox="1"/>
          <p:nvPr/>
        </p:nvSpPr>
        <p:spPr>
          <a:xfrm>
            <a:off x="601669" y="1723904"/>
            <a:ext cx="1930771" cy="1245882"/>
          </a:xfrm>
          <a:prstGeom prst="rect">
            <a:avLst/>
          </a:prstGeom>
          <a:solidFill>
            <a:schemeClr val="accent2"/>
          </a:solidFill>
        </p:spPr>
        <p:txBody>
          <a:bodyPr vert="horz" wrap="square" lIns="0" tIns="7521" rIns="0" bIns="0" rtlCol="0">
            <a:spAutoFit/>
          </a:bodyPr>
          <a:lstStyle/>
          <a:p>
            <a:pPr>
              <a:spcBef>
                <a:spcPts val="59"/>
              </a:spcBef>
            </a:pPr>
            <a:endParaRPr sz="1580" dirty="0">
              <a:latin typeface="Times New Roman"/>
              <a:cs typeface="Times New Roman"/>
            </a:endParaRPr>
          </a:p>
          <a:p>
            <a:pPr marL="67707" marR="57678" indent="106158" algn="ctr">
              <a:lnSpc>
                <a:spcPts val="1738"/>
              </a:lnSpc>
              <a:spcBef>
                <a:spcPts val="7"/>
              </a:spcBef>
            </a:pPr>
            <a:r>
              <a:rPr sz="1580" dirty="0">
                <a:solidFill>
                  <a:srgbClr val="FFFFFF"/>
                </a:solidFill>
                <a:latin typeface="Calibri"/>
                <a:cs typeface="Calibri"/>
              </a:rPr>
              <a:t>Supplies,</a:t>
            </a:r>
            <a:r>
              <a:rPr lang="en-US" sz="1580" dirty="0">
                <a:solidFill>
                  <a:srgbClr val="FFFFFF"/>
                </a:solidFill>
                <a:latin typeface="Calibri"/>
                <a:cs typeface="Calibri"/>
              </a:rPr>
              <a:t> </a:t>
            </a:r>
            <a:r>
              <a:rPr sz="1580" spc="-7" dirty="0">
                <a:solidFill>
                  <a:srgbClr val="FFFFFF"/>
                </a:solidFill>
                <a:latin typeface="Calibri"/>
                <a:cs typeface="Calibri"/>
              </a:rPr>
              <a:t>materials,  </a:t>
            </a:r>
            <a:r>
              <a:rPr lang="en-US" sz="1580" spc="-7" dirty="0">
                <a:solidFill>
                  <a:srgbClr val="FFFFFF"/>
                </a:solidFill>
                <a:latin typeface="Calibri"/>
                <a:cs typeface="Calibri"/>
              </a:rPr>
              <a:t>classroom </a:t>
            </a:r>
            <a:r>
              <a:rPr sz="1580" spc="-7" dirty="0">
                <a:solidFill>
                  <a:srgbClr val="FFFFFF"/>
                </a:solidFill>
                <a:latin typeface="Calibri"/>
                <a:cs typeface="Calibri"/>
              </a:rPr>
              <a:t>furniture, computers</a:t>
            </a:r>
            <a:endParaRPr lang="en-US" sz="1580" spc="-7" dirty="0">
              <a:solidFill>
                <a:srgbClr val="FFFFFF"/>
              </a:solidFill>
              <a:latin typeface="Calibri"/>
              <a:cs typeface="Calibri"/>
            </a:endParaRPr>
          </a:p>
          <a:p>
            <a:pPr marL="67707" marR="57678" indent="106158" algn="just">
              <a:spcBef>
                <a:spcPts val="7"/>
              </a:spcBef>
            </a:pPr>
            <a:endParaRPr lang="en-US" sz="500" dirty="0">
              <a:latin typeface="Calibri"/>
              <a:cs typeface="Calibri"/>
            </a:endParaRPr>
          </a:p>
          <a:p>
            <a:pPr marL="67707" marR="57678" indent="106158" algn="just">
              <a:lnSpc>
                <a:spcPts val="1738"/>
              </a:lnSpc>
              <a:spcBef>
                <a:spcPts val="7"/>
              </a:spcBef>
            </a:pPr>
            <a:endParaRPr sz="500" dirty="0">
              <a:latin typeface="Calibri"/>
              <a:cs typeface="Calibri"/>
            </a:endParaRPr>
          </a:p>
        </p:txBody>
      </p:sp>
      <p:sp>
        <p:nvSpPr>
          <p:cNvPr id="7" name="object 7"/>
          <p:cNvSpPr/>
          <p:nvPr/>
        </p:nvSpPr>
        <p:spPr>
          <a:xfrm>
            <a:off x="2725067"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8" name="object 8"/>
          <p:cNvSpPr txBox="1"/>
          <p:nvPr/>
        </p:nvSpPr>
        <p:spPr>
          <a:xfrm>
            <a:off x="2725067" y="1723902"/>
            <a:ext cx="1930771" cy="1247985"/>
          </a:xfrm>
          <a:prstGeom prst="rect">
            <a:avLst/>
          </a:prstGeom>
          <a:solidFill>
            <a:srgbClr val="9BBA58"/>
          </a:solidFill>
        </p:spPr>
        <p:txBody>
          <a:bodyPr vert="horz" wrap="square" lIns="0" tIns="124539" rIns="0" bIns="0" rtlCol="0">
            <a:spAutoFit/>
          </a:bodyPr>
          <a:lstStyle/>
          <a:p>
            <a:pPr marL="120369" marR="111173" algn="ctr">
              <a:lnSpc>
                <a:spcPct val="91700"/>
              </a:lnSpc>
              <a:spcBef>
                <a:spcPts val="981"/>
              </a:spcBef>
            </a:pPr>
            <a:r>
              <a:rPr sz="1580" spc="-7" dirty="0">
                <a:solidFill>
                  <a:srgbClr val="FFFFFF"/>
                </a:solidFill>
                <a:latin typeface="Calibri"/>
                <a:cs typeface="Calibri"/>
              </a:rPr>
              <a:t>Salaries </a:t>
            </a:r>
            <a:r>
              <a:rPr sz="1580" dirty="0">
                <a:solidFill>
                  <a:srgbClr val="FFFFFF"/>
                </a:solidFill>
                <a:latin typeface="Calibri"/>
                <a:cs typeface="Calibri"/>
              </a:rPr>
              <a:t>and</a:t>
            </a:r>
            <a:r>
              <a:rPr sz="1580" spc="-59" dirty="0">
                <a:solidFill>
                  <a:srgbClr val="FFFFFF"/>
                </a:solidFill>
                <a:latin typeface="Calibri"/>
                <a:cs typeface="Calibri"/>
              </a:rPr>
              <a:t> </a:t>
            </a:r>
            <a:r>
              <a:rPr sz="1580" spc="-7" dirty="0">
                <a:solidFill>
                  <a:srgbClr val="FFFFFF"/>
                </a:solidFill>
                <a:latin typeface="Calibri"/>
                <a:cs typeface="Calibri"/>
              </a:rPr>
              <a:t>benefits  </a:t>
            </a:r>
            <a:r>
              <a:rPr sz="1580" spc="-13" dirty="0">
                <a:solidFill>
                  <a:srgbClr val="FFFFFF"/>
                </a:solidFill>
                <a:latin typeface="Calibri"/>
                <a:cs typeface="Calibri"/>
              </a:rPr>
              <a:t>for </a:t>
            </a:r>
            <a:r>
              <a:rPr sz="1580" dirty="0">
                <a:solidFill>
                  <a:srgbClr val="FFFFFF"/>
                </a:solidFill>
                <a:latin typeface="Calibri"/>
                <a:cs typeface="Calibri"/>
              </a:rPr>
              <a:t>KEY </a:t>
            </a:r>
            <a:r>
              <a:rPr sz="1580" spc="-13" dirty="0">
                <a:solidFill>
                  <a:srgbClr val="FFFFFF"/>
                </a:solidFill>
                <a:latin typeface="Calibri"/>
                <a:cs typeface="Calibri"/>
              </a:rPr>
              <a:t>staff </a:t>
            </a:r>
            <a:r>
              <a:rPr sz="1580" dirty="0">
                <a:solidFill>
                  <a:srgbClr val="FFFFFF"/>
                </a:solidFill>
                <a:latin typeface="Calibri"/>
                <a:cs typeface="Calibri"/>
              </a:rPr>
              <a:t>during  the </a:t>
            </a:r>
            <a:r>
              <a:rPr sz="1580" spc="-20" dirty="0">
                <a:solidFill>
                  <a:srgbClr val="FFFFFF"/>
                </a:solidFill>
                <a:latin typeface="Calibri"/>
                <a:cs typeface="Calibri"/>
              </a:rPr>
              <a:t>START-UP </a:t>
            </a:r>
            <a:r>
              <a:rPr sz="1580" dirty="0">
                <a:solidFill>
                  <a:srgbClr val="FFFFFF"/>
                </a:solidFill>
                <a:latin typeface="Calibri"/>
                <a:cs typeface="Calibri"/>
              </a:rPr>
              <a:t>phase  </a:t>
            </a:r>
            <a:r>
              <a:rPr sz="1580" spc="-26" dirty="0">
                <a:solidFill>
                  <a:srgbClr val="FFFFFF"/>
                </a:solidFill>
                <a:latin typeface="Calibri"/>
                <a:cs typeface="Calibri"/>
              </a:rPr>
              <a:t>only.</a:t>
            </a:r>
            <a:endParaRPr lang="en-US" sz="1580" spc="-26" dirty="0">
              <a:solidFill>
                <a:srgbClr val="FFFFFF"/>
              </a:solidFill>
              <a:latin typeface="Calibri"/>
              <a:cs typeface="Calibri"/>
            </a:endParaRPr>
          </a:p>
          <a:p>
            <a:pPr marL="120369" marR="111173" algn="ctr">
              <a:lnSpc>
                <a:spcPct val="91700"/>
              </a:lnSpc>
              <a:spcBef>
                <a:spcPts val="981"/>
              </a:spcBef>
            </a:pPr>
            <a:endParaRPr sz="700" dirty="0">
              <a:latin typeface="Calibri"/>
              <a:cs typeface="Calibri"/>
            </a:endParaRPr>
          </a:p>
        </p:txBody>
      </p:sp>
      <p:sp>
        <p:nvSpPr>
          <p:cNvPr id="9" name="object 9"/>
          <p:cNvSpPr/>
          <p:nvPr/>
        </p:nvSpPr>
        <p:spPr>
          <a:xfrm>
            <a:off x="4848580"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4848580" y="1723908"/>
            <a:ext cx="1930771" cy="1275121"/>
          </a:xfrm>
          <a:prstGeom prst="rect">
            <a:avLst/>
          </a:prstGeom>
          <a:solidFill>
            <a:srgbClr val="8063A1"/>
          </a:solidFill>
        </p:spPr>
        <p:txBody>
          <a:bodyPr vert="horz" wrap="square" lIns="0" tIns="7521" rIns="0" bIns="0" rtlCol="0">
            <a:spAutoFit/>
          </a:bodyPr>
          <a:lstStyle/>
          <a:p>
            <a:pPr>
              <a:spcBef>
                <a:spcPts val="59"/>
              </a:spcBef>
            </a:pPr>
            <a:endParaRPr sz="1580" dirty="0">
              <a:latin typeface="Times New Roman"/>
              <a:cs typeface="Times New Roman"/>
            </a:endParaRPr>
          </a:p>
          <a:p>
            <a:pPr marL="78574" marR="66035" indent="-4179" algn="ctr"/>
            <a:r>
              <a:rPr sz="1580" spc="-13" dirty="0">
                <a:solidFill>
                  <a:srgbClr val="FFFFFF"/>
                </a:solidFill>
                <a:latin typeface="Calibri"/>
                <a:cs typeface="Calibri"/>
              </a:rPr>
              <a:t>Staff </a:t>
            </a:r>
            <a:r>
              <a:rPr sz="1580" dirty="0">
                <a:solidFill>
                  <a:srgbClr val="FFFFFF"/>
                </a:solidFill>
                <a:latin typeface="Calibri"/>
                <a:cs typeface="Calibri"/>
              </a:rPr>
              <a:t>and </a:t>
            </a:r>
            <a:r>
              <a:rPr sz="1580" spc="-7" dirty="0">
                <a:solidFill>
                  <a:srgbClr val="FFFFFF"/>
                </a:solidFill>
                <a:latin typeface="Calibri"/>
                <a:cs typeface="Calibri"/>
              </a:rPr>
              <a:t>student  recruitment</a:t>
            </a:r>
            <a:r>
              <a:rPr sz="1580" spc="-86" dirty="0">
                <a:solidFill>
                  <a:srgbClr val="FFFFFF"/>
                </a:solidFill>
                <a:latin typeface="Calibri"/>
                <a:cs typeface="Calibri"/>
              </a:rPr>
              <a:t> </a:t>
            </a:r>
            <a:r>
              <a:rPr sz="1580" spc="-7" dirty="0">
                <a:solidFill>
                  <a:srgbClr val="FFFFFF"/>
                </a:solidFill>
                <a:latin typeface="Calibri"/>
                <a:cs typeface="Calibri"/>
              </a:rPr>
              <a:t>materials  </a:t>
            </a:r>
            <a:r>
              <a:rPr sz="1580" dirty="0">
                <a:solidFill>
                  <a:srgbClr val="FFFFFF"/>
                </a:solidFill>
                <a:latin typeface="Calibri"/>
                <a:cs typeface="Calibri"/>
              </a:rPr>
              <a:t>and</a:t>
            </a:r>
            <a:r>
              <a:rPr sz="1580" spc="-132" dirty="0">
                <a:solidFill>
                  <a:srgbClr val="FFFFFF"/>
                </a:solidFill>
                <a:latin typeface="Calibri"/>
                <a:cs typeface="Calibri"/>
              </a:rPr>
              <a:t> </a:t>
            </a:r>
            <a:r>
              <a:rPr sz="1580" dirty="0">
                <a:solidFill>
                  <a:srgbClr val="FFFFFF"/>
                </a:solidFill>
                <a:latin typeface="Calibri"/>
                <a:cs typeface="Calibri"/>
              </a:rPr>
              <a:t>activities.</a:t>
            </a:r>
            <a:endParaRPr lang="en-US" sz="200" dirty="0">
              <a:solidFill>
                <a:srgbClr val="FFFFFF"/>
              </a:solidFill>
              <a:latin typeface="Calibri"/>
              <a:cs typeface="Calibri"/>
            </a:endParaRPr>
          </a:p>
          <a:p>
            <a:pPr marL="78574" marR="66035" indent="-4179" algn="ctr"/>
            <a:endParaRPr lang="en-US" sz="200" dirty="0">
              <a:solidFill>
                <a:srgbClr val="FFFFFF"/>
              </a:solidFill>
              <a:latin typeface="Calibri"/>
              <a:cs typeface="Calibri"/>
            </a:endParaRPr>
          </a:p>
          <a:p>
            <a:pPr marL="78574" marR="66035" indent="-4179" algn="ctr">
              <a:lnSpc>
                <a:spcPts val="1738"/>
              </a:lnSpc>
              <a:spcBef>
                <a:spcPts val="7"/>
              </a:spcBef>
            </a:pPr>
            <a:endParaRPr sz="200" dirty="0">
              <a:latin typeface="Calibri"/>
              <a:cs typeface="Calibri"/>
            </a:endParaRPr>
          </a:p>
        </p:txBody>
      </p:sp>
      <p:sp>
        <p:nvSpPr>
          <p:cNvPr id="11" name="object 11"/>
          <p:cNvSpPr/>
          <p:nvPr/>
        </p:nvSpPr>
        <p:spPr>
          <a:xfrm>
            <a:off x="601669" y="3075109"/>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2" name="object 12"/>
          <p:cNvSpPr txBox="1"/>
          <p:nvPr/>
        </p:nvSpPr>
        <p:spPr>
          <a:xfrm>
            <a:off x="601669" y="3075109"/>
            <a:ext cx="1930771" cy="1111523"/>
          </a:xfrm>
          <a:prstGeom prst="rect">
            <a:avLst/>
          </a:prstGeom>
          <a:solidFill>
            <a:srgbClr val="43BB8D"/>
          </a:solidFill>
        </p:spPr>
        <p:txBody>
          <a:bodyPr vert="horz" wrap="square" lIns="0" tIns="0" rIns="0" bIns="0" rtlCol="0">
            <a:spAutoFit/>
          </a:bodyPr>
          <a:lstStyle/>
          <a:p>
            <a:pPr>
              <a:lnSpc>
                <a:spcPct val="100000"/>
              </a:lnSpc>
            </a:pPr>
            <a:endParaRPr sz="1580" dirty="0">
              <a:latin typeface="Times New Roman"/>
              <a:cs typeface="Times New Roman"/>
            </a:endParaRPr>
          </a:p>
          <a:p>
            <a:pPr>
              <a:spcBef>
                <a:spcPts val="26"/>
              </a:spcBef>
            </a:pPr>
            <a:endParaRPr sz="1383" dirty="0">
              <a:latin typeface="Times New Roman"/>
              <a:cs typeface="Times New Roman"/>
            </a:endParaRPr>
          </a:p>
          <a:p>
            <a:pPr marL="120369"/>
            <a:r>
              <a:rPr sz="1580" dirty="0">
                <a:solidFill>
                  <a:srgbClr val="FFFFFF"/>
                </a:solidFill>
                <a:latin typeface="Calibri"/>
                <a:cs typeface="Calibri"/>
              </a:rPr>
              <a:t>INITIAL </a:t>
            </a:r>
            <a:r>
              <a:rPr sz="1580" spc="-13" dirty="0">
                <a:solidFill>
                  <a:srgbClr val="FFFFFF"/>
                </a:solidFill>
                <a:latin typeface="Calibri"/>
                <a:cs typeface="Calibri"/>
              </a:rPr>
              <a:t>Staff</a:t>
            </a:r>
            <a:r>
              <a:rPr sz="1580" spc="-92" dirty="0">
                <a:solidFill>
                  <a:srgbClr val="FFFFFF"/>
                </a:solidFill>
                <a:latin typeface="Calibri"/>
                <a:cs typeface="Calibri"/>
              </a:rPr>
              <a:t> </a:t>
            </a:r>
            <a:r>
              <a:rPr sz="1580" spc="-20" dirty="0">
                <a:solidFill>
                  <a:srgbClr val="FFFFFF"/>
                </a:solidFill>
                <a:latin typeface="Calibri"/>
                <a:cs typeface="Calibri"/>
              </a:rPr>
              <a:t>Training</a:t>
            </a:r>
            <a:endParaRPr lang="en-US" sz="1580" spc="-20" dirty="0">
              <a:solidFill>
                <a:srgbClr val="FFFFFF"/>
              </a:solidFill>
              <a:latin typeface="Calibri"/>
              <a:cs typeface="Calibri"/>
            </a:endParaRPr>
          </a:p>
          <a:p>
            <a:pPr marL="120369"/>
            <a:endParaRPr lang="en-US" sz="1100" spc="-20" dirty="0">
              <a:solidFill>
                <a:srgbClr val="FFFFFF"/>
              </a:solidFill>
              <a:latin typeface="Calibri"/>
              <a:cs typeface="Calibri"/>
            </a:endParaRPr>
          </a:p>
          <a:p>
            <a:pPr marL="120369"/>
            <a:endParaRPr sz="1580" dirty="0">
              <a:latin typeface="Calibri"/>
              <a:cs typeface="Calibri"/>
            </a:endParaRPr>
          </a:p>
        </p:txBody>
      </p:sp>
      <p:sp>
        <p:nvSpPr>
          <p:cNvPr id="13" name="object 13"/>
          <p:cNvSpPr/>
          <p:nvPr/>
        </p:nvSpPr>
        <p:spPr>
          <a:xfrm>
            <a:off x="2725067" y="3075109"/>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4" name="object 14"/>
          <p:cNvSpPr txBox="1"/>
          <p:nvPr/>
        </p:nvSpPr>
        <p:spPr>
          <a:xfrm>
            <a:off x="2725067" y="3075109"/>
            <a:ext cx="1930771" cy="1123617"/>
          </a:xfrm>
          <a:prstGeom prst="rect">
            <a:avLst/>
          </a:prstGeom>
          <a:solidFill>
            <a:schemeClr val="accent5"/>
          </a:solidFill>
        </p:spPr>
        <p:txBody>
          <a:bodyPr vert="horz" wrap="square" lIns="0" tIns="8358" rIns="0" bIns="0" rtlCol="0">
            <a:spAutoFit/>
          </a:bodyPr>
          <a:lstStyle/>
          <a:p>
            <a:pPr>
              <a:spcBef>
                <a:spcPts val="66"/>
              </a:spcBef>
            </a:pPr>
            <a:endParaRPr sz="1580" dirty="0">
              <a:latin typeface="Times New Roman"/>
              <a:cs typeface="Times New Roman"/>
            </a:endParaRPr>
          </a:p>
          <a:p>
            <a:pPr marL="67707" marR="59349" algn="ctr">
              <a:lnSpc>
                <a:spcPts val="1738"/>
              </a:lnSpc>
            </a:pPr>
            <a:r>
              <a:rPr sz="1580" spc="-7" dirty="0">
                <a:solidFill>
                  <a:srgbClr val="FFFFFF"/>
                </a:solidFill>
                <a:latin typeface="Calibri"/>
                <a:cs typeface="Calibri"/>
              </a:rPr>
              <a:t>Consultant services</a:t>
            </a:r>
            <a:r>
              <a:rPr sz="1580" spc="-105" dirty="0">
                <a:solidFill>
                  <a:srgbClr val="FFFFFF"/>
                </a:solidFill>
                <a:latin typeface="Calibri"/>
                <a:cs typeface="Calibri"/>
              </a:rPr>
              <a:t> </a:t>
            </a:r>
            <a:r>
              <a:rPr sz="1580" spc="-7" dirty="0">
                <a:solidFill>
                  <a:srgbClr val="FFFFFF"/>
                </a:solidFill>
                <a:latin typeface="Calibri"/>
                <a:cs typeface="Calibri"/>
              </a:rPr>
              <a:t>to  </a:t>
            </a:r>
            <a:r>
              <a:rPr sz="1580" dirty="0">
                <a:solidFill>
                  <a:srgbClr val="FFFFFF"/>
                </a:solidFill>
                <a:latin typeface="Calibri"/>
                <a:cs typeface="Calibri"/>
              </a:rPr>
              <a:t>help </a:t>
            </a:r>
            <a:r>
              <a:rPr sz="1580" spc="-7" dirty="0">
                <a:solidFill>
                  <a:srgbClr val="FFFFFF"/>
                </a:solidFill>
                <a:latin typeface="Calibri"/>
                <a:cs typeface="Calibri"/>
              </a:rPr>
              <a:t>develop  curriculum</a:t>
            </a:r>
            <a:r>
              <a:rPr sz="1580" spc="-79" dirty="0">
                <a:solidFill>
                  <a:srgbClr val="FFFFFF"/>
                </a:solidFill>
                <a:latin typeface="Calibri"/>
                <a:cs typeface="Calibri"/>
              </a:rPr>
              <a:t> </a:t>
            </a:r>
            <a:r>
              <a:rPr sz="1580" spc="-13" dirty="0">
                <a:solidFill>
                  <a:srgbClr val="FFFFFF"/>
                </a:solidFill>
                <a:latin typeface="Calibri"/>
                <a:cs typeface="Calibri"/>
              </a:rPr>
              <a:t>etc.</a:t>
            </a:r>
            <a:endParaRPr lang="en-US" sz="1580" spc="-13" dirty="0">
              <a:solidFill>
                <a:srgbClr val="FFFFFF"/>
              </a:solidFill>
              <a:latin typeface="Calibri"/>
              <a:cs typeface="Calibri"/>
            </a:endParaRPr>
          </a:p>
          <a:p>
            <a:pPr marL="67707" marR="59349" algn="ctr">
              <a:lnSpc>
                <a:spcPts val="1738"/>
              </a:lnSpc>
            </a:pPr>
            <a:endParaRPr sz="1580" dirty="0">
              <a:latin typeface="Calibri"/>
              <a:cs typeface="Calibri"/>
            </a:endParaRPr>
          </a:p>
        </p:txBody>
      </p:sp>
      <p:sp>
        <p:nvSpPr>
          <p:cNvPr id="15" name="object 15"/>
          <p:cNvSpPr/>
          <p:nvPr/>
        </p:nvSpPr>
        <p:spPr>
          <a:xfrm>
            <a:off x="4848580" y="3075109"/>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solidFill>
            <a:srgbClr val="FFC000"/>
          </a:solidFill>
          <a:ln w="25400">
            <a:solidFill>
              <a:srgbClr val="FFFFFF"/>
            </a:solidFill>
          </a:ln>
        </p:spPr>
        <p:txBody>
          <a:bodyPr wrap="square" lIns="0" tIns="0" rIns="0" bIns="0" rtlCol="0"/>
          <a:lstStyle/>
          <a:p>
            <a:endParaRPr sz="2371"/>
          </a:p>
        </p:txBody>
      </p:sp>
      <p:sp>
        <p:nvSpPr>
          <p:cNvPr id="16" name="object 16"/>
          <p:cNvSpPr txBox="1"/>
          <p:nvPr/>
        </p:nvSpPr>
        <p:spPr>
          <a:xfrm>
            <a:off x="4848580" y="3075109"/>
            <a:ext cx="1930771" cy="1128001"/>
          </a:xfrm>
          <a:prstGeom prst="rect">
            <a:avLst/>
          </a:prstGeom>
          <a:solidFill>
            <a:srgbClr val="FFC000"/>
          </a:solidFill>
        </p:spPr>
        <p:txBody>
          <a:bodyPr vert="horz" wrap="square" lIns="0" tIns="0" rIns="0" bIns="0" rtlCol="0">
            <a:spAutoFit/>
          </a:bodyPr>
          <a:lstStyle/>
          <a:p>
            <a:pPr>
              <a:lnSpc>
                <a:spcPct val="100000"/>
              </a:lnSpc>
            </a:pPr>
            <a:endParaRPr sz="1580" dirty="0">
              <a:latin typeface="Times New Roman"/>
              <a:cs typeface="Times New Roman"/>
            </a:endParaRPr>
          </a:p>
          <a:p>
            <a:pPr marL="545838" marR="119533" indent="-417946">
              <a:lnSpc>
                <a:spcPts val="1738"/>
              </a:lnSpc>
              <a:spcBef>
                <a:spcPts val="935"/>
              </a:spcBef>
            </a:pPr>
            <a:r>
              <a:rPr sz="1580" spc="-7" dirty="0">
                <a:solidFill>
                  <a:srgbClr val="FFFFFF"/>
                </a:solidFill>
                <a:latin typeface="Calibri"/>
                <a:cs typeface="Calibri"/>
              </a:rPr>
              <a:t>ADA Compliance</a:t>
            </a:r>
            <a:r>
              <a:rPr sz="1580" spc="-79" dirty="0">
                <a:solidFill>
                  <a:srgbClr val="FFFFFF"/>
                </a:solidFill>
                <a:latin typeface="Calibri"/>
                <a:cs typeface="Calibri"/>
              </a:rPr>
              <a:t> </a:t>
            </a:r>
            <a:r>
              <a:rPr sz="1580" spc="-7" dirty="0">
                <a:solidFill>
                  <a:srgbClr val="FFFFFF"/>
                </a:solidFill>
                <a:latin typeface="Calibri"/>
                <a:cs typeface="Calibri"/>
              </a:rPr>
              <a:t>(</a:t>
            </a:r>
            <a:r>
              <a:rPr lang="en-US" sz="1580" spc="-7" dirty="0">
                <a:solidFill>
                  <a:srgbClr val="FFFFFF"/>
                </a:solidFill>
                <a:latin typeface="Calibri"/>
                <a:cs typeface="Calibri"/>
              </a:rPr>
              <a:t>for example</a:t>
            </a:r>
            <a:r>
              <a:rPr sz="1580" dirty="0">
                <a:solidFill>
                  <a:srgbClr val="FFFFFF"/>
                </a:solidFill>
                <a:latin typeface="Calibri"/>
                <a:cs typeface="Calibri"/>
              </a:rPr>
              <a:t>)</a:t>
            </a:r>
            <a:endParaRPr lang="en-US" sz="1580" dirty="0">
              <a:solidFill>
                <a:srgbClr val="FFFFFF"/>
              </a:solidFill>
              <a:latin typeface="Calibri"/>
              <a:cs typeface="Calibri"/>
            </a:endParaRPr>
          </a:p>
          <a:p>
            <a:pPr marL="545838" marR="119533" indent="-417946">
              <a:lnSpc>
                <a:spcPts val="1738"/>
              </a:lnSpc>
              <a:spcBef>
                <a:spcPts val="935"/>
              </a:spcBef>
            </a:pPr>
            <a:endParaRPr sz="1580" dirty="0">
              <a:latin typeface="Calibri"/>
              <a:cs typeface="Calibri"/>
            </a:endParaRPr>
          </a:p>
        </p:txBody>
      </p:sp>
      <p:sp>
        <p:nvSpPr>
          <p:cNvPr id="17" name="object 17"/>
          <p:cNvSpPr/>
          <p:nvPr/>
        </p:nvSpPr>
        <p:spPr>
          <a:xfrm>
            <a:off x="1663392" y="4426466"/>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18" name="object 18"/>
          <p:cNvSpPr txBox="1"/>
          <p:nvPr/>
        </p:nvSpPr>
        <p:spPr>
          <a:xfrm>
            <a:off x="1663392" y="4426469"/>
            <a:ext cx="1930771" cy="1128001"/>
          </a:xfrm>
          <a:prstGeom prst="rect">
            <a:avLst/>
          </a:prstGeom>
          <a:solidFill>
            <a:schemeClr val="accent3"/>
          </a:solidFill>
        </p:spPr>
        <p:txBody>
          <a:bodyPr vert="horz" wrap="square" lIns="0" tIns="0" rIns="0" bIns="0" rtlCol="0">
            <a:spAutoFit/>
          </a:bodyPr>
          <a:lstStyle/>
          <a:p>
            <a:pPr>
              <a:lnSpc>
                <a:spcPct val="100000"/>
              </a:lnSpc>
            </a:pPr>
            <a:endParaRPr sz="1580" dirty="0">
              <a:latin typeface="Times New Roman"/>
              <a:cs typeface="Times New Roman"/>
            </a:endParaRPr>
          </a:p>
          <a:p>
            <a:pPr marL="493177" marR="483982" indent="3343">
              <a:lnSpc>
                <a:spcPts val="1738"/>
              </a:lnSpc>
              <a:spcBef>
                <a:spcPts val="941"/>
              </a:spcBef>
            </a:pPr>
            <a:r>
              <a:rPr sz="1580" spc="-7" dirty="0">
                <a:solidFill>
                  <a:srgbClr val="FFFFFF"/>
                </a:solidFill>
                <a:latin typeface="Calibri"/>
                <a:cs typeface="Calibri"/>
              </a:rPr>
              <a:t>Co</a:t>
            </a:r>
            <a:r>
              <a:rPr sz="1580" spc="-13" dirty="0">
                <a:solidFill>
                  <a:srgbClr val="FFFFFF"/>
                </a:solidFill>
                <a:latin typeface="Calibri"/>
                <a:cs typeface="Calibri"/>
              </a:rPr>
              <a:t>n</a:t>
            </a:r>
            <a:r>
              <a:rPr sz="1580" spc="-26" dirty="0">
                <a:solidFill>
                  <a:srgbClr val="FFFFFF"/>
                </a:solidFill>
                <a:latin typeface="Calibri"/>
                <a:cs typeface="Calibri"/>
              </a:rPr>
              <a:t>f</a:t>
            </a:r>
            <a:r>
              <a:rPr sz="1580" dirty="0">
                <a:solidFill>
                  <a:srgbClr val="FFFFFF"/>
                </a:solidFill>
                <a:latin typeface="Calibri"/>
                <a:cs typeface="Calibri"/>
              </a:rPr>
              <a:t>e</a:t>
            </a:r>
            <a:r>
              <a:rPr sz="1580" spc="-13" dirty="0">
                <a:solidFill>
                  <a:srgbClr val="FFFFFF"/>
                </a:solidFill>
                <a:latin typeface="Calibri"/>
                <a:cs typeface="Calibri"/>
              </a:rPr>
              <a:t>r</a:t>
            </a:r>
            <a:r>
              <a:rPr sz="1580" dirty="0">
                <a:solidFill>
                  <a:srgbClr val="FFFFFF"/>
                </a:solidFill>
                <a:latin typeface="Calibri"/>
                <a:cs typeface="Calibri"/>
              </a:rPr>
              <a:t>e</a:t>
            </a:r>
            <a:r>
              <a:rPr sz="1580" spc="7" dirty="0">
                <a:solidFill>
                  <a:srgbClr val="FFFFFF"/>
                </a:solidFill>
                <a:latin typeface="Calibri"/>
                <a:cs typeface="Calibri"/>
              </a:rPr>
              <a:t>n</a:t>
            </a:r>
            <a:r>
              <a:rPr sz="1580" spc="-7" dirty="0">
                <a:solidFill>
                  <a:srgbClr val="FFFFFF"/>
                </a:solidFill>
                <a:latin typeface="Calibri"/>
                <a:cs typeface="Calibri"/>
              </a:rPr>
              <a:t>c</a:t>
            </a:r>
            <a:r>
              <a:rPr sz="1580" dirty="0">
                <a:solidFill>
                  <a:srgbClr val="FFFFFF"/>
                </a:solidFill>
                <a:latin typeface="Calibri"/>
                <a:cs typeface="Calibri"/>
              </a:rPr>
              <a:t>e  </a:t>
            </a:r>
            <a:r>
              <a:rPr sz="1580" spc="-46" dirty="0">
                <a:solidFill>
                  <a:srgbClr val="FFFFFF"/>
                </a:solidFill>
                <a:latin typeface="Calibri"/>
                <a:cs typeface="Calibri"/>
              </a:rPr>
              <a:t>A</a:t>
            </a:r>
            <a:r>
              <a:rPr sz="1580" spc="-13" dirty="0">
                <a:solidFill>
                  <a:srgbClr val="FFFFFF"/>
                </a:solidFill>
                <a:latin typeface="Calibri"/>
                <a:cs typeface="Calibri"/>
              </a:rPr>
              <a:t>tt</a:t>
            </a:r>
            <a:r>
              <a:rPr sz="1580" dirty="0">
                <a:solidFill>
                  <a:srgbClr val="FFFFFF"/>
                </a:solidFill>
                <a:latin typeface="Calibri"/>
                <a:cs typeface="Calibri"/>
              </a:rPr>
              <a:t>e</a:t>
            </a:r>
            <a:r>
              <a:rPr sz="1580" spc="7" dirty="0">
                <a:solidFill>
                  <a:srgbClr val="FFFFFF"/>
                </a:solidFill>
                <a:latin typeface="Calibri"/>
                <a:cs typeface="Calibri"/>
              </a:rPr>
              <a:t>n</a:t>
            </a:r>
            <a:r>
              <a:rPr sz="1580" dirty="0">
                <a:solidFill>
                  <a:srgbClr val="FFFFFF"/>
                </a:solidFill>
                <a:latin typeface="Calibri"/>
                <a:cs typeface="Calibri"/>
              </a:rPr>
              <a:t>da</a:t>
            </a:r>
            <a:r>
              <a:rPr sz="1580" spc="7" dirty="0">
                <a:solidFill>
                  <a:srgbClr val="FFFFFF"/>
                </a:solidFill>
                <a:latin typeface="Calibri"/>
                <a:cs typeface="Calibri"/>
              </a:rPr>
              <a:t>n</a:t>
            </a:r>
            <a:r>
              <a:rPr sz="1580" spc="-7" dirty="0">
                <a:solidFill>
                  <a:srgbClr val="FFFFFF"/>
                </a:solidFill>
                <a:latin typeface="Calibri"/>
                <a:cs typeface="Calibri"/>
              </a:rPr>
              <a:t>c</a:t>
            </a:r>
            <a:r>
              <a:rPr sz="1580" dirty="0">
                <a:solidFill>
                  <a:srgbClr val="FFFFFF"/>
                </a:solidFill>
                <a:latin typeface="Calibri"/>
                <a:cs typeface="Calibri"/>
              </a:rPr>
              <a:t>e</a:t>
            </a:r>
            <a:endParaRPr lang="en-US" sz="1580" dirty="0">
              <a:solidFill>
                <a:srgbClr val="FFFFFF"/>
              </a:solidFill>
              <a:latin typeface="Calibri"/>
              <a:cs typeface="Calibri"/>
            </a:endParaRPr>
          </a:p>
          <a:p>
            <a:pPr marL="493177" marR="483982" indent="3343">
              <a:lnSpc>
                <a:spcPts val="1738"/>
              </a:lnSpc>
              <a:spcBef>
                <a:spcPts val="941"/>
              </a:spcBef>
            </a:pPr>
            <a:endParaRPr sz="1580" dirty="0">
              <a:latin typeface="Calibri"/>
              <a:cs typeface="Calibri"/>
            </a:endParaRPr>
          </a:p>
        </p:txBody>
      </p:sp>
      <p:sp>
        <p:nvSpPr>
          <p:cNvPr id="19" name="object 19"/>
          <p:cNvSpPr/>
          <p:nvPr/>
        </p:nvSpPr>
        <p:spPr>
          <a:xfrm>
            <a:off x="3786740" y="4426466"/>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20" name="object 20"/>
          <p:cNvSpPr txBox="1"/>
          <p:nvPr/>
        </p:nvSpPr>
        <p:spPr>
          <a:xfrm>
            <a:off x="3786740" y="4426468"/>
            <a:ext cx="1930771" cy="1111523"/>
          </a:xfrm>
          <a:prstGeom prst="rect">
            <a:avLst/>
          </a:prstGeom>
          <a:solidFill>
            <a:srgbClr val="70AD47"/>
          </a:solidFill>
        </p:spPr>
        <p:txBody>
          <a:bodyPr vert="horz" wrap="square" lIns="0" tIns="0" rIns="0" bIns="0" rtlCol="0">
            <a:spAutoFit/>
          </a:bodyPr>
          <a:lstStyle/>
          <a:p>
            <a:pPr>
              <a:lnSpc>
                <a:spcPct val="100000"/>
              </a:lnSpc>
            </a:pPr>
            <a:endParaRPr sz="1580" dirty="0">
              <a:latin typeface="Times New Roman"/>
              <a:cs typeface="Times New Roman"/>
            </a:endParaRPr>
          </a:p>
          <a:p>
            <a:pPr>
              <a:spcBef>
                <a:spcPts val="26"/>
              </a:spcBef>
            </a:pPr>
            <a:endParaRPr sz="1383" dirty="0">
              <a:latin typeface="Times New Roman"/>
              <a:cs typeface="Times New Roman"/>
            </a:endParaRPr>
          </a:p>
          <a:p>
            <a:pPr marL="419619"/>
            <a:r>
              <a:rPr sz="1580" spc="-7" dirty="0">
                <a:solidFill>
                  <a:srgbClr val="FFFFFF"/>
                </a:solidFill>
                <a:latin typeface="Calibri"/>
                <a:cs typeface="Calibri"/>
              </a:rPr>
              <a:t>Library</a:t>
            </a:r>
            <a:r>
              <a:rPr sz="1580" spc="-125" dirty="0">
                <a:solidFill>
                  <a:srgbClr val="FFFFFF"/>
                </a:solidFill>
                <a:latin typeface="Calibri"/>
                <a:cs typeface="Calibri"/>
              </a:rPr>
              <a:t> </a:t>
            </a:r>
            <a:r>
              <a:rPr sz="1580" spc="-7" dirty="0">
                <a:solidFill>
                  <a:srgbClr val="FFFFFF"/>
                </a:solidFill>
                <a:latin typeface="Calibri"/>
                <a:cs typeface="Calibri"/>
              </a:rPr>
              <a:t>Books</a:t>
            </a:r>
            <a:endParaRPr lang="en-US" sz="1580" spc="-7" dirty="0">
              <a:solidFill>
                <a:srgbClr val="FFFFFF"/>
              </a:solidFill>
              <a:latin typeface="Calibri"/>
              <a:cs typeface="Calibri"/>
            </a:endParaRPr>
          </a:p>
          <a:p>
            <a:pPr marL="419619"/>
            <a:endParaRPr lang="en-US" sz="1100" spc="-7" dirty="0">
              <a:solidFill>
                <a:srgbClr val="FFFFFF"/>
              </a:solidFill>
              <a:latin typeface="Calibri"/>
              <a:cs typeface="Calibri"/>
            </a:endParaRPr>
          </a:p>
          <a:p>
            <a:pPr marL="419619"/>
            <a:endParaRPr sz="1580" dirty="0">
              <a:latin typeface="Calibri"/>
              <a:cs typeface="Calibri"/>
            </a:endParaRPr>
          </a:p>
        </p:txBody>
      </p:sp>
      <p:pic>
        <p:nvPicPr>
          <p:cNvPr id="1026" name="Picture 2" descr="https://i.pinimg.com/736x/ea/3d/cf/ea3dcff8ed8e8939d98c96b81f747623--happy-faces-smiley-faces.jpg">
            <a:extLst>
              <a:ext uri="{FF2B5EF4-FFF2-40B4-BE49-F238E27FC236}">
                <a16:creationId xmlns:a16="http://schemas.microsoft.com/office/drawing/2014/main" id="{4F676A92-70A8-4F75-BCE5-C665EFD31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500" y="2626601"/>
            <a:ext cx="1687995" cy="1308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9411" y="35426"/>
            <a:ext cx="6760002" cy="1435705"/>
          </a:xfrm>
          <a:prstGeom prst="rect">
            <a:avLst/>
          </a:prstGeom>
        </p:spPr>
        <p:txBody>
          <a:bodyPr vert="horz" wrap="square" lIns="0" tIns="418583" rIns="0" bIns="0" rtlCol="0" anchor="ctr">
            <a:spAutoFit/>
          </a:bodyPr>
          <a:lstStyle/>
          <a:p>
            <a:pPr marL="687941">
              <a:lnSpc>
                <a:spcPct val="100000"/>
              </a:lnSpc>
            </a:pPr>
            <a:r>
              <a:rPr lang="en-US" sz="4212" spc="-7" dirty="0"/>
              <a:t>U</a:t>
            </a:r>
            <a:r>
              <a:rPr sz="4212" spc="-7" dirty="0"/>
              <a:t>nallowable</a:t>
            </a:r>
            <a:r>
              <a:rPr sz="4212" spc="-118" dirty="0"/>
              <a:t> </a:t>
            </a:r>
            <a:r>
              <a:rPr sz="4212" dirty="0"/>
              <a:t>Expenses</a:t>
            </a:r>
            <a:br>
              <a:rPr lang="en-US" dirty="0"/>
            </a:br>
            <a:r>
              <a:rPr lang="en-US" sz="2371" dirty="0"/>
              <a:t>Planning/Implementation</a:t>
            </a:r>
            <a:endParaRPr sz="2371" dirty="0"/>
          </a:p>
        </p:txBody>
      </p:sp>
      <p:sp>
        <p:nvSpPr>
          <p:cNvPr id="5" name="object 5"/>
          <p:cNvSpPr/>
          <p:nvPr/>
        </p:nvSpPr>
        <p:spPr>
          <a:xfrm>
            <a:off x="552188" y="1897544"/>
            <a:ext cx="2192387" cy="1709276"/>
          </a:xfrm>
          <a:custGeom>
            <a:avLst/>
            <a:gdLst/>
            <a:ahLst/>
            <a:cxnLst/>
            <a:rect l="l" t="t" r="r" b="b"/>
            <a:pathLst>
              <a:path w="1665605" h="1298575">
                <a:moveTo>
                  <a:pt x="0" y="1298321"/>
                </a:moveTo>
                <a:lnTo>
                  <a:pt x="1665224" y="1298321"/>
                </a:lnTo>
                <a:lnTo>
                  <a:pt x="1665224" y="0"/>
                </a:lnTo>
                <a:lnTo>
                  <a:pt x="0" y="0"/>
                </a:lnTo>
                <a:lnTo>
                  <a:pt x="0" y="1298321"/>
                </a:lnTo>
                <a:close/>
              </a:path>
            </a:pathLst>
          </a:custGeom>
          <a:ln w="25400">
            <a:solidFill>
              <a:srgbClr val="FFFFFF"/>
            </a:solidFill>
          </a:ln>
        </p:spPr>
        <p:txBody>
          <a:bodyPr wrap="square" lIns="0" tIns="0" rIns="0" bIns="0" rtlCol="0"/>
          <a:lstStyle/>
          <a:p>
            <a:endParaRPr sz="2371"/>
          </a:p>
        </p:txBody>
      </p:sp>
      <p:sp>
        <p:nvSpPr>
          <p:cNvPr id="15" name="object 15"/>
          <p:cNvSpPr/>
          <p:nvPr/>
        </p:nvSpPr>
        <p:spPr>
          <a:xfrm>
            <a:off x="6434190" y="1996610"/>
            <a:ext cx="1504497" cy="1448315"/>
          </a:xfrm>
          <a:prstGeom prst="rect">
            <a:avLst/>
          </a:prstGeom>
          <a:blipFill>
            <a:blip r:embed="rId3" cstate="print"/>
            <a:stretch>
              <a:fillRect/>
            </a:stretch>
          </a:blipFill>
        </p:spPr>
        <p:txBody>
          <a:bodyPr wrap="square" lIns="0" tIns="0" rIns="0" bIns="0" rtlCol="0"/>
          <a:lstStyle/>
          <a:p>
            <a:endParaRPr sz="2371"/>
          </a:p>
        </p:txBody>
      </p:sp>
      <p:sp>
        <p:nvSpPr>
          <p:cNvPr id="16" name="Rectangle 15">
            <a:extLst>
              <a:ext uri="{FF2B5EF4-FFF2-40B4-BE49-F238E27FC236}">
                <a16:creationId xmlns:a16="http://schemas.microsoft.com/office/drawing/2014/main" id="{44E861F2-D3D6-4732-B875-D4A2AC799B44}"/>
              </a:ext>
            </a:extLst>
          </p:cNvPr>
          <p:cNvSpPr/>
          <p:nvPr/>
        </p:nvSpPr>
        <p:spPr>
          <a:xfrm>
            <a:off x="413701" y="1673696"/>
            <a:ext cx="2499211" cy="209413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230" marR="66871" indent="-1672" algn="ctr">
              <a:lnSpc>
                <a:spcPts val="1882"/>
              </a:lnSpc>
              <a:spcBef>
                <a:spcPts val="434"/>
              </a:spcBef>
            </a:pPr>
            <a:r>
              <a:rPr lang="en-US" sz="2106" spc="-7" dirty="0">
                <a:solidFill>
                  <a:srgbClr val="FFFFFF"/>
                </a:solidFill>
                <a:cs typeface="Calibri"/>
              </a:rPr>
              <a:t>Salaries </a:t>
            </a:r>
            <a:r>
              <a:rPr lang="en-US" sz="2106" spc="-20" dirty="0">
                <a:solidFill>
                  <a:srgbClr val="FFFFFF"/>
                </a:solidFill>
                <a:cs typeface="Calibri"/>
              </a:rPr>
              <a:t>for </a:t>
            </a:r>
            <a:r>
              <a:rPr lang="en-US" sz="2106" spc="-7" dirty="0">
                <a:solidFill>
                  <a:srgbClr val="FFFFFF"/>
                </a:solidFill>
                <a:cs typeface="Calibri"/>
              </a:rPr>
              <a:t>individuals  </a:t>
            </a:r>
            <a:r>
              <a:rPr lang="en-US" sz="2106" spc="-13" dirty="0">
                <a:solidFill>
                  <a:srgbClr val="FFFFFF"/>
                </a:solidFill>
                <a:cs typeface="Calibri"/>
              </a:rPr>
              <a:t>involved </a:t>
            </a:r>
            <a:r>
              <a:rPr lang="en-US" sz="2106" spc="-7" dirty="0">
                <a:solidFill>
                  <a:srgbClr val="FFFFFF"/>
                </a:solidFill>
                <a:cs typeface="Calibri"/>
              </a:rPr>
              <a:t>in the</a:t>
            </a:r>
            <a:r>
              <a:rPr lang="en-US" sz="2106" spc="-39" dirty="0">
                <a:solidFill>
                  <a:srgbClr val="FFFFFF"/>
                </a:solidFill>
                <a:cs typeface="Calibri"/>
              </a:rPr>
              <a:t> </a:t>
            </a:r>
            <a:r>
              <a:rPr lang="en-US" sz="2106" spc="-20" dirty="0">
                <a:solidFill>
                  <a:srgbClr val="FFFFFF"/>
                </a:solidFill>
                <a:cs typeface="Calibri"/>
              </a:rPr>
              <a:t>school’s  </a:t>
            </a:r>
            <a:r>
              <a:rPr lang="en-US" sz="2106" spc="-7" dirty="0">
                <a:solidFill>
                  <a:srgbClr val="FFFFFF"/>
                </a:solidFill>
                <a:cs typeface="Calibri"/>
              </a:rPr>
              <a:t>ongoing</a:t>
            </a:r>
            <a:r>
              <a:rPr lang="en-US" sz="2106" spc="-112" dirty="0">
                <a:solidFill>
                  <a:srgbClr val="FFFFFF"/>
                </a:solidFill>
                <a:cs typeface="Calibri"/>
              </a:rPr>
              <a:t> </a:t>
            </a:r>
            <a:r>
              <a:rPr lang="en-US" sz="2106" spc="-13" dirty="0">
                <a:solidFill>
                  <a:srgbClr val="FFFFFF"/>
                </a:solidFill>
                <a:cs typeface="Calibri"/>
              </a:rPr>
              <a:t>program.</a:t>
            </a:r>
            <a:endParaRPr lang="en-US" sz="2106" dirty="0">
              <a:cs typeface="Calibri"/>
            </a:endParaRPr>
          </a:p>
          <a:p>
            <a:pPr marL="82754" marR="73559" algn="ctr">
              <a:lnSpc>
                <a:spcPts val="1435"/>
              </a:lnSpc>
              <a:spcBef>
                <a:spcPts val="763"/>
              </a:spcBef>
            </a:pPr>
            <a:r>
              <a:rPr lang="en-US" sz="1580" spc="-7" dirty="0">
                <a:solidFill>
                  <a:srgbClr val="FFFFFF"/>
                </a:solidFill>
                <a:cs typeface="Calibri"/>
              </a:rPr>
              <a:t>•Lead Teacher salary, Spanish  Teacher</a:t>
            </a:r>
            <a:r>
              <a:rPr lang="en-US" sz="1580" spc="-92" dirty="0">
                <a:solidFill>
                  <a:srgbClr val="FFFFFF"/>
                </a:solidFill>
                <a:cs typeface="Calibri"/>
              </a:rPr>
              <a:t> </a:t>
            </a:r>
            <a:r>
              <a:rPr lang="en-US" sz="1580" spc="-7" dirty="0">
                <a:solidFill>
                  <a:srgbClr val="FFFFFF"/>
                </a:solidFill>
                <a:cs typeface="Calibri"/>
              </a:rPr>
              <a:t>salary</a:t>
            </a:r>
            <a:endParaRPr lang="en-US" sz="1580" dirty="0">
              <a:cs typeface="Calibri"/>
            </a:endParaRPr>
          </a:p>
          <a:p>
            <a:pPr algn="ctr">
              <a:spcBef>
                <a:spcPts val="86"/>
              </a:spcBef>
            </a:pPr>
            <a:r>
              <a:rPr lang="en-US" sz="1580" spc="-7" dirty="0">
                <a:solidFill>
                  <a:srgbClr val="FFFFFF"/>
                </a:solidFill>
                <a:cs typeface="Calibri"/>
              </a:rPr>
              <a:t>•Any employee of </a:t>
            </a:r>
            <a:r>
              <a:rPr lang="en-US" sz="1580" dirty="0">
                <a:solidFill>
                  <a:srgbClr val="FFFFFF"/>
                </a:solidFill>
                <a:cs typeface="Calibri"/>
              </a:rPr>
              <a:t>an</a:t>
            </a:r>
            <a:r>
              <a:rPr lang="en-US" sz="1580" spc="-46" dirty="0">
                <a:solidFill>
                  <a:srgbClr val="FFFFFF"/>
                </a:solidFill>
                <a:cs typeface="Calibri"/>
              </a:rPr>
              <a:t> </a:t>
            </a:r>
            <a:r>
              <a:rPr lang="en-US" sz="1580" spc="-7" dirty="0">
                <a:solidFill>
                  <a:srgbClr val="FFFFFF"/>
                </a:solidFill>
                <a:cs typeface="Calibri"/>
              </a:rPr>
              <a:t>EMO</a:t>
            </a:r>
            <a:endParaRPr lang="en-US" sz="1580" dirty="0"/>
          </a:p>
        </p:txBody>
      </p:sp>
      <p:sp>
        <p:nvSpPr>
          <p:cNvPr id="20" name="Rectangle 19">
            <a:extLst>
              <a:ext uri="{FF2B5EF4-FFF2-40B4-BE49-F238E27FC236}">
                <a16:creationId xmlns:a16="http://schemas.microsoft.com/office/drawing/2014/main" id="{06D14AA2-B2A7-45D6-9FEA-598FBEF3D0C4}"/>
              </a:ext>
            </a:extLst>
          </p:cNvPr>
          <p:cNvSpPr/>
          <p:nvPr/>
        </p:nvSpPr>
        <p:spPr>
          <a:xfrm>
            <a:off x="3167804" y="1673696"/>
            <a:ext cx="2499211" cy="2094136"/>
          </a:xfrm>
          <a:prstGeom prst="rect">
            <a:avLst/>
          </a:prstGeom>
          <a:solidFill>
            <a:srgbClr val="9BB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6" algn="ctr"/>
            <a:r>
              <a:rPr lang="en-US" sz="2106" spc="-7" dirty="0">
                <a:solidFill>
                  <a:srgbClr val="FFFFFF"/>
                </a:solidFill>
                <a:cs typeface="Calibri"/>
              </a:rPr>
              <a:t>Lease</a:t>
            </a:r>
            <a:r>
              <a:rPr lang="en-US" sz="2106" spc="-118" dirty="0">
                <a:solidFill>
                  <a:srgbClr val="FFFFFF"/>
                </a:solidFill>
                <a:cs typeface="Calibri"/>
              </a:rPr>
              <a:t> </a:t>
            </a:r>
            <a:r>
              <a:rPr lang="en-US" sz="2106" spc="-13" dirty="0">
                <a:solidFill>
                  <a:srgbClr val="FFFFFF"/>
                </a:solidFill>
                <a:cs typeface="Calibri"/>
              </a:rPr>
              <a:t>Payments</a:t>
            </a:r>
            <a:endParaRPr lang="en-US" sz="2106" dirty="0">
              <a:cs typeface="Calibri"/>
            </a:endParaRPr>
          </a:p>
          <a:p>
            <a:pPr algn="ctr">
              <a:spcBef>
                <a:spcPts val="632"/>
              </a:spcBef>
            </a:pPr>
            <a:r>
              <a:rPr lang="en-US" sz="1580" spc="-7" dirty="0">
                <a:solidFill>
                  <a:srgbClr val="FFFFFF"/>
                </a:solidFill>
                <a:cs typeface="Calibri"/>
              </a:rPr>
              <a:t>(Facility</a:t>
            </a:r>
            <a:r>
              <a:rPr lang="en-US" sz="1580" spc="-105" dirty="0">
                <a:solidFill>
                  <a:srgbClr val="FFFFFF"/>
                </a:solidFill>
                <a:cs typeface="Calibri"/>
              </a:rPr>
              <a:t> </a:t>
            </a:r>
            <a:r>
              <a:rPr lang="en-US" sz="1580" spc="-7" dirty="0">
                <a:solidFill>
                  <a:srgbClr val="FFFFFF"/>
                </a:solidFill>
                <a:cs typeface="Calibri"/>
              </a:rPr>
              <a:t>grant)</a:t>
            </a:r>
          </a:p>
          <a:p>
            <a:pPr algn="ctr">
              <a:spcBef>
                <a:spcPts val="86"/>
              </a:spcBef>
            </a:pPr>
            <a:endParaRPr lang="en-US" sz="1448" dirty="0"/>
          </a:p>
        </p:txBody>
      </p:sp>
      <p:sp>
        <p:nvSpPr>
          <p:cNvPr id="21" name="Rectangle 20">
            <a:extLst>
              <a:ext uri="{FF2B5EF4-FFF2-40B4-BE49-F238E27FC236}">
                <a16:creationId xmlns:a16="http://schemas.microsoft.com/office/drawing/2014/main" id="{3C3B1596-9A86-4523-A202-583B63F9E0DD}"/>
              </a:ext>
            </a:extLst>
          </p:cNvPr>
          <p:cNvSpPr/>
          <p:nvPr/>
        </p:nvSpPr>
        <p:spPr>
          <a:xfrm>
            <a:off x="398773" y="3867210"/>
            <a:ext cx="2499211" cy="2094136"/>
          </a:xfrm>
          <a:prstGeom prst="rect">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6606" marR="113681" indent="-672058" algn="ctr">
              <a:lnSpc>
                <a:spcPts val="1882"/>
              </a:lnSpc>
            </a:pPr>
            <a:r>
              <a:rPr lang="en-US" sz="2106" spc="-13" dirty="0">
                <a:solidFill>
                  <a:srgbClr val="FFFFFF"/>
                </a:solidFill>
                <a:cs typeface="Calibri"/>
              </a:rPr>
              <a:t>Contracted </a:t>
            </a:r>
            <a:r>
              <a:rPr lang="en-US" sz="2106" spc="-7" dirty="0">
                <a:solidFill>
                  <a:srgbClr val="FFFFFF"/>
                </a:solidFill>
                <a:cs typeface="Calibri"/>
              </a:rPr>
              <a:t>service</a:t>
            </a:r>
          </a:p>
          <a:p>
            <a:pPr marL="796606" marR="113681" indent="-672058" algn="ctr">
              <a:lnSpc>
                <a:spcPts val="1882"/>
              </a:lnSpc>
            </a:pPr>
            <a:r>
              <a:rPr lang="en-US" sz="2106" spc="-20" dirty="0">
                <a:solidFill>
                  <a:srgbClr val="FFFFFF"/>
                </a:solidFill>
                <a:cs typeface="Calibri"/>
              </a:rPr>
              <a:t>for payroll</a:t>
            </a:r>
            <a:endParaRPr lang="en-US" sz="2106" dirty="0">
              <a:cs typeface="Calibri"/>
            </a:endParaRPr>
          </a:p>
          <a:p>
            <a:pPr algn="ctr">
              <a:spcBef>
                <a:spcPts val="86"/>
              </a:spcBef>
            </a:pPr>
            <a:endParaRPr lang="en-US" sz="1580" dirty="0"/>
          </a:p>
        </p:txBody>
      </p:sp>
      <p:sp>
        <p:nvSpPr>
          <p:cNvPr id="22" name="Rectangle 21">
            <a:extLst>
              <a:ext uri="{FF2B5EF4-FFF2-40B4-BE49-F238E27FC236}">
                <a16:creationId xmlns:a16="http://schemas.microsoft.com/office/drawing/2014/main" id="{37345E6A-46A3-4DE1-8115-8A87537377FC}"/>
              </a:ext>
            </a:extLst>
          </p:cNvPr>
          <p:cNvSpPr/>
          <p:nvPr/>
        </p:nvSpPr>
        <p:spPr>
          <a:xfrm>
            <a:off x="3167804" y="3867210"/>
            <a:ext cx="2499211" cy="209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6"/>
              </a:spcBef>
            </a:pPr>
            <a:r>
              <a:rPr lang="en-US" sz="2106" spc="-13" dirty="0">
                <a:solidFill>
                  <a:srgbClr val="FFFFFF"/>
                </a:solidFill>
                <a:cs typeface="Calibri"/>
              </a:rPr>
              <a:t>Routine</a:t>
            </a:r>
            <a:r>
              <a:rPr lang="en-US" sz="2106" spc="-53" dirty="0">
                <a:solidFill>
                  <a:srgbClr val="FFFFFF"/>
                </a:solidFill>
                <a:cs typeface="Calibri"/>
              </a:rPr>
              <a:t> </a:t>
            </a:r>
            <a:r>
              <a:rPr lang="en-US" sz="2106" spc="-13" dirty="0">
                <a:solidFill>
                  <a:srgbClr val="FFFFFF"/>
                </a:solidFill>
                <a:cs typeface="Calibri"/>
              </a:rPr>
              <a:t>student  transportation</a:t>
            </a:r>
            <a:endParaRPr lang="en-US" sz="2106" dirty="0">
              <a:cs typeface="Calibri"/>
            </a:endParaRPr>
          </a:p>
          <a:p>
            <a:pPr algn="ctr">
              <a:spcBef>
                <a:spcPts val="86"/>
              </a:spcBef>
            </a:pPr>
            <a:endParaRPr lang="en-US" sz="1580" dirty="0"/>
          </a:p>
        </p:txBody>
      </p:sp>
      <p:sp>
        <p:nvSpPr>
          <p:cNvPr id="23" name="Rectangle 22">
            <a:extLst>
              <a:ext uri="{FF2B5EF4-FFF2-40B4-BE49-F238E27FC236}">
                <a16:creationId xmlns:a16="http://schemas.microsoft.com/office/drawing/2014/main" id="{B8D6B379-0BA2-4DC6-B120-F58E309A75BB}"/>
              </a:ext>
            </a:extLst>
          </p:cNvPr>
          <p:cNvSpPr/>
          <p:nvPr/>
        </p:nvSpPr>
        <p:spPr>
          <a:xfrm>
            <a:off x="5936833" y="3867210"/>
            <a:ext cx="2499211" cy="2094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399" marR="119533" indent="1672" algn="ctr"/>
            <a:r>
              <a:rPr lang="en-US" sz="2106" spc="-7" dirty="0">
                <a:solidFill>
                  <a:srgbClr val="FFFFFF"/>
                </a:solidFill>
                <a:cs typeface="Calibri"/>
              </a:rPr>
              <a:t>On-going </a:t>
            </a:r>
            <a:r>
              <a:rPr lang="en-US" sz="2106" spc="-20" dirty="0">
                <a:solidFill>
                  <a:srgbClr val="FFFFFF"/>
                </a:solidFill>
                <a:cs typeface="Calibri"/>
              </a:rPr>
              <a:t>staff  </a:t>
            </a:r>
            <a:r>
              <a:rPr lang="en-US" sz="2106" spc="-13" dirty="0">
                <a:solidFill>
                  <a:srgbClr val="FFFFFF"/>
                </a:solidFill>
                <a:cs typeface="Calibri"/>
              </a:rPr>
              <a:t>development/</a:t>
            </a:r>
          </a:p>
          <a:p>
            <a:pPr marL="130399" marR="119533" indent="1672" algn="ctr"/>
            <a:r>
              <a:rPr lang="en-US" sz="2106" spc="-13" dirty="0">
                <a:solidFill>
                  <a:srgbClr val="FFFFFF"/>
                </a:solidFill>
                <a:cs typeface="Calibri"/>
              </a:rPr>
              <a:t>training </a:t>
            </a:r>
            <a:r>
              <a:rPr lang="en-US" sz="2106" spc="-7" dirty="0">
                <a:solidFill>
                  <a:srgbClr val="FFFFFF"/>
                </a:solidFill>
                <a:cs typeface="Calibri"/>
              </a:rPr>
              <a:t>required </a:t>
            </a:r>
            <a:r>
              <a:rPr lang="en-US" sz="2106" spc="-13" dirty="0">
                <a:solidFill>
                  <a:srgbClr val="FFFFFF"/>
                </a:solidFill>
                <a:cs typeface="Calibri"/>
              </a:rPr>
              <a:t>by</a:t>
            </a:r>
            <a:r>
              <a:rPr lang="en-US" sz="2106" spc="-125" dirty="0">
                <a:solidFill>
                  <a:srgbClr val="FFFFFF"/>
                </a:solidFill>
                <a:cs typeface="Calibri"/>
              </a:rPr>
              <a:t> </a:t>
            </a:r>
            <a:r>
              <a:rPr lang="en-US" sz="2106" spc="-13" dirty="0">
                <a:solidFill>
                  <a:srgbClr val="FFFFFF"/>
                </a:solidFill>
                <a:cs typeface="Calibri"/>
              </a:rPr>
              <a:t>EMO</a:t>
            </a:r>
            <a:endParaRPr lang="en-US" sz="2106" dirty="0">
              <a:cs typeface="Calibri"/>
            </a:endParaRPr>
          </a:p>
          <a:p>
            <a:pPr algn="ctr">
              <a:spcBef>
                <a:spcPts val="86"/>
              </a:spcBef>
            </a:pPr>
            <a:endParaRPr lang="en-US" sz="1580" dirty="0"/>
          </a:p>
        </p:txBody>
      </p:sp>
    </p:spTree>
    <p:extLst>
      <p:ext uri="{BB962C8B-B14F-4D97-AF65-F5344CB8AC3E}">
        <p14:creationId xmlns:p14="http://schemas.microsoft.com/office/powerpoint/2010/main" val="3169746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9411" y="35426"/>
            <a:ext cx="6760002" cy="1435705"/>
          </a:xfrm>
          <a:prstGeom prst="rect">
            <a:avLst/>
          </a:prstGeom>
        </p:spPr>
        <p:txBody>
          <a:bodyPr vert="horz" wrap="square" lIns="0" tIns="418583" rIns="0" bIns="0" rtlCol="0" anchor="ctr">
            <a:spAutoFit/>
          </a:bodyPr>
          <a:lstStyle/>
          <a:p>
            <a:pPr marL="687941">
              <a:lnSpc>
                <a:spcPct val="100000"/>
              </a:lnSpc>
            </a:pPr>
            <a:r>
              <a:rPr lang="en-US" sz="4212" spc="-7" dirty="0"/>
              <a:t>U</a:t>
            </a:r>
            <a:r>
              <a:rPr sz="4212" spc="-7" dirty="0"/>
              <a:t>nallowable</a:t>
            </a:r>
            <a:r>
              <a:rPr sz="4212" spc="-118" dirty="0"/>
              <a:t> </a:t>
            </a:r>
            <a:r>
              <a:rPr sz="4212" dirty="0"/>
              <a:t>Expenses</a:t>
            </a:r>
            <a:br>
              <a:rPr lang="en-US" dirty="0"/>
            </a:br>
            <a:r>
              <a:rPr lang="en-US" sz="2371" dirty="0"/>
              <a:t>Planning/Implementation</a:t>
            </a:r>
            <a:endParaRPr sz="2371" dirty="0"/>
          </a:p>
        </p:txBody>
      </p:sp>
      <p:sp>
        <p:nvSpPr>
          <p:cNvPr id="40" name="object 5">
            <a:extLst>
              <a:ext uri="{FF2B5EF4-FFF2-40B4-BE49-F238E27FC236}">
                <a16:creationId xmlns:a16="http://schemas.microsoft.com/office/drawing/2014/main" id="{96EE43CC-DB4E-4A7E-A8DA-CDA6CD0E0338}"/>
              </a:ext>
            </a:extLst>
          </p:cNvPr>
          <p:cNvSpPr/>
          <p:nvPr/>
        </p:nvSpPr>
        <p:spPr>
          <a:xfrm>
            <a:off x="601669" y="1723904"/>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1" name="object 6">
            <a:extLst>
              <a:ext uri="{FF2B5EF4-FFF2-40B4-BE49-F238E27FC236}">
                <a16:creationId xmlns:a16="http://schemas.microsoft.com/office/drawing/2014/main" id="{C3D09996-9DA9-4BA7-9C49-50C77486D522}"/>
              </a:ext>
            </a:extLst>
          </p:cNvPr>
          <p:cNvSpPr txBox="1"/>
          <p:nvPr/>
        </p:nvSpPr>
        <p:spPr>
          <a:xfrm>
            <a:off x="601669" y="1723903"/>
            <a:ext cx="1930771" cy="1494668"/>
          </a:xfrm>
          <a:prstGeom prst="rect">
            <a:avLst/>
          </a:prstGeom>
          <a:solidFill>
            <a:schemeClr val="accent2"/>
          </a:solidFill>
        </p:spPr>
        <p:txBody>
          <a:bodyPr vert="horz" wrap="square" lIns="0" tIns="7521" rIns="0" bIns="0" rtlCol="0">
            <a:spAutoFit/>
          </a:bodyPr>
          <a:lstStyle/>
          <a:p>
            <a:pPr>
              <a:spcBef>
                <a:spcPts val="59"/>
              </a:spcBef>
            </a:pPr>
            <a:endParaRPr sz="1580" dirty="0">
              <a:latin typeface="Times New Roman"/>
              <a:cs typeface="Times New Roman"/>
            </a:endParaRPr>
          </a:p>
          <a:p>
            <a:pPr marL="107831" marR="98636" algn="ctr">
              <a:lnSpc>
                <a:spcPts val="1593"/>
              </a:lnSpc>
            </a:pPr>
            <a:r>
              <a:rPr lang="en-US" sz="1580" dirty="0">
                <a:solidFill>
                  <a:srgbClr val="FFFFFF"/>
                </a:solidFill>
                <a:cs typeface="Calibri"/>
              </a:rPr>
              <a:t>Playground</a:t>
            </a:r>
            <a:r>
              <a:rPr lang="en-US" sz="1580" spc="-86" dirty="0">
                <a:solidFill>
                  <a:srgbClr val="FFFFFF"/>
                </a:solidFill>
                <a:cs typeface="Calibri"/>
              </a:rPr>
              <a:t> </a:t>
            </a:r>
            <a:r>
              <a:rPr lang="en-US" sz="1580" spc="-7" dirty="0">
                <a:solidFill>
                  <a:srgbClr val="FFFFFF"/>
                </a:solidFill>
                <a:cs typeface="Calibri"/>
              </a:rPr>
              <a:t>equipment,  </a:t>
            </a:r>
            <a:r>
              <a:rPr lang="en-US" sz="1580" dirty="0">
                <a:solidFill>
                  <a:srgbClr val="FFFFFF"/>
                </a:solidFill>
                <a:cs typeface="Calibri"/>
              </a:rPr>
              <a:t>athletic </a:t>
            </a:r>
            <a:r>
              <a:rPr lang="en-US" sz="1580" spc="-7" dirty="0">
                <a:solidFill>
                  <a:srgbClr val="FFFFFF"/>
                </a:solidFill>
                <a:cs typeface="Calibri"/>
              </a:rPr>
              <a:t>equipment, </a:t>
            </a:r>
            <a:r>
              <a:rPr lang="en-US" sz="1580" dirty="0">
                <a:solidFill>
                  <a:srgbClr val="FFFFFF"/>
                </a:solidFill>
                <a:cs typeface="Calibri"/>
              </a:rPr>
              <a:t>or  </a:t>
            </a:r>
            <a:r>
              <a:rPr lang="en-US" sz="1580" spc="-7" dirty="0">
                <a:solidFill>
                  <a:srgbClr val="FFFFFF"/>
                </a:solidFill>
                <a:cs typeface="Calibri"/>
              </a:rPr>
              <a:t>sports,</a:t>
            </a:r>
            <a:r>
              <a:rPr lang="en-US" sz="1580" spc="-125" dirty="0">
                <a:solidFill>
                  <a:srgbClr val="FFFFFF"/>
                </a:solidFill>
                <a:cs typeface="Calibri"/>
              </a:rPr>
              <a:t> </a:t>
            </a:r>
            <a:r>
              <a:rPr lang="en-US" sz="1580" dirty="0">
                <a:solidFill>
                  <a:srgbClr val="FFFFFF"/>
                </a:solidFill>
                <a:cs typeface="Calibri"/>
              </a:rPr>
              <a:t>uniforms</a:t>
            </a:r>
          </a:p>
          <a:p>
            <a:pPr marL="107831" marR="98636" algn="ctr">
              <a:lnSpc>
                <a:spcPts val="1593"/>
              </a:lnSpc>
            </a:pPr>
            <a:endParaRPr lang="en-US" sz="1053" dirty="0">
              <a:cs typeface="Calibri"/>
            </a:endParaRPr>
          </a:p>
          <a:p>
            <a:pPr marL="67707" marR="57678" indent="106158" algn="just">
              <a:lnSpc>
                <a:spcPts val="1738"/>
              </a:lnSpc>
              <a:spcBef>
                <a:spcPts val="7"/>
              </a:spcBef>
            </a:pPr>
            <a:endParaRPr sz="1580" dirty="0">
              <a:latin typeface="Calibri"/>
              <a:cs typeface="Calibri"/>
            </a:endParaRPr>
          </a:p>
        </p:txBody>
      </p:sp>
      <p:sp>
        <p:nvSpPr>
          <p:cNvPr id="42" name="object 7">
            <a:extLst>
              <a:ext uri="{FF2B5EF4-FFF2-40B4-BE49-F238E27FC236}">
                <a16:creationId xmlns:a16="http://schemas.microsoft.com/office/drawing/2014/main" id="{21EEE398-0E63-4D21-A6E0-2E9671DB9D00}"/>
              </a:ext>
            </a:extLst>
          </p:cNvPr>
          <p:cNvSpPr/>
          <p:nvPr/>
        </p:nvSpPr>
        <p:spPr>
          <a:xfrm>
            <a:off x="2725067"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3" name="object 8">
            <a:extLst>
              <a:ext uri="{FF2B5EF4-FFF2-40B4-BE49-F238E27FC236}">
                <a16:creationId xmlns:a16="http://schemas.microsoft.com/office/drawing/2014/main" id="{F664A7A8-14AD-4904-B1D9-E1F86E7EC0A2}"/>
              </a:ext>
            </a:extLst>
          </p:cNvPr>
          <p:cNvSpPr txBox="1"/>
          <p:nvPr/>
        </p:nvSpPr>
        <p:spPr>
          <a:xfrm>
            <a:off x="2725067" y="1723907"/>
            <a:ext cx="1930771" cy="1523574"/>
          </a:xfrm>
          <a:prstGeom prst="rect">
            <a:avLst/>
          </a:prstGeom>
          <a:solidFill>
            <a:srgbClr val="9BBA58"/>
          </a:solidFill>
        </p:spPr>
        <p:txBody>
          <a:bodyPr vert="horz" wrap="square" lIns="0" tIns="124539" rIns="0" bIns="0" rtlCol="0">
            <a:spAutoFit/>
          </a:bodyPr>
          <a:lstStyle/>
          <a:p>
            <a:pPr marL="55169" marR="234886" algn="ctr">
              <a:lnSpc>
                <a:spcPts val="1593"/>
              </a:lnSpc>
              <a:spcBef>
                <a:spcPts val="362"/>
              </a:spcBef>
            </a:pPr>
            <a:r>
              <a:rPr lang="en-US" sz="1580" dirty="0">
                <a:solidFill>
                  <a:srgbClr val="FFFFFF"/>
                </a:solidFill>
                <a:cs typeface="Calibri"/>
              </a:rPr>
              <a:t>Repairs and  maintenance of  classrooms or</a:t>
            </a:r>
            <a:r>
              <a:rPr lang="en-US" sz="1580" spc="-125" dirty="0">
                <a:solidFill>
                  <a:srgbClr val="FFFFFF"/>
                </a:solidFill>
                <a:cs typeface="Calibri"/>
              </a:rPr>
              <a:t> </a:t>
            </a:r>
            <a:r>
              <a:rPr lang="en-US" sz="1580" spc="-7" dirty="0">
                <a:solidFill>
                  <a:srgbClr val="FFFFFF"/>
                </a:solidFill>
                <a:cs typeface="Calibri"/>
              </a:rPr>
              <a:t>building</a:t>
            </a:r>
            <a:endParaRPr lang="en-US" sz="1580" dirty="0">
              <a:cs typeface="Calibri"/>
            </a:endParaRPr>
          </a:p>
          <a:p>
            <a:pPr marL="131235" marR="345225" indent="-76901" algn="ctr">
              <a:lnSpc>
                <a:spcPts val="1303"/>
              </a:lnSpc>
              <a:spcBef>
                <a:spcPts val="627"/>
              </a:spcBef>
            </a:pPr>
            <a:r>
              <a:rPr lang="en-US" sz="1316" spc="-7" dirty="0">
                <a:solidFill>
                  <a:srgbClr val="FFFFFF"/>
                </a:solidFill>
                <a:cs typeface="Calibri"/>
              </a:rPr>
              <a:t>•Fire alarm. bell systems refrigerators/freezers</a:t>
            </a:r>
            <a:endParaRPr lang="en-US" sz="1316" dirty="0">
              <a:cs typeface="Calibri"/>
            </a:endParaRPr>
          </a:p>
        </p:txBody>
      </p:sp>
      <p:sp>
        <p:nvSpPr>
          <p:cNvPr id="44" name="object 9">
            <a:extLst>
              <a:ext uri="{FF2B5EF4-FFF2-40B4-BE49-F238E27FC236}">
                <a16:creationId xmlns:a16="http://schemas.microsoft.com/office/drawing/2014/main" id="{EA547979-FDD7-4029-8E5F-C28987991642}"/>
              </a:ext>
            </a:extLst>
          </p:cNvPr>
          <p:cNvSpPr/>
          <p:nvPr/>
        </p:nvSpPr>
        <p:spPr>
          <a:xfrm>
            <a:off x="4848580" y="1723904"/>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5" name="object 10">
            <a:extLst>
              <a:ext uri="{FF2B5EF4-FFF2-40B4-BE49-F238E27FC236}">
                <a16:creationId xmlns:a16="http://schemas.microsoft.com/office/drawing/2014/main" id="{3415344A-D702-4248-9F41-1EED3F3F801A}"/>
              </a:ext>
            </a:extLst>
          </p:cNvPr>
          <p:cNvSpPr txBox="1"/>
          <p:nvPr/>
        </p:nvSpPr>
        <p:spPr>
          <a:xfrm>
            <a:off x="4846878" y="2342935"/>
            <a:ext cx="1930771" cy="1174517"/>
          </a:xfrm>
          <a:prstGeom prst="rect">
            <a:avLst/>
          </a:prstGeom>
          <a:solidFill>
            <a:srgbClr val="8063A1"/>
          </a:solidFill>
        </p:spPr>
        <p:txBody>
          <a:bodyPr vert="horz" wrap="square" lIns="0" tIns="7521" rIns="0" bIns="0" rtlCol="0">
            <a:spAutoFit/>
          </a:bodyPr>
          <a:lstStyle/>
          <a:p>
            <a:pPr marL="81919" marR="71887" indent="-836" algn="ctr"/>
            <a:endParaRPr lang="en-US" sz="921" spc="-7" dirty="0">
              <a:solidFill>
                <a:srgbClr val="FFFFFF"/>
              </a:solidFill>
              <a:cs typeface="Calibri"/>
            </a:endParaRPr>
          </a:p>
          <a:p>
            <a:pPr marL="81919" marR="71887" indent="-836" algn="ctr">
              <a:lnSpc>
                <a:spcPct val="91600"/>
              </a:lnSpc>
            </a:pPr>
            <a:r>
              <a:rPr lang="en-US" sz="1580" spc="-7" dirty="0">
                <a:solidFill>
                  <a:srgbClr val="FFFFFF"/>
                </a:solidFill>
                <a:cs typeface="Calibri"/>
              </a:rPr>
              <a:t>Planning </a:t>
            </a:r>
            <a:r>
              <a:rPr lang="en-US" sz="1580" dirty="0">
                <a:solidFill>
                  <a:srgbClr val="FFFFFF"/>
                </a:solidFill>
                <a:cs typeface="Calibri"/>
              </a:rPr>
              <a:t>and </a:t>
            </a:r>
            <a:r>
              <a:rPr lang="en-US" sz="1580" spc="-7" dirty="0">
                <a:solidFill>
                  <a:srgbClr val="FFFFFF"/>
                </a:solidFill>
                <a:cs typeface="Calibri"/>
              </a:rPr>
              <a:t>zoning,  </a:t>
            </a:r>
            <a:r>
              <a:rPr lang="en-US" sz="1580" dirty="0">
                <a:solidFill>
                  <a:srgbClr val="FFFFFF"/>
                </a:solidFill>
                <a:cs typeface="Calibri"/>
              </a:rPr>
              <a:t>traffic </a:t>
            </a:r>
            <a:r>
              <a:rPr lang="en-US" sz="1580" spc="-7" dirty="0">
                <a:solidFill>
                  <a:srgbClr val="FFFFFF"/>
                </a:solidFill>
                <a:cs typeface="Calibri"/>
              </a:rPr>
              <a:t>studies,  </a:t>
            </a:r>
            <a:r>
              <a:rPr lang="en-US" sz="1580" dirty="0">
                <a:solidFill>
                  <a:srgbClr val="FFFFFF"/>
                </a:solidFill>
                <a:cs typeface="Calibri"/>
              </a:rPr>
              <a:t>demographic </a:t>
            </a:r>
            <a:r>
              <a:rPr lang="en-US" sz="1580" spc="-7" dirty="0">
                <a:solidFill>
                  <a:srgbClr val="FFFFFF"/>
                </a:solidFill>
                <a:cs typeface="Calibri"/>
              </a:rPr>
              <a:t>studies,</a:t>
            </a:r>
            <a:r>
              <a:rPr lang="en-US" sz="1580" spc="-112" dirty="0">
                <a:solidFill>
                  <a:srgbClr val="FFFFFF"/>
                </a:solidFill>
                <a:cs typeface="Calibri"/>
              </a:rPr>
              <a:t> </a:t>
            </a:r>
            <a:r>
              <a:rPr lang="en-US" sz="1580" dirty="0">
                <a:solidFill>
                  <a:srgbClr val="FFFFFF"/>
                </a:solidFill>
                <a:cs typeface="Calibri"/>
              </a:rPr>
              <a:t>or  </a:t>
            </a:r>
            <a:r>
              <a:rPr lang="en-US" sz="1580" spc="-7" dirty="0">
                <a:solidFill>
                  <a:srgbClr val="FFFFFF"/>
                </a:solidFill>
                <a:cs typeface="Calibri"/>
              </a:rPr>
              <a:t>site</a:t>
            </a:r>
            <a:r>
              <a:rPr lang="en-US" sz="1580" spc="-132" dirty="0">
                <a:solidFill>
                  <a:srgbClr val="FFFFFF"/>
                </a:solidFill>
                <a:cs typeface="Calibri"/>
              </a:rPr>
              <a:t> </a:t>
            </a:r>
            <a:r>
              <a:rPr lang="en-US" sz="1580" dirty="0">
                <a:solidFill>
                  <a:srgbClr val="FFFFFF"/>
                </a:solidFill>
                <a:cs typeface="Calibri"/>
              </a:rPr>
              <a:t>inspections</a:t>
            </a:r>
          </a:p>
          <a:p>
            <a:pPr marL="81919" marR="71887" indent="-836" algn="ctr">
              <a:lnSpc>
                <a:spcPct val="91600"/>
              </a:lnSpc>
            </a:pPr>
            <a:endParaRPr lang="en-US" sz="921" dirty="0">
              <a:solidFill>
                <a:srgbClr val="FFFFFF"/>
              </a:solidFill>
              <a:cs typeface="Calibri"/>
            </a:endParaRPr>
          </a:p>
        </p:txBody>
      </p:sp>
      <p:sp>
        <p:nvSpPr>
          <p:cNvPr id="46" name="object 11">
            <a:extLst>
              <a:ext uri="{FF2B5EF4-FFF2-40B4-BE49-F238E27FC236}">
                <a16:creationId xmlns:a16="http://schemas.microsoft.com/office/drawing/2014/main" id="{1ACE9398-71D7-4533-B637-93FF2422A127}"/>
              </a:ext>
            </a:extLst>
          </p:cNvPr>
          <p:cNvSpPr/>
          <p:nvPr/>
        </p:nvSpPr>
        <p:spPr>
          <a:xfrm>
            <a:off x="601669" y="3509687"/>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7" name="object 12">
            <a:extLst>
              <a:ext uri="{FF2B5EF4-FFF2-40B4-BE49-F238E27FC236}">
                <a16:creationId xmlns:a16="http://schemas.microsoft.com/office/drawing/2014/main" id="{8F07B99F-3AA9-4CAA-89EB-9684EAF95FB0}"/>
              </a:ext>
            </a:extLst>
          </p:cNvPr>
          <p:cNvSpPr txBox="1"/>
          <p:nvPr/>
        </p:nvSpPr>
        <p:spPr>
          <a:xfrm>
            <a:off x="601669" y="3509690"/>
            <a:ext cx="1930771" cy="1025922"/>
          </a:xfrm>
          <a:prstGeom prst="rect">
            <a:avLst/>
          </a:prstGeom>
          <a:solidFill>
            <a:srgbClr val="43BB8D"/>
          </a:solidFill>
        </p:spPr>
        <p:txBody>
          <a:bodyPr vert="horz" wrap="square" lIns="0" tIns="0" rIns="0" bIns="0" rtlCol="0">
            <a:spAutoFit/>
          </a:bodyPr>
          <a:lstStyle/>
          <a:p>
            <a:pPr marL="575094" marR="333521" indent="-230705" algn="ctr">
              <a:lnSpc>
                <a:spcPts val="1593"/>
              </a:lnSpc>
            </a:pPr>
            <a:endParaRPr lang="en-US" sz="1580" dirty="0">
              <a:solidFill>
                <a:srgbClr val="FFFFFF"/>
              </a:solidFill>
              <a:cs typeface="Calibri"/>
            </a:endParaRPr>
          </a:p>
          <a:p>
            <a:pPr marL="575094" marR="333521" indent="-230705" algn="ctr">
              <a:lnSpc>
                <a:spcPts val="1593"/>
              </a:lnSpc>
            </a:pPr>
            <a:r>
              <a:rPr lang="en-US" sz="1580" dirty="0">
                <a:solidFill>
                  <a:srgbClr val="FFFFFF"/>
                </a:solidFill>
                <a:cs typeface="Calibri"/>
              </a:rPr>
              <a:t>Food or</a:t>
            </a:r>
            <a:endParaRPr lang="en-US" sz="1580" spc="-118" dirty="0">
              <a:solidFill>
                <a:srgbClr val="FFFFFF"/>
              </a:solidFill>
              <a:cs typeface="Calibri"/>
            </a:endParaRPr>
          </a:p>
          <a:p>
            <a:pPr marL="575094" marR="333521" indent="-230705" algn="ctr">
              <a:lnSpc>
                <a:spcPts val="1593"/>
              </a:lnSpc>
            </a:pPr>
            <a:r>
              <a:rPr lang="en-US" sz="1580" dirty="0">
                <a:solidFill>
                  <a:srgbClr val="FFFFFF"/>
                </a:solidFill>
                <a:cs typeface="Calibri"/>
              </a:rPr>
              <a:t>cafeteria</a:t>
            </a:r>
          </a:p>
          <a:p>
            <a:pPr marL="575094" marR="333521" indent="-230705" algn="ctr">
              <a:lnSpc>
                <a:spcPts val="1593"/>
              </a:lnSpc>
            </a:pPr>
            <a:r>
              <a:rPr lang="en-US" sz="1580" spc="-7" dirty="0">
                <a:solidFill>
                  <a:srgbClr val="FFFFFF"/>
                </a:solidFill>
                <a:cs typeface="Calibri"/>
              </a:rPr>
              <a:t>Equipment</a:t>
            </a:r>
          </a:p>
          <a:p>
            <a:pPr marL="575094" marR="333521" indent="-230705" algn="ctr">
              <a:lnSpc>
                <a:spcPts val="1593"/>
              </a:lnSpc>
            </a:pPr>
            <a:endParaRPr lang="en-US" sz="1580" dirty="0">
              <a:cs typeface="Calibri"/>
            </a:endParaRPr>
          </a:p>
        </p:txBody>
      </p:sp>
      <p:sp>
        <p:nvSpPr>
          <p:cNvPr id="48" name="object 13">
            <a:extLst>
              <a:ext uri="{FF2B5EF4-FFF2-40B4-BE49-F238E27FC236}">
                <a16:creationId xmlns:a16="http://schemas.microsoft.com/office/drawing/2014/main" id="{4315547A-E6B4-410C-ACFE-31F2360BD1D1}"/>
              </a:ext>
            </a:extLst>
          </p:cNvPr>
          <p:cNvSpPr/>
          <p:nvPr/>
        </p:nvSpPr>
        <p:spPr>
          <a:xfrm>
            <a:off x="2725067" y="3509687"/>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49" name="object 14">
            <a:extLst>
              <a:ext uri="{FF2B5EF4-FFF2-40B4-BE49-F238E27FC236}">
                <a16:creationId xmlns:a16="http://schemas.microsoft.com/office/drawing/2014/main" id="{2CD040FD-D321-4919-B5B8-E0E743F08208}"/>
              </a:ext>
            </a:extLst>
          </p:cNvPr>
          <p:cNvSpPr txBox="1"/>
          <p:nvPr/>
        </p:nvSpPr>
        <p:spPr>
          <a:xfrm>
            <a:off x="2725067" y="3509688"/>
            <a:ext cx="1930771" cy="1034361"/>
          </a:xfrm>
          <a:prstGeom prst="rect">
            <a:avLst/>
          </a:prstGeom>
          <a:solidFill>
            <a:schemeClr val="accent5"/>
          </a:solidFill>
        </p:spPr>
        <p:txBody>
          <a:bodyPr vert="horz" wrap="square" lIns="0" tIns="8358" rIns="0" bIns="0" rtlCol="0">
            <a:spAutoFit/>
          </a:bodyPr>
          <a:lstStyle/>
          <a:p>
            <a:pPr marL="183896" marR="173030" algn="ctr">
              <a:lnSpc>
                <a:spcPts val="1593"/>
              </a:lnSpc>
            </a:pPr>
            <a:endParaRPr lang="en-US" sz="1580" dirty="0">
              <a:solidFill>
                <a:srgbClr val="FFFFFF"/>
              </a:solidFill>
              <a:cs typeface="Calibri"/>
            </a:endParaRPr>
          </a:p>
          <a:p>
            <a:pPr marL="183896" marR="173030" algn="ctr">
              <a:lnSpc>
                <a:spcPts val="1593"/>
              </a:lnSpc>
            </a:pPr>
            <a:r>
              <a:rPr lang="en-US" sz="1580" dirty="0">
                <a:solidFill>
                  <a:srgbClr val="FFFFFF"/>
                </a:solidFill>
                <a:cs typeface="Calibri"/>
              </a:rPr>
              <a:t>Microwaves,</a:t>
            </a:r>
            <a:r>
              <a:rPr lang="en-US" sz="1580" spc="-132" dirty="0">
                <a:solidFill>
                  <a:srgbClr val="FFFFFF"/>
                </a:solidFill>
                <a:cs typeface="Calibri"/>
              </a:rPr>
              <a:t> </a:t>
            </a:r>
            <a:r>
              <a:rPr lang="en-US" sz="1580" dirty="0">
                <a:solidFill>
                  <a:srgbClr val="FFFFFF"/>
                </a:solidFill>
                <a:cs typeface="Calibri"/>
              </a:rPr>
              <a:t>outdoor  tables, or reception  </a:t>
            </a:r>
            <a:r>
              <a:rPr lang="en-US" sz="1580" spc="-7" dirty="0">
                <a:solidFill>
                  <a:srgbClr val="FFFFFF"/>
                </a:solidFill>
                <a:cs typeface="Calibri"/>
              </a:rPr>
              <a:t>furniture</a:t>
            </a:r>
            <a:endParaRPr lang="en-US" sz="1580" dirty="0">
              <a:cs typeface="Calibri"/>
            </a:endParaRPr>
          </a:p>
        </p:txBody>
      </p:sp>
      <p:sp>
        <p:nvSpPr>
          <p:cNvPr id="51" name="object 16">
            <a:extLst>
              <a:ext uri="{FF2B5EF4-FFF2-40B4-BE49-F238E27FC236}">
                <a16:creationId xmlns:a16="http://schemas.microsoft.com/office/drawing/2014/main" id="{8616B22D-76C6-47FD-A912-FBAFA4325697}"/>
              </a:ext>
            </a:extLst>
          </p:cNvPr>
          <p:cNvSpPr txBox="1"/>
          <p:nvPr/>
        </p:nvSpPr>
        <p:spPr>
          <a:xfrm>
            <a:off x="4846878" y="3975638"/>
            <a:ext cx="1930771" cy="1379288"/>
          </a:xfrm>
          <a:prstGeom prst="rect">
            <a:avLst/>
          </a:prstGeom>
          <a:solidFill>
            <a:srgbClr val="FFC000"/>
          </a:solidFill>
        </p:spPr>
        <p:txBody>
          <a:bodyPr vert="horz" wrap="square" lIns="0" tIns="0" rIns="0" bIns="0" rtlCol="0">
            <a:spAutoFit/>
          </a:bodyPr>
          <a:lstStyle/>
          <a:p>
            <a:pPr marL="112009" marR="101979" indent="3343" algn="ctr">
              <a:lnSpc>
                <a:spcPct val="91500"/>
              </a:lnSpc>
            </a:pPr>
            <a:endParaRPr lang="en-US" sz="921" spc="-7" dirty="0">
              <a:solidFill>
                <a:srgbClr val="FFFFFF"/>
              </a:solidFill>
              <a:cs typeface="Calibri"/>
            </a:endParaRPr>
          </a:p>
          <a:p>
            <a:pPr marL="112009" marR="101979" indent="3343" algn="ctr">
              <a:lnSpc>
                <a:spcPct val="91500"/>
              </a:lnSpc>
            </a:pPr>
            <a:r>
              <a:rPr lang="en-US" sz="1580" spc="-7" dirty="0">
                <a:solidFill>
                  <a:srgbClr val="FFFFFF"/>
                </a:solidFill>
                <a:cs typeface="Calibri"/>
              </a:rPr>
              <a:t>Furnishings </a:t>
            </a:r>
            <a:r>
              <a:rPr lang="en-US" sz="1580" dirty="0">
                <a:solidFill>
                  <a:srgbClr val="FFFFFF"/>
                </a:solidFill>
                <a:cs typeface="Calibri"/>
              </a:rPr>
              <a:t>and  </a:t>
            </a:r>
            <a:r>
              <a:rPr lang="en-US" sz="1580" spc="-7" dirty="0">
                <a:solidFill>
                  <a:srgbClr val="FFFFFF"/>
                </a:solidFill>
                <a:cs typeface="Calibri"/>
              </a:rPr>
              <a:t>equipment </a:t>
            </a:r>
            <a:r>
              <a:rPr lang="en-US" sz="1580" dirty="0">
                <a:solidFill>
                  <a:srgbClr val="FFFFFF"/>
                </a:solidFill>
                <a:cs typeface="Calibri"/>
              </a:rPr>
              <a:t>for </a:t>
            </a:r>
            <a:r>
              <a:rPr lang="en-US" sz="1580" spc="-7" dirty="0">
                <a:solidFill>
                  <a:srgbClr val="FFFFFF"/>
                </a:solidFill>
                <a:cs typeface="Calibri"/>
              </a:rPr>
              <a:t>staff  </a:t>
            </a:r>
            <a:r>
              <a:rPr lang="en-US" sz="1580" dirty="0">
                <a:solidFill>
                  <a:srgbClr val="FFFFFF"/>
                </a:solidFill>
                <a:cs typeface="Calibri"/>
              </a:rPr>
              <a:t>offices, or  Administrative</a:t>
            </a:r>
            <a:r>
              <a:rPr lang="en-US" sz="1580" spc="-125" dirty="0">
                <a:solidFill>
                  <a:srgbClr val="FFFFFF"/>
                </a:solidFill>
                <a:cs typeface="Calibri"/>
              </a:rPr>
              <a:t> </a:t>
            </a:r>
            <a:r>
              <a:rPr lang="en-US" sz="1580" spc="-7" dirty="0">
                <a:solidFill>
                  <a:srgbClr val="FFFFFF"/>
                </a:solidFill>
                <a:cs typeface="Calibri"/>
              </a:rPr>
              <a:t>supplies</a:t>
            </a:r>
          </a:p>
          <a:p>
            <a:pPr marL="112009" marR="101979" indent="3343" algn="ctr">
              <a:lnSpc>
                <a:spcPct val="91500"/>
              </a:lnSpc>
            </a:pPr>
            <a:endParaRPr sz="921" dirty="0">
              <a:latin typeface="Calibri"/>
              <a:cs typeface="Calibri"/>
            </a:endParaRPr>
          </a:p>
        </p:txBody>
      </p:sp>
      <p:sp>
        <p:nvSpPr>
          <p:cNvPr id="52" name="object 17">
            <a:extLst>
              <a:ext uri="{FF2B5EF4-FFF2-40B4-BE49-F238E27FC236}">
                <a16:creationId xmlns:a16="http://schemas.microsoft.com/office/drawing/2014/main" id="{76964CA5-595F-4DE8-87A8-135EE2B2A7F1}"/>
              </a:ext>
            </a:extLst>
          </p:cNvPr>
          <p:cNvSpPr/>
          <p:nvPr/>
        </p:nvSpPr>
        <p:spPr>
          <a:xfrm>
            <a:off x="1663392" y="4861043"/>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53" name="object 18">
            <a:extLst>
              <a:ext uri="{FF2B5EF4-FFF2-40B4-BE49-F238E27FC236}">
                <a16:creationId xmlns:a16="http://schemas.microsoft.com/office/drawing/2014/main" id="{20A86892-6C89-4B61-9FDD-1ACFB044FBF7}"/>
              </a:ext>
            </a:extLst>
          </p:cNvPr>
          <p:cNvSpPr txBox="1"/>
          <p:nvPr/>
        </p:nvSpPr>
        <p:spPr>
          <a:xfrm>
            <a:off x="605795" y="4821039"/>
            <a:ext cx="1930771" cy="1231106"/>
          </a:xfrm>
          <a:prstGeom prst="rect">
            <a:avLst/>
          </a:prstGeom>
          <a:solidFill>
            <a:schemeClr val="accent3"/>
          </a:solidFill>
        </p:spPr>
        <p:txBody>
          <a:bodyPr vert="horz" wrap="square" lIns="0" tIns="0" rIns="0" bIns="0" rtlCol="0">
            <a:spAutoFit/>
          </a:bodyPr>
          <a:lstStyle/>
          <a:p>
            <a:pPr marL="159655" marR="150461" indent="-1672" algn="ctr">
              <a:lnSpc>
                <a:spcPts val="1593"/>
              </a:lnSpc>
            </a:pPr>
            <a:endParaRPr lang="en-US" sz="1580" dirty="0">
              <a:solidFill>
                <a:srgbClr val="FFFFFF"/>
              </a:solidFill>
              <a:cs typeface="Calibri"/>
            </a:endParaRPr>
          </a:p>
          <a:p>
            <a:pPr marL="159655" marR="150461" indent="-1672" algn="ctr">
              <a:lnSpc>
                <a:spcPts val="1593"/>
              </a:lnSpc>
            </a:pPr>
            <a:r>
              <a:rPr lang="en-US" sz="1580" dirty="0">
                <a:solidFill>
                  <a:srgbClr val="FFFFFF"/>
                </a:solidFill>
                <a:cs typeface="Calibri"/>
              </a:rPr>
              <a:t>Other administrative  expenses </a:t>
            </a:r>
            <a:r>
              <a:rPr lang="en-US" sz="1580" spc="-7" dirty="0">
                <a:solidFill>
                  <a:srgbClr val="FFFFFF"/>
                </a:solidFill>
                <a:cs typeface="Calibri"/>
              </a:rPr>
              <a:t>such </a:t>
            </a:r>
            <a:r>
              <a:rPr lang="en-US" sz="1580" dirty="0">
                <a:solidFill>
                  <a:srgbClr val="FFFFFF"/>
                </a:solidFill>
                <a:cs typeface="Calibri"/>
              </a:rPr>
              <a:t>as a</a:t>
            </a:r>
            <a:r>
              <a:rPr lang="en-US" sz="1580" spc="-138" dirty="0">
                <a:solidFill>
                  <a:srgbClr val="FFFFFF"/>
                </a:solidFill>
                <a:cs typeface="Calibri"/>
              </a:rPr>
              <a:t> </a:t>
            </a:r>
            <a:r>
              <a:rPr lang="en-US" sz="1580" dirty="0">
                <a:solidFill>
                  <a:srgbClr val="FFFFFF"/>
                </a:solidFill>
                <a:cs typeface="Calibri"/>
              </a:rPr>
              <a:t>PA  </a:t>
            </a:r>
            <a:r>
              <a:rPr lang="en-US" sz="1580" spc="-7" dirty="0">
                <a:solidFill>
                  <a:srgbClr val="FFFFFF"/>
                </a:solidFill>
                <a:cs typeface="Calibri"/>
              </a:rPr>
              <a:t>system </a:t>
            </a:r>
            <a:r>
              <a:rPr lang="en-US" sz="1580" dirty="0">
                <a:solidFill>
                  <a:srgbClr val="FFFFFF"/>
                </a:solidFill>
                <a:cs typeface="Calibri"/>
              </a:rPr>
              <a:t>or</a:t>
            </a:r>
            <a:r>
              <a:rPr lang="en-US" sz="1580" spc="-118" dirty="0">
                <a:solidFill>
                  <a:srgbClr val="FFFFFF"/>
                </a:solidFill>
                <a:cs typeface="Calibri"/>
              </a:rPr>
              <a:t> </a:t>
            </a:r>
            <a:r>
              <a:rPr lang="en-US" sz="1580" spc="-7" dirty="0">
                <a:solidFill>
                  <a:srgbClr val="FFFFFF"/>
                </a:solidFill>
                <a:cs typeface="Calibri"/>
              </a:rPr>
              <a:t>flags</a:t>
            </a:r>
          </a:p>
          <a:p>
            <a:pPr marL="159655" marR="150461" indent="-1672" algn="ctr">
              <a:lnSpc>
                <a:spcPts val="1593"/>
              </a:lnSpc>
            </a:pPr>
            <a:endParaRPr lang="en-US" sz="1580" dirty="0">
              <a:cs typeface="Calibri"/>
            </a:endParaRPr>
          </a:p>
        </p:txBody>
      </p:sp>
      <p:sp>
        <p:nvSpPr>
          <p:cNvPr id="55" name="object 20">
            <a:extLst>
              <a:ext uri="{FF2B5EF4-FFF2-40B4-BE49-F238E27FC236}">
                <a16:creationId xmlns:a16="http://schemas.microsoft.com/office/drawing/2014/main" id="{35572574-016D-49B1-AFC7-5E7DCEDD7E64}"/>
              </a:ext>
            </a:extLst>
          </p:cNvPr>
          <p:cNvSpPr txBox="1"/>
          <p:nvPr/>
        </p:nvSpPr>
        <p:spPr>
          <a:xfrm>
            <a:off x="2757875" y="4821038"/>
            <a:ext cx="1930771" cy="1231106"/>
          </a:xfrm>
          <a:prstGeom prst="rect">
            <a:avLst/>
          </a:prstGeom>
          <a:solidFill>
            <a:srgbClr val="70AD47"/>
          </a:solidFill>
        </p:spPr>
        <p:txBody>
          <a:bodyPr vert="horz" wrap="square" lIns="0" tIns="0" rIns="0" bIns="0" rtlCol="0">
            <a:spAutoFit/>
          </a:bodyPr>
          <a:lstStyle/>
          <a:p>
            <a:pPr marL="224856" marR="212317" algn="ctr">
              <a:lnSpc>
                <a:spcPts val="790"/>
              </a:lnSpc>
            </a:pPr>
            <a:endParaRPr lang="en-US" sz="658" dirty="0">
              <a:solidFill>
                <a:srgbClr val="FFFFFF"/>
              </a:solidFill>
              <a:cs typeface="Calibri"/>
            </a:endParaRPr>
          </a:p>
          <a:p>
            <a:pPr marL="224856" marR="212317" algn="ctr">
              <a:lnSpc>
                <a:spcPts val="1593"/>
              </a:lnSpc>
            </a:pPr>
            <a:r>
              <a:rPr lang="en-US" sz="1580" dirty="0">
                <a:solidFill>
                  <a:srgbClr val="FFFFFF"/>
                </a:solidFill>
                <a:cs typeface="Calibri"/>
              </a:rPr>
              <a:t>Blackberries, cell  phones,</a:t>
            </a:r>
            <a:r>
              <a:rPr lang="en-US" sz="1580" spc="-125" dirty="0">
                <a:solidFill>
                  <a:srgbClr val="FFFFFF"/>
                </a:solidFill>
                <a:cs typeface="Calibri"/>
              </a:rPr>
              <a:t> </a:t>
            </a:r>
            <a:r>
              <a:rPr lang="en-US" sz="1580" dirty="0">
                <a:solidFill>
                  <a:srgbClr val="FFFFFF"/>
                </a:solidFill>
                <a:cs typeface="Calibri"/>
              </a:rPr>
              <a:t>telephones,  walkie-talkie</a:t>
            </a:r>
            <a:r>
              <a:rPr lang="en-US" sz="1580" spc="-138" dirty="0">
                <a:solidFill>
                  <a:srgbClr val="FFFFFF"/>
                </a:solidFill>
                <a:cs typeface="Calibri"/>
              </a:rPr>
              <a:t> </a:t>
            </a:r>
            <a:r>
              <a:rPr lang="en-US" sz="1580" dirty="0">
                <a:solidFill>
                  <a:srgbClr val="FFFFFF"/>
                </a:solidFill>
                <a:cs typeface="Calibri"/>
              </a:rPr>
              <a:t>radios</a:t>
            </a:r>
          </a:p>
          <a:p>
            <a:pPr marL="224856" marR="212317" algn="ctr">
              <a:lnSpc>
                <a:spcPts val="790"/>
              </a:lnSpc>
            </a:pPr>
            <a:endParaRPr lang="en-US" sz="1580" dirty="0">
              <a:solidFill>
                <a:srgbClr val="FFFFFF"/>
              </a:solidFill>
              <a:cs typeface="Calibri"/>
            </a:endParaRPr>
          </a:p>
        </p:txBody>
      </p:sp>
      <p:sp>
        <p:nvSpPr>
          <p:cNvPr id="56" name="object 15">
            <a:extLst>
              <a:ext uri="{FF2B5EF4-FFF2-40B4-BE49-F238E27FC236}">
                <a16:creationId xmlns:a16="http://schemas.microsoft.com/office/drawing/2014/main" id="{27C461D7-A665-4F13-9BF0-563586002A35}"/>
              </a:ext>
            </a:extLst>
          </p:cNvPr>
          <p:cNvSpPr/>
          <p:nvPr/>
        </p:nvSpPr>
        <p:spPr>
          <a:xfrm>
            <a:off x="7079496" y="2930187"/>
            <a:ext cx="1504497" cy="1448315"/>
          </a:xfrm>
          <a:prstGeom prst="rect">
            <a:avLst/>
          </a:prstGeom>
          <a:blipFill>
            <a:blip r:embed="rId3" cstate="print"/>
            <a:stretch>
              <a:fillRect/>
            </a:stretch>
          </a:blipFill>
        </p:spPr>
        <p:txBody>
          <a:bodyPr wrap="square" lIns="0" tIns="0" rIns="0" bIns="0" rtlCol="0"/>
          <a:lstStyle/>
          <a:p>
            <a:endParaRPr sz="237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836" y="118972"/>
            <a:ext cx="7039374" cy="1284067"/>
          </a:xfrm>
          <a:prstGeom prst="rect">
            <a:avLst/>
          </a:prstGeom>
        </p:spPr>
        <p:txBody>
          <a:bodyPr vert="horz" wrap="square" lIns="0" tIns="262951" rIns="0" bIns="0" rtlCol="0" anchor="ctr">
            <a:spAutoFit/>
          </a:bodyPr>
          <a:lstStyle/>
          <a:p>
            <a:pPr marL="1011430">
              <a:lnSpc>
                <a:spcPct val="100000"/>
              </a:lnSpc>
            </a:pPr>
            <a:r>
              <a:rPr spc="-7" dirty="0"/>
              <a:t>Allowable</a:t>
            </a:r>
            <a:r>
              <a:rPr spc="-138" dirty="0"/>
              <a:t> </a:t>
            </a:r>
            <a:r>
              <a:rPr dirty="0"/>
              <a:t>Expenses</a:t>
            </a:r>
            <a:br>
              <a:rPr lang="en-US" dirty="0"/>
            </a:br>
            <a:r>
              <a:rPr lang="en-US" sz="2371" dirty="0"/>
              <a:t>Dissemination</a:t>
            </a:r>
            <a:endParaRPr sz="2371" dirty="0"/>
          </a:p>
        </p:txBody>
      </p:sp>
      <p:sp>
        <p:nvSpPr>
          <p:cNvPr id="5" name="object 5"/>
          <p:cNvSpPr/>
          <p:nvPr/>
        </p:nvSpPr>
        <p:spPr>
          <a:xfrm>
            <a:off x="3655598" y="3228402"/>
            <a:ext cx="1930771" cy="1158463"/>
          </a:xfrm>
          <a:custGeom>
            <a:avLst/>
            <a:gdLst/>
            <a:ahLst/>
            <a:cxnLst/>
            <a:rect l="l" t="t" r="r" b="b"/>
            <a:pathLst>
              <a:path w="1466850" h="880110">
                <a:moveTo>
                  <a:pt x="0" y="879932"/>
                </a:moveTo>
                <a:lnTo>
                  <a:pt x="1466595" y="879932"/>
                </a:lnTo>
                <a:lnTo>
                  <a:pt x="1466595" y="0"/>
                </a:lnTo>
                <a:lnTo>
                  <a:pt x="0" y="0"/>
                </a:lnTo>
                <a:lnTo>
                  <a:pt x="0" y="879932"/>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6088258" y="3228402"/>
            <a:ext cx="1930771" cy="1158463"/>
          </a:xfrm>
          <a:custGeom>
            <a:avLst/>
            <a:gdLst/>
            <a:ahLst/>
            <a:cxnLst/>
            <a:rect l="l" t="t" r="r" b="b"/>
            <a:pathLst>
              <a:path w="1466850" h="880110">
                <a:moveTo>
                  <a:pt x="0" y="879932"/>
                </a:moveTo>
                <a:lnTo>
                  <a:pt x="1466596" y="879932"/>
                </a:lnTo>
                <a:lnTo>
                  <a:pt x="1466596" y="0"/>
                </a:lnTo>
                <a:lnTo>
                  <a:pt x="0" y="0"/>
                </a:lnTo>
                <a:lnTo>
                  <a:pt x="0" y="879932"/>
                </a:lnTo>
                <a:close/>
              </a:path>
            </a:pathLst>
          </a:custGeom>
          <a:ln w="25400">
            <a:solidFill>
              <a:srgbClr val="FFFFFF"/>
            </a:solidFill>
          </a:ln>
        </p:spPr>
        <p:txBody>
          <a:bodyPr wrap="square" lIns="0" tIns="0" rIns="0" bIns="0" rtlCol="0"/>
          <a:lstStyle/>
          <a:p>
            <a:endParaRPr sz="2371"/>
          </a:p>
        </p:txBody>
      </p:sp>
      <p:pic>
        <p:nvPicPr>
          <p:cNvPr id="13" name="Picture 2" descr="https://i.pinimg.com/736x/ea/3d/cf/ea3dcff8ed8e8939d98c96b81f747623--happy-faces-smiley-faces.jpg">
            <a:extLst>
              <a:ext uri="{FF2B5EF4-FFF2-40B4-BE49-F238E27FC236}">
                <a16:creationId xmlns:a16="http://schemas.microsoft.com/office/drawing/2014/main" id="{C3B2818B-2D72-48D5-AA53-F9983E51FB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078" y="2023868"/>
            <a:ext cx="1687995" cy="13088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5739B2-9E1A-4C3F-8DE0-F5E22DE38E94}"/>
              </a:ext>
            </a:extLst>
          </p:cNvPr>
          <p:cNvSpPr/>
          <p:nvPr/>
        </p:nvSpPr>
        <p:spPr>
          <a:xfrm>
            <a:off x="1537795" y="1631226"/>
            <a:ext cx="2499211" cy="209413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707" marR="57678" indent="106158" algn="ctr">
              <a:lnSpc>
                <a:spcPts val="1738"/>
              </a:lnSpc>
              <a:spcBef>
                <a:spcPts val="7"/>
              </a:spcBef>
            </a:pPr>
            <a:r>
              <a:rPr lang="en-US" sz="2106" dirty="0">
                <a:solidFill>
                  <a:srgbClr val="FFFFFF"/>
                </a:solidFill>
                <a:cs typeface="Calibri"/>
              </a:rPr>
              <a:t>Extended contract time for staff involved in the project (5%)</a:t>
            </a:r>
            <a:endParaRPr lang="en-US" sz="2106" spc="-7" dirty="0">
              <a:solidFill>
                <a:srgbClr val="FFFFFF"/>
              </a:solidFill>
              <a:cs typeface="Calibri"/>
            </a:endParaRPr>
          </a:p>
        </p:txBody>
      </p:sp>
      <p:sp>
        <p:nvSpPr>
          <p:cNvPr id="19" name="Rectangle 18">
            <a:extLst>
              <a:ext uri="{FF2B5EF4-FFF2-40B4-BE49-F238E27FC236}">
                <a16:creationId xmlns:a16="http://schemas.microsoft.com/office/drawing/2014/main" id="{BC28F0D2-BADE-4CA4-AC04-4D4E250A52B2}"/>
              </a:ext>
            </a:extLst>
          </p:cNvPr>
          <p:cNvSpPr/>
          <p:nvPr/>
        </p:nvSpPr>
        <p:spPr>
          <a:xfrm>
            <a:off x="4280528" y="1631226"/>
            <a:ext cx="2499211" cy="2094136"/>
          </a:xfrm>
          <a:prstGeom prst="rect">
            <a:avLst/>
          </a:prstGeom>
          <a:solidFill>
            <a:srgbClr val="9BB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9"/>
              </a:spcBef>
            </a:pPr>
            <a:endParaRPr lang="en-US" sz="2106" dirty="0">
              <a:latin typeface="Times New Roman"/>
              <a:cs typeface="Times New Roman"/>
            </a:endParaRPr>
          </a:p>
          <a:p>
            <a:pPr marL="78574" marR="66035" indent="-4179" algn="ctr">
              <a:lnSpc>
                <a:spcPts val="1738"/>
              </a:lnSpc>
              <a:spcBef>
                <a:spcPts val="7"/>
              </a:spcBef>
            </a:pPr>
            <a:r>
              <a:rPr lang="en-US" sz="2106" spc="-13" dirty="0">
                <a:solidFill>
                  <a:srgbClr val="FFFFFF"/>
                </a:solidFill>
                <a:cs typeface="Calibri"/>
              </a:rPr>
              <a:t>Printing, copying, graphics production, artwork, publication</a:t>
            </a:r>
          </a:p>
          <a:p>
            <a:pPr algn="ctr">
              <a:spcBef>
                <a:spcPts val="86"/>
              </a:spcBef>
            </a:pPr>
            <a:endParaRPr lang="en-US" sz="1448" dirty="0"/>
          </a:p>
        </p:txBody>
      </p:sp>
      <p:sp>
        <p:nvSpPr>
          <p:cNvPr id="20" name="Rectangle 19">
            <a:extLst>
              <a:ext uri="{FF2B5EF4-FFF2-40B4-BE49-F238E27FC236}">
                <a16:creationId xmlns:a16="http://schemas.microsoft.com/office/drawing/2014/main" id="{04CC5A8F-73FA-415F-8EA5-11287C6FC6B1}"/>
              </a:ext>
            </a:extLst>
          </p:cNvPr>
          <p:cNvSpPr/>
          <p:nvPr/>
        </p:nvSpPr>
        <p:spPr>
          <a:xfrm>
            <a:off x="288191" y="3858909"/>
            <a:ext cx="2499211" cy="2094136"/>
          </a:xfrm>
          <a:prstGeom prst="rect">
            <a:avLst/>
          </a:prstGeom>
          <a:solidFill>
            <a:srgbClr val="80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707" marR="59349" algn="ctr">
              <a:lnSpc>
                <a:spcPts val="1738"/>
              </a:lnSpc>
            </a:pPr>
            <a:r>
              <a:rPr lang="en-US" sz="2106" spc="-7" dirty="0">
                <a:solidFill>
                  <a:srgbClr val="FFFFFF"/>
                </a:solidFill>
                <a:cs typeface="Calibri"/>
              </a:rPr>
              <a:t>Consultant services</a:t>
            </a:r>
            <a:r>
              <a:rPr lang="en-US" sz="2106" spc="-105" dirty="0">
                <a:solidFill>
                  <a:srgbClr val="FFFFFF"/>
                </a:solidFill>
                <a:cs typeface="Calibri"/>
              </a:rPr>
              <a:t> </a:t>
            </a:r>
            <a:r>
              <a:rPr lang="en-US" sz="2106" spc="-7" dirty="0">
                <a:solidFill>
                  <a:srgbClr val="FFFFFF"/>
                </a:solidFill>
                <a:cs typeface="Calibri"/>
              </a:rPr>
              <a:t>to  </a:t>
            </a:r>
            <a:r>
              <a:rPr lang="en-US" sz="2106" dirty="0">
                <a:solidFill>
                  <a:srgbClr val="FFFFFF"/>
                </a:solidFill>
                <a:cs typeface="Calibri"/>
              </a:rPr>
              <a:t>support dissemination work (10%) </a:t>
            </a:r>
          </a:p>
          <a:p>
            <a:pPr algn="ctr">
              <a:spcBef>
                <a:spcPts val="86"/>
              </a:spcBef>
            </a:pPr>
            <a:endParaRPr lang="en-US" sz="1580" dirty="0"/>
          </a:p>
        </p:txBody>
      </p:sp>
      <p:sp>
        <p:nvSpPr>
          <p:cNvPr id="22" name="Rectangle 21">
            <a:extLst>
              <a:ext uri="{FF2B5EF4-FFF2-40B4-BE49-F238E27FC236}">
                <a16:creationId xmlns:a16="http://schemas.microsoft.com/office/drawing/2014/main" id="{6B2F7439-7295-4631-B522-9D75408962A8}"/>
              </a:ext>
            </a:extLst>
          </p:cNvPr>
          <p:cNvSpPr/>
          <p:nvPr/>
        </p:nvSpPr>
        <p:spPr>
          <a:xfrm>
            <a:off x="2993960" y="3858909"/>
            <a:ext cx="2499211" cy="209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106" dirty="0">
                <a:solidFill>
                  <a:srgbClr val="FFFFFF"/>
                </a:solidFill>
                <a:cs typeface="Times New Roman"/>
              </a:rPr>
              <a:t>1x </a:t>
            </a:r>
            <a:r>
              <a:rPr lang="en-US" sz="2106" dirty="0">
                <a:solidFill>
                  <a:srgbClr val="FFFFFF"/>
                </a:solidFill>
                <a:cs typeface="Calibri"/>
              </a:rPr>
              <a:t>purchase of equipment associated with activities</a:t>
            </a:r>
          </a:p>
          <a:p>
            <a:pPr algn="ctr">
              <a:spcBef>
                <a:spcPts val="86"/>
              </a:spcBef>
            </a:pPr>
            <a:endParaRPr lang="en-US" sz="1580" dirty="0"/>
          </a:p>
        </p:txBody>
      </p:sp>
      <p:sp>
        <p:nvSpPr>
          <p:cNvPr id="23" name="Rectangle 22">
            <a:extLst>
              <a:ext uri="{FF2B5EF4-FFF2-40B4-BE49-F238E27FC236}">
                <a16:creationId xmlns:a16="http://schemas.microsoft.com/office/drawing/2014/main" id="{E12958B8-E4E7-4E8B-9999-825761FE3EEF}"/>
              </a:ext>
            </a:extLst>
          </p:cNvPr>
          <p:cNvSpPr/>
          <p:nvPr/>
        </p:nvSpPr>
        <p:spPr>
          <a:xfrm>
            <a:off x="5804038" y="3858909"/>
            <a:ext cx="2499211" cy="2094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962" marR="119533" algn="ctr">
              <a:lnSpc>
                <a:spcPts val="1738"/>
              </a:lnSpc>
              <a:spcBef>
                <a:spcPts val="935"/>
              </a:spcBef>
            </a:pPr>
            <a:r>
              <a:rPr lang="en-US" sz="2106" spc="-7" dirty="0">
                <a:solidFill>
                  <a:srgbClr val="FFFFFF"/>
                </a:solidFill>
                <a:cs typeface="Calibri"/>
              </a:rPr>
              <a:t>Travel associated with dissemination activities</a:t>
            </a:r>
            <a:endParaRPr lang="en-US" sz="2106" dirty="0">
              <a:solidFill>
                <a:srgbClr val="FFFFFF"/>
              </a:solidFill>
              <a:cs typeface="Calibri"/>
            </a:endParaRPr>
          </a:p>
          <a:p>
            <a:pPr algn="ctr">
              <a:spcBef>
                <a:spcPts val="86"/>
              </a:spcBef>
            </a:pPr>
            <a:endParaRPr lang="en-US" sz="1580" dirty="0"/>
          </a:p>
        </p:txBody>
      </p:sp>
    </p:spTree>
    <p:extLst>
      <p:ext uri="{BB962C8B-B14F-4D97-AF65-F5344CB8AC3E}">
        <p14:creationId xmlns:p14="http://schemas.microsoft.com/office/powerpoint/2010/main" val="390541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7919" y="514119"/>
            <a:ext cx="6310982" cy="932788"/>
          </a:xfrm>
          <a:custGeom>
            <a:avLst/>
            <a:gdLst/>
            <a:ahLst/>
            <a:cxnLst/>
            <a:rect l="l" t="t" r="r" b="b"/>
            <a:pathLst>
              <a:path w="5828030" h="708660">
                <a:moveTo>
                  <a:pt x="5709373" y="0"/>
                </a:moveTo>
                <a:lnTo>
                  <a:pt x="118084" y="0"/>
                </a:lnTo>
                <a:lnTo>
                  <a:pt x="72121" y="9274"/>
                </a:lnTo>
                <a:lnTo>
                  <a:pt x="34586" y="34575"/>
                </a:lnTo>
                <a:lnTo>
                  <a:pt x="9279" y="72116"/>
                </a:lnTo>
                <a:lnTo>
                  <a:pt x="0" y="118110"/>
                </a:lnTo>
                <a:lnTo>
                  <a:pt x="0" y="590423"/>
                </a:lnTo>
                <a:lnTo>
                  <a:pt x="9279" y="636363"/>
                </a:lnTo>
                <a:lnTo>
                  <a:pt x="34586" y="673909"/>
                </a:lnTo>
                <a:lnTo>
                  <a:pt x="72121" y="699240"/>
                </a:lnTo>
                <a:lnTo>
                  <a:pt x="118084" y="708533"/>
                </a:lnTo>
                <a:lnTo>
                  <a:pt x="5709373" y="708533"/>
                </a:lnTo>
                <a:lnTo>
                  <a:pt x="5755314" y="699240"/>
                </a:lnTo>
                <a:lnTo>
                  <a:pt x="5792860" y="673909"/>
                </a:lnTo>
                <a:lnTo>
                  <a:pt x="5818191" y="636363"/>
                </a:lnTo>
                <a:lnTo>
                  <a:pt x="5827483" y="590423"/>
                </a:lnTo>
                <a:lnTo>
                  <a:pt x="5827483" y="118110"/>
                </a:lnTo>
                <a:lnTo>
                  <a:pt x="5818191" y="72116"/>
                </a:lnTo>
                <a:lnTo>
                  <a:pt x="5792860" y="34575"/>
                </a:lnTo>
                <a:lnTo>
                  <a:pt x="5755314" y="9274"/>
                </a:lnTo>
                <a:lnTo>
                  <a:pt x="5709373" y="0"/>
                </a:lnTo>
                <a:close/>
              </a:path>
            </a:pathLst>
          </a:custGeom>
          <a:solidFill>
            <a:srgbClr val="FFFFFF"/>
          </a:solidFill>
        </p:spPr>
        <p:txBody>
          <a:bodyPr wrap="square" lIns="0" tIns="0" rIns="0" bIns="0" rtlCol="0"/>
          <a:lstStyle/>
          <a:p>
            <a:endParaRPr sz="2371"/>
          </a:p>
        </p:txBody>
      </p:sp>
      <p:sp>
        <p:nvSpPr>
          <p:cNvPr id="5" name="object 5"/>
          <p:cNvSpPr/>
          <p:nvPr/>
        </p:nvSpPr>
        <p:spPr>
          <a:xfrm>
            <a:off x="533648" y="1929355"/>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2"/>
                </a:lnTo>
                <a:lnTo>
                  <a:pt x="0" y="259841"/>
                </a:lnTo>
                <a:lnTo>
                  <a:pt x="4083" y="280066"/>
                </a:lnTo>
                <a:lnTo>
                  <a:pt x="15220" y="296576"/>
                </a:lnTo>
                <a:lnTo>
                  <a:pt x="31739" y="307705"/>
                </a:lnTo>
                <a:lnTo>
                  <a:pt x="51968" y="311784"/>
                </a:lnTo>
                <a:lnTo>
                  <a:pt x="6029286" y="311784"/>
                </a:lnTo>
                <a:lnTo>
                  <a:pt x="6049531" y="307705"/>
                </a:lnTo>
                <a:lnTo>
                  <a:pt x="6066085" y="296576"/>
                </a:lnTo>
                <a:lnTo>
                  <a:pt x="6077257" y="280066"/>
                </a:lnTo>
                <a:lnTo>
                  <a:pt x="6081356" y="259841"/>
                </a:lnTo>
                <a:lnTo>
                  <a:pt x="6081356" y="51942"/>
                </a:lnTo>
                <a:lnTo>
                  <a:pt x="6077257" y="31718"/>
                </a:lnTo>
                <a:lnTo>
                  <a:pt x="6066085" y="15208"/>
                </a:lnTo>
                <a:lnTo>
                  <a:pt x="6049531" y="4079"/>
                </a:lnTo>
                <a:lnTo>
                  <a:pt x="6029286" y="0"/>
                </a:lnTo>
                <a:close/>
              </a:path>
            </a:pathLst>
          </a:custGeom>
          <a:solidFill>
            <a:srgbClr val="43BB8D"/>
          </a:solidFill>
        </p:spPr>
        <p:txBody>
          <a:bodyPr wrap="square" lIns="0" tIns="0" rIns="0" bIns="0" rtlCol="0"/>
          <a:lstStyle/>
          <a:p>
            <a:endParaRPr sz="2371"/>
          </a:p>
        </p:txBody>
      </p:sp>
      <p:sp>
        <p:nvSpPr>
          <p:cNvPr id="6" name="object 6"/>
          <p:cNvSpPr/>
          <p:nvPr/>
        </p:nvSpPr>
        <p:spPr>
          <a:xfrm>
            <a:off x="533648" y="1929355"/>
            <a:ext cx="8004761" cy="410393"/>
          </a:xfrm>
          <a:custGeom>
            <a:avLst/>
            <a:gdLst/>
            <a:ahLst/>
            <a:cxnLst/>
            <a:rect l="l" t="t" r="r" b="b"/>
            <a:pathLst>
              <a:path w="6081395" h="311785">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66"/>
                </a:lnTo>
                <a:lnTo>
                  <a:pt x="6066085" y="296576"/>
                </a:lnTo>
                <a:lnTo>
                  <a:pt x="6049531" y="307705"/>
                </a:lnTo>
                <a:lnTo>
                  <a:pt x="6029286" y="311784"/>
                </a:lnTo>
                <a:lnTo>
                  <a:pt x="51968" y="311784"/>
                </a:lnTo>
                <a:lnTo>
                  <a:pt x="31739" y="307705"/>
                </a:lnTo>
                <a:lnTo>
                  <a:pt x="15220" y="296576"/>
                </a:lnTo>
                <a:lnTo>
                  <a:pt x="4083" y="280066"/>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7" name="object 7"/>
          <p:cNvSpPr/>
          <p:nvPr/>
        </p:nvSpPr>
        <p:spPr>
          <a:xfrm>
            <a:off x="533648" y="2389063"/>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2"/>
                </a:lnTo>
                <a:lnTo>
                  <a:pt x="0" y="259841"/>
                </a:lnTo>
                <a:lnTo>
                  <a:pt x="4083" y="280066"/>
                </a:lnTo>
                <a:lnTo>
                  <a:pt x="15220" y="296576"/>
                </a:lnTo>
                <a:lnTo>
                  <a:pt x="31739" y="307705"/>
                </a:lnTo>
                <a:lnTo>
                  <a:pt x="51968" y="311784"/>
                </a:lnTo>
                <a:lnTo>
                  <a:pt x="6029286" y="311784"/>
                </a:lnTo>
                <a:lnTo>
                  <a:pt x="6049531" y="307705"/>
                </a:lnTo>
                <a:lnTo>
                  <a:pt x="6066085" y="296576"/>
                </a:lnTo>
                <a:lnTo>
                  <a:pt x="6077257" y="280066"/>
                </a:lnTo>
                <a:lnTo>
                  <a:pt x="6081356" y="259841"/>
                </a:lnTo>
                <a:lnTo>
                  <a:pt x="6081356" y="51942"/>
                </a:lnTo>
                <a:lnTo>
                  <a:pt x="6077257" y="31718"/>
                </a:lnTo>
                <a:lnTo>
                  <a:pt x="6066085" y="15208"/>
                </a:lnTo>
                <a:lnTo>
                  <a:pt x="6049531" y="4079"/>
                </a:lnTo>
                <a:lnTo>
                  <a:pt x="6029286" y="0"/>
                </a:lnTo>
                <a:close/>
              </a:path>
            </a:pathLst>
          </a:custGeom>
          <a:solidFill>
            <a:schemeClr val="accent3"/>
          </a:solidFill>
        </p:spPr>
        <p:txBody>
          <a:bodyPr wrap="square" lIns="0" tIns="0" rIns="0" bIns="0" rtlCol="0"/>
          <a:lstStyle/>
          <a:p>
            <a:endParaRPr sz="2371"/>
          </a:p>
        </p:txBody>
      </p:sp>
      <p:sp>
        <p:nvSpPr>
          <p:cNvPr id="8" name="object 8"/>
          <p:cNvSpPr/>
          <p:nvPr/>
        </p:nvSpPr>
        <p:spPr>
          <a:xfrm>
            <a:off x="533648" y="2389063"/>
            <a:ext cx="8004761" cy="410393"/>
          </a:xfrm>
          <a:custGeom>
            <a:avLst/>
            <a:gdLst/>
            <a:ahLst/>
            <a:cxnLst/>
            <a:rect l="l" t="t" r="r" b="b"/>
            <a:pathLst>
              <a:path w="6081395" h="311785">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66"/>
                </a:lnTo>
                <a:lnTo>
                  <a:pt x="6066085" y="296576"/>
                </a:lnTo>
                <a:lnTo>
                  <a:pt x="6049531" y="307705"/>
                </a:lnTo>
                <a:lnTo>
                  <a:pt x="6029286" y="311784"/>
                </a:lnTo>
                <a:lnTo>
                  <a:pt x="51968" y="311784"/>
                </a:lnTo>
                <a:lnTo>
                  <a:pt x="31739" y="307705"/>
                </a:lnTo>
                <a:lnTo>
                  <a:pt x="15220" y="296576"/>
                </a:lnTo>
                <a:lnTo>
                  <a:pt x="4083" y="280066"/>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33648" y="2848769"/>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chemeClr val="accent2"/>
          </a:solidFill>
        </p:spPr>
        <p:txBody>
          <a:bodyPr wrap="square" lIns="0" tIns="0" rIns="0" bIns="0" rtlCol="0"/>
          <a:lstStyle/>
          <a:p>
            <a:endParaRPr sz="2371"/>
          </a:p>
        </p:txBody>
      </p:sp>
      <p:sp>
        <p:nvSpPr>
          <p:cNvPr id="10" name="object 10"/>
          <p:cNvSpPr/>
          <p:nvPr/>
        </p:nvSpPr>
        <p:spPr>
          <a:xfrm>
            <a:off x="533648" y="2848769"/>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1" name="object 11"/>
          <p:cNvSpPr/>
          <p:nvPr/>
        </p:nvSpPr>
        <p:spPr>
          <a:xfrm>
            <a:off x="533648" y="3308477"/>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rgbClr val="FFC000"/>
          </a:solidFill>
        </p:spPr>
        <p:txBody>
          <a:bodyPr wrap="square" lIns="0" tIns="0" rIns="0" bIns="0" rtlCol="0"/>
          <a:lstStyle/>
          <a:p>
            <a:endParaRPr sz="2371"/>
          </a:p>
        </p:txBody>
      </p:sp>
      <p:sp>
        <p:nvSpPr>
          <p:cNvPr id="12" name="object 12"/>
          <p:cNvSpPr/>
          <p:nvPr/>
        </p:nvSpPr>
        <p:spPr>
          <a:xfrm>
            <a:off x="533648" y="3308477"/>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3" name="object 13"/>
          <p:cNvSpPr/>
          <p:nvPr/>
        </p:nvSpPr>
        <p:spPr>
          <a:xfrm>
            <a:off x="533648" y="3768184"/>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chemeClr val="accent5"/>
          </a:solidFill>
        </p:spPr>
        <p:txBody>
          <a:bodyPr wrap="square" lIns="0" tIns="0" rIns="0" bIns="0" rtlCol="0"/>
          <a:lstStyle/>
          <a:p>
            <a:endParaRPr sz="2371"/>
          </a:p>
        </p:txBody>
      </p:sp>
      <p:sp>
        <p:nvSpPr>
          <p:cNvPr id="14" name="object 14"/>
          <p:cNvSpPr/>
          <p:nvPr/>
        </p:nvSpPr>
        <p:spPr>
          <a:xfrm>
            <a:off x="533648" y="3768184"/>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5" name="object 15"/>
          <p:cNvSpPr/>
          <p:nvPr/>
        </p:nvSpPr>
        <p:spPr>
          <a:xfrm>
            <a:off x="533648" y="4227892"/>
            <a:ext cx="8004761" cy="410393"/>
          </a:xfrm>
          <a:custGeom>
            <a:avLst/>
            <a:gdLst/>
            <a:ahLst/>
            <a:cxnLst/>
            <a:rect l="l" t="t" r="r" b="b"/>
            <a:pathLst>
              <a:path w="6081395" h="311785">
                <a:moveTo>
                  <a:pt x="6029286" y="0"/>
                </a:moveTo>
                <a:lnTo>
                  <a:pt x="51968" y="0"/>
                </a:lnTo>
                <a:lnTo>
                  <a:pt x="31739" y="4079"/>
                </a:lnTo>
                <a:lnTo>
                  <a:pt x="15220" y="15208"/>
                </a:lnTo>
                <a:lnTo>
                  <a:pt x="4083" y="31718"/>
                </a:lnTo>
                <a:lnTo>
                  <a:pt x="0" y="51943"/>
                </a:lnTo>
                <a:lnTo>
                  <a:pt x="0" y="259842"/>
                </a:lnTo>
                <a:lnTo>
                  <a:pt x="4083" y="280066"/>
                </a:lnTo>
                <a:lnTo>
                  <a:pt x="15220" y="296576"/>
                </a:lnTo>
                <a:lnTo>
                  <a:pt x="31739" y="307705"/>
                </a:lnTo>
                <a:lnTo>
                  <a:pt x="51968" y="311785"/>
                </a:lnTo>
                <a:lnTo>
                  <a:pt x="6029286" y="311785"/>
                </a:lnTo>
                <a:lnTo>
                  <a:pt x="6049531" y="307705"/>
                </a:lnTo>
                <a:lnTo>
                  <a:pt x="6066085" y="296576"/>
                </a:lnTo>
                <a:lnTo>
                  <a:pt x="6077257" y="280066"/>
                </a:lnTo>
                <a:lnTo>
                  <a:pt x="6081356" y="259842"/>
                </a:lnTo>
                <a:lnTo>
                  <a:pt x="6081356" y="51943"/>
                </a:lnTo>
                <a:lnTo>
                  <a:pt x="6077257" y="31718"/>
                </a:lnTo>
                <a:lnTo>
                  <a:pt x="6066085" y="15208"/>
                </a:lnTo>
                <a:lnTo>
                  <a:pt x="6049531" y="4079"/>
                </a:lnTo>
                <a:lnTo>
                  <a:pt x="6029286" y="0"/>
                </a:lnTo>
                <a:close/>
              </a:path>
            </a:pathLst>
          </a:custGeom>
          <a:solidFill>
            <a:srgbClr val="70AD47"/>
          </a:solidFill>
        </p:spPr>
        <p:txBody>
          <a:bodyPr wrap="square" lIns="0" tIns="0" rIns="0" bIns="0" rtlCol="0"/>
          <a:lstStyle/>
          <a:p>
            <a:endParaRPr sz="2371"/>
          </a:p>
        </p:txBody>
      </p:sp>
      <p:sp>
        <p:nvSpPr>
          <p:cNvPr id="16" name="object 16"/>
          <p:cNvSpPr/>
          <p:nvPr/>
        </p:nvSpPr>
        <p:spPr>
          <a:xfrm>
            <a:off x="533648" y="4227892"/>
            <a:ext cx="8004761" cy="410393"/>
          </a:xfrm>
          <a:custGeom>
            <a:avLst/>
            <a:gdLst/>
            <a:ahLst/>
            <a:cxnLst/>
            <a:rect l="l" t="t" r="r" b="b"/>
            <a:pathLst>
              <a:path w="6081395" h="311785">
                <a:moveTo>
                  <a:pt x="0" y="51943"/>
                </a:moveTo>
                <a:lnTo>
                  <a:pt x="4083" y="31718"/>
                </a:lnTo>
                <a:lnTo>
                  <a:pt x="15220" y="15208"/>
                </a:lnTo>
                <a:lnTo>
                  <a:pt x="31739" y="4079"/>
                </a:lnTo>
                <a:lnTo>
                  <a:pt x="51968" y="0"/>
                </a:lnTo>
                <a:lnTo>
                  <a:pt x="6029286" y="0"/>
                </a:lnTo>
                <a:lnTo>
                  <a:pt x="6049531" y="4079"/>
                </a:lnTo>
                <a:lnTo>
                  <a:pt x="6066085" y="15208"/>
                </a:lnTo>
                <a:lnTo>
                  <a:pt x="6077257" y="31718"/>
                </a:lnTo>
                <a:lnTo>
                  <a:pt x="6081356" y="51943"/>
                </a:lnTo>
                <a:lnTo>
                  <a:pt x="6081356" y="259842"/>
                </a:lnTo>
                <a:lnTo>
                  <a:pt x="6077257" y="280066"/>
                </a:lnTo>
                <a:lnTo>
                  <a:pt x="6066085" y="296576"/>
                </a:lnTo>
                <a:lnTo>
                  <a:pt x="6049531" y="307705"/>
                </a:lnTo>
                <a:lnTo>
                  <a:pt x="6029286" y="311785"/>
                </a:lnTo>
                <a:lnTo>
                  <a:pt x="51968" y="311785"/>
                </a:lnTo>
                <a:lnTo>
                  <a:pt x="31739" y="307705"/>
                </a:lnTo>
                <a:lnTo>
                  <a:pt x="15220" y="296576"/>
                </a:lnTo>
                <a:lnTo>
                  <a:pt x="4083" y="280066"/>
                </a:lnTo>
                <a:lnTo>
                  <a:pt x="0" y="259842"/>
                </a:lnTo>
                <a:lnTo>
                  <a:pt x="0" y="51943"/>
                </a:lnTo>
                <a:close/>
              </a:path>
            </a:pathLst>
          </a:custGeom>
          <a:ln w="25399">
            <a:solidFill>
              <a:srgbClr val="FFFFFF"/>
            </a:solidFill>
          </a:ln>
        </p:spPr>
        <p:txBody>
          <a:bodyPr wrap="square" lIns="0" tIns="0" rIns="0" bIns="0" rtlCol="0"/>
          <a:lstStyle/>
          <a:p>
            <a:endParaRPr sz="2371"/>
          </a:p>
        </p:txBody>
      </p:sp>
      <p:sp>
        <p:nvSpPr>
          <p:cNvPr id="17" name="object 17"/>
          <p:cNvSpPr/>
          <p:nvPr/>
        </p:nvSpPr>
        <p:spPr>
          <a:xfrm>
            <a:off x="533648" y="4687596"/>
            <a:ext cx="8004761" cy="411229"/>
          </a:xfrm>
          <a:custGeom>
            <a:avLst/>
            <a:gdLst/>
            <a:ahLst/>
            <a:cxnLst/>
            <a:rect l="l" t="t" r="r" b="b"/>
            <a:pathLst>
              <a:path w="6081395" h="312420">
                <a:moveTo>
                  <a:pt x="6029286" y="0"/>
                </a:moveTo>
                <a:lnTo>
                  <a:pt x="51968" y="0"/>
                </a:lnTo>
                <a:lnTo>
                  <a:pt x="31739" y="4079"/>
                </a:lnTo>
                <a:lnTo>
                  <a:pt x="15220" y="15208"/>
                </a:lnTo>
                <a:lnTo>
                  <a:pt x="4083" y="31718"/>
                </a:lnTo>
                <a:lnTo>
                  <a:pt x="0" y="51942"/>
                </a:lnTo>
                <a:lnTo>
                  <a:pt x="0" y="259841"/>
                </a:lnTo>
                <a:lnTo>
                  <a:pt x="4083" y="280070"/>
                </a:lnTo>
                <a:lnTo>
                  <a:pt x="15220" y="296589"/>
                </a:lnTo>
                <a:lnTo>
                  <a:pt x="31739" y="307726"/>
                </a:lnTo>
                <a:lnTo>
                  <a:pt x="51968" y="311810"/>
                </a:lnTo>
                <a:lnTo>
                  <a:pt x="6029286" y="311810"/>
                </a:lnTo>
                <a:lnTo>
                  <a:pt x="6049531" y="307726"/>
                </a:lnTo>
                <a:lnTo>
                  <a:pt x="6066085" y="296589"/>
                </a:lnTo>
                <a:lnTo>
                  <a:pt x="6077257" y="280070"/>
                </a:lnTo>
                <a:lnTo>
                  <a:pt x="6081356" y="259841"/>
                </a:lnTo>
                <a:lnTo>
                  <a:pt x="6081356" y="51942"/>
                </a:lnTo>
                <a:lnTo>
                  <a:pt x="6077257" y="31718"/>
                </a:lnTo>
                <a:lnTo>
                  <a:pt x="6066085" y="15208"/>
                </a:lnTo>
                <a:lnTo>
                  <a:pt x="6049531" y="4079"/>
                </a:lnTo>
                <a:lnTo>
                  <a:pt x="6029286" y="0"/>
                </a:lnTo>
                <a:close/>
              </a:path>
            </a:pathLst>
          </a:custGeom>
          <a:solidFill>
            <a:srgbClr val="8063A1"/>
          </a:solidFill>
        </p:spPr>
        <p:txBody>
          <a:bodyPr wrap="square" lIns="0" tIns="0" rIns="0" bIns="0" rtlCol="0"/>
          <a:lstStyle/>
          <a:p>
            <a:endParaRPr sz="2371"/>
          </a:p>
        </p:txBody>
      </p:sp>
      <p:sp>
        <p:nvSpPr>
          <p:cNvPr id="18" name="object 18"/>
          <p:cNvSpPr/>
          <p:nvPr/>
        </p:nvSpPr>
        <p:spPr>
          <a:xfrm>
            <a:off x="533648" y="4687596"/>
            <a:ext cx="8004761" cy="411229"/>
          </a:xfrm>
          <a:custGeom>
            <a:avLst/>
            <a:gdLst/>
            <a:ahLst/>
            <a:cxnLst/>
            <a:rect l="l" t="t" r="r" b="b"/>
            <a:pathLst>
              <a:path w="6081395" h="312420">
                <a:moveTo>
                  <a:pt x="0" y="51942"/>
                </a:moveTo>
                <a:lnTo>
                  <a:pt x="4083" y="31718"/>
                </a:lnTo>
                <a:lnTo>
                  <a:pt x="15220" y="15208"/>
                </a:lnTo>
                <a:lnTo>
                  <a:pt x="31739" y="4079"/>
                </a:lnTo>
                <a:lnTo>
                  <a:pt x="51968" y="0"/>
                </a:lnTo>
                <a:lnTo>
                  <a:pt x="6029286" y="0"/>
                </a:lnTo>
                <a:lnTo>
                  <a:pt x="6049531" y="4079"/>
                </a:lnTo>
                <a:lnTo>
                  <a:pt x="6066085" y="15208"/>
                </a:lnTo>
                <a:lnTo>
                  <a:pt x="6077257" y="31718"/>
                </a:lnTo>
                <a:lnTo>
                  <a:pt x="6081356" y="51942"/>
                </a:lnTo>
                <a:lnTo>
                  <a:pt x="6081356" y="259841"/>
                </a:lnTo>
                <a:lnTo>
                  <a:pt x="6077257" y="280070"/>
                </a:lnTo>
                <a:lnTo>
                  <a:pt x="6066085" y="296589"/>
                </a:lnTo>
                <a:lnTo>
                  <a:pt x="6049531" y="307726"/>
                </a:lnTo>
                <a:lnTo>
                  <a:pt x="6029286" y="311810"/>
                </a:lnTo>
                <a:lnTo>
                  <a:pt x="51968" y="311810"/>
                </a:lnTo>
                <a:lnTo>
                  <a:pt x="31739" y="307726"/>
                </a:lnTo>
                <a:lnTo>
                  <a:pt x="15220" y="296589"/>
                </a:lnTo>
                <a:lnTo>
                  <a:pt x="4083" y="280070"/>
                </a:lnTo>
                <a:lnTo>
                  <a:pt x="0" y="259841"/>
                </a:lnTo>
                <a:lnTo>
                  <a:pt x="0" y="51942"/>
                </a:lnTo>
                <a:close/>
              </a:path>
            </a:pathLst>
          </a:custGeom>
          <a:ln w="25400">
            <a:solidFill>
              <a:srgbClr val="FFFFFF"/>
            </a:solidFill>
          </a:ln>
        </p:spPr>
        <p:txBody>
          <a:bodyPr wrap="square" lIns="0" tIns="0" rIns="0" bIns="0" rtlCol="0"/>
          <a:lstStyle/>
          <a:p>
            <a:endParaRPr sz="2371"/>
          </a:p>
        </p:txBody>
      </p:sp>
      <p:sp>
        <p:nvSpPr>
          <p:cNvPr id="19" name="object 19"/>
          <p:cNvSpPr/>
          <p:nvPr/>
        </p:nvSpPr>
        <p:spPr>
          <a:xfrm>
            <a:off x="533648" y="5147308"/>
            <a:ext cx="8004761" cy="410393"/>
          </a:xfrm>
          <a:custGeom>
            <a:avLst/>
            <a:gdLst/>
            <a:ahLst/>
            <a:cxnLst/>
            <a:rect l="l" t="t" r="r" b="b"/>
            <a:pathLst>
              <a:path w="6081395" h="311785">
                <a:moveTo>
                  <a:pt x="6029286" y="0"/>
                </a:moveTo>
                <a:lnTo>
                  <a:pt x="51968" y="0"/>
                </a:lnTo>
                <a:lnTo>
                  <a:pt x="31739" y="4083"/>
                </a:lnTo>
                <a:lnTo>
                  <a:pt x="15220" y="15220"/>
                </a:lnTo>
                <a:lnTo>
                  <a:pt x="4083" y="31739"/>
                </a:lnTo>
                <a:lnTo>
                  <a:pt x="0" y="51968"/>
                </a:lnTo>
                <a:lnTo>
                  <a:pt x="0" y="259829"/>
                </a:lnTo>
                <a:lnTo>
                  <a:pt x="4083" y="280058"/>
                </a:lnTo>
                <a:lnTo>
                  <a:pt x="15220" y="296576"/>
                </a:lnTo>
                <a:lnTo>
                  <a:pt x="31739" y="307713"/>
                </a:lnTo>
                <a:lnTo>
                  <a:pt x="51968" y="311797"/>
                </a:lnTo>
                <a:lnTo>
                  <a:pt x="6029286" y="311797"/>
                </a:lnTo>
                <a:lnTo>
                  <a:pt x="6049531" y="307713"/>
                </a:lnTo>
                <a:lnTo>
                  <a:pt x="6066085" y="296576"/>
                </a:lnTo>
                <a:lnTo>
                  <a:pt x="6077257" y="280058"/>
                </a:lnTo>
                <a:lnTo>
                  <a:pt x="6081356" y="259829"/>
                </a:lnTo>
                <a:lnTo>
                  <a:pt x="6081356" y="51968"/>
                </a:lnTo>
                <a:lnTo>
                  <a:pt x="6077257" y="31739"/>
                </a:lnTo>
                <a:lnTo>
                  <a:pt x="6066085" y="15220"/>
                </a:lnTo>
                <a:lnTo>
                  <a:pt x="6049531" y="4083"/>
                </a:lnTo>
                <a:lnTo>
                  <a:pt x="6029286" y="0"/>
                </a:lnTo>
                <a:close/>
              </a:path>
            </a:pathLst>
          </a:custGeom>
          <a:solidFill>
            <a:srgbClr val="C0504D"/>
          </a:solidFill>
        </p:spPr>
        <p:txBody>
          <a:bodyPr wrap="square" lIns="0" tIns="0" rIns="0" bIns="0" rtlCol="0"/>
          <a:lstStyle/>
          <a:p>
            <a:endParaRPr sz="2371"/>
          </a:p>
        </p:txBody>
      </p:sp>
      <p:sp>
        <p:nvSpPr>
          <p:cNvPr id="20" name="object 20"/>
          <p:cNvSpPr/>
          <p:nvPr/>
        </p:nvSpPr>
        <p:spPr>
          <a:xfrm>
            <a:off x="533648" y="5147308"/>
            <a:ext cx="8004761" cy="410393"/>
          </a:xfrm>
          <a:custGeom>
            <a:avLst/>
            <a:gdLst/>
            <a:ahLst/>
            <a:cxnLst/>
            <a:rect l="l" t="t" r="r" b="b"/>
            <a:pathLst>
              <a:path w="6081395" h="311785">
                <a:moveTo>
                  <a:pt x="0" y="51968"/>
                </a:moveTo>
                <a:lnTo>
                  <a:pt x="4083" y="31739"/>
                </a:lnTo>
                <a:lnTo>
                  <a:pt x="15220" y="15220"/>
                </a:lnTo>
                <a:lnTo>
                  <a:pt x="31739" y="4083"/>
                </a:lnTo>
                <a:lnTo>
                  <a:pt x="51968" y="0"/>
                </a:lnTo>
                <a:lnTo>
                  <a:pt x="6029286" y="0"/>
                </a:lnTo>
                <a:lnTo>
                  <a:pt x="6049531" y="4083"/>
                </a:lnTo>
                <a:lnTo>
                  <a:pt x="6066085" y="15220"/>
                </a:lnTo>
                <a:lnTo>
                  <a:pt x="6077257" y="31739"/>
                </a:lnTo>
                <a:lnTo>
                  <a:pt x="6081356" y="51968"/>
                </a:lnTo>
                <a:lnTo>
                  <a:pt x="6081356" y="259829"/>
                </a:lnTo>
                <a:lnTo>
                  <a:pt x="6077257" y="280058"/>
                </a:lnTo>
                <a:lnTo>
                  <a:pt x="6066085" y="296576"/>
                </a:lnTo>
                <a:lnTo>
                  <a:pt x="6049531" y="307713"/>
                </a:lnTo>
                <a:lnTo>
                  <a:pt x="6029286" y="311797"/>
                </a:lnTo>
                <a:lnTo>
                  <a:pt x="51968" y="311797"/>
                </a:lnTo>
                <a:lnTo>
                  <a:pt x="31739" y="307713"/>
                </a:lnTo>
                <a:lnTo>
                  <a:pt x="15220" y="296576"/>
                </a:lnTo>
                <a:lnTo>
                  <a:pt x="4083" y="280058"/>
                </a:lnTo>
                <a:lnTo>
                  <a:pt x="0" y="259829"/>
                </a:lnTo>
                <a:lnTo>
                  <a:pt x="0" y="51968"/>
                </a:lnTo>
                <a:close/>
              </a:path>
            </a:pathLst>
          </a:custGeom>
          <a:ln w="25400">
            <a:solidFill>
              <a:srgbClr val="FFFFFF"/>
            </a:solidFill>
          </a:ln>
        </p:spPr>
        <p:txBody>
          <a:bodyPr wrap="square" lIns="0" tIns="0" rIns="0" bIns="0" rtlCol="0"/>
          <a:lstStyle/>
          <a:p>
            <a:endParaRPr sz="2371"/>
          </a:p>
        </p:txBody>
      </p:sp>
      <p:sp>
        <p:nvSpPr>
          <p:cNvPr id="21" name="object 21"/>
          <p:cNvSpPr txBox="1"/>
          <p:nvPr/>
        </p:nvSpPr>
        <p:spPr>
          <a:xfrm>
            <a:off x="620295" y="2462590"/>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Writing SMART goals</a:t>
            </a:r>
            <a:endParaRPr sz="1843" dirty="0">
              <a:latin typeface="Calibri"/>
              <a:cs typeface="Calibri"/>
            </a:endParaRPr>
          </a:p>
        </p:txBody>
      </p:sp>
      <p:sp>
        <p:nvSpPr>
          <p:cNvPr id="22" name="object 21"/>
          <p:cNvSpPr txBox="1"/>
          <p:nvPr/>
        </p:nvSpPr>
        <p:spPr>
          <a:xfrm>
            <a:off x="620295" y="2922299"/>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Educational Program</a:t>
            </a:r>
            <a:endParaRPr sz="1843" dirty="0">
              <a:latin typeface="Calibri"/>
              <a:cs typeface="Calibri"/>
            </a:endParaRPr>
          </a:p>
        </p:txBody>
      </p:sp>
      <p:sp>
        <p:nvSpPr>
          <p:cNvPr id="23" name="object 21"/>
          <p:cNvSpPr txBox="1"/>
          <p:nvPr/>
        </p:nvSpPr>
        <p:spPr>
          <a:xfrm>
            <a:off x="620295" y="3376083"/>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Governance and Management</a:t>
            </a:r>
            <a:endParaRPr sz="1843" dirty="0">
              <a:latin typeface="Calibri"/>
              <a:cs typeface="Calibri"/>
            </a:endParaRPr>
          </a:p>
        </p:txBody>
      </p:sp>
      <p:sp>
        <p:nvSpPr>
          <p:cNvPr id="24" name="object 21"/>
          <p:cNvSpPr txBox="1"/>
          <p:nvPr/>
        </p:nvSpPr>
        <p:spPr>
          <a:xfrm>
            <a:off x="620295" y="3841714"/>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Student and Community Access</a:t>
            </a:r>
            <a:endParaRPr sz="1843" dirty="0">
              <a:latin typeface="Calibri"/>
              <a:cs typeface="Calibri"/>
            </a:endParaRPr>
          </a:p>
        </p:txBody>
      </p:sp>
      <p:sp>
        <p:nvSpPr>
          <p:cNvPr id="26" name="object 21"/>
          <p:cNvSpPr txBox="1"/>
          <p:nvPr/>
        </p:nvSpPr>
        <p:spPr>
          <a:xfrm>
            <a:off x="620295" y="2002885"/>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Grant Writing Basics and General Tips</a:t>
            </a:r>
          </a:p>
        </p:txBody>
      </p:sp>
      <p:sp>
        <p:nvSpPr>
          <p:cNvPr id="27" name="object 21"/>
          <p:cNvSpPr txBox="1"/>
          <p:nvPr/>
        </p:nvSpPr>
        <p:spPr>
          <a:xfrm>
            <a:off x="620295" y="4301422"/>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Fiscal Sustainability and Budget Overview</a:t>
            </a:r>
            <a:endParaRPr sz="1843" dirty="0">
              <a:latin typeface="Calibri"/>
              <a:cs typeface="Calibri"/>
            </a:endParaRPr>
          </a:p>
        </p:txBody>
      </p:sp>
      <p:sp>
        <p:nvSpPr>
          <p:cNvPr id="28" name="object 21"/>
          <p:cNvSpPr txBox="1"/>
          <p:nvPr/>
        </p:nvSpPr>
        <p:spPr>
          <a:xfrm>
            <a:off x="620295" y="4761547"/>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Conclusion and Final Takeaways</a:t>
            </a:r>
            <a:endParaRPr sz="1843" dirty="0">
              <a:latin typeface="Calibri"/>
              <a:cs typeface="Calibri"/>
            </a:endParaRPr>
          </a:p>
        </p:txBody>
      </p:sp>
      <p:sp>
        <p:nvSpPr>
          <p:cNvPr id="29" name="object 21"/>
          <p:cNvSpPr txBox="1"/>
          <p:nvPr/>
        </p:nvSpPr>
        <p:spPr>
          <a:xfrm>
            <a:off x="614784" y="5220836"/>
            <a:ext cx="4641373" cy="283604"/>
          </a:xfrm>
          <a:prstGeom prst="rect">
            <a:avLst/>
          </a:prstGeom>
        </p:spPr>
        <p:txBody>
          <a:bodyPr vert="horz" wrap="square" lIns="0" tIns="0" rIns="0" bIns="0" rtlCol="0">
            <a:spAutoFit/>
          </a:bodyPr>
          <a:lstStyle/>
          <a:p>
            <a:pPr marL="16717" algn="just"/>
            <a:r>
              <a:rPr lang="en-US" sz="1843" spc="-7" dirty="0">
                <a:solidFill>
                  <a:srgbClr val="FFFFFF"/>
                </a:solidFill>
                <a:latin typeface="Calibri"/>
                <a:cs typeface="Calibri"/>
              </a:rPr>
              <a:t>Reminders, Questions, and Contact Information</a:t>
            </a:r>
            <a:endParaRPr sz="1843" dirty="0">
              <a:latin typeface="Calibri"/>
              <a:cs typeface="Calibri"/>
            </a:endParaRPr>
          </a:p>
        </p:txBody>
      </p:sp>
      <p:sp>
        <p:nvSpPr>
          <p:cNvPr id="30" name="Title 29">
            <a:extLst>
              <a:ext uri="{FF2B5EF4-FFF2-40B4-BE49-F238E27FC236}">
                <a16:creationId xmlns:a16="http://schemas.microsoft.com/office/drawing/2014/main" id="{389DDA15-C4E6-4F00-AA79-DB9419591222}"/>
              </a:ext>
            </a:extLst>
          </p:cNvPr>
          <p:cNvSpPr>
            <a:spLocks noGrp="1"/>
          </p:cNvSpPr>
          <p:nvPr>
            <p:ph type="title"/>
          </p:nvPr>
        </p:nvSpPr>
        <p:spPr>
          <a:xfrm>
            <a:off x="603984" y="441520"/>
            <a:ext cx="6316630" cy="1279520"/>
          </a:xfrm>
        </p:spPr>
        <p:txBody>
          <a:bodyPr>
            <a:normAutofit/>
          </a:bodyPr>
          <a:lstStyle/>
          <a:p>
            <a:r>
              <a:rPr lang="en-US" sz="5792" dirty="0"/>
              <a:t>Content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30169"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400">
            <a:solidFill>
              <a:srgbClr val="FFFFFF"/>
            </a:solidFill>
          </a:ln>
        </p:spPr>
        <p:txBody>
          <a:bodyPr wrap="square" lIns="0" tIns="0" rIns="0" bIns="0" rtlCol="0"/>
          <a:lstStyle/>
          <a:p>
            <a:endParaRPr sz="2371"/>
          </a:p>
        </p:txBody>
      </p:sp>
      <p:sp>
        <p:nvSpPr>
          <p:cNvPr id="6" name="object 6"/>
          <p:cNvSpPr txBox="1"/>
          <p:nvPr/>
        </p:nvSpPr>
        <p:spPr>
          <a:xfrm>
            <a:off x="430169" y="1523306"/>
            <a:ext cx="1972563" cy="1320564"/>
          </a:xfrm>
          <a:prstGeom prst="rect">
            <a:avLst/>
          </a:prstGeom>
          <a:solidFill>
            <a:schemeClr val="accent2"/>
          </a:solidFill>
        </p:spPr>
        <p:txBody>
          <a:bodyPr vert="horz" wrap="square" lIns="0" tIns="836" rIns="0" bIns="0" rtlCol="0">
            <a:spAutoFit/>
          </a:bodyPr>
          <a:lstStyle/>
          <a:p>
            <a:pPr>
              <a:spcBef>
                <a:spcPts val="7"/>
              </a:spcBef>
            </a:pPr>
            <a:endParaRPr sz="1909" dirty="0">
              <a:latin typeface="Times New Roman"/>
              <a:cs typeface="Times New Roman"/>
            </a:endParaRPr>
          </a:p>
          <a:p>
            <a:pPr marL="107831" marR="98636" algn="ctr">
              <a:lnSpc>
                <a:spcPts val="1593"/>
              </a:lnSpc>
            </a:pPr>
            <a:r>
              <a:rPr lang="en-US" sz="1448" dirty="0">
                <a:solidFill>
                  <a:srgbClr val="FFFFFF"/>
                </a:solidFill>
                <a:latin typeface="Calibri"/>
                <a:cs typeface="Calibri"/>
              </a:rPr>
              <a:t>Any expense not directly related to the stated project goals in the application</a:t>
            </a:r>
          </a:p>
          <a:p>
            <a:pPr marL="107831" marR="98636" algn="ctr">
              <a:lnSpc>
                <a:spcPts val="1593"/>
              </a:lnSpc>
            </a:pPr>
            <a:endParaRPr sz="1448" dirty="0">
              <a:latin typeface="Calibri"/>
              <a:cs typeface="Calibri"/>
            </a:endParaRPr>
          </a:p>
        </p:txBody>
      </p:sp>
      <p:sp>
        <p:nvSpPr>
          <p:cNvPr id="7" name="object 7"/>
          <p:cNvSpPr/>
          <p:nvPr/>
        </p:nvSpPr>
        <p:spPr>
          <a:xfrm>
            <a:off x="2599437"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8" name="object 8"/>
          <p:cNvSpPr txBox="1"/>
          <p:nvPr/>
        </p:nvSpPr>
        <p:spPr>
          <a:xfrm>
            <a:off x="2599437" y="1523308"/>
            <a:ext cx="1972563" cy="1313433"/>
          </a:xfrm>
          <a:prstGeom prst="rect">
            <a:avLst/>
          </a:prstGeom>
          <a:solidFill>
            <a:srgbClr val="9BBA58"/>
          </a:solidFill>
        </p:spPr>
        <p:txBody>
          <a:bodyPr vert="horz" wrap="square" lIns="0" tIns="45971" rIns="0" bIns="0" rtlCol="0">
            <a:spAutoFit/>
          </a:bodyPr>
          <a:lstStyle/>
          <a:p>
            <a:pPr marL="55169" marR="234886" algn="ctr">
              <a:lnSpc>
                <a:spcPts val="1593"/>
              </a:lnSpc>
              <a:spcBef>
                <a:spcPts val="362"/>
              </a:spcBef>
            </a:pPr>
            <a:endParaRPr lang="en-US" sz="1448" dirty="0">
              <a:solidFill>
                <a:srgbClr val="FFFFFF"/>
              </a:solidFill>
              <a:cs typeface="Calibri"/>
            </a:endParaRPr>
          </a:p>
          <a:p>
            <a:pPr marL="55169" marR="234886" algn="ctr">
              <a:lnSpc>
                <a:spcPts val="1593"/>
              </a:lnSpc>
              <a:spcBef>
                <a:spcPts val="362"/>
              </a:spcBef>
            </a:pPr>
            <a:r>
              <a:rPr lang="en-US" sz="1448" dirty="0">
                <a:solidFill>
                  <a:srgbClr val="FFFFFF"/>
                </a:solidFill>
                <a:cs typeface="Calibri"/>
              </a:rPr>
              <a:t>General operating expenses; Indirect costs</a:t>
            </a:r>
          </a:p>
          <a:p>
            <a:pPr marL="55169" marR="234886" algn="ctr"/>
            <a:endParaRPr lang="en-US" sz="900" dirty="0">
              <a:solidFill>
                <a:srgbClr val="FFFFFF"/>
              </a:solidFill>
              <a:cs typeface="Calibri"/>
            </a:endParaRPr>
          </a:p>
          <a:p>
            <a:pPr marL="55169" marR="234886" algn="ctr">
              <a:lnSpc>
                <a:spcPts val="1593"/>
              </a:lnSpc>
              <a:spcBef>
                <a:spcPts val="362"/>
              </a:spcBef>
            </a:pPr>
            <a:endParaRPr lang="en-US" sz="1843" dirty="0">
              <a:solidFill>
                <a:srgbClr val="FFFFFF"/>
              </a:solidFill>
              <a:latin typeface="Calibri"/>
              <a:cs typeface="Calibri"/>
            </a:endParaRPr>
          </a:p>
        </p:txBody>
      </p:sp>
      <p:sp>
        <p:nvSpPr>
          <p:cNvPr id="9" name="object 9"/>
          <p:cNvSpPr/>
          <p:nvPr/>
        </p:nvSpPr>
        <p:spPr>
          <a:xfrm>
            <a:off x="4768755" y="152330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0" name="object 10"/>
          <p:cNvSpPr txBox="1"/>
          <p:nvPr/>
        </p:nvSpPr>
        <p:spPr>
          <a:xfrm>
            <a:off x="4768755" y="1523305"/>
            <a:ext cx="1972563" cy="1307943"/>
          </a:xfrm>
          <a:prstGeom prst="rect">
            <a:avLst/>
          </a:prstGeom>
          <a:solidFill>
            <a:srgbClr val="8063A1"/>
          </a:solidFill>
        </p:spPr>
        <p:txBody>
          <a:bodyPr vert="horz" wrap="square" lIns="0" tIns="1672" rIns="0" bIns="0" rtlCol="0">
            <a:spAutoFit/>
          </a:bodyPr>
          <a:lstStyle/>
          <a:p>
            <a:pPr>
              <a:spcBef>
                <a:spcPts val="13"/>
              </a:spcBef>
            </a:pPr>
            <a:endParaRPr sz="1185" dirty="0">
              <a:latin typeface="Times New Roman"/>
              <a:cs typeface="Times New Roman"/>
            </a:endParaRPr>
          </a:p>
          <a:p>
            <a:pPr marL="81919" marR="71887" indent="-836" algn="ctr">
              <a:lnSpc>
                <a:spcPct val="91600"/>
              </a:lnSpc>
            </a:pPr>
            <a:endParaRPr lang="en-US" sz="1448" spc="-7" dirty="0">
              <a:solidFill>
                <a:srgbClr val="FFFFFF"/>
              </a:solidFill>
              <a:latin typeface="Calibri"/>
              <a:cs typeface="Calibri"/>
            </a:endParaRPr>
          </a:p>
          <a:p>
            <a:pPr marL="81919" marR="71887" indent="-836" algn="ctr">
              <a:lnSpc>
                <a:spcPct val="91600"/>
              </a:lnSpc>
            </a:pPr>
            <a:r>
              <a:rPr sz="1448" spc="-7" dirty="0">
                <a:solidFill>
                  <a:srgbClr val="FFFFFF"/>
                </a:solidFill>
                <a:latin typeface="Calibri"/>
                <a:cs typeface="Calibri"/>
              </a:rPr>
              <a:t>P</a:t>
            </a:r>
            <a:r>
              <a:rPr lang="en-US" sz="1448" spc="-7" dirty="0">
                <a:solidFill>
                  <a:srgbClr val="FFFFFF"/>
                </a:solidFill>
                <a:latin typeface="Calibri"/>
                <a:cs typeface="Calibri"/>
              </a:rPr>
              <a:t>ayroll expenses (except for substitutes in the case of travel)</a:t>
            </a:r>
          </a:p>
          <a:p>
            <a:pPr marL="81919" marR="71887" indent="-836" algn="ctr"/>
            <a:endParaRPr lang="en-US" sz="527" dirty="0">
              <a:latin typeface="Calibri"/>
              <a:cs typeface="Calibri"/>
            </a:endParaRPr>
          </a:p>
          <a:p>
            <a:pPr marL="81919" marR="71887" indent="-836" algn="ctr"/>
            <a:endParaRPr sz="1500" dirty="0">
              <a:latin typeface="Calibri"/>
              <a:cs typeface="Calibri"/>
            </a:endParaRPr>
          </a:p>
        </p:txBody>
      </p:sp>
      <p:sp>
        <p:nvSpPr>
          <p:cNvPr id="12" name="object 12"/>
          <p:cNvSpPr txBox="1"/>
          <p:nvPr/>
        </p:nvSpPr>
        <p:spPr>
          <a:xfrm>
            <a:off x="447679" y="2910032"/>
            <a:ext cx="1972563" cy="1248740"/>
          </a:xfrm>
          <a:prstGeom prst="rect">
            <a:avLst/>
          </a:prstGeom>
          <a:solidFill>
            <a:srgbClr val="43BB8D"/>
          </a:solidFill>
        </p:spPr>
        <p:txBody>
          <a:bodyPr vert="horz" wrap="square" lIns="0" tIns="0" rIns="0" bIns="0" rtlCol="0">
            <a:spAutoFit/>
          </a:bodyPr>
          <a:lstStyle/>
          <a:p>
            <a:pPr>
              <a:lnSpc>
                <a:spcPct val="100000"/>
              </a:lnSpc>
            </a:pPr>
            <a:endParaRPr sz="1448" dirty="0">
              <a:latin typeface="Times New Roman"/>
              <a:cs typeface="Times New Roman"/>
            </a:endParaRPr>
          </a:p>
          <a:p>
            <a:pPr marL="154640" marR="333521" algn="ctr">
              <a:lnSpc>
                <a:spcPts val="1593"/>
              </a:lnSpc>
            </a:pPr>
            <a:r>
              <a:rPr lang="en-US" sz="1448" dirty="0">
                <a:solidFill>
                  <a:srgbClr val="FFFFFF"/>
                </a:solidFill>
                <a:latin typeface="Calibri"/>
                <a:cs typeface="Calibri"/>
              </a:rPr>
              <a:t>Professional dues or memberships; Continuing education credits</a:t>
            </a:r>
          </a:p>
          <a:p>
            <a:pPr marL="154640" marR="333521" algn="ctr">
              <a:lnSpc>
                <a:spcPts val="1593"/>
              </a:lnSpc>
            </a:pPr>
            <a:endParaRPr sz="1448" dirty="0">
              <a:latin typeface="Calibri"/>
              <a:cs typeface="Calibri"/>
            </a:endParaRPr>
          </a:p>
        </p:txBody>
      </p:sp>
      <p:sp>
        <p:nvSpPr>
          <p:cNvPr id="13" name="object 13"/>
          <p:cNvSpPr/>
          <p:nvPr/>
        </p:nvSpPr>
        <p:spPr>
          <a:xfrm>
            <a:off x="2599437" y="290376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4" name="object 14"/>
          <p:cNvSpPr txBox="1"/>
          <p:nvPr/>
        </p:nvSpPr>
        <p:spPr>
          <a:xfrm>
            <a:off x="2599437" y="2903768"/>
            <a:ext cx="1972563" cy="1229257"/>
          </a:xfrm>
          <a:prstGeom prst="rect">
            <a:avLst/>
          </a:prstGeom>
          <a:solidFill>
            <a:schemeClr val="accent5"/>
          </a:solidFill>
        </p:spPr>
        <p:txBody>
          <a:bodyPr vert="horz" wrap="square" lIns="0" tIns="836" rIns="0" bIns="0" rtlCol="0">
            <a:spAutoFit/>
          </a:bodyPr>
          <a:lstStyle/>
          <a:p>
            <a:pPr>
              <a:spcBef>
                <a:spcPts val="7"/>
              </a:spcBef>
            </a:pPr>
            <a:endParaRPr sz="1316" dirty="0">
              <a:latin typeface="Times New Roman"/>
              <a:cs typeface="Times New Roman"/>
            </a:endParaRPr>
          </a:p>
          <a:p>
            <a:pPr marL="183896" marR="173030" algn="ctr">
              <a:lnSpc>
                <a:spcPts val="1593"/>
              </a:lnSpc>
            </a:pPr>
            <a:r>
              <a:rPr lang="en-US" sz="1448" dirty="0">
                <a:solidFill>
                  <a:srgbClr val="FFFFFF"/>
                </a:solidFill>
                <a:latin typeface="Calibri"/>
                <a:cs typeface="Calibri"/>
              </a:rPr>
              <a:t>Employee hiring/recruitment; Marketing or recruitment activities </a:t>
            </a:r>
          </a:p>
          <a:p>
            <a:pPr marL="183896" marR="173030" algn="ctr">
              <a:lnSpc>
                <a:spcPts val="1593"/>
              </a:lnSpc>
            </a:pPr>
            <a:endParaRPr sz="1448" dirty="0">
              <a:latin typeface="Calibri"/>
              <a:cs typeface="Calibri"/>
            </a:endParaRPr>
          </a:p>
        </p:txBody>
      </p:sp>
      <p:sp>
        <p:nvSpPr>
          <p:cNvPr id="15" name="object 15"/>
          <p:cNvSpPr/>
          <p:nvPr/>
        </p:nvSpPr>
        <p:spPr>
          <a:xfrm>
            <a:off x="4768755" y="2903763"/>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16" name="object 16"/>
          <p:cNvSpPr txBox="1"/>
          <p:nvPr/>
        </p:nvSpPr>
        <p:spPr>
          <a:xfrm>
            <a:off x="4768755" y="2903762"/>
            <a:ext cx="1972563" cy="1209850"/>
          </a:xfrm>
          <a:prstGeom prst="rect">
            <a:avLst/>
          </a:prstGeom>
          <a:solidFill>
            <a:srgbClr val="FFC000"/>
          </a:solidFill>
        </p:spPr>
        <p:txBody>
          <a:bodyPr vert="horz" wrap="square" lIns="0" tIns="2507" rIns="0" bIns="0" rtlCol="0">
            <a:spAutoFit/>
          </a:bodyPr>
          <a:lstStyle/>
          <a:p>
            <a:pPr>
              <a:spcBef>
                <a:spcPts val="20"/>
              </a:spcBef>
            </a:pPr>
            <a:endParaRPr sz="1185" dirty="0">
              <a:latin typeface="Times New Roman"/>
              <a:cs typeface="Times New Roman"/>
            </a:endParaRPr>
          </a:p>
          <a:p>
            <a:pPr marL="112009" marR="101979" indent="3343" algn="ctr">
              <a:lnSpc>
                <a:spcPct val="91500"/>
              </a:lnSpc>
            </a:pPr>
            <a:r>
              <a:rPr lang="en-US" sz="1448" spc="-7" dirty="0">
                <a:solidFill>
                  <a:srgbClr val="FFFFFF"/>
                </a:solidFill>
                <a:latin typeface="Calibri"/>
                <a:cs typeface="Calibri"/>
              </a:rPr>
              <a:t>Purchasing or leasing of a school facility; Capital expenses (e.g., remodeling, etc.)</a:t>
            </a:r>
          </a:p>
          <a:p>
            <a:pPr marL="112009" marR="101979" indent="3343" algn="ctr">
              <a:lnSpc>
                <a:spcPct val="91500"/>
              </a:lnSpc>
            </a:pPr>
            <a:endParaRPr sz="1448" dirty="0">
              <a:latin typeface="Calibri"/>
              <a:cs typeface="Calibri"/>
            </a:endParaRPr>
          </a:p>
        </p:txBody>
      </p:sp>
      <p:sp>
        <p:nvSpPr>
          <p:cNvPr id="17" name="object 17"/>
          <p:cNvSpPr/>
          <p:nvPr/>
        </p:nvSpPr>
        <p:spPr>
          <a:xfrm>
            <a:off x="1514860" y="4284206"/>
            <a:ext cx="1972563" cy="1183538"/>
          </a:xfrm>
          <a:custGeom>
            <a:avLst/>
            <a:gdLst/>
            <a:ahLst/>
            <a:cxnLst/>
            <a:rect l="l" t="t" r="r" b="b"/>
            <a:pathLst>
              <a:path w="1498600" h="899160">
                <a:moveTo>
                  <a:pt x="0" y="898931"/>
                </a:moveTo>
                <a:lnTo>
                  <a:pt x="1498219" y="898931"/>
                </a:lnTo>
                <a:lnTo>
                  <a:pt x="1498219" y="0"/>
                </a:lnTo>
                <a:lnTo>
                  <a:pt x="0" y="0"/>
                </a:lnTo>
                <a:lnTo>
                  <a:pt x="0" y="898931"/>
                </a:lnTo>
                <a:close/>
              </a:path>
            </a:pathLst>
          </a:custGeom>
          <a:ln w="25400">
            <a:solidFill>
              <a:srgbClr val="FFFFFF"/>
            </a:solidFill>
          </a:ln>
        </p:spPr>
        <p:txBody>
          <a:bodyPr wrap="square" lIns="0" tIns="0" rIns="0" bIns="0" rtlCol="0"/>
          <a:lstStyle/>
          <a:p>
            <a:endParaRPr sz="2371"/>
          </a:p>
        </p:txBody>
      </p:sp>
      <p:sp>
        <p:nvSpPr>
          <p:cNvPr id="18" name="object 18"/>
          <p:cNvSpPr txBox="1"/>
          <p:nvPr/>
        </p:nvSpPr>
        <p:spPr>
          <a:xfrm>
            <a:off x="1514860" y="4284209"/>
            <a:ext cx="1972563" cy="1731777"/>
          </a:xfrm>
          <a:prstGeom prst="rect">
            <a:avLst/>
          </a:prstGeom>
          <a:solidFill>
            <a:schemeClr val="accent3"/>
          </a:solidFill>
        </p:spPr>
        <p:txBody>
          <a:bodyPr vert="horz" wrap="square" lIns="0" tIns="1672" rIns="0" bIns="0" rtlCol="0">
            <a:spAutoFit/>
          </a:bodyPr>
          <a:lstStyle/>
          <a:p>
            <a:pPr>
              <a:spcBef>
                <a:spcPts val="13"/>
              </a:spcBef>
            </a:pPr>
            <a:endParaRPr sz="1909" dirty="0">
              <a:latin typeface="Times New Roman"/>
              <a:cs typeface="Times New Roman"/>
            </a:endParaRPr>
          </a:p>
          <a:p>
            <a:pPr marL="159655" marR="150461" indent="-1672" algn="ctr">
              <a:lnSpc>
                <a:spcPts val="1593"/>
              </a:lnSpc>
            </a:pPr>
            <a:r>
              <a:rPr lang="en-US" sz="1448" spc="-7" dirty="0">
                <a:solidFill>
                  <a:srgbClr val="FFFFFF"/>
                </a:solidFill>
                <a:latin typeface="Calibri"/>
                <a:cs typeface="Calibri"/>
              </a:rPr>
              <a:t>Expenses outside scope of charter/K-12 education; To offset or cover costs of preparing CSP application</a:t>
            </a:r>
          </a:p>
          <a:p>
            <a:pPr marL="159655" marR="150461" indent="-1672" algn="ctr">
              <a:lnSpc>
                <a:spcPts val="1593"/>
              </a:lnSpc>
            </a:pPr>
            <a:endParaRPr sz="1448" dirty="0">
              <a:latin typeface="Calibri"/>
              <a:cs typeface="Calibri"/>
            </a:endParaRPr>
          </a:p>
        </p:txBody>
      </p:sp>
      <p:sp>
        <p:nvSpPr>
          <p:cNvPr id="19" name="object 19"/>
          <p:cNvSpPr/>
          <p:nvPr/>
        </p:nvSpPr>
        <p:spPr>
          <a:xfrm>
            <a:off x="3684011" y="4284206"/>
            <a:ext cx="1972563" cy="1183538"/>
          </a:xfrm>
          <a:custGeom>
            <a:avLst/>
            <a:gdLst/>
            <a:ahLst/>
            <a:cxnLst/>
            <a:rect l="l" t="t" r="r" b="b"/>
            <a:pathLst>
              <a:path w="1498600" h="899160">
                <a:moveTo>
                  <a:pt x="0" y="898931"/>
                </a:moveTo>
                <a:lnTo>
                  <a:pt x="1498218" y="898931"/>
                </a:lnTo>
                <a:lnTo>
                  <a:pt x="1498218" y="0"/>
                </a:lnTo>
                <a:lnTo>
                  <a:pt x="0" y="0"/>
                </a:lnTo>
                <a:lnTo>
                  <a:pt x="0" y="898931"/>
                </a:lnTo>
                <a:close/>
              </a:path>
            </a:pathLst>
          </a:custGeom>
          <a:ln w="25399">
            <a:solidFill>
              <a:srgbClr val="FFFFFF"/>
            </a:solidFill>
          </a:ln>
        </p:spPr>
        <p:txBody>
          <a:bodyPr wrap="square" lIns="0" tIns="0" rIns="0" bIns="0" rtlCol="0"/>
          <a:lstStyle/>
          <a:p>
            <a:endParaRPr sz="2371"/>
          </a:p>
        </p:txBody>
      </p:sp>
      <p:sp>
        <p:nvSpPr>
          <p:cNvPr id="20" name="object 20"/>
          <p:cNvSpPr txBox="1"/>
          <p:nvPr/>
        </p:nvSpPr>
        <p:spPr>
          <a:xfrm>
            <a:off x="3684011" y="4284209"/>
            <a:ext cx="1972563" cy="1731777"/>
          </a:xfrm>
          <a:prstGeom prst="rect">
            <a:avLst/>
          </a:prstGeom>
          <a:solidFill>
            <a:srgbClr val="70AD47"/>
          </a:solidFill>
        </p:spPr>
        <p:txBody>
          <a:bodyPr vert="horz" wrap="square" lIns="0" tIns="1672" rIns="0" bIns="0" rtlCol="0">
            <a:spAutoFit/>
          </a:bodyPr>
          <a:lstStyle/>
          <a:p>
            <a:pPr>
              <a:spcBef>
                <a:spcPts val="13"/>
              </a:spcBef>
            </a:pPr>
            <a:endParaRPr sz="1909" dirty="0">
              <a:latin typeface="Times New Roman"/>
              <a:cs typeface="Times New Roman"/>
            </a:endParaRPr>
          </a:p>
          <a:p>
            <a:pPr marL="68962" marR="212317" algn="ctr">
              <a:lnSpc>
                <a:spcPts val="1593"/>
              </a:lnSpc>
            </a:pPr>
            <a:r>
              <a:rPr lang="en-US" sz="1448" dirty="0">
                <a:solidFill>
                  <a:srgbClr val="FFFFFF"/>
                </a:solidFill>
                <a:latin typeface="Calibri"/>
                <a:cs typeface="Calibri"/>
              </a:rPr>
              <a:t>Expenditures that are not “allowable, allocable, or reasonable” as defined in Non-Regulatory Guidance</a:t>
            </a:r>
          </a:p>
          <a:p>
            <a:pPr marL="68962" marR="212317" algn="ctr">
              <a:lnSpc>
                <a:spcPts val="1593"/>
              </a:lnSpc>
            </a:pPr>
            <a:endParaRPr lang="en-US" sz="1448" dirty="0">
              <a:solidFill>
                <a:srgbClr val="FFFFFF"/>
              </a:solidFill>
              <a:latin typeface="Calibri"/>
              <a:cs typeface="Calibri"/>
            </a:endParaRPr>
          </a:p>
        </p:txBody>
      </p:sp>
      <p:sp>
        <p:nvSpPr>
          <p:cNvPr id="21" name="object 21"/>
          <p:cNvSpPr/>
          <p:nvPr/>
        </p:nvSpPr>
        <p:spPr>
          <a:xfrm>
            <a:off x="7179800" y="2965183"/>
            <a:ext cx="1227703" cy="1184507"/>
          </a:xfrm>
          <a:prstGeom prst="rect">
            <a:avLst/>
          </a:prstGeom>
          <a:blipFill>
            <a:blip r:embed="rId3" cstate="print"/>
            <a:stretch>
              <a:fillRect/>
            </a:stretch>
          </a:blipFill>
        </p:spPr>
        <p:txBody>
          <a:bodyPr wrap="square" lIns="0" tIns="0" rIns="0" bIns="0" rtlCol="0"/>
          <a:lstStyle/>
          <a:p>
            <a:endParaRPr sz="2371"/>
          </a:p>
        </p:txBody>
      </p:sp>
      <p:sp>
        <p:nvSpPr>
          <p:cNvPr id="23" name="Title 22"/>
          <p:cNvSpPr>
            <a:spLocks noGrp="1"/>
          </p:cNvSpPr>
          <p:nvPr>
            <p:ph type="title"/>
          </p:nvPr>
        </p:nvSpPr>
        <p:spPr>
          <a:xfrm>
            <a:off x="259113" y="300826"/>
            <a:ext cx="7039374" cy="1134328"/>
          </a:xfrm>
        </p:spPr>
        <p:txBody>
          <a:bodyPr/>
          <a:lstStyle/>
          <a:p>
            <a:r>
              <a:rPr lang="en-US" dirty="0"/>
              <a:t>Unallowable Expenses</a:t>
            </a:r>
            <a:br>
              <a:rPr lang="en-US" dirty="0"/>
            </a:br>
            <a:r>
              <a:rPr lang="en-US" sz="2634" dirty="0"/>
              <a:t>Dissemination</a:t>
            </a:r>
          </a:p>
        </p:txBody>
      </p:sp>
    </p:spTree>
    <p:extLst>
      <p:ext uri="{BB962C8B-B14F-4D97-AF65-F5344CB8AC3E}">
        <p14:creationId xmlns:p14="http://schemas.microsoft.com/office/powerpoint/2010/main" val="3427243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8958" y="315537"/>
            <a:ext cx="8726084" cy="1194167"/>
          </a:xfrm>
          <a:prstGeom prst="rect">
            <a:avLst/>
          </a:prstGeom>
        </p:spPr>
        <p:txBody>
          <a:bodyPr vert="horz" wrap="square" lIns="0" tIns="59176" rIns="0" bIns="0" rtlCol="0" anchor="ctr">
            <a:spAutoFit/>
          </a:bodyPr>
          <a:lstStyle/>
          <a:p>
            <a:pPr marL="100307">
              <a:lnSpc>
                <a:spcPct val="100000"/>
              </a:lnSpc>
            </a:pPr>
            <a:r>
              <a:rPr sz="3686" spc="-7" dirty="0"/>
              <a:t>Fiscal Sustainability</a:t>
            </a:r>
            <a:r>
              <a:rPr sz="3686" spc="-184" dirty="0"/>
              <a:t> </a:t>
            </a:r>
            <a:r>
              <a:rPr sz="3686" dirty="0"/>
              <a:t>&amp;</a:t>
            </a:r>
            <a:endParaRPr lang="en-US" sz="3686" dirty="0"/>
          </a:p>
          <a:p>
            <a:pPr marL="100307">
              <a:lnSpc>
                <a:spcPct val="100000"/>
              </a:lnSpc>
            </a:pPr>
            <a:r>
              <a:rPr lang="en-US" sz="3686" spc="-13" dirty="0"/>
              <a:t>Budget:</a:t>
            </a:r>
            <a:r>
              <a:rPr lang="en-US" sz="3686" spc="-99" dirty="0"/>
              <a:t> </a:t>
            </a:r>
            <a:r>
              <a:rPr lang="en-US" sz="3686" spc="-72" dirty="0"/>
              <a:t>Take-Away</a:t>
            </a:r>
          </a:p>
        </p:txBody>
      </p:sp>
      <p:sp>
        <p:nvSpPr>
          <p:cNvPr id="6" name="object 6"/>
          <p:cNvSpPr txBox="1"/>
          <p:nvPr/>
        </p:nvSpPr>
        <p:spPr>
          <a:xfrm>
            <a:off x="3757402" y="2951074"/>
            <a:ext cx="895176" cy="166712"/>
          </a:xfrm>
          <a:prstGeom prst="rect">
            <a:avLst/>
          </a:prstGeom>
        </p:spPr>
        <p:txBody>
          <a:bodyPr vert="horz" wrap="square" lIns="0" tIns="0" rIns="0" bIns="0" rtlCol="0">
            <a:spAutoFit/>
          </a:bodyPr>
          <a:lstStyle/>
          <a:p>
            <a:pPr marL="16717" marR="6688" indent="176374">
              <a:lnSpc>
                <a:spcPts val="1316"/>
              </a:lnSpc>
            </a:pPr>
            <a:endParaRPr sz="1185" dirty="0">
              <a:latin typeface="Calibri"/>
              <a:cs typeface="Calibri"/>
            </a:endParaRPr>
          </a:p>
        </p:txBody>
      </p:sp>
      <p:sp>
        <p:nvSpPr>
          <p:cNvPr id="7" name="object 7"/>
          <p:cNvSpPr txBox="1"/>
          <p:nvPr/>
        </p:nvSpPr>
        <p:spPr>
          <a:xfrm>
            <a:off x="5065313" y="2567699"/>
            <a:ext cx="804906" cy="167738"/>
          </a:xfrm>
          <a:prstGeom prst="rect">
            <a:avLst/>
          </a:prstGeom>
        </p:spPr>
        <p:txBody>
          <a:bodyPr vert="horz" wrap="square" lIns="0" tIns="0" rIns="0" bIns="0" rtlCol="0">
            <a:spAutoFit/>
          </a:bodyPr>
          <a:lstStyle/>
          <a:p>
            <a:pPr marL="15881" marR="6688" algn="ctr">
              <a:lnSpc>
                <a:spcPct val="91700"/>
              </a:lnSpc>
            </a:pPr>
            <a:endParaRPr sz="1185" dirty="0">
              <a:latin typeface="Calibri"/>
              <a:cs typeface="Calibri"/>
            </a:endParaRPr>
          </a:p>
        </p:txBody>
      </p:sp>
      <p:sp>
        <p:nvSpPr>
          <p:cNvPr id="9" name="object 9"/>
          <p:cNvSpPr/>
          <p:nvPr/>
        </p:nvSpPr>
        <p:spPr>
          <a:xfrm>
            <a:off x="3268103" y="4914131"/>
            <a:ext cx="1113747" cy="852941"/>
          </a:xfrm>
          <a:prstGeom prst="rect">
            <a:avLst/>
          </a:prstGeom>
          <a:blipFill>
            <a:blip r:embed="rId3" cstate="print"/>
            <a:stretch>
              <a:fillRect/>
            </a:stretch>
          </a:blipFill>
        </p:spPr>
        <p:txBody>
          <a:bodyPr wrap="square" lIns="0" tIns="0" rIns="0" bIns="0" rtlCol="0"/>
          <a:lstStyle/>
          <a:p>
            <a:endParaRPr sz="2371"/>
          </a:p>
        </p:txBody>
      </p:sp>
      <p:pic>
        <p:nvPicPr>
          <p:cNvPr id="10" name="Picture 2" descr="http://laoblogger.com/images/dont-forget-smiley-clipart-6.jpg">
            <a:extLst>
              <a:ext uri="{FF2B5EF4-FFF2-40B4-BE49-F238E27FC236}">
                <a16:creationId xmlns:a16="http://schemas.microsoft.com/office/drawing/2014/main" id="{6650D88D-F795-4A85-8F7D-BF9704A55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511" y="2612448"/>
            <a:ext cx="1523503" cy="15101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 18">
            <a:extLst>
              <a:ext uri="{FF2B5EF4-FFF2-40B4-BE49-F238E27FC236}">
                <a16:creationId xmlns:a16="http://schemas.microsoft.com/office/drawing/2014/main" id="{9A258967-4359-432E-93EF-1928FBE0689B}"/>
              </a:ext>
            </a:extLst>
          </p:cNvPr>
          <p:cNvGraphicFramePr/>
          <p:nvPr>
            <p:extLst>
              <p:ext uri="{D42A27DB-BD31-4B8C-83A1-F6EECF244321}">
                <p14:modId xmlns:p14="http://schemas.microsoft.com/office/powerpoint/2010/main" val="3173306022"/>
              </p:ext>
            </p:extLst>
          </p:nvPr>
        </p:nvGraphicFramePr>
        <p:xfrm>
          <a:off x="-225786" y="1723904"/>
          <a:ext cx="6096000" cy="4036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6566" y="3494533"/>
            <a:ext cx="2779141" cy="1111656"/>
          </a:xfrm>
          <a:custGeom>
            <a:avLst/>
            <a:gdLst/>
            <a:ahLst/>
            <a:cxnLst/>
            <a:rect l="l" t="t" r="r" b="b"/>
            <a:pathLst>
              <a:path w="2111375" h="844550">
                <a:moveTo>
                  <a:pt x="1688934" y="0"/>
                </a:moveTo>
                <a:lnTo>
                  <a:pt x="0" y="0"/>
                </a:lnTo>
                <a:lnTo>
                  <a:pt x="422249" y="422275"/>
                </a:lnTo>
                <a:lnTo>
                  <a:pt x="0" y="844550"/>
                </a:lnTo>
                <a:lnTo>
                  <a:pt x="1688934" y="844550"/>
                </a:lnTo>
                <a:lnTo>
                  <a:pt x="2111209" y="422275"/>
                </a:lnTo>
                <a:lnTo>
                  <a:pt x="1688934" y="0"/>
                </a:lnTo>
                <a:close/>
              </a:path>
            </a:pathLst>
          </a:custGeom>
          <a:solidFill>
            <a:srgbClr val="4F81BC"/>
          </a:solidFill>
        </p:spPr>
        <p:txBody>
          <a:bodyPr wrap="square" lIns="0" tIns="0" rIns="0" bIns="0" rtlCol="0"/>
          <a:lstStyle/>
          <a:p>
            <a:endParaRPr sz="2371"/>
          </a:p>
        </p:txBody>
      </p:sp>
      <p:sp>
        <p:nvSpPr>
          <p:cNvPr id="6" name="object 6"/>
          <p:cNvSpPr/>
          <p:nvPr/>
        </p:nvSpPr>
        <p:spPr>
          <a:xfrm>
            <a:off x="606566" y="3494533"/>
            <a:ext cx="2779141" cy="1111656"/>
          </a:xfrm>
          <a:custGeom>
            <a:avLst/>
            <a:gdLst/>
            <a:ahLst/>
            <a:cxnLst/>
            <a:rect l="l" t="t" r="r" b="b"/>
            <a:pathLst>
              <a:path w="2111375" h="844550">
                <a:moveTo>
                  <a:pt x="0" y="0"/>
                </a:moveTo>
                <a:lnTo>
                  <a:pt x="1688934" y="0"/>
                </a:lnTo>
                <a:lnTo>
                  <a:pt x="2111209" y="422275"/>
                </a:lnTo>
                <a:lnTo>
                  <a:pt x="1688934" y="844550"/>
                </a:lnTo>
                <a:lnTo>
                  <a:pt x="0" y="844550"/>
                </a:lnTo>
                <a:lnTo>
                  <a:pt x="422249" y="422275"/>
                </a:lnTo>
                <a:lnTo>
                  <a:pt x="0" y="0"/>
                </a:lnTo>
                <a:close/>
              </a:path>
            </a:pathLst>
          </a:custGeom>
          <a:solidFill>
            <a:schemeClr val="accent5"/>
          </a:solidFill>
          <a:ln w="25400">
            <a:solidFill>
              <a:srgbClr val="FFFFFF"/>
            </a:solidFill>
          </a:ln>
        </p:spPr>
        <p:txBody>
          <a:bodyPr wrap="square" lIns="0" tIns="0" rIns="0" bIns="0" rtlCol="0"/>
          <a:lstStyle/>
          <a:p>
            <a:endParaRPr sz="2371"/>
          </a:p>
        </p:txBody>
      </p:sp>
      <p:sp>
        <p:nvSpPr>
          <p:cNvPr id="7" name="object 7"/>
          <p:cNvSpPr txBox="1"/>
          <p:nvPr/>
        </p:nvSpPr>
        <p:spPr>
          <a:xfrm>
            <a:off x="1353811" y="3727064"/>
            <a:ext cx="1343180" cy="615553"/>
          </a:xfrm>
          <a:prstGeom prst="rect">
            <a:avLst/>
          </a:prstGeom>
        </p:spPr>
        <p:txBody>
          <a:bodyPr vert="horz" wrap="square" lIns="0" tIns="0" rIns="0" bIns="0" rtlCol="0">
            <a:spAutoFit/>
          </a:bodyPr>
          <a:lstStyle/>
          <a:p>
            <a:pPr marL="16717" marR="6688" indent="276681">
              <a:lnSpc>
                <a:spcPts val="2448"/>
              </a:lnSpc>
            </a:pPr>
            <a:r>
              <a:rPr sz="2238" spc="-7" dirty="0">
                <a:solidFill>
                  <a:srgbClr val="FFFFFF"/>
                </a:solidFill>
                <a:latin typeface="Calibri"/>
                <a:cs typeface="Calibri"/>
              </a:rPr>
              <a:t>Strong  </a:t>
            </a:r>
            <a:r>
              <a:rPr sz="2238" dirty="0">
                <a:solidFill>
                  <a:srgbClr val="FFFFFF"/>
                </a:solidFill>
                <a:latin typeface="Calibri"/>
                <a:cs typeface="Calibri"/>
              </a:rPr>
              <a:t>Appl</a:t>
            </a:r>
            <a:r>
              <a:rPr sz="2238" spc="7" dirty="0">
                <a:solidFill>
                  <a:srgbClr val="FFFFFF"/>
                </a:solidFill>
                <a:latin typeface="Calibri"/>
                <a:cs typeface="Calibri"/>
              </a:rPr>
              <a:t>i</a:t>
            </a:r>
            <a:r>
              <a:rPr sz="2238" spc="-20" dirty="0">
                <a:solidFill>
                  <a:srgbClr val="FFFFFF"/>
                </a:solidFill>
                <a:latin typeface="Calibri"/>
                <a:cs typeface="Calibri"/>
              </a:rPr>
              <a:t>ca</a:t>
            </a:r>
            <a:r>
              <a:rPr sz="2238" dirty="0">
                <a:solidFill>
                  <a:srgbClr val="FFFFFF"/>
                </a:solidFill>
                <a:latin typeface="Calibri"/>
                <a:cs typeface="Calibri"/>
              </a:rPr>
              <a:t>t</a:t>
            </a:r>
            <a:r>
              <a:rPr sz="2238" spc="-13" dirty="0">
                <a:solidFill>
                  <a:srgbClr val="FFFFFF"/>
                </a:solidFill>
                <a:latin typeface="Calibri"/>
                <a:cs typeface="Calibri"/>
              </a:rPr>
              <a:t>i</a:t>
            </a:r>
            <a:r>
              <a:rPr sz="2238" spc="-7" dirty="0">
                <a:solidFill>
                  <a:srgbClr val="FFFFFF"/>
                </a:solidFill>
                <a:latin typeface="Calibri"/>
                <a:cs typeface="Calibri"/>
              </a:rPr>
              <a:t>on</a:t>
            </a:r>
            <a:endParaRPr sz="2238" dirty="0">
              <a:latin typeface="Calibri"/>
              <a:cs typeface="Calibri"/>
            </a:endParaRPr>
          </a:p>
        </p:txBody>
      </p:sp>
      <p:sp>
        <p:nvSpPr>
          <p:cNvPr id="8" name="object 8"/>
          <p:cNvSpPr/>
          <p:nvPr/>
        </p:nvSpPr>
        <p:spPr>
          <a:xfrm>
            <a:off x="3107657" y="3494533"/>
            <a:ext cx="2779141" cy="1111656"/>
          </a:xfrm>
          <a:custGeom>
            <a:avLst/>
            <a:gdLst/>
            <a:ahLst/>
            <a:cxnLst/>
            <a:rect l="l" t="t" r="r" b="b"/>
            <a:pathLst>
              <a:path w="2111375" h="844550">
                <a:moveTo>
                  <a:pt x="1688972" y="0"/>
                </a:moveTo>
                <a:lnTo>
                  <a:pt x="0" y="0"/>
                </a:lnTo>
                <a:lnTo>
                  <a:pt x="422275" y="422275"/>
                </a:lnTo>
                <a:lnTo>
                  <a:pt x="0" y="844550"/>
                </a:lnTo>
                <a:lnTo>
                  <a:pt x="1688972" y="844550"/>
                </a:lnTo>
                <a:lnTo>
                  <a:pt x="2111247" y="422275"/>
                </a:lnTo>
                <a:lnTo>
                  <a:pt x="1688972" y="0"/>
                </a:lnTo>
                <a:close/>
              </a:path>
            </a:pathLst>
          </a:custGeom>
          <a:solidFill>
            <a:srgbClr val="9BBA58"/>
          </a:solidFill>
        </p:spPr>
        <p:txBody>
          <a:bodyPr wrap="square" lIns="0" tIns="0" rIns="0" bIns="0" rtlCol="0"/>
          <a:lstStyle/>
          <a:p>
            <a:endParaRPr sz="2371"/>
          </a:p>
        </p:txBody>
      </p:sp>
      <p:sp>
        <p:nvSpPr>
          <p:cNvPr id="9" name="object 9"/>
          <p:cNvSpPr/>
          <p:nvPr/>
        </p:nvSpPr>
        <p:spPr>
          <a:xfrm>
            <a:off x="3107657" y="3494533"/>
            <a:ext cx="2779141" cy="1111656"/>
          </a:xfrm>
          <a:custGeom>
            <a:avLst/>
            <a:gdLst/>
            <a:ahLst/>
            <a:cxnLst/>
            <a:rect l="l" t="t" r="r" b="b"/>
            <a:pathLst>
              <a:path w="2111375" h="844550">
                <a:moveTo>
                  <a:pt x="0" y="0"/>
                </a:moveTo>
                <a:lnTo>
                  <a:pt x="1688972" y="0"/>
                </a:lnTo>
                <a:lnTo>
                  <a:pt x="2111247" y="422275"/>
                </a:lnTo>
                <a:lnTo>
                  <a:pt x="1688972" y="844550"/>
                </a:lnTo>
                <a:lnTo>
                  <a:pt x="0" y="844550"/>
                </a:lnTo>
                <a:lnTo>
                  <a:pt x="422275" y="422275"/>
                </a:lnTo>
                <a:lnTo>
                  <a:pt x="0" y="0"/>
                </a:lnTo>
                <a:close/>
              </a:path>
            </a:pathLst>
          </a:custGeom>
          <a:ln w="25400">
            <a:solidFill>
              <a:srgbClr val="FFFFFF"/>
            </a:solidFill>
          </a:ln>
        </p:spPr>
        <p:txBody>
          <a:bodyPr wrap="square" lIns="0" tIns="0" rIns="0" bIns="0" rtlCol="0"/>
          <a:lstStyle/>
          <a:p>
            <a:endParaRPr sz="2371"/>
          </a:p>
        </p:txBody>
      </p:sp>
      <p:sp>
        <p:nvSpPr>
          <p:cNvPr id="10" name="object 10"/>
          <p:cNvSpPr txBox="1"/>
          <p:nvPr/>
        </p:nvSpPr>
        <p:spPr>
          <a:xfrm>
            <a:off x="4043788" y="3727064"/>
            <a:ext cx="965386" cy="615553"/>
          </a:xfrm>
          <a:prstGeom prst="rect">
            <a:avLst/>
          </a:prstGeom>
        </p:spPr>
        <p:txBody>
          <a:bodyPr vert="horz" wrap="square" lIns="0" tIns="0" rIns="0" bIns="0" rtlCol="0">
            <a:spAutoFit/>
          </a:bodyPr>
          <a:lstStyle/>
          <a:p>
            <a:pPr marL="16717" marR="6688" indent="137922">
              <a:lnSpc>
                <a:spcPts val="2448"/>
              </a:lnSpc>
            </a:pPr>
            <a:r>
              <a:rPr sz="2238" spc="-13" dirty="0">
                <a:solidFill>
                  <a:srgbClr val="FFFFFF"/>
                </a:solidFill>
                <a:latin typeface="Calibri"/>
                <a:cs typeface="Calibri"/>
              </a:rPr>
              <a:t>Grant  </a:t>
            </a:r>
            <a:r>
              <a:rPr sz="2238" spc="-7" dirty="0">
                <a:solidFill>
                  <a:srgbClr val="FFFFFF"/>
                </a:solidFill>
                <a:latin typeface="Calibri"/>
                <a:cs typeface="Calibri"/>
              </a:rPr>
              <a:t>Fu</a:t>
            </a:r>
            <a:r>
              <a:rPr sz="2238" spc="7" dirty="0">
                <a:solidFill>
                  <a:srgbClr val="FFFFFF"/>
                </a:solidFill>
                <a:latin typeface="Calibri"/>
                <a:cs typeface="Calibri"/>
              </a:rPr>
              <a:t>n</a:t>
            </a:r>
            <a:r>
              <a:rPr sz="2238" dirty="0">
                <a:solidFill>
                  <a:srgbClr val="FFFFFF"/>
                </a:solidFill>
                <a:latin typeface="Calibri"/>
                <a:cs typeface="Calibri"/>
              </a:rPr>
              <a:t>di</a:t>
            </a:r>
            <a:r>
              <a:rPr sz="2238" spc="7" dirty="0">
                <a:solidFill>
                  <a:srgbClr val="FFFFFF"/>
                </a:solidFill>
                <a:latin typeface="Calibri"/>
                <a:cs typeface="Calibri"/>
              </a:rPr>
              <a:t>n</a:t>
            </a:r>
            <a:r>
              <a:rPr sz="2238" dirty="0">
                <a:solidFill>
                  <a:srgbClr val="FFFFFF"/>
                </a:solidFill>
                <a:latin typeface="Calibri"/>
                <a:cs typeface="Calibri"/>
              </a:rPr>
              <a:t>g</a:t>
            </a:r>
            <a:endParaRPr sz="2238">
              <a:latin typeface="Calibri"/>
              <a:cs typeface="Calibri"/>
            </a:endParaRPr>
          </a:p>
        </p:txBody>
      </p:sp>
      <p:sp>
        <p:nvSpPr>
          <p:cNvPr id="11" name="object 11"/>
          <p:cNvSpPr/>
          <p:nvPr/>
        </p:nvSpPr>
        <p:spPr>
          <a:xfrm>
            <a:off x="5608635" y="3494533"/>
            <a:ext cx="2779141" cy="1111656"/>
          </a:xfrm>
          <a:custGeom>
            <a:avLst/>
            <a:gdLst/>
            <a:ahLst/>
            <a:cxnLst/>
            <a:rect l="l" t="t" r="r" b="b"/>
            <a:pathLst>
              <a:path w="2111375" h="844550">
                <a:moveTo>
                  <a:pt x="1688973" y="0"/>
                </a:moveTo>
                <a:lnTo>
                  <a:pt x="0" y="0"/>
                </a:lnTo>
                <a:lnTo>
                  <a:pt x="422275" y="422275"/>
                </a:lnTo>
                <a:lnTo>
                  <a:pt x="0" y="844550"/>
                </a:lnTo>
                <a:lnTo>
                  <a:pt x="1688973" y="844550"/>
                </a:lnTo>
                <a:lnTo>
                  <a:pt x="2111248" y="422275"/>
                </a:lnTo>
                <a:lnTo>
                  <a:pt x="1688973" y="0"/>
                </a:lnTo>
                <a:close/>
              </a:path>
            </a:pathLst>
          </a:custGeom>
          <a:solidFill>
            <a:srgbClr val="8063A1"/>
          </a:solidFill>
        </p:spPr>
        <p:txBody>
          <a:bodyPr wrap="square" lIns="0" tIns="0" rIns="0" bIns="0" rtlCol="0"/>
          <a:lstStyle/>
          <a:p>
            <a:endParaRPr sz="2371"/>
          </a:p>
        </p:txBody>
      </p:sp>
      <p:sp>
        <p:nvSpPr>
          <p:cNvPr id="12" name="object 12"/>
          <p:cNvSpPr/>
          <p:nvPr/>
        </p:nvSpPr>
        <p:spPr>
          <a:xfrm>
            <a:off x="5608635" y="3494533"/>
            <a:ext cx="2779141" cy="1111656"/>
          </a:xfrm>
          <a:custGeom>
            <a:avLst/>
            <a:gdLst/>
            <a:ahLst/>
            <a:cxnLst/>
            <a:rect l="l" t="t" r="r" b="b"/>
            <a:pathLst>
              <a:path w="2111375" h="844550">
                <a:moveTo>
                  <a:pt x="0" y="0"/>
                </a:moveTo>
                <a:lnTo>
                  <a:pt x="1688973" y="0"/>
                </a:lnTo>
                <a:lnTo>
                  <a:pt x="2111248" y="422275"/>
                </a:lnTo>
                <a:lnTo>
                  <a:pt x="1688973" y="844550"/>
                </a:lnTo>
                <a:lnTo>
                  <a:pt x="0" y="844550"/>
                </a:lnTo>
                <a:lnTo>
                  <a:pt x="422275" y="422275"/>
                </a:lnTo>
                <a:lnTo>
                  <a:pt x="0" y="0"/>
                </a:lnTo>
                <a:close/>
              </a:path>
            </a:pathLst>
          </a:custGeom>
          <a:solidFill>
            <a:srgbClr val="8063A1"/>
          </a:solidFill>
          <a:ln w="25400">
            <a:solidFill>
              <a:srgbClr val="FFFFFF"/>
            </a:solidFill>
          </a:ln>
        </p:spPr>
        <p:txBody>
          <a:bodyPr wrap="square" lIns="0" tIns="0" rIns="0" bIns="0" rtlCol="0"/>
          <a:lstStyle/>
          <a:p>
            <a:endParaRPr sz="2371"/>
          </a:p>
        </p:txBody>
      </p:sp>
      <p:sp>
        <p:nvSpPr>
          <p:cNvPr id="13" name="object 13"/>
          <p:cNvSpPr txBox="1"/>
          <p:nvPr/>
        </p:nvSpPr>
        <p:spPr>
          <a:xfrm>
            <a:off x="6250385" y="3564477"/>
            <a:ext cx="1555483" cy="950453"/>
          </a:xfrm>
          <a:prstGeom prst="rect">
            <a:avLst/>
          </a:prstGeom>
        </p:spPr>
        <p:txBody>
          <a:bodyPr vert="horz" wrap="square" lIns="0" tIns="0" rIns="0" bIns="0" rtlCol="0">
            <a:spAutoFit/>
          </a:bodyPr>
          <a:lstStyle/>
          <a:p>
            <a:pPr marL="16717" marR="6688" indent="-836" algn="ctr">
              <a:lnSpc>
                <a:spcPct val="91500"/>
              </a:lnSpc>
            </a:pPr>
            <a:r>
              <a:rPr sz="2238" dirty="0">
                <a:solidFill>
                  <a:srgbClr val="FFFFFF"/>
                </a:solidFill>
                <a:latin typeface="Calibri"/>
                <a:cs typeface="Calibri"/>
              </a:rPr>
              <a:t>Increase  Student  Achi</a:t>
            </a:r>
            <a:r>
              <a:rPr sz="2238" spc="-13" dirty="0">
                <a:solidFill>
                  <a:srgbClr val="FFFFFF"/>
                </a:solidFill>
                <a:latin typeface="Calibri"/>
                <a:cs typeface="Calibri"/>
              </a:rPr>
              <a:t>e</a:t>
            </a:r>
            <a:r>
              <a:rPr sz="2238" spc="-20" dirty="0">
                <a:solidFill>
                  <a:srgbClr val="FFFFFF"/>
                </a:solidFill>
                <a:latin typeface="Calibri"/>
                <a:cs typeface="Calibri"/>
              </a:rPr>
              <a:t>v</a:t>
            </a:r>
            <a:r>
              <a:rPr sz="2238" dirty="0">
                <a:solidFill>
                  <a:srgbClr val="FFFFFF"/>
                </a:solidFill>
                <a:latin typeface="Calibri"/>
                <a:cs typeface="Calibri"/>
              </a:rPr>
              <a:t>eme</a:t>
            </a:r>
            <a:r>
              <a:rPr sz="2238" spc="-26" dirty="0">
                <a:solidFill>
                  <a:srgbClr val="FFFFFF"/>
                </a:solidFill>
                <a:latin typeface="Calibri"/>
                <a:cs typeface="Calibri"/>
              </a:rPr>
              <a:t>n</a:t>
            </a:r>
            <a:r>
              <a:rPr sz="2238" dirty="0">
                <a:solidFill>
                  <a:srgbClr val="FFFFFF"/>
                </a:solidFill>
                <a:latin typeface="Calibri"/>
                <a:cs typeface="Calibri"/>
              </a:rPr>
              <a:t>t</a:t>
            </a:r>
            <a:endParaRPr sz="2238" dirty="0">
              <a:latin typeface="Calibri"/>
              <a:cs typeface="Calibri"/>
            </a:endParaRPr>
          </a:p>
        </p:txBody>
      </p:sp>
      <p:pic>
        <p:nvPicPr>
          <p:cNvPr id="14" name="Picture 2" descr="http://laoblogger.com/images/dont-forget-smiley-clipart-6.jpg">
            <a:extLst>
              <a:ext uri="{FF2B5EF4-FFF2-40B4-BE49-F238E27FC236}">
                <a16:creationId xmlns:a16="http://schemas.microsoft.com/office/drawing/2014/main" id="{9F05FC95-E020-4E60-9F91-11F376339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798" y="1816447"/>
            <a:ext cx="1523503" cy="151015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030413-D0E9-4AB8-948D-24997A58DFBF}"/>
              </a:ext>
            </a:extLst>
          </p:cNvPr>
          <p:cNvSpPr txBox="1"/>
          <p:nvPr/>
        </p:nvSpPr>
        <p:spPr>
          <a:xfrm>
            <a:off x="259109" y="319706"/>
            <a:ext cx="5056256" cy="1469826"/>
          </a:xfrm>
          <a:prstGeom prst="rect">
            <a:avLst/>
          </a:prstGeom>
          <a:noFill/>
        </p:spPr>
        <p:txBody>
          <a:bodyPr wrap="none" rtlCol="0">
            <a:spAutoFit/>
          </a:bodyPr>
          <a:lstStyle/>
          <a:p>
            <a:r>
              <a:rPr lang="en-US" sz="4739" b="1" spc="-7" dirty="0">
                <a:latin typeface="Arial Rounded MT Bold" panose="020F0704030504030204" pitchFamily="34" charset="0"/>
                <a:cs typeface="Arial" panose="020B0604020202020204" pitchFamily="34" charset="0"/>
              </a:rPr>
              <a:t>Conclus</a:t>
            </a:r>
            <a:r>
              <a:rPr lang="en-US" sz="4739" b="1" dirty="0">
                <a:latin typeface="Arial Rounded MT Bold" panose="020F0704030504030204" pitchFamily="34" charset="0"/>
                <a:cs typeface="Arial" panose="020B0604020202020204" pitchFamily="34" charset="0"/>
              </a:rPr>
              <a:t>ion/Fi</a:t>
            </a:r>
            <a:r>
              <a:rPr lang="en-US" sz="4739" b="1" spc="-20" dirty="0">
                <a:latin typeface="Arial Rounded MT Bold" panose="020F0704030504030204" pitchFamily="34" charset="0"/>
                <a:cs typeface="Arial" panose="020B0604020202020204" pitchFamily="34" charset="0"/>
              </a:rPr>
              <a:t>n</a:t>
            </a:r>
            <a:r>
              <a:rPr lang="en-US" sz="4739" b="1" dirty="0">
                <a:latin typeface="Arial Rounded MT Bold" panose="020F0704030504030204" pitchFamily="34" charset="0"/>
                <a:cs typeface="Arial" panose="020B0604020202020204" pitchFamily="34" charset="0"/>
              </a:rPr>
              <a:t>al</a:t>
            </a:r>
            <a:br>
              <a:rPr lang="en-US" sz="2371" dirty="0">
                <a:latin typeface="Arial Rounded MT Bold" panose="020F0704030504030204" pitchFamily="34" charset="0"/>
                <a:cs typeface="Arial" panose="020B0604020202020204" pitchFamily="34" charset="0"/>
              </a:rPr>
            </a:br>
            <a:r>
              <a:rPr lang="en-US" sz="4212" b="1" spc="-99" dirty="0">
                <a:latin typeface="Arial Rounded MT Bold" panose="020F0704030504030204" pitchFamily="34" charset="0"/>
                <a:cs typeface="Arial" panose="020B0604020202020204" pitchFamily="34" charset="0"/>
              </a:rPr>
              <a:t>Takeaways</a:t>
            </a:r>
            <a:endParaRPr lang="en-US" sz="4212" b="1" dirty="0">
              <a:latin typeface="Arial Rounded MT Bold" panose="020F070403050403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119" y="634684"/>
            <a:ext cx="5136186" cy="820738"/>
          </a:xfrm>
          <a:prstGeom prst="rect">
            <a:avLst/>
          </a:prstGeom>
        </p:spPr>
        <p:txBody>
          <a:bodyPr vert="horz" wrap="square" lIns="0" tIns="0" rIns="0" bIns="0" rtlCol="0" anchor="ctr">
            <a:spAutoFit/>
          </a:bodyPr>
          <a:lstStyle/>
          <a:p>
            <a:pPr marL="937872" marR="6688" indent="-921155" algn="ctr">
              <a:lnSpc>
                <a:spcPts val="6371"/>
              </a:lnSpc>
            </a:pPr>
            <a:r>
              <a:rPr lang="en-US" sz="5792" spc="-7" dirty="0"/>
              <a:t>Reminders</a:t>
            </a:r>
            <a:endParaRPr sz="5792" dirty="0"/>
          </a:p>
        </p:txBody>
      </p:sp>
      <p:sp>
        <p:nvSpPr>
          <p:cNvPr id="6" name="object 6"/>
          <p:cNvSpPr/>
          <p:nvPr/>
        </p:nvSpPr>
        <p:spPr>
          <a:xfrm>
            <a:off x="754978" y="2873173"/>
            <a:ext cx="2779141" cy="1111656"/>
          </a:xfrm>
          <a:custGeom>
            <a:avLst/>
            <a:gdLst/>
            <a:ahLst/>
            <a:cxnLst/>
            <a:rect l="l" t="t" r="r" b="b"/>
            <a:pathLst>
              <a:path w="2111375" h="844550">
                <a:moveTo>
                  <a:pt x="0" y="0"/>
                </a:moveTo>
                <a:lnTo>
                  <a:pt x="1688934" y="0"/>
                </a:lnTo>
                <a:lnTo>
                  <a:pt x="2111209" y="422275"/>
                </a:lnTo>
                <a:lnTo>
                  <a:pt x="1688934" y="844550"/>
                </a:lnTo>
                <a:lnTo>
                  <a:pt x="0" y="844550"/>
                </a:lnTo>
                <a:lnTo>
                  <a:pt x="422249" y="422275"/>
                </a:lnTo>
                <a:lnTo>
                  <a:pt x="0" y="0"/>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570424" y="1824203"/>
            <a:ext cx="7781208" cy="3811393"/>
          </a:xfrm>
          <a:custGeom>
            <a:avLst/>
            <a:gdLst/>
            <a:ahLst/>
            <a:cxnLst/>
            <a:rect l="l" t="t" r="r" b="b"/>
            <a:pathLst>
              <a:path w="2111375" h="844550">
                <a:moveTo>
                  <a:pt x="0" y="0"/>
                </a:moveTo>
                <a:lnTo>
                  <a:pt x="1688972" y="0"/>
                </a:lnTo>
                <a:lnTo>
                  <a:pt x="2111247" y="422275"/>
                </a:lnTo>
                <a:lnTo>
                  <a:pt x="1688972" y="844550"/>
                </a:lnTo>
                <a:lnTo>
                  <a:pt x="0" y="844550"/>
                </a:lnTo>
                <a:lnTo>
                  <a:pt x="422275" y="422275"/>
                </a:lnTo>
                <a:lnTo>
                  <a:pt x="0" y="0"/>
                </a:lnTo>
                <a:close/>
              </a:path>
            </a:pathLst>
          </a:custGeom>
          <a:ln w="25400">
            <a:solidFill>
              <a:srgbClr val="FFFFFF"/>
            </a:solidFill>
          </a:ln>
        </p:spPr>
        <p:txBody>
          <a:bodyPr wrap="square" lIns="0" tIns="0" rIns="0" bIns="0" rtlCol="0"/>
          <a:lstStyle/>
          <a:p>
            <a:pPr marL="376151" indent="-376151">
              <a:buFont typeface="Arial" panose="020B0604020202020204" pitchFamily="34" charset="0"/>
              <a:buChar char="•"/>
            </a:pPr>
            <a:r>
              <a:rPr lang="en-US" sz="2371" b="1" dirty="0"/>
              <a:t>Application Deadline </a:t>
            </a:r>
            <a:r>
              <a:rPr lang="en-US" sz="2371" dirty="0"/>
              <a:t>– Friday, January 19, 2018 at 4:00pm</a:t>
            </a:r>
          </a:p>
          <a:p>
            <a:pPr marL="376151" indent="-376151">
              <a:buFont typeface="Arial" panose="020B0604020202020204" pitchFamily="34" charset="0"/>
              <a:buChar char="•"/>
            </a:pPr>
            <a:r>
              <a:rPr lang="en-US" sz="2371" b="1" dirty="0"/>
              <a:t>State Board of Education Meeting </a:t>
            </a:r>
            <a:r>
              <a:rPr lang="en-US" sz="2371" dirty="0"/>
              <a:t>– March 22, 2018 (meeting at which awards will be considered)</a:t>
            </a:r>
          </a:p>
          <a:p>
            <a:pPr marL="376151" indent="-376151">
              <a:buFont typeface="Arial" panose="020B0604020202020204" pitchFamily="34" charset="0"/>
              <a:buChar char="•"/>
            </a:pPr>
            <a:r>
              <a:rPr lang="en-US" sz="2371" b="1" dirty="0"/>
              <a:t>Award Notification </a:t>
            </a:r>
            <a:r>
              <a:rPr lang="en-US" sz="2371" dirty="0"/>
              <a:t>– March 23, 2018</a:t>
            </a:r>
          </a:p>
          <a:p>
            <a:pPr marL="376151" indent="-376151">
              <a:buFont typeface="Arial" panose="020B0604020202020204" pitchFamily="34" charset="0"/>
              <a:buChar char="•"/>
            </a:pPr>
            <a:r>
              <a:rPr lang="en-US" sz="2371" b="1" dirty="0"/>
              <a:t>Managing Your Federal Grant Webinar</a:t>
            </a:r>
            <a:r>
              <a:rPr lang="en-US" sz="2371" dirty="0"/>
              <a:t> – April 2017</a:t>
            </a:r>
          </a:p>
          <a:p>
            <a:pPr marL="376151" indent="-376151">
              <a:buFont typeface="Arial" panose="020B0604020202020204" pitchFamily="34" charset="0"/>
              <a:buChar char="•"/>
            </a:pPr>
            <a:endParaRPr lang="en-US" sz="2371" dirty="0"/>
          </a:p>
          <a:p>
            <a:r>
              <a:rPr lang="en-US" sz="2106" dirty="0"/>
              <a:t>Application materials, including webinar presentations, are available on the Department’s website: </a:t>
            </a:r>
          </a:p>
          <a:p>
            <a:r>
              <a:rPr lang="en-US" sz="2106" dirty="0">
                <a:hlinkClick r:id="rId3"/>
              </a:rPr>
              <a:t>http://www.gadoe.org/External-Affairs-and-Policy/Charter-Schools/Pages/Grant-Applications.aspx</a:t>
            </a:r>
            <a:r>
              <a:rPr lang="en-US" sz="2106" dirty="0"/>
              <a:t> </a:t>
            </a:r>
          </a:p>
          <a:p>
            <a:endParaRPr sz="2371" dirty="0"/>
          </a:p>
        </p:txBody>
      </p:sp>
    </p:spTree>
    <p:extLst>
      <p:ext uri="{BB962C8B-B14F-4D97-AF65-F5344CB8AC3E}">
        <p14:creationId xmlns:p14="http://schemas.microsoft.com/office/powerpoint/2010/main" val="2195137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98" y="337345"/>
            <a:ext cx="6477000" cy="1279520"/>
          </a:xfrm>
        </p:spPr>
        <p:txBody>
          <a:bodyPr>
            <a:noAutofit/>
          </a:bodyPr>
          <a:lstStyle/>
          <a:p>
            <a:r>
              <a:rPr lang="en-US" sz="4000" dirty="0"/>
              <a:t>District Flexibility and Charter Schools Division</a:t>
            </a:r>
          </a:p>
        </p:txBody>
      </p:sp>
      <p:sp>
        <p:nvSpPr>
          <p:cNvPr id="4" name="Date Placeholder 3"/>
          <p:cNvSpPr>
            <a:spLocks noGrp="1"/>
          </p:cNvSpPr>
          <p:nvPr>
            <p:ph type="dt" sz="half" idx="2"/>
          </p:nvPr>
        </p:nvSpPr>
        <p:spPr/>
        <p:txBody>
          <a:bodyPr/>
          <a:lstStyle/>
          <a:p>
            <a:fld id="{4DAE6870-AD18-448A-9B2A-0EFE6DC7B06B}" type="datetime1">
              <a:rPr lang="en-US" smtClean="0"/>
              <a:t>12/15/2017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grpSp>
        <p:nvGrpSpPr>
          <p:cNvPr id="23" name="Group 22">
            <a:extLst>
              <a:ext uri="{FF2B5EF4-FFF2-40B4-BE49-F238E27FC236}">
                <a16:creationId xmlns:a16="http://schemas.microsoft.com/office/drawing/2014/main" id="{FBD94D4B-6D4B-44E8-8A20-D4C1B22C18D8}"/>
              </a:ext>
            </a:extLst>
          </p:cNvPr>
          <p:cNvGrpSpPr/>
          <p:nvPr/>
        </p:nvGrpSpPr>
        <p:grpSpPr>
          <a:xfrm>
            <a:off x="260998" y="2410592"/>
            <a:ext cx="8622003" cy="3152033"/>
            <a:chOff x="261669" y="1880503"/>
            <a:chExt cx="8622003" cy="3152033"/>
          </a:xfrm>
        </p:grpSpPr>
        <p:grpSp>
          <p:nvGrpSpPr>
            <p:cNvPr id="14" name="Group 13">
              <a:extLst>
                <a:ext uri="{FF2B5EF4-FFF2-40B4-BE49-F238E27FC236}">
                  <a16:creationId xmlns:a16="http://schemas.microsoft.com/office/drawing/2014/main" id="{D3C1A58E-CEAF-42A6-83D4-76B45305AD44}"/>
                </a:ext>
              </a:extLst>
            </p:cNvPr>
            <p:cNvGrpSpPr/>
            <p:nvPr/>
          </p:nvGrpSpPr>
          <p:grpSpPr>
            <a:xfrm>
              <a:off x="261669" y="1880503"/>
              <a:ext cx="8620662" cy="3152033"/>
              <a:chOff x="1411880" y="2180413"/>
              <a:chExt cx="8620662" cy="3152033"/>
            </a:xfrm>
          </p:grpSpPr>
          <p:sp>
            <p:nvSpPr>
              <p:cNvPr id="15" name="Freeform: Shape 14">
                <a:extLst>
                  <a:ext uri="{FF2B5EF4-FFF2-40B4-BE49-F238E27FC236}">
                    <a16:creationId xmlns:a16="http://schemas.microsoft.com/office/drawing/2014/main" id="{8C253BB1-6E52-4EBB-82DB-DC1AD00B875F}"/>
                  </a:ext>
                </a:extLst>
              </p:cNvPr>
              <p:cNvSpPr/>
              <p:nvPr/>
            </p:nvSpPr>
            <p:spPr>
              <a:xfrm>
                <a:off x="1411880" y="2180413"/>
                <a:ext cx="2761488" cy="1481328"/>
              </a:xfrm>
              <a:custGeom>
                <a:avLst/>
                <a:gdLst>
                  <a:gd name="connsiteX0" fmla="*/ 0 w 3506656"/>
                  <a:gd name="connsiteY0" fmla="*/ 0 h 1954022"/>
                  <a:gd name="connsiteX1" fmla="*/ 3506656 w 3506656"/>
                  <a:gd name="connsiteY1" fmla="*/ 0 h 1954022"/>
                  <a:gd name="connsiteX2" fmla="*/ 3506656 w 3506656"/>
                  <a:gd name="connsiteY2" fmla="*/ 1954022 h 1954022"/>
                  <a:gd name="connsiteX3" fmla="*/ 0 w 3506656"/>
                  <a:gd name="connsiteY3" fmla="*/ 1954022 h 1954022"/>
                  <a:gd name="connsiteX4" fmla="*/ 0 w 3506656"/>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656" h="1954022">
                    <a:moveTo>
                      <a:pt x="0" y="0"/>
                    </a:moveTo>
                    <a:lnTo>
                      <a:pt x="3506656" y="0"/>
                    </a:lnTo>
                    <a:lnTo>
                      <a:pt x="3506656" y="1954022"/>
                    </a:lnTo>
                    <a:lnTo>
                      <a:pt x="0" y="195402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Louis J. Erste</a:t>
                </a:r>
              </a:p>
              <a:p>
                <a:pPr marL="0" lvl="0" indent="0" algn="ctr" defTabSz="1066800">
                  <a:lnSpc>
                    <a:spcPct val="100000"/>
                  </a:lnSpc>
                  <a:spcBef>
                    <a:spcPct val="0"/>
                  </a:spcBef>
                  <a:spcAft>
                    <a:spcPts val="0"/>
                  </a:spcAft>
                  <a:buNone/>
                </a:pPr>
                <a:r>
                  <a:rPr lang="en-US" sz="1800" kern="1200" dirty="0"/>
                  <a:t>Associate Superintendent</a:t>
                </a:r>
              </a:p>
              <a:p>
                <a:pPr marL="0" lvl="0" indent="0" algn="ctr" defTabSz="1066800">
                  <a:lnSpc>
                    <a:spcPct val="100000"/>
                  </a:lnSpc>
                  <a:spcBef>
                    <a:spcPct val="0"/>
                  </a:spcBef>
                  <a:spcAft>
                    <a:spcPts val="0"/>
                  </a:spcAft>
                  <a:buNone/>
                </a:pPr>
                <a:r>
                  <a:rPr lang="en-US" sz="1800" kern="1200" dirty="0"/>
                  <a:t>lerste@doe.k12.ga.us</a:t>
                </a:r>
              </a:p>
              <a:p>
                <a:pPr marL="0" lvl="0" indent="0" algn="ctr" defTabSz="1066800">
                  <a:lnSpc>
                    <a:spcPct val="100000"/>
                  </a:lnSpc>
                  <a:spcBef>
                    <a:spcPct val="0"/>
                  </a:spcBef>
                  <a:spcAft>
                    <a:spcPts val="0"/>
                  </a:spcAft>
                  <a:buNone/>
                </a:pPr>
                <a:r>
                  <a:rPr lang="en-US" sz="1800" kern="1200" dirty="0"/>
                  <a:t>(404) 651-8734</a:t>
                </a:r>
              </a:p>
            </p:txBody>
          </p:sp>
          <p:sp>
            <p:nvSpPr>
              <p:cNvPr id="16" name="Freeform: Shape 15">
                <a:extLst>
                  <a:ext uri="{FF2B5EF4-FFF2-40B4-BE49-F238E27FC236}">
                    <a16:creationId xmlns:a16="http://schemas.microsoft.com/office/drawing/2014/main" id="{8F3FA78A-9597-4A66-999D-1DF248FCDEC2}"/>
                  </a:ext>
                </a:extLst>
              </p:cNvPr>
              <p:cNvSpPr/>
              <p:nvPr/>
            </p:nvSpPr>
            <p:spPr>
              <a:xfrm>
                <a:off x="4318220" y="2180413"/>
                <a:ext cx="2808109" cy="1481328"/>
              </a:xfrm>
              <a:custGeom>
                <a:avLst/>
                <a:gdLst>
                  <a:gd name="connsiteX0" fmla="*/ 0 w 3709288"/>
                  <a:gd name="connsiteY0" fmla="*/ 0 h 1954022"/>
                  <a:gd name="connsiteX1" fmla="*/ 3709288 w 3709288"/>
                  <a:gd name="connsiteY1" fmla="*/ 0 h 1954022"/>
                  <a:gd name="connsiteX2" fmla="*/ 3709288 w 3709288"/>
                  <a:gd name="connsiteY2" fmla="*/ 1954022 h 1954022"/>
                  <a:gd name="connsiteX3" fmla="*/ 0 w 3709288"/>
                  <a:gd name="connsiteY3" fmla="*/ 1954022 h 1954022"/>
                  <a:gd name="connsiteX4" fmla="*/ 0 w 3709288"/>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288" h="1954022">
                    <a:moveTo>
                      <a:pt x="0" y="0"/>
                    </a:moveTo>
                    <a:lnTo>
                      <a:pt x="3709288" y="0"/>
                    </a:lnTo>
                    <a:lnTo>
                      <a:pt x="3709288" y="1954022"/>
                    </a:lnTo>
                    <a:lnTo>
                      <a:pt x="0" y="195402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Allen Mueller</a:t>
                </a:r>
              </a:p>
              <a:p>
                <a:pPr marL="0" lvl="0" indent="0" algn="ctr" defTabSz="1066800">
                  <a:lnSpc>
                    <a:spcPct val="100000"/>
                  </a:lnSpc>
                  <a:spcBef>
                    <a:spcPct val="0"/>
                  </a:spcBef>
                  <a:spcAft>
                    <a:spcPts val="0"/>
                  </a:spcAft>
                  <a:buNone/>
                </a:pPr>
                <a:r>
                  <a:rPr lang="en-US" sz="1800" kern="1200" dirty="0"/>
                  <a:t>Director</a:t>
                </a:r>
              </a:p>
              <a:p>
                <a:pPr marL="0" lvl="0" indent="0" algn="ctr" defTabSz="1066800">
                  <a:lnSpc>
                    <a:spcPct val="100000"/>
                  </a:lnSpc>
                  <a:spcBef>
                    <a:spcPct val="0"/>
                  </a:spcBef>
                  <a:spcAft>
                    <a:spcPts val="0"/>
                  </a:spcAft>
                  <a:buNone/>
                </a:pPr>
                <a:r>
                  <a:rPr lang="en-US" sz="1800" kern="1200" dirty="0"/>
                  <a:t>amueller@doe.k12.ga.us</a:t>
                </a:r>
              </a:p>
              <a:p>
                <a:pPr marL="0" lvl="0" indent="0" algn="ctr" defTabSz="1066800">
                  <a:lnSpc>
                    <a:spcPct val="100000"/>
                  </a:lnSpc>
                  <a:spcBef>
                    <a:spcPct val="0"/>
                  </a:spcBef>
                  <a:spcAft>
                    <a:spcPts val="0"/>
                  </a:spcAft>
                  <a:buNone/>
                </a:pPr>
                <a:r>
                  <a:rPr lang="en-US" sz="1800" kern="1200" dirty="0"/>
                  <a:t>(404) 657-2529</a:t>
                </a:r>
              </a:p>
            </p:txBody>
          </p:sp>
          <p:sp>
            <p:nvSpPr>
              <p:cNvPr id="17" name="Freeform: Shape 16">
                <a:extLst>
                  <a:ext uri="{FF2B5EF4-FFF2-40B4-BE49-F238E27FC236}">
                    <a16:creationId xmlns:a16="http://schemas.microsoft.com/office/drawing/2014/main" id="{E135D799-B2B5-4335-ADE4-072133C519BE}"/>
                  </a:ext>
                </a:extLst>
              </p:cNvPr>
              <p:cNvSpPr/>
              <p:nvPr/>
            </p:nvSpPr>
            <p:spPr>
              <a:xfrm>
                <a:off x="1411880" y="3851118"/>
                <a:ext cx="2761488" cy="1481328"/>
              </a:xfrm>
              <a:custGeom>
                <a:avLst/>
                <a:gdLst>
                  <a:gd name="connsiteX0" fmla="*/ 0 w 3484706"/>
                  <a:gd name="connsiteY0" fmla="*/ 0 h 1954022"/>
                  <a:gd name="connsiteX1" fmla="*/ 3484706 w 3484706"/>
                  <a:gd name="connsiteY1" fmla="*/ 0 h 1954022"/>
                  <a:gd name="connsiteX2" fmla="*/ 3484706 w 3484706"/>
                  <a:gd name="connsiteY2" fmla="*/ 1954022 h 1954022"/>
                  <a:gd name="connsiteX3" fmla="*/ 0 w 3484706"/>
                  <a:gd name="connsiteY3" fmla="*/ 1954022 h 1954022"/>
                  <a:gd name="connsiteX4" fmla="*/ 0 w 3484706"/>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706" h="1954022">
                    <a:moveTo>
                      <a:pt x="0" y="0"/>
                    </a:moveTo>
                    <a:lnTo>
                      <a:pt x="3484706" y="0"/>
                    </a:lnTo>
                    <a:lnTo>
                      <a:pt x="3484706" y="1954022"/>
                    </a:lnTo>
                    <a:lnTo>
                      <a:pt x="0" y="195402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Kerry Pritchard</a:t>
                </a:r>
              </a:p>
              <a:p>
                <a:pPr marL="0" lvl="0" indent="0" algn="ctr" defTabSz="1066800">
                  <a:lnSpc>
                    <a:spcPct val="100000"/>
                  </a:lnSpc>
                  <a:spcBef>
                    <a:spcPct val="0"/>
                  </a:spcBef>
                  <a:spcAft>
                    <a:spcPts val="0"/>
                  </a:spcAft>
                  <a:buNone/>
                </a:pPr>
                <a:r>
                  <a:rPr lang="en-US" sz="1800" kern="1200" dirty="0"/>
                  <a:t>Accountability Manager</a:t>
                </a:r>
              </a:p>
              <a:p>
                <a:pPr marL="0" lvl="0" indent="0" algn="ctr" defTabSz="1066800">
                  <a:lnSpc>
                    <a:spcPct val="100000"/>
                  </a:lnSpc>
                  <a:spcBef>
                    <a:spcPct val="0"/>
                  </a:spcBef>
                  <a:spcAft>
                    <a:spcPts val="0"/>
                  </a:spcAft>
                  <a:buNone/>
                </a:pPr>
                <a:r>
                  <a:rPr lang="en-US" sz="1800" kern="1200" dirty="0"/>
                  <a:t>kpritchard@doe.k12.ga.us</a:t>
                </a:r>
              </a:p>
              <a:p>
                <a:pPr marL="0" lvl="0" indent="0" algn="ctr" defTabSz="1066800">
                  <a:lnSpc>
                    <a:spcPct val="100000"/>
                  </a:lnSpc>
                  <a:spcBef>
                    <a:spcPct val="0"/>
                  </a:spcBef>
                  <a:spcAft>
                    <a:spcPts val="0"/>
                  </a:spcAft>
                  <a:buNone/>
                </a:pPr>
                <a:r>
                  <a:rPr lang="en-US" sz="1800" kern="1200" dirty="0"/>
                  <a:t>(404) 558-9443</a:t>
                </a:r>
              </a:p>
            </p:txBody>
          </p:sp>
          <p:sp>
            <p:nvSpPr>
              <p:cNvPr id="18" name="Freeform: Shape 17">
                <a:extLst>
                  <a:ext uri="{FF2B5EF4-FFF2-40B4-BE49-F238E27FC236}">
                    <a16:creationId xmlns:a16="http://schemas.microsoft.com/office/drawing/2014/main" id="{4E0E888A-BA50-42C3-B444-AA5D5C8502F9}"/>
                  </a:ext>
                </a:extLst>
              </p:cNvPr>
              <p:cNvSpPr/>
              <p:nvPr/>
            </p:nvSpPr>
            <p:spPr>
              <a:xfrm>
                <a:off x="7271054" y="2180413"/>
                <a:ext cx="2761488" cy="1481328"/>
              </a:xfrm>
              <a:custGeom>
                <a:avLst/>
                <a:gdLst>
                  <a:gd name="connsiteX0" fmla="*/ 0 w 3638781"/>
                  <a:gd name="connsiteY0" fmla="*/ 0 h 1954022"/>
                  <a:gd name="connsiteX1" fmla="*/ 3638781 w 3638781"/>
                  <a:gd name="connsiteY1" fmla="*/ 0 h 1954022"/>
                  <a:gd name="connsiteX2" fmla="*/ 3638781 w 3638781"/>
                  <a:gd name="connsiteY2" fmla="*/ 1954022 h 1954022"/>
                  <a:gd name="connsiteX3" fmla="*/ 0 w 3638781"/>
                  <a:gd name="connsiteY3" fmla="*/ 1954022 h 1954022"/>
                  <a:gd name="connsiteX4" fmla="*/ 0 w 3638781"/>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781" h="1954022">
                    <a:moveTo>
                      <a:pt x="0" y="0"/>
                    </a:moveTo>
                    <a:lnTo>
                      <a:pt x="3638781" y="0"/>
                    </a:lnTo>
                    <a:lnTo>
                      <a:pt x="3638781" y="1954022"/>
                    </a:lnTo>
                    <a:lnTo>
                      <a:pt x="0" y="195402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Francesca Black</a:t>
                </a:r>
              </a:p>
              <a:p>
                <a:pPr marL="0" lvl="0" indent="0" algn="ctr" defTabSz="1066800">
                  <a:lnSpc>
                    <a:spcPct val="100000"/>
                  </a:lnSpc>
                  <a:spcBef>
                    <a:spcPct val="0"/>
                  </a:spcBef>
                  <a:spcAft>
                    <a:spcPts val="0"/>
                  </a:spcAft>
                  <a:buNone/>
                </a:pPr>
                <a:r>
                  <a:rPr lang="en-US" sz="1800" kern="1200" dirty="0"/>
                  <a:t>Division Attorney</a:t>
                </a:r>
              </a:p>
              <a:p>
                <a:pPr marL="0" lvl="0" indent="0" algn="ctr" defTabSz="1066800">
                  <a:lnSpc>
                    <a:spcPct val="100000"/>
                  </a:lnSpc>
                  <a:spcBef>
                    <a:spcPct val="0"/>
                  </a:spcBef>
                  <a:spcAft>
                    <a:spcPts val="0"/>
                  </a:spcAft>
                  <a:buNone/>
                </a:pPr>
                <a:r>
                  <a:rPr lang="en-US" sz="1800" kern="1200" dirty="0">
                    <a:solidFill>
                      <a:schemeClr val="bg1"/>
                    </a:solidFill>
                  </a:rPr>
                  <a:t>fblack@doe.k12.ga.us</a:t>
                </a:r>
              </a:p>
              <a:p>
                <a:pPr marL="0" lvl="0" indent="0" algn="ctr" defTabSz="1066800">
                  <a:lnSpc>
                    <a:spcPct val="100000"/>
                  </a:lnSpc>
                  <a:spcBef>
                    <a:spcPct val="0"/>
                  </a:spcBef>
                  <a:spcAft>
                    <a:spcPts val="0"/>
                  </a:spcAft>
                  <a:buNone/>
                </a:pPr>
                <a:r>
                  <a:rPr lang="en-US" sz="1800" kern="1200" dirty="0"/>
                  <a:t>(404) 656-0027</a:t>
                </a:r>
              </a:p>
            </p:txBody>
          </p:sp>
          <p:sp>
            <p:nvSpPr>
              <p:cNvPr id="19" name="Freeform: Shape 18">
                <a:extLst>
                  <a:ext uri="{FF2B5EF4-FFF2-40B4-BE49-F238E27FC236}">
                    <a16:creationId xmlns:a16="http://schemas.microsoft.com/office/drawing/2014/main" id="{19892194-68C1-426E-B314-95C9FE0D11F2}"/>
                  </a:ext>
                </a:extLst>
              </p:cNvPr>
              <p:cNvSpPr/>
              <p:nvPr/>
            </p:nvSpPr>
            <p:spPr>
              <a:xfrm>
                <a:off x="4320803" y="3851118"/>
                <a:ext cx="2808109" cy="1481328"/>
              </a:xfrm>
              <a:custGeom>
                <a:avLst/>
                <a:gdLst>
                  <a:gd name="connsiteX0" fmla="*/ 0 w 3718342"/>
                  <a:gd name="connsiteY0" fmla="*/ 0 h 1954022"/>
                  <a:gd name="connsiteX1" fmla="*/ 3718342 w 3718342"/>
                  <a:gd name="connsiteY1" fmla="*/ 0 h 1954022"/>
                  <a:gd name="connsiteX2" fmla="*/ 3718342 w 3718342"/>
                  <a:gd name="connsiteY2" fmla="*/ 1954022 h 1954022"/>
                  <a:gd name="connsiteX3" fmla="*/ 0 w 3718342"/>
                  <a:gd name="connsiteY3" fmla="*/ 1954022 h 1954022"/>
                  <a:gd name="connsiteX4" fmla="*/ 0 w 3718342"/>
                  <a:gd name="connsiteY4" fmla="*/ 0 h 195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342" h="1954022">
                    <a:moveTo>
                      <a:pt x="0" y="0"/>
                    </a:moveTo>
                    <a:lnTo>
                      <a:pt x="3718342" y="0"/>
                    </a:lnTo>
                    <a:lnTo>
                      <a:pt x="3718342" y="1954022"/>
                    </a:lnTo>
                    <a:lnTo>
                      <a:pt x="0" y="195402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Latoya Satterwhite</a:t>
                </a:r>
              </a:p>
              <a:p>
                <a:pPr marL="0" lvl="0" indent="0" algn="ctr" defTabSz="1066800">
                  <a:lnSpc>
                    <a:spcPct val="100000"/>
                  </a:lnSpc>
                  <a:spcBef>
                    <a:spcPct val="0"/>
                  </a:spcBef>
                  <a:spcAft>
                    <a:spcPts val="0"/>
                  </a:spcAft>
                  <a:buNone/>
                </a:pPr>
                <a:r>
                  <a:rPr lang="en-US" sz="1800" kern="1200" dirty="0"/>
                  <a:t>Administrative Assistant</a:t>
                </a:r>
              </a:p>
              <a:p>
                <a:pPr marL="0" lvl="0" indent="0" algn="ctr" defTabSz="1066800">
                  <a:lnSpc>
                    <a:spcPct val="100000"/>
                  </a:lnSpc>
                  <a:spcBef>
                    <a:spcPct val="0"/>
                  </a:spcBef>
                  <a:spcAft>
                    <a:spcPts val="0"/>
                  </a:spcAft>
                  <a:buNone/>
                </a:pPr>
                <a:r>
                  <a:rPr lang="en-US" sz="1800" kern="1200" dirty="0">
                    <a:solidFill>
                      <a:schemeClr val="bg1"/>
                    </a:solidFill>
                  </a:rPr>
                  <a:t>lsatterwhite@doe.k12.ga.us </a:t>
                </a:r>
                <a:r>
                  <a:rPr lang="en-US" sz="1800" kern="1200" dirty="0"/>
                  <a:t>(404) 657-0515</a:t>
                </a:r>
              </a:p>
            </p:txBody>
          </p:sp>
        </p:grpSp>
        <p:grpSp>
          <p:nvGrpSpPr>
            <p:cNvPr id="20" name="Group 19">
              <a:extLst>
                <a:ext uri="{FF2B5EF4-FFF2-40B4-BE49-F238E27FC236}">
                  <a16:creationId xmlns:a16="http://schemas.microsoft.com/office/drawing/2014/main" id="{5DC3BB0B-687F-4787-87DA-6BCB255CDEDF}"/>
                </a:ext>
              </a:extLst>
            </p:cNvPr>
            <p:cNvGrpSpPr/>
            <p:nvPr/>
          </p:nvGrpSpPr>
          <p:grpSpPr>
            <a:xfrm>
              <a:off x="6120843" y="3551208"/>
              <a:ext cx="2762829" cy="1481328"/>
              <a:chOff x="6163055" y="3749955"/>
              <a:chExt cx="2762829" cy="1522449"/>
            </a:xfrm>
          </p:grpSpPr>
          <p:sp>
            <p:nvSpPr>
              <p:cNvPr id="21" name="Rectangle 20">
                <a:extLst>
                  <a:ext uri="{FF2B5EF4-FFF2-40B4-BE49-F238E27FC236}">
                    <a16:creationId xmlns:a16="http://schemas.microsoft.com/office/drawing/2014/main" id="{48ED1E64-B903-4BDF-AB51-5E246CCB81EF}"/>
                  </a:ext>
                </a:extLst>
              </p:cNvPr>
              <p:cNvSpPr/>
              <p:nvPr/>
            </p:nvSpPr>
            <p:spPr>
              <a:xfrm>
                <a:off x="6163055" y="3749955"/>
                <a:ext cx="2762829" cy="1522449"/>
              </a:xfrm>
              <a:prstGeom prst="rect">
                <a:avLst/>
              </a:prstGeom>
              <a:solidFill>
                <a:srgbClr val="8063A1"/>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F9C65765-D328-475B-996E-620974C917D0}"/>
                  </a:ext>
                </a:extLst>
              </p:cNvPr>
              <p:cNvSpPr txBox="1"/>
              <p:nvPr/>
            </p:nvSpPr>
            <p:spPr>
              <a:xfrm>
                <a:off x="6163055" y="3749955"/>
                <a:ext cx="2762829" cy="1522449"/>
              </a:xfrm>
              <a:prstGeom prst="rect">
                <a:avLst/>
              </a:prstGeom>
              <a:solidFill>
                <a:srgbClr val="8063A1"/>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Selena McBride</a:t>
                </a:r>
              </a:p>
              <a:p>
                <a:pPr marL="0" lvl="0" indent="0" algn="ctr" defTabSz="1066800">
                  <a:lnSpc>
                    <a:spcPct val="100000"/>
                  </a:lnSpc>
                  <a:spcBef>
                    <a:spcPct val="0"/>
                  </a:spcBef>
                  <a:spcAft>
                    <a:spcPts val="0"/>
                  </a:spcAft>
                  <a:buNone/>
                </a:pPr>
                <a:r>
                  <a:rPr lang="en-US" sz="1800" kern="1200" dirty="0"/>
                  <a:t>Grants &amp; Financial Manager</a:t>
                </a:r>
              </a:p>
              <a:p>
                <a:pPr marL="0" lvl="0" indent="0" algn="ctr" defTabSz="1066800">
                  <a:lnSpc>
                    <a:spcPct val="100000"/>
                  </a:lnSpc>
                  <a:spcBef>
                    <a:spcPct val="0"/>
                  </a:spcBef>
                  <a:spcAft>
                    <a:spcPts val="0"/>
                  </a:spcAft>
                  <a:buNone/>
                </a:pPr>
                <a:r>
                  <a:rPr lang="en-US" sz="1800" kern="1200" dirty="0">
                    <a:solidFill>
                      <a:schemeClr val="bg1"/>
                    </a:solidFill>
                  </a:rPr>
                  <a:t>smcbride@doe.k12.ga.us</a:t>
                </a:r>
              </a:p>
              <a:p>
                <a:pPr marL="0" lvl="0" indent="0" algn="ctr" defTabSz="1066800">
                  <a:lnSpc>
                    <a:spcPct val="100000"/>
                  </a:lnSpc>
                  <a:spcBef>
                    <a:spcPct val="0"/>
                  </a:spcBef>
                  <a:spcAft>
                    <a:spcPts val="0"/>
                  </a:spcAft>
                  <a:buNone/>
                </a:pPr>
                <a:r>
                  <a:rPr lang="en-US" sz="1800" kern="1200" dirty="0"/>
                  <a:t>(404) 657-2948</a:t>
                </a:r>
              </a:p>
            </p:txBody>
          </p:sp>
        </p:grpSp>
      </p:grpSp>
    </p:spTree>
    <p:extLst>
      <p:ext uri="{BB962C8B-B14F-4D97-AF65-F5344CB8AC3E}">
        <p14:creationId xmlns:p14="http://schemas.microsoft.com/office/powerpoint/2010/main" val="419440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790798"/>
            <a:ext cx="6277097" cy="648191"/>
          </a:xfrm>
          <a:prstGeom prst="rect">
            <a:avLst/>
          </a:prstGeom>
        </p:spPr>
        <p:txBody>
          <a:bodyPr vert="horz" wrap="square" lIns="0" tIns="0" rIns="0" bIns="0" rtlCol="0" anchor="ctr">
            <a:spAutoFit/>
          </a:bodyPr>
          <a:lstStyle/>
          <a:p>
            <a:pPr marL="952918">
              <a:lnSpc>
                <a:spcPct val="100000"/>
              </a:lnSpc>
            </a:pPr>
            <a:r>
              <a:rPr sz="4212" spc="-39" dirty="0"/>
              <a:t>Grant </a:t>
            </a:r>
            <a:r>
              <a:rPr sz="4212" spc="-26" dirty="0"/>
              <a:t>Wr</a:t>
            </a:r>
            <a:r>
              <a:rPr lang="en-US" sz="4212" spc="-26" dirty="0"/>
              <a:t>i</a:t>
            </a:r>
            <a:r>
              <a:rPr sz="4212" spc="-26" dirty="0"/>
              <a:t>ting</a:t>
            </a:r>
            <a:r>
              <a:rPr sz="4212" spc="-20" dirty="0"/>
              <a:t> </a:t>
            </a:r>
            <a:r>
              <a:rPr sz="4212" dirty="0"/>
              <a:t>Basics</a:t>
            </a:r>
          </a:p>
        </p:txBody>
      </p:sp>
      <p:sp>
        <p:nvSpPr>
          <p:cNvPr id="5" name="object 5"/>
          <p:cNvSpPr/>
          <p:nvPr/>
        </p:nvSpPr>
        <p:spPr>
          <a:xfrm>
            <a:off x="961211" y="2325702"/>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6" name="object 6"/>
          <p:cNvSpPr/>
          <p:nvPr/>
        </p:nvSpPr>
        <p:spPr>
          <a:xfrm>
            <a:off x="961211" y="2325702"/>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C0504D"/>
            </a:solidFill>
          </a:ln>
        </p:spPr>
        <p:txBody>
          <a:bodyPr wrap="square" lIns="0" tIns="0" rIns="0" bIns="0" rtlCol="0"/>
          <a:lstStyle/>
          <a:p>
            <a:endParaRPr sz="2371"/>
          </a:p>
        </p:txBody>
      </p:sp>
      <p:sp>
        <p:nvSpPr>
          <p:cNvPr id="7" name="object 7"/>
          <p:cNvSpPr/>
          <p:nvPr/>
        </p:nvSpPr>
        <p:spPr>
          <a:xfrm>
            <a:off x="1266156" y="1898328"/>
            <a:ext cx="4269430" cy="855056"/>
          </a:xfrm>
          <a:custGeom>
            <a:avLst/>
            <a:gdLst/>
            <a:ahLst/>
            <a:cxnLst/>
            <a:rect l="l" t="t" r="r" b="b"/>
            <a:pathLst>
              <a:path w="3243579" h="649605">
                <a:moveTo>
                  <a:pt x="3135122" y="0"/>
                </a:moveTo>
                <a:lnTo>
                  <a:pt x="108203" y="0"/>
                </a:lnTo>
                <a:lnTo>
                  <a:pt x="66115" y="8514"/>
                </a:lnTo>
                <a:lnTo>
                  <a:pt x="31718" y="31734"/>
                </a:lnTo>
                <a:lnTo>
                  <a:pt x="8512" y="66168"/>
                </a:lnTo>
                <a:lnTo>
                  <a:pt x="0" y="108331"/>
                </a:lnTo>
                <a:lnTo>
                  <a:pt x="0" y="541274"/>
                </a:lnTo>
                <a:lnTo>
                  <a:pt x="8512" y="583362"/>
                </a:lnTo>
                <a:lnTo>
                  <a:pt x="31718" y="617759"/>
                </a:lnTo>
                <a:lnTo>
                  <a:pt x="66115" y="640965"/>
                </a:lnTo>
                <a:lnTo>
                  <a:pt x="108203" y="649478"/>
                </a:lnTo>
                <a:lnTo>
                  <a:pt x="3135122" y="649478"/>
                </a:lnTo>
                <a:lnTo>
                  <a:pt x="3177264" y="640965"/>
                </a:lnTo>
                <a:lnTo>
                  <a:pt x="3211655" y="617759"/>
                </a:lnTo>
                <a:lnTo>
                  <a:pt x="3234830" y="583362"/>
                </a:lnTo>
                <a:lnTo>
                  <a:pt x="3243325" y="541274"/>
                </a:lnTo>
                <a:lnTo>
                  <a:pt x="3243325" y="108331"/>
                </a:lnTo>
                <a:lnTo>
                  <a:pt x="3234830" y="66168"/>
                </a:lnTo>
                <a:lnTo>
                  <a:pt x="3211655" y="31734"/>
                </a:lnTo>
                <a:lnTo>
                  <a:pt x="3177264" y="8514"/>
                </a:lnTo>
                <a:lnTo>
                  <a:pt x="3135122" y="0"/>
                </a:lnTo>
                <a:close/>
              </a:path>
            </a:pathLst>
          </a:custGeom>
          <a:solidFill>
            <a:srgbClr val="C0504D"/>
          </a:solidFill>
        </p:spPr>
        <p:txBody>
          <a:bodyPr wrap="square" lIns="0" tIns="0" rIns="0" bIns="0" rtlCol="0"/>
          <a:lstStyle/>
          <a:p>
            <a:endParaRPr sz="2371"/>
          </a:p>
        </p:txBody>
      </p:sp>
      <p:sp>
        <p:nvSpPr>
          <p:cNvPr id="8" name="object 8"/>
          <p:cNvSpPr/>
          <p:nvPr/>
        </p:nvSpPr>
        <p:spPr>
          <a:xfrm>
            <a:off x="1266156" y="1898328"/>
            <a:ext cx="4269430" cy="855056"/>
          </a:xfrm>
          <a:custGeom>
            <a:avLst/>
            <a:gdLst/>
            <a:ahLst/>
            <a:cxnLst/>
            <a:rect l="l" t="t" r="r" b="b"/>
            <a:pathLst>
              <a:path w="3243579" h="649605">
                <a:moveTo>
                  <a:pt x="0" y="108331"/>
                </a:moveTo>
                <a:lnTo>
                  <a:pt x="8512" y="66168"/>
                </a:lnTo>
                <a:lnTo>
                  <a:pt x="31718" y="31734"/>
                </a:lnTo>
                <a:lnTo>
                  <a:pt x="66115" y="8514"/>
                </a:lnTo>
                <a:lnTo>
                  <a:pt x="108203" y="0"/>
                </a:lnTo>
                <a:lnTo>
                  <a:pt x="3135122" y="0"/>
                </a:lnTo>
                <a:lnTo>
                  <a:pt x="3177264" y="8514"/>
                </a:lnTo>
                <a:lnTo>
                  <a:pt x="3211655" y="31734"/>
                </a:lnTo>
                <a:lnTo>
                  <a:pt x="3234830" y="66168"/>
                </a:lnTo>
                <a:lnTo>
                  <a:pt x="3243325" y="108331"/>
                </a:lnTo>
                <a:lnTo>
                  <a:pt x="3243325" y="541274"/>
                </a:lnTo>
                <a:lnTo>
                  <a:pt x="3234830" y="583362"/>
                </a:lnTo>
                <a:lnTo>
                  <a:pt x="3211655" y="617759"/>
                </a:lnTo>
                <a:lnTo>
                  <a:pt x="3177264" y="640965"/>
                </a:lnTo>
                <a:lnTo>
                  <a:pt x="3135122" y="649478"/>
                </a:lnTo>
                <a:lnTo>
                  <a:pt x="108203" y="649478"/>
                </a:lnTo>
                <a:lnTo>
                  <a:pt x="66115" y="640965"/>
                </a:lnTo>
                <a:lnTo>
                  <a:pt x="31718" y="617759"/>
                </a:lnTo>
                <a:lnTo>
                  <a:pt x="8512" y="583362"/>
                </a:lnTo>
                <a:lnTo>
                  <a:pt x="0" y="541274"/>
                </a:lnTo>
                <a:lnTo>
                  <a:pt x="0" y="108331"/>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961211" y="3639295"/>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10" name="object 10"/>
          <p:cNvSpPr/>
          <p:nvPr/>
        </p:nvSpPr>
        <p:spPr>
          <a:xfrm>
            <a:off x="961211" y="3639295"/>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9BBA58"/>
            </a:solidFill>
          </a:ln>
        </p:spPr>
        <p:txBody>
          <a:bodyPr wrap="square" lIns="0" tIns="0" rIns="0" bIns="0" rtlCol="0"/>
          <a:lstStyle/>
          <a:p>
            <a:endParaRPr sz="2371"/>
          </a:p>
        </p:txBody>
      </p:sp>
      <p:sp>
        <p:nvSpPr>
          <p:cNvPr id="11" name="object 11"/>
          <p:cNvSpPr/>
          <p:nvPr/>
        </p:nvSpPr>
        <p:spPr>
          <a:xfrm>
            <a:off x="1266156" y="3211923"/>
            <a:ext cx="4269430" cy="855056"/>
          </a:xfrm>
          <a:custGeom>
            <a:avLst/>
            <a:gdLst/>
            <a:ahLst/>
            <a:cxnLst/>
            <a:rect l="l" t="t" r="r" b="b"/>
            <a:pathLst>
              <a:path w="3243579" h="649605">
                <a:moveTo>
                  <a:pt x="3135122" y="0"/>
                </a:moveTo>
                <a:lnTo>
                  <a:pt x="108203" y="0"/>
                </a:lnTo>
                <a:lnTo>
                  <a:pt x="66115" y="8495"/>
                </a:lnTo>
                <a:lnTo>
                  <a:pt x="31718" y="31670"/>
                </a:lnTo>
                <a:lnTo>
                  <a:pt x="8512" y="66061"/>
                </a:lnTo>
                <a:lnTo>
                  <a:pt x="0" y="108203"/>
                </a:lnTo>
                <a:lnTo>
                  <a:pt x="0" y="541146"/>
                </a:lnTo>
                <a:lnTo>
                  <a:pt x="8512" y="583309"/>
                </a:lnTo>
                <a:lnTo>
                  <a:pt x="31718" y="617743"/>
                </a:lnTo>
                <a:lnTo>
                  <a:pt x="66115" y="640963"/>
                </a:lnTo>
                <a:lnTo>
                  <a:pt x="108203" y="649477"/>
                </a:lnTo>
                <a:lnTo>
                  <a:pt x="3135122" y="649477"/>
                </a:lnTo>
                <a:lnTo>
                  <a:pt x="3177264" y="640963"/>
                </a:lnTo>
                <a:lnTo>
                  <a:pt x="3211655" y="617743"/>
                </a:lnTo>
                <a:lnTo>
                  <a:pt x="3234830" y="583309"/>
                </a:lnTo>
                <a:lnTo>
                  <a:pt x="3243325" y="541146"/>
                </a:lnTo>
                <a:lnTo>
                  <a:pt x="3243325" y="108203"/>
                </a:lnTo>
                <a:lnTo>
                  <a:pt x="3234830" y="66061"/>
                </a:lnTo>
                <a:lnTo>
                  <a:pt x="3211655" y="31670"/>
                </a:lnTo>
                <a:lnTo>
                  <a:pt x="3177264" y="8495"/>
                </a:lnTo>
                <a:lnTo>
                  <a:pt x="3135122" y="0"/>
                </a:lnTo>
                <a:close/>
              </a:path>
            </a:pathLst>
          </a:custGeom>
          <a:solidFill>
            <a:srgbClr val="9BBA58"/>
          </a:solidFill>
        </p:spPr>
        <p:txBody>
          <a:bodyPr wrap="square" lIns="0" tIns="0" rIns="0" bIns="0" rtlCol="0"/>
          <a:lstStyle/>
          <a:p>
            <a:endParaRPr sz="2371"/>
          </a:p>
        </p:txBody>
      </p:sp>
      <p:sp>
        <p:nvSpPr>
          <p:cNvPr id="12" name="object 12"/>
          <p:cNvSpPr/>
          <p:nvPr/>
        </p:nvSpPr>
        <p:spPr>
          <a:xfrm>
            <a:off x="1266156" y="3211923"/>
            <a:ext cx="4269430" cy="855056"/>
          </a:xfrm>
          <a:custGeom>
            <a:avLst/>
            <a:gdLst/>
            <a:ahLst/>
            <a:cxnLst/>
            <a:rect l="l" t="t" r="r" b="b"/>
            <a:pathLst>
              <a:path w="3243579" h="649605">
                <a:moveTo>
                  <a:pt x="0" y="108203"/>
                </a:moveTo>
                <a:lnTo>
                  <a:pt x="8512" y="66061"/>
                </a:lnTo>
                <a:lnTo>
                  <a:pt x="31718" y="31670"/>
                </a:lnTo>
                <a:lnTo>
                  <a:pt x="66115" y="8495"/>
                </a:lnTo>
                <a:lnTo>
                  <a:pt x="108203" y="0"/>
                </a:lnTo>
                <a:lnTo>
                  <a:pt x="3135122" y="0"/>
                </a:lnTo>
                <a:lnTo>
                  <a:pt x="3177264" y="8495"/>
                </a:lnTo>
                <a:lnTo>
                  <a:pt x="3211655" y="31670"/>
                </a:lnTo>
                <a:lnTo>
                  <a:pt x="3234830" y="66061"/>
                </a:lnTo>
                <a:lnTo>
                  <a:pt x="3243325" y="108203"/>
                </a:lnTo>
                <a:lnTo>
                  <a:pt x="3243325" y="541146"/>
                </a:lnTo>
                <a:lnTo>
                  <a:pt x="3234830" y="583309"/>
                </a:lnTo>
                <a:lnTo>
                  <a:pt x="3211655" y="617743"/>
                </a:lnTo>
                <a:lnTo>
                  <a:pt x="3177264" y="640963"/>
                </a:lnTo>
                <a:lnTo>
                  <a:pt x="3135122" y="649477"/>
                </a:lnTo>
                <a:lnTo>
                  <a:pt x="108203" y="649477"/>
                </a:lnTo>
                <a:lnTo>
                  <a:pt x="66115" y="640963"/>
                </a:lnTo>
                <a:lnTo>
                  <a:pt x="31718" y="617743"/>
                </a:lnTo>
                <a:lnTo>
                  <a:pt x="8512" y="583309"/>
                </a:lnTo>
                <a:lnTo>
                  <a:pt x="0" y="541146"/>
                </a:lnTo>
                <a:lnTo>
                  <a:pt x="0" y="108203"/>
                </a:lnTo>
                <a:close/>
              </a:path>
            </a:pathLst>
          </a:custGeom>
          <a:ln w="25400">
            <a:solidFill>
              <a:srgbClr val="FFFFFF"/>
            </a:solidFill>
          </a:ln>
        </p:spPr>
        <p:txBody>
          <a:bodyPr wrap="square" lIns="0" tIns="0" rIns="0" bIns="0" rtlCol="0"/>
          <a:lstStyle/>
          <a:p>
            <a:endParaRPr sz="2371"/>
          </a:p>
        </p:txBody>
      </p:sp>
      <p:sp>
        <p:nvSpPr>
          <p:cNvPr id="13" name="object 13"/>
          <p:cNvSpPr/>
          <p:nvPr/>
        </p:nvSpPr>
        <p:spPr>
          <a:xfrm>
            <a:off x="961211" y="4952837"/>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solidFill>
            <a:srgbClr val="FFFFFF">
              <a:alpha val="90194"/>
            </a:srgbClr>
          </a:solidFill>
        </p:spPr>
        <p:txBody>
          <a:bodyPr wrap="square" lIns="0" tIns="0" rIns="0" bIns="0" rtlCol="0"/>
          <a:lstStyle/>
          <a:p>
            <a:endParaRPr sz="2371"/>
          </a:p>
        </p:txBody>
      </p:sp>
      <p:sp>
        <p:nvSpPr>
          <p:cNvPr id="14" name="object 14"/>
          <p:cNvSpPr/>
          <p:nvPr/>
        </p:nvSpPr>
        <p:spPr>
          <a:xfrm>
            <a:off x="961211" y="4952837"/>
            <a:ext cx="6099065" cy="730517"/>
          </a:xfrm>
          <a:custGeom>
            <a:avLst/>
            <a:gdLst/>
            <a:ahLst/>
            <a:cxnLst/>
            <a:rect l="l" t="t" r="r" b="b"/>
            <a:pathLst>
              <a:path w="4633595" h="554989">
                <a:moveTo>
                  <a:pt x="0" y="554405"/>
                </a:moveTo>
                <a:lnTo>
                  <a:pt x="4633341" y="554405"/>
                </a:lnTo>
                <a:lnTo>
                  <a:pt x="4633341" y="0"/>
                </a:lnTo>
                <a:lnTo>
                  <a:pt x="0" y="0"/>
                </a:lnTo>
                <a:lnTo>
                  <a:pt x="0" y="554405"/>
                </a:lnTo>
                <a:close/>
              </a:path>
            </a:pathLst>
          </a:custGeom>
          <a:ln w="25400">
            <a:solidFill>
              <a:srgbClr val="8063A1"/>
            </a:solidFill>
          </a:ln>
        </p:spPr>
        <p:txBody>
          <a:bodyPr wrap="square" lIns="0" tIns="0" rIns="0" bIns="0" rtlCol="0"/>
          <a:lstStyle/>
          <a:p>
            <a:endParaRPr sz="2371"/>
          </a:p>
        </p:txBody>
      </p:sp>
      <p:sp>
        <p:nvSpPr>
          <p:cNvPr id="15" name="object 15"/>
          <p:cNvSpPr/>
          <p:nvPr/>
        </p:nvSpPr>
        <p:spPr>
          <a:xfrm>
            <a:off x="1231384" y="4571652"/>
            <a:ext cx="4269430" cy="855056"/>
          </a:xfrm>
          <a:custGeom>
            <a:avLst/>
            <a:gdLst/>
            <a:ahLst/>
            <a:cxnLst/>
            <a:rect l="l" t="t" r="r" b="b"/>
            <a:pathLst>
              <a:path w="3243579" h="649604">
                <a:moveTo>
                  <a:pt x="3135122" y="0"/>
                </a:moveTo>
                <a:lnTo>
                  <a:pt x="108204" y="0"/>
                </a:lnTo>
                <a:lnTo>
                  <a:pt x="66115" y="8512"/>
                </a:lnTo>
                <a:lnTo>
                  <a:pt x="31718" y="31718"/>
                </a:lnTo>
                <a:lnTo>
                  <a:pt x="8512" y="66115"/>
                </a:lnTo>
                <a:lnTo>
                  <a:pt x="0" y="108204"/>
                </a:lnTo>
                <a:lnTo>
                  <a:pt x="0" y="541147"/>
                </a:lnTo>
                <a:lnTo>
                  <a:pt x="8512" y="583309"/>
                </a:lnTo>
                <a:lnTo>
                  <a:pt x="31718" y="617743"/>
                </a:lnTo>
                <a:lnTo>
                  <a:pt x="66115" y="640963"/>
                </a:lnTo>
                <a:lnTo>
                  <a:pt x="108204" y="649478"/>
                </a:lnTo>
                <a:lnTo>
                  <a:pt x="3135122" y="649478"/>
                </a:lnTo>
                <a:lnTo>
                  <a:pt x="3177284" y="640963"/>
                </a:lnTo>
                <a:lnTo>
                  <a:pt x="3211718" y="617743"/>
                </a:lnTo>
                <a:lnTo>
                  <a:pt x="3234938" y="583309"/>
                </a:lnTo>
                <a:lnTo>
                  <a:pt x="3243453" y="541147"/>
                </a:lnTo>
                <a:lnTo>
                  <a:pt x="3243453" y="108204"/>
                </a:lnTo>
                <a:lnTo>
                  <a:pt x="3234938" y="66115"/>
                </a:lnTo>
                <a:lnTo>
                  <a:pt x="3211718" y="31718"/>
                </a:lnTo>
                <a:lnTo>
                  <a:pt x="3177284" y="8512"/>
                </a:lnTo>
                <a:lnTo>
                  <a:pt x="3135122" y="0"/>
                </a:lnTo>
                <a:close/>
              </a:path>
            </a:pathLst>
          </a:custGeom>
          <a:solidFill>
            <a:srgbClr val="8063A1"/>
          </a:solidFill>
        </p:spPr>
        <p:txBody>
          <a:bodyPr wrap="square" lIns="0" tIns="0" rIns="0" bIns="0" rtlCol="0"/>
          <a:lstStyle/>
          <a:p>
            <a:endParaRPr sz="2371"/>
          </a:p>
        </p:txBody>
      </p:sp>
      <p:sp>
        <p:nvSpPr>
          <p:cNvPr id="16" name="object 16"/>
          <p:cNvSpPr/>
          <p:nvPr/>
        </p:nvSpPr>
        <p:spPr>
          <a:xfrm>
            <a:off x="1231384" y="4571652"/>
            <a:ext cx="4269430" cy="855056"/>
          </a:xfrm>
          <a:custGeom>
            <a:avLst/>
            <a:gdLst/>
            <a:ahLst/>
            <a:cxnLst/>
            <a:rect l="l" t="t" r="r" b="b"/>
            <a:pathLst>
              <a:path w="3243579" h="649604">
                <a:moveTo>
                  <a:pt x="0" y="108204"/>
                </a:moveTo>
                <a:lnTo>
                  <a:pt x="8512" y="66115"/>
                </a:lnTo>
                <a:lnTo>
                  <a:pt x="31718" y="31718"/>
                </a:lnTo>
                <a:lnTo>
                  <a:pt x="66115" y="8512"/>
                </a:lnTo>
                <a:lnTo>
                  <a:pt x="108204" y="0"/>
                </a:lnTo>
                <a:lnTo>
                  <a:pt x="3135122" y="0"/>
                </a:lnTo>
                <a:lnTo>
                  <a:pt x="3177284" y="8512"/>
                </a:lnTo>
                <a:lnTo>
                  <a:pt x="3211718" y="31718"/>
                </a:lnTo>
                <a:lnTo>
                  <a:pt x="3234938" y="66115"/>
                </a:lnTo>
                <a:lnTo>
                  <a:pt x="3243453" y="108204"/>
                </a:lnTo>
                <a:lnTo>
                  <a:pt x="3243453" y="541147"/>
                </a:lnTo>
                <a:lnTo>
                  <a:pt x="3234938" y="583309"/>
                </a:lnTo>
                <a:lnTo>
                  <a:pt x="3211718" y="617743"/>
                </a:lnTo>
                <a:lnTo>
                  <a:pt x="3177284" y="640963"/>
                </a:lnTo>
                <a:lnTo>
                  <a:pt x="3135122" y="649478"/>
                </a:lnTo>
                <a:lnTo>
                  <a:pt x="108204" y="649478"/>
                </a:lnTo>
                <a:lnTo>
                  <a:pt x="66115" y="640963"/>
                </a:lnTo>
                <a:lnTo>
                  <a:pt x="31718" y="617743"/>
                </a:lnTo>
                <a:lnTo>
                  <a:pt x="8512" y="583309"/>
                </a:lnTo>
                <a:lnTo>
                  <a:pt x="0" y="541147"/>
                </a:lnTo>
                <a:lnTo>
                  <a:pt x="0" y="108204"/>
                </a:lnTo>
                <a:close/>
              </a:path>
            </a:pathLst>
          </a:custGeom>
          <a:ln w="25400">
            <a:solidFill>
              <a:srgbClr val="FFFFFF"/>
            </a:solidFill>
          </a:ln>
        </p:spPr>
        <p:txBody>
          <a:bodyPr wrap="square" lIns="0" tIns="0" rIns="0" bIns="0" rtlCol="0"/>
          <a:lstStyle/>
          <a:p>
            <a:endParaRPr sz="2371"/>
          </a:p>
        </p:txBody>
      </p:sp>
      <p:sp>
        <p:nvSpPr>
          <p:cNvPr id="17" name="object 17"/>
          <p:cNvSpPr txBox="1"/>
          <p:nvPr/>
        </p:nvSpPr>
        <p:spPr>
          <a:xfrm>
            <a:off x="1418106" y="2061647"/>
            <a:ext cx="3848170" cy="3192990"/>
          </a:xfrm>
          <a:prstGeom prst="rect">
            <a:avLst/>
          </a:prstGeom>
        </p:spPr>
        <p:txBody>
          <a:bodyPr vert="horz" wrap="square" lIns="0" tIns="0" rIns="0" bIns="0" rtlCol="0">
            <a:spAutoFit/>
          </a:bodyPr>
          <a:lstStyle/>
          <a:p>
            <a:pPr marL="50990"/>
            <a:r>
              <a:rPr sz="2896" spc="-13" dirty="0">
                <a:solidFill>
                  <a:srgbClr val="FFFFFF"/>
                </a:solidFill>
                <a:latin typeface="Calibri"/>
                <a:cs typeface="Calibri"/>
              </a:rPr>
              <a:t>Define </a:t>
            </a:r>
            <a:r>
              <a:rPr sz="2896" spc="-66" dirty="0">
                <a:solidFill>
                  <a:srgbClr val="FFFFFF"/>
                </a:solidFill>
                <a:latin typeface="Calibri"/>
                <a:cs typeface="Calibri"/>
              </a:rPr>
              <a:t>Your</a:t>
            </a:r>
            <a:r>
              <a:rPr sz="2896" spc="-39" dirty="0">
                <a:solidFill>
                  <a:srgbClr val="FFFFFF"/>
                </a:solidFill>
                <a:latin typeface="Calibri"/>
                <a:cs typeface="Calibri"/>
              </a:rPr>
              <a:t> </a:t>
            </a:r>
            <a:r>
              <a:rPr sz="2896" spc="-13" dirty="0">
                <a:solidFill>
                  <a:srgbClr val="FFFFFF"/>
                </a:solidFill>
                <a:latin typeface="Calibri"/>
                <a:cs typeface="Calibri"/>
              </a:rPr>
              <a:t>Project</a:t>
            </a:r>
            <a:endParaRPr sz="2896" dirty="0">
              <a:latin typeface="Calibri"/>
              <a:cs typeface="Calibri"/>
            </a:endParaRPr>
          </a:p>
          <a:p>
            <a:pPr>
              <a:lnSpc>
                <a:spcPct val="100000"/>
              </a:lnSpc>
            </a:pPr>
            <a:endParaRPr sz="2896" dirty="0">
              <a:latin typeface="Times New Roman"/>
              <a:cs typeface="Times New Roman"/>
            </a:endParaRPr>
          </a:p>
          <a:p>
            <a:pPr>
              <a:spcBef>
                <a:spcPts val="59"/>
              </a:spcBef>
            </a:pPr>
            <a:endParaRPr sz="3027" dirty="0">
              <a:latin typeface="Times New Roman"/>
              <a:cs typeface="Times New Roman"/>
            </a:endParaRPr>
          </a:p>
          <a:p>
            <a:pPr marL="50990"/>
            <a:r>
              <a:rPr sz="2896" spc="-20" dirty="0">
                <a:solidFill>
                  <a:srgbClr val="FFFFFF"/>
                </a:solidFill>
                <a:latin typeface="Calibri"/>
                <a:cs typeface="Calibri"/>
              </a:rPr>
              <a:t>Read </a:t>
            </a:r>
            <a:r>
              <a:rPr sz="2896" spc="-13" dirty="0">
                <a:solidFill>
                  <a:srgbClr val="FFFFFF"/>
                </a:solidFill>
                <a:latin typeface="Calibri"/>
                <a:cs typeface="Calibri"/>
              </a:rPr>
              <a:t>Proposal</a:t>
            </a:r>
            <a:r>
              <a:rPr sz="2896" spc="-7" dirty="0">
                <a:solidFill>
                  <a:srgbClr val="FFFFFF"/>
                </a:solidFill>
                <a:latin typeface="Calibri"/>
                <a:cs typeface="Calibri"/>
              </a:rPr>
              <a:t> </a:t>
            </a:r>
            <a:r>
              <a:rPr sz="2896" spc="-13" dirty="0">
                <a:solidFill>
                  <a:srgbClr val="FFFFFF"/>
                </a:solidFill>
                <a:latin typeface="Calibri"/>
                <a:cs typeface="Calibri"/>
              </a:rPr>
              <a:t>Guidelines</a:t>
            </a:r>
            <a:endParaRPr sz="2896" dirty="0">
              <a:latin typeface="Calibri"/>
              <a:cs typeface="Calibri"/>
            </a:endParaRPr>
          </a:p>
          <a:p>
            <a:pPr>
              <a:lnSpc>
                <a:spcPct val="100000"/>
              </a:lnSpc>
            </a:pPr>
            <a:endParaRPr sz="2896" dirty="0">
              <a:latin typeface="Times New Roman"/>
              <a:cs typeface="Times New Roman"/>
            </a:endParaRPr>
          </a:p>
          <a:p>
            <a:pPr>
              <a:spcBef>
                <a:spcPts val="39"/>
              </a:spcBef>
            </a:pPr>
            <a:endParaRPr sz="3159" dirty="0">
              <a:latin typeface="Times New Roman"/>
              <a:cs typeface="Times New Roman"/>
            </a:endParaRPr>
          </a:p>
          <a:p>
            <a:pPr marL="16717"/>
            <a:r>
              <a:rPr sz="2896" spc="-7" dirty="0">
                <a:solidFill>
                  <a:srgbClr val="FFFFFF"/>
                </a:solidFill>
                <a:latin typeface="Calibri"/>
                <a:cs typeface="Calibri"/>
              </a:rPr>
              <a:t>Assume</a:t>
            </a:r>
            <a:r>
              <a:rPr sz="2896" spc="-92" dirty="0">
                <a:solidFill>
                  <a:srgbClr val="FFFFFF"/>
                </a:solidFill>
                <a:latin typeface="Calibri"/>
                <a:cs typeface="Calibri"/>
              </a:rPr>
              <a:t> </a:t>
            </a:r>
            <a:r>
              <a:rPr sz="2896" spc="-7" dirty="0">
                <a:solidFill>
                  <a:srgbClr val="FFFFFF"/>
                </a:solidFill>
                <a:latin typeface="Calibri"/>
                <a:cs typeface="Calibri"/>
              </a:rPr>
              <a:t>Nothing</a:t>
            </a:r>
            <a:endParaRPr sz="2896"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4789" y="307806"/>
            <a:ext cx="5372215" cy="1063044"/>
          </a:xfrm>
          <a:prstGeom prst="rect">
            <a:avLst/>
          </a:prstGeom>
        </p:spPr>
        <p:txBody>
          <a:bodyPr vert="horz" wrap="square" lIns="0" tIns="405380" rIns="0" bIns="0" rtlCol="0" anchor="ctr">
            <a:spAutoFit/>
          </a:bodyPr>
          <a:lstStyle/>
          <a:p>
            <a:pPr marL="1928405">
              <a:lnSpc>
                <a:spcPct val="100000"/>
              </a:lnSpc>
            </a:pPr>
            <a:r>
              <a:rPr spc="-20" dirty="0"/>
              <a:t>General</a:t>
            </a:r>
            <a:r>
              <a:rPr spc="-125" dirty="0"/>
              <a:t> </a:t>
            </a:r>
            <a:r>
              <a:rPr spc="-7" dirty="0"/>
              <a:t>Tips</a:t>
            </a:r>
          </a:p>
        </p:txBody>
      </p:sp>
      <p:sp>
        <p:nvSpPr>
          <p:cNvPr id="5" name="object 5"/>
          <p:cNvSpPr/>
          <p:nvPr/>
        </p:nvSpPr>
        <p:spPr>
          <a:xfrm>
            <a:off x="3557640" y="1654364"/>
            <a:ext cx="2033579" cy="1308077"/>
          </a:xfrm>
          <a:custGeom>
            <a:avLst/>
            <a:gdLst/>
            <a:ahLst/>
            <a:cxnLst/>
            <a:rect l="l" t="t" r="r" b="b"/>
            <a:pathLst>
              <a:path w="1544954" h="993775">
                <a:moveTo>
                  <a:pt x="772287" y="0"/>
                </a:moveTo>
                <a:lnTo>
                  <a:pt x="0" y="993394"/>
                </a:lnTo>
                <a:lnTo>
                  <a:pt x="1544447" y="993394"/>
                </a:lnTo>
                <a:lnTo>
                  <a:pt x="772287" y="0"/>
                </a:lnTo>
                <a:close/>
              </a:path>
            </a:pathLst>
          </a:custGeom>
          <a:solidFill>
            <a:srgbClr val="C0504D"/>
          </a:solidFill>
        </p:spPr>
        <p:txBody>
          <a:bodyPr wrap="square" lIns="0" tIns="0" rIns="0" bIns="0" rtlCol="0"/>
          <a:lstStyle/>
          <a:p>
            <a:endParaRPr sz="2371"/>
          </a:p>
        </p:txBody>
      </p:sp>
      <p:sp>
        <p:nvSpPr>
          <p:cNvPr id="6" name="object 6"/>
          <p:cNvSpPr/>
          <p:nvPr/>
        </p:nvSpPr>
        <p:spPr>
          <a:xfrm>
            <a:off x="3557640" y="1654364"/>
            <a:ext cx="2033579" cy="1308077"/>
          </a:xfrm>
          <a:custGeom>
            <a:avLst/>
            <a:gdLst/>
            <a:ahLst/>
            <a:cxnLst/>
            <a:rect l="l" t="t" r="r" b="b"/>
            <a:pathLst>
              <a:path w="1544954" h="993775">
                <a:moveTo>
                  <a:pt x="0" y="993394"/>
                </a:moveTo>
                <a:lnTo>
                  <a:pt x="772160" y="0"/>
                </a:lnTo>
                <a:lnTo>
                  <a:pt x="1544447" y="993394"/>
                </a:lnTo>
                <a:lnTo>
                  <a:pt x="0" y="993394"/>
                </a:lnTo>
                <a:close/>
              </a:path>
            </a:pathLst>
          </a:custGeom>
          <a:ln w="25400">
            <a:solidFill>
              <a:srgbClr val="FFFFFF"/>
            </a:solidFill>
          </a:ln>
        </p:spPr>
        <p:txBody>
          <a:bodyPr wrap="square" lIns="0" tIns="0" rIns="0" bIns="0" rtlCol="0"/>
          <a:lstStyle/>
          <a:p>
            <a:endParaRPr sz="2371"/>
          </a:p>
        </p:txBody>
      </p:sp>
      <p:sp>
        <p:nvSpPr>
          <p:cNvPr id="7" name="object 7"/>
          <p:cNvSpPr/>
          <p:nvPr/>
        </p:nvSpPr>
        <p:spPr>
          <a:xfrm>
            <a:off x="2541099" y="2961940"/>
            <a:ext cx="4066322" cy="1308077"/>
          </a:xfrm>
          <a:custGeom>
            <a:avLst/>
            <a:gdLst/>
            <a:ahLst/>
            <a:cxnLst/>
            <a:rect l="l" t="t" r="r" b="b"/>
            <a:pathLst>
              <a:path w="3089275" h="993775">
                <a:moveTo>
                  <a:pt x="2316734" y="0"/>
                </a:moveTo>
                <a:lnTo>
                  <a:pt x="772287" y="0"/>
                </a:lnTo>
                <a:lnTo>
                  <a:pt x="0" y="993394"/>
                </a:lnTo>
                <a:lnTo>
                  <a:pt x="3089021" y="993394"/>
                </a:lnTo>
                <a:lnTo>
                  <a:pt x="2316734" y="0"/>
                </a:lnTo>
                <a:close/>
              </a:path>
            </a:pathLst>
          </a:custGeom>
          <a:solidFill>
            <a:srgbClr val="9BBA58"/>
          </a:solidFill>
        </p:spPr>
        <p:txBody>
          <a:bodyPr wrap="square" lIns="0" tIns="0" rIns="0" bIns="0" rtlCol="0"/>
          <a:lstStyle/>
          <a:p>
            <a:endParaRPr sz="2371"/>
          </a:p>
        </p:txBody>
      </p:sp>
      <p:sp>
        <p:nvSpPr>
          <p:cNvPr id="8" name="object 8"/>
          <p:cNvSpPr/>
          <p:nvPr/>
        </p:nvSpPr>
        <p:spPr>
          <a:xfrm>
            <a:off x="2541099" y="2961940"/>
            <a:ext cx="4066322" cy="1308077"/>
          </a:xfrm>
          <a:custGeom>
            <a:avLst/>
            <a:gdLst/>
            <a:ahLst/>
            <a:cxnLst/>
            <a:rect l="l" t="t" r="r" b="b"/>
            <a:pathLst>
              <a:path w="3089275" h="993775">
                <a:moveTo>
                  <a:pt x="0" y="993394"/>
                </a:moveTo>
                <a:lnTo>
                  <a:pt x="772287" y="0"/>
                </a:lnTo>
                <a:lnTo>
                  <a:pt x="2316734" y="0"/>
                </a:lnTo>
                <a:lnTo>
                  <a:pt x="3089021" y="993394"/>
                </a:lnTo>
                <a:lnTo>
                  <a:pt x="0" y="993394"/>
                </a:lnTo>
                <a:close/>
              </a:path>
            </a:pathLst>
          </a:custGeom>
          <a:ln w="25400">
            <a:solidFill>
              <a:srgbClr val="FFFFFF"/>
            </a:solidFill>
          </a:ln>
        </p:spPr>
        <p:txBody>
          <a:bodyPr wrap="square" lIns="0" tIns="0" rIns="0" bIns="0" rtlCol="0"/>
          <a:lstStyle/>
          <a:p>
            <a:endParaRPr sz="2371"/>
          </a:p>
        </p:txBody>
      </p:sp>
      <p:sp>
        <p:nvSpPr>
          <p:cNvPr id="9" name="object 9"/>
          <p:cNvSpPr/>
          <p:nvPr/>
        </p:nvSpPr>
        <p:spPr>
          <a:xfrm>
            <a:off x="1524695" y="4269514"/>
            <a:ext cx="6099065" cy="1308077"/>
          </a:xfrm>
          <a:custGeom>
            <a:avLst/>
            <a:gdLst/>
            <a:ahLst/>
            <a:cxnLst/>
            <a:rect l="l" t="t" r="r" b="b"/>
            <a:pathLst>
              <a:path w="4633595" h="993775">
                <a:moveTo>
                  <a:pt x="3861206" y="0"/>
                </a:moveTo>
                <a:lnTo>
                  <a:pt x="772185" y="0"/>
                </a:lnTo>
                <a:lnTo>
                  <a:pt x="0" y="993470"/>
                </a:lnTo>
                <a:lnTo>
                  <a:pt x="4633366" y="993470"/>
                </a:lnTo>
                <a:lnTo>
                  <a:pt x="3861206" y="0"/>
                </a:lnTo>
                <a:close/>
              </a:path>
            </a:pathLst>
          </a:custGeom>
          <a:solidFill>
            <a:srgbClr val="8063A1"/>
          </a:solidFill>
        </p:spPr>
        <p:txBody>
          <a:bodyPr wrap="square" lIns="0" tIns="0" rIns="0" bIns="0" rtlCol="0"/>
          <a:lstStyle/>
          <a:p>
            <a:endParaRPr sz="2371"/>
          </a:p>
        </p:txBody>
      </p:sp>
      <p:sp>
        <p:nvSpPr>
          <p:cNvPr id="10" name="object 10"/>
          <p:cNvSpPr/>
          <p:nvPr/>
        </p:nvSpPr>
        <p:spPr>
          <a:xfrm>
            <a:off x="1524695" y="4269514"/>
            <a:ext cx="6099065" cy="1308077"/>
          </a:xfrm>
          <a:custGeom>
            <a:avLst/>
            <a:gdLst/>
            <a:ahLst/>
            <a:cxnLst/>
            <a:rect l="l" t="t" r="r" b="b"/>
            <a:pathLst>
              <a:path w="4633595" h="993775">
                <a:moveTo>
                  <a:pt x="0" y="993470"/>
                </a:moveTo>
                <a:lnTo>
                  <a:pt x="772185" y="0"/>
                </a:lnTo>
                <a:lnTo>
                  <a:pt x="3861206" y="0"/>
                </a:lnTo>
                <a:lnTo>
                  <a:pt x="4633366" y="993470"/>
                </a:lnTo>
                <a:lnTo>
                  <a:pt x="0" y="993470"/>
                </a:lnTo>
                <a:close/>
              </a:path>
            </a:pathLst>
          </a:custGeom>
          <a:ln w="25400">
            <a:solidFill>
              <a:srgbClr val="FFFFFF"/>
            </a:solidFill>
          </a:ln>
        </p:spPr>
        <p:txBody>
          <a:bodyPr wrap="square" lIns="0" tIns="0" rIns="0" bIns="0" rtlCol="0"/>
          <a:lstStyle/>
          <a:p>
            <a:endParaRPr sz="2371"/>
          </a:p>
        </p:txBody>
      </p:sp>
      <p:sp>
        <p:nvSpPr>
          <p:cNvPr id="11" name="object 11"/>
          <p:cNvSpPr txBox="1"/>
          <p:nvPr/>
        </p:nvSpPr>
        <p:spPr>
          <a:xfrm>
            <a:off x="3067508" y="2077130"/>
            <a:ext cx="2998797" cy="846386"/>
          </a:xfrm>
          <a:prstGeom prst="rect">
            <a:avLst/>
          </a:prstGeom>
        </p:spPr>
        <p:txBody>
          <a:bodyPr vert="horz" wrap="square" lIns="0" tIns="0" rIns="0" bIns="0" rtlCol="0">
            <a:spAutoFit/>
          </a:bodyPr>
          <a:lstStyle/>
          <a:p>
            <a:pPr marL="546674" marR="537480" indent="-836" algn="ctr">
              <a:lnSpc>
                <a:spcPts val="3330"/>
              </a:lnSpc>
            </a:pPr>
            <a:r>
              <a:rPr sz="2238" dirty="0">
                <a:solidFill>
                  <a:schemeClr val="bg1"/>
                </a:solidFill>
                <a:latin typeface="Calibri"/>
                <a:cs typeface="Calibri"/>
              </a:rPr>
              <a:t>Be      P</a:t>
            </a:r>
            <a:r>
              <a:rPr sz="2238" spc="-53" dirty="0">
                <a:solidFill>
                  <a:schemeClr val="bg1"/>
                </a:solidFill>
                <a:latin typeface="Calibri"/>
                <a:cs typeface="Calibri"/>
              </a:rPr>
              <a:t>r</a:t>
            </a:r>
            <a:r>
              <a:rPr sz="2238" spc="-7" dirty="0">
                <a:solidFill>
                  <a:schemeClr val="bg1"/>
                </a:solidFill>
                <a:latin typeface="Calibri"/>
                <a:cs typeface="Calibri"/>
              </a:rPr>
              <a:t>o</a:t>
            </a:r>
            <a:r>
              <a:rPr sz="2238" spc="-79" dirty="0">
                <a:solidFill>
                  <a:schemeClr val="bg1"/>
                </a:solidFill>
                <a:latin typeface="Calibri"/>
                <a:cs typeface="Calibri"/>
              </a:rPr>
              <a:t>f</a:t>
            </a:r>
            <a:r>
              <a:rPr sz="2238" dirty="0">
                <a:solidFill>
                  <a:schemeClr val="bg1"/>
                </a:solidFill>
                <a:latin typeface="Calibri"/>
                <a:cs typeface="Calibri"/>
              </a:rPr>
              <a:t>essional</a:t>
            </a:r>
          </a:p>
        </p:txBody>
      </p:sp>
      <p:sp>
        <p:nvSpPr>
          <p:cNvPr id="12" name="object 11"/>
          <p:cNvSpPr txBox="1"/>
          <p:nvPr/>
        </p:nvSpPr>
        <p:spPr>
          <a:xfrm>
            <a:off x="3027848" y="3417638"/>
            <a:ext cx="2998797" cy="423193"/>
          </a:xfrm>
          <a:prstGeom prst="rect">
            <a:avLst/>
          </a:prstGeom>
        </p:spPr>
        <p:txBody>
          <a:bodyPr vert="horz" wrap="square" lIns="0" tIns="0" rIns="0" bIns="0" rtlCol="0">
            <a:spAutoFit/>
          </a:bodyPr>
          <a:lstStyle/>
          <a:p>
            <a:pPr marL="546674" marR="537480" indent="-836" algn="ctr">
              <a:lnSpc>
                <a:spcPts val="3330"/>
              </a:lnSpc>
            </a:pPr>
            <a:r>
              <a:rPr lang="en-US" sz="2238" dirty="0">
                <a:solidFill>
                  <a:schemeClr val="bg1"/>
                </a:solidFill>
                <a:latin typeface="Calibri"/>
                <a:cs typeface="Calibri"/>
              </a:rPr>
              <a:t>Proofread</a:t>
            </a:r>
            <a:endParaRPr sz="2238" dirty="0">
              <a:solidFill>
                <a:schemeClr val="bg1"/>
              </a:solidFill>
              <a:latin typeface="Calibri"/>
              <a:cs typeface="Calibri"/>
            </a:endParaRPr>
          </a:p>
        </p:txBody>
      </p:sp>
      <p:sp>
        <p:nvSpPr>
          <p:cNvPr id="13" name="object 11"/>
          <p:cNvSpPr txBox="1"/>
          <p:nvPr/>
        </p:nvSpPr>
        <p:spPr>
          <a:xfrm>
            <a:off x="3015371" y="4501555"/>
            <a:ext cx="2998797" cy="846386"/>
          </a:xfrm>
          <a:prstGeom prst="rect">
            <a:avLst/>
          </a:prstGeom>
        </p:spPr>
        <p:txBody>
          <a:bodyPr vert="horz" wrap="square" lIns="0" tIns="0" rIns="0" bIns="0" rtlCol="0">
            <a:spAutoFit/>
          </a:bodyPr>
          <a:lstStyle/>
          <a:p>
            <a:pPr marL="546674" marR="537480" indent="-836" algn="ctr">
              <a:lnSpc>
                <a:spcPts val="3330"/>
              </a:lnSpc>
            </a:pPr>
            <a:r>
              <a:rPr lang="en-US" sz="2238" dirty="0">
                <a:solidFill>
                  <a:schemeClr val="bg1"/>
                </a:solidFill>
                <a:latin typeface="Calibri"/>
                <a:cs typeface="Calibri"/>
              </a:rPr>
              <a:t>Follow Instructions</a:t>
            </a:r>
            <a:endParaRPr sz="2238" dirty="0">
              <a:solidFill>
                <a:schemeClr val="bg1"/>
              </a:solidFill>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72BDE8E-DBA1-45E6-AE86-C19BDD104C00}"/>
              </a:ext>
            </a:extLst>
          </p:cNvPr>
          <p:cNvSpPr/>
          <p:nvPr/>
        </p:nvSpPr>
        <p:spPr>
          <a:xfrm>
            <a:off x="660307" y="1523308"/>
            <a:ext cx="7522486" cy="4057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71"/>
          </a:p>
        </p:txBody>
      </p:sp>
      <p:sp>
        <p:nvSpPr>
          <p:cNvPr id="15" name="object 3">
            <a:extLst>
              <a:ext uri="{FF2B5EF4-FFF2-40B4-BE49-F238E27FC236}">
                <a16:creationId xmlns:a16="http://schemas.microsoft.com/office/drawing/2014/main" id="{ED53F3DF-3C93-4ACC-97D6-9ED604254489}"/>
              </a:ext>
            </a:extLst>
          </p:cNvPr>
          <p:cNvSpPr txBox="1"/>
          <p:nvPr/>
        </p:nvSpPr>
        <p:spPr>
          <a:xfrm>
            <a:off x="3294626" y="1933397"/>
            <a:ext cx="3541419" cy="2106923"/>
          </a:xfrm>
          <a:prstGeom prst="rect">
            <a:avLst/>
          </a:prstGeom>
        </p:spPr>
        <p:txBody>
          <a:bodyPr vert="horz" wrap="square" lIns="0" tIns="0" rIns="0" bIns="0" rtlCol="0">
            <a:spAutoFit/>
          </a:bodyPr>
          <a:lstStyle/>
          <a:p>
            <a:pPr marL="836" algn="ctr"/>
            <a:r>
              <a:rPr sz="5792" b="1" spc="-33" dirty="0">
                <a:solidFill>
                  <a:srgbClr val="FFFFFF"/>
                </a:solidFill>
                <a:latin typeface="Calibri"/>
                <a:cs typeface="Calibri"/>
              </a:rPr>
              <a:t>Writing</a:t>
            </a:r>
            <a:endParaRPr sz="5792" b="1" dirty="0">
              <a:latin typeface="Calibri"/>
              <a:cs typeface="Calibri"/>
            </a:endParaRPr>
          </a:p>
          <a:p>
            <a:pPr algn="ctr">
              <a:lnSpc>
                <a:spcPct val="100000"/>
              </a:lnSpc>
            </a:pPr>
            <a:r>
              <a:rPr sz="7899" b="1" spc="-7" dirty="0">
                <a:solidFill>
                  <a:srgbClr val="FFFFFF"/>
                </a:solidFill>
                <a:latin typeface="Calibri"/>
                <a:cs typeface="Calibri"/>
              </a:rPr>
              <a:t>SMA</a:t>
            </a:r>
            <a:r>
              <a:rPr sz="7899" b="1" spc="-86" dirty="0">
                <a:solidFill>
                  <a:srgbClr val="FFFFFF"/>
                </a:solidFill>
                <a:latin typeface="Calibri"/>
                <a:cs typeface="Calibri"/>
              </a:rPr>
              <a:t>R</a:t>
            </a:r>
            <a:r>
              <a:rPr sz="7899" b="1" dirty="0">
                <a:solidFill>
                  <a:srgbClr val="FFFFFF"/>
                </a:solidFill>
                <a:latin typeface="Calibri"/>
                <a:cs typeface="Calibri"/>
              </a:rPr>
              <a:t>T</a:t>
            </a:r>
            <a:endParaRPr sz="7899" b="1" dirty="0">
              <a:latin typeface="Calibri"/>
              <a:cs typeface="Calibri"/>
            </a:endParaRPr>
          </a:p>
        </p:txBody>
      </p:sp>
      <p:sp>
        <p:nvSpPr>
          <p:cNvPr id="16" name="object 4">
            <a:extLst>
              <a:ext uri="{FF2B5EF4-FFF2-40B4-BE49-F238E27FC236}">
                <a16:creationId xmlns:a16="http://schemas.microsoft.com/office/drawing/2014/main" id="{7A7139C7-92F2-471D-A4CA-0A5980AA1682}"/>
              </a:ext>
            </a:extLst>
          </p:cNvPr>
          <p:cNvSpPr txBox="1"/>
          <p:nvPr/>
        </p:nvSpPr>
        <p:spPr>
          <a:xfrm>
            <a:off x="4271104" y="4040007"/>
            <a:ext cx="2073699" cy="891334"/>
          </a:xfrm>
          <a:prstGeom prst="rect">
            <a:avLst/>
          </a:prstGeom>
        </p:spPr>
        <p:txBody>
          <a:bodyPr vert="horz" wrap="square" lIns="0" tIns="0" rIns="0" bIns="0" rtlCol="0">
            <a:spAutoFit/>
          </a:bodyPr>
          <a:lstStyle/>
          <a:p>
            <a:pPr marL="16717"/>
            <a:r>
              <a:rPr sz="5792" b="1" dirty="0">
                <a:solidFill>
                  <a:srgbClr val="FFFFFF"/>
                </a:solidFill>
                <a:latin typeface="Calibri"/>
                <a:cs typeface="Calibri"/>
              </a:rPr>
              <a:t>Goals</a:t>
            </a:r>
            <a:endParaRPr sz="5792" b="1" dirty="0">
              <a:latin typeface="Calibri"/>
              <a:cs typeface="Calibri"/>
            </a:endParaRPr>
          </a:p>
        </p:txBody>
      </p:sp>
      <p:pic>
        <p:nvPicPr>
          <p:cNvPr id="17" name="Picture 2" descr="SMART Goal Image">
            <a:extLst>
              <a:ext uri="{FF2B5EF4-FFF2-40B4-BE49-F238E27FC236}">
                <a16:creationId xmlns:a16="http://schemas.microsoft.com/office/drawing/2014/main" id="{37B79522-69FF-4EE4-8B12-DBB22A8E8F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113" y="2499112"/>
            <a:ext cx="1723333" cy="210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9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6589" y="313568"/>
            <a:ext cx="7321887" cy="994289"/>
          </a:xfrm>
          <a:prstGeom prst="rect">
            <a:avLst/>
          </a:prstGeom>
        </p:spPr>
        <p:txBody>
          <a:bodyPr vert="horz" wrap="square" lIns="0" tIns="142091" rIns="0" bIns="0" rtlCol="0" anchor="ctr">
            <a:spAutoFit/>
          </a:bodyPr>
          <a:lstStyle/>
          <a:p>
            <a:pPr marL="2455854">
              <a:lnSpc>
                <a:spcPct val="100000"/>
              </a:lnSpc>
            </a:pPr>
            <a:r>
              <a:rPr sz="3686" spc="-7" dirty="0"/>
              <a:t>P</a:t>
            </a:r>
            <a:r>
              <a:rPr sz="3686" spc="-72" dirty="0"/>
              <a:t>r</a:t>
            </a:r>
            <a:r>
              <a:rPr sz="3686" dirty="0"/>
              <a:t>ompt</a:t>
            </a:r>
            <a:br>
              <a:rPr lang="en-US" sz="3159" dirty="0"/>
            </a:br>
            <a:r>
              <a:rPr lang="en-US" sz="1843" dirty="0"/>
              <a:t>Planning and Implementation Application</a:t>
            </a:r>
            <a:endParaRPr sz="1843" dirty="0"/>
          </a:p>
        </p:txBody>
      </p:sp>
      <p:sp>
        <p:nvSpPr>
          <p:cNvPr id="5" name="object 5"/>
          <p:cNvSpPr/>
          <p:nvPr/>
        </p:nvSpPr>
        <p:spPr>
          <a:xfrm>
            <a:off x="788355" y="1743963"/>
            <a:ext cx="7532516" cy="4192532"/>
          </a:xfrm>
          <a:prstGeom prst="rect">
            <a:avLst/>
          </a:prstGeom>
          <a:blipFill>
            <a:blip r:embed="rId3" cstate="print"/>
            <a:stretch>
              <a:fillRect/>
            </a:stretch>
          </a:blipFill>
        </p:spPr>
        <p:txBody>
          <a:bodyPr wrap="square" lIns="0" tIns="0" rIns="0" bIns="0" rtlCol="0"/>
          <a:lstStyle/>
          <a:p>
            <a:endParaRPr sz="2371"/>
          </a:p>
        </p:txBody>
      </p:sp>
      <p:sp>
        <p:nvSpPr>
          <p:cNvPr id="6" name="object 6"/>
          <p:cNvSpPr/>
          <p:nvPr/>
        </p:nvSpPr>
        <p:spPr>
          <a:xfrm>
            <a:off x="764289" y="1731928"/>
            <a:ext cx="7590689" cy="4009987"/>
          </a:xfrm>
          <a:prstGeom prst="rect">
            <a:avLst/>
          </a:prstGeom>
          <a:blipFill>
            <a:blip r:embed="rId4" cstate="print"/>
            <a:stretch>
              <a:fillRect/>
            </a:stretch>
          </a:blipFill>
        </p:spPr>
        <p:txBody>
          <a:bodyPr wrap="square" lIns="0" tIns="0" rIns="0" bIns="0" rtlCol="0"/>
          <a:lstStyle/>
          <a:p>
            <a:endParaRPr sz="2371"/>
          </a:p>
        </p:txBody>
      </p:sp>
      <p:sp>
        <p:nvSpPr>
          <p:cNvPr id="7" name="object 7"/>
          <p:cNvSpPr/>
          <p:nvPr/>
        </p:nvSpPr>
        <p:spPr>
          <a:xfrm>
            <a:off x="850829" y="1781046"/>
            <a:ext cx="7408312" cy="4067325"/>
          </a:xfrm>
          <a:prstGeom prst="rect">
            <a:avLst/>
          </a:prstGeom>
          <a:solidFill>
            <a:srgbClr val="43BB8D">
              <a:alpha val="35000"/>
            </a:srgbClr>
          </a:solidFill>
        </p:spPr>
        <p:txBody>
          <a:bodyPr wrap="square" lIns="0" tIns="0" rIns="0" bIns="0" rtlCol="0"/>
          <a:lstStyle/>
          <a:p>
            <a:endParaRPr sz="2371"/>
          </a:p>
        </p:txBody>
      </p:sp>
      <p:sp>
        <p:nvSpPr>
          <p:cNvPr id="8" name="object 8"/>
          <p:cNvSpPr/>
          <p:nvPr/>
        </p:nvSpPr>
        <p:spPr>
          <a:xfrm>
            <a:off x="850824" y="1781046"/>
            <a:ext cx="7408813" cy="4067993"/>
          </a:xfrm>
          <a:custGeom>
            <a:avLst/>
            <a:gdLst/>
            <a:ahLst/>
            <a:cxnLst/>
            <a:rect l="l" t="t" r="r" b="b"/>
            <a:pathLst>
              <a:path w="5628640" h="3090545">
                <a:moveTo>
                  <a:pt x="0" y="3090037"/>
                </a:moveTo>
                <a:lnTo>
                  <a:pt x="5628259" y="3090037"/>
                </a:lnTo>
                <a:lnTo>
                  <a:pt x="5628259" y="0"/>
                </a:lnTo>
                <a:lnTo>
                  <a:pt x="0" y="0"/>
                </a:lnTo>
                <a:lnTo>
                  <a:pt x="0" y="3090037"/>
                </a:lnTo>
                <a:close/>
              </a:path>
            </a:pathLst>
          </a:custGeom>
          <a:ln w="9525">
            <a:solidFill>
              <a:srgbClr val="7C5F9F"/>
            </a:solidFill>
          </a:ln>
        </p:spPr>
        <p:txBody>
          <a:bodyPr wrap="square" lIns="0" tIns="0" rIns="0" bIns="0" rtlCol="0"/>
          <a:lstStyle/>
          <a:p>
            <a:endParaRPr sz="2371"/>
          </a:p>
        </p:txBody>
      </p:sp>
      <p:sp>
        <p:nvSpPr>
          <p:cNvPr id="9" name="object 9"/>
          <p:cNvSpPr txBox="1"/>
          <p:nvPr/>
        </p:nvSpPr>
        <p:spPr>
          <a:xfrm>
            <a:off x="951764" y="1893637"/>
            <a:ext cx="7205706" cy="3706207"/>
          </a:xfrm>
          <a:prstGeom prst="rect">
            <a:avLst/>
          </a:prstGeom>
        </p:spPr>
        <p:txBody>
          <a:bodyPr vert="horz" wrap="square" lIns="0" tIns="0" rIns="0" bIns="0" rtlCol="0">
            <a:spAutoFit/>
          </a:bodyPr>
          <a:lstStyle/>
          <a:p>
            <a:pPr marL="16717" marR="70215">
              <a:tabLst>
                <a:tab pos="346896" algn="l"/>
                <a:tab pos="347732" algn="l"/>
              </a:tabLst>
            </a:pPr>
            <a:r>
              <a:rPr sz="1843" b="1" spc="-7" dirty="0">
                <a:latin typeface="Calibri"/>
                <a:cs typeface="Calibri"/>
              </a:rPr>
              <a:t>B.</a:t>
            </a:r>
            <a:r>
              <a:rPr lang="en-US" sz="1843" b="1" spc="-7" dirty="0">
                <a:latin typeface="Calibri"/>
                <a:cs typeface="Calibri"/>
              </a:rPr>
              <a:t>		</a:t>
            </a:r>
            <a:r>
              <a:rPr sz="1843" b="1" spc="-13" dirty="0">
                <a:latin typeface="Calibri"/>
                <a:cs typeface="Calibri"/>
              </a:rPr>
              <a:t>Project </a:t>
            </a:r>
            <a:r>
              <a:rPr sz="1843" b="1" spc="-7" dirty="0">
                <a:latin typeface="Calibri"/>
                <a:cs typeface="Calibri"/>
              </a:rPr>
              <a:t>Goals</a:t>
            </a:r>
            <a:r>
              <a:rPr lang="en-US" sz="1843" b="1" spc="-7" dirty="0">
                <a:latin typeface="Calibri"/>
                <a:cs typeface="Calibri"/>
              </a:rPr>
              <a:t> (10 Points)</a:t>
            </a:r>
            <a:r>
              <a:rPr sz="1843" spc="-7" dirty="0">
                <a:latin typeface="Calibri"/>
                <a:cs typeface="Calibri"/>
              </a:rPr>
              <a:t> </a:t>
            </a:r>
            <a:endParaRPr lang="en-US" sz="1843" spc="-7" dirty="0">
              <a:latin typeface="Calibri"/>
              <a:cs typeface="Calibri"/>
            </a:endParaRPr>
          </a:p>
          <a:p>
            <a:pPr marL="468100" marR="70215" indent="-451382">
              <a:buFont typeface="+mj-lt"/>
              <a:buAutoNum type="arabicPeriod"/>
              <a:tabLst>
                <a:tab pos="346896" algn="l"/>
                <a:tab pos="347732" algn="l"/>
              </a:tabLst>
            </a:pPr>
            <a:r>
              <a:rPr sz="1711" spc="-7" dirty="0">
                <a:latin typeface="Calibri"/>
                <a:cs typeface="Calibri"/>
              </a:rPr>
              <a:t>Describe the </a:t>
            </a:r>
            <a:r>
              <a:rPr sz="1711" spc="-13" dirty="0">
                <a:latin typeface="Calibri"/>
                <a:cs typeface="Calibri"/>
              </a:rPr>
              <a:t>student </a:t>
            </a:r>
            <a:r>
              <a:rPr sz="1711" spc="-7" dirty="0">
                <a:latin typeface="Calibri"/>
                <a:cs typeface="Calibri"/>
              </a:rPr>
              <a:t>achievement objectives of the charter</a:t>
            </a:r>
            <a:r>
              <a:rPr lang="en-US" sz="1711" spc="-7" dirty="0">
                <a:latin typeface="Calibri"/>
                <a:cs typeface="Calibri"/>
              </a:rPr>
              <a:t> </a:t>
            </a:r>
            <a:r>
              <a:rPr sz="1711" spc="-7" dirty="0">
                <a:latin typeface="Calibri"/>
                <a:cs typeface="Calibri"/>
              </a:rPr>
              <a:t>school, and the methods </a:t>
            </a:r>
            <a:r>
              <a:rPr sz="1711" spc="-13" dirty="0">
                <a:latin typeface="Calibri"/>
                <a:cs typeface="Calibri"/>
              </a:rPr>
              <a:t>by </a:t>
            </a:r>
            <a:r>
              <a:rPr sz="1711" spc="-7" dirty="0">
                <a:latin typeface="Calibri"/>
                <a:cs typeface="Calibri"/>
              </a:rPr>
              <a:t>which the charter school will determine its</a:t>
            </a:r>
            <a:r>
              <a:rPr lang="en-US" sz="1711" spc="-7" dirty="0">
                <a:latin typeface="Calibri"/>
                <a:cs typeface="Calibri"/>
              </a:rPr>
              <a:t> </a:t>
            </a:r>
            <a:r>
              <a:rPr sz="1711" spc="-13" dirty="0">
                <a:latin typeface="Calibri"/>
                <a:cs typeface="Calibri"/>
              </a:rPr>
              <a:t>progress toward </a:t>
            </a:r>
            <a:r>
              <a:rPr sz="1711" spc="-7" dirty="0">
                <a:latin typeface="Calibri"/>
                <a:cs typeface="Calibri"/>
              </a:rPr>
              <a:t>achieving those objectives</a:t>
            </a:r>
            <a:r>
              <a:rPr lang="en-US" sz="1711" spc="-7" dirty="0">
                <a:latin typeface="Calibri"/>
                <a:cs typeface="Calibri"/>
              </a:rPr>
              <a:t>.</a:t>
            </a:r>
          </a:p>
          <a:p>
            <a:pPr marL="468100" marR="70215" indent="-451382">
              <a:buFont typeface="+mj-lt"/>
              <a:buAutoNum type="arabicPeriod"/>
              <a:tabLst>
                <a:tab pos="346896" algn="l"/>
                <a:tab pos="347732" algn="l"/>
              </a:tabLst>
            </a:pPr>
            <a:r>
              <a:rPr sz="1711" spc="-13" dirty="0">
                <a:latin typeface="Calibri"/>
                <a:cs typeface="Calibri"/>
              </a:rPr>
              <a:t>List at </a:t>
            </a:r>
            <a:r>
              <a:rPr sz="1711" spc="-7" dirty="0">
                <a:latin typeface="Calibri"/>
                <a:cs typeface="Calibri"/>
              </a:rPr>
              <a:t>least three </a:t>
            </a:r>
            <a:r>
              <a:rPr sz="1711" spc="-13" dirty="0">
                <a:latin typeface="Calibri"/>
                <a:cs typeface="Calibri"/>
              </a:rPr>
              <a:t>project </a:t>
            </a:r>
            <a:r>
              <a:rPr sz="1711" spc="-7" dirty="0">
                <a:latin typeface="Calibri"/>
                <a:cs typeface="Calibri"/>
              </a:rPr>
              <a:t>goals, with </a:t>
            </a:r>
            <a:r>
              <a:rPr sz="1711" spc="-13" dirty="0">
                <a:latin typeface="Calibri"/>
                <a:cs typeface="Calibri"/>
              </a:rPr>
              <a:t>indicators, </a:t>
            </a:r>
            <a:r>
              <a:rPr sz="1711" spc="-20" dirty="0">
                <a:latin typeface="Calibri"/>
                <a:cs typeface="Calibri"/>
              </a:rPr>
              <a:t>for </a:t>
            </a:r>
            <a:r>
              <a:rPr sz="1711" spc="-7" dirty="0">
                <a:latin typeface="Calibri"/>
                <a:cs typeface="Calibri"/>
              </a:rPr>
              <a:t>the </a:t>
            </a:r>
            <a:r>
              <a:rPr sz="1711" spc="-13" dirty="0">
                <a:latin typeface="Calibri"/>
                <a:cs typeface="Calibri"/>
              </a:rPr>
              <a:t>proposed grant  </a:t>
            </a:r>
            <a:r>
              <a:rPr sz="1711" spc="-7" dirty="0">
                <a:latin typeface="Calibri"/>
                <a:cs typeface="Calibri"/>
              </a:rPr>
              <a:t>that </a:t>
            </a:r>
            <a:r>
              <a:rPr sz="1711" spc="-13" dirty="0">
                <a:latin typeface="Calibri"/>
                <a:cs typeface="Calibri"/>
              </a:rPr>
              <a:t>encompass </a:t>
            </a:r>
            <a:r>
              <a:rPr sz="1711" spc="-7" dirty="0">
                <a:latin typeface="Calibri"/>
                <a:cs typeface="Calibri"/>
              </a:rPr>
              <a:t>the 24 </a:t>
            </a:r>
            <a:r>
              <a:rPr sz="1711" spc="-13" dirty="0">
                <a:latin typeface="Calibri"/>
                <a:cs typeface="Calibri"/>
              </a:rPr>
              <a:t>month project </a:t>
            </a:r>
            <a:r>
              <a:rPr sz="1711" spc="-7" dirty="0">
                <a:latin typeface="Calibri"/>
                <a:cs typeface="Calibri"/>
              </a:rPr>
              <a:t>period </a:t>
            </a:r>
            <a:r>
              <a:rPr lang="en-US" sz="1711" spc="-7" dirty="0">
                <a:latin typeface="Calibri"/>
                <a:cs typeface="Calibri"/>
              </a:rPr>
              <a:t>(</a:t>
            </a:r>
            <a:r>
              <a:rPr sz="1711" spc="-7" dirty="0">
                <a:latin typeface="Calibri"/>
                <a:cs typeface="Calibri"/>
              </a:rPr>
              <a:t>or 36 </a:t>
            </a:r>
            <a:r>
              <a:rPr sz="1711" spc="-13" dirty="0">
                <a:latin typeface="Calibri"/>
                <a:cs typeface="Calibri"/>
              </a:rPr>
              <a:t>month</a:t>
            </a:r>
            <a:r>
              <a:rPr lang="en-US" sz="1711" spc="-13" dirty="0">
                <a:latin typeface="Calibri"/>
                <a:cs typeface="Calibri"/>
              </a:rPr>
              <a:t>s</a:t>
            </a:r>
            <a:r>
              <a:rPr sz="1711" spc="-13" dirty="0">
                <a:latin typeface="Calibri"/>
                <a:cs typeface="Calibri"/>
              </a:rPr>
              <a:t> </a:t>
            </a:r>
            <a:r>
              <a:rPr sz="1711" spc="-7" dirty="0">
                <a:latin typeface="Calibri"/>
                <a:cs typeface="Calibri"/>
              </a:rPr>
              <a:t>if applying </a:t>
            </a:r>
            <a:r>
              <a:rPr sz="1711" spc="-20" dirty="0">
                <a:latin typeface="Calibri"/>
                <a:cs typeface="Calibri"/>
              </a:rPr>
              <a:t>for  </a:t>
            </a:r>
            <a:r>
              <a:rPr sz="1711" spc="-7" dirty="0">
                <a:latin typeface="Calibri"/>
                <a:cs typeface="Calibri"/>
              </a:rPr>
              <a:t>both </a:t>
            </a:r>
            <a:r>
              <a:rPr sz="1711" spc="-13" dirty="0">
                <a:latin typeface="Calibri"/>
                <a:cs typeface="Calibri"/>
              </a:rPr>
              <a:t>grants</a:t>
            </a:r>
            <a:r>
              <a:rPr lang="en-US" sz="1711" spc="-13" dirty="0">
                <a:latin typeface="Calibri"/>
                <a:cs typeface="Calibri"/>
              </a:rPr>
              <a:t>)</a:t>
            </a:r>
            <a:r>
              <a:rPr sz="1711" spc="-13" dirty="0">
                <a:latin typeface="Calibri"/>
                <a:cs typeface="Calibri"/>
              </a:rPr>
              <a:t>. </a:t>
            </a:r>
            <a:r>
              <a:rPr sz="1711" spc="-33" dirty="0">
                <a:latin typeface="Calibri"/>
                <a:cs typeface="Calibri"/>
              </a:rPr>
              <a:t>At </a:t>
            </a:r>
            <a:r>
              <a:rPr sz="1711" spc="-7" dirty="0">
                <a:latin typeface="Calibri"/>
                <a:cs typeface="Calibri"/>
              </a:rPr>
              <a:t>least </a:t>
            </a:r>
            <a:r>
              <a:rPr sz="1711" spc="-13" dirty="0">
                <a:latin typeface="Calibri"/>
                <a:cs typeface="Calibri"/>
              </a:rPr>
              <a:t>two </a:t>
            </a:r>
            <a:r>
              <a:rPr sz="1711" spc="-7" dirty="0">
                <a:latin typeface="Calibri"/>
                <a:cs typeface="Calibri"/>
              </a:rPr>
              <a:t>goals </a:t>
            </a:r>
            <a:r>
              <a:rPr sz="1711" spc="-13" dirty="0">
                <a:latin typeface="Calibri"/>
                <a:cs typeface="Calibri"/>
              </a:rPr>
              <a:t>must </a:t>
            </a:r>
            <a:r>
              <a:rPr sz="1711" spc="-7" dirty="0">
                <a:latin typeface="Calibri"/>
                <a:cs typeface="Calibri"/>
              </a:rPr>
              <a:t>address </a:t>
            </a:r>
            <a:r>
              <a:rPr sz="1711" spc="-13" dirty="0">
                <a:latin typeface="Calibri"/>
                <a:cs typeface="Calibri"/>
              </a:rPr>
              <a:t>student </a:t>
            </a:r>
            <a:r>
              <a:rPr sz="1711" spc="-7" dirty="0">
                <a:latin typeface="Calibri"/>
                <a:cs typeface="Calibri"/>
              </a:rPr>
              <a:t>academic  achievement as measured </a:t>
            </a:r>
            <a:r>
              <a:rPr sz="1711" spc="-13" dirty="0">
                <a:latin typeface="Calibri"/>
                <a:cs typeface="Calibri"/>
              </a:rPr>
              <a:t>by </a:t>
            </a:r>
            <a:r>
              <a:rPr sz="1711" spc="-7" dirty="0">
                <a:latin typeface="Calibri"/>
                <a:cs typeface="Calibri"/>
              </a:rPr>
              <a:t>the </a:t>
            </a:r>
            <a:r>
              <a:rPr sz="1711" spc="-39" dirty="0">
                <a:latin typeface="Calibri"/>
                <a:cs typeface="Calibri"/>
              </a:rPr>
              <a:t>CRCT, </a:t>
            </a:r>
            <a:r>
              <a:rPr lang="en-US" sz="1711" spc="-13" dirty="0">
                <a:latin typeface="Calibri"/>
                <a:cs typeface="Calibri"/>
              </a:rPr>
              <a:t>EOCT, and/or Georgia’s College and Career Ready Performance Index (CCPRI).</a:t>
            </a:r>
            <a:r>
              <a:rPr lang="en-US" sz="1711" spc="-26" dirty="0">
                <a:latin typeface="Calibri"/>
                <a:cs typeface="Calibri"/>
              </a:rPr>
              <a:t> </a:t>
            </a:r>
            <a:r>
              <a:rPr sz="1711" spc="-13" dirty="0">
                <a:latin typeface="Calibri"/>
                <a:cs typeface="Calibri"/>
              </a:rPr>
              <a:t>Each listed goal </a:t>
            </a:r>
            <a:r>
              <a:rPr sz="1711" spc="-7" dirty="0">
                <a:latin typeface="Calibri"/>
                <a:cs typeface="Calibri"/>
              </a:rPr>
              <a:t>should be specific, measurable,  </a:t>
            </a:r>
            <a:r>
              <a:rPr sz="1711" spc="-13" dirty="0">
                <a:latin typeface="Calibri"/>
                <a:cs typeface="Calibri"/>
              </a:rPr>
              <a:t>attainable, </a:t>
            </a:r>
            <a:r>
              <a:rPr sz="1711" spc="-7" dirty="0">
                <a:latin typeface="Calibri"/>
                <a:cs typeface="Calibri"/>
              </a:rPr>
              <a:t>research-based and time-phased</a:t>
            </a:r>
            <a:r>
              <a:rPr lang="en-US" sz="1711" spc="-7" dirty="0">
                <a:latin typeface="Calibri"/>
                <a:cs typeface="Calibri"/>
              </a:rPr>
              <a:t> [i.e. SMART]</a:t>
            </a:r>
            <a:r>
              <a:rPr sz="1711" spc="-7" dirty="0">
                <a:latin typeface="Calibri"/>
                <a:cs typeface="Calibri"/>
              </a:rPr>
              <a:t>. </a:t>
            </a:r>
            <a:r>
              <a:rPr sz="1711" spc="-13" dirty="0">
                <a:latin typeface="Calibri"/>
                <a:cs typeface="Calibri"/>
              </a:rPr>
              <a:t>As </a:t>
            </a:r>
            <a:r>
              <a:rPr sz="1711" spc="-7" dirty="0">
                <a:latin typeface="Calibri"/>
                <a:cs typeface="Calibri"/>
              </a:rPr>
              <a:t>an </a:t>
            </a:r>
            <a:r>
              <a:rPr sz="1711" spc="-13" dirty="0">
                <a:latin typeface="Calibri"/>
                <a:cs typeface="Calibri"/>
              </a:rPr>
              <a:t>example, </a:t>
            </a:r>
            <a:r>
              <a:rPr sz="1711" spc="-7" dirty="0">
                <a:latin typeface="Calibri"/>
                <a:cs typeface="Calibri"/>
              </a:rPr>
              <a:t>“95% of all  </a:t>
            </a:r>
            <a:r>
              <a:rPr sz="1711" spc="-20" dirty="0">
                <a:latin typeface="Calibri"/>
                <a:cs typeface="Calibri"/>
              </a:rPr>
              <a:t>staff </a:t>
            </a:r>
            <a:r>
              <a:rPr sz="1711" spc="-7" dirty="0">
                <a:latin typeface="Calibri"/>
                <a:cs typeface="Calibri"/>
              </a:rPr>
              <a:t>will receive training on curriculum and policy in year 1, 80% of </a:t>
            </a:r>
            <a:r>
              <a:rPr sz="1711" spc="-20" dirty="0">
                <a:latin typeface="Calibri"/>
                <a:cs typeface="Calibri"/>
              </a:rPr>
              <a:t>staff  </a:t>
            </a:r>
            <a:r>
              <a:rPr sz="1711" spc="-7" dirty="0">
                <a:latin typeface="Calibri"/>
                <a:cs typeface="Calibri"/>
              </a:rPr>
              <a:t>will receive </a:t>
            </a:r>
            <a:r>
              <a:rPr sz="1711" spc="-13" dirty="0">
                <a:latin typeface="Calibri"/>
                <a:cs typeface="Calibri"/>
              </a:rPr>
              <a:t>training </a:t>
            </a:r>
            <a:r>
              <a:rPr sz="1711" spc="-7" dirty="0">
                <a:latin typeface="Calibri"/>
                <a:cs typeface="Calibri"/>
              </a:rPr>
              <a:t>in reading intervention, writing </a:t>
            </a:r>
            <a:r>
              <a:rPr sz="1711" spc="-26" dirty="0">
                <a:latin typeface="Calibri"/>
                <a:cs typeface="Calibri"/>
              </a:rPr>
              <a:t>mastery, </a:t>
            </a:r>
            <a:r>
              <a:rPr sz="1711" spc="-7" dirty="0">
                <a:latin typeface="Calibri"/>
                <a:cs typeface="Calibri"/>
              </a:rPr>
              <a:t>and </a:t>
            </a:r>
            <a:r>
              <a:rPr sz="1711" spc="-13" dirty="0">
                <a:latin typeface="Calibri"/>
                <a:cs typeface="Calibri"/>
              </a:rPr>
              <a:t>student  </a:t>
            </a:r>
            <a:r>
              <a:rPr sz="1711" spc="-7" dirty="0">
                <a:latin typeface="Calibri"/>
                <a:cs typeface="Calibri"/>
              </a:rPr>
              <a:t>learning styles in </a:t>
            </a:r>
            <a:r>
              <a:rPr sz="1711" spc="-13" dirty="0">
                <a:latin typeface="Calibri"/>
                <a:cs typeface="Calibri"/>
              </a:rPr>
              <a:t>year </a:t>
            </a:r>
            <a:r>
              <a:rPr sz="1711" spc="-53" dirty="0">
                <a:latin typeface="Calibri"/>
                <a:cs typeface="Calibri"/>
              </a:rPr>
              <a:t>2.” </a:t>
            </a:r>
            <a:r>
              <a:rPr sz="1711" spc="-7" dirty="0">
                <a:latin typeface="Calibri"/>
                <a:cs typeface="Calibri"/>
              </a:rPr>
              <a:t>The use of these </a:t>
            </a:r>
            <a:r>
              <a:rPr sz="1711" spc="-13" dirty="0">
                <a:latin typeface="Calibri"/>
                <a:cs typeface="Calibri"/>
              </a:rPr>
              <a:t>grant </a:t>
            </a:r>
            <a:r>
              <a:rPr sz="1711" spc="-7" dirty="0">
                <a:latin typeface="Calibri"/>
                <a:cs typeface="Calibri"/>
              </a:rPr>
              <a:t>funds should be directly  </a:t>
            </a:r>
            <a:r>
              <a:rPr sz="1711" spc="-13" dirty="0">
                <a:latin typeface="Calibri"/>
                <a:cs typeface="Calibri"/>
              </a:rPr>
              <a:t>correlated to student </a:t>
            </a:r>
            <a:r>
              <a:rPr sz="1711" spc="-7" dirty="0">
                <a:latin typeface="Calibri"/>
                <a:cs typeface="Calibri"/>
              </a:rPr>
              <a:t>academic achievement.</a:t>
            </a:r>
            <a:endParaRPr sz="1711" dirty="0">
              <a:latin typeface="Calibri"/>
              <a:cs typeface="Calibri"/>
            </a:endParaRPr>
          </a:p>
        </p:txBody>
      </p:sp>
    </p:spTree>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440830C-FA78-4CF8-814A-B2B927A50A69}" vid="{A52FA90A-64B2-44BB-8DAA-FD7CB28A25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C2CD4A04B0B48A8A28AB4FCEC9752" ma:contentTypeVersion="0" ma:contentTypeDescription="Create a new document." ma:contentTypeScope="" ma:versionID="6f2004a0453ea1364168ec28dbed7d62">
  <xsd:schema xmlns:xsd="http://www.w3.org/2001/XMLSchema" xmlns:xs="http://www.w3.org/2001/XMLSchema" xmlns:p="http://schemas.microsoft.com/office/2006/metadata/properties" xmlns:ns2="1d496aed-39d0-4758-b3cf-4e4773287716" targetNamespace="http://schemas.microsoft.com/office/2006/metadata/properties" ma:root="true" ma:fieldsID="c4ffdedb75369f6d61221d04aaf24ccb" ns2:_="">
    <xsd:import namespace="1d496aed-39d0-4758-b3cf-4e4773287716"/>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documentManagement>
</p:properties>
</file>

<file path=customXml/itemProps1.xml><?xml version="1.0" encoding="utf-8"?>
<ds:datastoreItem xmlns:ds="http://schemas.openxmlformats.org/officeDocument/2006/customXml" ds:itemID="{5F675374-8274-43F9-A38C-52472136A0EA}"/>
</file>

<file path=customXml/itemProps2.xml><?xml version="1.0" encoding="utf-8"?>
<ds:datastoreItem xmlns:ds="http://schemas.openxmlformats.org/officeDocument/2006/customXml" ds:itemID="{97D70215-C38F-4649-80DF-6EAFDAEF72C3}"/>
</file>

<file path=customXml/itemProps3.xml><?xml version="1.0" encoding="utf-8"?>
<ds:datastoreItem xmlns:ds="http://schemas.openxmlformats.org/officeDocument/2006/customXml" ds:itemID="{6F91503D-F0CD-4CB8-BD6E-8B8EDF99167C}"/>
</file>

<file path=docProps/app.xml><?xml version="1.0" encoding="utf-8"?>
<Properties xmlns="http://schemas.openxmlformats.org/officeDocument/2006/extended-properties" xmlns:vt="http://schemas.openxmlformats.org/officeDocument/2006/docPropsVTypes">
  <Template/>
  <TotalTime>1296</TotalTime>
  <Words>4040</Words>
  <Application>Microsoft Office PowerPoint</Application>
  <PresentationFormat>On-screen Show (4:3)</PresentationFormat>
  <Paragraphs>525</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Rounded MT Bold</vt:lpstr>
      <vt:lpstr>Calibri</vt:lpstr>
      <vt:lpstr>Times New Roman</vt:lpstr>
      <vt:lpstr>Theme1</vt:lpstr>
      <vt:lpstr>Georgia Charter Schools Program Grant Writing Workshop: A Focus on Quality</vt:lpstr>
      <vt:lpstr>Goal</vt:lpstr>
      <vt:lpstr>Focus: Quality</vt:lpstr>
      <vt:lpstr>Objectives Participants will be able to:</vt:lpstr>
      <vt:lpstr>Content</vt:lpstr>
      <vt:lpstr>Grant Writing Basics</vt:lpstr>
      <vt:lpstr>General Tips</vt:lpstr>
      <vt:lpstr>PowerPoint Presentation</vt:lpstr>
      <vt:lpstr>Prompt Planning and Implementation Application</vt:lpstr>
      <vt:lpstr>Project Goals Rubric Planning and Implementation Application  </vt:lpstr>
      <vt:lpstr>Prompt Dissemination Application</vt:lpstr>
      <vt:lpstr>Prompt Dissemination Application</vt:lpstr>
      <vt:lpstr>Project Goals Rubric Dissemination Application  </vt:lpstr>
      <vt:lpstr>S  M  A  R  T</vt:lpstr>
      <vt:lpstr>SMART Goals</vt:lpstr>
      <vt:lpstr>SMART Goals</vt:lpstr>
      <vt:lpstr>SMART Goals</vt:lpstr>
      <vt:lpstr>SMART Goals</vt:lpstr>
      <vt:lpstr>SMART Goals</vt:lpstr>
      <vt:lpstr>Sample SMART goal  with measures</vt:lpstr>
      <vt:lpstr>SMART GOALS:  Take-Away</vt:lpstr>
      <vt:lpstr>PowerPoint Presentation</vt:lpstr>
      <vt:lpstr>Prompt Planning and Implementation Application</vt:lpstr>
      <vt:lpstr>Prompt Dissemination Application</vt:lpstr>
      <vt:lpstr>Prompt Dissemination Application</vt:lpstr>
      <vt:lpstr>Ensuring a High Score</vt:lpstr>
      <vt:lpstr>General Tips</vt:lpstr>
      <vt:lpstr>Educational Program:  Take-Away</vt:lpstr>
      <vt:lpstr>PowerPoint Presentation</vt:lpstr>
      <vt:lpstr>Prompt Planning and Implementation Application</vt:lpstr>
      <vt:lpstr>Prompt Planning and Implementation Application</vt:lpstr>
      <vt:lpstr>Ensuring a High Score</vt:lpstr>
      <vt:lpstr>Governance &amp; Management:  Take-Away</vt:lpstr>
      <vt:lpstr>PowerPoint Presentation</vt:lpstr>
      <vt:lpstr>Prompt Planning and Implementation Application</vt:lpstr>
      <vt:lpstr>Prompt Dissemination Application</vt:lpstr>
      <vt:lpstr>Prompt Dissemination Application</vt:lpstr>
      <vt:lpstr>What We’re Looking For</vt:lpstr>
      <vt:lpstr>Student Access:  Take-Away</vt:lpstr>
      <vt:lpstr>PowerPoint Presentation</vt:lpstr>
      <vt:lpstr>Prompt Planning and Implementation Application</vt:lpstr>
      <vt:lpstr>PowerPoint Presentation</vt:lpstr>
      <vt:lpstr>Prompt Dissemination Application</vt:lpstr>
      <vt:lpstr>Ensuring a High Score</vt:lpstr>
      <vt:lpstr>Budget Narrative</vt:lpstr>
      <vt:lpstr>Allowable Expenses Planning/Implementation</vt:lpstr>
      <vt:lpstr>Unallowable Expenses Planning/Implementation</vt:lpstr>
      <vt:lpstr>Unallowable Expenses Planning/Implementation</vt:lpstr>
      <vt:lpstr>Allowable Expenses Dissemination</vt:lpstr>
      <vt:lpstr>Unallowable Expenses Dissemination</vt:lpstr>
      <vt:lpstr>Fiscal Sustainability &amp; Budget: Take-Away</vt:lpstr>
      <vt:lpstr>PowerPoint Presentation</vt:lpstr>
      <vt:lpstr>Reminders</vt:lpstr>
      <vt:lpstr>District Flexibility and Charter Schools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 186</dc:title>
  <dc:creator>Matt Cardoza</dc:creator>
  <cp:lastModifiedBy>Selena McBride</cp:lastModifiedBy>
  <cp:revision>144</cp:revision>
  <cp:lastPrinted>2017-06-23T19:55:31Z</cp:lastPrinted>
  <dcterms:created xsi:type="dcterms:W3CDTF">2017-06-23T18:36:37Z</dcterms:created>
  <dcterms:modified xsi:type="dcterms:W3CDTF">2017-12-15T20:10:05Z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2013-03-19T00:00:00Z</vt:filetime>
  </property>
  <property fmtid="{D5CDD505-2E9C-101B-9397-08002B2CF9AE}" pid="3" name="Creator">
    <vt:lpwstr>Microsoft® PowerPoint® 2010</vt:lpwstr>
  </property>
  <property fmtid="{D5CDD505-2E9C-101B-9397-08002B2CF9AE}" pid="4" name="LastSaved">
    <vt:filetime>2017-06-23T00:00:00Z</vt:filetime>
  </property>
  <property fmtid="{D5CDD505-2E9C-101B-9397-08002B2CF9AE}" pid="5" name="ContentTypeId">
    <vt:lpwstr>0x010100DC9C2CD4A04B0B48A8A28AB4FCEC9752</vt:lpwstr>
  </property>
</Properties>
</file>