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42.xml" ContentType="application/vnd.openxmlformats-officedocument.drawingml.chartshapes+xml"/>
  <Override PartName="/ppt/drawings/drawing44.xml" ContentType="application/vnd.openxmlformats-officedocument.drawingml.chartshapes+xml"/>
  <Override PartName="/ppt/drawings/drawing45.xml" ContentType="application/vnd.openxmlformats-officedocument.drawingml.chartshapes+xml"/>
  <Override PartName="/ppt/drawings/drawing43.xml" ContentType="application/vnd.openxmlformats-officedocument.drawingml.chartshapes+xml"/>
  <Override PartName="/ppt/drawings/drawing40.xml" ContentType="application/vnd.openxmlformats-officedocument.drawingml.chartshapes+xml"/>
  <Override PartName="/ppt/drawings/drawing39.xml" ContentType="application/vnd.openxmlformats-officedocument.drawingml.chartshapes+xml"/>
  <Override PartName="/ppt/drawings/drawing35.xml" ContentType="application/vnd.openxmlformats-officedocument.drawingml.chartshapes+xml"/>
  <Override PartName="/ppt/drawings/drawing36.xml" ContentType="application/vnd.openxmlformats-officedocument.drawingml.chartshapes+xml"/>
  <Override PartName="/ppt/drawings/drawing37.xml" ContentType="application/vnd.openxmlformats-officedocument.drawingml.chartshapes+xml"/>
  <Override PartName="/ppt/drawings/drawing38.xml" ContentType="application/vnd.openxmlformats-officedocument.drawingml.chartshapes+xml"/>
  <Override PartName="/ppt/drawings/drawing41.xml" ContentType="application/vnd.openxmlformats-officedocument.drawingml.chartshapes+xml"/>
  <Override PartName="/ppt/drawings/drawing34.xml" ContentType="application/vnd.openxmlformats-officedocument.drawingml.chartshapes+xml"/>
  <Override PartName="/ppt/drawings/drawing48.xml" ContentType="application/vnd.openxmlformats-officedocument.drawingml.chartshapes+xml"/>
  <Override PartName="/ppt/drawings/drawing57.xml" ContentType="application/vnd.openxmlformats-officedocument.drawingml.chartshapes+xml"/>
  <Override PartName="/ppt/drawings/drawing56.xml" ContentType="application/vnd.openxmlformats-officedocument.drawingml.chartshapes+xml"/>
  <Override PartName="/ppt/drawings/drawing55.xml" ContentType="application/vnd.openxmlformats-officedocument.drawingml.chartshapes+xml"/>
  <Override PartName="/ppt/drawings/drawing54.xml" ContentType="application/vnd.openxmlformats-officedocument.drawingml.chartshapes+xml"/>
  <Override PartName="/ppt/drawings/drawing53.xml" ContentType="application/vnd.openxmlformats-officedocument.drawingml.chartshapes+xml"/>
  <Override PartName="/ppt/drawings/drawing52.xml" ContentType="application/vnd.openxmlformats-officedocument.drawingml.chartshapes+xml"/>
  <Override PartName="/ppt/drawings/drawing51.xml" ContentType="application/vnd.openxmlformats-officedocument.drawingml.chartshapes+xml"/>
  <Override PartName="/ppt/drawings/drawing50.xml" ContentType="application/vnd.openxmlformats-officedocument.drawingml.chartshapes+xml"/>
  <Override PartName="/ppt/drawings/drawing49.xml" ContentType="application/vnd.openxmlformats-officedocument.drawingml.chartshapes+xml"/>
  <Override PartName="/ppt/drawings/drawing47.xml" ContentType="application/vnd.openxmlformats-officedocument.drawingml.chartshapes+xml"/>
  <Override PartName="/ppt/drawings/drawing33.xml" ContentType="application/vnd.openxmlformats-officedocument.drawingml.chartshapes+xml"/>
  <Override PartName="/ppt/drawings/drawing32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9.xml" ContentType="application/vnd.openxmlformats-officedocument.drawingml.chartshapes+xml"/>
  <Override PartName="/ppt/drawings/drawing20.xml" ContentType="application/vnd.openxmlformats-officedocument.drawingml.chartshapes+xml"/>
  <Override PartName="/ppt/drawings/drawing21.xml" ContentType="application/vnd.openxmlformats-officedocument.drawingml.chartshapes+xml"/>
  <Override PartName="/ppt/drawings/drawing28.xml" ContentType="application/vnd.openxmlformats-officedocument.drawingml.chartshapes+xml"/>
  <Override PartName="/ppt/drawings/drawing29.xml" ContentType="application/vnd.openxmlformats-officedocument.drawingml.chartshapes+xml"/>
  <Override PartName="/ppt/drawings/drawing30.xml" ContentType="application/vnd.openxmlformats-officedocument.drawingml.chartshapes+xml"/>
  <Override PartName="/ppt/drawings/drawing31.xml" ContentType="application/vnd.openxmlformats-officedocument.drawingml.chartshapes+xml"/>
  <Override PartName="/ppt/drawings/drawing27.xml" ContentType="application/vnd.openxmlformats-officedocument.drawingml.chartshapes+xml"/>
  <Override PartName="/ppt/drawings/drawing26.xml" ContentType="application/vnd.openxmlformats-officedocument.drawingml.chartshapes+xml"/>
  <Override PartName="/ppt/drawings/drawing25.xml" ContentType="application/vnd.openxmlformats-officedocument.drawingml.chartshapes+xml"/>
  <Override PartName="/ppt/drawings/drawing24.xml" ContentType="application/vnd.openxmlformats-officedocument.drawingml.chartshapes+xml"/>
  <Override PartName="/ppt/drawings/drawing23.xml" ContentType="application/vnd.openxmlformats-officedocument.drawingml.chartshapes+xml"/>
  <Override PartName="/ppt/drawings/drawing22.xml" ContentType="application/vnd.openxmlformats-officedocument.drawingml.chartshapes+xml"/>
  <Override PartName="/ppt/drawings/drawing58.xml" ContentType="application/vnd.openxmlformats-officedocument.drawingml.chartshapes+xml"/>
  <Override PartName="/ppt/drawings/drawing59.xml" ContentType="application/vnd.openxmlformats-officedocument.drawingml.chartshapes+xml"/>
  <Override PartName="/ppt/drawings/drawing60.xml" ContentType="application/vnd.openxmlformats-officedocument.drawingml.chartshapes+xml"/>
  <Override PartName="/ppt/drawings/drawing67.xml" ContentType="application/vnd.openxmlformats-officedocument.drawingml.chartshapes+xml"/>
  <Override PartName="/ppt/drawings/drawing68.xml" ContentType="application/vnd.openxmlformats-officedocument.drawingml.chartshapes+xml"/>
  <Override PartName="/ppt/drawings/drawing69.xml" ContentType="application/vnd.openxmlformats-officedocument.drawingml.chartshapes+xml"/>
  <Override PartName="/ppt/drawings/drawing70.xml" ContentType="application/vnd.openxmlformats-officedocument.drawingml.chartshapes+xml"/>
  <Override PartName="/ppt/drawings/drawing66.xml" ContentType="application/vnd.openxmlformats-officedocument.drawingml.chartshapes+xml"/>
  <Override PartName="/ppt/drawings/drawing65.xml" ContentType="application/vnd.openxmlformats-officedocument.drawingml.chartshapes+xml"/>
  <Override PartName="/ppt/drawings/drawing64.xml" ContentType="application/vnd.openxmlformats-officedocument.drawingml.chartshapes+xml"/>
  <Override PartName="/ppt/drawings/drawing63.xml" ContentType="application/vnd.openxmlformats-officedocument.drawingml.chartshapes+xml"/>
  <Override PartName="/ppt/drawings/drawing62.xml" ContentType="application/vnd.openxmlformats-officedocument.drawingml.chartshapes+xml"/>
  <Override PartName="/ppt/drawings/drawing61.xml" ContentType="application/vnd.openxmlformats-officedocument.drawingml.chartshapes+xml"/>
  <Override PartName="/ppt/drawings/drawing7.xml" ContentType="application/vnd.openxmlformats-officedocument.drawingml.chartshapes+xml"/>
  <Override PartName="/ppt/drawings/drawing46.xml" ContentType="application/vnd.openxmlformats-officedocument.drawingml.chartshapes+xml"/>
  <Override PartName="/ppt/slides/slide3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rawings/drawing3.xml" ContentType="application/vnd.openxmlformats-officedocument.drawingml.chartshape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rawings/drawing2.xml" ContentType="application/vnd.openxmlformats-officedocument.drawingml.chartshapes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rawings/drawing1.xml" ContentType="application/vnd.openxmlformats-officedocument.drawingml.chartshapes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drawings/drawing4.xml" ContentType="application/vnd.openxmlformats-officedocument.drawingml.chartshapes+xml"/>
  <Override PartName="/ppt/slides/slide2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drawings/drawing6.xml" ContentType="application/vnd.openxmlformats-officedocument.drawingml.chartshapes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8.xml" ContentType="application/vnd.openxmlformats-officedocument.drawingml.chart+xml"/>
  <Override PartName="/ppt/charts/chart26.xml" ContentType="application/vnd.openxmlformats-officedocument.drawingml.chart+xml"/>
  <Override PartName="/ppt/charts/chart1.xml" ContentType="application/vnd.openxmlformats-officedocument.drawingml.chart+xml"/>
  <Override PartName="/ppt/charts/chart27.xml" ContentType="application/vnd.openxmlformats-officedocument.drawingml.chart+xml"/>
  <Override PartName="/ppt/theme/theme4.xml" ContentType="application/vnd.openxmlformats-officedocument.theme+xml"/>
  <Override PartName="/ppt/charts/chart28.xml" ContentType="application/vnd.openxmlformats-officedocument.drawingml.chart+xml"/>
  <Override PartName="/ppt/charts/chart25.xml" ContentType="application/vnd.openxmlformats-officedocument.drawingml.chart+xml"/>
  <Override PartName="/ppt/charts/chart23.xml" ContentType="application/vnd.openxmlformats-officedocument.drawingml.chart+xml"/>
  <Override PartName="/ppt/charts/chart2.xml" ContentType="application/vnd.openxmlformats-officedocument.drawingml.chart+xml"/>
  <Override PartName="/ppt/charts/chart24.xml" ContentType="application/vnd.openxmlformats-officedocument.drawingml.chart+xml"/>
  <Override PartName="/ppt/theme/theme3.xml" ContentType="application/vnd.openxmlformats-officedocument.theme+xml"/>
  <Override PartName="/ppt/charts/chart29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22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6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5.xml" ContentType="application/vnd.openxmlformats-officedocument.drawingml.chart+xml"/>
  <Override PartName="/ppt/charts/chart15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21.xml" ContentType="application/vnd.openxmlformats-officedocument.drawingml.chart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4.xml" ContentType="application/vnd.openxmlformats-officedocument.drawingml.chart+xml"/>
  <Override PartName="/ppt/charts/chart38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59.xml" ContentType="application/vnd.openxmlformats-officedocument.drawingml.chart+xml"/>
  <Override PartName="/ppt/charts/chart58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63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Masters/notesMaster1.xml" ContentType="application/vnd.openxmlformats-officedocument.presentationml.notesMaster+xml"/>
  <Override PartName="/ppt/charts/chart70.xml" ContentType="application/vnd.openxmlformats-officedocument.drawingml.chart+xml"/>
  <Override PartName="/ppt/charts/chart67.xml" ContentType="application/vnd.openxmlformats-officedocument.drawingml.chart+xml"/>
  <Override PartName="/ppt/theme/theme1.xml" ContentType="application/vnd.openxmlformats-officedocument.them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54.xml" ContentType="application/vnd.openxmlformats-officedocument.drawingml.chart+xml"/>
  <Override PartName="/ppt/charts/chart42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2.xml" ContentType="application/vnd.openxmlformats-officedocument.theme+xml"/>
  <Override PartName="/ppt/charts/chart41.xml" ContentType="application/vnd.openxmlformats-officedocument.drawingml.chart+xml"/>
  <Override PartName="/ppt/charts/chart46.xml" ContentType="application/vnd.openxmlformats-officedocument.drawingml.chart+xml"/>
  <Override PartName="/ppt/charts/chart45.xml" ContentType="application/vnd.openxmlformats-officedocument.drawingml.chart+xml"/>
  <Override PartName="/ppt/charts/chart47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1.xml" ContentType="application/vnd.openxmlformats-officedocument.drawingml.chart+xml"/>
  <Override PartName="/ppt/charts/chart50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2"/>
  </p:notesMasterIdLst>
  <p:sldIdLst>
    <p:sldId id="257" r:id="rId4"/>
    <p:sldId id="258" r:id="rId5"/>
    <p:sldId id="259" r:id="rId6"/>
    <p:sldId id="260" r:id="rId7"/>
    <p:sldId id="262" r:id="rId8"/>
    <p:sldId id="279" r:id="rId9"/>
    <p:sldId id="280" r:id="rId10"/>
    <p:sldId id="281" r:id="rId11"/>
    <p:sldId id="264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12" r:id="rId29"/>
    <p:sldId id="313" r:id="rId30"/>
    <p:sldId id="300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ACE"/>
    <a:srgbClr val="DA64C1"/>
    <a:srgbClr val="009644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7.xml"/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8.xml"/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9.xml"/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0.xml"/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1.xml"/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2.xml"/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3.xml"/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4.xml"/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5.xml"/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8.xml"/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9.xml"/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0.xml"/><Relationship Id="rId1" Type="http://schemas.openxmlformats.org/officeDocument/2006/relationships/package" Target="../embeddings/Microsoft_Excel_Worksheet70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33.11</c:v>
                </c:pt>
                <c:pt idx="1">
                  <c:v>30</c:v>
                </c:pt>
                <c:pt idx="2">
                  <c:v>25</c:v>
                </c:pt>
                <c:pt idx="3">
                  <c:v>32</c:v>
                </c:pt>
                <c:pt idx="4">
                  <c:v>27</c:v>
                </c:pt>
                <c:pt idx="5">
                  <c:v>20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32</c:v>
                </c:pt>
                <c:pt idx="1">
                  <c:v>34</c:v>
                </c:pt>
                <c:pt idx="2">
                  <c:v>34</c:v>
                </c:pt>
                <c:pt idx="3">
                  <c:v>29</c:v>
                </c:pt>
                <c:pt idx="4">
                  <c:v>34</c:v>
                </c:pt>
                <c:pt idx="5">
                  <c:v>36</c:v>
                </c:pt>
                <c:pt idx="6">
                  <c:v>36</c:v>
                </c:pt>
                <c:pt idx="7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27</c:v>
                </c:pt>
                <c:pt idx="1">
                  <c:v>26</c:v>
                </c:pt>
                <c:pt idx="2">
                  <c:v>34</c:v>
                </c:pt>
                <c:pt idx="3">
                  <c:v>32</c:v>
                </c:pt>
                <c:pt idx="4">
                  <c:v>33</c:v>
                </c:pt>
                <c:pt idx="5">
                  <c:v>36</c:v>
                </c:pt>
                <c:pt idx="6">
                  <c:v>34</c:v>
                </c:pt>
                <c:pt idx="7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8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311464"/>
        <c:axId val="279313816"/>
      </c:barChart>
      <c:catAx>
        <c:axId val="2793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9313816"/>
        <c:crosses val="autoZero"/>
        <c:auto val="1"/>
        <c:lblAlgn val="ctr"/>
        <c:lblOffset val="100"/>
        <c:noMultiLvlLbl val="0"/>
      </c:catAx>
      <c:valAx>
        <c:axId val="2793138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9311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7512774671282E-4"/>
          <c:y val="0.85742376872008641"/>
          <c:w val="0.98522499904903182"/>
          <c:h val="0.12318974834028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40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528660769255696"/>
                  <c:y val="7.7642535772318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44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45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34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0785176544289989"/>
                  <c:y val="7.7642535772318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31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36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4.4287671761618033E-2"/>
          <c:w val="0.87171686351706035"/>
          <c:h val="0.661807356800988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21</c:v>
                </c:pt>
                <c:pt idx="1">
                  <c:v>20</c:v>
                </c:pt>
                <c:pt idx="2">
                  <c:v>26</c:v>
                </c:pt>
                <c:pt idx="3">
                  <c:v>25</c:v>
                </c:pt>
                <c:pt idx="4">
                  <c:v>24</c:v>
                </c:pt>
                <c:pt idx="5">
                  <c:v>21</c:v>
                </c:pt>
                <c:pt idx="6">
                  <c:v>32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39</c:v>
                </c:pt>
                <c:pt idx="1">
                  <c:v>39</c:v>
                </c:pt>
                <c:pt idx="2">
                  <c:v>36</c:v>
                </c:pt>
                <c:pt idx="3">
                  <c:v>37</c:v>
                </c:pt>
                <c:pt idx="4">
                  <c:v>34</c:v>
                </c:pt>
                <c:pt idx="5">
                  <c:v>38</c:v>
                </c:pt>
                <c:pt idx="6">
                  <c:v>37</c:v>
                </c:pt>
                <c:pt idx="7">
                  <c:v>38</c:v>
                </c:pt>
                <c:pt idx="8">
                  <c:v>34</c:v>
                </c:pt>
                <c:pt idx="9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31</c:v>
                </c:pt>
                <c:pt idx="1">
                  <c:v>30</c:v>
                </c:pt>
                <c:pt idx="2">
                  <c:v>27</c:v>
                </c:pt>
                <c:pt idx="3">
                  <c:v>29</c:v>
                </c:pt>
                <c:pt idx="4">
                  <c:v>26</c:v>
                </c:pt>
                <c:pt idx="5">
                  <c:v>29</c:v>
                </c:pt>
                <c:pt idx="6">
                  <c:v>25</c:v>
                </c:pt>
                <c:pt idx="7">
                  <c:v>26</c:v>
                </c:pt>
                <c:pt idx="8">
                  <c:v>26</c:v>
                </c:pt>
                <c:pt idx="9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16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628928"/>
        <c:axId val="282633632"/>
      </c:barChart>
      <c:catAx>
        <c:axId val="2826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2633632"/>
        <c:crosses val="autoZero"/>
        <c:auto val="0"/>
        <c:lblAlgn val="ctr"/>
        <c:lblOffset val="100"/>
        <c:noMultiLvlLbl val="0"/>
      </c:catAx>
      <c:valAx>
        <c:axId val="2826336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628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2440944881889E-4"/>
          <c:y val="0.7814433765632236"/>
          <c:w val="0.98522499904903182"/>
          <c:h val="8.887602285008491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36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333873389283129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46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44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24</c:v>
                </c:pt>
                <c:pt idx="1">
                  <c:v>29</c:v>
                </c:pt>
                <c:pt idx="2">
                  <c:v>30</c:v>
                </c:pt>
                <c:pt idx="3">
                  <c:v>34</c:v>
                </c:pt>
                <c:pt idx="4">
                  <c:v>33</c:v>
                </c:pt>
                <c:pt idx="5">
                  <c:v>35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40</c:v>
                </c:pt>
                <c:pt idx="1">
                  <c:v>38</c:v>
                </c:pt>
                <c:pt idx="2">
                  <c:v>31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25</c:v>
                </c:pt>
                <c:pt idx="7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26</c:v>
                </c:pt>
                <c:pt idx="1">
                  <c:v>25</c:v>
                </c:pt>
                <c:pt idx="2">
                  <c:v>31</c:v>
                </c:pt>
                <c:pt idx="3">
                  <c:v>33</c:v>
                </c:pt>
                <c:pt idx="4">
                  <c:v>28</c:v>
                </c:pt>
                <c:pt idx="5">
                  <c:v>26</c:v>
                </c:pt>
                <c:pt idx="6">
                  <c:v>32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8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631280"/>
        <c:axId val="296680992"/>
      </c:barChart>
      <c:catAx>
        <c:axId val="2826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6680992"/>
        <c:crosses val="autoZero"/>
        <c:auto val="1"/>
        <c:lblAlgn val="ctr"/>
        <c:lblOffset val="100"/>
        <c:noMultiLvlLbl val="0"/>
      </c:catAx>
      <c:valAx>
        <c:axId val="2966809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631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2563049184069381E-3"/>
          <c:y val="0.81085514126910607"/>
          <c:w val="0.98522499904903182"/>
          <c:h val="7.17191601049868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32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32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27</c:v>
                </c:pt>
                <c:pt idx="2">
                  <c:v>33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39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33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38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29</c:v>
                </c:pt>
                <c:pt idx="4">
                  <c:v>26</c:v>
                </c:pt>
                <c:pt idx="5">
                  <c:v>25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45</c:v>
                </c:pt>
                <c:pt idx="1">
                  <c:v>36</c:v>
                </c:pt>
                <c:pt idx="2">
                  <c:v>44</c:v>
                </c:pt>
                <c:pt idx="3">
                  <c:v>37</c:v>
                </c:pt>
                <c:pt idx="4">
                  <c:v>36</c:v>
                </c:pt>
                <c:pt idx="5">
                  <c:v>37</c:v>
                </c:pt>
                <c:pt idx="6">
                  <c:v>32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19</c:v>
                </c:pt>
                <c:pt idx="1">
                  <c:v>26</c:v>
                </c:pt>
                <c:pt idx="2">
                  <c:v>19</c:v>
                </c:pt>
                <c:pt idx="3">
                  <c:v>20</c:v>
                </c:pt>
                <c:pt idx="4">
                  <c:v>24</c:v>
                </c:pt>
                <c:pt idx="5">
                  <c:v>28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10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681776"/>
        <c:axId val="296683344"/>
      </c:barChart>
      <c:catAx>
        <c:axId val="2966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6683344"/>
        <c:crosses val="autoZero"/>
        <c:auto val="1"/>
        <c:lblAlgn val="ctr"/>
        <c:lblOffset val="100"/>
        <c:noMultiLvlLbl val="0"/>
      </c:catAx>
      <c:valAx>
        <c:axId val="296683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6681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7512774671282E-4"/>
          <c:y val="0.84026690597498843"/>
          <c:w val="0.98522499904903182"/>
          <c:h val="0.12318974834028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34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29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28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36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36</c:v>
                </c:pt>
                <c:pt idx="2">
                  <c:v>24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0785176544289989"/>
                  <c:y val="7.2096609168071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36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2015</a:t>
            </a:r>
            <a:r>
              <a:rPr lang="en-US" baseline="0" dirty="0" smtClean="0"/>
              <a:t> EOG</a:t>
            </a:r>
            <a:endParaRPr lang="en-US" dirty="0"/>
          </a:p>
        </c:rich>
      </c:tx>
      <c:layout>
        <c:manualLayout>
          <c:xMode val="edge"/>
          <c:yMode val="edge"/>
          <c:x val="0.29720855880669239"/>
          <c:y val="1.6637779812739822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38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2016 EOG</a:t>
            </a:r>
            <a:r>
              <a:rPr lang="en-US" baseline="0" dirty="0" smtClean="0">
                <a:solidFill>
                  <a:schemeClr val="tx1"/>
                </a:solidFill>
              </a:rPr>
              <a:t> and EOC Combined</a:t>
            </a:r>
            <a:r>
              <a:rPr lang="en-US" baseline="30000" dirty="0" smtClean="0"/>
              <a:t>*</a:t>
            </a:r>
            <a:endParaRPr lang="en-US" baseline="30000" dirty="0"/>
          </a:p>
        </c:rich>
      </c:tx>
      <c:layout>
        <c:manualLayout>
          <c:xMode val="edge"/>
          <c:yMode val="edge"/>
          <c:x val="7.9588477366255156E-2"/>
          <c:y val="3.3275559625479643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38</c:v>
                </c:pt>
                <c:pt idx="2">
                  <c:v>29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2015</a:t>
            </a:r>
            <a:r>
              <a:rPr lang="en-US" dirty="0" smtClean="0"/>
              <a:t> EOG</a:t>
            </a:r>
            <a:endParaRPr lang="en-US" dirty="0"/>
          </a:p>
        </c:rich>
      </c:tx>
      <c:layout>
        <c:manualLayout>
          <c:xMode val="edge"/>
          <c:yMode val="edge"/>
          <c:x val="0.2642867481071039"/>
          <c:y val="3.6048522927602952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4626054459241977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30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4900402881738548"/>
                  <c:y val="7.764275411588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30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2016 EOG and EOC </a:t>
            </a:r>
            <a:r>
              <a:rPr lang="en-US" baseline="0" dirty="0" smtClean="0"/>
              <a:t>Combined</a:t>
            </a:r>
            <a:r>
              <a:rPr lang="en-US" baseline="30000" dirty="0" smtClean="0"/>
              <a:t>*</a:t>
            </a:r>
            <a:endParaRPr lang="en-US" baseline="30000" dirty="0"/>
          </a:p>
        </c:rich>
      </c:tx>
      <c:layout>
        <c:manualLayout>
          <c:xMode val="edge"/>
          <c:yMode val="edge"/>
          <c:x val="0.10563775207111456"/>
          <c:y val="3.8821486229726254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4351706036745407"/>
                  <c:y val="9.70532788871814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22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34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608221811779701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35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37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25</c:v>
                </c:pt>
                <c:pt idx="2">
                  <c:v>29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25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32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32</c:v>
                </c:pt>
                <c:pt idx="2">
                  <c:v>32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882570234276271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27</c:v>
                </c:pt>
                <c:pt idx="2">
                  <c:v>34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39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en-US" dirty="0"/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FF9966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4900402881738548"/>
                  <c:y val="7.76427541158853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0.01818</cdr:x>
      <cdr:y>0.92647</cdr:y>
    </cdr:from>
    <cdr:to>
      <cdr:x>0.40466</cdr:x>
      <cdr:y>0.97399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4800600"/>
          <a:ext cx="3239475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Due to rounding, percentages may not total 100%.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0.40909</cdr:x>
      <cdr:y>0.91176</cdr:y>
    </cdr:from>
    <cdr:to>
      <cdr:x>0.97273</cdr:x>
      <cdr:y>0.98529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9000" y="4724400"/>
          <a:ext cx="472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0.94811</cdr:x>
      <cdr:y>0.71577</cdr:y>
    </cdr:from>
    <cdr:to>
      <cdr:x>0.97538</cdr:x>
      <cdr:y>0.75735</cdr:y>
    </cdr:to>
    <cdr:sp macro="" textlink="">
      <cdr:nvSpPr>
        <cdr:cNvPr id="9" name="TextBox 3"/>
        <cdr:cNvSpPr txBox="1"/>
      </cdr:nvSpPr>
      <cdr:spPr>
        <a:xfrm xmlns:a="http://schemas.openxmlformats.org/drawingml/2006/main">
          <a:off x="7947025" y="3708856"/>
          <a:ext cx="228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aseline="30000" dirty="0"/>
        </a:p>
      </cdr:txBody>
    </cdr:sp>
  </cdr:relSizeAnchor>
  <cdr:relSizeAnchor xmlns:cdr="http://schemas.openxmlformats.org/drawingml/2006/chartDrawing">
    <cdr:from>
      <cdr:x>0.44545</cdr:x>
      <cdr:y>0.88235</cdr:y>
    </cdr:from>
    <cdr:to>
      <cdr:x>0.94545</cdr:x>
      <cdr:y>0.95957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33800" y="4572000"/>
          <a:ext cx="4190999" cy="40012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1"/>
              </a:solidFill>
            </a:rPr>
            <a:t>*Grade 8 includes the 2016 EOC performance of 19,213 students who took an EOC mathematics assessment in lieu of the EOG mathematics assessment.</a:t>
          </a:r>
          <a:endParaRPr lang="en-US" sz="1000" dirty="0">
            <a:solidFill>
              <a:schemeClr val="tx1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0.01932</cdr:x>
      <cdr:y>0.94118</cdr:y>
    </cdr:from>
    <cdr:to>
      <cdr:x>0.4058</cdr:x>
      <cdr:y>0.9887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4876800"/>
          <a:ext cx="3048052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Due to rounding, percentages may not total 100%.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0.46377</cdr:x>
      <cdr:y>0.89706</cdr:y>
    </cdr:from>
    <cdr:to>
      <cdr:x>0.95652</cdr:x>
      <cdr:y>0.97428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57600" y="4648200"/>
          <a:ext cx="3886200" cy="40012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1"/>
              </a:solidFill>
            </a:rPr>
            <a:t>*Grade 8 includes the </a:t>
          </a:r>
          <a:r>
            <a:rPr lang="en-US" sz="1000" dirty="0">
              <a:solidFill>
                <a:schemeClr val="tx1"/>
              </a:solidFill>
            </a:rPr>
            <a:t>2016 EOC performance of 27,409 </a:t>
          </a:r>
          <a:r>
            <a:rPr lang="en-US" sz="1000" dirty="0" smtClean="0">
              <a:solidFill>
                <a:schemeClr val="tx1"/>
              </a:solidFill>
            </a:rPr>
            <a:t>students who took </a:t>
          </a:r>
          <a:r>
            <a:rPr lang="en-US" sz="1000" dirty="0">
              <a:solidFill>
                <a:schemeClr val="tx1"/>
              </a:solidFill>
            </a:rPr>
            <a:t>an EOC science assessment in lieu of the EOG science assessment.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0.01932</cdr:x>
      <cdr:y>0.94118</cdr:y>
    </cdr:from>
    <cdr:to>
      <cdr:x>0.4058</cdr:x>
      <cdr:y>0.98869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4876800"/>
          <a:ext cx="3048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Due to rounding, percentages may not total 100%.</a:t>
          </a:r>
          <a:endParaRPr lang="en-US" sz="1000" dirty="0"/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  <a:endParaRPr lang="en-US" sz="14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Developing Learner and Above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0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12D2E67A-6CB9-4C09-BC41-7AE1C858379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0"/>
            <a:ext cx="5617208" cy="4188778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9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9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21EB9A5E-51A3-4480-BF10-6C314DC4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483997"/>
            <a:ext cx="784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>
                <a:solidFill>
                  <a:prstClr val="white"/>
                </a:solidFill>
              </a:rPr>
              <a:t>2015-2016 Georgia </a:t>
            </a:r>
            <a:r>
              <a:rPr lang="en-US" sz="1800" b="1" dirty="0" smtClean="0">
                <a:solidFill>
                  <a:prstClr val="white"/>
                </a:solidFill>
              </a:rPr>
              <a:t>Milestones</a:t>
            </a:r>
            <a:r>
              <a:rPr lang="en-US" b="1" dirty="0" smtClean="0">
                <a:solidFill>
                  <a:prstClr val="white"/>
                </a:solidFill>
              </a:rPr>
              <a:t>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7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6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5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28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6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2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6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gadoe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2015-2016 Georgia Milestones State Results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1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2015-2016 Georgia Milestones State Results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 smtClean="0"/>
              <a:t>English Language Arts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8581390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82617" cy="1325563"/>
          </a:xfrm>
        </p:spPr>
        <p:txBody>
          <a:bodyPr/>
          <a:lstStyle/>
          <a:p>
            <a:r>
              <a:rPr lang="en-US" dirty="0" smtClean="0"/>
              <a:t>Grade 4 – Mathematics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168221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2800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82617" cy="1325563"/>
          </a:xfrm>
        </p:spPr>
        <p:txBody>
          <a:bodyPr/>
          <a:lstStyle/>
          <a:p>
            <a:r>
              <a:rPr lang="en-US" dirty="0" smtClean="0"/>
              <a:t>Grade 4 – Science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1984795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00105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4 – Social Studies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41576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16803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/>
              <a:t>5</a:t>
            </a:r>
            <a:r>
              <a:rPr lang="en-US" dirty="0" smtClean="0"/>
              <a:t> – ELA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252792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9765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/>
              <a:t>5</a:t>
            </a:r>
            <a:r>
              <a:rPr lang="en-US" dirty="0" smtClean="0"/>
              <a:t> – 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79346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614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/>
              <a:t>5</a:t>
            </a:r>
            <a:r>
              <a:rPr lang="en-US" dirty="0" smtClean="0"/>
              <a:t> –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718074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2385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/>
              <a:t>5</a:t>
            </a:r>
            <a:r>
              <a:rPr lang="en-US" dirty="0" smtClean="0"/>
              <a:t> – 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294773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0242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6 – ELA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094077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8201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6 – 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67173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08232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6 –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94052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69524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3701802"/>
              </p:ext>
            </p:extLst>
          </p:nvPr>
        </p:nvGraphicFramePr>
        <p:xfrm>
          <a:off x="381000" y="11430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6 – 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283504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09611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7 – ELA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9500259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792980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7 – 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246071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00850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7 –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367150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5505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7 – 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3153749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32524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8 – ELA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0672696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4362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8 – 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467004"/>
              </p:ext>
            </p:extLst>
          </p:nvPr>
        </p:nvGraphicFramePr>
        <p:xfrm>
          <a:off x="152400" y="13716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956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47223"/>
              </p:ext>
            </p:extLst>
          </p:nvPr>
        </p:nvGraphicFramePr>
        <p:xfrm>
          <a:off x="4514850" y="12954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85800" y="5896689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11102" y="5812294"/>
            <a:ext cx="462915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*Includes the 2016 EOC performance of 19,213 grade 8 students who took an EOC mathematics assessment in lieu of the EOG mathematics assessment.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8 –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7229314"/>
              </p:ext>
            </p:extLst>
          </p:nvPr>
        </p:nvGraphicFramePr>
        <p:xfrm>
          <a:off x="152400" y="1326276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194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55610"/>
              </p:ext>
            </p:extLst>
          </p:nvPr>
        </p:nvGraphicFramePr>
        <p:xfrm>
          <a:off x="4514850" y="1258857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09600" y="5906214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724400" y="5799017"/>
            <a:ext cx="441960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*Includes the 2016 EOC performance of 27,409 grade 8 students who took an EOC science assessment in lieu of the EOG science assessment.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8 – 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91727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6401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228600"/>
            <a:ext cx="678741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EOC – 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br>
              <a:rPr lang="en-US" dirty="0" smtClean="0"/>
            </a:br>
            <a:r>
              <a:rPr lang="en-US" dirty="0" smtClean="0"/>
              <a:t>Literature &amp; Composition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096660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99896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8716071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228600"/>
            <a:ext cx="678741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EOC – American </a:t>
            </a:r>
            <a:br>
              <a:rPr lang="en-US" dirty="0" smtClean="0"/>
            </a:br>
            <a:r>
              <a:rPr lang="en-US" dirty="0" smtClean="0"/>
              <a:t>Literature &amp; Composition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230441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83855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50837"/>
            <a:ext cx="678741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EOC – Coordinate Algebra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8800958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96685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709221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EOC – Analytic Geometry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03483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6618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Algebra I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672363"/>
              </p:ext>
            </p:extLst>
          </p:nvPr>
        </p:nvGraphicFramePr>
        <p:xfrm>
          <a:off x="1905000" y="143986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Geometry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729893"/>
              </p:ext>
            </p:extLst>
          </p:nvPr>
        </p:nvGraphicFramePr>
        <p:xfrm>
          <a:off x="1905000" y="143986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Biology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504900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5597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Physical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297237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0593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U. S. History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110141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43230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EOC – Economics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618298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2132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Due to rounding, percentages may not total 100%.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6268214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3 – ELA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277274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Beginning</a:t>
            </a:r>
          </a:p>
          <a:p>
            <a:r>
              <a:rPr lang="en-US" sz="1400" dirty="0" smtClean="0"/>
              <a:t>Learner</a:t>
            </a:r>
            <a:endParaRPr lang="en-US" sz="1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40375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06417" cy="1325563"/>
          </a:xfrm>
        </p:spPr>
        <p:txBody>
          <a:bodyPr/>
          <a:lstStyle/>
          <a:p>
            <a:r>
              <a:rPr lang="en-US" dirty="0" smtClean="0"/>
              <a:t>Grade 3 – Mathematics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9017288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Beginning</a:t>
            </a:r>
          </a:p>
          <a:p>
            <a:r>
              <a:rPr lang="en-US" sz="1400" dirty="0" smtClean="0"/>
              <a:t>Learner</a:t>
            </a:r>
            <a:endParaRPr lang="en-US" sz="1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650896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06417" cy="1325563"/>
          </a:xfrm>
        </p:spPr>
        <p:txBody>
          <a:bodyPr/>
          <a:lstStyle/>
          <a:p>
            <a:r>
              <a:rPr lang="en-US" dirty="0" smtClean="0"/>
              <a:t>Grade 3 – Science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4311692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Beginning</a:t>
            </a:r>
          </a:p>
          <a:p>
            <a:r>
              <a:rPr lang="en-US" sz="1400" dirty="0" smtClean="0"/>
              <a:t>Learner</a:t>
            </a:r>
            <a:endParaRPr lang="en-US" sz="1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931421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 smtClean="0"/>
              <a:t>Grade 3 – Social Studies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3804956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Beginning</a:t>
            </a:r>
          </a:p>
          <a:p>
            <a:r>
              <a:rPr lang="en-US" sz="1400" dirty="0" smtClean="0"/>
              <a:t>Learner</a:t>
            </a:r>
            <a:endParaRPr lang="en-US" sz="1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80046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4 – ELA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534339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Beginning Learner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139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Due to rounding, percentages may not total 100%.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Group xmlns="8dbbd17f-811b-47d4-a864-375bfe9777a3" xsi:nil="true"/>
    <Page_x0020_SubHeader xmlns="8dbbd17f-811b-47d4-a864-375bfe9777a3" xsi:nil="true"/>
    <PublishingExpirationDate xmlns="http://schemas.microsoft.com/sharepoint/v3" xsi:nil="true"/>
    <PublishingStartDate xmlns="http://schemas.microsoft.com/sharepoint/v3" xsi:nil="true"/>
    <Page xmlns="8dbbd17f-811b-47d4-a864-375bfe9777a3" xsi:nil="true"/>
    <Date xmlns="8dbbd17f-811b-47d4-a864-375bfe9777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2BE4F87262645ABAA25C7F58292F1" ma:contentTypeVersion="5" ma:contentTypeDescription="Create a new document." ma:contentTypeScope="" ma:versionID="92f21490aab10bf3e2782ba94d63fb79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8dbbd17f-811b-47d4-a864-375bfe9777a3" targetNamespace="http://schemas.microsoft.com/office/2006/metadata/properties" ma:root="true" ma:fieldsID="8f3c589148e5898289bcaf8a99ef8501" ns1:_="" ns2:_="" ns3:_="">
    <xsd:import namespace="http://schemas.microsoft.com/sharepoint/v3"/>
    <xsd:import namespace="1d496aed-39d0-4758-b3cf-4e4773287716"/>
    <xsd:import namespace="8dbbd17f-811b-47d4-a864-375bfe9777a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_x0020_Group" minOccurs="0"/>
                <xsd:element ref="ns3:Page" minOccurs="0"/>
                <xsd:element ref="ns3:Page_x0020_SubHeader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d17f-811b-47d4-a864-375bfe9777a3" elementFormDefault="qualified">
    <xsd:import namespace="http://schemas.microsoft.com/office/2006/documentManagement/types"/>
    <xsd:import namespace="http://schemas.microsoft.com/office/infopath/2007/PartnerControls"/>
    <xsd:element name="Page_x0020_Group" ma:index="12" nillable="true" ma:displayName="Page Group" ma:list="{3369e82d-4d80-4f4b-ace1-2b831ace3e84}" ma:internalName="Page_x0020_Group" ma:showField="Title" ma:web="c9d2b927-7ae7-4eec-8be3-04f354ea0765">
      <xsd:simpleType>
        <xsd:restriction base="dms:Lookup"/>
      </xsd:simpleType>
    </xsd:element>
    <xsd:element name="Page" ma:index="13" nillable="true" ma:displayName="Page" ma:list="{3369e82d-4d80-4f4b-ace1-2b831ace3e84}" ma:internalName="Page" ma:web="c9d2b927-7ae7-4eec-8be3-04f354ea0765">
      <xsd:simpleType>
        <xsd:restriction base="dms:Lookup"/>
      </xsd:simpleType>
    </xsd:element>
    <xsd:element name="Page_x0020_SubHeader" ma:index="14" nillable="true" ma:displayName="Page SubHeader" ma:internalName="Page_x0020_SubHeader">
      <xsd:simpleType>
        <xsd:restriction base="dms:Text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1196C-0D76-415C-AF87-0E871E117A91}"/>
</file>

<file path=customXml/itemProps2.xml><?xml version="1.0" encoding="utf-8"?>
<ds:datastoreItem xmlns:ds="http://schemas.openxmlformats.org/officeDocument/2006/customXml" ds:itemID="{10D0335B-A185-4632-9F70-58D8F9ACC53F}"/>
</file>

<file path=customXml/itemProps3.xml><?xml version="1.0" encoding="utf-8"?>
<ds:datastoreItem xmlns:ds="http://schemas.openxmlformats.org/officeDocument/2006/customXml" ds:itemID="{A2F0C01E-511D-489E-88D8-E635A2C29CC3}"/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1372</Words>
  <Application>Microsoft Office PowerPoint</Application>
  <PresentationFormat>On-screen Show (4:3)</PresentationFormat>
  <Paragraphs>368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Rounded MT Bold</vt:lpstr>
      <vt:lpstr>Calibri</vt:lpstr>
      <vt:lpstr>GaDOE-PowerPoint-WhiteTemplate</vt:lpstr>
      <vt:lpstr>Custom Design</vt:lpstr>
      <vt:lpstr>1_Custom Design</vt:lpstr>
      <vt:lpstr>English Language Arts</vt:lpstr>
      <vt:lpstr>Mathematics</vt:lpstr>
      <vt:lpstr>Science</vt:lpstr>
      <vt:lpstr>Social Studies</vt:lpstr>
      <vt:lpstr>Grade 3 – ELA </vt:lpstr>
      <vt:lpstr>Grade 3 – Mathematics</vt:lpstr>
      <vt:lpstr>Grade 3 – Science</vt:lpstr>
      <vt:lpstr>Grade 3 – Social Studies</vt:lpstr>
      <vt:lpstr>Grade 4 – ELA </vt:lpstr>
      <vt:lpstr>Grade 4 – Mathematics </vt:lpstr>
      <vt:lpstr>Grade 4 – Science </vt:lpstr>
      <vt:lpstr>Grade 4 – Social Studies </vt:lpstr>
      <vt:lpstr>Grade 5 – ELA</vt:lpstr>
      <vt:lpstr>Grade 5 – Mathematics</vt:lpstr>
      <vt:lpstr>Grade 5 – Science</vt:lpstr>
      <vt:lpstr>Grade 5 – Social Studies</vt:lpstr>
      <vt:lpstr>Grade 6 – ELA</vt:lpstr>
      <vt:lpstr>Grade 6 – Mathematics</vt:lpstr>
      <vt:lpstr>Grade 6 – Science</vt:lpstr>
      <vt:lpstr>Grade 6 – Social Studies</vt:lpstr>
      <vt:lpstr>Grade 7 – ELA</vt:lpstr>
      <vt:lpstr>Grade 7 – Mathematics</vt:lpstr>
      <vt:lpstr>Grade 7 – Science</vt:lpstr>
      <vt:lpstr>Grade 7 – Social Studies</vt:lpstr>
      <vt:lpstr>Grade 8 – ELA</vt:lpstr>
      <vt:lpstr>Grade 8 – Mathematics</vt:lpstr>
      <vt:lpstr>Grade 8 – Science</vt:lpstr>
      <vt:lpstr>Grade 8 – Social Studies</vt:lpstr>
      <vt:lpstr>EOC – 9th Grade  Literature &amp; Composition</vt:lpstr>
      <vt:lpstr>EOC – American  Literature &amp; Composition</vt:lpstr>
      <vt:lpstr>EOC – Coordinate Algebra</vt:lpstr>
      <vt:lpstr>EOC – Analytic Geometry</vt:lpstr>
      <vt:lpstr>EOC – Algebra I</vt:lpstr>
      <vt:lpstr>EOC – Geometry</vt:lpstr>
      <vt:lpstr>EOC – Biology</vt:lpstr>
      <vt:lpstr>EOC – Physical Science</vt:lpstr>
      <vt:lpstr>EOC – U. S. History</vt:lpstr>
      <vt:lpstr>EOC – Economics</vt:lpstr>
    </vt:vector>
  </TitlesOfParts>
  <Company>Georgia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Milestones 2015-2016 State Results</dc:title>
  <dc:creator>Niveen</dc:creator>
  <cp:lastModifiedBy>Melissa Fincher</cp:lastModifiedBy>
  <cp:revision>161</cp:revision>
  <cp:lastPrinted>2016-07-07T14:42:06Z</cp:lastPrinted>
  <dcterms:created xsi:type="dcterms:W3CDTF">2015-09-02T13:12:42Z</dcterms:created>
  <dcterms:modified xsi:type="dcterms:W3CDTF">2016-07-25T16:00:03Z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0x010100E5A2BE4F87262645ABAA25C7F58292F1</vt:lpwstr>
  </property>
</Properties>
</file>