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6"/>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341"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7B9"/>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70" d="100"/>
        <a:sy n="70" d="100"/>
      </p:scale>
      <p:origin x="0" y="-9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na.ogletree\Desktop\SY16%20Allocation%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4000" baseline="0" dirty="0">
                <a:solidFill>
                  <a:schemeClr val="tx1"/>
                </a:solidFill>
              </a:rPr>
              <a:t>GA Allocation by School Year</a:t>
            </a:r>
          </a:p>
        </c:rich>
      </c:tx>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chemeClr val="accent6">
                  <a:lumMod val="75000"/>
                </a:schemeClr>
              </a:solidFill>
              <a:round/>
            </a:ln>
            <a:effectLst/>
          </c:spPr>
          <c:marker>
            <c:symbol val="circle"/>
            <c:size val="5"/>
            <c:spPr>
              <a:solidFill>
                <a:schemeClr val="accent1"/>
              </a:solidFill>
              <a:ln w="38100">
                <a:solidFill>
                  <a:schemeClr val="accent1"/>
                </a:solidFill>
              </a:ln>
              <a:effectLst/>
            </c:spPr>
          </c:marker>
          <c:dPt>
            <c:idx val="1"/>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Pt>
            <c:idx val="2"/>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Pt>
            <c:idx val="3"/>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Pt>
            <c:idx val="4"/>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Pt>
            <c:idx val="5"/>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Pt>
            <c:idx val="6"/>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Pt>
            <c:idx val="7"/>
            <c:marker>
              <c:symbol val="circle"/>
              <c:size val="5"/>
              <c:spPr>
                <a:solidFill>
                  <a:schemeClr val="accent1"/>
                </a:solidFill>
                <a:ln w="76200">
                  <a:solidFill>
                    <a:schemeClr val="accent1"/>
                  </a:solidFill>
                </a:ln>
                <a:effectLst/>
              </c:spPr>
            </c:marker>
            <c:bubble3D val="0"/>
            <c:spPr>
              <a:ln w="76200" cap="rnd">
                <a:solidFill>
                  <a:schemeClr val="accent6">
                    <a:lumMod val="75000"/>
                  </a:schemeClr>
                </a:solidFill>
                <a:round/>
              </a:ln>
              <a:effectLst/>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7.1877814506943593E-3"/>
                  <c:y val="3.56612128618731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numRef>
              <c:f>Sheet1!$A$1:$A$8</c:f>
              <c:numCache>
                <c:formatCode>General</c:formatCode>
                <c:ptCount val="8"/>
                <c:pt idx="0">
                  <c:v>2009</c:v>
                </c:pt>
                <c:pt idx="1">
                  <c:v>2010</c:v>
                </c:pt>
                <c:pt idx="2">
                  <c:v>2011</c:v>
                </c:pt>
                <c:pt idx="3">
                  <c:v>2012</c:v>
                </c:pt>
                <c:pt idx="4">
                  <c:v>2013</c:v>
                </c:pt>
                <c:pt idx="5">
                  <c:v>2014</c:v>
                </c:pt>
                <c:pt idx="6">
                  <c:v>2015</c:v>
                </c:pt>
                <c:pt idx="7">
                  <c:v>2016</c:v>
                </c:pt>
              </c:numCache>
            </c:numRef>
          </c:xVal>
          <c:yVal>
            <c:numRef>
              <c:f>Sheet1!$B$1:$B$8</c:f>
              <c:numCache>
                <c:formatCode>_("$"* #,##0_);_("$"* \(#,##0\);_("$"* "-"??_);_(@_)</c:formatCode>
                <c:ptCount val="8"/>
                <c:pt idx="0">
                  <c:v>1151058</c:v>
                </c:pt>
                <c:pt idx="1">
                  <c:v>1800632</c:v>
                </c:pt>
                <c:pt idx="2">
                  <c:v>2749200</c:v>
                </c:pt>
                <c:pt idx="3">
                  <c:v>3978048</c:v>
                </c:pt>
                <c:pt idx="4">
                  <c:v>4116524</c:v>
                </c:pt>
                <c:pt idx="5">
                  <c:v>4166841</c:v>
                </c:pt>
                <c:pt idx="6">
                  <c:v>4414863</c:v>
                </c:pt>
                <c:pt idx="7">
                  <c:v>4484045</c:v>
                </c:pt>
              </c:numCache>
            </c:numRef>
          </c:yVal>
          <c:smooth val="0"/>
        </c:ser>
        <c:dLbls>
          <c:showLegendKey val="0"/>
          <c:showVal val="0"/>
          <c:showCatName val="0"/>
          <c:showSerName val="0"/>
          <c:showPercent val="0"/>
          <c:showBubbleSize val="0"/>
        </c:dLbls>
        <c:axId val="155641160"/>
        <c:axId val="156321192"/>
      </c:scatterChart>
      <c:valAx>
        <c:axId val="155641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6321192"/>
        <c:crosses val="autoZero"/>
        <c:crossBetween val="midCat"/>
      </c:valAx>
      <c:valAx>
        <c:axId val="1563211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5641160"/>
        <c:crosses val="autoZero"/>
        <c:crossBetween val="midCat"/>
      </c:valAx>
      <c:spPr>
        <a:noFill/>
        <a:ln>
          <a:noFill/>
        </a:ln>
        <a:effectLst/>
      </c:spPr>
    </c:plotArea>
    <c:plotVisOnly val="1"/>
    <c:dispBlanksAs val="gap"/>
    <c:showDLblsOverMax val="0"/>
  </c:chart>
  <c:spPr>
    <a:solidFill>
      <a:schemeClr val="accent2">
        <a:lumMod val="60000"/>
        <a:lumOff val="40000"/>
      </a:schemeClr>
    </a:solidFill>
    <a:ln w="38100" cap="flat" cmpd="sng" algn="ctr">
      <a:solidFill>
        <a:schemeClr val="accent2">
          <a:lumMod val="60000"/>
          <a:lumOff val="40000"/>
        </a:schemeClr>
      </a:solidFill>
      <a:round/>
    </a:ln>
    <a:effectLst/>
  </c:spPr>
  <c:txPr>
    <a:bodyPr/>
    <a:lstStyle/>
    <a:p>
      <a:pPr>
        <a:defRPr sz="12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4400" baseline="0" dirty="0" smtClean="0"/>
              <a:t>Distribution of Funds</a:t>
            </a:r>
            <a:endParaRPr lang="en-US" sz="4400" baseline="0" dirty="0"/>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2727244301076526E-2"/>
          <c:y val="0.23326967096734721"/>
          <c:w val="0.45986702027091886"/>
          <c:h val="0.72660264429091048"/>
        </c:manualLayout>
      </c:layout>
      <c:pieChart>
        <c:varyColors val="1"/>
        <c:ser>
          <c:idx val="0"/>
          <c:order val="0"/>
          <c:spPr>
            <a:solidFill>
              <a:schemeClr val="accent2">
                <a:lumMod val="75000"/>
              </a:schemeClr>
            </a:solidFill>
          </c:spPr>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c:spPr>
          </c:dPt>
          <c:dPt>
            <c:idx val="1"/>
            <c:bubble3D val="0"/>
            <c:spPr>
              <a:solidFill>
                <a:schemeClr val="accent6">
                  <a:lumMod val="75000"/>
                </a:schemeClr>
              </a:solidFill>
              <a:ln>
                <a:noFill/>
              </a:ln>
              <a:effectLst>
                <a:outerShdw blurRad="254000" sx="102000" sy="102000" algn="ctr" rotWithShape="0">
                  <a:prstClr val="black">
                    <a:alpha val="20000"/>
                  </a:prstClr>
                </a:outerShdw>
              </a:effectLst>
            </c:spPr>
          </c:dPt>
          <c:dPt>
            <c:idx val="2"/>
            <c:bubble3D val="0"/>
            <c:spPr>
              <a:solidFill>
                <a:schemeClr val="accent2">
                  <a:lumMod val="60000"/>
                  <a:lumOff val="40000"/>
                </a:schemeClr>
              </a:solidFill>
              <a:ln>
                <a:noFill/>
              </a:ln>
              <a:effectLst>
                <a:outerShdw blurRad="254000" sx="102000" sy="102000" algn="ctr" rotWithShape="0">
                  <a:prstClr val="black">
                    <a:alpha val="20000"/>
                  </a:prstClr>
                </a:outerShdw>
              </a:effectLst>
            </c:spPr>
          </c:dPt>
          <c:dPt>
            <c:idx val="3"/>
            <c:bubble3D val="0"/>
            <c:spPr>
              <a:solidFill>
                <a:schemeClr val="accent2">
                  <a:lumMod val="75000"/>
                </a:schemeClr>
              </a:solidFill>
              <a:ln>
                <a:noFill/>
              </a:ln>
              <a:effectLst>
                <a:outerShdw blurRad="254000" sx="102000" sy="102000" algn="ctr" rotWithShape="0">
                  <a:prstClr val="black">
                    <a:alpha val="20000"/>
                  </a:prstClr>
                </a:outerShdw>
              </a:effectLst>
            </c:spPr>
          </c:dPt>
          <c:dLbls>
            <c:dLbl>
              <c:idx val="0"/>
              <c:layout>
                <c:manualLayout>
                  <c:x val="-1.6619012021768912E-2"/>
                  <c:y val="0.1534173017823068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1319893075193503"/>
                  <c:y val="0.1486801093931815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3901915542201265"/>
                  <c:y val="-1.8537726486598655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Sheet2!$A$12:$A$15</c:f>
              <c:strCache>
                <c:ptCount val="4"/>
                <c:pt idx="0">
                  <c:v>July - Sept Admin</c:v>
                </c:pt>
                <c:pt idx="1">
                  <c:v>July - Sept Operating</c:v>
                </c:pt>
                <c:pt idx="2">
                  <c:v>Oct - June Admin</c:v>
                </c:pt>
                <c:pt idx="3">
                  <c:v>Oct - June Operating</c:v>
                </c:pt>
              </c:strCache>
            </c:strRef>
          </c:cat>
          <c:val>
            <c:numRef>
              <c:f>Sheet2!$B$12:$B$15</c:f>
              <c:numCache>
                <c:formatCode>0%</c:formatCode>
                <c:ptCount val="4"/>
                <c:pt idx="0">
                  <c:v>2.1999999999999999E-2</c:v>
                </c:pt>
                <c:pt idx="1">
                  <c:v>0.19800000000000001</c:v>
                </c:pt>
                <c:pt idx="2">
                  <c:v>7.8E-2</c:v>
                </c:pt>
                <c:pt idx="3">
                  <c:v>0.70199999999999996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068947738901031"/>
          <c:y val="0.23534585497102162"/>
          <c:w val="0.43545771001736511"/>
          <c:h val="0.722449989041723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3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F4A70-200B-44B1-82A1-DAB0D70B446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6E34D0D-D00C-40E8-9415-766B73473885}">
      <dgm:prSet phldrT="[Text]"/>
      <dgm:spPr>
        <a:solidFill>
          <a:srgbClr val="00B050"/>
        </a:solidFill>
      </dgm:spPr>
      <dgm:t>
        <a:bodyPr/>
        <a:lstStyle/>
        <a:p>
          <a:r>
            <a:rPr lang="en-US" dirty="0" smtClean="0"/>
            <a:t>5 pilots</a:t>
          </a:r>
          <a:endParaRPr lang="en-US" dirty="0"/>
        </a:p>
      </dgm:t>
    </dgm:pt>
    <dgm:pt modelId="{1CFB779A-6EF3-4157-AE73-F12B867959B5}" type="parTrans" cxnId="{89064B03-1B3D-4370-9724-ABF99D8EAEBA}">
      <dgm:prSet/>
      <dgm:spPr/>
      <dgm:t>
        <a:bodyPr/>
        <a:lstStyle/>
        <a:p>
          <a:endParaRPr lang="en-US"/>
        </a:p>
      </dgm:t>
    </dgm:pt>
    <dgm:pt modelId="{1D875B52-D9D1-48DA-9235-01D5A2914C0F}" type="sibTrans" cxnId="{89064B03-1B3D-4370-9724-ABF99D8EAEBA}">
      <dgm:prSet/>
      <dgm:spPr/>
      <dgm:t>
        <a:bodyPr/>
        <a:lstStyle/>
        <a:p>
          <a:endParaRPr lang="en-US"/>
        </a:p>
      </dgm:t>
    </dgm:pt>
    <dgm:pt modelId="{5CE246AA-B2DC-4481-B05B-07A096B71EC6}">
      <dgm:prSet phldrT="[Text]" custT="1"/>
      <dgm:spPr/>
      <dgm:t>
        <a:bodyPr/>
        <a:lstStyle/>
        <a:p>
          <a:r>
            <a:rPr lang="en-US" sz="3600" b="1" dirty="0" smtClean="0"/>
            <a:t>2002</a:t>
          </a:r>
          <a:endParaRPr lang="en-US" sz="3600" b="1" dirty="0"/>
        </a:p>
      </dgm:t>
    </dgm:pt>
    <dgm:pt modelId="{1A01B374-75FD-42BF-87A1-7D91E30B4EE7}" type="parTrans" cxnId="{E05E6743-1C3D-439D-99A4-8F09A60FFED3}">
      <dgm:prSet/>
      <dgm:spPr/>
      <dgm:t>
        <a:bodyPr/>
        <a:lstStyle/>
        <a:p>
          <a:endParaRPr lang="en-US"/>
        </a:p>
      </dgm:t>
    </dgm:pt>
    <dgm:pt modelId="{CB973725-BDCF-4290-8F76-12715F64CB50}" type="sibTrans" cxnId="{E05E6743-1C3D-439D-99A4-8F09A60FFED3}">
      <dgm:prSet/>
      <dgm:spPr/>
      <dgm:t>
        <a:bodyPr/>
        <a:lstStyle/>
        <a:p>
          <a:endParaRPr lang="en-US"/>
        </a:p>
      </dgm:t>
    </dgm:pt>
    <dgm:pt modelId="{F9421653-E42D-4624-BDF8-19AEC2299E4C}">
      <dgm:prSet phldrT="[Text]"/>
      <dgm:spPr>
        <a:solidFill>
          <a:srgbClr val="00B050"/>
        </a:solidFill>
      </dgm:spPr>
      <dgm:t>
        <a:bodyPr/>
        <a:lstStyle/>
        <a:p>
          <a:r>
            <a:rPr lang="en-US" dirty="0" smtClean="0"/>
            <a:t>+4 &amp; </a:t>
          </a:r>
          <a:r>
            <a:rPr lang="en-US" b="1" dirty="0" smtClean="0"/>
            <a:t>permanent</a:t>
          </a:r>
          <a:endParaRPr lang="en-US" b="1" dirty="0"/>
        </a:p>
      </dgm:t>
    </dgm:pt>
    <dgm:pt modelId="{37E272FF-DAF8-4527-BD40-5A382A79B320}" type="parTrans" cxnId="{1D0CE8B6-6F56-4A12-BAAD-C2BEC1D23A07}">
      <dgm:prSet/>
      <dgm:spPr/>
      <dgm:t>
        <a:bodyPr/>
        <a:lstStyle/>
        <a:p>
          <a:endParaRPr lang="en-US"/>
        </a:p>
      </dgm:t>
    </dgm:pt>
    <dgm:pt modelId="{7DE45647-141A-43B1-BE8C-1452D162B379}" type="sibTrans" cxnId="{1D0CE8B6-6F56-4A12-BAAD-C2BEC1D23A07}">
      <dgm:prSet/>
      <dgm:spPr/>
      <dgm:t>
        <a:bodyPr/>
        <a:lstStyle/>
        <a:p>
          <a:endParaRPr lang="en-US"/>
        </a:p>
      </dgm:t>
    </dgm:pt>
    <dgm:pt modelId="{324B47C4-7981-4DAC-8B77-A5F9BA52D168}">
      <dgm:prSet phldrT="[Text]" custT="1"/>
      <dgm:spPr/>
      <dgm:t>
        <a:bodyPr/>
        <a:lstStyle/>
        <a:p>
          <a:r>
            <a:rPr lang="en-US" sz="3600" b="1" dirty="0" smtClean="0"/>
            <a:t>2004</a:t>
          </a:r>
          <a:endParaRPr lang="en-US" sz="3600" b="1" dirty="0"/>
        </a:p>
      </dgm:t>
    </dgm:pt>
    <dgm:pt modelId="{64E5BD30-0E00-48E6-89E8-13F86F28DC0C}" type="parTrans" cxnId="{3FB5669E-9423-410B-BC32-190EA708064D}">
      <dgm:prSet/>
      <dgm:spPr/>
      <dgm:t>
        <a:bodyPr/>
        <a:lstStyle/>
        <a:p>
          <a:endParaRPr lang="en-US"/>
        </a:p>
      </dgm:t>
    </dgm:pt>
    <dgm:pt modelId="{940BB1DD-26BE-478B-BAC0-E15BCF27EE53}" type="sibTrans" cxnId="{3FB5669E-9423-410B-BC32-190EA708064D}">
      <dgm:prSet/>
      <dgm:spPr/>
      <dgm:t>
        <a:bodyPr/>
        <a:lstStyle/>
        <a:p>
          <a:endParaRPr lang="en-US"/>
        </a:p>
      </dgm:t>
    </dgm:pt>
    <dgm:pt modelId="{C72518EB-606A-47F8-BDA2-9BAE09352A3E}">
      <dgm:prSet phldrT="[Text]"/>
      <dgm:spPr>
        <a:solidFill>
          <a:srgbClr val="00B050"/>
        </a:solidFill>
      </dgm:spPr>
      <dgm:t>
        <a:bodyPr/>
        <a:lstStyle/>
        <a:p>
          <a:r>
            <a:rPr lang="en-US" dirty="0" smtClean="0"/>
            <a:t>6 more</a:t>
          </a:r>
          <a:endParaRPr lang="en-US" dirty="0"/>
        </a:p>
      </dgm:t>
    </dgm:pt>
    <dgm:pt modelId="{D5030842-546B-4834-9945-FEDA47EB6C04}" type="parTrans" cxnId="{B8D681E0-D85C-4AD5-B5FC-AFDABD5DFB58}">
      <dgm:prSet/>
      <dgm:spPr/>
      <dgm:t>
        <a:bodyPr/>
        <a:lstStyle/>
        <a:p>
          <a:endParaRPr lang="en-US"/>
        </a:p>
      </dgm:t>
    </dgm:pt>
    <dgm:pt modelId="{BF0B34D5-A919-4E6C-9CDA-9F2027C3A4F4}" type="sibTrans" cxnId="{B8D681E0-D85C-4AD5-B5FC-AFDABD5DFB58}">
      <dgm:prSet/>
      <dgm:spPr/>
      <dgm:t>
        <a:bodyPr/>
        <a:lstStyle/>
        <a:p>
          <a:endParaRPr lang="en-US"/>
        </a:p>
      </dgm:t>
    </dgm:pt>
    <dgm:pt modelId="{9DEECB2E-C822-4600-9CCB-FF02EC1B1E34}">
      <dgm:prSet phldrT="[Text]" custT="1"/>
      <dgm:spPr/>
      <dgm:t>
        <a:bodyPr/>
        <a:lstStyle/>
        <a:p>
          <a:r>
            <a:rPr lang="en-US" sz="3600" b="1" dirty="0" smtClean="0"/>
            <a:t>2006</a:t>
          </a:r>
          <a:endParaRPr lang="en-US" sz="3600" b="1" dirty="0"/>
        </a:p>
      </dgm:t>
    </dgm:pt>
    <dgm:pt modelId="{B3CE4036-584E-4E2A-9D0C-149CBC10760B}" type="parTrans" cxnId="{553EEB8F-4CC6-44A0-A758-E5ED2A54B1DB}">
      <dgm:prSet/>
      <dgm:spPr/>
      <dgm:t>
        <a:bodyPr/>
        <a:lstStyle/>
        <a:p>
          <a:endParaRPr lang="en-US"/>
        </a:p>
      </dgm:t>
    </dgm:pt>
    <dgm:pt modelId="{8F1352D4-69D6-4F24-9651-CB2E8471D6EA}" type="sibTrans" cxnId="{553EEB8F-4CC6-44A0-A758-E5ED2A54B1DB}">
      <dgm:prSet/>
      <dgm:spPr/>
      <dgm:t>
        <a:bodyPr/>
        <a:lstStyle/>
        <a:p>
          <a:endParaRPr lang="en-US"/>
        </a:p>
      </dgm:t>
    </dgm:pt>
    <dgm:pt modelId="{56277FD8-DA93-47F3-B004-D6FD63962F50}" type="pres">
      <dgm:prSet presAssocID="{5EDF4A70-200B-44B1-82A1-DAB0D70B4467}" presName="rootnode" presStyleCnt="0">
        <dgm:presLayoutVars>
          <dgm:chMax/>
          <dgm:chPref/>
          <dgm:dir/>
          <dgm:animLvl val="lvl"/>
        </dgm:presLayoutVars>
      </dgm:prSet>
      <dgm:spPr/>
      <dgm:t>
        <a:bodyPr/>
        <a:lstStyle/>
        <a:p>
          <a:endParaRPr lang="en-US"/>
        </a:p>
      </dgm:t>
    </dgm:pt>
    <dgm:pt modelId="{A717CF81-621A-4C4A-9074-21B09748EEA8}" type="pres">
      <dgm:prSet presAssocID="{06E34D0D-D00C-40E8-9415-766B73473885}" presName="composite" presStyleCnt="0"/>
      <dgm:spPr/>
    </dgm:pt>
    <dgm:pt modelId="{8B382A4B-3A10-4E1D-B231-1BE5F5B0A628}" type="pres">
      <dgm:prSet presAssocID="{06E34D0D-D00C-40E8-9415-766B73473885}" presName="bentUpArrow1" presStyleLbl="alignImgPlace1" presStyleIdx="0" presStyleCnt="2"/>
      <dgm:spPr>
        <a:solidFill>
          <a:srgbClr val="FFC000"/>
        </a:solidFill>
      </dgm:spPr>
    </dgm:pt>
    <dgm:pt modelId="{9C11B01D-F2B6-4B33-9675-80EFA0CABD92}" type="pres">
      <dgm:prSet presAssocID="{06E34D0D-D00C-40E8-9415-766B73473885}" presName="ParentText" presStyleLbl="node1" presStyleIdx="0" presStyleCnt="3">
        <dgm:presLayoutVars>
          <dgm:chMax val="1"/>
          <dgm:chPref val="1"/>
          <dgm:bulletEnabled val="1"/>
        </dgm:presLayoutVars>
      </dgm:prSet>
      <dgm:spPr/>
      <dgm:t>
        <a:bodyPr/>
        <a:lstStyle/>
        <a:p>
          <a:endParaRPr lang="en-US"/>
        </a:p>
      </dgm:t>
    </dgm:pt>
    <dgm:pt modelId="{641AAFB2-CDFF-4CF4-AE2F-835F4A404542}" type="pres">
      <dgm:prSet presAssocID="{06E34D0D-D00C-40E8-9415-766B73473885}" presName="ChildText" presStyleLbl="revTx" presStyleIdx="0" presStyleCnt="3">
        <dgm:presLayoutVars>
          <dgm:chMax val="0"/>
          <dgm:chPref val="0"/>
          <dgm:bulletEnabled val="1"/>
        </dgm:presLayoutVars>
      </dgm:prSet>
      <dgm:spPr/>
      <dgm:t>
        <a:bodyPr/>
        <a:lstStyle/>
        <a:p>
          <a:endParaRPr lang="en-US"/>
        </a:p>
      </dgm:t>
    </dgm:pt>
    <dgm:pt modelId="{B272ECE6-F457-428F-A729-C06E79C17D3F}" type="pres">
      <dgm:prSet presAssocID="{1D875B52-D9D1-48DA-9235-01D5A2914C0F}" presName="sibTrans" presStyleCnt="0"/>
      <dgm:spPr/>
    </dgm:pt>
    <dgm:pt modelId="{8B9A9650-93FC-4B19-AA84-930B8ACA067B}" type="pres">
      <dgm:prSet presAssocID="{F9421653-E42D-4624-BDF8-19AEC2299E4C}" presName="composite" presStyleCnt="0"/>
      <dgm:spPr/>
    </dgm:pt>
    <dgm:pt modelId="{0F0C79C5-B9C6-4808-B4F8-E921E47BED1C}" type="pres">
      <dgm:prSet presAssocID="{F9421653-E42D-4624-BDF8-19AEC2299E4C}" presName="bentUpArrow1" presStyleLbl="alignImgPlace1" presStyleIdx="1" presStyleCnt="2"/>
      <dgm:spPr>
        <a:solidFill>
          <a:srgbClr val="FFC000"/>
        </a:solidFill>
      </dgm:spPr>
    </dgm:pt>
    <dgm:pt modelId="{B4D24147-325A-4015-8704-674EA6E9FDC8}" type="pres">
      <dgm:prSet presAssocID="{F9421653-E42D-4624-BDF8-19AEC2299E4C}" presName="ParentText" presStyleLbl="node1" presStyleIdx="1" presStyleCnt="3">
        <dgm:presLayoutVars>
          <dgm:chMax val="1"/>
          <dgm:chPref val="1"/>
          <dgm:bulletEnabled val="1"/>
        </dgm:presLayoutVars>
      </dgm:prSet>
      <dgm:spPr/>
      <dgm:t>
        <a:bodyPr/>
        <a:lstStyle/>
        <a:p>
          <a:endParaRPr lang="en-US"/>
        </a:p>
      </dgm:t>
    </dgm:pt>
    <dgm:pt modelId="{7737DA50-7884-4C67-AF84-2C8027E9207C}" type="pres">
      <dgm:prSet presAssocID="{F9421653-E42D-4624-BDF8-19AEC2299E4C}" presName="ChildText" presStyleLbl="revTx" presStyleIdx="1" presStyleCnt="3">
        <dgm:presLayoutVars>
          <dgm:chMax val="0"/>
          <dgm:chPref val="0"/>
          <dgm:bulletEnabled val="1"/>
        </dgm:presLayoutVars>
      </dgm:prSet>
      <dgm:spPr/>
      <dgm:t>
        <a:bodyPr/>
        <a:lstStyle/>
        <a:p>
          <a:endParaRPr lang="en-US"/>
        </a:p>
      </dgm:t>
    </dgm:pt>
    <dgm:pt modelId="{33BD1BE2-0B0A-4546-A55C-D78853803CF2}" type="pres">
      <dgm:prSet presAssocID="{7DE45647-141A-43B1-BE8C-1452D162B379}" presName="sibTrans" presStyleCnt="0"/>
      <dgm:spPr/>
    </dgm:pt>
    <dgm:pt modelId="{DE1A061E-C15E-4E1F-9459-22642A896A0B}" type="pres">
      <dgm:prSet presAssocID="{C72518EB-606A-47F8-BDA2-9BAE09352A3E}" presName="composite" presStyleCnt="0"/>
      <dgm:spPr/>
    </dgm:pt>
    <dgm:pt modelId="{010039E6-DD1E-4FA7-8EE1-382CA9119193}" type="pres">
      <dgm:prSet presAssocID="{C72518EB-606A-47F8-BDA2-9BAE09352A3E}" presName="ParentText" presStyleLbl="node1" presStyleIdx="2" presStyleCnt="3">
        <dgm:presLayoutVars>
          <dgm:chMax val="1"/>
          <dgm:chPref val="1"/>
          <dgm:bulletEnabled val="1"/>
        </dgm:presLayoutVars>
      </dgm:prSet>
      <dgm:spPr/>
      <dgm:t>
        <a:bodyPr/>
        <a:lstStyle/>
        <a:p>
          <a:endParaRPr lang="en-US"/>
        </a:p>
      </dgm:t>
    </dgm:pt>
    <dgm:pt modelId="{3027971F-3E51-421F-B10C-7ED4F63A1B26}" type="pres">
      <dgm:prSet presAssocID="{C72518EB-606A-47F8-BDA2-9BAE09352A3E}" presName="FinalChildText" presStyleLbl="revTx" presStyleIdx="2" presStyleCnt="3">
        <dgm:presLayoutVars>
          <dgm:chMax val="0"/>
          <dgm:chPref val="0"/>
          <dgm:bulletEnabled val="1"/>
        </dgm:presLayoutVars>
      </dgm:prSet>
      <dgm:spPr/>
      <dgm:t>
        <a:bodyPr/>
        <a:lstStyle/>
        <a:p>
          <a:endParaRPr lang="en-US"/>
        </a:p>
      </dgm:t>
    </dgm:pt>
  </dgm:ptLst>
  <dgm:cxnLst>
    <dgm:cxn modelId="{6EA5687F-1C5B-42E3-B3A4-F2D41B72B046}" type="presOf" srcId="{5EDF4A70-200B-44B1-82A1-DAB0D70B4467}" destId="{56277FD8-DA93-47F3-B004-D6FD63962F50}" srcOrd="0" destOrd="0" presId="urn:microsoft.com/office/officeart/2005/8/layout/StepDownProcess"/>
    <dgm:cxn modelId="{ED2AA3A3-6AE1-491E-8210-C8C9EEF4E714}" type="presOf" srcId="{324B47C4-7981-4DAC-8B77-A5F9BA52D168}" destId="{7737DA50-7884-4C67-AF84-2C8027E9207C}" srcOrd="0" destOrd="0" presId="urn:microsoft.com/office/officeart/2005/8/layout/StepDownProcess"/>
    <dgm:cxn modelId="{3FB5669E-9423-410B-BC32-190EA708064D}" srcId="{F9421653-E42D-4624-BDF8-19AEC2299E4C}" destId="{324B47C4-7981-4DAC-8B77-A5F9BA52D168}" srcOrd="0" destOrd="0" parTransId="{64E5BD30-0E00-48E6-89E8-13F86F28DC0C}" sibTransId="{940BB1DD-26BE-478B-BAC0-E15BCF27EE53}"/>
    <dgm:cxn modelId="{1D0CE8B6-6F56-4A12-BAAD-C2BEC1D23A07}" srcId="{5EDF4A70-200B-44B1-82A1-DAB0D70B4467}" destId="{F9421653-E42D-4624-BDF8-19AEC2299E4C}" srcOrd="1" destOrd="0" parTransId="{37E272FF-DAF8-4527-BD40-5A382A79B320}" sibTransId="{7DE45647-141A-43B1-BE8C-1452D162B379}"/>
    <dgm:cxn modelId="{553EEB8F-4CC6-44A0-A758-E5ED2A54B1DB}" srcId="{C72518EB-606A-47F8-BDA2-9BAE09352A3E}" destId="{9DEECB2E-C822-4600-9CCB-FF02EC1B1E34}" srcOrd="0" destOrd="0" parTransId="{B3CE4036-584E-4E2A-9D0C-149CBC10760B}" sibTransId="{8F1352D4-69D6-4F24-9651-CB2E8471D6EA}"/>
    <dgm:cxn modelId="{A4D61E3B-BEF8-4EF3-B873-836A8E32EF71}" type="presOf" srcId="{5CE246AA-B2DC-4481-B05B-07A096B71EC6}" destId="{641AAFB2-CDFF-4CF4-AE2F-835F4A404542}" srcOrd="0" destOrd="0" presId="urn:microsoft.com/office/officeart/2005/8/layout/StepDownProcess"/>
    <dgm:cxn modelId="{6F11BB89-3579-4434-9CC6-56821F485A78}" type="presOf" srcId="{06E34D0D-D00C-40E8-9415-766B73473885}" destId="{9C11B01D-F2B6-4B33-9675-80EFA0CABD92}" srcOrd="0" destOrd="0" presId="urn:microsoft.com/office/officeart/2005/8/layout/StepDownProcess"/>
    <dgm:cxn modelId="{B8488761-9EB6-4A26-8951-88443C0C6355}" type="presOf" srcId="{F9421653-E42D-4624-BDF8-19AEC2299E4C}" destId="{B4D24147-325A-4015-8704-674EA6E9FDC8}" srcOrd="0" destOrd="0" presId="urn:microsoft.com/office/officeart/2005/8/layout/StepDownProcess"/>
    <dgm:cxn modelId="{F9A5FF6A-D4D2-47C2-95F8-23CF6F0CDE6F}" type="presOf" srcId="{9DEECB2E-C822-4600-9CCB-FF02EC1B1E34}" destId="{3027971F-3E51-421F-B10C-7ED4F63A1B26}" srcOrd="0" destOrd="0" presId="urn:microsoft.com/office/officeart/2005/8/layout/StepDownProcess"/>
    <dgm:cxn modelId="{89064B03-1B3D-4370-9724-ABF99D8EAEBA}" srcId="{5EDF4A70-200B-44B1-82A1-DAB0D70B4467}" destId="{06E34D0D-D00C-40E8-9415-766B73473885}" srcOrd="0" destOrd="0" parTransId="{1CFB779A-6EF3-4157-AE73-F12B867959B5}" sibTransId="{1D875B52-D9D1-48DA-9235-01D5A2914C0F}"/>
    <dgm:cxn modelId="{C96D6AA8-C272-402A-B369-3526FC3DD824}" type="presOf" srcId="{C72518EB-606A-47F8-BDA2-9BAE09352A3E}" destId="{010039E6-DD1E-4FA7-8EE1-382CA9119193}" srcOrd="0" destOrd="0" presId="urn:microsoft.com/office/officeart/2005/8/layout/StepDownProcess"/>
    <dgm:cxn modelId="{E05E6743-1C3D-439D-99A4-8F09A60FFED3}" srcId="{06E34D0D-D00C-40E8-9415-766B73473885}" destId="{5CE246AA-B2DC-4481-B05B-07A096B71EC6}" srcOrd="0" destOrd="0" parTransId="{1A01B374-75FD-42BF-87A1-7D91E30B4EE7}" sibTransId="{CB973725-BDCF-4290-8F76-12715F64CB50}"/>
    <dgm:cxn modelId="{B8D681E0-D85C-4AD5-B5FC-AFDABD5DFB58}" srcId="{5EDF4A70-200B-44B1-82A1-DAB0D70B4467}" destId="{C72518EB-606A-47F8-BDA2-9BAE09352A3E}" srcOrd="2" destOrd="0" parTransId="{D5030842-546B-4834-9945-FEDA47EB6C04}" sibTransId="{BF0B34D5-A919-4E6C-9CDA-9F2027C3A4F4}"/>
    <dgm:cxn modelId="{80FDD7AA-5EBF-4274-8B93-61CC3C747B34}" type="presParOf" srcId="{56277FD8-DA93-47F3-B004-D6FD63962F50}" destId="{A717CF81-621A-4C4A-9074-21B09748EEA8}" srcOrd="0" destOrd="0" presId="urn:microsoft.com/office/officeart/2005/8/layout/StepDownProcess"/>
    <dgm:cxn modelId="{E80BD0D8-6286-4EAF-A070-3596283F568A}" type="presParOf" srcId="{A717CF81-621A-4C4A-9074-21B09748EEA8}" destId="{8B382A4B-3A10-4E1D-B231-1BE5F5B0A628}" srcOrd="0" destOrd="0" presId="urn:microsoft.com/office/officeart/2005/8/layout/StepDownProcess"/>
    <dgm:cxn modelId="{78200438-79AC-4DDA-B9B0-4CB805FF14AC}" type="presParOf" srcId="{A717CF81-621A-4C4A-9074-21B09748EEA8}" destId="{9C11B01D-F2B6-4B33-9675-80EFA0CABD92}" srcOrd="1" destOrd="0" presId="urn:microsoft.com/office/officeart/2005/8/layout/StepDownProcess"/>
    <dgm:cxn modelId="{0DD8E6A7-1BF2-49EC-994C-9A0DBCEDC6DE}" type="presParOf" srcId="{A717CF81-621A-4C4A-9074-21B09748EEA8}" destId="{641AAFB2-CDFF-4CF4-AE2F-835F4A404542}" srcOrd="2" destOrd="0" presId="urn:microsoft.com/office/officeart/2005/8/layout/StepDownProcess"/>
    <dgm:cxn modelId="{FA1C7C5C-98BB-4414-8D9E-A9468D11187C}" type="presParOf" srcId="{56277FD8-DA93-47F3-B004-D6FD63962F50}" destId="{B272ECE6-F457-428F-A729-C06E79C17D3F}" srcOrd="1" destOrd="0" presId="urn:microsoft.com/office/officeart/2005/8/layout/StepDownProcess"/>
    <dgm:cxn modelId="{B7677092-2029-4B7A-96DE-1F8ECC2C72C4}" type="presParOf" srcId="{56277FD8-DA93-47F3-B004-D6FD63962F50}" destId="{8B9A9650-93FC-4B19-AA84-930B8ACA067B}" srcOrd="2" destOrd="0" presId="urn:microsoft.com/office/officeart/2005/8/layout/StepDownProcess"/>
    <dgm:cxn modelId="{50D1BD6D-BEB9-408A-85F5-8D4E0756ED61}" type="presParOf" srcId="{8B9A9650-93FC-4B19-AA84-930B8ACA067B}" destId="{0F0C79C5-B9C6-4808-B4F8-E921E47BED1C}" srcOrd="0" destOrd="0" presId="urn:microsoft.com/office/officeart/2005/8/layout/StepDownProcess"/>
    <dgm:cxn modelId="{EDBAE18B-762E-40FE-B490-950CD9D4E344}" type="presParOf" srcId="{8B9A9650-93FC-4B19-AA84-930B8ACA067B}" destId="{B4D24147-325A-4015-8704-674EA6E9FDC8}" srcOrd="1" destOrd="0" presId="urn:microsoft.com/office/officeart/2005/8/layout/StepDownProcess"/>
    <dgm:cxn modelId="{61219505-1400-4890-BA30-AD1ECA2FF42A}" type="presParOf" srcId="{8B9A9650-93FC-4B19-AA84-930B8ACA067B}" destId="{7737DA50-7884-4C67-AF84-2C8027E9207C}" srcOrd="2" destOrd="0" presId="urn:microsoft.com/office/officeart/2005/8/layout/StepDownProcess"/>
    <dgm:cxn modelId="{24E7C09E-6188-4BB5-B139-6B32A99B2347}" type="presParOf" srcId="{56277FD8-DA93-47F3-B004-D6FD63962F50}" destId="{33BD1BE2-0B0A-4546-A55C-D78853803CF2}" srcOrd="3" destOrd="0" presId="urn:microsoft.com/office/officeart/2005/8/layout/StepDownProcess"/>
    <dgm:cxn modelId="{1E07BFAF-D482-404F-BC5F-D42CD85A373A}" type="presParOf" srcId="{56277FD8-DA93-47F3-B004-D6FD63962F50}" destId="{DE1A061E-C15E-4E1F-9459-22642A896A0B}" srcOrd="4" destOrd="0" presId="urn:microsoft.com/office/officeart/2005/8/layout/StepDownProcess"/>
    <dgm:cxn modelId="{9897F39C-396C-481D-AE7E-38A4F7E92D75}" type="presParOf" srcId="{DE1A061E-C15E-4E1F-9459-22642A896A0B}" destId="{010039E6-DD1E-4FA7-8EE1-382CA9119193}" srcOrd="0" destOrd="0" presId="urn:microsoft.com/office/officeart/2005/8/layout/StepDownProcess"/>
    <dgm:cxn modelId="{4BC7E930-355E-4D13-A4F5-7BCAC4F9623C}" type="presParOf" srcId="{DE1A061E-C15E-4E1F-9459-22642A896A0B}" destId="{3027971F-3E51-421F-B10C-7ED4F63A1B2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C5492-8056-4DBC-B275-6D64269119F2}" type="doc">
      <dgm:prSet loTypeId="urn:microsoft.com/office/officeart/2008/layout/AlternatingPictureBlocks" loCatId="picture" qsTypeId="urn:microsoft.com/office/officeart/2005/8/quickstyle/simple1" qsCatId="simple" csTypeId="urn:microsoft.com/office/officeart/2005/8/colors/colorful3" csCatId="colorful" phldr="1"/>
      <dgm:spPr/>
    </dgm:pt>
    <dgm:pt modelId="{C3541D80-1B1C-4C9C-8CEB-C0F559DABCD5}">
      <dgm:prSet phldrT="[Text]"/>
      <dgm:spPr/>
      <dgm:t>
        <a:bodyPr/>
        <a:lstStyle/>
        <a:p>
          <a:r>
            <a:rPr lang="en-US" dirty="0" smtClean="0"/>
            <a:t>October 1 – June 30 2016</a:t>
          </a:r>
          <a:endParaRPr lang="en-US" dirty="0"/>
        </a:p>
      </dgm:t>
    </dgm:pt>
    <dgm:pt modelId="{CAFD3638-F71E-4D7C-B52F-4CE7FD370C12}" type="parTrans" cxnId="{BD8C73CA-AFFA-4288-B5DE-3E3002E93F5B}">
      <dgm:prSet/>
      <dgm:spPr/>
      <dgm:t>
        <a:bodyPr/>
        <a:lstStyle/>
        <a:p>
          <a:endParaRPr lang="en-US"/>
        </a:p>
      </dgm:t>
    </dgm:pt>
    <dgm:pt modelId="{C0D2BC44-1701-4EB2-9B9C-AE7E1594F7CE}" type="sibTrans" cxnId="{BD8C73CA-AFFA-4288-B5DE-3E3002E93F5B}">
      <dgm:prSet/>
      <dgm:spPr/>
      <dgm:t>
        <a:bodyPr/>
        <a:lstStyle/>
        <a:p>
          <a:endParaRPr lang="en-US"/>
        </a:p>
      </dgm:t>
    </dgm:pt>
    <dgm:pt modelId="{F1C0136F-5EAE-4899-A9B4-28FEF5403A56}">
      <dgm:prSet phldrT="[Text]"/>
      <dgm:spPr/>
      <dgm:t>
        <a:bodyPr/>
        <a:lstStyle/>
        <a:p>
          <a:r>
            <a:rPr lang="en-US" dirty="0" smtClean="0"/>
            <a:t>Oct 1 –</a:t>
          </a:r>
        </a:p>
        <a:p>
          <a:r>
            <a:rPr lang="en-US" dirty="0" smtClean="0"/>
            <a:t>June 30</a:t>
          </a:r>
        </a:p>
        <a:p>
          <a:r>
            <a:rPr lang="en-US" dirty="0" smtClean="0"/>
            <a:t>2015</a:t>
          </a:r>
          <a:endParaRPr lang="en-US" dirty="0"/>
        </a:p>
      </dgm:t>
    </dgm:pt>
    <dgm:pt modelId="{A05A79EF-972C-4B26-ADF7-5BD0F540431D}" type="sibTrans" cxnId="{F0B02748-AB00-4B14-9A53-BD1B63E98830}">
      <dgm:prSet/>
      <dgm:spPr/>
      <dgm:t>
        <a:bodyPr/>
        <a:lstStyle/>
        <a:p>
          <a:endParaRPr lang="en-US"/>
        </a:p>
      </dgm:t>
    </dgm:pt>
    <dgm:pt modelId="{824079B2-41F7-4FFA-93C8-DD38DA498604}" type="parTrans" cxnId="{F0B02748-AB00-4B14-9A53-BD1B63E98830}">
      <dgm:prSet/>
      <dgm:spPr/>
      <dgm:t>
        <a:bodyPr/>
        <a:lstStyle/>
        <a:p>
          <a:endParaRPr lang="en-US"/>
        </a:p>
      </dgm:t>
    </dgm:pt>
    <dgm:pt modelId="{DC7ED962-B497-4A00-BA50-E05C0EE7FDA6}" type="pres">
      <dgm:prSet presAssocID="{A71C5492-8056-4DBC-B275-6D64269119F2}" presName="linearFlow" presStyleCnt="0">
        <dgm:presLayoutVars>
          <dgm:dir/>
          <dgm:resizeHandles val="exact"/>
        </dgm:presLayoutVars>
      </dgm:prSet>
      <dgm:spPr/>
    </dgm:pt>
    <dgm:pt modelId="{749D0A67-137B-4ADA-A129-13305BDF8C5E}" type="pres">
      <dgm:prSet presAssocID="{C3541D80-1B1C-4C9C-8CEB-C0F559DABCD5}" presName="comp" presStyleCnt="0"/>
      <dgm:spPr/>
    </dgm:pt>
    <dgm:pt modelId="{14650415-A3E3-486D-9185-CD051FB53147}" type="pres">
      <dgm:prSet presAssocID="{C3541D80-1B1C-4C9C-8CEB-C0F559DABCD5}" presName="rect2" presStyleLbl="node1" presStyleIdx="0" presStyleCnt="2" custScaleX="64056" custLinFactNeighborX="16021" custLinFactNeighborY="10871">
        <dgm:presLayoutVars>
          <dgm:bulletEnabled val="1"/>
        </dgm:presLayoutVars>
      </dgm:prSet>
      <dgm:spPr/>
      <dgm:t>
        <a:bodyPr/>
        <a:lstStyle/>
        <a:p>
          <a:endParaRPr lang="en-US"/>
        </a:p>
      </dgm:t>
    </dgm:pt>
    <dgm:pt modelId="{F39B2FA5-2C26-4A66-8796-DFB74CBE5F47}" type="pres">
      <dgm:prSet presAssocID="{C3541D80-1B1C-4C9C-8CEB-C0F559DABCD5}" presName="rect1" presStyleLbl="lnNode1" presStyleIdx="0" presStyleCnt="2" custScaleX="51450" custLinFactX="8736" custLinFactNeighborX="100000" custLinFactNeighborY="10871"/>
      <dgm:spPr/>
    </dgm:pt>
    <dgm:pt modelId="{F4004045-AE65-480E-BE4F-47E68309AF56}" type="pres">
      <dgm:prSet presAssocID="{C0D2BC44-1701-4EB2-9B9C-AE7E1594F7CE}" presName="sibTrans" presStyleCnt="0"/>
      <dgm:spPr/>
    </dgm:pt>
    <dgm:pt modelId="{F23276CF-6678-481B-826D-1E13F9AFD708}" type="pres">
      <dgm:prSet presAssocID="{F1C0136F-5EAE-4899-A9B4-28FEF5403A56}" presName="comp" presStyleCnt="0"/>
      <dgm:spPr/>
    </dgm:pt>
    <dgm:pt modelId="{8E6F96C2-72F9-4CF0-9348-F974FFA7926B}" type="pres">
      <dgm:prSet presAssocID="{F1C0136F-5EAE-4899-A9B4-28FEF5403A56}" presName="rect2" presStyleLbl="node1" presStyleIdx="1" presStyleCnt="2" custScaleX="65125" custScaleY="94318" custLinFactNeighborX="-16845" custLinFactNeighborY="100">
        <dgm:presLayoutVars>
          <dgm:bulletEnabled val="1"/>
        </dgm:presLayoutVars>
      </dgm:prSet>
      <dgm:spPr/>
      <dgm:t>
        <a:bodyPr/>
        <a:lstStyle/>
        <a:p>
          <a:endParaRPr lang="en-US"/>
        </a:p>
      </dgm:t>
    </dgm:pt>
    <dgm:pt modelId="{F2F02C1F-E33E-448E-B0FC-840FC5990EAA}" type="pres">
      <dgm:prSet presAssocID="{F1C0136F-5EAE-4899-A9B4-28FEF5403A56}" presName="rect1" presStyleLbl="lnNode1" presStyleIdx="1" presStyleCnt="2" custScaleX="51620" custScaleY="94430" custLinFactX="-9205" custLinFactNeighborX="-100000" custLinFactNeighborY="-120"/>
      <dgm:spPr/>
    </dgm:pt>
  </dgm:ptLst>
  <dgm:cxnLst>
    <dgm:cxn modelId="{F0B02748-AB00-4B14-9A53-BD1B63E98830}" srcId="{A71C5492-8056-4DBC-B275-6D64269119F2}" destId="{F1C0136F-5EAE-4899-A9B4-28FEF5403A56}" srcOrd="1" destOrd="0" parTransId="{824079B2-41F7-4FFA-93C8-DD38DA498604}" sibTransId="{A05A79EF-972C-4B26-ADF7-5BD0F540431D}"/>
    <dgm:cxn modelId="{BD8C73CA-AFFA-4288-B5DE-3E3002E93F5B}" srcId="{A71C5492-8056-4DBC-B275-6D64269119F2}" destId="{C3541D80-1B1C-4C9C-8CEB-C0F559DABCD5}" srcOrd="0" destOrd="0" parTransId="{CAFD3638-F71E-4D7C-B52F-4CE7FD370C12}" sibTransId="{C0D2BC44-1701-4EB2-9B9C-AE7E1594F7CE}"/>
    <dgm:cxn modelId="{14A74907-CC1A-40B2-8693-AB9CAD63EB1F}" type="presOf" srcId="{A71C5492-8056-4DBC-B275-6D64269119F2}" destId="{DC7ED962-B497-4A00-BA50-E05C0EE7FDA6}" srcOrd="0" destOrd="0" presId="urn:microsoft.com/office/officeart/2008/layout/AlternatingPictureBlocks"/>
    <dgm:cxn modelId="{1EA0AD77-255A-45CA-A557-8FC24D996178}" type="presOf" srcId="{F1C0136F-5EAE-4899-A9B4-28FEF5403A56}" destId="{8E6F96C2-72F9-4CF0-9348-F974FFA7926B}" srcOrd="0" destOrd="0" presId="urn:microsoft.com/office/officeart/2008/layout/AlternatingPictureBlocks"/>
    <dgm:cxn modelId="{38D3DB40-64FF-44C7-B242-32AFB6C17281}" type="presOf" srcId="{C3541D80-1B1C-4C9C-8CEB-C0F559DABCD5}" destId="{14650415-A3E3-486D-9185-CD051FB53147}" srcOrd="0" destOrd="0" presId="urn:microsoft.com/office/officeart/2008/layout/AlternatingPictureBlocks"/>
    <dgm:cxn modelId="{D1780E24-FA7B-4565-818F-AFF2FACB94E9}" type="presParOf" srcId="{DC7ED962-B497-4A00-BA50-E05C0EE7FDA6}" destId="{749D0A67-137B-4ADA-A129-13305BDF8C5E}" srcOrd="0" destOrd="0" presId="urn:microsoft.com/office/officeart/2008/layout/AlternatingPictureBlocks"/>
    <dgm:cxn modelId="{5DD5306A-7734-415A-8EED-2265E5BB575C}" type="presParOf" srcId="{749D0A67-137B-4ADA-A129-13305BDF8C5E}" destId="{14650415-A3E3-486D-9185-CD051FB53147}" srcOrd="0" destOrd="0" presId="urn:microsoft.com/office/officeart/2008/layout/AlternatingPictureBlocks"/>
    <dgm:cxn modelId="{08D14DCB-D27C-480F-8C93-BD17DBC52864}" type="presParOf" srcId="{749D0A67-137B-4ADA-A129-13305BDF8C5E}" destId="{F39B2FA5-2C26-4A66-8796-DFB74CBE5F47}" srcOrd="1" destOrd="0" presId="urn:microsoft.com/office/officeart/2008/layout/AlternatingPictureBlocks"/>
    <dgm:cxn modelId="{44D74603-2079-4698-B1DE-8D30A5C6D75B}" type="presParOf" srcId="{DC7ED962-B497-4A00-BA50-E05C0EE7FDA6}" destId="{F4004045-AE65-480E-BE4F-47E68309AF56}" srcOrd="1" destOrd="0" presId="urn:microsoft.com/office/officeart/2008/layout/AlternatingPictureBlocks"/>
    <dgm:cxn modelId="{0CB237E1-60B3-4B00-89EE-75D3D782CAC6}" type="presParOf" srcId="{DC7ED962-B497-4A00-BA50-E05C0EE7FDA6}" destId="{F23276CF-6678-481B-826D-1E13F9AFD708}" srcOrd="2" destOrd="0" presId="urn:microsoft.com/office/officeart/2008/layout/AlternatingPictureBlocks"/>
    <dgm:cxn modelId="{92FA2395-E56B-48CA-988A-8CEA0B88843B}" type="presParOf" srcId="{F23276CF-6678-481B-826D-1E13F9AFD708}" destId="{8E6F96C2-72F9-4CF0-9348-F974FFA7926B}" srcOrd="0" destOrd="0" presId="urn:microsoft.com/office/officeart/2008/layout/AlternatingPictureBlocks"/>
    <dgm:cxn modelId="{62661D66-6160-4B5B-A967-0B7FC5B937D4}" type="presParOf" srcId="{F23276CF-6678-481B-826D-1E13F9AFD708}" destId="{F2F02C1F-E33E-448E-B0FC-840FC5990EA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82A4B-3A10-4E1D-B231-1BE5F5B0A628}">
      <dsp:nvSpPr>
        <dsp:cNvPr id="0" name=""/>
        <dsp:cNvSpPr/>
      </dsp:nvSpPr>
      <dsp:spPr>
        <a:xfrm rot="5400000">
          <a:off x="374924" y="1469377"/>
          <a:ext cx="1299537" cy="1479477"/>
        </a:xfrm>
        <a:prstGeom prst="bentUpArrow">
          <a:avLst>
            <a:gd name="adj1" fmla="val 32840"/>
            <a:gd name="adj2" fmla="val 25000"/>
            <a:gd name="adj3" fmla="val 3578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1B01D-F2B6-4B33-9675-80EFA0CABD92}">
      <dsp:nvSpPr>
        <dsp:cNvPr id="0" name=""/>
        <dsp:cNvSpPr/>
      </dsp:nvSpPr>
      <dsp:spPr>
        <a:xfrm>
          <a:off x="30626" y="28813"/>
          <a:ext cx="2187656" cy="1531288"/>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5 pilots</a:t>
          </a:r>
          <a:endParaRPr lang="en-US" sz="3000" kern="1200" dirty="0"/>
        </a:p>
      </dsp:txBody>
      <dsp:txXfrm>
        <a:off x="105391" y="103578"/>
        <a:ext cx="2038126" cy="1381758"/>
      </dsp:txXfrm>
    </dsp:sp>
    <dsp:sp modelId="{641AAFB2-CDFF-4CF4-AE2F-835F4A404542}">
      <dsp:nvSpPr>
        <dsp:cNvPr id="0" name=""/>
        <dsp:cNvSpPr/>
      </dsp:nvSpPr>
      <dsp:spPr>
        <a:xfrm>
          <a:off x="2218282" y="174857"/>
          <a:ext cx="1591092"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t>2002</a:t>
          </a:r>
          <a:endParaRPr lang="en-US" sz="3600" b="1" kern="1200" dirty="0"/>
        </a:p>
      </dsp:txBody>
      <dsp:txXfrm>
        <a:off x="2218282" y="174857"/>
        <a:ext cx="1591092" cy="1237654"/>
      </dsp:txXfrm>
    </dsp:sp>
    <dsp:sp modelId="{0F0C79C5-B9C6-4808-B4F8-E921E47BED1C}">
      <dsp:nvSpPr>
        <dsp:cNvPr id="0" name=""/>
        <dsp:cNvSpPr/>
      </dsp:nvSpPr>
      <dsp:spPr>
        <a:xfrm rot="5400000">
          <a:off x="2188724" y="3189519"/>
          <a:ext cx="1299537" cy="1479477"/>
        </a:xfrm>
        <a:prstGeom prst="bentUpArrow">
          <a:avLst>
            <a:gd name="adj1" fmla="val 32840"/>
            <a:gd name="adj2" fmla="val 25000"/>
            <a:gd name="adj3" fmla="val 3578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24147-325A-4015-8704-674EA6E9FDC8}">
      <dsp:nvSpPr>
        <dsp:cNvPr id="0" name=""/>
        <dsp:cNvSpPr/>
      </dsp:nvSpPr>
      <dsp:spPr>
        <a:xfrm>
          <a:off x="1844425" y="1748955"/>
          <a:ext cx="2187656" cy="1531288"/>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+4 &amp; </a:t>
          </a:r>
          <a:r>
            <a:rPr lang="en-US" sz="3000" b="1" kern="1200" dirty="0" smtClean="0"/>
            <a:t>permanent</a:t>
          </a:r>
          <a:endParaRPr lang="en-US" sz="3000" b="1" kern="1200" dirty="0"/>
        </a:p>
      </dsp:txBody>
      <dsp:txXfrm>
        <a:off x="1919190" y="1823720"/>
        <a:ext cx="2038126" cy="1381758"/>
      </dsp:txXfrm>
    </dsp:sp>
    <dsp:sp modelId="{7737DA50-7884-4C67-AF84-2C8027E9207C}">
      <dsp:nvSpPr>
        <dsp:cNvPr id="0" name=""/>
        <dsp:cNvSpPr/>
      </dsp:nvSpPr>
      <dsp:spPr>
        <a:xfrm>
          <a:off x="4032081" y="1894999"/>
          <a:ext cx="1591092"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t>2004</a:t>
          </a:r>
          <a:endParaRPr lang="en-US" sz="3600" b="1" kern="1200" dirty="0"/>
        </a:p>
      </dsp:txBody>
      <dsp:txXfrm>
        <a:off x="4032081" y="1894999"/>
        <a:ext cx="1591092" cy="1237654"/>
      </dsp:txXfrm>
    </dsp:sp>
    <dsp:sp modelId="{010039E6-DD1E-4FA7-8EE1-382CA9119193}">
      <dsp:nvSpPr>
        <dsp:cNvPr id="0" name=""/>
        <dsp:cNvSpPr/>
      </dsp:nvSpPr>
      <dsp:spPr>
        <a:xfrm>
          <a:off x="3658225" y="3469097"/>
          <a:ext cx="2187656" cy="1531288"/>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6 more</a:t>
          </a:r>
          <a:endParaRPr lang="en-US" sz="3000" kern="1200" dirty="0"/>
        </a:p>
      </dsp:txBody>
      <dsp:txXfrm>
        <a:off x="3732990" y="3543862"/>
        <a:ext cx="2038126" cy="1381758"/>
      </dsp:txXfrm>
    </dsp:sp>
    <dsp:sp modelId="{3027971F-3E51-421F-B10C-7ED4F63A1B26}">
      <dsp:nvSpPr>
        <dsp:cNvPr id="0" name=""/>
        <dsp:cNvSpPr/>
      </dsp:nvSpPr>
      <dsp:spPr>
        <a:xfrm>
          <a:off x="5845881" y="3615141"/>
          <a:ext cx="1591092"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t>2006</a:t>
          </a:r>
          <a:endParaRPr lang="en-US" sz="3600" b="1" kern="1200" dirty="0"/>
        </a:p>
      </dsp:txBody>
      <dsp:txXfrm>
        <a:off x="5845881" y="3615141"/>
        <a:ext cx="1591092" cy="1237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50415-A3E3-486D-9185-CD051FB53147}">
      <dsp:nvSpPr>
        <dsp:cNvPr id="0" name=""/>
        <dsp:cNvSpPr/>
      </dsp:nvSpPr>
      <dsp:spPr>
        <a:xfrm>
          <a:off x="4678417" y="228606"/>
          <a:ext cx="2966277" cy="20944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October 1 – June 30 2016</a:t>
          </a:r>
          <a:endParaRPr lang="en-US" sz="3200" kern="1200" dirty="0"/>
        </a:p>
      </dsp:txBody>
      <dsp:txXfrm>
        <a:off x="4678417" y="228606"/>
        <a:ext cx="2966277" cy="2094417"/>
      </dsp:txXfrm>
    </dsp:sp>
    <dsp:sp modelId="{F39B2FA5-2C26-4A66-8796-DFB74CBE5F47}">
      <dsp:nvSpPr>
        <dsp:cNvPr id="0" name=""/>
        <dsp:cNvSpPr/>
      </dsp:nvSpPr>
      <dsp:spPr>
        <a:xfrm>
          <a:off x="3581410" y="228606"/>
          <a:ext cx="1066802" cy="20944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F96C2-72F9-4CF0-9348-F974FFA7926B}">
      <dsp:nvSpPr>
        <dsp:cNvPr id="0" name=""/>
        <dsp:cNvSpPr/>
      </dsp:nvSpPr>
      <dsp:spPr>
        <a:xfrm>
          <a:off x="533490" y="2444186"/>
          <a:ext cx="3015780" cy="197541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Oct 1 –</a:t>
          </a:r>
        </a:p>
        <a:p>
          <a:pPr lvl="0" algn="ctr" defTabSz="1422400">
            <a:lnSpc>
              <a:spcPct val="90000"/>
            </a:lnSpc>
            <a:spcBef>
              <a:spcPct val="0"/>
            </a:spcBef>
            <a:spcAft>
              <a:spcPct val="35000"/>
            </a:spcAft>
          </a:pPr>
          <a:r>
            <a:rPr lang="en-US" sz="3200" kern="1200" dirty="0" smtClean="0"/>
            <a:t>June 30</a:t>
          </a:r>
        </a:p>
        <a:p>
          <a:pPr lvl="0" algn="ctr" defTabSz="1422400">
            <a:lnSpc>
              <a:spcPct val="90000"/>
            </a:lnSpc>
            <a:spcBef>
              <a:spcPct val="0"/>
            </a:spcBef>
            <a:spcAft>
              <a:spcPct val="35000"/>
            </a:spcAft>
          </a:pPr>
          <a:r>
            <a:rPr lang="en-US" sz="3200" kern="1200" dirty="0" smtClean="0"/>
            <a:t>2015</a:t>
          </a:r>
          <a:endParaRPr lang="en-US" sz="3200" kern="1200" dirty="0"/>
        </a:p>
      </dsp:txBody>
      <dsp:txXfrm>
        <a:off x="533490" y="2444186"/>
        <a:ext cx="3015780" cy="1975412"/>
      </dsp:txXfrm>
    </dsp:sp>
    <dsp:sp modelId="{F2F02C1F-E33E-448E-B0FC-840FC5990EAA}">
      <dsp:nvSpPr>
        <dsp:cNvPr id="0" name=""/>
        <dsp:cNvSpPr/>
      </dsp:nvSpPr>
      <dsp:spPr>
        <a:xfrm>
          <a:off x="3581394" y="2438405"/>
          <a:ext cx="1070326" cy="1977758"/>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D8AB1433-BF8B-45C5-81D6-089F21EECCF9}" type="datetimeFigureOut">
              <a:rPr lang="en-US" smtClean="0"/>
              <a:t>7/6/2015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Welcome.  Table tent.  House rules.  Introduce state staff.</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22CE1D5-9B54-4EA5-9E24-A9C01595F15F}" type="slidenum">
              <a:rPr lang="en-US" altLang="en-US"/>
              <a:pPr/>
              <a:t>1</a:t>
            </a:fld>
            <a:endParaRPr lang="en-US" altLang="en-US"/>
          </a:p>
        </p:txBody>
      </p:sp>
    </p:spTree>
    <p:extLst>
      <p:ext uri="{BB962C8B-B14F-4D97-AF65-F5344CB8AC3E}">
        <p14:creationId xmlns:p14="http://schemas.microsoft.com/office/powerpoint/2010/main" val="356251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6C182B00-9EF6-479C-8314-305CF56A8304}" type="slidenum">
              <a:rPr lang="en-US" altLang="en-US"/>
              <a:pPr/>
              <a:t>12</a:t>
            </a:fld>
            <a:endParaRPr lang="en-US" altLang="en-US"/>
          </a:p>
        </p:txBody>
      </p:sp>
    </p:spTree>
    <p:extLst>
      <p:ext uri="{BB962C8B-B14F-4D97-AF65-F5344CB8AC3E}">
        <p14:creationId xmlns:p14="http://schemas.microsoft.com/office/powerpoint/2010/main" val="176193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program started as a pilot with only </a:t>
            </a:r>
            <a:r>
              <a:rPr lang="en-US" altLang="en-US" b="1" smtClean="0"/>
              <a:t>4 states  Iowa, Indiana, Michigan and 1 Indian Tribal Organization in </a:t>
            </a:r>
            <a:r>
              <a:rPr lang="en-US" altLang="en-US" b="1" i="1" smtClean="0"/>
              <a:t>2002</a:t>
            </a:r>
            <a:r>
              <a:rPr lang="en-US" altLang="en-US" smtClean="0"/>
              <a:t>.  Two years later 4 more states (NC, Mississippi, PA, WA)were added to the pilot and in 2006 6 more states were added.</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0309DDA-1C91-4099-AC67-AC24FFDD16E0}" type="slidenum">
              <a:rPr lang="en-US" altLang="en-US"/>
              <a:pPr/>
              <a:t>13</a:t>
            </a:fld>
            <a:endParaRPr lang="en-US" altLang="en-US"/>
          </a:p>
        </p:txBody>
      </p:sp>
    </p:spTree>
    <p:extLst>
      <p:ext uri="{BB962C8B-B14F-4D97-AF65-F5344CB8AC3E}">
        <p14:creationId xmlns:p14="http://schemas.microsoft.com/office/powerpoint/2010/main" val="118934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program started as a pilot with only </a:t>
            </a:r>
            <a:r>
              <a:rPr lang="en-US" altLang="en-US" b="1" smtClean="0"/>
              <a:t>4 states  Indiana, Iowa, Michigan, Ohio and 1 Indian Tribal Organization in NM in </a:t>
            </a:r>
            <a:r>
              <a:rPr lang="en-US" altLang="en-US" b="1" i="1" smtClean="0"/>
              <a:t>2002</a:t>
            </a:r>
            <a:r>
              <a:rPr lang="en-US" altLang="en-US" smtClean="0"/>
              <a:t>.  Two years later 4 more states (Mississippi, NC, PA, WA)were added to the pilot and in 2006 6 more states were added.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319865B7-97A7-452F-8DEA-CBC2C013DED6}" type="slidenum">
              <a:rPr lang="en-US" altLang="en-US"/>
              <a:pPr/>
              <a:t>14</a:t>
            </a:fld>
            <a:endParaRPr lang="en-US" altLang="en-US"/>
          </a:p>
        </p:txBody>
      </p:sp>
    </p:spTree>
    <p:extLst>
      <p:ext uri="{BB962C8B-B14F-4D97-AF65-F5344CB8AC3E}">
        <p14:creationId xmlns:p14="http://schemas.microsoft.com/office/powerpoint/2010/main" val="208208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Aka, the FARM BILL made FFVP a permanent program nationwide.  That’s when GA got on the program.</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DEE3FD7C-D6B3-4829-BD58-438A53879F55}" type="slidenum">
              <a:rPr lang="en-US" altLang="en-US"/>
              <a:pPr/>
              <a:t>15</a:t>
            </a:fld>
            <a:endParaRPr lang="en-US" altLang="en-US"/>
          </a:p>
        </p:txBody>
      </p:sp>
    </p:spTree>
    <p:extLst>
      <p:ext uri="{BB962C8B-B14F-4D97-AF65-F5344CB8AC3E}">
        <p14:creationId xmlns:p14="http://schemas.microsoft.com/office/powerpoint/2010/main" val="374624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This</a:t>
            </a:r>
            <a:r>
              <a:rPr lang="en-US" altLang="en-US" smtClean="0"/>
              <a:t> and the </a:t>
            </a:r>
            <a:r>
              <a:rPr lang="en-US" altLang="en-US" b="1" smtClean="0"/>
              <a:t>next two slides </a:t>
            </a:r>
            <a:r>
              <a:rPr lang="en-US" altLang="en-US" smtClean="0"/>
              <a:t>refer to </a:t>
            </a:r>
            <a:r>
              <a:rPr lang="en-US" altLang="en-US" b="1" smtClean="0"/>
              <a:t>Georgia </a:t>
            </a:r>
            <a:r>
              <a:rPr lang="en-US" altLang="en-US" smtClean="0"/>
              <a:t>only.</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F8BB9268-0E41-4C5A-8019-53F6117C5C9D}" type="slidenum">
              <a:rPr lang="en-US" altLang="en-US"/>
              <a:pPr/>
              <a:t>16</a:t>
            </a:fld>
            <a:endParaRPr lang="en-US" altLang="en-US"/>
          </a:p>
        </p:txBody>
      </p:sp>
    </p:spTree>
    <p:extLst>
      <p:ext uri="{BB962C8B-B14F-4D97-AF65-F5344CB8AC3E}">
        <p14:creationId xmlns:p14="http://schemas.microsoft.com/office/powerpoint/2010/main" val="287896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3E75BC31-A7E3-40E9-B4A3-4CE9A2F240D3}" type="slidenum">
              <a:rPr lang="en-US" altLang="en-US"/>
              <a:pPr/>
              <a:t>17</a:t>
            </a:fld>
            <a:endParaRPr lang="en-US" altLang="en-US"/>
          </a:p>
        </p:txBody>
      </p:sp>
    </p:spTree>
    <p:extLst>
      <p:ext uri="{BB962C8B-B14F-4D97-AF65-F5344CB8AC3E}">
        <p14:creationId xmlns:p14="http://schemas.microsoft.com/office/powerpoint/2010/main" val="237881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162 schools</a:t>
            </a:r>
            <a:r>
              <a:rPr lang="en-US" altLang="en-US" smtClean="0"/>
              <a:t> up from 156 schools last year.  </a:t>
            </a:r>
            <a:r>
              <a:rPr lang="en-US" altLang="en-US" b="1" smtClean="0"/>
              <a:t>$50.11</a:t>
            </a:r>
            <a:r>
              <a:rPr lang="en-US" altLang="en-US" smtClean="0"/>
              <a:t> per student allocation up from $50.08 last year.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6E9732A9-C2EA-4273-8070-638331F9A02C}" type="slidenum">
              <a:rPr lang="en-US" altLang="en-US"/>
              <a:pPr/>
              <a:t>19</a:t>
            </a:fld>
            <a:endParaRPr lang="en-US" altLang="en-US"/>
          </a:p>
        </p:txBody>
      </p:sp>
    </p:spTree>
    <p:extLst>
      <p:ext uri="{BB962C8B-B14F-4D97-AF65-F5344CB8AC3E}">
        <p14:creationId xmlns:p14="http://schemas.microsoft.com/office/powerpoint/2010/main" val="2458499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a:t>
            </a:r>
            <a:r>
              <a:rPr lang="en-US" altLang="en-US" b="1" smtClean="0"/>
              <a:t>love</a:t>
            </a:r>
            <a:r>
              <a:rPr lang="en-US" altLang="en-US" smtClean="0"/>
              <a:t> to see what you are doing in your programs.  </a:t>
            </a:r>
            <a:r>
              <a:rPr lang="en-US" altLang="en-US" b="1" smtClean="0"/>
              <a:t>Please</a:t>
            </a:r>
            <a:r>
              <a:rPr lang="en-US" altLang="en-US" smtClean="0"/>
              <a:t> share with us your newsletters, special promotions, nutrition education, any and everything you have going on with the Fresh Fruit and Vegetable Program.  We </a:t>
            </a:r>
            <a:r>
              <a:rPr lang="en-US" altLang="en-US" b="1" smtClean="0"/>
              <a:t>very much</a:t>
            </a:r>
            <a:r>
              <a:rPr lang="en-US" altLang="en-US" smtClean="0"/>
              <a:t> want to see your </a:t>
            </a:r>
            <a:r>
              <a:rPr lang="en-US" altLang="en-US" b="1" smtClean="0"/>
              <a:t>menus</a:t>
            </a:r>
            <a:r>
              <a:rPr lang="en-US" altLang="en-US" smtClean="0"/>
              <a: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0217754-834D-485D-9473-E1C11447359C}" type="slidenum">
              <a:rPr lang="en-US" altLang="en-US"/>
              <a:pPr/>
              <a:t>29</a:t>
            </a:fld>
            <a:endParaRPr lang="en-US" altLang="en-US"/>
          </a:p>
        </p:txBody>
      </p:sp>
    </p:spTree>
    <p:extLst>
      <p:ext uri="{BB962C8B-B14F-4D97-AF65-F5344CB8AC3E}">
        <p14:creationId xmlns:p14="http://schemas.microsoft.com/office/powerpoint/2010/main" val="395339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Anyone know why </a:t>
            </a:r>
            <a:r>
              <a:rPr lang="en-US" altLang="en-US" b="1" i="1" smtClean="0"/>
              <a:t>low-fat dip</a:t>
            </a:r>
            <a:r>
              <a:rPr lang="en-US" altLang="en-US" smtClean="0"/>
              <a:t> is considered a supply?  Because it’s </a:t>
            </a:r>
            <a:r>
              <a:rPr lang="en-US" altLang="en-US" b="1" smtClean="0"/>
              <a:t>not</a:t>
            </a:r>
            <a:r>
              <a:rPr lang="en-US" altLang="en-US" smtClean="0"/>
              <a:t> a </a:t>
            </a:r>
            <a:r>
              <a:rPr lang="en-US" altLang="en-US" b="1" smtClean="0"/>
              <a:t>Fresh Fruit or Veggie or labor.  </a:t>
            </a:r>
            <a:r>
              <a:rPr lang="en-US" altLang="en-US" smtClean="0"/>
              <a:t>Also,</a:t>
            </a:r>
            <a:r>
              <a:rPr lang="en-US" altLang="en-US" b="1" smtClean="0"/>
              <a:t> Claude </a:t>
            </a:r>
            <a:r>
              <a:rPr lang="en-US" altLang="en-US" smtClean="0"/>
              <a:t>pointed out to me vendors are promoting </a:t>
            </a:r>
            <a:r>
              <a:rPr lang="en-US" altLang="en-US" b="1" smtClean="0"/>
              <a:t>hummus</a:t>
            </a:r>
            <a:r>
              <a:rPr lang="en-US" altLang="en-US" smtClean="0"/>
              <a:t> as a </a:t>
            </a:r>
            <a:r>
              <a:rPr lang="en-US" altLang="en-US" b="1" smtClean="0"/>
              <a:t>healthy alternative to dip</a:t>
            </a:r>
            <a:r>
              <a:rPr lang="en-US" altLang="en-US" smtClean="0"/>
              <a:t>.  I had some hummus at home and </a:t>
            </a:r>
            <a:r>
              <a:rPr lang="en-US" altLang="en-US" b="1" smtClean="0"/>
              <a:t>2 T</a:t>
            </a:r>
            <a:r>
              <a:rPr lang="en-US" altLang="en-US" smtClean="0"/>
              <a:t> was </a:t>
            </a:r>
            <a:r>
              <a:rPr lang="en-US" altLang="en-US" b="1" smtClean="0"/>
              <a:t>70 calories </a:t>
            </a:r>
            <a:r>
              <a:rPr lang="en-US" altLang="en-US" smtClean="0"/>
              <a:t>and </a:t>
            </a:r>
            <a:r>
              <a:rPr lang="en-US" altLang="en-US" b="1" smtClean="0"/>
              <a:t>50 </a:t>
            </a:r>
            <a:r>
              <a:rPr lang="en-US" altLang="en-US" smtClean="0"/>
              <a:t>of those were </a:t>
            </a:r>
            <a:r>
              <a:rPr lang="en-US" altLang="en-US" b="1" smtClean="0"/>
              <a:t>fat calories</a:t>
            </a:r>
            <a:r>
              <a:rPr lang="en-US" altLang="en-US" smtClean="0"/>
              <a:t>.  So, hummus, being high fat means it, is not reimbursable.</a:t>
            </a:r>
            <a:endParaRPr lang="en-US" altLang="en-US" b="1"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AC464A2A-11A4-40A3-B503-C7FC47823F93}" type="slidenum">
              <a:rPr lang="en-US" altLang="en-US"/>
              <a:pPr/>
              <a:t>30</a:t>
            </a:fld>
            <a:endParaRPr lang="en-US" altLang="en-US"/>
          </a:p>
        </p:txBody>
      </p:sp>
    </p:spTree>
    <p:extLst>
      <p:ext uri="{BB962C8B-B14F-4D97-AF65-F5344CB8AC3E}">
        <p14:creationId xmlns:p14="http://schemas.microsoft.com/office/powerpoint/2010/main" val="116323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Include Pre-Approval form</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FCB33CC-C408-49E6-B1A7-CE491C9594AA}" type="slidenum">
              <a:rPr lang="en-US" altLang="en-US"/>
              <a:pPr/>
              <a:t>31</a:t>
            </a:fld>
            <a:endParaRPr lang="en-US" altLang="en-US"/>
          </a:p>
        </p:txBody>
      </p:sp>
    </p:spTree>
    <p:extLst>
      <p:ext uri="{BB962C8B-B14F-4D97-AF65-F5344CB8AC3E}">
        <p14:creationId xmlns:p14="http://schemas.microsoft.com/office/powerpoint/2010/main" val="282667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40A55E63-FD22-4BCA-BBC8-377DA9A7F9F6}" type="slidenum">
              <a:rPr lang="en-US" altLang="en-US"/>
              <a:pPr/>
              <a:t>4</a:t>
            </a:fld>
            <a:endParaRPr lang="en-US" altLang="en-US"/>
          </a:p>
        </p:txBody>
      </p:sp>
    </p:spTree>
    <p:extLst>
      <p:ext uri="{BB962C8B-B14F-4D97-AF65-F5344CB8AC3E}">
        <p14:creationId xmlns:p14="http://schemas.microsoft.com/office/powerpoint/2010/main" val="275273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BUDGET ACTIVITY  </a:t>
            </a:r>
            <a:r>
              <a:rPr lang="en-US" altLang="en-US" smtClean="0"/>
              <a:t>December serves the fewest days so their budget is almost half of March that serves the greatest days.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77ADDA2C-AC1A-4EDE-8D30-58781C8448AA}" type="slidenum">
              <a:rPr lang="en-US" altLang="en-US"/>
              <a:pPr/>
              <a:t>38</a:t>
            </a:fld>
            <a:endParaRPr lang="en-US" altLang="en-US"/>
          </a:p>
        </p:txBody>
      </p:sp>
    </p:spTree>
    <p:extLst>
      <p:ext uri="{BB962C8B-B14F-4D97-AF65-F5344CB8AC3E}">
        <p14:creationId xmlns:p14="http://schemas.microsoft.com/office/powerpoint/2010/main" val="305073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FFVP AR is scheduled at the same time as the rest of your Administrative Review.</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65B288D-84CA-49E4-ABFA-720EEC221A98}" type="slidenum">
              <a:rPr lang="en-US" altLang="en-US"/>
              <a:pPr/>
              <a:t>55</a:t>
            </a:fld>
            <a:endParaRPr lang="en-US" altLang="en-US"/>
          </a:p>
        </p:txBody>
      </p:sp>
    </p:spTree>
    <p:extLst>
      <p:ext uri="{BB962C8B-B14F-4D97-AF65-F5344CB8AC3E}">
        <p14:creationId xmlns:p14="http://schemas.microsoft.com/office/powerpoint/2010/main" val="259667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It is suggested that you begin the conversations with principals, teachers, nutrition staff, janitors, vendors, parents, media center professionals, and community resource persons before school begins.   Let’s look at what is Allowable and not Allowable to use in the menus.  ADVANCE SLIDE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C5FC4F48-34CC-4ED2-8641-A7A17DA28040}" type="slidenum">
              <a:rPr lang="en-US" altLang="en-US"/>
              <a:pPr/>
              <a:t>56</a:t>
            </a:fld>
            <a:endParaRPr lang="en-US" altLang="en-US"/>
          </a:p>
        </p:txBody>
      </p:sp>
    </p:spTree>
    <p:extLst>
      <p:ext uri="{BB962C8B-B14F-4D97-AF65-F5344CB8AC3E}">
        <p14:creationId xmlns:p14="http://schemas.microsoft.com/office/powerpoint/2010/main" val="67935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Consider the Tools you can use for menu planning to ensure smooth operations during the school year.  (hold up calendar sample and Food Management or SNA Journal magazines).  Use your school’s calendar as a guide and refer to professional tools such as industry publications and the nutrition association’s publications and web sites. You can begin to map out a whole school year of menus.  Involve the Principal, Teachers, Managers and staff in the schools who will be serving the snacks as well as other school staff who may be interested.  Find resources that highlight fruits and vegetables that are in season and keep those lists handy as you proceed through the calendar months.  As you know if the food is “in season” the purchase price will probably be lower than out of season times.  The produce vendors can also be a great resource during planning.   Refer to page 8 in the Handbook; it suggests you calculate a monthly budget to track spending.  What other tools are you thinking you may use?</a:t>
            </a:r>
          </a:p>
          <a:p>
            <a:pPr eaLnBrk="1" hangingPunct="1"/>
            <a:r>
              <a:rPr lang="en-US" altLang="en-US" smtClean="0"/>
              <a:t>(receive  input from audience, reward participant with a prize).  Great job.  Now that you have your “menu planning” caps on, let’s see if we’ve covered a lot of the items needed.  ADVANCE SLIDE</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E7B32FBB-8CBC-477C-9D58-C2491A833A59}" type="slidenum">
              <a:rPr lang="en-US" altLang="en-US"/>
              <a:pPr/>
              <a:t>57</a:t>
            </a:fld>
            <a:endParaRPr lang="en-US" altLang="en-US"/>
          </a:p>
        </p:txBody>
      </p:sp>
    </p:spTree>
    <p:extLst>
      <p:ext uri="{BB962C8B-B14F-4D97-AF65-F5344CB8AC3E}">
        <p14:creationId xmlns:p14="http://schemas.microsoft.com/office/powerpoint/2010/main" val="3393783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MENU PLANNING ACTIVITY</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BB00027D-B26A-4F85-BC80-046845036553}" type="slidenum">
              <a:rPr lang="en-US" altLang="en-US"/>
              <a:pPr/>
              <a:t>58</a:t>
            </a:fld>
            <a:endParaRPr lang="en-US" altLang="en-US"/>
          </a:p>
        </p:txBody>
      </p:sp>
    </p:spTree>
    <p:extLst>
      <p:ext uri="{BB962C8B-B14F-4D97-AF65-F5344CB8AC3E}">
        <p14:creationId xmlns:p14="http://schemas.microsoft.com/office/powerpoint/2010/main" val="134598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grant is very flexible in its scope and implementation criteria.  Some evidence of the creativity of some Georgia school nutrition Program staff is available for you to see today.  The program  encourages and allows the adults who are in the classroom presenting the nutrition education and serving the snacks to model healthy eating and enjoy the snack along with the students.    ADVANCE SLIDE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6C40227B-43AD-4289-8A06-7A1D8273DF18}" type="slidenum">
              <a:rPr lang="en-US" altLang="en-US"/>
              <a:pPr/>
              <a:t>59</a:t>
            </a:fld>
            <a:endParaRPr lang="en-US" altLang="en-US"/>
          </a:p>
        </p:txBody>
      </p:sp>
    </p:spTree>
    <p:extLst>
      <p:ext uri="{BB962C8B-B14F-4D97-AF65-F5344CB8AC3E}">
        <p14:creationId xmlns:p14="http://schemas.microsoft.com/office/powerpoint/2010/main" val="3846304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Fresh Fruit &amp; Vegetable Program snacks are to be served at times other than meals or other snack programs.  All the attention should be focused on the objective of the snack and giving the students an opportunity to see, feel, smell, taste, and learn about fresh fruits and vegetables.   Care should be taken to offer different fruits and vegetables that are not used in the regular breakfast, lunch, or after school snack programs.  Since portion sizes are not specified, the new fresh fruit or vegetable can be served in a smaller portion for tasting—smaller than the minimum portions for the meal programs.   ADVANCE SLIDE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D0AF7361-2E1A-4493-B239-E5D444C0E0E6}" type="slidenum">
              <a:rPr lang="en-US" altLang="en-US"/>
              <a:pPr/>
              <a:t>60</a:t>
            </a:fld>
            <a:endParaRPr lang="en-US" altLang="en-US"/>
          </a:p>
        </p:txBody>
      </p:sp>
    </p:spTree>
    <p:extLst>
      <p:ext uri="{BB962C8B-B14F-4D97-AF65-F5344CB8AC3E}">
        <p14:creationId xmlns:p14="http://schemas.microsoft.com/office/powerpoint/2010/main" val="3755045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WHAT ABOUT THE PLAYGROUND, FIELD TRIPS?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527F1EAE-E968-4571-AFE3-AFAE69C1611B}" type="slidenum">
              <a:rPr lang="en-US" altLang="en-US"/>
              <a:pPr/>
              <a:t>62</a:t>
            </a:fld>
            <a:endParaRPr lang="en-US" altLang="en-US"/>
          </a:p>
        </p:txBody>
      </p:sp>
    </p:spTree>
    <p:extLst>
      <p:ext uri="{BB962C8B-B14F-4D97-AF65-F5344CB8AC3E}">
        <p14:creationId xmlns:p14="http://schemas.microsoft.com/office/powerpoint/2010/main" val="3075443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Now that you know how much money is available for your school’s grant, it is time to plan the details.  The menu is one of those details.  In food service, there is a widely-known principal which is  “The Menu is the Driving Force”.  When you think about it, menus can help program budgets survive or crash.  Menus drive other program areas such as equipment needs, amount of labor needed, speed of service, and customer satisfaction.  The objective of this grant is to offer a variety of fresh fruits and vegetables  in their natural state to students.  This allows students to taste the foods, learn about the health benefits of these foods which are healthy and tasty alternatives to snacks high in fat, sugar, or salt. This additional funding assists your school to provide an additional snack of nutritious, delicious foods with another opportunity for nutrition education.  ADVANCE SLIDE</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49787A44-D931-40F5-B046-B66841D25336}" type="slidenum">
              <a:rPr lang="en-US" altLang="en-US"/>
              <a:pPr/>
              <a:t>63</a:t>
            </a:fld>
            <a:endParaRPr lang="en-US" altLang="en-US"/>
          </a:p>
        </p:txBody>
      </p:sp>
    </p:spTree>
    <p:extLst>
      <p:ext uri="{BB962C8B-B14F-4D97-AF65-F5344CB8AC3E}">
        <p14:creationId xmlns:p14="http://schemas.microsoft.com/office/powerpoint/2010/main" val="1447740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Again, remember the KEY word is FRESH.  Plan and serve fruits and vegetables in their “natural state” without additives and serve them so the students can easily recognize them.  They may be sliced or diced for ease in eating.  A “whole” piece of the fruit should be sent to each classroom or a picture of the whole fruit or vegetable shown  to demonstrate what the item looks like before it is cut.  ADVANCE SLIDE</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31283013-30C1-48C1-BC14-1192A50997F2}" type="slidenum">
              <a:rPr lang="en-US" altLang="en-US"/>
              <a:pPr/>
              <a:t>64</a:t>
            </a:fld>
            <a:endParaRPr lang="en-US" altLang="en-US"/>
          </a:p>
        </p:txBody>
      </p:sp>
    </p:spTree>
    <p:extLst>
      <p:ext uri="{BB962C8B-B14F-4D97-AF65-F5344CB8AC3E}">
        <p14:creationId xmlns:p14="http://schemas.microsoft.com/office/powerpoint/2010/main" val="158798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426F458F-E9BD-4A97-ADFC-19BEFC8B3B08}" type="slidenum">
              <a:rPr lang="en-US" altLang="en-US"/>
              <a:pPr/>
              <a:t>5</a:t>
            </a:fld>
            <a:endParaRPr lang="en-US" altLang="en-US"/>
          </a:p>
        </p:txBody>
      </p:sp>
    </p:spTree>
    <p:extLst>
      <p:ext uri="{BB962C8B-B14F-4D97-AF65-F5344CB8AC3E}">
        <p14:creationId xmlns:p14="http://schemas.microsoft.com/office/powerpoint/2010/main" val="284628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is again a list of items that are not allowed as snacks in this program even though they may contain fruit or vegetable foods or foods usually served with fruits or vegetables.  ADVANCE SLIDE</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6AAE564B-931B-4E2A-90F1-B3437A441D9D}" type="slidenum">
              <a:rPr lang="en-US" altLang="en-US"/>
              <a:pPr/>
              <a:t>67</a:t>
            </a:fld>
            <a:endParaRPr lang="en-US" altLang="en-US"/>
          </a:p>
        </p:txBody>
      </p:sp>
    </p:spTree>
    <p:extLst>
      <p:ext uri="{BB962C8B-B14F-4D97-AF65-F5344CB8AC3E}">
        <p14:creationId xmlns:p14="http://schemas.microsoft.com/office/powerpoint/2010/main" val="1095928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There are creative ways to use fruits and vegetables in menus for meals and after school snacks, however, these items are not allowable for the FRESH Fruit &amp; Vegetable Snack Program.  ADVANCE SLIDE</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CE571A6D-CCA0-43E9-91FD-4C0744F00520}" type="slidenum">
              <a:rPr lang="en-US" altLang="en-US"/>
              <a:pPr/>
              <a:t>68</a:t>
            </a:fld>
            <a:endParaRPr lang="en-US" altLang="en-US"/>
          </a:p>
        </p:txBody>
      </p:sp>
    </p:spTree>
    <p:extLst>
      <p:ext uri="{BB962C8B-B14F-4D97-AF65-F5344CB8AC3E}">
        <p14:creationId xmlns:p14="http://schemas.microsoft.com/office/powerpoint/2010/main" val="241622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Dips used with vegetables  must be low-fat or yogurt-based or fat-free only.  These are categorized as “supplies” when itemizing expenditures each month.    Cooked vegetables must be limited to no more than once a week;  there is no limit on raw vegetables.  Thank you for your participation and interest in the “allowable” and “not allowable” segment.  The next topic is the Production Record    ADVANCE SLIDE</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F1C35870-7011-45DA-A2E7-B35176DFCC64}" type="slidenum">
              <a:rPr lang="en-US" altLang="en-US"/>
              <a:pPr/>
              <a:t>69</a:t>
            </a:fld>
            <a:endParaRPr lang="en-US" altLang="en-US"/>
          </a:p>
        </p:txBody>
      </p:sp>
    </p:spTree>
    <p:extLst>
      <p:ext uri="{BB962C8B-B14F-4D97-AF65-F5344CB8AC3E}">
        <p14:creationId xmlns:p14="http://schemas.microsoft.com/office/powerpoint/2010/main" val="2502179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3385F6D2-5CE7-4A14-8881-4AF083140B60}" type="slidenum">
              <a:rPr lang="en-US" altLang="en-US"/>
              <a:pPr/>
              <a:t>70</a:t>
            </a:fld>
            <a:endParaRPr lang="en-US" altLang="en-US"/>
          </a:p>
        </p:txBody>
      </p:sp>
    </p:spTree>
    <p:extLst>
      <p:ext uri="{BB962C8B-B14F-4D97-AF65-F5344CB8AC3E}">
        <p14:creationId xmlns:p14="http://schemas.microsoft.com/office/powerpoint/2010/main" val="401516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Let’s hear the name of this one.  (wait for audience to respond.)  ADVANCE to SLIDE IN NAME OF ITEM</a:t>
            </a:r>
          </a:p>
          <a:p>
            <a:pPr eaLnBrk="1" hangingPunct="1">
              <a:spcBef>
                <a:spcPct val="0"/>
              </a:spcBef>
            </a:pPr>
            <a:r>
              <a:rPr lang="en-US" altLang="en-US" smtClean="0"/>
              <a:t>Good job!  Thank you for participating in that quiz.  I hope those pictures got you excited about this program for your students next year.  Students are often eager to learn about new foods, sometimes they are hesitant to taste them, and sometimes they like them after tasting them several times or later on in their school years.  Foods should be offered more than once for students to learn about them and taste them.  And, their opinion and acceptance of different foods does change over time.  ADVANCE SLIDE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FF09B598-D840-43D4-A2B3-D8BADD6D0B58}" type="slidenum">
              <a:rPr lang="en-US" altLang="en-US"/>
              <a:pPr/>
              <a:t>6</a:t>
            </a:fld>
            <a:endParaRPr lang="en-US" altLang="en-US"/>
          </a:p>
        </p:txBody>
      </p:sp>
    </p:spTree>
    <p:extLst>
      <p:ext uri="{BB962C8B-B14F-4D97-AF65-F5344CB8AC3E}">
        <p14:creationId xmlns:p14="http://schemas.microsoft.com/office/powerpoint/2010/main" val="338695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Have you seen this one in the grocery store lately?  Was is at the local farmer’s market recently?</a:t>
            </a:r>
          </a:p>
          <a:p>
            <a:pPr eaLnBrk="1" hangingPunct="1">
              <a:spcBef>
                <a:spcPct val="0"/>
              </a:spcBef>
            </a:pPr>
            <a:r>
              <a:rPr lang="en-US" altLang="en-US" smtClean="0"/>
              <a:t>ADVANCE SLIDE to ALLOW FRUIT NAME TO ADVANCE</a:t>
            </a:r>
          </a:p>
          <a:p>
            <a:pPr eaLnBrk="1" hangingPunct="1">
              <a:spcBef>
                <a:spcPct val="0"/>
              </a:spcBef>
            </a:pPr>
            <a:r>
              <a:rPr lang="en-US" altLang="en-US" smtClean="0"/>
              <a:t>Good job to those who know this one.  Let’s have a show of hands of those who have tasted this one before.</a:t>
            </a:r>
          </a:p>
          <a:p>
            <a:pPr eaLnBrk="1" hangingPunct="1">
              <a:spcBef>
                <a:spcPct val="0"/>
              </a:spcBef>
            </a:pPr>
            <a:r>
              <a:rPr lang="en-US" altLang="en-US" smtClean="0"/>
              <a:t>Now, raise both hands if you think your produce vendor can get this ordered for you.  </a:t>
            </a:r>
          </a:p>
          <a:p>
            <a:pPr eaLnBrk="1" hangingPunct="1">
              <a:spcBef>
                <a:spcPct val="0"/>
              </a:spcBef>
            </a:pPr>
            <a:r>
              <a:rPr lang="en-US" altLang="en-US" smtClean="0"/>
              <a:t>Before you see the next slide, I invite you not to shout out the name, but stand up after you see the picture if you know the name of the item.  Ready, ….set, …..look </a:t>
            </a:r>
          </a:p>
          <a:p>
            <a:pPr eaLnBrk="1" hangingPunct="1">
              <a:spcBef>
                <a:spcPct val="0"/>
              </a:spcBef>
            </a:pPr>
            <a:r>
              <a:rPr lang="en-US" altLang="en-US" smtClean="0"/>
              <a:t>ADVANCE SLIDE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89ACF119-D18C-4256-AB73-C6669EAFA709}" type="slidenum">
              <a:rPr lang="en-US" altLang="en-US"/>
              <a:pPr/>
              <a:t>7</a:t>
            </a:fld>
            <a:endParaRPr lang="en-US" altLang="en-US"/>
          </a:p>
        </p:txBody>
      </p:sp>
    </p:spTree>
    <p:extLst>
      <p:ext uri="{BB962C8B-B14F-4D97-AF65-F5344CB8AC3E}">
        <p14:creationId xmlns:p14="http://schemas.microsoft.com/office/powerpoint/2010/main" val="424778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Stand up if you know the name of this item.  (after one or more stand, ask them one-by-one to name it until you find the correct name.)   ADVANCE SLIDE TO SLIDE WITH FRUIT NAME</a:t>
            </a:r>
          </a:p>
          <a:p>
            <a:pPr eaLnBrk="1" hangingPunct="1"/>
            <a:r>
              <a:rPr lang="en-US" altLang="en-US" smtClean="0"/>
              <a:t>Congratulations to those of you who know this one.  You may sit down.  And now, the last one is…… ADVANCE SLIDE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202FACD-469F-442C-B7A3-3DE883D07428}" type="slidenum">
              <a:rPr lang="en-US" altLang="en-US"/>
              <a:pPr/>
              <a:t>8</a:t>
            </a:fld>
            <a:endParaRPr lang="en-US" altLang="en-US"/>
          </a:p>
        </p:txBody>
      </p:sp>
    </p:spTree>
    <p:extLst>
      <p:ext uri="{BB962C8B-B14F-4D97-AF65-F5344CB8AC3E}">
        <p14:creationId xmlns:p14="http://schemas.microsoft.com/office/powerpoint/2010/main" val="368351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2F144147-871C-4565-AB43-363DDE6C8C2C}" type="slidenum">
              <a:rPr lang="en-US" altLang="en-US"/>
              <a:pPr/>
              <a:t>9</a:t>
            </a:fld>
            <a:endParaRPr lang="en-US" altLang="en-US"/>
          </a:p>
        </p:txBody>
      </p:sp>
    </p:spTree>
    <p:extLst>
      <p:ext uri="{BB962C8B-B14F-4D97-AF65-F5344CB8AC3E}">
        <p14:creationId xmlns:p14="http://schemas.microsoft.com/office/powerpoint/2010/main" val="114105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Yes – this is the </a:t>
            </a:r>
            <a:r>
              <a:rPr lang="en-US" altLang="en-US" b="1" i="1" smtClean="0"/>
              <a:t>current</a:t>
            </a:r>
            <a:r>
              <a:rPr lang="en-US" altLang="en-US" smtClean="0"/>
              <a:t> handbook.  USDA tells us they will be providing an updated handbook sometime in the future.  Until then, this is your guidance.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09389016-F730-4D30-95C6-BF714CF12F7C}" type="slidenum">
              <a:rPr lang="en-US" altLang="en-US"/>
              <a:pPr/>
              <a:t>10</a:t>
            </a:fld>
            <a:endParaRPr lang="en-US" altLang="en-US"/>
          </a:p>
        </p:txBody>
      </p:sp>
    </p:spTree>
    <p:extLst>
      <p:ext uri="{BB962C8B-B14F-4D97-AF65-F5344CB8AC3E}">
        <p14:creationId xmlns:p14="http://schemas.microsoft.com/office/powerpoint/2010/main" val="369164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5634" indent="-286782">
              <a:defRPr sz="1200">
                <a:solidFill>
                  <a:schemeClr val="tx1"/>
                </a:solidFill>
                <a:latin typeface="Calibri" pitchFamily="34" charset="0"/>
              </a:defRPr>
            </a:lvl2pPr>
            <a:lvl3pPr marL="1147130" indent="-229426">
              <a:defRPr sz="1200">
                <a:solidFill>
                  <a:schemeClr val="tx1"/>
                </a:solidFill>
                <a:latin typeface="Calibri" pitchFamily="34" charset="0"/>
              </a:defRPr>
            </a:lvl3pPr>
            <a:lvl4pPr marL="1605982" indent="-229426">
              <a:defRPr sz="1200">
                <a:solidFill>
                  <a:schemeClr val="tx1"/>
                </a:solidFill>
                <a:latin typeface="Calibri" pitchFamily="34" charset="0"/>
              </a:defRPr>
            </a:lvl4pPr>
            <a:lvl5pPr marL="2064833" indent="-229426">
              <a:defRPr sz="1200">
                <a:solidFill>
                  <a:schemeClr val="tx1"/>
                </a:solidFill>
                <a:latin typeface="Calibri" pitchFamily="34" charset="0"/>
              </a:defRPr>
            </a:lvl5pPr>
            <a:lvl6pPr marL="2523686" indent="-229426" eaLnBrk="0" fontAlgn="base" hangingPunct="0">
              <a:spcBef>
                <a:spcPct val="30000"/>
              </a:spcBef>
              <a:spcAft>
                <a:spcPct val="0"/>
              </a:spcAft>
              <a:defRPr sz="1200">
                <a:solidFill>
                  <a:schemeClr val="tx1"/>
                </a:solidFill>
                <a:latin typeface="Calibri" pitchFamily="34" charset="0"/>
              </a:defRPr>
            </a:lvl6pPr>
            <a:lvl7pPr marL="2982538" indent="-229426" eaLnBrk="0" fontAlgn="base" hangingPunct="0">
              <a:spcBef>
                <a:spcPct val="30000"/>
              </a:spcBef>
              <a:spcAft>
                <a:spcPct val="0"/>
              </a:spcAft>
              <a:defRPr sz="1200">
                <a:solidFill>
                  <a:schemeClr val="tx1"/>
                </a:solidFill>
                <a:latin typeface="Calibri" pitchFamily="34" charset="0"/>
              </a:defRPr>
            </a:lvl7pPr>
            <a:lvl8pPr marL="3441389" indent="-229426" eaLnBrk="0" fontAlgn="base" hangingPunct="0">
              <a:spcBef>
                <a:spcPct val="30000"/>
              </a:spcBef>
              <a:spcAft>
                <a:spcPct val="0"/>
              </a:spcAft>
              <a:defRPr sz="1200">
                <a:solidFill>
                  <a:schemeClr val="tx1"/>
                </a:solidFill>
                <a:latin typeface="Calibri" pitchFamily="34" charset="0"/>
              </a:defRPr>
            </a:lvl8pPr>
            <a:lvl9pPr marL="3900241" indent="-229426" eaLnBrk="0" fontAlgn="base" hangingPunct="0">
              <a:spcBef>
                <a:spcPct val="30000"/>
              </a:spcBef>
              <a:spcAft>
                <a:spcPct val="0"/>
              </a:spcAft>
              <a:defRPr sz="1200">
                <a:solidFill>
                  <a:schemeClr val="tx1"/>
                </a:solidFill>
                <a:latin typeface="Calibri" pitchFamily="34" charset="0"/>
              </a:defRPr>
            </a:lvl9pPr>
          </a:lstStyle>
          <a:p>
            <a:fld id="{7C43EA52-F377-4EA6-9A98-0F28F5254E65}" type="slidenum">
              <a:rPr lang="en-US" altLang="en-US"/>
              <a:pPr/>
              <a:t>11</a:t>
            </a:fld>
            <a:endParaRPr lang="en-US" altLang="en-US"/>
          </a:p>
        </p:txBody>
      </p:sp>
    </p:spTree>
    <p:extLst>
      <p:ext uri="{BB962C8B-B14F-4D97-AF65-F5344CB8AC3E}">
        <p14:creationId xmlns:p14="http://schemas.microsoft.com/office/powerpoint/2010/main" val="1649550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7/6/2015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7/6/2015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7/6/2015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7/6/2015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7/6/2015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7/6/2015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7/6/2015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7/6/2015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7/6/2015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7/6/2015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7/6/2015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7/6/2015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portal.doe.k12.ga.us/login.aspx" TargetMode="External"/><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hyperlink" Target="http://timer.onlineclock.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hyperlink" Target="http://timer.onlineclock.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upload.wikimedia.org/wikipedia/en/f/fc/Braeburn2008.jp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timer.onlineclock.net/"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514600"/>
            <a:ext cx="7772400" cy="2590800"/>
          </a:xfrm>
        </p:spPr>
        <p:txBody>
          <a:bodyPr>
            <a:noAutofit/>
          </a:bodyPr>
          <a:lstStyle/>
          <a:p>
            <a:pPr eaLnBrk="1" hangingPunct="1"/>
            <a:r>
              <a:rPr lang="en-US" altLang="en-US" sz="4800" dirty="0" smtClean="0"/>
              <a:t>USDA</a:t>
            </a:r>
            <a:br>
              <a:rPr lang="en-US" altLang="en-US" sz="4800" dirty="0" smtClean="0"/>
            </a:br>
            <a:r>
              <a:rPr lang="en-US" altLang="en-US" sz="4800" dirty="0" smtClean="0"/>
              <a:t>Fresh Fruit &amp; Vegetable Program Training</a:t>
            </a:r>
            <a:br>
              <a:rPr lang="en-US" altLang="en-US" sz="4800" dirty="0" smtClean="0"/>
            </a:br>
            <a:r>
              <a:rPr lang="en-US" altLang="en-US" sz="4800" dirty="0" smtClean="0"/>
              <a:t>2015 - 2016</a:t>
            </a:r>
          </a:p>
        </p:txBody>
      </p:sp>
      <p:sp>
        <p:nvSpPr>
          <p:cNvPr id="3" name="Subtitle 2"/>
          <p:cNvSpPr>
            <a:spLocks noGrp="1"/>
          </p:cNvSpPr>
          <p:nvPr>
            <p:ph type="subTitle" idx="1"/>
          </p:nvPr>
        </p:nvSpPr>
        <p:spPr>
          <a:xfrm>
            <a:off x="188427" y="4905064"/>
            <a:ext cx="2085975" cy="990600"/>
          </a:xfrm>
        </p:spPr>
        <p:txBody>
          <a:bodyPr rtlCol="0">
            <a:normAutofit/>
          </a:bodyPr>
          <a:lstStyle/>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r>
              <a:rPr lang="en-US" dirty="0" smtClean="0"/>
              <a:t>July </a:t>
            </a:r>
            <a:r>
              <a:rPr lang="en-US" dirty="0"/>
              <a:t>7</a:t>
            </a:r>
            <a:r>
              <a:rPr lang="en-US" dirty="0" smtClean="0"/>
              <a:t>, 2015 </a:t>
            </a:r>
            <a:endParaRPr lang="en-US" dirty="0"/>
          </a:p>
        </p:txBody>
      </p:sp>
      <p:sp>
        <p:nvSpPr>
          <p:cNvPr id="3076"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7A0473D-BB34-476B-9F63-864B3CE17A97}" type="datetime1">
              <a:rPr lang="en-US" smtClean="0"/>
              <a:pPr fontAlgn="base">
                <a:spcBef>
                  <a:spcPct val="0"/>
                </a:spcBef>
                <a:spcAft>
                  <a:spcPct val="0"/>
                </a:spcAft>
                <a:defRPr/>
              </a:pPr>
              <a:t>7/6/2015</a:t>
            </a:fld>
            <a:endParaRPr lang="en-US" dirty="0" smtClean="0"/>
          </a:p>
        </p:txBody>
      </p:sp>
      <p:sp>
        <p:nvSpPr>
          <p:cNvPr id="307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2FB78B8C-C50E-4BC1-B955-878290573099}" type="slidenum">
              <a:rPr lang="en-US" altLang="en-US" sz="1200"/>
              <a:pPr/>
              <a:t>1</a:t>
            </a:fld>
            <a:endParaRPr lang="en-US" altLang="en-US" sz="1200"/>
          </a:p>
        </p:txBody>
      </p:sp>
      <p:pic>
        <p:nvPicPr>
          <p:cNvPr id="30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226" y="4612654"/>
            <a:ext cx="2366347" cy="157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026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609600" y="292100"/>
            <a:ext cx="7924800" cy="1143000"/>
          </a:xfrm>
        </p:spPr>
        <p:txBody>
          <a:bodyPr/>
          <a:lstStyle/>
          <a:p>
            <a:pPr eaLnBrk="1" hangingPunct="1"/>
            <a:r>
              <a:rPr lang="en-US" altLang="en-US" smtClean="0"/>
              <a:t>Is there a Handbook?</a:t>
            </a:r>
          </a:p>
        </p:txBody>
      </p:sp>
      <p:sp>
        <p:nvSpPr>
          <p:cNvPr id="17411"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06D5DC15-A19D-4A52-9032-3412EC41E44C}" type="datetime1">
              <a:rPr lang="en-US" smtClean="0"/>
              <a:pPr fontAlgn="base">
                <a:spcBef>
                  <a:spcPct val="0"/>
                </a:spcBef>
                <a:spcAft>
                  <a:spcPct val="0"/>
                </a:spcAft>
                <a:defRPr/>
              </a:pPr>
              <a:t>7/6/2015</a:t>
            </a:fld>
            <a:endParaRPr lang="en-US" dirty="0" smtClean="0"/>
          </a:p>
        </p:txBody>
      </p:sp>
      <p:sp>
        <p:nvSpPr>
          <p:cNvPr id="19460"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890DDB88-FB27-4552-9EA9-BBBB82653439}" type="slidenum">
              <a:rPr lang="en-US" altLang="en-US" sz="1200"/>
              <a:pPr/>
              <a:t>10</a:t>
            </a:fld>
            <a:endParaRPr lang="en-US" altLang="en-US" sz="120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613" y="1817688"/>
            <a:ext cx="358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9"/>
          <p:cNvSpPr>
            <a:spLocks noChangeArrowheads="1"/>
          </p:cNvSpPr>
          <p:nvPr/>
        </p:nvSpPr>
        <p:spPr bwMode="auto">
          <a:xfrm>
            <a:off x="1751013" y="1284288"/>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latin typeface="Calibri" pitchFamily="34" charset="0"/>
              </a:rPr>
              <a:t>http://www.fns.usda.gov/cnd/ffvp/</a:t>
            </a:r>
          </a:p>
        </p:txBody>
      </p:sp>
    </p:spTree>
    <p:extLst>
      <p:ext uri="{BB962C8B-B14F-4D97-AF65-F5344CB8AC3E}">
        <p14:creationId xmlns:p14="http://schemas.microsoft.com/office/powerpoint/2010/main" val="374153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altLang="en-US" smtClean="0">
                <a:latin typeface="Arial" charset="0"/>
                <a:cs typeface="Arial" charset="0"/>
              </a:rPr>
              <a:t>What are the goals?</a:t>
            </a:r>
          </a:p>
        </p:txBody>
      </p:sp>
      <p:sp>
        <p:nvSpPr>
          <p:cNvPr id="19460"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EDE2A452-71F9-4454-875C-ECB3D136AFF5}" type="datetime1">
              <a:rPr lang="en-US" smtClean="0"/>
              <a:pPr fontAlgn="base">
                <a:spcBef>
                  <a:spcPct val="0"/>
                </a:spcBef>
                <a:spcAft>
                  <a:spcPct val="0"/>
                </a:spcAft>
                <a:defRPr/>
              </a:pPr>
              <a:t>7/6/2015</a:t>
            </a:fld>
            <a:endParaRPr lang="en-US" dirty="0" smtClean="0"/>
          </a:p>
        </p:txBody>
      </p:sp>
      <p:sp>
        <p:nvSpPr>
          <p:cNvPr id="21508"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46588A1B-60F3-4845-9389-276BF6C7FE7C}" type="slidenum">
              <a:rPr lang="en-US" altLang="en-US" sz="1200"/>
              <a:pPr/>
              <a:t>11</a:t>
            </a:fld>
            <a:endParaRPr lang="en-US" altLang="en-US" sz="1200"/>
          </a:p>
        </p:txBody>
      </p:sp>
      <p:pic>
        <p:nvPicPr>
          <p:cNvPr id="21509" name="Picture 2" descr="C:\Documents and Settings\marjorie.massey\Local Settings\Temporary Internet Files\Content.IE5\EAZQLZG2\MP9004387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82" y="4416425"/>
            <a:ext cx="2464418"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58800" y="1946275"/>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b="1" dirty="0" smtClean="0">
                <a:latin typeface="Arial" charset="0"/>
              </a:rPr>
              <a:t>1. Expand </a:t>
            </a:r>
            <a:r>
              <a:rPr lang="en-US" altLang="en-US" sz="3600" b="1" i="1" dirty="0">
                <a:latin typeface="Arial" charset="0"/>
              </a:rPr>
              <a:t>variety</a:t>
            </a:r>
            <a:r>
              <a:rPr lang="en-US" altLang="en-US" sz="3600" b="1" dirty="0">
                <a:latin typeface="Arial" charset="0"/>
              </a:rPr>
              <a:t> that children experience</a:t>
            </a:r>
          </a:p>
        </p:txBody>
      </p:sp>
      <p:sp>
        <p:nvSpPr>
          <p:cNvPr id="4" name="TextBox 3"/>
          <p:cNvSpPr txBox="1">
            <a:spLocks noChangeArrowheads="1"/>
          </p:cNvSpPr>
          <p:nvPr/>
        </p:nvSpPr>
        <p:spPr bwMode="auto">
          <a:xfrm>
            <a:off x="558800" y="3124200"/>
            <a:ext cx="5775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b="1" dirty="0" smtClean="0">
                <a:latin typeface="Arial" charset="0"/>
              </a:rPr>
              <a:t>2. Increase </a:t>
            </a:r>
            <a:r>
              <a:rPr lang="en-US" altLang="en-US" sz="3600" b="1" dirty="0">
                <a:latin typeface="Arial" charset="0"/>
              </a:rPr>
              <a:t>consumption</a:t>
            </a:r>
          </a:p>
        </p:txBody>
      </p:sp>
      <p:sp>
        <p:nvSpPr>
          <p:cNvPr id="5" name="TextBox 4"/>
          <p:cNvSpPr txBox="1">
            <a:spLocks noChangeArrowheads="1"/>
          </p:cNvSpPr>
          <p:nvPr/>
        </p:nvSpPr>
        <p:spPr bwMode="auto">
          <a:xfrm>
            <a:off x="558800" y="3886200"/>
            <a:ext cx="7451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b="1" dirty="0" smtClean="0">
                <a:latin typeface="Arial" charset="0"/>
              </a:rPr>
              <a:t>3. Impact </a:t>
            </a:r>
            <a:r>
              <a:rPr lang="en-US" altLang="en-US" sz="3600" b="1" dirty="0">
                <a:latin typeface="Arial" charset="0"/>
              </a:rPr>
              <a:t>children’s present &amp; future health </a:t>
            </a:r>
          </a:p>
        </p:txBody>
      </p:sp>
    </p:spTree>
    <p:extLst>
      <p:ext uri="{BB962C8B-B14F-4D97-AF65-F5344CB8AC3E}">
        <p14:creationId xmlns:p14="http://schemas.microsoft.com/office/powerpoint/2010/main" val="32451069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274638"/>
            <a:ext cx="6477000" cy="1143000"/>
          </a:xfrm>
        </p:spPr>
        <p:txBody>
          <a:bodyPr/>
          <a:lstStyle/>
          <a:p>
            <a:pPr algn="l" eaLnBrk="1" hangingPunct="1"/>
            <a:r>
              <a:rPr lang="en-US" altLang="en-US" dirty="0" smtClean="0">
                <a:latin typeface="Arial" charset="0"/>
                <a:cs typeface="Arial" charset="0"/>
              </a:rPr>
              <a:t>Who does what?</a:t>
            </a:r>
          </a:p>
        </p:txBody>
      </p:sp>
      <p:sp>
        <p:nvSpPr>
          <p:cNvPr id="12291" name="Content Placeholder 2"/>
          <p:cNvSpPr>
            <a:spLocks noGrp="1"/>
          </p:cNvSpPr>
          <p:nvPr>
            <p:ph idx="1"/>
          </p:nvPr>
        </p:nvSpPr>
        <p:spPr>
          <a:xfrm>
            <a:off x="152400" y="1531938"/>
            <a:ext cx="8229600" cy="2311400"/>
          </a:xfrm>
        </p:spPr>
        <p:txBody>
          <a:bodyPr/>
          <a:lstStyle/>
          <a:p>
            <a:pPr eaLnBrk="1" hangingPunct="1">
              <a:buFont typeface="Wingdings" pitchFamily="2" charset="2"/>
              <a:buChar char="§"/>
              <a:defRPr/>
            </a:pPr>
            <a:r>
              <a:rPr lang="en-US" sz="3600" b="1" dirty="0" smtClean="0">
                <a:latin typeface="Arial" panose="020B0604020202020204" pitchFamily="34" charset="0"/>
                <a:cs typeface="Arial" panose="020B0604020202020204" pitchFamily="34" charset="0"/>
              </a:rPr>
              <a:t>National Level </a:t>
            </a:r>
            <a:r>
              <a:rPr lang="en-US" sz="3600" dirty="0" smtClean="0">
                <a:latin typeface="Arial" panose="020B0604020202020204" pitchFamily="34" charset="0"/>
                <a:cs typeface="Arial" panose="020B0604020202020204" pitchFamily="34" charset="0"/>
              </a:rPr>
              <a:t>– administered by USDA Food </a:t>
            </a:r>
            <a:r>
              <a:rPr lang="en-US" sz="3600" dirty="0">
                <a:latin typeface="Arial" panose="020B0604020202020204" pitchFamily="34" charset="0"/>
                <a:cs typeface="Arial" panose="020B0604020202020204" pitchFamily="34" charset="0"/>
              </a:rPr>
              <a:t>&amp;</a:t>
            </a:r>
            <a:r>
              <a:rPr lang="en-US" sz="3600" dirty="0" smtClean="0">
                <a:latin typeface="Arial" panose="020B0604020202020204" pitchFamily="34" charset="0"/>
                <a:cs typeface="Arial" panose="020B0604020202020204" pitchFamily="34" charset="0"/>
              </a:rPr>
              <a:t> Nutrition Service (FNS)</a:t>
            </a:r>
          </a:p>
          <a:p>
            <a:pPr eaLnBrk="1" hangingPunct="1">
              <a:buFont typeface="Wingdings" pitchFamily="2" charset="2"/>
              <a:buChar char="§"/>
              <a:defRPr/>
            </a:pPr>
            <a:r>
              <a:rPr lang="en-US" sz="3600" b="1" dirty="0" smtClean="0">
                <a:latin typeface="Arial" panose="020B0604020202020204" pitchFamily="34" charset="0"/>
                <a:cs typeface="Arial" panose="020B0604020202020204" pitchFamily="34" charset="0"/>
              </a:rPr>
              <a:t>State Level </a:t>
            </a:r>
            <a:r>
              <a:rPr lang="en-US" sz="3600" dirty="0" smtClean="0">
                <a:latin typeface="Arial" panose="020B0604020202020204" pitchFamily="34" charset="0"/>
                <a:cs typeface="Arial" panose="020B0604020202020204" pitchFamily="34" charset="0"/>
              </a:rPr>
              <a:t>- administered through the State Department of Education</a:t>
            </a:r>
            <a:endParaRPr lang="en-US" dirty="0" smtClean="0"/>
          </a:p>
          <a:p>
            <a:pPr marL="0" indent="0" eaLnBrk="1" hangingPunct="1">
              <a:buFont typeface="Arial" charset="0"/>
              <a:buNone/>
              <a:defRPr/>
            </a:pPr>
            <a:endParaRPr lang="en-US" dirty="0" smtClean="0"/>
          </a:p>
        </p:txBody>
      </p:sp>
      <p:sp>
        <p:nvSpPr>
          <p:cNvPr id="11268"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904E8BCE-1A5E-45D8-A2B2-03FE62045DA8}" type="datetime1">
              <a:rPr lang="en-US" smtClean="0"/>
              <a:pPr fontAlgn="base">
                <a:spcBef>
                  <a:spcPct val="0"/>
                </a:spcBef>
                <a:spcAft>
                  <a:spcPct val="0"/>
                </a:spcAft>
                <a:defRPr/>
              </a:pPr>
              <a:t>7/6/2015</a:t>
            </a:fld>
            <a:endParaRPr lang="en-US" dirty="0" smtClean="0"/>
          </a:p>
        </p:txBody>
      </p:sp>
      <p:sp>
        <p:nvSpPr>
          <p:cNvPr id="2355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13883BD7-4F41-45FF-BFC4-73DD8004E4F6}" type="slidenum">
              <a:rPr lang="en-US" altLang="en-US" sz="1200"/>
              <a:pPr/>
              <a:t>12</a:t>
            </a:fld>
            <a:endParaRPr lang="en-US" altLang="en-US" sz="1200"/>
          </a:p>
        </p:txBody>
      </p:sp>
      <p:pic>
        <p:nvPicPr>
          <p:cNvPr id="23558" name="Picture 7" descr="C:\Users\Danna.Ogletree\AppData\Local\Microsoft\Windows\Temporary Internet Files\Content.IE5\VN77ITSZ\MC90044152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018" y="3575050"/>
            <a:ext cx="31226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037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066800"/>
          </a:xfrm>
        </p:spPr>
        <p:txBody>
          <a:bodyPr/>
          <a:lstStyle/>
          <a:p>
            <a:pPr algn="l" eaLnBrk="1" hangingPunct="1"/>
            <a:r>
              <a:rPr lang="en-US" altLang="en-US" dirty="0" smtClean="0"/>
              <a:t>History:</a:t>
            </a:r>
          </a:p>
        </p:txBody>
      </p:sp>
      <p:sp>
        <p:nvSpPr>
          <p:cNvPr id="13316" name="Content Placeholder 5"/>
          <p:cNvSpPr>
            <a:spLocks noGrp="1"/>
          </p:cNvSpPr>
          <p:nvPr>
            <p:ph sz="half" idx="2"/>
          </p:nvPr>
        </p:nvSpPr>
        <p:spPr>
          <a:xfrm>
            <a:off x="533400" y="1457324"/>
            <a:ext cx="8153400" cy="5019675"/>
          </a:xfrm>
          <a:ln w="28575">
            <a:miter lim="800000"/>
            <a:headEnd/>
            <a:tailEnd/>
          </a:ln>
        </p:spPr>
        <p:txBody>
          <a:bodyPr/>
          <a:lstStyle/>
          <a:p>
            <a:pPr marL="0" indent="0" eaLnBrk="1" hangingPunct="1">
              <a:buFont typeface="Arial" charset="0"/>
              <a:buNone/>
              <a:defRPr/>
            </a:pPr>
            <a:r>
              <a:rPr lang="en-US" sz="5200" b="1" i="1" dirty="0">
                <a:solidFill>
                  <a:schemeClr val="accent3">
                    <a:lumMod val="50000"/>
                  </a:schemeClr>
                </a:solidFill>
              </a:rPr>
              <a:t>The purpose of the pilot was to </a:t>
            </a:r>
            <a:r>
              <a:rPr lang="en-US" sz="5200" b="1" i="1" u="sng" dirty="0">
                <a:solidFill>
                  <a:schemeClr val="accent3">
                    <a:lumMod val="50000"/>
                  </a:schemeClr>
                </a:solidFill>
              </a:rPr>
              <a:t>determine the best practices for increasing fresh fruit and </a:t>
            </a:r>
            <a:r>
              <a:rPr lang="en-US" sz="5200" b="1" i="1" u="sng" dirty="0" smtClean="0">
                <a:solidFill>
                  <a:schemeClr val="accent3">
                    <a:lumMod val="50000"/>
                  </a:schemeClr>
                </a:solidFill>
              </a:rPr>
              <a:t>fresh </a:t>
            </a:r>
            <a:r>
              <a:rPr lang="en-US" sz="5200" b="1" i="1" u="sng" dirty="0">
                <a:solidFill>
                  <a:schemeClr val="accent3">
                    <a:lumMod val="50000"/>
                  </a:schemeClr>
                </a:solidFill>
              </a:rPr>
              <a:t>vegetable </a:t>
            </a:r>
            <a:r>
              <a:rPr lang="en-US" sz="5200" b="1" i="1" u="sng" dirty="0">
                <a:solidFill>
                  <a:srgbClr val="FF0000"/>
                </a:solidFill>
              </a:rPr>
              <a:t>consumption in schools</a:t>
            </a:r>
            <a:r>
              <a:rPr lang="en-US" sz="5200" b="1" i="1" dirty="0" smtClean="0">
                <a:solidFill>
                  <a:schemeClr val="accent3">
                    <a:lumMod val="50000"/>
                  </a:schemeClr>
                </a:solidFill>
              </a:rPr>
              <a:t>.</a:t>
            </a:r>
          </a:p>
          <a:p>
            <a:pPr marL="0" indent="0" eaLnBrk="1" hangingPunct="1">
              <a:buFont typeface="Arial" charset="0"/>
              <a:buNone/>
              <a:defRPr/>
            </a:pPr>
            <a:endParaRPr lang="en-US" sz="2400" dirty="0" smtClean="0"/>
          </a:p>
          <a:p>
            <a:pPr marL="0" indent="0" eaLnBrk="1" hangingPunct="1">
              <a:buFont typeface="Arial" charset="0"/>
              <a:buNone/>
              <a:defRPr/>
            </a:pPr>
            <a:endParaRPr lang="en-US" dirty="0" smtClean="0"/>
          </a:p>
          <a:p>
            <a:pPr marL="0" indent="0" eaLnBrk="1" hangingPunct="1">
              <a:buFont typeface="Arial" charset="0"/>
              <a:buNone/>
              <a:defRPr/>
            </a:pPr>
            <a:endParaRPr lang="en-US" dirty="0" smtClean="0"/>
          </a:p>
          <a:p>
            <a:pPr marL="0" indent="0" eaLnBrk="1" hangingPunct="1">
              <a:buFont typeface="Arial" charset="0"/>
              <a:buNone/>
              <a:defRPr/>
            </a:pPr>
            <a:endParaRPr lang="en-US" dirty="0" smtClean="0"/>
          </a:p>
        </p:txBody>
      </p:sp>
      <p:sp>
        <p:nvSpPr>
          <p:cNvPr id="12293"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33031-7871-4029-9B6F-30C6EC33F0A0}" type="datetime1">
              <a:rPr lang="en-US" smtClean="0"/>
              <a:pPr fontAlgn="base">
                <a:spcBef>
                  <a:spcPct val="0"/>
                </a:spcBef>
                <a:spcAft>
                  <a:spcPct val="0"/>
                </a:spcAft>
                <a:defRPr/>
              </a:pPr>
              <a:t>7/6/2015</a:t>
            </a:fld>
            <a:endParaRPr lang="en-US" dirty="0" smtClean="0"/>
          </a:p>
        </p:txBody>
      </p:sp>
      <p:sp>
        <p:nvSpPr>
          <p:cNvPr id="25605"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B27091DE-40A5-4FD3-8A42-EB83D1A65D84}" type="slidenum">
              <a:rPr lang="en-US" altLang="en-US" sz="1200"/>
              <a:pPr/>
              <a:t>13</a:t>
            </a:fld>
            <a:endParaRPr lang="en-US" altLang="en-US" sz="1200"/>
          </a:p>
        </p:txBody>
      </p:sp>
    </p:spTree>
    <p:extLst>
      <p:ext uri="{BB962C8B-B14F-4D97-AF65-F5344CB8AC3E}">
        <p14:creationId xmlns:p14="http://schemas.microsoft.com/office/powerpoint/2010/main" val="228214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animEffect transition="in" filter="wipe(down)">
                                      <p:cBhvr>
                                        <p:cTn id="7" dur="500"/>
                                        <p:tgtEl>
                                          <p:spTgt spid="1331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wipe(down)">
                                      <p:cBhvr>
                                        <p:cTn id="12"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934200" y="6356350"/>
            <a:ext cx="1066800" cy="365125"/>
          </a:xfrm>
          <a:prstGeom prst="rect">
            <a:avLst/>
          </a:prstGeom>
        </p:spPr>
        <p:txBody>
          <a:bodyPr/>
          <a:lstStyle/>
          <a:p>
            <a:pPr>
              <a:defRPr/>
            </a:pPr>
            <a:fld id="{F5C3A7CD-B63B-4362-AD1D-D3A543260199}" type="datetime1">
              <a:rPr lang="en-US" smtClean="0"/>
              <a:pPr>
                <a:defRPr/>
              </a:pPr>
              <a:t>7/6/2015</a:t>
            </a:fld>
            <a:endParaRPr lang="en-US" dirty="0"/>
          </a:p>
        </p:txBody>
      </p:sp>
      <p:sp>
        <p:nvSpPr>
          <p:cNvPr id="27651" name="Slide Number Placeholder 2"/>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BF52C67-D82B-4503-8485-BCF61B7EC702}" type="slidenum">
              <a:rPr lang="en-US" altLang="en-US" sz="1200"/>
              <a:pPr/>
              <a:t>14</a:t>
            </a:fld>
            <a:endParaRPr lang="en-US" altLang="en-US" sz="1200"/>
          </a:p>
        </p:txBody>
      </p:sp>
      <p:graphicFrame>
        <p:nvGraphicFramePr>
          <p:cNvPr id="4" name="Diagram 3"/>
          <p:cNvGraphicFramePr/>
          <p:nvPr>
            <p:extLst>
              <p:ext uri="{D42A27DB-BD31-4B8C-83A1-F6EECF244321}">
                <p14:modId xmlns:p14="http://schemas.microsoft.com/office/powerpoint/2010/main" val="2920172661"/>
              </p:ext>
            </p:extLst>
          </p:nvPr>
        </p:nvGraphicFramePr>
        <p:xfrm>
          <a:off x="1676400" y="1231900"/>
          <a:ext cx="7467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TextBox 4"/>
          <p:cNvSpPr txBox="1">
            <a:spLocks noChangeArrowheads="1"/>
          </p:cNvSpPr>
          <p:nvPr/>
        </p:nvSpPr>
        <p:spPr bwMode="auto">
          <a:xfrm>
            <a:off x="438150" y="3600449"/>
            <a:ext cx="2405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b="1" dirty="0">
                <a:latin typeface="Arial" charset="0"/>
              </a:rPr>
              <a:t>In </a:t>
            </a:r>
            <a:endParaRPr lang="en-US" altLang="en-US" sz="3600" b="1" dirty="0" smtClean="0">
              <a:latin typeface="Arial" charset="0"/>
            </a:endParaRPr>
          </a:p>
          <a:p>
            <a:pPr eaLnBrk="1" hangingPunct="1"/>
            <a:r>
              <a:rPr lang="en-US" altLang="en-US" sz="3600" b="1" dirty="0" smtClean="0">
                <a:latin typeface="Arial" charset="0"/>
              </a:rPr>
              <a:t>the </a:t>
            </a:r>
            <a:r>
              <a:rPr lang="en-US" altLang="en-US" sz="3600" b="1" dirty="0">
                <a:latin typeface="Arial" charset="0"/>
              </a:rPr>
              <a:t>beginning</a:t>
            </a:r>
          </a:p>
        </p:txBody>
      </p:sp>
    </p:spTree>
    <p:extLst>
      <p:ext uri="{BB962C8B-B14F-4D97-AF65-F5344CB8AC3E}">
        <p14:creationId xmlns:p14="http://schemas.microsoft.com/office/powerpoint/2010/main" val="141934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B382A4B-3A10-4E1D-B231-1BE5F5B0A628}"/>
                                            </p:graphicEl>
                                          </p:spTgt>
                                        </p:tgtEl>
                                        <p:attrNameLst>
                                          <p:attrName>style.visibility</p:attrName>
                                        </p:attrNameLst>
                                      </p:cBhvr>
                                      <p:to>
                                        <p:strVal val="visible"/>
                                      </p:to>
                                    </p:set>
                                    <p:animEffect transition="in" filter="fade">
                                      <p:cBhvr>
                                        <p:cTn id="7" dur="500"/>
                                        <p:tgtEl>
                                          <p:spTgt spid="4">
                                            <p:graphicEl>
                                              <a:dgm id="{8B382A4B-3A10-4E1D-B231-1BE5F5B0A62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9C11B01D-F2B6-4B33-9675-80EFA0CABD92}"/>
                                            </p:graphicEl>
                                          </p:spTgt>
                                        </p:tgtEl>
                                        <p:attrNameLst>
                                          <p:attrName>style.visibility</p:attrName>
                                        </p:attrNameLst>
                                      </p:cBhvr>
                                      <p:to>
                                        <p:strVal val="visible"/>
                                      </p:to>
                                    </p:set>
                                    <p:animEffect transition="in" filter="fade">
                                      <p:cBhvr>
                                        <p:cTn id="10" dur="500"/>
                                        <p:tgtEl>
                                          <p:spTgt spid="4">
                                            <p:graphicEl>
                                              <a:dgm id="{9C11B01D-F2B6-4B33-9675-80EFA0CABD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641AAFB2-CDFF-4CF4-AE2F-835F4A404542}"/>
                                            </p:graphicEl>
                                          </p:spTgt>
                                        </p:tgtEl>
                                        <p:attrNameLst>
                                          <p:attrName>style.visibility</p:attrName>
                                        </p:attrNameLst>
                                      </p:cBhvr>
                                      <p:to>
                                        <p:strVal val="visible"/>
                                      </p:to>
                                    </p:set>
                                    <p:animEffect transition="in" filter="fade">
                                      <p:cBhvr>
                                        <p:cTn id="15" dur="500"/>
                                        <p:tgtEl>
                                          <p:spTgt spid="4">
                                            <p:graphicEl>
                                              <a:dgm id="{641AAFB2-CDFF-4CF4-AE2F-835F4A40454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F0C79C5-B9C6-4808-B4F8-E921E47BED1C}"/>
                                            </p:graphicEl>
                                          </p:spTgt>
                                        </p:tgtEl>
                                        <p:attrNameLst>
                                          <p:attrName>style.visibility</p:attrName>
                                        </p:attrNameLst>
                                      </p:cBhvr>
                                      <p:to>
                                        <p:strVal val="visible"/>
                                      </p:to>
                                    </p:set>
                                    <p:animEffect transition="in" filter="fade">
                                      <p:cBhvr>
                                        <p:cTn id="20" dur="500"/>
                                        <p:tgtEl>
                                          <p:spTgt spid="4">
                                            <p:graphicEl>
                                              <a:dgm id="{0F0C79C5-B9C6-4808-B4F8-E921E47BED1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4D24147-325A-4015-8704-674EA6E9FDC8}"/>
                                            </p:graphicEl>
                                          </p:spTgt>
                                        </p:tgtEl>
                                        <p:attrNameLst>
                                          <p:attrName>style.visibility</p:attrName>
                                        </p:attrNameLst>
                                      </p:cBhvr>
                                      <p:to>
                                        <p:strVal val="visible"/>
                                      </p:to>
                                    </p:set>
                                    <p:animEffect transition="in" filter="fade">
                                      <p:cBhvr>
                                        <p:cTn id="23" dur="500"/>
                                        <p:tgtEl>
                                          <p:spTgt spid="4">
                                            <p:graphicEl>
                                              <a:dgm id="{B4D24147-325A-4015-8704-674EA6E9FDC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7737DA50-7884-4C67-AF84-2C8027E9207C}"/>
                                            </p:graphicEl>
                                          </p:spTgt>
                                        </p:tgtEl>
                                        <p:attrNameLst>
                                          <p:attrName>style.visibility</p:attrName>
                                        </p:attrNameLst>
                                      </p:cBhvr>
                                      <p:to>
                                        <p:strVal val="visible"/>
                                      </p:to>
                                    </p:set>
                                    <p:animEffect transition="in" filter="fade">
                                      <p:cBhvr>
                                        <p:cTn id="28" dur="500"/>
                                        <p:tgtEl>
                                          <p:spTgt spid="4">
                                            <p:graphicEl>
                                              <a:dgm id="{7737DA50-7884-4C67-AF84-2C8027E9207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010039E6-DD1E-4FA7-8EE1-382CA9119193}"/>
                                            </p:graphicEl>
                                          </p:spTgt>
                                        </p:tgtEl>
                                        <p:attrNameLst>
                                          <p:attrName>style.visibility</p:attrName>
                                        </p:attrNameLst>
                                      </p:cBhvr>
                                      <p:to>
                                        <p:strVal val="visible"/>
                                      </p:to>
                                    </p:set>
                                    <p:animEffect transition="in" filter="fade">
                                      <p:cBhvr>
                                        <p:cTn id="33" dur="500"/>
                                        <p:tgtEl>
                                          <p:spTgt spid="4">
                                            <p:graphicEl>
                                              <a:dgm id="{010039E6-DD1E-4FA7-8EE1-382CA911919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3027971F-3E51-421F-B10C-7ED4F63A1B26}"/>
                                            </p:graphicEl>
                                          </p:spTgt>
                                        </p:tgtEl>
                                        <p:attrNameLst>
                                          <p:attrName>style.visibility</p:attrName>
                                        </p:attrNameLst>
                                      </p:cBhvr>
                                      <p:to>
                                        <p:strVal val="visible"/>
                                      </p:to>
                                    </p:set>
                                    <p:animEffect transition="in" filter="fade">
                                      <p:cBhvr>
                                        <p:cTn id="38" dur="500"/>
                                        <p:tgtEl>
                                          <p:spTgt spid="4">
                                            <p:graphicEl>
                                              <a:dgm id="{3027971F-3E51-421F-B10C-7ED4F63A1B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934200" y="6356350"/>
            <a:ext cx="1066800" cy="365125"/>
          </a:xfrm>
          <a:prstGeom prst="rect">
            <a:avLst/>
          </a:prstGeom>
        </p:spPr>
        <p:txBody>
          <a:bodyPr/>
          <a:lstStyle/>
          <a:p>
            <a:pPr>
              <a:defRPr/>
            </a:pPr>
            <a:fld id="{98978B7E-F6CC-456E-9DF3-95E4C7CB222C}" type="datetime1">
              <a:rPr lang="en-US" smtClean="0"/>
              <a:pPr>
                <a:defRPr/>
              </a:pPr>
              <a:t>7/6/2015</a:t>
            </a:fld>
            <a:endParaRPr lang="en-US" dirty="0"/>
          </a:p>
        </p:txBody>
      </p:sp>
      <p:sp>
        <p:nvSpPr>
          <p:cNvPr id="29699" name="Slide Number Placeholder 2"/>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1706F9E-93C4-4412-A2B4-5824C9FB0FBE}" type="slidenum">
              <a:rPr lang="en-US" altLang="en-US" sz="1200"/>
              <a:pPr/>
              <a:t>15</a:t>
            </a:fld>
            <a:endParaRPr lang="en-US" altLang="en-US" sz="1200"/>
          </a:p>
        </p:txBody>
      </p:sp>
      <p:pic>
        <p:nvPicPr>
          <p:cNvPr id="16388" name="Picture 3" descr="C:\Users\Danna.Ogletree\AppData\Local\Microsoft\Windows\Temporary Internet Files\Content.IE5\VN77ITSZ\MC900349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62" y="1223963"/>
            <a:ext cx="623093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ChangeArrowheads="1"/>
          </p:cNvSpPr>
          <p:nvPr/>
        </p:nvSpPr>
        <p:spPr bwMode="auto">
          <a:xfrm>
            <a:off x="157163" y="2366040"/>
            <a:ext cx="30575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4000" dirty="0"/>
              <a:t>The Food, Conservation, and Energy Act of </a:t>
            </a:r>
            <a:r>
              <a:rPr lang="en-US" altLang="en-US" sz="4000" b="1" dirty="0"/>
              <a:t>2008</a:t>
            </a:r>
            <a:endParaRPr lang="en-US" altLang="en-US" sz="4000" dirty="0"/>
          </a:p>
        </p:txBody>
      </p:sp>
    </p:spTree>
    <p:extLst>
      <p:ext uri="{BB962C8B-B14F-4D97-AF65-F5344CB8AC3E}">
        <p14:creationId xmlns:p14="http://schemas.microsoft.com/office/powerpoint/2010/main" val="2870905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CFF5E02F-BA86-4CC0-AAD0-359E52C81B1D}" type="datetime1">
              <a:rPr lang="en-US" smtClean="0"/>
              <a:pPr>
                <a:defRPr/>
              </a:pPr>
              <a:t>7/6/2015</a:t>
            </a:fld>
            <a:endParaRPr lang="en-US" dirty="0"/>
          </a:p>
        </p:txBody>
      </p:sp>
      <p:sp>
        <p:nvSpPr>
          <p:cNvPr id="31747"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AC61D9F-1AF8-4221-A049-202ECAE6386A}" type="slidenum">
              <a:rPr lang="en-US" altLang="en-US" sz="1200"/>
              <a:pPr/>
              <a:t>16</a:t>
            </a:fld>
            <a:endParaRPr lang="en-US" altLang="en-US" sz="1200"/>
          </a:p>
        </p:txBody>
      </p:sp>
      <p:graphicFrame>
        <p:nvGraphicFramePr>
          <p:cNvPr id="8" name="Chart 7"/>
          <p:cNvGraphicFramePr>
            <a:graphicFrameLocks/>
          </p:cNvGraphicFramePr>
          <p:nvPr>
            <p:extLst>
              <p:ext uri="{D42A27DB-BD31-4B8C-83A1-F6EECF244321}">
                <p14:modId xmlns:p14="http://schemas.microsoft.com/office/powerpoint/2010/main" val="944987622"/>
              </p:ext>
            </p:extLst>
          </p:nvPr>
        </p:nvGraphicFramePr>
        <p:xfrm>
          <a:off x="0" y="1058779"/>
          <a:ext cx="9144000" cy="5297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89905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altLang="en-US" smtClean="0"/>
              <a:t>How are schools selected?</a:t>
            </a:r>
            <a:br>
              <a:rPr lang="en-US" altLang="en-US" smtClean="0"/>
            </a:br>
            <a:r>
              <a:rPr lang="en-US" altLang="en-US" sz="2400" smtClean="0"/>
              <a:t>Page 7</a:t>
            </a:r>
          </a:p>
        </p:txBody>
      </p:sp>
      <p:sp>
        <p:nvSpPr>
          <p:cNvPr id="3" name="Content Placeholder 2"/>
          <p:cNvSpPr>
            <a:spLocks noGrp="1"/>
          </p:cNvSpPr>
          <p:nvPr>
            <p:ph sz="half" idx="1"/>
          </p:nvPr>
        </p:nvSpPr>
        <p:spPr>
          <a:xfrm>
            <a:off x="914400" y="1600200"/>
            <a:ext cx="7391400" cy="4343400"/>
          </a:xfrm>
          <a:extLst>
            <a:ext uri="{91240B29-F687-4F45-9708-019B960494DF}">
              <a14:hiddenLine xmlns:a14="http://schemas.microsoft.com/office/drawing/2010/main" w="28575">
                <a:solidFill>
                  <a:srgbClr val="000000"/>
                </a:solidFill>
                <a:miter lim="800000"/>
                <a:headEnd/>
                <a:tailEnd/>
              </a14:hiddenLine>
            </a:ext>
          </a:extLst>
        </p:spPr>
        <p:txBody>
          <a:bodyPr/>
          <a:lstStyle/>
          <a:p>
            <a:pPr eaLnBrk="1" hangingPunct="1">
              <a:lnSpc>
                <a:spcPct val="150000"/>
              </a:lnSpc>
              <a:spcBef>
                <a:spcPct val="0"/>
              </a:spcBef>
              <a:buFont typeface="Wingdings" pitchFamily="2" charset="2"/>
              <a:buChar char="§"/>
            </a:pPr>
            <a:r>
              <a:rPr lang="en-US" altLang="en-US" sz="3200" b="1" smtClean="0">
                <a:latin typeface="Arial" charset="0"/>
                <a:cs typeface="Arial" charset="0"/>
              </a:rPr>
              <a:t>Elementary</a:t>
            </a:r>
            <a:r>
              <a:rPr lang="en-US" altLang="en-US" sz="3200" smtClean="0">
                <a:latin typeface="Arial" charset="0"/>
                <a:cs typeface="Arial" charset="0"/>
              </a:rPr>
              <a:t> school</a:t>
            </a:r>
          </a:p>
          <a:p>
            <a:pPr eaLnBrk="1" hangingPunct="1">
              <a:lnSpc>
                <a:spcPct val="150000"/>
              </a:lnSpc>
              <a:spcBef>
                <a:spcPct val="0"/>
              </a:spcBef>
              <a:buFont typeface="Wingdings" pitchFamily="2" charset="2"/>
              <a:buChar char="§"/>
            </a:pPr>
            <a:r>
              <a:rPr lang="en-US" altLang="en-US" sz="3200" smtClean="0">
                <a:latin typeface="Arial" charset="0"/>
                <a:cs typeface="Arial" charset="0"/>
              </a:rPr>
              <a:t>Operate </a:t>
            </a:r>
            <a:r>
              <a:rPr lang="en-US" altLang="en-US" sz="3200" b="1" smtClean="0">
                <a:latin typeface="Arial" charset="0"/>
                <a:cs typeface="Arial" charset="0"/>
              </a:rPr>
              <a:t>NSLP</a:t>
            </a:r>
            <a:endParaRPr lang="en-US" altLang="en-US" sz="3200" smtClean="0">
              <a:latin typeface="Arial" charset="0"/>
              <a:cs typeface="Arial" charset="0"/>
            </a:endParaRPr>
          </a:p>
          <a:p>
            <a:pPr eaLnBrk="1" hangingPunct="1">
              <a:lnSpc>
                <a:spcPct val="150000"/>
              </a:lnSpc>
              <a:spcBef>
                <a:spcPct val="0"/>
              </a:spcBef>
              <a:buFont typeface="Wingdings" pitchFamily="2" charset="2"/>
              <a:buChar char="§"/>
            </a:pPr>
            <a:r>
              <a:rPr lang="en-US" altLang="en-US" sz="3200" smtClean="0">
                <a:latin typeface="Arial" charset="0"/>
                <a:cs typeface="Arial" charset="0"/>
              </a:rPr>
              <a:t>Submit </a:t>
            </a:r>
            <a:r>
              <a:rPr lang="en-US" altLang="en-US" sz="3200" b="1" smtClean="0">
                <a:latin typeface="Arial" charset="0"/>
                <a:cs typeface="Arial" charset="0"/>
              </a:rPr>
              <a:t>application</a:t>
            </a:r>
            <a:endParaRPr lang="en-US" altLang="en-US" sz="3200" smtClean="0">
              <a:latin typeface="Arial" charset="0"/>
              <a:cs typeface="Arial" charset="0"/>
            </a:endParaRPr>
          </a:p>
          <a:p>
            <a:pPr eaLnBrk="1" hangingPunct="1">
              <a:lnSpc>
                <a:spcPct val="110000"/>
              </a:lnSpc>
              <a:spcBef>
                <a:spcPct val="0"/>
              </a:spcBef>
              <a:buFont typeface="Wingdings" pitchFamily="2" charset="2"/>
              <a:buChar char="§"/>
            </a:pPr>
            <a:r>
              <a:rPr lang="en-US" altLang="en-US" sz="3200" smtClean="0">
                <a:latin typeface="Arial" charset="0"/>
                <a:cs typeface="Arial" charset="0"/>
              </a:rPr>
              <a:t>Minimum </a:t>
            </a:r>
            <a:r>
              <a:rPr lang="en-US" altLang="en-US" sz="3200" b="1" smtClean="0">
                <a:latin typeface="Arial" charset="0"/>
                <a:cs typeface="Arial" charset="0"/>
              </a:rPr>
              <a:t>50% students </a:t>
            </a:r>
            <a:r>
              <a:rPr lang="en-US" altLang="en-US" sz="3200" b="1" u="sng" smtClean="0">
                <a:latin typeface="Arial" charset="0"/>
                <a:cs typeface="Arial" charset="0"/>
              </a:rPr>
              <a:t>eligible</a:t>
            </a:r>
            <a:r>
              <a:rPr lang="en-US" altLang="en-US" sz="3200" b="1" smtClean="0">
                <a:latin typeface="Arial" charset="0"/>
                <a:cs typeface="Arial" charset="0"/>
              </a:rPr>
              <a:t> for F/R meals</a:t>
            </a:r>
            <a:endParaRPr lang="en-US" altLang="en-US" smtClean="0"/>
          </a:p>
        </p:txBody>
      </p:sp>
      <p:sp>
        <p:nvSpPr>
          <p:cNvPr id="16389"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F542BF-6BD1-40F9-B5F0-47071834ACF9}" type="datetime1">
              <a:rPr lang="en-US" smtClean="0"/>
              <a:pPr fontAlgn="base">
                <a:spcBef>
                  <a:spcPct val="0"/>
                </a:spcBef>
                <a:spcAft>
                  <a:spcPct val="0"/>
                </a:spcAft>
                <a:defRPr/>
              </a:pPr>
              <a:t>7/6/2015</a:t>
            </a:fld>
            <a:endParaRPr lang="en-US" dirty="0" smtClean="0"/>
          </a:p>
        </p:txBody>
      </p:sp>
      <p:sp>
        <p:nvSpPr>
          <p:cNvPr id="35845"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B4978B85-28C7-4512-AE25-F8F3D9723879}" type="slidenum">
              <a:rPr lang="en-US" altLang="en-US" sz="1200"/>
              <a:pPr/>
              <a:t>17</a:t>
            </a:fld>
            <a:endParaRPr lang="en-US" altLang="en-US" sz="1200"/>
          </a:p>
        </p:txBody>
      </p:sp>
    </p:spTree>
    <p:extLst>
      <p:ext uri="{BB962C8B-B14F-4D97-AF65-F5344CB8AC3E}">
        <p14:creationId xmlns:p14="http://schemas.microsoft.com/office/powerpoint/2010/main" val="37266829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How are schools selected?(cont.)</a:t>
            </a:r>
          </a:p>
        </p:txBody>
      </p:sp>
      <p:sp>
        <p:nvSpPr>
          <p:cNvPr id="22531" name="Content Placeholder 2"/>
          <p:cNvSpPr>
            <a:spLocks noGrp="1"/>
          </p:cNvSpPr>
          <p:nvPr>
            <p:ph idx="1"/>
          </p:nvPr>
        </p:nvSpPr>
        <p:spPr/>
        <p:txBody>
          <a:bodyPr/>
          <a:lstStyle/>
          <a:p>
            <a:pPr eaLnBrk="1" hangingPunct="1">
              <a:buFont typeface="Wingdings" pitchFamily="2" charset="2"/>
              <a:buChar char="§"/>
            </a:pPr>
            <a:r>
              <a:rPr lang="en-US" altLang="en-US" sz="3600" b="1" dirty="0" smtClean="0"/>
              <a:t>Highest priority - </a:t>
            </a:r>
            <a:r>
              <a:rPr lang="en-US" altLang="en-US" sz="3600" dirty="0" smtClean="0"/>
              <a:t>schools with </a:t>
            </a:r>
            <a:r>
              <a:rPr lang="en-US" altLang="en-US" sz="3600" b="1" dirty="0" smtClean="0"/>
              <a:t>highest</a:t>
            </a:r>
            <a:r>
              <a:rPr lang="en-US" altLang="en-US" sz="3600" dirty="0" smtClean="0"/>
              <a:t> percentage of </a:t>
            </a:r>
            <a:r>
              <a:rPr lang="en-US" altLang="en-US" sz="3600" b="1" dirty="0" smtClean="0"/>
              <a:t>low-income students </a:t>
            </a:r>
            <a:r>
              <a:rPr lang="en-US" altLang="en-US" sz="3600" dirty="0" smtClean="0"/>
              <a:t>in good standing with </a:t>
            </a:r>
            <a:r>
              <a:rPr lang="en-US" altLang="en-US" sz="3600" dirty="0" err="1" smtClean="0"/>
              <a:t>GaDOE</a:t>
            </a:r>
            <a:r>
              <a:rPr lang="en-US" altLang="en-US" sz="3600" b="1" dirty="0" smtClean="0"/>
              <a:t>.</a:t>
            </a:r>
          </a:p>
          <a:p>
            <a:pPr eaLnBrk="1" hangingPunct="1">
              <a:buFont typeface="Wingdings" pitchFamily="2" charset="2"/>
              <a:buChar char="§"/>
            </a:pPr>
            <a:endParaRPr lang="en-US" altLang="en-US" sz="3600" dirty="0" smtClean="0"/>
          </a:p>
          <a:p>
            <a:pPr eaLnBrk="1" hangingPunct="1">
              <a:buFont typeface="Wingdings" pitchFamily="2" charset="2"/>
              <a:buChar char="§"/>
            </a:pPr>
            <a:r>
              <a:rPr lang="en-US" altLang="en-US" sz="3600" i="1" dirty="0" smtClean="0"/>
              <a:t>Per student </a:t>
            </a:r>
            <a:r>
              <a:rPr lang="en-US" altLang="en-US" sz="3600" dirty="0" smtClean="0"/>
              <a:t>allocation </a:t>
            </a:r>
            <a:r>
              <a:rPr lang="en-US" altLang="en-US" sz="3600" b="1" dirty="0" smtClean="0"/>
              <a:t>$50 - $75 </a:t>
            </a:r>
            <a:r>
              <a:rPr lang="en-US" altLang="en-US" sz="3600" dirty="0" smtClean="0"/>
              <a:t>per year.</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364CE97A-B543-4061-894D-57B4535E3124}" type="datetime1">
              <a:rPr lang="en-US" smtClean="0"/>
              <a:pPr>
                <a:defRPr/>
              </a:pPr>
              <a:t>7/6/2015</a:t>
            </a:fld>
            <a:endParaRPr lang="en-US" dirty="0"/>
          </a:p>
        </p:txBody>
      </p:sp>
      <p:sp>
        <p:nvSpPr>
          <p:cNvPr id="3789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1DACA55A-ED8F-467A-917A-3C638C5B1083}" type="slidenum">
              <a:rPr lang="en-US" altLang="en-US" sz="1200"/>
              <a:pPr/>
              <a:t>18</a:t>
            </a:fld>
            <a:endParaRPr lang="en-US" altLang="en-US" sz="1200"/>
          </a:p>
        </p:txBody>
      </p:sp>
    </p:spTree>
    <p:extLst>
      <p:ext uri="{BB962C8B-B14F-4D97-AF65-F5344CB8AC3E}">
        <p14:creationId xmlns:p14="http://schemas.microsoft.com/office/powerpoint/2010/main" val="353098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2" descr="C:\Documents and Settings\P. Claude Mwanda\Local Settings\Temporary Internet Files\Content.IE5\7E128A4M\MP9004052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84" y="3464074"/>
            <a:ext cx="3663616" cy="26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5"/>
          <p:cNvSpPr>
            <a:spLocks noGrp="1"/>
          </p:cNvSpPr>
          <p:nvPr>
            <p:ph type="title"/>
          </p:nvPr>
        </p:nvSpPr>
        <p:spPr/>
        <p:txBody>
          <a:bodyPr/>
          <a:lstStyle/>
          <a:p>
            <a:pPr eaLnBrk="1" hangingPunct="1"/>
            <a:r>
              <a:rPr lang="en-US" altLang="en-US" smtClean="0"/>
              <a:t>What’s new this year??</a:t>
            </a:r>
          </a:p>
        </p:txBody>
      </p:sp>
      <p:sp>
        <p:nvSpPr>
          <p:cNvPr id="3075" name="Content Placeholder 6"/>
          <p:cNvSpPr>
            <a:spLocks noGrp="1"/>
          </p:cNvSpPr>
          <p:nvPr>
            <p:ph sz="half" idx="1"/>
          </p:nvPr>
        </p:nvSpPr>
        <p:spPr>
          <a:xfrm>
            <a:off x="609600" y="2101516"/>
            <a:ext cx="7391400" cy="3537284"/>
          </a:xfrm>
        </p:spPr>
        <p:txBody>
          <a:bodyPr/>
          <a:lstStyle/>
          <a:p>
            <a:pPr eaLnBrk="1" hangingPunct="1">
              <a:defRPr/>
            </a:pPr>
            <a:r>
              <a:rPr lang="en-US" sz="3600" dirty="0" smtClean="0"/>
              <a:t> 161 Schools participating</a:t>
            </a:r>
          </a:p>
          <a:p>
            <a:pPr eaLnBrk="1" hangingPunct="1">
              <a:defRPr/>
            </a:pPr>
            <a:endParaRPr lang="en-US" sz="3600" dirty="0" smtClean="0"/>
          </a:p>
          <a:p>
            <a:pPr eaLnBrk="1" hangingPunct="1">
              <a:defRPr/>
            </a:pPr>
            <a:r>
              <a:rPr lang="en-US" sz="3600" dirty="0" smtClean="0"/>
              <a:t> $50.42 per student allocation</a:t>
            </a:r>
          </a:p>
          <a:p>
            <a:pPr marL="0" indent="0" eaLnBrk="1" hangingPunct="1">
              <a:buFont typeface="Arial" charset="0"/>
              <a:buNone/>
              <a:defRPr/>
            </a:pPr>
            <a:endParaRPr lang="en-US" dirty="0" smtClean="0"/>
          </a:p>
          <a:p>
            <a:pPr marL="457200" lvl="1" indent="0" eaLnBrk="1" hangingPunct="1">
              <a:buFont typeface="Arial" charset="0"/>
              <a:buNone/>
              <a:defRPr/>
            </a:pPr>
            <a:r>
              <a:rPr lang="en-US" dirty="0" smtClean="0"/>
              <a:t>  </a:t>
            </a:r>
          </a:p>
        </p:txBody>
      </p:sp>
      <p:sp>
        <p:nvSpPr>
          <p:cNvPr id="4101"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BA4F7-D5F0-4016-81EE-CFBB738BCB85}" type="datetime1">
              <a:rPr lang="en-US" smtClean="0"/>
              <a:pPr fontAlgn="base">
                <a:spcBef>
                  <a:spcPct val="0"/>
                </a:spcBef>
                <a:spcAft>
                  <a:spcPct val="0"/>
                </a:spcAft>
                <a:defRPr/>
              </a:pPr>
              <a:t>7/6/2015</a:t>
            </a:fld>
            <a:endParaRPr lang="en-US" dirty="0" smtClean="0"/>
          </a:p>
        </p:txBody>
      </p:sp>
      <p:sp>
        <p:nvSpPr>
          <p:cNvPr id="3891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6C71E71-F77F-4FB3-BB8A-27658D0B1ED3}" type="slidenum">
              <a:rPr lang="en-US" altLang="en-US" sz="1200"/>
              <a:pPr/>
              <a:t>19</a:t>
            </a:fld>
            <a:endParaRPr lang="en-US" altLang="en-US" sz="1200"/>
          </a:p>
        </p:txBody>
      </p:sp>
    </p:spTree>
    <p:extLst>
      <p:ext uri="{BB962C8B-B14F-4D97-AF65-F5344CB8AC3E}">
        <p14:creationId xmlns:p14="http://schemas.microsoft.com/office/powerpoint/2010/main" val="403072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randombar(horizontal)">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randombar(horizontal)">
                                      <p:cBhvr>
                                        <p:cTn id="1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Training Objectives</a:t>
            </a:r>
          </a:p>
        </p:txBody>
      </p:sp>
      <p:sp>
        <p:nvSpPr>
          <p:cNvPr id="3" name="Content Placeholder 2"/>
          <p:cNvSpPr>
            <a:spLocks noGrp="1"/>
          </p:cNvSpPr>
          <p:nvPr>
            <p:ph idx="1"/>
          </p:nvPr>
        </p:nvSpPr>
        <p:spPr>
          <a:xfrm>
            <a:off x="457200" y="1906072"/>
            <a:ext cx="8229600" cy="3808927"/>
          </a:xfrm>
        </p:spPr>
        <p:txBody>
          <a:bodyPr/>
          <a:lstStyle/>
          <a:p>
            <a:pPr>
              <a:defRPr/>
            </a:pPr>
            <a:r>
              <a:rPr lang="en-US" dirty="0" smtClean="0"/>
              <a:t>Operate a FFVP that meets Administrative Review requirements.</a:t>
            </a:r>
          </a:p>
          <a:p>
            <a:pPr marL="0" indent="0">
              <a:buFont typeface="Arial" charset="0"/>
              <a:buNone/>
              <a:defRPr/>
            </a:pPr>
            <a:endParaRPr lang="en-US" dirty="0" smtClean="0"/>
          </a:p>
          <a:p>
            <a:pPr>
              <a:defRPr/>
            </a:pPr>
            <a:r>
              <a:rPr lang="en-US" dirty="0" smtClean="0"/>
              <a:t>Implement a Financial Management and Budget Plan for 2 grant periods of the SY </a:t>
            </a:r>
            <a:r>
              <a:rPr lang="en-US" dirty="0" smtClean="0"/>
              <a:t>2016 </a:t>
            </a:r>
            <a:r>
              <a:rPr lang="en-US" dirty="0" smtClean="0"/>
              <a:t>FFVP which uses all of the allotted funds.</a:t>
            </a:r>
            <a:endParaRPr lang="en-US" dirty="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72C80975-3997-4483-8264-290E30D91284}" type="datetime1">
              <a:rPr lang="en-US" smtClean="0"/>
              <a:pPr>
                <a:defRPr/>
              </a:pPr>
              <a:t>7/6/2015</a:t>
            </a:fld>
            <a:endParaRPr lang="en-US" dirty="0"/>
          </a:p>
        </p:txBody>
      </p:sp>
      <p:sp>
        <p:nvSpPr>
          <p:cNvPr id="5125"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7222240-FFE1-448B-8530-A2629E8340C3}" type="slidenum">
              <a:rPr lang="en-US" altLang="en-US" sz="1200"/>
              <a:pPr/>
              <a:t>2</a:t>
            </a:fld>
            <a:endParaRPr lang="en-US" altLang="en-US" sz="1200"/>
          </a:p>
        </p:txBody>
      </p:sp>
    </p:spTree>
    <p:extLst>
      <p:ext uri="{BB962C8B-B14F-4D97-AF65-F5344CB8AC3E}">
        <p14:creationId xmlns:p14="http://schemas.microsoft.com/office/powerpoint/2010/main" val="1682135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Why 2 allocations?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975100C2-8429-478E-9FE9-2D1D09718DD7}" type="datetime1">
              <a:rPr lang="en-US" smtClean="0"/>
              <a:pPr>
                <a:defRPr/>
              </a:pPr>
              <a:t>7/6/2015</a:t>
            </a:fld>
            <a:endParaRPr lang="en-US" dirty="0"/>
          </a:p>
        </p:txBody>
      </p:sp>
      <p:sp>
        <p:nvSpPr>
          <p:cNvPr id="4096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65DAA87-9B96-4562-8313-76B1AB40305E}" type="slidenum">
              <a:rPr lang="en-US" altLang="en-US" sz="1200"/>
              <a:pPr/>
              <a:t>20</a:t>
            </a:fld>
            <a:endParaRPr lang="en-US" altLang="en-US" sz="1200"/>
          </a:p>
        </p:txBody>
      </p:sp>
      <p:graphicFrame>
        <p:nvGraphicFramePr>
          <p:cNvPr id="5" name="Diagram 4"/>
          <p:cNvGraphicFramePr/>
          <p:nvPr>
            <p:extLst>
              <p:ext uri="{D42A27DB-BD31-4B8C-83A1-F6EECF244321}">
                <p14:modId xmlns:p14="http://schemas.microsoft.com/office/powerpoint/2010/main" val="3278644183"/>
              </p:ext>
            </p:extLst>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6" name="TextBox 5"/>
          <p:cNvSpPr txBox="1">
            <a:spLocks noChangeArrowheads="1"/>
          </p:cNvSpPr>
          <p:nvPr/>
        </p:nvSpPr>
        <p:spPr bwMode="auto">
          <a:xfrm>
            <a:off x="4114800" y="1828800"/>
            <a:ext cx="91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400" b="1" dirty="0">
                <a:solidFill>
                  <a:schemeClr val="bg1"/>
                </a:solidFill>
                <a:latin typeface="Arial" charset="0"/>
              </a:rPr>
              <a:t>July 1 – Sept 30 </a:t>
            </a:r>
            <a:r>
              <a:rPr lang="en-US" altLang="en-US" sz="2400" b="1" dirty="0" smtClean="0">
                <a:solidFill>
                  <a:schemeClr val="bg1"/>
                </a:solidFill>
                <a:latin typeface="Arial" charset="0"/>
              </a:rPr>
              <a:t>2015</a:t>
            </a:r>
            <a:endParaRPr lang="en-US" altLang="en-US" sz="2400" b="1" dirty="0">
              <a:solidFill>
                <a:schemeClr val="bg1"/>
              </a:solidFill>
              <a:latin typeface="Arial" charset="0"/>
            </a:endParaRPr>
          </a:p>
        </p:txBody>
      </p:sp>
      <p:sp>
        <p:nvSpPr>
          <p:cNvPr id="40967" name="TextBox 6"/>
          <p:cNvSpPr txBox="1">
            <a:spLocks noChangeArrowheads="1"/>
          </p:cNvSpPr>
          <p:nvPr/>
        </p:nvSpPr>
        <p:spPr bwMode="auto">
          <a:xfrm>
            <a:off x="4114800" y="3962400"/>
            <a:ext cx="91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400" b="1" dirty="0">
                <a:solidFill>
                  <a:schemeClr val="bg1"/>
                </a:solidFill>
                <a:latin typeface="Arial" charset="0"/>
              </a:rPr>
              <a:t>July 1 – Sept 30 </a:t>
            </a:r>
            <a:r>
              <a:rPr lang="en-US" altLang="en-US" sz="2400" b="1" dirty="0" smtClean="0">
                <a:solidFill>
                  <a:schemeClr val="bg1"/>
                </a:solidFill>
                <a:latin typeface="Arial" charset="0"/>
              </a:rPr>
              <a:t>2015</a:t>
            </a:r>
            <a:endParaRPr lang="en-US" altLang="en-US" sz="2400" b="1" dirty="0">
              <a:solidFill>
                <a:schemeClr val="bg1"/>
              </a:solidFill>
              <a:latin typeface="Arial" charset="0"/>
            </a:endParaRPr>
          </a:p>
        </p:txBody>
      </p:sp>
      <p:sp>
        <p:nvSpPr>
          <p:cNvPr id="8" name="Right Arrow 7"/>
          <p:cNvSpPr/>
          <p:nvPr/>
        </p:nvSpPr>
        <p:spPr>
          <a:xfrm rot="657993">
            <a:off x="527050" y="1560513"/>
            <a:ext cx="3505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61" name="TextBox 8"/>
          <p:cNvSpPr txBox="1">
            <a:spLocks noChangeArrowheads="1"/>
          </p:cNvSpPr>
          <p:nvPr/>
        </p:nvSpPr>
        <p:spPr bwMode="auto">
          <a:xfrm rot="660326">
            <a:off x="719138" y="1841500"/>
            <a:ext cx="2890837"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400">
                <a:latin typeface="Arial" charset="0"/>
              </a:rPr>
              <a:t>STATE first quarter</a:t>
            </a:r>
          </a:p>
        </p:txBody>
      </p:sp>
      <p:sp>
        <p:nvSpPr>
          <p:cNvPr id="10" name="Left Arrow 9"/>
          <p:cNvSpPr/>
          <p:nvPr/>
        </p:nvSpPr>
        <p:spPr>
          <a:xfrm rot="754128">
            <a:off x="5124450" y="4702175"/>
            <a:ext cx="3276600" cy="1066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63" name="TextBox 10"/>
          <p:cNvSpPr txBox="1">
            <a:spLocks noChangeArrowheads="1"/>
          </p:cNvSpPr>
          <p:nvPr/>
        </p:nvSpPr>
        <p:spPr bwMode="auto">
          <a:xfrm rot="754128">
            <a:off x="5657850" y="5075238"/>
            <a:ext cx="2667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400">
                <a:latin typeface="Arial" charset="0"/>
              </a:rPr>
              <a:t>FEDS last quarter</a:t>
            </a:r>
          </a:p>
        </p:txBody>
      </p:sp>
    </p:spTree>
    <p:extLst>
      <p:ext uri="{BB962C8B-B14F-4D97-AF65-F5344CB8AC3E}">
        <p14:creationId xmlns:p14="http://schemas.microsoft.com/office/powerpoint/2010/main" val="305342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561"/>
                                        </p:tgtEl>
                                        <p:attrNameLst>
                                          <p:attrName>style.visibility</p:attrName>
                                        </p:attrNameLst>
                                      </p:cBhvr>
                                      <p:to>
                                        <p:strVal val="visible"/>
                                      </p:to>
                                    </p:set>
                                    <p:anim calcmode="lin" valueType="num">
                                      <p:cBhvr>
                                        <p:cTn id="12" dur="500" fill="hold"/>
                                        <p:tgtEl>
                                          <p:spTgt spid="23561"/>
                                        </p:tgtEl>
                                        <p:attrNameLst>
                                          <p:attrName>ppt_w</p:attrName>
                                        </p:attrNameLst>
                                      </p:cBhvr>
                                      <p:tavLst>
                                        <p:tav tm="0">
                                          <p:val>
                                            <p:fltVal val="0"/>
                                          </p:val>
                                        </p:tav>
                                        <p:tav tm="100000">
                                          <p:val>
                                            <p:strVal val="#ppt_w"/>
                                          </p:val>
                                        </p:tav>
                                      </p:tavLst>
                                    </p:anim>
                                    <p:anim calcmode="lin" valueType="num">
                                      <p:cBhvr>
                                        <p:cTn id="13" dur="500" fill="hold"/>
                                        <p:tgtEl>
                                          <p:spTgt spid="23561"/>
                                        </p:tgtEl>
                                        <p:attrNameLst>
                                          <p:attrName>ppt_h</p:attrName>
                                        </p:attrNameLst>
                                      </p:cBhvr>
                                      <p:tavLst>
                                        <p:tav tm="0">
                                          <p:val>
                                            <p:fltVal val="0"/>
                                          </p:val>
                                        </p:tav>
                                        <p:tav tm="100000">
                                          <p:val>
                                            <p:strVal val="#ppt_h"/>
                                          </p:val>
                                        </p:tav>
                                      </p:tavLst>
                                    </p:anim>
                                    <p:animEffect transition="in" filter="fade">
                                      <p:cBhvr>
                                        <p:cTn id="14" dur="500"/>
                                        <p:tgtEl>
                                          <p:spTgt spid="235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563"/>
                                        </p:tgtEl>
                                        <p:attrNameLst>
                                          <p:attrName>style.visibility</p:attrName>
                                        </p:attrNameLst>
                                      </p:cBhvr>
                                      <p:to>
                                        <p:strVal val="visible"/>
                                      </p:to>
                                    </p:set>
                                    <p:anim calcmode="lin" valueType="num">
                                      <p:cBhvr>
                                        <p:cTn id="22" dur="500" fill="hold"/>
                                        <p:tgtEl>
                                          <p:spTgt spid="23563"/>
                                        </p:tgtEl>
                                        <p:attrNameLst>
                                          <p:attrName>ppt_w</p:attrName>
                                        </p:attrNameLst>
                                      </p:cBhvr>
                                      <p:tavLst>
                                        <p:tav tm="0">
                                          <p:val>
                                            <p:fltVal val="0"/>
                                          </p:val>
                                        </p:tav>
                                        <p:tav tm="100000">
                                          <p:val>
                                            <p:strVal val="#ppt_w"/>
                                          </p:val>
                                        </p:tav>
                                      </p:tavLst>
                                    </p:anim>
                                    <p:anim calcmode="lin" valueType="num">
                                      <p:cBhvr>
                                        <p:cTn id="23" dur="500" fill="hold"/>
                                        <p:tgtEl>
                                          <p:spTgt spid="23563"/>
                                        </p:tgtEl>
                                        <p:attrNameLst>
                                          <p:attrName>ppt_h</p:attrName>
                                        </p:attrNameLst>
                                      </p:cBhvr>
                                      <p:tavLst>
                                        <p:tav tm="0">
                                          <p:val>
                                            <p:fltVal val="0"/>
                                          </p:val>
                                        </p:tav>
                                        <p:tav tm="100000">
                                          <p:val>
                                            <p:strVal val="#ppt_h"/>
                                          </p:val>
                                        </p:tav>
                                      </p:tavLst>
                                    </p:anim>
                                    <p:animEffect transition="in" filter="fade">
                                      <p:cBhvr>
                                        <p:cTn id="24" dur="500"/>
                                        <p:tgtEl>
                                          <p:spTgt spid="2356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23561" grpId="0" animBg="1"/>
      <p:bldP spid="10" grpId="0" animBg="1"/>
      <p:bldP spid="235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1858962"/>
          </a:xfrm>
        </p:spPr>
        <p:txBody>
          <a:bodyPr/>
          <a:lstStyle/>
          <a:p>
            <a:pPr eaLnBrk="1" hangingPunct="1"/>
            <a:r>
              <a:rPr lang="en-US" altLang="en-US" smtClean="0"/>
              <a:t>   </a:t>
            </a:r>
            <a:r>
              <a:rPr lang="en-US" altLang="en-US" sz="5400" smtClean="0"/>
              <a:t>Allocations</a:t>
            </a:r>
            <a:r>
              <a:rPr lang="en-US" altLang="en-US" smtClean="0"/>
              <a:t/>
            </a:r>
            <a:br>
              <a:rPr lang="en-US" altLang="en-US" smtClean="0"/>
            </a:br>
            <a:endParaRPr lang="en-US" altLang="en-US" smtClean="0"/>
          </a:p>
        </p:txBody>
      </p:sp>
      <p:sp>
        <p:nvSpPr>
          <p:cNvPr id="21508"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DAEBA00A-6EF9-4908-8AA8-2FCC44759DF7}" type="datetime1">
              <a:rPr lang="en-US" smtClean="0"/>
              <a:pPr fontAlgn="base">
                <a:spcBef>
                  <a:spcPct val="0"/>
                </a:spcBef>
                <a:spcAft>
                  <a:spcPct val="0"/>
                </a:spcAft>
                <a:defRPr/>
              </a:pPr>
              <a:t>7/6/2015</a:t>
            </a:fld>
            <a:endParaRPr lang="en-US" dirty="0" smtClean="0"/>
          </a:p>
        </p:txBody>
      </p:sp>
      <p:sp>
        <p:nvSpPr>
          <p:cNvPr id="41988"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7862CB67-A421-4080-AF42-4F5F47BFA8AD}" type="slidenum">
              <a:rPr lang="en-US" altLang="en-US" sz="1200"/>
              <a:pPr/>
              <a:t>21</a:t>
            </a:fld>
            <a:endParaRPr lang="en-US" altLang="en-US" sz="1200"/>
          </a:p>
        </p:txBody>
      </p:sp>
      <p:pic>
        <p:nvPicPr>
          <p:cNvPr id="41989" name="Picture 2" descr="C:\Documents and Settings\marjorie.massey\Local Settings\Temporary Internet Files\Content.IE5\4U04AKJM\MC9004127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485" y="3617119"/>
            <a:ext cx="1600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
          <p:cNvSpPr txBox="1">
            <a:spLocks noChangeArrowheads="1"/>
          </p:cNvSpPr>
          <p:nvPr/>
        </p:nvSpPr>
        <p:spPr bwMode="auto">
          <a:xfrm>
            <a:off x="381000" y="2216944"/>
            <a:ext cx="8001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4400" b="1" dirty="0" smtClean="0">
                <a:cs typeface="+mn-cs"/>
              </a:rPr>
              <a:t>When</a:t>
            </a:r>
            <a:r>
              <a:rPr lang="en-US" altLang="en-US" sz="4400" dirty="0" smtClean="0">
                <a:cs typeface="+mn-cs"/>
              </a:rPr>
              <a:t> do I get my allocation?</a:t>
            </a:r>
          </a:p>
          <a:p>
            <a:pPr algn="ctr" eaLnBrk="1" hangingPunct="1">
              <a:defRPr/>
            </a:pPr>
            <a:endParaRPr lang="en-US" altLang="en-US" sz="4400" dirty="0" smtClean="0">
              <a:cs typeface="+mn-cs"/>
            </a:endParaRPr>
          </a:p>
          <a:p>
            <a:pPr eaLnBrk="1" hangingPunct="1">
              <a:defRPr/>
            </a:pPr>
            <a:r>
              <a:rPr lang="en-US" altLang="en-US" sz="4400" b="1" i="1" dirty="0" smtClean="0">
                <a:cs typeface="+mn-cs"/>
              </a:rPr>
              <a:t>MONTHLY</a:t>
            </a:r>
            <a:r>
              <a:rPr lang="en-US" altLang="en-US" sz="4400" i="1" dirty="0" smtClean="0">
                <a:cs typeface="+mn-cs"/>
              </a:rPr>
              <a:t> </a:t>
            </a:r>
          </a:p>
          <a:p>
            <a:pPr marL="571500" indent="-571500" eaLnBrk="1" hangingPunct="1">
              <a:buFont typeface="Arial" panose="020B0604020202020204" pitchFamily="34" charset="0"/>
              <a:buChar char="•"/>
              <a:defRPr/>
            </a:pPr>
            <a:r>
              <a:rPr lang="en-US" altLang="en-US" sz="4400" b="1" u="sng" dirty="0" smtClean="0">
                <a:cs typeface="+mn-cs"/>
              </a:rPr>
              <a:t>After</a:t>
            </a:r>
            <a:r>
              <a:rPr lang="en-US" altLang="en-US" sz="4400" b="1" dirty="0" smtClean="0">
                <a:cs typeface="+mn-cs"/>
              </a:rPr>
              <a:t> claim month</a:t>
            </a:r>
            <a:endParaRPr lang="en-US" altLang="en-US" sz="4400" i="1" dirty="0" smtClean="0">
              <a:cs typeface="+mn-cs"/>
            </a:endParaRPr>
          </a:p>
        </p:txBody>
      </p:sp>
    </p:spTree>
    <p:extLst>
      <p:ext uri="{BB962C8B-B14F-4D97-AF65-F5344CB8AC3E}">
        <p14:creationId xmlns:p14="http://schemas.microsoft.com/office/powerpoint/2010/main" val="2475783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4">
                                            <p:txEl>
                                              <p:pRg st="2" end="2"/>
                                            </p:txEl>
                                          </p:spTgt>
                                        </p:tgtEl>
                                        <p:attrNameLst>
                                          <p:attrName>style.visibility</p:attrName>
                                        </p:attrNameLst>
                                      </p:cBhvr>
                                      <p:to>
                                        <p:strVal val="visible"/>
                                      </p:to>
                                    </p:set>
                                    <p:animEffect transition="in" filter="wipe(down)">
                                      <p:cBhvr>
                                        <p:cTn id="7" dur="500"/>
                                        <p:tgtEl>
                                          <p:spTgt spid="22534">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534">
                                            <p:txEl>
                                              <p:pRg st="3" end="3"/>
                                            </p:txEl>
                                          </p:spTgt>
                                        </p:tgtEl>
                                        <p:attrNameLst>
                                          <p:attrName>style.visibility</p:attrName>
                                        </p:attrNameLst>
                                      </p:cBhvr>
                                      <p:to>
                                        <p:strVal val="visible"/>
                                      </p:to>
                                    </p:set>
                                    <p:animEffect transition="in" filter="wipe(down)">
                                      <p:cBhvr>
                                        <p:cTn id="10" dur="500"/>
                                        <p:tgtEl>
                                          <p:spTgt spid="225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Allocations</a:t>
            </a:r>
          </a:p>
        </p:txBody>
      </p:sp>
      <p:sp>
        <p:nvSpPr>
          <p:cNvPr id="3" name="Content Placeholder 2"/>
          <p:cNvSpPr>
            <a:spLocks noGrp="1"/>
          </p:cNvSpPr>
          <p:nvPr>
            <p:ph idx="1"/>
          </p:nvPr>
        </p:nvSpPr>
        <p:spPr/>
        <p:txBody>
          <a:bodyPr/>
          <a:lstStyle/>
          <a:p>
            <a:pPr marL="0" indent="0">
              <a:buFont typeface="Arial" charset="0"/>
              <a:buNone/>
              <a:defRPr/>
            </a:pPr>
            <a:r>
              <a:rPr lang="en-US" altLang="en-US" sz="4400" b="1" dirty="0" smtClean="0">
                <a:latin typeface="Arial" panose="020B0604020202020204" pitchFamily="34" charset="0"/>
                <a:cs typeface="Arial" panose="020B0604020202020204" pitchFamily="34" charset="0"/>
              </a:rPr>
              <a:t>How</a:t>
            </a:r>
            <a:r>
              <a:rPr lang="en-US" altLang="en-US" sz="4400" dirty="0" smtClean="0">
                <a:latin typeface="Arial" panose="020B0604020202020204" pitchFamily="34" charset="0"/>
                <a:cs typeface="Arial" panose="020B0604020202020204" pitchFamily="34" charset="0"/>
              </a:rPr>
              <a:t> do I get my allocations?</a:t>
            </a:r>
          </a:p>
          <a:p>
            <a:pPr>
              <a:defRPr/>
            </a:pPr>
            <a:r>
              <a:rPr lang="en-US" altLang="en-US" sz="4400" dirty="0" smtClean="0">
                <a:latin typeface="Arial" panose="020B0604020202020204" pitchFamily="34" charset="0"/>
                <a:cs typeface="Arial" panose="020B0604020202020204" pitchFamily="34" charset="0"/>
              </a:rPr>
              <a:t>School Nutrition Online (SNO)</a:t>
            </a:r>
          </a:p>
          <a:p>
            <a:pPr>
              <a:defRPr/>
            </a:pPr>
            <a:r>
              <a:rPr lang="en-US" altLang="en-US" sz="4400" dirty="0" smtClean="0">
                <a:latin typeface="Arial" panose="020B0604020202020204" pitchFamily="34" charset="0"/>
                <a:cs typeface="Arial" panose="020B0604020202020204" pitchFamily="34" charset="0"/>
              </a:rPr>
              <a:t>Claim for </a:t>
            </a:r>
            <a:r>
              <a:rPr lang="en-US" altLang="en-US" sz="4400" u="sng" dirty="0" smtClean="0">
                <a:latin typeface="Arial" panose="020B0604020202020204" pitchFamily="34" charset="0"/>
                <a:cs typeface="Arial" panose="020B0604020202020204" pitchFamily="34" charset="0"/>
              </a:rPr>
              <a:t>reimbursement</a:t>
            </a:r>
            <a:endParaRPr lang="en-US" altLang="en-US" sz="4400" dirty="0" smtClean="0">
              <a:latin typeface="Arial" panose="020B0604020202020204" pitchFamily="34" charset="0"/>
              <a:cs typeface="Arial" panose="020B0604020202020204" pitchFamily="34" charset="0"/>
            </a:endParaRPr>
          </a:p>
          <a:p>
            <a:pPr>
              <a:defRPr/>
            </a:pPr>
            <a:endParaRPr lang="en-US" dirty="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364CE97A-B543-4061-894D-57B4535E3124}" type="datetime1">
              <a:rPr lang="en-US" smtClean="0"/>
              <a:pPr>
                <a:defRPr/>
              </a:pPr>
              <a:t>7/6/2015</a:t>
            </a:fld>
            <a:endParaRPr lang="en-US" dirty="0"/>
          </a:p>
        </p:txBody>
      </p:sp>
      <p:sp>
        <p:nvSpPr>
          <p:cNvPr id="4301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D9608BED-9436-4AC9-99AE-63A8E1BB2944}" type="slidenum">
              <a:rPr lang="en-US" altLang="en-US" sz="1200"/>
              <a:pPr/>
              <a:t>22</a:t>
            </a:fld>
            <a:endParaRPr lang="en-US" altLang="en-US" sz="1200"/>
          </a:p>
        </p:txBody>
      </p:sp>
    </p:spTree>
    <p:extLst>
      <p:ext uri="{BB962C8B-B14F-4D97-AF65-F5344CB8AC3E}">
        <p14:creationId xmlns:p14="http://schemas.microsoft.com/office/powerpoint/2010/main" val="1978066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0632" y="152400"/>
            <a:ext cx="8446168" cy="1143000"/>
          </a:xfrm>
        </p:spPr>
        <p:txBody>
          <a:bodyPr/>
          <a:lstStyle/>
          <a:p>
            <a:r>
              <a:rPr lang="en-US" altLang="en-US" dirty="0" smtClean="0"/>
              <a:t>FFVP Accounting Codes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7310346"/>
              </p:ext>
            </p:extLst>
          </p:nvPr>
        </p:nvGraphicFramePr>
        <p:xfrm>
          <a:off x="381000" y="1034716"/>
          <a:ext cx="8688572" cy="4862517"/>
        </p:xfrm>
        <a:graphic>
          <a:graphicData uri="http://schemas.openxmlformats.org/drawingml/2006/table">
            <a:tbl>
              <a:tblPr firstRow="1" firstCol="1" bandRow="1">
                <a:tableStyleId>{5C22544A-7EE6-4342-B048-85BDC9FD1C3A}</a:tableStyleId>
              </a:tblPr>
              <a:tblGrid>
                <a:gridCol w="2928017"/>
                <a:gridCol w="2928017"/>
                <a:gridCol w="2832538"/>
              </a:tblGrid>
              <a:tr h="280461">
                <a:tc>
                  <a:txBody>
                    <a:bodyPr/>
                    <a:lstStyle/>
                    <a:p>
                      <a:pPr marL="0" marR="0">
                        <a:lnSpc>
                          <a:spcPct val="115000"/>
                        </a:lnSpc>
                        <a:spcBef>
                          <a:spcPts val="0"/>
                        </a:spcBef>
                        <a:spcAft>
                          <a:spcPts val="0"/>
                        </a:spcAft>
                      </a:pPr>
                      <a:r>
                        <a:rPr lang="en-US" sz="1600" dirty="0">
                          <a:effectLst/>
                        </a:rPr>
                        <a:t>Fund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478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Program</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1861</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Revenue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4520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Function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3100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Objects:</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u="sng" dirty="0">
                          <a:effectLst/>
                        </a:rPr>
                        <a:t>Description</a:t>
                      </a:r>
                      <a:endParaRPr lang="en-US" sz="1600" dirty="0">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610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Small Supplies  </a:t>
                      </a:r>
                      <a:endParaRPr lang="en-US" sz="1600" dirty="0">
                        <a:effectLst/>
                        <a:latin typeface="Calibri"/>
                        <a:ea typeface="Calibri"/>
                        <a:cs typeface="Times New Roman"/>
                      </a:endParaRPr>
                    </a:p>
                  </a:txBody>
                  <a:tcPr marL="68580" marR="68580" marT="0" marB="0"/>
                </a:tc>
              </a:tr>
              <a:tr h="30413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630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Fruits &amp; Veggies ( All Produce)</a:t>
                      </a:r>
                      <a:endParaRPr lang="en-US" sz="1600" dirty="0">
                        <a:effectLst/>
                        <a:latin typeface="Calibri"/>
                        <a:ea typeface="Calibri"/>
                        <a:cs typeface="Times New Roman"/>
                      </a:endParaRPr>
                    </a:p>
                  </a:txBody>
                  <a:tcPr marL="68580" marR="68580" marT="0" marB="0"/>
                </a:tc>
              </a:tr>
              <a:tr h="30413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184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Labor - Cafeteria employees</a:t>
                      </a:r>
                      <a:endParaRPr lang="en-US" sz="1600" dirty="0">
                        <a:effectLst/>
                        <a:latin typeface="Calibri"/>
                        <a:ea typeface="Calibri"/>
                        <a:cs typeface="Times New Roman"/>
                      </a:endParaRPr>
                    </a:p>
                  </a:txBody>
                  <a:tcPr marL="68580" marR="68580" marT="0" marB="0"/>
                </a:tc>
              </a:tr>
              <a:tr h="30413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effectLst/>
                        </a:rPr>
                        <a:t>191</a:t>
                      </a:r>
                      <a:endParaRPr lang="en-US" sz="16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effectLst/>
                        </a:rPr>
                        <a:t>Labor - Central Office Staff </a:t>
                      </a:r>
                      <a:endParaRPr lang="en-US" sz="1600" dirty="0">
                        <a:solidFill>
                          <a:srgbClr val="000000"/>
                        </a:solidFill>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effectLst/>
                        </a:rPr>
                        <a:t>200 -290</a:t>
                      </a:r>
                      <a:endParaRPr lang="en-US" sz="16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effectLst/>
                        </a:rPr>
                        <a:t>Benefits &amp; Taxes</a:t>
                      </a:r>
                      <a:endParaRPr lang="en-US" sz="1600" dirty="0">
                        <a:solidFill>
                          <a:srgbClr val="000000"/>
                        </a:solidFill>
                        <a:effectLst/>
                        <a:latin typeface="Calibri"/>
                        <a:ea typeface="Calibri"/>
                        <a:cs typeface="Times New Roman"/>
                      </a:endParaRPr>
                    </a:p>
                  </a:txBody>
                  <a:tcPr marL="68580" marR="68580" marT="0" marB="0"/>
                </a:tc>
              </a:tr>
              <a:tr h="30413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effectLst/>
                        </a:rPr>
                        <a:t>730</a:t>
                      </a:r>
                      <a:endParaRPr lang="en-US" sz="16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effectLst/>
                        </a:rPr>
                        <a:t>Large Equipment </a:t>
                      </a:r>
                      <a:endParaRPr lang="en-US" sz="1600" dirty="0">
                        <a:solidFill>
                          <a:srgbClr val="000000"/>
                        </a:solidFill>
                        <a:effectLst/>
                        <a:latin typeface="Calibri"/>
                        <a:ea typeface="Calibri"/>
                        <a:cs typeface="Times New Roman"/>
                      </a:endParaRPr>
                    </a:p>
                  </a:txBody>
                  <a:tcPr marL="68580" marR="68580" marT="0" marB="0"/>
                </a:tc>
              </a:tr>
              <a:tr h="280461">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
        <p:nvSpPr>
          <p:cNvPr id="44109"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614F65D-2C29-49CB-90A4-390C62C9137F}" type="slidenum">
              <a:rPr lang="en-US" altLang="en-US" sz="1200"/>
              <a:pPr/>
              <a:t>23</a:t>
            </a:fld>
            <a:endParaRPr lang="en-US" altLang="en-US" sz="1200"/>
          </a:p>
        </p:txBody>
      </p:sp>
    </p:spTree>
    <p:extLst>
      <p:ext uri="{BB962C8B-B14F-4D97-AF65-F5344CB8AC3E}">
        <p14:creationId xmlns:p14="http://schemas.microsoft.com/office/powerpoint/2010/main" val="244144957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08547" y="457200"/>
            <a:ext cx="8478253" cy="762000"/>
          </a:xfrm>
        </p:spPr>
        <p:txBody>
          <a:bodyPr>
            <a:normAutofit/>
          </a:bodyPr>
          <a:lstStyle/>
          <a:p>
            <a:pPr>
              <a:buFont typeface="Arial" charset="0"/>
              <a:buNone/>
            </a:pPr>
            <a:r>
              <a:rPr lang="en-US" altLang="en-US" sz="3800" b="1" dirty="0" smtClean="0">
                <a:latin typeface="Bodoni MT Black" pitchFamily="18" charset="0"/>
              </a:rPr>
              <a:t>ALLOWABLE   EXPENSES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98167D89-0880-4764-8369-762159CD80E1}" type="datetime1">
              <a:rPr lang="en-US" smtClean="0"/>
              <a:pPr>
                <a:defRPr/>
              </a:pPr>
              <a:t>7/6/2015</a:t>
            </a:fld>
            <a:endParaRPr lang="en-US" dirty="0"/>
          </a:p>
        </p:txBody>
      </p:sp>
      <p:sp>
        <p:nvSpPr>
          <p:cNvPr id="45060"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98F35805-2A29-4744-9EF6-93CEFA7A52A1}" type="slidenum">
              <a:rPr lang="en-US" altLang="en-US" sz="1200"/>
              <a:pPr/>
              <a:t>24</a:t>
            </a:fld>
            <a:endParaRPr lang="en-US" altLang="en-US" sz="1200"/>
          </a:p>
        </p:txBody>
      </p:sp>
      <p:graphicFrame>
        <p:nvGraphicFramePr>
          <p:cNvPr id="2" name="Table 1"/>
          <p:cNvGraphicFramePr>
            <a:graphicFrameLocks noGrp="1"/>
          </p:cNvGraphicFramePr>
          <p:nvPr/>
        </p:nvGraphicFramePr>
        <p:xfrm>
          <a:off x="304800" y="1358900"/>
          <a:ext cx="6019800" cy="4572002"/>
        </p:xfrm>
        <a:graphic>
          <a:graphicData uri="http://schemas.openxmlformats.org/drawingml/2006/table">
            <a:tbl>
              <a:tblPr firstRow="1" firstCol="1" bandRow="1">
                <a:tableStyleId>{5C22544A-7EE6-4342-B048-85BDC9FD1C3A}</a:tableStyleId>
              </a:tblPr>
              <a:tblGrid>
                <a:gridCol w="6019800"/>
              </a:tblGrid>
              <a:tr h="591068">
                <a:tc>
                  <a:txBody>
                    <a:bodyPr/>
                    <a:lstStyle/>
                    <a:p>
                      <a:pPr marL="0" marR="0" algn="ctr">
                        <a:lnSpc>
                          <a:spcPct val="115000"/>
                        </a:lnSpc>
                        <a:spcBef>
                          <a:spcPts val="0"/>
                        </a:spcBef>
                        <a:spcAft>
                          <a:spcPts val="0"/>
                        </a:spcAft>
                      </a:pPr>
                      <a:r>
                        <a:rPr lang="en-US" sz="2800" u="sng" dirty="0">
                          <a:effectLst/>
                        </a:rPr>
                        <a:t>Description</a:t>
                      </a:r>
                      <a:endParaRPr lang="en-US" sz="2800" dirty="0">
                        <a:effectLst/>
                        <a:latin typeface="Calibri"/>
                        <a:ea typeface="Calibri"/>
                        <a:cs typeface="Times New Roman"/>
                      </a:endParaRPr>
                    </a:p>
                  </a:txBody>
                  <a:tcPr marL="68580" marR="68580" marT="0" marB="0"/>
                </a:tc>
              </a:tr>
              <a:tr h="628147">
                <a:tc>
                  <a:txBody>
                    <a:bodyPr/>
                    <a:lstStyle/>
                    <a:p>
                      <a:pPr marL="0" marR="0">
                        <a:lnSpc>
                          <a:spcPct val="115000"/>
                        </a:lnSpc>
                        <a:spcBef>
                          <a:spcPts val="0"/>
                        </a:spcBef>
                        <a:spcAft>
                          <a:spcPts val="0"/>
                        </a:spcAft>
                      </a:pPr>
                      <a:r>
                        <a:rPr lang="en-US" sz="2800" dirty="0">
                          <a:effectLst/>
                        </a:rPr>
                        <a:t>Small </a:t>
                      </a:r>
                      <a:r>
                        <a:rPr lang="en-US" sz="2800" dirty="0" smtClean="0">
                          <a:effectLst/>
                        </a:rPr>
                        <a:t>Supplies</a:t>
                      </a:r>
                      <a:endParaRPr lang="en-US" sz="2800" dirty="0">
                        <a:effectLst/>
                        <a:latin typeface="Calibri"/>
                        <a:ea typeface="Calibri"/>
                        <a:cs typeface="Times New Roman"/>
                      </a:endParaRPr>
                    </a:p>
                  </a:txBody>
                  <a:tcPr marL="68580" marR="68580" marT="0" marB="0"/>
                </a:tc>
              </a:tr>
              <a:tr h="681160">
                <a:tc>
                  <a:txBody>
                    <a:bodyPr/>
                    <a:lstStyle/>
                    <a:p>
                      <a:pPr marL="0" marR="0">
                        <a:lnSpc>
                          <a:spcPct val="115000"/>
                        </a:lnSpc>
                        <a:spcBef>
                          <a:spcPts val="0"/>
                        </a:spcBef>
                        <a:spcAft>
                          <a:spcPts val="0"/>
                        </a:spcAft>
                      </a:pPr>
                      <a:r>
                        <a:rPr lang="en-US" sz="2800" dirty="0">
                          <a:effectLst/>
                        </a:rPr>
                        <a:t>Fruits &amp; Veggies ( All Produce)</a:t>
                      </a:r>
                      <a:endParaRPr lang="en-US" sz="2800" dirty="0">
                        <a:effectLst/>
                        <a:latin typeface="Calibri"/>
                        <a:ea typeface="Calibri"/>
                        <a:cs typeface="Times New Roman"/>
                      </a:endParaRPr>
                    </a:p>
                  </a:txBody>
                  <a:tcPr marL="68580" marR="68580" marT="0" marB="0"/>
                </a:tc>
              </a:tr>
              <a:tr h="681160">
                <a:tc>
                  <a:txBody>
                    <a:bodyPr/>
                    <a:lstStyle/>
                    <a:p>
                      <a:pPr marL="0" marR="0">
                        <a:lnSpc>
                          <a:spcPct val="115000"/>
                        </a:lnSpc>
                        <a:spcBef>
                          <a:spcPts val="0"/>
                        </a:spcBef>
                        <a:spcAft>
                          <a:spcPts val="0"/>
                        </a:spcAft>
                      </a:pPr>
                      <a:r>
                        <a:rPr lang="en-US" sz="2800" dirty="0">
                          <a:effectLst/>
                        </a:rPr>
                        <a:t>Labor - Cafeteria employees</a:t>
                      </a:r>
                      <a:endParaRPr lang="en-US" sz="2800" dirty="0">
                        <a:effectLst/>
                        <a:latin typeface="Calibri"/>
                        <a:ea typeface="Calibri"/>
                        <a:cs typeface="Times New Roman"/>
                      </a:endParaRPr>
                    </a:p>
                  </a:txBody>
                  <a:tcPr marL="68580" marR="68580" marT="0" marB="0"/>
                </a:tc>
              </a:tr>
              <a:tr h="681160">
                <a:tc>
                  <a:txBody>
                    <a:bodyPr/>
                    <a:lstStyle/>
                    <a:p>
                      <a:pPr marL="0" marR="0">
                        <a:lnSpc>
                          <a:spcPct val="115000"/>
                        </a:lnSpc>
                        <a:spcBef>
                          <a:spcPts val="0"/>
                        </a:spcBef>
                        <a:spcAft>
                          <a:spcPts val="0"/>
                        </a:spcAft>
                      </a:pPr>
                      <a:r>
                        <a:rPr lang="en-US" sz="2800" dirty="0" smtClean="0">
                          <a:effectLst/>
                          <a:latin typeface="+mn-lt"/>
                          <a:ea typeface="+mn-ea"/>
                          <a:cs typeface="+mn-cs"/>
                        </a:rPr>
                        <a:t>Benefits</a:t>
                      </a:r>
                      <a:r>
                        <a:rPr lang="en-US" sz="2800" baseline="0" dirty="0" smtClean="0">
                          <a:effectLst/>
                          <a:latin typeface="+mn-lt"/>
                          <a:ea typeface="+mn-ea"/>
                          <a:cs typeface="+mn-cs"/>
                        </a:rPr>
                        <a:t> &amp; Taxes</a:t>
                      </a:r>
                      <a:endParaRPr lang="en-US" sz="2800" dirty="0">
                        <a:effectLst/>
                        <a:latin typeface="Calibri"/>
                        <a:ea typeface="Calibri"/>
                        <a:cs typeface="Times New Roman"/>
                      </a:endParaRPr>
                    </a:p>
                  </a:txBody>
                  <a:tcPr marL="68580" marR="68580" marT="0" marB="0"/>
                </a:tc>
              </a:tr>
              <a:tr h="628147">
                <a:tc>
                  <a:txBody>
                    <a:bodyPr/>
                    <a:lstStyle/>
                    <a:p>
                      <a:pPr marL="0" marR="0">
                        <a:lnSpc>
                          <a:spcPct val="115000"/>
                        </a:lnSpc>
                        <a:spcBef>
                          <a:spcPts val="0"/>
                        </a:spcBef>
                        <a:spcAft>
                          <a:spcPts val="0"/>
                        </a:spcAft>
                      </a:pPr>
                      <a:r>
                        <a:rPr lang="en-US" sz="2800" dirty="0" smtClean="0">
                          <a:effectLst/>
                          <a:latin typeface="+mn-lt"/>
                          <a:ea typeface="+mn-ea"/>
                          <a:cs typeface="+mn-cs"/>
                        </a:rPr>
                        <a:t>Labor</a:t>
                      </a:r>
                      <a:r>
                        <a:rPr lang="en-US" sz="2800" baseline="0" dirty="0" smtClean="0">
                          <a:effectLst/>
                          <a:latin typeface="+mn-lt"/>
                          <a:ea typeface="+mn-ea"/>
                          <a:cs typeface="+mn-cs"/>
                        </a:rPr>
                        <a:t> - Central Office Staff</a:t>
                      </a:r>
                      <a:endParaRPr lang="en-US" sz="2800" dirty="0">
                        <a:effectLst/>
                        <a:latin typeface="Calibri"/>
                        <a:ea typeface="Calibri"/>
                        <a:cs typeface="Times New Roman"/>
                      </a:endParaRPr>
                    </a:p>
                  </a:txBody>
                  <a:tcPr marL="68580" marR="68580" marT="0" marB="0"/>
                </a:tc>
              </a:tr>
              <a:tr h="681160">
                <a:tc>
                  <a:txBody>
                    <a:bodyPr/>
                    <a:lstStyle/>
                    <a:p>
                      <a:pPr marL="0" marR="0">
                        <a:lnSpc>
                          <a:spcPct val="115000"/>
                        </a:lnSpc>
                        <a:spcBef>
                          <a:spcPts val="0"/>
                        </a:spcBef>
                        <a:spcAft>
                          <a:spcPts val="0"/>
                        </a:spcAft>
                      </a:pPr>
                      <a:r>
                        <a:rPr lang="en-US" sz="2800" dirty="0">
                          <a:effectLst/>
                        </a:rPr>
                        <a:t>Large </a:t>
                      </a:r>
                      <a:r>
                        <a:rPr lang="en-US" sz="2800" dirty="0" smtClean="0">
                          <a:effectLst/>
                        </a:rPr>
                        <a:t>Equipment</a:t>
                      </a:r>
                      <a:endParaRPr lang="en-US" sz="2800" dirty="0">
                        <a:effectLst/>
                        <a:latin typeface="Calibri"/>
                        <a:ea typeface="Calibri"/>
                        <a:cs typeface="Times New Roman"/>
                      </a:endParaRPr>
                    </a:p>
                  </a:txBody>
                  <a:tcPr marL="68580" marR="68580" marT="0" marB="0"/>
                </a:tc>
              </a:tr>
            </a:tbl>
          </a:graphicData>
        </a:graphic>
      </p:graphicFrame>
      <p:sp>
        <p:nvSpPr>
          <p:cNvPr id="3" name="Right Brace 2"/>
          <p:cNvSpPr/>
          <p:nvPr/>
        </p:nvSpPr>
        <p:spPr>
          <a:xfrm>
            <a:off x="4951390" y="1930400"/>
            <a:ext cx="1143000" cy="2667000"/>
          </a:xfrm>
          <a:prstGeom prst="rightBrace">
            <a:avLst/>
          </a:prstGeom>
          <a:ln w="76200">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a:ln>
                <a:solidFill>
                  <a:sysClr val="windowText" lastClr="000000"/>
                </a:solidFill>
              </a:ln>
            </a:endParaRPr>
          </a:p>
        </p:txBody>
      </p:sp>
      <p:sp>
        <p:nvSpPr>
          <p:cNvPr id="6" name="Right Brace 5"/>
          <p:cNvSpPr/>
          <p:nvPr/>
        </p:nvSpPr>
        <p:spPr>
          <a:xfrm>
            <a:off x="4447673" y="3873500"/>
            <a:ext cx="1676400" cy="1981200"/>
          </a:xfrm>
          <a:prstGeom prst="rightBrace">
            <a:avLst>
              <a:gd name="adj1" fmla="val 8333"/>
              <a:gd name="adj2" fmla="val 50650"/>
            </a:avLst>
          </a:prstGeom>
          <a:ln w="76200">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a:p>
        </p:txBody>
      </p:sp>
      <p:sp>
        <p:nvSpPr>
          <p:cNvPr id="27673" name="TextBox 7"/>
          <p:cNvSpPr txBox="1">
            <a:spLocks noChangeArrowheads="1"/>
          </p:cNvSpPr>
          <p:nvPr/>
        </p:nvSpPr>
        <p:spPr bwMode="auto">
          <a:xfrm>
            <a:off x="6324600" y="29718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b="1">
                <a:solidFill>
                  <a:srgbClr val="FF0000"/>
                </a:solidFill>
                <a:latin typeface="Arial Narrow" pitchFamily="34" charset="0"/>
              </a:rPr>
              <a:t>Operating</a:t>
            </a:r>
          </a:p>
        </p:txBody>
      </p:sp>
      <p:sp>
        <p:nvSpPr>
          <p:cNvPr id="27674" name="TextBox 9"/>
          <p:cNvSpPr txBox="1">
            <a:spLocks noChangeArrowheads="1"/>
          </p:cNvSpPr>
          <p:nvPr/>
        </p:nvSpPr>
        <p:spPr bwMode="auto">
          <a:xfrm>
            <a:off x="6553200" y="45720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b="1">
                <a:solidFill>
                  <a:srgbClr val="0000FF"/>
                </a:solidFill>
                <a:latin typeface="Arial Narrow" pitchFamily="34" charset="0"/>
              </a:rPr>
              <a:t>Administrative</a:t>
            </a:r>
          </a:p>
        </p:txBody>
      </p:sp>
    </p:spTree>
    <p:extLst>
      <p:ext uri="{BB962C8B-B14F-4D97-AF65-F5344CB8AC3E}">
        <p14:creationId xmlns:p14="http://schemas.microsoft.com/office/powerpoint/2010/main" val="40494188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73"/>
                                        </p:tgtEl>
                                        <p:attrNameLst>
                                          <p:attrName>style.visibility</p:attrName>
                                        </p:attrNameLst>
                                      </p:cBhvr>
                                      <p:to>
                                        <p:strVal val="visible"/>
                                      </p:to>
                                    </p:set>
                                    <p:animEffect transition="in" filter="barn(inVertical)">
                                      <p:cBhvr>
                                        <p:cTn id="10" dur="500"/>
                                        <p:tgtEl>
                                          <p:spTgt spid="276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674"/>
                                        </p:tgtEl>
                                        <p:attrNameLst>
                                          <p:attrName>style.visibility</p:attrName>
                                        </p:attrNameLst>
                                      </p:cBhvr>
                                      <p:to>
                                        <p:strVal val="visible"/>
                                      </p:to>
                                    </p:set>
                                    <p:animEffect transition="in" filter="barn(inVertical)">
                                      <p:cBhvr>
                                        <p:cTn id="18"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7673" grpId="0"/>
      <p:bldP spid="276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599" y="457199"/>
            <a:ext cx="6027822" cy="2590801"/>
          </a:xfrm>
        </p:spPr>
        <p:txBody>
          <a:bodyPr>
            <a:normAutofit fontScale="90000"/>
          </a:bodyPr>
          <a:lstStyle/>
          <a:p>
            <a:r>
              <a:rPr lang="en-US" altLang="en-US" sz="4000" i="1" dirty="0" smtClean="0">
                <a:solidFill>
                  <a:srgbClr val="FF0000"/>
                </a:solidFill>
              </a:rPr>
              <a:t>2 Grant Periods</a:t>
            </a:r>
            <a:br>
              <a:rPr lang="en-US" altLang="en-US" sz="4000" i="1" dirty="0" smtClean="0">
                <a:solidFill>
                  <a:srgbClr val="FF0000"/>
                </a:solidFill>
              </a:rPr>
            </a:br>
            <a:r>
              <a:rPr lang="en-US" altLang="en-US" sz="4000" i="1" dirty="0" smtClean="0"/>
              <a:t>X</a:t>
            </a:r>
            <a:br>
              <a:rPr lang="en-US" altLang="en-US" sz="4000" i="1" dirty="0" smtClean="0"/>
            </a:br>
            <a:r>
              <a:rPr lang="en-US" altLang="en-US" sz="4000" i="1" dirty="0" smtClean="0">
                <a:solidFill>
                  <a:srgbClr val="FF0000"/>
                </a:solidFill>
              </a:rPr>
              <a:t>2 Allocations each Period</a:t>
            </a:r>
            <a:br>
              <a:rPr lang="en-US" altLang="en-US" sz="4000" i="1" dirty="0" smtClean="0">
                <a:solidFill>
                  <a:srgbClr val="FF0000"/>
                </a:solidFill>
              </a:rPr>
            </a:br>
            <a:r>
              <a:rPr lang="en-US" altLang="en-US" sz="4000" i="1" dirty="0" smtClean="0"/>
              <a:t>=</a:t>
            </a:r>
            <a:br>
              <a:rPr lang="en-US" altLang="en-US" sz="4000" i="1" dirty="0" smtClean="0"/>
            </a:br>
            <a:r>
              <a:rPr lang="en-US" altLang="en-US" sz="5300" i="1" dirty="0" smtClean="0">
                <a:solidFill>
                  <a:srgbClr val="FF0000"/>
                </a:solidFill>
              </a:rPr>
              <a:t>4 Bags of Money</a:t>
            </a:r>
            <a:endParaRPr lang="en-US" altLang="en-US" sz="5300" i="1" dirty="0" smtClean="0"/>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975100C2-8429-478E-9FE9-2D1D09718DD7}" type="datetime1">
              <a:rPr lang="en-US" smtClean="0"/>
              <a:pPr>
                <a:defRPr/>
              </a:pPr>
              <a:t>7/6/2015</a:t>
            </a:fld>
            <a:endParaRPr lang="en-US" dirty="0"/>
          </a:p>
        </p:txBody>
      </p:sp>
      <p:sp>
        <p:nvSpPr>
          <p:cNvPr id="4608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09374E0-4976-414F-BC55-1F28E904027F}" type="slidenum">
              <a:rPr lang="en-US" altLang="en-US" sz="1200"/>
              <a:pPr/>
              <a:t>25</a:t>
            </a:fld>
            <a:endParaRPr lang="en-US" alt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6" y="3161046"/>
            <a:ext cx="1885950" cy="242887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48" y="3161046"/>
            <a:ext cx="1885950" cy="242887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027" y="3161045"/>
            <a:ext cx="1885950" cy="242887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025" y="3124199"/>
            <a:ext cx="1885950" cy="2428875"/>
          </a:xfrm>
          <a:prstGeom prst="rect">
            <a:avLst/>
          </a:prstGeom>
        </p:spPr>
      </p:pic>
    </p:spTree>
    <p:extLst>
      <p:ext uri="{BB962C8B-B14F-4D97-AF65-F5344CB8AC3E}">
        <p14:creationId xmlns:p14="http://schemas.microsoft.com/office/powerpoint/2010/main" val="3634416211"/>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632276161"/>
              </p:ext>
            </p:extLst>
          </p:nvPr>
        </p:nvGraphicFramePr>
        <p:xfrm>
          <a:off x="0" y="978568"/>
          <a:ext cx="9143999" cy="521368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03983" y="0"/>
            <a:ext cx="5315554" cy="1090863"/>
          </a:xfrm>
        </p:spPr>
        <p:txBody>
          <a:bodyPr/>
          <a:lstStyle/>
          <a:p>
            <a:r>
              <a:rPr lang="en-US" dirty="0" smtClean="0">
                <a:solidFill>
                  <a:srgbClr val="FF0000"/>
                </a:solidFill>
              </a:rPr>
              <a:t>4 Bags of Money</a:t>
            </a:r>
            <a:endParaRPr lang="en-US" dirty="0">
              <a:solidFill>
                <a:srgbClr val="FF0000"/>
              </a:solidFill>
            </a:endParaRPr>
          </a:p>
        </p:txBody>
      </p:sp>
      <p:sp>
        <p:nvSpPr>
          <p:cNvPr id="3" name="Date Placeholder 2"/>
          <p:cNvSpPr>
            <a:spLocks noGrp="1"/>
          </p:cNvSpPr>
          <p:nvPr>
            <p:ph type="dt" sz="half" idx="2"/>
          </p:nvPr>
        </p:nvSpPr>
        <p:spPr/>
        <p:txBody>
          <a:bodyPr/>
          <a:lstStyle/>
          <a:p>
            <a:fld id="{16A82E43-F334-4B83-9151-C0C24AE8A2BC}" type="datetime1">
              <a:rPr lang="en-US" smtClean="0"/>
              <a:t>7/6/2015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26</a:t>
            </a:fld>
            <a:endParaRPr lang="en-US" dirty="0"/>
          </a:p>
        </p:txBody>
      </p:sp>
    </p:spTree>
    <p:extLst>
      <p:ext uri="{BB962C8B-B14F-4D97-AF65-F5344CB8AC3E}">
        <p14:creationId xmlns:p14="http://schemas.microsoft.com/office/powerpoint/2010/main" val="336506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ctrTitle"/>
          </p:nvPr>
        </p:nvSpPr>
        <p:spPr>
          <a:xfrm>
            <a:off x="685800" y="1295400"/>
            <a:ext cx="7772400" cy="3429000"/>
          </a:xfrm>
        </p:spPr>
        <p:txBody>
          <a:bodyPr/>
          <a:lstStyle/>
          <a:p>
            <a:pPr eaLnBrk="1" hangingPunct="1"/>
            <a:r>
              <a:rPr lang="en-US" altLang="en-US" sz="6600" smtClean="0"/>
              <a:t>Claims and Reimbursement Process</a:t>
            </a:r>
          </a:p>
        </p:txBody>
      </p:sp>
      <p:sp>
        <p:nvSpPr>
          <p:cNvPr id="44036"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F9B8315-B560-4B9B-BB15-6119B5CA940C}" type="datetime1">
              <a:rPr lang="en-US" smtClean="0"/>
              <a:pPr fontAlgn="base">
                <a:spcBef>
                  <a:spcPct val="0"/>
                </a:spcBef>
                <a:spcAft>
                  <a:spcPct val="0"/>
                </a:spcAft>
                <a:defRPr/>
              </a:pPr>
              <a:t>7/6/2015</a:t>
            </a:fld>
            <a:endParaRPr lang="en-US" dirty="0" smtClean="0"/>
          </a:p>
        </p:txBody>
      </p:sp>
      <p:sp>
        <p:nvSpPr>
          <p:cNvPr id="47108"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4E52E52-E138-4115-8125-AB5BF4C3450E}" type="slidenum">
              <a:rPr lang="en-US" altLang="en-US" sz="1200"/>
              <a:pPr/>
              <a:t>27</a:t>
            </a:fld>
            <a:endParaRPr lang="en-US" altLang="en-US" sz="1200"/>
          </a:p>
        </p:txBody>
      </p:sp>
    </p:spTree>
    <p:extLst>
      <p:ext uri="{BB962C8B-B14F-4D97-AF65-F5344CB8AC3E}">
        <p14:creationId xmlns:p14="http://schemas.microsoft.com/office/powerpoint/2010/main" val="1758091343"/>
      </p:ext>
    </p:extLst>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ctrTitle"/>
          </p:nvPr>
        </p:nvSpPr>
        <p:spPr>
          <a:xfrm>
            <a:off x="836195" y="1727868"/>
            <a:ext cx="7772400" cy="1676400"/>
          </a:xfrm>
        </p:spPr>
        <p:txBody>
          <a:bodyPr>
            <a:normAutofit fontScale="90000"/>
          </a:bodyPr>
          <a:lstStyle/>
          <a:p>
            <a:r>
              <a:rPr lang="en-US" altLang="en-US" dirty="0" smtClean="0"/>
              <a:t>Claims and Reimbursement Process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F005B4EF-D4C6-4F2C-96A5-70850BDF7B13}" type="datetime1">
              <a:rPr lang="en-US" smtClean="0"/>
              <a:pPr>
                <a:defRPr/>
              </a:pPr>
              <a:t>7/6/2015</a:t>
            </a:fld>
            <a:endParaRPr lang="en-US" dirty="0"/>
          </a:p>
        </p:txBody>
      </p:sp>
      <p:sp>
        <p:nvSpPr>
          <p:cNvPr id="48132"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486FB0D-27B1-44BA-AAB4-673A2AF1EA06}" type="slidenum">
              <a:rPr lang="en-US" altLang="en-US" sz="1200"/>
              <a:pPr/>
              <a:t>28</a:t>
            </a:fld>
            <a:endParaRPr lang="en-US" altLang="en-US" sz="1200"/>
          </a:p>
        </p:txBody>
      </p:sp>
      <p:sp>
        <p:nvSpPr>
          <p:cNvPr id="36869" name="TextBox 1"/>
          <p:cNvSpPr txBox="1">
            <a:spLocks noChangeArrowheads="1"/>
          </p:cNvSpPr>
          <p:nvPr/>
        </p:nvSpPr>
        <p:spPr bwMode="auto">
          <a:xfrm>
            <a:off x="990600" y="3264569"/>
            <a:ext cx="7010400" cy="248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Calibri" pitchFamily="34" charset="0"/>
              <a:buAutoNum type="arabicPeriod"/>
            </a:pPr>
            <a:r>
              <a:rPr lang="en-US" altLang="en-US" sz="3600" dirty="0">
                <a:latin typeface="Arial" charset="0"/>
              </a:rPr>
              <a:t>Purchase food and supplies</a:t>
            </a:r>
          </a:p>
          <a:p>
            <a:pPr eaLnBrk="1" hangingPunct="1">
              <a:lnSpc>
                <a:spcPct val="150000"/>
              </a:lnSpc>
              <a:buFont typeface="Calibri" pitchFamily="34" charset="0"/>
              <a:buAutoNum type="arabicPeriod"/>
            </a:pPr>
            <a:r>
              <a:rPr lang="en-US" altLang="en-US" sz="3600" dirty="0">
                <a:latin typeface="Arial" charset="0"/>
              </a:rPr>
              <a:t>Submit claim </a:t>
            </a:r>
          </a:p>
          <a:p>
            <a:pPr eaLnBrk="1" hangingPunct="1">
              <a:lnSpc>
                <a:spcPct val="150000"/>
              </a:lnSpc>
              <a:buFont typeface="Calibri" pitchFamily="34" charset="0"/>
              <a:buAutoNum type="arabicPeriod"/>
            </a:pPr>
            <a:r>
              <a:rPr lang="en-US" altLang="en-US" sz="3600" dirty="0">
                <a:latin typeface="Arial" charset="0"/>
              </a:rPr>
              <a:t>Receive reimbursement</a:t>
            </a:r>
            <a:endParaRPr lang="en-US" altLang="en-US" sz="4800" dirty="0">
              <a:latin typeface="Arial" charset="0"/>
            </a:endParaRPr>
          </a:p>
        </p:txBody>
      </p:sp>
      <p:sp>
        <p:nvSpPr>
          <p:cNvPr id="3" name="12-Point Star 2"/>
          <p:cNvSpPr/>
          <p:nvPr/>
        </p:nvSpPr>
        <p:spPr>
          <a:xfrm>
            <a:off x="4838700" y="3933700"/>
            <a:ext cx="4191000" cy="1387475"/>
          </a:xfrm>
          <a:prstGeom prst="star1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5"/>
          <p:cNvSpPr txBox="1">
            <a:spLocks noChangeArrowheads="1"/>
          </p:cNvSpPr>
          <p:nvPr/>
        </p:nvSpPr>
        <p:spPr bwMode="auto">
          <a:xfrm>
            <a:off x="5295900" y="4304382"/>
            <a:ext cx="304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3600" b="1" i="1" dirty="0">
                <a:solidFill>
                  <a:srgbClr val="0000FF"/>
                </a:solidFill>
                <a:latin typeface="Arial" charset="0"/>
              </a:rPr>
              <a:t>by the 20th</a:t>
            </a:r>
          </a:p>
        </p:txBody>
      </p:sp>
    </p:spTree>
    <p:extLst>
      <p:ext uri="{BB962C8B-B14F-4D97-AF65-F5344CB8AC3E}">
        <p14:creationId xmlns:p14="http://schemas.microsoft.com/office/powerpoint/2010/main" val="406150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p:cTn id="7" dur="500" fill="hold"/>
                                        <p:tgtEl>
                                          <p:spTgt spid="368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86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6869">
                                            <p:txEl>
                                              <p:pRg st="1" end="1"/>
                                            </p:txEl>
                                          </p:spTgt>
                                        </p:tgtEl>
                                        <p:attrNameLst>
                                          <p:attrName>style.visibility</p:attrName>
                                        </p:attrNameLst>
                                      </p:cBhvr>
                                      <p:to>
                                        <p:strVal val="visible"/>
                                      </p:to>
                                    </p:set>
                                    <p:anim calcmode="lin" valueType="num">
                                      <p:cBhvr>
                                        <p:cTn id="14" dur="500" fill="hold"/>
                                        <p:tgtEl>
                                          <p:spTgt spid="3686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686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686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36869">
                                            <p:txEl>
                                              <p:pRg st="2" end="2"/>
                                            </p:txEl>
                                          </p:spTgt>
                                        </p:tgtEl>
                                        <p:attrNameLst>
                                          <p:attrName>style.visibility</p:attrName>
                                        </p:attrNameLst>
                                      </p:cBhvr>
                                      <p:to>
                                        <p:strVal val="visible"/>
                                      </p:to>
                                    </p:set>
                                    <p:anim calcmode="lin" valueType="num">
                                      <p:cBhvr>
                                        <p:cTn id="33" dur="500" fill="hold"/>
                                        <p:tgtEl>
                                          <p:spTgt spid="36869">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6869">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pPr eaLnBrk="1" hangingPunct="1"/>
            <a:r>
              <a:rPr lang="en-US" altLang="en-US" dirty="0" smtClean="0"/>
              <a:t>Monthly Claim for Reimbursement</a:t>
            </a:r>
          </a:p>
        </p:txBody>
      </p:sp>
      <p:sp>
        <p:nvSpPr>
          <p:cNvPr id="10" name="Content Placeholder 9"/>
          <p:cNvSpPr>
            <a:spLocks noGrp="1"/>
          </p:cNvSpPr>
          <p:nvPr>
            <p:ph sz="half" idx="2"/>
          </p:nvPr>
        </p:nvSpPr>
        <p:spPr>
          <a:xfrm>
            <a:off x="838200" y="1600200"/>
            <a:ext cx="7848600" cy="4343400"/>
          </a:xfrm>
        </p:spPr>
        <p:txBody>
          <a:bodyPr/>
          <a:lstStyle/>
          <a:p>
            <a:pPr eaLnBrk="1" hangingPunct="1">
              <a:defRPr/>
            </a:pPr>
            <a:r>
              <a:rPr lang="en-US" sz="3600" dirty="0" smtClean="0"/>
              <a:t>Supporting documentation:</a:t>
            </a:r>
          </a:p>
          <a:p>
            <a:pPr lvl="1" eaLnBrk="1" hangingPunct="1">
              <a:buFont typeface="Wingdings" pitchFamily="2" charset="2"/>
              <a:buChar char="ü"/>
              <a:defRPr/>
            </a:pPr>
            <a:r>
              <a:rPr lang="en-US" sz="3600" dirty="0" smtClean="0"/>
              <a:t>invoices </a:t>
            </a:r>
          </a:p>
          <a:p>
            <a:pPr lvl="1" eaLnBrk="1" hangingPunct="1">
              <a:buFont typeface="Wingdings" pitchFamily="2" charset="2"/>
              <a:buChar char="ü"/>
              <a:defRPr/>
            </a:pPr>
            <a:r>
              <a:rPr lang="en-US" sz="3600" dirty="0" smtClean="0"/>
              <a:t>timesheets with hourly wage &amp; benefits</a:t>
            </a:r>
          </a:p>
          <a:p>
            <a:pPr lvl="1" eaLnBrk="1" hangingPunct="1">
              <a:buFont typeface="Wingdings" pitchFamily="2" charset="2"/>
              <a:buChar char="ü"/>
              <a:defRPr/>
            </a:pPr>
            <a:r>
              <a:rPr lang="en-US" sz="3600" b="1" dirty="0" smtClean="0"/>
              <a:t>APPROVED</a:t>
            </a:r>
            <a:r>
              <a:rPr lang="en-US" sz="3600" dirty="0" smtClean="0"/>
              <a:t> Equipment Pre-Approval</a:t>
            </a:r>
          </a:p>
          <a:p>
            <a:pPr eaLnBrk="1" hangingPunct="1">
              <a:buFont typeface="Arial" charset="0"/>
              <a:buBlip>
                <a:blip r:embed="rId3"/>
              </a:buBlip>
              <a:defRPr/>
            </a:pPr>
            <a:endParaRPr lang="en-US" sz="3200" b="1" dirty="0" smtClean="0">
              <a:solidFill>
                <a:schemeClr val="accent4">
                  <a:lumMod val="75000"/>
                </a:schemeClr>
              </a:solidFill>
            </a:endParaRPr>
          </a:p>
          <a:p>
            <a:pPr eaLnBrk="1" hangingPunct="1">
              <a:buFont typeface="Arial" charset="0"/>
              <a:buBlip>
                <a:blip r:embed="rId3"/>
              </a:buBlip>
              <a:defRPr/>
            </a:pPr>
            <a:r>
              <a:rPr lang="en-US" sz="3200" dirty="0" smtClean="0">
                <a:solidFill>
                  <a:srgbClr val="FF0000"/>
                </a:solidFill>
              </a:rPr>
              <a:t>Nutrition Ed games, fact sheets, lessons, photos, activities, </a:t>
            </a:r>
            <a:r>
              <a:rPr lang="en-US" sz="3200" b="1" dirty="0" smtClean="0">
                <a:solidFill>
                  <a:srgbClr val="FF0000"/>
                </a:solidFill>
              </a:rPr>
              <a:t>menus*</a:t>
            </a:r>
            <a:r>
              <a:rPr lang="en-US" sz="3200" dirty="0" smtClean="0">
                <a:solidFill>
                  <a:srgbClr val="FF0000"/>
                </a:solidFill>
              </a:rPr>
              <a:t>, etc.</a:t>
            </a:r>
          </a:p>
          <a:p>
            <a:pPr marL="0" indent="0" eaLnBrk="1" hangingPunct="1">
              <a:buFont typeface="Arial" charset="0"/>
              <a:buNone/>
              <a:defRPr/>
            </a:pPr>
            <a:endParaRPr lang="en-US" sz="3200" dirty="0"/>
          </a:p>
          <a:p>
            <a:pPr marL="0" indent="0" eaLnBrk="1" hangingPunct="1">
              <a:buFont typeface="Arial" charset="0"/>
              <a:buNone/>
              <a:defRPr/>
            </a:pPr>
            <a:endParaRPr lang="en-US" sz="3200" dirty="0" smtClean="0"/>
          </a:p>
          <a:p>
            <a:pPr marL="0" indent="0" eaLnBrk="1" hangingPunct="1">
              <a:buFont typeface="Arial" charset="0"/>
              <a:buNone/>
              <a:defRPr/>
            </a:pPr>
            <a:endParaRPr lang="en-US" dirty="0" smtClean="0"/>
          </a:p>
        </p:txBody>
      </p:sp>
      <p:sp>
        <p:nvSpPr>
          <p:cNvPr id="47109"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C7E7C-633D-4146-AB78-5351FD10B5E3}" type="datetime1">
              <a:rPr lang="en-US" smtClean="0"/>
              <a:pPr fontAlgn="base">
                <a:spcBef>
                  <a:spcPct val="0"/>
                </a:spcBef>
                <a:spcAft>
                  <a:spcPct val="0"/>
                </a:spcAft>
                <a:defRPr/>
              </a:pPr>
              <a:t>7/6/2015</a:t>
            </a:fld>
            <a:endParaRPr lang="en-US" dirty="0" smtClean="0"/>
          </a:p>
        </p:txBody>
      </p:sp>
      <p:sp>
        <p:nvSpPr>
          <p:cNvPr id="4915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11396D1-5DFA-41BF-B1DC-2EA7A40DF37E}" type="slidenum">
              <a:rPr lang="en-US" altLang="en-US" sz="1200"/>
              <a:pPr/>
              <a:t>29</a:t>
            </a:fld>
            <a:endParaRPr lang="en-US" altLang="en-US" sz="1200"/>
          </a:p>
        </p:txBody>
      </p:sp>
    </p:spTree>
    <p:extLst>
      <p:ext uri="{BB962C8B-B14F-4D97-AF65-F5344CB8AC3E}">
        <p14:creationId xmlns:p14="http://schemas.microsoft.com/office/powerpoint/2010/main" val="78225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Training Objectives Cont.</a:t>
            </a:r>
          </a:p>
        </p:txBody>
      </p:sp>
      <p:sp>
        <p:nvSpPr>
          <p:cNvPr id="3" name="Content Placeholder 2"/>
          <p:cNvSpPr>
            <a:spLocks noGrp="1"/>
          </p:cNvSpPr>
          <p:nvPr>
            <p:ph idx="1"/>
          </p:nvPr>
        </p:nvSpPr>
        <p:spPr>
          <a:xfrm>
            <a:off x="457200" y="2125014"/>
            <a:ext cx="8229600" cy="2370786"/>
          </a:xfrm>
        </p:spPr>
        <p:txBody>
          <a:bodyPr/>
          <a:lstStyle/>
          <a:p>
            <a:r>
              <a:rPr lang="en-US" altLang="en-US" dirty="0" smtClean="0"/>
              <a:t>Create  FFVP snack menus which include </a:t>
            </a:r>
            <a:r>
              <a:rPr lang="en-US" altLang="en-US" i="1" dirty="0" smtClean="0"/>
              <a:t>variety</a:t>
            </a:r>
            <a:r>
              <a:rPr lang="en-US" altLang="en-US" dirty="0" smtClean="0"/>
              <a:t> and </a:t>
            </a:r>
            <a:r>
              <a:rPr lang="en-US" altLang="en-US" i="1" dirty="0" smtClean="0"/>
              <a:t>Georgia-grown</a:t>
            </a:r>
            <a:r>
              <a:rPr lang="en-US" altLang="en-US" dirty="0" smtClean="0"/>
              <a:t> produce.</a:t>
            </a:r>
          </a:p>
          <a:p>
            <a:endParaRPr lang="en-US" altLang="en-US" dirty="0" smtClean="0"/>
          </a:p>
          <a:p>
            <a:r>
              <a:rPr lang="en-US" altLang="en-US" dirty="0" smtClean="0"/>
              <a:t>Identify FFVP nutrition education activities and uses for resources received.</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72C80975-3997-4483-8264-290E30D91284}" type="datetime1">
              <a:rPr lang="en-US" smtClean="0"/>
              <a:pPr>
                <a:defRPr/>
              </a:pPr>
              <a:t>7/6/2015</a:t>
            </a:fld>
            <a:endParaRPr lang="en-US" dirty="0"/>
          </a:p>
        </p:txBody>
      </p:sp>
      <p:sp>
        <p:nvSpPr>
          <p:cNvPr id="6149"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E2285E1-E9B8-43B0-B87C-86B4DF24C7F9}" type="slidenum">
              <a:rPr lang="en-US" altLang="en-US" sz="1200"/>
              <a:pPr/>
              <a:t>3</a:t>
            </a:fld>
            <a:endParaRPr lang="en-US" altLang="en-US" sz="1200"/>
          </a:p>
        </p:txBody>
      </p:sp>
    </p:spTree>
    <p:extLst>
      <p:ext uri="{BB962C8B-B14F-4D97-AF65-F5344CB8AC3E}">
        <p14:creationId xmlns:p14="http://schemas.microsoft.com/office/powerpoint/2010/main" val="2929563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7"/>
          <p:cNvSpPr>
            <a:spLocks noGrp="1"/>
          </p:cNvSpPr>
          <p:nvPr>
            <p:ph type="title"/>
          </p:nvPr>
        </p:nvSpPr>
        <p:spPr/>
        <p:txBody>
          <a:bodyPr/>
          <a:lstStyle/>
          <a:p>
            <a:pPr eaLnBrk="1" hangingPunct="1"/>
            <a:r>
              <a:rPr lang="en-US" altLang="en-US" smtClean="0"/>
              <a:t>Monthly Claim for Reimbursement</a:t>
            </a:r>
          </a:p>
        </p:txBody>
      </p:sp>
      <p:sp>
        <p:nvSpPr>
          <p:cNvPr id="10" name="Content Placeholder 9"/>
          <p:cNvSpPr>
            <a:spLocks noGrp="1"/>
          </p:cNvSpPr>
          <p:nvPr>
            <p:ph sz="half" idx="2"/>
          </p:nvPr>
        </p:nvSpPr>
        <p:spPr>
          <a:xfrm>
            <a:off x="609600" y="1600200"/>
            <a:ext cx="7391400" cy="3733800"/>
          </a:xfrm>
        </p:spPr>
        <p:txBody>
          <a:bodyPr rtlCol="0">
            <a:normAutofit/>
          </a:bodyPr>
          <a:lstStyle/>
          <a:p>
            <a:pPr eaLnBrk="1" fontAlgn="auto" hangingPunct="1">
              <a:spcAft>
                <a:spcPts val="0"/>
              </a:spcAft>
              <a:buFont typeface="Arial" panose="020B0604020202020204" pitchFamily="34" charset="0"/>
              <a:buChar char="•"/>
              <a:defRPr/>
            </a:pPr>
            <a:r>
              <a:rPr lang="en-US" sz="3200" dirty="0" smtClean="0"/>
              <a:t> </a:t>
            </a:r>
            <a:r>
              <a:rPr lang="en-US" sz="4400" b="1" i="1" dirty="0" smtClean="0">
                <a:solidFill>
                  <a:srgbClr val="0F07B9"/>
                </a:solidFill>
              </a:rPr>
              <a:t>Operating Cost</a:t>
            </a:r>
          </a:p>
          <a:p>
            <a:pPr lvl="1" eaLnBrk="1" fontAlgn="auto" hangingPunct="1">
              <a:spcAft>
                <a:spcPts val="0"/>
              </a:spcAft>
              <a:buFont typeface="Arial" panose="020B0604020202020204" pitchFamily="34" charset="0"/>
              <a:buChar char="–"/>
              <a:defRPr/>
            </a:pPr>
            <a:r>
              <a:rPr lang="en-US" sz="3200" dirty="0" smtClean="0"/>
              <a:t>Fresh Fruits &amp; Veggies </a:t>
            </a:r>
          </a:p>
          <a:p>
            <a:pPr lvl="1" eaLnBrk="1" fontAlgn="auto" hangingPunct="1">
              <a:spcAft>
                <a:spcPts val="0"/>
              </a:spcAft>
              <a:buFont typeface="Arial" panose="020B0604020202020204" pitchFamily="34" charset="0"/>
              <a:buChar char="–"/>
              <a:defRPr/>
            </a:pPr>
            <a:r>
              <a:rPr lang="en-US" sz="3200" dirty="0" smtClean="0"/>
              <a:t>Labor to prepare snacks</a:t>
            </a:r>
          </a:p>
          <a:p>
            <a:pPr lvl="1" eaLnBrk="1" fontAlgn="auto" hangingPunct="1">
              <a:spcAft>
                <a:spcPts val="0"/>
              </a:spcAft>
              <a:buFont typeface="Arial" panose="020B0604020202020204" pitchFamily="34" charset="0"/>
              <a:buChar char="–"/>
              <a:defRPr/>
            </a:pPr>
            <a:r>
              <a:rPr lang="en-US" sz="3200" dirty="0" smtClean="0"/>
              <a:t>Small Supplies</a:t>
            </a:r>
          </a:p>
          <a:p>
            <a:pPr marL="457200" lvl="1" indent="0" eaLnBrk="1" fontAlgn="auto" hangingPunct="1">
              <a:spcAft>
                <a:spcPts val="0"/>
              </a:spcAft>
              <a:buFont typeface="Arial" charset="0"/>
              <a:buNone/>
              <a:defRPr/>
            </a:pPr>
            <a:r>
              <a:rPr lang="en-US" sz="3200" dirty="0"/>
              <a:t>	</a:t>
            </a:r>
            <a:r>
              <a:rPr lang="en-US" sz="3200" dirty="0" smtClean="0"/>
              <a:t>Examples: napkins, paper plates, serving containers, utensils, knives, cutting boards, and </a:t>
            </a:r>
            <a:r>
              <a:rPr lang="en-US" sz="3200" b="1" i="1" u="sng" dirty="0" smtClean="0">
                <a:solidFill>
                  <a:srgbClr val="00B050"/>
                </a:solidFill>
              </a:rPr>
              <a:t>low-fat dip</a:t>
            </a:r>
            <a:endParaRPr lang="en-US" sz="3200" u="sng" dirty="0" smtClean="0"/>
          </a:p>
          <a:p>
            <a:pPr lvl="1" eaLnBrk="1" fontAlgn="auto" hangingPunct="1">
              <a:spcAft>
                <a:spcPts val="0"/>
              </a:spcAft>
              <a:buFont typeface="Arial" panose="020B0604020202020204" pitchFamily="34" charset="0"/>
              <a:buNone/>
              <a:defRPr/>
            </a:pPr>
            <a:endParaRPr lang="en-US" dirty="0" smtClean="0"/>
          </a:p>
          <a:p>
            <a:pPr lvl="1" eaLnBrk="1" fontAlgn="auto" hangingPunct="1">
              <a:spcAft>
                <a:spcPts val="0"/>
              </a:spcAft>
              <a:buFont typeface="Arial" panose="020B0604020202020204" pitchFamily="34" charset="0"/>
              <a:buNone/>
              <a:defRPr/>
            </a:pPr>
            <a:endParaRPr lang="en-US" dirty="0"/>
          </a:p>
        </p:txBody>
      </p:sp>
      <p:sp>
        <p:nvSpPr>
          <p:cNvPr id="48132"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84B01-9195-45F5-AF96-8117381D42F1}" type="datetime1">
              <a:rPr lang="en-US" smtClean="0"/>
              <a:pPr fontAlgn="base">
                <a:spcBef>
                  <a:spcPct val="0"/>
                </a:spcBef>
                <a:spcAft>
                  <a:spcPct val="0"/>
                </a:spcAft>
                <a:defRPr/>
              </a:pPr>
              <a:t>7/6/2015</a:t>
            </a:fld>
            <a:endParaRPr lang="en-US" dirty="0" smtClean="0"/>
          </a:p>
        </p:txBody>
      </p:sp>
      <p:sp>
        <p:nvSpPr>
          <p:cNvPr id="51205"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89852117-00E4-4908-A8A8-BDB589B45A6C}" type="slidenum">
              <a:rPr lang="en-US" altLang="en-US" sz="1200"/>
              <a:pPr/>
              <a:t>30</a:t>
            </a:fld>
            <a:endParaRPr lang="en-US" altLang="en-US" sz="1200"/>
          </a:p>
        </p:txBody>
      </p:sp>
      <p:sp>
        <p:nvSpPr>
          <p:cNvPr id="3" name="Explosion 2 2"/>
          <p:cNvSpPr/>
          <p:nvPr/>
        </p:nvSpPr>
        <p:spPr>
          <a:xfrm>
            <a:off x="5410200" y="1066800"/>
            <a:ext cx="3429000" cy="297180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n>
                  <a:solidFill>
                    <a:srgbClr val="0000FF"/>
                  </a:solidFill>
                </a:ln>
                <a:solidFill>
                  <a:srgbClr val="0000FF"/>
                </a:solidFill>
              </a:rPr>
              <a:t>Usually</a:t>
            </a:r>
            <a:r>
              <a:rPr lang="en-US" sz="3200" dirty="0">
                <a:ln>
                  <a:solidFill>
                    <a:srgbClr val="0000FF"/>
                  </a:solidFill>
                </a:ln>
                <a:solidFill>
                  <a:srgbClr val="000000"/>
                </a:solidFill>
              </a:rPr>
              <a:t> </a:t>
            </a:r>
            <a:r>
              <a:rPr lang="en-US" sz="3200" dirty="0">
                <a:ln>
                  <a:solidFill>
                    <a:srgbClr val="0000FF"/>
                  </a:solidFill>
                </a:ln>
                <a:solidFill>
                  <a:srgbClr val="0000FF"/>
                </a:solidFill>
              </a:rPr>
              <a:t>school level</a:t>
            </a:r>
          </a:p>
        </p:txBody>
      </p:sp>
    </p:spTree>
    <p:extLst>
      <p:ext uri="{BB962C8B-B14F-4D97-AF65-F5344CB8AC3E}">
        <p14:creationId xmlns:p14="http://schemas.microsoft.com/office/powerpoint/2010/main" val="126812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7"/>
          <p:cNvSpPr>
            <a:spLocks noGrp="1"/>
          </p:cNvSpPr>
          <p:nvPr>
            <p:ph type="title"/>
          </p:nvPr>
        </p:nvSpPr>
        <p:spPr/>
        <p:txBody>
          <a:bodyPr/>
          <a:lstStyle/>
          <a:p>
            <a:pPr eaLnBrk="1" hangingPunct="1"/>
            <a:r>
              <a:rPr lang="en-US" altLang="en-US" smtClean="0"/>
              <a:t>Monthly Claim for Reimbursement</a:t>
            </a:r>
          </a:p>
        </p:txBody>
      </p:sp>
      <p:sp>
        <p:nvSpPr>
          <p:cNvPr id="10" name="Content Placeholder 9"/>
          <p:cNvSpPr>
            <a:spLocks noGrp="1"/>
          </p:cNvSpPr>
          <p:nvPr>
            <p:ph sz="half" idx="2"/>
          </p:nvPr>
        </p:nvSpPr>
        <p:spPr>
          <a:xfrm>
            <a:off x="152400" y="1540042"/>
            <a:ext cx="8534400" cy="3124200"/>
          </a:xfrm>
        </p:spPr>
        <p:txBody>
          <a:bodyPr rtlCol="0">
            <a:normAutofit/>
          </a:bodyPr>
          <a:lstStyle/>
          <a:p>
            <a:pPr eaLnBrk="1" fontAlgn="auto" hangingPunct="1">
              <a:spcAft>
                <a:spcPts val="0"/>
              </a:spcAft>
              <a:buFont typeface="Arial" panose="020B0604020202020204" pitchFamily="34" charset="0"/>
              <a:buChar char="•"/>
              <a:defRPr/>
            </a:pPr>
            <a:r>
              <a:rPr lang="en-US" dirty="0" smtClean="0"/>
              <a:t> </a:t>
            </a:r>
            <a:r>
              <a:rPr lang="en-US" sz="4400" b="1" i="1" dirty="0" smtClean="0">
                <a:solidFill>
                  <a:srgbClr val="0F07B9"/>
                </a:solidFill>
              </a:rPr>
              <a:t>Administrative Cost</a:t>
            </a:r>
          </a:p>
          <a:p>
            <a:pPr marL="0" indent="0" eaLnBrk="1" fontAlgn="auto" hangingPunct="1">
              <a:spcAft>
                <a:spcPts val="0"/>
              </a:spcAft>
              <a:buFont typeface="Arial" charset="0"/>
              <a:buNone/>
              <a:defRPr/>
            </a:pPr>
            <a:r>
              <a:rPr lang="en-US" sz="3200" dirty="0" smtClean="0"/>
              <a:t>	</a:t>
            </a:r>
            <a:r>
              <a:rPr lang="en-US" sz="3600" dirty="0" smtClean="0"/>
              <a:t>Kitchen Equipment, scanners, camera &amp; accessories, etc.</a:t>
            </a:r>
          </a:p>
          <a:p>
            <a:pPr marL="0" indent="0" eaLnBrk="1" fontAlgn="auto" hangingPunct="1">
              <a:spcAft>
                <a:spcPts val="0"/>
              </a:spcAft>
              <a:buFont typeface="Arial" charset="0"/>
              <a:buNone/>
              <a:defRPr/>
            </a:pPr>
            <a:r>
              <a:rPr lang="en-US" sz="3600" dirty="0" smtClean="0"/>
              <a:t>	Leasing equipment</a:t>
            </a:r>
          </a:p>
          <a:p>
            <a:pPr marL="0" indent="0" eaLnBrk="1" fontAlgn="auto" hangingPunct="1">
              <a:spcAft>
                <a:spcPts val="0"/>
              </a:spcAft>
              <a:buFont typeface="Arial" charset="0"/>
              <a:buNone/>
              <a:defRPr/>
            </a:pPr>
            <a:r>
              <a:rPr lang="en-US" sz="3600" dirty="0" smtClean="0"/>
              <a:t>	Labor costs: planning, budgeting, etc.</a:t>
            </a: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dirty="0" smtClean="0"/>
          </a:p>
          <a:p>
            <a:pPr lvl="1" eaLnBrk="1" fontAlgn="auto" hangingPunct="1">
              <a:spcAft>
                <a:spcPts val="0"/>
              </a:spcAft>
              <a:buFont typeface="Arial" panose="020B0604020202020204" pitchFamily="34" charset="0"/>
              <a:buNone/>
              <a:defRPr/>
            </a:pPr>
            <a:endParaRPr lang="en-US" dirty="0" smtClean="0"/>
          </a:p>
          <a:p>
            <a:pPr lvl="1" eaLnBrk="1" fontAlgn="auto" hangingPunct="1">
              <a:spcAft>
                <a:spcPts val="0"/>
              </a:spcAft>
              <a:buFont typeface="Arial" panose="020B0604020202020204" pitchFamily="34" charset="0"/>
              <a:buNone/>
              <a:defRPr/>
            </a:pPr>
            <a:endParaRPr lang="en-US" dirty="0"/>
          </a:p>
        </p:txBody>
      </p:sp>
      <p:sp>
        <p:nvSpPr>
          <p:cNvPr id="49157"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A8B0B-1977-43C8-B262-0308BC0D81D0}" type="datetime1">
              <a:rPr lang="en-US" smtClean="0"/>
              <a:pPr fontAlgn="base">
                <a:spcBef>
                  <a:spcPct val="0"/>
                </a:spcBef>
                <a:spcAft>
                  <a:spcPct val="0"/>
                </a:spcAft>
                <a:defRPr/>
              </a:pPr>
              <a:t>7/6/2015</a:t>
            </a:fld>
            <a:endParaRPr lang="en-US" dirty="0" smtClean="0"/>
          </a:p>
        </p:txBody>
      </p:sp>
      <p:sp>
        <p:nvSpPr>
          <p:cNvPr id="5325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F6476096-DC46-4AC7-9F97-59DAEBA24C10}" type="slidenum">
              <a:rPr lang="en-US" altLang="en-US" sz="1200"/>
              <a:pPr/>
              <a:t>31</a:t>
            </a:fld>
            <a:endParaRPr lang="en-US" altLang="en-US" sz="1200"/>
          </a:p>
        </p:txBody>
      </p:sp>
      <p:sp>
        <p:nvSpPr>
          <p:cNvPr id="2" name="Explosion 1 1"/>
          <p:cNvSpPr/>
          <p:nvPr/>
        </p:nvSpPr>
        <p:spPr>
          <a:xfrm>
            <a:off x="4832684" y="4351421"/>
            <a:ext cx="3717758" cy="231775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ln>
                  <a:solidFill>
                    <a:srgbClr val="0000FF"/>
                  </a:solidFill>
                </a:ln>
                <a:solidFill>
                  <a:srgbClr val="0000FF"/>
                </a:solidFill>
              </a:rPr>
              <a:t>Usually central office</a:t>
            </a:r>
          </a:p>
        </p:txBody>
      </p:sp>
    </p:spTree>
    <p:extLst>
      <p:ext uri="{BB962C8B-B14F-4D97-AF65-F5344CB8AC3E}">
        <p14:creationId xmlns:p14="http://schemas.microsoft.com/office/powerpoint/2010/main" val="3156324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p:txBody>
          <a:bodyPr/>
          <a:lstStyle/>
          <a:p>
            <a:pPr eaLnBrk="1" hangingPunct="1"/>
            <a:r>
              <a:rPr lang="en-US" altLang="en-US" sz="6000" smtClean="0"/>
              <a:t>SNO FFVP Invoice Application</a:t>
            </a:r>
          </a:p>
        </p:txBody>
      </p:sp>
      <p:sp>
        <p:nvSpPr>
          <p:cNvPr id="46084"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09AB7218-21A2-4C62-B8BD-12BFB87ECF33}" type="datetime1">
              <a:rPr lang="en-US" smtClean="0">
                <a:solidFill>
                  <a:srgbClr val="000000"/>
                </a:solidFill>
              </a:rPr>
              <a:pPr fontAlgn="base">
                <a:spcBef>
                  <a:spcPct val="0"/>
                </a:spcBef>
                <a:spcAft>
                  <a:spcPct val="0"/>
                </a:spcAft>
                <a:defRPr/>
              </a:pPr>
              <a:t>7/6/2015</a:t>
            </a:fld>
            <a:endParaRPr lang="en-US" dirty="0" smtClean="0">
              <a:solidFill>
                <a:srgbClr val="000000"/>
              </a:solidFill>
            </a:endParaRPr>
          </a:p>
        </p:txBody>
      </p:sp>
      <p:sp>
        <p:nvSpPr>
          <p:cNvPr id="55300"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AA3C2B7-DED5-4701-93C3-E3C9D6CC6E1D}" type="slidenum">
              <a:rPr lang="en-US" altLang="en-US" sz="1200">
                <a:solidFill>
                  <a:srgbClr val="000000"/>
                </a:solidFill>
              </a:rPr>
              <a:pPr/>
              <a:t>32</a:t>
            </a:fld>
            <a:endParaRPr lang="en-US" altLang="en-US" sz="1200">
              <a:solidFill>
                <a:srgbClr val="000000"/>
              </a:solidFill>
            </a:endParaRPr>
          </a:p>
        </p:txBody>
      </p:sp>
    </p:spTree>
    <p:extLst>
      <p:ext uri="{BB962C8B-B14F-4D97-AF65-F5344CB8AC3E}">
        <p14:creationId xmlns:p14="http://schemas.microsoft.com/office/powerpoint/2010/main" val="4063432297"/>
      </p:ext>
    </p:extLst>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SNO Navigational Instructions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5632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BE12B44-3E61-4A06-8F9F-78F6F4A0F826}" type="slidenum">
              <a:rPr lang="en-US" altLang="en-US" sz="1200"/>
              <a:pPr/>
              <a:t>33</a:t>
            </a:fld>
            <a:endParaRPr lang="en-US" altLang="en-US" sz="1200"/>
          </a:p>
        </p:txBody>
      </p:sp>
      <p:sp>
        <p:nvSpPr>
          <p:cNvPr id="56325" name="TextBox 4"/>
          <p:cNvSpPr txBox="1">
            <a:spLocks noChangeArrowheads="1"/>
          </p:cNvSpPr>
          <p:nvPr/>
        </p:nvSpPr>
        <p:spPr bwMode="auto">
          <a:xfrm>
            <a:off x="1066800" y="1524000"/>
            <a:ext cx="69262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buFont typeface="Wingdings" pitchFamily="2" charset="2"/>
              <a:buChar char="§"/>
            </a:pPr>
            <a:r>
              <a:rPr lang="en-US" altLang="en-US" dirty="0">
                <a:latin typeface="Arial" charset="0"/>
              </a:rPr>
              <a:t>Multi-page full color document</a:t>
            </a:r>
          </a:p>
          <a:p>
            <a:pPr eaLnBrk="1" hangingPunct="1">
              <a:buFont typeface="Wingdings" pitchFamily="2" charset="2"/>
              <a:buChar char="§"/>
            </a:pPr>
            <a:r>
              <a:rPr lang="en-US" altLang="en-US" dirty="0">
                <a:latin typeface="Arial" charset="0"/>
              </a:rPr>
              <a:t>Step-by-step instructions to submit claim</a:t>
            </a:r>
          </a:p>
          <a:p>
            <a:pPr eaLnBrk="1" hangingPunct="1">
              <a:buFont typeface="Wingdings" pitchFamily="2" charset="2"/>
              <a:buChar char="§"/>
            </a:pPr>
            <a:r>
              <a:rPr lang="en-US" altLang="en-US" b="1" i="1" u="sng" dirty="0">
                <a:solidFill>
                  <a:srgbClr val="FF0000"/>
                </a:solidFill>
                <a:latin typeface="Arial" charset="0"/>
              </a:rPr>
              <a:t>Print &amp; review reports </a:t>
            </a:r>
            <a:r>
              <a:rPr lang="en-US" altLang="en-US" b="1" i="1" u="sng" dirty="0" smtClean="0">
                <a:solidFill>
                  <a:srgbClr val="FF0000"/>
                </a:solidFill>
                <a:latin typeface="Arial" charset="0"/>
              </a:rPr>
              <a:t>BEFORE </a:t>
            </a:r>
            <a:r>
              <a:rPr lang="en-US" altLang="en-US" b="1" i="1" u="sng" dirty="0">
                <a:solidFill>
                  <a:srgbClr val="FF0000"/>
                </a:solidFill>
                <a:latin typeface="Arial" charset="0"/>
              </a:rPr>
              <a:t>submitting</a:t>
            </a:r>
            <a:endParaRPr lang="en-US" altLang="en-US" dirty="0">
              <a:solidFill>
                <a:srgbClr val="FF0000"/>
              </a:solidFill>
              <a:latin typeface="Arial" charset="0"/>
            </a:endParaRPr>
          </a:p>
        </p:txBody>
      </p:sp>
    </p:spTree>
    <p:extLst>
      <p:ext uri="{BB962C8B-B14F-4D97-AF65-F5344CB8AC3E}">
        <p14:creationId xmlns:p14="http://schemas.microsoft.com/office/powerpoint/2010/main" val="1061517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smtClean="0"/>
              <a:t>SNO instructions includes general information</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57348"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A09FC7F-C8AD-4D37-9E5F-684356890C1F}" type="slidenum">
              <a:rPr lang="en-US" altLang="en-US" sz="1200"/>
              <a:pPr/>
              <a:t>34</a:t>
            </a:fld>
            <a:endParaRPr lang="en-US" altLang="en-US" sz="1200"/>
          </a:p>
        </p:txBody>
      </p:sp>
      <p:pic>
        <p:nvPicPr>
          <p:cNvPr id="57349"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090738"/>
            <a:ext cx="8572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515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 y="76200"/>
            <a:ext cx="8229600" cy="1143000"/>
          </a:xfrm>
        </p:spPr>
        <p:txBody>
          <a:bodyPr>
            <a:normAutofit/>
          </a:bodyPr>
          <a:lstStyle/>
          <a:p>
            <a:r>
              <a:rPr lang="en-US" altLang="en-US" sz="3600" dirty="0" smtClean="0"/>
              <a:t>Step-by-step and screenshots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58372"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72DDFBE0-6B9C-4F92-87E4-6944C34578A3}" type="slidenum">
              <a:rPr lang="en-US" altLang="en-US" sz="1200"/>
              <a:pPr/>
              <a:t>35</a:t>
            </a:fld>
            <a:endParaRPr lang="en-US" altLang="en-US" sz="1200"/>
          </a:p>
        </p:txBody>
      </p:sp>
      <p:pic>
        <p:nvPicPr>
          <p:cNvPr id="58373"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94611"/>
            <a:ext cx="8572500" cy="519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736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1143000"/>
          </a:xfrm>
        </p:spPr>
        <p:txBody>
          <a:bodyPr/>
          <a:lstStyle/>
          <a:p>
            <a:r>
              <a:rPr lang="en-US" altLang="en-US" sz="6000" smtClean="0"/>
              <a:t>FFVP Reports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9B2F22E6-94BA-4B3E-9EAD-A44FC016DBA6}" type="datetime1">
              <a:rPr lang="en-US" smtClean="0"/>
              <a:pPr>
                <a:defRPr/>
              </a:pPr>
              <a:t>7/6/2015</a:t>
            </a:fld>
            <a:endParaRPr lang="en-US" dirty="0"/>
          </a:p>
        </p:txBody>
      </p:sp>
      <p:sp>
        <p:nvSpPr>
          <p:cNvPr id="59396"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2D00BB3-9008-497E-A878-197DC4CF5680}" type="slidenum">
              <a:rPr lang="en-US" altLang="en-US" sz="1200"/>
              <a:pPr/>
              <a:t>36</a:t>
            </a:fld>
            <a:endParaRPr lang="en-US" altLang="en-US" sz="1200"/>
          </a:p>
        </p:txBody>
      </p:sp>
      <p:sp>
        <p:nvSpPr>
          <p:cNvPr id="59397" name="TextBox 4">
            <a:hlinkClick r:id="rId2" action="ppaction://hlinksldjump"/>
          </p:cNvPr>
          <p:cNvSpPr txBox="1">
            <a:spLocks noChangeArrowheads="1"/>
          </p:cNvSpPr>
          <p:nvPr/>
        </p:nvSpPr>
        <p:spPr bwMode="auto">
          <a:xfrm>
            <a:off x="381000" y="1122363"/>
            <a:ext cx="8305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sz="3200">
                <a:solidFill>
                  <a:schemeClr val="tx1"/>
                </a:solidFill>
                <a:latin typeface="Calibri" pitchFamily="34" charset="0"/>
              </a:defRPr>
            </a:lvl1pPr>
            <a:lvl2pPr marL="1200150" indent="-742950">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buFont typeface="Calibri" pitchFamily="34" charset="0"/>
              <a:buAutoNum type="arabicPeriod"/>
            </a:pPr>
            <a:r>
              <a:rPr lang="en-US" altLang="en-US" sz="3600" dirty="0" err="1">
                <a:latin typeface="Arial" charset="0"/>
              </a:rPr>
              <a:t>MyGaDOE</a:t>
            </a:r>
            <a:r>
              <a:rPr lang="en-US" altLang="en-US" sz="3600" dirty="0">
                <a:latin typeface="Arial" charset="0"/>
              </a:rPr>
              <a:t> Login</a:t>
            </a:r>
          </a:p>
          <a:p>
            <a:pPr eaLnBrk="1" hangingPunct="1">
              <a:buFont typeface="Calibri" pitchFamily="34" charset="0"/>
              <a:buAutoNum type="arabicPeriod"/>
            </a:pPr>
            <a:r>
              <a:rPr lang="en-US" altLang="en-US" sz="3600" dirty="0">
                <a:latin typeface="Arial" charset="0"/>
              </a:rPr>
              <a:t>School Nutrition</a:t>
            </a:r>
          </a:p>
          <a:p>
            <a:pPr eaLnBrk="1" hangingPunct="1">
              <a:buFont typeface="Calibri" pitchFamily="34" charset="0"/>
              <a:buAutoNum type="arabicPeriod"/>
            </a:pPr>
            <a:r>
              <a:rPr lang="en-US" altLang="en-US" sz="3600" dirty="0">
                <a:latin typeface="Arial" charset="0"/>
              </a:rPr>
              <a:t>Invoice</a:t>
            </a:r>
          </a:p>
          <a:p>
            <a:pPr eaLnBrk="1" hangingPunct="1">
              <a:buFont typeface="Calibri" pitchFamily="34" charset="0"/>
              <a:buAutoNum type="arabicPeriod"/>
            </a:pPr>
            <a:r>
              <a:rPr lang="en-US" altLang="en-US" sz="3600" dirty="0">
                <a:latin typeface="Arial" charset="0"/>
              </a:rPr>
              <a:t>Reports</a:t>
            </a:r>
          </a:p>
          <a:p>
            <a:pPr eaLnBrk="1" hangingPunct="1">
              <a:buFont typeface="Calibri" pitchFamily="34" charset="0"/>
              <a:buAutoNum type="arabicPeriod"/>
            </a:pPr>
            <a:r>
              <a:rPr lang="en-US" altLang="en-US" sz="3600" dirty="0">
                <a:latin typeface="Arial" charset="0"/>
              </a:rPr>
              <a:t>Report Category</a:t>
            </a:r>
          </a:p>
          <a:p>
            <a:pPr lvl="1" eaLnBrk="1" hangingPunct="1">
              <a:buFont typeface="Arial" charset="0"/>
              <a:buChar char="•"/>
            </a:pPr>
            <a:r>
              <a:rPr lang="en-US" altLang="en-US" sz="3600" i="1" dirty="0">
                <a:latin typeface="Arial" charset="0"/>
              </a:rPr>
              <a:t>Detailed Monthly Expenditure</a:t>
            </a:r>
          </a:p>
          <a:p>
            <a:pPr lvl="1" eaLnBrk="1" hangingPunct="1">
              <a:buFont typeface="Arial" charset="0"/>
              <a:buChar char="•"/>
            </a:pPr>
            <a:r>
              <a:rPr lang="en-US" altLang="en-US" sz="3600" i="1" dirty="0">
                <a:latin typeface="Arial" charset="0"/>
              </a:rPr>
              <a:t>Monthly Expenditure</a:t>
            </a:r>
          </a:p>
          <a:p>
            <a:pPr lvl="1" eaLnBrk="1" hangingPunct="1">
              <a:buFont typeface="Arial" charset="0"/>
              <a:buChar char="•"/>
            </a:pPr>
            <a:r>
              <a:rPr lang="en-US" altLang="en-US" sz="3600" i="1" dirty="0">
                <a:latin typeface="Arial" charset="0"/>
                <a:hlinkClick r:id="rId3"/>
              </a:rPr>
              <a:t>https://portal.doe.k12.ga.us/login.aspx</a:t>
            </a:r>
            <a:endParaRPr lang="en-US" altLang="en-US" sz="3600" i="1" dirty="0">
              <a:latin typeface="Arial" charset="0"/>
            </a:endParaRPr>
          </a:p>
        </p:txBody>
      </p:sp>
    </p:spTree>
    <p:extLst>
      <p:ext uri="{BB962C8B-B14F-4D97-AF65-F5344CB8AC3E}">
        <p14:creationId xmlns:p14="http://schemas.microsoft.com/office/powerpoint/2010/main" val="2712206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934200" y="6356350"/>
            <a:ext cx="1066800" cy="365125"/>
          </a:xfrm>
          <a:prstGeom prst="rect">
            <a:avLst/>
          </a:prstGeom>
        </p:spPr>
        <p:txBody>
          <a:bodyPr/>
          <a:lstStyle/>
          <a:p>
            <a:pPr>
              <a:defRPr/>
            </a:pPr>
            <a:fld id="{F5C3A7CD-B63B-4362-AD1D-D3A543260199}" type="datetime1">
              <a:rPr lang="en-US" smtClean="0"/>
              <a:pPr>
                <a:defRPr/>
              </a:pPr>
              <a:t>7/6/2015</a:t>
            </a:fld>
            <a:endParaRPr lang="en-US" dirty="0"/>
          </a:p>
        </p:txBody>
      </p:sp>
      <p:sp>
        <p:nvSpPr>
          <p:cNvPr id="60419" name="Slide Number Placeholder 2"/>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8CA11F89-F2AF-45F5-BDE0-956216F361D6}" type="slidenum">
              <a:rPr lang="en-US" altLang="en-US" sz="1200"/>
              <a:pPr/>
              <a:t>37</a:t>
            </a:fld>
            <a:endParaRPr lang="en-US" altLang="en-US" sz="1200"/>
          </a:p>
        </p:txBody>
      </p:sp>
      <p:sp>
        <p:nvSpPr>
          <p:cNvPr id="29700" name="TextBox 3"/>
          <p:cNvSpPr txBox="1">
            <a:spLocks noChangeArrowheads="1"/>
          </p:cNvSpPr>
          <p:nvPr/>
        </p:nvSpPr>
        <p:spPr bwMode="auto">
          <a:xfrm>
            <a:off x="990600" y="1109663"/>
            <a:ext cx="358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7200">
                <a:latin typeface="Arial" charset="0"/>
              </a:rPr>
              <a:t>Budget vs.</a:t>
            </a:r>
          </a:p>
        </p:txBody>
      </p:sp>
      <p:pic>
        <p:nvPicPr>
          <p:cNvPr id="29701" name="Picture 2" descr="C:\Users\Danna.Ogletree\AppData\Local\Microsoft\Windows\Temporary Internet Files\Content.IE5\YZ6VPRBQ\MC9000451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712" y="1109662"/>
            <a:ext cx="379409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C:\Users\Danna.Ogletree\AppData\Local\Microsoft\Windows\Temporary Internet Files\Content.IE5\YZ6VPRBQ\MC9003594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343400"/>
            <a:ext cx="18605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C:\Users\Danna.Ogletree\AppData\Local\Microsoft\Windows\Temporary Internet Files\Content.IE5\VW4XO9XW\MC90043630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35300"/>
            <a:ext cx="1828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5"/>
          <p:cNvSpPr txBox="1">
            <a:spLocks noChangeArrowheads="1"/>
          </p:cNvSpPr>
          <p:nvPr/>
        </p:nvSpPr>
        <p:spPr bwMode="auto">
          <a:xfrm>
            <a:off x="5943600" y="39624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7200">
                <a:latin typeface="Arial" charset="0"/>
              </a:rPr>
              <a:t>Luck</a:t>
            </a:r>
          </a:p>
        </p:txBody>
      </p:sp>
      <p:pic>
        <p:nvPicPr>
          <p:cNvPr id="29705" name="Picture 7" descr="C:\Users\Danna.Ogletree\AppData\Local\Microsoft\Windows\Temporary Internet Files\Content.IE5\VN77ITSZ\MC9003837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113" y="3241675"/>
            <a:ext cx="2819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397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randombar(horizontal)">
                                      <p:cBhvr>
                                        <p:cTn id="7" dur="500"/>
                                        <p:tgtEl>
                                          <p:spTgt spid="29700"/>
                                        </p:tgtEl>
                                      </p:cBhvr>
                                    </p:animEffect>
                                  </p:childTnLst>
                                </p:cTn>
                              </p:par>
                              <p:par>
                                <p:cTn id="8" presetID="14" presetClass="entr" presetSubtype="10" fill="hold"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randombar(horizontal)">
                                      <p:cBhvr>
                                        <p:cTn id="10" dur="500"/>
                                        <p:tgtEl>
                                          <p:spTgt spid="297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29703"/>
                                        </p:tgtEl>
                                        <p:attrNameLst>
                                          <p:attrName>style.visibility</p:attrName>
                                        </p:attrNameLst>
                                      </p:cBhvr>
                                      <p:to>
                                        <p:strVal val="visible"/>
                                      </p:to>
                                    </p:set>
                                    <p:animEffect transition="in" filter="wipe(down)">
                                      <p:cBhvr>
                                        <p:cTn id="15" dur="580">
                                          <p:stCondLst>
                                            <p:cond delay="0"/>
                                          </p:stCondLst>
                                        </p:cTn>
                                        <p:tgtEl>
                                          <p:spTgt spid="29703"/>
                                        </p:tgtEl>
                                      </p:cBhvr>
                                    </p:animEffect>
                                    <p:anim calcmode="lin" valueType="num">
                                      <p:cBhvr>
                                        <p:cTn id="16" dur="1822" tmFilter="0,0; 0.14,0.36; 0.43,0.73; 0.71,0.91; 1.0,1.0">
                                          <p:stCondLst>
                                            <p:cond delay="0"/>
                                          </p:stCondLst>
                                        </p:cTn>
                                        <p:tgtEl>
                                          <p:spTgt spid="2970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970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970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970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9703"/>
                                        </p:tgtEl>
                                        <p:attrNameLst>
                                          <p:attrName>ppt_y</p:attrName>
                                        </p:attrNameLst>
                                      </p:cBhvr>
                                      <p:tavLst>
                                        <p:tav tm="0" fmla="#ppt_y-sin(pi*$)/81">
                                          <p:val>
                                            <p:fltVal val="0"/>
                                          </p:val>
                                        </p:tav>
                                        <p:tav tm="100000">
                                          <p:val>
                                            <p:fltVal val="1"/>
                                          </p:val>
                                        </p:tav>
                                      </p:tavLst>
                                    </p:anim>
                                    <p:animScale>
                                      <p:cBhvr>
                                        <p:cTn id="21" dur="26">
                                          <p:stCondLst>
                                            <p:cond delay="650"/>
                                          </p:stCondLst>
                                        </p:cTn>
                                        <p:tgtEl>
                                          <p:spTgt spid="29703"/>
                                        </p:tgtEl>
                                      </p:cBhvr>
                                      <p:to x="100000" y="60000"/>
                                    </p:animScale>
                                    <p:animScale>
                                      <p:cBhvr>
                                        <p:cTn id="22" dur="166" decel="50000">
                                          <p:stCondLst>
                                            <p:cond delay="676"/>
                                          </p:stCondLst>
                                        </p:cTn>
                                        <p:tgtEl>
                                          <p:spTgt spid="29703"/>
                                        </p:tgtEl>
                                      </p:cBhvr>
                                      <p:to x="100000" y="100000"/>
                                    </p:animScale>
                                    <p:animScale>
                                      <p:cBhvr>
                                        <p:cTn id="23" dur="26">
                                          <p:stCondLst>
                                            <p:cond delay="1312"/>
                                          </p:stCondLst>
                                        </p:cTn>
                                        <p:tgtEl>
                                          <p:spTgt spid="29703"/>
                                        </p:tgtEl>
                                      </p:cBhvr>
                                      <p:to x="100000" y="80000"/>
                                    </p:animScale>
                                    <p:animScale>
                                      <p:cBhvr>
                                        <p:cTn id="24" dur="166" decel="50000">
                                          <p:stCondLst>
                                            <p:cond delay="1338"/>
                                          </p:stCondLst>
                                        </p:cTn>
                                        <p:tgtEl>
                                          <p:spTgt spid="29703"/>
                                        </p:tgtEl>
                                      </p:cBhvr>
                                      <p:to x="100000" y="100000"/>
                                    </p:animScale>
                                    <p:animScale>
                                      <p:cBhvr>
                                        <p:cTn id="25" dur="26">
                                          <p:stCondLst>
                                            <p:cond delay="1642"/>
                                          </p:stCondLst>
                                        </p:cTn>
                                        <p:tgtEl>
                                          <p:spTgt spid="29703"/>
                                        </p:tgtEl>
                                      </p:cBhvr>
                                      <p:to x="100000" y="90000"/>
                                    </p:animScale>
                                    <p:animScale>
                                      <p:cBhvr>
                                        <p:cTn id="26" dur="166" decel="50000">
                                          <p:stCondLst>
                                            <p:cond delay="1668"/>
                                          </p:stCondLst>
                                        </p:cTn>
                                        <p:tgtEl>
                                          <p:spTgt spid="29703"/>
                                        </p:tgtEl>
                                      </p:cBhvr>
                                      <p:to x="100000" y="100000"/>
                                    </p:animScale>
                                    <p:animScale>
                                      <p:cBhvr>
                                        <p:cTn id="27" dur="26">
                                          <p:stCondLst>
                                            <p:cond delay="1808"/>
                                          </p:stCondLst>
                                        </p:cTn>
                                        <p:tgtEl>
                                          <p:spTgt spid="29703"/>
                                        </p:tgtEl>
                                      </p:cBhvr>
                                      <p:to x="100000" y="95000"/>
                                    </p:animScale>
                                    <p:animScale>
                                      <p:cBhvr>
                                        <p:cTn id="28" dur="166" decel="50000">
                                          <p:stCondLst>
                                            <p:cond delay="1834"/>
                                          </p:stCondLst>
                                        </p:cTn>
                                        <p:tgtEl>
                                          <p:spTgt spid="29703"/>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9702"/>
                                        </p:tgtEl>
                                        <p:attrNameLst>
                                          <p:attrName>style.visibility</p:attrName>
                                        </p:attrNameLst>
                                      </p:cBhvr>
                                      <p:to>
                                        <p:strVal val="visible"/>
                                      </p:to>
                                    </p:set>
                                    <p:animEffect transition="in" filter="wipe(down)">
                                      <p:cBhvr>
                                        <p:cTn id="31" dur="580">
                                          <p:stCondLst>
                                            <p:cond delay="0"/>
                                          </p:stCondLst>
                                        </p:cTn>
                                        <p:tgtEl>
                                          <p:spTgt spid="29702"/>
                                        </p:tgtEl>
                                      </p:cBhvr>
                                    </p:animEffect>
                                    <p:anim calcmode="lin" valueType="num">
                                      <p:cBhvr>
                                        <p:cTn id="32" dur="1822" tmFilter="0,0; 0.14,0.36; 0.43,0.73; 0.71,0.91; 1.0,1.0">
                                          <p:stCondLst>
                                            <p:cond delay="0"/>
                                          </p:stCondLst>
                                        </p:cTn>
                                        <p:tgtEl>
                                          <p:spTgt spid="2970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70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70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70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702"/>
                                        </p:tgtEl>
                                        <p:attrNameLst>
                                          <p:attrName>ppt_y</p:attrName>
                                        </p:attrNameLst>
                                      </p:cBhvr>
                                      <p:tavLst>
                                        <p:tav tm="0" fmla="#ppt_y-sin(pi*$)/81">
                                          <p:val>
                                            <p:fltVal val="0"/>
                                          </p:val>
                                        </p:tav>
                                        <p:tav tm="100000">
                                          <p:val>
                                            <p:fltVal val="1"/>
                                          </p:val>
                                        </p:tav>
                                      </p:tavLst>
                                    </p:anim>
                                    <p:animScale>
                                      <p:cBhvr>
                                        <p:cTn id="37" dur="26">
                                          <p:stCondLst>
                                            <p:cond delay="650"/>
                                          </p:stCondLst>
                                        </p:cTn>
                                        <p:tgtEl>
                                          <p:spTgt spid="29702"/>
                                        </p:tgtEl>
                                      </p:cBhvr>
                                      <p:to x="100000" y="60000"/>
                                    </p:animScale>
                                    <p:animScale>
                                      <p:cBhvr>
                                        <p:cTn id="38" dur="166" decel="50000">
                                          <p:stCondLst>
                                            <p:cond delay="676"/>
                                          </p:stCondLst>
                                        </p:cTn>
                                        <p:tgtEl>
                                          <p:spTgt spid="29702"/>
                                        </p:tgtEl>
                                      </p:cBhvr>
                                      <p:to x="100000" y="100000"/>
                                    </p:animScale>
                                    <p:animScale>
                                      <p:cBhvr>
                                        <p:cTn id="39" dur="26">
                                          <p:stCondLst>
                                            <p:cond delay="1312"/>
                                          </p:stCondLst>
                                        </p:cTn>
                                        <p:tgtEl>
                                          <p:spTgt spid="29702"/>
                                        </p:tgtEl>
                                      </p:cBhvr>
                                      <p:to x="100000" y="80000"/>
                                    </p:animScale>
                                    <p:animScale>
                                      <p:cBhvr>
                                        <p:cTn id="40" dur="166" decel="50000">
                                          <p:stCondLst>
                                            <p:cond delay="1338"/>
                                          </p:stCondLst>
                                        </p:cTn>
                                        <p:tgtEl>
                                          <p:spTgt spid="29702"/>
                                        </p:tgtEl>
                                      </p:cBhvr>
                                      <p:to x="100000" y="100000"/>
                                    </p:animScale>
                                    <p:animScale>
                                      <p:cBhvr>
                                        <p:cTn id="41" dur="26">
                                          <p:stCondLst>
                                            <p:cond delay="1642"/>
                                          </p:stCondLst>
                                        </p:cTn>
                                        <p:tgtEl>
                                          <p:spTgt spid="29702"/>
                                        </p:tgtEl>
                                      </p:cBhvr>
                                      <p:to x="100000" y="90000"/>
                                    </p:animScale>
                                    <p:animScale>
                                      <p:cBhvr>
                                        <p:cTn id="42" dur="166" decel="50000">
                                          <p:stCondLst>
                                            <p:cond delay="1668"/>
                                          </p:stCondLst>
                                        </p:cTn>
                                        <p:tgtEl>
                                          <p:spTgt spid="29702"/>
                                        </p:tgtEl>
                                      </p:cBhvr>
                                      <p:to x="100000" y="100000"/>
                                    </p:animScale>
                                    <p:animScale>
                                      <p:cBhvr>
                                        <p:cTn id="43" dur="26">
                                          <p:stCondLst>
                                            <p:cond delay="1808"/>
                                          </p:stCondLst>
                                        </p:cTn>
                                        <p:tgtEl>
                                          <p:spTgt spid="29702"/>
                                        </p:tgtEl>
                                      </p:cBhvr>
                                      <p:to x="100000" y="95000"/>
                                    </p:animScale>
                                    <p:animScale>
                                      <p:cBhvr>
                                        <p:cTn id="44" dur="166" decel="50000">
                                          <p:stCondLst>
                                            <p:cond delay="1834"/>
                                          </p:stCondLst>
                                        </p:cTn>
                                        <p:tgtEl>
                                          <p:spTgt spid="29702"/>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9705"/>
                                        </p:tgtEl>
                                        <p:attrNameLst>
                                          <p:attrName>style.visibility</p:attrName>
                                        </p:attrNameLst>
                                      </p:cBhvr>
                                      <p:to>
                                        <p:strVal val="visible"/>
                                      </p:to>
                                    </p:set>
                                    <p:animEffect transition="in" filter="wipe(down)">
                                      <p:cBhvr>
                                        <p:cTn id="47" dur="580">
                                          <p:stCondLst>
                                            <p:cond delay="0"/>
                                          </p:stCondLst>
                                        </p:cTn>
                                        <p:tgtEl>
                                          <p:spTgt spid="29705"/>
                                        </p:tgtEl>
                                      </p:cBhvr>
                                    </p:animEffect>
                                    <p:anim calcmode="lin" valueType="num">
                                      <p:cBhvr>
                                        <p:cTn id="48" dur="1822" tmFilter="0,0; 0.14,0.36; 0.43,0.73; 0.71,0.91; 1.0,1.0">
                                          <p:stCondLst>
                                            <p:cond delay="0"/>
                                          </p:stCondLst>
                                        </p:cTn>
                                        <p:tgtEl>
                                          <p:spTgt spid="2970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970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970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970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9705"/>
                                        </p:tgtEl>
                                        <p:attrNameLst>
                                          <p:attrName>ppt_y</p:attrName>
                                        </p:attrNameLst>
                                      </p:cBhvr>
                                      <p:tavLst>
                                        <p:tav tm="0" fmla="#ppt_y-sin(pi*$)/81">
                                          <p:val>
                                            <p:fltVal val="0"/>
                                          </p:val>
                                        </p:tav>
                                        <p:tav tm="100000">
                                          <p:val>
                                            <p:fltVal val="1"/>
                                          </p:val>
                                        </p:tav>
                                      </p:tavLst>
                                    </p:anim>
                                    <p:animScale>
                                      <p:cBhvr>
                                        <p:cTn id="53" dur="26">
                                          <p:stCondLst>
                                            <p:cond delay="650"/>
                                          </p:stCondLst>
                                        </p:cTn>
                                        <p:tgtEl>
                                          <p:spTgt spid="29705"/>
                                        </p:tgtEl>
                                      </p:cBhvr>
                                      <p:to x="100000" y="60000"/>
                                    </p:animScale>
                                    <p:animScale>
                                      <p:cBhvr>
                                        <p:cTn id="54" dur="166" decel="50000">
                                          <p:stCondLst>
                                            <p:cond delay="676"/>
                                          </p:stCondLst>
                                        </p:cTn>
                                        <p:tgtEl>
                                          <p:spTgt spid="29705"/>
                                        </p:tgtEl>
                                      </p:cBhvr>
                                      <p:to x="100000" y="100000"/>
                                    </p:animScale>
                                    <p:animScale>
                                      <p:cBhvr>
                                        <p:cTn id="55" dur="26">
                                          <p:stCondLst>
                                            <p:cond delay="1312"/>
                                          </p:stCondLst>
                                        </p:cTn>
                                        <p:tgtEl>
                                          <p:spTgt spid="29705"/>
                                        </p:tgtEl>
                                      </p:cBhvr>
                                      <p:to x="100000" y="80000"/>
                                    </p:animScale>
                                    <p:animScale>
                                      <p:cBhvr>
                                        <p:cTn id="56" dur="166" decel="50000">
                                          <p:stCondLst>
                                            <p:cond delay="1338"/>
                                          </p:stCondLst>
                                        </p:cTn>
                                        <p:tgtEl>
                                          <p:spTgt spid="29705"/>
                                        </p:tgtEl>
                                      </p:cBhvr>
                                      <p:to x="100000" y="100000"/>
                                    </p:animScale>
                                    <p:animScale>
                                      <p:cBhvr>
                                        <p:cTn id="57" dur="26">
                                          <p:stCondLst>
                                            <p:cond delay="1642"/>
                                          </p:stCondLst>
                                        </p:cTn>
                                        <p:tgtEl>
                                          <p:spTgt spid="29705"/>
                                        </p:tgtEl>
                                      </p:cBhvr>
                                      <p:to x="100000" y="90000"/>
                                    </p:animScale>
                                    <p:animScale>
                                      <p:cBhvr>
                                        <p:cTn id="58" dur="166" decel="50000">
                                          <p:stCondLst>
                                            <p:cond delay="1668"/>
                                          </p:stCondLst>
                                        </p:cTn>
                                        <p:tgtEl>
                                          <p:spTgt spid="29705"/>
                                        </p:tgtEl>
                                      </p:cBhvr>
                                      <p:to x="100000" y="100000"/>
                                    </p:animScale>
                                    <p:animScale>
                                      <p:cBhvr>
                                        <p:cTn id="59" dur="26">
                                          <p:stCondLst>
                                            <p:cond delay="1808"/>
                                          </p:stCondLst>
                                        </p:cTn>
                                        <p:tgtEl>
                                          <p:spTgt spid="29705"/>
                                        </p:tgtEl>
                                      </p:cBhvr>
                                      <p:to x="100000" y="95000"/>
                                    </p:animScale>
                                    <p:animScale>
                                      <p:cBhvr>
                                        <p:cTn id="60" dur="166" decel="50000">
                                          <p:stCondLst>
                                            <p:cond delay="1834"/>
                                          </p:stCondLst>
                                        </p:cTn>
                                        <p:tgtEl>
                                          <p:spTgt spid="29705"/>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9704"/>
                                        </p:tgtEl>
                                        <p:attrNameLst>
                                          <p:attrName>style.visibility</p:attrName>
                                        </p:attrNameLst>
                                      </p:cBhvr>
                                      <p:to>
                                        <p:strVal val="visible"/>
                                      </p:to>
                                    </p:set>
                                    <p:anim calcmode="lin" valueType="num">
                                      <p:cBhvr>
                                        <p:cTn id="65" dur="1000" fill="hold"/>
                                        <p:tgtEl>
                                          <p:spTgt spid="29704"/>
                                        </p:tgtEl>
                                        <p:attrNameLst>
                                          <p:attrName>ppt_w</p:attrName>
                                        </p:attrNameLst>
                                      </p:cBhvr>
                                      <p:tavLst>
                                        <p:tav tm="0">
                                          <p:val>
                                            <p:fltVal val="0"/>
                                          </p:val>
                                        </p:tav>
                                        <p:tav tm="100000">
                                          <p:val>
                                            <p:strVal val="#ppt_w"/>
                                          </p:val>
                                        </p:tav>
                                      </p:tavLst>
                                    </p:anim>
                                    <p:anim calcmode="lin" valueType="num">
                                      <p:cBhvr>
                                        <p:cTn id="66" dur="1000" fill="hold"/>
                                        <p:tgtEl>
                                          <p:spTgt spid="29704"/>
                                        </p:tgtEl>
                                        <p:attrNameLst>
                                          <p:attrName>ppt_h</p:attrName>
                                        </p:attrNameLst>
                                      </p:cBhvr>
                                      <p:tavLst>
                                        <p:tav tm="0">
                                          <p:val>
                                            <p:fltVal val="0"/>
                                          </p:val>
                                        </p:tav>
                                        <p:tav tm="100000">
                                          <p:val>
                                            <p:strVal val="#ppt_h"/>
                                          </p:val>
                                        </p:tav>
                                      </p:tavLst>
                                    </p:anim>
                                    <p:anim calcmode="lin" valueType="num">
                                      <p:cBhvr>
                                        <p:cTn id="67" dur="1000" fill="hold"/>
                                        <p:tgtEl>
                                          <p:spTgt spid="29704"/>
                                        </p:tgtEl>
                                        <p:attrNameLst>
                                          <p:attrName>style.rotation</p:attrName>
                                        </p:attrNameLst>
                                      </p:cBhvr>
                                      <p:tavLst>
                                        <p:tav tm="0">
                                          <p:val>
                                            <p:fltVal val="90"/>
                                          </p:val>
                                        </p:tav>
                                        <p:tav tm="100000">
                                          <p:val>
                                            <p:fltVal val="0"/>
                                          </p:val>
                                        </p:tav>
                                      </p:tavLst>
                                    </p:anim>
                                    <p:animEffect transition="in" filter="fade">
                                      <p:cBhvr>
                                        <p:cTn id="68" dur="10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792162"/>
          </a:xfrm>
        </p:spPr>
        <p:txBody>
          <a:bodyPr/>
          <a:lstStyle/>
          <a:p>
            <a:r>
              <a:rPr lang="en-US" altLang="en-US" smtClean="0"/>
              <a:t>BUDGET Example</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09CEE26-996D-4801-BDBD-4B6907258319}" type="datetime1">
              <a:rPr lang="en-US" smtClean="0"/>
              <a:pPr>
                <a:defRPr/>
              </a:pPr>
              <a:t>7/6/2015</a:t>
            </a:fld>
            <a:endParaRPr lang="en-US" dirty="0"/>
          </a:p>
        </p:txBody>
      </p:sp>
      <p:sp>
        <p:nvSpPr>
          <p:cNvPr id="6144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8C0707E-D5E0-4F11-951E-0EA3846FD441}" type="slidenum">
              <a:rPr lang="en-US" altLang="en-US" sz="1200"/>
              <a:pPr/>
              <a:t>38</a:t>
            </a:fld>
            <a:endParaRPr lang="en-US" altLang="en-US" sz="1200"/>
          </a:p>
        </p:txBody>
      </p:sp>
      <p:sp>
        <p:nvSpPr>
          <p:cNvPr id="5" name="TextBox 4"/>
          <p:cNvSpPr txBox="1"/>
          <p:nvPr/>
        </p:nvSpPr>
        <p:spPr>
          <a:xfrm>
            <a:off x="152400" y="1295400"/>
            <a:ext cx="8839200" cy="4401205"/>
          </a:xfrm>
          <a:prstGeom prst="rect">
            <a:avLst/>
          </a:prstGeom>
          <a:noFill/>
        </p:spPr>
        <p:txBody>
          <a:bodyPr>
            <a:spAutoFit/>
          </a:bodyPr>
          <a:lstStyle/>
          <a:p>
            <a:pPr eaLnBrk="1" hangingPunct="1">
              <a:defRPr/>
            </a:pPr>
            <a:r>
              <a:rPr lang="en-US" sz="4000" dirty="0">
                <a:cs typeface="+mn-cs"/>
              </a:rPr>
              <a:t>October-June allotment:  $25,000 </a:t>
            </a:r>
          </a:p>
          <a:p>
            <a:pPr eaLnBrk="1" hangingPunct="1">
              <a:defRPr/>
            </a:pPr>
            <a:r>
              <a:rPr lang="en-US" sz="4000" dirty="0">
                <a:cs typeface="+mn-cs"/>
              </a:rPr>
              <a:t>October-June serving days:  132</a:t>
            </a:r>
          </a:p>
          <a:p>
            <a:pPr eaLnBrk="1" hangingPunct="1">
              <a:defRPr/>
            </a:pPr>
            <a:r>
              <a:rPr lang="en-US" sz="4000" dirty="0">
                <a:cs typeface="+mn-cs"/>
              </a:rPr>
              <a:t>$25,000 ÷ 132=$189.39 daily allotment</a:t>
            </a:r>
          </a:p>
          <a:p>
            <a:pPr eaLnBrk="1" hangingPunct="1">
              <a:defRPr/>
            </a:pPr>
            <a:endParaRPr lang="en-US" sz="3200" dirty="0">
              <a:cs typeface="+mn-cs"/>
            </a:endParaRPr>
          </a:p>
          <a:p>
            <a:pPr marL="457200" indent="-457200" eaLnBrk="1" hangingPunct="1">
              <a:buFont typeface="Arial" pitchFamily="34" charset="0"/>
              <a:buChar char="•"/>
              <a:defRPr/>
            </a:pPr>
            <a:r>
              <a:rPr lang="en-US" sz="3200" dirty="0">
                <a:cs typeface="+mn-cs"/>
              </a:rPr>
              <a:t>Oct. serving days:  18 x $189.39=$3409.02</a:t>
            </a:r>
          </a:p>
          <a:p>
            <a:pPr marL="457200" indent="-457200" eaLnBrk="1" hangingPunct="1">
              <a:buFont typeface="Arial" pitchFamily="34" charset="0"/>
              <a:buChar char="•"/>
              <a:defRPr/>
            </a:pPr>
            <a:r>
              <a:rPr lang="en-US" sz="3200" dirty="0">
                <a:cs typeface="+mn-cs"/>
              </a:rPr>
              <a:t>Nov. serving days:  16 x $189.39=$3030.24</a:t>
            </a:r>
          </a:p>
          <a:p>
            <a:pPr marL="457200" indent="-457200" eaLnBrk="1" hangingPunct="1">
              <a:buFont typeface="Arial" pitchFamily="34" charset="0"/>
              <a:buChar char="•"/>
              <a:defRPr/>
            </a:pPr>
            <a:r>
              <a:rPr lang="en-US" sz="3200" dirty="0">
                <a:cs typeface="+mn-cs"/>
              </a:rPr>
              <a:t>Dec. serving days:  11 x $189.39=$2083.29</a:t>
            </a:r>
          </a:p>
          <a:p>
            <a:pPr marL="457200" indent="-457200" eaLnBrk="1" hangingPunct="1">
              <a:buFont typeface="Arial" pitchFamily="34" charset="0"/>
              <a:buChar char="•"/>
              <a:defRPr/>
            </a:pPr>
            <a:r>
              <a:rPr lang="en-US" sz="3200" dirty="0">
                <a:cs typeface="+mn-cs"/>
              </a:rPr>
              <a:t>March serving days:  21 x $189.39=$3977.19</a:t>
            </a:r>
          </a:p>
        </p:txBody>
      </p:sp>
    </p:spTree>
    <p:extLst>
      <p:ext uri="{BB962C8B-B14F-4D97-AF65-F5344CB8AC3E}">
        <p14:creationId xmlns:p14="http://schemas.microsoft.com/office/powerpoint/2010/main" val="400459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BREAK </a:t>
            </a:r>
          </a:p>
        </p:txBody>
      </p:sp>
      <p:sp>
        <p:nvSpPr>
          <p:cNvPr id="40963" name="Content Placeholder 2"/>
          <p:cNvSpPr>
            <a:spLocks noGrp="1"/>
          </p:cNvSpPr>
          <p:nvPr>
            <p:ph idx="1"/>
          </p:nvPr>
        </p:nvSpPr>
        <p:spPr>
          <a:xfrm>
            <a:off x="457200" y="1600200"/>
            <a:ext cx="4495800" cy="2057400"/>
          </a:xfrm>
        </p:spPr>
        <p:txBody>
          <a:bodyPr/>
          <a:lstStyle/>
          <a:p>
            <a:pPr marL="0" indent="0" eaLnBrk="1" hangingPunct="1">
              <a:buFont typeface="Arial" charset="0"/>
              <a:buNone/>
              <a:defRPr/>
            </a:pPr>
            <a:endParaRPr lang="en-US" dirty="0" smtClean="0"/>
          </a:p>
          <a:p>
            <a:pPr eaLnBrk="1" hangingPunct="1">
              <a:defRPr/>
            </a:pPr>
            <a:r>
              <a:rPr lang="en-US" dirty="0" smtClean="0"/>
              <a:t>Please return promptly in </a:t>
            </a:r>
            <a:r>
              <a:rPr lang="en-US" b="1" dirty="0" smtClean="0"/>
              <a:t>17 </a:t>
            </a:r>
            <a:r>
              <a:rPr lang="en-US" b="1" dirty="0" smtClean="0"/>
              <a:t>minutes</a:t>
            </a:r>
          </a:p>
        </p:txBody>
      </p:sp>
      <p:sp>
        <p:nvSpPr>
          <p:cNvPr id="36868"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C00C2F2E-C659-472F-9A9C-DA1D22BE6568}" type="datetime1">
              <a:rPr lang="en-US" smtClean="0"/>
              <a:pPr fontAlgn="base">
                <a:spcBef>
                  <a:spcPct val="0"/>
                </a:spcBef>
                <a:spcAft>
                  <a:spcPct val="0"/>
                </a:spcAft>
                <a:defRPr/>
              </a:pPr>
              <a:t>7/6/2015</a:t>
            </a:fld>
            <a:endParaRPr lang="en-US" dirty="0" smtClean="0"/>
          </a:p>
        </p:txBody>
      </p:sp>
      <p:sp>
        <p:nvSpPr>
          <p:cNvPr id="6349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A354C4D-FC59-496B-BC84-00A266780613}" type="slidenum">
              <a:rPr lang="en-US" altLang="en-US" sz="1200"/>
              <a:pPr/>
              <a:t>39</a:t>
            </a:fld>
            <a:endParaRPr lang="en-US" altLang="en-US" sz="1200"/>
          </a:p>
        </p:txBody>
      </p:sp>
      <p:sp>
        <p:nvSpPr>
          <p:cNvPr id="63494" name="TextBox 1"/>
          <p:cNvSpPr txBox="1">
            <a:spLocks noChangeArrowheads="1"/>
          </p:cNvSpPr>
          <p:nvPr/>
        </p:nvSpPr>
        <p:spPr bwMode="auto">
          <a:xfrm>
            <a:off x="938213" y="4038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800" dirty="0">
                <a:latin typeface="Arial" charset="0"/>
                <a:hlinkClick r:id="rId2"/>
              </a:rPr>
              <a:t>http://timer.onlineclock.net</a:t>
            </a:r>
            <a:endParaRPr lang="en-US" altLang="en-US" sz="1800" dirty="0">
              <a:latin typeface="Arial" charset="0"/>
            </a:endParaRPr>
          </a:p>
        </p:txBody>
      </p:sp>
      <p:pic>
        <p:nvPicPr>
          <p:cNvPr id="63495" name="Picture 9" descr="C:\Users\Danna.Ogletree\AppData\Local\Microsoft\Windows\Temporary Internet Files\Content.IE5\VW4XO9XW\MC9003355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654175"/>
            <a:ext cx="3238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89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How well do we know </a:t>
            </a:r>
            <a:r>
              <a:rPr lang="en-US" dirty="0" smtClean="0"/>
              <a:t>our </a:t>
            </a:r>
            <a:r>
              <a:rPr lang="en-US" dirty="0" smtClean="0"/>
              <a:t>Fruits &amp; Veggies?</a:t>
            </a:r>
            <a:endParaRPr lang="en-US" dirty="0"/>
          </a:p>
        </p:txBody>
      </p:sp>
      <p:sp>
        <p:nvSpPr>
          <p:cNvPr id="5123" name="Date Placeholder 2"/>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9D296D3-2DCF-43C1-86B7-F1AA8CBBA8C0}" type="datetime1">
              <a:rPr lang="en-US" smtClean="0"/>
              <a:pPr fontAlgn="base">
                <a:spcBef>
                  <a:spcPct val="0"/>
                </a:spcBef>
                <a:spcAft>
                  <a:spcPct val="0"/>
                </a:spcAft>
                <a:defRPr/>
              </a:pPr>
              <a:t>7/6/2015</a:t>
            </a:fld>
            <a:endParaRPr lang="en-US" dirty="0" smtClean="0"/>
          </a:p>
        </p:txBody>
      </p:sp>
      <p:sp>
        <p:nvSpPr>
          <p:cNvPr id="7172"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F2E72BF7-5B68-46EA-BCC6-8A1F42E149E1}" type="slidenum">
              <a:rPr lang="en-US" altLang="en-US" sz="1200"/>
              <a:pPr/>
              <a:t>4</a:t>
            </a:fld>
            <a:endParaRPr lang="en-US" altLang="en-US" sz="1200"/>
          </a:p>
        </p:txBody>
      </p:sp>
      <p:pic>
        <p:nvPicPr>
          <p:cNvPr id="7173" name="Picture 3" descr="S:\Nutrition and Education\Training and Development\Course Material - UNDER CONSTRUCTION\FFVP\F10-FFVP\FINALS\JJ\farmers-market-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62138"/>
            <a:ext cx="4897438"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965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934200" y="6356350"/>
            <a:ext cx="1066800" cy="365125"/>
          </a:xfrm>
          <a:prstGeom prst="rect">
            <a:avLst/>
          </a:prstGeom>
        </p:spPr>
        <p:txBody>
          <a:bodyPr/>
          <a:lstStyle/>
          <a:p>
            <a:pPr>
              <a:defRPr/>
            </a:pPr>
            <a:fld id="{77439B0A-5252-4F47-9A4A-26E2B2DEAB11}" type="datetime1">
              <a:rPr lang="en-US" smtClean="0"/>
              <a:pPr>
                <a:defRPr/>
              </a:pPr>
              <a:t>7/6/2015</a:t>
            </a:fld>
            <a:endParaRPr lang="en-US" dirty="0"/>
          </a:p>
        </p:txBody>
      </p:sp>
      <p:sp>
        <p:nvSpPr>
          <p:cNvPr id="64515" name="Slide Number Placeholder 2"/>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1D04BD31-1407-4BA9-810E-4FD4815739E1}" type="slidenum">
              <a:rPr lang="en-US" altLang="en-US" sz="1200"/>
              <a:pPr/>
              <a:t>40</a:t>
            </a:fld>
            <a:endParaRPr lang="en-US" altLang="en-US" sz="1200"/>
          </a:p>
        </p:txBody>
      </p:sp>
      <p:sp>
        <p:nvSpPr>
          <p:cNvPr id="64516" name="TextBox 3"/>
          <p:cNvSpPr txBox="1">
            <a:spLocks noChangeArrowheads="1"/>
          </p:cNvSpPr>
          <p:nvPr/>
        </p:nvSpPr>
        <p:spPr bwMode="auto">
          <a:xfrm>
            <a:off x="1544052" y="1568116"/>
            <a:ext cx="63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000" b="1" dirty="0" smtClean="0">
                <a:solidFill>
                  <a:srgbClr val="0000FF"/>
                </a:solidFill>
                <a:latin typeface="Arial" charset="0"/>
              </a:rPr>
              <a:t>Michelle Coker</a:t>
            </a:r>
          </a:p>
          <a:p>
            <a:pPr algn="ctr" eaLnBrk="1" hangingPunct="1"/>
            <a:r>
              <a:rPr lang="en-US" altLang="en-US" sz="4000" b="1" dirty="0" smtClean="0">
                <a:solidFill>
                  <a:srgbClr val="0000FF"/>
                </a:solidFill>
                <a:latin typeface="Arial" charset="0"/>
              </a:rPr>
              <a:t>Walker County Schools</a:t>
            </a:r>
          </a:p>
          <a:p>
            <a:pPr algn="ctr" eaLnBrk="1" hangingPunct="1"/>
            <a:r>
              <a:rPr lang="en-US" altLang="en-US" sz="4000" b="1" dirty="0" smtClean="0">
                <a:solidFill>
                  <a:srgbClr val="0000FF"/>
                </a:solidFill>
                <a:latin typeface="Arial" charset="0"/>
              </a:rPr>
              <a:t>SNP Director</a:t>
            </a:r>
            <a:endParaRPr lang="en-US" altLang="en-US" sz="4000" b="1" dirty="0">
              <a:solidFill>
                <a:srgbClr val="0000FF"/>
              </a:solidFill>
              <a:latin typeface="Arial" charset="0"/>
            </a:endParaRPr>
          </a:p>
        </p:txBody>
      </p:sp>
      <p:pic>
        <p:nvPicPr>
          <p:cNvPr id="645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3048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26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934200" y="6356350"/>
            <a:ext cx="1066800" cy="365125"/>
          </a:xfrm>
          <a:prstGeom prst="rect">
            <a:avLst/>
          </a:prstGeom>
        </p:spPr>
        <p:txBody>
          <a:bodyPr/>
          <a:lstStyle/>
          <a:p>
            <a:pPr>
              <a:defRPr/>
            </a:pPr>
            <a:fld id="{77439B0A-5252-4F47-9A4A-26E2B2DEAB11}" type="datetime1">
              <a:rPr lang="en-US" smtClean="0"/>
              <a:pPr>
                <a:defRPr/>
              </a:pPr>
              <a:t>7/6/2015</a:t>
            </a:fld>
            <a:endParaRPr lang="en-US" dirty="0"/>
          </a:p>
        </p:txBody>
      </p:sp>
      <p:sp>
        <p:nvSpPr>
          <p:cNvPr id="65539" name="Slide Number Placeholder 2"/>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614B4CE-CE27-40C9-A9FF-5373C976E4B6}" type="slidenum">
              <a:rPr lang="en-US" altLang="en-US" sz="1200"/>
              <a:pPr/>
              <a:t>41</a:t>
            </a:fld>
            <a:endParaRPr lang="en-US" altLang="en-US" sz="1200"/>
          </a:p>
        </p:txBody>
      </p:sp>
      <p:sp>
        <p:nvSpPr>
          <p:cNvPr id="65540" name="TextBox 3"/>
          <p:cNvSpPr txBox="1">
            <a:spLocks noChangeArrowheads="1"/>
          </p:cNvSpPr>
          <p:nvPr/>
        </p:nvSpPr>
        <p:spPr bwMode="auto">
          <a:xfrm>
            <a:off x="381000" y="2209800"/>
            <a:ext cx="8001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b="1" dirty="0">
                <a:latin typeface="Arial" charset="0"/>
              </a:rPr>
              <a:t>Janett L. Adams</a:t>
            </a:r>
          </a:p>
          <a:p>
            <a:pPr eaLnBrk="1" hangingPunct="1"/>
            <a:r>
              <a:rPr lang="en-US" altLang="en-US" sz="3600" dirty="0">
                <a:latin typeface="Arial" charset="0"/>
              </a:rPr>
              <a:t>Purchasing Compliance Officer, School </a:t>
            </a:r>
            <a:r>
              <a:rPr lang="en-US" altLang="en-US" sz="3600" dirty="0" smtClean="0">
                <a:latin typeface="Arial" charset="0"/>
              </a:rPr>
              <a:t>Nutrition Division </a:t>
            </a:r>
            <a:endParaRPr lang="en-US" altLang="en-US" sz="3600" dirty="0">
              <a:latin typeface="Arial" charset="0"/>
            </a:endParaRPr>
          </a:p>
          <a:p>
            <a:pPr eaLnBrk="1" hangingPunct="1"/>
            <a:r>
              <a:rPr lang="en-US" altLang="en-US" sz="3600" dirty="0">
                <a:latin typeface="Arial" charset="0"/>
              </a:rPr>
              <a:t>Georgia Department of Education</a:t>
            </a:r>
          </a:p>
          <a:p>
            <a:pPr eaLnBrk="1" hangingPunct="1"/>
            <a:r>
              <a:rPr lang="en-US" altLang="en-US" sz="3600" dirty="0">
                <a:latin typeface="Arial" charset="0"/>
              </a:rPr>
              <a:t>Office:  404-657-6167</a:t>
            </a:r>
          </a:p>
          <a:p>
            <a:pPr eaLnBrk="1" hangingPunct="1"/>
            <a:r>
              <a:rPr lang="en-US" altLang="en-US" sz="3600" dirty="0">
                <a:latin typeface="Arial" charset="0"/>
              </a:rPr>
              <a:t>Cell: 404-938-8710</a:t>
            </a:r>
          </a:p>
          <a:p>
            <a:pPr eaLnBrk="1" hangingPunct="1"/>
            <a:r>
              <a:rPr lang="en-US" altLang="en-US" sz="3600" dirty="0">
                <a:solidFill>
                  <a:srgbClr val="0000FF"/>
                </a:solidFill>
                <a:latin typeface="Arial" charset="0"/>
              </a:rPr>
              <a:t>jadams@doe.k12.ga.us</a:t>
            </a:r>
            <a:r>
              <a:rPr lang="en-US" altLang="en-US" sz="3600" dirty="0">
                <a:latin typeface="Arial" charset="0"/>
              </a:rPr>
              <a:t> </a:t>
            </a:r>
          </a:p>
        </p:txBody>
      </p:sp>
      <p:pic>
        <p:nvPicPr>
          <p:cNvPr id="65541" name="Picture 2" descr="C:\Users\Danna.Ogletree\AppData\Local\Microsoft\Windows\Temporary Internet Files\Content.IE5\VW4XO9XW\MC9004403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7239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Box 4"/>
          <p:cNvSpPr txBox="1">
            <a:spLocks noChangeArrowheads="1"/>
          </p:cNvSpPr>
          <p:nvPr/>
        </p:nvSpPr>
        <p:spPr bwMode="auto">
          <a:xfrm>
            <a:off x="0" y="1219200"/>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3600" b="1" i="1" u="sng" dirty="0">
                <a:latin typeface="Arial" charset="0"/>
              </a:rPr>
              <a:t>PURCHASING</a:t>
            </a:r>
          </a:p>
        </p:txBody>
      </p:sp>
    </p:spTree>
    <p:extLst>
      <p:ext uri="{BB962C8B-B14F-4D97-AF65-F5344CB8AC3E}">
        <p14:creationId xmlns:p14="http://schemas.microsoft.com/office/powerpoint/2010/main" val="1920753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762" y="1722438"/>
            <a:ext cx="3170238" cy="3266657"/>
          </a:xfrm>
          <a:ln>
            <a:prstDash val="sysDot"/>
          </a:ln>
        </p:spPr>
        <p:txBody>
          <a:bodyPr/>
          <a:lstStyle/>
          <a:p>
            <a:pPr>
              <a:defRPr/>
            </a:pPr>
            <a:r>
              <a:rPr lang="en-US" dirty="0" smtClean="0"/>
              <a:t>Equipment </a:t>
            </a:r>
            <a:r>
              <a:rPr lang="en-US" u="sng" dirty="0" smtClean="0"/>
              <a:t>Pre</a:t>
            </a:r>
            <a:r>
              <a:rPr lang="en-US" dirty="0" smtClean="0"/>
              <a:t>-Approval Request</a:t>
            </a:r>
            <a:r>
              <a:rPr lang="en-US" i="1" dirty="0" smtClean="0"/>
              <a:t> </a:t>
            </a:r>
            <a:r>
              <a:rPr lang="en-US" i="1" dirty="0" smtClean="0">
                <a:solidFill>
                  <a:schemeClr val="accent6">
                    <a:lumMod val="75000"/>
                  </a:schemeClr>
                </a:solidFill>
              </a:rPr>
              <a:t>Required</a:t>
            </a:r>
            <a:endParaRPr lang="en-US" dirty="0">
              <a:solidFill>
                <a:schemeClr val="accent6">
                  <a:lumMod val="75000"/>
                </a:schemeClr>
              </a:solidFill>
            </a:endParaRP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6656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87EC1B8-E380-4DB7-B925-3412B508A03A}" type="slidenum">
              <a:rPr lang="en-US" altLang="en-US" sz="1200"/>
              <a:pPr/>
              <a:t>42</a:t>
            </a:fld>
            <a:endParaRPr lang="en-US" altLang="en-US" sz="1200"/>
          </a:p>
        </p:txBody>
      </p:sp>
      <p:pic>
        <p:nvPicPr>
          <p:cNvPr id="66565"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695" y="0"/>
            <a:ext cx="437356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89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Equipment Pre-Approval Request</a:t>
            </a:r>
          </a:p>
        </p:txBody>
      </p:sp>
      <p:sp>
        <p:nvSpPr>
          <p:cNvPr id="67587" name="Content Placeholder 2"/>
          <p:cNvSpPr>
            <a:spLocks noGrp="1"/>
          </p:cNvSpPr>
          <p:nvPr>
            <p:ph idx="1"/>
          </p:nvPr>
        </p:nvSpPr>
        <p:spPr>
          <a:xfrm>
            <a:off x="168841" y="1825625"/>
            <a:ext cx="7886700" cy="4351338"/>
          </a:xfrm>
        </p:spPr>
        <p:txBody>
          <a:bodyPr>
            <a:normAutofit/>
          </a:bodyPr>
          <a:lstStyle/>
          <a:p>
            <a:r>
              <a:rPr lang="en-US" altLang="en-US" sz="3600" b="1" u="sng" dirty="0" smtClean="0"/>
              <a:t>PRE</a:t>
            </a:r>
            <a:r>
              <a:rPr lang="en-US" altLang="en-US" sz="3600" dirty="0" smtClean="0"/>
              <a:t> – Approval</a:t>
            </a:r>
          </a:p>
          <a:p>
            <a:r>
              <a:rPr lang="en-US" altLang="en-US" sz="3600" dirty="0" smtClean="0"/>
              <a:t>Spec sheet</a:t>
            </a:r>
          </a:p>
          <a:p>
            <a:r>
              <a:rPr lang="en-US" altLang="en-US" sz="3600" dirty="0" smtClean="0"/>
              <a:t>How many, e.g., carts</a:t>
            </a:r>
          </a:p>
          <a:p>
            <a:r>
              <a:rPr lang="en-US" altLang="en-US" sz="3600" dirty="0" smtClean="0"/>
              <a:t>Prorated</a:t>
            </a:r>
          </a:p>
          <a:p>
            <a:r>
              <a:rPr lang="en-US" altLang="en-US" sz="3600" dirty="0" smtClean="0"/>
              <a:t>Submit </a:t>
            </a:r>
            <a:r>
              <a:rPr lang="en-US" altLang="en-US" sz="3600" b="1" u="sng" dirty="0" smtClean="0"/>
              <a:t>approved </a:t>
            </a:r>
            <a:r>
              <a:rPr lang="en-US" altLang="en-US" sz="3600" dirty="0" smtClean="0"/>
              <a:t>form with claim</a:t>
            </a:r>
          </a:p>
          <a:p>
            <a:r>
              <a:rPr lang="en-US" altLang="en-US" sz="3600" dirty="0" smtClean="0"/>
              <a:t>Out of the ordinary purchases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364CE97A-B543-4061-894D-57B4535E3124}" type="datetime1">
              <a:rPr lang="en-US" smtClean="0"/>
              <a:pPr>
                <a:defRPr/>
              </a:pPr>
              <a:t>7/6/2015</a:t>
            </a:fld>
            <a:endParaRPr lang="en-US" dirty="0"/>
          </a:p>
        </p:txBody>
      </p:sp>
      <p:sp>
        <p:nvSpPr>
          <p:cNvPr id="67589"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8B28FEA-1E65-4AAE-B6D1-BD134F9AEF67}" type="slidenum">
              <a:rPr lang="en-US" altLang="en-US" sz="1200"/>
              <a:pPr/>
              <a:t>43</a:t>
            </a:fld>
            <a:endParaRPr lang="en-US" altLang="en-US" sz="1200"/>
          </a:p>
        </p:txBody>
      </p:sp>
      <p:pic>
        <p:nvPicPr>
          <p:cNvPr id="67590" name="Picture 2" descr="C:\Users\Danna.Ogletree\AppData\Local\Microsoft\Windows\Temporary Internet Files\Content.IE5\XHASMDVH\MC9003569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5863" y="4001294"/>
            <a:ext cx="206851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574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Documenting Labor</a:t>
            </a:r>
          </a:p>
        </p:txBody>
      </p:sp>
      <p:sp>
        <p:nvSpPr>
          <p:cNvPr id="46083" name="Content Placeholder 2"/>
          <p:cNvSpPr>
            <a:spLocks noGrp="1"/>
          </p:cNvSpPr>
          <p:nvPr>
            <p:ph idx="1"/>
          </p:nvPr>
        </p:nvSpPr>
        <p:spPr/>
        <p:txBody>
          <a:bodyPr/>
          <a:lstStyle/>
          <a:p>
            <a:r>
              <a:rPr lang="en-US" altLang="en-US" sz="4000" dirty="0" smtClean="0"/>
              <a:t>Claiming labor:  Time &amp; Effort </a:t>
            </a:r>
          </a:p>
          <a:p>
            <a:r>
              <a:rPr lang="en-US" altLang="en-US" sz="4000" dirty="0" smtClean="0"/>
              <a:t>Not claiming labor:  Semi-annual Certification</a:t>
            </a:r>
          </a:p>
          <a:p>
            <a:endParaRPr lang="en-US" altLang="en-US" sz="4000" dirty="0" smtClean="0"/>
          </a:p>
          <a:p>
            <a:pPr marL="457200" lvl="1" indent="0">
              <a:buNone/>
            </a:pPr>
            <a:r>
              <a:rPr lang="en-US" altLang="en-US" sz="6000" b="1" i="1" dirty="0" smtClean="0">
                <a:solidFill>
                  <a:srgbClr val="FF0000"/>
                </a:solidFill>
              </a:rPr>
              <a:t>Check with your HR</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364CE97A-B543-4061-894D-57B4535E3124}" type="datetime1">
              <a:rPr lang="en-US" smtClean="0"/>
              <a:pPr>
                <a:defRPr/>
              </a:pPr>
              <a:t>7/6/2015</a:t>
            </a:fld>
            <a:endParaRPr lang="en-US" dirty="0"/>
          </a:p>
        </p:txBody>
      </p:sp>
      <p:sp>
        <p:nvSpPr>
          <p:cNvPr id="6861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805865DB-156F-4CE7-B920-794072C521A9}" type="slidenum">
              <a:rPr lang="en-US" altLang="en-US" sz="1200"/>
              <a:pPr/>
              <a:t>44</a:t>
            </a:fld>
            <a:endParaRPr lang="en-US" altLang="en-US" sz="1200"/>
          </a:p>
        </p:txBody>
      </p:sp>
    </p:spTree>
    <p:extLst>
      <p:ext uri="{BB962C8B-B14F-4D97-AF65-F5344CB8AC3E}">
        <p14:creationId xmlns:p14="http://schemas.microsoft.com/office/powerpoint/2010/main" val="3898175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randombar(horizont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randombar(horizontal)">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randombar(horizontal)">
                                      <p:cBhvr>
                                        <p:cTn id="1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solidFill>
                  <a:srgbClr val="0000FF"/>
                </a:solidFill>
              </a:rPr>
              <a:t>Prototype</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0660"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50A5FC8-5478-4721-9B7E-FDFE381A10ED}" type="slidenum">
              <a:rPr lang="en-US" altLang="en-US" sz="1200"/>
              <a:pPr/>
              <a:t>45</a:t>
            </a:fld>
            <a:endParaRPr lang="en-US" altLang="en-US" sz="1200"/>
          </a:p>
        </p:txBody>
      </p:sp>
      <p:pic>
        <p:nvPicPr>
          <p:cNvPr id="70661"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949117"/>
            <a:ext cx="8668582" cy="369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42900" y="2518610"/>
            <a:ext cx="25527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7769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solidFill>
                  <a:srgbClr val="0000FF"/>
                </a:solidFill>
              </a:rPr>
              <a:t>Prototype continued</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168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94D445D5-26C7-445C-AC37-2760AEE29536}" type="slidenum">
              <a:rPr lang="en-US" altLang="en-US" sz="1200"/>
              <a:pPr/>
              <a:t>46</a:t>
            </a:fld>
            <a:endParaRPr lang="en-US" altLang="en-US" sz="1200"/>
          </a:p>
        </p:txBody>
      </p:sp>
      <p:pic>
        <p:nvPicPr>
          <p:cNvPr id="7168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 y="2362200"/>
            <a:ext cx="8985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85725" y="3429000"/>
            <a:ext cx="3730625"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85725" y="3886200"/>
            <a:ext cx="3730625"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240221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smtClean="0"/>
              <a:t>Time and Effort cont..</a:t>
            </a:r>
          </a:p>
        </p:txBody>
      </p:sp>
      <p:sp>
        <p:nvSpPr>
          <p:cNvPr id="50179" name="Content Placeholder 6"/>
          <p:cNvSpPr>
            <a:spLocks noGrp="1"/>
          </p:cNvSpPr>
          <p:nvPr>
            <p:ph idx="1"/>
          </p:nvPr>
        </p:nvSpPr>
        <p:spPr/>
        <p:txBody>
          <a:bodyPr/>
          <a:lstStyle/>
          <a:p>
            <a:pPr eaLnBrk="1" hangingPunct="1"/>
            <a:r>
              <a:rPr lang="en-US" altLang="en-US" sz="4000" smtClean="0"/>
              <a:t>Q. Where can I find the regulations?</a:t>
            </a:r>
          </a:p>
          <a:p>
            <a:pPr eaLnBrk="1" hangingPunct="1">
              <a:buFont typeface="Arial" charset="0"/>
              <a:buNone/>
            </a:pPr>
            <a:endParaRPr lang="en-US" altLang="en-US" sz="4000" smtClean="0"/>
          </a:p>
          <a:p>
            <a:pPr eaLnBrk="1" hangingPunct="1"/>
            <a:r>
              <a:rPr lang="en-US" altLang="en-US" sz="4000" smtClean="0"/>
              <a:t>A. Per OFM OMB Circular A-87, Attachment B, Section 8.h</a:t>
            </a:r>
          </a:p>
          <a:p>
            <a:pPr eaLnBrk="1" hangingPunct="1"/>
            <a:endParaRPr lang="en-US" altLang="en-US" smtClean="0"/>
          </a:p>
        </p:txBody>
      </p:sp>
      <p:sp>
        <p:nvSpPr>
          <p:cNvPr id="56324" name="Date Placeholder 4"/>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DB6587AE-179F-4AFB-AFA4-C5DF22A95CFE}" type="datetime1">
              <a:rPr lang="en-US" smtClean="0"/>
              <a:pPr fontAlgn="base">
                <a:spcBef>
                  <a:spcPct val="0"/>
                </a:spcBef>
                <a:spcAft>
                  <a:spcPct val="0"/>
                </a:spcAft>
                <a:defRPr/>
              </a:pPr>
              <a:t>7/6/2015</a:t>
            </a:fld>
            <a:endParaRPr lang="en-US" dirty="0" smtClean="0"/>
          </a:p>
        </p:txBody>
      </p:sp>
      <p:sp>
        <p:nvSpPr>
          <p:cNvPr id="72709" name="Slide Number Placeholder 5"/>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21F4EC0-1B3A-43B8-A51B-743EECBB0A57}" type="slidenum">
              <a:rPr lang="en-US" altLang="en-US" sz="1200"/>
              <a:pPr/>
              <a:t>47</a:t>
            </a:fld>
            <a:endParaRPr lang="en-US" altLang="en-US" sz="1200"/>
          </a:p>
        </p:txBody>
      </p:sp>
      <p:sp>
        <p:nvSpPr>
          <p:cNvPr id="2" name="Rectangle 1"/>
          <p:cNvSpPr/>
          <p:nvPr/>
        </p:nvSpPr>
        <p:spPr>
          <a:xfrm>
            <a:off x="628650" y="4609146"/>
            <a:ext cx="8133348" cy="1015663"/>
          </a:xfrm>
          <a:prstGeom prst="rect">
            <a:avLst/>
          </a:prstGeom>
        </p:spPr>
        <p:txBody>
          <a:bodyPr wrap="square">
            <a:spAutoFit/>
          </a:bodyPr>
          <a:lstStyle/>
          <a:p>
            <a:pPr lvl="1"/>
            <a:r>
              <a:rPr lang="en-US" altLang="en-US" sz="6000" b="1" i="1" dirty="0">
                <a:solidFill>
                  <a:srgbClr val="FF0000"/>
                </a:solidFill>
              </a:rPr>
              <a:t>Check with your HR</a:t>
            </a:r>
          </a:p>
        </p:txBody>
      </p:sp>
    </p:spTree>
    <p:extLst>
      <p:ext uri="{BB962C8B-B14F-4D97-AF65-F5344CB8AC3E}">
        <p14:creationId xmlns:p14="http://schemas.microsoft.com/office/powerpoint/2010/main" val="364606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randombar(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randombar(horizontal)">
                                      <p:cBhvr>
                                        <p:cTn id="12"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199" y="1182271"/>
            <a:ext cx="8229600" cy="1020762"/>
          </a:xfrm>
        </p:spPr>
        <p:txBody>
          <a:bodyPr/>
          <a:lstStyle/>
          <a:p>
            <a:pPr eaLnBrk="1" hangingPunct="1"/>
            <a:r>
              <a:rPr lang="en-US" altLang="en-US" dirty="0" smtClean="0"/>
              <a:t>What about Food Safety? </a:t>
            </a:r>
          </a:p>
        </p:txBody>
      </p:sp>
      <p:sp>
        <p:nvSpPr>
          <p:cNvPr id="18436" name="Date Placeholder 2"/>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B8FCDC94-3C53-45F7-8674-E4790E10C399}" type="datetime1">
              <a:rPr lang="en-US" smtClean="0"/>
              <a:pPr fontAlgn="base">
                <a:spcBef>
                  <a:spcPct val="0"/>
                </a:spcBef>
                <a:spcAft>
                  <a:spcPct val="0"/>
                </a:spcAft>
                <a:defRPr/>
              </a:pPr>
              <a:t>7/6/2015</a:t>
            </a:fld>
            <a:endParaRPr lang="en-US" dirty="0" smtClean="0"/>
          </a:p>
        </p:txBody>
      </p:sp>
      <p:sp>
        <p:nvSpPr>
          <p:cNvPr id="73732"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FB6F7AB1-2E70-4B9B-AC99-7FF4C48CC125}" type="slidenum">
              <a:rPr lang="en-US" altLang="en-US" sz="1200"/>
              <a:pPr/>
              <a:t>48</a:t>
            </a:fld>
            <a:endParaRPr lang="en-US" altLang="en-US" sz="1200"/>
          </a:p>
        </p:txBody>
      </p:sp>
      <p:sp>
        <p:nvSpPr>
          <p:cNvPr id="51205" name="TextBox 1"/>
          <p:cNvSpPr txBox="1">
            <a:spLocks noChangeArrowheads="1"/>
          </p:cNvSpPr>
          <p:nvPr/>
        </p:nvSpPr>
        <p:spPr bwMode="auto">
          <a:xfrm>
            <a:off x="669758" y="2378242"/>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dirty="0">
                <a:latin typeface="Arial" charset="0"/>
              </a:rPr>
              <a:t> </a:t>
            </a:r>
            <a:r>
              <a:rPr lang="en-US" altLang="en-US" sz="4800" b="1" dirty="0" err="1">
                <a:latin typeface="Arial" charset="0"/>
              </a:rPr>
              <a:t>ServSafe</a:t>
            </a:r>
            <a:r>
              <a:rPr lang="en-US" altLang="en-US" sz="4800" b="1" dirty="0">
                <a:latin typeface="Arial" charset="0"/>
              </a:rPr>
              <a:t> Certified??</a:t>
            </a:r>
          </a:p>
        </p:txBody>
      </p:sp>
      <p:pic>
        <p:nvPicPr>
          <p:cNvPr id="73734" name="Picture 6" descr="C:\Users\Danna.Ogletree\AppData\Local\Microsoft\Windows\Temporary Internet Files\Content.IE5\04TR67JU\MC9003713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912" y="3481137"/>
            <a:ext cx="31781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18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1000" fill="hold"/>
                                        <p:tgtEl>
                                          <p:spTgt spid="51205"/>
                                        </p:tgtEl>
                                        <p:attrNameLst>
                                          <p:attrName>ppt_w</p:attrName>
                                        </p:attrNameLst>
                                      </p:cBhvr>
                                      <p:tavLst>
                                        <p:tav tm="0">
                                          <p:val>
                                            <p:fltVal val="0"/>
                                          </p:val>
                                        </p:tav>
                                        <p:tav tm="100000">
                                          <p:val>
                                            <p:strVal val="#ppt_w"/>
                                          </p:val>
                                        </p:tav>
                                      </p:tavLst>
                                    </p:anim>
                                    <p:anim calcmode="lin" valueType="num">
                                      <p:cBhvr>
                                        <p:cTn id="8" dur="1000" fill="hold"/>
                                        <p:tgtEl>
                                          <p:spTgt spid="51205"/>
                                        </p:tgtEl>
                                        <p:attrNameLst>
                                          <p:attrName>ppt_h</p:attrName>
                                        </p:attrNameLst>
                                      </p:cBhvr>
                                      <p:tavLst>
                                        <p:tav tm="0">
                                          <p:val>
                                            <p:fltVal val="0"/>
                                          </p:val>
                                        </p:tav>
                                        <p:tav tm="100000">
                                          <p:val>
                                            <p:strVal val="#ppt_h"/>
                                          </p:val>
                                        </p:tav>
                                      </p:tavLst>
                                    </p:anim>
                                    <p:anim calcmode="lin" valueType="num">
                                      <p:cBhvr>
                                        <p:cTn id="9" dur="1000" fill="hold"/>
                                        <p:tgtEl>
                                          <p:spTgt spid="51205"/>
                                        </p:tgtEl>
                                        <p:attrNameLst>
                                          <p:attrName>style.rotation</p:attrName>
                                        </p:attrNameLst>
                                      </p:cBhvr>
                                      <p:tavLst>
                                        <p:tav tm="0">
                                          <p:val>
                                            <p:fltVal val="90"/>
                                          </p:val>
                                        </p:tav>
                                        <p:tav tm="100000">
                                          <p:val>
                                            <p:fltVal val="0"/>
                                          </p:val>
                                        </p:tav>
                                      </p:tavLst>
                                    </p:anim>
                                    <p:animEffect transition="in" filter="fade">
                                      <p:cBhvr>
                                        <p:cTn id="10" dur="1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z="4800" smtClean="0">
                <a:latin typeface="Broadway" pitchFamily="82" charset="0"/>
              </a:rPr>
              <a:t>LUNCH</a:t>
            </a:r>
          </a:p>
        </p:txBody>
      </p:sp>
      <p:sp>
        <p:nvSpPr>
          <p:cNvPr id="74755" name="Content Placeholder 2"/>
          <p:cNvSpPr>
            <a:spLocks noGrp="1"/>
          </p:cNvSpPr>
          <p:nvPr>
            <p:ph idx="1"/>
          </p:nvPr>
        </p:nvSpPr>
        <p:spPr>
          <a:xfrm>
            <a:off x="457200" y="1143000"/>
            <a:ext cx="8229600" cy="1447800"/>
          </a:xfrm>
        </p:spPr>
        <p:txBody>
          <a:bodyPr/>
          <a:lstStyle/>
          <a:p>
            <a:pPr eaLnBrk="1" hangingPunct="1"/>
            <a:r>
              <a:rPr lang="en-US" altLang="en-US" dirty="0" smtClean="0"/>
              <a:t>Lunch Buffet -----Enjoy!</a:t>
            </a:r>
          </a:p>
          <a:p>
            <a:pPr eaLnBrk="1" hangingPunct="1"/>
            <a:r>
              <a:rPr lang="en-US" altLang="en-US" dirty="0" smtClean="0"/>
              <a:t>Please return promptly in </a:t>
            </a:r>
            <a:r>
              <a:rPr lang="en-US" altLang="en-US" b="1" dirty="0" smtClean="0"/>
              <a:t>49 </a:t>
            </a:r>
            <a:r>
              <a:rPr lang="en-US" altLang="en-US" b="1" dirty="0" smtClean="0"/>
              <a:t>minutes</a:t>
            </a:r>
          </a:p>
        </p:txBody>
      </p:sp>
      <p:sp>
        <p:nvSpPr>
          <p:cNvPr id="50180"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9E5754F-757F-42E4-A311-50D81150B905}" type="datetime1">
              <a:rPr lang="en-US" smtClean="0"/>
              <a:pPr fontAlgn="base">
                <a:spcBef>
                  <a:spcPct val="0"/>
                </a:spcBef>
                <a:spcAft>
                  <a:spcPct val="0"/>
                </a:spcAft>
                <a:defRPr/>
              </a:pPr>
              <a:t>7/6/2015</a:t>
            </a:fld>
            <a:endParaRPr lang="en-US" dirty="0" smtClean="0"/>
          </a:p>
        </p:txBody>
      </p:sp>
      <p:sp>
        <p:nvSpPr>
          <p:cNvPr id="7475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D1D2CD3-B9E1-459E-BD23-D9EABCBDCE1E}" type="slidenum">
              <a:rPr lang="en-US" altLang="en-US" sz="1200"/>
              <a:pPr/>
              <a:t>49</a:t>
            </a:fld>
            <a:endParaRPr lang="en-US" altLang="en-US" sz="1200"/>
          </a:p>
        </p:txBody>
      </p:sp>
      <p:sp>
        <p:nvSpPr>
          <p:cNvPr id="74758" name="Rectangle 2"/>
          <p:cNvSpPr>
            <a:spLocks noChangeArrowheads="1"/>
          </p:cNvSpPr>
          <p:nvPr/>
        </p:nvSpPr>
        <p:spPr bwMode="auto">
          <a:xfrm>
            <a:off x="76200" y="5911850"/>
            <a:ext cx="285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hlinkClick r:id="rId2"/>
              </a:rPr>
              <a:t>http://timer.onlineclock.net</a:t>
            </a:r>
          </a:p>
        </p:txBody>
      </p:sp>
      <p:pic>
        <p:nvPicPr>
          <p:cNvPr id="74759" name="Picture 9" descr="C:\Users\Danna.Ogletree\AppData\Local\Microsoft\Windows\Temporary Internet Files\Content.IE5\YZ6VPRBQ\MC9002334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450" y="2438400"/>
            <a:ext cx="46593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43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r>
              <a:rPr lang="en-US" altLang="en-US" dirty="0" smtClean="0"/>
              <a:t>Teardrop Red </a:t>
            </a:r>
            <a:r>
              <a:rPr lang="en-US" altLang="en-US" dirty="0"/>
              <a:t>C</a:t>
            </a:r>
            <a:r>
              <a:rPr lang="en-US" altLang="en-US" dirty="0" smtClean="0"/>
              <a:t>herry </a:t>
            </a:r>
            <a:r>
              <a:rPr lang="en-US" altLang="en-US" dirty="0"/>
              <a:t>T</a:t>
            </a:r>
            <a:r>
              <a:rPr lang="en-US" altLang="en-US" dirty="0" smtClean="0"/>
              <a:t>omatoes</a:t>
            </a:r>
          </a:p>
        </p:txBody>
      </p:sp>
      <p:sp>
        <p:nvSpPr>
          <p:cNvPr id="6147"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8A445FE-5621-44D0-B0CF-95CF8DE709C5}" type="datetime1">
              <a:rPr lang="en-US" smtClean="0"/>
              <a:pPr fontAlgn="base">
                <a:spcBef>
                  <a:spcPct val="0"/>
                </a:spcBef>
                <a:spcAft>
                  <a:spcPct val="0"/>
                </a:spcAft>
                <a:defRPr/>
              </a:pPr>
              <a:t>7/6/2015</a:t>
            </a:fld>
            <a:endParaRPr lang="en-US" dirty="0" smtClean="0"/>
          </a:p>
        </p:txBody>
      </p:sp>
      <p:sp>
        <p:nvSpPr>
          <p:cNvPr id="9220"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F71A216-119C-4DF2-806F-79C7709843B3}" type="slidenum">
              <a:rPr lang="en-US" altLang="en-US" sz="1200"/>
              <a:pPr/>
              <a:t>5</a:t>
            </a:fld>
            <a:endParaRPr lang="en-US" altLang="en-US" sz="12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143124"/>
            <a:ext cx="5820834" cy="3929063"/>
          </a:xfrm>
          <a:prstGeom prst="rect">
            <a:avLst/>
          </a:prstGeom>
        </p:spPr>
      </p:pic>
    </p:spTree>
    <p:extLst>
      <p:ext uri="{BB962C8B-B14F-4D97-AF65-F5344CB8AC3E}">
        <p14:creationId xmlns:p14="http://schemas.microsoft.com/office/powerpoint/2010/main" val="20289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Sparkler Radishes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5780"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C9AF7AB-9F57-427B-A22F-E170DD1DEFBE}" type="slidenum">
              <a:rPr lang="en-US" altLang="en-US" sz="1200"/>
              <a:pPr/>
              <a:t>50</a:t>
            </a:fld>
            <a:endParaRPr lang="en-US" alt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84" y="1659579"/>
            <a:ext cx="6912496" cy="4153913"/>
          </a:xfrm>
          <a:prstGeom prst="rect">
            <a:avLst/>
          </a:prstGeom>
        </p:spPr>
      </p:pic>
    </p:spTree>
    <p:extLst>
      <p:ext uri="{BB962C8B-B14F-4D97-AF65-F5344CB8AC3E}">
        <p14:creationId xmlns:p14="http://schemas.microsoft.com/office/powerpoint/2010/main" val="283355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Yellow Crookneck Squash</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6804"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E2CCB3F-E946-46C3-96F6-8B6822FFEC3D}" type="slidenum">
              <a:rPr lang="en-US" altLang="en-US" sz="1200"/>
              <a:pPr/>
              <a:t>51</a:t>
            </a:fld>
            <a:endParaRPr lang="en-US" alt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62" y="1805238"/>
            <a:ext cx="6988538" cy="4130341"/>
          </a:xfrm>
          <a:prstGeom prst="rect">
            <a:avLst/>
          </a:prstGeom>
        </p:spPr>
      </p:pic>
    </p:spTree>
    <p:extLst>
      <p:ext uri="{BB962C8B-B14F-4D97-AF65-F5344CB8AC3E}">
        <p14:creationId xmlns:p14="http://schemas.microsoft.com/office/powerpoint/2010/main" val="104476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Witch Finger Grapes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7828"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7649044-BFF5-4B51-A122-04A68EC00357}" type="slidenum">
              <a:rPr lang="en-US" altLang="en-US" sz="1200"/>
              <a:pPr/>
              <a:t>52</a:t>
            </a:fld>
            <a:endParaRPr lang="en-US" alt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68" y="1659579"/>
            <a:ext cx="7954879" cy="4433568"/>
          </a:xfrm>
          <a:prstGeom prst="rect">
            <a:avLst/>
          </a:prstGeom>
        </p:spPr>
      </p:pic>
    </p:spTree>
    <p:extLst>
      <p:ext uri="{BB962C8B-B14F-4D97-AF65-F5344CB8AC3E}">
        <p14:creationId xmlns:p14="http://schemas.microsoft.com/office/powerpoint/2010/main" val="1314867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6" y="334016"/>
            <a:ext cx="6784527" cy="1325563"/>
          </a:xfrm>
        </p:spPr>
        <p:txBody>
          <a:bodyPr/>
          <a:lstStyle/>
          <a:p>
            <a:r>
              <a:rPr lang="en-US" altLang="en-US" dirty="0" smtClean="0"/>
              <a:t>Planet </a:t>
            </a:r>
            <a:r>
              <a:rPr lang="en-US" altLang="en-US" dirty="0" smtClean="0"/>
              <a:t>or Round Carrots</a:t>
            </a:r>
            <a:endParaRPr lang="en-US" altLang="en-US" dirty="0" smtClean="0"/>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8852"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70C6D8FB-2E6E-4CC0-88A3-96BB1D9168C0}" type="slidenum">
              <a:rPr lang="en-US" altLang="en-US" sz="1200"/>
              <a:pPr/>
              <a:t>53</a:t>
            </a:fld>
            <a:endParaRPr lang="en-US" alt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86" y="1659580"/>
            <a:ext cx="8163721" cy="3874946"/>
          </a:xfrm>
          <a:prstGeom prst="rect">
            <a:avLst/>
          </a:prstGeom>
        </p:spPr>
      </p:pic>
    </p:spTree>
    <p:extLst>
      <p:ext uri="{BB962C8B-B14F-4D97-AF65-F5344CB8AC3E}">
        <p14:creationId xmlns:p14="http://schemas.microsoft.com/office/powerpoint/2010/main" val="568914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5475975" cy="1325563"/>
          </a:xfrm>
        </p:spPr>
        <p:txBody>
          <a:bodyPr/>
          <a:lstStyle/>
          <a:p>
            <a:r>
              <a:rPr lang="en-US" altLang="en-US" dirty="0" smtClean="0"/>
              <a:t>Bing Cherries</a:t>
            </a:r>
          </a:p>
        </p:txBody>
      </p:sp>
      <p:sp>
        <p:nvSpPr>
          <p:cNvPr id="3" name="Date Placeholder 2"/>
          <p:cNvSpPr>
            <a:spLocks noGrp="1"/>
          </p:cNvSpPr>
          <p:nvPr>
            <p:ph type="dt" sz="quarter" idx="4294967295"/>
          </p:nvPr>
        </p:nvSpPr>
        <p:spPr>
          <a:xfrm>
            <a:off x="6934200" y="6356350"/>
            <a:ext cx="1066800" cy="365125"/>
          </a:xfrm>
          <a:prstGeom prst="rect">
            <a:avLst/>
          </a:prstGeom>
        </p:spPr>
        <p:txBody>
          <a:bodyPr/>
          <a:lstStyle/>
          <a:p>
            <a:pPr>
              <a:defRPr/>
            </a:pPr>
            <a:fld id="{5A8802CD-27C5-46F1-80A7-48FE1037AD03}" type="datetime1">
              <a:rPr lang="en-US" smtClean="0"/>
              <a:pPr>
                <a:defRPr/>
              </a:pPr>
              <a:t>7/6/2015</a:t>
            </a:fld>
            <a:endParaRPr lang="en-US" dirty="0"/>
          </a:p>
        </p:txBody>
      </p:sp>
      <p:sp>
        <p:nvSpPr>
          <p:cNvPr id="79876"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9F1DB2D-9462-4C3D-ACEA-4C62BF17F233}" type="slidenum">
              <a:rPr lang="en-US" altLang="en-US" sz="1200"/>
              <a:pPr/>
              <a:t>54</a:t>
            </a:fld>
            <a:endParaRPr lang="en-US" alt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94" y="2117558"/>
            <a:ext cx="8110116" cy="4026568"/>
          </a:xfrm>
          <a:prstGeom prst="rect">
            <a:avLst/>
          </a:prstGeom>
        </p:spPr>
      </p:pic>
    </p:spTree>
    <p:extLst>
      <p:ext uri="{BB962C8B-B14F-4D97-AF65-F5344CB8AC3E}">
        <p14:creationId xmlns:p14="http://schemas.microsoft.com/office/powerpoint/2010/main" val="274762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mtClean="0"/>
              <a:t>Administrative Reviews</a:t>
            </a:r>
          </a:p>
        </p:txBody>
      </p:sp>
      <p:sp>
        <p:nvSpPr>
          <p:cNvPr id="44035" name="Content Placeholder 2"/>
          <p:cNvSpPr>
            <a:spLocks noGrp="1"/>
          </p:cNvSpPr>
          <p:nvPr>
            <p:ph idx="1"/>
          </p:nvPr>
        </p:nvSpPr>
        <p:spPr>
          <a:xfrm>
            <a:off x="304800" y="1981200"/>
            <a:ext cx="8534400" cy="3505200"/>
          </a:xfrm>
        </p:spPr>
        <p:txBody>
          <a:bodyPr/>
          <a:lstStyle/>
          <a:p>
            <a:pPr eaLnBrk="1" hangingPunct="1">
              <a:defRPr/>
            </a:pPr>
            <a:r>
              <a:rPr lang="en-US" sz="4400" b="1" dirty="0" smtClean="0"/>
              <a:t>FFVP Portion (#1900 - #1910)</a:t>
            </a:r>
          </a:p>
          <a:p>
            <a:pPr marL="0" indent="0" eaLnBrk="1" hangingPunct="1">
              <a:buFont typeface="Arial" charset="0"/>
              <a:buNone/>
              <a:defRPr/>
            </a:pPr>
            <a:endParaRPr lang="en-US" sz="4000" b="1" dirty="0" smtClean="0"/>
          </a:p>
          <a:p>
            <a:pPr eaLnBrk="1" hangingPunct="1">
              <a:defRPr/>
            </a:pPr>
            <a:r>
              <a:rPr lang="en-US" sz="4400" b="1" dirty="0" smtClean="0"/>
              <a:t>FFVP Self-Monitoring </a:t>
            </a:r>
            <a:r>
              <a:rPr lang="en-US" sz="4400" b="1" dirty="0"/>
              <a:t> </a:t>
            </a:r>
            <a:r>
              <a:rPr lang="en-US" sz="4400" b="1" u="sng" dirty="0" smtClean="0"/>
              <a:t>encouraged</a:t>
            </a:r>
          </a:p>
          <a:p>
            <a:pPr eaLnBrk="1" hangingPunct="1">
              <a:defRPr/>
            </a:pPr>
            <a:r>
              <a:rPr lang="en-US" sz="6000" b="1" dirty="0" smtClean="0">
                <a:solidFill>
                  <a:schemeClr val="accent2"/>
                </a:solidFill>
              </a:rPr>
              <a:t>SY 16 – 8 school systems</a:t>
            </a:r>
          </a:p>
          <a:p>
            <a:pPr marL="0" indent="0" eaLnBrk="1" hangingPunct="1">
              <a:buFont typeface="Arial" charset="0"/>
              <a:buNone/>
              <a:defRPr/>
            </a:pPr>
            <a:endParaRPr lang="en-US" sz="6000" dirty="0" smtClean="0">
              <a:solidFill>
                <a:schemeClr val="accent2"/>
              </a:solidFill>
            </a:endParaRPr>
          </a:p>
        </p:txBody>
      </p:sp>
      <p:sp>
        <p:nvSpPr>
          <p:cNvPr id="37892"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06E2430D-0AD8-4A19-A3D3-0D64AB2C995F}" type="datetime1">
              <a:rPr lang="en-US" smtClean="0"/>
              <a:pPr fontAlgn="base">
                <a:spcBef>
                  <a:spcPct val="0"/>
                </a:spcBef>
                <a:spcAft>
                  <a:spcPct val="0"/>
                </a:spcAft>
                <a:defRPr/>
              </a:pPr>
              <a:t>7/6/2015</a:t>
            </a:fld>
            <a:endParaRPr lang="en-US" dirty="0" smtClean="0"/>
          </a:p>
        </p:txBody>
      </p:sp>
      <p:sp>
        <p:nvSpPr>
          <p:cNvPr id="81925"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BCCB348-C80F-4AC3-B852-AAAA57E5ED79}" type="slidenum">
              <a:rPr lang="en-US" altLang="en-US" sz="1200"/>
              <a:pPr/>
              <a:t>55</a:t>
            </a:fld>
            <a:endParaRPr lang="en-US" altLang="en-US" sz="1200"/>
          </a:p>
        </p:txBody>
      </p:sp>
    </p:spTree>
    <p:extLst>
      <p:ext uri="{BB962C8B-B14F-4D97-AF65-F5344CB8AC3E}">
        <p14:creationId xmlns:p14="http://schemas.microsoft.com/office/powerpoint/2010/main" val="82177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74638"/>
            <a:ext cx="8229600" cy="3001962"/>
          </a:xfrm>
        </p:spPr>
        <p:txBody>
          <a:bodyPr/>
          <a:lstStyle/>
          <a:p>
            <a:pPr eaLnBrk="1" hangingPunct="1"/>
            <a:r>
              <a:rPr lang="en-US" altLang="en-US" sz="5400" smtClean="0"/>
              <a:t>How are you serving fruits &amp; vegetables in your school?</a:t>
            </a:r>
          </a:p>
        </p:txBody>
      </p:sp>
      <p:sp>
        <p:nvSpPr>
          <p:cNvPr id="29699"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D6E9D040-E496-40D1-B5BB-945508BCAA16}" type="datetime1">
              <a:rPr lang="en-US" smtClean="0"/>
              <a:pPr fontAlgn="base">
                <a:spcBef>
                  <a:spcPct val="0"/>
                </a:spcBef>
                <a:spcAft>
                  <a:spcPct val="0"/>
                </a:spcAft>
                <a:defRPr/>
              </a:pPr>
              <a:t>7/6/2015</a:t>
            </a:fld>
            <a:endParaRPr lang="en-US" dirty="0" smtClean="0"/>
          </a:p>
        </p:txBody>
      </p:sp>
      <p:sp>
        <p:nvSpPr>
          <p:cNvPr id="83972"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4FB1947-F95C-4885-948A-7000E1E0F95B}" type="slidenum">
              <a:rPr lang="en-US" altLang="en-US" sz="1200"/>
              <a:pPr/>
              <a:t>56</a:t>
            </a:fld>
            <a:endParaRPr lang="en-US" altLang="en-US" sz="1200"/>
          </a:p>
        </p:txBody>
      </p:sp>
      <p:pic>
        <p:nvPicPr>
          <p:cNvPr id="83973" name="Picture 2" descr="C:\Documents and Settings\P. Claude Mwanda\Local Settings\Temporary Internet Files\Content.IE5\LW01HYZP\MP90040154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3352800"/>
            <a:ext cx="3902075" cy="2598738"/>
          </a:xfrm>
        </p:spPr>
      </p:pic>
    </p:spTree>
    <p:extLst>
      <p:ext uri="{BB962C8B-B14F-4D97-AF65-F5344CB8AC3E}">
        <p14:creationId xmlns:p14="http://schemas.microsoft.com/office/powerpoint/2010/main" val="875683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z="5400" smtClean="0"/>
              <a:t>MENU PLANNING</a:t>
            </a:r>
          </a:p>
        </p:txBody>
      </p:sp>
      <p:sp>
        <p:nvSpPr>
          <p:cNvPr id="23555"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5A51BB8-D6A0-49FC-8D91-D870C1572C9F}" type="datetime1">
              <a:rPr lang="en-US" smtClean="0"/>
              <a:pPr fontAlgn="base">
                <a:spcBef>
                  <a:spcPct val="0"/>
                </a:spcBef>
                <a:spcAft>
                  <a:spcPct val="0"/>
                </a:spcAft>
                <a:defRPr/>
              </a:pPr>
              <a:t>7/6/2015</a:t>
            </a:fld>
            <a:endParaRPr lang="en-US" dirty="0" smtClean="0"/>
          </a:p>
        </p:txBody>
      </p:sp>
      <p:sp>
        <p:nvSpPr>
          <p:cNvPr id="86020"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A222523B-06AB-45D5-B970-6CCD82933CED}" type="slidenum">
              <a:rPr lang="en-US" altLang="en-US" sz="1200"/>
              <a:pPr/>
              <a:t>57</a:t>
            </a:fld>
            <a:endParaRPr lang="en-US" altLang="en-US" sz="1200"/>
          </a:p>
        </p:txBody>
      </p:sp>
      <p:pic>
        <p:nvPicPr>
          <p:cNvPr id="86021" name="Picture 5" descr="C:\Users\Danna.Ogletree\AppData\Local\Microsoft\Windows\Temporary Internet Files\Content.IE5\YZ6VPRBQ\MC90015047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572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058102"/>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tLang="en-US" sz="5400" smtClean="0"/>
              <a:t>MENU PLANNING</a:t>
            </a:r>
          </a:p>
        </p:txBody>
      </p:sp>
      <p:sp>
        <p:nvSpPr>
          <p:cNvPr id="25603"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BE02937-E22E-4F06-8A70-16A8EDA00911}" type="datetime1">
              <a:rPr lang="en-US" smtClean="0"/>
              <a:pPr fontAlgn="base">
                <a:spcBef>
                  <a:spcPct val="0"/>
                </a:spcBef>
                <a:spcAft>
                  <a:spcPct val="0"/>
                </a:spcAft>
                <a:defRPr/>
              </a:pPr>
              <a:t>7/6/2015</a:t>
            </a:fld>
            <a:endParaRPr lang="en-US" dirty="0" smtClean="0"/>
          </a:p>
        </p:txBody>
      </p:sp>
      <p:sp>
        <p:nvSpPr>
          <p:cNvPr id="88068"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BFE3A94F-8DA4-4E8D-A611-31411FB69FAE}" type="slidenum">
              <a:rPr lang="en-US" altLang="en-US" sz="1200"/>
              <a:pPr/>
              <a:t>58</a:t>
            </a:fld>
            <a:endParaRPr lang="en-US" altLang="en-US" sz="1200"/>
          </a:p>
        </p:txBody>
      </p:sp>
      <p:pic>
        <p:nvPicPr>
          <p:cNvPr id="88069" name="Picture 4" descr="C:\Documents and Settings\marjorie.massey\Local Settings\Temporary Internet Files\Content.IE5\4U04AKJM\MC900078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286000"/>
            <a:ext cx="2514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Content Placeholder 8"/>
          <p:cNvSpPr>
            <a:spLocks noGrp="1"/>
          </p:cNvSpPr>
          <p:nvPr>
            <p:ph idx="1"/>
          </p:nvPr>
        </p:nvSpPr>
        <p:spPr>
          <a:xfrm>
            <a:off x="381000" y="1371600"/>
            <a:ext cx="8382000" cy="4602163"/>
          </a:xfrm>
        </p:spPr>
        <p:txBody>
          <a:bodyPr/>
          <a:lstStyle/>
          <a:p>
            <a:pPr eaLnBrk="1" hangingPunct="1">
              <a:defRPr/>
            </a:pPr>
            <a:r>
              <a:rPr lang="en-US" altLang="en-US" b="1" dirty="0" smtClean="0">
                <a:solidFill>
                  <a:schemeClr val="accent6">
                    <a:lumMod val="75000"/>
                  </a:schemeClr>
                </a:solidFill>
              </a:rPr>
              <a:t>School Calendar</a:t>
            </a:r>
            <a:r>
              <a:rPr lang="en-US" altLang="en-US" dirty="0" smtClean="0"/>
              <a:t>				</a:t>
            </a:r>
            <a:r>
              <a:rPr lang="en-US" altLang="en-US" b="1" dirty="0" smtClean="0">
                <a:solidFill>
                  <a:srgbClr val="6600CC"/>
                </a:solidFill>
              </a:rPr>
              <a:t>Portion size</a:t>
            </a:r>
          </a:p>
          <a:p>
            <a:pPr eaLnBrk="1" hangingPunct="1">
              <a:defRPr/>
            </a:pPr>
            <a:r>
              <a:rPr lang="en-US" altLang="en-US" b="1" dirty="0" smtClean="0">
                <a:solidFill>
                  <a:srgbClr val="0000FF"/>
                </a:solidFill>
              </a:rPr>
              <a:t>Deliveries</a:t>
            </a:r>
            <a:r>
              <a:rPr lang="en-US" altLang="en-US" dirty="0" smtClean="0"/>
              <a:t>					</a:t>
            </a:r>
            <a:r>
              <a:rPr lang="en-US" altLang="en-US" b="1" dirty="0" smtClean="0">
                <a:solidFill>
                  <a:srgbClr val="FF0000"/>
                </a:solidFill>
              </a:rPr>
              <a:t>Serving time</a:t>
            </a:r>
          </a:p>
          <a:p>
            <a:pPr eaLnBrk="1" hangingPunct="1">
              <a:defRPr/>
            </a:pPr>
            <a:r>
              <a:rPr lang="en-US" altLang="en-US" b="1" dirty="0" smtClean="0">
                <a:solidFill>
                  <a:srgbClr val="FF0000"/>
                </a:solidFill>
              </a:rPr>
              <a:t>Holidays	</a:t>
            </a:r>
            <a:r>
              <a:rPr lang="en-US" altLang="en-US" dirty="0" smtClean="0"/>
              <a:t>				</a:t>
            </a:r>
            <a:r>
              <a:rPr lang="en-US" altLang="en-US" b="1" dirty="0" smtClean="0">
                <a:solidFill>
                  <a:srgbClr val="00B050"/>
                </a:solidFill>
              </a:rPr>
              <a:t>Frequency</a:t>
            </a:r>
            <a:endParaRPr lang="en-US" altLang="en-US" b="1" dirty="0" smtClean="0">
              <a:solidFill>
                <a:srgbClr val="6600CC"/>
              </a:solidFill>
            </a:endParaRPr>
          </a:p>
          <a:p>
            <a:pPr eaLnBrk="1" hangingPunct="1">
              <a:defRPr/>
            </a:pPr>
            <a:r>
              <a:rPr lang="en-US" altLang="en-US" b="1" dirty="0" smtClean="0">
                <a:solidFill>
                  <a:srgbClr val="00B050"/>
                </a:solidFill>
              </a:rPr>
              <a:t>Staffing					</a:t>
            </a:r>
            <a:r>
              <a:rPr lang="en-US" altLang="en-US" b="1" dirty="0" smtClean="0">
                <a:solidFill>
                  <a:schemeClr val="accent6">
                    <a:lumMod val="75000"/>
                  </a:schemeClr>
                </a:solidFill>
              </a:rPr>
              <a:t>Variety</a:t>
            </a:r>
          </a:p>
          <a:p>
            <a:pPr eaLnBrk="1" hangingPunct="1">
              <a:defRPr/>
            </a:pPr>
            <a:r>
              <a:rPr lang="en-US" altLang="en-US" b="1" dirty="0" smtClean="0">
                <a:solidFill>
                  <a:srgbClr val="6600CC"/>
                </a:solidFill>
              </a:rPr>
              <a:t>Testing dates</a:t>
            </a:r>
            <a:r>
              <a:rPr lang="en-US" altLang="en-US" dirty="0" smtClean="0"/>
              <a:t>				</a:t>
            </a:r>
            <a:r>
              <a:rPr lang="en-US" altLang="en-US" b="1" dirty="0" smtClean="0">
                <a:solidFill>
                  <a:srgbClr val="FF0000"/>
                </a:solidFill>
              </a:rPr>
              <a:t>Pack?</a:t>
            </a:r>
          </a:p>
          <a:p>
            <a:pPr eaLnBrk="1" hangingPunct="1">
              <a:defRPr/>
            </a:pPr>
            <a:r>
              <a:rPr lang="en-US" altLang="en-US" b="1" dirty="0" smtClean="0">
                <a:solidFill>
                  <a:srgbClr val="00B050"/>
                </a:solidFill>
              </a:rPr>
              <a:t>Seasonal </a:t>
            </a:r>
            <a:r>
              <a:rPr lang="en-US" altLang="en-US" dirty="0" smtClean="0"/>
              <a:t>					</a:t>
            </a:r>
            <a:r>
              <a:rPr lang="en-US" altLang="en-US" b="1" dirty="0" smtClean="0">
                <a:solidFill>
                  <a:srgbClr val="6600CC"/>
                </a:solidFill>
              </a:rPr>
              <a:t>Serving </a:t>
            </a:r>
            <a:r>
              <a:rPr lang="en-US" altLang="en-US" b="1" dirty="0">
                <a:solidFill>
                  <a:srgbClr val="6600CC"/>
                </a:solidFill>
              </a:rPr>
              <a:t>place</a:t>
            </a:r>
            <a:endParaRPr lang="en-US" altLang="en-US" b="1" dirty="0" smtClean="0">
              <a:solidFill>
                <a:srgbClr val="00B050"/>
              </a:solidFill>
            </a:endParaRPr>
          </a:p>
          <a:p>
            <a:pPr eaLnBrk="1" hangingPunct="1">
              <a:defRPr/>
            </a:pPr>
            <a:r>
              <a:rPr lang="en-US" altLang="en-US" b="1" dirty="0" smtClean="0">
                <a:solidFill>
                  <a:schemeClr val="accent6">
                    <a:lumMod val="75000"/>
                  </a:schemeClr>
                </a:solidFill>
              </a:rPr>
              <a:t># of servings</a:t>
            </a:r>
            <a:r>
              <a:rPr lang="en-US" altLang="en-US" b="1" dirty="0" smtClean="0">
                <a:solidFill>
                  <a:srgbClr val="00B050"/>
                </a:solidFill>
              </a:rPr>
              <a:t>	</a:t>
            </a:r>
            <a:r>
              <a:rPr lang="en-US" altLang="en-US" dirty="0" smtClean="0"/>
              <a:t>			</a:t>
            </a:r>
            <a:r>
              <a:rPr lang="en-US" altLang="en-US" b="1" dirty="0" smtClean="0">
                <a:solidFill>
                  <a:srgbClr val="0000FF"/>
                </a:solidFill>
              </a:rPr>
              <a:t>Dice/Slice</a:t>
            </a:r>
          </a:p>
          <a:p>
            <a:pPr eaLnBrk="1" hangingPunct="1">
              <a:defRPr/>
            </a:pPr>
            <a:endParaRPr lang="en-US" altLang="en-US" dirty="0" smtClean="0"/>
          </a:p>
        </p:txBody>
      </p:sp>
    </p:spTree>
    <p:extLst>
      <p:ext uri="{BB962C8B-B14F-4D97-AF65-F5344CB8AC3E}">
        <p14:creationId xmlns:p14="http://schemas.microsoft.com/office/powerpoint/2010/main" val="388893387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anim calcmode="lin" valueType="num">
                                      <p:cBhvr>
                                        <p:cTn id="7" dur="500" fill="hold"/>
                                        <p:tgtEl>
                                          <p:spTgt spid="624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7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47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2470">
                                            <p:txEl>
                                              <p:pRg st="2" end="2"/>
                                            </p:txEl>
                                          </p:spTgt>
                                        </p:tgtEl>
                                        <p:attrNameLst>
                                          <p:attrName>style.visibility</p:attrName>
                                        </p:attrNameLst>
                                      </p:cBhvr>
                                      <p:to>
                                        <p:strVal val="visible"/>
                                      </p:to>
                                    </p:set>
                                    <p:anim calcmode="lin" valueType="num">
                                      <p:cBhvr>
                                        <p:cTn id="14" dur="500" fill="hold"/>
                                        <p:tgtEl>
                                          <p:spTgt spid="6247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247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247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2470">
                                            <p:txEl>
                                              <p:pRg st="4" end="4"/>
                                            </p:txEl>
                                          </p:spTgt>
                                        </p:tgtEl>
                                        <p:attrNameLst>
                                          <p:attrName>style.visibility</p:attrName>
                                        </p:attrNameLst>
                                      </p:cBhvr>
                                      <p:to>
                                        <p:strVal val="visible"/>
                                      </p:to>
                                    </p:set>
                                    <p:anim calcmode="lin" valueType="num">
                                      <p:cBhvr>
                                        <p:cTn id="21" dur="500" fill="hold"/>
                                        <p:tgtEl>
                                          <p:spTgt spid="62470">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2470">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247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2470">
                                            <p:txEl>
                                              <p:pRg st="6" end="6"/>
                                            </p:txEl>
                                          </p:spTgt>
                                        </p:tgtEl>
                                        <p:attrNameLst>
                                          <p:attrName>style.visibility</p:attrName>
                                        </p:attrNameLst>
                                      </p:cBhvr>
                                      <p:to>
                                        <p:strVal val="visible"/>
                                      </p:to>
                                    </p:set>
                                    <p:anim calcmode="lin" valueType="num">
                                      <p:cBhvr>
                                        <p:cTn id="28" dur="500" fill="hold"/>
                                        <p:tgtEl>
                                          <p:spTgt spid="62470">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62470">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62470">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62470">
                                            <p:txEl>
                                              <p:pRg st="1" end="1"/>
                                            </p:txEl>
                                          </p:spTgt>
                                        </p:tgtEl>
                                        <p:attrNameLst>
                                          <p:attrName>style.visibility</p:attrName>
                                        </p:attrNameLst>
                                      </p:cBhvr>
                                      <p:to>
                                        <p:strVal val="visible"/>
                                      </p:to>
                                    </p:set>
                                    <p:anim calcmode="lin" valueType="num">
                                      <p:cBhvr>
                                        <p:cTn id="35" dur="500" fill="hold"/>
                                        <p:tgtEl>
                                          <p:spTgt spid="62470">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62470">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62470">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62470">
                                            <p:txEl>
                                              <p:pRg st="3" end="3"/>
                                            </p:txEl>
                                          </p:spTgt>
                                        </p:tgtEl>
                                        <p:attrNameLst>
                                          <p:attrName>style.visibility</p:attrName>
                                        </p:attrNameLst>
                                      </p:cBhvr>
                                      <p:to>
                                        <p:strVal val="visible"/>
                                      </p:to>
                                    </p:set>
                                    <p:anim calcmode="lin" valueType="num">
                                      <p:cBhvr>
                                        <p:cTn id="42" dur="500" fill="hold"/>
                                        <p:tgtEl>
                                          <p:spTgt spid="62470">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62470">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62470">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62470">
                                            <p:txEl>
                                              <p:pRg st="5" end="5"/>
                                            </p:txEl>
                                          </p:spTgt>
                                        </p:tgtEl>
                                        <p:attrNameLst>
                                          <p:attrName>style.visibility</p:attrName>
                                        </p:attrNameLst>
                                      </p:cBhvr>
                                      <p:to>
                                        <p:strVal val="visible"/>
                                      </p:to>
                                    </p:set>
                                    <p:anim calcmode="lin" valueType="num">
                                      <p:cBhvr>
                                        <p:cTn id="49" dur="500" fill="hold"/>
                                        <p:tgtEl>
                                          <p:spTgt spid="62470">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62470">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624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76200" y="990600"/>
            <a:ext cx="8610600" cy="1447800"/>
          </a:xfrm>
        </p:spPr>
        <p:txBody>
          <a:bodyPr>
            <a:normAutofit/>
          </a:bodyPr>
          <a:lstStyle/>
          <a:p>
            <a:pPr eaLnBrk="1" hangingPunct="1"/>
            <a:r>
              <a:rPr lang="en-US" altLang="en-US" dirty="0" smtClean="0"/>
              <a:t>Who can receive snacks?</a:t>
            </a:r>
            <a:br>
              <a:rPr lang="en-US" altLang="en-US" dirty="0" smtClean="0"/>
            </a:br>
            <a:r>
              <a:rPr lang="en-US" altLang="en-US" dirty="0" smtClean="0"/>
              <a:t>Page 10</a:t>
            </a:r>
          </a:p>
        </p:txBody>
      </p:sp>
      <p:sp>
        <p:nvSpPr>
          <p:cNvPr id="62467" name="Content Placeholder 4"/>
          <p:cNvSpPr>
            <a:spLocks noGrp="1"/>
          </p:cNvSpPr>
          <p:nvPr>
            <p:ph idx="1"/>
          </p:nvPr>
        </p:nvSpPr>
        <p:spPr>
          <a:xfrm>
            <a:off x="457200" y="2438400"/>
            <a:ext cx="8229600" cy="3687763"/>
          </a:xfrm>
        </p:spPr>
        <p:txBody>
          <a:bodyPr/>
          <a:lstStyle/>
          <a:p>
            <a:pPr lvl="1" eaLnBrk="1" hangingPunct="1">
              <a:buFont typeface="Courier New" pitchFamily="49" charset="0"/>
              <a:buChar char="o"/>
            </a:pPr>
            <a:r>
              <a:rPr lang="en-US" altLang="en-US" sz="4000" smtClean="0"/>
              <a:t>All children attending the school</a:t>
            </a:r>
          </a:p>
          <a:p>
            <a:pPr lvl="1" eaLnBrk="1" hangingPunct="1">
              <a:buFont typeface="Courier New" pitchFamily="49" charset="0"/>
              <a:buChar char="o"/>
            </a:pPr>
            <a:r>
              <a:rPr lang="en-US" altLang="en-US" sz="4000" b="1" smtClean="0"/>
              <a:t>Head Start, split-session kindergarten, or child care center </a:t>
            </a:r>
            <a:r>
              <a:rPr lang="en-US" altLang="en-US" sz="4000" b="1" i="1" smtClean="0"/>
              <a:t>located in your school</a:t>
            </a:r>
            <a:endParaRPr lang="en-US" altLang="en-US" sz="4000" smtClean="0"/>
          </a:p>
          <a:p>
            <a:pPr lvl="1" eaLnBrk="1" hangingPunct="1">
              <a:buFont typeface="Courier New" pitchFamily="49" charset="0"/>
              <a:buChar char="o"/>
            </a:pPr>
            <a:r>
              <a:rPr lang="en-US" altLang="en-US" sz="4000" smtClean="0"/>
              <a:t>Adults serving the snack</a:t>
            </a:r>
          </a:p>
          <a:p>
            <a:pPr eaLnBrk="1" hangingPunct="1"/>
            <a:endParaRPr lang="en-US" altLang="en-US" smtClean="0"/>
          </a:p>
        </p:txBody>
      </p:sp>
      <p:sp>
        <p:nvSpPr>
          <p:cNvPr id="26628" name="Date Placeholder 2"/>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C0BD1AAD-98ED-42C7-A69C-02BE67568225}" type="datetime1">
              <a:rPr lang="en-US" smtClean="0"/>
              <a:pPr fontAlgn="base">
                <a:spcBef>
                  <a:spcPct val="0"/>
                </a:spcBef>
                <a:spcAft>
                  <a:spcPct val="0"/>
                </a:spcAft>
                <a:defRPr/>
              </a:pPr>
              <a:t>7/6/2015</a:t>
            </a:fld>
            <a:endParaRPr lang="en-US" dirty="0" smtClean="0"/>
          </a:p>
        </p:txBody>
      </p:sp>
      <p:sp>
        <p:nvSpPr>
          <p:cNvPr id="90117"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AB02F11-1CEA-4545-9FC8-2D179B3F318E}" type="slidenum">
              <a:rPr lang="en-US" altLang="en-US" sz="1200"/>
              <a:pPr/>
              <a:t>59</a:t>
            </a:fld>
            <a:endParaRPr lang="en-US" altLang="en-US" sz="1200"/>
          </a:p>
        </p:txBody>
      </p:sp>
    </p:spTree>
    <p:extLst>
      <p:ext uri="{BB962C8B-B14F-4D97-AF65-F5344CB8AC3E}">
        <p14:creationId xmlns:p14="http://schemas.microsoft.com/office/powerpoint/2010/main" val="267843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down)">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down)">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down)">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r>
              <a:rPr lang="en-US" altLang="en-US" dirty="0" smtClean="0"/>
              <a:t>Brown Turkey Figs</a:t>
            </a:r>
          </a:p>
        </p:txBody>
      </p:sp>
      <p:sp>
        <p:nvSpPr>
          <p:cNvPr id="10243"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03183FA2-55D7-4E97-8695-0E08057CBC0A}" type="datetime1">
              <a:rPr lang="en-US" smtClean="0"/>
              <a:pPr fontAlgn="base">
                <a:spcBef>
                  <a:spcPct val="0"/>
                </a:spcBef>
                <a:spcAft>
                  <a:spcPct val="0"/>
                </a:spcAft>
                <a:defRPr/>
              </a:pPr>
              <a:t>7/6/2015</a:t>
            </a:fld>
            <a:endParaRPr lang="en-US" dirty="0" smtClean="0"/>
          </a:p>
        </p:txBody>
      </p:sp>
      <p:sp>
        <p:nvSpPr>
          <p:cNvPr id="11268"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9D853E8B-4065-43A1-B6F1-DD84678FEF5D}" type="slidenum">
              <a:rPr lang="en-US" altLang="en-US" sz="1200"/>
              <a:pPr/>
              <a:t>6</a:t>
            </a:fld>
            <a:endParaRPr lang="en-US" altLang="en-US" sz="12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14524"/>
            <a:ext cx="8305800" cy="3686175"/>
          </a:xfrm>
          <a:prstGeom prst="rect">
            <a:avLst/>
          </a:prstGeom>
        </p:spPr>
      </p:pic>
    </p:spTree>
    <p:extLst>
      <p:ext uri="{BB962C8B-B14F-4D97-AF65-F5344CB8AC3E}">
        <p14:creationId xmlns:p14="http://schemas.microsoft.com/office/powerpoint/2010/main" val="412732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81000" y="1576387"/>
            <a:ext cx="8305800" cy="1112838"/>
          </a:xfrm>
        </p:spPr>
        <p:txBody>
          <a:bodyPr>
            <a:normAutofit fontScale="90000"/>
          </a:bodyPr>
          <a:lstStyle/>
          <a:p>
            <a:pPr eaLnBrk="1" hangingPunct="1"/>
            <a:r>
              <a:rPr lang="en-US" altLang="en-US" u="sng" dirty="0" smtClean="0"/>
              <a:t>When</a:t>
            </a:r>
            <a:r>
              <a:rPr lang="en-US" altLang="en-US" dirty="0" smtClean="0"/>
              <a:t> </a:t>
            </a:r>
            <a:r>
              <a:rPr lang="en-US" altLang="en-US" i="1" u="sng" dirty="0" smtClean="0">
                <a:solidFill>
                  <a:srgbClr val="00B050"/>
                </a:solidFill>
              </a:rPr>
              <a:t>can</a:t>
            </a:r>
            <a:r>
              <a:rPr lang="en-US" altLang="en-US" dirty="0" smtClean="0"/>
              <a:t> snacks be served?    Page 12</a:t>
            </a:r>
          </a:p>
        </p:txBody>
      </p:sp>
      <p:sp>
        <p:nvSpPr>
          <p:cNvPr id="3" name="Content Placeholder 2"/>
          <p:cNvSpPr>
            <a:spLocks noGrp="1"/>
          </p:cNvSpPr>
          <p:nvPr>
            <p:ph idx="1"/>
          </p:nvPr>
        </p:nvSpPr>
        <p:spPr>
          <a:xfrm>
            <a:off x="457200" y="2895600"/>
            <a:ext cx="8229600" cy="3048000"/>
          </a:xfrm>
        </p:spPr>
        <p:txBody>
          <a:bodyPr rtlCol="0">
            <a:normAutofit/>
          </a:bodyPr>
          <a:lstStyle/>
          <a:p>
            <a:pPr lvl="1" eaLnBrk="1" fontAlgn="auto" hangingPunct="1">
              <a:lnSpc>
                <a:spcPct val="90000"/>
              </a:lnSpc>
              <a:spcAft>
                <a:spcPts val="0"/>
              </a:spcAft>
              <a:buFont typeface="Courier New" pitchFamily="49" charset="0"/>
              <a:buChar char="o"/>
              <a:defRPr/>
            </a:pPr>
            <a:r>
              <a:rPr lang="en-US" sz="4800" dirty="0" smtClean="0"/>
              <a:t> During the school day only.</a:t>
            </a:r>
          </a:p>
          <a:p>
            <a:pPr lvl="1" eaLnBrk="1" fontAlgn="auto" hangingPunct="1">
              <a:lnSpc>
                <a:spcPct val="90000"/>
              </a:lnSpc>
              <a:spcAft>
                <a:spcPts val="0"/>
              </a:spcAft>
              <a:buFont typeface="Courier New" pitchFamily="49" charset="0"/>
              <a:buChar char="o"/>
              <a:defRPr/>
            </a:pPr>
            <a:endParaRPr lang="en-US" dirty="0" smtClean="0"/>
          </a:p>
          <a:p>
            <a:pPr marL="457200" lvl="1" indent="0" eaLnBrk="1" fontAlgn="auto" hangingPunct="1">
              <a:lnSpc>
                <a:spcPct val="90000"/>
              </a:lnSpc>
              <a:spcAft>
                <a:spcPts val="0"/>
              </a:spcAft>
              <a:buFont typeface="Arial"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
        <p:nvSpPr>
          <p:cNvPr id="27652"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041688C-5D27-4204-95D6-398C1D8F7989}" type="datetime1">
              <a:rPr lang="en-US" smtClean="0"/>
              <a:pPr fontAlgn="base">
                <a:spcBef>
                  <a:spcPct val="0"/>
                </a:spcBef>
                <a:spcAft>
                  <a:spcPct val="0"/>
                </a:spcAft>
                <a:defRPr/>
              </a:pPr>
              <a:t>7/6/2015</a:t>
            </a:fld>
            <a:endParaRPr lang="en-US" dirty="0" smtClean="0"/>
          </a:p>
        </p:txBody>
      </p:sp>
      <p:sp>
        <p:nvSpPr>
          <p:cNvPr id="92165"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FD1403E-3894-416F-A235-B5FC566A814A}" type="slidenum">
              <a:rPr lang="en-US" altLang="en-US" sz="1200"/>
              <a:pPr/>
              <a:t>60</a:t>
            </a:fld>
            <a:endParaRPr lang="en-US" altLang="en-US" sz="1200"/>
          </a:p>
        </p:txBody>
      </p:sp>
    </p:spTree>
    <p:extLst>
      <p:ext uri="{BB962C8B-B14F-4D97-AF65-F5344CB8AC3E}">
        <p14:creationId xmlns:p14="http://schemas.microsoft.com/office/powerpoint/2010/main" val="3153405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When </a:t>
            </a:r>
            <a:r>
              <a:rPr lang="en-US" altLang="en-US" i="1" u="sng" smtClean="0">
                <a:solidFill>
                  <a:srgbClr val="FF0000"/>
                </a:solidFill>
              </a:rPr>
              <a:t>can’t</a:t>
            </a:r>
            <a:r>
              <a:rPr lang="en-US" altLang="en-US" smtClean="0"/>
              <a:t> snacks be served?</a:t>
            </a:r>
          </a:p>
        </p:txBody>
      </p:sp>
      <p:sp>
        <p:nvSpPr>
          <p:cNvPr id="94211" name="Content Placeholder 2"/>
          <p:cNvSpPr>
            <a:spLocks noGrp="1"/>
          </p:cNvSpPr>
          <p:nvPr>
            <p:ph idx="1"/>
          </p:nvPr>
        </p:nvSpPr>
        <p:spPr>
          <a:xfrm>
            <a:off x="457200" y="1600200"/>
            <a:ext cx="8229600" cy="3962400"/>
          </a:xfrm>
        </p:spPr>
        <p:txBody>
          <a:bodyPr/>
          <a:lstStyle/>
          <a:p>
            <a:pPr lvl="1" eaLnBrk="1" hangingPunct="1">
              <a:lnSpc>
                <a:spcPct val="90000"/>
              </a:lnSpc>
              <a:buFont typeface="Courier New" pitchFamily="49" charset="0"/>
              <a:buChar char="o"/>
            </a:pPr>
            <a:r>
              <a:rPr lang="en-US" altLang="en-US" sz="3600" smtClean="0"/>
              <a:t>Before or after school</a:t>
            </a:r>
          </a:p>
          <a:p>
            <a:pPr lvl="1" eaLnBrk="1" hangingPunct="1">
              <a:lnSpc>
                <a:spcPct val="90000"/>
              </a:lnSpc>
              <a:buFont typeface="Courier New" pitchFamily="49" charset="0"/>
              <a:buChar char="o"/>
            </a:pPr>
            <a:r>
              <a:rPr lang="en-US" altLang="en-US" sz="3600" smtClean="0"/>
              <a:t>During afterschool programs</a:t>
            </a:r>
          </a:p>
          <a:p>
            <a:pPr lvl="1" eaLnBrk="1" hangingPunct="1">
              <a:lnSpc>
                <a:spcPct val="90000"/>
              </a:lnSpc>
              <a:buFont typeface="Courier New" pitchFamily="49" charset="0"/>
              <a:buChar char="o"/>
            </a:pPr>
            <a:r>
              <a:rPr lang="en-US" altLang="en-US" sz="3600" smtClean="0"/>
              <a:t>Summer school sessions</a:t>
            </a:r>
            <a:r>
              <a:rPr lang="en-US" altLang="en-US" sz="3600" i="1" smtClean="0"/>
              <a:t>. (Year round schools okay)</a:t>
            </a:r>
            <a:endParaRPr lang="en-US" altLang="en-US" sz="3600" smtClean="0"/>
          </a:p>
          <a:p>
            <a:pPr lvl="1" eaLnBrk="1" hangingPunct="1">
              <a:lnSpc>
                <a:spcPct val="90000"/>
              </a:lnSpc>
              <a:buFont typeface="Courier New" pitchFamily="49" charset="0"/>
              <a:buChar char="o"/>
            </a:pPr>
            <a:r>
              <a:rPr lang="en-US" altLang="en-US" sz="3600" smtClean="0"/>
              <a:t>During the NSLP or SBP meal service periods</a:t>
            </a:r>
          </a:p>
          <a:p>
            <a:endParaRPr lang="en-US" altLang="en-US" smtClean="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E20494D5-9D24-42C3-ADB7-F988F03528D4}" type="datetime1">
              <a:rPr lang="en-US" smtClean="0"/>
              <a:pPr>
                <a:defRPr/>
              </a:pPr>
              <a:t>7/6/2015</a:t>
            </a:fld>
            <a:endParaRPr lang="en-US" dirty="0"/>
          </a:p>
        </p:txBody>
      </p:sp>
      <p:sp>
        <p:nvSpPr>
          <p:cNvPr id="9421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FAB0F216-3D32-4CD0-8F9B-E9985E475DDB}" type="slidenum">
              <a:rPr lang="en-US" altLang="en-US" sz="1200"/>
              <a:pPr/>
              <a:t>61</a:t>
            </a:fld>
            <a:endParaRPr lang="en-US" altLang="en-US" sz="1200"/>
          </a:p>
        </p:txBody>
      </p:sp>
    </p:spTree>
    <p:extLst>
      <p:ext uri="{BB962C8B-B14F-4D97-AF65-F5344CB8AC3E}">
        <p14:creationId xmlns:p14="http://schemas.microsoft.com/office/powerpoint/2010/main" val="25982437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81000" y="208547"/>
            <a:ext cx="6950242" cy="2318252"/>
          </a:xfrm>
        </p:spPr>
        <p:txBody>
          <a:bodyPr>
            <a:normAutofit/>
          </a:bodyPr>
          <a:lstStyle/>
          <a:p>
            <a:pPr eaLnBrk="1" hangingPunct="1"/>
            <a:r>
              <a:rPr lang="en-US" altLang="en-US" sz="4000" dirty="0" smtClean="0"/>
              <a:t>Where can snacks</a:t>
            </a:r>
            <a:br>
              <a:rPr lang="en-US" altLang="en-US" sz="4000" dirty="0" smtClean="0"/>
            </a:br>
            <a:r>
              <a:rPr lang="en-US" altLang="en-US" sz="4000" dirty="0" smtClean="0"/>
              <a:t>be served?</a:t>
            </a:r>
            <a:br>
              <a:rPr lang="en-US" altLang="en-US" sz="4000" dirty="0" smtClean="0"/>
            </a:br>
            <a:r>
              <a:rPr lang="en-US" altLang="en-US" sz="4000" dirty="0" smtClean="0"/>
              <a:t>Page 12</a:t>
            </a:r>
          </a:p>
        </p:txBody>
      </p:sp>
      <p:sp>
        <p:nvSpPr>
          <p:cNvPr id="95235" name="Content Placeholder 5"/>
          <p:cNvSpPr>
            <a:spLocks noGrp="1"/>
          </p:cNvSpPr>
          <p:nvPr>
            <p:ph idx="1"/>
          </p:nvPr>
        </p:nvSpPr>
        <p:spPr>
          <a:xfrm>
            <a:off x="152400" y="2695074"/>
            <a:ext cx="8763000" cy="3324726"/>
          </a:xfrm>
        </p:spPr>
        <p:txBody>
          <a:bodyPr>
            <a:normAutofit lnSpcReduction="10000"/>
          </a:bodyPr>
          <a:lstStyle/>
          <a:p>
            <a:pPr eaLnBrk="1" hangingPunct="1">
              <a:buFont typeface="Courier New" pitchFamily="49" charset="0"/>
              <a:buChar char="o"/>
            </a:pPr>
            <a:r>
              <a:rPr lang="en-US" altLang="en-US" sz="4000" dirty="0" smtClean="0"/>
              <a:t>Inside classrooms</a:t>
            </a:r>
          </a:p>
          <a:p>
            <a:pPr eaLnBrk="1" hangingPunct="1">
              <a:buFont typeface="Courier New" pitchFamily="49" charset="0"/>
              <a:buChar char="o"/>
            </a:pPr>
            <a:r>
              <a:rPr lang="en-US" altLang="en-US" sz="4000" dirty="0" smtClean="0"/>
              <a:t>In hallways</a:t>
            </a:r>
          </a:p>
          <a:p>
            <a:pPr eaLnBrk="1" hangingPunct="1">
              <a:buFont typeface="Courier New" pitchFamily="49" charset="0"/>
              <a:buChar char="o"/>
            </a:pPr>
            <a:r>
              <a:rPr lang="en-US" altLang="en-US" sz="4000" dirty="0" smtClean="0"/>
              <a:t>At kiosks</a:t>
            </a:r>
          </a:p>
          <a:p>
            <a:pPr eaLnBrk="1" hangingPunct="1">
              <a:buFont typeface="Courier New" pitchFamily="49" charset="0"/>
              <a:buChar char="o"/>
            </a:pPr>
            <a:r>
              <a:rPr lang="en-US" altLang="en-US" sz="4000" dirty="0" smtClean="0"/>
              <a:t>In free vending machines</a:t>
            </a:r>
          </a:p>
          <a:p>
            <a:pPr eaLnBrk="1" hangingPunct="1">
              <a:buFont typeface="Courier New" pitchFamily="49" charset="0"/>
              <a:buChar char="o"/>
            </a:pPr>
            <a:r>
              <a:rPr lang="en-US" altLang="en-US" sz="4000" dirty="0" smtClean="0"/>
              <a:t>During nutrition education activities</a:t>
            </a:r>
          </a:p>
          <a:p>
            <a:pPr eaLnBrk="1" hangingPunct="1"/>
            <a:endParaRPr lang="en-US" altLang="en-US" dirty="0" smtClean="0"/>
          </a:p>
        </p:txBody>
      </p:sp>
      <p:sp>
        <p:nvSpPr>
          <p:cNvPr id="28676"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5058D0E-2290-4E9D-BCCD-13D26B843113}" type="datetime1">
              <a:rPr lang="en-US" smtClean="0"/>
              <a:pPr fontAlgn="base">
                <a:spcBef>
                  <a:spcPct val="0"/>
                </a:spcBef>
                <a:spcAft>
                  <a:spcPct val="0"/>
                </a:spcAft>
                <a:defRPr/>
              </a:pPr>
              <a:t>7/6/2015</a:t>
            </a:fld>
            <a:endParaRPr lang="en-US" dirty="0" smtClean="0"/>
          </a:p>
        </p:txBody>
      </p:sp>
      <p:sp>
        <p:nvSpPr>
          <p:cNvPr id="9523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96DF91A-C155-484B-84C8-0C05680E67A1}" type="slidenum">
              <a:rPr lang="en-US" altLang="en-US" sz="1200"/>
              <a:pPr/>
              <a:t>62</a:t>
            </a:fld>
            <a:endParaRPr lang="en-US" altLang="en-US" sz="1200"/>
          </a:p>
        </p:txBody>
      </p:sp>
    </p:spTree>
    <p:extLst>
      <p:ext uri="{BB962C8B-B14F-4D97-AF65-F5344CB8AC3E}">
        <p14:creationId xmlns:p14="http://schemas.microsoft.com/office/powerpoint/2010/main" val="3061828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pPr eaLnBrk="1" hangingPunct="1"/>
            <a:r>
              <a:rPr lang="en-US" altLang="en-US" sz="6000" smtClean="0"/>
              <a:t>What can be served?</a:t>
            </a:r>
          </a:p>
        </p:txBody>
      </p:sp>
      <p:sp>
        <p:nvSpPr>
          <p:cNvPr id="22531"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0A5D509C-6350-4C3A-93C6-C2ADFE091F36}" type="datetime1">
              <a:rPr lang="en-US" smtClean="0"/>
              <a:pPr fontAlgn="base">
                <a:spcBef>
                  <a:spcPct val="0"/>
                </a:spcBef>
                <a:spcAft>
                  <a:spcPct val="0"/>
                </a:spcAft>
                <a:defRPr/>
              </a:pPr>
              <a:t>7/6/2015</a:t>
            </a:fld>
            <a:endParaRPr lang="en-US" dirty="0" smtClean="0"/>
          </a:p>
        </p:txBody>
      </p:sp>
      <p:sp>
        <p:nvSpPr>
          <p:cNvPr id="97284"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7CB9585E-9B32-4EE8-A123-F45657900174}" type="slidenum">
              <a:rPr lang="en-US" altLang="en-US" sz="1200"/>
              <a:pPr/>
              <a:t>63</a:t>
            </a:fld>
            <a:endParaRPr lang="en-US" altLang="en-US" sz="1200"/>
          </a:p>
        </p:txBody>
      </p:sp>
      <p:sp>
        <p:nvSpPr>
          <p:cNvPr id="26629" name="Content Placeholder 1"/>
          <p:cNvSpPr>
            <a:spLocks noGrp="1"/>
          </p:cNvSpPr>
          <p:nvPr>
            <p:ph idx="1"/>
          </p:nvPr>
        </p:nvSpPr>
        <p:spPr>
          <a:xfrm>
            <a:off x="381000" y="2286000"/>
            <a:ext cx="8229600" cy="3200400"/>
          </a:xfrm>
        </p:spPr>
        <p:txBody>
          <a:bodyPr/>
          <a:lstStyle/>
          <a:p>
            <a:pPr>
              <a:defRPr/>
            </a:pPr>
            <a:r>
              <a:rPr lang="en-US" sz="5400" b="1" dirty="0" smtClean="0"/>
              <a:t>Foods allowed</a:t>
            </a:r>
          </a:p>
          <a:p>
            <a:pPr marL="0" indent="0" algn="ctr">
              <a:buFont typeface="Arial" charset="0"/>
              <a:buNone/>
              <a:defRPr/>
            </a:pPr>
            <a:endParaRPr lang="en-US" sz="5400" b="1" dirty="0" smtClean="0"/>
          </a:p>
          <a:p>
            <a:pPr>
              <a:defRPr/>
            </a:pPr>
            <a:r>
              <a:rPr lang="en-US" sz="5400" b="1" dirty="0" smtClean="0"/>
              <a:t>Foods not allowed</a:t>
            </a:r>
          </a:p>
        </p:txBody>
      </p:sp>
    </p:spTree>
    <p:extLst>
      <p:ext uri="{BB962C8B-B14F-4D97-AF65-F5344CB8AC3E}">
        <p14:creationId xmlns:p14="http://schemas.microsoft.com/office/powerpoint/2010/main" val="37774940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sz="half" idx="1"/>
          </p:nvPr>
        </p:nvSpPr>
        <p:spPr>
          <a:xfrm>
            <a:off x="628650" y="2390273"/>
            <a:ext cx="3886200" cy="3786689"/>
          </a:xfrm>
        </p:spPr>
        <p:txBody>
          <a:bodyPr/>
          <a:lstStyle/>
          <a:p>
            <a:pPr marL="342900" lvl="1" indent="-342900" eaLnBrk="1" hangingPunct="1">
              <a:buFont typeface="Arial" charset="0"/>
              <a:buChar char="•"/>
            </a:pPr>
            <a:r>
              <a:rPr lang="en-US" altLang="en-US" sz="3200" dirty="0" smtClean="0"/>
              <a:t>New and different: </a:t>
            </a:r>
            <a:r>
              <a:rPr lang="en-US" altLang="en-US" sz="3200" b="1" i="1" dirty="0" smtClean="0">
                <a:solidFill>
                  <a:srgbClr val="00B050"/>
                </a:solidFill>
              </a:rPr>
              <a:t>kiwi, star fruit, kohlrabi, jicama</a:t>
            </a:r>
          </a:p>
          <a:p>
            <a:pPr marL="742950" lvl="2" indent="-342900" eaLnBrk="1" hangingPunct="1"/>
            <a:r>
              <a:rPr lang="en-US" altLang="en-US" sz="3200" dirty="0" smtClean="0"/>
              <a:t>Apple </a:t>
            </a:r>
            <a:r>
              <a:rPr lang="en-US" altLang="en-US" sz="3200" u="sng" dirty="0" smtClean="0"/>
              <a:t>varieties</a:t>
            </a:r>
          </a:p>
          <a:p>
            <a:pPr marL="742950" lvl="2" indent="-342900" eaLnBrk="1" hangingPunct="1"/>
            <a:r>
              <a:rPr lang="en-US" altLang="en-US" sz="3200" dirty="0" smtClean="0"/>
              <a:t>Banana </a:t>
            </a:r>
            <a:r>
              <a:rPr lang="en-US" altLang="en-US" sz="3200" u="sng" dirty="0" smtClean="0"/>
              <a:t>varieties</a:t>
            </a:r>
          </a:p>
          <a:p>
            <a:pPr marL="742950" lvl="2" indent="-342900" eaLnBrk="1" hangingPunct="1"/>
            <a:r>
              <a:rPr lang="en-US" altLang="en-US" sz="3200" dirty="0" smtClean="0"/>
              <a:t>Orange </a:t>
            </a:r>
            <a:r>
              <a:rPr lang="en-US" altLang="en-US" sz="3200" u="sng" dirty="0" smtClean="0"/>
              <a:t>varieties</a:t>
            </a:r>
            <a:endParaRPr lang="en-US" altLang="en-US" sz="3200" dirty="0" smtClean="0"/>
          </a:p>
          <a:p>
            <a:pPr marL="0" indent="0" eaLnBrk="1" hangingPunct="1">
              <a:buFont typeface="Arial" charset="0"/>
              <a:buNone/>
            </a:pPr>
            <a:endParaRPr lang="en-US" altLang="en-US" sz="3200" dirty="0" smtClean="0"/>
          </a:p>
        </p:txBody>
      </p:sp>
      <p:pic>
        <p:nvPicPr>
          <p:cNvPr id="99331" name="Picture 2" descr="Thumbnail for version as of 16:52, 30 April 200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229" y="3883191"/>
            <a:ext cx="2293771" cy="229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itle 1"/>
          <p:cNvSpPr>
            <a:spLocks noGrp="1"/>
          </p:cNvSpPr>
          <p:nvPr>
            <p:ph type="title"/>
          </p:nvPr>
        </p:nvSpPr>
        <p:spPr>
          <a:xfrm>
            <a:off x="321972" y="334016"/>
            <a:ext cx="6598641" cy="1325563"/>
          </a:xfrm>
        </p:spPr>
        <p:txBody>
          <a:bodyPr>
            <a:noAutofit/>
          </a:bodyPr>
          <a:lstStyle/>
          <a:p>
            <a:pPr eaLnBrk="1" hangingPunct="1"/>
            <a:r>
              <a:rPr lang="en-US" altLang="en-US" sz="4000" dirty="0" smtClean="0"/>
              <a:t>Which Fruits and Veggies to serve?  </a:t>
            </a:r>
            <a:r>
              <a:rPr lang="en-US" altLang="en-US" sz="2400" dirty="0" smtClean="0"/>
              <a:t>Page 14</a:t>
            </a:r>
          </a:p>
        </p:txBody>
      </p:sp>
      <p:sp>
        <p:nvSpPr>
          <p:cNvPr id="99333" name="Content Placeholder 3"/>
          <p:cNvSpPr>
            <a:spLocks noGrp="1"/>
          </p:cNvSpPr>
          <p:nvPr>
            <p:ph sz="half" idx="2"/>
          </p:nvPr>
        </p:nvSpPr>
        <p:spPr>
          <a:xfrm>
            <a:off x="4514850" y="2509252"/>
            <a:ext cx="4038600" cy="3667710"/>
          </a:xfrm>
        </p:spPr>
        <p:txBody>
          <a:bodyPr/>
          <a:lstStyle/>
          <a:p>
            <a:pPr eaLnBrk="1" hangingPunct="1"/>
            <a:r>
              <a:rPr lang="en-US" altLang="en-US" sz="3200" dirty="0" smtClean="0"/>
              <a:t>Easily recognizable</a:t>
            </a:r>
          </a:p>
          <a:p>
            <a:pPr eaLnBrk="1" hangingPunct="1"/>
            <a:r>
              <a:rPr lang="en-US" altLang="en-US" sz="3200" dirty="0" smtClean="0"/>
              <a:t>Make connections with veggies without dip </a:t>
            </a:r>
          </a:p>
          <a:p>
            <a:pPr eaLnBrk="1" hangingPunct="1"/>
            <a:r>
              <a:rPr lang="en-US" altLang="en-US" sz="3200" dirty="0" smtClean="0"/>
              <a:t>Natural state </a:t>
            </a:r>
          </a:p>
          <a:p>
            <a:pPr eaLnBrk="1" hangingPunct="1"/>
            <a:endParaRPr lang="en-US" altLang="en-US" sz="2400" b="1" i="1" dirty="0" smtClean="0">
              <a:solidFill>
                <a:srgbClr val="00B050"/>
              </a:solidFill>
            </a:endParaRPr>
          </a:p>
        </p:txBody>
      </p:sp>
      <p:sp>
        <p:nvSpPr>
          <p:cNvPr id="31749"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F11A3C-AF45-4619-9716-F131B71B6D62}" type="datetime1">
              <a:rPr lang="en-US" smtClean="0"/>
              <a:pPr fontAlgn="base">
                <a:spcBef>
                  <a:spcPct val="0"/>
                </a:spcBef>
                <a:spcAft>
                  <a:spcPct val="0"/>
                </a:spcAft>
                <a:defRPr/>
              </a:pPr>
              <a:t>7/6/2015</a:t>
            </a:fld>
            <a:endParaRPr lang="en-US" dirty="0" smtClean="0"/>
          </a:p>
        </p:txBody>
      </p:sp>
      <p:sp>
        <p:nvSpPr>
          <p:cNvPr id="99335" name="Slide Number Placeholder 5"/>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38F966C-AE6A-42D8-B7B0-EFBBA65A8FB8}" type="slidenum">
              <a:rPr lang="en-US" altLang="en-US" sz="1200"/>
              <a:pPr/>
              <a:t>64</a:t>
            </a:fld>
            <a:endParaRPr lang="en-US" altLang="en-US" sz="1200"/>
          </a:p>
        </p:txBody>
      </p:sp>
    </p:spTree>
    <p:extLst>
      <p:ext uri="{BB962C8B-B14F-4D97-AF65-F5344CB8AC3E}">
        <p14:creationId xmlns:p14="http://schemas.microsoft.com/office/powerpoint/2010/main" val="2494202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fontScale="90000"/>
          </a:bodyPr>
          <a:lstStyle/>
          <a:p>
            <a:r>
              <a:rPr lang="en-US" altLang="en-US" u="sng" smtClean="0"/>
              <a:t>Which</a:t>
            </a:r>
            <a:r>
              <a:rPr lang="en-US" altLang="en-US" smtClean="0"/>
              <a:t> Fruits and Veggies to serve?  Cont.</a:t>
            </a:r>
          </a:p>
        </p:txBody>
      </p:sp>
      <p:sp>
        <p:nvSpPr>
          <p:cNvPr id="3" name="Content Placeholder 2"/>
          <p:cNvSpPr>
            <a:spLocks noGrp="1"/>
          </p:cNvSpPr>
          <p:nvPr>
            <p:ph idx="1"/>
          </p:nvPr>
        </p:nvSpPr>
        <p:spPr>
          <a:xfrm>
            <a:off x="457200" y="1600200"/>
            <a:ext cx="4572000" cy="4724400"/>
          </a:xfrm>
        </p:spPr>
        <p:txBody>
          <a:bodyPr/>
          <a:lstStyle/>
          <a:p>
            <a:pPr marL="342900" lvl="2" indent="-342900">
              <a:defRPr/>
            </a:pPr>
            <a:r>
              <a:rPr lang="en-US" altLang="en-US" sz="4400" b="1" dirty="0">
                <a:solidFill>
                  <a:srgbClr val="FF0000"/>
                </a:solidFill>
              </a:rPr>
              <a:t>Apple varieties:  </a:t>
            </a:r>
            <a:endParaRPr lang="en-US" altLang="en-US" sz="4400" b="1" dirty="0" smtClean="0">
              <a:solidFill>
                <a:srgbClr val="FF0000"/>
              </a:solidFill>
            </a:endParaRPr>
          </a:p>
          <a:p>
            <a:pPr marL="283464" lvl="2" indent="-283464">
              <a:spcBef>
                <a:spcPts val="0"/>
              </a:spcBef>
              <a:defRPr/>
            </a:pPr>
            <a:r>
              <a:rPr lang="en-US" altLang="en-US" sz="4400" b="1" dirty="0" smtClean="0">
                <a:solidFill>
                  <a:srgbClr val="00B050"/>
                </a:solidFill>
              </a:rPr>
              <a:t>Honey Crisp</a:t>
            </a:r>
          </a:p>
          <a:p>
            <a:pPr marL="342900" lvl="2" indent="-342900">
              <a:defRPr/>
            </a:pPr>
            <a:r>
              <a:rPr lang="en-US" altLang="en-US" sz="4400" b="1" dirty="0" smtClean="0">
                <a:solidFill>
                  <a:srgbClr val="00B050"/>
                </a:solidFill>
              </a:rPr>
              <a:t>Golden Delicious</a:t>
            </a:r>
          </a:p>
          <a:p>
            <a:pPr marL="342900" lvl="2" indent="-342900">
              <a:defRPr/>
            </a:pPr>
            <a:r>
              <a:rPr lang="en-US" altLang="en-US" sz="4400" b="1" dirty="0" err="1" smtClean="0">
                <a:solidFill>
                  <a:srgbClr val="00B050"/>
                </a:solidFill>
              </a:rPr>
              <a:t>Braeburn</a:t>
            </a:r>
            <a:endParaRPr lang="en-US" altLang="en-US" sz="4400" b="1" dirty="0" smtClean="0">
              <a:solidFill>
                <a:srgbClr val="00B050"/>
              </a:solidFill>
            </a:endParaRPr>
          </a:p>
          <a:p>
            <a:pPr marL="342900" lvl="2" indent="-342900">
              <a:defRPr/>
            </a:pPr>
            <a:r>
              <a:rPr lang="en-US" altLang="en-US" sz="4400" b="1" dirty="0" smtClean="0">
                <a:solidFill>
                  <a:srgbClr val="00B050"/>
                </a:solidFill>
              </a:rPr>
              <a:t>Pink Lady</a:t>
            </a:r>
          </a:p>
          <a:p>
            <a:pPr marL="342900" lvl="2" indent="-342900">
              <a:defRPr/>
            </a:pPr>
            <a:r>
              <a:rPr lang="en-US" altLang="en-US" sz="4400" b="1" dirty="0" smtClean="0">
                <a:solidFill>
                  <a:srgbClr val="00B050"/>
                </a:solidFill>
              </a:rPr>
              <a:t>Cameo</a:t>
            </a:r>
          </a:p>
          <a:p>
            <a:pPr marL="342900" lvl="2" indent="-342900">
              <a:defRPr/>
            </a:pPr>
            <a:r>
              <a:rPr lang="en-US" altLang="en-US" sz="4400" b="1" dirty="0" smtClean="0">
                <a:solidFill>
                  <a:srgbClr val="00B050"/>
                </a:solidFill>
              </a:rPr>
              <a:t>Jazz</a:t>
            </a:r>
          </a:p>
          <a:p>
            <a:pPr marL="342900" lvl="2" indent="-342900">
              <a:defRPr/>
            </a:pPr>
            <a:endParaRPr lang="en-US" altLang="en-US" sz="4400" b="1" i="1" dirty="0">
              <a:solidFill>
                <a:srgbClr val="00B050"/>
              </a:solidFill>
            </a:endParaRPr>
          </a:p>
          <a:p>
            <a:pPr>
              <a:defRPr/>
            </a:pPr>
            <a:endParaRPr lang="en-US" dirty="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E20494D5-9D24-42C3-ADB7-F988F03528D4}" type="datetime1">
              <a:rPr lang="en-US" smtClean="0"/>
              <a:pPr>
                <a:defRPr/>
              </a:pPr>
              <a:t>7/6/2015</a:t>
            </a:fld>
            <a:endParaRPr lang="en-US" dirty="0"/>
          </a:p>
        </p:txBody>
      </p:sp>
      <p:sp>
        <p:nvSpPr>
          <p:cNvPr id="101381"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F19A4E2B-E26E-4329-AD80-DD9456E503CA}" type="slidenum">
              <a:rPr lang="en-US" altLang="en-US" sz="1200"/>
              <a:pPr/>
              <a:t>65</a:t>
            </a:fld>
            <a:endParaRPr lang="en-US" altLang="en-US" sz="1200"/>
          </a:p>
        </p:txBody>
      </p:sp>
      <p:sp>
        <p:nvSpPr>
          <p:cNvPr id="7" name="TextBox 6"/>
          <p:cNvSpPr txBox="1"/>
          <p:nvPr/>
        </p:nvSpPr>
        <p:spPr>
          <a:xfrm>
            <a:off x="5334000" y="1676400"/>
            <a:ext cx="3505200" cy="4540250"/>
          </a:xfrm>
          <a:prstGeom prst="rect">
            <a:avLst/>
          </a:prstGeom>
          <a:noFill/>
        </p:spPr>
        <p:txBody>
          <a:bodyPr>
            <a:spAutoFit/>
          </a:bodyPr>
          <a:lstStyle/>
          <a:p>
            <a:pPr marL="285750" indent="-285750" eaLnBrk="1" hangingPunct="1">
              <a:spcAft>
                <a:spcPts val="600"/>
              </a:spcAft>
              <a:buFont typeface="Arial" panose="020B0604020202020204" pitchFamily="34" charset="0"/>
              <a:buChar char="•"/>
              <a:defRPr/>
            </a:pPr>
            <a:r>
              <a:rPr lang="en-US" sz="4400" b="1" dirty="0">
                <a:solidFill>
                  <a:srgbClr val="00B050"/>
                </a:solidFill>
                <a:latin typeface="+mn-lt"/>
                <a:cs typeface="+mn-cs"/>
              </a:rPr>
              <a:t>Empire</a:t>
            </a:r>
          </a:p>
          <a:p>
            <a:pPr marL="285750" indent="-285750" eaLnBrk="1" hangingPunct="1">
              <a:spcAft>
                <a:spcPts val="600"/>
              </a:spcAft>
              <a:buFont typeface="Arial" panose="020B0604020202020204" pitchFamily="34" charset="0"/>
              <a:buChar char="•"/>
              <a:defRPr/>
            </a:pPr>
            <a:r>
              <a:rPr lang="en-US" sz="4400" b="1" dirty="0">
                <a:solidFill>
                  <a:srgbClr val="00B050"/>
                </a:solidFill>
                <a:latin typeface="+mn-lt"/>
                <a:cs typeface="+mn-cs"/>
              </a:rPr>
              <a:t>Rome</a:t>
            </a:r>
          </a:p>
          <a:p>
            <a:pPr marL="285750" indent="-285750" eaLnBrk="1" hangingPunct="1">
              <a:spcAft>
                <a:spcPts val="600"/>
              </a:spcAft>
              <a:buFont typeface="Arial" panose="020B0604020202020204" pitchFamily="34" charset="0"/>
              <a:buChar char="•"/>
              <a:defRPr/>
            </a:pPr>
            <a:r>
              <a:rPr lang="en-US" sz="4400" b="1" dirty="0" err="1">
                <a:solidFill>
                  <a:srgbClr val="00B050"/>
                </a:solidFill>
                <a:latin typeface="+mn-lt"/>
                <a:cs typeface="+mn-cs"/>
              </a:rPr>
              <a:t>Winesap</a:t>
            </a:r>
            <a:endParaRPr lang="en-US" sz="4400" b="1" dirty="0">
              <a:solidFill>
                <a:srgbClr val="00B050"/>
              </a:solidFill>
              <a:latin typeface="+mn-lt"/>
              <a:cs typeface="+mn-cs"/>
            </a:endParaRPr>
          </a:p>
          <a:p>
            <a:pPr marL="285750" indent="-285750" eaLnBrk="1" hangingPunct="1">
              <a:spcAft>
                <a:spcPts val="600"/>
              </a:spcAft>
              <a:buFont typeface="Arial" panose="020B0604020202020204" pitchFamily="34" charset="0"/>
              <a:buChar char="•"/>
              <a:defRPr/>
            </a:pPr>
            <a:r>
              <a:rPr lang="en-US" sz="4400" b="1" dirty="0">
                <a:solidFill>
                  <a:srgbClr val="00B050"/>
                </a:solidFill>
                <a:latin typeface="+mn-lt"/>
                <a:cs typeface="+mn-cs"/>
              </a:rPr>
              <a:t>McIntosh</a:t>
            </a:r>
          </a:p>
          <a:p>
            <a:pPr marL="285750" indent="-285750" eaLnBrk="1" hangingPunct="1">
              <a:spcAft>
                <a:spcPts val="600"/>
              </a:spcAft>
              <a:buFont typeface="Arial" panose="020B0604020202020204" pitchFamily="34" charset="0"/>
              <a:buChar char="•"/>
              <a:defRPr/>
            </a:pPr>
            <a:r>
              <a:rPr lang="en-US" sz="4400" b="1" dirty="0">
                <a:solidFill>
                  <a:srgbClr val="00B050"/>
                </a:solidFill>
                <a:latin typeface="+mn-lt"/>
                <a:cs typeface="+mn-cs"/>
              </a:rPr>
              <a:t>Fuji</a:t>
            </a:r>
          </a:p>
          <a:p>
            <a:pPr marL="285750" indent="-285750" eaLnBrk="1" hangingPunct="1">
              <a:spcAft>
                <a:spcPts val="600"/>
              </a:spcAft>
              <a:buFont typeface="Arial" panose="020B0604020202020204" pitchFamily="34" charset="0"/>
              <a:buChar char="•"/>
              <a:defRPr/>
            </a:pPr>
            <a:r>
              <a:rPr lang="en-US" sz="4400" b="1" dirty="0">
                <a:solidFill>
                  <a:srgbClr val="00B050"/>
                </a:solidFill>
                <a:latin typeface="+mn-lt"/>
                <a:cs typeface="+mn-cs"/>
              </a:rPr>
              <a:t>Gala</a:t>
            </a:r>
          </a:p>
        </p:txBody>
      </p:sp>
    </p:spTree>
    <p:extLst>
      <p:ext uri="{BB962C8B-B14F-4D97-AF65-F5344CB8AC3E}">
        <p14:creationId xmlns:p14="http://schemas.microsoft.com/office/powerpoint/2010/main" val="31697893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normAutofit fontScale="90000"/>
          </a:bodyPr>
          <a:lstStyle/>
          <a:p>
            <a:r>
              <a:rPr lang="en-US" altLang="en-US" dirty="0" smtClean="0"/>
              <a:t>Which Fruits and Veggies to serve?  Cont.</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E20494D5-9D24-42C3-ADB7-F988F03528D4}" type="datetime1">
              <a:rPr lang="en-US" smtClean="0"/>
              <a:pPr>
                <a:defRPr/>
              </a:pPr>
              <a:t>7/6/2015</a:t>
            </a:fld>
            <a:endParaRPr lang="en-US" dirty="0"/>
          </a:p>
        </p:txBody>
      </p:sp>
      <p:sp>
        <p:nvSpPr>
          <p:cNvPr id="102404"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D564A60-E195-4897-B1C2-D17ADBB54540}" type="slidenum">
              <a:rPr lang="en-US" altLang="en-US" sz="1200"/>
              <a:pPr/>
              <a:t>66</a:t>
            </a:fld>
            <a:endParaRPr lang="en-US" altLang="en-US" sz="1200"/>
          </a:p>
        </p:txBody>
      </p:sp>
      <p:sp>
        <p:nvSpPr>
          <p:cNvPr id="6" name="TextBox 5"/>
          <p:cNvSpPr txBox="1"/>
          <p:nvPr/>
        </p:nvSpPr>
        <p:spPr>
          <a:xfrm>
            <a:off x="3734874" y="1676400"/>
            <a:ext cx="5382140" cy="4170372"/>
          </a:xfrm>
          <a:prstGeom prst="rect">
            <a:avLst/>
          </a:prstGeom>
          <a:noFill/>
        </p:spPr>
        <p:txBody>
          <a:bodyPr wrap="square">
            <a:spAutoFit/>
          </a:bodyPr>
          <a:lstStyle/>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Sumo orange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Minneola Tangelo</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Satsuma Tangerine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Cutie Tangerine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Honey Tangerine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Clementine Tangerine</a:t>
            </a:r>
          </a:p>
        </p:txBody>
      </p:sp>
      <p:sp>
        <p:nvSpPr>
          <p:cNvPr id="8" name="TextBox 7"/>
          <p:cNvSpPr txBox="1"/>
          <p:nvPr/>
        </p:nvSpPr>
        <p:spPr>
          <a:xfrm>
            <a:off x="0" y="1371600"/>
            <a:ext cx="4800600" cy="4862870"/>
          </a:xfrm>
          <a:prstGeom prst="rect">
            <a:avLst/>
          </a:prstGeom>
          <a:noFill/>
        </p:spPr>
        <p:txBody>
          <a:bodyPr wrap="square">
            <a:spAutoFit/>
          </a:bodyPr>
          <a:lstStyle/>
          <a:p>
            <a:pPr marL="457200" indent="-457200" eaLnBrk="1" hangingPunct="1">
              <a:spcAft>
                <a:spcPts val="600"/>
              </a:spcAft>
              <a:buFont typeface="Arial" panose="020B0604020202020204" pitchFamily="34" charset="0"/>
              <a:buChar char="•"/>
              <a:defRPr/>
            </a:pPr>
            <a:r>
              <a:rPr lang="en-US" sz="4000" b="1" dirty="0">
                <a:solidFill>
                  <a:srgbClr val="00B050"/>
                </a:solidFill>
                <a:latin typeface="+mn-lt"/>
                <a:cs typeface="+mn-cs"/>
              </a:rPr>
              <a:t>“Orange” varieties:</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Blood orange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Cara Cara orange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Navel orange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Temple orange</a:t>
            </a:r>
          </a:p>
          <a:p>
            <a:pPr marL="457200" indent="-457200" eaLnBrk="1" hangingPunct="1">
              <a:spcAft>
                <a:spcPts val="600"/>
              </a:spcAft>
              <a:buFont typeface="Arial" panose="020B0604020202020204" pitchFamily="34" charset="0"/>
              <a:buChar char="•"/>
              <a:defRPr/>
            </a:pPr>
            <a:r>
              <a:rPr lang="en-US" sz="4000" b="1" dirty="0">
                <a:solidFill>
                  <a:schemeClr val="accent2"/>
                </a:solidFill>
                <a:latin typeface="+mn-lt"/>
                <a:cs typeface="+mn-cs"/>
              </a:rPr>
              <a:t>Valencia </a:t>
            </a:r>
            <a:r>
              <a:rPr lang="en-US" sz="4000" b="1" dirty="0" smtClean="0">
                <a:solidFill>
                  <a:schemeClr val="accent2"/>
                </a:solidFill>
                <a:latin typeface="+mn-lt"/>
                <a:cs typeface="+mn-cs"/>
              </a:rPr>
              <a:t>orange</a:t>
            </a:r>
          </a:p>
          <a:p>
            <a:pPr marL="457200" indent="-457200" eaLnBrk="1" hangingPunct="1">
              <a:spcAft>
                <a:spcPts val="600"/>
              </a:spcAft>
              <a:buFont typeface="Arial" panose="020B0604020202020204" pitchFamily="34" charset="0"/>
              <a:buChar char="•"/>
              <a:defRPr/>
            </a:pPr>
            <a:r>
              <a:rPr lang="en-US" sz="4000" b="1" dirty="0" err="1" smtClean="0">
                <a:solidFill>
                  <a:schemeClr val="accent2"/>
                </a:solidFill>
              </a:rPr>
              <a:t>Mandarinquat</a:t>
            </a:r>
            <a:endParaRPr lang="en-US" sz="4000" b="1" dirty="0">
              <a:solidFill>
                <a:schemeClr val="accent2"/>
              </a:solidFill>
            </a:endParaRPr>
          </a:p>
        </p:txBody>
      </p:sp>
    </p:spTree>
    <p:extLst>
      <p:ext uri="{BB962C8B-B14F-4D97-AF65-F5344CB8AC3E}">
        <p14:creationId xmlns:p14="http://schemas.microsoft.com/office/powerpoint/2010/main" val="17966263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AutoShape 11"/>
          <p:cNvSpPr>
            <a:spLocks noChangeArrowheads="1"/>
          </p:cNvSpPr>
          <p:nvPr/>
        </p:nvSpPr>
        <p:spPr bwMode="auto">
          <a:xfrm>
            <a:off x="1981200" y="1295400"/>
            <a:ext cx="5334000" cy="525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solidFill>
              <a:schemeClr val="tx1"/>
            </a:solidFill>
            <a:miter lim="800000"/>
            <a:headEnd/>
            <a:tailEnd/>
          </a:ln>
        </p:spPr>
        <p:txBody>
          <a:bodyPr wrap="none" anchor="ctr"/>
          <a:lstStyle/>
          <a:p>
            <a:pPr eaLnBrk="1" hangingPunct="1">
              <a:defRPr/>
            </a:pPr>
            <a:endParaRPr lang="en-US">
              <a:cs typeface="+mn-cs"/>
            </a:endParaRPr>
          </a:p>
        </p:txBody>
      </p:sp>
      <p:sp>
        <p:nvSpPr>
          <p:cNvPr id="2" name="Title 1"/>
          <p:cNvSpPr>
            <a:spLocks noGrp="1"/>
          </p:cNvSpPr>
          <p:nvPr>
            <p:ph type="title"/>
          </p:nvPr>
        </p:nvSpPr>
        <p:spPr>
          <a:xfrm>
            <a:off x="152400" y="680368"/>
            <a:ext cx="8229600" cy="1371600"/>
          </a:xfrm>
        </p:spPr>
        <p:txBody>
          <a:bodyPr rtlCol="0">
            <a:normAutofit fontScale="90000"/>
          </a:bodyPr>
          <a:lstStyle/>
          <a:p>
            <a:pPr eaLnBrk="1" fontAlgn="auto" hangingPunct="1">
              <a:spcAft>
                <a:spcPts val="0"/>
              </a:spcAft>
              <a:defRPr/>
            </a:pPr>
            <a:r>
              <a:rPr lang="en-US" sz="6700" dirty="0" smtClean="0"/>
              <a:t>Items </a:t>
            </a:r>
            <a:r>
              <a:rPr lang="en-US" sz="6700" i="1" dirty="0" smtClean="0">
                <a:solidFill>
                  <a:srgbClr val="FF0000"/>
                </a:solidFill>
              </a:rPr>
              <a:t>NOT</a:t>
            </a:r>
            <a:r>
              <a:rPr lang="en-US" sz="6700" dirty="0" smtClean="0">
                <a:solidFill>
                  <a:srgbClr val="FF0000"/>
                </a:solidFill>
              </a:rPr>
              <a:t> </a:t>
            </a:r>
            <a:r>
              <a:rPr lang="en-US" sz="6700" dirty="0" smtClean="0"/>
              <a:t>allowed</a:t>
            </a:r>
            <a:r>
              <a:rPr lang="en-US" dirty="0" smtClean="0"/>
              <a:t/>
            </a:r>
            <a:br>
              <a:rPr lang="en-US" dirty="0" smtClean="0"/>
            </a:br>
            <a:r>
              <a:rPr lang="en-US" dirty="0" smtClean="0"/>
              <a:t> Page 14</a:t>
            </a:r>
            <a:r>
              <a:rPr lang="en-US" sz="2700" dirty="0" smtClean="0"/>
              <a:t/>
            </a:r>
            <a:br>
              <a:rPr lang="en-US" sz="2700" dirty="0" smtClean="0"/>
            </a:br>
            <a:endParaRPr lang="en-US" sz="2700" dirty="0"/>
          </a:p>
        </p:txBody>
      </p:sp>
      <p:sp>
        <p:nvSpPr>
          <p:cNvPr id="103430" name="Content Placeholder 2"/>
          <p:cNvSpPr>
            <a:spLocks noGrp="1"/>
          </p:cNvSpPr>
          <p:nvPr>
            <p:ph sz="half" idx="1"/>
          </p:nvPr>
        </p:nvSpPr>
        <p:spPr>
          <a:xfrm>
            <a:off x="457200" y="2209800"/>
            <a:ext cx="4038600" cy="3916363"/>
          </a:xfrm>
        </p:spPr>
        <p:txBody>
          <a:bodyPr/>
          <a:lstStyle/>
          <a:p>
            <a:pPr eaLnBrk="1" hangingPunct="1"/>
            <a:r>
              <a:rPr lang="en-US" altLang="en-US" sz="4400" b="1" smtClean="0"/>
              <a:t>Processed or preserved</a:t>
            </a:r>
          </a:p>
          <a:p>
            <a:pPr eaLnBrk="1" hangingPunct="1"/>
            <a:r>
              <a:rPr lang="en-US" altLang="en-US" sz="4400" b="1" smtClean="0"/>
              <a:t>Dip for fruit</a:t>
            </a:r>
          </a:p>
          <a:p>
            <a:pPr eaLnBrk="1" hangingPunct="1"/>
            <a:r>
              <a:rPr lang="en-US" altLang="en-US" sz="4400" b="1" smtClean="0"/>
              <a:t>Jellied fruit</a:t>
            </a:r>
          </a:p>
          <a:p>
            <a:pPr eaLnBrk="1" hangingPunct="1">
              <a:buFont typeface="Arial" charset="0"/>
              <a:buNone/>
            </a:pPr>
            <a:endParaRPr lang="en-US" altLang="en-US" b="1" smtClean="0"/>
          </a:p>
          <a:p>
            <a:pPr eaLnBrk="1" hangingPunct="1"/>
            <a:endParaRPr lang="en-US" altLang="en-US" smtClean="0"/>
          </a:p>
        </p:txBody>
      </p:sp>
      <p:sp>
        <p:nvSpPr>
          <p:cNvPr id="103431" name="Content Placeholder 5"/>
          <p:cNvSpPr>
            <a:spLocks noGrp="1"/>
          </p:cNvSpPr>
          <p:nvPr>
            <p:ph sz="half" idx="2"/>
          </p:nvPr>
        </p:nvSpPr>
        <p:spPr>
          <a:xfrm>
            <a:off x="4648200" y="2133600"/>
            <a:ext cx="4419600" cy="3916363"/>
          </a:xfrm>
        </p:spPr>
        <p:txBody>
          <a:bodyPr/>
          <a:lstStyle/>
          <a:p>
            <a:pPr eaLnBrk="1" hangingPunct="1"/>
            <a:r>
              <a:rPr lang="en-US" altLang="en-US" sz="4400" b="1" smtClean="0"/>
              <a:t>Nuts</a:t>
            </a:r>
          </a:p>
          <a:p>
            <a:pPr eaLnBrk="1" hangingPunct="1"/>
            <a:r>
              <a:rPr lang="en-US" altLang="en-US" sz="4400" b="1" smtClean="0"/>
              <a:t>Cottage cheese</a:t>
            </a:r>
          </a:p>
          <a:p>
            <a:pPr eaLnBrk="1" hangingPunct="1"/>
            <a:r>
              <a:rPr lang="en-US" altLang="en-US" sz="4400" b="1" smtClean="0"/>
              <a:t>Flavorings</a:t>
            </a:r>
          </a:p>
          <a:p>
            <a:pPr eaLnBrk="1" hangingPunct="1"/>
            <a:r>
              <a:rPr lang="en-US" altLang="en-US" sz="4400" b="1" smtClean="0"/>
              <a:t>Juice</a:t>
            </a:r>
          </a:p>
          <a:p>
            <a:pPr eaLnBrk="1" hangingPunct="1">
              <a:buFont typeface="Arial" charset="0"/>
              <a:buNone/>
            </a:pPr>
            <a:endParaRPr lang="en-US" altLang="en-US" sz="4400" smtClean="0"/>
          </a:p>
        </p:txBody>
      </p:sp>
      <p:sp>
        <p:nvSpPr>
          <p:cNvPr id="32773"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8F7F6C-4516-4FC3-8A4B-8712D2F6B825}" type="datetime1">
              <a:rPr lang="en-US" smtClean="0"/>
              <a:pPr fontAlgn="base">
                <a:spcBef>
                  <a:spcPct val="0"/>
                </a:spcBef>
                <a:spcAft>
                  <a:spcPct val="0"/>
                </a:spcAft>
                <a:defRPr/>
              </a:pPr>
              <a:t>7/6/2015</a:t>
            </a:fld>
            <a:endParaRPr lang="en-US" dirty="0" smtClean="0"/>
          </a:p>
        </p:txBody>
      </p:sp>
      <p:sp>
        <p:nvSpPr>
          <p:cNvPr id="10343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43808E41-1EBA-418B-B43B-2CDDDC7C565E}" type="slidenum">
              <a:rPr lang="en-US" altLang="en-US" sz="1200"/>
              <a:pPr/>
              <a:t>67</a:t>
            </a:fld>
            <a:endParaRPr lang="en-US" altLang="en-US" sz="1200"/>
          </a:p>
        </p:txBody>
      </p:sp>
    </p:spTree>
    <p:extLst>
      <p:ext uri="{BB962C8B-B14F-4D97-AF65-F5344CB8AC3E}">
        <p14:creationId xmlns:p14="http://schemas.microsoft.com/office/powerpoint/2010/main" val="39197486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6"/>
          <p:cNvSpPr>
            <a:spLocks noGrp="1"/>
          </p:cNvSpPr>
          <p:nvPr>
            <p:ph type="title"/>
          </p:nvPr>
        </p:nvSpPr>
        <p:spPr/>
        <p:txBody>
          <a:bodyPr>
            <a:normAutofit fontScale="90000"/>
          </a:bodyPr>
          <a:lstStyle/>
          <a:p>
            <a:pPr eaLnBrk="1" hangingPunct="1"/>
            <a:r>
              <a:rPr lang="en-US" altLang="en-US" sz="6000" dirty="0" smtClean="0"/>
              <a:t>Items </a:t>
            </a:r>
            <a:r>
              <a:rPr lang="en-US" altLang="en-US" sz="6000" i="1" dirty="0" smtClean="0">
                <a:solidFill>
                  <a:srgbClr val="FF0000"/>
                </a:solidFill>
              </a:rPr>
              <a:t>not</a:t>
            </a:r>
            <a:r>
              <a:rPr lang="en-US" altLang="en-US" sz="6000" dirty="0" smtClean="0">
                <a:solidFill>
                  <a:srgbClr val="FF0000"/>
                </a:solidFill>
              </a:rPr>
              <a:t> </a:t>
            </a:r>
            <a:r>
              <a:rPr lang="en-US" altLang="en-US" sz="6000" dirty="0" smtClean="0"/>
              <a:t>allowed  </a:t>
            </a:r>
            <a:br>
              <a:rPr lang="en-US" altLang="en-US" sz="6000" dirty="0" smtClean="0"/>
            </a:br>
            <a:r>
              <a:rPr lang="en-US" altLang="en-US" sz="2400" dirty="0" smtClean="0"/>
              <a:t>Page 14</a:t>
            </a:r>
          </a:p>
        </p:txBody>
      </p:sp>
      <p:sp>
        <p:nvSpPr>
          <p:cNvPr id="105475" name="Content Placeholder 7"/>
          <p:cNvSpPr>
            <a:spLocks noGrp="1"/>
          </p:cNvSpPr>
          <p:nvPr>
            <p:ph sz="half" idx="1"/>
          </p:nvPr>
        </p:nvSpPr>
        <p:spPr>
          <a:xfrm>
            <a:off x="457200" y="1600200"/>
            <a:ext cx="4038600" cy="1524000"/>
          </a:xfrm>
        </p:spPr>
        <p:txBody>
          <a:bodyPr/>
          <a:lstStyle/>
          <a:p>
            <a:pPr eaLnBrk="1" hangingPunct="1"/>
            <a:r>
              <a:rPr lang="en-US" altLang="en-US" sz="4000" smtClean="0"/>
              <a:t>Snack-type fruit products</a:t>
            </a:r>
          </a:p>
          <a:p>
            <a:pPr eaLnBrk="1" hangingPunct="1"/>
            <a:endParaRPr lang="en-US" altLang="en-US" sz="4000" smtClean="0"/>
          </a:p>
        </p:txBody>
      </p:sp>
      <p:sp>
        <p:nvSpPr>
          <p:cNvPr id="105476" name="Content Placeholder 8"/>
          <p:cNvSpPr>
            <a:spLocks noGrp="1"/>
          </p:cNvSpPr>
          <p:nvPr>
            <p:ph sz="half" idx="2"/>
          </p:nvPr>
        </p:nvSpPr>
        <p:spPr>
          <a:xfrm>
            <a:off x="457200" y="2895600"/>
            <a:ext cx="4038600" cy="4525963"/>
          </a:xfrm>
        </p:spPr>
        <p:txBody>
          <a:bodyPr/>
          <a:lstStyle/>
          <a:p>
            <a:pPr eaLnBrk="1" hangingPunct="1"/>
            <a:r>
              <a:rPr lang="en-US" altLang="en-US" sz="4000" smtClean="0"/>
              <a:t>Vegetable  or fruit pizza</a:t>
            </a:r>
          </a:p>
          <a:p>
            <a:pPr eaLnBrk="1" hangingPunct="1"/>
            <a:r>
              <a:rPr lang="en-US" altLang="en-US" sz="4000" smtClean="0"/>
              <a:t>Smoothies</a:t>
            </a:r>
          </a:p>
          <a:p>
            <a:pPr eaLnBrk="1" hangingPunct="1"/>
            <a:r>
              <a:rPr lang="en-US" altLang="en-US" sz="4000" smtClean="0"/>
              <a:t>Carbonated fruit</a:t>
            </a:r>
          </a:p>
          <a:p>
            <a:pPr eaLnBrk="1" hangingPunct="1">
              <a:buFont typeface="Arial" charset="0"/>
              <a:buNone/>
            </a:pPr>
            <a:endParaRPr lang="en-US" altLang="en-US" smtClean="0"/>
          </a:p>
          <a:p>
            <a:pPr eaLnBrk="1" hangingPunct="1"/>
            <a:endParaRPr lang="en-US" altLang="en-US" smtClean="0"/>
          </a:p>
        </p:txBody>
      </p:sp>
      <p:sp>
        <p:nvSpPr>
          <p:cNvPr id="33797"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970EDC-D340-420D-959A-355912009BB1}" type="datetime1">
              <a:rPr lang="en-US" smtClean="0"/>
              <a:pPr fontAlgn="base">
                <a:spcBef>
                  <a:spcPct val="0"/>
                </a:spcBef>
                <a:spcAft>
                  <a:spcPct val="0"/>
                </a:spcAft>
                <a:defRPr/>
              </a:pPr>
              <a:t>7/6/2015</a:t>
            </a:fld>
            <a:endParaRPr lang="en-US" dirty="0" smtClean="0"/>
          </a:p>
        </p:txBody>
      </p:sp>
      <p:sp>
        <p:nvSpPr>
          <p:cNvPr id="105478" name="Slide Number Placeholder 5"/>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9B23CBF-5129-4CC3-A1A7-FCEB1BF7EAA4}" type="slidenum">
              <a:rPr lang="en-US" altLang="en-US" sz="1200"/>
              <a:pPr/>
              <a:t>68</a:t>
            </a:fld>
            <a:endParaRPr lang="en-US" altLang="en-US" sz="1200"/>
          </a:p>
        </p:txBody>
      </p:sp>
      <p:pic>
        <p:nvPicPr>
          <p:cNvPr id="105479" name="Picture 9" descr="S:\Nutrition and Education\Training and Development\Course Material - UNDER CONSTRUCTION\FFVP\F10-FFVP\FINALS\JJ\piz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3886200" cy="31480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400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6"/>
          <p:cNvSpPr>
            <a:spLocks noGrp="1"/>
          </p:cNvSpPr>
          <p:nvPr>
            <p:ph type="title"/>
          </p:nvPr>
        </p:nvSpPr>
        <p:spPr/>
        <p:txBody>
          <a:bodyPr>
            <a:normAutofit fontScale="90000"/>
          </a:bodyPr>
          <a:lstStyle/>
          <a:p>
            <a:pPr eaLnBrk="1" hangingPunct="1"/>
            <a:r>
              <a:rPr lang="en-US" altLang="en-US" sz="6000" smtClean="0"/>
              <a:t>FFVP Limits   </a:t>
            </a:r>
            <a:br>
              <a:rPr lang="en-US" altLang="en-US" sz="6000" smtClean="0"/>
            </a:br>
            <a:r>
              <a:rPr lang="en-US" altLang="en-US" sz="4800" smtClean="0"/>
              <a:t>Page 15</a:t>
            </a:r>
          </a:p>
        </p:txBody>
      </p:sp>
      <p:sp>
        <p:nvSpPr>
          <p:cNvPr id="107523" name="Content Placeholder 7"/>
          <p:cNvSpPr>
            <a:spLocks noGrp="1"/>
          </p:cNvSpPr>
          <p:nvPr>
            <p:ph idx="1"/>
          </p:nvPr>
        </p:nvSpPr>
        <p:spPr>
          <a:xfrm>
            <a:off x="228600" y="1981200"/>
            <a:ext cx="8458200" cy="4144963"/>
          </a:xfrm>
        </p:spPr>
        <p:txBody>
          <a:bodyPr/>
          <a:lstStyle/>
          <a:p>
            <a:pPr lvl="1" eaLnBrk="1" hangingPunct="1">
              <a:lnSpc>
                <a:spcPct val="90000"/>
              </a:lnSpc>
              <a:buFont typeface="Wingdings" pitchFamily="2" charset="2"/>
              <a:buChar char="q"/>
            </a:pPr>
            <a:r>
              <a:rPr lang="en-US" altLang="en-US" sz="4400" b="1" smtClean="0"/>
              <a:t>Low fat or fat free dip for vegetables  </a:t>
            </a:r>
            <a:endParaRPr lang="en-US" altLang="en-US" smtClean="0"/>
          </a:p>
          <a:p>
            <a:pPr lvl="1" eaLnBrk="1" hangingPunct="1">
              <a:lnSpc>
                <a:spcPct val="90000"/>
              </a:lnSpc>
              <a:buFont typeface="Wingdings" pitchFamily="2" charset="2"/>
              <a:buChar char="q"/>
            </a:pPr>
            <a:r>
              <a:rPr lang="en-US" altLang="en-US" sz="4400" b="1" smtClean="0"/>
              <a:t>Prepared vegetables: </a:t>
            </a:r>
          </a:p>
          <a:p>
            <a:pPr lvl="2" eaLnBrk="1" hangingPunct="1">
              <a:lnSpc>
                <a:spcPct val="90000"/>
              </a:lnSpc>
              <a:buFont typeface="Wingdings" pitchFamily="2" charset="2"/>
              <a:buChar char="§"/>
            </a:pPr>
            <a:r>
              <a:rPr lang="en-US" altLang="en-US" sz="4400" b="1" smtClean="0"/>
              <a:t>Max once per week</a:t>
            </a:r>
          </a:p>
          <a:p>
            <a:pPr lvl="2" eaLnBrk="1" hangingPunct="1">
              <a:lnSpc>
                <a:spcPct val="90000"/>
              </a:lnSpc>
              <a:buFont typeface="Wingdings" pitchFamily="2" charset="2"/>
              <a:buChar char="§"/>
            </a:pPr>
            <a:r>
              <a:rPr lang="en-US" altLang="en-US" sz="4400" b="1" smtClean="0"/>
              <a:t>Include nutrition education</a:t>
            </a:r>
          </a:p>
        </p:txBody>
      </p:sp>
      <p:sp>
        <p:nvSpPr>
          <p:cNvPr id="34820" name="Date Placeholder 4"/>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9EF249D5-473D-4F9C-BAAA-5DB0DDEAFD12}" type="datetime1">
              <a:rPr lang="en-US" smtClean="0"/>
              <a:pPr fontAlgn="base">
                <a:spcBef>
                  <a:spcPct val="0"/>
                </a:spcBef>
                <a:spcAft>
                  <a:spcPct val="0"/>
                </a:spcAft>
                <a:defRPr/>
              </a:pPr>
              <a:t>7/6/2015</a:t>
            </a:fld>
            <a:endParaRPr lang="en-US" dirty="0" smtClean="0"/>
          </a:p>
        </p:txBody>
      </p:sp>
      <p:sp>
        <p:nvSpPr>
          <p:cNvPr id="107525" name="Slide Number Placeholder 5"/>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ED0C055-695E-4837-9421-977EC0F09D88}" type="slidenum">
              <a:rPr lang="en-US" altLang="en-US" sz="1200"/>
              <a:pPr/>
              <a:t>69</a:t>
            </a:fld>
            <a:endParaRPr lang="en-US" altLang="en-US" sz="1200"/>
          </a:p>
        </p:txBody>
      </p:sp>
    </p:spTree>
    <p:extLst>
      <p:ext uri="{BB962C8B-B14F-4D97-AF65-F5344CB8AC3E}">
        <p14:creationId xmlns:p14="http://schemas.microsoft.com/office/powerpoint/2010/main" val="203946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r>
              <a:rPr lang="en-US" altLang="en-US" dirty="0" smtClean="0"/>
              <a:t>Orange Cauliflower</a:t>
            </a:r>
          </a:p>
        </p:txBody>
      </p:sp>
      <p:sp>
        <p:nvSpPr>
          <p:cNvPr id="8195"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A182D58-06F4-4DE5-9589-90C4A697EC49}" type="datetime1">
              <a:rPr lang="en-US" smtClean="0"/>
              <a:pPr fontAlgn="base">
                <a:spcBef>
                  <a:spcPct val="0"/>
                </a:spcBef>
                <a:spcAft>
                  <a:spcPct val="0"/>
                </a:spcAft>
                <a:defRPr/>
              </a:pPr>
              <a:t>7/6/2015</a:t>
            </a:fld>
            <a:endParaRPr lang="en-US" dirty="0" smtClean="0"/>
          </a:p>
        </p:txBody>
      </p:sp>
      <p:sp>
        <p:nvSpPr>
          <p:cNvPr id="13316"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E9928AC-64B0-4895-A4F2-D3F12BD51367}" type="slidenum">
              <a:rPr lang="en-US" altLang="en-US" sz="1200"/>
              <a:pPr/>
              <a:t>7</a:t>
            </a:fld>
            <a:endParaRPr lang="en-US" altLang="en-US" sz="120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7609" y="1771650"/>
            <a:ext cx="8111999" cy="4186238"/>
          </a:xfrm>
          <a:prstGeom prst="rect">
            <a:avLst/>
          </a:prstGeom>
        </p:spPr>
      </p:pic>
    </p:spTree>
    <p:extLst>
      <p:ext uri="{BB962C8B-B14F-4D97-AF65-F5344CB8AC3E}">
        <p14:creationId xmlns:p14="http://schemas.microsoft.com/office/powerpoint/2010/main" val="390540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28600" y="1529933"/>
            <a:ext cx="8382000" cy="1249362"/>
          </a:xfrm>
        </p:spPr>
        <p:txBody>
          <a:bodyPr>
            <a:normAutofit fontScale="90000"/>
          </a:bodyPr>
          <a:lstStyle/>
          <a:p>
            <a:pPr eaLnBrk="1" hangingPunct="1"/>
            <a:r>
              <a:rPr lang="en-US" altLang="en-US" dirty="0" smtClean="0"/>
              <a:t>What kind of production records are required?</a:t>
            </a:r>
          </a:p>
        </p:txBody>
      </p:sp>
      <p:sp>
        <p:nvSpPr>
          <p:cNvPr id="109571" name="Content Placeholder 2"/>
          <p:cNvSpPr>
            <a:spLocks noGrp="1"/>
          </p:cNvSpPr>
          <p:nvPr>
            <p:ph idx="1"/>
          </p:nvPr>
        </p:nvSpPr>
        <p:spPr>
          <a:xfrm>
            <a:off x="228600" y="3176336"/>
            <a:ext cx="8686800" cy="2614863"/>
          </a:xfrm>
        </p:spPr>
        <p:txBody>
          <a:bodyPr/>
          <a:lstStyle/>
          <a:p>
            <a:pPr eaLnBrk="1" hangingPunct="1">
              <a:buFont typeface="Wingdings" pitchFamily="2" charset="2"/>
              <a:buChar char="ü"/>
            </a:pPr>
            <a:r>
              <a:rPr lang="en-US" altLang="en-US" sz="4800" b="1" dirty="0" smtClean="0"/>
              <a:t> Date</a:t>
            </a:r>
          </a:p>
          <a:p>
            <a:pPr eaLnBrk="1" hangingPunct="1">
              <a:buFont typeface="Wingdings" pitchFamily="2" charset="2"/>
              <a:buChar char="ü"/>
            </a:pPr>
            <a:r>
              <a:rPr lang="en-US" altLang="en-US" sz="4800" b="1" dirty="0" smtClean="0"/>
              <a:t> Item served</a:t>
            </a:r>
          </a:p>
          <a:p>
            <a:pPr eaLnBrk="1" hangingPunct="1">
              <a:buFont typeface="Wingdings" pitchFamily="2" charset="2"/>
              <a:buChar char="ü"/>
            </a:pPr>
            <a:r>
              <a:rPr lang="en-US" altLang="en-US" sz="4800" b="1" dirty="0" smtClean="0"/>
              <a:t> Number of servings*</a:t>
            </a:r>
          </a:p>
        </p:txBody>
      </p:sp>
      <p:sp>
        <p:nvSpPr>
          <p:cNvPr id="35844"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21674E6-8413-4EE9-8999-5D3FC5638B7D}" type="datetime1">
              <a:rPr lang="en-US" smtClean="0"/>
              <a:pPr fontAlgn="base">
                <a:spcBef>
                  <a:spcPct val="0"/>
                </a:spcBef>
                <a:spcAft>
                  <a:spcPct val="0"/>
                </a:spcAft>
                <a:defRPr/>
              </a:pPr>
              <a:t>7/6/2015</a:t>
            </a:fld>
            <a:endParaRPr lang="en-US" dirty="0" smtClean="0"/>
          </a:p>
        </p:txBody>
      </p:sp>
      <p:sp>
        <p:nvSpPr>
          <p:cNvPr id="10957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DD0BC64B-5193-47B3-B6AA-0CF0EA06FD0E}" type="slidenum">
              <a:rPr lang="en-US" altLang="en-US" sz="1200"/>
              <a:pPr/>
              <a:t>70</a:t>
            </a:fld>
            <a:endParaRPr lang="en-US" altLang="en-US" sz="1200"/>
          </a:p>
        </p:txBody>
      </p:sp>
    </p:spTree>
    <p:extLst>
      <p:ext uri="{BB962C8B-B14F-4D97-AF65-F5344CB8AC3E}">
        <p14:creationId xmlns:p14="http://schemas.microsoft.com/office/powerpoint/2010/main" val="24109246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fontScale="90000"/>
          </a:bodyPr>
          <a:lstStyle/>
          <a:p>
            <a:r>
              <a:rPr lang="en-US" altLang="en-US" sz="5400" smtClean="0"/>
              <a:t>Number of Servings</a:t>
            </a:r>
          </a:p>
        </p:txBody>
      </p:sp>
      <p:sp>
        <p:nvSpPr>
          <p:cNvPr id="111619" name="Content Placeholder 2"/>
          <p:cNvSpPr>
            <a:spLocks noGrp="1"/>
          </p:cNvSpPr>
          <p:nvPr>
            <p:ph idx="1"/>
          </p:nvPr>
        </p:nvSpPr>
        <p:spPr>
          <a:xfrm>
            <a:off x="152400" y="1600200"/>
            <a:ext cx="8839200" cy="4525963"/>
          </a:xfrm>
        </p:spPr>
        <p:txBody>
          <a:bodyPr/>
          <a:lstStyle/>
          <a:p>
            <a:pPr eaLnBrk="1" hangingPunct="1">
              <a:buFont typeface="Wingdings" pitchFamily="2" charset="2"/>
              <a:buChar char="Ø"/>
            </a:pPr>
            <a:r>
              <a:rPr lang="en-US" altLang="en-US" sz="4800" b="1" smtClean="0"/>
              <a:t>All students in attendance</a:t>
            </a:r>
          </a:p>
          <a:p>
            <a:pPr eaLnBrk="1" hangingPunct="1">
              <a:buFont typeface="Wingdings" pitchFamily="2" charset="2"/>
              <a:buChar char="Ø"/>
            </a:pPr>
            <a:r>
              <a:rPr lang="en-US" altLang="en-US" sz="4800" b="1" i="1" u="sng" smtClean="0"/>
              <a:t>Cannot</a:t>
            </a:r>
            <a:r>
              <a:rPr lang="en-US" altLang="en-US" sz="4800" b="1" smtClean="0"/>
              <a:t> deny snack for discipline</a:t>
            </a:r>
          </a:p>
          <a:p>
            <a:pPr eaLnBrk="1" hangingPunct="1">
              <a:buFont typeface="Wingdings" pitchFamily="2" charset="2"/>
              <a:buChar char="Ø"/>
            </a:pPr>
            <a:r>
              <a:rPr lang="en-US" altLang="en-US" sz="4800" b="1" smtClean="0"/>
              <a:t>Adults serving the F/V snack</a:t>
            </a:r>
          </a:p>
          <a:p>
            <a:pPr>
              <a:buFont typeface="Wingdings" pitchFamily="2" charset="2"/>
              <a:buChar char="Ø"/>
            </a:pPr>
            <a:endParaRPr lang="en-US" altLang="en-US" smtClean="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E20494D5-9D24-42C3-ADB7-F988F03528D4}" type="datetime1">
              <a:rPr lang="en-US" smtClean="0"/>
              <a:pPr>
                <a:defRPr/>
              </a:pPr>
              <a:t>7/6/2015</a:t>
            </a:fld>
            <a:endParaRPr lang="en-US" dirty="0"/>
          </a:p>
        </p:txBody>
      </p:sp>
      <p:sp>
        <p:nvSpPr>
          <p:cNvPr id="111621"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1E59B35-406A-44CB-873D-3ABF25DD8985}" type="slidenum">
              <a:rPr lang="en-US" altLang="en-US" sz="1200"/>
              <a:pPr/>
              <a:t>71</a:t>
            </a:fld>
            <a:endParaRPr lang="en-US" altLang="en-US" sz="1200"/>
          </a:p>
        </p:txBody>
      </p:sp>
    </p:spTree>
    <p:extLst>
      <p:ext uri="{BB962C8B-B14F-4D97-AF65-F5344CB8AC3E}">
        <p14:creationId xmlns:p14="http://schemas.microsoft.com/office/powerpoint/2010/main" val="3879784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70400527"/>
              </p:ext>
            </p:extLst>
          </p:nvPr>
        </p:nvGraphicFramePr>
        <p:xfrm>
          <a:off x="76200" y="1042736"/>
          <a:ext cx="8991601" cy="5173772"/>
        </p:xfrm>
        <a:graphic>
          <a:graphicData uri="http://schemas.openxmlformats.org/drawingml/2006/table">
            <a:tbl>
              <a:tblPr firstRow="1" bandRow="1">
                <a:tableStyleId>{5940675A-B579-460E-94D1-54222C63F5DA}</a:tableStyleId>
              </a:tblPr>
              <a:tblGrid>
                <a:gridCol w="735676"/>
                <a:gridCol w="735676"/>
                <a:gridCol w="735676"/>
                <a:gridCol w="653933"/>
                <a:gridCol w="2860968"/>
                <a:gridCol w="1062644"/>
                <a:gridCol w="735676"/>
                <a:gridCol w="735676"/>
                <a:gridCol w="735676"/>
              </a:tblGrid>
              <a:tr h="735225">
                <a:tc>
                  <a:txBody>
                    <a:bodyPr/>
                    <a:lstStyle/>
                    <a:p>
                      <a:r>
                        <a:rPr lang="en-US" sz="1200" b="1" dirty="0" smtClean="0">
                          <a:solidFill>
                            <a:srgbClr val="FF0000"/>
                          </a:solidFill>
                        </a:rPr>
                        <a:t>Date</a:t>
                      </a:r>
                      <a:r>
                        <a:rPr lang="en-US" sz="1200" baseline="0" dirty="0" smtClean="0"/>
                        <a:t> &amp; Day</a:t>
                      </a:r>
                      <a:endParaRPr lang="en-US" sz="1200" dirty="0"/>
                    </a:p>
                  </a:txBody>
                  <a:tcPr marT="45715" marB="45715">
                    <a:solidFill>
                      <a:schemeClr val="bg1"/>
                    </a:solidFill>
                  </a:tcPr>
                </a:tc>
                <a:tc>
                  <a:txBody>
                    <a:bodyPr/>
                    <a:lstStyle/>
                    <a:p>
                      <a:r>
                        <a:rPr lang="en-US" sz="900" dirty="0" smtClean="0"/>
                        <a:t>    # of </a:t>
                      </a:r>
                    </a:p>
                    <a:p>
                      <a:r>
                        <a:rPr lang="en-US" sz="900" dirty="0" smtClean="0"/>
                        <a:t>Projected     Servings -  Students</a:t>
                      </a:r>
                      <a:endParaRPr lang="en-US" sz="900" dirty="0"/>
                    </a:p>
                  </a:txBody>
                  <a:tcPr marT="45715" marB="45715">
                    <a:solidFill>
                      <a:schemeClr val="bg1"/>
                    </a:solidFill>
                  </a:tcPr>
                </a:tc>
                <a:tc>
                  <a:txBody>
                    <a:bodyPr/>
                    <a:lstStyle/>
                    <a:p>
                      <a:r>
                        <a:rPr lang="en-US" sz="900" dirty="0" smtClean="0"/>
                        <a:t>#</a:t>
                      </a:r>
                      <a:r>
                        <a:rPr lang="en-US" sz="900" baseline="0" dirty="0" smtClean="0"/>
                        <a:t> of</a:t>
                      </a:r>
                    </a:p>
                    <a:p>
                      <a:r>
                        <a:rPr lang="en-US" sz="900" baseline="0" dirty="0" smtClean="0"/>
                        <a:t>Projected</a:t>
                      </a:r>
                    </a:p>
                    <a:p>
                      <a:r>
                        <a:rPr lang="en-US" sz="1100" b="1" baseline="0" dirty="0" err="1" smtClean="0">
                          <a:solidFill>
                            <a:srgbClr val="FF0000"/>
                          </a:solidFill>
                        </a:rPr>
                        <a:t>ServingsTotal</a:t>
                      </a:r>
                      <a:endParaRPr lang="en-US" sz="1100" b="1" dirty="0">
                        <a:solidFill>
                          <a:srgbClr val="FF0000"/>
                        </a:solidFill>
                      </a:endParaRPr>
                    </a:p>
                  </a:txBody>
                  <a:tcPr marT="45715" marB="45715">
                    <a:solidFill>
                      <a:schemeClr val="bg1"/>
                    </a:solidFill>
                  </a:tcPr>
                </a:tc>
                <a:tc>
                  <a:txBody>
                    <a:bodyPr/>
                    <a:lstStyle/>
                    <a:p>
                      <a:r>
                        <a:rPr lang="en-US" sz="1100" dirty="0" smtClean="0"/>
                        <a:t>Serving Size</a:t>
                      </a:r>
                      <a:endParaRPr lang="en-US" sz="1100" dirty="0"/>
                    </a:p>
                  </a:txBody>
                  <a:tcPr marT="45715" marB="45715">
                    <a:solidFill>
                      <a:schemeClr val="bg1"/>
                    </a:solidFill>
                  </a:tcPr>
                </a:tc>
                <a:tc>
                  <a:txBody>
                    <a:bodyPr/>
                    <a:lstStyle/>
                    <a:p>
                      <a:pPr algn="l"/>
                      <a:endParaRPr lang="en-US" sz="900" dirty="0" smtClean="0"/>
                    </a:p>
                    <a:p>
                      <a:pPr algn="ctr"/>
                      <a:r>
                        <a:rPr lang="en-US" sz="1200" b="1" dirty="0" smtClean="0">
                          <a:solidFill>
                            <a:srgbClr val="FF0000"/>
                          </a:solidFill>
                        </a:rPr>
                        <a:t>Food Items Used</a:t>
                      </a:r>
                      <a:endParaRPr lang="en-US" sz="1200" b="1" dirty="0">
                        <a:solidFill>
                          <a:srgbClr val="FF0000"/>
                        </a:solidFill>
                      </a:endParaRPr>
                    </a:p>
                  </a:txBody>
                  <a:tcPr marT="45715" marB="45715">
                    <a:solidFill>
                      <a:schemeClr val="bg1"/>
                    </a:solidFill>
                  </a:tcPr>
                </a:tc>
                <a:tc>
                  <a:txBody>
                    <a:bodyPr/>
                    <a:lstStyle/>
                    <a:p>
                      <a:pPr algn="ctr"/>
                      <a:r>
                        <a:rPr lang="en-US" sz="900" dirty="0" smtClean="0"/>
                        <a:t> Amount of   Food Prepared</a:t>
                      </a:r>
                      <a:endParaRPr lang="en-US" sz="900" dirty="0"/>
                    </a:p>
                  </a:txBody>
                  <a:tcPr marT="45715" marB="45715">
                    <a:solidFill>
                      <a:schemeClr val="bg1"/>
                    </a:solidFill>
                  </a:tcPr>
                </a:tc>
                <a:tc>
                  <a:txBody>
                    <a:bodyPr/>
                    <a:lstStyle/>
                    <a:p>
                      <a:pPr algn="ctr"/>
                      <a:endParaRPr lang="en-US" sz="900" dirty="0" smtClean="0"/>
                    </a:p>
                    <a:p>
                      <a:pPr algn="ctr"/>
                      <a:r>
                        <a:rPr lang="en-US" sz="1200" b="1" dirty="0" smtClean="0">
                          <a:solidFill>
                            <a:srgbClr val="00B050"/>
                          </a:solidFill>
                        </a:rPr>
                        <a:t>Leftover</a:t>
                      </a:r>
                    </a:p>
                    <a:p>
                      <a:pPr algn="ctr"/>
                      <a:endParaRPr lang="en-US" sz="900" dirty="0"/>
                    </a:p>
                  </a:txBody>
                  <a:tcPr marT="45715" marB="45715">
                    <a:solidFill>
                      <a:schemeClr val="bg1"/>
                    </a:solidFill>
                  </a:tcPr>
                </a:tc>
                <a:tc>
                  <a:txBody>
                    <a:bodyPr/>
                    <a:lstStyle/>
                    <a:p>
                      <a:pPr algn="ctr"/>
                      <a:r>
                        <a:rPr lang="en-US" sz="900" dirty="0" smtClean="0"/>
                        <a:t>Unit Cost</a:t>
                      </a:r>
                      <a:endParaRPr lang="en-US" sz="900" dirty="0"/>
                    </a:p>
                  </a:txBody>
                  <a:tcPr marT="45715" marB="45715">
                    <a:solidFill>
                      <a:schemeClr val="bg1"/>
                    </a:solidFill>
                  </a:tcPr>
                </a:tc>
                <a:tc>
                  <a:txBody>
                    <a:bodyPr/>
                    <a:lstStyle/>
                    <a:p>
                      <a:r>
                        <a:rPr lang="en-US" sz="900" dirty="0" smtClean="0"/>
                        <a:t>Total</a:t>
                      </a:r>
                      <a:r>
                        <a:rPr lang="en-US" sz="900" baseline="0" dirty="0" smtClean="0"/>
                        <a:t> </a:t>
                      </a:r>
                      <a:r>
                        <a:rPr lang="en-US" sz="900" dirty="0" smtClean="0"/>
                        <a:t>Cost</a:t>
                      </a:r>
                      <a:endParaRPr lang="en-US" sz="900" dirty="0"/>
                    </a:p>
                  </a:txBody>
                  <a:tcPr marT="45715" marB="45715">
                    <a:solidFill>
                      <a:schemeClr val="bg1"/>
                    </a:solidFill>
                  </a:tcPr>
                </a:tc>
              </a:tr>
              <a:tr h="772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r>
                        <a:rPr lang="en-US" sz="1200" dirty="0" smtClean="0"/>
                        <a:t>9-16-13</a:t>
                      </a:r>
                      <a:r>
                        <a:rPr lang="en-US" sz="1200" baseline="0" dirty="0" smtClean="0"/>
                        <a:t> </a:t>
                      </a:r>
                      <a:r>
                        <a:rPr lang="en-US" sz="1000" dirty="0" smtClean="0"/>
                        <a:t>Monday</a:t>
                      </a:r>
                      <a:endParaRPr lang="en-US" sz="1000" i="0" dirty="0"/>
                    </a:p>
                  </a:txBody>
                  <a:tcPr marT="45715" marB="45715">
                    <a:solidFill>
                      <a:schemeClr val="bg1"/>
                    </a:solidFill>
                  </a:tcPr>
                </a:tc>
                <a:tc>
                  <a:txBody>
                    <a:bodyPr/>
                    <a:lstStyle/>
                    <a:p>
                      <a:endParaRPr lang="en-US" sz="1200" dirty="0" smtClean="0"/>
                    </a:p>
                    <a:p>
                      <a:r>
                        <a:rPr lang="en-US" sz="1200" dirty="0" smtClean="0"/>
                        <a:t>460</a:t>
                      </a:r>
                      <a:endParaRPr lang="en-US" sz="1200" dirty="0"/>
                    </a:p>
                  </a:txBody>
                  <a:tcPr marT="45715" marB="45715">
                    <a:solidFill>
                      <a:schemeClr val="bg1"/>
                    </a:solidFill>
                  </a:tcPr>
                </a:tc>
                <a:tc>
                  <a:txBody>
                    <a:bodyPr/>
                    <a:lstStyle/>
                    <a:p>
                      <a:endParaRPr lang="en-US" sz="1200" dirty="0" smtClean="0"/>
                    </a:p>
                    <a:p>
                      <a:r>
                        <a:rPr lang="en-US" sz="1200" dirty="0" smtClean="0"/>
                        <a:t>500</a:t>
                      </a:r>
                      <a:endParaRPr lang="en-US" sz="1200" dirty="0"/>
                    </a:p>
                  </a:txBody>
                  <a:tcPr marT="45715" marB="45715">
                    <a:solidFill>
                      <a:schemeClr val="bg1"/>
                    </a:solidFill>
                  </a:tcPr>
                </a:tc>
                <a:tc>
                  <a:txBody>
                    <a:bodyPr/>
                    <a:lstStyle/>
                    <a:p>
                      <a:endParaRPr lang="en-US" sz="1200" dirty="0" smtClean="0"/>
                    </a:p>
                    <a:p>
                      <a:r>
                        <a:rPr lang="en-US" sz="1200" dirty="0" smtClean="0"/>
                        <a:t>   1</a:t>
                      </a:r>
                      <a:endParaRPr lang="en-US" sz="1200" dirty="0"/>
                    </a:p>
                  </a:txBody>
                  <a:tcPr marT="45715" marB="45715">
                    <a:solidFill>
                      <a:schemeClr val="bg1"/>
                    </a:solidFill>
                  </a:tcPr>
                </a:tc>
                <a:tc>
                  <a:txBody>
                    <a:bodyPr/>
                    <a:lstStyle/>
                    <a:p>
                      <a:r>
                        <a:rPr lang="en-US" sz="1600" dirty="0" smtClean="0"/>
                        <a:t>Apple-Honey</a:t>
                      </a:r>
                      <a:r>
                        <a:rPr lang="en-US" sz="1600" baseline="0" dirty="0" smtClean="0"/>
                        <a:t> Crisp</a:t>
                      </a:r>
                      <a:r>
                        <a:rPr lang="en-US" sz="1600" dirty="0" smtClean="0"/>
                        <a:t> </a:t>
                      </a:r>
                    </a:p>
                    <a:p>
                      <a:r>
                        <a:rPr lang="en-US" sz="1600" dirty="0" smtClean="0"/>
                        <a:t>(125/cs)</a:t>
                      </a:r>
                      <a:endParaRPr lang="en-US" sz="1600" dirty="0"/>
                    </a:p>
                  </a:txBody>
                  <a:tcPr marT="45715" marB="45715">
                    <a:solidFill>
                      <a:schemeClr val="bg1"/>
                    </a:solidFill>
                  </a:tcPr>
                </a:tc>
                <a:tc>
                  <a:txBody>
                    <a:bodyPr/>
                    <a:lstStyle/>
                    <a:p>
                      <a:r>
                        <a:rPr lang="en-US" sz="1200" dirty="0" smtClean="0"/>
                        <a:t> </a:t>
                      </a:r>
                    </a:p>
                    <a:p>
                      <a:r>
                        <a:rPr lang="en-US" sz="1200" dirty="0" smtClean="0"/>
                        <a:t>4 cases</a:t>
                      </a:r>
                      <a:endParaRPr lang="en-US" sz="1200" dirty="0"/>
                    </a:p>
                  </a:txBody>
                  <a:tcPr marT="45715" marB="45715">
                    <a:solidFill>
                      <a:schemeClr val="bg1"/>
                    </a:solidFill>
                  </a:tcPr>
                </a:tc>
                <a:tc>
                  <a:txBody>
                    <a:bodyPr/>
                    <a:lstStyle/>
                    <a:p>
                      <a:endParaRPr lang="en-US" sz="1200" dirty="0" smtClean="0"/>
                    </a:p>
                    <a:p>
                      <a:r>
                        <a:rPr lang="en-US" sz="1200" dirty="0" smtClean="0"/>
                        <a:t>0</a:t>
                      </a:r>
                      <a:endParaRPr lang="en-US" sz="1200" dirty="0"/>
                    </a:p>
                  </a:txBody>
                  <a:tcPr marT="45715" marB="45715">
                    <a:solidFill>
                      <a:schemeClr val="bg1"/>
                    </a:solidFill>
                  </a:tcPr>
                </a:tc>
                <a:tc>
                  <a:txBody>
                    <a:bodyPr/>
                    <a:lstStyle/>
                    <a:p>
                      <a:endParaRPr lang="en-US" sz="1200" dirty="0" smtClean="0"/>
                    </a:p>
                    <a:p>
                      <a:r>
                        <a:rPr lang="en-US" sz="1200" dirty="0" smtClean="0"/>
                        <a:t>$35.00</a:t>
                      </a:r>
                      <a:endParaRPr lang="en-US" sz="1200" dirty="0"/>
                    </a:p>
                  </a:txBody>
                  <a:tcPr marT="45715" marB="45715">
                    <a:solidFill>
                      <a:schemeClr val="bg1"/>
                    </a:solidFill>
                  </a:tcPr>
                </a:tc>
                <a:tc>
                  <a:txBody>
                    <a:bodyPr/>
                    <a:lstStyle/>
                    <a:p>
                      <a:endParaRPr lang="en-US" sz="1100" dirty="0" smtClean="0"/>
                    </a:p>
                    <a:p>
                      <a:r>
                        <a:rPr lang="en-US" sz="1100" dirty="0" smtClean="0"/>
                        <a:t>$140.00</a:t>
                      </a:r>
                      <a:endParaRPr lang="en-US" sz="1100" dirty="0"/>
                    </a:p>
                  </a:txBody>
                  <a:tcPr marT="45715" marB="45715">
                    <a:solidFill>
                      <a:schemeClr val="bg1"/>
                    </a:solidFill>
                  </a:tcPr>
                </a:tc>
              </a:tr>
              <a:tr h="981364">
                <a:tc>
                  <a:txBody>
                    <a:bodyPr/>
                    <a:lstStyle/>
                    <a:p>
                      <a:endParaRPr lang="en-US" sz="1400" b="1" dirty="0" smtClean="0"/>
                    </a:p>
                    <a:p>
                      <a:r>
                        <a:rPr lang="en-US" sz="1200" b="1" dirty="0" smtClean="0"/>
                        <a:t>9-17-13</a:t>
                      </a:r>
                    </a:p>
                    <a:p>
                      <a:r>
                        <a:rPr lang="en-US" sz="1200" b="1" dirty="0" smtClean="0"/>
                        <a:t>Tuesday</a:t>
                      </a:r>
                      <a:endParaRPr lang="en-US" sz="1200" b="1" dirty="0"/>
                    </a:p>
                  </a:txBody>
                  <a:tcPr marT="45715" marB="45715">
                    <a:solidFill>
                      <a:schemeClr val="bg1"/>
                    </a:solidFill>
                  </a:tcPr>
                </a:tc>
                <a:tc>
                  <a:txBody>
                    <a:bodyPr/>
                    <a:lstStyle/>
                    <a:p>
                      <a:endParaRPr lang="en-US" sz="1800" b="1" dirty="0" smtClean="0"/>
                    </a:p>
                    <a:p>
                      <a:r>
                        <a:rPr lang="en-US" sz="1800" b="1" dirty="0" smtClean="0"/>
                        <a:t>460</a:t>
                      </a:r>
                      <a:endParaRPr lang="en-US" sz="1800" b="1" dirty="0"/>
                    </a:p>
                  </a:txBody>
                  <a:tcPr marT="45715" marB="45715">
                    <a:solidFill>
                      <a:schemeClr val="bg1"/>
                    </a:solidFill>
                  </a:tcPr>
                </a:tc>
                <a:tc>
                  <a:txBody>
                    <a:bodyPr/>
                    <a:lstStyle/>
                    <a:p>
                      <a:endParaRPr lang="en-US" sz="1800" b="1" dirty="0" smtClean="0"/>
                    </a:p>
                    <a:p>
                      <a:r>
                        <a:rPr lang="en-US" sz="1800" b="1" dirty="0" smtClean="0"/>
                        <a:t>500</a:t>
                      </a:r>
                      <a:endParaRPr lang="en-US" sz="1800" b="1" dirty="0"/>
                    </a:p>
                  </a:txBody>
                  <a:tcPr marT="45715" marB="45715">
                    <a:solidFill>
                      <a:schemeClr val="bg1"/>
                    </a:solidFill>
                  </a:tcPr>
                </a:tc>
                <a:tc>
                  <a:txBody>
                    <a:bodyPr/>
                    <a:lstStyle/>
                    <a:p>
                      <a:endParaRPr lang="en-US" sz="1400" b="1" dirty="0" smtClean="0"/>
                    </a:p>
                    <a:p>
                      <a:r>
                        <a:rPr lang="en-US" sz="1800" b="1" dirty="0" smtClean="0"/>
                        <a:t>2 oz.</a:t>
                      </a:r>
                    </a:p>
                    <a:p>
                      <a:r>
                        <a:rPr lang="en-US" sz="1800" b="1" dirty="0" smtClean="0"/>
                        <a:t>  1</a:t>
                      </a:r>
                      <a:endParaRPr lang="en-US" sz="1800" b="1" dirty="0"/>
                    </a:p>
                  </a:txBody>
                  <a:tcPr marT="45715" marB="45715">
                    <a:solidFill>
                      <a:schemeClr val="bg1"/>
                    </a:solidFill>
                  </a:tcPr>
                </a:tc>
                <a:tc>
                  <a:txBody>
                    <a:bodyPr/>
                    <a:lstStyle/>
                    <a:p>
                      <a:endParaRPr lang="en-US" sz="1600" b="1" dirty="0" smtClean="0"/>
                    </a:p>
                    <a:p>
                      <a:r>
                        <a:rPr lang="en-US" sz="1600" b="1" dirty="0" smtClean="0"/>
                        <a:t>Celery (100 2 oz. ind.</a:t>
                      </a:r>
                      <a:r>
                        <a:rPr lang="en-US" sz="1600" b="1" baseline="0" dirty="0" smtClean="0"/>
                        <a:t> Packs)</a:t>
                      </a:r>
                    </a:p>
                    <a:p>
                      <a:r>
                        <a:rPr lang="en-US" sz="1600" b="1" baseline="0" dirty="0" smtClean="0"/>
                        <a:t>Ind. FF Ranch Dressing (100/cs)</a:t>
                      </a:r>
                      <a:endParaRPr lang="en-US" sz="1600" b="1" dirty="0"/>
                    </a:p>
                  </a:txBody>
                  <a:tcPr marT="45715" marB="45715">
                    <a:solidFill>
                      <a:schemeClr val="bg1"/>
                    </a:solidFill>
                  </a:tcPr>
                </a:tc>
                <a:tc>
                  <a:txBody>
                    <a:bodyPr/>
                    <a:lstStyle/>
                    <a:p>
                      <a:endParaRPr lang="en-US" sz="1800" b="1" dirty="0" smtClean="0"/>
                    </a:p>
                    <a:p>
                      <a:r>
                        <a:rPr lang="en-US" sz="1800" b="1" dirty="0" smtClean="0"/>
                        <a:t>5 cases</a:t>
                      </a:r>
                    </a:p>
                    <a:p>
                      <a:r>
                        <a:rPr lang="en-US" sz="1800" b="1" dirty="0" smtClean="0"/>
                        <a:t>5 cases</a:t>
                      </a:r>
                      <a:endParaRPr lang="en-US" sz="1800" b="1" dirty="0"/>
                    </a:p>
                  </a:txBody>
                  <a:tcPr marT="45715" marB="45715">
                    <a:solidFill>
                      <a:schemeClr val="bg1"/>
                    </a:solidFill>
                  </a:tcPr>
                </a:tc>
                <a:tc>
                  <a:txBody>
                    <a:bodyPr/>
                    <a:lstStyle/>
                    <a:p>
                      <a:endParaRPr lang="en-US" sz="1800" b="1" dirty="0" smtClean="0"/>
                    </a:p>
                    <a:p>
                      <a:r>
                        <a:rPr lang="en-US" sz="1800" b="1" dirty="0" smtClean="0"/>
                        <a:t>0</a:t>
                      </a:r>
                    </a:p>
                    <a:p>
                      <a:r>
                        <a:rPr lang="en-US" sz="1800" b="1" dirty="0" smtClean="0"/>
                        <a:t>0</a:t>
                      </a:r>
                      <a:endParaRPr lang="en-US" sz="1800" b="1" dirty="0"/>
                    </a:p>
                  </a:txBody>
                  <a:tcPr marT="45715" marB="45715">
                    <a:solidFill>
                      <a:schemeClr val="bg1"/>
                    </a:solidFill>
                  </a:tcPr>
                </a:tc>
                <a:tc>
                  <a:txBody>
                    <a:bodyPr/>
                    <a:lstStyle/>
                    <a:p>
                      <a:endParaRPr lang="en-US" sz="1800" b="1" dirty="0" smtClean="0"/>
                    </a:p>
                    <a:p>
                      <a:r>
                        <a:rPr lang="en-US" sz="1200" b="1" dirty="0" smtClean="0"/>
                        <a:t>$30.00</a:t>
                      </a:r>
                    </a:p>
                    <a:p>
                      <a:r>
                        <a:rPr lang="en-US" sz="1200" b="1" dirty="0" smtClean="0"/>
                        <a:t>$ 8.54</a:t>
                      </a:r>
                      <a:endParaRPr lang="en-US" sz="1200" b="1" dirty="0"/>
                    </a:p>
                  </a:txBody>
                  <a:tcPr marT="45715" marB="45715">
                    <a:solidFill>
                      <a:schemeClr val="bg1"/>
                    </a:solidFill>
                  </a:tcPr>
                </a:tc>
                <a:tc>
                  <a:txBody>
                    <a:bodyPr/>
                    <a:lstStyle/>
                    <a:p>
                      <a:endParaRPr lang="en-US" sz="1800" b="1" dirty="0" smtClean="0"/>
                    </a:p>
                    <a:p>
                      <a:r>
                        <a:rPr lang="en-US" sz="1200" b="1" dirty="0" smtClean="0"/>
                        <a:t>$150.00</a:t>
                      </a:r>
                    </a:p>
                    <a:p>
                      <a:r>
                        <a:rPr lang="en-US" sz="1200" b="1" dirty="0" smtClean="0"/>
                        <a:t>$  42.70</a:t>
                      </a:r>
                      <a:endParaRPr lang="en-US" sz="1200" b="1" dirty="0"/>
                    </a:p>
                  </a:txBody>
                  <a:tcPr marT="45715" marB="45715">
                    <a:solidFill>
                      <a:schemeClr val="bg1"/>
                    </a:solidFill>
                  </a:tcPr>
                </a:tc>
              </a:tr>
              <a:tr h="767192">
                <a:tc>
                  <a:txBody>
                    <a:bodyPr/>
                    <a:lstStyle/>
                    <a:p>
                      <a:endParaRPr lang="en-US" sz="1200" dirty="0" smtClean="0"/>
                    </a:p>
                    <a:p>
                      <a:r>
                        <a:rPr lang="en-US" sz="1200" dirty="0" smtClean="0"/>
                        <a:t>9-18-13</a:t>
                      </a:r>
                    </a:p>
                    <a:p>
                      <a:r>
                        <a:rPr lang="en-US" sz="800" dirty="0" smtClean="0"/>
                        <a:t>Wednesday</a:t>
                      </a:r>
                    </a:p>
                    <a:p>
                      <a:endParaRPr lang="en-US" sz="1000" dirty="0"/>
                    </a:p>
                  </a:txBody>
                  <a:tcPr marT="45715" marB="45715">
                    <a:solidFill>
                      <a:schemeClr val="bg1"/>
                    </a:solidFill>
                  </a:tcPr>
                </a:tc>
                <a:tc>
                  <a:txBody>
                    <a:bodyPr/>
                    <a:lstStyle/>
                    <a:p>
                      <a:endParaRPr lang="en-US" sz="1800" dirty="0" smtClean="0"/>
                    </a:p>
                    <a:p>
                      <a:r>
                        <a:rPr lang="en-US" sz="1200" dirty="0" smtClean="0"/>
                        <a:t>460</a:t>
                      </a:r>
                      <a:endParaRPr lang="en-US" sz="1200" dirty="0"/>
                    </a:p>
                  </a:txBody>
                  <a:tcPr marT="45715" marB="45715">
                    <a:solidFill>
                      <a:schemeClr val="bg1"/>
                    </a:solidFill>
                  </a:tcPr>
                </a:tc>
                <a:tc>
                  <a:txBody>
                    <a:bodyPr/>
                    <a:lstStyle/>
                    <a:p>
                      <a:endParaRPr lang="en-US" sz="1800" dirty="0" smtClean="0"/>
                    </a:p>
                    <a:p>
                      <a:r>
                        <a:rPr lang="en-US" sz="1200" dirty="0" smtClean="0"/>
                        <a:t>500</a:t>
                      </a:r>
                      <a:endParaRPr lang="en-US" sz="1200" dirty="0"/>
                    </a:p>
                  </a:txBody>
                  <a:tcPr marT="45715" marB="45715">
                    <a:solidFill>
                      <a:schemeClr val="bg1"/>
                    </a:solidFill>
                  </a:tcPr>
                </a:tc>
                <a:tc>
                  <a:txBody>
                    <a:bodyPr/>
                    <a:lstStyle/>
                    <a:p>
                      <a:endParaRPr lang="en-US" sz="1800" dirty="0" smtClean="0"/>
                    </a:p>
                    <a:p>
                      <a:r>
                        <a:rPr lang="en-US" sz="1200" dirty="0" smtClean="0"/>
                        <a:t>    1</a:t>
                      </a:r>
                      <a:endParaRPr lang="en-US" sz="1200" dirty="0"/>
                    </a:p>
                  </a:txBody>
                  <a:tcPr marT="45715" marB="45715">
                    <a:solidFill>
                      <a:schemeClr val="bg1"/>
                    </a:solidFill>
                  </a:tcPr>
                </a:tc>
                <a:tc>
                  <a:txBody>
                    <a:bodyPr/>
                    <a:lstStyle/>
                    <a:p>
                      <a:r>
                        <a:rPr lang="en-US" sz="1600" dirty="0" smtClean="0"/>
                        <a:t>Pluots  (100/cs)</a:t>
                      </a:r>
                    </a:p>
                    <a:p>
                      <a:r>
                        <a:rPr lang="en-US" sz="1600" dirty="0" smtClean="0"/>
                        <a:t>(Dinosaur Egg)</a:t>
                      </a:r>
                      <a:endParaRPr lang="en-US" sz="1600" dirty="0"/>
                    </a:p>
                  </a:txBody>
                  <a:tcPr marT="45715" marB="45715">
                    <a:solidFill>
                      <a:schemeClr val="bg1"/>
                    </a:solidFill>
                  </a:tcPr>
                </a:tc>
                <a:tc>
                  <a:txBody>
                    <a:bodyPr/>
                    <a:lstStyle/>
                    <a:p>
                      <a:endParaRPr lang="en-US" sz="1200" dirty="0" smtClean="0"/>
                    </a:p>
                    <a:p>
                      <a:r>
                        <a:rPr lang="en-US" sz="1200" dirty="0" smtClean="0"/>
                        <a:t>5 cases</a:t>
                      </a:r>
                      <a:endParaRPr lang="en-US" sz="1200" dirty="0"/>
                    </a:p>
                  </a:txBody>
                  <a:tcPr marT="45715" marB="45715">
                    <a:solidFill>
                      <a:schemeClr val="bg1"/>
                    </a:solidFill>
                  </a:tcPr>
                </a:tc>
                <a:tc>
                  <a:txBody>
                    <a:bodyPr/>
                    <a:lstStyle/>
                    <a:p>
                      <a:endParaRPr lang="en-US" sz="1200" dirty="0" smtClean="0"/>
                    </a:p>
                    <a:p>
                      <a:r>
                        <a:rPr lang="en-US" sz="1200" dirty="0" smtClean="0"/>
                        <a:t>0</a:t>
                      </a:r>
                      <a:endParaRPr lang="en-US" sz="1200" dirty="0"/>
                    </a:p>
                  </a:txBody>
                  <a:tcPr marT="45715" marB="45715">
                    <a:solidFill>
                      <a:schemeClr val="bg1"/>
                    </a:solidFill>
                  </a:tcPr>
                </a:tc>
                <a:tc>
                  <a:txBody>
                    <a:bodyPr/>
                    <a:lstStyle/>
                    <a:p>
                      <a:endParaRPr lang="en-US" sz="1200" dirty="0" smtClean="0"/>
                    </a:p>
                    <a:p>
                      <a:r>
                        <a:rPr lang="en-US" sz="1200" dirty="0" smtClean="0"/>
                        <a:t>$30.00</a:t>
                      </a:r>
                      <a:endParaRPr lang="en-US" sz="1200" dirty="0"/>
                    </a:p>
                  </a:txBody>
                  <a:tcPr marT="45715" marB="45715">
                    <a:solidFill>
                      <a:schemeClr val="bg1"/>
                    </a:solidFill>
                  </a:tcPr>
                </a:tc>
                <a:tc>
                  <a:txBody>
                    <a:bodyPr/>
                    <a:lstStyle/>
                    <a:p>
                      <a:endParaRPr lang="en-US" sz="1100" dirty="0" smtClean="0"/>
                    </a:p>
                    <a:p>
                      <a:r>
                        <a:rPr lang="en-US" sz="1100" dirty="0" smtClean="0"/>
                        <a:t>$150.00</a:t>
                      </a:r>
                    </a:p>
                  </a:txBody>
                  <a:tcPr marT="45715" marB="45715">
                    <a:solidFill>
                      <a:schemeClr val="bg1"/>
                    </a:solidFill>
                  </a:tcPr>
                </a:tc>
              </a:tr>
              <a:tr h="1054893">
                <a:tc>
                  <a:txBody>
                    <a:bodyPr/>
                    <a:lstStyle/>
                    <a:p>
                      <a:endParaRPr lang="en-US" sz="1200" dirty="0" smtClean="0"/>
                    </a:p>
                    <a:p>
                      <a:r>
                        <a:rPr lang="en-US" sz="1200" dirty="0" smtClean="0"/>
                        <a:t>9-19-13</a:t>
                      </a:r>
                    </a:p>
                    <a:p>
                      <a:r>
                        <a:rPr lang="en-US" sz="1000" dirty="0" smtClean="0"/>
                        <a:t>Thursday</a:t>
                      </a:r>
                      <a:endParaRPr lang="en-US" sz="1000" dirty="0"/>
                    </a:p>
                  </a:txBody>
                  <a:tcPr marT="45715" marB="45715">
                    <a:solidFill>
                      <a:schemeClr val="bg1"/>
                    </a:solidFill>
                  </a:tcPr>
                </a:tc>
                <a:tc>
                  <a:txBody>
                    <a:bodyPr/>
                    <a:lstStyle/>
                    <a:p>
                      <a:endParaRPr lang="en-US" sz="1200" dirty="0" smtClean="0"/>
                    </a:p>
                    <a:p>
                      <a:r>
                        <a:rPr lang="en-US" sz="1200" dirty="0" smtClean="0"/>
                        <a:t>460</a:t>
                      </a:r>
                      <a:endParaRPr lang="en-US" sz="1200" dirty="0"/>
                    </a:p>
                  </a:txBody>
                  <a:tcPr marT="45715" marB="45715">
                    <a:solidFill>
                      <a:schemeClr val="bg1"/>
                    </a:solidFill>
                  </a:tcPr>
                </a:tc>
                <a:tc>
                  <a:txBody>
                    <a:bodyPr/>
                    <a:lstStyle/>
                    <a:p>
                      <a:endParaRPr lang="en-US" sz="1200" dirty="0" smtClean="0"/>
                    </a:p>
                    <a:p>
                      <a:r>
                        <a:rPr lang="en-US" sz="1200" dirty="0" smtClean="0"/>
                        <a:t>500</a:t>
                      </a:r>
                      <a:endParaRPr lang="en-US" sz="1200" dirty="0"/>
                    </a:p>
                  </a:txBody>
                  <a:tcPr marT="45715" marB="45715">
                    <a:solidFill>
                      <a:schemeClr val="bg1"/>
                    </a:solidFill>
                  </a:tcPr>
                </a:tc>
                <a:tc>
                  <a:txBody>
                    <a:bodyPr/>
                    <a:lstStyle/>
                    <a:p>
                      <a:r>
                        <a:rPr lang="en-US" sz="1200" dirty="0" smtClean="0"/>
                        <a:t>  </a:t>
                      </a:r>
                    </a:p>
                    <a:p>
                      <a:r>
                        <a:rPr lang="en-US" sz="1200" dirty="0" smtClean="0"/>
                        <a:t>    1</a:t>
                      </a:r>
                      <a:endParaRPr lang="en-US" sz="1200" dirty="0"/>
                    </a:p>
                  </a:txBody>
                  <a:tcPr marT="45715" marB="45715">
                    <a:solidFill>
                      <a:schemeClr val="bg1"/>
                    </a:solidFill>
                  </a:tcPr>
                </a:tc>
                <a:tc>
                  <a:txBody>
                    <a:bodyPr/>
                    <a:lstStyle/>
                    <a:p>
                      <a:r>
                        <a:rPr lang="en-US" sz="1600" dirty="0" smtClean="0"/>
                        <a:t>Pre-Packed Fresh Pineapple</a:t>
                      </a:r>
                    </a:p>
                    <a:p>
                      <a:r>
                        <a:rPr lang="en-US" sz="1600" dirty="0" smtClean="0"/>
                        <a:t>(100/cs)</a:t>
                      </a:r>
                      <a:endParaRPr lang="en-US" sz="1600" dirty="0"/>
                    </a:p>
                  </a:txBody>
                  <a:tcPr marT="45715" marB="45715">
                    <a:solidFill>
                      <a:schemeClr val="bg1"/>
                    </a:solidFill>
                  </a:tcPr>
                </a:tc>
                <a:tc>
                  <a:txBody>
                    <a:bodyPr/>
                    <a:lstStyle/>
                    <a:p>
                      <a:endParaRPr lang="en-US" sz="1200" dirty="0" smtClean="0"/>
                    </a:p>
                    <a:p>
                      <a:r>
                        <a:rPr lang="en-US" sz="1200" dirty="0" smtClean="0"/>
                        <a:t>5 cases</a:t>
                      </a:r>
                    </a:p>
                    <a:p>
                      <a:endParaRPr lang="en-US" sz="1200" dirty="0"/>
                    </a:p>
                  </a:txBody>
                  <a:tcPr marT="45715" marB="45715">
                    <a:solidFill>
                      <a:schemeClr val="bg1"/>
                    </a:solidFill>
                  </a:tcPr>
                </a:tc>
                <a:tc>
                  <a:txBody>
                    <a:bodyPr/>
                    <a:lstStyle/>
                    <a:p>
                      <a:endParaRPr lang="en-US" sz="1200" dirty="0" smtClean="0"/>
                    </a:p>
                    <a:p>
                      <a:r>
                        <a:rPr lang="en-US" sz="1200" dirty="0" smtClean="0"/>
                        <a:t>0</a:t>
                      </a:r>
                    </a:p>
                    <a:p>
                      <a:endParaRPr lang="en-US" sz="1200" dirty="0" smtClean="0"/>
                    </a:p>
                    <a:p>
                      <a:endParaRPr lang="en-US" sz="1200" dirty="0" smtClean="0"/>
                    </a:p>
                    <a:p>
                      <a:endParaRPr lang="en-US" sz="1200" dirty="0"/>
                    </a:p>
                  </a:txBody>
                  <a:tcPr marT="45715" marB="45715">
                    <a:solidFill>
                      <a:schemeClr val="bg1"/>
                    </a:solidFill>
                  </a:tcPr>
                </a:tc>
                <a:tc>
                  <a:txBody>
                    <a:bodyPr/>
                    <a:lstStyle/>
                    <a:p>
                      <a:endParaRPr lang="en-US" sz="1200" dirty="0" smtClean="0"/>
                    </a:p>
                    <a:p>
                      <a:r>
                        <a:rPr lang="en-US" sz="1200" dirty="0" smtClean="0"/>
                        <a:t>$40.00</a:t>
                      </a:r>
                    </a:p>
                    <a:p>
                      <a:endParaRPr lang="en-US" sz="1200" dirty="0" smtClean="0"/>
                    </a:p>
                    <a:p>
                      <a:endParaRPr lang="en-US" sz="1200" dirty="0"/>
                    </a:p>
                  </a:txBody>
                  <a:tcPr marT="45715" marB="45715">
                    <a:solidFill>
                      <a:schemeClr val="bg1"/>
                    </a:solidFill>
                  </a:tcPr>
                </a:tc>
                <a:tc>
                  <a:txBody>
                    <a:bodyPr/>
                    <a:lstStyle/>
                    <a:p>
                      <a:endParaRPr lang="en-US" sz="1100" dirty="0" smtClean="0"/>
                    </a:p>
                    <a:p>
                      <a:r>
                        <a:rPr lang="en-US" sz="1100" dirty="0" smtClean="0"/>
                        <a:t>$200.00</a:t>
                      </a:r>
                      <a:endParaRPr lang="en-US" sz="1100" dirty="0"/>
                    </a:p>
                  </a:txBody>
                  <a:tcPr marT="45715" marB="45715">
                    <a:solidFill>
                      <a:schemeClr val="bg1"/>
                    </a:solidFill>
                  </a:tcPr>
                </a:tc>
              </a:tr>
              <a:tr h="863092">
                <a:tc>
                  <a:txBody>
                    <a:bodyPr/>
                    <a:lstStyle/>
                    <a:p>
                      <a:endParaRPr lang="en-US" sz="1200" dirty="0" smtClean="0"/>
                    </a:p>
                    <a:p>
                      <a:r>
                        <a:rPr lang="en-US" sz="1200" dirty="0" smtClean="0"/>
                        <a:t>9-20-13</a:t>
                      </a:r>
                    </a:p>
                    <a:p>
                      <a:r>
                        <a:rPr lang="en-US" sz="1200" dirty="0" smtClean="0"/>
                        <a:t>Friday</a:t>
                      </a:r>
                      <a:endParaRPr lang="en-US" sz="1200" dirty="0"/>
                    </a:p>
                  </a:txBody>
                  <a:tcPr marT="45715" marB="45715">
                    <a:solidFill>
                      <a:schemeClr val="bg1"/>
                    </a:solidFill>
                  </a:tcPr>
                </a:tc>
                <a:tc>
                  <a:txBody>
                    <a:bodyPr/>
                    <a:lstStyle/>
                    <a:p>
                      <a:endParaRPr lang="en-US" sz="1800" dirty="0" smtClean="0"/>
                    </a:p>
                    <a:p>
                      <a:r>
                        <a:rPr lang="en-US" sz="1200" dirty="0" smtClean="0"/>
                        <a:t>460</a:t>
                      </a:r>
                    </a:p>
                    <a:p>
                      <a:endParaRPr lang="en-US" sz="1800" dirty="0"/>
                    </a:p>
                  </a:txBody>
                  <a:tcPr marT="45715" marB="45715">
                    <a:solidFill>
                      <a:schemeClr val="bg1"/>
                    </a:solidFill>
                  </a:tcPr>
                </a:tc>
                <a:tc>
                  <a:txBody>
                    <a:bodyPr/>
                    <a:lstStyle/>
                    <a:p>
                      <a:endParaRPr lang="en-US" sz="1800" dirty="0"/>
                    </a:p>
                    <a:p>
                      <a:r>
                        <a:rPr lang="en-US" sz="1200" dirty="0" smtClean="0"/>
                        <a:t>500</a:t>
                      </a:r>
                      <a:endParaRPr lang="en-US" sz="1200" dirty="0"/>
                    </a:p>
                  </a:txBody>
                  <a:tcPr marT="45715" marB="45715">
                    <a:solidFill>
                      <a:schemeClr val="bg1"/>
                    </a:solidFill>
                  </a:tcPr>
                </a:tc>
                <a:tc>
                  <a:txBody>
                    <a:bodyPr/>
                    <a:lstStyle/>
                    <a:p>
                      <a:pPr algn="ctr"/>
                      <a:endParaRPr lang="en-US" sz="1200" dirty="0" smtClean="0"/>
                    </a:p>
                    <a:p>
                      <a:pPr algn="ctr"/>
                      <a:r>
                        <a:rPr lang="en-US" sz="1200" dirty="0" smtClean="0"/>
                        <a:t>1</a:t>
                      </a:r>
                      <a:endParaRPr lang="en-US" sz="1200" dirty="0"/>
                    </a:p>
                  </a:txBody>
                  <a:tcPr marT="45715" marB="45715">
                    <a:solidFill>
                      <a:schemeClr val="bg1"/>
                    </a:solidFill>
                  </a:tcPr>
                </a:tc>
                <a:tc>
                  <a:txBody>
                    <a:bodyPr/>
                    <a:lstStyle/>
                    <a:p>
                      <a:r>
                        <a:rPr lang="en-US" sz="1600" dirty="0" smtClean="0"/>
                        <a:t>Pears</a:t>
                      </a:r>
                      <a:r>
                        <a:rPr lang="en-US" sz="1600" baseline="0" dirty="0" smtClean="0"/>
                        <a:t>  (GA Grown)</a:t>
                      </a:r>
                    </a:p>
                    <a:p>
                      <a:r>
                        <a:rPr lang="en-US" sz="1600" baseline="0" dirty="0" smtClean="0"/>
                        <a:t>(150/cs)</a:t>
                      </a:r>
                      <a:endParaRPr lang="en-US" sz="1600" dirty="0"/>
                    </a:p>
                  </a:txBody>
                  <a:tcPr marT="45715" marB="45715">
                    <a:solidFill>
                      <a:schemeClr val="bg1"/>
                    </a:solidFill>
                  </a:tcPr>
                </a:tc>
                <a:tc>
                  <a:txBody>
                    <a:bodyPr/>
                    <a:lstStyle/>
                    <a:p>
                      <a:r>
                        <a:rPr lang="en-US" sz="1200" dirty="0" smtClean="0"/>
                        <a:t>4</a:t>
                      </a:r>
                      <a:r>
                        <a:rPr lang="en-US" sz="1800" dirty="0" smtClean="0"/>
                        <a:t> </a:t>
                      </a:r>
                      <a:r>
                        <a:rPr lang="en-US" sz="1200" dirty="0" smtClean="0"/>
                        <a:t>cases</a:t>
                      </a:r>
                      <a:endParaRPr lang="en-US" sz="1200" dirty="0"/>
                    </a:p>
                  </a:txBody>
                  <a:tcPr marT="45715" marB="45715">
                    <a:solidFill>
                      <a:schemeClr val="bg1"/>
                    </a:solidFill>
                  </a:tcPr>
                </a:tc>
                <a:tc>
                  <a:txBody>
                    <a:bodyPr/>
                    <a:lstStyle/>
                    <a:p>
                      <a:endParaRPr lang="en-US" sz="1000" dirty="0" smtClean="0"/>
                    </a:p>
                    <a:p>
                      <a:r>
                        <a:rPr lang="en-US" sz="1000" dirty="0" smtClean="0"/>
                        <a:t>100 </a:t>
                      </a:r>
                    </a:p>
                  </a:txBody>
                  <a:tcPr marT="45715" marB="45715">
                    <a:solidFill>
                      <a:schemeClr val="bg1"/>
                    </a:solidFill>
                  </a:tcPr>
                </a:tc>
                <a:tc>
                  <a:txBody>
                    <a:bodyPr/>
                    <a:lstStyle/>
                    <a:p>
                      <a:endParaRPr lang="en-US" sz="1200" dirty="0" smtClean="0"/>
                    </a:p>
                    <a:p>
                      <a:r>
                        <a:rPr lang="en-US" sz="1200" dirty="0" smtClean="0"/>
                        <a:t>$25.00</a:t>
                      </a:r>
                    </a:p>
                    <a:p>
                      <a:endParaRPr lang="en-US" sz="1200" dirty="0"/>
                    </a:p>
                  </a:txBody>
                  <a:tcPr marT="45715" marB="45715">
                    <a:solidFill>
                      <a:schemeClr val="bg1"/>
                    </a:solidFill>
                  </a:tcPr>
                </a:tc>
                <a:tc>
                  <a:txBody>
                    <a:bodyPr/>
                    <a:lstStyle/>
                    <a:p>
                      <a:endParaRPr lang="en-US" sz="1200" dirty="0" smtClean="0"/>
                    </a:p>
                    <a:p>
                      <a:r>
                        <a:rPr lang="en-US" sz="1200" dirty="0" smtClean="0"/>
                        <a:t>$100.0</a:t>
                      </a:r>
                      <a:endParaRPr lang="en-US" sz="1200" dirty="0"/>
                    </a:p>
                  </a:txBody>
                  <a:tcPr marT="45715" marB="45715">
                    <a:solidFill>
                      <a:schemeClr val="bg1"/>
                    </a:solidFill>
                  </a:tcPr>
                </a:tc>
              </a:tr>
            </a:tbl>
          </a:graphicData>
        </a:graphic>
      </p:graphicFrame>
      <p:sp>
        <p:nvSpPr>
          <p:cNvPr id="112714" name="Title 1"/>
          <p:cNvSpPr>
            <a:spLocks noGrp="1"/>
          </p:cNvSpPr>
          <p:nvPr>
            <p:ph type="title"/>
          </p:nvPr>
        </p:nvSpPr>
        <p:spPr>
          <a:xfrm>
            <a:off x="152400" y="224588"/>
            <a:ext cx="6617368" cy="641686"/>
          </a:xfrm>
        </p:spPr>
        <p:txBody>
          <a:bodyPr>
            <a:normAutofit fontScale="90000"/>
          </a:bodyPr>
          <a:lstStyle/>
          <a:p>
            <a:pPr eaLnBrk="1" hangingPunct="1"/>
            <a:r>
              <a:rPr lang="en-US" altLang="en-US" dirty="0" smtClean="0"/>
              <a:t>FFVP Production Record</a:t>
            </a:r>
            <a:br>
              <a:rPr lang="en-US" altLang="en-US" dirty="0" smtClean="0"/>
            </a:br>
            <a:r>
              <a:rPr lang="en-US" altLang="en-US" dirty="0" smtClean="0">
                <a:solidFill>
                  <a:srgbClr val="0000FF"/>
                </a:solidFill>
              </a:rPr>
              <a:t>Prototype</a:t>
            </a:r>
            <a:endParaRPr lang="en-US" altLang="en-US" dirty="0" smtClean="0"/>
          </a:p>
        </p:txBody>
      </p:sp>
      <p:sp>
        <p:nvSpPr>
          <p:cNvPr id="112715"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7CFC4171-EA27-422F-ABDE-1F571769B5AC}" type="slidenum">
              <a:rPr lang="en-US" altLang="en-US" sz="1200"/>
              <a:pPr/>
              <a:t>72</a:t>
            </a:fld>
            <a:endParaRPr lang="en-US" altLang="en-US" sz="1200"/>
          </a:p>
        </p:txBody>
      </p:sp>
    </p:spTree>
    <p:extLst>
      <p:ext uri="{BB962C8B-B14F-4D97-AF65-F5344CB8AC3E}">
        <p14:creationId xmlns:p14="http://schemas.microsoft.com/office/powerpoint/2010/main" val="22657417"/>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altLang="en-US" smtClean="0"/>
              <a:t>BREAK </a:t>
            </a:r>
          </a:p>
        </p:txBody>
      </p:sp>
      <p:sp>
        <p:nvSpPr>
          <p:cNvPr id="113667" name="Content Placeholder 2"/>
          <p:cNvSpPr>
            <a:spLocks noGrp="1"/>
          </p:cNvSpPr>
          <p:nvPr>
            <p:ph idx="1"/>
          </p:nvPr>
        </p:nvSpPr>
        <p:spPr>
          <a:xfrm>
            <a:off x="4572000" y="1447800"/>
            <a:ext cx="4495800" cy="2590800"/>
          </a:xfrm>
        </p:spPr>
        <p:txBody>
          <a:bodyPr/>
          <a:lstStyle/>
          <a:p>
            <a:pPr marL="0" indent="0" algn="ctr" eaLnBrk="1" hangingPunct="1">
              <a:buFont typeface="Arial" charset="0"/>
              <a:buNone/>
            </a:pPr>
            <a:r>
              <a:rPr lang="en-US" altLang="en-US" sz="4800" dirty="0" smtClean="0"/>
              <a:t>Please return promptly in</a:t>
            </a:r>
          </a:p>
          <a:p>
            <a:pPr marL="0" indent="0" algn="ctr" eaLnBrk="1" hangingPunct="1">
              <a:buFont typeface="Arial" charset="0"/>
              <a:buNone/>
            </a:pPr>
            <a:r>
              <a:rPr lang="en-US" altLang="en-US" sz="4800" b="1" dirty="0" smtClean="0"/>
              <a:t>14 </a:t>
            </a:r>
            <a:r>
              <a:rPr lang="en-US" altLang="en-US" sz="4800" b="1" dirty="0" smtClean="0"/>
              <a:t>minutes</a:t>
            </a:r>
          </a:p>
        </p:txBody>
      </p:sp>
      <p:sp>
        <p:nvSpPr>
          <p:cNvPr id="36868"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C00C2F2E-C659-472F-9A9C-DA1D22BE6568}" type="datetime1">
              <a:rPr lang="en-US" smtClean="0"/>
              <a:pPr fontAlgn="base">
                <a:spcBef>
                  <a:spcPct val="0"/>
                </a:spcBef>
                <a:spcAft>
                  <a:spcPct val="0"/>
                </a:spcAft>
                <a:defRPr/>
              </a:pPr>
              <a:t>7/6/2015</a:t>
            </a:fld>
            <a:endParaRPr lang="en-US" dirty="0" smtClean="0"/>
          </a:p>
        </p:txBody>
      </p:sp>
      <p:sp>
        <p:nvSpPr>
          <p:cNvPr id="113669"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27CB256-9D18-4054-B3D9-926EAAC8346D}" type="slidenum">
              <a:rPr lang="en-US" altLang="en-US" sz="1200"/>
              <a:pPr/>
              <a:t>73</a:t>
            </a:fld>
            <a:endParaRPr lang="en-US" altLang="en-US" sz="1200"/>
          </a:p>
        </p:txBody>
      </p:sp>
      <p:pic>
        <p:nvPicPr>
          <p:cNvPr id="113670" name="Picture 4" descr="C:\Users\Danna.Ogletree\AppData\Local\Microsoft\Windows\Temporary Internet Files\Content.IE5\VW4XO9XW\MC9003210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80853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Rectangle 1"/>
          <p:cNvSpPr>
            <a:spLocks noChangeArrowheads="1"/>
          </p:cNvSpPr>
          <p:nvPr/>
        </p:nvSpPr>
        <p:spPr bwMode="auto">
          <a:xfrm>
            <a:off x="5410200" y="4267200"/>
            <a:ext cx="285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hlinkClick r:id="rId3"/>
              </a:rPr>
              <a:t>http://timer.onlineclock.net</a:t>
            </a:r>
          </a:p>
        </p:txBody>
      </p:sp>
    </p:spTree>
    <p:extLst>
      <p:ext uri="{BB962C8B-B14F-4D97-AF65-F5344CB8AC3E}">
        <p14:creationId xmlns:p14="http://schemas.microsoft.com/office/powerpoint/2010/main" val="30769095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fontScale="90000"/>
          </a:bodyPr>
          <a:lstStyle/>
          <a:p>
            <a:pPr eaLnBrk="1" hangingPunct="1"/>
            <a:r>
              <a:rPr lang="en-US" altLang="en-US" sz="6000" smtClean="0"/>
              <a:t>NUTRITION EDUCATION</a:t>
            </a:r>
          </a:p>
        </p:txBody>
      </p:sp>
      <p:sp>
        <p:nvSpPr>
          <p:cNvPr id="114691" name="Content Placeholder 2"/>
          <p:cNvSpPr>
            <a:spLocks noGrp="1"/>
          </p:cNvSpPr>
          <p:nvPr>
            <p:ph sz="half" idx="1"/>
          </p:nvPr>
        </p:nvSpPr>
        <p:spPr>
          <a:xfrm>
            <a:off x="457200" y="2382592"/>
            <a:ext cx="8229600" cy="3637208"/>
          </a:xfrm>
        </p:spPr>
        <p:txBody>
          <a:bodyPr/>
          <a:lstStyle/>
          <a:p>
            <a:pPr eaLnBrk="1" hangingPunct="1"/>
            <a:r>
              <a:rPr lang="en-US" altLang="en-US" sz="4000" dirty="0" smtClean="0"/>
              <a:t>Required with cooked vegetable</a:t>
            </a:r>
          </a:p>
          <a:p>
            <a:pPr eaLnBrk="1" hangingPunct="1"/>
            <a:r>
              <a:rPr lang="en-US" altLang="en-US" sz="4000" dirty="0" smtClean="0"/>
              <a:t>No funding</a:t>
            </a:r>
          </a:p>
          <a:p>
            <a:pPr eaLnBrk="1" hangingPunct="1"/>
            <a:r>
              <a:rPr lang="en-US" altLang="en-US" sz="4000" dirty="0" smtClean="0"/>
              <a:t>Handbook, pp. 20-21, 28-30</a:t>
            </a:r>
          </a:p>
          <a:p>
            <a:pPr eaLnBrk="1" hangingPunct="1"/>
            <a:r>
              <a:rPr lang="en-US" altLang="en-US" sz="4000" dirty="0" smtClean="0"/>
              <a:t>Connect with school Curriculum Department</a:t>
            </a:r>
          </a:p>
          <a:p>
            <a:pPr eaLnBrk="1" hangingPunct="1"/>
            <a:endParaRPr lang="en-US" altLang="en-US" dirty="0" smtClean="0"/>
          </a:p>
        </p:txBody>
      </p:sp>
      <p:sp>
        <p:nvSpPr>
          <p:cNvPr id="39941"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67FB0-1051-4E04-929C-E6C40A7D160F}" type="datetime1">
              <a:rPr lang="en-US" smtClean="0"/>
              <a:pPr fontAlgn="base">
                <a:spcBef>
                  <a:spcPct val="0"/>
                </a:spcBef>
                <a:spcAft>
                  <a:spcPct val="0"/>
                </a:spcAft>
                <a:defRPr/>
              </a:pPr>
              <a:t>7/6/2015</a:t>
            </a:fld>
            <a:endParaRPr lang="en-US" dirty="0" smtClean="0"/>
          </a:p>
        </p:txBody>
      </p:sp>
      <p:sp>
        <p:nvSpPr>
          <p:cNvPr id="114693" name="Slide Number Placeholder 5"/>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FB389EC-9CA7-4464-B069-E8FBC0608D1D}" type="slidenum">
              <a:rPr lang="en-US" altLang="en-US" sz="1200"/>
              <a:pPr/>
              <a:t>74</a:t>
            </a:fld>
            <a:endParaRPr lang="en-US" altLang="en-US" sz="1200"/>
          </a:p>
        </p:txBody>
      </p:sp>
    </p:spTree>
    <p:extLst>
      <p:ext uri="{BB962C8B-B14F-4D97-AF65-F5344CB8AC3E}">
        <p14:creationId xmlns:p14="http://schemas.microsoft.com/office/powerpoint/2010/main" val="2268484667"/>
      </p:ext>
    </p:extLst>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76200"/>
            <a:ext cx="8229600" cy="1143000"/>
          </a:xfrm>
        </p:spPr>
        <p:txBody>
          <a:bodyPr/>
          <a:lstStyle/>
          <a:p>
            <a:r>
              <a:rPr lang="en-US" altLang="en-US" smtClean="0"/>
              <a:t>Nutrition Ed Handouts</a:t>
            </a:r>
          </a:p>
        </p:txBody>
      </p:sp>
      <p:sp>
        <p:nvSpPr>
          <p:cNvPr id="115715" name="Content Placeholder 2"/>
          <p:cNvSpPr>
            <a:spLocks noGrp="1"/>
          </p:cNvSpPr>
          <p:nvPr>
            <p:ph idx="1"/>
          </p:nvPr>
        </p:nvSpPr>
        <p:spPr>
          <a:xfrm>
            <a:off x="685800" y="1066800"/>
            <a:ext cx="7620000" cy="4953000"/>
          </a:xfrm>
        </p:spPr>
        <p:txBody>
          <a:bodyPr/>
          <a:lstStyle/>
          <a:p>
            <a:pPr marL="514350" indent="-514350">
              <a:buFont typeface="Calibri" pitchFamily="34" charset="0"/>
              <a:buAutoNum type="arabicParenR"/>
            </a:pPr>
            <a:r>
              <a:rPr lang="en-US" altLang="en-US" sz="3600" dirty="0" smtClean="0"/>
              <a:t>Availability Chart of GA Grown</a:t>
            </a:r>
          </a:p>
          <a:p>
            <a:pPr marL="514350" indent="-514350">
              <a:buFont typeface="Calibri" pitchFamily="34" charset="0"/>
              <a:buAutoNum type="arabicParenR"/>
            </a:pPr>
            <a:r>
              <a:rPr lang="en-US" altLang="en-US" sz="3600" dirty="0" smtClean="0"/>
              <a:t>FFVP State </a:t>
            </a:r>
            <a:r>
              <a:rPr lang="en-US" altLang="en-US" sz="3600" dirty="0" smtClean="0"/>
              <a:t>Links &amp; Nutrition </a:t>
            </a:r>
            <a:r>
              <a:rPr lang="en-US" altLang="en-US" sz="3600" dirty="0" smtClean="0"/>
              <a:t>and Health Resources Links</a:t>
            </a:r>
          </a:p>
          <a:p>
            <a:pPr marL="514350" indent="-514350">
              <a:buFont typeface="Calibri" pitchFamily="34" charset="0"/>
              <a:buAutoNum type="arabicParenR"/>
            </a:pPr>
            <a:r>
              <a:rPr lang="en-US" altLang="en-US" sz="3600" dirty="0" smtClean="0"/>
              <a:t>F &amp; V Word find</a:t>
            </a:r>
          </a:p>
          <a:p>
            <a:pPr marL="514350" indent="-514350">
              <a:buFont typeface="Calibri" pitchFamily="34" charset="0"/>
              <a:buAutoNum type="arabicParenR"/>
            </a:pPr>
            <a:r>
              <a:rPr lang="en-US" altLang="en-US" sz="3600" dirty="0" smtClean="0"/>
              <a:t>FFVP Parent Brochure</a:t>
            </a:r>
          </a:p>
          <a:p>
            <a:pPr marL="514350" indent="-514350">
              <a:buFont typeface="Calibri" pitchFamily="34" charset="0"/>
              <a:buAutoNum type="arabicParenR"/>
            </a:pPr>
            <a:r>
              <a:rPr lang="en-US" altLang="en-US" sz="3600" dirty="0" smtClean="0"/>
              <a:t>Brochure for Teachers &amp; Staff</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A4EFD387-15A7-4802-99D8-773614B10553}" type="datetime1">
              <a:rPr lang="en-US" smtClean="0"/>
              <a:pPr>
                <a:defRPr/>
              </a:pPr>
              <a:t>7/6/2015</a:t>
            </a:fld>
            <a:endParaRPr lang="en-US" dirty="0"/>
          </a:p>
        </p:txBody>
      </p:sp>
      <p:sp>
        <p:nvSpPr>
          <p:cNvPr id="115717"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11283D23-63F5-41FA-9C97-114F57E45DF4}" type="slidenum">
              <a:rPr lang="en-US" altLang="en-US" sz="1200"/>
              <a:pPr/>
              <a:t>75</a:t>
            </a:fld>
            <a:endParaRPr lang="en-US" altLang="en-US" sz="1200"/>
          </a:p>
        </p:txBody>
      </p:sp>
    </p:spTree>
    <p:extLst>
      <p:ext uri="{BB962C8B-B14F-4D97-AF65-F5344CB8AC3E}">
        <p14:creationId xmlns:p14="http://schemas.microsoft.com/office/powerpoint/2010/main" val="29485902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5867400" y="2209800"/>
            <a:ext cx="3276600" cy="1143000"/>
          </a:xfrm>
        </p:spPr>
        <p:txBody>
          <a:bodyPr>
            <a:normAutofit fontScale="90000"/>
          </a:bodyPr>
          <a:lstStyle/>
          <a:p>
            <a:pPr eaLnBrk="1" hangingPunct="1"/>
            <a:r>
              <a:rPr lang="en-US" altLang="en-US" dirty="0" smtClean="0"/>
              <a:t>BEST PRACTICES</a:t>
            </a:r>
          </a:p>
        </p:txBody>
      </p:sp>
      <p:sp>
        <p:nvSpPr>
          <p:cNvPr id="51204"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9F195582-344D-4D5D-9868-A40752CF6649}" type="datetime1">
              <a:rPr lang="en-US" smtClean="0"/>
              <a:pPr fontAlgn="base">
                <a:spcBef>
                  <a:spcPct val="0"/>
                </a:spcBef>
                <a:spcAft>
                  <a:spcPct val="0"/>
                </a:spcAft>
                <a:defRPr/>
              </a:pPr>
              <a:t>7/6/2015</a:t>
            </a:fld>
            <a:endParaRPr lang="en-US" dirty="0" smtClean="0"/>
          </a:p>
        </p:txBody>
      </p:sp>
      <p:sp>
        <p:nvSpPr>
          <p:cNvPr id="116740"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E9C94EA-A640-4447-9B22-4B07994709BF}" type="slidenum">
              <a:rPr lang="en-US" altLang="en-US" sz="1200"/>
              <a:pPr/>
              <a:t>76</a:t>
            </a:fld>
            <a:endParaRPr lang="en-US" altLang="en-US" sz="1200"/>
          </a:p>
        </p:txBody>
      </p:sp>
      <p:pic>
        <p:nvPicPr>
          <p:cNvPr id="116741"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325"/>
            <a:ext cx="5238750"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4241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pPr eaLnBrk="1" hangingPunct="1"/>
            <a:r>
              <a:rPr lang="en-US" altLang="en-US" smtClean="0"/>
              <a:t>Remember . . .</a:t>
            </a:r>
          </a:p>
        </p:txBody>
      </p:sp>
      <p:sp>
        <p:nvSpPr>
          <p:cNvPr id="117763" name="Content Placeholder 7"/>
          <p:cNvSpPr>
            <a:spLocks noGrp="1"/>
          </p:cNvSpPr>
          <p:nvPr>
            <p:ph idx="1"/>
          </p:nvPr>
        </p:nvSpPr>
        <p:spPr>
          <a:xfrm>
            <a:off x="457200" y="1295400"/>
            <a:ext cx="8229600" cy="4525963"/>
          </a:xfrm>
        </p:spPr>
        <p:txBody>
          <a:bodyPr/>
          <a:lstStyle/>
          <a:p>
            <a:pPr eaLnBrk="1" hangingPunct="1">
              <a:buFont typeface="Wingdings" pitchFamily="2" charset="2"/>
              <a:buNone/>
            </a:pPr>
            <a:r>
              <a:rPr lang="en-US" altLang="en-US" i="1" smtClean="0"/>
              <a:t>	</a:t>
            </a:r>
            <a:r>
              <a:rPr lang="en-US" altLang="en-US" sz="4000" b="1" i="1" smtClean="0">
                <a:solidFill>
                  <a:srgbClr val="6600CC"/>
                </a:solidFill>
              </a:rPr>
              <a:t>Congressional intent and primary purpose of the FFVP is to provide fresh fruits and vegetables to school children.</a:t>
            </a:r>
          </a:p>
          <a:p>
            <a:pPr eaLnBrk="1" hangingPunct="1">
              <a:buFont typeface="Wingdings" pitchFamily="2" charset="2"/>
              <a:buNone/>
            </a:pPr>
            <a:endParaRPr lang="en-US" altLang="en-US" sz="4000" b="1" i="1" smtClean="0">
              <a:solidFill>
                <a:srgbClr val="6600CC"/>
              </a:solidFill>
            </a:endParaRPr>
          </a:p>
          <a:p>
            <a:pPr eaLnBrk="1" hangingPunct="1">
              <a:buFont typeface="Wingdings" pitchFamily="2" charset="2"/>
              <a:buNone/>
            </a:pPr>
            <a:r>
              <a:rPr lang="en-US" altLang="en-US" sz="4000" b="1" i="1" smtClean="0">
                <a:solidFill>
                  <a:srgbClr val="6600CC"/>
                </a:solidFill>
              </a:rPr>
              <a:t>   This purpose should not be diminished.</a:t>
            </a:r>
          </a:p>
          <a:p>
            <a:pPr eaLnBrk="1" hangingPunct="1"/>
            <a:endParaRPr lang="en-US" altLang="en-US" smtClean="0"/>
          </a:p>
        </p:txBody>
      </p:sp>
      <p:sp>
        <p:nvSpPr>
          <p:cNvPr id="57348" name="Date Placeholder 4"/>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E3D60F8-C76E-4688-ACF5-9EE81809C1D9}" type="datetime1">
              <a:rPr lang="en-US" smtClean="0"/>
              <a:pPr fontAlgn="base">
                <a:spcBef>
                  <a:spcPct val="0"/>
                </a:spcBef>
                <a:spcAft>
                  <a:spcPct val="0"/>
                </a:spcAft>
                <a:defRPr/>
              </a:pPr>
              <a:t>7/6/2015</a:t>
            </a:fld>
            <a:endParaRPr lang="en-US" dirty="0" smtClean="0"/>
          </a:p>
        </p:txBody>
      </p:sp>
      <p:sp>
        <p:nvSpPr>
          <p:cNvPr id="117765" name="Slide Number Placeholder 5"/>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0B41D81-E06A-4992-B5B6-5463C1ACB71E}" type="slidenum">
              <a:rPr lang="en-US" altLang="en-US" sz="1200"/>
              <a:pPr/>
              <a:t>77</a:t>
            </a:fld>
            <a:endParaRPr lang="en-US" altLang="en-US" sz="1200"/>
          </a:p>
        </p:txBody>
      </p:sp>
    </p:spTree>
    <p:extLst>
      <p:ext uri="{BB962C8B-B14F-4D97-AF65-F5344CB8AC3E}">
        <p14:creationId xmlns:p14="http://schemas.microsoft.com/office/powerpoint/2010/main" val="42901929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t>	</a:t>
            </a:r>
          </a:p>
        </p:txBody>
      </p:sp>
      <p:sp>
        <p:nvSpPr>
          <p:cNvPr id="118787" name="Content Placeholder 2"/>
          <p:cNvSpPr>
            <a:spLocks noGrp="1"/>
          </p:cNvSpPr>
          <p:nvPr>
            <p:ph idx="1"/>
          </p:nvPr>
        </p:nvSpPr>
        <p:spPr>
          <a:xfrm>
            <a:off x="457200" y="1600200"/>
            <a:ext cx="8229600" cy="2209800"/>
          </a:xfrm>
        </p:spPr>
        <p:txBody>
          <a:bodyPr/>
          <a:lstStyle/>
          <a:p>
            <a:pPr algn="ctr"/>
            <a:r>
              <a:rPr lang="en-US" altLang="en-US" sz="7200" i="1" smtClean="0"/>
              <a:t>What may we clarify?</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98167D89-0880-4764-8369-762159CD80E1}" type="datetime1">
              <a:rPr lang="en-US" smtClean="0"/>
              <a:pPr>
                <a:defRPr/>
              </a:pPr>
              <a:t>7/6/2015</a:t>
            </a:fld>
            <a:endParaRPr lang="en-US" dirty="0"/>
          </a:p>
        </p:txBody>
      </p:sp>
      <p:sp>
        <p:nvSpPr>
          <p:cNvPr id="118789"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46EE6DB6-A7C3-4E2D-A3F5-E44BAE9AE8C0}" type="slidenum">
              <a:rPr lang="en-US" altLang="en-US" sz="1200"/>
              <a:pPr/>
              <a:t>78</a:t>
            </a:fld>
            <a:endParaRPr lang="en-US" altLang="en-US" sz="1200"/>
          </a:p>
        </p:txBody>
      </p:sp>
    </p:spTree>
    <p:extLst>
      <p:ext uri="{BB962C8B-B14F-4D97-AF65-F5344CB8AC3E}">
        <p14:creationId xmlns:p14="http://schemas.microsoft.com/office/powerpoint/2010/main" val="25760243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smtClean="0"/>
              <a:t>EVALUATION</a:t>
            </a:r>
          </a:p>
        </p:txBody>
      </p:sp>
      <p:sp>
        <p:nvSpPr>
          <p:cNvPr id="119811" name="Content Placeholder 2"/>
          <p:cNvSpPr>
            <a:spLocks noGrp="1"/>
          </p:cNvSpPr>
          <p:nvPr>
            <p:ph idx="1"/>
          </p:nvPr>
        </p:nvSpPr>
        <p:spPr/>
        <p:txBody>
          <a:bodyPr/>
          <a:lstStyle/>
          <a:p>
            <a:pPr algn="ctr" eaLnBrk="1" hangingPunct="1">
              <a:buFont typeface="Arial" charset="0"/>
              <a:buNone/>
            </a:pPr>
            <a:r>
              <a:rPr lang="en-US" altLang="en-US" b="1" dirty="0" smtClean="0"/>
              <a:t>SY 16</a:t>
            </a:r>
          </a:p>
          <a:p>
            <a:pPr algn="ctr" eaLnBrk="1" hangingPunct="1">
              <a:buFont typeface="Arial" charset="0"/>
              <a:buNone/>
            </a:pPr>
            <a:r>
              <a:rPr lang="en-US" altLang="en-US" b="1" dirty="0" smtClean="0"/>
              <a:t>Fresh Fruit &amp; Vegetable Program Training</a:t>
            </a:r>
          </a:p>
          <a:p>
            <a:pPr algn="ctr" eaLnBrk="1" hangingPunct="1">
              <a:buFont typeface="Arial" charset="0"/>
              <a:buNone/>
            </a:pPr>
            <a:endParaRPr lang="en-US" altLang="en-US" b="1" dirty="0" smtClean="0"/>
          </a:p>
          <a:p>
            <a:pPr algn="ctr" eaLnBrk="1" hangingPunct="1">
              <a:buFont typeface="Arial" charset="0"/>
              <a:buNone/>
            </a:pPr>
            <a:r>
              <a:rPr lang="en-US" altLang="en-US" sz="4400" b="1" dirty="0" smtClean="0"/>
              <a:t>Please complete the evaluation!</a:t>
            </a:r>
          </a:p>
          <a:p>
            <a:pPr algn="ctr" eaLnBrk="1" hangingPunct="1">
              <a:buFont typeface="Arial" charset="0"/>
              <a:buNone/>
            </a:pPr>
            <a:r>
              <a:rPr lang="en-US" altLang="en-US" sz="4000" b="1" i="1" dirty="0" smtClean="0"/>
              <a:t>Your ideas help us improve.</a:t>
            </a:r>
            <a:endParaRPr lang="en-US" altLang="en-US" sz="4000" b="1" dirty="0" smtClean="0"/>
          </a:p>
          <a:p>
            <a:pPr algn="ctr" eaLnBrk="1" hangingPunct="1">
              <a:buFont typeface="Arial" charset="0"/>
              <a:buNone/>
            </a:pPr>
            <a:endParaRPr lang="en-US" altLang="en-US" b="1" dirty="0" smtClean="0"/>
          </a:p>
        </p:txBody>
      </p:sp>
      <p:sp>
        <p:nvSpPr>
          <p:cNvPr id="58372"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54C3D9DB-91D3-42CE-BCED-6F8E8E953317}" type="datetime1">
              <a:rPr lang="en-US" smtClean="0"/>
              <a:pPr fontAlgn="base">
                <a:spcBef>
                  <a:spcPct val="0"/>
                </a:spcBef>
                <a:spcAft>
                  <a:spcPct val="0"/>
                </a:spcAft>
                <a:defRPr/>
              </a:pPr>
              <a:t>7/6/2015</a:t>
            </a:fld>
            <a:endParaRPr lang="en-US" dirty="0" smtClean="0"/>
          </a:p>
        </p:txBody>
      </p:sp>
      <p:sp>
        <p:nvSpPr>
          <p:cNvPr id="119813"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6664D49-727C-4E59-9B9E-062AAB830834}" type="slidenum">
              <a:rPr lang="en-US" altLang="en-US" sz="1200"/>
              <a:pPr/>
              <a:t>79</a:t>
            </a:fld>
            <a:endParaRPr lang="en-US" altLang="en-US" sz="1200"/>
          </a:p>
        </p:txBody>
      </p:sp>
    </p:spTree>
    <p:extLst>
      <p:ext uri="{BB962C8B-B14F-4D97-AF65-F5344CB8AC3E}">
        <p14:creationId xmlns:p14="http://schemas.microsoft.com/office/powerpoint/2010/main" val="371250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3983" y="334016"/>
            <a:ext cx="2967892" cy="1325563"/>
          </a:xfrm>
        </p:spPr>
        <p:txBody>
          <a:bodyPr/>
          <a:lstStyle/>
          <a:p>
            <a:pPr eaLnBrk="1" hangingPunct="1"/>
            <a:r>
              <a:rPr lang="en-US" altLang="en-US" dirty="0" err="1" smtClean="0"/>
              <a:t>Ya</a:t>
            </a:r>
            <a:r>
              <a:rPr lang="en-US" altLang="en-US" dirty="0" smtClean="0"/>
              <a:t> Pear</a:t>
            </a:r>
          </a:p>
        </p:txBody>
      </p:sp>
      <p:sp>
        <p:nvSpPr>
          <p:cNvPr id="9219"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1651609C-6A90-4C94-A358-07EC897D34A5}" type="datetime1">
              <a:rPr lang="en-US" smtClean="0"/>
              <a:pPr fontAlgn="base">
                <a:spcBef>
                  <a:spcPct val="0"/>
                </a:spcBef>
                <a:spcAft>
                  <a:spcPct val="0"/>
                </a:spcAft>
                <a:defRPr/>
              </a:pPr>
              <a:t>7/6/2015</a:t>
            </a:fld>
            <a:endParaRPr lang="en-US" dirty="0" smtClean="0"/>
          </a:p>
        </p:txBody>
      </p:sp>
      <p:sp>
        <p:nvSpPr>
          <p:cNvPr id="15364"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25DE2F0C-45E4-4C4F-9F32-A20E7F4CDE97}" type="slidenum">
              <a:rPr lang="en-US" altLang="en-US" sz="1200"/>
              <a:pPr/>
              <a:t>8</a:t>
            </a:fld>
            <a:endParaRPr lang="en-US" altLang="en-US" sz="12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25" y="848891"/>
            <a:ext cx="4105275" cy="5347121"/>
          </a:xfrm>
          <a:prstGeom prst="rect">
            <a:avLst/>
          </a:prstGeom>
        </p:spPr>
      </p:pic>
    </p:spTree>
    <p:extLst>
      <p:ext uri="{BB962C8B-B14F-4D97-AF65-F5344CB8AC3E}">
        <p14:creationId xmlns:p14="http://schemas.microsoft.com/office/powerpoint/2010/main" val="401032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949CE92-77EC-4CDA-9CA4-5E729E48E585}" type="datetime1">
              <a:rPr lang="en-US" smtClean="0"/>
              <a:pPr fontAlgn="base">
                <a:spcBef>
                  <a:spcPct val="0"/>
                </a:spcBef>
                <a:spcAft>
                  <a:spcPct val="0"/>
                </a:spcAft>
                <a:defRPr/>
              </a:pPr>
              <a:t>7/6/2015</a:t>
            </a:fld>
            <a:endParaRPr lang="en-US" dirty="0" smtClean="0"/>
          </a:p>
        </p:txBody>
      </p:sp>
      <p:sp>
        <p:nvSpPr>
          <p:cNvPr id="120835" name="Slide Number Placeholder 2"/>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442A94A3-42A6-44C0-B62F-D6D5BE569771}" type="slidenum">
              <a:rPr lang="en-US" altLang="en-US" sz="1200"/>
              <a:pPr/>
              <a:t>80</a:t>
            </a:fld>
            <a:endParaRPr lang="en-US" altLang="en-US" sz="1200"/>
          </a:p>
        </p:txBody>
      </p:sp>
      <p:pic>
        <p:nvPicPr>
          <p:cNvPr id="120836" name="Picture 3" descr="happy kid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3874" y="1233154"/>
            <a:ext cx="3858126" cy="486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Box 1"/>
          <p:cNvSpPr txBox="1">
            <a:spLocks noChangeArrowheads="1"/>
          </p:cNvSpPr>
          <p:nvPr/>
        </p:nvSpPr>
        <p:spPr bwMode="auto">
          <a:xfrm>
            <a:off x="228600" y="1600200"/>
            <a:ext cx="358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latin typeface="Arial" charset="0"/>
              </a:rPr>
              <a:t>Thank you</a:t>
            </a:r>
          </a:p>
          <a:p>
            <a:pPr algn="ctr" eaLnBrk="1" hangingPunct="1"/>
            <a:r>
              <a:rPr lang="en-US" altLang="en-US" sz="4400">
                <a:latin typeface="Arial" charset="0"/>
              </a:rPr>
              <a:t>for participating !</a:t>
            </a:r>
          </a:p>
        </p:txBody>
      </p:sp>
    </p:spTree>
    <p:extLst>
      <p:ext uri="{BB962C8B-B14F-4D97-AF65-F5344CB8AC3E}">
        <p14:creationId xmlns:p14="http://schemas.microsoft.com/office/powerpoint/2010/main" val="31419623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7096" y="1678206"/>
            <a:ext cx="8438146" cy="426539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50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eaLnBrk="1" hangingPunct="1"/>
            <a:r>
              <a:rPr lang="en-US" altLang="en-US" dirty="0" smtClean="0"/>
              <a:t>Pink Lemonade Blueberries</a:t>
            </a:r>
          </a:p>
        </p:txBody>
      </p:sp>
      <p:sp>
        <p:nvSpPr>
          <p:cNvPr id="7171"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9D029D46-1E4D-4F4A-81A3-E2C0A2C94F2F}" type="datetime1">
              <a:rPr lang="en-US" smtClean="0"/>
              <a:pPr fontAlgn="base">
                <a:spcBef>
                  <a:spcPct val="0"/>
                </a:spcBef>
                <a:spcAft>
                  <a:spcPct val="0"/>
                </a:spcAft>
                <a:defRPr/>
              </a:pPr>
              <a:t>7/6/2015</a:t>
            </a:fld>
            <a:endParaRPr lang="en-US" dirty="0" smtClean="0"/>
          </a:p>
        </p:txBody>
      </p:sp>
      <p:sp>
        <p:nvSpPr>
          <p:cNvPr id="17412" name="Slide Number Placeholder 4"/>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9CE045B-DD44-4982-AD42-F1B82D27311F}" type="slidenum">
              <a:rPr lang="en-US" altLang="en-US" sz="1200"/>
              <a:pPr/>
              <a:t>9</a:t>
            </a:fld>
            <a:endParaRPr lang="en-US" altLang="en-US" sz="12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727" y="1659579"/>
            <a:ext cx="7081010" cy="4482474"/>
          </a:xfrm>
          <a:prstGeom prst="rect">
            <a:avLst/>
          </a:prstGeom>
        </p:spPr>
      </p:pic>
    </p:spTree>
    <p:extLst>
      <p:ext uri="{BB962C8B-B14F-4D97-AF65-F5344CB8AC3E}">
        <p14:creationId xmlns:p14="http://schemas.microsoft.com/office/powerpoint/2010/main" val="2840616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FVP PowerPoint SY16.potx [Read-Only]" id="{CA78262A-F6DD-4BDD-93F9-9C80F13340D6}" vid="{F7C5D249-99E8-4029-8E82-7041EBF1E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b96539ca-0d04-4f13-9e0c-c5c61c50bfbe" xsi:nil="true"/>
    <PublishingExpirationDate xmlns="http://schemas.microsoft.com/sharepoint/v3" xsi:nil="true"/>
    <PublishingStartDate xmlns="http://schemas.microsoft.com/sharepoint/v3" xsi:nil="true"/>
    <Page_x0020_SubHeader xmlns="b96539ca-0d04-4f13-9e0c-c5c61c50bfb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78A968CC758542A52F757A27E3AA32" ma:contentTypeVersion="3" ma:contentTypeDescription="Create a new document." ma:contentTypeScope="" ma:versionID="da2e2c2c826bc00974010c5b7f1afec1">
  <xsd:schema xmlns:xsd="http://www.w3.org/2001/XMLSchema" xmlns:xs="http://www.w3.org/2001/XMLSchema" xmlns:p="http://schemas.microsoft.com/office/2006/metadata/properties" xmlns:ns1="http://schemas.microsoft.com/sharepoint/v3" xmlns:ns2="1d496aed-39d0-4758-b3cf-4e4773287716" xmlns:ns3="b96539ca-0d04-4f13-9e0c-c5c61c50bfbe" targetNamespace="http://schemas.microsoft.com/office/2006/metadata/properties" ma:root="true" ma:fieldsID="1d839c6ee6b916a41fc67ac6a6b784fd" ns1:_="" ns2:_="" ns3:_="">
    <xsd:import namespace="http://schemas.microsoft.com/sharepoint/v3"/>
    <xsd:import namespace="1d496aed-39d0-4758-b3cf-4e4773287716"/>
    <xsd:import namespace="b96539ca-0d04-4f13-9e0c-c5c61c50bfbe"/>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6539ca-0d04-4f13-9e0c-c5c61c50bfbe" elementFormDefault="qualified">
    <xsd:import namespace="http://schemas.microsoft.com/office/2006/documentManagement/types"/>
    <xsd:import namespace="http://schemas.microsoft.com/office/infopath/2007/PartnerControls"/>
    <xsd:element name="Page" ma:index="12" nillable="true" ma:displayName="Page" ma:list="{07ED2675-D0A9-44CB-8058-0094628B2974}"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8A7C3-2BB5-4A18-898A-30CE89B2372C}"/>
</file>

<file path=customXml/itemProps2.xml><?xml version="1.0" encoding="utf-8"?>
<ds:datastoreItem xmlns:ds="http://schemas.openxmlformats.org/officeDocument/2006/customXml" ds:itemID="{C94F0326-956C-440A-980F-48B7DAB6C7E6}"/>
</file>

<file path=customXml/itemProps3.xml><?xml version="1.0" encoding="utf-8"?>
<ds:datastoreItem xmlns:ds="http://schemas.openxmlformats.org/officeDocument/2006/customXml" ds:itemID="{1CF00EE7-5F6E-409F-88CA-8BEF9EFD5F4F}"/>
</file>

<file path=docProps/app.xml><?xml version="1.0" encoding="utf-8"?>
<Properties xmlns="http://schemas.openxmlformats.org/officeDocument/2006/extended-properties" xmlns:vt="http://schemas.openxmlformats.org/officeDocument/2006/docPropsVTypes">
  <Template>FFVP PowerPoint SY16</Template>
  <TotalTime>531</TotalTime>
  <Words>3069</Words>
  <Application>Microsoft Office PowerPoint</Application>
  <PresentationFormat>On-screen Show (4:3)</PresentationFormat>
  <Paragraphs>713</Paragraphs>
  <Slides>81</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Arial</vt:lpstr>
      <vt:lpstr>Arial Narrow</vt:lpstr>
      <vt:lpstr>Arial Rounded MT Bold</vt:lpstr>
      <vt:lpstr>Bodoni MT Black</vt:lpstr>
      <vt:lpstr>Broadway</vt:lpstr>
      <vt:lpstr>Calibri</vt:lpstr>
      <vt:lpstr>Courier New</vt:lpstr>
      <vt:lpstr>Times New Roman</vt:lpstr>
      <vt:lpstr>Wingdings</vt:lpstr>
      <vt:lpstr>GaDOE-PowerPoint-Template</vt:lpstr>
      <vt:lpstr>USDA Fresh Fruit &amp; Vegetable Program Training 2015 - 2016</vt:lpstr>
      <vt:lpstr>Training Objectives</vt:lpstr>
      <vt:lpstr>Training Objectives Cont.</vt:lpstr>
      <vt:lpstr>How well do we know our Fruits &amp; Veggies?</vt:lpstr>
      <vt:lpstr>Teardrop Red Cherry Tomatoes</vt:lpstr>
      <vt:lpstr>Brown Turkey Figs</vt:lpstr>
      <vt:lpstr>Orange Cauliflower</vt:lpstr>
      <vt:lpstr>Ya Pear</vt:lpstr>
      <vt:lpstr>Pink Lemonade Blueberries</vt:lpstr>
      <vt:lpstr>Is there a Handbook?</vt:lpstr>
      <vt:lpstr>What are the goals?</vt:lpstr>
      <vt:lpstr>Who does what?</vt:lpstr>
      <vt:lpstr>History:</vt:lpstr>
      <vt:lpstr>PowerPoint Presentation</vt:lpstr>
      <vt:lpstr>PowerPoint Presentation</vt:lpstr>
      <vt:lpstr>PowerPoint Presentation</vt:lpstr>
      <vt:lpstr>How are schools selected? Page 7</vt:lpstr>
      <vt:lpstr>How are schools selected?(cont.)</vt:lpstr>
      <vt:lpstr>What’s new this year??</vt:lpstr>
      <vt:lpstr>Why 2 allocations?</vt:lpstr>
      <vt:lpstr>   Allocations </vt:lpstr>
      <vt:lpstr>Allocations</vt:lpstr>
      <vt:lpstr>FFVP Accounting Codes</vt:lpstr>
      <vt:lpstr>PowerPoint Presentation</vt:lpstr>
      <vt:lpstr>2 Grant Periods X 2 Allocations each Period = 4 Bags of Money</vt:lpstr>
      <vt:lpstr>4 Bags of Money</vt:lpstr>
      <vt:lpstr>Claims and Reimbursement Process</vt:lpstr>
      <vt:lpstr>Claims and Reimbursement Process</vt:lpstr>
      <vt:lpstr>Monthly Claim for Reimbursement</vt:lpstr>
      <vt:lpstr>Monthly Claim for Reimbursement</vt:lpstr>
      <vt:lpstr>Monthly Claim for Reimbursement</vt:lpstr>
      <vt:lpstr>SNO FFVP Invoice Application</vt:lpstr>
      <vt:lpstr>SNO Navigational Instructions</vt:lpstr>
      <vt:lpstr>SNO instructions includes general information</vt:lpstr>
      <vt:lpstr>Step-by-step and screenshots</vt:lpstr>
      <vt:lpstr>FFVP Reports</vt:lpstr>
      <vt:lpstr>PowerPoint Presentation</vt:lpstr>
      <vt:lpstr>BUDGET Example</vt:lpstr>
      <vt:lpstr>BREAK </vt:lpstr>
      <vt:lpstr>PowerPoint Presentation</vt:lpstr>
      <vt:lpstr>PowerPoint Presentation</vt:lpstr>
      <vt:lpstr>Equipment Pre-Approval Request Required</vt:lpstr>
      <vt:lpstr>Equipment Pre-Approval Request</vt:lpstr>
      <vt:lpstr>Documenting Labor</vt:lpstr>
      <vt:lpstr>Prototype</vt:lpstr>
      <vt:lpstr>Prototype continued</vt:lpstr>
      <vt:lpstr>Time and Effort cont..</vt:lpstr>
      <vt:lpstr>What about Food Safety? </vt:lpstr>
      <vt:lpstr>LUNCH</vt:lpstr>
      <vt:lpstr>Sparkler Radishes</vt:lpstr>
      <vt:lpstr>Yellow Crookneck Squash</vt:lpstr>
      <vt:lpstr>Witch Finger Grapes</vt:lpstr>
      <vt:lpstr>Planet or Round Carrots</vt:lpstr>
      <vt:lpstr>Bing Cherries</vt:lpstr>
      <vt:lpstr>Administrative Reviews</vt:lpstr>
      <vt:lpstr>How are you serving fruits &amp; vegetables in your school?</vt:lpstr>
      <vt:lpstr>MENU PLANNING</vt:lpstr>
      <vt:lpstr>MENU PLANNING</vt:lpstr>
      <vt:lpstr>Who can receive snacks? Page 10</vt:lpstr>
      <vt:lpstr>When can snacks be served?    Page 12</vt:lpstr>
      <vt:lpstr>When can’t snacks be served?</vt:lpstr>
      <vt:lpstr>Where can snacks be served? Page 12</vt:lpstr>
      <vt:lpstr>What can be served?</vt:lpstr>
      <vt:lpstr>Which Fruits and Veggies to serve?  Page 14</vt:lpstr>
      <vt:lpstr>Which Fruits and Veggies to serve?  Cont.</vt:lpstr>
      <vt:lpstr>Which Fruits and Veggies to serve?  Cont.</vt:lpstr>
      <vt:lpstr>Items NOT allowed  Page 14 </vt:lpstr>
      <vt:lpstr>Items not allowed   Page 14</vt:lpstr>
      <vt:lpstr>FFVP Limits    Page 15</vt:lpstr>
      <vt:lpstr>What kind of production records are required?</vt:lpstr>
      <vt:lpstr>Number of Servings</vt:lpstr>
      <vt:lpstr>FFVP Production Record Prototype</vt:lpstr>
      <vt:lpstr>BREAK </vt:lpstr>
      <vt:lpstr>NUTRITION EDUCATION</vt:lpstr>
      <vt:lpstr>Nutrition Ed Handouts</vt:lpstr>
      <vt:lpstr>BEST PRACTICES</vt:lpstr>
      <vt:lpstr>Remember . . .</vt:lpstr>
      <vt:lpstr> </vt:lpstr>
      <vt:lpstr>EVALUATION</vt:lpstr>
      <vt:lpstr>PowerPoint Presentation</vt:lpstr>
      <vt:lpstr>PowerPoint Presentation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Fresh Fruit &amp; Vegetable Program Training 2015 - 2016</dc:title>
  <dc:creator>Danna Ogletree</dc:creator>
  <cp:lastModifiedBy>Danna Ogletree</cp:lastModifiedBy>
  <cp:revision>42</cp:revision>
  <cp:lastPrinted>2015-07-05T18:45:58Z</cp:lastPrinted>
  <dcterms:created xsi:type="dcterms:W3CDTF">2015-07-05T18:16:03Z</dcterms:created>
  <dcterms:modified xsi:type="dcterms:W3CDTF">2015-07-06T19:59:47Z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0x0101008278A968CC758542A52F757A27E3AA32</vt:lpwstr>
  </property>
</Properties>
</file>