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slides/slide30.xml" ContentType="application/vnd.openxmlformats-officedocument.presentationml.slide+xml"/>
  <Override PartName="/ppt/slides/slide31.xml" ContentType="application/vnd.openxmlformats-officedocument.presentationml.slide+xml"/>
  <Override PartName="/ppt/presentation.xml" ContentType="application/vnd.openxmlformats-officedocument.presentationml.presentation.main+xml"/>
  <Override PartName="/ppt/slides/slide2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Masters/slideMaster6.xml" ContentType="application/vnd.openxmlformats-officedocument.presentationml.slideMaster+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28.xml" ContentType="application/vnd.openxmlformats-officedocument.presentationml.notesSlide+xml"/>
  <Override PartName="/ppt/slideMasters/slideMaster1.xml" ContentType="application/vnd.openxmlformats-officedocument.presentationml.slideMaster+xml"/>
  <Override PartName="/ppt/slideLayouts/slideLayout32.xml" ContentType="application/vnd.openxmlformats-officedocument.presentationml.slideLayout+xml"/>
  <Override PartName="/ppt/slideLayouts/slideLayout28.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slideLayouts/slideLayout31.xml" ContentType="application/vnd.openxmlformats-officedocument.presentationml.slideLayout+xml"/>
  <Override PartName="/ppt/slideLayouts/slideLayout25.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40.xml" ContentType="application/vnd.openxmlformats-officedocument.presentationml.slideLayout+xml"/>
  <Override PartName="/ppt/slideLayouts/slideLayout3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29.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notesSlides/notesSlide2.xml" ContentType="application/vnd.openxmlformats-officedocument.presentationml.notesSlide+xml"/>
  <Override PartName="/ppt/slideLayouts/slideLayout26.xml" ContentType="application/vnd.openxmlformats-officedocument.presentationml.slideLayout+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21.xml" ContentType="application/vnd.openxmlformats-officedocument.presentationml.notesSlide+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notesSlides/notesSlide18.xml" ContentType="application/vnd.openxmlformats-officedocument.presentationml.notes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Layouts/slideLayout7.xml" ContentType="application/vnd.openxmlformats-officedocument.presentationml.slideLayout+xml"/>
  <Override PartName="/ppt/notesSlides/notesSlide23.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3.xml" ContentType="application/vnd.openxmlformats-officedocument.presentationml.slideLayout+xml"/>
  <Override PartName="/ppt/notesSlides/notesSlide25.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4.xml" ContentType="application/vnd.openxmlformats-officedocument.presentationml.notesSlide+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6.xml" ContentType="application/vnd.openxmlformats-officedocument.presentationml.notesSlide+xml"/>
  <Override PartName="/ppt/slideLayouts/slideLayout24.xml" ContentType="application/vnd.openxmlformats-officedocument.presentationml.slideLayout+xml"/>
  <Override PartName="/ppt/notesSlides/notesSlide5.xml" ContentType="application/vnd.openxmlformats-officedocument.presentationml.notesSlide+xml"/>
  <Override PartName="/ppt/notesSlides/notesSlide11.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16.xml" ContentType="application/vnd.openxmlformats-officedocument.presentationml.notesSlide+xml"/>
  <Override PartName="/ppt/slideLayouts/slideLayout17.xml" ContentType="application/vnd.openxmlformats-officedocument.presentationml.slideLayout+xml"/>
  <Override PartName="/ppt/notesSlides/notesSlide15.xml" ContentType="application/vnd.openxmlformats-officedocument.presentationml.notesSlide+xml"/>
  <Override PartName="/ppt/slideLayouts/slideLayout18.xml" ContentType="application/vnd.openxmlformats-officedocument.presentationml.slideLayout+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slideLayouts/slideLayout19.xml" ContentType="application/vnd.openxmlformats-officedocument.presentationml.slideLayout+xml"/>
  <Override PartName="/ppt/notesSlides/notesSlide1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 id="2147483703" r:id="rId4"/>
    <p:sldMasterId id="2147483715" r:id="rId5"/>
    <p:sldMasterId id="2147483730" r:id="rId6"/>
  </p:sldMasterIdLst>
  <p:notesMasterIdLst>
    <p:notesMasterId r:id="rId38"/>
  </p:notesMasterIdLst>
  <p:sldIdLst>
    <p:sldId id="260" r:id="rId7"/>
    <p:sldId id="282" r:id="rId8"/>
    <p:sldId id="265" r:id="rId9"/>
    <p:sldId id="310" r:id="rId10"/>
    <p:sldId id="262" r:id="rId11"/>
    <p:sldId id="316" r:id="rId12"/>
    <p:sldId id="284" r:id="rId13"/>
    <p:sldId id="285" r:id="rId14"/>
    <p:sldId id="266" r:id="rId15"/>
    <p:sldId id="261" r:id="rId16"/>
    <p:sldId id="269" r:id="rId17"/>
    <p:sldId id="313" r:id="rId18"/>
    <p:sldId id="287" r:id="rId19"/>
    <p:sldId id="271" r:id="rId20"/>
    <p:sldId id="272" r:id="rId21"/>
    <p:sldId id="273" r:id="rId22"/>
    <p:sldId id="274" r:id="rId23"/>
    <p:sldId id="286" r:id="rId24"/>
    <p:sldId id="277" r:id="rId25"/>
    <p:sldId id="288" r:id="rId26"/>
    <p:sldId id="297" r:id="rId27"/>
    <p:sldId id="298" r:id="rId28"/>
    <p:sldId id="299" r:id="rId29"/>
    <p:sldId id="300" r:id="rId30"/>
    <p:sldId id="301" r:id="rId31"/>
    <p:sldId id="302" r:id="rId32"/>
    <p:sldId id="303" r:id="rId33"/>
    <p:sldId id="304" r:id="rId34"/>
    <p:sldId id="279" r:id="rId35"/>
    <p:sldId id="315" r:id="rId36"/>
    <p:sldId id="281"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7182" autoAdjust="0"/>
  </p:normalViewPr>
  <p:slideViewPr>
    <p:cSldViewPr>
      <p:cViewPr varScale="1">
        <p:scale>
          <a:sx n="70" d="100"/>
          <a:sy n="70" d="100"/>
        </p:scale>
        <p:origin x="-1512"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ustomXml" Target="../customXml/item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AFE32E4-FB61-4F50-A8A1-332FE1C3B3F5}" type="datetimeFigureOut">
              <a:rPr lang="en-US" smtClean="0"/>
              <a:t>5/9/2013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D3A2452-C84D-4EFD-97AF-03F466462F7F}" type="slidenum">
              <a:rPr lang="en-US" smtClean="0"/>
              <a:t>‹#›</a:t>
            </a:fld>
            <a:endParaRPr lang="en-US"/>
          </a:p>
        </p:txBody>
      </p:sp>
    </p:spTree>
    <p:extLst>
      <p:ext uri="{BB962C8B-B14F-4D97-AF65-F5344CB8AC3E}">
        <p14:creationId xmlns:p14="http://schemas.microsoft.com/office/powerpoint/2010/main" val="179992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a:p>
            <a:r>
              <a:rPr lang="en-US" sz="1400" dirty="0" smtClean="0">
                <a:latin typeface="Arial" pitchFamily="34" charset="0"/>
                <a:cs typeface="Arial" pitchFamily="34" charset="0"/>
              </a:rPr>
              <a:t>Many schools are required to, or choose to, implement the Offer versus Serve (OVS) provision of the school lunch and school breakfast</a:t>
            </a:r>
            <a:r>
              <a:rPr lang="en-US" sz="1400" baseline="0" dirty="0" smtClean="0">
                <a:latin typeface="Arial" pitchFamily="34" charset="0"/>
                <a:cs typeface="Arial" pitchFamily="34" charset="0"/>
              </a:rPr>
              <a:t> programs.  Today we will focus only on the school lunch program.</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Every school nutrition employee must know what is necessary for meals to be reimbursable under this program.  All student meals we serve are paid for in part or entirely by public funds.  We must be sure that meals meet the requirements if the system is receiving funds for them.</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It is each employee’s responsibility to ensure that meals served are reimbursable.  The manager or cashier cannot assume this responsibility alone.</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FE27573-BC4D-48F9-9BF8-36CB8D69EBB9}"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1413" y="4572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228813" y="4115594"/>
            <a:ext cx="6629047" cy="4799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400" dirty="0" smtClean="0">
                <a:latin typeface="Arial" pitchFamily="34" charset="0"/>
                <a:cs typeface="Arial" pitchFamily="34" charset="0"/>
              </a:rPr>
              <a:t>(Read </a:t>
            </a:r>
            <a:r>
              <a:rPr lang="en-US" sz="1400" dirty="0">
                <a:latin typeface="Arial" pitchFamily="34" charset="0"/>
                <a:cs typeface="Arial" pitchFamily="34" charset="0"/>
              </a:rPr>
              <a:t>the </a:t>
            </a:r>
            <a:r>
              <a:rPr lang="en-US" sz="1400" dirty="0" smtClean="0">
                <a:latin typeface="Arial" pitchFamily="34" charset="0"/>
                <a:cs typeface="Arial" pitchFamily="34" charset="0"/>
              </a:rPr>
              <a:t>slide.)</a:t>
            </a:r>
            <a:endParaRPr lang="en-US" sz="1400" dirty="0">
              <a:latin typeface="Arial" pitchFamily="34" charset="0"/>
              <a:cs typeface="Arial" pitchFamily="34" charset="0"/>
            </a:endParaRPr>
          </a:p>
          <a:p>
            <a:pPr eaLnBrk="1" hangingPunct="1">
              <a:spcBef>
                <a:spcPct val="0"/>
              </a:spcBef>
            </a:pPr>
            <a:endParaRPr lang="en-US" sz="1400" dirty="0">
              <a:latin typeface="Arial" pitchFamily="34" charset="0"/>
              <a:cs typeface="Arial" pitchFamily="34" charset="0"/>
            </a:endParaRPr>
          </a:p>
          <a:p>
            <a:pPr eaLnBrk="1" hangingPunct="1">
              <a:spcBef>
                <a:spcPct val="0"/>
              </a:spcBef>
            </a:pPr>
            <a:r>
              <a:rPr lang="en-US" sz="1400" dirty="0" smtClean="0">
                <a:latin typeface="Arial" pitchFamily="34" charset="0"/>
                <a:cs typeface="Arial" pitchFamily="34" charset="0"/>
              </a:rPr>
              <a:t>Stand</a:t>
            </a:r>
            <a:r>
              <a:rPr lang="en-US" sz="1400" baseline="0" dirty="0" smtClean="0">
                <a:latin typeface="Arial" pitchFamily="34" charset="0"/>
                <a:cs typeface="Arial" pitchFamily="34" charset="0"/>
              </a:rPr>
              <a:t> up if you work</a:t>
            </a:r>
            <a:r>
              <a:rPr lang="en-US" sz="1400" dirty="0" smtClean="0">
                <a:latin typeface="Arial" pitchFamily="34" charset="0"/>
                <a:cs typeface="Arial" pitchFamily="34" charset="0"/>
              </a:rPr>
              <a:t> in a school with OVS.</a:t>
            </a:r>
            <a:r>
              <a:rPr lang="en-US" sz="1400" baseline="0" dirty="0" smtClean="0">
                <a:latin typeface="Arial" pitchFamily="34" charset="0"/>
                <a:cs typeface="Arial" pitchFamily="34" charset="0"/>
              </a:rPr>
              <a:t>  What grades are in your school?  Would OVS be optional or required?  (Help participants with the answers if they seem hesitant.)</a:t>
            </a:r>
          </a:p>
          <a:p>
            <a:pPr eaLnBrk="1" hangingPunct="1">
              <a:spcBef>
                <a:spcPct val="0"/>
              </a:spcBef>
            </a:pPr>
            <a:r>
              <a:rPr lang="en-US" sz="1400" dirty="0" smtClean="0">
                <a:latin typeface="Arial" pitchFamily="34" charset="0"/>
                <a:cs typeface="Arial" pitchFamily="34" charset="0"/>
              </a:rPr>
              <a:t> </a:t>
            </a:r>
          </a:p>
          <a:p>
            <a:pPr eaLnBrk="1" hangingPunct="1">
              <a:spcBef>
                <a:spcPct val="0"/>
              </a:spcBef>
            </a:pPr>
            <a:r>
              <a:rPr lang="en-US" sz="1400" dirty="0" smtClean="0">
                <a:latin typeface="Arial" pitchFamily="34" charset="0"/>
                <a:cs typeface="Arial" pitchFamily="34" charset="0"/>
              </a:rPr>
              <a:t>(Reinforce</a:t>
            </a:r>
            <a:r>
              <a:rPr lang="en-US" sz="1400" baseline="0" dirty="0" smtClean="0">
                <a:latin typeface="Arial" pitchFamily="34" charset="0"/>
                <a:cs typeface="Arial" pitchFamily="34" charset="0"/>
              </a:rPr>
              <a:t> the following points.)</a:t>
            </a:r>
          </a:p>
          <a:p>
            <a:pPr eaLnBrk="1" hangingPunct="1">
              <a:spcBef>
                <a:spcPct val="0"/>
              </a:spcBef>
            </a:pPr>
            <a:endParaRPr lang="en-US" sz="1400" dirty="0"/>
          </a:p>
          <a:p>
            <a:pPr eaLnBrk="1" hangingPunct="1">
              <a:spcBef>
                <a:spcPct val="0"/>
              </a:spcBef>
            </a:pPr>
            <a:r>
              <a:rPr lang="en-US" sz="1400" dirty="0" smtClean="0"/>
              <a:t>Just</a:t>
            </a:r>
            <a:r>
              <a:rPr lang="en-US" sz="1400" baseline="0" dirty="0" smtClean="0"/>
              <a:t> having c</a:t>
            </a:r>
            <a:r>
              <a:rPr lang="en-US" sz="1400" dirty="0" smtClean="0"/>
              <a:t>hoices </a:t>
            </a:r>
            <a:r>
              <a:rPr lang="en-US" sz="1400" dirty="0"/>
              <a:t>is not </a:t>
            </a:r>
            <a:r>
              <a:rPr lang="en-US" sz="1400" dirty="0" smtClean="0"/>
              <a:t>OVS.</a:t>
            </a:r>
            <a:r>
              <a:rPr lang="en-US" sz="1400" baseline="0" dirty="0" smtClean="0"/>
              <a:t>  </a:t>
            </a:r>
            <a:r>
              <a:rPr lang="en-US" sz="1400" dirty="0" smtClean="0"/>
              <a:t>You </a:t>
            </a:r>
            <a:r>
              <a:rPr lang="en-US" sz="1400" dirty="0"/>
              <a:t>can have several choices and not be participating in OVS.</a:t>
            </a:r>
          </a:p>
          <a:p>
            <a:pPr eaLnBrk="1" hangingPunct="1">
              <a:spcBef>
                <a:spcPct val="0"/>
              </a:spcBef>
            </a:pPr>
            <a:endParaRPr lang="en-US" sz="1400" dirty="0"/>
          </a:p>
          <a:p>
            <a:pPr eaLnBrk="1" hangingPunct="1">
              <a:spcBef>
                <a:spcPct val="0"/>
              </a:spcBef>
            </a:pPr>
            <a:r>
              <a:rPr lang="en-US" sz="1400" dirty="0"/>
              <a:t>However, </a:t>
            </a:r>
            <a:r>
              <a:rPr lang="en-US" sz="1400" b="0" dirty="0"/>
              <a:t>you </a:t>
            </a:r>
            <a:r>
              <a:rPr lang="en-US" sz="1400" b="1" dirty="0"/>
              <a:t>must</a:t>
            </a:r>
            <a:r>
              <a:rPr lang="en-US" sz="1400" b="0" dirty="0"/>
              <a:t> </a:t>
            </a:r>
            <a:r>
              <a:rPr lang="en-US" sz="1400" dirty="0"/>
              <a:t>offer choices when you participate in OVS . </a:t>
            </a:r>
            <a:endParaRPr lang="en-US" sz="1400" dirty="0" smtClean="0"/>
          </a:p>
          <a:p>
            <a:pPr eaLnBrk="1" hangingPunct="1">
              <a:spcBef>
                <a:spcPct val="0"/>
              </a:spcBef>
            </a:pPr>
            <a:endParaRPr lang="en-US" sz="1400" dirty="0"/>
          </a:p>
          <a:p>
            <a:pPr eaLnBrk="1" hangingPunct="1">
              <a:spcBef>
                <a:spcPct val="0"/>
              </a:spcBef>
            </a:pPr>
            <a:r>
              <a:rPr lang="en-US" sz="1400" b="1" dirty="0" smtClean="0"/>
              <a:t>It’s a Georgia thing!</a:t>
            </a:r>
            <a:endParaRPr lang="en-US" sz="1400" b="1" dirty="0"/>
          </a:p>
          <a:p>
            <a:pPr eaLnBrk="1" hangingPunct="1">
              <a:spcBef>
                <a:spcPct val="0"/>
              </a:spcBef>
            </a:pPr>
            <a:endParaRPr lang="en-US" sz="1400" dirty="0"/>
          </a:p>
          <a:p>
            <a:pPr eaLnBrk="1" hangingPunct="1">
              <a:spcBef>
                <a:spcPct val="0"/>
              </a:spcBef>
            </a:pPr>
            <a:r>
              <a:rPr lang="en-US" sz="1400" dirty="0" smtClean="0"/>
              <a:t>Comments?  Questions?</a:t>
            </a:r>
            <a:endParaRPr lang="en-US" sz="1400" dirty="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ED47E5-E19D-4510-8D0B-3C7FD45CFE80}" type="slidenum">
              <a:rPr lang="en-US" smtClean="0">
                <a:solidFill>
                  <a:srgbClr val="000000"/>
                </a:solidFill>
              </a:rPr>
              <a:pPr fontAlgn="base">
                <a:spcBef>
                  <a:spcPct val="0"/>
                </a:spcBef>
                <a:spcAft>
                  <a:spcPct val="0"/>
                </a:spcAft>
                <a:defRPr/>
              </a:pPr>
              <a:t>10</a:t>
            </a:fld>
            <a:endParaRPr 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itchFamily="34" charset="0"/>
                <a:cs typeface="Arial" pitchFamily="34" charset="0"/>
              </a:rPr>
              <a:t>(Ask for volunteers to share a few things they’ve learned about Offer versus Serve</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under the Healthy School Meal Pattern.)</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D3A2452-C84D-4EFD-97AF-03F466462F7F}" type="slidenum">
              <a:rPr lang="en-US" smtClean="0"/>
              <a:t>11</a:t>
            </a:fld>
            <a:endParaRPr lang="en-US"/>
          </a:p>
        </p:txBody>
      </p:sp>
    </p:spTree>
    <p:extLst>
      <p:ext uri="{BB962C8B-B14F-4D97-AF65-F5344CB8AC3E}">
        <p14:creationId xmlns:p14="http://schemas.microsoft.com/office/powerpoint/2010/main" val="203279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(Lead class in the</a:t>
            </a:r>
            <a:r>
              <a:rPr lang="en-US" sz="1400" baseline="0" dirty="0" smtClean="0">
                <a:latin typeface="Arial" pitchFamily="34" charset="0"/>
                <a:cs typeface="Arial" pitchFamily="34" charset="0"/>
              </a:rPr>
              <a:t> “</a:t>
            </a:r>
            <a:r>
              <a:rPr lang="en-US" sz="1400" u="none" kern="1200" dirty="0" smtClean="0">
                <a:solidFill>
                  <a:schemeClr val="tx1"/>
                </a:solidFill>
                <a:effectLst/>
                <a:latin typeface="Arial" pitchFamily="34" charset="0"/>
                <a:ea typeface="+mn-ea"/>
                <a:cs typeface="Arial" pitchFamily="34" charset="0"/>
              </a:rPr>
              <a:t>Meal Pattern Song” cadence—the</a:t>
            </a:r>
            <a:r>
              <a:rPr lang="en-US" sz="1400" u="none" kern="1200" baseline="0" dirty="0" smtClean="0">
                <a:solidFill>
                  <a:schemeClr val="tx1"/>
                </a:solidFill>
                <a:effectLst/>
                <a:latin typeface="Arial" pitchFamily="34" charset="0"/>
                <a:ea typeface="+mn-ea"/>
                <a:cs typeface="Arial" pitchFamily="34" charset="0"/>
              </a:rPr>
              <a:t> rhythm is based on the old “Sound Off” cadence</a:t>
            </a:r>
            <a:r>
              <a:rPr lang="en-US" sz="1400" u="none" kern="1200" dirty="0" smtClean="0">
                <a:solidFill>
                  <a:schemeClr val="tx1"/>
                </a:solidFill>
                <a:effectLst/>
                <a:latin typeface="Arial" pitchFamily="34" charset="0"/>
                <a:ea typeface="+mn-ea"/>
                <a:cs typeface="Arial"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u="none"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u="none" kern="1200" dirty="0" smtClean="0">
                <a:solidFill>
                  <a:schemeClr val="tx1"/>
                </a:solidFill>
                <a:effectLst/>
                <a:latin typeface="Arial" pitchFamily="34" charset="0"/>
                <a:ea typeface="+mn-ea"/>
                <a:cs typeface="Arial" pitchFamily="34" charset="0"/>
              </a:rPr>
              <a:t>The purpose of a cadence</a:t>
            </a:r>
            <a:r>
              <a:rPr lang="en-US" sz="1400" u="none" kern="1200" baseline="0" dirty="0" smtClean="0">
                <a:solidFill>
                  <a:schemeClr val="tx1"/>
                </a:solidFill>
                <a:effectLst/>
                <a:latin typeface="Arial" pitchFamily="34" charset="0"/>
                <a:ea typeface="+mn-ea"/>
                <a:cs typeface="Arial" pitchFamily="34" charset="0"/>
              </a:rPr>
              <a:t> when groups are marching is to get everyone in sync.  Our school nutrition team needs to be in sync as we implement the different phases of the Healthy School Meal Pattern.</a:t>
            </a:r>
            <a:endParaRPr lang="en-US" sz="1400" u="none" kern="1200" dirty="0" smtClean="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4D3A2452-C84D-4EFD-97AF-03F466462F7F}" type="slidenum">
              <a:rPr lang="en-US" smtClean="0"/>
              <a:t>12</a:t>
            </a:fld>
            <a:endParaRPr lang="en-US"/>
          </a:p>
        </p:txBody>
      </p:sp>
    </p:spTree>
    <p:extLst>
      <p:ext uri="{BB962C8B-B14F-4D97-AF65-F5344CB8AC3E}">
        <p14:creationId xmlns:p14="http://schemas.microsoft.com/office/powerpoint/2010/main" val="290890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400" dirty="0" smtClean="0">
                <a:latin typeface="Arial" pitchFamily="34" charset="0"/>
                <a:cs typeface="Arial" pitchFamily="34" charset="0"/>
              </a:rPr>
              <a:t>(Read the rules.)</a:t>
            </a:r>
          </a:p>
          <a:p>
            <a:pPr>
              <a:spcBef>
                <a:spcPct val="0"/>
              </a:spcBef>
            </a:pPr>
            <a:r>
              <a:rPr lang="en-US" sz="1400" dirty="0" smtClean="0">
                <a:latin typeface="Arial" pitchFamily="34" charset="0"/>
                <a:cs typeface="Arial" pitchFamily="34" charset="0"/>
              </a:rPr>
              <a:t>The option to decline items remains with the child although he or she must take at least ½ cup of fruit or vegetable.</a:t>
            </a:r>
          </a:p>
          <a:p>
            <a:pPr>
              <a:spcBef>
                <a:spcPct val="0"/>
              </a:spcBef>
            </a:pPr>
            <a:endParaRPr lang="en-US" sz="1400" dirty="0" smtClean="0">
              <a:latin typeface="Arial" pitchFamily="34" charset="0"/>
              <a:cs typeface="Arial" pitchFamily="34" charset="0"/>
            </a:endParaRPr>
          </a:p>
          <a:p>
            <a:pPr>
              <a:spcBef>
                <a:spcPct val="0"/>
              </a:spcBef>
            </a:pPr>
            <a:r>
              <a:rPr lang="en-US" sz="1400" dirty="0" smtClean="0">
                <a:latin typeface="Arial" pitchFamily="34" charset="0"/>
                <a:cs typeface="Arial" pitchFamily="34" charset="0"/>
              </a:rPr>
              <a:t>(Review:)</a:t>
            </a:r>
          </a:p>
          <a:p>
            <a:pPr>
              <a:spcBef>
                <a:spcPct val="0"/>
              </a:spcBef>
            </a:pPr>
            <a:endParaRPr lang="en-US" sz="1400" dirty="0" smtClean="0">
              <a:latin typeface="Arial" pitchFamily="34" charset="0"/>
              <a:cs typeface="Arial" pitchFamily="34" charset="0"/>
            </a:endParaRPr>
          </a:p>
          <a:p>
            <a:pPr>
              <a:spcBef>
                <a:spcPct val="0"/>
              </a:spcBef>
            </a:pPr>
            <a:r>
              <a:rPr lang="en-US" sz="1400" dirty="0" smtClean="0">
                <a:latin typeface="Arial" pitchFamily="34" charset="0"/>
                <a:cs typeface="Arial" pitchFamily="34" charset="0"/>
              </a:rPr>
              <a:t>The</a:t>
            </a:r>
            <a:r>
              <a:rPr lang="en-US" sz="1400" baseline="0" dirty="0" smtClean="0">
                <a:latin typeface="Arial" pitchFamily="34" charset="0"/>
                <a:cs typeface="Arial" pitchFamily="34" charset="0"/>
              </a:rPr>
              <a:t> m</a:t>
            </a:r>
            <a:r>
              <a:rPr lang="en-US" sz="1400" dirty="0" smtClean="0">
                <a:latin typeface="Arial" pitchFamily="34" charset="0"/>
                <a:cs typeface="Arial" pitchFamily="34" charset="0"/>
              </a:rPr>
              <a:t>eal is still priced as a unit.</a:t>
            </a:r>
          </a:p>
          <a:p>
            <a:pPr>
              <a:spcBef>
                <a:spcPct val="0"/>
              </a:spcBef>
            </a:pPr>
            <a:r>
              <a:rPr lang="en-US" sz="1400" dirty="0" smtClean="0">
                <a:latin typeface="Arial" pitchFamily="34" charset="0"/>
                <a:cs typeface="Arial" pitchFamily="34" charset="0"/>
              </a:rPr>
              <a:t>The price is the same whether the child takes the full reimbursable meal or declines one or two or zero items. </a:t>
            </a:r>
          </a:p>
          <a:p>
            <a:pPr marL="0" lvl="1">
              <a:spcBef>
                <a:spcPct val="0"/>
              </a:spcBef>
            </a:pPr>
            <a:r>
              <a:rPr lang="en-US" sz="1400" dirty="0" smtClean="0">
                <a:latin typeface="Arial" pitchFamily="34" charset="0"/>
                <a:cs typeface="Arial" pitchFamily="34" charset="0"/>
              </a:rPr>
              <a:t>The full amount of each component must be made available to choose.  For example, if the fruit component requirement of one cup for grades 9-2 is offered in two half-cup servings, the student must be able to take both ½ servings if he</a:t>
            </a:r>
            <a:r>
              <a:rPr lang="en-US" sz="1400" baseline="0" dirty="0" smtClean="0">
                <a:latin typeface="Arial" pitchFamily="34" charset="0"/>
                <a:cs typeface="Arial" pitchFamily="34" charset="0"/>
              </a:rPr>
              <a:t> or she</a:t>
            </a:r>
            <a:r>
              <a:rPr lang="en-US" sz="1400" dirty="0" smtClean="0">
                <a:latin typeface="Arial" pitchFamily="34" charset="0"/>
                <a:cs typeface="Arial" pitchFamily="34" charset="0"/>
              </a:rPr>
              <a:t> wants the full serving of fruit. </a:t>
            </a:r>
          </a:p>
          <a:p>
            <a:pPr>
              <a:spcBef>
                <a:spcPct val="0"/>
              </a:spcBef>
            </a:pPr>
            <a:endParaRPr lang="en-US" sz="1400" dirty="0" smtClean="0">
              <a:latin typeface="Arial" pitchFamily="34" charset="0"/>
              <a:cs typeface="Arial" pitchFamily="34" charset="0"/>
            </a:endParaRPr>
          </a:p>
          <a:p>
            <a:pPr>
              <a:spcBef>
                <a:spcPct val="0"/>
              </a:spcBef>
            </a:pPr>
            <a:r>
              <a:rPr lang="en-US" dirty="0" smtClean="0"/>
              <a:t> </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1"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1"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fld id="{E3009918-2EB6-4E16-827F-F6F70D0A3E0C}" type="slidenum">
              <a:rPr lang="en-US">
                <a:solidFill>
                  <a:srgbClr val="000000"/>
                </a:solidFill>
              </a:rPr>
              <a:pPr/>
              <a:t>13</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1413" y="4572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228813" y="4267306"/>
            <a:ext cx="6629047"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400" dirty="0" smtClean="0">
                <a:latin typeface="Arial" pitchFamily="34" charset="0"/>
                <a:cs typeface="Arial" pitchFamily="34" charset="0"/>
              </a:rPr>
              <a:t>You</a:t>
            </a:r>
            <a:r>
              <a:rPr lang="en-US" sz="1400" baseline="0" dirty="0" smtClean="0">
                <a:latin typeface="Arial" pitchFamily="34" charset="0"/>
                <a:cs typeface="Arial" pitchFamily="34" charset="0"/>
              </a:rPr>
              <a:t> c</a:t>
            </a:r>
            <a:r>
              <a:rPr lang="en-US" sz="1400" dirty="0" smtClean="0">
                <a:latin typeface="Arial" pitchFamily="34" charset="0"/>
                <a:cs typeface="Arial" pitchFamily="34" charset="0"/>
              </a:rPr>
              <a:t>an </a:t>
            </a:r>
            <a:r>
              <a:rPr lang="en-US" sz="1400" dirty="0">
                <a:latin typeface="Arial" pitchFamily="34" charset="0"/>
                <a:cs typeface="Arial" pitchFamily="34" charset="0"/>
              </a:rPr>
              <a:t>mix different fruits to reach </a:t>
            </a:r>
            <a:r>
              <a:rPr lang="en-US" sz="1400" dirty="0" smtClean="0">
                <a:latin typeface="Arial" pitchFamily="34" charset="0"/>
                <a:cs typeface="Arial" pitchFamily="34" charset="0"/>
              </a:rPr>
              <a:t>the minimum </a:t>
            </a:r>
            <a:r>
              <a:rPr lang="en-US" sz="1400" dirty="0">
                <a:latin typeface="Arial" pitchFamily="34" charset="0"/>
                <a:cs typeface="Arial" pitchFamily="34" charset="0"/>
              </a:rPr>
              <a:t>required serving.  For example, a student can choose ¼ cup of peaches and ¼ cup of apples to arrive at the ½ </a:t>
            </a:r>
            <a:r>
              <a:rPr lang="en-US" sz="1400" dirty="0" smtClean="0">
                <a:latin typeface="Arial" pitchFamily="34" charset="0"/>
                <a:cs typeface="Arial" pitchFamily="34" charset="0"/>
              </a:rPr>
              <a:t>cup minimum.   </a:t>
            </a:r>
            <a:endParaRPr lang="en-US" sz="1400" dirty="0">
              <a:latin typeface="Arial" pitchFamily="34" charset="0"/>
              <a:cs typeface="Arial" pitchFamily="34" charset="0"/>
            </a:endParaRPr>
          </a:p>
          <a:p>
            <a:pPr eaLnBrk="1" hangingPunct="1">
              <a:spcBef>
                <a:spcPct val="0"/>
              </a:spcBef>
            </a:pPr>
            <a:endParaRPr lang="en-US" sz="1400" dirty="0">
              <a:latin typeface="Arial" pitchFamily="34" charset="0"/>
              <a:cs typeface="Arial" pitchFamily="34" charset="0"/>
            </a:endParaRPr>
          </a:p>
          <a:p>
            <a:pPr eaLnBrk="1" hangingPunct="1">
              <a:spcBef>
                <a:spcPct val="0"/>
              </a:spcBef>
            </a:pPr>
            <a:r>
              <a:rPr lang="en-US" sz="1400" dirty="0" smtClean="0">
                <a:latin typeface="Arial" pitchFamily="34" charset="0"/>
                <a:cs typeface="Arial" pitchFamily="34" charset="0"/>
              </a:rPr>
              <a:t>You</a:t>
            </a:r>
            <a:r>
              <a:rPr lang="en-US" sz="1400" baseline="0" dirty="0" smtClean="0">
                <a:latin typeface="Arial" pitchFamily="34" charset="0"/>
                <a:cs typeface="Arial" pitchFamily="34" charset="0"/>
              </a:rPr>
              <a:t> c</a:t>
            </a:r>
            <a:r>
              <a:rPr lang="en-US" sz="1400" dirty="0" smtClean="0">
                <a:latin typeface="Arial" pitchFamily="34" charset="0"/>
                <a:cs typeface="Arial" pitchFamily="34" charset="0"/>
              </a:rPr>
              <a:t>an </a:t>
            </a:r>
            <a:r>
              <a:rPr lang="en-US" sz="1400" dirty="0">
                <a:latin typeface="Arial" pitchFamily="34" charset="0"/>
                <a:cs typeface="Arial" pitchFamily="34" charset="0"/>
              </a:rPr>
              <a:t>mix different </a:t>
            </a:r>
            <a:r>
              <a:rPr lang="en-US" sz="1400" dirty="0" smtClean="0">
                <a:latin typeface="Arial" pitchFamily="34" charset="0"/>
                <a:cs typeface="Arial" pitchFamily="34" charset="0"/>
              </a:rPr>
              <a:t>vegetables </a:t>
            </a:r>
            <a:r>
              <a:rPr lang="en-US" sz="1400" dirty="0">
                <a:latin typeface="Arial" pitchFamily="34" charset="0"/>
                <a:cs typeface="Arial" pitchFamily="34" charset="0"/>
              </a:rPr>
              <a:t>to reach </a:t>
            </a:r>
            <a:r>
              <a:rPr lang="en-US" sz="1400" dirty="0" smtClean="0">
                <a:latin typeface="Arial" pitchFamily="34" charset="0"/>
                <a:cs typeface="Arial" pitchFamily="34" charset="0"/>
              </a:rPr>
              <a:t>the minimum </a:t>
            </a:r>
            <a:r>
              <a:rPr lang="en-US" sz="1400" dirty="0">
                <a:latin typeface="Arial" pitchFamily="34" charset="0"/>
                <a:cs typeface="Arial" pitchFamily="34" charset="0"/>
              </a:rPr>
              <a:t>required serving. For example, the student could choose a pizza with 1/8</a:t>
            </a:r>
            <a:r>
              <a:rPr lang="en-US" sz="1400" baseline="30000" dirty="0">
                <a:latin typeface="Arial" pitchFamily="34" charset="0"/>
                <a:cs typeface="Arial" pitchFamily="34" charset="0"/>
              </a:rPr>
              <a:t>th</a:t>
            </a:r>
            <a:r>
              <a:rPr lang="en-US" sz="1400" dirty="0">
                <a:latin typeface="Arial" pitchFamily="34" charset="0"/>
                <a:cs typeface="Arial" pitchFamily="34" charset="0"/>
              </a:rPr>
              <a:t>  cup </a:t>
            </a:r>
            <a:r>
              <a:rPr lang="en-US" sz="1400" dirty="0" smtClean="0">
                <a:latin typeface="Arial" pitchFamily="34" charset="0"/>
                <a:cs typeface="Arial" pitchFamily="34" charset="0"/>
              </a:rPr>
              <a:t>vegetable </a:t>
            </a:r>
            <a:r>
              <a:rPr lang="en-US" sz="1400" dirty="0">
                <a:latin typeface="Arial" pitchFamily="34" charset="0"/>
                <a:cs typeface="Arial" pitchFamily="34" charset="0"/>
              </a:rPr>
              <a:t>and a 3/8</a:t>
            </a:r>
            <a:r>
              <a:rPr lang="en-US" sz="1400" baseline="30000" dirty="0">
                <a:latin typeface="Arial" pitchFamily="34" charset="0"/>
                <a:cs typeface="Arial" pitchFamily="34" charset="0"/>
              </a:rPr>
              <a:t>th</a:t>
            </a:r>
            <a:r>
              <a:rPr lang="en-US" sz="1400" dirty="0">
                <a:latin typeface="Arial" pitchFamily="34" charset="0"/>
                <a:cs typeface="Arial" pitchFamily="34" charset="0"/>
              </a:rPr>
              <a:t> </a:t>
            </a:r>
            <a:r>
              <a:rPr lang="en-US" sz="1400" dirty="0" smtClean="0">
                <a:latin typeface="Arial" pitchFamily="34" charset="0"/>
                <a:cs typeface="Arial" pitchFamily="34" charset="0"/>
              </a:rPr>
              <a:t>cup</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broccoli</a:t>
            </a:r>
            <a:r>
              <a:rPr lang="en-US" sz="1400" baseline="0" dirty="0" smtClean="0">
                <a:latin typeface="Arial" pitchFamily="34" charset="0"/>
                <a:cs typeface="Arial" pitchFamily="34" charset="0"/>
              </a:rPr>
              <a:t> to meet the ½ cup minimum.</a:t>
            </a:r>
            <a:r>
              <a:rPr lang="en-US" sz="1400" dirty="0" smtClean="0">
                <a:latin typeface="Arial" pitchFamily="34" charset="0"/>
                <a:cs typeface="Arial" pitchFamily="34" charset="0"/>
              </a:rPr>
              <a:t> </a:t>
            </a:r>
            <a:endParaRPr lang="en-US" sz="1400" dirty="0">
              <a:latin typeface="Arial" pitchFamily="34" charset="0"/>
              <a:cs typeface="Arial" pitchFamily="34" charset="0"/>
            </a:endParaRPr>
          </a:p>
          <a:p>
            <a:pPr eaLnBrk="1" hangingPunct="1">
              <a:spcBef>
                <a:spcPct val="0"/>
              </a:spcBef>
            </a:pPr>
            <a:endParaRPr lang="en-US" sz="1400" dirty="0">
              <a:latin typeface="Arial" pitchFamily="34" charset="0"/>
              <a:cs typeface="Arial" pitchFamily="34" charset="0"/>
            </a:endParaRPr>
          </a:p>
          <a:p>
            <a:pPr eaLnBrk="1" hangingPunct="1">
              <a:spcBef>
                <a:spcPct val="0"/>
              </a:spcBef>
            </a:pPr>
            <a:r>
              <a:rPr lang="en-US" sz="1400" dirty="0">
                <a:latin typeface="Arial" pitchFamily="34" charset="0"/>
                <a:cs typeface="Arial" pitchFamily="34" charset="0"/>
              </a:rPr>
              <a:t>The student </a:t>
            </a:r>
            <a:r>
              <a:rPr lang="en-US" sz="1400" dirty="0" smtClean="0">
                <a:latin typeface="Arial" pitchFamily="34" charset="0"/>
                <a:cs typeface="Arial" pitchFamily="34" charset="0"/>
              </a:rPr>
              <a:t>may take </a:t>
            </a:r>
            <a:r>
              <a:rPr lang="en-US" sz="1400" dirty="0">
                <a:latin typeface="Arial" pitchFamily="34" charset="0"/>
                <a:cs typeface="Arial" pitchFamily="34" charset="0"/>
              </a:rPr>
              <a:t>any combination of fruits and </a:t>
            </a:r>
            <a:r>
              <a:rPr lang="en-US" sz="1400" dirty="0" smtClean="0">
                <a:latin typeface="Arial" pitchFamily="34" charset="0"/>
                <a:cs typeface="Arial" pitchFamily="34" charset="0"/>
              </a:rPr>
              <a:t>vegetables </a:t>
            </a:r>
            <a:r>
              <a:rPr lang="en-US" sz="1400" dirty="0">
                <a:latin typeface="Arial" pitchFamily="34" charset="0"/>
                <a:cs typeface="Arial" pitchFamily="34" charset="0"/>
              </a:rPr>
              <a:t>to meet the ½ </a:t>
            </a:r>
            <a:r>
              <a:rPr lang="en-US" sz="1400" dirty="0" smtClean="0">
                <a:latin typeface="Arial" pitchFamily="34" charset="0"/>
                <a:cs typeface="Arial" pitchFamily="34" charset="0"/>
              </a:rPr>
              <a:t>cup.</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Students </a:t>
            </a:r>
            <a:r>
              <a:rPr lang="en-US" sz="1400" dirty="0">
                <a:latin typeface="Arial" pitchFamily="34" charset="0"/>
                <a:cs typeface="Arial" pitchFamily="34" charset="0"/>
              </a:rPr>
              <a:t>may select </a:t>
            </a:r>
            <a:r>
              <a:rPr lang="en-US" sz="1400" dirty="0" smtClean="0">
                <a:latin typeface="Arial" pitchFamily="34" charset="0"/>
                <a:cs typeface="Arial" pitchFamily="34" charset="0"/>
              </a:rPr>
              <a:t>¼ </a:t>
            </a:r>
            <a:r>
              <a:rPr lang="en-US" sz="1400" dirty="0">
                <a:latin typeface="Arial" pitchFamily="34" charset="0"/>
                <a:cs typeface="Arial" pitchFamily="34" charset="0"/>
              </a:rPr>
              <a:t>cup of </a:t>
            </a:r>
            <a:r>
              <a:rPr lang="en-US" sz="1400" dirty="0" smtClean="0">
                <a:latin typeface="Arial" pitchFamily="34" charset="0"/>
                <a:cs typeface="Arial" pitchFamily="34" charset="0"/>
              </a:rPr>
              <a:t>fruit </a:t>
            </a:r>
            <a:r>
              <a:rPr lang="en-US" sz="1400" dirty="0">
                <a:latin typeface="Arial" pitchFamily="34" charset="0"/>
                <a:cs typeface="Arial" pitchFamily="34" charset="0"/>
              </a:rPr>
              <a:t>and ¼ cup of </a:t>
            </a:r>
            <a:r>
              <a:rPr lang="en-US" sz="1400" dirty="0" smtClean="0">
                <a:latin typeface="Arial" pitchFamily="34" charset="0"/>
                <a:cs typeface="Arial" pitchFamily="34" charset="0"/>
              </a:rPr>
              <a:t>vegetable </a:t>
            </a:r>
            <a:r>
              <a:rPr lang="en-US" sz="1400" dirty="0">
                <a:latin typeface="Arial" pitchFamily="34" charset="0"/>
                <a:cs typeface="Arial" pitchFamily="34" charset="0"/>
              </a:rPr>
              <a:t>to meet </a:t>
            </a:r>
            <a:r>
              <a:rPr lang="en-US" sz="1400" dirty="0" smtClean="0">
                <a:latin typeface="Arial" pitchFamily="34" charset="0"/>
                <a:cs typeface="Arial" pitchFamily="34" charset="0"/>
              </a:rPr>
              <a:t>the ½ cup </a:t>
            </a:r>
            <a:r>
              <a:rPr lang="en-US" sz="1400" dirty="0">
                <a:latin typeface="Arial" pitchFamily="34" charset="0"/>
                <a:cs typeface="Arial" pitchFamily="34" charset="0"/>
              </a:rPr>
              <a:t>requirement.  </a:t>
            </a:r>
            <a:r>
              <a:rPr lang="en-US" sz="1400" dirty="0" smtClean="0">
                <a:latin typeface="Arial" pitchFamily="34" charset="0"/>
                <a:cs typeface="Arial" pitchFamily="34" charset="0"/>
              </a:rPr>
              <a:t>For</a:t>
            </a:r>
            <a:r>
              <a:rPr lang="en-US" sz="1400" baseline="0" dirty="0" smtClean="0">
                <a:latin typeface="Arial" pitchFamily="34" charset="0"/>
                <a:cs typeface="Arial" pitchFamily="34" charset="0"/>
              </a:rPr>
              <a:t> example, s</a:t>
            </a:r>
            <a:r>
              <a:rPr lang="en-US" sz="1400" dirty="0" smtClean="0">
                <a:latin typeface="Arial" pitchFamily="34" charset="0"/>
                <a:cs typeface="Arial" pitchFamily="34" charset="0"/>
              </a:rPr>
              <a:t>tudents </a:t>
            </a:r>
            <a:r>
              <a:rPr lang="en-US" sz="1400" dirty="0">
                <a:latin typeface="Arial" pitchFamily="34" charset="0"/>
                <a:cs typeface="Arial" pitchFamily="34" charset="0"/>
              </a:rPr>
              <a:t>may </a:t>
            </a:r>
            <a:r>
              <a:rPr lang="en-US" sz="1400" dirty="0" smtClean="0">
                <a:latin typeface="Arial" pitchFamily="34" charset="0"/>
                <a:cs typeface="Arial" pitchFamily="34" charset="0"/>
              </a:rPr>
              <a:t>select </a:t>
            </a:r>
            <a:r>
              <a:rPr lang="en-US" sz="1400" dirty="0">
                <a:latin typeface="Arial" pitchFamily="34" charset="0"/>
                <a:cs typeface="Arial" pitchFamily="34" charset="0"/>
              </a:rPr>
              <a:t>a carrot raisin salad to meet the requirement</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a:t>
            </a:r>
            <a:r>
              <a:rPr lang="en-US" sz="1400" i="0" dirty="0" smtClean="0">
                <a:latin typeface="Arial" pitchFamily="34" charset="0"/>
                <a:cs typeface="Arial" pitchFamily="34" charset="0"/>
              </a:rPr>
              <a:t>(Note: if students select ½ cup of fruit and vegetable, then for OVS the </a:t>
            </a:r>
            <a:r>
              <a:rPr lang="en-US" sz="1400" b="1" i="0" dirty="0" smtClean="0">
                <a:latin typeface="Arial" pitchFamily="34" charset="0"/>
                <a:cs typeface="Arial" pitchFamily="34" charset="0"/>
              </a:rPr>
              <a:t>2 other full components</a:t>
            </a:r>
            <a:r>
              <a:rPr lang="en-US" sz="1400" i="0" dirty="0" smtClean="0">
                <a:latin typeface="Arial" pitchFamily="34" charset="0"/>
                <a:cs typeface="Arial" pitchFamily="34" charset="0"/>
              </a:rPr>
              <a:t> must be things other than fruit or vegetable components.)</a:t>
            </a:r>
          </a:p>
          <a:p>
            <a:pPr eaLnBrk="1" hangingPunct="1">
              <a:spcBef>
                <a:spcPct val="0"/>
              </a:spcBef>
            </a:pPr>
            <a:endParaRPr lang="en-US" sz="1400" dirty="0">
              <a:latin typeface="Arial" pitchFamily="34" charset="0"/>
              <a:cs typeface="Arial" pitchFamily="34" charset="0"/>
            </a:endParaRPr>
          </a:p>
          <a:p>
            <a:pPr eaLnBrk="1" hangingPunct="1">
              <a:spcBef>
                <a:spcPct val="0"/>
              </a:spcBef>
            </a:pPr>
            <a:r>
              <a:rPr lang="en-US" sz="1400" dirty="0" smtClean="0">
                <a:latin typeface="Arial" pitchFamily="34" charset="0"/>
                <a:cs typeface="Arial" pitchFamily="34" charset="0"/>
              </a:rPr>
              <a:t>(Mention</a:t>
            </a:r>
            <a:r>
              <a:rPr lang="en-US" sz="1400" dirty="0">
                <a:latin typeface="Arial" pitchFamily="34" charset="0"/>
                <a:cs typeface="Arial" pitchFamily="34" charset="0"/>
              </a:rPr>
              <a:t>: 1/8 cup is the minimal amount creditable toward a </a:t>
            </a:r>
            <a:r>
              <a:rPr lang="en-US" sz="1400" dirty="0" smtClean="0">
                <a:latin typeface="Arial" pitchFamily="34" charset="0"/>
                <a:cs typeface="Arial" pitchFamily="34" charset="0"/>
              </a:rPr>
              <a:t>component.)</a:t>
            </a:r>
            <a:endParaRPr lang="en-US" sz="1400" dirty="0">
              <a:latin typeface="Arial" pitchFamily="34" charset="0"/>
              <a:cs typeface="Arial" pitchFamily="34" charset="0"/>
            </a:endParaRPr>
          </a:p>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16F522-7D03-4B8E-A302-D33B67A349D2}" type="slidenum">
              <a:rPr lang="en-US" smtClean="0">
                <a:solidFill>
                  <a:srgbClr val="000000"/>
                </a:solidFill>
              </a:rPr>
              <a:pPr fontAlgn="base">
                <a:spcBef>
                  <a:spcPct val="0"/>
                </a:spcBef>
                <a:spcAft>
                  <a:spcPct val="0"/>
                </a:spcAft>
                <a:defRPr/>
              </a:pPr>
              <a:t>14</a:t>
            </a:fld>
            <a:endParaRPr lang="en-US"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t>
            </a:r>
            <a:r>
              <a:rPr lang="en-US" sz="1400" b="0" dirty="0" smtClean="0">
                <a:latin typeface="Arial" pitchFamily="34" charset="0"/>
                <a:cs typeface="Arial" pitchFamily="34" charset="0"/>
              </a:rPr>
              <a:t>For example, carrots.</a:t>
            </a:r>
            <a:endParaRPr lang="en-US" sz="1400"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8647D19-154A-4C21-B395-1F5F96AF7FD8}"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dirty="0" smtClean="0">
                <a:latin typeface="Arial" pitchFamily="34" charset="0"/>
                <a:cs typeface="Arial" pitchFamily="34" charset="0"/>
              </a:rPr>
              <a:t>Here you have a</a:t>
            </a:r>
            <a:r>
              <a:rPr lang="en-US" sz="1400" b="0" baseline="0" dirty="0" smtClean="0">
                <a:latin typeface="Arial" pitchFamily="34" charset="0"/>
                <a:cs typeface="Arial" pitchFamily="34" charset="0"/>
              </a:rPr>
              <a:t> </a:t>
            </a:r>
            <a:r>
              <a:rPr lang="en-US" sz="1400" b="0" dirty="0" smtClean="0">
                <a:latin typeface="Arial" pitchFamily="34" charset="0"/>
                <a:cs typeface="Arial" pitchFamily="34" charset="0"/>
              </a:rPr>
              <a:t>salad that is</a:t>
            </a:r>
            <a:r>
              <a:rPr lang="en-US" sz="1400" b="0" baseline="0" dirty="0" smtClean="0">
                <a:latin typeface="Arial" pitchFamily="34" charset="0"/>
                <a:cs typeface="Arial" pitchFamily="34" charset="0"/>
              </a:rPr>
              <a:t> a mixture of carrots, raisins, and </a:t>
            </a:r>
            <a:r>
              <a:rPr lang="en-US" sz="1400" b="0" dirty="0" smtClean="0">
                <a:latin typeface="Arial" pitchFamily="34" charset="0"/>
                <a:cs typeface="Arial" pitchFamily="34" charset="0"/>
              </a:rPr>
              <a:t>pineapple.</a:t>
            </a:r>
            <a:endParaRPr lang="en-US" sz="1400"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8647D19-154A-4C21-B395-1F5F96AF7FD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dirty="0" smtClean="0">
                <a:latin typeface="Arial" pitchFamily="34" charset="0"/>
                <a:cs typeface="Arial" pitchFamily="34" charset="0"/>
              </a:rPr>
              <a:t>A</a:t>
            </a:r>
            <a:r>
              <a:rPr lang="en-US" sz="1400" b="0" baseline="0" dirty="0" smtClean="0">
                <a:latin typeface="Arial" pitchFamily="34" charset="0"/>
                <a:cs typeface="Arial" pitchFamily="34" charset="0"/>
              </a:rPr>
              <a:t> combination could be </a:t>
            </a:r>
            <a:r>
              <a:rPr lang="en-US" sz="1400" b="0" dirty="0" smtClean="0">
                <a:latin typeface="Arial" pitchFamily="34" charset="0"/>
                <a:cs typeface="Arial" pitchFamily="34" charset="0"/>
              </a:rPr>
              <a:t>coleslaw</a:t>
            </a:r>
            <a:r>
              <a:rPr lang="en-US" sz="1400" b="0" baseline="0" dirty="0" smtClean="0">
                <a:latin typeface="Arial" pitchFamily="34" charset="0"/>
                <a:cs typeface="Arial" pitchFamily="34" charset="0"/>
              </a:rPr>
              <a:t> plus apple when they are served separately.  A recipe for apple-cabbage coleslaw, however, would be a mixture.</a:t>
            </a:r>
            <a:endParaRPr lang="en-US" sz="1400"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8647D19-154A-4C21-B395-1F5F96AF7FD8}"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400" dirty="0">
                <a:latin typeface="Arial" pitchFamily="34" charset="0"/>
                <a:cs typeface="Arial" pitchFamily="34" charset="0"/>
              </a:rPr>
              <a:t>This </a:t>
            </a:r>
            <a:r>
              <a:rPr lang="en-US" sz="1400" dirty="0" smtClean="0">
                <a:latin typeface="Arial" pitchFamily="34" charset="0"/>
                <a:cs typeface="Arial" pitchFamily="34" charset="0"/>
              </a:rPr>
              <a:t>poster</a:t>
            </a:r>
            <a:r>
              <a:rPr lang="en-US" sz="1400" baseline="0" dirty="0" smtClean="0">
                <a:latin typeface="Arial" pitchFamily="34" charset="0"/>
                <a:cs typeface="Arial" pitchFamily="34" charset="0"/>
              </a:rPr>
              <a:t> (back and front showing on slide)</a:t>
            </a:r>
            <a:r>
              <a:rPr lang="en-US" sz="1400" dirty="0" smtClean="0">
                <a:latin typeface="Arial" pitchFamily="34" charset="0"/>
                <a:cs typeface="Arial" pitchFamily="34" charset="0"/>
              </a:rPr>
              <a:t> </a:t>
            </a:r>
            <a:r>
              <a:rPr lang="en-US" sz="1400" dirty="0">
                <a:latin typeface="Arial" pitchFamily="34" charset="0"/>
                <a:cs typeface="Arial" pitchFamily="34" charset="0"/>
              </a:rPr>
              <a:t>was developed </a:t>
            </a:r>
            <a:r>
              <a:rPr lang="en-US" sz="1400" dirty="0" smtClean="0">
                <a:latin typeface="Arial" pitchFamily="34" charset="0"/>
                <a:cs typeface="Arial" pitchFamily="34" charset="0"/>
              </a:rPr>
              <a:t>by</a:t>
            </a:r>
            <a:r>
              <a:rPr lang="en-US" sz="1400" baseline="0" dirty="0" smtClean="0">
                <a:latin typeface="Arial" pitchFamily="34" charset="0"/>
                <a:cs typeface="Arial" pitchFamily="34" charset="0"/>
              </a:rPr>
              <a:t> several state school nutrition staff members here in Georgia</a:t>
            </a:r>
            <a:r>
              <a:rPr lang="en-US" sz="1400" dirty="0" smtClean="0">
                <a:latin typeface="Arial" pitchFamily="34" charset="0"/>
                <a:cs typeface="Arial" pitchFamily="34" charset="0"/>
              </a:rPr>
              <a:t>.  One thing you will learn as you work with our program is that Georgia is a national</a:t>
            </a:r>
            <a:r>
              <a:rPr lang="en-US" sz="1400" baseline="0" dirty="0" smtClean="0">
                <a:latin typeface="Arial" pitchFamily="34" charset="0"/>
                <a:cs typeface="Arial" pitchFamily="34" charset="0"/>
              </a:rPr>
              <a:t> leader and innovator when it comes to school nutrition!</a:t>
            </a:r>
            <a:endParaRPr lang="en-US" sz="1400" dirty="0">
              <a:latin typeface="Arial" pitchFamily="34" charset="0"/>
              <a:cs typeface="Arial" pitchFamily="34" charset="0"/>
            </a:endParaRPr>
          </a:p>
          <a:p>
            <a:pPr eaLnBrk="1" hangingPunct="1">
              <a:spcBef>
                <a:spcPct val="0"/>
              </a:spcBef>
            </a:pPr>
            <a:r>
              <a:rPr lang="en-US" sz="1400" dirty="0" smtClean="0">
                <a:latin typeface="Arial" pitchFamily="34" charset="0"/>
                <a:cs typeface="Arial" pitchFamily="34" charset="0"/>
              </a:rPr>
              <a:t>The</a:t>
            </a:r>
            <a:r>
              <a:rPr lang="en-US" sz="1400" baseline="0" dirty="0" smtClean="0">
                <a:latin typeface="Arial" pitchFamily="34" charset="0"/>
                <a:cs typeface="Arial" pitchFamily="34" charset="0"/>
              </a:rPr>
              <a:t> poster</a:t>
            </a:r>
            <a:r>
              <a:rPr lang="en-US" sz="1400" dirty="0" smtClean="0">
                <a:latin typeface="Arial" pitchFamily="34" charset="0"/>
                <a:cs typeface="Arial" pitchFamily="34" charset="0"/>
              </a:rPr>
              <a:t> </a:t>
            </a:r>
            <a:r>
              <a:rPr lang="en-US" sz="1400" dirty="0">
                <a:latin typeface="Arial" pitchFamily="34" charset="0"/>
                <a:cs typeface="Arial" pitchFamily="34" charset="0"/>
              </a:rPr>
              <a:t>was distributed to your system in September 2012.  Every serving line in your school should have some kind of signage.</a:t>
            </a:r>
          </a:p>
          <a:p>
            <a:pPr eaLnBrk="1" hangingPunct="1">
              <a:spcBef>
                <a:spcPct val="0"/>
              </a:spcBef>
            </a:pPr>
            <a:endParaRPr lang="en-US" sz="1400" dirty="0">
              <a:latin typeface="Arial" pitchFamily="34" charset="0"/>
              <a:cs typeface="Arial" pitchFamily="34" charset="0"/>
            </a:endParaRPr>
          </a:p>
          <a:p>
            <a:pPr eaLnBrk="1" hangingPunct="1">
              <a:spcBef>
                <a:spcPct val="0"/>
              </a:spcBef>
            </a:pPr>
            <a:r>
              <a:rPr lang="en-US" sz="1400" dirty="0">
                <a:latin typeface="Arial" pitchFamily="34" charset="0"/>
                <a:cs typeface="Arial" pitchFamily="34" charset="0"/>
              </a:rPr>
              <a:t>This poster is primarily for use in helping your students identify what they must have on their tray </a:t>
            </a:r>
            <a:r>
              <a:rPr lang="en-US" sz="1400" dirty="0" smtClean="0">
                <a:latin typeface="Arial" pitchFamily="34" charset="0"/>
                <a:cs typeface="Arial" pitchFamily="34" charset="0"/>
              </a:rPr>
              <a:t>for</a:t>
            </a:r>
            <a:r>
              <a:rPr lang="en-US" sz="1400" baseline="0" dirty="0" smtClean="0">
                <a:latin typeface="Arial" pitchFamily="34" charset="0"/>
                <a:cs typeface="Arial" pitchFamily="34" charset="0"/>
              </a:rPr>
              <a:t> the meal to meet the requirements for reimbursement</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p>
            <a:pPr eaLnBrk="1" hangingPunct="1">
              <a:spcBef>
                <a:spcPct val="0"/>
              </a:spcBef>
            </a:pPr>
            <a:r>
              <a:rPr lang="en-US" sz="1400" dirty="0" smtClean="0">
                <a:latin typeface="Arial" pitchFamily="34" charset="0"/>
                <a:cs typeface="Arial" pitchFamily="34" charset="0"/>
              </a:rPr>
              <a:t>It’s </a:t>
            </a:r>
            <a:r>
              <a:rPr lang="en-US" sz="1400" dirty="0">
                <a:latin typeface="Arial" pitchFamily="34" charset="0"/>
                <a:cs typeface="Arial" pitchFamily="34" charset="0"/>
              </a:rPr>
              <a:t>also a great tool for </a:t>
            </a:r>
            <a:r>
              <a:rPr lang="en-US" sz="1400" dirty="0" smtClean="0">
                <a:latin typeface="Arial" pitchFamily="34" charset="0"/>
                <a:cs typeface="Arial" pitchFamily="34" charset="0"/>
              </a:rPr>
              <a:t>school administrators</a:t>
            </a:r>
            <a:r>
              <a:rPr lang="en-US" sz="1400" baseline="0" dirty="0" smtClean="0">
                <a:latin typeface="Arial" pitchFamily="34" charset="0"/>
                <a:cs typeface="Arial" pitchFamily="34" charset="0"/>
              </a:rPr>
              <a:t> and teachers</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p>
            <a:pPr eaLnBrk="1" hangingPunct="1">
              <a:spcBef>
                <a:spcPct val="0"/>
              </a:spcBef>
            </a:pPr>
            <a:endParaRPr lang="en-US" sz="1400" dirty="0">
              <a:latin typeface="Arial" pitchFamily="34" charset="0"/>
              <a:cs typeface="Arial" pitchFamily="34" charset="0"/>
            </a:endParaRPr>
          </a:p>
          <a:p>
            <a:pPr eaLnBrk="1" hangingPunct="1">
              <a:spcBef>
                <a:spcPct val="0"/>
              </a:spcBef>
            </a:pPr>
            <a:r>
              <a:rPr lang="en-US" sz="1400" dirty="0" smtClean="0">
                <a:latin typeface="Arial" pitchFamily="34" charset="0"/>
                <a:cs typeface="Arial" pitchFamily="34" charset="0"/>
              </a:rPr>
              <a:t>Remember:</a:t>
            </a:r>
            <a:endParaRPr lang="en-US" sz="1400" dirty="0">
              <a:latin typeface="Arial" pitchFamily="34" charset="0"/>
              <a:cs typeface="Arial" pitchFamily="34" charset="0"/>
            </a:endParaRPr>
          </a:p>
          <a:p>
            <a:pPr eaLnBrk="1" hangingPunct="1">
              <a:spcBef>
                <a:spcPct val="0"/>
              </a:spcBef>
            </a:pPr>
            <a:r>
              <a:rPr lang="en-US" sz="1400" dirty="0">
                <a:latin typeface="Arial" pitchFamily="34" charset="0"/>
                <a:cs typeface="Arial" pitchFamily="34" charset="0"/>
              </a:rPr>
              <a:t>A </a:t>
            </a:r>
            <a:r>
              <a:rPr lang="en-US" sz="1400" dirty="0" smtClean="0">
                <a:latin typeface="Arial" pitchFamily="34" charset="0"/>
                <a:cs typeface="Arial" pitchFamily="34" charset="0"/>
              </a:rPr>
              <a:t>single-priced</a:t>
            </a:r>
            <a:r>
              <a:rPr lang="en-US" sz="1400" dirty="0">
                <a:latin typeface="Arial" pitchFamily="34" charset="0"/>
                <a:cs typeface="Arial" pitchFamily="34" charset="0"/>
              </a:rPr>
              <a:t>, nutritious meal is the goal of a federal reimbursable meal. </a:t>
            </a:r>
          </a:p>
          <a:p>
            <a:pPr eaLnBrk="1" hangingPunct="1">
              <a:spcBef>
                <a:spcPct val="0"/>
              </a:spcBef>
            </a:pPr>
            <a:r>
              <a:rPr lang="en-US" sz="1400" dirty="0">
                <a:latin typeface="Arial" pitchFamily="34" charset="0"/>
                <a:cs typeface="Arial" pitchFamily="34" charset="0"/>
              </a:rPr>
              <a:t>In order to enhance a student’s ability to choose wisely, the new meal pattern guidance requires that all serving lines have an easy method of identifying reimbursable food components in front or near the front of the serving line that constitute the unit priced reimbursable school meal(s). </a:t>
            </a:r>
          </a:p>
          <a:p>
            <a:pPr eaLnBrk="1" hangingPunct="1">
              <a:spcBef>
                <a:spcPct val="0"/>
              </a:spcBef>
            </a:pPr>
            <a:endParaRPr lang="en-US" sz="1400" dirty="0">
              <a:latin typeface="Arial" pitchFamily="34" charset="0"/>
              <a:ea typeface="ＭＳ Ｐゴシック" pitchFamily="34" charset="-128"/>
              <a:cs typeface="Arial" pitchFamily="34" charset="0"/>
            </a:endParaRPr>
          </a:p>
          <a:p>
            <a:pPr eaLnBrk="1" hangingPunct="1">
              <a:spcBef>
                <a:spcPct val="0"/>
              </a:spcBef>
            </a:pPr>
            <a:r>
              <a:rPr lang="en-US" sz="1400" dirty="0">
                <a:latin typeface="Arial" pitchFamily="34" charset="0"/>
                <a:ea typeface="ＭＳ Ｐゴシック" pitchFamily="34" charset="-128"/>
                <a:cs typeface="Arial" pitchFamily="34" charset="0"/>
              </a:rPr>
              <a:t>Which side of this poster would you use if you participate in OVS? </a:t>
            </a:r>
            <a:r>
              <a:rPr lang="en-US" sz="1400" dirty="0" smtClean="0">
                <a:latin typeface="Arial" pitchFamily="34" charset="0"/>
                <a:ea typeface="ＭＳ Ｐゴシック" pitchFamily="34" charset="-128"/>
                <a:cs typeface="Arial" pitchFamily="34" charset="0"/>
              </a:rPr>
              <a:t>  (Left side)  What</a:t>
            </a:r>
            <a:r>
              <a:rPr lang="en-US" sz="1400" baseline="0" dirty="0" smtClean="0">
                <a:latin typeface="Arial" pitchFamily="34" charset="0"/>
                <a:ea typeface="ＭＳ Ｐゴシック" pitchFamily="34" charset="-128"/>
                <a:cs typeface="Arial" pitchFamily="34" charset="0"/>
              </a:rPr>
              <a:t> </a:t>
            </a:r>
            <a:r>
              <a:rPr lang="en-US" sz="1400" dirty="0" smtClean="0">
                <a:latin typeface="Arial" pitchFamily="34" charset="0"/>
                <a:ea typeface="ＭＳ Ｐゴシック" pitchFamily="34" charset="-128"/>
                <a:cs typeface="Arial" pitchFamily="34" charset="0"/>
              </a:rPr>
              <a:t>if </a:t>
            </a:r>
            <a:r>
              <a:rPr lang="en-US" sz="1400" dirty="0">
                <a:latin typeface="Arial" pitchFamily="34" charset="0"/>
                <a:ea typeface="ＭＳ Ｐゴシック" pitchFamily="34" charset="-128"/>
                <a:cs typeface="Arial" pitchFamily="34" charset="0"/>
              </a:rPr>
              <a:t>you have “Serve”? </a:t>
            </a:r>
            <a:r>
              <a:rPr lang="en-US" sz="1400" dirty="0" smtClean="0">
                <a:latin typeface="Arial" pitchFamily="34" charset="0"/>
                <a:ea typeface="ＭＳ Ｐゴシック" pitchFamily="34" charset="-128"/>
                <a:cs typeface="Arial" pitchFamily="34" charset="0"/>
              </a:rPr>
              <a:t> (Right side)</a:t>
            </a:r>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962" eaLnBrk="0" hangingPunct="0">
              <a:defRPr sz="1100">
                <a:solidFill>
                  <a:srgbClr val="5F5F5F"/>
                </a:solidFill>
                <a:latin typeface="Arial" pitchFamily="34" charset="0"/>
                <a:ea typeface="ＭＳ Ｐゴシック" pitchFamily="34" charset="-128"/>
              </a:defRPr>
            </a:lvl1pPr>
            <a:lvl2pPr marL="749887" indent="-288418" defTabSz="938962" eaLnBrk="0" hangingPunct="0">
              <a:defRPr sz="1100">
                <a:solidFill>
                  <a:srgbClr val="5F5F5F"/>
                </a:solidFill>
                <a:latin typeface="Arial" pitchFamily="34" charset="0"/>
                <a:ea typeface="ＭＳ Ｐゴシック" pitchFamily="34" charset="-128"/>
              </a:defRPr>
            </a:lvl2pPr>
            <a:lvl3pPr marL="1153673" indent="-230735" defTabSz="938962" eaLnBrk="0" hangingPunct="0">
              <a:defRPr sz="1100">
                <a:solidFill>
                  <a:srgbClr val="5F5F5F"/>
                </a:solidFill>
                <a:latin typeface="Arial" pitchFamily="34" charset="0"/>
                <a:ea typeface="ＭＳ Ｐゴシック" pitchFamily="34" charset="-128"/>
              </a:defRPr>
            </a:lvl3pPr>
            <a:lvl4pPr marL="1615141" indent="-230735" defTabSz="938962" eaLnBrk="0" hangingPunct="0">
              <a:defRPr sz="1100">
                <a:solidFill>
                  <a:srgbClr val="5F5F5F"/>
                </a:solidFill>
                <a:latin typeface="Arial" pitchFamily="34" charset="0"/>
                <a:ea typeface="ＭＳ Ｐゴシック" pitchFamily="34" charset="-128"/>
              </a:defRPr>
            </a:lvl4pPr>
            <a:lvl5pPr marL="2076611" indent="-230735" defTabSz="938962" eaLnBrk="0" hangingPunct="0">
              <a:defRPr sz="1100">
                <a:solidFill>
                  <a:srgbClr val="5F5F5F"/>
                </a:solidFill>
                <a:latin typeface="Arial" pitchFamily="34" charset="0"/>
                <a:ea typeface="ＭＳ Ｐゴシック" pitchFamily="34" charset="-128"/>
              </a:defRPr>
            </a:lvl5pPr>
            <a:lvl6pPr marL="2538080" indent="-230735" defTabSz="938962" eaLnBrk="0" fontAlgn="base" hangingPunct="0">
              <a:spcBef>
                <a:spcPct val="0"/>
              </a:spcBef>
              <a:spcAft>
                <a:spcPct val="0"/>
              </a:spcAft>
              <a:defRPr sz="1100">
                <a:solidFill>
                  <a:srgbClr val="5F5F5F"/>
                </a:solidFill>
                <a:latin typeface="Arial" pitchFamily="34" charset="0"/>
                <a:ea typeface="ＭＳ Ｐゴシック" pitchFamily="34" charset="-128"/>
              </a:defRPr>
            </a:lvl6pPr>
            <a:lvl7pPr marL="2999550" indent="-230735" defTabSz="938962" eaLnBrk="0" fontAlgn="base" hangingPunct="0">
              <a:spcBef>
                <a:spcPct val="0"/>
              </a:spcBef>
              <a:spcAft>
                <a:spcPct val="0"/>
              </a:spcAft>
              <a:defRPr sz="1100">
                <a:solidFill>
                  <a:srgbClr val="5F5F5F"/>
                </a:solidFill>
                <a:latin typeface="Arial" pitchFamily="34" charset="0"/>
                <a:ea typeface="ＭＳ Ｐゴシック" pitchFamily="34" charset="-128"/>
              </a:defRPr>
            </a:lvl7pPr>
            <a:lvl8pPr marL="3461019" indent="-230735" defTabSz="938962" eaLnBrk="0" fontAlgn="base" hangingPunct="0">
              <a:spcBef>
                <a:spcPct val="0"/>
              </a:spcBef>
              <a:spcAft>
                <a:spcPct val="0"/>
              </a:spcAft>
              <a:defRPr sz="1100">
                <a:solidFill>
                  <a:srgbClr val="5F5F5F"/>
                </a:solidFill>
                <a:latin typeface="Arial" pitchFamily="34" charset="0"/>
                <a:ea typeface="ＭＳ Ｐゴシック" pitchFamily="34" charset="-128"/>
              </a:defRPr>
            </a:lvl8pPr>
            <a:lvl9pPr marL="3922488" indent="-230735" defTabSz="938962" eaLnBrk="0" fontAlgn="base" hangingPunct="0">
              <a:spcBef>
                <a:spcPct val="0"/>
              </a:spcBef>
              <a:spcAft>
                <a:spcPct val="0"/>
              </a:spcAft>
              <a:defRPr sz="1100">
                <a:solidFill>
                  <a:srgbClr val="5F5F5F"/>
                </a:solidFill>
                <a:latin typeface="Arial" pitchFamily="34" charset="0"/>
                <a:ea typeface="ＭＳ Ｐゴシック" pitchFamily="34" charset="-128"/>
              </a:defRPr>
            </a:lvl9pPr>
          </a:lstStyle>
          <a:p>
            <a:fld id="{E6CD8317-9A3C-457F-9505-2D4F842BEBD2}" type="slidenum">
              <a:rPr lang="en-US" sz="1200">
                <a:solidFill>
                  <a:prstClr val="black"/>
                </a:solidFill>
                <a:latin typeface="Times" charset="0"/>
              </a:rPr>
              <a:pPr/>
              <a:t>18</a:t>
            </a:fld>
            <a:endParaRPr lang="en-US" sz="1200" dirty="0">
              <a:solidFill>
                <a:prstClr val="black"/>
              </a:solidFill>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400" b="0" dirty="0" smtClean="0">
                <a:latin typeface="Arial" pitchFamily="34" charset="0"/>
                <a:cs typeface="Arial" pitchFamily="34" charset="0"/>
              </a:rPr>
              <a:t>There </a:t>
            </a:r>
            <a:r>
              <a:rPr lang="en-US" sz="1400" b="0" dirty="0">
                <a:latin typeface="Arial" pitchFamily="34" charset="0"/>
                <a:cs typeface="Arial" pitchFamily="34" charset="0"/>
              </a:rPr>
              <a:t>are 2 basic questions that a cashier must ask </a:t>
            </a:r>
            <a:r>
              <a:rPr lang="en-US" sz="1400" b="0" dirty="0" smtClean="0">
                <a:latin typeface="Arial" pitchFamily="34" charset="0"/>
                <a:cs typeface="Arial" pitchFamily="34" charset="0"/>
              </a:rPr>
              <a:t>himself or herself when </a:t>
            </a:r>
            <a:r>
              <a:rPr lang="en-US" sz="1400" b="0" dirty="0">
                <a:latin typeface="Arial" pitchFamily="34" charset="0"/>
                <a:cs typeface="Arial" pitchFamily="34" charset="0"/>
              </a:rPr>
              <a:t>claiming a meal at lunch as reimbursable</a:t>
            </a:r>
            <a:r>
              <a:rPr lang="en-US" sz="1400" b="0" dirty="0" smtClean="0">
                <a:latin typeface="Arial" pitchFamily="34" charset="0"/>
                <a:cs typeface="Arial" pitchFamily="34" charset="0"/>
              </a:rPr>
              <a:t>:</a:t>
            </a:r>
          </a:p>
          <a:p>
            <a:pPr eaLnBrk="1" hangingPunct="1">
              <a:spcBef>
                <a:spcPct val="0"/>
              </a:spcBef>
            </a:pPr>
            <a:endParaRPr lang="en-US" sz="1400" b="0" dirty="0">
              <a:latin typeface="Arial" pitchFamily="34" charset="0"/>
              <a:cs typeface="Arial" pitchFamily="34" charset="0"/>
            </a:endParaRPr>
          </a:p>
          <a:p>
            <a:pPr eaLnBrk="1" hangingPunct="1">
              <a:spcBef>
                <a:spcPct val="0"/>
              </a:spcBef>
            </a:pPr>
            <a:r>
              <a:rPr lang="en-US" sz="1400" b="1" dirty="0">
                <a:latin typeface="Arial" pitchFamily="34" charset="0"/>
                <a:cs typeface="Arial" pitchFamily="34" charset="0"/>
              </a:rPr>
              <a:t>	</a:t>
            </a:r>
            <a:r>
              <a:rPr lang="en-US" sz="1400" b="0" dirty="0">
                <a:latin typeface="Arial" pitchFamily="34" charset="0"/>
                <a:cs typeface="Arial" pitchFamily="34" charset="0"/>
              </a:rPr>
              <a:t>Is there at least ½ cup </a:t>
            </a:r>
            <a:r>
              <a:rPr lang="en-US" sz="1800" b="0" dirty="0" smtClean="0">
                <a:latin typeface="Arial" pitchFamily="34" charset="0"/>
                <a:cs typeface="Arial" pitchFamily="34" charset="0"/>
              </a:rPr>
              <a:t>vegetable</a:t>
            </a:r>
            <a:r>
              <a:rPr lang="en-US" sz="1800" b="0" baseline="0" dirty="0" smtClean="0">
                <a:latin typeface="Arial" pitchFamily="34" charset="0"/>
                <a:cs typeface="Arial" pitchFamily="34" charset="0"/>
              </a:rPr>
              <a:t> </a:t>
            </a:r>
            <a:r>
              <a:rPr lang="en-US" sz="1400" b="0" dirty="0" smtClean="0">
                <a:latin typeface="Arial" pitchFamily="34" charset="0"/>
                <a:cs typeface="Arial" pitchFamily="34" charset="0"/>
              </a:rPr>
              <a:t>or fruit </a:t>
            </a:r>
            <a:r>
              <a:rPr lang="en-US" sz="1400" b="0" dirty="0">
                <a:latin typeface="Arial" pitchFamily="34" charset="0"/>
                <a:cs typeface="Arial" pitchFamily="34" charset="0"/>
              </a:rPr>
              <a:t>on the </a:t>
            </a:r>
            <a:r>
              <a:rPr lang="en-US" sz="1400" b="0" dirty="0" smtClean="0">
                <a:latin typeface="Arial" pitchFamily="34" charset="0"/>
                <a:cs typeface="Arial" pitchFamily="34" charset="0"/>
              </a:rPr>
              <a:t>tray?</a:t>
            </a:r>
          </a:p>
          <a:p>
            <a:pPr eaLnBrk="1" hangingPunct="1">
              <a:spcBef>
                <a:spcPct val="0"/>
              </a:spcBef>
            </a:pPr>
            <a:endParaRPr lang="en-US" sz="1400" b="0" dirty="0">
              <a:latin typeface="Arial" pitchFamily="34" charset="0"/>
              <a:cs typeface="Arial" pitchFamily="34" charset="0"/>
            </a:endParaRPr>
          </a:p>
          <a:p>
            <a:pPr eaLnBrk="1" hangingPunct="1">
              <a:spcBef>
                <a:spcPct val="0"/>
              </a:spcBef>
            </a:pPr>
            <a:r>
              <a:rPr lang="en-US" sz="1400" b="0" dirty="0">
                <a:latin typeface="Arial" pitchFamily="34" charset="0"/>
                <a:cs typeface="Arial" pitchFamily="34" charset="0"/>
              </a:rPr>
              <a:t>	</a:t>
            </a:r>
            <a:r>
              <a:rPr lang="en-US" sz="1400" b="0" dirty="0" smtClean="0">
                <a:latin typeface="Arial" pitchFamily="34" charset="0"/>
                <a:cs typeface="Arial" pitchFamily="34" charset="0"/>
              </a:rPr>
              <a:t>AND</a:t>
            </a:r>
          </a:p>
          <a:p>
            <a:pPr eaLnBrk="1" hangingPunct="1">
              <a:spcBef>
                <a:spcPct val="0"/>
              </a:spcBef>
            </a:pPr>
            <a:endParaRPr lang="en-US" sz="1400" b="0" dirty="0">
              <a:latin typeface="Arial" pitchFamily="34" charset="0"/>
              <a:cs typeface="Arial" pitchFamily="34" charset="0"/>
            </a:endParaRPr>
          </a:p>
          <a:p>
            <a:pPr eaLnBrk="1" hangingPunct="1">
              <a:spcBef>
                <a:spcPct val="0"/>
              </a:spcBef>
            </a:pPr>
            <a:r>
              <a:rPr lang="en-US" sz="1400" b="0" dirty="0">
                <a:latin typeface="Arial" pitchFamily="34" charset="0"/>
                <a:cs typeface="Arial" pitchFamily="34" charset="0"/>
              </a:rPr>
              <a:t>	</a:t>
            </a:r>
            <a:r>
              <a:rPr lang="en-US" sz="1400" b="0" dirty="0" smtClean="0">
                <a:latin typeface="Arial" pitchFamily="34" charset="0"/>
                <a:cs typeface="Arial" pitchFamily="34" charset="0"/>
              </a:rPr>
              <a:t>Are </a:t>
            </a:r>
            <a:r>
              <a:rPr lang="en-US" sz="1400" b="0" dirty="0">
                <a:latin typeface="Arial" pitchFamily="34" charset="0"/>
                <a:cs typeface="Arial" pitchFamily="34" charset="0"/>
              </a:rPr>
              <a:t>there at least 2 other FULL COMPONENTS </a:t>
            </a:r>
            <a:r>
              <a:rPr lang="en-US" sz="1400" b="0" dirty="0" smtClean="0">
                <a:latin typeface="Arial" pitchFamily="34" charset="0"/>
                <a:cs typeface="Arial" pitchFamily="34" charset="0"/>
              </a:rPr>
              <a:t> on </a:t>
            </a:r>
            <a:r>
              <a:rPr lang="en-US" sz="1400" b="0" dirty="0">
                <a:latin typeface="Arial" pitchFamily="34" charset="0"/>
                <a:cs typeface="Arial" pitchFamily="34" charset="0"/>
              </a:rPr>
              <a:t>the </a:t>
            </a:r>
            <a:r>
              <a:rPr lang="en-US" sz="1400" b="0" dirty="0" smtClean="0">
                <a:latin typeface="Arial" pitchFamily="34" charset="0"/>
                <a:cs typeface="Arial" pitchFamily="34" charset="0"/>
              </a:rPr>
              <a:t>tray?</a:t>
            </a:r>
          </a:p>
          <a:p>
            <a:pPr eaLnBrk="1" hangingPunct="1">
              <a:spcBef>
                <a:spcPct val="0"/>
              </a:spcBef>
            </a:pPr>
            <a:endParaRPr lang="en-US" sz="1400" b="1" dirty="0"/>
          </a:p>
          <a:p>
            <a:pPr eaLnBrk="1" hangingPunct="1">
              <a:spcBef>
                <a:spcPct val="0"/>
              </a:spcBef>
            </a:pPr>
            <a:r>
              <a:rPr lang="en-US" sz="1400" dirty="0">
                <a:latin typeface="Arial" pitchFamily="34" charset="0"/>
                <a:cs typeface="Arial" pitchFamily="34" charset="0"/>
              </a:rPr>
              <a:t>These are </a:t>
            </a:r>
            <a:r>
              <a:rPr lang="en-US" sz="1400" dirty="0" smtClean="0">
                <a:latin typeface="Arial" pitchFamily="34" charset="0"/>
                <a:cs typeface="Arial" pitchFamily="34" charset="0"/>
              </a:rPr>
              <a:t>the</a:t>
            </a:r>
            <a:r>
              <a:rPr lang="en-US" sz="1400" baseline="0" dirty="0" smtClean="0">
                <a:latin typeface="Arial" pitchFamily="34" charset="0"/>
                <a:cs typeface="Arial" pitchFamily="34" charset="0"/>
              </a:rPr>
              <a:t> </a:t>
            </a:r>
            <a:r>
              <a:rPr lang="en-US" sz="1400" b="1" baseline="0" dirty="0" smtClean="0">
                <a:latin typeface="Arial" pitchFamily="34" charset="0"/>
                <a:cs typeface="Arial" pitchFamily="34" charset="0"/>
              </a:rPr>
              <a:t>m</a:t>
            </a:r>
            <a:r>
              <a:rPr lang="en-US" sz="1400" b="1" dirty="0" smtClean="0">
                <a:latin typeface="Arial" pitchFamily="34" charset="0"/>
                <a:cs typeface="Arial" pitchFamily="34" charset="0"/>
              </a:rPr>
              <a:t>inimum</a:t>
            </a:r>
            <a:r>
              <a:rPr lang="en-US" sz="1400" dirty="0" smtClean="0">
                <a:latin typeface="Arial" pitchFamily="34" charset="0"/>
                <a:cs typeface="Arial" pitchFamily="34" charset="0"/>
              </a:rPr>
              <a:t> </a:t>
            </a:r>
            <a:r>
              <a:rPr lang="en-US" sz="1400" dirty="0">
                <a:latin typeface="Arial" pitchFamily="34" charset="0"/>
                <a:cs typeface="Arial" pitchFamily="34" charset="0"/>
              </a:rPr>
              <a:t>requirements for OVS.</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74951A-54CE-456A-8923-3800190A11C5}" type="slidenum">
              <a:rPr lang="en-US" smtClean="0">
                <a:solidFill>
                  <a:srgbClr val="000000"/>
                </a:solidFill>
              </a:rPr>
              <a:pPr fontAlgn="base">
                <a:spcBef>
                  <a:spcPct val="0"/>
                </a:spcBef>
                <a:spcAft>
                  <a:spcPct val="0"/>
                </a:spcAft>
                <a:defRPr/>
              </a:pPr>
              <a:t>19</a:t>
            </a:fld>
            <a:endParaRPr 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itchFamily="34" charset="0"/>
                <a:cs typeface="Arial" pitchFamily="34" charset="0"/>
              </a:rPr>
              <a:t>Some of you may have had a little experience with Offer versus Serve.  For others, this is brand-new territory.</a:t>
            </a:r>
            <a:r>
              <a:rPr lang="en-US" sz="1400" baseline="0" dirty="0" smtClean="0">
                <a:latin typeface="Arial" pitchFamily="34" charset="0"/>
                <a:cs typeface="Arial" pitchFamily="34" charset="0"/>
              </a:rPr>
              <a:t>  Let’s take a few minutes to find out “What Do You Know?”</a:t>
            </a:r>
          </a:p>
          <a:p>
            <a:endParaRPr lang="en-US" sz="1400" baseline="0" dirty="0" smtClean="0">
              <a:latin typeface="Arial" pitchFamily="34" charset="0"/>
              <a:cs typeface="Arial" pitchFamily="34" charset="0"/>
            </a:endParaRPr>
          </a:p>
          <a:p>
            <a:r>
              <a:rPr lang="en-US" sz="1400" dirty="0" smtClean="0">
                <a:latin typeface="Arial" pitchFamily="34" charset="0"/>
                <a:cs typeface="Arial" pitchFamily="34" charset="0"/>
              </a:rPr>
              <a:t>(</a:t>
            </a:r>
            <a:r>
              <a:rPr lang="en-US" sz="1400" b="1" dirty="0" smtClean="0">
                <a:latin typeface="Arial" pitchFamily="34" charset="0"/>
                <a:cs typeface="Arial" pitchFamily="34" charset="0"/>
              </a:rPr>
              <a:t>Give</a:t>
            </a:r>
            <a:r>
              <a:rPr lang="en-US" sz="1400" b="1" baseline="0" dirty="0" smtClean="0">
                <a:latin typeface="Arial" pitchFamily="34" charset="0"/>
                <a:cs typeface="Arial" pitchFamily="34" charset="0"/>
              </a:rPr>
              <a:t> each participant a copy of the</a:t>
            </a:r>
            <a:r>
              <a:rPr lang="en-US" sz="1400" b="1" dirty="0" smtClean="0">
                <a:latin typeface="Arial" pitchFamily="34" charset="0"/>
                <a:cs typeface="Arial" pitchFamily="34" charset="0"/>
              </a:rPr>
              <a:t> “What Do</a:t>
            </a:r>
            <a:r>
              <a:rPr lang="en-US" sz="1400" b="1" baseline="0" dirty="0" smtClean="0">
                <a:latin typeface="Arial" pitchFamily="34" charset="0"/>
                <a:cs typeface="Arial" pitchFamily="34" charset="0"/>
              </a:rPr>
              <a:t> You Know?” handout. </a:t>
            </a:r>
            <a:r>
              <a:rPr lang="en-US" sz="1400" baseline="0" dirty="0" smtClean="0">
                <a:latin typeface="Arial" pitchFamily="34" charset="0"/>
                <a:cs typeface="Arial" pitchFamily="34" charset="0"/>
              </a:rPr>
              <a:t> Allow 5-6 minutes to complete the questions.  Do not review answers at this time.)</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Don’t worry if you weren’t able to fill in all the blanks—we’ll make sure you get the answers during the training.</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D3A2452-C84D-4EFD-97AF-03F466462F7F}" type="slidenum">
              <a:rPr lang="en-US" smtClean="0"/>
              <a:t>2</a:t>
            </a:fld>
            <a:endParaRPr lang="en-US"/>
          </a:p>
        </p:txBody>
      </p:sp>
    </p:spTree>
    <p:extLst>
      <p:ext uri="{BB962C8B-B14F-4D97-AF65-F5344CB8AC3E}">
        <p14:creationId xmlns:p14="http://schemas.microsoft.com/office/powerpoint/2010/main" val="9347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400" dirty="0" smtClean="0">
                <a:latin typeface="Arial" pitchFamily="34" charset="0"/>
                <a:cs typeface="Arial" pitchFamily="34" charset="0"/>
              </a:rPr>
              <a:t>Now</a:t>
            </a:r>
            <a:r>
              <a:rPr lang="en-US" sz="1400" dirty="0">
                <a:latin typeface="Arial" pitchFamily="34" charset="0"/>
                <a:cs typeface="Arial" pitchFamily="34" charset="0"/>
              </a:rPr>
              <a:t>, </a:t>
            </a:r>
            <a:r>
              <a:rPr lang="en-US" sz="1400" dirty="0" smtClean="0">
                <a:latin typeface="Arial" pitchFamily="34" charset="0"/>
                <a:cs typeface="Arial" pitchFamily="34" charset="0"/>
              </a:rPr>
              <a:t>let’s look at a</a:t>
            </a:r>
            <a:r>
              <a:rPr lang="en-US" sz="1400" baseline="0" dirty="0" smtClean="0">
                <a:latin typeface="Arial" pitchFamily="34" charset="0"/>
                <a:cs typeface="Arial" pitchFamily="34" charset="0"/>
              </a:rPr>
              <a:t> few </a:t>
            </a:r>
            <a:r>
              <a:rPr lang="en-US" sz="1400" dirty="0" smtClean="0">
                <a:latin typeface="Arial" pitchFamily="34" charset="0"/>
                <a:cs typeface="Arial" pitchFamily="34" charset="0"/>
              </a:rPr>
              <a:t>slides</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and get a</a:t>
            </a:r>
            <a:r>
              <a:rPr lang="en-US" sz="1400" baseline="0" dirty="0" smtClean="0">
                <a:latin typeface="Arial" pitchFamily="34" charset="0"/>
                <a:cs typeface="Arial" pitchFamily="34" charset="0"/>
              </a:rPr>
              <a:t> little</a:t>
            </a:r>
            <a:r>
              <a:rPr lang="en-US" sz="1400" dirty="0" smtClean="0">
                <a:latin typeface="Arial" pitchFamily="34" charset="0"/>
                <a:cs typeface="Arial" pitchFamily="34" charset="0"/>
              </a:rPr>
              <a:t> </a:t>
            </a:r>
            <a:r>
              <a:rPr lang="en-US" sz="1400" dirty="0">
                <a:latin typeface="Arial" pitchFamily="34" charset="0"/>
                <a:cs typeface="Arial" pitchFamily="34" charset="0"/>
              </a:rPr>
              <a:t>practice with a new game</a:t>
            </a:r>
            <a:r>
              <a:rPr lang="en-US" sz="1400" dirty="0" smtClean="0">
                <a:latin typeface="Arial" pitchFamily="34" charset="0"/>
                <a:cs typeface="Arial" pitchFamily="34" charset="0"/>
              </a:rPr>
              <a:t>…“</a:t>
            </a:r>
            <a:r>
              <a:rPr lang="en-US" sz="1400" dirty="0">
                <a:latin typeface="Arial" pitchFamily="34" charset="0"/>
                <a:cs typeface="Arial" pitchFamily="34" charset="0"/>
              </a:rPr>
              <a:t>Is it Reimbursable?”</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1"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1"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fld id="{AF5B80B3-6004-4CB4-92C9-39D8432FDE62}" type="slidenum">
              <a:rPr lang="en-US">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1141413" y="457200"/>
            <a:ext cx="4648200" cy="3486150"/>
          </a:xfrm>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pitchFamily="34" charset="0"/>
                <a:cs typeface="Arial" pitchFamily="34" charset="0"/>
              </a:rPr>
              <a:t>(Show slide</a:t>
            </a:r>
            <a:r>
              <a:rPr lang="en-US" sz="1400" baseline="0" dirty="0" smtClean="0">
                <a:latin typeface="Arial" pitchFamily="34" charset="0"/>
                <a:cs typeface="Arial" pitchFamily="34" charset="0"/>
              </a:rPr>
              <a:t> and ask for volunteers to answer questions.  If desired, make a copy of the following activity slides.  Encourage participants to circle the correct answers.)</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(Note </a:t>
            </a:r>
            <a:r>
              <a:rPr lang="en-US" sz="1400" dirty="0">
                <a:latin typeface="Arial" pitchFamily="34" charset="0"/>
                <a:cs typeface="Arial" pitchFamily="34" charset="0"/>
              </a:rPr>
              <a:t>that the corn is ½ cup, the </a:t>
            </a:r>
            <a:r>
              <a:rPr lang="en-US" sz="1400" dirty="0" smtClean="0">
                <a:latin typeface="Arial" pitchFamily="34" charset="0"/>
                <a:cs typeface="Arial" pitchFamily="34" charset="0"/>
              </a:rPr>
              <a:t>winter squash </a:t>
            </a:r>
            <a:r>
              <a:rPr lang="en-US" sz="1400" dirty="0">
                <a:latin typeface="Arial" pitchFamily="34" charset="0"/>
                <a:cs typeface="Arial" pitchFamily="34" charset="0"/>
              </a:rPr>
              <a:t>is ½ cup, the apple is ½ cup, and the bread is 2 </a:t>
            </a:r>
            <a:r>
              <a:rPr lang="en-US" sz="1400" dirty="0" smtClean="0">
                <a:latin typeface="Arial" pitchFamily="34" charset="0"/>
                <a:cs typeface="Arial" pitchFamily="34" charset="0"/>
              </a:rPr>
              <a:t>ounce equivalent</a:t>
            </a:r>
            <a:r>
              <a:rPr lang="en-US" sz="1400" baseline="0" dirty="0" smtClean="0">
                <a:latin typeface="Arial" pitchFamily="34" charset="0"/>
                <a:cs typeface="Arial" pitchFamily="34" charset="0"/>
              </a:rPr>
              <a:t> whole-grain-rich, abbreviated as WGR.)</a:t>
            </a:r>
            <a:endParaRPr lang="en-US" sz="1400" dirty="0">
              <a:latin typeface="Arial" pitchFamily="34" charset="0"/>
              <a:cs typeface="Arial" pitchFamily="34" charset="0"/>
            </a:endParaRPr>
          </a:p>
          <a:p>
            <a:endParaRPr lang="en-US" sz="1400" dirty="0">
              <a:latin typeface="Arial" pitchFamily="34" charset="0"/>
              <a:cs typeface="Arial" pitchFamily="34" charset="0"/>
            </a:endParaRPr>
          </a:p>
          <a:p>
            <a:r>
              <a:rPr lang="en-US" sz="1400" dirty="0" smtClean="0">
                <a:latin typeface="Arial" pitchFamily="34" charset="0"/>
                <a:cs typeface="Arial" pitchFamily="34" charset="0"/>
              </a:rPr>
              <a:t>For</a:t>
            </a:r>
            <a:r>
              <a:rPr lang="en-US" sz="1400" baseline="0" dirty="0" smtClean="0">
                <a:latin typeface="Arial" pitchFamily="34" charset="0"/>
                <a:cs typeface="Arial" pitchFamily="34" charset="0"/>
              </a:rPr>
              <a:t> w</a:t>
            </a:r>
            <a:r>
              <a:rPr lang="en-US" sz="1400" dirty="0" smtClean="0">
                <a:latin typeface="Arial" pitchFamily="34" charset="0"/>
                <a:cs typeface="Arial" pitchFamily="34" charset="0"/>
              </a:rPr>
              <a:t>hat </a:t>
            </a:r>
            <a:r>
              <a:rPr lang="en-US" sz="1400" dirty="0">
                <a:latin typeface="Arial" pitchFamily="34" charset="0"/>
                <a:cs typeface="Arial" pitchFamily="34" charset="0"/>
              </a:rPr>
              <a:t>grade level is this </a:t>
            </a:r>
            <a:r>
              <a:rPr lang="en-US" sz="1400" dirty="0" smtClean="0">
                <a:latin typeface="Arial" pitchFamily="34" charset="0"/>
                <a:cs typeface="Arial" pitchFamily="34" charset="0"/>
              </a:rPr>
              <a:t>meal reimbursable</a:t>
            </a:r>
            <a:r>
              <a:rPr lang="en-US" sz="1400" dirty="0">
                <a:latin typeface="Arial" pitchFamily="34" charset="0"/>
                <a:cs typeface="Arial" pitchFamily="34" charset="0"/>
              </a:rPr>
              <a:t>?  </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(Because </a:t>
            </a:r>
            <a:r>
              <a:rPr lang="en-US" sz="1400" dirty="0">
                <a:latin typeface="Arial" pitchFamily="34" charset="0"/>
                <a:cs typeface="Arial" pitchFamily="34" charset="0"/>
              </a:rPr>
              <a:t>of the </a:t>
            </a:r>
            <a:r>
              <a:rPr lang="en-US" sz="1400" dirty="0" smtClean="0">
                <a:latin typeface="Arial" pitchFamily="34" charset="0"/>
                <a:cs typeface="Arial" pitchFamily="34" charset="0"/>
              </a:rPr>
              <a:t>1½ ounce </a:t>
            </a:r>
            <a:r>
              <a:rPr lang="en-US" sz="1400" dirty="0">
                <a:latin typeface="Arial" pitchFamily="34" charset="0"/>
                <a:cs typeface="Arial" pitchFamily="34" charset="0"/>
              </a:rPr>
              <a:t>meats/meat alternates, it is for K-5 and </a:t>
            </a:r>
            <a:r>
              <a:rPr lang="en-US" sz="1400" dirty="0" smtClean="0">
                <a:latin typeface="Arial" pitchFamily="34" charset="0"/>
                <a:cs typeface="Arial" pitchFamily="34" charset="0"/>
              </a:rPr>
              <a:t>6-8;</a:t>
            </a:r>
            <a:r>
              <a:rPr lang="en-US" sz="1400" baseline="0" dirty="0" smtClean="0">
                <a:latin typeface="Arial" pitchFamily="34" charset="0"/>
                <a:cs typeface="Arial" pitchFamily="34" charset="0"/>
              </a:rPr>
              <a:t> therefore, </a:t>
            </a:r>
            <a:r>
              <a:rPr lang="en-US" sz="1400" dirty="0" smtClean="0">
                <a:latin typeface="Arial" pitchFamily="34" charset="0"/>
                <a:cs typeface="Arial" pitchFamily="34" charset="0"/>
              </a:rPr>
              <a:t>K-8.)</a:t>
            </a:r>
            <a:r>
              <a:rPr lang="en-US" sz="1400" baseline="0" dirty="0" smtClean="0">
                <a:latin typeface="Arial" pitchFamily="34" charset="0"/>
                <a:cs typeface="Arial" pitchFamily="34" charset="0"/>
              </a:rPr>
              <a:t>  </a:t>
            </a:r>
            <a:endParaRPr lang="en-US" sz="1400" dirty="0">
              <a:latin typeface="Arial" pitchFamily="34" charset="0"/>
              <a:cs typeface="Arial" pitchFamily="34" charset="0"/>
            </a:endParaRPr>
          </a:p>
          <a:p>
            <a:endParaRPr lang="en-US" sz="1400" dirty="0">
              <a:latin typeface="Arial" pitchFamily="34" charset="0"/>
              <a:cs typeface="Arial" pitchFamily="34" charset="0"/>
            </a:endParaRPr>
          </a:p>
          <a:p>
            <a:r>
              <a:rPr lang="en-US" sz="1400" dirty="0" smtClean="0">
                <a:latin typeface="Arial" pitchFamily="34" charset="0"/>
                <a:cs typeface="Arial" pitchFamily="34" charset="0"/>
              </a:rPr>
              <a:t>So, is </a:t>
            </a:r>
            <a:r>
              <a:rPr lang="en-US" sz="1400" dirty="0">
                <a:latin typeface="Arial" pitchFamily="34" charset="0"/>
                <a:cs typeface="Arial" pitchFamily="34" charset="0"/>
              </a:rPr>
              <a:t>it reimbursable?</a:t>
            </a:r>
          </a:p>
          <a:p>
            <a:r>
              <a:rPr lang="en-US" sz="1400" dirty="0" smtClean="0">
                <a:latin typeface="Arial" pitchFamily="34" charset="0"/>
                <a:cs typeface="Arial" pitchFamily="34" charset="0"/>
              </a:rPr>
              <a:t>(Yes</a:t>
            </a:r>
            <a:r>
              <a:rPr lang="en-US" sz="1400" dirty="0">
                <a:latin typeface="Arial" pitchFamily="34" charset="0"/>
                <a:cs typeface="Arial" pitchFamily="34" charset="0"/>
              </a:rPr>
              <a:t>, it offers 5 </a:t>
            </a:r>
            <a:r>
              <a:rPr lang="en-US" sz="1400" b="1" dirty="0">
                <a:latin typeface="Arial" pitchFamily="34" charset="0"/>
                <a:cs typeface="Arial" pitchFamily="34" charset="0"/>
              </a:rPr>
              <a:t>full components</a:t>
            </a:r>
            <a:r>
              <a:rPr lang="en-US" sz="1400" dirty="0">
                <a:latin typeface="Arial" pitchFamily="34" charset="0"/>
                <a:cs typeface="Arial" pitchFamily="34" charset="0"/>
              </a:rPr>
              <a:t>.  </a:t>
            </a:r>
            <a:r>
              <a:rPr lang="en-US" sz="1400" dirty="0" smtClean="0">
                <a:latin typeface="Arial" pitchFamily="34" charset="0"/>
                <a:cs typeface="Arial" pitchFamily="34" charset="0"/>
              </a:rPr>
              <a:t>It </a:t>
            </a:r>
            <a:r>
              <a:rPr lang="en-US" sz="1400" dirty="0">
                <a:latin typeface="Arial" pitchFamily="34" charset="0"/>
                <a:cs typeface="Arial" pitchFamily="34" charset="0"/>
              </a:rPr>
              <a:t>is reimbursable for both SERVE and Offer vs. </a:t>
            </a:r>
            <a:r>
              <a:rPr lang="en-US" sz="1400" dirty="0" smtClean="0">
                <a:latin typeface="Arial" pitchFamily="34" charset="0"/>
                <a:cs typeface="Arial" pitchFamily="34" charset="0"/>
              </a:rPr>
              <a:t>Serve.)</a:t>
            </a:r>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1200">
                <a:solidFill>
                  <a:srgbClr val="5F5F5F"/>
                </a:solidFill>
                <a:latin typeface="Arial" pitchFamily="34" charset="0"/>
              </a:defRPr>
            </a:lvl1pPr>
            <a:lvl2pPr marL="742909" indent="-285734" defTabSz="930224" eaLnBrk="0" hangingPunct="0">
              <a:defRPr sz="1200">
                <a:solidFill>
                  <a:srgbClr val="5F5F5F"/>
                </a:solidFill>
                <a:latin typeface="Arial" pitchFamily="34" charset="0"/>
              </a:defRPr>
            </a:lvl2pPr>
            <a:lvl3pPr marL="1142937" indent="-228587" defTabSz="930224" eaLnBrk="0" hangingPunct="0">
              <a:defRPr sz="1200">
                <a:solidFill>
                  <a:srgbClr val="5F5F5F"/>
                </a:solidFill>
                <a:latin typeface="Arial" pitchFamily="34" charset="0"/>
              </a:defRPr>
            </a:lvl3pPr>
            <a:lvl4pPr marL="1600111" indent="-228587" defTabSz="930224" eaLnBrk="0" hangingPunct="0">
              <a:defRPr sz="1200">
                <a:solidFill>
                  <a:srgbClr val="5F5F5F"/>
                </a:solidFill>
                <a:latin typeface="Arial" pitchFamily="34" charset="0"/>
              </a:defRPr>
            </a:lvl4pPr>
            <a:lvl5pPr marL="2057287" indent="-228587" defTabSz="930224" eaLnBrk="0" hangingPunct="0">
              <a:defRPr sz="1200">
                <a:solidFill>
                  <a:srgbClr val="5F5F5F"/>
                </a:solidFill>
                <a:latin typeface="Arial" pitchFamily="34" charset="0"/>
              </a:defRPr>
            </a:lvl5pPr>
            <a:lvl6pPr marL="2514461" indent="-228587" defTabSz="930224" eaLnBrk="0" fontAlgn="base" hangingPunct="0">
              <a:spcBef>
                <a:spcPct val="0"/>
              </a:spcBef>
              <a:spcAft>
                <a:spcPct val="0"/>
              </a:spcAft>
              <a:defRPr sz="1200">
                <a:solidFill>
                  <a:srgbClr val="5F5F5F"/>
                </a:solidFill>
                <a:latin typeface="Arial" pitchFamily="34" charset="0"/>
              </a:defRPr>
            </a:lvl6pPr>
            <a:lvl7pPr marL="2971635" indent="-228587" defTabSz="930224" eaLnBrk="0" fontAlgn="base" hangingPunct="0">
              <a:spcBef>
                <a:spcPct val="0"/>
              </a:spcBef>
              <a:spcAft>
                <a:spcPct val="0"/>
              </a:spcAft>
              <a:defRPr sz="1200">
                <a:solidFill>
                  <a:srgbClr val="5F5F5F"/>
                </a:solidFill>
                <a:latin typeface="Arial" pitchFamily="34" charset="0"/>
              </a:defRPr>
            </a:lvl7pPr>
            <a:lvl8pPr marL="3428811" indent="-228587" defTabSz="930224" eaLnBrk="0" fontAlgn="base" hangingPunct="0">
              <a:spcBef>
                <a:spcPct val="0"/>
              </a:spcBef>
              <a:spcAft>
                <a:spcPct val="0"/>
              </a:spcAft>
              <a:defRPr sz="1200">
                <a:solidFill>
                  <a:srgbClr val="5F5F5F"/>
                </a:solidFill>
                <a:latin typeface="Arial" pitchFamily="34" charset="0"/>
              </a:defRPr>
            </a:lvl8pPr>
            <a:lvl9pPr marL="3885985" indent="-228587" defTabSz="930224" eaLnBrk="0" fontAlgn="base" hangingPunct="0">
              <a:spcBef>
                <a:spcPct val="0"/>
              </a:spcBef>
              <a:spcAft>
                <a:spcPct val="0"/>
              </a:spcAft>
              <a:defRPr sz="1200">
                <a:solidFill>
                  <a:srgbClr val="5F5F5F"/>
                </a:solidFill>
                <a:latin typeface="Arial" pitchFamily="34" charset="0"/>
              </a:defRPr>
            </a:lvl9pPr>
          </a:lstStyle>
          <a:p>
            <a:fld id="{EF1ED68E-055C-457E-B8D6-D080180414E5}" type="slidenum">
              <a:rPr lang="en-US" sz="1300">
                <a:solidFill>
                  <a:srgbClr val="000000"/>
                </a:solidFill>
                <a:latin typeface="Times" pitchFamily="18" charset="0"/>
              </a:rPr>
              <a:pPr/>
              <a:t>21</a:t>
            </a:fld>
            <a:endParaRPr lang="en-US" sz="1300">
              <a:solidFill>
                <a:srgbClr val="000000"/>
              </a:solidFill>
              <a:latin typeface="Times"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1141413" y="457200"/>
            <a:ext cx="4648200" cy="3486150"/>
          </a:xfrm>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pitchFamily="34" charset="0"/>
                <a:cs typeface="Arial" pitchFamily="34" charset="0"/>
              </a:rPr>
              <a:t>The student chose </a:t>
            </a:r>
            <a:r>
              <a:rPr lang="en-US" sz="1400" dirty="0" smtClean="0">
                <a:latin typeface="Arial" pitchFamily="34" charset="0"/>
                <a:cs typeface="Arial" pitchFamily="34" charset="0"/>
              </a:rPr>
              <a:t>a cheese </a:t>
            </a:r>
            <a:r>
              <a:rPr lang="en-US" sz="1400" dirty="0">
                <a:latin typeface="Arial" pitchFamily="34" charset="0"/>
                <a:cs typeface="Arial" pitchFamily="34" charset="0"/>
              </a:rPr>
              <a:t>sandwich, </a:t>
            </a:r>
            <a:r>
              <a:rPr lang="en-US" sz="1400" dirty="0" smtClean="0">
                <a:latin typeface="Arial" pitchFamily="34" charset="0"/>
                <a:cs typeface="Arial" pitchFamily="34" charset="0"/>
              </a:rPr>
              <a:t>squash, </a:t>
            </a:r>
            <a:r>
              <a:rPr lang="en-US" sz="1400" dirty="0">
                <a:latin typeface="Arial" pitchFamily="34" charset="0"/>
                <a:cs typeface="Arial" pitchFamily="34" charset="0"/>
              </a:rPr>
              <a:t>and </a:t>
            </a:r>
            <a:r>
              <a:rPr lang="en-US" sz="1400" dirty="0" smtClean="0">
                <a:latin typeface="Arial" pitchFamily="34" charset="0"/>
                <a:cs typeface="Arial" pitchFamily="34" charset="0"/>
              </a:rPr>
              <a:t>an apple</a:t>
            </a:r>
            <a:r>
              <a:rPr lang="en-US" sz="1400" dirty="0">
                <a:latin typeface="Arial" pitchFamily="34" charset="0"/>
                <a:cs typeface="Arial" pitchFamily="34" charset="0"/>
              </a:rPr>
              <a:t>.</a:t>
            </a:r>
          </a:p>
          <a:p>
            <a:r>
              <a:rPr lang="en-US" sz="1400" dirty="0">
                <a:latin typeface="Arial" pitchFamily="34" charset="0"/>
                <a:cs typeface="Arial" pitchFamily="34" charset="0"/>
              </a:rPr>
              <a:t>Grade level is K-5 and 6-8</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Is</a:t>
            </a:r>
            <a:r>
              <a:rPr lang="en-US" sz="1400" baseline="0" dirty="0" smtClean="0">
                <a:latin typeface="Arial" pitchFamily="34" charset="0"/>
                <a:cs typeface="Arial" pitchFamily="34" charset="0"/>
              </a:rPr>
              <a:t> this meal </a:t>
            </a:r>
            <a:r>
              <a:rPr lang="en-US" sz="1400" dirty="0" smtClean="0">
                <a:latin typeface="Arial" pitchFamily="34" charset="0"/>
                <a:cs typeface="Arial" pitchFamily="34" charset="0"/>
              </a:rPr>
              <a:t>reimbursable </a:t>
            </a:r>
            <a:r>
              <a:rPr lang="en-US" sz="1400" dirty="0">
                <a:latin typeface="Arial" pitchFamily="34" charset="0"/>
                <a:cs typeface="Arial" pitchFamily="34" charset="0"/>
              </a:rPr>
              <a:t>under </a:t>
            </a:r>
            <a:r>
              <a:rPr lang="en-US" sz="1400" dirty="0" smtClean="0">
                <a:latin typeface="Arial" pitchFamily="34" charset="0"/>
                <a:cs typeface="Arial" pitchFamily="34" charset="0"/>
              </a:rPr>
              <a:t>SERVE?  (No,</a:t>
            </a:r>
            <a:r>
              <a:rPr lang="en-US" sz="1400" baseline="0" dirty="0" smtClean="0">
                <a:latin typeface="Arial" pitchFamily="34" charset="0"/>
                <a:cs typeface="Arial" pitchFamily="34" charset="0"/>
              </a:rPr>
              <a:t> because it </a:t>
            </a:r>
            <a:r>
              <a:rPr lang="en-US" sz="1400" dirty="0" smtClean="0">
                <a:latin typeface="Arial" pitchFamily="34" charset="0"/>
                <a:cs typeface="Arial" pitchFamily="34" charset="0"/>
              </a:rPr>
              <a:t>needs </a:t>
            </a:r>
            <a:r>
              <a:rPr lang="en-US" sz="1400" dirty="0">
                <a:latin typeface="Arial" pitchFamily="34" charset="0"/>
                <a:cs typeface="Arial" pitchFamily="34" charset="0"/>
              </a:rPr>
              <a:t>5 </a:t>
            </a:r>
            <a:r>
              <a:rPr lang="en-US" sz="1400" dirty="0" smtClean="0">
                <a:latin typeface="Arial" pitchFamily="34" charset="0"/>
                <a:cs typeface="Arial" pitchFamily="34" charset="0"/>
              </a:rPr>
              <a:t>components.)  What’s </a:t>
            </a:r>
            <a:r>
              <a:rPr lang="en-US" sz="1400" dirty="0">
                <a:latin typeface="Arial" pitchFamily="34" charset="0"/>
                <a:cs typeface="Arial" pitchFamily="34" charset="0"/>
              </a:rPr>
              <a:t>missing? </a:t>
            </a:r>
            <a:r>
              <a:rPr lang="en-US" sz="1400" dirty="0" smtClean="0">
                <a:latin typeface="Arial" pitchFamily="34" charset="0"/>
                <a:cs typeface="Arial" pitchFamily="34" charset="0"/>
              </a:rPr>
              <a:t> (Milk</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and </a:t>
            </a:r>
            <a:r>
              <a:rPr lang="en-US" sz="1400" dirty="0">
                <a:latin typeface="Arial" pitchFamily="34" charset="0"/>
                <a:cs typeface="Arial" pitchFamily="34" charset="0"/>
              </a:rPr>
              <a:t>enough </a:t>
            </a:r>
            <a:r>
              <a:rPr lang="en-US" sz="1400" dirty="0" smtClean="0">
                <a:latin typeface="Arial" pitchFamily="34" charset="0"/>
                <a:cs typeface="Arial" pitchFamily="34" charset="0"/>
              </a:rPr>
              <a:t>vegetables—there</a:t>
            </a:r>
            <a:r>
              <a:rPr lang="en-US" sz="1400" baseline="0" dirty="0" smtClean="0">
                <a:latin typeface="Arial" pitchFamily="34" charset="0"/>
                <a:cs typeface="Arial" pitchFamily="34" charset="0"/>
              </a:rPr>
              <a:t> is no </a:t>
            </a:r>
            <a:r>
              <a:rPr lang="en-US" sz="1400" dirty="0" smtClean="0">
                <a:latin typeface="Arial" pitchFamily="34" charset="0"/>
                <a:cs typeface="Arial" pitchFamily="34" charset="0"/>
              </a:rPr>
              <a:t>corn.)  </a:t>
            </a:r>
            <a:endParaRPr lang="en-US" sz="1400" dirty="0">
              <a:latin typeface="Arial" pitchFamily="34" charset="0"/>
              <a:cs typeface="Arial" pitchFamily="34" charset="0"/>
            </a:endParaRPr>
          </a:p>
          <a:p>
            <a:endParaRPr lang="en-US" sz="1400" dirty="0">
              <a:latin typeface="Arial" pitchFamily="34" charset="0"/>
              <a:cs typeface="Arial" pitchFamily="34" charset="0"/>
            </a:endParaRPr>
          </a:p>
          <a:p>
            <a:r>
              <a:rPr lang="en-US" sz="1400" dirty="0">
                <a:latin typeface="Arial" pitchFamily="34" charset="0"/>
                <a:cs typeface="Arial" pitchFamily="34" charset="0"/>
              </a:rPr>
              <a:t>Is it reimbursable under </a:t>
            </a:r>
            <a:r>
              <a:rPr lang="en-US" sz="1400" dirty="0" smtClean="0">
                <a:latin typeface="Arial" pitchFamily="34" charset="0"/>
                <a:cs typeface="Arial" pitchFamily="34" charset="0"/>
              </a:rPr>
              <a:t>OVS?  Let’s ask our 2</a:t>
            </a:r>
            <a:r>
              <a:rPr lang="en-US" sz="1400" baseline="0" dirty="0" smtClean="0">
                <a:latin typeface="Arial" pitchFamily="34" charset="0"/>
                <a:cs typeface="Arial" pitchFamily="34" charset="0"/>
              </a:rPr>
              <a:t> questions.</a:t>
            </a:r>
            <a:endParaRPr lang="en-US" sz="1400" dirty="0">
              <a:latin typeface="Arial" pitchFamily="34" charset="0"/>
              <a:cs typeface="Arial" pitchFamily="34" charset="0"/>
            </a:endParaRPr>
          </a:p>
          <a:p>
            <a:r>
              <a:rPr lang="en-US" sz="1400" dirty="0">
                <a:latin typeface="Arial" pitchFamily="34" charset="0"/>
                <a:cs typeface="Arial" pitchFamily="34" charset="0"/>
              </a:rPr>
              <a:t>1</a:t>
            </a:r>
            <a:r>
              <a:rPr lang="en-US" sz="1400" baseline="30000" dirty="0">
                <a:latin typeface="Arial" pitchFamily="34" charset="0"/>
                <a:cs typeface="Arial" pitchFamily="34" charset="0"/>
              </a:rPr>
              <a:t>st</a:t>
            </a:r>
            <a:r>
              <a:rPr lang="en-US" sz="1400" dirty="0">
                <a:latin typeface="Arial" pitchFamily="34" charset="0"/>
                <a:cs typeface="Arial" pitchFamily="34" charset="0"/>
              </a:rPr>
              <a:t> </a:t>
            </a:r>
            <a:r>
              <a:rPr lang="en-US" sz="1400" dirty="0" smtClean="0">
                <a:latin typeface="Arial" pitchFamily="34" charset="0"/>
                <a:cs typeface="Arial" pitchFamily="34" charset="0"/>
              </a:rPr>
              <a:t>question:</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Does </a:t>
            </a:r>
            <a:r>
              <a:rPr lang="en-US" sz="1400" dirty="0">
                <a:latin typeface="Arial" pitchFamily="34" charset="0"/>
                <a:cs typeface="Arial" pitchFamily="34" charset="0"/>
              </a:rPr>
              <a:t>it have at least ½ </a:t>
            </a:r>
            <a:r>
              <a:rPr lang="en-US" sz="1400" dirty="0" smtClean="0">
                <a:latin typeface="Arial" pitchFamily="34" charset="0"/>
                <a:cs typeface="Arial" pitchFamily="34" charset="0"/>
              </a:rPr>
              <a:t>cup vegetable or </a:t>
            </a:r>
            <a:r>
              <a:rPr lang="en-US" sz="1400" dirty="0">
                <a:latin typeface="Arial" pitchFamily="34" charset="0"/>
                <a:cs typeface="Arial" pitchFamily="34" charset="0"/>
              </a:rPr>
              <a:t>fruit? </a:t>
            </a:r>
            <a:r>
              <a:rPr lang="en-US" sz="1400" dirty="0" smtClean="0">
                <a:latin typeface="Arial" pitchFamily="34" charset="0"/>
                <a:cs typeface="Arial" pitchFamily="34" charset="0"/>
              </a:rPr>
              <a:t>  (Yes--½ cup </a:t>
            </a:r>
            <a:r>
              <a:rPr lang="en-US" sz="1400" dirty="0">
                <a:latin typeface="Arial" pitchFamily="34" charset="0"/>
                <a:cs typeface="Arial" pitchFamily="34" charset="0"/>
              </a:rPr>
              <a:t>squash or </a:t>
            </a:r>
            <a:r>
              <a:rPr lang="en-US" sz="1400" dirty="0" smtClean="0">
                <a:latin typeface="Arial" pitchFamily="34" charset="0"/>
                <a:cs typeface="Arial" pitchFamily="34" charset="0"/>
              </a:rPr>
              <a:t>½ </a:t>
            </a:r>
            <a:r>
              <a:rPr lang="en-US" sz="1400" dirty="0">
                <a:latin typeface="Arial" pitchFamily="34" charset="0"/>
                <a:cs typeface="Arial" pitchFamily="34" charset="0"/>
              </a:rPr>
              <a:t>cup </a:t>
            </a:r>
            <a:r>
              <a:rPr lang="en-US" sz="1400" dirty="0" smtClean="0">
                <a:latin typeface="Arial" pitchFamily="34" charset="0"/>
                <a:cs typeface="Arial" pitchFamily="34" charset="0"/>
              </a:rPr>
              <a:t>apple.)</a:t>
            </a:r>
            <a:endParaRPr lang="en-US" sz="1400" dirty="0">
              <a:latin typeface="Arial" pitchFamily="34" charset="0"/>
              <a:cs typeface="Arial" pitchFamily="34" charset="0"/>
            </a:endParaRPr>
          </a:p>
          <a:p>
            <a:r>
              <a:rPr lang="en-US" sz="1400" dirty="0">
                <a:latin typeface="Arial" pitchFamily="34" charset="0"/>
                <a:cs typeface="Arial" pitchFamily="34" charset="0"/>
              </a:rPr>
              <a:t>2</a:t>
            </a:r>
            <a:r>
              <a:rPr lang="en-US" sz="1400" baseline="30000" dirty="0">
                <a:latin typeface="Arial" pitchFamily="34" charset="0"/>
                <a:cs typeface="Arial" pitchFamily="34" charset="0"/>
              </a:rPr>
              <a:t>nd</a:t>
            </a:r>
            <a:r>
              <a:rPr lang="en-US" sz="1400" dirty="0">
                <a:latin typeface="Arial" pitchFamily="34" charset="0"/>
                <a:cs typeface="Arial" pitchFamily="34" charset="0"/>
              </a:rPr>
              <a:t> </a:t>
            </a:r>
            <a:r>
              <a:rPr lang="en-US" sz="1400" dirty="0" smtClean="0">
                <a:latin typeface="Arial" pitchFamily="34" charset="0"/>
                <a:cs typeface="Arial" pitchFamily="34" charset="0"/>
              </a:rPr>
              <a:t>question:</a:t>
            </a:r>
            <a:r>
              <a:rPr lang="en-US" sz="1400" baseline="0" dirty="0" smtClean="0">
                <a:latin typeface="Arial" pitchFamily="34" charset="0"/>
                <a:cs typeface="Arial" pitchFamily="34" charset="0"/>
              </a:rPr>
              <a:t>  D</a:t>
            </a:r>
            <a:r>
              <a:rPr lang="en-US" sz="1400" dirty="0" smtClean="0">
                <a:latin typeface="Arial" pitchFamily="34" charset="0"/>
                <a:cs typeface="Arial" pitchFamily="34" charset="0"/>
              </a:rPr>
              <a:t>oes </a:t>
            </a:r>
            <a:r>
              <a:rPr lang="en-US" sz="1400" dirty="0">
                <a:latin typeface="Arial" pitchFamily="34" charset="0"/>
                <a:cs typeface="Arial" pitchFamily="34" charset="0"/>
              </a:rPr>
              <a:t>it have 2 other FULL components? </a:t>
            </a:r>
            <a:r>
              <a:rPr lang="en-US" sz="1400" dirty="0" smtClean="0">
                <a:latin typeface="Arial" pitchFamily="34" charset="0"/>
                <a:cs typeface="Arial" pitchFamily="34" charset="0"/>
              </a:rPr>
              <a:t> (Yes</a:t>
            </a:r>
            <a:r>
              <a:rPr lang="en-US" sz="1400" dirty="0">
                <a:latin typeface="Arial" pitchFamily="34" charset="0"/>
                <a:cs typeface="Arial" pitchFamily="34" charset="0"/>
              </a:rPr>
              <a:t>, it has 3 </a:t>
            </a:r>
            <a:r>
              <a:rPr lang="en-US" sz="1400" dirty="0" smtClean="0">
                <a:latin typeface="Arial" pitchFamily="34" charset="0"/>
                <a:cs typeface="Arial" pitchFamily="34" charset="0"/>
              </a:rPr>
              <a:t>full</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components</a:t>
            </a:r>
            <a:r>
              <a:rPr lang="en-US" sz="1400" dirty="0">
                <a:latin typeface="Arial" pitchFamily="34" charset="0"/>
                <a:cs typeface="Arial" pitchFamily="34" charset="0"/>
              </a:rPr>
              <a:t>:</a:t>
            </a:r>
            <a:r>
              <a:rPr lang="en-US" sz="1400" dirty="0" smtClean="0">
                <a:latin typeface="Arial" pitchFamily="34" charset="0"/>
                <a:cs typeface="Arial" pitchFamily="34" charset="0"/>
              </a:rPr>
              <a:t> </a:t>
            </a:r>
            <a:r>
              <a:rPr lang="en-US" sz="1400" dirty="0">
                <a:latin typeface="Arial" pitchFamily="34" charset="0"/>
                <a:cs typeface="Arial" pitchFamily="34" charset="0"/>
              </a:rPr>
              <a:t>cheese, </a:t>
            </a:r>
            <a:r>
              <a:rPr lang="en-US" sz="1400" dirty="0" smtClean="0">
                <a:latin typeface="Arial" pitchFamily="34" charset="0"/>
                <a:cs typeface="Arial" pitchFamily="34" charset="0"/>
              </a:rPr>
              <a:t>bread, </a:t>
            </a:r>
            <a:r>
              <a:rPr lang="en-US" sz="1400" dirty="0">
                <a:latin typeface="Arial" pitchFamily="34" charset="0"/>
                <a:cs typeface="Arial" pitchFamily="34" charset="0"/>
              </a:rPr>
              <a:t>and fruit for K-5 and 6-8 (not </a:t>
            </a:r>
            <a:r>
              <a:rPr lang="en-US" sz="1400" dirty="0" smtClean="0">
                <a:latin typeface="Arial" pitchFamily="34" charset="0"/>
                <a:cs typeface="Arial" pitchFamily="34" charset="0"/>
              </a:rPr>
              <a:t>9-12.)</a:t>
            </a:r>
            <a:endParaRPr lang="en-US" sz="1400" dirty="0">
              <a:latin typeface="Arial" pitchFamily="34" charset="0"/>
              <a:cs typeface="Arial" pitchFamily="34" charset="0"/>
            </a:endParaRPr>
          </a:p>
          <a:p>
            <a:r>
              <a:rPr lang="en-US" sz="1400" dirty="0" smtClean="0">
                <a:latin typeface="Arial" pitchFamily="34" charset="0"/>
                <a:cs typeface="Arial" pitchFamily="34" charset="0"/>
              </a:rPr>
              <a:t>(Note:</a:t>
            </a:r>
            <a:r>
              <a:rPr lang="en-US" sz="1400" baseline="0" dirty="0" smtClean="0">
                <a:latin typeface="Arial" pitchFamily="34" charset="0"/>
                <a:cs typeface="Arial" pitchFamily="34" charset="0"/>
              </a:rPr>
              <a:t>  A </a:t>
            </a:r>
            <a:r>
              <a:rPr lang="en-US" sz="1400" dirty="0" smtClean="0">
                <a:latin typeface="Arial" pitchFamily="34" charset="0"/>
                <a:cs typeface="Arial" pitchFamily="34" charset="0"/>
              </a:rPr>
              <a:t>full </a:t>
            </a:r>
            <a:r>
              <a:rPr lang="en-US" sz="1400" dirty="0">
                <a:latin typeface="Arial" pitchFamily="34" charset="0"/>
                <a:cs typeface="Arial" pitchFamily="34" charset="0"/>
              </a:rPr>
              <a:t>component of </a:t>
            </a:r>
            <a:r>
              <a:rPr lang="en-US" sz="1400" dirty="0" smtClean="0">
                <a:latin typeface="Arial" pitchFamily="34" charset="0"/>
                <a:cs typeface="Arial" pitchFamily="34" charset="0"/>
              </a:rPr>
              <a:t>vegetables </a:t>
            </a:r>
            <a:r>
              <a:rPr lang="en-US" sz="1400" dirty="0">
                <a:latin typeface="Arial" pitchFamily="34" charset="0"/>
                <a:cs typeface="Arial" pitchFamily="34" charset="0"/>
              </a:rPr>
              <a:t>would be ¾ cup, so </a:t>
            </a:r>
            <a:r>
              <a:rPr lang="en-US" sz="1400" dirty="0" smtClean="0">
                <a:latin typeface="Arial" pitchFamily="34" charset="0"/>
                <a:cs typeface="Arial" pitchFamily="34" charset="0"/>
              </a:rPr>
              <a:t>the</a:t>
            </a:r>
            <a:r>
              <a:rPr lang="en-US" sz="1400" baseline="0" dirty="0" smtClean="0">
                <a:latin typeface="Arial" pitchFamily="34" charset="0"/>
                <a:cs typeface="Arial" pitchFamily="34" charset="0"/>
              </a:rPr>
              <a:t> squash</a:t>
            </a:r>
            <a:r>
              <a:rPr lang="en-US" sz="1400" dirty="0" smtClean="0">
                <a:latin typeface="Arial" pitchFamily="34" charset="0"/>
                <a:cs typeface="Arial" pitchFamily="34" charset="0"/>
              </a:rPr>
              <a:t> </a:t>
            </a:r>
            <a:r>
              <a:rPr lang="en-US" sz="1400" dirty="0">
                <a:latin typeface="Arial" pitchFamily="34" charset="0"/>
                <a:cs typeface="Arial" pitchFamily="34" charset="0"/>
              </a:rPr>
              <a:t>cannot be counted as </a:t>
            </a:r>
            <a:r>
              <a:rPr lang="en-US" sz="1400" dirty="0" smtClean="0">
                <a:latin typeface="Arial" pitchFamily="34" charset="0"/>
                <a:cs typeface="Arial" pitchFamily="34" charset="0"/>
              </a:rPr>
              <a:t>one </a:t>
            </a:r>
            <a:r>
              <a:rPr lang="en-US" sz="1400" dirty="0">
                <a:latin typeface="Arial" pitchFamily="34" charset="0"/>
                <a:cs typeface="Arial" pitchFamily="34" charset="0"/>
              </a:rPr>
              <a:t>of </a:t>
            </a:r>
            <a:r>
              <a:rPr lang="en-US" sz="1400" dirty="0" smtClean="0">
                <a:latin typeface="Arial" pitchFamily="34" charset="0"/>
                <a:cs typeface="Arial" pitchFamily="34" charset="0"/>
              </a:rPr>
              <a:t>the 2 </a:t>
            </a:r>
            <a:r>
              <a:rPr lang="en-US" sz="1400" dirty="0">
                <a:latin typeface="Arial" pitchFamily="34" charset="0"/>
                <a:cs typeface="Arial" pitchFamily="34" charset="0"/>
              </a:rPr>
              <a:t>other FULL </a:t>
            </a:r>
            <a:r>
              <a:rPr lang="en-US" sz="1400" dirty="0" smtClean="0">
                <a:latin typeface="Arial" pitchFamily="34" charset="0"/>
                <a:cs typeface="Arial" pitchFamily="34" charset="0"/>
              </a:rPr>
              <a:t>components.</a:t>
            </a:r>
            <a:r>
              <a:rPr lang="en-US" sz="1400" baseline="0" dirty="0" smtClean="0">
                <a:latin typeface="Arial" pitchFamily="34" charset="0"/>
                <a:cs typeface="Arial" pitchFamily="34" charset="0"/>
              </a:rPr>
              <a:t>  In this situation, the squash needs to be counted as the at least ½ cup vegetable or fruit in order for the meal to be reimbursable.</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Is this</a:t>
            </a:r>
            <a:r>
              <a:rPr lang="en-US" sz="1400" baseline="0" dirty="0" smtClean="0">
                <a:latin typeface="Arial" pitchFamily="34" charset="0"/>
                <a:cs typeface="Arial" pitchFamily="34" charset="0"/>
              </a:rPr>
              <a:t> OVS meal</a:t>
            </a:r>
            <a:r>
              <a:rPr lang="en-US" sz="1400" dirty="0" smtClean="0">
                <a:latin typeface="Arial" pitchFamily="34" charset="0"/>
                <a:cs typeface="Arial" pitchFamily="34" charset="0"/>
              </a:rPr>
              <a:t> </a:t>
            </a:r>
            <a:r>
              <a:rPr lang="en-US" sz="1400" dirty="0">
                <a:latin typeface="Arial" pitchFamily="34" charset="0"/>
                <a:cs typeface="Arial" pitchFamily="34" charset="0"/>
              </a:rPr>
              <a:t>reimbursable for K-8? </a:t>
            </a:r>
            <a:r>
              <a:rPr lang="en-US" sz="1400" dirty="0" smtClean="0">
                <a:latin typeface="Arial" pitchFamily="34" charset="0"/>
                <a:cs typeface="Arial" pitchFamily="34" charset="0"/>
              </a:rPr>
              <a:t> (Yes.)</a:t>
            </a:r>
            <a:endParaRPr lang="en-US" sz="1400" dirty="0">
              <a:latin typeface="Arial" pitchFamily="34" charset="0"/>
              <a:cs typeface="Arial" pitchFamily="34"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1200">
                <a:solidFill>
                  <a:srgbClr val="5F5F5F"/>
                </a:solidFill>
                <a:latin typeface="Arial" pitchFamily="34" charset="0"/>
              </a:defRPr>
            </a:lvl1pPr>
            <a:lvl2pPr marL="742909" indent="-285734" defTabSz="930224" eaLnBrk="0" hangingPunct="0">
              <a:defRPr sz="1200">
                <a:solidFill>
                  <a:srgbClr val="5F5F5F"/>
                </a:solidFill>
                <a:latin typeface="Arial" pitchFamily="34" charset="0"/>
              </a:defRPr>
            </a:lvl2pPr>
            <a:lvl3pPr marL="1142937" indent="-228587" defTabSz="930224" eaLnBrk="0" hangingPunct="0">
              <a:defRPr sz="1200">
                <a:solidFill>
                  <a:srgbClr val="5F5F5F"/>
                </a:solidFill>
                <a:latin typeface="Arial" pitchFamily="34" charset="0"/>
              </a:defRPr>
            </a:lvl3pPr>
            <a:lvl4pPr marL="1600111" indent="-228587" defTabSz="930224" eaLnBrk="0" hangingPunct="0">
              <a:defRPr sz="1200">
                <a:solidFill>
                  <a:srgbClr val="5F5F5F"/>
                </a:solidFill>
                <a:latin typeface="Arial" pitchFamily="34" charset="0"/>
              </a:defRPr>
            </a:lvl4pPr>
            <a:lvl5pPr marL="2057287" indent="-228587" defTabSz="930224" eaLnBrk="0" hangingPunct="0">
              <a:defRPr sz="1200">
                <a:solidFill>
                  <a:srgbClr val="5F5F5F"/>
                </a:solidFill>
                <a:latin typeface="Arial" pitchFamily="34" charset="0"/>
              </a:defRPr>
            </a:lvl5pPr>
            <a:lvl6pPr marL="2514461" indent="-228587" defTabSz="930224" eaLnBrk="0" fontAlgn="base" hangingPunct="0">
              <a:spcBef>
                <a:spcPct val="0"/>
              </a:spcBef>
              <a:spcAft>
                <a:spcPct val="0"/>
              </a:spcAft>
              <a:defRPr sz="1200">
                <a:solidFill>
                  <a:srgbClr val="5F5F5F"/>
                </a:solidFill>
                <a:latin typeface="Arial" pitchFamily="34" charset="0"/>
              </a:defRPr>
            </a:lvl6pPr>
            <a:lvl7pPr marL="2971635" indent="-228587" defTabSz="930224" eaLnBrk="0" fontAlgn="base" hangingPunct="0">
              <a:spcBef>
                <a:spcPct val="0"/>
              </a:spcBef>
              <a:spcAft>
                <a:spcPct val="0"/>
              </a:spcAft>
              <a:defRPr sz="1200">
                <a:solidFill>
                  <a:srgbClr val="5F5F5F"/>
                </a:solidFill>
                <a:latin typeface="Arial" pitchFamily="34" charset="0"/>
              </a:defRPr>
            </a:lvl7pPr>
            <a:lvl8pPr marL="3428811" indent="-228587" defTabSz="930224" eaLnBrk="0" fontAlgn="base" hangingPunct="0">
              <a:spcBef>
                <a:spcPct val="0"/>
              </a:spcBef>
              <a:spcAft>
                <a:spcPct val="0"/>
              </a:spcAft>
              <a:defRPr sz="1200">
                <a:solidFill>
                  <a:srgbClr val="5F5F5F"/>
                </a:solidFill>
                <a:latin typeface="Arial" pitchFamily="34" charset="0"/>
              </a:defRPr>
            </a:lvl8pPr>
            <a:lvl9pPr marL="3885985" indent="-228587" defTabSz="930224" eaLnBrk="0" fontAlgn="base" hangingPunct="0">
              <a:spcBef>
                <a:spcPct val="0"/>
              </a:spcBef>
              <a:spcAft>
                <a:spcPct val="0"/>
              </a:spcAft>
              <a:defRPr sz="1200">
                <a:solidFill>
                  <a:srgbClr val="5F5F5F"/>
                </a:solidFill>
                <a:latin typeface="Arial" pitchFamily="34" charset="0"/>
              </a:defRPr>
            </a:lvl9pPr>
          </a:lstStyle>
          <a:p>
            <a:fld id="{F9852DF2-5772-4225-9CF6-8CA79EAA6814}" type="slidenum">
              <a:rPr lang="en-US" sz="1300">
                <a:solidFill>
                  <a:srgbClr val="000000"/>
                </a:solidFill>
                <a:latin typeface="Times" pitchFamily="18" charset="0"/>
              </a:rPr>
              <a:pPr/>
              <a:t>22</a:t>
            </a:fld>
            <a:endParaRPr lang="en-US" sz="1300">
              <a:solidFill>
                <a:srgbClr val="000000"/>
              </a:solidFill>
              <a:latin typeface="Times"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1181100" y="696913"/>
            <a:ext cx="4648200" cy="3486150"/>
          </a:xfrm>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pitchFamily="34" charset="0"/>
                <a:cs typeface="Arial" pitchFamily="34" charset="0"/>
              </a:rPr>
              <a:t>The student chose this tray under OVS: </a:t>
            </a:r>
            <a:r>
              <a:rPr lang="en-US" sz="1400" dirty="0" smtClean="0">
                <a:latin typeface="Arial" pitchFamily="34" charset="0"/>
                <a:cs typeface="Arial" pitchFamily="34" charset="0"/>
              </a:rPr>
              <a:t> cheese sandwich </a:t>
            </a:r>
            <a:r>
              <a:rPr lang="en-US" sz="1400" dirty="0">
                <a:latin typeface="Arial" pitchFamily="34" charset="0"/>
                <a:cs typeface="Arial" pitchFamily="34" charset="0"/>
              </a:rPr>
              <a:t>and milk.</a:t>
            </a:r>
          </a:p>
          <a:p>
            <a:endParaRPr lang="en-US" sz="1400" dirty="0">
              <a:latin typeface="Arial" pitchFamily="34" charset="0"/>
              <a:cs typeface="Arial" pitchFamily="34" charset="0"/>
            </a:endParaRPr>
          </a:p>
          <a:p>
            <a:r>
              <a:rPr lang="en-US" sz="1400" dirty="0">
                <a:latin typeface="Arial" pitchFamily="34" charset="0"/>
                <a:cs typeface="Arial" pitchFamily="34" charset="0"/>
              </a:rPr>
              <a:t>Is it reimbursable for grades k-8</a:t>
            </a:r>
            <a:r>
              <a:rPr lang="en-US" sz="1400" dirty="0" smtClean="0">
                <a:latin typeface="Arial" pitchFamily="34" charset="0"/>
                <a:cs typeface="Arial" pitchFamily="34" charset="0"/>
              </a:rPr>
              <a:t>?  (NO)  Why?  Let’s ask our two questions.</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Is </a:t>
            </a:r>
            <a:r>
              <a:rPr lang="en-US" sz="1400" dirty="0">
                <a:latin typeface="Arial" pitchFamily="34" charset="0"/>
                <a:cs typeface="Arial" pitchFamily="34" charset="0"/>
              </a:rPr>
              <a:t>there at </a:t>
            </a:r>
            <a:r>
              <a:rPr lang="en-US" sz="1400" dirty="0" smtClean="0">
                <a:latin typeface="Arial" pitchFamily="34" charset="0"/>
                <a:cs typeface="Arial" pitchFamily="34" charset="0"/>
              </a:rPr>
              <a:t>least </a:t>
            </a:r>
            <a:r>
              <a:rPr lang="en-US" sz="1400" dirty="0">
                <a:latin typeface="Arial" pitchFamily="34" charset="0"/>
                <a:cs typeface="Arial" pitchFamily="34" charset="0"/>
              </a:rPr>
              <a:t>½ cup </a:t>
            </a:r>
            <a:r>
              <a:rPr lang="en-US" sz="1400" dirty="0" smtClean="0">
                <a:latin typeface="Arial" pitchFamily="34" charset="0"/>
                <a:cs typeface="Arial" pitchFamily="34" charset="0"/>
              </a:rPr>
              <a:t>vegetable </a:t>
            </a:r>
            <a:r>
              <a:rPr lang="en-US" sz="1400" dirty="0">
                <a:latin typeface="Arial" pitchFamily="34" charset="0"/>
                <a:cs typeface="Arial" pitchFamily="34" charset="0"/>
              </a:rPr>
              <a:t>or fruit? </a:t>
            </a:r>
            <a:r>
              <a:rPr lang="en-US" sz="1400" dirty="0" smtClean="0">
                <a:latin typeface="Arial" pitchFamily="34" charset="0"/>
                <a:cs typeface="Arial" pitchFamily="34" charset="0"/>
              </a:rPr>
              <a:t> (NO)</a:t>
            </a:r>
            <a:endParaRPr lang="en-US" sz="1400" dirty="0">
              <a:latin typeface="Arial" pitchFamily="34" charset="0"/>
              <a:cs typeface="Arial" pitchFamily="34" charset="0"/>
            </a:endParaRPr>
          </a:p>
          <a:p>
            <a:r>
              <a:rPr lang="en-US" sz="1400" dirty="0" smtClean="0">
                <a:latin typeface="Arial" pitchFamily="34" charset="0"/>
                <a:cs typeface="Arial" pitchFamily="34" charset="0"/>
              </a:rPr>
              <a:t>The</a:t>
            </a:r>
            <a:r>
              <a:rPr lang="en-US" sz="1400" baseline="0" dirty="0" smtClean="0">
                <a:latin typeface="Arial" pitchFamily="34" charset="0"/>
                <a:cs typeface="Arial" pitchFamily="34" charset="0"/>
              </a:rPr>
              <a:t> s</a:t>
            </a:r>
            <a:r>
              <a:rPr lang="en-US" sz="1400" dirty="0" smtClean="0">
                <a:latin typeface="Arial" pitchFamily="34" charset="0"/>
                <a:cs typeface="Arial" pitchFamily="34" charset="0"/>
              </a:rPr>
              <a:t>tudent </a:t>
            </a:r>
            <a:r>
              <a:rPr lang="en-US" sz="1400" dirty="0">
                <a:latin typeface="Arial" pitchFamily="34" charset="0"/>
                <a:cs typeface="Arial" pitchFamily="34" charset="0"/>
              </a:rPr>
              <a:t>must be sent back to </a:t>
            </a:r>
            <a:r>
              <a:rPr lang="en-US" sz="1400" dirty="0" smtClean="0">
                <a:latin typeface="Arial" pitchFamily="34" charset="0"/>
                <a:cs typeface="Arial" pitchFamily="34" charset="0"/>
              </a:rPr>
              <a:t>pick</a:t>
            </a:r>
            <a:r>
              <a:rPr lang="en-US" sz="1400" baseline="0" dirty="0" smtClean="0">
                <a:latin typeface="Arial" pitchFamily="34" charset="0"/>
                <a:cs typeface="Arial" pitchFamily="34" charset="0"/>
              </a:rPr>
              <a:t> up</a:t>
            </a:r>
            <a:r>
              <a:rPr lang="en-US" sz="1400" dirty="0" smtClean="0">
                <a:latin typeface="Arial" pitchFamily="34" charset="0"/>
                <a:cs typeface="Arial" pitchFamily="34" charset="0"/>
              </a:rPr>
              <a:t> </a:t>
            </a:r>
            <a:r>
              <a:rPr lang="en-US" sz="1400" dirty="0">
                <a:latin typeface="Arial" pitchFamily="34" charset="0"/>
                <a:cs typeface="Arial" pitchFamily="34" charset="0"/>
              </a:rPr>
              <a:t>at least ½ cup </a:t>
            </a:r>
            <a:r>
              <a:rPr lang="en-US" sz="1400" dirty="0" smtClean="0">
                <a:latin typeface="Arial" pitchFamily="34" charset="0"/>
                <a:cs typeface="Arial" pitchFamily="34" charset="0"/>
              </a:rPr>
              <a:t>vegetable </a:t>
            </a:r>
            <a:r>
              <a:rPr lang="en-US" sz="1400" dirty="0">
                <a:latin typeface="Arial" pitchFamily="34" charset="0"/>
                <a:cs typeface="Arial" pitchFamily="34" charset="0"/>
              </a:rPr>
              <a:t>or </a:t>
            </a:r>
            <a:r>
              <a:rPr lang="en-US" sz="1400" dirty="0" smtClean="0">
                <a:latin typeface="Arial" pitchFamily="34" charset="0"/>
                <a:cs typeface="Arial" pitchFamily="34" charset="0"/>
              </a:rPr>
              <a:t>fruit.</a:t>
            </a:r>
            <a:endParaRPr lang="en-US" sz="1400" dirty="0">
              <a:latin typeface="Arial" pitchFamily="34" charset="0"/>
              <a:cs typeface="Arial" pitchFamily="34" charset="0"/>
            </a:endParaRPr>
          </a:p>
          <a:p>
            <a:endParaRPr lang="en-US" sz="1400" dirty="0">
              <a:latin typeface="Arial" pitchFamily="34" charset="0"/>
              <a:cs typeface="Arial" pitchFamily="34" charset="0"/>
            </a:endParaRPr>
          </a:p>
          <a:p>
            <a:r>
              <a:rPr lang="en-US" sz="1400" dirty="0" smtClean="0">
                <a:latin typeface="Arial" pitchFamily="34" charset="0"/>
                <a:cs typeface="Arial" pitchFamily="34" charset="0"/>
              </a:rPr>
              <a:t>Are </a:t>
            </a:r>
            <a:r>
              <a:rPr lang="en-US" sz="1400" dirty="0">
                <a:latin typeface="Arial" pitchFamily="34" charset="0"/>
                <a:cs typeface="Arial" pitchFamily="34" charset="0"/>
              </a:rPr>
              <a:t>there </a:t>
            </a:r>
            <a:r>
              <a:rPr lang="en-US" sz="1400" dirty="0" smtClean="0">
                <a:latin typeface="Arial" pitchFamily="34" charset="0"/>
                <a:cs typeface="Arial" pitchFamily="34" charset="0"/>
              </a:rPr>
              <a:t>two </a:t>
            </a:r>
            <a:r>
              <a:rPr lang="en-US" sz="1400" dirty="0">
                <a:latin typeface="Arial" pitchFamily="34" charset="0"/>
                <a:cs typeface="Arial" pitchFamily="34" charset="0"/>
              </a:rPr>
              <a:t>other full components? </a:t>
            </a:r>
            <a:r>
              <a:rPr lang="en-US" sz="1400" dirty="0" smtClean="0">
                <a:latin typeface="Arial" pitchFamily="34" charset="0"/>
                <a:cs typeface="Arial" pitchFamily="34" charset="0"/>
              </a:rPr>
              <a:t>(YES)  There are three:  grain (bread), </a:t>
            </a:r>
            <a:r>
              <a:rPr lang="en-US" sz="1400" dirty="0">
                <a:latin typeface="Arial" pitchFamily="34" charset="0"/>
                <a:cs typeface="Arial" pitchFamily="34" charset="0"/>
              </a:rPr>
              <a:t>m</a:t>
            </a:r>
            <a:r>
              <a:rPr lang="en-US" sz="1400" dirty="0" smtClean="0">
                <a:latin typeface="Arial" pitchFamily="34" charset="0"/>
                <a:cs typeface="Arial" pitchFamily="34" charset="0"/>
              </a:rPr>
              <a:t>eat alternates (cheese), </a:t>
            </a:r>
            <a:r>
              <a:rPr lang="en-US" sz="1400" dirty="0">
                <a:latin typeface="Arial" pitchFamily="34" charset="0"/>
                <a:cs typeface="Arial" pitchFamily="34" charset="0"/>
              </a:rPr>
              <a:t>and </a:t>
            </a:r>
            <a:r>
              <a:rPr lang="en-US" sz="1400" dirty="0" smtClean="0">
                <a:latin typeface="Arial" pitchFamily="34" charset="0"/>
                <a:cs typeface="Arial" pitchFamily="34" charset="0"/>
              </a:rPr>
              <a:t>milk.  However, the components alone are not enough</a:t>
            </a:r>
            <a:r>
              <a:rPr lang="en-US" sz="1400" baseline="0" dirty="0" smtClean="0">
                <a:latin typeface="Arial" pitchFamily="34" charset="0"/>
                <a:cs typeface="Arial" pitchFamily="34" charset="0"/>
              </a:rPr>
              <a:t> for a reimbursable meal without the vegetable or fruit.</a:t>
            </a:r>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1200">
                <a:solidFill>
                  <a:srgbClr val="5F5F5F"/>
                </a:solidFill>
                <a:latin typeface="Arial" pitchFamily="34" charset="0"/>
              </a:defRPr>
            </a:lvl1pPr>
            <a:lvl2pPr marL="742909" indent="-285734" defTabSz="930224" eaLnBrk="0" hangingPunct="0">
              <a:defRPr sz="1200">
                <a:solidFill>
                  <a:srgbClr val="5F5F5F"/>
                </a:solidFill>
                <a:latin typeface="Arial" pitchFamily="34" charset="0"/>
              </a:defRPr>
            </a:lvl2pPr>
            <a:lvl3pPr marL="1142937" indent="-228587" defTabSz="930224" eaLnBrk="0" hangingPunct="0">
              <a:defRPr sz="1200">
                <a:solidFill>
                  <a:srgbClr val="5F5F5F"/>
                </a:solidFill>
                <a:latin typeface="Arial" pitchFamily="34" charset="0"/>
              </a:defRPr>
            </a:lvl3pPr>
            <a:lvl4pPr marL="1600111" indent="-228587" defTabSz="930224" eaLnBrk="0" hangingPunct="0">
              <a:defRPr sz="1200">
                <a:solidFill>
                  <a:srgbClr val="5F5F5F"/>
                </a:solidFill>
                <a:latin typeface="Arial" pitchFamily="34" charset="0"/>
              </a:defRPr>
            </a:lvl4pPr>
            <a:lvl5pPr marL="2057287" indent="-228587" defTabSz="930224" eaLnBrk="0" hangingPunct="0">
              <a:defRPr sz="1200">
                <a:solidFill>
                  <a:srgbClr val="5F5F5F"/>
                </a:solidFill>
                <a:latin typeface="Arial" pitchFamily="34" charset="0"/>
              </a:defRPr>
            </a:lvl5pPr>
            <a:lvl6pPr marL="2514461" indent="-228587" defTabSz="930224" eaLnBrk="0" fontAlgn="base" hangingPunct="0">
              <a:spcBef>
                <a:spcPct val="0"/>
              </a:spcBef>
              <a:spcAft>
                <a:spcPct val="0"/>
              </a:spcAft>
              <a:defRPr sz="1200">
                <a:solidFill>
                  <a:srgbClr val="5F5F5F"/>
                </a:solidFill>
                <a:latin typeface="Arial" pitchFamily="34" charset="0"/>
              </a:defRPr>
            </a:lvl6pPr>
            <a:lvl7pPr marL="2971635" indent="-228587" defTabSz="930224" eaLnBrk="0" fontAlgn="base" hangingPunct="0">
              <a:spcBef>
                <a:spcPct val="0"/>
              </a:spcBef>
              <a:spcAft>
                <a:spcPct val="0"/>
              </a:spcAft>
              <a:defRPr sz="1200">
                <a:solidFill>
                  <a:srgbClr val="5F5F5F"/>
                </a:solidFill>
                <a:latin typeface="Arial" pitchFamily="34" charset="0"/>
              </a:defRPr>
            </a:lvl7pPr>
            <a:lvl8pPr marL="3428811" indent="-228587" defTabSz="930224" eaLnBrk="0" fontAlgn="base" hangingPunct="0">
              <a:spcBef>
                <a:spcPct val="0"/>
              </a:spcBef>
              <a:spcAft>
                <a:spcPct val="0"/>
              </a:spcAft>
              <a:defRPr sz="1200">
                <a:solidFill>
                  <a:srgbClr val="5F5F5F"/>
                </a:solidFill>
                <a:latin typeface="Arial" pitchFamily="34" charset="0"/>
              </a:defRPr>
            </a:lvl8pPr>
            <a:lvl9pPr marL="3885985" indent="-228587" defTabSz="930224" eaLnBrk="0" fontAlgn="base" hangingPunct="0">
              <a:spcBef>
                <a:spcPct val="0"/>
              </a:spcBef>
              <a:spcAft>
                <a:spcPct val="0"/>
              </a:spcAft>
              <a:defRPr sz="1200">
                <a:solidFill>
                  <a:srgbClr val="5F5F5F"/>
                </a:solidFill>
                <a:latin typeface="Arial" pitchFamily="34" charset="0"/>
              </a:defRPr>
            </a:lvl9pPr>
          </a:lstStyle>
          <a:p>
            <a:fld id="{3BDE0C55-1CAB-4601-BDBE-DE437341F580}" type="slidenum">
              <a:rPr lang="en-US" sz="1300">
                <a:solidFill>
                  <a:srgbClr val="000000"/>
                </a:solidFill>
                <a:latin typeface="Times" pitchFamily="18" charset="0"/>
              </a:rPr>
              <a:pPr/>
              <a:t>23</a:t>
            </a:fld>
            <a:endParaRPr lang="en-US" sz="1300">
              <a:solidFill>
                <a:srgbClr val="000000"/>
              </a:solidFill>
              <a:latin typeface="Times"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1181100" y="696913"/>
            <a:ext cx="4648200" cy="3486150"/>
          </a:xfrm>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pitchFamily="34" charset="0"/>
                <a:cs typeface="Arial" pitchFamily="34" charset="0"/>
              </a:rPr>
              <a:t>Is this meal reimbursable for </a:t>
            </a:r>
            <a:r>
              <a:rPr lang="en-US" sz="1400" dirty="0" smtClean="0">
                <a:latin typeface="Arial" pitchFamily="34" charset="0"/>
                <a:cs typeface="Arial" pitchFamily="34" charset="0"/>
              </a:rPr>
              <a:t>K-8</a:t>
            </a:r>
            <a:r>
              <a:rPr lang="en-US" sz="1400" baseline="0" dirty="0" smtClean="0">
                <a:latin typeface="Arial" pitchFamily="34" charset="0"/>
                <a:cs typeface="Arial" pitchFamily="34" charset="0"/>
              </a:rPr>
              <a:t> under </a:t>
            </a:r>
            <a:r>
              <a:rPr lang="en-US" sz="1400" dirty="0" smtClean="0">
                <a:latin typeface="Arial" pitchFamily="34" charset="0"/>
                <a:cs typeface="Arial" pitchFamily="34" charset="0"/>
              </a:rPr>
              <a:t>OVS</a:t>
            </a:r>
            <a:r>
              <a:rPr lang="en-US" sz="1400" dirty="0">
                <a:latin typeface="Arial" pitchFamily="34" charset="0"/>
                <a:cs typeface="Arial" pitchFamily="34" charset="0"/>
              </a:rPr>
              <a:t>?</a:t>
            </a:r>
          </a:p>
          <a:p>
            <a:endParaRPr lang="en-US" sz="1400" dirty="0">
              <a:latin typeface="Arial" pitchFamily="34" charset="0"/>
              <a:cs typeface="Arial" pitchFamily="34" charset="0"/>
            </a:endParaRPr>
          </a:p>
          <a:p>
            <a:r>
              <a:rPr lang="en-US" sz="1400" dirty="0">
                <a:latin typeface="Arial" pitchFamily="34" charset="0"/>
                <a:cs typeface="Arial" pitchFamily="34" charset="0"/>
              </a:rPr>
              <a:t>Yes.  It has at least </a:t>
            </a:r>
            <a:r>
              <a:rPr lang="en-US" sz="1400" dirty="0" smtClean="0">
                <a:latin typeface="Arial" pitchFamily="34" charset="0"/>
                <a:cs typeface="Arial" pitchFamily="34" charset="0"/>
              </a:rPr>
              <a:t>½ cup vegetable</a:t>
            </a:r>
            <a:r>
              <a:rPr lang="en-US" sz="1400" baseline="0" dirty="0" smtClean="0">
                <a:latin typeface="Arial" pitchFamily="34" charset="0"/>
                <a:cs typeface="Arial" pitchFamily="34" charset="0"/>
              </a:rPr>
              <a:t> (squash)</a:t>
            </a:r>
            <a:r>
              <a:rPr lang="en-US" sz="1400" dirty="0" smtClean="0">
                <a:latin typeface="Arial" pitchFamily="34" charset="0"/>
                <a:cs typeface="Arial" pitchFamily="34" charset="0"/>
              </a:rPr>
              <a:t> </a:t>
            </a:r>
            <a:r>
              <a:rPr lang="en-US" sz="1400" dirty="0">
                <a:latin typeface="Arial" pitchFamily="34" charset="0"/>
                <a:cs typeface="Arial" pitchFamily="34" charset="0"/>
              </a:rPr>
              <a:t>or fruit </a:t>
            </a:r>
            <a:r>
              <a:rPr lang="en-US" sz="1400" dirty="0" smtClean="0">
                <a:latin typeface="Arial" pitchFamily="34" charset="0"/>
                <a:cs typeface="Arial" pitchFamily="34" charset="0"/>
              </a:rPr>
              <a:t>and 2 </a:t>
            </a:r>
            <a:r>
              <a:rPr lang="en-US" sz="1400" dirty="0">
                <a:latin typeface="Arial" pitchFamily="34" charset="0"/>
                <a:cs typeface="Arial" pitchFamily="34" charset="0"/>
              </a:rPr>
              <a:t>other FULL COMPONENTS! </a:t>
            </a:r>
            <a:r>
              <a:rPr lang="en-US" sz="1400" dirty="0" smtClean="0">
                <a:latin typeface="Arial" pitchFamily="34" charset="0"/>
                <a:cs typeface="Arial" pitchFamily="34" charset="0"/>
              </a:rPr>
              <a:t> (1/2</a:t>
            </a:r>
            <a:r>
              <a:rPr lang="en-US" sz="1400" baseline="0" dirty="0" smtClean="0">
                <a:latin typeface="Arial" pitchFamily="34" charset="0"/>
                <a:cs typeface="Arial" pitchFamily="34" charset="0"/>
              </a:rPr>
              <a:t> cup</a:t>
            </a:r>
            <a:r>
              <a:rPr lang="en-US" sz="1400" dirty="0" smtClean="0">
                <a:latin typeface="Arial" pitchFamily="34" charset="0"/>
                <a:cs typeface="Arial" pitchFamily="34" charset="0"/>
              </a:rPr>
              <a:t> </a:t>
            </a:r>
            <a:r>
              <a:rPr lang="en-US" sz="1400" dirty="0">
                <a:latin typeface="Arial" pitchFamily="34" charset="0"/>
                <a:cs typeface="Arial" pitchFamily="34" charset="0"/>
              </a:rPr>
              <a:t>apple for fruit and 1 cup </a:t>
            </a:r>
            <a:r>
              <a:rPr lang="en-US" sz="1400" dirty="0" smtClean="0">
                <a:latin typeface="Arial" pitchFamily="34" charset="0"/>
                <a:cs typeface="Arial" pitchFamily="34" charset="0"/>
              </a:rPr>
              <a:t>milk)</a:t>
            </a:r>
            <a:endParaRPr lang="en-US" sz="1400" dirty="0">
              <a:latin typeface="Arial" pitchFamily="34" charset="0"/>
              <a:cs typeface="Arial" pitchFamily="34" charset="0"/>
            </a:endParaRP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1200">
                <a:solidFill>
                  <a:srgbClr val="5F5F5F"/>
                </a:solidFill>
                <a:latin typeface="Arial" pitchFamily="34" charset="0"/>
              </a:defRPr>
            </a:lvl1pPr>
            <a:lvl2pPr marL="742909" indent="-285734" defTabSz="930224" eaLnBrk="0" hangingPunct="0">
              <a:defRPr sz="1200">
                <a:solidFill>
                  <a:srgbClr val="5F5F5F"/>
                </a:solidFill>
                <a:latin typeface="Arial" pitchFamily="34" charset="0"/>
              </a:defRPr>
            </a:lvl2pPr>
            <a:lvl3pPr marL="1142937" indent="-228587" defTabSz="930224" eaLnBrk="0" hangingPunct="0">
              <a:defRPr sz="1200">
                <a:solidFill>
                  <a:srgbClr val="5F5F5F"/>
                </a:solidFill>
                <a:latin typeface="Arial" pitchFamily="34" charset="0"/>
              </a:defRPr>
            </a:lvl3pPr>
            <a:lvl4pPr marL="1600111" indent="-228587" defTabSz="930224" eaLnBrk="0" hangingPunct="0">
              <a:defRPr sz="1200">
                <a:solidFill>
                  <a:srgbClr val="5F5F5F"/>
                </a:solidFill>
                <a:latin typeface="Arial" pitchFamily="34" charset="0"/>
              </a:defRPr>
            </a:lvl4pPr>
            <a:lvl5pPr marL="2057287" indent="-228587" defTabSz="930224" eaLnBrk="0" hangingPunct="0">
              <a:defRPr sz="1200">
                <a:solidFill>
                  <a:srgbClr val="5F5F5F"/>
                </a:solidFill>
                <a:latin typeface="Arial" pitchFamily="34" charset="0"/>
              </a:defRPr>
            </a:lvl5pPr>
            <a:lvl6pPr marL="2514461" indent="-228587" defTabSz="930224" eaLnBrk="0" fontAlgn="base" hangingPunct="0">
              <a:spcBef>
                <a:spcPct val="0"/>
              </a:spcBef>
              <a:spcAft>
                <a:spcPct val="0"/>
              </a:spcAft>
              <a:defRPr sz="1200">
                <a:solidFill>
                  <a:srgbClr val="5F5F5F"/>
                </a:solidFill>
                <a:latin typeface="Arial" pitchFamily="34" charset="0"/>
              </a:defRPr>
            </a:lvl6pPr>
            <a:lvl7pPr marL="2971635" indent="-228587" defTabSz="930224" eaLnBrk="0" fontAlgn="base" hangingPunct="0">
              <a:spcBef>
                <a:spcPct val="0"/>
              </a:spcBef>
              <a:spcAft>
                <a:spcPct val="0"/>
              </a:spcAft>
              <a:defRPr sz="1200">
                <a:solidFill>
                  <a:srgbClr val="5F5F5F"/>
                </a:solidFill>
                <a:latin typeface="Arial" pitchFamily="34" charset="0"/>
              </a:defRPr>
            </a:lvl7pPr>
            <a:lvl8pPr marL="3428811" indent="-228587" defTabSz="930224" eaLnBrk="0" fontAlgn="base" hangingPunct="0">
              <a:spcBef>
                <a:spcPct val="0"/>
              </a:spcBef>
              <a:spcAft>
                <a:spcPct val="0"/>
              </a:spcAft>
              <a:defRPr sz="1200">
                <a:solidFill>
                  <a:srgbClr val="5F5F5F"/>
                </a:solidFill>
                <a:latin typeface="Arial" pitchFamily="34" charset="0"/>
              </a:defRPr>
            </a:lvl8pPr>
            <a:lvl9pPr marL="3885985" indent="-228587" defTabSz="930224" eaLnBrk="0" fontAlgn="base" hangingPunct="0">
              <a:spcBef>
                <a:spcPct val="0"/>
              </a:spcBef>
              <a:spcAft>
                <a:spcPct val="0"/>
              </a:spcAft>
              <a:defRPr sz="1200">
                <a:solidFill>
                  <a:srgbClr val="5F5F5F"/>
                </a:solidFill>
                <a:latin typeface="Arial" pitchFamily="34" charset="0"/>
              </a:defRPr>
            </a:lvl9pPr>
          </a:lstStyle>
          <a:p>
            <a:fld id="{5C5F7A9F-A399-478A-BA51-9089FD1E420D}" type="slidenum">
              <a:rPr lang="en-US" sz="1300">
                <a:solidFill>
                  <a:srgbClr val="000000"/>
                </a:solidFill>
                <a:latin typeface="Times" pitchFamily="18" charset="0"/>
              </a:rPr>
              <a:pPr/>
              <a:t>24</a:t>
            </a:fld>
            <a:endParaRPr lang="en-US" sz="1300">
              <a:solidFill>
                <a:srgbClr val="000000"/>
              </a:solidFill>
              <a:latin typeface="Times"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1181100" y="696913"/>
            <a:ext cx="4648200" cy="3486150"/>
          </a:xfrm>
          <a:ln/>
        </p:spPr>
      </p:sp>
      <p:sp>
        <p:nvSpPr>
          <p:cNvPr id="117763" name="Notes Placeholder 2"/>
          <p:cNvSpPr>
            <a:spLocks noGrp="1"/>
          </p:cNvSpPr>
          <p:nvPr>
            <p:ph type="body" idx="1"/>
          </p:nvPr>
        </p:nvSpPr>
        <p:spPr>
          <a:extLst/>
        </p:spPr>
        <p:txBody>
          <a:bodyPr/>
          <a:lstStyle/>
          <a:p>
            <a:pPr>
              <a:defRPr/>
            </a:pPr>
            <a:r>
              <a:rPr lang="en-US" sz="1400" dirty="0" smtClean="0">
                <a:latin typeface="Arial" pitchFamily="34" charset="0"/>
                <a:cs typeface="Arial" pitchFamily="34" charset="0"/>
              </a:rPr>
              <a:t>Does </a:t>
            </a:r>
            <a:r>
              <a:rPr lang="en-US" sz="1400" dirty="0">
                <a:latin typeface="Arial" pitchFamily="34" charset="0"/>
                <a:cs typeface="Arial" pitchFamily="34" charset="0"/>
              </a:rPr>
              <a:t>this menu offer all 5 components</a:t>
            </a:r>
            <a:r>
              <a:rPr lang="en-US" sz="1400" dirty="0" smtClean="0">
                <a:latin typeface="Arial" pitchFamily="34" charset="0"/>
                <a:cs typeface="Arial" pitchFamily="34" charset="0"/>
              </a:rPr>
              <a:t>?</a:t>
            </a:r>
          </a:p>
          <a:p>
            <a:pPr>
              <a:defRPr/>
            </a:pPr>
            <a:r>
              <a:rPr lang="en-US" sz="1400" dirty="0" smtClean="0">
                <a:latin typeface="Arial" pitchFamily="34" charset="0"/>
                <a:cs typeface="Arial" pitchFamily="34" charset="0"/>
              </a:rPr>
              <a:t>  </a:t>
            </a:r>
            <a:endParaRPr lang="en-US" sz="1400" dirty="0">
              <a:latin typeface="Arial" pitchFamily="34" charset="0"/>
              <a:cs typeface="Arial" pitchFamily="34" charset="0"/>
            </a:endParaRPr>
          </a:p>
          <a:p>
            <a:pPr marL="171421" indent="-171421">
              <a:buFont typeface="Arial" pitchFamily="34" charset="0"/>
              <a:buChar char="•"/>
              <a:defRPr/>
            </a:pPr>
            <a:r>
              <a:rPr lang="en-US" sz="1400" dirty="0">
                <a:latin typeface="Arial" pitchFamily="34" charset="0"/>
                <a:cs typeface="Arial" pitchFamily="34" charset="0"/>
              </a:rPr>
              <a:t>N</a:t>
            </a:r>
            <a:r>
              <a:rPr lang="en-US" sz="1400" dirty="0" smtClean="0">
                <a:latin typeface="Arial" pitchFamily="34" charset="0"/>
                <a:cs typeface="Arial" pitchFamily="34" charset="0"/>
              </a:rPr>
              <a:t>ote </a:t>
            </a:r>
            <a:r>
              <a:rPr lang="en-US" sz="1400" dirty="0">
                <a:latin typeface="Arial" pitchFamily="34" charset="0"/>
                <a:cs typeface="Arial" pitchFamily="34" charset="0"/>
              </a:rPr>
              <a:t>that there </a:t>
            </a:r>
            <a:r>
              <a:rPr lang="en-US" sz="1400" dirty="0" smtClean="0">
                <a:latin typeface="Arial" pitchFamily="34" charset="0"/>
                <a:cs typeface="Arial" pitchFamily="34" charset="0"/>
              </a:rPr>
              <a:t>are </a:t>
            </a:r>
            <a:r>
              <a:rPr lang="en-US" sz="1400" dirty="0">
                <a:latin typeface="Arial" pitchFamily="34" charset="0"/>
                <a:cs typeface="Arial" pitchFamily="34" charset="0"/>
              </a:rPr>
              <a:t>2 slices of </a:t>
            </a:r>
            <a:r>
              <a:rPr lang="en-US" sz="1400" dirty="0" smtClean="0">
                <a:latin typeface="Arial" pitchFamily="34" charset="0"/>
                <a:cs typeface="Arial" pitchFamily="34" charset="0"/>
              </a:rPr>
              <a:t>bread</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2 ounce</a:t>
            </a:r>
            <a:r>
              <a:rPr lang="en-US" sz="1400" baseline="0" dirty="0" smtClean="0">
                <a:latin typeface="Arial" pitchFamily="34" charset="0"/>
                <a:cs typeface="Arial" pitchFamily="34" charset="0"/>
              </a:rPr>
              <a:t> equivalent).  </a:t>
            </a:r>
          </a:p>
          <a:p>
            <a:pPr marL="171421" indent="-171421">
              <a:buFont typeface="Arial" pitchFamily="34" charset="0"/>
              <a:buChar char="•"/>
              <a:defRPr/>
            </a:pPr>
            <a:r>
              <a:rPr lang="en-US" sz="1400" baseline="0" dirty="0" smtClean="0">
                <a:latin typeface="Arial" pitchFamily="34" charset="0"/>
                <a:cs typeface="Arial" pitchFamily="34" charset="0"/>
              </a:rPr>
              <a:t>T</a:t>
            </a:r>
            <a:r>
              <a:rPr lang="en-US" sz="1400" dirty="0" smtClean="0">
                <a:latin typeface="Arial" pitchFamily="34" charset="0"/>
                <a:cs typeface="Arial" pitchFamily="34" charset="0"/>
              </a:rPr>
              <a:t>urkey </a:t>
            </a:r>
            <a:r>
              <a:rPr lang="en-US" sz="1400" dirty="0">
                <a:latin typeface="Arial" pitchFamily="34" charset="0"/>
                <a:cs typeface="Arial" pitchFamily="34" charset="0"/>
              </a:rPr>
              <a:t>and cheese are 3 </a:t>
            </a:r>
            <a:r>
              <a:rPr lang="en-US" sz="1400" dirty="0" smtClean="0">
                <a:latin typeface="Arial" pitchFamily="34" charset="0"/>
                <a:cs typeface="Arial" pitchFamily="34" charset="0"/>
              </a:rPr>
              <a:t>total meat/meat</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alternates (2</a:t>
            </a:r>
            <a:r>
              <a:rPr lang="en-US" sz="1400" baseline="0" dirty="0" smtClean="0">
                <a:latin typeface="Arial" pitchFamily="34" charset="0"/>
                <a:cs typeface="Arial" pitchFamily="34" charset="0"/>
              </a:rPr>
              <a:t> ounce equivalent turkey, 1 ounce equivalent cheese—in this case, 2 slices of ½ oz</a:t>
            </a:r>
            <a:r>
              <a:rPr lang="en-US" sz="1400" dirty="0" smtClean="0">
                <a:latin typeface="Arial" pitchFamily="34" charset="0"/>
                <a:cs typeface="Arial" pitchFamily="34" charset="0"/>
              </a:rPr>
              <a:t>. eq. cheese). </a:t>
            </a:r>
            <a:endParaRPr lang="en-US" sz="1400" dirty="0">
              <a:latin typeface="Arial" pitchFamily="34" charset="0"/>
              <a:cs typeface="Arial" pitchFamily="34" charset="0"/>
            </a:endParaRPr>
          </a:p>
          <a:p>
            <a:pPr marL="171421" indent="-171421">
              <a:buFont typeface="Arial" pitchFamily="34" charset="0"/>
              <a:buChar char="•"/>
              <a:defRPr/>
            </a:pPr>
            <a:r>
              <a:rPr lang="en-US" sz="1400" dirty="0" smtClean="0">
                <a:latin typeface="Arial" pitchFamily="34" charset="0"/>
                <a:cs typeface="Arial" pitchFamily="34" charset="0"/>
              </a:rPr>
              <a:t>The </a:t>
            </a:r>
            <a:r>
              <a:rPr lang="en-US" sz="1400" dirty="0">
                <a:latin typeface="Arial" pitchFamily="34" charset="0"/>
                <a:cs typeface="Arial" pitchFamily="34" charset="0"/>
              </a:rPr>
              <a:t>fruits are ½ cup peaches and ½ cup </a:t>
            </a:r>
            <a:r>
              <a:rPr lang="en-US" sz="1400" dirty="0" smtClean="0">
                <a:latin typeface="Arial" pitchFamily="34" charset="0"/>
                <a:cs typeface="Arial" pitchFamily="34" charset="0"/>
              </a:rPr>
              <a:t>blueberries.</a:t>
            </a:r>
            <a:endParaRPr lang="en-US" sz="1400" dirty="0">
              <a:latin typeface="Arial" pitchFamily="34" charset="0"/>
              <a:cs typeface="Arial" pitchFamily="34" charset="0"/>
            </a:endParaRPr>
          </a:p>
          <a:p>
            <a:pPr marL="171421" indent="-171421">
              <a:buFont typeface="Arial" pitchFamily="34" charset="0"/>
              <a:buChar char="•"/>
              <a:defRPr/>
            </a:pPr>
            <a:r>
              <a:rPr lang="en-US" sz="1400" dirty="0" smtClean="0">
                <a:latin typeface="Arial" pitchFamily="34" charset="0"/>
                <a:cs typeface="Arial" pitchFamily="34" charset="0"/>
              </a:rPr>
              <a:t>The</a:t>
            </a:r>
            <a:r>
              <a:rPr lang="en-US" sz="1400" baseline="0" dirty="0" smtClean="0">
                <a:latin typeface="Arial" pitchFamily="34" charset="0"/>
                <a:cs typeface="Arial" pitchFamily="34" charset="0"/>
              </a:rPr>
              <a:t> s</a:t>
            </a:r>
            <a:r>
              <a:rPr lang="en-US" sz="1400" dirty="0" smtClean="0">
                <a:latin typeface="Arial" pitchFamily="34" charset="0"/>
                <a:cs typeface="Arial" pitchFamily="34" charset="0"/>
              </a:rPr>
              <a:t>alad </a:t>
            </a:r>
            <a:r>
              <a:rPr lang="en-US" sz="1400" dirty="0">
                <a:latin typeface="Arial" pitchFamily="34" charset="0"/>
                <a:cs typeface="Arial" pitchFamily="34" charset="0"/>
              </a:rPr>
              <a:t>is 1 cup creditable total greens and other veggies (</a:t>
            </a:r>
            <a:r>
              <a:rPr lang="en-US" sz="1400" dirty="0" smtClean="0">
                <a:latin typeface="Arial" pitchFamily="34" charset="0"/>
                <a:cs typeface="Arial" pitchFamily="34" charset="0"/>
              </a:rPr>
              <a:t>3/4</a:t>
            </a:r>
            <a:r>
              <a:rPr lang="en-US" sz="1400" baseline="0" dirty="0" smtClean="0">
                <a:latin typeface="Arial" pitchFamily="34" charset="0"/>
                <a:cs typeface="Arial" pitchFamily="34" charset="0"/>
              </a:rPr>
              <a:t> cup</a:t>
            </a:r>
            <a:r>
              <a:rPr lang="en-US" sz="1400" dirty="0" smtClean="0">
                <a:latin typeface="Arial" pitchFamily="34" charset="0"/>
                <a:cs typeface="Arial" pitchFamily="34" charset="0"/>
              </a:rPr>
              <a:t> </a:t>
            </a:r>
            <a:r>
              <a:rPr lang="en-US" sz="1400" dirty="0">
                <a:latin typeface="Arial" pitchFamily="34" charset="0"/>
                <a:cs typeface="Arial" pitchFamily="34" charset="0"/>
              </a:rPr>
              <a:t>raw leafy greens plus 3/4 cup of tomato</a:t>
            </a:r>
            <a:r>
              <a:rPr lang="en-US" sz="1400" dirty="0" smtClean="0">
                <a:latin typeface="Arial" pitchFamily="34" charset="0"/>
                <a:cs typeface="Arial" pitchFamily="34" charset="0"/>
              </a:rPr>
              <a:t>, carrots,</a:t>
            </a:r>
            <a:r>
              <a:rPr lang="en-US" sz="1400" baseline="0" dirty="0" smtClean="0">
                <a:latin typeface="Arial" pitchFamily="34" charset="0"/>
                <a:cs typeface="Arial" pitchFamily="34" charset="0"/>
              </a:rPr>
              <a:t> and </a:t>
            </a:r>
            <a:r>
              <a:rPr lang="en-US" sz="1400" dirty="0" smtClean="0">
                <a:latin typeface="Arial" pitchFamily="34" charset="0"/>
                <a:cs typeface="Arial" pitchFamily="34" charset="0"/>
              </a:rPr>
              <a:t>radishes).</a:t>
            </a:r>
            <a:endParaRPr lang="en-US" sz="1400" dirty="0">
              <a:latin typeface="Arial" pitchFamily="34" charset="0"/>
              <a:cs typeface="Arial" pitchFamily="34" charset="0"/>
            </a:endParaRPr>
          </a:p>
          <a:p>
            <a:pPr marL="171421" indent="-171421">
              <a:buFont typeface="Arial" pitchFamily="34" charset="0"/>
              <a:buChar char="•"/>
              <a:defRPr/>
            </a:pPr>
            <a:r>
              <a:rPr lang="en-US" sz="1400" dirty="0">
                <a:latin typeface="Arial" pitchFamily="34" charset="0"/>
                <a:cs typeface="Arial" pitchFamily="34" charset="0"/>
              </a:rPr>
              <a:t>F</a:t>
            </a:r>
            <a:r>
              <a:rPr lang="en-US" sz="1400" dirty="0" smtClean="0">
                <a:latin typeface="Arial" pitchFamily="34" charset="0"/>
                <a:cs typeface="Arial" pitchFamily="34" charset="0"/>
              </a:rPr>
              <a:t>rench </a:t>
            </a:r>
            <a:r>
              <a:rPr lang="en-US" sz="1400" dirty="0">
                <a:latin typeface="Arial" pitchFamily="34" charset="0"/>
                <a:cs typeface="Arial" pitchFamily="34" charset="0"/>
              </a:rPr>
              <a:t>fries are ½ </a:t>
            </a:r>
            <a:r>
              <a:rPr lang="en-US" sz="1400" dirty="0" smtClean="0">
                <a:latin typeface="Arial" pitchFamily="34" charset="0"/>
                <a:cs typeface="Arial" pitchFamily="34" charset="0"/>
              </a:rPr>
              <a:t>cup.</a:t>
            </a:r>
            <a:endParaRPr lang="en-US" sz="1400" dirty="0">
              <a:latin typeface="Arial" pitchFamily="34" charset="0"/>
              <a:cs typeface="Arial" pitchFamily="34" charset="0"/>
            </a:endParaRPr>
          </a:p>
          <a:p>
            <a:pPr marL="171421" indent="-171421">
              <a:buFont typeface="Arial" pitchFamily="34" charset="0"/>
              <a:buChar char="•"/>
              <a:defRPr/>
            </a:pPr>
            <a:r>
              <a:rPr lang="en-US" sz="1400" dirty="0">
                <a:latin typeface="Arial" pitchFamily="34" charset="0"/>
                <a:cs typeface="Arial" pitchFamily="34" charset="0"/>
              </a:rPr>
              <a:t>T</a:t>
            </a:r>
            <a:r>
              <a:rPr lang="en-US" sz="1400" dirty="0" smtClean="0">
                <a:latin typeface="Arial" pitchFamily="34" charset="0"/>
                <a:cs typeface="Arial" pitchFamily="34" charset="0"/>
              </a:rPr>
              <a:t>he </a:t>
            </a:r>
            <a:r>
              <a:rPr lang="en-US" sz="1400" dirty="0">
                <a:latin typeface="Arial" pitchFamily="34" charset="0"/>
                <a:cs typeface="Arial" pitchFamily="34" charset="0"/>
              </a:rPr>
              <a:t>milk is flavored </a:t>
            </a:r>
            <a:r>
              <a:rPr lang="en-US" sz="1400" dirty="0" smtClean="0">
                <a:latin typeface="Arial" pitchFamily="34" charset="0"/>
                <a:cs typeface="Arial" pitchFamily="34" charset="0"/>
              </a:rPr>
              <a:t>low-fat milk.</a:t>
            </a:r>
            <a:endParaRPr lang="en-US" sz="1400" dirty="0">
              <a:latin typeface="Arial" pitchFamily="34" charset="0"/>
              <a:cs typeface="Arial" pitchFamily="34" charset="0"/>
            </a:endParaRPr>
          </a:p>
          <a:p>
            <a:pPr>
              <a:defRPr/>
            </a:pPr>
            <a:endParaRPr lang="en-US" sz="1400" dirty="0">
              <a:latin typeface="Arial" pitchFamily="34" charset="0"/>
              <a:cs typeface="Arial" pitchFamily="34" charset="0"/>
            </a:endParaRPr>
          </a:p>
          <a:p>
            <a:pPr>
              <a:defRPr/>
            </a:pPr>
            <a:r>
              <a:rPr lang="en-US" sz="1400" dirty="0" smtClean="0">
                <a:latin typeface="Arial" pitchFamily="34" charset="0"/>
                <a:cs typeface="Arial" pitchFamily="34" charset="0"/>
              </a:rPr>
              <a:t>For</a:t>
            </a:r>
            <a:r>
              <a:rPr lang="en-US" sz="1400" baseline="0" dirty="0" smtClean="0">
                <a:latin typeface="Arial" pitchFamily="34" charset="0"/>
                <a:cs typeface="Arial" pitchFamily="34" charset="0"/>
              </a:rPr>
              <a:t> w</a:t>
            </a:r>
            <a:r>
              <a:rPr lang="en-US" sz="1400" dirty="0" smtClean="0">
                <a:latin typeface="Arial" pitchFamily="34" charset="0"/>
                <a:cs typeface="Arial" pitchFamily="34" charset="0"/>
              </a:rPr>
              <a:t>hat </a:t>
            </a:r>
            <a:r>
              <a:rPr lang="en-US" sz="1400" dirty="0">
                <a:latin typeface="Arial" pitchFamily="34" charset="0"/>
                <a:cs typeface="Arial" pitchFamily="34" charset="0"/>
              </a:rPr>
              <a:t>grade level is this </a:t>
            </a:r>
            <a:r>
              <a:rPr lang="en-US" sz="1400" dirty="0" smtClean="0">
                <a:latin typeface="Arial" pitchFamily="34" charset="0"/>
                <a:cs typeface="Arial" pitchFamily="34" charset="0"/>
              </a:rPr>
              <a:t>reimbursable?</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It </a:t>
            </a:r>
            <a:r>
              <a:rPr lang="en-US" sz="1400" dirty="0">
                <a:latin typeface="Arial" pitchFamily="34" charset="0"/>
                <a:cs typeface="Arial" pitchFamily="34" charset="0"/>
              </a:rPr>
              <a:t>can be for </a:t>
            </a:r>
            <a:r>
              <a:rPr lang="en-US" sz="1400" dirty="0" smtClean="0">
                <a:latin typeface="Arial" pitchFamily="34" charset="0"/>
                <a:cs typeface="Arial" pitchFamily="34" charset="0"/>
              </a:rPr>
              <a:t>any</a:t>
            </a:r>
            <a:r>
              <a:rPr lang="en-US" sz="1400" baseline="0" dirty="0" smtClean="0">
                <a:latin typeface="Arial" pitchFamily="34" charset="0"/>
                <a:cs typeface="Arial" pitchFamily="34" charset="0"/>
              </a:rPr>
              <a:t> grade group</a:t>
            </a:r>
            <a:r>
              <a:rPr lang="en-US" sz="1400" dirty="0" smtClean="0">
                <a:latin typeface="Arial" pitchFamily="34" charset="0"/>
                <a:cs typeface="Arial" pitchFamily="34" charset="0"/>
              </a:rPr>
              <a:t>, </a:t>
            </a:r>
            <a:r>
              <a:rPr lang="en-US" sz="1400" dirty="0">
                <a:latin typeface="Arial" pitchFamily="34" charset="0"/>
                <a:cs typeface="Arial" pitchFamily="34" charset="0"/>
              </a:rPr>
              <a:t>but for this exercise let’s say it is for </a:t>
            </a:r>
            <a:r>
              <a:rPr lang="en-US" sz="1400" dirty="0" smtClean="0">
                <a:latin typeface="Arial" pitchFamily="34" charset="0"/>
                <a:cs typeface="Arial" pitchFamily="34" charset="0"/>
              </a:rPr>
              <a:t>grades 9-12.</a:t>
            </a:r>
            <a:endParaRPr lang="en-US" sz="1400" dirty="0">
              <a:latin typeface="Arial" pitchFamily="34" charset="0"/>
              <a:cs typeface="Arial" pitchFamily="34" charset="0"/>
            </a:endParaRPr>
          </a:p>
          <a:p>
            <a:pPr>
              <a:defRPr/>
            </a:pPr>
            <a:r>
              <a:rPr lang="en-US" sz="1400" dirty="0">
                <a:latin typeface="Arial" pitchFamily="34" charset="0"/>
                <a:cs typeface="Arial" pitchFamily="34" charset="0"/>
              </a:rPr>
              <a:t>Since it is </a:t>
            </a:r>
            <a:r>
              <a:rPr lang="en-US" sz="1400" dirty="0" smtClean="0">
                <a:latin typeface="Arial" pitchFamily="34" charset="0"/>
                <a:cs typeface="Arial" pitchFamily="34" charset="0"/>
              </a:rPr>
              <a:t>grades 9-12</a:t>
            </a:r>
            <a:r>
              <a:rPr lang="en-US" sz="1400" dirty="0">
                <a:latin typeface="Arial" pitchFamily="34" charset="0"/>
                <a:cs typeface="Arial" pitchFamily="34" charset="0"/>
              </a:rPr>
              <a:t>, and it is a lunch menu, it’s required to be OVS.</a:t>
            </a:r>
          </a:p>
          <a:p>
            <a:pPr>
              <a:defRPr/>
            </a:pPr>
            <a:endParaRPr lang="en-US" sz="1400" dirty="0">
              <a:latin typeface="Arial" pitchFamily="34" charset="0"/>
              <a:cs typeface="Arial" pitchFamily="34" charset="0"/>
            </a:endParaRPr>
          </a:p>
          <a:p>
            <a:pPr>
              <a:defRPr/>
            </a:pPr>
            <a:r>
              <a:rPr lang="en-US" sz="1400" dirty="0">
                <a:latin typeface="Arial" pitchFamily="34" charset="0"/>
                <a:cs typeface="Arial" pitchFamily="34" charset="0"/>
              </a:rPr>
              <a:t>So is it reimbursable</a:t>
            </a:r>
            <a:r>
              <a:rPr lang="en-US" sz="1400" dirty="0" smtClean="0">
                <a:latin typeface="Arial" pitchFamily="34" charset="0"/>
                <a:cs typeface="Arial" pitchFamily="34" charset="0"/>
              </a:rPr>
              <a:t>?</a:t>
            </a:r>
          </a:p>
          <a:p>
            <a:pPr>
              <a:defRPr/>
            </a:pPr>
            <a:endParaRPr lang="en-US" sz="1400" dirty="0">
              <a:latin typeface="Arial" pitchFamily="34" charset="0"/>
              <a:cs typeface="Arial" pitchFamily="34" charset="0"/>
            </a:endParaRPr>
          </a:p>
          <a:p>
            <a:pPr>
              <a:defRPr/>
            </a:pPr>
            <a:r>
              <a:rPr lang="en-US" sz="1400" dirty="0" smtClean="0">
                <a:latin typeface="Arial" pitchFamily="34" charset="0"/>
                <a:cs typeface="Arial" pitchFamily="34" charset="0"/>
              </a:rPr>
              <a:t>NO.</a:t>
            </a:r>
            <a:r>
              <a:rPr lang="en-US" sz="1400" baseline="0" dirty="0" smtClean="0">
                <a:latin typeface="Arial" pitchFamily="34" charset="0"/>
                <a:cs typeface="Arial" pitchFamily="34" charset="0"/>
              </a:rPr>
              <a:t>  T</a:t>
            </a:r>
            <a:r>
              <a:rPr lang="en-US" sz="1400" dirty="0" smtClean="0">
                <a:latin typeface="Arial" pitchFamily="34" charset="0"/>
                <a:cs typeface="Arial" pitchFamily="34" charset="0"/>
              </a:rPr>
              <a:t>he </a:t>
            </a:r>
            <a:r>
              <a:rPr lang="en-US" sz="1400" dirty="0">
                <a:latin typeface="Arial" pitchFamily="34" charset="0"/>
                <a:cs typeface="Arial" pitchFamily="34" charset="0"/>
              </a:rPr>
              <a:t>milk is flavored </a:t>
            </a:r>
            <a:r>
              <a:rPr lang="en-US" sz="1400" dirty="0" smtClean="0">
                <a:latin typeface="Arial" pitchFamily="34" charset="0"/>
                <a:cs typeface="Arial" pitchFamily="34" charset="0"/>
              </a:rPr>
              <a:t>low-fat</a:t>
            </a:r>
            <a:r>
              <a:rPr lang="en-US" sz="1400" baseline="0" dirty="0" smtClean="0">
                <a:latin typeface="Arial" pitchFamily="34" charset="0"/>
                <a:cs typeface="Arial" pitchFamily="34" charset="0"/>
              </a:rPr>
              <a:t> milk.  I</a:t>
            </a:r>
            <a:r>
              <a:rPr lang="en-US" sz="1400" dirty="0" smtClean="0">
                <a:latin typeface="Arial" pitchFamily="34" charset="0"/>
                <a:cs typeface="Arial" pitchFamily="34" charset="0"/>
              </a:rPr>
              <a:t>s </a:t>
            </a:r>
            <a:r>
              <a:rPr lang="en-US" sz="1400" dirty="0">
                <a:latin typeface="Arial" pitchFamily="34" charset="0"/>
                <a:cs typeface="Arial" pitchFamily="34" charset="0"/>
              </a:rPr>
              <a:t>that allowed? </a:t>
            </a:r>
            <a:r>
              <a:rPr lang="en-US" sz="1400" dirty="0" smtClean="0">
                <a:latin typeface="Arial" pitchFamily="34" charset="0"/>
                <a:cs typeface="Arial" pitchFamily="34" charset="0"/>
              </a:rPr>
              <a:t> No</a:t>
            </a:r>
            <a:r>
              <a:rPr lang="en-US" sz="1400" dirty="0">
                <a:latin typeface="Arial" pitchFamily="34" charset="0"/>
                <a:cs typeface="Arial" pitchFamily="34" charset="0"/>
              </a:rPr>
              <a:t>.  Only </a:t>
            </a:r>
            <a:r>
              <a:rPr lang="en-US" sz="1400" dirty="0" smtClean="0">
                <a:latin typeface="Arial" pitchFamily="34" charset="0"/>
                <a:cs typeface="Arial" pitchFamily="34" charset="0"/>
              </a:rPr>
              <a:t>fat-free flavored</a:t>
            </a:r>
            <a:r>
              <a:rPr lang="en-US" sz="1400" baseline="0" dirty="0" smtClean="0">
                <a:latin typeface="Arial" pitchFamily="34" charset="0"/>
                <a:cs typeface="Arial" pitchFamily="34" charset="0"/>
              </a:rPr>
              <a:t> milk</a:t>
            </a:r>
            <a:r>
              <a:rPr lang="en-US" sz="1400" dirty="0" smtClean="0">
                <a:latin typeface="Arial" pitchFamily="34" charset="0"/>
                <a:cs typeface="Arial" pitchFamily="34" charset="0"/>
              </a:rPr>
              <a:t> </a:t>
            </a:r>
            <a:r>
              <a:rPr lang="en-US" sz="1400" dirty="0">
                <a:latin typeface="Arial" pitchFamily="34" charset="0"/>
                <a:cs typeface="Arial" pitchFamily="34" charset="0"/>
              </a:rPr>
              <a:t>is allowed.</a:t>
            </a:r>
          </a:p>
          <a:p>
            <a:pPr>
              <a:defRPr/>
            </a:pPr>
            <a:endParaRPr lang="en-US" sz="1400" dirty="0">
              <a:latin typeface="Arial" pitchFamily="34" charset="0"/>
              <a:cs typeface="Arial" pitchFamily="34" charset="0"/>
            </a:endParaRPr>
          </a:p>
          <a:p>
            <a:pPr>
              <a:defRPr/>
            </a:pPr>
            <a:endParaRPr lang="en-US" sz="1400" dirty="0">
              <a:latin typeface="Arial" pitchFamily="34" charset="0"/>
              <a:cs typeface="Arial" pitchFamily="34" charset="0"/>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1200">
                <a:solidFill>
                  <a:srgbClr val="5F5F5F"/>
                </a:solidFill>
                <a:latin typeface="Arial" pitchFamily="34" charset="0"/>
              </a:defRPr>
            </a:lvl1pPr>
            <a:lvl2pPr marL="742909" indent="-285734" defTabSz="930224" eaLnBrk="0" hangingPunct="0">
              <a:defRPr sz="1200">
                <a:solidFill>
                  <a:srgbClr val="5F5F5F"/>
                </a:solidFill>
                <a:latin typeface="Arial" pitchFamily="34" charset="0"/>
              </a:defRPr>
            </a:lvl2pPr>
            <a:lvl3pPr marL="1142937" indent="-228587" defTabSz="930224" eaLnBrk="0" hangingPunct="0">
              <a:defRPr sz="1200">
                <a:solidFill>
                  <a:srgbClr val="5F5F5F"/>
                </a:solidFill>
                <a:latin typeface="Arial" pitchFamily="34" charset="0"/>
              </a:defRPr>
            </a:lvl3pPr>
            <a:lvl4pPr marL="1600111" indent="-228587" defTabSz="930224" eaLnBrk="0" hangingPunct="0">
              <a:defRPr sz="1200">
                <a:solidFill>
                  <a:srgbClr val="5F5F5F"/>
                </a:solidFill>
                <a:latin typeface="Arial" pitchFamily="34" charset="0"/>
              </a:defRPr>
            </a:lvl4pPr>
            <a:lvl5pPr marL="2057287" indent="-228587" defTabSz="930224" eaLnBrk="0" hangingPunct="0">
              <a:defRPr sz="1200">
                <a:solidFill>
                  <a:srgbClr val="5F5F5F"/>
                </a:solidFill>
                <a:latin typeface="Arial" pitchFamily="34" charset="0"/>
              </a:defRPr>
            </a:lvl5pPr>
            <a:lvl6pPr marL="2514461" indent="-228587" defTabSz="930224" eaLnBrk="0" fontAlgn="base" hangingPunct="0">
              <a:spcBef>
                <a:spcPct val="0"/>
              </a:spcBef>
              <a:spcAft>
                <a:spcPct val="0"/>
              </a:spcAft>
              <a:defRPr sz="1200">
                <a:solidFill>
                  <a:srgbClr val="5F5F5F"/>
                </a:solidFill>
                <a:latin typeface="Arial" pitchFamily="34" charset="0"/>
              </a:defRPr>
            </a:lvl6pPr>
            <a:lvl7pPr marL="2971635" indent="-228587" defTabSz="930224" eaLnBrk="0" fontAlgn="base" hangingPunct="0">
              <a:spcBef>
                <a:spcPct val="0"/>
              </a:spcBef>
              <a:spcAft>
                <a:spcPct val="0"/>
              </a:spcAft>
              <a:defRPr sz="1200">
                <a:solidFill>
                  <a:srgbClr val="5F5F5F"/>
                </a:solidFill>
                <a:latin typeface="Arial" pitchFamily="34" charset="0"/>
              </a:defRPr>
            </a:lvl7pPr>
            <a:lvl8pPr marL="3428811" indent="-228587" defTabSz="930224" eaLnBrk="0" fontAlgn="base" hangingPunct="0">
              <a:spcBef>
                <a:spcPct val="0"/>
              </a:spcBef>
              <a:spcAft>
                <a:spcPct val="0"/>
              </a:spcAft>
              <a:defRPr sz="1200">
                <a:solidFill>
                  <a:srgbClr val="5F5F5F"/>
                </a:solidFill>
                <a:latin typeface="Arial" pitchFamily="34" charset="0"/>
              </a:defRPr>
            </a:lvl8pPr>
            <a:lvl9pPr marL="3885985" indent="-228587" defTabSz="930224" eaLnBrk="0" fontAlgn="base" hangingPunct="0">
              <a:spcBef>
                <a:spcPct val="0"/>
              </a:spcBef>
              <a:spcAft>
                <a:spcPct val="0"/>
              </a:spcAft>
              <a:defRPr sz="1200">
                <a:solidFill>
                  <a:srgbClr val="5F5F5F"/>
                </a:solidFill>
                <a:latin typeface="Arial" pitchFamily="34" charset="0"/>
              </a:defRPr>
            </a:lvl9pPr>
          </a:lstStyle>
          <a:p>
            <a:fld id="{168BEE0C-55CF-49D0-A431-75BC70641691}" type="slidenum">
              <a:rPr lang="en-US" sz="1300">
                <a:solidFill>
                  <a:srgbClr val="000000"/>
                </a:solidFill>
                <a:latin typeface="Times" pitchFamily="18" charset="0"/>
              </a:rPr>
              <a:pPr/>
              <a:t>25</a:t>
            </a:fld>
            <a:endParaRPr lang="en-US" sz="1300">
              <a:solidFill>
                <a:srgbClr val="000000"/>
              </a:solidFill>
              <a:latin typeface="Times"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1181100" y="696913"/>
            <a:ext cx="4648200" cy="3486150"/>
          </a:xfrm>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pitchFamily="34" charset="0"/>
                <a:cs typeface="Arial" pitchFamily="34" charset="0"/>
              </a:rPr>
              <a:t>Now is it reimbursable</a:t>
            </a:r>
            <a:r>
              <a:rPr lang="en-US" sz="1400" dirty="0" smtClean="0">
                <a:latin typeface="Arial" pitchFamily="34" charset="0"/>
                <a:cs typeface="Arial" pitchFamily="34" charset="0"/>
              </a:rPr>
              <a:t>?  </a:t>
            </a:r>
            <a:r>
              <a:rPr lang="en-US" sz="1400" dirty="0">
                <a:latin typeface="Arial" pitchFamily="34" charset="0"/>
                <a:cs typeface="Arial" pitchFamily="34" charset="0"/>
              </a:rPr>
              <a:t>Note the </a:t>
            </a:r>
            <a:r>
              <a:rPr lang="en-US" sz="1400" dirty="0" smtClean="0">
                <a:latin typeface="Arial" pitchFamily="34" charset="0"/>
                <a:cs typeface="Arial" pitchFamily="34" charset="0"/>
              </a:rPr>
              <a:t>fat-free </a:t>
            </a:r>
            <a:r>
              <a:rPr lang="en-US" sz="1400" dirty="0">
                <a:latin typeface="Arial" pitchFamily="34" charset="0"/>
                <a:cs typeface="Arial" pitchFamily="34" charset="0"/>
              </a:rPr>
              <a:t>flavored </a:t>
            </a:r>
            <a:r>
              <a:rPr lang="en-US" sz="1400" dirty="0" smtClean="0">
                <a:latin typeface="Arial" pitchFamily="34" charset="0"/>
                <a:cs typeface="Arial" pitchFamily="34" charset="0"/>
              </a:rPr>
              <a:t>milk.</a:t>
            </a:r>
            <a:endParaRPr lang="en-US" sz="1400" dirty="0">
              <a:latin typeface="Arial" pitchFamily="34" charset="0"/>
              <a:cs typeface="Arial" pitchFamily="34" charset="0"/>
            </a:endParaRPr>
          </a:p>
          <a:p>
            <a:endParaRPr lang="en-US" sz="1400" dirty="0">
              <a:latin typeface="Arial" pitchFamily="34" charset="0"/>
              <a:cs typeface="Arial" pitchFamily="34" charset="0"/>
            </a:endParaRPr>
          </a:p>
          <a:p>
            <a:r>
              <a:rPr lang="en-US" sz="1400" dirty="0" smtClean="0">
                <a:latin typeface="Arial" pitchFamily="34" charset="0"/>
                <a:cs typeface="Arial" pitchFamily="34" charset="0"/>
              </a:rPr>
              <a:t>Yes.</a:t>
            </a:r>
            <a:r>
              <a:rPr lang="en-US" sz="1400" baseline="0" dirty="0" smtClean="0">
                <a:latin typeface="Arial" pitchFamily="34" charset="0"/>
                <a:cs typeface="Arial" pitchFamily="34" charset="0"/>
              </a:rPr>
              <a:t>  The milk is </a:t>
            </a:r>
            <a:r>
              <a:rPr lang="en-US" sz="1400" dirty="0" smtClean="0">
                <a:latin typeface="Arial" pitchFamily="34" charset="0"/>
                <a:cs typeface="Arial" pitchFamily="34" charset="0"/>
              </a:rPr>
              <a:t>fat-free, both flavored </a:t>
            </a:r>
            <a:r>
              <a:rPr lang="en-US" sz="1400" dirty="0">
                <a:latin typeface="Arial" pitchFamily="34" charset="0"/>
                <a:cs typeface="Arial" pitchFamily="34" charset="0"/>
              </a:rPr>
              <a:t>and unflavored.</a:t>
            </a:r>
          </a:p>
          <a:p>
            <a:r>
              <a:rPr lang="en-US" sz="1400" dirty="0">
                <a:latin typeface="Arial" pitchFamily="34" charset="0"/>
                <a:cs typeface="Arial" pitchFamily="34" charset="0"/>
              </a:rPr>
              <a:t>Fruit is </a:t>
            </a:r>
            <a:r>
              <a:rPr lang="en-US" sz="1400" dirty="0" smtClean="0">
                <a:latin typeface="Arial" pitchFamily="34" charset="0"/>
                <a:cs typeface="Arial" pitchFamily="34" charset="0"/>
              </a:rPr>
              <a:t>a total of 1 cup.</a:t>
            </a:r>
            <a:endParaRPr lang="en-US" sz="1400" dirty="0">
              <a:latin typeface="Arial" pitchFamily="34" charset="0"/>
              <a:cs typeface="Arial" pitchFamily="34" charset="0"/>
            </a:endParaRPr>
          </a:p>
          <a:p>
            <a:r>
              <a:rPr lang="en-US" sz="1400" dirty="0" smtClean="0">
                <a:latin typeface="Arial" pitchFamily="34" charset="0"/>
                <a:cs typeface="Arial" pitchFamily="34" charset="0"/>
              </a:rPr>
              <a:t>vegetable </a:t>
            </a:r>
            <a:r>
              <a:rPr lang="en-US" sz="1400" dirty="0">
                <a:latin typeface="Arial" pitchFamily="34" charset="0"/>
                <a:cs typeface="Arial" pitchFamily="34" charset="0"/>
              </a:rPr>
              <a:t>is </a:t>
            </a:r>
            <a:r>
              <a:rPr lang="en-US" sz="1400" dirty="0" smtClean="0">
                <a:latin typeface="Arial" pitchFamily="34" charset="0"/>
                <a:cs typeface="Arial" pitchFamily="34" charset="0"/>
              </a:rPr>
              <a:t>a total of 1 cup.</a:t>
            </a:r>
            <a:endParaRPr lang="en-US" sz="1400" dirty="0">
              <a:latin typeface="Arial" pitchFamily="34" charset="0"/>
              <a:cs typeface="Arial" pitchFamily="34" charset="0"/>
            </a:endParaRPr>
          </a:p>
          <a:p>
            <a:r>
              <a:rPr lang="en-US" sz="1400" dirty="0">
                <a:latin typeface="Arial" pitchFamily="34" charset="0"/>
                <a:cs typeface="Arial" pitchFamily="34" charset="0"/>
              </a:rPr>
              <a:t>Grain is 2 </a:t>
            </a:r>
            <a:r>
              <a:rPr lang="en-US" sz="1400" dirty="0" smtClean="0">
                <a:latin typeface="Arial" pitchFamily="34" charset="0"/>
                <a:cs typeface="Arial" pitchFamily="34" charset="0"/>
              </a:rPr>
              <a:t>slices of rye bread</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2</a:t>
            </a:r>
            <a:r>
              <a:rPr lang="en-US" sz="1400" baseline="0" dirty="0" smtClean="0">
                <a:latin typeface="Arial" pitchFamily="34" charset="0"/>
                <a:cs typeface="Arial" pitchFamily="34" charset="0"/>
              </a:rPr>
              <a:t> ounce</a:t>
            </a:r>
            <a:r>
              <a:rPr lang="en-US" sz="1400" dirty="0" smtClean="0">
                <a:latin typeface="Arial" pitchFamily="34" charset="0"/>
                <a:cs typeface="Arial" pitchFamily="34" charset="0"/>
              </a:rPr>
              <a:t> equivalent WGR).</a:t>
            </a:r>
            <a:endParaRPr lang="en-US" sz="1400" dirty="0">
              <a:latin typeface="Arial" pitchFamily="34" charset="0"/>
              <a:cs typeface="Arial" pitchFamily="34" charset="0"/>
            </a:endParaRPr>
          </a:p>
          <a:p>
            <a:r>
              <a:rPr lang="en-US" sz="1400" dirty="0" smtClean="0">
                <a:latin typeface="Arial" pitchFamily="34" charset="0"/>
                <a:cs typeface="Arial" pitchFamily="34" charset="0"/>
              </a:rPr>
              <a:t>Meat/meat</a:t>
            </a:r>
            <a:r>
              <a:rPr lang="en-US" sz="1400" baseline="0" dirty="0" smtClean="0">
                <a:latin typeface="Arial" pitchFamily="34" charset="0"/>
                <a:cs typeface="Arial" pitchFamily="34" charset="0"/>
              </a:rPr>
              <a:t> a</a:t>
            </a:r>
            <a:r>
              <a:rPr lang="en-US" sz="1400" dirty="0" smtClean="0">
                <a:latin typeface="Arial" pitchFamily="34" charset="0"/>
                <a:cs typeface="Arial" pitchFamily="34" charset="0"/>
              </a:rPr>
              <a:t>lternate </a:t>
            </a:r>
            <a:r>
              <a:rPr lang="en-US" sz="1400" dirty="0">
                <a:latin typeface="Arial" pitchFamily="34" charset="0"/>
                <a:cs typeface="Arial" pitchFamily="34" charset="0"/>
              </a:rPr>
              <a:t>is 3 </a:t>
            </a:r>
            <a:r>
              <a:rPr lang="en-US" sz="1400" dirty="0" smtClean="0">
                <a:latin typeface="Arial" pitchFamily="34" charset="0"/>
                <a:cs typeface="Arial" pitchFamily="34" charset="0"/>
              </a:rPr>
              <a:t>ounce</a:t>
            </a:r>
            <a:r>
              <a:rPr lang="en-US" sz="1400" baseline="0" dirty="0" smtClean="0">
                <a:latin typeface="Arial" pitchFamily="34" charset="0"/>
                <a:cs typeface="Arial" pitchFamily="34" charset="0"/>
              </a:rPr>
              <a:t> equivalent, </a:t>
            </a:r>
            <a:r>
              <a:rPr lang="en-US" sz="1400" dirty="0" smtClean="0">
                <a:latin typeface="Arial" pitchFamily="34" charset="0"/>
                <a:cs typeface="Arial" pitchFamily="34" charset="0"/>
              </a:rPr>
              <a:t>total.</a:t>
            </a:r>
            <a:endParaRPr lang="en-US" sz="1400" dirty="0">
              <a:latin typeface="Arial" pitchFamily="34" charset="0"/>
              <a:cs typeface="Arial" pitchFamily="34" charset="0"/>
            </a:endParaRPr>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1200">
                <a:solidFill>
                  <a:srgbClr val="5F5F5F"/>
                </a:solidFill>
                <a:latin typeface="Arial" pitchFamily="34" charset="0"/>
              </a:defRPr>
            </a:lvl1pPr>
            <a:lvl2pPr marL="742909" indent="-285734" defTabSz="930224" eaLnBrk="0" hangingPunct="0">
              <a:defRPr sz="1200">
                <a:solidFill>
                  <a:srgbClr val="5F5F5F"/>
                </a:solidFill>
                <a:latin typeface="Arial" pitchFamily="34" charset="0"/>
              </a:defRPr>
            </a:lvl2pPr>
            <a:lvl3pPr marL="1142937" indent="-228587" defTabSz="930224" eaLnBrk="0" hangingPunct="0">
              <a:defRPr sz="1200">
                <a:solidFill>
                  <a:srgbClr val="5F5F5F"/>
                </a:solidFill>
                <a:latin typeface="Arial" pitchFamily="34" charset="0"/>
              </a:defRPr>
            </a:lvl3pPr>
            <a:lvl4pPr marL="1600111" indent="-228587" defTabSz="930224" eaLnBrk="0" hangingPunct="0">
              <a:defRPr sz="1200">
                <a:solidFill>
                  <a:srgbClr val="5F5F5F"/>
                </a:solidFill>
                <a:latin typeface="Arial" pitchFamily="34" charset="0"/>
              </a:defRPr>
            </a:lvl4pPr>
            <a:lvl5pPr marL="2057287" indent="-228587" defTabSz="930224" eaLnBrk="0" hangingPunct="0">
              <a:defRPr sz="1200">
                <a:solidFill>
                  <a:srgbClr val="5F5F5F"/>
                </a:solidFill>
                <a:latin typeface="Arial" pitchFamily="34" charset="0"/>
              </a:defRPr>
            </a:lvl5pPr>
            <a:lvl6pPr marL="2514461" indent="-228587" defTabSz="930224" eaLnBrk="0" fontAlgn="base" hangingPunct="0">
              <a:spcBef>
                <a:spcPct val="0"/>
              </a:spcBef>
              <a:spcAft>
                <a:spcPct val="0"/>
              </a:spcAft>
              <a:defRPr sz="1200">
                <a:solidFill>
                  <a:srgbClr val="5F5F5F"/>
                </a:solidFill>
                <a:latin typeface="Arial" pitchFamily="34" charset="0"/>
              </a:defRPr>
            </a:lvl6pPr>
            <a:lvl7pPr marL="2971635" indent="-228587" defTabSz="930224" eaLnBrk="0" fontAlgn="base" hangingPunct="0">
              <a:spcBef>
                <a:spcPct val="0"/>
              </a:spcBef>
              <a:spcAft>
                <a:spcPct val="0"/>
              </a:spcAft>
              <a:defRPr sz="1200">
                <a:solidFill>
                  <a:srgbClr val="5F5F5F"/>
                </a:solidFill>
                <a:latin typeface="Arial" pitchFamily="34" charset="0"/>
              </a:defRPr>
            </a:lvl7pPr>
            <a:lvl8pPr marL="3428811" indent="-228587" defTabSz="930224" eaLnBrk="0" fontAlgn="base" hangingPunct="0">
              <a:spcBef>
                <a:spcPct val="0"/>
              </a:spcBef>
              <a:spcAft>
                <a:spcPct val="0"/>
              </a:spcAft>
              <a:defRPr sz="1200">
                <a:solidFill>
                  <a:srgbClr val="5F5F5F"/>
                </a:solidFill>
                <a:latin typeface="Arial" pitchFamily="34" charset="0"/>
              </a:defRPr>
            </a:lvl8pPr>
            <a:lvl9pPr marL="3885985" indent="-228587" defTabSz="930224" eaLnBrk="0" fontAlgn="base" hangingPunct="0">
              <a:spcBef>
                <a:spcPct val="0"/>
              </a:spcBef>
              <a:spcAft>
                <a:spcPct val="0"/>
              </a:spcAft>
              <a:defRPr sz="1200">
                <a:solidFill>
                  <a:srgbClr val="5F5F5F"/>
                </a:solidFill>
                <a:latin typeface="Arial" pitchFamily="34" charset="0"/>
              </a:defRPr>
            </a:lvl9pPr>
          </a:lstStyle>
          <a:p>
            <a:fld id="{2DC8C1F6-EDC5-440F-B607-0C5699ACF2B9}" type="slidenum">
              <a:rPr lang="en-US" sz="1300">
                <a:solidFill>
                  <a:srgbClr val="000000"/>
                </a:solidFill>
                <a:latin typeface="Times" pitchFamily="18" charset="0"/>
              </a:rPr>
              <a:pPr/>
              <a:t>26</a:t>
            </a:fld>
            <a:endParaRPr lang="en-US" sz="1300">
              <a:solidFill>
                <a:srgbClr val="000000"/>
              </a:solidFill>
              <a:latin typeface="Times"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1181100" y="696913"/>
            <a:ext cx="4648200" cy="3486150"/>
          </a:xfrm>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pitchFamily="34" charset="0"/>
                <a:cs typeface="Arial" pitchFamily="34" charset="0"/>
              </a:rPr>
              <a:t>Is this </a:t>
            </a:r>
            <a:r>
              <a:rPr lang="en-US" sz="1400" dirty="0" smtClean="0">
                <a:latin typeface="Arial" pitchFamily="34" charset="0"/>
                <a:cs typeface="Arial" pitchFamily="34" charset="0"/>
              </a:rPr>
              <a:t>meal</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reimbursable </a:t>
            </a:r>
            <a:r>
              <a:rPr lang="en-US" sz="1400" dirty="0">
                <a:latin typeface="Arial" pitchFamily="34" charset="0"/>
                <a:cs typeface="Arial" pitchFamily="34" charset="0"/>
              </a:rPr>
              <a:t>under OVS</a:t>
            </a:r>
            <a:r>
              <a:rPr lang="en-US" sz="1400" dirty="0" smtClean="0">
                <a:latin typeface="Arial" pitchFamily="34" charset="0"/>
                <a:cs typeface="Arial" pitchFamily="34" charset="0"/>
              </a:rPr>
              <a:t>?  YES</a:t>
            </a:r>
            <a:endParaRPr lang="en-US" sz="1400" dirty="0">
              <a:latin typeface="Arial" pitchFamily="34" charset="0"/>
              <a:cs typeface="Arial" pitchFamily="34" charset="0"/>
            </a:endParaRPr>
          </a:p>
          <a:p>
            <a:endParaRPr lang="en-US" sz="1400" dirty="0">
              <a:latin typeface="Arial" pitchFamily="34" charset="0"/>
              <a:cs typeface="Arial" pitchFamily="34" charset="0"/>
            </a:endParaRPr>
          </a:p>
          <a:p>
            <a:r>
              <a:rPr lang="en-US" sz="1400" b="0" dirty="0">
                <a:latin typeface="Arial" pitchFamily="34" charset="0"/>
                <a:cs typeface="Arial" pitchFamily="34" charset="0"/>
              </a:rPr>
              <a:t>Is there </a:t>
            </a:r>
            <a:r>
              <a:rPr lang="en-US" sz="1400" b="0" dirty="0" smtClean="0">
                <a:latin typeface="Arial" pitchFamily="34" charset="0"/>
                <a:cs typeface="Arial" pitchFamily="34" charset="0"/>
              </a:rPr>
              <a:t>at </a:t>
            </a:r>
            <a:r>
              <a:rPr lang="en-US" sz="1400" b="0" dirty="0">
                <a:latin typeface="Arial" pitchFamily="34" charset="0"/>
                <a:cs typeface="Arial" pitchFamily="34" charset="0"/>
              </a:rPr>
              <a:t>least ½ </a:t>
            </a:r>
            <a:r>
              <a:rPr lang="en-US" sz="1400" b="0" dirty="0" smtClean="0">
                <a:latin typeface="Arial" pitchFamily="34" charset="0"/>
                <a:cs typeface="Arial" pitchFamily="34" charset="0"/>
              </a:rPr>
              <a:t>cup</a:t>
            </a:r>
            <a:r>
              <a:rPr lang="en-US" sz="1400" b="0" baseline="0" dirty="0" smtClean="0">
                <a:latin typeface="Arial" pitchFamily="34" charset="0"/>
                <a:cs typeface="Arial" pitchFamily="34" charset="0"/>
              </a:rPr>
              <a:t> vegetable or fruit?</a:t>
            </a:r>
            <a:r>
              <a:rPr lang="en-US" sz="1400" dirty="0" smtClean="0">
                <a:latin typeface="Arial" pitchFamily="34" charset="0"/>
                <a:cs typeface="Arial" pitchFamily="34" charset="0"/>
              </a:rPr>
              <a:t> (It </a:t>
            </a:r>
            <a:r>
              <a:rPr lang="en-US" sz="1400" dirty="0">
                <a:latin typeface="Arial" pitchFamily="34" charset="0"/>
                <a:cs typeface="Arial" pitchFamily="34" charset="0"/>
              </a:rPr>
              <a:t>is </a:t>
            </a:r>
            <a:r>
              <a:rPr lang="en-US" sz="1400" dirty="0" smtClean="0">
                <a:latin typeface="Arial" pitchFamily="34" charset="0"/>
                <a:cs typeface="Arial" pitchFamily="34" charset="0"/>
              </a:rPr>
              <a:t>at least ½ cup </a:t>
            </a:r>
            <a:r>
              <a:rPr lang="en-US" sz="1400" dirty="0">
                <a:latin typeface="Arial" pitchFamily="34" charset="0"/>
                <a:cs typeface="Arial" pitchFamily="34" charset="0"/>
              </a:rPr>
              <a:t>requirement for 9-12, </a:t>
            </a:r>
            <a:r>
              <a:rPr lang="en-US" sz="1400" dirty="0" smtClean="0">
                <a:latin typeface="Arial" pitchFamily="34" charset="0"/>
                <a:cs typeface="Arial" pitchFamily="34" charset="0"/>
              </a:rPr>
              <a:t>too.) </a:t>
            </a:r>
            <a:endParaRPr lang="en-US" sz="1400" dirty="0">
              <a:latin typeface="Arial" pitchFamily="34" charset="0"/>
              <a:cs typeface="Arial" pitchFamily="34" charset="0"/>
            </a:endParaRPr>
          </a:p>
          <a:p>
            <a:r>
              <a:rPr lang="en-US" sz="1400" dirty="0">
                <a:latin typeface="Arial" pitchFamily="34" charset="0"/>
                <a:cs typeface="Arial" pitchFamily="34" charset="0"/>
              </a:rPr>
              <a:t>	</a:t>
            </a:r>
            <a:r>
              <a:rPr lang="en-US" sz="1400" b="1" dirty="0">
                <a:latin typeface="Arial" pitchFamily="34" charset="0"/>
                <a:cs typeface="Arial" pitchFamily="34" charset="0"/>
              </a:rPr>
              <a:t>and</a:t>
            </a:r>
            <a:r>
              <a:rPr lang="en-US" sz="1400" dirty="0">
                <a:latin typeface="Arial" pitchFamily="34" charset="0"/>
                <a:cs typeface="Arial" pitchFamily="34" charset="0"/>
              </a:rPr>
              <a:t> at least 2 other full components?</a:t>
            </a:r>
          </a:p>
          <a:p>
            <a:r>
              <a:rPr lang="en-US" sz="1400" dirty="0">
                <a:latin typeface="Arial" pitchFamily="34" charset="0"/>
                <a:cs typeface="Arial" pitchFamily="34" charset="0"/>
              </a:rPr>
              <a:t>Yes and Yes</a:t>
            </a:r>
          </a:p>
          <a:p>
            <a:endParaRPr lang="en-US" sz="1400" dirty="0">
              <a:latin typeface="Arial" pitchFamily="34" charset="0"/>
              <a:cs typeface="Arial" pitchFamily="34" charset="0"/>
            </a:endParaRPr>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1200">
                <a:solidFill>
                  <a:srgbClr val="5F5F5F"/>
                </a:solidFill>
                <a:latin typeface="Arial" pitchFamily="34" charset="0"/>
              </a:defRPr>
            </a:lvl1pPr>
            <a:lvl2pPr marL="742909" indent="-285734" defTabSz="930224" eaLnBrk="0" hangingPunct="0">
              <a:defRPr sz="1200">
                <a:solidFill>
                  <a:srgbClr val="5F5F5F"/>
                </a:solidFill>
                <a:latin typeface="Arial" pitchFamily="34" charset="0"/>
              </a:defRPr>
            </a:lvl2pPr>
            <a:lvl3pPr marL="1142937" indent="-228587" defTabSz="930224" eaLnBrk="0" hangingPunct="0">
              <a:defRPr sz="1200">
                <a:solidFill>
                  <a:srgbClr val="5F5F5F"/>
                </a:solidFill>
                <a:latin typeface="Arial" pitchFamily="34" charset="0"/>
              </a:defRPr>
            </a:lvl3pPr>
            <a:lvl4pPr marL="1600111" indent="-228587" defTabSz="930224" eaLnBrk="0" hangingPunct="0">
              <a:defRPr sz="1200">
                <a:solidFill>
                  <a:srgbClr val="5F5F5F"/>
                </a:solidFill>
                <a:latin typeface="Arial" pitchFamily="34" charset="0"/>
              </a:defRPr>
            </a:lvl4pPr>
            <a:lvl5pPr marL="2057287" indent="-228587" defTabSz="930224" eaLnBrk="0" hangingPunct="0">
              <a:defRPr sz="1200">
                <a:solidFill>
                  <a:srgbClr val="5F5F5F"/>
                </a:solidFill>
                <a:latin typeface="Arial" pitchFamily="34" charset="0"/>
              </a:defRPr>
            </a:lvl5pPr>
            <a:lvl6pPr marL="2514461" indent="-228587" defTabSz="930224" eaLnBrk="0" fontAlgn="base" hangingPunct="0">
              <a:spcBef>
                <a:spcPct val="0"/>
              </a:spcBef>
              <a:spcAft>
                <a:spcPct val="0"/>
              </a:spcAft>
              <a:defRPr sz="1200">
                <a:solidFill>
                  <a:srgbClr val="5F5F5F"/>
                </a:solidFill>
                <a:latin typeface="Arial" pitchFamily="34" charset="0"/>
              </a:defRPr>
            </a:lvl6pPr>
            <a:lvl7pPr marL="2971635" indent="-228587" defTabSz="930224" eaLnBrk="0" fontAlgn="base" hangingPunct="0">
              <a:spcBef>
                <a:spcPct val="0"/>
              </a:spcBef>
              <a:spcAft>
                <a:spcPct val="0"/>
              </a:spcAft>
              <a:defRPr sz="1200">
                <a:solidFill>
                  <a:srgbClr val="5F5F5F"/>
                </a:solidFill>
                <a:latin typeface="Arial" pitchFamily="34" charset="0"/>
              </a:defRPr>
            </a:lvl7pPr>
            <a:lvl8pPr marL="3428811" indent="-228587" defTabSz="930224" eaLnBrk="0" fontAlgn="base" hangingPunct="0">
              <a:spcBef>
                <a:spcPct val="0"/>
              </a:spcBef>
              <a:spcAft>
                <a:spcPct val="0"/>
              </a:spcAft>
              <a:defRPr sz="1200">
                <a:solidFill>
                  <a:srgbClr val="5F5F5F"/>
                </a:solidFill>
                <a:latin typeface="Arial" pitchFamily="34" charset="0"/>
              </a:defRPr>
            </a:lvl8pPr>
            <a:lvl9pPr marL="3885985" indent="-228587" defTabSz="930224" eaLnBrk="0" fontAlgn="base" hangingPunct="0">
              <a:spcBef>
                <a:spcPct val="0"/>
              </a:spcBef>
              <a:spcAft>
                <a:spcPct val="0"/>
              </a:spcAft>
              <a:defRPr sz="1200">
                <a:solidFill>
                  <a:srgbClr val="5F5F5F"/>
                </a:solidFill>
                <a:latin typeface="Arial" pitchFamily="34" charset="0"/>
              </a:defRPr>
            </a:lvl9pPr>
          </a:lstStyle>
          <a:p>
            <a:fld id="{D392118C-0775-4BEA-8E04-E405223FFE1E}" type="slidenum">
              <a:rPr lang="en-US" sz="1300">
                <a:solidFill>
                  <a:srgbClr val="000000"/>
                </a:solidFill>
                <a:latin typeface="Times" pitchFamily="18" charset="0"/>
              </a:rPr>
              <a:pPr/>
              <a:t>27</a:t>
            </a:fld>
            <a:endParaRPr lang="en-US" sz="1300">
              <a:solidFill>
                <a:srgbClr val="000000"/>
              </a:solidFill>
              <a:latin typeface="Times"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xfrm>
            <a:off x="1181100" y="696913"/>
            <a:ext cx="4648200" cy="3486150"/>
          </a:xfrm>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pitchFamily="34" charset="0"/>
                <a:cs typeface="Arial" pitchFamily="34" charset="0"/>
              </a:rPr>
              <a:t>Is this reimbursable </a:t>
            </a:r>
            <a:r>
              <a:rPr lang="en-US" sz="1400" dirty="0" smtClean="0">
                <a:latin typeface="Arial" pitchFamily="34" charset="0"/>
                <a:cs typeface="Arial" pitchFamily="34" charset="0"/>
              </a:rPr>
              <a:t>under</a:t>
            </a:r>
            <a:r>
              <a:rPr lang="en-US" sz="1400" baseline="0" dirty="0" smtClean="0">
                <a:latin typeface="Arial" pitchFamily="34" charset="0"/>
                <a:cs typeface="Arial" pitchFamily="34" charset="0"/>
              </a:rPr>
              <a:t> the new Healthy School Meal Pattern (OVS)?</a:t>
            </a:r>
            <a:endParaRPr lang="en-US" sz="1400" dirty="0">
              <a:latin typeface="Arial" pitchFamily="34" charset="0"/>
              <a:cs typeface="Arial" pitchFamily="34" charset="0"/>
            </a:endParaRPr>
          </a:p>
          <a:p>
            <a:endParaRPr lang="en-US" sz="1400" dirty="0">
              <a:latin typeface="Arial" pitchFamily="34" charset="0"/>
              <a:cs typeface="Arial" pitchFamily="34" charset="0"/>
            </a:endParaRPr>
          </a:p>
          <a:p>
            <a:r>
              <a:rPr lang="en-US" sz="1400" dirty="0" smtClean="0">
                <a:latin typeface="Arial" pitchFamily="34" charset="0"/>
                <a:cs typeface="Arial" pitchFamily="34" charset="0"/>
              </a:rPr>
              <a:t>Does </a:t>
            </a:r>
            <a:r>
              <a:rPr lang="en-US" sz="1400" dirty="0">
                <a:latin typeface="Arial" pitchFamily="34" charset="0"/>
                <a:cs typeface="Arial" pitchFamily="34" charset="0"/>
              </a:rPr>
              <a:t>this student tray have:</a:t>
            </a:r>
          </a:p>
          <a:p>
            <a:r>
              <a:rPr lang="en-US" sz="1400" dirty="0">
                <a:latin typeface="Arial" pitchFamily="34" charset="0"/>
                <a:cs typeface="Arial" pitchFamily="34" charset="0"/>
              </a:rPr>
              <a:t>	at least ½ cup </a:t>
            </a:r>
            <a:r>
              <a:rPr lang="en-US" sz="1400" dirty="0" smtClean="0">
                <a:latin typeface="Arial" pitchFamily="34" charset="0"/>
                <a:cs typeface="Arial" pitchFamily="34" charset="0"/>
              </a:rPr>
              <a:t>vegetable</a:t>
            </a:r>
            <a:r>
              <a:rPr lang="en-US" sz="1400" baseline="0" dirty="0" smtClean="0">
                <a:latin typeface="Arial" pitchFamily="34" charset="0"/>
                <a:cs typeface="Arial" pitchFamily="34" charset="0"/>
              </a:rPr>
              <a:t> or fruit</a:t>
            </a:r>
            <a:endParaRPr lang="en-US" sz="1400" dirty="0">
              <a:latin typeface="Arial" pitchFamily="34" charset="0"/>
              <a:cs typeface="Arial" pitchFamily="34" charset="0"/>
            </a:endParaRPr>
          </a:p>
          <a:p>
            <a:r>
              <a:rPr lang="en-US" sz="1400" dirty="0">
                <a:latin typeface="Arial" pitchFamily="34" charset="0"/>
                <a:cs typeface="Arial" pitchFamily="34" charset="0"/>
              </a:rPr>
              <a:t>	and at least 2 other full components?</a:t>
            </a:r>
          </a:p>
          <a:p>
            <a:endParaRPr lang="en-US" sz="1400" dirty="0">
              <a:latin typeface="Arial" pitchFamily="34" charset="0"/>
              <a:cs typeface="Arial" pitchFamily="34" charset="0"/>
            </a:endParaRPr>
          </a:p>
          <a:p>
            <a:r>
              <a:rPr lang="en-US" sz="1400" dirty="0">
                <a:latin typeface="Arial" pitchFamily="34" charset="0"/>
                <a:cs typeface="Arial" pitchFamily="34" charset="0"/>
              </a:rPr>
              <a:t>Yes (1/2 cup </a:t>
            </a:r>
            <a:r>
              <a:rPr lang="en-US" sz="1400" dirty="0" err="1" smtClean="0">
                <a:latin typeface="Arial" pitchFamily="34" charset="0"/>
                <a:cs typeface="Arial" pitchFamily="34" charset="0"/>
              </a:rPr>
              <a:t>french</a:t>
            </a:r>
            <a:r>
              <a:rPr lang="en-US" sz="1400" baseline="0" dirty="0" smtClean="0">
                <a:latin typeface="Arial" pitchFamily="34" charset="0"/>
                <a:cs typeface="Arial" pitchFamily="34" charset="0"/>
              </a:rPr>
              <a:t> fries</a:t>
            </a:r>
            <a:r>
              <a:rPr lang="en-US" sz="1400" dirty="0" smtClean="0">
                <a:latin typeface="Arial" pitchFamily="34" charset="0"/>
                <a:cs typeface="Arial" pitchFamily="34" charset="0"/>
              </a:rPr>
              <a:t>) </a:t>
            </a:r>
            <a:r>
              <a:rPr lang="en-US" sz="1400" dirty="0">
                <a:latin typeface="Arial" pitchFamily="34" charset="0"/>
                <a:cs typeface="Arial" pitchFamily="34" charset="0"/>
              </a:rPr>
              <a:t>and Yes </a:t>
            </a:r>
            <a:r>
              <a:rPr lang="en-US" sz="1400" dirty="0" smtClean="0">
                <a:latin typeface="Arial" pitchFamily="34" charset="0"/>
                <a:cs typeface="Arial" pitchFamily="34" charset="0"/>
              </a:rPr>
              <a:t>(2 </a:t>
            </a:r>
            <a:r>
              <a:rPr lang="en-US" sz="1400" dirty="0">
                <a:latin typeface="Arial" pitchFamily="34" charset="0"/>
                <a:cs typeface="Arial" pitchFamily="34" charset="0"/>
              </a:rPr>
              <a:t>grains </a:t>
            </a:r>
            <a:r>
              <a:rPr lang="en-US" sz="1400" dirty="0" smtClean="0">
                <a:latin typeface="Arial" pitchFamily="34" charset="0"/>
                <a:cs typeface="Arial" pitchFamily="34" charset="0"/>
              </a:rPr>
              <a:t>and 3 ounces of meat/meat alternate).</a:t>
            </a:r>
            <a:endParaRPr lang="en-US" sz="1400" dirty="0">
              <a:latin typeface="Arial" pitchFamily="34" charset="0"/>
              <a:cs typeface="Arial" pitchFamily="34" charset="0"/>
            </a:endParaRPr>
          </a:p>
          <a:p>
            <a:endParaRPr lang="en-US" sz="1400" dirty="0">
              <a:latin typeface="Arial" pitchFamily="34" charset="0"/>
              <a:cs typeface="Arial" pitchFamily="34" charset="0"/>
            </a:endParaRPr>
          </a:p>
          <a:p>
            <a:r>
              <a:rPr lang="en-US" sz="1400" dirty="0" smtClean="0">
                <a:latin typeface="Arial" pitchFamily="34" charset="0"/>
                <a:cs typeface="Arial" pitchFamily="34" charset="0"/>
              </a:rPr>
              <a:t>So,</a:t>
            </a:r>
            <a:r>
              <a:rPr lang="en-US" sz="1400" baseline="0" dirty="0" smtClean="0">
                <a:latin typeface="Arial" pitchFamily="34" charset="0"/>
                <a:cs typeface="Arial" pitchFamily="34" charset="0"/>
              </a:rPr>
              <a:t> y</a:t>
            </a:r>
            <a:r>
              <a:rPr lang="en-US" sz="1400" dirty="0" smtClean="0">
                <a:latin typeface="Arial" pitchFamily="34" charset="0"/>
                <a:cs typeface="Arial" pitchFamily="34" charset="0"/>
              </a:rPr>
              <a:t>es</a:t>
            </a:r>
            <a:r>
              <a:rPr lang="en-US" sz="1400" dirty="0">
                <a:latin typeface="Arial" pitchFamily="34" charset="0"/>
                <a:cs typeface="Arial" pitchFamily="34" charset="0"/>
              </a:rPr>
              <a:t>, it is REIMBURSABLE.</a:t>
            </a: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1200">
                <a:solidFill>
                  <a:srgbClr val="5F5F5F"/>
                </a:solidFill>
                <a:latin typeface="Arial" pitchFamily="34" charset="0"/>
              </a:defRPr>
            </a:lvl1pPr>
            <a:lvl2pPr marL="742909" indent="-285734" defTabSz="930224" eaLnBrk="0" hangingPunct="0">
              <a:defRPr sz="1200">
                <a:solidFill>
                  <a:srgbClr val="5F5F5F"/>
                </a:solidFill>
                <a:latin typeface="Arial" pitchFamily="34" charset="0"/>
              </a:defRPr>
            </a:lvl2pPr>
            <a:lvl3pPr marL="1142937" indent="-228587" defTabSz="930224" eaLnBrk="0" hangingPunct="0">
              <a:defRPr sz="1200">
                <a:solidFill>
                  <a:srgbClr val="5F5F5F"/>
                </a:solidFill>
                <a:latin typeface="Arial" pitchFamily="34" charset="0"/>
              </a:defRPr>
            </a:lvl3pPr>
            <a:lvl4pPr marL="1600111" indent="-228587" defTabSz="930224" eaLnBrk="0" hangingPunct="0">
              <a:defRPr sz="1200">
                <a:solidFill>
                  <a:srgbClr val="5F5F5F"/>
                </a:solidFill>
                <a:latin typeface="Arial" pitchFamily="34" charset="0"/>
              </a:defRPr>
            </a:lvl4pPr>
            <a:lvl5pPr marL="2057287" indent="-228587" defTabSz="930224" eaLnBrk="0" hangingPunct="0">
              <a:defRPr sz="1200">
                <a:solidFill>
                  <a:srgbClr val="5F5F5F"/>
                </a:solidFill>
                <a:latin typeface="Arial" pitchFamily="34" charset="0"/>
              </a:defRPr>
            </a:lvl5pPr>
            <a:lvl6pPr marL="2514461" indent="-228587" defTabSz="930224" eaLnBrk="0" fontAlgn="base" hangingPunct="0">
              <a:spcBef>
                <a:spcPct val="0"/>
              </a:spcBef>
              <a:spcAft>
                <a:spcPct val="0"/>
              </a:spcAft>
              <a:defRPr sz="1200">
                <a:solidFill>
                  <a:srgbClr val="5F5F5F"/>
                </a:solidFill>
                <a:latin typeface="Arial" pitchFamily="34" charset="0"/>
              </a:defRPr>
            </a:lvl6pPr>
            <a:lvl7pPr marL="2971635" indent="-228587" defTabSz="930224" eaLnBrk="0" fontAlgn="base" hangingPunct="0">
              <a:spcBef>
                <a:spcPct val="0"/>
              </a:spcBef>
              <a:spcAft>
                <a:spcPct val="0"/>
              </a:spcAft>
              <a:defRPr sz="1200">
                <a:solidFill>
                  <a:srgbClr val="5F5F5F"/>
                </a:solidFill>
                <a:latin typeface="Arial" pitchFamily="34" charset="0"/>
              </a:defRPr>
            </a:lvl7pPr>
            <a:lvl8pPr marL="3428811" indent="-228587" defTabSz="930224" eaLnBrk="0" fontAlgn="base" hangingPunct="0">
              <a:spcBef>
                <a:spcPct val="0"/>
              </a:spcBef>
              <a:spcAft>
                <a:spcPct val="0"/>
              </a:spcAft>
              <a:defRPr sz="1200">
                <a:solidFill>
                  <a:srgbClr val="5F5F5F"/>
                </a:solidFill>
                <a:latin typeface="Arial" pitchFamily="34" charset="0"/>
              </a:defRPr>
            </a:lvl8pPr>
            <a:lvl9pPr marL="3885985" indent="-228587" defTabSz="930224" eaLnBrk="0" fontAlgn="base" hangingPunct="0">
              <a:spcBef>
                <a:spcPct val="0"/>
              </a:spcBef>
              <a:spcAft>
                <a:spcPct val="0"/>
              </a:spcAft>
              <a:defRPr sz="1200">
                <a:solidFill>
                  <a:srgbClr val="5F5F5F"/>
                </a:solidFill>
                <a:latin typeface="Arial" pitchFamily="34" charset="0"/>
              </a:defRPr>
            </a:lvl9pPr>
          </a:lstStyle>
          <a:p>
            <a:fld id="{CD022E7C-B00A-40ED-A1DF-195458331AE9}" type="slidenum">
              <a:rPr lang="en-US" sz="1300">
                <a:solidFill>
                  <a:srgbClr val="000000"/>
                </a:solidFill>
                <a:latin typeface="Times" pitchFamily="18" charset="0"/>
              </a:rPr>
              <a:pPr/>
              <a:t>28</a:t>
            </a:fld>
            <a:endParaRPr lang="en-US" sz="1300">
              <a:solidFill>
                <a:srgbClr val="000000"/>
              </a:solidFill>
              <a:latin typeface="Times"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400" dirty="0">
                <a:latin typeface="Arial" pitchFamily="34" charset="0"/>
                <a:cs typeface="Arial" pitchFamily="34" charset="0"/>
              </a:rPr>
              <a:t>What’s different about these fruits and </a:t>
            </a:r>
            <a:r>
              <a:rPr lang="en-US" sz="1400" dirty="0" smtClean="0">
                <a:latin typeface="Arial" pitchFamily="34" charset="0"/>
                <a:cs typeface="Arial" pitchFamily="34" charset="0"/>
              </a:rPr>
              <a:t>vegetables?</a:t>
            </a:r>
          </a:p>
          <a:p>
            <a:pPr eaLnBrk="1" hangingPunct="1">
              <a:spcBef>
                <a:spcPct val="0"/>
              </a:spcBef>
            </a:pPr>
            <a:endParaRPr lang="en-US" sz="1400" dirty="0" smtClean="0">
              <a:latin typeface="Arial" pitchFamily="34" charset="0"/>
              <a:cs typeface="Arial" pitchFamily="34" charset="0"/>
            </a:endParaRPr>
          </a:p>
          <a:p>
            <a:pPr eaLnBrk="1" hangingPunct="1">
              <a:spcBef>
                <a:spcPct val="0"/>
              </a:spcBef>
            </a:pPr>
            <a:r>
              <a:rPr lang="en-US" sz="1400" dirty="0" smtClean="0">
                <a:latin typeface="Arial" pitchFamily="34" charset="0"/>
                <a:cs typeface="Arial" pitchFamily="34" charset="0"/>
              </a:rPr>
              <a:t>They are</a:t>
            </a:r>
            <a:r>
              <a:rPr lang="en-US" sz="1400" baseline="0" dirty="0" smtClean="0">
                <a:latin typeface="Arial" pitchFamily="34" charset="0"/>
                <a:cs typeface="Arial" pitchFamily="34" charset="0"/>
              </a:rPr>
              <a:t> dried fruits and leafy green vegetables.</a:t>
            </a:r>
            <a:endParaRPr lang="en-US" sz="1400" dirty="0">
              <a:latin typeface="Arial" pitchFamily="34" charset="0"/>
              <a:cs typeface="Arial" pitchFamily="34" charset="0"/>
            </a:endParaRPr>
          </a:p>
          <a:p>
            <a:pPr eaLnBrk="1" hangingPunct="1">
              <a:spcBef>
                <a:spcPct val="0"/>
              </a:spcBef>
            </a:pPr>
            <a:endParaRPr lang="en-US" sz="1400" dirty="0">
              <a:latin typeface="Arial" pitchFamily="34" charset="0"/>
              <a:cs typeface="Arial" pitchFamily="34" charset="0"/>
            </a:endParaRPr>
          </a:p>
          <a:p>
            <a:pPr eaLnBrk="1" hangingPunct="1">
              <a:spcBef>
                <a:spcPct val="0"/>
              </a:spcBef>
            </a:pPr>
            <a:r>
              <a:rPr lang="en-US" sz="1400" dirty="0">
                <a:latin typeface="Arial" pitchFamily="34" charset="0"/>
                <a:cs typeface="Arial" pitchFamily="34" charset="0"/>
              </a:rPr>
              <a:t>How does dried fruit credit toward the fruit component?</a:t>
            </a:r>
          </a:p>
          <a:p>
            <a:pPr eaLnBrk="1" hangingPunct="1">
              <a:spcBef>
                <a:spcPct val="0"/>
              </a:spcBef>
            </a:pPr>
            <a:r>
              <a:rPr lang="en-US" sz="1400" dirty="0" smtClean="0">
                <a:latin typeface="Arial" pitchFamily="34" charset="0"/>
                <a:cs typeface="Arial" pitchFamily="34" charset="0"/>
              </a:rPr>
              <a:t>Dried </a:t>
            </a:r>
            <a:r>
              <a:rPr lang="en-US" sz="1400" dirty="0">
                <a:latin typeface="Arial" pitchFamily="34" charset="0"/>
                <a:cs typeface="Arial" pitchFamily="34" charset="0"/>
              </a:rPr>
              <a:t>fruit credits </a:t>
            </a:r>
            <a:r>
              <a:rPr lang="en-US" sz="1400" dirty="0" smtClean="0">
                <a:latin typeface="Arial" pitchFamily="34" charset="0"/>
                <a:cs typeface="Arial" pitchFamily="34" charset="0"/>
              </a:rPr>
              <a:t>DOUBLE.</a:t>
            </a:r>
            <a:r>
              <a:rPr lang="en-US" sz="1400" baseline="0" dirty="0" smtClean="0">
                <a:latin typeface="Arial" pitchFamily="34" charset="0"/>
                <a:cs typeface="Arial" pitchFamily="34" charset="0"/>
              </a:rPr>
              <a:t>  For </a:t>
            </a:r>
            <a:r>
              <a:rPr lang="en-US" sz="1400" dirty="0" smtClean="0">
                <a:latin typeface="Arial" pitchFamily="34" charset="0"/>
                <a:cs typeface="Arial" pitchFamily="34" charset="0"/>
              </a:rPr>
              <a:t>example,</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¼</a:t>
            </a:r>
            <a:r>
              <a:rPr lang="en-US" sz="1400" baseline="0" dirty="0" smtClean="0">
                <a:latin typeface="Arial" pitchFamily="34" charset="0"/>
                <a:cs typeface="Arial" pitchFamily="34" charset="0"/>
              </a:rPr>
              <a:t> cup</a:t>
            </a:r>
            <a:r>
              <a:rPr lang="en-US" sz="1400" dirty="0" smtClean="0">
                <a:latin typeface="Arial" pitchFamily="34" charset="0"/>
                <a:cs typeface="Arial" pitchFamily="34" charset="0"/>
              </a:rPr>
              <a:t> </a:t>
            </a:r>
            <a:r>
              <a:rPr lang="en-US" sz="1400" dirty="0">
                <a:latin typeface="Arial" pitchFamily="34" charset="0"/>
                <a:cs typeface="Arial" pitchFamily="34" charset="0"/>
              </a:rPr>
              <a:t>raisins credits as </a:t>
            </a:r>
            <a:r>
              <a:rPr lang="en-US" sz="1400" dirty="0" smtClean="0">
                <a:latin typeface="Arial" pitchFamily="34" charset="0"/>
                <a:cs typeface="Arial" pitchFamily="34" charset="0"/>
              </a:rPr>
              <a:t>½</a:t>
            </a:r>
            <a:r>
              <a:rPr lang="en-US" sz="1400" baseline="0" dirty="0" smtClean="0">
                <a:latin typeface="Arial" pitchFamily="34" charset="0"/>
                <a:cs typeface="Arial" pitchFamily="34" charset="0"/>
              </a:rPr>
              <a:t> cup fruit.</a:t>
            </a:r>
            <a:endParaRPr lang="en-US" sz="1400" dirty="0">
              <a:latin typeface="Arial" pitchFamily="34" charset="0"/>
              <a:cs typeface="Arial" pitchFamily="34" charset="0"/>
            </a:endParaRPr>
          </a:p>
          <a:p>
            <a:pPr eaLnBrk="1" hangingPunct="1">
              <a:spcBef>
                <a:spcPct val="0"/>
              </a:spcBef>
            </a:pPr>
            <a:endParaRPr lang="en-US" sz="1400" dirty="0">
              <a:latin typeface="Arial" pitchFamily="34" charset="0"/>
              <a:cs typeface="Arial" pitchFamily="34" charset="0"/>
            </a:endParaRPr>
          </a:p>
          <a:p>
            <a:pPr eaLnBrk="1" hangingPunct="1">
              <a:spcBef>
                <a:spcPct val="0"/>
              </a:spcBef>
            </a:pPr>
            <a:r>
              <a:rPr lang="en-US" sz="1400" dirty="0">
                <a:latin typeface="Arial" pitchFamily="34" charset="0"/>
                <a:cs typeface="Arial" pitchFamily="34" charset="0"/>
              </a:rPr>
              <a:t>How </a:t>
            </a:r>
            <a:r>
              <a:rPr lang="en-US" sz="1400" dirty="0" smtClean="0">
                <a:latin typeface="Arial" pitchFamily="34" charset="0"/>
                <a:cs typeface="Arial" pitchFamily="34" charset="0"/>
              </a:rPr>
              <a:t>do </a:t>
            </a:r>
            <a:r>
              <a:rPr lang="en-US" sz="1400" dirty="0">
                <a:latin typeface="Arial" pitchFamily="34" charset="0"/>
                <a:cs typeface="Arial" pitchFamily="34" charset="0"/>
              </a:rPr>
              <a:t>raw </a:t>
            </a:r>
            <a:r>
              <a:rPr lang="en-US" sz="1400" dirty="0" smtClean="0">
                <a:latin typeface="Arial" pitchFamily="34" charset="0"/>
                <a:cs typeface="Arial" pitchFamily="34" charset="0"/>
              </a:rPr>
              <a:t>leafy</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greens </a:t>
            </a:r>
            <a:r>
              <a:rPr lang="en-US" sz="1400" dirty="0">
                <a:latin typeface="Arial" pitchFamily="34" charset="0"/>
                <a:cs typeface="Arial" pitchFamily="34" charset="0"/>
              </a:rPr>
              <a:t>credit toward the </a:t>
            </a:r>
            <a:r>
              <a:rPr lang="en-US" sz="1400" dirty="0" smtClean="0">
                <a:latin typeface="Arial" pitchFamily="34" charset="0"/>
                <a:cs typeface="Arial" pitchFamily="34" charset="0"/>
              </a:rPr>
              <a:t>vegetable </a:t>
            </a:r>
            <a:r>
              <a:rPr lang="en-US" sz="1400" dirty="0">
                <a:latin typeface="Arial" pitchFamily="34" charset="0"/>
                <a:cs typeface="Arial" pitchFamily="34" charset="0"/>
              </a:rPr>
              <a:t>component?</a:t>
            </a:r>
          </a:p>
          <a:p>
            <a:pPr eaLnBrk="1" hangingPunct="1">
              <a:spcBef>
                <a:spcPct val="0"/>
              </a:spcBef>
            </a:pPr>
            <a:r>
              <a:rPr lang="en-US" sz="1400" dirty="0" smtClean="0">
                <a:latin typeface="Arial" pitchFamily="34" charset="0"/>
                <a:cs typeface="Arial" pitchFamily="34" charset="0"/>
              </a:rPr>
              <a:t>Raw </a:t>
            </a:r>
            <a:r>
              <a:rPr lang="en-US" sz="1400" dirty="0">
                <a:latin typeface="Arial" pitchFamily="34" charset="0"/>
                <a:cs typeface="Arial" pitchFamily="34" charset="0"/>
              </a:rPr>
              <a:t>leafy greens </a:t>
            </a:r>
            <a:r>
              <a:rPr lang="en-US" sz="1400" dirty="0" smtClean="0">
                <a:latin typeface="Arial" pitchFamily="34" charset="0"/>
                <a:cs typeface="Arial" pitchFamily="34" charset="0"/>
              </a:rPr>
              <a:t>credit </a:t>
            </a:r>
            <a:r>
              <a:rPr lang="en-US" sz="1400" dirty="0">
                <a:latin typeface="Arial" pitchFamily="34" charset="0"/>
                <a:cs typeface="Arial" pitchFamily="34" charset="0"/>
              </a:rPr>
              <a:t>as </a:t>
            </a:r>
            <a:r>
              <a:rPr lang="en-US" sz="1400" dirty="0" smtClean="0">
                <a:latin typeface="Arial" pitchFamily="34" charset="0"/>
                <a:cs typeface="Arial" pitchFamily="34" charset="0"/>
              </a:rPr>
              <a:t>HALF.</a:t>
            </a:r>
            <a:r>
              <a:rPr lang="en-US" sz="1400" baseline="0" dirty="0" smtClean="0">
                <a:latin typeface="Arial" pitchFamily="34" charset="0"/>
                <a:cs typeface="Arial" pitchFamily="34" charset="0"/>
              </a:rPr>
              <a:t>  For </a:t>
            </a:r>
            <a:r>
              <a:rPr lang="en-US" sz="1400" dirty="0" smtClean="0">
                <a:latin typeface="Arial" pitchFamily="34" charset="0"/>
                <a:cs typeface="Arial" pitchFamily="34" charset="0"/>
              </a:rPr>
              <a:t>example,</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1 </a:t>
            </a:r>
            <a:r>
              <a:rPr lang="en-US" sz="1400" dirty="0">
                <a:latin typeface="Arial" pitchFamily="34" charset="0"/>
                <a:cs typeface="Arial" pitchFamily="34" charset="0"/>
              </a:rPr>
              <a:t>cup raw spinach credits as </a:t>
            </a:r>
            <a:r>
              <a:rPr lang="en-US" sz="1400" dirty="0" smtClean="0">
                <a:latin typeface="Arial" pitchFamily="34" charset="0"/>
                <a:cs typeface="Arial" pitchFamily="34" charset="0"/>
              </a:rPr>
              <a:t>½</a:t>
            </a:r>
            <a:r>
              <a:rPr lang="en-US" sz="1400" baseline="0" dirty="0" smtClean="0">
                <a:latin typeface="Arial" pitchFamily="34" charset="0"/>
                <a:cs typeface="Arial" pitchFamily="34" charset="0"/>
              </a:rPr>
              <a:t> cup vegetable.</a:t>
            </a:r>
            <a:endParaRPr lang="en-US" sz="1400" dirty="0">
              <a:latin typeface="Arial" pitchFamily="34" charset="0"/>
              <a:cs typeface="Arial" pitchFamily="34" charset="0"/>
            </a:endParaRPr>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149D07-848B-4FE7-98C3-050606F044F1}" type="slidenum">
              <a:rPr lang="en-US" smtClean="0">
                <a:solidFill>
                  <a:srgbClr val="000000"/>
                </a:solidFill>
              </a:rPr>
              <a:pPr fontAlgn="base">
                <a:spcBef>
                  <a:spcPct val="0"/>
                </a:spcBef>
                <a:spcAft>
                  <a:spcPct val="0"/>
                </a:spcAft>
                <a:defRPr/>
              </a:pPr>
              <a:t>29</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400" dirty="0" smtClean="0">
                <a:latin typeface="Arial" pitchFamily="34" charset="0"/>
                <a:cs typeface="Arial" pitchFamily="34" charset="0"/>
              </a:rPr>
              <a:t>Our objectives for today’s training are…</a:t>
            </a:r>
          </a:p>
          <a:p>
            <a:pPr eaLnBrk="1" hangingPunct="1"/>
            <a:r>
              <a:rPr lang="en-US" sz="1400" dirty="0" smtClean="0">
                <a:latin typeface="Arial" pitchFamily="34" charset="0"/>
                <a:cs typeface="Arial" pitchFamily="34" charset="0"/>
              </a:rPr>
              <a:t>(Read objectives.)</a:t>
            </a:r>
          </a:p>
        </p:txBody>
      </p:sp>
      <p:sp>
        <p:nvSpPr>
          <p:cNvPr id="4" name="Slide Number Placeholder 3"/>
          <p:cNvSpPr>
            <a:spLocks noGrp="1"/>
          </p:cNvSpPr>
          <p:nvPr>
            <p:ph type="sldNum" sz="quarter" idx="5"/>
          </p:nvPr>
        </p:nvSpPr>
        <p:spPr/>
        <p:txBody>
          <a:bodyPr/>
          <a:lstStyle/>
          <a:p>
            <a:pPr>
              <a:defRPr/>
            </a:pPr>
            <a:fld id="{99CC6CA7-1DE1-481B-90C8-8FD9B81247B9}"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r>
              <a:rPr lang="en-US" sz="1400" b="0" dirty="0" smtClean="0">
                <a:solidFill>
                  <a:srgbClr val="FF0000"/>
                </a:solidFill>
                <a:latin typeface="Arial" pitchFamily="34" charset="0"/>
                <a:cs typeface="Arial" pitchFamily="34" charset="0"/>
              </a:rPr>
              <a:t>Your</a:t>
            </a:r>
            <a:r>
              <a:rPr lang="en-US" sz="1400" b="0" baseline="0" dirty="0" smtClean="0">
                <a:solidFill>
                  <a:srgbClr val="FF0000"/>
                </a:solidFill>
                <a:latin typeface="Arial" pitchFamily="34" charset="0"/>
                <a:cs typeface="Arial" pitchFamily="34" charset="0"/>
              </a:rPr>
              <a:t> manager plays a key role in making sure that correct serving sizes are being offered or served and that meals served to students are reimbursable.  However, he or she needs help from everyone on staff.</a:t>
            </a:r>
            <a:endParaRPr lang="en-US" sz="1400" b="1" baseline="0" dirty="0" smtClean="0">
              <a:solidFill>
                <a:srgbClr val="FF0000"/>
              </a:solidFill>
              <a:latin typeface="Arial" pitchFamily="34" charset="0"/>
              <a:cs typeface="Arial" pitchFamily="34" charset="0"/>
            </a:endParaRPr>
          </a:p>
          <a:p>
            <a:pPr marL="232943" indent="-232943">
              <a:buFontTx/>
              <a:buAutoNum type="arabicPeriod"/>
              <a:defRPr/>
            </a:pPr>
            <a:r>
              <a:rPr lang="en-US" sz="1400" dirty="0" smtClean="0">
                <a:latin typeface="Arial" pitchFamily="34" charset="0"/>
                <a:cs typeface="Arial" pitchFamily="34" charset="0"/>
              </a:rPr>
              <a:t>The manager needs to ensure all staff members know what is being offered and the serving sizes required.</a:t>
            </a:r>
          </a:p>
          <a:p>
            <a:pPr marL="232943" marR="0" indent="-232943"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latin typeface="Arial" pitchFamily="34" charset="0"/>
                <a:cs typeface="Arial" pitchFamily="34" charset="0"/>
              </a:rPr>
              <a:t>The manager needs to check serving lines before meal service to be sure correct serving utensils or portions are available on the line.</a:t>
            </a:r>
          </a:p>
          <a:p>
            <a:pPr marL="232943" marR="0" indent="-232943"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latin typeface="Arial" pitchFamily="34" charset="0"/>
                <a:cs typeface="Arial" pitchFamily="34" charset="0"/>
              </a:rPr>
              <a:t>The manager needs to discuss possible menu combinations and what will be acceptable</a:t>
            </a:r>
            <a:r>
              <a:rPr lang="en-US" sz="1400" baseline="0" dirty="0" smtClean="0">
                <a:latin typeface="Arial" pitchFamily="34" charset="0"/>
                <a:cs typeface="Arial" pitchFamily="34" charset="0"/>
              </a:rPr>
              <a:t> for reimbursement</a:t>
            </a:r>
            <a:r>
              <a:rPr lang="en-US" sz="1400" dirty="0" smtClean="0">
                <a:latin typeface="Arial" pitchFamily="34" charset="0"/>
                <a:cs typeface="Arial" pitchFamily="34" charset="0"/>
              </a:rPr>
              <a:t>.  This</a:t>
            </a:r>
            <a:r>
              <a:rPr lang="en-US" sz="1400" baseline="0" dirty="0" smtClean="0">
                <a:latin typeface="Arial" pitchFamily="34" charset="0"/>
                <a:cs typeface="Arial" pitchFamily="34" charset="0"/>
              </a:rPr>
              <a:t> information is particularly important for cashiers since they will be checking trays for reimbursable meals.  However, servers also need to recognize a reimbursable meal in case they need to encourage a student to pick up an additional item.</a:t>
            </a:r>
          </a:p>
          <a:p>
            <a:pPr marL="232943" marR="0" indent="-232943"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latin typeface="Arial" pitchFamily="34" charset="0"/>
                <a:cs typeface="Arial" pitchFamily="34" charset="0"/>
              </a:rPr>
              <a:t>Working</a:t>
            </a:r>
            <a:r>
              <a:rPr lang="en-US" sz="1400" baseline="0" dirty="0" smtClean="0">
                <a:latin typeface="Arial" pitchFamily="34" charset="0"/>
                <a:cs typeface="Arial" pitchFamily="34" charset="0"/>
              </a:rPr>
              <a:t> with the team, the manager will keep a watchful eye out to ensure that Serve or OVS is being implemented correctly.</a:t>
            </a:r>
            <a:endParaRPr lang="en-US" sz="1400" dirty="0" smtClean="0">
              <a:latin typeface="Arial" pitchFamily="34" charset="0"/>
              <a:cs typeface="Arial" pitchFamily="34" charset="0"/>
            </a:endParaRPr>
          </a:p>
          <a:p>
            <a:pPr marL="232943" indent="-232943">
              <a:buFontTx/>
              <a:buAutoNum type="arabicPeriod" startAt="2"/>
              <a:defRPr/>
            </a:pPr>
            <a:endParaRPr lang="en-US" sz="1400" dirty="0" smtClean="0">
              <a:latin typeface="Arial" pitchFamily="34" charset="0"/>
              <a:cs typeface="Arial" pitchFamily="34" charset="0"/>
            </a:endParaRPr>
          </a:p>
          <a:p>
            <a:pPr marL="0" indent="0">
              <a:buFontTx/>
              <a:buNone/>
              <a:defRPr/>
            </a:pPr>
            <a:r>
              <a:rPr lang="en-US" sz="1400" dirty="0" smtClean="0">
                <a:latin typeface="Arial" pitchFamily="34" charset="0"/>
                <a:cs typeface="Arial" pitchFamily="34" charset="0"/>
              </a:rPr>
              <a:t>Are there other questions you would like to ask before we wrap up today?</a:t>
            </a:r>
          </a:p>
          <a:p>
            <a:pPr marL="232943" indent="-232943">
              <a:buFontTx/>
              <a:buAutoNum type="arabicPeriod" startAt="2"/>
              <a:defRPr/>
            </a:pPr>
            <a:endParaRPr lang="en-US" sz="14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07A88F16-71F9-4E1D-A18C-AD0DC5B9BAFF}"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dirty="0" smtClean="0">
                <a:latin typeface="Arial" pitchFamily="34" charset="0"/>
                <a:cs typeface="Arial" pitchFamily="34" charset="0"/>
              </a:rPr>
              <a:t>(</a:t>
            </a:r>
            <a:r>
              <a:rPr lang="en-US" sz="1400" b="1" dirty="0" smtClean="0">
                <a:latin typeface="Arial" pitchFamily="34" charset="0"/>
                <a:cs typeface="Arial" pitchFamily="34" charset="0"/>
              </a:rPr>
              <a:t>Ask</a:t>
            </a:r>
            <a:r>
              <a:rPr lang="en-US" sz="1400" b="1" baseline="0" dirty="0" smtClean="0">
                <a:latin typeface="Arial" pitchFamily="34" charset="0"/>
                <a:cs typeface="Arial" pitchFamily="34" charset="0"/>
              </a:rPr>
              <a:t> participants to pull out their “What Do You Know?” handout.</a:t>
            </a:r>
            <a:r>
              <a:rPr lang="en-US" sz="1400" b="0" baseline="0" dirty="0" smtClean="0">
                <a:latin typeface="Arial" pitchFamily="34" charset="0"/>
                <a:cs typeface="Arial" pitchFamily="34" charset="0"/>
              </a:rPr>
              <a:t>  Read the questions, and ask for them to “shout out” the answers.  </a:t>
            </a:r>
            <a:r>
              <a:rPr lang="en-US" sz="1400" b="0" baseline="0" smtClean="0">
                <a:latin typeface="Arial" pitchFamily="34" charset="0"/>
                <a:cs typeface="Arial" pitchFamily="34" charset="0"/>
              </a:rPr>
              <a:t>See Answer Key.  </a:t>
            </a:r>
            <a:r>
              <a:rPr lang="en-US" sz="1400" b="0" baseline="0" dirty="0" smtClean="0">
                <a:latin typeface="Arial" pitchFamily="34" charset="0"/>
                <a:cs typeface="Arial" pitchFamily="34" charset="0"/>
              </a:rPr>
              <a:t>Then ask for volunteers to share a question they can answer now that they were not able to answer at the beginning of class.</a:t>
            </a:r>
          </a:p>
          <a:p>
            <a:endParaRPr lang="en-US" sz="1400" b="0" baseline="0" dirty="0" smtClean="0">
              <a:latin typeface="Arial" pitchFamily="34" charset="0"/>
              <a:cs typeface="Arial" pitchFamily="34" charset="0"/>
            </a:endParaRPr>
          </a:p>
          <a:p>
            <a:r>
              <a:rPr lang="en-US" sz="1400" b="0" baseline="0" dirty="0" smtClean="0">
                <a:latin typeface="Arial" pitchFamily="34" charset="0"/>
                <a:cs typeface="Arial" pitchFamily="34" charset="0"/>
              </a:rPr>
              <a:t>Thank them for their participation and encourage them to continue asking questions as we implement more parts of the Healthy School Meal Pattern.)  </a:t>
            </a:r>
            <a:endParaRPr lang="en-US" sz="1400"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8647D19-154A-4C21-B395-1F5F96AF7FD8}" type="slidenum">
              <a:rPr lang="en-US" smtClean="0"/>
              <a:pPr>
                <a:defRPr/>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646613" cy="3486150"/>
          </a:xfrm>
        </p:spPr>
      </p:sp>
      <p:sp>
        <p:nvSpPr>
          <p:cNvPr id="3" name="Notes Placeholder 2"/>
          <p:cNvSpPr>
            <a:spLocks noGrp="1"/>
          </p:cNvSpPr>
          <p:nvPr>
            <p:ph type="body" idx="1"/>
          </p:nvPr>
        </p:nvSpPr>
        <p:spPr>
          <a:xfrm>
            <a:off x="152400" y="3733800"/>
            <a:ext cx="6705600" cy="5257800"/>
          </a:xfrm>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dirty="0" smtClean="0">
                <a:latin typeface="Arial" pitchFamily="34" charset="0"/>
                <a:cs typeface="Arial" pitchFamily="34" charset="0"/>
              </a:rPr>
              <a:t>(Give each participant a copy of the “Lunch Meal Pattern” handout.)</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400" dirty="0" smtClean="0">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latin typeface="Arial" pitchFamily="34" charset="0"/>
                <a:cs typeface="Arial" pitchFamily="34" charset="0"/>
              </a:rPr>
              <a:t>Let’s look at the Lunch Meal Pattern first. As</a:t>
            </a:r>
            <a:r>
              <a:rPr lang="en-US" sz="1400" baseline="0" dirty="0" smtClean="0">
                <a:latin typeface="Arial" pitchFamily="34" charset="0"/>
                <a:cs typeface="Arial" pitchFamily="34" charset="0"/>
              </a:rPr>
              <a:t> you know from a previous lesson, t</a:t>
            </a:r>
            <a:r>
              <a:rPr lang="en-US" sz="1400" dirty="0" smtClean="0">
                <a:latin typeface="Arial" pitchFamily="34" charset="0"/>
                <a:cs typeface="Arial" pitchFamily="34" charset="0"/>
              </a:rPr>
              <a:t>hey </a:t>
            </a:r>
            <a:r>
              <a:rPr lang="en-US" sz="1400" baseline="0" dirty="0" smtClean="0">
                <a:latin typeface="Arial" pitchFamily="34" charset="0"/>
                <a:cs typeface="Arial" pitchFamily="34" charset="0"/>
              </a:rPr>
              <a:t>are</a:t>
            </a:r>
            <a:r>
              <a:rPr lang="en-US" sz="1400" dirty="0" smtClean="0">
                <a:latin typeface="Arial" pitchFamily="34" charset="0"/>
                <a:cs typeface="Arial" pitchFamily="34" charset="0"/>
              </a:rPr>
              <a:t> the new meal</a:t>
            </a:r>
            <a:r>
              <a:rPr lang="en-US" sz="1400" baseline="0" dirty="0" smtClean="0">
                <a:latin typeface="Arial" pitchFamily="34" charset="0"/>
                <a:cs typeface="Arial" pitchFamily="34" charset="0"/>
              </a:rPr>
              <a:t> requirements for lunch.  </a:t>
            </a:r>
            <a:r>
              <a:rPr lang="en-US" sz="1400" b="1" baseline="0" dirty="0" smtClean="0">
                <a:latin typeface="Arial" pitchFamily="34" charset="0"/>
                <a:cs typeface="Arial" pitchFamily="34" charset="0"/>
              </a:rPr>
              <a:t>We will only be training on the new lunch requirements today.</a:t>
            </a:r>
            <a:endParaRPr lang="en-US" sz="1400" baseline="0" dirty="0" smtClean="0">
              <a:latin typeface="Arial" pitchFamily="34" charset="0"/>
              <a:cs typeface="Arial" pitchFamily="34" charset="0"/>
            </a:endParaRPr>
          </a:p>
          <a:p>
            <a:pPr marL="171450" indent="-171450">
              <a:buFont typeface="Arial" pitchFamily="34" charset="0"/>
              <a:buChar char="•"/>
            </a:pPr>
            <a:r>
              <a:rPr lang="en-US" sz="1400" baseline="0" dirty="0" smtClean="0">
                <a:latin typeface="Arial" pitchFamily="34" charset="0"/>
                <a:cs typeface="Arial" pitchFamily="34" charset="0"/>
              </a:rPr>
              <a:t>These requirements went into effect </a:t>
            </a:r>
            <a:r>
              <a:rPr lang="en-US" sz="1400" b="0" u="none" baseline="0" dirty="0" smtClean="0">
                <a:latin typeface="Arial" pitchFamily="34" charset="0"/>
                <a:cs typeface="Arial" pitchFamily="34" charset="0"/>
              </a:rPr>
              <a:t>July 1, 2012</a:t>
            </a:r>
            <a:r>
              <a:rPr lang="en-US" sz="1400" baseline="0" dirty="0" smtClean="0">
                <a:latin typeface="Arial" pitchFamily="34" charset="0"/>
                <a:cs typeface="Arial" pitchFamily="34" charset="0"/>
              </a:rPr>
              <a:t>. </a:t>
            </a:r>
          </a:p>
          <a:p>
            <a:pPr marL="171450" indent="-171450">
              <a:buFont typeface="Arial" pitchFamily="34" charset="0"/>
              <a:buChar char="•"/>
            </a:pPr>
            <a:r>
              <a:rPr lang="en-US" sz="1400" baseline="0" dirty="0" smtClean="0">
                <a:latin typeface="Arial" pitchFamily="34" charset="0"/>
                <a:cs typeface="Arial" pitchFamily="34" charset="0"/>
              </a:rPr>
              <a:t>Let’s look at the chart and see how it’s set up.</a:t>
            </a:r>
          </a:p>
          <a:p>
            <a:endParaRPr lang="en-US" sz="1400" baseline="0" dirty="0" smtClean="0">
              <a:latin typeface="Arial" pitchFamily="34" charset="0"/>
              <a:cs typeface="Arial" pitchFamily="34" charset="0"/>
            </a:endParaRPr>
          </a:p>
          <a:p>
            <a:r>
              <a:rPr lang="en-US" sz="1400" dirty="0" smtClean="0">
                <a:latin typeface="Arial" pitchFamily="34" charset="0"/>
                <a:cs typeface="Arial" pitchFamily="34" charset="0"/>
              </a:rPr>
              <a:t>The first thing to</a:t>
            </a:r>
            <a:r>
              <a:rPr lang="en-US" sz="1400" baseline="0" dirty="0" smtClean="0">
                <a:latin typeface="Arial" pitchFamily="34" charset="0"/>
                <a:cs typeface="Arial" pitchFamily="34" charset="0"/>
              </a:rPr>
              <a:t> notice</a:t>
            </a:r>
            <a:r>
              <a:rPr lang="en-US" sz="1400" dirty="0" smtClean="0">
                <a:latin typeface="Arial" pitchFamily="34" charset="0"/>
                <a:cs typeface="Arial" pitchFamily="34" charset="0"/>
              </a:rPr>
              <a:t> is that there are 3 age/grade groups:</a:t>
            </a:r>
            <a:r>
              <a:rPr lang="en-US" sz="1400" baseline="0" dirty="0" smtClean="0">
                <a:latin typeface="Arial" pitchFamily="34" charset="0"/>
                <a:cs typeface="Arial" pitchFamily="34" charset="0"/>
              </a:rPr>
              <a:t>  K-5 (orange)   6-8 (green)   and 9-12 (blue).  </a:t>
            </a:r>
            <a:r>
              <a:rPr lang="en-US" sz="1400" i="0" baseline="0" dirty="0" smtClean="0">
                <a:latin typeface="Arial" pitchFamily="34" charset="0"/>
                <a:cs typeface="Arial" pitchFamily="34" charset="0"/>
              </a:rPr>
              <a:t>Where does your school fall in these groupings?</a:t>
            </a:r>
            <a:endParaRPr lang="en-US" sz="1400" i="1" dirty="0" smtClean="0">
              <a:latin typeface="Arial" pitchFamily="34" charset="0"/>
              <a:cs typeface="Arial" pitchFamily="34" charset="0"/>
            </a:endParaRPr>
          </a:p>
          <a:p>
            <a:pPr eaLnBrk="1" hangingPunct="1">
              <a:buFontTx/>
              <a:buChar char="•"/>
            </a:pPr>
            <a:r>
              <a:rPr lang="en-US" sz="1400" dirty="0" smtClean="0">
                <a:latin typeface="Arial" pitchFamily="34" charset="0"/>
                <a:cs typeface="Arial" pitchFamily="34" charset="0"/>
              </a:rPr>
              <a:t>The grade groups are</a:t>
            </a:r>
            <a:r>
              <a:rPr lang="en-US" sz="1400" baseline="0" dirty="0" smtClean="0">
                <a:latin typeface="Arial" pitchFamily="34" charset="0"/>
                <a:cs typeface="Arial" pitchFamily="34" charset="0"/>
              </a:rPr>
              <a:t> more narrow than in the past in order to </a:t>
            </a:r>
            <a:r>
              <a:rPr lang="en-US" sz="1400" dirty="0" smtClean="0">
                <a:latin typeface="Arial" pitchFamily="34" charset="0"/>
                <a:cs typeface="Arial" pitchFamily="34" charset="0"/>
              </a:rPr>
              <a:t>provide </a:t>
            </a:r>
            <a:r>
              <a:rPr lang="en-US" sz="1400" b="1" u="none" dirty="0" smtClean="0">
                <a:latin typeface="Arial" pitchFamily="34" charset="0"/>
                <a:cs typeface="Arial" pitchFamily="34" charset="0"/>
              </a:rPr>
              <a:t>age-appropriate meals</a:t>
            </a:r>
            <a:r>
              <a:rPr lang="en-US" sz="1400" dirty="0" smtClean="0">
                <a:latin typeface="Arial" pitchFamily="34" charset="0"/>
                <a:cs typeface="Arial" pitchFamily="34" charset="0"/>
              </a:rPr>
              <a:t>.  That is,</a:t>
            </a:r>
            <a:r>
              <a:rPr lang="en-US" sz="1400" baseline="0" dirty="0" smtClean="0">
                <a:latin typeface="Arial" pitchFamily="34" charset="0"/>
                <a:cs typeface="Arial" pitchFamily="34" charset="0"/>
              </a:rPr>
              <a:t> 6-8 graders do not need the same amount of food as 9-12 graders.</a:t>
            </a:r>
          </a:p>
          <a:p>
            <a:pPr eaLnBrk="1" hangingPunct="1">
              <a:buFontTx/>
              <a:buChar char="•"/>
            </a:pPr>
            <a:r>
              <a:rPr lang="en-US" sz="1400" dirty="0" smtClean="0">
                <a:latin typeface="Arial" pitchFamily="34" charset="0"/>
                <a:cs typeface="Arial" pitchFamily="34" charset="0"/>
              </a:rPr>
              <a:t>This plan</a:t>
            </a:r>
            <a:r>
              <a:rPr lang="en-US" sz="1400" baseline="0" dirty="0" smtClean="0">
                <a:latin typeface="Arial" pitchFamily="34" charset="0"/>
                <a:cs typeface="Arial" pitchFamily="34" charset="0"/>
              </a:rPr>
              <a:t> allows</a:t>
            </a:r>
            <a:r>
              <a:rPr lang="en-US" sz="1400" dirty="0" smtClean="0">
                <a:latin typeface="Arial" pitchFamily="34" charset="0"/>
                <a:cs typeface="Arial" pitchFamily="34" charset="0"/>
              </a:rPr>
              <a:t> a school to use one meal pattern for students in grades K through 8 since food quantity requirements for groups K-5 and 6-8 overlap. </a:t>
            </a:r>
          </a:p>
          <a:p>
            <a:pPr eaLnBrk="1" hangingPunct="1">
              <a:buFontTx/>
              <a:buChar char="•"/>
            </a:pPr>
            <a:r>
              <a:rPr lang="en-US" sz="1400" dirty="0" smtClean="0">
                <a:latin typeface="Arial" pitchFamily="34" charset="0"/>
                <a:cs typeface="Arial" pitchFamily="34" charset="0"/>
              </a:rPr>
              <a:t>If your grades</a:t>
            </a:r>
            <a:r>
              <a:rPr lang="en-US" sz="1400" baseline="0" dirty="0" smtClean="0">
                <a:latin typeface="Arial" pitchFamily="34" charset="0"/>
                <a:cs typeface="Arial" pitchFamily="34" charset="0"/>
              </a:rPr>
              <a:t> overlap, </a:t>
            </a:r>
            <a:r>
              <a:rPr lang="en-US" sz="1400" b="1" baseline="0" dirty="0" smtClean="0">
                <a:latin typeface="Arial" pitchFamily="34" charset="0"/>
                <a:cs typeface="Arial" pitchFamily="34" charset="0"/>
              </a:rPr>
              <a:t>y</a:t>
            </a:r>
            <a:r>
              <a:rPr lang="en-US" sz="1400" b="1" dirty="0" smtClean="0">
                <a:latin typeface="Arial" pitchFamily="34" charset="0"/>
                <a:cs typeface="Arial" pitchFamily="34" charset="0"/>
              </a:rPr>
              <a:t>our system’s menu planner </a:t>
            </a:r>
            <a:r>
              <a:rPr lang="en-US" sz="1400" dirty="0" smtClean="0">
                <a:latin typeface="Arial" pitchFamily="34" charset="0"/>
                <a:cs typeface="Arial" pitchFamily="34" charset="0"/>
              </a:rPr>
              <a:t>will be required to plan</a:t>
            </a:r>
            <a:r>
              <a:rPr lang="en-US" sz="1400" baseline="0" dirty="0" smtClean="0">
                <a:latin typeface="Arial" pitchFamily="34" charset="0"/>
                <a:cs typeface="Arial" pitchFamily="34" charset="0"/>
              </a:rPr>
              <a:t> carefully </a:t>
            </a:r>
            <a:r>
              <a:rPr lang="en-US" sz="1400" dirty="0" smtClean="0">
                <a:latin typeface="Arial" pitchFamily="34" charset="0"/>
                <a:cs typeface="Arial" pitchFamily="34" charset="0"/>
              </a:rPr>
              <a:t>to ensure requirements are met whenever two grade</a:t>
            </a:r>
            <a:r>
              <a:rPr lang="en-US" sz="1400" baseline="0" dirty="0" smtClean="0">
                <a:latin typeface="Arial" pitchFamily="34" charset="0"/>
                <a:cs typeface="Arial" pitchFamily="34" charset="0"/>
              </a:rPr>
              <a:t> groups overlap.  Who is your system’s menu planner?</a:t>
            </a:r>
          </a:p>
          <a:p>
            <a:pPr eaLnBrk="1" hangingPunct="1">
              <a:buFontTx/>
              <a:buChar char="•"/>
            </a:pPr>
            <a:r>
              <a:rPr lang="en-US" sz="1400" baseline="0" dirty="0" smtClean="0">
                <a:latin typeface="Arial" pitchFamily="34" charset="0"/>
                <a:cs typeface="Arial" pitchFamily="34" charset="0"/>
              </a:rPr>
              <a:t>Your job will be to learn the differences between the two (or three) groups and serve each grade group the appropriate portions </a:t>
            </a:r>
            <a:r>
              <a:rPr lang="en-US" sz="1400" b="0" baseline="0" dirty="0" smtClean="0">
                <a:latin typeface="Arial" pitchFamily="34" charset="0"/>
                <a:cs typeface="Arial" pitchFamily="34" charset="0"/>
              </a:rPr>
              <a:t>on the serving line.</a:t>
            </a:r>
            <a:r>
              <a:rPr lang="en-US" sz="1400" baseline="0" dirty="0" smtClean="0">
                <a:latin typeface="Arial" pitchFamily="34" charset="0"/>
                <a:cs typeface="Arial" pitchFamily="34" charset="0"/>
              </a:rPr>
              <a:t> </a:t>
            </a:r>
          </a:p>
          <a:p>
            <a:pPr eaLnBrk="1" hangingPunct="1">
              <a:buFontTx/>
              <a:buChar char="•"/>
            </a:pPr>
            <a:r>
              <a:rPr lang="en-US" sz="1400" baseline="0" dirty="0" smtClean="0">
                <a:latin typeface="Arial" pitchFamily="34" charset="0"/>
                <a:cs typeface="Arial" pitchFamily="34" charset="0"/>
              </a:rPr>
              <a:t>The manager and his or her staff, working as a team, must put into action what the menu planner writes.</a:t>
            </a:r>
          </a:p>
          <a:p>
            <a:pPr eaLnBrk="1" hangingPunct="1">
              <a:buFontTx/>
              <a:buNone/>
            </a:pPr>
            <a:endParaRPr lang="en-US" sz="1400" baseline="0" dirty="0" smtClean="0">
              <a:latin typeface="Arial" pitchFamily="34" charset="0"/>
              <a:cs typeface="Arial" pitchFamily="34" charset="0"/>
            </a:endParaRPr>
          </a:p>
          <a:p>
            <a:pPr eaLnBrk="1" hangingPunct="1">
              <a:buFontTx/>
              <a:buChar char="•"/>
            </a:pPr>
            <a:r>
              <a:rPr lang="en-US" sz="1400" i="0" dirty="0" smtClean="0">
                <a:latin typeface="Arial" pitchFamily="34" charset="0"/>
                <a:cs typeface="Arial" pitchFamily="34" charset="0"/>
              </a:rPr>
              <a:t>How many of you have overlapping grade groups?</a:t>
            </a:r>
            <a:r>
              <a:rPr lang="en-US" sz="1400" i="1" dirty="0" smtClean="0">
                <a:latin typeface="Arial" pitchFamily="34" charset="0"/>
                <a:cs typeface="Arial" pitchFamily="34" charset="0"/>
              </a:rPr>
              <a:t> </a:t>
            </a:r>
          </a:p>
          <a:p>
            <a:pPr eaLnBrk="1" hangingPunct="1">
              <a:buFontTx/>
              <a:buNone/>
            </a:pPr>
            <a:endParaRPr lang="en-US" sz="1400" baseline="0" dirty="0" smtClean="0">
              <a:latin typeface="Arial" pitchFamily="34" charset="0"/>
              <a:cs typeface="Arial" pitchFamily="34" charset="0"/>
            </a:endParaRPr>
          </a:p>
          <a:p>
            <a:pPr eaLnBrk="1" hangingPunct="1">
              <a:buFontTx/>
              <a:buNone/>
            </a:pPr>
            <a:r>
              <a:rPr lang="en-US" sz="1400" baseline="0" dirty="0" smtClean="0">
                <a:latin typeface="Arial" pitchFamily="34" charset="0"/>
                <a:cs typeface="Arial" pitchFamily="34" charset="0"/>
              </a:rPr>
              <a:t>Now let’s look at another part of the chart.</a:t>
            </a:r>
          </a:p>
          <a:p>
            <a:pPr eaLnBrk="1" hangingPunct="1">
              <a:buFontTx/>
              <a:buChar char="•"/>
            </a:pPr>
            <a:r>
              <a:rPr lang="en-US" sz="1400" baseline="0" dirty="0" smtClean="0">
                <a:latin typeface="Arial" pitchFamily="34" charset="0"/>
                <a:cs typeface="Arial" pitchFamily="34" charset="0"/>
              </a:rPr>
              <a:t>Do you see the 5 food components?  Where are they located on the chart?  (in the white Meal Pattern column)  What are they?  (fruits, vegetable, grains, meats/meat alternates and fluid milk)</a:t>
            </a:r>
          </a:p>
          <a:p>
            <a:pPr eaLnBrk="1" hangingPunct="1">
              <a:buFontTx/>
              <a:buChar char="•"/>
            </a:pPr>
            <a:r>
              <a:rPr lang="en-US" sz="1400" baseline="0" dirty="0" smtClean="0">
                <a:latin typeface="Arial" pitchFamily="34" charset="0"/>
                <a:cs typeface="Arial" pitchFamily="34" charset="0"/>
              </a:rPr>
              <a:t>It’s important to learn how each group is measured.  </a:t>
            </a:r>
            <a:r>
              <a:rPr lang="en-US" sz="1400" i="0" baseline="0" dirty="0" smtClean="0">
                <a:latin typeface="Arial" pitchFamily="34" charset="0"/>
                <a:cs typeface="Arial" pitchFamily="34" charset="0"/>
              </a:rPr>
              <a:t>What measure do we use for fruits and vegetables?  (</a:t>
            </a:r>
            <a:r>
              <a:rPr lang="en-US" sz="1400" b="1" i="0" baseline="0" dirty="0" smtClean="0">
                <a:latin typeface="Arial" pitchFamily="34" charset="0"/>
                <a:cs typeface="Arial" pitchFamily="34" charset="0"/>
              </a:rPr>
              <a:t>cups</a:t>
            </a:r>
            <a:r>
              <a:rPr lang="en-US" sz="1400" b="1" baseline="0" dirty="0" smtClean="0">
                <a:latin typeface="Arial" pitchFamily="34" charset="0"/>
                <a:cs typeface="Arial" pitchFamily="34" charset="0"/>
              </a:rPr>
              <a:t>)</a:t>
            </a:r>
            <a:r>
              <a:rPr lang="en-US" sz="1400" baseline="0" dirty="0" smtClean="0">
                <a:latin typeface="Arial" pitchFamily="34" charset="0"/>
                <a:cs typeface="Arial" pitchFamily="34" charset="0"/>
              </a:rPr>
              <a:t>  Do you see C-U-Ps in parentheses?</a:t>
            </a:r>
            <a:endParaRPr lang="en-US" sz="1400" i="1" baseline="0" dirty="0" smtClean="0">
              <a:latin typeface="Arial" pitchFamily="34" charset="0"/>
              <a:cs typeface="Arial" pitchFamily="34" charset="0"/>
            </a:endParaRPr>
          </a:p>
          <a:p>
            <a:pPr eaLnBrk="1" hangingPunct="1">
              <a:buFontTx/>
              <a:buChar char="•"/>
            </a:pPr>
            <a:r>
              <a:rPr lang="en-US" sz="1400" i="0" baseline="0" dirty="0" smtClean="0">
                <a:latin typeface="Arial" pitchFamily="34" charset="0"/>
                <a:cs typeface="Arial" pitchFamily="34" charset="0"/>
              </a:rPr>
              <a:t>What is the measure for grains?</a:t>
            </a:r>
            <a:r>
              <a:rPr lang="en-US" sz="1400" i="1" baseline="0" dirty="0" smtClean="0">
                <a:latin typeface="Arial" pitchFamily="34" charset="0"/>
                <a:cs typeface="Arial" pitchFamily="34" charset="0"/>
              </a:rPr>
              <a:t>  </a:t>
            </a:r>
            <a:r>
              <a:rPr lang="en-US" sz="1400" b="1" i="0" baseline="0" dirty="0" smtClean="0">
                <a:latin typeface="Arial" pitchFamily="34" charset="0"/>
                <a:cs typeface="Arial" pitchFamily="34" charset="0"/>
              </a:rPr>
              <a:t>(ounce equivalent—</a:t>
            </a:r>
            <a:r>
              <a:rPr lang="en-US" sz="1400" b="1" i="0" baseline="0" dirty="0" err="1" smtClean="0">
                <a:latin typeface="Arial" pitchFamily="34" charset="0"/>
                <a:cs typeface="Arial" pitchFamily="34" charset="0"/>
              </a:rPr>
              <a:t>oz</a:t>
            </a:r>
            <a:r>
              <a:rPr lang="en-US" sz="1400" b="1" i="0" baseline="0" dirty="0" smtClean="0">
                <a:latin typeface="Arial" pitchFamily="34" charset="0"/>
                <a:cs typeface="Arial" pitchFamily="34" charset="0"/>
              </a:rPr>
              <a:t> is the abbreviation for ounce)</a:t>
            </a:r>
            <a:r>
              <a:rPr lang="en-US" sz="1400" b="0" i="0" baseline="0" dirty="0" smtClean="0">
                <a:latin typeface="Arial" pitchFamily="34" charset="0"/>
                <a:cs typeface="Arial" pitchFamily="34" charset="0"/>
              </a:rPr>
              <a:t>  The menu planner and manager use a chart from USDA to determine ounce equivalents for foods in this group.</a:t>
            </a:r>
            <a:endParaRPr lang="en-US" sz="1400" b="1" i="1" baseline="0" dirty="0" smtClean="0">
              <a:latin typeface="Arial" pitchFamily="34" charset="0"/>
              <a:cs typeface="Arial" pitchFamily="34" charset="0"/>
            </a:endParaRPr>
          </a:p>
          <a:p>
            <a:pPr eaLnBrk="1" hangingPunct="1">
              <a:buFontTx/>
              <a:buChar char="•"/>
            </a:pPr>
            <a:r>
              <a:rPr lang="en-US" sz="1400" i="0" baseline="0" dirty="0" smtClean="0">
                <a:latin typeface="Arial" pitchFamily="34" charset="0"/>
                <a:cs typeface="Arial" pitchFamily="34" charset="0"/>
              </a:rPr>
              <a:t>What is the measure for meats/meat alternates?  </a:t>
            </a:r>
            <a:r>
              <a:rPr lang="en-US" sz="1400" b="1" i="0" baseline="0" dirty="0" smtClean="0">
                <a:latin typeface="Arial" pitchFamily="34" charset="0"/>
                <a:cs typeface="Arial" pitchFamily="34" charset="0"/>
              </a:rPr>
              <a:t>(ounce equivalent)</a:t>
            </a:r>
            <a:r>
              <a:rPr lang="en-US" sz="1400" b="0" i="0" baseline="0" dirty="0" smtClean="0">
                <a:latin typeface="Arial" pitchFamily="34" charset="0"/>
                <a:cs typeface="Arial" pitchFamily="34" charset="0"/>
              </a:rPr>
              <a:t>  The menu planner and manager use the </a:t>
            </a:r>
            <a:r>
              <a:rPr lang="en-US" sz="1400" b="0" i="1" baseline="0" dirty="0" smtClean="0">
                <a:latin typeface="Arial" pitchFamily="34" charset="0"/>
                <a:cs typeface="Arial" pitchFamily="34" charset="0"/>
              </a:rPr>
              <a:t>Food Buying Guide  </a:t>
            </a:r>
            <a:r>
              <a:rPr lang="en-US" sz="1400" b="0" i="0" baseline="0" dirty="0" smtClean="0">
                <a:latin typeface="Arial" pitchFamily="34" charset="0"/>
                <a:cs typeface="Arial" pitchFamily="34" charset="0"/>
              </a:rPr>
              <a:t>to determine ounce equivalents for this group.</a:t>
            </a:r>
            <a:r>
              <a:rPr lang="en-US" sz="1400" b="1" i="1" baseline="0" dirty="0" smtClean="0">
                <a:latin typeface="Arial" pitchFamily="34" charset="0"/>
                <a:cs typeface="Arial" pitchFamily="34" charset="0"/>
              </a:rPr>
              <a:t>  </a:t>
            </a:r>
          </a:p>
          <a:p>
            <a:pPr eaLnBrk="1" hangingPunct="1">
              <a:buFontTx/>
              <a:buChar char="•"/>
            </a:pPr>
            <a:r>
              <a:rPr lang="en-US" sz="1400" i="0" baseline="0" dirty="0" smtClean="0">
                <a:latin typeface="Arial" pitchFamily="34" charset="0"/>
                <a:cs typeface="Arial" pitchFamily="34" charset="0"/>
              </a:rPr>
              <a:t>Milk?</a:t>
            </a:r>
            <a:r>
              <a:rPr lang="en-US" sz="1400" i="1" baseline="0" dirty="0" smtClean="0">
                <a:latin typeface="Arial" pitchFamily="34" charset="0"/>
                <a:cs typeface="Arial" pitchFamily="34" charset="0"/>
              </a:rPr>
              <a:t> </a:t>
            </a:r>
            <a:r>
              <a:rPr lang="en-US" sz="1400" b="1" i="0" baseline="0" dirty="0" smtClean="0">
                <a:latin typeface="Arial" pitchFamily="34" charset="0"/>
                <a:cs typeface="Arial" pitchFamily="34" charset="0"/>
              </a:rPr>
              <a:t>(cups)</a:t>
            </a:r>
            <a:r>
              <a:rPr lang="en-US" sz="1400" i="1" baseline="0" dirty="0" smtClean="0">
                <a:latin typeface="Arial" pitchFamily="34" charset="0"/>
                <a:cs typeface="Arial" pitchFamily="34" charset="0"/>
              </a:rPr>
              <a:t> </a:t>
            </a:r>
            <a:r>
              <a:rPr lang="en-US" sz="1400" i="0" baseline="0" dirty="0" smtClean="0">
                <a:latin typeface="Arial" pitchFamily="34" charset="0"/>
                <a:cs typeface="Arial" pitchFamily="34" charset="0"/>
              </a:rPr>
              <a:t>Since this measure is fluid ounces, not ounces by weight, it translates to an exact number of ounces.  For example, 1 cup = 8 fluid ounces. </a:t>
            </a:r>
          </a:p>
          <a:p>
            <a:pPr eaLnBrk="1" hangingPunct="1">
              <a:buFontTx/>
              <a:buNone/>
            </a:pPr>
            <a:endParaRPr lang="en-US" sz="1400" i="0" baseline="0" dirty="0" smtClean="0">
              <a:latin typeface="Arial" pitchFamily="34" charset="0"/>
              <a:cs typeface="Arial" pitchFamily="34" charset="0"/>
            </a:endParaRPr>
          </a:p>
          <a:p>
            <a:pPr eaLnBrk="1" hangingPunct="1">
              <a:buFontTx/>
              <a:buNone/>
            </a:pPr>
            <a:r>
              <a:rPr lang="en-US" sz="1400" dirty="0" smtClean="0">
                <a:latin typeface="Arial" pitchFamily="34" charset="0"/>
                <a:cs typeface="Arial" pitchFamily="34" charset="0"/>
              </a:rPr>
              <a:t>Any</a:t>
            </a:r>
            <a:r>
              <a:rPr lang="en-US" sz="1400" baseline="0" dirty="0" smtClean="0">
                <a:latin typeface="Arial" pitchFamily="34" charset="0"/>
                <a:cs typeface="Arial" pitchFamily="34" charset="0"/>
              </a:rPr>
              <a:t> questions?</a:t>
            </a:r>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64F9F06-6F80-4899-B283-244C8AD57D1C}"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141413" y="4572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228813" y="4267306"/>
            <a:ext cx="6629047"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endParaRPr lang="en-US" sz="1400" dirty="0"/>
          </a:p>
          <a:p>
            <a:pPr marL="0" lvl="1">
              <a:spcBef>
                <a:spcPct val="0"/>
              </a:spcBef>
            </a:pPr>
            <a:r>
              <a:rPr lang="en-US" sz="1400" dirty="0" smtClean="0">
                <a:latin typeface="Arial" pitchFamily="34" charset="0"/>
                <a:cs typeface="Arial" pitchFamily="34" charset="0"/>
              </a:rPr>
              <a:t>The</a:t>
            </a:r>
            <a:r>
              <a:rPr lang="en-US" sz="1400" baseline="0" dirty="0" smtClean="0">
                <a:latin typeface="Arial" pitchFamily="34" charset="0"/>
                <a:cs typeface="Arial" pitchFamily="34" charset="0"/>
              </a:rPr>
              <a:t> f</a:t>
            </a:r>
            <a:r>
              <a:rPr lang="en-US" sz="1400" dirty="0" smtClean="0">
                <a:latin typeface="Arial" pitchFamily="34" charset="0"/>
                <a:cs typeface="Arial" pitchFamily="34" charset="0"/>
              </a:rPr>
              <a:t>ull </a:t>
            </a:r>
            <a:r>
              <a:rPr lang="en-US" sz="1400" dirty="0">
                <a:latin typeface="Arial" pitchFamily="34" charset="0"/>
                <a:cs typeface="Arial" pitchFamily="34" charset="0"/>
              </a:rPr>
              <a:t>amount of each component must be made available </a:t>
            </a:r>
            <a:r>
              <a:rPr lang="en-US" sz="1400" dirty="0" smtClean="0">
                <a:latin typeface="Arial" pitchFamily="34" charset="0"/>
                <a:cs typeface="Arial" pitchFamily="34" charset="0"/>
              </a:rPr>
              <a:t>for students to </a:t>
            </a:r>
            <a:r>
              <a:rPr lang="en-US" sz="1400" dirty="0">
                <a:latin typeface="Arial" pitchFamily="34" charset="0"/>
                <a:cs typeface="Arial" pitchFamily="34" charset="0"/>
              </a:rPr>
              <a:t>choose</a:t>
            </a:r>
            <a:r>
              <a:rPr lang="en-US" sz="1400" dirty="0" smtClean="0">
                <a:latin typeface="Arial" pitchFamily="34" charset="0"/>
                <a:cs typeface="Arial" pitchFamily="34" charset="0"/>
              </a:rPr>
              <a:t>.  We’ll talk about the difference between “offered” and “served” in a few minutes.  </a:t>
            </a:r>
            <a:endParaRPr lang="en-US" sz="1400" dirty="0">
              <a:latin typeface="Arial" pitchFamily="34" charset="0"/>
              <a:cs typeface="Arial" pitchFamily="34" charset="0"/>
            </a:endParaRPr>
          </a:p>
          <a:p>
            <a:pPr eaLnBrk="1" hangingPunct="1">
              <a:spcBef>
                <a:spcPct val="0"/>
              </a:spcBef>
            </a:pPr>
            <a:r>
              <a:rPr lang="en-US" sz="1400" dirty="0">
                <a:latin typeface="Arial" pitchFamily="34" charset="0"/>
                <a:cs typeface="Arial" pitchFamily="34" charset="0"/>
              </a:rPr>
              <a:t>For example, if the fruit component requirement of one cup for </a:t>
            </a:r>
            <a:r>
              <a:rPr lang="en-US" sz="1400" dirty="0" smtClean="0">
                <a:latin typeface="Arial" pitchFamily="34" charset="0"/>
                <a:cs typeface="Arial" pitchFamily="34" charset="0"/>
              </a:rPr>
              <a:t>grades 9-12 </a:t>
            </a:r>
            <a:r>
              <a:rPr lang="en-US" sz="1400" dirty="0">
                <a:latin typeface="Arial" pitchFamily="34" charset="0"/>
                <a:cs typeface="Arial" pitchFamily="34" charset="0"/>
              </a:rPr>
              <a:t>is offered in two </a:t>
            </a:r>
            <a:r>
              <a:rPr lang="en-US" sz="1400" dirty="0" smtClean="0">
                <a:latin typeface="Arial" pitchFamily="34" charset="0"/>
                <a:cs typeface="Arial" pitchFamily="34" charset="0"/>
              </a:rPr>
              <a:t>half-cup </a:t>
            </a:r>
            <a:r>
              <a:rPr lang="en-US" sz="1400" dirty="0">
                <a:latin typeface="Arial" pitchFamily="34" charset="0"/>
                <a:cs typeface="Arial" pitchFamily="34" charset="0"/>
              </a:rPr>
              <a:t>servings</a:t>
            </a:r>
            <a:r>
              <a:rPr lang="en-US" sz="1400" dirty="0" smtClean="0">
                <a:latin typeface="Arial" pitchFamily="34" charset="0"/>
                <a:cs typeface="Arial" pitchFamily="34" charset="0"/>
              </a:rPr>
              <a:t>, students </a:t>
            </a:r>
            <a:r>
              <a:rPr lang="en-US" sz="1400" dirty="0">
                <a:latin typeface="Arial" pitchFamily="34" charset="0"/>
                <a:cs typeface="Arial" pitchFamily="34" charset="0"/>
              </a:rPr>
              <a:t>must be able to take both ½ </a:t>
            </a:r>
            <a:r>
              <a:rPr lang="en-US" sz="1400" dirty="0" smtClean="0">
                <a:latin typeface="Arial" pitchFamily="34" charset="0"/>
                <a:cs typeface="Arial" pitchFamily="34" charset="0"/>
              </a:rPr>
              <a:t>cup servings </a:t>
            </a:r>
            <a:r>
              <a:rPr lang="en-US" sz="1400" dirty="0">
                <a:latin typeface="Arial" pitchFamily="34" charset="0"/>
                <a:cs typeface="Arial" pitchFamily="34" charset="0"/>
              </a:rPr>
              <a:t>if </a:t>
            </a:r>
            <a:r>
              <a:rPr lang="en-US" sz="1400" dirty="0" smtClean="0">
                <a:latin typeface="Arial" pitchFamily="34" charset="0"/>
                <a:cs typeface="Arial" pitchFamily="34" charset="0"/>
              </a:rPr>
              <a:t>they want </a:t>
            </a:r>
            <a:r>
              <a:rPr lang="en-US" sz="1400" dirty="0">
                <a:latin typeface="Arial" pitchFamily="34" charset="0"/>
                <a:cs typeface="Arial" pitchFamily="34" charset="0"/>
              </a:rPr>
              <a:t>the full serving of fruit</a:t>
            </a:r>
            <a:r>
              <a:rPr lang="en-US" sz="1400" dirty="0" smtClean="0">
                <a:latin typeface="Arial" pitchFamily="34" charset="0"/>
                <a:cs typeface="Arial" pitchFamily="34" charset="0"/>
              </a:rPr>
              <a:t>. </a:t>
            </a:r>
          </a:p>
          <a:p>
            <a:pPr eaLnBrk="1" hangingPunct="1">
              <a:spcBef>
                <a:spcPct val="0"/>
              </a:spcBef>
            </a:pPr>
            <a:endParaRPr lang="en-US" sz="1400" dirty="0" smtClean="0">
              <a:latin typeface="Arial" pitchFamily="34" charset="0"/>
              <a:cs typeface="Arial" pitchFamily="34" charset="0"/>
            </a:endParaRPr>
          </a:p>
          <a:p>
            <a:pPr marL="0" lvl="1">
              <a:spcBef>
                <a:spcPct val="0"/>
              </a:spcBef>
            </a:pPr>
            <a:endParaRPr lang="en-US" sz="1400" dirty="0"/>
          </a:p>
          <a:p>
            <a:pPr marL="0" lvl="1">
              <a:spcBef>
                <a:spcPct val="0"/>
              </a:spcBef>
            </a:pPr>
            <a:r>
              <a:rPr lang="en-US" sz="1400" dirty="0" smtClean="0"/>
              <a:t>Questions? </a:t>
            </a:r>
            <a:endParaRPr lang="en-US" sz="1400" dirty="0"/>
          </a:p>
          <a:p>
            <a:pPr eaLnBrk="1" hangingPunct="1">
              <a:spcBef>
                <a:spcPct val="0"/>
              </a:spcBef>
            </a:pPr>
            <a:endParaRPr lang="en-US" dirty="0" smtClean="0"/>
          </a:p>
          <a:p>
            <a:pPr eaLnBrk="1" hangingPunct="1">
              <a:spcBef>
                <a:spcPct val="0"/>
              </a:spcBef>
            </a:pPr>
            <a:r>
              <a:rPr lang="en-US" dirty="0" smtClean="0"/>
              <a:t>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7B37D1-9362-4D7B-A0EB-32D2813F27B1}" type="slidenum">
              <a:rPr lang="en-US" smtClean="0">
                <a:solidFill>
                  <a:srgbClr val="000000"/>
                </a:solidFill>
              </a:rPr>
              <a:pPr fontAlgn="base">
                <a:spcBef>
                  <a:spcPct val="0"/>
                </a:spcBef>
                <a:spcAft>
                  <a:spcPct val="0"/>
                </a:spcAft>
                <a:defRPr/>
              </a:pPr>
              <a:t>5</a:t>
            </a:fld>
            <a:endParaRPr 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141413" y="4572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304801" y="3962400"/>
            <a:ext cx="6476999" cy="4865370"/>
          </a:xfrm>
        </p:spPr>
        <p:txBody>
          <a:bodyPr>
            <a:normAutofit fontScale="85000" lnSpcReduction="10000"/>
          </a:bodyPr>
          <a:lstStyle/>
          <a:p>
            <a:pPr>
              <a:defRPr/>
            </a:pPr>
            <a:r>
              <a:rPr lang="en-US" sz="1400" dirty="0" smtClean="0">
                <a:latin typeface="Arial" pitchFamily="34" charset="0"/>
                <a:cs typeface="Arial" pitchFamily="34" charset="0"/>
              </a:rPr>
              <a:t>There are</a:t>
            </a:r>
            <a:r>
              <a:rPr lang="en-US" sz="1400" baseline="0" dirty="0" smtClean="0">
                <a:latin typeface="Arial" pitchFamily="34" charset="0"/>
                <a:cs typeface="Arial" pitchFamily="34" charset="0"/>
              </a:rPr>
              <a:t> a few definitions that will help you understand what makes a lunch reimbursable.</a:t>
            </a:r>
            <a:endParaRPr lang="en-US" sz="1400" dirty="0" smtClean="0">
              <a:latin typeface="Arial" pitchFamily="34" charset="0"/>
              <a:cs typeface="Arial" pitchFamily="34" charset="0"/>
            </a:endParaRPr>
          </a:p>
          <a:p>
            <a:pPr>
              <a:defRPr/>
            </a:pPr>
            <a:r>
              <a:rPr lang="en-US" sz="1400" dirty="0" smtClean="0">
                <a:latin typeface="Arial" pitchFamily="34" charset="0"/>
                <a:cs typeface="Arial" pitchFamily="34" charset="0"/>
              </a:rPr>
              <a:t>A  </a:t>
            </a:r>
            <a:r>
              <a:rPr lang="en-US" sz="1400" b="1" u="none" dirty="0" smtClean="0">
                <a:latin typeface="Arial" pitchFamily="34" charset="0"/>
                <a:cs typeface="Arial" pitchFamily="34" charset="0"/>
              </a:rPr>
              <a:t>FOOD </a:t>
            </a:r>
            <a:r>
              <a:rPr lang="en-US" sz="1400" b="1" u="none" dirty="0">
                <a:latin typeface="Arial" pitchFamily="34" charset="0"/>
                <a:cs typeface="Arial" pitchFamily="34" charset="0"/>
              </a:rPr>
              <a:t>component</a:t>
            </a:r>
            <a:r>
              <a:rPr lang="en-US" sz="1400" b="1" dirty="0">
                <a:latin typeface="Arial" pitchFamily="34" charset="0"/>
                <a:cs typeface="Arial" pitchFamily="34" charset="0"/>
              </a:rPr>
              <a:t>  </a:t>
            </a:r>
            <a:r>
              <a:rPr lang="en-US" sz="1400" dirty="0">
                <a:latin typeface="Arial" pitchFamily="34" charset="0"/>
                <a:cs typeface="Arial" pitchFamily="34" charset="0"/>
              </a:rPr>
              <a:t>is a group of foods that </a:t>
            </a:r>
            <a:r>
              <a:rPr lang="en-US" sz="1400" dirty="0" smtClean="0">
                <a:latin typeface="Arial" pitchFamily="34" charset="0"/>
                <a:cs typeface="Arial" pitchFamily="34" charset="0"/>
              </a:rPr>
              <a:t>make</a:t>
            </a:r>
            <a:r>
              <a:rPr lang="en-US" sz="1400" baseline="0" dirty="0" smtClean="0">
                <a:latin typeface="Arial" pitchFamily="34" charset="0"/>
                <a:cs typeface="Arial" pitchFamily="34" charset="0"/>
              </a:rPr>
              <a:t> up</a:t>
            </a:r>
            <a:r>
              <a:rPr lang="en-US" sz="1400" dirty="0" smtClean="0">
                <a:latin typeface="Arial" pitchFamily="34" charset="0"/>
                <a:cs typeface="Arial" pitchFamily="34" charset="0"/>
              </a:rPr>
              <a:t> </a:t>
            </a:r>
            <a:r>
              <a:rPr lang="en-US" sz="1400" dirty="0">
                <a:latin typeface="Arial" pitchFamily="34" charset="0"/>
                <a:cs typeface="Arial" pitchFamily="34" charset="0"/>
              </a:rPr>
              <a:t>a reimbursable school lunch or breakfast.</a:t>
            </a:r>
          </a:p>
          <a:p>
            <a:pPr>
              <a:defRPr/>
            </a:pPr>
            <a:r>
              <a:rPr lang="en-US" sz="1400" dirty="0">
                <a:latin typeface="Arial" pitchFamily="34" charset="0"/>
                <a:cs typeface="Arial" pitchFamily="34" charset="0"/>
              </a:rPr>
              <a:t>What are the 5 </a:t>
            </a:r>
            <a:r>
              <a:rPr lang="en-US" sz="1400" dirty="0" smtClean="0">
                <a:latin typeface="Arial" pitchFamily="34" charset="0"/>
                <a:cs typeface="Arial" pitchFamily="34" charset="0"/>
              </a:rPr>
              <a:t>components for </a:t>
            </a:r>
            <a:r>
              <a:rPr lang="en-US" sz="1400" b="1" dirty="0" smtClean="0">
                <a:latin typeface="Arial" pitchFamily="34" charset="0"/>
                <a:cs typeface="Arial" pitchFamily="34" charset="0"/>
              </a:rPr>
              <a:t>lunch</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p>
            <a:pPr marL="330326" indent="-330326">
              <a:buFont typeface="+mj-lt"/>
              <a:buAutoNum type="arabicPeriod"/>
              <a:defRPr/>
            </a:pPr>
            <a:r>
              <a:rPr lang="en-US" sz="1400" dirty="0">
                <a:latin typeface="Arial" pitchFamily="34" charset="0"/>
                <a:cs typeface="Arial" pitchFamily="34" charset="0"/>
              </a:rPr>
              <a:t>Fruits</a:t>
            </a:r>
          </a:p>
          <a:p>
            <a:pPr marL="330326" indent="-330326">
              <a:buFont typeface="+mj-lt"/>
              <a:buAutoNum type="arabicPeriod"/>
              <a:defRPr/>
            </a:pPr>
            <a:r>
              <a:rPr lang="en-US" sz="1400" dirty="0" smtClean="0">
                <a:latin typeface="Arial" pitchFamily="34" charset="0"/>
                <a:cs typeface="Arial" pitchFamily="34" charset="0"/>
              </a:rPr>
              <a:t>Vegetables</a:t>
            </a:r>
            <a:endParaRPr lang="en-US" sz="1400" dirty="0">
              <a:latin typeface="Arial" pitchFamily="34" charset="0"/>
              <a:cs typeface="Arial" pitchFamily="34" charset="0"/>
            </a:endParaRPr>
          </a:p>
          <a:p>
            <a:pPr marL="330326" indent="-330326">
              <a:buFont typeface="+mj-lt"/>
              <a:buAutoNum type="arabicPeriod"/>
              <a:defRPr/>
            </a:pPr>
            <a:r>
              <a:rPr lang="en-US" sz="1400" dirty="0">
                <a:latin typeface="Arial" pitchFamily="34" charset="0"/>
                <a:cs typeface="Arial" pitchFamily="34" charset="0"/>
              </a:rPr>
              <a:t>Grains</a:t>
            </a:r>
          </a:p>
          <a:p>
            <a:pPr marL="330326" indent="-330326">
              <a:buFont typeface="+mj-lt"/>
              <a:buAutoNum type="arabicPeriod"/>
              <a:defRPr/>
            </a:pPr>
            <a:r>
              <a:rPr lang="en-US" sz="1400" dirty="0" smtClean="0">
                <a:latin typeface="Arial" pitchFamily="34" charset="0"/>
                <a:cs typeface="Arial" pitchFamily="34" charset="0"/>
              </a:rPr>
              <a:t>Meats/meat alternates</a:t>
            </a:r>
            <a:endParaRPr lang="en-US" sz="1400" dirty="0">
              <a:latin typeface="Arial" pitchFamily="34" charset="0"/>
              <a:cs typeface="Arial" pitchFamily="34" charset="0"/>
            </a:endParaRPr>
          </a:p>
          <a:p>
            <a:pPr marL="330326" indent="-330326">
              <a:buFont typeface="+mj-lt"/>
              <a:buAutoNum type="arabicPeriod"/>
              <a:defRPr/>
            </a:pPr>
            <a:r>
              <a:rPr lang="en-US" sz="1400" dirty="0">
                <a:latin typeface="Arial" pitchFamily="34" charset="0"/>
                <a:cs typeface="Arial" pitchFamily="34" charset="0"/>
              </a:rPr>
              <a:t>Fluid </a:t>
            </a:r>
            <a:r>
              <a:rPr lang="en-US" sz="1400" dirty="0" smtClean="0">
                <a:latin typeface="Arial" pitchFamily="34" charset="0"/>
                <a:cs typeface="Arial" pitchFamily="34" charset="0"/>
              </a:rPr>
              <a:t>milk</a:t>
            </a:r>
            <a:endParaRPr lang="en-US" sz="1400" dirty="0">
              <a:latin typeface="Arial" pitchFamily="34" charset="0"/>
              <a:cs typeface="Arial" pitchFamily="34" charset="0"/>
            </a:endParaRPr>
          </a:p>
          <a:p>
            <a:pPr marL="330326" indent="-330326">
              <a:buFont typeface="+mj-lt"/>
              <a:buAutoNum type="arabicPeriod"/>
              <a:defRPr/>
            </a:pPr>
            <a:endParaRPr lang="en-US" sz="1400" dirty="0">
              <a:latin typeface="Arial" pitchFamily="34" charset="0"/>
              <a:cs typeface="Arial" pitchFamily="34" charset="0"/>
            </a:endParaRPr>
          </a:p>
          <a:p>
            <a:pPr marL="330326" indent="-330326">
              <a:defRPr/>
            </a:pPr>
            <a:r>
              <a:rPr lang="en-US" sz="1400" b="0" dirty="0" smtClean="0">
                <a:latin typeface="Arial" pitchFamily="34" charset="0"/>
                <a:cs typeface="Arial" pitchFamily="34" charset="0"/>
              </a:rPr>
              <a:t>A f</a:t>
            </a:r>
            <a:r>
              <a:rPr lang="en-US" sz="1400" b="1" dirty="0" smtClean="0">
                <a:latin typeface="Arial" pitchFamily="34" charset="0"/>
                <a:cs typeface="Arial" pitchFamily="34" charset="0"/>
              </a:rPr>
              <a:t>ull component </a:t>
            </a:r>
            <a:r>
              <a:rPr lang="en-US" sz="1400" b="0" dirty="0" smtClean="0">
                <a:latin typeface="Arial" pitchFamily="34" charset="0"/>
                <a:cs typeface="Arial" pitchFamily="34" charset="0"/>
              </a:rPr>
              <a:t>can</a:t>
            </a:r>
            <a:r>
              <a:rPr lang="en-US" sz="1400" b="0" baseline="0" dirty="0" smtClean="0">
                <a:latin typeface="Arial" pitchFamily="34" charset="0"/>
                <a:cs typeface="Arial" pitchFamily="34" charset="0"/>
              </a:rPr>
              <a:t> be</a:t>
            </a:r>
            <a:r>
              <a:rPr lang="en-US" sz="1400" b="0" dirty="0" smtClean="0">
                <a:latin typeface="Arial" pitchFamily="34" charset="0"/>
                <a:cs typeface="Arial" pitchFamily="34" charset="0"/>
              </a:rPr>
              <a:t> determined by</a:t>
            </a:r>
            <a:r>
              <a:rPr lang="en-US" sz="1400" b="0" baseline="0" dirty="0" smtClean="0">
                <a:latin typeface="Arial" pitchFamily="34" charset="0"/>
                <a:cs typeface="Arial" pitchFamily="34" charset="0"/>
              </a:rPr>
              <a:t> the daily requirement on the </a:t>
            </a:r>
            <a:r>
              <a:rPr lang="en-US" sz="1400" dirty="0" smtClean="0">
                <a:latin typeface="Arial" pitchFamily="34" charset="0"/>
                <a:cs typeface="Arial" pitchFamily="34" charset="0"/>
              </a:rPr>
              <a:t>NMP chart; today we’ll be looking at the one for </a:t>
            </a:r>
            <a:r>
              <a:rPr lang="en-US" sz="1400" b="1" dirty="0" smtClean="0">
                <a:latin typeface="Arial" pitchFamily="34" charset="0"/>
                <a:cs typeface="Arial" pitchFamily="34" charset="0"/>
              </a:rPr>
              <a:t>lunch</a:t>
            </a:r>
            <a:r>
              <a:rPr lang="en-US" sz="1400" dirty="0" smtClean="0">
                <a:latin typeface="Arial" pitchFamily="34" charset="0"/>
                <a:cs typeface="Arial" pitchFamily="34" charset="0"/>
              </a:rPr>
              <a:t>; </a:t>
            </a:r>
            <a:endParaRPr lang="en-US" sz="1400" dirty="0">
              <a:latin typeface="Arial" pitchFamily="34" charset="0"/>
              <a:cs typeface="Arial" pitchFamily="34" charset="0"/>
            </a:endParaRPr>
          </a:p>
          <a:p>
            <a:pPr marL="330326" indent="-330326">
              <a:defRPr/>
            </a:pPr>
            <a:r>
              <a:rPr lang="en-US" sz="1400" dirty="0">
                <a:latin typeface="Arial" pitchFamily="34" charset="0"/>
                <a:cs typeface="Arial" pitchFamily="34" charset="0"/>
              </a:rPr>
              <a:t>Knowing and understanding </a:t>
            </a:r>
            <a:r>
              <a:rPr lang="en-US" sz="1400" b="1" u="none" dirty="0">
                <a:latin typeface="Arial" pitchFamily="34" charset="0"/>
                <a:cs typeface="Arial" pitchFamily="34" charset="0"/>
              </a:rPr>
              <a:t>FULL </a:t>
            </a:r>
            <a:r>
              <a:rPr lang="en-US" sz="1400" b="1" u="none" dirty="0" smtClean="0">
                <a:latin typeface="Arial" pitchFamily="34" charset="0"/>
                <a:cs typeface="Arial" pitchFamily="34" charset="0"/>
              </a:rPr>
              <a:t>component </a:t>
            </a:r>
            <a:r>
              <a:rPr lang="en-US" sz="1400" dirty="0">
                <a:latin typeface="Arial" pitchFamily="34" charset="0"/>
                <a:cs typeface="Arial" pitchFamily="34" charset="0"/>
              </a:rPr>
              <a:t>becomes very important for schools participating in OVS. </a:t>
            </a:r>
          </a:p>
          <a:p>
            <a:pPr marL="330326" indent="-330326">
              <a:defRPr/>
            </a:pPr>
            <a:r>
              <a:rPr lang="en-US" sz="1400" dirty="0" smtClean="0">
                <a:latin typeface="Arial" pitchFamily="34" charset="0"/>
                <a:cs typeface="Arial" pitchFamily="34" charset="0"/>
              </a:rPr>
              <a:t>Look</a:t>
            </a:r>
            <a:r>
              <a:rPr lang="en-US" sz="1400" baseline="0" dirty="0" smtClean="0">
                <a:latin typeface="Arial" pitchFamily="34" charset="0"/>
                <a:cs typeface="Arial" pitchFamily="34" charset="0"/>
              </a:rPr>
              <a:t> at the</a:t>
            </a:r>
            <a:r>
              <a:rPr lang="en-US" sz="1400" dirty="0" smtClean="0">
                <a:latin typeface="Arial" pitchFamily="34" charset="0"/>
                <a:cs typeface="Arial" pitchFamily="34" charset="0"/>
              </a:rPr>
              <a:t> </a:t>
            </a:r>
            <a:r>
              <a:rPr lang="en-US" sz="1400" dirty="0">
                <a:latin typeface="Arial" pitchFamily="34" charset="0"/>
                <a:cs typeface="Arial" pitchFamily="34" charset="0"/>
              </a:rPr>
              <a:t>amounts by </a:t>
            </a:r>
            <a:r>
              <a:rPr lang="en-US" sz="1400" dirty="0" smtClean="0">
                <a:latin typeface="Arial" pitchFamily="34" charset="0"/>
                <a:cs typeface="Arial" pitchFamily="34" charset="0"/>
              </a:rPr>
              <a:t>grade </a:t>
            </a:r>
            <a:r>
              <a:rPr lang="en-US" sz="1400" dirty="0">
                <a:latin typeface="Arial" pitchFamily="34" charset="0"/>
                <a:cs typeface="Arial" pitchFamily="34" charset="0"/>
              </a:rPr>
              <a:t>g</a:t>
            </a:r>
            <a:r>
              <a:rPr lang="en-US" sz="1400" dirty="0" smtClean="0">
                <a:latin typeface="Arial" pitchFamily="34" charset="0"/>
                <a:cs typeface="Arial" pitchFamily="34" charset="0"/>
              </a:rPr>
              <a:t>roup </a:t>
            </a:r>
            <a:r>
              <a:rPr lang="en-US" sz="1400" dirty="0">
                <a:latin typeface="Arial" pitchFamily="34" charset="0"/>
                <a:cs typeface="Arial" pitchFamily="34" charset="0"/>
              </a:rPr>
              <a:t>and by component.  </a:t>
            </a:r>
          </a:p>
          <a:p>
            <a:pPr marL="330326" indent="-330326">
              <a:defRPr/>
            </a:pPr>
            <a:r>
              <a:rPr lang="en-US" sz="1400" dirty="0">
                <a:latin typeface="Arial" pitchFamily="34" charset="0"/>
                <a:cs typeface="Arial" pitchFamily="34" charset="0"/>
              </a:rPr>
              <a:t>What is the </a:t>
            </a:r>
            <a:r>
              <a:rPr lang="en-US" sz="1400" dirty="0" smtClean="0">
                <a:latin typeface="Arial" pitchFamily="34" charset="0"/>
                <a:cs typeface="Arial" pitchFamily="34" charset="0"/>
              </a:rPr>
              <a:t>full </a:t>
            </a:r>
            <a:r>
              <a:rPr lang="en-US" sz="1400" dirty="0">
                <a:latin typeface="Arial" pitchFamily="34" charset="0"/>
                <a:cs typeface="Arial" pitchFamily="34" charset="0"/>
              </a:rPr>
              <a:t>component of </a:t>
            </a:r>
            <a:r>
              <a:rPr lang="en-US" sz="1400" dirty="0" smtClean="0">
                <a:latin typeface="Arial" pitchFamily="34" charset="0"/>
                <a:cs typeface="Arial" pitchFamily="34" charset="0"/>
              </a:rPr>
              <a:t>vegetable </a:t>
            </a:r>
            <a:r>
              <a:rPr lang="en-US" sz="1400" dirty="0">
                <a:latin typeface="Arial" pitchFamily="34" charset="0"/>
                <a:cs typeface="Arial" pitchFamily="34" charset="0"/>
              </a:rPr>
              <a:t>for 6-8 graders?  </a:t>
            </a:r>
            <a:r>
              <a:rPr lang="en-US" sz="1400" dirty="0" smtClean="0">
                <a:latin typeface="Arial" pitchFamily="34" charset="0"/>
                <a:cs typeface="Arial" pitchFamily="34" charset="0"/>
              </a:rPr>
              <a:t>(¾</a:t>
            </a:r>
            <a:r>
              <a:rPr lang="en-US" sz="1400" baseline="0" dirty="0" smtClean="0">
                <a:latin typeface="Arial" pitchFamily="34" charset="0"/>
                <a:cs typeface="Arial" pitchFamily="34" charset="0"/>
              </a:rPr>
              <a:t> cup)</a:t>
            </a:r>
            <a:endParaRPr lang="en-US" sz="1400" dirty="0">
              <a:latin typeface="Arial" pitchFamily="34" charset="0"/>
              <a:cs typeface="Arial" pitchFamily="34" charset="0"/>
            </a:endParaRPr>
          </a:p>
          <a:p>
            <a:pPr marL="330326" indent="-330326">
              <a:defRPr/>
            </a:pPr>
            <a:r>
              <a:rPr lang="en-US" sz="1400" dirty="0">
                <a:latin typeface="Arial" pitchFamily="34" charset="0"/>
                <a:cs typeface="Arial" pitchFamily="34" charset="0"/>
              </a:rPr>
              <a:t>What is the </a:t>
            </a:r>
            <a:r>
              <a:rPr lang="en-US" sz="1400" dirty="0" smtClean="0">
                <a:latin typeface="Arial" pitchFamily="34" charset="0"/>
                <a:cs typeface="Arial" pitchFamily="34" charset="0"/>
              </a:rPr>
              <a:t>meats/meat </a:t>
            </a:r>
            <a:r>
              <a:rPr lang="en-US" sz="1400" dirty="0">
                <a:latin typeface="Arial" pitchFamily="34" charset="0"/>
                <a:cs typeface="Arial" pitchFamily="34" charset="0"/>
              </a:rPr>
              <a:t>a</a:t>
            </a:r>
            <a:r>
              <a:rPr lang="en-US" sz="1400" dirty="0" smtClean="0">
                <a:latin typeface="Arial" pitchFamily="34" charset="0"/>
                <a:cs typeface="Arial" pitchFamily="34" charset="0"/>
              </a:rPr>
              <a:t>lternates </a:t>
            </a:r>
            <a:r>
              <a:rPr lang="en-US" sz="1400" dirty="0">
                <a:latin typeface="Arial" pitchFamily="34" charset="0"/>
                <a:cs typeface="Arial" pitchFamily="34" charset="0"/>
              </a:rPr>
              <a:t>full component for 9-12 graders? </a:t>
            </a:r>
            <a:r>
              <a:rPr lang="en-US" sz="1400" dirty="0" smtClean="0">
                <a:latin typeface="Arial" pitchFamily="34" charset="0"/>
                <a:cs typeface="Arial" pitchFamily="34" charset="0"/>
              </a:rPr>
              <a:t> (2 ounce</a:t>
            </a:r>
            <a:r>
              <a:rPr lang="en-US" sz="1400" baseline="0" dirty="0" smtClean="0">
                <a:latin typeface="Arial" pitchFamily="34" charset="0"/>
                <a:cs typeface="Arial" pitchFamily="34" charset="0"/>
              </a:rPr>
              <a:t> equivalent)</a:t>
            </a:r>
            <a:endParaRPr lang="en-US" sz="1400" dirty="0">
              <a:latin typeface="Arial" pitchFamily="34" charset="0"/>
              <a:cs typeface="Arial" pitchFamily="34" charset="0"/>
            </a:endParaRPr>
          </a:p>
          <a:p>
            <a:pPr marL="330326" indent="-330326">
              <a:defRPr/>
            </a:pPr>
            <a:endParaRPr lang="en-US" sz="1400" dirty="0">
              <a:latin typeface="Arial" pitchFamily="34" charset="0"/>
              <a:cs typeface="Arial" pitchFamily="34" charset="0"/>
            </a:endParaRPr>
          </a:p>
          <a:p>
            <a:pPr marL="330326" indent="-330326">
              <a:defRPr/>
            </a:pPr>
            <a:r>
              <a:rPr lang="en-US" sz="1400" b="0" dirty="0">
                <a:latin typeface="Arial" pitchFamily="34" charset="0"/>
                <a:cs typeface="Arial" pitchFamily="34" charset="0"/>
              </a:rPr>
              <a:t>A</a:t>
            </a:r>
            <a:r>
              <a:rPr lang="en-US" sz="1400" b="1" dirty="0">
                <a:latin typeface="Arial" pitchFamily="34" charset="0"/>
                <a:cs typeface="Arial" pitchFamily="34" charset="0"/>
              </a:rPr>
              <a:t> food item </a:t>
            </a:r>
            <a:r>
              <a:rPr lang="en-US" sz="1400" dirty="0">
                <a:latin typeface="Arial" pitchFamily="34" charset="0"/>
                <a:cs typeface="Arial" pitchFamily="34" charset="0"/>
              </a:rPr>
              <a:t>is </a:t>
            </a:r>
            <a:r>
              <a:rPr lang="en-US" sz="1400" dirty="0" smtClean="0">
                <a:latin typeface="Arial" pitchFamily="34" charset="0"/>
                <a:cs typeface="Arial" pitchFamily="34" charset="0"/>
              </a:rPr>
              <a:t>a</a:t>
            </a:r>
            <a:r>
              <a:rPr lang="en-US" sz="1400" baseline="0" dirty="0" smtClean="0">
                <a:latin typeface="Arial" pitchFamily="34" charset="0"/>
                <a:cs typeface="Arial" pitchFamily="34" charset="0"/>
              </a:rPr>
              <a:t> specific food within the five food components for lunch.</a:t>
            </a:r>
            <a:endParaRPr lang="en-US" sz="1400" dirty="0">
              <a:latin typeface="Arial" pitchFamily="34" charset="0"/>
              <a:cs typeface="Arial" pitchFamily="34" charset="0"/>
            </a:endParaRPr>
          </a:p>
          <a:p>
            <a:pPr marL="330326" indent="-330326">
              <a:defRPr/>
            </a:pPr>
            <a:r>
              <a:rPr lang="en-US" sz="1400" dirty="0" smtClean="0">
                <a:latin typeface="Arial" pitchFamily="34" charset="0"/>
                <a:cs typeface="Arial" pitchFamily="34" charset="0"/>
              </a:rPr>
              <a:t>For</a:t>
            </a:r>
            <a:r>
              <a:rPr lang="en-US" sz="1400" baseline="0" dirty="0" smtClean="0">
                <a:latin typeface="Arial" pitchFamily="34" charset="0"/>
                <a:cs typeface="Arial" pitchFamily="34" charset="0"/>
              </a:rPr>
              <a:t> e</a:t>
            </a:r>
            <a:r>
              <a:rPr lang="en-US" sz="1400" dirty="0" smtClean="0">
                <a:latin typeface="Arial" pitchFamily="34" charset="0"/>
                <a:cs typeface="Arial" pitchFamily="34" charset="0"/>
              </a:rPr>
              <a:t>xample</a:t>
            </a:r>
            <a:r>
              <a:rPr lang="en-US" sz="1400" dirty="0">
                <a:latin typeface="Arial" pitchFamily="34" charset="0"/>
                <a:cs typeface="Arial" pitchFamily="34" charset="0"/>
              </a:rPr>
              <a:t>:  A hamburger with bun is a </a:t>
            </a:r>
            <a:r>
              <a:rPr lang="en-US" sz="1400" b="1" u="sng" dirty="0">
                <a:latin typeface="Arial" pitchFamily="34" charset="0"/>
                <a:cs typeface="Arial" pitchFamily="34" charset="0"/>
              </a:rPr>
              <a:t>food item</a:t>
            </a:r>
            <a:r>
              <a:rPr lang="en-US" sz="1400" dirty="0">
                <a:latin typeface="Arial" pitchFamily="34" charset="0"/>
                <a:cs typeface="Arial" pitchFamily="34" charset="0"/>
              </a:rPr>
              <a:t>.  The hamburger patty is the </a:t>
            </a:r>
            <a:r>
              <a:rPr lang="en-US" sz="1400" b="1" u="sng" dirty="0">
                <a:latin typeface="Arial" pitchFamily="34" charset="0"/>
                <a:cs typeface="Arial" pitchFamily="34" charset="0"/>
              </a:rPr>
              <a:t>meat</a:t>
            </a:r>
            <a:r>
              <a:rPr lang="en-US" sz="1400" dirty="0">
                <a:latin typeface="Arial" pitchFamily="34" charset="0"/>
                <a:cs typeface="Arial" pitchFamily="34" charset="0"/>
              </a:rPr>
              <a:t> component, and the bun is the </a:t>
            </a:r>
            <a:r>
              <a:rPr lang="en-US" sz="1400" b="1" u="sng" dirty="0">
                <a:latin typeface="Arial" pitchFamily="34" charset="0"/>
                <a:cs typeface="Arial" pitchFamily="34" charset="0"/>
              </a:rPr>
              <a:t>grain </a:t>
            </a:r>
            <a:r>
              <a:rPr lang="en-US" sz="1400" dirty="0">
                <a:latin typeface="Arial" pitchFamily="34" charset="0"/>
                <a:cs typeface="Arial" pitchFamily="34" charset="0"/>
              </a:rPr>
              <a:t>component.</a:t>
            </a:r>
          </a:p>
          <a:p>
            <a:pPr marL="330326" indent="-330326">
              <a:defRPr/>
            </a:pPr>
            <a:endParaRPr lang="en-US" sz="1400" dirty="0">
              <a:latin typeface="Arial" pitchFamily="34" charset="0"/>
              <a:cs typeface="Arial" pitchFamily="34" charset="0"/>
            </a:endParaRPr>
          </a:p>
          <a:p>
            <a:pPr marL="0" lvl="1" defTabSz="912762">
              <a:spcBef>
                <a:spcPct val="0"/>
              </a:spcBef>
            </a:pPr>
            <a:endParaRPr lang="en-US" sz="1400" i="1" dirty="0">
              <a:latin typeface="Arial" pitchFamily="34" charset="0"/>
              <a:cs typeface="Arial" pitchFamily="34" charset="0"/>
            </a:endParaRPr>
          </a:p>
          <a:p>
            <a:pPr marL="220218" indent="-220218">
              <a:buFont typeface="+mj-lt"/>
              <a:buAutoNum type="arabicPeriod"/>
              <a:defRPr/>
            </a:pPr>
            <a:endParaRPr lang="en-US" sz="1400" dirty="0" smtClean="0">
              <a:latin typeface="Arial" pitchFamily="34" charset="0"/>
              <a:cs typeface="Arial" pitchFamily="34" charset="0"/>
            </a:endParaRPr>
          </a:p>
          <a:p>
            <a:pPr eaLnBrk="1" hangingPunct="1">
              <a:defRPr/>
            </a:pPr>
            <a:endParaRPr lang="en-US" sz="1400"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pPr>
              <a:defRPr/>
            </a:pPr>
            <a:fld id="{72288C8E-CE69-430E-8E37-2CC4A17A0898}" type="slidenum">
              <a:rPr lang="en-US">
                <a:solidFill>
                  <a:prstClr val="black"/>
                </a:solidFill>
              </a:rPr>
              <a:pPr>
                <a:def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Another important concept to learn is the difference between “Serve” and “Offer versus</a:t>
            </a:r>
            <a:r>
              <a:rPr lang="en-US" sz="1400" baseline="0" dirty="0" smtClean="0">
                <a:latin typeface="Arial" pitchFamily="34" charset="0"/>
                <a:cs typeface="Arial" pitchFamily="34" charset="0"/>
              </a:rPr>
              <a:t> Serve.”  You will also need to know how “Choice” fits in with each.  It’s critical that c</a:t>
            </a:r>
            <a:r>
              <a:rPr lang="en-US" sz="1400" dirty="0" smtClean="0">
                <a:latin typeface="Arial" pitchFamily="34" charset="0"/>
                <a:cs typeface="Arial" pitchFamily="34" charset="0"/>
              </a:rPr>
              <a:t>ashiers and servers understand these definitions.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rial" pitchFamily="34" charset="0"/>
                <a:cs typeface="Arial" pitchFamily="34" charset="0"/>
              </a:rPr>
              <a:t>If you work in a school that does not have OVS, you have a “Serve” program.  Under “Serve,” </a:t>
            </a:r>
            <a:r>
              <a:rPr lang="en-US" sz="1400" b="1" baseline="0" dirty="0" smtClean="0">
                <a:latin typeface="Arial" pitchFamily="34" charset="0"/>
                <a:cs typeface="Arial" pitchFamily="34" charset="0"/>
              </a:rPr>
              <a:t>all</a:t>
            </a:r>
            <a:r>
              <a:rPr lang="en-US" sz="1400" baseline="0" dirty="0" smtClean="0">
                <a:latin typeface="Arial" pitchFamily="34" charset="0"/>
                <a:cs typeface="Arial" pitchFamily="34" charset="0"/>
              </a:rPr>
              <a:t> students must take </a:t>
            </a:r>
            <a:r>
              <a:rPr lang="en-US" sz="1400" b="1" baseline="0" dirty="0" smtClean="0">
                <a:latin typeface="Arial" pitchFamily="34" charset="0"/>
                <a:cs typeface="Arial" pitchFamily="34" charset="0"/>
              </a:rPr>
              <a:t>all 5 components </a:t>
            </a:r>
            <a:r>
              <a:rPr lang="en-US" sz="1400" baseline="0" dirty="0" smtClean="0">
                <a:latin typeface="Arial" pitchFamily="34" charset="0"/>
                <a:cs typeface="Arial" pitchFamily="34" charset="0"/>
              </a:rPr>
              <a:t>regardless of choices that are offered.</a:t>
            </a:r>
            <a:endParaRPr lang="en-US" sz="1400" dirty="0" smtClean="0">
              <a:latin typeface="Arial" pitchFamily="34" charset="0"/>
              <a:cs typeface="Arial" pitchFamily="34" charset="0"/>
            </a:endParaRPr>
          </a:p>
          <a:p>
            <a:pPr>
              <a:defRPr/>
            </a:pPr>
            <a:endParaRPr lang="en-US" sz="1400" dirty="0" smtClean="0">
              <a:latin typeface="Arial" pitchFamily="34" charset="0"/>
              <a:cs typeface="Arial" pitchFamily="34" charset="0"/>
            </a:endParaRPr>
          </a:p>
          <a:p>
            <a:pPr>
              <a:defRPr/>
            </a:pPr>
            <a:r>
              <a:rPr lang="en-US" sz="1400" dirty="0" smtClean="0">
                <a:latin typeface="Arial" pitchFamily="34" charset="0"/>
                <a:cs typeface="Arial" pitchFamily="34" charset="0"/>
              </a:rPr>
              <a:t>How</a:t>
            </a:r>
            <a:r>
              <a:rPr lang="en-US" sz="1400" baseline="0" dirty="0" smtClean="0">
                <a:latin typeface="Arial" pitchFamily="34" charset="0"/>
                <a:cs typeface="Arial" pitchFamily="34" charset="0"/>
              </a:rPr>
              <a:t> many of you have </a:t>
            </a:r>
            <a:r>
              <a:rPr lang="en-US" sz="1400" dirty="0" smtClean="0">
                <a:latin typeface="Arial" pitchFamily="34" charset="0"/>
                <a:cs typeface="Arial" pitchFamily="34" charset="0"/>
              </a:rPr>
              <a:t>OVS</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in your</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school</a:t>
            </a:r>
            <a:r>
              <a:rPr lang="en-US" sz="1400" dirty="0">
                <a:latin typeface="Arial" pitchFamily="34" charset="0"/>
                <a:cs typeface="Arial" pitchFamily="34" charset="0"/>
              </a:rPr>
              <a:t>? </a:t>
            </a:r>
            <a:r>
              <a:rPr lang="en-US" sz="1400" dirty="0" smtClean="0">
                <a:latin typeface="Arial" pitchFamily="34" charset="0"/>
                <a:cs typeface="Arial" pitchFamily="34" charset="0"/>
              </a:rPr>
              <a:t> How many of you do not have OVS, and,</a:t>
            </a:r>
            <a:r>
              <a:rPr lang="en-US" sz="1400" baseline="0" dirty="0" smtClean="0">
                <a:latin typeface="Arial" pitchFamily="34" charset="0"/>
                <a:cs typeface="Arial" pitchFamily="34" charset="0"/>
              </a:rPr>
              <a:t> therefore, have a “Serve” program?</a:t>
            </a:r>
          </a:p>
          <a:p>
            <a:pPr>
              <a:defRPr/>
            </a:pPr>
            <a:endParaRPr lang="en-US" sz="1400" baseline="0" dirty="0" smtClean="0">
              <a:latin typeface="Arial" pitchFamily="34" charset="0"/>
              <a:cs typeface="Arial" pitchFamily="34" charset="0"/>
            </a:endParaRPr>
          </a:p>
          <a:p>
            <a:pPr marL="330326" indent="-330326">
              <a:defRPr/>
            </a:pPr>
            <a:r>
              <a:rPr lang="en-US" sz="1400" b="1" u="none" dirty="0" smtClean="0">
                <a:latin typeface="Arial" pitchFamily="34" charset="0"/>
                <a:cs typeface="Arial" pitchFamily="34" charset="0"/>
              </a:rPr>
              <a:t>Offer</a:t>
            </a:r>
            <a:r>
              <a:rPr lang="en-US" sz="1400" b="1" u="none" baseline="0" dirty="0" smtClean="0">
                <a:latin typeface="Arial" pitchFamily="34" charset="0"/>
                <a:cs typeface="Arial" pitchFamily="34" charset="0"/>
              </a:rPr>
              <a:t> versus Serve</a:t>
            </a:r>
            <a:r>
              <a:rPr lang="en-US" sz="1400" b="1" u="none" dirty="0" smtClean="0">
                <a:latin typeface="Arial" pitchFamily="34" charset="0"/>
                <a:cs typeface="Arial" pitchFamily="34" charset="0"/>
              </a:rPr>
              <a:t> </a:t>
            </a:r>
            <a:r>
              <a:rPr lang="en-US" sz="1400" dirty="0" smtClean="0">
                <a:latin typeface="Arial" pitchFamily="34" charset="0"/>
                <a:cs typeface="Arial" pitchFamily="34" charset="0"/>
              </a:rPr>
              <a:t>allows students to</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decline no more than 2 of the 5 food components at lunch to meet their preferences.  OVS</a:t>
            </a:r>
            <a:r>
              <a:rPr lang="en-US" sz="1400" baseline="0" dirty="0" smtClean="0">
                <a:latin typeface="Arial" pitchFamily="34" charset="0"/>
                <a:cs typeface="Arial" pitchFamily="34" charset="0"/>
              </a:rPr>
              <a:t> helps </a:t>
            </a:r>
            <a:r>
              <a:rPr lang="en-US" sz="1400" dirty="0" smtClean="0">
                <a:latin typeface="Arial" pitchFamily="34" charset="0"/>
                <a:cs typeface="Arial" pitchFamily="34" charset="0"/>
              </a:rPr>
              <a:t>minimize plate waste and requires</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schools to offer more choices to their customers.</a:t>
            </a:r>
          </a:p>
          <a:p>
            <a:pPr marL="330326" indent="-330326">
              <a:defRPr/>
            </a:pPr>
            <a:endParaRPr lang="en-US" sz="1400" u="sng" dirty="0" smtClean="0">
              <a:latin typeface="Arial" pitchFamily="34" charset="0"/>
              <a:cs typeface="Arial" pitchFamily="34" charset="0"/>
            </a:endParaRPr>
          </a:p>
          <a:p>
            <a:pPr marL="330326" indent="-330326">
              <a:defRPr/>
            </a:pPr>
            <a:r>
              <a:rPr lang="en-US" sz="1400" b="1" u="none" dirty="0" smtClean="0">
                <a:latin typeface="Arial" pitchFamily="34" charset="0"/>
                <a:cs typeface="Arial" pitchFamily="34" charset="0"/>
              </a:rPr>
              <a:t>Choices</a:t>
            </a:r>
            <a:r>
              <a:rPr lang="en-US" sz="1400" dirty="0" smtClean="0">
                <a:latin typeface="Arial" pitchFamily="34" charset="0"/>
                <a:cs typeface="Arial" pitchFamily="34" charset="0"/>
              </a:rPr>
              <a:t> means that several food items are available as</a:t>
            </a:r>
            <a:r>
              <a:rPr lang="en-US" sz="1400" baseline="0" dirty="0" smtClean="0">
                <a:latin typeface="Arial" pitchFamily="34" charset="0"/>
                <a:cs typeface="Arial" pitchFamily="34" charset="0"/>
              </a:rPr>
              <a:t> a component selection</a:t>
            </a:r>
            <a:r>
              <a:rPr lang="en-US" sz="1400" dirty="0" smtClean="0">
                <a:latin typeface="Arial" pitchFamily="34" charset="0"/>
                <a:cs typeface="Arial" pitchFamily="34" charset="0"/>
              </a:rPr>
              <a:t>.  Choices within components can </a:t>
            </a:r>
            <a:r>
              <a:rPr lang="en-US" sz="1400" dirty="0">
                <a:latin typeface="Arial" pitchFamily="34" charset="0"/>
                <a:cs typeface="Arial" pitchFamily="34" charset="0"/>
              </a:rPr>
              <a:t>be offered in “</a:t>
            </a:r>
            <a:r>
              <a:rPr lang="en-US" sz="1400" dirty="0" smtClean="0">
                <a:latin typeface="Arial" pitchFamily="34" charset="0"/>
                <a:cs typeface="Arial" pitchFamily="34" charset="0"/>
              </a:rPr>
              <a:t>Serve,” but</a:t>
            </a:r>
            <a:r>
              <a:rPr lang="en-US" sz="1400" baseline="0" dirty="0" smtClean="0">
                <a:latin typeface="Arial" pitchFamily="34" charset="0"/>
                <a:cs typeface="Arial" pitchFamily="34" charset="0"/>
              </a:rPr>
              <a:t> the student does not have the option to decline any of the 5 components.  Choices </a:t>
            </a:r>
            <a:r>
              <a:rPr lang="en-US" sz="1400" dirty="0" smtClean="0">
                <a:latin typeface="Arial" pitchFamily="34" charset="0"/>
                <a:cs typeface="Arial" pitchFamily="34" charset="0"/>
              </a:rPr>
              <a:t>are </a:t>
            </a:r>
            <a:r>
              <a:rPr lang="en-US" sz="1400" b="1" dirty="0">
                <a:latin typeface="Arial" pitchFamily="34" charset="0"/>
                <a:cs typeface="Arial" pitchFamily="34" charset="0"/>
              </a:rPr>
              <a:t>required</a:t>
            </a:r>
            <a:r>
              <a:rPr lang="en-US" sz="1400" dirty="0">
                <a:latin typeface="Arial" pitchFamily="34" charset="0"/>
                <a:cs typeface="Arial" pitchFamily="34" charset="0"/>
              </a:rPr>
              <a:t> in </a:t>
            </a:r>
            <a:r>
              <a:rPr lang="en-US" sz="1400" dirty="0" smtClean="0">
                <a:latin typeface="Arial" pitchFamily="34" charset="0"/>
                <a:cs typeface="Arial" pitchFamily="34" charset="0"/>
              </a:rPr>
              <a:t>Georgia </a:t>
            </a:r>
            <a:r>
              <a:rPr lang="en-US" sz="1400" dirty="0">
                <a:latin typeface="Arial" pitchFamily="34" charset="0"/>
                <a:cs typeface="Arial" pitchFamily="34" charset="0"/>
              </a:rPr>
              <a:t>when schools participate in OVS.</a:t>
            </a:r>
          </a:p>
          <a:p>
            <a:pPr marL="330326" indent="-330326">
              <a:defRPr/>
            </a:pPr>
            <a:endParaRPr lang="en-US" sz="1400" i="1" u="sng" dirty="0">
              <a:latin typeface="Arial" pitchFamily="34" charset="0"/>
              <a:cs typeface="Arial" pitchFamily="34" charset="0"/>
            </a:endParaRPr>
          </a:p>
          <a:p>
            <a:pPr>
              <a:defRPr/>
            </a:pPr>
            <a:r>
              <a:rPr lang="en-US" sz="1400" dirty="0" smtClean="0">
                <a:latin typeface="Arial" pitchFamily="34" charset="0"/>
                <a:cs typeface="Arial" pitchFamily="34" charset="0"/>
              </a:rPr>
              <a:t>Signage is very important.</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Even</a:t>
            </a:r>
            <a:r>
              <a:rPr lang="en-US" sz="1400" baseline="0" dirty="0" smtClean="0">
                <a:latin typeface="Arial" pitchFamily="34" charset="0"/>
                <a:cs typeface="Arial" pitchFamily="34" charset="0"/>
              </a:rPr>
              <a:t> small children </a:t>
            </a:r>
            <a:r>
              <a:rPr lang="en-US" sz="1400" dirty="0" smtClean="0">
                <a:latin typeface="Arial" pitchFamily="34" charset="0"/>
                <a:cs typeface="Arial" pitchFamily="34" charset="0"/>
              </a:rPr>
              <a:t>can learn how to participate in OVS</a:t>
            </a:r>
            <a:r>
              <a:rPr lang="en-US" sz="1400" baseline="0" dirty="0" smtClean="0">
                <a:latin typeface="Arial" pitchFamily="34" charset="0"/>
                <a:cs typeface="Arial" pitchFamily="34" charset="0"/>
              </a:rPr>
              <a:t> with good signage. </a:t>
            </a:r>
            <a:endParaRPr lang="en-US" sz="1400" dirty="0">
              <a:latin typeface="Arial" pitchFamily="34" charset="0"/>
              <a:cs typeface="Arial" pitchFamily="34" charset="0"/>
            </a:endParaRPr>
          </a:p>
          <a:p>
            <a:pPr marL="330326" indent="-330326">
              <a:defRPr/>
            </a:pPr>
            <a:endParaRPr lang="en-US" sz="1400" b="1" dirty="0" smtClean="0">
              <a:latin typeface="Arial" pitchFamily="34" charset="0"/>
              <a:cs typeface="Arial" pitchFamily="34" charset="0"/>
            </a:endParaRPr>
          </a:p>
          <a:p>
            <a:pPr marL="330326" indent="-330326">
              <a:defRPr/>
            </a:pPr>
            <a:r>
              <a:rPr lang="en-US" sz="1400" b="0" dirty="0" smtClean="0">
                <a:latin typeface="Arial" pitchFamily="34" charset="0"/>
                <a:cs typeface="Arial" pitchFamily="34" charset="0"/>
              </a:rPr>
              <a:t>Any</a:t>
            </a:r>
            <a:r>
              <a:rPr lang="en-US" sz="1400" b="0" baseline="0" dirty="0" smtClean="0">
                <a:latin typeface="Arial" pitchFamily="34" charset="0"/>
                <a:cs typeface="Arial" pitchFamily="34" charset="0"/>
              </a:rPr>
              <a:t> comments or questions?</a:t>
            </a:r>
            <a:endParaRPr lang="en-US" sz="1400" b="0" dirty="0">
              <a:latin typeface="Arial" pitchFamily="34" charset="0"/>
              <a:cs typeface="Arial" pitchFamily="34" charset="0"/>
            </a:endParaRPr>
          </a:p>
          <a:p>
            <a:pPr marL="220218" indent="-220218">
              <a:buFont typeface="+mj-lt"/>
              <a:buAutoNum type="arabicPeriod"/>
              <a:defRPr/>
            </a:pPr>
            <a:endParaRPr lang="en-US" sz="1400" dirty="0">
              <a:latin typeface="Arial" pitchFamily="34" charset="0"/>
              <a:cs typeface="Arial" pitchFamily="34" charset="0"/>
            </a:endParaRPr>
          </a:p>
          <a:p>
            <a:pPr eaLnBrk="1" hangingPunct="1">
              <a:defRPr/>
            </a:pPr>
            <a:endParaRPr lang="en-US" sz="1400" dirty="0"/>
          </a:p>
        </p:txBody>
      </p:sp>
      <p:sp>
        <p:nvSpPr>
          <p:cNvPr id="6" name="Slide Number Placeholder 5"/>
          <p:cNvSpPr>
            <a:spLocks noGrp="1"/>
          </p:cNvSpPr>
          <p:nvPr>
            <p:ph type="sldNum" sz="quarter" idx="5"/>
          </p:nvPr>
        </p:nvSpPr>
        <p:spPr/>
        <p:txBody>
          <a:bodyPr/>
          <a:lstStyle/>
          <a:p>
            <a:pPr>
              <a:defRPr/>
            </a:pPr>
            <a:fld id="{81AB91D1-778D-481B-91C4-55615267041B}" type="slidenum">
              <a:rPr lang="en-US">
                <a:solidFill>
                  <a:prstClr val="black"/>
                </a:solidFill>
              </a:rPr>
              <a:pPr>
                <a:def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itchFamily="34" charset="0"/>
                <a:cs typeface="Arial" pitchFamily="34" charset="0"/>
              </a:rPr>
              <a:t>(For</a:t>
            </a:r>
            <a:r>
              <a:rPr lang="en-US" sz="1400" baseline="0" dirty="0" smtClean="0">
                <a:latin typeface="Arial" pitchFamily="34" charset="0"/>
                <a:cs typeface="Arial" pitchFamily="34" charset="0"/>
              </a:rPr>
              <a:t> this activity you may want to borrow one or more sets of food models or cut out pictures from magazines. Cafeteria trays will make the activity more realistic.  If you use trays, you may want to put </a:t>
            </a:r>
            <a:r>
              <a:rPr lang="en-US" sz="1400" dirty="0" smtClean="0">
                <a:latin typeface="Arial" pitchFamily="34" charset="0"/>
                <a:cs typeface="Arial" pitchFamily="34" charset="0"/>
              </a:rPr>
              <a:t>2-sided tape in each of the compartments to hold the food models selected during the activity.</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Between each activity, discuss</a:t>
            </a:r>
            <a:r>
              <a:rPr lang="en-US" sz="1400" baseline="0" dirty="0" smtClean="0">
                <a:latin typeface="Arial" pitchFamily="34" charset="0"/>
                <a:cs typeface="Arial" pitchFamily="34" charset="0"/>
              </a:rPr>
              <a:t> other options.  For example, food items could be the hamburger, pizza, juice.</a:t>
            </a:r>
          </a:p>
          <a:p>
            <a:r>
              <a:rPr lang="en-US" sz="1400" dirty="0" smtClean="0">
                <a:latin typeface="Arial" pitchFamily="34" charset="0"/>
                <a:cs typeface="Arial" pitchFamily="34" charset="0"/>
              </a:rPr>
              <a:t>The 5 components must include a low-fat (plain)</a:t>
            </a:r>
            <a:r>
              <a:rPr lang="en-US" sz="1400" baseline="0" dirty="0" smtClean="0">
                <a:latin typeface="Arial" pitchFamily="34" charset="0"/>
                <a:cs typeface="Arial" pitchFamily="34" charset="0"/>
              </a:rPr>
              <a:t> or non-fat milk (plain or flavored).</a:t>
            </a:r>
          </a:p>
          <a:p>
            <a:r>
              <a:rPr lang="en-US" sz="1400" baseline="0" dirty="0" smtClean="0">
                <a:latin typeface="Arial" pitchFamily="34" charset="0"/>
                <a:cs typeface="Arial" pitchFamily="34" charset="0"/>
              </a:rPr>
              <a:t>Examples of 3 choices within the vegetable and fruit components include green salad, carrots, and squash; applesauce, orange, and juice.</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Ask volunteers to stand up and show what they have on their trays for each activity.)</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D3A2452-C84D-4EFD-97AF-03F466462F7F}" type="slidenum">
              <a:rPr lang="en-US" smtClean="0"/>
              <a:t>8</a:t>
            </a:fld>
            <a:endParaRPr lang="en-US"/>
          </a:p>
        </p:txBody>
      </p:sp>
    </p:spTree>
    <p:extLst>
      <p:ext uri="{BB962C8B-B14F-4D97-AF65-F5344CB8AC3E}">
        <p14:creationId xmlns:p14="http://schemas.microsoft.com/office/powerpoint/2010/main" val="70875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latin typeface="Arial" pitchFamily="34" charset="0"/>
                <a:cs typeface="Arial" pitchFamily="34" charset="0"/>
              </a:rPr>
              <a:t>What is Offer vs. Serve?</a:t>
            </a:r>
          </a:p>
          <a:p>
            <a:endParaRPr lang="en-US" sz="1400" b="0" dirty="0" smtClean="0">
              <a:latin typeface="Arial" pitchFamily="34" charset="0"/>
              <a:cs typeface="Arial" pitchFamily="34" charset="0"/>
            </a:endParaRPr>
          </a:p>
          <a:p>
            <a:r>
              <a:rPr lang="en-US" sz="1400" b="0" dirty="0" smtClean="0">
                <a:latin typeface="Arial" pitchFamily="34" charset="0"/>
                <a:cs typeface="Arial" pitchFamily="34" charset="0"/>
              </a:rPr>
              <a:t>(C.  An</a:t>
            </a:r>
            <a:r>
              <a:rPr lang="en-US" sz="1400" b="0" baseline="0" dirty="0" smtClean="0">
                <a:latin typeface="Arial" pitchFamily="34" charset="0"/>
                <a:cs typeface="Arial" pitchFamily="34" charset="0"/>
              </a:rPr>
              <a:t> option </a:t>
            </a:r>
            <a:r>
              <a:rPr lang="en-US" sz="1400" b="0" dirty="0" smtClean="0">
                <a:latin typeface="Arial" pitchFamily="34" charset="0"/>
                <a:cs typeface="Arial" pitchFamily="34" charset="0"/>
              </a:rPr>
              <a:t>to </a:t>
            </a:r>
            <a:r>
              <a:rPr lang="en-US" sz="1400" b="0" dirty="0">
                <a:latin typeface="Arial" pitchFamily="34" charset="0"/>
                <a:cs typeface="Arial" pitchFamily="34" charset="0"/>
              </a:rPr>
              <a:t>reduce food waste in the school meals </a:t>
            </a:r>
            <a:r>
              <a:rPr lang="en-US" sz="1400" b="0" dirty="0" smtClean="0">
                <a:latin typeface="Arial" pitchFamily="34" charset="0"/>
                <a:cs typeface="Arial" pitchFamily="34" charset="0"/>
              </a:rPr>
              <a:t>programs and to give</a:t>
            </a:r>
            <a:r>
              <a:rPr lang="en-US" sz="1400" b="0" baseline="0" dirty="0" smtClean="0">
                <a:latin typeface="Arial" pitchFamily="34" charset="0"/>
                <a:cs typeface="Arial" pitchFamily="34" charset="0"/>
              </a:rPr>
              <a:t> </a:t>
            </a:r>
            <a:r>
              <a:rPr lang="en-US" sz="1400" b="0" dirty="0" smtClean="0">
                <a:latin typeface="Arial" pitchFamily="34" charset="0"/>
                <a:cs typeface="Arial" pitchFamily="34" charset="0"/>
              </a:rPr>
              <a:t>students the</a:t>
            </a:r>
            <a:r>
              <a:rPr lang="en-US" sz="1400" b="0" baseline="0" dirty="0" smtClean="0">
                <a:latin typeface="Arial" pitchFamily="34" charset="0"/>
                <a:cs typeface="Arial" pitchFamily="34" charset="0"/>
              </a:rPr>
              <a:t> flexibility </a:t>
            </a:r>
            <a:r>
              <a:rPr lang="en-US" sz="1400" b="0" dirty="0" smtClean="0">
                <a:latin typeface="Arial" pitchFamily="34" charset="0"/>
                <a:cs typeface="Arial" pitchFamily="34" charset="0"/>
              </a:rPr>
              <a:t>to </a:t>
            </a:r>
            <a:r>
              <a:rPr lang="en-US" sz="1400" b="0" dirty="0">
                <a:latin typeface="Arial" pitchFamily="34" charset="0"/>
                <a:cs typeface="Arial" pitchFamily="34" charset="0"/>
              </a:rPr>
              <a:t>select the foods they </a:t>
            </a:r>
            <a:r>
              <a:rPr lang="en-US" sz="1400" b="0" dirty="0" smtClean="0">
                <a:latin typeface="Arial" pitchFamily="34" charset="0"/>
                <a:cs typeface="Arial" pitchFamily="34" charset="0"/>
              </a:rPr>
              <a:t>prefer.)</a:t>
            </a:r>
            <a:endParaRPr lang="en-US" sz="1400"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D3A2452-C84D-4EFD-97AF-03F466462F7F}" type="slidenum">
              <a:rPr lang="en-US" smtClean="0"/>
              <a:t>9</a:t>
            </a:fld>
            <a:endParaRPr lang="en-US"/>
          </a:p>
        </p:txBody>
      </p:sp>
    </p:spTree>
    <p:extLst>
      <p:ext uri="{BB962C8B-B14F-4D97-AF65-F5344CB8AC3E}">
        <p14:creationId xmlns:p14="http://schemas.microsoft.com/office/powerpoint/2010/main" val="560517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130425"/>
            <a:ext cx="89916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2400" y="3810000"/>
            <a:ext cx="89916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8407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0591800" y="6400800"/>
            <a:ext cx="1066800" cy="365125"/>
          </a:xfrm>
          <a:prstGeom prst="rect">
            <a:avLst/>
          </a:prstGeom>
        </p:spPr>
        <p:txBody>
          <a:bodyPr/>
          <a:lstStyle>
            <a:lvl1pPr>
              <a:defRPr/>
            </a:lvl1pPr>
          </a:lstStyle>
          <a:p>
            <a:fld id="{5C337CDA-88D9-4D85-876B-257A7C7BD70C}" type="datetimeFigureOut">
              <a:rPr lang="en-US" smtClean="0"/>
              <a:t>5/9/2013</a:t>
            </a:fld>
            <a:endParaRPr lang="en-US"/>
          </a:p>
        </p:txBody>
      </p:sp>
      <p:sp>
        <p:nvSpPr>
          <p:cNvPr id="5" name="Slide Number Placeholder 5"/>
          <p:cNvSpPr>
            <a:spLocks noGrp="1"/>
          </p:cNvSpPr>
          <p:nvPr>
            <p:ph type="sldNum" sz="quarter" idx="11"/>
          </p:nvPr>
        </p:nvSpPr>
        <p:spPr>
          <a:xfrm>
            <a:off x="10744200" y="6019800"/>
            <a:ext cx="609600" cy="365125"/>
          </a:xfrm>
          <a:prstGeom prst="rect">
            <a:avLst/>
          </a:prstGeom>
        </p:spPr>
        <p:txBody>
          <a:bodyPr/>
          <a:lstStyle>
            <a:lvl1pPr>
              <a:defRPr/>
            </a:lvl1pPr>
          </a:lstStyle>
          <a:p>
            <a:fld id="{365B9861-3BBD-4727-8F32-62E50254B50C}" type="slidenum">
              <a:rPr lang="en-US" smtClean="0"/>
              <a:t>‹#›</a:t>
            </a:fld>
            <a:endParaRPr lang="en-US"/>
          </a:p>
        </p:txBody>
      </p:sp>
    </p:spTree>
    <p:extLst>
      <p:ext uri="{BB962C8B-B14F-4D97-AF65-F5344CB8AC3E}">
        <p14:creationId xmlns:p14="http://schemas.microsoft.com/office/powerpoint/2010/main" val="1233440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0991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25"/>
            <a:ext cx="9144000"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1500188" y="5959475"/>
            <a:ext cx="3321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43" tIns="61071" rIns="122143" bIns="6107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100" b="1" smtClean="0">
                <a:solidFill>
                  <a:srgbClr val="B39D35"/>
                </a:solidFill>
              </a:rPr>
              <a:t>Dr. John D. Barge, State School Superintendent</a:t>
            </a:r>
          </a:p>
          <a:p>
            <a:pPr eaLnBrk="1" hangingPunct="1">
              <a:defRPr/>
            </a:pPr>
            <a:r>
              <a:rPr lang="en-US" sz="1100" i="1" smtClean="0">
                <a:solidFill>
                  <a:srgbClr val="B39D35"/>
                </a:solidFill>
              </a:rPr>
              <a:t>“Making Education Work for All Georgians”</a:t>
            </a:r>
          </a:p>
          <a:p>
            <a:pPr eaLnBrk="1" hangingPunct="1">
              <a:defRPr/>
            </a:pPr>
            <a:r>
              <a:rPr lang="en-US" sz="1100" smtClean="0">
                <a:solidFill>
                  <a:srgbClr val="B39D35"/>
                </a:solidFill>
              </a:rPr>
              <a:t>www.gadoe.org</a:t>
            </a:r>
          </a:p>
        </p:txBody>
      </p:sp>
      <p:pic>
        <p:nvPicPr>
          <p:cNvPr id="6" name="Picture 13" descr="DOE-LOGO-single-layer-gold.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625" y="5899150"/>
            <a:ext cx="7254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7987" y="-29497"/>
            <a:ext cx="8991600" cy="1143000"/>
          </a:xfrm>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1295400"/>
            <a:ext cx="8991600" cy="46533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7" descr="High Res SNP App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8200" y="5490866"/>
            <a:ext cx="5143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28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0" y="-166688"/>
            <a:ext cx="9144000" cy="7185026"/>
            <a:chOff x="0" y="-200025"/>
            <a:chExt cx="6950075" cy="5229225"/>
          </a:xfrm>
        </p:grpSpPr>
        <p:pic>
          <p:nvPicPr>
            <p:cNvPr id="5" name="Picture 10" descr="GaDOE PPT Logo Background.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00025"/>
              <a:ext cx="69500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p:nvSpPr>
          <p:spPr bwMode="auto">
            <a:xfrm>
              <a:off x="1140247" y="4370637"/>
              <a:ext cx="2524229" cy="56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100" b="1" smtClean="0">
                  <a:solidFill>
                    <a:srgbClr val="B39D35"/>
                  </a:solidFill>
                </a:rPr>
                <a:t>Dr. John D. Barge, State School Superintendent</a:t>
              </a:r>
            </a:p>
            <a:p>
              <a:pPr eaLnBrk="1" hangingPunct="1">
                <a:defRPr/>
              </a:pPr>
              <a:r>
                <a:rPr lang="en-US" sz="1100" i="1" smtClean="0">
                  <a:solidFill>
                    <a:srgbClr val="B39D35"/>
                  </a:solidFill>
                </a:rPr>
                <a:t>“Making Education Work for All Georgians”</a:t>
              </a:r>
            </a:p>
            <a:p>
              <a:pPr eaLnBrk="1" hangingPunct="1">
                <a:defRPr/>
              </a:pPr>
              <a:r>
                <a:rPr lang="en-US" sz="1100" smtClean="0">
                  <a:solidFill>
                    <a:srgbClr val="B39D35"/>
                  </a:solidFill>
                </a:rPr>
                <a:t>www.gadoe.org</a:t>
              </a:r>
            </a:p>
          </p:txBody>
        </p:sp>
        <p:pic>
          <p:nvPicPr>
            <p:cNvPr id="7" name="Picture 12" descr="DOE-LOGO-single-layer-gol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 y="4325938"/>
              <a:ext cx="5508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85801" y="2130425"/>
            <a:ext cx="7772400" cy="1470025"/>
          </a:xfrm>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886200"/>
            <a:ext cx="6400801" cy="1752600"/>
          </a:xfrm>
        </p:spPr>
        <p:txBody>
          <a:bodyPr/>
          <a:lstStyle>
            <a:lvl1pPr marL="0" indent="0" algn="ctr">
              <a:buNone/>
              <a:defRPr sz="3600">
                <a:solidFill>
                  <a:schemeClr val="tx1">
                    <a:tint val="75000"/>
                  </a:schemeClr>
                </a:solidFill>
                <a:latin typeface="Arial" pitchFamily="34" charset="0"/>
                <a:cs typeface="Arial"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09" indent="0" algn="ctr">
              <a:buNone/>
              <a:defRPr>
                <a:solidFill>
                  <a:schemeClr val="tx1">
                    <a:tint val="75000"/>
                  </a:schemeClr>
                </a:solidFill>
              </a:defRPr>
            </a:lvl6pPr>
            <a:lvl7pPr marL="2743089" indent="0" algn="ctr">
              <a:buNone/>
              <a:defRPr>
                <a:solidFill>
                  <a:schemeClr val="tx1">
                    <a:tint val="75000"/>
                  </a:schemeClr>
                </a:solidFill>
              </a:defRPr>
            </a:lvl7pPr>
            <a:lvl8pPr marL="3200271"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84487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1605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25"/>
            <a:ext cx="9144000"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1500188" y="5959475"/>
            <a:ext cx="3321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43" tIns="61071" rIns="122143" bIns="6107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100" b="1" smtClean="0">
                <a:solidFill>
                  <a:srgbClr val="B39D35"/>
                </a:solidFill>
              </a:rPr>
              <a:t>Dr. John D. Barge, State School Superintendent</a:t>
            </a:r>
          </a:p>
          <a:p>
            <a:pPr eaLnBrk="1" hangingPunct="1">
              <a:defRPr/>
            </a:pPr>
            <a:r>
              <a:rPr lang="en-US" sz="1100" i="1" smtClean="0">
                <a:solidFill>
                  <a:srgbClr val="B39D35"/>
                </a:solidFill>
              </a:rPr>
              <a:t>“Making Education Work for All Georgians”</a:t>
            </a:r>
          </a:p>
          <a:p>
            <a:pPr eaLnBrk="1" hangingPunct="1">
              <a:defRPr/>
            </a:pPr>
            <a:r>
              <a:rPr lang="en-US" sz="1100" smtClean="0">
                <a:solidFill>
                  <a:srgbClr val="B39D35"/>
                </a:solidFill>
              </a:rPr>
              <a:t>www.gadoe.org</a:t>
            </a:r>
          </a:p>
        </p:txBody>
      </p:sp>
      <p:pic>
        <p:nvPicPr>
          <p:cNvPr id="6" name="Picture 13" descr="DOE-LOGO-single-layer-gold.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625" y="5899150"/>
            <a:ext cx="7254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pic>
        <p:nvPicPr>
          <p:cNvPr id="7" name="Picture 7" descr="High Res SNP App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82000" y="5480050"/>
            <a:ext cx="5143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941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8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82" indent="0">
              <a:buNone/>
              <a:defRPr sz="1700">
                <a:solidFill>
                  <a:schemeClr val="tx1">
                    <a:tint val="75000"/>
                  </a:schemeClr>
                </a:solidFill>
              </a:defRPr>
            </a:lvl2pPr>
            <a:lvl3pPr marL="914363" indent="0">
              <a:buNone/>
              <a:defRPr sz="1600">
                <a:solidFill>
                  <a:schemeClr val="tx1">
                    <a:tint val="75000"/>
                  </a:schemeClr>
                </a:solidFill>
              </a:defRPr>
            </a:lvl3pPr>
            <a:lvl4pPr marL="1371546" indent="0">
              <a:buNone/>
              <a:defRPr sz="1300">
                <a:solidFill>
                  <a:schemeClr val="tx1">
                    <a:tint val="75000"/>
                  </a:schemeClr>
                </a:solidFill>
              </a:defRPr>
            </a:lvl4pPr>
            <a:lvl5pPr marL="1828728" indent="0">
              <a:buNone/>
              <a:defRPr sz="1300">
                <a:solidFill>
                  <a:schemeClr val="tx1">
                    <a:tint val="75000"/>
                  </a:schemeClr>
                </a:solidFill>
              </a:defRPr>
            </a:lvl5pPr>
            <a:lvl6pPr marL="2285909" indent="0">
              <a:buNone/>
              <a:defRPr sz="1300">
                <a:solidFill>
                  <a:schemeClr val="tx1">
                    <a:tint val="75000"/>
                  </a:schemeClr>
                </a:solidFill>
              </a:defRPr>
            </a:lvl6pPr>
            <a:lvl7pPr marL="2743089" indent="0">
              <a:buNone/>
              <a:defRPr sz="1300">
                <a:solidFill>
                  <a:schemeClr val="tx1">
                    <a:tint val="75000"/>
                  </a:schemeClr>
                </a:solidFill>
              </a:defRPr>
            </a:lvl7pPr>
            <a:lvl8pPr marL="3200271" indent="0">
              <a:buNone/>
              <a:defRPr sz="1300">
                <a:solidFill>
                  <a:schemeClr val="tx1">
                    <a:tint val="75000"/>
                  </a:schemeClr>
                </a:solidFill>
              </a:defRPr>
            </a:lvl8pPr>
            <a:lvl9pPr marL="3657452" indent="0">
              <a:buNone/>
              <a:defRPr sz="13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13295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2" y="1600200"/>
            <a:ext cx="4038599" cy="4525964"/>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599" cy="4525964"/>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53333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3" y="1535113"/>
            <a:ext cx="4040187" cy="639762"/>
          </a:xfrm>
        </p:spPr>
        <p:txBody>
          <a:bodyPr anchor="b"/>
          <a:lstStyle>
            <a:lvl1pPr marL="0" indent="0">
              <a:buNone/>
              <a:defRPr sz="2400" b="1"/>
            </a:lvl1pPr>
            <a:lvl2pPr marL="457182" indent="0">
              <a:buNone/>
              <a:defRPr sz="2000" b="1"/>
            </a:lvl2pPr>
            <a:lvl3pPr marL="914363" indent="0">
              <a:buNone/>
              <a:defRPr sz="1700" b="1"/>
            </a:lvl3pPr>
            <a:lvl4pPr marL="1371546" indent="0">
              <a:buNone/>
              <a:defRPr sz="1600" b="1"/>
            </a:lvl4pPr>
            <a:lvl5pPr marL="1828728" indent="0">
              <a:buNone/>
              <a:defRPr sz="1600" b="1"/>
            </a:lvl5pPr>
            <a:lvl6pPr marL="2285909" indent="0">
              <a:buNone/>
              <a:defRPr sz="1600" b="1"/>
            </a:lvl6pPr>
            <a:lvl7pPr marL="2743089" indent="0">
              <a:buNone/>
              <a:defRPr sz="1600" b="1"/>
            </a:lvl7pPr>
            <a:lvl8pPr marL="3200271" indent="0">
              <a:buNone/>
              <a:defRPr sz="1600" b="1"/>
            </a:lvl8pPr>
            <a:lvl9pPr marL="36574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2" indent="0">
              <a:buNone/>
              <a:defRPr sz="2000" b="1"/>
            </a:lvl2pPr>
            <a:lvl3pPr marL="914363" indent="0">
              <a:buNone/>
              <a:defRPr sz="1700" b="1"/>
            </a:lvl3pPr>
            <a:lvl4pPr marL="1371546" indent="0">
              <a:buNone/>
              <a:defRPr sz="1600" b="1"/>
            </a:lvl4pPr>
            <a:lvl5pPr marL="1828728" indent="0">
              <a:buNone/>
              <a:defRPr sz="1600" b="1"/>
            </a:lvl5pPr>
            <a:lvl6pPr marL="2285909" indent="0">
              <a:buNone/>
              <a:defRPr sz="1600" b="1"/>
            </a:lvl6pPr>
            <a:lvl7pPr marL="2743089" indent="0">
              <a:buNone/>
              <a:defRPr sz="1600" b="1"/>
            </a:lvl7pPr>
            <a:lvl8pPr marL="3200271" indent="0">
              <a:buNone/>
              <a:defRPr sz="1600" b="1"/>
            </a:lvl8pPr>
            <a:lvl9pPr marL="36574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16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58567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4602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789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300"/>
            </a:lvl1pPr>
            <a:lvl2pPr marL="457182" indent="0">
              <a:buNone/>
              <a:defRPr sz="1200"/>
            </a:lvl2pPr>
            <a:lvl3pPr marL="914363" indent="0">
              <a:buNone/>
              <a:defRPr sz="900"/>
            </a:lvl3pPr>
            <a:lvl4pPr marL="1371546" indent="0">
              <a:buNone/>
              <a:defRPr sz="900"/>
            </a:lvl4pPr>
            <a:lvl5pPr marL="1828728" indent="0">
              <a:buNone/>
              <a:defRPr sz="900"/>
            </a:lvl5pPr>
            <a:lvl6pPr marL="2285909" indent="0">
              <a:buNone/>
              <a:defRPr sz="900"/>
            </a:lvl6pPr>
            <a:lvl7pPr marL="2743089" indent="0">
              <a:buNone/>
              <a:defRPr sz="900"/>
            </a:lvl7pPr>
            <a:lvl8pPr marL="3200271" indent="0">
              <a:buNone/>
              <a:defRPr sz="900"/>
            </a:lvl8pPr>
            <a:lvl9pPr marL="3657452" indent="0">
              <a:buNone/>
              <a:defRPr sz="900"/>
            </a:lvl9pPr>
          </a:lstStyle>
          <a:p>
            <a:pPr lvl="0"/>
            <a:r>
              <a:rPr lang="en-US" smtClean="0"/>
              <a:t>Click to edit Master text styles</a:t>
            </a:r>
          </a:p>
        </p:txBody>
      </p:sp>
    </p:spTree>
    <p:extLst>
      <p:ext uri="{BB962C8B-B14F-4D97-AF65-F5344CB8AC3E}">
        <p14:creationId xmlns:p14="http://schemas.microsoft.com/office/powerpoint/2010/main" val="285553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2" indent="0">
              <a:buNone/>
              <a:defRPr sz="2800"/>
            </a:lvl2pPr>
            <a:lvl3pPr marL="914363" indent="0">
              <a:buNone/>
              <a:defRPr sz="2400"/>
            </a:lvl3pPr>
            <a:lvl4pPr marL="1371546" indent="0">
              <a:buNone/>
              <a:defRPr sz="2000"/>
            </a:lvl4pPr>
            <a:lvl5pPr marL="1828728" indent="0">
              <a:buNone/>
              <a:defRPr sz="2000"/>
            </a:lvl5pPr>
            <a:lvl6pPr marL="2285909" indent="0">
              <a:buNone/>
              <a:defRPr sz="2000"/>
            </a:lvl6pPr>
            <a:lvl7pPr marL="2743089" indent="0">
              <a:buNone/>
              <a:defRPr sz="2000"/>
            </a:lvl7pPr>
            <a:lvl8pPr marL="3200271" indent="0">
              <a:buNone/>
              <a:defRPr sz="2000"/>
            </a:lvl8pPr>
            <a:lvl9pPr marL="3657452"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00"/>
            </a:lvl1pPr>
            <a:lvl2pPr marL="457182" indent="0">
              <a:buNone/>
              <a:defRPr sz="1200"/>
            </a:lvl2pPr>
            <a:lvl3pPr marL="914363" indent="0">
              <a:buNone/>
              <a:defRPr sz="900"/>
            </a:lvl3pPr>
            <a:lvl4pPr marL="1371546" indent="0">
              <a:buNone/>
              <a:defRPr sz="900"/>
            </a:lvl4pPr>
            <a:lvl5pPr marL="1828728" indent="0">
              <a:buNone/>
              <a:defRPr sz="900"/>
            </a:lvl5pPr>
            <a:lvl6pPr marL="2285909" indent="0">
              <a:buNone/>
              <a:defRPr sz="900"/>
            </a:lvl6pPr>
            <a:lvl7pPr marL="2743089" indent="0">
              <a:buNone/>
              <a:defRPr sz="900"/>
            </a:lvl7pPr>
            <a:lvl8pPr marL="3200271" indent="0">
              <a:buNone/>
              <a:defRPr sz="900"/>
            </a:lvl8pPr>
            <a:lvl9pPr marL="3657452" indent="0">
              <a:buNone/>
              <a:defRPr sz="900"/>
            </a:lvl9pPr>
          </a:lstStyle>
          <a:p>
            <a:pPr lvl="0"/>
            <a:r>
              <a:rPr lang="en-US" smtClean="0"/>
              <a:t>Click to edit Master text styles</a:t>
            </a:r>
          </a:p>
        </p:txBody>
      </p:sp>
    </p:spTree>
    <p:extLst>
      <p:ext uri="{BB962C8B-B14F-4D97-AF65-F5344CB8AC3E}">
        <p14:creationId xmlns:p14="http://schemas.microsoft.com/office/powerpoint/2010/main" val="3402091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530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2497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965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lstStyle/>
          <a:p>
            <a:r>
              <a:rPr lang="en-US" smtClean="0"/>
              <a:t>Click to edit Master title style</a:t>
            </a:r>
            <a:endParaRPr lang="en-US" dirty="0"/>
          </a:p>
        </p:txBody>
      </p:sp>
      <p:sp>
        <p:nvSpPr>
          <p:cNvPr id="5" name="Subtitle 2"/>
          <p:cNvSpPr>
            <a:spLocks noGrp="1"/>
          </p:cNvSpPr>
          <p:nvPr>
            <p:ph type="subTitle" idx="1"/>
          </p:nvPr>
        </p:nvSpPr>
        <p:spPr>
          <a:xfrm>
            <a:off x="457200" y="2057400"/>
            <a:ext cx="7391400" cy="2362200"/>
          </a:xfrm>
          <a:prstGeom prst="rect">
            <a:avLst/>
          </a:prstGeom>
        </p:spPr>
        <p:txBody>
          <a:bodyPr/>
          <a:lstStyle>
            <a:lvl1pPr marL="0" indent="0" algn="l">
              <a:buNone/>
              <a:defRPr>
                <a:solidFill>
                  <a:srgbClr val="51698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6679381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25"/>
            <a:ext cx="9144000"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1500188" y="5959475"/>
            <a:ext cx="3321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43" tIns="61071" rIns="122143" bIns="6107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100" b="1" smtClean="0">
                <a:solidFill>
                  <a:srgbClr val="B39D35"/>
                </a:solidFill>
              </a:rPr>
              <a:t>Dr. John D. Barge, State School Superintendent</a:t>
            </a:r>
          </a:p>
          <a:p>
            <a:pPr eaLnBrk="1" hangingPunct="1">
              <a:defRPr/>
            </a:pPr>
            <a:r>
              <a:rPr lang="en-US" sz="1100" i="1" smtClean="0">
                <a:solidFill>
                  <a:srgbClr val="B39D35"/>
                </a:solidFill>
              </a:rPr>
              <a:t>“Making Education Work for All Georgians”</a:t>
            </a:r>
          </a:p>
          <a:p>
            <a:pPr eaLnBrk="1" hangingPunct="1">
              <a:defRPr/>
            </a:pPr>
            <a:r>
              <a:rPr lang="en-US" sz="1100" smtClean="0">
                <a:solidFill>
                  <a:srgbClr val="B39D35"/>
                </a:solidFill>
              </a:rPr>
              <a:t>www.gadoe.org</a:t>
            </a:r>
          </a:p>
        </p:txBody>
      </p:sp>
      <p:pic>
        <p:nvPicPr>
          <p:cNvPr id="6" name="Picture 13" descr="DOE-LOGO-single-layer-gold.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625" y="5899150"/>
            <a:ext cx="7254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231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0" y="-166688"/>
            <a:ext cx="9144000" cy="7185026"/>
            <a:chOff x="0" y="-200025"/>
            <a:chExt cx="6950075" cy="5229225"/>
          </a:xfrm>
        </p:grpSpPr>
        <p:pic>
          <p:nvPicPr>
            <p:cNvPr id="5" name="Picture 10" descr="GaDOE PPT Logo Background.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00025"/>
              <a:ext cx="69500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p:nvSpPr>
          <p:spPr bwMode="auto">
            <a:xfrm>
              <a:off x="1140247" y="4370637"/>
              <a:ext cx="2524229" cy="56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100" b="1" smtClean="0">
                  <a:solidFill>
                    <a:srgbClr val="B39D35"/>
                  </a:solidFill>
                </a:rPr>
                <a:t>Dr. John D. Barge, State School Superintendent</a:t>
              </a:r>
            </a:p>
            <a:p>
              <a:pPr eaLnBrk="1" hangingPunct="1">
                <a:defRPr/>
              </a:pPr>
              <a:r>
                <a:rPr lang="en-US" sz="1100" i="1" smtClean="0">
                  <a:solidFill>
                    <a:srgbClr val="B39D35"/>
                  </a:solidFill>
                </a:rPr>
                <a:t>“Making Education Work for All Georgians”</a:t>
              </a:r>
            </a:p>
            <a:p>
              <a:pPr eaLnBrk="1" hangingPunct="1">
                <a:defRPr/>
              </a:pPr>
              <a:r>
                <a:rPr lang="en-US" sz="1100" smtClean="0">
                  <a:solidFill>
                    <a:srgbClr val="B39D35"/>
                  </a:solidFill>
                </a:rPr>
                <a:t>www.gadoe.org</a:t>
              </a:r>
            </a:p>
          </p:txBody>
        </p:sp>
        <p:pic>
          <p:nvPicPr>
            <p:cNvPr id="7" name="Picture 12" descr="DOE-LOGO-single-layer-gol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 y="4325938"/>
              <a:ext cx="5508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85801" y="2130425"/>
            <a:ext cx="7772400" cy="1470025"/>
          </a:xfrm>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886200"/>
            <a:ext cx="6400801" cy="1752600"/>
          </a:xfrm>
        </p:spPr>
        <p:txBody>
          <a:bodyPr/>
          <a:lstStyle>
            <a:lvl1pPr marL="0" indent="0" algn="ctr">
              <a:buNone/>
              <a:defRPr sz="3600">
                <a:solidFill>
                  <a:schemeClr val="tx1">
                    <a:tint val="75000"/>
                  </a:schemeClr>
                </a:solidFill>
                <a:latin typeface="Arial" pitchFamily="34" charset="0"/>
                <a:cs typeface="Arial"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09" indent="0" algn="ctr">
              <a:buNone/>
              <a:defRPr>
                <a:solidFill>
                  <a:schemeClr val="tx1">
                    <a:tint val="75000"/>
                  </a:schemeClr>
                </a:solidFill>
              </a:defRPr>
            </a:lvl6pPr>
            <a:lvl7pPr marL="2743089" indent="0" algn="ctr">
              <a:buNone/>
              <a:defRPr>
                <a:solidFill>
                  <a:schemeClr val="tx1">
                    <a:tint val="75000"/>
                  </a:schemeClr>
                </a:solidFill>
              </a:defRPr>
            </a:lvl7pPr>
            <a:lvl8pPr marL="3200271"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06943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63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 y="4419600"/>
            <a:ext cx="89916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 y="2895600"/>
            <a:ext cx="90678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64534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25"/>
            <a:ext cx="9144000"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1500188" y="5959475"/>
            <a:ext cx="3321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43" tIns="61071" rIns="122143" bIns="6107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100" b="1" smtClean="0">
                <a:solidFill>
                  <a:srgbClr val="B39D35"/>
                </a:solidFill>
              </a:rPr>
              <a:t>Dr. John D. Barge, State School Superintendent</a:t>
            </a:r>
          </a:p>
          <a:p>
            <a:pPr eaLnBrk="1" hangingPunct="1">
              <a:defRPr/>
            </a:pPr>
            <a:r>
              <a:rPr lang="en-US" sz="1100" i="1" smtClean="0">
                <a:solidFill>
                  <a:srgbClr val="B39D35"/>
                </a:solidFill>
              </a:rPr>
              <a:t>“Making Education Work for All Georgians”</a:t>
            </a:r>
          </a:p>
          <a:p>
            <a:pPr eaLnBrk="1" hangingPunct="1">
              <a:defRPr/>
            </a:pPr>
            <a:r>
              <a:rPr lang="en-US" sz="1100" smtClean="0">
                <a:solidFill>
                  <a:srgbClr val="B39D35"/>
                </a:solidFill>
              </a:rPr>
              <a:t>www.gadoe.org</a:t>
            </a:r>
          </a:p>
        </p:txBody>
      </p:sp>
      <p:pic>
        <p:nvPicPr>
          <p:cNvPr id="6" name="Picture 13" descr="DOE-LOGO-single-layer-gold.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625" y="5899150"/>
            <a:ext cx="7254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95022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8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82" indent="0">
              <a:buNone/>
              <a:defRPr sz="1700">
                <a:solidFill>
                  <a:schemeClr val="tx1">
                    <a:tint val="75000"/>
                  </a:schemeClr>
                </a:solidFill>
              </a:defRPr>
            </a:lvl2pPr>
            <a:lvl3pPr marL="914363" indent="0">
              <a:buNone/>
              <a:defRPr sz="1600">
                <a:solidFill>
                  <a:schemeClr val="tx1">
                    <a:tint val="75000"/>
                  </a:schemeClr>
                </a:solidFill>
              </a:defRPr>
            </a:lvl3pPr>
            <a:lvl4pPr marL="1371546" indent="0">
              <a:buNone/>
              <a:defRPr sz="1300">
                <a:solidFill>
                  <a:schemeClr val="tx1">
                    <a:tint val="75000"/>
                  </a:schemeClr>
                </a:solidFill>
              </a:defRPr>
            </a:lvl4pPr>
            <a:lvl5pPr marL="1828728" indent="0">
              <a:buNone/>
              <a:defRPr sz="1300">
                <a:solidFill>
                  <a:schemeClr val="tx1">
                    <a:tint val="75000"/>
                  </a:schemeClr>
                </a:solidFill>
              </a:defRPr>
            </a:lvl5pPr>
            <a:lvl6pPr marL="2285909" indent="0">
              <a:buNone/>
              <a:defRPr sz="1300">
                <a:solidFill>
                  <a:schemeClr val="tx1">
                    <a:tint val="75000"/>
                  </a:schemeClr>
                </a:solidFill>
              </a:defRPr>
            </a:lvl6pPr>
            <a:lvl7pPr marL="2743089" indent="0">
              <a:buNone/>
              <a:defRPr sz="1300">
                <a:solidFill>
                  <a:schemeClr val="tx1">
                    <a:tint val="75000"/>
                  </a:schemeClr>
                </a:solidFill>
              </a:defRPr>
            </a:lvl7pPr>
            <a:lvl8pPr marL="3200271" indent="0">
              <a:buNone/>
              <a:defRPr sz="1300">
                <a:solidFill>
                  <a:schemeClr val="tx1">
                    <a:tint val="75000"/>
                  </a:schemeClr>
                </a:solidFill>
              </a:defRPr>
            </a:lvl8pPr>
            <a:lvl9pPr marL="3657452" indent="0">
              <a:buNone/>
              <a:defRPr sz="13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3052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2" y="1600200"/>
            <a:ext cx="4038599" cy="4525964"/>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599" cy="4525964"/>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392943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3" y="1535113"/>
            <a:ext cx="4040187" cy="639762"/>
          </a:xfrm>
        </p:spPr>
        <p:txBody>
          <a:bodyPr anchor="b"/>
          <a:lstStyle>
            <a:lvl1pPr marL="0" indent="0">
              <a:buNone/>
              <a:defRPr sz="2400" b="1"/>
            </a:lvl1pPr>
            <a:lvl2pPr marL="457182" indent="0">
              <a:buNone/>
              <a:defRPr sz="2000" b="1"/>
            </a:lvl2pPr>
            <a:lvl3pPr marL="914363" indent="0">
              <a:buNone/>
              <a:defRPr sz="1700" b="1"/>
            </a:lvl3pPr>
            <a:lvl4pPr marL="1371546" indent="0">
              <a:buNone/>
              <a:defRPr sz="1600" b="1"/>
            </a:lvl4pPr>
            <a:lvl5pPr marL="1828728" indent="0">
              <a:buNone/>
              <a:defRPr sz="1600" b="1"/>
            </a:lvl5pPr>
            <a:lvl6pPr marL="2285909" indent="0">
              <a:buNone/>
              <a:defRPr sz="1600" b="1"/>
            </a:lvl6pPr>
            <a:lvl7pPr marL="2743089" indent="0">
              <a:buNone/>
              <a:defRPr sz="1600" b="1"/>
            </a:lvl7pPr>
            <a:lvl8pPr marL="3200271" indent="0">
              <a:buNone/>
              <a:defRPr sz="1600" b="1"/>
            </a:lvl8pPr>
            <a:lvl9pPr marL="36574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2" indent="0">
              <a:buNone/>
              <a:defRPr sz="2000" b="1"/>
            </a:lvl2pPr>
            <a:lvl3pPr marL="914363" indent="0">
              <a:buNone/>
              <a:defRPr sz="1700" b="1"/>
            </a:lvl3pPr>
            <a:lvl4pPr marL="1371546" indent="0">
              <a:buNone/>
              <a:defRPr sz="1600" b="1"/>
            </a:lvl4pPr>
            <a:lvl5pPr marL="1828728" indent="0">
              <a:buNone/>
              <a:defRPr sz="1600" b="1"/>
            </a:lvl5pPr>
            <a:lvl6pPr marL="2285909" indent="0">
              <a:buNone/>
              <a:defRPr sz="1600" b="1"/>
            </a:lvl6pPr>
            <a:lvl7pPr marL="2743089" indent="0">
              <a:buNone/>
              <a:defRPr sz="1600" b="1"/>
            </a:lvl7pPr>
            <a:lvl8pPr marL="3200271" indent="0">
              <a:buNone/>
              <a:defRPr sz="1600" b="1"/>
            </a:lvl8pPr>
            <a:lvl9pPr marL="36574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6307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11982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863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300"/>
            </a:lvl1pPr>
            <a:lvl2pPr marL="457182" indent="0">
              <a:buNone/>
              <a:defRPr sz="1200"/>
            </a:lvl2pPr>
            <a:lvl3pPr marL="914363" indent="0">
              <a:buNone/>
              <a:defRPr sz="900"/>
            </a:lvl3pPr>
            <a:lvl4pPr marL="1371546" indent="0">
              <a:buNone/>
              <a:defRPr sz="900"/>
            </a:lvl4pPr>
            <a:lvl5pPr marL="1828728" indent="0">
              <a:buNone/>
              <a:defRPr sz="900"/>
            </a:lvl5pPr>
            <a:lvl6pPr marL="2285909" indent="0">
              <a:buNone/>
              <a:defRPr sz="900"/>
            </a:lvl6pPr>
            <a:lvl7pPr marL="2743089" indent="0">
              <a:buNone/>
              <a:defRPr sz="900"/>
            </a:lvl7pPr>
            <a:lvl8pPr marL="3200271" indent="0">
              <a:buNone/>
              <a:defRPr sz="900"/>
            </a:lvl8pPr>
            <a:lvl9pPr marL="3657452" indent="0">
              <a:buNone/>
              <a:defRPr sz="900"/>
            </a:lvl9pPr>
          </a:lstStyle>
          <a:p>
            <a:pPr lvl="0"/>
            <a:r>
              <a:rPr lang="en-US" smtClean="0"/>
              <a:t>Click to edit Master text styles</a:t>
            </a:r>
          </a:p>
        </p:txBody>
      </p:sp>
    </p:spTree>
    <p:extLst>
      <p:ext uri="{BB962C8B-B14F-4D97-AF65-F5344CB8AC3E}">
        <p14:creationId xmlns:p14="http://schemas.microsoft.com/office/powerpoint/2010/main" val="3083050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2" indent="0">
              <a:buNone/>
              <a:defRPr sz="2800"/>
            </a:lvl2pPr>
            <a:lvl3pPr marL="914363" indent="0">
              <a:buNone/>
              <a:defRPr sz="2400"/>
            </a:lvl3pPr>
            <a:lvl4pPr marL="1371546" indent="0">
              <a:buNone/>
              <a:defRPr sz="2000"/>
            </a:lvl4pPr>
            <a:lvl5pPr marL="1828728" indent="0">
              <a:buNone/>
              <a:defRPr sz="2000"/>
            </a:lvl5pPr>
            <a:lvl6pPr marL="2285909" indent="0">
              <a:buNone/>
              <a:defRPr sz="2000"/>
            </a:lvl6pPr>
            <a:lvl7pPr marL="2743089" indent="0">
              <a:buNone/>
              <a:defRPr sz="2000"/>
            </a:lvl7pPr>
            <a:lvl8pPr marL="3200271" indent="0">
              <a:buNone/>
              <a:defRPr sz="2000"/>
            </a:lvl8pPr>
            <a:lvl9pPr marL="3657452"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00"/>
            </a:lvl1pPr>
            <a:lvl2pPr marL="457182" indent="0">
              <a:buNone/>
              <a:defRPr sz="1200"/>
            </a:lvl2pPr>
            <a:lvl3pPr marL="914363" indent="0">
              <a:buNone/>
              <a:defRPr sz="900"/>
            </a:lvl3pPr>
            <a:lvl4pPr marL="1371546" indent="0">
              <a:buNone/>
              <a:defRPr sz="900"/>
            </a:lvl4pPr>
            <a:lvl5pPr marL="1828728" indent="0">
              <a:buNone/>
              <a:defRPr sz="900"/>
            </a:lvl5pPr>
            <a:lvl6pPr marL="2285909" indent="0">
              <a:buNone/>
              <a:defRPr sz="900"/>
            </a:lvl6pPr>
            <a:lvl7pPr marL="2743089" indent="0">
              <a:buNone/>
              <a:defRPr sz="900"/>
            </a:lvl7pPr>
            <a:lvl8pPr marL="3200271" indent="0">
              <a:buNone/>
              <a:defRPr sz="900"/>
            </a:lvl8pPr>
            <a:lvl9pPr marL="3657452" indent="0">
              <a:buNone/>
              <a:defRPr sz="900"/>
            </a:lvl9pPr>
          </a:lstStyle>
          <a:p>
            <a:pPr lvl="0"/>
            <a:r>
              <a:rPr lang="en-US" smtClean="0"/>
              <a:t>Click to edit Master text styles</a:t>
            </a:r>
          </a:p>
        </p:txBody>
      </p:sp>
    </p:spTree>
    <p:extLst>
      <p:ext uri="{BB962C8B-B14F-4D97-AF65-F5344CB8AC3E}">
        <p14:creationId xmlns:p14="http://schemas.microsoft.com/office/powerpoint/2010/main" val="2102998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75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96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6200" y="1600200"/>
            <a:ext cx="4419600" cy="4525963"/>
          </a:xfrm>
        </p:spPr>
        <p:txBody>
          <a:bodyPr/>
          <a:lstStyle>
            <a:lvl1pPr>
              <a:defRPr sz="3200"/>
            </a:lvl1pPr>
            <a:lvl2pPr>
              <a:defRPr sz="3200"/>
            </a:lvl2pPr>
            <a:lvl3pPr>
              <a:defRPr sz="3200"/>
            </a:lvl3pPr>
            <a:lvl4pPr>
              <a:defRPr sz="3200"/>
            </a:lvl4pPr>
            <a:lvl5pPr>
              <a:defRPr sz="3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495800" cy="4525963"/>
          </a:xfrm>
        </p:spPr>
        <p:txBody>
          <a:bodyPr/>
          <a:lstStyle>
            <a:lvl1pPr>
              <a:defRPr sz="3200"/>
            </a:lvl1pPr>
            <a:lvl2pPr>
              <a:defRPr sz="3200"/>
            </a:lvl2pPr>
            <a:lvl3pPr>
              <a:defRPr sz="3200"/>
            </a:lvl3pPr>
            <a:lvl4pPr>
              <a:defRPr sz="3200"/>
            </a:lvl4pPr>
            <a:lvl5pPr>
              <a:defRPr sz="3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8483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82697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130425"/>
            <a:ext cx="89916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2400" y="3810000"/>
            <a:ext cx="89916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575F68F-1ED8-4608-8C53-DDC0F8BC0E09}" type="datetime1">
              <a:rPr lang="en-US">
                <a:solidFill>
                  <a:prstClr val="black"/>
                </a:solidFill>
              </a:rPr>
              <a:pPr>
                <a:defRPr/>
              </a:pPr>
              <a:t>5/9/2013</a:t>
            </a:fld>
            <a:endParaRPr lang="en-US" dirty="0">
              <a:solidFill>
                <a:prstClr val="black"/>
              </a:solidFill>
            </a:endParaRPr>
          </a:p>
        </p:txBody>
      </p:sp>
      <p:sp>
        <p:nvSpPr>
          <p:cNvPr id="5" name="Slide Number Placeholder 5"/>
          <p:cNvSpPr>
            <a:spLocks noGrp="1"/>
          </p:cNvSpPr>
          <p:nvPr>
            <p:ph type="sldNum" sz="quarter" idx="11"/>
          </p:nvPr>
        </p:nvSpPr>
        <p:spPr/>
        <p:txBody>
          <a:bodyPr/>
          <a:lstStyle>
            <a:lvl1pPr>
              <a:defRPr/>
            </a:lvl1pPr>
          </a:lstStyle>
          <a:p>
            <a:pPr>
              <a:defRPr/>
            </a:pPr>
            <a:fld id="{022EF50B-3C37-4372-8A8E-878B544F5FB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93476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03EF7FB-092C-4FDF-AF71-84E4E59A4712}" type="datetime1">
              <a:rPr lang="en-US">
                <a:solidFill>
                  <a:prstClr val="black"/>
                </a:solidFill>
              </a:rPr>
              <a:pPr>
                <a:defRPr/>
              </a:pPr>
              <a:t>5/9/2013</a:t>
            </a:fld>
            <a:endParaRPr lang="en-US" dirty="0">
              <a:solidFill>
                <a:prstClr val="black"/>
              </a:solidFill>
            </a:endParaRPr>
          </a:p>
        </p:txBody>
      </p:sp>
      <p:sp>
        <p:nvSpPr>
          <p:cNvPr id="5" name="Slide Number Placeholder 5"/>
          <p:cNvSpPr>
            <a:spLocks noGrp="1"/>
          </p:cNvSpPr>
          <p:nvPr>
            <p:ph type="sldNum" sz="quarter" idx="11"/>
          </p:nvPr>
        </p:nvSpPr>
        <p:spPr/>
        <p:txBody>
          <a:bodyPr/>
          <a:lstStyle>
            <a:lvl1pPr>
              <a:defRPr/>
            </a:lvl1pPr>
          </a:lstStyle>
          <a:p>
            <a:pPr>
              <a:defRPr/>
            </a:pPr>
            <a:fld id="{97F0C2A8-3A25-4700-BA13-D64C137C6E1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43756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 y="4419600"/>
            <a:ext cx="89916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 y="2895600"/>
            <a:ext cx="90678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338D70E-1EF9-4524-99F2-FC28F6F7F2F2}" type="datetime1">
              <a:rPr lang="en-US">
                <a:solidFill>
                  <a:prstClr val="black"/>
                </a:solidFill>
              </a:rPr>
              <a:pPr>
                <a:defRPr/>
              </a:pPr>
              <a:t>5/9/2013</a:t>
            </a:fld>
            <a:endParaRPr lang="en-US" dirty="0">
              <a:solidFill>
                <a:prstClr val="black"/>
              </a:solidFill>
            </a:endParaRPr>
          </a:p>
        </p:txBody>
      </p:sp>
      <p:sp>
        <p:nvSpPr>
          <p:cNvPr id="5" name="Slide Number Placeholder 5"/>
          <p:cNvSpPr>
            <a:spLocks noGrp="1"/>
          </p:cNvSpPr>
          <p:nvPr>
            <p:ph type="sldNum" sz="quarter" idx="11"/>
          </p:nvPr>
        </p:nvSpPr>
        <p:spPr/>
        <p:txBody>
          <a:bodyPr/>
          <a:lstStyle>
            <a:lvl1pPr>
              <a:defRPr/>
            </a:lvl1pPr>
          </a:lstStyle>
          <a:p>
            <a:pPr>
              <a:defRPr/>
            </a:pPr>
            <a:fld id="{77FE192E-695E-413F-8C02-2776945363F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85286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600200"/>
            <a:ext cx="4419600" cy="4525963"/>
          </a:xfrm>
        </p:spPr>
        <p:txBody>
          <a:bodyPr/>
          <a:lstStyle>
            <a:lvl1pPr>
              <a:defRPr sz="3200"/>
            </a:lvl1pPr>
            <a:lvl2pPr>
              <a:defRPr sz="3200"/>
            </a:lvl2pPr>
            <a:lvl3pPr>
              <a:defRPr sz="3200"/>
            </a:lvl3pPr>
            <a:lvl4pPr>
              <a:defRPr sz="3200"/>
            </a:lvl4pPr>
            <a:lvl5pPr>
              <a:defRPr sz="3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495800" cy="4525963"/>
          </a:xfrm>
        </p:spPr>
        <p:txBody>
          <a:bodyPr/>
          <a:lstStyle>
            <a:lvl1pPr>
              <a:defRPr sz="3200"/>
            </a:lvl1pPr>
            <a:lvl2pPr>
              <a:defRPr sz="3200"/>
            </a:lvl2pPr>
            <a:lvl3pPr>
              <a:defRPr sz="3200"/>
            </a:lvl3pPr>
            <a:lvl4pPr>
              <a:defRPr sz="3200"/>
            </a:lvl4pPr>
            <a:lvl5pPr>
              <a:defRPr sz="3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867F39C-572C-4C69-B936-761C89CD04EA}" type="datetime1">
              <a:rPr lang="en-US">
                <a:solidFill>
                  <a:prstClr val="black"/>
                </a:solidFill>
              </a:rPr>
              <a:pPr>
                <a:defRPr/>
              </a:pPr>
              <a:t>5/9/2013</a:t>
            </a:fld>
            <a:endParaRPr 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pPr>
              <a:defRPr/>
            </a:pPr>
            <a:fld id="{34B38977-A37B-46F8-BA83-B3FA2D5E308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76019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295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 y="1535113"/>
            <a:ext cx="4421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0" y="2174875"/>
            <a:ext cx="4497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498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54AFE9B-588F-4EEC-8AC4-9386D26A9AE2}" type="datetime1">
              <a:rPr lang="en-US">
                <a:solidFill>
                  <a:prstClr val="black"/>
                </a:solidFill>
              </a:rPr>
              <a:pPr>
                <a:defRPr/>
              </a:pPr>
              <a:t>5/9/2013</a:t>
            </a:fld>
            <a:endParaRPr lang="en-US" dirty="0">
              <a:solidFill>
                <a:prstClr val="black"/>
              </a:solidFill>
            </a:endParaRPr>
          </a:p>
        </p:txBody>
      </p:sp>
      <p:sp>
        <p:nvSpPr>
          <p:cNvPr id="8" name="Slide Number Placeholder 5"/>
          <p:cNvSpPr>
            <a:spLocks noGrp="1"/>
          </p:cNvSpPr>
          <p:nvPr>
            <p:ph type="sldNum" sz="quarter" idx="11"/>
          </p:nvPr>
        </p:nvSpPr>
        <p:spPr/>
        <p:txBody>
          <a:bodyPr/>
          <a:lstStyle>
            <a:lvl1pPr>
              <a:defRPr/>
            </a:lvl1pPr>
          </a:lstStyle>
          <a:p>
            <a:pPr>
              <a:defRPr/>
            </a:pPr>
            <a:fld id="{E40CC4BA-C2C3-43B6-AB8F-7C7F75B0EC3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10933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B47A21-3CEE-4B3B-A50E-A217287A2528}" type="datetime1">
              <a:rPr lang="en-US">
                <a:solidFill>
                  <a:prstClr val="black"/>
                </a:solidFill>
              </a:rPr>
              <a:pPr>
                <a:defRPr/>
              </a:pPr>
              <a:t>5/9/2013</a:t>
            </a:fld>
            <a:endParaRPr lang="en-US" dirty="0">
              <a:solidFill>
                <a:prstClr val="black"/>
              </a:solidFill>
            </a:endParaRPr>
          </a:p>
        </p:txBody>
      </p:sp>
      <p:sp>
        <p:nvSpPr>
          <p:cNvPr id="4" name="Slide Number Placeholder 5"/>
          <p:cNvSpPr>
            <a:spLocks noGrp="1"/>
          </p:cNvSpPr>
          <p:nvPr>
            <p:ph type="sldNum" sz="quarter" idx="11"/>
          </p:nvPr>
        </p:nvSpPr>
        <p:spPr/>
        <p:txBody>
          <a:bodyPr/>
          <a:lstStyle>
            <a:lvl1pPr>
              <a:defRPr/>
            </a:lvl1pPr>
          </a:lstStyle>
          <a:p>
            <a:pPr>
              <a:defRPr/>
            </a:pPr>
            <a:fld id="{2591B4BC-A540-4912-B6D0-3D04470DBFA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051313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8A52B7-FF5F-4231-851D-D9E9DD255D5A}" type="datetime1">
              <a:rPr lang="en-US">
                <a:solidFill>
                  <a:prstClr val="black"/>
                </a:solidFill>
              </a:rPr>
              <a:pPr>
                <a:defRPr/>
              </a:pPr>
              <a:t>5/9/2013</a:t>
            </a:fld>
            <a:endParaRPr lang="en-US" dirty="0">
              <a:solidFill>
                <a:prstClr val="black"/>
              </a:solidFill>
            </a:endParaRPr>
          </a:p>
        </p:txBody>
      </p:sp>
      <p:sp>
        <p:nvSpPr>
          <p:cNvPr id="3" name="Slide Number Placeholder 5"/>
          <p:cNvSpPr>
            <a:spLocks noGrp="1"/>
          </p:cNvSpPr>
          <p:nvPr>
            <p:ph type="sldNum" sz="quarter" idx="11"/>
          </p:nvPr>
        </p:nvSpPr>
        <p:spPr/>
        <p:txBody>
          <a:bodyPr/>
          <a:lstStyle>
            <a:lvl1pPr>
              <a:defRPr/>
            </a:lvl1pPr>
          </a:lstStyle>
          <a:p>
            <a:pPr>
              <a:defRPr/>
            </a:pPr>
            <a:fld id="{91C5257C-E4E1-422C-A3A7-D7FC592CD4E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79284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470150"/>
          </a:xfrm>
        </p:spPr>
        <p:txBody>
          <a:bodyPr anchor="b"/>
          <a:lstStyle>
            <a:lvl1pPr algn="l">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3200"/>
            </a:lvl2pPr>
            <a:lvl3pPr>
              <a:defRPr sz="3200"/>
            </a:lvl3pPr>
            <a:lvl4pPr>
              <a:defRPr sz="3200"/>
            </a:lvl4pPr>
            <a:lvl5pPr>
              <a:defRPr sz="32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971800"/>
            <a:ext cx="3008313" cy="3154363"/>
          </a:xfrm>
        </p:spPr>
        <p:txBody>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BCB1AA-4F8F-4F6B-8E26-3F8FD4BC25A9}" type="datetime1">
              <a:rPr lang="en-US">
                <a:solidFill>
                  <a:prstClr val="black"/>
                </a:solidFill>
              </a:rPr>
              <a:pPr>
                <a:defRPr/>
              </a:pPr>
              <a:t>5/9/2013</a:t>
            </a:fld>
            <a:endParaRPr 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pPr>
              <a:defRPr/>
            </a:pPr>
            <a:fld id="{E70214F1-6298-42FD-94D1-D6146A91A53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837509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8C4B079-92C3-4478-9466-E2EE9714FC21}" type="datetime1">
              <a:rPr lang="en-US">
                <a:solidFill>
                  <a:prstClr val="black"/>
                </a:solidFill>
              </a:rPr>
              <a:pPr>
                <a:defRPr/>
              </a:pPr>
              <a:t>5/9/2013</a:t>
            </a:fld>
            <a:endParaRPr 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pPr>
              <a:defRPr/>
            </a:pPr>
            <a:fld id="{29BE30C9-6510-4540-B10C-F15D60CE2F1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4662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2954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6200" y="1535113"/>
            <a:ext cx="4421188" cy="639762"/>
          </a:xfrm>
        </p:spPr>
        <p:txBody>
          <a:bodyPr anchor="b"/>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0" y="2174875"/>
            <a:ext cx="4497388" cy="3951288"/>
          </a:xfrm>
        </p:spPr>
        <p:txBody>
          <a:bodyPr/>
          <a:lstStyle>
            <a:lvl1pPr>
              <a:defRPr sz="3600"/>
            </a:lvl1pPr>
            <a:lvl2pPr>
              <a:defRPr sz="3600"/>
            </a:lvl2pPr>
            <a:lvl3pPr>
              <a:defRPr sz="3600"/>
            </a:lvl3pPr>
            <a:lvl4pPr>
              <a:defRPr sz="3600"/>
            </a:lvl4pPr>
            <a:lvl5pPr>
              <a:defRPr sz="3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498975" cy="639762"/>
          </a:xfrm>
        </p:spPr>
        <p:txBody>
          <a:bodyPr anchor="b"/>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498975" cy="3951288"/>
          </a:xfrm>
        </p:spPr>
        <p:txBody>
          <a:bodyPr/>
          <a:lstStyle>
            <a:lvl1pPr>
              <a:defRPr sz="3600"/>
            </a:lvl1pPr>
            <a:lvl2pPr>
              <a:defRPr sz="3600"/>
            </a:lvl2pPr>
            <a:lvl3pPr>
              <a:defRPr sz="3600"/>
            </a:lvl3pPr>
            <a:lvl4pPr>
              <a:defRPr sz="3600"/>
            </a:lvl4pPr>
            <a:lvl5pPr>
              <a:defRPr sz="3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95525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F1288F9-356A-464F-85B5-D1CC81F9B77E}" type="datetime1">
              <a:rPr lang="en-US">
                <a:solidFill>
                  <a:prstClr val="black"/>
                </a:solidFill>
              </a:rPr>
              <a:pPr>
                <a:defRPr/>
              </a:pPr>
              <a:t>5/9/2013</a:t>
            </a:fld>
            <a:endParaRPr lang="en-US" dirty="0">
              <a:solidFill>
                <a:prstClr val="black"/>
              </a:solidFill>
            </a:endParaRPr>
          </a:p>
        </p:txBody>
      </p:sp>
      <p:sp>
        <p:nvSpPr>
          <p:cNvPr id="5" name="Slide Number Placeholder 5"/>
          <p:cNvSpPr>
            <a:spLocks noGrp="1"/>
          </p:cNvSpPr>
          <p:nvPr>
            <p:ph type="sldNum" sz="quarter" idx="11"/>
          </p:nvPr>
        </p:nvSpPr>
        <p:spPr/>
        <p:txBody>
          <a:bodyPr/>
          <a:lstStyle>
            <a:lvl1pPr>
              <a:defRPr/>
            </a:lvl1pPr>
          </a:lstStyle>
          <a:p>
            <a:pPr>
              <a:defRPr/>
            </a:pPr>
            <a:fld id="{75DEC096-C853-4249-8278-41D8744A1C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681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F81D70-C320-493E-B540-BF37E6A0C6D0}" type="datetime1">
              <a:rPr lang="en-US">
                <a:solidFill>
                  <a:prstClr val="black"/>
                </a:solidFill>
              </a:rPr>
              <a:pPr>
                <a:defRPr/>
              </a:pPr>
              <a:t>5/9/2013</a:t>
            </a:fld>
            <a:endParaRPr lang="en-US" dirty="0">
              <a:solidFill>
                <a:prstClr val="black"/>
              </a:solidFill>
            </a:endParaRPr>
          </a:p>
        </p:txBody>
      </p:sp>
      <p:sp>
        <p:nvSpPr>
          <p:cNvPr id="5" name="Slide Number Placeholder 5"/>
          <p:cNvSpPr>
            <a:spLocks noGrp="1"/>
          </p:cNvSpPr>
          <p:nvPr>
            <p:ph type="sldNum" sz="quarter" idx="11"/>
          </p:nvPr>
        </p:nvSpPr>
        <p:spPr/>
        <p:txBody>
          <a:bodyPr/>
          <a:lstStyle>
            <a:lvl1pPr>
              <a:defRPr/>
            </a:lvl1pPr>
          </a:lstStyle>
          <a:p>
            <a:pPr>
              <a:defRPr/>
            </a:pPr>
            <a:fld id="{29F9E036-E036-490D-AF41-A662C4A0FD3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90586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25"/>
            <a:ext cx="9144000"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1500188" y="5959475"/>
            <a:ext cx="3321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43" tIns="61071" rIns="122143" bIns="61071">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1100" b="1" smtClean="0">
                <a:solidFill>
                  <a:srgbClr val="B39D35"/>
                </a:solidFill>
                <a:latin typeface="Arial" charset="0"/>
                <a:cs typeface="Arial" charset="0"/>
              </a:rPr>
              <a:t>Dr. John D. Barge, State School Superintendent</a:t>
            </a:r>
          </a:p>
          <a:p>
            <a:pPr fontAlgn="base">
              <a:spcBef>
                <a:spcPct val="0"/>
              </a:spcBef>
              <a:spcAft>
                <a:spcPct val="0"/>
              </a:spcAft>
            </a:pPr>
            <a:r>
              <a:rPr lang="en-US" sz="1100" i="1" smtClean="0">
                <a:solidFill>
                  <a:srgbClr val="B39D35"/>
                </a:solidFill>
                <a:latin typeface="Arial" charset="0"/>
                <a:cs typeface="Arial" charset="0"/>
              </a:rPr>
              <a:t>“Making Education Work for All Georgians”</a:t>
            </a:r>
          </a:p>
          <a:p>
            <a:pPr fontAlgn="base">
              <a:spcBef>
                <a:spcPct val="0"/>
              </a:spcBef>
              <a:spcAft>
                <a:spcPct val="0"/>
              </a:spcAft>
            </a:pPr>
            <a:r>
              <a:rPr lang="en-US" sz="1100" smtClean="0">
                <a:solidFill>
                  <a:srgbClr val="B39D35"/>
                </a:solidFill>
                <a:latin typeface="Arial" charset="0"/>
                <a:cs typeface="Arial" charset="0"/>
              </a:rPr>
              <a:t>www.gadoe.org</a:t>
            </a:r>
          </a:p>
        </p:txBody>
      </p:sp>
      <p:pic>
        <p:nvPicPr>
          <p:cNvPr id="6" name="Picture 13" descr="DOE-LOGO-single-layer-gold.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625" y="5899150"/>
            <a:ext cx="7254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1115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0" y="-166688"/>
            <a:ext cx="9144000" cy="7185026"/>
            <a:chOff x="0" y="-200025"/>
            <a:chExt cx="6950075" cy="5229225"/>
          </a:xfrm>
        </p:grpSpPr>
        <p:pic>
          <p:nvPicPr>
            <p:cNvPr id="5" name="Picture 10" descr="GaDOE PPT Logo Background.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00025"/>
              <a:ext cx="69500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p:nvSpPr>
          <p:spPr bwMode="auto">
            <a:xfrm>
              <a:off x="1140247" y="4370637"/>
              <a:ext cx="2524229" cy="56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1100" b="1" smtClean="0">
                  <a:solidFill>
                    <a:srgbClr val="B39D35"/>
                  </a:solidFill>
                  <a:latin typeface="Arial" charset="0"/>
                  <a:cs typeface="Arial" charset="0"/>
                </a:rPr>
                <a:t>Dr. John D. Barge, State School Superintendent</a:t>
              </a:r>
            </a:p>
            <a:p>
              <a:pPr fontAlgn="base">
                <a:spcBef>
                  <a:spcPct val="0"/>
                </a:spcBef>
                <a:spcAft>
                  <a:spcPct val="0"/>
                </a:spcAft>
              </a:pPr>
              <a:r>
                <a:rPr lang="en-US" sz="1100" i="1" smtClean="0">
                  <a:solidFill>
                    <a:srgbClr val="B39D35"/>
                  </a:solidFill>
                  <a:latin typeface="Arial" charset="0"/>
                  <a:cs typeface="Arial" charset="0"/>
                </a:rPr>
                <a:t>“Making Education Work for All Georgians”</a:t>
              </a:r>
            </a:p>
            <a:p>
              <a:pPr fontAlgn="base">
                <a:spcBef>
                  <a:spcPct val="0"/>
                </a:spcBef>
                <a:spcAft>
                  <a:spcPct val="0"/>
                </a:spcAft>
              </a:pPr>
              <a:r>
                <a:rPr lang="en-US" sz="1100" smtClean="0">
                  <a:solidFill>
                    <a:srgbClr val="B39D35"/>
                  </a:solidFill>
                  <a:latin typeface="Arial" charset="0"/>
                  <a:cs typeface="Arial" charset="0"/>
                </a:rPr>
                <a:t>www.gadoe.org</a:t>
              </a:r>
            </a:p>
          </p:txBody>
        </p:sp>
        <p:pic>
          <p:nvPicPr>
            <p:cNvPr id="7" name="Picture 12" descr="DOE-LOGO-single-layer-gol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 y="4325938"/>
              <a:ext cx="5508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85801" y="2130425"/>
            <a:ext cx="7772400" cy="1470025"/>
          </a:xfrm>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1" y="3886200"/>
            <a:ext cx="6400801" cy="1752600"/>
          </a:xfrm>
        </p:spPr>
        <p:txBody>
          <a:bodyPr/>
          <a:lstStyle>
            <a:lvl1pPr marL="0" indent="0" algn="ctr">
              <a:buNone/>
              <a:defRPr sz="3600">
                <a:solidFill>
                  <a:schemeClr val="tx1">
                    <a:tint val="75000"/>
                  </a:schemeClr>
                </a:solidFill>
                <a:latin typeface="Arial" pitchFamily="34" charset="0"/>
                <a:cs typeface="Arial"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09" indent="0" algn="ctr">
              <a:buNone/>
              <a:defRPr>
                <a:solidFill>
                  <a:schemeClr val="tx1">
                    <a:tint val="75000"/>
                  </a:schemeClr>
                </a:solidFill>
              </a:defRPr>
            </a:lvl6pPr>
            <a:lvl7pPr marL="2743089" indent="0" algn="ctr">
              <a:buNone/>
              <a:defRPr>
                <a:solidFill>
                  <a:schemeClr val="tx1">
                    <a:tint val="75000"/>
                  </a:schemeClr>
                </a:solidFill>
              </a:defRPr>
            </a:lvl7pPr>
            <a:lvl8pPr marL="3200271"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16790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0741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25"/>
            <a:ext cx="9144000"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1500188" y="5959475"/>
            <a:ext cx="3321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43" tIns="61071" rIns="122143" bIns="61071">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1100" b="1" smtClean="0">
                <a:solidFill>
                  <a:srgbClr val="B39D35"/>
                </a:solidFill>
                <a:latin typeface="Arial" charset="0"/>
                <a:cs typeface="Arial" charset="0"/>
              </a:rPr>
              <a:t>Dr. John D. Barge, State School Superintendent</a:t>
            </a:r>
          </a:p>
          <a:p>
            <a:pPr fontAlgn="base">
              <a:spcBef>
                <a:spcPct val="0"/>
              </a:spcBef>
              <a:spcAft>
                <a:spcPct val="0"/>
              </a:spcAft>
            </a:pPr>
            <a:r>
              <a:rPr lang="en-US" sz="1100" i="1" smtClean="0">
                <a:solidFill>
                  <a:srgbClr val="B39D35"/>
                </a:solidFill>
                <a:latin typeface="Arial" charset="0"/>
                <a:cs typeface="Arial" charset="0"/>
              </a:rPr>
              <a:t>“Making Education Work for All Georgians”</a:t>
            </a:r>
          </a:p>
          <a:p>
            <a:pPr fontAlgn="base">
              <a:spcBef>
                <a:spcPct val="0"/>
              </a:spcBef>
              <a:spcAft>
                <a:spcPct val="0"/>
              </a:spcAft>
            </a:pPr>
            <a:r>
              <a:rPr lang="en-US" sz="1100" smtClean="0">
                <a:solidFill>
                  <a:srgbClr val="B39D35"/>
                </a:solidFill>
                <a:latin typeface="Arial" charset="0"/>
                <a:cs typeface="Arial" charset="0"/>
              </a:rPr>
              <a:t>www.gadoe.org</a:t>
            </a:r>
          </a:p>
        </p:txBody>
      </p:sp>
      <p:pic>
        <p:nvPicPr>
          <p:cNvPr id="6" name="Picture 13" descr="DOE-LOGO-single-layer-gold.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625" y="5899150"/>
            <a:ext cx="7254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75391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800" b="1" cap="a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82" indent="0">
              <a:buNone/>
              <a:defRPr sz="1700">
                <a:solidFill>
                  <a:schemeClr val="tx1">
                    <a:tint val="75000"/>
                  </a:schemeClr>
                </a:solidFill>
              </a:defRPr>
            </a:lvl2pPr>
            <a:lvl3pPr marL="914363" indent="0">
              <a:buNone/>
              <a:defRPr sz="1600">
                <a:solidFill>
                  <a:schemeClr val="tx1">
                    <a:tint val="75000"/>
                  </a:schemeClr>
                </a:solidFill>
              </a:defRPr>
            </a:lvl3pPr>
            <a:lvl4pPr marL="1371546" indent="0">
              <a:buNone/>
              <a:defRPr sz="1300">
                <a:solidFill>
                  <a:schemeClr val="tx1">
                    <a:tint val="75000"/>
                  </a:schemeClr>
                </a:solidFill>
              </a:defRPr>
            </a:lvl4pPr>
            <a:lvl5pPr marL="1828728" indent="0">
              <a:buNone/>
              <a:defRPr sz="1300">
                <a:solidFill>
                  <a:schemeClr val="tx1">
                    <a:tint val="75000"/>
                  </a:schemeClr>
                </a:solidFill>
              </a:defRPr>
            </a:lvl5pPr>
            <a:lvl6pPr marL="2285909" indent="0">
              <a:buNone/>
              <a:defRPr sz="1300">
                <a:solidFill>
                  <a:schemeClr val="tx1">
                    <a:tint val="75000"/>
                  </a:schemeClr>
                </a:solidFill>
              </a:defRPr>
            </a:lvl6pPr>
            <a:lvl7pPr marL="2743089" indent="0">
              <a:buNone/>
              <a:defRPr sz="1300">
                <a:solidFill>
                  <a:schemeClr val="tx1">
                    <a:tint val="75000"/>
                  </a:schemeClr>
                </a:solidFill>
              </a:defRPr>
            </a:lvl7pPr>
            <a:lvl8pPr marL="3200271" indent="0">
              <a:buNone/>
              <a:defRPr sz="1300">
                <a:solidFill>
                  <a:schemeClr val="tx1">
                    <a:tint val="75000"/>
                  </a:schemeClr>
                </a:solidFill>
              </a:defRPr>
            </a:lvl8pPr>
            <a:lvl9pPr marL="3657452" indent="0">
              <a:buNone/>
              <a:defRPr sz="13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52816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2" y="1600200"/>
            <a:ext cx="4038599" cy="4525964"/>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0"/>
            <a:ext cx="4038599" cy="4525964"/>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 </a:t>
            </a:r>
            <a:endParaRPr lang="en-US" dirty="0"/>
          </a:p>
        </p:txBody>
      </p:sp>
    </p:spTree>
    <p:extLst>
      <p:ext uri="{BB962C8B-B14F-4D97-AF65-F5344CB8AC3E}">
        <p14:creationId xmlns:p14="http://schemas.microsoft.com/office/powerpoint/2010/main" val="2304622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3" y="1535113"/>
            <a:ext cx="4040187" cy="639762"/>
          </a:xfrm>
        </p:spPr>
        <p:txBody>
          <a:bodyPr anchor="b"/>
          <a:lstStyle>
            <a:lvl1pPr marL="0" indent="0">
              <a:buNone/>
              <a:defRPr sz="2400" b="1"/>
            </a:lvl1pPr>
            <a:lvl2pPr marL="457182" indent="0">
              <a:buNone/>
              <a:defRPr sz="2000" b="1"/>
            </a:lvl2pPr>
            <a:lvl3pPr marL="914363" indent="0">
              <a:buNone/>
              <a:defRPr sz="1700" b="1"/>
            </a:lvl3pPr>
            <a:lvl4pPr marL="1371546" indent="0">
              <a:buNone/>
              <a:defRPr sz="1600" b="1"/>
            </a:lvl4pPr>
            <a:lvl5pPr marL="1828728" indent="0">
              <a:buNone/>
              <a:defRPr sz="1600" b="1"/>
            </a:lvl5pPr>
            <a:lvl6pPr marL="2285909" indent="0">
              <a:buNone/>
              <a:defRPr sz="1600" b="1"/>
            </a:lvl6pPr>
            <a:lvl7pPr marL="2743089" indent="0">
              <a:buNone/>
              <a:defRPr sz="1600" b="1"/>
            </a:lvl7pPr>
            <a:lvl8pPr marL="3200271" indent="0">
              <a:buNone/>
              <a:defRPr sz="1600" b="1"/>
            </a:lvl8pPr>
            <a:lvl9pPr marL="36574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2" indent="0">
              <a:buNone/>
              <a:defRPr sz="2000" b="1"/>
            </a:lvl2pPr>
            <a:lvl3pPr marL="914363" indent="0">
              <a:buNone/>
              <a:defRPr sz="1700" b="1"/>
            </a:lvl3pPr>
            <a:lvl4pPr marL="1371546" indent="0">
              <a:buNone/>
              <a:defRPr sz="1600" b="1"/>
            </a:lvl4pPr>
            <a:lvl5pPr marL="1828728" indent="0">
              <a:buNone/>
              <a:defRPr sz="1600" b="1"/>
            </a:lvl5pPr>
            <a:lvl6pPr marL="2285909" indent="0">
              <a:buNone/>
              <a:defRPr sz="1600" b="1"/>
            </a:lvl6pPr>
            <a:lvl7pPr marL="2743089" indent="0">
              <a:buNone/>
              <a:defRPr sz="1600" b="1"/>
            </a:lvl7pPr>
            <a:lvl8pPr marL="3200271" indent="0">
              <a:buNone/>
              <a:defRPr sz="1600" b="1"/>
            </a:lvl8pPr>
            <a:lvl9pPr marL="36574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6288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3463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502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18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300"/>
            </a:lvl1pPr>
            <a:lvl2pPr marL="457182" indent="0">
              <a:buNone/>
              <a:defRPr sz="1200"/>
            </a:lvl2pPr>
            <a:lvl3pPr marL="914363" indent="0">
              <a:buNone/>
              <a:defRPr sz="900"/>
            </a:lvl3pPr>
            <a:lvl4pPr marL="1371546" indent="0">
              <a:buNone/>
              <a:defRPr sz="900"/>
            </a:lvl4pPr>
            <a:lvl5pPr marL="1828728" indent="0">
              <a:buNone/>
              <a:defRPr sz="900"/>
            </a:lvl5pPr>
            <a:lvl6pPr marL="2285909" indent="0">
              <a:buNone/>
              <a:defRPr sz="900"/>
            </a:lvl6pPr>
            <a:lvl7pPr marL="2743089" indent="0">
              <a:buNone/>
              <a:defRPr sz="900"/>
            </a:lvl7pPr>
            <a:lvl8pPr marL="3200271" indent="0">
              <a:buNone/>
              <a:defRPr sz="900"/>
            </a:lvl8pPr>
            <a:lvl9pPr marL="3657452" indent="0">
              <a:buNone/>
              <a:defRPr sz="900"/>
            </a:lvl9pPr>
          </a:lstStyle>
          <a:p>
            <a:pPr lvl="0"/>
            <a:r>
              <a:rPr lang="en-US" smtClean="0"/>
              <a:t>Click to edit Master text styles</a:t>
            </a:r>
          </a:p>
        </p:txBody>
      </p:sp>
    </p:spTree>
    <p:extLst>
      <p:ext uri="{BB962C8B-B14F-4D97-AF65-F5344CB8AC3E}">
        <p14:creationId xmlns:p14="http://schemas.microsoft.com/office/powerpoint/2010/main" val="556351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2" indent="0">
              <a:buNone/>
              <a:defRPr sz="2800"/>
            </a:lvl2pPr>
            <a:lvl3pPr marL="914363" indent="0">
              <a:buNone/>
              <a:defRPr sz="2400"/>
            </a:lvl3pPr>
            <a:lvl4pPr marL="1371546" indent="0">
              <a:buNone/>
              <a:defRPr sz="2000"/>
            </a:lvl4pPr>
            <a:lvl5pPr marL="1828728" indent="0">
              <a:buNone/>
              <a:defRPr sz="2000"/>
            </a:lvl5pPr>
            <a:lvl6pPr marL="2285909" indent="0">
              <a:buNone/>
              <a:defRPr sz="2000"/>
            </a:lvl6pPr>
            <a:lvl7pPr marL="2743089" indent="0">
              <a:buNone/>
              <a:defRPr sz="2000"/>
            </a:lvl7pPr>
            <a:lvl8pPr marL="3200271" indent="0">
              <a:buNone/>
              <a:defRPr sz="2000"/>
            </a:lvl8pPr>
            <a:lvl9pPr marL="3657452"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00"/>
            </a:lvl1pPr>
            <a:lvl2pPr marL="457182" indent="0">
              <a:buNone/>
              <a:defRPr sz="1200"/>
            </a:lvl2pPr>
            <a:lvl3pPr marL="914363" indent="0">
              <a:buNone/>
              <a:defRPr sz="900"/>
            </a:lvl3pPr>
            <a:lvl4pPr marL="1371546" indent="0">
              <a:buNone/>
              <a:defRPr sz="900"/>
            </a:lvl4pPr>
            <a:lvl5pPr marL="1828728" indent="0">
              <a:buNone/>
              <a:defRPr sz="900"/>
            </a:lvl5pPr>
            <a:lvl6pPr marL="2285909" indent="0">
              <a:buNone/>
              <a:defRPr sz="900"/>
            </a:lvl6pPr>
            <a:lvl7pPr marL="2743089" indent="0">
              <a:buNone/>
              <a:defRPr sz="900"/>
            </a:lvl7pPr>
            <a:lvl8pPr marL="3200271" indent="0">
              <a:buNone/>
              <a:defRPr sz="900"/>
            </a:lvl8pPr>
            <a:lvl9pPr marL="3657452" indent="0">
              <a:buNone/>
              <a:defRPr sz="900"/>
            </a:lvl9pPr>
          </a:lstStyle>
          <a:p>
            <a:pPr lvl="0"/>
            <a:r>
              <a:rPr lang="en-US" smtClean="0"/>
              <a:t>Click to edit Master text styles</a:t>
            </a:r>
          </a:p>
        </p:txBody>
      </p:sp>
    </p:spTree>
    <p:extLst>
      <p:ext uri="{BB962C8B-B14F-4D97-AF65-F5344CB8AC3E}">
        <p14:creationId xmlns:p14="http://schemas.microsoft.com/office/powerpoint/2010/main" val="786465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1867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8452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612514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cstate="print"/>
          <a:srcRect/>
          <a:stretch>
            <a:fillRect/>
          </a:stretch>
        </p:blipFill>
        <p:spPr bwMode="auto">
          <a:xfrm>
            <a:off x="0" y="-174625"/>
            <a:ext cx="9144000" cy="7129463"/>
          </a:xfrm>
          <a:prstGeom prst="rect">
            <a:avLst/>
          </a:prstGeom>
          <a:noFill/>
          <a:ln w="9525">
            <a:noFill/>
            <a:miter lim="800000"/>
            <a:headEnd/>
            <a:tailEnd/>
          </a:ln>
        </p:spPr>
      </p:pic>
      <p:sp>
        <p:nvSpPr>
          <p:cNvPr id="5" name="TextBox 4"/>
          <p:cNvSpPr txBox="1"/>
          <p:nvPr userDrawn="1"/>
        </p:nvSpPr>
        <p:spPr>
          <a:xfrm>
            <a:off x="1500188" y="5959475"/>
            <a:ext cx="3321050" cy="800100"/>
          </a:xfrm>
          <a:prstGeom prst="rect">
            <a:avLst/>
          </a:prstGeom>
          <a:noFill/>
        </p:spPr>
        <p:txBody>
          <a:bodyPr lIns="122143" tIns="61071" rIns="122143" bIns="61071">
            <a:spAutoFit/>
          </a:bodyPr>
          <a:lstStyle/>
          <a:p>
            <a:pPr>
              <a:defRPr/>
            </a:pPr>
            <a:r>
              <a:rPr lang="en-US" sz="1100" b="1" dirty="0">
                <a:solidFill>
                  <a:srgbClr val="B39D35"/>
                </a:solidFill>
                <a:latin typeface="Arial" charset="0"/>
              </a:rPr>
              <a:t>Dr. John D. Barge, State School Superintendent</a:t>
            </a:r>
          </a:p>
          <a:p>
            <a:pPr>
              <a:defRPr/>
            </a:pPr>
            <a:r>
              <a:rPr lang="en-US" sz="1100" i="1" dirty="0">
                <a:solidFill>
                  <a:srgbClr val="B39D35"/>
                </a:solidFill>
                <a:latin typeface="Arial" charset="0"/>
              </a:rPr>
              <a:t>“Making Education Work for All Georgians”</a:t>
            </a:r>
          </a:p>
          <a:p>
            <a:pPr>
              <a:defRPr/>
            </a:pPr>
            <a:r>
              <a:rPr lang="en-US" sz="1100" dirty="0">
                <a:solidFill>
                  <a:srgbClr val="B39D35"/>
                </a:solidFill>
                <a:latin typeface="Arial" charset="0"/>
              </a:rPr>
              <a:t>www.gadoe.org</a:t>
            </a:r>
          </a:p>
        </p:txBody>
      </p:sp>
      <p:pic>
        <p:nvPicPr>
          <p:cNvPr id="6" name="Picture 13" descr="DOE-LOGO-single-layer-gold.gif"/>
          <p:cNvPicPr>
            <a:picLocks noChangeAspect="1"/>
          </p:cNvPicPr>
          <p:nvPr userDrawn="1"/>
        </p:nvPicPr>
        <p:blipFill>
          <a:blip r:embed="rId3" cstate="print"/>
          <a:srcRect/>
          <a:stretch>
            <a:fillRect/>
          </a:stretch>
        </p:blipFill>
        <p:spPr bwMode="auto">
          <a:xfrm>
            <a:off x="809625" y="5899150"/>
            <a:ext cx="725488" cy="752475"/>
          </a:xfrm>
          <a:prstGeom prst="rect">
            <a:avLst/>
          </a:prstGeom>
          <a:noFill/>
          <a:ln w="9525">
            <a:noFill/>
            <a:miter lim="800000"/>
            <a:headEnd/>
            <a:tailEnd/>
          </a:ln>
        </p:spPr>
      </p:pic>
      <p:sp>
        <p:nvSpPr>
          <p:cNvPr id="2" name="Title 1"/>
          <p:cNvSpPr>
            <a:spLocks noGrp="1"/>
          </p:cNvSpPr>
          <p:nvPr>
            <p:ph type="title"/>
          </p:nvPr>
        </p:nvSpPr>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5810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0" y="-166688"/>
            <a:ext cx="9144000" cy="7185026"/>
            <a:chOff x="0" y="-200025"/>
            <a:chExt cx="6950075" cy="5229225"/>
          </a:xfrm>
        </p:grpSpPr>
        <p:pic>
          <p:nvPicPr>
            <p:cNvPr id="5" name="Picture 10" descr="GaDOE PPT Logo Background.tif"/>
            <p:cNvPicPr>
              <a:picLocks noChangeAspect="1"/>
            </p:cNvPicPr>
            <p:nvPr userDrawn="1"/>
          </p:nvPicPr>
          <p:blipFill>
            <a:blip r:embed="rId2" cstate="print"/>
            <a:srcRect/>
            <a:stretch>
              <a:fillRect/>
            </a:stretch>
          </p:blipFill>
          <p:spPr bwMode="auto">
            <a:xfrm>
              <a:off x="0" y="-200025"/>
              <a:ext cx="6950075" cy="5229225"/>
            </a:xfrm>
            <a:prstGeom prst="rect">
              <a:avLst/>
            </a:prstGeom>
            <a:noFill/>
            <a:ln w="9525">
              <a:noFill/>
              <a:miter lim="800000"/>
              <a:headEnd/>
              <a:tailEnd/>
            </a:ln>
          </p:spPr>
        </p:pic>
        <p:sp>
          <p:nvSpPr>
            <p:cNvPr id="6" name="TextBox 5"/>
            <p:cNvSpPr txBox="1"/>
            <p:nvPr/>
          </p:nvSpPr>
          <p:spPr>
            <a:xfrm>
              <a:off x="1140247" y="4370637"/>
              <a:ext cx="2524229" cy="560356"/>
            </a:xfrm>
            <a:prstGeom prst="rect">
              <a:avLst/>
            </a:prstGeom>
            <a:noFill/>
          </p:spPr>
          <p:txBody>
            <a:bodyPr>
              <a:spAutoFit/>
            </a:bodyPr>
            <a:lstStyle/>
            <a:p>
              <a:pPr>
                <a:defRPr/>
              </a:pPr>
              <a:r>
                <a:rPr lang="en-US" sz="1100" b="1" dirty="0">
                  <a:solidFill>
                    <a:srgbClr val="B39D35"/>
                  </a:solidFill>
                  <a:latin typeface="Arial" charset="0"/>
                </a:rPr>
                <a:t>Dr. John D. Barge, State School Superintendent</a:t>
              </a:r>
            </a:p>
            <a:p>
              <a:pPr>
                <a:defRPr/>
              </a:pPr>
              <a:r>
                <a:rPr lang="en-US" sz="1100" i="1" dirty="0">
                  <a:solidFill>
                    <a:srgbClr val="B39D35"/>
                  </a:solidFill>
                  <a:latin typeface="Arial" charset="0"/>
                </a:rPr>
                <a:t>“Making Education Work for All Georgians”</a:t>
              </a:r>
            </a:p>
            <a:p>
              <a:pPr>
                <a:defRPr/>
              </a:pPr>
              <a:r>
                <a:rPr lang="en-US" sz="1100" dirty="0">
                  <a:solidFill>
                    <a:srgbClr val="B39D35"/>
                  </a:solidFill>
                  <a:latin typeface="Arial" charset="0"/>
                </a:rPr>
                <a:t>www.gadoe.org</a:t>
              </a:r>
            </a:p>
          </p:txBody>
        </p:sp>
        <p:pic>
          <p:nvPicPr>
            <p:cNvPr id="7" name="Picture 12" descr="DOE-LOGO-single-layer-gold.gif"/>
            <p:cNvPicPr>
              <a:picLocks noChangeAspect="1"/>
            </p:cNvPicPr>
            <p:nvPr/>
          </p:nvPicPr>
          <p:blipFill>
            <a:blip r:embed="rId3" cstate="print"/>
            <a:srcRect/>
            <a:stretch>
              <a:fillRect/>
            </a:stretch>
          </p:blipFill>
          <p:spPr bwMode="auto">
            <a:xfrm>
              <a:off x="615950" y="4325938"/>
              <a:ext cx="550863" cy="552450"/>
            </a:xfrm>
            <a:prstGeom prst="rect">
              <a:avLst/>
            </a:prstGeom>
            <a:noFill/>
            <a:ln w="9525">
              <a:noFill/>
              <a:miter lim="800000"/>
              <a:headEnd/>
              <a:tailEnd/>
            </a:ln>
          </p:spPr>
        </p:pic>
      </p:grpSp>
      <p:sp>
        <p:nvSpPr>
          <p:cNvPr id="2" name="Title 1"/>
          <p:cNvSpPr>
            <a:spLocks noGrp="1"/>
          </p:cNvSpPr>
          <p:nvPr>
            <p:ph type="ctrTitle"/>
          </p:nvPr>
        </p:nvSpPr>
        <p:spPr>
          <a:xfrm>
            <a:off x="685801" y="2130425"/>
            <a:ext cx="7772400" cy="1470025"/>
          </a:xfrm>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1" y="3886200"/>
            <a:ext cx="6400801" cy="1752600"/>
          </a:xfrm>
        </p:spPr>
        <p:txBody>
          <a:bodyPr/>
          <a:lstStyle>
            <a:lvl1pPr marL="0" indent="0" algn="ctr">
              <a:buNone/>
              <a:defRPr sz="3600">
                <a:solidFill>
                  <a:schemeClr val="tx1">
                    <a:tint val="75000"/>
                  </a:schemeClr>
                </a:solidFill>
                <a:latin typeface="Arial" pitchFamily="34" charset="0"/>
                <a:cs typeface="Arial"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09" indent="0" algn="ctr">
              <a:buNone/>
              <a:defRPr>
                <a:solidFill>
                  <a:schemeClr val="tx1">
                    <a:tint val="75000"/>
                  </a:schemeClr>
                </a:solidFill>
              </a:defRPr>
            </a:lvl6pPr>
            <a:lvl7pPr marL="2743089" indent="0" algn="ctr">
              <a:buNone/>
              <a:defRPr>
                <a:solidFill>
                  <a:schemeClr val="tx1">
                    <a:tint val="75000"/>
                  </a:schemeClr>
                </a:solidFill>
              </a:defRPr>
            </a:lvl7pPr>
            <a:lvl8pPr marL="3200271"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23668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56130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cstate="print"/>
          <a:srcRect/>
          <a:stretch>
            <a:fillRect/>
          </a:stretch>
        </p:blipFill>
        <p:spPr bwMode="auto">
          <a:xfrm>
            <a:off x="0" y="-174625"/>
            <a:ext cx="9144000" cy="7129463"/>
          </a:xfrm>
          <a:prstGeom prst="rect">
            <a:avLst/>
          </a:prstGeom>
          <a:noFill/>
          <a:ln w="9525">
            <a:noFill/>
            <a:miter lim="800000"/>
            <a:headEnd/>
            <a:tailEnd/>
          </a:ln>
        </p:spPr>
      </p:pic>
      <p:sp>
        <p:nvSpPr>
          <p:cNvPr id="5" name="TextBox 4"/>
          <p:cNvSpPr txBox="1"/>
          <p:nvPr userDrawn="1"/>
        </p:nvSpPr>
        <p:spPr>
          <a:xfrm>
            <a:off x="1500188" y="5959475"/>
            <a:ext cx="3321050" cy="800100"/>
          </a:xfrm>
          <a:prstGeom prst="rect">
            <a:avLst/>
          </a:prstGeom>
          <a:noFill/>
        </p:spPr>
        <p:txBody>
          <a:bodyPr lIns="122143" tIns="61071" rIns="122143" bIns="61071">
            <a:spAutoFit/>
          </a:bodyPr>
          <a:lstStyle/>
          <a:p>
            <a:pPr>
              <a:defRPr/>
            </a:pPr>
            <a:r>
              <a:rPr lang="en-US" sz="1100" b="1" dirty="0">
                <a:solidFill>
                  <a:srgbClr val="B39D35"/>
                </a:solidFill>
                <a:latin typeface="Arial" charset="0"/>
              </a:rPr>
              <a:t>Dr. John D. Barge, State School Superintendent</a:t>
            </a:r>
          </a:p>
          <a:p>
            <a:pPr>
              <a:defRPr/>
            </a:pPr>
            <a:r>
              <a:rPr lang="en-US" sz="1100" i="1" dirty="0">
                <a:solidFill>
                  <a:srgbClr val="B39D35"/>
                </a:solidFill>
                <a:latin typeface="Arial" charset="0"/>
              </a:rPr>
              <a:t>“Making Education Work for All Georgians”</a:t>
            </a:r>
          </a:p>
          <a:p>
            <a:pPr>
              <a:defRPr/>
            </a:pPr>
            <a:r>
              <a:rPr lang="en-US" sz="1100" dirty="0">
                <a:solidFill>
                  <a:srgbClr val="B39D35"/>
                </a:solidFill>
                <a:latin typeface="Arial" charset="0"/>
              </a:rPr>
              <a:t>www.gadoe.org</a:t>
            </a:r>
          </a:p>
        </p:txBody>
      </p:sp>
      <p:pic>
        <p:nvPicPr>
          <p:cNvPr id="6" name="Picture 13" descr="DOE-LOGO-single-layer-gold.gif"/>
          <p:cNvPicPr>
            <a:picLocks noChangeAspect="1"/>
          </p:cNvPicPr>
          <p:nvPr userDrawn="1"/>
        </p:nvPicPr>
        <p:blipFill>
          <a:blip r:embed="rId3" cstate="print"/>
          <a:srcRect/>
          <a:stretch>
            <a:fillRect/>
          </a:stretch>
        </p:blipFill>
        <p:spPr bwMode="auto">
          <a:xfrm>
            <a:off x="809625" y="5899150"/>
            <a:ext cx="725488" cy="752475"/>
          </a:xfrm>
          <a:prstGeom prst="rect">
            <a:avLst/>
          </a:prstGeom>
          <a:noFill/>
          <a:ln w="9525">
            <a:noFill/>
            <a:miter lim="800000"/>
            <a:headEnd/>
            <a:tailEnd/>
          </a:ln>
        </p:spPr>
      </p:pic>
      <p:sp>
        <p:nvSpPr>
          <p:cNvPr id="3" name="Content Placeholder 2"/>
          <p:cNvSpPr>
            <a:spLocks noGrp="1"/>
          </p:cNvSpPr>
          <p:nvPr>
            <p:ph idx="1"/>
          </p:nvPr>
        </p:nvSpPr>
        <p:spPr>
          <a:xfrm>
            <a:off x="457200" y="1600200"/>
            <a:ext cx="8229601" cy="4348595"/>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0275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942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800" b="1" cap="a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82" indent="0">
              <a:buNone/>
              <a:defRPr sz="1700">
                <a:solidFill>
                  <a:schemeClr val="tx1">
                    <a:tint val="75000"/>
                  </a:schemeClr>
                </a:solidFill>
              </a:defRPr>
            </a:lvl2pPr>
            <a:lvl3pPr marL="914363" indent="0">
              <a:buNone/>
              <a:defRPr sz="1600">
                <a:solidFill>
                  <a:schemeClr val="tx1">
                    <a:tint val="75000"/>
                  </a:schemeClr>
                </a:solidFill>
              </a:defRPr>
            </a:lvl3pPr>
            <a:lvl4pPr marL="1371546" indent="0">
              <a:buNone/>
              <a:defRPr sz="1300">
                <a:solidFill>
                  <a:schemeClr val="tx1">
                    <a:tint val="75000"/>
                  </a:schemeClr>
                </a:solidFill>
              </a:defRPr>
            </a:lvl4pPr>
            <a:lvl5pPr marL="1828728" indent="0">
              <a:buNone/>
              <a:defRPr sz="1300">
                <a:solidFill>
                  <a:schemeClr val="tx1">
                    <a:tint val="75000"/>
                  </a:schemeClr>
                </a:solidFill>
              </a:defRPr>
            </a:lvl5pPr>
            <a:lvl6pPr marL="2285909" indent="0">
              <a:buNone/>
              <a:defRPr sz="1300">
                <a:solidFill>
                  <a:schemeClr val="tx1">
                    <a:tint val="75000"/>
                  </a:schemeClr>
                </a:solidFill>
              </a:defRPr>
            </a:lvl6pPr>
            <a:lvl7pPr marL="2743089" indent="0">
              <a:buNone/>
              <a:defRPr sz="1300">
                <a:solidFill>
                  <a:schemeClr val="tx1">
                    <a:tint val="75000"/>
                  </a:schemeClr>
                </a:solidFill>
              </a:defRPr>
            </a:lvl7pPr>
            <a:lvl8pPr marL="3200271" indent="0">
              <a:buNone/>
              <a:defRPr sz="1300">
                <a:solidFill>
                  <a:schemeClr val="tx1">
                    <a:tint val="75000"/>
                  </a:schemeClr>
                </a:solidFill>
              </a:defRPr>
            </a:lvl8pPr>
            <a:lvl9pPr marL="3657452" indent="0">
              <a:buNone/>
              <a:defRPr sz="13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58378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2" y="1600200"/>
            <a:ext cx="4038599" cy="4525964"/>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0"/>
            <a:ext cx="4038599" cy="4525964"/>
          </a:xfrm>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 </a:t>
            </a:r>
            <a:endParaRPr lang="en-US" dirty="0"/>
          </a:p>
        </p:txBody>
      </p:sp>
    </p:spTree>
    <p:extLst>
      <p:ext uri="{BB962C8B-B14F-4D97-AF65-F5344CB8AC3E}">
        <p14:creationId xmlns:p14="http://schemas.microsoft.com/office/powerpoint/2010/main" val="24241058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3" y="1535113"/>
            <a:ext cx="4040187" cy="639762"/>
          </a:xfrm>
        </p:spPr>
        <p:txBody>
          <a:bodyPr anchor="b"/>
          <a:lstStyle>
            <a:lvl1pPr marL="0" indent="0">
              <a:buNone/>
              <a:defRPr sz="2400" b="1"/>
            </a:lvl1pPr>
            <a:lvl2pPr marL="457182" indent="0">
              <a:buNone/>
              <a:defRPr sz="2000" b="1"/>
            </a:lvl2pPr>
            <a:lvl3pPr marL="914363" indent="0">
              <a:buNone/>
              <a:defRPr sz="1700" b="1"/>
            </a:lvl3pPr>
            <a:lvl4pPr marL="1371546" indent="0">
              <a:buNone/>
              <a:defRPr sz="1600" b="1"/>
            </a:lvl4pPr>
            <a:lvl5pPr marL="1828728" indent="0">
              <a:buNone/>
              <a:defRPr sz="1600" b="1"/>
            </a:lvl5pPr>
            <a:lvl6pPr marL="2285909" indent="0">
              <a:buNone/>
              <a:defRPr sz="1600" b="1"/>
            </a:lvl6pPr>
            <a:lvl7pPr marL="2743089" indent="0">
              <a:buNone/>
              <a:defRPr sz="1600" b="1"/>
            </a:lvl7pPr>
            <a:lvl8pPr marL="3200271" indent="0">
              <a:buNone/>
              <a:defRPr sz="1600" b="1"/>
            </a:lvl8pPr>
            <a:lvl9pPr marL="36574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2" indent="0">
              <a:buNone/>
              <a:defRPr sz="2000" b="1"/>
            </a:lvl2pPr>
            <a:lvl3pPr marL="914363" indent="0">
              <a:buNone/>
              <a:defRPr sz="1700" b="1"/>
            </a:lvl3pPr>
            <a:lvl4pPr marL="1371546" indent="0">
              <a:buNone/>
              <a:defRPr sz="1600" b="1"/>
            </a:lvl4pPr>
            <a:lvl5pPr marL="1828728" indent="0">
              <a:buNone/>
              <a:defRPr sz="1600" b="1"/>
            </a:lvl5pPr>
            <a:lvl6pPr marL="2285909" indent="0">
              <a:buNone/>
              <a:defRPr sz="1600" b="1"/>
            </a:lvl6pPr>
            <a:lvl7pPr marL="2743089" indent="0">
              <a:buNone/>
              <a:defRPr sz="1600" b="1"/>
            </a:lvl7pPr>
            <a:lvl8pPr marL="3200271" indent="0">
              <a:buNone/>
              <a:defRPr sz="1600" b="1"/>
            </a:lvl8pPr>
            <a:lvl9pPr marL="36574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83367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599697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2314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300"/>
            </a:lvl1pPr>
            <a:lvl2pPr marL="457182" indent="0">
              <a:buNone/>
              <a:defRPr sz="1200"/>
            </a:lvl2pPr>
            <a:lvl3pPr marL="914363" indent="0">
              <a:buNone/>
              <a:defRPr sz="900"/>
            </a:lvl3pPr>
            <a:lvl4pPr marL="1371546" indent="0">
              <a:buNone/>
              <a:defRPr sz="900"/>
            </a:lvl4pPr>
            <a:lvl5pPr marL="1828728" indent="0">
              <a:buNone/>
              <a:defRPr sz="900"/>
            </a:lvl5pPr>
            <a:lvl6pPr marL="2285909" indent="0">
              <a:buNone/>
              <a:defRPr sz="900"/>
            </a:lvl6pPr>
            <a:lvl7pPr marL="2743089" indent="0">
              <a:buNone/>
              <a:defRPr sz="900"/>
            </a:lvl7pPr>
            <a:lvl8pPr marL="3200271" indent="0">
              <a:buNone/>
              <a:defRPr sz="900"/>
            </a:lvl8pPr>
            <a:lvl9pPr marL="3657452" indent="0">
              <a:buNone/>
              <a:defRPr sz="900"/>
            </a:lvl9pPr>
          </a:lstStyle>
          <a:p>
            <a:pPr lvl="0"/>
            <a:r>
              <a:rPr lang="en-US" smtClean="0"/>
              <a:t>Click to edit Master text styles</a:t>
            </a:r>
          </a:p>
        </p:txBody>
      </p:sp>
    </p:spTree>
    <p:extLst>
      <p:ext uri="{BB962C8B-B14F-4D97-AF65-F5344CB8AC3E}">
        <p14:creationId xmlns:p14="http://schemas.microsoft.com/office/powerpoint/2010/main" val="1997354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2" indent="0">
              <a:buNone/>
              <a:defRPr sz="2800"/>
            </a:lvl2pPr>
            <a:lvl3pPr marL="914363" indent="0">
              <a:buNone/>
              <a:defRPr sz="2400"/>
            </a:lvl3pPr>
            <a:lvl4pPr marL="1371546" indent="0">
              <a:buNone/>
              <a:defRPr sz="2000"/>
            </a:lvl4pPr>
            <a:lvl5pPr marL="1828728" indent="0">
              <a:buNone/>
              <a:defRPr sz="2000"/>
            </a:lvl5pPr>
            <a:lvl6pPr marL="2285909" indent="0">
              <a:buNone/>
              <a:defRPr sz="2000"/>
            </a:lvl6pPr>
            <a:lvl7pPr marL="2743089" indent="0">
              <a:buNone/>
              <a:defRPr sz="2000"/>
            </a:lvl7pPr>
            <a:lvl8pPr marL="3200271" indent="0">
              <a:buNone/>
              <a:defRPr sz="2000"/>
            </a:lvl8pPr>
            <a:lvl9pPr marL="3657452"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00"/>
            </a:lvl1pPr>
            <a:lvl2pPr marL="457182" indent="0">
              <a:buNone/>
              <a:defRPr sz="1200"/>
            </a:lvl2pPr>
            <a:lvl3pPr marL="914363" indent="0">
              <a:buNone/>
              <a:defRPr sz="900"/>
            </a:lvl3pPr>
            <a:lvl4pPr marL="1371546" indent="0">
              <a:buNone/>
              <a:defRPr sz="900"/>
            </a:lvl4pPr>
            <a:lvl5pPr marL="1828728" indent="0">
              <a:buNone/>
              <a:defRPr sz="900"/>
            </a:lvl5pPr>
            <a:lvl6pPr marL="2285909" indent="0">
              <a:buNone/>
              <a:defRPr sz="900"/>
            </a:lvl6pPr>
            <a:lvl7pPr marL="2743089" indent="0">
              <a:buNone/>
              <a:defRPr sz="900"/>
            </a:lvl7pPr>
            <a:lvl8pPr marL="3200271" indent="0">
              <a:buNone/>
              <a:defRPr sz="900"/>
            </a:lvl8pPr>
            <a:lvl9pPr marL="3657452" indent="0">
              <a:buNone/>
              <a:defRPr sz="900"/>
            </a:lvl9pPr>
          </a:lstStyle>
          <a:p>
            <a:pPr lvl="0"/>
            <a:r>
              <a:rPr lang="en-US" smtClean="0"/>
              <a:t>Click to edit Master text styles</a:t>
            </a:r>
          </a:p>
        </p:txBody>
      </p:sp>
    </p:spTree>
    <p:extLst>
      <p:ext uri="{BB962C8B-B14F-4D97-AF65-F5344CB8AC3E}">
        <p14:creationId xmlns:p14="http://schemas.microsoft.com/office/powerpoint/2010/main" val="3708008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1854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6462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600">
                <a:latin typeface="Arial" pitchFamily="34" charset="0"/>
                <a:cs typeface="Arial" pitchFamily="34" charset="0"/>
              </a:defRPr>
            </a:lvl1pPr>
            <a:lvl2pPr>
              <a:defRPr sz="3600">
                <a:latin typeface="Arial" pitchFamily="34" charset="0"/>
                <a:cs typeface="Arial" pitchFamily="34" charset="0"/>
              </a:defRPr>
            </a:lvl2pPr>
            <a:lvl3pPr>
              <a:defRPr sz="3600">
                <a:latin typeface="Arial" pitchFamily="34" charset="0"/>
                <a:cs typeface="Arial" pitchFamily="34" charset="0"/>
              </a:defRPr>
            </a:lvl3pPr>
            <a:lvl4pPr>
              <a:defRPr sz="3600">
                <a:latin typeface="Arial" pitchFamily="34" charset="0"/>
                <a:cs typeface="Arial" pitchFamily="34" charset="0"/>
              </a:defRPr>
            </a:lvl4pPr>
            <a:lvl5pPr>
              <a:defRPr sz="3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7125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470150"/>
          </a:xfrm>
        </p:spPr>
        <p:txBody>
          <a:bodyPr anchor="b"/>
          <a:lstStyle>
            <a:lvl1pPr algn="l">
              <a:defRPr sz="36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600"/>
            </a:lvl1pPr>
            <a:lvl2pPr>
              <a:defRPr sz="3600"/>
            </a:lvl2pPr>
            <a:lvl3pPr>
              <a:defRPr sz="3600"/>
            </a:lvl3pPr>
            <a:lvl4pPr>
              <a:defRPr sz="3600"/>
            </a:lvl4pPr>
            <a:lvl5pPr>
              <a:defRPr sz="3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971800"/>
            <a:ext cx="3008313" cy="3154363"/>
          </a:xfrm>
        </p:spPr>
        <p:txBody>
          <a:bodyPr/>
          <a:lstStyle>
            <a:lvl1pPr marL="0" indent="0">
              <a:buNone/>
              <a:defRPr sz="3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5228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4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45764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4.png"/><Relationship Id="rId2" Type="http://schemas.openxmlformats.org/officeDocument/2006/relationships/slideLayout" Target="../slideLayouts/slideLayout28.xml"/><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4.png"/><Relationship Id="rId2" Type="http://schemas.openxmlformats.org/officeDocument/2006/relationships/slideLayout" Target="../slideLayouts/slideLayout53.xml"/><Relationship Id="rId16" Type="http://schemas.openxmlformats.org/officeDocument/2006/relationships/image" Target="../media/image3.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4.png"/><Relationship Id="rId2" Type="http://schemas.openxmlformats.org/officeDocument/2006/relationships/slideLayout" Target="../slideLayouts/slideLayout67.xml"/><Relationship Id="rId16" Type="http://schemas.openxmlformats.org/officeDocument/2006/relationships/image" Target="../media/image3.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GaDOE_PPT_bg_charcoal.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 y="76200"/>
            <a:ext cx="906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76200" y="1600200"/>
            <a:ext cx="906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7" descr="High Res SNP App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2000" y="5480050"/>
            <a:ext cx="5143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800" b="1"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800" b="1">
          <a:solidFill>
            <a:schemeClr val="tx1"/>
          </a:solidFill>
          <a:latin typeface="Arial" charset="0"/>
          <a:cs typeface="Arial" charset="0"/>
        </a:defRPr>
      </a:lvl2pPr>
      <a:lvl3pPr algn="ctr" rtl="0" eaLnBrk="1" fontAlgn="base" hangingPunct="1">
        <a:spcBef>
          <a:spcPct val="0"/>
        </a:spcBef>
        <a:spcAft>
          <a:spcPct val="0"/>
        </a:spcAft>
        <a:defRPr sz="4800" b="1">
          <a:solidFill>
            <a:schemeClr val="tx1"/>
          </a:solidFill>
          <a:latin typeface="Arial" charset="0"/>
          <a:cs typeface="Arial" charset="0"/>
        </a:defRPr>
      </a:lvl3pPr>
      <a:lvl4pPr algn="ctr" rtl="0" eaLnBrk="1" fontAlgn="base" hangingPunct="1">
        <a:spcBef>
          <a:spcPct val="0"/>
        </a:spcBef>
        <a:spcAft>
          <a:spcPct val="0"/>
        </a:spcAft>
        <a:defRPr sz="4800" b="1">
          <a:solidFill>
            <a:schemeClr val="tx1"/>
          </a:solidFill>
          <a:latin typeface="Arial" charset="0"/>
          <a:cs typeface="Arial" charset="0"/>
        </a:defRPr>
      </a:lvl4pPr>
      <a:lvl5pPr algn="ctr" rtl="0" eaLnBrk="1" fontAlgn="base" hangingPunct="1">
        <a:spcBef>
          <a:spcPct val="0"/>
        </a:spcBef>
        <a:spcAft>
          <a:spcPct val="0"/>
        </a:spcAft>
        <a:defRPr sz="4800" b="1">
          <a:solidFill>
            <a:schemeClr val="tx1"/>
          </a:solidFill>
          <a:latin typeface="Arial" charset="0"/>
          <a:cs typeface="Arial" charset="0"/>
        </a:defRPr>
      </a:lvl5pPr>
      <a:lvl6pPr marL="457200" algn="ctr" rtl="0" eaLnBrk="1" fontAlgn="base" hangingPunct="1">
        <a:spcBef>
          <a:spcPct val="0"/>
        </a:spcBef>
        <a:spcAft>
          <a:spcPct val="0"/>
        </a:spcAft>
        <a:defRPr sz="4400" b="1">
          <a:solidFill>
            <a:schemeClr val="tx1"/>
          </a:solidFill>
          <a:latin typeface="Calibri" pitchFamily="34" charset="0"/>
        </a:defRPr>
      </a:lvl6pPr>
      <a:lvl7pPr marL="914400" algn="ctr" rtl="0" eaLnBrk="1" fontAlgn="base" hangingPunct="1">
        <a:spcBef>
          <a:spcPct val="0"/>
        </a:spcBef>
        <a:spcAft>
          <a:spcPct val="0"/>
        </a:spcAft>
        <a:defRPr sz="4400" b="1">
          <a:solidFill>
            <a:schemeClr val="tx1"/>
          </a:solidFill>
          <a:latin typeface="Calibri" pitchFamily="34" charset="0"/>
        </a:defRPr>
      </a:lvl7pPr>
      <a:lvl8pPr marL="1371600" algn="ctr" rtl="0" eaLnBrk="1" fontAlgn="base" hangingPunct="1">
        <a:spcBef>
          <a:spcPct val="0"/>
        </a:spcBef>
        <a:spcAft>
          <a:spcPct val="0"/>
        </a:spcAft>
        <a:defRPr sz="4400" b="1">
          <a:solidFill>
            <a:schemeClr val="tx1"/>
          </a:solidFill>
          <a:latin typeface="Calibri" pitchFamily="34" charset="0"/>
        </a:defRPr>
      </a:lvl8pPr>
      <a:lvl9pPr marL="1828800" algn="ctr" rtl="0" eaLnBrk="1" fontAlgn="base" hangingPunct="1">
        <a:spcBef>
          <a:spcPct val="0"/>
        </a:spcBef>
        <a:spcAft>
          <a:spcPct val="0"/>
        </a:spcAft>
        <a:defRPr sz="4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50" name="Group 10"/>
          <p:cNvGrpSpPr>
            <a:grpSpLocks/>
          </p:cNvGrpSpPr>
          <p:nvPr/>
        </p:nvGrpSpPr>
        <p:grpSpPr bwMode="auto">
          <a:xfrm>
            <a:off x="0" y="-174625"/>
            <a:ext cx="9144000" cy="7129463"/>
            <a:chOff x="0" y="-128588"/>
            <a:chExt cx="6950075" cy="5229226"/>
          </a:xfrm>
        </p:grpSpPr>
        <p:pic>
          <p:nvPicPr>
            <p:cNvPr id="2053" name="Picture 1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128588"/>
              <a:ext cx="6950075" cy="522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8"/>
            <p:cNvSpPr txBox="1">
              <a:spLocks noChangeArrowheads="1"/>
            </p:cNvSpPr>
            <p:nvPr/>
          </p:nvSpPr>
          <p:spPr bwMode="auto">
            <a:xfrm>
              <a:off x="1140247" y="4370572"/>
              <a:ext cx="2524229" cy="56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100" b="1" smtClean="0">
                  <a:solidFill>
                    <a:srgbClr val="B39D35"/>
                  </a:solidFill>
                </a:rPr>
                <a:t>Dr. John D. Barge, State School Superintendent</a:t>
              </a:r>
            </a:p>
            <a:p>
              <a:pPr eaLnBrk="1" hangingPunct="1">
                <a:defRPr/>
              </a:pPr>
              <a:r>
                <a:rPr lang="en-US" sz="1100" i="1" smtClean="0">
                  <a:solidFill>
                    <a:srgbClr val="B39D35"/>
                  </a:solidFill>
                </a:rPr>
                <a:t>“Making Education Work for All Georgians”</a:t>
              </a:r>
            </a:p>
            <a:p>
              <a:pPr eaLnBrk="1" hangingPunct="1">
                <a:defRPr/>
              </a:pPr>
              <a:r>
                <a:rPr lang="en-US" sz="1100" smtClean="0">
                  <a:solidFill>
                    <a:srgbClr val="B39D35"/>
                  </a:solidFill>
                </a:rPr>
                <a:t>www.gadoe.org</a:t>
              </a:r>
            </a:p>
          </p:txBody>
        </p:sp>
        <p:pic>
          <p:nvPicPr>
            <p:cNvPr id="2055" name="Picture 9" descr="DOE-LOGO-single-layer-gold.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15950" y="4325938"/>
              <a:ext cx="5508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itle Placeholder 1"/>
          <p:cNvSpPr>
            <a:spLocks noGrp="1"/>
          </p:cNvSpPr>
          <p:nvPr>
            <p:ph type="title"/>
          </p:nvPr>
        </p:nvSpPr>
        <p:spPr bwMode="auto">
          <a:xfrm>
            <a:off x="152400" y="274638"/>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dirty="0" smtClean="0"/>
              <a:t>Click to edit Master title style</a:t>
            </a:r>
          </a:p>
        </p:txBody>
      </p:sp>
      <p:sp>
        <p:nvSpPr>
          <p:cNvPr id="2052" name="Text Placeholder 2"/>
          <p:cNvSpPr>
            <a:spLocks noGrp="1"/>
          </p:cNvSpPr>
          <p:nvPr>
            <p:ph type="body" idx="1"/>
          </p:nvPr>
        </p:nvSpPr>
        <p:spPr bwMode="auto">
          <a:xfrm>
            <a:off x="465138" y="1541463"/>
            <a:ext cx="82296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descr="High Res SNP Appl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2000" y="5480050"/>
            <a:ext cx="5143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sldNum="0" hdr="0" ftr="0" dt="0"/>
  <p:txStyles>
    <p:titleStyle>
      <a:lvl1pPr algn="ctr" defTabSz="912813" rtl="0" eaLnBrk="1" fontAlgn="base" hangingPunct="1">
        <a:spcBef>
          <a:spcPct val="0"/>
        </a:spcBef>
        <a:spcAft>
          <a:spcPct val="0"/>
        </a:spcAft>
        <a:defRPr sz="4800" b="1" kern="1200">
          <a:solidFill>
            <a:schemeClr val="tx1"/>
          </a:solidFill>
          <a:latin typeface="Arial" pitchFamily="34" charset="0"/>
          <a:ea typeface="+mj-ea"/>
          <a:cs typeface="Arial" pitchFamily="34" charset="0"/>
        </a:defRPr>
      </a:lvl1pPr>
      <a:lvl2pPr algn="ctr" defTabSz="912813" rtl="0" eaLnBrk="1" fontAlgn="base" hangingPunct="1">
        <a:spcBef>
          <a:spcPct val="0"/>
        </a:spcBef>
        <a:spcAft>
          <a:spcPct val="0"/>
        </a:spcAft>
        <a:defRPr sz="4400" b="1">
          <a:solidFill>
            <a:schemeClr val="tx1"/>
          </a:solidFill>
          <a:latin typeface="Calibri" pitchFamily="34" charset="0"/>
        </a:defRPr>
      </a:lvl2pPr>
      <a:lvl3pPr algn="ctr" defTabSz="912813" rtl="0" eaLnBrk="1" fontAlgn="base" hangingPunct="1">
        <a:spcBef>
          <a:spcPct val="0"/>
        </a:spcBef>
        <a:spcAft>
          <a:spcPct val="0"/>
        </a:spcAft>
        <a:defRPr sz="4400" b="1">
          <a:solidFill>
            <a:schemeClr val="tx1"/>
          </a:solidFill>
          <a:latin typeface="Calibri" pitchFamily="34" charset="0"/>
        </a:defRPr>
      </a:lvl3pPr>
      <a:lvl4pPr algn="ctr" defTabSz="912813" rtl="0" eaLnBrk="1" fontAlgn="base" hangingPunct="1">
        <a:spcBef>
          <a:spcPct val="0"/>
        </a:spcBef>
        <a:spcAft>
          <a:spcPct val="0"/>
        </a:spcAft>
        <a:defRPr sz="4400" b="1">
          <a:solidFill>
            <a:schemeClr val="tx1"/>
          </a:solidFill>
          <a:latin typeface="Calibri" pitchFamily="34" charset="0"/>
        </a:defRPr>
      </a:lvl4pPr>
      <a:lvl5pPr algn="ctr" defTabSz="912813" rtl="0" eaLnBrk="1" fontAlgn="base" hangingPunct="1">
        <a:spcBef>
          <a:spcPct val="0"/>
        </a:spcBef>
        <a:spcAft>
          <a:spcPct val="0"/>
        </a:spcAft>
        <a:defRPr sz="4400" b="1">
          <a:solidFill>
            <a:schemeClr val="tx1"/>
          </a:solidFill>
          <a:latin typeface="Calibri" pitchFamily="34" charset="0"/>
        </a:defRPr>
      </a:lvl5pPr>
      <a:lvl6pPr marL="610728" algn="ctr" defTabSz="913972" rtl="0" eaLnBrk="1" fontAlgn="base" hangingPunct="1">
        <a:spcBef>
          <a:spcPct val="0"/>
        </a:spcBef>
        <a:spcAft>
          <a:spcPct val="0"/>
        </a:spcAft>
        <a:defRPr sz="4400" b="1">
          <a:solidFill>
            <a:schemeClr val="tx1"/>
          </a:solidFill>
          <a:latin typeface="Calibri" pitchFamily="34" charset="0"/>
        </a:defRPr>
      </a:lvl6pPr>
      <a:lvl7pPr marL="1221456" algn="ctr" defTabSz="913972" rtl="0" eaLnBrk="1" fontAlgn="base" hangingPunct="1">
        <a:spcBef>
          <a:spcPct val="0"/>
        </a:spcBef>
        <a:spcAft>
          <a:spcPct val="0"/>
        </a:spcAft>
        <a:defRPr sz="4400" b="1">
          <a:solidFill>
            <a:schemeClr val="tx1"/>
          </a:solidFill>
          <a:latin typeface="Calibri" pitchFamily="34" charset="0"/>
        </a:defRPr>
      </a:lvl7pPr>
      <a:lvl8pPr marL="1832183" algn="ctr" defTabSz="913972" rtl="0" eaLnBrk="1" fontAlgn="base" hangingPunct="1">
        <a:spcBef>
          <a:spcPct val="0"/>
        </a:spcBef>
        <a:spcAft>
          <a:spcPct val="0"/>
        </a:spcAft>
        <a:defRPr sz="4400" b="1">
          <a:solidFill>
            <a:schemeClr val="tx1"/>
          </a:solidFill>
          <a:latin typeface="Calibri" pitchFamily="34" charset="0"/>
        </a:defRPr>
      </a:lvl8pPr>
      <a:lvl9pPr marL="2442911" algn="ctr" defTabSz="913972" rtl="0" eaLnBrk="1" fontAlgn="base" hangingPunct="1">
        <a:spcBef>
          <a:spcPct val="0"/>
        </a:spcBef>
        <a:spcAft>
          <a:spcPct val="0"/>
        </a:spcAft>
        <a:defRPr sz="4400" b="1">
          <a:solidFill>
            <a:schemeClr val="tx1"/>
          </a:solidFill>
          <a:latin typeface="Calibri" pitchFamily="34" charset="0"/>
        </a:defRPr>
      </a:lvl9pPr>
    </p:titleStyle>
    <p:bodyStyle>
      <a:lvl1pPr marL="341313" indent="-341313" algn="l" defTabSz="912813"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1pPr>
      <a:lvl2pPr marL="741363" indent="-282575" algn="l" defTabSz="912813"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2pPr>
      <a:lvl3pPr marL="1139825" indent="-225425" algn="l" defTabSz="912813"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3pPr>
      <a:lvl4pPr marL="1598613" indent="-225425" algn="l" defTabSz="912813"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4pPr>
      <a:lvl5pPr marL="2055813" indent="-225425" algn="l" defTabSz="912813" rtl="0" eaLnBrk="1" fontAlgn="base" hangingPunct="1">
        <a:spcBef>
          <a:spcPct val="20000"/>
        </a:spcBef>
        <a:spcAft>
          <a:spcPct val="0"/>
        </a:spcAft>
        <a:buFont typeface="Arial" pitchFamily="34" charset="0"/>
        <a:buChar char="»"/>
        <a:defRPr sz="3600" kern="1200">
          <a:solidFill>
            <a:schemeClr val="tx1"/>
          </a:solidFill>
          <a:latin typeface="Arial" pitchFamily="34" charset="0"/>
          <a:ea typeface="+mn-ea"/>
          <a:cs typeface="Arial" pitchFamily="34" charset="0"/>
        </a:defRPr>
      </a:lvl5pPr>
      <a:lvl6pPr marL="251455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1"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098" name="Group 10"/>
          <p:cNvGrpSpPr>
            <a:grpSpLocks/>
          </p:cNvGrpSpPr>
          <p:nvPr/>
        </p:nvGrpSpPr>
        <p:grpSpPr bwMode="auto">
          <a:xfrm>
            <a:off x="0" y="-174625"/>
            <a:ext cx="9144000" cy="7129463"/>
            <a:chOff x="0" y="-128588"/>
            <a:chExt cx="6950075" cy="5229226"/>
          </a:xfrm>
        </p:grpSpPr>
        <p:pic>
          <p:nvPicPr>
            <p:cNvPr id="4101" name="Picture 1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128588"/>
              <a:ext cx="6950075" cy="522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8"/>
            <p:cNvSpPr txBox="1">
              <a:spLocks noChangeArrowheads="1"/>
            </p:cNvSpPr>
            <p:nvPr/>
          </p:nvSpPr>
          <p:spPr bwMode="auto">
            <a:xfrm>
              <a:off x="1140247" y="4370572"/>
              <a:ext cx="2524229" cy="56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100" b="1" smtClean="0">
                  <a:solidFill>
                    <a:srgbClr val="B39D35"/>
                  </a:solidFill>
                </a:rPr>
                <a:t>Dr. John D. Barge, State School Superintendent</a:t>
              </a:r>
            </a:p>
            <a:p>
              <a:pPr eaLnBrk="1" hangingPunct="1">
                <a:defRPr/>
              </a:pPr>
              <a:r>
                <a:rPr lang="en-US" sz="1100" i="1" smtClean="0">
                  <a:solidFill>
                    <a:srgbClr val="B39D35"/>
                  </a:solidFill>
                </a:rPr>
                <a:t>“Making Education Work for All Georgians”</a:t>
              </a:r>
            </a:p>
            <a:p>
              <a:pPr eaLnBrk="1" hangingPunct="1">
                <a:defRPr/>
              </a:pPr>
              <a:r>
                <a:rPr lang="en-US" sz="1100" smtClean="0">
                  <a:solidFill>
                    <a:srgbClr val="B39D35"/>
                  </a:solidFill>
                </a:rPr>
                <a:t>www.gadoe.org</a:t>
              </a:r>
            </a:p>
          </p:txBody>
        </p:sp>
        <p:pic>
          <p:nvPicPr>
            <p:cNvPr id="4103" name="Picture 9" descr="DOE-LOGO-single-layer-gold.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15950" y="4325938"/>
              <a:ext cx="5508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4100" name="Text Placeholder 2"/>
          <p:cNvSpPr>
            <a:spLocks noGrp="1"/>
          </p:cNvSpPr>
          <p:nvPr>
            <p:ph type="body" idx="1"/>
          </p:nvPr>
        </p:nvSpPr>
        <p:spPr bwMode="auto">
          <a:xfrm>
            <a:off x="465138" y="1541463"/>
            <a:ext cx="82296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hf sldNum="0" hdr="0" ftr="0" dt="0"/>
  <p:txStyles>
    <p:titleStyle>
      <a:lvl1pPr algn="ctr" defTabSz="912813" rtl="0" eaLnBrk="1" fontAlgn="base" hangingPunct="1">
        <a:spcBef>
          <a:spcPct val="0"/>
        </a:spcBef>
        <a:spcAft>
          <a:spcPct val="0"/>
        </a:spcAft>
        <a:defRPr sz="4400" b="1" kern="1200">
          <a:solidFill>
            <a:schemeClr val="tx1"/>
          </a:solidFill>
          <a:latin typeface="+mj-lt"/>
          <a:ea typeface="+mj-ea"/>
          <a:cs typeface="+mj-cs"/>
        </a:defRPr>
      </a:lvl1pPr>
      <a:lvl2pPr algn="ctr" defTabSz="912813" rtl="0" eaLnBrk="1" fontAlgn="base" hangingPunct="1">
        <a:spcBef>
          <a:spcPct val="0"/>
        </a:spcBef>
        <a:spcAft>
          <a:spcPct val="0"/>
        </a:spcAft>
        <a:defRPr sz="4400" b="1">
          <a:solidFill>
            <a:schemeClr val="tx1"/>
          </a:solidFill>
          <a:latin typeface="Calibri" pitchFamily="34" charset="0"/>
        </a:defRPr>
      </a:lvl2pPr>
      <a:lvl3pPr algn="ctr" defTabSz="912813" rtl="0" eaLnBrk="1" fontAlgn="base" hangingPunct="1">
        <a:spcBef>
          <a:spcPct val="0"/>
        </a:spcBef>
        <a:spcAft>
          <a:spcPct val="0"/>
        </a:spcAft>
        <a:defRPr sz="4400" b="1">
          <a:solidFill>
            <a:schemeClr val="tx1"/>
          </a:solidFill>
          <a:latin typeface="Calibri" pitchFamily="34" charset="0"/>
        </a:defRPr>
      </a:lvl3pPr>
      <a:lvl4pPr algn="ctr" defTabSz="912813" rtl="0" eaLnBrk="1" fontAlgn="base" hangingPunct="1">
        <a:spcBef>
          <a:spcPct val="0"/>
        </a:spcBef>
        <a:spcAft>
          <a:spcPct val="0"/>
        </a:spcAft>
        <a:defRPr sz="4400" b="1">
          <a:solidFill>
            <a:schemeClr val="tx1"/>
          </a:solidFill>
          <a:latin typeface="Calibri" pitchFamily="34" charset="0"/>
        </a:defRPr>
      </a:lvl4pPr>
      <a:lvl5pPr algn="ctr" defTabSz="912813" rtl="0" eaLnBrk="1" fontAlgn="base" hangingPunct="1">
        <a:spcBef>
          <a:spcPct val="0"/>
        </a:spcBef>
        <a:spcAft>
          <a:spcPct val="0"/>
        </a:spcAft>
        <a:defRPr sz="4400" b="1">
          <a:solidFill>
            <a:schemeClr val="tx1"/>
          </a:solidFill>
          <a:latin typeface="Calibri" pitchFamily="34" charset="0"/>
        </a:defRPr>
      </a:lvl5pPr>
      <a:lvl6pPr marL="610728" algn="ctr" defTabSz="913972" rtl="0" eaLnBrk="1" fontAlgn="base" hangingPunct="1">
        <a:spcBef>
          <a:spcPct val="0"/>
        </a:spcBef>
        <a:spcAft>
          <a:spcPct val="0"/>
        </a:spcAft>
        <a:defRPr sz="4400" b="1">
          <a:solidFill>
            <a:schemeClr val="tx1"/>
          </a:solidFill>
          <a:latin typeface="Calibri" pitchFamily="34" charset="0"/>
        </a:defRPr>
      </a:lvl6pPr>
      <a:lvl7pPr marL="1221456" algn="ctr" defTabSz="913972" rtl="0" eaLnBrk="1" fontAlgn="base" hangingPunct="1">
        <a:spcBef>
          <a:spcPct val="0"/>
        </a:spcBef>
        <a:spcAft>
          <a:spcPct val="0"/>
        </a:spcAft>
        <a:defRPr sz="4400" b="1">
          <a:solidFill>
            <a:schemeClr val="tx1"/>
          </a:solidFill>
          <a:latin typeface="Calibri" pitchFamily="34" charset="0"/>
        </a:defRPr>
      </a:lvl7pPr>
      <a:lvl8pPr marL="1832183" algn="ctr" defTabSz="913972" rtl="0" eaLnBrk="1" fontAlgn="base" hangingPunct="1">
        <a:spcBef>
          <a:spcPct val="0"/>
        </a:spcBef>
        <a:spcAft>
          <a:spcPct val="0"/>
        </a:spcAft>
        <a:defRPr sz="4400" b="1">
          <a:solidFill>
            <a:schemeClr val="tx1"/>
          </a:solidFill>
          <a:latin typeface="Calibri" pitchFamily="34" charset="0"/>
        </a:defRPr>
      </a:lvl8pPr>
      <a:lvl9pPr marL="2442911" algn="ctr" defTabSz="913972" rtl="0" eaLnBrk="1" fontAlgn="base" hangingPunct="1">
        <a:spcBef>
          <a:spcPct val="0"/>
        </a:spcBef>
        <a:spcAft>
          <a:spcPct val="0"/>
        </a:spcAft>
        <a:defRPr sz="4400" b="1">
          <a:solidFill>
            <a:schemeClr val="tx1"/>
          </a:solidFill>
          <a:latin typeface="Calibri" pitchFamily="34" charset="0"/>
        </a:defRPr>
      </a:lvl9pPr>
    </p:titleStyle>
    <p:bodyStyle>
      <a:lvl1pPr marL="341313" indent="-341313" algn="l" defTabSz="912813"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2575" algn="l" defTabSz="912813"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39825" indent="-225425" algn="l" defTabSz="912813" rtl="0" eaLnBrk="1" fontAlgn="base" hangingPunct="1">
        <a:spcBef>
          <a:spcPct val="20000"/>
        </a:spcBef>
        <a:spcAft>
          <a:spcPct val="0"/>
        </a:spcAft>
        <a:buFont typeface="Arial" pitchFamily="34" charset="0"/>
        <a:buChar char="•"/>
        <a:defRPr kern="1200">
          <a:solidFill>
            <a:schemeClr val="tx1"/>
          </a:solidFill>
          <a:latin typeface="+mn-lt"/>
          <a:ea typeface="+mn-ea"/>
          <a:cs typeface="+mn-cs"/>
        </a:defRPr>
      </a:lvl3pPr>
      <a:lvl4pPr marL="1598613" indent="-225425" algn="l" defTabSz="912813"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5425" algn="l" defTabSz="912813"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55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1"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aDOE_PPT_bg_charcoal.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 y="76200"/>
            <a:ext cx="906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76200" y="1600200"/>
            <a:ext cx="906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934200" y="6356350"/>
            <a:ext cx="1066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A29ACF10-16D7-4F02-B6B7-823EEBF41547}" type="datetime1">
              <a:rPr lang="en-US">
                <a:solidFill>
                  <a:prstClr val="black"/>
                </a:solidFill>
              </a:rPr>
              <a:pPr>
                <a:defRPr/>
              </a:pPr>
              <a:t>5/9/2013</a:t>
            </a:fld>
            <a:endParaRPr lang="en-US" dirty="0">
              <a:solidFill>
                <a:prstClr val="black"/>
              </a:solidFill>
            </a:endParaRPr>
          </a:p>
        </p:txBody>
      </p:sp>
      <p:sp>
        <p:nvSpPr>
          <p:cNvPr id="6" name="Slide Number Placeholder 5"/>
          <p:cNvSpPr>
            <a:spLocks noGrp="1"/>
          </p:cNvSpPr>
          <p:nvPr>
            <p:ph type="sldNum" sz="quarter" idx="4"/>
          </p:nvPr>
        </p:nvSpPr>
        <p:spPr>
          <a:xfrm>
            <a:off x="8077200" y="6356350"/>
            <a:ext cx="609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pPr>
              <a:defRPr/>
            </a:pPr>
            <a:fld id="{100FB11D-0805-49F0-A4D7-9B71B803256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6824315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ftr="0" dt="0"/>
  <p:txStyles>
    <p:titleStyle>
      <a:lvl1pPr algn="ctr" rtl="0" eaLnBrk="0" fontAlgn="base" hangingPunct="0">
        <a:spcBef>
          <a:spcPct val="0"/>
        </a:spcBef>
        <a:spcAft>
          <a:spcPct val="0"/>
        </a:spcAft>
        <a:defRPr sz="4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800" b="1">
          <a:solidFill>
            <a:schemeClr val="tx1"/>
          </a:solidFill>
          <a:latin typeface="Arial" charset="0"/>
          <a:cs typeface="Arial" charset="0"/>
        </a:defRPr>
      </a:lvl2pPr>
      <a:lvl3pPr algn="ctr" rtl="0" eaLnBrk="0" fontAlgn="base" hangingPunct="0">
        <a:spcBef>
          <a:spcPct val="0"/>
        </a:spcBef>
        <a:spcAft>
          <a:spcPct val="0"/>
        </a:spcAft>
        <a:defRPr sz="4800" b="1">
          <a:solidFill>
            <a:schemeClr val="tx1"/>
          </a:solidFill>
          <a:latin typeface="Arial" charset="0"/>
          <a:cs typeface="Arial" charset="0"/>
        </a:defRPr>
      </a:lvl3pPr>
      <a:lvl4pPr algn="ctr" rtl="0" eaLnBrk="0" fontAlgn="base" hangingPunct="0">
        <a:spcBef>
          <a:spcPct val="0"/>
        </a:spcBef>
        <a:spcAft>
          <a:spcPct val="0"/>
        </a:spcAft>
        <a:defRPr sz="4800" b="1">
          <a:solidFill>
            <a:schemeClr val="tx1"/>
          </a:solidFill>
          <a:latin typeface="Arial" charset="0"/>
          <a:cs typeface="Arial" charset="0"/>
        </a:defRPr>
      </a:lvl4pPr>
      <a:lvl5pPr algn="ctr" rtl="0" eaLnBrk="0" fontAlgn="base" hangingPunct="0">
        <a:spcBef>
          <a:spcPct val="0"/>
        </a:spcBef>
        <a:spcAft>
          <a:spcPct val="0"/>
        </a:spcAft>
        <a:defRPr sz="4800" b="1">
          <a:solidFill>
            <a:schemeClr val="tx1"/>
          </a:solidFill>
          <a:latin typeface="Arial" charset="0"/>
          <a:cs typeface="Arial"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74625"/>
            <a:ext cx="9144000" cy="7129463"/>
            <a:chOff x="0" y="-128588"/>
            <a:chExt cx="6950075" cy="5229226"/>
          </a:xfrm>
        </p:grpSpPr>
        <p:pic>
          <p:nvPicPr>
            <p:cNvPr id="1029" name="Picture 1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128588"/>
              <a:ext cx="6950075" cy="522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8"/>
            <p:cNvSpPr txBox="1">
              <a:spLocks noChangeArrowheads="1"/>
            </p:cNvSpPr>
            <p:nvPr/>
          </p:nvSpPr>
          <p:spPr bwMode="auto">
            <a:xfrm>
              <a:off x="1140247" y="4370572"/>
              <a:ext cx="2524229" cy="56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1100" b="1" smtClean="0">
                  <a:solidFill>
                    <a:srgbClr val="B39D35"/>
                  </a:solidFill>
                  <a:latin typeface="Arial" charset="0"/>
                  <a:cs typeface="Arial" charset="0"/>
                </a:rPr>
                <a:t>Dr. John D. Barge, State School Superintendent</a:t>
              </a:r>
            </a:p>
            <a:p>
              <a:pPr fontAlgn="base">
                <a:spcBef>
                  <a:spcPct val="0"/>
                </a:spcBef>
                <a:spcAft>
                  <a:spcPct val="0"/>
                </a:spcAft>
              </a:pPr>
              <a:r>
                <a:rPr lang="en-US" sz="1100" i="1" smtClean="0">
                  <a:solidFill>
                    <a:srgbClr val="B39D35"/>
                  </a:solidFill>
                  <a:latin typeface="Arial" charset="0"/>
                  <a:cs typeface="Arial" charset="0"/>
                </a:rPr>
                <a:t>“Making Education Work for All Georgians”</a:t>
              </a:r>
            </a:p>
            <a:p>
              <a:pPr fontAlgn="base">
                <a:spcBef>
                  <a:spcPct val="0"/>
                </a:spcBef>
                <a:spcAft>
                  <a:spcPct val="0"/>
                </a:spcAft>
              </a:pPr>
              <a:r>
                <a:rPr lang="en-US" sz="1100" smtClean="0">
                  <a:solidFill>
                    <a:srgbClr val="B39D35"/>
                  </a:solidFill>
                  <a:latin typeface="Arial" charset="0"/>
                  <a:cs typeface="Arial" charset="0"/>
                </a:rPr>
                <a:t>www.gadoe.org</a:t>
              </a:r>
            </a:p>
          </p:txBody>
        </p:sp>
        <p:pic>
          <p:nvPicPr>
            <p:cNvPr id="1031" name="Picture 9" descr="DOE-LOGO-single-layer-gold.g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15950" y="4325938"/>
              <a:ext cx="5508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65138" y="1541463"/>
            <a:ext cx="82296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13272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hf sldNum="0" hdr="0" ftr="0" dt="0"/>
  <p:txStyles>
    <p:titleStyle>
      <a:lvl1pPr algn="ctr" defTabSz="912813" rtl="0" eaLnBrk="0" fontAlgn="base" hangingPunct="0">
        <a:spcBef>
          <a:spcPct val="0"/>
        </a:spcBef>
        <a:spcAft>
          <a:spcPct val="0"/>
        </a:spcAft>
        <a:defRPr sz="4400" b="1" kern="1200">
          <a:solidFill>
            <a:schemeClr val="tx1"/>
          </a:solidFill>
          <a:latin typeface="+mj-lt"/>
          <a:ea typeface="+mj-ea"/>
          <a:cs typeface="+mj-cs"/>
        </a:defRPr>
      </a:lvl1pPr>
      <a:lvl2pPr algn="ctr" defTabSz="912813" rtl="0" eaLnBrk="0" fontAlgn="base" hangingPunct="0">
        <a:spcBef>
          <a:spcPct val="0"/>
        </a:spcBef>
        <a:spcAft>
          <a:spcPct val="0"/>
        </a:spcAft>
        <a:defRPr sz="4400" b="1">
          <a:solidFill>
            <a:schemeClr val="tx1"/>
          </a:solidFill>
          <a:latin typeface="Calibri" pitchFamily="34" charset="0"/>
        </a:defRPr>
      </a:lvl2pPr>
      <a:lvl3pPr algn="ctr" defTabSz="912813" rtl="0" eaLnBrk="0" fontAlgn="base" hangingPunct="0">
        <a:spcBef>
          <a:spcPct val="0"/>
        </a:spcBef>
        <a:spcAft>
          <a:spcPct val="0"/>
        </a:spcAft>
        <a:defRPr sz="4400" b="1">
          <a:solidFill>
            <a:schemeClr val="tx1"/>
          </a:solidFill>
          <a:latin typeface="Calibri" pitchFamily="34" charset="0"/>
        </a:defRPr>
      </a:lvl3pPr>
      <a:lvl4pPr algn="ctr" defTabSz="912813" rtl="0" eaLnBrk="0" fontAlgn="base" hangingPunct="0">
        <a:spcBef>
          <a:spcPct val="0"/>
        </a:spcBef>
        <a:spcAft>
          <a:spcPct val="0"/>
        </a:spcAft>
        <a:defRPr sz="4400" b="1">
          <a:solidFill>
            <a:schemeClr val="tx1"/>
          </a:solidFill>
          <a:latin typeface="Calibri" pitchFamily="34" charset="0"/>
        </a:defRPr>
      </a:lvl4pPr>
      <a:lvl5pPr algn="ctr" defTabSz="912813" rtl="0" eaLnBrk="0" fontAlgn="base" hangingPunct="0">
        <a:spcBef>
          <a:spcPct val="0"/>
        </a:spcBef>
        <a:spcAft>
          <a:spcPct val="0"/>
        </a:spcAft>
        <a:defRPr sz="4400" b="1">
          <a:solidFill>
            <a:schemeClr val="tx1"/>
          </a:solidFill>
          <a:latin typeface="Calibri" pitchFamily="34" charset="0"/>
        </a:defRPr>
      </a:lvl5pPr>
      <a:lvl6pPr marL="610728" algn="ctr" defTabSz="913972" rtl="0" fontAlgn="base">
        <a:spcBef>
          <a:spcPct val="0"/>
        </a:spcBef>
        <a:spcAft>
          <a:spcPct val="0"/>
        </a:spcAft>
        <a:defRPr sz="4400" b="1">
          <a:solidFill>
            <a:schemeClr val="tx1"/>
          </a:solidFill>
          <a:latin typeface="Calibri" pitchFamily="34" charset="0"/>
        </a:defRPr>
      </a:lvl6pPr>
      <a:lvl7pPr marL="1221456" algn="ctr" defTabSz="913972" rtl="0" fontAlgn="base">
        <a:spcBef>
          <a:spcPct val="0"/>
        </a:spcBef>
        <a:spcAft>
          <a:spcPct val="0"/>
        </a:spcAft>
        <a:defRPr sz="4400" b="1">
          <a:solidFill>
            <a:schemeClr val="tx1"/>
          </a:solidFill>
          <a:latin typeface="Calibri" pitchFamily="34" charset="0"/>
        </a:defRPr>
      </a:lvl7pPr>
      <a:lvl8pPr marL="1832183" algn="ctr" defTabSz="913972" rtl="0" fontAlgn="base">
        <a:spcBef>
          <a:spcPct val="0"/>
        </a:spcBef>
        <a:spcAft>
          <a:spcPct val="0"/>
        </a:spcAft>
        <a:defRPr sz="4400" b="1">
          <a:solidFill>
            <a:schemeClr val="tx1"/>
          </a:solidFill>
          <a:latin typeface="Calibri" pitchFamily="34" charset="0"/>
        </a:defRPr>
      </a:lvl8pPr>
      <a:lvl9pPr marL="2442911" algn="ctr" defTabSz="913972" rtl="0" fontAlgn="base">
        <a:spcBef>
          <a:spcPct val="0"/>
        </a:spcBef>
        <a:spcAft>
          <a:spcPct val="0"/>
        </a:spcAft>
        <a:defRPr sz="4400" b="1">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2575"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39825" indent="-225425" algn="l" defTabSz="912813"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598613" indent="-225425"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5425"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5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1"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0"/>
          <p:cNvGrpSpPr>
            <a:grpSpLocks/>
          </p:cNvGrpSpPr>
          <p:nvPr/>
        </p:nvGrpSpPr>
        <p:grpSpPr bwMode="auto">
          <a:xfrm>
            <a:off x="0" y="-174625"/>
            <a:ext cx="9144000" cy="7129463"/>
            <a:chOff x="0" y="-128588"/>
            <a:chExt cx="6950075" cy="5229226"/>
          </a:xfrm>
        </p:grpSpPr>
        <p:pic>
          <p:nvPicPr>
            <p:cNvPr id="3077" name="Picture 11"/>
            <p:cNvPicPr>
              <a:picLocks noChangeAspect="1"/>
            </p:cNvPicPr>
            <p:nvPr userDrawn="1"/>
          </p:nvPicPr>
          <p:blipFill>
            <a:blip r:embed="rId16" cstate="print"/>
            <a:srcRect/>
            <a:stretch>
              <a:fillRect/>
            </a:stretch>
          </p:blipFill>
          <p:spPr bwMode="auto">
            <a:xfrm>
              <a:off x="0" y="-128588"/>
              <a:ext cx="6950075" cy="5229226"/>
            </a:xfrm>
            <a:prstGeom prst="rect">
              <a:avLst/>
            </a:prstGeom>
            <a:noFill/>
            <a:ln w="9525">
              <a:noFill/>
              <a:miter lim="800000"/>
              <a:headEnd/>
              <a:tailEnd/>
            </a:ln>
          </p:spPr>
        </p:pic>
        <p:sp>
          <p:nvSpPr>
            <p:cNvPr id="9" name="TextBox 8"/>
            <p:cNvSpPr txBox="1"/>
            <p:nvPr/>
          </p:nvSpPr>
          <p:spPr>
            <a:xfrm>
              <a:off x="1140247" y="4370572"/>
              <a:ext cx="2524229" cy="563559"/>
            </a:xfrm>
            <a:prstGeom prst="rect">
              <a:avLst/>
            </a:prstGeom>
            <a:noFill/>
          </p:spPr>
          <p:txBody>
            <a:bodyPr>
              <a:spAutoFit/>
            </a:bodyPr>
            <a:lstStyle/>
            <a:p>
              <a:pPr>
                <a:defRPr/>
              </a:pPr>
              <a:r>
                <a:rPr lang="en-US" sz="1100" b="1" dirty="0">
                  <a:solidFill>
                    <a:srgbClr val="B39D35"/>
                  </a:solidFill>
                  <a:latin typeface="Arial" charset="0"/>
                </a:rPr>
                <a:t>Dr. John D. Barge, State School Superintendent</a:t>
              </a:r>
            </a:p>
            <a:p>
              <a:pPr>
                <a:defRPr/>
              </a:pPr>
              <a:r>
                <a:rPr lang="en-US" sz="1100" i="1" dirty="0">
                  <a:solidFill>
                    <a:srgbClr val="B39D35"/>
                  </a:solidFill>
                  <a:latin typeface="Arial" charset="0"/>
                </a:rPr>
                <a:t>“Making Education Work for All Georgians”</a:t>
              </a:r>
            </a:p>
            <a:p>
              <a:pPr>
                <a:defRPr/>
              </a:pPr>
              <a:r>
                <a:rPr lang="en-US" sz="1100" dirty="0">
                  <a:solidFill>
                    <a:srgbClr val="B39D35"/>
                  </a:solidFill>
                  <a:latin typeface="Arial" charset="0"/>
                </a:rPr>
                <a:t>www.gadoe.org</a:t>
              </a:r>
            </a:p>
          </p:txBody>
        </p:sp>
        <p:pic>
          <p:nvPicPr>
            <p:cNvPr id="3079" name="Picture 9" descr="DOE-LOGO-single-layer-gold.gif"/>
            <p:cNvPicPr>
              <a:picLocks noChangeAspect="1"/>
            </p:cNvPicPr>
            <p:nvPr/>
          </p:nvPicPr>
          <p:blipFill>
            <a:blip r:embed="rId17" cstate="print"/>
            <a:srcRect/>
            <a:stretch>
              <a:fillRect/>
            </a:stretch>
          </p:blipFill>
          <p:spPr bwMode="auto">
            <a:xfrm>
              <a:off x="615950" y="4325938"/>
              <a:ext cx="550863" cy="552450"/>
            </a:xfrm>
            <a:prstGeom prst="rect">
              <a:avLst/>
            </a:prstGeom>
            <a:noFill/>
            <a:ln w="9525">
              <a:noFill/>
              <a:miter lim="800000"/>
              <a:headEnd/>
              <a:tailEnd/>
            </a:ln>
          </p:spPr>
        </p:pic>
      </p:grpSp>
      <p:sp>
        <p:nvSpPr>
          <p:cNvPr id="307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3076" name="Text Placeholder 2"/>
          <p:cNvSpPr>
            <a:spLocks noGrp="1"/>
          </p:cNvSpPr>
          <p:nvPr>
            <p:ph type="body" idx="1"/>
          </p:nvPr>
        </p:nvSpPr>
        <p:spPr bwMode="auto">
          <a:xfrm>
            <a:off x="465138" y="1541463"/>
            <a:ext cx="8229600" cy="4375150"/>
          </a:xfrm>
          <a:prstGeom prst="rect">
            <a:avLst/>
          </a:prstGeom>
          <a:noFill/>
          <a:ln w="9525">
            <a:noFill/>
            <a:miter lim="800000"/>
            <a:headEnd/>
            <a:tailEnd/>
          </a:ln>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4708981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lvl1pPr algn="ctr" defTabSz="912813" rtl="0" eaLnBrk="0" fontAlgn="base" hangingPunct="0">
        <a:spcBef>
          <a:spcPct val="0"/>
        </a:spcBef>
        <a:spcAft>
          <a:spcPct val="0"/>
        </a:spcAft>
        <a:defRPr sz="4400" b="1" kern="1200">
          <a:solidFill>
            <a:schemeClr val="tx1"/>
          </a:solidFill>
          <a:latin typeface="+mj-lt"/>
          <a:ea typeface="+mj-ea"/>
          <a:cs typeface="+mj-cs"/>
        </a:defRPr>
      </a:lvl1pPr>
      <a:lvl2pPr algn="ctr" defTabSz="912813" rtl="0" eaLnBrk="0" fontAlgn="base" hangingPunct="0">
        <a:spcBef>
          <a:spcPct val="0"/>
        </a:spcBef>
        <a:spcAft>
          <a:spcPct val="0"/>
        </a:spcAft>
        <a:defRPr sz="4400" b="1">
          <a:solidFill>
            <a:schemeClr val="tx1"/>
          </a:solidFill>
          <a:latin typeface="Calibri" pitchFamily="34" charset="0"/>
        </a:defRPr>
      </a:lvl2pPr>
      <a:lvl3pPr algn="ctr" defTabSz="912813" rtl="0" eaLnBrk="0" fontAlgn="base" hangingPunct="0">
        <a:spcBef>
          <a:spcPct val="0"/>
        </a:spcBef>
        <a:spcAft>
          <a:spcPct val="0"/>
        </a:spcAft>
        <a:defRPr sz="4400" b="1">
          <a:solidFill>
            <a:schemeClr val="tx1"/>
          </a:solidFill>
          <a:latin typeface="Calibri" pitchFamily="34" charset="0"/>
        </a:defRPr>
      </a:lvl3pPr>
      <a:lvl4pPr algn="ctr" defTabSz="912813" rtl="0" eaLnBrk="0" fontAlgn="base" hangingPunct="0">
        <a:spcBef>
          <a:spcPct val="0"/>
        </a:spcBef>
        <a:spcAft>
          <a:spcPct val="0"/>
        </a:spcAft>
        <a:defRPr sz="4400" b="1">
          <a:solidFill>
            <a:schemeClr val="tx1"/>
          </a:solidFill>
          <a:latin typeface="Calibri" pitchFamily="34" charset="0"/>
        </a:defRPr>
      </a:lvl4pPr>
      <a:lvl5pPr algn="ctr" defTabSz="912813" rtl="0" eaLnBrk="0" fontAlgn="base" hangingPunct="0">
        <a:spcBef>
          <a:spcPct val="0"/>
        </a:spcBef>
        <a:spcAft>
          <a:spcPct val="0"/>
        </a:spcAft>
        <a:defRPr sz="4400" b="1">
          <a:solidFill>
            <a:schemeClr val="tx1"/>
          </a:solidFill>
          <a:latin typeface="Calibri" pitchFamily="34" charset="0"/>
        </a:defRPr>
      </a:lvl5pPr>
      <a:lvl6pPr marL="610728" algn="ctr" defTabSz="913972" rtl="0" fontAlgn="base">
        <a:spcBef>
          <a:spcPct val="0"/>
        </a:spcBef>
        <a:spcAft>
          <a:spcPct val="0"/>
        </a:spcAft>
        <a:defRPr sz="4400" b="1">
          <a:solidFill>
            <a:schemeClr val="tx1"/>
          </a:solidFill>
          <a:latin typeface="Calibri" pitchFamily="34" charset="0"/>
        </a:defRPr>
      </a:lvl6pPr>
      <a:lvl7pPr marL="1221456" algn="ctr" defTabSz="913972" rtl="0" fontAlgn="base">
        <a:spcBef>
          <a:spcPct val="0"/>
        </a:spcBef>
        <a:spcAft>
          <a:spcPct val="0"/>
        </a:spcAft>
        <a:defRPr sz="4400" b="1">
          <a:solidFill>
            <a:schemeClr val="tx1"/>
          </a:solidFill>
          <a:latin typeface="Calibri" pitchFamily="34" charset="0"/>
        </a:defRPr>
      </a:lvl7pPr>
      <a:lvl8pPr marL="1832183" algn="ctr" defTabSz="913972" rtl="0" fontAlgn="base">
        <a:spcBef>
          <a:spcPct val="0"/>
        </a:spcBef>
        <a:spcAft>
          <a:spcPct val="0"/>
        </a:spcAft>
        <a:defRPr sz="4400" b="1">
          <a:solidFill>
            <a:schemeClr val="tx1"/>
          </a:solidFill>
          <a:latin typeface="Calibri" pitchFamily="34" charset="0"/>
        </a:defRPr>
      </a:lvl8pPr>
      <a:lvl9pPr marL="2442911" algn="ctr" defTabSz="913972" rtl="0" fontAlgn="base">
        <a:spcBef>
          <a:spcPct val="0"/>
        </a:spcBef>
        <a:spcAft>
          <a:spcPct val="0"/>
        </a:spcAft>
        <a:defRPr sz="4400" b="1">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2575"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39825" indent="-225425" algn="l" defTabSz="912813"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598613" indent="-225425"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5425"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5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1"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0.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346767">
            <a:off x="8153400" y="5409108"/>
            <a:ext cx="838200" cy="646331"/>
          </a:xfrm>
          <a:prstGeom prst="rect">
            <a:avLst/>
          </a:prstGeom>
          <a:solidFill>
            <a:schemeClr val="bg1"/>
          </a:solidFill>
        </p:spPr>
        <p:txBody>
          <a:bodyPr wrap="square" rtlCol="0">
            <a:spAutoFit/>
          </a:bodyPr>
          <a:lstStyle/>
          <a:p>
            <a:endParaRPr lang="en-US" dirty="0" smtClean="0"/>
          </a:p>
          <a:p>
            <a:endParaRPr lang="en-US"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60443">
            <a:off x="5278784" y="1342255"/>
            <a:ext cx="40767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149" t="2454" r="5125" b="1398"/>
          <a:stretch/>
        </p:blipFill>
        <p:spPr bwMode="auto">
          <a:xfrm>
            <a:off x="350196" y="1118681"/>
            <a:ext cx="1853555" cy="2033081"/>
          </a:xfrm>
          <a:prstGeom prst="rect">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0" scaled="1"/>
            <a:tileRect/>
          </a:gradFill>
          <a:ln>
            <a:noFill/>
          </a:ln>
          <a:effec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9736"/>
          <a:stretch/>
        </p:blipFill>
        <p:spPr bwMode="auto">
          <a:xfrm rot="611546">
            <a:off x="252789" y="3734880"/>
            <a:ext cx="1850571" cy="1299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49841">
            <a:off x="2490828" y="4099380"/>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7400" y="1722060"/>
            <a:ext cx="6705600" cy="3139321"/>
          </a:xfrm>
          <a:prstGeom prst="rect">
            <a:avLst/>
          </a:prstGeom>
          <a:noFill/>
        </p:spPr>
        <p:txBody>
          <a:bodyPr wrap="square" rtlCol="0">
            <a:spAutoFit/>
          </a:bodyPr>
          <a:lstStyle/>
          <a:p>
            <a:pPr lvl="0"/>
            <a:r>
              <a:rPr lang="en-US" sz="6600" b="1" dirty="0">
                <a:solidFill>
                  <a:srgbClr val="7030A0"/>
                </a:solidFill>
                <a:latin typeface="Arial Black" pitchFamily="34" charset="0"/>
              </a:rPr>
              <a:t>Recognize Reimbursable </a:t>
            </a:r>
            <a:r>
              <a:rPr lang="en-US" sz="6600" b="1" dirty="0" smtClean="0">
                <a:solidFill>
                  <a:srgbClr val="7030A0"/>
                </a:solidFill>
                <a:latin typeface="Arial Black" pitchFamily="34" charset="0"/>
              </a:rPr>
              <a:t>  </a:t>
            </a:r>
          </a:p>
          <a:p>
            <a:pPr lvl="0"/>
            <a:r>
              <a:rPr lang="en-US" sz="6600" b="1" dirty="0">
                <a:solidFill>
                  <a:srgbClr val="7030A0"/>
                </a:solidFill>
                <a:latin typeface="Arial Black" pitchFamily="34" charset="0"/>
              </a:rPr>
              <a:t> </a:t>
            </a:r>
            <a:r>
              <a:rPr lang="en-US" sz="6600" b="1" dirty="0" smtClean="0">
                <a:solidFill>
                  <a:srgbClr val="7030A0"/>
                </a:solidFill>
                <a:latin typeface="Arial Black" pitchFamily="34" charset="0"/>
              </a:rPr>
              <a:t>          Meals</a:t>
            </a:r>
            <a:endParaRPr lang="en-US" sz="6600" b="1" dirty="0">
              <a:solidFill>
                <a:srgbClr val="1F497D"/>
              </a:solidFill>
              <a:latin typeface="Arial Black" pitchFamily="34"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063" y="5791200"/>
            <a:ext cx="181133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812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152400"/>
            <a:ext cx="8991600" cy="1143000"/>
          </a:xfrm>
        </p:spPr>
        <p:txBody>
          <a:bodyPr/>
          <a:lstStyle/>
          <a:p>
            <a:r>
              <a:rPr lang="en-US" sz="4600" dirty="0" smtClean="0">
                <a:solidFill>
                  <a:srgbClr val="00B050"/>
                </a:solidFill>
                <a:latin typeface="Arial" charset="0"/>
                <a:cs typeface="Arial" charset="0"/>
              </a:rPr>
              <a:t>More on Offer vs. Serve</a:t>
            </a:r>
          </a:p>
        </p:txBody>
      </p:sp>
      <p:sp>
        <p:nvSpPr>
          <p:cNvPr id="18435" name="Content Placeholder 2"/>
          <p:cNvSpPr>
            <a:spLocks noGrp="1"/>
          </p:cNvSpPr>
          <p:nvPr>
            <p:ph idx="1"/>
          </p:nvPr>
        </p:nvSpPr>
        <p:spPr>
          <a:xfrm>
            <a:off x="762000" y="1752600"/>
            <a:ext cx="8001000" cy="3886200"/>
          </a:xfrm>
        </p:spPr>
        <p:txBody>
          <a:bodyPr/>
          <a:lstStyle/>
          <a:p>
            <a:pPr>
              <a:defRPr/>
            </a:pPr>
            <a:r>
              <a:rPr lang="en-US" b="1" u="sng" dirty="0" smtClean="0">
                <a:solidFill>
                  <a:srgbClr val="FF0000"/>
                </a:solidFill>
                <a:latin typeface="Arial" charset="0"/>
                <a:cs typeface="Arial" charset="0"/>
              </a:rPr>
              <a:t>Required</a:t>
            </a:r>
            <a:r>
              <a:rPr lang="en-US" dirty="0" smtClean="0">
                <a:latin typeface="Arial" charset="0"/>
                <a:cs typeface="Arial" charset="0"/>
              </a:rPr>
              <a:t> in grades </a:t>
            </a:r>
            <a:r>
              <a:rPr lang="en-US" dirty="0" smtClean="0">
                <a:solidFill>
                  <a:srgbClr val="FF0000"/>
                </a:solidFill>
                <a:latin typeface="Arial" charset="0"/>
                <a:cs typeface="Arial" charset="0"/>
              </a:rPr>
              <a:t>9 - 12 </a:t>
            </a:r>
            <a:r>
              <a:rPr lang="en-US" dirty="0" smtClean="0">
                <a:latin typeface="Arial" charset="0"/>
                <a:cs typeface="Arial" charset="0"/>
              </a:rPr>
              <a:t>at lunch</a:t>
            </a:r>
          </a:p>
          <a:p>
            <a:pPr>
              <a:buFont typeface="Arial" charset="0"/>
              <a:buNone/>
              <a:defRPr/>
            </a:pPr>
            <a:endParaRPr lang="en-US" dirty="0" smtClean="0">
              <a:latin typeface="Arial" charset="0"/>
              <a:cs typeface="Arial" charset="0"/>
            </a:endParaRPr>
          </a:p>
          <a:p>
            <a:pPr>
              <a:defRPr/>
            </a:pPr>
            <a:r>
              <a:rPr lang="en-US" b="1" u="sng" dirty="0" smtClean="0">
                <a:solidFill>
                  <a:srgbClr val="006600"/>
                </a:solidFill>
                <a:latin typeface="Arial" charset="0"/>
                <a:cs typeface="Arial" charset="0"/>
              </a:rPr>
              <a:t>Optional</a:t>
            </a:r>
            <a:r>
              <a:rPr lang="en-US" dirty="0" smtClean="0">
                <a:latin typeface="Arial" charset="0"/>
                <a:cs typeface="Arial" charset="0"/>
              </a:rPr>
              <a:t> in grades </a:t>
            </a:r>
            <a:r>
              <a:rPr lang="en-US" dirty="0" smtClean="0">
                <a:solidFill>
                  <a:srgbClr val="006600"/>
                </a:solidFill>
                <a:latin typeface="Arial" charset="0"/>
                <a:cs typeface="Arial" charset="0"/>
              </a:rPr>
              <a:t>K - 8 </a:t>
            </a:r>
            <a:r>
              <a:rPr lang="en-US" dirty="0" smtClean="0">
                <a:latin typeface="Arial" charset="0"/>
                <a:cs typeface="Arial" charset="0"/>
              </a:rPr>
              <a:t>at lunch </a:t>
            </a:r>
          </a:p>
          <a:p>
            <a:pPr>
              <a:defRPr/>
            </a:pPr>
            <a:endParaRPr lang="en-US" b="1" u="sng" dirty="0" smtClean="0">
              <a:latin typeface="Arial" charset="0"/>
              <a:cs typeface="Arial" charset="0"/>
            </a:endParaRPr>
          </a:p>
          <a:p>
            <a:pPr>
              <a:defRPr/>
            </a:pPr>
            <a:r>
              <a:rPr lang="en-US" b="1" u="sng" dirty="0" smtClean="0">
                <a:solidFill>
                  <a:schemeClr val="tx2">
                    <a:lumMod val="60000"/>
                    <a:lumOff val="40000"/>
                  </a:schemeClr>
                </a:solidFill>
                <a:latin typeface="Arial" charset="0"/>
                <a:cs typeface="Arial" charset="0"/>
              </a:rPr>
              <a:t>Optional</a:t>
            </a:r>
            <a:r>
              <a:rPr lang="en-US" dirty="0" smtClean="0">
                <a:latin typeface="Arial" charset="0"/>
                <a:cs typeface="Arial" charset="0"/>
              </a:rPr>
              <a:t> in </a:t>
            </a:r>
            <a:r>
              <a:rPr lang="en-US" b="1" dirty="0" smtClean="0">
                <a:latin typeface="Arial" charset="0"/>
                <a:cs typeface="Arial" charset="0"/>
              </a:rPr>
              <a:t>ALL</a:t>
            </a:r>
            <a:r>
              <a:rPr lang="en-US" dirty="0" smtClean="0">
                <a:latin typeface="Arial" charset="0"/>
                <a:cs typeface="Arial" charset="0"/>
              </a:rPr>
              <a:t> grades at </a:t>
            </a:r>
            <a:r>
              <a:rPr lang="en-US" dirty="0" smtClean="0">
                <a:solidFill>
                  <a:schemeClr val="tx2">
                    <a:lumMod val="60000"/>
                    <a:lumOff val="40000"/>
                  </a:schemeClr>
                </a:solidFill>
                <a:latin typeface="Arial" charset="0"/>
                <a:cs typeface="Arial" charset="0"/>
              </a:rPr>
              <a:t>breakfast</a:t>
            </a:r>
          </a:p>
          <a:p>
            <a:pPr>
              <a:defRPr/>
            </a:pPr>
            <a:endParaRPr lang="en-US" sz="3200" dirty="0" smtClean="0">
              <a:latin typeface="Arial" charset="0"/>
              <a:cs typeface="Arial" charset="0"/>
            </a:endParaRPr>
          </a:p>
        </p:txBody>
      </p:sp>
    </p:spTree>
    <p:extLst>
      <p:ext uri="{BB962C8B-B14F-4D97-AF65-F5344CB8AC3E}">
        <p14:creationId xmlns:p14="http://schemas.microsoft.com/office/powerpoint/2010/main" val="532554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barn(inVertical)">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barn(inVertical)">
                                      <p:cBhvr>
                                        <p:cTn id="12" dur="500"/>
                                        <p:tgtEl>
                                          <p:spTgt spid="184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8435">
                                            <p:txEl>
                                              <p:pRg st="4" end="4"/>
                                            </p:txEl>
                                          </p:spTgt>
                                        </p:tgtEl>
                                        <p:attrNameLst>
                                          <p:attrName>style.visibility</p:attrName>
                                        </p:attrNameLst>
                                      </p:cBhvr>
                                      <p:to>
                                        <p:strVal val="visible"/>
                                      </p:to>
                                    </p:set>
                                    <p:animEffect transition="in" filter="barn(inVertical)">
                                      <p:cBhvr>
                                        <p:cTn id="17"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6200" y="76200"/>
            <a:ext cx="8915400" cy="1447800"/>
          </a:xfrm>
        </p:spPr>
        <p:txBody>
          <a:bodyPr/>
          <a:lstStyle/>
          <a:p>
            <a:endParaRPr lang="en-US" dirty="0" smtClean="0">
              <a:solidFill>
                <a:schemeClr val="tx2"/>
              </a:solidFill>
              <a:latin typeface="Arial" charset="0"/>
              <a:cs typeface="Arial" charset="0"/>
            </a:endParaRPr>
          </a:p>
        </p:txBody>
      </p:sp>
      <p:sp>
        <p:nvSpPr>
          <p:cNvPr id="5" name="Rectangle 4"/>
          <p:cNvSpPr/>
          <p:nvPr/>
        </p:nvSpPr>
        <p:spPr>
          <a:xfrm>
            <a:off x="0" y="2362200"/>
            <a:ext cx="9418320" cy="1754326"/>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mn-cs"/>
              </a:rPr>
              <a:t>Share what you have learned</a:t>
            </a:r>
          </a:p>
        </p:txBody>
      </p:sp>
      <p:sp>
        <p:nvSpPr>
          <p:cNvPr id="6" name="TextBox 5"/>
          <p:cNvSpPr txBox="1"/>
          <p:nvPr/>
        </p:nvSpPr>
        <p:spPr>
          <a:xfrm>
            <a:off x="6553200" y="5638800"/>
            <a:ext cx="1066800" cy="369888"/>
          </a:xfrm>
          <a:prstGeom prst="rect">
            <a:avLst/>
          </a:prstGeom>
          <a:solidFill>
            <a:schemeClr val="bg1">
              <a:lumMod val="75000"/>
            </a:schemeClr>
          </a:solidFill>
        </p:spPr>
        <p:txBody>
          <a:bodyPr wrap="square">
            <a:spAutoFit/>
          </a:bodyPr>
          <a:lstStyle/>
          <a:p>
            <a:pPr>
              <a:defRPr/>
            </a:pPr>
            <a:r>
              <a:rPr lang="en-US" dirty="0">
                <a:solidFill>
                  <a:schemeClr val="accent4">
                    <a:lumMod val="50000"/>
                  </a:schemeClr>
                </a:solidFill>
                <a:cs typeface="+mn-cs"/>
              </a:rPr>
              <a:t>ACTIVITY</a:t>
            </a:r>
          </a:p>
        </p:txBody>
      </p:sp>
    </p:spTree>
    <p:extLst>
      <p:ext uri="{BB962C8B-B14F-4D97-AF65-F5344CB8AC3E}">
        <p14:creationId xmlns:p14="http://schemas.microsoft.com/office/powerpoint/2010/main" val="1585898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610600" cy="4985980"/>
          </a:xfrm>
          <a:prstGeom prst="rect">
            <a:avLst/>
          </a:prstGeom>
        </p:spPr>
        <p:txBody>
          <a:bodyPr wrap="square">
            <a:spAutoFit/>
          </a:bodyPr>
          <a:lstStyle/>
          <a:p>
            <a:pPr algn="ctr"/>
            <a:r>
              <a:rPr lang="en-US" sz="4800" dirty="0" smtClean="0">
                <a:latin typeface="Arial" pitchFamily="34" charset="0"/>
                <a:cs typeface="Arial" pitchFamily="34" charset="0"/>
              </a:rPr>
              <a:t>Healthy School Meal Pattern </a:t>
            </a:r>
            <a:endParaRPr lang="en-US" sz="3600" dirty="0" smtClean="0"/>
          </a:p>
          <a:p>
            <a:r>
              <a:rPr lang="en-US" sz="3600" dirty="0" smtClean="0"/>
              <a:t>We don’t know what you’ve been told,</a:t>
            </a:r>
          </a:p>
          <a:p>
            <a:r>
              <a:rPr lang="en-US" sz="3600" dirty="0" smtClean="0"/>
              <a:t>    The </a:t>
            </a:r>
            <a:r>
              <a:rPr lang="en-US" sz="3600" dirty="0"/>
              <a:t>old meal </a:t>
            </a:r>
            <a:r>
              <a:rPr lang="en-US" sz="3600" dirty="0" smtClean="0"/>
              <a:t>pattern’s </a:t>
            </a:r>
            <a:r>
              <a:rPr lang="en-US" sz="3600" dirty="0"/>
              <a:t>got to go.</a:t>
            </a:r>
          </a:p>
          <a:p>
            <a:r>
              <a:rPr lang="en-US" sz="3600" dirty="0"/>
              <a:t>Add leafy dark </a:t>
            </a:r>
            <a:r>
              <a:rPr lang="en-US" sz="3600" dirty="0" smtClean="0"/>
              <a:t>greens </a:t>
            </a:r>
            <a:r>
              <a:rPr lang="en-US" sz="3600" dirty="0"/>
              <a:t>and black-eyed peas,</a:t>
            </a:r>
          </a:p>
          <a:p>
            <a:r>
              <a:rPr lang="en-US" sz="3600" dirty="0" smtClean="0"/>
              <a:t>    Red/orange </a:t>
            </a:r>
            <a:r>
              <a:rPr lang="en-US" sz="3600" dirty="0"/>
              <a:t>veggies are </a:t>
            </a:r>
            <a:r>
              <a:rPr lang="en-US" sz="3600" dirty="0" smtClean="0"/>
              <a:t>sure </a:t>
            </a:r>
            <a:r>
              <a:rPr lang="en-US" sz="3600" dirty="0"/>
              <a:t>to </a:t>
            </a:r>
            <a:r>
              <a:rPr lang="en-US" sz="3600" dirty="0" smtClean="0"/>
              <a:t>please.</a:t>
            </a:r>
            <a:endParaRPr lang="en-US" sz="3600" dirty="0"/>
          </a:p>
          <a:p>
            <a:r>
              <a:rPr lang="en-US" sz="3600" dirty="0"/>
              <a:t>At least 1/2 cup of fruit or veggie is the rule,</a:t>
            </a:r>
          </a:p>
          <a:p>
            <a:r>
              <a:rPr lang="en-US" sz="3600" dirty="0" smtClean="0"/>
              <a:t>    On </a:t>
            </a:r>
            <a:r>
              <a:rPr lang="en-US" sz="3600" dirty="0"/>
              <a:t>the tray when you eat at school</a:t>
            </a:r>
            <a:r>
              <a:rPr lang="en-US" sz="3600" dirty="0" smtClean="0"/>
              <a:t>…</a:t>
            </a:r>
          </a:p>
          <a:p>
            <a:pPr algn="ctr"/>
            <a:r>
              <a:rPr lang="en-US" sz="3600" i="1" dirty="0" smtClean="0"/>
              <a:t>the</a:t>
            </a:r>
            <a:r>
              <a:rPr lang="en-US" sz="3600" dirty="0" smtClean="0"/>
              <a:t> </a:t>
            </a:r>
            <a:r>
              <a:rPr lang="en-US" sz="3600" dirty="0"/>
              <a:t>MEAL PATTERN!!!!!</a:t>
            </a:r>
          </a:p>
          <a:p>
            <a:endParaRPr lang="en-US" dirty="0"/>
          </a:p>
        </p:txBody>
      </p:sp>
      <p:pic>
        <p:nvPicPr>
          <p:cNvPr id="6149" name="Picture 5" descr="C:\Users\Theresa.Latta\AppData\Local\Microsoft\Windows\Temporary Internet Files\Content.IE5\KD0W8DJ2\MC9004417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01" y="4787001"/>
            <a:ext cx="1461399" cy="14613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Theresa.Latta\AppData\Local\Microsoft\Windows\Temporary Internet Files\Content.IE5\OQ6Q24IR\MC90038995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1559" y="949711"/>
            <a:ext cx="1168588" cy="1104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881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81000" y="-152400"/>
            <a:ext cx="8229600" cy="1347788"/>
          </a:xfrm>
        </p:spPr>
        <p:txBody>
          <a:bodyPr/>
          <a:lstStyle/>
          <a:p>
            <a:pPr>
              <a:defRPr/>
            </a:pPr>
            <a:r>
              <a:rPr lang="en-US" sz="5400" dirty="0" smtClean="0">
                <a:solidFill>
                  <a:schemeClr val="accent6">
                    <a:lumMod val="75000"/>
                  </a:schemeClr>
                </a:solidFill>
                <a:latin typeface="Arial" charset="0"/>
                <a:cs typeface="Arial" charset="0"/>
              </a:rPr>
              <a:t>Offer vs. Serve - Rules</a:t>
            </a:r>
          </a:p>
        </p:txBody>
      </p:sp>
      <p:sp>
        <p:nvSpPr>
          <p:cNvPr id="3" name="Content Placeholder 2"/>
          <p:cNvSpPr>
            <a:spLocks noGrp="1"/>
          </p:cNvSpPr>
          <p:nvPr>
            <p:ph idx="1"/>
          </p:nvPr>
        </p:nvSpPr>
        <p:spPr>
          <a:xfrm>
            <a:off x="-12970" y="1295400"/>
            <a:ext cx="9144000" cy="4953000"/>
          </a:xfrm>
        </p:spPr>
        <p:txBody>
          <a:bodyPr/>
          <a:lstStyle/>
          <a:p>
            <a:pPr marL="365760" indent="0">
              <a:spcBef>
                <a:spcPts val="0"/>
              </a:spcBef>
              <a:buFont typeface="Arial" charset="0"/>
              <a:buNone/>
              <a:defRPr/>
            </a:pPr>
            <a:r>
              <a:rPr lang="en-US" dirty="0" smtClean="0"/>
              <a:t>1.	A student may </a:t>
            </a:r>
            <a:r>
              <a:rPr lang="en-US" b="1" u="sng" dirty="0" smtClean="0"/>
              <a:t>select</a:t>
            </a:r>
            <a:r>
              <a:rPr lang="en-US" dirty="0" smtClean="0"/>
              <a:t> 3, 4 or all 5    	</a:t>
            </a:r>
            <a:r>
              <a:rPr lang="en-US" b="1" dirty="0" smtClean="0">
                <a:solidFill>
                  <a:schemeClr val="accent1">
                    <a:lumMod val="75000"/>
                  </a:schemeClr>
                </a:solidFill>
              </a:rPr>
              <a:t>food</a:t>
            </a:r>
            <a:r>
              <a:rPr lang="en-US" dirty="0" smtClean="0"/>
              <a:t> </a:t>
            </a:r>
            <a:r>
              <a:rPr lang="en-US" b="1" dirty="0" smtClean="0">
                <a:solidFill>
                  <a:schemeClr val="accent1">
                    <a:lumMod val="75000"/>
                  </a:schemeClr>
                </a:solidFill>
              </a:rPr>
              <a:t>components</a:t>
            </a:r>
            <a:r>
              <a:rPr lang="en-US" dirty="0" smtClean="0"/>
              <a:t> offered at </a:t>
            </a:r>
            <a:r>
              <a:rPr lang="en-US" b="1" dirty="0" smtClean="0"/>
              <a:t>lunch</a:t>
            </a:r>
          </a:p>
          <a:p>
            <a:pPr marL="365760" indent="0">
              <a:spcBef>
                <a:spcPts val="0"/>
              </a:spcBef>
              <a:spcAft>
                <a:spcPts val="600"/>
              </a:spcAft>
              <a:buFont typeface="Arial" charset="0"/>
              <a:buNone/>
              <a:defRPr/>
            </a:pPr>
            <a:r>
              <a:rPr lang="en-US" dirty="0" smtClean="0"/>
              <a:t>2.	</a:t>
            </a:r>
            <a:r>
              <a:rPr lang="en-US" b="1" dirty="0" smtClean="0">
                <a:solidFill>
                  <a:schemeClr val="accent1">
                    <a:lumMod val="75000"/>
                  </a:schemeClr>
                </a:solidFill>
              </a:rPr>
              <a:t>5</a:t>
            </a:r>
            <a:r>
              <a:rPr lang="en-US" dirty="0" smtClean="0"/>
              <a:t> </a:t>
            </a:r>
            <a:r>
              <a:rPr lang="en-US" b="1" dirty="0">
                <a:solidFill>
                  <a:schemeClr val="accent1">
                    <a:lumMod val="75000"/>
                  </a:schemeClr>
                </a:solidFill>
              </a:rPr>
              <a:t>f</a:t>
            </a:r>
            <a:r>
              <a:rPr lang="en-US" b="1" dirty="0" smtClean="0">
                <a:solidFill>
                  <a:schemeClr val="accent1">
                    <a:lumMod val="75000"/>
                  </a:schemeClr>
                </a:solidFill>
              </a:rPr>
              <a:t>ull</a:t>
            </a:r>
            <a:r>
              <a:rPr lang="en-US" dirty="0" smtClean="0">
                <a:solidFill>
                  <a:schemeClr val="accent1">
                    <a:lumMod val="75000"/>
                  </a:schemeClr>
                </a:solidFill>
              </a:rPr>
              <a:t> </a:t>
            </a:r>
            <a:r>
              <a:rPr lang="en-US" b="1" dirty="0" smtClean="0">
                <a:solidFill>
                  <a:schemeClr val="accent1">
                    <a:lumMod val="75000"/>
                  </a:schemeClr>
                </a:solidFill>
              </a:rPr>
              <a:t>components</a:t>
            </a:r>
            <a:r>
              <a:rPr lang="en-US" dirty="0" smtClean="0"/>
              <a:t> must be </a:t>
            </a:r>
            <a:r>
              <a:rPr lang="en-US" b="1" u="sng" dirty="0" smtClean="0"/>
              <a:t>offered</a:t>
            </a:r>
          </a:p>
          <a:p>
            <a:pPr marL="365760" indent="0">
              <a:spcBef>
                <a:spcPts val="600"/>
              </a:spcBef>
              <a:buFont typeface="Arial" charset="0"/>
              <a:buAutoNum type="arabicPeriod" startAt="3"/>
              <a:defRPr/>
            </a:pPr>
            <a:r>
              <a:rPr lang="en-US" b="1" dirty="0" smtClean="0">
                <a:solidFill>
                  <a:srgbClr val="FF0000"/>
                </a:solidFill>
              </a:rPr>
              <a:t> </a:t>
            </a:r>
            <a:r>
              <a:rPr lang="en-US" dirty="0" smtClean="0">
                <a:solidFill>
                  <a:srgbClr val="FF0000"/>
                </a:solidFill>
              </a:rPr>
              <a:t>NEW this year! </a:t>
            </a:r>
          </a:p>
          <a:p>
            <a:pPr marL="365760" indent="0">
              <a:spcBef>
                <a:spcPts val="600"/>
              </a:spcBef>
              <a:buNone/>
              <a:defRPr/>
            </a:pPr>
            <a:r>
              <a:rPr lang="en-US" b="1" dirty="0" smtClean="0">
                <a:solidFill>
                  <a:srgbClr val="FF0000"/>
                </a:solidFill>
              </a:rPr>
              <a:t>	</a:t>
            </a:r>
            <a:r>
              <a:rPr lang="en-US" dirty="0" smtClean="0">
                <a:solidFill>
                  <a:srgbClr val="FF0000"/>
                </a:solidFill>
              </a:rPr>
              <a:t>All students </a:t>
            </a:r>
            <a:r>
              <a:rPr lang="en-US" u="sng" dirty="0">
                <a:solidFill>
                  <a:srgbClr val="FF0000"/>
                </a:solidFill>
              </a:rPr>
              <a:t>must</a:t>
            </a:r>
            <a:r>
              <a:rPr lang="en-US" dirty="0">
                <a:solidFill>
                  <a:srgbClr val="FF0000"/>
                </a:solidFill>
              </a:rPr>
              <a:t> select at least </a:t>
            </a:r>
            <a:r>
              <a:rPr lang="en-US" dirty="0" smtClean="0">
                <a:solidFill>
                  <a:srgbClr val="FF0000"/>
                </a:solidFill>
              </a:rPr>
              <a:t>   		  	½ cup vegetable or fruit 	          </a:t>
            </a:r>
          </a:p>
          <a:p>
            <a:pPr marL="0" indent="0">
              <a:spcBef>
                <a:spcPts val="0"/>
              </a:spcBef>
              <a:buFont typeface="Arial" charset="0"/>
              <a:buNone/>
              <a:defRPr/>
            </a:pPr>
            <a:r>
              <a:rPr lang="en-US" dirty="0">
                <a:solidFill>
                  <a:srgbClr val="FF0000"/>
                </a:solidFill>
              </a:rPr>
              <a:t> </a:t>
            </a:r>
            <a:r>
              <a:rPr lang="en-US" dirty="0" smtClean="0">
                <a:solidFill>
                  <a:srgbClr val="FF0000"/>
                </a:solidFill>
              </a:rPr>
              <a:t>      AND at least 2 </a:t>
            </a:r>
            <a:r>
              <a:rPr lang="en-US" u="sng" dirty="0" smtClean="0">
                <a:solidFill>
                  <a:srgbClr val="FF0000"/>
                </a:solidFill>
              </a:rPr>
              <a:t>other</a:t>
            </a:r>
            <a:r>
              <a:rPr lang="en-US" dirty="0" smtClean="0">
                <a:solidFill>
                  <a:srgbClr val="FF0000"/>
                </a:solidFill>
              </a:rPr>
              <a:t> </a:t>
            </a:r>
            <a:r>
              <a:rPr lang="en-US" u="sng" dirty="0" smtClean="0">
                <a:solidFill>
                  <a:srgbClr val="FF0000"/>
                </a:solidFill>
              </a:rPr>
              <a:t>full</a:t>
            </a:r>
            <a:r>
              <a:rPr lang="en-US" dirty="0" smtClean="0">
                <a:solidFill>
                  <a:srgbClr val="FF0000"/>
                </a:solidFill>
              </a:rPr>
              <a:t> </a:t>
            </a:r>
            <a:r>
              <a:rPr lang="en-US" u="sng" dirty="0" smtClean="0">
                <a:solidFill>
                  <a:srgbClr val="FF0000"/>
                </a:solidFill>
              </a:rPr>
              <a:t>components</a:t>
            </a:r>
            <a:r>
              <a:rPr lang="en-US" dirty="0" smtClean="0">
                <a:solidFill>
                  <a:srgbClr val="FF0000"/>
                </a:solidFill>
              </a:rPr>
              <a:t>	for a </a:t>
            </a:r>
            <a:r>
              <a:rPr lang="en-US" b="1" dirty="0" smtClean="0">
                <a:solidFill>
                  <a:srgbClr val="FF0000"/>
                </a:solidFill>
              </a:rPr>
              <a:t>reimbursable lunch</a:t>
            </a:r>
            <a:endParaRPr lang="en-US" b="1" u="sng" dirty="0" smtClean="0">
              <a:solidFill>
                <a:srgbClr val="FF0000"/>
              </a:solidFill>
            </a:endParaRPr>
          </a:p>
          <a:p>
            <a:pPr marL="0" indent="0">
              <a:spcBef>
                <a:spcPts val="0"/>
              </a:spcBef>
              <a:buFont typeface="Arial" charset="0"/>
              <a:buNone/>
              <a:defRPr/>
            </a:pPr>
            <a:r>
              <a:rPr lang="en-US" b="1" u="sng" dirty="0" smtClean="0">
                <a:solidFill>
                  <a:srgbClr val="FF0000"/>
                </a:solidFill>
              </a:rPr>
              <a:t> </a:t>
            </a:r>
          </a:p>
          <a:p>
            <a:pPr marL="458788" lvl="1" indent="0">
              <a:spcBef>
                <a:spcPts val="0"/>
              </a:spcBef>
              <a:buFont typeface="Arial" charset="0"/>
              <a:buNone/>
              <a:defRPr/>
            </a:pPr>
            <a:r>
              <a:rPr lang="en-US" sz="3200" i="1" dirty="0" smtClean="0">
                <a:solidFill>
                  <a:srgbClr val="FF0000"/>
                </a:solidFill>
              </a:rPr>
              <a:t> </a:t>
            </a:r>
            <a:endParaRPr lang="en-US" sz="3200" b="1" i="1" dirty="0">
              <a:solidFill>
                <a:srgbClr val="002060"/>
              </a:solidFill>
            </a:endParaRPr>
          </a:p>
          <a:p>
            <a:pPr>
              <a:defRPr/>
            </a:pPr>
            <a:endParaRPr lang="en-US" dirty="0" smtClean="0"/>
          </a:p>
          <a:p>
            <a:pPr marL="458788" lvl="1" indent="0">
              <a:spcBef>
                <a:spcPts val="0"/>
              </a:spcBef>
              <a:buFont typeface="Arial" charset="0"/>
              <a:buNone/>
              <a:defRPr/>
            </a:pPr>
            <a:endParaRPr lang="en-US" dirty="0" smtClean="0">
              <a:solidFill>
                <a:srgbClr val="FF0000"/>
              </a:solidFill>
            </a:endParaRPr>
          </a:p>
        </p:txBody>
      </p:sp>
      <p:pic>
        <p:nvPicPr>
          <p:cNvPr id="33796" name="Picture 2" descr="High Res SNP Ap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6313" y="5638800"/>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8235915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88900" y="30163"/>
            <a:ext cx="8902700" cy="1341437"/>
          </a:xfrm>
        </p:spPr>
        <p:txBody>
          <a:bodyPr/>
          <a:lstStyle/>
          <a:p>
            <a:pPr>
              <a:defRPr/>
            </a:pPr>
            <a:r>
              <a:rPr lang="en-US" sz="4400" dirty="0" smtClean="0">
                <a:effectLst>
                  <a:outerShdw blurRad="38100" dist="38100" dir="2700000" algn="tl">
                    <a:srgbClr val="000000">
                      <a:alpha val="43137"/>
                    </a:srgbClr>
                  </a:outerShdw>
                </a:effectLst>
              </a:rPr>
              <a:t>What Does the Required Fruit or Vegetable in OVS Look Like?</a:t>
            </a:r>
          </a:p>
        </p:txBody>
      </p:sp>
      <p:sp>
        <p:nvSpPr>
          <p:cNvPr id="22531" name="Content Placeholder 2"/>
          <p:cNvSpPr>
            <a:spLocks noGrp="1"/>
          </p:cNvSpPr>
          <p:nvPr>
            <p:ph idx="1"/>
          </p:nvPr>
        </p:nvSpPr>
        <p:spPr>
          <a:xfrm>
            <a:off x="228600" y="1447800"/>
            <a:ext cx="8686800" cy="4348163"/>
          </a:xfrm>
        </p:spPr>
        <p:txBody>
          <a:bodyPr/>
          <a:lstStyle/>
          <a:p>
            <a:pPr>
              <a:spcBef>
                <a:spcPct val="0"/>
              </a:spcBef>
            </a:pPr>
            <a:endParaRPr lang="en-US" dirty="0" smtClean="0">
              <a:latin typeface="Arial" charset="0"/>
              <a:cs typeface="Arial" charset="0"/>
            </a:endParaRPr>
          </a:p>
          <a:p>
            <a:pPr marL="742950" indent="-742950">
              <a:spcBef>
                <a:spcPct val="0"/>
              </a:spcBef>
              <a:buFont typeface="+mj-lt"/>
              <a:buAutoNum type="arabicPeriod"/>
            </a:pPr>
            <a:r>
              <a:rPr lang="en-US" dirty="0" smtClean="0">
                <a:latin typeface="Arial" charset="0"/>
                <a:cs typeface="Arial" charset="0"/>
              </a:rPr>
              <a:t>One or more servings of any fruit that equals </a:t>
            </a:r>
            <a:r>
              <a:rPr lang="en-US" b="1" u="sng" dirty="0" smtClean="0">
                <a:latin typeface="Arial" charset="0"/>
                <a:cs typeface="Arial" charset="0"/>
              </a:rPr>
              <a:t>at least </a:t>
            </a:r>
            <a:r>
              <a:rPr lang="en-US" b="1" dirty="0" smtClean="0">
                <a:solidFill>
                  <a:srgbClr val="C00000"/>
                </a:solidFill>
                <a:latin typeface="Arial" charset="0"/>
                <a:cs typeface="Arial" charset="0"/>
              </a:rPr>
              <a:t>½ cup for lunch</a:t>
            </a:r>
          </a:p>
        </p:txBody>
      </p:sp>
      <p:pic>
        <p:nvPicPr>
          <p:cNvPr id="7170" name="Picture 2" descr="http://www.photographyblogger.net/wp-content/uploads/2009/06/Strawberr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429000"/>
            <a:ext cx="365274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114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ffectLst>
                  <a:outerShdw blurRad="38100" dist="38100" dir="2700000" algn="tl">
                    <a:srgbClr val="000000">
                      <a:alpha val="43137"/>
                    </a:srgbClr>
                  </a:outerShdw>
                </a:effectLst>
              </a:rPr>
              <a:t>Examples of Required Vegetable or Fruit in OVS</a:t>
            </a:r>
            <a:endParaRPr lang="en-US" dirty="0"/>
          </a:p>
        </p:txBody>
      </p:sp>
      <p:sp>
        <p:nvSpPr>
          <p:cNvPr id="23555" name="Content Placeholder 2"/>
          <p:cNvSpPr>
            <a:spLocks noGrp="1"/>
          </p:cNvSpPr>
          <p:nvPr>
            <p:ph idx="1"/>
          </p:nvPr>
        </p:nvSpPr>
        <p:spPr>
          <a:xfrm>
            <a:off x="457200" y="1600200"/>
            <a:ext cx="8610600" cy="4348163"/>
          </a:xfrm>
        </p:spPr>
        <p:txBody>
          <a:bodyPr/>
          <a:lstStyle/>
          <a:p>
            <a:pPr marL="742950" indent="-742950">
              <a:buFont typeface="+mj-lt"/>
              <a:buAutoNum type="arabicPeriod" startAt="2"/>
            </a:pPr>
            <a:r>
              <a:rPr lang="en-US" dirty="0" smtClean="0">
                <a:latin typeface="Arial" charset="0"/>
                <a:cs typeface="Arial" charset="0"/>
              </a:rPr>
              <a:t>One or more servings of any vegetable that equals </a:t>
            </a:r>
            <a:r>
              <a:rPr lang="en-US" b="1" u="sng" dirty="0" smtClean="0">
                <a:latin typeface="Arial" charset="0"/>
                <a:cs typeface="Arial" charset="0"/>
              </a:rPr>
              <a:t>at least</a:t>
            </a:r>
            <a:r>
              <a:rPr lang="en-US" u="sng" dirty="0" smtClean="0">
                <a:latin typeface="Arial" charset="0"/>
                <a:cs typeface="Arial" charset="0"/>
              </a:rPr>
              <a:t> </a:t>
            </a:r>
          </a:p>
          <a:p>
            <a:pPr marL="0" indent="0">
              <a:spcBef>
                <a:spcPts val="0"/>
              </a:spcBef>
              <a:buNone/>
            </a:pPr>
            <a:r>
              <a:rPr lang="en-US" b="1" dirty="0">
                <a:solidFill>
                  <a:srgbClr val="006600"/>
                </a:solidFill>
                <a:latin typeface="Arial" charset="0"/>
                <a:cs typeface="Arial" charset="0"/>
              </a:rPr>
              <a:t> </a:t>
            </a:r>
            <a:r>
              <a:rPr lang="en-US" b="1" dirty="0" smtClean="0">
                <a:solidFill>
                  <a:srgbClr val="006600"/>
                </a:solidFill>
                <a:latin typeface="Arial" charset="0"/>
                <a:cs typeface="Arial" charset="0"/>
              </a:rPr>
              <a:t>     ½ cup for lunch</a:t>
            </a:r>
          </a:p>
          <a:p>
            <a:pPr>
              <a:buFont typeface="Arial" charset="0"/>
              <a:buNone/>
            </a:pPr>
            <a:endParaRPr lang="en-US" dirty="0" smtClean="0">
              <a:latin typeface="Arial" charset="0"/>
              <a:cs typeface="Arial" charset="0"/>
            </a:endParaRPr>
          </a:p>
        </p:txBody>
      </p:sp>
      <p:pic>
        <p:nvPicPr>
          <p:cNvPr id="5" name="Picture 4" descr="Carro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352800"/>
            <a:ext cx="3933825" cy="329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96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ffectLst>
                  <a:outerShdw blurRad="38100" dist="38100" dir="2700000" algn="tl">
                    <a:srgbClr val="000000">
                      <a:alpha val="43137"/>
                    </a:srgbClr>
                  </a:outerShdw>
                </a:effectLst>
              </a:rPr>
              <a:t>Examples of Required Vegetable or Fruit in OVS</a:t>
            </a:r>
            <a:endParaRPr lang="en-US" dirty="0"/>
          </a:p>
        </p:txBody>
      </p:sp>
      <p:sp>
        <p:nvSpPr>
          <p:cNvPr id="24579" name="Content Placeholder 2"/>
          <p:cNvSpPr>
            <a:spLocks noGrp="1"/>
          </p:cNvSpPr>
          <p:nvPr>
            <p:ph idx="1"/>
          </p:nvPr>
        </p:nvSpPr>
        <p:spPr>
          <a:xfrm>
            <a:off x="457200" y="1600200"/>
            <a:ext cx="8229600" cy="4348163"/>
          </a:xfrm>
        </p:spPr>
        <p:txBody>
          <a:bodyPr/>
          <a:lstStyle/>
          <a:p>
            <a:pPr marL="742950" indent="-742950">
              <a:buFont typeface="+mj-lt"/>
              <a:buAutoNum type="arabicPeriod" startAt="3"/>
            </a:pPr>
            <a:r>
              <a:rPr lang="en-US" dirty="0" smtClean="0">
                <a:latin typeface="Arial" charset="0"/>
                <a:cs typeface="Arial" charset="0"/>
              </a:rPr>
              <a:t>One or more servings of </a:t>
            </a:r>
            <a:r>
              <a:rPr lang="en-US" b="1" dirty="0" smtClean="0">
                <a:solidFill>
                  <a:srgbClr val="0070C0"/>
                </a:solidFill>
                <a:latin typeface="Arial" charset="0"/>
                <a:cs typeface="Arial" charset="0"/>
              </a:rPr>
              <a:t>a mixture </a:t>
            </a:r>
            <a:r>
              <a:rPr lang="en-US" dirty="0" smtClean="0">
                <a:latin typeface="Arial" charset="0"/>
                <a:cs typeface="Arial" charset="0"/>
              </a:rPr>
              <a:t>of fruits and vegetables that            equals </a:t>
            </a:r>
            <a:r>
              <a:rPr lang="en-US" b="1" u="sng" dirty="0" smtClean="0">
                <a:latin typeface="Arial" charset="0"/>
                <a:cs typeface="Arial" charset="0"/>
              </a:rPr>
              <a:t>at least </a:t>
            </a:r>
            <a:r>
              <a:rPr lang="en-US" b="1" dirty="0" smtClean="0">
                <a:solidFill>
                  <a:srgbClr val="0070C0"/>
                </a:solidFill>
                <a:latin typeface="Arial" charset="0"/>
                <a:cs typeface="Arial" charset="0"/>
              </a:rPr>
              <a:t>½ cup for lunch</a:t>
            </a:r>
          </a:p>
          <a:p>
            <a:endParaRPr lang="en-US" dirty="0" smtClean="0">
              <a:latin typeface="Arial" charset="0"/>
              <a:cs typeface="Arial" charset="0"/>
            </a:endParaRPr>
          </a:p>
        </p:txBody>
      </p:sp>
      <p:pic>
        <p:nvPicPr>
          <p:cNvPr id="2458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3038" y="3255384"/>
            <a:ext cx="3764962" cy="322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28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ffectLst>
                  <a:outerShdw blurRad="38100" dist="38100" dir="2700000" algn="tl">
                    <a:srgbClr val="000000">
                      <a:alpha val="43137"/>
                    </a:srgbClr>
                  </a:outerShdw>
                </a:effectLst>
              </a:rPr>
              <a:t>Examples of Required Vegetable or Fruit in OVS</a:t>
            </a:r>
            <a:endParaRPr lang="en-US" dirty="0"/>
          </a:p>
        </p:txBody>
      </p:sp>
      <p:sp>
        <p:nvSpPr>
          <p:cNvPr id="25603" name="Content Placeholder 2"/>
          <p:cNvSpPr>
            <a:spLocks noGrp="1"/>
          </p:cNvSpPr>
          <p:nvPr>
            <p:ph idx="1"/>
          </p:nvPr>
        </p:nvSpPr>
        <p:spPr>
          <a:xfrm>
            <a:off x="530157" y="1676400"/>
            <a:ext cx="8610600" cy="4348163"/>
          </a:xfrm>
        </p:spPr>
        <p:txBody>
          <a:bodyPr/>
          <a:lstStyle/>
          <a:p>
            <a:pPr marL="742950" indent="-742950">
              <a:buFont typeface="+mj-lt"/>
              <a:buAutoNum type="arabicPeriod" startAt="4"/>
            </a:pPr>
            <a:r>
              <a:rPr lang="en-US" dirty="0" smtClean="0">
                <a:latin typeface="Arial" charset="0"/>
                <a:cs typeface="Arial" charset="0"/>
              </a:rPr>
              <a:t>1 serving of a </a:t>
            </a:r>
            <a:r>
              <a:rPr lang="en-US" b="1" dirty="0" smtClean="0">
                <a:solidFill>
                  <a:srgbClr val="006600"/>
                </a:solidFill>
                <a:latin typeface="Arial" charset="0"/>
                <a:cs typeface="Arial" charset="0"/>
              </a:rPr>
              <a:t>combination</a:t>
            </a:r>
            <a:r>
              <a:rPr lang="en-US" dirty="0" smtClean="0">
                <a:solidFill>
                  <a:srgbClr val="006600"/>
                </a:solidFill>
                <a:latin typeface="Arial" charset="0"/>
                <a:cs typeface="Arial" charset="0"/>
              </a:rPr>
              <a:t> </a:t>
            </a:r>
            <a:r>
              <a:rPr lang="en-US" dirty="0" smtClean="0">
                <a:latin typeface="Arial" charset="0"/>
                <a:cs typeface="Arial" charset="0"/>
              </a:rPr>
              <a:t>of fruit </a:t>
            </a:r>
            <a:r>
              <a:rPr lang="en-US" b="1" dirty="0" smtClean="0">
                <a:latin typeface="Arial" charset="0"/>
                <a:cs typeface="Arial" charset="0"/>
              </a:rPr>
              <a:t>and</a:t>
            </a:r>
            <a:r>
              <a:rPr lang="en-US" dirty="0" smtClean="0">
                <a:latin typeface="Arial" charset="0"/>
                <a:cs typeface="Arial" charset="0"/>
              </a:rPr>
              <a:t> vegetable that equals to </a:t>
            </a:r>
            <a:r>
              <a:rPr lang="en-US" b="1" u="sng" dirty="0" smtClean="0">
                <a:latin typeface="Arial" charset="0"/>
                <a:cs typeface="Arial" charset="0"/>
              </a:rPr>
              <a:t>at least </a:t>
            </a:r>
          </a:p>
          <a:p>
            <a:pPr marL="0" indent="0">
              <a:spcBef>
                <a:spcPts val="0"/>
              </a:spcBef>
              <a:buNone/>
            </a:pPr>
            <a:r>
              <a:rPr lang="en-US" b="1" dirty="0">
                <a:solidFill>
                  <a:srgbClr val="006600"/>
                </a:solidFill>
                <a:latin typeface="Arial" charset="0"/>
                <a:cs typeface="Arial" charset="0"/>
              </a:rPr>
              <a:t> </a:t>
            </a:r>
            <a:r>
              <a:rPr lang="en-US" b="1" dirty="0" smtClean="0">
                <a:solidFill>
                  <a:srgbClr val="006600"/>
                </a:solidFill>
                <a:latin typeface="Arial" charset="0"/>
                <a:cs typeface="Arial" charset="0"/>
              </a:rPr>
              <a:t>     ½ cup for lunch</a:t>
            </a:r>
          </a:p>
          <a:p>
            <a:endParaRPr lang="en-US" dirty="0" smtClean="0">
              <a:latin typeface="Arial" charset="0"/>
              <a:cs typeface="Arial" charset="0"/>
            </a:endParaRPr>
          </a:p>
          <a:p>
            <a:endParaRPr lang="en-US" dirty="0" smtClean="0">
              <a:latin typeface="Arial" charset="0"/>
              <a:cs typeface="Arial" charset="0"/>
            </a:endParaRPr>
          </a:p>
        </p:txBody>
      </p:sp>
      <p:pic>
        <p:nvPicPr>
          <p:cNvPr id="25604" name="Picture 2" descr="C:\Users\laurie.cartrett\AppData\Local\Microsoft\Windows\Temporary Internet Files\Content.IE5\ZE517KYX\MP90043094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3386" y="3415030"/>
            <a:ext cx="2248613" cy="222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C:\Users\laurie.cartrett\AppData\Local\Microsoft\Windows\Temporary Internet Files\Content.IE5\R5REL79P\MC90043253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4306" y="3415030"/>
            <a:ext cx="1914980" cy="191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62" y="3497094"/>
            <a:ext cx="2611699" cy="225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164749" y="5177134"/>
            <a:ext cx="1374095"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Plus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25098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 y="-264101"/>
            <a:ext cx="9144000" cy="7122102"/>
          </a:xfrm>
          <a:prstGeom prst="rect">
            <a:avLst/>
          </a:prstGeom>
          <a:solidFill>
            <a:srgbClr val="FF6600"/>
          </a:solidFill>
          <a:ln w="9525">
            <a:solidFill>
              <a:srgbClr val="4A7EBB"/>
            </a:solidFill>
            <a:miter lim="800000"/>
            <a:headEnd/>
            <a:tailEnd/>
          </a:ln>
          <a:effectLst>
            <a:outerShdw blurRad="40000" dist="23000" dir="5400000" rotWithShape="0">
              <a:srgbClr val="808080">
                <a:alpha val="34999"/>
              </a:srgbClr>
            </a:outerShdw>
          </a:effectLst>
        </p:spPr>
        <p:txBody>
          <a:bodyPr lIns="122146" tIns="61073" rIns="122146" bIns="61073" anchor="ctr"/>
          <a:lstStyle/>
          <a:p>
            <a:pPr algn="ctr">
              <a:defRPr/>
            </a:pPr>
            <a:endParaRPr lang="en-US" dirty="0">
              <a:solidFill>
                <a:prstClr val="white"/>
              </a:solidFill>
            </a:endParaRPr>
          </a:p>
        </p:txBody>
      </p:sp>
      <p:sp>
        <p:nvSpPr>
          <p:cNvPr id="133123" name="Title 1"/>
          <p:cNvSpPr>
            <a:spLocks noGrp="1"/>
          </p:cNvSpPr>
          <p:nvPr>
            <p:ph type="title"/>
          </p:nvPr>
        </p:nvSpPr>
        <p:spPr/>
        <p:txBody>
          <a:bodyPr/>
          <a:lstStyle/>
          <a:p>
            <a:endParaRPr lang="en-US" dirty="0" smtClean="0">
              <a:ea typeface="ＭＳ Ｐゴシック" pitchFamily="34" charset="-128"/>
            </a:endParaRPr>
          </a:p>
        </p:txBody>
      </p:sp>
      <p:sp>
        <p:nvSpPr>
          <p:cNvPr id="133124" name="Content Placeholder 2"/>
          <p:cNvSpPr>
            <a:spLocks noGrp="1"/>
          </p:cNvSpPr>
          <p:nvPr>
            <p:ph idx="1"/>
          </p:nvPr>
        </p:nvSpPr>
        <p:spPr>
          <a:xfrm>
            <a:off x="457410" y="1599768"/>
            <a:ext cx="8229182" cy="4349028"/>
          </a:xfrm>
        </p:spPr>
        <p:txBody>
          <a:bodyPr/>
          <a:lstStyle/>
          <a:p>
            <a:endParaRPr lang="en-US" dirty="0" smtClean="0">
              <a:ea typeface="ＭＳ Ｐゴシック" pitchFamily="34" charset="-128"/>
            </a:endParaRPr>
          </a:p>
        </p:txBody>
      </p:sp>
      <p:grpSp>
        <p:nvGrpSpPr>
          <p:cNvPr id="133125" name="Group 1"/>
          <p:cNvGrpSpPr>
            <a:grpSpLocks/>
          </p:cNvGrpSpPr>
          <p:nvPr/>
        </p:nvGrpSpPr>
        <p:grpSpPr bwMode="auto">
          <a:xfrm>
            <a:off x="54305" y="-97415"/>
            <a:ext cx="9035392" cy="6858001"/>
            <a:chOff x="0" y="0"/>
            <a:chExt cx="6868803" cy="5029200"/>
          </a:xfrm>
        </p:grpSpPr>
        <p:pic>
          <p:nvPicPr>
            <p:cNvPr id="1331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03600" cy="5029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378" y="0"/>
              <a:ext cx="3400425" cy="5029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86893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8214" t="13582" r="16759" b="4121"/>
          <a:stretch>
            <a:fillRect/>
          </a:stretch>
        </p:blipFill>
        <p:spPr bwMode="auto">
          <a:xfrm>
            <a:off x="457200" y="239713"/>
            <a:ext cx="85344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a:xfrm rot="20735817">
            <a:off x="6400800" y="141670"/>
            <a:ext cx="1828800" cy="609600"/>
          </a:xfrm>
          <a:prstGeom prst="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86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067800" cy="4572000"/>
          </a:xfrm>
          <a:noFill/>
        </p:spPr>
        <p:style>
          <a:lnRef idx="1">
            <a:schemeClr val="accent6"/>
          </a:lnRef>
          <a:fillRef idx="3">
            <a:schemeClr val="accent6"/>
          </a:fillRef>
          <a:effectRef idx="2">
            <a:schemeClr val="accent6"/>
          </a:effectRef>
          <a:fontRef idx="minor">
            <a:schemeClr val="lt1"/>
          </a:fontRef>
        </p:style>
        <p:txBody>
          <a:bodyPr>
            <a:prstTxWarp prst="textStop">
              <a:avLst/>
            </a:prstTxWarp>
          </a:bodyPr>
          <a:lstStyle/>
          <a:p>
            <a:r>
              <a:rPr lang="en-US" sz="6600" dirty="0" smtClean="0">
                <a:solidFill>
                  <a:schemeClr val="accent2">
                    <a:lumMod val="50000"/>
                  </a:schemeClr>
                </a:solidFill>
                <a:latin typeface="Aparajita" pitchFamily="34" charset="0"/>
                <a:cs typeface="Aparajita" pitchFamily="34" charset="0"/>
              </a:rPr>
              <a:t>What Do </a:t>
            </a:r>
            <a:br>
              <a:rPr lang="en-US" sz="6600" dirty="0" smtClean="0">
                <a:solidFill>
                  <a:schemeClr val="accent2">
                    <a:lumMod val="50000"/>
                  </a:schemeClr>
                </a:solidFill>
                <a:latin typeface="Aparajita" pitchFamily="34" charset="0"/>
                <a:cs typeface="Aparajita" pitchFamily="34" charset="0"/>
              </a:rPr>
            </a:br>
            <a:r>
              <a:rPr lang="en-US" sz="6600" dirty="0" smtClean="0">
                <a:solidFill>
                  <a:schemeClr val="accent2">
                    <a:lumMod val="50000"/>
                  </a:schemeClr>
                </a:solidFill>
                <a:latin typeface="Aparajita" pitchFamily="34" charset="0"/>
                <a:cs typeface="Aparajita" pitchFamily="34" charset="0"/>
              </a:rPr>
              <a:t>You Know?</a:t>
            </a:r>
            <a:endParaRPr lang="en-US" sz="6600" dirty="0">
              <a:solidFill>
                <a:schemeClr val="accent2">
                  <a:lumMod val="50000"/>
                </a:schemeClr>
              </a:solidFill>
              <a:latin typeface="Aparajita" pitchFamily="34" charset="0"/>
              <a:cs typeface="Aparajita" pitchFamily="34" charset="0"/>
            </a:endParaRPr>
          </a:p>
        </p:txBody>
      </p:sp>
    </p:spTree>
    <p:extLst>
      <p:ext uri="{BB962C8B-B14F-4D97-AF65-F5344CB8AC3E}">
        <p14:creationId xmlns:p14="http://schemas.microsoft.com/office/powerpoint/2010/main" val="2773842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ctrTitle"/>
          </p:nvPr>
        </p:nvSpPr>
        <p:spPr>
          <a:xfrm>
            <a:off x="304800" y="228600"/>
            <a:ext cx="6096000" cy="3505200"/>
          </a:xfrm>
        </p:spPr>
        <p:txBody>
          <a:bodyPr/>
          <a:lstStyle/>
          <a:p>
            <a:pPr algn="l"/>
            <a:r>
              <a:rPr lang="en-US" sz="5400" dirty="0" smtClean="0">
                <a:latin typeface="Arial" charset="0"/>
                <a:cs typeface="Arial" charset="0"/>
              </a:rPr>
              <a:t>Is it </a:t>
            </a:r>
            <a:br>
              <a:rPr lang="en-US" sz="5400" dirty="0" smtClean="0">
                <a:latin typeface="Arial" charset="0"/>
                <a:cs typeface="Arial" charset="0"/>
              </a:rPr>
            </a:br>
            <a:r>
              <a:rPr lang="en-US" sz="5400" dirty="0" smtClean="0">
                <a:latin typeface="Arial" charset="0"/>
                <a:cs typeface="Arial" charset="0"/>
              </a:rPr>
              <a:t>reimbursable</a:t>
            </a:r>
            <a:br>
              <a:rPr lang="en-US" sz="5400" dirty="0" smtClean="0">
                <a:latin typeface="Arial" charset="0"/>
                <a:cs typeface="Arial" charset="0"/>
              </a:rPr>
            </a:br>
            <a:r>
              <a:rPr lang="en-US" sz="5400" dirty="0" smtClean="0">
                <a:latin typeface="Arial" charset="0"/>
                <a:cs typeface="Arial" charset="0"/>
              </a:rPr>
              <a:t>for lunch? </a:t>
            </a: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823913"/>
            <a:ext cx="8534400" cy="701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2" descr="High Res SNP Ap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5638800"/>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Box 5"/>
          <p:cNvSpPr txBox="1"/>
          <p:nvPr/>
        </p:nvSpPr>
        <p:spPr>
          <a:xfrm>
            <a:off x="6629400" y="5638800"/>
            <a:ext cx="1143000" cy="369888"/>
          </a:xfrm>
          <a:prstGeom prst="rect">
            <a:avLst/>
          </a:prstGeom>
          <a:solidFill>
            <a:schemeClr val="bg1">
              <a:lumMod val="75000"/>
            </a:schemeClr>
          </a:solidFill>
        </p:spPr>
        <p:txBody>
          <a:bodyPr wrap="square">
            <a:spAutoFit/>
          </a:bodyPr>
          <a:lstStyle/>
          <a:p>
            <a:pPr>
              <a:defRPr/>
            </a:pPr>
            <a:r>
              <a:rPr lang="en-US" dirty="0">
                <a:solidFill>
                  <a:schemeClr val="accent4">
                    <a:lumMod val="50000"/>
                  </a:schemeClr>
                </a:solidFill>
                <a:cs typeface="+mn-cs"/>
              </a:rPr>
              <a:t>ACTIVITY</a:t>
            </a:r>
          </a:p>
        </p:txBody>
      </p:sp>
    </p:spTree>
    <p:extLst>
      <p:ext uri="{BB962C8B-B14F-4D97-AF65-F5344CB8AC3E}">
        <p14:creationId xmlns:p14="http://schemas.microsoft.com/office/powerpoint/2010/main" val="1274831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12"/>
          <p:cNvGraphicFramePr>
            <a:graphicFrameLocks noChangeAspect="1"/>
          </p:cNvGraphicFramePr>
          <p:nvPr>
            <p:extLst>
              <p:ext uri="{D42A27DB-BD31-4B8C-83A1-F6EECF244321}">
                <p14:modId xmlns:p14="http://schemas.microsoft.com/office/powerpoint/2010/main" val="3875986437"/>
              </p:ext>
            </p:extLst>
          </p:nvPr>
        </p:nvGraphicFramePr>
        <p:xfrm>
          <a:off x="1829635" y="351673"/>
          <a:ext cx="7314365" cy="5652222"/>
        </p:xfrm>
        <a:graphic>
          <a:graphicData uri="http://schemas.openxmlformats.org/presentationml/2006/ole">
            <mc:AlternateContent xmlns:mc="http://schemas.openxmlformats.org/markup-compatibility/2006">
              <mc:Choice xmlns:v="urn:schemas-microsoft-com:vml" Requires="v">
                <p:oleObj spid="_x0000_s4172" name="Acrobat Document" r:id="rId4" imgW="10053360" imgH="7766280" progId="AcroExch.Document.7">
                  <p:embed/>
                </p:oleObj>
              </mc:Choice>
              <mc:Fallback>
                <p:oleObj name="Acrobat Document" r:id="rId4" imgW="10053360" imgH="77662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635" y="351673"/>
                        <a:ext cx="7314365" cy="565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9641" name="TextBox 2"/>
          <p:cNvSpPr txBox="1">
            <a:spLocks noChangeArrowheads="1"/>
          </p:cNvSpPr>
          <p:nvPr/>
        </p:nvSpPr>
        <p:spPr bwMode="auto">
          <a:xfrm rot="1470582">
            <a:off x="6165860" y="5441056"/>
            <a:ext cx="957071" cy="3387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sz="1400" b="1" dirty="0">
                <a:solidFill>
                  <a:srgbClr val="FF0000"/>
                </a:solidFill>
              </a:rPr>
              <a:t>½ cup</a:t>
            </a:r>
          </a:p>
        </p:txBody>
      </p:sp>
      <p:sp>
        <p:nvSpPr>
          <p:cNvPr id="69635" name="TextBox 3"/>
          <p:cNvSpPr txBox="1">
            <a:spLocks noChangeArrowheads="1"/>
          </p:cNvSpPr>
          <p:nvPr/>
        </p:nvSpPr>
        <p:spPr bwMode="auto">
          <a:xfrm rot="20162517">
            <a:off x="4685092" y="5188700"/>
            <a:ext cx="304939" cy="2464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eaLnBrk="1" hangingPunct="1"/>
            <a:endParaRPr lang="en-US" sz="800"/>
          </a:p>
        </p:txBody>
      </p:sp>
      <p:sp>
        <p:nvSpPr>
          <p:cNvPr id="69636" name="TextBox 2"/>
          <p:cNvSpPr txBox="1">
            <a:spLocks noChangeArrowheads="1"/>
          </p:cNvSpPr>
          <p:nvPr/>
        </p:nvSpPr>
        <p:spPr bwMode="auto">
          <a:xfrm>
            <a:off x="152470" y="837768"/>
            <a:ext cx="1828730" cy="609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714" rIns="91397" bIns="45714">
            <a:spAutoFit/>
          </a:bodyPr>
          <a:lstStyle>
            <a:lvl1pPr defTabSz="684213" eaLnBrk="0" hangingPunct="0">
              <a:defRPr sz="1200">
                <a:solidFill>
                  <a:srgbClr val="5F5F5F"/>
                </a:solidFill>
                <a:latin typeface="Arial" pitchFamily="34" charset="0"/>
              </a:defRPr>
            </a:lvl1pPr>
            <a:lvl2pPr marL="742950" indent="-285750" defTabSz="684213" eaLnBrk="0" hangingPunct="0">
              <a:defRPr sz="1200">
                <a:solidFill>
                  <a:srgbClr val="5F5F5F"/>
                </a:solidFill>
                <a:latin typeface="Arial" pitchFamily="34" charset="0"/>
              </a:defRPr>
            </a:lvl2pPr>
            <a:lvl3pPr marL="1143000" indent="-228600" defTabSz="684213" eaLnBrk="0" hangingPunct="0">
              <a:defRPr sz="1200">
                <a:solidFill>
                  <a:srgbClr val="5F5F5F"/>
                </a:solidFill>
                <a:latin typeface="Arial" pitchFamily="34" charset="0"/>
              </a:defRPr>
            </a:lvl3pPr>
            <a:lvl4pPr marL="1600200" indent="-228600" defTabSz="684213" eaLnBrk="0" hangingPunct="0">
              <a:defRPr sz="1200">
                <a:solidFill>
                  <a:srgbClr val="5F5F5F"/>
                </a:solidFill>
                <a:latin typeface="Arial" pitchFamily="34" charset="0"/>
              </a:defRPr>
            </a:lvl4pPr>
            <a:lvl5pPr marL="2057400" indent="-228600" defTabSz="684213" eaLnBrk="0" hangingPunct="0">
              <a:defRPr sz="1200">
                <a:solidFill>
                  <a:srgbClr val="5F5F5F"/>
                </a:solidFill>
                <a:latin typeface="Arial" pitchFamily="34" charset="0"/>
              </a:defRPr>
            </a:lvl5pPr>
            <a:lvl6pPr marL="2514600" indent="-228600" defTabSz="684213" eaLnBrk="0" fontAlgn="base" hangingPunct="0">
              <a:spcBef>
                <a:spcPct val="0"/>
              </a:spcBef>
              <a:spcAft>
                <a:spcPct val="0"/>
              </a:spcAft>
              <a:defRPr sz="1200">
                <a:solidFill>
                  <a:srgbClr val="5F5F5F"/>
                </a:solidFill>
                <a:latin typeface="Arial" pitchFamily="34" charset="0"/>
              </a:defRPr>
            </a:lvl6pPr>
            <a:lvl7pPr marL="2971800" indent="-228600" defTabSz="684213" eaLnBrk="0" fontAlgn="base" hangingPunct="0">
              <a:spcBef>
                <a:spcPct val="0"/>
              </a:spcBef>
              <a:spcAft>
                <a:spcPct val="0"/>
              </a:spcAft>
              <a:defRPr sz="1200">
                <a:solidFill>
                  <a:srgbClr val="5F5F5F"/>
                </a:solidFill>
                <a:latin typeface="Arial" pitchFamily="34" charset="0"/>
              </a:defRPr>
            </a:lvl7pPr>
            <a:lvl8pPr marL="3429000" indent="-228600" defTabSz="684213" eaLnBrk="0" fontAlgn="base" hangingPunct="0">
              <a:spcBef>
                <a:spcPct val="0"/>
              </a:spcBef>
              <a:spcAft>
                <a:spcPct val="0"/>
              </a:spcAft>
              <a:defRPr sz="1200">
                <a:solidFill>
                  <a:srgbClr val="5F5F5F"/>
                </a:solidFill>
                <a:latin typeface="Arial" pitchFamily="34" charset="0"/>
              </a:defRPr>
            </a:lvl8pPr>
            <a:lvl9pPr marL="3886200" indent="-228600" defTabSz="684213" eaLnBrk="0" fontAlgn="base" hangingPunct="0">
              <a:spcBef>
                <a:spcPct val="0"/>
              </a:spcBef>
              <a:spcAft>
                <a:spcPct val="0"/>
              </a:spcAft>
              <a:defRPr sz="1200">
                <a:solidFill>
                  <a:srgbClr val="5F5F5F"/>
                </a:solidFill>
                <a:latin typeface="Arial" pitchFamily="34" charset="0"/>
              </a:defRPr>
            </a:lvl9pPr>
          </a:lstStyle>
          <a:p>
            <a:pPr eaLnBrk="1" hangingPunct="1"/>
            <a:r>
              <a:rPr lang="en-US" sz="1700" dirty="0" smtClean="0">
                <a:solidFill>
                  <a:srgbClr val="000000"/>
                </a:solidFill>
              </a:rPr>
              <a:t>-Is </a:t>
            </a:r>
            <a:r>
              <a:rPr lang="en-US" sz="1700" dirty="0">
                <a:solidFill>
                  <a:srgbClr val="000000"/>
                </a:solidFill>
              </a:rPr>
              <a:t>this </a:t>
            </a:r>
            <a:r>
              <a:rPr lang="en-US" sz="1700" dirty="0" smtClean="0">
                <a:solidFill>
                  <a:srgbClr val="000000"/>
                </a:solidFill>
              </a:rPr>
              <a:t>meal</a:t>
            </a:r>
            <a:endParaRPr lang="en-US" sz="1700" dirty="0">
              <a:solidFill>
                <a:srgbClr val="000000"/>
              </a:solidFill>
            </a:endParaRPr>
          </a:p>
          <a:p>
            <a:pPr eaLnBrk="1" hangingPunct="1"/>
            <a:r>
              <a:rPr lang="en-US" sz="1700" dirty="0">
                <a:solidFill>
                  <a:srgbClr val="000000"/>
                </a:solidFill>
              </a:rPr>
              <a:t> reimbursable?</a:t>
            </a:r>
          </a:p>
          <a:p>
            <a:pPr eaLnBrk="1" hangingPunct="1">
              <a:spcBef>
                <a:spcPts val="600"/>
              </a:spcBef>
            </a:pPr>
            <a:r>
              <a:rPr lang="en-US" sz="1700" u="sng" dirty="0">
                <a:solidFill>
                  <a:srgbClr val="000000"/>
                </a:solidFill>
              </a:rPr>
              <a:t> </a:t>
            </a:r>
            <a:r>
              <a:rPr lang="en-US" sz="1700" u="sng" dirty="0" smtClean="0">
                <a:solidFill>
                  <a:srgbClr val="000000"/>
                </a:solidFill>
              </a:rPr>
              <a:t>YES          NO</a:t>
            </a:r>
          </a:p>
          <a:p>
            <a:pPr eaLnBrk="1" hangingPunct="1"/>
            <a:endParaRPr lang="en-US" sz="1700" dirty="0">
              <a:solidFill>
                <a:srgbClr val="000000"/>
              </a:solidFill>
            </a:endParaRPr>
          </a:p>
          <a:p>
            <a:pPr eaLnBrk="1" hangingPunct="1"/>
            <a:r>
              <a:rPr lang="en-US" sz="1700" dirty="0" smtClean="0">
                <a:solidFill>
                  <a:srgbClr val="000000"/>
                </a:solidFill>
              </a:rPr>
              <a:t>-For what </a:t>
            </a:r>
            <a:r>
              <a:rPr lang="en-US" sz="1700" dirty="0">
                <a:solidFill>
                  <a:srgbClr val="000000"/>
                </a:solidFill>
              </a:rPr>
              <a:t>grade </a:t>
            </a:r>
          </a:p>
          <a:p>
            <a:pPr eaLnBrk="1" hangingPunct="1"/>
            <a:r>
              <a:rPr lang="en-US" sz="1700" dirty="0">
                <a:solidFill>
                  <a:srgbClr val="000000"/>
                </a:solidFill>
              </a:rPr>
              <a:t> </a:t>
            </a:r>
            <a:r>
              <a:rPr lang="en-US" sz="1700" dirty="0" smtClean="0">
                <a:solidFill>
                  <a:srgbClr val="000000"/>
                </a:solidFill>
              </a:rPr>
              <a:t>level(s)?</a:t>
            </a:r>
            <a:endParaRPr lang="en-US" sz="1700" dirty="0">
              <a:solidFill>
                <a:srgbClr val="000000"/>
              </a:solidFill>
            </a:endParaRPr>
          </a:p>
          <a:p>
            <a:pPr eaLnBrk="1" hangingPunct="1">
              <a:spcBef>
                <a:spcPts val="600"/>
              </a:spcBef>
            </a:pPr>
            <a:r>
              <a:rPr lang="en-US" sz="1700" u="sng" dirty="0" smtClean="0">
                <a:solidFill>
                  <a:srgbClr val="000000"/>
                </a:solidFill>
              </a:rPr>
              <a:t>K-5   6-8   9-12</a:t>
            </a:r>
          </a:p>
          <a:p>
            <a:pPr eaLnBrk="1" hangingPunct="1"/>
            <a:r>
              <a:rPr lang="en-US" sz="1000" dirty="0" smtClean="0">
                <a:solidFill>
                  <a:srgbClr val="000000"/>
                </a:solidFill>
              </a:rPr>
              <a:t>Choose 1 or more</a:t>
            </a:r>
          </a:p>
          <a:p>
            <a:pPr eaLnBrk="1" hangingPunct="1"/>
            <a:endParaRPr lang="en-US" sz="1400" dirty="0">
              <a:solidFill>
                <a:srgbClr val="000000"/>
              </a:solidFill>
            </a:endParaRPr>
          </a:p>
          <a:p>
            <a:pPr eaLnBrk="1" hangingPunct="1"/>
            <a:r>
              <a:rPr lang="en-US" sz="1700" dirty="0" smtClean="0">
                <a:solidFill>
                  <a:srgbClr val="000000"/>
                </a:solidFill>
              </a:rPr>
              <a:t>-Is </a:t>
            </a:r>
            <a:r>
              <a:rPr lang="en-US" sz="1700" dirty="0">
                <a:solidFill>
                  <a:srgbClr val="000000"/>
                </a:solidFill>
              </a:rPr>
              <a:t>this Serve or</a:t>
            </a:r>
          </a:p>
          <a:p>
            <a:pPr eaLnBrk="1" hangingPunct="1"/>
            <a:r>
              <a:rPr lang="en-US" sz="1700" dirty="0">
                <a:solidFill>
                  <a:srgbClr val="000000"/>
                </a:solidFill>
              </a:rPr>
              <a:t> Offer </a:t>
            </a:r>
            <a:r>
              <a:rPr lang="en-US" sz="1700" dirty="0" smtClean="0">
                <a:solidFill>
                  <a:srgbClr val="000000"/>
                </a:solidFill>
              </a:rPr>
              <a:t>vs. Serve</a:t>
            </a:r>
            <a:r>
              <a:rPr lang="en-US" sz="1700" dirty="0">
                <a:solidFill>
                  <a:srgbClr val="000000"/>
                </a:solidFill>
              </a:rPr>
              <a:t>?</a:t>
            </a:r>
          </a:p>
          <a:p>
            <a:pPr eaLnBrk="1" hangingPunct="1">
              <a:spcBef>
                <a:spcPts val="600"/>
              </a:spcBef>
            </a:pPr>
            <a:r>
              <a:rPr lang="en-US" sz="1700" u="sng" dirty="0" smtClean="0">
                <a:solidFill>
                  <a:srgbClr val="000000"/>
                </a:solidFill>
              </a:rPr>
              <a:t>Serve       OVS</a:t>
            </a:r>
            <a:endParaRPr lang="en-US" sz="1700" u="sng" dirty="0">
              <a:solidFill>
                <a:srgbClr val="000000"/>
              </a:solidFill>
            </a:endParaRPr>
          </a:p>
          <a:p>
            <a:pPr eaLnBrk="1" hangingPunct="1"/>
            <a:endParaRPr lang="en-US" sz="1700" dirty="0">
              <a:solidFill>
                <a:srgbClr val="000000"/>
              </a:solidFill>
            </a:endParaRPr>
          </a:p>
          <a:p>
            <a:pPr eaLnBrk="1" hangingPunct="1"/>
            <a:r>
              <a:rPr lang="en-US" sz="1700" i="1" dirty="0">
                <a:solidFill>
                  <a:srgbClr val="000000"/>
                </a:solidFill>
              </a:rPr>
              <a:t>Check your </a:t>
            </a:r>
          </a:p>
          <a:p>
            <a:pPr eaLnBrk="1" hangingPunct="1"/>
            <a:r>
              <a:rPr lang="en-US" sz="1700" i="1" dirty="0">
                <a:solidFill>
                  <a:srgbClr val="000000"/>
                </a:solidFill>
              </a:rPr>
              <a:t> meal pattern  </a:t>
            </a:r>
          </a:p>
          <a:p>
            <a:pPr eaLnBrk="1" hangingPunct="1"/>
            <a:r>
              <a:rPr lang="en-US" sz="1700" i="1" dirty="0">
                <a:solidFill>
                  <a:srgbClr val="000000"/>
                </a:solidFill>
              </a:rPr>
              <a:t> chart.</a:t>
            </a: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p:txBody>
      </p:sp>
      <p:sp>
        <p:nvSpPr>
          <p:cNvPr id="69638" name="TextBox 2"/>
          <p:cNvSpPr txBox="1">
            <a:spLocks noChangeArrowheads="1"/>
          </p:cNvSpPr>
          <p:nvPr/>
        </p:nvSpPr>
        <p:spPr bwMode="auto">
          <a:xfrm rot="20367240">
            <a:off x="3774154" y="5454132"/>
            <a:ext cx="1194502" cy="446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sz="1050" b="1" dirty="0">
                <a:solidFill>
                  <a:srgbClr val="FF0000"/>
                </a:solidFill>
              </a:rPr>
              <a:t>WGR 2 slices </a:t>
            </a:r>
          </a:p>
          <a:p>
            <a:pPr algn="ctr" eaLnBrk="1" hangingPunct="1"/>
            <a:r>
              <a:rPr lang="en-US" sz="1050" b="1" dirty="0">
                <a:solidFill>
                  <a:srgbClr val="FF0000"/>
                </a:solidFill>
              </a:rPr>
              <a:t>(2 </a:t>
            </a:r>
            <a:r>
              <a:rPr lang="en-US" sz="1050" b="1" dirty="0" err="1">
                <a:solidFill>
                  <a:srgbClr val="FF0000"/>
                </a:solidFill>
              </a:rPr>
              <a:t>oz.eq</a:t>
            </a:r>
            <a:r>
              <a:rPr lang="en-US" sz="1050" b="1" dirty="0">
                <a:solidFill>
                  <a:srgbClr val="FF0000"/>
                </a:solidFill>
              </a:rPr>
              <a:t>.)</a:t>
            </a:r>
          </a:p>
        </p:txBody>
      </p:sp>
      <p:sp>
        <p:nvSpPr>
          <p:cNvPr id="69637" name="TextBox 1"/>
          <p:cNvSpPr txBox="1">
            <a:spLocks noChangeArrowheads="1"/>
          </p:cNvSpPr>
          <p:nvPr/>
        </p:nvSpPr>
        <p:spPr bwMode="auto">
          <a:xfrm rot="-480097">
            <a:off x="4112504" y="1840550"/>
            <a:ext cx="728929" cy="369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eaLnBrk="1" hangingPunct="1"/>
            <a:r>
              <a:rPr lang="en-US" sz="1600" b="1" dirty="0">
                <a:solidFill>
                  <a:srgbClr val="FF0000"/>
                </a:solidFill>
              </a:rPr>
              <a:t>½</a:t>
            </a:r>
            <a:r>
              <a:rPr lang="en-US" b="1" dirty="0">
                <a:solidFill>
                  <a:srgbClr val="FF0000"/>
                </a:solidFill>
              </a:rPr>
              <a:t> cup</a:t>
            </a:r>
          </a:p>
        </p:txBody>
      </p:sp>
      <p:sp>
        <p:nvSpPr>
          <p:cNvPr id="69640" name="TextBox 1"/>
          <p:cNvSpPr txBox="1">
            <a:spLocks noChangeArrowheads="1"/>
          </p:cNvSpPr>
          <p:nvPr/>
        </p:nvSpPr>
        <p:spPr bwMode="auto">
          <a:xfrm rot="879423">
            <a:off x="2325728" y="5427527"/>
            <a:ext cx="1081908" cy="3080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1 ½ </a:t>
            </a:r>
            <a:r>
              <a:rPr lang="en-US" b="1" dirty="0" err="1">
                <a:solidFill>
                  <a:srgbClr val="FF0000"/>
                </a:solidFill>
              </a:rPr>
              <a:t>oz.eq</a:t>
            </a:r>
            <a:r>
              <a:rPr lang="en-US" sz="1100" dirty="0">
                <a:solidFill>
                  <a:srgbClr val="FF0000"/>
                </a:solidFill>
              </a:rPr>
              <a:t>.</a:t>
            </a:r>
          </a:p>
        </p:txBody>
      </p:sp>
      <p:sp>
        <p:nvSpPr>
          <p:cNvPr id="69642" name="TextBox 3"/>
          <p:cNvSpPr txBox="1">
            <a:spLocks noChangeArrowheads="1"/>
          </p:cNvSpPr>
          <p:nvPr/>
        </p:nvSpPr>
        <p:spPr bwMode="auto">
          <a:xfrm>
            <a:off x="7772400" y="3570143"/>
            <a:ext cx="680892" cy="3160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1 cup</a:t>
            </a:r>
          </a:p>
        </p:txBody>
      </p:sp>
      <p:sp>
        <p:nvSpPr>
          <p:cNvPr id="69643" name="TextBox 1"/>
          <p:cNvSpPr txBox="1">
            <a:spLocks noChangeArrowheads="1"/>
          </p:cNvSpPr>
          <p:nvPr/>
        </p:nvSpPr>
        <p:spPr bwMode="auto">
          <a:xfrm rot="771616">
            <a:off x="4808015" y="3770542"/>
            <a:ext cx="1071465" cy="502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1 medium</a:t>
            </a:r>
          </a:p>
          <a:p>
            <a:pPr algn="ctr" eaLnBrk="1" hangingPunct="1"/>
            <a:r>
              <a:rPr lang="en-US" b="1" dirty="0">
                <a:solidFill>
                  <a:srgbClr val="FF0000"/>
                </a:solidFill>
              </a:rPr>
              <a:t>½ cup</a:t>
            </a:r>
          </a:p>
        </p:txBody>
      </p:sp>
    </p:spTree>
    <p:extLst>
      <p:ext uri="{BB962C8B-B14F-4D97-AF65-F5344CB8AC3E}">
        <p14:creationId xmlns:p14="http://schemas.microsoft.com/office/powerpoint/2010/main" val="2150453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a:extLst>
              <a:ext uri="{28A0092B-C50C-407E-A947-70E740481C1C}">
                <a14:useLocalDpi xmlns:a14="http://schemas.microsoft.com/office/drawing/2010/main" val="0"/>
              </a:ext>
            </a:extLst>
          </a:blip>
          <a:srcRect l="19038" t="14505" r="18242" b="7692"/>
          <a:stretch>
            <a:fillRect/>
          </a:stretch>
        </p:blipFill>
        <p:spPr bwMode="auto">
          <a:xfrm>
            <a:off x="2134575" y="75769"/>
            <a:ext cx="6896640" cy="589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4"/>
          <p:cNvSpPr txBox="1">
            <a:spLocks noChangeArrowheads="1"/>
          </p:cNvSpPr>
          <p:nvPr/>
        </p:nvSpPr>
        <p:spPr bwMode="auto">
          <a:xfrm>
            <a:off x="304940" y="533400"/>
            <a:ext cx="1829635" cy="566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714" rIns="91397" bIns="45714">
            <a:spAutoFit/>
          </a:bodyPr>
          <a:lstStyle>
            <a:lvl1pPr defTabSz="684213" eaLnBrk="0" hangingPunct="0">
              <a:defRPr sz="1200">
                <a:solidFill>
                  <a:srgbClr val="5F5F5F"/>
                </a:solidFill>
                <a:latin typeface="Arial" pitchFamily="34" charset="0"/>
              </a:defRPr>
            </a:lvl1pPr>
            <a:lvl2pPr marL="742950" indent="-285750" defTabSz="684213" eaLnBrk="0" hangingPunct="0">
              <a:defRPr sz="1200">
                <a:solidFill>
                  <a:srgbClr val="5F5F5F"/>
                </a:solidFill>
                <a:latin typeface="Arial" pitchFamily="34" charset="0"/>
              </a:defRPr>
            </a:lvl2pPr>
            <a:lvl3pPr marL="1143000" indent="-228600" defTabSz="684213" eaLnBrk="0" hangingPunct="0">
              <a:defRPr sz="1200">
                <a:solidFill>
                  <a:srgbClr val="5F5F5F"/>
                </a:solidFill>
                <a:latin typeface="Arial" pitchFamily="34" charset="0"/>
              </a:defRPr>
            </a:lvl3pPr>
            <a:lvl4pPr marL="1600200" indent="-228600" defTabSz="684213" eaLnBrk="0" hangingPunct="0">
              <a:defRPr sz="1200">
                <a:solidFill>
                  <a:srgbClr val="5F5F5F"/>
                </a:solidFill>
                <a:latin typeface="Arial" pitchFamily="34" charset="0"/>
              </a:defRPr>
            </a:lvl4pPr>
            <a:lvl5pPr marL="2057400" indent="-228600" defTabSz="684213" eaLnBrk="0" hangingPunct="0">
              <a:defRPr sz="1200">
                <a:solidFill>
                  <a:srgbClr val="5F5F5F"/>
                </a:solidFill>
                <a:latin typeface="Arial" pitchFamily="34" charset="0"/>
              </a:defRPr>
            </a:lvl5pPr>
            <a:lvl6pPr marL="2514600" indent="-228600" defTabSz="684213" eaLnBrk="0" fontAlgn="base" hangingPunct="0">
              <a:spcBef>
                <a:spcPct val="0"/>
              </a:spcBef>
              <a:spcAft>
                <a:spcPct val="0"/>
              </a:spcAft>
              <a:defRPr sz="1200">
                <a:solidFill>
                  <a:srgbClr val="5F5F5F"/>
                </a:solidFill>
                <a:latin typeface="Arial" pitchFamily="34" charset="0"/>
              </a:defRPr>
            </a:lvl6pPr>
            <a:lvl7pPr marL="2971800" indent="-228600" defTabSz="684213" eaLnBrk="0" fontAlgn="base" hangingPunct="0">
              <a:spcBef>
                <a:spcPct val="0"/>
              </a:spcBef>
              <a:spcAft>
                <a:spcPct val="0"/>
              </a:spcAft>
              <a:defRPr sz="1200">
                <a:solidFill>
                  <a:srgbClr val="5F5F5F"/>
                </a:solidFill>
                <a:latin typeface="Arial" pitchFamily="34" charset="0"/>
              </a:defRPr>
            </a:lvl7pPr>
            <a:lvl8pPr marL="3429000" indent="-228600" defTabSz="684213" eaLnBrk="0" fontAlgn="base" hangingPunct="0">
              <a:spcBef>
                <a:spcPct val="0"/>
              </a:spcBef>
              <a:spcAft>
                <a:spcPct val="0"/>
              </a:spcAft>
              <a:defRPr sz="1200">
                <a:solidFill>
                  <a:srgbClr val="5F5F5F"/>
                </a:solidFill>
                <a:latin typeface="Arial" pitchFamily="34" charset="0"/>
              </a:defRPr>
            </a:lvl8pPr>
            <a:lvl9pPr marL="3886200" indent="-228600" defTabSz="684213" eaLnBrk="0" fontAlgn="base" hangingPunct="0">
              <a:spcBef>
                <a:spcPct val="0"/>
              </a:spcBef>
              <a:spcAft>
                <a:spcPct val="0"/>
              </a:spcAft>
              <a:defRPr sz="1200">
                <a:solidFill>
                  <a:srgbClr val="5F5F5F"/>
                </a:solidFill>
                <a:latin typeface="Arial" pitchFamily="34" charset="0"/>
              </a:defRPr>
            </a:lvl9pPr>
          </a:lstStyle>
          <a:p>
            <a:pPr eaLnBrk="1" hangingPunct="1"/>
            <a:endParaRPr lang="en-US" sz="1700" dirty="0">
              <a:solidFill>
                <a:srgbClr val="000000"/>
              </a:solidFill>
            </a:endParaRPr>
          </a:p>
          <a:p>
            <a:pPr eaLnBrk="1" hangingPunct="1"/>
            <a:r>
              <a:rPr lang="en-US" sz="1700" dirty="0">
                <a:solidFill>
                  <a:srgbClr val="000000"/>
                </a:solidFill>
              </a:rPr>
              <a:t>-Is this meal</a:t>
            </a:r>
          </a:p>
          <a:p>
            <a:pPr eaLnBrk="1" hangingPunct="1"/>
            <a:r>
              <a:rPr lang="en-US" sz="1700" dirty="0">
                <a:solidFill>
                  <a:srgbClr val="000000"/>
                </a:solidFill>
              </a:rPr>
              <a:t> reimbursable?</a:t>
            </a:r>
          </a:p>
          <a:p>
            <a:pPr eaLnBrk="1" hangingPunct="1">
              <a:spcBef>
                <a:spcPts val="600"/>
              </a:spcBef>
            </a:pPr>
            <a:r>
              <a:rPr lang="en-US" sz="1700" u="sng" dirty="0">
                <a:solidFill>
                  <a:srgbClr val="000000"/>
                </a:solidFill>
              </a:rPr>
              <a:t> YES          NO</a:t>
            </a:r>
          </a:p>
          <a:p>
            <a:pPr eaLnBrk="1" hangingPunct="1"/>
            <a:endParaRPr lang="en-US" sz="1700" dirty="0">
              <a:solidFill>
                <a:srgbClr val="000000"/>
              </a:solidFill>
            </a:endParaRPr>
          </a:p>
          <a:p>
            <a:pPr eaLnBrk="1" hangingPunct="1"/>
            <a:r>
              <a:rPr lang="en-US" sz="1700" dirty="0">
                <a:solidFill>
                  <a:srgbClr val="000000"/>
                </a:solidFill>
              </a:rPr>
              <a:t>-For what grade </a:t>
            </a:r>
          </a:p>
          <a:p>
            <a:pPr eaLnBrk="1" hangingPunct="1"/>
            <a:r>
              <a:rPr lang="en-US" sz="1700" dirty="0">
                <a:solidFill>
                  <a:srgbClr val="000000"/>
                </a:solidFill>
              </a:rPr>
              <a:t> level(s)?</a:t>
            </a:r>
          </a:p>
          <a:p>
            <a:pPr eaLnBrk="1" hangingPunct="1">
              <a:spcBef>
                <a:spcPts val="600"/>
              </a:spcBef>
            </a:pPr>
            <a:r>
              <a:rPr lang="en-US" sz="1700" u="sng" dirty="0">
                <a:solidFill>
                  <a:srgbClr val="000000"/>
                </a:solidFill>
              </a:rPr>
              <a:t>K-5   6-8   9-12</a:t>
            </a:r>
          </a:p>
          <a:p>
            <a:pPr eaLnBrk="1" hangingPunct="1"/>
            <a:r>
              <a:rPr lang="en-US" sz="1000" dirty="0">
                <a:solidFill>
                  <a:srgbClr val="000000"/>
                </a:solidFill>
              </a:rPr>
              <a:t>Choose 1 or more</a:t>
            </a:r>
          </a:p>
          <a:p>
            <a:pPr eaLnBrk="1" hangingPunct="1"/>
            <a:endParaRPr lang="en-US" sz="1400" dirty="0">
              <a:solidFill>
                <a:srgbClr val="000000"/>
              </a:solidFill>
            </a:endParaRPr>
          </a:p>
          <a:p>
            <a:pPr eaLnBrk="1" hangingPunct="1"/>
            <a:r>
              <a:rPr lang="en-US" sz="1700" dirty="0">
                <a:solidFill>
                  <a:srgbClr val="000000"/>
                </a:solidFill>
              </a:rPr>
              <a:t>-Is this Serve or</a:t>
            </a:r>
          </a:p>
          <a:p>
            <a:pPr eaLnBrk="1" hangingPunct="1"/>
            <a:r>
              <a:rPr lang="en-US" sz="1700" dirty="0">
                <a:solidFill>
                  <a:srgbClr val="000000"/>
                </a:solidFill>
              </a:rPr>
              <a:t> Offer vs. Serve?</a:t>
            </a:r>
          </a:p>
          <a:p>
            <a:pPr eaLnBrk="1" hangingPunct="1">
              <a:spcBef>
                <a:spcPts val="600"/>
              </a:spcBef>
            </a:pPr>
            <a:r>
              <a:rPr lang="en-US" sz="1700" u="sng" dirty="0">
                <a:solidFill>
                  <a:srgbClr val="000000"/>
                </a:solidFill>
              </a:rPr>
              <a:t>Serve       OVS</a:t>
            </a:r>
          </a:p>
          <a:p>
            <a:pPr eaLnBrk="1" hangingPunct="1"/>
            <a:endParaRPr lang="en-US" sz="1700" dirty="0">
              <a:solidFill>
                <a:srgbClr val="000000"/>
              </a:solidFill>
            </a:endParaRPr>
          </a:p>
          <a:p>
            <a:pPr eaLnBrk="1" hangingPunct="1"/>
            <a:r>
              <a:rPr lang="en-US" sz="1700" i="1" dirty="0">
                <a:solidFill>
                  <a:srgbClr val="000000"/>
                </a:solidFill>
              </a:rPr>
              <a:t>Check your </a:t>
            </a:r>
          </a:p>
          <a:p>
            <a:pPr eaLnBrk="1" hangingPunct="1"/>
            <a:r>
              <a:rPr lang="en-US" sz="1700" i="1" dirty="0">
                <a:solidFill>
                  <a:srgbClr val="000000"/>
                </a:solidFill>
              </a:rPr>
              <a:t> meal pattern  </a:t>
            </a:r>
          </a:p>
          <a:p>
            <a:pPr eaLnBrk="1" hangingPunct="1"/>
            <a:r>
              <a:rPr lang="en-US" sz="1700" i="1" dirty="0">
                <a:solidFill>
                  <a:srgbClr val="000000"/>
                </a:solidFill>
              </a:rPr>
              <a:t> chart.</a:t>
            </a: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p:txBody>
      </p:sp>
      <p:sp>
        <p:nvSpPr>
          <p:cNvPr id="70660" name="TextBox 3"/>
          <p:cNvSpPr txBox="1">
            <a:spLocks noChangeArrowheads="1"/>
          </p:cNvSpPr>
          <p:nvPr/>
        </p:nvSpPr>
        <p:spPr bwMode="auto">
          <a:xfrm rot="20056458">
            <a:off x="4245508" y="5284454"/>
            <a:ext cx="1288600"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WGR 2 slices </a:t>
            </a:r>
          </a:p>
          <a:p>
            <a:pPr algn="ctr" eaLnBrk="1" hangingPunct="1"/>
            <a:r>
              <a:rPr lang="en-US" b="1" dirty="0">
                <a:solidFill>
                  <a:srgbClr val="FF0000"/>
                </a:solidFill>
              </a:rPr>
              <a:t>(2 </a:t>
            </a:r>
            <a:r>
              <a:rPr lang="en-US" b="1" dirty="0" err="1">
                <a:solidFill>
                  <a:srgbClr val="FF0000"/>
                </a:solidFill>
              </a:rPr>
              <a:t>oz.eq</a:t>
            </a:r>
            <a:r>
              <a:rPr lang="en-US" b="1" dirty="0">
                <a:solidFill>
                  <a:srgbClr val="FF0000"/>
                </a:solidFill>
              </a:rPr>
              <a:t>.)</a:t>
            </a:r>
          </a:p>
        </p:txBody>
      </p:sp>
      <p:sp>
        <p:nvSpPr>
          <p:cNvPr id="2" name="Diagonal Stripe 1"/>
          <p:cNvSpPr/>
          <p:nvPr/>
        </p:nvSpPr>
        <p:spPr>
          <a:xfrm>
            <a:off x="4805927" y="5093712"/>
            <a:ext cx="407281" cy="201323"/>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2105" tIns="61049" rIns="122105" bIns="61049" anchor="ctr"/>
          <a:lstStyle/>
          <a:p>
            <a:pPr algn="ctr">
              <a:defRPr/>
            </a:pPr>
            <a:endParaRPr lang="en-US">
              <a:solidFill>
                <a:prstClr val="black"/>
              </a:solidFill>
            </a:endParaRPr>
          </a:p>
        </p:txBody>
      </p:sp>
      <p:sp>
        <p:nvSpPr>
          <p:cNvPr id="70662" name="TextBox 5"/>
          <p:cNvSpPr txBox="1">
            <a:spLocks noChangeArrowheads="1"/>
          </p:cNvSpPr>
          <p:nvPr/>
        </p:nvSpPr>
        <p:spPr bwMode="auto">
          <a:xfrm rot="929608">
            <a:off x="2677618" y="5385416"/>
            <a:ext cx="1081908" cy="3387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sz="1400" b="1" dirty="0">
                <a:solidFill>
                  <a:srgbClr val="FF0000"/>
                </a:solidFill>
              </a:rPr>
              <a:t>1 ½ </a:t>
            </a:r>
            <a:r>
              <a:rPr lang="en-US" sz="1400" b="1" dirty="0" err="1">
                <a:solidFill>
                  <a:srgbClr val="FF0000"/>
                </a:solidFill>
              </a:rPr>
              <a:t>oz.eq</a:t>
            </a:r>
            <a:r>
              <a:rPr lang="en-US" sz="1100" dirty="0">
                <a:solidFill>
                  <a:srgbClr val="FF0000"/>
                </a:solidFill>
              </a:rPr>
              <a:t>.</a:t>
            </a:r>
          </a:p>
        </p:txBody>
      </p:sp>
      <p:sp>
        <p:nvSpPr>
          <p:cNvPr id="70663" name="TextBox 6"/>
          <p:cNvSpPr txBox="1">
            <a:spLocks noChangeArrowheads="1"/>
          </p:cNvSpPr>
          <p:nvPr/>
        </p:nvSpPr>
        <p:spPr bwMode="auto">
          <a:xfrm rot="-1348493">
            <a:off x="6351859" y="2652394"/>
            <a:ext cx="1121591" cy="3387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sz="1400" b="1" dirty="0">
                <a:solidFill>
                  <a:srgbClr val="FF0000"/>
                </a:solidFill>
              </a:rPr>
              <a:t>½ cup</a:t>
            </a:r>
          </a:p>
        </p:txBody>
      </p:sp>
      <p:sp>
        <p:nvSpPr>
          <p:cNvPr id="70664" name="TextBox 7"/>
          <p:cNvSpPr txBox="1">
            <a:spLocks noChangeArrowheads="1"/>
          </p:cNvSpPr>
          <p:nvPr/>
        </p:nvSpPr>
        <p:spPr bwMode="auto">
          <a:xfrm rot="945955">
            <a:off x="6955121" y="5223598"/>
            <a:ext cx="1071465" cy="5043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1 medium</a:t>
            </a:r>
          </a:p>
          <a:p>
            <a:pPr algn="ctr" eaLnBrk="1" hangingPunct="1"/>
            <a:r>
              <a:rPr lang="en-US" b="1" dirty="0">
                <a:solidFill>
                  <a:srgbClr val="FF0000"/>
                </a:solidFill>
              </a:rPr>
              <a:t>½ cup</a:t>
            </a:r>
          </a:p>
        </p:txBody>
      </p:sp>
    </p:spTree>
    <p:extLst>
      <p:ext uri="{BB962C8B-B14F-4D97-AF65-F5344CB8AC3E}">
        <p14:creationId xmlns:p14="http://schemas.microsoft.com/office/powerpoint/2010/main" val="235187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l="18874" t="14505" r="18159" b="7692"/>
          <a:stretch>
            <a:fillRect/>
          </a:stretch>
        </p:blipFill>
        <p:spPr bwMode="auto">
          <a:xfrm>
            <a:off x="2134574" y="151535"/>
            <a:ext cx="6857025"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2"/>
          <p:cNvSpPr txBox="1">
            <a:spLocks noChangeArrowheads="1"/>
          </p:cNvSpPr>
          <p:nvPr/>
        </p:nvSpPr>
        <p:spPr bwMode="auto">
          <a:xfrm>
            <a:off x="304938" y="415457"/>
            <a:ext cx="1829635" cy="540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714" rIns="91397" bIns="45714">
            <a:spAutoFit/>
          </a:bodyPr>
          <a:lstStyle>
            <a:lvl1pPr defTabSz="684213" eaLnBrk="0" hangingPunct="0">
              <a:defRPr sz="1200">
                <a:solidFill>
                  <a:srgbClr val="5F5F5F"/>
                </a:solidFill>
                <a:latin typeface="Arial" pitchFamily="34" charset="0"/>
              </a:defRPr>
            </a:lvl1pPr>
            <a:lvl2pPr marL="742950" indent="-285750" defTabSz="684213" eaLnBrk="0" hangingPunct="0">
              <a:defRPr sz="1200">
                <a:solidFill>
                  <a:srgbClr val="5F5F5F"/>
                </a:solidFill>
                <a:latin typeface="Arial" pitchFamily="34" charset="0"/>
              </a:defRPr>
            </a:lvl2pPr>
            <a:lvl3pPr marL="1143000" indent="-228600" defTabSz="684213" eaLnBrk="0" hangingPunct="0">
              <a:defRPr sz="1200">
                <a:solidFill>
                  <a:srgbClr val="5F5F5F"/>
                </a:solidFill>
                <a:latin typeface="Arial" pitchFamily="34" charset="0"/>
              </a:defRPr>
            </a:lvl3pPr>
            <a:lvl4pPr marL="1600200" indent="-228600" defTabSz="684213" eaLnBrk="0" hangingPunct="0">
              <a:defRPr sz="1200">
                <a:solidFill>
                  <a:srgbClr val="5F5F5F"/>
                </a:solidFill>
                <a:latin typeface="Arial" pitchFamily="34" charset="0"/>
              </a:defRPr>
            </a:lvl4pPr>
            <a:lvl5pPr marL="2057400" indent="-228600" defTabSz="684213" eaLnBrk="0" hangingPunct="0">
              <a:defRPr sz="1200">
                <a:solidFill>
                  <a:srgbClr val="5F5F5F"/>
                </a:solidFill>
                <a:latin typeface="Arial" pitchFamily="34" charset="0"/>
              </a:defRPr>
            </a:lvl5pPr>
            <a:lvl6pPr marL="2514600" indent="-228600" defTabSz="684213" eaLnBrk="0" fontAlgn="base" hangingPunct="0">
              <a:spcBef>
                <a:spcPct val="0"/>
              </a:spcBef>
              <a:spcAft>
                <a:spcPct val="0"/>
              </a:spcAft>
              <a:defRPr sz="1200">
                <a:solidFill>
                  <a:srgbClr val="5F5F5F"/>
                </a:solidFill>
                <a:latin typeface="Arial" pitchFamily="34" charset="0"/>
              </a:defRPr>
            </a:lvl6pPr>
            <a:lvl7pPr marL="2971800" indent="-228600" defTabSz="684213" eaLnBrk="0" fontAlgn="base" hangingPunct="0">
              <a:spcBef>
                <a:spcPct val="0"/>
              </a:spcBef>
              <a:spcAft>
                <a:spcPct val="0"/>
              </a:spcAft>
              <a:defRPr sz="1200">
                <a:solidFill>
                  <a:srgbClr val="5F5F5F"/>
                </a:solidFill>
                <a:latin typeface="Arial" pitchFamily="34" charset="0"/>
              </a:defRPr>
            </a:lvl7pPr>
            <a:lvl8pPr marL="3429000" indent="-228600" defTabSz="684213" eaLnBrk="0" fontAlgn="base" hangingPunct="0">
              <a:spcBef>
                <a:spcPct val="0"/>
              </a:spcBef>
              <a:spcAft>
                <a:spcPct val="0"/>
              </a:spcAft>
              <a:defRPr sz="1200">
                <a:solidFill>
                  <a:srgbClr val="5F5F5F"/>
                </a:solidFill>
                <a:latin typeface="Arial" pitchFamily="34" charset="0"/>
              </a:defRPr>
            </a:lvl8pPr>
            <a:lvl9pPr marL="3886200" indent="-228600" defTabSz="684213" eaLnBrk="0" fontAlgn="base" hangingPunct="0">
              <a:spcBef>
                <a:spcPct val="0"/>
              </a:spcBef>
              <a:spcAft>
                <a:spcPct val="0"/>
              </a:spcAft>
              <a:defRPr sz="1200">
                <a:solidFill>
                  <a:srgbClr val="5F5F5F"/>
                </a:solidFill>
                <a:latin typeface="Arial" pitchFamily="34" charset="0"/>
              </a:defRPr>
            </a:lvl9pPr>
          </a:lstStyle>
          <a:p>
            <a:pPr eaLnBrk="1" hangingPunct="1"/>
            <a:endParaRPr lang="en-US" sz="1700" dirty="0">
              <a:solidFill>
                <a:srgbClr val="000000"/>
              </a:solidFill>
            </a:endParaRPr>
          </a:p>
          <a:p>
            <a:pPr eaLnBrk="1" hangingPunct="1"/>
            <a:r>
              <a:rPr lang="en-US" sz="1700" dirty="0">
                <a:solidFill>
                  <a:srgbClr val="000000"/>
                </a:solidFill>
              </a:rPr>
              <a:t>-Is this meal</a:t>
            </a:r>
          </a:p>
          <a:p>
            <a:pPr eaLnBrk="1" hangingPunct="1"/>
            <a:r>
              <a:rPr lang="en-US" sz="1700" dirty="0">
                <a:solidFill>
                  <a:srgbClr val="000000"/>
                </a:solidFill>
              </a:rPr>
              <a:t> reimbursable?</a:t>
            </a:r>
          </a:p>
          <a:p>
            <a:pPr eaLnBrk="1" hangingPunct="1">
              <a:spcBef>
                <a:spcPts val="600"/>
              </a:spcBef>
            </a:pPr>
            <a:r>
              <a:rPr lang="en-US" sz="1700" u="sng" dirty="0">
                <a:solidFill>
                  <a:srgbClr val="000000"/>
                </a:solidFill>
              </a:rPr>
              <a:t> YES          NO</a:t>
            </a:r>
          </a:p>
          <a:p>
            <a:pPr eaLnBrk="1" hangingPunct="1"/>
            <a:endParaRPr lang="en-US" sz="1700" dirty="0">
              <a:solidFill>
                <a:srgbClr val="000000"/>
              </a:solidFill>
            </a:endParaRPr>
          </a:p>
          <a:p>
            <a:pPr eaLnBrk="1" hangingPunct="1"/>
            <a:r>
              <a:rPr lang="en-US" sz="1700" dirty="0">
                <a:solidFill>
                  <a:srgbClr val="000000"/>
                </a:solidFill>
              </a:rPr>
              <a:t>-For what grade </a:t>
            </a:r>
          </a:p>
          <a:p>
            <a:pPr eaLnBrk="1" hangingPunct="1"/>
            <a:r>
              <a:rPr lang="en-US" sz="1700" dirty="0">
                <a:solidFill>
                  <a:srgbClr val="000000"/>
                </a:solidFill>
              </a:rPr>
              <a:t> level(s)?</a:t>
            </a:r>
          </a:p>
          <a:p>
            <a:pPr eaLnBrk="1" hangingPunct="1">
              <a:spcBef>
                <a:spcPts val="600"/>
              </a:spcBef>
            </a:pPr>
            <a:r>
              <a:rPr lang="en-US" sz="1700" u="sng" dirty="0">
                <a:solidFill>
                  <a:srgbClr val="000000"/>
                </a:solidFill>
              </a:rPr>
              <a:t>K-5   6-8   9-12</a:t>
            </a:r>
          </a:p>
          <a:p>
            <a:pPr eaLnBrk="1" hangingPunct="1"/>
            <a:r>
              <a:rPr lang="en-US" sz="1000" dirty="0">
                <a:solidFill>
                  <a:srgbClr val="000000"/>
                </a:solidFill>
              </a:rPr>
              <a:t>Choose 1 or more</a:t>
            </a:r>
          </a:p>
          <a:p>
            <a:pPr eaLnBrk="1" hangingPunct="1"/>
            <a:endParaRPr lang="en-US" sz="1400" dirty="0">
              <a:solidFill>
                <a:srgbClr val="000000"/>
              </a:solidFill>
            </a:endParaRPr>
          </a:p>
          <a:p>
            <a:pPr eaLnBrk="1" hangingPunct="1"/>
            <a:r>
              <a:rPr lang="en-US" sz="1700" dirty="0">
                <a:solidFill>
                  <a:srgbClr val="000000"/>
                </a:solidFill>
              </a:rPr>
              <a:t>-Is this Serve or</a:t>
            </a:r>
          </a:p>
          <a:p>
            <a:pPr eaLnBrk="1" hangingPunct="1"/>
            <a:r>
              <a:rPr lang="en-US" sz="1700" dirty="0">
                <a:solidFill>
                  <a:srgbClr val="000000"/>
                </a:solidFill>
              </a:rPr>
              <a:t> Offer vs. Serve?</a:t>
            </a:r>
          </a:p>
          <a:p>
            <a:pPr eaLnBrk="1" hangingPunct="1">
              <a:spcBef>
                <a:spcPts val="600"/>
              </a:spcBef>
            </a:pPr>
            <a:r>
              <a:rPr lang="en-US" sz="1700" u="sng" dirty="0">
                <a:solidFill>
                  <a:srgbClr val="000000"/>
                </a:solidFill>
              </a:rPr>
              <a:t>Serve       OVS</a:t>
            </a:r>
          </a:p>
          <a:p>
            <a:pPr eaLnBrk="1" hangingPunct="1"/>
            <a:endParaRPr lang="en-US" sz="1700" dirty="0">
              <a:solidFill>
                <a:srgbClr val="000000"/>
              </a:solidFill>
            </a:endParaRPr>
          </a:p>
          <a:p>
            <a:pPr eaLnBrk="1" hangingPunct="1"/>
            <a:r>
              <a:rPr lang="en-US" sz="1700" i="1" dirty="0">
                <a:solidFill>
                  <a:srgbClr val="000000"/>
                </a:solidFill>
              </a:rPr>
              <a:t>Check your </a:t>
            </a:r>
          </a:p>
          <a:p>
            <a:pPr eaLnBrk="1" hangingPunct="1"/>
            <a:r>
              <a:rPr lang="en-US" sz="1700" i="1" dirty="0">
                <a:solidFill>
                  <a:srgbClr val="000000"/>
                </a:solidFill>
              </a:rPr>
              <a:t> meal pattern  </a:t>
            </a:r>
          </a:p>
          <a:p>
            <a:pPr eaLnBrk="1" hangingPunct="1"/>
            <a:r>
              <a:rPr lang="en-US" sz="1700" i="1" dirty="0">
                <a:solidFill>
                  <a:srgbClr val="000000"/>
                </a:solidFill>
              </a:rPr>
              <a:t> chart.</a:t>
            </a: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p:txBody>
      </p:sp>
      <p:sp>
        <p:nvSpPr>
          <p:cNvPr id="71684" name="TextBox 3"/>
          <p:cNvSpPr txBox="1">
            <a:spLocks noChangeArrowheads="1"/>
          </p:cNvSpPr>
          <p:nvPr/>
        </p:nvSpPr>
        <p:spPr bwMode="auto">
          <a:xfrm rot="-1376903">
            <a:off x="4232133" y="5402683"/>
            <a:ext cx="1335934"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WGR 2 slices </a:t>
            </a:r>
          </a:p>
          <a:p>
            <a:pPr algn="ctr" eaLnBrk="1" hangingPunct="1"/>
            <a:r>
              <a:rPr lang="en-US" b="1" dirty="0">
                <a:solidFill>
                  <a:srgbClr val="FF0000"/>
                </a:solidFill>
              </a:rPr>
              <a:t>(2 </a:t>
            </a:r>
            <a:r>
              <a:rPr lang="en-US" b="1" dirty="0" err="1">
                <a:solidFill>
                  <a:srgbClr val="FF0000"/>
                </a:solidFill>
              </a:rPr>
              <a:t>oz.eq</a:t>
            </a:r>
            <a:r>
              <a:rPr lang="en-US" b="1" dirty="0">
                <a:solidFill>
                  <a:srgbClr val="FF0000"/>
                </a:solidFill>
              </a:rPr>
              <a:t>.)</a:t>
            </a:r>
          </a:p>
        </p:txBody>
      </p:sp>
      <p:sp>
        <p:nvSpPr>
          <p:cNvPr id="71685" name="TextBox 4"/>
          <p:cNvSpPr txBox="1">
            <a:spLocks noChangeArrowheads="1"/>
          </p:cNvSpPr>
          <p:nvPr/>
        </p:nvSpPr>
        <p:spPr bwMode="auto">
          <a:xfrm rot="1058218">
            <a:off x="2546034" y="5460102"/>
            <a:ext cx="1083996" cy="3387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sz="1400" b="1" dirty="0">
                <a:solidFill>
                  <a:srgbClr val="FF0000"/>
                </a:solidFill>
              </a:rPr>
              <a:t>1 ½ </a:t>
            </a:r>
            <a:r>
              <a:rPr lang="en-US" sz="1400" b="1" dirty="0" err="1">
                <a:solidFill>
                  <a:srgbClr val="FF0000"/>
                </a:solidFill>
              </a:rPr>
              <a:t>oz.eq</a:t>
            </a:r>
            <a:r>
              <a:rPr lang="en-US" sz="1100" dirty="0">
                <a:solidFill>
                  <a:srgbClr val="FF0000"/>
                </a:solidFill>
              </a:rPr>
              <a:t>.</a:t>
            </a:r>
          </a:p>
        </p:txBody>
      </p:sp>
      <p:sp>
        <p:nvSpPr>
          <p:cNvPr id="71686" name="TextBox 5"/>
          <p:cNvSpPr txBox="1">
            <a:spLocks noChangeArrowheads="1"/>
          </p:cNvSpPr>
          <p:nvPr/>
        </p:nvSpPr>
        <p:spPr bwMode="auto">
          <a:xfrm rot="166074">
            <a:off x="6595878" y="4775489"/>
            <a:ext cx="682981" cy="3160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a:solidFill>
                  <a:srgbClr val="FF0000"/>
                </a:solidFill>
              </a:rPr>
              <a:t>1 cup</a:t>
            </a:r>
          </a:p>
        </p:txBody>
      </p:sp>
      <p:sp>
        <p:nvSpPr>
          <p:cNvPr id="2" name="TextBox 1"/>
          <p:cNvSpPr txBox="1"/>
          <p:nvPr/>
        </p:nvSpPr>
        <p:spPr>
          <a:xfrm rot="20305112">
            <a:off x="4800600" y="5232802"/>
            <a:ext cx="304800" cy="138499"/>
          </a:xfrm>
          <a:prstGeom prst="rect">
            <a:avLst/>
          </a:prstGeom>
          <a:solidFill>
            <a:schemeClr val="bg1"/>
          </a:solidFill>
        </p:spPr>
        <p:txBody>
          <a:bodyPr wrap="square" rtlCol="0">
            <a:spAutoFit/>
          </a:bodyPr>
          <a:lstStyle/>
          <a:p>
            <a:endParaRPr lang="en-US" sz="300" dirty="0"/>
          </a:p>
        </p:txBody>
      </p:sp>
    </p:spTree>
    <p:extLst>
      <p:ext uri="{BB962C8B-B14F-4D97-AF65-F5344CB8AC3E}">
        <p14:creationId xmlns:p14="http://schemas.microsoft.com/office/powerpoint/2010/main" val="1920219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l="34120" t="10945" r="15356" b="10001"/>
          <a:stretch>
            <a:fillRect/>
          </a:stretch>
        </p:blipFill>
        <p:spPr bwMode="auto">
          <a:xfrm>
            <a:off x="2373760" y="151535"/>
            <a:ext cx="669404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2"/>
          <p:cNvSpPr txBox="1">
            <a:spLocks noChangeArrowheads="1"/>
          </p:cNvSpPr>
          <p:nvPr/>
        </p:nvSpPr>
        <p:spPr bwMode="auto">
          <a:xfrm>
            <a:off x="532600" y="528205"/>
            <a:ext cx="1829635" cy="506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714" rIns="91397" bIns="45714">
            <a:spAutoFit/>
          </a:bodyPr>
          <a:lstStyle>
            <a:lvl1pPr defTabSz="684213" eaLnBrk="0" hangingPunct="0">
              <a:defRPr sz="1200">
                <a:solidFill>
                  <a:srgbClr val="5F5F5F"/>
                </a:solidFill>
                <a:latin typeface="Arial" pitchFamily="34" charset="0"/>
              </a:defRPr>
            </a:lvl1pPr>
            <a:lvl2pPr marL="742950" indent="-285750" defTabSz="684213" eaLnBrk="0" hangingPunct="0">
              <a:defRPr sz="1200">
                <a:solidFill>
                  <a:srgbClr val="5F5F5F"/>
                </a:solidFill>
                <a:latin typeface="Arial" pitchFamily="34" charset="0"/>
              </a:defRPr>
            </a:lvl2pPr>
            <a:lvl3pPr marL="1143000" indent="-228600" defTabSz="684213" eaLnBrk="0" hangingPunct="0">
              <a:defRPr sz="1200">
                <a:solidFill>
                  <a:srgbClr val="5F5F5F"/>
                </a:solidFill>
                <a:latin typeface="Arial" pitchFamily="34" charset="0"/>
              </a:defRPr>
            </a:lvl3pPr>
            <a:lvl4pPr marL="1600200" indent="-228600" defTabSz="684213" eaLnBrk="0" hangingPunct="0">
              <a:defRPr sz="1200">
                <a:solidFill>
                  <a:srgbClr val="5F5F5F"/>
                </a:solidFill>
                <a:latin typeface="Arial" pitchFamily="34" charset="0"/>
              </a:defRPr>
            </a:lvl4pPr>
            <a:lvl5pPr marL="2057400" indent="-228600" defTabSz="684213" eaLnBrk="0" hangingPunct="0">
              <a:defRPr sz="1200">
                <a:solidFill>
                  <a:srgbClr val="5F5F5F"/>
                </a:solidFill>
                <a:latin typeface="Arial" pitchFamily="34" charset="0"/>
              </a:defRPr>
            </a:lvl5pPr>
            <a:lvl6pPr marL="2514600" indent="-228600" defTabSz="684213" eaLnBrk="0" fontAlgn="base" hangingPunct="0">
              <a:spcBef>
                <a:spcPct val="0"/>
              </a:spcBef>
              <a:spcAft>
                <a:spcPct val="0"/>
              </a:spcAft>
              <a:defRPr sz="1200">
                <a:solidFill>
                  <a:srgbClr val="5F5F5F"/>
                </a:solidFill>
                <a:latin typeface="Arial" pitchFamily="34" charset="0"/>
              </a:defRPr>
            </a:lvl6pPr>
            <a:lvl7pPr marL="2971800" indent="-228600" defTabSz="684213" eaLnBrk="0" fontAlgn="base" hangingPunct="0">
              <a:spcBef>
                <a:spcPct val="0"/>
              </a:spcBef>
              <a:spcAft>
                <a:spcPct val="0"/>
              </a:spcAft>
              <a:defRPr sz="1200">
                <a:solidFill>
                  <a:srgbClr val="5F5F5F"/>
                </a:solidFill>
                <a:latin typeface="Arial" pitchFamily="34" charset="0"/>
              </a:defRPr>
            </a:lvl7pPr>
            <a:lvl8pPr marL="3429000" indent="-228600" defTabSz="684213" eaLnBrk="0" fontAlgn="base" hangingPunct="0">
              <a:spcBef>
                <a:spcPct val="0"/>
              </a:spcBef>
              <a:spcAft>
                <a:spcPct val="0"/>
              </a:spcAft>
              <a:defRPr sz="1200">
                <a:solidFill>
                  <a:srgbClr val="5F5F5F"/>
                </a:solidFill>
                <a:latin typeface="Arial" pitchFamily="34" charset="0"/>
              </a:defRPr>
            </a:lvl8pPr>
            <a:lvl9pPr marL="3886200" indent="-228600" defTabSz="684213" eaLnBrk="0" fontAlgn="base" hangingPunct="0">
              <a:spcBef>
                <a:spcPct val="0"/>
              </a:spcBef>
              <a:spcAft>
                <a:spcPct val="0"/>
              </a:spcAft>
              <a:defRPr sz="1200">
                <a:solidFill>
                  <a:srgbClr val="5F5F5F"/>
                </a:solidFill>
                <a:latin typeface="Arial" pitchFamily="34" charset="0"/>
              </a:defRPr>
            </a:lvl9pPr>
          </a:lstStyle>
          <a:p>
            <a:pPr eaLnBrk="1" hangingPunct="1"/>
            <a:r>
              <a:rPr lang="en-US" sz="1700" dirty="0">
                <a:solidFill>
                  <a:srgbClr val="000000"/>
                </a:solidFill>
              </a:rPr>
              <a:t>-Is this meal</a:t>
            </a:r>
          </a:p>
          <a:p>
            <a:pPr eaLnBrk="1" hangingPunct="1"/>
            <a:r>
              <a:rPr lang="en-US" sz="1700" dirty="0">
                <a:solidFill>
                  <a:srgbClr val="000000"/>
                </a:solidFill>
              </a:rPr>
              <a:t> reimbursable?</a:t>
            </a:r>
          </a:p>
          <a:p>
            <a:pPr eaLnBrk="1" hangingPunct="1">
              <a:spcBef>
                <a:spcPts val="600"/>
              </a:spcBef>
            </a:pPr>
            <a:r>
              <a:rPr lang="en-US" sz="1700" u="sng" dirty="0">
                <a:solidFill>
                  <a:srgbClr val="000000"/>
                </a:solidFill>
              </a:rPr>
              <a:t> YES          NO</a:t>
            </a:r>
          </a:p>
          <a:p>
            <a:pPr eaLnBrk="1" hangingPunct="1"/>
            <a:endParaRPr lang="en-US" sz="1700" dirty="0">
              <a:solidFill>
                <a:srgbClr val="000000"/>
              </a:solidFill>
            </a:endParaRPr>
          </a:p>
          <a:p>
            <a:pPr eaLnBrk="1" hangingPunct="1"/>
            <a:r>
              <a:rPr lang="en-US" sz="1700" dirty="0">
                <a:solidFill>
                  <a:srgbClr val="000000"/>
                </a:solidFill>
              </a:rPr>
              <a:t>-For what grade </a:t>
            </a:r>
          </a:p>
          <a:p>
            <a:pPr eaLnBrk="1" hangingPunct="1"/>
            <a:r>
              <a:rPr lang="en-US" sz="1700" dirty="0">
                <a:solidFill>
                  <a:srgbClr val="000000"/>
                </a:solidFill>
              </a:rPr>
              <a:t> level(s)?</a:t>
            </a:r>
          </a:p>
          <a:p>
            <a:pPr eaLnBrk="1" hangingPunct="1">
              <a:spcBef>
                <a:spcPts val="600"/>
              </a:spcBef>
            </a:pPr>
            <a:r>
              <a:rPr lang="en-US" sz="1700" u="sng" dirty="0">
                <a:solidFill>
                  <a:srgbClr val="000000"/>
                </a:solidFill>
              </a:rPr>
              <a:t>K-5   6-8   9-12</a:t>
            </a:r>
          </a:p>
          <a:p>
            <a:pPr eaLnBrk="1" hangingPunct="1"/>
            <a:r>
              <a:rPr lang="en-US" sz="1000" dirty="0">
                <a:solidFill>
                  <a:srgbClr val="000000"/>
                </a:solidFill>
              </a:rPr>
              <a:t>Choose 1 or more</a:t>
            </a:r>
          </a:p>
          <a:p>
            <a:pPr eaLnBrk="1" hangingPunct="1"/>
            <a:endParaRPr lang="en-US" sz="1400" dirty="0">
              <a:solidFill>
                <a:srgbClr val="000000"/>
              </a:solidFill>
            </a:endParaRPr>
          </a:p>
          <a:p>
            <a:pPr eaLnBrk="1" hangingPunct="1"/>
            <a:r>
              <a:rPr lang="en-US" sz="1700" dirty="0">
                <a:solidFill>
                  <a:srgbClr val="000000"/>
                </a:solidFill>
              </a:rPr>
              <a:t>-Is this Serve or</a:t>
            </a:r>
          </a:p>
          <a:p>
            <a:pPr eaLnBrk="1" hangingPunct="1"/>
            <a:r>
              <a:rPr lang="en-US" sz="1700" dirty="0">
                <a:solidFill>
                  <a:srgbClr val="000000"/>
                </a:solidFill>
              </a:rPr>
              <a:t> Offer vs. Serve?</a:t>
            </a:r>
          </a:p>
          <a:p>
            <a:pPr eaLnBrk="1" hangingPunct="1">
              <a:spcBef>
                <a:spcPts val="600"/>
              </a:spcBef>
            </a:pPr>
            <a:r>
              <a:rPr lang="en-US" sz="1700" u="sng" dirty="0">
                <a:solidFill>
                  <a:srgbClr val="000000"/>
                </a:solidFill>
              </a:rPr>
              <a:t>Serve       OVS</a:t>
            </a:r>
          </a:p>
          <a:p>
            <a:pPr eaLnBrk="1" hangingPunct="1"/>
            <a:endParaRPr lang="en-US" sz="1700" dirty="0">
              <a:solidFill>
                <a:srgbClr val="000000"/>
              </a:solidFill>
            </a:endParaRPr>
          </a:p>
          <a:p>
            <a:pPr eaLnBrk="1" hangingPunct="1"/>
            <a:r>
              <a:rPr lang="en-US" sz="1700" i="1" dirty="0">
                <a:solidFill>
                  <a:srgbClr val="000000"/>
                </a:solidFill>
              </a:rPr>
              <a:t>Check your </a:t>
            </a:r>
          </a:p>
          <a:p>
            <a:pPr eaLnBrk="1" hangingPunct="1"/>
            <a:r>
              <a:rPr lang="en-US" sz="1700" i="1" dirty="0">
                <a:solidFill>
                  <a:srgbClr val="000000"/>
                </a:solidFill>
              </a:rPr>
              <a:t> meal pattern  </a:t>
            </a:r>
          </a:p>
          <a:p>
            <a:pPr eaLnBrk="1" hangingPunct="1"/>
            <a:r>
              <a:rPr lang="en-US" sz="1700" i="1" dirty="0">
                <a:solidFill>
                  <a:srgbClr val="000000"/>
                </a:solidFill>
              </a:rPr>
              <a:t> chart.</a:t>
            </a:r>
          </a:p>
          <a:p>
            <a:pPr eaLnBrk="1" hangingPunct="1"/>
            <a:endParaRPr lang="en-US" sz="1700" dirty="0">
              <a:solidFill>
                <a:srgbClr val="000000"/>
              </a:solidFill>
            </a:endParaRPr>
          </a:p>
          <a:p>
            <a:pPr eaLnBrk="1" hangingPunct="1"/>
            <a:endParaRPr lang="en-US" sz="1700" dirty="0">
              <a:solidFill>
                <a:srgbClr val="000000"/>
              </a:solidFill>
            </a:endParaRPr>
          </a:p>
        </p:txBody>
      </p:sp>
      <p:sp>
        <p:nvSpPr>
          <p:cNvPr id="72708" name="TextBox 3"/>
          <p:cNvSpPr txBox="1">
            <a:spLocks noChangeArrowheads="1"/>
          </p:cNvSpPr>
          <p:nvPr/>
        </p:nvSpPr>
        <p:spPr bwMode="auto">
          <a:xfrm>
            <a:off x="5497261" y="5920654"/>
            <a:ext cx="898109" cy="3355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sz="1400" b="1" dirty="0">
                <a:solidFill>
                  <a:srgbClr val="FF0000"/>
                </a:solidFill>
              </a:rPr>
              <a:t>½ cup</a:t>
            </a:r>
          </a:p>
        </p:txBody>
      </p:sp>
      <p:sp>
        <p:nvSpPr>
          <p:cNvPr id="72709" name="TextBox 4"/>
          <p:cNvSpPr txBox="1">
            <a:spLocks noChangeArrowheads="1"/>
          </p:cNvSpPr>
          <p:nvPr/>
        </p:nvSpPr>
        <p:spPr bwMode="auto">
          <a:xfrm>
            <a:off x="7598418" y="3820825"/>
            <a:ext cx="682981" cy="3138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a:solidFill>
                  <a:srgbClr val="FF0000"/>
                </a:solidFill>
              </a:rPr>
              <a:t>1 cup</a:t>
            </a:r>
          </a:p>
        </p:txBody>
      </p:sp>
      <p:sp>
        <p:nvSpPr>
          <p:cNvPr id="72710" name="TextBox 5"/>
          <p:cNvSpPr txBox="1">
            <a:spLocks noChangeArrowheads="1"/>
          </p:cNvSpPr>
          <p:nvPr/>
        </p:nvSpPr>
        <p:spPr bwMode="auto">
          <a:xfrm>
            <a:off x="5892225" y="2909785"/>
            <a:ext cx="988333" cy="5080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46" tIns="61073" rIns="122146" bIns="61073">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1 medium</a:t>
            </a:r>
          </a:p>
          <a:p>
            <a:pPr algn="ctr" eaLnBrk="1" hangingPunct="1"/>
            <a:r>
              <a:rPr lang="en-US" sz="1300" b="1" dirty="0">
                <a:solidFill>
                  <a:srgbClr val="FF0000"/>
                </a:solidFill>
              </a:rPr>
              <a:t>½ </a:t>
            </a:r>
            <a:r>
              <a:rPr lang="en-US" b="1" dirty="0">
                <a:solidFill>
                  <a:srgbClr val="FF0000"/>
                </a:solidFill>
              </a:rPr>
              <a:t>cup</a:t>
            </a:r>
          </a:p>
        </p:txBody>
      </p:sp>
      <p:sp>
        <p:nvSpPr>
          <p:cNvPr id="2" name="TextBox 1"/>
          <p:cNvSpPr txBox="1"/>
          <p:nvPr/>
        </p:nvSpPr>
        <p:spPr>
          <a:xfrm rot="198197">
            <a:off x="5334000" y="3217927"/>
            <a:ext cx="612315" cy="138499"/>
          </a:xfrm>
          <a:prstGeom prst="rect">
            <a:avLst/>
          </a:prstGeom>
          <a:solidFill>
            <a:schemeClr val="bg1"/>
          </a:solidFill>
        </p:spPr>
        <p:txBody>
          <a:bodyPr wrap="square" rtlCol="0">
            <a:spAutoFit/>
          </a:bodyPr>
          <a:lstStyle/>
          <a:p>
            <a:endParaRPr lang="en-US" sz="300" dirty="0"/>
          </a:p>
        </p:txBody>
      </p:sp>
    </p:spTree>
    <p:extLst>
      <p:ext uri="{BB962C8B-B14F-4D97-AF65-F5344CB8AC3E}">
        <p14:creationId xmlns:p14="http://schemas.microsoft.com/office/powerpoint/2010/main" val="1420118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0" name="Object 17"/>
          <p:cNvGraphicFramePr>
            <a:graphicFrameLocks noChangeAspect="1"/>
          </p:cNvGraphicFramePr>
          <p:nvPr>
            <p:extLst>
              <p:ext uri="{D42A27DB-BD31-4B8C-83A1-F6EECF244321}">
                <p14:modId xmlns:p14="http://schemas.microsoft.com/office/powerpoint/2010/main" val="3108168090"/>
              </p:ext>
            </p:extLst>
          </p:nvPr>
        </p:nvGraphicFramePr>
        <p:xfrm>
          <a:off x="1981200" y="152400"/>
          <a:ext cx="6934303" cy="5943600"/>
        </p:xfrm>
        <a:graphic>
          <a:graphicData uri="http://schemas.openxmlformats.org/presentationml/2006/ole">
            <mc:AlternateContent xmlns:mc="http://schemas.openxmlformats.org/markup-compatibility/2006">
              <mc:Choice xmlns:v="urn:schemas-microsoft-com:vml" Requires="v">
                <p:oleObj spid="_x0000_s5197" name="Acrobat Document" r:id="rId4" imgW="10053360" imgH="7766280" progId="AcroExch.Document.7">
                  <p:embed/>
                </p:oleObj>
              </mc:Choice>
              <mc:Fallback>
                <p:oleObj name="Acrobat Document" r:id="rId4" imgW="10053360" imgH="77662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52400"/>
                        <a:ext cx="6934303" cy="5943600"/>
                      </a:xfrm>
                      <a:prstGeom prst="rect">
                        <a:avLst/>
                      </a:prstGeom>
                      <a:noFill/>
                      <a:ln>
                        <a:noFill/>
                      </a:ln>
                    </p:spPr>
                  </p:pic>
                </p:oleObj>
              </mc:Fallback>
            </mc:AlternateContent>
          </a:graphicData>
        </a:graphic>
      </p:graphicFrame>
      <p:sp>
        <p:nvSpPr>
          <p:cNvPr id="73731" name="TextBox 2"/>
          <p:cNvSpPr txBox="1">
            <a:spLocks noChangeArrowheads="1"/>
          </p:cNvSpPr>
          <p:nvPr/>
        </p:nvSpPr>
        <p:spPr bwMode="auto">
          <a:xfrm>
            <a:off x="304939" y="837768"/>
            <a:ext cx="1829635" cy="540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714" rIns="91397" bIns="45714">
            <a:spAutoFit/>
          </a:bodyPr>
          <a:lstStyle>
            <a:lvl1pPr defTabSz="684213" eaLnBrk="0" hangingPunct="0">
              <a:defRPr sz="1200">
                <a:solidFill>
                  <a:srgbClr val="5F5F5F"/>
                </a:solidFill>
                <a:latin typeface="Arial" pitchFamily="34" charset="0"/>
              </a:defRPr>
            </a:lvl1pPr>
            <a:lvl2pPr marL="742950" indent="-285750" defTabSz="684213" eaLnBrk="0" hangingPunct="0">
              <a:defRPr sz="1200">
                <a:solidFill>
                  <a:srgbClr val="5F5F5F"/>
                </a:solidFill>
                <a:latin typeface="Arial" pitchFamily="34" charset="0"/>
              </a:defRPr>
            </a:lvl2pPr>
            <a:lvl3pPr marL="1143000" indent="-228600" defTabSz="684213" eaLnBrk="0" hangingPunct="0">
              <a:defRPr sz="1200">
                <a:solidFill>
                  <a:srgbClr val="5F5F5F"/>
                </a:solidFill>
                <a:latin typeface="Arial" pitchFamily="34" charset="0"/>
              </a:defRPr>
            </a:lvl3pPr>
            <a:lvl4pPr marL="1600200" indent="-228600" defTabSz="684213" eaLnBrk="0" hangingPunct="0">
              <a:defRPr sz="1200">
                <a:solidFill>
                  <a:srgbClr val="5F5F5F"/>
                </a:solidFill>
                <a:latin typeface="Arial" pitchFamily="34" charset="0"/>
              </a:defRPr>
            </a:lvl4pPr>
            <a:lvl5pPr marL="2057400" indent="-228600" defTabSz="684213" eaLnBrk="0" hangingPunct="0">
              <a:defRPr sz="1200">
                <a:solidFill>
                  <a:srgbClr val="5F5F5F"/>
                </a:solidFill>
                <a:latin typeface="Arial" pitchFamily="34" charset="0"/>
              </a:defRPr>
            </a:lvl5pPr>
            <a:lvl6pPr marL="2514600" indent="-228600" defTabSz="684213" eaLnBrk="0" fontAlgn="base" hangingPunct="0">
              <a:spcBef>
                <a:spcPct val="0"/>
              </a:spcBef>
              <a:spcAft>
                <a:spcPct val="0"/>
              </a:spcAft>
              <a:defRPr sz="1200">
                <a:solidFill>
                  <a:srgbClr val="5F5F5F"/>
                </a:solidFill>
                <a:latin typeface="Arial" pitchFamily="34" charset="0"/>
              </a:defRPr>
            </a:lvl6pPr>
            <a:lvl7pPr marL="2971800" indent="-228600" defTabSz="684213" eaLnBrk="0" fontAlgn="base" hangingPunct="0">
              <a:spcBef>
                <a:spcPct val="0"/>
              </a:spcBef>
              <a:spcAft>
                <a:spcPct val="0"/>
              </a:spcAft>
              <a:defRPr sz="1200">
                <a:solidFill>
                  <a:srgbClr val="5F5F5F"/>
                </a:solidFill>
                <a:latin typeface="Arial" pitchFamily="34" charset="0"/>
              </a:defRPr>
            </a:lvl7pPr>
            <a:lvl8pPr marL="3429000" indent="-228600" defTabSz="684213" eaLnBrk="0" fontAlgn="base" hangingPunct="0">
              <a:spcBef>
                <a:spcPct val="0"/>
              </a:spcBef>
              <a:spcAft>
                <a:spcPct val="0"/>
              </a:spcAft>
              <a:defRPr sz="1200">
                <a:solidFill>
                  <a:srgbClr val="5F5F5F"/>
                </a:solidFill>
                <a:latin typeface="Arial" pitchFamily="34" charset="0"/>
              </a:defRPr>
            </a:lvl8pPr>
            <a:lvl9pPr marL="3886200" indent="-228600" defTabSz="684213" eaLnBrk="0" fontAlgn="base" hangingPunct="0">
              <a:spcBef>
                <a:spcPct val="0"/>
              </a:spcBef>
              <a:spcAft>
                <a:spcPct val="0"/>
              </a:spcAft>
              <a:defRPr sz="1200">
                <a:solidFill>
                  <a:srgbClr val="5F5F5F"/>
                </a:solidFill>
                <a:latin typeface="Arial" pitchFamily="34" charset="0"/>
              </a:defRPr>
            </a:lvl9pPr>
          </a:lstStyle>
          <a:p>
            <a:pPr eaLnBrk="1" hangingPunct="1"/>
            <a:r>
              <a:rPr lang="en-US" sz="1700" dirty="0">
                <a:solidFill>
                  <a:srgbClr val="000000"/>
                </a:solidFill>
              </a:rPr>
              <a:t>-Is this meal</a:t>
            </a:r>
          </a:p>
          <a:p>
            <a:pPr eaLnBrk="1" hangingPunct="1"/>
            <a:r>
              <a:rPr lang="en-US" sz="1700" dirty="0">
                <a:solidFill>
                  <a:srgbClr val="000000"/>
                </a:solidFill>
              </a:rPr>
              <a:t> reimbursable?</a:t>
            </a:r>
          </a:p>
          <a:p>
            <a:pPr eaLnBrk="1" hangingPunct="1">
              <a:spcBef>
                <a:spcPts val="600"/>
              </a:spcBef>
            </a:pPr>
            <a:r>
              <a:rPr lang="en-US" sz="1700" u="sng" dirty="0">
                <a:solidFill>
                  <a:srgbClr val="000000"/>
                </a:solidFill>
              </a:rPr>
              <a:t> YES          NO</a:t>
            </a:r>
          </a:p>
          <a:p>
            <a:pPr eaLnBrk="1" hangingPunct="1"/>
            <a:endParaRPr lang="en-US" sz="1700" dirty="0">
              <a:solidFill>
                <a:srgbClr val="000000"/>
              </a:solidFill>
            </a:endParaRPr>
          </a:p>
          <a:p>
            <a:pPr eaLnBrk="1" hangingPunct="1"/>
            <a:r>
              <a:rPr lang="en-US" sz="1700" dirty="0">
                <a:solidFill>
                  <a:srgbClr val="000000"/>
                </a:solidFill>
              </a:rPr>
              <a:t>-For what grade </a:t>
            </a:r>
          </a:p>
          <a:p>
            <a:pPr eaLnBrk="1" hangingPunct="1"/>
            <a:r>
              <a:rPr lang="en-US" sz="1700" dirty="0">
                <a:solidFill>
                  <a:srgbClr val="000000"/>
                </a:solidFill>
              </a:rPr>
              <a:t> level(s)?</a:t>
            </a:r>
          </a:p>
          <a:p>
            <a:pPr eaLnBrk="1" hangingPunct="1">
              <a:spcBef>
                <a:spcPts val="600"/>
              </a:spcBef>
            </a:pPr>
            <a:r>
              <a:rPr lang="en-US" sz="1700" u="sng" dirty="0">
                <a:solidFill>
                  <a:srgbClr val="000000"/>
                </a:solidFill>
              </a:rPr>
              <a:t>K-5   6-8   9-12</a:t>
            </a:r>
          </a:p>
          <a:p>
            <a:pPr eaLnBrk="1" hangingPunct="1"/>
            <a:r>
              <a:rPr lang="en-US" sz="1000" dirty="0">
                <a:solidFill>
                  <a:srgbClr val="000000"/>
                </a:solidFill>
              </a:rPr>
              <a:t>Choose 1 or more</a:t>
            </a:r>
          </a:p>
          <a:p>
            <a:pPr eaLnBrk="1" hangingPunct="1"/>
            <a:endParaRPr lang="en-US" sz="1400" dirty="0">
              <a:solidFill>
                <a:srgbClr val="000000"/>
              </a:solidFill>
            </a:endParaRPr>
          </a:p>
          <a:p>
            <a:pPr eaLnBrk="1" hangingPunct="1"/>
            <a:r>
              <a:rPr lang="en-US" sz="1700" dirty="0">
                <a:solidFill>
                  <a:srgbClr val="000000"/>
                </a:solidFill>
              </a:rPr>
              <a:t>-Is this Serve or</a:t>
            </a:r>
          </a:p>
          <a:p>
            <a:pPr eaLnBrk="1" hangingPunct="1"/>
            <a:r>
              <a:rPr lang="en-US" sz="1700" dirty="0">
                <a:solidFill>
                  <a:srgbClr val="000000"/>
                </a:solidFill>
              </a:rPr>
              <a:t> Offer vs. Serve?</a:t>
            </a:r>
          </a:p>
          <a:p>
            <a:pPr eaLnBrk="1" hangingPunct="1">
              <a:spcBef>
                <a:spcPts val="600"/>
              </a:spcBef>
            </a:pPr>
            <a:r>
              <a:rPr lang="en-US" sz="1700" u="sng" dirty="0">
                <a:solidFill>
                  <a:srgbClr val="000000"/>
                </a:solidFill>
              </a:rPr>
              <a:t>Serve       OVS</a:t>
            </a:r>
          </a:p>
          <a:p>
            <a:pPr eaLnBrk="1" hangingPunct="1"/>
            <a:endParaRPr lang="en-US" sz="1700" dirty="0">
              <a:solidFill>
                <a:srgbClr val="000000"/>
              </a:solidFill>
            </a:endParaRPr>
          </a:p>
          <a:p>
            <a:pPr eaLnBrk="1" hangingPunct="1"/>
            <a:r>
              <a:rPr lang="en-US" sz="1700" i="1" dirty="0">
                <a:solidFill>
                  <a:srgbClr val="000000"/>
                </a:solidFill>
              </a:rPr>
              <a:t>Check your </a:t>
            </a:r>
          </a:p>
          <a:p>
            <a:pPr eaLnBrk="1" hangingPunct="1"/>
            <a:r>
              <a:rPr lang="en-US" sz="1700" i="1" dirty="0">
                <a:solidFill>
                  <a:srgbClr val="000000"/>
                </a:solidFill>
              </a:rPr>
              <a:t> meal pattern  </a:t>
            </a:r>
          </a:p>
          <a:p>
            <a:pPr eaLnBrk="1" hangingPunct="1"/>
            <a:r>
              <a:rPr lang="en-US" sz="1700" i="1" dirty="0">
                <a:solidFill>
                  <a:srgbClr val="000000"/>
                </a:solidFill>
              </a:rPr>
              <a:t> chart.</a:t>
            </a: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p:txBody>
      </p:sp>
      <p:sp>
        <p:nvSpPr>
          <p:cNvPr id="73732" name="TextBox 1"/>
          <p:cNvSpPr txBox="1">
            <a:spLocks noChangeArrowheads="1"/>
          </p:cNvSpPr>
          <p:nvPr/>
        </p:nvSpPr>
        <p:spPr bwMode="auto">
          <a:xfrm rot="1218121">
            <a:off x="2669263" y="5218282"/>
            <a:ext cx="770703" cy="4002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sz="900" b="1">
                <a:solidFill>
                  <a:srgbClr val="FF0000"/>
                </a:solidFill>
              </a:rPr>
              <a:t>2.5 oz=</a:t>
            </a:r>
          </a:p>
          <a:p>
            <a:pPr algn="ctr" eaLnBrk="1" hangingPunct="1"/>
            <a:r>
              <a:rPr lang="en-US" sz="900" b="1">
                <a:solidFill>
                  <a:srgbClr val="FF0000"/>
                </a:solidFill>
              </a:rPr>
              <a:t>2oz. eq.</a:t>
            </a:r>
          </a:p>
        </p:txBody>
      </p:sp>
      <p:sp>
        <p:nvSpPr>
          <p:cNvPr id="73733" name="TextBox 2"/>
          <p:cNvSpPr txBox="1">
            <a:spLocks noChangeArrowheads="1"/>
          </p:cNvSpPr>
          <p:nvPr/>
        </p:nvSpPr>
        <p:spPr bwMode="auto">
          <a:xfrm rot="4366982">
            <a:off x="6277682" y="3158771"/>
            <a:ext cx="786177"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eaLnBrk="1" hangingPunct="1"/>
            <a:r>
              <a:rPr lang="en-US" b="1" dirty="0" smtClean="0">
                <a:solidFill>
                  <a:srgbClr val="FF0000"/>
                </a:solidFill>
              </a:rPr>
              <a:t>1/2 </a:t>
            </a:r>
            <a:r>
              <a:rPr lang="en-US" b="1" dirty="0">
                <a:solidFill>
                  <a:srgbClr val="FF0000"/>
                </a:solidFill>
              </a:rPr>
              <a:t>cup</a:t>
            </a:r>
          </a:p>
        </p:txBody>
      </p:sp>
      <p:sp>
        <p:nvSpPr>
          <p:cNvPr id="73734" name="TextBox 5"/>
          <p:cNvSpPr txBox="1">
            <a:spLocks noChangeArrowheads="1"/>
          </p:cNvSpPr>
          <p:nvPr/>
        </p:nvSpPr>
        <p:spPr bwMode="auto">
          <a:xfrm rot="1254665">
            <a:off x="5643887" y="2754030"/>
            <a:ext cx="832434"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eaLnBrk="1" hangingPunct="1"/>
            <a:r>
              <a:rPr lang="en-US" b="1" dirty="0" smtClean="0">
                <a:solidFill>
                  <a:srgbClr val="FF0000"/>
                </a:solidFill>
              </a:rPr>
              <a:t>1/2 </a:t>
            </a:r>
            <a:r>
              <a:rPr lang="en-US" b="1" dirty="0">
                <a:solidFill>
                  <a:srgbClr val="FF0000"/>
                </a:solidFill>
              </a:rPr>
              <a:t>cup</a:t>
            </a:r>
            <a:endParaRPr lang="en-US" sz="1100" b="1" dirty="0">
              <a:solidFill>
                <a:srgbClr val="FF0000"/>
              </a:solidFill>
            </a:endParaRPr>
          </a:p>
        </p:txBody>
      </p:sp>
      <p:sp>
        <p:nvSpPr>
          <p:cNvPr id="73735" name="TextBox 6"/>
          <p:cNvSpPr txBox="1">
            <a:spLocks noChangeArrowheads="1"/>
          </p:cNvSpPr>
          <p:nvPr/>
        </p:nvSpPr>
        <p:spPr bwMode="auto">
          <a:xfrm rot="564942">
            <a:off x="6402188" y="2347585"/>
            <a:ext cx="778249"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eaLnBrk="1" hangingPunct="1"/>
            <a:r>
              <a:rPr lang="en-US" b="1" dirty="0" smtClean="0">
                <a:solidFill>
                  <a:srgbClr val="FF0000"/>
                </a:solidFill>
              </a:rPr>
              <a:t>1/2 </a:t>
            </a:r>
            <a:r>
              <a:rPr lang="en-US" b="1" dirty="0">
                <a:solidFill>
                  <a:srgbClr val="FF0000"/>
                </a:solidFill>
              </a:rPr>
              <a:t>cup</a:t>
            </a:r>
          </a:p>
        </p:txBody>
      </p:sp>
      <p:sp>
        <p:nvSpPr>
          <p:cNvPr id="73736" name="TextBox 7"/>
          <p:cNvSpPr txBox="1">
            <a:spLocks noChangeArrowheads="1"/>
          </p:cNvSpPr>
          <p:nvPr/>
        </p:nvSpPr>
        <p:spPr bwMode="auto">
          <a:xfrm rot="1131544">
            <a:off x="2108528" y="5215573"/>
            <a:ext cx="1539409"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chemeClr val="tx1"/>
                </a:solidFill>
              </a:rPr>
              <a:t>Turkey</a:t>
            </a:r>
          </a:p>
          <a:p>
            <a:pPr algn="ctr" eaLnBrk="1" hangingPunct="1"/>
            <a:r>
              <a:rPr lang="en-US" b="1" dirty="0" smtClean="0">
                <a:solidFill>
                  <a:srgbClr val="FF0000"/>
                </a:solidFill>
              </a:rPr>
              <a:t>2 oz</a:t>
            </a:r>
            <a:r>
              <a:rPr lang="en-US" b="1" dirty="0">
                <a:solidFill>
                  <a:srgbClr val="FF0000"/>
                </a:solidFill>
              </a:rPr>
              <a:t>. eq</a:t>
            </a:r>
            <a:r>
              <a:rPr lang="en-US" sz="900" b="1" dirty="0">
                <a:solidFill>
                  <a:srgbClr val="FF0000"/>
                </a:solidFill>
              </a:rPr>
              <a:t>.</a:t>
            </a:r>
          </a:p>
        </p:txBody>
      </p:sp>
      <p:sp>
        <p:nvSpPr>
          <p:cNvPr id="73737" name="TextBox 9"/>
          <p:cNvSpPr txBox="1">
            <a:spLocks noChangeArrowheads="1"/>
          </p:cNvSpPr>
          <p:nvPr/>
        </p:nvSpPr>
        <p:spPr bwMode="auto">
          <a:xfrm rot="-1715553">
            <a:off x="4077898" y="5155129"/>
            <a:ext cx="1288681"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2 slices WGR</a:t>
            </a:r>
          </a:p>
          <a:p>
            <a:pPr algn="ctr" eaLnBrk="1" hangingPunct="1"/>
            <a:r>
              <a:rPr lang="en-US" b="1" dirty="0">
                <a:solidFill>
                  <a:srgbClr val="FF0000"/>
                </a:solidFill>
              </a:rPr>
              <a:t>2 oz. eq.</a:t>
            </a:r>
          </a:p>
        </p:txBody>
      </p:sp>
      <p:sp>
        <p:nvSpPr>
          <p:cNvPr id="73738" name="TextBox 10"/>
          <p:cNvSpPr txBox="1">
            <a:spLocks noChangeArrowheads="1"/>
          </p:cNvSpPr>
          <p:nvPr/>
        </p:nvSpPr>
        <p:spPr bwMode="auto">
          <a:xfrm rot="18523279">
            <a:off x="4208004" y="4259220"/>
            <a:ext cx="1125760"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rgbClr val="FF0000"/>
                </a:solidFill>
              </a:rPr>
              <a:t>1/2 </a:t>
            </a:r>
            <a:r>
              <a:rPr lang="en-US" b="1" dirty="0">
                <a:solidFill>
                  <a:srgbClr val="FF0000"/>
                </a:solidFill>
              </a:rPr>
              <a:t>oz. eq.</a:t>
            </a:r>
          </a:p>
        </p:txBody>
      </p:sp>
    </p:spTree>
    <p:extLst>
      <p:ext uri="{BB962C8B-B14F-4D97-AF65-F5344CB8AC3E}">
        <p14:creationId xmlns:p14="http://schemas.microsoft.com/office/powerpoint/2010/main" val="1645159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l="16566" t="10812" r="15109" b="3999"/>
          <a:stretch>
            <a:fillRect/>
          </a:stretch>
        </p:blipFill>
        <p:spPr bwMode="auto">
          <a:xfrm>
            <a:off x="1829636" y="2166"/>
            <a:ext cx="7291390" cy="648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2"/>
          <p:cNvSpPr txBox="1">
            <a:spLocks noChangeArrowheads="1"/>
          </p:cNvSpPr>
          <p:nvPr/>
        </p:nvSpPr>
        <p:spPr bwMode="auto">
          <a:xfrm>
            <a:off x="189725" y="837768"/>
            <a:ext cx="1829635" cy="513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714" rIns="91397" bIns="45714">
            <a:spAutoFit/>
          </a:bodyPr>
          <a:lstStyle>
            <a:lvl1pPr defTabSz="684213" eaLnBrk="0" hangingPunct="0">
              <a:defRPr sz="1200">
                <a:solidFill>
                  <a:srgbClr val="5F5F5F"/>
                </a:solidFill>
                <a:latin typeface="Arial" pitchFamily="34" charset="0"/>
              </a:defRPr>
            </a:lvl1pPr>
            <a:lvl2pPr marL="742950" indent="-285750" defTabSz="684213" eaLnBrk="0" hangingPunct="0">
              <a:defRPr sz="1200">
                <a:solidFill>
                  <a:srgbClr val="5F5F5F"/>
                </a:solidFill>
                <a:latin typeface="Arial" pitchFamily="34" charset="0"/>
              </a:defRPr>
            </a:lvl2pPr>
            <a:lvl3pPr marL="1143000" indent="-228600" defTabSz="684213" eaLnBrk="0" hangingPunct="0">
              <a:defRPr sz="1200">
                <a:solidFill>
                  <a:srgbClr val="5F5F5F"/>
                </a:solidFill>
                <a:latin typeface="Arial" pitchFamily="34" charset="0"/>
              </a:defRPr>
            </a:lvl3pPr>
            <a:lvl4pPr marL="1600200" indent="-228600" defTabSz="684213" eaLnBrk="0" hangingPunct="0">
              <a:defRPr sz="1200">
                <a:solidFill>
                  <a:srgbClr val="5F5F5F"/>
                </a:solidFill>
                <a:latin typeface="Arial" pitchFamily="34" charset="0"/>
              </a:defRPr>
            </a:lvl4pPr>
            <a:lvl5pPr marL="2057400" indent="-228600" defTabSz="684213" eaLnBrk="0" hangingPunct="0">
              <a:defRPr sz="1200">
                <a:solidFill>
                  <a:srgbClr val="5F5F5F"/>
                </a:solidFill>
                <a:latin typeface="Arial" pitchFamily="34" charset="0"/>
              </a:defRPr>
            </a:lvl5pPr>
            <a:lvl6pPr marL="2514600" indent="-228600" defTabSz="684213" eaLnBrk="0" fontAlgn="base" hangingPunct="0">
              <a:spcBef>
                <a:spcPct val="0"/>
              </a:spcBef>
              <a:spcAft>
                <a:spcPct val="0"/>
              </a:spcAft>
              <a:defRPr sz="1200">
                <a:solidFill>
                  <a:srgbClr val="5F5F5F"/>
                </a:solidFill>
                <a:latin typeface="Arial" pitchFamily="34" charset="0"/>
              </a:defRPr>
            </a:lvl6pPr>
            <a:lvl7pPr marL="2971800" indent="-228600" defTabSz="684213" eaLnBrk="0" fontAlgn="base" hangingPunct="0">
              <a:spcBef>
                <a:spcPct val="0"/>
              </a:spcBef>
              <a:spcAft>
                <a:spcPct val="0"/>
              </a:spcAft>
              <a:defRPr sz="1200">
                <a:solidFill>
                  <a:srgbClr val="5F5F5F"/>
                </a:solidFill>
                <a:latin typeface="Arial" pitchFamily="34" charset="0"/>
              </a:defRPr>
            </a:lvl7pPr>
            <a:lvl8pPr marL="3429000" indent="-228600" defTabSz="684213" eaLnBrk="0" fontAlgn="base" hangingPunct="0">
              <a:spcBef>
                <a:spcPct val="0"/>
              </a:spcBef>
              <a:spcAft>
                <a:spcPct val="0"/>
              </a:spcAft>
              <a:defRPr sz="1200">
                <a:solidFill>
                  <a:srgbClr val="5F5F5F"/>
                </a:solidFill>
                <a:latin typeface="Arial" pitchFamily="34" charset="0"/>
              </a:defRPr>
            </a:lvl8pPr>
            <a:lvl9pPr marL="3886200" indent="-228600" defTabSz="684213" eaLnBrk="0" fontAlgn="base" hangingPunct="0">
              <a:spcBef>
                <a:spcPct val="0"/>
              </a:spcBef>
              <a:spcAft>
                <a:spcPct val="0"/>
              </a:spcAft>
              <a:defRPr sz="1200">
                <a:solidFill>
                  <a:srgbClr val="5F5F5F"/>
                </a:solidFill>
                <a:latin typeface="Arial" pitchFamily="34" charset="0"/>
              </a:defRPr>
            </a:lvl9pPr>
          </a:lstStyle>
          <a:p>
            <a:pPr eaLnBrk="1" hangingPunct="1"/>
            <a:endParaRPr lang="en-US" sz="1700" dirty="0">
              <a:solidFill>
                <a:srgbClr val="000000"/>
              </a:solidFill>
            </a:endParaRPr>
          </a:p>
          <a:p>
            <a:pPr eaLnBrk="1" hangingPunct="1"/>
            <a:r>
              <a:rPr lang="en-US" sz="1700" dirty="0">
                <a:solidFill>
                  <a:srgbClr val="000000"/>
                </a:solidFill>
              </a:rPr>
              <a:t>-Is this meal</a:t>
            </a:r>
          </a:p>
          <a:p>
            <a:pPr eaLnBrk="1" hangingPunct="1"/>
            <a:r>
              <a:rPr lang="en-US" sz="1700" dirty="0">
                <a:solidFill>
                  <a:srgbClr val="000000"/>
                </a:solidFill>
              </a:rPr>
              <a:t> reimbursable?</a:t>
            </a:r>
          </a:p>
          <a:p>
            <a:pPr eaLnBrk="1" hangingPunct="1">
              <a:spcBef>
                <a:spcPts val="600"/>
              </a:spcBef>
            </a:pPr>
            <a:r>
              <a:rPr lang="en-US" sz="1700" u="sng" dirty="0">
                <a:solidFill>
                  <a:srgbClr val="000000"/>
                </a:solidFill>
              </a:rPr>
              <a:t> YES          NO</a:t>
            </a:r>
          </a:p>
          <a:p>
            <a:pPr eaLnBrk="1" hangingPunct="1"/>
            <a:endParaRPr lang="en-US" sz="1700" dirty="0">
              <a:solidFill>
                <a:srgbClr val="000000"/>
              </a:solidFill>
            </a:endParaRPr>
          </a:p>
          <a:p>
            <a:pPr eaLnBrk="1" hangingPunct="1"/>
            <a:r>
              <a:rPr lang="en-US" sz="1700" dirty="0">
                <a:solidFill>
                  <a:srgbClr val="000000"/>
                </a:solidFill>
              </a:rPr>
              <a:t>-For what grade </a:t>
            </a:r>
          </a:p>
          <a:p>
            <a:pPr eaLnBrk="1" hangingPunct="1"/>
            <a:r>
              <a:rPr lang="en-US" sz="1700" dirty="0">
                <a:solidFill>
                  <a:srgbClr val="000000"/>
                </a:solidFill>
              </a:rPr>
              <a:t> level(s)?</a:t>
            </a:r>
          </a:p>
          <a:p>
            <a:pPr eaLnBrk="1" hangingPunct="1">
              <a:spcBef>
                <a:spcPts val="600"/>
              </a:spcBef>
            </a:pPr>
            <a:r>
              <a:rPr lang="en-US" sz="1700" u="sng" dirty="0">
                <a:solidFill>
                  <a:srgbClr val="000000"/>
                </a:solidFill>
              </a:rPr>
              <a:t>K-5   6-8   9-12</a:t>
            </a:r>
          </a:p>
          <a:p>
            <a:pPr eaLnBrk="1" hangingPunct="1"/>
            <a:r>
              <a:rPr lang="en-US" sz="1000" dirty="0">
                <a:solidFill>
                  <a:srgbClr val="000000"/>
                </a:solidFill>
              </a:rPr>
              <a:t>Choose 1 or more</a:t>
            </a:r>
          </a:p>
          <a:p>
            <a:pPr eaLnBrk="1" hangingPunct="1"/>
            <a:endParaRPr lang="en-US" sz="1400" dirty="0">
              <a:solidFill>
                <a:srgbClr val="000000"/>
              </a:solidFill>
            </a:endParaRPr>
          </a:p>
          <a:p>
            <a:pPr eaLnBrk="1" hangingPunct="1"/>
            <a:r>
              <a:rPr lang="en-US" sz="1700" dirty="0">
                <a:solidFill>
                  <a:srgbClr val="000000"/>
                </a:solidFill>
              </a:rPr>
              <a:t>-Is this Serve or</a:t>
            </a:r>
          </a:p>
          <a:p>
            <a:pPr eaLnBrk="1" hangingPunct="1"/>
            <a:r>
              <a:rPr lang="en-US" sz="1700" dirty="0">
                <a:solidFill>
                  <a:srgbClr val="000000"/>
                </a:solidFill>
              </a:rPr>
              <a:t> Offer vs. Serve?</a:t>
            </a:r>
          </a:p>
          <a:p>
            <a:pPr eaLnBrk="1" hangingPunct="1">
              <a:spcBef>
                <a:spcPts val="600"/>
              </a:spcBef>
            </a:pPr>
            <a:r>
              <a:rPr lang="en-US" sz="1700" u="sng" dirty="0">
                <a:solidFill>
                  <a:srgbClr val="000000"/>
                </a:solidFill>
              </a:rPr>
              <a:t>Serve       OVS</a:t>
            </a:r>
          </a:p>
          <a:p>
            <a:pPr eaLnBrk="1" hangingPunct="1"/>
            <a:endParaRPr lang="en-US" sz="1700" dirty="0">
              <a:solidFill>
                <a:srgbClr val="000000"/>
              </a:solidFill>
            </a:endParaRPr>
          </a:p>
          <a:p>
            <a:pPr eaLnBrk="1" hangingPunct="1"/>
            <a:r>
              <a:rPr lang="en-US" sz="1700" i="1" dirty="0">
                <a:solidFill>
                  <a:srgbClr val="000000"/>
                </a:solidFill>
              </a:rPr>
              <a:t>Check your </a:t>
            </a:r>
          </a:p>
          <a:p>
            <a:pPr eaLnBrk="1" hangingPunct="1"/>
            <a:r>
              <a:rPr lang="en-US" sz="1700" i="1" dirty="0">
                <a:solidFill>
                  <a:srgbClr val="000000"/>
                </a:solidFill>
              </a:rPr>
              <a:t> meal pattern  </a:t>
            </a:r>
          </a:p>
          <a:p>
            <a:pPr eaLnBrk="1" hangingPunct="1"/>
            <a:r>
              <a:rPr lang="en-US" sz="1700" i="1" dirty="0">
                <a:solidFill>
                  <a:srgbClr val="000000"/>
                </a:solidFill>
              </a:rPr>
              <a:t> chart.</a:t>
            </a:r>
          </a:p>
          <a:p>
            <a:pPr eaLnBrk="1" hangingPunct="1"/>
            <a:endParaRPr lang="en-US" sz="1700" dirty="0">
              <a:solidFill>
                <a:srgbClr val="000000"/>
              </a:solidFill>
            </a:endParaRPr>
          </a:p>
          <a:p>
            <a:pPr eaLnBrk="1" hangingPunct="1"/>
            <a:endParaRPr lang="en-US" sz="1700" dirty="0">
              <a:solidFill>
                <a:srgbClr val="000000"/>
              </a:solidFill>
            </a:endParaRPr>
          </a:p>
        </p:txBody>
      </p:sp>
      <p:sp>
        <p:nvSpPr>
          <p:cNvPr id="74757" name="TextBox 4"/>
          <p:cNvSpPr txBox="1">
            <a:spLocks noChangeArrowheads="1"/>
          </p:cNvSpPr>
          <p:nvPr/>
        </p:nvSpPr>
        <p:spPr bwMode="auto">
          <a:xfrm rot="598131">
            <a:off x="6266730" y="2352363"/>
            <a:ext cx="984396"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rgbClr val="FF0000"/>
                </a:solidFill>
              </a:rPr>
              <a:t>1/2 </a:t>
            </a:r>
            <a:r>
              <a:rPr lang="en-US" b="1" dirty="0">
                <a:solidFill>
                  <a:srgbClr val="FF0000"/>
                </a:solidFill>
              </a:rPr>
              <a:t>cup</a:t>
            </a:r>
          </a:p>
        </p:txBody>
      </p:sp>
      <p:sp>
        <p:nvSpPr>
          <p:cNvPr id="74758" name="TextBox 5"/>
          <p:cNvSpPr txBox="1">
            <a:spLocks noChangeArrowheads="1"/>
          </p:cNvSpPr>
          <p:nvPr/>
        </p:nvSpPr>
        <p:spPr bwMode="auto">
          <a:xfrm rot="1488059">
            <a:off x="5564286" y="2765798"/>
            <a:ext cx="806408"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eaLnBrk="1" hangingPunct="1"/>
            <a:r>
              <a:rPr lang="en-US" b="1" dirty="0" smtClean="0">
                <a:solidFill>
                  <a:srgbClr val="FF0000"/>
                </a:solidFill>
              </a:rPr>
              <a:t>1/2 </a:t>
            </a:r>
            <a:r>
              <a:rPr lang="en-US" b="1" dirty="0">
                <a:solidFill>
                  <a:srgbClr val="FF0000"/>
                </a:solidFill>
              </a:rPr>
              <a:t>cup</a:t>
            </a:r>
          </a:p>
        </p:txBody>
      </p:sp>
      <p:sp>
        <p:nvSpPr>
          <p:cNvPr id="74759" name="TextBox 6"/>
          <p:cNvSpPr txBox="1">
            <a:spLocks noChangeArrowheads="1"/>
          </p:cNvSpPr>
          <p:nvPr/>
        </p:nvSpPr>
        <p:spPr bwMode="auto">
          <a:xfrm rot="2028968">
            <a:off x="5122537" y="5672563"/>
            <a:ext cx="855555"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eaLnBrk="1" hangingPunct="1"/>
            <a:r>
              <a:rPr lang="en-US" b="1" dirty="0" smtClean="0">
                <a:solidFill>
                  <a:srgbClr val="FF0000"/>
                </a:solidFill>
              </a:rPr>
              <a:t>1/2 </a:t>
            </a:r>
            <a:r>
              <a:rPr lang="en-US" b="1" dirty="0">
                <a:solidFill>
                  <a:srgbClr val="FF0000"/>
                </a:solidFill>
              </a:rPr>
              <a:t>cup</a:t>
            </a:r>
          </a:p>
        </p:txBody>
      </p:sp>
      <p:sp>
        <p:nvSpPr>
          <p:cNvPr id="74760" name="TextBox 1"/>
          <p:cNvSpPr txBox="1">
            <a:spLocks noChangeArrowheads="1"/>
          </p:cNvSpPr>
          <p:nvPr/>
        </p:nvSpPr>
        <p:spPr bwMode="auto">
          <a:xfrm rot="-1860052">
            <a:off x="3797120" y="5516316"/>
            <a:ext cx="1286593"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2 slices WGR</a:t>
            </a:r>
          </a:p>
          <a:p>
            <a:pPr algn="ctr" eaLnBrk="1" hangingPunct="1"/>
            <a:r>
              <a:rPr lang="en-US" b="1" dirty="0">
                <a:solidFill>
                  <a:srgbClr val="FF0000"/>
                </a:solidFill>
              </a:rPr>
              <a:t>2 oz. eq.</a:t>
            </a:r>
          </a:p>
        </p:txBody>
      </p:sp>
      <p:sp>
        <p:nvSpPr>
          <p:cNvPr id="3" name="Diagonal Stripe 2"/>
          <p:cNvSpPr/>
          <p:nvPr/>
        </p:nvSpPr>
        <p:spPr>
          <a:xfrm rot="21233371">
            <a:off x="4461304" y="6117648"/>
            <a:ext cx="588992" cy="235961"/>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2105" tIns="61049" rIns="122105" bIns="61049" anchor="ctr"/>
          <a:lstStyle/>
          <a:p>
            <a:pPr algn="ctr">
              <a:defRPr/>
            </a:pPr>
            <a:endParaRPr lang="en-US">
              <a:solidFill>
                <a:prstClr val="black"/>
              </a:solidFill>
            </a:endParaRPr>
          </a:p>
        </p:txBody>
      </p:sp>
      <p:sp>
        <p:nvSpPr>
          <p:cNvPr id="74762" name="TextBox 7"/>
          <p:cNvSpPr txBox="1">
            <a:spLocks noChangeArrowheads="1"/>
          </p:cNvSpPr>
          <p:nvPr/>
        </p:nvSpPr>
        <p:spPr bwMode="auto">
          <a:xfrm rot="-736283">
            <a:off x="7973380" y="5851842"/>
            <a:ext cx="906566"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1 cup</a:t>
            </a:r>
          </a:p>
          <a:p>
            <a:pPr algn="ctr" eaLnBrk="1" hangingPunct="1"/>
            <a:r>
              <a:rPr lang="en-US" b="1" dirty="0">
                <a:solidFill>
                  <a:srgbClr val="FF0000"/>
                </a:solidFill>
              </a:rPr>
              <a:t>f</a:t>
            </a:r>
            <a:r>
              <a:rPr lang="en-US" b="1" dirty="0" smtClean="0">
                <a:solidFill>
                  <a:srgbClr val="FF0000"/>
                </a:solidFill>
              </a:rPr>
              <a:t>at-free</a:t>
            </a:r>
            <a:endParaRPr lang="en-US" b="1" dirty="0">
              <a:solidFill>
                <a:srgbClr val="FF0000"/>
              </a:solidFill>
            </a:endParaRPr>
          </a:p>
        </p:txBody>
      </p:sp>
      <p:sp>
        <p:nvSpPr>
          <p:cNvPr id="74763" name="TextBox 10"/>
          <p:cNvSpPr txBox="1">
            <a:spLocks noChangeArrowheads="1"/>
          </p:cNvSpPr>
          <p:nvPr/>
        </p:nvSpPr>
        <p:spPr bwMode="auto">
          <a:xfrm rot="-3145276">
            <a:off x="4056707" y="4493655"/>
            <a:ext cx="1062034"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rgbClr val="FF0000"/>
                </a:solidFill>
              </a:rPr>
              <a:t>1/2 </a:t>
            </a:r>
            <a:r>
              <a:rPr lang="en-US" b="1" dirty="0">
                <a:solidFill>
                  <a:srgbClr val="FF0000"/>
                </a:solidFill>
              </a:rPr>
              <a:t>oz. eq</a:t>
            </a:r>
            <a:r>
              <a:rPr lang="en-US" sz="1100" b="1" dirty="0">
                <a:solidFill>
                  <a:srgbClr val="FF0000"/>
                </a:solidFill>
              </a:rPr>
              <a:t>.</a:t>
            </a:r>
          </a:p>
        </p:txBody>
      </p:sp>
      <p:sp>
        <p:nvSpPr>
          <p:cNvPr id="74764" name="TextBox 8"/>
          <p:cNvSpPr txBox="1">
            <a:spLocks noChangeArrowheads="1"/>
          </p:cNvSpPr>
          <p:nvPr/>
        </p:nvSpPr>
        <p:spPr bwMode="auto">
          <a:xfrm rot="1263548">
            <a:off x="6787404" y="5730055"/>
            <a:ext cx="804120"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eaLnBrk="1" hangingPunct="1"/>
            <a:endParaRPr lang="en-US"/>
          </a:p>
        </p:txBody>
      </p:sp>
      <p:sp>
        <p:nvSpPr>
          <p:cNvPr id="13" name="TextBox 7"/>
          <p:cNvSpPr txBox="1">
            <a:spLocks noChangeArrowheads="1"/>
          </p:cNvSpPr>
          <p:nvPr/>
        </p:nvSpPr>
        <p:spPr bwMode="auto">
          <a:xfrm rot="1150648">
            <a:off x="6736182" y="5681177"/>
            <a:ext cx="906566"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rgbClr val="FF0000"/>
                </a:solidFill>
              </a:rPr>
              <a:t>1 </a:t>
            </a:r>
            <a:r>
              <a:rPr lang="en-US" b="1" dirty="0">
                <a:solidFill>
                  <a:srgbClr val="FF0000"/>
                </a:solidFill>
              </a:rPr>
              <a:t>cup</a:t>
            </a:r>
          </a:p>
          <a:p>
            <a:pPr algn="ctr" eaLnBrk="1" hangingPunct="1"/>
            <a:r>
              <a:rPr lang="en-US" b="1" dirty="0" smtClean="0">
                <a:solidFill>
                  <a:srgbClr val="FF0000"/>
                </a:solidFill>
              </a:rPr>
              <a:t>fat-free</a:t>
            </a:r>
            <a:endParaRPr lang="en-US" b="1" dirty="0">
              <a:solidFill>
                <a:srgbClr val="FF0000"/>
              </a:solidFill>
            </a:endParaRPr>
          </a:p>
        </p:txBody>
      </p:sp>
      <p:sp>
        <p:nvSpPr>
          <p:cNvPr id="14" name="TextBox 7"/>
          <p:cNvSpPr txBox="1">
            <a:spLocks noChangeArrowheads="1"/>
          </p:cNvSpPr>
          <p:nvPr/>
        </p:nvSpPr>
        <p:spPr bwMode="auto">
          <a:xfrm rot="1131544">
            <a:off x="2005638" y="5551555"/>
            <a:ext cx="1539409"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chemeClr val="tx1"/>
                </a:solidFill>
              </a:rPr>
              <a:t>Turkey</a:t>
            </a:r>
          </a:p>
          <a:p>
            <a:pPr algn="ctr" eaLnBrk="1" hangingPunct="1"/>
            <a:r>
              <a:rPr lang="en-US" b="1" dirty="0" smtClean="0">
                <a:solidFill>
                  <a:srgbClr val="FF0000"/>
                </a:solidFill>
              </a:rPr>
              <a:t>2 oz</a:t>
            </a:r>
            <a:r>
              <a:rPr lang="en-US" b="1" dirty="0">
                <a:solidFill>
                  <a:srgbClr val="FF0000"/>
                </a:solidFill>
              </a:rPr>
              <a:t>. eq</a:t>
            </a:r>
            <a:r>
              <a:rPr lang="en-US" sz="900" b="1" dirty="0">
                <a:solidFill>
                  <a:srgbClr val="FF0000"/>
                </a:solidFill>
              </a:rPr>
              <a:t>.</a:t>
            </a:r>
          </a:p>
        </p:txBody>
      </p:sp>
    </p:spTree>
    <p:extLst>
      <p:ext uri="{BB962C8B-B14F-4D97-AF65-F5344CB8AC3E}">
        <p14:creationId xmlns:p14="http://schemas.microsoft.com/office/powerpoint/2010/main" val="2659674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l="16647" t="10681" r="16017" b="10001"/>
          <a:stretch>
            <a:fillRect/>
          </a:stretch>
        </p:blipFill>
        <p:spPr bwMode="auto">
          <a:xfrm>
            <a:off x="1982105" y="456768"/>
            <a:ext cx="7182781" cy="620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p:cNvSpPr txBox="1">
            <a:spLocks noChangeArrowheads="1"/>
          </p:cNvSpPr>
          <p:nvPr/>
        </p:nvSpPr>
        <p:spPr bwMode="auto">
          <a:xfrm>
            <a:off x="304939" y="837768"/>
            <a:ext cx="1829635" cy="487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714" rIns="91397" bIns="45714">
            <a:spAutoFit/>
          </a:bodyPr>
          <a:lstStyle>
            <a:lvl1pPr defTabSz="684213" eaLnBrk="0" hangingPunct="0">
              <a:defRPr sz="1200">
                <a:solidFill>
                  <a:srgbClr val="5F5F5F"/>
                </a:solidFill>
                <a:latin typeface="Arial" pitchFamily="34" charset="0"/>
              </a:defRPr>
            </a:lvl1pPr>
            <a:lvl2pPr marL="742950" indent="-285750" defTabSz="684213" eaLnBrk="0" hangingPunct="0">
              <a:defRPr sz="1200">
                <a:solidFill>
                  <a:srgbClr val="5F5F5F"/>
                </a:solidFill>
                <a:latin typeface="Arial" pitchFamily="34" charset="0"/>
              </a:defRPr>
            </a:lvl2pPr>
            <a:lvl3pPr marL="1143000" indent="-228600" defTabSz="684213" eaLnBrk="0" hangingPunct="0">
              <a:defRPr sz="1200">
                <a:solidFill>
                  <a:srgbClr val="5F5F5F"/>
                </a:solidFill>
                <a:latin typeface="Arial" pitchFamily="34" charset="0"/>
              </a:defRPr>
            </a:lvl3pPr>
            <a:lvl4pPr marL="1600200" indent="-228600" defTabSz="684213" eaLnBrk="0" hangingPunct="0">
              <a:defRPr sz="1200">
                <a:solidFill>
                  <a:srgbClr val="5F5F5F"/>
                </a:solidFill>
                <a:latin typeface="Arial" pitchFamily="34" charset="0"/>
              </a:defRPr>
            </a:lvl4pPr>
            <a:lvl5pPr marL="2057400" indent="-228600" defTabSz="684213" eaLnBrk="0" hangingPunct="0">
              <a:defRPr sz="1200">
                <a:solidFill>
                  <a:srgbClr val="5F5F5F"/>
                </a:solidFill>
                <a:latin typeface="Arial" pitchFamily="34" charset="0"/>
              </a:defRPr>
            </a:lvl5pPr>
            <a:lvl6pPr marL="2514600" indent="-228600" defTabSz="684213" eaLnBrk="0" fontAlgn="base" hangingPunct="0">
              <a:spcBef>
                <a:spcPct val="0"/>
              </a:spcBef>
              <a:spcAft>
                <a:spcPct val="0"/>
              </a:spcAft>
              <a:defRPr sz="1200">
                <a:solidFill>
                  <a:srgbClr val="5F5F5F"/>
                </a:solidFill>
                <a:latin typeface="Arial" pitchFamily="34" charset="0"/>
              </a:defRPr>
            </a:lvl6pPr>
            <a:lvl7pPr marL="2971800" indent="-228600" defTabSz="684213" eaLnBrk="0" fontAlgn="base" hangingPunct="0">
              <a:spcBef>
                <a:spcPct val="0"/>
              </a:spcBef>
              <a:spcAft>
                <a:spcPct val="0"/>
              </a:spcAft>
              <a:defRPr sz="1200">
                <a:solidFill>
                  <a:srgbClr val="5F5F5F"/>
                </a:solidFill>
                <a:latin typeface="Arial" pitchFamily="34" charset="0"/>
              </a:defRPr>
            </a:lvl7pPr>
            <a:lvl8pPr marL="3429000" indent="-228600" defTabSz="684213" eaLnBrk="0" fontAlgn="base" hangingPunct="0">
              <a:spcBef>
                <a:spcPct val="0"/>
              </a:spcBef>
              <a:spcAft>
                <a:spcPct val="0"/>
              </a:spcAft>
              <a:defRPr sz="1200">
                <a:solidFill>
                  <a:srgbClr val="5F5F5F"/>
                </a:solidFill>
                <a:latin typeface="Arial" pitchFamily="34" charset="0"/>
              </a:defRPr>
            </a:lvl8pPr>
            <a:lvl9pPr marL="3886200" indent="-228600" defTabSz="684213" eaLnBrk="0" fontAlgn="base" hangingPunct="0">
              <a:spcBef>
                <a:spcPct val="0"/>
              </a:spcBef>
              <a:spcAft>
                <a:spcPct val="0"/>
              </a:spcAft>
              <a:defRPr sz="1200">
                <a:solidFill>
                  <a:srgbClr val="5F5F5F"/>
                </a:solidFill>
                <a:latin typeface="Arial" pitchFamily="34" charset="0"/>
              </a:defRPr>
            </a:lvl9pPr>
          </a:lstStyle>
          <a:p>
            <a:pPr eaLnBrk="1" hangingPunct="1"/>
            <a:endParaRPr lang="en-US" sz="1700" dirty="0">
              <a:solidFill>
                <a:srgbClr val="000000"/>
              </a:solidFill>
            </a:endParaRPr>
          </a:p>
          <a:p>
            <a:pPr eaLnBrk="1" hangingPunct="1"/>
            <a:r>
              <a:rPr lang="en-US" sz="1700" dirty="0">
                <a:solidFill>
                  <a:srgbClr val="000000"/>
                </a:solidFill>
              </a:rPr>
              <a:t>-Is this meal</a:t>
            </a:r>
          </a:p>
          <a:p>
            <a:pPr eaLnBrk="1" hangingPunct="1"/>
            <a:r>
              <a:rPr lang="en-US" sz="1700" dirty="0">
                <a:solidFill>
                  <a:srgbClr val="000000"/>
                </a:solidFill>
              </a:rPr>
              <a:t> reimbursable?</a:t>
            </a:r>
          </a:p>
          <a:p>
            <a:pPr eaLnBrk="1" hangingPunct="1">
              <a:spcBef>
                <a:spcPts val="600"/>
              </a:spcBef>
            </a:pPr>
            <a:r>
              <a:rPr lang="en-US" sz="1700" u="sng" dirty="0">
                <a:solidFill>
                  <a:srgbClr val="000000"/>
                </a:solidFill>
              </a:rPr>
              <a:t> YES          NO</a:t>
            </a:r>
          </a:p>
          <a:p>
            <a:pPr eaLnBrk="1" hangingPunct="1"/>
            <a:endParaRPr lang="en-US" sz="1700" dirty="0">
              <a:solidFill>
                <a:srgbClr val="000000"/>
              </a:solidFill>
            </a:endParaRPr>
          </a:p>
          <a:p>
            <a:pPr eaLnBrk="1" hangingPunct="1"/>
            <a:r>
              <a:rPr lang="en-US" sz="1700" dirty="0">
                <a:solidFill>
                  <a:srgbClr val="000000"/>
                </a:solidFill>
              </a:rPr>
              <a:t>-For what grade </a:t>
            </a:r>
          </a:p>
          <a:p>
            <a:pPr eaLnBrk="1" hangingPunct="1"/>
            <a:r>
              <a:rPr lang="en-US" sz="1700" dirty="0">
                <a:solidFill>
                  <a:srgbClr val="000000"/>
                </a:solidFill>
              </a:rPr>
              <a:t> level(s)?</a:t>
            </a:r>
          </a:p>
          <a:p>
            <a:pPr eaLnBrk="1" hangingPunct="1">
              <a:spcBef>
                <a:spcPts val="600"/>
              </a:spcBef>
            </a:pPr>
            <a:r>
              <a:rPr lang="en-US" sz="1700" u="sng" dirty="0">
                <a:solidFill>
                  <a:srgbClr val="000000"/>
                </a:solidFill>
              </a:rPr>
              <a:t>K-5   6-8   9-12</a:t>
            </a:r>
          </a:p>
          <a:p>
            <a:pPr eaLnBrk="1" hangingPunct="1"/>
            <a:r>
              <a:rPr lang="en-US" sz="1000" dirty="0">
                <a:solidFill>
                  <a:srgbClr val="000000"/>
                </a:solidFill>
              </a:rPr>
              <a:t>Choose 1 or more</a:t>
            </a:r>
          </a:p>
          <a:p>
            <a:pPr eaLnBrk="1" hangingPunct="1"/>
            <a:endParaRPr lang="en-US" sz="1400" dirty="0">
              <a:solidFill>
                <a:srgbClr val="000000"/>
              </a:solidFill>
            </a:endParaRPr>
          </a:p>
          <a:p>
            <a:pPr eaLnBrk="1" hangingPunct="1"/>
            <a:r>
              <a:rPr lang="en-US" sz="1700" dirty="0">
                <a:solidFill>
                  <a:srgbClr val="000000"/>
                </a:solidFill>
              </a:rPr>
              <a:t>-Is this Serve or</a:t>
            </a:r>
          </a:p>
          <a:p>
            <a:pPr eaLnBrk="1" hangingPunct="1"/>
            <a:r>
              <a:rPr lang="en-US" sz="1700" dirty="0">
                <a:solidFill>
                  <a:srgbClr val="000000"/>
                </a:solidFill>
              </a:rPr>
              <a:t> Offer vs. Serve?</a:t>
            </a:r>
          </a:p>
          <a:p>
            <a:pPr eaLnBrk="1" hangingPunct="1">
              <a:spcBef>
                <a:spcPts val="600"/>
              </a:spcBef>
            </a:pPr>
            <a:r>
              <a:rPr lang="en-US" sz="1700" u="sng" dirty="0">
                <a:solidFill>
                  <a:srgbClr val="000000"/>
                </a:solidFill>
              </a:rPr>
              <a:t>Serve       OVS</a:t>
            </a:r>
          </a:p>
          <a:p>
            <a:pPr eaLnBrk="1" hangingPunct="1"/>
            <a:endParaRPr lang="en-US" sz="1700" dirty="0">
              <a:solidFill>
                <a:srgbClr val="000000"/>
              </a:solidFill>
            </a:endParaRPr>
          </a:p>
          <a:p>
            <a:pPr eaLnBrk="1" hangingPunct="1"/>
            <a:r>
              <a:rPr lang="en-US" sz="1700" i="1" dirty="0">
                <a:solidFill>
                  <a:srgbClr val="000000"/>
                </a:solidFill>
              </a:rPr>
              <a:t>Check your </a:t>
            </a:r>
          </a:p>
          <a:p>
            <a:pPr eaLnBrk="1" hangingPunct="1"/>
            <a:r>
              <a:rPr lang="en-US" sz="1700" i="1" dirty="0">
                <a:solidFill>
                  <a:srgbClr val="000000"/>
                </a:solidFill>
              </a:rPr>
              <a:t> meal pattern  </a:t>
            </a:r>
          </a:p>
          <a:p>
            <a:pPr eaLnBrk="1" hangingPunct="1"/>
            <a:r>
              <a:rPr lang="en-US" sz="1700" i="1" dirty="0">
                <a:solidFill>
                  <a:srgbClr val="000000"/>
                </a:solidFill>
              </a:rPr>
              <a:t> chart.</a:t>
            </a:r>
          </a:p>
          <a:p>
            <a:pPr eaLnBrk="1" hangingPunct="1"/>
            <a:endParaRPr lang="en-US" sz="1700" dirty="0">
              <a:solidFill>
                <a:srgbClr val="000000"/>
              </a:solidFill>
            </a:endParaRPr>
          </a:p>
        </p:txBody>
      </p:sp>
      <p:sp>
        <p:nvSpPr>
          <p:cNvPr id="75780" name="TextBox 3"/>
          <p:cNvSpPr txBox="1">
            <a:spLocks noChangeArrowheads="1"/>
          </p:cNvSpPr>
          <p:nvPr/>
        </p:nvSpPr>
        <p:spPr bwMode="auto">
          <a:xfrm rot="2087635">
            <a:off x="5025975" y="6259325"/>
            <a:ext cx="903383"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rgbClr val="FF0000"/>
                </a:solidFill>
              </a:rPr>
              <a:t>1/2 </a:t>
            </a:r>
            <a:r>
              <a:rPr lang="en-US" b="1" dirty="0">
                <a:solidFill>
                  <a:srgbClr val="FF0000"/>
                </a:solidFill>
              </a:rPr>
              <a:t>cup</a:t>
            </a:r>
          </a:p>
        </p:txBody>
      </p:sp>
      <p:sp>
        <p:nvSpPr>
          <p:cNvPr id="75781" name="TextBox 4"/>
          <p:cNvSpPr txBox="1">
            <a:spLocks noChangeArrowheads="1"/>
          </p:cNvSpPr>
          <p:nvPr/>
        </p:nvSpPr>
        <p:spPr bwMode="auto">
          <a:xfrm rot="-2152576">
            <a:off x="4157884" y="6182338"/>
            <a:ext cx="827770"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rgbClr val="FF0000"/>
                </a:solidFill>
              </a:rPr>
              <a:t>1/2 </a:t>
            </a:r>
            <a:r>
              <a:rPr lang="en-US" b="1" dirty="0">
                <a:solidFill>
                  <a:srgbClr val="FF0000"/>
                </a:solidFill>
              </a:rPr>
              <a:t>cup</a:t>
            </a:r>
          </a:p>
        </p:txBody>
      </p:sp>
      <p:sp>
        <p:nvSpPr>
          <p:cNvPr id="75782" name="TextBox 7"/>
          <p:cNvSpPr txBox="1">
            <a:spLocks noChangeArrowheads="1"/>
          </p:cNvSpPr>
          <p:nvPr/>
        </p:nvSpPr>
        <p:spPr bwMode="auto">
          <a:xfrm>
            <a:off x="7315200" y="4362018"/>
            <a:ext cx="1327495"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1 cup</a:t>
            </a:r>
          </a:p>
          <a:p>
            <a:pPr algn="ctr" eaLnBrk="1" hangingPunct="1"/>
            <a:r>
              <a:rPr lang="en-US" b="1" dirty="0">
                <a:solidFill>
                  <a:srgbClr val="FF0000"/>
                </a:solidFill>
              </a:rPr>
              <a:t>f</a:t>
            </a:r>
            <a:r>
              <a:rPr lang="en-US" b="1" dirty="0" smtClean="0">
                <a:solidFill>
                  <a:srgbClr val="FF0000"/>
                </a:solidFill>
              </a:rPr>
              <a:t>at-free</a:t>
            </a:r>
            <a:endParaRPr lang="en-US" b="1" dirty="0">
              <a:solidFill>
                <a:srgbClr val="FF0000"/>
              </a:solidFill>
            </a:endParaRPr>
          </a:p>
        </p:txBody>
      </p:sp>
    </p:spTree>
    <p:extLst>
      <p:ext uri="{BB962C8B-B14F-4D97-AF65-F5344CB8AC3E}">
        <p14:creationId xmlns:p14="http://schemas.microsoft.com/office/powerpoint/2010/main" val="23079399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2" t="32424" r="30318" b="4425"/>
          <a:stretch/>
        </p:blipFill>
        <p:spPr bwMode="auto">
          <a:xfrm>
            <a:off x="1905000" y="478990"/>
            <a:ext cx="7126897" cy="599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2"/>
          <p:cNvSpPr txBox="1">
            <a:spLocks noChangeArrowheads="1"/>
          </p:cNvSpPr>
          <p:nvPr/>
        </p:nvSpPr>
        <p:spPr bwMode="auto">
          <a:xfrm>
            <a:off x="152400" y="837768"/>
            <a:ext cx="1829635" cy="592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714" rIns="91397" bIns="45714">
            <a:spAutoFit/>
          </a:bodyPr>
          <a:lstStyle>
            <a:lvl1pPr defTabSz="684213" eaLnBrk="0" hangingPunct="0">
              <a:defRPr sz="1200">
                <a:solidFill>
                  <a:srgbClr val="5F5F5F"/>
                </a:solidFill>
                <a:latin typeface="Arial" pitchFamily="34" charset="0"/>
              </a:defRPr>
            </a:lvl1pPr>
            <a:lvl2pPr marL="742950" indent="-285750" defTabSz="684213" eaLnBrk="0" hangingPunct="0">
              <a:defRPr sz="1200">
                <a:solidFill>
                  <a:srgbClr val="5F5F5F"/>
                </a:solidFill>
                <a:latin typeface="Arial" pitchFamily="34" charset="0"/>
              </a:defRPr>
            </a:lvl2pPr>
            <a:lvl3pPr marL="1143000" indent="-228600" defTabSz="684213" eaLnBrk="0" hangingPunct="0">
              <a:defRPr sz="1200">
                <a:solidFill>
                  <a:srgbClr val="5F5F5F"/>
                </a:solidFill>
                <a:latin typeface="Arial" pitchFamily="34" charset="0"/>
              </a:defRPr>
            </a:lvl3pPr>
            <a:lvl4pPr marL="1600200" indent="-228600" defTabSz="684213" eaLnBrk="0" hangingPunct="0">
              <a:defRPr sz="1200">
                <a:solidFill>
                  <a:srgbClr val="5F5F5F"/>
                </a:solidFill>
                <a:latin typeface="Arial" pitchFamily="34" charset="0"/>
              </a:defRPr>
            </a:lvl4pPr>
            <a:lvl5pPr marL="2057400" indent="-228600" defTabSz="684213" eaLnBrk="0" hangingPunct="0">
              <a:defRPr sz="1200">
                <a:solidFill>
                  <a:srgbClr val="5F5F5F"/>
                </a:solidFill>
                <a:latin typeface="Arial" pitchFamily="34" charset="0"/>
              </a:defRPr>
            </a:lvl5pPr>
            <a:lvl6pPr marL="2514600" indent="-228600" defTabSz="684213" eaLnBrk="0" fontAlgn="base" hangingPunct="0">
              <a:spcBef>
                <a:spcPct val="0"/>
              </a:spcBef>
              <a:spcAft>
                <a:spcPct val="0"/>
              </a:spcAft>
              <a:defRPr sz="1200">
                <a:solidFill>
                  <a:srgbClr val="5F5F5F"/>
                </a:solidFill>
                <a:latin typeface="Arial" pitchFamily="34" charset="0"/>
              </a:defRPr>
            </a:lvl6pPr>
            <a:lvl7pPr marL="2971800" indent="-228600" defTabSz="684213" eaLnBrk="0" fontAlgn="base" hangingPunct="0">
              <a:spcBef>
                <a:spcPct val="0"/>
              </a:spcBef>
              <a:spcAft>
                <a:spcPct val="0"/>
              </a:spcAft>
              <a:defRPr sz="1200">
                <a:solidFill>
                  <a:srgbClr val="5F5F5F"/>
                </a:solidFill>
                <a:latin typeface="Arial" pitchFamily="34" charset="0"/>
              </a:defRPr>
            </a:lvl7pPr>
            <a:lvl8pPr marL="3429000" indent="-228600" defTabSz="684213" eaLnBrk="0" fontAlgn="base" hangingPunct="0">
              <a:spcBef>
                <a:spcPct val="0"/>
              </a:spcBef>
              <a:spcAft>
                <a:spcPct val="0"/>
              </a:spcAft>
              <a:defRPr sz="1200">
                <a:solidFill>
                  <a:srgbClr val="5F5F5F"/>
                </a:solidFill>
                <a:latin typeface="Arial" pitchFamily="34" charset="0"/>
              </a:defRPr>
            </a:lvl8pPr>
            <a:lvl9pPr marL="3886200" indent="-228600" defTabSz="684213" eaLnBrk="0" fontAlgn="base" hangingPunct="0">
              <a:spcBef>
                <a:spcPct val="0"/>
              </a:spcBef>
              <a:spcAft>
                <a:spcPct val="0"/>
              </a:spcAft>
              <a:defRPr sz="1200">
                <a:solidFill>
                  <a:srgbClr val="5F5F5F"/>
                </a:solidFill>
                <a:latin typeface="Arial" pitchFamily="34" charset="0"/>
              </a:defRPr>
            </a:lvl9pPr>
          </a:lstStyle>
          <a:p>
            <a:pPr eaLnBrk="1" hangingPunct="1"/>
            <a:endParaRPr lang="en-US" sz="1700" dirty="0">
              <a:solidFill>
                <a:srgbClr val="000000"/>
              </a:solidFill>
            </a:endParaRPr>
          </a:p>
          <a:p>
            <a:pPr eaLnBrk="1" hangingPunct="1"/>
            <a:r>
              <a:rPr lang="en-US" sz="1700" dirty="0">
                <a:solidFill>
                  <a:srgbClr val="000000"/>
                </a:solidFill>
              </a:rPr>
              <a:t>-Is this meal</a:t>
            </a:r>
          </a:p>
          <a:p>
            <a:pPr eaLnBrk="1" hangingPunct="1"/>
            <a:r>
              <a:rPr lang="en-US" sz="1700" dirty="0">
                <a:solidFill>
                  <a:srgbClr val="000000"/>
                </a:solidFill>
              </a:rPr>
              <a:t> reimbursable?</a:t>
            </a:r>
          </a:p>
          <a:p>
            <a:pPr eaLnBrk="1" hangingPunct="1">
              <a:spcBef>
                <a:spcPts val="600"/>
              </a:spcBef>
            </a:pPr>
            <a:r>
              <a:rPr lang="en-US" sz="1700" u="sng" dirty="0">
                <a:solidFill>
                  <a:srgbClr val="000000"/>
                </a:solidFill>
              </a:rPr>
              <a:t> YES          NO</a:t>
            </a:r>
          </a:p>
          <a:p>
            <a:pPr eaLnBrk="1" hangingPunct="1"/>
            <a:endParaRPr lang="en-US" sz="1700" dirty="0">
              <a:solidFill>
                <a:srgbClr val="000000"/>
              </a:solidFill>
            </a:endParaRPr>
          </a:p>
          <a:p>
            <a:pPr eaLnBrk="1" hangingPunct="1"/>
            <a:r>
              <a:rPr lang="en-US" sz="1700" dirty="0">
                <a:solidFill>
                  <a:srgbClr val="000000"/>
                </a:solidFill>
              </a:rPr>
              <a:t>-For what grade </a:t>
            </a:r>
          </a:p>
          <a:p>
            <a:pPr eaLnBrk="1" hangingPunct="1"/>
            <a:r>
              <a:rPr lang="en-US" sz="1700" dirty="0">
                <a:solidFill>
                  <a:srgbClr val="000000"/>
                </a:solidFill>
              </a:rPr>
              <a:t> level(s)?</a:t>
            </a:r>
          </a:p>
          <a:p>
            <a:pPr eaLnBrk="1" hangingPunct="1">
              <a:spcBef>
                <a:spcPts val="600"/>
              </a:spcBef>
            </a:pPr>
            <a:r>
              <a:rPr lang="en-US" sz="1700" u="sng" dirty="0">
                <a:solidFill>
                  <a:srgbClr val="000000"/>
                </a:solidFill>
              </a:rPr>
              <a:t>K-5   6-8   9-12</a:t>
            </a:r>
          </a:p>
          <a:p>
            <a:pPr eaLnBrk="1" hangingPunct="1"/>
            <a:r>
              <a:rPr lang="en-US" sz="1000" dirty="0">
                <a:solidFill>
                  <a:srgbClr val="000000"/>
                </a:solidFill>
              </a:rPr>
              <a:t>Choose 1 or more</a:t>
            </a:r>
          </a:p>
          <a:p>
            <a:pPr eaLnBrk="1" hangingPunct="1"/>
            <a:endParaRPr lang="en-US" sz="1400" dirty="0">
              <a:solidFill>
                <a:srgbClr val="000000"/>
              </a:solidFill>
            </a:endParaRPr>
          </a:p>
          <a:p>
            <a:pPr eaLnBrk="1" hangingPunct="1"/>
            <a:r>
              <a:rPr lang="en-US" sz="1700" dirty="0">
                <a:solidFill>
                  <a:srgbClr val="000000"/>
                </a:solidFill>
              </a:rPr>
              <a:t>-Is this Serve or</a:t>
            </a:r>
          </a:p>
          <a:p>
            <a:pPr eaLnBrk="1" hangingPunct="1"/>
            <a:r>
              <a:rPr lang="en-US" sz="1700" dirty="0">
                <a:solidFill>
                  <a:srgbClr val="000000"/>
                </a:solidFill>
              </a:rPr>
              <a:t> Offer vs. Serve?</a:t>
            </a:r>
          </a:p>
          <a:p>
            <a:pPr eaLnBrk="1" hangingPunct="1">
              <a:spcBef>
                <a:spcPts val="600"/>
              </a:spcBef>
            </a:pPr>
            <a:r>
              <a:rPr lang="en-US" sz="1700" u="sng" dirty="0">
                <a:solidFill>
                  <a:srgbClr val="000000"/>
                </a:solidFill>
              </a:rPr>
              <a:t>Serve       OVS</a:t>
            </a:r>
          </a:p>
          <a:p>
            <a:pPr eaLnBrk="1" hangingPunct="1"/>
            <a:endParaRPr lang="en-US" sz="1700" dirty="0">
              <a:solidFill>
                <a:srgbClr val="000000"/>
              </a:solidFill>
            </a:endParaRPr>
          </a:p>
          <a:p>
            <a:pPr eaLnBrk="1" hangingPunct="1"/>
            <a:r>
              <a:rPr lang="en-US" sz="1700" i="1" dirty="0">
                <a:solidFill>
                  <a:srgbClr val="000000"/>
                </a:solidFill>
              </a:rPr>
              <a:t>Check your </a:t>
            </a:r>
          </a:p>
          <a:p>
            <a:pPr eaLnBrk="1" hangingPunct="1"/>
            <a:r>
              <a:rPr lang="en-US" sz="1700" i="1" dirty="0">
                <a:solidFill>
                  <a:srgbClr val="000000"/>
                </a:solidFill>
              </a:rPr>
              <a:t> meal pattern  </a:t>
            </a:r>
          </a:p>
          <a:p>
            <a:pPr eaLnBrk="1" hangingPunct="1"/>
            <a:r>
              <a:rPr lang="en-US" sz="1700" i="1" dirty="0">
                <a:solidFill>
                  <a:srgbClr val="000000"/>
                </a:solidFill>
              </a:rPr>
              <a:t> chart.</a:t>
            </a: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a:p>
            <a:pPr eaLnBrk="1" hangingPunct="1"/>
            <a:endParaRPr lang="en-US" sz="1700" dirty="0">
              <a:solidFill>
                <a:srgbClr val="000000"/>
              </a:solidFill>
            </a:endParaRPr>
          </a:p>
        </p:txBody>
      </p:sp>
      <p:sp>
        <p:nvSpPr>
          <p:cNvPr id="76805" name="TextBox 4"/>
          <p:cNvSpPr txBox="1">
            <a:spLocks noChangeArrowheads="1"/>
          </p:cNvSpPr>
          <p:nvPr/>
        </p:nvSpPr>
        <p:spPr bwMode="auto">
          <a:xfrm rot="2107676">
            <a:off x="6139403" y="5582502"/>
            <a:ext cx="785711"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eaLnBrk="1" hangingPunct="1"/>
            <a:r>
              <a:rPr lang="en-US" b="1" dirty="0" smtClean="0">
                <a:solidFill>
                  <a:srgbClr val="FF0000"/>
                </a:solidFill>
              </a:rPr>
              <a:t>1/2 </a:t>
            </a:r>
            <a:r>
              <a:rPr lang="en-US" b="1" dirty="0">
                <a:solidFill>
                  <a:srgbClr val="FF0000"/>
                </a:solidFill>
              </a:rPr>
              <a:t>cup</a:t>
            </a:r>
          </a:p>
        </p:txBody>
      </p:sp>
      <p:sp>
        <p:nvSpPr>
          <p:cNvPr id="76806" name="TextBox 5"/>
          <p:cNvSpPr txBox="1">
            <a:spLocks noChangeArrowheads="1"/>
          </p:cNvSpPr>
          <p:nvPr/>
        </p:nvSpPr>
        <p:spPr bwMode="auto">
          <a:xfrm rot="1176653">
            <a:off x="2467485" y="5324205"/>
            <a:ext cx="1366816" cy="677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chemeClr val="tx1"/>
                </a:solidFill>
              </a:rPr>
              <a:t>Turkey</a:t>
            </a:r>
          </a:p>
          <a:p>
            <a:pPr algn="ctr" eaLnBrk="1" hangingPunct="1"/>
            <a:r>
              <a:rPr lang="en-US" b="1" dirty="0" smtClean="0">
                <a:solidFill>
                  <a:srgbClr val="FF0000"/>
                </a:solidFill>
              </a:rPr>
              <a:t>2 oz. </a:t>
            </a:r>
            <a:r>
              <a:rPr lang="en-US" b="1" dirty="0">
                <a:solidFill>
                  <a:srgbClr val="FF0000"/>
                </a:solidFill>
              </a:rPr>
              <a:t>eq</a:t>
            </a:r>
            <a:r>
              <a:rPr lang="en-US" b="1" dirty="0" smtClean="0">
                <a:solidFill>
                  <a:srgbClr val="FF0000"/>
                </a:solidFill>
              </a:rPr>
              <a:t>.</a:t>
            </a:r>
          </a:p>
          <a:p>
            <a:pPr algn="ctr" eaLnBrk="1" hangingPunct="1"/>
            <a:endParaRPr lang="en-US" b="1" dirty="0">
              <a:solidFill>
                <a:srgbClr val="FF0000"/>
              </a:solidFill>
            </a:endParaRPr>
          </a:p>
        </p:txBody>
      </p:sp>
      <p:sp>
        <p:nvSpPr>
          <p:cNvPr id="76807" name="TextBox 6"/>
          <p:cNvSpPr txBox="1">
            <a:spLocks noChangeArrowheads="1"/>
          </p:cNvSpPr>
          <p:nvPr/>
        </p:nvSpPr>
        <p:spPr bwMode="auto">
          <a:xfrm rot="19818830">
            <a:off x="4533217" y="5545197"/>
            <a:ext cx="1288681" cy="492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a:solidFill>
                  <a:srgbClr val="FF0000"/>
                </a:solidFill>
              </a:rPr>
              <a:t>2 slices WGR</a:t>
            </a:r>
          </a:p>
          <a:p>
            <a:pPr algn="ctr" eaLnBrk="1" hangingPunct="1"/>
            <a:r>
              <a:rPr lang="en-US" b="1" dirty="0">
                <a:solidFill>
                  <a:srgbClr val="FF0000"/>
                </a:solidFill>
              </a:rPr>
              <a:t>2 oz. eq.</a:t>
            </a:r>
          </a:p>
        </p:txBody>
      </p:sp>
      <p:sp>
        <p:nvSpPr>
          <p:cNvPr id="76808" name="TextBox 7"/>
          <p:cNvSpPr txBox="1">
            <a:spLocks noChangeArrowheads="1"/>
          </p:cNvSpPr>
          <p:nvPr/>
        </p:nvSpPr>
        <p:spPr bwMode="auto">
          <a:xfrm rot="18422219">
            <a:off x="4870695" y="4135436"/>
            <a:ext cx="1162832" cy="307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2105" tIns="61049" rIns="122105" bIns="61049">
            <a:spAutoFit/>
          </a:bodyPr>
          <a:lstStyle>
            <a:lvl1pPr eaLnBrk="0" hangingPunct="0">
              <a:defRPr sz="1200">
                <a:solidFill>
                  <a:srgbClr val="5F5F5F"/>
                </a:solidFill>
                <a:latin typeface="Arial" pitchFamily="34" charset="0"/>
              </a:defRPr>
            </a:lvl1pPr>
            <a:lvl2pPr marL="742950" indent="-285750" eaLnBrk="0" hangingPunct="0">
              <a:defRPr sz="1200">
                <a:solidFill>
                  <a:srgbClr val="5F5F5F"/>
                </a:solidFill>
                <a:latin typeface="Arial" pitchFamily="34" charset="0"/>
              </a:defRPr>
            </a:lvl2pPr>
            <a:lvl3pPr marL="1143000" indent="-228600" eaLnBrk="0" hangingPunct="0">
              <a:defRPr sz="1200">
                <a:solidFill>
                  <a:srgbClr val="5F5F5F"/>
                </a:solidFill>
                <a:latin typeface="Arial" pitchFamily="34" charset="0"/>
              </a:defRPr>
            </a:lvl3pPr>
            <a:lvl4pPr marL="1600200" indent="-228600" eaLnBrk="0" hangingPunct="0">
              <a:defRPr sz="1200">
                <a:solidFill>
                  <a:srgbClr val="5F5F5F"/>
                </a:solidFill>
                <a:latin typeface="Arial" pitchFamily="34" charset="0"/>
              </a:defRPr>
            </a:lvl4pPr>
            <a:lvl5pPr marL="2057400" indent="-228600" eaLnBrk="0" hangingPunct="0">
              <a:defRPr sz="1200">
                <a:solidFill>
                  <a:srgbClr val="5F5F5F"/>
                </a:solidFill>
                <a:latin typeface="Arial" pitchFamily="34" charset="0"/>
              </a:defRPr>
            </a:lvl5pPr>
            <a:lvl6pPr marL="2514600" indent="-228600" eaLnBrk="0" fontAlgn="base" hangingPunct="0">
              <a:spcBef>
                <a:spcPct val="0"/>
              </a:spcBef>
              <a:spcAft>
                <a:spcPct val="0"/>
              </a:spcAft>
              <a:defRPr sz="1200">
                <a:solidFill>
                  <a:srgbClr val="5F5F5F"/>
                </a:solidFill>
                <a:latin typeface="Arial" pitchFamily="34" charset="0"/>
              </a:defRPr>
            </a:lvl6pPr>
            <a:lvl7pPr marL="2971800" indent="-228600" eaLnBrk="0" fontAlgn="base" hangingPunct="0">
              <a:spcBef>
                <a:spcPct val="0"/>
              </a:spcBef>
              <a:spcAft>
                <a:spcPct val="0"/>
              </a:spcAft>
              <a:defRPr sz="1200">
                <a:solidFill>
                  <a:srgbClr val="5F5F5F"/>
                </a:solidFill>
                <a:latin typeface="Arial" pitchFamily="34" charset="0"/>
              </a:defRPr>
            </a:lvl7pPr>
            <a:lvl8pPr marL="3429000" indent="-228600" eaLnBrk="0" fontAlgn="base" hangingPunct="0">
              <a:spcBef>
                <a:spcPct val="0"/>
              </a:spcBef>
              <a:spcAft>
                <a:spcPct val="0"/>
              </a:spcAft>
              <a:defRPr sz="1200">
                <a:solidFill>
                  <a:srgbClr val="5F5F5F"/>
                </a:solidFill>
                <a:latin typeface="Arial" pitchFamily="34" charset="0"/>
              </a:defRPr>
            </a:lvl8pPr>
            <a:lvl9pPr marL="3886200" indent="-228600" eaLnBrk="0" fontAlgn="base" hangingPunct="0">
              <a:spcBef>
                <a:spcPct val="0"/>
              </a:spcBef>
              <a:spcAft>
                <a:spcPct val="0"/>
              </a:spcAft>
              <a:defRPr sz="1200">
                <a:solidFill>
                  <a:srgbClr val="5F5F5F"/>
                </a:solidFill>
                <a:latin typeface="Arial" pitchFamily="34" charset="0"/>
              </a:defRPr>
            </a:lvl9pPr>
          </a:lstStyle>
          <a:p>
            <a:pPr algn="ctr" eaLnBrk="1" hangingPunct="1"/>
            <a:r>
              <a:rPr lang="en-US" b="1" dirty="0" smtClean="0">
                <a:solidFill>
                  <a:srgbClr val="FF0000"/>
                </a:solidFill>
              </a:rPr>
              <a:t>1/2 oz</a:t>
            </a:r>
            <a:r>
              <a:rPr lang="en-US" b="1" dirty="0">
                <a:solidFill>
                  <a:srgbClr val="FF0000"/>
                </a:solidFill>
              </a:rPr>
              <a:t>. eq</a:t>
            </a:r>
            <a:r>
              <a:rPr lang="en-US" sz="900" b="1" dirty="0">
                <a:solidFill>
                  <a:srgbClr val="FF0000"/>
                </a:solidFill>
              </a:rPr>
              <a:t>.</a:t>
            </a:r>
          </a:p>
        </p:txBody>
      </p:sp>
    </p:spTree>
    <p:extLst>
      <p:ext uri="{BB962C8B-B14F-4D97-AF65-F5344CB8AC3E}">
        <p14:creationId xmlns:p14="http://schemas.microsoft.com/office/powerpoint/2010/main" val="3467873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6483" t="10812" r="15192" b="10001"/>
          <a:stretch>
            <a:fillRect/>
          </a:stretch>
        </p:blipFill>
        <p:spPr bwMode="auto">
          <a:xfrm>
            <a:off x="609600" y="228600"/>
            <a:ext cx="8329613"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987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latin typeface="Arial" charset="0"/>
                <a:cs typeface="Arial" charset="0"/>
              </a:rPr>
              <a:t>OBJECTIVES</a:t>
            </a:r>
          </a:p>
        </p:txBody>
      </p:sp>
      <p:sp>
        <p:nvSpPr>
          <p:cNvPr id="15363" name="Content Placeholder 2"/>
          <p:cNvSpPr>
            <a:spLocks noGrp="1"/>
          </p:cNvSpPr>
          <p:nvPr>
            <p:ph idx="1"/>
          </p:nvPr>
        </p:nvSpPr>
        <p:spPr>
          <a:xfrm>
            <a:off x="380999" y="1219201"/>
            <a:ext cx="8777591" cy="4724400"/>
          </a:xfrm>
        </p:spPr>
        <p:txBody>
          <a:bodyPr/>
          <a:lstStyle/>
          <a:p>
            <a:pPr marL="0" indent="0">
              <a:buNone/>
              <a:defRPr/>
            </a:pPr>
            <a:r>
              <a:rPr lang="en-US" dirty="0" smtClean="0">
                <a:latin typeface="Arial" charset="0"/>
                <a:cs typeface="Arial" charset="0"/>
              </a:rPr>
              <a:t>You will be able to:</a:t>
            </a:r>
          </a:p>
          <a:p>
            <a:pPr>
              <a:defRPr/>
            </a:pPr>
            <a:r>
              <a:rPr lang="en-US" dirty="0" smtClean="0">
                <a:latin typeface="Arial" charset="0"/>
                <a:cs typeface="Arial" charset="0"/>
              </a:rPr>
              <a:t>Recognize a reimbursable meal using Serve or Offer versus Serve (OVS)</a:t>
            </a:r>
          </a:p>
          <a:p>
            <a:pPr>
              <a:defRPr/>
            </a:pPr>
            <a:r>
              <a:rPr lang="en-US" dirty="0" smtClean="0">
                <a:latin typeface="Arial" charset="0"/>
                <a:cs typeface="Arial" charset="0"/>
              </a:rPr>
              <a:t>Identify food items, food components, </a:t>
            </a:r>
          </a:p>
          <a:p>
            <a:pPr marL="347472" indent="-347472">
              <a:buNone/>
              <a:defRPr/>
            </a:pPr>
            <a:r>
              <a:rPr lang="en-US" dirty="0" smtClean="0">
                <a:latin typeface="Arial" charset="0"/>
                <a:cs typeface="Arial" charset="0"/>
              </a:rPr>
              <a:t>	full components, and choices</a:t>
            </a:r>
          </a:p>
        </p:txBody>
      </p:sp>
    </p:spTree>
    <p:extLst>
      <p:ext uri="{BB962C8B-B14F-4D97-AF65-F5344CB8AC3E}">
        <p14:creationId xmlns:p14="http://schemas.microsoft.com/office/powerpoint/2010/main" val="3645398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76200" y="21077"/>
            <a:ext cx="9067800" cy="1447800"/>
          </a:xfrm>
        </p:spPr>
        <p:txBody>
          <a:bodyPr/>
          <a:lstStyle/>
          <a:p>
            <a:r>
              <a:rPr lang="en-US" dirty="0" smtClean="0">
                <a:solidFill>
                  <a:srgbClr val="7030A0"/>
                </a:solidFill>
                <a:latin typeface="Arial" charset="0"/>
                <a:cs typeface="Arial" charset="0"/>
              </a:rPr>
              <a:t>Your manager </a:t>
            </a:r>
            <a:r>
              <a:rPr lang="en-US" dirty="0">
                <a:solidFill>
                  <a:srgbClr val="7030A0"/>
                </a:solidFill>
                <a:latin typeface="Arial" charset="0"/>
                <a:cs typeface="Arial" charset="0"/>
              </a:rPr>
              <a:t>w</a:t>
            </a:r>
            <a:r>
              <a:rPr lang="en-US" dirty="0" smtClean="0">
                <a:solidFill>
                  <a:srgbClr val="7030A0"/>
                </a:solidFill>
                <a:latin typeface="Arial" charset="0"/>
                <a:cs typeface="Arial" charset="0"/>
              </a:rPr>
              <a:t>ill…</a:t>
            </a:r>
          </a:p>
        </p:txBody>
      </p:sp>
      <p:sp>
        <p:nvSpPr>
          <p:cNvPr id="30723" name="Content Placeholder 2"/>
          <p:cNvSpPr>
            <a:spLocks noGrp="1"/>
          </p:cNvSpPr>
          <p:nvPr>
            <p:ph idx="1"/>
          </p:nvPr>
        </p:nvSpPr>
        <p:spPr>
          <a:xfrm>
            <a:off x="304800" y="1600200"/>
            <a:ext cx="8686800" cy="4648200"/>
          </a:xfrm>
        </p:spPr>
        <p:txBody>
          <a:bodyPr/>
          <a:lstStyle/>
          <a:p>
            <a:pPr marL="742950" indent="-742950">
              <a:buFont typeface="+mj-lt"/>
              <a:buAutoNum type="arabicPeriod"/>
              <a:defRPr/>
            </a:pPr>
            <a:r>
              <a:rPr lang="en-US" b="1" dirty="0" smtClean="0">
                <a:solidFill>
                  <a:srgbClr val="C00000"/>
                </a:solidFill>
                <a:latin typeface="Arial" charset="0"/>
                <a:cs typeface="Arial" charset="0"/>
              </a:rPr>
              <a:t>Review daily menu with staff before meal service</a:t>
            </a:r>
          </a:p>
          <a:p>
            <a:pPr marL="742950" indent="-742950">
              <a:buFont typeface="+mj-lt"/>
              <a:buAutoNum type="arabicPeriod"/>
              <a:defRPr/>
            </a:pPr>
            <a:r>
              <a:rPr lang="en-US" b="1" dirty="0">
                <a:solidFill>
                  <a:srgbClr val="0070C0"/>
                </a:solidFill>
                <a:latin typeface="Arial" charset="0"/>
                <a:cs typeface="Arial" charset="0"/>
              </a:rPr>
              <a:t>Ensure correct serving sizes </a:t>
            </a:r>
          </a:p>
          <a:p>
            <a:pPr marL="742950" indent="-742950">
              <a:buFont typeface="+mj-lt"/>
              <a:buAutoNum type="arabicPeriod"/>
              <a:defRPr/>
            </a:pPr>
            <a:r>
              <a:rPr lang="en-US" b="1" dirty="0" smtClean="0">
                <a:solidFill>
                  <a:srgbClr val="006600"/>
                </a:solidFill>
                <a:latin typeface="Arial" charset="0"/>
                <a:cs typeface="Arial" charset="0"/>
              </a:rPr>
              <a:t>Discuss possible combinations of offerings</a:t>
            </a:r>
            <a:endParaRPr lang="en-US" b="1" dirty="0" smtClean="0">
              <a:latin typeface="Arial" charset="0"/>
              <a:cs typeface="Arial" charset="0"/>
            </a:endParaRPr>
          </a:p>
          <a:p>
            <a:pPr marL="742950" indent="-742950">
              <a:buFont typeface="+mj-lt"/>
              <a:buAutoNum type="arabicPeriod"/>
              <a:defRPr/>
            </a:pPr>
            <a:r>
              <a:rPr lang="en-US" b="1" dirty="0" smtClean="0">
                <a:solidFill>
                  <a:schemeClr val="accent6">
                    <a:lumMod val="75000"/>
                  </a:schemeClr>
                </a:solidFill>
                <a:latin typeface="Arial" charset="0"/>
                <a:cs typeface="Arial" charset="0"/>
              </a:rPr>
              <a:t>Observe that Serve or OVS is being implemented correctly </a:t>
            </a:r>
          </a:p>
          <a:p>
            <a:pPr>
              <a:buFont typeface="Arial" charset="0"/>
              <a:buNone/>
              <a:defRPr/>
            </a:pPr>
            <a:endParaRPr lang="en-US" dirty="0" smtClean="0">
              <a:latin typeface="Arial" charset="0"/>
              <a:cs typeface="Arial" charset="0"/>
            </a:endParaRPr>
          </a:p>
        </p:txBody>
      </p:sp>
    </p:spTree>
    <p:extLst>
      <p:ext uri="{BB962C8B-B14F-4D97-AF65-F5344CB8AC3E}">
        <p14:creationId xmlns:p14="http://schemas.microsoft.com/office/powerpoint/2010/main" val="34990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1000"/>
                                        <p:tgtEl>
                                          <p:spTgt spid="30723">
                                            <p:txEl>
                                              <p:pRg st="0" end="0"/>
                                            </p:txEl>
                                          </p:spTgt>
                                        </p:tgtEl>
                                      </p:cBhvr>
                                    </p:animEffect>
                                    <p:anim calcmode="lin" valueType="num">
                                      <p:cBhvr>
                                        <p:cTn id="8"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23">
                                            <p:txEl>
                                              <p:pRg st="1" end="1"/>
                                            </p:txEl>
                                          </p:spTgt>
                                        </p:tgtEl>
                                        <p:attrNameLst>
                                          <p:attrName>style.visibility</p:attrName>
                                        </p:attrNameLst>
                                      </p:cBhvr>
                                      <p:to>
                                        <p:strVal val="visible"/>
                                      </p:to>
                                    </p:set>
                                    <p:animEffect transition="in" filter="fade">
                                      <p:cBhvr>
                                        <p:cTn id="14" dur="1000"/>
                                        <p:tgtEl>
                                          <p:spTgt spid="30723">
                                            <p:txEl>
                                              <p:pRg st="1" end="1"/>
                                            </p:txEl>
                                          </p:spTgt>
                                        </p:tgtEl>
                                      </p:cBhvr>
                                    </p:animEffect>
                                    <p:anim calcmode="lin" valueType="num">
                                      <p:cBhvr>
                                        <p:cTn id="15" dur="10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0723">
                                            <p:txEl>
                                              <p:pRg st="2" end="2"/>
                                            </p:txEl>
                                          </p:spTgt>
                                        </p:tgtEl>
                                        <p:attrNameLst>
                                          <p:attrName>style.visibility</p:attrName>
                                        </p:attrNameLst>
                                      </p:cBhvr>
                                      <p:to>
                                        <p:strVal val="visible"/>
                                      </p:to>
                                    </p:set>
                                    <p:animEffect transition="in" filter="fade">
                                      <p:cBhvr>
                                        <p:cTn id="21" dur="1000"/>
                                        <p:tgtEl>
                                          <p:spTgt spid="30723">
                                            <p:txEl>
                                              <p:pRg st="2" end="2"/>
                                            </p:txEl>
                                          </p:spTgt>
                                        </p:tgtEl>
                                      </p:cBhvr>
                                    </p:animEffect>
                                    <p:anim calcmode="lin" valueType="num">
                                      <p:cBhvr>
                                        <p:cTn id="22" dur="10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07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0723">
                                            <p:txEl>
                                              <p:pRg st="3" end="3"/>
                                            </p:txEl>
                                          </p:spTgt>
                                        </p:tgtEl>
                                        <p:attrNameLst>
                                          <p:attrName>style.visibility</p:attrName>
                                        </p:attrNameLst>
                                      </p:cBhvr>
                                      <p:to>
                                        <p:strVal val="visible"/>
                                      </p:to>
                                    </p:set>
                                    <p:animEffect transition="in" filter="fade">
                                      <p:cBhvr>
                                        <p:cTn id="28" dur="1000"/>
                                        <p:tgtEl>
                                          <p:spTgt spid="30723">
                                            <p:txEl>
                                              <p:pRg st="3" end="3"/>
                                            </p:txEl>
                                          </p:spTgt>
                                        </p:tgtEl>
                                      </p:cBhvr>
                                    </p:animEffect>
                                    <p:anim calcmode="lin" valueType="num">
                                      <p:cBhvr>
                                        <p:cTn id="29" dur="10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07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6600" dirty="0" smtClean="0">
                <a:solidFill>
                  <a:schemeClr val="accent6">
                    <a:lumMod val="75000"/>
                  </a:schemeClr>
                </a:solidFill>
              </a:rPr>
              <a:t>SUMMARY</a:t>
            </a:r>
            <a:endParaRPr lang="en-US" sz="6600" dirty="0">
              <a:solidFill>
                <a:schemeClr val="accent6">
                  <a:lumMod val="75000"/>
                </a:schemeClr>
              </a:solidFill>
            </a:endParaRPr>
          </a:p>
        </p:txBody>
      </p:sp>
      <p:sp>
        <p:nvSpPr>
          <p:cNvPr id="6" name="Rectangle 5"/>
          <p:cNvSpPr/>
          <p:nvPr/>
        </p:nvSpPr>
        <p:spPr>
          <a:xfrm>
            <a:off x="322380" y="838201"/>
            <a:ext cx="8745420" cy="2590800"/>
          </a:xfrm>
          <a:prstGeom prst="rect">
            <a:avLst/>
          </a:prstGeom>
          <a:noFill/>
        </p:spPr>
        <p:txBody>
          <a:bodyPr wrap="none" lIns="91440" tIns="45720" rIns="91440" bIns="45720">
            <a:prstTxWarp prst="textArchDown">
              <a:avLst/>
            </a:prstTxWarp>
            <a:spAutoFit/>
          </a:bodyPr>
          <a:lstStyle/>
          <a:p>
            <a:pPr algn="ctr"/>
            <a:r>
              <a:rPr lang="en-US" sz="8800" b="1" cap="none" spc="0" dirty="0" smtClean="0">
                <a:ln w="900" cmpd="sng">
                  <a:solidFill>
                    <a:schemeClr val="accent1">
                      <a:satMod val="190000"/>
                      <a:alpha val="55000"/>
                    </a:schemeClr>
                  </a:solidFill>
                  <a:prstDash val="solid"/>
                </a:ln>
                <a:solidFill>
                  <a:schemeClr val="accent6">
                    <a:lumMod val="75000"/>
                  </a:schemeClr>
                </a:solidFill>
                <a:effectLst>
                  <a:innerShdw blurRad="101600" dist="76200" dir="5400000">
                    <a:schemeClr val="accent1">
                      <a:satMod val="190000"/>
                      <a:tint val="100000"/>
                      <a:alpha val="74000"/>
                    </a:schemeClr>
                  </a:innerShdw>
                </a:effectLst>
                <a:latin typeface="Berlin Sans FB" pitchFamily="34" charset="0"/>
              </a:rPr>
              <a:t>What do you </a:t>
            </a:r>
          </a:p>
          <a:p>
            <a:pPr algn="ctr"/>
            <a:r>
              <a:rPr lang="en-US" sz="8800" b="1" dirty="0">
                <a:ln w="900" cmpd="sng">
                  <a:solidFill>
                    <a:schemeClr val="accent1">
                      <a:satMod val="190000"/>
                      <a:alpha val="55000"/>
                    </a:schemeClr>
                  </a:solidFill>
                  <a:prstDash val="solid"/>
                </a:ln>
                <a:solidFill>
                  <a:schemeClr val="accent6">
                    <a:lumMod val="75000"/>
                  </a:schemeClr>
                </a:solidFill>
                <a:effectLst>
                  <a:innerShdw blurRad="101600" dist="76200" dir="5400000">
                    <a:schemeClr val="accent1">
                      <a:satMod val="190000"/>
                      <a:tint val="100000"/>
                      <a:alpha val="74000"/>
                    </a:schemeClr>
                  </a:innerShdw>
                </a:effectLst>
                <a:latin typeface="Berlin Sans FB" pitchFamily="34" charset="0"/>
              </a:rPr>
              <a:t>k</a:t>
            </a:r>
            <a:r>
              <a:rPr lang="en-US" sz="8800" b="1" cap="none" spc="0" dirty="0" smtClean="0">
                <a:ln w="900" cmpd="sng">
                  <a:solidFill>
                    <a:schemeClr val="accent1">
                      <a:satMod val="190000"/>
                      <a:alpha val="55000"/>
                    </a:schemeClr>
                  </a:solidFill>
                  <a:prstDash val="solid"/>
                </a:ln>
                <a:solidFill>
                  <a:schemeClr val="accent6">
                    <a:lumMod val="75000"/>
                  </a:schemeClr>
                </a:solidFill>
                <a:effectLst>
                  <a:innerShdw blurRad="101600" dist="76200" dir="5400000">
                    <a:schemeClr val="accent1">
                      <a:satMod val="190000"/>
                      <a:tint val="100000"/>
                      <a:alpha val="74000"/>
                    </a:schemeClr>
                  </a:innerShdw>
                </a:effectLst>
                <a:latin typeface="Berlin Sans FB" pitchFamily="34" charset="0"/>
              </a:rPr>
              <a:t>now, NOW?</a:t>
            </a:r>
            <a:endParaRPr lang="en-US" sz="8800" b="1" cap="none" spc="0" dirty="0">
              <a:ln w="900" cmpd="sng">
                <a:solidFill>
                  <a:schemeClr val="accent1">
                    <a:satMod val="190000"/>
                    <a:alpha val="55000"/>
                  </a:schemeClr>
                </a:solidFill>
                <a:prstDash val="solid"/>
              </a:ln>
              <a:solidFill>
                <a:schemeClr val="accent6">
                  <a:lumMod val="75000"/>
                </a:schemeClr>
              </a:solidFill>
              <a:effectLst>
                <a:innerShdw blurRad="101600" dist="76200" dir="5400000">
                  <a:schemeClr val="accent1">
                    <a:satMod val="190000"/>
                    <a:tint val="100000"/>
                    <a:alpha val="74000"/>
                  </a:schemeClr>
                </a:innerShdw>
              </a:effectLst>
              <a:latin typeface="Berlin Sans FB" pitchFamily="34" charset="0"/>
            </a:endParaRPr>
          </a:p>
        </p:txBody>
      </p:sp>
    </p:spTree>
    <p:extLst>
      <p:ext uri="{BB962C8B-B14F-4D97-AF65-F5344CB8AC3E}">
        <p14:creationId xmlns:p14="http://schemas.microsoft.com/office/powerpoint/2010/main" val="357878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990600"/>
            <a:ext cx="8839200" cy="5757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p:cNvSpPr>
            <a:spLocks noGrp="1"/>
          </p:cNvSpPr>
          <p:nvPr>
            <p:ph type="title"/>
          </p:nvPr>
        </p:nvSpPr>
        <p:spPr>
          <a:xfrm>
            <a:off x="457200" y="76200"/>
            <a:ext cx="8229600" cy="762000"/>
          </a:xfrm>
        </p:spPr>
        <p:txBody>
          <a:bodyPr>
            <a:noAutofit/>
          </a:bodyPr>
          <a:lstStyle/>
          <a:p>
            <a:r>
              <a:rPr lang="en-US" dirty="0" smtClean="0"/>
              <a:t>Lunch Meal Pattern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25947746"/>
              </p:ext>
            </p:extLst>
          </p:nvPr>
        </p:nvGraphicFramePr>
        <p:xfrm>
          <a:off x="152400" y="790837"/>
          <a:ext cx="8839200" cy="6039601"/>
        </p:xfrm>
        <a:graphic>
          <a:graphicData uri="http://schemas.openxmlformats.org/drawingml/2006/table">
            <a:tbl>
              <a:tblPr/>
              <a:tblGrid>
                <a:gridCol w="3322249"/>
                <a:gridCol w="1907914"/>
                <a:gridCol w="1799236"/>
                <a:gridCol w="1809801"/>
              </a:tblGrid>
              <a:tr h="295349">
                <a:tc>
                  <a:txBody>
                    <a:bodyPr/>
                    <a:lstStyle/>
                    <a:p>
                      <a:pPr marL="0" marR="0" fontAlgn="base" hangingPunct="0">
                        <a:lnSpc>
                          <a:spcPct val="115000"/>
                        </a:lnSpc>
                        <a:spcBef>
                          <a:spcPts val="0"/>
                        </a:spcBef>
                        <a:spcAft>
                          <a:spcPts val="0"/>
                        </a:spcAft>
                      </a:pPr>
                      <a:endParaRPr lang="en-US" sz="800"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lnSpc>
                          <a:spcPct val="115000"/>
                        </a:lnSpc>
                        <a:spcBef>
                          <a:spcPts val="0"/>
                        </a:spcBef>
                        <a:spcAft>
                          <a:spcPts val="0"/>
                        </a:spcAft>
                      </a:pPr>
                      <a:r>
                        <a:rPr lang="en-US" sz="1600" b="1" dirty="0">
                          <a:latin typeface="Arial" pitchFamily="34" charset="0"/>
                          <a:ea typeface="Times New Roman"/>
                          <a:cs typeface="Arial" pitchFamily="34" charset="0"/>
                        </a:rPr>
                        <a:t>Grades K-5</a:t>
                      </a:r>
                      <a:endParaRPr lang="en-US" sz="1600"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fontAlgn="base" hangingPunct="0">
                        <a:lnSpc>
                          <a:spcPct val="115000"/>
                        </a:lnSpc>
                        <a:spcBef>
                          <a:spcPts val="0"/>
                        </a:spcBef>
                        <a:spcAft>
                          <a:spcPts val="0"/>
                        </a:spcAft>
                      </a:pPr>
                      <a:r>
                        <a:rPr lang="en-US" sz="1600" b="1" dirty="0">
                          <a:latin typeface="Arial" pitchFamily="34" charset="0"/>
                          <a:ea typeface="Times New Roman"/>
                          <a:cs typeface="Arial" pitchFamily="34" charset="0"/>
                        </a:rPr>
                        <a:t>Grades 6-8</a:t>
                      </a:r>
                      <a:endParaRPr lang="en-US" sz="1600"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fontAlgn="base" hangingPunct="0">
                        <a:lnSpc>
                          <a:spcPct val="115000"/>
                        </a:lnSpc>
                        <a:spcBef>
                          <a:spcPts val="0"/>
                        </a:spcBef>
                        <a:spcAft>
                          <a:spcPts val="0"/>
                        </a:spcAft>
                      </a:pPr>
                      <a:r>
                        <a:rPr lang="en-US" sz="1600" b="1" dirty="0">
                          <a:latin typeface="Arial" pitchFamily="34" charset="0"/>
                          <a:ea typeface="Times New Roman"/>
                          <a:cs typeface="Arial" pitchFamily="34" charset="0"/>
                        </a:rPr>
                        <a:t>Grades 9-12</a:t>
                      </a:r>
                      <a:endParaRPr lang="en-US" sz="1600"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74393">
                <a:tc>
                  <a:txBody>
                    <a:bodyPr/>
                    <a:lstStyle/>
                    <a:p>
                      <a:pPr marL="0" marR="0" algn="ctr" fontAlgn="base" hangingPunct="0">
                        <a:lnSpc>
                          <a:spcPct val="115000"/>
                        </a:lnSpc>
                        <a:spcBef>
                          <a:spcPts val="0"/>
                        </a:spcBef>
                        <a:spcAft>
                          <a:spcPts val="0"/>
                        </a:spcAft>
                      </a:pPr>
                      <a:r>
                        <a:rPr lang="en-US" sz="1600" b="1" dirty="0">
                          <a:latin typeface="Arial" pitchFamily="34" charset="0"/>
                          <a:ea typeface="Times New Roman"/>
                          <a:cs typeface="Arial" pitchFamily="34" charset="0"/>
                        </a:rPr>
                        <a:t>Meal Pattern</a:t>
                      </a:r>
                      <a:endParaRPr lang="en-US" sz="1600" dirty="0">
                        <a:latin typeface="Arial" pitchFamily="34" charset="0"/>
                        <a:ea typeface="Times New Roman"/>
                        <a:cs typeface="Arial" pitchFamily="34" charset="0"/>
                      </a:endParaRPr>
                    </a:p>
                  </a:txBody>
                  <a:tcPr marL="44174" marR="4417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3">
                  <a:txBody>
                    <a:bodyPr/>
                    <a:lstStyle/>
                    <a:p>
                      <a:pPr marL="0" marR="0" algn="ctr" fontAlgn="base" hangingPunct="0">
                        <a:lnSpc>
                          <a:spcPct val="115000"/>
                        </a:lnSpc>
                        <a:spcBef>
                          <a:spcPts val="0"/>
                        </a:spcBef>
                        <a:spcAft>
                          <a:spcPts val="0"/>
                        </a:spcAft>
                      </a:pPr>
                      <a:r>
                        <a:rPr lang="en-US" sz="1600" b="1" dirty="0">
                          <a:latin typeface="Arial" pitchFamily="34" charset="0"/>
                          <a:ea typeface="Times New Roman"/>
                          <a:cs typeface="Arial" pitchFamily="34" charset="0"/>
                        </a:rPr>
                        <a:t>Amount of </a:t>
                      </a:r>
                      <a:r>
                        <a:rPr lang="en-US" sz="1600" b="1" dirty="0" smtClean="0">
                          <a:latin typeface="Arial" pitchFamily="34" charset="0"/>
                          <a:ea typeface="Times New Roman"/>
                          <a:cs typeface="Arial" pitchFamily="34" charset="0"/>
                        </a:rPr>
                        <a:t>Food</a:t>
                      </a:r>
                      <a:r>
                        <a:rPr lang="en-US" sz="1600" b="1" baseline="30000" dirty="0" smtClean="0">
                          <a:latin typeface="Arial" pitchFamily="34" charset="0"/>
                          <a:ea typeface="Times New Roman"/>
                          <a:cs typeface="Arial" pitchFamily="34" charset="0"/>
                        </a:rPr>
                        <a:t> </a:t>
                      </a:r>
                      <a:r>
                        <a:rPr lang="en-US" sz="1600" b="1" dirty="0" smtClean="0">
                          <a:latin typeface="Arial" pitchFamily="34" charset="0"/>
                          <a:ea typeface="Times New Roman"/>
                          <a:cs typeface="Arial" pitchFamily="34" charset="0"/>
                        </a:rPr>
                        <a:t> </a:t>
                      </a:r>
                      <a:r>
                        <a:rPr lang="en-US" sz="1600" b="1" dirty="0">
                          <a:latin typeface="Arial" pitchFamily="34" charset="0"/>
                          <a:ea typeface="Times New Roman"/>
                          <a:cs typeface="Arial" pitchFamily="34" charset="0"/>
                        </a:rPr>
                        <a:t>Per Week  </a:t>
                      </a:r>
                      <a:r>
                        <a:rPr lang="en-US" sz="1600" b="1" dirty="0" smtClean="0">
                          <a:latin typeface="Arial" pitchFamily="34" charset="0"/>
                          <a:ea typeface="Times New Roman"/>
                          <a:cs typeface="Arial" pitchFamily="34" charset="0"/>
                        </a:rPr>
                        <a:t>(minimum per day</a:t>
                      </a:r>
                      <a:r>
                        <a:rPr lang="en-US" sz="1600" b="1" dirty="0">
                          <a:latin typeface="Arial" pitchFamily="34" charset="0"/>
                          <a:ea typeface="Times New Roman"/>
                          <a:cs typeface="Arial" pitchFamily="34" charset="0"/>
                        </a:rPr>
                        <a:t>)</a:t>
                      </a:r>
                      <a:endParaRPr lang="en-US" sz="1600" dirty="0">
                        <a:latin typeface="Arial" pitchFamily="34" charset="0"/>
                        <a:ea typeface="Times New Roman"/>
                        <a:cs typeface="Arial" pitchFamily="34" charset="0"/>
                      </a:endParaRPr>
                    </a:p>
                  </a:txBody>
                  <a:tcPr marL="44174" marR="4417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66547">
                <a:tc>
                  <a:txBody>
                    <a:bodyPr/>
                    <a:lstStyle/>
                    <a:p>
                      <a:pPr marL="0" marR="0" fontAlgn="base" hangingPunct="0">
                        <a:lnSpc>
                          <a:spcPct val="115000"/>
                        </a:lnSpc>
                        <a:spcBef>
                          <a:spcPts val="0"/>
                        </a:spcBef>
                        <a:spcAft>
                          <a:spcPts val="0"/>
                        </a:spcAft>
                      </a:pPr>
                      <a:r>
                        <a:rPr lang="en-US" sz="1600" b="1" dirty="0">
                          <a:latin typeface="Arial" pitchFamily="34" charset="0"/>
                          <a:ea typeface="Times New Roman"/>
                          <a:cs typeface="Arial" pitchFamily="34" charset="0"/>
                        </a:rPr>
                        <a:t>Fruits (</a:t>
                      </a:r>
                      <a:r>
                        <a:rPr lang="en-US" sz="1600" b="1" dirty="0" smtClean="0">
                          <a:latin typeface="Arial" pitchFamily="34" charset="0"/>
                          <a:ea typeface="Times New Roman"/>
                          <a:cs typeface="Arial" pitchFamily="34" charset="0"/>
                        </a:rPr>
                        <a:t>cups)</a:t>
                      </a:r>
                      <a:r>
                        <a:rPr lang="en-US" sz="1600" b="1" baseline="30000"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2.5 (0.5) </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2.5 (0.5)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5 (1)</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547">
                <a:tc>
                  <a:txBody>
                    <a:bodyPr/>
                    <a:lstStyle/>
                    <a:p>
                      <a:pPr marL="0" marR="0" fontAlgn="base" hangingPunct="0">
                        <a:lnSpc>
                          <a:spcPct val="115000"/>
                        </a:lnSpc>
                        <a:spcBef>
                          <a:spcPts val="0"/>
                        </a:spcBef>
                        <a:spcAft>
                          <a:spcPts val="0"/>
                        </a:spcAft>
                      </a:pPr>
                      <a:r>
                        <a:rPr lang="en-US" sz="1600" b="1" dirty="0" smtClean="0">
                          <a:latin typeface="Arial" pitchFamily="34" charset="0"/>
                          <a:ea typeface="Times New Roman"/>
                          <a:cs typeface="Arial" pitchFamily="34" charset="0"/>
                        </a:rPr>
                        <a:t>Vegetables (cups)</a:t>
                      </a:r>
                      <a:r>
                        <a:rPr lang="en-US" sz="1600" b="1" baseline="30000"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3.75 (0.75) </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3.75 (0.75)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5 (1)</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547">
                <a:tc>
                  <a:txBody>
                    <a:bodyPr/>
                    <a:lstStyle/>
                    <a:p>
                      <a:pPr marL="0" marR="0" fontAlgn="base" hangingPunct="0">
                        <a:lnSpc>
                          <a:spcPct val="115000"/>
                        </a:lnSpc>
                        <a:spcBef>
                          <a:spcPts val="0"/>
                        </a:spcBef>
                        <a:spcAft>
                          <a:spcPts val="0"/>
                        </a:spcAft>
                      </a:pPr>
                      <a:r>
                        <a:rPr lang="en-US" sz="1600" b="1" dirty="0">
                          <a:latin typeface="Arial" pitchFamily="34" charset="0"/>
                          <a:ea typeface="Times New Roman"/>
                          <a:cs typeface="Arial" pitchFamily="34" charset="0"/>
                        </a:rPr>
                        <a:t>     Dark </a:t>
                      </a:r>
                      <a:r>
                        <a:rPr lang="en-US" sz="1600" b="1" dirty="0" smtClean="0">
                          <a:latin typeface="Arial" pitchFamily="34" charset="0"/>
                          <a:ea typeface="Times New Roman"/>
                          <a:cs typeface="Arial" pitchFamily="34" charset="0"/>
                        </a:rPr>
                        <a:t>green</a:t>
                      </a:r>
                      <a:r>
                        <a:rPr lang="en-US" sz="1600" b="1" baseline="30000"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547">
                <a:tc>
                  <a:txBody>
                    <a:bodyPr/>
                    <a:lstStyle/>
                    <a:p>
                      <a:pPr marL="0" marR="0" fontAlgn="base" hangingPunct="0">
                        <a:lnSpc>
                          <a:spcPct val="115000"/>
                        </a:lnSpc>
                        <a:spcBef>
                          <a:spcPts val="0"/>
                        </a:spcBef>
                        <a:spcAft>
                          <a:spcPts val="0"/>
                        </a:spcAft>
                      </a:pPr>
                      <a:r>
                        <a:rPr lang="en-US" sz="1600" b="1" dirty="0">
                          <a:latin typeface="Arial" pitchFamily="34" charset="0"/>
                          <a:ea typeface="Times New Roman"/>
                          <a:cs typeface="Arial" pitchFamily="34" charset="0"/>
                        </a:rPr>
                        <a:t>     </a:t>
                      </a:r>
                      <a:r>
                        <a:rPr lang="en-US" sz="1600" b="1" dirty="0" smtClean="0">
                          <a:latin typeface="Arial" pitchFamily="34" charset="0"/>
                          <a:ea typeface="Times New Roman"/>
                          <a:cs typeface="Arial" pitchFamily="34" charset="0"/>
                        </a:rPr>
                        <a:t>Red/Orange</a:t>
                      </a:r>
                      <a:r>
                        <a:rPr lang="en-US" sz="1600" b="1" baseline="30000"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0.75 </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0.75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1.25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29380">
                <a:tc>
                  <a:txBody>
                    <a:bodyPr/>
                    <a:lstStyle/>
                    <a:p>
                      <a:pPr marL="0" marR="0" fontAlgn="base" hangingPunct="0">
                        <a:lnSpc>
                          <a:spcPct val="115000"/>
                        </a:lnSpc>
                        <a:spcBef>
                          <a:spcPts val="0"/>
                        </a:spcBef>
                        <a:spcAft>
                          <a:spcPts val="0"/>
                        </a:spcAft>
                      </a:pPr>
                      <a:r>
                        <a:rPr lang="en-US" sz="1600" b="1" dirty="0">
                          <a:latin typeface="Arial" pitchFamily="34" charset="0"/>
                          <a:ea typeface="Times New Roman"/>
                          <a:cs typeface="Arial" pitchFamily="34" charset="0"/>
                        </a:rPr>
                        <a:t>     Beans and peas  </a:t>
                      </a:r>
                      <a:br>
                        <a:rPr lang="en-US" sz="1600" b="1" dirty="0">
                          <a:latin typeface="Arial" pitchFamily="34" charset="0"/>
                          <a:ea typeface="Times New Roman"/>
                          <a:cs typeface="Arial" pitchFamily="34" charset="0"/>
                        </a:rPr>
                      </a:br>
                      <a:r>
                        <a:rPr lang="en-US" sz="1600" b="1" dirty="0">
                          <a:latin typeface="Arial" pitchFamily="34" charset="0"/>
                          <a:ea typeface="Times New Roman"/>
                          <a:cs typeface="Arial" pitchFamily="34" charset="0"/>
                        </a:rPr>
                        <a:t>     (</a:t>
                      </a:r>
                      <a:r>
                        <a:rPr lang="en-US" sz="1600" b="1" dirty="0" smtClean="0">
                          <a:latin typeface="Arial" pitchFamily="34" charset="0"/>
                          <a:ea typeface="Times New Roman"/>
                          <a:cs typeface="Arial" pitchFamily="34" charset="0"/>
                        </a:rPr>
                        <a:t>legumes)</a:t>
                      </a:r>
                      <a:r>
                        <a:rPr lang="en-US" sz="1600" b="1" baseline="30000"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547">
                <a:tc>
                  <a:txBody>
                    <a:bodyPr/>
                    <a:lstStyle/>
                    <a:p>
                      <a:pPr marL="0" marR="0" fontAlgn="base" hangingPunct="0">
                        <a:lnSpc>
                          <a:spcPct val="115000"/>
                        </a:lnSpc>
                        <a:spcBef>
                          <a:spcPts val="0"/>
                        </a:spcBef>
                        <a:spcAft>
                          <a:spcPts val="0"/>
                        </a:spcAft>
                      </a:pPr>
                      <a:r>
                        <a:rPr lang="en-US" sz="1600" b="1" dirty="0">
                          <a:latin typeface="Arial" pitchFamily="34" charset="0"/>
                          <a:ea typeface="Times New Roman"/>
                          <a:cs typeface="Arial" pitchFamily="34" charset="0"/>
                        </a:rPr>
                        <a:t>     </a:t>
                      </a:r>
                      <a:r>
                        <a:rPr lang="en-US" sz="1600" b="1" dirty="0" smtClean="0">
                          <a:latin typeface="Arial" pitchFamily="34" charset="0"/>
                          <a:ea typeface="Times New Roman"/>
                          <a:cs typeface="Arial" pitchFamily="34" charset="0"/>
                        </a:rPr>
                        <a:t>Starchy</a:t>
                      </a:r>
                      <a:r>
                        <a:rPr lang="en-US" sz="1600" b="1" baseline="30000" dirty="0" smtClean="0">
                          <a:latin typeface="Arial" pitchFamily="34" charset="0"/>
                          <a:ea typeface="Times New Roman"/>
                          <a:cs typeface="Arial" pitchFamily="34" charset="0"/>
                        </a:rPr>
                        <a:t> </a:t>
                      </a:r>
                      <a:r>
                        <a:rPr lang="en-US" sz="1600" b="1"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547">
                <a:tc>
                  <a:txBody>
                    <a:bodyPr/>
                    <a:lstStyle/>
                    <a:p>
                      <a:pPr marL="0" marR="0" fontAlgn="base" hangingPunct="0">
                        <a:lnSpc>
                          <a:spcPct val="115000"/>
                        </a:lnSpc>
                        <a:spcBef>
                          <a:spcPts val="0"/>
                        </a:spcBef>
                        <a:spcAft>
                          <a:spcPts val="0"/>
                        </a:spcAft>
                      </a:pPr>
                      <a:r>
                        <a:rPr lang="en-US" sz="1600" b="1" dirty="0">
                          <a:latin typeface="Arial" pitchFamily="34" charset="0"/>
                          <a:ea typeface="Times New Roman"/>
                          <a:cs typeface="Arial" pitchFamily="34" charset="0"/>
                        </a:rPr>
                        <a:t>     </a:t>
                      </a:r>
                      <a:r>
                        <a:rPr lang="en-US" sz="1600" b="1" dirty="0" smtClean="0">
                          <a:latin typeface="Arial" pitchFamily="34" charset="0"/>
                          <a:ea typeface="Times New Roman"/>
                          <a:cs typeface="Arial" pitchFamily="34" charset="0"/>
                        </a:rPr>
                        <a:t>Other</a:t>
                      </a:r>
                      <a:r>
                        <a:rPr lang="en-US" sz="1600" b="1" baseline="30000"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0.75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95349">
                <a:tc>
                  <a:txBody>
                    <a:bodyPr/>
                    <a:lstStyle/>
                    <a:p>
                      <a:pPr marL="0" marR="0" fontAlgn="base" hangingPunct="0">
                        <a:lnSpc>
                          <a:spcPct val="115000"/>
                        </a:lnSpc>
                        <a:spcBef>
                          <a:spcPts val="0"/>
                        </a:spcBef>
                        <a:spcAft>
                          <a:spcPts val="0"/>
                        </a:spcAft>
                      </a:pPr>
                      <a:r>
                        <a:rPr lang="en-US" sz="1600" b="1" dirty="0" smtClean="0">
                          <a:latin typeface="Arial" pitchFamily="34" charset="0"/>
                          <a:ea typeface="Times New Roman"/>
                          <a:cs typeface="Arial" pitchFamily="34" charset="0"/>
                        </a:rPr>
                        <a:t>     Additional </a:t>
                      </a:r>
                      <a:r>
                        <a:rPr lang="en-US" sz="1600" b="1" dirty="0">
                          <a:latin typeface="Arial" pitchFamily="34" charset="0"/>
                          <a:ea typeface="Times New Roman"/>
                          <a:cs typeface="Arial" pitchFamily="34" charset="0"/>
                        </a:rPr>
                        <a:t>Veg to Reach </a:t>
                      </a:r>
                      <a:r>
                        <a:rPr lang="en-US" sz="1600" b="1" dirty="0" smtClean="0">
                          <a:latin typeface="Arial" pitchFamily="34" charset="0"/>
                          <a:ea typeface="Times New Roman"/>
                          <a:cs typeface="Arial" pitchFamily="34" charset="0"/>
                        </a:rPr>
                        <a:t>Total</a:t>
                      </a:r>
                      <a:r>
                        <a:rPr lang="en-US" sz="1600" b="1" baseline="30000"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1</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1</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1.5 </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547">
                <a:tc>
                  <a:txBody>
                    <a:bodyPr/>
                    <a:lstStyle/>
                    <a:p>
                      <a:pPr marL="0" marR="0" fontAlgn="base" hangingPunct="0">
                        <a:lnSpc>
                          <a:spcPct val="115000"/>
                        </a:lnSpc>
                        <a:spcBef>
                          <a:spcPts val="0"/>
                        </a:spcBef>
                        <a:spcAft>
                          <a:spcPts val="0"/>
                        </a:spcAft>
                      </a:pPr>
                      <a:r>
                        <a:rPr lang="en-US" sz="1600" b="1" dirty="0">
                          <a:latin typeface="Arial" pitchFamily="34" charset="0"/>
                          <a:ea typeface="Times New Roman"/>
                          <a:cs typeface="Arial" pitchFamily="34" charset="0"/>
                        </a:rPr>
                        <a:t>Grains</a:t>
                      </a:r>
                      <a:r>
                        <a:rPr lang="en-US" sz="1600" b="1" baseline="30000" dirty="0">
                          <a:latin typeface="Arial" pitchFamily="34" charset="0"/>
                          <a:ea typeface="Times New Roman"/>
                          <a:cs typeface="Arial" pitchFamily="34" charset="0"/>
                        </a:rPr>
                        <a:t> </a:t>
                      </a:r>
                      <a:r>
                        <a:rPr lang="en-US" sz="1600" b="1" dirty="0">
                          <a:latin typeface="Arial" pitchFamily="34" charset="0"/>
                          <a:ea typeface="Times New Roman"/>
                          <a:cs typeface="Arial" pitchFamily="34" charset="0"/>
                        </a:rPr>
                        <a:t>(oz eq)</a:t>
                      </a:r>
                      <a:r>
                        <a:rPr lang="en-US" sz="1600" b="1" baseline="30000" dirty="0">
                          <a:latin typeface="Arial" pitchFamily="34" charset="0"/>
                          <a:ea typeface="Times New Roman"/>
                          <a:cs typeface="Arial" pitchFamily="34" charset="0"/>
                        </a:rPr>
                        <a:t> </a:t>
                      </a:r>
                      <a:r>
                        <a:rPr lang="en-US" sz="1600" b="1" baseline="30000"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8-9 (1)</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8-10 (1)</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10-12 (2)</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95349">
                <a:tc>
                  <a:txBody>
                    <a:bodyPr/>
                    <a:lstStyle/>
                    <a:p>
                      <a:pPr marL="0" marR="0" fontAlgn="base" hangingPunct="0">
                        <a:lnSpc>
                          <a:spcPct val="115000"/>
                        </a:lnSpc>
                        <a:spcBef>
                          <a:spcPts val="0"/>
                        </a:spcBef>
                        <a:spcAft>
                          <a:spcPts val="0"/>
                        </a:spcAft>
                      </a:pPr>
                      <a:r>
                        <a:rPr lang="en-US" sz="1600" b="1" dirty="0">
                          <a:latin typeface="Arial" pitchFamily="34" charset="0"/>
                          <a:ea typeface="Times New Roman"/>
                          <a:cs typeface="Arial" pitchFamily="34" charset="0"/>
                        </a:rPr>
                        <a:t>Meats/Meat Alternates (oz eq)</a:t>
                      </a: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8-10 (1)</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9-10 (1)</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10-12 (2)</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547">
                <a:tc>
                  <a:txBody>
                    <a:bodyPr/>
                    <a:lstStyle/>
                    <a:p>
                      <a:pPr marL="0" marR="0" fontAlgn="base" hangingPunct="0">
                        <a:lnSpc>
                          <a:spcPct val="115000"/>
                        </a:lnSpc>
                        <a:spcBef>
                          <a:spcPts val="0"/>
                        </a:spcBef>
                        <a:spcAft>
                          <a:spcPts val="0"/>
                        </a:spcAft>
                      </a:pPr>
                      <a:r>
                        <a:rPr lang="en-US" sz="1600" b="1" dirty="0">
                          <a:latin typeface="Arial" pitchFamily="34" charset="0"/>
                          <a:ea typeface="Times New Roman"/>
                          <a:cs typeface="Arial" pitchFamily="34" charset="0"/>
                        </a:rPr>
                        <a:t>Fluid milk</a:t>
                      </a:r>
                      <a:r>
                        <a:rPr lang="en-US" sz="1600" b="1" baseline="30000" dirty="0">
                          <a:latin typeface="Arial" pitchFamily="34" charset="0"/>
                          <a:ea typeface="Times New Roman"/>
                          <a:cs typeface="Arial" pitchFamily="34" charset="0"/>
                        </a:rPr>
                        <a:t> </a:t>
                      </a:r>
                      <a:r>
                        <a:rPr lang="en-US" sz="1600" b="1" dirty="0">
                          <a:latin typeface="Arial" pitchFamily="34" charset="0"/>
                          <a:ea typeface="Times New Roman"/>
                          <a:cs typeface="Arial" pitchFamily="34" charset="0"/>
                        </a:rPr>
                        <a:t>(cups)</a:t>
                      </a:r>
                      <a:r>
                        <a:rPr lang="en-US" sz="1600" b="1" baseline="30000" dirty="0">
                          <a:latin typeface="Arial" pitchFamily="34" charset="0"/>
                          <a:ea typeface="Times New Roman"/>
                          <a:cs typeface="Arial" pitchFamily="34" charset="0"/>
                        </a:rPr>
                        <a:t> </a:t>
                      </a:r>
                      <a:r>
                        <a:rPr lang="en-US" sz="1600" b="1" baseline="30000" dirty="0" smtClean="0">
                          <a:latin typeface="Arial" pitchFamily="34" charset="0"/>
                          <a:ea typeface="Times New Roman"/>
                          <a:cs typeface="Arial" pitchFamily="34" charset="0"/>
                        </a:rPr>
                        <a:t> </a:t>
                      </a:r>
                      <a:endParaRPr lang="en-US" sz="1600" b="1"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5 (1)</a:t>
                      </a:r>
                    </a:p>
                  </a:txBody>
                  <a:tcPr marL="53340" marR="53340" marT="9525"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5 (1)</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1000"/>
                        </a:spcAft>
                      </a:pPr>
                      <a:r>
                        <a:rPr lang="en-US" sz="1600" b="1" dirty="0">
                          <a:latin typeface="Arial" pitchFamily="34" charset="0"/>
                          <a:ea typeface="Calibri"/>
                          <a:cs typeface="Arial" pitchFamily="34" charset="0"/>
                        </a:rPr>
                        <a:t>5 (1)</a:t>
                      </a:r>
                    </a:p>
                  </a:txBody>
                  <a:tcPr marL="53340" marR="533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95349">
                <a:tc gridSpan="4">
                  <a:txBody>
                    <a:bodyPr/>
                    <a:lstStyle/>
                    <a:p>
                      <a:pPr marL="0" marR="0" algn="ctr" fontAlgn="base" hangingPunct="0">
                        <a:lnSpc>
                          <a:spcPct val="115000"/>
                        </a:lnSpc>
                        <a:spcBef>
                          <a:spcPts val="0"/>
                        </a:spcBef>
                        <a:spcAft>
                          <a:spcPts val="0"/>
                        </a:spcAft>
                      </a:pPr>
                      <a:r>
                        <a:rPr lang="en-US" sz="1600" b="1" dirty="0">
                          <a:latin typeface="Arial" pitchFamily="34" charset="0"/>
                          <a:ea typeface="Times New Roman"/>
                          <a:cs typeface="Arial" pitchFamily="34" charset="0"/>
                        </a:rPr>
                        <a:t>Other Specifications: Daily Amount Based on the Average for a 5-Day Week</a:t>
                      </a:r>
                      <a:endParaRPr lang="en-US" sz="1600"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95349">
                <a:tc>
                  <a:txBody>
                    <a:bodyPr/>
                    <a:lstStyle/>
                    <a:p>
                      <a:pPr marL="0" marR="0" fontAlgn="base" hangingPunct="0">
                        <a:lnSpc>
                          <a:spcPct val="115000"/>
                        </a:lnSpc>
                        <a:spcBef>
                          <a:spcPts val="0"/>
                        </a:spcBef>
                        <a:spcAft>
                          <a:spcPts val="0"/>
                        </a:spcAft>
                      </a:pPr>
                      <a:r>
                        <a:rPr lang="en-US" sz="1600" dirty="0">
                          <a:latin typeface="Arial" pitchFamily="34" charset="0"/>
                          <a:ea typeface="Times New Roman"/>
                          <a:cs typeface="Arial" pitchFamily="34" charset="0"/>
                        </a:rPr>
                        <a:t>Min-max calories (kcal</a:t>
                      </a:r>
                      <a:r>
                        <a:rPr lang="en-US" sz="1600" dirty="0" smtClean="0">
                          <a:latin typeface="Arial" pitchFamily="34" charset="0"/>
                          <a:ea typeface="Times New Roman"/>
                          <a:cs typeface="Arial" pitchFamily="34" charset="0"/>
                        </a:rPr>
                        <a:t>)</a:t>
                      </a:r>
                      <a:r>
                        <a:rPr lang="en-US" sz="1600" baseline="30000" dirty="0" smtClean="0">
                          <a:latin typeface="Arial" pitchFamily="34" charset="0"/>
                          <a:ea typeface="Times New Roman"/>
                          <a:cs typeface="Arial" pitchFamily="34" charset="0"/>
                        </a:rPr>
                        <a:t> </a:t>
                      </a:r>
                      <a:endParaRPr lang="en-US" sz="1600"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base" hangingPunct="0">
                        <a:lnSpc>
                          <a:spcPct val="115000"/>
                        </a:lnSpc>
                        <a:spcBef>
                          <a:spcPts val="0"/>
                        </a:spcBef>
                        <a:spcAft>
                          <a:spcPts val="0"/>
                        </a:spcAft>
                      </a:pPr>
                      <a:r>
                        <a:rPr lang="en-US" sz="1600" dirty="0">
                          <a:latin typeface="Arial" pitchFamily="34" charset="0"/>
                          <a:ea typeface="Times New Roman"/>
                          <a:cs typeface="Arial" pitchFamily="34" charset="0"/>
                        </a:rPr>
                        <a:t>550-650</a:t>
                      </a:r>
                    </a:p>
                  </a:txBody>
                  <a:tcPr marL="44174" marR="4417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fontAlgn="base" hangingPunct="0">
                        <a:lnSpc>
                          <a:spcPct val="115000"/>
                        </a:lnSpc>
                        <a:spcBef>
                          <a:spcPts val="0"/>
                        </a:spcBef>
                        <a:spcAft>
                          <a:spcPts val="0"/>
                        </a:spcAft>
                      </a:pPr>
                      <a:r>
                        <a:rPr lang="en-US" sz="1600" dirty="0">
                          <a:latin typeface="Arial" pitchFamily="34" charset="0"/>
                          <a:ea typeface="Times New Roman"/>
                          <a:cs typeface="Arial" pitchFamily="34" charset="0"/>
                        </a:rPr>
                        <a:t>600-700</a:t>
                      </a:r>
                    </a:p>
                  </a:txBody>
                  <a:tcPr marL="44174" marR="441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fontAlgn="base" hangingPunct="0">
                        <a:lnSpc>
                          <a:spcPct val="115000"/>
                        </a:lnSpc>
                        <a:spcBef>
                          <a:spcPts val="0"/>
                        </a:spcBef>
                        <a:spcAft>
                          <a:spcPts val="0"/>
                        </a:spcAft>
                      </a:pPr>
                      <a:r>
                        <a:rPr lang="en-US" sz="1600" dirty="0">
                          <a:latin typeface="Arial" pitchFamily="34" charset="0"/>
                          <a:ea typeface="Times New Roman"/>
                          <a:cs typeface="Arial" pitchFamily="34" charset="0"/>
                        </a:rPr>
                        <a:t>750-850</a:t>
                      </a:r>
                    </a:p>
                  </a:txBody>
                  <a:tcPr marL="44174" marR="441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29380">
                <a:tc>
                  <a:txBody>
                    <a:bodyPr/>
                    <a:lstStyle/>
                    <a:p>
                      <a:pPr marL="0" marR="0" fontAlgn="base" hangingPunct="0">
                        <a:lnSpc>
                          <a:spcPct val="115000"/>
                        </a:lnSpc>
                        <a:spcBef>
                          <a:spcPts val="0"/>
                        </a:spcBef>
                        <a:spcAft>
                          <a:spcPts val="0"/>
                        </a:spcAft>
                      </a:pPr>
                      <a:r>
                        <a:rPr lang="en-US" sz="1600" dirty="0">
                          <a:latin typeface="Arial" pitchFamily="34" charset="0"/>
                          <a:ea typeface="Times New Roman"/>
                          <a:cs typeface="Arial" pitchFamily="34" charset="0"/>
                        </a:rPr>
                        <a:t>Saturated fat </a:t>
                      </a:r>
                      <a:br>
                        <a:rPr lang="en-US" sz="1600" dirty="0">
                          <a:latin typeface="Arial" pitchFamily="34" charset="0"/>
                          <a:ea typeface="Times New Roman"/>
                          <a:cs typeface="Arial" pitchFamily="34" charset="0"/>
                        </a:rPr>
                      </a:br>
                      <a:r>
                        <a:rPr lang="en-US" sz="1600" dirty="0">
                          <a:latin typeface="Arial" pitchFamily="34" charset="0"/>
                          <a:ea typeface="Times New Roman"/>
                          <a:cs typeface="Arial" pitchFamily="34" charset="0"/>
                        </a:rPr>
                        <a:t>(% of total calories</a:t>
                      </a:r>
                      <a:r>
                        <a:rPr lang="en-US" sz="1600" dirty="0" smtClean="0">
                          <a:latin typeface="Arial" pitchFamily="34" charset="0"/>
                          <a:ea typeface="Times New Roman"/>
                          <a:cs typeface="Arial" pitchFamily="34" charset="0"/>
                        </a:rPr>
                        <a:t>)</a:t>
                      </a:r>
                      <a:r>
                        <a:rPr lang="en-US" sz="1600" baseline="30000" dirty="0" smtClean="0">
                          <a:latin typeface="Arial" pitchFamily="34" charset="0"/>
                          <a:ea typeface="Times New Roman"/>
                          <a:cs typeface="Arial" pitchFamily="34" charset="0"/>
                        </a:rPr>
                        <a:t> </a:t>
                      </a:r>
                      <a:endParaRPr lang="en-US" sz="1600"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base" hangingPunct="0">
                        <a:lnSpc>
                          <a:spcPct val="115000"/>
                        </a:lnSpc>
                        <a:spcBef>
                          <a:spcPts val="0"/>
                        </a:spcBef>
                        <a:spcAft>
                          <a:spcPts val="0"/>
                        </a:spcAft>
                      </a:pPr>
                      <a:r>
                        <a:rPr lang="en-US" sz="1600" dirty="0">
                          <a:latin typeface="Arial" pitchFamily="34" charset="0"/>
                          <a:ea typeface="Times New Roman"/>
                          <a:cs typeface="Arial" pitchFamily="34" charset="0"/>
                        </a:rPr>
                        <a:t>&lt; 10</a:t>
                      </a:r>
                    </a:p>
                  </a:txBody>
                  <a:tcPr marL="44174" marR="4417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fontAlgn="base" hangingPunct="0">
                        <a:lnSpc>
                          <a:spcPct val="115000"/>
                        </a:lnSpc>
                        <a:spcBef>
                          <a:spcPts val="0"/>
                        </a:spcBef>
                        <a:spcAft>
                          <a:spcPts val="0"/>
                        </a:spcAft>
                      </a:pPr>
                      <a:r>
                        <a:rPr lang="en-US" sz="1600" dirty="0">
                          <a:latin typeface="Arial" pitchFamily="34" charset="0"/>
                          <a:ea typeface="Times New Roman"/>
                          <a:cs typeface="Arial" pitchFamily="34" charset="0"/>
                        </a:rPr>
                        <a:t>&lt; 10</a:t>
                      </a:r>
                    </a:p>
                  </a:txBody>
                  <a:tcPr marL="44174" marR="441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fontAlgn="base" hangingPunct="0">
                        <a:lnSpc>
                          <a:spcPct val="115000"/>
                        </a:lnSpc>
                        <a:spcBef>
                          <a:spcPts val="0"/>
                        </a:spcBef>
                        <a:spcAft>
                          <a:spcPts val="0"/>
                        </a:spcAft>
                      </a:pPr>
                      <a:r>
                        <a:rPr lang="en-US" sz="1600" dirty="0">
                          <a:latin typeface="Arial" pitchFamily="34" charset="0"/>
                          <a:ea typeface="Times New Roman"/>
                          <a:cs typeface="Arial" pitchFamily="34" charset="0"/>
                        </a:rPr>
                        <a:t>&lt; 10</a:t>
                      </a:r>
                    </a:p>
                  </a:txBody>
                  <a:tcPr marL="44174" marR="441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56024">
                <a:tc>
                  <a:txBody>
                    <a:bodyPr/>
                    <a:lstStyle/>
                    <a:p>
                      <a:pPr marL="0" marR="0" fontAlgn="base" hangingPunct="0">
                        <a:lnSpc>
                          <a:spcPct val="115000"/>
                        </a:lnSpc>
                        <a:spcBef>
                          <a:spcPts val="0"/>
                        </a:spcBef>
                        <a:spcAft>
                          <a:spcPts val="0"/>
                        </a:spcAft>
                      </a:pPr>
                      <a:r>
                        <a:rPr lang="en-US" sz="1600" dirty="0">
                          <a:latin typeface="Arial" pitchFamily="34" charset="0"/>
                          <a:ea typeface="Times New Roman"/>
                          <a:cs typeface="Arial" pitchFamily="34" charset="0"/>
                        </a:rPr>
                        <a:t>Sodium (mg</a:t>
                      </a:r>
                      <a:r>
                        <a:rPr lang="en-US" sz="1600" dirty="0" smtClean="0">
                          <a:latin typeface="Arial" pitchFamily="34" charset="0"/>
                          <a:ea typeface="Times New Roman"/>
                          <a:cs typeface="Arial" pitchFamily="34" charset="0"/>
                        </a:rPr>
                        <a:t>)</a:t>
                      </a:r>
                      <a:r>
                        <a:rPr lang="en-US" sz="1600" baseline="30000" dirty="0" smtClean="0">
                          <a:latin typeface="Arial" pitchFamily="34" charset="0"/>
                          <a:ea typeface="Times New Roman"/>
                          <a:cs typeface="Arial" pitchFamily="34" charset="0"/>
                        </a:rPr>
                        <a:t> </a:t>
                      </a:r>
                      <a:endParaRPr lang="en-US" sz="1600"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base" hangingPunct="0">
                        <a:lnSpc>
                          <a:spcPct val="115000"/>
                        </a:lnSpc>
                        <a:spcBef>
                          <a:spcPts val="0"/>
                        </a:spcBef>
                        <a:spcAft>
                          <a:spcPts val="0"/>
                        </a:spcAft>
                      </a:pPr>
                      <a:r>
                        <a:rPr lang="en-US" sz="1600" u="sng" dirty="0">
                          <a:latin typeface="Arial" pitchFamily="34" charset="0"/>
                          <a:ea typeface="Times New Roman"/>
                          <a:cs typeface="Arial" pitchFamily="34" charset="0"/>
                        </a:rPr>
                        <a:t>&lt;</a:t>
                      </a:r>
                      <a:r>
                        <a:rPr lang="en-US" sz="1600" dirty="0">
                          <a:latin typeface="Arial" pitchFamily="34" charset="0"/>
                          <a:ea typeface="Times New Roman"/>
                          <a:cs typeface="Arial" pitchFamily="34" charset="0"/>
                        </a:rPr>
                        <a:t> 640</a:t>
                      </a:r>
                    </a:p>
                  </a:txBody>
                  <a:tcPr marL="44174" marR="4417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fontAlgn="base" hangingPunct="0">
                        <a:lnSpc>
                          <a:spcPct val="115000"/>
                        </a:lnSpc>
                        <a:spcBef>
                          <a:spcPts val="0"/>
                        </a:spcBef>
                        <a:spcAft>
                          <a:spcPts val="0"/>
                        </a:spcAft>
                      </a:pPr>
                      <a:r>
                        <a:rPr lang="en-US" sz="1600" u="sng" dirty="0">
                          <a:latin typeface="Arial" pitchFamily="34" charset="0"/>
                          <a:ea typeface="Times New Roman"/>
                          <a:cs typeface="Arial" pitchFamily="34" charset="0"/>
                        </a:rPr>
                        <a:t>&lt;</a:t>
                      </a:r>
                      <a:r>
                        <a:rPr lang="en-US" sz="1600" dirty="0">
                          <a:latin typeface="Arial" pitchFamily="34" charset="0"/>
                          <a:ea typeface="Times New Roman"/>
                          <a:cs typeface="Arial" pitchFamily="34" charset="0"/>
                        </a:rPr>
                        <a:t> 710</a:t>
                      </a:r>
                    </a:p>
                  </a:txBody>
                  <a:tcPr marL="44174" marR="441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fontAlgn="base" hangingPunct="0">
                        <a:lnSpc>
                          <a:spcPct val="115000"/>
                        </a:lnSpc>
                        <a:spcBef>
                          <a:spcPts val="0"/>
                        </a:spcBef>
                        <a:spcAft>
                          <a:spcPts val="0"/>
                        </a:spcAft>
                      </a:pPr>
                      <a:r>
                        <a:rPr lang="en-US" sz="1600" u="sng" dirty="0">
                          <a:latin typeface="Arial" pitchFamily="34" charset="0"/>
                          <a:ea typeface="Times New Roman"/>
                          <a:cs typeface="Arial" pitchFamily="34" charset="0"/>
                        </a:rPr>
                        <a:t>&lt;</a:t>
                      </a:r>
                      <a:r>
                        <a:rPr lang="en-US" sz="1600" dirty="0">
                          <a:latin typeface="Arial" pitchFamily="34" charset="0"/>
                          <a:ea typeface="Times New Roman"/>
                          <a:cs typeface="Arial" pitchFamily="34" charset="0"/>
                        </a:rPr>
                        <a:t> 740</a:t>
                      </a:r>
                    </a:p>
                  </a:txBody>
                  <a:tcPr marL="44174" marR="441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29380">
                <a:tc>
                  <a:txBody>
                    <a:bodyPr/>
                    <a:lstStyle/>
                    <a:p>
                      <a:pPr marL="0" marR="0" fontAlgn="base" hangingPunct="0">
                        <a:lnSpc>
                          <a:spcPct val="115000"/>
                        </a:lnSpc>
                        <a:spcBef>
                          <a:spcPts val="0"/>
                        </a:spcBef>
                        <a:spcAft>
                          <a:spcPts val="0"/>
                        </a:spcAft>
                      </a:pPr>
                      <a:r>
                        <a:rPr lang="en-US" sz="1600" u="sng" dirty="0">
                          <a:latin typeface="Arial" pitchFamily="34" charset="0"/>
                          <a:ea typeface="Times New Roman"/>
                          <a:cs typeface="Arial" pitchFamily="34" charset="0"/>
                        </a:rPr>
                        <a:t>Trans</a:t>
                      </a:r>
                      <a:r>
                        <a:rPr lang="en-US" sz="1600" dirty="0">
                          <a:latin typeface="Arial" pitchFamily="34" charset="0"/>
                          <a:ea typeface="Times New Roman"/>
                          <a:cs typeface="Arial" pitchFamily="34" charset="0"/>
                        </a:rPr>
                        <a:t> </a:t>
                      </a:r>
                      <a:r>
                        <a:rPr lang="en-US" sz="1600" dirty="0" smtClean="0">
                          <a:latin typeface="Arial" pitchFamily="34" charset="0"/>
                          <a:ea typeface="Times New Roman"/>
                          <a:cs typeface="Arial" pitchFamily="34" charset="0"/>
                        </a:rPr>
                        <a:t>fat</a:t>
                      </a:r>
                      <a:r>
                        <a:rPr lang="en-US" sz="1600" baseline="30000" dirty="0" smtClean="0">
                          <a:latin typeface="Arial" pitchFamily="34" charset="0"/>
                          <a:ea typeface="Times New Roman"/>
                          <a:cs typeface="Arial" pitchFamily="34" charset="0"/>
                        </a:rPr>
                        <a:t> </a:t>
                      </a:r>
                      <a:endParaRPr lang="en-US" sz="1600" dirty="0">
                        <a:latin typeface="Arial" pitchFamily="34" charset="0"/>
                        <a:ea typeface="Times New Roman"/>
                        <a:cs typeface="Arial" pitchFamily="34" charset="0"/>
                      </a:endParaRPr>
                    </a:p>
                  </a:txBody>
                  <a:tcPr marL="44174" marR="44174"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fontAlgn="base" hangingPunct="0">
                        <a:lnSpc>
                          <a:spcPct val="115000"/>
                        </a:lnSpc>
                        <a:spcBef>
                          <a:spcPts val="0"/>
                        </a:spcBef>
                        <a:spcAft>
                          <a:spcPts val="0"/>
                        </a:spcAft>
                      </a:pPr>
                      <a:r>
                        <a:rPr lang="en-US" sz="1600" dirty="0">
                          <a:latin typeface="Arial" pitchFamily="34" charset="0"/>
                          <a:ea typeface="Times New Roman"/>
                          <a:cs typeface="Arial" pitchFamily="34" charset="0"/>
                        </a:rPr>
                        <a:t>Nutrition label or manufacturer specifications must </a:t>
                      </a:r>
                      <a:r>
                        <a:rPr lang="en-US" sz="1600" dirty="0" smtClean="0">
                          <a:latin typeface="Arial" pitchFamily="34" charset="0"/>
                          <a:ea typeface="Times New Roman"/>
                          <a:cs typeface="Arial" pitchFamily="34" charset="0"/>
                        </a:rPr>
                        <a:t>indicate</a:t>
                      </a:r>
                    </a:p>
                    <a:p>
                      <a:pPr marL="0" marR="0" algn="ctr" fontAlgn="base" hangingPunct="0">
                        <a:lnSpc>
                          <a:spcPct val="115000"/>
                        </a:lnSpc>
                        <a:spcBef>
                          <a:spcPts val="0"/>
                        </a:spcBef>
                        <a:spcAft>
                          <a:spcPts val="0"/>
                        </a:spcAft>
                      </a:pPr>
                      <a:r>
                        <a:rPr lang="en-US" sz="1600" dirty="0" smtClean="0">
                          <a:latin typeface="Arial" pitchFamily="34" charset="0"/>
                          <a:ea typeface="Times New Roman"/>
                          <a:cs typeface="Arial" pitchFamily="34" charset="0"/>
                        </a:rPr>
                        <a:t> ZERO </a:t>
                      </a:r>
                      <a:r>
                        <a:rPr lang="en-US" sz="1600" dirty="0">
                          <a:latin typeface="Arial" pitchFamily="34" charset="0"/>
                          <a:ea typeface="Times New Roman"/>
                          <a:cs typeface="Arial" pitchFamily="34" charset="0"/>
                        </a:rPr>
                        <a:t>grams of </a:t>
                      </a:r>
                      <a:r>
                        <a:rPr lang="en-US" sz="1600" u="sng" dirty="0">
                          <a:latin typeface="Arial" pitchFamily="34" charset="0"/>
                          <a:ea typeface="Times New Roman"/>
                          <a:cs typeface="Arial" pitchFamily="34" charset="0"/>
                        </a:rPr>
                        <a:t>trans</a:t>
                      </a:r>
                      <a:r>
                        <a:rPr lang="en-US" sz="1600" dirty="0">
                          <a:latin typeface="Arial" pitchFamily="34" charset="0"/>
                          <a:ea typeface="Times New Roman"/>
                          <a:cs typeface="Arial" pitchFamily="34" charset="0"/>
                        </a:rPr>
                        <a:t> fat per serving.</a:t>
                      </a:r>
                    </a:p>
                  </a:txBody>
                  <a:tcPr marL="44174" marR="44174"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757278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 r="-26"/>
          <a:stretch/>
        </p:blipFill>
        <p:spPr bwMode="auto">
          <a:xfrm>
            <a:off x="306421" y="3352800"/>
            <a:ext cx="179221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Title 1"/>
          <p:cNvSpPr>
            <a:spLocks noGrp="1"/>
          </p:cNvSpPr>
          <p:nvPr>
            <p:ph type="title"/>
          </p:nvPr>
        </p:nvSpPr>
        <p:spPr>
          <a:xfrm>
            <a:off x="381000" y="0"/>
            <a:ext cx="8229600" cy="1347788"/>
          </a:xfrm>
        </p:spPr>
        <p:txBody>
          <a:bodyPr/>
          <a:lstStyle/>
          <a:p>
            <a:r>
              <a:rPr lang="en-US" dirty="0" smtClean="0">
                <a:latin typeface="Arial" charset="0"/>
                <a:cs typeface="Arial" charset="0"/>
              </a:rPr>
              <a:t>Reimbursable Lunch</a:t>
            </a:r>
          </a:p>
        </p:txBody>
      </p:sp>
      <p:sp>
        <p:nvSpPr>
          <p:cNvPr id="3" name="Content Placeholder 2"/>
          <p:cNvSpPr>
            <a:spLocks noGrp="1"/>
          </p:cNvSpPr>
          <p:nvPr>
            <p:ph idx="1"/>
          </p:nvPr>
        </p:nvSpPr>
        <p:spPr>
          <a:xfrm>
            <a:off x="152400" y="1066800"/>
            <a:ext cx="8915400" cy="5105400"/>
          </a:xfrm>
        </p:spPr>
        <p:txBody>
          <a:bodyPr/>
          <a:lstStyle/>
          <a:p>
            <a:pPr marL="822960" indent="-457200">
              <a:spcBef>
                <a:spcPts val="0"/>
              </a:spcBef>
              <a:defRPr/>
            </a:pPr>
            <a:r>
              <a:rPr lang="en-US" dirty="0" smtClean="0"/>
              <a:t>Five (5)</a:t>
            </a:r>
            <a:r>
              <a:rPr lang="en-US" b="1" dirty="0" smtClean="0">
                <a:solidFill>
                  <a:srgbClr val="006600"/>
                </a:solidFill>
              </a:rPr>
              <a:t> </a:t>
            </a:r>
            <a:r>
              <a:rPr lang="en-US" dirty="0"/>
              <a:t>f</a:t>
            </a:r>
            <a:r>
              <a:rPr lang="en-US" dirty="0" smtClean="0"/>
              <a:t>ull components must be </a:t>
            </a:r>
            <a:r>
              <a:rPr lang="en-US" b="1" u="sng" dirty="0" smtClean="0"/>
              <a:t>offered</a:t>
            </a:r>
            <a:r>
              <a:rPr lang="en-US" dirty="0" smtClean="0"/>
              <a:t>  or </a:t>
            </a:r>
            <a:r>
              <a:rPr lang="en-US" b="1" u="sng" dirty="0" smtClean="0"/>
              <a:t>served </a:t>
            </a:r>
            <a:r>
              <a:rPr lang="en-US" dirty="0" smtClean="0"/>
              <a:t>at </a:t>
            </a:r>
            <a:r>
              <a:rPr lang="en-US" b="1" dirty="0" smtClean="0"/>
              <a:t>lunch</a:t>
            </a:r>
          </a:p>
          <a:p>
            <a:pPr marL="822960" indent="-457200">
              <a:spcBef>
                <a:spcPts val="1800"/>
              </a:spcBef>
              <a:spcAft>
                <a:spcPts val="0"/>
              </a:spcAft>
              <a:defRPr/>
            </a:pPr>
            <a:r>
              <a:rPr lang="en-US" dirty="0" smtClean="0"/>
              <a:t>Five (5) components at </a:t>
            </a:r>
            <a:r>
              <a:rPr lang="en-US" b="1" dirty="0" smtClean="0"/>
              <a:t>lunch</a:t>
            </a:r>
            <a:r>
              <a:rPr lang="en-US" dirty="0" smtClean="0"/>
              <a:t> include:</a:t>
            </a:r>
          </a:p>
          <a:p>
            <a:pPr marL="2286000" lvl="1" indent="-457200">
              <a:spcBef>
                <a:spcPts val="0"/>
              </a:spcBef>
              <a:defRPr/>
            </a:pPr>
            <a:r>
              <a:rPr lang="en-US" dirty="0" smtClean="0"/>
              <a:t>Fruits</a:t>
            </a:r>
          </a:p>
          <a:p>
            <a:pPr marL="2286000" lvl="1" indent="-457200">
              <a:spcBef>
                <a:spcPts val="0"/>
              </a:spcBef>
              <a:defRPr/>
            </a:pPr>
            <a:r>
              <a:rPr lang="en-US" dirty="0" smtClean="0"/>
              <a:t>Vegetables</a:t>
            </a:r>
          </a:p>
          <a:p>
            <a:pPr marL="2286000" lvl="1" indent="-457200">
              <a:spcBef>
                <a:spcPts val="0"/>
              </a:spcBef>
              <a:defRPr/>
            </a:pPr>
            <a:r>
              <a:rPr lang="en-US" dirty="0" smtClean="0"/>
              <a:t>Meats/Meat Alternates</a:t>
            </a:r>
          </a:p>
          <a:p>
            <a:pPr marL="2286000" lvl="1" indent="-457200">
              <a:spcBef>
                <a:spcPts val="0"/>
              </a:spcBef>
              <a:defRPr/>
            </a:pPr>
            <a:r>
              <a:rPr lang="en-US" dirty="0" smtClean="0"/>
              <a:t>Grains </a:t>
            </a:r>
          </a:p>
          <a:p>
            <a:pPr marL="2286000" lvl="1" indent="-457200">
              <a:spcBef>
                <a:spcPts val="0"/>
              </a:spcBef>
              <a:defRPr/>
            </a:pPr>
            <a:r>
              <a:rPr lang="en-US" dirty="0" smtClean="0"/>
              <a:t>Milk</a:t>
            </a:r>
          </a:p>
          <a:p>
            <a:pPr marL="1108710" indent="-742950">
              <a:spcBef>
                <a:spcPts val="0"/>
              </a:spcBef>
              <a:defRPr/>
            </a:pPr>
            <a:endParaRPr lang="en-US" dirty="0" smtClean="0"/>
          </a:p>
          <a:p>
            <a:pPr marL="365760" indent="0">
              <a:spcBef>
                <a:spcPts val="0"/>
              </a:spcBef>
              <a:spcAft>
                <a:spcPts val="600"/>
              </a:spcAft>
              <a:buFont typeface="Arial" charset="0"/>
              <a:buNone/>
              <a:defRPr/>
            </a:pPr>
            <a:endParaRPr lang="en-US" sz="3200" b="1" i="1" dirty="0">
              <a:solidFill>
                <a:srgbClr val="002060"/>
              </a:solidFill>
            </a:endParaRPr>
          </a:p>
          <a:p>
            <a:pPr>
              <a:defRPr/>
            </a:pPr>
            <a:endParaRPr lang="en-US" dirty="0" smtClean="0"/>
          </a:p>
          <a:p>
            <a:pPr marL="458788" lvl="1" indent="0">
              <a:spcBef>
                <a:spcPts val="0"/>
              </a:spcBef>
              <a:buFont typeface="Arial" charset="0"/>
              <a:buNone/>
              <a:defRPr/>
            </a:pPr>
            <a:endParaRPr lang="en-US" dirty="0" smtClean="0">
              <a:solidFill>
                <a:srgbClr val="FF0000"/>
              </a:solidFill>
            </a:endParaRPr>
          </a:p>
        </p:txBody>
      </p:sp>
    </p:spTree>
    <p:extLst>
      <p:ext uri="{BB962C8B-B14F-4D97-AF65-F5344CB8AC3E}">
        <p14:creationId xmlns:p14="http://schemas.microsoft.com/office/powerpoint/2010/main" val="3669711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a:xfrm>
            <a:off x="152400" y="4864"/>
            <a:ext cx="8991600" cy="1417638"/>
          </a:xfrm>
        </p:spPr>
        <p:txBody>
          <a:bodyPr/>
          <a:lstStyle/>
          <a:p>
            <a:pPr eaLnBrk="1" hangingPunct="1"/>
            <a:r>
              <a:rPr lang="en-US" sz="4400" dirty="0" smtClean="0">
                <a:solidFill>
                  <a:schemeClr val="accent6">
                    <a:lumMod val="75000"/>
                  </a:schemeClr>
                </a:solidFill>
              </a:rPr>
              <a:t>Reimbursable Lunch Definitions</a:t>
            </a:r>
          </a:p>
        </p:txBody>
      </p:sp>
      <p:sp>
        <p:nvSpPr>
          <p:cNvPr id="24579" name="Rectangle 3"/>
          <p:cNvSpPr>
            <a:spLocks noGrp="1" noChangeArrowheads="1"/>
          </p:cNvSpPr>
          <p:nvPr>
            <p:ph idx="1"/>
          </p:nvPr>
        </p:nvSpPr>
        <p:spPr>
          <a:xfrm>
            <a:off x="152400" y="1143000"/>
            <a:ext cx="8991600" cy="5029200"/>
          </a:xfrm>
        </p:spPr>
        <p:txBody>
          <a:bodyPr/>
          <a:lstStyle/>
          <a:p>
            <a:pPr eaLnBrk="1" hangingPunct="1">
              <a:buFontTx/>
              <a:buNone/>
            </a:pPr>
            <a:r>
              <a:rPr lang="en-US" b="1" u="sng" dirty="0" smtClean="0">
                <a:solidFill>
                  <a:srgbClr val="0070C0"/>
                </a:solidFill>
              </a:rPr>
              <a:t>Food Component </a:t>
            </a:r>
            <a:r>
              <a:rPr lang="en-US" dirty="0" smtClean="0"/>
              <a:t>- One of five food groups that make up reimbursable school </a:t>
            </a:r>
            <a:r>
              <a:rPr lang="en-US" b="1" dirty="0" smtClean="0"/>
              <a:t>lunch</a:t>
            </a:r>
            <a:r>
              <a:rPr lang="en-US" dirty="0" smtClean="0"/>
              <a:t>, school breakfast, and afterschool snack programs</a:t>
            </a:r>
          </a:p>
          <a:p>
            <a:pPr eaLnBrk="1" hangingPunct="1">
              <a:spcBef>
                <a:spcPts val="3000"/>
              </a:spcBef>
              <a:buFontTx/>
              <a:buNone/>
            </a:pPr>
            <a:r>
              <a:rPr lang="en-US" b="1" u="sng" dirty="0" smtClean="0">
                <a:solidFill>
                  <a:srgbClr val="0070C0"/>
                </a:solidFill>
              </a:rPr>
              <a:t>Full Component</a:t>
            </a:r>
            <a:r>
              <a:rPr lang="en-US" b="1" dirty="0" smtClean="0">
                <a:solidFill>
                  <a:srgbClr val="0070C0"/>
                </a:solidFill>
              </a:rPr>
              <a:t> </a:t>
            </a:r>
            <a:r>
              <a:rPr lang="en-US" dirty="0" smtClean="0">
                <a:solidFill>
                  <a:srgbClr val="000000"/>
                </a:solidFill>
              </a:rPr>
              <a:t>(ex. </a:t>
            </a:r>
            <a:r>
              <a:rPr lang="en-US" b="1" dirty="0" smtClean="0">
                <a:solidFill>
                  <a:srgbClr val="000000"/>
                </a:solidFill>
              </a:rPr>
              <a:t>lunch</a:t>
            </a:r>
            <a:r>
              <a:rPr lang="en-US" dirty="0" smtClean="0">
                <a:solidFill>
                  <a:srgbClr val="000000"/>
                </a:solidFill>
              </a:rPr>
              <a:t> daily requirements)</a:t>
            </a:r>
            <a:r>
              <a:rPr lang="en-US" dirty="0" smtClean="0"/>
              <a:t>-</a:t>
            </a:r>
          </a:p>
          <a:p>
            <a:pPr eaLnBrk="1" hangingPunct="1">
              <a:buFontTx/>
              <a:buNone/>
            </a:pPr>
            <a:endParaRPr lang="en-US" dirty="0" smtClean="0"/>
          </a:p>
          <a:p>
            <a:pPr eaLnBrk="1" hangingPunct="1">
              <a:buFont typeface="Arial" pitchFamily="34" charset="0"/>
              <a:buNone/>
            </a:pPr>
            <a:endParaRPr lang="en-US" u="sng" dirty="0" smtClean="0"/>
          </a:p>
          <a:p>
            <a:pPr eaLnBrk="1" hangingPunct="1">
              <a:spcBef>
                <a:spcPts val="3300"/>
              </a:spcBef>
              <a:buFont typeface="Arial" pitchFamily="34" charset="0"/>
              <a:buNone/>
            </a:pPr>
            <a:r>
              <a:rPr lang="en-US" b="1" u="sng" dirty="0" smtClean="0">
                <a:solidFill>
                  <a:srgbClr val="0070C0"/>
                </a:solidFill>
              </a:rPr>
              <a:t>Food Item </a:t>
            </a:r>
            <a:r>
              <a:rPr lang="en-US" dirty="0" smtClean="0"/>
              <a:t>- A specific food offered within the five food components for </a:t>
            </a:r>
            <a:r>
              <a:rPr lang="en-US" b="1" dirty="0" smtClean="0"/>
              <a:t>lunch</a:t>
            </a:r>
          </a:p>
          <a:p>
            <a:pPr eaLnBrk="1" hangingPunct="1">
              <a:buFontTx/>
              <a:buNone/>
            </a:pPr>
            <a:endParaRPr lang="en-US" dirty="0" smtClean="0"/>
          </a:p>
        </p:txBody>
      </p:sp>
      <p:sp>
        <p:nvSpPr>
          <p:cNvPr id="24581" name="TextBox 1"/>
          <p:cNvSpPr txBox="1">
            <a:spLocks noChangeArrowheads="1"/>
          </p:cNvSpPr>
          <p:nvPr/>
        </p:nvSpPr>
        <p:spPr bwMode="auto">
          <a:xfrm>
            <a:off x="2514600" y="4114800"/>
            <a:ext cx="404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prstClr val="black"/>
                </a:solidFill>
              </a:rPr>
              <a:t>¾</a:t>
            </a:r>
          </a:p>
          <a:p>
            <a:pPr eaLnBrk="1" fontAlgn="base" hangingPunct="1">
              <a:spcBef>
                <a:spcPct val="0"/>
              </a:spcBef>
              <a:spcAft>
                <a:spcPct val="0"/>
              </a:spcAft>
            </a:pPr>
            <a:endParaRPr lang="en-US" smtClean="0">
              <a:solidFill>
                <a:prstClr val="black"/>
              </a:solidFill>
            </a:endParaRPr>
          </a:p>
        </p:txBody>
      </p:sp>
      <p:pic>
        <p:nvPicPr>
          <p:cNvPr id="245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0" y="3523456"/>
            <a:ext cx="8997950"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igh Res SNP Ap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5562600"/>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418226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2" descr="High Res SNP Ap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5436227"/>
            <a:ext cx="457200" cy="476250"/>
          </a:xfrm>
          <a:prstGeom prst="rect">
            <a:avLst/>
          </a:prstGeom>
          <a:solidFill>
            <a:schemeClr val="bg1"/>
          </a:solidFill>
          <a:ln>
            <a:noFill/>
          </a:ln>
          <a:extLst/>
        </p:spPr>
      </p:pic>
      <p:sp>
        <p:nvSpPr>
          <p:cNvPr id="63490" name="Title 4"/>
          <p:cNvSpPr>
            <a:spLocks noGrp="1"/>
          </p:cNvSpPr>
          <p:nvPr>
            <p:ph type="title"/>
          </p:nvPr>
        </p:nvSpPr>
        <p:spPr>
          <a:xfrm>
            <a:off x="457200" y="0"/>
            <a:ext cx="8229600" cy="1417638"/>
          </a:xfrm>
        </p:spPr>
        <p:txBody>
          <a:bodyPr/>
          <a:lstStyle/>
          <a:p>
            <a:pPr eaLnBrk="1" hangingPunct="1"/>
            <a:r>
              <a:rPr lang="en-US" dirty="0" smtClean="0">
                <a:solidFill>
                  <a:schemeClr val="accent6">
                    <a:lumMod val="75000"/>
                  </a:schemeClr>
                </a:solidFill>
              </a:rPr>
              <a:t>Definitions (cont.)</a:t>
            </a:r>
            <a:endParaRPr lang="en-US" sz="3600" dirty="0" smtClean="0">
              <a:solidFill>
                <a:schemeClr val="accent6">
                  <a:lumMod val="75000"/>
                </a:schemeClr>
              </a:solidFill>
            </a:endParaRPr>
          </a:p>
        </p:txBody>
      </p:sp>
      <p:sp>
        <p:nvSpPr>
          <p:cNvPr id="63491" name="Rectangle 3"/>
          <p:cNvSpPr>
            <a:spLocks noGrp="1" noChangeArrowheads="1"/>
          </p:cNvSpPr>
          <p:nvPr>
            <p:ph idx="1"/>
          </p:nvPr>
        </p:nvSpPr>
        <p:spPr>
          <a:xfrm>
            <a:off x="100519" y="1371600"/>
            <a:ext cx="9067800" cy="4953000"/>
          </a:xfrm>
        </p:spPr>
        <p:txBody>
          <a:bodyPr/>
          <a:lstStyle/>
          <a:p>
            <a:pPr marL="0" lvl="1" indent="0" defTabSz="912813">
              <a:spcBef>
                <a:spcPct val="0"/>
              </a:spcBef>
              <a:buFont typeface="Arial" pitchFamily="34" charset="0"/>
              <a:buNone/>
            </a:pPr>
            <a:r>
              <a:rPr lang="en-US" sz="3600" b="1" u="sng" dirty="0" smtClean="0">
                <a:solidFill>
                  <a:srgbClr val="00B050"/>
                </a:solidFill>
              </a:rPr>
              <a:t>Serve</a:t>
            </a:r>
            <a:r>
              <a:rPr lang="en-US" sz="3600" b="1" dirty="0" smtClean="0"/>
              <a:t> – </a:t>
            </a:r>
            <a:r>
              <a:rPr lang="en-US" sz="3600" dirty="0" smtClean="0"/>
              <a:t>students must take</a:t>
            </a:r>
          </a:p>
          <a:p>
            <a:pPr marL="0" lvl="1" indent="0" defTabSz="912813">
              <a:spcBef>
                <a:spcPct val="0"/>
              </a:spcBef>
              <a:buFont typeface="Arial" pitchFamily="34" charset="0"/>
              <a:buNone/>
            </a:pPr>
            <a:r>
              <a:rPr lang="en-US" sz="3600" dirty="0" smtClean="0"/>
              <a:t>   all 5 components, regardless of choices</a:t>
            </a:r>
            <a:endParaRPr lang="en-US" sz="3600" i="1" dirty="0" smtClean="0"/>
          </a:p>
          <a:p>
            <a:pPr defTabSz="912813" eaLnBrk="1" hangingPunct="1">
              <a:spcBef>
                <a:spcPts val="1200"/>
              </a:spcBef>
              <a:buFontTx/>
              <a:buNone/>
            </a:pPr>
            <a:r>
              <a:rPr lang="en-US" sz="3600" b="1" u="sng" dirty="0" smtClean="0">
                <a:solidFill>
                  <a:srgbClr val="00B050"/>
                </a:solidFill>
              </a:rPr>
              <a:t>Offer vs. Serve </a:t>
            </a:r>
            <a:r>
              <a:rPr lang="en-US" sz="3600" b="1" dirty="0" smtClean="0"/>
              <a:t>– </a:t>
            </a:r>
            <a:r>
              <a:rPr lang="en-US" sz="3600" dirty="0"/>
              <a:t>a</a:t>
            </a:r>
            <a:r>
              <a:rPr lang="en-US" sz="3600" dirty="0" smtClean="0"/>
              <a:t>llows students to decline up to any 2 components at </a:t>
            </a:r>
            <a:r>
              <a:rPr lang="en-US" sz="3600" b="1" dirty="0" smtClean="0"/>
              <a:t>lunch</a:t>
            </a:r>
            <a:r>
              <a:rPr lang="en-US" sz="3600" dirty="0" smtClean="0"/>
              <a:t> to minimize plate waste; schools are required to offer more food item choices</a:t>
            </a:r>
          </a:p>
          <a:p>
            <a:pPr marL="0" lvl="1" indent="0" defTabSz="912813">
              <a:spcBef>
                <a:spcPts val="1200"/>
              </a:spcBef>
              <a:buNone/>
            </a:pPr>
            <a:r>
              <a:rPr lang="en-US" sz="3600" b="1" u="sng" dirty="0">
                <a:solidFill>
                  <a:srgbClr val="00B050"/>
                </a:solidFill>
              </a:rPr>
              <a:t>Choice</a:t>
            </a:r>
            <a:r>
              <a:rPr lang="en-US" sz="3600" b="1" dirty="0"/>
              <a:t> – </a:t>
            </a:r>
            <a:r>
              <a:rPr lang="en-US" sz="3600" dirty="0"/>
              <a:t>several food items available as a     </a:t>
            </a:r>
          </a:p>
          <a:p>
            <a:pPr marL="0" lvl="1" indent="0" defTabSz="912813">
              <a:spcBef>
                <a:spcPct val="0"/>
              </a:spcBef>
              <a:buNone/>
            </a:pPr>
            <a:r>
              <a:rPr lang="en-US" sz="3600" dirty="0"/>
              <a:t>  </a:t>
            </a:r>
            <a:r>
              <a:rPr lang="en-US" sz="3600" dirty="0" smtClean="0"/>
              <a:t>component selection; </a:t>
            </a:r>
            <a:r>
              <a:rPr lang="en-US" sz="3600" u="sng" dirty="0" smtClean="0"/>
              <a:t>choice </a:t>
            </a:r>
            <a:r>
              <a:rPr lang="en-US" sz="3600" u="sng" dirty="0"/>
              <a:t>is not OVS</a:t>
            </a:r>
            <a:endParaRPr lang="en-US" sz="3600" u="sng" dirty="0" smtClean="0"/>
          </a:p>
          <a:p>
            <a:pPr defTabSz="912813" eaLnBrk="1" hangingPunct="1">
              <a:buFontTx/>
              <a:buNone/>
            </a:pPr>
            <a:endParaRPr lang="en-US" dirty="0" smtClean="0"/>
          </a:p>
          <a:p>
            <a:pPr defTabSz="912813" eaLnBrk="1" hangingPunct="1">
              <a:buFontTx/>
              <a:buNone/>
            </a:pPr>
            <a:endParaRPr lang="en-US" dirty="0" smtClean="0"/>
          </a:p>
        </p:txBody>
      </p:sp>
    </p:spTree>
    <p:extLst>
      <p:ext uri="{BB962C8B-B14F-4D97-AF65-F5344CB8AC3E}">
        <p14:creationId xmlns:p14="http://schemas.microsoft.com/office/powerpoint/2010/main" val="819959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Show What You Know!</a:t>
            </a:r>
            <a:endParaRPr lang="en-US" dirty="0">
              <a:solidFill>
                <a:schemeClr val="accent6">
                  <a:lumMod val="75000"/>
                </a:schemeClr>
              </a:solidFill>
            </a:endParaRPr>
          </a:p>
        </p:txBody>
      </p:sp>
      <p:sp>
        <p:nvSpPr>
          <p:cNvPr id="3" name="Content Placeholder 2"/>
          <p:cNvSpPr>
            <a:spLocks noGrp="1"/>
          </p:cNvSpPr>
          <p:nvPr>
            <p:ph idx="1"/>
          </p:nvPr>
        </p:nvSpPr>
        <p:spPr>
          <a:xfrm>
            <a:off x="381000" y="1143000"/>
            <a:ext cx="8763000" cy="4983163"/>
          </a:xfrm>
        </p:spPr>
        <p:txBody>
          <a:bodyPr/>
          <a:lstStyle/>
          <a:p>
            <a:pPr marL="0" indent="0">
              <a:spcBef>
                <a:spcPts val="0"/>
              </a:spcBef>
              <a:buNone/>
            </a:pPr>
            <a:r>
              <a:rPr lang="en-US" sz="3600" dirty="0" smtClean="0"/>
              <a:t>Using the food models and tray at your table:  </a:t>
            </a:r>
          </a:p>
          <a:p>
            <a:pPr>
              <a:spcBef>
                <a:spcPts val="0"/>
              </a:spcBef>
            </a:pPr>
            <a:r>
              <a:rPr lang="en-US" sz="3600" dirty="0" smtClean="0"/>
              <a:t>Find </a:t>
            </a:r>
            <a:r>
              <a:rPr lang="en-US" sz="3600" b="1" dirty="0" smtClean="0"/>
              <a:t>5</a:t>
            </a:r>
            <a:r>
              <a:rPr lang="en-US" sz="3600" dirty="0" smtClean="0"/>
              <a:t> </a:t>
            </a:r>
            <a:r>
              <a:rPr lang="en-US" sz="3600" b="1" dirty="0" smtClean="0"/>
              <a:t>food items </a:t>
            </a:r>
            <a:r>
              <a:rPr lang="en-US" sz="3600" dirty="0" smtClean="0"/>
              <a:t>(don’t worry about portion or components), place on tray</a:t>
            </a:r>
          </a:p>
          <a:p>
            <a:pPr>
              <a:spcBef>
                <a:spcPts val="0"/>
              </a:spcBef>
            </a:pPr>
            <a:r>
              <a:rPr lang="en-US" sz="3600" dirty="0" smtClean="0"/>
              <a:t>Select 5 food items to represent the </a:t>
            </a:r>
            <a:r>
              <a:rPr lang="en-US" sz="3600" b="1" dirty="0" smtClean="0"/>
              <a:t>5 components</a:t>
            </a:r>
            <a:r>
              <a:rPr lang="en-US" sz="3600" dirty="0" smtClean="0"/>
              <a:t> </a:t>
            </a:r>
          </a:p>
          <a:p>
            <a:pPr>
              <a:spcBef>
                <a:spcPts val="0"/>
              </a:spcBef>
            </a:pPr>
            <a:r>
              <a:rPr lang="en-US" sz="3600" dirty="0" smtClean="0"/>
              <a:t>Identify 3 </a:t>
            </a:r>
            <a:r>
              <a:rPr lang="en-US" sz="3600" b="1" dirty="0" smtClean="0"/>
              <a:t>choices</a:t>
            </a:r>
            <a:r>
              <a:rPr lang="en-US" sz="3600" dirty="0" smtClean="0"/>
              <a:t> within the vegetable component and within the fruit component </a:t>
            </a:r>
          </a:p>
          <a:p>
            <a:endParaRPr lang="en-US" dirty="0" smtClean="0"/>
          </a:p>
          <a:p>
            <a:endParaRPr lang="en-US" dirty="0" smtClean="0"/>
          </a:p>
          <a:p>
            <a:endParaRPr lang="en-US" dirty="0" smtClean="0"/>
          </a:p>
          <a:p>
            <a:endParaRPr lang="en-US" dirty="0"/>
          </a:p>
        </p:txBody>
      </p:sp>
      <p:sp>
        <p:nvSpPr>
          <p:cNvPr id="5" name="TextBox 4"/>
          <p:cNvSpPr txBox="1"/>
          <p:nvPr/>
        </p:nvSpPr>
        <p:spPr>
          <a:xfrm>
            <a:off x="7162800" y="5532438"/>
            <a:ext cx="1066800" cy="369888"/>
          </a:xfrm>
          <a:prstGeom prst="rect">
            <a:avLst/>
          </a:prstGeom>
          <a:solidFill>
            <a:schemeClr val="bg1">
              <a:lumMod val="75000"/>
            </a:schemeClr>
          </a:solidFill>
        </p:spPr>
        <p:txBody>
          <a:bodyPr wrap="square">
            <a:spAutoFit/>
          </a:bodyPr>
          <a:lstStyle/>
          <a:p>
            <a:pPr>
              <a:defRPr/>
            </a:pPr>
            <a:r>
              <a:rPr lang="en-US" dirty="0">
                <a:solidFill>
                  <a:schemeClr val="accent4">
                    <a:lumMod val="50000"/>
                  </a:schemeClr>
                </a:solidFill>
                <a:cs typeface="+mn-cs"/>
              </a:rPr>
              <a:t>ACTIVITY</a:t>
            </a:r>
          </a:p>
        </p:txBody>
      </p:sp>
      <p:pic>
        <p:nvPicPr>
          <p:cNvPr id="6" name="Picture 2" descr="High Res SNP Ap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1702" y="5532438"/>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123579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solidFill>
                  <a:srgbClr val="006600"/>
                </a:solidFill>
                <a:latin typeface="Arial" charset="0"/>
                <a:cs typeface="Arial" charset="0"/>
              </a:rPr>
              <a:t>What is OVS?</a:t>
            </a:r>
          </a:p>
        </p:txBody>
      </p:sp>
      <p:sp>
        <p:nvSpPr>
          <p:cNvPr id="3" name="Content Placeholder 2"/>
          <p:cNvSpPr>
            <a:spLocks noGrp="1"/>
          </p:cNvSpPr>
          <p:nvPr>
            <p:ph idx="1"/>
          </p:nvPr>
        </p:nvSpPr>
        <p:spPr>
          <a:xfrm>
            <a:off x="76200" y="1371600"/>
            <a:ext cx="9067800" cy="4525963"/>
          </a:xfrm>
        </p:spPr>
        <p:txBody>
          <a:bodyPr/>
          <a:lstStyle/>
          <a:p>
            <a:pPr marL="742950" indent="-742950">
              <a:buFont typeface="+mj-lt"/>
              <a:buAutoNum type="alphaUcPeriod"/>
              <a:defRPr/>
            </a:pPr>
            <a:r>
              <a:rPr lang="en-US" b="1" dirty="0" smtClean="0">
                <a:solidFill>
                  <a:srgbClr val="006600"/>
                </a:solidFill>
              </a:rPr>
              <a:t>An alternative way to start a tennis match </a:t>
            </a:r>
          </a:p>
          <a:p>
            <a:pPr marL="742950" indent="-742950">
              <a:buFont typeface="+mj-lt"/>
              <a:buAutoNum type="alphaUcPeriod"/>
              <a:defRPr/>
            </a:pPr>
            <a:r>
              <a:rPr lang="en-US" b="1" dirty="0" smtClean="0">
                <a:solidFill>
                  <a:schemeClr val="accent2">
                    <a:lumMod val="75000"/>
                  </a:schemeClr>
                </a:solidFill>
              </a:rPr>
              <a:t>A way to offer more food choices to students on school menus </a:t>
            </a:r>
          </a:p>
          <a:p>
            <a:pPr marL="742950" indent="-742950">
              <a:buFont typeface="+mj-lt"/>
              <a:buAutoNum type="alphaUcPeriod"/>
              <a:defRPr/>
            </a:pPr>
            <a:r>
              <a:rPr lang="en-US" b="1" dirty="0" smtClean="0">
                <a:solidFill>
                  <a:schemeClr val="accent1">
                    <a:lumMod val="50000"/>
                  </a:schemeClr>
                </a:solidFill>
              </a:rPr>
              <a:t>An option to reduce food waste and give students flexibility </a:t>
            </a:r>
          </a:p>
          <a:p>
            <a:pPr marL="742950" indent="-742950">
              <a:buFont typeface="+mj-lt"/>
              <a:buAutoNum type="alphaUcPeriod"/>
              <a:defRPr/>
            </a:pPr>
            <a:r>
              <a:rPr lang="en-US" b="1" dirty="0" smtClean="0">
                <a:solidFill>
                  <a:schemeClr val="accent1">
                    <a:lumMod val="50000"/>
                  </a:schemeClr>
                </a:solidFill>
              </a:rPr>
              <a:t>Required in all Georgia schools</a:t>
            </a:r>
          </a:p>
          <a:p>
            <a:pPr>
              <a:buFont typeface="Arial" charset="0"/>
              <a:buNone/>
              <a:defRPr/>
            </a:pPr>
            <a:endParaRPr lang="en-US" dirty="0" smtClean="0"/>
          </a:p>
        </p:txBody>
      </p:sp>
    </p:spTree>
    <p:extLst>
      <p:ext uri="{BB962C8B-B14F-4D97-AF65-F5344CB8AC3E}">
        <p14:creationId xmlns:p14="http://schemas.microsoft.com/office/powerpoint/2010/main" val="3312566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GaDO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2916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132916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aDOE Presentation Template - John 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132916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132916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78A968CC758542A52F757A27E3AA32" ma:contentTypeVersion="3" ma:contentTypeDescription="Create a new document." ma:contentTypeScope="" ma:versionID="d4eb53782ce0090d63d21b29a94004a4">
  <xsd:schema xmlns:xsd="http://www.w3.org/2001/XMLSchema" xmlns:xs="http://www.w3.org/2001/XMLSchema" xmlns:p="http://schemas.microsoft.com/office/2006/metadata/properties" xmlns:ns1="http://schemas.microsoft.com/sharepoint/v3" xmlns:ns2="1d496aed-39d0-4758-b3cf-4e4773287716" xmlns:ns3="b96539ca-0d04-4f13-9e0c-c5c61c50bfbe" targetNamespace="http://schemas.microsoft.com/office/2006/metadata/properties" ma:root="true" ma:fieldsID="6be91a3ce0327a305f15fc02465040b0" ns1:_="" ns2:_="" ns3:_="">
    <xsd:import namespace="http://schemas.microsoft.com/sharepoint/v3"/>
    <xsd:import namespace="1d496aed-39d0-4758-b3cf-4e4773287716"/>
    <xsd:import namespace="b96539ca-0d04-4f13-9e0c-c5c61c50bfbe"/>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6539ca-0d04-4f13-9e0c-c5c61c50bfbe" elementFormDefault="qualified">
    <xsd:import namespace="http://schemas.microsoft.com/office/2006/documentManagement/types"/>
    <xsd:import namespace="http://schemas.microsoft.com/office/infopath/2007/PartnerControls"/>
    <xsd:element name="Page" ma:index="12" nillable="true" ma:displayName="Page" ma:list="{07ED2675-D0A9-44CB-8058-0094628B2974}"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Page xmlns="b96539ca-0d04-4f13-9e0c-c5c61c50bfbe" xsi:nil="true"/>
    <PublishingExpirationDate xmlns="http://schemas.microsoft.com/sharepoint/v3" xsi:nil="true"/>
    <PublishingStartDate xmlns="http://schemas.microsoft.com/sharepoint/v3" xsi:nil="true"/>
    <Page_x0020_SubHeader xmlns="b96539ca-0d04-4f13-9e0c-c5c61c50bfbe" xsi:nil="true"/>
  </documentManagement>
</p:properties>
</file>

<file path=customXml/itemProps1.xml><?xml version="1.0" encoding="utf-8"?>
<ds:datastoreItem xmlns:ds="http://schemas.openxmlformats.org/officeDocument/2006/customXml" ds:itemID="{E41511A2-624A-449E-8C34-111ADA5C5127}"/>
</file>

<file path=customXml/itemProps2.xml><?xml version="1.0" encoding="utf-8"?>
<ds:datastoreItem xmlns:ds="http://schemas.openxmlformats.org/officeDocument/2006/customXml" ds:itemID="{9F48EEEE-E6AF-45FE-9B05-6A2E05E115A5}"/>
</file>

<file path=customXml/itemProps3.xml><?xml version="1.0" encoding="utf-8"?>
<ds:datastoreItem xmlns:ds="http://schemas.openxmlformats.org/officeDocument/2006/customXml" ds:itemID="{27D1F9A6-52A4-4CAB-93A8-7B74CDE394C6}"/>
</file>

<file path=docProps/app.xml><?xml version="1.0" encoding="utf-8"?>
<Properties xmlns="http://schemas.openxmlformats.org/officeDocument/2006/extended-properties" xmlns:vt="http://schemas.openxmlformats.org/officeDocument/2006/docPropsVTypes">
  <Template>GaDOE Template</Template>
  <TotalTime>3667</TotalTime>
  <Words>4411</Words>
  <Application>Microsoft Office PowerPoint</Application>
  <PresentationFormat>On-screen Show (4:3)</PresentationFormat>
  <Paragraphs>618</Paragraphs>
  <Slides>31</Slides>
  <Notes>31</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31</vt:i4>
      </vt:variant>
    </vt:vector>
  </HeadingPairs>
  <TitlesOfParts>
    <vt:vector size="38" baseType="lpstr">
      <vt:lpstr>GaDOE Template</vt:lpstr>
      <vt:lpstr>~1329165</vt:lpstr>
      <vt:lpstr>1_~1329165</vt:lpstr>
      <vt:lpstr>GaDOE Presentation Template - John Barge</vt:lpstr>
      <vt:lpstr>2_~1329165</vt:lpstr>
      <vt:lpstr>3_~1329165</vt:lpstr>
      <vt:lpstr>Acrobat Document</vt:lpstr>
      <vt:lpstr>PowerPoint Presentation</vt:lpstr>
      <vt:lpstr>What Do  You Know?</vt:lpstr>
      <vt:lpstr>OBJECTIVES</vt:lpstr>
      <vt:lpstr>Lunch Meal Pattern</vt:lpstr>
      <vt:lpstr>Reimbursable Lunch</vt:lpstr>
      <vt:lpstr>Reimbursable Lunch Definitions</vt:lpstr>
      <vt:lpstr>Definitions (cont.)</vt:lpstr>
      <vt:lpstr>Show What You Know!</vt:lpstr>
      <vt:lpstr>What is OVS?</vt:lpstr>
      <vt:lpstr>More on Offer vs. Serve</vt:lpstr>
      <vt:lpstr>PowerPoint Presentation</vt:lpstr>
      <vt:lpstr>PowerPoint Presentation</vt:lpstr>
      <vt:lpstr>Offer vs. Serve - Rules</vt:lpstr>
      <vt:lpstr>What Does the Required Fruit or Vegetable in OVS Look Like?</vt:lpstr>
      <vt:lpstr>Examples of Required Vegetable or Fruit in OVS</vt:lpstr>
      <vt:lpstr>Examples of Required Vegetable or Fruit in OVS</vt:lpstr>
      <vt:lpstr>Examples of Required Vegetable or Fruit in OVS</vt:lpstr>
      <vt:lpstr>PowerPoint Presentation</vt:lpstr>
      <vt:lpstr>PowerPoint Presentation</vt:lpstr>
      <vt:lpstr>Is it  reimbursable for lunch?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manager will…</vt:lpstr>
      <vt:lpstr>SUMMARY</vt:lpstr>
    </vt:vector>
  </TitlesOfParts>
  <Company>Georgia Department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GaDOE</dc:creator>
  <cp:lastModifiedBy>GaDOE</cp:lastModifiedBy>
  <cp:revision>153</cp:revision>
  <cp:lastPrinted>2013-03-21T19:19:00Z</cp:lastPrinted>
  <dcterms:created xsi:type="dcterms:W3CDTF">2012-09-25T17:27:30Z</dcterms:created>
  <dcterms:modified xsi:type="dcterms:W3CDTF">2013-05-09T16:41:23Z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0x0101008278A968CC758542A52F757A27E3AA32</vt:lpwstr>
  </property>
</Properties>
</file>