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92" r:id="rId5"/>
    <p:sldId id="294" r:id="rId6"/>
    <p:sldId id="285" r:id="rId7"/>
    <p:sldId id="266" r:id="rId8"/>
    <p:sldId id="267" r:id="rId9"/>
    <p:sldId id="274" r:id="rId10"/>
    <p:sldId id="269" r:id="rId11"/>
    <p:sldId id="295" r:id="rId12"/>
    <p:sldId id="277" r:id="rId13"/>
    <p:sldId id="289" r:id="rId14"/>
    <p:sldId id="301" r:id="rId15"/>
    <p:sldId id="302" r:id="rId16"/>
    <p:sldId id="300" r:id="rId17"/>
    <p:sldId id="276" r:id="rId18"/>
    <p:sldId id="296" r:id="rId19"/>
    <p:sldId id="299" r:id="rId20"/>
    <p:sldId id="298" r:id="rId21"/>
    <p:sldId id="297" r:id="rId22"/>
    <p:sldId id="282" r:id="rId23"/>
    <p:sldId id="293" r:id="rId2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8" autoAdjust="0"/>
    <p:restoredTop sz="77199" autoAdjust="0"/>
  </p:normalViewPr>
  <p:slideViewPr>
    <p:cSldViewPr snapToGrid="0">
      <p:cViewPr varScale="1">
        <p:scale>
          <a:sx n="66" d="100"/>
          <a:sy n="66" d="100"/>
        </p:scale>
        <p:origin x="146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D8AB1433-BF8B-45C5-81D6-089F21EECCF9}" type="datetimeFigureOut">
              <a:rPr lang="en-US" smtClean="0"/>
              <a:t>4/16/2018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E6530340-F5C0-43BA-9CC1-D63E860F355B}" type="slidenum">
              <a:rPr lang="en-US" smtClean="0"/>
              <a:t>‹#›</a:t>
            </a:fld>
            <a:endParaRPr lang="en-US"/>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a:t>
            </a:fld>
            <a:endParaRPr lang="en-US"/>
          </a:p>
        </p:txBody>
      </p:sp>
    </p:spTree>
    <p:extLst>
      <p:ext uri="{BB962C8B-B14F-4D97-AF65-F5344CB8AC3E}">
        <p14:creationId xmlns:p14="http://schemas.microsoft.com/office/powerpoint/2010/main" val="1231776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r>
              <a:rPr lang="en-US" b="1" dirty="0"/>
              <a:t>Cindell</a:t>
            </a:r>
          </a:p>
          <a:p>
            <a:pPr defTabSz="933172">
              <a:defRPr/>
            </a:pPr>
            <a:endParaRPr lang="en-US" b="0" dirty="0">
              <a:solidFill>
                <a:srgbClr val="C00000"/>
              </a:solidFill>
              <a:latin typeface="+mn-lt"/>
            </a:endParaRPr>
          </a:p>
          <a:p>
            <a:pPr defTabSz="933172">
              <a:defRPr/>
            </a:pPr>
            <a:r>
              <a:rPr lang="en-US" b="0" dirty="0">
                <a:solidFill>
                  <a:srgbClr val="C00000"/>
                </a:solidFill>
                <a:latin typeface="+mn-lt"/>
              </a:rPr>
              <a:t>Close reading is a strategy to help</a:t>
            </a:r>
            <a:r>
              <a:rPr lang="en-US" b="0" baseline="0" dirty="0">
                <a:solidFill>
                  <a:srgbClr val="C00000"/>
                </a:solidFill>
                <a:latin typeface="+mn-lt"/>
              </a:rPr>
              <a:t> students move up the DOK levels when reading a passage. </a:t>
            </a:r>
            <a:r>
              <a:rPr lang="en-US" b="0" baseline="0" dirty="0">
                <a:solidFill>
                  <a:schemeClr val="tx1"/>
                </a:solidFill>
                <a:latin typeface="+mn-lt"/>
              </a:rPr>
              <a:t> Referring back to the pyramid of the stages of critical thinking, you can see that Close reading is a process that would help move students from unengaged readers (doing only a quick skim of a text) to fully engaging through a close reading of the text. </a:t>
            </a:r>
          </a:p>
          <a:p>
            <a:pPr defTabSz="933172">
              <a:defRPr/>
            </a:pPr>
            <a:endParaRPr lang="en-US" dirty="0"/>
          </a:p>
          <a:p>
            <a:pPr defTabSz="933172">
              <a:defRPr/>
            </a:pPr>
            <a:r>
              <a:rPr lang="en-US" dirty="0"/>
              <a:t>Sabrina will talk more about this cool process</a:t>
            </a:r>
            <a:r>
              <a:rPr lang="en-US" baseline="0" dirty="0"/>
              <a:t> on the next slide. </a:t>
            </a:r>
            <a:endParaRPr lang="en-US" dirty="0"/>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10</a:t>
            </a:fld>
            <a:endParaRPr lang="en-US"/>
          </a:p>
        </p:txBody>
      </p:sp>
    </p:spTree>
    <p:extLst>
      <p:ext uri="{BB962C8B-B14F-4D97-AF65-F5344CB8AC3E}">
        <p14:creationId xmlns:p14="http://schemas.microsoft.com/office/powerpoint/2010/main" val="1851956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Sabrina</a:t>
            </a:r>
          </a:p>
          <a:p>
            <a:r>
              <a:rPr lang="en-US" dirty="0"/>
              <a:t>So what exactly is close reading?</a:t>
            </a:r>
          </a:p>
          <a:p>
            <a:r>
              <a:rPr lang="en-US" dirty="0"/>
              <a:t>(Read slide)</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11</a:t>
            </a:fld>
            <a:endParaRPr lang="en-US"/>
          </a:p>
        </p:txBody>
      </p:sp>
    </p:spTree>
    <p:extLst>
      <p:ext uri="{BB962C8B-B14F-4D97-AF65-F5344CB8AC3E}">
        <p14:creationId xmlns:p14="http://schemas.microsoft.com/office/powerpoint/2010/main" val="2742862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Sabrina</a:t>
            </a:r>
            <a:endParaRPr lang="en-US" b="0" dirty="0"/>
          </a:p>
          <a:p>
            <a:r>
              <a:rPr lang="en-US" dirty="0"/>
              <a:t>To</a:t>
            </a:r>
            <a:r>
              <a:rPr lang="en-US" baseline="0" dirty="0"/>
              <a:t> do Close Reading effectively you could follow these very specific steps:</a:t>
            </a:r>
          </a:p>
          <a:p>
            <a:r>
              <a:rPr lang="en-US" baseline="0" dirty="0"/>
              <a:t> </a:t>
            </a:r>
          </a:p>
          <a:p>
            <a:r>
              <a:rPr lang="en-US" baseline="0" dirty="0"/>
              <a:t>First, you will want to </a:t>
            </a:r>
            <a:r>
              <a:rPr lang="en-US" baseline="0" dirty="0">
                <a:latin typeface="+mn-lt"/>
              </a:rPr>
              <a:t>p</a:t>
            </a:r>
            <a:r>
              <a:rPr lang="en-US" dirty="0">
                <a:latin typeface="+mn-lt"/>
              </a:rPr>
              <a:t>review the</a:t>
            </a:r>
            <a:r>
              <a:rPr lang="en-US" baseline="0" dirty="0">
                <a:latin typeface="+mn-lt"/>
              </a:rPr>
              <a:t> FEATURES, such as title or any graphics, of </a:t>
            </a:r>
            <a:r>
              <a:rPr lang="en-US" dirty="0">
                <a:latin typeface="+mn-lt"/>
              </a:rPr>
              <a:t>passage</a:t>
            </a:r>
            <a:r>
              <a:rPr lang="en-US" baseline="0" dirty="0">
                <a:latin typeface="+mn-lt"/>
              </a:rPr>
              <a:t> or </a:t>
            </a:r>
            <a:r>
              <a:rPr lang="en-US" dirty="0">
                <a:latin typeface="+mn-lt"/>
              </a:rPr>
              <a:t>assignment with students.</a:t>
            </a:r>
          </a:p>
          <a:p>
            <a:r>
              <a:rPr lang="en-US" dirty="0">
                <a:latin typeface="+mn-lt"/>
              </a:rPr>
              <a:t>Second, you will ask the students to listen and look for words they do not know</a:t>
            </a:r>
            <a:r>
              <a:rPr lang="en-US" baseline="0" dirty="0">
                <a:latin typeface="+mn-lt"/>
              </a:rPr>
              <a:t> - </a:t>
            </a:r>
            <a:r>
              <a:rPr lang="en-US" dirty="0">
                <a:latin typeface="+mn-lt"/>
              </a:rPr>
              <a:t>something surprising, important ideas, etc. </a:t>
            </a:r>
          </a:p>
          <a:p>
            <a:r>
              <a:rPr lang="en-US" baseline="0" dirty="0">
                <a:latin typeface="+mn-lt"/>
              </a:rPr>
              <a:t>Then, you will model reading fluency by r</a:t>
            </a:r>
            <a:r>
              <a:rPr lang="en-US" dirty="0">
                <a:latin typeface="+mn-lt"/>
              </a:rPr>
              <a:t>eading the passage out</a:t>
            </a:r>
            <a:r>
              <a:rPr lang="en-US" baseline="0" dirty="0">
                <a:latin typeface="+mn-lt"/>
              </a:rPr>
              <a:t> </a:t>
            </a:r>
            <a:r>
              <a:rPr lang="en-US" dirty="0">
                <a:latin typeface="+mn-lt"/>
              </a:rPr>
              <a:t>loud to students.</a:t>
            </a:r>
          </a:p>
          <a:p>
            <a:pPr defTabSz="933172">
              <a:defRPr/>
            </a:pPr>
            <a:r>
              <a:rPr lang="en-US" dirty="0">
                <a:latin typeface="+mn-lt"/>
              </a:rPr>
              <a:t>Next, you will read the passage AGAIN</a:t>
            </a:r>
            <a:r>
              <a:rPr lang="en-US" baseline="0" dirty="0">
                <a:latin typeface="+mn-lt"/>
              </a:rPr>
              <a:t> and </a:t>
            </a:r>
            <a:r>
              <a:rPr lang="en-US" dirty="0">
                <a:latin typeface="+mn-lt"/>
              </a:rPr>
              <a:t>ask the student to use specific</a:t>
            </a:r>
            <a:r>
              <a:rPr lang="en-US" baseline="0" dirty="0">
                <a:latin typeface="+mn-lt"/>
              </a:rPr>
              <a:t> </a:t>
            </a:r>
            <a:r>
              <a:rPr lang="en-US" dirty="0">
                <a:latin typeface="+mn-lt"/>
              </a:rPr>
              <a:t>symbols during this second reading.</a:t>
            </a:r>
            <a:r>
              <a:rPr lang="en-US" baseline="0" dirty="0">
                <a:latin typeface="+mn-lt"/>
              </a:rPr>
              <a:t> (We will describe these symbols in detail later on)</a:t>
            </a:r>
            <a:endParaRPr lang="en-US" dirty="0">
              <a:latin typeface="+mn-lt"/>
            </a:endParaRP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12</a:t>
            </a:fld>
            <a:endParaRPr lang="en-US"/>
          </a:p>
        </p:txBody>
      </p:sp>
    </p:spTree>
    <p:extLst>
      <p:ext uri="{BB962C8B-B14F-4D97-AF65-F5344CB8AC3E}">
        <p14:creationId xmlns:p14="http://schemas.microsoft.com/office/powerpoint/2010/main" val="1734386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Sabrina</a:t>
            </a:r>
            <a:endParaRPr lang="en-US" dirty="0"/>
          </a:p>
          <a:p>
            <a:r>
              <a:rPr lang="en-US" dirty="0"/>
              <a:t>Continuing with</a:t>
            </a:r>
            <a:r>
              <a:rPr lang="en-US" baseline="0" dirty="0"/>
              <a:t> the Close reading steps, you will now review the symbols that the student used during the second reading and take some time to discuss these </a:t>
            </a:r>
            <a:r>
              <a:rPr lang="en-US" dirty="0">
                <a:latin typeface="+mn-lt"/>
              </a:rPr>
              <a:t>symbols with them. </a:t>
            </a:r>
          </a:p>
          <a:p>
            <a:r>
              <a:rPr lang="en-US" dirty="0">
                <a:latin typeface="+mn-lt"/>
              </a:rPr>
              <a:t>Finally, using</a:t>
            </a:r>
            <a:r>
              <a:rPr lang="en-US" baseline="0" dirty="0">
                <a:latin typeface="+mn-lt"/>
              </a:rPr>
              <a:t> the symbols they used as a guide; you will apply</a:t>
            </a:r>
            <a:r>
              <a:rPr lang="en-US" dirty="0">
                <a:latin typeface="+mn-lt"/>
              </a:rPr>
              <a:t> DOK questioning</a:t>
            </a:r>
            <a:r>
              <a:rPr lang="en-US" baseline="0" dirty="0">
                <a:latin typeface="+mn-lt"/>
              </a:rPr>
              <a:t> - </a:t>
            </a:r>
            <a:r>
              <a:rPr lang="en-US" dirty="0">
                <a:latin typeface="+mn-lt"/>
              </a:rPr>
              <a:t>which</a:t>
            </a:r>
            <a:r>
              <a:rPr lang="en-US" baseline="0" dirty="0">
                <a:latin typeface="+mn-lt"/>
              </a:rPr>
              <a:t> will help the student </a:t>
            </a:r>
            <a:r>
              <a:rPr lang="en-US" dirty="0">
                <a:latin typeface="+mn-lt"/>
              </a:rPr>
              <a:t>better understand the passage.</a:t>
            </a:r>
          </a:p>
          <a:p>
            <a:endParaRPr lang="en-US" dirty="0"/>
          </a:p>
          <a:p>
            <a:r>
              <a:rPr lang="en-US" dirty="0"/>
              <a:t>Now, I know what you are probably thinking at this point: “This is a lot of steps to remember!”, but really – all you are doing is previewing the</a:t>
            </a:r>
            <a:r>
              <a:rPr lang="en-US" baseline="0" dirty="0"/>
              <a:t> passage, reading it twice and marking it up, then talking about it.</a:t>
            </a:r>
          </a:p>
          <a:p>
            <a:r>
              <a:rPr lang="en-US" dirty="0"/>
              <a:t>These</a:t>
            </a:r>
            <a:r>
              <a:rPr lang="en-US" baseline="0" dirty="0"/>
              <a:t> steps are meant as a guide to accomplish the task of Close Reading, which is to help a student comprehend the text fully. </a:t>
            </a: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13</a:t>
            </a:fld>
            <a:endParaRPr lang="en-US"/>
          </a:p>
        </p:txBody>
      </p:sp>
    </p:spTree>
    <p:extLst>
      <p:ext uri="{BB962C8B-B14F-4D97-AF65-F5344CB8AC3E}">
        <p14:creationId xmlns:p14="http://schemas.microsoft.com/office/powerpoint/2010/main" val="3769312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Sabrina</a:t>
            </a:r>
            <a:endParaRPr lang="en-US" dirty="0"/>
          </a:p>
          <a:p>
            <a:r>
              <a:rPr lang="en-US" dirty="0"/>
              <a:t>So, with that said, now we are going to watch a short</a:t>
            </a:r>
            <a:r>
              <a:rPr lang="en-US" baseline="0" dirty="0"/>
              <a:t> video so you can get an idea of how Close Reading can be used. You’ll notice that the teacher in the video, doesn’t necessarily follow every step in the order we have listed it, and that’s OK! Again, the idea is to get students engaged with the text and understanding it.</a:t>
            </a:r>
          </a:p>
          <a:p>
            <a:endParaRPr lang="en-US" dirty="0"/>
          </a:p>
          <a:p>
            <a:r>
              <a:rPr lang="en-US" dirty="0"/>
              <a:t>As you watch the video, we</a:t>
            </a:r>
            <a:r>
              <a:rPr lang="en-US" baseline="0" dirty="0"/>
              <a:t> would like you to think of a particular student with whom you could use Close Reading. Then, we will ask you to share in the chat box again after the video.</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CINDELL TAKE OUT HEADPHONES…..CC</a:t>
            </a:r>
            <a:endParaRPr lang="en-US" dirty="0"/>
          </a:p>
          <a:p>
            <a:endParaRPr lang="en-US" baseline="0" dirty="0"/>
          </a:p>
        </p:txBody>
      </p:sp>
      <p:sp>
        <p:nvSpPr>
          <p:cNvPr id="4" name="Slide Number Placeholder 3"/>
          <p:cNvSpPr>
            <a:spLocks noGrp="1"/>
          </p:cNvSpPr>
          <p:nvPr>
            <p:ph type="sldNum" sz="quarter" idx="10"/>
          </p:nvPr>
        </p:nvSpPr>
        <p:spPr/>
        <p:txBody>
          <a:bodyPr/>
          <a:lstStyle/>
          <a:p>
            <a:fld id="{E6530340-F5C0-43BA-9CC1-D63E860F355B}" type="slidenum">
              <a:rPr lang="en-US" smtClean="0"/>
              <a:t>14</a:t>
            </a:fld>
            <a:endParaRPr lang="en-US"/>
          </a:p>
        </p:txBody>
      </p:sp>
    </p:spTree>
    <p:extLst>
      <p:ext uri="{BB962C8B-B14F-4D97-AF65-F5344CB8AC3E}">
        <p14:creationId xmlns:p14="http://schemas.microsoft.com/office/powerpoint/2010/main" val="1607488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Sabrina</a:t>
            </a:r>
            <a:endParaRPr lang="en-US" dirty="0"/>
          </a:p>
          <a:p>
            <a:r>
              <a:rPr lang="en-US" dirty="0"/>
              <a:t>Now</a:t>
            </a:r>
            <a:r>
              <a:rPr lang="en-US" baseline="0" dirty="0"/>
              <a:t> that you have a better understanding of Close Reading, we will give you one more moment to think about one student that is on your tutoring schedule right now who you can use this strategy with in the next week or two before our in-person training.</a:t>
            </a:r>
          </a:p>
          <a:p>
            <a:endParaRPr lang="en-US" dirty="0"/>
          </a:p>
          <a:p>
            <a:r>
              <a:rPr lang="en-US" dirty="0"/>
              <a:t>Once you have identified someone, please type in the chat box the GRADE and CONTENT AREA that you plan to use Close Reading in. Please remember to not share names.</a:t>
            </a:r>
          </a:p>
          <a:p>
            <a:endParaRPr lang="en-US" dirty="0"/>
          </a:p>
          <a:p>
            <a:r>
              <a:rPr lang="en-US" dirty="0"/>
              <a:t>We will take</a:t>
            </a:r>
            <a:r>
              <a:rPr lang="en-US" baseline="0" dirty="0"/>
              <a:t> a couple of minutes to allow everyone to respond.</a:t>
            </a: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15</a:t>
            </a:fld>
            <a:endParaRPr lang="en-US"/>
          </a:p>
        </p:txBody>
      </p:sp>
    </p:spTree>
    <p:extLst>
      <p:ext uri="{BB962C8B-B14F-4D97-AF65-F5344CB8AC3E}">
        <p14:creationId xmlns:p14="http://schemas.microsoft.com/office/powerpoint/2010/main" val="2879127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Sabrina</a:t>
            </a:r>
            <a:endParaRPr lang="en-US" dirty="0"/>
          </a:p>
          <a:p>
            <a:r>
              <a:rPr lang="en-US" dirty="0"/>
              <a:t>These are some tools</a:t>
            </a:r>
            <a:r>
              <a:rPr lang="en-US" baseline="0" dirty="0"/>
              <a:t> you can use when doing Close reading with students. For example, (Read slide)</a:t>
            </a:r>
          </a:p>
          <a:p>
            <a:r>
              <a:rPr lang="en-US" baseline="0" dirty="0"/>
              <a:t>To help you as you begin to implement this strategy with your students, you will be able to build your own Close Reading tool kit during our in-person training.</a:t>
            </a: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16</a:t>
            </a:fld>
            <a:endParaRPr lang="en-US"/>
          </a:p>
        </p:txBody>
      </p:sp>
    </p:spTree>
    <p:extLst>
      <p:ext uri="{BB962C8B-B14F-4D97-AF65-F5344CB8AC3E}">
        <p14:creationId xmlns:p14="http://schemas.microsoft.com/office/powerpoint/2010/main" val="740381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Sabrina</a:t>
            </a:r>
            <a:endParaRPr lang="en-US" dirty="0"/>
          </a:p>
          <a:p>
            <a:r>
              <a:rPr lang="en-US" dirty="0"/>
              <a:t>Earlier we mentioned that</a:t>
            </a:r>
            <a:r>
              <a:rPr lang="en-US" baseline="0" dirty="0"/>
              <a:t> there are several steps you need to follow when conducting a Close reading. During the second reading of the text students utilize symbols to mark up the text with important details, key words, etc. </a:t>
            </a:r>
            <a:endParaRPr lang="en-US" dirty="0"/>
          </a:p>
          <a:p>
            <a:r>
              <a:rPr lang="en-US" dirty="0"/>
              <a:t>After</a:t>
            </a:r>
            <a:r>
              <a:rPr lang="en-US" baseline="0" dirty="0"/>
              <a:t> this webinar y</a:t>
            </a:r>
            <a:r>
              <a:rPr lang="en-US" dirty="0"/>
              <a:t>ou will receive an email with this as an attachment.</a:t>
            </a:r>
            <a:r>
              <a:rPr lang="en-US" baseline="0" dirty="0"/>
              <a:t> This is a bookmark that contains the different symbols that students would use for this part of the process. For example, a star would signify something that is important to them in the story or they may circle an unfamiliar word or use a check mark to indicate that they understand what they are reading. When you receive this document please print it and cut it apart to create five separate bookmarks. You will need this for your homework which we will discuss on the next slide. </a:t>
            </a: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17</a:t>
            </a:fld>
            <a:endParaRPr lang="en-US"/>
          </a:p>
        </p:txBody>
      </p:sp>
    </p:spTree>
    <p:extLst>
      <p:ext uri="{BB962C8B-B14F-4D97-AF65-F5344CB8AC3E}">
        <p14:creationId xmlns:p14="http://schemas.microsoft.com/office/powerpoint/2010/main" val="1301403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Sabrina</a:t>
            </a:r>
            <a:endParaRPr lang="en-US" dirty="0"/>
          </a:p>
          <a:p>
            <a:r>
              <a:rPr lang="en-US" dirty="0"/>
              <a:t>(Read</a:t>
            </a:r>
            <a:r>
              <a:rPr lang="en-US" baseline="0" dirty="0"/>
              <a:t> slide)</a:t>
            </a:r>
          </a:p>
          <a:p>
            <a:endParaRPr lang="en-US" dirty="0"/>
          </a:p>
          <a:p>
            <a:r>
              <a:rPr lang="en-US" dirty="0"/>
              <a:t>We hope that as you do your “homework” in the next</a:t>
            </a:r>
            <a:r>
              <a:rPr lang="en-US" baseline="0" dirty="0"/>
              <a:t> few days, you will become more comfortable with using Close Reading and find that it is a valuable strategy.</a:t>
            </a: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18</a:t>
            </a:fld>
            <a:endParaRPr lang="en-US"/>
          </a:p>
        </p:txBody>
      </p:sp>
    </p:spTree>
    <p:extLst>
      <p:ext uri="{BB962C8B-B14F-4D97-AF65-F5344CB8AC3E}">
        <p14:creationId xmlns:p14="http://schemas.microsoft.com/office/powerpoint/2010/main" val="1237286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r>
              <a:rPr lang="en-US" b="1" dirty="0"/>
              <a:t>Sabrina</a:t>
            </a:r>
            <a:endParaRPr lang="en-US" dirty="0"/>
          </a:p>
          <a:p>
            <a:pPr defTabSz="933172">
              <a:defRPr/>
            </a:pPr>
            <a:r>
              <a:rPr lang="en-US" dirty="0"/>
              <a:t>Thank you for attending our second webinar in our series of Professional Development.  We will stay on for any questions that you may have about this or the previous webinar.</a:t>
            </a:r>
            <a:r>
              <a:rPr lang="en-US" baseline="0" dirty="0"/>
              <a:t> O</a:t>
            </a:r>
            <a:r>
              <a:rPr lang="en-US" dirty="0"/>
              <a:t>therwise, here is our contact information</a:t>
            </a:r>
            <a:r>
              <a:rPr lang="en-US" baseline="0" dirty="0"/>
              <a:t> should you need to reach out to us before the next training.</a:t>
            </a: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19</a:t>
            </a:fld>
            <a:endParaRPr lang="en-US"/>
          </a:p>
        </p:txBody>
      </p:sp>
    </p:spTree>
    <p:extLst>
      <p:ext uri="{BB962C8B-B14F-4D97-AF65-F5344CB8AC3E}">
        <p14:creationId xmlns:p14="http://schemas.microsoft.com/office/powerpoint/2010/main" val="2489481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Cindell</a:t>
            </a:r>
          </a:p>
          <a:p>
            <a:r>
              <a:rPr lang="en-US" dirty="0"/>
              <a:t>Good afternoon, everyone! Welcome to Part</a:t>
            </a:r>
            <a:r>
              <a:rPr lang="en-US" baseline="0" dirty="0"/>
              <a:t> </a:t>
            </a:r>
            <a:r>
              <a:rPr lang="en-US" dirty="0"/>
              <a:t>2 of the online webinars our Migrant agency will be hosting this month. I’m Cindell Mathis</a:t>
            </a:r>
            <a:r>
              <a:rPr lang="en-US" dirty="0">
                <a:solidFill>
                  <a:srgbClr val="FF0000"/>
                </a:solidFill>
              </a:rPr>
              <a:t>,</a:t>
            </a:r>
            <a:r>
              <a:rPr lang="en-US" dirty="0"/>
              <a:t> </a:t>
            </a:r>
            <a:r>
              <a:rPr lang="en-US" dirty="0">
                <a:solidFill>
                  <a:srgbClr val="FF0000"/>
                </a:solidFill>
              </a:rPr>
              <a:t>Resource Specialist with Region 1 South</a:t>
            </a:r>
            <a:r>
              <a:rPr lang="en-US" dirty="0"/>
              <a:t>, and today I have with me our Resource Specialist team: Miriam, Sabrina, April, and Mary Clare</a:t>
            </a:r>
            <a:r>
              <a:rPr lang="en-US" b="1" dirty="0"/>
              <a:t>. </a:t>
            </a:r>
            <a:r>
              <a:rPr lang="en-US" dirty="0"/>
              <a:t>As</a:t>
            </a:r>
            <a:r>
              <a:rPr lang="en-US" baseline="0" dirty="0"/>
              <a:t> you know</a:t>
            </a:r>
            <a:r>
              <a:rPr lang="en-US" dirty="0"/>
              <a:t>, there are 5 of us supporting</a:t>
            </a:r>
            <a:r>
              <a:rPr lang="en-US" baseline="0" dirty="0"/>
              <a:t> you</a:t>
            </a:r>
            <a:r>
              <a:rPr lang="en-US" dirty="0"/>
              <a:t> across</a:t>
            </a:r>
            <a:r>
              <a:rPr lang="en-US" baseline="0" dirty="0"/>
              <a:t> </a:t>
            </a:r>
            <a:r>
              <a:rPr lang="en-US" dirty="0"/>
              <a:t>the State, but to keep it simple; you will only hear from Miriam, Sabrina, and myself today. We want to thank you for being with us and hope that this professional development webinar will prepare you for key concepts that we will all be using during the third part of this series, which is our in-person ID&amp;R training that is coming soon.  </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2</a:t>
            </a:fld>
            <a:endParaRPr lang="en-US"/>
          </a:p>
        </p:txBody>
      </p:sp>
    </p:spTree>
    <p:extLst>
      <p:ext uri="{BB962C8B-B14F-4D97-AF65-F5344CB8AC3E}">
        <p14:creationId xmlns:p14="http://schemas.microsoft.com/office/powerpoint/2010/main" val="4185460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20</a:t>
            </a:fld>
            <a:endParaRPr lang="en-US"/>
          </a:p>
        </p:txBody>
      </p:sp>
    </p:spTree>
    <p:extLst>
      <p:ext uri="{BB962C8B-B14F-4D97-AF65-F5344CB8AC3E}">
        <p14:creationId xmlns:p14="http://schemas.microsoft.com/office/powerpoint/2010/main" val="2744666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r>
              <a:rPr lang="en-US" b="1" dirty="0"/>
              <a:t>Cindell</a:t>
            </a:r>
          </a:p>
          <a:p>
            <a:pPr defTabSz="933172">
              <a:defRPr/>
            </a:pPr>
            <a:endParaRPr lang="en-US" dirty="0"/>
          </a:p>
          <a:p>
            <a:pPr defTabSz="933172">
              <a:defRPr/>
            </a:pPr>
            <a:r>
              <a:rPr lang="en-US" dirty="0"/>
              <a:t>If you recall from our first webinar, what we will be talking about today connects to Georgia's Systems of Continuous Improvement as it relates to our Service Delivery Plan’s professional development goal, as well as supporting our migrant students’ ongoing academic achievement. </a:t>
            </a:r>
            <a:br>
              <a:rPr lang="en-US" dirty="0"/>
            </a:br>
            <a:endParaRPr lang="en-US" dirty="0"/>
          </a:p>
          <a:p>
            <a:r>
              <a:rPr lang="en-US" dirty="0"/>
              <a:t> </a:t>
            </a:r>
          </a:p>
        </p:txBody>
      </p:sp>
      <p:sp>
        <p:nvSpPr>
          <p:cNvPr id="4" name="Slide Number Placeholder 3"/>
          <p:cNvSpPr>
            <a:spLocks noGrp="1"/>
          </p:cNvSpPr>
          <p:nvPr>
            <p:ph type="sldNum" sz="quarter" idx="10"/>
          </p:nvPr>
        </p:nvSpPr>
        <p:spPr/>
        <p:txBody>
          <a:bodyPr/>
          <a:lstStyle/>
          <a:p>
            <a:fld id="{E6530340-F5C0-43BA-9CC1-D63E860F355B}" type="slidenum">
              <a:rPr lang="en-US" smtClean="0"/>
              <a:t>3</a:t>
            </a:fld>
            <a:endParaRPr lang="en-US"/>
          </a:p>
        </p:txBody>
      </p:sp>
    </p:spTree>
    <p:extLst>
      <p:ext uri="{BB962C8B-B14F-4D97-AF65-F5344CB8AC3E}">
        <p14:creationId xmlns:p14="http://schemas.microsoft.com/office/powerpoint/2010/main" val="1508548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r>
              <a:rPr lang="en-US" b="1" dirty="0"/>
              <a:t>Cindell</a:t>
            </a:r>
          </a:p>
          <a:p>
            <a:endParaRPr lang="en-US" dirty="0"/>
          </a:p>
          <a:p>
            <a:r>
              <a:rPr lang="en-US" dirty="0"/>
              <a:t>As we mentioned earlier,</a:t>
            </a:r>
            <a:r>
              <a:rPr lang="en-US" baseline="0" dirty="0"/>
              <a:t> this is part 2 of our professional development series. </a:t>
            </a:r>
            <a:r>
              <a:rPr lang="en-US" dirty="0"/>
              <a:t>We hope this presentation will relate to all the roles that you may have as an SSP in your work – whether you work with K-12, Preschool, or OSY. </a:t>
            </a:r>
          </a:p>
          <a:p>
            <a:r>
              <a:rPr lang="en-US" dirty="0"/>
              <a:t>In part 1, you learned about DOK</a:t>
            </a:r>
            <a:r>
              <a:rPr lang="en-US" baseline="0" dirty="0"/>
              <a:t> and how to use DOK question stems when working with students.</a:t>
            </a:r>
          </a:p>
          <a:p>
            <a:r>
              <a:rPr lang="en-US" baseline="0" dirty="0"/>
              <a:t> </a:t>
            </a:r>
          </a:p>
          <a:p>
            <a:r>
              <a:rPr lang="en-US" baseline="0" dirty="0"/>
              <a:t>Today, we hope to connect those concepts to your work and introduce you to the process of Close Reading. </a:t>
            </a:r>
          </a:p>
          <a:p>
            <a:endParaRPr lang="en-US" baseline="0" dirty="0"/>
          </a:p>
          <a:p>
            <a:pPr defTabSz="933172">
              <a:defRPr/>
            </a:pPr>
            <a:r>
              <a:rPr lang="en-US" dirty="0"/>
              <a:t>Some of you may have questions about</a:t>
            </a:r>
            <a:r>
              <a:rPr lang="en-US" baseline="0" dirty="0"/>
              <a:t> what we discussed in</a:t>
            </a:r>
            <a:r>
              <a:rPr lang="en-US" dirty="0"/>
              <a:t> part 1 or may</a:t>
            </a:r>
            <a:r>
              <a:rPr lang="en-US" baseline="0" dirty="0"/>
              <a:t> have questions about what we will discuss today, but we are going to ask that you </a:t>
            </a:r>
            <a:r>
              <a:rPr lang="en-US" dirty="0"/>
              <a:t>please hold all of your questions until the end</a:t>
            </a:r>
            <a:r>
              <a:rPr lang="en-US" baseline="0" dirty="0"/>
              <a:t> of the webinar today. We </a:t>
            </a:r>
            <a:r>
              <a:rPr lang="en-US" dirty="0"/>
              <a:t>will be more than happy to stay on after</a:t>
            </a:r>
            <a:r>
              <a:rPr lang="en-US" baseline="0" dirty="0"/>
              <a:t> we are done</a:t>
            </a:r>
            <a:r>
              <a:rPr lang="en-US" dirty="0"/>
              <a:t>, and get all</a:t>
            </a:r>
            <a:r>
              <a:rPr lang="en-US" baseline="0" dirty="0"/>
              <a:t> of your questions </a:t>
            </a:r>
            <a:r>
              <a:rPr lang="en-US" dirty="0"/>
              <a:t>answered so you can be fully prepared for part 3, which is the in-person training. </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4</a:t>
            </a:fld>
            <a:endParaRPr lang="en-US"/>
          </a:p>
        </p:txBody>
      </p:sp>
    </p:spTree>
    <p:extLst>
      <p:ext uri="{BB962C8B-B14F-4D97-AF65-F5344CB8AC3E}">
        <p14:creationId xmlns:p14="http://schemas.microsoft.com/office/powerpoint/2010/main" val="2584894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r>
              <a:rPr lang="en-US" b="1" dirty="0"/>
              <a:t>Cindell</a:t>
            </a:r>
          </a:p>
          <a:p>
            <a:pPr defTabSz="933172">
              <a:defRPr/>
            </a:pPr>
            <a:endParaRPr lang="en-US" dirty="0"/>
          </a:p>
          <a:p>
            <a:pPr defTabSz="933172">
              <a:defRPr/>
            </a:pPr>
            <a:r>
              <a:rPr lang="en-US" dirty="0"/>
              <a:t>So,</a:t>
            </a:r>
            <a:r>
              <a:rPr lang="en-US" baseline="0" dirty="0"/>
              <a:t> you may remember from</a:t>
            </a:r>
            <a:r>
              <a:rPr lang="en-US" dirty="0"/>
              <a:t> Part 1, that DOK stands for Depth of Knowledge and it is a way to help students engage more deeply with the content they are learning. </a:t>
            </a:r>
          </a:p>
          <a:p>
            <a:pPr defTabSz="933172">
              <a:defRPr/>
            </a:pPr>
            <a:endParaRPr lang="en-US" dirty="0"/>
          </a:p>
          <a:p>
            <a:pPr defTabSz="933172">
              <a:defRPr/>
            </a:pPr>
            <a:r>
              <a:rPr lang="en-US" dirty="0"/>
              <a:t>We also gave you some examples on how it can be used across content areas and with OSY. </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5</a:t>
            </a:fld>
            <a:endParaRPr lang="en-US"/>
          </a:p>
        </p:txBody>
      </p:sp>
    </p:spTree>
    <p:extLst>
      <p:ext uri="{BB962C8B-B14F-4D97-AF65-F5344CB8AC3E}">
        <p14:creationId xmlns:p14="http://schemas.microsoft.com/office/powerpoint/2010/main" val="4284072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r>
              <a:rPr lang="en-US" b="1" dirty="0"/>
              <a:t>Cindell</a:t>
            </a:r>
          </a:p>
          <a:p>
            <a:endParaRPr lang="en-US" dirty="0"/>
          </a:p>
          <a:p>
            <a:r>
              <a:rPr lang="en-US" dirty="0"/>
              <a:t>You</a:t>
            </a:r>
            <a:r>
              <a:rPr lang="en-US" baseline="0" dirty="0"/>
              <a:t> will also recall this pyramid which shows the stages of development for critical thinking and how this ties into DOK concepts. As you increase the levels of DOK you can see the progression from an unreflective thinker to a master thinker. Also, if you think back to the practical example that we used in the first webinar, which was cooking, we described the growth from a beginner cook to a master chef. </a:t>
            </a:r>
            <a:endParaRPr lang="en-US" dirty="0"/>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6</a:t>
            </a:fld>
            <a:endParaRPr lang="en-US"/>
          </a:p>
        </p:txBody>
      </p:sp>
    </p:spTree>
    <p:extLst>
      <p:ext uri="{BB962C8B-B14F-4D97-AF65-F5344CB8AC3E}">
        <p14:creationId xmlns:p14="http://schemas.microsoft.com/office/powerpoint/2010/main" val="1342750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r>
              <a:rPr lang="en-US" b="1" dirty="0"/>
              <a:t>Cindell</a:t>
            </a:r>
          </a:p>
          <a:p>
            <a:endParaRPr lang="en-US" dirty="0"/>
          </a:p>
          <a:p>
            <a:r>
              <a:rPr lang="en-US" dirty="0"/>
              <a:t>In the first webinar you learned about the</a:t>
            </a:r>
            <a:r>
              <a:rPr lang="en-US" baseline="0" dirty="0"/>
              <a:t> 4 levels of DOK:</a:t>
            </a:r>
          </a:p>
          <a:p>
            <a:r>
              <a:rPr lang="en-US" baseline="0" dirty="0"/>
              <a:t>You can remember that Level 1 is just “Simple recall” (Having an OSY simply stating their name or other demographic information when you are completing an OSY profile)</a:t>
            </a:r>
          </a:p>
          <a:p>
            <a:r>
              <a:rPr lang="en-US" baseline="0" dirty="0"/>
              <a:t>In Level 2, you can see that students are moving from simply recalling information to being able to develop a skill and interact with a concept (Asking an OSY to explain why getting their GED would be important to improving their current situation) </a:t>
            </a:r>
          </a:p>
          <a:p>
            <a:r>
              <a:rPr lang="en-US" baseline="0" dirty="0"/>
              <a:t>At Level 3, you will see a student begin to use strategic thinking (Continuing with the OSY example, you could ask him to apply what they have learned in a GOSOSY Life Skills Lesson)</a:t>
            </a:r>
          </a:p>
          <a:p>
            <a:r>
              <a:rPr lang="en-US" baseline="0" dirty="0"/>
              <a:t>By the time you are at Level 4, the student is engaged in extended thinking (A perfect example of this, is completing the action plan on the back of the OSY profile and having an OSY set specific goals for themselves)</a:t>
            </a:r>
          </a:p>
          <a:p>
            <a:endParaRPr lang="en-US" baseline="0" dirty="0"/>
          </a:p>
          <a:p>
            <a:r>
              <a:rPr lang="en-US" baseline="0" dirty="0"/>
              <a:t>We hope you had a chance to engage with your students with the four levels of DOK as part of your homework from the last webinar. </a:t>
            </a:r>
          </a:p>
          <a:p>
            <a:r>
              <a:rPr lang="en-US" baseline="0" dirty="0"/>
              <a:t>(Transition is quick)</a:t>
            </a:r>
          </a:p>
          <a:p>
            <a:endParaRPr lang="en-US" baseline="0" dirty="0"/>
          </a:p>
        </p:txBody>
      </p:sp>
      <p:sp>
        <p:nvSpPr>
          <p:cNvPr id="4" name="Slide Number Placeholder 3"/>
          <p:cNvSpPr>
            <a:spLocks noGrp="1"/>
          </p:cNvSpPr>
          <p:nvPr>
            <p:ph type="sldNum" sz="quarter" idx="10"/>
          </p:nvPr>
        </p:nvSpPr>
        <p:spPr/>
        <p:txBody>
          <a:bodyPr/>
          <a:lstStyle/>
          <a:p>
            <a:fld id="{E6530340-F5C0-43BA-9CC1-D63E860F355B}" type="slidenum">
              <a:rPr lang="en-US" smtClean="0"/>
              <a:t>7</a:t>
            </a:fld>
            <a:endParaRPr lang="en-US"/>
          </a:p>
        </p:txBody>
      </p:sp>
    </p:spTree>
    <p:extLst>
      <p:ext uri="{BB962C8B-B14F-4D97-AF65-F5344CB8AC3E}">
        <p14:creationId xmlns:p14="http://schemas.microsoft.com/office/powerpoint/2010/main" val="2913379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Cindell</a:t>
            </a:r>
            <a:endParaRPr lang="en-US" dirty="0"/>
          </a:p>
          <a:p>
            <a:r>
              <a:rPr lang="en-US" dirty="0"/>
              <a:t>Now, we are</a:t>
            </a:r>
            <a:r>
              <a:rPr lang="en-US" baseline="0" dirty="0"/>
              <a:t> going to give you </a:t>
            </a:r>
            <a:r>
              <a:rPr lang="en-US" dirty="0"/>
              <a:t>2 minutes to:</a:t>
            </a:r>
          </a:p>
          <a:p>
            <a:r>
              <a:rPr lang="en-US" dirty="0"/>
              <a:t>Think back</a:t>
            </a:r>
            <a:r>
              <a:rPr lang="en-US" baseline="0" dirty="0"/>
              <a:t> to the homework that you had from webinar 1. </a:t>
            </a:r>
            <a:r>
              <a:rPr lang="en-US" dirty="0"/>
              <a:t>In the chat box,</a:t>
            </a:r>
            <a:r>
              <a:rPr lang="en-US" baseline="0" dirty="0"/>
              <a:t> tell us which DOK question stems you used in your personal tutoring last week and at which level? </a:t>
            </a:r>
          </a:p>
          <a:p>
            <a:r>
              <a:rPr lang="en-US" baseline="0" dirty="0"/>
              <a:t>For example, if I worked with a student in earth science, I may have used a Level 2 question stem by asking “How are volcanic ash and lava alike? How are they different?”.</a:t>
            </a:r>
          </a:p>
          <a:p>
            <a:endParaRPr lang="en-US" baseline="0" dirty="0"/>
          </a:p>
          <a:p>
            <a:r>
              <a:rPr lang="en-US" baseline="0" dirty="0"/>
              <a:t>Facilitator (Miriam): Call out some examples that people may be typing in the chat box – different content areas, different levels.</a:t>
            </a: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8</a:t>
            </a:fld>
            <a:endParaRPr lang="en-US"/>
          </a:p>
        </p:txBody>
      </p:sp>
    </p:spTree>
    <p:extLst>
      <p:ext uri="{BB962C8B-B14F-4D97-AF65-F5344CB8AC3E}">
        <p14:creationId xmlns:p14="http://schemas.microsoft.com/office/powerpoint/2010/main" val="3849409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r>
              <a:rPr lang="en-US" b="1" dirty="0"/>
              <a:t>Cindell</a:t>
            </a:r>
          </a:p>
          <a:p>
            <a:endParaRPr lang="en-US" dirty="0"/>
          </a:p>
          <a:p>
            <a:r>
              <a:rPr lang="en-US" dirty="0"/>
              <a:t>Based on your experience using</a:t>
            </a:r>
            <a:r>
              <a:rPr lang="en-US" baseline="0" dirty="0"/>
              <a:t> the different DOK question stems in your work, you can probably begin to see that y</a:t>
            </a:r>
            <a:r>
              <a:rPr lang="en-US" dirty="0"/>
              <a:t>ou may easily</a:t>
            </a:r>
            <a:r>
              <a:rPr lang="en-US" baseline="0" dirty="0"/>
              <a:t> connect DOK concepts to your everyday work with students. This can be done through assisting with students with </a:t>
            </a:r>
            <a:r>
              <a:rPr lang="en-US" dirty="0">
                <a:latin typeface="+mn-lt"/>
              </a:rPr>
              <a:t>Science projects,</a:t>
            </a:r>
            <a:r>
              <a:rPr lang="en-US" baseline="0" dirty="0">
                <a:latin typeface="+mn-lt"/>
              </a:rPr>
              <a:t> w</a:t>
            </a:r>
            <a:r>
              <a:rPr lang="en-US" dirty="0">
                <a:latin typeface="+mn-lt"/>
              </a:rPr>
              <a:t>riting assignments,</a:t>
            </a:r>
            <a:r>
              <a:rPr lang="en-US" baseline="0" dirty="0">
                <a:latin typeface="+mn-lt"/>
              </a:rPr>
              <a:t> helping with m</a:t>
            </a:r>
            <a:r>
              <a:rPr lang="en-US" dirty="0">
                <a:latin typeface="+mn-lt"/>
              </a:rPr>
              <a:t>ath tasks,</a:t>
            </a:r>
            <a:r>
              <a:rPr lang="en-US" baseline="0" dirty="0">
                <a:latin typeface="+mn-lt"/>
              </a:rPr>
              <a:t> during p</a:t>
            </a:r>
            <a:r>
              <a:rPr lang="en-US" dirty="0">
                <a:latin typeface="+mn-lt"/>
              </a:rPr>
              <a:t>reschool lessons</a:t>
            </a:r>
            <a:r>
              <a:rPr lang="en-US" baseline="0" dirty="0">
                <a:latin typeface="+mn-lt"/>
              </a:rPr>
              <a:t> and </a:t>
            </a:r>
            <a:r>
              <a:rPr lang="en-US" dirty="0">
                <a:latin typeface="+mn-lt"/>
              </a:rPr>
              <a:t>OSY Health/ESL lessons,</a:t>
            </a:r>
            <a:r>
              <a:rPr lang="en-US" baseline="0" dirty="0">
                <a:latin typeface="+mn-lt"/>
              </a:rPr>
              <a:t> through g</a:t>
            </a:r>
            <a:r>
              <a:rPr lang="en-US" dirty="0">
                <a:latin typeface="+mn-lt"/>
              </a:rPr>
              <a:t>rammar practice,</a:t>
            </a:r>
            <a:r>
              <a:rPr lang="en-US" baseline="0" dirty="0">
                <a:latin typeface="+mn-lt"/>
              </a:rPr>
              <a:t> guiding students with s</a:t>
            </a:r>
            <a:r>
              <a:rPr lang="en-US" dirty="0">
                <a:latin typeface="+mn-lt"/>
              </a:rPr>
              <a:t>ocial studies reports,</a:t>
            </a:r>
            <a:r>
              <a:rPr lang="en-US" baseline="0" dirty="0">
                <a:latin typeface="+mn-lt"/>
              </a:rPr>
              <a:t> and </a:t>
            </a:r>
            <a:r>
              <a:rPr lang="en-US" b="1" dirty="0">
                <a:solidFill>
                  <a:srgbClr val="C00000"/>
                </a:solidFill>
                <a:latin typeface="+mn-lt"/>
              </a:rPr>
              <a:t>Close Reading*. </a:t>
            </a: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9</a:t>
            </a:fld>
            <a:endParaRPr lang="en-US"/>
          </a:p>
        </p:txBody>
      </p:sp>
    </p:spTree>
    <p:extLst>
      <p:ext uri="{BB962C8B-B14F-4D97-AF65-F5344CB8AC3E}">
        <p14:creationId xmlns:p14="http://schemas.microsoft.com/office/powerpoint/2010/main" val="16891688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4" name="Rectangle 3"/>
          <p:cNvSpPr/>
          <p:nvPr userDrawn="1"/>
        </p:nvSpPr>
        <p:spPr>
          <a:xfrm>
            <a:off x="9737" y="15875"/>
            <a:ext cx="9144000" cy="6858000"/>
          </a:xfrm>
          <a:prstGeom prst="rect">
            <a:avLst/>
          </a:prstGeom>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solidFill>
                <a:srgbClr val="F26400"/>
              </a:solidFill>
            </a:endParaRPr>
          </a:p>
        </p:txBody>
      </p:sp>
      <p:sp>
        <p:nvSpPr>
          <p:cNvPr id="6" name="Rectangle 5"/>
          <p:cNvSpPr/>
          <p:nvPr userDrawn="1"/>
        </p:nvSpPr>
        <p:spPr>
          <a:xfrm>
            <a:off x="0" y="6315075"/>
            <a:ext cx="9144000" cy="474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Times New Roman" panose="02020603050405020304" pitchFamily="18" charset="0"/>
              <a:cs typeface="Times New Roman" panose="02020603050405020304" pitchFamily="18" charset="0"/>
            </a:endParaRPr>
          </a:p>
        </p:txBody>
      </p:sp>
      <p:sp>
        <p:nvSpPr>
          <p:cNvPr id="7" name="Rectangle 6"/>
          <p:cNvSpPr/>
          <p:nvPr userDrawn="1"/>
        </p:nvSpPr>
        <p:spPr>
          <a:xfrm flipV="1">
            <a:off x="-15875" y="6235700"/>
            <a:ext cx="9159875" cy="52388"/>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userDrawn="1"/>
        </p:nvSpPr>
        <p:spPr>
          <a:xfrm>
            <a:off x="0" y="0"/>
            <a:ext cx="9144000" cy="10255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18"/>
          <p:cNvPicPr>
            <a:picLocks noChangeAspect="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15875"/>
            <a:ext cx="197802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3"/>
          <p:cNvSpPr txBox="1">
            <a:spLocks/>
          </p:cNvSpPr>
          <p:nvPr userDrawn="1"/>
        </p:nvSpPr>
        <p:spPr>
          <a:xfrm>
            <a:off x="3157538" y="214313"/>
            <a:ext cx="5878512" cy="644525"/>
          </a:xfrm>
          <a:prstGeom prst="rect">
            <a:avLst/>
          </a:prstGeom>
        </p:spPr>
        <p:txBody>
          <a:bodyPr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1400" b="1" dirty="0">
                <a:solidFill>
                  <a:schemeClr val="bg1"/>
                </a:solidFill>
              </a:rPr>
              <a:t>Richard Woods, Georgia’s School Superintendent</a:t>
            </a:r>
          </a:p>
          <a:p>
            <a:pPr algn="r" fontAlgn="auto">
              <a:spcBef>
                <a:spcPts val="0"/>
              </a:spcBef>
              <a:spcAft>
                <a:spcPts val="0"/>
              </a:spcAft>
              <a:defRPr/>
            </a:pPr>
            <a:r>
              <a:rPr lang="en-US" b="1" i="1" dirty="0">
                <a:solidFill>
                  <a:schemeClr val="bg1"/>
                </a:solidFill>
              </a:rPr>
              <a:t>“Educating Georgia’s Future”</a:t>
            </a:r>
          </a:p>
          <a:p>
            <a:pPr algn="r" fontAlgn="auto">
              <a:spcBef>
                <a:spcPts val="0"/>
              </a:spcBef>
              <a:spcAft>
                <a:spcPts val="0"/>
              </a:spcAft>
              <a:defRPr/>
            </a:pPr>
            <a:r>
              <a:rPr lang="en-US" b="1" dirty="0">
                <a:solidFill>
                  <a:schemeClr val="bg1"/>
                </a:solidFill>
              </a:rPr>
              <a:t>gadoe.org</a:t>
            </a:r>
          </a:p>
        </p:txBody>
      </p:sp>
      <p:sp>
        <p:nvSpPr>
          <p:cNvPr id="11" name="Rectangle 10"/>
          <p:cNvSpPr/>
          <p:nvPr userDrawn="1"/>
        </p:nvSpPr>
        <p:spPr>
          <a:xfrm flipV="1">
            <a:off x="0" y="1042988"/>
            <a:ext cx="9144000" cy="44450"/>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685800" y="1122363"/>
            <a:ext cx="7772400" cy="2387600"/>
          </a:xfrm>
        </p:spPr>
        <p:txBody>
          <a:bodyPr anchor="b"/>
          <a:lstStyle>
            <a:lvl1pPr algn="ctr">
              <a:defRPr sz="6000">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Date Placeholder 3"/>
          <p:cNvSpPr>
            <a:spLocks noGrp="1"/>
          </p:cNvSpPr>
          <p:nvPr>
            <p:ph type="dt" sz="half" idx="10"/>
          </p:nvPr>
        </p:nvSpPr>
        <p:spPr/>
        <p:txBody>
          <a:bodyPr/>
          <a:lstStyle>
            <a:lvl1pPr algn="l">
              <a:defRPr sz="1200">
                <a:solidFill>
                  <a:schemeClr val="bg1"/>
                </a:solidFill>
                <a:latin typeface="Times New Roman" panose="02020603050405020304" pitchFamily="18" charset="0"/>
                <a:cs typeface="Times New Roman" panose="02020603050405020304" pitchFamily="18" charset="0"/>
              </a:defRPr>
            </a:lvl1pPr>
          </a:lstStyle>
          <a:p>
            <a:pPr>
              <a:defRPr/>
            </a:pPr>
            <a:fld id="{01ADFEFB-EDBA-4FB4-BE6E-B43650309148}" type="datetime1">
              <a:rPr lang="en-US" smtClean="0"/>
              <a:t>4/16/2018</a:t>
            </a:fld>
            <a:endParaRPr lang="en-US" dirty="0"/>
          </a:p>
        </p:txBody>
      </p:sp>
      <p:sp>
        <p:nvSpPr>
          <p:cNvPr id="13" name="Footer Placeholder 4"/>
          <p:cNvSpPr>
            <a:spLocks noGrp="1"/>
          </p:cNvSpPr>
          <p:nvPr>
            <p:ph type="ftr" sz="quarter" idx="11"/>
          </p:nvPr>
        </p:nvSpPr>
        <p:spPr/>
        <p:txBody>
          <a:bodyPr/>
          <a:lstStyle>
            <a:lvl1pPr algn="ctr">
              <a:defRPr sz="1200">
                <a:solidFill>
                  <a:schemeClr val="bg1"/>
                </a:solidFill>
                <a:latin typeface="Times New Roman" panose="02020603050405020304" pitchFamily="18" charset="0"/>
                <a:cs typeface="Times New Roman" panose="02020603050405020304" pitchFamily="18" charset="0"/>
              </a:defRPr>
            </a:lvl1pPr>
          </a:lstStyle>
          <a:p>
            <a:pPr>
              <a:defRPr/>
            </a:pPr>
            <a:endParaRPr lang="en-US" dirty="0"/>
          </a:p>
        </p:txBody>
      </p:sp>
      <p:sp>
        <p:nvSpPr>
          <p:cNvPr id="14"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pPr>
              <a:defRPr/>
            </a:pPr>
            <a:fld id="{D9963779-FDC0-4294-AF0A-D8058F2A8D2A}" type="slidenum">
              <a:rPr lang="en-US" altLang="en-US" smtClean="0"/>
              <a:pPr>
                <a:defRPr/>
              </a:pPr>
              <a:t>‹#›</a:t>
            </a:fld>
            <a:endParaRPr lang="en-US" altLang="en-US"/>
          </a:p>
        </p:txBody>
      </p:sp>
    </p:spTree>
    <p:extLst>
      <p:ext uri="{BB962C8B-B14F-4D97-AF65-F5344CB8AC3E}">
        <p14:creationId xmlns:p14="http://schemas.microsoft.com/office/powerpoint/2010/main" val="1809145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26400"/>
              </a:solidFill>
            </a:endParaRPr>
          </a:p>
        </p:txBody>
      </p:sp>
      <p:sp>
        <p:nvSpPr>
          <p:cNvPr id="6" name="Rectangle 5"/>
          <p:cNvSpPr/>
          <p:nvPr userDrawn="1"/>
        </p:nvSpPr>
        <p:spPr>
          <a:xfrm>
            <a:off x="0" y="6315075"/>
            <a:ext cx="9144000" cy="474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Times New Roman" panose="02020603050405020304" pitchFamily="18" charset="0"/>
              <a:cs typeface="Times New Roman" panose="02020603050405020304" pitchFamily="18" charset="0"/>
            </a:endParaRPr>
          </a:p>
        </p:txBody>
      </p:sp>
      <p:sp>
        <p:nvSpPr>
          <p:cNvPr id="7" name="Rectangle 6"/>
          <p:cNvSpPr/>
          <p:nvPr userDrawn="1"/>
        </p:nvSpPr>
        <p:spPr>
          <a:xfrm flipV="1">
            <a:off x="-15875" y="6235700"/>
            <a:ext cx="9159875" cy="52388"/>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17"/>
          <p:cNvPicPr>
            <a:picLocks noChangeAspect="1"/>
          </p:cNvPicPr>
          <p:nvPr userDrawn="1"/>
        </p:nvPicPr>
        <p:blipFill>
          <a:blip r:embed="rId2">
            <a:extLst>
              <a:ext uri="{28A0092B-C50C-407E-A947-70E740481C1C}">
                <a14:useLocalDpi xmlns:a14="http://schemas.microsoft.com/office/drawing/2010/main" val="0"/>
              </a:ext>
            </a:extLst>
          </a:blip>
          <a:srcRect b="19614"/>
          <a:stretch>
            <a:fillRect/>
          </a:stretch>
        </p:blipFill>
        <p:spPr bwMode="auto">
          <a:xfrm>
            <a:off x="6919913" y="50800"/>
            <a:ext cx="22129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3"/>
          <p:cNvSpPr txBox="1">
            <a:spLocks/>
          </p:cNvSpPr>
          <p:nvPr userDrawn="1"/>
        </p:nvSpPr>
        <p:spPr>
          <a:xfrm>
            <a:off x="7205663" y="1019175"/>
            <a:ext cx="1927225" cy="644525"/>
          </a:xfrm>
          <a:prstGeom prst="rect">
            <a:avLst/>
          </a:prstGeom>
        </p:spPr>
        <p:txBody>
          <a:bodyPr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1000" b="1" dirty="0">
                <a:solidFill>
                  <a:schemeClr val="tx1">
                    <a:lumMod val="65000"/>
                    <a:lumOff val="35000"/>
                  </a:schemeClr>
                </a:solidFill>
              </a:rPr>
              <a:t>Richard Woods, </a:t>
            </a:r>
          </a:p>
          <a:p>
            <a:pPr algn="r" fontAlgn="auto">
              <a:spcBef>
                <a:spcPts val="0"/>
              </a:spcBef>
              <a:spcAft>
                <a:spcPts val="0"/>
              </a:spcAft>
              <a:defRPr/>
            </a:pPr>
            <a:r>
              <a:rPr lang="en-US" sz="1000" b="1" dirty="0">
                <a:solidFill>
                  <a:schemeClr val="tx1">
                    <a:lumMod val="65000"/>
                    <a:lumOff val="35000"/>
                  </a:schemeClr>
                </a:solidFill>
              </a:rPr>
              <a:t>Georgia’s School Superintendent</a:t>
            </a:r>
          </a:p>
          <a:p>
            <a:pPr algn="r" fontAlgn="auto">
              <a:spcBef>
                <a:spcPts val="0"/>
              </a:spcBef>
              <a:spcAft>
                <a:spcPts val="0"/>
              </a:spcAft>
              <a:defRPr/>
            </a:pPr>
            <a:r>
              <a:rPr lang="en-US" sz="1000" b="1" i="1" dirty="0">
                <a:solidFill>
                  <a:schemeClr val="tx1">
                    <a:lumMod val="65000"/>
                    <a:lumOff val="35000"/>
                  </a:schemeClr>
                </a:solidFill>
              </a:rPr>
              <a:t>“Educating Georgia’s Future”</a:t>
            </a:r>
          </a:p>
          <a:p>
            <a:pPr algn="r" fontAlgn="auto">
              <a:spcBef>
                <a:spcPts val="0"/>
              </a:spcBef>
              <a:spcAft>
                <a:spcPts val="0"/>
              </a:spcAft>
              <a:defRPr/>
            </a:pPr>
            <a:r>
              <a:rPr lang="en-US" sz="1000" b="1" dirty="0">
                <a:solidFill>
                  <a:schemeClr val="tx1">
                    <a:lumMod val="65000"/>
                    <a:lumOff val="35000"/>
                  </a:schemeClr>
                </a:solidFill>
              </a:rPr>
              <a:t>gadoe.org</a:t>
            </a:r>
          </a:p>
        </p:txBody>
      </p:sp>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10"/>
          </p:nvPr>
        </p:nvSpPr>
        <p:spPr/>
        <p:txBody>
          <a:bodyPr/>
          <a:lstStyle>
            <a:lvl1pPr algn="l">
              <a:defRPr sz="1200">
                <a:solidFill>
                  <a:schemeClr val="bg1"/>
                </a:solidFill>
                <a:latin typeface="Times New Roman" panose="02020603050405020304" pitchFamily="18" charset="0"/>
                <a:cs typeface="Times New Roman" panose="02020603050405020304" pitchFamily="18" charset="0"/>
              </a:defRPr>
            </a:lvl1pPr>
          </a:lstStyle>
          <a:p>
            <a:pPr>
              <a:defRPr/>
            </a:pPr>
            <a:fld id="{D4CAA687-5036-4BB0-9ADA-A38FC4F9F6A0}" type="datetime1">
              <a:rPr lang="en-US" smtClean="0"/>
              <a:t>4/16/2018</a:t>
            </a:fld>
            <a:endParaRPr lang="en-US" dirty="0"/>
          </a:p>
        </p:txBody>
      </p:sp>
      <p:sp>
        <p:nvSpPr>
          <p:cNvPr id="11" name="Footer Placeholder 4"/>
          <p:cNvSpPr>
            <a:spLocks noGrp="1"/>
          </p:cNvSpPr>
          <p:nvPr>
            <p:ph type="ftr" sz="quarter" idx="11"/>
          </p:nvPr>
        </p:nvSpPr>
        <p:spPr/>
        <p:txBody>
          <a:bodyPr/>
          <a:lstStyle>
            <a:lvl1pPr algn="ctr">
              <a:defRPr sz="1200">
                <a:solidFill>
                  <a:schemeClr val="bg1"/>
                </a:solidFill>
                <a:latin typeface="Times New Roman" panose="02020603050405020304" pitchFamily="18" charset="0"/>
                <a:cs typeface="Times New Roman" panose="02020603050405020304" pitchFamily="18" charset="0"/>
              </a:defRPr>
            </a:lvl1pPr>
          </a:lstStyle>
          <a:p>
            <a:pPr>
              <a:defRPr/>
            </a:pPr>
            <a:endParaRPr lang="en-US" dirty="0"/>
          </a:p>
        </p:txBody>
      </p:sp>
      <p:sp>
        <p:nvSpPr>
          <p:cNvPr id="12"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pPr>
              <a:defRPr/>
            </a:pPr>
            <a:fld id="{FEE18061-71BB-4BEE-8AAA-AAD42EA719B6}" type="slidenum">
              <a:rPr lang="en-US" altLang="en-US" smtClean="0"/>
              <a:pPr>
                <a:defRPr/>
              </a:pPr>
              <a:t>‹#›</a:t>
            </a:fld>
            <a:endParaRPr lang="en-US" altLang="en-US"/>
          </a:p>
        </p:txBody>
      </p:sp>
    </p:spTree>
    <p:extLst>
      <p:ext uri="{BB962C8B-B14F-4D97-AF65-F5344CB8AC3E}">
        <p14:creationId xmlns:p14="http://schemas.microsoft.com/office/powerpoint/2010/main" val="1035162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26400"/>
              </a:solidFill>
            </a:endParaRPr>
          </a:p>
        </p:txBody>
      </p:sp>
      <p:sp>
        <p:nvSpPr>
          <p:cNvPr id="6" name="Rectangle 5"/>
          <p:cNvSpPr/>
          <p:nvPr userDrawn="1"/>
        </p:nvSpPr>
        <p:spPr>
          <a:xfrm>
            <a:off x="0" y="6315075"/>
            <a:ext cx="9144000" cy="474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Times New Roman" panose="02020603050405020304" pitchFamily="18" charset="0"/>
              <a:cs typeface="Times New Roman" panose="02020603050405020304" pitchFamily="18" charset="0"/>
            </a:endParaRPr>
          </a:p>
        </p:txBody>
      </p:sp>
      <p:sp>
        <p:nvSpPr>
          <p:cNvPr id="7" name="Rectangle 6"/>
          <p:cNvSpPr/>
          <p:nvPr userDrawn="1"/>
        </p:nvSpPr>
        <p:spPr>
          <a:xfrm flipV="1">
            <a:off x="-15875" y="6235700"/>
            <a:ext cx="9159875" cy="52388"/>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userDrawn="1"/>
        </p:nvSpPr>
        <p:spPr>
          <a:xfrm>
            <a:off x="0" y="0"/>
            <a:ext cx="9144000" cy="10255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18"/>
          <p:cNvPicPr>
            <a:picLocks noChangeAspect="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15875"/>
            <a:ext cx="197802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3"/>
          <p:cNvSpPr txBox="1">
            <a:spLocks/>
          </p:cNvSpPr>
          <p:nvPr userDrawn="1"/>
        </p:nvSpPr>
        <p:spPr>
          <a:xfrm>
            <a:off x="3157538" y="214313"/>
            <a:ext cx="5878512" cy="644525"/>
          </a:xfrm>
          <a:prstGeom prst="rect">
            <a:avLst/>
          </a:prstGeom>
        </p:spPr>
        <p:txBody>
          <a:bodyPr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1400" b="1" dirty="0">
                <a:solidFill>
                  <a:schemeClr val="bg1"/>
                </a:solidFill>
              </a:rPr>
              <a:t>Richard Woods, Georgia’s School Superintendent</a:t>
            </a:r>
          </a:p>
          <a:p>
            <a:pPr algn="r" fontAlgn="auto">
              <a:spcBef>
                <a:spcPts val="0"/>
              </a:spcBef>
              <a:spcAft>
                <a:spcPts val="0"/>
              </a:spcAft>
              <a:defRPr/>
            </a:pPr>
            <a:r>
              <a:rPr lang="en-US" b="1" i="1" dirty="0">
                <a:solidFill>
                  <a:schemeClr val="bg1"/>
                </a:solidFill>
              </a:rPr>
              <a:t>“Educating Georgia’s Future”</a:t>
            </a:r>
          </a:p>
          <a:p>
            <a:pPr algn="r" fontAlgn="auto">
              <a:spcBef>
                <a:spcPts val="0"/>
              </a:spcBef>
              <a:spcAft>
                <a:spcPts val="0"/>
              </a:spcAft>
              <a:defRPr/>
            </a:pPr>
            <a:r>
              <a:rPr lang="en-US" b="1" dirty="0">
                <a:solidFill>
                  <a:schemeClr val="bg1"/>
                </a:solidFill>
              </a:rPr>
              <a:t>gadoe.org</a:t>
            </a:r>
          </a:p>
        </p:txBody>
      </p:sp>
      <p:sp>
        <p:nvSpPr>
          <p:cNvPr id="11" name="Rectangle 10"/>
          <p:cNvSpPr/>
          <p:nvPr userDrawn="1"/>
        </p:nvSpPr>
        <p:spPr>
          <a:xfrm flipV="1">
            <a:off x="0" y="1042988"/>
            <a:ext cx="9144000" cy="44450"/>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623888" y="1709739"/>
            <a:ext cx="7886700" cy="2852737"/>
          </a:xfrm>
        </p:spPr>
        <p:txBody>
          <a:bodyPr anchor="b"/>
          <a:lstStyle>
            <a:lvl1pPr>
              <a:defRPr sz="6000">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Date Placeholder 3"/>
          <p:cNvSpPr>
            <a:spLocks noGrp="1"/>
          </p:cNvSpPr>
          <p:nvPr>
            <p:ph type="dt" sz="half" idx="10"/>
          </p:nvPr>
        </p:nvSpPr>
        <p:spPr/>
        <p:txBody>
          <a:bodyPr/>
          <a:lstStyle>
            <a:lvl1pPr algn="l">
              <a:defRPr sz="1200">
                <a:solidFill>
                  <a:schemeClr val="bg1"/>
                </a:solidFill>
              </a:defRPr>
            </a:lvl1pPr>
          </a:lstStyle>
          <a:p>
            <a:pPr>
              <a:defRPr/>
            </a:pPr>
            <a:fld id="{28EBA8F2-C074-4A57-893A-15897E3EB0D6}" type="datetime1">
              <a:rPr lang="en-US" smtClean="0"/>
              <a:t>4/16/2018</a:t>
            </a:fld>
            <a:endParaRPr lang="en-US" dirty="0"/>
          </a:p>
        </p:txBody>
      </p:sp>
      <p:sp>
        <p:nvSpPr>
          <p:cNvPr id="13" name="Footer Placeholder 4"/>
          <p:cNvSpPr>
            <a:spLocks noGrp="1"/>
          </p:cNvSpPr>
          <p:nvPr>
            <p:ph type="ftr" sz="quarter" idx="11"/>
          </p:nvPr>
        </p:nvSpPr>
        <p:spPr/>
        <p:txBody>
          <a:bodyPr/>
          <a:lstStyle>
            <a:lvl1pPr algn="ctr">
              <a:defRPr sz="1200">
                <a:solidFill>
                  <a:schemeClr val="bg1"/>
                </a:solidFill>
              </a:defRPr>
            </a:lvl1pPr>
          </a:lstStyle>
          <a:p>
            <a:pPr>
              <a:defRPr/>
            </a:pPr>
            <a:endParaRPr lang="en-US"/>
          </a:p>
        </p:txBody>
      </p:sp>
      <p:sp>
        <p:nvSpPr>
          <p:cNvPr id="14"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pPr>
              <a:defRPr/>
            </a:pPr>
            <a:fld id="{A38C33D7-CFBF-4AA9-9FC7-ABD827E96BD8}" type="slidenum">
              <a:rPr lang="en-US" altLang="en-US" smtClean="0"/>
              <a:pPr>
                <a:defRPr/>
              </a:pPr>
              <a:t>‹#›</a:t>
            </a:fld>
            <a:endParaRPr lang="en-US" altLang="en-US"/>
          </a:p>
        </p:txBody>
      </p:sp>
    </p:spTree>
    <p:extLst>
      <p:ext uri="{BB962C8B-B14F-4D97-AF65-F5344CB8AC3E}">
        <p14:creationId xmlns:p14="http://schemas.microsoft.com/office/powerpoint/2010/main" val="263499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26400"/>
              </a:solidFill>
              <a:latin typeface="Times New Roman" panose="02020603050405020304" pitchFamily="18" charset="0"/>
              <a:cs typeface="Times New Roman" panose="02020603050405020304" pitchFamily="18" charset="0"/>
            </a:endParaRPr>
          </a:p>
        </p:txBody>
      </p:sp>
      <p:sp>
        <p:nvSpPr>
          <p:cNvPr id="9" name="Rectangle 8"/>
          <p:cNvSpPr/>
          <p:nvPr userDrawn="1"/>
        </p:nvSpPr>
        <p:spPr>
          <a:xfrm>
            <a:off x="0" y="6315075"/>
            <a:ext cx="9144000" cy="474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userDrawn="1"/>
        </p:nvSpPr>
        <p:spPr>
          <a:xfrm flipV="1">
            <a:off x="-15875" y="6235700"/>
            <a:ext cx="9159875" cy="52388"/>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 name="Picture 17"/>
          <p:cNvPicPr>
            <a:picLocks noChangeAspect="1"/>
          </p:cNvPicPr>
          <p:nvPr userDrawn="1"/>
        </p:nvPicPr>
        <p:blipFill>
          <a:blip r:embed="rId2">
            <a:extLst>
              <a:ext uri="{28A0092B-C50C-407E-A947-70E740481C1C}">
                <a14:useLocalDpi xmlns:a14="http://schemas.microsoft.com/office/drawing/2010/main" val="0"/>
              </a:ext>
            </a:extLst>
          </a:blip>
          <a:srcRect b="19614"/>
          <a:stretch>
            <a:fillRect/>
          </a:stretch>
        </p:blipFill>
        <p:spPr bwMode="auto">
          <a:xfrm>
            <a:off x="6919913" y="50800"/>
            <a:ext cx="22129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Date Placeholder 3"/>
          <p:cNvSpPr txBox="1">
            <a:spLocks/>
          </p:cNvSpPr>
          <p:nvPr userDrawn="1"/>
        </p:nvSpPr>
        <p:spPr>
          <a:xfrm>
            <a:off x="7080250" y="1019175"/>
            <a:ext cx="2052638" cy="644525"/>
          </a:xfrm>
          <a:prstGeom prst="rect">
            <a:avLst/>
          </a:prstGeom>
        </p:spPr>
        <p:txBody>
          <a:bodyPr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1000" b="1" dirty="0">
                <a:solidFill>
                  <a:schemeClr val="tx1">
                    <a:lumMod val="65000"/>
                    <a:lumOff val="35000"/>
                  </a:schemeClr>
                </a:solidFill>
              </a:rPr>
              <a:t>Richard Woods, </a:t>
            </a:r>
          </a:p>
          <a:p>
            <a:pPr algn="r" fontAlgn="auto">
              <a:spcBef>
                <a:spcPts val="0"/>
              </a:spcBef>
              <a:spcAft>
                <a:spcPts val="0"/>
              </a:spcAft>
              <a:defRPr/>
            </a:pPr>
            <a:r>
              <a:rPr lang="en-US" sz="1000" b="1" dirty="0">
                <a:solidFill>
                  <a:schemeClr val="tx1">
                    <a:lumMod val="65000"/>
                    <a:lumOff val="35000"/>
                  </a:schemeClr>
                </a:solidFill>
              </a:rPr>
              <a:t>Georgia’s School Superintendent</a:t>
            </a:r>
          </a:p>
          <a:p>
            <a:pPr algn="r" fontAlgn="auto">
              <a:spcBef>
                <a:spcPts val="0"/>
              </a:spcBef>
              <a:spcAft>
                <a:spcPts val="0"/>
              </a:spcAft>
              <a:defRPr/>
            </a:pPr>
            <a:r>
              <a:rPr lang="en-US" sz="1000" b="1" i="1" dirty="0">
                <a:solidFill>
                  <a:schemeClr val="tx1">
                    <a:lumMod val="65000"/>
                    <a:lumOff val="35000"/>
                  </a:schemeClr>
                </a:solidFill>
              </a:rPr>
              <a:t>“Educating Georgia’s Future”</a:t>
            </a:r>
          </a:p>
          <a:p>
            <a:pPr algn="r" fontAlgn="auto">
              <a:spcBef>
                <a:spcPts val="0"/>
              </a:spcBef>
              <a:spcAft>
                <a:spcPts val="0"/>
              </a:spcAft>
              <a:defRPr/>
            </a:pPr>
            <a:r>
              <a:rPr lang="en-US" sz="1000" b="1" dirty="0">
                <a:solidFill>
                  <a:schemeClr val="tx1">
                    <a:lumMod val="65000"/>
                    <a:lumOff val="35000"/>
                  </a:schemeClr>
                </a:solidFill>
              </a:rPr>
              <a:t>gadoe.org</a:t>
            </a:r>
          </a:p>
        </p:txBody>
      </p:sp>
      <p:sp>
        <p:nvSpPr>
          <p:cNvPr id="2" name="Title 1"/>
          <p:cNvSpPr>
            <a:spLocks noGrp="1"/>
          </p:cNvSpPr>
          <p:nvPr>
            <p:ph type="title"/>
          </p:nvPr>
        </p:nvSpPr>
        <p:spPr>
          <a:xfrm>
            <a:off x="629841" y="365126"/>
            <a:ext cx="629077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3"/>
          <p:cNvSpPr>
            <a:spLocks noGrp="1"/>
          </p:cNvSpPr>
          <p:nvPr>
            <p:ph type="dt" sz="half" idx="10"/>
          </p:nvPr>
        </p:nvSpPr>
        <p:spPr/>
        <p:txBody>
          <a:bodyPr/>
          <a:lstStyle>
            <a:lvl1pPr algn="l">
              <a:defRPr sz="1200">
                <a:solidFill>
                  <a:schemeClr val="bg1"/>
                </a:solidFill>
              </a:defRPr>
            </a:lvl1pPr>
          </a:lstStyle>
          <a:p>
            <a:pPr>
              <a:defRPr/>
            </a:pPr>
            <a:fld id="{D91780D6-EFDA-4BB9-AC27-C6B8BEE5C192}" type="datetime1">
              <a:rPr lang="en-US" smtClean="0"/>
              <a:t>4/16/2018</a:t>
            </a:fld>
            <a:endParaRPr lang="en-US" dirty="0"/>
          </a:p>
        </p:txBody>
      </p:sp>
      <p:sp>
        <p:nvSpPr>
          <p:cNvPr id="14" name="Footer Placeholder 4"/>
          <p:cNvSpPr>
            <a:spLocks noGrp="1"/>
          </p:cNvSpPr>
          <p:nvPr>
            <p:ph type="ftr" sz="quarter" idx="11"/>
          </p:nvPr>
        </p:nvSpPr>
        <p:spPr/>
        <p:txBody>
          <a:bodyPr/>
          <a:lstStyle>
            <a:lvl1pPr algn="ctr">
              <a:defRPr sz="1200">
                <a:solidFill>
                  <a:schemeClr val="bg1"/>
                </a:solidFill>
              </a:defRPr>
            </a:lvl1pPr>
          </a:lstStyle>
          <a:p>
            <a:pPr>
              <a:defRPr/>
            </a:pPr>
            <a:endParaRPr lang="en-US"/>
          </a:p>
        </p:txBody>
      </p:sp>
      <p:sp>
        <p:nvSpPr>
          <p:cNvPr id="15"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pPr>
              <a:defRPr/>
            </a:pPr>
            <a:fld id="{2DF6E145-1882-46F3-8857-C5175D74462C}" type="slidenum">
              <a:rPr lang="en-US" altLang="en-US" smtClean="0"/>
              <a:pPr>
                <a:defRPr/>
              </a:pPr>
              <a:t>‹#›</a:t>
            </a:fld>
            <a:endParaRPr lang="en-US" altLang="en-US" dirty="0"/>
          </a:p>
        </p:txBody>
      </p:sp>
    </p:spTree>
    <p:extLst>
      <p:ext uri="{BB962C8B-B14F-4D97-AF65-F5344CB8AC3E}">
        <p14:creationId xmlns:p14="http://schemas.microsoft.com/office/powerpoint/2010/main" val="3821504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26400"/>
              </a:solidFill>
            </a:endParaRPr>
          </a:p>
        </p:txBody>
      </p:sp>
      <p:sp>
        <p:nvSpPr>
          <p:cNvPr id="7" name="Rectangle 6"/>
          <p:cNvSpPr/>
          <p:nvPr userDrawn="1"/>
        </p:nvSpPr>
        <p:spPr>
          <a:xfrm>
            <a:off x="0" y="6315075"/>
            <a:ext cx="9144000" cy="474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userDrawn="1"/>
        </p:nvSpPr>
        <p:spPr>
          <a:xfrm flipV="1">
            <a:off x="-15875" y="6235700"/>
            <a:ext cx="9159875" cy="52388"/>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17"/>
          <p:cNvPicPr>
            <a:picLocks noChangeAspect="1"/>
          </p:cNvPicPr>
          <p:nvPr userDrawn="1"/>
        </p:nvPicPr>
        <p:blipFill>
          <a:blip r:embed="rId2">
            <a:extLst>
              <a:ext uri="{28A0092B-C50C-407E-A947-70E740481C1C}">
                <a14:useLocalDpi xmlns:a14="http://schemas.microsoft.com/office/drawing/2010/main" val="0"/>
              </a:ext>
            </a:extLst>
          </a:blip>
          <a:srcRect b="19614"/>
          <a:stretch>
            <a:fillRect/>
          </a:stretch>
        </p:blipFill>
        <p:spPr bwMode="auto">
          <a:xfrm>
            <a:off x="6919913" y="50800"/>
            <a:ext cx="22129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3"/>
          <p:cNvSpPr txBox="1">
            <a:spLocks/>
          </p:cNvSpPr>
          <p:nvPr userDrawn="1"/>
        </p:nvSpPr>
        <p:spPr>
          <a:xfrm>
            <a:off x="7105650" y="1019175"/>
            <a:ext cx="2027238" cy="644525"/>
          </a:xfrm>
          <a:prstGeom prst="rect">
            <a:avLst/>
          </a:prstGeom>
        </p:spPr>
        <p:txBody>
          <a:bodyPr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1000" b="1" dirty="0">
                <a:solidFill>
                  <a:schemeClr val="tx1">
                    <a:lumMod val="65000"/>
                    <a:lumOff val="35000"/>
                  </a:schemeClr>
                </a:solidFill>
              </a:rPr>
              <a:t>Richard Woods, </a:t>
            </a:r>
          </a:p>
          <a:p>
            <a:pPr algn="r" fontAlgn="auto">
              <a:spcBef>
                <a:spcPts val="0"/>
              </a:spcBef>
              <a:spcAft>
                <a:spcPts val="0"/>
              </a:spcAft>
              <a:defRPr/>
            </a:pPr>
            <a:r>
              <a:rPr lang="en-US" sz="1000" b="1" dirty="0">
                <a:solidFill>
                  <a:schemeClr val="tx1">
                    <a:lumMod val="65000"/>
                    <a:lumOff val="35000"/>
                  </a:schemeClr>
                </a:solidFill>
              </a:rPr>
              <a:t>Georgia’s School Superintendent</a:t>
            </a:r>
          </a:p>
          <a:p>
            <a:pPr algn="r" fontAlgn="auto">
              <a:spcBef>
                <a:spcPts val="0"/>
              </a:spcBef>
              <a:spcAft>
                <a:spcPts val="0"/>
              </a:spcAft>
              <a:defRPr/>
            </a:pPr>
            <a:r>
              <a:rPr lang="en-US" sz="1000" b="1" i="1" dirty="0">
                <a:solidFill>
                  <a:schemeClr val="tx1">
                    <a:lumMod val="65000"/>
                    <a:lumOff val="35000"/>
                  </a:schemeClr>
                </a:solidFill>
              </a:rPr>
              <a:t>“Educating Georgia’s Future”</a:t>
            </a:r>
          </a:p>
          <a:p>
            <a:pPr algn="r" fontAlgn="auto">
              <a:spcBef>
                <a:spcPts val="0"/>
              </a:spcBef>
              <a:spcAft>
                <a:spcPts val="0"/>
              </a:spcAft>
              <a:defRPr/>
            </a:pPr>
            <a:r>
              <a:rPr lang="en-US" sz="1000" b="1" dirty="0">
                <a:solidFill>
                  <a:schemeClr val="tx1">
                    <a:lumMod val="65000"/>
                    <a:lumOff val="35000"/>
                  </a:schemeClr>
                </a:solidFill>
              </a:rPr>
              <a:t>gadoe.org</a:t>
            </a:r>
          </a:p>
        </p:txBody>
      </p:sp>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p:cNvSpPr>
            <a:spLocks noGrp="1"/>
          </p:cNvSpPr>
          <p:nvPr>
            <p:ph type="dt" sz="half" idx="10"/>
          </p:nvPr>
        </p:nvSpPr>
        <p:spPr/>
        <p:txBody>
          <a:bodyPr/>
          <a:lstStyle>
            <a:lvl1pPr algn="l">
              <a:defRPr sz="1200">
                <a:solidFill>
                  <a:schemeClr val="bg1"/>
                </a:solidFill>
              </a:defRPr>
            </a:lvl1pPr>
          </a:lstStyle>
          <a:p>
            <a:pPr>
              <a:defRPr/>
            </a:pPr>
            <a:fld id="{1069B92C-FD84-44C7-89F8-D820EAF6E0DF}" type="datetime1">
              <a:rPr lang="en-US" smtClean="0"/>
              <a:t>4/16/2018</a:t>
            </a:fld>
            <a:endParaRPr lang="en-US" dirty="0"/>
          </a:p>
        </p:txBody>
      </p:sp>
      <p:sp>
        <p:nvSpPr>
          <p:cNvPr id="12" name="Footer Placeholder 4"/>
          <p:cNvSpPr>
            <a:spLocks noGrp="1"/>
          </p:cNvSpPr>
          <p:nvPr>
            <p:ph type="ftr" sz="quarter" idx="11"/>
          </p:nvPr>
        </p:nvSpPr>
        <p:spPr/>
        <p:txBody>
          <a:bodyPr/>
          <a:lstStyle>
            <a:lvl1pPr algn="ctr">
              <a:defRPr sz="1200">
                <a:solidFill>
                  <a:schemeClr val="bg1"/>
                </a:solidFill>
              </a:defRPr>
            </a:lvl1pPr>
          </a:lstStyle>
          <a:p>
            <a:pPr>
              <a:defRPr/>
            </a:pPr>
            <a:endParaRPr lang="en-US"/>
          </a:p>
        </p:txBody>
      </p:sp>
      <p:sp>
        <p:nvSpPr>
          <p:cNvPr id="13"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pPr>
              <a:defRPr/>
            </a:pPr>
            <a:fld id="{33E0C10E-3E1B-468D-B28C-85CCC865D29F}" type="slidenum">
              <a:rPr lang="en-US" altLang="en-US" smtClean="0"/>
              <a:pPr>
                <a:defRPr/>
              </a:pPr>
              <a:t>‹#›</a:t>
            </a:fld>
            <a:endParaRPr lang="en-US" altLang="en-US" dirty="0"/>
          </a:p>
        </p:txBody>
      </p:sp>
    </p:spTree>
    <p:extLst>
      <p:ext uri="{BB962C8B-B14F-4D97-AF65-F5344CB8AC3E}">
        <p14:creationId xmlns:p14="http://schemas.microsoft.com/office/powerpoint/2010/main" val="3395955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15B3306-F321-4DE8-82D2-A80D45E796FF}" type="datetime1">
              <a:rPr lang="en-US" smtClean="0"/>
              <a:t>4/16/2018</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latin typeface="Times New Roman" panose="02020603050405020304" pitchFamily="18" charset="0"/>
                <a:cs typeface="Times New Roman" panose="02020603050405020304" pitchFamily="18" charset="0"/>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3"/>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664163"/>
            <a:ext cx="4629150" cy="4196888"/>
          </a:xfrm>
          <a:prstGeom prst="rect">
            <a:avLst/>
          </a:prstGeom>
        </p:spPr>
        <p:txBody>
          <a:bodyPr/>
          <a:lstStyle>
            <a:lvl1pPr>
              <a:defRPr sz="3200">
                <a:latin typeface="Times New Roman" panose="02020603050405020304" pitchFamily="18" charset="0"/>
                <a:cs typeface="Times New Roman" panose="02020603050405020304" pitchFamily="18" charset="0"/>
              </a:defRPr>
            </a:lvl1pPr>
            <a:lvl2pPr>
              <a:defRPr sz="2800">
                <a:latin typeface="Times New Roman" panose="02020603050405020304" pitchFamily="18" charset="0"/>
                <a:cs typeface="Times New Roman" panose="02020603050405020304" pitchFamily="18" charset="0"/>
              </a:defRPr>
            </a:lvl2pPr>
            <a:lvl3pPr>
              <a:defRPr sz="24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D3F36136-D360-4B6D-994B-034FCDADB638}" type="datetime1">
              <a:rPr lang="en-US" smtClean="0"/>
              <a:t>4/16/2018</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latin typeface="Times New Roman" panose="02020603050405020304" pitchFamily="18" charset="0"/>
                <a:cs typeface="Times New Roman" panose="02020603050405020304" pitchFamily="18" charset="0"/>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3"/>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a:prstGeom prst="rect">
            <a:avLst/>
          </a:prstGeom>
        </p:spPr>
        <p:txBody>
          <a:bodyPr anchor="t"/>
          <a:lstStyle>
            <a:lvl1pPr marL="0" indent="0">
              <a:buNone/>
              <a:defRPr sz="3200">
                <a:latin typeface="Times New Roman" panose="02020603050405020304" pitchFamily="18" charset="0"/>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16415" y="6356351"/>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DDAC56B-9824-4067-887A-0E3C3C773E67}" type="datetime1">
              <a:rPr lang="en-US" smtClean="0"/>
              <a:t>4/16/2018</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latin typeface="Times New Roman" panose="02020603050405020304" pitchFamily="18" charset="0"/>
                <a:cs typeface="Times New Roman" panose="02020603050405020304" pitchFamily="18" charset="0"/>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3"/>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039620D-9763-403F-8964-03C8D18E7C2F}" type="datetime1">
              <a:rPr lang="en-US" smtClean="0"/>
              <a:t>4/16/2018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latin typeface="Times New Roman" panose="02020603050405020304" pitchFamily="18" charset="0"/>
                <a:cs typeface="Times New Roman" panose="02020603050405020304" pitchFamily="18" charset="0"/>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3"/>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s://www.gadoe.or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latin typeface="Times New Roman" panose="02020603050405020304" pitchFamily="18" charset="0"/>
                <a:cs typeface="Times New Roman" panose="02020603050405020304" pitchFamily="18" charset="0"/>
              </a:defRPr>
            </a:lvl1pPr>
          </a:lstStyle>
          <a:p>
            <a:fld id="{180C5A8B-2B2C-48A2-B613-6B812F309991}" type="datetime1">
              <a:rPr lang="en-US" smtClean="0"/>
              <a:t>4/16/2018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latin typeface="Times New Roman" panose="02020603050405020304" pitchFamily="18" charset="0"/>
                <a:cs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latin typeface="Times New Roman" panose="02020603050405020304" pitchFamily="18" charset="0"/>
                <a:cs typeface="Times New Roman" panose="02020603050405020304" pitchFamily="18" charset="0"/>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11"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12"/>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73" r:id="rId1"/>
    <p:sldLayoutId id="2147483672" r:id="rId2"/>
    <p:sldLayoutId id="2147483674" r:id="rId3"/>
    <p:sldLayoutId id="2147483680" r:id="rId4"/>
    <p:sldLayoutId id="2147483679" r:id="rId5"/>
    <p:sldLayoutId id="2147483666" r:id="rId6"/>
    <p:sldLayoutId id="2147483668" r:id="rId7"/>
    <p:sldLayoutId id="2147483669" r:id="rId8"/>
    <p:sldLayoutId id="2147483670" r:id="rId9"/>
  </p:sldLayoutIdLst>
  <p:hf hdr="0" ftr="0" dt="0"/>
  <p:txStyles>
    <p:titleStyle>
      <a:lvl1pPr algn="l" defTabSz="914400" rtl="0" eaLnBrk="1" latinLnBrk="0" hangingPunct="1">
        <a:lnSpc>
          <a:spcPct val="90000"/>
        </a:lnSpc>
        <a:spcBef>
          <a:spcPct val="0"/>
        </a:spcBef>
        <a:buNone/>
        <a:defRPr sz="4400" b="1"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I_hhMeE7Osw"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cmathis@doe.k12.ga.us" TargetMode="External"/><Relationship Id="rId7" Type="http://schemas.openxmlformats.org/officeDocument/2006/relationships/hyperlink" Target="mailto:mndaayezwi@doe.k12.ga.us"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hyperlink" Target="mailto:MCTarpley@doe.k12.ga.us" TargetMode="External"/><Relationship Id="rId5" Type="http://schemas.openxmlformats.org/officeDocument/2006/relationships/hyperlink" Target="mailto:aroberts@doe.k12.ga.us" TargetMode="External"/><Relationship Id="rId4" Type="http://schemas.openxmlformats.org/officeDocument/2006/relationships/hyperlink" Target="mailto:spineda@doe.k12.ga.u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113B7-7076-48B4-B73B-075B9F809175}"/>
              </a:ext>
            </a:extLst>
          </p:cNvPr>
          <p:cNvSpPr>
            <a:spLocks noGrp="1"/>
          </p:cNvSpPr>
          <p:nvPr>
            <p:ph type="title"/>
          </p:nvPr>
        </p:nvSpPr>
        <p:spPr>
          <a:xfrm>
            <a:off x="174170" y="334016"/>
            <a:ext cx="6937829" cy="1325563"/>
          </a:xfrm>
        </p:spPr>
        <p:txBody>
          <a:bodyPr>
            <a:normAutofit/>
          </a:bodyPr>
          <a:lstStyle/>
          <a:p>
            <a:r>
              <a:rPr lang="en-US" sz="4000" dirty="0">
                <a:latin typeface="+mn-lt"/>
              </a:rPr>
              <a:t>2018 </a:t>
            </a:r>
            <a:r>
              <a:rPr lang="en-US" sz="4000" dirty="0" err="1">
                <a:latin typeface="+mn-lt"/>
              </a:rPr>
              <a:t>GaMEP</a:t>
            </a:r>
            <a:r>
              <a:rPr lang="en-US" sz="4000" dirty="0">
                <a:latin typeface="+mn-lt"/>
              </a:rPr>
              <a:t> Summer Programs</a:t>
            </a:r>
            <a:br>
              <a:rPr lang="en-US" dirty="0"/>
            </a:br>
            <a:endParaRPr lang="en-US" dirty="0"/>
          </a:p>
        </p:txBody>
      </p:sp>
      <p:sp>
        <p:nvSpPr>
          <p:cNvPr id="3" name="Content Placeholder 2">
            <a:extLst>
              <a:ext uri="{FF2B5EF4-FFF2-40B4-BE49-F238E27FC236}">
                <a16:creationId xmlns:a16="http://schemas.microsoft.com/office/drawing/2014/main" id="{0E24468F-1718-4E4B-AA60-08783A8F325A}"/>
              </a:ext>
            </a:extLst>
          </p:cNvPr>
          <p:cNvSpPr>
            <a:spLocks noGrp="1"/>
          </p:cNvSpPr>
          <p:nvPr>
            <p:ph idx="1"/>
          </p:nvPr>
        </p:nvSpPr>
        <p:spPr>
          <a:xfrm>
            <a:off x="159656" y="1767568"/>
            <a:ext cx="8824688" cy="4351338"/>
          </a:xfrm>
        </p:spPr>
        <p:txBody>
          <a:bodyPr/>
          <a:lstStyle/>
          <a:p>
            <a:pPr lvl="0"/>
            <a:r>
              <a:rPr lang="en-US" sz="2000" dirty="0">
                <a:latin typeface="+mn-lt"/>
              </a:rPr>
              <a:t>Georgia MEP High School Summer Leadership Academy at Abraham Baldwin Agricultural College; Tifton, GA. </a:t>
            </a:r>
          </a:p>
          <a:p>
            <a:pPr lvl="1"/>
            <a:r>
              <a:rPr lang="en-US" sz="2000" dirty="0">
                <a:latin typeface="+mn-lt"/>
              </a:rPr>
              <a:t> </a:t>
            </a:r>
            <a:r>
              <a:rPr lang="en-US" sz="2000" b="1" dirty="0">
                <a:latin typeface="+mn-lt"/>
              </a:rPr>
              <a:t>June 3-15, 2018</a:t>
            </a:r>
            <a:endParaRPr lang="en-US" sz="2000" dirty="0">
              <a:latin typeface="+mn-lt"/>
            </a:endParaRPr>
          </a:p>
          <a:p>
            <a:pPr lvl="1"/>
            <a:r>
              <a:rPr lang="en-US" sz="2000" u="sng" dirty="0">
                <a:latin typeface="+mn-lt"/>
              </a:rPr>
              <a:t>30</a:t>
            </a:r>
            <a:r>
              <a:rPr lang="en-US" sz="2000" i="1" u="sng" dirty="0">
                <a:latin typeface="+mn-lt"/>
              </a:rPr>
              <a:t> </a:t>
            </a:r>
            <a:r>
              <a:rPr lang="en-US" sz="2000" u="sng" dirty="0">
                <a:latin typeface="+mn-lt"/>
              </a:rPr>
              <a:t>rising 9</a:t>
            </a:r>
            <a:r>
              <a:rPr lang="en-US" sz="2000" u="sng" baseline="30000" dirty="0">
                <a:latin typeface="+mn-lt"/>
              </a:rPr>
              <a:t>th</a:t>
            </a:r>
            <a:r>
              <a:rPr lang="en-US" sz="2000" u="sng" dirty="0">
                <a:latin typeface="+mn-lt"/>
              </a:rPr>
              <a:t> -12</a:t>
            </a:r>
            <a:r>
              <a:rPr lang="en-US" sz="2000" u="sng" baseline="30000" dirty="0">
                <a:latin typeface="+mn-lt"/>
              </a:rPr>
              <a:t>th</a:t>
            </a:r>
            <a:r>
              <a:rPr lang="en-US" sz="2000" u="sng" dirty="0">
                <a:latin typeface="+mn-lt"/>
              </a:rPr>
              <a:t>  grade students will be selected</a:t>
            </a:r>
            <a:r>
              <a:rPr lang="en-US" sz="2000" dirty="0">
                <a:latin typeface="+mn-lt"/>
              </a:rPr>
              <a:t> </a:t>
            </a:r>
          </a:p>
          <a:p>
            <a:pPr lvl="0"/>
            <a:endParaRPr lang="en-US" sz="2000" dirty="0">
              <a:latin typeface="+mn-lt"/>
            </a:endParaRPr>
          </a:p>
          <a:p>
            <a:pPr lvl="0"/>
            <a:r>
              <a:rPr lang="en-US" sz="2000" dirty="0">
                <a:latin typeface="+mn-lt"/>
              </a:rPr>
              <a:t>Georgia MEP Middle School Program at Valdosta State University; Valdosta, GA.</a:t>
            </a:r>
          </a:p>
          <a:p>
            <a:pPr lvl="1"/>
            <a:r>
              <a:rPr lang="en-US" sz="2000" b="1" dirty="0">
                <a:latin typeface="+mn-lt"/>
              </a:rPr>
              <a:t>June 3-8, 2018</a:t>
            </a:r>
            <a:endParaRPr lang="en-US" sz="2000" u="sng" dirty="0">
              <a:latin typeface="+mn-lt"/>
            </a:endParaRPr>
          </a:p>
          <a:p>
            <a:pPr lvl="1"/>
            <a:r>
              <a:rPr lang="en-US" sz="2000" u="sng" dirty="0">
                <a:latin typeface="+mn-lt"/>
              </a:rPr>
              <a:t>30 rising 6</a:t>
            </a:r>
            <a:r>
              <a:rPr lang="en-US" sz="2000" u="sng" baseline="30000" dirty="0">
                <a:latin typeface="+mn-lt"/>
              </a:rPr>
              <a:t>th</a:t>
            </a:r>
            <a:r>
              <a:rPr lang="en-US" sz="2000" u="sng" dirty="0">
                <a:latin typeface="+mn-lt"/>
              </a:rPr>
              <a:t> – 8</a:t>
            </a:r>
            <a:r>
              <a:rPr lang="en-US" sz="2000" u="sng" baseline="30000" dirty="0">
                <a:latin typeface="+mn-lt"/>
              </a:rPr>
              <a:t>th</a:t>
            </a:r>
            <a:r>
              <a:rPr lang="en-US" sz="2000" u="sng" dirty="0">
                <a:latin typeface="+mn-lt"/>
              </a:rPr>
              <a:t> grade students will be selected</a:t>
            </a:r>
            <a:endParaRPr lang="en-US" sz="2000" dirty="0">
              <a:latin typeface="+mn-lt"/>
            </a:endParaRPr>
          </a:p>
          <a:p>
            <a:pPr lvl="0"/>
            <a:endParaRPr lang="en-US" sz="2000" dirty="0">
              <a:latin typeface="+mn-lt"/>
            </a:endParaRPr>
          </a:p>
          <a:p>
            <a:pPr lvl="0"/>
            <a:r>
              <a:rPr lang="en-US" sz="2000" dirty="0">
                <a:latin typeface="+mn-lt"/>
              </a:rPr>
              <a:t>Applications submitted within the April 13-30, 2018 window, will be reviewed first.</a:t>
            </a:r>
          </a:p>
          <a:p>
            <a:pPr lvl="0"/>
            <a:r>
              <a:rPr lang="en-US" sz="2000" dirty="0">
                <a:latin typeface="+mn-lt"/>
              </a:rPr>
              <a:t>Applications submitted after April 30, 2018 will be considered for open slots, when available.</a:t>
            </a:r>
          </a:p>
          <a:p>
            <a:endParaRPr lang="en-US" dirty="0">
              <a:latin typeface="+mn-lt"/>
            </a:endParaRPr>
          </a:p>
        </p:txBody>
      </p:sp>
      <p:sp>
        <p:nvSpPr>
          <p:cNvPr id="5" name="Slide Number Placeholder 4">
            <a:extLst>
              <a:ext uri="{FF2B5EF4-FFF2-40B4-BE49-F238E27FC236}">
                <a16:creationId xmlns:a16="http://schemas.microsoft.com/office/drawing/2014/main" id="{AA37AF4F-1F74-468A-B6BA-4D4B7088028F}"/>
              </a:ext>
            </a:extLst>
          </p:cNvPr>
          <p:cNvSpPr>
            <a:spLocks noGrp="1"/>
          </p:cNvSpPr>
          <p:nvPr>
            <p:ph type="sldNum" sz="quarter" idx="12"/>
          </p:nvPr>
        </p:nvSpPr>
        <p:spPr/>
        <p:txBody>
          <a:bodyPr/>
          <a:lstStyle/>
          <a:p>
            <a:pPr>
              <a:defRPr/>
            </a:pPr>
            <a:fld id="{FEE18061-71BB-4BEE-8AAA-AAD42EA719B6}" type="slidenum">
              <a:rPr lang="en-US" altLang="en-US" smtClean="0"/>
              <a:pPr>
                <a:defRPr/>
              </a:pPr>
              <a:t>1</a:t>
            </a:fld>
            <a:endParaRPr lang="en-US" altLang="en-US"/>
          </a:p>
        </p:txBody>
      </p:sp>
    </p:spTree>
    <p:extLst>
      <p:ext uri="{BB962C8B-B14F-4D97-AF65-F5344CB8AC3E}">
        <p14:creationId xmlns:p14="http://schemas.microsoft.com/office/powerpoint/2010/main" val="731637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644" y="334016"/>
            <a:ext cx="6987823" cy="1325563"/>
          </a:xfrm>
        </p:spPr>
        <p:txBody>
          <a:bodyPr>
            <a:normAutofit/>
          </a:bodyPr>
          <a:lstStyle/>
          <a:p>
            <a:r>
              <a:rPr lang="en-US" sz="3600" dirty="0">
                <a:latin typeface="+mn-lt"/>
              </a:rPr>
              <a:t>Framework for Critical Thinking: Close Reading</a:t>
            </a:r>
          </a:p>
        </p:txBody>
      </p:sp>
      <p:sp>
        <p:nvSpPr>
          <p:cNvPr id="7" name="TextBox 6">
            <a:extLst>
              <a:ext uri="{FF2B5EF4-FFF2-40B4-BE49-F238E27FC236}">
                <a16:creationId xmlns:a16="http://schemas.microsoft.com/office/drawing/2014/main" id="{16FC9436-D02D-4548-B02F-E3FB72EC1B2A}"/>
              </a:ext>
            </a:extLst>
          </p:cNvPr>
          <p:cNvSpPr txBox="1"/>
          <p:nvPr/>
        </p:nvSpPr>
        <p:spPr>
          <a:xfrm>
            <a:off x="685701" y="5850272"/>
            <a:ext cx="7251404" cy="276999"/>
          </a:xfrm>
          <a:prstGeom prst="rect">
            <a:avLst/>
          </a:prstGeom>
          <a:noFill/>
        </p:spPr>
        <p:txBody>
          <a:bodyPr wrap="square" rtlCol="0">
            <a:spAutoFit/>
          </a:bodyPr>
          <a:lstStyle/>
          <a:p>
            <a:pPr algn="ctr"/>
            <a:r>
              <a:rPr lang="en-US" sz="1200" dirty="0"/>
              <a:t>Source: The Paul-Elder  Framework for Critical Thinking, Foundation for Critical Thinking</a:t>
            </a:r>
          </a:p>
        </p:txBody>
      </p:sp>
      <p:pic>
        <p:nvPicPr>
          <p:cNvPr id="11" name="Picture 10">
            <a:extLst>
              <a:ext uri="{FF2B5EF4-FFF2-40B4-BE49-F238E27FC236}">
                <a16:creationId xmlns:a16="http://schemas.microsoft.com/office/drawing/2014/main" id="{F026874A-6EB3-4C91-AE3D-15AC3911525F}"/>
              </a:ext>
            </a:extLst>
          </p:cNvPr>
          <p:cNvPicPr>
            <a:picLocks noChangeAspect="1"/>
          </p:cNvPicPr>
          <p:nvPr/>
        </p:nvPicPr>
        <p:blipFill rotWithShape="1">
          <a:blip r:embed="rId3"/>
          <a:srcRect r="44971" b="43519"/>
          <a:stretch/>
        </p:blipFill>
        <p:spPr>
          <a:xfrm>
            <a:off x="1564122" y="1710215"/>
            <a:ext cx="5494562" cy="4089421"/>
          </a:xfrm>
          <a:prstGeom prst="rect">
            <a:avLst/>
          </a:prstGeom>
        </p:spPr>
      </p:pic>
      <p:cxnSp>
        <p:nvCxnSpPr>
          <p:cNvPr id="6" name="Straight Arrow Connector 5">
            <a:extLst>
              <a:ext uri="{FF2B5EF4-FFF2-40B4-BE49-F238E27FC236}">
                <a16:creationId xmlns:a16="http://schemas.microsoft.com/office/drawing/2014/main" id="{3E524F61-8E79-4B75-99F2-819E58C6B0CD}"/>
              </a:ext>
            </a:extLst>
          </p:cNvPr>
          <p:cNvCxnSpPr/>
          <p:nvPr/>
        </p:nvCxnSpPr>
        <p:spPr>
          <a:xfrm flipH="1" flipV="1">
            <a:off x="4594281" y="2361161"/>
            <a:ext cx="2274710" cy="278753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8330C09-3A3A-48E7-93D1-2322C73C37D7}"/>
              </a:ext>
            </a:extLst>
          </p:cNvPr>
          <p:cNvSpPr txBox="1"/>
          <p:nvPr/>
        </p:nvSpPr>
        <p:spPr>
          <a:xfrm>
            <a:off x="6687646" y="4940065"/>
            <a:ext cx="2085316" cy="646331"/>
          </a:xfrm>
          <a:prstGeom prst="rect">
            <a:avLst/>
          </a:prstGeom>
          <a:noFill/>
        </p:spPr>
        <p:txBody>
          <a:bodyPr wrap="square" rtlCol="0">
            <a:spAutoFit/>
          </a:bodyPr>
          <a:lstStyle/>
          <a:p>
            <a:pPr algn="ctr"/>
            <a:r>
              <a:rPr lang="en-US" b="1" dirty="0"/>
              <a:t>Skimming Text: Unengaged</a:t>
            </a:r>
          </a:p>
        </p:txBody>
      </p:sp>
      <p:sp>
        <p:nvSpPr>
          <p:cNvPr id="10" name="TextBox 9">
            <a:extLst>
              <a:ext uri="{FF2B5EF4-FFF2-40B4-BE49-F238E27FC236}">
                <a16:creationId xmlns:a16="http://schemas.microsoft.com/office/drawing/2014/main" id="{88C7D106-B982-4448-B37D-6EBB8A41000F}"/>
              </a:ext>
            </a:extLst>
          </p:cNvPr>
          <p:cNvSpPr txBox="1"/>
          <p:nvPr/>
        </p:nvSpPr>
        <p:spPr>
          <a:xfrm>
            <a:off x="4733481" y="2010816"/>
            <a:ext cx="1647286" cy="646331"/>
          </a:xfrm>
          <a:prstGeom prst="rect">
            <a:avLst/>
          </a:prstGeom>
          <a:noFill/>
        </p:spPr>
        <p:txBody>
          <a:bodyPr wrap="square" rtlCol="0">
            <a:spAutoFit/>
          </a:bodyPr>
          <a:lstStyle/>
          <a:p>
            <a:pPr algn="ctr"/>
            <a:r>
              <a:rPr lang="en-US" b="1" dirty="0"/>
              <a:t>Close Reading: </a:t>
            </a:r>
          </a:p>
          <a:p>
            <a:pPr algn="ctr"/>
            <a:r>
              <a:rPr lang="en-US" b="1" dirty="0"/>
              <a:t>Fully engaged</a:t>
            </a:r>
          </a:p>
        </p:txBody>
      </p:sp>
      <p:sp>
        <p:nvSpPr>
          <p:cNvPr id="9" name="TextBox 8">
            <a:extLst>
              <a:ext uri="{FF2B5EF4-FFF2-40B4-BE49-F238E27FC236}">
                <a16:creationId xmlns:a16="http://schemas.microsoft.com/office/drawing/2014/main" id="{15F46453-6833-4A2F-B3F2-685686888019}"/>
              </a:ext>
            </a:extLst>
          </p:cNvPr>
          <p:cNvSpPr txBox="1"/>
          <p:nvPr/>
        </p:nvSpPr>
        <p:spPr>
          <a:xfrm rot="3056567">
            <a:off x="5331906" y="3448278"/>
            <a:ext cx="1469525" cy="307777"/>
          </a:xfrm>
          <a:prstGeom prst="rect">
            <a:avLst/>
          </a:prstGeom>
          <a:noFill/>
        </p:spPr>
        <p:txBody>
          <a:bodyPr wrap="square" rtlCol="0">
            <a:spAutoFit/>
          </a:bodyPr>
          <a:lstStyle/>
          <a:p>
            <a:pPr algn="ctr"/>
            <a:r>
              <a:rPr lang="en-US" sz="1400" dirty="0"/>
              <a:t>DOK Levels</a:t>
            </a:r>
          </a:p>
        </p:txBody>
      </p:sp>
      <p:sp>
        <p:nvSpPr>
          <p:cNvPr id="3" name="Slide Number Placeholder 2">
            <a:extLst>
              <a:ext uri="{FF2B5EF4-FFF2-40B4-BE49-F238E27FC236}">
                <a16:creationId xmlns:a16="http://schemas.microsoft.com/office/drawing/2014/main" id="{6AB5CFEF-D388-4520-B51F-ED61977DCF9E}"/>
              </a:ext>
            </a:extLst>
          </p:cNvPr>
          <p:cNvSpPr>
            <a:spLocks noGrp="1"/>
          </p:cNvSpPr>
          <p:nvPr>
            <p:ph type="sldNum" sz="quarter" idx="12"/>
          </p:nvPr>
        </p:nvSpPr>
        <p:spPr/>
        <p:txBody>
          <a:bodyPr/>
          <a:lstStyle/>
          <a:p>
            <a:pPr>
              <a:defRPr/>
            </a:pPr>
            <a:fld id="{FEE18061-71BB-4BEE-8AAA-AAD42EA719B6}" type="slidenum">
              <a:rPr lang="en-US" altLang="en-US" smtClean="0"/>
              <a:pPr>
                <a:defRPr/>
              </a:pPr>
              <a:t>10</a:t>
            </a:fld>
            <a:endParaRPr lang="en-US" altLang="en-US"/>
          </a:p>
        </p:txBody>
      </p:sp>
    </p:spTree>
    <p:extLst>
      <p:ext uri="{BB962C8B-B14F-4D97-AF65-F5344CB8AC3E}">
        <p14:creationId xmlns:p14="http://schemas.microsoft.com/office/powerpoint/2010/main" val="688111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248"/>
            <a:ext cx="7439377" cy="1252009"/>
          </a:xfrm>
        </p:spPr>
        <p:txBody>
          <a:bodyPr>
            <a:normAutofit/>
          </a:bodyPr>
          <a:lstStyle/>
          <a:p>
            <a:r>
              <a:rPr lang="en-US" sz="4300" dirty="0">
                <a:latin typeface="+mn-lt"/>
              </a:rPr>
              <a:t>Introduction to Close Reading</a:t>
            </a:r>
          </a:p>
        </p:txBody>
      </p:sp>
      <p:sp>
        <p:nvSpPr>
          <p:cNvPr id="3" name="Content Placeholder 2"/>
          <p:cNvSpPr>
            <a:spLocks noGrp="1"/>
          </p:cNvSpPr>
          <p:nvPr>
            <p:ph idx="1"/>
          </p:nvPr>
        </p:nvSpPr>
        <p:spPr>
          <a:xfrm>
            <a:off x="508000" y="1764214"/>
            <a:ext cx="8007350" cy="4366179"/>
          </a:xfrm>
        </p:spPr>
        <p:txBody>
          <a:bodyPr/>
          <a:lstStyle/>
          <a:p>
            <a:pPr marL="0" indent="0">
              <a:lnSpc>
                <a:spcPct val="100000"/>
              </a:lnSpc>
              <a:spcBef>
                <a:spcPts val="0"/>
              </a:spcBef>
              <a:buNone/>
            </a:pPr>
            <a:r>
              <a:rPr lang="en-US" b="1" i="1" dirty="0">
                <a:solidFill>
                  <a:srgbClr val="C00000"/>
                </a:solidFill>
                <a:latin typeface="+mn-lt"/>
              </a:rPr>
              <a:t>Close reading</a:t>
            </a:r>
            <a:r>
              <a:rPr lang="en-US" i="1" dirty="0">
                <a:latin typeface="+mn-lt"/>
              </a:rPr>
              <a:t> is a tool to: </a:t>
            </a:r>
          </a:p>
          <a:p>
            <a:pPr>
              <a:lnSpc>
                <a:spcPct val="100000"/>
              </a:lnSpc>
              <a:spcBef>
                <a:spcPts val="0"/>
              </a:spcBef>
            </a:pPr>
            <a:endParaRPr lang="en-US" sz="2700" dirty="0">
              <a:latin typeface="+mn-lt"/>
            </a:endParaRPr>
          </a:p>
          <a:p>
            <a:pPr>
              <a:lnSpc>
                <a:spcPct val="100000"/>
              </a:lnSpc>
              <a:spcBef>
                <a:spcPts val="0"/>
              </a:spcBef>
            </a:pPr>
            <a:r>
              <a:rPr lang="en-US" sz="2700" dirty="0">
                <a:latin typeface="+mn-lt"/>
              </a:rPr>
              <a:t>Promote reading comprehension</a:t>
            </a:r>
          </a:p>
          <a:p>
            <a:pPr>
              <a:lnSpc>
                <a:spcPct val="100000"/>
              </a:lnSpc>
              <a:spcBef>
                <a:spcPts val="0"/>
              </a:spcBef>
            </a:pPr>
            <a:r>
              <a:rPr lang="en-US" sz="2700" dirty="0">
                <a:latin typeface="+mn-lt"/>
              </a:rPr>
              <a:t>Strengthen students' abilities to interact with texts</a:t>
            </a:r>
          </a:p>
          <a:p>
            <a:pPr>
              <a:lnSpc>
                <a:spcPct val="100000"/>
              </a:lnSpc>
              <a:spcBef>
                <a:spcPts val="0"/>
              </a:spcBef>
            </a:pPr>
            <a:r>
              <a:rPr lang="en-US" sz="2700" dirty="0">
                <a:latin typeface="+mn-lt"/>
              </a:rPr>
              <a:t>Encourage careful and purposeful rereading of a text</a:t>
            </a:r>
          </a:p>
          <a:p>
            <a:pPr>
              <a:lnSpc>
                <a:spcPct val="100000"/>
              </a:lnSpc>
              <a:spcBef>
                <a:spcPts val="0"/>
              </a:spcBef>
            </a:pPr>
            <a:r>
              <a:rPr lang="en-US" sz="2700" dirty="0">
                <a:latin typeface="+mn-lt"/>
              </a:rPr>
              <a:t>Allow students to focus on what the author had to say</a:t>
            </a:r>
          </a:p>
          <a:p>
            <a:pPr>
              <a:lnSpc>
                <a:spcPct val="100000"/>
              </a:lnSpc>
              <a:spcBef>
                <a:spcPts val="0"/>
              </a:spcBef>
            </a:pPr>
            <a:r>
              <a:rPr lang="en-US" sz="2700" dirty="0">
                <a:latin typeface="+mn-lt"/>
              </a:rPr>
              <a:t>Assist students in thinking critically and understanding what they are reading </a:t>
            </a:r>
          </a:p>
          <a:p>
            <a:pPr>
              <a:lnSpc>
                <a:spcPct val="100000"/>
              </a:lnSpc>
              <a:spcBef>
                <a:spcPts val="0"/>
              </a:spcBef>
            </a:pPr>
            <a:r>
              <a:rPr lang="en-US" sz="2700" dirty="0">
                <a:latin typeface="+mn-lt"/>
              </a:rPr>
              <a:t>Support questioning or tasks at the DOK levels</a:t>
            </a:r>
          </a:p>
          <a:p>
            <a:pPr marL="0" indent="0">
              <a:buNone/>
            </a:pPr>
            <a:endParaRPr lang="en-US" dirty="0">
              <a:latin typeface="+mn-lt"/>
            </a:endParaRPr>
          </a:p>
          <a:p>
            <a:pPr marL="0" indent="0">
              <a:buNone/>
            </a:pPr>
            <a:endParaRPr lang="en-US" dirty="0">
              <a:latin typeface="+mn-lt"/>
            </a:endParaRPr>
          </a:p>
          <a:p>
            <a:pPr marL="0" indent="0">
              <a:buNone/>
            </a:pPr>
            <a:endParaRPr lang="en-US" dirty="0">
              <a:latin typeface="+mn-lt"/>
            </a:endParaRPr>
          </a:p>
          <a:p>
            <a:pPr marL="0" indent="0">
              <a:buNone/>
            </a:pPr>
            <a:endParaRPr lang="en-US" dirty="0">
              <a:latin typeface="+mn-lt"/>
            </a:endParaRPr>
          </a:p>
        </p:txBody>
      </p:sp>
      <p:sp>
        <p:nvSpPr>
          <p:cNvPr id="5" name="Slide Number Placeholder 4"/>
          <p:cNvSpPr>
            <a:spLocks noGrp="1"/>
          </p:cNvSpPr>
          <p:nvPr>
            <p:ph type="sldNum" sz="quarter" idx="12"/>
          </p:nvPr>
        </p:nvSpPr>
        <p:spPr/>
        <p:txBody>
          <a:bodyPr/>
          <a:lstStyle/>
          <a:p>
            <a:pPr>
              <a:defRPr/>
            </a:pPr>
            <a:fld id="{FEE18061-71BB-4BEE-8AAA-AAD42EA719B6}" type="slidenum">
              <a:rPr lang="en-US" altLang="en-US" smtClean="0"/>
              <a:pPr>
                <a:defRPr/>
              </a:pPr>
              <a:t>11</a:t>
            </a:fld>
            <a:endParaRPr lang="en-US" altLang="en-US"/>
          </a:p>
        </p:txBody>
      </p:sp>
    </p:spTree>
    <p:extLst>
      <p:ext uri="{BB962C8B-B14F-4D97-AF65-F5344CB8AC3E}">
        <p14:creationId xmlns:p14="http://schemas.microsoft.com/office/powerpoint/2010/main" val="1088197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20" y="170120"/>
            <a:ext cx="6316630" cy="1058319"/>
          </a:xfrm>
        </p:spPr>
        <p:txBody>
          <a:bodyPr/>
          <a:lstStyle/>
          <a:p>
            <a:r>
              <a:rPr lang="en-US" dirty="0">
                <a:latin typeface="+mn-lt"/>
              </a:rPr>
              <a:t>Close Reading Steps</a:t>
            </a:r>
          </a:p>
        </p:txBody>
      </p:sp>
      <p:sp>
        <p:nvSpPr>
          <p:cNvPr id="3" name="Content Placeholder 2"/>
          <p:cNvSpPr>
            <a:spLocks noGrp="1"/>
          </p:cNvSpPr>
          <p:nvPr>
            <p:ph idx="1"/>
          </p:nvPr>
        </p:nvSpPr>
        <p:spPr>
          <a:xfrm>
            <a:off x="302888" y="1863287"/>
            <a:ext cx="8538223" cy="4145627"/>
          </a:xfrm>
        </p:spPr>
        <p:txBody>
          <a:bodyPr/>
          <a:lstStyle/>
          <a:p>
            <a:pPr marL="514350" indent="-514350">
              <a:lnSpc>
                <a:spcPct val="100000"/>
              </a:lnSpc>
              <a:spcBef>
                <a:spcPts val="0"/>
              </a:spcBef>
              <a:buFont typeface="+mj-lt"/>
              <a:buAutoNum type="arabicPeriod"/>
            </a:pPr>
            <a:r>
              <a:rPr lang="en-US" dirty="0">
                <a:latin typeface="+mn-lt"/>
              </a:rPr>
              <a:t>Preview passage/assignment </a:t>
            </a:r>
            <a:r>
              <a:rPr lang="en-US" i="1" dirty="0">
                <a:latin typeface="+mn-lt"/>
              </a:rPr>
              <a:t>features</a:t>
            </a:r>
            <a:r>
              <a:rPr lang="en-US" dirty="0">
                <a:latin typeface="+mn-lt"/>
              </a:rPr>
              <a:t> with student (i.e. title, graphics).</a:t>
            </a:r>
          </a:p>
          <a:p>
            <a:pPr marL="514350" indent="-514350">
              <a:lnSpc>
                <a:spcPct val="100000"/>
              </a:lnSpc>
              <a:spcBef>
                <a:spcPts val="0"/>
              </a:spcBef>
              <a:buFont typeface="Arial" panose="020B0604020202020204" pitchFamily="34" charset="0"/>
              <a:buAutoNum type="arabicPeriod"/>
            </a:pPr>
            <a:r>
              <a:rPr lang="en-US" dirty="0">
                <a:latin typeface="+mn-lt"/>
              </a:rPr>
              <a:t>Ask student to listen and look for words s/he does not know, something surprising, important ideas, etc. </a:t>
            </a:r>
          </a:p>
          <a:p>
            <a:pPr marL="514350" indent="-514350">
              <a:lnSpc>
                <a:spcPct val="100000"/>
              </a:lnSpc>
              <a:spcBef>
                <a:spcPts val="0"/>
              </a:spcBef>
              <a:buAutoNum type="arabicPeriod"/>
            </a:pPr>
            <a:r>
              <a:rPr lang="en-US" dirty="0">
                <a:latin typeface="+mn-lt"/>
              </a:rPr>
              <a:t>Read passage out loud to student (model reading fluency). </a:t>
            </a:r>
          </a:p>
          <a:p>
            <a:pPr marL="514350" indent="-514350">
              <a:lnSpc>
                <a:spcPct val="100000"/>
              </a:lnSpc>
              <a:spcBef>
                <a:spcPts val="0"/>
              </a:spcBef>
              <a:buAutoNum type="arabicPeriod"/>
            </a:pPr>
            <a:r>
              <a:rPr lang="en-US" dirty="0">
                <a:latin typeface="+mn-lt"/>
              </a:rPr>
              <a:t>Read the passage again (you or the student). </a:t>
            </a:r>
          </a:p>
          <a:p>
            <a:pPr marL="514350" indent="-514350">
              <a:lnSpc>
                <a:spcPct val="100000"/>
              </a:lnSpc>
              <a:spcBef>
                <a:spcPts val="0"/>
              </a:spcBef>
              <a:buAutoNum type="arabicPeriod"/>
            </a:pPr>
            <a:r>
              <a:rPr lang="en-US" dirty="0">
                <a:latin typeface="+mn-lt"/>
              </a:rPr>
              <a:t>Ask him or her to use specific symbols during the second read-through.</a:t>
            </a:r>
          </a:p>
          <a:p>
            <a:pPr marL="514350" indent="-514350">
              <a:buAutoNum type="arabicPeriod"/>
            </a:pPr>
            <a:endParaRPr lang="en-US" dirty="0">
              <a:latin typeface="+mn-lt"/>
            </a:endParaRPr>
          </a:p>
          <a:p>
            <a:pPr marL="514350" indent="-514350">
              <a:buAutoNum type="arabicPeriod"/>
            </a:pPr>
            <a:endParaRPr lang="en-US" dirty="0">
              <a:latin typeface="+mn-lt"/>
            </a:endParaRPr>
          </a:p>
        </p:txBody>
      </p:sp>
      <p:sp>
        <p:nvSpPr>
          <p:cNvPr id="5" name="Slide Number Placeholder 4"/>
          <p:cNvSpPr>
            <a:spLocks noGrp="1"/>
          </p:cNvSpPr>
          <p:nvPr>
            <p:ph type="sldNum" sz="quarter" idx="12"/>
          </p:nvPr>
        </p:nvSpPr>
        <p:spPr/>
        <p:txBody>
          <a:bodyPr/>
          <a:lstStyle/>
          <a:p>
            <a:pPr>
              <a:defRPr/>
            </a:pPr>
            <a:fld id="{FEE18061-71BB-4BEE-8AAA-AAD42EA719B6}" type="slidenum">
              <a:rPr lang="en-US" altLang="en-US" smtClean="0"/>
              <a:pPr>
                <a:defRPr/>
              </a:pPr>
              <a:t>12</a:t>
            </a:fld>
            <a:endParaRPr lang="en-US" altLang="en-US"/>
          </a:p>
        </p:txBody>
      </p:sp>
    </p:spTree>
    <p:extLst>
      <p:ext uri="{BB962C8B-B14F-4D97-AF65-F5344CB8AC3E}">
        <p14:creationId xmlns:p14="http://schemas.microsoft.com/office/powerpoint/2010/main" val="2927370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20" y="232416"/>
            <a:ext cx="6812636" cy="1325563"/>
          </a:xfrm>
        </p:spPr>
        <p:txBody>
          <a:bodyPr/>
          <a:lstStyle/>
          <a:p>
            <a:r>
              <a:rPr lang="en-US" dirty="0">
                <a:latin typeface="+mn-lt"/>
              </a:rPr>
              <a:t>Close Reading Steps </a:t>
            </a:r>
            <a:r>
              <a:rPr lang="en-US" sz="3600" dirty="0">
                <a:latin typeface="+mn-lt"/>
              </a:rPr>
              <a:t>Continued…</a:t>
            </a:r>
          </a:p>
        </p:txBody>
      </p:sp>
      <p:sp>
        <p:nvSpPr>
          <p:cNvPr id="3" name="Content Placeholder 2"/>
          <p:cNvSpPr>
            <a:spLocks noGrp="1"/>
          </p:cNvSpPr>
          <p:nvPr>
            <p:ph idx="1"/>
          </p:nvPr>
        </p:nvSpPr>
        <p:spPr>
          <a:xfrm>
            <a:off x="333828" y="1863132"/>
            <a:ext cx="8476343" cy="4188065"/>
          </a:xfrm>
        </p:spPr>
        <p:txBody>
          <a:bodyPr/>
          <a:lstStyle/>
          <a:p>
            <a:pPr marL="514350" indent="-514350">
              <a:buAutoNum type="arabicPeriod" startAt="6"/>
            </a:pPr>
            <a:r>
              <a:rPr lang="en-US" dirty="0">
                <a:latin typeface="+mn-lt"/>
              </a:rPr>
              <a:t>Review and discuss the student’s symbols with him/her. 	NOTE: The student may not use all symbols.</a:t>
            </a:r>
          </a:p>
          <a:p>
            <a:pPr marL="514350" indent="-514350">
              <a:buAutoNum type="arabicPeriod" startAt="6"/>
            </a:pPr>
            <a:r>
              <a:rPr lang="en-US" dirty="0">
                <a:latin typeface="+mn-lt"/>
              </a:rPr>
              <a:t>Use DOK questioning to help the student explore and better understand the passage, using the areas the student marked with symbols to help guide questioning and discussion. </a:t>
            </a:r>
          </a:p>
          <a:p>
            <a:pPr marL="0" indent="0">
              <a:buNone/>
            </a:pPr>
            <a:endParaRPr lang="en-US" i="1" dirty="0">
              <a:solidFill>
                <a:srgbClr val="C00000"/>
              </a:solidFill>
              <a:latin typeface="+mn-lt"/>
            </a:endParaRPr>
          </a:p>
          <a:p>
            <a:pPr marL="0" indent="0">
              <a:buNone/>
            </a:pPr>
            <a:r>
              <a:rPr lang="en-US" i="1" dirty="0">
                <a:solidFill>
                  <a:srgbClr val="C00000"/>
                </a:solidFill>
                <a:latin typeface="+mn-lt"/>
              </a:rPr>
              <a:t>Note: You won’t always use all levels of DOK! Sometimes you’ll only use 1 and 2 or 2 and 3. You may use level 4 only on rare occasions. </a:t>
            </a:r>
          </a:p>
          <a:p>
            <a:pPr marL="0" indent="0">
              <a:buNone/>
            </a:pPr>
            <a:endParaRPr lang="en-US" dirty="0">
              <a:latin typeface="+mn-lt"/>
            </a:endParaRPr>
          </a:p>
        </p:txBody>
      </p:sp>
      <p:sp>
        <p:nvSpPr>
          <p:cNvPr id="5" name="Slide Number Placeholder 4"/>
          <p:cNvSpPr>
            <a:spLocks noGrp="1"/>
          </p:cNvSpPr>
          <p:nvPr>
            <p:ph type="sldNum" sz="quarter" idx="12"/>
          </p:nvPr>
        </p:nvSpPr>
        <p:spPr/>
        <p:txBody>
          <a:bodyPr/>
          <a:lstStyle/>
          <a:p>
            <a:pPr>
              <a:defRPr/>
            </a:pPr>
            <a:fld id="{FEE18061-71BB-4BEE-8AAA-AAD42EA719B6}" type="slidenum">
              <a:rPr lang="en-US" altLang="en-US" smtClean="0"/>
              <a:pPr>
                <a:defRPr/>
              </a:pPr>
              <a:t>13</a:t>
            </a:fld>
            <a:endParaRPr lang="en-US" altLang="en-US"/>
          </a:p>
        </p:txBody>
      </p:sp>
    </p:spTree>
    <p:extLst>
      <p:ext uri="{BB962C8B-B14F-4D97-AF65-F5344CB8AC3E}">
        <p14:creationId xmlns:p14="http://schemas.microsoft.com/office/powerpoint/2010/main" val="648896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757" y="136524"/>
            <a:ext cx="6875366" cy="1613254"/>
          </a:xfrm>
        </p:spPr>
        <p:txBody>
          <a:bodyPr/>
          <a:lstStyle/>
          <a:p>
            <a:r>
              <a:rPr lang="en-US" dirty="0">
                <a:latin typeface="+mn-lt"/>
              </a:rPr>
              <a:t>Close Reading: </a:t>
            </a:r>
            <a:br>
              <a:rPr lang="en-US" dirty="0">
                <a:latin typeface="+mn-lt"/>
              </a:rPr>
            </a:br>
            <a:r>
              <a:rPr lang="en-US" dirty="0">
                <a:latin typeface="+mn-lt"/>
              </a:rPr>
              <a:t>Explanation and Tips</a:t>
            </a:r>
          </a:p>
        </p:txBody>
      </p:sp>
      <p:sp>
        <p:nvSpPr>
          <p:cNvPr id="3" name="Content Placeholder 2"/>
          <p:cNvSpPr>
            <a:spLocks noGrp="1"/>
          </p:cNvSpPr>
          <p:nvPr>
            <p:ph idx="1"/>
          </p:nvPr>
        </p:nvSpPr>
        <p:spPr>
          <a:xfrm>
            <a:off x="237067" y="1905844"/>
            <a:ext cx="8760177" cy="1336864"/>
          </a:xfrm>
        </p:spPr>
        <p:txBody>
          <a:bodyPr/>
          <a:lstStyle/>
          <a:p>
            <a:pPr marL="0" indent="0">
              <a:buNone/>
            </a:pPr>
            <a:endParaRPr lang="en-US" dirty="0"/>
          </a:p>
          <a:p>
            <a:pPr marL="0" indent="0" algn="ctr">
              <a:buNone/>
            </a:pPr>
            <a:r>
              <a:rPr lang="en-US" dirty="0">
                <a:hlinkClick r:id="rId3"/>
              </a:rPr>
              <a:t>https://www.youtube.com/watch?v=I_hhMeE7Osw</a:t>
            </a:r>
            <a:endParaRPr lang="en-US" dirty="0"/>
          </a:p>
          <a:p>
            <a:pPr marL="0" indent="0">
              <a:buNone/>
            </a:pPr>
            <a:endParaRPr lang="en-US" dirty="0"/>
          </a:p>
          <a:p>
            <a:pPr marL="0" indent="0" algn="ctr">
              <a:buNone/>
            </a:pPr>
            <a:endParaRPr lang="en-US" u="sng" dirty="0">
              <a:latin typeface="+mn-lt"/>
            </a:endParaRPr>
          </a:p>
          <a:p>
            <a:pPr marL="0" indent="0" algn="ctr">
              <a:buNone/>
            </a:pPr>
            <a:r>
              <a:rPr lang="en-US" u="sng" dirty="0">
                <a:latin typeface="+mn-lt"/>
              </a:rPr>
              <a:t>While you watch</a:t>
            </a:r>
            <a:r>
              <a:rPr lang="en-US" dirty="0">
                <a:latin typeface="+mn-lt"/>
              </a:rPr>
              <a:t>:</a:t>
            </a:r>
          </a:p>
          <a:p>
            <a:pPr marL="0" indent="0" algn="ctr">
              <a:buNone/>
            </a:pPr>
            <a:r>
              <a:rPr lang="en-US" dirty="0">
                <a:latin typeface="+mn-lt"/>
              </a:rPr>
              <a:t>Think of a particular student with whom you could use Close Reading.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pPr>
              <a:defRPr/>
            </a:pPr>
            <a:fld id="{FEE18061-71BB-4BEE-8AAA-AAD42EA719B6}" type="slidenum">
              <a:rPr lang="en-US" altLang="en-US" smtClean="0"/>
              <a:pPr>
                <a:defRPr/>
              </a:pPr>
              <a:t>14</a:t>
            </a:fld>
            <a:endParaRPr lang="en-US" altLang="en-US" dirty="0"/>
          </a:p>
        </p:txBody>
      </p:sp>
      <p:sp>
        <p:nvSpPr>
          <p:cNvPr id="6" name="Rectangle 5">
            <a:extLst>
              <a:ext uri="{FF2B5EF4-FFF2-40B4-BE49-F238E27FC236}">
                <a16:creationId xmlns:a16="http://schemas.microsoft.com/office/drawing/2014/main" id="{92EE860A-4BA0-453A-9433-0C82424FB317}"/>
              </a:ext>
            </a:extLst>
          </p:cNvPr>
          <p:cNvSpPr/>
          <p:nvPr/>
        </p:nvSpPr>
        <p:spPr>
          <a:xfrm>
            <a:off x="220133" y="3623955"/>
            <a:ext cx="8703733" cy="1992489"/>
          </a:xfrm>
          <a:prstGeom prst="rect">
            <a:avLst/>
          </a:prstGeom>
          <a:noFill/>
          <a:ln w="28575">
            <a:solidFill>
              <a:srgbClr val="C0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7159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F77D430-230E-40BA-94A9-8E7B108574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2554" y="1124214"/>
            <a:ext cx="3997569" cy="3651162"/>
          </a:xfrm>
          <a:prstGeom prst="rect">
            <a:avLst/>
          </a:prstGeom>
        </p:spPr>
      </p:pic>
      <p:sp>
        <p:nvSpPr>
          <p:cNvPr id="2" name="Title 1"/>
          <p:cNvSpPr>
            <a:spLocks noGrp="1"/>
          </p:cNvSpPr>
          <p:nvPr>
            <p:ph type="title"/>
          </p:nvPr>
        </p:nvSpPr>
        <p:spPr>
          <a:xfrm>
            <a:off x="141320" y="237860"/>
            <a:ext cx="6316630" cy="886354"/>
          </a:xfrm>
        </p:spPr>
        <p:txBody>
          <a:bodyPr>
            <a:normAutofit/>
          </a:bodyPr>
          <a:lstStyle/>
          <a:p>
            <a:r>
              <a:rPr lang="en-US" dirty="0">
                <a:latin typeface="+mn-lt"/>
              </a:rPr>
              <a:t>Question/Chat Box Time!</a:t>
            </a:r>
          </a:p>
        </p:txBody>
      </p:sp>
      <p:sp>
        <p:nvSpPr>
          <p:cNvPr id="3" name="Content Placeholder 2"/>
          <p:cNvSpPr>
            <a:spLocks noGrp="1"/>
          </p:cNvSpPr>
          <p:nvPr>
            <p:ph idx="1"/>
          </p:nvPr>
        </p:nvSpPr>
        <p:spPr>
          <a:xfrm>
            <a:off x="237067" y="4273197"/>
            <a:ext cx="8669866" cy="1388533"/>
          </a:xfrm>
        </p:spPr>
        <p:txBody>
          <a:bodyPr/>
          <a:lstStyle/>
          <a:p>
            <a:pPr marL="0" indent="0" algn="ctr">
              <a:lnSpc>
                <a:spcPct val="100000"/>
              </a:lnSpc>
              <a:spcBef>
                <a:spcPts val="0"/>
              </a:spcBef>
              <a:buNone/>
            </a:pPr>
            <a:r>
              <a:rPr lang="en-US" dirty="0">
                <a:latin typeface="+mn-lt"/>
              </a:rPr>
              <a:t>In the chat box, tell us what grade level and content area you will use Close Reading with.</a:t>
            </a:r>
          </a:p>
          <a:p>
            <a:pPr marL="0" indent="0" algn="ctr">
              <a:lnSpc>
                <a:spcPct val="100000"/>
              </a:lnSpc>
              <a:spcBef>
                <a:spcPts val="0"/>
              </a:spcBef>
              <a:buNone/>
            </a:pPr>
            <a:endParaRPr lang="en-US" dirty="0">
              <a:latin typeface="+mn-lt"/>
            </a:endParaRPr>
          </a:p>
          <a:p>
            <a:pPr marL="0" indent="0" algn="ctr">
              <a:lnSpc>
                <a:spcPct val="100000"/>
              </a:lnSpc>
              <a:spcBef>
                <a:spcPts val="0"/>
              </a:spcBef>
              <a:buNone/>
            </a:pPr>
            <a:r>
              <a:rPr lang="en-US" b="1" dirty="0">
                <a:latin typeface="+mn-lt"/>
              </a:rPr>
              <a:t>Don’t share names!</a:t>
            </a:r>
          </a:p>
          <a:p>
            <a:pPr marL="0" indent="0">
              <a:buNone/>
            </a:pPr>
            <a:endParaRPr lang="en-US" dirty="0">
              <a:latin typeface="+mn-lt"/>
            </a:endParaRPr>
          </a:p>
          <a:p>
            <a:endParaRPr lang="en-US" dirty="0">
              <a:latin typeface="+mn-lt"/>
            </a:endParaRPr>
          </a:p>
        </p:txBody>
      </p:sp>
      <p:sp>
        <p:nvSpPr>
          <p:cNvPr id="5" name="Slide Number Placeholder 4"/>
          <p:cNvSpPr>
            <a:spLocks noGrp="1"/>
          </p:cNvSpPr>
          <p:nvPr>
            <p:ph type="sldNum" sz="quarter" idx="12"/>
          </p:nvPr>
        </p:nvSpPr>
        <p:spPr/>
        <p:txBody>
          <a:bodyPr/>
          <a:lstStyle/>
          <a:p>
            <a:pPr>
              <a:defRPr/>
            </a:pPr>
            <a:fld id="{FEE18061-71BB-4BEE-8AAA-AAD42EA719B6}" type="slidenum">
              <a:rPr lang="en-US" altLang="en-US" smtClean="0"/>
              <a:pPr>
                <a:defRPr/>
              </a:pPr>
              <a:t>15</a:t>
            </a:fld>
            <a:endParaRPr lang="en-US" altLang="en-US"/>
          </a:p>
        </p:txBody>
      </p:sp>
    </p:spTree>
    <p:extLst>
      <p:ext uri="{BB962C8B-B14F-4D97-AF65-F5344CB8AC3E}">
        <p14:creationId xmlns:p14="http://schemas.microsoft.com/office/powerpoint/2010/main" val="1038308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Tools for Close Reading</a:t>
            </a:r>
          </a:p>
        </p:txBody>
      </p:sp>
      <p:sp>
        <p:nvSpPr>
          <p:cNvPr id="3" name="Content Placeholder 2"/>
          <p:cNvSpPr>
            <a:spLocks noGrp="1"/>
          </p:cNvSpPr>
          <p:nvPr>
            <p:ph idx="1"/>
          </p:nvPr>
        </p:nvSpPr>
        <p:spPr>
          <a:xfrm>
            <a:off x="628650" y="1659579"/>
            <a:ext cx="7886700" cy="4517384"/>
          </a:xfrm>
        </p:spPr>
        <p:txBody>
          <a:bodyPr/>
          <a:lstStyle/>
          <a:p>
            <a:pPr>
              <a:lnSpc>
                <a:spcPct val="100000"/>
              </a:lnSpc>
              <a:spcBef>
                <a:spcPts val="0"/>
              </a:spcBef>
            </a:pPr>
            <a:r>
              <a:rPr lang="en-US" dirty="0">
                <a:latin typeface="+mn-lt"/>
              </a:rPr>
              <a:t>Passage</a:t>
            </a:r>
          </a:p>
          <a:p>
            <a:pPr>
              <a:lnSpc>
                <a:spcPct val="100000"/>
              </a:lnSpc>
              <a:spcBef>
                <a:spcPts val="0"/>
              </a:spcBef>
            </a:pPr>
            <a:r>
              <a:rPr lang="en-US" dirty="0">
                <a:latin typeface="+mn-lt"/>
              </a:rPr>
              <a:t>Writing tools</a:t>
            </a:r>
          </a:p>
          <a:p>
            <a:pPr>
              <a:lnSpc>
                <a:spcPct val="100000"/>
              </a:lnSpc>
              <a:spcBef>
                <a:spcPts val="0"/>
              </a:spcBef>
            </a:pPr>
            <a:r>
              <a:rPr lang="en-US" dirty="0">
                <a:latin typeface="+mn-lt"/>
              </a:rPr>
              <a:t>Highlighter</a:t>
            </a:r>
          </a:p>
          <a:p>
            <a:pPr>
              <a:lnSpc>
                <a:spcPct val="100000"/>
              </a:lnSpc>
              <a:spcBef>
                <a:spcPts val="0"/>
              </a:spcBef>
            </a:pPr>
            <a:r>
              <a:rPr lang="en-US" dirty="0">
                <a:latin typeface="+mn-lt"/>
              </a:rPr>
              <a:t>Post-it notes</a:t>
            </a:r>
          </a:p>
          <a:p>
            <a:pPr>
              <a:lnSpc>
                <a:spcPct val="100000"/>
              </a:lnSpc>
              <a:spcBef>
                <a:spcPts val="0"/>
              </a:spcBef>
            </a:pPr>
            <a:r>
              <a:rPr lang="en-US" dirty="0">
                <a:latin typeface="+mn-lt"/>
              </a:rPr>
              <a:t>Close Reading Symbols</a:t>
            </a:r>
          </a:p>
          <a:p>
            <a:pPr marL="0" indent="0">
              <a:lnSpc>
                <a:spcPct val="100000"/>
              </a:lnSpc>
              <a:spcBef>
                <a:spcPts val="0"/>
              </a:spcBef>
              <a:buNone/>
            </a:pPr>
            <a:endParaRPr lang="en-US" dirty="0">
              <a:latin typeface="+mn-lt"/>
            </a:endParaRPr>
          </a:p>
          <a:p>
            <a:pPr marL="0" indent="0">
              <a:lnSpc>
                <a:spcPct val="100000"/>
              </a:lnSpc>
              <a:spcBef>
                <a:spcPts val="0"/>
              </a:spcBef>
              <a:buNone/>
            </a:pPr>
            <a:endParaRPr lang="en-US" dirty="0">
              <a:latin typeface="+mn-lt"/>
            </a:endParaRPr>
          </a:p>
          <a:p>
            <a:pPr marL="0" indent="0" algn="ctr">
              <a:lnSpc>
                <a:spcPct val="100000"/>
              </a:lnSpc>
              <a:spcBef>
                <a:spcPts val="0"/>
              </a:spcBef>
              <a:buNone/>
            </a:pPr>
            <a:endParaRPr lang="en-US" dirty="0">
              <a:solidFill>
                <a:srgbClr val="C00000"/>
              </a:solidFill>
              <a:latin typeface="+mn-lt"/>
            </a:endParaRPr>
          </a:p>
          <a:p>
            <a:pPr marL="0" indent="0" algn="ctr">
              <a:lnSpc>
                <a:spcPct val="100000"/>
              </a:lnSpc>
              <a:spcBef>
                <a:spcPts val="0"/>
              </a:spcBef>
              <a:buNone/>
            </a:pPr>
            <a:r>
              <a:rPr lang="en-US" dirty="0">
                <a:solidFill>
                  <a:srgbClr val="C00000"/>
                </a:solidFill>
                <a:latin typeface="+mn-lt"/>
              </a:rPr>
              <a:t>Bonus! </a:t>
            </a:r>
          </a:p>
          <a:p>
            <a:pPr marL="0" indent="0" algn="ctr">
              <a:lnSpc>
                <a:spcPct val="100000"/>
              </a:lnSpc>
              <a:spcBef>
                <a:spcPts val="0"/>
              </a:spcBef>
              <a:buNone/>
            </a:pPr>
            <a:r>
              <a:rPr lang="en-US" i="1" dirty="0">
                <a:solidFill>
                  <a:srgbClr val="C00000"/>
                </a:solidFill>
                <a:latin typeface="+mn-lt"/>
              </a:rPr>
              <a:t>Low prep time is required; few materials are needed.</a:t>
            </a:r>
          </a:p>
          <a:p>
            <a:pPr marL="0" indent="0">
              <a:buNone/>
            </a:pPr>
            <a:endParaRPr lang="en-US" dirty="0">
              <a:latin typeface="+mn-lt"/>
            </a:endParaRPr>
          </a:p>
          <a:p>
            <a:pPr marL="0" indent="0">
              <a:buNone/>
            </a:pPr>
            <a:endParaRPr lang="en-US" dirty="0">
              <a:latin typeface="+mn-lt"/>
            </a:endParaRPr>
          </a:p>
          <a:p>
            <a:pPr marL="0" indent="0">
              <a:buNone/>
            </a:pPr>
            <a:endParaRPr lang="en-US" dirty="0">
              <a:latin typeface="+mn-lt"/>
            </a:endParaRPr>
          </a:p>
          <a:p>
            <a:pPr marL="0" indent="0">
              <a:buNone/>
            </a:pPr>
            <a:r>
              <a:rPr lang="en-US" sz="2400" dirty="0">
                <a:latin typeface="+mn-lt"/>
              </a:rPr>
              <a:t>Cooking example: Based on your experience with cooking this recipe and with people you know who have allergies, how would your cooking differ to accommodate a wider range of people?</a:t>
            </a:r>
          </a:p>
        </p:txBody>
      </p:sp>
      <p:sp>
        <p:nvSpPr>
          <p:cNvPr id="5" name="Slide Number Placeholder 4"/>
          <p:cNvSpPr>
            <a:spLocks noGrp="1"/>
          </p:cNvSpPr>
          <p:nvPr>
            <p:ph type="sldNum" sz="quarter" idx="12"/>
          </p:nvPr>
        </p:nvSpPr>
        <p:spPr/>
        <p:txBody>
          <a:bodyPr/>
          <a:lstStyle/>
          <a:p>
            <a:pPr>
              <a:defRPr/>
            </a:pPr>
            <a:fld id="{FEE18061-71BB-4BEE-8AAA-AAD42EA719B6}" type="slidenum">
              <a:rPr lang="en-US" altLang="en-US" smtClean="0"/>
              <a:pPr>
                <a:defRPr/>
              </a:pPr>
              <a:t>16</a:t>
            </a:fld>
            <a:endParaRPr lang="en-US" alt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0861" y="1838967"/>
            <a:ext cx="3169627" cy="3169627"/>
          </a:xfrm>
          <a:prstGeom prst="rect">
            <a:avLst/>
          </a:prstGeom>
        </p:spPr>
      </p:pic>
    </p:spTree>
    <p:extLst>
      <p:ext uri="{BB962C8B-B14F-4D97-AF65-F5344CB8AC3E}">
        <p14:creationId xmlns:p14="http://schemas.microsoft.com/office/powerpoint/2010/main" val="942627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668" y="136524"/>
            <a:ext cx="6316630" cy="1005773"/>
          </a:xfrm>
        </p:spPr>
        <p:txBody>
          <a:bodyPr/>
          <a:lstStyle/>
          <a:p>
            <a:r>
              <a:rPr lang="en-US" dirty="0">
                <a:latin typeface="+mn-lt"/>
              </a:rPr>
              <a:t>Close Reading Symbols</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2161" y="1024608"/>
            <a:ext cx="6316630" cy="4808086"/>
          </a:xfrm>
        </p:spPr>
      </p:pic>
      <p:sp>
        <p:nvSpPr>
          <p:cNvPr id="5" name="Slide Number Placeholder 4"/>
          <p:cNvSpPr>
            <a:spLocks noGrp="1"/>
          </p:cNvSpPr>
          <p:nvPr>
            <p:ph type="sldNum" sz="quarter" idx="12"/>
          </p:nvPr>
        </p:nvSpPr>
        <p:spPr/>
        <p:txBody>
          <a:bodyPr/>
          <a:lstStyle/>
          <a:p>
            <a:pPr>
              <a:defRPr/>
            </a:pPr>
            <a:fld id="{FEE18061-71BB-4BEE-8AAA-AAD42EA719B6}" type="slidenum">
              <a:rPr lang="en-US" altLang="en-US" smtClean="0"/>
              <a:pPr>
                <a:defRPr/>
              </a:pPr>
              <a:t>17</a:t>
            </a:fld>
            <a:endParaRPr lang="en-US" altLang="en-US"/>
          </a:p>
        </p:txBody>
      </p:sp>
      <p:sp>
        <p:nvSpPr>
          <p:cNvPr id="8" name="TextBox 7"/>
          <p:cNvSpPr txBox="1"/>
          <p:nvPr/>
        </p:nvSpPr>
        <p:spPr>
          <a:xfrm>
            <a:off x="41488" y="5956023"/>
            <a:ext cx="8473862" cy="276999"/>
          </a:xfrm>
          <a:prstGeom prst="rect">
            <a:avLst/>
          </a:prstGeom>
          <a:noFill/>
        </p:spPr>
        <p:txBody>
          <a:bodyPr wrap="square" rtlCol="0">
            <a:spAutoFit/>
          </a:bodyPr>
          <a:lstStyle/>
          <a:p>
            <a:pPr algn="ctr"/>
            <a:r>
              <a:rPr lang="en-US" sz="1200" dirty="0"/>
              <a:t>Source: https://www.cowan.k12.in.us/UserFiles/Servers/Server_248890/File/Title%20I/Annotation%20Bookmarks.pdf</a:t>
            </a:r>
          </a:p>
        </p:txBody>
      </p:sp>
    </p:spTree>
    <p:extLst>
      <p:ext uri="{BB962C8B-B14F-4D97-AF65-F5344CB8AC3E}">
        <p14:creationId xmlns:p14="http://schemas.microsoft.com/office/powerpoint/2010/main" val="1887789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B2FB74-EFC1-42A5-854E-5933158753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7634"/>
          <a:stretch/>
        </p:blipFill>
        <p:spPr>
          <a:xfrm rot="20865437">
            <a:off x="6191595" y="4675315"/>
            <a:ext cx="2855627" cy="1219026"/>
          </a:xfrm>
          <a:prstGeom prst="rect">
            <a:avLst/>
          </a:prstGeom>
        </p:spPr>
      </p:pic>
      <p:sp>
        <p:nvSpPr>
          <p:cNvPr id="2" name="Title 1"/>
          <p:cNvSpPr>
            <a:spLocks noGrp="1"/>
          </p:cNvSpPr>
          <p:nvPr>
            <p:ph type="title"/>
          </p:nvPr>
        </p:nvSpPr>
        <p:spPr>
          <a:xfrm>
            <a:off x="141320" y="284772"/>
            <a:ext cx="6316630" cy="828740"/>
          </a:xfrm>
        </p:spPr>
        <p:txBody>
          <a:bodyPr/>
          <a:lstStyle/>
          <a:p>
            <a:r>
              <a:rPr lang="en-US" dirty="0">
                <a:latin typeface="+mn-lt"/>
              </a:rPr>
              <a:t>Close Reading Practice</a:t>
            </a:r>
          </a:p>
        </p:txBody>
      </p:sp>
      <p:sp>
        <p:nvSpPr>
          <p:cNvPr id="3" name="Content Placeholder 2"/>
          <p:cNvSpPr>
            <a:spLocks noGrp="1"/>
          </p:cNvSpPr>
          <p:nvPr>
            <p:ph idx="1"/>
          </p:nvPr>
        </p:nvSpPr>
        <p:spPr>
          <a:xfrm>
            <a:off x="348343" y="1692014"/>
            <a:ext cx="7649028" cy="3930368"/>
          </a:xfrm>
        </p:spPr>
        <p:txBody>
          <a:bodyPr/>
          <a:lstStyle/>
          <a:p>
            <a:pPr>
              <a:lnSpc>
                <a:spcPct val="100000"/>
              </a:lnSpc>
              <a:spcBef>
                <a:spcPts val="0"/>
              </a:spcBef>
            </a:pPr>
            <a:r>
              <a:rPr lang="en-US" dirty="0">
                <a:latin typeface="+mn-lt"/>
              </a:rPr>
              <a:t>Obtain a copy of a text (passage) or assignment you recently read/completed with a student. </a:t>
            </a:r>
          </a:p>
          <a:p>
            <a:pPr>
              <a:lnSpc>
                <a:spcPct val="100000"/>
              </a:lnSpc>
              <a:spcBef>
                <a:spcPts val="0"/>
              </a:spcBef>
            </a:pPr>
            <a:r>
              <a:rPr lang="en-US" dirty="0">
                <a:latin typeface="+mn-lt"/>
              </a:rPr>
              <a:t>Pretend you are one of your own students.</a:t>
            </a:r>
          </a:p>
          <a:p>
            <a:pPr>
              <a:lnSpc>
                <a:spcPct val="100000"/>
              </a:lnSpc>
              <a:spcBef>
                <a:spcPts val="0"/>
              </a:spcBef>
            </a:pPr>
            <a:r>
              <a:rPr lang="en-US" dirty="0">
                <a:latin typeface="+mn-lt"/>
              </a:rPr>
              <a:t>Use the Close Reading symbols bookmark that we will send to you after this webinar, to mark up the passage as you think your student might do. </a:t>
            </a:r>
          </a:p>
          <a:p>
            <a:pPr>
              <a:lnSpc>
                <a:spcPct val="100000"/>
              </a:lnSpc>
              <a:spcBef>
                <a:spcPts val="0"/>
              </a:spcBef>
            </a:pPr>
            <a:r>
              <a:rPr lang="en-US" dirty="0">
                <a:latin typeface="+mn-lt"/>
              </a:rPr>
              <a:t>Bring the marked-up passage with you to the last ID&amp;R training, as you’ll need it for an activity.</a:t>
            </a:r>
          </a:p>
          <a:p>
            <a:pPr marL="0" indent="0">
              <a:buNone/>
            </a:pPr>
            <a:endParaRPr lang="en-US" dirty="0">
              <a:latin typeface="+mn-lt"/>
            </a:endParaRPr>
          </a:p>
        </p:txBody>
      </p:sp>
      <p:sp>
        <p:nvSpPr>
          <p:cNvPr id="5" name="Slide Number Placeholder 4"/>
          <p:cNvSpPr>
            <a:spLocks noGrp="1"/>
          </p:cNvSpPr>
          <p:nvPr>
            <p:ph type="sldNum" sz="quarter" idx="12"/>
          </p:nvPr>
        </p:nvSpPr>
        <p:spPr/>
        <p:txBody>
          <a:bodyPr/>
          <a:lstStyle/>
          <a:p>
            <a:pPr>
              <a:defRPr/>
            </a:pPr>
            <a:fld id="{FEE18061-71BB-4BEE-8AAA-AAD42EA719B6}" type="slidenum">
              <a:rPr lang="en-US" altLang="en-US" smtClean="0"/>
              <a:pPr>
                <a:defRPr/>
              </a:pPr>
              <a:t>18</a:t>
            </a:fld>
            <a:endParaRPr lang="en-US" altLang="en-US"/>
          </a:p>
        </p:txBody>
      </p:sp>
    </p:spTree>
    <p:extLst>
      <p:ext uri="{BB962C8B-B14F-4D97-AF65-F5344CB8AC3E}">
        <p14:creationId xmlns:p14="http://schemas.microsoft.com/office/powerpoint/2010/main" val="1474002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005" y="179650"/>
            <a:ext cx="6316630" cy="1325563"/>
          </a:xfrm>
        </p:spPr>
        <p:txBody>
          <a:bodyPr/>
          <a:lstStyle/>
          <a:p>
            <a:r>
              <a:rPr lang="en-US" dirty="0">
                <a:latin typeface="+mn-lt"/>
              </a:rPr>
              <a:t>Thank you for attending!</a:t>
            </a:r>
            <a:r>
              <a:rPr lang="en-US" b="1" dirty="0">
                <a:latin typeface="+mn-lt"/>
              </a:rPr>
              <a:t> </a:t>
            </a:r>
          </a:p>
        </p:txBody>
      </p:sp>
      <p:sp>
        <p:nvSpPr>
          <p:cNvPr id="5" name="Content Placeholder 4"/>
          <p:cNvSpPr>
            <a:spLocks noGrp="1"/>
          </p:cNvSpPr>
          <p:nvPr>
            <p:ph sz="half" idx="1"/>
          </p:nvPr>
        </p:nvSpPr>
        <p:spPr>
          <a:xfrm>
            <a:off x="320710" y="2054859"/>
            <a:ext cx="4134393" cy="4150856"/>
          </a:xfrm>
        </p:spPr>
        <p:txBody>
          <a:bodyPr>
            <a:normAutofit fontScale="70000" lnSpcReduction="20000"/>
          </a:bodyPr>
          <a:lstStyle/>
          <a:p>
            <a:pPr marL="0" indent="0" algn="ctr">
              <a:lnSpc>
                <a:spcPct val="120000"/>
              </a:lnSpc>
              <a:spcBef>
                <a:spcPts val="0"/>
              </a:spcBef>
              <a:buNone/>
            </a:pPr>
            <a:r>
              <a:rPr lang="en-US" sz="2900" b="1" dirty="0">
                <a:latin typeface="+mn-lt"/>
              </a:rPr>
              <a:t>Region 1 Resource Specialists</a:t>
            </a:r>
          </a:p>
          <a:p>
            <a:pPr marL="0" indent="0" algn="ctr">
              <a:lnSpc>
                <a:spcPct val="120000"/>
              </a:lnSpc>
              <a:spcBef>
                <a:spcPts val="0"/>
              </a:spcBef>
              <a:buNone/>
              <a:defRPr/>
            </a:pPr>
            <a:r>
              <a:rPr lang="en-US" altLang="en-US" sz="2900" dirty="0">
                <a:latin typeface="+mn-lt"/>
              </a:rPr>
              <a:t>201 West Lee St.</a:t>
            </a:r>
          </a:p>
          <a:p>
            <a:pPr marL="0" indent="0" algn="ctr">
              <a:lnSpc>
                <a:spcPct val="120000"/>
              </a:lnSpc>
              <a:spcBef>
                <a:spcPts val="0"/>
              </a:spcBef>
              <a:buNone/>
              <a:defRPr/>
            </a:pPr>
            <a:r>
              <a:rPr lang="en-US" altLang="en-US" sz="2900" dirty="0">
                <a:latin typeface="+mn-lt"/>
              </a:rPr>
              <a:t>Brooklet, GA 30415</a:t>
            </a:r>
          </a:p>
          <a:p>
            <a:pPr marL="0" indent="0" algn="ctr">
              <a:lnSpc>
                <a:spcPct val="120000"/>
              </a:lnSpc>
              <a:spcBef>
                <a:spcPts val="0"/>
              </a:spcBef>
              <a:buNone/>
              <a:defRPr/>
            </a:pPr>
            <a:r>
              <a:rPr lang="en-US" altLang="en-US" sz="2900" dirty="0">
                <a:latin typeface="+mn-lt"/>
              </a:rPr>
              <a:t>Office: 912-842-5400 </a:t>
            </a:r>
          </a:p>
          <a:p>
            <a:pPr marL="0" indent="0">
              <a:lnSpc>
                <a:spcPct val="120000"/>
              </a:lnSpc>
              <a:spcBef>
                <a:spcPts val="0"/>
              </a:spcBef>
              <a:buNone/>
            </a:pPr>
            <a:endParaRPr lang="en-US" sz="2900" dirty="0">
              <a:latin typeface="+mn-lt"/>
            </a:endParaRPr>
          </a:p>
          <a:p>
            <a:pPr marL="0" indent="0" algn="ctr">
              <a:lnSpc>
                <a:spcPct val="120000"/>
              </a:lnSpc>
              <a:spcBef>
                <a:spcPts val="0"/>
              </a:spcBef>
              <a:buNone/>
            </a:pPr>
            <a:r>
              <a:rPr lang="en-US" sz="2900" dirty="0">
                <a:latin typeface="+mn-lt"/>
              </a:rPr>
              <a:t>Cindell Mathis:</a:t>
            </a:r>
          </a:p>
          <a:p>
            <a:pPr marL="0" indent="0" algn="ctr">
              <a:lnSpc>
                <a:spcPct val="120000"/>
              </a:lnSpc>
              <a:spcBef>
                <a:spcPts val="0"/>
              </a:spcBef>
              <a:buNone/>
            </a:pPr>
            <a:r>
              <a:rPr lang="en-US" altLang="en-US" sz="2900" u="sng" dirty="0">
                <a:latin typeface="+mn-lt"/>
                <a:hlinkClick r:id="rId3"/>
              </a:rPr>
              <a:t>cmathis@doe.k12.ga.us</a:t>
            </a:r>
            <a:endParaRPr lang="en-US" altLang="en-US" sz="2900" u="sng" dirty="0">
              <a:latin typeface="+mn-lt"/>
            </a:endParaRPr>
          </a:p>
          <a:p>
            <a:pPr marL="0" indent="0" algn="ctr">
              <a:lnSpc>
                <a:spcPct val="120000"/>
              </a:lnSpc>
              <a:spcBef>
                <a:spcPts val="0"/>
              </a:spcBef>
              <a:buNone/>
            </a:pPr>
            <a:endParaRPr lang="en-US" altLang="en-US" sz="2900" dirty="0">
              <a:latin typeface="+mn-lt"/>
            </a:endParaRPr>
          </a:p>
          <a:p>
            <a:pPr marL="0" indent="0" algn="ctr">
              <a:lnSpc>
                <a:spcPct val="120000"/>
              </a:lnSpc>
              <a:spcBef>
                <a:spcPts val="0"/>
              </a:spcBef>
              <a:buNone/>
            </a:pPr>
            <a:r>
              <a:rPr lang="en-US" sz="2900" dirty="0">
                <a:latin typeface="+mn-lt"/>
              </a:rPr>
              <a:t>Sabrina Pineda: </a:t>
            </a:r>
          </a:p>
          <a:p>
            <a:pPr marL="0" indent="0" algn="ctr">
              <a:lnSpc>
                <a:spcPct val="120000"/>
              </a:lnSpc>
              <a:spcBef>
                <a:spcPts val="0"/>
              </a:spcBef>
              <a:buNone/>
            </a:pPr>
            <a:r>
              <a:rPr lang="en-US" sz="2900" dirty="0">
                <a:latin typeface="+mn-lt"/>
                <a:hlinkClick r:id="rId4"/>
              </a:rPr>
              <a:t>spineda@doe.k12.ga.us</a:t>
            </a:r>
            <a:endParaRPr lang="en-US" sz="2900" dirty="0">
              <a:latin typeface="+mn-lt"/>
            </a:endParaRPr>
          </a:p>
          <a:p>
            <a:pPr marL="0" indent="0" algn="ctr">
              <a:lnSpc>
                <a:spcPct val="120000"/>
              </a:lnSpc>
              <a:spcBef>
                <a:spcPts val="0"/>
              </a:spcBef>
              <a:buNone/>
            </a:pPr>
            <a:endParaRPr lang="en-US" sz="2900" dirty="0">
              <a:latin typeface="+mn-lt"/>
            </a:endParaRPr>
          </a:p>
          <a:p>
            <a:pPr marL="0" indent="0" algn="ctr">
              <a:lnSpc>
                <a:spcPct val="120000"/>
              </a:lnSpc>
              <a:spcBef>
                <a:spcPts val="0"/>
              </a:spcBef>
              <a:buNone/>
            </a:pPr>
            <a:r>
              <a:rPr lang="en-US" sz="2900" dirty="0">
                <a:latin typeface="+mn-lt"/>
              </a:rPr>
              <a:t>April Roberts:</a:t>
            </a:r>
          </a:p>
          <a:p>
            <a:pPr marL="0" indent="0" algn="ctr">
              <a:lnSpc>
                <a:spcPct val="120000"/>
              </a:lnSpc>
              <a:spcBef>
                <a:spcPts val="0"/>
              </a:spcBef>
              <a:buNone/>
            </a:pPr>
            <a:r>
              <a:rPr lang="en-US" sz="2900" dirty="0">
                <a:latin typeface="+mn-lt"/>
                <a:hlinkClick r:id="rId5"/>
              </a:rPr>
              <a:t>aroberts@doe.k12.ga.us</a:t>
            </a:r>
            <a:endParaRPr lang="en-US" sz="2900" dirty="0">
              <a:latin typeface="+mn-lt"/>
            </a:endParaRPr>
          </a:p>
          <a:p>
            <a:pPr marL="0" indent="0">
              <a:buNone/>
            </a:pPr>
            <a:endParaRPr lang="en-US" dirty="0">
              <a:latin typeface="+mn-lt"/>
            </a:endParaRPr>
          </a:p>
        </p:txBody>
      </p:sp>
      <p:sp>
        <p:nvSpPr>
          <p:cNvPr id="6" name="Content Placeholder 5"/>
          <p:cNvSpPr>
            <a:spLocks noGrp="1"/>
          </p:cNvSpPr>
          <p:nvPr>
            <p:ph sz="half" idx="2"/>
          </p:nvPr>
        </p:nvSpPr>
        <p:spPr>
          <a:xfrm>
            <a:off x="4340043" y="2054859"/>
            <a:ext cx="4483247" cy="4150856"/>
          </a:xfrm>
        </p:spPr>
        <p:txBody>
          <a:bodyPr>
            <a:normAutofit fontScale="70000" lnSpcReduction="20000"/>
          </a:bodyPr>
          <a:lstStyle/>
          <a:p>
            <a:pPr marL="0" indent="0" algn="ctr">
              <a:lnSpc>
                <a:spcPct val="120000"/>
              </a:lnSpc>
              <a:spcBef>
                <a:spcPts val="0"/>
              </a:spcBef>
              <a:buNone/>
            </a:pPr>
            <a:r>
              <a:rPr lang="en-US" sz="2900" b="1" dirty="0">
                <a:latin typeface="+mn-lt"/>
              </a:rPr>
              <a:t>Region 2 Resource Specialists</a:t>
            </a:r>
          </a:p>
          <a:p>
            <a:pPr marL="0" indent="0" algn="ctr">
              <a:lnSpc>
                <a:spcPct val="120000"/>
              </a:lnSpc>
              <a:spcBef>
                <a:spcPts val="0"/>
              </a:spcBef>
              <a:buNone/>
            </a:pPr>
            <a:r>
              <a:rPr lang="en-US" sz="2900" dirty="0">
                <a:latin typeface="+mn-lt"/>
              </a:rPr>
              <a:t>221 N. Robinson Street</a:t>
            </a:r>
          </a:p>
          <a:p>
            <a:pPr marL="0" indent="0" algn="ctr">
              <a:lnSpc>
                <a:spcPct val="120000"/>
              </a:lnSpc>
              <a:spcBef>
                <a:spcPts val="0"/>
              </a:spcBef>
              <a:buNone/>
            </a:pPr>
            <a:r>
              <a:rPr lang="en-US" sz="2900" dirty="0">
                <a:latin typeface="+mn-lt"/>
              </a:rPr>
              <a:t>Lenox, GA 31637</a:t>
            </a:r>
          </a:p>
          <a:p>
            <a:pPr marL="0" indent="0" algn="ctr">
              <a:lnSpc>
                <a:spcPct val="120000"/>
              </a:lnSpc>
              <a:spcBef>
                <a:spcPts val="0"/>
              </a:spcBef>
              <a:buNone/>
            </a:pPr>
            <a:r>
              <a:rPr lang="en-US" sz="2900" dirty="0">
                <a:latin typeface="+mn-lt"/>
              </a:rPr>
              <a:t>Office: 229-546-3248</a:t>
            </a:r>
          </a:p>
          <a:p>
            <a:pPr marL="0" indent="0">
              <a:lnSpc>
                <a:spcPct val="120000"/>
              </a:lnSpc>
              <a:spcBef>
                <a:spcPts val="0"/>
              </a:spcBef>
              <a:buNone/>
            </a:pPr>
            <a:endParaRPr lang="en-US" sz="2900" dirty="0">
              <a:latin typeface="+mn-lt"/>
            </a:endParaRPr>
          </a:p>
          <a:p>
            <a:pPr marL="0" indent="0" algn="ctr">
              <a:lnSpc>
                <a:spcPct val="120000"/>
              </a:lnSpc>
              <a:spcBef>
                <a:spcPts val="0"/>
              </a:spcBef>
              <a:buNone/>
            </a:pPr>
            <a:r>
              <a:rPr lang="en-US" sz="2900" dirty="0">
                <a:latin typeface="+mn-lt"/>
              </a:rPr>
              <a:t>Mary Clare Tarpley: </a:t>
            </a:r>
          </a:p>
          <a:p>
            <a:pPr marL="0" indent="0" algn="ctr">
              <a:lnSpc>
                <a:spcPct val="120000"/>
              </a:lnSpc>
              <a:spcBef>
                <a:spcPts val="0"/>
              </a:spcBef>
              <a:buNone/>
            </a:pPr>
            <a:r>
              <a:rPr lang="en-US" sz="2900" dirty="0">
                <a:latin typeface="+mn-lt"/>
                <a:hlinkClick r:id="rId6"/>
              </a:rPr>
              <a:t>mctarpley@doe.k12.ga.us</a:t>
            </a:r>
            <a:endParaRPr lang="en-US" sz="2900" dirty="0">
              <a:latin typeface="+mn-lt"/>
            </a:endParaRPr>
          </a:p>
          <a:p>
            <a:pPr marL="0" indent="0" algn="ctr">
              <a:lnSpc>
                <a:spcPct val="120000"/>
              </a:lnSpc>
              <a:spcBef>
                <a:spcPts val="0"/>
              </a:spcBef>
              <a:buNone/>
            </a:pPr>
            <a:endParaRPr lang="en-US" sz="2900" dirty="0">
              <a:latin typeface="+mn-lt"/>
            </a:endParaRPr>
          </a:p>
          <a:p>
            <a:pPr marL="0" indent="0" algn="ctr">
              <a:lnSpc>
                <a:spcPct val="120000"/>
              </a:lnSpc>
              <a:spcBef>
                <a:spcPts val="0"/>
              </a:spcBef>
              <a:buNone/>
            </a:pPr>
            <a:r>
              <a:rPr lang="en-US" sz="2900" dirty="0">
                <a:latin typeface="+mn-lt"/>
              </a:rPr>
              <a:t>Miriam Ndaayezwi:</a:t>
            </a:r>
          </a:p>
          <a:p>
            <a:pPr marL="0" indent="0" algn="ctr">
              <a:lnSpc>
                <a:spcPct val="120000"/>
              </a:lnSpc>
              <a:spcBef>
                <a:spcPts val="0"/>
              </a:spcBef>
              <a:buNone/>
            </a:pPr>
            <a:r>
              <a:rPr lang="en-US" sz="2900" dirty="0">
                <a:latin typeface="+mn-lt"/>
                <a:hlinkClick r:id="rId7"/>
              </a:rPr>
              <a:t>mndaayezwi@doe.k12.ga.us</a:t>
            </a:r>
            <a:endParaRPr lang="en-US" sz="2900" dirty="0">
              <a:latin typeface="+mn-lt"/>
            </a:endParaRPr>
          </a:p>
          <a:p>
            <a:pPr marL="0" indent="0">
              <a:buNone/>
            </a:pPr>
            <a:endParaRPr lang="en-US" sz="1500" dirty="0">
              <a:latin typeface="+mn-lt"/>
            </a:endParaRPr>
          </a:p>
        </p:txBody>
      </p:sp>
      <p:sp>
        <p:nvSpPr>
          <p:cNvPr id="2" name="Slide Number Placeholder 1">
            <a:extLst>
              <a:ext uri="{FF2B5EF4-FFF2-40B4-BE49-F238E27FC236}">
                <a16:creationId xmlns:a16="http://schemas.microsoft.com/office/drawing/2014/main" id="{AB09F223-7FBA-4103-82B6-8A387506F521}"/>
              </a:ext>
            </a:extLst>
          </p:cNvPr>
          <p:cNvSpPr>
            <a:spLocks noGrp="1"/>
          </p:cNvSpPr>
          <p:nvPr>
            <p:ph type="sldNum" sz="quarter" idx="12"/>
          </p:nvPr>
        </p:nvSpPr>
        <p:spPr/>
        <p:txBody>
          <a:bodyPr/>
          <a:lstStyle/>
          <a:p>
            <a:pPr>
              <a:defRPr/>
            </a:pPr>
            <a:fld id="{33E0C10E-3E1B-468D-B28C-85CCC865D29F}" type="slidenum">
              <a:rPr lang="en-US" altLang="en-US" smtClean="0"/>
              <a:pPr>
                <a:defRPr/>
              </a:pPr>
              <a:t>19</a:t>
            </a:fld>
            <a:endParaRPr lang="en-US" altLang="en-US" dirty="0"/>
          </a:p>
        </p:txBody>
      </p:sp>
    </p:spTree>
    <p:extLst>
      <p:ext uri="{BB962C8B-B14F-4D97-AF65-F5344CB8AC3E}">
        <p14:creationId xmlns:p14="http://schemas.microsoft.com/office/powerpoint/2010/main" val="2124131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0C76DB-5655-482B-BF01-E6F6A98F3FAB}"/>
              </a:ext>
            </a:extLst>
          </p:cNvPr>
          <p:cNvSpPr>
            <a:spLocks noGrp="1"/>
          </p:cNvSpPr>
          <p:nvPr>
            <p:ph type="ctrTitle"/>
          </p:nvPr>
        </p:nvSpPr>
        <p:spPr>
          <a:xfrm>
            <a:off x="339969" y="1088075"/>
            <a:ext cx="8175381" cy="1690294"/>
          </a:xfrm>
        </p:spPr>
        <p:txBody>
          <a:bodyPr anchor="t">
            <a:normAutofit fontScale="90000"/>
          </a:bodyPr>
          <a:lstStyle/>
          <a:p>
            <a:r>
              <a:rPr lang="en-US" sz="4400" dirty="0">
                <a:latin typeface="+mn-lt"/>
              </a:rPr>
              <a:t>Depth of Knowledge</a:t>
            </a:r>
            <a:br>
              <a:rPr lang="en-US" sz="4400" dirty="0">
                <a:latin typeface="+mn-lt"/>
              </a:rPr>
            </a:br>
            <a:r>
              <a:rPr lang="en-US" sz="4400" dirty="0">
                <a:latin typeface="+mn-lt"/>
              </a:rPr>
              <a:t>Online Professional Development</a:t>
            </a:r>
            <a:br>
              <a:rPr lang="en-US" sz="4400" dirty="0">
                <a:latin typeface="+mn-lt"/>
              </a:rPr>
            </a:br>
            <a:r>
              <a:rPr lang="en-US" sz="3600" dirty="0">
                <a:latin typeface="+mn-lt"/>
              </a:rPr>
              <a:t>Part 2</a:t>
            </a:r>
          </a:p>
        </p:txBody>
      </p:sp>
      <p:graphicFrame>
        <p:nvGraphicFramePr>
          <p:cNvPr id="2" name="Table 1">
            <a:extLst>
              <a:ext uri="{FF2B5EF4-FFF2-40B4-BE49-F238E27FC236}">
                <a16:creationId xmlns:a16="http://schemas.microsoft.com/office/drawing/2014/main" id="{61BDC8A4-721D-4C1A-B136-20F271B5DF30}"/>
              </a:ext>
            </a:extLst>
          </p:cNvPr>
          <p:cNvGraphicFramePr>
            <a:graphicFrameLocks noGrp="1"/>
          </p:cNvGraphicFramePr>
          <p:nvPr>
            <p:extLst/>
          </p:nvPr>
        </p:nvGraphicFramePr>
        <p:xfrm>
          <a:off x="1549643" y="4580085"/>
          <a:ext cx="6044712" cy="1639694"/>
        </p:xfrm>
        <a:graphic>
          <a:graphicData uri="http://schemas.openxmlformats.org/drawingml/2006/table">
            <a:tbl>
              <a:tblPr firstRow="1" bandRow="1">
                <a:tableStyleId>{5C22544A-7EE6-4342-B048-85BDC9FD1C3A}</a:tableStyleId>
              </a:tblPr>
              <a:tblGrid>
                <a:gridCol w="3024553">
                  <a:extLst>
                    <a:ext uri="{9D8B030D-6E8A-4147-A177-3AD203B41FA5}">
                      <a16:colId xmlns:a16="http://schemas.microsoft.com/office/drawing/2014/main" val="2109204447"/>
                    </a:ext>
                  </a:extLst>
                </a:gridCol>
                <a:gridCol w="3020159">
                  <a:extLst>
                    <a:ext uri="{9D8B030D-6E8A-4147-A177-3AD203B41FA5}">
                      <a16:colId xmlns:a16="http://schemas.microsoft.com/office/drawing/2014/main" val="1020686187"/>
                    </a:ext>
                  </a:extLst>
                </a:gridCol>
              </a:tblGrid>
              <a:tr h="55238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Education of Migratory Children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Resource Specialist Team</a:t>
                      </a:r>
                    </a:p>
                  </a:txBody>
                  <a:tcPr/>
                </a:tc>
                <a:tc hMerge="1">
                  <a:txBody>
                    <a:bodyPr/>
                    <a:lstStyle/>
                    <a:p>
                      <a:endParaRPr lang="en-US"/>
                    </a:p>
                  </a:txBody>
                  <a:tcPr/>
                </a:tc>
                <a:extLst>
                  <a:ext uri="{0D108BD9-81ED-4DB2-BD59-A6C34878D82A}">
                    <a16:rowId xmlns:a16="http://schemas.microsoft.com/office/drawing/2014/main" val="343223225"/>
                  </a:ext>
                </a:extLst>
              </a:tr>
              <a:tr h="9996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Cindell Mathis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Sabrina Rivera Pineda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April Roberts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Miriam Blaisdell-Ndaayezwi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 Clare Tarpley </a:t>
                      </a:r>
                    </a:p>
                  </a:txBody>
                  <a:tcPr/>
                </a:tc>
                <a:extLst>
                  <a:ext uri="{0D108BD9-81ED-4DB2-BD59-A6C34878D82A}">
                    <a16:rowId xmlns:a16="http://schemas.microsoft.com/office/drawing/2014/main" val="1204444070"/>
                  </a:ext>
                </a:extLst>
              </a:tr>
            </a:tbl>
          </a:graphicData>
        </a:graphic>
      </p:graphicFrame>
      <p:pic>
        <p:nvPicPr>
          <p:cNvPr id="7" name="Picture 6" descr="C:\Documents and Settings\John Wight\Desktop\MEP HD Logo.tiff">
            <a:extLst>
              <a:ext uri="{FF2B5EF4-FFF2-40B4-BE49-F238E27FC236}">
                <a16:creationId xmlns:a16="http://schemas.microsoft.com/office/drawing/2014/main" id="{5F95979D-DFC2-405F-B9EE-E0C2FC7996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2504" y="2913883"/>
            <a:ext cx="1418991" cy="139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3">
            <a:extLst>
              <a:ext uri="{FF2B5EF4-FFF2-40B4-BE49-F238E27FC236}">
                <a16:creationId xmlns:a16="http://schemas.microsoft.com/office/drawing/2014/main" id="{8BB769D7-0924-4356-B884-12C60E0F417F}"/>
              </a:ext>
            </a:extLst>
          </p:cNvPr>
          <p:cNvSpPr txBox="1">
            <a:spLocks/>
          </p:cNvSpPr>
          <p:nvPr/>
        </p:nvSpPr>
        <p:spPr>
          <a:xfrm>
            <a:off x="7594355" y="5769924"/>
            <a:ext cx="1549645" cy="340589"/>
          </a:xfrm>
          <a:prstGeom prst="rect">
            <a:avLst/>
          </a:prstGeom>
          <a:solidFill>
            <a:srgbClr val="FFFF00"/>
          </a:solidFill>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chemeClr val="tx1"/>
                </a:solidFill>
                <a:latin typeface="Times New Roman" panose="02020603050405020304" pitchFamily="18" charset="0"/>
                <a:ea typeface="+mj-ea"/>
                <a:cs typeface="Times New Roman" panose="02020603050405020304" pitchFamily="18" charset="0"/>
              </a:defRPr>
            </a:lvl1pPr>
          </a:lstStyle>
          <a:p>
            <a:pPr algn="l"/>
            <a:r>
              <a:rPr lang="en-US" sz="1800" b="0" dirty="0">
                <a:highlight>
                  <a:srgbClr val="FFFF00"/>
                </a:highlight>
                <a:latin typeface="+mn-lt"/>
              </a:rPr>
              <a:t>April 17, 2018</a:t>
            </a:r>
          </a:p>
        </p:txBody>
      </p:sp>
      <p:sp>
        <p:nvSpPr>
          <p:cNvPr id="8" name="Slide Number Placeholder 7">
            <a:extLst>
              <a:ext uri="{FF2B5EF4-FFF2-40B4-BE49-F238E27FC236}">
                <a16:creationId xmlns:a16="http://schemas.microsoft.com/office/drawing/2014/main" id="{C997CA04-BD9F-44A4-B223-D7B7BA7BD4A7}"/>
              </a:ext>
            </a:extLst>
          </p:cNvPr>
          <p:cNvSpPr>
            <a:spLocks noGrp="1"/>
          </p:cNvSpPr>
          <p:nvPr>
            <p:ph type="sldNum" sz="quarter" idx="12"/>
          </p:nvPr>
        </p:nvSpPr>
        <p:spPr/>
        <p:txBody>
          <a:bodyPr/>
          <a:lstStyle/>
          <a:p>
            <a:pPr>
              <a:defRPr/>
            </a:pPr>
            <a:fld id="{D9963779-FDC0-4294-AF0A-D8058F2A8D2A}" type="slidenum">
              <a:rPr lang="en-US" altLang="en-US" smtClean="0"/>
              <a:pPr>
                <a:defRPr/>
              </a:pPr>
              <a:t>2</a:t>
            </a:fld>
            <a:endParaRPr lang="en-US" altLang="en-US"/>
          </a:p>
        </p:txBody>
      </p:sp>
    </p:spTree>
    <p:extLst>
      <p:ext uri="{BB962C8B-B14F-4D97-AF65-F5344CB8AC3E}">
        <p14:creationId xmlns:p14="http://schemas.microsoft.com/office/powerpoint/2010/main" val="2694343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113B7-7076-48B4-B73B-075B9F809175}"/>
              </a:ext>
            </a:extLst>
          </p:cNvPr>
          <p:cNvSpPr>
            <a:spLocks noGrp="1"/>
          </p:cNvSpPr>
          <p:nvPr>
            <p:ph type="title"/>
          </p:nvPr>
        </p:nvSpPr>
        <p:spPr>
          <a:xfrm>
            <a:off x="174170" y="334016"/>
            <a:ext cx="6937829" cy="1325563"/>
          </a:xfrm>
        </p:spPr>
        <p:txBody>
          <a:bodyPr>
            <a:normAutofit/>
          </a:bodyPr>
          <a:lstStyle/>
          <a:p>
            <a:r>
              <a:rPr lang="en-US" sz="4000" dirty="0">
                <a:latin typeface="+mn-lt"/>
              </a:rPr>
              <a:t>2018 </a:t>
            </a:r>
            <a:r>
              <a:rPr lang="en-US" sz="4000" dirty="0" err="1">
                <a:latin typeface="+mn-lt"/>
              </a:rPr>
              <a:t>GaMEP</a:t>
            </a:r>
            <a:r>
              <a:rPr lang="en-US" sz="4000" dirty="0">
                <a:latin typeface="+mn-lt"/>
              </a:rPr>
              <a:t> Summer Programs</a:t>
            </a:r>
            <a:br>
              <a:rPr lang="en-US" dirty="0"/>
            </a:br>
            <a:endParaRPr lang="en-US" dirty="0"/>
          </a:p>
        </p:txBody>
      </p:sp>
      <p:sp>
        <p:nvSpPr>
          <p:cNvPr id="3" name="Content Placeholder 2">
            <a:extLst>
              <a:ext uri="{FF2B5EF4-FFF2-40B4-BE49-F238E27FC236}">
                <a16:creationId xmlns:a16="http://schemas.microsoft.com/office/drawing/2014/main" id="{0E24468F-1718-4E4B-AA60-08783A8F325A}"/>
              </a:ext>
            </a:extLst>
          </p:cNvPr>
          <p:cNvSpPr>
            <a:spLocks noGrp="1"/>
          </p:cNvSpPr>
          <p:nvPr>
            <p:ph idx="1"/>
          </p:nvPr>
        </p:nvSpPr>
        <p:spPr>
          <a:xfrm>
            <a:off x="159656" y="1767568"/>
            <a:ext cx="8824688" cy="4351338"/>
          </a:xfrm>
        </p:spPr>
        <p:txBody>
          <a:bodyPr/>
          <a:lstStyle/>
          <a:p>
            <a:pPr lvl="0"/>
            <a:r>
              <a:rPr lang="en-US" sz="2000" dirty="0">
                <a:latin typeface="+mn-lt"/>
              </a:rPr>
              <a:t>Georgia MEP High School Summer Leadership Academy at Abraham Baldwin Agricultural College; Tifton, GA. </a:t>
            </a:r>
          </a:p>
          <a:p>
            <a:pPr lvl="1"/>
            <a:r>
              <a:rPr lang="en-US" sz="2000" dirty="0">
                <a:latin typeface="+mn-lt"/>
              </a:rPr>
              <a:t> </a:t>
            </a:r>
            <a:r>
              <a:rPr lang="en-US" sz="2000" b="1" dirty="0">
                <a:latin typeface="+mn-lt"/>
              </a:rPr>
              <a:t>June 3-15, 2018</a:t>
            </a:r>
            <a:endParaRPr lang="en-US" sz="2000" dirty="0">
              <a:latin typeface="+mn-lt"/>
            </a:endParaRPr>
          </a:p>
          <a:p>
            <a:pPr lvl="1"/>
            <a:r>
              <a:rPr lang="en-US" sz="2000" u="sng" dirty="0">
                <a:latin typeface="+mn-lt"/>
              </a:rPr>
              <a:t>30</a:t>
            </a:r>
            <a:r>
              <a:rPr lang="en-US" sz="2000" i="1" u="sng" dirty="0">
                <a:latin typeface="+mn-lt"/>
              </a:rPr>
              <a:t> </a:t>
            </a:r>
            <a:r>
              <a:rPr lang="en-US" sz="2000" u="sng" dirty="0">
                <a:latin typeface="+mn-lt"/>
              </a:rPr>
              <a:t>rising 9</a:t>
            </a:r>
            <a:r>
              <a:rPr lang="en-US" sz="2000" u="sng" baseline="30000" dirty="0">
                <a:latin typeface="+mn-lt"/>
              </a:rPr>
              <a:t>th</a:t>
            </a:r>
            <a:r>
              <a:rPr lang="en-US" sz="2000" u="sng" dirty="0">
                <a:latin typeface="+mn-lt"/>
              </a:rPr>
              <a:t> -12</a:t>
            </a:r>
            <a:r>
              <a:rPr lang="en-US" sz="2000" u="sng" baseline="30000" dirty="0">
                <a:latin typeface="+mn-lt"/>
              </a:rPr>
              <a:t>th</a:t>
            </a:r>
            <a:r>
              <a:rPr lang="en-US" sz="2000" u="sng" dirty="0">
                <a:latin typeface="+mn-lt"/>
              </a:rPr>
              <a:t>  grade students will be selected</a:t>
            </a:r>
            <a:r>
              <a:rPr lang="en-US" sz="2000" dirty="0">
                <a:latin typeface="+mn-lt"/>
              </a:rPr>
              <a:t> </a:t>
            </a:r>
          </a:p>
          <a:p>
            <a:pPr lvl="0"/>
            <a:endParaRPr lang="en-US" sz="2000" dirty="0">
              <a:latin typeface="+mn-lt"/>
            </a:endParaRPr>
          </a:p>
          <a:p>
            <a:pPr lvl="0"/>
            <a:r>
              <a:rPr lang="en-US" sz="2000" dirty="0">
                <a:latin typeface="+mn-lt"/>
              </a:rPr>
              <a:t>Georgia MEP Middle School Program at Valdosta State University; Valdosta, GA.</a:t>
            </a:r>
          </a:p>
          <a:p>
            <a:pPr lvl="1"/>
            <a:r>
              <a:rPr lang="en-US" sz="2000" b="1" dirty="0">
                <a:latin typeface="+mn-lt"/>
              </a:rPr>
              <a:t>June 3-8, 2018</a:t>
            </a:r>
            <a:endParaRPr lang="en-US" sz="2000" u="sng" dirty="0">
              <a:latin typeface="+mn-lt"/>
            </a:endParaRPr>
          </a:p>
          <a:p>
            <a:pPr lvl="1"/>
            <a:r>
              <a:rPr lang="en-US" sz="2000" u="sng" dirty="0">
                <a:latin typeface="+mn-lt"/>
              </a:rPr>
              <a:t>30 rising 6</a:t>
            </a:r>
            <a:r>
              <a:rPr lang="en-US" sz="2000" u="sng" baseline="30000" dirty="0">
                <a:latin typeface="+mn-lt"/>
              </a:rPr>
              <a:t>th</a:t>
            </a:r>
            <a:r>
              <a:rPr lang="en-US" sz="2000" u="sng" dirty="0">
                <a:latin typeface="+mn-lt"/>
              </a:rPr>
              <a:t> – 8</a:t>
            </a:r>
            <a:r>
              <a:rPr lang="en-US" sz="2000" u="sng" baseline="30000" dirty="0">
                <a:latin typeface="+mn-lt"/>
              </a:rPr>
              <a:t>th</a:t>
            </a:r>
            <a:r>
              <a:rPr lang="en-US" sz="2000" u="sng" dirty="0">
                <a:latin typeface="+mn-lt"/>
              </a:rPr>
              <a:t> grade students will be selected</a:t>
            </a:r>
            <a:endParaRPr lang="en-US" sz="2000" dirty="0">
              <a:latin typeface="+mn-lt"/>
            </a:endParaRPr>
          </a:p>
          <a:p>
            <a:pPr lvl="0"/>
            <a:endParaRPr lang="en-US" sz="2000" dirty="0">
              <a:latin typeface="+mn-lt"/>
            </a:endParaRPr>
          </a:p>
          <a:p>
            <a:pPr lvl="0"/>
            <a:r>
              <a:rPr lang="en-US" sz="2000" dirty="0">
                <a:latin typeface="+mn-lt"/>
              </a:rPr>
              <a:t>Applications submitted within the April 13-30, 2018 window, will be reviewed first.</a:t>
            </a:r>
          </a:p>
          <a:p>
            <a:pPr lvl="0"/>
            <a:r>
              <a:rPr lang="en-US" sz="2000" dirty="0">
                <a:latin typeface="+mn-lt"/>
              </a:rPr>
              <a:t>Applications submitted after April 30, 2018 will be considered for open slots, when available.</a:t>
            </a:r>
          </a:p>
          <a:p>
            <a:endParaRPr lang="en-US" dirty="0">
              <a:latin typeface="+mn-lt"/>
            </a:endParaRPr>
          </a:p>
        </p:txBody>
      </p:sp>
      <p:sp>
        <p:nvSpPr>
          <p:cNvPr id="5" name="Slide Number Placeholder 4">
            <a:extLst>
              <a:ext uri="{FF2B5EF4-FFF2-40B4-BE49-F238E27FC236}">
                <a16:creationId xmlns:a16="http://schemas.microsoft.com/office/drawing/2014/main" id="{AA37AF4F-1F74-468A-B6BA-4D4B7088028F}"/>
              </a:ext>
            </a:extLst>
          </p:cNvPr>
          <p:cNvSpPr>
            <a:spLocks noGrp="1"/>
          </p:cNvSpPr>
          <p:nvPr>
            <p:ph type="sldNum" sz="quarter" idx="12"/>
          </p:nvPr>
        </p:nvSpPr>
        <p:spPr/>
        <p:txBody>
          <a:bodyPr/>
          <a:lstStyle/>
          <a:p>
            <a:pPr>
              <a:defRPr/>
            </a:pPr>
            <a:fld id="{FEE18061-71BB-4BEE-8AAA-AAD42EA719B6}" type="slidenum">
              <a:rPr lang="en-US" altLang="en-US" smtClean="0"/>
              <a:pPr>
                <a:defRPr/>
              </a:pPr>
              <a:t>20</a:t>
            </a:fld>
            <a:endParaRPr lang="en-US" altLang="en-US"/>
          </a:p>
        </p:txBody>
      </p:sp>
    </p:spTree>
    <p:extLst>
      <p:ext uri="{BB962C8B-B14F-4D97-AF65-F5344CB8AC3E}">
        <p14:creationId xmlns:p14="http://schemas.microsoft.com/office/powerpoint/2010/main" val="3843231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close up of a logo&#10;&#10;Description generated with very high confidence">
            <a:extLst>
              <a:ext uri="{FF2B5EF4-FFF2-40B4-BE49-F238E27FC236}">
                <a16:creationId xmlns:a16="http://schemas.microsoft.com/office/drawing/2014/main" id="{4064FB36-F7A2-426B-BA06-66E889DE13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75509">
            <a:off x="4113792" y="4297171"/>
            <a:ext cx="2161044" cy="660580"/>
          </a:xfrm>
          <a:prstGeom prst="rect">
            <a:avLst/>
          </a:prstGeom>
        </p:spPr>
      </p:pic>
      <p:sp>
        <p:nvSpPr>
          <p:cNvPr id="2" name="Title 1">
            <a:extLst>
              <a:ext uri="{FF2B5EF4-FFF2-40B4-BE49-F238E27FC236}">
                <a16:creationId xmlns:a16="http://schemas.microsoft.com/office/drawing/2014/main" id="{A59AED36-8340-4331-A59F-3F2F8FADFDB3}"/>
              </a:ext>
            </a:extLst>
          </p:cNvPr>
          <p:cNvSpPr>
            <a:spLocks noGrp="1"/>
          </p:cNvSpPr>
          <p:nvPr>
            <p:ph type="title"/>
          </p:nvPr>
        </p:nvSpPr>
        <p:spPr>
          <a:xfrm>
            <a:off x="276006" y="334016"/>
            <a:ext cx="6644607" cy="1325563"/>
          </a:xfrm>
        </p:spPr>
        <p:txBody>
          <a:bodyPr>
            <a:normAutofit/>
          </a:bodyPr>
          <a:lstStyle/>
          <a:p>
            <a:r>
              <a:rPr lang="en-US" sz="2800" dirty="0">
                <a:latin typeface="+mn-lt"/>
              </a:rPr>
              <a:t>Georgia's Systems of Continuous Improvement to Improve Migrant Student’s Academic Achievement</a:t>
            </a:r>
          </a:p>
        </p:txBody>
      </p:sp>
      <p:pic>
        <p:nvPicPr>
          <p:cNvPr id="6" name="Content Placeholder 4" descr="A close up of a logo&#10;&#10;Description generated with high confidence">
            <a:extLst>
              <a:ext uri="{FF2B5EF4-FFF2-40B4-BE49-F238E27FC236}">
                <a16:creationId xmlns:a16="http://schemas.microsoft.com/office/drawing/2014/main" id="{6EB8F331-8609-4CC1-A36E-1E0F2629C604}"/>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37660" y="1764561"/>
            <a:ext cx="4334340" cy="4351338"/>
          </a:xfrm>
          <a:prstGeom prst="rect">
            <a:avLst/>
          </a:prstGeom>
        </p:spPr>
      </p:pic>
      <p:sp>
        <p:nvSpPr>
          <p:cNvPr id="8" name="Rectangle 7">
            <a:extLst>
              <a:ext uri="{FF2B5EF4-FFF2-40B4-BE49-F238E27FC236}">
                <a16:creationId xmlns:a16="http://schemas.microsoft.com/office/drawing/2014/main" id="{E3782456-4C36-488D-AD29-EC2372AE8C09}"/>
              </a:ext>
            </a:extLst>
          </p:cNvPr>
          <p:cNvSpPr/>
          <p:nvPr/>
        </p:nvSpPr>
        <p:spPr>
          <a:xfrm>
            <a:off x="4366483" y="5408013"/>
            <a:ext cx="4572000" cy="707886"/>
          </a:xfrm>
          <a:prstGeom prst="rect">
            <a:avLst/>
          </a:prstGeom>
        </p:spPr>
        <p:txBody>
          <a:bodyPr wrap="square">
            <a:spAutoFit/>
          </a:bodyPr>
          <a:lstStyle/>
          <a:p>
            <a:pPr algn="ctr"/>
            <a:r>
              <a:rPr lang="en-US" sz="4000" dirty="0">
                <a:solidFill>
                  <a:srgbClr val="C00000"/>
                </a:solidFill>
              </a:rPr>
              <a:t>D</a:t>
            </a:r>
            <a:r>
              <a:rPr lang="en-US" sz="4000" dirty="0"/>
              <a:t>epth </a:t>
            </a:r>
            <a:r>
              <a:rPr lang="en-US" sz="4000" dirty="0">
                <a:solidFill>
                  <a:srgbClr val="C00000"/>
                </a:solidFill>
              </a:rPr>
              <a:t>O</a:t>
            </a:r>
            <a:r>
              <a:rPr lang="en-US" sz="4000" dirty="0"/>
              <a:t>f </a:t>
            </a:r>
            <a:r>
              <a:rPr lang="en-US" sz="4000" dirty="0">
                <a:solidFill>
                  <a:srgbClr val="C00000"/>
                </a:solidFill>
              </a:rPr>
              <a:t>K</a:t>
            </a:r>
            <a:r>
              <a:rPr lang="en-US" sz="4000" dirty="0"/>
              <a:t>nowledge </a:t>
            </a:r>
          </a:p>
        </p:txBody>
      </p:sp>
      <p:sp>
        <p:nvSpPr>
          <p:cNvPr id="9" name="Arrow: Right 8">
            <a:extLst>
              <a:ext uri="{FF2B5EF4-FFF2-40B4-BE49-F238E27FC236}">
                <a16:creationId xmlns:a16="http://schemas.microsoft.com/office/drawing/2014/main" id="{F1F58164-F462-40EF-BE1B-4317E7F94B21}"/>
              </a:ext>
            </a:extLst>
          </p:cNvPr>
          <p:cNvSpPr/>
          <p:nvPr/>
        </p:nvSpPr>
        <p:spPr>
          <a:xfrm rot="12637225">
            <a:off x="3426820" y="4457141"/>
            <a:ext cx="2771733" cy="54927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AC86AF18-259C-44EF-96EB-4C9F56EC4808}"/>
              </a:ext>
            </a:extLst>
          </p:cNvPr>
          <p:cNvSpPr>
            <a:spLocks noGrp="1"/>
          </p:cNvSpPr>
          <p:nvPr>
            <p:ph type="sldNum" sz="quarter" idx="12"/>
          </p:nvPr>
        </p:nvSpPr>
        <p:spPr/>
        <p:txBody>
          <a:bodyPr/>
          <a:lstStyle/>
          <a:p>
            <a:pPr>
              <a:defRPr/>
            </a:pPr>
            <a:fld id="{FEE18061-71BB-4BEE-8AAA-AAD42EA719B6}" type="slidenum">
              <a:rPr lang="en-US" altLang="en-US" smtClean="0"/>
              <a:pPr>
                <a:defRPr/>
              </a:pPr>
              <a:t>3</a:t>
            </a:fld>
            <a:endParaRPr lang="en-US" altLang="en-US"/>
          </a:p>
        </p:txBody>
      </p:sp>
    </p:spTree>
    <p:extLst>
      <p:ext uri="{BB962C8B-B14F-4D97-AF65-F5344CB8AC3E}">
        <p14:creationId xmlns:p14="http://schemas.microsoft.com/office/powerpoint/2010/main" val="1435590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894" y="161299"/>
            <a:ext cx="6316630" cy="1043228"/>
          </a:xfrm>
        </p:spPr>
        <p:txBody>
          <a:bodyPr/>
          <a:lstStyle/>
          <a:p>
            <a:r>
              <a:rPr lang="en-US" dirty="0">
                <a:latin typeface="+mn-lt"/>
              </a:rPr>
              <a:t>Overview</a:t>
            </a:r>
          </a:p>
        </p:txBody>
      </p:sp>
      <p:sp>
        <p:nvSpPr>
          <p:cNvPr id="3" name="Content Placeholder 2"/>
          <p:cNvSpPr>
            <a:spLocks noGrp="1"/>
          </p:cNvSpPr>
          <p:nvPr>
            <p:ph idx="1"/>
          </p:nvPr>
        </p:nvSpPr>
        <p:spPr>
          <a:xfrm>
            <a:off x="169333" y="1204528"/>
            <a:ext cx="8805333" cy="4806390"/>
          </a:xfrm>
        </p:spPr>
        <p:txBody>
          <a:bodyPr/>
          <a:lstStyle/>
          <a:p>
            <a:pPr>
              <a:lnSpc>
                <a:spcPct val="100000"/>
              </a:lnSpc>
              <a:spcBef>
                <a:spcPts val="0"/>
              </a:spcBef>
            </a:pPr>
            <a:r>
              <a:rPr lang="en-US" dirty="0">
                <a:latin typeface="+mn-lt"/>
              </a:rPr>
              <a:t>Part 1: </a:t>
            </a:r>
          </a:p>
          <a:p>
            <a:pPr marL="0" indent="0">
              <a:lnSpc>
                <a:spcPct val="100000"/>
              </a:lnSpc>
              <a:spcBef>
                <a:spcPts val="0"/>
              </a:spcBef>
              <a:buNone/>
            </a:pPr>
            <a:r>
              <a:rPr lang="en-US" dirty="0">
                <a:latin typeface="+mn-lt"/>
              </a:rPr>
              <a:t>	What is DOK?  </a:t>
            </a:r>
          </a:p>
          <a:p>
            <a:pPr marL="0" indent="0">
              <a:lnSpc>
                <a:spcPct val="100000"/>
              </a:lnSpc>
              <a:spcBef>
                <a:spcPts val="0"/>
              </a:spcBef>
              <a:buNone/>
            </a:pPr>
            <a:r>
              <a:rPr lang="en-US" dirty="0">
                <a:latin typeface="+mn-lt"/>
              </a:rPr>
              <a:t>	How can I apply DOK Question Stems to my work? </a:t>
            </a:r>
          </a:p>
          <a:p>
            <a:pPr>
              <a:lnSpc>
                <a:spcPct val="100000"/>
              </a:lnSpc>
              <a:spcBef>
                <a:spcPts val="0"/>
              </a:spcBef>
            </a:pPr>
            <a:endParaRPr lang="en-US" dirty="0">
              <a:latin typeface="+mn-lt"/>
            </a:endParaRPr>
          </a:p>
          <a:p>
            <a:pPr>
              <a:lnSpc>
                <a:spcPct val="100000"/>
              </a:lnSpc>
              <a:spcBef>
                <a:spcPts val="0"/>
              </a:spcBef>
            </a:pPr>
            <a:r>
              <a:rPr lang="en-US" dirty="0">
                <a:latin typeface="+mn-lt"/>
              </a:rPr>
              <a:t>Part 2: </a:t>
            </a:r>
          </a:p>
          <a:p>
            <a:pPr marL="0" indent="0">
              <a:lnSpc>
                <a:spcPct val="100000"/>
              </a:lnSpc>
              <a:spcBef>
                <a:spcPts val="0"/>
              </a:spcBef>
              <a:buNone/>
            </a:pPr>
            <a:r>
              <a:rPr lang="en-US" dirty="0">
                <a:latin typeface="+mn-lt"/>
              </a:rPr>
              <a:t>	Connecting DOK concepts to my work: </a:t>
            </a:r>
          </a:p>
          <a:p>
            <a:pPr marL="0" indent="0">
              <a:lnSpc>
                <a:spcPct val="100000"/>
              </a:lnSpc>
              <a:spcBef>
                <a:spcPts val="0"/>
              </a:spcBef>
              <a:buNone/>
            </a:pPr>
            <a:r>
              <a:rPr lang="en-US" dirty="0">
                <a:latin typeface="+mn-lt"/>
              </a:rPr>
              <a:t>	Introduction to Close Reading</a:t>
            </a:r>
          </a:p>
          <a:p>
            <a:pPr>
              <a:lnSpc>
                <a:spcPct val="100000"/>
              </a:lnSpc>
              <a:spcBef>
                <a:spcPts val="0"/>
              </a:spcBef>
            </a:pPr>
            <a:endParaRPr lang="en-US" dirty="0">
              <a:latin typeface="+mn-lt"/>
            </a:endParaRPr>
          </a:p>
          <a:p>
            <a:pPr>
              <a:lnSpc>
                <a:spcPct val="100000"/>
              </a:lnSpc>
              <a:spcBef>
                <a:spcPts val="0"/>
              </a:spcBef>
            </a:pPr>
            <a:r>
              <a:rPr lang="en-US" dirty="0">
                <a:latin typeface="+mn-lt"/>
              </a:rPr>
              <a:t>Part 3:</a:t>
            </a:r>
          </a:p>
          <a:p>
            <a:pPr marL="0" indent="0">
              <a:lnSpc>
                <a:spcPct val="100000"/>
              </a:lnSpc>
              <a:spcBef>
                <a:spcPts val="0"/>
              </a:spcBef>
              <a:buNone/>
            </a:pPr>
            <a:r>
              <a:rPr lang="en-US" dirty="0">
                <a:latin typeface="+mn-lt"/>
              </a:rPr>
              <a:t>	In-person training</a:t>
            </a:r>
          </a:p>
        </p:txBody>
      </p:sp>
      <p:sp>
        <p:nvSpPr>
          <p:cNvPr id="6" name="Oval 5">
            <a:extLst>
              <a:ext uri="{FF2B5EF4-FFF2-40B4-BE49-F238E27FC236}">
                <a16:creationId xmlns:a16="http://schemas.microsoft.com/office/drawing/2014/main" id="{68D46D05-BE22-41F1-8A51-00F74059CD73}"/>
              </a:ext>
            </a:extLst>
          </p:cNvPr>
          <p:cNvSpPr/>
          <p:nvPr/>
        </p:nvSpPr>
        <p:spPr>
          <a:xfrm>
            <a:off x="0" y="2698045"/>
            <a:ext cx="6942667" cy="168161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9286F1E-2226-4439-BAC8-0C9B73B02DC4}"/>
              </a:ext>
            </a:extLst>
          </p:cNvPr>
          <p:cNvPicPr>
            <a:picLocks noChangeAspect="1"/>
          </p:cNvPicPr>
          <p:nvPr/>
        </p:nvPicPr>
        <p:blipFill>
          <a:blip r:embed="rId3"/>
          <a:stretch>
            <a:fillRect/>
          </a:stretch>
        </p:blipFill>
        <p:spPr>
          <a:xfrm>
            <a:off x="6163733" y="4207065"/>
            <a:ext cx="2719319" cy="1900424"/>
          </a:xfrm>
          <a:prstGeom prst="rect">
            <a:avLst/>
          </a:prstGeom>
        </p:spPr>
      </p:pic>
      <p:sp>
        <p:nvSpPr>
          <p:cNvPr id="5" name="Slide Number Placeholder 4">
            <a:extLst>
              <a:ext uri="{FF2B5EF4-FFF2-40B4-BE49-F238E27FC236}">
                <a16:creationId xmlns:a16="http://schemas.microsoft.com/office/drawing/2014/main" id="{41DDF6F5-FAC5-4ADA-9DDC-8804A335928A}"/>
              </a:ext>
            </a:extLst>
          </p:cNvPr>
          <p:cNvSpPr>
            <a:spLocks noGrp="1"/>
          </p:cNvSpPr>
          <p:nvPr>
            <p:ph type="sldNum" sz="quarter" idx="12"/>
          </p:nvPr>
        </p:nvSpPr>
        <p:spPr/>
        <p:txBody>
          <a:bodyPr/>
          <a:lstStyle/>
          <a:p>
            <a:pPr>
              <a:defRPr/>
            </a:pPr>
            <a:fld id="{FEE18061-71BB-4BEE-8AAA-AAD42EA719B6}" type="slidenum">
              <a:rPr lang="en-US" altLang="en-US" smtClean="0"/>
              <a:pPr>
                <a:defRPr/>
              </a:pPr>
              <a:t>4</a:t>
            </a:fld>
            <a:endParaRPr lang="en-US" altLang="en-US"/>
          </a:p>
        </p:txBody>
      </p:sp>
    </p:spTree>
    <p:extLst>
      <p:ext uri="{BB962C8B-B14F-4D97-AF65-F5344CB8AC3E}">
        <p14:creationId xmlns:p14="http://schemas.microsoft.com/office/powerpoint/2010/main" val="1498249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33" y="232416"/>
            <a:ext cx="6316630" cy="1325563"/>
          </a:xfrm>
        </p:spPr>
        <p:txBody>
          <a:bodyPr/>
          <a:lstStyle/>
          <a:p>
            <a:r>
              <a:rPr lang="en-US" dirty="0">
                <a:solidFill>
                  <a:srgbClr val="C00000"/>
                </a:solidFill>
                <a:latin typeface="+mn-lt"/>
              </a:rPr>
              <a:t>D</a:t>
            </a:r>
            <a:r>
              <a:rPr lang="en-US" dirty="0">
                <a:latin typeface="+mn-lt"/>
              </a:rPr>
              <a:t>epth </a:t>
            </a:r>
            <a:r>
              <a:rPr lang="en-US" dirty="0">
                <a:solidFill>
                  <a:srgbClr val="C00000"/>
                </a:solidFill>
                <a:latin typeface="+mn-lt"/>
              </a:rPr>
              <a:t>O</a:t>
            </a:r>
            <a:r>
              <a:rPr lang="en-US" dirty="0">
                <a:latin typeface="+mn-lt"/>
              </a:rPr>
              <a:t>f </a:t>
            </a:r>
            <a:r>
              <a:rPr lang="en-US" dirty="0">
                <a:solidFill>
                  <a:srgbClr val="C00000"/>
                </a:solidFill>
                <a:latin typeface="+mn-lt"/>
              </a:rPr>
              <a:t>K</a:t>
            </a:r>
            <a:r>
              <a:rPr lang="en-US" dirty="0">
                <a:latin typeface="+mn-lt"/>
              </a:rPr>
              <a:t>nowledge </a:t>
            </a:r>
          </a:p>
        </p:txBody>
      </p:sp>
      <p:sp>
        <p:nvSpPr>
          <p:cNvPr id="3" name="Content Placeholder 2"/>
          <p:cNvSpPr>
            <a:spLocks noGrp="1"/>
          </p:cNvSpPr>
          <p:nvPr>
            <p:ph idx="1"/>
          </p:nvPr>
        </p:nvSpPr>
        <p:spPr>
          <a:xfrm>
            <a:off x="225778" y="1422401"/>
            <a:ext cx="8647289" cy="4662310"/>
          </a:xfrm>
        </p:spPr>
        <p:txBody>
          <a:bodyPr/>
          <a:lstStyle/>
          <a:p>
            <a:pPr marL="0" indent="0">
              <a:lnSpc>
                <a:spcPct val="100000"/>
              </a:lnSpc>
              <a:spcBef>
                <a:spcPts val="0"/>
              </a:spcBef>
              <a:buNone/>
            </a:pPr>
            <a:r>
              <a:rPr lang="en-US" dirty="0">
                <a:latin typeface="+mn-lt"/>
              </a:rPr>
              <a:t>What is it?</a:t>
            </a:r>
          </a:p>
          <a:p>
            <a:pPr lvl="1">
              <a:lnSpc>
                <a:spcPct val="100000"/>
              </a:lnSpc>
              <a:spcBef>
                <a:spcPts val="0"/>
              </a:spcBef>
            </a:pPr>
            <a:r>
              <a:rPr lang="en-US" b="1" dirty="0">
                <a:latin typeface="+mn-lt"/>
              </a:rPr>
              <a:t>Depth of Knowledge</a:t>
            </a:r>
            <a:r>
              <a:rPr lang="en-US" dirty="0">
                <a:latin typeface="+mn-lt"/>
              </a:rPr>
              <a:t> (DOK) is a way to help students think more deeply about what they are learning.</a:t>
            </a:r>
          </a:p>
          <a:p>
            <a:pPr lvl="1">
              <a:lnSpc>
                <a:spcPct val="100000"/>
              </a:lnSpc>
              <a:spcBef>
                <a:spcPts val="0"/>
              </a:spcBef>
            </a:pPr>
            <a:r>
              <a:rPr lang="en-US" dirty="0">
                <a:latin typeface="+mn-lt"/>
              </a:rPr>
              <a:t>It is </a:t>
            </a:r>
            <a:r>
              <a:rPr lang="en-US" u="sng" dirty="0">
                <a:latin typeface="+mn-lt"/>
              </a:rPr>
              <a:t>not</a:t>
            </a:r>
            <a:r>
              <a:rPr lang="en-US" dirty="0">
                <a:latin typeface="+mn-lt"/>
              </a:rPr>
              <a:t> simply increasing the difficulty of the content, but rather changing how students engage with it. </a:t>
            </a:r>
          </a:p>
          <a:p>
            <a:pPr lvl="1">
              <a:lnSpc>
                <a:spcPct val="100000"/>
              </a:lnSpc>
              <a:spcBef>
                <a:spcPts val="0"/>
              </a:spcBef>
            </a:pPr>
            <a:r>
              <a:rPr lang="en-US" dirty="0">
                <a:latin typeface="+mn-lt"/>
              </a:rPr>
              <a:t>It is moving from unengaged learner to engaged learner.</a:t>
            </a:r>
          </a:p>
          <a:p>
            <a:pPr>
              <a:lnSpc>
                <a:spcPct val="100000"/>
              </a:lnSpc>
              <a:spcBef>
                <a:spcPts val="0"/>
              </a:spcBef>
            </a:pPr>
            <a:endParaRPr lang="en-US" dirty="0">
              <a:latin typeface="+mn-lt"/>
            </a:endParaRPr>
          </a:p>
          <a:p>
            <a:pPr marL="0" indent="0">
              <a:lnSpc>
                <a:spcPct val="100000"/>
              </a:lnSpc>
              <a:spcBef>
                <a:spcPts val="0"/>
              </a:spcBef>
              <a:buNone/>
            </a:pPr>
            <a:r>
              <a:rPr lang="en-US" dirty="0">
                <a:latin typeface="+mn-lt"/>
              </a:rPr>
              <a:t>How can it be used?</a:t>
            </a:r>
          </a:p>
          <a:p>
            <a:pPr lvl="1">
              <a:lnSpc>
                <a:spcPct val="100000"/>
              </a:lnSpc>
              <a:spcBef>
                <a:spcPts val="0"/>
              </a:spcBef>
            </a:pPr>
            <a:r>
              <a:rPr lang="en-US" dirty="0">
                <a:latin typeface="+mn-lt"/>
              </a:rPr>
              <a:t>Across the content areas </a:t>
            </a:r>
          </a:p>
          <a:p>
            <a:pPr lvl="1">
              <a:lnSpc>
                <a:spcPct val="100000"/>
              </a:lnSpc>
              <a:spcBef>
                <a:spcPts val="0"/>
              </a:spcBef>
            </a:pPr>
            <a:r>
              <a:rPr lang="en-US" dirty="0">
                <a:latin typeface="+mn-lt"/>
              </a:rPr>
              <a:t>Across grade levels</a:t>
            </a:r>
          </a:p>
          <a:p>
            <a:pPr lvl="1">
              <a:lnSpc>
                <a:spcPct val="100000"/>
              </a:lnSpc>
              <a:spcBef>
                <a:spcPts val="0"/>
              </a:spcBef>
            </a:pPr>
            <a:r>
              <a:rPr lang="en-US" dirty="0">
                <a:latin typeface="+mn-lt"/>
              </a:rPr>
              <a:t>Preschool</a:t>
            </a:r>
          </a:p>
          <a:p>
            <a:pPr lvl="1">
              <a:lnSpc>
                <a:spcPct val="100000"/>
              </a:lnSpc>
              <a:spcBef>
                <a:spcPts val="0"/>
              </a:spcBef>
            </a:pPr>
            <a:r>
              <a:rPr lang="en-US" dirty="0">
                <a:latin typeface="+mn-lt"/>
              </a:rPr>
              <a:t>OSY</a:t>
            </a:r>
          </a:p>
          <a:p>
            <a:pPr marL="457200" lvl="1" indent="0">
              <a:buNone/>
            </a:pPr>
            <a:endParaRPr lang="en-US" dirty="0"/>
          </a:p>
          <a:p>
            <a:endParaRPr lang="en-US" dirty="0"/>
          </a:p>
        </p:txBody>
      </p:sp>
      <p:sp>
        <p:nvSpPr>
          <p:cNvPr id="4" name="Slide Number Placeholder 3">
            <a:extLst>
              <a:ext uri="{FF2B5EF4-FFF2-40B4-BE49-F238E27FC236}">
                <a16:creationId xmlns:a16="http://schemas.microsoft.com/office/drawing/2014/main" id="{524257C3-EB66-4998-9B90-48A45DA64B9D}"/>
              </a:ext>
            </a:extLst>
          </p:cNvPr>
          <p:cNvSpPr>
            <a:spLocks noGrp="1"/>
          </p:cNvSpPr>
          <p:nvPr>
            <p:ph type="sldNum" sz="quarter" idx="12"/>
          </p:nvPr>
        </p:nvSpPr>
        <p:spPr/>
        <p:txBody>
          <a:bodyPr/>
          <a:lstStyle/>
          <a:p>
            <a:pPr>
              <a:defRPr/>
            </a:pPr>
            <a:fld id="{FEE18061-71BB-4BEE-8AAA-AAD42EA719B6}" type="slidenum">
              <a:rPr lang="en-US" altLang="en-US" smtClean="0"/>
              <a:pPr>
                <a:defRPr/>
              </a:pPr>
              <a:t>5</a:t>
            </a:fld>
            <a:endParaRPr lang="en-US" altLang="en-US"/>
          </a:p>
        </p:txBody>
      </p:sp>
    </p:spTree>
    <p:extLst>
      <p:ext uri="{BB962C8B-B14F-4D97-AF65-F5344CB8AC3E}">
        <p14:creationId xmlns:p14="http://schemas.microsoft.com/office/powerpoint/2010/main" val="116864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644" y="334016"/>
            <a:ext cx="6987823" cy="1325563"/>
          </a:xfrm>
        </p:spPr>
        <p:txBody>
          <a:bodyPr>
            <a:normAutofit/>
          </a:bodyPr>
          <a:lstStyle/>
          <a:p>
            <a:r>
              <a:rPr lang="en-US" sz="3600" dirty="0">
                <a:latin typeface="+mn-lt"/>
              </a:rPr>
              <a:t>Framework for Critical Thinking</a:t>
            </a:r>
          </a:p>
        </p:txBody>
      </p:sp>
      <p:sp>
        <p:nvSpPr>
          <p:cNvPr id="7" name="TextBox 6">
            <a:extLst>
              <a:ext uri="{FF2B5EF4-FFF2-40B4-BE49-F238E27FC236}">
                <a16:creationId xmlns:a16="http://schemas.microsoft.com/office/drawing/2014/main" id="{16FC9436-D02D-4548-B02F-E3FB72EC1B2A}"/>
              </a:ext>
            </a:extLst>
          </p:cNvPr>
          <p:cNvSpPr txBox="1"/>
          <p:nvPr/>
        </p:nvSpPr>
        <p:spPr>
          <a:xfrm>
            <a:off x="562179" y="5805475"/>
            <a:ext cx="7251404" cy="276999"/>
          </a:xfrm>
          <a:prstGeom prst="rect">
            <a:avLst/>
          </a:prstGeom>
          <a:noFill/>
        </p:spPr>
        <p:txBody>
          <a:bodyPr wrap="square" rtlCol="0">
            <a:spAutoFit/>
          </a:bodyPr>
          <a:lstStyle/>
          <a:p>
            <a:pPr algn="ctr"/>
            <a:r>
              <a:rPr lang="en-US" sz="1200" dirty="0"/>
              <a:t>Source: The Paul-Elder  Framework for Critical Thinking, Foundation for Critical Thinking</a:t>
            </a:r>
          </a:p>
        </p:txBody>
      </p:sp>
      <p:pic>
        <p:nvPicPr>
          <p:cNvPr id="11" name="Picture 10">
            <a:extLst>
              <a:ext uri="{FF2B5EF4-FFF2-40B4-BE49-F238E27FC236}">
                <a16:creationId xmlns:a16="http://schemas.microsoft.com/office/drawing/2014/main" id="{F026874A-6EB3-4C91-AE3D-15AC3911525F}"/>
              </a:ext>
            </a:extLst>
          </p:cNvPr>
          <p:cNvPicPr>
            <a:picLocks noChangeAspect="1"/>
          </p:cNvPicPr>
          <p:nvPr/>
        </p:nvPicPr>
        <p:blipFill rotWithShape="1">
          <a:blip r:embed="rId3"/>
          <a:srcRect r="44971" b="43519"/>
          <a:stretch/>
        </p:blipFill>
        <p:spPr>
          <a:xfrm>
            <a:off x="1564122" y="1710215"/>
            <a:ext cx="5494562" cy="4089421"/>
          </a:xfrm>
          <a:prstGeom prst="rect">
            <a:avLst/>
          </a:prstGeom>
        </p:spPr>
      </p:pic>
      <p:cxnSp>
        <p:nvCxnSpPr>
          <p:cNvPr id="6" name="Straight Arrow Connector 5">
            <a:extLst>
              <a:ext uri="{FF2B5EF4-FFF2-40B4-BE49-F238E27FC236}">
                <a16:creationId xmlns:a16="http://schemas.microsoft.com/office/drawing/2014/main" id="{3E524F61-8E79-4B75-99F2-819E58C6B0CD}"/>
              </a:ext>
            </a:extLst>
          </p:cNvPr>
          <p:cNvCxnSpPr/>
          <p:nvPr/>
        </p:nvCxnSpPr>
        <p:spPr>
          <a:xfrm flipH="1" flipV="1">
            <a:off x="4594281" y="2361161"/>
            <a:ext cx="2274710" cy="278753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8330C09-3A3A-48E7-93D1-2322C73C37D7}"/>
              </a:ext>
            </a:extLst>
          </p:cNvPr>
          <p:cNvSpPr txBox="1"/>
          <p:nvPr/>
        </p:nvSpPr>
        <p:spPr>
          <a:xfrm>
            <a:off x="7058684" y="4968790"/>
            <a:ext cx="1275644" cy="307777"/>
          </a:xfrm>
          <a:prstGeom prst="rect">
            <a:avLst/>
          </a:prstGeom>
          <a:noFill/>
        </p:spPr>
        <p:txBody>
          <a:bodyPr wrap="square" rtlCol="0">
            <a:spAutoFit/>
          </a:bodyPr>
          <a:lstStyle/>
          <a:p>
            <a:r>
              <a:rPr lang="en-US" sz="1400" dirty="0"/>
              <a:t>Unengaged</a:t>
            </a:r>
          </a:p>
        </p:txBody>
      </p:sp>
      <p:sp>
        <p:nvSpPr>
          <p:cNvPr id="10" name="TextBox 9">
            <a:extLst>
              <a:ext uri="{FF2B5EF4-FFF2-40B4-BE49-F238E27FC236}">
                <a16:creationId xmlns:a16="http://schemas.microsoft.com/office/drawing/2014/main" id="{88C7D106-B982-4448-B37D-6EBB8A41000F}"/>
              </a:ext>
            </a:extLst>
          </p:cNvPr>
          <p:cNvSpPr txBox="1"/>
          <p:nvPr/>
        </p:nvSpPr>
        <p:spPr>
          <a:xfrm>
            <a:off x="4769557" y="2078323"/>
            <a:ext cx="1275644" cy="307777"/>
          </a:xfrm>
          <a:prstGeom prst="rect">
            <a:avLst/>
          </a:prstGeom>
          <a:noFill/>
        </p:spPr>
        <p:txBody>
          <a:bodyPr wrap="square" rtlCol="0">
            <a:spAutoFit/>
          </a:bodyPr>
          <a:lstStyle/>
          <a:p>
            <a:r>
              <a:rPr lang="en-US" sz="1400" dirty="0"/>
              <a:t>Fully engaged</a:t>
            </a:r>
          </a:p>
        </p:txBody>
      </p:sp>
      <p:sp>
        <p:nvSpPr>
          <p:cNvPr id="9" name="TextBox 8">
            <a:extLst>
              <a:ext uri="{FF2B5EF4-FFF2-40B4-BE49-F238E27FC236}">
                <a16:creationId xmlns:a16="http://schemas.microsoft.com/office/drawing/2014/main" id="{15F46453-6833-4A2F-B3F2-685686888019}"/>
              </a:ext>
            </a:extLst>
          </p:cNvPr>
          <p:cNvSpPr txBox="1"/>
          <p:nvPr/>
        </p:nvSpPr>
        <p:spPr>
          <a:xfrm rot="3056567">
            <a:off x="5331906" y="3448278"/>
            <a:ext cx="1469525" cy="307777"/>
          </a:xfrm>
          <a:prstGeom prst="rect">
            <a:avLst/>
          </a:prstGeom>
          <a:noFill/>
        </p:spPr>
        <p:txBody>
          <a:bodyPr wrap="square" rtlCol="0">
            <a:spAutoFit/>
          </a:bodyPr>
          <a:lstStyle/>
          <a:p>
            <a:pPr algn="ctr"/>
            <a:r>
              <a:rPr lang="en-US" sz="1400" dirty="0"/>
              <a:t>DOK Levels</a:t>
            </a:r>
          </a:p>
        </p:txBody>
      </p:sp>
      <p:sp>
        <p:nvSpPr>
          <p:cNvPr id="3" name="Slide Number Placeholder 2">
            <a:extLst>
              <a:ext uri="{FF2B5EF4-FFF2-40B4-BE49-F238E27FC236}">
                <a16:creationId xmlns:a16="http://schemas.microsoft.com/office/drawing/2014/main" id="{F4C6CA89-E40A-4A74-BF35-05A740D2DDF4}"/>
              </a:ext>
            </a:extLst>
          </p:cNvPr>
          <p:cNvSpPr>
            <a:spLocks noGrp="1"/>
          </p:cNvSpPr>
          <p:nvPr>
            <p:ph type="sldNum" sz="quarter" idx="12"/>
          </p:nvPr>
        </p:nvSpPr>
        <p:spPr/>
        <p:txBody>
          <a:bodyPr/>
          <a:lstStyle/>
          <a:p>
            <a:pPr>
              <a:defRPr/>
            </a:pPr>
            <a:fld id="{FEE18061-71BB-4BEE-8AAA-AAD42EA719B6}" type="slidenum">
              <a:rPr lang="en-US" altLang="en-US" smtClean="0"/>
              <a:pPr>
                <a:defRPr/>
              </a:pPr>
              <a:t>6</a:t>
            </a:fld>
            <a:endParaRPr lang="en-US" altLang="en-US"/>
          </a:p>
        </p:txBody>
      </p:sp>
    </p:spTree>
    <p:extLst>
      <p:ext uri="{BB962C8B-B14F-4D97-AF65-F5344CB8AC3E}">
        <p14:creationId xmlns:p14="http://schemas.microsoft.com/office/powerpoint/2010/main" val="3123183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20" y="266383"/>
            <a:ext cx="6316630" cy="1325563"/>
          </a:xfrm>
        </p:spPr>
        <p:txBody>
          <a:bodyPr/>
          <a:lstStyle/>
          <a:p>
            <a:r>
              <a:rPr lang="en-US" dirty="0">
                <a:latin typeface="+mn-lt"/>
              </a:rPr>
              <a:t>Four Levels of DOK</a:t>
            </a:r>
            <a:br>
              <a:rPr lang="en-US" dirty="0">
                <a:latin typeface="+mn-lt"/>
              </a:rPr>
            </a:br>
            <a:endParaRPr lang="en-US" dirty="0">
              <a:latin typeface="+mn-lt"/>
            </a:endParaRPr>
          </a:p>
        </p:txBody>
      </p:sp>
      <p:sp>
        <p:nvSpPr>
          <p:cNvPr id="3" name="Content Placeholder 2"/>
          <p:cNvSpPr>
            <a:spLocks noGrp="1"/>
          </p:cNvSpPr>
          <p:nvPr>
            <p:ph idx="1"/>
          </p:nvPr>
        </p:nvSpPr>
        <p:spPr>
          <a:xfrm>
            <a:off x="175584" y="1095023"/>
            <a:ext cx="5158416" cy="4443912"/>
          </a:xfrm>
        </p:spPr>
        <p:txBody>
          <a:bodyPr/>
          <a:lstStyle/>
          <a:p>
            <a:pPr marL="0" indent="0" algn="ctr">
              <a:lnSpc>
                <a:spcPct val="100000"/>
              </a:lnSpc>
              <a:spcBef>
                <a:spcPts val="0"/>
              </a:spcBef>
              <a:buNone/>
            </a:pPr>
            <a:r>
              <a:rPr lang="en-US" dirty="0">
                <a:latin typeface="+mn-lt"/>
              </a:rPr>
              <a:t>Level 1: </a:t>
            </a:r>
          </a:p>
          <a:p>
            <a:pPr marL="0" indent="0">
              <a:lnSpc>
                <a:spcPct val="100000"/>
              </a:lnSpc>
              <a:spcBef>
                <a:spcPts val="0"/>
              </a:spcBef>
              <a:buNone/>
            </a:pPr>
            <a:r>
              <a:rPr lang="en-US" dirty="0">
                <a:latin typeface="+mn-lt"/>
              </a:rPr>
              <a:t>What is the knowledge?</a:t>
            </a:r>
          </a:p>
          <a:p>
            <a:pPr marL="0" indent="0" algn="ctr">
              <a:lnSpc>
                <a:spcPct val="100000"/>
              </a:lnSpc>
              <a:spcBef>
                <a:spcPts val="0"/>
              </a:spcBef>
              <a:buNone/>
            </a:pPr>
            <a:r>
              <a:rPr lang="en-US" dirty="0">
                <a:latin typeface="+mn-lt"/>
              </a:rPr>
              <a:t>Level 2: </a:t>
            </a:r>
          </a:p>
          <a:p>
            <a:pPr marL="0" indent="0">
              <a:lnSpc>
                <a:spcPct val="100000"/>
              </a:lnSpc>
              <a:spcBef>
                <a:spcPts val="0"/>
              </a:spcBef>
              <a:buNone/>
            </a:pPr>
            <a:r>
              <a:rPr lang="en-US" dirty="0">
                <a:latin typeface="+mn-lt"/>
              </a:rPr>
              <a:t>How can the knowledge be used?</a:t>
            </a:r>
          </a:p>
          <a:p>
            <a:pPr marL="0" indent="0" algn="ctr">
              <a:lnSpc>
                <a:spcPct val="100000"/>
              </a:lnSpc>
              <a:spcBef>
                <a:spcPts val="0"/>
              </a:spcBef>
              <a:buNone/>
            </a:pPr>
            <a:r>
              <a:rPr lang="en-US" dirty="0">
                <a:latin typeface="+mn-lt"/>
              </a:rPr>
              <a:t>Level 3: </a:t>
            </a:r>
          </a:p>
          <a:p>
            <a:pPr marL="0" indent="0">
              <a:lnSpc>
                <a:spcPct val="100000"/>
              </a:lnSpc>
              <a:spcBef>
                <a:spcPts val="0"/>
              </a:spcBef>
              <a:buNone/>
            </a:pPr>
            <a:r>
              <a:rPr lang="en-US" dirty="0">
                <a:latin typeface="+mn-lt"/>
              </a:rPr>
              <a:t>Why can the knowledge be used?</a:t>
            </a:r>
          </a:p>
          <a:p>
            <a:pPr marL="0" indent="0" algn="ctr">
              <a:lnSpc>
                <a:spcPct val="100000"/>
              </a:lnSpc>
              <a:spcBef>
                <a:spcPts val="0"/>
              </a:spcBef>
              <a:buNone/>
            </a:pPr>
            <a:r>
              <a:rPr lang="en-US" dirty="0">
                <a:latin typeface="+mn-lt"/>
              </a:rPr>
              <a:t>Level 4: </a:t>
            </a:r>
          </a:p>
          <a:p>
            <a:pPr marL="0" indent="0">
              <a:lnSpc>
                <a:spcPct val="100000"/>
              </a:lnSpc>
              <a:spcBef>
                <a:spcPts val="0"/>
              </a:spcBef>
              <a:buNone/>
            </a:pPr>
            <a:r>
              <a:rPr lang="en-US" dirty="0">
                <a:latin typeface="+mn-lt"/>
              </a:rPr>
              <a:t>How else can the knowledge be used?</a:t>
            </a:r>
          </a:p>
          <a:p>
            <a:pPr marL="0" indent="0">
              <a:lnSpc>
                <a:spcPct val="100000"/>
              </a:lnSpc>
              <a:spcBef>
                <a:spcPts val="0"/>
              </a:spcBef>
              <a:buNone/>
            </a:pPr>
            <a:endParaRPr lang="en-US" dirty="0">
              <a:latin typeface="+mn-lt"/>
            </a:endParaRPr>
          </a:p>
          <a:p>
            <a:pPr marL="0" indent="0">
              <a:buNone/>
            </a:pPr>
            <a:endParaRPr lang="en-US" dirty="0">
              <a:latin typeface="+mn-lt"/>
            </a:endParaRPr>
          </a:p>
          <a:p>
            <a:pPr marL="0" indent="0">
              <a:buNone/>
            </a:pPr>
            <a:endParaRPr lang="en-US" dirty="0">
              <a:latin typeface="+mn-lt"/>
            </a:endParaRPr>
          </a:p>
          <a:p>
            <a:pPr marL="0" indent="0">
              <a:buNone/>
            </a:pPr>
            <a:endParaRPr lang="en-US" dirty="0">
              <a:latin typeface="+mn-lt"/>
            </a:endParaRPr>
          </a:p>
        </p:txBody>
      </p:sp>
      <p:sp>
        <p:nvSpPr>
          <p:cNvPr id="5" name="Slide Number Placeholder 4"/>
          <p:cNvSpPr>
            <a:spLocks noGrp="1"/>
          </p:cNvSpPr>
          <p:nvPr>
            <p:ph type="sldNum" sz="quarter" idx="12"/>
          </p:nvPr>
        </p:nvSpPr>
        <p:spPr/>
        <p:txBody>
          <a:bodyPr/>
          <a:lstStyle/>
          <a:p>
            <a:pPr>
              <a:defRPr/>
            </a:pPr>
            <a:fld id="{FEE18061-71BB-4BEE-8AAA-AAD42EA719B6}" type="slidenum">
              <a:rPr lang="en-US" altLang="en-US" smtClean="0"/>
              <a:pPr>
                <a:defRPr/>
              </a:pPr>
              <a:t>7</a:t>
            </a:fld>
            <a:endParaRPr lang="en-US" alt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8264" y="1958532"/>
            <a:ext cx="3600152" cy="3214050"/>
          </a:xfrm>
          <a:prstGeom prst="rect">
            <a:avLst/>
          </a:prstGeom>
        </p:spPr>
      </p:pic>
      <p:sp>
        <p:nvSpPr>
          <p:cNvPr id="7" name="Rectangle 6">
            <a:extLst>
              <a:ext uri="{FF2B5EF4-FFF2-40B4-BE49-F238E27FC236}">
                <a16:creationId xmlns:a16="http://schemas.microsoft.com/office/drawing/2014/main" id="{DE66350F-3841-4B9F-A0CF-CDA138235564}"/>
              </a:ext>
            </a:extLst>
          </p:cNvPr>
          <p:cNvSpPr/>
          <p:nvPr/>
        </p:nvSpPr>
        <p:spPr>
          <a:xfrm>
            <a:off x="0" y="5484488"/>
            <a:ext cx="9144000" cy="646331"/>
          </a:xfrm>
          <a:prstGeom prst="rect">
            <a:avLst/>
          </a:prstGeom>
        </p:spPr>
        <p:txBody>
          <a:bodyPr wrap="square">
            <a:spAutoFit/>
          </a:bodyPr>
          <a:lstStyle/>
          <a:p>
            <a:pPr algn="ctr"/>
            <a:r>
              <a:rPr lang="en-US" b="1" dirty="0">
                <a:solidFill>
                  <a:srgbClr val="C00000"/>
                </a:solidFill>
              </a:rPr>
              <a:t>Webinar 1 Homework: </a:t>
            </a:r>
          </a:p>
          <a:p>
            <a:pPr algn="ctr"/>
            <a:r>
              <a:rPr lang="en-US" b="1" dirty="0">
                <a:solidFill>
                  <a:srgbClr val="C00000"/>
                </a:solidFill>
              </a:rPr>
              <a:t>Which levels of DOK questioning did you use in your tutoring this past week?</a:t>
            </a:r>
          </a:p>
        </p:txBody>
      </p:sp>
    </p:spTree>
    <p:extLst>
      <p:ext uri="{BB962C8B-B14F-4D97-AF65-F5344CB8AC3E}">
        <p14:creationId xmlns:p14="http://schemas.microsoft.com/office/powerpoint/2010/main" val="210190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F77D430-230E-40BA-94A9-8E7B108574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2554" y="1124214"/>
            <a:ext cx="3997569" cy="3651162"/>
          </a:xfrm>
          <a:prstGeom prst="rect">
            <a:avLst/>
          </a:prstGeom>
        </p:spPr>
      </p:pic>
      <p:sp>
        <p:nvSpPr>
          <p:cNvPr id="2" name="Title 1"/>
          <p:cNvSpPr>
            <a:spLocks noGrp="1"/>
          </p:cNvSpPr>
          <p:nvPr>
            <p:ph type="title"/>
          </p:nvPr>
        </p:nvSpPr>
        <p:spPr>
          <a:xfrm>
            <a:off x="141320" y="237860"/>
            <a:ext cx="6316630" cy="886354"/>
          </a:xfrm>
        </p:spPr>
        <p:txBody>
          <a:bodyPr>
            <a:normAutofit/>
          </a:bodyPr>
          <a:lstStyle/>
          <a:p>
            <a:r>
              <a:rPr lang="en-US" dirty="0">
                <a:latin typeface="+mn-lt"/>
              </a:rPr>
              <a:t>Question/Chat Box Time!</a:t>
            </a:r>
          </a:p>
        </p:txBody>
      </p:sp>
      <p:sp>
        <p:nvSpPr>
          <p:cNvPr id="3" name="Content Placeholder 2"/>
          <p:cNvSpPr>
            <a:spLocks noGrp="1"/>
          </p:cNvSpPr>
          <p:nvPr>
            <p:ph idx="1"/>
          </p:nvPr>
        </p:nvSpPr>
        <p:spPr>
          <a:xfrm>
            <a:off x="237067" y="4614391"/>
            <a:ext cx="8669866" cy="1388533"/>
          </a:xfrm>
        </p:spPr>
        <p:txBody>
          <a:bodyPr/>
          <a:lstStyle/>
          <a:p>
            <a:pPr marL="0" indent="0" algn="ctr">
              <a:lnSpc>
                <a:spcPct val="100000"/>
              </a:lnSpc>
              <a:spcBef>
                <a:spcPts val="0"/>
              </a:spcBef>
              <a:buNone/>
            </a:pPr>
            <a:endParaRPr lang="en-US" dirty="0">
              <a:latin typeface="+mn-lt"/>
            </a:endParaRPr>
          </a:p>
          <a:p>
            <a:pPr marL="0" indent="0" algn="ctr">
              <a:lnSpc>
                <a:spcPct val="100000"/>
              </a:lnSpc>
              <a:spcBef>
                <a:spcPts val="0"/>
              </a:spcBef>
              <a:buNone/>
            </a:pPr>
            <a:r>
              <a:rPr lang="en-US" b="1" dirty="0">
                <a:latin typeface="+mn-lt"/>
              </a:rPr>
              <a:t>Time to turn in your homework!</a:t>
            </a:r>
          </a:p>
          <a:p>
            <a:pPr marL="0" indent="0">
              <a:buNone/>
            </a:pPr>
            <a:endParaRPr lang="en-US" dirty="0">
              <a:latin typeface="+mn-lt"/>
            </a:endParaRPr>
          </a:p>
          <a:p>
            <a:endParaRPr lang="en-US" dirty="0">
              <a:latin typeface="+mn-lt"/>
            </a:endParaRPr>
          </a:p>
        </p:txBody>
      </p:sp>
      <p:sp>
        <p:nvSpPr>
          <p:cNvPr id="5" name="Slide Number Placeholder 4"/>
          <p:cNvSpPr>
            <a:spLocks noGrp="1"/>
          </p:cNvSpPr>
          <p:nvPr>
            <p:ph type="sldNum" sz="quarter" idx="12"/>
          </p:nvPr>
        </p:nvSpPr>
        <p:spPr/>
        <p:txBody>
          <a:bodyPr/>
          <a:lstStyle/>
          <a:p>
            <a:pPr>
              <a:defRPr/>
            </a:pPr>
            <a:fld id="{FEE18061-71BB-4BEE-8AAA-AAD42EA719B6}" type="slidenum">
              <a:rPr lang="en-US" altLang="en-US" smtClean="0"/>
              <a:pPr>
                <a:defRPr/>
              </a:pPr>
              <a:t>8</a:t>
            </a:fld>
            <a:endParaRPr lang="en-US" altLang="en-US"/>
          </a:p>
        </p:txBody>
      </p:sp>
    </p:spTree>
    <p:extLst>
      <p:ext uri="{BB962C8B-B14F-4D97-AF65-F5344CB8AC3E}">
        <p14:creationId xmlns:p14="http://schemas.microsoft.com/office/powerpoint/2010/main" val="3127555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225778"/>
            <a:ext cx="6818489" cy="1162839"/>
          </a:xfrm>
        </p:spPr>
        <p:txBody>
          <a:bodyPr>
            <a:normAutofit fontScale="90000"/>
          </a:bodyPr>
          <a:lstStyle/>
          <a:p>
            <a:r>
              <a:rPr lang="en-US" dirty="0">
                <a:latin typeface="+mn-lt"/>
              </a:rPr>
              <a:t>Connecting DOK concepts to my work:</a:t>
            </a:r>
          </a:p>
        </p:txBody>
      </p:sp>
      <p:sp>
        <p:nvSpPr>
          <p:cNvPr id="3" name="Content Placeholder 2"/>
          <p:cNvSpPr>
            <a:spLocks noGrp="1"/>
          </p:cNvSpPr>
          <p:nvPr>
            <p:ph idx="1"/>
          </p:nvPr>
        </p:nvSpPr>
        <p:spPr>
          <a:xfrm>
            <a:off x="262891" y="1696815"/>
            <a:ext cx="4538785" cy="4351338"/>
          </a:xfrm>
        </p:spPr>
        <p:txBody>
          <a:bodyPr/>
          <a:lstStyle/>
          <a:p>
            <a:pPr>
              <a:lnSpc>
                <a:spcPct val="100000"/>
              </a:lnSpc>
              <a:spcBef>
                <a:spcPts val="0"/>
              </a:spcBef>
            </a:pPr>
            <a:r>
              <a:rPr lang="en-US" dirty="0">
                <a:latin typeface="+mn-lt"/>
              </a:rPr>
              <a:t>Science projects</a:t>
            </a:r>
          </a:p>
          <a:p>
            <a:pPr>
              <a:lnSpc>
                <a:spcPct val="100000"/>
              </a:lnSpc>
              <a:spcBef>
                <a:spcPts val="0"/>
              </a:spcBef>
            </a:pPr>
            <a:r>
              <a:rPr lang="en-US" dirty="0">
                <a:latin typeface="+mn-lt"/>
              </a:rPr>
              <a:t>Writing assignments</a:t>
            </a:r>
          </a:p>
          <a:p>
            <a:pPr>
              <a:lnSpc>
                <a:spcPct val="100000"/>
              </a:lnSpc>
              <a:spcBef>
                <a:spcPts val="0"/>
              </a:spcBef>
            </a:pPr>
            <a:r>
              <a:rPr lang="en-US" dirty="0">
                <a:latin typeface="+mn-lt"/>
              </a:rPr>
              <a:t>Math tasks</a:t>
            </a:r>
          </a:p>
          <a:p>
            <a:pPr>
              <a:lnSpc>
                <a:spcPct val="100000"/>
              </a:lnSpc>
              <a:spcBef>
                <a:spcPts val="0"/>
              </a:spcBef>
            </a:pPr>
            <a:r>
              <a:rPr lang="en-US" dirty="0">
                <a:latin typeface="+mn-lt"/>
              </a:rPr>
              <a:t>Preschool lessons</a:t>
            </a:r>
          </a:p>
          <a:p>
            <a:pPr>
              <a:lnSpc>
                <a:spcPct val="100000"/>
              </a:lnSpc>
              <a:spcBef>
                <a:spcPts val="0"/>
              </a:spcBef>
            </a:pPr>
            <a:r>
              <a:rPr lang="en-US" dirty="0">
                <a:latin typeface="+mn-lt"/>
              </a:rPr>
              <a:t>OSY Health/ESL lessons</a:t>
            </a:r>
          </a:p>
          <a:p>
            <a:pPr>
              <a:lnSpc>
                <a:spcPct val="100000"/>
              </a:lnSpc>
              <a:spcBef>
                <a:spcPts val="0"/>
              </a:spcBef>
            </a:pPr>
            <a:r>
              <a:rPr lang="en-US" dirty="0">
                <a:latin typeface="+mn-lt"/>
              </a:rPr>
              <a:t>Grammar practice</a:t>
            </a:r>
          </a:p>
          <a:p>
            <a:pPr>
              <a:lnSpc>
                <a:spcPct val="100000"/>
              </a:lnSpc>
              <a:spcBef>
                <a:spcPts val="0"/>
              </a:spcBef>
            </a:pPr>
            <a:r>
              <a:rPr lang="en-US" dirty="0">
                <a:latin typeface="+mn-lt"/>
              </a:rPr>
              <a:t>Social studies reports</a:t>
            </a:r>
          </a:p>
          <a:p>
            <a:pPr>
              <a:lnSpc>
                <a:spcPct val="100000"/>
              </a:lnSpc>
              <a:spcBef>
                <a:spcPts val="0"/>
              </a:spcBef>
            </a:pPr>
            <a:r>
              <a:rPr lang="en-US" b="1" dirty="0">
                <a:solidFill>
                  <a:srgbClr val="C00000"/>
                </a:solidFill>
                <a:latin typeface="+mn-lt"/>
              </a:rPr>
              <a:t>Close Reading*</a:t>
            </a:r>
          </a:p>
          <a:p>
            <a:pPr marL="0" indent="0">
              <a:buNone/>
            </a:pPr>
            <a:endParaRPr lang="en-US" dirty="0">
              <a:latin typeface="+mn-lt"/>
            </a:endParaRPr>
          </a:p>
        </p:txBody>
      </p:sp>
      <p:sp>
        <p:nvSpPr>
          <p:cNvPr id="5" name="Slide Number Placeholder 4"/>
          <p:cNvSpPr>
            <a:spLocks noGrp="1"/>
          </p:cNvSpPr>
          <p:nvPr>
            <p:ph type="sldNum" sz="quarter" idx="12"/>
          </p:nvPr>
        </p:nvSpPr>
        <p:spPr/>
        <p:txBody>
          <a:bodyPr/>
          <a:lstStyle/>
          <a:p>
            <a:pPr>
              <a:defRPr/>
            </a:pPr>
            <a:fld id="{FEE18061-71BB-4BEE-8AAA-AAD42EA719B6}" type="slidenum">
              <a:rPr lang="en-US" altLang="en-US" smtClean="0"/>
              <a:pPr>
                <a:defRPr/>
              </a:pPr>
              <a:t>9</a:t>
            </a:fld>
            <a:endParaRPr lang="en-US" alt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1677" y="2757714"/>
            <a:ext cx="4079432" cy="3056889"/>
          </a:xfrm>
          <a:prstGeom prst="rect">
            <a:avLst/>
          </a:prstGeom>
        </p:spPr>
      </p:pic>
    </p:spTree>
    <p:extLst>
      <p:ext uri="{BB962C8B-B14F-4D97-AF65-F5344CB8AC3E}">
        <p14:creationId xmlns:p14="http://schemas.microsoft.com/office/powerpoint/2010/main" val="300459618"/>
      </p:ext>
    </p:extLst>
  </p:cSld>
  <p:clrMapOvr>
    <a:masterClrMapping/>
  </p:clrMapOvr>
</p:sld>
</file>

<file path=ppt/theme/theme1.xml><?xml version="1.0" encoding="utf-8"?>
<a:theme xmlns:a="http://schemas.openxmlformats.org/drawingml/2006/main" name="GaDOE-PowerPoint-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name="GaDOE PPT Template" id="{BF3CE156-AB22-42B6-822D-506F475DEA39}" vid="{9EBEA17C-3177-41EE-9F54-251660B02B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12E4C403378F47A618332D9916A030" ma:contentTypeVersion="3" ma:contentTypeDescription="Create a new document." ma:contentTypeScope="" ma:versionID="585ccd6030b933be490d191b31c5bb57">
  <xsd:schema xmlns:xsd="http://www.w3.org/2001/XMLSchema" xmlns:xs="http://www.w3.org/2001/XMLSchema" xmlns:p="http://schemas.microsoft.com/office/2006/metadata/properties" xmlns:ns1="http://schemas.microsoft.com/sharepoint/v3" xmlns:ns2="1d496aed-39d0-4758-b3cf-4e4773287716" xmlns:ns3="b7527f4a-27d2-4365-bb00-5557e26fcc68" targetNamespace="http://schemas.microsoft.com/office/2006/metadata/properties" ma:root="true" ma:fieldsID="3b5eb7cd7ff6aa899a490aa4923c48e4" ns1:_="" ns2:_="" ns3:_="">
    <xsd:import namespace="http://schemas.microsoft.com/sharepoint/v3"/>
    <xsd:import namespace="1d496aed-39d0-4758-b3cf-4e4773287716"/>
    <xsd:import namespace="b7527f4a-27d2-4365-bb00-5557e26fcc68"/>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7527f4a-27d2-4365-bb00-5557e26fcc68" elementFormDefault="qualified">
    <xsd:import namespace="http://schemas.microsoft.com/office/2006/documentManagement/types"/>
    <xsd:import namespace="http://schemas.microsoft.com/office/infopath/2007/PartnerControls"/>
    <xsd:element name="Page" ma:index="12" nillable="true" ma:displayName="Page" ma:list="{f4ebcf08-5b0d-4472-bae5-a80e8e51b02c}" ma:internalName="Page" ma:web="eea8ad8c-e1e5-411d-8561-105e2a5e3075">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d496aed-39d0-4758-b3cf-4e4773287716"/>
    <Page_x0020_SubHeader xmlns="b7527f4a-27d2-4365-bb00-5557e26fcc68" xsi:nil="true"/>
    <Page xmlns="b7527f4a-27d2-4365-bb00-5557e26fcc68" xsi:nil="true"/>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26A35C-54AE-4474-B26C-CE71DAF312AC}"/>
</file>

<file path=customXml/itemProps2.xml><?xml version="1.0" encoding="utf-8"?>
<ds:datastoreItem xmlns:ds="http://schemas.openxmlformats.org/officeDocument/2006/customXml" ds:itemID="{758C9C62-5E8C-4ADB-9AFF-7D5B97D4887B}"/>
</file>

<file path=customXml/itemProps3.xml><?xml version="1.0" encoding="utf-8"?>
<ds:datastoreItem xmlns:ds="http://schemas.openxmlformats.org/officeDocument/2006/customXml" ds:itemID="{C737FCC7-4AFD-4AB5-B734-F060551A5597}"/>
</file>

<file path=docProps/app.xml><?xml version="1.0" encoding="utf-8"?>
<Properties xmlns="http://schemas.openxmlformats.org/officeDocument/2006/extended-properties" xmlns:vt="http://schemas.openxmlformats.org/officeDocument/2006/docPropsVTypes">
  <Template>GaDOE PPT Template</Template>
  <TotalTime>3697</TotalTime>
  <Words>2488</Words>
  <Application>Microsoft Office PowerPoint</Application>
  <PresentationFormat>On-screen Show (4:3)</PresentationFormat>
  <Paragraphs>298</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GaDOE-PowerPoint-Template</vt:lpstr>
      <vt:lpstr>2018 GaMEP Summer Programs </vt:lpstr>
      <vt:lpstr>Depth of Knowledge Online Professional Development Part 2</vt:lpstr>
      <vt:lpstr>Georgia's Systems of Continuous Improvement to Improve Migrant Student’s Academic Achievement</vt:lpstr>
      <vt:lpstr>Overview</vt:lpstr>
      <vt:lpstr>Depth Of Knowledge </vt:lpstr>
      <vt:lpstr>Framework for Critical Thinking</vt:lpstr>
      <vt:lpstr>Four Levels of DOK </vt:lpstr>
      <vt:lpstr>Question/Chat Box Time!</vt:lpstr>
      <vt:lpstr>Connecting DOK concepts to my work:</vt:lpstr>
      <vt:lpstr>Framework for Critical Thinking: Close Reading</vt:lpstr>
      <vt:lpstr>Introduction to Close Reading</vt:lpstr>
      <vt:lpstr>Close Reading Steps</vt:lpstr>
      <vt:lpstr>Close Reading Steps Continued…</vt:lpstr>
      <vt:lpstr>Close Reading:  Explanation and Tips</vt:lpstr>
      <vt:lpstr>Question/Chat Box Time!</vt:lpstr>
      <vt:lpstr>Tools for Close Reading</vt:lpstr>
      <vt:lpstr>Close Reading Symbols</vt:lpstr>
      <vt:lpstr>Close Reading Practice</vt:lpstr>
      <vt:lpstr>Thank you for attending! </vt:lpstr>
      <vt:lpstr>2018 GaMEP Summer Programs </vt:lpstr>
    </vt:vector>
  </TitlesOfParts>
  <Company>Georgia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Handville</dc:creator>
  <cp:lastModifiedBy>Jose Cortez</cp:lastModifiedBy>
  <cp:revision>153</cp:revision>
  <cp:lastPrinted>2018-04-16T12:53:58Z</cp:lastPrinted>
  <dcterms:created xsi:type="dcterms:W3CDTF">2015-02-06T21:55:43Z</dcterms:created>
  <dcterms:modified xsi:type="dcterms:W3CDTF">2018-04-16T14:03:24Z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0x0101001D12E4C403378F47A618332D9916A030</vt:lpwstr>
  </property>
</Properties>
</file>