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diagrams/drawing2.xml" ContentType="application/vnd.ms-office.drawingml.diagramDrawing+xml"/>
  <Override PartName="/ppt/diagrams/quickStyle2.xml" ContentType="application/vnd.openxmlformats-officedocument.drawingml.diagramStyle+xml"/>
  <Override PartName="/ppt/diagrams/colors2.xml" ContentType="application/vnd.openxmlformats-officedocument.drawingml.diagramColors+xml"/>
  <Override PartName="/ppt/diagrams/layout2.xml" ContentType="application/vnd.openxmlformats-officedocument.drawingml.diagramLayou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66" r:id="rId3"/>
    <p:sldId id="257" r:id="rId4"/>
    <p:sldId id="260" r:id="rId5"/>
    <p:sldId id="259" r:id="rId6"/>
    <p:sldId id="258" r:id="rId7"/>
    <p:sldId id="261" r:id="rId8"/>
    <p:sldId id="262" r:id="rId9"/>
    <p:sldId id="263" r:id="rId10"/>
    <p:sldId id="267" r:id="rId11"/>
    <p:sldId id="264" r:id="rId12"/>
    <p:sldId id="269"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3399"/>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2" autoAdjust="0"/>
    <p:restoredTop sz="69608" autoAdjust="0"/>
  </p:normalViewPr>
  <p:slideViewPr>
    <p:cSldViewPr snapToGrid="0">
      <p:cViewPr varScale="1">
        <p:scale>
          <a:sx n="38" d="100"/>
          <a:sy n="38" d="100"/>
        </p:scale>
        <p:origin x="1613"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130B97-9A0E-4855-97B1-7CC03ED045BF}"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en-US"/>
        </a:p>
      </dgm:t>
    </dgm:pt>
    <dgm:pt modelId="{B61C132B-15CD-445C-81D3-B0D60B3E1D14}">
      <dgm:prSet phldrT="[Text]"/>
      <dgm:spPr/>
      <dgm:t>
        <a:bodyPr/>
        <a:lstStyle/>
        <a:p>
          <a:r>
            <a:rPr lang="en-US" b="1" dirty="0" smtClean="0">
              <a:solidFill>
                <a:srgbClr val="C00000"/>
              </a:solidFill>
              <a:latin typeface="Bookman Old Style" panose="02050604050505020204" pitchFamily="18" charset="0"/>
            </a:rPr>
            <a:t>Fall</a:t>
          </a:r>
          <a:r>
            <a:rPr lang="en-US" dirty="0" smtClean="0"/>
            <a:t>	</a:t>
          </a:r>
          <a:endParaRPr lang="en-US" dirty="0"/>
        </a:p>
      </dgm:t>
    </dgm:pt>
    <dgm:pt modelId="{E574735D-B6FC-4ED4-9976-FAC151988F20}" type="parTrans" cxnId="{1313B7F8-8F06-45C9-BCE6-F4BE3EA51932}">
      <dgm:prSet/>
      <dgm:spPr/>
      <dgm:t>
        <a:bodyPr/>
        <a:lstStyle/>
        <a:p>
          <a:endParaRPr lang="en-US"/>
        </a:p>
      </dgm:t>
    </dgm:pt>
    <dgm:pt modelId="{6F3049CB-0197-40FA-A2BC-1648441B0883}" type="sibTrans" cxnId="{1313B7F8-8F06-45C9-BCE6-F4BE3EA51932}">
      <dgm:prSet/>
      <dgm:spPr/>
      <dgm:t>
        <a:bodyPr/>
        <a:lstStyle/>
        <a:p>
          <a:endParaRPr lang="en-US"/>
        </a:p>
      </dgm:t>
    </dgm:pt>
    <dgm:pt modelId="{75B03C1F-5BD4-4366-B2EE-ADF41A331D12}">
      <dgm:prSet phldrT="[Text]" custT="1"/>
      <dgm:spPr/>
      <dgm:t>
        <a:bodyPr/>
        <a:lstStyle/>
        <a:p>
          <a:r>
            <a:rPr lang="en-US" sz="2400" b="1" dirty="0" smtClean="0"/>
            <a:t>1. </a:t>
          </a:r>
          <a:r>
            <a:rPr lang="en-US" sz="2400" dirty="0" smtClean="0"/>
            <a:t>Discuss </a:t>
          </a:r>
          <a:r>
            <a:rPr lang="en-US" sz="2400" b="1" dirty="0" smtClean="0"/>
            <a:t>next</a:t>
          </a:r>
          <a:r>
            <a:rPr lang="en-US" sz="2400" dirty="0" smtClean="0"/>
            <a:t> </a:t>
          </a:r>
          <a:r>
            <a:rPr lang="en-US" sz="2400" b="1" i="0" baseline="0" dirty="0" smtClean="0"/>
            <a:t>year’s</a:t>
          </a:r>
          <a:r>
            <a:rPr lang="en-US" sz="2400" dirty="0" smtClean="0"/>
            <a:t> potential membership and assign responsibilities; </a:t>
          </a:r>
        </a:p>
        <a:p>
          <a:r>
            <a:rPr lang="en-US" sz="2400" b="1" dirty="0" smtClean="0"/>
            <a:t>2. </a:t>
          </a:r>
          <a:r>
            <a:rPr lang="en-US" sz="2400" dirty="0" smtClean="0"/>
            <a:t>Consider member backup plan(s);</a:t>
          </a:r>
        </a:p>
        <a:p>
          <a:r>
            <a:rPr lang="en-US" sz="2400" b="1" dirty="0" smtClean="0"/>
            <a:t>3. </a:t>
          </a:r>
          <a:r>
            <a:rPr lang="en-US" sz="2400" dirty="0" smtClean="0"/>
            <a:t>Begin LEA Consortium contract (use sample or create your own)</a:t>
          </a:r>
          <a:endParaRPr lang="en-US" sz="2400" dirty="0"/>
        </a:p>
      </dgm:t>
    </dgm:pt>
    <dgm:pt modelId="{DB1E36DD-5DD5-4C8B-B719-BCEC02464FFD}" type="parTrans" cxnId="{1F5953D9-7982-4BA7-AA62-CA819F9F1402}">
      <dgm:prSet/>
      <dgm:spPr/>
      <dgm:t>
        <a:bodyPr/>
        <a:lstStyle/>
        <a:p>
          <a:endParaRPr lang="en-US"/>
        </a:p>
      </dgm:t>
    </dgm:pt>
    <dgm:pt modelId="{A3AABCB9-DD5C-4CDA-BD2E-59605B35CCCB}" type="sibTrans" cxnId="{1F5953D9-7982-4BA7-AA62-CA819F9F1402}">
      <dgm:prSet/>
      <dgm:spPr/>
      <dgm:t>
        <a:bodyPr/>
        <a:lstStyle/>
        <a:p>
          <a:endParaRPr lang="en-US"/>
        </a:p>
      </dgm:t>
    </dgm:pt>
    <dgm:pt modelId="{BC2552CE-0A44-4B37-B2DA-0C9FC3953D27}">
      <dgm:prSet phldrT="[Text]"/>
      <dgm:spPr/>
      <dgm:t>
        <a:bodyPr/>
        <a:lstStyle/>
        <a:p>
          <a:r>
            <a:rPr lang="en-US" b="1" dirty="0" smtClean="0">
              <a:solidFill>
                <a:srgbClr val="00B0F0"/>
              </a:solidFill>
              <a:latin typeface="Bookman Old Style" panose="02050604050505020204" pitchFamily="18" charset="0"/>
            </a:rPr>
            <a:t>Jan. – Mar.</a:t>
          </a:r>
          <a:endParaRPr lang="en-US" b="1" dirty="0">
            <a:solidFill>
              <a:srgbClr val="00B0F0"/>
            </a:solidFill>
            <a:latin typeface="Bookman Old Style" panose="02050604050505020204" pitchFamily="18" charset="0"/>
          </a:endParaRPr>
        </a:p>
      </dgm:t>
    </dgm:pt>
    <dgm:pt modelId="{4BF4613F-5128-4CB2-A66A-2CD1D63D567C}" type="parTrans" cxnId="{9E82E9BA-ADE8-442D-8D7D-718F971BC8B8}">
      <dgm:prSet/>
      <dgm:spPr/>
      <dgm:t>
        <a:bodyPr/>
        <a:lstStyle/>
        <a:p>
          <a:endParaRPr lang="en-US"/>
        </a:p>
      </dgm:t>
    </dgm:pt>
    <dgm:pt modelId="{73ECD3CE-619B-467B-BE03-9E8B6497605A}" type="sibTrans" cxnId="{9E82E9BA-ADE8-442D-8D7D-718F971BC8B8}">
      <dgm:prSet/>
      <dgm:spPr/>
      <dgm:t>
        <a:bodyPr/>
        <a:lstStyle/>
        <a:p>
          <a:endParaRPr lang="en-US"/>
        </a:p>
      </dgm:t>
    </dgm:pt>
    <dgm:pt modelId="{5C75BE4A-13F5-498B-8BF6-78E13B14C227}">
      <dgm:prSet phldrT="[Text]" custT="1"/>
      <dgm:spPr/>
      <dgm:t>
        <a:bodyPr/>
        <a:lstStyle/>
        <a:p>
          <a:r>
            <a:rPr lang="en-US" sz="2300" b="1" dirty="0" smtClean="0"/>
            <a:t>1. </a:t>
          </a:r>
          <a:r>
            <a:rPr lang="en-US" sz="2300" dirty="0" smtClean="0"/>
            <a:t>Coordinate on, and Prepare LEA Consortium “Title III Program Plan” for the </a:t>
          </a:r>
          <a:r>
            <a:rPr lang="en-US" sz="2300" dirty="0" err="1" smtClean="0"/>
            <a:t>ConApp</a:t>
          </a:r>
          <a:r>
            <a:rPr lang="en-US" sz="2300" dirty="0" smtClean="0"/>
            <a:t> (‘17-’18 </a:t>
          </a:r>
          <a:r>
            <a:rPr lang="en-US" sz="2300" dirty="0" smtClean="0"/>
            <a:t>questions are included </a:t>
          </a:r>
          <a:r>
            <a:rPr lang="en-US" sz="2300" dirty="0" smtClean="0"/>
            <a:t>in your packet);  </a:t>
          </a:r>
        </a:p>
        <a:p>
          <a:r>
            <a:rPr lang="en-US" sz="2300" b="1" dirty="0" smtClean="0"/>
            <a:t>2. </a:t>
          </a:r>
          <a:r>
            <a:rPr lang="en-US" sz="2300" dirty="0" smtClean="0"/>
            <a:t>Begin budget planning with your </a:t>
          </a:r>
          <a:r>
            <a:rPr lang="en-US" sz="2300" i="1" dirty="0" smtClean="0"/>
            <a:t>anticipated</a:t>
          </a:r>
          <a:r>
            <a:rPr lang="en-US" sz="2300" dirty="0" smtClean="0"/>
            <a:t> group allotment.</a:t>
          </a:r>
          <a:endParaRPr lang="en-US" sz="2300" dirty="0"/>
        </a:p>
      </dgm:t>
    </dgm:pt>
    <dgm:pt modelId="{C67248AE-5294-4BB7-A98A-D521861D268A}" type="parTrans" cxnId="{BFA4075F-F757-44D3-8926-70F93DE28793}">
      <dgm:prSet/>
      <dgm:spPr/>
      <dgm:t>
        <a:bodyPr/>
        <a:lstStyle/>
        <a:p>
          <a:endParaRPr lang="en-US"/>
        </a:p>
      </dgm:t>
    </dgm:pt>
    <dgm:pt modelId="{887D8265-F6DE-4D33-B10E-AC1BC0B596AD}" type="sibTrans" cxnId="{BFA4075F-F757-44D3-8926-70F93DE28793}">
      <dgm:prSet/>
      <dgm:spPr/>
      <dgm:t>
        <a:bodyPr/>
        <a:lstStyle/>
        <a:p>
          <a:endParaRPr lang="en-US"/>
        </a:p>
      </dgm:t>
    </dgm:pt>
    <dgm:pt modelId="{D4DD557A-4127-4EDD-890E-B6ED73275F43}">
      <dgm:prSet phldrT="[Text]"/>
      <dgm:spPr/>
      <dgm:t>
        <a:bodyPr/>
        <a:lstStyle/>
        <a:p>
          <a:r>
            <a:rPr lang="en-US" b="1" dirty="0" smtClean="0">
              <a:solidFill>
                <a:srgbClr val="FF3399"/>
              </a:solidFill>
              <a:latin typeface="Bookman Old Style" panose="02050604050505020204" pitchFamily="18" charset="0"/>
            </a:rPr>
            <a:t>April</a:t>
          </a:r>
          <a:endParaRPr lang="en-US" b="1" dirty="0">
            <a:solidFill>
              <a:srgbClr val="FF3399"/>
            </a:solidFill>
            <a:latin typeface="Bookman Old Style" panose="02050604050505020204" pitchFamily="18" charset="0"/>
          </a:endParaRPr>
        </a:p>
      </dgm:t>
    </dgm:pt>
    <dgm:pt modelId="{4D9A5798-7D68-40A4-ADD0-AC6958E4EB12}" type="parTrans" cxnId="{A01F81E2-367F-43E2-A0C0-43A6E9830681}">
      <dgm:prSet/>
      <dgm:spPr/>
      <dgm:t>
        <a:bodyPr/>
        <a:lstStyle/>
        <a:p>
          <a:endParaRPr lang="en-US"/>
        </a:p>
      </dgm:t>
    </dgm:pt>
    <dgm:pt modelId="{75F4CAC2-DDF9-47A6-A273-FF6A4C997274}" type="sibTrans" cxnId="{A01F81E2-367F-43E2-A0C0-43A6E9830681}">
      <dgm:prSet/>
      <dgm:spPr/>
      <dgm:t>
        <a:bodyPr/>
        <a:lstStyle/>
        <a:p>
          <a:endParaRPr lang="en-US"/>
        </a:p>
      </dgm:t>
    </dgm:pt>
    <dgm:pt modelId="{B90A28C0-2B1D-4B4A-A3E8-368280937D69}">
      <dgm:prSet phldrT="[Text]" custT="1"/>
      <dgm:spPr/>
      <dgm:t>
        <a:bodyPr/>
        <a:lstStyle/>
        <a:p>
          <a:r>
            <a:rPr lang="en-US" sz="2400" dirty="0" smtClean="0"/>
            <a:t>Submit </a:t>
          </a:r>
          <a:r>
            <a:rPr lang="en-US" sz="2400" b="1" dirty="0" smtClean="0"/>
            <a:t>draft</a:t>
          </a:r>
          <a:r>
            <a:rPr lang="en-US" sz="2400" dirty="0" smtClean="0"/>
            <a:t> Consortium contract to Title III Unit.  </a:t>
          </a:r>
        </a:p>
        <a:p>
          <a:r>
            <a:rPr lang="en-US" sz="2400" dirty="0" smtClean="0"/>
            <a:t>(This is “Draft” until true allocations are known, and final membership is assured.)</a:t>
          </a:r>
        </a:p>
        <a:p>
          <a:endParaRPr lang="en-US" sz="2400" dirty="0" smtClean="0"/>
        </a:p>
        <a:p>
          <a:r>
            <a:rPr lang="en-US" sz="2400" dirty="0" smtClean="0"/>
            <a:t>          </a:t>
          </a:r>
          <a:r>
            <a:rPr lang="en-US" sz="2400" b="1" i="1" dirty="0" smtClean="0">
              <a:solidFill>
                <a:srgbClr val="00B0F0"/>
              </a:solidFill>
            </a:rPr>
            <a:t>(cont.)</a:t>
          </a:r>
        </a:p>
      </dgm:t>
    </dgm:pt>
    <dgm:pt modelId="{4FD464BF-606A-4470-A33A-0C9B7DC0098A}" type="parTrans" cxnId="{8DE8CFBB-FAEE-444C-B452-8DEC7C0CE020}">
      <dgm:prSet/>
      <dgm:spPr/>
      <dgm:t>
        <a:bodyPr/>
        <a:lstStyle/>
        <a:p>
          <a:endParaRPr lang="en-US"/>
        </a:p>
      </dgm:t>
    </dgm:pt>
    <dgm:pt modelId="{CA42B135-965C-4FA7-B90C-005E1AA8E071}" type="sibTrans" cxnId="{8DE8CFBB-FAEE-444C-B452-8DEC7C0CE020}">
      <dgm:prSet/>
      <dgm:spPr/>
      <dgm:t>
        <a:bodyPr/>
        <a:lstStyle/>
        <a:p>
          <a:endParaRPr lang="en-US"/>
        </a:p>
      </dgm:t>
    </dgm:pt>
    <dgm:pt modelId="{CA3A676B-AB13-463B-96A9-CF928BF17FCC}" type="pres">
      <dgm:prSet presAssocID="{73130B97-9A0E-4855-97B1-7CC03ED045BF}" presName="Name0" presStyleCnt="0">
        <dgm:presLayoutVars>
          <dgm:chMax val="7"/>
          <dgm:chPref val="7"/>
          <dgm:dir/>
          <dgm:animOne val="branch"/>
          <dgm:animLvl val="lvl"/>
        </dgm:presLayoutVars>
      </dgm:prSet>
      <dgm:spPr/>
      <dgm:t>
        <a:bodyPr/>
        <a:lstStyle/>
        <a:p>
          <a:endParaRPr lang="en-US"/>
        </a:p>
      </dgm:t>
    </dgm:pt>
    <dgm:pt modelId="{DC40CCF0-ECA9-4087-BFF7-7FCD8480F127}" type="pres">
      <dgm:prSet presAssocID="{B61C132B-15CD-445C-81D3-B0D60B3E1D14}" presName="composite" presStyleCnt="0"/>
      <dgm:spPr/>
    </dgm:pt>
    <dgm:pt modelId="{6A0253DB-E171-44CF-AAD3-572FB6553282}" type="pres">
      <dgm:prSet presAssocID="{B61C132B-15CD-445C-81D3-B0D60B3E1D14}" presName="BackAccent" presStyleLbl="bgShp" presStyleIdx="0" presStyleCnt="3"/>
      <dgm:spPr>
        <a:solidFill>
          <a:srgbClr val="92D050"/>
        </a:solidFill>
      </dgm:spPr>
    </dgm:pt>
    <dgm:pt modelId="{07E088E4-AF77-45DD-83A2-62293226427C}" type="pres">
      <dgm:prSet presAssocID="{B61C132B-15CD-445C-81D3-B0D60B3E1D14}" presName="Accent" presStyleLbl="alignNode1" presStyleIdx="0" presStyleCnt="3"/>
      <dgm:spPr/>
    </dgm:pt>
    <dgm:pt modelId="{2984C929-4519-46C0-80A6-E26750BF622E}" type="pres">
      <dgm:prSet presAssocID="{B61C132B-15CD-445C-81D3-B0D60B3E1D14}" presName="Child" presStyleLbl="revTx" presStyleIdx="0" presStyleCnt="6" custAng="0" custScaleX="120070">
        <dgm:presLayoutVars>
          <dgm:chMax val="0"/>
          <dgm:chPref val="0"/>
          <dgm:bulletEnabled val="1"/>
        </dgm:presLayoutVars>
      </dgm:prSet>
      <dgm:spPr/>
      <dgm:t>
        <a:bodyPr/>
        <a:lstStyle/>
        <a:p>
          <a:endParaRPr lang="en-US"/>
        </a:p>
      </dgm:t>
    </dgm:pt>
    <dgm:pt modelId="{4D08345C-6C81-4A6B-AFCE-22CF44D0B476}" type="pres">
      <dgm:prSet presAssocID="{B61C132B-15CD-445C-81D3-B0D60B3E1D14}" presName="Parent" presStyleLbl="revTx" presStyleIdx="1" presStyleCnt="6">
        <dgm:presLayoutVars>
          <dgm:chMax val="1"/>
          <dgm:chPref val="1"/>
          <dgm:bulletEnabled val="1"/>
        </dgm:presLayoutVars>
      </dgm:prSet>
      <dgm:spPr/>
      <dgm:t>
        <a:bodyPr/>
        <a:lstStyle/>
        <a:p>
          <a:endParaRPr lang="en-US"/>
        </a:p>
      </dgm:t>
    </dgm:pt>
    <dgm:pt modelId="{C1ED7EEE-9588-452D-A21A-CD5FC33AFE2E}" type="pres">
      <dgm:prSet presAssocID="{6F3049CB-0197-40FA-A2BC-1648441B0883}" presName="sibTrans" presStyleCnt="0"/>
      <dgm:spPr/>
    </dgm:pt>
    <dgm:pt modelId="{A37F1C38-01FF-40BE-BF9A-E86FE6B229E2}" type="pres">
      <dgm:prSet presAssocID="{BC2552CE-0A44-4B37-B2DA-0C9FC3953D27}" presName="composite" presStyleCnt="0"/>
      <dgm:spPr/>
    </dgm:pt>
    <dgm:pt modelId="{BDD2514D-B5F9-404B-AD16-FAECF1DEDEBD}" type="pres">
      <dgm:prSet presAssocID="{BC2552CE-0A44-4B37-B2DA-0C9FC3953D27}" presName="BackAccent" presStyleLbl="bgShp" presStyleIdx="1" presStyleCnt="3"/>
      <dgm:spPr>
        <a:solidFill>
          <a:srgbClr val="92D050"/>
        </a:solidFill>
      </dgm:spPr>
    </dgm:pt>
    <dgm:pt modelId="{F7F4D38B-B537-4978-A4FE-83506036E640}" type="pres">
      <dgm:prSet presAssocID="{BC2552CE-0A44-4B37-B2DA-0C9FC3953D27}" presName="Accent" presStyleLbl="alignNode1" presStyleIdx="1" presStyleCnt="3"/>
      <dgm:spPr/>
    </dgm:pt>
    <dgm:pt modelId="{BADAD263-74A7-4688-8692-995BBA577BA1}" type="pres">
      <dgm:prSet presAssocID="{BC2552CE-0A44-4B37-B2DA-0C9FC3953D27}" presName="Child" presStyleLbl="revTx" presStyleIdx="2" presStyleCnt="6" custScaleX="125000" custLinFactNeighborX="15881" custLinFactNeighborY="2233">
        <dgm:presLayoutVars>
          <dgm:chMax val="0"/>
          <dgm:chPref val="0"/>
          <dgm:bulletEnabled val="1"/>
        </dgm:presLayoutVars>
      </dgm:prSet>
      <dgm:spPr/>
      <dgm:t>
        <a:bodyPr/>
        <a:lstStyle/>
        <a:p>
          <a:endParaRPr lang="en-US"/>
        </a:p>
      </dgm:t>
    </dgm:pt>
    <dgm:pt modelId="{8053385B-0427-468B-8E2F-3FC530F47D8E}" type="pres">
      <dgm:prSet presAssocID="{BC2552CE-0A44-4B37-B2DA-0C9FC3953D27}" presName="Parent" presStyleLbl="revTx" presStyleIdx="3" presStyleCnt="6">
        <dgm:presLayoutVars>
          <dgm:chMax val="1"/>
          <dgm:chPref val="1"/>
          <dgm:bulletEnabled val="1"/>
        </dgm:presLayoutVars>
      </dgm:prSet>
      <dgm:spPr/>
      <dgm:t>
        <a:bodyPr/>
        <a:lstStyle/>
        <a:p>
          <a:endParaRPr lang="en-US"/>
        </a:p>
      </dgm:t>
    </dgm:pt>
    <dgm:pt modelId="{693E25C1-8107-4703-97E4-F7E563FC48E0}" type="pres">
      <dgm:prSet presAssocID="{73ECD3CE-619B-467B-BE03-9E8B6497605A}" presName="sibTrans" presStyleCnt="0"/>
      <dgm:spPr/>
    </dgm:pt>
    <dgm:pt modelId="{D0C1B246-AC25-42E1-98BF-E32F9A2CAE50}" type="pres">
      <dgm:prSet presAssocID="{D4DD557A-4127-4EDD-890E-B6ED73275F43}" presName="composite" presStyleCnt="0"/>
      <dgm:spPr/>
    </dgm:pt>
    <dgm:pt modelId="{29F50C93-62C0-4789-864E-1BFD781EEC7C}" type="pres">
      <dgm:prSet presAssocID="{D4DD557A-4127-4EDD-890E-B6ED73275F43}" presName="BackAccent" presStyleLbl="bgShp" presStyleIdx="2" presStyleCnt="3"/>
      <dgm:spPr>
        <a:solidFill>
          <a:srgbClr val="92D050"/>
        </a:solidFill>
      </dgm:spPr>
    </dgm:pt>
    <dgm:pt modelId="{6779C442-2A7F-441A-90FD-8310FDE88225}" type="pres">
      <dgm:prSet presAssocID="{D4DD557A-4127-4EDD-890E-B6ED73275F43}" presName="Accent" presStyleLbl="alignNode1" presStyleIdx="2" presStyleCnt="3"/>
      <dgm:spPr/>
    </dgm:pt>
    <dgm:pt modelId="{ADA53337-6808-4B36-9EE6-56CEB93CC360}" type="pres">
      <dgm:prSet presAssocID="{D4DD557A-4127-4EDD-890E-B6ED73275F43}" presName="Child" presStyleLbl="revTx" presStyleIdx="4" presStyleCnt="6" custScaleX="104061">
        <dgm:presLayoutVars>
          <dgm:chMax val="0"/>
          <dgm:chPref val="0"/>
          <dgm:bulletEnabled val="1"/>
        </dgm:presLayoutVars>
      </dgm:prSet>
      <dgm:spPr/>
      <dgm:t>
        <a:bodyPr/>
        <a:lstStyle/>
        <a:p>
          <a:endParaRPr lang="en-US"/>
        </a:p>
      </dgm:t>
    </dgm:pt>
    <dgm:pt modelId="{2A9AD9EA-D697-445D-B3A5-9B4E956F835C}" type="pres">
      <dgm:prSet presAssocID="{D4DD557A-4127-4EDD-890E-B6ED73275F43}" presName="Parent" presStyleLbl="revTx" presStyleIdx="5" presStyleCnt="6">
        <dgm:presLayoutVars>
          <dgm:chMax val="1"/>
          <dgm:chPref val="1"/>
          <dgm:bulletEnabled val="1"/>
        </dgm:presLayoutVars>
      </dgm:prSet>
      <dgm:spPr/>
      <dgm:t>
        <a:bodyPr/>
        <a:lstStyle/>
        <a:p>
          <a:endParaRPr lang="en-US"/>
        </a:p>
      </dgm:t>
    </dgm:pt>
  </dgm:ptLst>
  <dgm:cxnLst>
    <dgm:cxn modelId="{8DE8CFBB-FAEE-444C-B452-8DEC7C0CE020}" srcId="{D4DD557A-4127-4EDD-890E-B6ED73275F43}" destId="{B90A28C0-2B1D-4B4A-A3E8-368280937D69}" srcOrd="0" destOrd="0" parTransId="{4FD464BF-606A-4470-A33A-0C9B7DC0098A}" sibTransId="{CA42B135-965C-4FA7-B90C-005E1AA8E071}"/>
    <dgm:cxn modelId="{B2994A13-0CD5-4A07-9C88-DBDF9800315A}" type="presOf" srcId="{B61C132B-15CD-445C-81D3-B0D60B3E1D14}" destId="{4D08345C-6C81-4A6B-AFCE-22CF44D0B476}" srcOrd="0" destOrd="0" presId="urn:microsoft.com/office/officeart/2008/layout/IncreasingCircleProcess"/>
    <dgm:cxn modelId="{9E82E9BA-ADE8-442D-8D7D-718F971BC8B8}" srcId="{73130B97-9A0E-4855-97B1-7CC03ED045BF}" destId="{BC2552CE-0A44-4B37-B2DA-0C9FC3953D27}" srcOrd="1" destOrd="0" parTransId="{4BF4613F-5128-4CB2-A66A-2CD1D63D567C}" sibTransId="{73ECD3CE-619B-467B-BE03-9E8B6497605A}"/>
    <dgm:cxn modelId="{926C6603-C3A6-4D83-B03E-3C470F8A3CD4}" type="presOf" srcId="{5C75BE4A-13F5-498B-8BF6-78E13B14C227}" destId="{BADAD263-74A7-4688-8692-995BBA577BA1}" srcOrd="0" destOrd="0" presId="urn:microsoft.com/office/officeart/2008/layout/IncreasingCircleProcess"/>
    <dgm:cxn modelId="{CD289B7C-ED41-49EF-92C6-87B59327F235}" type="presOf" srcId="{B90A28C0-2B1D-4B4A-A3E8-368280937D69}" destId="{ADA53337-6808-4B36-9EE6-56CEB93CC360}" srcOrd="0" destOrd="0" presId="urn:microsoft.com/office/officeart/2008/layout/IncreasingCircleProcess"/>
    <dgm:cxn modelId="{B7B3434F-BC9A-4592-AB64-E183D709CC78}" type="presOf" srcId="{D4DD557A-4127-4EDD-890E-B6ED73275F43}" destId="{2A9AD9EA-D697-445D-B3A5-9B4E956F835C}" srcOrd="0" destOrd="0" presId="urn:microsoft.com/office/officeart/2008/layout/IncreasingCircleProcess"/>
    <dgm:cxn modelId="{A01F81E2-367F-43E2-A0C0-43A6E9830681}" srcId="{73130B97-9A0E-4855-97B1-7CC03ED045BF}" destId="{D4DD557A-4127-4EDD-890E-B6ED73275F43}" srcOrd="2" destOrd="0" parTransId="{4D9A5798-7D68-40A4-ADD0-AC6958E4EB12}" sibTransId="{75F4CAC2-DDF9-47A6-A273-FF6A4C997274}"/>
    <dgm:cxn modelId="{2D62001F-B354-4B38-9CCC-8A08C0AC363F}" type="presOf" srcId="{75B03C1F-5BD4-4366-B2EE-ADF41A331D12}" destId="{2984C929-4519-46C0-80A6-E26750BF622E}" srcOrd="0" destOrd="0" presId="urn:microsoft.com/office/officeart/2008/layout/IncreasingCircleProcess"/>
    <dgm:cxn modelId="{1313B7F8-8F06-45C9-BCE6-F4BE3EA51932}" srcId="{73130B97-9A0E-4855-97B1-7CC03ED045BF}" destId="{B61C132B-15CD-445C-81D3-B0D60B3E1D14}" srcOrd="0" destOrd="0" parTransId="{E574735D-B6FC-4ED4-9976-FAC151988F20}" sibTransId="{6F3049CB-0197-40FA-A2BC-1648441B0883}"/>
    <dgm:cxn modelId="{BFA4075F-F757-44D3-8926-70F93DE28793}" srcId="{BC2552CE-0A44-4B37-B2DA-0C9FC3953D27}" destId="{5C75BE4A-13F5-498B-8BF6-78E13B14C227}" srcOrd="0" destOrd="0" parTransId="{C67248AE-5294-4BB7-A98A-D521861D268A}" sibTransId="{887D8265-F6DE-4D33-B10E-AC1BC0B596AD}"/>
    <dgm:cxn modelId="{1F5953D9-7982-4BA7-AA62-CA819F9F1402}" srcId="{B61C132B-15CD-445C-81D3-B0D60B3E1D14}" destId="{75B03C1F-5BD4-4366-B2EE-ADF41A331D12}" srcOrd="0" destOrd="0" parTransId="{DB1E36DD-5DD5-4C8B-B719-BCEC02464FFD}" sibTransId="{A3AABCB9-DD5C-4CDA-BD2E-59605B35CCCB}"/>
    <dgm:cxn modelId="{07184A3C-7D8C-4FEE-866D-FECEC481E3E0}" type="presOf" srcId="{73130B97-9A0E-4855-97B1-7CC03ED045BF}" destId="{CA3A676B-AB13-463B-96A9-CF928BF17FCC}" srcOrd="0" destOrd="0" presId="urn:microsoft.com/office/officeart/2008/layout/IncreasingCircleProcess"/>
    <dgm:cxn modelId="{B0BF0505-AB3E-43F3-A8B8-CC2213691D6E}" type="presOf" srcId="{BC2552CE-0A44-4B37-B2DA-0C9FC3953D27}" destId="{8053385B-0427-468B-8E2F-3FC530F47D8E}" srcOrd="0" destOrd="0" presId="urn:microsoft.com/office/officeart/2008/layout/IncreasingCircleProcess"/>
    <dgm:cxn modelId="{5C395851-1343-43E8-A6DC-E71DA3C12ADE}" type="presParOf" srcId="{CA3A676B-AB13-463B-96A9-CF928BF17FCC}" destId="{DC40CCF0-ECA9-4087-BFF7-7FCD8480F127}" srcOrd="0" destOrd="0" presId="urn:microsoft.com/office/officeart/2008/layout/IncreasingCircleProcess"/>
    <dgm:cxn modelId="{97EDCFEF-4181-405D-BAD8-15BEC4C09398}" type="presParOf" srcId="{DC40CCF0-ECA9-4087-BFF7-7FCD8480F127}" destId="{6A0253DB-E171-44CF-AAD3-572FB6553282}" srcOrd="0" destOrd="0" presId="urn:microsoft.com/office/officeart/2008/layout/IncreasingCircleProcess"/>
    <dgm:cxn modelId="{5FA0072B-4470-4012-AC08-F6467B6E02C7}" type="presParOf" srcId="{DC40CCF0-ECA9-4087-BFF7-7FCD8480F127}" destId="{07E088E4-AF77-45DD-83A2-62293226427C}" srcOrd="1" destOrd="0" presId="urn:microsoft.com/office/officeart/2008/layout/IncreasingCircleProcess"/>
    <dgm:cxn modelId="{3F838374-81CB-4182-B637-BEFA921418D1}" type="presParOf" srcId="{DC40CCF0-ECA9-4087-BFF7-7FCD8480F127}" destId="{2984C929-4519-46C0-80A6-E26750BF622E}" srcOrd="2" destOrd="0" presId="urn:microsoft.com/office/officeart/2008/layout/IncreasingCircleProcess"/>
    <dgm:cxn modelId="{0845F1F9-7EDE-4D5F-93A2-B47E24E5E383}" type="presParOf" srcId="{DC40CCF0-ECA9-4087-BFF7-7FCD8480F127}" destId="{4D08345C-6C81-4A6B-AFCE-22CF44D0B476}" srcOrd="3" destOrd="0" presId="urn:microsoft.com/office/officeart/2008/layout/IncreasingCircleProcess"/>
    <dgm:cxn modelId="{AEF3F3F6-F5D1-4481-88F0-0F8F650066CF}" type="presParOf" srcId="{CA3A676B-AB13-463B-96A9-CF928BF17FCC}" destId="{C1ED7EEE-9588-452D-A21A-CD5FC33AFE2E}" srcOrd="1" destOrd="0" presId="urn:microsoft.com/office/officeart/2008/layout/IncreasingCircleProcess"/>
    <dgm:cxn modelId="{8EB0AF6D-E20B-4454-85BF-1F2EF3BAE231}" type="presParOf" srcId="{CA3A676B-AB13-463B-96A9-CF928BF17FCC}" destId="{A37F1C38-01FF-40BE-BF9A-E86FE6B229E2}" srcOrd="2" destOrd="0" presId="urn:microsoft.com/office/officeart/2008/layout/IncreasingCircleProcess"/>
    <dgm:cxn modelId="{7834AF6A-7BAA-470D-B1ED-5A019E95E408}" type="presParOf" srcId="{A37F1C38-01FF-40BE-BF9A-E86FE6B229E2}" destId="{BDD2514D-B5F9-404B-AD16-FAECF1DEDEBD}" srcOrd="0" destOrd="0" presId="urn:microsoft.com/office/officeart/2008/layout/IncreasingCircleProcess"/>
    <dgm:cxn modelId="{71294982-4528-445F-8398-D77386D3384C}" type="presParOf" srcId="{A37F1C38-01FF-40BE-BF9A-E86FE6B229E2}" destId="{F7F4D38B-B537-4978-A4FE-83506036E640}" srcOrd="1" destOrd="0" presId="urn:microsoft.com/office/officeart/2008/layout/IncreasingCircleProcess"/>
    <dgm:cxn modelId="{EC88773B-412B-4E63-9A1C-8A126319CCAF}" type="presParOf" srcId="{A37F1C38-01FF-40BE-BF9A-E86FE6B229E2}" destId="{BADAD263-74A7-4688-8692-995BBA577BA1}" srcOrd="2" destOrd="0" presId="urn:microsoft.com/office/officeart/2008/layout/IncreasingCircleProcess"/>
    <dgm:cxn modelId="{E9E3C903-703B-4A73-AF25-1519511105AF}" type="presParOf" srcId="{A37F1C38-01FF-40BE-BF9A-E86FE6B229E2}" destId="{8053385B-0427-468B-8E2F-3FC530F47D8E}" srcOrd="3" destOrd="0" presId="urn:microsoft.com/office/officeart/2008/layout/IncreasingCircleProcess"/>
    <dgm:cxn modelId="{961C4627-8B06-4437-9D7A-89490EA2D98C}" type="presParOf" srcId="{CA3A676B-AB13-463B-96A9-CF928BF17FCC}" destId="{693E25C1-8107-4703-97E4-F7E563FC48E0}" srcOrd="3" destOrd="0" presId="urn:microsoft.com/office/officeart/2008/layout/IncreasingCircleProcess"/>
    <dgm:cxn modelId="{39839AF5-ECFB-40EA-8E3A-606D82D04F4C}" type="presParOf" srcId="{CA3A676B-AB13-463B-96A9-CF928BF17FCC}" destId="{D0C1B246-AC25-42E1-98BF-E32F9A2CAE50}" srcOrd="4" destOrd="0" presId="urn:microsoft.com/office/officeart/2008/layout/IncreasingCircleProcess"/>
    <dgm:cxn modelId="{9A8AF57B-2067-4216-AB1B-C501C8A2DD69}" type="presParOf" srcId="{D0C1B246-AC25-42E1-98BF-E32F9A2CAE50}" destId="{29F50C93-62C0-4789-864E-1BFD781EEC7C}" srcOrd="0" destOrd="0" presId="urn:microsoft.com/office/officeart/2008/layout/IncreasingCircleProcess"/>
    <dgm:cxn modelId="{EDF18E5F-E9CF-4B41-A5AD-75B1AB1FA077}" type="presParOf" srcId="{D0C1B246-AC25-42E1-98BF-E32F9A2CAE50}" destId="{6779C442-2A7F-441A-90FD-8310FDE88225}" srcOrd="1" destOrd="0" presId="urn:microsoft.com/office/officeart/2008/layout/IncreasingCircleProcess"/>
    <dgm:cxn modelId="{A77E39D3-6658-4730-ACE0-68CDFA76EC24}" type="presParOf" srcId="{D0C1B246-AC25-42E1-98BF-E32F9A2CAE50}" destId="{ADA53337-6808-4B36-9EE6-56CEB93CC360}" srcOrd="2" destOrd="0" presId="urn:microsoft.com/office/officeart/2008/layout/IncreasingCircleProcess"/>
    <dgm:cxn modelId="{CE8BCF51-2B6D-415A-B1D9-F266150075BC}" type="presParOf" srcId="{D0C1B246-AC25-42E1-98BF-E32F9A2CAE50}" destId="{2A9AD9EA-D697-445D-B3A5-9B4E956F835C}" srcOrd="3" destOrd="0" presId="urn:microsoft.com/office/officeart/2008/layout/IncreasingCircleProcess"/>
  </dgm:cxnLst>
  <dgm:bg/>
  <dgm:whole>
    <a:ln w="47625">
      <a:solidFill>
        <a:schemeClr val="accent1">
          <a:hueOff val="0"/>
          <a:satOff val="0"/>
          <a:lumOff val="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130B97-9A0E-4855-97B1-7CC03ED045BF}"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en-US"/>
        </a:p>
      </dgm:t>
    </dgm:pt>
    <dgm:pt modelId="{B61C132B-15CD-445C-81D3-B0D60B3E1D14}">
      <dgm:prSet phldrT="[Text]" custT="1"/>
      <dgm:spPr/>
      <dgm:t>
        <a:bodyPr/>
        <a:lstStyle/>
        <a:p>
          <a:r>
            <a:rPr lang="en-US" sz="2700" b="1" dirty="0" smtClean="0">
              <a:solidFill>
                <a:srgbClr val="C00000"/>
              </a:solidFill>
              <a:latin typeface="Bookman Old Style" panose="02050604050505020204" pitchFamily="18" charset="0"/>
            </a:rPr>
            <a:t>Aug.-Sept</a:t>
          </a:r>
          <a:r>
            <a:rPr lang="en-US" sz="2000" dirty="0" smtClean="0"/>
            <a:t>	</a:t>
          </a:r>
          <a:endParaRPr lang="en-US" sz="2000" dirty="0"/>
        </a:p>
      </dgm:t>
    </dgm:pt>
    <dgm:pt modelId="{E574735D-B6FC-4ED4-9976-FAC151988F20}" type="parTrans" cxnId="{1313B7F8-8F06-45C9-BCE6-F4BE3EA51932}">
      <dgm:prSet/>
      <dgm:spPr/>
      <dgm:t>
        <a:bodyPr/>
        <a:lstStyle/>
        <a:p>
          <a:endParaRPr lang="en-US"/>
        </a:p>
      </dgm:t>
    </dgm:pt>
    <dgm:pt modelId="{6F3049CB-0197-40FA-A2BC-1648441B0883}" type="sibTrans" cxnId="{1313B7F8-8F06-45C9-BCE6-F4BE3EA51932}">
      <dgm:prSet/>
      <dgm:spPr/>
      <dgm:t>
        <a:bodyPr/>
        <a:lstStyle/>
        <a:p>
          <a:endParaRPr lang="en-US"/>
        </a:p>
      </dgm:t>
    </dgm:pt>
    <dgm:pt modelId="{75B03C1F-5BD4-4366-B2EE-ADF41A331D12}">
      <dgm:prSet phldrT="[Text]" custT="1"/>
      <dgm:spPr/>
      <dgm:t>
        <a:bodyPr/>
        <a:lstStyle/>
        <a:p>
          <a:r>
            <a:rPr lang="en-US" sz="2400" b="1" dirty="0" smtClean="0"/>
            <a:t>1</a:t>
          </a:r>
          <a:r>
            <a:rPr lang="en-US" sz="2400" dirty="0" smtClean="0"/>
            <a:t>. CLIP/DIP due from </a:t>
          </a:r>
          <a:r>
            <a:rPr lang="en-US" sz="2400" u="sng" dirty="0" smtClean="0"/>
            <a:t>each</a:t>
          </a:r>
          <a:r>
            <a:rPr lang="en-US" sz="2400" dirty="0" smtClean="0"/>
            <a:t> Consortium member </a:t>
          </a:r>
        </a:p>
        <a:p>
          <a:r>
            <a:rPr lang="en-US" sz="2400" dirty="0" smtClean="0"/>
            <a:t>(</a:t>
          </a:r>
          <a:r>
            <a:rPr lang="en-US" sz="2400" i="1" dirty="0" smtClean="0"/>
            <a:t>Why not just </a:t>
          </a:r>
          <a:r>
            <a:rPr lang="en-US" sz="2400" b="1" i="1" dirty="0" smtClean="0"/>
            <a:t>Lead</a:t>
          </a:r>
          <a:r>
            <a:rPr lang="en-US" sz="2400" i="1" dirty="0" smtClean="0"/>
            <a:t> LEA</a:t>
          </a:r>
          <a:r>
            <a:rPr lang="en-US" sz="2400" dirty="0" smtClean="0"/>
            <a:t>? b/c Title III </a:t>
          </a:r>
          <a:r>
            <a:rPr lang="en-US" sz="2400" dirty="0" smtClean="0"/>
            <a:t>elements are </a:t>
          </a:r>
          <a:r>
            <a:rPr lang="en-US" sz="2400" dirty="0" smtClean="0"/>
            <a:t>required if </a:t>
          </a:r>
          <a:r>
            <a:rPr lang="en-US" sz="2400" dirty="0" smtClean="0"/>
            <a:t>using </a:t>
          </a:r>
          <a:r>
            <a:rPr lang="en-US" sz="2400" dirty="0" smtClean="0"/>
            <a:t>Title III </a:t>
          </a:r>
          <a:r>
            <a:rPr lang="en-US" sz="2400" dirty="0" smtClean="0"/>
            <a:t>funds.);</a:t>
          </a:r>
          <a:endParaRPr lang="en-US" sz="2400" dirty="0" smtClean="0"/>
        </a:p>
        <a:p>
          <a:r>
            <a:rPr lang="en-US" sz="2400" b="1" dirty="0" smtClean="0"/>
            <a:t>2. Final</a:t>
          </a:r>
          <a:r>
            <a:rPr lang="en-US" sz="2400" dirty="0" smtClean="0"/>
            <a:t> LEA Consortium contract due to Title III unit.</a:t>
          </a:r>
          <a:endParaRPr lang="en-US" sz="2400" dirty="0"/>
        </a:p>
      </dgm:t>
    </dgm:pt>
    <dgm:pt modelId="{DB1E36DD-5DD5-4C8B-B719-BCEC02464FFD}" type="parTrans" cxnId="{1F5953D9-7982-4BA7-AA62-CA819F9F1402}">
      <dgm:prSet/>
      <dgm:spPr/>
      <dgm:t>
        <a:bodyPr/>
        <a:lstStyle/>
        <a:p>
          <a:endParaRPr lang="en-US"/>
        </a:p>
      </dgm:t>
    </dgm:pt>
    <dgm:pt modelId="{A3AABCB9-DD5C-4CDA-BD2E-59605B35CCCB}" type="sibTrans" cxnId="{1F5953D9-7982-4BA7-AA62-CA819F9F1402}">
      <dgm:prSet/>
      <dgm:spPr/>
      <dgm:t>
        <a:bodyPr/>
        <a:lstStyle/>
        <a:p>
          <a:endParaRPr lang="en-US"/>
        </a:p>
      </dgm:t>
    </dgm:pt>
    <dgm:pt modelId="{BC2552CE-0A44-4B37-B2DA-0C9FC3953D27}">
      <dgm:prSet phldrT="[Text]"/>
      <dgm:spPr/>
      <dgm:t>
        <a:bodyPr/>
        <a:lstStyle/>
        <a:p>
          <a:r>
            <a:rPr lang="en-US" b="1" dirty="0" smtClean="0">
              <a:solidFill>
                <a:srgbClr val="00B0F0"/>
              </a:solidFill>
              <a:latin typeface="Bookman Old Style" panose="02050604050505020204" pitchFamily="18" charset="0"/>
            </a:rPr>
            <a:t>October 1</a:t>
          </a:r>
          <a:endParaRPr lang="en-US" b="1" dirty="0">
            <a:solidFill>
              <a:srgbClr val="00B0F0"/>
            </a:solidFill>
            <a:latin typeface="Bookman Old Style" panose="02050604050505020204" pitchFamily="18" charset="0"/>
          </a:endParaRPr>
        </a:p>
      </dgm:t>
    </dgm:pt>
    <dgm:pt modelId="{4BF4613F-5128-4CB2-A66A-2CD1D63D567C}" type="parTrans" cxnId="{9E82E9BA-ADE8-442D-8D7D-718F971BC8B8}">
      <dgm:prSet/>
      <dgm:spPr/>
      <dgm:t>
        <a:bodyPr/>
        <a:lstStyle/>
        <a:p>
          <a:endParaRPr lang="en-US"/>
        </a:p>
      </dgm:t>
    </dgm:pt>
    <dgm:pt modelId="{73ECD3CE-619B-467B-BE03-9E8B6497605A}" type="sibTrans" cxnId="{9E82E9BA-ADE8-442D-8D7D-718F971BC8B8}">
      <dgm:prSet/>
      <dgm:spPr/>
      <dgm:t>
        <a:bodyPr/>
        <a:lstStyle/>
        <a:p>
          <a:endParaRPr lang="en-US"/>
        </a:p>
      </dgm:t>
    </dgm:pt>
    <dgm:pt modelId="{5C75BE4A-13F5-498B-8BF6-78E13B14C227}">
      <dgm:prSet phldrT="[Text]" custT="1"/>
      <dgm:spPr/>
      <dgm:t>
        <a:bodyPr/>
        <a:lstStyle/>
        <a:p>
          <a:r>
            <a:rPr lang="en-US" sz="2300" dirty="0" smtClean="0"/>
            <a:t>Title </a:t>
          </a:r>
          <a:r>
            <a:rPr lang="en-US" sz="2300" dirty="0" smtClean="0"/>
            <a:t>III program plan and Consortium budget due </a:t>
          </a:r>
          <a:r>
            <a:rPr lang="en-US" sz="2300" dirty="0" smtClean="0"/>
            <a:t>in </a:t>
          </a:r>
          <a:r>
            <a:rPr lang="en-US" sz="2300" dirty="0" err="1" smtClean="0"/>
            <a:t>ConApp</a:t>
          </a:r>
          <a:r>
            <a:rPr lang="en-US" sz="2300" dirty="0" smtClean="0"/>
            <a:t> (inputted </a:t>
          </a:r>
          <a:r>
            <a:rPr lang="en-US" sz="2300" dirty="0" smtClean="0"/>
            <a:t>by Lead </a:t>
          </a:r>
          <a:r>
            <a:rPr lang="en-US" sz="2300" dirty="0" smtClean="0"/>
            <a:t>LEA, as grant recipient)</a:t>
          </a:r>
          <a:endParaRPr lang="en-US" sz="2300" dirty="0"/>
        </a:p>
      </dgm:t>
    </dgm:pt>
    <dgm:pt modelId="{C67248AE-5294-4BB7-A98A-D521861D268A}" type="parTrans" cxnId="{BFA4075F-F757-44D3-8926-70F93DE28793}">
      <dgm:prSet/>
      <dgm:spPr/>
      <dgm:t>
        <a:bodyPr/>
        <a:lstStyle/>
        <a:p>
          <a:endParaRPr lang="en-US"/>
        </a:p>
      </dgm:t>
    </dgm:pt>
    <dgm:pt modelId="{887D8265-F6DE-4D33-B10E-AC1BC0B596AD}" type="sibTrans" cxnId="{BFA4075F-F757-44D3-8926-70F93DE28793}">
      <dgm:prSet/>
      <dgm:spPr/>
      <dgm:t>
        <a:bodyPr/>
        <a:lstStyle/>
        <a:p>
          <a:endParaRPr lang="en-US"/>
        </a:p>
      </dgm:t>
    </dgm:pt>
    <dgm:pt modelId="{D4DD557A-4127-4EDD-890E-B6ED73275F43}">
      <dgm:prSet phldrT="[Text]"/>
      <dgm:spPr/>
      <dgm:t>
        <a:bodyPr/>
        <a:lstStyle/>
        <a:p>
          <a:r>
            <a:rPr lang="en-US" b="1" dirty="0" smtClean="0">
              <a:solidFill>
                <a:srgbClr val="FF3399"/>
              </a:solidFill>
              <a:latin typeface="Bookman Old Style" panose="02050604050505020204" pitchFamily="18" charset="0"/>
            </a:rPr>
            <a:t>May-June</a:t>
          </a:r>
          <a:endParaRPr lang="en-US" b="1" dirty="0">
            <a:solidFill>
              <a:srgbClr val="FF3399"/>
            </a:solidFill>
            <a:latin typeface="Bookman Old Style" panose="02050604050505020204" pitchFamily="18" charset="0"/>
          </a:endParaRPr>
        </a:p>
      </dgm:t>
    </dgm:pt>
    <dgm:pt modelId="{4D9A5798-7D68-40A4-ADD0-AC6958E4EB12}" type="parTrans" cxnId="{A01F81E2-367F-43E2-A0C0-43A6E9830681}">
      <dgm:prSet/>
      <dgm:spPr/>
      <dgm:t>
        <a:bodyPr/>
        <a:lstStyle/>
        <a:p>
          <a:endParaRPr lang="en-US"/>
        </a:p>
      </dgm:t>
    </dgm:pt>
    <dgm:pt modelId="{75F4CAC2-DDF9-47A6-A273-FF6A4C997274}" type="sibTrans" cxnId="{A01F81E2-367F-43E2-A0C0-43A6E9830681}">
      <dgm:prSet/>
      <dgm:spPr/>
      <dgm:t>
        <a:bodyPr/>
        <a:lstStyle/>
        <a:p>
          <a:endParaRPr lang="en-US"/>
        </a:p>
      </dgm:t>
    </dgm:pt>
    <dgm:pt modelId="{B90A28C0-2B1D-4B4A-A3E8-368280937D69}">
      <dgm:prSet phldrT="[Text]" custT="1"/>
      <dgm:spPr/>
      <dgm:t>
        <a:bodyPr/>
        <a:lstStyle/>
        <a:p>
          <a:r>
            <a:rPr lang="en-US" sz="2400" dirty="0" smtClean="0"/>
            <a:t>Compile data and prepare narrative for annual Title III Self-Reporting Instrument </a:t>
          </a:r>
          <a:r>
            <a:rPr lang="en-US" sz="2400" dirty="0" smtClean="0"/>
            <a:t>(elements included in this packet)</a:t>
          </a:r>
          <a:endParaRPr lang="en-US" sz="2400" dirty="0" smtClean="0"/>
        </a:p>
        <a:p>
          <a:endParaRPr lang="en-US" sz="2400" dirty="0" smtClean="0"/>
        </a:p>
        <a:p>
          <a:r>
            <a:rPr lang="en-US" sz="2400" dirty="0" smtClean="0"/>
            <a:t>Due </a:t>
          </a:r>
          <a:r>
            <a:rPr lang="en-US" sz="2400" b="1" dirty="0" smtClean="0">
              <a:solidFill>
                <a:srgbClr val="FF0000"/>
              </a:solidFill>
            </a:rPr>
            <a:t>July 1 </a:t>
          </a:r>
          <a:r>
            <a:rPr lang="en-US" sz="2400" dirty="0" smtClean="0"/>
            <a:t>from Lead LEA</a:t>
          </a:r>
        </a:p>
        <a:p>
          <a:endParaRPr lang="en-US" sz="2400" dirty="0" smtClean="0"/>
        </a:p>
        <a:p>
          <a:r>
            <a:rPr lang="en-US" sz="2400" dirty="0" smtClean="0"/>
            <a:t>          </a:t>
          </a:r>
          <a:endParaRPr lang="en-US" sz="2400" b="1" i="1" dirty="0" smtClean="0">
            <a:solidFill>
              <a:srgbClr val="00B0F0"/>
            </a:solidFill>
          </a:endParaRPr>
        </a:p>
      </dgm:t>
    </dgm:pt>
    <dgm:pt modelId="{4FD464BF-606A-4470-A33A-0C9B7DC0098A}" type="parTrans" cxnId="{8DE8CFBB-FAEE-444C-B452-8DEC7C0CE020}">
      <dgm:prSet/>
      <dgm:spPr/>
      <dgm:t>
        <a:bodyPr/>
        <a:lstStyle/>
        <a:p>
          <a:endParaRPr lang="en-US"/>
        </a:p>
      </dgm:t>
    </dgm:pt>
    <dgm:pt modelId="{CA42B135-965C-4FA7-B90C-005E1AA8E071}" type="sibTrans" cxnId="{8DE8CFBB-FAEE-444C-B452-8DEC7C0CE020}">
      <dgm:prSet/>
      <dgm:spPr/>
      <dgm:t>
        <a:bodyPr/>
        <a:lstStyle/>
        <a:p>
          <a:endParaRPr lang="en-US"/>
        </a:p>
      </dgm:t>
    </dgm:pt>
    <dgm:pt modelId="{CA3A676B-AB13-463B-96A9-CF928BF17FCC}" type="pres">
      <dgm:prSet presAssocID="{73130B97-9A0E-4855-97B1-7CC03ED045BF}" presName="Name0" presStyleCnt="0">
        <dgm:presLayoutVars>
          <dgm:chMax val="7"/>
          <dgm:chPref val="7"/>
          <dgm:dir/>
          <dgm:animOne val="branch"/>
          <dgm:animLvl val="lvl"/>
        </dgm:presLayoutVars>
      </dgm:prSet>
      <dgm:spPr/>
      <dgm:t>
        <a:bodyPr/>
        <a:lstStyle/>
        <a:p>
          <a:endParaRPr lang="en-US"/>
        </a:p>
      </dgm:t>
    </dgm:pt>
    <dgm:pt modelId="{DC40CCF0-ECA9-4087-BFF7-7FCD8480F127}" type="pres">
      <dgm:prSet presAssocID="{B61C132B-15CD-445C-81D3-B0D60B3E1D14}" presName="composite" presStyleCnt="0"/>
      <dgm:spPr/>
    </dgm:pt>
    <dgm:pt modelId="{6A0253DB-E171-44CF-AAD3-572FB6553282}" type="pres">
      <dgm:prSet presAssocID="{B61C132B-15CD-445C-81D3-B0D60B3E1D14}" presName="BackAccent" presStyleLbl="bgShp" presStyleIdx="0" presStyleCnt="3"/>
      <dgm:spPr>
        <a:solidFill>
          <a:srgbClr val="92D050"/>
        </a:solidFill>
      </dgm:spPr>
    </dgm:pt>
    <dgm:pt modelId="{07E088E4-AF77-45DD-83A2-62293226427C}" type="pres">
      <dgm:prSet presAssocID="{B61C132B-15CD-445C-81D3-B0D60B3E1D14}" presName="Accent" presStyleLbl="alignNode1" presStyleIdx="0" presStyleCnt="3"/>
      <dgm:spPr/>
    </dgm:pt>
    <dgm:pt modelId="{2984C929-4519-46C0-80A6-E26750BF622E}" type="pres">
      <dgm:prSet presAssocID="{B61C132B-15CD-445C-81D3-B0D60B3E1D14}" presName="Child" presStyleLbl="revTx" presStyleIdx="0" presStyleCnt="6" custAng="0" custScaleX="120070">
        <dgm:presLayoutVars>
          <dgm:chMax val="0"/>
          <dgm:chPref val="0"/>
          <dgm:bulletEnabled val="1"/>
        </dgm:presLayoutVars>
      </dgm:prSet>
      <dgm:spPr/>
      <dgm:t>
        <a:bodyPr/>
        <a:lstStyle/>
        <a:p>
          <a:endParaRPr lang="en-US"/>
        </a:p>
      </dgm:t>
    </dgm:pt>
    <dgm:pt modelId="{4D08345C-6C81-4A6B-AFCE-22CF44D0B476}" type="pres">
      <dgm:prSet presAssocID="{B61C132B-15CD-445C-81D3-B0D60B3E1D14}" presName="Parent" presStyleLbl="revTx" presStyleIdx="1" presStyleCnt="6" custScaleY="60968" custLinFactNeighborX="1360" custLinFactNeighborY="57481">
        <dgm:presLayoutVars>
          <dgm:chMax val="1"/>
          <dgm:chPref val="1"/>
          <dgm:bulletEnabled val="1"/>
        </dgm:presLayoutVars>
      </dgm:prSet>
      <dgm:spPr/>
      <dgm:t>
        <a:bodyPr/>
        <a:lstStyle/>
        <a:p>
          <a:endParaRPr lang="en-US"/>
        </a:p>
      </dgm:t>
    </dgm:pt>
    <dgm:pt modelId="{C1ED7EEE-9588-452D-A21A-CD5FC33AFE2E}" type="pres">
      <dgm:prSet presAssocID="{6F3049CB-0197-40FA-A2BC-1648441B0883}" presName="sibTrans" presStyleCnt="0"/>
      <dgm:spPr/>
    </dgm:pt>
    <dgm:pt modelId="{A37F1C38-01FF-40BE-BF9A-E86FE6B229E2}" type="pres">
      <dgm:prSet presAssocID="{BC2552CE-0A44-4B37-B2DA-0C9FC3953D27}" presName="composite" presStyleCnt="0"/>
      <dgm:spPr/>
    </dgm:pt>
    <dgm:pt modelId="{BDD2514D-B5F9-404B-AD16-FAECF1DEDEBD}" type="pres">
      <dgm:prSet presAssocID="{BC2552CE-0A44-4B37-B2DA-0C9FC3953D27}" presName="BackAccent" presStyleLbl="bgShp" presStyleIdx="1" presStyleCnt="3"/>
      <dgm:spPr>
        <a:solidFill>
          <a:srgbClr val="92D050"/>
        </a:solidFill>
      </dgm:spPr>
    </dgm:pt>
    <dgm:pt modelId="{F7F4D38B-B537-4978-A4FE-83506036E640}" type="pres">
      <dgm:prSet presAssocID="{BC2552CE-0A44-4B37-B2DA-0C9FC3953D27}" presName="Accent" presStyleLbl="alignNode1" presStyleIdx="1" presStyleCnt="3"/>
      <dgm:spPr/>
    </dgm:pt>
    <dgm:pt modelId="{BADAD263-74A7-4688-8692-995BBA577BA1}" type="pres">
      <dgm:prSet presAssocID="{BC2552CE-0A44-4B37-B2DA-0C9FC3953D27}" presName="Child" presStyleLbl="revTx" presStyleIdx="2" presStyleCnt="6" custScaleX="125000" custLinFactNeighborX="15881" custLinFactNeighborY="2233">
        <dgm:presLayoutVars>
          <dgm:chMax val="0"/>
          <dgm:chPref val="0"/>
          <dgm:bulletEnabled val="1"/>
        </dgm:presLayoutVars>
      </dgm:prSet>
      <dgm:spPr/>
      <dgm:t>
        <a:bodyPr/>
        <a:lstStyle/>
        <a:p>
          <a:endParaRPr lang="en-US"/>
        </a:p>
      </dgm:t>
    </dgm:pt>
    <dgm:pt modelId="{8053385B-0427-468B-8E2F-3FC530F47D8E}" type="pres">
      <dgm:prSet presAssocID="{BC2552CE-0A44-4B37-B2DA-0C9FC3953D27}" presName="Parent" presStyleLbl="revTx" presStyleIdx="3" presStyleCnt="6">
        <dgm:presLayoutVars>
          <dgm:chMax val="1"/>
          <dgm:chPref val="1"/>
          <dgm:bulletEnabled val="1"/>
        </dgm:presLayoutVars>
      </dgm:prSet>
      <dgm:spPr/>
      <dgm:t>
        <a:bodyPr/>
        <a:lstStyle/>
        <a:p>
          <a:endParaRPr lang="en-US"/>
        </a:p>
      </dgm:t>
    </dgm:pt>
    <dgm:pt modelId="{693E25C1-8107-4703-97E4-F7E563FC48E0}" type="pres">
      <dgm:prSet presAssocID="{73ECD3CE-619B-467B-BE03-9E8B6497605A}" presName="sibTrans" presStyleCnt="0"/>
      <dgm:spPr/>
    </dgm:pt>
    <dgm:pt modelId="{D0C1B246-AC25-42E1-98BF-E32F9A2CAE50}" type="pres">
      <dgm:prSet presAssocID="{D4DD557A-4127-4EDD-890E-B6ED73275F43}" presName="composite" presStyleCnt="0"/>
      <dgm:spPr/>
    </dgm:pt>
    <dgm:pt modelId="{29F50C93-62C0-4789-864E-1BFD781EEC7C}" type="pres">
      <dgm:prSet presAssocID="{D4DD557A-4127-4EDD-890E-B6ED73275F43}" presName="BackAccent" presStyleLbl="bgShp" presStyleIdx="2" presStyleCnt="3"/>
      <dgm:spPr>
        <a:solidFill>
          <a:srgbClr val="92D050"/>
        </a:solidFill>
      </dgm:spPr>
    </dgm:pt>
    <dgm:pt modelId="{6779C442-2A7F-441A-90FD-8310FDE88225}" type="pres">
      <dgm:prSet presAssocID="{D4DD557A-4127-4EDD-890E-B6ED73275F43}" presName="Accent" presStyleLbl="alignNode1" presStyleIdx="2" presStyleCnt="3"/>
      <dgm:spPr/>
    </dgm:pt>
    <dgm:pt modelId="{ADA53337-6808-4B36-9EE6-56CEB93CC360}" type="pres">
      <dgm:prSet presAssocID="{D4DD557A-4127-4EDD-890E-B6ED73275F43}" presName="Child" presStyleLbl="revTx" presStyleIdx="4" presStyleCnt="6" custScaleX="104061">
        <dgm:presLayoutVars>
          <dgm:chMax val="0"/>
          <dgm:chPref val="0"/>
          <dgm:bulletEnabled val="1"/>
        </dgm:presLayoutVars>
      </dgm:prSet>
      <dgm:spPr/>
      <dgm:t>
        <a:bodyPr/>
        <a:lstStyle/>
        <a:p>
          <a:endParaRPr lang="en-US"/>
        </a:p>
      </dgm:t>
    </dgm:pt>
    <dgm:pt modelId="{2A9AD9EA-D697-445D-B3A5-9B4E956F835C}" type="pres">
      <dgm:prSet presAssocID="{D4DD557A-4127-4EDD-890E-B6ED73275F43}" presName="Parent" presStyleLbl="revTx" presStyleIdx="5" presStyleCnt="6">
        <dgm:presLayoutVars>
          <dgm:chMax val="1"/>
          <dgm:chPref val="1"/>
          <dgm:bulletEnabled val="1"/>
        </dgm:presLayoutVars>
      </dgm:prSet>
      <dgm:spPr/>
      <dgm:t>
        <a:bodyPr/>
        <a:lstStyle/>
        <a:p>
          <a:endParaRPr lang="en-US"/>
        </a:p>
      </dgm:t>
    </dgm:pt>
  </dgm:ptLst>
  <dgm:cxnLst>
    <dgm:cxn modelId="{BFA4075F-F757-44D3-8926-70F93DE28793}" srcId="{BC2552CE-0A44-4B37-B2DA-0C9FC3953D27}" destId="{5C75BE4A-13F5-498B-8BF6-78E13B14C227}" srcOrd="0" destOrd="0" parTransId="{C67248AE-5294-4BB7-A98A-D521861D268A}" sibTransId="{887D8265-F6DE-4D33-B10E-AC1BC0B596AD}"/>
    <dgm:cxn modelId="{AD52F63C-D0C0-4A93-A6F9-FCA756E4BE01}" type="presOf" srcId="{BC2552CE-0A44-4B37-B2DA-0C9FC3953D27}" destId="{8053385B-0427-468B-8E2F-3FC530F47D8E}" srcOrd="0" destOrd="0" presId="urn:microsoft.com/office/officeart/2008/layout/IncreasingCircleProcess"/>
    <dgm:cxn modelId="{99C8C5E8-E0AF-403C-8BED-07A5B673F9CD}" type="presOf" srcId="{5C75BE4A-13F5-498B-8BF6-78E13B14C227}" destId="{BADAD263-74A7-4688-8692-995BBA577BA1}" srcOrd="0" destOrd="0" presId="urn:microsoft.com/office/officeart/2008/layout/IncreasingCircleProcess"/>
    <dgm:cxn modelId="{1313B7F8-8F06-45C9-BCE6-F4BE3EA51932}" srcId="{73130B97-9A0E-4855-97B1-7CC03ED045BF}" destId="{B61C132B-15CD-445C-81D3-B0D60B3E1D14}" srcOrd="0" destOrd="0" parTransId="{E574735D-B6FC-4ED4-9976-FAC151988F20}" sibTransId="{6F3049CB-0197-40FA-A2BC-1648441B0883}"/>
    <dgm:cxn modelId="{36CF56B1-FBFC-40C8-9922-F327CCEAD3C6}" type="presOf" srcId="{B90A28C0-2B1D-4B4A-A3E8-368280937D69}" destId="{ADA53337-6808-4B36-9EE6-56CEB93CC360}" srcOrd="0" destOrd="0" presId="urn:microsoft.com/office/officeart/2008/layout/IncreasingCircleProcess"/>
    <dgm:cxn modelId="{9E82E9BA-ADE8-442D-8D7D-718F971BC8B8}" srcId="{73130B97-9A0E-4855-97B1-7CC03ED045BF}" destId="{BC2552CE-0A44-4B37-B2DA-0C9FC3953D27}" srcOrd="1" destOrd="0" parTransId="{4BF4613F-5128-4CB2-A66A-2CD1D63D567C}" sibTransId="{73ECD3CE-619B-467B-BE03-9E8B6497605A}"/>
    <dgm:cxn modelId="{F5E800FE-1802-4E3E-BA2E-4334E1FF9B35}" type="presOf" srcId="{B61C132B-15CD-445C-81D3-B0D60B3E1D14}" destId="{4D08345C-6C81-4A6B-AFCE-22CF44D0B476}" srcOrd="0" destOrd="0" presId="urn:microsoft.com/office/officeart/2008/layout/IncreasingCircleProcess"/>
    <dgm:cxn modelId="{7767EEE3-1EC1-48BA-8395-EE570E36961B}" type="presOf" srcId="{73130B97-9A0E-4855-97B1-7CC03ED045BF}" destId="{CA3A676B-AB13-463B-96A9-CF928BF17FCC}" srcOrd="0" destOrd="0" presId="urn:microsoft.com/office/officeart/2008/layout/IncreasingCircleProcess"/>
    <dgm:cxn modelId="{8DE8CFBB-FAEE-444C-B452-8DEC7C0CE020}" srcId="{D4DD557A-4127-4EDD-890E-B6ED73275F43}" destId="{B90A28C0-2B1D-4B4A-A3E8-368280937D69}" srcOrd="0" destOrd="0" parTransId="{4FD464BF-606A-4470-A33A-0C9B7DC0098A}" sibTransId="{CA42B135-965C-4FA7-B90C-005E1AA8E071}"/>
    <dgm:cxn modelId="{1F5953D9-7982-4BA7-AA62-CA819F9F1402}" srcId="{B61C132B-15CD-445C-81D3-B0D60B3E1D14}" destId="{75B03C1F-5BD4-4366-B2EE-ADF41A331D12}" srcOrd="0" destOrd="0" parTransId="{DB1E36DD-5DD5-4C8B-B719-BCEC02464FFD}" sibTransId="{A3AABCB9-DD5C-4CDA-BD2E-59605B35CCCB}"/>
    <dgm:cxn modelId="{F3FC70A0-A682-40F9-98F4-C128E2B68E70}" type="presOf" srcId="{D4DD557A-4127-4EDD-890E-B6ED73275F43}" destId="{2A9AD9EA-D697-445D-B3A5-9B4E956F835C}" srcOrd="0" destOrd="0" presId="urn:microsoft.com/office/officeart/2008/layout/IncreasingCircleProcess"/>
    <dgm:cxn modelId="{67A9F923-130D-42FE-8A47-8D8C1B816C95}" type="presOf" srcId="{75B03C1F-5BD4-4366-B2EE-ADF41A331D12}" destId="{2984C929-4519-46C0-80A6-E26750BF622E}" srcOrd="0" destOrd="0" presId="urn:microsoft.com/office/officeart/2008/layout/IncreasingCircleProcess"/>
    <dgm:cxn modelId="{A01F81E2-367F-43E2-A0C0-43A6E9830681}" srcId="{73130B97-9A0E-4855-97B1-7CC03ED045BF}" destId="{D4DD557A-4127-4EDD-890E-B6ED73275F43}" srcOrd="2" destOrd="0" parTransId="{4D9A5798-7D68-40A4-ADD0-AC6958E4EB12}" sibTransId="{75F4CAC2-DDF9-47A6-A273-FF6A4C997274}"/>
    <dgm:cxn modelId="{8D97177E-DE48-4A73-B4FA-CFE296B58537}" type="presParOf" srcId="{CA3A676B-AB13-463B-96A9-CF928BF17FCC}" destId="{DC40CCF0-ECA9-4087-BFF7-7FCD8480F127}" srcOrd="0" destOrd="0" presId="urn:microsoft.com/office/officeart/2008/layout/IncreasingCircleProcess"/>
    <dgm:cxn modelId="{4500C00B-EA0B-449A-BBD5-22D309AB1FB4}" type="presParOf" srcId="{DC40CCF0-ECA9-4087-BFF7-7FCD8480F127}" destId="{6A0253DB-E171-44CF-AAD3-572FB6553282}" srcOrd="0" destOrd="0" presId="urn:microsoft.com/office/officeart/2008/layout/IncreasingCircleProcess"/>
    <dgm:cxn modelId="{B8F41C1B-0F87-467E-8E01-AF7589234C1C}" type="presParOf" srcId="{DC40CCF0-ECA9-4087-BFF7-7FCD8480F127}" destId="{07E088E4-AF77-45DD-83A2-62293226427C}" srcOrd="1" destOrd="0" presId="urn:microsoft.com/office/officeart/2008/layout/IncreasingCircleProcess"/>
    <dgm:cxn modelId="{B0D2790F-102E-4BCA-ABBC-D14AC06DBBB5}" type="presParOf" srcId="{DC40CCF0-ECA9-4087-BFF7-7FCD8480F127}" destId="{2984C929-4519-46C0-80A6-E26750BF622E}" srcOrd="2" destOrd="0" presId="urn:microsoft.com/office/officeart/2008/layout/IncreasingCircleProcess"/>
    <dgm:cxn modelId="{45C8AD43-D611-470F-A26F-378D830CB546}" type="presParOf" srcId="{DC40CCF0-ECA9-4087-BFF7-7FCD8480F127}" destId="{4D08345C-6C81-4A6B-AFCE-22CF44D0B476}" srcOrd="3" destOrd="0" presId="urn:microsoft.com/office/officeart/2008/layout/IncreasingCircleProcess"/>
    <dgm:cxn modelId="{2100F79E-B46C-4162-A418-37F11BF2732E}" type="presParOf" srcId="{CA3A676B-AB13-463B-96A9-CF928BF17FCC}" destId="{C1ED7EEE-9588-452D-A21A-CD5FC33AFE2E}" srcOrd="1" destOrd="0" presId="urn:microsoft.com/office/officeart/2008/layout/IncreasingCircleProcess"/>
    <dgm:cxn modelId="{F11BD1C4-F558-4F92-BB0B-11B6043903E5}" type="presParOf" srcId="{CA3A676B-AB13-463B-96A9-CF928BF17FCC}" destId="{A37F1C38-01FF-40BE-BF9A-E86FE6B229E2}" srcOrd="2" destOrd="0" presId="urn:microsoft.com/office/officeart/2008/layout/IncreasingCircleProcess"/>
    <dgm:cxn modelId="{F38280B8-897C-42F9-9BEE-AA2845326171}" type="presParOf" srcId="{A37F1C38-01FF-40BE-BF9A-E86FE6B229E2}" destId="{BDD2514D-B5F9-404B-AD16-FAECF1DEDEBD}" srcOrd="0" destOrd="0" presId="urn:microsoft.com/office/officeart/2008/layout/IncreasingCircleProcess"/>
    <dgm:cxn modelId="{491AACF9-5070-4A1C-8C9A-4B66B997D795}" type="presParOf" srcId="{A37F1C38-01FF-40BE-BF9A-E86FE6B229E2}" destId="{F7F4D38B-B537-4978-A4FE-83506036E640}" srcOrd="1" destOrd="0" presId="urn:microsoft.com/office/officeart/2008/layout/IncreasingCircleProcess"/>
    <dgm:cxn modelId="{4D775C25-BCE0-439E-9A75-3139CC63292C}" type="presParOf" srcId="{A37F1C38-01FF-40BE-BF9A-E86FE6B229E2}" destId="{BADAD263-74A7-4688-8692-995BBA577BA1}" srcOrd="2" destOrd="0" presId="urn:microsoft.com/office/officeart/2008/layout/IncreasingCircleProcess"/>
    <dgm:cxn modelId="{3940980B-EBA9-4420-B3AD-CC6FC1644753}" type="presParOf" srcId="{A37F1C38-01FF-40BE-BF9A-E86FE6B229E2}" destId="{8053385B-0427-468B-8E2F-3FC530F47D8E}" srcOrd="3" destOrd="0" presId="urn:microsoft.com/office/officeart/2008/layout/IncreasingCircleProcess"/>
    <dgm:cxn modelId="{CACCE5D0-9C19-4B2A-ADBD-BA71E0776F32}" type="presParOf" srcId="{CA3A676B-AB13-463B-96A9-CF928BF17FCC}" destId="{693E25C1-8107-4703-97E4-F7E563FC48E0}" srcOrd="3" destOrd="0" presId="urn:microsoft.com/office/officeart/2008/layout/IncreasingCircleProcess"/>
    <dgm:cxn modelId="{FFDD302C-6F5B-478E-8A29-F6CA9103DEA1}" type="presParOf" srcId="{CA3A676B-AB13-463B-96A9-CF928BF17FCC}" destId="{D0C1B246-AC25-42E1-98BF-E32F9A2CAE50}" srcOrd="4" destOrd="0" presId="urn:microsoft.com/office/officeart/2008/layout/IncreasingCircleProcess"/>
    <dgm:cxn modelId="{E1655438-25F3-401B-8351-6FD07F33BA05}" type="presParOf" srcId="{D0C1B246-AC25-42E1-98BF-E32F9A2CAE50}" destId="{29F50C93-62C0-4789-864E-1BFD781EEC7C}" srcOrd="0" destOrd="0" presId="urn:microsoft.com/office/officeart/2008/layout/IncreasingCircleProcess"/>
    <dgm:cxn modelId="{8A6C98C7-DBA0-4A3A-93AD-8FD54165B2F9}" type="presParOf" srcId="{D0C1B246-AC25-42E1-98BF-E32F9A2CAE50}" destId="{6779C442-2A7F-441A-90FD-8310FDE88225}" srcOrd="1" destOrd="0" presId="urn:microsoft.com/office/officeart/2008/layout/IncreasingCircleProcess"/>
    <dgm:cxn modelId="{5C376D98-CB62-4AFF-B157-90F5F7B70C05}" type="presParOf" srcId="{D0C1B246-AC25-42E1-98BF-E32F9A2CAE50}" destId="{ADA53337-6808-4B36-9EE6-56CEB93CC360}" srcOrd="2" destOrd="0" presId="urn:microsoft.com/office/officeart/2008/layout/IncreasingCircleProcess"/>
    <dgm:cxn modelId="{23E20AD1-E17F-4D36-A600-7963483EA506}" type="presParOf" srcId="{D0C1B246-AC25-42E1-98BF-E32F9A2CAE50}" destId="{2A9AD9EA-D697-445D-B3A5-9B4E956F835C}" srcOrd="3" destOrd="0" presId="urn:microsoft.com/office/officeart/2008/layout/IncreasingCircleProcess"/>
  </dgm:cxnLst>
  <dgm:bg/>
  <dgm:whole>
    <a:ln w="47625">
      <a:solidFill>
        <a:schemeClr val="accent1">
          <a:hueOff val="0"/>
          <a:satOff val="0"/>
          <a:lumOff val="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253DB-E171-44CF-AAD3-572FB6553282}">
      <dsp:nvSpPr>
        <dsp:cNvPr id="0" name=""/>
        <dsp:cNvSpPr/>
      </dsp:nvSpPr>
      <dsp:spPr>
        <a:xfrm>
          <a:off x="122" y="0"/>
          <a:ext cx="644597" cy="644597"/>
        </a:xfrm>
        <a:prstGeom prst="ellipse">
          <a:avLst/>
        </a:prstGeom>
        <a:solidFill>
          <a:srgbClr val="92D050"/>
        </a:solidFill>
        <a:ln>
          <a:noFill/>
        </a:ln>
        <a:effectLst/>
      </dsp:spPr>
      <dsp:style>
        <a:lnRef idx="0">
          <a:scrgbClr r="0" g="0" b="0"/>
        </a:lnRef>
        <a:fillRef idx="1">
          <a:scrgbClr r="0" g="0" b="0"/>
        </a:fillRef>
        <a:effectRef idx="0">
          <a:scrgbClr r="0" g="0" b="0"/>
        </a:effectRef>
        <a:fontRef idx="minor"/>
      </dsp:style>
    </dsp:sp>
    <dsp:sp modelId="{07E088E4-AF77-45DD-83A2-62293226427C}">
      <dsp:nvSpPr>
        <dsp:cNvPr id="0" name=""/>
        <dsp:cNvSpPr/>
      </dsp:nvSpPr>
      <dsp:spPr>
        <a:xfrm>
          <a:off x="64582" y="64459"/>
          <a:ext cx="515678" cy="515678"/>
        </a:xfrm>
        <a:prstGeom prst="chord">
          <a:avLst>
            <a:gd name="adj1" fmla="val 1168272"/>
            <a:gd name="adj2" fmla="val 9631728"/>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84C929-4519-46C0-80A6-E26750BF622E}">
      <dsp:nvSpPr>
        <dsp:cNvPr id="0" name=""/>
        <dsp:cNvSpPr/>
      </dsp:nvSpPr>
      <dsp:spPr>
        <a:xfrm>
          <a:off x="587651" y="644597"/>
          <a:ext cx="2289657" cy="2712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1066800">
            <a:lnSpc>
              <a:spcPct val="90000"/>
            </a:lnSpc>
            <a:spcBef>
              <a:spcPct val="0"/>
            </a:spcBef>
            <a:spcAft>
              <a:spcPct val="35000"/>
            </a:spcAft>
          </a:pPr>
          <a:r>
            <a:rPr lang="en-US" sz="2400" b="1" kern="1200" dirty="0" smtClean="0"/>
            <a:t>1. </a:t>
          </a:r>
          <a:r>
            <a:rPr lang="en-US" sz="2400" kern="1200" dirty="0" smtClean="0"/>
            <a:t>Discuss </a:t>
          </a:r>
          <a:r>
            <a:rPr lang="en-US" sz="2400" b="1" kern="1200" dirty="0" smtClean="0"/>
            <a:t>next</a:t>
          </a:r>
          <a:r>
            <a:rPr lang="en-US" sz="2400" kern="1200" dirty="0" smtClean="0"/>
            <a:t> </a:t>
          </a:r>
          <a:r>
            <a:rPr lang="en-US" sz="2400" b="1" i="0" kern="1200" baseline="0" dirty="0" smtClean="0"/>
            <a:t>year’s</a:t>
          </a:r>
          <a:r>
            <a:rPr lang="en-US" sz="2400" kern="1200" dirty="0" smtClean="0"/>
            <a:t> potential membership and assign responsibilities; </a:t>
          </a:r>
        </a:p>
        <a:p>
          <a:pPr lvl="0" algn="l" defTabSz="1066800">
            <a:lnSpc>
              <a:spcPct val="90000"/>
            </a:lnSpc>
            <a:spcBef>
              <a:spcPct val="0"/>
            </a:spcBef>
            <a:spcAft>
              <a:spcPct val="35000"/>
            </a:spcAft>
          </a:pPr>
          <a:r>
            <a:rPr lang="en-US" sz="2400" b="1" kern="1200" dirty="0" smtClean="0"/>
            <a:t>2. </a:t>
          </a:r>
          <a:r>
            <a:rPr lang="en-US" sz="2400" kern="1200" dirty="0" smtClean="0"/>
            <a:t>Consider member backup plan(s);</a:t>
          </a:r>
        </a:p>
        <a:p>
          <a:pPr lvl="0" algn="l" defTabSz="1066800">
            <a:lnSpc>
              <a:spcPct val="90000"/>
            </a:lnSpc>
            <a:spcBef>
              <a:spcPct val="0"/>
            </a:spcBef>
            <a:spcAft>
              <a:spcPct val="35000"/>
            </a:spcAft>
          </a:pPr>
          <a:r>
            <a:rPr lang="en-US" sz="2400" b="1" kern="1200" dirty="0" smtClean="0"/>
            <a:t>3. </a:t>
          </a:r>
          <a:r>
            <a:rPr lang="en-US" sz="2400" kern="1200" dirty="0" smtClean="0"/>
            <a:t>Begin LEA Consortium contract (use sample or create your own)</a:t>
          </a:r>
          <a:endParaRPr lang="en-US" sz="2400" kern="1200" dirty="0"/>
        </a:p>
      </dsp:txBody>
      <dsp:txXfrm>
        <a:off x="587651" y="644597"/>
        <a:ext cx="2289657" cy="2712682"/>
      </dsp:txXfrm>
    </dsp:sp>
    <dsp:sp modelId="{4D08345C-6C81-4A6B-AFCE-22CF44D0B476}">
      <dsp:nvSpPr>
        <dsp:cNvPr id="0" name=""/>
        <dsp:cNvSpPr/>
      </dsp:nvSpPr>
      <dsp:spPr>
        <a:xfrm>
          <a:off x="779011" y="0"/>
          <a:ext cx="1906935" cy="644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1066800">
            <a:lnSpc>
              <a:spcPct val="90000"/>
            </a:lnSpc>
            <a:spcBef>
              <a:spcPct val="0"/>
            </a:spcBef>
            <a:spcAft>
              <a:spcPct val="35000"/>
            </a:spcAft>
          </a:pPr>
          <a:r>
            <a:rPr lang="en-US" sz="2400" b="1" kern="1200" dirty="0" smtClean="0">
              <a:solidFill>
                <a:srgbClr val="C00000"/>
              </a:solidFill>
              <a:latin typeface="Bookman Old Style" panose="02050604050505020204" pitchFamily="18" charset="0"/>
            </a:rPr>
            <a:t>Fall</a:t>
          </a:r>
          <a:r>
            <a:rPr lang="en-US" sz="2400" kern="1200" dirty="0" smtClean="0"/>
            <a:t>	</a:t>
          </a:r>
          <a:endParaRPr lang="en-US" sz="2400" kern="1200" dirty="0"/>
        </a:p>
      </dsp:txBody>
      <dsp:txXfrm>
        <a:off x="779011" y="0"/>
        <a:ext cx="1906935" cy="644597"/>
      </dsp:txXfrm>
    </dsp:sp>
    <dsp:sp modelId="{BDD2514D-B5F9-404B-AD16-FAECF1DEDEBD}">
      <dsp:nvSpPr>
        <dsp:cNvPr id="0" name=""/>
        <dsp:cNvSpPr/>
      </dsp:nvSpPr>
      <dsp:spPr>
        <a:xfrm>
          <a:off x="3011599" y="0"/>
          <a:ext cx="644597" cy="644597"/>
        </a:xfrm>
        <a:prstGeom prst="ellipse">
          <a:avLst/>
        </a:prstGeom>
        <a:solidFill>
          <a:srgbClr val="92D050"/>
        </a:solidFill>
        <a:ln>
          <a:noFill/>
        </a:ln>
        <a:effectLst/>
      </dsp:spPr>
      <dsp:style>
        <a:lnRef idx="0">
          <a:scrgbClr r="0" g="0" b="0"/>
        </a:lnRef>
        <a:fillRef idx="1">
          <a:scrgbClr r="0" g="0" b="0"/>
        </a:fillRef>
        <a:effectRef idx="0">
          <a:scrgbClr r="0" g="0" b="0"/>
        </a:effectRef>
        <a:fontRef idx="minor"/>
      </dsp:style>
    </dsp:sp>
    <dsp:sp modelId="{F7F4D38B-B537-4978-A4FE-83506036E640}">
      <dsp:nvSpPr>
        <dsp:cNvPr id="0" name=""/>
        <dsp:cNvSpPr/>
      </dsp:nvSpPr>
      <dsp:spPr>
        <a:xfrm>
          <a:off x="3076059" y="64459"/>
          <a:ext cx="515678" cy="515678"/>
        </a:xfrm>
        <a:prstGeom prst="chord">
          <a:avLst>
            <a:gd name="adj1" fmla="val 20431728"/>
            <a:gd name="adj2" fmla="val 11968272"/>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DAD263-74A7-4688-8692-995BBA577BA1}">
      <dsp:nvSpPr>
        <dsp:cNvPr id="0" name=""/>
        <dsp:cNvSpPr/>
      </dsp:nvSpPr>
      <dsp:spPr>
        <a:xfrm>
          <a:off x="3854962" y="705172"/>
          <a:ext cx="2383669" cy="2712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58420" rIns="58420" bIns="58420" numCol="1" spcCol="1270" anchor="t" anchorCtr="0">
          <a:noAutofit/>
        </a:bodyPr>
        <a:lstStyle/>
        <a:p>
          <a:pPr lvl="0" algn="l" defTabSz="1022350">
            <a:lnSpc>
              <a:spcPct val="90000"/>
            </a:lnSpc>
            <a:spcBef>
              <a:spcPct val="0"/>
            </a:spcBef>
            <a:spcAft>
              <a:spcPct val="35000"/>
            </a:spcAft>
          </a:pPr>
          <a:r>
            <a:rPr lang="en-US" sz="2300" b="1" kern="1200" dirty="0" smtClean="0"/>
            <a:t>1. </a:t>
          </a:r>
          <a:r>
            <a:rPr lang="en-US" sz="2300" kern="1200" dirty="0" smtClean="0"/>
            <a:t>Coordinate on, and Prepare LEA Consortium “Title III Program Plan” for the </a:t>
          </a:r>
          <a:r>
            <a:rPr lang="en-US" sz="2300" kern="1200" dirty="0" err="1" smtClean="0"/>
            <a:t>ConApp</a:t>
          </a:r>
          <a:r>
            <a:rPr lang="en-US" sz="2300" kern="1200" dirty="0" smtClean="0"/>
            <a:t> (‘17-’18 </a:t>
          </a:r>
          <a:r>
            <a:rPr lang="en-US" sz="2300" kern="1200" dirty="0" smtClean="0"/>
            <a:t>questions are included </a:t>
          </a:r>
          <a:r>
            <a:rPr lang="en-US" sz="2300" kern="1200" dirty="0" smtClean="0"/>
            <a:t>in your packet);  </a:t>
          </a:r>
        </a:p>
        <a:p>
          <a:pPr lvl="0" algn="l" defTabSz="1022350">
            <a:lnSpc>
              <a:spcPct val="90000"/>
            </a:lnSpc>
            <a:spcBef>
              <a:spcPct val="0"/>
            </a:spcBef>
            <a:spcAft>
              <a:spcPct val="35000"/>
            </a:spcAft>
          </a:pPr>
          <a:r>
            <a:rPr lang="en-US" sz="2300" b="1" kern="1200" dirty="0" smtClean="0"/>
            <a:t>2. </a:t>
          </a:r>
          <a:r>
            <a:rPr lang="en-US" sz="2300" kern="1200" dirty="0" smtClean="0"/>
            <a:t>Begin budget planning with your </a:t>
          </a:r>
          <a:r>
            <a:rPr lang="en-US" sz="2300" i="1" kern="1200" dirty="0" smtClean="0"/>
            <a:t>anticipated</a:t>
          </a:r>
          <a:r>
            <a:rPr lang="en-US" sz="2300" kern="1200" dirty="0" smtClean="0"/>
            <a:t> group allotment.</a:t>
          </a:r>
          <a:endParaRPr lang="en-US" sz="2300" kern="1200" dirty="0"/>
        </a:p>
      </dsp:txBody>
      <dsp:txXfrm>
        <a:off x="3854962" y="705172"/>
        <a:ext cx="2383669" cy="2712682"/>
      </dsp:txXfrm>
    </dsp:sp>
    <dsp:sp modelId="{8053385B-0427-468B-8E2F-3FC530F47D8E}">
      <dsp:nvSpPr>
        <dsp:cNvPr id="0" name=""/>
        <dsp:cNvSpPr/>
      </dsp:nvSpPr>
      <dsp:spPr>
        <a:xfrm>
          <a:off x="3790488" y="0"/>
          <a:ext cx="1906935" cy="644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1066800">
            <a:lnSpc>
              <a:spcPct val="90000"/>
            </a:lnSpc>
            <a:spcBef>
              <a:spcPct val="0"/>
            </a:spcBef>
            <a:spcAft>
              <a:spcPct val="35000"/>
            </a:spcAft>
          </a:pPr>
          <a:r>
            <a:rPr lang="en-US" sz="2400" b="1" kern="1200" dirty="0" smtClean="0">
              <a:solidFill>
                <a:srgbClr val="00B0F0"/>
              </a:solidFill>
              <a:latin typeface="Bookman Old Style" panose="02050604050505020204" pitchFamily="18" charset="0"/>
            </a:rPr>
            <a:t>Jan. – Mar.</a:t>
          </a:r>
          <a:endParaRPr lang="en-US" sz="2400" b="1" kern="1200" dirty="0">
            <a:solidFill>
              <a:srgbClr val="00B0F0"/>
            </a:solidFill>
            <a:latin typeface="Bookman Old Style" panose="02050604050505020204" pitchFamily="18" charset="0"/>
          </a:endParaRPr>
        </a:p>
      </dsp:txBody>
      <dsp:txXfrm>
        <a:off x="3790488" y="0"/>
        <a:ext cx="1906935" cy="644597"/>
      </dsp:txXfrm>
    </dsp:sp>
    <dsp:sp modelId="{29F50C93-62C0-4789-864E-1BFD781EEC7C}">
      <dsp:nvSpPr>
        <dsp:cNvPr id="0" name=""/>
        <dsp:cNvSpPr/>
      </dsp:nvSpPr>
      <dsp:spPr>
        <a:xfrm>
          <a:off x="6070082" y="0"/>
          <a:ext cx="644597" cy="644597"/>
        </a:xfrm>
        <a:prstGeom prst="ellipse">
          <a:avLst/>
        </a:prstGeom>
        <a:solidFill>
          <a:srgbClr val="92D050"/>
        </a:solidFill>
        <a:ln>
          <a:noFill/>
        </a:ln>
        <a:effectLst/>
      </dsp:spPr>
      <dsp:style>
        <a:lnRef idx="0">
          <a:scrgbClr r="0" g="0" b="0"/>
        </a:lnRef>
        <a:fillRef idx="1">
          <a:scrgbClr r="0" g="0" b="0"/>
        </a:fillRef>
        <a:effectRef idx="0">
          <a:scrgbClr r="0" g="0" b="0"/>
        </a:effectRef>
        <a:fontRef idx="minor"/>
      </dsp:style>
    </dsp:sp>
    <dsp:sp modelId="{6779C442-2A7F-441A-90FD-8310FDE88225}">
      <dsp:nvSpPr>
        <dsp:cNvPr id="0" name=""/>
        <dsp:cNvSpPr/>
      </dsp:nvSpPr>
      <dsp:spPr>
        <a:xfrm>
          <a:off x="6134542" y="64459"/>
          <a:ext cx="515678" cy="515678"/>
        </a:xfrm>
        <a:prstGeom prst="chord">
          <a:avLst>
            <a:gd name="adj1" fmla="val 162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A53337-6808-4B36-9EE6-56CEB93CC360}">
      <dsp:nvSpPr>
        <dsp:cNvPr id="0" name=""/>
        <dsp:cNvSpPr/>
      </dsp:nvSpPr>
      <dsp:spPr>
        <a:xfrm>
          <a:off x="6810251" y="644597"/>
          <a:ext cx="1984376" cy="2712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1066800">
            <a:lnSpc>
              <a:spcPct val="90000"/>
            </a:lnSpc>
            <a:spcBef>
              <a:spcPct val="0"/>
            </a:spcBef>
            <a:spcAft>
              <a:spcPct val="35000"/>
            </a:spcAft>
          </a:pPr>
          <a:r>
            <a:rPr lang="en-US" sz="2400" kern="1200" dirty="0" smtClean="0"/>
            <a:t>Submit </a:t>
          </a:r>
          <a:r>
            <a:rPr lang="en-US" sz="2400" b="1" kern="1200" dirty="0" smtClean="0"/>
            <a:t>draft</a:t>
          </a:r>
          <a:r>
            <a:rPr lang="en-US" sz="2400" kern="1200" dirty="0" smtClean="0"/>
            <a:t> Consortium contract to Title III Unit.  </a:t>
          </a:r>
        </a:p>
        <a:p>
          <a:pPr lvl="0" algn="l" defTabSz="1066800">
            <a:lnSpc>
              <a:spcPct val="90000"/>
            </a:lnSpc>
            <a:spcBef>
              <a:spcPct val="0"/>
            </a:spcBef>
            <a:spcAft>
              <a:spcPct val="35000"/>
            </a:spcAft>
          </a:pPr>
          <a:r>
            <a:rPr lang="en-US" sz="2400" kern="1200" dirty="0" smtClean="0"/>
            <a:t>(This is “Draft” until true allocations are known, and final membership is assured.)</a:t>
          </a:r>
        </a:p>
        <a:p>
          <a:pPr lvl="0" algn="l" defTabSz="1066800">
            <a:lnSpc>
              <a:spcPct val="90000"/>
            </a:lnSpc>
            <a:spcBef>
              <a:spcPct val="0"/>
            </a:spcBef>
            <a:spcAft>
              <a:spcPct val="35000"/>
            </a:spcAft>
          </a:pPr>
          <a:endParaRPr lang="en-US" sz="2400" kern="1200" dirty="0" smtClean="0"/>
        </a:p>
        <a:p>
          <a:pPr lvl="0" algn="l" defTabSz="1066800">
            <a:lnSpc>
              <a:spcPct val="90000"/>
            </a:lnSpc>
            <a:spcBef>
              <a:spcPct val="0"/>
            </a:spcBef>
            <a:spcAft>
              <a:spcPct val="35000"/>
            </a:spcAft>
          </a:pPr>
          <a:r>
            <a:rPr lang="en-US" sz="2400" kern="1200" dirty="0" smtClean="0"/>
            <a:t>          </a:t>
          </a:r>
          <a:r>
            <a:rPr lang="en-US" sz="2400" b="1" i="1" kern="1200" dirty="0" smtClean="0">
              <a:solidFill>
                <a:srgbClr val="00B0F0"/>
              </a:solidFill>
            </a:rPr>
            <a:t>(cont.)</a:t>
          </a:r>
        </a:p>
      </dsp:txBody>
      <dsp:txXfrm>
        <a:off x="6810251" y="644597"/>
        <a:ext cx="1984376" cy="2712682"/>
      </dsp:txXfrm>
    </dsp:sp>
    <dsp:sp modelId="{2A9AD9EA-D697-445D-B3A5-9B4E956F835C}">
      <dsp:nvSpPr>
        <dsp:cNvPr id="0" name=""/>
        <dsp:cNvSpPr/>
      </dsp:nvSpPr>
      <dsp:spPr>
        <a:xfrm>
          <a:off x="6848971" y="0"/>
          <a:ext cx="1906935" cy="644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1066800">
            <a:lnSpc>
              <a:spcPct val="90000"/>
            </a:lnSpc>
            <a:spcBef>
              <a:spcPct val="0"/>
            </a:spcBef>
            <a:spcAft>
              <a:spcPct val="35000"/>
            </a:spcAft>
          </a:pPr>
          <a:r>
            <a:rPr lang="en-US" sz="2400" b="1" kern="1200" dirty="0" smtClean="0">
              <a:solidFill>
                <a:srgbClr val="FF3399"/>
              </a:solidFill>
              <a:latin typeface="Bookman Old Style" panose="02050604050505020204" pitchFamily="18" charset="0"/>
            </a:rPr>
            <a:t>April</a:t>
          </a:r>
          <a:endParaRPr lang="en-US" sz="2400" b="1" kern="1200" dirty="0">
            <a:solidFill>
              <a:srgbClr val="FF3399"/>
            </a:solidFill>
            <a:latin typeface="Bookman Old Style" panose="02050604050505020204" pitchFamily="18" charset="0"/>
          </a:endParaRPr>
        </a:p>
      </dsp:txBody>
      <dsp:txXfrm>
        <a:off x="6848971" y="0"/>
        <a:ext cx="1906935" cy="6445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253DB-E171-44CF-AAD3-572FB6553282}">
      <dsp:nvSpPr>
        <dsp:cNvPr id="0" name=""/>
        <dsp:cNvSpPr/>
      </dsp:nvSpPr>
      <dsp:spPr>
        <a:xfrm>
          <a:off x="122" y="0"/>
          <a:ext cx="644597" cy="644597"/>
        </a:xfrm>
        <a:prstGeom prst="ellipse">
          <a:avLst/>
        </a:prstGeom>
        <a:solidFill>
          <a:srgbClr val="92D050"/>
        </a:solidFill>
        <a:ln>
          <a:noFill/>
        </a:ln>
        <a:effectLst/>
      </dsp:spPr>
      <dsp:style>
        <a:lnRef idx="0">
          <a:scrgbClr r="0" g="0" b="0"/>
        </a:lnRef>
        <a:fillRef idx="1">
          <a:scrgbClr r="0" g="0" b="0"/>
        </a:fillRef>
        <a:effectRef idx="0">
          <a:scrgbClr r="0" g="0" b="0"/>
        </a:effectRef>
        <a:fontRef idx="minor"/>
      </dsp:style>
    </dsp:sp>
    <dsp:sp modelId="{07E088E4-AF77-45DD-83A2-62293226427C}">
      <dsp:nvSpPr>
        <dsp:cNvPr id="0" name=""/>
        <dsp:cNvSpPr/>
      </dsp:nvSpPr>
      <dsp:spPr>
        <a:xfrm>
          <a:off x="64582" y="64459"/>
          <a:ext cx="515678" cy="515678"/>
        </a:xfrm>
        <a:prstGeom prst="chord">
          <a:avLst>
            <a:gd name="adj1" fmla="val 1168272"/>
            <a:gd name="adj2" fmla="val 9631728"/>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84C929-4519-46C0-80A6-E26750BF622E}">
      <dsp:nvSpPr>
        <dsp:cNvPr id="0" name=""/>
        <dsp:cNvSpPr/>
      </dsp:nvSpPr>
      <dsp:spPr>
        <a:xfrm>
          <a:off x="587651" y="644597"/>
          <a:ext cx="2289657" cy="2712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1066800">
            <a:lnSpc>
              <a:spcPct val="90000"/>
            </a:lnSpc>
            <a:spcBef>
              <a:spcPct val="0"/>
            </a:spcBef>
            <a:spcAft>
              <a:spcPct val="35000"/>
            </a:spcAft>
          </a:pPr>
          <a:r>
            <a:rPr lang="en-US" sz="2400" b="1" kern="1200" dirty="0" smtClean="0"/>
            <a:t>1</a:t>
          </a:r>
          <a:r>
            <a:rPr lang="en-US" sz="2400" kern="1200" dirty="0" smtClean="0"/>
            <a:t>. CLIP/DIP due from </a:t>
          </a:r>
          <a:r>
            <a:rPr lang="en-US" sz="2400" u="sng" kern="1200" dirty="0" smtClean="0"/>
            <a:t>each</a:t>
          </a:r>
          <a:r>
            <a:rPr lang="en-US" sz="2400" kern="1200" dirty="0" smtClean="0"/>
            <a:t> Consortium member </a:t>
          </a:r>
        </a:p>
        <a:p>
          <a:pPr lvl="0" algn="l" defTabSz="1066800">
            <a:lnSpc>
              <a:spcPct val="90000"/>
            </a:lnSpc>
            <a:spcBef>
              <a:spcPct val="0"/>
            </a:spcBef>
            <a:spcAft>
              <a:spcPct val="35000"/>
            </a:spcAft>
          </a:pPr>
          <a:r>
            <a:rPr lang="en-US" sz="2400" kern="1200" dirty="0" smtClean="0"/>
            <a:t>(</a:t>
          </a:r>
          <a:r>
            <a:rPr lang="en-US" sz="2400" i="1" kern="1200" dirty="0" smtClean="0"/>
            <a:t>Why not just </a:t>
          </a:r>
          <a:r>
            <a:rPr lang="en-US" sz="2400" b="1" i="1" kern="1200" dirty="0" smtClean="0"/>
            <a:t>Lead</a:t>
          </a:r>
          <a:r>
            <a:rPr lang="en-US" sz="2400" i="1" kern="1200" dirty="0" smtClean="0"/>
            <a:t> LEA</a:t>
          </a:r>
          <a:r>
            <a:rPr lang="en-US" sz="2400" kern="1200" dirty="0" smtClean="0"/>
            <a:t>? b/c Title III </a:t>
          </a:r>
          <a:r>
            <a:rPr lang="en-US" sz="2400" kern="1200" dirty="0" smtClean="0"/>
            <a:t>elements are </a:t>
          </a:r>
          <a:r>
            <a:rPr lang="en-US" sz="2400" kern="1200" dirty="0" smtClean="0"/>
            <a:t>required if </a:t>
          </a:r>
          <a:r>
            <a:rPr lang="en-US" sz="2400" kern="1200" dirty="0" smtClean="0"/>
            <a:t>using </a:t>
          </a:r>
          <a:r>
            <a:rPr lang="en-US" sz="2400" kern="1200" dirty="0" smtClean="0"/>
            <a:t>Title III </a:t>
          </a:r>
          <a:r>
            <a:rPr lang="en-US" sz="2400" kern="1200" dirty="0" smtClean="0"/>
            <a:t>funds.);</a:t>
          </a:r>
          <a:endParaRPr lang="en-US" sz="2400" kern="1200" dirty="0" smtClean="0"/>
        </a:p>
        <a:p>
          <a:pPr lvl="0" algn="l" defTabSz="1066800">
            <a:lnSpc>
              <a:spcPct val="90000"/>
            </a:lnSpc>
            <a:spcBef>
              <a:spcPct val="0"/>
            </a:spcBef>
            <a:spcAft>
              <a:spcPct val="35000"/>
            </a:spcAft>
          </a:pPr>
          <a:r>
            <a:rPr lang="en-US" sz="2400" b="1" kern="1200" dirty="0" smtClean="0"/>
            <a:t>2. Final</a:t>
          </a:r>
          <a:r>
            <a:rPr lang="en-US" sz="2400" kern="1200" dirty="0" smtClean="0"/>
            <a:t> LEA Consortium contract due to Title III unit.</a:t>
          </a:r>
          <a:endParaRPr lang="en-US" sz="2400" kern="1200" dirty="0"/>
        </a:p>
      </dsp:txBody>
      <dsp:txXfrm>
        <a:off x="587651" y="644597"/>
        <a:ext cx="2289657" cy="2712682"/>
      </dsp:txXfrm>
    </dsp:sp>
    <dsp:sp modelId="{4D08345C-6C81-4A6B-AFCE-22CF44D0B476}">
      <dsp:nvSpPr>
        <dsp:cNvPr id="0" name=""/>
        <dsp:cNvSpPr/>
      </dsp:nvSpPr>
      <dsp:spPr>
        <a:xfrm>
          <a:off x="804946" y="496321"/>
          <a:ext cx="1906935" cy="392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1200150">
            <a:lnSpc>
              <a:spcPct val="90000"/>
            </a:lnSpc>
            <a:spcBef>
              <a:spcPct val="0"/>
            </a:spcBef>
            <a:spcAft>
              <a:spcPct val="35000"/>
            </a:spcAft>
          </a:pPr>
          <a:r>
            <a:rPr lang="en-US" sz="2700" b="1" kern="1200" dirty="0" smtClean="0">
              <a:solidFill>
                <a:srgbClr val="C00000"/>
              </a:solidFill>
              <a:latin typeface="Bookman Old Style" panose="02050604050505020204" pitchFamily="18" charset="0"/>
            </a:rPr>
            <a:t>Aug.-Sept</a:t>
          </a:r>
          <a:r>
            <a:rPr lang="en-US" sz="2000" kern="1200" dirty="0" smtClean="0"/>
            <a:t>	</a:t>
          </a:r>
          <a:endParaRPr lang="en-US" sz="2000" kern="1200" dirty="0"/>
        </a:p>
      </dsp:txBody>
      <dsp:txXfrm>
        <a:off x="804946" y="496321"/>
        <a:ext cx="1906935" cy="392998"/>
      </dsp:txXfrm>
    </dsp:sp>
    <dsp:sp modelId="{BDD2514D-B5F9-404B-AD16-FAECF1DEDEBD}">
      <dsp:nvSpPr>
        <dsp:cNvPr id="0" name=""/>
        <dsp:cNvSpPr/>
      </dsp:nvSpPr>
      <dsp:spPr>
        <a:xfrm>
          <a:off x="3011599" y="0"/>
          <a:ext cx="644597" cy="644597"/>
        </a:xfrm>
        <a:prstGeom prst="ellipse">
          <a:avLst/>
        </a:prstGeom>
        <a:solidFill>
          <a:srgbClr val="92D050"/>
        </a:solidFill>
        <a:ln>
          <a:noFill/>
        </a:ln>
        <a:effectLst/>
      </dsp:spPr>
      <dsp:style>
        <a:lnRef idx="0">
          <a:scrgbClr r="0" g="0" b="0"/>
        </a:lnRef>
        <a:fillRef idx="1">
          <a:scrgbClr r="0" g="0" b="0"/>
        </a:fillRef>
        <a:effectRef idx="0">
          <a:scrgbClr r="0" g="0" b="0"/>
        </a:effectRef>
        <a:fontRef idx="minor"/>
      </dsp:style>
    </dsp:sp>
    <dsp:sp modelId="{F7F4D38B-B537-4978-A4FE-83506036E640}">
      <dsp:nvSpPr>
        <dsp:cNvPr id="0" name=""/>
        <dsp:cNvSpPr/>
      </dsp:nvSpPr>
      <dsp:spPr>
        <a:xfrm>
          <a:off x="3076059" y="64459"/>
          <a:ext cx="515678" cy="515678"/>
        </a:xfrm>
        <a:prstGeom prst="chord">
          <a:avLst>
            <a:gd name="adj1" fmla="val 20431728"/>
            <a:gd name="adj2" fmla="val 11968272"/>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DAD263-74A7-4688-8692-995BBA577BA1}">
      <dsp:nvSpPr>
        <dsp:cNvPr id="0" name=""/>
        <dsp:cNvSpPr/>
      </dsp:nvSpPr>
      <dsp:spPr>
        <a:xfrm>
          <a:off x="3854962" y="705172"/>
          <a:ext cx="2383669" cy="2712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58420" rIns="58420" bIns="58420" numCol="1" spcCol="1270" anchor="t" anchorCtr="0">
          <a:noAutofit/>
        </a:bodyPr>
        <a:lstStyle/>
        <a:p>
          <a:pPr lvl="0" algn="l" defTabSz="1022350">
            <a:lnSpc>
              <a:spcPct val="90000"/>
            </a:lnSpc>
            <a:spcBef>
              <a:spcPct val="0"/>
            </a:spcBef>
            <a:spcAft>
              <a:spcPct val="35000"/>
            </a:spcAft>
          </a:pPr>
          <a:r>
            <a:rPr lang="en-US" sz="2300" kern="1200" dirty="0" smtClean="0"/>
            <a:t>Title </a:t>
          </a:r>
          <a:r>
            <a:rPr lang="en-US" sz="2300" kern="1200" dirty="0" smtClean="0"/>
            <a:t>III program plan and Consortium budget due </a:t>
          </a:r>
          <a:r>
            <a:rPr lang="en-US" sz="2300" kern="1200" dirty="0" smtClean="0"/>
            <a:t>in </a:t>
          </a:r>
          <a:r>
            <a:rPr lang="en-US" sz="2300" kern="1200" dirty="0" err="1" smtClean="0"/>
            <a:t>ConApp</a:t>
          </a:r>
          <a:r>
            <a:rPr lang="en-US" sz="2300" kern="1200" dirty="0" smtClean="0"/>
            <a:t> (inputted </a:t>
          </a:r>
          <a:r>
            <a:rPr lang="en-US" sz="2300" kern="1200" dirty="0" smtClean="0"/>
            <a:t>by Lead </a:t>
          </a:r>
          <a:r>
            <a:rPr lang="en-US" sz="2300" kern="1200" dirty="0" smtClean="0"/>
            <a:t>LEA, as grant recipient)</a:t>
          </a:r>
          <a:endParaRPr lang="en-US" sz="2300" kern="1200" dirty="0"/>
        </a:p>
      </dsp:txBody>
      <dsp:txXfrm>
        <a:off x="3854962" y="705172"/>
        <a:ext cx="2383669" cy="2712682"/>
      </dsp:txXfrm>
    </dsp:sp>
    <dsp:sp modelId="{8053385B-0427-468B-8E2F-3FC530F47D8E}">
      <dsp:nvSpPr>
        <dsp:cNvPr id="0" name=""/>
        <dsp:cNvSpPr/>
      </dsp:nvSpPr>
      <dsp:spPr>
        <a:xfrm>
          <a:off x="3790488" y="0"/>
          <a:ext cx="1906935" cy="644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1200150">
            <a:lnSpc>
              <a:spcPct val="90000"/>
            </a:lnSpc>
            <a:spcBef>
              <a:spcPct val="0"/>
            </a:spcBef>
            <a:spcAft>
              <a:spcPct val="35000"/>
            </a:spcAft>
          </a:pPr>
          <a:r>
            <a:rPr lang="en-US" sz="2700" b="1" kern="1200" dirty="0" smtClean="0">
              <a:solidFill>
                <a:srgbClr val="00B0F0"/>
              </a:solidFill>
              <a:latin typeface="Bookman Old Style" panose="02050604050505020204" pitchFamily="18" charset="0"/>
            </a:rPr>
            <a:t>October 1</a:t>
          </a:r>
          <a:endParaRPr lang="en-US" sz="2700" b="1" kern="1200" dirty="0">
            <a:solidFill>
              <a:srgbClr val="00B0F0"/>
            </a:solidFill>
            <a:latin typeface="Bookman Old Style" panose="02050604050505020204" pitchFamily="18" charset="0"/>
          </a:endParaRPr>
        </a:p>
      </dsp:txBody>
      <dsp:txXfrm>
        <a:off x="3790488" y="0"/>
        <a:ext cx="1906935" cy="644597"/>
      </dsp:txXfrm>
    </dsp:sp>
    <dsp:sp modelId="{29F50C93-62C0-4789-864E-1BFD781EEC7C}">
      <dsp:nvSpPr>
        <dsp:cNvPr id="0" name=""/>
        <dsp:cNvSpPr/>
      </dsp:nvSpPr>
      <dsp:spPr>
        <a:xfrm>
          <a:off x="6070082" y="0"/>
          <a:ext cx="644597" cy="644597"/>
        </a:xfrm>
        <a:prstGeom prst="ellipse">
          <a:avLst/>
        </a:prstGeom>
        <a:solidFill>
          <a:srgbClr val="92D050"/>
        </a:solidFill>
        <a:ln>
          <a:noFill/>
        </a:ln>
        <a:effectLst/>
      </dsp:spPr>
      <dsp:style>
        <a:lnRef idx="0">
          <a:scrgbClr r="0" g="0" b="0"/>
        </a:lnRef>
        <a:fillRef idx="1">
          <a:scrgbClr r="0" g="0" b="0"/>
        </a:fillRef>
        <a:effectRef idx="0">
          <a:scrgbClr r="0" g="0" b="0"/>
        </a:effectRef>
        <a:fontRef idx="minor"/>
      </dsp:style>
    </dsp:sp>
    <dsp:sp modelId="{6779C442-2A7F-441A-90FD-8310FDE88225}">
      <dsp:nvSpPr>
        <dsp:cNvPr id="0" name=""/>
        <dsp:cNvSpPr/>
      </dsp:nvSpPr>
      <dsp:spPr>
        <a:xfrm>
          <a:off x="6134542" y="64459"/>
          <a:ext cx="515678" cy="515678"/>
        </a:xfrm>
        <a:prstGeom prst="chord">
          <a:avLst>
            <a:gd name="adj1" fmla="val 162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A53337-6808-4B36-9EE6-56CEB93CC360}">
      <dsp:nvSpPr>
        <dsp:cNvPr id="0" name=""/>
        <dsp:cNvSpPr/>
      </dsp:nvSpPr>
      <dsp:spPr>
        <a:xfrm>
          <a:off x="6810251" y="644597"/>
          <a:ext cx="1984376" cy="2712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1066800">
            <a:lnSpc>
              <a:spcPct val="90000"/>
            </a:lnSpc>
            <a:spcBef>
              <a:spcPct val="0"/>
            </a:spcBef>
            <a:spcAft>
              <a:spcPct val="35000"/>
            </a:spcAft>
          </a:pPr>
          <a:r>
            <a:rPr lang="en-US" sz="2400" kern="1200" dirty="0" smtClean="0"/>
            <a:t>Compile data and prepare narrative for annual Title III Self-Reporting Instrument </a:t>
          </a:r>
          <a:r>
            <a:rPr lang="en-US" sz="2400" kern="1200" dirty="0" smtClean="0"/>
            <a:t>(elements included in this packet)</a:t>
          </a:r>
          <a:endParaRPr lang="en-US" sz="2400" kern="1200" dirty="0" smtClean="0"/>
        </a:p>
        <a:p>
          <a:pPr lvl="0" algn="l" defTabSz="1066800">
            <a:lnSpc>
              <a:spcPct val="90000"/>
            </a:lnSpc>
            <a:spcBef>
              <a:spcPct val="0"/>
            </a:spcBef>
            <a:spcAft>
              <a:spcPct val="35000"/>
            </a:spcAft>
          </a:pPr>
          <a:endParaRPr lang="en-US" sz="2400" kern="1200" dirty="0" smtClean="0"/>
        </a:p>
        <a:p>
          <a:pPr lvl="0" algn="l" defTabSz="1066800">
            <a:lnSpc>
              <a:spcPct val="90000"/>
            </a:lnSpc>
            <a:spcBef>
              <a:spcPct val="0"/>
            </a:spcBef>
            <a:spcAft>
              <a:spcPct val="35000"/>
            </a:spcAft>
          </a:pPr>
          <a:r>
            <a:rPr lang="en-US" sz="2400" kern="1200" dirty="0" smtClean="0"/>
            <a:t>Due </a:t>
          </a:r>
          <a:r>
            <a:rPr lang="en-US" sz="2400" b="1" kern="1200" dirty="0" smtClean="0">
              <a:solidFill>
                <a:srgbClr val="FF0000"/>
              </a:solidFill>
            </a:rPr>
            <a:t>July 1 </a:t>
          </a:r>
          <a:r>
            <a:rPr lang="en-US" sz="2400" kern="1200" dirty="0" smtClean="0"/>
            <a:t>from Lead LEA</a:t>
          </a:r>
        </a:p>
        <a:p>
          <a:pPr lvl="0" algn="l" defTabSz="1066800">
            <a:lnSpc>
              <a:spcPct val="90000"/>
            </a:lnSpc>
            <a:spcBef>
              <a:spcPct val="0"/>
            </a:spcBef>
            <a:spcAft>
              <a:spcPct val="35000"/>
            </a:spcAft>
          </a:pPr>
          <a:endParaRPr lang="en-US" sz="2400" kern="1200" dirty="0" smtClean="0"/>
        </a:p>
        <a:p>
          <a:pPr lvl="0" algn="l" defTabSz="1066800">
            <a:lnSpc>
              <a:spcPct val="90000"/>
            </a:lnSpc>
            <a:spcBef>
              <a:spcPct val="0"/>
            </a:spcBef>
            <a:spcAft>
              <a:spcPct val="35000"/>
            </a:spcAft>
          </a:pPr>
          <a:r>
            <a:rPr lang="en-US" sz="2400" kern="1200" dirty="0" smtClean="0"/>
            <a:t>          </a:t>
          </a:r>
          <a:endParaRPr lang="en-US" sz="2400" b="1" i="1" kern="1200" dirty="0" smtClean="0">
            <a:solidFill>
              <a:srgbClr val="00B0F0"/>
            </a:solidFill>
          </a:endParaRPr>
        </a:p>
      </dsp:txBody>
      <dsp:txXfrm>
        <a:off x="6810251" y="644597"/>
        <a:ext cx="1984376" cy="2712682"/>
      </dsp:txXfrm>
    </dsp:sp>
    <dsp:sp modelId="{2A9AD9EA-D697-445D-B3A5-9B4E956F835C}">
      <dsp:nvSpPr>
        <dsp:cNvPr id="0" name=""/>
        <dsp:cNvSpPr/>
      </dsp:nvSpPr>
      <dsp:spPr>
        <a:xfrm>
          <a:off x="6848971" y="0"/>
          <a:ext cx="1906935" cy="644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1200150">
            <a:lnSpc>
              <a:spcPct val="90000"/>
            </a:lnSpc>
            <a:spcBef>
              <a:spcPct val="0"/>
            </a:spcBef>
            <a:spcAft>
              <a:spcPct val="35000"/>
            </a:spcAft>
          </a:pPr>
          <a:r>
            <a:rPr lang="en-US" sz="2700" b="1" kern="1200" dirty="0" smtClean="0">
              <a:solidFill>
                <a:srgbClr val="FF3399"/>
              </a:solidFill>
              <a:latin typeface="Bookman Old Style" panose="02050604050505020204" pitchFamily="18" charset="0"/>
            </a:rPr>
            <a:t>May-June</a:t>
          </a:r>
          <a:endParaRPr lang="en-US" sz="2700" b="1" kern="1200" dirty="0">
            <a:solidFill>
              <a:srgbClr val="FF3399"/>
            </a:solidFill>
            <a:latin typeface="Bookman Old Style" panose="02050604050505020204" pitchFamily="18" charset="0"/>
          </a:endParaRPr>
        </a:p>
      </dsp:txBody>
      <dsp:txXfrm>
        <a:off x="6848971" y="0"/>
        <a:ext cx="1906935" cy="644597"/>
      </dsp:txXfrm>
    </dsp:sp>
  </dsp:spTree>
</dsp:drawing>
</file>

<file path=ppt/diagrams/layout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B1433-BF8B-45C5-81D6-089F21EECCF9}" type="datetimeFigureOut">
              <a:rPr lang="en-US" smtClean="0"/>
              <a:t>9/28/2017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excited</a:t>
            </a:r>
            <a:r>
              <a:rPr lang="en-US" baseline="0" dirty="0" smtClean="0"/>
              <a:t> as we are about the innovations that Charter schools can bring about for our ELs, because of their status as independent LEAs (due to their low enrollment), they’ve caused an explosion in our membership - but they often have unique needs that are different from those that stand-alone school districts have. And this huge conglomerate doesn’t have the capacity to serve their unique needs.  Also, since they’re treated as though they’re a district….they are sometimes finding keeping up with the district-level responsibilities of managing Title III requirements to be very challenging in their small-school environment.</a:t>
            </a:r>
            <a:endParaRPr lang="en-US" dirty="0" smtClean="0"/>
          </a:p>
          <a:p>
            <a:endParaRPr lang="en-US" dirty="0" smtClean="0"/>
          </a:p>
          <a:p>
            <a:r>
              <a:rPr lang="en-US" dirty="0" smtClean="0"/>
              <a:t>All</a:t>
            </a:r>
            <a:r>
              <a:rPr lang="en-US" baseline="0" dirty="0" smtClean="0"/>
              <a:t> but 2 school d</a:t>
            </a:r>
            <a:r>
              <a:rPr lang="en-US" dirty="0" smtClean="0"/>
              <a:t>istricts in the state have requested and been granted significant flexibility in how to carry</a:t>
            </a:r>
            <a:r>
              <a:rPr lang="en-US" baseline="0" dirty="0" smtClean="0"/>
              <a:t> out their academic programming – including ESOL - outside the bounds of State education rules.  This freedom comes with increased accountability and responsibility, however.</a:t>
            </a:r>
          </a:p>
          <a:p>
            <a:endParaRPr lang="en-US" baseline="0" dirty="0" smtClean="0"/>
          </a:p>
          <a:p>
            <a:r>
              <a:rPr lang="en-US" baseline="0" dirty="0" smtClean="0"/>
              <a:t>We’ve also completed a pilot year in which a number of districts have consolidated their Federal Funds in Title I </a:t>
            </a:r>
            <a:r>
              <a:rPr lang="en-US" baseline="0" dirty="0" err="1" smtClean="0"/>
              <a:t>schoolwide</a:t>
            </a:r>
            <a:r>
              <a:rPr lang="en-US" baseline="0" dirty="0" smtClean="0"/>
              <a:t> schools in order to allow for even MORE flexibility in their administration of Federal programs.  The Consortium is a roadblock to this flexibility because districts don’t ‘hold’ the money themselves, and thus cannot consolidate Title III funds.</a:t>
            </a:r>
          </a:p>
          <a:p>
            <a:endParaRPr lang="en-US" baseline="0" dirty="0" smtClean="0"/>
          </a:p>
          <a:p>
            <a:r>
              <a:rPr lang="en-US" baseline="0" dirty="0" smtClean="0"/>
              <a:t>ESSA has come along.  The main purpose of the Consortium - district-level (or in this case…Consortium-wide) accountability for ELs – is no longer an option under Title III.  Accountability is now at the school level – a level very granular in relation to what programming decisions we are capable of making on a statewide basis.  In addition, notification to parents concerning the federal funded language support moved to Title I, and is now district-specific.  The Consortium-wide template we used under Title III is no longer valid, and Consortium members must develop and translate their own, unique programs on this letter.</a:t>
            </a:r>
          </a:p>
          <a:p>
            <a:endParaRPr lang="en-US" baseline="0" dirty="0" smtClean="0"/>
          </a:p>
          <a:p>
            <a:r>
              <a:rPr lang="en-US" baseline="0" dirty="0" smtClean="0"/>
              <a:t>And as we saw on the last slide, EL numbers are growing exponentially.  We’re the fastest growing demographic, but the federal funding isn’t keeping up.  This has resulted in a nearly 50% growth in the number of ELs required for a district to get its own allocation.  Therefore, we now have a huge number of districts in the Consortium who have numbers that – in the past – would have qualified them to be making independent decisions as to how to expend their Title III funds.  </a:t>
            </a:r>
          </a:p>
          <a:p>
            <a:endParaRPr lang="en-US" baseline="0" dirty="0" smtClean="0"/>
          </a:p>
          <a:p>
            <a:r>
              <a:rPr lang="en-US" baseline="0" dirty="0" smtClean="0"/>
              <a:t>You, as the Title III director, with these larger numbers – have Title III job and reporting responsibilities related to Consortium membership…however because the </a:t>
            </a:r>
            <a:r>
              <a:rPr lang="en-US" u="sng" baseline="0" dirty="0" smtClean="0"/>
              <a:t>fiscal agent </a:t>
            </a:r>
            <a:r>
              <a:rPr lang="en-US" baseline="0" dirty="0" smtClean="0"/>
              <a:t>must be the recipient of the 2% Administrative funds, no Title III funds may be drawn upon to support any part of your salary that relates to Title III administration.</a:t>
            </a:r>
          </a:p>
          <a:p>
            <a:endParaRPr lang="en-US" baseline="0" dirty="0" smtClean="0"/>
          </a:p>
          <a:p>
            <a:r>
              <a:rPr lang="en-US" baseline="0" dirty="0" smtClean="0"/>
              <a:t>When the Consortium began 10 years ago, district staff were less aware of and experienced in language support programs than they are today.  At that time, the State ‘took over’ the management of and many decisions related to Consortium programming.  But with the passage of time and the explosion in the number of ELs in our state – coordinators are now much more aware of what services should look like for ELs.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7</a:t>
            </a:fld>
            <a:endParaRPr lang="en-US"/>
          </a:p>
        </p:txBody>
      </p:sp>
    </p:spTree>
    <p:extLst>
      <p:ext uri="{BB962C8B-B14F-4D97-AF65-F5344CB8AC3E}">
        <p14:creationId xmlns:p14="http://schemas.microsoft.com/office/powerpoint/2010/main" val="1079437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SCHOOLS will be held accountable for student achievement now under ESSA; districts should be given the freedom to choose programs and activities to meet their improvement plans and their achievement goals set under state flexibility.  The construct of a Statewide Consortium impedes on those</a:t>
            </a:r>
            <a:r>
              <a:rPr lang="en-US" baseline="0" dirty="0" smtClean="0"/>
              <a:t> freedoms.  </a:t>
            </a:r>
            <a:r>
              <a:rPr lang="en-US" dirty="0" smtClean="0"/>
              <a:t> The accountability is the law – it’s happening.  We need to regroup</a:t>
            </a:r>
            <a:r>
              <a:rPr lang="en-US" baseline="0" dirty="0" smtClean="0"/>
              <a:t> and allow you to make district-level decisions about your programming in order to meet the goals of your district.</a:t>
            </a:r>
            <a:endParaRPr lang="en-US" dirty="0" smtClean="0"/>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8</a:t>
            </a:fld>
            <a:endParaRPr lang="en-US"/>
          </a:p>
        </p:txBody>
      </p:sp>
    </p:spTree>
    <p:extLst>
      <p:ext uri="{BB962C8B-B14F-4D97-AF65-F5344CB8AC3E}">
        <p14:creationId xmlns:p14="http://schemas.microsoft.com/office/powerpoint/2010/main" val="1839016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Unique</a:t>
            </a:r>
            <a:r>
              <a:rPr lang="en-US" baseline="0" dirty="0" smtClean="0"/>
              <a:t> resources – in-house qualified translators or interpreters, a university in an LEA that might be contracted with for PD; a strong parent outreach program or bilingual parent liaison; large migrant population and program with which to collaborate on outreach and initiatives</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9</a:t>
            </a:fld>
            <a:endParaRPr lang="en-US"/>
          </a:p>
        </p:txBody>
      </p:sp>
    </p:spTree>
    <p:extLst>
      <p:ext uri="{BB962C8B-B14F-4D97-AF65-F5344CB8AC3E}">
        <p14:creationId xmlns:p14="http://schemas.microsoft.com/office/powerpoint/2010/main" val="2943454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t>9/28/2017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t>9/28/2017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t>9/28/2017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2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t>9/28/2017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35B3B41-2E1F-40FB-8308-AA0E18F0B9DC}" type="datetime1">
              <a:rPr lang="en-US" smtClean="0"/>
              <a:t>9/28/2017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3CB0378-FFD4-4CBB-858D-32EE1C82268A}" type="datetime1">
              <a:rPr lang="en-US" smtClean="0"/>
              <a:t>9/28/2017</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E48FE1-C959-4842-929B-B952E86448B4}" type="datetime1">
              <a:rPr lang="en-US" smtClean="0"/>
              <a:t>9/28/2017</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t>9/28/2017</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t>9/28/2017</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3"/>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t>9/28/2017</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t>9/28/2017</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gadoe.or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t>9/28/2017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15"/>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4"/>
            <a:ext cx="8936182" cy="678727"/>
          </a:xfrm>
        </p:spPr>
        <p:txBody>
          <a:bodyPr>
            <a:normAutofit/>
          </a:bodyPr>
          <a:lstStyle/>
          <a:p>
            <a:r>
              <a:rPr lang="en-US" sz="3600" dirty="0" smtClean="0">
                <a:latin typeface="Baskerville Old Face" panose="02020602080505020303" pitchFamily="18" charset="0"/>
              </a:rPr>
              <a:t>Georgia’s Title III Consortium</a:t>
            </a:r>
            <a:endParaRPr lang="en-US" sz="3600" dirty="0">
              <a:latin typeface="Baskerville Old Face" panose="02020602080505020303" pitchFamily="18" charset="0"/>
            </a:endParaRPr>
          </a:p>
        </p:txBody>
      </p:sp>
      <p:sp>
        <p:nvSpPr>
          <p:cNvPr id="6" name="Date Placeholder 5"/>
          <p:cNvSpPr>
            <a:spLocks noGrp="1"/>
          </p:cNvSpPr>
          <p:nvPr>
            <p:ph type="dt" sz="half" idx="2"/>
          </p:nvPr>
        </p:nvSpPr>
        <p:spPr/>
        <p:txBody>
          <a:bodyPr/>
          <a:lstStyle/>
          <a:p>
            <a:fld id="{494CCCB8-5C83-404E-A3A7-8BF440FEC32E}" type="datetime1">
              <a:rPr lang="en-US" smtClean="0"/>
              <a:t>9/28/2017</a:t>
            </a:fld>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1</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352" y="1801091"/>
            <a:ext cx="6693477" cy="4364146"/>
          </a:xfrm>
          <a:prstGeom prst="rect">
            <a:avLst/>
          </a:prstGeom>
        </p:spPr>
      </p:pic>
    </p:spTree>
    <p:extLst>
      <p:ext uri="{BB962C8B-B14F-4D97-AF65-F5344CB8AC3E}">
        <p14:creationId xmlns:p14="http://schemas.microsoft.com/office/powerpoint/2010/main" val="2811443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FF0000"/>
                </a:solidFill>
                <a:latin typeface="Bookman Old Style" panose="02050604050505020204" pitchFamily="18" charset="0"/>
              </a:rPr>
              <a:t>IMPORTANT!</a:t>
            </a:r>
            <a:endParaRPr lang="en-US" sz="6000" dirty="0">
              <a:solidFill>
                <a:srgbClr val="FF0000"/>
              </a:solidFill>
              <a:latin typeface="Bookman Old Style" panose="02050604050505020204" pitchFamily="18" charset="0"/>
            </a:endParaRPr>
          </a:p>
        </p:txBody>
      </p:sp>
      <p:sp>
        <p:nvSpPr>
          <p:cNvPr id="3" name="Date Placeholder 2"/>
          <p:cNvSpPr>
            <a:spLocks noGrp="1"/>
          </p:cNvSpPr>
          <p:nvPr>
            <p:ph type="dt" sz="half" idx="2"/>
          </p:nvPr>
        </p:nvSpPr>
        <p:spPr/>
        <p:txBody>
          <a:bodyPr/>
          <a:lstStyle/>
          <a:p>
            <a:fld id="{16A82E43-F334-4B83-9151-C0C24AE8A2BC}" type="datetime1">
              <a:rPr lang="en-US" smtClean="0"/>
              <a:t>9/28/2017</a:t>
            </a:fld>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10</a:t>
            </a:fld>
            <a:endParaRPr lang="en-US" dirty="0"/>
          </a:p>
        </p:txBody>
      </p:sp>
      <p:sp>
        <p:nvSpPr>
          <p:cNvPr id="5" name="TextBox 4"/>
          <p:cNvSpPr txBox="1"/>
          <p:nvPr/>
        </p:nvSpPr>
        <p:spPr>
          <a:xfrm>
            <a:off x="628650" y="1632598"/>
            <a:ext cx="8149590" cy="4401205"/>
          </a:xfrm>
          <a:prstGeom prst="rect">
            <a:avLst/>
          </a:prstGeom>
          <a:noFill/>
        </p:spPr>
        <p:txBody>
          <a:bodyPr wrap="square" rtlCol="0">
            <a:spAutoFit/>
          </a:bodyPr>
          <a:lstStyle/>
          <a:p>
            <a:r>
              <a:rPr lang="en-US" sz="2800" dirty="0" smtClean="0"/>
              <a:t>We will not know next year’s </a:t>
            </a:r>
            <a:r>
              <a:rPr lang="en-US" sz="2800" b="1" dirty="0" smtClean="0"/>
              <a:t>ACTUAL</a:t>
            </a:r>
            <a:r>
              <a:rPr lang="en-US" sz="2800" dirty="0" smtClean="0"/>
              <a:t> allocation </a:t>
            </a:r>
            <a:r>
              <a:rPr lang="en-US" sz="2800" dirty="0" smtClean="0"/>
              <a:t>amount</a:t>
            </a:r>
            <a:r>
              <a:rPr lang="en-US" sz="2800" dirty="0" smtClean="0"/>
              <a:t>s </a:t>
            </a:r>
            <a:r>
              <a:rPr lang="en-US" sz="2800" dirty="0" smtClean="0"/>
              <a:t>until </a:t>
            </a:r>
            <a:r>
              <a:rPr lang="en-US" sz="2800" dirty="0" smtClean="0"/>
              <a:t>July, 2018.  </a:t>
            </a:r>
            <a:r>
              <a:rPr lang="en-US" sz="2800" dirty="0" smtClean="0"/>
              <a:t>It is ALWAYS POSSIBLE that districts ‘on the cusp’ of $10,000 this year could move into “INDEPENDENT” status next year!  </a:t>
            </a:r>
          </a:p>
          <a:p>
            <a:endParaRPr lang="en-US" sz="2800" dirty="0"/>
          </a:p>
          <a:p>
            <a:r>
              <a:rPr lang="en-US" sz="2800" dirty="0" smtClean="0">
                <a:solidFill>
                  <a:srgbClr val="FF0000"/>
                </a:solidFill>
              </a:rPr>
              <a:t>BE PREPARED </a:t>
            </a:r>
            <a:r>
              <a:rPr lang="en-US" sz="2800" dirty="0" smtClean="0"/>
              <a:t>for this possibility.  Have a backup plan.  </a:t>
            </a:r>
            <a:r>
              <a:rPr lang="en-US" sz="2800" i="1" dirty="0" smtClean="0"/>
              <a:t>(Would the LEA consortium disband?  Would different LEAs be sought out for membership, in order to meet the $10,000 minimum?)  </a:t>
            </a:r>
            <a:r>
              <a:rPr lang="en-US" sz="2800" b="1" dirty="0" smtClean="0">
                <a:solidFill>
                  <a:srgbClr val="7030A0"/>
                </a:solidFill>
              </a:rPr>
              <a:t>You MUST plan for this eventuality BEFORE it happens!</a:t>
            </a:r>
            <a:r>
              <a:rPr lang="en-US" sz="2800" dirty="0" smtClean="0"/>
              <a:t> </a:t>
            </a:r>
            <a:endParaRPr lang="en-US" sz="2800" dirty="0"/>
          </a:p>
        </p:txBody>
      </p:sp>
    </p:spTree>
    <p:extLst>
      <p:ext uri="{BB962C8B-B14F-4D97-AF65-F5344CB8AC3E}">
        <p14:creationId xmlns:p14="http://schemas.microsoft.com/office/powerpoint/2010/main" val="2994137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86050" y="40640"/>
            <a:ext cx="4069617" cy="1325563"/>
          </a:xfrm>
        </p:spPr>
        <p:txBody>
          <a:bodyPr/>
          <a:lstStyle/>
          <a:p>
            <a:r>
              <a:rPr lang="en-US" u="sng" dirty="0" smtClean="0">
                <a:latin typeface="Baskerville Old Face" panose="02020602080505020303" pitchFamily="18" charset="0"/>
              </a:rPr>
              <a:t>Annual Timeline</a:t>
            </a:r>
            <a:endParaRPr lang="en-US" u="sng" dirty="0">
              <a:latin typeface="Baskerville Old Face" panose="02020602080505020303" pitchFamily="18" charset="0"/>
            </a:endParaRPr>
          </a:p>
        </p:txBody>
      </p:sp>
      <p:sp>
        <p:nvSpPr>
          <p:cNvPr id="3" name="Date Placeholder 2"/>
          <p:cNvSpPr>
            <a:spLocks noGrp="1"/>
          </p:cNvSpPr>
          <p:nvPr>
            <p:ph type="dt" sz="half" idx="2"/>
          </p:nvPr>
        </p:nvSpPr>
        <p:spPr/>
        <p:txBody>
          <a:bodyPr/>
          <a:lstStyle/>
          <a:p>
            <a:fld id="{16A82E43-F334-4B83-9151-C0C24AE8A2BC}" type="datetime1">
              <a:rPr lang="en-US" smtClean="0"/>
              <a:t>9/28/2017</a:t>
            </a:fld>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11</a:t>
            </a:fld>
            <a:endParaRPr lang="en-US" dirty="0"/>
          </a:p>
        </p:txBody>
      </p:sp>
      <p:graphicFrame>
        <p:nvGraphicFramePr>
          <p:cNvPr id="7" name="Diagram 6"/>
          <p:cNvGraphicFramePr/>
          <p:nvPr>
            <p:extLst>
              <p:ext uri="{D42A27DB-BD31-4B8C-83A1-F6EECF244321}">
                <p14:modId xmlns:p14="http://schemas.microsoft.com/office/powerpoint/2010/main" val="2579234887"/>
              </p:ext>
            </p:extLst>
          </p:nvPr>
        </p:nvGraphicFramePr>
        <p:xfrm>
          <a:off x="186690" y="1122363"/>
          <a:ext cx="8794750" cy="5599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91556" y="40640"/>
            <a:ext cx="1194494" cy="1200467"/>
          </a:xfrm>
          <a:prstGeom prst="rect">
            <a:avLst/>
          </a:prstGeom>
        </p:spPr>
      </p:pic>
    </p:spTree>
    <p:extLst>
      <p:ext uri="{BB962C8B-B14F-4D97-AF65-F5344CB8AC3E}">
        <p14:creationId xmlns:p14="http://schemas.microsoft.com/office/powerpoint/2010/main" val="16526895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45103" y="0"/>
            <a:ext cx="5898417" cy="1325563"/>
          </a:xfrm>
        </p:spPr>
        <p:txBody>
          <a:bodyPr/>
          <a:lstStyle/>
          <a:p>
            <a:r>
              <a:rPr lang="en-US" u="sng" dirty="0" smtClean="0">
                <a:latin typeface="Baskerville Old Face" panose="02020602080505020303" pitchFamily="18" charset="0"/>
              </a:rPr>
              <a:t>Annual Timeline </a:t>
            </a:r>
            <a:r>
              <a:rPr lang="en-US" sz="3200" i="1" u="sng" dirty="0" smtClean="0">
                <a:latin typeface="Baskerville Old Face" panose="02020602080505020303" pitchFamily="18" charset="0"/>
              </a:rPr>
              <a:t>(cont.)</a:t>
            </a:r>
            <a:endParaRPr lang="en-US" sz="3200" i="1" u="sng" dirty="0">
              <a:latin typeface="Baskerville Old Face" panose="02020602080505020303" pitchFamily="18" charset="0"/>
            </a:endParaRPr>
          </a:p>
        </p:txBody>
      </p:sp>
      <p:sp>
        <p:nvSpPr>
          <p:cNvPr id="3" name="Date Placeholder 2"/>
          <p:cNvSpPr>
            <a:spLocks noGrp="1"/>
          </p:cNvSpPr>
          <p:nvPr>
            <p:ph type="dt" sz="half" idx="2"/>
          </p:nvPr>
        </p:nvSpPr>
        <p:spPr/>
        <p:txBody>
          <a:bodyPr/>
          <a:lstStyle/>
          <a:p>
            <a:fld id="{16A82E43-F334-4B83-9151-C0C24AE8A2BC}" type="datetime1">
              <a:rPr lang="en-US" smtClean="0"/>
              <a:t>9/28/2017</a:t>
            </a:fld>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12</a:t>
            </a:fld>
            <a:endParaRPr lang="en-US" dirty="0"/>
          </a:p>
        </p:txBody>
      </p:sp>
      <p:graphicFrame>
        <p:nvGraphicFramePr>
          <p:cNvPr id="7" name="Diagram 6"/>
          <p:cNvGraphicFramePr/>
          <p:nvPr>
            <p:extLst>
              <p:ext uri="{D42A27DB-BD31-4B8C-83A1-F6EECF244321}">
                <p14:modId xmlns:p14="http://schemas.microsoft.com/office/powerpoint/2010/main" val="3521881481"/>
              </p:ext>
            </p:extLst>
          </p:nvPr>
        </p:nvGraphicFramePr>
        <p:xfrm>
          <a:off x="186690" y="1122363"/>
          <a:ext cx="8794750" cy="5599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6273" y="62547"/>
            <a:ext cx="1194494" cy="1200467"/>
          </a:xfrm>
          <a:prstGeom prst="rect">
            <a:avLst/>
          </a:prstGeom>
        </p:spPr>
      </p:pic>
    </p:spTree>
    <p:extLst>
      <p:ext uri="{BB962C8B-B14F-4D97-AF65-F5344CB8AC3E}">
        <p14:creationId xmlns:p14="http://schemas.microsoft.com/office/powerpoint/2010/main" val="3649399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515839">
            <a:off x="-104492" y="258981"/>
            <a:ext cx="1758614" cy="1579592"/>
          </a:xfrm>
          <a:prstGeom prst="rect">
            <a:avLst/>
          </a:prstGeom>
          <a:scene3d>
            <a:camera prst="orthographicFront">
              <a:rot lat="0" lon="1200000" rev="0"/>
            </a:camera>
            <a:lightRig rig="threePt" dir="t"/>
          </a:scene3d>
        </p:spPr>
      </p:pic>
      <p:sp>
        <p:nvSpPr>
          <p:cNvPr id="3" name="Date Placeholder 2"/>
          <p:cNvSpPr>
            <a:spLocks noGrp="1"/>
          </p:cNvSpPr>
          <p:nvPr>
            <p:ph type="dt" sz="half" idx="2"/>
          </p:nvPr>
        </p:nvSpPr>
        <p:spPr/>
        <p:txBody>
          <a:bodyPr/>
          <a:lstStyle/>
          <a:p>
            <a:fld id="{16A82E43-F334-4B83-9151-C0C24AE8A2BC}" type="datetime1">
              <a:rPr lang="en-US" smtClean="0"/>
              <a:t>9/28/2017</a:t>
            </a:fld>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13</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4300" y="3051480"/>
            <a:ext cx="1551940" cy="1393958"/>
          </a:xfrm>
          <a:prstGeom prst="rect">
            <a:avLst/>
          </a:prstGeom>
        </p:spPr>
      </p:pic>
      <p:sp>
        <p:nvSpPr>
          <p:cNvPr id="9" name="TextBox 8"/>
          <p:cNvSpPr txBox="1"/>
          <p:nvPr/>
        </p:nvSpPr>
        <p:spPr>
          <a:xfrm rot="18760954">
            <a:off x="1235874" y="974783"/>
            <a:ext cx="1137927" cy="331565"/>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2004942" y="568958"/>
            <a:ext cx="5190490" cy="830997"/>
          </a:xfrm>
          <a:prstGeom prst="rect">
            <a:avLst/>
          </a:prstGeom>
          <a:noFill/>
        </p:spPr>
        <p:txBody>
          <a:bodyPr wrap="square" rtlCol="0">
            <a:spAutoFit/>
          </a:bodyPr>
          <a:lstStyle/>
          <a:p>
            <a:r>
              <a:rPr lang="en-US" sz="4800" b="1" dirty="0" smtClean="0">
                <a:solidFill>
                  <a:srgbClr val="0070C0"/>
                </a:solidFill>
                <a:latin typeface="Bookman Old Style" panose="02050604050505020204" pitchFamily="18" charset="0"/>
              </a:rPr>
              <a:t>I</a:t>
            </a:r>
            <a:r>
              <a:rPr lang="en-US" sz="4800" dirty="0" smtClean="0">
                <a:ln w="0"/>
                <a:effectLst>
                  <a:outerShdw blurRad="38100" dist="19050" dir="2700000" algn="tl" rotWithShape="0">
                    <a:schemeClr val="dk1">
                      <a:alpha val="40000"/>
                    </a:schemeClr>
                  </a:outerShdw>
                </a:effectLst>
                <a:latin typeface="Bookman Old Style" panose="02050604050505020204" pitchFamily="18" charset="0"/>
              </a:rPr>
              <a:t>n</a:t>
            </a:r>
            <a:r>
              <a:rPr lang="en-US" sz="4800" b="1" dirty="0" smtClean="0">
                <a:solidFill>
                  <a:srgbClr val="FF0000"/>
                </a:solidFill>
                <a:latin typeface="Bookman Old Style" panose="02050604050505020204" pitchFamily="18" charset="0"/>
              </a:rPr>
              <a:t>d</a:t>
            </a:r>
            <a:r>
              <a:rPr lang="en-US" sz="4800" b="1" dirty="0" smtClean="0">
                <a:solidFill>
                  <a:srgbClr val="0070C0"/>
                </a:solidFill>
                <a:latin typeface="Bookman Old Style" panose="02050604050505020204" pitchFamily="18" charset="0"/>
              </a:rPr>
              <a:t>e</a:t>
            </a:r>
            <a:r>
              <a:rPr lang="en-US" sz="4800" dirty="0" smtClean="0">
                <a:ln w="0"/>
                <a:effectLst>
                  <a:outerShdw blurRad="38100" dist="19050" dir="2700000" algn="tl" rotWithShape="0">
                    <a:schemeClr val="dk1">
                      <a:alpha val="40000"/>
                    </a:schemeClr>
                  </a:outerShdw>
                </a:effectLst>
                <a:latin typeface="Bookman Old Style" panose="02050604050505020204" pitchFamily="18" charset="0"/>
              </a:rPr>
              <a:t>p</a:t>
            </a:r>
            <a:r>
              <a:rPr lang="en-US" sz="4800" b="1" dirty="0" smtClean="0">
                <a:solidFill>
                  <a:srgbClr val="FF0000"/>
                </a:solidFill>
                <a:latin typeface="Bookman Old Style" panose="02050604050505020204" pitchFamily="18" charset="0"/>
              </a:rPr>
              <a:t>e</a:t>
            </a:r>
            <a:r>
              <a:rPr lang="en-US" sz="4800" b="1" dirty="0" smtClean="0">
                <a:solidFill>
                  <a:srgbClr val="0070C0"/>
                </a:solidFill>
                <a:latin typeface="Bookman Old Style" panose="02050604050505020204" pitchFamily="18" charset="0"/>
              </a:rPr>
              <a:t>n</a:t>
            </a:r>
            <a:r>
              <a:rPr lang="en-US" sz="4800" dirty="0" smtClean="0">
                <a:ln w="0"/>
                <a:effectLst>
                  <a:outerShdw blurRad="38100" dist="19050" dir="2700000" algn="tl" rotWithShape="0">
                    <a:schemeClr val="dk1">
                      <a:alpha val="40000"/>
                    </a:schemeClr>
                  </a:outerShdw>
                </a:effectLst>
                <a:latin typeface="Bookman Old Style" panose="02050604050505020204" pitchFamily="18" charset="0"/>
              </a:rPr>
              <a:t>d</a:t>
            </a:r>
            <a:r>
              <a:rPr lang="en-US" sz="4800" b="1" dirty="0" smtClean="0">
                <a:solidFill>
                  <a:srgbClr val="FF0000"/>
                </a:solidFill>
                <a:latin typeface="Bookman Old Style" panose="02050604050505020204" pitchFamily="18" charset="0"/>
              </a:rPr>
              <a:t>e</a:t>
            </a:r>
            <a:r>
              <a:rPr lang="en-US" sz="4800" b="1" dirty="0" smtClean="0">
                <a:solidFill>
                  <a:srgbClr val="0070C0"/>
                </a:solidFill>
                <a:latin typeface="Bookman Old Style" panose="02050604050505020204" pitchFamily="18" charset="0"/>
              </a:rPr>
              <a:t>n</a:t>
            </a:r>
            <a:r>
              <a:rPr lang="en-US" sz="4800" dirty="0" smtClean="0">
                <a:ln w="0"/>
                <a:effectLst>
                  <a:outerShdw blurRad="38100" dist="19050" dir="2700000" algn="tl" rotWithShape="0">
                    <a:schemeClr val="dk1">
                      <a:alpha val="40000"/>
                    </a:schemeClr>
                  </a:outerShdw>
                </a:effectLst>
                <a:latin typeface="Bookman Old Style" panose="02050604050505020204" pitchFamily="18" charset="0"/>
              </a:rPr>
              <a:t>c</a:t>
            </a:r>
            <a:r>
              <a:rPr lang="en-US" sz="4800" b="1" dirty="0" smtClean="0">
                <a:solidFill>
                  <a:srgbClr val="0070C0"/>
                </a:solidFill>
                <a:latin typeface="Bookman Old Style" panose="02050604050505020204" pitchFamily="18" charset="0"/>
              </a:rPr>
              <a:t>e!</a:t>
            </a:r>
            <a:endParaRPr lang="en-US" sz="4800" b="1" dirty="0">
              <a:solidFill>
                <a:srgbClr val="0070C0"/>
              </a:solidFill>
              <a:latin typeface="Bookman Old Style" panose="02050604050505020204" pitchFamily="18" charset="0"/>
            </a:endParaRPr>
          </a:p>
        </p:txBody>
      </p:sp>
      <p:pic>
        <p:nvPicPr>
          <p:cNvPr id="5" name="Picture 4"/>
          <p:cNvPicPr>
            <a:picLocks noChangeAspect="1"/>
          </p:cNvPicPr>
          <p:nvPr/>
        </p:nvPicPr>
        <p:blipFill>
          <a:blip r:embed="rId3"/>
          <a:stretch>
            <a:fillRect/>
          </a:stretch>
        </p:blipFill>
        <p:spPr>
          <a:xfrm>
            <a:off x="863560" y="1508272"/>
            <a:ext cx="6870740" cy="4480373"/>
          </a:xfrm>
          <a:prstGeom prst="rect">
            <a:avLst/>
          </a:prstGeom>
        </p:spPr>
      </p:pic>
    </p:spTree>
    <p:extLst>
      <p:ext uri="{BB962C8B-B14F-4D97-AF65-F5344CB8AC3E}">
        <p14:creationId xmlns:p14="http://schemas.microsoft.com/office/powerpoint/2010/main" val="2086056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23" y="316981"/>
            <a:ext cx="3663217" cy="1325563"/>
          </a:xfrm>
        </p:spPr>
        <p:txBody>
          <a:bodyPr>
            <a:normAutofit fontScale="90000"/>
          </a:bodyPr>
          <a:lstStyle/>
          <a:p>
            <a:r>
              <a:rPr lang="en-US" dirty="0" smtClean="0">
                <a:latin typeface="Baskerville Old Face" panose="02020602080505020303" pitchFamily="18" charset="0"/>
              </a:rPr>
              <a:t>Supporting Systematic Improvement</a:t>
            </a:r>
            <a:endParaRPr lang="en-US" dirty="0">
              <a:latin typeface="Baskerville Old Face" panose="02020602080505020303" pitchFamily="18" charset="0"/>
            </a:endParaRPr>
          </a:p>
        </p:txBody>
      </p:sp>
      <p:sp>
        <p:nvSpPr>
          <p:cNvPr id="3" name="Date Placeholder 2"/>
          <p:cNvSpPr>
            <a:spLocks noGrp="1"/>
          </p:cNvSpPr>
          <p:nvPr>
            <p:ph type="dt" sz="half" idx="2"/>
          </p:nvPr>
        </p:nvSpPr>
        <p:spPr/>
        <p:txBody>
          <a:bodyPr/>
          <a:lstStyle/>
          <a:p>
            <a:fld id="{16A82E43-F334-4B83-9151-C0C24AE8A2BC}" type="datetime1">
              <a:rPr lang="en-US" smtClean="0"/>
              <a:t>9/28/2017</a:t>
            </a:fld>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720" y="979763"/>
            <a:ext cx="5192395" cy="5212757"/>
          </a:xfrm>
          <a:prstGeom prst="rect">
            <a:avLst/>
          </a:prstGeom>
        </p:spPr>
      </p:pic>
    </p:spTree>
    <p:extLst>
      <p:ext uri="{BB962C8B-B14F-4D97-AF65-F5344CB8AC3E}">
        <p14:creationId xmlns:p14="http://schemas.microsoft.com/office/powerpoint/2010/main" val="535643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20" y="98489"/>
            <a:ext cx="6543960" cy="1325563"/>
          </a:xfrm>
        </p:spPr>
        <p:txBody>
          <a:bodyPr/>
          <a:lstStyle/>
          <a:p>
            <a:r>
              <a:rPr lang="en-US" dirty="0" smtClean="0">
                <a:latin typeface="Baskerville Old Face" panose="02020602080505020303" pitchFamily="18" charset="0"/>
              </a:rPr>
              <a:t>2008: Why a Consortium?</a:t>
            </a:r>
            <a:endParaRPr lang="en-US" dirty="0">
              <a:latin typeface="Baskerville Old Face" panose="02020602080505020303" pitchFamily="18" charset="0"/>
            </a:endParaRPr>
          </a:p>
        </p:txBody>
      </p:sp>
      <p:sp>
        <p:nvSpPr>
          <p:cNvPr id="3" name="Date Placeholder 2"/>
          <p:cNvSpPr>
            <a:spLocks noGrp="1"/>
          </p:cNvSpPr>
          <p:nvPr>
            <p:ph type="dt" sz="half" idx="2"/>
          </p:nvPr>
        </p:nvSpPr>
        <p:spPr/>
        <p:txBody>
          <a:bodyPr/>
          <a:lstStyle/>
          <a:p>
            <a:fld id="{16A82E43-F334-4B83-9151-C0C24AE8A2BC}" type="datetime1">
              <a:rPr lang="en-US" smtClean="0"/>
              <a:t>9/28/2017</a:t>
            </a:fld>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3</a:t>
            </a:fld>
            <a:endParaRPr lang="en-US" dirty="0"/>
          </a:p>
        </p:txBody>
      </p:sp>
      <p:sp>
        <p:nvSpPr>
          <p:cNvPr id="6" name="TextBox 5"/>
          <p:cNvSpPr txBox="1"/>
          <p:nvPr/>
        </p:nvSpPr>
        <p:spPr>
          <a:xfrm>
            <a:off x="406976" y="1253324"/>
            <a:ext cx="7129897" cy="1815882"/>
          </a:xfrm>
          <a:prstGeom prst="rect">
            <a:avLst/>
          </a:prstGeom>
          <a:noFill/>
        </p:spPr>
        <p:txBody>
          <a:bodyPr wrap="square" rtlCol="0">
            <a:spAutoFit/>
          </a:bodyPr>
          <a:lstStyle/>
          <a:p>
            <a:r>
              <a:rPr lang="en-US" sz="2800" dirty="0" smtClean="0"/>
              <a:t>Under, NCLB the law did not permit grants of less than </a:t>
            </a:r>
            <a:r>
              <a:rPr lang="en-US" sz="2800" b="1" dirty="0" smtClean="0">
                <a:solidFill>
                  <a:srgbClr val="00B050"/>
                </a:solidFill>
              </a:rPr>
              <a:t>$10,000.  </a:t>
            </a:r>
            <a:r>
              <a:rPr lang="en-US" sz="2800" dirty="0" smtClean="0"/>
              <a:t>Awarded on a per EL basis, many, many districts with low EL numbers could not reach that $10,000 minimum.</a:t>
            </a:r>
          </a:p>
        </p:txBody>
      </p:sp>
      <p:sp>
        <p:nvSpPr>
          <p:cNvPr id="7" name="TextBox 6"/>
          <p:cNvSpPr txBox="1"/>
          <p:nvPr/>
        </p:nvSpPr>
        <p:spPr>
          <a:xfrm>
            <a:off x="406976" y="3159393"/>
            <a:ext cx="8224405" cy="3108543"/>
          </a:xfrm>
          <a:prstGeom prst="rect">
            <a:avLst/>
          </a:prstGeom>
          <a:noFill/>
        </p:spPr>
        <p:txBody>
          <a:bodyPr wrap="square" rtlCol="0">
            <a:spAutoFit/>
          </a:bodyPr>
          <a:lstStyle/>
          <a:p>
            <a:r>
              <a:rPr lang="en-US" sz="2800" dirty="0">
                <a:solidFill>
                  <a:srgbClr val="7030A0"/>
                </a:solidFill>
                <a:latin typeface="Aharoni" panose="02010803020104030203" pitchFamily="2" charset="-79"/>
                <a:cs typeface="Aharoni" panose="02010803020104030203" pitchFamily="2" charset="-79"/>
              </a:rPr>
              <a:t>What did this mean?</a:t>
            </a:r>
          </a:p>
          <a:p>
            <a:r>
              <a:rPr lang="en-US" sz="2800" dirty="0"/>
              <a:t>It meant that </a:t>
            </a:r>
            <a:r>
              <a:rPr lang="en-US" sz="2800" b="1" dirty="0"/>
              <a:t>OVER HALF </a:t>
            </a:r>
            <a:r>
              <a:rPr lang="en-US" sz="2800" dirty="0"/>
              <a:t>of Georgia’s school districts had a…</a:t>
            </a:r>
          </a:p>
          <a:p>
            <a:pPr marL="457200" indent="-457200">
              <a:buFont typeface="Arial" panose="020B0604020202020204" pitchFamily="34" charset="0"/>
              <a:buChar char="•"/>
            </a:pPr>
            <a:r>
              <a:rPr lang="en-US" sz="2800" dirty="0"/>
              <a:t>Lack of EL accountability</a:t>
            </a:r>
          </a:p>
          <a:p>
            <a:pPr marL="457200" indent="-457200">
              <a:buFont typeface="Arial" panose="020B0604020202020204" pitchFamily="34" charset="0"/>
              <a:buChar char="•"/>
            </a:pPr>
            <a:r>
              <a:rPr lang="en-US" sz="2800" dirty="0"/>
              <a:t>Lack of </a:t>
            </a:r>
            <a:r>
              <a:rPr lang="en-US" sz="2800" dirty="0" smtClean="0"/>
              <a:t>EL-related </a:t>
            </a:r>
            <a:r>
              <a:rPr lang="en-US" sz="2800" dirty="0"/>
              <a:t>professional learning</a:t>
            </a:r>
          </a:p>
          <a:p>
            <a:pPr marL="457200" indent="-457200">
              <a:buFont typeface="Arial" panose="020B0604020202020204" pitchFamily="34" charset="0"/>
              <a:buChar char="•"/>
            </a:pPr>
            <a:r>
              <a:rPr lang="en-US" sz="2800" dirty="0"/>
              <a:t>Lack of outreach to parents of English learners</a:t>
            </a:r>
          </a:p>
          <a:p>
            <a:pPr marL="457200" indent="-457200">
              <a:buFont typeface="Arial" panose="020B0604020202020204" pitchFamily="34" charset="0"/>
              <a:buChar char="•"/>
            </a:pPr>
            <a:r>
              <a:rPr lang="en-US" sz="2800" dirty="0"/>
              <a:t>Lack of programmatic oversight</a:t>
            </a:r>
          </a:p>
        </p:txBody>
      </p:sp>
    </p:spTree>
    <p:extLst>
      <p:ext uri="{BB962C8B-B14F-4D97-AF65-F5344CB8AC3E}">
        <p14:creationId xmlns:p14="http://schemas.microsoft.com/office/powerpoint/2010/main" val="2904040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796314" y="1458497"/>
            <a:ext cx="3922640" cy="4718782"/>
          </a:xfrm>
          <a:prstGeom prst="rect">
            <a:avLst/>
          </a:prstGeom>
          <a:effectLst>
            <a:outerShdw dist="50800" dir="5400000" algn="ctr" rotWithShape="0">
              <a:srgbClr val="000000"/>
            </a:outerShdw>
          </a:effectLst>
        </p:spPr>
      </p:pic>
      <p:sp>
        <p:nvSpPr>
          <p:cNvPr id="2" name="Title 1"/>
          <p:cNvSpPr>
            <a:spLocks noGrp="1"/>
          </p:cNvSpPr>
          <p:nvPr>
            <p:ph type="title"/>
          </p:nvPr>
        </p:nvSpPr>
        <p:spPr/>
        <p:txBody>
          <a:bodyPr/>
          <a:lstStyle/>
          <a:p>
            <a:r>
              <a:rPr lang="en-US" dirty="0" smtClean="0">
                <a:latin typeface="Baskerville Old Face" panose="02020602080505020303" pitchFamily="18" charset="0"/>
              </a:rPr>
              <a:t>So what did we do?</a:t>
            </a:r>
            <a:endParaRPr lang="en-US" dirty="0">
              <a:latin typeface="Baskerville Old Face" panose="02020602080505020303" pitchFamily="18" charset="0"/>
            </a:endParaRPr>
          </a:p>
        </p:txBody>
      </p:sp>
      <p:sp>
        <p:nvSpPr>
          <p:cNvPr id="3" name="Date Placeholder 2"/>
          <p:cNvSpPr>
            <a:spLocks noGrp="1"/>
          </p:cNvSpPr>
          <p:nvPr>
            <p:ph type="dt" sz="half" idx="2"/>
          </p:nvPr>
        </p:nvSpPr>
        <p:spPr/>
        <p:txBody>
          <a:bodyPr/>
          <a:lstStyle/>
          <a:p>
            <a:fld id="{16A82E43-F334-4B83-9151-C0C24AE8A2BC}" type="datetime1">
              <a:rPr lang="en-US" smtClean="0"/>
              <a:t>9/28/2017</a:t>
            </a:fld>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4</a:t>
            </a:fld>
            <a:endParaRPr lang="en-US" dirty="0"/>
          </a:p>
        </p:txBody>
      </p:sp>
      <p:sp>
        <p:nvSpPr>
          <p:cNvPr id="5" name="TextBox 4"/>
          <p:cNvSpPr txBox="1"/>
          <p:nvPr/>
        </p:nvSpPr>
        <p:spPr>
          <a:xfrm>
            <a:off x="642850" y="1458497"/>
            <a:ext cx="3929150" cy="5262979"/>
          </a:xfrm>
          <a:prstGeom prst="rect">
            <a:avLst/>
          </a:prstGeom>
          <a:noFill/>
        </p:spPr>
        <p:txBody>
          <a:bodyPr wrap="square" rtlCol="0">
            <a:spAutoFit/>
          </a:bodyPr>
          <a:lstStyle/>
          <a:p>
            <a:r>
              <a:rPr lang="en-US" sz="2800" dirty="0" smtClean="0"/>
              <a:t>Because NCLB allowed LEAs to create consortia, pooling funds to meet the $10,000 minimum,  the State of Georgia decided to request approval from the US Dept. of Ed to pool </a:t>
            </a:r>
            <a:r>
              <a:rPr lang="en-US" sz="2800" b="1" i="1" u="sng" dirty="0" smtClean="0"/>
              <a:t>all</a:t>
            </a:r>
            <a:r>
              <a:rPr lang="en-US" sz="2800" dirty="0" smtClean="0"/>
              <a:t> the </a:t>
            </a:r>
            <a:r>
              <a:rPr lang="en-US" sz="2800" dirty="0" err="1" smtClean="0"/>
              <a:t>LEAs’</a:t>
            </a:r>
            <a:r>
              <a:rPr lang="en-US" sz="2800" dirty="0" smtClean="0"/>
              <a:t> funds and let the State administer the grant.  This created a “Statewide” Consortium.</a:t>
            </a:r>
            <a:endParaRPr lang="en-US" sz="2800" dirty="0"/>
          </a:p>
        </p:txBody>
      </p:sp>
    </p:spTree>
    <p:extLst>
      <p:ext uri="{BB962C8B-B14F-4D97-AF65-F5344CB8AC3E}">
        <p14:creationId xmlns:p14="http://schemas.microsoft.com/office/powerpoint/2010/main" val="2555141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20" y="97079"/>
            <a:ext cx="6316630" cy="1325563"/>
          </a:xfrm>
        </p:spPr>
        <p:txBody>
          <a:bodyPr/>
          <a:lstStyle/>
          <a:p>
            <a:r>
              <a:rPr lang="en-US" dirty="0" smtClean="0">
                <a:latin typeface="Baskerville Old Face" panose="02020602080505020303" pitchFamily="18" charset="0"/>
              </a:rPr>
              <a:t>How did it work?</a:t>
            </a:r>
            <a:endParaRPr lang="en-US" dirty="0">
              <a:latin typeface="Baskerville Old Face" panose="02020602080505020303" pitchFamily="18" charset="0"/>
            </a:endParaRPr>
          </a:p>
        </p:txBody>
      </p:sp>
      <p:sp>
        <p:nvSpPr>
          <p:cNvPr id="3" name="Date Placeholder 2"/>
          <p:cNvSpPr>
            <a:spLocks noGrp="1"/>
          </p:cNvSpPr>
          <p:nvPr>
            <p:ph type="dt" sz="half" idx="2"/>
          </p:nvPr>
        </p:nvSpPr>
        <p:spPr/>
        <p:txBody>
          <a:bodyPr/>
          <a:lstStyle/>
          <a:p>
            <a:fld id="{16A82E43-F334-4B83-9151-C0C24AE8A2BC}" type="datetime1">
              <a:rPr lang="en-US" smtClean="0"/>
              <a:t>9/28/2017</a:t>
            </a:fld>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5</a:t>
            </a:fld>
            <a:endParaRPr lang="en-US" dirty="0"/>
          </a:p>
        </p:txBody>
      </p:sp>
      <p:sp>
        <p:nvSpPr>
          <p:cNvPr id="5" name="TextBox 4"/>
          <p:cNvSpPr txBox="1"/>
          <p:nvPr/>
        </p:nvSpPr>
        <p:spPr>
          <a:xfrm>
            <a:off x="374073" y="1228678"/>
            <a:ext cx="8672945" cy="4893647"/>
          </a:xfrm>
          <a:prstGeom prst="rect">
            <a:avLst/>
          </a:prstGeom>
          <a:solidFill>
            <a:srgbClr val="FFC000"/>
          </a:solidFill>
        </p:spPr>
        <p:txBody>
          <a:bodyPr wrap="square" rtlCol="0">
            <a:spAutoFit/>
          </a:bodyPr>
          <a:lstStyle/>
          <a:p>
            <a:r>
              <a:rPr lang="en-US" sz="2400" dirty="0" smtClean="0">
                <a:latin typeface="Aharoni" panose="02010803020104030203" pitchFamily="2" charset="-79"/>
                <a:cs typeface="Aharoni" panose="02010803020104030203" pitchFamily="2" charset="-79"/>
              </a:rPr>
              <a:t>Financially</a:t>
            </a:r>
            <a:r>
              <a:rPr lang="en-US" sz="2400" dirty="0" smtClean="0"/>
              <a:t>, the Consortium pooled its funds.  Southwest GA RESA serves as its fiscal agent, retaining 2% of the grant to perform its </a:t>
            </a:r>
            <a:r>
              <a:rPr lang="en-US" sz="2400" dirty="0" smtClean="0"/>
              <a:t>fiscal </a:t>
            </a:r>
            <a:r>
              <a:rPr lang="en-US" sz="2400" dirty="0" smtClean="0"/>
              <a:t>functions</a:t>
            </a:r>
            <a:r>
              <a:rPr lang="en-US" sz="2400" dirty="0"/>
              <a:t>. </a:t>
            </a:r>
            <a:r>
              <a:rPr lang="en-US" sz="2400" dirty="0" smtClean="0"/>
              <a:t>Each </a:t>
            </a:r>
            <a:r>
              <a:rPr lang="en-US" sz="2400" dirty="0"/>
              <a:t>member LEA </a:t>
            </a:r>
            <a:r>
              <a:rPr lang="en-US" sz="2400" dirty="0" smtClean="0"/>
              <a:t>must </a:t>
            </a:r>
            <a:r>
              <a:rPr lang="en-US" sz="2400" dirty="0"/>
              <a:t>request to expend funds </a:t>
            </a:r>
            <a:r>
              <a:rPr lang="en-US" sz="2400" dirty="0" smtClean="0"/>
              <a:t>to meet the </a:t>
            </a:r>
            <a:r>
              <a:rPr lang="en-US" sz="2400" dirty="0"/>
              <a:t>requirements of the </a:t>
            </a:r>
            <a:r>
              <a:rPr lang="en-US" sz="2400" dirty="0" smtClean="0"/>
              <a:t>law. By </a:t>
            </a:r>
            <a:r>
              <a:rPr lang="en-US" sz="2400" dirty="0"/>
              <a:t>agreement, a DOE Title III </a:t>
            </a:r>
            <a:r>
              <a:rPr lang="en-US" sz="2400" dirty="0" smtClean="0"/>
              <a:t>specialist was required to </a:t>
            </a:r>
            <a:r>
              <a:rPr lang="en-US" sz="2400" dirty="0"/>
              <a:t>review </a:t>
            </a:r>
            <a:r>
              <a:rPr lang="en-US" sz="2400" dirty="0" smtClean="0"/>
              <a:t>LEA </a:t>
            </a:r>
            <a:r>
              <a:rPr lang="en-US" sz="2400" dirty="0"/>
              <a:t>requests for </a:t>
            </a:r>
            <a:r>
              <a:rPr lang="en-US" sz="2400" dirty="0" err="1"/>
              <a:t>allowability</a:t>
            </a:r>
            <a:r>
              <a:rPr lang="en-US" sz="2400" dirty="0"/>
              <a:t> and </a:t>
            </a:r>
            <a:r>
              <a:rPr lang="en-US" sz="2400" dirty="0" smtClean="0"/>
              <a:t>scalability Consortium-wide. </a:t>
            </a:r>
          </a:p>
          <a:p>
            <a:endParaRPr lang="en-US" sz="2400" dirty="0"/>
          </a:p>
          <a:p>
            <a:r>
              <a:rPr lang="en-US" sz="2400" dirty="0" smtClean="0">
                <a:latin typeface="Aharoni" panose="02010803020104030203" pitchFamily="2" charset="-79"/>
                <a:cs typeface="Aharoni" panose="02010803020104030203" pitchFamily="2" charset="-79"/>
              </a:rPr>
              <a:t>Programmatically</a:t>
            </a:r>
            <a:r>
              <a:rPr lang="en-US" sz="2400" dirty="0" smtClean="0"/>
              <a:t>, LEAs were responsible for fulfilling the student language support, PD and parent outreach components of Title III.</a:t>
            </a:r>
          </a:p>
          <a:p>
            <a:endParaRPr lang="en-US" sz="2400" dirty="0"/>
          </a:p>
          <a:p>
            <a:r>
              <a:rPr lang="en-US" sz="2400" dirty="0" smtClean="0">
                <a:latin typeface="Aharoni" panose="02010803020104030203" pitchFamily="2" charset="-79"/>
                <a:cs typeface="Aharoni" panose="02010803020104030203" pitchFamily="2" charset="-79"/>
              </a:rPr>
              <a:t>DOE Staff</a:t>
            </a:r>
            <a:r>
              <a:rPr lang="en-US" sz="2400" dirty="0" smtClean="0"/>
              <a:t> acted as “director” of the Consortium-LEA in managing trainings and Consortium-wide PD, providing ESOL endorsement opportunities and ensuring compliance with supplanting laws.</a:t>
            </a:r>
            <a:endParaRPr lang="en-US" dirty="0"/>
          </a:p>
        </p:txBody>
      </p:sp>
    </p:spTree>
    <p:extLst>
      <p:ext uri="{BB962C8B-B14F-4D97-AF65-F5344CB8AC3E}">
        <p14:creationId xmlns:p14="http://schemas.microsoft.com/office/powerpoint/2010/main" val="1027876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6316630" cy="800597"/>
          </a:xfrm>
        </p:spPr>
        <p:txBody>
          <a:bodyPr/>
          <a:lstStyle/>
          <a:p>
            <a:r>
              <a:rPr lang="en-US" dirty="0" smtClean="0">
                <a:latin typeface="Baskerville Old Face" panose="02020602080505020303" pitchFamily="18" charset="0"/>
                <a:cs typeface="Arial" panose="020B0604020202020204" pitchFamily="34" charset="0"/>
              </a:rPr>
              <a:t>Growing Numbers…</a:t>
            </a:r>
            <a:endParaRPr lang="en-US" dirty="0">
              <a:latin typeface="Baskerville Old Face" panose="02020602080505020303" pitchFamily="18" charset="0"/>
              <a:cs typeface="Arial" panose="020B0604020202020204" pitchFamily="34" charset="0"/>
            </a:endParaRPr>
          </a:p>
        </p:txBody>
      </p:sp>
      <p:sp>
        <p:nvSpPr>
          <p:cNvPr id="3" name="Date Placeholder 2"/>
          <p:cNvSpPr>
            <a:spLocks noGrp="1"/>
          </p:cNvSpPr>
          <p:nvPr>
            <p:ph type="dt" sz="half" idx="2"/>
          </p:nvPr>
        </p:nvSpPr>
        <p:spPr/>
        <p:txBody>
          <a:bodyPr/>
          <a:lstStyle/>
          <a:p>
            <a:fld id="{16A82E43-F334-4B83-9151-C0C24AE8A2BC}" type="datetime1">
              <a:rPr lang="en-US" smtClean="0"/>
              <a:t>9/28/2017</a:t>
            </a:fld>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02619388"/>
              </p:ext>
            </p:extLst>
          </p:nvPr>
        </p:nvGraphicFramePr>
        <p:xfrm>
          <a:off x="628650" y="901322"/>
          <a:ext cx="6725073" cy="5303520"/>
        </p:xfrm>
        <a:graphic>
          <a:graphicData uri="http://schemas.openxmlformats.org/drawingml/2006/table">
            <a:tbl>
              <a:tblPr firstRow="1" bandRow="1">
                <a:tableStyleId>{5C22544A-7EE6-4342-B048-85BDC9FD1C3A}</a:tableStyleId>
              </a:tblPr>
              <a:tblGrid>
                <a:gridCol w="2241691"/>
                <a:gridCol w="2241691"/>
                <a:gridCol w="2241691"/>
              </a:tblGrid>
              <a:tr h="1119956">
                <a:tc>
                  <a:txBody>
                    <a:bodyPr/>
                    <a:lstStyle/>
                    <a:p>
                      <a:pPr algn="ctr"/>
                      <a:r>
                        <a:rPr lang="en-US" sz="2400" dirty="0" smtClean="0">
                          <a:solidFill>
                            <a:srgbClr val="FFFF00"/>
                          </a:solidFill>
                        </a:rPr>
                        <a:t> School Year</a:t>
                      </a:r>
                      <a:endParaRPr lang="en-US" sz="2400" dirty="0">
                        <a:solidFill>
                          <a:srgbClr val="FFFF00"/>
                        </a:solidFill>
                      </a:endParaRPr>
                    </a:p>
                  </a:txBody>
                  <a:tcPr/>
                </a:tc>
                <a:tc>
                  <a:txBody>
                    <a:bodyPr/>
                    <a:lstStyle/>
                    <a:p>
                      <a:pPr algn="ctr"/>
                      <a:r>
                        <a:rPr lang="en-US" sz="2400" dirty="0" smtClean="0">
                          <a:solidFill>
                            <a:srgbClr val="FFFF00"/>
                          </a:solidFill>
                        </a:rPr>
                        <a:t># of ELs for Independent Allocation</a:t>
                      </a:r>
                      <a:endParaRPr lang="en-US" sz="2400" dirty="0">
                        <a:solidFill>
                          <a:srgbClr val="FFFF00"/>
                        </a:solidFill>
                      </a:endParaRPr>
                    </a:p>
                  </a:txBody>
                  <a:tcPr/>
                </a:tc>
                <a:tc>
                  <a:txBody>
                    <a:bodyPr/>
                    <a:lstStyle/>
                    <a:p>
                      <a:pPr algn="ctr"/>
                      <a:r>
                        <a:rPr lang="en-US" sz="2400" dirty="0" smtClean="0">
                          <a:solidFill>
                            <a:srgbClr val="FFFF00"/>
                          </a:solidFill>
                        </a:rPr>
                        <a:t> LEAs</a:t>
                      </a:r>
                      <a:r>
                        <a:rPr lang="en-US" sz="2400" baseline="0" dirty="0" smtClean="0">
                          <a:solidFill>
                            <a:srgbClr val="FFFF00"/>
                          </a:solidFill>
                        </a:rPr>
                        <a:t> offered Consortium membership</a:t>
                      </a:r>
                      <a:endParaRPr lang="en-US" sz="2400" dirty="0">
                        <a:solidFill>
                          <a:srgbClr val="FFFF00"/>
                        </a:solidFill>
                      </a:endParaRPr>
                    </a:p>
                  </a:txBody>
                  <a:tcPr/>
                </a:tc>
              </a:tr>
              <a:tr h="454205">
                <a:tc>
                  <a:txBody>
                    <a:bodyPr/>
                    <a:lstStyle/>
                    <a:p>
                      <a:pPr algn="ctr"/>
                      <a:r>
                        <a:rPr lang="en-US" sz="2400" dirty="0" smtClean="0"/>
                        <a:t>2009-10</a:t>
                      </a:r>
                      <a:endParaRPr lang="en-US" sz="2400" dirty="0"/>
                    </a:p>
                  </a:txBody>
                  <a:tcPr/>
                </a:tc>
                <a:tc>
                  <a:txBody>
                    <a:bodyPr/>
                    <a:lstStyle/>
                    <a:p>
                      <a:pPr algn="ctr"/>
                      <a:r>
                        <a:rPr lang="en-US" sz="2400" dirty="0" smtClean="0"/>
                        <a:t>53</a:t>
                      </a:r>
                      <a:endParaRPr lang="en-US" sz="2400" dirty="0"/>
                    </a:p>
                  </a:txBody>
                  <a:tcPr/>
                </a:tc>
                <a:tc>
                  <a:txBody>
                    <a:bodyPr/>
                    <a:lstStyle/>
                    <a:p>
                      <a:pPr algn="ctr"/>
                      <a:r>
                        <a:rPr lang="en-US" sz="2400" dirty="0" smtClean="0"/>
                        <a:t>93 LEAs</a:t>
                      </a:r>
                      <a:endParaRPr lang="en-US" sz="2400" dirty="0"/>
                    </a:p>
                  </a:txBody>
                  <a:tcPr/>
                </a:tc>
              </a:tr>
              <a:tr h="454205">
                <a:tc>
                  <a:txBody>
                    <a:bodyPr/>
                    <a:lstStyle/>
                    <a:p>
                      <a:pPr algn="ctr"/>
                      <a:r>
                        <a:rPr lang="en-US" sz="2400" dirty="0" smtClean="0"/>
                        <a:t>2010-11</a:t>
                      </a:r>
                      <a:endParaRPr lang="en-US" sz="2400" dirty="0"/>
                    </a:p>
                  </a:txBody>
                  <a:tcPr/>
                </a:tc>
                <a:tc>
                  <a:txBody>
                    <a:bodyPr/>
                    <a:lstStyle/>
                    <a:p>
                      <a:pPr algn="ctr"/>
                      <a:r>
                        <a:rPr lang="en-US" sz="2400" dirty="0" smtClean="0"/>
                        <a:t>57</a:t>
                      </a:r>
                      <a:endParaRPr lang="en-US" sz="2400" dirty="0"/>
                    </a:p>
                  </a:txBody>
                  <a:tcPr/>
                </a:tc>
                <a:tc>
                  <a:txBody>
                    <a:bodyPr/>
                    <a:lstStyle/>
                    <a:p>
                      <a:pPr algn="ctr"/>
                      <a:r>
                        <a:rPr lang="en-US" sz="2400" dirty="0" smtClean="0"/>
                        <a:t>96 LEAs</a:t>
                      </a:r>
                      <a:endParaRPr lang="en-US" sz="2400" dirty="0"/>
                    </a:p>
                  </a:txBody>
                  <a:tcPr/>
                </a:tc>
              </a:tr>
              <a:tr h="454205">
                <a:tc>
                  <a:txBody>
                    <a:bodyPr/>
                    <a:lstStyle/>
                    <a:p>
                      <a:pPr algn="ctr"/>
                      <a:r>
                        <a:rPr lang="en-US" sz="2400" dirty="0" smtClean="0"/>
                        <a:t>2011-12</a:t>
                      </a:r>
                      <a:endParaRPr lang="en-US" sz="2400" dirty="0"/>
                    </a:p>
                  </a:txBody>
                  <a:tcPr/>
                </a:tc>
                <a:tc>
                  <a:txBody>
                    <a:bodyPr/>
                    <a:lstStyle/>
                    <a:p>
                      <a:pPr algn="ctr"/>
                      <a:r>
                        <a:rPr lang="en-US" sz="2400" dirty="0" smtClean="0"/>
                        <a:t>60</a:t>
                      </a:r>
                      <a:endParaRPr lang="en-US" sz="2400" dirty="0"/>
                    </a:p>
                  </a:txBody>
                  <a:tcPr/>
                </a:tc>
                <a:tc>
                  <a:txBody>
                    <a:bodyPr/>
                    <a:lstStyle/>
                    <a:p>
                      <a:pPr algn="ctr"/>
                      <a:r>
                        <a:rPr lang="en-US" sz="2400" dirty="0" smtClean="0"/>
                        <a:t>95 LEAs</a:t>
                      </a:r>
                      <a:endParaRPr lang="en-US" sz="2400" dirty="0"/>
                    </a:p>
                  </a:txBody>
                  <a:tcPr/>
                </a:tc>
              </a:tr>
              <a:tr h="454205">
                <a:tc>
                  <a:txBody>
                    <a:bodyPr/>
                    <a:lstStyle/>
                    <a:p>
                      <a:pPr algn="ctr"/>
                      <a:r>
                        <a:rPr lang="en-US" sz="2400" dirty="0" smtClean="0"/>
                        <a:t>2012-13</a:t>
                      </a:r>
                      <a:endParaRPr lang="en-US" sz="2400" dirty="0"/>
                    </a:p>
                  </a:txBody>
                  <a:tcPr/>
                </a:tc>
                <a:tc>
                  <a:txBody>
                    <a:bodyPr/>
                    <a:lstStyle/>
                    <a:p>
                      <a:pPr algn="ctr"/>
                      <a:r>
                        <a:rPr lang="en-US" sz="2400" dirty="0" smtClean="0"/>
                        <a:t>62</a:t>
                      </a:r>
                      <a:endParaRPr lang="en-US" sz="2400" dirty="0"/>
                    </a:p>
                  </a:txBody>
                  <a:tcPr/>
                </a:tc>
                <a:tc>
                  <a:txBody>
                    <a:bodyPr/>
                    <a:lstStyle/>
                    <a:p>
                      <a:pPr algn="ctr"/>
                      <a:r>
                        <a:rPr lang="en-US" sz="2400" dirty="0" smtClean="0"/>
                        <a:t>101 LEAs</a:t>
                      </a:r>
                      <a:endParaRPr lang="en-US" sz="2400" dirty="0"/>
                    </a:p>
                  </a:txBody>
                  <a:tcPr/>
                </a:tc>
              </a:tr>
              <a:tr h="454205">
                <a:tc>
                  <a:txBody>
                    <a:bodyPr/>
                    <a:lstStyle/>
                    <a:p>
                      <a:pPr algn="ctr"/>
                      <a:r>
                        <a:rPr lang="en-US" sz="2400" dirty="0" smtClean="0"/>
                        <a:t>2013-14</a:t>
                      </a:r>
                      <a:endParaRPr lang="en-US" sz="2400" dirty="0"/>
                    </a:p>
                  </a:txBody>
                  <a:tcPr/>
                </a:tc>
                <a:tc>
                  <a:txBody>
                    <a:bodyPr/>
                    <a:lstStyle/>
                    <a:p>
                      <a:pPr algn="ctr"/>
                      <a:r>
                        <a:rPr lang="en-US" sz="2400" dirty="0" smtClean="0"/>
                        <a:t>72</a:t>
                      </a:r>
                      <a:endParaRPr lang="en-US" sz="2400" dirty="0"/>
                    </a:p>
                  </a:txBody>
                  <a:tcPr/>
                </a:tc>
                <a:tc>
                  <a:txBody>
                    <a:bodyPr/>
                    <a:lstStyle/>
                    <a:p>
                      <a:pPr algn="ctr"/>
                      <a:r>
                        <a:rPr lang="en-US" sz="2400" dirty="0" smtClean="0"/>
                        <a:t>103 LEAs</a:t>
                      </a:r>
                      <a:endParaRPr lang="en-US" sz="2400" dirty="0"/>
                    </a:p>
                  </a:txBody>
                  <a:tcPr/>
                </a:tc>
              </a:tr>
              <a:tr h="454205">
                <a:tc>
                  <a:txBody>
                    <a:bodyPr/>
                    <a:lstStyle/>
                    <a:p>
                      <a:pPr algn="ctr"/>
                      <a:r>
                        <a:rPr lang="en-US" sz="2400" dirty="0" smtClean="0"/>
                        <a:t>2014-15</a:t>
                      </a:r>
                      <a:endParaRPr lang="en-US" sz="2400" dirty="0"/>
                    </a:p>
                  </a:txBody>
                  <a:tcPr/>
                </a:tc>
                <a:tc>
                  <a:txBody>
                    <a:bodyPr/>
                    <a:lstStyle/>
                    <a:p>
                      <a:pPr algn="ctr"/>
                      <a:r>
                        <a:rPr lang="en-US" sz="2400" dirty="0" smtClean="0"/>
                        <a:t>69</a:t>
                      </a:r>
                      <a:endParaRPr lang="en-US" sz="2400" dirty="0"/>
                    </a:p>
                  </a:txBody>
                  <a:tcPr/>
                </a:tc>
                <a:tc>
                  <a:txBody>
                    <a:bodyPr/>
                    <a:lstStyle/>
                    <a:p>
                      <a:pPr algn="ctr"/>
                      <a:r>
                        <a:rPr lang="en-US" sz="2400" dirty="0" smtClean="0"/>
                        <a:t>97 LEAs</a:t>
                      </a:r>
                      <a:endParaRPr lang="en-US" sz="2400" dirty="0"/>
                    </a:p>
                  </a:txBody>
                  <a:tcPr/>
                </a:tc>
              </a:tr>
              <a:tr h="454205">
                <a:tc>
                  <a:txBody>
                    <a:bodyPr/>
                    <a:lstStyle/>
                    <a:p>
                      <a:pPr algn="ctr"/>
                      <a:r>
                        <a:rPr lang="en-US" sz="2400" dirty="0" smtClean="0"/>
                        <a:t>2015-16</a:t>
                      </a:r>
                      <a:endParaRPr lang="en-US" sz="2400" dirty="0"/>
                    </a:p>
                  </a:txBody>
                  <a:tcPr/>
                </a:tc>
                <a:tc>
                  <a:txBody>
                    <a:bodyPr/>
                    <a:lstStyle/>
                    <a:p>
                      <a:pPr algn="ctr"/>
                      <a:r>
                        <a:rPr lang="en-US" sz="2400" dirty="0" smtClean="0"/>
                        <a:t>69</a:t>
                      </a:r>
                      <a:endParaRPr lang="en-US" sz="2400" dirty="0"/>
                    </a:p>
                  </a:txBody>
                  <a:tcPr/>
                </a:tc>
                <a:tc>
                  <a:txBody>
                    <a:bodyPr/>
                    <a:lstStyle/>
                    <a:p>
                      <a:pPr algn="ctr"/>
                      <a:r>
                        <a:rPr lang="en-US" sz="2400" dirty="0" smtClean="0"/>
                        <a:t>106 LEAs</a:t>
                      </a:r>
                      <a:endParaRPr lang="en-US" sz="2400" dirty="0"/>
                    </a:p>
                  </a:txBody>
                  <a:tcPr/>
                </a:tc>
              </a:tr>
              <a:tr h="454205">
                <a:tc>
                  <a:txBody>
                    <a:bodyPr/>
                    <a:lstStyle/>
                    <a:p>
                      <a:pPr algn="ctr"/>
                      <a:r>
                        <a:rPr lang="en-US" sz="2400" dirty="0" smtClean="0">
                          <a:solidFill>
                            <a:schemeClr val="tx1"/>
                          </a:solidFill>
                        </a:rPr>
                        <a:t>2016-17</a:t>
                      </a:r>
                      <a:endParaRPr lang="en-US" sz="2400" dirty="0">
                        <a:solidFill>
                          <a:schemeClr val="tx1"/>
                        </a:solidFill>
                      </a:endParaRPr>
                    </a:p>
                  </a:txBody>
                  <a:tcPr/>
                </a:tc>
                <a:tc>
                  <a:txBody>
                    <a:bodyPr/>
                    <a:lstStyle/>
                    <a:p>
                      <a:pPr algn="ctr"/>
                      <a:r>
                        <a:rPr lang="en-US" sz="2400" dirty="0" smtClean="0">
                          <a:solidFill>
                            <a:schemeClr val="tx1"/>
                          </a:solidFill>
                        </a:rPr>
                        <a:t>75</a:t>
                      </a:r>
                      <a:endParaRPr lang="en-US" sz="2400" dirty="0">
                        <a:solidFill>
                          <a:schemeClr val="tx1"/>
                        </a:solidFill>
                      </a:endParaRPr>
                    </a:p>
                  </a:txBody>
                  <a:tcPr/>
                </a:tc>
                <a:tc>
                  <a:txBody>
                    <a:bodyPr/>
                    <a:lstStyle/>
                    <a:p>
                      <a:pPr algn="ctr"/>
                      <a:r>
                        <a:rPr lang="en-US" sz="2400" dirty="0" smtClean="0">
                          <a:solidFill>
                            <a:schemeClr val="tx1"/>
                          </a:solidFill>
                        </a:rPr>
                        <a:t>113 LEAs</a:t>
                      </a:r>
                      <a:endParaRPr lang="en-US" sz="2400" dirty="0">
                        <a:solidFill>
                          <a:schemeClr val="tx1"/>
                        </a:solidFill>
                      </a:endParaRPr>
                    </a:p>
                  </a:txBody>
                  <a:tcPr/>
                </a:tc>
              </a:tr>
              <a:tr h="454205">
                <a:tc>
                  <a:txBody>
                    <a:bodyPr/>
                    <a:lstStyle/>
                    <a:p>
                      <a:pPr algn="ctr"/>
                      <a:r>
                        <a:rPr lang="en-US" sz="2400" dirty="0" smtClean="0">
                          <a:solidFill>
                            <a:schemeClr val="tx1"/>
                          </a:solidFill>
                        </a:rPr>
                        <a:t>2017-18</a:t>
                      </a:r>
                      <a:endParaRPr lang="en-US" sz="2400" dirty="0">
                        <a:solidFill>
                          <a:schemeClr val="tx1"/>
                        </a:solidFill>
                      </a:endParaRPr>
                    </a:p>
                  </a:txBody>
                  <a:tcPr/>
                </a:tc>
                <a:tc>
                  <a:txBody>
                    <a:bodyPr/>
                    <a:lstStyle/>
                    <a:p>
                      <a:pPr algn="ctr"/>
                      <a:r>
                        <a:rPr lang="en-US" sz="2400" b="1" dirty="0" smtClean="0">
                          <a:solidFill>
                            <a:srgbClr val="FF0000"/>
                          </a:solidFill>
                        </a:rPr>
                        <a:t>77</a:t>
                      </a:r>
                      <a:endParaRPr lang="en-US" sz="2400" b="1" dirty="0">
                        <a:solidFill>
                          <a:srgbClr val="FF0000"/>
                        </a:solidFill>
                      </a:endParaRPr>
                    </a:p>
                  </a:txBody>
                  <a:tcPr/>
                </a:tc>
                <a:tc>
                  <a:txBody>
                    <a:bodyPr/>
                    <a:lstStyle/>
                    <a:p>
                      <a:pPr algn="ctr"/>
                      <a:r>
                        <a:rPr lang="en-US" sz="2400" dirty="0" smtClean="0">
                          <a:solidFill>
                            <a:schemeClr val="tx1"/>
                          </a:solidFill>
                        </a:rPr>
                        <a:t>115 LEAs</a:t>
                      </a:r>
                      <a:endParaRPr lang="en-US" sz="2400" dirty="0">
                        <a:solidFill>
                          <a:schemeClr val="tx1"/>
                        </a:solidFill>
                      </a:endParaRPr>
                    </a:p>
                  </a:txBody>
                  <a:tcPr/>
                </a:tc>
              </a:tr>
            </a:tbl>
          </a:graphicData>
        </a:graphic>
      </p:graphicFrame>
    </p:spTree>
    <p:extLst>
      <p:ext uri="{BB962C8B-B14F-4D97-AF65-F5344CB8AC3E}">
        <p14:creationId xmlns:p14="http://schemas.microsoft.com/office/powerpoint/2010/main" val="3091353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2570" y="252736"/>
            <a:ext cx="8047990" cy="1325563"/>
          </a:xfrm>
        </p:spPr>
        <p:txBody>
          <a:bodyPr/>
          <a:lstStyle/>
          <a:p>
            <a:r>
              <a:rPr lang="en-US" dirty="0" smtClean="0">
                <a:latin typeface="Baskerville Old Face" panose="02020602080505020303" pitchFamily="18" charset="0"/>
              </a:rPr>
              <a:t>2018: New Era, New </a:t>
            </a:r>
            <a:r>
              <a:rPr lang="en-US" dirty="0" smtClean="0">
                <a:latin typeface="Baskerville Old Face" panose="02020602080505020303" pitchFamily="18" charset="0"/>
              </a:rPr>
              <a:t>Opportunitie</a:t>
            </a:r>
            <a:r>
              <a:rPr lang="en-US" dirty="0" smtClean="0">
                <a:latin typeface="Baskerville Old Face" panose="02020602080505020303" pitchFamily="18" charset="0"/>
              </a:rPr>
              <a:t>s</a:t>
            </a:r>
            <a:endParaRPr lang="en-US" dirty="0">
              <a:latin typeface="Baskerville Old Face" panose="02020602080505020303" pitchFamily="18" charset="0"/>
            </a:endParaRPr>
          </a:p>
        </p:txBody>
      </p:sp>
      <p:sp>
        <p:nvSpPr>
          <p:cNvPr id="3" name="Content Placeholder 2"/>
          <p:cNvSpPr>
            <a:spLocks noGrp="1"/>
          </p:cNvSpPr>
          <p:nvPr>
            <p:ph idx="1"/>
          </p:nvPr>
        </p:nvSpPr>
        <p:spPr>
          <a:xfrm>
            <a:off x="628650" y="1578299"/>
            <a:ext cx="8088630" cy="4778052"/>
          </a:xfrm>
          <a:solidFill>
            <a:schemeClr val="accent2">
              <a:lumMod val="40000"/>
              <a:lumOff val="60000"/>
            </a:schemeClr>
          </a:solidFill>
          <a:ln w="79375" cap="rnd">
            <a:solidFill>
              <a:srgbClr val="C00000"/>
            </a:solidFill>
            <a:prstDash val="lgDashDot"/>
          </a:ln>
        </p:spPr>
        <p:txBody>
          <a:bodyPr>
            <a:normAutofit/>
          </a:bodyPr>
          <a:lstStyle/>
          <a:p>
            <a:pPr marL="0" indent="0">
              <a:buNone/>
            </a:pPr>
            <a:endParaRPr lang="en-US" sz="3200" dirty="0" smtClean="0"/>
          </a:p>
          <a:p>
            <a:r>
              <a:rPr lang="en-US" sz="3200" dirty="0" smtClean="0"/>
              <a:t>   Increase in # of Charter Schools</a:t>
            </a:r>
          </a:p>
          <a:p>
            <a:r>
              <a:rPr lang="en-US" sz="3200" dirty="0" smtClean="0"/>
              <a:t>   District flexibility contracts (SWSS/Charter)</a:t>
            </a:r>
          </a:p>
          <a:p>
            <a:r>
              <a:rPr lang="en-US" sz="3200" dirty="0" smtClean="0"/>
              <a:t>   Consolidation of Funds option (Shaun Owen)</a:t>
            </a:r>
          </a:p>
          <a:p>
            <a:r>
              <a:rPr lang="en-US" sz="3200" dirty="0" smtClean="0"/>
              <a:t>   ESSA implementation</a:t>
            </a:r>
          </a:p>
          <a:p>
            <a:r>
              <a:rPr lang="en-US" sz="3200" dirty="0" smtClean="0"/>
              <a:t>   EL numbers vs. Title III allocation</a:t>
            </a:r>
          </a:p>
          <a:p>
            <a:r>
              <a:rPr lang="en-US" sz="3200" dirty="0" smtClean="0"/>
              <a:t>   Administrative costs</a:t>
            </a:r>
          </a:p>
          <a:p>
            <a:r>
              <a:rPr lang="en-US" sz="3200" dirty="0" smtClean="0"/>
              <a:t>   Increased LEA Expertise</a:t>
            </a:r>
            <a:endParaRPr lang="en-US" sz="3200" dirty="0"/>
          </a:p>
        </p:txBody>
      </p:sp>
      <p:sp>
        <p:nvSpPr>
          <p:cNvPr id="4" name="Date Placeholder 3"/>
          <p:cNvSpPr>
            <a:spLocks noGrp="1"/>
          </p:cNvSpPr>
          <p:nvPr>
            <p:ph type="dt" sz="half" idx="2"/>
          </p:nvPr>
        </p:nvSpPr>
        <p:spPr/>
        <p:txBody>
          <a:bodyPr/>
          <a:lstStyle/>
          <a:p>
            <a:fld id="{4DAE6870-AD18-448A-9B2A-0EFE6DC7B06B}" type="datetime1">
              <a:rPr lang="en-US" smtClean="0"/>
              <a:t>9/28/2017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7</a:t>
            </a:fld>
            <a:endParaRPr lang="en-US" dirty="0"/>
          </a:p>
        </p:txBody>
      </p:sp>
    </p:spTree>
    <p:extLst>
      <p:ext uri="{BB962C8B-B14F-4D97-AF65-F5344CB8AC3E}">
        <p14:creationId xmlns:p14="http://schemas.microsoft.com/office/powerpoint/2010/main" val="2879681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823" y="415296"/>
            <a:ext cx="6316630" cy="1325563"/>
          </a:xfrm>
        </p:spPr>
        <p:txBody>
          <a:bodyPr/>
          <a:lstStyle/>
          <a:p>
            <a:r>
              <a:rPr lang="en-US" dirty="0" smtClean="0">
                <a:solidFill>
                  <a:srgbClr val="0070C0"/>
                </a:solidFill>
                <a:latin typeface="Baskerville Old Face" panose="02020602080505020303" pitchFamily="18" charset="0"/>
              </a:rPr>
              <a:t>LEA</a:t>
            </a:r>
            <a:r>
              <a:rPr lang="en-US" dirty="0" smtClean="0">
                <a:latin typeface="Baskerville Old Face" panose="02020602080505020303" pitchFamily="18" charset="0"/>
              </a:rPr>
              <a:t> Title III Consortia: Flexibility-Driven</a:t>
            </a:r>
            <a:endParaRPr lang="en-US" dirty="0">
              <a:latin typeface="Baskerville Old Face" panose="02020602080505020303" pitchFamily="18" charset="0"/>
            </a:endParaRPr>
          </a:p>
        </p:txBody>
      </p:sp>
      <p:sp>
        <p:nvSpPr>
          <p:cNvPr id="3" name="Date Placeholder 2"/>
          <p:cNvSpPr>
            <a:spLocks noGrp="1"/>
          </p:cNvSpPr>
          <p:nvPr>
            <p:ph type="dt" sz="half" idx="2"/>
          </p:nvPr>
        </p:nvSpPr>
        <p:spPr/>
        <p:txBody>
          <a:bodyPr/>
          <a:lstStyle/>
          <a:p>
            <a:fld id="{16A82E43-F334-4B83-9151-C0C24AE8A2BC}" type="datetime1">
              <a:rPr lang="en-US" smtClean="0"/>
              <a:t>9/28/2017</a:t>
            </a:fld>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8</a:t>
            </a:fld>
            <a:endParaRPr lang="en-US" dirty="0"/>
          </a:p>
        </p:txBody>
      </p:sp>
      <p:sp>
        <p:nvSpPr>
          <p:cNvPr id="5" name="TextBox 4"/>
          <p:cNvSpPr txBox="1"/>
          <p:nvPr/>
        </p:nvSpPr>
        <p:spPr>
          <a:xfrm>
            <a:off x="628650" y="1740859"/>
            <a:ext cx="7886700"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Districts access and control their own funds.</a:t>
            </a:r>
          </a:p>
          <a:p>
            <a:pPr marL="285750" indent="-285750">
              <a:buFont typeface="Arial" panose="020B0604020202020204" pitchFamily="34" charset="0"/>
              <a:buChar char="•"/>
            </a:pPr>
            <a:r>
              <a:rPr lang="en-US" sz="3200" dirty="0" smtClean="0"/>
              <a:t>PD is contextual &amp; specific; it’s district or  small </a:t>
            </a:r>
            <a:r>
              <a:rPr lang="en-US" sz="3200" dirty="0" smtClean="0"/>
              <a:t>Consortium-determined</a:t>
            </a:r>
            <a:r>
              <a:rPr lang="en-US" sz="3200" dirty="0" smtClean="0"/>
              <a:t>.</a:t>
            </a:r>
          </a:p>
          <a:p>
            <a:pPr marL="285750" indent="-285750">
              <a:buFont typeface="Arial" panose="020B0604020202020204" pitchFamily="34" charset="0"/>
              <a:buChar char="•"/>
            </a:pPr>
            <a:r>
              <a:rPr lang="en-US" sz="3200" dirty="0" smtClean="0"/>
              <a:t>District purchases are internally approved.</a:t>
            </a:r>
          </a:p>
          <a:p>
            <a:pPr marL="285750" indent="-285750">
              <a:buFont typeface="Arial" panose="020B0604020202020204" pitchFamily="34" charset="0"/>
              <a:buChar char="•"/>
            </a:pPr>
            <a:r>
              <a:rPr lang="en-US" sz="3200" dirty="0" smtClean="0"/>
              <a:t>Consortium districts develop </a:t>
            </a:r>
            <a:r>
              <a:rPr lang="en-US" sz="3200" i="1" dirty="0" smtClean="0"/>
              <a:t>their</a:t>
            </a:r>
            <a:r>
              <a:rPr lang="en-US" sz="3200" dirty="0" smtClean="0"/>
              <a:t> </a:t>
            </a:r>
            <a:r>
              <a:rPr lang="en-US" sz="3200" i="1" dirty="0" smtClean="0"/>
              <a:t>own</a:t>
            </a:r>
            <a:r>
              <a:rPr lang="en-US" sz="3200" dirty="0" smtClean="0"/>
              <a:t> Title III program plans based on </a:t>
            </a:r>
            <a:r>
              <a:rPr lang="en-US" sz="3200" i="1" dirty="0" smtClean="0"/>
              <a:t>their</a:t>
            </a:r>
            <a:r>
              <a:rPr lang="en-US" sz="3200" dirty="0" smtClean="0"/>
              <a:t> </a:t>
            </a:r>
            <a:r>
              <a:rPr lang="en-US" sz="3200" i="1" dirty="0" smtClean="0"/>
              <a:t>own</a:t>
            </a:r>
            <a:r>
              <a:rPr lang="en-US" sz="3200" dirty="0" smtClean="0"/>
              <a:t> individual </a:t>
            </a:r>
            <a:r>
              <a:rPr lang="en-US" sz="3200" dirty="0" smtClean="0"/>
              <a:t>student achievement goals.</a:t>
            </a:r>
          </a:p>
          <a:p>
            <a:pPr marL="285750" indent="-285750">
              <a:buFont typeface="Arial" panose="020B0604020202020204" pitchFamily="34" charset="0"/>
              <a:buChar char="•"/>
            </a:pPr>
            <a:r>
              <a:rPr lang="en-US" sz="3200" dirty="0" smtClean="0"/>
              <a:t>Flexibility is </a:t>
            </a:r>
            <a:r>
              <a:rPr lang="en-US" sz="3200" dirty="0" smtClean="0"/>
              <a:t>gained – supporting LEA goals!</a:t>
            </a:r>
            <a:endParaRPr lang="en-US" dirty="0"/>
          </a:p>
        </p:txBody>
      </p:sp>
    </p:spTree>
    <p:extLst>
      <p:ext uri="{BB962C8B-B14F-4D97-AF65-F5344CB8AC3E}">
        <p14:creationId xmlns:p14="http://schemas.microsoft.com/office/powerpoint/2010/main" val="492890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5770" y="0"/>
            <a:ext cx="6316630" cy="1325563"/>
          </a:xfrm>
        </p:spPr>
        <p:txBody>
          <a:bodyPr/>
          <a:lstStyle/>
          <a:p>
            <a:r>
              <a:rPr lang="en-US" dirty="0" smtClean="0">
                <a:latin typeface="Baskerville Old Face" panose="02020602080505020303" pitchFamily="18" charset="0"/>
              </a:rPr>
              <a:t>Your Next Steps</a:t>
            </a:r>
            <a:endParaRPr lang="en-US" dirty="0">
              <a:latin typeface="Baskerville Old Face" panose="02020602080505020303" pitchFamily="18" charset="0"/>
            </a:endParaRPr>
          </a:p>
        </p:txBody>
      </p:sp>
      <p:sp>
        <p:nvSpPr>
          <p:cNvPr id="3" name="Date Placeholder 2"/>
          <p:cNvSpPr>
            <a:spLocks noGrp="1"/>
          </p:cNvSpPr>
          <p:nvPr>
            <p:ph type="dt" sz="half" idx="2"/>
          </p:nvPr>
        </p:nvSpPr>
        <p:spPr/>
        <p:txBody>
          <a:bodyPr/>
          <a:lstStyle/>
          <a:p>
            <a:fld id="{16A82E43-F334-4B83-9151-C0C24AE8A2BC}" type="datetime1">
              <a:rPr lang="en-US" smtClean="0"/>
              <a:t>9/28/2017</a:t>
            </a:fld>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9</a:t>
            </a:fld>
            <a:endParaRPr lang="en-US" dirty="0"/>
          </a:p>
        </p:txBody>
      </p:sp>
      <p:sp>
        <p:nvSpPr>
          <p:cNvPr id="6" name="TextBox 5"/>
          <p:cNvSpPr txBox="1"/>
          <p:nvPr/>
        </p:nvSpPr>
        <p:spPr>
          <a:xfrm>
            <a:off x="628650" y="1070299"/>
            <a:ext cx="8229600" cy="6601807"/>
          </a:xfrm>
          <a:prstGeom prst="rect">
            <a:avLst/>
          </a:prstGeom>
          <a:noFill/>
        </p:spPr>
        <p:txBody>
          <a:bodyPr wrap="square" rtlCol="0">
            <a:spAutoFit/>
          </a:bodyPr>
          <a:lstStyle/>
          <a:p>
            <a:r>
              <a:rPr lang="en-US" sz="2500" b="1" dirty="0" smtClean="0">
                <a:solidFill>
                  <a:srgbClr val="0070C0"/>
                </a:solidFill>
              </a:rPr>
              <a:t>Today: </a:t>
            </a:r>
            <a:r>
              <a:rPr lang="en-US" sz="2400" b="1" dirty="0" smtClean="0">
                <a:solidFill>
                  <a:srgbClr val="0070C0"/>
                </a:solidFill>
              </a:rPr>
              <a:t>Find potential partner LEAs</a:t>
            </a:r>
          </a:p>
          <a:p>
            <a:r>
              <a:rPr lang="en-US" sz="2400" dirty="0"/>
              <a:t>	</a:t>
            </a:r>
            <a:r>
              <a:rPr lang="en-US" sz="2400" b="1" dirty="0" smtClean="0"/>
              <a:t>Consider: </a:t>
            </a:r>
            <a:r>
              <a:rPr lang="en-US" sz="2400" dirty="0" smtClean="0"/>
              <a:t>Title III Allotment (group of LEAs must total &gt; $10,000 for </a:t>
            </a:r>
            <a:r>
              <a:rPr lang="en-US" sz="2400" dirty="0" smtClean="0"/>
              <a:t>‘18-’19 </a:t>
            </a:r>
            <a:r>
              <a:rPr lang="en-US" sz="2400" dirty="0" smtClean="0"/>
              <a:t>allocation); Regional proximity; School </a:t>
            </a:r>
            <a:r>
              <a:rPr lang="en-US" sz="2400" dirty="0" smtClean="0"/>
              <a:t>calendars; </a:t>
            </a:r>
            <a:r>
              <a:rPr lang="en-US" sz="2400" dirty="0" smtClean="0"/>
              <a:t>Philosophy </a:t>
            </a:r>
            <a:r>
              <a:rPr lang="en-US" sz="2400" dirty="0"/>
              <a:t>on EL </a:t>
            </a:r>
            <a:r>
              <a:rPr lang="en-US" sz="2400" dirty="0" smtClean="0"/>
              <a:t>education; Unique </a:t>
            </a:r>
            <a:r>
              <a:rPr lang="en-US" sz="2400" dirty="0" smtClean="0"/>
              <a:t>resources </a:t>
            </a:r>
            <a:r>
              <a:rPr lang="en-US" sz="2400" dirty="0" smtClean="0"/>
              <a:t>partner </a:t>
            </a:r>
            <a:r>
              <a:rPr lang="en-US" sz="2400" dirty="0" smtClean="0"/>
              <a:t>LEAs </a:t>
            </a:r>
            <a:r>
              <a:rPr lang="en-US" sz="2400" dirty="0" smtClean="0"/>
              <a:t>could offer; Ideal # of partner LEAs</a:t>
            </a:r>
          </a:p>
          <a:p>
            <a:endParaRPr lang="en-US" sz="2400" dirty="0" smtClean="0"/>
          </a:p>
          <a:p>
            <a:r>
              <a:rPr lang="en-US" sz="2500" b="1" dirty="0" smtClean="0">
                <a:solidFill>
                  <a:srgbClr val="C00000"/>
                </a:solidFill>
              </a:rPr>
              <a:t>Next Week</a:t>
            </a:r>
            <a:r>
              <a:rPr lang="en-US" sz="2400" b="1" dirty="0" smtClean="0">
                <a:solidFill>
                  <a:srgbClr val="C00000"/>
                </a:solidFill>
              </a:rPr>
              <a:t>: Discuss </a:t>
            </a:r>
            <a:r>
              <a:rPr lang="en-US" sz="2400" b="1" dirty="0">
                <a:solidFill>
                  <a:srgbClr val="C00000"/>
                </a:solidFill>
              </a:rPr>
              <a:t>with your district </a:t>
            </a:r>
            <a:r>
              <a:rPr lang="en-US" sz="2400" b="1" dirty="0" smtClean="0">
                <a:solidFill>
                  <a:srgbClr val="C00000"/>
                </a:solidFill>
              </a:rPr>
              <a:t>superintendent</a:t>
            </a:r>
            <a:endParaRPr lang="en-US" sz="2400" b="1" dirty="0">
              <a:solidFill>
                <a:srgbClr val="C00000"/>
              </a:solidFill>
            </a:endParaRPr>
          </a:p>
          <a:p>
            <a:endParaRPr lang="en-US" sz="2400" dirty="0"/>
          </a:p>
          <a:p>
            <a:r>
              <a:rPr lang="en-US" sz="2500" b="1" dirty="0" smtClean="0">
                <a:solidFill>
                  <a:srgbClr val="00B050"/>
                </a:solidFill>
              </a:rPr>
              <a:t>By Thanksgiving</a:t>
            </a:r>
            <a:r>
              <a:rPr lang="en-US" sz="2400" b="1" dirty="0" smtClean="0">
                <a:solidFill>
                  <a:srgbClr val="00B050"/>
                </a:solidFill>
              </a:rPr>
              <a:t>: Review the </a:t>
            </a:r>
            <a:r>
              <a:rPr lang="en-US" sz="2400" b="1" dirty="0">
                <a:solidFill>
                  <a:srgbClr val="00B050"/>
                </a:solidFill>
              </a:rPr>
              <a:t>s</a:t>
            </a:r>
            <a:r>
              <a:rPr lang="en-US" sz="2400" b="1" dirty="0" smtClean="0">
                <a:solidFill>
                  <a:srgbClr val="00B050"/>
                </a:solidFill>
              </a:rPr>
              <a:t>ample LEA Consortium </a:t>
            </a:r>
            <a:r>
              <a:rPr lang="en-US" sz="2400" b="1" dirty="0" smtClean="0">
                <a:solidFill>
                  <a:srgbClr val="00B050"/>
                </a:solidFill>
              </a:rPr>
              <a:t>contract</a:t>
            </a:r>
            <a:endParaRPr lang="en-US" sz="2400" b="1" dirty="0" smtClean="0">
              <a:solidFill>
                <a:srgbClr val="00B050"/>
              </a:solidFill>
            </a:endParaRPr>
          </a:p>
          <a:p>
            <a:r>
              <a:rPr lang="en-US" sz="2400" dirty="0" smtClean="0"/>
              <a:t>	</a:t>
            </a:r>
            <a:r>
              <a:rPr lang="en-US" sz="2400" b="1" dirty="0" smtClean="0"/>
              <a:t>Discuss: </a:t>
            </a:r>
            <a:r>
              <a:rPr lang="en-US" sz="2400" dirty="0" smtClean="0"/>
              <a:t>Who would be responsible as the lead LEA?  How would the group collaborate to develop the Title III Program Plan and CLIP? Would Title III PD be planned and held as a consortium group or individually? How would purchasing be handled?  Determine responsibilities for annual Title III data gathering and reporting to </a:t>
            </a:r>
            <a:r>
              <a:rPr lang="en-US" sz="2400" dirty="0" err="1" smtClean="0"/>
              <a:t>GaDOE</a:t>
            </a:r>
            <a:r>
              <a:rPr lang="en-US" sz="2400" dirty="0" smtClean="0"/>
              <a:t>.</a:t>
            </a:r>
          </a:p>
          <a:p>
            <a:endParaRPr lang="en-US" sz="2400" dirty="0"/>
          </a:p>
          <a:p>
            <a:endParaRPr lang="en-US" dirty="0"/>
          </a:p>
          <a:p>
            <a:endParaRPr lang="en-US" dirty="0" smtClean="0"/>
          </a:p>
        </p:txBody>
      </p:sp>
    </p:spTree>
    <p:extLst>
      <p:ext uri="{BB962C8B-B14F-4D97-AF65-F5344CB8AC3E}">
        <p14:creationId xmlns:p14="http://schemas.microsoft.com/office/powerpoint/2010/main" val="3750801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GaDOE-PowerPoint-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d496aed-39d0-4758-b3cf-4e4773287716"/>
    <Page_x0020_SubHeader xmlns="b7527f4a-27d2-4365-bb00-5557e26fcc68" xsi:nil="true"/>
    <Page xmlns="b7527f4a-27d2-4365-bb00-5557e26fcc68" xsi:nil="true"/>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12E4C403378F47A618332D9916A030" ma:contentTypeVersion="3" ma:contentTypeDescription="Create a new document." ma:contentTypeScope="" ma:versionID="585ccd6030b933be490d191b31c5bb57">
  <xsd:schema xmlns:xsd="http://www.w3.org/2001/XMLSchema" xmlns:xs="http://www.w3.org/2001/XMLSchema" xmlns:p="http://schemas.microsoft.com/office/2006/metadata/properties" xmlns:ns1="http://schemas.microsoft.com/sharepoint/v3" xmlns:ns2="1d496aed-39d0-4758-b3cf-4e4773287716" xmlns:ns3="b7527f4a-27d2-4365-bb00-5557e26fcc68" targetNamespace="http://schemas.microsoft.com/office/2006/metadata/properties" ma:root="true" ma:fieldsID="3b5eb7cd7ff6aa899a490aa4923c48e4" ns1:_="" ns2:_="" ns3:_="">
    <xsd:import namespace="http://schemas.microsoft.com/sharepoint/v3"/>
    <xsd:import namespace="1d496aed-39d0-4758-b3cf-4e4773287716"/>
    <xsd:import namespace="b7527f4a-27d2-4365-bb00-5557e26fcc68"/>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7527f4a-27d2-4365-bb00-5557e26fcc68" elementFormDefault="qualified">
    <xsd:import namespace="http://schemas.microsoft.com/office/2006/documentManagement/types"/>
    <xsd:import namespace="http://schemas.microsoft.com/office/infopath/2007/PartnerControls"/>
    <xsd:element name="Page" ma:index="12" nillable="true" ma:displayName="Page" ma:list="{f4ebcf08-5b0d-4472-bae5-a80e8e51b02c}" ma:internalName="Page" ma:web="eea8ad8c-e1e5-411d-8561-105e2a5e3075">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682489-7930-4822-83E6-E80D96F42ACE}"/>
</file>

<file path=customXml/itemProps2.xml><?xml version="1.0" encoding="utf-8"?>
<ds:datastoreItem xmlns:ds="http://schemas.openxmlformats.org/officeDocument/2006/customXml" ds:itemID="{DA760B07-A512-4176-BDBB-26668A4B1C94}"/>
</file>

<file path=customXml/itemProps3.xml><?xml version="1.0" encoding="utf-8"?>
<ds:datastoreItem xmlns:ds="http://schemas.openxmlformats.org/officeDocument/2006/customXml" ds:itemID="{1CEB89D1-E0BC-4B97-80B3-E95E2DE3523E}"/>
</file>

<file path=docProps/app.xml><?xml version="1.0" encoding="utf-8"?>
<Properties xmlns="http://schemas.openxmlformats.org/officeDocument/2006/extended-properties" xmlns:vt="http://schemas.openxmlformats.org/officeDocument/2006/docPropsVTypes">
  <Template>GaDOE-PowerPoint-WhiteTemplate</Template>
  <TotalTime>613</TotalTime>
  <Words>1447</Words>
  <Application>Microsoft Office PowerPoint</Application>
  <PresentationFormat>On-screen Show (4:3)</PresentationFormat>
  <Paragraphs>148</Paragraphs>
  <Slides>13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Aharoni</vt:lpstr>
      <vt:lpstr>Arial</vt:lpstr>
      <vt:lpstr>Arial Rounded MT Bold</vt:lpstr>
      <vt:lpstr>Baskerville Old Face</vt:lpstr>
      <vt:lpstr>Bookman Old Style</vt:lpstr>
      <vt:lpstr>Calibri</vt:lpstr>
      <vt:lpstr>GaDOE-PowerPoint-Template</vt:lpstr>
      <vt:lpstr>Georgia’s Title III Consortium</vt:lpstr>
      <vt:lpstr>Supporting Systematic Improvement</vt:lpstr>
      <vt:lpstr>2008: Why a Consortium?</vt:lpstr>
      <vt:lpstr>So what did we do?</vt:lpstr>
      <vt:lpstr>How did it work?</vt:lpstr>
      <vt:lpstr>Growing Numbers…</vt:lpstr>
      <vt:lpstr>2018: New Era, New Opportunities</vt:lpstr>
      <vt:lpstr>LEA Title III Consortia: Flexibility-Driven</vt:lpstr>
      <vt:lpstr>Your Next Steps</vt:lpstr>
      <vt:lpstr>IMPORTANT!</vt:lpstr>
      <vt:lpstr>Annual Timeline</vt:lpstr>
      <vt:lpstr>Annual Timeline (cont.)</vt:lpstr>
      <vt:lpstr>PowerPoint Presentation</vt:lpstr>
    </vt:vector>
  </TitlesOfParts>
  <Company>GADOE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 Alston</dc:creator>
  <cp:lastModifiedBy>Cori Alston</cp:lastModifiedBy>
  <cp:revision>77</cp:revision>
  <dcterms:created xsi:type="dcterms:W3CDTF">2017-09-20T17:38:54Z</dcterms:created>
  <dcterms:modified xsi:type="dcterms:W3CDTF">2017-09-28T14:42:53Z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0x0101001D12E4C403378F47A618332D9916A030</vt:lpwstr>
  </property>
</Properties>
</file>