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3"/>
  </p:notesMasterIdLst>
  <p:sldIdLst>
    <p:sldId id="257" r:id="rId5"/>
    <p:sldId id="302" r:id="rId6"/>
    <p:sldId id="261" r:id="rId7"/>
    <p:sldId id="260" r:id="rId8"/>
    <p:sldId id="329" r:id="rId9"/>
    <p:sldId id="324" r:id="rId10"/>
    <p:sldId id="264" r:id="rId11"/>
    <p:sldId id="265" r:id="rId12"/>
    <p:sldId id="306" r:id="rId13"/>
    <p:sldId id="266" r:id="rId14"/>
    <p:sldId id="307" r:id="rId15"/>
    <p:sldId id="333" r:id="rId16"/>
    <p:sldId id="268" r:id="rId17"/>
    <p:sldId id="269" r:id="rId18"/>
    <p:sldId id="305" r:id="rId19"/>
    <p:sldId id="270" r:id="rId20"/>
    <p:sldId id="272" r:id="rId21"/>
    <p:sldId id="334" r:id="rId22"/>
    <p:sldId id="328" r:id="rId23"/>
    <p:sldId id="326" r:id="rId24"/>
    <p:sldId id="273" r:id="rId25"/>
    <p:sldId id="271" r:id="rId26"/>
    <p:sldId id="335" r:id="rId27"/>
    <p:sldId id="336" r:id="rId28"/>
    <p:sldId id="274" r:id="rId29"/>
    <p:sldId id="275" r:id="rId30"/>
    <p:sldId id="363" r:id="rId31"/>
    <p:sldId id="361" r:id="rId32"/>
    <p:sldId id="362" r:id="rId33"/>
    <p:sldId id="364" r:id="rId34"/>
    <p:sldId id="322" r:id="rId35"/>
    <p:sldId id="365" r:id="rId36"/>
    <p:sldId id="297" r:id="rId37"/>
    <p:sldId id="366" r:id="rId38"/>
    <p:sldId id="706" r:id="rId39"/>
    <p:sldId id="346" r:id="rId40"/>
    <p:sldId id="284" r:id="rId41"/>
    <p:sldId id="287" r:id="rId42"/>
    <p:sldId id="308" r:id="rId43"/>
    <p:sldId id="289" r:id="rId44"/>
    <p:sldId id="290" r:id="rId45"/>
    <p:sldId id="309" r:id="rId46"/>
    <p:sldId id="304" r:id="rId47"/>
    <p:sldId id="310" r:id="rId48"/>
    <p:sldId id="293" r:id="rId49"/>
    <p:sldId id="294" r:id="rId50"/>
    <p:sldId id="295" r:id="rId51"/>
    <p:sldId id="311" r:id="rId52"/>
    <p:sldId id="312" r:id="rId53"/>
    <p:sldId id="313" r:id="rId54"/>
    <p:sldId id="314" r:id="rId55"/>
    <p:sldId id="298" r:id="rId56"/>
    <p:sldId id="300" r:id="rId57"/>
    <p:sldId id="286" r:id="rId58"/>
    <p:sldId id="317" r:id="rId59"/>
    <p:sldId id="332" r:id="rId60"/>
    <p:sldId id="318" r:id="rId61"/>
    <p:sldId id="301" r:id="rId6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33" autoAdjust="0"/>
  </p:normalViewPr>
  <p:slideViewPr>
    <p:cSldViewPr snapToGrid="0">
      <p:cViewPr varScale="1">
        <p:scale>
          <a:sx n="103" d="100"/>
          <a:sy n="103" d="100"/>
        </p:scale>
        <p:origin x="1890"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Suicidal Ideation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7.2645692015770758E-2"/>
          <c:y val="9.9265108231163385E-2"/>
          <c:w val="0.90715228778220902"/>
          <c:h val="0.75931978881534679"/>
        </c:manualLayout>
      </c:layout>
      <c:barChart>
        <c:barDir val="col"/>
        <c:grouping val="clustered"/>
        <c:varyColors val="0"/>
        <c:ser>
          <c:idx val="0"/>
          <c:order val="0"/>
          <c:tx>
            <c:strRef>
              <c:f>Sheet1!$B$1</c:f>
              <c:strCache>
                <c:ptCount val="1"/>
                <c:pt idx="0">
                  <c:v>2015</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2"/>
                <c:pt idx="0">
                  <c:v>Seriously considered attempting suicide</c:v>
                </c:pt>
                <c:pt idx="1">
                  <c:v>Attempted suicide</c:v>
                </c:pt>
              </c:strCache>
            </c:strRef>
          </c:cat>
          <c:val>
            <c:numRef>
              <c:f>Sheet1!$B$2:$B$5</c:f>
              <c:numCache>
                <c:formatCode>General</c:formatCode>
                <c:ptCount val="4"/>
                <c:pt idx="0">
                  <c:v>9</c:v>
                </c:pt>
                <c:pt idx="1">
                  <c:v>4</c:v>
                </c:pt>
              </c:numCache>
            </c:numRef>
          </c:val>
          <c:extLst>
            <c:ext xmlns:c16="http://schemas.microsoft.com/office/drawing/2014/chart" uri="{C3380CC4-5D6E-409C-BE32-E72D297353CC}">
              <c16:uniqueId val="{00000000-4C3A-4973-801F-378D0EE2F979}"/>
            </c:ext>
          </c:extLst>
        </c:ser>
        <c:ser>
          <c:idx val="1"/>
          <c:order val="1"/>
          <c:tx>
            <c:strRef>
              <c:f>Sheet1!$C$1</c:f>
              <c:strCache>
                <c:ptCount val="1"/>
                <c:pt idx="0">
                  <c:v>2016</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2"/>
                <c:pt idx="0">
                  <c:v>Seriously considered attempting suicide</c:v>
                </c:pt>
                <c:pt idx="1">
                  <c:v>Attempted suicide</c:v>
                </c:pt>
              </c:strCache>
            </c:strRef>
          </c:cat>
          <c:val>
            <c:numRef>
              <c:f>Sheet1!$C$2:$C$5</c:f>
              <c:numCache>
                <c:formatCode>General</c:formatCode>
                <c:ptCount val="4"/>
                <c:pt idx="0">
                  <c:v>9</c:v>
                </c:pt>
                <c:pt idx="1">
                  <c:v>4</c:v>
                </c:pt>
              </c:numCache>
            </c:numRef>
          </c:val>
          <c:extLst>
            <c:ext xmlns:c16="http://schemas.microsoft.com/office/drawing/2014/chart" uri="{C3380CC4-5D6E-409C-BE32-E72D297353CC}">
              <c16:uniqueId val="{00000001-4C3A-4973-801F-378D0EE2F979}"/>
            </c:ext>
          </c:extLst>
        </c:ser>
        <c:ser>
          <c:idx val="2"/>
          <c:order val="2"/>
          <c:tx>
            <c:strRef>
              <c:f>Sheet1!$D$1</c:f>
              <c:strCache>
                <c:ptCount val="1"/>
                <c:pt idx="0">
                  <c:v>2017</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2"/>
                <c:pt idx="0">
                  <c:v>Seriously considered attempting suicide</c:v>
                </c:pt>
                <c:pt idx="1">
                  <c:v>Attempted suicide</c:v>
                </c:pt>
              </c:strCache>
            </c:strRef>
          </c:cat>
          <c:val>
            <c:numRef>
              <c:f>Sheet1!$D$2:$D$5</c:f>
              <c:numCache>
                <c:formatCode>General</c:formatCode>
                <c:ptCount val="4"/>
                <c:pt idx="0">
                  <c:v>9</c:v>
                </c:pt>
                <c:pt idx="1">
                  <c:v>4</c:v>
                </c:pt>
              </c:numCache>
            </c:numRef>
          </c:val>
          <c:extLst>
            <c:ext xmlns:c16="http://schemas.microsoft.com/office/drawing/2014/chart" uri="{C3380CC4-5D6E-409C-BE32-E72D297353CC}">
              <c16:uniqueId val="{00000002-4C3A-4973-801F-378D0EE2F979}"/>
            </c:ext>
          </c:extLst>
        </c:ser>
        <c:ser>
          <c:idx val="3"/>
          <c:order val="3"/>
          <c:tx>
            <c:strRef>
              <c:f>Sheet1!$E$1</c:f>
              <c:strCache>
                <c:ptCount val="1"/>
                <c:pt idx="0">
                  <c:v>2018</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2"/>
                <c:pt idx="0">
                  <c:v>Seriously considered attempting suicide</c:v>
                </c:pt>
                <c:pt idx="1">
                  <c:v>Attempted suicide</c:v>
                </c:pt>
              </c:strCache>
            </c:strRef>
          </c:cat>
          <c:val>
            <c:numRef>
              <c:f>Sheet1!$E$2:$E$5</c:f>
              <c:numCache>
                <c:formatCode>General</c:formatCode>
                <c:ptCount val="4"/>
                <c:pt idx="0">
                  <c:v>12</c:v>
                </c:pt>
                <c:pt idx="1">
                  <c:v>6</c:v>
                </c:pt>
              </c:numCache>
            </c:numRef>
          </c:val>
          <c:extLst>
            <c:ext xmlns:c16="http://schemas.microsoft.com/office/drawing/2014/chart" uri="{C3380CC4-5D6E-409C-BE32-E72D297353CC}">
              <c16:uniqueId val="{00000003-4C3A-4973-801F-378D0EE2F979}"/>
            </c:ext>
          </c:extLst>
        </c:ser>
        <c:dLbls>
          <c:dLblPos val="inEnd"/>
          <c:showLegendKey val="0"/>
          <c:showVal val="1"/>
          <c:showCatName val="0"/>
          <c:showSerName val="0"/>
          <c:showPercent val="0"/>
          <c:showBubbleSize val="0"/>
        </c:dLbls>
        <c:gapWidth val="65"/>
        <c:axId val="307637472"/>
        <c:axId val="307639040"/>
      </c:barChart>
      <c:catAx>
        <c:axId val="3076374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307639040"/>
        <c:crosses val="autoZero"/>
        <c:auto val="1"/>
        <c:lblAlgn val="ctr"/>
        <c:lblOffset val="100"/>
        <c:noMultiLvlLbl val="0"/>
      </c:catAx>
      <c:valAx>
        <c:axId val="3076390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dirty="0"/>
                  <a:t> </a:t>
                </a:r>
                <a:r>
                  <a:rPr lang="en-US" sz="2400" dirty="0"/>
                  <a:t>Percent</a:t>
                </a:r>
              </a:p>
            </c:rich>
          </c:tx>
          <c:layout>
            <c:manualLayout>
              <c:xMode val="edge"/>
              <c:yMode val="edge"/>
              <c:x val="2.0176399825021871E-2"/>
              <c:y val="0.44758068531947343"/>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crossAx val="3076374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b="1" dirty="0">
                <a:effectLst>
                  <a:outerShdw blurRad="38100" dist="38100" dir="2700000" algn="tl">
                    <a:srgbClr val="000000">
                      <a:alpha val="43137"/>
                    </a:srgbClr>
                  </a:outerShdw>
                </a:effectLst>
              </a:rPr>
              <a:t>GSHS 2.0 </a:t>
            </a:r>
          </a:p>
          <a:p>
            <a:pPr algn="ctr">
              <a:defRPr/>
            </a:pPr>
            <a:r>
              <a:rPr lang="en-US" b="1" dirty="0">
                <a:effectLst>
                  <a:outerShdw blurRad="38100" dist="38100" dir="2700000" algn="tl">
                    <a:srgbClr val="000000">
                      <a:alpha val="43137"/>
                    </a:srgbClr>
                  </a:outerShdw>
                </a:effectLst>
              </a:rPr>
              <a:t>2016 - 2018</a:t>
            </a:r>
          </a:p>
        </c:rich>
      </c:tx>
      <c:layout>
        <c:manualLayout>
          <c:xMode val="edge"/>
          <c:yMode val="edge"/>
          <c:x val="0.44011450131233593"/>
          <c:y val="2.970682058074495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Does not feel safe at school</c:v>
                </c:pt>
                <c:pt idx="1">
                  <c:v>Bullied or threatened at school</c:v>
                </c:pt>
                <c:pt idx="2">
                  <c:v>Brought a weapon to school</c:v>
                </c:pt>
                <c:pt idx="3">
                  <c:v>I know an adult at school that I can talk with if I need help.</c:v>
                </c:pt>
              </c:strCache>
            </c:strRef>
          </c:cat>
          <c:val>
            <c:numRef>
              <c:f>Sheet1!$B$2:$B$5</c:f>
              <c:numCache>
                <c:formatCode>General</c:formatCode>
                <c:ptCount val="4"/>
                <c:pt idx="0">
                  <c:v>19</c:v>
                </c:pt>
                <c:pt idx="1">
                  <c:v>20</c:v>
                </c:pt>
                <c:pt idx="2">
                  <c:v>2</c:v>
                </c:pt>
                <c:pt idx="3">
                  <c:v>78</c:v>
                </c:pt>
              </c:numCache>
            </c:numRef>
          </c:val>
          <c:extLst>
            <c:ext xmlns:c16="http://schemas.microsoft.com/office/drawing/2014/chart" uri="{C3380CC4-5D6E-409C-BE32-E72D297353CC}">
              <c16:uniqueId val="{00000000-17E1-407A-BC61-2265396A3DEF}"/>
            </c:ext>
          </c:extLst>
        </c:ser>
        <c:ser>
          <c:idx val="1"/>
          <c:order val="1"/>
          <c:tx>
            <c:strRef>
              <c:f>Sheet1!$C$1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Does not feel safe at school</c:v>
                </c:pt>
                <c:pt idx="1">
                  <c:v>Bullied or threatened at school</c:v>
                </c:pt>
                <c:pt idx="2">
                  <c:v>Brought a weapon to school</c:v>
                </c:pt>
                <c:pt idx="3">
                  <c:v>I know an adult at school that I can talk with if I need help.</c:v>
                </c:pt>
              </c:strCache>
            </c:strRef>
          </c:cat>
          <c:val>
            <c:numRef>
              <c:f>Sheet1!$C$2:$C$5</c:f>
              <c:numCache>
                <c:formatCode>General</c:formatCode>
                <c:ptCount val="4"/>
                <c:pt idx="0">
                  <c:v>18</c:v>
                </c:pt>
                <c:pt idx="1">
                  <c:v>19</c:v>
                </c:pt>
                <c:pt idx="2">
                  <c:v>2</c:v>
                </c:pt>
                <c:pt idx="3">
                  <c:v>78</c:v>
                </c:pt>
              </c:numCache>
            </c:numRef>
          </c:val>
          <c:extLst>
            <c:ext xmlns:c16="http://schemas.microsoft.com/office/drawing/2014/chart" uri="{C3380CC4-5D6E-409C-BE32-E72D297353CC}">
              <c16:uniqueId val="{00000001-17E1-407A-BC61-2265396A3DEF}"/>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Does not feel safe at school</c:v>
                </c:pt>
                <c:pt idx="1">
                  <c:v>Bullied or threatened at school</c:v>
                </c:pt>
                <c:pt idx="2">
                  <c:v>Brought a weapon to school</c:v>
                </c:pt>
                <c:pt idx="3">
                  <c:v>I know an adult at school that I can talk with if I need help.</c:v>
                </c:pt>
              </c:strCache>
            </c:strRef>
          </c:cat>
          <c:val>
            <c:numRef>
              <c:f>Sheet1!$D$2:$D$5</c:f>
              <c:numCache>
                <c:formatCode>General</c:formatCode>
                <c:ptCount val="4"/>
                <c:pt idx="0">
                  <c:v>19</c:v>
                </c:pt>
                <c:pt idx="1">
                  <c:v>20</c:v>
                </c:pt>
                <c:pt idx="2">
                  <c:v>4</c:v>
                </c:pt>
                <c:pt idx="3">
                  <c:v>77</c:v>
                </c:pt>
              </c:numCache>
            </c:numRef>
          </c:val>
          <c:extLst>
            <c:ext xmlns:c16="http://schemas.microsoft.com/office/drawing/2014/chart" uri="{C3380CC4-5D6E-409C-BE32-E72D297353CC}">
              <c16:uniqueId val="{00000002-17E1-407A-BC61-2265396A3DEF}"/>
            </c:ext>
          </c:extLst>
        </c:ser>
        <c:dLbls>
          <c:dLblPos val="outEnd"/>
          <c:showLegendKey val="0"/>
          <c:showVal val="1"/>
          <c:showCatName val="0"/>
          <c:showSerName val="0"/>
          <c:showPercent val="0"/>
          <c:showBubbleSize val="0"/>
        </c:dLbls>
        <c:gapWidth val="219"/>
        <c:overlap val="-27"/>
        <c:axId val="239997784"/>
        <c:axId val="239998176"/>
      </c:barChart>
      <c:catAx>
        <c:axId val="239997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39998176"/>
        <c:crosses val="autoZero"/>
        <c:auto val="1"/>
        <c:lblAlgn val="ctr"/>
        <c:lblOffset val="100"/>
        <c:noMultiLvlLbl val="0"/>
      </c:catAx>
      <c:valAx>
        <c:axId val="239998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400" dirty="0"/>
                  <a:t>Percent</a:t>
                </a:r>
              </a:p>
            </c:rich>
          </c:tx>
          <c:layout>
            <c:manualLayout>
              <c:xMode val="edge"/>
              <c:yMode val="edge"/>
              <c:x val="6.9444444444444441E-3"/>
              <c:y val="0.3208050080553435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997784"/>
        <c:crosses val="autoZero"/>
        <c:crossBetween val="between"/>
      </c:valAx>
      <c:spPr>
        <a:noFill/>
        <a:ln>
          <a:noFill/>
        </a:ln>
        <a:effectLst/>
      </c:spPr>
    </c:plotArea>
    <c:legend>
      <c:legendPos val="b"/>
      <c:layout>
        <c:manualLayout>
          <c:xMode val="edge"/>
          <c:yMode val="edge"/>
          <c:x val="0.36064359142607172"/>
          <c:y val="0.91963330399687337"/>
          <c:w val="0.27037937445319338"/>
          <c:h val="6.551328571275415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effectLst>
                  <a:outerShdw blurRad="38100" dist="38100" dir="2700000" algn="tl">
                    <a:srgbClr val="000000">
                      <a:alpha val="43137"/>
                    </a:srgbClr>
                  </a:outerShdw>
                </a:effectLst>
              </a:rPr>
              <a:t>GSHS 2.0</a:t>
            </a:r>
          </a:p>
          <a:p>
            <a:pPr>
              <a:defRPr/>
            </a:pPr>
            <a:r>
              <a:rPr lang="en-US" b="1" dirty="0">
                <a:effectLst>
                  <a:outerShdw blurRad="38100" dist="38100" dir="2700000" algn="tl">
                    <a:srgbClr val="000000">
                      <a:alpha val="43137"/>
                    </a:srgbClr>
                  </a:outerShdw>
                </a:effectLst>
              </a:rPr>
              <a:t>2016</a:t>
            </a:r>
            <a:r>
              <a:rPr lang="en-US" b="1" baseline="0" dirty="0">
                <a:effectLst>
                  <a:outerShdw blurRad="38100" dist="38100" dir="2700000" algn="tl">
                    <a:srgbClr val="000000">
                      <a:alpha val="43137"/>
                    </a:srgbClr>
                  </a:outerShdw>
                </a:effectLst>
              </a:rPr>
              <a:t> - 2018</a:t>
            </a:r>
            <a:endParaRPr lang="en-US" b="1" dirty="0">
              <a:effectLst>
                <a:outerShdw blurRad="38100" dist="38100" dir="2700000" algn="tl">
                  <a:srgbClr val="000000">
                    <a:alpha val="43137"/>
                  </a:srgbClr>
                </a:outerShdw>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use in past 30 days</c:v>
                </c:pt>
                <c:pt idx="1">
                  <c:v>Smoked cigarettes in past 30 days</c:v>
                </c:pt>
                <c:pt idx="2">
                  <c:v>Smoked electronic vapor product in past 30 days</c:v>
                </c:pt>
                <c:pt idx="3">
                  <c:v>Smoked marijauna in past 30 days</c:v>
                </c:pt>
              </c:strCache>
            </c:strRef>
          </c:cat>
          <c:val>
            <c:numRef>
              <c:f>Sheet1!$B$2:$B$5</c:f>
              <c:numCache>
                <c:formatCode>General</c:formatCode>
                <c:ptCount val="4"/>
                <c:pt idx="0">
                  <c:v>9</c:v>
                </c:pt>
                <c:pt idx="1">
                  <c:v>3</c:v>
                </c:pt>
                <c:pt idx="2">
                  <c:v>6</c:v>
                </c:pt>
                <c:pt idx="3">
                  <c:v>5</c:v>
                </c:pt>
              </c:numCache>
            </c:numRef>
          </c:val>
          <c:extLst>
            <c:ext xmlns:c16="http://schemas.microsoft.com/office/drawing/2014/chart" uri="{C3380CC4-5D6E-409C-BE32-E72D297353CC}">
              <c16:uniqueId val="{00000000-2E81-4C49-ABFD-684D862111E5}"/>
            </c:ext>
          </c:extLst>
        </c:ser>
        <c:ser>
          <c:idx val="1"/>
          <c:order val="1"/>
          <c:tx>
            <c:strRef>
              <c:f>Sheet1!$C$1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use in past 30 days</c:v>
                </c:pt>
                <c:pt idx="1">
                  <c:v>Smoked cigarettes in past 30 days</c:v>
                </c:pt>
                <c:pt idx="2">
                  <c:v>Smoked electronic vapor product in past 30 days</c:v>
                </c:pt>
                <c:pt idx="3">
                  <c:v>Smoked marijauna in past 30 days</c:v>
                </c:pt>
              </c:strCache>
            </c:strRef>
          </c:cat>
          <c:val>
            <c:numRef>
              <c:f>Sheet1!$C$2:$C$5</c:f>
              <c:numCache>
                <c:formatCode>General</c:formatCode>
                <c:ptCount val="4"/>
                <c:pt idx="0">
                  <c:v>8</c:v>
                </c:pt>
                <c:pt idx="1">
                  <c:v>2</c:v>
                </c:pt>
                <c:pt idx="2">
                  <c:v>4</c:v>
                </c:pt>
                <c:pt idx="3">
                  <c:v>5</c:v>
                </c:pt>
              </c:numCache>
            </c:numRef>
          </c:val>
          <c:extLst>
            <c:ext xmlns:c16="http://schemas.microsoft.com/office/drawing/2014/chart" uri="{C3380CC4-5D6E-409C-BE32-E72D297353CC}">
              <c16:uniqueId val="{00000001-2E81-4C49-ABFD-684D862111E5}"/>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use in past 30 days</c:v>
                </c:pt>
                <c:pt idx="1">
                  <c:v>Smoked cigarettes in past 30 days</c:v>
                </c:pt>
                <c:pt idx="2">
                  <c:v>Smoked electronic vapor product in past 30 days</c:v>
                </c:pt>
                <c:pt idx="3">
                  <c:v>Smoked marijauna in past 30 days</c:v>
                </c:pt>
              </c:strCache>
            </c:strRef>
          </c:cat>
          <c:val>
            <c:numRef>
              <c:f>Sheet1!$D$2:$D$5</c:f>
              <c:numCache>
                <c:formatCode>General</c:formatCode>
                <c:ptCount val="4"/>
                <c:pt idx="0">
                  <c:v>9</c:v>
                </c:pt>
                <c:pt idx="1">
                  <c:v>3</c:v>
                </c:pt>
                <c:pt idx="2">
                  <c:v>8</c:v>
                </c:pt>
                <c:pt idx="3">
                  <c:v>6</c:v>
                </c:pt>
              </c:numCache>
            </c:numRef>
          </c:val>
          <c:extLst>
            <c:ext xmlns:c16="http://schemas.microsoft.com/office/drawing/2014/chart" uri="{C3380CC4-5D6E-409C-BE32-E72D297353CC}">
              <c16:uniqueId val="{00000002-2E81-4C49-ABFD-684D862111E5}"/>
            </c:ext>
          </c:extLst>
        </c:ser>
        <c:dLbls>
          <c:dLblPos val="outEnd"/>
          <c:showLegendKey val="0"/>
          <c:showVal val="1"/>
          <c:showCatName val="0"/>
          <c:showSerName val="0"/>
          <c:showPercent val="0"/>
          <c:showBubbleSize val="0"/>
        </c:dLbls>
        <c:gapWidth val="219"/>
        <c:overlap val="-27"/>
        <c:axId val="239998960"/>
        <c:axId val="239999352"/>
      </c:barChart>
      <c:catAx>
        <c:axId val="23999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39999352"/>
        <c:crosses val="autoZero"/>
        <c:auto val="1"/>
        <c:lblAlgn val="ctr"/>
        <c:lblOffset val="100"/>
        <c:noMultiLvlLbl val="0"/>
      </c:catAx>
      <c:valAx>
        <c:axId val="239999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400" dirty="0"/>
                  <a:t>Percent</a:t>
                </a:r>
              </a:p>
            </c:rich>
          </c:tx>
          <c:layout>
            <c:manualLayout>
              <c:xMode val="edge"/>
              <c:yMode val="edge"/>
              <c:x val="1.6666666666666666E-2"/>
              <c:y val="0.4020443157440509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999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9" tIns="46655" rIns="93309" bIns="46655"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09" tIns="46655" rIns="93309" bIns="46655" rtlCol="0"/>
          <a:lstStyle>
            <a:lvl1pPr algn="r">
              <a:defRPr sz="1200"/>
            </a:lvl1pPr>
          </a:lstStyle>
          <a:p>
            <a:fld id="{D8AB1433-BF8B-45C5-81D6-089F21EECCF9}" type="datetimeFigureOut">
              <a:rPr lang="en-US" smtClean="0"/>
              <a:t>10/9/2018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9" tIns="46655" rIns="93309" bIns="46655"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9" tIns="46655" rIns="93309" bIns="466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9" tIns="46655" rIns="93309" bIns="46655"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09" tIns="46655" rIns="93309" bIns="46655"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dirty="0"/>
          </a:p>
        </p:txBody>
      </p:sp>
    </p:spTree>
    <p:extLst>
      <p:ext uri="{BB962C8B-B14F-4D97-AF65-F5344CB8AC3E}">
        <p14:creationId xmlns:p14="http://schemas.microsoft.com/office/powerpoint/2010/main" val="61664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44</a:t>
            </a:fld>
            <a:endParaRPr lang="en-US" dirty="0"/>
          </a:p>
        </p:txBody>
      </p:sp>
    </p:spTree>
    <p:extLst>
      <p:ext uri="{BB962C8B-B14F-4D97-AF65-F5344CB8AC3E}">
        <p14:creationId xmlns:p14="http://schemas.microsoft.com/office/powerpoint/2010/main" val="985192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49</a:t>
            </a:fld>
            <a:endParaRPr lang="en-US" dirty="0"/>
          </a:p>
        </p:txBody>
      </p:sp>
    </p:spTree>
    <p:extLst>
      <p:ext uri="{BB962C8B-B14F-4D97-AF65-F5344CB8AC3E}">
        <p14:creationId xmlns:p14="http://schemas.microsoft.com/office/powerpoint/2010/main" val="43013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50</a:t>
            </a:fld>
            <a:endParaRPr lang="en-US" dirty="0"/>
          </a:p>
        </p:txBody>
      </p:sp>
    </p:spTree>
    <p:extLst>
      <p:ext uri="{BB962C8B-B14F-4D97-AF65-F5344CB8AC3E}">
        <p14:creationId xmlns:p14="http://schemas.microsoft.com/office/powerpoint/2010/main" val="260396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26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3917" indent="-286122">
              <a:defRPr>
                <a:solidFill>
                  <a:schemeClr val="tx1"/>
                </a:solidFill>
                <a:latin typeface="Calibri" pitchFamily="34" charset="0"/>
              </a:defRPr>
            </a:lvl2pPr>
            <a:lvl3pPr marL="1144488" indent="-228898">
              <a:defRPr>
                <a:solidFill>
                  <a:schemeClr val="tx1"/>
                </a:solidFill>
                <a:latin typeface="Calibri" pitchFamily="34" charset="0"/>
              </a:defRPr>
            </a:lvl3pPr>
            <a:lvl4pPr marL="1602283" indent="-228898">
              <a:defRPr>
                <a:solidFill>
                  <a:schemeClr val="tx1"/>
                </a:solidFill>
                <a:latin typeface="Calibri" pitchFamily="34" charset="0"/>
              </a:defRPr>
            </a:lvl4pPr>
            <a:lvl5pPr marL="2060079" indent="-228898">
              <a:defRPr>
                <a:solidFill>
                  <a:schemeClr val="tx1"/>
                </a:solidFill>
                <a:latin typeface="Calibri" pitchFamily="34" charset="0"/>
              </a:defRPr>
            </a:lvl5pPr>
            <a:lvl6pPr marL="2517873" indent="-228898" fontAlgn="base">
              <a:spcBef>
                <a:spcPct val="0"/>
              </a:spcBef>
              <a:spcAft>
                <a:spcPct val="0"/>
              </a:spcAft>
              <a:defRPr>
                <a:solidFill>
                  <a:schemeClr val="tx1"/>
                </a:solidFill>
                <a:latin typeface="Calibri" pitchFamily="34" charset="0"/>
              </a:defRPr>
            </a:lvl6pPr>
            <a:lvl7pPr marL="2975666" indent="-228898" fontAlgn="base">
              <a:spcBef>
                <a:spcPct val="0"/>
              </a:spcBef>
              <a:spcAft>
                <a:spcPct val="0"/>
              </a:spcAft>
              <a:defRPr>
                <a:solidFill>
                  <a:schemeClr val="tx1"/>
                </a:solidFill>
                <a:latin typeface="Calibri" pitchFamily="34" charset="0"/>
              </a:defRPr>
            </a:lvl7pPr>
            <a:lvl8pPr marL="3433464" indent="-228898" fontAlgn="base">
              <a:spcBef>
                <a:spcPct val="0"/>
              </a:spcBef>
              <a:spcAft>
                <a:spcPct val="0"/>
              </a:spcAft>
              <a:defRPr>
                <a:solidFill>
                  <a:schemeClr val="tx1"/>
                </a:solidFill>
                <a:latin typeface="Calibri" pitchFamily="34" charset="0"/>
              </a:defRPr>
            </a:lvl8pPr>
            <a:lvl9pPr marL="3891259" indent="-22889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5941780-E087-4B1E-A970-7E4F3B499ABB}" type="slidenum">
              <a:rPr lang="en-US" smtClean="0"/>
              <a:pPr fontAlgn="base">
                <a:spcBef>
                  <a:spcPct val="0"/>
                </a:spcBef>
                <a:spcAft>
                  <a:spcPct val="0"/>
                </a:spcAft>
                <a:defRPr/>
              </a:pPr>
              <a:t>11</a:t>
            </a:fld>
            <a:endParaRPr lang="en-US" dirty="0"/>
          </a:p>
        </p:txBody>
      </p:sp>
    </p:spTree>
    <p:extLst>
      <p:ext uri="{BB962C8B-B14F-4D97-AF65-F5344CB8AC3E}">
        <p14:creationId xmlns:p14="http://schemas.microsoft.com/office/powerpoint/2010/main" val="198227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27</a:t>
            </a:fld>
            <a:endParaRPr lang="en-US"/>
          </a:p>
        </p:txBody>
      </p:sp>
    </p:spTree>
    <p:extLst>
      <p:ext uri="{BB962C8B-B14F-4D97-AF65-F5344CB8AC3E}">
        <p14:creationId xmlns:p14="http://schemas.microsoft.com/office/powerpoint/2010/main" val="407486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30</a:t>
            </a:fld>
            <a:endParaRPr lang="en-US" dirty="0"/>
          </a:p>
        </p:txBody>
      </p:sp>
    </p:spTree>
    <p:extLst>
      <p:ext uri="{BB962C8B-B14F-4D97-AF65-F5344CB8AC3E}">
        <p14:creationId xmlns:p14="http://schemas.microsoft.com/office/powerpoint/2010/main" val="421192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1C163-6529-4CA7-9C09-AC76CAE24138}" type="slidenum">
              <a:rPr lang="en-US" smtClean="0"/>
              <a:t>32</a:t>
            </a:fld>
            <a:endParaRPr lang="en-US"/>
          </a:p>
        </p:txBody>
      </p:sp>
    </p:spTree>
    <p:extLst>
      <p:ext uri="{BB962C8B-B14F-4D97-AF65-F5344CB8AC3E}">
        <p14:creationId xmlns:p14="http://schemas.microsoft.com/office/powerpoint/2010/main" val="215632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34</a:t>
            </a:fld>
            <a:endParaRPr lang="en-US" dirty="0"/>
          </a:p>
        </p:txBody>
      </p:sp>
    </p:spTree>
    <p:extLst>
      <p:ext uri="{BB962C8B-B14F-4D97-AF65-F5344CB8AC3E}">
        <p14:creationId xmlns:p14="http://schemas.microsoft.com/office/powerpoint/2010/main" val="56758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1C163-6529-4CA7-9C09-AC76CAE24138}" type="slidenum">
              <a:rPr lang="en-US" smtClean="0"/>
              <a:t>35</a:t>
            </a:fld>
            <a:endParaRPr lang="en-US"/>
          </a:p>
        </p:txBody>
      </p:sp>
    </p:spTree>
    <p:extLst>
      <p:ext uri="{BB962C8B-B14F-4D97-AF65-F5344CB8AC3E}">
        <p14:creationId xmlns:p14="http://schemas.microsoft.com/office/powerpoint/2010/main" val="155239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36</a:t>
            </a:fld>
            <a:endParaRPr lang="en-US"/>
          </a:p>
        </p:txBody>
      </p:sp>
    </p:spTree>
    <p:extLst>
      <p:ext uri="{BB962C8B-B14F-4D97-AF65-F5344CB8AC3E}">
        <p14:creationId xmlns:p14="http://schemas.microsoft.com/office/powerpoint/2010/main" val="24991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CDBC0-00B8-444A-A29D-CC4A2DE0308F}" type="slidenum">
              <a:rPr lang="en-US" smtClean="0"/>
              <a:t>39</a:t>
            </a:fld>
            <a:endParaRPr lang="en-US"/>
          </a:p>
        </p:txBody>
      </p:sp>
    </p:spTree>
    <p:extLst>
      <p:ext uri="{BB962C8B-B14F-4D97-AF65-F5344CB8AC3E}">
        <p14:creationId xmlns:p14="http://schemas.microsoft.com/office/powerpoint/2010/main" val="1627220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A08B2E4-F588-45DE-87BE-CCA99A183A05}" type="datetime1">
              <a:rPr lang="en-US" smtClean="0"/>
              <a:t>10/9/2018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981A420-1824-483E-ACBB-2A41B0905308}" type="datetime1">
              <a:rPr lang="en-US" smtClean="0"/>
              <a:t>10/9/2018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1B0B93D-5169-4707-AFB1-38C629BE9872}" type="datetime1">
              <a:rPr lang="en-US" smtClean="0"/>
              <a:t>10/9/2018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9CC64E0-246F-49F6-8BB9-1353CB0AA77A}" type="datetime1">
              <a:rPr lang="en-US" smtClean="0"/>
              <a:t>10/9/2018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245DDB-9B02-4317-BCBA-30858173D7F9}" type="datetime1">
              <a:rPr lang="en-US" smtClean="0"/>
              <a:t>10/9/2018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6A9B5EF-95EA-4C3C-B0E7-DF85C72EEA30}" type="datetime1">
              <a:rPr lang="en-US" smtClean="0"/>
              <a:t>10/9/2018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A0A734B-93CB-4B97-866B-47BEB5C212D2}" type="datetime1">
              <a:rPr lang="en-US" smtClean="0"/>
              <a:t>10/9/2018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5878CDE-A85E-442B-AE0B-1BABF3719095}" type="datetime1">
              <a:rPr lang="en-US" smtClean="0"/>
              <a:t>10/9/2018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214D5A1-4350-45E2-82CF-818E4C43A60A}" type="datetime1">
              <a:rPr lang="en-US" smtClean="0"/>
              <a:t>10/9/2018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BCC9530-FB2E-4C7A-9EE3-EBC38B418185}" type="datetime1">
              <a:rPr lang="en-US" smtClean="0"/>
              <a:t>10/9/2018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81E1A3A-C5CC-48AB-B22D-0E5C3511B555}" type="datetime1">
              <a:rPr lang="en-US" smtClean="0"/>
              <a:t>10/9/2018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A0E21B96-89AA-4698-9417-6651A8EC3778}" type="datetime1">
              <a:rPr lang="en-US" smtClean="0"/>
              <a:t>10/9/2018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gadoe.org/wholechild/Pages/Suicide-Prevention.asp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hcafnews.com/&amp;ei=v-cTVdutFsP1ggTL1oPoCQ&amp;bvm=bv.89381419,d.cGU&amp;psig=AFQjCNEKjteEH3ROLqYDzQ0MqrVXO1BkKw&amp;ust=1427454265656036"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adoe.org/wholechild/Pages/Positive-School-Climate.aspx"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mailto:cbenefield@doe.k12.ga.us" TargetMode="External"/><Relationship Id="rId2" Type="http://schemas.openxmlformats.org/officeDocument/2006/relationships/hyperlink" Target="mailto:jhodges@doe.k12.ga.u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1447800"/>
            <a:ext cx="8686800" cy="2743200"/>
          </a:xfrm>
        </p:spPr>
        <p:txBody>
          <a:bodyPr>
            <a:normAutofit fontScale="90000"/>
          </a:bodyPr>
          <a:lstStyle/>
          <a:p>
            <a:pPr eaLnBrk="1" hangingPunct="1">
              <a:defRPr/>
            </a:pPr>
            <a:br>
              <a:rPr lang="en-US" dirty="0">
                <a:latin typeface="Times New Roman" pitchFamily="18" charset="0"/>
                <a:cs typeface="Times New Roman" pitchFamily="18" charset="0"/>
              </a:rPr>
            </a:br>
            <a:r>
              <a:rPr lang="en-US" dirty="0">
                <a:effectLst>
                  <a:outerShdw blurRad="38100" dist="38100" dir="2700000" algn="tl">
                    <a:srgbClr val="000000">
                      <a:alpha val="43137"/>
                    </a:srgbClr>
                  </a:outerShdw>
                </a:effectLst>
                <a:latin typeface="Times New Roman" pitchFamily="18" charset="0"/>
                <a:cs typeface="Times New Roman" pitchFamily="18" charset="0"/>
              </a:rPr>
              <a:t>School Climate Star Rating</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2051" name="Subtitle 2"/>
          <p:cNvSpPr txBox="1">
            <a:spLocks/>
          </p:cNvSpPr>
          <p:nvPr/>
        </p:nvSpPr>
        <p:spPr bwMode="auto">
          <a:xfrm>
            <a:off x="5443246" y="4632390"/>
            <a:ext cx="3314700" cy="114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en-US" altLang="en-US" sz="2000" b="1" dirty="0">
                <a:latin typeface="Times New Roman" pitchFamily="18" charset="0"/>
                <a:cs typeface="Times New Roman" pitchFamily="18" charset="0"/>
              </a:rPr>
              <a:t>Jeff Hodges</a:t>
            </a:r>
          </a:p>
          <a:p>
            <a:pPr algn="ctr" eaLnBrk="1" hangingPunct="1">
              <a:spcBef>
                <a:spcPct val="0"/>
              </a:spcBef>
              <a:buFont typeface="Arial" charset="0"/>
              <a:buNone/>
            </a:pPr>
            <a:r>
              <a:rPr lang="en-US" altLang="en-US" sz="1800" dirty="0">
                <a:latin typeface="Times New Roman" pitchFamily="18" charset="0"/>
                <a:cs typeface="Times New Roman" pitchFamily="18" charset="0"/>
              </a:rPr>
              <a:t>Program Specialist, </a:t>
            </a:r>
          </a:p>
          <a:p>
            <a:pPr algn="ctr" eaLnBrk="1" hangingPunct="1">
              <a:spcBef>
                <a:spcPct val="0"/>
              </a:spcBef>
              <a:buFont typeface="Arial" charset="0"/>
              <a:buNone/>
            </a:pPr>
            <a:r>
              <a:rPr lang="en-US" altLang="en-US" sz="1800" dirty="0">
                <a:latin typeface="Times New Roman" pitchFamily="18" charset="0"/>
                <a:cs typeface="Times New Roman" pitchFamily="18" charset="0"/>
              </a:rPr>
              <a:t>Safe and Drug-Free Schools</a:t>
            </a:r>
          </a:p>
          <a:p>
            <a:pPr algn="ctr" eaLnBrk="1" hangingPunct="1">
              <a:buFont typeface="Arial" charset="0"/>
              <a:buNone/>
            </a:pPr>
            <a:endParaRPr lang="en-US" altLang="en-US" sz="2000" dirty="0">
              <a:latin typeface="Aparajita" pitchFamily="34" charset="0"/>
            </a:endParaRPr>
          </a:p>
        </p:txBody>
      </p:sp>
      <p:sp>
        <p:nvSpPr>
          <p:cNvPr id="2" name="TextBox 1">
            <a:extLst>
              <a:ext uri="{FF2B5EF4-FFF2-40B4-BE49-F238E27FC236}">
                <a16:creationId xmlns:a16="http://schemas.microsoft.com/office/drawing/2014/main" id="{C55829E4-46FE-4177-B086-BC7BE0F31E6D}"/>
              </a:ext>
            </a:extLst>
          </p:cNvPr>
          <p:cNvSpPr txBox="1"/>
          <p:nvPr/>
        </p:nvSpPr>
        <p:spPr>
          <a:xfrm>
            <a:off x="933061" y="4632390"/>
            <a:ext cx="3638939"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Cheryl Benefield</a:t>
            </a:r>
          </a:p>
          <a:p>
            <a:pPr algn="ctr"/>
            <a:r>
              <a:rPr lang="en-US" dirty="0">
                <a:latin typeface="Times New Roman" panose="02020603050405020304" pitchFamily="18" charset="0"/>
                <a:cs typeface="Times New Roman" panose="02020603050405020304" pitchFamily="18" charset="0"/>
              </a:rPr>
              <a:t>Program Manager</a:t>
            </a:r>
          </a:p>
          <a:p>
            <a:pPr algn="ctr"/>
            <a:r>
              <a:rPr lang="en-US" dirty="0">
                <a:latin typeface="Times New Roman" panose="02020603050405020304" pitchFamily="18" charset="0"/>
                <a:cs typeface="Times New Roman" panose="02020603050405020304" pitchFamily="18" charset="0"/>
              </a:rPr>
              <a:t>Safe and Drug-Free Schools</a:t>
            </a:r>
          </a:p>
        </p:txBody>
      </p:sp>
    </p:spTree>
    <p:extLst>
      <p:ext uri="{BB962C8B-B14F-4D97-AF65-F5344CB8AC3E}">
        <p14:creationId xmlns:p14="http://schemas.microsoft.com/office/powerpoint/2010/main" val="63056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36" y="1108609"/>
            <a:ext cx="9014528" cy="4524315"/>
          </a:xfrm>
          <a:prstGeom prst="rect">
            <a:avLst/>
          </a:prstGeom>
        </p:spPr>
        <p:txBody>
          <a:bodyPr wrap="square">
            <a:spAutoFit/>
          </a:bodyPr>
          <a:lstStyle/>
          <a:p>
            <a:pPr algn="ctr">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Georgia Student Health Survey 2.0</a:t>
            </a:r>
          </a:p>
          <a:p>
            <a:pPr fontAlgn="auto">
              <a:spcBef>
                <a:spcPts val="0"/>
              </a:spcBef>
              <a:spcAft>
                <a:spcPts val="0"/>
              </a:spcAft>
              <a:defRPr/>
            </a:pPr>
            <a:endParaRPr lang="en-US" sz="2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dirty="0">
                <a:latin typeface="Times New Roman" panose="02020603050405020304" pitchFamily="18" charset="0"/>
                <a:cs typeface="Times New Roman" panose="02020603050405020304" pitchFamily="18" charset="0"/>
              </a:rPr>
              <a:t>Georgia is one of the first states with a defined method in the collection and analysis of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and student health </a:t>
            </a:r>
            <a:r>
              <a:rPr lang="en-US" sz="2400" dirty="0">
                <a:latin typeface="Times New Roman" panose="02020603050405020304" pitchFamily="18" charset="0"/>
                <a:cs typeface="Times New Roman" panose="02020603050405020304" pitchFamily="18" charset="0"/>
              </a:rPr>
              <a:t>data through the implementation of the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Georgia Student Health Survey 2.0</a:t>
            </a:r>
            <a:r>
              <a:rPr lang="en-US" sz="2400" dirty="0">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GSHS 2.0</a:t>
            </a:r>
            <a:r>
              <a:rPr lang="en-US" sz="2400" dirty="0">
                <a:latin typeface="Times New Roman" panose="02020603050405020304" pitchFamily="18" charset="0"/>
                <a:cs typeface="Times New Roman" panose="02020603050405020304" pitchFamily="18" charset="0"/>
              </a:rPr>
              <a:t> is an anonymous, statewide survey instrument developed by the Georgia Department of Education (GaDOE) in collaboration with the Georgia Department of Public Health, Georgia State University and the University of Connecticut. The </a:t>
            </a:r>
            <a:r>
              <a:rPr lang="en-US" sz="2400" b="1" dirty="0">
                <a:latin typeface="Times New Roman" panose="02020603050405020304" pitchFamily="18" charset="0"/>
                <a:cs typeface="Times New Roman" panose="02020603050405020304" pitchFamily="18" charset="0"/>
              </a:rPr>
              <a:t>GSHS 2.0 </a:t>
            </a:r>
            <a:r>
              <a:rPr lang="en-US" sz="2400" dirty="0">
                <a:latin typeface="Times New Roman" panose="02020603050405020304" pitchFamily="18" charset="0"/>
                <a:cs typeface="Times New Roman" panose="02020603050405020304" pitchFamily="18" charset="0"/>
              </a:rPr>
              <a:t>identifies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safety and health issues that can have a negative impact on student achievement and school climate</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152987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4294967295"/>
          </p:nvPr>
        </p:nvSpPr>
        <p:spPr>
          <a:xfrm>
            <a:off x="75389" y="342856"/>
            <a:ext cx="8993221" cy="6400800"/>
          </a:xfrm>
        </p:spPr>
        <p:txBody>
          <a:bodyPr rtlCol="0">
            <a:normAutofit/>
          </a:bodyPr>
          <a:lstStyle/>
          <a:p>
            <a:pPr eaLnBrk="1" fontAlgn="auto" hangingPunct="1">
              <a:spcAft>
                <a:spcPts val="0"/>
              </a:spcAft>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None/>
              <a:defRPr/>
            </a:pPr>
            <a:endParaRPr lang="en-US" sz="800" dirty="0">
              <a:latin typeface="Times New Roman" panose="02020603050405020304" pitchFamily="18" charset="0"/>
              <a:cs typeface="Times New Roman" panose="02020603050405020304" pitchFamily="18" charset="0"/>
            </a:endParaRPr>
          </a:p>
          <a:p>
            <a:pPr marL="0" indent="0">
              <a:buNone/>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GSHS 2.0</a:t>
            </a:r>
            <a:r>
              <a:rPr lang="en-US" sz="2400" dirty="0">
                <a:latin typeface="Times New Roman" panose="02020603050405020304" pitchFamily="18" charset="0"/>
                <a:cs typeface="Times New Roman" panose="02020603050405020304" pitchFamily="18" charset="0"/>
              </a:rPr>
              <a:t> is administered annually from October – March.</a:t>
            </a:r>
          </a:p>
          <a:p>
            <a:pPr marL="0" indent="0">
              <a:buNone/>
              <a:defRPr/>
            </a:pPr>
            <a:endParaRPr lang="en-US" sz="800" dirty="0">
              <a:latin typeface="Times New Roman" panose="02020603050405020304" pitchFamily="18" charset="0"/>
              <a:cs typeface="Times New Roman" panose="02020603050405020304" pitchFamily="18" charset="0"/>
            </a:endParaRPr>
          </a:p>
          <a:p>
            <a:pPr algn="ctr" eaLnBrk="1" fontAlgn="auto" hangingPunct="1">
              <a:spcAft>
                <a:spcPts val="0"/>
              </a:spcAft>
              <a:buFont typeface="Wingdings"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2011-2012</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350,000+ students took the Survey</a:t>
            </a:r>
          </a:p>
          <a:p>
            <a:pPr algn="ctr" eaLnBrk="1" fontAlgn="auto" hangingPunct="1">
              <a:spcAft>
                <a:spcPts val="0"/>
              </a:spcAft>
              <a:buFont typeface="Wingdings"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2012-2013</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657,000+ students took the Survey</a:t>
            </a:r>
          </a:p>
          <a:p>
            <a:pPr algn="ctr" eaLnBrk="1" fontAlgn="auto" hangingPunct="1">
              <a:spcAft>
                <a:spcPts val="0"/>
              </a:spcAft>
              <a:buFont typeface="Wingdings"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2013-2014</a:t>
            </a:r>
            <a:r>
              <a:rPr lang="en-US" sz="2400" dirty="0">
                <a:latin typeface="Times New Roman" panose="02020603050405020304" pitchFamily="18" charset="0"/>
                <a:cs typeface="Times New Roman" panose="02020603050405020304" pitchFamily="18" charset="0"/>
              </a:rPr>
              <a:t>:</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895,000+ students took the Survey</a:t>
            </a:r>
          </a:p>
          <a:p>
            <a:pPr lvl="3">
              <a:buFont typeface="Wingdings" panose="05000000000000000000"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2014-2015</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1,097,870 students took the Survey</a:t>
            </a:r>
          </a:p>
          <a:p>
            <a:pPr lvl="3">
              <a:buFont typeface="Wingdings" panose="05000000000000000000"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2015-2016: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1,135,150</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students took the Survey</a:t>
            </a:r>
          </a:p>
          <a:p>
            <a:pPr lvl="3">
              <a:buFont typeface="Wingdings" panose="05000000000000000000"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2016-2017: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 1 million students took the Survey</a:t>
            </a:r>
          </a:p>
          <a:p>
            <a:pPr lvl="3">
              <a:buFont typeface="Wingdings" panose="05000000000000000000" pitchFamily="2" charset="2"/>
              <a:buChar char="ü"/>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Over 1 million students took the Survey</a:t>
            </a:r>
          </a:p>
          <a:p>
            <a:pPr eaLnBrk="1" fontAlgn="auto" hangingPunct="1">
              <a:spcAft>
                <a:spcPts val="0"/>
              </a:spcAft>
              <a:buFont typeface="Arial" pitchFamily="34" charset="0"/>
              <a:buNone/>
              <a:defRPr/>
            </a:pPr>
            <a:endParaRPr lang="en-US" sz="2800" b="1" dirty="0">
              <a:solidFill>
                <a:srgbClr val="FF0000"/>
              </a:solidFill>
              <a:effectLst>
                <a:outerShdw blurRad="38100" dist="38100" dir="2700000" algn="tl">
                  <a:srgbClr val="000000">
                    <a:alpha val="43137"/>
                  </a:srgbClr>
                </a:outerShdw>
              </a:effectLst>
              <a:cs typeface="Arial" charset="0"/>
            </a:endParaRPr>
          </a:p>
          <a:p>
            <a:pPr eaLnBrk="1" fontAlgn="auto" hangingPunct="1">
              <a:spcAft>
                <a:spcPts val="0"/>
              </a:spcAft>
              <a:buFont typeface="Arial" pitchFamily="34" charset="0"/>
              <a:buNone/>
              <a:defRPr/>
            </a:pPr>
            <a:endParaRPr lang="en-US" sz="2800" b="1" dirty="0">
              <a:solidFill>
                <a:srgbClr val="FF0000"/>
              </a:solidFill>
              <a:effectLst>
                <a:outerShdw blurRad="38100" dist="38100" dir="2700000" algn="tl">
                  <a:srgbClr val="000000">
                    <a:alpha val="43137"/>
                  </a:srgbClr>
                </a:outerShdw>
              </a:effectLst>
              <a:cs typeface="Arial" charset="0"/>
            </a:endParaRPr>
          </a:p>
          <a:p>
            <a:pPr eaLnBrk="1" fontAlgn="auto" hangingPunct="1">
              <a:spcAft>
                <a:spcPts val="0"/>
              </a:spcAft>
              <a:buFont typeface="Arial" pitchFamily="34" charset="0"/>
              <a:buNone/>
              <a:defRPr/>
            </a:pPr>
            <a:endParaRPr lang="en-US" sz="2800" dirty="0">
              <a:cs typeface="Arial" charset="0"/>
            </a:endParaRPr>
          </a:p>
          <a:p>
            <a:pPr eaLnBrk="1" fontAlgn="auto" hangingPunct="1">
              <a:spcAft>
                <a:spcPts val="0"/>
              </a:spcAft>
              <a:buFont typeface="Arial" pitchFamily="34" charset="0"/>
              <a:buNone/>
              <a:defRPr/>
            </a:pPr>
            <a:endParaRPr lang="en-US" sz="2800" dirty="0">
              <a:cs typeface="Arial" charset="0"/>
            </a:endParaRPr>
          </a:p>
          <a:p>
            <a:pPr eaLnBrk="1" fontAlgn="auto" hangingPunct="1">
              <a:spcAft>
                <a:spcPts val="0"/>
              </a:spcAft>
              <a:buFont typeface="Wingdings 2" pitchFamily="18" charset="2"/>
              <a:buNone/>
              <a:defRPr/>
            </a:pPr>
            <a:endParaRPr lang="en-US" sz="2800" dirty="0">
              <a:cs typeface="Times New Roman" pitchFamily="18" charset="0"/>
            </a:endParaRPr>
          </a:p>
          <a:p>
            <a:pPr eaLnBrk="1" fontAlgn="auto" hangingPunct="1">
              <a:spcAft>
                <a:spcPts val="0"/>
              </a:spcAft>
              <a:buFont typeface="Wingdings 2" pitchFamily="18" charset="2"/>
              <a:buNone/>
              <a:defRPr/>
            </a:pPr>
            <a:endParaRPr lang="en-US" dirty="0">
              <a:latin typeface="Arial" charset="0"/>
              <a:cs typeface="Arial" charset="0"/>
            </a:endParaRPr>
          </a:p>
        </p:txBody>
      </p:sp>
      <p:pic>
        <p:nvPicPr>
          <p:cNvPr id="8" name="Picture 7"/>
          <p:cNvPicPr>
            <a:picLocks noChangeAspect="1" noChangeArrowheads="1"/>
          </p:cNvPicPr>
          <p:nvPr/>
        </p:nvPicPr>
        <p:blipFill>
          <a:blip r:embed="rId3"/>
          <a:srcRect/>
          <a:stretch>
            <a:fillRect/>
          </a:stretch>
        </p:blipFill>
        <p:spPr bwMode="auto">
          <a:xfrm>
            <a:off x="3144" y="4680309"/>
            <a:ext cx="2903031" cy="1439683"/>
          </a:xfrm>
          <a:prstGeom prst="rect">
            <a:avLst/>
          </a:prstGeom>
          <a:ln>
            <a:noFill/>
          </a:ln>
          <a:effectLst>
            <a:outerShdw blurRad="292100" dist="139700" dir="2700000" algn="tl" rotWithShape="0">
              <a:srgbClr val="333333">
                <a:alpha val="65000"/>
              </a:srgbClr>
            </a:outerShdw>
          </a:effectLst>
        </p:spPr>
      </p:pic>
      <p:pic>
        <p:nvPicPr>
          <p:cNvPr id="9" name="Picture 21"/>
          <p:cNvPicPr>
            <a:picLocks noChangeAspect="1" noChangeArrowheads="1"/>
          </p:cNvPicPr>
          <p:nvPr/>
        </p:nvPicPr>
        <p:blipFill>
          <a:blip r:embed="rId4"/>
          <a:srcRect/>
          <a:stretch>
            <a:fillRect/>
          </a:stretch>
        </p:blipFill>
        <p:spPr bwMode="auto">
          <a:xfrm>
            <a:off x="2871899" y="5438810"/>
            <a:ext cx="2026298" cy="1369490"/>
          </a:xfrm>
          <a:prstGeom prst="rect">
            <a:avLst/>
          </a:prstGeom>
          <a:ln>
            <a:noFill/>
          </a:ln>
          <a:effectLst>
            <a:outerShdw blurRad="292100" dist="139700" dir="2700000" algn="tl" rotWithShape="0">
              <a:srgbClr val="333333">
                <a:alpha val="65000"/>
              </a:srgbClr>
            </a:outerShdw>
          </a:effectLst>
        </p:spPr>
      </p:pic>
      <p:pic>
        <p:nvPicPr>
          <p:cNvPr id="11" name="Picture 7"/>
          <p:cNvPicPr>
            <a:picLocks noChangeAspect="1" noChangeArrowheads="1"/>
          </p:cNvPicPr>
          <p:nvPr/>
        </p:nvPicPr>
        <p:blipFill>
          <a:blip r:embed="rId5"/>
          <a:srcRect/>
          <a:stretch>
            <a:fillRect/>
          </a:stretch>
        </p:blipFill>
        <p:spPr bwMode="auto">
          <a:xfrm>
            <a:off x="4848168" y="4680309"/>
            <a:ext cx="2169476" cy="1311946"/>
          </a:xfrm>
          <a:prstGeom prst="rect">
            <a:avLst/>
          </a:prstGeom>
          <a:ln>
            <a:noFill/>
          </a:ln>
          <a:effectLst>
            <a:outerShdw blurRad="292100" dist="139700" dir="2700000" algn="tl" rotWithShape="0">
              <a:srgbClr val="333333">
                <a:alpha val="65000"/>
              </a:srgbClr>
            </a:outerShdw>
          </a:effectLst>
        </p:spPr>
      </p:pic>
      <p:pic>
        <p:nvPicPr>
          <p:cNvPr id="12" name="Picture 6"/>
          <p:cNvPicPr>
            <a:picLocks noChangeAspect="1" noChangeArrowheads="1"/>
          </p:cNvPicPr>
          <p:nvPr/>
        </p:nvPicPr>
        <p:blipFill>
          <a:blip r:embed="rId6"/>
          <a:srcRect/>
          <a:stretch>
            <a:fillRect/>
          </a:stretch>
        </p:blipFill>
        <p:spPr bwMode="auto">
          <a:xfrm>
            <a:off x="6974524" y="5551812"/>
            <a:ext cx="2169476" cy="1256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382701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913" y="1090633"/>
            <a:ext cx="4194174" cy="741854"/>
          </a:xfrm>
        </p:spPr>
        <p:txBody>
          <a:bodyPr>
            <a:normAutofit fontScale="90000"/>
          </a:bodyPr>
          <a:lstStyle/>
          <a:p>
            <a:pPr algn="ct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 You Know?</a:t>
            </a:r>
          </a:p>
        </p:txBody>
      </p:sp>
      <p:sp>
        <p:nvSpPr>
          <p:cNvPr id="3" name="Text Placeholder 2"/>
          <p:cNvSpPr>
            <a:spLocks noGrp="1"/>
          </p:cNvSpPr>
          <p:nvPr>
            <p:ph type="body" idx="1"/>
          </p:nvPr>
        </p:nvSpPr>
        <p:spPr>
          <a:xfrm>
            <a:off x="51619" y="1895168"/>
            <a:ext cx="9003891" cy="4247535"/>
          </a:xfrm>
        </p:spPr>
        <p:txBody>
          <a:bodyPr>
            <a:noAutofit/>
          </a:bodyPr>
          <a:lstStyle/>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All Georgia public schools must participate in the school climate surveys.</a:t>
            </a:r>
          </a:p>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Schools must give parents the opportunity to </a:t>
            </a:r>
            <a:r>
              <a:rPr lang="en-US" sz="2100" b="1" u="sng" dirty="0">
                <a:solidFill>
                  <a:srgbClr val="FF0000"/>
                </a:solidFill>
                <a:latin typeface="Times New Roman" panose="02020603050405020304" pitchFamily="18" charset="0"/>
                <a:cs typeface="Times New Roman" panose="02020603050405020304" pitchFamily="18" charset="0"/>
              </a:rPr>
              <a:t>review the student survey</a:t>
            </a:r>
            <a:r>
              <a:rPr lang="en-US" sz="2100" dirty="0">
                <a:latin typeface="Times New Roman" panose="02020603050405020304" pitchFamily="18" charset="0"/>
                <a:cs typeface="Times New Roman" panose="02020603050405020304" pitchFamily="18" charset="0"/>
              </a:rPr>
              <a:t> and </a:t>
            </a:r>
            <a:r>
              <a:rPr lang="en-US" sz="2100" b="1" u="sng" dirty="0">
                <a:solidFill>
                  <a:srgbClr val="FF0000"/>
                </a:solidFill>
                <a:latin typeface="Times New Roman" panose="02020603050405020304" pitchFamily="18" charset="0"/>
                <a:cs typeface="Times New Roman" panose="02020603050405020304" pitchFamily="18" charset="0"/>
              </a:rPr>
              <a:t>opt out</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if desired. </a:t>
            </a:r>
          </a:p>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Student survey responses are </a:t>
            </a:r>
            <a:r>
              <a:rPr lang="en-US" sz="2100" b="1" u="sng" dirty="0">
                <a:solidFill>
                  <a:srgbClr val="FF0000"/>
                </a:solidFill>
                <a:latin typeface="Times New Roman" panose="02020603050405020304" pitchFamily="18" charset="0"/>
                <a:cs typeface="Times New Roman" panose="02020603050405020304" pitchFamily="18" charset="0"/>
              </a:rPr>
              <a:t>anonymous</a:t>
            </a:r>
            <a:r>
              <a:rPr lang="en-US" sz="2100" dirty="0">
                <a:latin typeface="Times New Roman" panose="02020603050405020304" pitchFamily="18" charset="0"/>
                <a:cs typeface="Times New Roman" panose="02020603050405020304" pitchFamily="18" charset="0"/>
              </a:rPr>
              <a:t> and </a:t>
            </a:r>
            <a:r>
              <a:rPr lang="en-US" sz="2100" b="1" u="sng" dirty="0">
                <a:solidFill>
                  <a:srgbClr val="FF0000"/>
                </a:solidFill>
                <a:latin typeface="Times New Roman" panose="02020603050405020304" pitchFamily="18" charset="0"/>
                <a:cs typeface="Times New Roman" panose="02020603050405020304" pitchFamily="18" charset="0"/>
              </a:rPr>
              <a:t>self-reported</a:t>
            </a:r>
            <a:r>
              <a:rPr lang="en-US" sz="2100" dirty="0">
                <a:latin typeface="Times New Roman" panose="02020603050405020304" pitchFamily="18" charset="0"/>
                <a:cs typeface="Times New Roman" panose="02020603050405020304" pitchFamily="18" charset="0"/>
              </a:rPr>
              <a:t>.  </a:t>
            </a:r>
          </a:p>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GaDOE has </a:t>
            </a:r>
            <a:r>
              <a:rPr lang="en-US" sz="2100" b="1" u="sng" dirty="0">
                <a:solidFill>
                  <a:srgbClr val="FF0000"/>
                </a:solidFill>
                <a:latin typeface="Times New Roman" panose="02020603050405020304" pitchFamily="18" charset="0"/>
                <a:cs typeface="Times New Roman" panose="02020603050405020304" pitchFamily="18" charset="0"/>
              </a:rPr>
              <a:t>internal control measures</a:t>
            </a:r>
            <a:r>
              <a:rPr lang="en-US" sz="2100" dirty="0">
                <a:latin typeface="Times New Roman" panose="02020603050405020304" pitchFamily="18" charset="0"/>
                <a:cs typeface="Times New Roman" panose="02020603050405020304" pitchFamily="18" charset="0"/>
              </a:rPr>
              <a:t> in place to ensure the integrity of the survey responses.</a:t>
            </a:r>
          </a:p>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Student survey data is </a:t>
            </a:r>
            <a:r>
              <a:rPr lang="en-US" sz="2100" b="1" u="sng" dirty="0">
                <a:solidFill>
                  <a:srgbClr val="FF0000"/>
                </a:solidFill>
                <a:latin typeface="Times New Roman" panose="02020603050405020304" pitchFamily="18" charset="0"/>
                <a:cs typeface="Times New Roman" panose="02020603050405020304" pitchFamily="18" charset="0"/>
              </a:rPr>
              <a:t>FERPA protected</a:t>
            </a:r>
            <a:r>
              <a:rPr lang="en-US" sz="2100" dirty="0">
                <a:latin typeface="Times New Roman" panose="02020603050405020304" pitchFamily="18" charset="0"/>
                <a:cs typeface="Times New Roman" panose="02020603050405020304" pitchFamily="18" charset="0"/>
              </a:rPr>
              <a:t> and </a:t>
            </a:r>
            <a:r>
              <a:rPr lang="en-US" sz="2100" dirty="0" err="1">
                <a:latin typeface="Times New Roman" panose="02020603050405020304" pitchFamily="18" charset="0"/>
                <a:cs typeface="Times New Roman" panose="02020603050405020304" pitchFamily="18" charset="0"/>
              </a:rPr>
              <a:t>GaDOE</a:t>
            </a:r>
            <a:r>
              <a:rPr lang="en-US" sz="2100" dirty="0">
                <a:latin typeface="Times New Roman" panose="02020603050405020304" pitchFamily="18" charset="0"/>
                <a:cs typeface="Times New Roman" panose="02020603050405020304" pitchFamily="18" charset="0"/>
              </a:rPr>
              <a:t> will not make personally identifiable, student-level data available to any person or entity outside the </a:t>
            </a:r>
            <a:r>
              <a:rPr lang="en-US" sz="2100" dirty="0" err="1">
                <a:latin typeface="Times New Roman" panose="02020603050405020304" pitchFamily="18" charset="0"/>
                <a:cs typeface="Times New Roman" panose="02020603050405020304" pitchFamily="18" charset="0"/>
              </a:rPr>
              <a:t>GaDOE</a:t>
            </a:r>
            <a:r>
              <a:rPr lang="en-US" sz="2100" dirty="0">
                <a:latin typeface="Times New Roman" panose="02020603050405020304" pitchFamily="18" charset="0"/>
                <a:cs typeface="Times New Roman" panose="02020603050405020304" pitchFamily="18" charset="0"/>
              </a:rPr>
              <a:t>. </a:t>
            </a:r>
          </a:p>
          <a:p>
            <a:pPr marL="257175" indent="-257175">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Schools use survey data to guide school </a:t>
            </a:r>
            <a:r>
              <a:rPr lang="en-US" sz="2100" b="1" u="sng" dirty="0">
                <a:solidFill>
                  <a:srgbClr val="FF0000"/>
                </a:solidFill>
                <a:latin typeface="Times New Roman" panose="02020603050405020304" pitchFamily="18" charset="0"/>
                <a:cs typeface="Times New Roman" panose="02020603050405020304" pitchFamily="18" charset="0"/>
              </a:rPr>
              <a:t>prevention and intervention</a:t>
            </a:r>
            <a:r>
              <a:rPr lang="en-US" sz="2100" dirty="0">
                <a:latin typeface="Times New Roman" panose="02020603050405020304" pitchFamily="18" charset="0"/>
                <a:cs typeface="Times New Roman" panose="02020603050405020304" pitchFamily="18" charset="0"/>
              </a:rPr>
              <a:t> programs.</a:t>
            </a:r>
          </a:p>
        </p:txBody>
      </p:sp>
    </p:spTree>
    <p:extLst>
      <p:ext uri="{BB962C8B-B14F-4D97-AF65-F5344CB8AC3E}">
        <p14:creationId xmlns:p14="http://schemas.microsoft.com/office/powerpoint/2010/main" val="210940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157592" y="1109258"/>
            <a:ext cx="6662738" cy="1430337"/>
          </a:xfrm>
        </p:spPr>
        <p:txBody>
          <a:bodyPr>
            <a:normAutofit fontScale="90000"/>
          </a:bodyPr>
          <a:lstStyle/>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Alcohol / Drug Use Patterns</a:t>
            </a:r>
            <a:b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(middle and high school surveys only)</a:t>
            </a:r>
          </a:p>
        </p:txBody>
      </p:sp>
      <p:sp>
        <p:nvSpPr>
          <p:cNvPr id="13315" name="Content Placeholder 4"/>
          <p:cNvSpPr>
            <a:spLocks noGrp="1"/>
          </p:cNvSpPr>
          <p:nvPr>
            <p:ph idx="4294967295"/>
          </p:nvPr>
        </p:nvSpPr>
        <p:spPr>
          <a:xfrm>
            <a:off x="119975" y="2668757"/>
            <a:ext cx="8839200" cy="3654222"/>
          </a:xfrm>
        </p:spPr>
        <p:txBody>
          <a:bodyPr>
            <a:normAutofit/>
          </a:bodyPr>
          <a:lstStyle/>
          <a:p>
            <a:pPr lvl="1">
              <a:buFont typeface="Wingdings" pitchFamily="2" charset="2"/>
              <a:buChar char="§"/>
            </a:pPr>
            <a:r>
              <a:rPr lang="en-US" altLang="en-US" sz="2800" b="1" u="sng" dirty="0">
                <a:latin typeface="Times New Roman" panose="02020603050405020304" pitchFamily="18" charset="0"/>
                <a:cs typeface="Times New Roman" panose="02020603050405020304" pitchFamily="18" charset="0"/>
              </a:rPr>
              <a:t>Use</a:t>
            </a:r>
            <a:r>
              <a:rPr lang="en-US" altLang="en-US" sz="2800" dirty="0">
                <a:latin typeface="Times New Roman" panose="02020603050405020304" pitchFamily="18" charset="0"/>
                <a:cs typeface="Times New Roman" panose="02020603050405020304" pitchFamily="18" charset="0"/>
              </a:rPr>
              <a:t> of alcohol/drugs in past 30 days</a:t>
            </a:r>
          </a:p>
          <a:p>
            <a:pPr lvl="1">
              <a:buFont typeface="Wingdings" pitchFamily="2" charset="2"/>
              <a:buChar char="§"/>
            </a:pPr>
            <a:r>
              <a:rPr lang="en-US" altLang="en-US" sz="2800" b="1" u="sng" dirty="0">
                <a:latin typeface="Times New Roman" panose="02020603050405020304" pitchFamily="18" charset="0"/>
                <a:cs typeface="Times New Roman" panose="02020603050405020304" pitchFamily="18" charset="0"/>
              </a:rPr>
              <a:t>Where</a:t>
            </a:r>
            <a:r>
              <a:rPr lang="en-US" altLang="en-US" sz="2800" dirty="0">
                <a:latin typeface="Times New Roman" panose="02020603050405020304" pitchFamily="18" charset="0"/>
                <a:cs typeface="Times New Roman" panose="02020603050405020304" pitchFamily="18" charset="0"/>
              </a:rPr>
              <a:t> students use alcohol or tobacco (home, school, friend’s house, etc.)</a:t>
            </a:r>
          </a:p>
          <a:p>
            <a:pPr lvl="1">
              <a:buFont typeface="Wingdings" pitchFamily="2" charset="2"/>
              <a:buChar char="§"/>
            </a:pPr>
            <a:r>
              <a:rPr lang="en-US" altLang="en-US" sz="2800" b="1" u="sng" dirty="0">
                <a:latin typeface="Times New Roman" panose="02020603050405020304" pitchFamily="18" charset="0"/>
                <a:cs typeface="Times New Roman" panose="02020603050405020304" pitchFamily="18" charset="0"/>
              </a:rPr>
              <a:t>Age of onset</a:t>
            </a:r>
            <a:r>
              <a:rPr lang="en-US" altLang="en-US" sz="2800" dirty="0">
                <a:latin typeface="Times New Roman" panose="02020603050405020304" pitchFamily="18" charset="0"/>
                <a:cs typeface="Times New Roman" panose="02020603050405020304" pitchFamily="18" charset="0"/>
              </a:rPr>
              <a:t> (age of first use)</a:t>
            </a:r>
          </a:p>
          <a:p>
            <a:pPr lvl="1">
              <a:buFont typeface="Wingdings" pitchFamily="2" charset="2"/>
              <a:buChar char="§"/>
            </a:pPr>
            <a:r>
              <a:rPr lang="en-US" altLang="en-US" sz="2800" b="1" u="sng" dirty="0">
                <a:latin typeface="Times New Roman" panose="02020603050405020304" pitchFamily="18" charset="0"/>
                <a:cs typeface="Times New Roman" panose="02020603050405020304" pitchFamily="18" charset="0"/>
              </a:rPr>
              <a:t>Perception of risk or harm</a:t>
            </a:r>
            <a:r>
              <a:rPr lang="en-US" altLang="en-US" sz="2800" dirty="0">
                <a:latin typeface="Times New Roman" panose="02020603050405020304" pitchFamily="18" charset="0"/>
                <a:cs typeface="Times New Roman" panose="02020603050405020304" pitchFamily="18" charset="0"/>
              </a:rPr>
              <a:t> (do students think it’s harmful to use alcohol, marijuana, tobacco, etc.?)</a:t>
            </a:r>
          </a:p>
          <a:p>
            <a:pPr lvl="1">
              <a:buFont typeface="Wingdings" pitchFamily="2" charset="2"/>
              <a:buChar char="§"/>
            </a:pPr>
            <a:r>
              <a:rPr lang="en-US" altLang="en-US" sz="2800" b="1" u="sng" dirty="0">
                <a:latin typeface="Times New Roman" panose="02020603050405020304" pitchFamily="18" charset="0"/>
                <a:cs typeface="Times New Roman" panose="02020603050405020304" pitchFamily="18" charset="0"/>
              </a:rPr>
              <a:t>Social disapproval</a:t>
            </a:r>
            <a:r>
              <a:rPr lang="en-US" altLang="en-US" sz="2800" b="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(My friends and parents would disapprove if I used alcohol, marijuana, tobacco, etc.)</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63225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2690" y="1167318"/>
            <a:ext cx="6146800" cy="1575881"/>
          </a:xfrm>
        </p:spPr>
        <p:txBody>
          <a:bodyPr>
            <a:noAutofit/>
          </a:bodyPr>
          <a:lstStyle/>
          <a:p>
            <a:pPr algn="ctr">
              <a:defRPr/>
            </a:pP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Risk &amp; Protective Factors</a:t>
            </a:r>
            <a:b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(middle and high school surveys only)</a:t>
            </a:r>
          </a:p>
        </p:txBody>
      </p:sp>
      <p:sp>
        <p:nvSpPr>
          <p:cNvPr id="13315" name="Content Placeholder 2"/>
          <p:cNvSpPr>
            <a:spLocks noGrp="1"/>
          </p:cNvSpPr>
          <p:nvPr>
            <p:ph idx="4294967295"/>
          </p:nvPr>
        </p:nvSpPr>
        <p:spPr>
          <a:xfrm>
            <a:off x="97276" y="2743200"/>
            <a:ext cx="8970523" cy="3667327"/>
          </a:xfrm>
        </p:spPr>
        <p:txBody>
          <a:bodyPr>
            <a:normAutofit/>
          </a:bodyPr>
          <a:lstStyle/>
          <a:p>
            <a:pPr>
              <a:buFont typeface="Wingdings" panose="05000000000000000000" pitchFamily="2" charset="2"/>
              <a:buChar char="§"/>
              <a:defRPr/>
            </a:pPr>
            <a:r>
              <a:rPr lang="en-US" sz="3200" b="1" u="sng" dirty="0">
                <a:latin typeface="Times New Roman" panose="02020603050405020304" pitchFamily="18" charset="0"/>
                <a:cs typeface="Times New Roman" panose="02020603050405020304" pitchFamily="18" charset="0"/>
              </a:rPr>
              <a:t>School Connectedness</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likes school, looks forward to going to school, etc.</a:t>
            </a:r>
          </a:p>
          <a:p>
            <a:pPr>
              <a:buFont typeface="Wingdings" panose="05000000000000000000" pitchFamily="2" charset="2"/>
              <a:buChar char="§"/>
              <a:defRPr/>
            </a:pPr>
            <a:r>
              <a:rPr lang="en-US" sz="3200" b="1" u="sng" dirty="0">
                <a:latin typeface="Times New Roman" panose="02020603050405020304" pitchFamily="18" charset="0"/>
                <a:cs typeface="Times New Roman" panose="02020603050405020304" pitchFamily="18" charset="0"/>
              </a:rPr>
              <a:t>Social Support</a:t>
            </a:r>
            <a:r>
              <a:rPr lang="en-US" sz="3200" dirty="0">
                <a:latin typeface="Times New Roman" panose="02020603050405020304" pitchFamily="18" charset="0"/>
                <a:cs typeface="Times New Roman" panose="02020603050405020304" pitchFamily="18" charset="0"/>
              </a:rPr>
              <a:t> – gets along well with other students/staff, has friends, treated with respect, etc.</a:t>
            </a:r>
          </a:p>
          <a:p>
            <a:pPr>
              <a:buFont typeface="Wingdings" panose="05000000000000000000" pitchFamily="2" charset="2"/>
              <a:buChar char="§"/>
              <a:defRPr/>
            </a:pPr>
            <a:r>
              <a:rPr lang="en-US" sz="3200" b="1" u="sng" dirty="0">
                <a:latin typeface="Times New Roman" panose="02020603050405020304" pitchFamily="18" charset="0"/>
                <a:cs typeface="Times New Roman" panose="02020603050405020304" pitchFamily="18" charset="0"/>
              </a:rPr>
              <a:t>Cultural Acceptance</a:t>
            </a:r>
            <a:r>
              <a:rPr lang="en-US" sz="3200" dirty="0">
                <a:latin typeface="Times New Roman" panose="02020603050405020304" pitchFamily="18" charset="0"/>
                <a:cs typeface="Times New Roman" panose="02020603050405020304" pitchFamily="18" charset="0"/>
              </a:rPr>
              <a:t> – students show respect for others regardless of race, ethnicity, culture and academic ability, etc.</a:t>
            </a:r>
          </a:p>
          <a:p>
            <a:pPr marL="0" indent="0">
              <a:buFont typeface="Arial" charset="0"/>
              <a:buNone/>
              <a:defRPr/>
            </a:pPr>
            <a:endParaRPr lang="en-US" sz="2800" b="1" dirty="0"/>
          </a:p>
        </p:txBody>
      </p:sp>
    </p:spTree>
    <p:extLst>
      <p:ext uri="{BB962C8B-B14F-4D97-AF65-F5344CB8AC3E}">
        <p14:creationId xmlns:p14="http://schemas.microsoft.com/office/powerpoint/2010/main" val="106608797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8060" y="1122363"/>
            <a:ext cx="5729592" cy="1504105"/>
          </a:xfrm>
        </p:spPr>
        <p:txBody>
          <a:bodyPr>
            <a:normAutofit fontScale="90000"/>
          </a:bodyPr>
          <a:lstStyle/>
          <a:p>
            <a:pPr algn="ct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Risk &amp; Protective Factors</a:t>
            </a:r>
            <a:b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(middle and high school surveys only)</a:t>
            </a:r>
            <a:endParaRPr lang="en-US" dirty="0"/>
          </a:p>
        </p:txBody>
      </p:sp>
      <p:sp>
        <p:nvSpPr>
          <p:cNvPr id="5" name="Subtitle 4"/>
          <p:cNvSpPr>
            <a:spLocks noGrp="1"/>
          </p:cNvSpPr>
          <p:nvPr>
            <p:ph type="subTitle" idx="1"/>
          </p:nvPr>
        </p:nvSpPr>
        <p:spPr>
          <a:xfrm>
            <a:off x="291830" y="2928025"/>
            <a:ext cx="8560340" cy="3852153"/>
          </a:xfrm>
        </p:spPr>
        <p:txBody>
          <a:bodyPr>
            <a:normAutofit/>
          </a:bodyPr>
          <a:lstStyle/>
          <a:p>
            <a:pPr marL="457200" indent="-457200" algn="l">
              <a:buFont typeface="Wingdings" panose="05000000000000000000" pitchFamily="2" charset="2"/>
              <a:buChar char="§"/>
              <a:defRPr/>
            </a:pPr>
            <a:r>
              <a:rPr lang="en-US" sz="3200" b="1" u="sng" dirty="0">
                <a:latin typeface="Times New Roman" panose="02020603050405020304" pitchFamily="18" charset="0"/>
                <a:cs typeface="Times New Roman" panose="02020603050405020304" pitchFamily="18" charset="0"/>
              </a:rPr>
              <a:t>Social/Civic Learning</a:t>
            </a:r>
            <a:r>
              <a:rPr lang="en-US" sz="3200" dirty="0">
                <a:latin typeface="Times New Roman" panose="02020603050405020304" pitchFamily="18" charset="0"/>
                <a:cs typeface="Times New Roman" panose="02020603050405020304" pitchFamily="18" charset="0"/>
              </a:rPr>
              <a:t>- treats others fairly, open towards different opinions, shows courtesy to others, etc.</a:t>
            </a:r>
          </a:p>
          <a:p>
            <a:pPr marL="457200" indent="-457200" algn="l">
              <a:buFont typeface="Wingdings" panose="05000000000000000000" pitchFamily="2" charset="2"/>
              <a:buChar char="§"/>
              <a:defRPr/>
            </a:pPr>
            <a:r>
              <a:rPr lang="en-US" sz="3200" b="1" u="sng" dirty="0">
                <a:latin typeface="Times New Roman" panose="02020603050405020304" pitchFamily="18" charset="0"/>
                <a:cs typeface="Times New Roman" panose="02020603050405020304" pitchFamily="18" charset="0"/>
              </a:rPr>
              <a:t>Physical Environment</a:t>
            </a:r>
            <a:r>
              <a:rPr lang="en-US" sz="3200" dirty="0">
                <a:latin typeface="Times New Roman" panose="02020603050405020304" pitchFamily="18" charset="0"/>
                <a:cs typeface="Times New Roman" panose="02020603050405020304" pitchFamily="18" charset="0"/>
              </a:rPr>
              <a:t> – school building is well maintained, classrooms are clean and organized, etc.</a:t>
            </a:r>
          </a:p>
          <a:p>
            <a:endParaRPr lang="en-US" dirty="0"/>
          </a:p>
        </p:txBody>
      </p:sp>
    </p:spTree>
    <p:extLst>
      <p:ext uri="{BB962C8B-B14F-4D97-AF65-F5344CB8AC3E}">
        <p14:creationId xmlns:p14="http://schemas.microsoft.com/office/powerpoint/2010/main" val="221557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0315" y="1060417"/>
            <a:ext cx="6808788" cy="1508125"/>
          </a:xfrm>
        </p:spPr>
        <p:txBody>
          <a:bodyPr>
            <a:normAutofit fontScale="90000"/>
          </a:bodyPr>
          <a:lstStyle/>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Risk &amp; Protective Factors</a:t>
            </a:r>
            <a:br>
              <a:rPr lang="en-US"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(middle and high school surveys only)</a:t>
            </a:r>
            <a:endParaRPr lang="en-US" sz="2000" dirty="0">
              <a:latin typeface="Times New Roman" panose="02020603050405020304" pitchFamily="18" charset="0"/>
              <a:cs typeface="Times New Roman" panose="02020603050405020304" pitchFamily="18" charset="0"/>
            </a:endParaRPr>
          </a:p>
        </p:txBody>
      </p:sp>
      <p:sp>
        <p:nvSpPr>
          <p:cNvPr id="15363" name="Content Placeholder 2"/>
          <p:cNvSpPr>
            <a:spLocks noGrp="1"/>
          </p:cNvSpPr>
          <p:nvPr>
            <p:ph idx="4294967295"/>
          </p:nvPr>
        </p:nvSpPr>
        <p:spPr>
          <a:xfrm>
            <a:off x="104539" y="2626469"/>
            <a:ext cx="8951912" cy="3775075"/>
          </a:xfrm>
        </p:spPr>
        <p:txBody>
          <a:bodyPr/>
          <a:lstStyle/>
          <a:p>
            <a:pPr>
              <a:buFont typeface="Wingdings" panose="05000000000000000000" pitchFamily="2" charset="2"/>
              <a:buChar char="§"/>
            </a:pPr>
            <a:r>
              <a:rPr lang="en-US" altLang="en-US" sz="2800" b="1" u="sng" dirty="0">
                <a:latin typeface="Times New Roman" panose="02020603050405020304" pitchFamily="18" charset="0"/>
                <a:cs typeface="Times New Roman" panose="02020603050405020304" pitchFamily="18" charset="0"/>
              </a:rPr>
              <a:t>School Safety</a:t>
            </a:r>
            <a:r>
              <a:rPr lang="en-US" altLang="en-US" sz="2800" dirty="0">
                <a:latin typeface="Times New Roman" panose="02020603050405020304" pitchFamily="18" charset="0"/>
                <a:cs typeface="Times New Roman" panose="02020603050405020304" pitchFamily="18" charset="0"/>
              </a:rPr>
              <a:t> – feels safe at school, concerned about physical safety, students fight a lot, etc.</a:t>
            </a:r>
          </a:p>
          <a:p>
            <a:pPr>
              <a:buFont typeface="Wingdings" panose="05000000000000000000" pitchFamily="2" charset="2"/>
              <a:buChar char="§"/>
            </a:pPr>
            <a:r>
              <a:rPr lang="en-US" altLang="en-US" sz="2800" b="1" u="sng" dirty="0">
                <a:latin typeface="Times New Roman" panose="02020603050405020304" pitchFamily="18" charset="0"/>
                <a:cs typeface="Times New Roman" panose="02020603050405020304" pitchFamily="18" charset="0"/>
              </a:rPr>
              <a:t>Peer Victimization</a:t>
            </a:r>
            <a:r>
              <a:rPr lang="en-US" altLang="en-US" sz="2800" dirty="0">
                <a:latin typeface="Times New Roman" panose="02020603050405020304" pitchFamily="18" charset="0"/>
                <a:cs typeface="Times New Roman" panose="02020603050405020304" pitchFamily="18" charset="0"/>
              </a:rPr>
              <a:t> – bullied or threatened by other students, cyberbullying, etc.</a:t>
            </a:r>
          </a:p>
          <a:p>
            <a:pPr>
              <a:buFont typeface="Wingdings" panose="05000000000000000000" pitchFamily="2" charset="2"/>
              <a:buChar char="§"/>
            </a:pPr>
            <a:r>
              <a:rPr lang="en-US" altLang="en-US" sz="2800" b="1" u="sng" dirty="0">
                <a:latin typeface="Times New Roman" panose="02020603050405020304" pitchFamily="18" charset="0"/>
                <a:cs typeface="Times New Roman" panose="02020603050405020304" pitchFamily="18" charset="0"/>
              </a:rPr>
              <a:t>Mental Health</a:t>
            </a:r>
            <a:r>
              <a:rPr lang="en-US" altLang="en-US" sz="2800" dirty="0">
                <a:latin typeface="Times New Roman" panose="02020603050405020304" pitchFamily="18" charset="0"/>
                <a:cs typeface="Times New Roman" panose="02020603050405020304" pitchFamily="18" charset="0"/>
              </a:rPr>
              <a:t> – seriously considered or attempted suicide, self-harm, etc.</a:t>
            </a:r>
            <a:endParaRPr lang="en-US" altLang="en-US" sz="2800" b="1" dirty="0">
              <a:latin typeface="Times New Roman" panose="02020603050405020304" pitchFamily="18" charset="0"/>
              <a:cs typeface="Times New Roman" panose="02020603050405020304" pitchFamily="18" charset="0"/>
            </a:endParaRPr>
          </a:p>
          <a:p>
            <a:endParaRPr lang="en-US" altLang="en-US" sz="2800" b="1" dirty="0"/>
          </a:p>
        </p:txBody>
      </p:sp>
    </p:spTree>
    <p:extLst>
      <p:ext uri="{BB962C8B-B14F-4D97-AF65-F5344CB8AC3E}">
        <p14:creationId xmlns:p14="http://schemas.microsoft.com/office/powerpoint/2010/main" val="78253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04" y="1168939"/>
            <a:ext cx="8910535" cy="5878532"/>
          </a:xfrm>
          <a:prstGeom prst="rect">
            <a:avLst/>
          </a:prstGeom>
        </p:spPr>
        <p:txBody>
          <a:bodyPr wrap="square">
            <a:spAutoFit/>
          </a:bodyPr>
          <a:lstStyle/>
          <a:p>
            <a:pPr fontAlgn="auto">
              <a:spcBef>
                <a:spcPts val="0"/>
              </a:spcBef>
              <a:spcAft>
                <a:spcPts val="0"/>
              </a:spcAft>
              <a:defRPr/>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survey</a:t>
            </a:r>
            <a:r>
              <a:rPr lang="en-US" sz="2800" dirty="0">
                <a:latin typeface="Times New Roman" panose="02020603050405020304" pitchFamily="18" charset="0"/>
                <a:cs typeface="Times New Roman" panose="02020603050405020304" pitchFamily="18" charset="0"/>
              </a:rPr>
              <a:t> results are available at the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district and state levels</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endParaRPr lang="en-US" sz="12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Each school and school district that participates in the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Survey</a:t>
            </a:r>
            <a:r>
              <a:rPr lang="en-US" sz="2800" dirty="0">
                <a:latin typeface="Times New Roman" panose="02020603050405020304" pitchFamily="18" charset="0"/>
                <a:cs typeface="Times New Roman" panose="02020603050405020304" pitchFamily="18" charset="0"/>
              </a:rPr>
              <a:t> receives a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comprehensive summary report </a:t>
            </a:r>
            <a:r>
              <a:rPr lang="en-US" sz="2800" dirty="0">
                <a:latin typeface="Times New Roman" panose="02020603050405020304" pitchFamily="18" charset="0"/>
                <a:cs typeface="Times New Roman" panose="02020603050405020304" pitchFamily="18" charset="0"/>
              </a:rPr>
              <a:t>that allows school administrators and other staff members to compare outcomes and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 prevention and intervention strategies and programs</a:t>
            </a:r>
            <a:r>
              <a:rPr lang="en-US" sz="2800" dirty="0">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Survey results are available on the GaDOE webpage.</a:t>
            </a:r>
          </a:p>
          <a:p>
            <a:pPr marL="914400" lvl="1" indent="-457200">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Raw survey data (for student, personnel and parent surveys) are available to school district personnel on the GaDOE portal.</a:t>
            </a: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48400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43826"/>
            <a:ext cx="9144000" cy="5329147"/>
          </a:xfrm>
          <a:prstGeom prst="rect">
            <a:avLst/>
          </a:prstGeom>
        </p:spPr>
      </p:pic>
    </p:spTree>
    <p:extLst>
      <p:ext uri="{BB962C8B-B14F-4D97-AF65-F5344CB8AC3E}">
        <p14:creationId xmlns:p14="http://schemas.microsoft.com/office/powerpoint/2010/main" val="167132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564" y="1284839"/>
            <a:ext cx="7016216" cy="4837665"/>
          </a:xfrm>
          <a:prstGeom prst="rect">
            <a:avLst/>
          </a:prstGeom>
        </p:spPr>
      </p:pic>
    </p:spTree>
    <p:extLst>
      <p:ext uri="{BB962C8B-B14F-4D97-AF65-F5344CB8AC3E}">
        <p14:creationId xmlns:p14="http://schemas.microsoft.com/office/powerpoint/2010/main" val="362430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719847" y="2547938"/>
            <a:ext cx="7537450" cy="1485900"/>
          </a:xfrm>
        </p:spPr>
        <p:txBody>
          <a:bodyPr/>
          <a:lstStyle/>
          <a:p>
            <a:pPr algn="ct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School Climate?</a:t>
            </a:r>
          </a:p>
        </p:txBody>
      </p:sp>
    </p:spTree>
    <p:extLst>
      <p:ext uri="{BB962C8B-B14F-4D97-AF65-F5344CB8AC3E}">
        <p14:creationId xmlns:p14="http://schemas.microsoft.com/office/powerpoint/2010/main" val="2726973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67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FE2E8A7-508D-432D-90FB-2A6F82CF76FB}"/>
              </a:ext>
            </a:extLst>
          </p:cNvPr>
          <p:cNvPicPr>
            <a:picLocks noChangeAspect="1"/>
          </p:cNvPicPr>
          <p:nvPr/>
        </p:nvPicPr>
        <p:blipFill>
          <a:blip r:embed="rId2"/>
          <a:stretch>
            <a:fillRect/>
          </a:stretch>
        </p:blipFill>
        <p:spPr>
          <a:xfrm>
            <a:off x="1276219" y="643467"/>
            <a:ext cx="6591560" cy="5571066"/>
          </a:xfrm>
          <a:prstGeom prst="rect">
            <a:avLst/>
          </a:prstGeom>
        </p:spPr>
      </p:pic>
    </p:spTree>
    <p:extLst>
      <p:ext uri="{BB962C8B-B14F-4D97-AF65-F5344CB8AC3E}">
        <p14:creationId xmlns:p14="http://schemas.microsoft.com/office/powerpoint/2010/main" val="338780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86447" y="2315825"/>
            <a:ext cx="8763000" cy="1112837"/>
          </a:xfrm>
        </p:spPr>
        <p:txBody>
          <a:bodyPr>
            <a:normAutofit/>
          </a:bodyPr>
          <a:lstStyle/>
          <a:p>
            <a:pPr algn="ctr">
              <a:defRPr/>
            </a:pP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does the GSHS 2.0 data tell us?</a:t>
            </a:r>
          </a:p>
        </p:txBody>
      </p:sp>
    </p:spTree>
    <p:extLst>
      <p:ext uri="{BB962C8B-B14F-4D97-AF65-F5344CB8AC3E}">
        <p14:creationId xmlns:p14="http://schemas.microsoft.com/office/powerpoint/2010/main" val="328591530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286281"/>
            <a:ext cx="7772399" cy="885420"/>
          </a:xfrm>
        </p:spPr>
        <p:txBody>
          <a:bodyPr>
            <a:normAutofit fontScale="90000"/>
          </a:bodyPr>
          <a:lstStyle/>
          <a:p>
            <a:pPr algn="ctr">
              <a:defRP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 Student Survey Results</a:t>
            </a:r>
            <a:b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*Statewide results  - 674,354 students (grades 6-12)</a:t>
            </a:r>
          </a:p>
        </p:txBody>
      </p:sp>
      <p:sp>
        <p:nvSpPr>
          <p:cNvPr id="19459" name="Content Placeholder 2"/>
          <p:cNvSpPr>
            <a:spLocks noGrp="1"/>
          </p:cNvSpPr>
          <p:nvPr>
            <p:ph idx="4294967295"/>
          </p:nvPr>
        </p:nvSpPr>
        <p:spPr>
          <a:xfrm>
            <a:off x="191730" y="2551472"/>
            <a:ext cx="8878528" cy="3760838"/>
          </a:xfrm>
        </p:spPr>
        <p:txBody>
          <a:bodyPr>
            <a:normAutofit/>
          </a:bodyPr>
          <a:lstStyle/>
          <a:p>
            <a:r>
              <a:rPr lang="en-US" altLang="en-US" sz="2700" b="1" dirty="0">
                <a:solidFill>
                  <a:srgbClr val="FF0000"/>
                </a:solidFill>
                <a:latin typeface="Times New Roman" panose="02020603050405020304" pitchFamily="18" charset="0"/>
                <a:cs typeface="Times New Roman" panose="02020603050405020304" pitchFamily="18" charset="0"/>
              </a:rPr>
              <a:t>20%</a:t>
            </a:r>
            <a:r>
              <a:rPr lang="en-US" altLang="en-US" sz="2700" dirty="0">
                <a:latin typeface="Times New Roman" panose="02020603050405020304" pitchFamily="18" charset="0"/>
                <a:cs typeface="Times New Roman" panose="02020603050405020304" pitchFamily="18" charset="0"/>
              </a:rPr>
              <a:t> (134,170 students) have been </a:t>
            </a:r>
            <a:r>
              <a:rPr lang="en-US" altLang="en-US" sz="2700" b="1" u="sng" dirty="0">
                <a:latin typeface="Times New Roman" panose="02020603050405020304" pitchFamily="18" charset="0"/>
                <a:cs typeface="Times New Roman" panose="02020603050405020304" pitchFamily="18" charset="0"/>
              </a:rPr>
              <a:t>bullied or threatened</a:t>
            </a:r>
            <a:r>
              <a:rPr lang="en-US" altLang="en-US" sz="2700" dirty="0">
                <a:latin typeface="Times New Roman" panose="02020603050405020304" pitchFamily="18" charset="0"/>
                <a:cs typeface="Times New Roman" panose="02020603050405020304" pitchFamily="18" charset="0"/>
              </a:rPr>
              <a:t> by other students in the past 30 days.</a:t>
            </a:r>
          </a:p>
          <a:p>
            <a:r>
              <a:rPr lang="en-US" altLang="en-US" sz="2700" b="1" dirty="0">
                <a:solidFill>
                  <a:srgbClr val="FF0000"/>
                </a:solidFill>
                <a:latin typeface="Times New Roman" panose="02020603050405020304" pitchFamily="18" charset="0"/>
                <a:cs typeface="Times New Roman" panose="02020603050405020304" pitchFamily="18" charset="0"/>
              </a:rPr>
              <a:t>28% </a:t>
            </a:r>
            <a:r>
              <a:rPr lang="en-US" altLang="en-US" sz="2700" dirty="0">
                <a:latin typeface="Times New Roman" panose="02020603050405020304" pitchFamily="18" charset="0"/>
                <a:cs typeface="Times New Roman" panose="02020603050405020304" pitchFamily="18" charset="0"/>
              </a:rPr>
              <a:t>(191,508 students) have been </a:t>
            </a:r>
            <a:r>
              <a:rPr lang="en-US" altLang="en-US" sz="2700" b="1" u="sng" dirty="0">
                <a:latin typeface="Times New Roman" panose="02020603050405020304" pitchFamily="18" charset="0"/>
                <a:cs typeface="Times New Roman" panose="02020603050405020304" pitchFamily="18" charset="0"/>
              </a:rPr>
              <a:t>picked on or teased</a:t>
            </a:r>
            <a:r>
              <a:rPr lang="en-US" altLang="en-US" sz="2700" dirty="0">
                <a:latin typeface="Times New Roman" panose="02020603050405020304" pitchFamily="18" charset="0"/>
                <a:cs typeface="Times New Roman" panose="02020603050405020304" pitchFamily="18" charset="0"/>
              </a:rPr>
              <a:t> at school in the past 30 days.</a:t>
            </a:r>
            <a:endParaRPr lang="en-US" altLang="en-US" sz="2700" b="1" dirty="0">
              <a:solidFill>
                <a:srgbClr val="FF0000"/>
              </a:solidFill>
              <a:latin typeface="Times New Roman" panose="02020603050405020304" pitchFamily="18" charset="0"/>
              <a:cs typeface="Times New Roman" panose="02020603050405020304" pitchFamily="18" charset="0"/>
            </a:endParaRPr>
          </a:p>
          <a:p>
            <a:r>
              <a:rPr lang="en-US" altLang="en-US" sz="2700" b="1" dirty="0">
                <a:solidFill>
                  <a:srgbClr val="FF0000"/>
                </a:solidFill>
                <a:latin typeface="Times New Roman" panose="02020603050405020304" pitchFamily="18" charset="0"/>
                <a:cs typeface="Times New Roman" panose="02020603050405020304" pitchFamily="18" charset="0"/>
              </a:rPr>
              <a:t>19% </a:t>
            </a:r>
            <a:r>
              <a:rPr lang="en-US" altLang="en-US" sz="2700" dirty="0">
                <a:latin typeface="Times New Roman" panose="02020603050405020304" pitchFamily="18" charset="0"/>
                <a:cs typeface="Times New Roman" panose="02020603050405020304" pitchFamily="18" charset="0"/>
              </a:rPr>
              <a:t>(131,082 students) </a:t>
            </a:r>
            <a:r>
              <a:rPr lang="en-US" altLang="en-US" sz="2700" b="1" u="sng" dirty="0">
                <a:latin typeface="Times New Roman" panose="02020603050405020304" pitchFamily="18" charset="0"/>
                <a:cs typeface="Times New Roman" panose="02020603050405020304" pitchFamily="18" charset="0"/>
              </a:rPr>
              <a:t>do not feel safe in their school</a:t>
            </a:r>
            <a:r>
              <a:rPr lang="en-US" altLang="en-US" sz="2700" dirty="0">
                <a:latin typeface="Times New Roman" panose="02020603050405020304" pitchFamily="18" charset="0"/>
                <a:cs typeface="Times New Roman" panose="02020603050405020304" pitchFamily="18" charset="0"/>
              </a:rPr>
              <a:t>. </a:t>
            </a:r>
          </a:p>
          <a:p>
            <a:r>
              <a:rPr lang="en-US" altLang="en-US" sz="2700" b="1" dirty="0">
                <a:solidFill>
                  <a:srgbClr val="FF0000"/>
                </a:solidFill>
                <a:latin typeface="Times New Roman" panose="02020603050405020304" pitchFamily="18" charset="0"/>
                <a:cs typeface="Times New Roman" panose="02020603050405020304" pitchFamily="18" charset="0"/>
              </a:rPr>
              <a:t>49%</a:t>
            </a:r>
            <a:r>
              <a:rPr lang="en-US" altLang="en-US" sz="2700" dirty="0">
                <a:latin typeface="Times New Roman" panose="02020603050405020304" pitchFamily="18" charset="0"/>
                <a:cs typeface="Times New Roman" panose="02020603050405020304" pitchFamily="18" charset="0"/>
              </a:rPr>
              <a:t> (329,232 students) say that </a:t>
            </a:r>
            <a:r>
              <a:rPr lang="en-US" altLang="en-US" sz="2700" b="1" u="sng" dirty="0">
                <a:latin typeface="Times New Roman" panose="02020603050405020304" pitchFamily="18" charset="0"/>
                <a:cs typeface="Times New Roman" panose="02020603050405020304" pitchFamily="18" charset="0"/>
              </a:rPr>
              <a:t>students fight a lot at their school</a:t>
            </a:r>
            <a:r>
              <a:rPr lang="en-US" altLang="en-US" sz="2700" dirty="0">
                <a:latin typeface="Times New Roman" panose="02020603050405020304" pitchFamily="18" charset="0"/>
                <a:cs typeface="Times New Roman" panose="02020603050405020304" pitchFamily="18" charset="0"/>
              </a:rPr>
              <a:t>.</a:t>
            </a:r>
          </a:p>
          <a:p>
            <a:endParaRPr lang="en-US" altLang="en-US" dirty="0"/>
          </a:p>
        </p:txBody>
      </p:sp>
    </p:spTree>
    <p:extLst>
      <p:ext uri="{BB962C8B-B14F-4D97-AF65-F5344CB8AC3E}">
        <p14:creationId xmlns:p14="http://schemas.microsoft.com/office/powerpoint/2010/main" val="130874929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7675" y="1403907"/>
            <a:ext cx="7972425" cy="729693"/>
          </a:xfrm>
        </p:spPr>
        <p:txBody>
          <a:bodyPr>
            <a:normAutofit fontScale="90000"/>
          </a:bodyPr>
          <a:lstStyle/>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 Student Survey Results</a:t>
            </a:r>
            <a:b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*Statewide results  - 674,354 students (grades 6-12)</a:t>
            </a:r>
          </a:p>
        </p:txBody>
      </p:sp>
      <p:sp>
        <p:nvSpPr>
          <p:cNvPr id="25603" name="Content Placeholder 2"/>
          <p:cNvSpPr>
            <a:spLocks noGrp="1"/>
          </p:cNvSpPr>
          <p:nvPr>
            <p:ph idx="4294967295"/>
          </p:nvPr>
        </p:nvSpPr>
        <p:spPr>
          <a:xfrm>
            <a:off x="447675" y="2654300"/>
            <a:ext cx="8382000" cy="3600450"/>
          </a:xfrm>
        </p:spPr>
        <p:txBody>
          <a:bodyPr>
            <a:normAutofit/>
          </a:bodyPr>
          <a:lstStyle/>
          <a:p>
            <a:pPr>
              <a:defRPr/>
            </a:pPr>
            <a:r>
              <a:rPr lang="en-US" sz="2700" b="1" dirty="0">
                <a:solidFill>
                  <a:srgbClr val="FF0000"/>
                </a:solidFill>
                <a:latin typeface="Times New Roman" panose="02020603050405020304" pitchFamily="18" charset="0"/>
                <a:cs typeface="Times New Roman" panose="02020603050405020304" pitchFamily="18" charset="0"/>
              </a:rPr>
              <a:t>9%</a:t>
            </a:r>
            <a:r>
              <a:rPr lang="en-US" sz="2700" dirty="0">
                <a:latin typeface="Times New Roman" panose="02020603050405020304" pitchFamily="18" charset="0"/>
                <a:cs typeface="Times New Roman" panose="02020603050405020304" pitchFamily="18" charset="0"/>
              </a:rPr>
              <a:t> (60,936 students) have been </a:t>
            </a:r>
            <a:r>
              <a:rPr lang="en-US" sz="2700" b="1" u="sng" dirty="0">
                <a:latin typeface="Times New Roman" panose="02020603050405020304" pitchFamily="18" charset="0"/>
                <a:cs typeface="Times New Roman" panose="02020603050405020304" pitchFamily="18" charset="0"/>
              </a:rPr>
              <a:t>mocked, tormented, or harassed</a:t>
            </a:r>
            <a:r>
              <a:rPr lang="en-US" sz="2700" dirty="0">
                <a:latin typeface="Times New Roman" panose="02020603050405020304" pitchFamily="18" charset="0"/>
                <a:cs typeface="Times New Roman" panose="02020603050405020304" pitchFamily="18" charset="0"/>
              </a:rPr>
              <a:t> on a social networking site by other students.</a:t>
            </a:r>
          </a:p>
          <a:p>
            <a:pPr>
              <a:defRPr/>
            </a:pPr>
            <a:r>
              <a:rPr lang="en-US" sz="2700" b="1" dirty="0">
                <a:solidFill>
                  <a:srgbClr val="FF0000"/>
                </a:solidFill>
                <a:latin typeface="Times New Roman" panose="02020603050405020304" pitchFamily="18" charset="0"/>
                <a:cs typeface="Times New Roman" panose="02020603050405020304" pitchFamily="18" charset="0"/>
              </a:rPr>
              <a:t>7%</a:t>
            </a:r>
            <a:r>
              <a:rPr lang="en-US" sz="2700" dirty="0">
                <a:latin typeface="Times New Roman" panose="02020603050405020304" pitchFamily="18" charset="0"/>
                <a:cs typeface="Times New Roman" panose="02020603050405020304" pitchFamily="18" charset="0"/>
              </a:rPr>
              <a:t> (45,635 students) have been </a:t>
            </a:r>
            <a:r>
              <a:rPr lang="en-US" sz="2700" b="1" u="sng" dirty="0">
                <a:latin typeface="Times New Roman" panose="02020603050405020304" pitchFamily="18" charset="0"/>
                <a:cs typeface="Times New Roman" panose="02020603050405020304" pitchFamily="18" charset="0"/>
              </a:rPr>
              <a:t>offered, sold or given illegal drugs on school property</a:t>
            </a:r>
            <a:r>
              <a:rPr lang="en-US" sz="2700" dirty="0">
                <a:latin typeface="Times New Roman" panose="02020603050405020304" pitchFamily="18" charset="0"/>
                <a:cs typeface="Times New Roman" panose="02020603050405020304" pitchFamily="18" charset="0"/>
              </a:rPr>
              <a:t> in the past 12 months.</a:t>
            </a:r>
          </a:p>
          <a:p>
            <a:pPr>
              <a:defRPr/>
            </a:pPr>
            <a:r>
              <a:rPr lang="en-US" sz="2700" b="1" dirty="0">
                <a:solidFill>
                  <a:srgbClr val="FF0000"/>
                </a:solidFill>
                <a:latin typeface="Times New Roman" panose="02020603050405020304" pitchFamily="18" charset="0"/>
                <a:cs typeface="Times New Roman" panose="02020603050405020304" pitchFamily="18" charset="0"/>
              </a:rPr>
              <a:t>4%</a:t>
            </a:r>
            <a:r>
              <a:rPr lang="en-US" sz="2700" dirty="0">
                <a:latin typeface="Times New Roman" panose="02020603050405020304" pitchFamily="18" charset="0"/>
                <a:cs typeface="Times New Roman" panose="02020603050405020304" pitchFamily="18" charset="0"/>
              </a:rPr>
              <a:t> (24,039) students have </a:t>
            </a:r>
            <a:r>
              <a:rPr lang="en-US" sz="2700" b="1" u="sng" dirty="0">
                <a:latin typeface="Times New Roman" panose="02020603050405020304" pitchFamily="18" charset="0"/>
                <a:cs typeface="Times New Roman" panose="02020603050405020304" pitchFamily="18" charset="0"/>
              </a:rPr>
              <a:t>brought a weapon to school</a:t>
            </a:r>
            <a:r>
              <a:rPr lang="en-US" sz="2700" dirty="0">
                <a:latin typeface="Times New Roman" panose="02020603050405020304" pitchFamily="18" charset="0"/>
                <a:cs typeface="Times New Roman" panose="02020603050405020304" pitchFamily="18" charset="0"/>
              </a:rPr>
              <a:t> in the past 30 days.</a:t>
            </a:r>
          </a:p>
          <a:p>
            <a:pPr marL="0" indent="0">
              <a:buNone/>
              <a:defRPr/>
            </a:pPr>
            <a:endParaRPr lang="en-US" dirty="0"/>
          </a:p>
        </p:txBody>
      </p:sp>
    </p:spTree>
    <p:extLst>
      <p:ext uri="{BB962C8B-B14F-4D97-AF65-F5344CB8AC3E}">
        <p14:creationId xmlns:p14="http://schemas.microsoft.com/office/powerpoint/2010/main" val="228523442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3329" y="1320800"/>
            <a:ext cx="8601075" cy="812799"/>
          </a:xfrm>
        </p:spPr>
        <p:txBody>
          <a:bodyPr>
            <a:normAutofit fontScale="90000"/>
          </a:bodyPr>
          <a:lstStyle/>
          <a:p>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 Student Survey Results</a:t>
            </a:r>
            <a:b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*Statewide results  - 674,354 students (grades 6-12)</a:t>
            </a:r>
            <a:endParaRPr lang="en-US" sz="2200" dirty="0"/>
          </a:p>
        </p:txBody>
      </p:sp>
      <p:sp>
        <p:nvSpPr>
          <p:cNvPr id="4" name="Subtitle 3"/>
          <p:cNvSpPr>
            <a:spLocks noGrp="1"/>
          </p:cNvSpPr>
          <p:nvPr>
            <p:ph type="subTitle" idx="1"/>
          </p:nvPr>
        </p:nvSpPr>
        <p:spPr>
          <a:xfrm>
            <a:off x="303329" y="2559050"/>
            <a:ext cx="8601075" cy="3171825"/>
          </a:xfrm>
        </p:spPr>
        <p:txBody>
          <a:bodyPr>
            <a:normAutofit lnSpcReduction="10000"/>
          </a:bodyPr>
          <a:lstStyle/>
          <a:p>
            <a:pPr marL="257175" indent="-257175" algn="l">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77% </a:t>
            </a:r>
            <a:r>
              <a:rPr lang="en-US" dirty="0">
                <a:latin typeface="Times New Roman" panose="02020603050405020304" pitchFamily="18" charset="0"/>
                <a:cs typeface="Times New Roman" panose="02020603050405020304" pitchFamily="18" charset="0"/>
              </a:rPr>
              <a:t>(518,496 students) </a:t>
            </a:r>
            <a:r>
              <a:rPr lang="en-US" b="1" u="sng" dirty="0">
                <a:latin typeface="Times New Roman" panose="02020603050405020304" pitchFamily="18" charset="0"/>
                <a:cs typeface="Times New Roman" panose="02020603050405020304" pitchFamily="18" charset="0"/>
              </a:rPr>
              <a:t>know an adult at school they can talk to if they need help</a:t>
            </a:r>
            <a:r>
              <a:rPr lang="en-US" dirty="0">
                <a:latin typeface="Times New Roman" panose="02020603050405020304" pitchFamily="18" charset="0"/>
                <a:cs typeface="Times New Roman" panose="02020603050405020304" pitchFamily="18" charset="0"/>
              </a:rPr>
              <a:t>.</a:t>
            </a:r>
          </a:p>
          <a:p>
            <a:pPr marL="257175" indent="-257175" algn="l">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9% </a:t>
            </a:r>
            <a:r>
              <a:rPr lang="en-US" dirty="0">
                <a:latin typeface="Times New Roman" panose="02020603050405020304" pitchFamily="18" charset="0"/>
                <a:cs typeface="Times New Roman" panose="02020603050405020304" pitchFamily="18" charset="0"/>
              </a:rPr>
              <a:t>(60,112 students) had </a:t>
            </a:r>
            <a:r>
              <a:rPr lang="en-US" b="1" u="sng" dirty="0">
                <a:latin typeface="Times New Roman" panose="02020603050405020304" pitchFamily="18" charset="0"/>
                <a:cs typeface="Times New Roman" panose="02020603050405020304" pitchFamily="18" charset="0"/>
              </a:rPr>
              <a:t>at least one drink of alcohol</a:t>
            </a:r>
            <a:r>
              <a:rPr lang="en-US" dirty="0">
                <a:latin typeface="Times New Roman" panose="02020603050405020304" pitchFamily="18" charset="0"/>
                <a:cs typeface="Times New Roman" panose="02020603050405020304" pitchFamily="18" charset="0"/>
              </a:rPr>
              <a:t> in past 30 days.</a:t>
            </a:r>
          </a:p>
          <a:p>
            <a:pPr marL="257175" indent="-257175" algn="l">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6% </a:t>
            </a:r>
            <a:r>
              <a:rPr lang="en-US" dirty="0">
                <a:latin typeface="Times New Roman" panose="02020603050405020304" pitchFamily="18" charset="0"/>
                <a:cs typeface="Times New Roman" panose="02020603050405020304" pitchFamily="18" charset="0"/>
              </a:rPr>
              <a:t>(41,295 students) </a:t>
            </a:r>
            <a:r>
              <a:rPr lang="en-US" b="1" u="sng" dirty="0">
                <a:latin typeface="Times New Roman" panose="02020603050405020304" pitchFamily="18" charset="0"/>
                <a:cs typeface="Times New Roman" panose="02020603050405020304" pitchFamily="18" charset="0"/>
              </a:rPr>
              <a:t>used marijuana</a:t>
            </a:r>
            <a:r>
              <a:rPr lang="en-US" dirty="0">
                <a:latin typeface="Times New Roman" panose="02020603050405020304" pitchFamily="18" charset="0"/>
                <a:cs typeface="Times New Roman" panose="02020603050405020304" pitchFamily="18" charset="0"/>
              </a:rPr>
              <a:t> in the past 30 days.</a:t>
            </a:r>
          </a:p>
          <a:p>
            <a:pPr marL="257175" indent="-257175" algn="l">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(20,958 students) </a:t>
            </a:r>
            <a:r>
              <a:rPr lang="en-US" b="1" u="sng" dirty="0">
                <a:latin typeface="Times New Roman" panose="02020603050405020304" pitchFamily="18" charset="0"/>
                <a:cs typeface="Times New Roman" panose="02020603050405020304" pitchFamily="18" charset="0"/>
              </a:rPr>
              <a:t>smoked cigarettes</a:t>
            </a:r>
            <a:r>
              <a:rPr lang="en-US" dirty="0">
                <a:latin typeface="Times New Roman" panose="02020603050405020304" pitchFamily="18" charset="0"/>
                <a:cs typeface="Times New Roman" panose="02020603050405020304" pitchFamily="18" charset="0"/>
              </a:rPr>
              <a:t> in the past 30 days.</a:t>
            </a:r>
          </a:p>
          <a:p>
            <a:pPr marL="257175" indent="-257175" algn="l">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7% </a:t>
            </a:r>
            <a:r>
              <a:rPr lang="en-US" dirty="0">
                <a:latin typeface="Times New Roman" panose="02020603050405020304" pitchFamily="18" charset="0"/>
                <a:cs typeface="Times New Roman" panose="02020603050405020304" pitchFamily="18" charset="0"/>
              </a:rPr>
              <a:t>(50,435 students) </a:t>
            </a:r>
            <a:r>
              <a:rPr lang="en-US" b="1" u="sng" dirty="0">
                <a:latin typeface="Times New Roman" panose="02020603050405020304" pitchFamily="18" charset="0"/>
                <a:cs typeface="Times New Roman" panose="02020603050405020304" pitchFamily="18" charset="0"/>
              </a:rPr>
              <a:t>smoked an electronic vapor product</a:t>
            </a:r>
            <a:r>
              <a:rPr lang="en-US" dirty="0">
                <a:latin typeface="Times New Roman" panose="02020603050405020304" pitchFamily="18" charset="0"/>
                <a:cs typeface="Times New Roman" panose="02020603050405020304" pitchFamily="18" charset="0"/>
              </a:rPr>
              <a:t> in the past 30 days.</a:t>
            </a:r>
            <a:endParaRPr lang="en-US" b="1" dirty="0">
              <a:solidFill>
                <a:srgbClr val="FF0000"/>
              </a:solidFill>
              <a:latin typeface="Times New Roman" panose="02020603050405020304" pitchFamily="18" charset="0"/>
              <a:cs typeface="Times New Roman" panose="02020603050405020304" pitchFamily="18" charset="0"/>
            </a:endParaRPr>
          </a:p>
          <a:p>
            <a:pPr marL="257175" indent="-257175" algn="l">
              <a:buFont typeface="Arial" panose="020B0604020202020204" pitchFamily="34" charset="0"/>
              <a:buChar char="•"/>
            </a:pPr>
            <a:endParaRPr lang="en-US" sz="2100" b="1" dirty="0">
              <a:solidFill>
                <a:srgbClr val="FF0000"/>
              </a:solidFill>
              <a:latin typeface="Times New Roman" panose="02020603050405020304" pitchFamily="18" charset="0"/>
              <a:cs typeface="Times New Roman" panose="02020603050405020304" pitchFamily="18" charset="0"/>
            </a:endParaRPr>
          </a:p>
          <a:p>
            <a:pPr marL="257175" indent="-257175"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l"/>
            <a:endParaRPr lang="en-US" dirty="0">
              <a:solidFill>
                <a:srgbClr val="FF0000"/>
              </a:solidFill>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887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84300"/>
            <a:ext cx="8280400" cy="723900"/>
          </a:xfrm>
        </p:spPr>
        <p:txBody>
          <a:bodyPr>
            <a:normAutofit fontScale="90000"/>
          </a:bodyPr>
          <a:lstStyle/>
          <a:p>
            <a:pPr algn="ctr">
              <a:defRP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 Student Survey Results</a:t>
            </a:r>
            <a:br>
              <a:rPr 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*Statewide results  - 674,354 students (grades 6-12)</a:t>
            </a:r>
          </a:p>
        </p:txBody>
      </p:sp>
      <p:sp>
        <p:nvSpPr>
          <p:cNvPr id="21507" name="Content Placeholder 2"/>
          <p:cNvSpPr>
            <a:spLocks noGrp="1"/>
          </p:cNvSpPr>
          <p:nvPr>
            <p:ph idx="4294967295"/>
          </p:nvPr>
        </p:nvSpPr>
        <p:spPr>
          <a:xfrm>
            <a:off x="211137" y="2300134"/>
            <a:ext cx="8772525" cy="3857625"/>
          </a:xfrm>
        </p:spPr>
        <p:txBody>
          <a:bodyPr>
            <a:normAutofit fontScale="92500" lnSpcReduction="20000"/>
          </a:bodyPr>
          <a:lstStyle/>
          <a:p>
            <a:pPr marL="0" indent="0">
              <a:buNone/>
            </a:pPr>
            <a:r>
              <a:rPr lang="en-US" altLang="en-US" b="1" dirty="0">
                <a:solidFill>
                  <a:srgbClr val="FF0000"/>
                </a:solidFill>
                <a:latin typeface="Times New Roman" panose="02020603050405020304" pitchFamily="18" charset="0"/>
                <a:cs typeface="Times New Roman" panose="02020603050405020304" pitchFamily="18" charset="0"/>
              </a:rPr>
              <a:t>12%</a:t>
            </a:r>
            <a:r>
              <a:rPr lang="en-US" altLang="en-US" dirty="0">
                <a:latin typeface="Times New Roman" panose="02020603050405020304" pitchFamily="18" charset="0"/>
                <a:cs typeface="Times New Roman" panose="02020603050405020304" pitchFamily="18" charset="0"/>
              </a:rPr>
              <a:t> (78,969) students have </a:t>
            </a:r>
            <a:r>
              <a:rPr lang="en-US" altLang="en-US" b="1" u="sng" dirty="0">
                <a:latin typeface="Times New Roman" panose="02020603050405020304" pitchFamily="18" charset="0"/>
                <a:cs typeface="Times New Roman" panose="02020603050405020304" pitchFamily="18" charset="0"/>
              </a:rPr>
              <a:t>seriously considered attempting suicide</a:t>
            </a:r>
            <a:r>
              <a:rPr lang="en-US" altLang="en-US" dirty="0">
                <a:latin typeface="Times New Roman" panose="02020603050405020304" pitchFamily="18" charset="0"/>
                <a:cs typeface="Times New Roman" panose="02020603050405020304" pitchFamily="18" charset="0"/>
              </a:rPr>
              <a:t> in the past 12 months.</a:t>
            </a:r>
          </a:p>
          <a:p>
            <a:pPr marL="0" indent="0">
              <a:buNone/>
            </a:pPr>
            <a:endParaRPr lang="en-US" altLang="en-US" sz="2000" dirty="0">
              <a:latin typeface="Times New Roman" panose="02020603050405020304" pitchFamily="18" charset="0"/>
              <a:cs typeface="Times New Roman" panose="02020603050405020304" pitchFamily="18" charset="0"/>
            </a:endParaRPr>
          </a:p>
          <a:p>
            <a:pPr marL="0" indent="0">
              <a:buNone/>
            </a:pPr>
            <a:r>
              <a:rPr lang="en-US" altLang="en-US" sz="2600" dirty="0">
                <a:latin typeface="Times New Roman" panose="02020603050405020304" pitchFamily="18" charset="0"/>
                <a:cs typeface="Times New Roman" panose="02020603050405020304" pitchFamily="18" charset="0"/>
              </a:rPr>
              <a:t>Most common reasons given by students for seriously considering attempting suicide:</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Other (most common answer)</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Family reasons</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Being bullied</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Problems with peers or friends</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Because of the demands of school work</a:t>
            </a:r>
          </a:p>
          <a:p>
            <a:pPr marL="914400" lvl="1" indent="-457200">
              <a:buFont typeface="+mj-lt"/>
              <a:buAutoNum type="arabicPeriod"/>
            </a:pPr>
            <a:r>
              <a:rPr lang="en-US" altLang="en-US" sz="2600" dirty="0">
                <a:latin typeface="Times New Roman" panose="02020603050405020304" pitchFamily="18" charset="0"/>
                <a:cs typeface="Times New Roman" panose="02020603050405020304" pitchFamily="18" charset="0"/>
              </a:rPr>
              <a:t>I do not feel safe at school</a:t>
            </a:r>
          </a:p>
          <a:p>
            <a:endParaRPr lang="en-US" altLang="en-US" sz="2700" dirty="0">
              <a:latin typeface="Times New Roman" panose="02020603050405020304" pitchFamily="18" charset="0"/>
              <a:cs typeface="Times New Roman" panose="02020603050405020304" pitchFamily="18" charset="0"/>
            </a:endParaRPr>
          </a:p>
          <a:p>
            <a:pPr marL="0" indent="0">
              <a:buNone/>
            </a:pPr>
            <a:endParaRPr lang="en-US" altLang="en-US" sz="2700" dirty="0">
              <a:latin typeface="Times New Roman" panose="02020603050405020304" pitchFamily="18" charset="0"/>
              <a:cs typeface="Times New Roman" panose="02020603050405020304" pitchFamily="18" charset="0"/>
            </a:endParaRPr>
          </a:p>
          <a:p>
            <a:pPr marL="0" indent="0">
              <a:buNone/>
            </a:pPr>
            <a:endParaRPr lang="en-US" altLang="en-US" sz="2700" dirty="0">
              <a:latin typeface="Times New Roman" panose="02020603050405020304" pitchFamily="18"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266014769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098" y="1201994"/>
            <a:ext cx="8590934" cy="870155"/>
          </a:xfrm>
        </p:spPr>
        <p:txBody>
          <a:bodyPr>
            <a:normAutofit fontScale="90000"/>
          </a:bodyPr>
          <a:lstStyle/>
          <a:p>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2017-2018 Student Survey Results</a:t>
            </a:r>
            <a:br>
              <a:rPr lang="en-US" sz="24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*Statewide results  - 674,354 students (grades 6-12)</a:t>
            </a:r>
            <a:endParaRPr lang="en-US" sz="2200" dirty="0"/>
          </a:p>
        </p:txBody>
      </p:sp>
      <p:sp>
        <p:nvSpPr>
          <p:cNvPr id="3" name="Subtitle 2"/>
          <p:cNvSpPr>
            <a:spLocks noGrp="1"/>
          </p:cNvSpPr>
          <p:nvPr>
            <p:ph type="subTitle" idx="1"/>
          </p:nvPr>
        </p:nvSpPr>
        <p:spPr>
          <a:xfrm>
            <a:off x="0" y="2374490"/>
            <a:ext cx="9144000" cy="3824032"/>
          </a:xfrm>
        </p:spPr>
        <p:txBody>
          <a:bodyPr>
            <a:normAutofit lnSpcReduction="10000"/>
          </a:bodyPr>
          <a:lstStyle/>
          <a:p>
            <a:pPr algn="l"/>
            <a:r>
              <a:rPr lang="en-US" altLang="en-US" sz="2800" b="1" dirty="0">
                <a:solidFill>
                  <a:srgbClr val="FF0000"/>
                </a:solidFill>
                <a:latin typeface="Times New Roman" panose="02020603050405020304" pitchFamily="18" charset="0"/>
                <a:cs typeface="Times New Roman" panose="02020603050405020304" pitchFamily="18" charset="0"/>
              </a:rPr>
              <a:t>6%</a:t>
            </a:r>
            <a:r>
              <a:rPr lang="en-US" altLang="en-US" sz="2800" dirty="0">
                <a:latin typeface="Times New Roman" panose="02020603050405020304" pitchFamily="18" charset="0"/>
                <a:cs typeface="Times New Roman" panose="02020603050405020304" pitchFamily="18" charset="0"/>
              </a:rPr>
              <a:t> (37,508 students) have </a:t>
            </a:r>
            <a:r>
              <a:rPr lang="en-US" altLang="en-US" sz="2800" b="1" u="sng" dirty="0">
                <a:latin typeface="Times New Roman" panose="02020603050405020304" pitchFamily="18" charset="0"/>
                <a:cs typeface="Times New Roman" panose="02020603050405020304" pitchFamily="18" charset="0"/>
              </a:rPr>
              <a:t>attempted suicide</a:t>
            </a:r>
            <a:r>
              <a:rPr lang="en-US" altLang="en-US" sz="2800" dirty="0">
                <a:latin typeface="Times New Roman" panose="02020603050405020304" pitchFamily="18" charset="0"/>
                <a:cs typeface="Times New Roman" panose="02020603050405020304" pitchFamily="18" charset="0"/>
              </a:rPr>
              <a:t> in the past 12 months.</a:t>
            </a:r>
          </a:p>
          <a:p>
            <a:pPr algn="l"/>
            <a:endParaRPr lang="en-US" altLang="en-US" dirty="0">
              <a:latin typeface="Times New Roman" panose="02020603050405020304" pitchFamily="18" charset="0"/>
              <a:cs typeface="Times New Roman" panose="02020603050405020304" pitchFamily="18" charset="0"/>
            </a:endParaRPr>
          </a:p>
          <a:p>
            <a:pPr algn="l"/>
            <a:r>
              <a:rPr lang="en-US" altLang="en-US" dirty="0">
                <a:latin typeface="Times New Roman" panose="02020603050405020304" pitchFamily="18" charset="0"/>
                <a:cs typeface="Times New Roman" panose="02020603050405020304" pitchFamily="18" charset="0"/>
              </a:rPr>
              <a:t>Most common reasons given by students for attempting suicide:</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Other (most common answer)</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Being bullied</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Family reasons</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Problems with peers or friends</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Because of the demands of school work</a:t>
            </a:r>
          </a:p>
          <a:p>
            <a:pPr marL="800100" lvl="1" indent="-457200" algn="l">
              <a:buFont typeface="+mj-lt"/>
              <a:buAutoNum type="arabicPeriod"/>
            </a:pPr>
            <a:r>
              <a:rPr lang="en-US" altLang="en-US" sz="2400" dirty="0">
                <a:latin typeface="Times New Roman" panose="02020603050405020304" pitchFamily="18" charset="0"/>
                <a:cs typeface="Times New Roman" panose="02020603050405020304" pitchFamily="18" charset="0"/>
              </a:rPr>
              <a:t>I do not feel safe at school</a:t>
            </a:r>
          </a:p>
          <a:p>
            <a:endParaRPr lang="en-US" dirty="0"/>
          </a:p>
        </p:txBody>
      </p:sp>
    </p:spTree>
    <p:extLst>
      <p:ext uri="{BB962C8B-B14F-4D97-AF65-F5344CB8AC3E}">
        <p14:creationId xmlns:p14="http://schemas.microsoft.com/office/powerpoint/2010/main" val="2574045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nvPr>
        </p:nvGraphicFramePr>
        <p:xfrm>
          <a:off x="0" y="0"/>
          <a:ext cx="9144000" cy="642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627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D122163-2D9C-4B0E-A14C-97E4A4C5F721}"/>
              </a:ext>
            </a:extLst>
          </p:cNvPr>
          <p:cNvGraphicFramePr>
            <a:graphicFrameLocks noGrp="1"/>
          </p:cNvGraphicFramePr>
          <p:nvPr>
            <p:ph idx="4294967295"/>
            <p:extLst/>
          </p:nvPr>
        </p:nvGraphicFramePr>
        <p:xfrm>
          <a:off x="0" y="995517"/>
          <a:ext cx="9144000" cy="5130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700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E430330-AE59-42A7-849C-76FE397202DE}"/>
              </a:ext>
            </a:extLst>
          </p:cNvPr>
          <p:cNvGraphicFramePr>
            <a:graphicFrameLocks noGrp="1"/>
          </p:cNvGraphicFramePr>
          <p:nvPr>
            <p:ph idx="4294967295"/>
            <p:extLst/>
          </p:nvPr>
        </p:nvGraphicFramePr>
        <p:xfrm>
          <a:off x="0" y="1143000"/>
          <a:ext cx="9144000" cy="5021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http://schoolclimatesurvey.com/images/photos/students/DiverseStud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170" y="4756826"/>
            <a:ext cx="5073844" cy="209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5098" y="1225685"/>
            <a:ext cx="8852170" cy="3847207"/>
          </a:xfrm>
          <a:prstGeom prst="rect">
            <a:avLst/>
          </a:prstGeom>
        </p:spPr>
        <p:txBody>
          <a:bodyPr wrap="square">
            <a:spAutoFit/>
          </a:bodyPr>
          <a:lstStyle/>
          <a:p>
            <a:pPr algn="ctr" fontAlgn="auto">
              <a:spcBef>
                <a:spcPts val="0"/>
              </a:spcBef>
              <a:spcAft>
                <a:spcPts val="0"/>
              </a:spcAft>
              <a:defRPr/>
            </a:pPr>
            <a:r>
              <a:rPr lang="en-US" sz="3600" b="1" dirty="0">
                <a:effectLst>
                  <a:outerShdw blurRad="38100" dist="38100" dir="2700000" algn="tl">
                    <a:srgbClr val="000000">
                      <a:alpha val="43137"/>
                    </a:srgbClr>
                  </a:outerShdw>
                </a:effectLst>
                <a:latin typeface="Times New Roman" pitchFamily="18" charset="0"/>
                <a:cs typeface="Times New Roman" pitchFamily="18" charset="0"/>
              </a:rPr>
              <a:t>What is School Climate?</a:t>
            </a:r>
          </a:p>
          <a:p>
            <a:pPr algn="ctr" fontAlgn="auto">
              <a:spcBef>
                <a:spcPts val="0"/>
              </a:spcBef>
              <a:spcAft>
                <a:spcPts val="0"/>
              </a:spcAft>
              <a:defRPr/>
            </a:pPr>
            <a:endParaRPr lang="en-US" sz="1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fontAlgn="auto">
              <a:spcBef>
                <a:spcPts val="0"/>
              </a:spcBef>
              <a:spcAft>
                <a:spcPts val="0"/>
              </a:spcAft>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“School Climate </a:t>
            </a:r>
            <a:r>
              <a:rPr lang="en-US" sz="2800" dirty="0">
                <a:latin typeface="Times New Roman" pitchFamily="18" charset="0"/>
                <a:cs typeface="Times New Roman" pitchFamily="18" charset="0"/>
              </a:rPr>
              <a:t>refers to the quality and character of school life.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School Climate </a:t>
            </a:r>
            <a:r>
              <a:rPr lang="en-US" sz="2800" dirty="0">
                <a:latin typeface="Times New Roman" pitchFamily="18" charset="0"/>
                <a:cs typeface="Times New Roman" pitchFamily="18" charset="0"/>
              </a:rPr>
              <a:t>is based on patterns of students’, parents’, and school personnel’s experience of school life and reflects norms, goals, values, interpersonal interactions, teaching and learning practices and organizational structures.” -</a:t>
            </a:r>
            <a:r>
              <a:rPr lang="en-US" sz="2800" b="1" dirty="0">
                <a:latin typeface="Times New Roman" pitchFamily="18" charset="0"/>
                <a:cs typeface="Times New Roman" pitchFamily="18" charset="0"/>
              </a:rPr>
              <a:t>National School Climate Center</a:t>
            </a:r>
          </a:p>
        </p:txBody>
      </p:sp>
    </p:spTree>
    <p:extLst>
      <p:ext uri="{BB962C8B-B14F-4D97-AF65-F5344CB8AC3E}">
        <p14:creationId xmlns:p14="http://schemas.microsoft.com/office/powerpoint/2010/main" val="97091811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10117" y="0"/>
            <a:ext cx="5633884" cy="5687540"/>
          </a:xfrm>
          <a:prstGeom prst="rect">
            <a:avLst/>
          </a:prstGeom>
        </p:spPr>
      </p:pic>
      <p:sp>
        <p:nvSpPr>
          <p:cNvPr id="8" name="TextBox 7"/>
          <p:cNvSpPr txBox="1"/>
          <p:nvPr/>
        </p:nvSpPr>
        <p:spPr>
          <a:xfrm>
            <a:off x="477370" y="5816600"/>
            <a:ext cx="8666630" cy="36830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4"/>
              </a:rPr>
              <a:t>http://www.gadoe.org/External-Affairs-and-Policy/Policy/Pages/Suicide-Prevention.aspx</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1770" y="1987979"/>
            <a:ext cx="3112994" cy="1615827"/>
          </a:xfrm>
          <a:prstGeom prst="rect">
            <a:avLst/>
          </a:prstGeom>
          <a:noFill/>
        </p:spPr>
        <p:txBody>
          <a:bodyPr wrap="square" rtlCol="0">
            <a:spAutoFit/>
          </a:bodyPr>
          <a:lstStyle/>
          <a:p>
            <a:pPr algn="ctr"/>
            <a:r>
              <a:rPr lang="en-US" sz="3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Suicide Prevention Resources</a:t>
            </a:r>
            <a:endParaRPr lang="en-US" sz="3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688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916" y="1610545"/>
            <a:ext cx="7921488" cy="1345757"/>
          </a:xfrm>
        </p:spPr>
        <p:txBody>
          <a:bodyPr>
            <a:normAutofit fontScale="90000"/>
          </a:bodyPr>
          <a:lstStyle/>
          <a:p>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30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GSHS 2.0</a:t>
            </a:r>
            <a:b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Mental Health Indicators</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6999" y="3045202"/>
            <a:ext cx="8865323" cy="3558797"/>
          </a:xfrm>
        </p:spPr>
        <p:txBody>
          <a:bodyPr>
            <a:normAutofit/>
          </a:bodyPr>
          <a:lstStyle/>
          <a:p>
            <a:pPr algn="l"/>
            <a:r>
              <a:rPr lang="en-US" dirty="0">
                <a:latin typeface="Times New Roman" panose="02020603050405020304" pitchFamily="18" charset="0"/>
                <a:cs typeface="Times New Roman" panose="02020603050405020304" pitchFamily="18" charset="0"/>
              </a:rPr>
              <a:t>In an effort to </a:t>
            </a:r>
            <a:r>
              <a:rPr lang="en-US" b="1" u="sng" dirty="0">
                <a:latin typeface="Times New Roman" panose="02020603050405020304" pitchFamily="18" charset="0"/>
                <a:cs typeface="Times New Roman" panose="02020603050405020304" pitchFamily="18" charset="0"/>
              </a:rPr>
              <a:t>establish a baseline of mental health status</a:t>
            </a:r>
            <a:r>
              <a:rPr lang="en-US" dirty="0">
                <a:latin typeface="Times New Roman" panose="02020603050405020304" pitchFamily="18" charset="0"/>
                <a:cs typeface="Times New Roman" panose="02020603050405020304" pitchFamily="18" charset="0"/>
              </a:rPr>
              <a:t> for Georgia’s students and to </a:t>
            </a:r>
            <a:r>
              <a:rPr lang="en-US" b="1" u="sng" dirty="0">
                <a:latin typeface="Times New Roman" panose="02020603050405020304" pitchFamily="18" charset="0"/>
                <a:cs typeface="Times New Roman" panose="02020603050405020304" pitchFamily="18" charset="0"/>
              </a:rPr>
              <a:t>acquire information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may be useful in developing strategies and programs to address mental health issues, REACH (Resource for Advancing Children’s Health) </a:t>
            </a:r>
            <a:r>
              <a:rPr lang="en-US" b="1" dirty="0">
                <a:solidFill>
                  <a:srgbClr val="FF0000"/>
                </a:solidFill>
                <a:latin typeface="Times New Roman" panose="02020603050405020304" pitchFamily="18" charset="0"/>
                <a:cs typeface="Times New Roman" panose="02020603050405020304" pitchFamily="18" charset="0"/>
              </a:rPr>
              <a:t>mental health indicators were embedded into the GSHS 2.0 in 2014 (grades 6-12)</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4185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13679" y="1276143"/>
            <a:ext cx="6449616" cy="578644"/>
          </a:xfrm>
        </p:spPr>
        <p:txBody>
          <a:bodyPr>
            <a:normAutofit/>
          </a:bodyPr>
          <a:lstStyle/>
          <a:p>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Schools as Mental Health Providers</a:t>
            </a:r>
          </a:p>
        </p:txBody>
      </p:sp>
      <p:sp>
        <p:nvSpPr>
          <p:cNvPr id="5" name="Subtitle 4"/>
          <p:cNvSpPr>
            <a:spLocks noGrp="1"/>
          </p:cNvSpPr>
          <p:nvPr>
            <p:ph sz="half" idx="4294967295"/>
          </p:nvPr>
        </p:nvSpPr>
        <p:spPr>
          <a:xfrm>
            <a:off x="0" y="2038937"/>
            <a:ext cx="6076950" cy="3977879"/>
          </a:xfrm>
        </p:spPr>
        <p:txBody>
          <a:bodyPr>
            <a:normAutofit/>
          </a:bodyPr>
          <a:lstStyle/>
          <a:p>
            <a:pPr marL="257175" indent="-257175"/>
            <a:r>
              <a:rPr lang="en-US" sz="2700" dirty="0">
                <a:latin typeface="Times New Roman" panose="02020603050405020304" pitchFamily="18" charset="0"/>
                <a:cs typeface="Times New Roman" panose="02020603050405020304" pitchFamily="18" charset="0"/>
              </a:rPr>
              <a:t>Schools are often one of the first places where </a:t>
            </a:r>
            <a:r>
              <a:rPr lang="en-US" sz="2700" b="1" dirty="0">
                <a:latin typeface="Times New Roman" panose="02020603050405020304" pitchFamily="18" charset="0"/>
                <a:cs typeface="Times New Roman" panose="02020603050405020304" pitchFamily="18" charset="0"/>
              </a:rPr>
              <a:t>mental health crises and mental health needs</a:t>
            </a:r>
            <a:r>
              <a:rPr lang="en-US" sz="2700" dirty="0">
                <a:latin typeface="Times New Roman" panose="02020603050405020304" pitchFamily="18" charset="0"/>
                <a:cs typeface="Times New Roman" panose="02020603050405020304" pitchFamily="18" charset="0"/>
              </a:rPr>
              <a:t> of students are recognized and initially addressed </a:t>
            </a:r>
            <a:r>
              <a:rPr lang="en-US" sz="2700" i="1" dirty="0">
                <a:latin typeface="Times New Roman" panose="02020603050405020304" pitchFamily="18" charset="0"/>
                <a:cs typeface="Times New Roman" panose="02020603050405020304" pitchFamily="18" charset="0"/>
              </a:rPr>
              <a:t>(</a:t>
            </a:r>
            <a:r>
              <a:rPr lang="en-US" sz="2700" i="1" dirty="0" err="1">
                <a:latin typeface="Times New Roman" panose="02020603050405020304" pitchFamily="18" charset="0"/>
                <a:cs typeface="Times New Roman" panose="02020603050405020304" pitchFamily="18" charset="0"/>
              </a:rPr>
              <a:t>Froeschle</a:t>
            </a:r>
            <a:r>
              <a:rPr lang="en-US" sz="2700" i="1" dirty="0">
                <a:latin typeface="Times New Roman" panose="02020603050405020304" pitchFamily="18" charset="0"/>
                <a:cs typeface="Times New Roman" panose="02020603050405020304" pitchFamily="18" charset="0"/>
              </a:rPr>
              <a:t> and Meyers)</a:t>
            </a:r>
          </a:p>
          <a:p>
            <a:pPr marL="257175" indent="-257175"/>
            <a:r>
              <a:rPr lang="en-US" sz="2700" dirty="0">
                <a:latin typeface="Times New Roman" panose="02020603050405020304" pitchFamily="18" charset="0"/>
                <a:cs typeface="Times New Roman" panose="02020603050405020304" pitchFamily="18" charset="0"/>
              </a:rPr>
              <a:t>Of school-age children who receive any type of mental health services, </a:t>
            </a:r>
            <a:r>
              <a:rPr lang="en-US" sz="2700" b="1" dirty="0">
                <a:latin typeface="Times New Roman" panose="02020603050405020304" pitchFamily="18" charset="0"/>
                <a:cs typeface="Times New Roman" panose="02020603050405020304" pitchFamily="18" charset="0"/>
              </a:rPr>
              <a:t>70 percent to 80 percent</a:t>
            </a:r>
            <a:r>
              <a:rPr lang="en-US" sz="2700" dirty="0">
                <a:latin typeface="Times New Roman" panose="02020603050405020304" pitchFamily="18" charset="0"/>
                <a:cs typeface="Times New Roman" panose="02020603050405020304" pitchFamily="18" charset="0"/>
              </a:rPr>
              <a:t> receive them at school </a:t>
            </a:r>
            <a:r>
              <a:rPr lang="en-US" sz="2700" i="1" dirty="0">
                <a:latin typeface="Times New Roman" panose="02020603050405020304" pitchFamily="18" charset="0"/>
                <a:cs typeface="Times New Roman" panose="02020603050405020304" pitchFamily="18" charset="0"/>
              </a:rPr>
              <a:t>(Atkins et al)</a:t>
            </a:r>
          </a:p>
          <a:p>
            <a:pPr marL="257175" indent="-257175"/>
            <a:endParaRPr lang="en-US" dirty="0"/>
          </a:p>
        </p:txBody>
      </p:sp>
      <p:pic>
        <p:nvPicPr>
          <p:cNvPr id="6" name="Picture 5"/>
          <p:cNvPicPr>
            <a:picLocks noChangeAspect="1"/>
          </p:cNvPicPr>
          <p:nvPr/>
        </p:nvPicPr>
        <p:blipFill>
          <a:blip r:embed="rId3"/>
          <a:stretch>
            <a:fillRect/>
          </a:stretch>
        </p:blipFill>
        <p:spPr>
          <a:xfrm>
            <a:off x="6076950" y="2407237"/>
            <a:ext cx="2737336" cy="2952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7021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1773" y="1896833"/>
            <a:ext cx="6992165" cy="3855974"/>
          </a:xfrm>
          <a:prstGeom prst="rect">
            <a:avLst/>
          </a:prstGeom>
        </p:spPr>
      </p:pic>
      <p:sp>
        <p:nvSpPr>
          <p:cNvPr id="5" name="Title 4"/>
          <p:cNvSpPr>
            <a:spLocks noGrp="1"/>
          </p:cNvSpPr>
          <p:nvPr>
            <p:ph type="ctrTitle"/>
          </p:nvPr>
        </p:nvSpPr>
        <p:spPr>
          <a:xfrm>
            <a:off x="1610199" y="1139632"/>
            <a:ext cx="6087438" cy="531688"/>
          </a:xfrm>
        </p:spPr>
        <p:txBody>
          <a:bodyPr>
            <a:normAutofit/>
          </a:bodyPr>
          <a:lstStyle/>
          <a:p>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HB 763</a:t>
            </a:r>
          </a:p>
        </p:txBody>
      </p:sp>
    </p:spTree>
    <p:extLst>
      <p:ext uri="{BB962C8B-B14F-4D97-AF65-F5344CB8AC3E}">
        <p14:creationId xmlns:p14="http://schemas.microsoft.com/office/powerpoint/2010/main" val="1975906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088" y="1275490"/>
            <a:ext cx="6117536" cy="955496"/>
          </a:xfrm>
        </p:spPr>
        <p:txBody>
          <a:bodyPr>
            <a:noAutofit/>
          </a:bodyPr>
          <a:lstStyle/>
          <a:p>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Funding for Student Mental Health Awareness Training</a:t>
            </a:r>
          </a:p>
        </p:txBody>
      </p:sp>
      <p:sp>
        <p:nvSpPr>
          <p:cNvPr id="3" name="Subtitle 2"/>
          <p:cNvSpPr>
            <a:spLocks noGrp="1"/>
          </p:cNvSpPr>
          <p:nvPr>
            <p:ph type="subTitle" idx="1"/>
          </p:nvPr>
        </p:nvSpPr>
        <p:spPr>
          <a:xfrm>
            <a:off x="1318847" y="2788041"/>
            <a:ext cx="7237827" cy="2835431"/>
          </a:xfrm>
        </p:spPr>
        <p:txBody>
          <a:bodyPr>
            <a:normAutofit/>
          </a:bodyPr>
          <a:lstStyle/>
          <a:p>
            <a:pPr algn="l"/>
            <a:r>
              <a:rPr lang="en-US" sz="2700" dirty="0">
                <a:latin typeface="Times New Roman" panose="02020603050405020304" pitchFamily="18" charset="0"/>
                <a:cs typeface="Times New Roman" panose="02020603050405020304" pitchFamily="18" charset="0"/>
              </a:rPr>
              <a:t>FY 2019 state budget provides </a:t>
            </a:r>
            <a:r>
              <a:rPr lang="en-US" sz="2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$1,600,000 </a:t>
            </a:r>
            <a:r>
              <a:rPr lang="en-US" sz="2700" dirty="0">
                <a:latin typeface="Times New Roman" panose="02020603050405020304" pitchFamily="18" charset="0"/>
                <a:cs typeface="Times New Roman" panose="02020603050405020304" pitchFamily="18" charset="0"/>
              </a:rPr>
              <a:t>for </a:t>
            </a:r>
            <a:r>
              <a:rPr lang="en-US" sz="2700" b="1" dirty="0">
                <a:latin typeface="Times New Roman" panose="02020603050405020304" pitchFamily="18" charset="0"/>
                <a:cs typeface="Times New Roman" panose="02020603050405020304" pitchFamily="18" charset="0"/>
              </a:rPr>
              <a:t>student mental health awareness training</a:t>
            </a:r>
            <a:r>
              <a:rPr lang="en-US" sz="2700" dirty="0">
                <a:latin typeface="Times New Roman" panose="02020603050405020304" pitchFamily="18" charset="0"/>
                <a:cs typeface="Times New Roman" panose="02020603050405020304" pitchFamily="18" charset="0"/>
              </a:rPr>
              <a:t> as a component of school climate and safety</a:t>
            </a:r>
          </a:p>
        </p:txBody>
      </p:sp>
    </p:spTree>
    <p:extLst>
      <p:ext uri="{BB962C8B-B14F-4D97-AF65-F5344CB8AC3E}">
        <p14:creationId xmlns:p14="http://schemas.microsoft.com/office/powerpoint/2010/main" val="4004866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7A14-5C18-462C-83C8-89E9D9AD8FEC}"/>
              </a:ext>
            </a:extLst>
          </p:cNvPr>
          <p:cNvSpPr>
            <a:spLocks noGrp="1"/>
          </p:cNvSpPr>
          <p:nvPr>
            <p:ph type="title" idx="4294967295"/>
          </p:nvPr>
        </p:nvSpPr>
        <p:spPr>
          <a:xfrm>
            <a:off x="1329180" y="1021532"/>
            <a:ext cx="6231117" cy="521289"/>
          </a:xfrm>
        </p:spPr>
        <p:txBody>
          <a:bodyPr>
            <a:normAutofit/>
          </a:bodyPr>
          <a:lstStyle/>
          <a:p>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Mental Health Awareness Trainings</a:t>
            </a:r>
          </a:p>
        </p:txBody>
      </p:sp>
      <p:sp>
        <p:nvSpPr>
          <p:cNvPr id="3" name="Content Placeholder 2">
            <a:extLst>
              <a:ext uri="{FF2B5EF4-FFF2-40B4-BE49-F238E27FC236}">
                <a16:creationId xmlns:a16="http://schemas.microsoft.com/office/drawing/2014/main" id="{8E48D385-4ED2-4772-B547-DC4BB983E1E9}"/>
              </a:ext>
            </a:extLst>
          </p:cNvPr>
          <p:cNvSpPr>
            <a:spLocks noGrp="1"/>
          </p:cNvSpPr>
          <p:nvPr>
            <p:ph idx="4294967295"/>
          </p:nvPr>
        </p:nvSpPr>
        <p:spPr>
          <a:xfrm>
            <a:off x="0" y="1542821"/>
            <a:ext cx="9144000" cy="4396066"/>
          </a:xfrm>
        </p:spPr>
        <p:txBody>
          <a:bodyPr>
            <a:noAutofit/>
          </a:bodyPr>
          <a:lstStyle/>
          <a:p>
            <a:r>
              <a:rPr lang="en-US" sz="2400" dirty="0">
                <a:latin typeface="Times New Roman" panose="02020603050405020304" pitchFamily="18" charset="0"/>
                <a:cs typeface="Times New Roman" panose="02020603050405020304" pitchFamily="18" charset="0"/>
              </a:rPr>
              <a:t>NAMI (National Alliance on Mental Illness) Ending the Silence for School Staff</a:t>
            </a:r>
          </a:p>
          <a:p>
            <a:r>
              <a:rPr lang="en-US" sz="2400" dirty="0">
                <a:latin typeface="Times New Roman" panose="02020603050405020304" pitchFamily="18" charset="0"/>
                <a:cs typeface="Times New Roman" panose="02020603050405020304" pitchFamily="18" charset="0"/>
              </a:rPr>
              <a:t>CIT-Youth / Youth in Crisis </a:t>
            </a:r>
          </a:p>
          <a:p>
            <a:r>
              <a:rPr lang="en-US" sz="2400" dirty="0">
                <a:latin typeface="Times New Roman" panose="02020603050405020304" pitchFamily="18" charset="0"/>
                <a:cs typeface="Times New Roman" panose="02020603050405020304" pitchFamily="18" charset="0"/>
              </a:rPr>
              <a:t>Mental Health First Aid (Adults)</a:t>
            </a:r>
          </a:p>
          <a:p>
            <a:r>
              <a:rPr lang="en-US" sz="2400" dirty="0">
                <a:latin typeface="Times New Roman" panose="02020603050405020304" pitchFamily="18" charset="0"/>
                <a:cs typeface="Times New Roman" panose="02020603050405020304" pitchFamily="18" charset="0"/>
              </a:rPr>
              <a:t>Trauma 101for School Professionals</a:t>
            </a:r>
          </a:p>
          <a:p>
            <a:r>
              <a:rPr lang="en-US" sz="2400" dirty="0">
                <a:latin typeface="Times New Roman" panose="02020603050405020304" pitchFamily="18" charset="0"/>
                <a:cs typeface="Times New Roman" panose="02020603050405020304" pitchFamily="18" charset="0"/>
              </a:rPr>
              <a:t>Brain Development 101: Understanding the Impact of Trauma on Brain Development</a:t>
            </a:r>
          </a:p>
          <a:p>
            <a:r>
              <a:rPr lang="en-US" sz="2400" dirty="0">
                <a:latin typeface="Times New Roman" panose="02020603050405020304" pitchFamily="18" charset="0"/>
                <a:cs typeface="Times New Roman" panose="02020603050405020304" pitchFamily="18" charset="0"/>
              </a:rPr>
              <a:t>Trauma/Brain 201: Building Resiliency</a:t>
            </a:r>
          </a:p>
          <a:p>
            <a:r>
              <a:rPr lang="en-US" sz="2400" dirty="0">
                <a:latin typeface="Times New Roman" panose="02020603050405020304" pitchFamily="18" charset="0"/>
                <a:cs typeface="Times New Roman" panose="02020603050405020304" pitchFamily="18" charset="0"/>
              </a:rPr>
              <a:t>DECAL: Early Childhood Training</a:t>
            </a:r>
          </a:p>
          <a:p>
            <a:r>
              <a:rPr lang="en-US" sz="2400" dirty="0">
                <a:latin typeface="Times New Roman" panose="02020603050405020304" pitchFamily="18" charset="0"/>
                <a:cs typeface="Times New Roman" panose="02020603050405020304" pitchFamily="18" charset="0"/>
              </a:rPr>
              <a:t>ASIST (Applied Suicide Intervention Skills Training)</a:t>
            </a:r>
          </a:p>
          <a:p>
            <a:r>
              <a:rPr lang="en-US" sz="2400" dirty="0">
                <a:latin typeface="Times New Roman" panose="02020603050405020304" pitchFamily="18" charset="0"/>
                <a:cs typeface="Times New Roman" panose="02020603050405020304" pitchFamily="18" charset="0"/>
              </a:rPr>
              <a:t>QPR (Question, Persuade, Refer)</a:t>
            </a:r>
          </a:p>
        </p:txBody>
      </p:sp>
    </p:spTree>
    <p:extLst>
      <p:ext uri="{BB962C8B-B14F-4D97-AF65-F5344CB8AC3E}">
        <p14:creationId xmlns:p14="http://schemas.microsoft.com/office/powerpoint/2010/main" val="134676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67EFF-A1DD-4F56-9E22-A279E926CDA7}"/>
              </a:ext>
            </a:extLst>
          </p:cNvPr>
          <p:cNvSpPr txBox="1"/>
          <p:nvPr/>
        </p:nvSpPr>
        <p:spPr>
          <a:xfrm>
            <a:off x="468746" y="1810116"/>
            <a:ext cx="8363316"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PBIS</a:t>
            </a:r>
            <a:r>
              <a:rPr lang="en-US" sz="2400" b="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(RESAs, Georgia Appleseed)</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Youth Mental Health First Aid </a:t>
            </a:r>
            <a:r>
              <a:rPr lang="en-US" sz="2400" i="1" dirty="0">
                <a:latin typeface="Times New Roman" panose="02020603050405020304" pitchFamily="18" charset="0"/>
                <a:cs typeface="Times New Roman" panose="02020603050405020304" pitchFamily="18" charset="0"/>
              </a:rPr>
              <a:t>(Mental Health America)</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Signals I</a:t>
            </a:r>
            <a:r>
              <a:rPr lang="en-US" sz="2400" b="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(NAMI)</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APEX Project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GaDBHDD</a:t>
            </a:r>
            <a:r>
              <a:rPr lang="en-US" sz="2400" i="1"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Suicide Prevention </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GaDOE</a:t>
            </a:r>
            <a:r>
              <a:rPr lang="en-US" sz="2400" i="1" dirty="0">
                <a:latin typeface="Times New Roman" panose="02020603050405020304" pitchFamily="18" charset="0"/>
                <a:cs typeface="Times New Roman" panose="02020603050405020304" pitchFamily="18" charset="0"/>
              </a:rPr>
              <a:t>, NAMI, MHA, BHDD, DPH, GBI, Mercer U., GSU, American Academy of Pediatrics, SPAN-GA, Behavioral Health Link, </a:t>
            </a:r>
            <a:r>
              <a:rPr lang="en-US" sz="2400" i="1" dirty="0" err="1">
                <a:latin typeface="Times New Roman" panose="02020603050405020304" pitchFamily="18" charset="0"/>
                <a:cs typeface="Times New Roman" panose="02020603050405020304" pitchFamily="18" charset="0"/>
              </a:rPr>
              <a:t>Willowbrooke</a:t>
            </a:r>
            <a:r>
              <a:rPr lang="en-US" sz="2400" i="1" dirty="0">
                <a:latin typeface="Times New Roman" panose="02020603050405020304" pitchFamily="18" charset="0"/>
                <a:cs typeface="Times New Roman" panose="02020603050405020304" pitchFamily="18" charset="0"/>
              </a:rPr>
              <a:t>, Amerigroup</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Trauma-Informed Schools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Child Welfare Training Consortium – state agencies, advocates, NGOs)</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2</a:t>
            </a:r>
            <a:r>
              <a:rPr lang="en-US" sz="2400" b="1" u="sng" baseline="30000" dirty="0">
                <a:latin typeface="Times New Roman" panose="02020603050405020304" pitchFamily="18" charset="0"/>
                <a:cs typeface="Times New Roman" panose="02020603050405020304" pitchFamily="18" charset="0"/>
              </a:rPr>
              <a:t>nd</a:t>
            </a:r>
            <a:r>
              <a:rPr lang="en-US" sz="2400" b="1" u="sng" dirty="0">
                <a:latin typeface="Times New Roman" panose="02020603050405020304" pitchFamily="18" charset="0"/>
                <a:cs typeface="Times New Roman" panose="02020603050405020304" pitchFamily="18" charset="0"/>
              </a:rPr>
              <a:t> Step Violence Prevention</a:t>
            </a:r>
            <a:r>
              <a:rPr lang="en-US" sz="2400" b="1"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(State DFCS grants)</a:t>
            </a:r>
          </a:p>
          <a:p>
            <a:pPr marL="342900" indent="-3429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GEMA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(Safe School Plans, on-site safety assessments, training, etc.)</a:t>
            </a:r>
            <a:endParaRPr lang="en-US" sz="2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866900" y="962530"/>
            <a:ext cx="5105400"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Available Resources</a:t>
            </a:r>
          </a:p>
        </p:txBody>
      </p:sp>
    </p:spTree>
    <p:extLst>
      <p:ext uri="{BB962C8B-B14F-4D97-AF65-F5344CB8AC3E}">
        <p14:creationId xmlns:p14="http://schemas.microsoft.com/office/powerpoint/2010/main" val="1504813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58620" y="2071396"/>
            <a:ext cx="8826760" cy="1586203"/>
          </a:xfrm>
        </p:spPr>
        <p:txBody>
          <a:bodyPr>
            <a:normAutofit fontScale="90000"/>
          </a:bodyPr>
          <a:lstStyle/>
          <a:p>
            <a:pPr eaLnBrk="1" hangingPunct="1">
              <a:defRPr/>
            </a:pPr>
            <a:r>
              <a:rPr lang="en-US" dirty="0">
                <a:effectLst>
                  <a:outerShdw blurRad="38100" dist="38100" dir="2700000" algn="tl">
                    <a:srgbClr val="000000">
                      <a:alpha val="43137"/>
                    </a:srgbClr>
                  </a:outerShdw>
                </a:effectLst>
                <a:latin typeface="Times New Roman" pitchFamily="18" charset="0"/>
                <a:cs typeface="Times New Roman" pitchFamily="18" charset="0"/>
              </a:rPr>
              <a:t>School Climate Star Ratings</a:t>
            </a:r>
          </a:p>
        </p:txBody>
      </p:sp>
    </p:spTree>
    <p:extLst>
      <p:ext uri="{BB962C8B-B14F-4D97-AF65-F5344CB8AC3E}">
        <p14:creationId xmlns:p14="http://schemas.microsoft.com/office/powerpoint/2010/main" val="3577034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583660" y="1138135"/>
            <a:ext cx="7529208" cy="758759"/>
          </a:xfrm>
        </p:spPr>
        <p:txBody>
          <a:bodyPr>
            <a:normAutofit fontScale="90000"/>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Georgia Law &amp; School Climate</a:t>
            </a:r>
          </a:p>
        </p:txBody>
      </p:sp>
      <p:sp>
        <p:nvSpPr>
          <p:cNvPr id="3" name="Content Placeholder 2"/>
          <p:cNvSpPr>
            <a:spLocks noGrp="1"/>
          </p:cNvSpPr>
          <p:nvPr>
            <p:ph idx="4294967295"/>
          </p:nvPr>
        </p:nvSpPr>
        <p:spPr>
          <a:xfrm>
            <a:off x="76200" y="1646195"/>
            <a:ext cx="9067800" cy="4828162"/>
          </a:xfrm>
        </p:spPr>
        <p:txBody>
          <a:bodyPr/>
          <a:lstStyle/>
          <a:p>
            <a:pPr marL="0" indent="0">
              <a:buFont typeface="Arial" charset="0"/>
              <a:buNone/>
              <a:defRPr/>
            </a:pPr>
            <a:endParaRPr lang="en-US" dirty="0"/>
          </a:p>
          <a:p>
            <a:pPr marL="0" indent="0">
              <a:buFont typeface="Arial" charset="0"/>
              <a:buNone/>
              <a:defRPr/>
            </a:pPr>
            <a:endParaRPr lang="en-US" dirty="0"/>
          </a:p>
          <a:p>
            <a:pPr marL="0" indent="0">
              <a:buFont typeface="Arial" charset="0"/>
              <a:buNone/>
              <a:defRPr/>
            </a:pPr>
            <a:endParaRPr lang="en-US" dirty="0"/>
          </a:p>
          <a:p>
            <a:pPr marL="0" indent="0">
              <a:buFont typeface="Arial" charset="0"/>
              <a:buNone/>
              <a:defRPr/>
            </a:pPr>
            <a:endParaRPr lang="en-US" dirty="0">
              <a:latin typeface="Times New Roman" panose="02020603050405020304" pitchFamily="18" charset="0"/>
              <a:cs typeface="Times New Roman" panose="02020603050405020304" pitchFamily="18" charset="0"/>
            </a:endParaRPr>
          </a:p>
          <a:p>
            <a:pPr marL="0" indent="0" algn="ctr">
              <a:buFont typeface="Arial" charset="0"/>
              <a:buNone/>
              <a:defRPr/>
            </a:pPr>
            <a:endParaRPr lang="en-US" dirty="0">
              <a:latin typeface="Times New Roman" panose="02020603050405020304" pitchFamily="18" charset="0"/>
              <a:cs typeface="Times New Roman" panose="02020603050405020304" pitchFamily="18" charset="0"/>
            </a:endParaRPr>
          </a:p>
          <a:p>
            <a:pPr marL="0" indent="0" algn="ctr">
              <a:buFont typeface="Arial" charset="0"/>
              <a:buNone/>
              <a:defRPr/>
            </a:pPr>
            <a:endParaRPr lang="en-US" sz="1000" dirty="0">
              <a:latin typeface="Times New Roman" panose="02020603050405020304" pitchFamily="18" charset="0"/>
              <a:cs typeface="Times New Roman" panose="02020603050405020304" pitchFamily="18" charset="0"/>
            </a:endParaRPr>
          </a:p>
          <a:p>
            <a:pPr marL="0" indent="0" algn="ctr">
              <a:buFont typeface="Arial" charset="0"/>
              <a:buNone/>
              <a:defRPr/>
            </a:pPr>
            <a:endParaRPr lang="en-US" sz="800" dirty="0">
              <a:latin typeface="Times New Roman" panose="02020603050405020304" pitchFamily="18" charset="0"/>
              <a:cs typeface="Times New Roman" panose="02020603050405020304" pitchFamily="18" charset="0"/>
            </a:endParaRPr>
          </a:p>
          <a:p>
            <a:pPr marL="0" indent="0" algn="ctr">
              <a:buFont typeface="Arial" charset="0"/>
              <a:buNone/>
              <a:defRPr/>
            </a:pPr>
            <a:r>
              <a:rPr lang="en-US" dirty="0">
                <a:latin typeface="Times New Roman" panose="02020603050405020304" pitchFamily="18" charset="0"/>
                <a:cs typeface="Times New Roman" panose="02020603050405020304" pitchFamily="18" charset="0"/>
              </a:rPr>
              <a:t>State law (O.C.G.A. § 20-14-33)  requires the development and use of a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 rating</a:t>
            </a:r>
            <a:r>
              <a:rPr lang="en-US" dirty="0">
                <a:latin typeface="Times New Roman" panose="02020603050405020304" pitchFamily="18" charset="0"/>
                <a:cs typeface="Times New Roman" panose="02020603050405020304" pitchFamily="18" charset="0"/>
              </a:rPr>
              <a:t>” to address </a:t>
            </a:r>
            <a:r>
              <a:rPr lang="en-US" u="sng" dirty="0">
                <a:latin typeface="Times New Roman" panose="02020603050405020304" pitchFamily="18" charset="0"/>
                <a:cs typeface="Times New Roman" panose="02020603050405020304" pitchFamily="18" charset="0"/>
              </a:rPr>
              <a:t>school climate</a:t>
            </a:r>
            <a:r>
              <a:rPr lang="en-US" dirty="0">
                <a:latin typeface="Times New Roman" panose="02020603050405020304" pitchFamily="18" charset="0"/>
                <a:cs typeface="Times New Roman" panose="02020603050405020304" pitchFamily="18" charset="0"/>
              </a:rPr>
              <a:t> and </a:t>
            </a:r>
            <a:r>
              <a:rPr lang="en-US" u="sng" dirty="0">
                <a:latin typeface="Times New Roman" panose="02020603050405020304" pitchFamily="18" charset="0"/>
                <a:cs typeface="Times New Roman" panose="02020603050405020304" pitchFamily="18" charset="0"/>
              </a:rPr>
              <a:t>financial efficiency</a:t>
            </a:r>
            <a:r>
              <a:rPr lang="en-US" dirty="0">
                <a:latin typeface="Times New Roman" panose="02020603050405020304" pitchFamily="18" charset="0"/>
                <a:cs typeface="Times New Roman" panose="02020603050405020304" pitchFamily="18" charset="0"/>
              </a:rPr>
              <a:t>.</a:t>
            </a:r>
          </a:p>
          <a:p>
            <a:pPr marL="0" indent="0">
              <a:buFont typeface="Arial" charset="0"/>
              <a:buNone/>
              <a:defRPr/>
            </a:pPr>
            <a:endParaRPr lang="en-US" dirty="0"/>
          </a:p>
          <a:p>
            <a:pPr marL="0" indent="0">
              <a:buFont typeface="Arial" charset="0"/>
              <a:buNone/>
              <a:defRPr/>
            </a:pPr>
            <a:endParaRPr lang="en-US" dirty="0"/>
          </a:p>
        </p:txBody>
      </p:sp>
      <p:pic>
        <p:nvPicPr>
          <p:cNvPr id="32772" name="Picture 2" descr="C:\Users\jeffrey.hodges\Pictures\law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655" y="1978262"/>
            <a:ext cx="3336586" cy="253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95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6705600" cy="483209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What is the School Climate Star Rating?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response to the compelling body of research that underscores the importance of school climate, </a:t>
            </a:r>
            <a:r>
              <a:rPr lang="en-US" sz="2800" u="sng" dirty="0">
                <a:solidFill>
                  <a:srgbClr val="FF0000"/>
                </a:solidFill>
                <a:latin typeface="Times New Roman" panose="02020603050405020304" pitchFamily="18" charset="0"/>
                <a:cs typeface="Times New Roman" panose="02020603050405020304" pitchFamily="18" charset="0"/>
              </a:rPr>
              <a:t>Georgia is the first state in the nation to include school climate as an early indicator in its academic accountability system</a:t>
            </a:r>
            <a:r>
              <a:rPr lang="en-US" sz="2800" dirty="0">
                <a:latin typeface="Times New Roman" panose="02020603050405020304" pitchFamily="18" charset="0"/>
                <a:cs typeface="Times New Roman" panose="02020603050405020304" pitchFamily="18" charset="0"/>
              </a:rPr>
              <a:t>, the </a:t>
            </a:r>
            <a:r>
              <a:rPr lang="en-US" sz="2800" i="1" dirty="0">
                <a:latin typeface="Times New Roman" panose="02020603050405020304" pitchFamily="18" charset="0"/>
                <a:cs typeface="Times New Roman" panose="02020603050405020304" pitchFamily="18" charset="0"/>
              </a:rPr>
              <a:t>College and Career Ready Performance Index</a:t>
            </a:r>
            <a:r>
              <a:rPr lang="en-US" sz="2800" dirty="0">
                <a:latin typeface="Times New Roman" panose="02020603050405020304" pitchFamily="18" charset="0"/>
                <a:cs typeface="Times New Roman" panose="02020603050405020304" pitchFamily="18" charset="0"/>
              </a:rPr>
              <a:t> (CCRPI).  </a:t>
            </a:r>
            <a:r>
              <a:rPr lang="en-US" sz="2800" u="sng" dirty="0">
                <a:latin typeface="Times New Roman" panose="02020603050405020304" pitchFamily="18" charset="0"/>
                <a:cs typeface="Times New Roman" panose="02020603050405020304" pitchFamily="18" charset="0"/>
              </a:rPr>
              <a:t>The School Climate Star Rating is a diagnostic tool</a:t>
            </a:r>
            <a:r>
              <a:rPr lang="en-US" sz="2800" dirty="0">
                <a:latin typeface="Times New Roman" panose="02020603050405020304" pitchFamily="18" charset="0"/>
                <a:cs typeface="Times New Roman" panose="02020603050405020304" pitchFamily="18" charset="0"/>
              </a:rPr>
              <a:t> to determine if a school is on the right path to school improvement.</a:t>
            </a:r>
            <a:endParaRPr lang="en-US" sz="2800" dirty="0">
              <a:effectLst/>
              <a:latin typeface="Times New Roman" panose="02020603050405020304" pitchFamily="18" charset="0"/>
              <a:cs typeface="Times New Roman" panose="02020603050405020304" pitchFamily="18" charset="0"/>
            </a:endParaRPr>
          </a:p>
        </p:txBody>
      </p:sp>
      <p:pic>
        <p:nvPicPr>
          <p:cNvPr id="4" name="Picture 2" descr="https://mlsvc01-prod.s3.amazonaws.com/914e81f3101/ce883c9a-4f4b-4efa-99ce-ecccf5e8dd64.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895600"/>
            <a:ext cx="1675950" cy="17849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05375" y="1600200"/>
            <a:ext cx="2286000" cy="923330"/>
          </a:xfrm>
          <a:prstGeom prst="rect">
            <a:avLst/>
          </a:prstGeom>
          <a:solidFill>
            <a:schemeClr val="tx1"/>
          </a:solidFill>
        </p:spPr>
        <p:txBody>
          <a:bodyPr wrap="square" rtlCol="0">
            <a:spAutoFit/>
          </a:bodyPr>
          <a:lstStyle/>
          <a:p>
            <a:pPr algn="ctr"/>
            <a:r>
              <a:rPr lang="en-US" dirty="0">
                <a:solidFill>
                  <a:schemeClr val="bg1"/>
                </a:solidFill>
                <a:latin typeface="Arial Black" panose="020B0A04020102020204" pitchFamily="34" charset="0"/>
              </a:rPr>
              <a:t>Georgia School Climate Star Rating</a:t>
            </a:r>
          </a:p>
        </p:txBody>
      </p:sp>
    </p:spTree>
    <p:extLst>
      <p:ext uri="{BB962C8B-B14F-4D97-AF65-F5344CB8AC3E}">
        <p14:creationId xmlns:p14="http://schemas.microsoft.com/office/powerpoint/2010/main" val="78850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http://www.charlesrussell.co.uk/UserFiles/image/blackboard-with-cha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1" y="4017524"/>
            <a:ext cx="8077200" cy="22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6187" y="1275945"/>
            <a:ext cx="8852170" cy="2554288"/>
          </a:xfrm>
          <a:prstGeom prst="rect">
            <a:avLst/>
          </a:prstGeom>
        </p:spPr>
        <p:txBody>
          <a:bodyPr wrap="square">
            <a:spAutoFit/>
          </a:bodyPr>
          <a:lstStyle/>
          <a:p>
            <a:pPr fontAlgn="auto">
              <a:spcBef>
                <a:spcPts val="0"/>
              </a:spcBef>
              <a:spcAft>
                <a:spcPts val="0"/>
              </a:spcAft>
              <a:defRPr/>
            </a:pPr>
            <a:r>
              <a:rPr lang="en-US" sz="3200" dirty="0">
                <a:latin typeface="Times New Roman" pitchFamily="18" charset="0"/>
                <a:cs typeface="Times New Roman" pitchFamily="18" charset="0"/>
              </a:rPr>
              <a:t>Research has demonstrated that a </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positive school climate</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latin typeface="Times New Roman" pitchFamily="18" charset="0"/>
                <a:cs typeface="Times New Roman" pitchFamily="18" charset="0"/>
              </a:rPr>
              <a:t>is associated with: </a:t>
            </a:r>
          </a:p>
          <a:p>
            <a:pPr fontAlgn="auto">
              <a:spcBef>
                <a:spcPts val="0"/>
              </a:spcBef>
              <a:spcAft>
                <a:spcPts val="0"/>
              </a:spcAft>
              <a:buFont typeface="Arial" pitchFamily="34" charset="0"/>
              <a:buChar char="•"/>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Academic achievement </a:t>
            </a:r>
          </a:p>
          <a:p>
            <a:pPr fontAlgn="auto">
              <a:spcBef>
                <a:spcPts val="0"/>
              </a:spcBef>
              <a:spcAft>
                <a:spcPts val="0"/>
              </a:spcAft>
              <a:buFont typeface="Arial" pitchFamily="34" charset="0"/>
              <a:buChar char="•"/>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Student engagement in school  </a:t>
            </a:r>
          </a:p>
          <a:p>
            <a:pPr fontAlgn="auto">
              <a:spcBef>
                <a:spcPts val="0"/>
              </a:spcBef>
              <a:spcAft>
                <a:spcPts val="0"/>
              </a:spcAft>
              <a:buFont typeface="Arial" pitchFamily="34" charset="0"/>
              <a:buChar char="•"/>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Positive social skills development</a:t>
            </a:r>
          </a:p>
        </p:txBody>
      </p:sp>
      <p:sp>
        <p:nvSpPr>
          <p:cNvPr id="7174" name="TextBox 8"/>
          <p:cNvSpPr txBox="1">
            <a:spLocks noChangeArrowheads="1"/>
          </p:cNvSpPr>
          <p:nvPr/>
        </p:nvSpPr>
        <p:spPr bwMode="auto">
          <a:xfrm>
            <a:off x="1108951" y="4348263"/>
            <a:ext cx="67801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chemeClr val="bg1"/>
                </a:solidFill>
                <a:latin typeface="Chiller" pitchFamily="82" charset="0"/>
              </a:rPr>
              <a:t>Studies show that there is a significant difference in student achievement between schools with a good school climate and those with a poor school climate. </a:t>
            </a:r>
            <a:endParaRPr lang="en-US" altLang="en-US" sz="2800" dirty="0">
              <a:latin typeface="Chiller" pitchFamily="82" charset="0"/>
            </a:endParaRPr>
          </a:p>
        </p:txBody>
      </p:sp>
    </p:spTree>
    <p:extLst>
      <p:ext uri="{BB962C8B-B14F-4D97-AF65-F5344CB8AC3E}">
        <p14:creationId xmlns:p14="http://schemas.microsoft.com/office/powerpoint/2010/main" val="6444505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wipe(up)">
                                      <p:cBhvr>
                                        <p:cTn id="7" dur="3000"/>
                                        <p:tgtEl>
                                          <p:spTgt spid="7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0706" y="1037414"/>
            <a:ext cx="5095875" cy="868363"/>
          </a:xfrm>
        </p:spPr>
        <p:txBody>
          <a:bodyPr/>
          <a:lstStyle/>
          <a:p>
            <a:pP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O.C.G.A. § 20-14-33</a:t>
            </a:r>
            <a:endParaRPr lang="en-US" dirty="0"/>
          </a:p>
        </p:txBody>
      </p:sp>
      <p:sp>
        <p:nvSpPr>
          <p:cNvPr id="3" name="Content Placeholder 2"/>
          <p:cNvSpPr>
            <a:spLocks noGrp="1"/>
          </p:cNvSpPr>
          <p:nvPr>
            <p:ph idx="4294967295"/>
          </p:nvPr>
        </p:nvSpPr>
        <p:spPr>
          <a:xfrm>
            <a:off x="77821" y="2023353"/>
            <a:ext cx="9066179" cy="4649822"/>
          </a:xfrm>
        </p:spPr>
        <p:txBody>
          <a:bodyPr>
            <a:normAutofit lnSpcReduction="10000"/>
          </a:bodyPr>
          <a:lstStyle/>
          <a:p>
            <a:pPr marL="0" indent="0" algn="ctr">
              <a:buFont typeface="Arial" charset="0"/>
              <a:buNone/>
              <a:defRPr/>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 Ratings</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Font typeface="Arial" charset="0"/>
              <a:buNone/>
              <a:defRPr/>
            </a:pPr>
            <a:r>
              <a:rPr lang="en-US" sz="2600" dirty="0">
                <a:latin typeface="Times New Roman" panose="02020603050405020304" pitchFamily="18" charset="0"/>
                <a:cs typeface="Times New Roman" panose="02020603050405020304" pitchFamily="18" charset="0"/>
              </a:rPr>
              <a:t>(1)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5-star</a:t>
            </a:r>
            <a:r>
              <a:rPr lang="en-US" sz="2600" dirty="0">
                <a:latin typeface="Times New Roman" panose="02020603050405020304" pitchFamily="18" charset="0"/>
                <a:cs typeface="Times New Roman" panose="02020603050405020304" pitchFamily="18" charset="0"/>
              </a:rPr>
              <a:t>" schools ranked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excellent</a:t>
            </a:r>
            <a:r>
              <a:rPr lang="en-US" sz="2600" dirty="0">
                <a:latin typeface="Times New Roman" panose="02020603050405020304" pitchFamily="18" charset="0"/>
                <a:cs typeface="Times New Roman" panose="02020603050405020304" pitchFamily="18" charset="0"/>
              </a:rPr>
              <a:t> according to the state determined financial efficiency or school climate index, as appropriate;</a:t>
            </a:r>
            <a:br>
              <a:rPr lang="en-US" sz="2600" dirty="0">
                <a:latin typeface="Times New Roman" panose="02020603050405020304" pitchFamily="18" charset="0"/>
                <a:cs typeface="Times New Roman" panose="02020603050405020304" pitchFamily="18" charset="0"/>
              </a:rPr>
            </a:b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(2)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4-star</a:t>
            </a:r>
            <a:r>
              <a:rPr lang="en-US" sz="2600" dirty="0">
                <a:latin typeface="Times New Roman" panose="02020603050405020304" pitchFamily="18" charset="0"/>
                <a:cs typeface="Times New Roman" panose="02020603050405020304" pitchFamily="18" charset="0"/>
              </a:rPr>
              <a:t>" schools ranked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above average</a:t>
            </a:r>
            <a:r>
              <a:rPr lang="en-US" sz="2600" dirty="0">
                <a:latin typeface="Times New Roman" panose="02020603050405020304" pitchFamily="18" charset="0"/>
                <a:cs typeface="Times New Roman" panose="02020603050405020304" pitchFamily="18" charset="0"/>
              </a:rPr>
              <a:t> according to the state determined financial efficiency or school climate index, as appropriate;</a:t>
            </a:r>
            <a:br>
              <a:rPr lang="en-US" sz="2600" dirty="0">
                <a:latin typeface="Times New Roman" panose="02020603050405020304" pitchFamily="18" charset="0"/>
                <a:cs typeface="Times New Roman" panose="02020603050405020304" pitchFamily="18" charset="0"/>
              </a:rPr>
            </a:b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(3)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3-star</a:t>
            </a:r>
            <a:r>
              <a:rPr lang="en-US" sz="2600" dirty="0">
                <a:latin typeface="Times New Roman" panose="02020603050405020304" pitchFamily="18" charset="0"/>
                <a:cs typeface="Times New Roman" panose="02020603050405020304" pitchFamily="18" charset="0"/>
              </a:rPr>
              <a:t>" schools ranked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average</a:t>
            </a:r>
            <a:r>
              <a:rPr lang="en-US" sz="2600" dirty="0">
                <a:latin typeface="Times New Roman" panose="02020603050405020304" pitchFamily="18" charset="0"/>
                <a:cs typeface="Times New Roman" panose="02020603050405020304" pitchFamily="18" charset="0"/>
              </a:rPr>
              <a:t> according to the state determined financial efficiency or school climate index, as appropriate;</a:t>
            </a:r>
            <a:br>
              <a:rPr lang="en-US" dirty="0"/>
            </a:b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213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8527" y="1281382"/>
            <a:ext cx="5116513" cy="792162"/>
          </a:xfrm>
        </p:spPr>
        <p:txBody>
          <a:bodyPr/>
          <a:lstStyle/>
          <a:p>
            <a:pP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O.C.G.A. § 20-14-33</a:t>
            </a:r>
            <a:endParaRPr lang="en-US" dirty="0"/>
          </a:p>
        </p:txBody>
      </p:sp>
      <p:sp>
        <p:nvSpPr>
          <p:cNvPr id="3" name="Content Placeholder 2"/>
          <p:cNvSpPr>
            <a:spLocks noGrp="1"/>
          </p:cNvSpPr>
          <p:nvPr>
            <p:ph idx="4294967295"/>
          </p:nvPr>
        </p:nvSpPr>
        <p:spPr>
          <a:xfrm>
            <a:off x="188067" y="2315183"/>
            <a:ext cx="8839200" cy="3521413"/>
          </a:xfrm>
        </p:spPr>
        <p:txBody>
          <a:bodyPr/>
          <a:lstStyle/>
          <a:p>
            <a:pPr marL="0" indent="0" algn="ctr">
              <a:buFont typeface="Arial" charset="0"/>
              <a:buNone/>
              <a:defRPr/>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 Ratings</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Font typeface="Arial" charset="0"/>
              <a:buNone/>
              <a:defRPr/>
            </a:pPr>
            <a:r>
              <a:rPr lang="en-US" sz="2600" dirty="0">
                <a:latin typeface="Times New Roman" panose="02020603050405020304" pitchFamily="18" charset="0"/>
                <a:cs typeface="Times New Roman" panose="02020603050405020304" pitchFamily="18" charset="0"/>
              </a:rPr>
              <a:t>(4)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2-star</a:t>
            </a:r>
            <a:r>
              <a:rPr lang="en-US" sz="2600" dirty="0">
                <a:latin typeface="Times New Roman" panose="02020603050405020304" pitchFamily="18" charset="0"/>
                <a:cs typeface="Times New Roman" panose="02020603050405020304" pitchFamily="18" charset="0"/>
              </a:rPr>
              <a:t>" schools ranked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below satisfactory</a:t>
            </a:r>
            <a:r>
              <a:rPr lang="en-US" sz="2600" dirty="0">
                <a:latin typeface="Times New Roman" panose="02020603050405020304" pitchFamily="18" charset="0"/>
                <a:cs typeface="Times New Roman" panose="02020603050405020304" pitchFamily="18" charset="0"/>
              </a:rPr>
              <a:t> according to the state determined financial efficiency or school climate index, as appropriate; or</a:t>
            </a:r>
            <a:br>
              <a:rPr lang="en-US" sz="2600" dirty="0">
                <a:latin typeface="Times New Roman" panose="02020603050405020304" pitchFamily="18" charset="0"/>
                <a:cs typeface="Times New Roman" panose="02020603050405020304" pitchFamily="18" charset="0"/>
              </a:rPr>
            </a:b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(5)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1-star</a:t>
            </a:r>
            <a:r>
              <a:rPr lang="en-US" sz="2600" dirty="0">
                <a:latin typeface="Times New Roman" panose="02020603050405020304" pitchFamily="18" charset="0"/>
                <a:cs typeface="Times New Roman" panose="02020603050405020304" pitchFamily="18" charset="0"/>
              </a:rPr>
              <a:t>" schools ranked </a:t>
            </a: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unsatisfactory</a:t>
            </a:r>
            <a:r>
              <a:rPr lang="en-US" sz="2600" dirty="0">
                <a:latin typeface="Times New Roman" panose="02020603050405020304" pitchFamily="18" charset="0"/>
                <a:cs typeface="Times New Roman" panose="02020603050405020304" pitchFamily="18" charset="0"/>
              </a:rPr>
              <a:t> according to the state determined financial efficiency or school climate index, as appropriate.</a:t>
            </a:r>
            <a:br>
              <a:rPr lang="en-US" dirty="0"/>
            </a:br>
            <a:endParaRPr lang="en-US" dirty="0"/>
          </a:p>
        </p:txBody>
      </p:sp>
    </p:spTree>
    <p:extLst>
      <p:ext uri="{BB962C8B-B14F-4D97-AF65-F5344CB8AC3E}">
        <p14:creationId xmlns:p14="http://schemas.microsoft.com/office/powerpoint/2010/main" val="2386285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12112"/>
            <a:ext cx="7671390" cy="808074"/>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Star Ratings</a:t>
            </a:r>
          </a:p>
        </p:txBody>
      </p:sp>
      <p:sp>
        <p:nvSpPr>
          <p:cNvPr id="3" name="Subtitle 2"/>
          <p:cNvSpPr>
            <a:spLocks noGrp="1"/>
          </p:cNvSpPr>
          <p:nvPr>
            <p:ph type="subTitle" idx="1"/>
          </p:nvPr>
        </p:nvSpPr>
        <p:spPr>
          <a:xfrm>
            <a:off x="276447" y="2222205"/>
            <a:ext cx="8697432" cy="3763925"/>
          </a:xfrm>
        </p:spPr>
        <p:txBody>
          <a:bodyPr>
            <a:normAutofit/>
          </a:bodyPr>
          <a:lstStyle/>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Schools have access to each School Climate Star Rating component.</a:t>
            </a:r>
          </a:p>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Rating is intended to be prescriptive </a:t>
            </a:r>
            <a:r>
              <a:rPr lang="en-US" sz="3200" u="sng" dirty="0">
                <a:latin typeface="Times New Roman" panose="02020603050405020304" pitchFamily="18" charset="0"/>
                <a:cs typeface="Times New Roman" panose="02020603050405020304" pitchFamily="18" charset="0"/>
              </a:rPr>
              <a:t>not</a:t>
            </a:r>
            <a:r>
              <a:rPr lang="en-US" sz="3200" dirty="0">
                <a:latin typeface="Times New Roman" panose="02020603050405020304" pitchFamily="18" charset="0"/>
                <a:cs typeface="Times New Roman" panose="02020603050405020304" pitchFamily="18" charset="0"/>
              </a:rPr>
              <a:t> punitive.</a:t>
            </a:r>
          </a:p>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Rating </a:t>
            </a:r>
            <a:r>
              <a:rPr lang="en-US" sz="3200" b="1" u="sng" dirty="0">
                <a:latin typeface="Times New Roman" panose="02020603050405020304" pitchFamily="18" charset="0"/>
                <a:cs typeface="Times New Roman" panose="02020603050405020304" pitchFamily="18" charset="0"/>
              </a:rPr>
              <a:t>does not</a:t>
            </a:r>
            <a:r>
              <a:rPr lang="en-US" sz="3200" dirty="0">
                <a:latin typeface="Times New Roman" panose="02020603050405020304" pitchFamily="18" charset="0"/>
                <a:cs typeface="Times New Roman" panose="02020603050405020304" pitchFamily="18" charset="0"/>
              </a:rPr>
              <a:t> affect the CCRPI score.</a:t>
            </a:r>
          </a:p>
          <a:p>
            <a:pPr marL="342900" indent="-342900" algn="l">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Improving school climate depends on effective change of each component (identifying patterns and clues).</a:t>
            </a:r>
          </a:p>
        </p:txBody>
      </p:sp>
    </p:spTree>
    <p:extLst>
      <p:ext uri="{BB962C8B-B14F-4D97-AF65-F5344CB8AC3E}">
        <p14:creationId xmlns:p14="http://schemas.microsoft.com/office/powerpoint/2010/main" val="2655842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87430827"/>
              </p:ext>
            </p:extLst>
          </p:nvPr>
        </p:nvGraphicFramePr>
        <p:xfrm>
          <a:off x="359923" y="1848255"/>
          <a:ext cx="8249057" cy="3949431"/>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062264">
                  <a:extLst>
                    <a:ext uri="{9D8B030D-6E8A-4147-A177-3AD203B41FA5}">
                      <a16:colId xmlns:a16="http://schemas.microsoft.com/office/drawing/2014/main" val="20000"/>
                    </a:ext>
                  </a:extLst>
                </a:gridCol>
                <a:gridCol w="1970120">
                  <a:extLst>
                    <a:ext uri="{9D8B030D-6E8A-4147-A177-3AD203B41FA5}">
                      <a16:colId xmlns:a16="http://schemas.microsoft.com/office/drawing/2014/main" val="20001"/>
                    </a:ext>
                  </a:extLst>
                </a:gridCol>
                <a:gridCol w="2237778">
                  <a:extLst>
                    <a:ext uri="{9D8B030D-6E8A-4147-A177-3AD203B41FA5}">
                      <a16:colId xmlns:a16="http://schemas.microsoft.com/office/drawing/2014/main" val="20002"/>
                    </a:ext>
                  </a:extLst>
                </a:gridCol>
                <a:gridCol w="1978895">
                  <a:extLst>
                    <a:ext uri="{9D8B030D-6E8A-4147-A177-3AD203B41FA5}">
                      <a16:colId xmlns:a16="http://schemas.microsoft.com/office/drawing/2014/main" val="20003"/>
                    </a:ext>
                  </a:extLst>
                </a:gridCol>
              </a:tblGrid>
              <a:tr h="3949431">
                <a:tc>
                  <a:txBody>
                    <a:bodyPr/>
                    <a:lstStyle/>
                    <a:p>
                      <a:pPr algn="ctr"/>
                      <a:r>
                        <a:rPr lang="en-US" sz="2400" dirty="0">
                          <a:effectLst/>
                          <a:latin typeface="Times New Roman" panose="02020603050405020304" pitchFamily="18" charset="0"/>
                          <a:cs typeface="Times New Roman" panose="02020603050405020304" pitchFamily="18" charset="0"/>
                        </a:rPr>
                        <a:t>Survey</a:t>
                      </a: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(Student, Staff and Parent Surveys)</a:t>
                      </a:r>
                    </a:p>
                    <a:p>
                      <a:pPr algn="ctr"/>
                      <a:endParaRPr lang="en-US" sz="2000" dirty="0">
                        <a:latin typeface="Times New Roman" panose="02020603050405020304" pitchFamily="18" charset="0"/>
                        <a:cs typeface="Times New Roman" panose="02020603050405020304" pitchFamily="18" charset="0"/>
                      </a:endParaRPr>
                    </a:p>
                    <a:p>
                      <a:pPr algn="ctr"/>
                      <a:endParaRPr lang="en-US" sz="2000" baseline="0" dirty="0">
                        <a:latin typeface="Times New Roman" panose="02020603050405020304" pitchFamily="18" charset="0"/>
                        <a:cs typeface="Times New Roman" panose="02020603050405020304" pitchFamily="18" charset="0"/>
                      </a:endParaRPr>
                    </a:p>
                    <a:p>
                      <a:pPr algn="ctr"/>
                      <a:endParaRPr lang="en-US" sz="2000" baseline="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400" dirty="0">
                          <a:latin typeface="Times New Roman" panose="02020603050405020304" pitchFamily="18" charset="0"/>
                          <a:cs typeface="Times New Roman" panose="02020603050405020304" pitchFamily="18" charset="0"/>
                        </a:rPr>
                        <a:t>Student</a:t>
                      </a:r>
                      <a:r>
                        <a:rPr lang="en-US" sz="2400" baseline="0" dirty="0">
                          <a:latin typeface="Times New Roman" panose="02020603050405020304" pitchFamily="18" charset="0"/>
                          <a:cs typeface="Times New Roman" panose="02020603050405020304" pitchFamily="18" charset="0"/>
                        </a:rPr>
                        <a:t> Discipline </a:t>
                      </a:r>
                      <a:r>
                        <a:rPr lang="en-US" sz="2000" baseline="0" dirty="0">
                          <a:latin typeface="Times New Roman" panose="02020603050405020304" pitchFamily="18" charset="0"/>
                          <a:cs typeface="Times New Roman" panose="02020603050405020304" pitchFamily="18" charset="0"/>
                        </a:rPr>
                        <a:t> </a:t>
                      </a:r>
                    </a:p>
                    <a:p>
                      <a:pPr algn="ctr"/>
                      <a:endParaRPr lang="en-US" sz="2000" i="1" baseline="0" dirty="0">
                        <a:latin typeface="Times New Roman" panose="02020603050405020304" pitchFamily="18" charset="0"/>
                        <a:cs typeface="Times New Roman" panose="02020603050405020304" pitchFamily="18" charset="0"/>
                      </a:endParaRPr>
                    </a:p>
                    <a:p>
                      <a:pPr algn="ctr"/>
                      <a:r>
                        <a:rPr lang="en-US" sz="2000" i="0" baseline="0" dirty="0">
                          <a:latin typeface="Times New Roman" panose="02020603050405020304" pitchFamily="18" charset="0"/>
                          <a:cs typeface="Times New Roman" panose="02020603050405020304" pitchFamily="18" charset="0"/>
                        </a:rPr>
                        <a:t>(Student Discipline Data and Enrollment = Weighted Suspension Rate)</a:t>
                      </a:r>
                      <a:endParaRPr lang="en-US" sz="2000" i="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400" dirty="0">
                          <a:latin typeface="Times New Roman" panose="02020603050405020304" pitchFamily="18" charset="0"/>
                          <a:cs typeface="Times New Roman" panose="02020603050405020304" pitchFamily="18" charset="0"/>
                        </a:rPr>
                        <a:t>School</a:t>
                      </a:r>
                      <a:r>
                        <a:rPr lang="en-US" sz="2400" baseline="0" dirty="0">
                          <a:latin typeface="Times New Roman" panose="02020603050405020304" pitchFamily="18" charset="0"/>
                          <a:cs typeface="Times New Roman" panose="02020603050405020304" pitchFamily="18" charset="0"/>
                        </a:rPr>
                        <a:t>wide Attendance </a:t>
                      </a:r>
                      <a:r>
                        <a:rPr lang="en-US" sz="2000" baseline="0" dirty="0">
                          <a:latin typeface="Times New Roman" panose="02020603050405020304" pitchFamily="18" charset="0"/>
                          <a:cs typeface="Times New Roman" panose="02020603050405020304" pitchFamily="18" charset="0"/>
                        </a:rPr>
                        <a:t> </a:t>
                      </a:r>
                    </a:p>
                    <a:p>
                      <a:pPr algn="ctr"/>
                      <a:endParaRPr lang="en-US" sz="2000" i="1" baseline="0" dirty="0">
                        <a:latin typeface="Times New Roman" panose="02020603050405020304" pitchFamily="18" charset="0"/>
                        <a:cs typeface="Times New Roman" panose="02020603050405020304" pitchFamily="18" charset="0"/>
                      </a:endParaRPr>
                    </a:p>
                    <a:p>
                      <a:pPr algn="ctr"/>
                      <a:r>
                        <a:rPr lang="en-US" sz="2000" i="0" baseline="0" dirty="0">
                          <a:latin typeface="Times New Roman" panose="02020603050405020304" pitchFamily="18" charset="0"/>
                          <a:cs typeface="Times New Roman" panose="02020603050405020304" pitchFamily="18" charset="0"/>
                        </a:rPr>
                        <a:t>(Attendance data for students, teachers, staff and administrators)</a:t>
                      </a:r>
                      <a:endParaRPr lang="en-US" sz="2000" i="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400" baseline="0" dirty="0">
                          <a:latin typeface="Times New Roman" panose="02020603050405020304" pitchFamily="18" charset="0"/>
                          <a:cs typeface="Times New Roman" panose="02020603050405020304" pitchFamily="18" charset="0"/>
                        </a:rPr>
                        <a:t>Safe and Substance-Free Learning Environment</a:t>
                      </a:r>
                      <a:r>
                        <a:rPr lang="en-US" sz="2000" baseline="0" dirty="0">
                          <a:latin typeface="Times New Roman" panose="02020603050405020304" pitchFamily="18" charset="0"/>
                          <a:cs typeface="Times New Roman" panose="02020603050405020304" pitchFamily="18" charset="0"/>
                        </a:rPr>
                        <a:t> </a:t>
                      </a:r>
                    </a:p>
                    <a:p>
                      <a:pPr algn="ctr"/>
                      <a:endParaRPr lang="en-US" sz="2000" i="1" baseline="0" dirty="0">
                        <a:latin typeface="Times New Roman" panose="02020603050405020304" pitchFamily="18" charset="0"/>
                        <a:cs typeface="Times New Roman" panose="02020603050405020304" pitchFamily="18" charset="0"/>
                      </a:endParaRPr>
                    </a:p>
                    <a:p>
                      <a:pPr algn="ctr"/>
                      <a:r>
                        <a:rPr lang="en-US" sz="2000" i="0" baseline="0" dirty="0">
                          <a:latin typeface="Times New Roman" panose="02020603050405020304" pitchFamily="18" charset="0"/>
                          <a:cs typeface="Times New Roman" panose="02020603050405020304" pitchFamily="18" charset="0"/>
                        </a:rPr>
                        <a:t>(Ratio of drugs, alcohol, bullying, &amp; violent incidents)</a:t>
                      </a:r>
                      <a:endParaRPr lang="en-US" sz="2000" i="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525291" y="5797685"/>
            <a:ext cx="7918315"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Star Rating (Scale 1-5: Negative to Positive)</a:t>
            </a:r>
          </a:p>
        </p:txBody>
      </p:sp>
      <p:sp>
        <p:nvSpPr>
          <p:cNvPr id="15" name="TextBox 14"/>
          <p:cNvSpPr txBox="1"/>
          <p:nvPr/>
        </p:nvSpPr>
        <p:spPr>
          <a:xfrm>
            <a:off x="1276350" y="1057542"/>
            <a:ext cx="6496050"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Star Rating Components</a:t>
            </a:r>
          </a:p>
        </p:txBody>
      </p:sp>
      <p:sp>
        <p:nvSpPr>
          <p:cNvPr id="6" name="TextBox 5"/>
          <p:cNvSpPr txBox="1"/>
          <p:nvPr/>
        </p:nvSpPr>
        <p:spPr>
          <a:xfrm>
            <a:off x="1198529" y="1459719"/>
            <a:ext cx="838200"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p>
        </p:txBody>
      </p:sp>
      <p:sp>
        <p:nvSpPr>
          <p:cNvPr id="10" name="TextBox 9"/>
          <p:cNvSpPr txBox="1"/>
          <p:nvPr/>
        </p:nvSpPr>
        <p:spPr>
          <a:xfrm>
            <a:off x="3109608" y="1481462"/>
            <a:ext cx="703635"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p>
        </p:txBody>
      </p:sp>
      <p:sp>
        <p:nvSpPr>
          <p:cNvPr id="11" name="TextBox 10"/>
          <p:cNvSpPr txBox="1"/>
          <p:nvPr/>
        </p:nvSpPr>
        <p:spPr>
          <a:xfrm>
            <a:off x="5196192" y="1481462"/>
            <a:ext cx="838200"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p>
        </p:txBody>
      </p:sp>
      <p:sp>
        <p:nvSpPr>
          <p:cNvPr id="13" name="TextBox 12"/>
          <p:cNvSpPr txBox="1"/>
          <p:nvPr/>
        </p:nvSpPr>
        <p:spPr>
          <a:xfrm>
            <a:off x="7353300" y="1500696"/>
            <a:ext cx="838200"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p>
        </p:txBody>
      </p:sp>
    </p:spTree>
    <p:extLst>
      <p:ext uri="{BB962C8B-B14F-4D97-AF65-F5344CB8AC3E}">
        <p14:creationId xmlns:p14="http://schemas.microsoft.com/office/powerpoint/2010/main" val="38278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1381328" y="1128409"/>
            <a:ext cx="6274340" cy="573932"/>
          </a:xfrm>
        </p:spPr>
        <p:txBody>
          <a:bodyPr>
            <a:normAutofit fontScale="90000"/>
          </a:bodyPr>
          <a:lstStyle/>
          <a:p>
            <a:pPr algn="ctr"/>
            <a:br>
              <a:rPr lang="en-US" altLang="en-US" sz="3600" dirty="0">
                <a:latin typeface="Times New Roman" pitchFamily="18" charset="0"/>
                <a:cs typeface="Times New Roman" pitchFamily="18" charset="0"/>
              </a:rPr>
            </a:br>
            <a:r>
              <a:rPr lang="en-US" altLang="en-US" dirty="0">
                <a:effectLst>
                  <a:outerShdw blurRad="38100" dist="38100" dir="2700000" algn="tl">
                    <a:srgbClr val="000000">
                      <a:alpha val="43137"/>
                    </a:srgbClr>
                  </a:outerShdw>
                </a:effectLst>
                <a:latin typeface="Times New Roman" pitchFamily="18" charset="0"/>
                <a:cs typeface="Times New Roman" pitchFamily="18" charset="0"/>
              </a:rPr>
              <a:t>Survey Component</a:t>
            </a:r>
            <a:br>
              <a:rPr lang="en-US" altLang="en-US" sz="3600" dirty="0">
                <a:latin typeface="Times New Roman" pitchFamily="18" charset="0"/>
                <a:cs typeface="Times New Roman" pitchFamily="18" charset="0"/>
              </a:rPr>
            </a:br>
            <a:endParaRPr lang="en-US" altLang="en-US" sz="3600" dirty="0">
              <a:latin typeface="Times New Roman" pitchFamily="18" charset="0"/>
              <a:cs typeface="Times New Roman" pitchFamily="18" charset="0"/>
            </a:endParaRPr>
          </a:p>
        </p:txBody>
      </p:sp>
      <p:sp>
        <p:nvSpPr>
          <p:cNvPr id="37891" name="Content Placeholder 2"/>
          <p:cNvSpPr>
            <a:spLocks noGrp="1"/>
          </p:cNvSpPr>
          <p:nvPr>
            <p:ph idx="4294967295"/>
          </p:nvPr>
        </p:nvSpPr>
        <p:spPr>
          <a:xfrm>
            <a:off x="116732" y="1910439"/>
            <a:ext cx="8915400" cy="4198532"/>
          </a:xfrm>
        </p:spPr>
        <p:txBody>
          <a:bodyPr>
            <a:normAutofit fontScale="92500"/>
          </a:bodyPr>
          <a:lstStyle/>
          <a:p>
            <a:r>
              <a:rPr lang="en-US" altLang="en-US" sz="2400" b="1" i="1" u="sng" dirty="0">
                <a:latin typeface="Times New Roman" pitchFamily="18" charset="0"/>
                <a:cs typeface="Times New Roman" pitchFamily="18" charset="0"/>
              </a:rPr>
              <a:t>Student Responses</a:t>
            </a:r>
            <a:r>
              <a:rPr lang="en-US" altLang="en-US" sz="2400" b="1" i="1" dirty="0">
                <a:latin typeface="Times New Roman" pitchFamily="18" charset="0"/>
                <a:cs typeface="Times New Roman" pitchFamily="18" charset="0"/>
              </a:rPr>
              <a:t> – Georgia Student Health Survey 2.0 </a:t>
            </a:r>
          </a:p>
          <a:p>
            <a:pPr lvl="1"/>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75% participation</a:t>
            </a:r>
            <a:r>
              <a:rPr lang="en-US" altLang="en-US" sz="2400" dirty="0">
                <a:latin typeface="Times New Roman" pitchFamily="18" charset="0"/>
                <a:cs typeface="Times New Roman" pitchFamily="18" charset="0"/>
              </a:rPr>
              <a:t> </a:t>
            </a:r>
            <a:r>
              <a:rPr lang="en-US" altLang="en-US" dirty="0">
                <a:latin typeface="Times New Roman" pitchFamily="18" charset="0"/>
                <a:cs typeface="Times New Roman" pitchFamily="18" charset="0"/>
              </a:rPr>
              <a:t>r</a:t>
            </a:r>
            <a:r>
              <a:rPr lang="en-US" altLang="en-US" sz="2400" dirty="0">
                <a:latin typeface="Times New Roman" pitchFamily="18" charset="0"/>
                <a:cs typeface="Times New Roman" pitchFamily="18" charset="0"/>
              </a:rPr>
              <a:t>equired for each grade level (3 -12</a:t>
            </a:r>
            <a:r>
              <a:rPr lang="en-US" altLang="en-US" dirty="0">
                <a:latin typeface="Times New Roman" pitchFamily="18" charset="0"/>
                <a:cs typeface="Times New Roman" pitchFamily="18" charset="0"/>
              </a:rPr>
              <a:t>) based on Fall FTE.  </a:t>
            </a:r>
            <a:r>
              <a:rPr lang="en-US" altLang="en-US" u="sng" dirty="0">
                <a:latin typeface="Times New Roman" pitchFamily="18" charset="0"/>
                <a:cs typeface="Times New Roman" pitchFamily="18" charset="0"/>
              </a:rPr>
              <a:t>Schools with less than 75% participation will be penalized</a:t>
            </a:r>
            <a:r>
              <a:rPr lang="en-US" altLang="en-US" dirty="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a:p>
            <a:r>
              <a:rPr lang="en-US" altLang="en-US" sz="2400" b="1" i="1" u="sng" dirty="0">
                <a:latin typeface="Times New Roman" pitchFamily="18" charset="0"/>
                <a:cs typeface="Times New Roman" pitchFamily="18" charset="0"/>
              </a:rPr>
              <a:t>Personnel Responses</a:t>
            </a:r>
            <a:r>
              <a:rPr lang="en-US" altLang="en-US" sz="2400" b="1" i="1" dirty="0">
                <a:latin typeface="Times New Roman" pitchFamily="18" charset="0"/>
                <a:cs typeface="Times New Roman" pitchFamily="18" charset="0"/>
              </a:rPr>
              <a:t> – Georgia School Personnel Survey</a:t>
            </a:r>
          </a:p>
          <a:p>
            <a:pPr lvl="1"/>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75% </a:t>
            </a:r>
            <a:r>
              <a:rPr lang="en-US" alt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participation</a:t>
            </a:r>
            <a:r>
              <a:rPr lang="en-US" altLang="en-US" dirty="0">
                <a:latin typeface="Times New Roman" pitchFamily="18" charset="0"/>
                <a:cs typeface="Times New Roman" pitchFamily="18" charset="0"/>
              </a:rPr>
              <a:t> required for certified and classified </a:t>
            </a:r>
            <a:r>
              <a:rPr lang="en-US" altLang="en-US" sz="2400" dirty="0">
                <a:latin typeface="Times New Roman" pitchFamily="18" charset="0"/>
                <a:cs typeface="Times New Roman" pitchFamily="18" charset="0"/>
              </a:rPr>
              <a:t>staff members.  </a:t>
            </a:r>
            <a:r>
              <a:rPr lang="en-US" altLang="en-US" sz="2400" u="sng" dirty="0">
                <a:latin typeface="Times New Roman" pitchFamily="18" charset="0"/>
                <a:cs typeface="Times New Roman" pitchFamily="18" charset="0"/>
              </a:rPr>
              <a:t>Schools with less than 75% participation will be penalized</a:t>
            </a:r>
            <a:r>
              <a:rPr lang="en-US" altLang="en-US" sz="2400" dirty="0">
                <a:latin typeface="Times New Roman" pitchFamily="18" charset="0"/>
                <a:cs typeface="Times New Roman" pitchFamily="18" charset="0"/>
              </a:rPr>
              <a:t>.</a:t>
            </a:r>
          </a:p>
          <a:p>
            <a:r>
              <a:rPr lang="en-US" altLang="en-US" sz="2400" b="1" i="1" u="sng" dirty="0">
                <a:latin typeface="Times New Roman" pitchFamily="18" charset="0"/>
                <a:cs typeface="Times New Roman" pitchFamily="18" charset="0"/>
              </a:rPr>
              <a:t>Parent Responses</a:t>
            </a:r>
            <a:r>
              <a:rPr lang="en-US" altLang="en-US" sz="2400" b="1" i="1" dirty="0">
                <a:latin typeface="Times New Roman" pitchFamily="18" charset="0"/>
                <a:cs typeface="Times New Roman" pitchFamily="18" charset="0"/>
              </a:rPr>
              <a:t> – Georgia Parent Survey</a:t>
            </a:r>
          </a:p>
          <a:p>
            <a:pPr lvl="1"/>
            <a:r>
              <a:rPr lang="en-US" altLang="en-US" sz="2400" dirty="0">
                <a:latin typeface="Times New Roman" pitchFamily="18" charset="0"/>
                <a:cs typeface="Times New Roman" pitchFamily="18" charset="0"/>
              </a:rPr>
              <a:t>No participation requirement for parents; however, </a:t>
            </a:r>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schools with zero parent responses will be penalized</a:t>
            </a:r>
            <a:r>
              <a:rPr lang="en-US" altLang="en-US" sz="2400" dirty="0">
                <a:latin typeface="Times New Roman" pitchFamily="18" charset="0"/>
                <a:cs typeface="Times New Roman" pitchFamily="18" charset="0"/>
              </a:rPr>
              <a:t>.  </a:t>
            </a:r>
            <a:r>
              <a:rPr lang="en-US" altLang="en-US" dirty="0">
                <a:latin typeface="Times New Roman" pitchFamily="18" charset="0"/>
                <a:cs typeface="Times New Roman" pitchFamily="18" charset="0"/>
              </a:rPr>
              <a:t>Parent perception scores will not be calculated for schools with less than 15 parent responses.</a:t>
            </a:r>
            <a:r>
              <a:rPr lang="en-US" altLang="en-US" sz="2400" dirty="0">
                <a:latin typeface="Times New Roman" pitchFamily="18" charset="0"/>
                <a:cs typeface="Times New Roman" pitchFamily="18" charset="0"/>
              </a:rPr>
              <a:t> </a:t>
            </a:r>
          </a:p>
          <a:p>
            <a:pPr marL="457200" lvl="1" indent="0">
              <a:buNone/>
            </a:pPr>
            <a:endParaRPr lang="en-US" altLang="en-US" sz="1100" dirty="0">
              <a:latin typeface="Times New Roman" pitchFamily="18" charset="0"/>
              <a:cs typeface="Times New Roman" pitchFamily="18" charset="0"/>
            </a:endParaRPr>
          </a:p>
        </p:txBody>
      </p:sp>
    </p:spTree>
    <p:extLst>
      <p:ext uri="{BB962C8B-B14F-4D97-AF65-F5344CB8AC3E}">
        <p14:creationId xmlns:p14="http://schemas.microsoft.com/office/powerpoint/2010/main" val="1655087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262646" y="943583"/>
            <a:ext cx="8764621" cy="593388"/>
          </a:xfrm>
        </p:spPr>
        <p:txBody>
          <a:bodyPr>
            <a:normAutofit fontScale="90000"/>
          </a:bodyPr>
          <a:lstStyle/>
          <a:p>
            <a:pPr algn="ctr"/>
            <a:br>
              <a:rPr lang="en-US" altLang="en-US" dirty="0">
                <a:effectLst>
                  <a:outerShdw blurRad="38100" dist="38100" dir="2700000" algn="tl">
                    <a:srgbClr val="000000">
                      <a:alpha val="43137"/>
                    </a:srgbClr>
                  </a:outerShdw>
                </a:effectLst>
                <a:latin typeface="Times New Roman" pitchFamily="18" charset="0"/>
                <a:cs typeface="Times New Roman" pitchFamily="18" charset="0"/>
              </a:rPr>
            </a:br>
            <a:r>
              <a:rPr lang="en-US" altLang="en-US" dirty="0">
                <a:effectLst>
                  <a:outerShdw blurRad="38100" dist="38100" dir="2700000" algn="tl">
                    <a:srgbClr val="000000">
                      <a:alpha val="43137"/>
                    </a:srgbClr>
                  </a:outerShdw>
                </a:effectLst>
                <a:latin typeface="Times New Roman" pitchFamily="18" charset="0"/>
                <a:cs typeface="Times New Roman" pitchFamily="18" charset="0"/>
              </a:rPr>
              <a:t>Student Discipline Component </a:t>
            </a:r>
            <a:br>
              <a:rPr lang="en-US" altLang="en-US" sz="3600" dirty="0">
                <a:latin typeface="Times New Roman" pitchFamily="18" charset="0"/>
                <a:cs typeface="Times New Roman" pitchFamily="18" charset="0"/>
              </a:rPr>
            </a:br>
            <a:endParaRPr lang="en-US" altLang="en-US" sz="3600" dirty="0">
              <a:solidFill>
                <a:srgbClr val="FF0000"/>
              </a:solidFill>
              <a:latin typeface="Times New Roman" pitchFamily="18" charset="0"/>
              <a:cs typeface="Times New Roman" pitchFamily="18" charset="0"/>
            </a:endParaRPr>
          </a:p>
        </p:txBody>
      </p:sp>
      <p:sp>
        <p:nvSpPr>
          <p:cNvPr id="38915" name="Content Placeholder 2"/>
          <p:cNvSpPr>
            <a:spLocks noGrp="1"/>
          </p:cNvSpPr>
          <p:nvPr>
            <p:ph idx="4294967295"/>
          </p:nvPr>
        </p:nvSpPr>
        <p:spPr>
          <a:xfrm>
            <a:off x="76200" y="1538356"/>
            <a:ext cx="9067800" cy="5105400"/>
          </a:xfrm>
        </p:spPr>
        <p:txBody>
          <a:bodyPr/>
          <a:lstStyle/>
          <a:p>
            <a:r>
              <a:rPr lang="en-US" altLang="en-US" sz="2000" b="1" i="1" dirty="0">
                <a:latin typeface="Times New Roman" pitchFamily="18" charset="0"/>
                <a:cs typeface="Times New Roman" pitchFamily="18" charset="0"/>
              </a:rPr>
              <a:t>Weighted Suspension Rate</a:t>
            </a:r>
          </a:p>
          <a:p>
            <a:pPr lvl="1"/>
            <a:r>
              <a:rPr lang="en-US" altLang="en-US" sz="2000" dirty="0">
                <a:latin typeface="Times New Roman" pitchFamily="18" charset="0"/>
                <a:cs typeface="Times New Roman" pitchFamily="18" charset="0"/>
              </a:rPr>
              <a:t>Maximum value for each student – each student counted once</a:t>
            </a:r>
          </a:p>
          <a:p>
            <a:pPr lvl="1"/>
            <a:r>
              <a:rPr lang="en-US" altLang="en-US" sz="2000" dirty="0">
                <a:latin typeface="Times New Roman" pitchFamily="18" charset="0"/>
                <a:cs typeface="Times New Roman" pitchFamily="18" charset="0"/>
              </a:rPr>
              <a:t>Suspension Weights:</a:t>
            </a:r>
          </a:p>
          <a:p>
            <a:pPr lvl="2"/>
            <a:r>
              <a:rPr lang="en-US" altLang="en-US" sz="2000" dirty="0">
                <a:latin typeface="Times New Roman" pitchFamily="18" charset="0"/>
                <a:cs typeface="Times New Roman" pitchFamily="18" charset="0"/>
              </a:rPr>
              <a:t>Any # of ISS:			0.50 pts.</a:t>
            </a:r>
          </a:p>
          <a:p>
            <a:pPr lvl="2"/>
            <a:r>
              <a:rPr lang="en-US" altLang="en-US" sz="2000" dirty="0">
                <a:latin typeface="Times New Roman" pitchFamily="18" charset="0"/>
                <a:cs typeface="Times New Roman" pitchFamily="18" charset="0"/>
              </a:rPr>
              <a:t>1 – 2 OSS:			1.00 pts.</a:t>
            </a:r>
          </a:p>
          <a:p>
            <a:pPr lvl="2"/>
            <a:r>
              <a:rPr lang="en-US" altLang="en-US" sz="2000" dirty="0">
                <a:latin typeface="Times New Roman" pitchFamily="18" charset="0"/>
                <a:cs typeface="Times New Roman" pitchFamily="18" charset="0"/>
              </a:rPr>
              <a:t>3 – 4 OSS:			3.00 pts.</a:t>
            </a:r>
          </a:p>
          <a:p>
            <a:pPr lvl="2"/>
            <a:r>
              <a:rPr lang="en-US" altLang="en-US" sz="2000" dirty="0">
                <a:latin typeface="Times New Roman" pitchFamily="18" charset="0"/>
                <a:cs typeface="Times New Roman" pitchFamily="18" charset="0"/>
              </a:rPr>
              <a:t>5 – 9 OSS			5.00 pts.</a:t>
            </a:r>
          </a:p>
          <a:p>
            <a:pPr lvl="2"/>
            <a:r>
              <a:rPr lang="en-US" altLang="en-US" sz="2000" dirty="0">
                <a:latin typeface="Times New Roman" pitchFamily="18" charset="0"/>
                <a:cs typeface="Times New Roman" pitchFamily="18" charset="0"/>
              </a:rPr>
              <a:t>10+ OSS:			7.00 pts.</a:t>
            </a:r>
          </a:p>
          <a:p>
            <a:pPr lvl="2"/>
            <a:r>
              <a:rPr lang="en-US" altLang="en-US" sz="2000" dirty="0">
                <a:latin typeface="Times New Roman" pitchFamily="18" charset="0"/>
                <a:cs typeface="Times New Roman" pitchFamily="18" charset="0"/>
              </a:rPr>
              <a:t>Alternative School Assignment	6.00 pts. </a:t>
            </a:r>
          </a:p>
          <a:p>
            <a:pPr lvl="2">
              <a:spcBef>
                <a:spcPct val="0"/>
              </a:spcBef>
              <a:buFont typeface="Arial" charset="0"/>
              <a:buNone/>
            </a:pPr>
            <a:r>
              <a:rPr lang="en-US" altLang="en-US" sz="2000" dirty="0">
                <a:latin typeface="Times New Roman" pitchFamily="18" charset="0"/>
                <a:cs typeface="Times New Roman" pitchFamily="18" charset="0"/>
              </a:rPr>
              <a:t>	(for disciplinary reasons only)</a:t>
            </a:r>
          </a:p>
          <a:p>
            <a:pPr lvl="2"/>
            <a:r>
              <a:rPr lang="en-US" altLang="en-US" sz="2000" dirty="0">
                <a:latin typeface="Times New Roman" pitchFamily="18" charset="0"/>
                <a:cs typeface="Times New Roman" pitchFamily="18" charset="0"/>
              </a:rPr>
              <a:t>Expulsion			7.00 pts. </a:t>
            </a:r>
          </a:p>
          <a:p>
            <a:r>
              <a:rPr lang="en-US" altLang="en-US" sz="2000" b="1" i="1" dirty="0">
                <a:latin typeface="Times New Roman" pitchFamily="18" charset="0"/>
                <a:cs typeface="Times New Roman" pitchFamily="18" charset="0"/>
              </a:rPr>
              <a:t>Scores will be on a 0 – 100 scale</a:t>
            </a:r>
          </a:p>
          <a:p>
            <a:pPr lvl="1"/>
            <a:r>
              <a:rPr lang="en-US" altLang="en-US" sz="2000" dirty="0">
                <a:latin typeface="Times New Roman" pitchFamily="18" charset="0"/>
                <a:cs typeface="Times New Roman" pitchFamily="18" charset="0"/>
              </a:rPr>
              <a:t>Schools receiving a negative student discipline output will be recoded to 0.</a:t>
            </a:r>
          </a:p>
        </p:txBody>
      </p:sp>
    </p:spTree>
    <p:extLst>
      <p:ext uri="{BB962C8B-B14F-4D97-AF65-F5344CB8AC3E}">
        <p14:creationId xmlns:p14="http://schemas.microsoft.com/office/powerpoint/2010/main" val="3788161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3276600"/>
          <a:ext cx="8839201" cy="2895602"/>
        </p:xfrm>
        <a:graphic>
          <a:graphicData uri="http://schemas.openxmlformats.org/drawingml/2006/table">
            <a:tbl>
              <a:tblPr firstRow="1" firstCol="1" bandRow="1">
                <a:tableStyleId>{5C22544A-7EE6-4342-B048-85BDC9FD1C3A}</a:tableStyleId>
              </a:tblPr>
              <a:tblGrid>
                <a:gridCol w="1029808">
                  <a:extLst>
                    <a:ext uri="{9D8B030D-6E8A-4147-A177-3AD203B41FA5}">
                      <a16:colId xmlns:a16="http://schemas.microsoft.com/office/drawing/2014/main" val="20000"/>
                    </a:ext>
                  </a:extLst>
                </a:gridCol>
                <a:gridCol w="772358">
                  <a:extLst>
                    <a:ext uri="{9D8B030D-6E8A-4147-A177-3AD203B41FA5}">
                      <a16:colId xmlns:a16="http://schemas.microsoft.com/office/drawing/2014/main" val="20001"/>
                    </a:ext>
                  </a:extLst>
                </a:gridCol>
                <a:gridCol w="772358">
                  <a:extLst>
                    <a:ext uri="{9D8B030D-6E8A-4147-A177-3AD203B41FA5}">
                      <a16:colId xmlns:a16="http://schemas.microsoft.com/office/drawing/2014/main" val="20002"/>
                    </a:ext>
                  </a:extLst>
                </a:gridCol>
                <a:gridCol w="2423834">
                  <a:extLst>
                    <a:ext uri="{9D8B030D-6E8A-4147-A177-3AD203B41FA5}">
                      <a16:colId xmlns:a16="http://schemas.microsoft.com/office/drawing/2014/main" val="20003"/>
                    </a:ext>
                  </a:extLst>
                </a:gridCol>
                <a:gridCol w="1094683">
                  <a:extLst>
                    <a:ext uri="{9D8B030D-6E8A-4147-A177-3AD203B41FA5}">
                      <a16:colId xmlns:a16="http://schemas.microsoft.com/office/drawing/2014/main" val="20004"/>
                    </a:ext>
                  </a:extLst>
                </a:gridCol>
                <a:gridCol w="2746160">
                  <a:extLst>
                    <a:ext uri="{9D8B030D-6E8A-4147-A177-3AD203B41FA5}">
                      <a16:colId xmlns:a16="http://schemas.microsoft.com/office/drawing/2014/main" val="20005"/>
                    </a:ext>
                  </a:extLst>
                </a:gridCol>
              </a:tblGrid>
              <a:tr h="639927">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 ID</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of ISS</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of OSS</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Alternative Schools Assignment</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Expulsion</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Final Student Suspension Weight</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45113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a:t>
                      </a:r>
                      <a:r>
                        <a:rPr lang="en-US" sz="1600" baseline="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No</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No</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45113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a:t>
                      </a:r>
                      <a:r>
                        <a:rPr lang="en-US" sz="1600" baseline="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No</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No</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45113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 3</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Yes</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No</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45113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 4</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No</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Yes</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45113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Student 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No</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No</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bl>
          </a:graphicData>
        </a:graphic>
      </p:graphicFrame>
      <p:sp>
        <p:nvSpPr>
          <p:cNvPr id="39989" name="Subtitle 6"/>
          <p:cNvSpPr>
            <a:spLocks noGrp="1"/>
          </p:cNvSpPr>
          <p:nvPr>
            <p:ph type="subTitle" idx="1"/>
          </p:nvPr>
        </p:nvSpPr>
        <p:spPr>
          <a:xfrm>
            <a:off x="865761" y="1196503"/>
            <a:ext cx="6391072" cy="1955258"/>
          </a:xfrm>
        </p:spPr>
        <p:txBody>
          <a:bodyPr>
            <a:normAutofit fontScale="92500" lnSpcReduction="10000"/>
          </a:bodyPr>
          <a:lstStyle/>
          <a:p>
            <a:pPr lvl="2"/>
            <a:r>
              <a:rPr lang="en-US" altLang="en-US" b="1" dirty="0">
                <a:solidFill>
                  <a:schemeClr val="tx1"/>
                </a:solidFill>
                <a:latin typeface="Times New Roman" pitchFamily="18" charset="0"/>
                <a:cs typeface="Times New Roman" pitchFamily="18" charset="0"/>
              </a:rPr>
              <a:t>Any # of ISS:		0.50 pts.</a:t>
            </a:r>
          </a:p>
          <a:p>
            <a:pPr lvl="2"/>
            <a:r>
              <a:rPr lang="en-US" altLang="en-US" b="1" dirty="0">
                <a:solidFill>
                  <a:schemeClr val="tx1"/>
                </a:solidFill>
                <a:latin typeface="Times New Roman" pitchFamily="18" charset="0"/>
                <a:cs typeface="Times New Roman" pitchFamily="18" charset="0"/>
              </a:rPr>
              <a:t>1 – 2 OSS:	                1.00 pts.</a:t>
            </a:r>
          </a:p>
          <a:p>
            <a:pPr lvl="2"/>
            <a:r>
              <a:rPr lang="en-US" altLang="en-US" b="1" dirty="0">
                <a:solidFill>
                  <a:schemeClr val="tx1"/>
                </a:solidFill>
                <a:latin typeface="Times New Roman" pitchFamily="18" charset="0"/>
                <a:cs typeface="Times New Roman" pitchFamily="18" charset="0"/>
              </a:rPr>
              <a:t>3 – 4 OSS:	                3.00 pts.</a:t>
            </a:r>
          </a:p>
          <a:p>
            <a:pPr lvl="2"/>
            <a:r>
              <a:rPr lang="en-US" altLang="en-US" b="1" dirty="0">
                <a:solidFill>
                  <a:schemeClr val="tx1"/>
                </a:solidFill>
                <a:latin typeface="Times New Roman" pitchFamily="18" charset="0"/>
                <a:cs typeface="Times New Roman" pitchFamily="18" charset="0"/>
              </a:rPr>
              <a:t>5 - 9 OSS:	                5.00 pts.</a:t>
            </a:r>
          </a:p>
          <a:p>
            <a:pPr lvl="2"/>
            <a:r>
              <a:rPr lang="en-US" altLang="en-US" b="1" dirty="0">
                <a:solidFill>
                  <a:schemeClr val="tx1"/>
                </a:solidFill>
                <a:latin typeface="Times New Roman" pitchFamily="18" charset="0"/>
                <a:cs typeface="Times New Roman" pitchFamily="18" charset="0"/>
              </a:rPr>
              <a:t>10+ OSS:	                                   7.00 pts.	</a:t>
            </a:r>
          </a:p>
          <a:p>
            <a:pPr lvl="2"/>
            <a:r>
              <a:rPr lang="en-US" altLang="en-US" b="1" dirty="0">
                <a:solidFill>
                  <a:schemeClr val="tx1"/>
                </a:solidFill>
                <a:latin typeface="Times New Roman" pitchFamily="18" charset="0"/>
                <a:cs typeface="Times New Roman" pitchFamily="18" charset="0"/>
              </a:rPr>
              <a:t>Alternative School Assignment: 6.00 pts. </a:t>
            </a:r>
          </a:p>
          <a:p>
            <a:pPr lvl="2"/>
            <a:r>
              <a:rPr lang="en-US" altLang="en-US" b="1" dirty="0">
                <a:solidFill>
                  <a:schemeClr val="tx1"/>
                </a:solidFill>
                <a:latin typeface="Times New Roman" pitchFamily="18" charset="0"/>
                <a:cs typeface="Times New Roman" pitchFamily="18" charset="0"/>
              </a:rPr>
              <a:t>Expulsion:	                    7.00 pts. </a:t>
            </a:r>
          </a:p>
          <a:p>
            <a:pPr algn="l"/>
            <a:endParaRPr lang="en-US" altLang="en-US" sz="1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25778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title" idx="4294967295"/>
          </p:nvPr>
        </p:nvSpPr>
        <p:spPr>
          <a:xfrm>
            <a:off x="1731523" y="1148169"/>
            <a:ext cx="5383213" cy="1341437"/>
          </a:xfrm>
        </p:spPr>
        <p:txBody>
          <a:bodyPr>
            <a:normAutofit/>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Student Discipline Component</a:t>
            </a:r>
            <a:endParaRPr lang="en-US" altLang="en-US" dirty="0">
              <a:effectLst>
                <a:outerShdw blurRad="38100" dist="38100" dir="2700000" algn="tl">
                  <a:srgbClr val="000000">
                    <a:alpha val="43137"/>
                  </a:srgbClr>
                </a:outerShdw>
              </a:effectLst>
            </a:endParaRPr>
          </a:p>
        </p:txBody>
      </p:sp>
      <p:pic>
        <p:nvPicPr>
          <p:cNvPr id="40963" name="Picture 3" descr="C:\Users\jeffrey.hodges\AppData\Local\Microsoft\Windows\Temporary Internet Files\Content.Outlook\6XC80N2F\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53134"/>
            <a:ext cx="89154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306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1332690" y="1251390"/>
            <a:ext cx="6403975" cy="937333"/>
          </a:xfrm>
        </p:spPr>
        <p:txBody>
          <a:bodyPr>
            <a:normAutofit fontScale="90000"/>
          </a:bodyPr>
          <a:lstStyle/>
          <a:p>
            <a:pPr algn="ctr"/>
            <a:r>
              <a:rPr lang="en-US" altLang="en-US" sz="3600" dirty="0">
                <a:effectLst>
                  <a:outerShdw blurRad="38100" dist="38100" dir="2700000" algn="tl">
                    <a:srgbClr val="000000">
                      <a:alpha val="43137"/>
                    </a:srgbClr>
                  </a:outerShdw>
                </a:effectLst>
                <a:latin typeface="Times New Roman" pitchFamily="18" charset="0"/>
                <a:cs typeface="Times New Roman" pitchFamily="18" charset="0"/>
              </a:rPr>
              <a:t>Safe and Substance-Free Learning Environment Component</a:t>
            </a:r>
            <a:br>
              <a:rPr lang="en-US" altLang="en-US" sz="3200" dirty="0">
                <a:solidFill>
                  <a:srgbClr val="FF0000"/>
                </a:solidFill>
                <a:latin typeface="Times New Roman" pitchFamily="18" charset="0"/>
                <a:cs typeface="Times New Roman" pitchFamily="18" charset="0"/>
              </a:rPr>
            </a:br>
            <a:endParaRPr lang="en-US" altLang="en-US" sz="3200" dirty="0">
              <a:solidFill>
                <a:srgbClr val="FF0000"/>
              </a:solidFill>
              <a:latin typeface="Times New Roman" pitchFamily="18" charset="0"/>
              <a:cs typeface="Times New Roman" pitchFamily="18" charset="0"/>
            </a:endParaRPr>
          </a:p>
        </p:txBody>
      </p:sp>
      <p:sp>
        <p:nvSpPr>
          <p:cNvPr id="41987" name="Content Placeholder 2"/>
          <p:cNvSpPr>
            <a:spLocks noGrp="1"/>
          </p:cNvSpPr>
          <p:nvPr>
            <p:ph idx="4294967295"/>
          </p:nvPr>
        </p:nvSpPr>
        <p:spPr>
          <a:xfrm>
            <a:off x="136188" y="2180989"/>
            <a:ext cx="8915400" cy="4210083"/>
          </a:xfrm>
        </p:spPr>
        <p:txBody>
          <a:bodyPr>
            <a:normAutofit/>
          </a:bodyPr>
          <a:lstStyle/>
          <a:p>
            <a:r>
              <a:rPr lang="en-US" altLang="en-US" sz="2400" dirty="0">
                <a:latin typeface="Times New Roman" pitchFamily="18" charset="0"/>
                <a:cs typeface="Times New Roman" pitchFamily="18" charset="0"/>
              </a:rPr>
              <a:t>% of students </a:t>
            </a:r>
            <a:r>
              <a:rPr lang="en-US" altLang="en-US" sz="2400" b="1" u="sng" dirty="0">
                <a:effectLst>
                  <a:outerShdw blurRad="38100" dist="38100" dir="2700000" algn="tl">
                    <a:srgbClr val="000000">
                      <a:alpha val="43137"/>
                    </a:srgbClr>
                  </a:outerShdw>
                </a:effectLst>
                <a:latin typeface="Times New Roman" pitchFamily="18" charset="0"/>
                <a:cs typeface="Times New Roman" pitchFamily="18" charset="0"/>
              </a:rPr>
              <a:t>not</a:t>
            </a:r>
            <a:r>
              <a:rPr lang="en-US" altLang="en-US" sz="2400" dirty="0">
                <a:latin typeface="Times New Roman" pitchFamily="18" charset="0"/>
                <a:cs typeface="Times New Roman" pitchFamily="18" charset="0"/>
              </a:rPr>
              <a:t> engaged in </a:t>
            </a:r>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violent discipline incidents</a:t>
            </a:r>
            <a:r>
              <a:rPr lang="en-US" altLang="en-US" sz="2400" dirty="0">
                <a:latin typeface="Times New Roman" pitchFamily="18" charset="0"/>
                <a:cs typeface="Times New Roman" pitchFamily="18" charset="0"/>
              </a:rPr>
              <a:t> (Student Record) and </a:t>
            </a:r>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violent incidents</a:t>
            </a:r>
            <a:r>
              <a:rPr lang="en-US" altLang="en-US" sz="2400" dirty="0">
                <a:latin typeface="Times New Roman" pitchFamily="18" charset="0"/>
                <a:cs typeface="Times New Roman" pitchFamily="18" charset="0"/>
              </a:rPr>
              <a:t> on survey questions (GSHS 2.0) </a:t>
            </a:r>
          </a:p>
          <a:p>
            <a:r>
              <a:rPr lang="en-US" altLang="en-US" sz="2400" dirty="0">
                <a:latin typeface="Times New Roman" pitchFamily="18" charset="0"/>
                <a:cs typeface="Times New Roman" pitchFamily="18" charset="0"/>
              </a:rPr>
              <a:t>% of students </a:t>
            </a:r>
            <a:r>
              <a:rPr lang="en-US" altLang="en-US" sz="2400" b="1" u="sng" dirty="0">
                <a:effectLst>
                  <a:outerShdw blurRad="38100" dist="38100" dir="2700000" algn="tl">
                    <a:srgbClr val="000000">
                      <a:alpha val="43137"/>
                    </a:srgbClr>
                  </a:outerShdw>
                </a:effectLst>
                <a:latin typeface="Times New Roman" pitchFamily="18" charset="0"/>
                <a:cs typeface="Times New Roman" pitchFamily="18" charset="0"/>
              </a:rPr>
              <a:t>not</a:t>
            </a:r>
            <a:r>
              <a:rPr lang="en-US" altLang="en-US" sz="2400" dirty="0">
                <a:latin typeface="Times New Roman" pitchFamily="18" charset="0"/>
                <a:cs typeface="Times New Roman" pitchFamily="18" charset="0"/>
              </a:rPr>
              <a:t> engaged in </a:t>
            </a:r>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drug/alcohol related incidents</a:t>
            </a:r>
            <a:r>
              <a:rPr lang="en-US" altLang="en-US" sz="2400" dirty="0">
                <a:latin typeface="Times New Roman" pitchFamily="18" charset="0"/>
                <a:cs typeface="Times New Roman" pitchFamily="18" charset="0"/>
              </a:rPr>
              <a:t> (Student Record) and student drug use on survey questions (GSHS 2.0)  </a:t>
            </a:r>
          </a:p>
          <a:p>
            <a:r>
              <a:rPr lang="en-US" altLang="en-US" sz="2400" dirty="0">
                <a:latin typeface="Times New Roman" pitchFamily="18" charset="0"/>
                <a:cs typeface="Times New Roman" pitchFamily="18" charset="0"/>
              </a:rPr>
              <a:t>% of students </a:t>
            </a:r>
            <a:r>
              <a:rPr lang="en-US" altLang="en-US" sz="2400" b="1" u="sng" dirty="0">
                <a:effectLst>
                  <a:outerShdw blurRad="38100" dist="38100" dir="2700000" algn="tl">
                    <a:srgbClr val="000000">
                      <a:alpha val="43137"/>
                    </a:srgbClr>
                  </a:outerShdw>
                </a:effectLst>
                <a:latin typeface="Times New Roman" pitchFamily="18" charset="0"/>
                <a:cs typeface="Times New Roman" pitchFamily="18" charset="0"/>
              </a:rPr>
              <a:t>not</a:t>
            </a:r>
            <a:r>
              <a:rPr lang="en-US" altLang="en-US" sz="2400" dirty="0">
                <a:latin typeface="Times New Roman" pitchFamily="18" charset="0"/>
                <a:cs typeface="Times New Roman" pitchFamily="18" charset="0"/>
              </a:rPr>
              <a:t> experiencing </a:t>
            </a:r>
            <a:r>
              <a:rPr lang="en-US" alt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bullying or harassment</a:t>
            </a:r>
            <a:r>
              <a:rPr lang="en-US" altLang="en-US" sz="2400" dirty="0">
                <a:latin typeface="Times New Roman" pitchFamily="18" charset="0"/>
                <a:cs typeface="Times New Roman" pitchFamily="18" charset="0"/>
              </a:rPr>
              <a:t> (Student Record) and on survey questions (GSHS 2.0)</a:t>
            </a:r>
          </a:p>
          <a:p>
            <a:r>
              <a:rPr lang="en-US" altLang="en-US" sz="2400" b="1" i="1" dirty="0">
                <a:latin typeface="Times New Roman" pitchFamily="18" charset="0"/>
                <a:cs typeface="Times New Roman" pitchFamily="18" charset="0"/>
              </a:rPr>
              <a:t>Scores will be on a 0 – 100 scale</a:t>
            </a:r>
          </a:p>
          <a:p>
            <a:pPr lvl="1"/>
            <a:r>
              <a:rPr lang="en-US" altLang="en-US" dirty="0">
                <a:latin typeface="Times New Roman" pitchFamily="18" charset="0"/>
                <a:cs typeface="Times New Roman" pitchFamily="18" charset="0"/>
              </a:rPr>
              <a:t>Schools receiving a negative student discipline output will be recoded to 0.</a:t>
            </a:r>
          </a:p>
        </p:txBody>
      </p:sp>
    </p:spTree>
    <p:extLst>
      <p:ext uri="{BB962C8B-B14F-4D97-AF65-F5344CB8AC3E}">
        <p14:creationId xmlns:p14="http://schemas.microsoft.com/office/powerpoint/2010/main" val="3618943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446" y="1258349"/>
            <a:ext cx="8909108" cy="637563"/>
          </a:xfrm>
        </p:spPr>
        <p:txBody>
          <a:bodyPr>
            <a:normAutofit fontScale="90000"/>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Safe and Substance-Free Learning Environment</a:t>
            </a:r>
            <a:b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Survey data)</a:t>
            </a: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7112" y="1996580"/>
            <a:ext cx="9009776" cy="4202884"/>
          </a:xfrm>
        </p:spPr>
        <p:txBody>
          <a:bodyPr>
            <a:normAutofit fontScale="92500" lnSpcReduction="10000"/>
          </a:bodyPr>
          <a:lstStyle/>
          <a:p>
            <a:pPr algn="l"/>
            <a:r>
              <a:rPr lang="en-US" sz="1900" b="1" u="sng" dirty="0">
                <a:latin typeface="Times New Roman" panose="02020603050405020304" pitchFamily="18" charset="0"/>
                <a:cs typeface="Times New Roman" panose="02020603050405020304" pitchFamily="18" charset="0"/>
              </a:rPr>
              <a:t>Student Alcohol/Drug Use</a:t>
            </a:r>
            <a:r>
              <a:rPr lang="en-US" sz="1900" dirty="0">
                <a:latin typeface="Times New Roman" panose="02020603050405020304" pitchFamily="18" charset="0"/>
                <a:cs typeface="Times New Roman" panose="02020603050405020304" pitchFamily="18" charset="0"/>
              </a:rPr>
              <a:t>  (middle and high school surveys only)</a:t>
            </a:r>
          </a:p>
          <a:p>
            <a:pPr marL="342900" indent="-342900" algn="l">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In the last 30 days I have used:</a:t>
            </a:r>
          </a:p>
          <a:p>
            <a:pPr lvl="2" algn="l"/>
            <a:r>
              <a:rPr lang="en-US" sz="1900" dirty="0">
                <a:latin typeface="Times New Roman" panose="02020603050405020304" pitchFamily="18" charset="0"/>
                <a:cs typeface="Times New Roman" panose="02020603050405020304" pitchFamily="18" charset="0"/>
              </a:rPr>
              <a:t>Alcohol, cigarettes, other tobacco products, electronic vapor products, marijuana, methamphetamines, heroin, prescription drugs not prescribed to me</a:t>
            </a:r>
          </a:p>
          <a:p>
            <a:pPr lvl="1" algn="l"/>
            <a:endParaRPr lang="en-US" sz="900" b="1" u="sng" dirty="0">
              <a:latin typeface="Times New Roman" panose="02020603050405020304" pitchFamily="18" charset="0"/>
              <a:cs typeface="Times New Roman" panose="02020603050405020304" pitchFamily="18" charset="0"/>
            </a:endParaRPr>
          </a:p>
          <a:p>
            <a:pPr algn="l"/>
            <a:r>
              <a:rPr lang="en-US" sz="1900" b="1" u="sng" dirty="0">
                <a:latin typeface="Times New Roman" panose="02020603050405020304" pitchFamily="18" charset="0"/>
                <a:cs typeface="Times New Roman" panose="02020603050405020304" pitchFamily="18" charset="0"/>
              </a:rPr>
              <a:t>Bullying and Harassment Incidents</a:t>
            </a:r>
            <a:r>
              <a:rPr lang="en-US" sz="1900" dirty="0">
                <a:latin typeface="Times New Roman" panose="02020603050405020304" pitchFamily="18" charset="0"/>
                <a:cs typeface="Times New Roman" panose="02020603050405020304" pitchFamily="18" charset="0"/>
              </a:rPr>
              <a:t> (middle and high school surveys only)</a:t>
            </a:r>
            <a:endParaRPr lang="en-US" sz="1900" b="1" u="sng" dirty="0">
              <a:latin typeface="Times New Roman" panose="02020603050405020304" pitchFamily="18" charset="0"/>
              <a:cs typeface="Times New Roman" panose="02020603050405020304" pitchFamily="18" charset="0"/>
            </a:endParaRPr>
          </a:p>
          <a:p>
            <a:pPr marL="342900" indent="-342900" algn="l">
              <a:lnSpc>
                <a:spcPct val="100000"/>
              </a:lnSpc>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During the past 30 days: I have been bullied or threatened by other students; I have been picked on or teased at school; I have received a threatening or harassing text messages from other students; I have been mocked or harassed on a social networking site</a:t>
            </a:r>
          </a:p>
          <a:p>
            <a:pPr algn="l"/>
            <a:endParaRPr lang="en-US" sz="900" dirty="0">
              <a:latin typeface="Times New Roman" panose="02020603050405020304" pitchFamily="18" charset="0"/>
              <a:cs typeface="Times New Roman" panose="02020603050405020304" pitchFamily="18" charset="0"/>
            </a:endParaRPr>
          </a:p>
          <a:p>
            <a:pPr algn="l"/>
            <a:r>
              <a:rPr lang="en-US" sz="1900" b="1" u="sng" dirty="0">
                <a:latin typeface="Times New Roman" panose="02020603050405020304" pitchFamily="18" charset="0"/>
                <a:cs typeface="Times New Roman" panose="02020603050405020304" pitchFamily="18" charset="0"/>
              </a:rPr>
              <a:t>Violent Incidents</a:t>
            </a:r>
            <a:r>
              <a:rPr lang="en-US" sz="1900" dirty="0">
                <a:latin typeface="Times New Roman" panose="02020603050405020304" pitchFamily="18" charset="0"/>
                <a:cs typeface="Times New Roman" panose="02020603050405020304" pitchFamily="18" charset="0"/>
              </a:rPr>
              <a:t> (middle and high school surveys only)</a:t>
            </a:r>
            <a:endParaRPr lang="en-US" sz="1900" b="1" u="sng"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During the past 30 days I have brought a weapon to school.</a:t>
            </a:r>
          </a:p>
          <a:p>
            <a:pPr marL="342900" indent="-342900" algn="l">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During the past 30 days I have participated in illegal gang activity.</a:t>
            </a:r>
          </a:p>
          <a:p>
            <a:pPr marL="342900" indent="-342900" algn="l">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During the past 12 months have you been in a physical fight on school property?</a:t>
            </a:r>
          </a:p>
          <a:p>
            <a:pPr lvl="1" algn="l"/>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7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4294967295"/>
          </p:nvPr>
        </p:nvSpPr>
        <p:spPr>
          <a:xfrm>
            <a:off x="203741" y="1342147"/>
            <a:ext cx="8763000" cy="4724400"/>
          </a:xfrm>
        </p:spPr>
        <p:txBody>
          <a:bodyPr>
            <a:normAutofit/>
          </a:bodyPr>
          <a:lstStyle/>
          <a:p>
            <a:pPr marL="0" indent="0">
              <a:buFont typeface="Arial" charset="0"/>
              <a:buNone/>
              <a:defRPr/>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Students</a:t>
            </a:r>
            <a:r>
              <a:rPr lang="en-US" b="1" dirty="0">
                <a:solidFill>
                  <a:srgbClr val="FF0000"/>
                </a:solidFill>
                <a:latin typeface="Times New Roman" pitchFamily="18" charset="0"/>
                <a:cs typeface="Times New Roman" pitchFamily="18" charset="0"/>
              </a:rPr>
              <a:t>:</a:t>
            </a:r>
          </a:p>
          <a:p>
            <a:pPr marL="0" indent="0">
              <a:buFont typeface="Arial" charset="0"/>
              <a:buNone/>
              <a:defRPr/>
            </a:pPr>
            <a:r>
              <a:rPr lang="en-US" sz="2800" dirty="0">
                <a:latin typeface="Times New Roman" pitchFamily="18" charset="0"/>
                <a:cs typeface="Times New Roman" pitchFamily="18" charset="0"/>
              </a:rPr>
              <a:t>If students do not </a:t>
            </a:r>
            <a:r>
              <a:rPr lang="en-US" sz="2800" u="sng" dirty="0">
                <a:latin typeface="Times New Roman" pitchFamily="18" charset="0"/>
                <a:cs typeface="Times New Roman" pitchFamily="18" charset="0"/>
              </a:rPr>
              <a:t>feel safe</a:t>
            </a:r>
            <a:r>
              <a:rPr lang="en-US" sz="2800" dirty="0">
                <a:latin typeface="Times New Roman" pitchFamily="18" charset="0"/>
                <a:cs typeface="Times New Roman" pitchFamily="18" charset="0"/>
              </a:rPr>
              <a:t> at school, do not </a:t>
            </a:r>
            <a:r>
              <a:rPr lang="en-US" sz="2800" u="sng" dirty="0">
                <a:latin typeface="Times New Roman" pitchFamily="18" charset="0"/>
                <a:cs typeface="Times New Roman" pitchFamily="18" charset="0"/>
              </a:rPr>
              <a:t>feel welcomed</a:t>
            </a:r>
            <a:r>
              <a:rPr lang="en-US" sz="2800" dirty="0">
                <a:latin typeface="Times New Roman" pitchFamily="18" charset="0"/>
                <a:cs typeface="Times New Roman" pitchFamily="18" charset="0"/>
              </a:rPr>
              <a:t> at school, are not </a:t>
            </a:r>
            <a:r>
              <a:rPr lang="en-US" sz="2800" u="sng" dirty="0">
                <a:latin typeface="Times New Roman" pitchFamily="18" charset="0"/>
                <a:cs typeface="Times New Roman" pitchFamily="18" charset="0"/>
              </a:rPr>
              <a:t>treated with respect</a:t>
            </a:r>
            <a:r>
              <a:rPr lang="en-US" sz="2800" dirty="0">
                <a:latin typeface="Times New Roman" pitchFamily="18" charset="0"/>
                <a:cs typeface="Times New Roman" pitchFamily="18" charset="0"/>
              </a:rPr>
              <a:t>, and </a:t>
            </a:r>
            <a:r>
              <a:rPr lang="en-US" dirty="0">
                <a:latin typeface="Times New Roman" pitchFamily="18" charset="0"/>
                <a:cs typeface="Times New Roman" pitchFamily="18" charset="0"/>
              </a:rPr>
              <a:t>do not have </a:t>
            </a:r>
            <a:r>
              <a:rPr lang="en-US" u="sng" dirty="0">
                <a:latin typeface="Times New Roman" pitchFamily="18" charset="0"/>
                <a:cs typeface="Times New Roman" pitchFamily="18" charset="0"/>
              </a:rPr>
              <a:t>positive relationships with adults</a:t>
            </a:r>
            <a:r>
              <a:rPr lang="en-US" dirty="0">
                <a:latin typeface="Times New Roman" pitchFamily="18" charset="0"/>
                <a:cs typeface="Times New Roman" pitchFamily="18" charset="0"/>
              </a:rPr>
              <a:t> at school, </a:t>
            </a:r>
            <a:r>
              <a:rPr lang="en-US" sz="2800" dirty="0">
                <a:latin typeface="Times New Roman" pitchFamily="18" charset="0"/>
                <a:cs typeface="Times New Roman" pitchFamily="18" charset="0"/>
              </a:rPr>
              <a:t>they are less likely to attend school, behave appropriately, and meet their academic potential.</a:t>
            </a:r>
          </a:p>
          <a:p>
            <a:pPr marL="0" indent="0">
              <a:buFont typeface="Arial" charset="0"/>
              <a:buNone/>
              <a:defRPr/>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Schools</a:t>
            </a:r>
            <a:r>
              <a:rPr lang="en-US" b="1" dirty="0">
                <a:solidFill>
                  <a:srgbClr val="FF0000"/>
                </a:solidFill>
                <a:latin typeface="Times New Roman" pitchFamily="18" charset="0"/>
                <a:cs typeface="Times New Roman" pitchFamily="18" charset="0"/>
              </a:rPr>
              <a:t>: </a:t>
            </a:r>
          </a:p>
          <a:p>
            <a:pPr marL="0" indent="0">
              <a:buFont typeface="Arial" charset="0"/>
              <a:buNone/>
              <a:defRPr/>
            </a:pPr>
            <a:r>
              <a:rPr lang="en-US" sz="2800" dirty="0">
                <a:latin typeface="Times New Roman" pitchFamily="18" charset="0"/>
                <a:cs typeface="Times New Roman" pitchFamily="18" charset="0"/>
              </a:rPr>
              <a:t>If the school climate is not positive, students will underperform, student attendance and student discipline are not likely to improve, school safety could be compromised, and teacher retention may be negatively affected.</a:t>
            </a:r>
          </a:p>
          <a:p>
            <a:pPr marL="0" indent="0">
              <a:buFont typeface="Arial" charset="0"/>
              <a:buNone/>
              <a:defRPr/>
            </a:pPr>
            <a:endParaRPr lang="en-US" sz="2800" dirty="0">
              <a:solidFill>
                <a:srgbClr val="FF0000"/>
              </a:solidFill>
            </a:endParaRPr>
          </a:p>
          <a:p>
            <a:pPr marL="0" indent="0">
              <a:buFont typeface="Arial" charset="0"/>
              <a:buNone/>
              <a:defRPr/>
            </a:pPr>
            <a:endParaRPr lang="en-US" sz="2400" dirty="0">
              <a:solidFill>
                <a:srgbClr val="FF0000"/>
              </a:solidFill>
            </a:endParaRPr>
          </a:p>
        </p:txBody>
      </p:sp>
    </p:spTree>
    <p:extLst>
      <p:ext uri="{BB962C8B-B14F-4D97-AF65-F5344CB8AC3E}">
        <p14:creationId xmlns:p14="http://schemas.microsoft.com/office/powerpoint/2010/main" val="951913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6169" y="1166071"/>
            <a:ext cx="8858773" cy="704674"/>
          </a:xfrm>
        </p:spPr>
        <p:txBody>
          <a:bodyPr>
            <a:normAutofit fontScale="90000"/>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Safe and Substance-Free Learning Environment</a:t>
            </a:r>
            <a:b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Record Data)</a:t>
            </a:r>
          </a:p>
        </p:txBody>
      </p:sp>
      <p:graphicFrame>
        <p:nvGraphicFramePr>
          <p:cNvPr id="6" name="Table 5"/>
          <p:cNvGraphicFramePr>
            <a:graphicFrameLocks noGrp="1"/>
          </p:cNvGraphicFramePr>
          <p:nvPr>
            <p:extLst>
              <p:ext uri="{D42A27DB-BD31-4B8C-83A1-F6EECF244321}">
                <p14:modId xmlns:p14="http://schemas.microsoft.com/office/powerpoint/2010/main" val="1858016389"/>
              </p:ext>
            </p:extLst>
          </p:nvPr>
        </p:nvGraphicFramePr>
        <p:xfrm>
          <a:off x="-1" y="1975448"/>
          <a:ext cx="9144000" cy="425505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841361">
                <a:tc>
                  <a:txBody>
                    <a:bodyPr/>
                    <a:lstStyle/>
                    <a:p>
                      <a:r>
                        <a:rPr lang="en-US" dirty="0"/>
                        <a:t>Drug-Related Incidents</a:t>
                      </a:r>
                    </a:p>
                  </a:txBody>
                  <a:tcPr/>
                </a:tc>
                <a:tc>
                  <a:txBody>
                    <a:bodyPr/>
                    <a:lstStyle/>
                    <a:p>
                      <a:r>
                        <a:rPr lang="en-US" dirty="0"/>
                        <a:t>Bullying &amp; Harassment Incidents</a:t>
                      </a:r>
                    </a:p>
                  </a:txBody>
                  <a:tcPr/>
                </a:tc>
                <a:tc>
                  <a:txBody>
                    <a:bodyPr/>
                    <a:lstStyle/>
                    <a:p>
                      <a:r>
                        <a:rPr lang="en-US" dirty="0"/>
                        <a:t>Violent Incidents</a:t>
                      </a:r>
                    </a:p>
                  </a:txBody>
                  <a:tcPr/>
                </a:tc>
                <a:tc>
                  <a:txBody>
                    <a:bodyPr/>
                    <a:lstStyle/>
                    <a:p>
                      <a:r>
                        <a:rPr lang="en-US" dirty="0"/>
                        <a:t>Total Incidents</a:t>
                      </a:r>
                    </a:p>
                  </a:txBody>
                  <a:tcPr/>
                </a:tc>
                <a:extLst>
                  <a:ext uri="{0D108BD9-81ED-4DB2-BD59-A6C34878D82A}">
                    <a16:rowId xmlns:a16="http://schemas.microsoft.com/office/drawing/2014/main" val="10000"/>
                  </a:ext>
                </a:extLst>
              </a:tr>
              <a:tr h="3413694">
                <a:tc>
                  <a:txBody>
                    <a:bodyPr/>
                    <a:lstStyle/>
                    <a:p>
                      <a:r>
                        <a:rPr lang="en-US" dirty="0"/>
                        <a:t>Alcohol,</a:t>
                      </a:r>
                      <a:r>
                        <a:rPr lang="en-US" baseline="0" dirty="0"/>
                        <a:t> Drugs, Tobacco</a:t>
                      </a:r>
                      <a:endParaRPr lang="en-US" dirty="0"/>
                    </a:p>
                  </a:txBody>
                  <a:tcPr/>
                </a:tc>
                <a:tc>
                  <a:txBody>
                    <a:bodyPr/>
                    <a:lstStyle/>
                    <a:p>
                      <a:r>
                        <a:rPr lang="en-US" dirty="0"/>
                        <a:t>Bullying, Threat/Intimidation</a:t>
                      </a:r>
                    </a:p>
                  </a:txBody>
                  <a:tcPr/>
                </a:tc>
                <a:tc>
                  <a:txBody>
                    <a:bodyPr/>
                    <a:lstStyle/>
                    <a:p>
                      <a:r>
                        <a:rPr lang="en-US" dirty="0"/>
                        <a:t>Arson, Battery, Burglary, Fighting, Gang-Related, Homicide, Kidnapping, Robbery, Sexual Battery, Sexual Harassment, Sex Offenses, Weapons</a:t>
                      </a:r>
                      <a:r>
                        <a:rPr lang="en-US" baseline="0" dirty="0"/>
                        <a:t> (includes knife, handgun, rifle, other, other firearm, and serious bodily injury)</a:t>
                      </a:r>
                      <a:endParaRPr lang="en-US" dirty="0"/>
                    </a:p>
                  </a:txBody>
                  <a:tcPr/>
                </a:tc>
                <a:tc>
                  <a:txBody>
                    <a:bodyPr/>
                    <a:lstStyle/>
                    <a:p>
                      <a:r>
                        <a:rPr lang="en-US" dirty="0"/>
                        <a:t>Total number of incidents across all categories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5530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700390" y="1108953"/>
            <a:ext cx="7720595" cy="602889"/>
          </a:xfrm>
        </p:spPr>
        <p:txBody>
          <a:bodyPr>
            <a:noAutofit/>
          </a:bodyPr>
          <a:lstStyle/>
          <a:p>
            <a:pPr algn="ctr">
              <a:defRPr/>
            </a:pPr>
            <a:r>
              <a:rPr lang="en-US" sz="3600" dirty="0">
                <a:effectLst>
                  <a:outerShdw blurRad="38100" dist="38100" dir="2700000" algn="tl">
                    <a:srgbClr val="000000">
                      <a:alpha val="43137"/>
                    </a:srgbClr>
                  </a:outerShdw>
                </a:effectLst>
                <a:latin typeface="Times New Roman" pitchFamily="18" charset="0"/>
                <a:cs typeface="Times New Roman" pitchFamily="18" charset="0"/>
              </a:rPr>
              <a:t>Schoolwide Attendance Component</a:t>
            </a:r>
          </a:p>
        </p:txBody>
      </p:sp>
      <p:sp>
        <p:nvSpPr>
          <p:cNvPr id="34819" name="Content Placeholder 2"/>
          <p:cNvSpPr>
            <a:spLocks noGrp="1"/>
          </p:cNvSpPr>
          <p:nvPr>
            <p:ph idx="4294967295"/>
          </p:nvPr>
        </p:nvSpPr>
        <p:spPr>
          <a:xfrm>
            <a:off x="74578" y="1743740"/>
            <a:ext cx="8952464" cy="4695971"/>
          </a:xfrm>
        </p:spPr>
        <p:txBody>
          <a:bodyPr>
            <a:normAutofit/>
          </a:bodyPr>
          <a:lstStyle/>
          <a:p>
            <a:r>
              <a:rPr lang="en-US" sz="1800" b="1" dirty="0">
                <a:latin typeface="Times New Roman" pitchFamily="18" charset="0"/>
                <a:cs typeface="Times New Roman" pitchFamily="18" charset="0"/>
              </a:rPr>
              <a:t>Student Attendance – Percentage of students absent less than 10% of enrolled days</a:t>
            </a:r>
            <a:r>
              <a:rPr lang="en-US" sz="1800" dirty="0">
                <a:latin typeface="Times New Roman" pitchFamily="18" charset="0"/>
                <a:cs typeface="Times New Roman" pitchFamily="18" charset="0"/>
              </a:rPr>
              <a:t> (Student Enrollment = October FTE)</a:t>
            </a:r>
          </a:p>
          <a:p>
            <a:pPr>
              <a:defRPr/>
            </a:pPr>
            <a:r>
              <a:rPr lang="en-US" sz="1800" b="1" dirty="0">
                <a:latin typeface="Times New Roman" pitchFamily="18" charset="0"/>
                <a:cs typeface="Times New Roman" pitchFamily="18" charset="0"/>
              </a:rPr>
              <a:t>Teacher Attendance - Average Daily Attendance Rate </a:t>
            </a:r>
            <a:r>
              <a:rPr lang="en-US" sz="1800" i="1" dirty="0">
                <a:latin typeface="Times New Roman" pitchFamily="18" charset="0"/>
                <a:cs typeface="Times New Roman" pitchFamily="18" charset="0"/>
              </a:rPr>
              <a:t>(Contract Days)</a:t>
            </a:r>
            <a:endParaRPr lang="en-US" sz="1800" b="1" i="1" u="sng" dirty="0">
              <a:latin typeface="Times New Roman" pitchFamily="18" charset="0"/>
              <a:cs typeface="Times New Roman" pitchFamily="18" charset="0"/>
            </a:endParaRPr>
          </a:p>
          <a:p>
            <a:pPr lvl="1">
              <a:defRPr/>
            </a:pPr>
            <a:r>
              <a:rPr lang="en-US" sz="1800" dirty="0">
                <a:latin typeface="Times New Roman" pitchFamily="18" charset="0"/>
                <a:cs typeface="Times New Roman" pitchFamily="18" charset="0"/>
              </a:rPr>
              <a:t>Includes those who have a job code designated as a teacher (CPI data)</a:t>
            </a:r>
          </a:p>
          <a:p>
            <a:pPr lvl="1">
              <a:defRPr/>
            </a:pPr>
            <a:r>
              <a:rPr lang="en-US" sz="1800" dirty="0">
                <a:latin typeface="Times New Roman" pitchFamily="18" charset="0"/>
                <a:cs typeface="Times New Roman" pitchFamily="18" charset="0"/>
              </a:rPr>
              <a:t>Removes individuals who have </a:t>
            </a:r>
            <a:r>
              <a:rPr lang="en-US" sz="1800" b="1" dirty="0">
                <a:solidFill>
                  <a:srgbClr val="FF0000"/>
                </a:solidFill>
                <a:latin typeface="Times New Roman" pitchFamily="18" charset="0"/>
                <a:cs typeface="Times New Roman" pitchFamily="18" charset="0"/>
              </a:rPr>
              <a:t>more than 30 days</a:t>
            </a:r>
            <a:r>
              <a:rPr lang="en-US" sz="1800" dirty="0">
                <a:latin typeface="Times New Roman" pitchFamily="18" charset="0"/>
                <a:cs typeface="Times New Roman" pitchFamily="18" charset="0"/>
              </a:rPr>
              <a:t> of total leave (vacation leave and professional development not included)</a:t>
            </a:r>
          </a:p>
          <a:p>
            <a:pPr>
              <a:defRPr/>
            </a:pPr>
            <a:r>
              <a:rPr lang="en-US" sz="1800" b="1" dirty="0">
                <a:latin typeface="Times New Roman" pitchFamily="18" charset="0"/>
                <a:cs typeface="Times New Roman" pitchFamily="18" charset="0"/>
              </a:rPr>
              <a:t>Administrator Attendance - Average Daily Attendance Rate</a:t>
            </a:r>
            <a:r>
              <a:rPr lang="en-US" sz="1800" b="1" i="1" dirty="0">
                <a:latin typeface="Times New Roman" pitchFamily="18" charset="0"/>
                <a:cs typeface="Times New Roman" pitchFamily="18" charset="0"/>
              </a:rPr>
              <a:t>  </a:t>
            </a:r>
            <a:r>
              <a:rPr lang="en-US" sz="1800" i="1" dirty="0">
                <a:latin typeface="Times New Roman" pitchFamily="18" charset="0"/>
                <a:cs typeface="Times New Roman" pitchFamily="18" charset="0"/>
              </a:rPr>
              <a:t>(Contract Days)</a:t>
            </a:r>
            <a:endParaRPr lang="en-US" sz="1800" b="1" i="1" u="sng" dirty="0">
              <a:latin typeface="Times New Roman" pitchFamily="18" charset="0"/>
              <a:cs typeface="Times New Roman" pitchFamily="18" charset="0"/>
            </a:endParaRPr>
          </a:p>
          <a:p>
            <a:pPr lvl="1">
              <a:defRPr/>
            </a:pPr>
            <a:r>
              <a:rPr lang="en-US" sz="1800" dirty="0">
                <a:latin typeface="Times New Roman" pitchFamily="18" charset="0"/>
                <a:cs typeface="Times New Roman" pitchFamily="18" charset="0"/>
              </a:rPr>
              <a:t>Includes those who have a job code designated as an administrator (CPI data)</a:t>
            </a:r>
          </a:p>
          <a:p>
            <a:pPr lvl="1">
              <a:defRPr/>
            </a:pPr>
            <a:r>
              <a:rPr lang="en-US" sz="1800" dirty="0">
                <a:latin typeface="Times New Roman" pitchFamily="18" charset="0"/>
                <a:cs typeface="Times New Roman" pitchFamily="18" charset="0"/>
              </a:rPr>
              <a:t>Removes individuals who have </a:t>
            </a:r>
            <a:r>
              <a:rPr lang="en-US" sz="1800" b="1" dirty="0">
                <a:solidFill>
                  <a:srgbClr val="FF0000"/>
                </a:solidFill>
                <a:latin typeface="Times New Roman" pitchFamily="18" charset="0"/>
                <a:cs typeface="Times New Roman" pitchFamily="18" charset="0"/>
              </a:rPr>
              <a:t>more than 30 days</a:t>
            </a:r>
            <a:r>
              <a:rPr lang="en-US" sz="1800" dirty="0">
                <a:latin typeface="Times New Roman" pitchFamily="18" charset="0"/>
                <a:cs typeface="Times New Roman" pitchFamily="18" charset="0"/>
              </a:rPr>
              <a:t> of total leave (vacation leave and professional development not included)</a:t>
            </a:r>
          </a:p>
          <a:p>
            <a:pPr>
              <a:defRPr/>
            </a:pPr>
            <a:r>
              <a:rPr lang="en-US" sz="1800" b="1" dirty="0">
                <a:latin typeface="Times New Roman" pitchFamily="18" charset="0"/>
                <a:cs typeface="Times New Roman" pitchFamily="18" charset="0"/>
              </a:rPr>
              <a:t>Staff Attendance - Average Daily Attendance Rate</a:t>
            </a:r>
            <a:r>
              <a:rPr lang="en-US" sz="1800" b="1" i="1" dirty="0">
                <a:latin typeface="Times New Roman" pitchFamily="18" charset="0"/>
                <a:cs typeface="Times New Roman" pitchFamily="18" charset="0"/>
              </a:rPr>
              <a:t> </a:t>
            </a:r>
            <a:r>
              <a:rPr lang="en-US" sz="1800" i="1" dirty="0">
                <a:latin typeface="Times New Roman" pitchFamily="18" charset="0"/>
                <a:cs typeface="Times New Roman" pitchFamily="18" charset="0"/>
              </a:rPr>
              <a:t>(Contract Days)</a:t>
            </a:r>
            <a:endParaRPr lang="en-US" sz="1800" b="1" i="1" u="sng" dirty="0">
              <a:latin typeface="Times New Roman" pitchFamily="18" charset="0"/>
              <a:cs typeface="Times New Roman" pitchFamily="18" charset="0"/>
            </a:endParaRPr>
          </a:p>
          <a:p>
            <a:pPr lvl="1">
              <a:defRPr/>
            </a:pPr>
            <a:r>
              <a:rPr lang="en-US" sz="1800" dirty="0">
                <a:latin typeface="Times New Roman" pitchFamily="18" charset="0"/>
                <a:cs typeface="Times New Roman" pitchFamily="18" charset="0"/>
              </a:rPr>
              <a:t>Includes those who have a job code designated as staff (CPI data)</a:t>
            </a:r>
          </a:p>
          <a:p>
            <a:pPr lvl="1">
              <a:defRPr/>
            </a:pPr>
            <a:r>
              <a:rPr lang="en-US" sz="1800" dirty="0">
                <a:latin typeface="Times New Roman" pitchFamily="18" charset="0"/>
                <a:cs typeface="Times New Roman" pitchFamily="18" charset="0"/>
              </a:rPr>
              <a:t>Removes individuals who have </a:t>
            </a:r>
            <a:r>
              <a:rPr lang="en-US" sz="1800" b="1" dirty="0">
                <a:solidFill>
                  <a:srgbClr val="FF0000"/>
                </a:solidFill>
                <a:latin typeface="Times New Roman" pitchFamily="18" charset="0"/>
                <a:cs typeface="Times New Roman" pitchFamily="18" charset="0"/>
              </a:rPr>
              <a:t>more than 30 days</a:t>
            </a:r>
            <a:r>
              <a:rPr lang="en-US" sz="1800" dirty="0">
                <a:latin typeface="Times New Roman" pitchFamily="18" charset="0"/>
                <a:cs typeface="Times New Roman" pitchFamily="18" charset="0"/>
              </a:rPr>
              <a:t> of total leave (vacation leave and professional development not included)</a:t>
            </a:r>
          </a:p>
          <a:p>
            <a:pPr marL="0" indent="0">
              <a:buFont typeface="Arial" charset="0"/>
              <a:buNone/>
              <a:defRPr/>
            </a:pPr>
            <a:endParaRPr lang="en-US" sz="24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2796454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0042" y="1230549"/>
            <a:ext cx="6478588" cy="715963"/>
          </a:xfrm>
        </p:spPr>
        <p:txBody>
          <a:bodyPr/>
          <a:lstStyle/>
          <a:p>
            <a:pPr>
              <a:defRPr/>
            </a:pPr>
            <a:r>
              <a:rPr lang="en-US" dirty="0">
                <a:effectLst>
                  <a:outerShdw blurRad="38100" dist="38100" dir="2700000" algn="tl">
                    <a:srgbClr val="000000">
                      <a:alpha val="43137"/>
                    </a:srgbClr>
                  </a:outerShdw>
                </a:effectLst>
                <a:latin typeface="Times New Roman" pitchFamily="18" charset="0"/>
                <a:cs typeface="Times New Roman" pitchFamily="18" charset="0"/>
              </a:rPr>
              <a:t>Additional Considerations</a:t>
            </a:r>
          </a:p>
        </p:txBody>
      </p:sp>
      <p:sp>
        <p:nvSpPr>
          <p:cNvPr id="37891" name="Content Placeholder 2"/>
          <p:cNvSpPr>
            <a:spLocks noGrp="1"/>
          </p:cNvSpPr>
          <p:nvPr>
            <p:ph idx="4294967295"/>
          </p:nvPr>
        </p:nvSpPr>
        <p:spPr>
          <a:xfrm>
            <a:off x="152400" y="2321736"/>
            <a:ext cx="8839200" cy="3991516"/>
          </a:xfrm>
        </p:spPr>
        <p:txBody>
          <a:bodyPr>
            <a:normAutofit/>
          </a:bodyPr>
          <a:lstStyle/>
          <a:p>
            <a:pPr marL="0" indent="0">
              <a:buFont typeface="Arial" charset="0"/>
              <a:buNone/>
              <a:defRPr/>
            </a:pPr>
            <a:r>
              <a:rPr lang="en-US" sz="3200" b="1" dirty="0">
                <a:latin typeface="Times New Roman" pitchFamily="18" charset="0"/>
                <a:cs typeface="Times New Roman" pitchFamily="18" charset="0"/>
              </a:rPr>
              <a:t>Unsafe School Choice Option (USCO)</a:t>
            </a:r>
          </a:p>
          <a:p>
            <a:pPr lvl="1">
              <a:defRPr/>
            </a:pPr>
            <a:r>
              <a:rPr lang="en-US" sz="3200" dirty="0">
                <a:latin typeface="Times New Roman" pitchFamily="18" charset="0"/>
                <a:cs typeface="Times New Roman" pitchFamily="18" charset="0"/>
              </a:rPr>
              <a:t>Schools designated as “persistently dangerous” with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three consecutive years of USCO incidents</a:t>
            </a:r>
            <a:r>
              <a:rPr lang="en-US" sz="3200" dirty="0">
                <a:latin typeface="Times New Roman" pitchFamily="18" charset="0"/>
                <a:cs typeface="Times New Roman" pitchFamily="18" charset="0"/>
              </a:rPr>
              <a:t> will lose two stars on School Climate Star Rating. </a:t>
            </a:r>
          </a:p>
          <a:p>
            <a:pPr lvl="1">
              <a:defRPr/>
            </a:pPr>
            <a:r>
              <a:rPr lang="en-US" sz="3200" dirty="0">
                <a:latin typeface="Times New Roman" pitchFamily="18" charset="0"/>
                <a:cs typeface="Times New Roman" pitchFamily="18" charset="0"/>
              </a:rPr>
              <a:t>Schools with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two consecutive years of USCO incidents</a:t>
            </a:r>
            <a:r>
              <a:rPr lang="en-US" sz="3200" dirty="0">
                <a:latin typeface="Times New Roman" pitchFamily="18" charset="0"/>
                <a:cs typeface="Times New Roman" pitchFamily="18" charset="0"/>
              </a:rPr>
              <a:t> will lose one star on School Climate Star Rating.</a:t>
            </a:r>
          </a:p>
        </p:txBody>
      </p:sp>
      <p:sp>
        <p:nvSpPr>
          <p:cNvPr id="44036" name="AutoShape 7" descr="data:image/jpeg;base64,/9j/4AAQSkZJRgABAQAAAQABAAD/2wCEAAkGBxAREBAREBIWEBIQEBARGBYQDxAUFBcVGBEWFhUTFhMYHSggGBolHRQVITEiJSkrLi4uFyIzODMsNygvLysBCgoKDg0OGhAQGiwkICQsLCwsLCwtLCwsLCwsLCwsLCwvLCwuLDQsLCwsLCwsLCwsLCwsLCwsLCw3LCwsLCwsLP/AABEIAMkA+wMBEQACEQEDEQH/xAAbAAEAAgMBAQAAAAAAAAAAAAAABQYDBAcCAf/EADwQAAIBAgIGBwYEBQUBAAAAAAABAgMRBCEFEjFBUXEGEzJhgZGhIkJygrHRB1JikkOiweHwFLLC0vEz/8QAGgEBAAMBAQEAAAAAAAAAAAAAAAIDBAEFBv/EAC8RAQACAgAEBAQFBQEAAAAAAAABAgMRBBIhMUFRkdEFFGGBExUicaFCUrHB8OH/2gAMAwEAAhEDEQA/AO4gAAAAAAAAAAAAAAAAAAAAAAAAAAAAAAAD5K+4DzaXFeTAWlxXkwPYAAAAAAAAAAAAAAAAAAAAAAAAAAAAAAAAAAAAAAAAAAAAAAAAAAAAAAAAAAAAAAAAAAAAAAAAAAAAAAAAAAAAAAAAAAAAD5KSSu3ZLiB9AAAAAAAAAAAAAAAAAAAAAAAAAAAAAAAAAAAArvTjG9XhtRO0qstXLbqr2m/ovExcfk5ceo8V+Cu7b8kroXG9fh6VXfKCv8SykvNM0Ycn4lIsqvXltMN0tRAAAAAAAAAAAAAAAAAAAAAAAAAAAAAAAAAA5303xvWYlwXZox1Pmecn6peB4nHZObLrybcFdU35pP8ADvHXhVoN5xaqR5PKXk0v3Gr4fk6TT7quIr1iVxPRZwAAAAAAAAAAAAAAAAAAAAAAAAAAAAAAAAYsXXVOnOpLZCMpPwVyN7RWs2nwdiNzpyLEVXOU5yzlNyk+bd2fNTM2nc+L0ojUabnRfHdTiqUm7Rk+rlyll6Oz8DTw2TkyxP29VeWvNWXVj3mAAAAAAAAAAAAAAAAAAAAAAAAAAAAAAAAAFa6d43Uw6prbWlb5Y5v11V4mH4hk5cfL5r+Hru2/Jz6TyPGbGEk465oHHdfhqVTfKCUviWUvVM+gwZOfHFmC9eW0wkC1AAAAAAAAAAAAAAAAAAAAAAAAAAAAAAAAOb9NMb1mKlFdmilTXPbJ+bt8p4fG5ObLry6N2Cuq/ugJMyLWIk4u/wCHWOyrUG9jVWPJ2jL/AI+Z6fw/J3p92biK9pXU9JmAAAAAAAAAAAAAAAAAAAAAAAAAAAAAAGDHYlUqVSpLZCEpeS2EL3ilZtPg7WNzpyGpUcpSlJ3lJuTfFt3bPnJmZncvSeGcGIk4k+jeO6nFUZt2i5akvhlk34XT8C/h8nJkiUMleasw60e8wAAAAAAAAAAAAAAAAAAAAAAGrj8dCjHXqa2rvcYtpc7bF3lWXLGKvNbekq0m06hqQ6QYd5pyfKJkn4ngjz9F3y13taapP837f7kZ+K4Pr6O/KZPo9rStP9XkvuR/N8HlPp/6fK3+j2tIw4PyX3Iz8YweU+ke6Py9ntY2PB+hH86wf22/j3c/Bs9f6lcH6HPzvD/bb+PdH8KUF00qzlhJKCy1oufwJ3v5qJVl+KUz1/DrExvzW4qatuXOjM1PjOjGdcEr5bb5ZAdawGPao0lVT6xU4KVrdqyua6/GccRETWZn7e7LPDzM9GSWloLdLyX3J/nOH+238e6UcJefGGOWnaS3S8o/clHxfDPhP8e58pfzhil0koLdP9sfuTj4ph8p/wC+7nyt/o8PpTh1un+1fcl+ZYfr6OfLXeX0tw36/wBn9yX5jh+vo58vd5l0xwi2uS+RnY4/DPn6OfgXTeGra8VJKUVJXtOLjLxi80bKzuNqpjTKdcAAAAAAAAAAAAA+NXyeaYFS050Vabq4T2XtdNOyfwcOWz6Hl8TwET+rH6ezViz66WVulpSrBtTV7OzTWrJPg/8Aw8a2GP2bIulMLpmk+03B/qWXmii2G0dk+aJS1Csmrxaa4p3RTMacmGzCoRVzVnjVOaVTVk101Z5p5ZnEeVz/AKRaK/09T2f/AJzu493GD5fQ9LDl54691lZRDLnWM6LL0V0Zd9fNZLsJ73+fw3GXiMn9Efd2I2stSoY4hZWrVrVScQs7NGtULIhGWhiK8Y7WlzZbWsyjMoyvpCPupy9EXRjnxQmzDhlXrzVOlFylLdHhxbexd5djxc06rG5QtbUbl0Do30Tp4e1SrarX2392Hwp7X3v0PY4fha4+s9Z/wx5Ms26R2WU1qgAAAAAAAAAAAAAAABD6c0BSxK1uxVSymlt7pLevUy8RwtcvXtPmtx5Zp+yg6Q0dUoT1KsbPc9sZLjF7zxMuK2K3LaG2totG4YKc5Rd4txfc2iqYie6SRw2nKse1aa71Z+aKrYaz2d2lsNp6lLtXg+9XXmii2C0djok6WJjJXjJSXFNMqmsx3OVix9CNanKnPY9j3p7mjtLTWdw5yqBjMPKnOUJZOPk+DXcenW0WjcOM2h9HuvUs8oRs5Pu4LvZHLk5Ku1ja666iklkkkklsSWxHn910VamKxsIdqSXN/wBCdaTPYmYhD4nTcfcTl3vJfcvrgnxQm6Mr6Qqy36q/Tl67S+uOsITaWm89uZYildA9Hq2Kl7PsU07OpJZcor3mX4OHtlnp281d8kVdK0RomjhoalKNr7ZPOUnxk/6bD2MWKuONVY7Xm09W+WogAAAAAAAAAAAAAAAAAA18dgqdaDhUipRfmnxT3Mhkx1yV5bQlW01ncKJpzo9Uw95RvUpfmtnHukv67OR4fE8JbF1jrH/d23Hli/TxQ1jIufLAeqcnF3i3F8U2mcmN9xv0NMVY7Wpr9Sz80VThrLsWYdL4mnXin2Ksdl801+W6z9CWKtqT9C2pfcLpKnRpqFJa72uTyTe98RbFa87s7FoiNQ1sRpOtP3tVcI5eu0nXFWEZtMtFosRfLHXHywFt6O9D3O1TEpxhtVPNSl8X5V3beR6PD8FNv1ZO3kz5M2ulV6pUoxioxSjGKslFJJLgkepEREahlmdvZ0AAAAAAAAAAAAAAAAAAAAAfGr5PO4FU050WTvUwytvdPd8nDkeVxPAf1YvT2asefwsqFWSi2pZNZNPanwa3HlcstW4a88Uty8yUUNsM68nvtyJRWHNsmHp7G9rIzLsPOMo2est+3mdrPg5MMEaz5ktObZI1lvyOad22sFhZ1pqFKOvJ7l9XwXeztKWvPLWOrk2iI3K/9Hui9PD2qVLVK22/uw+Fce/6Hs8Pwdcf6rdZ/wAMeTNNukdlhNikAAAAAAAAAAAAAAAAAAAAAAAAMeIrKEJzllGEZSfJK7OWtFYmZdiNzpxnEV5VJynLtTlKb5t3f1PnLWm0zM+L0YjUaYzgzYelfN7ERtLsNqKzXMg6zyjdWexkXUTiKLhK27cX1ncITGmM64mOiON6nGUW3ZTfVPlPJfzar8DRwt+TLE+fT1Qy13WXWT3GEAAAAAAAAAAAAAAAAAAAAAAAAAFd6d4zq8I4p51pRp+Hal6K3iY+Nvy4tefRdgjdnMzxmx6pU3J2RyZ06kIwsrIr2k+xWaODPYi6xYigpxtv3PvJVnUuTG0PKLTaeTRegJtZrJrPxOuOzaJxirUKVVfxIRk+529peDuj6DFfnpFvNgtGpmG2TRAAAAAAAAAAAAAAAAAAAAAAAADnX4h43XxEKS2UYZ/FOzfoo+Z5HH33kivl/trwRqu1VSMS9JYejqrve0pmdpxDJY4NnAYCpWlq0ouTWb3Jc28kWY8V8s6pCNrxXrL7WoyhJxmnGS2prMqtWazq0alOJiY3DxYiNLSOGutZbVt70W47a6I2hGXLkHRPw5xutQqUntpTuvhnn/uUvM9XgL7pNfL/AGy5467W43KAAAAAAAAAAAAAAAAAAAAAAAB8lJJNvJJXA4zpLF9dWq1X/EnKS5X9leCsj57JfntNvN6FY1GmXA0Pee/Z9yi9vBZENyxWknNC9HJ1rTqXp09v6pcluXezfw3BWyfqt0j+ZZ8meK9I7rphMLClFQpxUYrh9W97Pax46468tY1DFa02ncsGktGUq8bTWa2SXaXjw7ivPw9M0at6+KVMlqT0UvSuiKlB+17UG8ppZcnwZ4PEcLfDPXt5t+PLW/ZHmZYiNIYbUesuzL0fAvpbfRC0aS3QTG9XjIxfZrRlTfPtRfmreJu4O/Ll159FGaN1dSPZYwAAAAAAAAAAAAAAAAAAAAAABCdMcb1WDqtdqolSXzZP+XWfgZuLvyYp+vRZiru0OZYOhrvPsrb9jwrW03xG0xh8POpJQhFyk9iX+ZIrpS155axuXZmIjcrhobo1Cnada1Se1L3Y/wDZns8NwFafqv1n+IY8mebdK9lgPRZwAB5nBSTUkmmrNNXT8DkxExqSJ0q2mOjTV54fNbXBvP5Xv5HkcT8OmP1YvT2bMfEeFlYrUrpxku5p7U/ueVuYlq7oV61GpFrtU5RnF8ndP0NVLdrQqmPB2fCYhVKcKkezUhGa5NXX1Poa2i0RMeLz5jU6ZSTgAAAAAAAAAAAAAAAAAAAAABRPxDxLnVoYePup1Jc3lHySl5nl/EMnWK/dq4eveWDQegZ1UtX2Ka2za28bLe/Qw4OFvnnfaPP2X5MtadPFd9HaOp0I6tNWvtbzk+bPcw4KYo1WGG95vO5bZcgAAAAABGaW0LTrq/YqbpJbe6S3mTieDpm69p8/dbjzTT9lE07oepD2ZxtJXcZLsy5M8S+O+C2rw2xat43C0fh/jdfCaj7VCcqee23aj9WvlPb4K/Nj15MWaurLMa1QAAAAAAAAAAAAAAAAAAAAABX6PR5VMRVxGIz15+zBPJQj7MdZ8knZcTB8n+Jkm+Tt4R7+y/8AF5a8tU/GKSSSsllZbDfEa6QofQAAAAAAAAGLEYeFSLjOKlF7n/mTIXx1vXltG4draazuEPorQjw2InKm9alWhaSfajKLvF96s5K/IzcPw84Lzqd1n1hbkyReOvdOmxSAAAAAAAAAAAAAAAAAAAAAAAAAAAAAAAAAAAAAAAAAAAAAAAAAAAAAAAAAAAAAAAAAAAAAAAAAAAAAAAAAAAAAAAAAAAAAAAAAAAAAAAAAAAAAAAAAAAAAAAAAAAAAAAAAAAAAAAAAAAAAAAAAAAAAAAAAAAAAAAB//9k="/>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1920130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972766" y="1298643"/>
            <a:ext cx="6665913" cy="685800"/>
          </a:xfrm>
        </p:spPr>
        <p:txBody>
          <a:bodyPr>
            <a:noAutofit/>
          </a:bodyPr>
          <a:lstStyle/>
          <a:p>
            <a:pPr algn="ctr">
              <a:defRPr/>
            </a:pPr>
            <a:r>
              <a:rPr lang="en-US" dirty="0">
                <a:effectLst>
                  <a:outerShdw blurRad="38100" dist="38100" dir="2700000" algn="tl">
                    <a:srgbClr val="000000">
                      <a:alpha val="43137"/>
                    </a:srgbClr>
                  </a:outerShdw>
                </a:effectLst>
                <a:latin typeface="Times New Roman" pitchFamily="18" charset="0"/>
                <a:cs typeface="Times New Roman" pitchFamily="18" charset="0"/>
              </a:rPr>
              <a:t>Additional Considerations</a:t>
            </a:r>
          </a:p>
        </p:txBody>
      </p:sp>
      <p:sp>
        <p:nvSpPr>
          <p:cNvPr id="34819" name="Content Placeholder 6"/>
          <p:cNvSpPr>
            <a:spLocks noGrp="1"/>
          </p:cNvSpPr>
          <p:nvPr>
            <p:ph idx="4294967295"/>
          </p:nvPr>
        </p:nvSpPr>
        <p:spPr>
          <a:xfrm>
            <a:off x="196175" y="2263235"/>
            <a:ext cx="8763000" cy="3816553"/>
          </a:xfrm>
        </p:spPr>
        <p:txBody>
          <a:bodyPr>
            <a:normAutofit/>
          </a:bodyPr>
          <a:lstStyle/>
          <a:p>
            <a:pPr marL="0" indent="0">
              <a:buFont typeface="Arial" charset="0"/>
              <a:buNone/>
              <a:defRPr/>
            </a:pPr>
            <a:r>
              <a:rPr lang="en-US" sz="2400" b="1" dirty="0">
                <a:latin typeface="Times New Roman" pitchFamily="18" charset="0"/>
                <a:cs typeface="Times New Roman" pitchFamily="18" charset="0"/>
              </a:rPr>
              <a:t>PBIS</a:t>
            </a:r>
          </a:p>
          <a:p>
            <a:pPr lvl="1">
              <a:defRPr/>
            </a:pPr>
            <a:r>
              <a:rPr lang="en-US" dirty="0">
                <a:latin typeface="Times New Roman" pitchFamily="18" charset="0"/>
                <a:cs typeface="Times New Roman" pitchFamily="18" charset="0"/>
              </a:rPr>
              <a:t>Schools can earn additional points on School Climate Star Rating for implementing </a:t>
            </a:r>
            <a:r>
              <a:rPr lang="en-US" b="1" dirty="0">
                <a:solidFill>
                  <a:srgbClr val="FF0000"/>
                </a:solidFill>
                <a:latin typeface="Times New Roman" pitchFamily="18" charset="0"/>
                <a:cs typeface="Times New Roman" pitchFamily="18" charset="0"/>
              </a:rPr>
              <a:t>Positive Behavioral Interventions and Supports</a:t>
            </a:r>
            <a:r>
              <a:rPr lang="en-US"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PBIS</a:t>
            </a:r>
            <a:r>
              <a:rPr lang="en-US"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as approved by </a:t>
            </a:r>
            <a:r>
              <a:rPr lang="en-US" dirty="0" err="1">
                <a:latin typeface="Times New Roman" pitchFamily="18" charset="0"/>
                <a:cs typeface="Times New Roman" pitchFamily="18" charset="0"/>
              </a:rPr>
              <a:t>GaDOE</a:t>
            </a:r>
            <a:r>
              <a:rPr lang="en-US" dirty="0">
                <a:latin typeface="Times New Roman" pitchFamily="18" charset="0"/>
                <a:cs typeface="Times New Roman" pitchFamily="18" charset="0"/>
              </a:rPr>
              <a:t> PBIS Team. </a:t>
            </a:r>
          </a:p>
          <a:p>
            <a:pPr lvl="1">
              <a:defRPr/>
            </a:pPr>
            <a:r>
              <a:rPr lang="en-US" dirty="0">
                <a:latin typeface="Times New Roman" pitchFamily="18" charset="0"/>
                <a:cs typeface="Times New Roman" pitchFamily="18" charset="0"/>
              </a:rPr>
              <a:t>“Exceeding the Bar” indicator is no longer available.</a:t>
            </a:r>
          </a:p>
          <a:p>
            <a:pPr lvl="2">
              <a:defRPr/>
            </a:pPr>
            <a:r>
              <a:rPr lang="en-US" sz="2400" dirty="0">
                <a:latin typeface="Times New Roman" pitchFamily="18" charset="0"/>
                <a:cs typeface="Times New Roman" pitchFamily="18" charset="0"/>
              </a:rPr>
              <a:t>No “Personalized Climate” or “Innovative Practices” application.</a:t>
            </a:r>
          </a:p>
        </p:txBody>
      </p:sp>
    </p:spTree>
    <p:extLst>
      <p:ext uri="{BB962C8B-B14F-4D97-AF65-F5344CB8AC3E}">
        <p14:creationId xmlns:p14="http://schemas.microsoft.com/office/powerpoint/2010/main" val="4268471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3025302" y="1099225"/>
            <a:ext cx="3229583" cy="690664"/>
          </a:xfrm>
        </p:spPr>
        <p:txBody>
          <a:bodyPr>
            <a:normAutofit fontScale="90000"/>
          </a:bodyPr>
          <a:lstStyle/>
          <a:p>
            <a:pPr eaLnBrk="1" hangingPunct="1">
              <a:defRPr/>
            </a:pPr>
            <a:r>
              <a:rPr lang="en-US" dirty="0">
                <a:effectLst>
                  <a:outerShdw blurRad="38100" dist="38100" dir="2700000" algn="tl">
                    <a:srgbClr val="000000">
                      <a:alpha val="43137"/>
                    </a:srgbClr>
                  </a:outerShdw>
                </a:effectLst>
                <a:latin typeface="Times New Roman" pitchFamily="18" charset="0"/>
                <a:cs typeface="Times New Roman" pitchFamily="18" charset="0"/>
              </a:rPr>
              <a:t>The CCRPI</a:t>
            </a:r>
          </a:p>
        </p:txBody>
      </p:sp>
      <p:sp>
        <p:nvSpPr>
          <p:cNvPr id="2" name="Up Arrow 1"/>
          <p:cNvSpPr/>
          <p:nvPr/>
        </p:nvSpPr>
        <p:spPr>
          <a:xfrm>
            <a:off x="7815583" y="5054464"/>
            <a:ext cx="436563" cy="8382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 name="Picture 4"/>
          <p:cNvPicPr/>
          <p:nvPr/>
        </p:nvPicPr>
        <p:blipFill rotWithShape="1">
          <a:blip r:embed="rId2"/>
          <a:srcRect l="813" t="27890" r="55930" b="19790"/>
          <a:stretch/>
        </p:blipFill>
        <p:spPr bwMode="auto">
          <a:xfrm>
            <a:off x="0" y="1856288"/>
            <a:ext cx="9144000" cy="4036376"/>
          </a:xfrm>
          <a:prstGeom prst="rect">
            <a:avLst/>
          </a:prstGeom>
          <a:ln>
            <a:noFill/>
          </a:ln>
          <a:extLst>
            <a:ext uri="{53640926-AAD7-44D8-BBD7-CCE9431645EC}">
              <a14:shadowObscured xmlns:a14="http://schemas.microsoft.com/office/drawing/2010/main"/>
            </a:ext>
          </a:extLst>
        </p:spPr>
      </p:pic>
      <p:sp>
        <p:nvSpPr>
          <p:cNvPr id="3" name="Left Arrow 2"/>
          <p:cNvSpPr/>
          <p:nvPr/>
        </p:nvSpPr>
        <p:spPr>
          <a:xfrm>
            <a:off x="6805402" y="3317734"/>
            <a:ext cx="574536" cy="286068"/>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143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1956" t="27535" r="59620" b="11349"/>
          <a:stretch/>
        </p:blipFill>
        <p:spPr bwMode="auto">
          <a:xfrm>
            <a:off x="0" y="1108609"/>
            <a:ext cx="9144000" cy="5081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1024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57" y="115532"/>
            <a:ext cx="6837769" cy="1276298"/>
          </a:xfrm>
        </p:spPr>
        <p:txBody>
          <a:bodyPr>
            <a:normAutofit/>
          </a:bodyPr>
          <a:lstStyle/>
          <a:p>
            <a:pPr algn="ct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 School Climate Star Rating and CCRPI Comparison</a:t>
            </a:r>
          </a:p>
        </p:txBody>
      </p:sp>
      <p:graphicFrame>
        <p:nvGraphicFramePr>
          <p:cNvPr id="4" name="Content Placeholder 3"/>
          <p:cNvGraphicFramePr>
            <a:graphicFrameLocks noGrp="1"/>
          </p:cNvGraphicFramePr>
          <p:nvPr>
            <p:ph idx="1"/>
            <p:extLst/>
          </p:nvPr>
        </p:nvGraphicFramePr>
        <p:xfrm>
          <a:off x="145657" y="1882270"/>
          <a:ext cx="8804133" cy="3652684"/>
        </p:xfrm>
        <a:graphic>
          <a:graphicData uri="http://schemas.openxmlformats.org/drawingml/2006/table">
            <a:tbl>
              <a:tblPr firstRow="1" bandRow="1">
                <a:tableStyleId>{7DF18680-E054-41AD-8BC1-D1AEF772440D}</a:tableStyleId>
              </a:tblPr>
              <a:tblGrid>
                <a:gridCol w="2934711">
                  <a:extLst>
                    <a:ext uri="{9D8B030D-6E8A-4147-A177-3AD203B41FA5}">
                      <a16:colId xmlns:a16="http://schemas.microsoft.com/office/drawing/2014/main" val="20000"/>
                    </a:ext>
                  </a:extLst>
                </a:gridCol>
                <a:gridCol w="2934711">
                  <a:extLst>
                    <a:ext uri="{9D8B030D-6E8A-4147-A177-3AD203B41FA5}">
                      <a16:colId xmlns:a16="http://schemas.microsoft.com/office/drawing/2014/main" val="20001"/>
                    </a:ext>
                  </a:extLst>
                </a:gridCol>
                <a:gridCol w="2934711">
                  <a:extLst>
                    <a:ext uri="{9D8B030D-6E8A-4147-A177-3AD203B41FA5}">
                      <a16:colId xmlns:a16="http://schemas.microsoft.com/office/drawing/2014/main" val="20002"/>
                    </a:ext>
                  </a:extLst>
                </a:gridCol>
              </a:tblGrid>
              <a:tr h="521812">
                <a:tc>
                  <a:txBody>
                    <a:bodyPr/>
                    <a:lstStyle/>
                    <a:p>
                      <a:pPr algn="ctr"/>
                      <a:r>
                        <a:rPr lang="en-US" dirty="0"/>
                        <a:t>2017 Star Rating</a:t>
                      </a:r>
                    </a:p>
                  </a:txBody>
                  <a:tcPr/>
                </a:tc>
                <a:tc>
                  <a:txBody>
                    <a:bodyPr/>
                    <a:lstStyle/>
                    <a:p>
                      <a:pPr algn="ctr"/>
                      <a:r>
                        <a:rPr lang="en-US" dirty="0"/>
                        <a:t>Number of Schools</a:t>
                      </a:r>
                    </a:p>
                  </a:txBody>
                  <a:tcPr/>
                </a:tc>
                <a:tc>
                  <a:txBody>
                    <a:bodyPr/>
                    <a:lstStyle/>
                    <a:p>
                      <a:pPr algn="ctr"/>
                      <a:r>
                        <a:rPr lang="en-US" dirty="0"/>
                        <a:t>Mean CCRPI Score</a:t>
                      </a:r>
                    </a:p>
                  </a:txBody>
                  <a:tcPr/>
                </a:tc>
                <a:extLst>
                  <a:ext uri="{0D108BD9-81ED-4DB2-BD59-A6C34878D82A}">
                    <a16:rowId xmlns:a16="http://schemas.microsoft.com/office/drawing/2014/main" val="10000"/>
                  </a:ext>
                </a:extLst>
              </a:tr>
              <a:tr h="521812">
                <a:tc>
                  <a:txBody>
                    <a:bodyPr/>
                    <a:lstStyle/>
                    <a:p>
                      <a:pPr algn="l"/>
                      <a:r>
                        <a:rPr lang="en-US" dirty="0"/>
                        <a:t>1</a:t>
                      </a:r>
                      <a:r>
                        <a:rPr lang="en-US" baseline="0" dirty="0"/>
                        <a:t> - Unsatisfactory</a:t>
                      </a:r>
                      <a:endParaRPr lang="en-US" dirty="0"/>
                    </a:p>
                  </a:txBody>
                  <a:tcPr/>
                </a:tc>
                <a:tc>
                  <a:txBody>
                    <a:bodyPr/>
                    <a:lstStyle/>
                    <a:p>
                      <a:pPr algn="ctr"/>
                      <a:r>
                        <a:rPr lang="en-US" dirty="0"/>
                        <a:t>62</a:t>
                      </a:r>
                    </a:p>
                  </a:txBody>
                  <a:tcPr/>
                </a:tc>
                <a:tc>
                  <a:txBody>
                    <a:bodyPr/>
                    <a:lstStyle/>
                    <a:p>
                      <a:pPr algn="ctr"/>
                      <a:r>
                        <a:rPr lang="en-US" dirty="0"/>
                        <a:t>56.29</a:t>
                      </a:r>
                    </a:p>
                  </a:txBody>
                  <a:tcPr/>
                </a:tc>
                <a:extLst>
                  <a:ext uri="{0D108BD9-81ED-4DB2-BD59-A6C34878D82A}">
                    <a16:rowId xmlns:a16="http://schemas.microsoft.com/office/drawing/2014/main" val="10001"/>
                  </a:ext>
                </a:extLst>
              </a:tr>
              <a:tr h="521812">
                <a:tc>
                  <a:txBody>
                    <a:bodyPr/>
                    <a:lstStyle/>
                    <a:p>
                      <a:pPr algn="l"/>
                      <a:r>
                        <a:rPr lang="en-US" dirty="0"/>
                        <a:t>2 - Below Satisfactory</a:t>
                      </a:r>
                    </a:p>
                  </a:txBody>
                  <a:tcPr/>
                </a:tc>
                <a:tc>
                  <a:txBody>
                    <a:bodyPr/>
                    <a:lstStyle/>
                    <a:p>
                      <a:pPr algn="ctr"/>
                      <a:r>
                        <a:rPr lang="en-US" dirty="0"/>
                        <a:t>194</a:t>
                      </a:r>
                    </a:p>
                  </a:txBody>
                  <a:tcPr/>
                </a:tc>
                <a:tc>
                  <a:txBody>
                    <a:bodyPr/>
                    <a:lstStyle/>
                    <a:p>
                      <a:pPr algn="ctr"/>
                      <a:r>
                        <a:rPr lang="en-US" dirty="0"/>
                        <a:t>62.22</a:t>
                      </a:r>
                    </a:p>
                  </a:txBody>
                  <a:tcPr/>
                </a:tc>
                <a:extLst>
                  <a:ext uri="{0D108BD9-81ED-4DB2-BD59-A6C34878D82A}">
                    <a16:rowId xmlns:a16="http://schemas.microsoft.com/office/drawing/2014/main" val="10002"/>
                  </a:ext>
                </a:extLst>
              </a:tr>
              <a:tr h="521812">
                <a:tc>
                  <a:txBody>
                    <a:bodyPr/>
                    <a:lstStyle/>
                    <a:p>
                      <a:pPr algn="l"/>
                      <a:r>
                        <a:rPr lang="en-US" dirty="0"/>
                        <a:t>3 - Average</a:t>
                      </a:r>
                    </a:p>
                  </a:txBody>
                  <a:tcPr/>
                </a:tc>
                <a:tc>
                  <a:txBody>
                    <a:bodyPr/>
                    <a:lstStyle/>
                    <a:p>
                      <a:pPr algn="ctr"/>
                      <a:r>
                        <a:rPr lang="en-US" dirty="0"/>
                        <a:t>585</a:t>
                      </a:r>
                    </a:p>
                  </a:txBody>
                  <a:tcPr/>
                </a:tc>
                <a:tc>
                  <a:txBody>
                    <a:bodyPr/>
                    <a:lstStyle/>
                    <a:p>
                      <a:pPr algn="ctr"/>
                      <a:r>
                        <a:rPr lang="en-US" dirty="0"/>
                        <a:t>70.29</a:t>
                      </a:r>
                    </a:p>
                  </a:txBody>
                  <a:tcPr/>
                </a:tc>
                <a:extLst>
                  <a:ext uri="{0D108BD9-81ED-4DB2-BD59-A6C34878D82A}">
                    <a16:rowId xmlns:a16="http://schemas.microsoft.com/office/drawing/2014/main" val="10003"/>
                  </a:ext>
                </a:extLst>
              </a:tr>
              <a:tr h="521812">
                <a:tc>
                  <a:txBody>
                    <a:bodyPr/>
                    <a:lstStyle/>
                    <a:p>
                      <a:pPr algn="l"/>
                      <a:r>
                        <a:rPr lang="en-US" dirty="0"/>
                        <a:t>4 - Above Average</a:t>
                      </a:r>
                    </a:p>
                  </a:txBody>
                  <a:tcPr/>
                </a:tc>
                <a:tc>
                  <a:txBody>
                    <a:bodyPr/>
                    <a:lstStyle/>
                    <a:p>
                      <a:pPr algn="ctr"/>
                      <a:r>
                        <a:rPr lang="en-US" dirty="0"/>
                        <a:t>891</a:t>
                      </a:r>
                    </a:p>
                  </a:txBody>
                  <a:tcPr/>
                </a:tc>
                <a:tc>
                  <a:txBody>
                    <a:bodyPr/>
                    <a:lstStyle/>
                    <a:p>
                      <a:pPr algn="ctr"/>
                      <a:r>
                        <a:rPr lang="en-US" dirty="0"/>
                        <a:t>77.60</a:t>
                      </a:r>
                    </a:p>
                  </a:txBody>
                  <a:tcPr/>
                </a:tc>
                <a:extLst>
                  <a:ext uri="{0D108BD9-81ED-4DB2-BD59-A6C34878D82A}">
                    <a16:rowId xmlns:a16="http://schemas.microsoft.com/office/drawing/2014/main" val="10004"/>
                  </a:ext>
                </a:extLst>
              </a:tr>
              <a:tr h="521812">
                <a:tc>
                  <a:txBody>
                    <a:bodyPr/>
                    <a:lstStyle/>
                    <a:p>
                      <a:pPr algn="l"/>
                      <a:r>
                        <a:rPr lang="en-US" dirty="0"/>
                        <a:t>5 - Excellent</a:t>
                      </a:r>
                    </a:p>
                  </a:txBody>
                  <a:tcPr/>
                </a:tc>
                <a:tc>
                  <a:txBody>
                    <a:bodyPr/>
                    <a:lstStyle/>
                    <a:p>
                      <a:pPr algn="ctr"/>
                      <a:r>
                        <a:rPr lang="en-US" dirty="0"/>
                        <a:t>403</a:t>
                      </a:r>
                    </a:p>
                  </a:txBody>
                  <a:tcPr/>
                </a:tc>
                <a:tc>
                  <a:txBody>
                    <a:bodyPr/>
                    <a:lstStyle/>
                    <a:p>
                      <a:pPr algn="ctr"/>
                      <a:r>
                        <a:rPr lang="en-US" dirty="0"/>
                        <a:t>81.80</a:t>
                      </a:r>
                    </a:p>
                  </a:txBody>
                  <a:tcPr/>
                </a:tc>
                <a:extLst>
                  <a:ext uri="{0D108BD9-81ED-4DB2-BD59-A6C34878D82A}">
                    <a16:rowId xmlns:a16="http://schemas.microsoft.com/office/drawing/2014/main" val="10005"/>
                  </a:ext>
                </a:extLst>
              </a:tr>
              <a:tr h="521812">
                <a:tc>
                  <a:txBody>
                    <a:bodyPr/>
                    <a:lstStyle/>
                    <a:p>
                      <a:pPr algn="ctr"/>
                      <a:r>
                        <a:rPr lang="en-US" dirty="0"/>
                        <a:t>Total</a:t>
                      </a:r>
                    </a:p>
                  </a:txBody>
                  <a:tcPr/>
                </a:tc>
                <a:tc>
                  <a:txBody>
                    <a:bodyPr/>
                    <a:lstStyle/>
                    <a:p>
                      <a:pPr algn="ctr"/>
                      <a:r>
                        <a:rPr lang="en-US" dirty="0"/>
                        <a:t>2135</a:t>
                      </a:r>
                    </a:p>
                  </a:txBody>
                  <a:tcPr/>
                </a:tc>
                <a:tc>
                  <a:txBody>
                    <a:bodyPr/>
                    <a:lstStyle/>
                    <a:p>
                      <a:pPr algn="ctr"/>
                      <a:r>
                        <a:rPr lang="en-US" dirty="0"/>
                        <a:t>74.37</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339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5248" y="227691"/>
            <a:ext cx="5998836" cy="495324"/>
          </a:xfrm>
        </p:spPr>
        <p:txBody>
          <a:bodyPr>
            <a:normAutofit fontScale="90000"/>
          </a:bodyPr>
          <a:lstStyle/>
          <a:p>
            <a:pPr algn="ct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www.gadoe.org</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3"/>
          <a:srcRect l="54839" t="8088" r="10269"/>
          <a:stretch/>
        </p:blipFill>
        <p:spPr bwMode="auto">
          <a:xfrm>
            <a:off x="106324" y="1031358"/>
            <a:ext cx="7538484" cy="5709684"/>
          </a:xfrm>
          <a:prstGeom prst="rect">
            <a:avLst/>
          </a:prstGeom>
          <a:ln>
            <a:noFill/>
          </a:ln>
          <a:extLst>
            <a:ext uri="{53640926-AAD7-44D8-BBD7-CCE9431645EC}">
              <a14:shadowObscured xmlns:a14="http://schemas.microsoft.com/office/drawing/2010/main"/>
            </a:ext>
          </a:extLst>
        </p:spPr>
      </p:pic>
      <p:sp>
        <p:nvSpPr>
          <p:cNvPr id="6" name="Left Arrow 5"/>
          <p:cNvSpPr/>
          <p:nvPr/>
        </p:nvSpPr>
        <p:spPr>
          <a:xfrm>
            <a:off x="7189114" y="5502582"/>
            <a:ext cx="1169960" cy="51403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13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7"/>
          <p:cNvSpPr>
            <a:spLocks noGrp="1"/>
          </p:cNvSpPr>
          <p:nvPr>
            <p:ph type="ctrTitle"/>
          </p:nvPr>
        </p:nvSpPr>
        <p:spPr>
          <a:xfrm>
            <a:off x="762000" y="1295400"/>
            <a:ext cx="7543800" cy="1524000"/>
          </a:xfrm>
        </p:spPr>
        <p:txBody>
          <a:bodyPr/>
          <a:lstStyle/>
          <a:p>
            <a:pPr>
              <a:defRPr/>
            </a:pPr>
            <a:r>
              <a:rPr lang="en-US" sz="4800" dirty="0">
                <a:effectLst>
                  <a:outerShdw blurRad="38100" dist="38100" dir="2700000" algn="tl">
                    <a:srgbClr val="000000">
                      <a:alpha val="43137"/>
                    </a:srgbClr>
                  </a:outerShdw>
                </a:effectLst>
                <a:latin typeface="Times New Roman" pitchFamily="18" charset="0"/>
                <a:cs typeface="Times New Roman" pitchFamily="18" charset="0"/>
              </a:rPr>
              <a:t>QUESTIONS</a:t>
            </a:r>
            <a:r>
              <a:rPr lang="en-US"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7107" name="Subtitle 8"/>
          <p:cNvSpPr>
            <a:spLocks noGrp="1"/>
          </p:cNvSpPr>
          <p:nvPr>
            <p:ph type="subTitle" idx="1"/>
          </p:nvPr>
        </p:nvSpPr>
        <p:spPr>
          <a:xfrm>
            <a:off x="228600" y="3657600"/>
            <a:ext cx="8686800" cy="1676400"/>
          </a:xfrm>
        </p:spPr>
        <p:txBody>
          <a:bodyPr/>
          <a:lstStyle/>
          <a:p>
            <a:endParaRPr lang="en-US" altLang="en-US" sz="2800" dirty="0">
              <a:solidFill>
                <a:schemeClr val="tx1"/>
              </a:solidFill>
              <a:latin typeface="Times New Roman" pitchFamily="18" charset="0"/>
              <a:cs typeface="Times New Roman" pitchFamily="18" charset="0"/>
            </a:endParaRPr>
          </a:p>
          <a:p>
            <a:r>
              <a:rPr lang="en-US" altLang="en-US" sz="2800" b="1" dirty="0">
                <a:solidFill>
                  <a:schemeClr val="tx1"/>
                </a:solidFill>
                <a:latin typeface="Times New Roman" pitchFamily="18" charset="0"/>
                <a:cs typeface="Times New Roman" pitchFamily="18" charset="0"/>
              </a:rPr>
              <a:t>Jeff Hodges</a:t>
            </a:r>
            <a:r>
              <a:rPr lang="en-US" altLang="en-US" sz="2800" dirty="0">
                <a:solidFill>
                  <a:schemeClr val="tx1"/>
                </a:solidFill>
                <a:latin typeface="Times New Roman" pitchFamily="18" charset="0"/>
                <a:cs typeface="Times New Roman" pitchFamily="18" charset="0"/>
              </a:rPr>
              <a:t>: </a:t>
            </a:r>
            <a:r>
              <a:rPr lang="en-US" altLang="en-US" sz="2800" dirty="0">
                <a:solidFill>
                  <a:schemeClr val="tx1"/>
                </a:solidFill>
                <a:latin typeface="Times New Roman" pitchFamily="18" charset="0"/>
                <a:cs typeface="Times New Roman" pitchFamily="18" charset="0"/>
                <a:hlinkClick r:id="rId2"/>
              </a:rPr>
              <a:t>jhodges@doe.k12.ga.us</a:t>
            </a:r>
            <a:endParaRPr lang="en-US" altLang="en-US" sz="2800" dirty="0">
              <a:solidFill>
                <a:schemeClr val="tx1"/>
              </a:solidFill>
              <a:latin typeface="Times New Roman" pitchFamily="18" charset="0"/>
              <a:cs typeface="Times New Roman" pitchFamily="18" charset="0"/>
            </a:endParaRPr>
          </a:p>
          <a:p>
            <a:r>
              <a:rPr lang="en-US" altLang="en-US" sz="2800" b="1" dirty="0">
                <a:latin typeface="Times New Roman" pitchFamily="18" charset="0"/>
                <a:cs typeface="Times New Roman" pitchFamily="18" charset="0"/>
              </a:rPr>
              <a:t>Cheryl Benefield</a:t>
            </a:r>
            <a:r>
              <a:rPr lang="en-US" altLang="en-US" sz="2800" dirty="0">
                <a:latin typeface="Times New Roman" pitchFamily="18" charset="0"/>
                <a:cs typeface="Times New Roman" pitchFamily="18" charset="0"/>
              </a:rPr>
              <a:t>: </a:t>
            </a:r>
            <a:r>
              <a:rPr lang="en-US" altLang="en-US" sz="2800" dirty="0">
                <a:latin typeface="Times New Roman" pitchFamily="18" charset="0"/>
                <a:cs typeface="Times New Roman" pitchFamily="18" charset="0"/>
                <a:hlinkClick r:id="rId3"/>
              </a:rPr>
              <a:t>cbenefield@doe.k12.ga.us</a:t>
            </a:r>
            <a:endParaRPr lang="en-US" altLang="en-US" sz="2800" dirty="0">
              <a:latin typeface="Times New Roman" pitchFamily="18" charset="0"/>
              <a:cs typeface="Times New Roman" pitchFamily="18" charset="0"/>
            </a:endParaRPr>
          </a:p>
          <a:p>
            <a:endParaRPr lang="en-US" altLang="en-US" sz="2800" dirty="0">
              <a:solidFill>
                <a:schemeClr val="tx1"/>
              </a:solidFill>
              <a:latin typeface="Times New Roman" pitchFamily="18" charset="0"/>
              <a:cs typeface="Times New Roman" pitchFamily="18" charset="0"/>
            </a:endParaRPr>
          </a:p>
          <a:p>
            <a:endParaRPr lang="en-US" altLang="en-US" dirty="0">
              <a:solidFill>
                <a:schemeClr val="tx1"/>
              </a:solidFill>
            </a:endParaRPr>
          </a:p>
        </p:txBody>
      </p:sp>
    </p:spTree>
    <p:extLst>
      <p:ext uri="{BB962C8B-B14F-4D97-AF65-F5344CB8AC3E}">
        <p14:creationId xmlns:p14="http://schemas.microsoft.com/office/powerpoint/2010/main" val="56155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0" y="1231900"/>
            <a:ext cx="8851900" cy="4601260"/>
          </a:xfrm>
          <a:prstGeom prst="rect">
            <a:avLst/>
          </a:prstGeom>
        </p:spPr>
        <p:txBody>
          <a:bodyPr wrap="square">
            <a:spAutoFit/>
          </a:bodyPr>
          <a:lstStyle/>
          <a:p>
            <a:pPr algn="ctr"/>
            <a:r>
              <a:rPr lang="en-US" altLang="en-US" sz="3200" b="1" dirty="0">
                <a:effectLst>
                  <a:outerShdw blurRad="38100" dist="38100" dir="2700000" algn="tl">
                    <a:srgbClr val="000000">
                      <a:alpha val="43137"/>
                    </a:srgbClr>
                  </a:outerShdw>
                </a:effectLst>
                <a:latin typeface="Times New Roman" panose="02020603050405020304" pitchFamily="18" charset="0"/>
                <a:ea typeface="Calibri" charset="0"/>
                <a:cs typeface="Times New Roman" panose="02020603050405020304" pitchFamily="18" charset="0"/>
              </a:rPr>
              <a:t>Improving School Climate</a:t>
            </a:r>
          </a:p>
          <a:p>
            <a:pPr algn="ctr"/>
            <a:endParaRPr lang="en-US" altLang="en-US" sz="2100" dirty="0">
              <a:solidFill>
                <a:srgbClr val="FF0000"/>
              </a:solidFill>
              <a:latin typeface="Times New Roman" panose="02020603050405020304" pitchFamily="18" charset="0"/>
              <a:ea typeface="Calibri" charset="0"/>
              <a:cs typeface="Times New Roman" panose="02020603050405020304" pitchFamily="18" charset="0"/>
            </a:endParaRPr>
          </a:p>
          <a:p>
            <a:r>
              <a:rPr lang="en-US" altLang="en-US" sz="2400" dirty="0">
                <a:latin typeface="Times New Roman" panose="02020603050405020304" pitchFamily="18" charset="0"/>
                <a:ea typeface="Calibri" charset="0"/>
                <a:cs typeface="Times New Roman" panose="02020603050405020304" pitchFamily="18" charset="0"/>
              </a:rPr>
              <a:t>A </a:t>
            </a:r>
            <a:r>
              <a:rPr lang="en-US" altLang="en-US" sz="2400" b="1" dirty="0">
                <a:effectLst>
                  <a:outerShdw blurRad="38100" dist="38100" dir="2700000" algn="tl">
                    <a:srgbClr val="000000">
                      <a:alpha val="43137"/>
                    </a:srgbClr>
                  </a:outerShdw>
                </a:effectLst>
                <a:latin typeface="Times New Roman" panose="02020603050405020304" pitchFamily="18" charset="0"/>
                <a:ea typeface="Calibri" charset="0"/>
                <a:cs typeface="Times New Roman" panose="02020603050405020304" pitchFamily="18" charset="0"/>
              </a:rPr>
              <a:t>positive school climate </a:t>
            </a:r>
            <a:r>
              <a:rPr lang="en-US" altLang="en-US" sz="2400" dirty="0">
                <a:latin typeface="Times New Roman" panose="02020603050405020304" pitchFamily="18" charset="0"/>
                <a:ea typeface="Calibri" charset="0"/>
                <a:cs typeface="Times New Roman" panose="02020603050405020304" pitchFamily="18" charset="0"/>
              </a:rPr>
              <a:t>has been shown to:</a:t>
            </a:r>
          </a:p>
          <a:p>
            <a:endParaRPr lang="en-US" altLang="en-US" sz="2400" dirty="0">
              <a:latin typeface="Times New Roman" panose="02020603050405020304" pitchFamily="18" charset="0"/>
              <a:ea typeface="Calibri" charset="0"/>
              <a:cs typeface="Times New Roman" panose="02020603050405020304" pitchFamily="18" charset="0"/>
            </a:endParaRP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Mitigate the negative effects of self-criticism </a:t>
            </a:r>
            <a:r>
              <a:rPr lang="en-US" altLang="en-US" sz="2400" i="1" dirty="0">
                <a:latin typeface="Times New Roman" panose="02020603050405020304" pitchFamily="18" charset="0"/>
                <a:ea typeface="Calibri" charset="0"/>
                <a:cs typeface="Times New Roman" panose="02020603050405020304" pitchFamily="18" charset="0"/>
              </a:rPr>
              <a:t>(</a:t>
            </a:r>
            <a:r>
              <a:rPr lang="en-US" altLang="en-US" sz="2400" i="1" dirty="0" err="1">
                <a:latin typeface="Times New Roman" panose="02020603050405020304" pitchFamily="18" charset="0"/>
                <a:ea typeface="Calibri" charset="0"/>
                <a:cs typeface="Times New Roman" panose="02020603050405020304" pitchFamily="18" charset="0"/>
              </a:rPr>
              <a:t>Kuperminic</a:t>
            </a:r>
            <a:r>
              <a:rPr lang="en-US" altLang="en-US" sz="2400" i="1" dirty="0">
                <a:latin typeface="Times New Roman" panose="02020603050405020304" pitchFamily="18" charset="0"/>
                <a:ea typeface="Calibri" charset="0"/>
                <a:cs typeface="Times New Roman" panose="02020603050405020304" pitchFamily="18" charset="0"/>
              </a:rPr>
              <a:t>) </a:t>
            </a: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Improve a wide range of emotional and mental health outcomes </a:t>
            </a:r>
            <a:r>
              <a:rPr lang="en-US" altLang="en-US" sz="2400" i="1" dirty="0">
                <a:latin typeface="Times New Roman" panose="02020603050405020304" pitchFamily="18" charset="0"/>
                <a:ea typeface="Calibri" charset="0"/>
                <a:cs typeface="Times New Roman" panose="02020603050405020304" pitchFamily="18" charset="0"/>
              </a:rPr>
              <a:t>(Way, Reddy, &amp; Rhodes) </a:t>
            </a: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Increase student self-concept </a:t>
            </a:r>
            <a:r>
              <a:rPr lang="en-US" altLang="en-US" sz="2400" i="1" dirty="0">
                <a:latin typeface="Times New Roman" panose="02020603050405020304" pitchFamily="18" charset="0"/>
                <a:ea typeface="Calibri" charset="0"/>
                <a:cs typeface="Times New Roman" panose="02020603050405020304" pitchFamily="18" charset="0"/>
              </a:rPr>
              <a:t>(Cairns)</a:t>
            </a: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Lower levels of drug use </a:t>
            </a:r>
            <a:r>
              <a:rPr lang="en-US" altLang="en-US" sz="2400" i="1" dirty="0">
                <a:latin typeface="Times New Roman" panose="02020603050405020304" pitchFamily="18" charset="0"/>
                <a:ea typeface="Calibri" charset="0"/>
                <a:cs typeface="Times New Roman" panose="02020603050405020304" pitchFamily="18" charset="0"/>
              </a:rPr>
              <a:t>(</a:t>
            </a:r>
            <a:r>
              <a:rPr lang="en-US" altLang="en-US" sz="2400" i="1" dirty="0" err="1">
                <a:latin typeface="Times New Roman" panose="02020603050405020304" pitchFamily="18" charset="0"/>
                <a:ea typeface="Calibri" charset="0"/>
                <a:cs typeface="Times New Roman" panose="02020603050405020304" pitchFamily="18" charset="0"/>
              </a:rPr>
              <a:t>LaRusso</a:t>
            </a:r>
            <a:r>
              <a:rPr lang="en-US" altLang="en-US" sz="2400" i="1" dirty="0">
                <a:latin typeface="Times New Roman" panose="02020603050405020304" pitchFamily="18" charset="0"/>
                <a:ea typeface="Calibri" charset="0"/>
                <a:cs typeface="Times New Roman" panose="02020603050405020304" pitchFamily="18" charset="0"/>
              </a:rPr>
              <a:t>) </a:t>
            </a: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Reduce psychiatric problems among high school students </a:t>
            </a:r>
            <a:r>
              <a:rPr lang="en-US" altLang="en-US" sz="2400" i="1" dirty="0">
                <a:latin typeface="Times New Roman" panose="02020603050405020304" pitchFamily="18" charset="0"/>
                <a:ea typeface="Calibri" charset="0"/>
                <a:cs typeface="Times New Roman" panose="02020603050405020304" pitchFamily="18" charset="0"/>
              </a:rPr>
              <a:t>(</a:t>
            </a:r>
            <a:r>
              <a:rPr lang="en-US" altLang="en-US" sz="2400" i="1" dirty="0" err="1">
                <a:latin typeface="Times New Roman" panose="02020603050405020304" pitchFamily="18" charset="0"/>
                <a:ea typeface="Calibri" charset="0"/>
                <a:cs typeface="Times New Roman" panose="02020603050405020304" pitchFamily="18" charset="0"/>
              </a:rPr>
              <a:t>LaRusso</a:t>
            </a:r>
            <a:r>
              <a:rPr lang="en-US" altLang="en-US" sz="2400" i="1" dirty="0">
                <a:latin typeface="Times New Roman" panose="02020603050405020304" pitchFamily="18" charset="0"/>
                <a:ea typeface="Calibri" charset="0"/>
                <a:cs typeface="Times New Roman" panose="02020603050405020304" pitchFamily="18" charset="0"/>
              </a:rPr>
              <a:t>) </a:t>
            </a:r>
          </a:p>
          <a:p>
            <a:pPr marL="257175" indent="-257175">
              <a:buFont typeface="Arial" panose="020B0604020202020204" pitchFamily="34" charset="0"/>
              <a:buChar char="•"/>
            </a:pPr>
            <a:r>
              <a:rPr lang="en-US" altLang="en-US" sz="2400" dirty="0">
                <a:latin typeface="Times New Roman" panose="02020603050405020304" pitchFamily="18" charset="0"/>
                <a:ea typeface="Calibri" charset="0"/>
                <a:cs typeface="Times New Roman" panose="02020603050405020304" pitchFamily="18" charset="0"/>
              </a:rPr>
              <a:t>Increase psychological well-being of students and their ability to cope with stressful situations </a:t>
            </a:r>
            <a:r>
              <a:rPr lang="en-US" altLang="en-US" sz="2400" i="1" dirty="0">
                <a:latin typeface="Times New Roman" panose="02020603050405020304" pitchFamily="18" charset="0"/>
                <a:ea typeface="Calibri" charset="0"/>
                <a:cs typeface="Times New Roman" panose="02020603050405020304" pitchFamily="18" charset="0"/>
              </a:rPr>
              <a:t>(</a:t>
            </a:r>
            <a:r>
              <a:rPr lang="en-US" altLang="en-US" sz="2400" i="1" dirty="0" err="1">
                <a:latin typeface="Times New Roman" panose="02020603050405020304" pitchFamily="18" charset="0"/>
                <a:ea typeface="Calibri" charset="0"/>
                <a:cs typeface="Times New Roman" panose="02020603050405020304" pitchFamily="18" charset="0"/>
              </a:rPr>
              <a:t>Ruus</a:t>
            </a:r>
            <a:r>
              <a:rPr lang="en-US" altLang="en-US" sz="2400" i="1" dirty="0">
                <a:latin typeface="Times New Roman" panose="02020603050405020304" pitchFamily="18" charset="0"/>
                <a:ea typeface="Calibri" charset="0"/>
                <a:cs typeface="Times New Roman" panose="02020603050405020304" pitchFamily="18" charset="0"/>
              </a:rPr>
              <a:t>)</a:t>
            </a:r>
          </a:p>
        </p:txBody>
      </p:sp>
    </p:spTree>
    <p:extLst>
      <p:ext uri="{BB962C8B-B14F-4D97-AF65-F5344CB8AC3E}">
        <p14:creationId xmlns:p14="http://schemas.microsoft.com/office/powerpoint/2010/main" val="406533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838" y="2159000"/>
            <a:ext cx="8920162" cy="1576388"/>
          </a:xfrm>
        </p:spPr>
        <p:txBody>
          <a:bodyPr>
            <a:normAutofit/>
          </a:bodyPr>
          <a:lstStyle/>
          <a:p>
            <a:pPr algn="ctr">
              <a:defRPr/>
            </a:pPr>
            <a:r>
              <a:rPr lang="en-US" sz="4000" dirty="0">
                <a:effectLst>
                  <a:outerShdw blurRad="38100" dist="38100" dir="2700000" algn="tl">
                    <a:srgbClr val="000000">
                      <a:alpha val="43137"/>
                    </a:srgbClr>
                  </a:outerShdw>
                </a:effectLst>
                <a:latin typeface="Times New Roman" pitchFamily="18" charset="0"/>
                <a:cs typeface="Times New Roman" pitchFamily="18" charset="0"/>
              </a:rPr>
              <a:t>How Do We Measure School Climate?</a:t>
            </a:r>
          </a:p>
        </p:txBody>
      </p:sp>
    </p:spTree>
    <p:extLst>
      <p:ext uri="{BB962C8B-B14F-4D97-AF65-F5344CB8AC3E}">
        <p14:creationId xmlns:p14="http://schemas.microsoft.com/office/powerpoint/2010/main" val="356639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322961" y="1128916"/>
            <a:ext cx="6021388" cy="1185862"/>
          </a:xfrm>
        </p:spPr>
        <p:txBody>
          <a:bodyPr>
            <a:normAutofit fontScale="90000"/>
          </a:bodyPr>
          <a:lstStyle/>
          <a:p>
            <a:pPr algn="ctr" eaLnBrk="1" hangingPunct="1">
              <a:defRPr/>
            </a:pPr>
            <a:br>
              <a:rPr lang="en-US" dirty="0">
                <a:latin typeface="Aparajita" pitchFamily="34" charset="0"/>
                <a:cs typeface="Aparajita" pitchFamily="34" charset="0"/>
              </a:rPr>
            </a:b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Measuring School Climate </a:t>
            </a:r>
            <a:b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Georgia</a:t>
            </a:r>
            <a:br>
              <a:rPr lang="en-US" dirty="0">
                <a:effectLst>
                  <a:outerShdw blurRad="38100" dist="38100" dir="2700000" algn="tl">
                    <a:srgbClr val="000000">
                      <a:alpha val="43137"/>
                    </a:srgbClr>
                  </a:outerShdw>
                </a:effectLst>
                <a:latin typeface="Aparajita" pitchFamily="34" charset="0"/>
                <a:cs typeface="Aparajita" pitchFamily="34" charset="0"/>
              </a:rPr>
            </a:br>
            <a:endParaRPr lang="en-US" dirty="0">
              <a:effectLst>
                <a:outerShdw blurRad="38100" dist="38100" dir="2700000" algn="tl">
                  <a:srgbClr val="000000">
                    <a:alpha val="43137"/>
                  </a:srgbClr>
                </a:outerShdw>
              </a:effectLst>
              <a:latin typeface="Aparajita" pitchFamily="34" charset="0"/>
              <a:cs typeface="Aparajita" pitchFamily="34" charset="0"/>
            </a:endParaRPr>
          </a:p>
        </p:txBody>
      </p:sp>
      <p:sp>
        <p:nvSpPr>
          <p:cNvPr id="9219" name="Content Placeholder 2"/>
          <p:cNvSpPr>
            <a:spLocks noGrp="1"/>
          </p:cNvSpPr>
          <p:nvPr>
            <p:ph idx="4294967295"/>
          </p:nvPr>
        </p:nvSpPr>
        <p:spPr>
          <a:xfrm>
            <a:off x="0" y="2344365"/>
            <a:ext cx="9144000" cy="3939703"/>
          </a:xfrm>
        </p:spPr>
        <p:txBody>
          <a:bodyPr/>
          <a:lstStyle/>
          <a:p>
            <a:pPr marL="0" indent="0" eaLnBrk="1" hangingPunct="1">
              <a:spcBef>
                <a:spcPct val="0"/>
              </a:spcBef>
              <a:buFont typeface="Arial" charset="0"/>
              <a:buNone/>
              <a:defRPr/>
            </a:pPr>
            <a:r>
              <a:rPr lang="en-US" sz="2400" b="1" dirty="0">
                <a:cs typeface="Times New Roman" pitchFamily="18" charset="0"/>
              </a:rPr>
              <a:t> </a:t>
            </a:r>
            <a:r>
              <a:rPr lang="en-US" sz="2400" b="1" dirty="0">
                <a:latin typeface="Times New Roman" panose="02020603050405020304" pitchFamily="18" charset="0"/>
                <a:cs typeface="Times New Roman" panose="02020603050405020304" pitchFamily="18" charset="0"/>
              </a:rPr>
              <a:t>Georgia Student Health Survey 2.0 </a:t>
            </a:r>
            <a:endParaRPr lang="en-US" dirty="0">
              <a:solidFill>
                <a:srgbClr val="FF0000"/>
              </a:solidFill>
              <a:latin typeface="Times New Roman" panose="02020603050405020304" pitchFamily="18" charset="0"/>
              <a:cs typeface="Times New Roman" panose="02020603050405020304" pitchFamily="18" charset="0"/>
            </a:endParaRPr>
          </a:p>
          <a:p>
            <a:pPr marL="742950" lvl="2" indent="-342900" eaLnBrk="1" hangingPunct="1">
              <a:spcBef>
                <a:spcPct val="0"/>
              </a:spcBef>
              <a:defRPr/>
            </a:pPr>
            <a:r>
              <a:rPr lang="en-US" sz="2400" dirty="0">
                <a:latin typeface="Times New Roman" panose="02020603050405020304" pitchFamily="18" charset="0"/>
                <a:cs typeface="Times New Roman" panose="02020603050405020304" pitchFamily="18" charset="0"/>
              </a:rPr>
              <a:t>Administered annually to students in grades 6-12</a:t>
            </a:r>
          </a:p>
          <a:p>
            <a:pPr marL="742950" lvl="2" indent="-342900" eaLnBrk="1" hangingPunct="1">
              <a:spcBef>
                <a:spcPct val="0"/>
              </a:spcBef>
              <a:defRPr/>
            </a:pPr>
            <a:r>
              <a:rPr lang="en-US" sz="2400" dirty="0">
                <a:latin typeface="Times New Roman" panose="02020603050405020304" pitchFamily="18" charset="0"/>
                <a:cs typeface="Times New Roman" panose="02020603050405020304" pitchFamily="18" charset="0"/>
              </a:rPr>
              <a:t>Grades 3-5 added in school year 2013-2014</a:t>
            </a:r>
          </a:p>
          <a:p>
            <a:pPr eaLnBrk="1" hangingPunct="1">
              <a:spcBef>
                <a:spcPct val="0"/>
              </a:spcBef>
              <a:defRPr/>
            </a:pPr>
            <a:endParaRPr lang="en-US" sz="800" b="1" dirty="0">
              <a:latin typeface="Times New Roman" panose="02020603050405020304" pitchFamily="18" charset="0"/>
              <a:cs typeface="Times New Roman" panose="02020603050405020304" pitchFamily="18" charset="0"/>
            </a:endParaRPr>
          </a:p>
          <a:p>
            <a:pPr marL="57150" indent="0" eaLnBrk="1" hangingPunct="1">
              <a:spcBef>
                <a:spcPct val="0"/>
              </a:spcBef>
              <a:buFont typeface="Arial" charset="0"/>
              <a:buNone/>
              <a:defRPr/>
            </a:pPr>
            <a:r>
              <a:rPr lang="en-US" sz="2400" b="1" dirty="0">
                <a:latin typeface="Times New Roman" panose="02020603050405020304" pitchFamily="18" charset="0"/>
                <a:cs typeface="Times New Roman" panose="02020603050405020304" pitchFamily="18" charset="0"/>
              </a:rPr>
              <a:t>Georgia School Personnel Survey (GSPS)</a:t>
            </a:r>
          </a:p>
          <a:p>
            <a:pPr lvl="1" eaLnBrk="1" hangingPunct="1">
              <a:spcBef>
                <a:spcPct val="0"/>
              </a:spcBef>
              <a:buFont typeface="Arial" pitchFamily="34" charset="0"/>
              <a:buChar char="•"/>
              <a:defRPr/>
            </a:pPr>
            <a:r>
              <a:rPr lang="en-US" sz="2400" dirty="0">
                <a:latin typeface="Times New Roman" panose="02020603050405020304" pitchFamily="18" charset="0"/>
                <a:cs typeface="Times New Roman" panose="02020603050405020304" pitchFamily="18" charset="0"/>
              </a:rPr>
              <a:t>Administered annually to teachers, staff and administrators</a:t>
            </a:r>
          </a:p>
          <a:p>
            <a:pPr lvl="1" eaLnBrk="1" hangingPunct="1">
              <a:spcBef>
                <a:spcPct val="0"/>
              </a:spcBef>
              <a:defRPr/>
            </a:pPr>
            <a:endParaRPr lang="en-US" sz="800" dirty="0">
              <a:latin typeface="Times New Roman" panose="02020603050405020304" pitchFamily="18" charset="0"/>
              <a:cs typeface="Times New Roman" panose="02020603050405020304" pitchFamily="18" charset="0"/>
            </a:endParaRPr>
          </a:p>
          <a:p>
            <a:pPr marL="57150" indent="0" eaLnBrk="1" hangingPunct="1">
              <a:spcBef>
                <a:spcPct val="0"/>
              </a:spcBef>
              <a:buFont typeface="Arial" charset="0"/>
              <a:buNone/>
              <a:defRPr/>
            </a:pPr>
            <a:r>
              <a:rPr lang="en-US" sz="2400" b="1" dirty="0">
                <a:latin typeface="Times New Roman" panose="02020603050405020304" pitchFamily="18" charset="0"/>
                <a:cs typeface="Times New Roman" panose="02020603050405020304" pitchFamily="18" charset="0"/>
              </a:rPr>
              <a:t>Georgia Parent Survey </a:t>
            </a:r>
            <a:endParaRPr lang="en-US" sz="2400" dirty="0">
              <a:latin typeface="Times New Roman" panose="02020603050405020304" pitchFamily="18" charset="0"/>
              <a:cs typeface="Times New Roman" panose="02020603050405020304" pitchFamily="18" charset="0"/>
            </a:endParaRPr>
          </a:p>
          <a:p>
            <a:pPr lvl="1" eaLnBrk="1" hangingPunct="1">
              <a:spcBef>
                <a:spcPct val="0"/>
              </a:spcBef>
              <a:buFont typeface="Arial" pitchFamily="34" charset="0"/>
              <a:buChar char="•"/>
              <a:defRPr/>
            </a:pPr>
            <a:r>
              <a:rPr lang="en-US" sz="2400" dirty="0">
                <a:latin typeface="Times New Roman" panose="02020603050405020304" pitchFamily="18" charset="0"/>
                <a:cs typeface="Times New Roman" panose="02020603050405020304" pitchFamily="18" charset="0"/>
              </a:rPr>
              <a:t>Administered annually to parents online</a:t>
            </a:r>
          </a:p>
          <a:p>
            <a:pPr marL="457200" lvl="1" indent="0" eaLnBrk="1" hangingPunct="1">
              <a:spcBef>
                <a:spcPct val="0"/>
              </a:spcBef>
              <a:buFont typeface="Arial" charset="0"/>
              <a:buNone/>
              <a:defRPr/>
            </a:pPr>
            <a:endParaRPr lang="en-US" sz="800" dirty="0">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sz="2400" b="1" dirty="0">
                <a:latin typeface="Times New Roman" panose="02020603050405020304" pitchFamily="18" charset="0"/>
                <a:cs typeface="Times New Roman" panose="02020603050405020304" pitchFamily="18" charset="0"/>
              </a:rPr>
              <a:t> School Climate Star Rating </a:t>
            </a:r>
          </a:p>
          <a:p>
            <a:pPr lvl="1" eaLnBrk="1" hangingPunct="1">
              <a:spcBef>
                <a:spcPct val="0"/>
              </a:spcBef>
              <a:defRPr/>
            </a:pPr>
            <a:r>
              <a:rPr lang="en-US" sz="2400" dirty="0">
                <a:latin typeface="Times New Roman" panose="02020603050405020304" pitchFamily="18" charset="0"/>
                <a:cs typeface="Times New Roman" panose="02020603050405020304" pitchFamily="18" charset="0"/>
              </a:rPr>
              <a:t>Diagnostic tool for </a:t>
            </a:r>
            <a:r>
              <a:rPr lang="en-US" sz="2400" i="1" dirty="0">
                <a:latin typeface="Times New Roman" panose="02020603050405020304" pitchFamily="18" charset="0"/>
                <a:cs typeface="Times New Roman" panose="02020603050405020304" pitchFamily="18" charset="0"/>
              </a:rPr>
              <a:t>College and Career Ready Performance Index</a:t>
            </a:r>
            <a:r>
              <a:rPr lang="en-US" sz="2400" dirty="0">
                <a:latin typeface="Times New Roman" panose="02020603050405020304" pitchFamily="18" charset="0"/>
                <a:cs typeface="Times New Roman" panose="02020603050405020304" pitchFamily="18" charset="0"/>
              </a:rPr>
              <a:t> (CCRPI)</a:t>
            </a:r>
          </a:p>
          <a:p>
            <a:pPr marL="0" indent="0" eaLnBrk="1" hangingPunct="1">
              <a:buFont typeface="Arial" charset="0"/>
              <a:buNone/>
              <a:defRPr/>
            </a:pPr>
            <a:endParaRPr lang="en-US" sz="2000" dirty="0">
              <a:latin typeface="Aparajita" pitchFamily="34" charset="0"/>
              <a:cs typeface="Aparajita" pitchFamily="34" charset="0"/>
            </a:endParaRPr>
          </a:p>
        </p:txBody>
      </p:sp>
    </p:spTree>
    <p:extLst>
      <p:ext uri="{BB962C8B-B14F-4D97-AF65-F5344CB8AC3E}">
        <p14:creationId xmlns:p14="http://schemas.microsoft.com/office/powerpoint/2010/main" val="1679336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12" y="1323126"/>
            <a:ext cx="8900811" cy="3724096"/>
          </a:xfrm>
          <a:prstGeom prst="rect">
            <a:avLst/>
          </a:prstGeom>
        </p:spPr>
        <p:txBody>
          <a:bodyPr wrap="square">
            <a:spAutoFit/>
          </a:bodyPr>
          <a:lstStyle/>
          <a:p>
            <a:pPr fontAlgn="auto">
              <a:spcBef>
                <a:spcPts val="0"/>
              </a:spcBef>
              <a:spcAft>
                <a:spcPts val="0"/>
              </a:spcAft>
              <a:defRPr/>
            </a:pPr>
            <a:endParaRPr lang="en-US" sz="1200"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climate surveys are administered online:</a:t>
            </a:r>
          </a:p>
          <a:p>
            <a:pPr fontAlgn="auto">
              <a:spcBef>
                <a:spcPts val="0"/>
              </a:spcBef>
              <a:spcAft>
                <a:spcPts val="0"/>
              </a:spcAft>
              <a:defRPr/>
            </a:pPr>
            <a:endParaRPr lang="en-US" sz="2600" b="1" dirty="0">
              <a:latin typeface="Times New Roman" panose="02020603050405020304" pitchFamily="18" charset="0"/>
              <a:cs typeface="Times New Roman" panose="02020603050405020304" pitchFamily="18" charset="0"/>
            </a:endParaRPr>
          </a:p>
          <a:p>
            <a:pPr marL="457200" indent="-457200" fontAlgn="auto">
              <a:spcBef>
                <a:spcPts val="0"/>
              </a:spcBef>
              <a:spcAft>
                <a:spcPts val="0"/>
              </a:spcAft>
              <a:buFont typeface="Arial" panose="020B0604020202020204" pitchFamily="34" charset="0"/>
              <a:buChar char="•"/>
              <a:defRPr/>
            </a:pPr>
            <a:r>
              <a:rPr lang="en-US" sz="2600" b="1" dirty="0">
                <a:latin typeface="Times New Roman" panose="02020603050405020304" pitchFamily="18" charset="0"/>
                <a:cs typeface="Times New Roman" panose="02020603050405020304" pitchFamily="18" charset="0"/>
              </a:rPr>
              <a:t>91 questions on GSHS 2.0 (grades 6-12)</a:t>
            </a:r>
          </a:p>
          <a:p>
            <a:pPr marL="457200" indent="-457200" fontAlgn="auto">
              <a:spcBef>
                <a:spcPts val="0"/>
              </a:spcBef>
              <a:spcAft>
                <a:spcPts val="0"/>
              </a:spcAft>
              <a:buFont typeface="Arial" panose="020B0604020202020204" pitchFamily="34" charset="0"/>
              <a:buChar char="•"/>
              <a:defRPr/>
            </a:pPr>
            <a:r>
              <a:rPr lang="en-US" sz="2600" b="1" dirty="0">
                <a:latin typeface="Times New Roman" panose="02020603050405020304" pitchFamily="18" charset="0"/>
                <a:cs typeface="Times New Roman" panose="02020603050405020304" pitchFamily="18" charset="0"/>
              </a:rPr>
              <a:t>15 questions on GSHS 2.0 (grades 3-5)</a:t>
            </a:r>
          </a:p>
          <a:p>
            <a:pPr marL="457200" indent="-457200" fontAlgn="auto">
              <a:spcBef>
                <a:spcPts val="0"/>
              </a:spcBef>
              <a:spcAft>
                <a:spcPts val="0"/>
              </a:spcAft>
              <a:buFont typeface="Arial" panose="020B0604020202020204" pitchFamily="34" charset="0"/>
              <a:buChar char="•"/>
              <a:defRPr/>
            </a:pPr>
            <a:r>
              <a:rPr lang="en-US" sz="2600" b="1" dirty="0">
                <a:latin typeface="Times New Roman" panose="02020603050405020304" pitchFamily="18" charset="0"/>
                <a:cs typeface="Times New Roman" panose="02020603050405020304" pitchFamily="18" charset="0"/>
              </a:rPr>
              <a:t>24 questions on Georgia Parent Survey</a:t>
            </a:r>
          </a:p>
          <a:p>
            <a:pPr marL="457200" indent="-457200" fontAlgn="auto">
              <a:spcBef>
                <a:spcPts val="0"/>
              </a:spcBef>
              <a:spcAft>
                <a:spcPts val="0"/>
              </a:spcAft>
              <a:buFont typeface="Arial" panose="020B0604020202020204" pitchFamily="34" charset="0"/>
              <a:buChar char="•"/>
              <a:defRPr/>
            </a:pPr>
            <a:r>
              <a:rPr lang="en-US" sz="2600" b="1" dirty="0">
                <a:latin typeface="Times New Roman" panose="02020603050405020304" pitchFamily="18" charset="0"/>
                <a:cs typeface="Times New Roman" panose="02020603050405020304" pitchFamily="18" charset="0"/>
              </a:rPr>
              <a:t>31 questions on Georgia School Personnel Survey</a:t>
            </a:r>
          </a:p>
          <a:p>
            <a:pPr fontAlgn="auto">
              <a:spcBef>
                <a:spcPts val="0"/>
              </a:spcBef>
              <a:spcAft>
                <a:spcPts val="0"/>
              </a:spcAft>
              <a:defRPr/>
            </a:pPr>
            <a:endParaRPr lang="en-US" sz="12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mn-lt"/>
              <a:cs typeface="+mn-cs"/>
            </a:endParaRPr>
          </a:p>
          <a:p>
            <a:pPr fontAlgn="auto">
              <a:spcBef>
                <a:spcPts val="0"/>
              </a:spcBef>
              <a:spcAft>
                <a:spcPts val="0"/>
              </a:spcAft>
              <a:defRPr/>
            </a:pPr>
            <a:r>
              <a:rPr lang="en-US" sz="2800" dirty="0">
                <a:latin typeface="+mn-lt"/>
                <a:cs typeface="+mn-cs"/>
              </a:rPr>
              <a:t> </a:t>
            </a:r>
          </a:p>
        </p:txBody>
      </p:sp>
      <p:pic>
        <p:nvPicPr>
          <p:cNvPr id="12291" name="Picture 4" descr="C:\Users\Garry McGiboney\AppData\Local\Microsoft\Windows\Temporary Internet Files\Content.IE5\GJWOSUIE\MP9102164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627" y="4172830"/>
            <a:ext cx="2007905" cy="17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643043"/>
      </p:ext>
    </p:extLst>
  </p:cSld>
  <p:clrMapOvr>
    <a:masterClrMapping/>
  </p:clrMapOvr>
  <p:transition spd="slow"/>
</p:sld>
</file>

<file path=ppt/theme/theme1.xml><?xml version="1.0" encoding="utf-8"?>
<a:theme xmlns:a="http://schemas.openxmlformats.org/drawingml/2006/main" name="GaDOE-PowerPoint-Template_2015">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6FFD8429131A4E96CC84417E693C27" ma:contentTypeVersion="1" ma:contentTypeDescription="Create a new document." ma:contentTypeScope="" ma:versionID="3fc816121a4c3cf1491cbda3583c0570">
  <xsd:schema xmlns:xsd="http://www.w3.org/2001/XMLSchema" xmlns:xs="http://www.w3.org/2001/XMLSchema" xmlns:p="http://schemas.microsoft.com/office/2006/metadata/properties" xmlns:ns1="http://schemas.microsoft.com/sharepoint/v3" xmlns:ns2="1d496aed-39d0-4758-b3cf-4e4773287716" xmlns:ns3="6c247bae-e40d-40c7-91b3-26f1e466c40a" targetNamespace="http://schemas.microsoft.com/office/2006/metadata/properties" ma:root="true" ma:fieldsID="7b4c650046825c147a29901d76b925ac" ns1:_="" ns2:_="" ns3:_="">
    <xsd:import namespace="http://schemas.microsoft.com/sharepoint/v3"/>
    <xsd:import namespace="1d496aed-39d0-4758-b3cf-4e4773287716"/>
    <xsd:import namespace="6c247bae-e40d-40c7-91b3-26f1e466c40a"/>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2" ma:web="b1898e29-fee5-4c33-85ce-dc384e63ddeb">
      <xsd:simpleType>
        <xsd:restriction base="dms:Lookup"/>
      </xsd:simpleType>
    </xsd:element>
    <xsd:element name="Page_x0020_SubHeader" ma:index="13" nillable="true" ma:displayName="Page SubHeader" ma:internalName="Page_x0020_SubHeader2">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9BA517-8821-445B-B775-EB2500BEAB20}"/>
</file>

<file path=customXml/itemProps2.xml><?xml version="1.0" encoding="utf-8"?>
<ds:datastoreItem xmlns:ds="http://schemas.openxmlformats.org/officeDocument/2006/customXml" ds:itemID="{3E861535-7753-48C9-B868-0900BA82A391}"/>
</file>

<file path=customXml/itemProps3.xml><?xml version="1.0" encoding="utf-8"?>
<ds:datastoreItem xmlns:ds="http://schemas.openxmlformats.org/officeDocument/2006/customXml" ds:itemID="{759AC933-011D-45F1-B4B4-722E2E1CE80B}"/>
</file>

<file path=docProps/app.xml><?xml version="1.0" encoding="utf-8"?>
<Properties xmlns="http://schemas.openxmlformats.org/officeDocument/2006/extended-properties" xmlns:vt="http://schemas.openxmlformats.org/officeDocument/2006/docPropsVTypes">
  <Template>GaDOE-PowerPoint-Template_2015</Template>
  <TotalTime>1073</TotalTime>
  <Words>2776</Words>
  <Application>Microsoft Office PowerPoint</Application>
  <PresentationFormat>On-screen Show (4:3)</PresentationFormat>
  <Paragraphs>378</Paragraphs>
  <Slides>58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Aparajita</vt:lpstr>
      <vt:lpstr>Arial</vt:lpstr>
      <vt:lpstr>Arial Black</vt:lpstr>
      <vt:lpstr>Arial Rounded MT Bold</vt:lpstr>
      <vt:lpstr>Calibri</vt:lpstr>
      <vt:lpstr>Chiller</vt:lpstr>
      <vt:lpstr>Times New Roman</vt:lpstr>
      <vt:lpstr>Wingdings</vt:lpstr>
      <vt:lpstr>Wingdings 2</vt:lpstr>
      <vt:lpstr>GaDOE-PowerPoint-Template_2015</vt:lpstr>
      <vt:lpstr> School Climate Star Rating  </vt:lpstr>
      <vt:lpstr>What is School Climate?</vt:lpstr>
      <vt:lpstr>PowerPoint Presentation</vt:lpstr>
      <vt:lpstr>PowerPoint Presentation</vt:lpstr>
      <vt:lpstr>PowerPoint Presentation</vt:lpstr>
      <vt:lpstr>PowerPoint Presentation</vt:lpstr>
      <vt:lpstr>How Do We Measure School Climate?</vt:lpstr>
      <vt:lpstr> Measuring School Climate  in Georgia </vt:lpstr>
      <vt:lpstr>PowerPoint Presentation</vt:lpstr>
      <vt:lpstr>PowerPoint Presentation</vt:lpstr>
      <vt:lpstr>PowerPoint Presentation</vt:lpstr>
      <vt:lpstr>  Did You Know?</vt:lpstr>
      <vt:lpstr>Student Alcohol / Drug Use Patterns (middle and high school surveys only)</vt:lpstr>
      <vt:lpstr>School Climate, Risk &amp; Protective Factors (middle and high school surveys only)</vt:lpstr>
      <vt:lpstr>School Climate, Risk &amp; Protective Factors (middle and high school surveys only)</vt:lpstr>
      <vt:lpstr>School Climate, Risk &amp; Protective Factors (middle and high school surveys only)</vt:lpstr>
      <vt:lpstr>PowerPoint Presentation</vt:lpstr>
      <vt:lpstr>PowerPoint Presentation</vt:lpstr>
      <vt:lpstr>PowerPoint Presentation</vt:lpstr>
      <vt:lpstr>PowerPoint Presentation</vt:lpstr>
      <vt:lpstr>What does the GSHS 2.0 data tell us?</vt:lpstr>
      <vt:lpstr>2017-2018 Student Survey Results *Statewide results  - 674,354 students (grades 6-12)</vt:lpstr>
      <vt:lpstr>2017-2018 Student Survey Results *Statewide results  - 674,354 students (grades 6-12)</vt:lpstr>
      <vt:lpstr>2017-2018 Student Survey Results *Statewide results  - 674,354 students (grades 6-12)</vt:lpstr>
      <vt:lpstr>2017-2018 Student Survey Results *Statewide results  - 674,354 students (grades 6-12)</vt:lpstr>
      <vt:lpstr>2017-2018 Student Survey Results *Statewide results  - 674,354 students (grades 6-12)</vt:lpstr>
      <vt:lpstr>PowerPoint Presentation</vt:lpstr>
      <vt:lpstr>PowerPoint Presentation</vt:lpstr>
      <vt:lpstr>PowerPoint Presentation</vt:lpstr>
      <vt:lpstr>PowerPoint Presentation</vt:lpstr>
      <vt:lpstr>              GSHS 2.0 Mental Health Indicators </vt:lpstr>
      <vt:lpstr>Schools as Mental Health Providers</vt:lpstr>
      <vt:lpstr>HB 763</vt:lpstr>
      <vt:lpstr>New Funding for Student Mental Health Awareness Training</vt:lpstr>
      <vt:lpstr>Mental Health Awareness Trainings</vt:lpstr>
      <vt:lpstr>PowerPoint Presentation</vt:lpstr>
      <vt:lpstr>School Climate Star Ratings</vt:lpstr>
      <vt:lpstr>Georgia Law &amp; School Climate</vt:lpstr>
      <vt:lpstr>PowerPoint Presentation</vt:lpstr>
      <vt:lpstr>O.C.G.A. § 20-14-33</vt:lpstr>
      <vt:lpstr>O.C.G.A. § 20-14-33</vt:lpstr>
      <vt:lpstr>School Climate Star Ratings</vt:lpstr>
      <vt:lpstr>PowerPoint Presentation</vt:lpstr>
      <vt:lpstr> Survey Component </vt:lpstr>
      <vt:lpstr> Student Discipline Component  </vt:lpstr>
      <vt:lpstr>PowerPoint Presentation</vt:lpstr>
      <vt:lpstr>Student Discipline Component</vt:lpstr>
      <vt:lpstr>Safe and Substance-Free Learning Environment Component </vt:lpstr>
      <vt:lpstr>Safe and Substance-Free Learning Environment (Student Survey data)</vt:lpstr>
      <vt:lpstr>Safe and Substance-Free Learning Environment (Student Record Data)</vt:lpstr>
      <vt:lpstr>Schoolwide Attendance Component</vt:lpstr>
      <vt:lpstr>Additional Considerations</vt:lpstr>
      <vt:lpstr>Additional Considerations</vt:lpstr>
      <vt:lpstr>The CCRPI</vt:lpstr>
      <vt:lpstr>PowerPoint Presentation</vt:lpstr>
      <vt:lpstr>2017 School Climate Star Rating and CCRPI Comparison</vt:lpstr>
      <vt:lpstr>www.gadoe.org</vt:lpstr>
      <vt:lpstr>QUESTIONS??</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Climate and the CCRPI</dc:title>
  <dc:creator>GaDOE</dc:creator>
  <cp:lastModifiedBy>Jeffrey Hodges</cp:lastModifiedBy>
  <cp:revision>120</cp:revision>
  <cp:lastPrinted>2017-01-18T19:36:18Z</cp:lastPrinted>
  <dcterms:created xsi:type="dcterms:W3CDTF">2015-01-13T14:18:38Z</dcterms:created>
  <dcterms:modified xsi:type="dcterms:W3CDTF">2018-10-09T15:32:25Z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0x010100566FFD8429131A4E96CC84417E693C27</vt:lpwstr>
  </property>
  <property fmtid="{D5CDD505-2E9C-101B-9397-08002B2CF9AE}" pid="3" name="Page">
    <vt:lpwstr>24</vt:lpwstr>
  </property>
  <property fmtid="{D5CDD505-2E9C-101B-9397-08002B2CF9AE}" pid="4" name="Order">
    <vt:r8>25800</vt:r8>
  </property>
  <property fmtid="{D5CDD505-2E9C-101B-9397-08002B2CF9AE}" pid="5" name="TemplateUrl">
    <vt:lpwstr/>
  </property>
  <property fmtid="{D5CDD505-2E9C-101B-9397-08002B2CF9AE}" pid="6" name="Page SubHeader">
    <vt:lpwstr/>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Page0">
    <vt:lpwstr>24</vt:lpwstr>
  </property>
</Properties>
</file>