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slides/slide70.xml" ContentType="application/vnd.openxmlformats-officedocument.presentationml.slide+xml"/>
  <Override PartName="/ppt/slides/slide71.xml" ContentType="application/vnd.openxmlformats-officedocument.presentationml.slide+xml"/>
  <Override PartName="/ppt/presentation.xml" ContentType="application/vnd.openxmlformats-officedocument.presentationml.presentation.main+xml"/>
  <Override PartName="/ppt/slides/slide69.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8.xml" ContentType="application/vnd.openxmlformats-officedocument.presentationml.slide+xml"/>
  <Override PartName="/ppt/slides/slide9.xml" ContentType="application/vnd.openxmlformats-officedocument.presentationml.slide+xml"/>
  <Override PartName="/ppt/slides/slide67.xml" ContentType="application/vnd.openxmlformats-officedocument.presentationml.slide+xml"/>
  <Override PartName="/ppt/slides/slide11.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6"/>
  </p:notesMasterIdLst>
  <p:sldIdLst>
    <p:sldId id="257" r:id="rId5"/>
    <p:sldId id="293" r:id="rId6"/>
    <p:sldId id="294" r:id="rId7"/>
    <p:sldId id="295" r:id="rId8"/>
    <p:sldId id="259" r:id="rId9"/>
    <p:sldId id="296" r:id="rId10"/>
    <p:sldId id="323" r:id="rId11"/>
    <p:sldId id="258" r:id="rId12"/>
    <p:sldId id="332" r:id="rId13"/>
    <p:sldId id="319" r:id="rId14"/>
    <p:sldId id="260" r:id="rId15"/>
    <p:sldId id="321" r:id="rId16"/>
    <p:sldId id="322" r:id="rId17"/>
    <p:sldId id="261" r:id="rId18"/>
    <p:sldId id="320" r:id="rId19"/>
    <p:sldId id="262" r:id="rId20"/>
    <p:sldId id="302" r:id="rId21"/>
    <p:sldId id="303" r:id="rId22"/>
    <p:sldId id="304" r:id="rId23"/>
    <p:sldId id="305" r:id="rId24"/>
    <p:sldId id="307" r:id="rId25"/>
    <p:sldId id="324" r:id="rId26"/>
    <p:sldId id="326" r:id="rId27"/>
    <p:sldId id="325" r:id="rId28"/>
    <p:sldId id="263" r:id="rId29"/>
    <p:sldId id="309" r:id="rId30"/>
    <p:sldId id="308" r:id="rId31"/>
    <p:sldId id="317" r:id="rId32"/>
    <p:sldId id="314" r:id="rId33"/>
    <p:sldId id="264" r:id="rId34"/>
    <p:sldId id="334" r:id="rId35"/>
    <p:sldId id="327" r:id="rId36"/>
    <p:sldId id="329" r:id="rId37"/>
    <p:sldId id="330" r:id="rId38"/>
    <p:sldId id="331" r:id="rId39"/>
    <p:sldId id="318" r:id="rId40"/>
    <p:sldId id="310" r:id="rId41"/>
    <p:sldId id="265" r:id="rId42"/>
    <p:sldId id="266" r:id="rId43"/>
    <p:sldId id="311" r:id="rId44"/>
    <p:sldId id="267" r:id="rId45"/>
    <p:sldId id="315" r:id="rId46"/>
    <p:sldId id="268" r:id="rId47"/>
    <p:sldId id="269" r:id="rId48"/>
    <p:sldId id="270" r:id="rId49"/>
    <p:sldId id="271" r:id="rId50"/>
    <p:sldId id="272" r:id="rId51"/>
    <p:sldId id="312" r:id="rId52"/>
    <p:sldId id="274" r:id="rId53"/>
    <p:sldId id="280" r:id="rId54"/>
    <p:sldId id="281" r:id="rId55"/>
    <p:sldId id="277" r:id="rId56"/>
    <p:sldId id="278" r:id="rId57"/>
    <p:sldId id="313" r:id="rId58"/>
    <p:sldId id="335" r:id="rId59"/>
    <p:sldId id="282" r:id="rId60"/>
    <p:sldId id="283" r:id="rId61"/>
    <p:sldId id="297" r:id="rId62"/>
    <p:sldId id="452" r:id="rId63"/>
    <p:sldId id="453" r:id="rId64"/>
    <p:sldId id="454" r:id="rId65"/>
    <p:sldId id="455" r:id="rId66"/>
    <p:sldId id="463" r:id="rId67"/>
    <p:sldId id="486" r:id="rId68"/>
    <p:sldId id="487" r:id="rId69"/>
    <p:sldId id="288" r:id="rId70"/>
    <p:sldId id="289" r:id="rId71"/>
    <p:sldId id="328" r:id="rId72"/>
    <p:sldId id="292" r:id="rId73"/>
    <p:sldId id="290" r:id="rId74"/>
    <p:sldId id="291"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D6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09" d="100"/>
          <a:sy n="109" d="100"/>
        </p:scale>
        <p:origin x="95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AB1433-BF8B-45C5-81D6-089F21EECCF9}" type="datetimeFigureOut">
              <a:rPr lang="en-US" smtClean="0"/>
              <a:t>10/4/2018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530340-F5C0-43BA-9CC1-D63E860F355B}" type="slidenum">
              <a:rPr lang="en-US" smtClean="0"/>
              <a:t>‹#›</a:t>
            </a:fld>
            <a:endParaRPr lang="en-US"/>
          </a:p>
        </p:txBody>
      </p:sp>
    </p:spTree>
    <p:extLst>
      <p:ext uri="{BB962C8B-B14F-4D97-AF65-F5344CB8AC3E}">
        <p14:creationId xmlns:p14="http://schemas.microsoft.com/office/powerpoint/2010/main" val="1912236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6400"/>
              </a:solidFill>
            </a:endParaRPr>
          </a:p>
        </p:txBody>
      </p:sp>
      <p:pic>
        <p:nvPicPr>
          <p:cNvPr id="17" name="Picture 16"/>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10"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0"/>
            <a:ext cx="9144000" cy="10258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15442"/>
            <a:ext cx="1978056" cy="1052325"/>
          </a:xfrm>
          <a:prstGeom prst="rect">
            <a:avLst/>
          </a:prstGeom>
        </p:spPr>
      </p:pic>
      <p:sp>
        <p:nvSpPr>
          <p:cNvPr id="15" name="Date Placeholder 3"/>
          <p:cNvSpPr txBox="1">
            <a:spLocks/>
          </p:cNvSpPr>
          <p:nvPr userDrawn="1"/>
        </p:nvSpPr>
        <p:spPr>
          <a:xfrm>
            <a:off x="3157025" y="213626"/>
            <a:ext cx="5878691"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dirty="0">
                <a:solidFill>
                  <a:schemeClr val="bg1"/>
                </a:solidFill>
              </a:rPr>
              <a:t>Richard</a:t>
            </a:r>
            <a:r>
              <a:rPr lang="en-US" sz="1400" b="1" baseline="0" dirty="0">
                <a:solidFill>
                  <a:schemeClr val="bg1"/>
                </a:solidFill>
              </a:rPr>
              <a:t> Woods, Georgia’s School Superintendent</a:t>
            </a:r>
          </a:p>
          <a:p>
            <a:pPr algn="r"/>
            <a:r>
              <a:rPr lang="en-US" sz="1200" b="1" i="1" u="none" baseline="0" dirty="0">
                <a:solidFill>
                  <a:schemeClr val="bg1"/>
                </a:solidFill>
              </a:rPr>
              <a:t>“Educating Georgia’s Future”</a:t>
            </a:r>
          </a:p>
          <a:p>
            <a:pPr algn="r"/>
            <a:r>
              <a:rPr lang="en-US" sz="1200" b="1" baseline="0" dirty="0">
                <a:solidFill>
                  <a:schemeClr val="bg1"/>
                </a:solidFill>
              </a:rPr>
              <a:t>gadoe.org</a:t>
            </a:r>
            <a:endParaRPr lang="en-US" sz="1200" b="1" dirty="0">
              <a:solidFill>
                <a:schemeClr val="bg1"/>
              </a:solidFill>
            </a:endParaRPr>
          </a:p>
        </p:txBody>
      </p:sp>
      <p:sp>
        <p:nvSpPr>
          <p:cNvPr id="16" name="Rectangle 15"/>
          <p:cNvSpPr/>
          <p:nvPr userDrawn="1"/>
        </p:nvSpPr>
        <p:spPr>
          <a:xfrm flipV="1">
            <a:off x="1" y="1042277"/>
            <a:ext cx="9144000" cy="45719"/>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813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6400"/>
              </a:solidFill>
            </a:endParaRPr>
          </a:p>
        </p:txBody>
      </p:sp>
      <p:pic>
        <p:nvPicPr>
          <p:cNvPr id="13" name="Picture 12"/>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10"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5" name="Date Placeholder 3"/>
          <p:cNvSpPr txBox="1">
            <a:spLocks/>
          </p:cNvSpPr>
          <p:nvPr userDrawn="1"/>
        </p:nvSpPr>
        <p:spPr>
          <a:xfrm>
            <a:off x="7055141" y="1019660"/>
            <a:ext cx="2078037"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a:solidFill>
                  <a:schemeClr val="tx1">
                    <a:lumMod val="65000"/>
                    <a:lumOff val="35000"/>
                  </a:schemeClr>
                </a:solidFill>
              </a:rPr>
              <a:t>Richard</a:t>
            </a:r>
            <a:r>
              <a:rPr lang="en-US" sz="1000" b="1" baseline="0" dirty="0">
                <a:solidFill>
                  <a:schemeClr val="tx1">
                    <a:lumMod val="65000"/>
                    <a:lumOff val="35000"/>
                  </a:schemeClr>
                </a:solidFill>
              </a:rPr>
              <a:t> Woods, </a:t>
            </a:r>
          </a:p>
          <a:p>
            <a:pPr algn="r"/>
            <a:r>
              <a:rPr lang="en-US" sz="1000" b="1" baseline="0" dirty="0">
                <a:solidFill>
                  <a:schemeClr val="tx1">
                    <a:lumMod val="65000"/>
                    <a:lumOff val="35000"/>
                  </a:schemeClr>
                </a:solidFill>
              </a:rPr>
              <a:t>Georgia’s School Superintendent</a:t>
            </a:r>
          </a:p>
          <a:p>
            <a:pPr algn="r"/>
            <a:r>
              <a:rPr lang="en-US" sz="1000" b="1" i="1" u="none" baseline="0" dirty="0">
                <a:solidFill>
                  <a:schemeClr val="tx1">
                    <a:lumMod val="65000"/>
                    <a:lumOff val="35000"/>
                  </a:schemeClr>
                </a:solidFill>
              </a:rPr>
              <a:t>“Educating Georgia’s Future”</a:t>
            </a:r>
          </a:p>
          <a:p>
            <a:pPr algn="r"/>
            <a:r>
              <a:rPr lang="en-US" sz="1000" b="1" baseline="0" dirty="0">
                <a:solidFill>
                  <a:schemeClr val="tx1">
                    <a:lumMod val="65000"/>
                    <a:lumOff val="35000"/>
                  </a:schemeClr>
                </a:solidFill>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306360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6400"/>
              </a:solidFill>
            </a:endParaRPr>
          </a:p>
        </p:txBody>
      </p:sp>
      <p:pic>
        <p:nvPicPr>
          <p:cNvPr id="13" name="Picture 12"/>
          <p:cNvPicPr>
            <a:picLocks noChangeAspect="1"/>
          </p:cNvPicPr>
          <p:nvPr userDrawn="1"/>
        </p:nvPicPr>
        <p:blipFill>
          <a:blip r:embed="rId2"/>
          <a:stretch>
            <a:fillRect/>
          </a:stretch>
        </p:blipFill>
        <p:spPr>
          <a:xfrm>
            <a:off x="119105" y="1434648"/>
            <a:ext cx="8856454" cy="4537566"/>
          </a:xfrm>
          <a:prstGeom prst="rect">
            <a:avLst/>
          </a:prstGeom>
        </p:spPr>
      </p:pic>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10"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126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6400"/>
              </a:solidFill>
            </a:endParaRPr>
          </a:p>
        </p:txBody>
      </p:sp>
      <p:pic>
        <p:nvPicPr>
          <p:cNvPr id="14" name="Picture 13"/>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10"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7" name="Date Placeholder 3"/>
          <p:cNvSpPr txBox="1">
            <a:spLocks/>
          </p:cNvSpPr>
          <p:nvPr userDrawn="1"/>
        </p:nvSpPr>
        <p:spPr>
          <a:xfrm>
            <a:off x="7206143" y="1019660"/>
            <a:ext cx="1927035"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a:solidFill>
                  <a:schemeClr val="tx1">
                    <a:lumMod val="65000"/>
                    <a:lumOff val="35000"/>
                  </a:schemeClr>
                </a:solidFill>
              </a:rPr>
              <a:t>Richard</a:t>
            </a:r>
            <a:r>
              <a:rPr lang="en-US" sz="1000" b="1" baseline="0" dirty="0">
                <a:solidFill>
                  <a:schemeClr val="tx1">
                    <a:lumMod val="65000"/>
                    <a:lumOff val="35000"/>
                  </a:schemeClr>
                </a:solidFill>
              </a:rPr>
              <a:t> Woods, </a:t>
            </a:r>
          </a:p>
          <a:p>
            <a:pPr algn="r"/>
            <a:r>
              <a:rPr lang="en-US" sz="1000" b="1" baseline="0" dirty="0">
                <a:solidFill>
                  <a:schemeClr val="tx1">
                    <a:lumMod val="65000"/>
                    <a:lumOff val="35000"/>
                  </a:schemeClr>
                </a:solidFill>
              </a:rPr>
              <a:t>Georgia’s School Superintendent</a:t>
            </a:r>
          </a:p>
          <a:p>
            <a:pPr algn="r"/>
            <a:r>
              <a:rPr lang="en-US" sz="1000" b="1" i="1" u="none" baseline="0" dirty="0">
                <a:solidFill>
                  <a:schemeClr val="tx1">
                    <a:lumMod val="65000"/>
                    <a:lumOff val="35000"/>
                  </a:schemeClr>
                </a:solidFill>
              </a:rPr>
              <a:t>“Educating Georgia’s Future”</a:t>
            </a:r>
          </a:p>
          <a:p>
            <a:pPr algn="r"/>
            <a:r>
              <a:rPr lang="en-US" sz="1000" b="1" baseline="0" dirty="0">
                <a:solidFill>
                  <a:schemeClr val="tx1">
                    <a:lumMod val="65000"/>
                    <a:lumOff val="35000"/>
                  </a:schemeClr>
                </a:solidFill>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111204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6400"/>
              </a:solidFill>
            </a:endParaRPr>
          </a:p>
        </p:txBody>
      </p:sp>
      <p:pic>
        <p:nvPicPr>
          <p:cNvPr id="17" name="Picture 16"/>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10"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0"/>
            <a:ext cx="9144000" cy="10258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15442"/>
            <a:ext cx="1978056" cy="1052325"/>
          </a:xfrm>
          <a:prstGeom prst="rect">
            <a:avLst/>
          </a:prstGeom>
        </p:spPr>
      </p:pic>
      <p:sp>
        <p:nvSpPr>
          <p:cNvPr id="15" name="Date Placeholder 3"/>
          <p:cNvSpPr txBox="1">
            <a:spLocks/>
          </p:cNvSpPr>
          <p:nvPr userDrawn="1"/>
        </p:nvSpPr>
        <p:spPr>
          <a:xfrm>
            <a:off x="3157025" y="213626"/>
            <a:ext cx="5878691"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dirty="0">
                <a:solidFill>
                  <a:schemeClr val="bg1"/>
                </a:solidFill>
              </a:rPr>
              <a:t>Richard</a:t>
            </a:r>
            <a:r>
              <a:rPr lang="en-US" sz="1400" b="1" baseline="0" dirty="0">
                <a:solidFill>
                  <a:schemeClr val="bg1"/>
                </a:solidFill>
              </a:rPr>
              <a:t> Woods, Georgia’s School Superintendent</a:t>
            </a:r>
          </a:p>
          <a:p>
            <a:pPr algn="r"/>
            <a:r>
              <a:rPr lang="en-US" sz="1200" b="1" i="1" u="none" baseline="0" dirty="0">
                <a:solidFill>
                  <a:schemeClr val="bg1"/>
                </a:solidFill>
              </a:rPr>
              <a:t>“Educating Georgia’s Future”</a:t>
            </a:r>
          </a:p>
          <a:p>
            <a:pPr algn="r"/>
            <a:r>
              <a:rPr lang="en-US" sz="1200" b="1" baseline="0" dirty="0">
                <a:solidFill>
                  <a:schemeClr val="bg1"/>
                </a:solidFill>
              </a:rPr>
              <a:t>gadoe.org</a:t>
            </a:r>
            <a:endParaRPr lang="en-US" sz="1200" b="1" dirty="0">
              <a:solidFill>
                <a:schemeClr val="bg1"/>
              </a:solidFill>
            </a:endParaRPr>
          </a:p>
        </p:txBody>
      </p:sp>
      <p:sp>
        <p:nvSpPr>
          <p:cNvPr id="16" name="Rectangle 15"/>
          <p:cNvSpPr/>
          <p:nvPr userDrawn="1"/>
        </p:nvSpPr>
        <p:spPr>
          <a:xfrm flipV="1">
            <a:off x="1" y="1042277"/>
            <a:ext cx="9144000" cy="45719"/>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4231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6400"/>
              </a:solidFill>
            </a:endParaRPr>
          </a:p>
        </p:txBody>
      </p:sp>
      <p:pic>
        <p:nvPicPr>
          <p:cNvPr id="14" name="Picture 13"/>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p:cNvSpPr>
            <a:spLocks noGrp="1"/>
          </p:cNvSpPr>
          <p:nvPr>
            <p:ph type="dt" sz="half" idx="10"/>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11"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2"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3" name="Rectangle 12"/>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8" name="Date Placeholder 3"/>
          <p:cNvSpPr txBox="1">
            <a:spLocks/>
          </p:cNvSpPr>
          <p:nvPr userDrawn="1"/>
        </p:nvSpPr>
        <p:spPr>
          <a:xfrm>
            <a:off x="7105475" y="1019660"/>
            <a:ext cx="2027703"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a:solidFill>
                  <a:schemeClr val="tx1">
                    <a:lumMod val="65000"/>
                    <a:lumOff val="35000"/>
                  </a:schemeClr>
                </a:solidFill>
              </a:rPr>
              <a:t>Richard</a:t>
            </a:r>
            <a:r>
              <a:rPr lang="en-US" sz="1000" b="1" baseline="0" dirty="0">
                <a:solidFill>
                  <a:schemeClr val="tx1">
                    <a:lumMod val="65000"/>
                    <a:lumOff val="35000"/>
                  </a:schemeClr>
                </a:solidFill>
              </a:rPr>
              <a:t> Woods, </a:t>
            </a:r>
          </a:p>
          <a:p>
            <a:pPr algn="r"/>
            <a:r>
              <a:rPr lang="en-US" sz="1000" b="1" baseline="0" dirty="0">
                <a:solidFill>
                  <a:schemeClr val="tx1">
                    <a:lumMod val="65000"/>
                    <a:lumOff val="35000"/>
                  </a:schemeClr>
                </a:solidFill>
              </a:rPr>
              <a:t>Georgia’s School Superintendent</a:t>
            </a:r>
          </a:p>
          <a:p>
            <a:pPr algn="r"/>
            <a:r>
              <a:rPr lang="en-US" sz="1000" b="1" i="1" u="none" baseline="0" dirty="0">
                <a:solidFill>
                  <a:schemeClr val="tx1">
                    <a:lumMod val="65000"/>
                    <a:lumOff val="35000"/>
                  </a:schemeClr>
                </a:solidFill>
              </a:rPr>
              <a:t>“Educating Georgia’s Future”</a:t>
            </a:r>
          </a:p>
          <a:p>
            <a:pPr algn="r"/>
            <a:r>
              <a:rPr lang="en-US" sz="1000" b="1" baseline="0" dirty="0">
                <a:solidFill>
                  <a:schemeClr val="tx1">
                    <a:lumMod val="65000"/>
                    <a:lumOff val="35000"/>
                  </a:schemeClr>
                </a:solidFill>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1526820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6400"/>
              </a:solidFill>
            </a:endParaRPr>
          </a:p>
        </p:txBody>
      </p:sp>
      <p:pic>
        <p:nvPicPr>
          <p:cNvPr id="16" name="Picture 15"/>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a:xfrm>
            <a:off x="629841" y="365126"/>
            <a:ext cx="629077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3"/>
          <p:cNvSpPr>
            <a:spLocks noGrp="1"/>
          </p:cNvSpPr>
          <p:nvPr>
            <p:ph type="dt" sz="half" idx="10"/>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13" name="Footer Placeholder 4"/>
          <p:cNvSpPr>
            <a:spLocks noGrp="1"/>
          </p:cNvSpPr>
          <p:nvPr>
            <p:ph type="ftr" sz="quarter" idx="11"/>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4" name="Slide Number Placeholder 5"/>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5" name="Rectangle 14"/>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20" name="Date Placeholder 3"/>
          <p:cNvSpPr txBox="1">
            <a:spLocks/>
          </p:cNvSpPr>
          <p:nvPr userDrawn="1"/>
        </p:nvSpPr>
        <p:spPr>
          <a:xfrm>
            <a:off x="7080308" y="1019660"/>
            <a:ext cx="2052870"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a:solidFill>
                  <a:schemeClr val="tx1">
                    <a:lumMod val="65000"/>
                    <a:lumOff val="35000"/>
                  </a:schemeClr>
                </a:solidFill>
              </a:rPr>
              <a:t>Richard</a:t>
            </a:r>
            <a:r>
              <a:rPr lang="en-US" sz="1000" b="1" baseline="0" dirty="0">
                <a:solidFill>
                  <a:schemeClr val="tx1">
                    <a:lumMod val="65000"/>
                    <a:lumOff val="35000"/>
                  </a:schemeClr>
                </a:solidFill>
              </a:rPr>
              <a:t> Woods, </a:t>
            </a:r>
          </a:p>
          <a:p>
            <a:pPr algn="r"/>
            <a:r>
              <a:rPr lang="en-US" sz="1000" b="1" baseline="0" dirty="0">
                <a:solidFill>
                  <a:schemeClr val="tx1">
                    <a:lumMod val="65000"/>
                    <a:lumOff val="35000"/>
                  </a:schemeClr>
                </a:solidFill>
              </a:rPr>
              <a:t>Georgia’s School Superintendent</a:t>
            </a:r>
          </a:p>
          <a:p>
            <a:pPr algn="r"/>
            <a:r>
              <a:rPr lang="en-US" sz="1000" b="1" i="1" u="none" baseline="0" dirty="0">
                <a:solidFill>
                  <a:schemeClr val="tx1">
                    <a:lumMod val="65000"/>
                    <a:lumOff val="35000"/>
                  </a:schemeClr>
                </a:solidFill>
              </a:rPr>
              <a:t>“Educating Georgia’s Future”</a:t>
            </a:r>
          </a:p>
          <a:p>
            <a:pPr algn="r"/>
            <a:r>
              <a:rPr lang="en-US" sz="1000" b="1" baseline="0" dirty="0">
                <a:solidFill>
                  <a:schemeClr val="tx1">
                    <a:lumMod val="65000"/>
                    <a:lumOff val="35000"/>
                  </a:schemeClr>
                </a:solidFill>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3521406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6400"/>
              </a:solidFill>
            </a:endParaRPr>
          </a:p>
        </p:txBody>
      </p:sp>
      <p:pic>
        <p:nvPicPr>
          <p:cNvPr id="12" name="Picture 11"/>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7" name="Rectangle 6"/>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9"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0"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1" name="Rectangle 10"/>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6" name="Date Placeholder 3"/>
          <p:cNvSpPr txBox="1">
            <a:spLocks/>
          </p:cNvSpPr>
          <p:nvPr userDrawn="1"/>
        </p:nvSpPr>
        <p:spPr>
          <a:xfrm>
            <a:off x="7063530" y="1019660"/>
            <a:ext cx="2069648"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a:solidFill>
                  <a:schemeClr val="tx1">
                    <a:lumMod val="65000"/>
                    <a:lumOff val="35000"/>
                  </a:schemeClr>
                </a:solidFill>
              </a:rPr>
              <a:t>Richard</a:t>
            </a:r>
            <a:r>
              <a:rPr lang="en-US" sz="1000" b="1" baseline="0" dirty="0">
                <a:solidFill>
                  <a:schemeClr val="tx1">
                    <a:lumMod val="65000"/>
                    <a:lumOff val="35000"/>
                  </a:schemeClr>
                </a:solidFill>
              </a:rPr>
              <a:t> Woods, </a:t>
            </a:r>
          </a:p>
          <a:p>
            <a:pPr algn="r"/>
            <a:r>
              <a:rPr lang="en-US" sz="1000" b="1" baseline="0" dirty="0">
                <a:solidFill>
                  <a:schemeClr val="tx1">
                    <a:lumMod val="65000"/>
                    <a:lumOff val="35000"/>
                  </a:schemeClr>
                </a:solidFill>
              </a:rPr>
              <a:t>Georgia’s School Superintendent</a:t>
            </a:r>
          </a:p>
          <a:p>
            <a:pPr algn="r"/>
            <a:r>
              <a:rPr lang="en-US" sz="1000" b="1" i="1" u="none" baseline="0" dirty="0">
                <a:solidFill>
                  <a:schemeClr val="tx1">
                    <a:lumMod val="65000"/>
                    <a:lumOff val="35000"/>
                  </a:schemeClr>
                </a:solidFill>
              </a:rPr>
              <a:t>“Educating Georgia’s Future”</a:t>
            </a:r>
          </a:p>
          <a:p>
            <a:pPr algn="r"/>
            <a:r>
              <a:rPr lang="en-US" sz="1000" b="1" baseline="0" dirty="0">
                <a:solidFill>
                  <a:schemeClr val="tx1">
                    <a:lumMod val="65000"/>
                    <a:lumOff val="35000"/>
                  </a:schemeClr>
                </a:solidFill>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3588918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6400"/>
              </a:solidFill>
            </a:endParaRPr>
          </a:p>
        </p:txBody>
      </p:sp>
      <p:sp>
        <p:nvSpPr>
          <p:cNvPr id="6" name="Rectangle 5"/>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8"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9"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0" name="Rectangle 9"/>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0"/>
            <a:ext cx="9144000" cy="10258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15442"/>
            <a:ext cx="1978056" cy="1052325"/>
          </a:xfrm>
          <a:prstGeom prst="rect">
            <a:avLst/>
          </a:prstGeom>
        </p:spPr>
      </p:pic>
      <p:sp>
        <p:nvSpPr>
          <p:cNvPr id="13" name="Date Placeholder 3"/>
          <p:cNvSpPr txBox="1">
            <a:spLocks/>
          </p:cNvSpPr>
          <p:nvPr userDrawn="1"/>
        </p:nvSpPr>
        <p:spPr>
          <a:xfrm>
            <a:off x="3157025" y="213626"/>
            <a:ext cx="5878691"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dirty="0">
                <a:solidFill>
                  <a:schemeClr val="bg1"/>
                </a:solidFill>
              </a:rPr>
              <a:t>Richard</a:t>
            </a:r>
            <a:r>
              <a:rPr lang="en-US" sz="1400" b="1" baseline="0" dirty="0">
                <a:solidFill>
                  <a:schemeClr val="bg1"/>
                </a:solidFill>
              </a:rPr>
              <a:t> Woods, Georgia’s School Superintendent</a:t>
            </a:r>
          </a:p>
          <a:p>
            <a:pPr algn="r"/>
            <a:r>
              <a:rPr lang="en-US" sz="1200" b="1" i="1" u="none" baseline="0" dirty="0">
                <a:solidFill>
                  <a:schemeClr val="bg1"/>
                </a:solidFill>
              </a:rPr>
              <a:t>“Educating Georgia’s Future”</a:t>
            </a:r>
          </a:p>
          <a:p>
            <a:pPr algn="r"/>
            <a:r>
              <a:rPr lang="en-US" sz="1200" b="1" baseline="0" dirty="0">
                <a:solidFill>
                  <a:schemeClr val="bg1"/>
                </a:solidFill>
              </a:rPr>
              <a:t>gadoe.org</a:t>
            </a:r>
            <a:endParaRPr lang="en-US" sz="1200" b="1" dirty="0">
              <a:solidFill>
                <a:schemeClr val="bg1"/>
              </a:solidFill>
            </a:endParaRPr>
          </a:p>
        </p:txBody>
      </p:sp>
      <p:sp>
        <p:nvSpPr>
          <p:cNvPr id="14" name="Rectangle 13"/>
          <p:cNvSpPr/>
          <p:nvPr userDrawn="1"/>
        </p:nvSpPr>
        <p:spPr>
          <a:xfrm flipV="1">
            <a:off x="1" y="1042277"/>
            <a:ext cx="9144000" cy="45719"/>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a:stretch>
            <a:fillRect/>
          </a:stretch>
        </p:blipFill>
        <p:spPr>
          <a:xfrm>
            <a:off x="119105" y="1434648"/>
            <a:ext cx="8856454" cy="4537566"/>
          </a:xfrm>
          <a:prstGeom prst="rect">
            <a:avLst/>
          </a:prstGeom>
        </p:spPr>
      </p:pic>
    </p:spTree>
    <p:extLst>
      <p:ext uri="{BB962C8B-B14F-4D97-AF65-F5344CB8AC3E}">
        <p14:creationId xmlns:p14="http://schemas.microsoft.com/office/powerpoint/2010/main" val="791068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6400"/>
              </a:solidFill>
            </a:endParaRPr>
          </a:p>
        </p:txBody>
      </p:sp>
      <p:pic>
        <p:nvPicPr>
          <p:cNvPr id="14" name="Picture 13"/>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1664163"/>
            <a:ext cx="4629150" cy="41968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p:cNvSpPr>
            <a:spLocks noGrp="1"/>
          </p:cNvSpPr>
          <p:nvPr>
            <p:ph type="dt" sz="half" idx="10"/>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11"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2"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3" name="Rectangle 12"/>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8" name="Date Placeholder 3"/>
          <p:cNvSpPr txBox="1">
            <a:spLocks/>
          </p:cNvSpPr>
          <p:nvPr userDrawn="1"/>
        </p:nvSpPr>
        <p:spPr>
          <a:xfrm>
            <a:off x="7063530" y="1019660"/>
            <a:ext cx="2069648"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a:solidFill>
                  <a:schemeClr val="tx1">
                    <a:lumMod val="65000"/>
                    <a:lumOff val="35000"/>
                  </a:schemeClr>
                </a:solidFill>
              </a:rPr>
              <a:t>Richard</a:t>
            </a:r>
            <a:r>
              <a:rPr lang="en-US" sz="1000" b="1" baseline="0" dirty="0">
                <a:solidFill>
                  <a:schemeClr val="tx1">
                    <a:lumMod val="65000"/>
                    <a:lumOff val="35000"/>
                  </a:schemeClr>
                </a:solidFill>
              </a:rPr>
              <a:t> Woods, </a:t>
            </a:r>
          </a:p>
          <a:p>
            <a:pPr algn="r"/>
            <a:r>
              <a:rPr lang="en-US" sz="1000" b="1" baseline="0" dirty="0">
                <a:solidFill>
                  <a:schemeClr val="tx1">
                    <a:lumMod val="65000"/>
                    <a:lumOff val="35000"/>
                  </a:schemeClr>
                </a:solidFill>
              </a:rPr>
              <a:t>Georgia’s School Superintendent</a:t>
            </a:r>
          </a:p>
          <a:p>
            <a:pPr algn="r"/>
            <a:r>
              <a:rPr lang="en-US" sz="1000" b="1" i="1" u="none" baseline="0" dirty="0">
                <a:solidFill>
                  <a:schemeClr val="tx1">
                    <a:lumMod val="65000"/>
                    <a:lumOff val="35000"/>
                  </a:schemeClr>
                </a:solidFill>
              </a:rPr>
              <a:t>“Educating Georgia’s Future”</a:t>
            </a:r>
          </a:p>
          <a:p>
            <a:pPr algn="r"/>
            <a:r>
              <a:rPr lang="en-US" sz="1000" b="1" baseline="0" dirty="0">
                <a:solidFill>
                  <a:schemeClr val="tx1">
                    <a:lumMod val="65000"/>
                    <a:lumOff val="35000"/>
                  </a:schemeClr>
                </a:solidFill>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2776714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6400"/>
              </a:solidFill>
            </a:endParaRPr>
          </a:p>
        </p:txBody>
      </p:sp>
      <p:pic>
        <p:nvPicPr>
          <p:cNvPr id="14" name="Picture 13"/>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1801091"/>
            <a:ext cx="4629150" cy="405996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p:cNvSpPr>
            <a:spLocks noGrp="1"/>
          </p:cNvSpPr>
          <p:nvPr>
            <p:ph type="dt" sz="half" idx="10"/>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11"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2"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3" name="Rectangle 12"/>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8" name="Date Placeholder 3"/>
          <p:cNvSpPr txBox="1">
            <a:spLocks/>
          </p:cNvSpPr>
          <p:nvPr userDrawn="1"/>
        </p:nvSpPr>
        <p:spPr>
          <a:xfrm>
            <a:off x="7080308" y="1019660"/>
            <a:ext cx="2052870"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a:solidFill>
                  <a:schemeClr val="tx1">
                    <a:lumMod val="65000"/>
                    <a:lumOff val="35000"/>
                  </a:schemeClr>
                </a:solidFill>
              </a:rPr>
              <a:t>Richard</a:t>
            </a:r>
            <a:r>
              <a:rPr lang="en-US" sz="1000" b="1" baseline="0" dirty="0">
                <a:solidFill>
                  <a:schemeClr val="tx1">
                    <a:lumMod val="65000"/>
                    <a:lumOff val="35000"/>
                  </a:schemeClr>
                </a:solidFill>
              </a:rPr>
              <a:t> Woods, </a:t>
            </a:r>
          </a:p>
          <a:p>
            <a:pPr algn="r"/>
            <a:r>
              <a:rPr lang="en-US" sz="1000" b="1" baseline="0" dirty="0">
                <a:solidFill>
                  <a:schemeClr val="tx1">
                    <a:lumMod val="65000"/>
                    <a:lumOff val="35000"/>
                  </a:schemeClr>
                </a:solidFill>
              </a:rPr>
              <a:t>Georgia’s School Superintendent</a:t>
            </a:r>
          </a:p>
          <a:p>
            <a:pPr algn="r"/>
            <a:r>
              <a:rPr lang="en-US" sz="1000" b="1" i="1" u="none" baseline="0" dirty="0">
                <a:solidFill>
                  <a:schemeClr val="tx1">
                    <a:lumMod val="65000"/>
                    <a:lumOff val="35000"/>
                  </a:schemeClr>
                </a:solidFill>
              </a:rPr>
              <a:t>“Educating Georgia’s Future”</a:t>
            </a:r>
          </a:p>
          <a:p>
            <a:pPr algn="r"/>
            <a:r>
              <a:rPr lang="en-US" sz="1000" b="1" baseline="0" dirty="0">
                <a:solidFill>
                  <a:schemeClr val="tx1">
                    <a:lumMod val="65000"/>
                    <a:lumOff val="35000"/>
                  </a:schemeClr>
                </a:solidFill>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426738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FFD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6400"/>
              </a:solidFill>
            </a:endParaRPr>
          </a:p>
        </p:txBody>
      </p:sp>
      <p:pic>
        <p:nvPicPr>
          <p:cNvPr id="11" name="Picture 10"/>
          <p:cNvPicPr>
            <a:picLocks noChangeAspect="1"/>
          </p:cNvPicPr>
          <p:nvPr userDrawn="1"/>
        </p:nvPicPr>
        <p:blipFill>
          <a:blip r:embed="rId13"/>
          <a:stretch>
            <a:fillRect/>
          </a:stretch>
        </p:blipFill>
        <p:spPr>
          <a:xfrm>
            <a:off x="119105" y="1434648"/>
            <a:ext cx="8856454" cy="4537566"/>
          </a:xfrm>
          <a:prstGeom prst="rect">
            <a:avLst/>
          </a:prstGeom>
        </p:spPr>
      </p:pic>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03983" y="334016"/>
            <a:ext cx="631663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9" name="Rectangle 8"/>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rotWithShape="1">
          <a:blip r:embed="rId14"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3" name="Date Placeholder 3"/>
          <p:cNvSpPr txBox="1">
            <a:spLocks/>
          </p:cNvSpPr>
          <p:nvPr userDrawn="1"/>
        </p:nvSpPr>
        <p:spPr>
          <a:xfrm>
            <a:off x="7172587" y="1019660"/>
            <a:ext cx="1960591"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a:solidFill>
                  <a:schemeClr val="tx1">
                    <a:lumMod val="65000"/>
                    <a:lumOff val="35000"/>
                  </a:schemeClr>
                </a:solidFill>
              </a:rPr>
              <a:t>Richard</a:t>
            </a:r>
            <a:r>
              <a:rPr lang="en-US" sz="1000" b="1" baseline="0" dirty="0">
                <a:solidFill>
                  <a:schemeClr val="tx1">
                    <a:lumMod val="65000"/>
                    <a:lumOff val="35000"/>
                  </a:schemeClr>
                </a:solidFill>
              </a:rPr>
              <a:t> Woods, </a:t>
            </a:r>
          </a:p>
          <a:p>
            <a:pPr algn="r"/>
            <a:r>
              <a:rPr lang="en-US" sz="1000" b="1" baseline="0" dirty="0">
                <a:solidFill>
                  <a:schemeClr val="tx1">
                    <a:lumMod val="65000"/>
                    <a:lumOff val="35000"/>
                  </a:schemeClr>
                </a:solidFill>
              </a:rPr>
              <a:t>Georgia’s School Superintendent</a:t>
            </a:r>
          </a:p>
          <a:p>
            <a:pPr algn="r"/>
            <a:r>
              <a:rPr lang="en-US" sz="1000" b="1" i="1" u="none" baseline="0" dirty="0">
                <a:solidFill>
                  <a:schemeClr val="tx1">
                    <a:lumMod val="65000"/>
                    <a:lumOff val="35000"/>
                  </a:schemeClr>
                </a:solidFill>
              </a:rPr>
              <a:t>“Educating Georgia’s Future”</a:t>
            </a:r>
          </a:p>
          <a:p>
            <a:pPr algn="r"/>
            <a:r>
              <a:rPr lang="en-US" sz="1000" b="1" baseline="0" dirty="0">
                <a:solidFill>
                  <a:schemeClr val="tx1">
                    <a:lumMod val="65000"/>
                    <a:lumOff val="35000"/>
                  </a:schemeClr>
                </a:solidFill>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2149981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nationalboard.org/default.aspx"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nationalboard.org/default.aspx"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nationalboard.org/default.aspx"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quotecollection.com/image-view.php?img=publilius-syrus-1.jpg"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emilms.fema.gov/IS907/index.htm" TargetMode="External"/><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hyperlink" Target="mailto:mawatson@doe.k12.ga.us" TargetMode="External"/><Relationship Id="rId2" Type="http://schemas.openxmlformats.org/officeDocument/2006/relationships/hyperlink" Target="mailto:gmcgiboney@doe.k12.ga.us" TargetMode="External"/><Relationship Id="rId1" Type="http://schemas.openxmlformats.org/officeDocument/2006/relationships/slideLayout" Target="../slideLayouts/slideLayout7.xml"/><Relationship Id="rId4" Type="http://schemas.openxmlformats.org/officeDocument/2006/relationships/hyperlink" Target="mailto:jhodges@doe.k12.ga.u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F67D12C7-E74B-412D-A8BD-BCB49E60AC1E}"/>
              </a:ext>
            </a:extLst>
          </p:cNvPr>
          <p:cNvSpPr>
            <a:spLocks noGrp="1"/>
          </p:cNvSpPr>
          <p:nvPr>
            <p:ph type="ctrTitle"/>
          </p:nvPr>
        </p:nvSpPr>
        <p:spPr>
          <a:xfrm>
            <a:off x="685799" y="1686901"/>
            <a:ext cx="7772400" cy="1470025"/>
          </a:xfrm>
          <a:solidFill>
            <a:srgbClr val="C00000"/>
          </a:solidFill>
        </p:spPr>
        <p:txBody>
          <a:bodyPr/>
          <a:lstStyle/>
          <a:p>
            <a:pPr eaLnBrk="1" hangingPunct="1">
              <a:defRPr/>
            </a:pPr>
            <a:r>
              <a:rPr lang="en-US" sz="5400" b="0" dirty="0">
                <a:solidFill>
                  <a:schemeClr val="bg1"/>
                </a:solidFill>
                <a:effectLst>
                  <a:outerShdw blurRad="38100" dist="38100" dir="2700000" algn="tl">
                    <a:srgbClr val="000000">
                      <a:alpha val="43137"/>
                    </a:srgbClr>
                  </a:outerShdw>
                </a:effectLst>
              </a:rPr>
              <a:t>Is Your School Safe?</a:t>
            </a:r>
          </a:p>
        </p:txBody>
      </p:sp>
      <p:sp>
        <p:nvSpPr>
          <p:cNvPr id="3" name="Subtitle 2">
            <a:extLst>
              <a:ext uri="{FF2B5EF4-FFF2-40B4-BE49-F238E27FC236}">
                <a16:creationId xmlns:a16="http://schemas.microsoft.com/office/drawing/2014/main" id="{6855415B-D9CB-4725-81A7-3C030336A9BF}"/>
              </a:ext>
            </a:extLst>
          </p:cNvPr>
          <p:cNvSpPr>
            <a:spLocks noGrp="1"/>
          </p:cNvSpPr>
          <p:nvPr>
            <p:ph type="subTitle" idx="1"/>
          </p:nvPr>
        </p:nvSpPr>
        <p:spPr>
          <a:xfrm>
            <a:off x="1453661" y="3927232"/>
            <a:ext cx="6236677" cy="1243867"/>
          </a:xfrm>
        </p:spPr>
        <p:txBody>
          <a:bodyPr rtlCol="0">
            <a:normAutofit/>
          </a:bodyPr>
          <a:lstStyle/>
          <a:p>
            <a:pPr eaLnBrk="1" fontAlgn="auto" hangingPunct="1">
              <a:spcAft>
                <a:spcPts val="0"/>
              </a:spcAft>
              <a:defRPr/>
            </a:pPr>
            <a:r>
              <a:rPr lang="en-US" sz="5400" dirty="0">
                <a:solidFill>
                  <a:srgbClr val="FF0000"/>
                </a:solidFill>
                <a:effectLst>
                  <a:outerShdw blurRad="38100" dist="38100" dir="2700000" algn="tl">
                    <a:srgbClr val="000000">
                      <a:alpha val="43137"/>
                    </a:srgbClr>
                  </a:outerShdw>
                </a:effectLst>
              </a:rPr>
              <a:t>Are You Sure?</a:t>
            </a:r>
          </a:p>
          <a:p>
            <a:pPr eaLnBrk="1" fontAlgn="auto" hangingPunct="1">
              <a:spcAft>
                <a:spcPts val="0"/>
              </a:spcAft>
              <a:defRPr/>
            </a:pPr>
            <a:endParaRPr lang="en-US" sz="5400" dirty="0">
              <a:solidFill>
                <a:srgbClr val="FF0000"/>
              </a:solidFill>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4.bp.blogspot.com/_L6ibBTt3Z4g/SdzDHcecnuI/AAAAAAAAB_4/NYJzMsV86q0/s400/stairs+A1+190_.jpg">
            <a:extLst>
              <a:ext uri="{FF2B5EF4-FFF2-40B4-BE49-F238E27FC236}">
                <a16:creationId xmlns:a16="http://schemas.microsoft.com/office/drawing/2014/main" id="{6831411E-2AB2-4FE0-B32C-6ADC07D2C037}"/>
              </a:ext>
            </a:extLst>
          </p:cNvPr>
          <p:cNvPicPr>
            <a:picLocks noChangeAspect="1" noChangeArrowheads="1"/>
          </p:cNvPicPr>
          <p:nvPr/>
        </p:nvPicPr>
        <p:blipFill>
          <a:blip r:embed="rId2"/>
          <a:srcRect/>
          <a:stretch>
            <a:fillRect/>
          </a:stretch>
        </p:blipFill>
        <p:spPr bwMode="auto">
          <a:xfrm>
            <a:off x="304800" y="1143000"/>
            <a:ext cx="3810000" cy="2543175"/>
          </a:xfrm>
          <a:prstGeom prst="rect">
            <a:avLst/>
          </a:prstGeom>
          <a:ln>
            <a:noFill/>
          </a:ln>
          <a:effectLst>
            <a:outerShdw blurRad="292100" dist="139700" dir="2700000" algn="tl" rotWithShape="0">
              <a:srgbClr val="333333">
                <a:alpha val="65000"/>
              </a:srgbClr>
            </a:outerShdw>
          </a:effectLst>
        </p:spPr>
      </p:pic>
      <p:pic>
        <p:nvPicPr>
          <p:cNvPr id="86020" name="Picture 4" descr="http://aalog.net/wp-content/uploads/2008/01/dsc07290.jpg">
            <a:extLst>
              <a:ext uri="{FF2B5EF4-FFF2-40B4-BE49-F238E27FC236}">
                <a16:creationId xmlns:a16="http://schemas.microsoft.com/office/drawing/2014/main" id="{3CD3BFC1-F9EE-4BD4-A688-71AE3EF1B78F}"/>
              </a:ext>
            </a:extLst>
          </p:cNvPr>
          <p:cNvPicPr>
            <a:picLocks noChangeAspect="1" noChangeArrowheads="1"/>
          </p:cNvPicPr>
          <p:nvPr/>
        </p:nvPicPr>
        <p:blipFill>
          <a:blip r:embed="rId3"/>
          <a:srcRect/>
          <a:stretch>
            <a:fillRect/>
          </a:stretch>
        </p:blipFill>
        <p:spPr bwMode="auto">
          <a:xfrm>
            <a:off x="4270458" y="3429000"/>
            <a:ext cx="4735796" cy="2663886"/>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7BF5E6A0-66F7-4284-9FD3-6DB1B7703F59}"/>
              </a:ext>
            </a:extLst>
          </p:cNvPr>
          <p:cNvSpPr txBox="1"/>
          <p:nvPr/>
        </p:nvSpPr>
        <p:spPr>
          <a:xfrm>
            <a:off x="4270458" y="1952624"/>
            <a:ext cx="4114800" cy="461963"/>
          </a:xfrm>
          <a:prstGeom prst="rect">
            <a:avLst/>
          </a:prstGeom>
          <a:noFill/>
        </p:spPr>
        <p:txBody>
          <a:bodyPr>
            <a:spAutoFit/>
          </a:bodyPr>
          <a:lstStyle/>
          <a:p>
            <a:pPr>
              <a:defRPr/>
            </a:pPr>
            <a:r>
              <a:rPr lang="en-US" sz="2400" b="1" dirty="0">
                <a:solidFill>
                  <a:srgbClr val="FF0000"/>
                </a:solidFill>
                <a:effectLst>
                  <a:outerShdw blurRad="38100" dist="38100" dir="2700000" algn="tl">
                    <a:srgbClr val="000000">
                      <a:alpha val="43137"/>
                    </a:srgbClr>
                  </a:outerShdw>
                </a:effectLst>
                <a:latin typeface="Arial" charset="0"/>
                <a:cs typeface="Arial" charset="0"/>
              </a:rPr>
              <a:t>Dark or Isolated Stairwells</a:t>
            </a:r>
          </a:p>
        </p:txBody>
      </p:sp>
      <p:sp>
        <p:nvSpPr>
          <p:cNvPr id="7" name="TextBox 6">
            <a:extLst>
              <a:ext uri="{FF2B5EF4-FFF2-40B4-BE49-F238E27FC236}">
                <a16:creationId xmlns:a16="http://schemas.microsoft.com/office/drawing/2014/main" id="{B58AD12B-67D7-4881-B793-8B7FC110D548}"/>
              </a:ext>
            </a:extLst>
          </p:cNvPr>
          <p:cNvSpPr txBox="1"/>
          <p:nvPr/>
        </p:nvSpPr>
        <p:spPr>
          <a:xfrm>
            <a:off x="808893" y="4618341"/>
            <a:ext cx="3657600" cy="461963"/>
          </a:xfrm>
          <a:prstGeom prst="rect">
            <a:avLst/>
          </a:prstGeom>
          <a:noFill/>
        </p:spPr>
        <p:txBody>
          <a:bodyPr>
            <a:spAutoFit/>
          </a:bodyPr>
          <a:lstStyle/>
          <a:p>
            <a:pPr>
              <a:defRPr/>
            </a:pPr>
            <a:r>
              <a:rPr lang="en-US" sz="2400" b="1" dirty="0">
                <a:solidFill>
                  <a:srgbClr val="FF0000"/>
                </a:solidFill>
                <a:effectLst>
                  <a:outerShdw blurRad="38100" dist="38100" dir="2700000" algn="tl">
                    <a:srgbClr val="000000">
                      <a:alpha val="43137"/>
                    </a:srgbClr>
                  </a:outerShdw>
                </a:effectLst>
                <a:latin typeface="Arial" charset="0"/>
                <a:cs typeface="Arial" charset="0"/>
              </a:rPr>
              <a:t>Cluttered Hallways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0A1EAF-FB6A-41A3-9CC7-7291436E62CA}"/>
              </a:ext>
            </a:extLst>
          </p:cNvPr>
          <p:cNvSpPr>
            <a:spLocks noGrp="1"/>
          </p:cNvSpPr>
          <p:nvPr>
            <p:ph idx="1"/>
          </p:nvPr>
        </p:nvSpPr>
        <p:spPr>
          <a:xfrm>
            <a:off x="419100" y="495300"/>
            <a:ext cx="8305800" cy="5867400"/>
          </a:xfrm>
        </p:spPr>
        <p:txBody>
          <a:bodyPr rtlCol="0">
            <a:normAutofit fontScale="70000" lnSpcReduction="20000"/>
          </a:bodyPr>
          <a:lstStyle/>
          <a:p>
            <a:pPr algn="ctr" eaLnBrk="1" fontAlgn="auto" hangingPunct="1">
              <a:spcAft>
                <a:spcPts val="0"/>
              </a:spcAft>
              <a:buFont typeface="Arial" panose="020B0604020202020204" pitchFamily="34" charset="0"/>
              <a:buNone/>
              <a:defRPr/>
            </a:pPr>
            <a:r>
              <a:rPr lang="en-US" sz="4000" b="1" dirty="0">
                <a:solidFill>
                  <a:srgbClr val="FF0000"/>
                </a:solidFill>
                <a:effectLst>
                  <a:outerShdw blurRad="38100" dist="38100" dir="2700000" algn="tl">
                    <a:srgbClr val="000000">
                      <a:alpha val="43137"/>
                    </a:srgbClr>
                  </a:outerShdw>
                </a:effectLst>
              </a:rPr>
              <a:t>School Interior</a:t>
            </a:r>
            <a:endParaRPr lang="en-US" sz="4000" dirty="0">
              <a:solidFill>
                <a:srgbClr val="FF0000"/>
              </a:solidFill>
              <a:effectLst>
                <a:outerShdw blurRad="38100" dist="38100" dir="2700000" algn="tl">
                  <a:srgbClr val="000000">
                    <a:alpha val="43137"/>
                  </a:srgbClr>
                </a:outerShdw>
              </a:effectLst>
            </a:endParaRPr>
          </a:p>
          <a:p>
            <a:pPr eaLnBrk="1" fontAlgn="auto" hangingPunct="1">
              <a:spcAft>
                <a:spcPts val="0"/>
              </a:spcAft>
              <a:defRPr/>
            </a:pPr>
            <a:r>
              <a:rPr lang="en-US" sz="3400" b="1" dirty="0">
                <a:effectLst>
                  <a:outerShdw blurRad="38100" dist="38100" dir="2700000" algn="tl">
                    <a:srgbClr val="000000">
                      <a:alpha val="43137"/>
                    </a:srgbClr>
                  </a:outerShdw>
                </a:effectLst>
              </a:rPr>
              <a:t>Restrooms are inspected </a:t>
            </a:r>
            <a:r>
              <a:rPr lang="en-US" sz="3400" dirty="0"/>
              <a:t>for cleanliness and safety on a regular basis.</a:t>
            </a:r>
          </a:p>
          <a:p>
            <a:pPr eaLnBrk="1" fontAlgn="auto" hangingPunct="1">
              <a:spcAft>
                <a:spcPts val="0"/>
              </a:spcAft>
              <a:defRPr/>
            </a:pPr>
            <a:r>
              <a:rPr lang="en-US" sz="3400" dirty="0"/>
              <a:t>Restroom walls and stalls are free of graffiti.</a:t>
            </a:r>
          </a:p>
          <a:p>
            <a:pPr eaLnBrk="1" fontAlgn="auto" hangingPunct="1">
              <a:spcAft>
                <a:spcPts val="0"/>
              </a:spcAft>
              <a:defRPr/>
            </a:pPr>
            <a:r>
              <a:rPr lang="en-US" sz="3400" dirty="0"/>
              <a:t>Restrooms have a </a:t>
            </a:r>
            <a:r>
              <a:rPr lang="en-US" sz="3400" b="1" dirty="0">
                <a:solidFill>
                  <a:srgbClr val="FF0000"/>
                </a:solidFill>
                <a:effectLst>
                  <a:outerShdw blurRad="38100" dist="38100" dir="2700000" algn="tl">
                    <a:srgbClr val="000000">
                      <a:alpha val="43137"/>
                    </a:srgbClr>
                  </a:outerShdw>
                </a:effectLst>
              </a:rPr>
              <a:t>smoke detector</a:t>
            </a:r>
            <a:r>
              <a:rPr lang="en-US" sz="3400" dirty="0"/>
              <a:t>.</a:t>
            </a:r>
          </a:p>
          <a:p>
            <a:pPr eaLnBrk="1" fontAlgn="auto" hangingPunct="1">
              <a:spcAft>
                <a:spcPts val="0"/>
              </a:spcAft>
              <a:defRPr/>
            </a:pPr>
            <a:r>
              <a:rPr lang="en-US" sz="3400" dirty="0"/>
              <a:t>All cafeteria food and perishables are stored properly.</a:t>
            </a:r>
          </a:p>
          <a:p>
            <a:pPr eaLnBrk="1" fontAlgn="auto" hangingPunct="1">
              <a:spcAft>
                <a:spcPts val="0"/>
              </a:spcAft>
              <a:defRPr/>
            </a:pPr>
            <a:r>
              <a:rPr lang="en-US" sz="3400" b="1" dirty="0">
                <a:effectLst>
                  <a:outerShdw blurRad="38100" dist="38100" dir="2700000" algn="tl">
                    <a:srgbClr val="000000">
                      <a:alpha val="43137"/>
                    </a:srgbClr>
                  </a:outerShdw>
                </a:effectLst>
              </a:rPr>
              <a:t>Choking guidelines </a:t>
            </a:r>
            <a:r>
              <a:rPr lang="en-US" sz="3400" dirty="0"/>
              <a:t>are clearly posted in cafeteria dining area.</a:t>
            </a:r>
          </a:p>
          <a:p>
            <a:pPr eaLnBrk="1" fontAlgn="auto" hangingPunct="1">
              <a:spcAft>
                <a:spcPts val="0"/>
              </a:spcAft>
              <a:defRPr/>
            </a:pPr>
            <a:r>
              <a:rPr lang="en-US" sz="3400" dirty="0"/>
              <a:t>Cafeteria staff </a:t>
            </a:r>
            <a:r>
              <a:rPr lang="en-US" sz="3400" b="1" dirty="0">
                <a:solidFill>
                  <a:srgbClr val="FF0000"/>
                </a:solidFill>
                <a:effectLst>
                  <a:outerShdw blurRad="38100" dist="38100" dir="2700000" algn="tl">
                    <a:srgbClr val="000000">
                      <a:alpha val="43137"/>
                    </a:srgbClr>
                  </a:outerShdw>
                </a:effectLst>
              </a:rPr>
              <a:t>can hear school alarms </a:t>
            </a:r>
            <a:r>
              <a:rPr lang="en-US" sz="3400" dirty="0"/>
              <a:t>and announcements.</a:t>
            </a:r>
          </a:p>
          <a:p>
            <a:pPr eaLnBrk="1" fontAlgn="auto" hangingPunct="1">
              <a:spcAft>
                <a:spcPts val="0"/>
              </a:spcAft>
              <a:defRPr/>
            </a:pPr>
            <a:r>
              <a:rPr lang="en-US" sz="3400" dirty="0"/>
              <a:t>A staff member is assigned to make sure the cafeteria staff are contacted in the event of a lockdown or severe weather threat.</a:t>
            </a:r>
            <a:r>
              <a:rPr lang="en-US" sz="3400" b="1" u="sng" dirty="0">
                <a:effectLst>
                  <a:outerShdw blurRad="38100" dist="38100" dir="2700000" algn="tl">
                    <a:srgbClr val="000000">
                      <a:alpha val="43137"/>
                    </a:srgbClr>
                  </a:outerShdw>
                </a:effectLst>
              </a:rPr>
              <a:t> </a:t>
            </a:r>
          </a:p>
          <a:p>
            <a:pPr eaLnBrk="1" fontAlgn="auto" hangingPunct="1">
              <a:spcAft>
                <a:spcPts val="0"/>
              </a:spcAft>
              <a:defRPr/>
            </a:pPr>
            <a:r>
              <a:rPr lang="en-US" sz="3400" b="1" u="sng" dirty="0">
                <a:effectLst>
                  <a:outerShdw blurRad="38100" dist="38100" dir="2700000" algn="tl">
                    <a:srgbClr val="000000">
                      <a:alpha val="43137"/>
                    </a:srgbClr>
                  </a:outerShdw>
                </a:effectLst>
              </a:rPr>
              <a:t>If a classroom is vacant, students are restricted from entering unsupervised</a:t>
            </a:r>
            <a:r>
              <a:rPr lang="en-US" sz="3400" dirty="0"/>
              <a:t>.</a:t>
            </a:r>
            <a:r>
              <a:rPr lang="en-US" sz="2800" dirty="0"/>
              <a:t> </a:t>
            </a:r>
          </a:p>
          <a:p>
            <a:pPr eaLnBrk="1" fontAlgn="auto" hangingPunct="1">
              <a:spcAft>
                <a:spcPts val="0"/>
              </a:spcAft>
              <a:defRPr/>
            </a:pPr>
            <a:r>
              <a:rPr lang="en-US" sz="3400" dirty="0"/>
              <a:t>Clear and precise </a:t>
            </a:r>
            <a:r>
              <a:rPr lang="en-US" sz="3400" b="1" dirty="0">
                <a:solidFill>
                  <a:srgbClr val="FF0000"/>
                </a:solidFill>
                <a:effectLst>
                  <a:outerShdw blurRad="38100" dist="38100" dir="2700000" algn="tl">
                    <a:srgbClr val="000000">
                      <a:alpha val="43137"/>
                    </a:srgbClr>
                  </a:outerShdw>
                </a:effectLst>
              </a:rPr>
              <a:t>emergency evacuation routes </a:t>
            </a:r>
            <a:r>
              <a:rPr lang="en-US" sz="3400" dirty="0"/>
              <a:t>are posted at critical locations</a:t>
            </a:r>
            <a:r>
              <a:rPr lang="en-US" sz="2800" dirty="0"/>
              <a:t>, </a:t>
            </a:r>
            <a:r>
              <a:rPr lang="en-US" sz="3400" dirty="0"/>
              <a:t>including classrooms.</a:t>
            </a:r>
          </a:p>
          <a:p>
            <a:pPr eaLnBrk="1" fontAlgn="auto" hangingPunct="1">
              <a:spcAft>
                <a:spcPts val="0"/>
              </a:spcAft>
              <a:defRPr/>
            </a:pPr>
            <a:r>
              <a:rPr lang="en-US" sz="3400" b="1" dirty="0">
                <a:solidFill>
                  <a:srgbClr val="FF0000"/>
                </a:solidFill>
                <a:effectLst>
                  <a:outerShdw blurRad="38100" dist="38100" dir="2700000" algn="tl">
                    <a:srgbClr val="000000">
                      <a:alpha val="43137"/>
                    </a:srgbClr>
                  </a:outerShdw>
                </a:effectLst>
              </a:rPr>
              <a:t>Surveillance cameras and monitors are installed in strategic locations, with monitors in locations visible to staff.</a:t>
            </a:r>
          </a:p>
          <a:p>
            <a:pPr eaLnBrk="1" fontAlgn="auto" hangingPunct="1">
              <a:spcAft>
                <a:spcPts val="0"/>
              </a:spcAft>
              <a:buFont typeface="Arial" panose="020B0604020202020204" pitchFamily="34" charset="0"/>
              <a:buNone/>
              <a:defRPr/>
            </a:pP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ttp://bloximages.chicago2.vip.townnews.com/carolinacoastonline.com/content/tncms/assets/v3/editorial/5/1d/51dfc484-5bff-11e2-82e1-001a4bcf887a/50f028a858a9e.preview-300.jpg">
            <a:extLst>
              <a:ext uri="{FF2B5EF4-FFF2-40B4-BE49-F238E27FC236}">
                <a16:creationId xmlns:a16="http://schemas.microsoft.com/office/drawing/2014/main" id="{C1519D5C-9832-4B2D-AE87-547D2385AE91}"/>
              </a:ext>
            </a:extLst>
          </p:cNvPr>
          <p:cNvPicPr>
            <a:picLocks noChangeAspect="1" noChangeArrowheads="1"/>
          </p:cNvPicPr>
          <p:nvPr/>
        </p:nvPicPr>
        <p:blipFill>
          <a:blip r:embed="rId2"/>
          <a:srcRect/>
          <a:stretch>
            <a:fillRect/>
          </a:stretch>
        </p:blipFill>
        <p:spPr bwMode="auto">
          <a:xfrm>
            <a:off x="3090496" y="1121264"/>
            <a:ext cx="2963008" cy="1965592"/>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384FAC70-E61A-4095-844C-4C4C85D30C54}"/>
              </a:ext>
            </a:extLst>
          </p:cNvPr>
          <p:cNvSpPr/>
          <p:nvPr/>
        </p:nvSpPr>
        <p:spPr>
          <a:xfrm>
            <a:off x="0" y="3248128"/>
            <a:ext cx="9144000" cy="2585323"/>
          </a:xfrm>
          <a:prstGeom prst="rect">
            <a:avLst/>
          </a:prstGeom>
          <a:solidFill>
            <a:srgbClr val="FFFF00"/>
          </a:solidFill>
          <a:ln w="57150">
            <a:solidFill>
              <a:schemeClr val="tx1"/>
            </a:solidFill>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rPr>
              <a:t>Do Not Place Surveillance </a:t>
            </a:r>
          </a:p>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rPr>
              <a:t>Camera Monitors in Closets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4DEB7D-FBA9-4B59-A344-638724D274DA}"/>
              </a:ext>
            </a:extLst>
          </p:cNvPr>
          <p:cNvSpPr/>
          <p:nvPr/>
        </p:nvSpPr>
        <p:spPr>
          <a:xfrm>
            <a:off x="602808" y="1094480"/>
            <a:ext cx="8153400" cy="830263"/>
          </a:xfrm>
          <a:prstGeom prst="rect">
            <a:avLst/>
          </a:prstGeom>
        </p:spPr>
        <p:txBody>
          <a:bodyPr>
            <a:spAutoFit/>
          </a:bodyPr>
          <a:lstStyle/>
          <a:p>
            <a:pPr algn="ctr">
              <a:defRPr/>
            </a:pPr>
            <a:r>
              <a:rPr lang="en-US" sz="2400" b="1" dirty="0">
                <a:effectLst>
                  <a:outerShdw blurRad="38100" dist="38100" dir="2700000" algn="tl">
                    <a:srgbClr val="000000">
                      <a:alpha val="43137"/>
                    </a:srgbClr>
                  </a:outerShdw>
                </a:effectLst>
                <a:latin typeface="Arial" charset="0"/>
                <a:cs typeface="Arial" charset="0"/>
              </a:rPr>
              <a:t>Clear and precise emergency evacuation routes are posted in each classroom and teachers have rosters.</a:t>
            </a:r>
          </a:p>
        </p:txBody>
      </p:sp>
      <p:pic>
        <p:nvPicPr>
          <p:cNvPr id="15365" name="Picture 2" descr="http://www.magoffin.k12.ky.us/trt/SES/School%20Evacuation%20Plan.JPG">
            <a:extLst>
              <a:ext uri="{FF2B5EF4-FFF2-40B4-BE49-F238E27FC236}">
                <a16:creationId xmlns:a16="http://schemas.microsoft.com/office/drawing/2014/main" id="{0248FD4D-4A10-4CFB-A273-090D92C37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2" y="2019299"/>
            <a:ext cx="5408612"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8" descr="http://freebies2deals.com/wp-content/uploads/2011/08/IMG_2675.jpg">
            <a:extLst>
              <a:ext uri="{FF2B5EF4-FFF2-40B4-BE49-F238E27FC236}">
                <a16:creationId xmlns:a16="http://schemas.microsoft.com/office/drawing/2014/main" id="{8A674E0F-3C04-4127-BE99-34E073D0E91A}"/>
              </a:ext>
            </a:extLst>
          </p:cNvPr>
          <p:cNvPicPr>
            <a:picLocks noChangeAspect="1" noChangeArrowheads="1"/>
          </p:cNvPicPr>
          <p:nvPr/>
        </p:nvPicPr>
        <p:blipFill>
          <a:blip r:embed="rId3"/>
          <a:srcRect l="21053" t="10526" r="23684" b="12281"/>
          <a:stretch>
            <a:fillRect/>
          </a:stretch>
        </p:blipFill>
        <p:spPr bwMode="auto">
          <a:xfrm>
            <a:off x="5795002" y="2558563"/>
            <a:ext cx="2473570" cy="2590510"/>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C47EC073-0CDE-48AC-BEB7-D7B631336926}"/>
              </a:ext>
            </a:extLst>
          </p:cNvPr>
          <p:cNvSpPr/>
          <p:nvPr/>
        </p:nvSpPr>
        <p:spPr>
          <a:xfrm>
            <a:off x="5556622" y="1924743"/>
            <a:ext cx="3053978" cy="523220"/>
          </a:xfrm>
          <a:prstGeom prst="rect">
            <a:avLst/>
          </a:prstGeom>
        </p:spPr>
        <p:style>
          <a:lnRef idx="2">
            <a:schemeClr val="accent2"/>
          </a:lnRef>
          <a:fillRef idx="1">
            <a:schemeClr val="lt1"/>
          </a:fillRef>
          <a:effectRef idx="0">
            <a:schemeClr val="accent2"/>
          </a:effectRef>
          <a:fontRef idx="minor">
            <a:schemeClr val="dk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Emergency Go Bag</a:t>
            </a:r>
          </a:p>
        </p:txBody>
      </p:sp>
      <p:sp>
        <p:nvSpPr>
          <p:cNvPr id="11" name="TextBox 10">
            <a:extLst>
              <a:ext uri="{FF2B5EF4-FFF2-40B4-BE49-F238E27FC236}">
                <a16:creationId xmlns:a16="http://schemas.microsoft.com/office/drawing/2014/main" id="{4719C918-0935-4B70-8882-0E2B1782CC71}"/>
              </a:ext>
            </a:extLst>
          </p:cNvPr>
          <p:cNvSpPr txBox="1"/>
          <p:nvPr/>
        </p:nvSpPr>
        <p:spPr>
          <a:xfrm>
            <a:off x="5791200" y="5224828"/>
            <a:ext cx="2819400" cy="923925"/>
          </a:xfrm>
          <a:prstGeom prst="rect">
            <a:avLst/>
          </a:prstGeom>
          <a:noFill/>
        </p:spPr>
        <p:txBody>
          <a:bodyPr>
            <a:spAutoFit/>
          </a:bodyPr>
          <a:lstStyle/>
          <a:p>
            <a:pPr>
              <a:defRPr/>
            </a:pPr>
            <a:r>
              <a:rPr lang="en-US" b="1" dirty="0">
                <a:solidFill>
                  <a:srgbClr val="FF0000"/>
                </a:solidFill>
                <a:effectLst>
                  <a:outerShdw blurRad="38100" dist="38100" dir="2700000" algn="tl">
                    <a:srgbClr val="000000">
                      <a:alpha val="43137"/>
                    </a:srgbClr>
                  </a:outerShdw>
                </a:effectLst>
                <a:latin typeface="Arial" charset="0"/>
                <a:cs typeface="Arial" charset="0"/>
              </a:rPr>
              <a:t>Classroom Roster</a:t>
            </a:r>
          </a:p>
          <a:p>
            <a:pPr>
              <a:defRPr/>
            </a:pPr>
            <a:r>
              <a:rPr lang="en-US" b="1" dirty="0">
                <a:solidFill>
                  <a:srgbClr val="FF0000"/>
                </a:solidFill>
                <a:effectLst>
                  <a:outerShdw blurRad="38100" dist="38100" dir="2700000" algn="tl">
                    <a:srgbClr val="000000">
                      <a:alpha val="43137"/>
                    </a:srgbClr>
                  </a:outerShdw>
                </a:effectLst>
                <a:latin typeface="Arial" charset="0"/>
                <a:cs typeface="Arial" charset="0"/>
              </a:rPr>
              <a:t>Evacuation Plan</a:t>
            </a:r>
          </a:p>
          <a:p>
            <a:pPr>
              <a:defRPr/>
            </a:pPr>
            <a:r>
              <a:rPr lang="en-US" b="1" dirty="0">
                <a:solidFill>
                  <a:srgbClr val="FF0000"/>
                </a:solidFill>
                <a:effectLst>
                  <a:outerShdw blurRad="38100" dist="38100" dir="2700000" algn="tl">
                    <a:srgbClr val="000000">
                      <a:alpha val="43137"/>
                    </a:srgbClr>
                  </a:outerShdw>
                </a:effectLst>
                <a:latin typeface="Arial" charset="0"/>
                <a:cs typeface="Arial" charset="0"/>
              </a:rPr>
              <a:t>Emergency Procedures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090371-74EC-41F5-92F1-F87CE570242D}"/>
              </a:ext>
            </a:extLst>
          </p:cNvPr>
          <p:cNvSpPr>
            <a:spLocks noGrp="1"/>
          </p:cNvSpPr>
          <p:nvPr>
            <p:ph idx="1"/>
          </p:nvPr>
        </p:nvSpPr>
        <p:spPr>
          <a:xfrm>
            <a:off x="381000" y="228600"/>
            <a:ext cx="8305800" cy="6248400"/>
          </a:xfrm>
        </p:spPr>
        <p:txBody>
          <a:bodyPr rtlCol="0">
            <a:normAutofit fontScale="85000" lnSpcReduction="10000"/>
          </a:bodyPr>
          <a:lstStyle/>
          <a:p>
            <a:pPr algn="ctr" eaLnBrk="1" fontAlgn="auto" hangingPunct="1">
              <a:spcAft>
                <a:spcPts val="0"/>
              </a:spcAft>
              <a:buFont typeface="Arial" panose="020B0604020202020204" pitchFamily="34" charset="0"/>
              <a:buNone/>
              <a:defRPr/>
            </a:pPr>
            <a:r>
              <a:rPr lang="en-US" sz="3300" b="1" dirty="0">
                <a:solidFill>
                  <a:srgbClr val="FF0000"/>
                </a:solidFill>
                <a:effectLst>
                  <a:outerShdw blurRad="38100" dist="38100" dir="2700000" algn="tl">
                    <a:srgbClr val="000000">
                      <a:alpha val="43137"/>
                    </a:srgbClr>
                  </a:outerShdw>
                </a:effectLst>
              </a:rPr>
              <a:t>School Interior</a:t>
            </a:r>
            <a:endParaRPr lang="en-US" sz="3300" dirty="0">
              <a:solidFill>
                <a:srgbClr val="FF0000"/>
              </a:solidFill>
              <a:effectLst>
                <a:outerShdw blurRad="38100" dist="38100" dir="2700000" algn="tl">
                  <a:srgbClr val="000000">
                    <a:alpha val="43137"/>
                  </a:srgbClr>
                </a:outerShdw>
              </a:effectLst>
            </a:endParaRPr>
          </a:p>
          <a:p>
            <a:pPr eaLnBrk="1" fontAlgn="auto" hangingPunct="1">
              <a:spcAft>
                <a:spcPts val="0"/>
              </a:spcAft>
              <a:defRPr/>
            </a:pPr>
            <a:r>
              <a:rPr lang="en-US" sz="2800" dirty="0"/>
              <a:t>Fire extinguisher locations are clearly marked and</a:t>
            </a:r>
            <a:r>
              <a:rPr lang="en-US" sz="2800" dirty="0">
                <a:solidFill>
                  <a:srgbClr val="FF0000"/>
                </a:solidFill>
                <a:effectLst>
                  <a:outerShdw blurRad="38100" dist="38100" dir="2700000" algn="tl">
                    <a:srgbClr val="000000">
                      <a:alpha val="43137"/>
                    </a:srgbClr>
                  </a:outerShdw>
                </a:effectLst>
              </a:rPr>
              <a:t> </a:t>
            </a:r>
            <a:r>
              <a:rPr lang="en-US" sz="2800" b="1" dirty="0">
                <a:solidFill>
                  <a:srgbClr val="FF0000"/>
                </a:solidFill>
                <a:effectLst>
                  <a:outerShdw blurRad="38100" dist="38100" dir="2700000" algn="tl">
                    <a:srgbClr val="000000">
                      <a:alpha val="43137"/>
                    </a:srgbClr>
                  </a:outerShdw>
                </a:effectLst>
              </a:rPr>
              <a:t>inspected</a:t>
            </a:r>
            <a:r>
              <a:rPr lang="en-US" sz="2800" dirty="0"/>
              <a:t>.</a:t>
            </a:r>
          </a:p>
          <a:p>
            <a:pPr eaLnBrk="1" fontAlgn="auto" hangingPunct="1">
              <a:spcAft>
                <a:spcPts val="0"/>
              </a:spcAft>
              <a:defRPr/>
            </a:pPr>
            <a:r>
              <a:rPr lang="en-US" sz="2800" b="1" dirty="0">
                <a:solidFill>
                  <a:srgbClr val="FF0000"/>
                </a:solidFill>
                <a:effectLst>
                  <a:outerShdw blurRad="38100" dist="38100" dir="2700000" algn="tl">
                    <a:srgbClr val="000000">
                      <a:alpha val="43137"/>
                    </a:srgbClr>
                  </a:outerShdw>
                </a:effectLst>
              </a:rPr>
              <a:t>School staff is trained on the use of fire extinguishers.</a:t>
            </a:r>
          </a:p>
          <a:p>
            <a:pPr eaLnBrk="1" fontAlgn="auto" hangingPunct="1">
              <a:spcAft>
                <a:spcPts val="0"/>
              </a:spcAft>
              <a:defRPr/>
            </a:pPr>
            <a:r>
              <a:rPr lang="en-US" sz="2800" dirty="0"/>
              <a:t>Access to catwalk and prop areas is restricted.</a:t>
            </a:r>
          </a:p>
          <a:p>
            <a:pPr eaLnBrk="1" fontAlgn="auto" hangingPunct="1">
              <a:spcAft>
                <a:spcPts val="0"/>
              </a:spcAft>
              <a:defRPr/>
            </a:pPr>
            <a:r>
              <a:rPr lang="en-US" sz="2800" dirty="0"/>
              <a:t>Access to electrical panels is restricted.</a:t>
            </a:r>
          </a:p>
          <a:p>
            <a:pPr eaLnBrk="1" fontAlgn="auto" hangingPunct="1">
              <a:spcAft>
                <a:spcPts val="0"/>
              </a:spcAft>
              <a:defRPr/>
            </a:pPr>
            <a:r>
              <a:rPr lang="en-US" sz="2800" dirty="0"/>
              <a:t>Hallways have emergency lighting and are tested.</a:t>
            </a:r>
          </a:p>
          <a:p>
            <a:pPr eaLnBrk="1" fontAlgn="auto" hangingPunct="1">
              <a:spcAft>
                <a:spcPts val="0"/>
              </a:spcAft>
              <a:defRPr/>
            </a:pPr>
            <a:r>
              <a:rPr lang="en-US" sz="2800" dirty="0"/>
              <a:t>Main lobby is properly lighted.</a:t>
            </a:r>
          </a:p>
          <a:p>
            <a:pPr eaLnBrk="1" fontAlgn="auto" hangingPunct="1">
              <a:spcAft>
                <a:spcPts val="0"/>
              </a:spcAft>
              <a:defRPr/>
            </a:pPr>
            <a:r>
              <a:rPr lang="en-US" sz="2800" dirty="0"/>
              <a:t>Hallways, bathrooms, and classrooms are properly lighted.</a:t>
            </a:r>
          </a:p>
          <a:p>
            <a:pPr eaLnBrk="1" fontAlgn="auto" hangingPunct="1">
              <a:spcAft>
                <a:spcPts val="0"/>
              </a:spcAft>
              <a:defRPr/>
            </a:pPr>
            <a:r>
              <a:rPr lang="en-US" sz="2800" b="1" dirty="0">
                <a:solidFill>
                  <a:srgbClr val="FF0000"/>
                </a:solidFill>
                <a:effectLst>
                  <a:outerShdw blurRad="38100" dist="38100" dir="2700000" algn="tl">
                    <a:srgbClr val="000000">
                      <a:alpha val="43137"/>
                    </a:srgbClr>
                  </a:outerShdw>
                </a:effectLst>
              </a:rPr>
              <a:t>Faculty members are required to lock classrooms upon leaving</a:t>
            </a:r>
            <a:r>
              <a:rPr lang="en-US" sz="2800" dirty="0"/>
              <a:t>.</a:t>
            </a:r>
          </a:p>
          <a:p>
            <a:pPr eaLnBrk="1" fontAlgn="auto" hangingPunct="1">
              <a:spcAft>
                <a:spcPts val="0"/>
              </a:spcAft>
              <a:defRPr/>
            </a:pPr>
            <a:r>
              <a:rPr lang="en-US" sz="2800" dirty="0"/>
              <a:t>Multiple entries to the building are controlled and supervised.</a:t>
            </a:r>
          </a:p>
          <a:p>
            <a:pPr eaLnBrk="1" fontAlgn="auto" hangingPunct="1">
              <a:spcAft>
                <a:spcPts val="0"/>
              </a:spcAft>
              <a:defRPr/>
            </a:pPr>
            <a:r>
              <a:rPr lang="en-US" sz="2800" dirty="0"/>
              <a:t>Areas accessible to intruders are secure.</a:t>
            </a:r>
          </a:p>
          <a:p>
            <a:pPr eaLnBrk="1" fontAlgn="auto" hangingPunct="1">
              <a:spcAft>
                <a:spcPts val="0"/>
              </a:spcAft>
              <a:defRPr/>
            </a:pPr>
            <a:r>
              <a:rPr lang="en-US" sz="2800" dirty="0"/>
              <a:t>All doors are properly labeled and numbered. </a:t>
            </a:r>
          </a:p>
          <a:p>
            <a:pPr eaLnBrk="1" fontAlgn="auto" hangingPunct="1">
              <a:spcAft>
                <a:spcPts val="0"/>
              </a:spcAft>
              <a:defRPr/>
            </a:pPr>
            <a:r>
              <a:rPr lang="en-US" sz="2800" b="1" dirty="0">
                <a:solidFill>
                  <a:srgbClr val="FF0000"/>
                </a:solidFill>
                <a:effectLst>
                  <a:outerShdw blurRad="38100" dist="38100" dir="2700000" algn="tl">
                    <a:srgbClr val="000000">
                      <a:alpha val="43137"/>
                    </a:srgbClr>
                  </a:outerShdw>
                </a:effectLst>
              </a:rPr>
              <a:t>Exit signs are properly lighted, clearly visible, and point in the correct exit direction. </a:t>
            </a:r>
          </a:p>
          <a:p>
            <a:pPr eaLnBrk="1" fontAlgn="auto" hangingPunct="1">
              <a:spcAft>
                <a:spcPts val="0"/>
              </a:spcAft>
              <a:defRPr/>
            </a:pPr>
            <a:endParaRPr lang="en-US" sz="2800" dirty="0"/>
          </a:p>
          <a:p>
            <a:pPr eaLnBrk="1" fontAlgn="auto" hangingPunct="1">
              <a:spcAft>
                <a:spcPts val="0"/>
              </a:spcAft>
              <a:defRPr/>
            </a:pPr>
            <a:endParaRPr lang="en-US" sz="2800" dirty="0"/>
          </a:p>
          <a:p>
            <a:pPr eaLnBrk="1" fontAlgn="auto" hangingPunct="1">
              <a:spcAft>
                <a:spcPts val="0"/>
              </a:spcAft>
              <a:defRPr/>
            </a:pPr>
            <a:endParaRPr lang="en-US" sz="2800" dirty="0"/>
          </a:p>
          <a:p>
            <a:pPr eaLnBrk="1" fontAlgn="auto" hangingPunct="1">
              <a:spcAft>
                <a:spcPts val="0"/>
              </a:spcAft>
              <a:defRPr/>
            </a:pPr>
            <a:endParaRPr lang="en-US" sz="2800" dirty="0"/>
          </a:p>
          <a:p>
            <a:pPr eaLnBrk="1" fontAlgn="auto" hangingPunct="1">
              <a:spcAft>
                <a:spcPts val="0"/>
              </a:spcAft>
              <a:defRPr/>
            </a:pPr>
            <a:endParaRPr lang="en-US" sz="2800" dirty="0"/>
          </a:p>
          <a:p>
            <a:pPr eaLnBrk="1" fontAlgn="auto" hangingPunct="1">
              <a:spcAft>
                <a:spcPts val="0"/>
              </a:spcAft>
              <a:buFont typeface="Arial" charset="0"/>
              <a:buNone/>
              <a:defRPr/>
            </a:pPr>
            <a:endParaRPr lang="en-US" sz="3400" dirty="0"/>
          </a:p>
          <a:p>
            <a:pPr eaLnBrk="1" fontAlgn="auto" hangingPunct="1">
              <a:spcAft>
                <a:spcPts val="0"/>
              </a:spcAft>
              <a:buFont typeface="Arial" panose="020B0604020202020204" pitchFamily="34" charset="0"/>
              <a:buNone/>
              <a:defRPr/>
            </a:pP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juvenilejusticeblog.web.unc.edu/files/2012/07/school-hallway.jpg">
            <a:extLst>
              <a:ext uri="{FF2B5EF4-FFF2-40B4-BE49-F238E27FC236}">
                <a16:creationId xmlns:a16="http://schemas.microsoft.com/office/drawing/2014/main" id="{C78D3262-1FA7-48E9-A90C-5BE584C6501C}"/>
              </a:ext>
            </a:extLst>
          </p:cNvPr>
          <p:cNvPicPr>
            <a:picLocks noChangeAspect="1" noChangeArrowheads="1"/>
          </p:cNvPicPr>
          <p:nvPr/>
        </p:nvPicPr>
        <p:blipFill>
          <a:blip r:embed="rId2"/>
          <a:srcRect/>
          <a:stretch>
            <a:fillRect/>
          </a:stretch>
        </p:blipFill>
        <p:spPr bwMode="auto">
          <a:xfrm>
            <a:off x="0" y="-30773"/>
            <a:ext cx="9144000" cy="6858000"/>
          </a:xfrm>
          <a:prstGeom prst="rect">
            <a:avLst/>
          </a:prstGeom>
          <a:ln>
            <a:noFill/>
          </a:ln>
          <a:effectLst>
            <a:outerShdw blurRad="292100" dist="139700" dir="2700000" algn="tl" rotWithShape="0">
              <a:srgbClr val="333333">
                <a:alpha val="65000"/>
              </a:srgbClr>
            </a:outerShdw>
          </a:effectLst>
        </p:spPr>
      </p:pic>
      <p:sp>
        <p:nvSpPr>
          <p:cNvPr id="17414" name="TextBox 3">
            <a:extLst>
              <a:ext uri="{FF2B5EF4-FFF2-40B4-BE49-F238E27FC236}">
                <a16:creationId xmlns:a16="http://schemas.microsoft.com/office/drawing/2014/main" id="{0A40AA36-7AE1-49A2-BC6A-941B8AEAC63E}"/>
              </a:ext>
            </a:extLst>
          </p:cNvPr>
          <p:cNvSpPr txBox="1">
            <a:spLocks noChangeArrowheads="1"/>
          </p:cNvSpPr>
          <p:nvPr/>
        </p:nvSpPr>
        <p:spPr bwMode="auto">
          <a:xfrm>
            <a:off x="1409700" y="581261"/>
            <a:ext cx="6324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chemeClr val="bg1"/>
                </a:solidFill>
                <a:latin typeface="Times New Roman" panose="02020603050405020304" pitchFamily="18" charset="0"/>
                <a:cs typeface="Times New Roman" panose="02020603050405020304" pitchFamily="18" charset="0"/>
              </a:rPr>
              <a:t>What’s wrong with this picture?</a:t>
            </a:r>
          </a:p>
        </p:txBody>
      </p:sp>
      <p:sp>
        <p:nvSpPr>
          <p:cNvPr id="5" name="TextBox 4">
            <a:extLst>
              <a:ext uri="{FF2B5EF4-FFF2-40B4-BE49-F238E27FC236}">
                <a16:creationId xmlns:a16="http://schemas.microsoft.com/office/drawing/2014/main" id="{DD4FFAA3-86FF-4F96-AE06-E47B5702180C}"/>
              </a:ext>
            </a:extLst>
          </p:cNvPr>
          <p:cNvSpPr txBox="1"/>
          <p:nvPr/>
        </p:nvSpPr>
        <p:spPr>
          <a:xfrm>
            <a:off x="2413488" y="5451229"/>
            <a:ext cx="4317023" cy="461665"/>
          </a:xfrm>
          <a:prstGeom prst="rect">
            <a:avLst/>
          </a:prstGeom>
          <a:noFill/>
        </p:spPr>
        <p:txBody>
          <a:bodyPr wrap="square" rtlCol="0">
            <a:spAutoFit/>
          </a:bodyPr>
          <a:lstStyle/>
          <a:p>
            <a:r>
              <a:rPr lang="en-US" sz="2400" b="1" dirty="0">
                <a:solidFill>
                  <a:schemeClr val="bg1"/>
                </a:solidFill>
                <a:latin typeface="Times New Roman" panose="02020603050405020304" pitchFamily="18" charset="0"/>
              </a:rPr>
              <a:t>Lighted Emergency Exit Signs?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C096FE-39E8-4C13-B713-FBB9159C281F}"/>
              </a:ext>
            </a:extLst>
          </p:cNvPr>
          <p:cNvSpPr>
            <a:spLocks noGrp="1"/>
          </p:cNvSpPr>
          <p:nvPr>
            <p:ph idx="1"/>
          </p:nvPr>
        </p:nvSpPr>
        <p:spPr>
          <a:xfrm>
            <a:off x="381000" y="228600"/>
            <a:ext cx="8305800" cy="6324600"/>
          </a:xfrm>
        </p:spPr>
        <p:txBody>
          <a:bodyPr rtlCol="0">
            <a:normAutofit fontScale="92500" lnSpcReduction="10000"/>
          </a:bodyPr>
          <a:lstStyle/>
          <a:p>
            <a:pPr algn="ctr" eaLnBrk="1" fontAlgn="auto" hangingPunct="1">
              <a:spcAft>
                <a:spcPts val="0"/>
              </a:spcAft>
              <a:buFont typeface="Arial" panose="020B0604020202020204" pitchFamily="34" charset="0"/>
              <a:buNone/>
              <a:defRPr/>
            </a:pPr>
            <a:r>
              <a:rPr lang="en-US" sz="3300" b="1" dirty="0">
                <a:solidFill>
                  <a:srgbClr val="FF0000"/>
                </a:solidFill>
                <a:effectLst>
                  <a:outerShdw blurRad="38100" dist="38100" dir="2700000" algn="tl">
                    <a:srgbClr val="000000">
                      <a:alpha val="43137"/>
                    </a:srgbClr>
                  </a:outerShdw>
                </a:effectLst>
              </a:rPr>
              <a:t>Boiler Room</a:t>
            </a:r>
            <a:endParaRPr lang="en-US" sz="3300" dirty="0"/>
          </a:p>
          <a:p>
            <a:pPr>
              <a:buFont typeface="Arial" charset="0"/>
              <a:buNone/>
              <a:defRPr/>
            </a:pPr>
            <a:r>
              <a:rPr lang="en-US" i="1" dirty="0"/>
              <a:t>	</a:t>
            </a:r>
            <a:r>
              <a:rPr lang="en-US" sz="2600" i="1" dirty="0"/>
              <a:t>“Schools do not realize the possible danger of improperly operated, maintained, or repaired boilers until the unimaginable happens: injury or death. Numerous boiler room school incidents dot the landscape: Spencer, Oklahoma; Gallup, New Mexico; Baltimore, Maryland;  Atlanta, Georgia and others.”  -NBBPVP</a:t>
            </a:r>
          </a:p>
          <a:p>
            <a:pPr>
              <a:buFont typeface="Arial" charset="0"/>
              <a:buNone/>
              <a:defRPr/>
            </a:pPr>
            <a:r>
              <a:rPr lang="en-US" b="1" i="1" dirty="0"/>
              <a:t>	</a:t>
            </a:r>
          </a:p>
          <a:p>
            <a:pPr>
              <a:buFont typeface="Arial" charset="0"/>
              <a:buNone/>
              <a:defRPr/>
            </a:pPr>
            <a:r>
              <a:rPr lang="en-US" b="1" i="1" dirty="0"/>
              <a:t>	</a:t>
            </a:r>
            <a:r>
              <a:rPr lang="en-US" sz="2800" b="1" i="1" dirty="0"/>
              <a:t>Knowledge is powerful, as are boilers.</a:t>
            </a:r>
            <a:endParaRPr lang="en-US" sz="2800" dirty="0"/>
          </a:p>
          <a:p>
            <a:pPr lvl="1">
              <a:buFont typeface="Arial" charset="0"/>
              <a:buChar char="–"/>
              <a:defRPr/>
            </a:pPr>
            <a:r>
              <a:rPr lang="en-US" dirty="0"/>
              <a:t>Ensure all personnel who operate or maintain the boiler room are properly trained on all equipment, controls, safety devices, and up-to-date operating procedures.</a:t>
            </a:r>
          </a:p>
          <a:p>
            <a:pPr>
              <a:buFont typeface="Arial" charset="0"/>
              <a:buNone/>
              <a:defRPr/>
            </a:pPr>
            <a:r>
              <a:rPr lang="en-US" b="1" i="1" dirty="0"/>
              <a:t>	</a:t>
            </a:r>
            <a:r>
              <a:rPr lang="en-US" sz="2800" b="1" i="1" dirty="0"/>
              <a:t>Look for potential problems.</a:t>
            </a:r>
            <a:endParaRPr lang="en-US" sz="2800" dirty="0"/>
          </a:p>
          <a:p>
            <a:pPr lvl="1">
              <a:buFont typeface="Arial" charset="0"/>
              <a:buChar char="–"/>
              <a:defRPr/>
            </a:pPr>
            <a:r>
              <a:rPr lang="en-US" dirty="0"/>
              <a:t>Before startup, ensure the boiler room is free of all possible dangerous situations, such as flammable materials or mechanical or physical damage to the boiler or related equipment. Clear intakes and exhaust vents; check for deterioration and possible leaks.</a:t>
            </a:r>
          </a:p>
          <a:p>
            <a:pPr eaLnBrk="1" fontAlgn="auto" hangingPunct="1">
              <a:spcAft>
                <a:spcPts val="0"/>
              </a:spcAft>
              <a:defRPr/>
            </a:pPr>
            <a:endParaRPr lang="en-US" sz="3400" dirty="0"/>
          </a:p>
          <a:p>
            <a:pPr eaLnBrk="1" fontAlgn="auto" hangingPunct="1">
              <a:spcAft>
                <a:spcPts val="0"/>
              </a:spcAft>
              <a:defRPr/>
            </a:pPr>
            <a:endParaRPr lang="en-US" sz="3400" dirty="0"/>
          </a:p>
          <a:p>
            <a:pPr eaLnBrk="1" fontAlgn="auto" hangingPunct="1">
              <a:spcAft>
                <a:spcPts val="0"/>
              </a:spcAft>
              <a:defRPr/>
            </a:pPr>
            <a:endParaRPr lang="en-US" sz="3100" dirty="0"/>
          </a:p>
          <a:p>
            <a:pPr eaLnBrk="1" fontAlgn="auto" hangingPunct="1">
              <a:spcAft>
                <a:spcPts val="0"/>
              </a:spcAft>
              <a:buFont typeface="Arial" panose="020B0604020202020204" pitchFamily="34" charset="0"/>
              <a:buNone/>
              <a:defRPr/>
            </a:pPr>
            <a:endParaRPr lang="en-US" sz="3400" dirty="0"/>
          </a:p>
          <a:p>
            <a:pPr eaLnBrk="1" fontAlgn="auto" hangingPunct="1">
              <a:spcAft>
                <a:spcPts val="0"/>
              </a:spcAft>
              <a:buFont typeface="Arial" panose="020B0604020202020204" pitchFamily="34" charset="0"/>
              <a:buNone/>
              <a:defRPr/>
            </a:pPr>
            <a:endParaRPr lang="en-US" dirty="0"/>
          </a:p>
        </p:txBody>
      </p:sp>
      <p:pic>
        <p:nvPicPr>
          <p:cNvPr id="18437" name="Picture 6" descr="http://www.nationalboard.org/images/refresh2010/logo.png">
            <a:hlinkClick r:id="rId2"/>
            <a:extLst>
              <a:ext uri="{FF2B5EF4-FFF2-40B4-BE49-F238E27FC236}">
                <a16:creationId xmlns:a16="http://schemas.microsoft.com/office/drawing/2014/main" id="{6A09E4F4-8F21-4763-BF21-3B4DDBC43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1639" y="2338754"/>
            <a:ext cx="47625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691243-3C67-4512-949E-22DA51056F3F}"/>
              </a:ext>
            </a:extLst>
          </p:cNvPr>
          <p:cNvSpPr>
            <a:spLocks noGrp="1"/>
          </p:cNvSpPr>
          <p:nvPr>
            <p:ph idx="1"/>
          </p:nvPr>
        </p:nvSpPr>
        <p:spPr>
          <a:xfrm>
            <a:off x="381000" y="533400"/>
            <a:ext cx="8305800" cy="6172200"/>
          </a:xfrm>
        </p:spPr>
        <p:txBody>
          <a:bodyPr rtlCol="0">
            <a:normAutofit fontScale="92500"/>
          </a:bodyPr>
          <a:lstStyle/>
          <a:p>
            <a:pPr>
              <a:buFont typeface="Arial" charset="0"/>
              <a:buNone/>
              <a:defRPr/>
            </a:pPr>
            <a:endParaRPr lang="en-US" b="1" i="1" dirty="0"/>
          </a:p>
          <a:p>
            <a:pPr>
              <a:buFont typeface="Arial" charset="0"/>
              <a:buNone/>
              <a:defRPr/>
            </a:pPr>
            <a:r>
              <a:rPr lang="en-US" b="1" i="1" dirty="0"/>
              <a:t>	Inspection matters</a:t>
            </a:r>
            <a:r>
              <a:rPr lang="en-US" dirty="0"/>
              <a:t>.</a:t>
            </a:r>
          </a:p>
          <a:p>
            <a:pPr lvl="1">
              <a:buFont typeface="Arial" charset="0"/>
              <a:buChar char="–"/>
              <a:defRPr/>
            </a:pPr>
            <a:r>
              <a:rPr lang="en-US" dirty="0"/>
              <a:t>Ensure a thorough inspection by a properly qualified inspector.</a:t>
            </a:r>
          </a:p>
          <a:p>
            <a:pPr>
              <a:buFont typeface="Arial" charset="0"/>
              <a:buNone/>
              <a:defRPr/>
            </a:pPr>
            <a:r>
              <a:rPr lang="en-US" b="1" i="1" dirty="0"/>
              <a:t>	Re-inspection matters, too.</a:t>
            </a:r>
            <a:endParaRPr lang="en-US" dirty="0"/>
          </a:p>
          <a:p>
            <a:pPr lvl="1">
              <a:buFont typeface="Arial" charset="0"/>
              <a:buChar char="–"/>
              <a:defRPr/>
            </a:pPr>
            <a:r>
              <a:rPr lang="en-US" dirty="0"/>
              <a:t>After any extensive repair or new installation of equipment, make sure a qualified boiler inspector reexamines the entire system.</a:t>
            </a:r>
          </a:p>
          <a:p>
            <a:pPr>
              <a:buFont typeface="Arial" charset="0"/>
              <a:buNone/>
              <a:defRPr/>
            </a:pPr>
            <a:r>
              <a:rPr lang="en-US" b="1" i="1" dirty="0"/>
              <a:t>	Observe new equipment. </a:t>
            </a:r>
            <a:endParaRPr lang="en-US" dirty="0"/>
          </a:p>
          <a:p>
            <a:pPr lvl="1">
              <a:buFont typeface="Arial" charset="0"/>
              <a:buChar char="–"/>
              <a:defRPr/>
            </a:pPr>
            <a:r>
              <a:rPr lang="en-US" dirty="0"/>
              <a:t>Monitor all new equipment closely until safety and efficiency are demonstrated.</a:t>
            </a:r>
          </a:p>
          <a:p>
            <a:pPr>
              <a:buFont typeface="Arial" charset="0"/>
              <a:buNone/>
              <a:defRPr/>
            </a:pPr>
            <a:r>
              <a:rPr lang="en-US" b="1" i="1" dirty="0"/>
              <a:t>	Develop a maintenance schedule</a:t>
            </a:r>
            <a:r>
              <a:rPr lang="en-US" dirty="0"/>
              <a:t>.</a:t>
            </a:r>
          </a:p>
          <a:p>
            <a:pPr lvl="1">
              <a:buFont typeface="Arial" charset="0"/>
              <a:buChar char="–"/>
              <a:defRPr/>
            </a:pPr>
            <a:r>
              <a:rPr lang="en-US" dirty="0"/>
              <a:t>Use boiler operating log sheets, maintenance records, and manufacturers’ recommendations to establish a preventive maintenance schedule based on operating conditions, as well as on past maintenance, repairs, and replacements performed on the equipment.</a:t>
            </a:r>
          </a:p>
          <a:p>
            <a:pPr>
              <a:buFont typeface="Arial" charset="0"/>
              <a:buNone/>
              <a:defRPr/>
            </a:pPr>
            <a:r>
              <a:rPr lang="en-US" b="1" i="1" dirty="0"/>
              <a:t>	</a:t>
            </a:r>
            <a:endParaRPr lang="en-US" dirty="0"/>
          </a:p>
          <a:p>
            <a:pPr eaLnBrk="1" fontAlgn="auto" hangingPunct="1">
              <a:spcAft>
                <a:spcPts val="0"/>
              </a:spcAft>
              <a:defRPr/>
            </a:pPr>
            <a:endParaRPr lang="en-US" sz="3400" dirty="0"/>
          </a:p>
          <a:p>
            <a:pPr eaLnBrk="1" fontAlgn="auto" hangingPunct="1">
              <a:spcAft>
                <a:spcPts val="0"/>
              </a:spcAft>
              <a:defRPr/>
            </a:pPr>
            <a:endParaRPr lang="en-US" sz="3400" dirty="0"/>
          </a:p>
          <a:p>
            <a:pPr eaLnBrk="1" fontAlgn="auto" hangingPunct="1">
              <a:spcAft>
                <a:spcPts val="0"/>
              </a:spcAft>
              <a:defRPr/>
            </a:pPr>
            <a:endParaRPr lang="en-US" sz="3100" dirty="0"/>
          </a:p>
          <a:p>
            <a:pPr eaLnBrk="1" fontAlgn="auto" hangingPunct="1">
              <a:spcAft>
                <a:spcPts val="0"/>
              </a:spcAft>
              <a:buFont typeface="Arial" panose="020B0604020202020204" pitchFamily="34" charset="0"/>
              <a:buNone/>
              <a:defRPr/>
            </a:pPr>
            <a:endParaRPr lang="en-US" sz="3400" dirty="0"/>
          </a:p>
          <a:p>
            <a:pPr eaLnBrk="1" fontAlgn="auto" hangingPunct="1">
              <a:spcAft>
                <a:spcPts val="0"/>
              </a:spcAft>
              <a:buFont typeface="Arial" panose="020B0604020202020204" pitchFamily="34" charset="0"/>
              <a:buNone/>
              <a:defRPr/>
            </a:pPr>
            <a:endParaRPr lang="en-US" dirty="0"/>
          </a:p>
        </p:txBody>
      </p:sp>
      <p:pic>
        <p:nvPicPr>
          <p:cNvPr id="19461" name="Picture 6" descr="http://www.nationalboard.org/images/refresh2010/logo.png">
            <a:hlinkClick r:id="rId2"/>
            <a:extLst>
              <a:ext uri="{FF2B5EF4-FFF2-40B4-BE49-F238E27FC236}">
                <a16:creationId xmlns:a16="http://schemas.microsoft.com/office/drawing/2014/main" id="{20F9E223-99C0-46ED-93D9-7F0655D08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28600"/>
            <a:ext cx="47625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4BB0DB-F776-4B9A-AB56-A30C92751053}"/>
              </a:ext>
            </a:extLst>
          </p:cNvPr>
          <p:cNvSpPr>
            <a:spLocks noGrp="1"/>
          </p:cNvSpPr>
          <p:nvPr>
            <p:ph idx="1"/>
          </p:nvPr>
        </p:nvSpPr>
        <p:spPr>
          <a:xfrm>
            <a:off x="381000" y="419100"/>
            <a:ext cx="8305800" cy="6172200"/>
          </a:xfrm>
        </p:spPr>
        <p:txBody>
          <a:bodyPr rtlCol="0">
            <a:normAutofit fontScale="92500" lnSpcReduction="10000"/>
          </a:bodyPr>
          <a:lstStyle/>
          <a:p>
            <a:pPr>
              <a:buFont typeface="Arial" charset="0"/>
              <a:buNone/>
              <a:defRPr/>
            </a:pPr>
            <a:endParaRPr lang="en-US" b="1" i="1" dirty="0"/>
          </a:p>
          <a:p>
            <a:pPr>
              <a:buFont typeface="Arial" charset="0"/>
              <a:buNone/>
              <a:defRPr/>
            </a:pPr>
            <a:r>
              <a:rPr lang="en-US" b="1" i="1" dirty="0"/>
              <a:t>	Create thorough checklists. </a:t>
            </a:r>
            <a:endParaRPr lang="en-US" dirty="0"/>
          </a:p>
          <a:p>
            <a:pPr lvl="1">
              <a:buFont typeface="Arial" charset="0"/>
              <a:buChar char="–"/>
              <a:defRPr/>
            </a:pPr>
            <a:r>
              <a:rPr lang="en-US" dirty="0"/>
              <a:t>Establish a checklist for proper startup and shutdown of boilers and all related equipment according to manufacturers’ recommendations.</a:t>
            </a:r>
          </a:p>
          <a:p>
            <a:pPr>
              <a:buFont typeface="Arial" charset="0"/>
              <a:buNone/>
              <a:defRPr/>
            </a:pPr>
            <a:r>
              <a:rPr lang="en-US" b="1" i="1" dirty="0"/>
              <a:t>	Don’t overlook automated systems.</a:t>
            </a:r>
            <a:endParaRPr lang="en-US" dirty="0"/>
          </a:p>
          <a:p>
            <a:pPr lvl="1">
              <a:buFont typeface="Arial" charset="0"/>
              <a:buChar char="–"/>
              <a:defRPr/>
            </a:pPr>
            <a:r>
              <a:rPr lang="en-US" dirty="0"/>
              <a:t>Observe equipment extensively before allowing an automated operation system to be used with minimal supervision.</a:t>
            </a:r>
          </a:p>
          <a:p>
            <a:pPr>
              <a:buFont typeface="Arial" charset="0"/>
              <a:buNone/>
              <a:defRPr/>
            </a:pPr>
            <a:r>
              <a:rPr lang="en-US" b="1" i="1" dirty="0"/>
              <a:t>	</a:t>
            </a:r>
          </a:p>
          <a:p>
            <a:pPr>
              <a:buFont typeface="Arial" charset="0"/>
              <a:buNone/>
              <a:defRPr/>
            </a:pPr>
            <a:r>
              <a:rPr lang="en-US" b="1" i="1" dirty="0"/>
              <a:t>	</a:t>
            </a:r>
            <a:r>
              <a:rPr lang="en-US" i="1" dirty="0"/>
              <a:t>"School districts are likely to have several hundred pressure-retaining items, each posing a potential explosion hazard. School administrators rarely make the connection between awareness and the adverse effect on reliability, safety, and operation of the affected equipment. Consequently, </a:t>
            </a:r>
            <a:r>
              <a:rPr lang="en-US" b="1" i="1" dirty="0">
                <a:solidFill>
                  <a:srgbClr val="FF0000"/>
                </a:solidFill>
              </a:rPr>
              <a:t>maintenance of school boilers and related devices get a low priority in safety reviews.</a:t>
            </a:r>
            <a:r>
              <a:rPr lang="en-US" i="1" dirty="0"/>
              <a:t>"                                              </a:t>
            </a:r>
            <a:r>
              <a:rPr lang="en-US" b="1" i="1" dirty="0">
                <a:effectLst>
                  <a:outerShdw blurRad="38100" dist="38100" dir="2700000" algn="tl">
                    <a:srgbClr val="000000">
                      <a:alpha val="43137"/>
                    </a:srgbClr>
                  </a:outerShdw>
                </a:effectLst>
              </a:rPr>
              <a:t>National Board of Boiler and Pressure Vessel Inspectors</a:t>
            </a:r>
          </a:p>
          <a:p>
            <a:pPr lvl="1">
              <a:buFont typeface="Arial" charset="0"/>
              <a:buChar char="–"/>
              <a:defRPr/>
            </a:pPr>
            <a:endParaRPr lang="en-US" dirty="0"/>
          </a:p>
          <a:p>
            <a:pPr lvl="1">
              <a:buFont typeface="Arial" charset="0"/>
              <a:buChar char="–"/>
              <a:defRPr/>
            </a:pPr>
            <a:endParaRPr lang="en-US" dirty="0"/>
          </a:p>
          <a:p>
            <a:pPr>
              <a:buFont typeface="Arial" charset="0"/>
              <a:buChar char="•"/>
              <a:defRPr/>
            </a:pPr>
            <a:endParaRPr lang="en-US" dirty="0"/>
          </a:p>
          <a:p>
            <a:pPr eaLnBrk="1" fontAlgn="auto" hangingPunct="1">
              <a:spcAft>
                <a:spcPts val="0"/>
              </a:spcAft>
              <a:defRPr/>
            </a:pPr>
            <a:endParaRPr lang="en-US" sz="3400" dirty="0"/>
          </a:p>
          <a:p>
            <a:pPr eaLnBrk="1" fontAlgn="auto" hangingPunct="1">
              <a:spcAft>
                <a:spcPts val="0"/>
              </a:spcAft>
              <a:defRPr/>
            </a:pPr>
            <a:endParaRPr lang="en-US" sz="3400" dirty="0"/>
          </a:p>
          <a:p>
            <a:pPr eaLnBrk="1" fontAlgn="auto" hangingPunct="1">
              <a:spcAft>
                <a:spcPts val="0"/>
              </a:spcAft>
              <a:defRPr/>
            </a:pPr>
            <a:endParaRPr lang="en-US" sz="3100" dirty="0"/>
          </a:p>
          <a:p>
            <a:pPr eaLnBrk="1" fontAlgn="auto" hangingPunct="1">
              <a:spcAft>
                <a:spcPts val="0"/>
              </a:spcAft>
              <a:buFont typeface="Arial" panose="020B0604020202020204" pitchFamily="34" charset="0"/>
              <a:buNone/>
              <a:defRPr/>
            </a:pPr>
            <a:endParaRPr lang="en-US" sz="3400" dirty="0"/>
          </a:p>
          <a:p>
            <a:pPr eaLnBrk="1" fontAlgn="auto" hangingPunct="1">
              <a:spcAft>
                <a:spcPts val="0"/>
              </a:spcAft>
              <a:buFont typeface="Arial" panose="020B0604020202020204" pitchFamily="34" charset="0"/>
              <a:buNone/>
              <a:defRPr/>
            </a:pPr>
            <a:endParaRPr lang="en-US" dirty="0"/>
          </a:p>
        </p:txBody>
      </p:sp>
      <p:pic>
        <p:nvPicPr>
          <p:cNvPr id="20485" name="Picture 6" descr="http://www.nationalboard.org/images/refresh2010/logo.png">
            <a:hlinkClick r:id="rId2"/>
            <a:extLst>
              <a:ext uri="{FF2B5EF4-FFF2-40B4-BE49-F238E27FC236}">
                <a16:creationId xmlns:a16="http://schemas.microsoft.com/office/drawing/2014/main" id="{E855CA4C-28C4-49BD-BBCA-166E4B508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50" y="200025"/>
            <a:ext cx="47625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a:extLst>
              <a:ext uri="{FF2B5EF4-FFF2-40B4-BE49-F238E27FC236}">
                <a16:creationId xmlns:a16="http://schemas.microsoft.com/office/drawing/2014/main" id="{07C096D4-5DD4-41A7-BB3E-4B155296DF79}"/>
              </a:ext>
            </a:extLst>
          </p:cNvPr>
          <p:cNvPicPr>
            <a:picLocks noChangeAspect="1" noChangeArrowheads="1"/>
          </p:cNvPicPr>
          <p:nvPr/>
        </p:nvPicPr>
        <p:blipFill>
          <a:blip r:embed="rId2"/>
          <a:srcRect l="8750" t="24000" r="58125" b="13000"/>
          <a:stretch>
            <a:fillRect/>
          </a:stretch>
        </p:blipFill>
        <p:spPr bwMode="auto">
          <a:xfrm>
            <a:off x="533400" y="1113692"/>
            <a:ext cx="8077200" cy="4800600"/>
          </a:xfrm>
          <a:prstGeom prst="rect">
            <a:avLst/>
          </a:prstGeom>
          <a:ln>
            <a:noFill/>
          </a:ln>
          <a:effectLst>
            <a:outerShdw blurRad="292100" dist="139700" dir="2700000" algn="tl" rotWithShape="0">
              <a:srgbClr val="333333">
                <a:alpha val="65000"/>
              </a:srgbClr>
            </a:outerShdw>
          </a:effectLst>
        </p:spPr>
      </p:pic>
      <p:sp>
        <p:nvSpPr>
          <p:cNvPr id="21509" name="TextBox 4">
            <a:extLst>
              <a:ext uri="{FF2B5EF4-FFF2-40B4-BE49-F238E27FC236}">
                <a16:creationId xmlns:a16="http://schemas.microsoft.com/office/drawing/2014/main" id="{49910F5D-ECFD-48AC-8CC1-FD85DA2571A2}"/>
              </a:ext>
            </a:extLst>
          </p:cNvPr>
          <p:cNvSpPr txBox="1">
            <a:spLocks noChangeArrowheads="1"/>
          </p:cNvSpPr>
          <p:nvPr/>
        </p:nvSpPr>
        <p:spPr bwMode="auto">
          <a:xfrm>
            <a:off x="2019300" y="5914292"/>
            <a:ext cx="510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a:latin typeface="Tahoma" panose="020B0604030504040204" pitchFamily="34" charset="0"/>
                <a:cs typeface="Tahoma" panose="020B0604030504040204" pitchFamily="34" charset="0"/>
              </a:rPr>
              <a:t>Lincoln Park School Boiler Explosion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F7A70-6006-4117-86E6-149E6170C19A}"/>
              </a:ext>
            </a:extLst>
          </p:cNvPr>
          <p:cNvSpPr>
            <a:spLocks noGrp="1"/>
          </p:cNvSpPr>
          <p:nvPr>
            <p:ph type="ctrTitle"/>
          </p:nvPr>
        </p:nvSpPr>
        <p:spPr>
          <a:xfrm>
            <a:off x="685800" y="2861041"/>
            <a:ext cx="7772400" cy="1470025"/>
          </a:xfrm>
        </p:spPr>
        <p:txBody>
          <a:bodyPr>
            <a:normAutofit fontScale="90000"/>
          </a:bodyPr>
          <a:lstStyle/>
          <a:p>
            <a:pPr eaLnBrk="1" hangingPunct="1">
              <a:defRPr/>
            </a:pPr>
            <a:r>
              <a:rPr lang="en-US" sz="5400" i="1" dirty="0">
                <a:solidFill>
                  <a:srgbClr val="FF0000"/>
                </a:solidFill>
                <a:effectLst>
                  <a:outerShdw blurRad="38100" dist="38100" dir="2700000" algn="tl">
                    <a:srgbClr val="000000">
                      <a:alpha val="43137"/>
                    </a:srgbClr>
                  </a:outerShdw>
                </a:effectLst>
              </a:rPr>
              <a:t>“He is most free from danger, who, even when safe, is on his guard.”</a:t>
            </a:r>
            <a:br>
              <a:rPr lang="en-US" dirty="0"/>
            </a:br>
            <a:r>
              <a:rPr lang="en-US" dirty="0"/>
              <a:t>- </a:t>
            </a:r>
            <a:r>
              <a:rPr lang="en-US" sz="2800" b="0" dirty="0" err="1"/>
              <a:t>Publilius</a:t>
            </a:r>
            <a:r>
              <a:rPr lang="en-US" sz="2800" b="0" dirty="0"/>
              <a:t> </a:t>
            </a:r>
            <a:r>
              <a:rPr lang="en-US" sz="2800" b="0" dirty="0" err="1"/>
              <a:t>Syrus</a:t>
            </a:r>
            <a:r>
              <a:rPr lang="en-US" sz="2800" b="0" dirty="0"/>
              <a:t> (85 BC-43 BC)</a:t>
            </a:r>
          </a:p>
        </p:txBody>
      </p:sp>
      <p:pic>
        <p:nvPicPr>
          <p:cNvPr id="25602" name="Picture 2" descr="Publilius Syrus Quotes">
            <a:hlinkClick r:id="rId2"/>
            <a:extLst>
              <a:ext uri="{FF2B5EF4-FFF2-40B4-BE49-F238E27FC236}">
                <a16:creationId xmlns:a16="http://schemas.microsoft.com/office/drawing/2014/main" id="{E8036D94-3278-4EA8-B26A-88FAE0013C9A}"/>
              </a:ext>
            </a:extLst>
          </p:cNvPr>
          <p:cNvPicPr>
            <a:picLocks noChangeAspect="1" noChangeArrowheads="1"/>
          </p:cNvPicPr>
          <p:nvPr/>
        </p:nvPicPr>
        <p:blipFill>
          <a:blip r:embed="rId3"/>
          <a:srcRect/>
          <a:stretch>
            <a:fillRect/>
          </a:stretch>
        </p:blipFill>
        <p:spPr bwMode="auto">
          <a:xfrm>
            <a:off x="7338647" y="3944203"/>
            <a:ext cx="1495425" cy="18288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E4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706" name="Picture 2">
            <a:extLst>
              <a:ext uri="{FF2B5EF4-FFF2-40B4-BE49-F238E27FC236}">
                <a16:creationId xmlns:a16="http://schemas.microsoft.com/office/drawing/2014/main" id="{800DF826-1994-48DB-8592-3B409B57E479}"/>
              </a:ext>
            </a:extLst>
          </p:cNvPr>
          <p:cNvPicPr>
            <a:picLocks noChangeAspect="1" noChangeArrowheads="1"/>
          </p:cNvPicPr>
          <p:nvPr/>
        </p:nvPicPr>
        <p:blipFill>
          <a:blip r:embed="rId2"/>
          <a:srcRect l="8438" t="23000" r="59687" b="13000"/>
          <a:stretch>
            <a:fillRect/>
          </a:stretch>
        </p:blipFill>
        <p:spPr bwMode="auto">
          <a:xfrm>
            <a:off x="482600" y="863103"/>
            <a:ext cx="8178799" cy="513179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ahsproject.auburn.wednet.edu/Current/Old-Pipes-in-Boiler-Room.jpg">
            <a:extLst>
              <a:ext uri="{FF2B5EF4-FFF2-40B4-BE49-F238E27FC236}">
                <a16:creationId xmlns:a16="http://schemas.microsoft.com/office/drawing/2014/main" id="{E34760C3-FDDF-42C9-B6D7-6D9D11583C5F}"/>
              </a:ext>
            </a:extLst>
          </p:cNvPr>
          <p:cNvPicPr>
            <a:picLocks noChangeAspect="1" noChangeArrowheads="1"/>
          </p:cNvPicPr>
          <p:nvPr/>
        </p:nvPicPr>
        <p:blipFill>
          <a:blip r:embed="rId2" cstate="print"/>
          <a:srcRect/>
          <a:stretch>
            <a:fillRect/>
          </a:stretch>
        </p:blipFill>
        <p:spPr bwMode="auto">
          <a:xfrm>
            <a:off x="4726598" y="151885"/>
            <a:ext cx="4343400" cy="2895601"/>
          </a:xfrm>
          <a:prstGeom prst="rect">
            <a:avLst/>
          </a:prstGeom>
          <a:ln w="88900" cap="sq" cmpd="thickThin">
            <a:solidFill>
              <a:srgbClr val="000000"/>
            </a:solidFill>
            <a:prstDash val="solid"/>
            <a:miter lim="800000"/>
          </a:ln>
          <a:effectLst>
            <a:innerShdw blurRad="76200">
              <a:srgbClr val="000000"/>
            </a:innerShdw>
          </a:effectLst>
        </p:spPr>
      </p:pic>
      <p:pic>
        <p:nvPicPr>
          <p:cNvPr id="74756" name="Picture 4" descr="http://www.campussafetymagazine.com/_Images/photogallery/IMG-1485-1.jpg">
            <a:extLst>
              <a:ext uri="{FF2B5EF4-FFF2-40B4-BE49-F238E27FC236}">
                <a16:creationId xmlns:a16="http://schemas.microsoft.com/office/drawing/2014/main" id="{72AFA0B3-F1EF-4109-A00C-88A28AD0C500}"/>
              </a:ext>
            </a:extLst>
          </p:cNvPr>
          <p:cNvPicPr>
            <a:picLocks noChangeAspect="1" noChangeArrowheads="1"/>
          </p:cNvPicPr>
          <p:nvPr/>
        </p:nvPicPr>
        <p:blipFill>
          <a:blip r:embed="rId3" cstate="print"/>
          <a:srcRect/>
          <a:stretch>
            <a:fillRect/>
          </a:stretch>
        </p:blipFill>
        <p:spPr bwMode="auto">
          <a:xfrm>
            <a:off x="4505814" y="3337048"/>
            <a:ext cx="4564184" cy="2567354"/>
          </a:xfrm>
          <a:prstGeom prst="rect">
            <a:avLst/>
          </a:prstGeom>
          <a:ln w="88900" cap="sq" cmpd="thickThin">
            <a:solidFill>
              <a:srgbClr val="000000"/>
            </a:solidFill>
            <a:prstDash val="solid"/>
            <a:miter lim="800000"/>
          </a:ln>
          <a:effectLst>
            <a:innerShdw blurRad="76200">
              <a:srgbClr val="000000"/>
            </a:innerShdw>
          </a:effectLst>
        </p:spPr>
      </p:pic>
      <p:pic>
        <p:nvPicPr>
          <p:cNvPr id="7" name="Picture 2">
            <a:extLst>
              <a:ext uri="{FF2B5EF4-FFF2-40B4-BE49-F238E27FC236}">
                <a16:creationId xmlns:a16="http://schemas.microsoft.com/office/drawing/2014/main" id="{FA6A6016-2391-440F-90B5-B871582C5FBD}"/>
              </a:ext>
            </a:extLst>
          </p:cNvPr>
          <p:cNvPicPr>
            <a:picLocks noChangeAspect="1" noChangeArrowheads="1"/>
          </p:cNvPicPr>
          <p:nvPr/>
        </p:nvPicPr>
        <p:blipFill>
          <a:blip r:embed="rId4" cstate="print"/>
          <a:srcRect l="3750" t="24000" r="54063" b="13000"/>
          <a:stretch>
            <a:fillRect/>
          </a:stretch>
        </p:blipFill>
        <p:spPr bwMode="auto">
          <a:xfrm>
            <a:off x="307488" y="438589"/>
            <a:ext cx="4038600" cy="2322195"/>
          </a:xfrm>
          <a:prstGeom prst="rect">
            <a:avLst/>
          </a:prstGeom>
          <a:ln w="88900" cap="sq" cmpd="thickThin">
            <a:solidFill>
              <a:srgbClr val="000000"/>
            </a:solidFill>
            <a:prstDash val="solid"/>
            <a:miter lim="800000"/>
          </a:ln>
          <a:effectLst>
            <a:innerShdw blurRad="76200">
              <a:srgbClr val="000000"/>
            </a:innerShdw>
          </a:effectLst>
        </p:spPr>
      </p:pic>
      <p:pic>
        <p:nvPicPr>
          <p:cNvPr id="74760" name="Picture 8" descr="http://www.deviantart.com/download/304231605/kemps_landing_school_boiler_room_1__by_angusyoung3-d514qlx.jpg">
            <a:extLst>
              <a:ext uri="{FF2B5EF4-FFF2-40B4-BE49-F238E27FC236}">
                <a16:creationId xmlns:a16="http://schemas.microsoft.com/office/drawing/2014/main" id="{40575B3F-2233-4717-B92F-AF9BBE65F569}"/>
              </a:ext>
            </a:extLst>
          </p:cNvPr>
          <p:cNvPicPr>
            <a:picLocks noChangeAspect="1" noChangeArrowheads="1"/>
          </p:cNvPicPr>
          <p:nvPr/>
        </p:nvPicPr>
        <p:blipFill>
          <a:blip r:embed="rId5" cstate="print"/>
          <a:srcRect/>
          <a:stretch>
            <a:fillRect/>
          </a:stretch>
        </p:blipFill>
        <p:spPr bwMode="auto">
          <a:xfrm>
            <a:off x="307488" y="3161838"/>
            <a:ext cx="3886200" cy="2917774"/>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4754"/>
                                        </p:tgtEl>
                                        <p:attrNameLst>
                                          <p:attrName>style.visibility</p:attrName>
                                        </p:attrNameLst>
                                      </p:cBhvr>
                                      <p:to>
                                        <p:strVal val="visible"/>
                                      </p:to>
                                    </p:set>
                                    <p:animEffect transition="in" filter="fade">
                                      <p:cBhvr>
                                        <p:cTn id="7" dur="2000"/>
                                        <p:tgtEl>
                                          <p:spTgt spid="74754"/>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74760"/>
                                        </p:tgtEl>
                                        <p:attrNameLst>
                                          <p:attrName>style.visibility</p:attrName>
                                        </p:attrNameLst>
                                      </p:cBhvr>
                                      <p:to>
                                        <p:strVal val="visible"/>
                                      </p:to>
                                    </p:set>
                                    <p:animEffect transition="in" filter="fade">
                                      <p:cBhvr>
                                        <p:cTn id="15" dur="2000"/>
                                        <p:tgtEl>
                                          <p:spTgt spid="74760"/>
                                        </p:tgtEl>
                                      </p:cBhvr>
                                    </p:animEffect>
                                  </p:childTnLst>
                                </p:cTn>
                              </p:par>
                            </p:childTnLst>
                          </p:cTn>
                        </p:par>
                        <p:par>
                          <p:cTn id="16" fill="hold" nodeType="after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74756"/>
                                        </p:tgtEl>
                                        <p:attrNameLst>
                                          <p:attrName>style.visibility</p:attrName>
                                        </p:attrNameLst>
                                      </p:cBhvr>
                                      <p:to>
                                        <p:strVal val="visible"/>
                                      </p:to>
                                    </p:set>
                                    <p:animEffect transition="in" filter="fade">
                                      <p:cBhvr>
                                        <p:cTn id="19" dur="2000"/>
                                        <p:tgtEl>
                                          <p:spTgt spid="74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DAA95FF-B6A1-4D40-80D5-7989C101F1A5}"/>
              </a:ext>
            </a:extLst>
          </p:cNvPr>
          <p:cNvSpPr txBox="1">
            <a:spLocks/>
          </p:cNvSpPr>
          <p:nvPr/>
        </p:nvSpPr>
        <p:spPr>
          <a:xfrm>
            <a:off x="400050" y="1031631"/>
            <a:ext cx="8343900" cy="5826369"/>
          </a:xfrm>
          <a:prstGeom prst="rect">
            <a:avLst/>
          </a:prstGeom>
        </p:spPr>
        <p:txBody>
          <a:bodyPr>
            <a:normAutofit/>
          </a:bodyPr>
          <a:lstStyle/>
          <a:p>
            <a:pPr marL="342900" indent="-342900" algn="ctr" fontAlgn="auto">
              <a:spcBef>
                <a:spcPct val="20000"/>
              </a:spcBef>
              <a:spcAft>
                <a:spcPts val="0"/>
              </a:spcAft>
              <a:buFont typeface="Arial" pitchFamily="34" charset="0"/>
              <a:buNone/>
              <a:defRPr/>
            </a:pPr>
            <a:r>
              <a:rPr lang="en-US" sz="3300" b="1" dirty="0">
                <a:solidFill>
                  <a:srgbClr val="FF0000"/>
                </a:solidFill>
                <a:effectLst>
                  <a:outerShdw blurRad="38100" dist="38100" dir="2700000" algn="tl">
                    <a:srgbClr val="000000">
                      <a:alpha val="43137"/>
                    </a:srgbClr>
                  </a:outerShdw>
                </a:effectLst>
                <a:latin typeface="+mn-lt"/>
                <a:cs typeface="+mn-cs"/>
              </a:rPr>
              <a:t>School Interior</a:t>
            </a:r>
            <a:endParaRPr lang="en-US" sz="3300" dirty="0">
              <a:solidFill>
                <a:srgbClr val="FF0000"/>
              </a:solidFill>
              <a:effectLst>
                <a:outerShdw blurRad="38100" dist="38100" dir="2700000" algn="tl">
                  <a:srgbClr val="000000">
                    <a:alpha val="43137"/>
                  </a:srgbClr>
                </a:outerShdw>
              </a:effectLst>
              <a:latin typeface="+mn-lt"/>
              <a:cs typeface="+mn-cs"/>
            </a:endParaRPr>
          </a:p>
          <a:p>
            <a:pPr marL="342900" indent="-342900" fontAlgn="auto">
              <a:spcBef>
                <a:spcPct val="20000"/>
              </a:spcBef>
              <a:spcAft>
                <a:spcPts val="0"/>
              </a:spcAft>
              <a:buFont typeface="Arial" pitchFamily="34" charset="0"/>
              <a:buChar char="•"/>
              <a:defRPr/>
            </a:pPr>
            <a:r>
              <a:rPr lang="en-US" sz="2400" dirty="0">
                <a:latin typeface="+mn-lt"/>
                <a:cs typeface="+mn-cs"/>
              </a:rPr>
              <a:t>The school building interior is clean and free from debris, standing water, rust, deteriorating tiles, peeling paint, etc.</a:t>
            </a:r>
          </a:p>
          <a:p>
            <a:pPr marL="342900" indent="-342900" fontAlgn="auto">
              <a:spcBef>
                <a:spcPct val="20000"/>
              </a:spcBef>
              <a:spcAft>
                <a:spcPts val="0"/>
              </a:spcAft>
              <a:buFont typeface="Arial" pitchFamily="34" charset="0"/>
              <a:buChar char="•"/>
              <a:defRPr/>
            </a:pPr>
            <a:endParaRPr lang="en-US" sz="2800" dirty="0">
              <a:latin typeface="+mn-lt"/>
              <a:cs typeface="+mn-cs"/>
            </a:endParaRPr>
          </a:p>
          <a:p>
            <a:pPr marL="342900" indent="-342900" fontAlgn="auto">
              <a:spcBef>
                <a:spcPct val="20000"/>
              </a:spcBef>
              <a:spcAft>
                <a:spcPts val="0"/>
              </a:spcAft>
              <a:buFont typeface="Arial" pitchFamily="34" charset="0"/>
              <a:buChar char="•"/>
              <a:defRPr/>
            </a:pPr>
            <a:endParaRPr lang="en-US" sz="2800" dirty="0">
              <a:latin typeface="+mn-lt"/>
              <a:cs typeface="+mn-cs"/>
            </a:endParaRPr>
          </a:p>
          <a:p>
            <a:pPr marL="342900" indent="-342900" fontAlgn="auto">
              <a:spcBef>
                <a:spcPct val="20000"/>
              </a:spcBef>
              <a:spcAft>
                <a:spcPts val="0"/>
              </a:spcAft>
              <a:buFont typeface="Arial" pitchFamily="34" charset="0"/>
              <a:buChar char="•"/>
              <a:defRPr/>
            </a:pPr>
            <a:endParaRPr lang="en-US" sz="2800" dirty="0">
              <a:latin typeface="+mn-lt"/>
              <a:cs typeface="+mn-cs"/>
            </a:endParaRPr>
          </a:p>
          <a:p>
            <a:pPr marL="342900" indent="-342900" fontAlgn="auto">
              <a:spcBef>
                <a:spcPct val="20000"/>
              </a:spcBef>
              <a:spcAft>
                <a:spcPts val="0"/>
              </a:spcAft>
              <a:buFont typeface="Arial" pitchFamily="34" charset="0"/>
              <a:buChar char="•"/>
              <a:defRPr/>
            </a:pPr>
            <a:endParaRPr lang="en-US" sz="2800" dirty="0">
              <a:latin typeface="+mn-lt"/>
              <a:cs typeface="+mn-cs"/>
            </a:endParaRPr>
          </a:p>
          <a:p>
            <a:pPr marL="342900" indent="-342900" fontAlgn="auto">
              <a:spcBef>
                <a:spcPct val="20000"/>
              </a:spcBef>
              <a:spcAft>
                <a:spcPts val="0"/>
              </a:spcAft>
              <a:buFont typeface="Arial" charset="0"/>
              <a:buNone/>
              <a:defRPr/>
            </a:pPr>
            <a:endParaRPr lang="en-US" sz="3400" dirty="0">
              <a:latin typeface="+mn-lt"/>
              <a:cs typeface="+mn-cs"/>
            </a:endParaRPr>
          </a:p>
          <a:p>
            <a:pPr marL="342900" indent="-342900" fontAlgn="auto">
              <a:spcBef>
                <a:spcPct val="20000"/>
              </a:spcBef>
              <a:spcAft>
                <a:spcPts val="0"/>
              </a:spcAft>
              <a:buFont typeface="Arial" pitchFamily="34" charset="0"/>
              <a:buNone/>
              <a:defRPr/>
            </a:pPr>
            <a:endParaRPr lang="en-US" sz="3200" dirty="0">
              <a:latin typeface="+mn-lt"/>
              <a:cs typeface="+mn-cs"/>
            </a:endParaRPr>
          </a:p>
        </p:txBody>
      </p:sp>
      <p:pic>
        <p:nvPicPr>
          <p:cNvPr id="79874" name="Picture 2" descr="C:\Users\Garry McGiboney\AppData\Local\Microsoft\Windows\Temporary Internet Files\Content.Outlook\1M0S6SKX\IMG_0331.JPG">
            <a:extLst>
              <a:ext uri="{FF2B5EF4-FFF2-40B4-BE49-F238E27FC236}">
                <a16:creationId xmlns:a16="http://schemas.microsoft.com/office/drawing/2014/main" id="{6FFA7752-671E-440A-A630-F5B967F067EE}"/>
              </a:ext>
            </a:extLst>
          </p:cNvPr>
          <p:cNvPicPr>
            <a:picLocks noChangeAspect="1" noChangeArrowheads="1"/>
          </p:cNvPicPr>
          <p:nvPr/>
        </p:nvPicPr>
        <p:blipFill>
          <a:blip r:embed="rId2"/>
          <a:srcRect/>
          <a:stretch>
            <a:fillRect/>
          </a:stretch>
        </p:blipFill>
        <p:spPr bwMode="auto">
          <a:xfrm>
            <a:off x="381000" y="2508738"/>
            <a:ext cx="4191000" cy="3143250"/>
          </a:xfrm>
          <a:prstGeom prst="rect">
            <a:avLst/>
          </a:prstGeom>
          <a:ln>
            <a:noFill/>
          </a:ln>
          <a:effectLst>
            <a:outerShdw blurRad="292100" dist="139700" dir="2700000" algn="tl" rotWithShape="0">
              <a:srgbClr val="333333">
                <a:alpha val="65000"/>
              </a:srgbClr>
            </a:outerShdw>
          </a:effectLst>
        </p:spPr>
      </p:pic>
      <p:pic>
        <p:nvPicPr>
          <p:cNvPr id="79875" name="Picture 3" descr="C:\Users\Garry McGiboney\AppData\Local\Microsoft\Windows\Temporary Internet Files\Content.Outlook\1M0S6SKX\IMG_0335.JPG">
            <a:extLst>
              <a:ext uri="{FF2B5EF4-FFF2-40B4-BE49-F238E27FC236}">
                <a16:creationId xmlns:a16="http://schemas.microsoft.com/office/drawing/2014/main" id="{F6931181-5A73-4A29-9140-CC6BE7A44899}"/>
              </a:ext>
            </a:extLst>
          </p:cNvPr>
          <p:cNvPicPr>
            <a:picLocks noChangeAspect="1" noChangeArrowheads="1"/>
          </p:cNvPicPr>
          <p:nvPr/>
        </p:nvPicPr>
        <p:blipFill>
          <a:blip r:embed="rId3"/>
          <a:srcRect/>
          <a:stretch>
            <a:fillRect/>
          </a:stretch>
        </p:blipFill>
        <p:spPr bwMode="auto">
          <a:xfrm>
            <a:off x="4777154" y="2527788"/>
            <a:ext cx="4064000" cy="3124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fade">
                                      <p:cBhvr>
                                        <p:cTn id="7" dur="2000"/>
                                        <p:tgtEl>
                                          <p:spTgt spid="79874"/>
                                        </p:tgtEl>
                                      </p:cBhvr>
                                    </p:animEffect>
                                  </p:childTnLst>
                                </p:cTn>
                              </p:par>
                            </p:childTnLst>
                          </p:cTn>
                        </p:par>
                        <p:par>
                          <p:cTn id="8" fill="hold" nodeType="afterGroup">
                            <p:stCondLst>
                              <p:cond delay="2000"/>
                            </p:stCondLst>
                            <p:childTnLst>
                              <p:par>
                                <p:cTn id="9" presetID="58" presetClass="entr" presetSubtype="0" accel="100000" fill="hold" nodeType="afterEffect">
                                  <p:stCondLst>
                                    <p:cond delay="0"/>
                                  </p:stCondLst>
                                  <p:childTnLst>
                                    <p:set>
                                      <p:cBhvr>
                                        <p:cTn id="10" dur="1" fill="hold">
                                          <p:stCondLst>
                                            <p:cond delay="0"/>
                                          </p:stCondLst>
                                        </p:cTn>
                                        <p:tgtEl>
                                          <p:spTgt spid="79875"/>
                                        </p:tgtEl>
                                        <p:attrNameLst>
                                          <p:attrName>style.visibility</p:attrName>
                                        </p:attrNameLst>
                                      </p:cBhvr>
                                      <p:to>
                                        <p:strVal val="visible"/>
                                      </p:to>
                                    </p:set>
                                    <p:anim calcmode="lin" valueType="num">
                                      <p:cBhvr>
                                        <p:cTn id="11" dur="2000" fill="hold"/>
                                        <p:tgtEl>
                                          <p:spTgt spid="79875"/>
                                        </p:tgtEl>
                                        <p:attrNameLst>
                                          <p:attrName>ppt_w</p:attrName>
                                        </p:attrNameLst>
                                      </p:cBhvr>
                                      <p:tavLst>
                                        <p:tav tm="0">
                                          <p:val>
                                            <p:strVal val="#ppt_w*2.5"/>
                                          </p:val>
                                        </p:tav>
                                        <p:tav tm="100000">
                                          <p:val>
                                            <p:strVal val="#ppt_w"/>
                                          </p:val>
                                        </p:tav>
                                      </p:tavLst>
                                    </p:anim>
                                    <p:anim calcmode="lin" valueType="num">
                                      <p:cBhvr>
                                        <p:cTn id="12" dur="2000" fill="hold"/>
                                        <p:tgtEl>
                                          <p:spTgt spid="79875"/>
                                        </p:tgtEl>
                                        <p:attrNameLst>
                                          <p:attrName>ppt_h</p:attrName>
                                        </p:attrNameLst>
                                      </p:cBhvr>
                                      <p:tavLst>
                                        <p:tav tm="0">
                                          <p:val>
                                            <p:strVal val="#ppt_h*0.01"/>
                                          </p:val>
                                        </p:tav>
                                        <p:tav tm="100000">
                                          <p:val>
                                            <p:strVal val="#ppt_h"/>
                                          </p:val>
                                        </p:tav>
                                      </p:tavLst>
                                    </p:anim>
                                    <p:anim calcmode="lin" valueType="num">
                                      <p:cBhvr>
                                        <p:cTn id="13" dur="2000" fill="hold"/>
                                        <p:tgtEl>
                                          <p:spTgt spid="79875"/>
                                        </p:tgtEl>
                                        <p:attrNameLst>
                                          <p:attrName>ppt_x</p:attrName>
                                        </p:attrNameLst>
                                      </p:cBhvr>
                                      <p:tavLst>
                                        <p:tav tm="0">
                                          <p:val>
                                            <p:strVal val="#ppt_x"/>
                                          </p:val>
                                        </p:tav>
                                        <p:tav tm="100000">
                                          <p:val>
                                            <p:strVal val="#ppt_x"/>
                                          </p:val>
                                        </p:tav>
                                      </p:tavLst>
                                    </p:anim>
                                    <p:anim calcmode="lin" valueType="num">
                                      <p:cBhvr>
                                        <p:cTn id="14" dur="2000" fill="hold"/>
                                        <p:tgtEl>
                                          <p:spTgt spid="79875"/>
                                        </p:tgtEl>
                                        <p:attrNameLst>
                                          <p:attrName>ppt_y</p:attrName>
                                        </p:attrNameLst>
                                      </p:cBhvr>
                                      <p:tavLst>
                                        <p:tav tm="0">
                                          <p:val>
                                            <p:strVal val="#ppt_h+1"/>
                                          </p:val>
                                        </p:tav>
                                        <p:tav tm="100000">
                                          <p:val>
                                            <p:strVal val="#ppt_y"/>
                                          </p:val>
                                        </p:tav>
                                      </p:tavLst>
                                    </p:anim>
                                    <p:animEffect transition="in" filter="fade">
                                      <p:cBhvr>
                                        <p:cTn id="15" dur="2000"/>
                                        <p:tgtEl>
                                          <p:spTgt spid="79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Users\Garry McGiboney\AppData\Local\Microsoft\Windows\Temporary Internet Files\Content.Outlook\1M0S6SKX\IMG_0333.JPG">
            <a:extLst>
              <a:ext uri="{FF2B5EF4-FFF2-40B4-BE49-F238E27FC236}">
                <a16:creationId xmlns:a16="http://schemas.microsoft.com/office/drawing/2014/main" id="{6CF10EED-BFD7-4148-BFE8-D11ECC3C11EE}"/>
              </a:ext>
            </a:extLst>
          </p:cNvPr>
          <p:cNvPicPr>
            <a:picLocks noChangeAspect="1" noChangeArrowheads="1"/>
          </p:cNvPicPr>
          <p:nvPr/>
        </p:nvPicPr>
        <p:blipFill>
          <a:blip r:embed="rId2"/>
          <a:srcRect/>
          <a:stretch>
            <a:fillRect/>
          </a:stretch>
        </p:blipFill>
        <p:spPr bwMode="auto">
          <a:xfrm>
            <a:off x="595975" y="304429"/>
            <a:ext cx="6103763" cy="5647963"/>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1C223088-A745-4FF3-8318-0538E3EADD68}"/>
              </a:ext>
            </a:extLst>
          </p:cNvPr>
          <p:cNvSpPr txBox="1"/>
          <p:nvPr/>
        </p:nvSpPr>
        <p:spPr>
          <a:xfrm>
            <a:off x="7086600" y="1905000"/>
            <a:ext cx="1828800" cy="954088"/>
          </a:xfrm>
          <a:prstGeom prst="rect">
            <a:avLst/>
          </a:prstGeom>
          <a:noFill/>
        </p:spPr>
        <p:txBody>
          <a:bodyPr>
            <a:spAutoFit/>
          </a:bodyPr>
          <a:lstStyle/>
          <a:p>
            <a:pPr>
              <a:defRPr/>
            </a:pPr>
            <a:r>
              <a:rPr lang="en-US" sz="2800" dirty="0">
                <a:latin typeface="Arial" charset="0"/>
                <a:cs typeface="Arial" charset="0"/>
              </a:rPr>
              <a:t>Pigeon Droppings</a:t>
            </a:r>
            <a:endParaRPr lang="en-US" sz="2800" b="1" dirty="0">
              <a:solidFill>
                <a:srgbClr val="FF0000"/>
              </a:solidFill>
              <a:effectLst>
                <a:outerShdw blurRad="38100" dist="38100" dir="2700000" algn="tl">
                  <a:srgbClr val="000000">
                    <a:alpha val="43137"/>
                  </a:srgbClr>
                </a:outerShdw>
              </a:effectLst>
              <a:latin typeface="Arial" charset="0"/>
              <a:cs typeface="Arial" charset="0"/>
            </a:endParaRPr>
          </a:p>
        </p:txBody>
      </p:sp>
      <p:sp>
        <p:nvSpPr>
          <p:cNvPr id="6" name="TextBox 5">
            <a:extLst>
              <a:ext uri="{FF2B5EF4-FFF2-40B4-BE49-F238E27FC236}">
                <a16:creationId xmlns:a16="http://schemas.microsoft.com/office/drawing/2014/main" id="{6561B703-7EA4-46A7-81A6-17EC09FD505D}"/>
              </a:ext>
            </a:extLst>
          </p:cNvPr>
          <p:cNvSpPr txBox="1"/>
          <p:nvPr/>
        </p:nvSpPr>
        <p:spPr>
          <a:xfrm>
            <a:off x="7086600" y="2951956"/>
            <a:ext cx="1828800" cy="954088"/>
          </a:xfrm>
          <a:prstGeom prst="rect">
            <a:avLst/>
          </a:prstGeom>
          <a:noFill/>
        </p:spPr>
        <p:txBody>
          <a:bodyPr>
            <a:spAutoFit/>
          </a:bodyPr>
          <a:lstStyle/>
          <a:p>
            <a:pPr>
              <a:defRPr/>
            </a:pPr>
            <a:r>
              <a:rPr lang="en-US" sz="2800" b="1" dirty="0">
                <a:solidFill>
                  <a:srgbClr val="FF0000"/>
                </a:solidFill>
                <a:effectLst>
                  <a:outerShdw blurRad="38100" dist="38100" dir="2700000" algn="tl">
                    <a:srgbClr val="000000">
                      <a:alpha val="43137"/>
                    </a:srgbClr>
                  </a:outerShdw>
                </a:effectLst>
                <a:latin typeface="Arial" charset="0"/>
                <a:cs typeface="Arial" charset="0"/>
              </a:rPr>
              <a:t>Inside the Gym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par>
                          <p:cTn id="13" fill="hold" nodeType="afterGroup">
                            <p:stCondLst>
                              <p:cond delay="2000"/>
                            </p:stCondLst>
                            <p:childTnLst>
                              <p:par>
                                <p:cTn id="14" presetID="10" presetClass="entr" presetSubtype="0" fill="hold" grpId="1"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Users\Garry McGiboney\AppData\Local\Microsoft\Windows\Temporary Internet Files\Content.Outlook\1M0S6SKX\IMG_0334.JPG">
            <a:extLst>
              <a:ext uri="{FF2B5EF4-FFF2-40B4-BE49-F238E27FC236}">
                <a16:creationId xmlns:a16="http://schemas.microsoft.com/office/drawing/2014/main" id="{3269D9AE-7F50-4B61-8620-2AED54585330}"/>
              </a:ext>
            </a:extLst>
          </p:cNvPr>
          <p:cNvPicPr>
            <a:picLocks noChangeAspect="1" noChangeArrowheads="1"/>
          </p:cNvPicPr>
          <p:nvPr/>
        </p:nvPicPr>
        <p:blipFill>
          <a:blip r:embed="rId2"/>
          <a:srcRect/>
          <a:stretch>
            <a:fillRect/>
          </a:stretch>
        </p:blipFill>
        <p:spPr bwMode="auto">
          <a:xfrm>
            <a:off x="606668" y="1139581"/>
            <a:ext cx="6183069" cy="5049506"/>
          </a:xfrm>
          <a:prstGeom prst="rect">
            <a:avLst/>
          </a:prstGeom>
          <a:ln>
            <a:noFill/>
          </a:ln>
          <a:effectLst>
            <a:outerShdw blurRad="292100" dist="139700" dir="2700000" algn="tl" rotWithShape="0">
              <a:srgbClr val="333333">
                <a:alpha val="65000"/>
              </a:srgbClr>
            </a:outerShdw>
          </a:effectLst>
        </p:spPr>
      </p:pic>
      <p:sp>
        <p:nvSpPr>
          <p:cNvPr id="26629" name="TextBox 4">
            <a:extLst>
              <a:ext uri="{FF2B5EF4-FFF2-40B4-BE49-F238E27FC236}">
                <a16:creationId xmlns:a16="http://schemas.microsoft.com/office/drawing/2014/main" id="{E5795957-0713-4731-BB99-AEA11000A679}"/>
              </a:ext>
            </a:extLst>
          </p:cNvPr>
          <p:cNvSpPr txBox="1">
            <a:spLocks noChangeArrowheads="1"/>
          </p:cNvSpPr>
          <p:nvPr/>
        </p:nvSpPr>
        <p:spPr bwMode="auto">
          <a:xfrm>
            <a:off x="6950496" y="2044700"/>
            <a:ext cx="1447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latin typeface="Arial" panose="020B0604020202020204" pitchFamily="34" charset="0"/>
              </a:rPr>
              <a:t>Active Bird Nest</a:t>
            </a:r>
          </a:p>
        </p:txBody>
      </p:sp>
      <p:sp>
        <p:nvSpPr>
          <p:cNvPr id="6" name="Up Arrow 5">
            <a:extLst>
              <a:ext uri="{FF2B5EF4-FFF2-40B4-BE49-F238E27FC236}">
                <a16:creationId xmlns:a16="http://schemas.microsoft.com/office/drawing/2014/main" id="{F6EF0656-CF74-4AF2-BE90-D8CCBC160A24}"/>
              </a:ext>
            </a:extLst>
          </p:cNvPr>
          <p:cNvSpPr/>
          <p:nvPr/>
        </p:nvSpPr>
        <p:spPr>
          <a:xfrm rot="13806072">
            <a:off x="6103938" y="3049971"/>
            <a:ext cx="457200" cy="1228725"/>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6">
            <a:extLst>
              <a:ext uri="{FF2B5EF4-FFF2-40B4-BE49-F238E27FC236}">
                <a16:creationId xmlns:a16="http://schemas.microsoft.com/office/drawing/2014/main" id="{6DDA9906-1B62-48EF-8BE2-D01D21509AD2}"/>
              </a:ext>
            </a:extLst>
          </p:cNvPr>
          <p:cNvSpPr txBox="1"/>
          <p:nvPr/>
        </p:nvSpPr>
        <p:spPr>
          <a:xfrm>
            <a:off x="6958000" y="3429000"/>
            <a:ext cx="1447800" cy="1384300"/>
          </a:xfrm>
          <a:prstGeom prst="rect">
            <a:avLst/>
          </a:prstGeom>
          <a:noFill/>
        </p:spPr>
        <p:txBody>
          <a:bodyPr>
            <a:spAutoFit/>
          </a:bodyPr>
          <a:lstStyle/>
          <a:p>
            <a:pPr>
              <a:defRPr/>
            </a:pPr>
            <a:r>
              <a:rPr lang="en-US" sz="2800" b="1" dirty="0">
                <a:solidFill>
                  <a:srgbClr val="FF0000"/>
                </a:solidFill>
                <a:effectLst>
                  <a:outerShdw blurRad="38100" dist="38100" dir="2700000" algn="tl">
                    <a:srgbClr val="000000">
                      <a:alpha val="43137"/>
                    </a:srgbClr>
                  </a:outerShdw>
                </a:effectLst>
                <a:latin typeface="Arial" charset="0"/>
                <a:cs typeface="Arial" charset="0"/>
              </a:rPr>
              <a:t>Inside the gym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E1146D-F23D-4EA4-ACE5-C0AA1DF49834}"/>
              </a:ext>
            </a:extLst>
          </p:cNvPr>
          <p:cNvSpPr>
            <a:spLocks noGrp="1"/>
          </p:cNvSpPr>
          <p:nvPr>
            <p:ph idx="1"/>
          </p:nvPr>
        </p:nvSpPr>
        <p:spPr>
          <a:xfrm>
            <a:off x="249115" y="580292"/>
            <a:ext cx="8305800" cy="6019800"/>
          </a:xfrm>
        </p:spPr>
        <p:txBody>
          <a:bodyPr rtlCol="0">
            <a:normAutofit fontScale="77500" lnSpcReduction="20000"/>
          </a:bodyPr>
          <a:lstStyle/>
          <a:p>
            <a:pPr algn="ctr" eaLnBrk="1" fontAlgn="auto" hangingPunct="1">
              <a:spcAft>
                <a:spcPts val="0"/>
              </a:spcAft>
              <a:buFont typeface="Arial" panose="020B0604020202020204" pitchFamily="34" charset="0"/>
              <a:buNone/>
              <a:defRPr/>
            </a:pPr>
            <a:r>
              <a:rPr lang="en-US" sz="3600" b="1" dirty="0">
                <a:solidFill>
                  <a:srgbClr val="FF0000"/>
                </a:solidFill>
                <a:effectLst>
                  <a:outerShdw blurRad="38100" dist="38100" dir="2700000" algn="tl">
                    <a:srgbClr val="000000">
                      <a:alpha val="43137"/>
                    </a:srgbClr>
                  </a:outerShdw>
                </a:effectLst>
              </a:rPr>
              <a:t>Science Lab Safety</a:t>
            </a:r>
            <a:endParaRPr lang="en-US" sz="3600" dirty="0">
              <a:solidFill>
                <a:srgbClr val="FF0000"/>
              </a:solidFill>
              <a:effectLst>
                <a:outerShdw blurRad="38100" dist="38100" dir="2700000" algn="tl">
                  <a:srgbClr val="000000">
                    <a:alpha val="43137"/>
                  </a:srgbClr>
                </a:outerShdw>
              </a:effectLst>
            </a:endParaRPr>
          </a:p>
          <a:p>
            <a:pPr eaLnBrk="1" fontAlgn="auto" hangingPunct="1">
              <a:spcAft>
                <a:spcPts val="0"/>
              </a:spcAft>
              <a:defRPr/>
            </a:pPr>
            <a:r>
              <a:rPr lang="en-US" sz="3100" b="1" dirty="0">
                <a:effectLst>
                  <a:outerShdw blurRad="38100" dist="38100" dir="2700000" algn="tl">
                    <a:srgbClr val="000000">
                      <a:alpha val="43137"/>
                    </a:srgbClr>
                  </a:outerShdw>
                </a:effectLst>
              </a:rPr>
              <a:t>Lab safety procedures </a:t>
            </a:r>
            <a:r>
              <a:rPr lang="en-US" sz="3100" dirty="0"/>
              <a:t>are reviewed and clearly posted.</a:t>
            </a:r>
          </a:p>
          <a:p>
            <a:pPr eaLnBrk="1" fontAlgn="auto" hangingPunct="1">
              <a:spcAft>
                <a:spcPts val="0"/>
              </a:spcAft>
              <a:defRPr/>
            </a:pPr>
            <a:r>
              <a:rPr lang="en-US" sz="3100" dirty="0"/>
              <a:t>Chemical storage areas are locked, cleaned, and </a:t>
            </a:r>
            <a:r>
              <a:rPr lang="en-US" sz="3100" b="1" dirty="0">
                <a:solidFill>
                  <a:srgbClr val="FF0000"/>
                </a:solidFill>
                <a:effectLst>
                  <a:outerShdw blurRad="38100" dist="38100" dir="2700000" algn="tl">
                    <a:srgbClr val="000000">
                      <a:alpha val="43137"/>
                    </a:srgbClr>
                  </a:outerShdw>
                </a:effectLst>
              </a:rPr>
              <a:t>Material Safety Data Sheets</a:t>
            </a:r>
            <a:r>
              <a:rPr lang="en-US" sz="3100" dirty="0"/>
              <a:t> (MSDS) contains information regarding the proper procedures for handling, storing, and disposing of chemical substances.</a:t>
            </a:r>
          </a:p>
          <a:p>
            <a:pPr eaLnBrk="1" fontAlgn="auto" hangingPunct="1">
              <a:spcAft>
                <a:spcPts val="0"/>
              </a:spcAft>
              <a:defRPr/>
            </a:pPr>
            <a:r>
              <a:rPr lang="en-US" sz="3100" dirty="0"/>
              <a:t>An</a:t>
            </a:r>
            <a:r>
              <a:rPr lang="en-US" sz="3100" b="1" dirty="0">
                <a:solidFill>
                  <a:srgbClr val="FF0000"/>
                </a:solidFill>
                <a:effectLst>
                  <a:outerShdw blurRad="38100" dist="38100" dir="2700000" algn="tl">
                    <a:srgbClr val="000000">
                      <a:alpha val="43137"/>
                    </a:srgbClr>
                  </a:outerShdw>
                </a:effectLst>
              </a:rPr>
              <a:t> MSDS </a:t>
            </a:r>
            <a:r>
              <a:rPr lang="en-US" sz="3100" dirty="0"/>
              <a:t>accompanies all chemicals or kits that contain chemicals.</a:t>
            </a:r>
          </a:p>
          <a:p>
            <a:pPr eaLnBrk="1" fontAlgn="auto" hangingPunct="1">
              <a:spcAft>
                <a:spcPts val="0"/>
              </a:spcAft>
              <a:defRPr/>
            </a:pPr>
            <a:r>
              <a:rPr lang="en-US" sz="3100" b="1" dirty="0">
                <a:solidFill>
                  <a:srgbClr val="FF0000"/>
                </a:solidFill>
                <a:effectLst>
                  <a:outerShdw blurRad="38100" dist="38100" dir="2700000" algn="tl">
                    <a:srgbClr val="000000">
                      <a:alpha val="43137"/>
                    </a:srgbClr>
                  </a:outerShdw>
                </a:effectLst>
              </a:rPr>
              <a:t>Save all MSDSs </a:t>
            </a:r>
            <a:r>
              <a:rPr lang="en-US" sz="3100" dirty="0"/>
              <a:t>and store in a designated file or binder using a system that is organized and easy to understand.</a:t>
            </a:r>
          </a:p>
          <a:p>
            <a:pPr eaLnBrk="1" fontAlgn="auto" hangingPunct="1">
              <a:spcAft>
                <a:spcPts val="0"/>
              </a:spcAft>
              <a:defRPr/>
            </a:pPr>
            <a:r>
              <a:rPr lang="en-US" sz="3100" dirty="0"/>
              <a:t>Place the </a:t>
            </a:r>
            <a:r>
              <a:rPr lang="en-US" sz="3100" b="1" dirty="0">
                <a:solidFill>
                  <a:srgbClr val="FF0000"/>
                </a:solidFill>
                <a:effectLst>
                  <a:outerShdw blurRad="38100" dist="38100" dir="2700000" algn="tl">
                    <a:srgbClr val="000000">
                      <a:alpha val="43137"/>
                    </a:srgbClr>
                  </a:outerShdw>
                </a:effectLst>
              </a:rPr>
              <a:t>MSDS</a:t>
            </a:r>
            <a:r>
              <a:rPr lang="en-US" sz="3100" dirty="0"/>
              <a:t> collection in a central, easily accessible location known to all workers and emergency personnel.</a:t>
            </a:r>
          </a:p>
          <a:p>
            <a:pPr eaLnBrk="1" fontAlgn="auto" hangingPunct="1">
              <a:spcAft>
                <a:spcPts val="0"/>
              </a:spcAft>
              <a:defRPr/>
            </a:pPr>
            <a:r>
              <a:rPr lang="en-US" sz="3100" dirty="0"/>
              <a:t>Know what </a:t>
            </a:r>
            <a:r>
              <a:rPr lang="en-US" sz="3100" b="1" dirty="0">
                <a:effectLst>
                  <a:outerShdw blurRad="38100" dist="38100" dir="2700000" algn="tl">
                    <a:srgbClr val="000000">
                      <a:alpha val="43137"/>
                    </a:srgbClr>
                  </a:outerShdw>
                </a:effectLst>
              </a:rPr>
              <a:t>chemicals cannot be stored together </a:t>
            </a:r>
            <a:r>
              <a:rPr lang="en-US" sz="3100" dirty="0"/>
              <a:t>(e.g., store mineral oxidizing chemicals separate from organic acids).</a:t>
            </a:r>
          </a:p>
          <a:p>
            <a:pPr eaLnBrk="1" fontAlgn="auto" hangingPunct="1">
              <a:spcAft>
                <a:spcPts val="0"/>
              </a:spcAft>
              <a:defRPr/>
            </a:pPr>
            <a:r>
              <a:rPr lang="en-US" sz="3100" dirty="0"/>
              <a:t>Lab preparation areas, hazardous storage areas and mechanical rooms are properly </a:t>
            </a:r>
            <a:r>
              <a:rPr lang="en-US" sz="3100" b="1" dirty="0">
                <a:solidFill>
                  <a:srgbClr val="FF0000"/>
                </a:solidFill>
                <a:effectLst>
                  <a:outerShdw blurRad="38100" dist="38100" dir="2700000" algn="tl">
                    <a:srgbClr val="000000">
                      <a:alpha val="43137"/>
                    </a:srgbClr>
                  </a:outerShdw>
                </a:effectLst>
              </a:rPr>
              <a:t>protected from unauthorized access</a:t>
            </a:r>
            <a:r>
              <a:rPr lang="en-US" sz="3100" dirty="0"/>
              <a:t>.</a:t>
            </a:r>
          </a:p>
          <a:p>
            <a:pPr eaLnBrk="1" fontAlgn="auto" hangingPunct="1">
              <a:spcAft>
                <a:spcPts val="0"/>
              </a:spcAft>
              <a:defRPr/>
            </a:pPr>
            <a:r>
              <a:rPr lang="en-US" sz="3100" b="1" dirty="0">
                <a:solidFill>
                  <a:srgbClr val="FF0000"/>
                </a:solidFill>
                <a:effectLst>
                  <a:outerShdw blurRad="38100" dist="38100" dir="2700000" algn="tl">
                    <a:srgbClr val="000000">
                      <a:alpha val="43137"/>
                    </a:srgbClr>
                  </a:outerShdw>
                </a:effectLst>
              </a:rPr>
              <a:t>Eye wash station </a:t>
            </a:r>
            <a:r>
              <a:rPr lang="en-US" sz="3100" dirty="0"/>
              <a:t>in labs are in working condition.</a:t>
            </a:r>
          </a:p>
          <a:p>
            <a:pPr eaLnBrk="1" fontAlgn="auto" hangingPunct="1">
              <a:spcAft>
                <a:spcPts val="0"/>
              </a:spcAft>
              <a:buFont typeface="Arial" panose="020B0604020202020204" pitchFamily="34" charset="0"/>
              <a:buNone/>
              <a:defRPr/>
            </a:pPr>
            <a:endParaRPr lang="en-US" sz="3400" dirty="0"/>
          </a:p>
          <a:p>
            <a:pPr eaLnBrk="1" fontAlgn="auto" hangingPunct="1">
              <a:spcAft>
                <a:spcPts val="0"/>
              </a:spcAft>
              <a:buFont typeface="Arial" panose="020B0604020202020204" pitchFamily="34" charset="0"/>
              <a:buNone/>
              <a:defRPr/>
            </a:pP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ww.mdeqschoollabs.com/images/laba.jpg">
            <a:extLst>
              <a:ext uri="{FF2B5EF4-FFF2-40B4-BE49-F238E27FC236}">
                <a16:creationId xmlns:a16="http://schemas.microsoft.com/office/drawing/2014/main" id="{7D93E255-5490-4D1E-9F89-E348B62D03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7825" y="1119856"/>
            <a:ext cx="5848350" cy="512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cenblog.org/the-safety-zone/files/2012/03/Sussex-County-Technical-School-fire-NJ.jpg">
            <a:extLst>
              <a:ext uri="{FF2B5EF4-FFF2-40B4-BE49-F238E27FC236}">
                <a16:creationId xmlns:a16="http://schemas.microsoft.com/office/drawing/2014/main" id="{13175E2E-6F0F-428F-9855-B724F367604A}"/>
              </a:ext>
            </a:extLst>
          </p:cNvPr>
          <p:cNvPicPr>
            <a:picLocks noChangeAspect="1" noChangeArrowheads="1"/>
          </p:cNvPicPr>
          <p:nvPr/>
        </p:nvPicPr>
        <p:blipFill>
          <a:blip r:embed="rId2"/>
          <a:srcRect/>
          <a:stretch>
            <a:fillRect/>
          </a:stretch>
        </p:blipFill>
        <p:spPr bwMode="auto">
          <a:xfrm>
            <a:off x="725365" y="1104900"/>
            <a:ext cx="7693269" cy="512884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www.ehss.vt.edu/images/HCM%20shower%20blocked.jpg">
            <a:extLst>
              <a:ext uri="{FF2B5EF4-FFF2-40B4-BE49-F238E27FC236}">
                <a16:creationId xmlns:a16="http://schemas.microsoft.com/office/drawing/2014/main" id="{DA06E257-4843-48A0-8BE8-473ABAD7CA3E}"/>
              </a:ext>
            </a:extLst>
          </p:cNvPr>
          <p:cNvPicPr>
            <a:picLocks noChangeAspect="1" noChangeArrowheads="1"/>
          </p:cNvPicPr>
          <p:nvPr/>
        </p:nvPicPr>
        <p:blipFill>
          <a:blip r:embed="rId2"/>
          <a:srcRect/>
          <a:stretch>
            <a:fillRect/>
          </a:stretch>
        </p:blipFill>
        <p:spPr bwMode="auto">
          <a:xfrm>
            <a:off x="1521068" y="1088048"/>
            <a:ext cx="6855069" cy="5141302"/>
          </a:xfrm>
          <a:prstGeom prst="rect">
            <a:avLst/>
          </a:prstGeom>
          <a:ln>
            <a:noFill/>
          </a:ln>
          <a:effectLst>
            <a:outerShdw blurRad="292100" dist="139700" dir="2700000" algn="tl" rotWithShape="0">
              <a:srgbClr val="333333">
                <a:alpha val="65000"/>
              </a:srgbClr>
            </a:outerShdw>
          </a:effectLst>
        </p:spPr>
      </p:pic>
      <p:pic>
        <p:nvPicPr>
          <p:cNvPr id="72708" name="Picture 4" descr="http://2.imimg.com/data2/KY/HS/MY-4677072/eye-wash-fountain-and-shower-250x250.jpg">
            <a:extLst>
              <a:ext uri="{FF2B5EF4-FFF2-40B4-BE49-F238E27FC236}">
                <a16:creationId xmlns:a16="http://schemas.microsoft.com/office/drawing/2014/main" id="{402EB4A2-EC03-4700-B9CF-109ECF58BD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406769"/>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2708"/>
                                        </p:tgtEl>
                                        <p:attrNameLst>
                                          <p:attrName>style.visibility</p:attrName>
                                        </p:attrNameLst>
                                      </p:cBhvr>
                                      <p:to>
                                        <p:strVal val="visible"/>
                                      </p:to>
                                    </p:set>
                                    <p:animEffect transition="in" filter="fade">
                                      <p:cBhvr>
                                        <p:cTn id="7" dur="2000"/>
                                        <p:tgtEl>
                                          <p:spTgt spid="72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947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946" name="Picture 2" descr="http://img.docstoccdn.com/thumb/orig/131520253.png">
            <a:extLst>
              <a:ext uri="{FF2B5EF4-FFF2-40B4-BE49-F238E27FC236}">
                <a16:creationId xmlns:a16="http://schemas.microsoft.com/office/drawing/2014/main" id="{5B8B4A3C-4AC1-459C-B59D-FB00FBFCC019}"/>
              </a:ext>
            </a:extLst>
          </p:cNvPr>
          <p:cNvPicPr>
            <a:picLocks noChangeAspect="1" noChangeArrowheads="1"/>
          </p:cNvPicPr>
          <p:nvPr/>
        </p:nvPicPr>
        <p:blipFill rotWithShape="1">
          <a:blip r:embed="rId2"/>
          <a:srcRect t="8810" b="369"/>
          <a:stretch/>
        </p:blipFill>
        <p:spPr bwMode="auto">
          <a:xfrm>
            <a:off x="482600" y="643467"/>
            <a:ext cx="8178799" cy="5571066"/>
          </a:xfrm>
          <a:prstGeom prst="rect">
            <a:avLst/>
          </a:prstGeom>
        </p:spPr>
      </p:pic>
      <p:sp>
        <p:nvSpPr>
          <p:cNvPr id="73" name="Rectangle 72">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11552-2191-43E2-93DA-B7A982129A13}"/>
              </a:ext>
            </a:extLst>
          </p:cNvPr>
          <p:cNvSpPr>
            <a:spLocks noGrp="1"/>
          </p:cNvSpPr>
          <p:nvPr>
            <p:ph type="ctrTitle"/>
          </p:nvPr>
        </p:nvSpPr>
        <p:spPr>
          <a:xfrm>
            <a:off x="70339" y="1222131"/>
            <a:ext cx="8994530" cy="4932483"/>
          </a:xfrm>
        </p:spPr>
        <p:txBody>
          <a:bodyPr>
            <a:normAutofit fontScale="90000"/>
          </a:bodyPr>
          <a:lstStyle/>
          <a:p>
            <a:pPr eaLnBrk="1" hangingPunct="1">
              <a:defRPr/>
            </a:pPr>
            <a:r>
              <a:rPr lang="en-US" sz="4000" dirty="0">
                <a:solidFill>
                  <a:srgbClr val="FF0000"/>
                </a:solidFill>
                <a:effectLst>
                  <a:outerShdw blurRad="38100" dist="38100" dir="2700000" algn="tl">
                    <a:srgbClr val="000000">
                      <a:alpha val="43137"/>
                    </a:srgbClr>
                  </a:outerShdw>
                </a:effectLst>
              </a:rPr>
              <a:t>School safety </a:t>
            </a:r>
            <a:r>
              <a:rPr lang="en-US" sz="4000" b="0" dirty="0">
                <a:effectLst>
                  <a:outerShdw blurRad="38100" dist="38100" dir="2700000" algn="tl">
                    <a:srgbClr val="000000">
                      <a:alpha val="43137"/>
                    </a:srgbClr>
                  </a:outerShdw>
                </a:effectLst>
              </a:rPr>
              <a:t>encompasses a succinct plan to prevent and respond to threats of danger, natural disasters, violent criminal acts and any event that places faculty, staff and students at risk.</a:t>
            </a:r>
            <a:br>
              <a:rPr lang="en-US" dirty="0"/>
            </a:br>
            <a:br>
              <a:rPr lang="en-US" dirty="0"/>
            </a:b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01DBF8-AB8D-433F-A8FF-37491BC581EA}"/>
              </a:ext>
            </a:extLst>
          </p:cNvPr>
          <p:cNvSpPr>
            <a:spLocks noGrp="1"/>
          </p:cNvSpPr>
          <p:nvPr>
            <p:ph idx="1"/>
          </p:nvPr>
        </p:nvSpPr>
        <p:spPr>
          <a:xfrm>
            <a:off x="457200" y="351692"/>
            <a:ext cx="8686800" cy="6019800"/>
          </a:xfrm>
        </p:spPr>
        <p:txBody>
          <a:bodyPr rtlCol="0">
            <a:normAutofit fontScale="92500" lnSpcReduction="20000"/>
          </a:bodyPr>
          <a:lstStyle/>
          <a:p>
            <a:pPr algn="ctr" eaLnBrk="1" fontAlgn="auto" hangingPunct="1">
              <a:spcAft>
                <a:spcPts val="0"/>
              </a:spcAft>
              <a:buFont typeface="Arial" panose="020B0604020202020204" pitchFamily="34" charset="0"/>
              <a:buNone/>
              <a:defRPr/>
            </a:pPr>
            <a:r>
              <a:rPr lang="en-US" sz="3600" b="1" dirty="0">
                <a:solidFill>
                  <a:srgbClr val="FF0000"/>
                </a:solidFill>
                <a:effectLst>
                  <a:outerShdw blurRad="38100" dist="38100" dir="2700000" algn="tl">
                    <a:srgbClr val="000000">
                      <a:alpha val="43137"/>
                    </a:srgbClr>
                  </a:outerShdw>
                </a:effectLst>
              </a:rPr>
              <a:t>School Exterior</a:t>
            </a:r>
            <a:endParaRPr lang="en-US" sz="3600" dirty="0"/>
          </a:p>
          <a:p>
            <a:pPr eaLnBrk="1" hangingPunct="1">
              <a:buFont typeface="Arial" charset="0"/>
              <a:buChar char="•"/>
              <a:defRPr/>
            </a:pPr>
            <a:r>
              <a:rPr lang="en-US" sz="3100" b="1" dirty="0">
                <a:effectLst>
                  <a:outerShdw blurRad="38100" dist="38100" dir="2700000" algn="tl">
                    <a:srgbClr val="000000">
                      <a:alpha val="43137"/>
                    </a:srgbClr>
                  </a:outerShdw>
                </a:effectLst>
              </a:rPr>
              <a:t>Visitor signs are posted</a:t>
            </a:r>
            <a:r>
              <a:rPr lang="en-US" sz="3100" dirty="0"/>
              <a:t> near entrance advising visitors to report to the main office.</a:t>
            </a:r>
          </a:p>
          <a:p>
            <a:pPr eaLnBrk="1" hangingPunct="1">
              <a:buFont typeface="Arial" charset="0"/>
              <a:buChar char="•"/>
              <a:defRPr/>
            </a:pPr>
            <a:r>
              <a:rPr lang="en-US" sz="3100" dirty="0"/>
              <a:t>All exterior doors are locked (</a:t>
            </a:r>
            <a:r>
              <a:rPr lang="en-US" sz="3100" b="1" dirty="0">
                <a:solidFill>
                  <a:srgbClr val="FF0000"/>
                </a:solidFill>
                <a:effectLst>
                  <a:outerShdw blurRad="38100" dist="38100" dir="2700000" algn="tl">
                    <a:srgbClr val="000000">
                      <a:alpha val="43137"/>
                    </a:srgbClr>
                  </a:outerShdw>
                </a:effectLst>
              </a:rPr>
              <a:t>plan for multiple buildings or mobile units access</a:t>
            </a:r>
            <a:r>
              <a:rPr lang="en-US" sz="3100" dirty="0"/>
              <a:t>).</a:t>
            </a:r>
          </a:p>
          <a:p>
            <a:pPr eaLnBrk="1" hangingPunct="1">
              <a:buFont typeface="Arial" charset="0"/>
              <a:buChar char="•"/>
              <a:defRPr/>
            </a:pPr>
            <a:r>
              <a:rPr lang="en-US" b="1" dirty="0">
                <a:effectLst>
                  <a:outerShdw blurRad="38100" dist="38100" dir="2700000" algn="tl">
                    <a:srgbClr val="000000">
                      <a:alpha val="43137"/>
                    </a:srgbClr>
                  </a:outerShdw>
                </a:effectLst>
              </a:rPr>
              <a:t>Emergency vehicles can access play and athletic fields easily</a:t>
            </a:r>
            <a:r>
              <a:rPr lang="en-US" dirty="0"/>
              <a:t>.</a:t>
            </a:r>
          </a:p>
          <a:p>
            <a:pPr eaLnBrk="1" hangingPunct="1">
              <a:buFont typeface="Arial" charset="0"/>
              <a:buChar char="•"/>
              <a:defRPr/>
            </a:pPr>
            <a:r>
              <a:rPr lang="en-US" dirty="0"/>
              <a:t>Storage and field houses can be secured for safety and security.</a:t>
            </a:r>
          </a:p>
          <a:p>
            <a:pPr eaLnBrk="1" hangingPunct="1">
              <a:buFont typeface="Arial" charset="0"/>
              <a:buChar char="•"/>
              <a:defRPr/>
            </a:pPr>
            <a:r>
              <a:rPr lang="en-US" dirty="0"/>
              <a:t>Surveillance cameras are installed in </a:t>
            </a:r>
            <a:r>
              <a:rPr lang="en-US" b="1" dirty="0">
                <a:solidFill>
                  <a:srgbClr val="FF0000"/>
                </a:solidFill>
                <a:effectLst>
                  <a:outerShdw blurRad="38100" dist="38100" dir="2700000" algn="tl">
                    <a:srgbClr val="000000">
                      <a:alpha val="43137"/>
                    </a:srgbClr>
                  </a:outerShdw>
                </a:effectLst>
              </a:rPr>
              <a:t>strategic locations</a:t>
            </a:r>
            <a:r>
              <a:rPr lang="en-US" dirty="0"/>
              <a:t>.</a:t>
            </a:r>
          </a:p>
          <a:p>
            <a:pPr eaLnBrk="1" hangingPunct="1">
              <a:buFont typeface="Arial" charset="0"/>
              <a:buChar char="•"/>
              <a:defRPr/>
            </a:pPr>
            <a:r>
              <a:rPr lang="en-US" dirty="0"/>
              <a:t>Mechanical, electrical and other equipment on school grounds are surrounded by a protective enclosure.</a:t>
            </a:r>
          </a:p>
          <a:p>
            <a:pPr eaLnBrk="1" hangingPunct="1">
              <a:buFont typeface="Arial" charset="0"/>
              <a:buChar char="•"/>
              <a:defRPr/>
            </a:pPr>
            <a:r>
              <a:rPr lang="en-US" b="1" dirty="0">
                <a:effectLst>
                  <a:outerShdw blurRad="38100" dist="38100" dir="2700000" algn="tl">
                    <a:srgbClr val="000000">
                      <a:alpha val="43137"/>
                    </a:srgbClr>
                  </a:outerShdw>
                </a:effectLst>
              </a:rPr>
              <a:t>Deep recesses </a:t>
            </a:r>
            <a:r>
              <a:rPr lang="en-US" dirty="0"/>
              <a:t>in buildings with wings are fenced for safety. </a:t>
            </a:r>
          </a:p>
          <a:p>
            <a:pPr eaLnBrk="1" hangingPunct="1">
              <a:buFont typeface="Arial" charset="0"/>
              <a:buChar char="•"/>
              <a:defRPr/>
            </a:pPr>
            <a:r>
              <a:rPr lang="en-US" dirty="0"/>
              <a:t>The school grounds are </a:t>
            </a:r>
            <a:r>
              <a:rPr lang="en-US" b="1" dirty="0">
                <a:solidFill>
                  <a:srgbClr val="FF0000"/>
                </a:solidFill>
                <a:effectLst>
                  <a:outerShdw blurRad="38100" dist="38100" dir="2700000" algn="tl">
                    <a:srgbClr val="000000">
                      <a:alpha val="43137"/>
                    </a:srgbClr>
                  </a:outerShdw>
                </a:effectLst>
              </a:rPr>
              <a:t>free of obstacles, graffiti, trash and debris</a:t>
            </a:r>
            <a:r>
              <a:rPr lang="en-US" dirty="0"/>
              <a:t>.</a:t>
            </a:r>
          </a:p>
          <a:p>
            <a:pPr eaLnBrk="1" hangingPunct="1">
              <a:buFont typeface="Arial" charset="0"/>
              <a:buChar char="•"/>
              <a:defRPr/>
            </a:pPr>
            <a:r>
              <a:rPr lang="en-US" b="1" dirty="0">
                <a:solidFill>
                  <a:srgbClr val="FF0000"/>
                </a:solidFill>
                <a:effectLst>
                  <a:outerShdw blurRad="38100" dist="38100" dir="2700000" algn="tl">
                    <a:srgbClr val="000000">
                      <a:alpha val="43137"/>
                    </a:srgbClr>
                  </a:outerShdw>
                </a:effectLst>
              </a:rPr>
              <a:t>School grounds equipment is in good repair</a:t>
            </a:r>
            <a:r>
              <a:rPr lang="en-US" dirty="0"/>
              <a:t>.</a:t>
            </a:r>
          </a:p>
          <a:p>
            <a:pPr eaLnBrk="1" hangingPunct="1">
              <a:buFont typeface="Arial" charset="0"/>
              <a:buChar char="•"/>
              <a:defRPr/>
            </a:pPr>
            <a:endParaRPr lang="en-US" dirty="0"/>
          </a:p>
          <a:p>
            <a:pPr eaLnBrk="1" fontAlgn="auto" hangingPunct="1">
              <a:spcAft>
                <a:spcPts val="0"/>
              </a:spcAft>
              <a:buFont typeface="Arial" panose="020B0604020202020204" pitchFamily="34" charset="0"/>
              <a:buNone/>
              <a:defRPr/>
            </a:pP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Placeholder 8">
            <a:extLst>
              <a:ext uri="{FF2B5EF4-FFF2-40B4-BE49-F238E27FC236}">
                <a16:creationId xmlns:a16="http://schemas.microsoft.com/office/drawing/2014/main" id="{050A0CAB-2DD9-46AB-8F67-CAFF7563C70F}"/>
              </a:ext>
            </a:extLst>
          </p:cNvPr>
          <p:cNvPicPr>
            <a:picLocks noGrp="1" noChangeAspect="1"/>
          </p:cNvPicPr>
          <p:nvPr>
            <p:ph type="pic" idx="4294967295"/>
          </p:nvPr>
        </p:nvPicPr>
        <p:blipFill>
          <a:blip r:embed="rId2" cstate="print">
            <a:extLst>
              <a:ext uri="{28A0092B-C50C-407E-A947-70E740481C1C}">
                <a14:useLocalDpi xmlns:a14="http://schemas.microsoft.com/office/drawing/2010/main" val="0"/>
              </a:ext>
            </a:extLst>
          </a:blip>
          <a:srcRect/>
          <a:stretch>
            <a:fillRect/>
          </a:stretch>
        </p:blipFill>
        <p:spPr>
          <a:xfrm>
            <a:off x="1162534" y="1111098"/>
            <a:ext cx="6818931" cy="5113856"/>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55738C-D622-4503-9E7B-57767840BDF9}"/>
              </a:ext>
            </a:extLst>
          </p:cNvPr>
          <p:cNvSpPr/>
          <p:nvPr/>
        </p:nvSpPr>
        <p:spPr>
          <a:xfrm>
            <a:off x="952500" y="1263162"/>
            <a:ext cx="8001000" cy="523875"/>
          </a:xfrm>
          <a:prstGeom prst="rect">
            <a:avLst/>
          </a:prstGeom>
        </p:spPr>
        <p:txBody>
          <a:bodyPr>
            <a:spAutoFit/>
          </a:bodyPr>
          <a:lstStyle/>
          <a:p>
            <a:pPr algn="ctr">
              <a:defRPr/>
            </a:pPr>
            <a:r>
              <a:rPr lang="en-US" sz="2800" b="1" dirty="0">
                <a:solidFill>
                  <a:srgbClr val="FF0000"/>
                </a:solidFill>
                <a:effectLst>
                  <a:outerShdw blurRad="38100" dist="38100" dir="2700000" algn="tl">
                    <a:srgbClr val="000000">
                      <a:alpha val="43137"/>
                    </a:srgbClr>
                  </a:outerShdw>
                </a:effectLst>
                <a:latin typeface="+mn-lt"/>
                <a:cs typeface="Times New Roman" pitchFamily="18" charset="0"/>
              </a:rPr>
              <a:t>Does your school have a stadium evacuation plan?</a:t>
            </a:r>
          </a:p>
        </p:txBody>
      </p:sp>
      <p:pic>
        <p:nvPicPr>
          <p:cNvPr id="82946" name="Picture 2" descr="http://www.crown-athletics.org/football/images/Kellpics.jpg">
            <a:extLst>
              <a:ext uri="{FF2B5EF4-FFF2-40B4-BE49-F238E27FC236}">
                <a16:creationId xmlns:a16="http://schemas.microsoft.com/office/drawing/2014/main" id="{BC3DF036-4CBC-41F5-81EB-98C7658ADAA6}"/>
              </a:ext>
            </a:extLst>
          </p:cNvPr>
          <p:cNvPicPr>
            <a:picLocks noChangeAspect="1" noChangeArrowheads="1"/>
          </p:cNvPicPr>
          <p:nvPr/>
        </p:nvPicPr>
        <p:blipFill>
          <a:blip r:embed="rId2"/>
          <a:srcRect/>
          <a:stretch>
            <a:fillRect/>
          </a:stretch>
        </p:blipFill>
        <p:spPr bwMode="auto">
          <a:xfrm>
            <a:off x="0" y="2056300"/>
            <a:ext cx="4953000" cy="3124200"/>
          </a:xfrm>
          <a:prstGeom prst="rect">
            <a:avLst/>
          </a:prstGeom>
          <a:ln>
            <a:noFill/>
          </a:ln>
          <a:effectLst>
            <a:outerShdw blurRad="292100" dist="139700" dir="2700000" algn="tl" rotWithShape="0">
              <a:srgbClr val="333333">
                <a:alpha val="65000"/>
              </a:srgbClr>
            </a:outerShdw>
          </a:effectLst>
        </p:spPr>
      </p:pic>
      <p:pic>
        <p:nvPicPr>
          <p:cNvPr id="82948" name="Picture 4" descr="http://www.perspectusarch.com/images/areas/large/Perry_football_1.jpg">
            <a:extLst>
              <a:ext uri="{FF2B5EF4-FFF2-40B4-BE49-F238E27FC236}">
                <a16:creationId xmlns:a16="http://schemas.microsoft.com/office/drawing/2014/main" id="{B7B53E29-AE80-4FB1-95F7-64383F834F0F}"/>
              </a:ext>
            </a:extLst>
          </p:cNvPr>
          <p:cNvPicPr>
            <a:picLocks noChangeAspect="1" noChangeArrowheads="1"/>
          </p:cNvPicPr>
          <p:nvPr/>
        </p:nvPicPr>
        <p:blipFill>
          <a:blip r:embed="rId3"/>
          <a:srcRect/>
          <a:stretch>
            <a:fillRect/>
          </a:stretch>
        </p:blipFill>
        <p:spPr bwMode="auto">
          <a:xfrm>
            <a:off x="4320135" y="3525714"/>
            <a:ext cx="4762319" cy="270326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Users\Garry McGiboney\Pictures\School Safety Photos\IMG_0111.JPG">
            <a:extLst>
              <a:ext uri="{FF2B5EF4-FFF2-40B4-BE49-F238E27FC236}">
                <a16:creationId xmlns:a16="http://schemas.microsoft.com/office/drawing/2014/main" id="{5D735673-2320-4538-9B2B-ED204D9F5C73}"/>
              </a:ext>
            </a:extLst>
          </p:cNvPr>
          <p:cNvPicPr>
            <a:picLocks noChangeAspect="1" noChangeArrowheads="1"/>
          </p:cNvPicPr>
          <p:nvPr/>
        </p:nvPicPr>
        <p:blipFill>
          <a:blip r:embed="rId2"/>
          <a:srcRect/>
          <a:stretch>
            <a:fillRect/>
          </a:stretch>
        </p:blipFill>
        <p:spPr bwMode="auto">
          <a:xfrm>
            <a:off x="285750" y="1170720"/>
            <a:ext cx="3733800" cy="3792538"/>
          </a:xfrm>
          <a:prstGeom prst="rect">
            <a:avLst/>
          </a:prstGeom>
          <a:ln>
            <a:noFill/>
          </a:ln>
          <a:effectLst>
            <a:outerShdw blurRad="292100" dist="139700" dir="2700000" algn="tl" rotWithShape="0">
              <a:srgbClr val="333333">
                <a:alpha val="65000"/>
              </a:srgbClr>
            </a:outerShdw>
          </a:effectLst>
        </p:spPr>
      </p:pic>
      <p:pic>
        <p:nvPicPr>
          <p:cNvPr id="76803" name="Picture 3" descr="C:\Users\Garry McGiboney\Pictures\School Safety Photos\IMG_0103.JPG">
            <a:extLst>
              <a:ext uri="{FF2B5EF4-FFF2-40B4-BE49-F238E27FC236}">
                <a16:creationId xmlns:a16="http://schemas.microsoft.com/office/drawing/2014/main" id="{767EC830-E12B-40FB-B6EC-C6DF98995CA4}"/>
              </a:ext>
            </a:extLst>
          </p:cNvPr>
          <p:cNvPicPr>
            <a:picLocks noChangeAspect="1" noChangeArrowheads="1"/>
          </p:cNvPicPr>
          <p:nvPr/>
        </p:nvPicPr>
        <p:blipFill>
          <a:blip r:embed="rId3"/>
          <a:srcRect/>
          <a:stretch>
            <a:fillRect/>
          </a:stretch>
        </p:blipFill>
        <p:spPr bwMode="auto">
          <a:xfrm>
            <a:off x="4743450" y="2438400"/>
            <a:ext cx="4400550" cy="441960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9C38C470-19D0-4ECB-BD67-684732C97554}"/>
              </a:ext>
            </a:extLst>
          </p:cNvPr>
          <p:cNvSpPr txBox="1"/>
          <p:nvPr/>
        </p:nvSpPr>
        <p:spPr>
          <a:xfrm>
            <a:off x="5114925" y="1054100"/>
            <a:ext cx="3657600" cy="1384300"/>
          </a:xfrm>
          <a:prstGeom prst="rect">
            <a:avLst/>
          </a:prstGeom>
          <a:noFill/>
        </p:spPr>
        <p:txBody>
          <a:bodyPr>
            <a:spAutoFit/>
          </a:bodyPr>
          <a:lstStyle/>
          <a:p>
            <a:pPr algn="ctr" fontAlgn="auto">
              <a:spcBef>
                <a:spcPts val="0"/>
              </a:spcBef>
              <a:spcAft>
                <a:spcPts val="0"/>
              </a:spcAft>
              <a:defRPr/>
            </a:pPr>
            <a:r>
              <a:rPr lang="en-US" sz="2800" b="1" dirty="0">
                <a:solidFill>
                  <a:srgbClr val="FF0000"/>
                </a:solidFill>
                <a:effectLst>
                  <a:outerShdw blurRad="38100" dist="38100" dir="2700000" algn="tl">
                    <a:srgbClr val="000000">
                      <a:alpha val="43137"/>
                    </a:srgbClr>
                  </a:outerShdw>
                </a:effectLst>
                <a:latin typeface="+mn-lt"/>
                <a:cs typeface="+mn-cs"/>
              </a:rPr>
              <a:t>Evacuate through backdoors in the school?</a:t>
            </a:r>
          </a:p>
        </p:txBody>
      </p:sp>
      <p:sp>
        <p:nvSpPr>
          <p:cNvPr id="7" name="TextBox 6">
            <a:extLst>
              <a:ext uri="{FF2B5EF4-FFF2-40B4-BE49-F238E27FC236}">
                <a16:creationId xmlns:a16="http://schemas.microsoft.com/office/drawing/2014/main" id="{C1B9EF92-C466-4F32-895E-E32CE906F696}"/>
              </a:ext>
            </a:extLst>
          </p:cNvPr>
          <p:cNvSpPr txBox="1"/>
          <p:nvPr/>
        </p:nvSpPr>
        <p:spPr>
          <a:xfrm>
            <a:off x="323850" y="5089159"/>
            <a:ext cx="3657600" cy="954088"/>
          </a:xfrm>
          <a:prstGeom prst="rect">
            <a:avLst/>
          </a:prstGeom>
          <a:noFill/>
        </p:spPr>
        <p:txBody>
          <a:bodyPr>
            <a:spAutoFit/>
          </a:bodyPr>
          <a:lstStyle/>
          <a:p>
            <a:pPr algn="ctr" fontAlgn="auto">
              <a:spcBef>
                <a:spcPts val="0"/>
              </a:spcBef>
              <a:spcAft>
                <a:spcPts val="0"/>
              </a:spcAft>
              <a:defRPr/>
            </a:pPr>
            <a:r>
              <a:rPr lang="en-US" sz="2800" b="1" dirty="0">
                <a:effectLst>
                  <a:outerShdw blurRad="38100" dist="38100" dir="2700000" algn="tl">
                    <a:srgbClr val="000000">
                      <a:alpha val="43137"/>
                    </a:srgbClr>
                  </a:outerShdw>
                </a:effectLst>
                <a:latin typeface="+mn-lt"/>
                <a:cs typeface="+mn-cs"/>
              </a:rPr>
              <a:t>Evacuate from a mobile classroom?</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Garry McGiboney\Pictures\School Safety Photos\IMG_0110.JPG">
            <a:extLst>
              <a:ext uri="{FF2B5EF4-FFF2-40B4-BE49-F238E27FC236}">
                <a16:creationId xmlns:a16="http://schemas.microsoft.com/office/drawing/2014/main" id="{6C196BFD-EE81-4AAF-9267-0513C7988847}"/>
              </a:ext>
            </a:extLst>
          </p:cNvPr>
          <p:cNvPicPr>
            <a:picLocks noChangeAspect="1" noChangeArrowheads="1"/>
          </p:cNvPicPr>
          <p:nvPr/>
        </p:nvPicPr>
        <p:blipFill>
          <a:blip r:embed="rId2"/>
          <a:srcRect/>
          <a:stretch>
            <a:fillRect/>
          </a:stretch>
        </p:blipFill>
        <p:spPr bwMode="auto">
          <a:xfrm>
            <a:off x="484187" y="1181100"/>
            <a:ext cx="3505200" cy="3684588"/>
          </a:xfrm>
          <a:prstGeom prst="rect">
            <a:avLst/>
          </a:prstGeom>
          <a:ln>
            <a:noFill/>
          </a:ln>
          <a:effectLst>
            <a:outerShdw blurRad="292100" dist="139700" dir="2700000" algn="tl" rotWithShape="0">
              <a:srgbClr val="333333">
                <a:alpha val="65000"/>
              </a:srgbClr>
            </a:outerShdw>
          </a:effectLst>
        </p:spPr>
      </p:pic>
      <p:pic>
        <p:nvPicPr>
          <p:cNvPr id="77827" name="Picture 3" descr="C:\Users\Garry McGiboney\Pictures\School Safety Photos\IMG_0109.JPG">
            <a:extLst>
              <a:ext uri="{FF2B5EF4-FFF2-40B4-BE49-F238E27FC236}">
                <a16:creationId xmlns:a16="http://schemas.microsoft.com/office/drawing/2014/main" id="{F34F4EE5-928A-4182-98D4-4086F2762FEB}"/>
              </a:ext>
            </a:extLst>
          </p:cNvPr>
          <p:cNvPicPr>
            <a:picLocks noChangeAspect="1" noChangeArrowheads="1"/>
          </p:cNvPicPr>
          <p:nvPr/>
        </p:nvPicPr>
        <p:blipFill>
          <a:blip r:embed="rId3"/>
          <a:srcRect/>
          <a:stretch>
            <a:fillRect/>
          </a:stretch>
        </p:blipFill>
        <p:spPr bwMode="auto">
          <a:xfrm>
            <a:off x="4724400" y="2438400"/>
            <a:ext cx="4164013" cy="310991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2588DB84-2C46-4AC5-9C65-2B196D9D473D}"/>
              </a:ext>
            </a:extLst>
          </p:cNvPr>
          <p:cNvSpPr txBox="1"/>
          <p:nvPr/>
        </p:nvSpPr>
        <p:spPr>
          <a:xfrm>
            <a:off x="255587" y="5024438"/>
            <a:ext cx="3962400" cy="523875"/>
          </a:xfrm>
          <a:prstGeom prst="rect">
            <a:avLst/>
          </a:prstGeom>
          <a:noFill/>
        </p:spPr>
        <p:txBody>
          <a:bodyPr>
            <a:spAutoFit/>
          </a:bodyPr>
          <a:lstStyle/>
          <a:p>
            <a:pPr algn="ctr" fontAlgn="auto">
              <a:spcBef>
                <a:spcPts val="0"/>
              </a:spcBef>
              <a:spcAft>
                <a:spcPts val="0"/>
              </a:spcAft>
              <a:defRPr/>
            </a:pPr>
            <a:r>
              <a:rPr lang="en-US" sz="2800" b="1" dirty="0">
                <a:effectLst>
                  <a:outerShdw blurRad="38100" dist="38100" dir="2700000" algn="tl">
                    <a:srgbClr val="000000">
                      <a:alpha val="43137"/>
                    </a:srgbClr>
                  </a:outerShdw>
                </a:effectLst>
                <a:latin typeface="+mn-lt"/>
                <a:cs typeface="+mn-cs"/>
              </a:rPr>
              <a:t>Evacuate from the gym?</a:t>
            </a:r>
          </a:p>
        </p:txBody>
      </p:sp>
      <p:sp>
        <p:nvSpPr>
          <p:cNvPr id="7" name="TextBox 6">
            <a:extLst>
              <a:ext uri="{FF2B5EF4-FFF2-40B4-BE49-F238E27FC236}">
                <a16:creationId xmlns:a16="http://schemas.microsoft.com/office/drawing/2014/main" id="{9C4900F5-CF3E-44AA-87D1-F5010CFC76FD}"/>
              </a:ext>
            </a:extLst>
          </p:cNvPr>
          <p:cNvSpPr txBox="1"/>
          <p:nvPr/>
        </p:nvSpPr>
        <p:spPr>
          <a:xfrm>
            <a:off x="4977606" y="1309687"/>
            <a:ext cx="3657600" cy="954088"/>
          </a:xfrm>
          <a:prstGeom prst="rect">
            <a:avLst/>
          </a:prstGeom>
          <a:noFill/>
        </p:spPr>
        <p:txBody>
          <a:bodyPr>
            <a:spAutoFit/>
          </a:bodyPr>
          <a:lstStyle/>
          <a:p>
            <a:pPr algn="ctr" fontAlgn="auto">
              <a:spcBef>
                <a:spcPts val="0"/>
              </a:spcBef>
              <a:spcAft>
                <a:spcPts val="0"/>
              </a:spcAft>
              <a:defRPr/>
            </a:pPr>
            <a:r>
              <a:rPr lang="en-US" sz="2800" b="1" dirty="0">
                <a:solidFill>
                  <a:srgbClr val="FF0000"/>
                </a:solidFill>
                <a:effectLst>
                  <a:outerShdw blurRad="38100" dist="38100" dir="2700000" algn="tl">
                    <a:srgbClr val="000000">
                      <a:alpha val="43137"/>
                    </a:srgbClr>
                  </a:outerShdw>
                </a:effectLst>
                <a:latin typeface="+mn-lt"/>
                <a:cs typeface="+mn-cs"/>
              </a:rPr>
              <a:t>Evacuate through the weight room?</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C:\Users\Garry McGiboney\Pictures\School Safety Photos\IMG_0102.JPG">
            <a:extLst>
              <a:ext uri="{FF2B5EF4-FFF2-40B4-BE49-F238E27FC236}">
                <a16:creationId xmlns:a16="http://schemas.microsoft.com/office/drawing/2014/main" id="{4FBED4E8-78FA-474A-A9F3-01A165E28DC1}"/>
              </a:ext>
            </a:extLst>
          </p:cNvPr>
          <p:cNvPicPr>
            <a:picLocks noChangeAspect="1" noChangeArrowheads="1"/>
          </p:cNvPicPr>
          <p:nvPr/>
        </p:nvPicPr>
        <p:blipFill>
          <a:blip r:embed="rId2"/>
          <a:srcRect/>
          <a:stretch>
            <a:fillRect/>
          </a:stretch>
        </p:blipFill>
        <p:spPr bwMode="auto">
          <a:xfrm>
            <a:off x="304800" y="1406769"/>
            <a:ext cx="4928749" cy="4448907"/>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65661636-C25A-469E-B96B-F465F74B3445}"/>
              </a:ext>
            </a:extLst>
          </p:cNvPr>
          <p:cNvSpPr txBox="1"/>
          <p:nvPr/>
        </p:nvSpPr>
        <p:spPr>
          <a:xfrm>
            <a:off x="5295900" y="3154178"/>
            <a:ext cx="3657600" cy="954088"/>
          </a:xfrm>
          <a:prstGeom prst="rect">
            <a:avLst/>
          </a:prstGeom>
          <a:noFill/>
        </p:spPr>
        <p:txBody>
          <a:bodyPr>
            <a:spAutoFit/>
          </a:bodyPr>
          <a:lstStyle/>
          <a:p>
            <a:pPr algn="ctr" fontAlgn="auto">
              <a:spcBef>
                <a:spcPts val="0"/>
              </a:spcBef>
              <a:spcAft>
                <a:spcPts val="0"/>
              </a:spcAft>
              <a:defRPr/>
            </a:pPr>
            <a:r>
              <a:rPr lang="en-US" sz="2800" b="1" dirty="0">
                <a:effectLst>
                  <a:outerShdw blurRad="38100" dist="38100" dir="2700000" algn="tl">
                    <a:srgbClr val="000000">
                      <a:alpha val="43137"/>
                    </a:srgbClr>
                  </a:outerShdw>
                </a:effectLst>
                <a:latin typeface="+mn-lt"/>
                <a:cs typeface="+mn-cs"/>
              </a:rPr>
              <a:t>Evacuate through the courtyard?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919" name="Picture 8" descr="http://www.playgroundsigns.com/img/lg/K/Playground-Hazards-Rules-Sign-K-4010.gif">
            <a:extLst>
              <a:ext uri="{FF2B5EF4-FFF2-40B4-BE49-F238E27FC236}">
                <a16:creationId xmlns:a16="http://schemas.microsoft.com/office/drawing/2014/main" id="{6D788672-A5F6-4BC5-9E90-F9F998E3F8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1042"/>
          <a:stretch/>
        </p:blipFill>
        <p:spPr bwMode="auto">
          <a:xfrm>
            <a:off x="20" y="10"/>
            <a:ext cx="4574266" cy="3428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4" descr="http://www.sanfranciscosentinel.com/wp-content/uploads/2007/10/parkside-1.jpg">
            <a:extLst>
              <a:ext uri="{FF2B5EF4-FFF2-40B4-BE49-F238E27FC236}">
                <a16:creationId xmlns:a16="http://schemas.microsoft.com/office/drawing/2014/main" id="{75F90BE2-E667-4E3E-B2F2-289E9E57A050}"/>
              </a:ext>
            </a:extLst>
          </p:cNvPr>
          <p:cNvPicPr>
            <a:picLocks noChangeAspect="1" noChangeArrowheads="1"/>
          </p:cNvPicPr>
          <p:nvPr/>
        </p:nvPicPr>
        <p:blipFill rotWithShape="1">
          <a:blip r:embed="rId3"/>
          <a:srcRect l="3419" r="11201" b="-4"/>
          <a:stretch/>
        </p:blipFill>
        <p:spPr bwMode="auto">
          <a:xfrm>
            <a:off x="4569714" y="10"/>
            <a:ext cx="4574286" cy="3428990"/>
          </a:xfrm>
          <a:prstGeom prst="rect">
            <a:avLst/>
          </a:prstGeom>
        </p:spPr>
      </p:pic>
      <p:pic>
        <p:nvPicPr>
          <p:cNvPr id="84994" name="Picture 2" descr="http://www.sabatinipersonalinjurylaw.com/wp-content/uploads/2007/04/school.playground1.jpg">
            <a:extLst>
              <a:ext uri="{FF2B5EF4-FFF2-40B4-BE49-F238E27FC236}">
                <a16:creationId xmlns:a16="http://schemas.microsoft.com/office/drawing/2014/main" id="{8F99349F-3222-4EEF-A7CA-359AFDD3AB4A}"/>
              </a:ext>
            </a:extLst>
          </p:cNvPr>
          <p:cNvPicPr>
            <a:picLocks noChangeAspect="1" noChangeArrowheads="1"/>
          </p:cNvPicPr>
          <p:nvPr/>
        </p:nvPicPr>
        <p:blipFill rotWithShape="1">
          <a:blip r:embed="rId4"/>
          <a:srcRect r="12957" b="1"/>
          <a:stretch/>
        </p:blipFill>
        <p:spPr bwMode="auto">
          <a:xfrm>
            <a:off x="20" y="3429000"/>
            <a:ext cx="4574266" cy="3429000"/>
          </a:xfrm>
          <a:prstGeom prst="rect">
            <a:avLst/>
          </a:prstGeom>
        </p:spPr>
      </p:pic>
      <p:pic>
        <p:nvPicPr>
          <p:cNvPr id="84998" name="Picture 6" descr="http://assets.dnainfo.com/generated/photo/2012/03/1331239125.jpg/image640x480.jpg">
            <a:extLst>
              <a:ext uri="{FF2B5EF4-FFF2-40B4-BE49-F238E27FC236}">
                <a16:creationId xmlns:a16="http://schemas.microsoft.com/office/drawing/2014/main" id="{142ED694-61E0-4EDD-A22B-B5A51E820EA9}"/>
              </a:ext>
            </a:extLst>
          </p:cNvPr>
          <p:cNvPicPr>
            <a:picLocks noChangeAspect="1" noChangeArrowheads="1"/>
          </p:cNvPicPr>
          <p:nvPr/>
        </p:nvPicPr>
        <p:blipFill rotWithShape="1">
          <a:blip r:embed="rId5"/>
          <a:srcRect r="282" b="-2"/>
          <a:stretch/>
        </p:blipFill>
        <p:spPr bwMode="auto">
          <a:xfrm>
            <a:off x="4569714" y="3429000"/>
            <a:ext cx="4574286" cy="3429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564" name="Picture 4" descr="http://www.goldcoast.com.au/images/uploadedfiles/editorial/pictures/2011/05/04/ssh-maintenance-0505.jpg">
            <a:extLst>
              <a:ext uri="{FF2B5EF4-FFF2-40B4-BE49-F238E27FC236}">
                <a16:creationId xmlns:a16="http://schemas.microsoft.com/office/drawing/2014/main" id="{0A3AD04E-5752-47E9-8565-F695DCB9A5DE}"/>
              </a:ext>
            </a:extLst>
          </p:cNvPr>
          <p:cNvPicPr>
            <a:picLocks noChangeAspect="1" noChangeArrowheads="1"/>
          </p:cNvPicPr>
          <p:nvPr/>
        </p:nvPicPr>
        <p:blipFill rotWithShape="1">
          <a:blip r:embed="rId2"/>
          <a:srcRect t="12716" r="1" b="1"/>
          <a:stretch/>
        </p:blipFill>
        <p:spPr bwMode="auto">
          <a:xfrm>
            <a:off x="3124879" y="9803"/>
            <a:ext cx="6019121" cy="3480592"/>
          </a:xfrm>
          <a:prstGeom prst="rect">
            <a:avLst/>
          </a:prstGeom>
        </p:spPr>
      </p:pic>
      <p:pic>
        <p:nvPicPr>
          <p:cNvPr id="66562" name="Picture 2" descr="http://www.ednewscolorado.org/wp-content/uploads/2012/10/playground-safety-electrical-hazard-oct2012-300x168.jpg">
            <a:extLst>
              <a:ext uri="{FF2B5EF4-FFF2-40B4-BE49-F238E27FC236}">
                <a16:creationId xmlns:a16="http://schemas.microsoft.com/office/drawing/2014/main" id="{B56FC0E0-85A9-44CF-A9AA-05A48D7D95B5}"/>
              </a:ext>
            </a:extLst>
          </p:cNvPr>
          <p:cNvPicPr>
            <a:picLocks noChangeAspect="1" noChangeArrowheads="1"/>
          </p:cNvPicPr>
          <p:nvPr/>
        </p:nvPicPr>
        <p:blipFill rotWithShape="1">
          <a:blip r:embed="rId3"/>
          <a:srcRect l="24001" r="1571" b="-1"/>
          <a:stretch/>
        </p:blipFill>
        <p:spPr bwMode="auto">
          <a:xfrm>
            <a:off x="20" y="3197786"/>
            <a:ext cx="4864588" cy="3660213"/>
          </a:xfrm>
          <a:prstGeom prst="rect">
            <a:avLst/>
          </a:prstGeom>
        </p:spPr>
      </p:pic>
      <p:sp>
        <p:nvSpPr>
          <p:cNvPr id="79" name="Freeform: Shape 78">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603"/>
            <a:ext cx="4093644" cy="3847552"/>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66566" name="Picture 6" descr="http://www.doh.state.fl.us/environment/community/group/images/ChildEndanger01.jpg">
            <a:extLst>
              <a:ext uri="{FF2B5EF4-FFF2-40B4-BE49-F238E27FC236}">
                <a16:creationId xmlns:a16="http://schemas.microsoft.com/office/drawing/2014/main" id="{9078DAC5-6433-4A83-975B-747B29CE4CEE}"/>
              </a:ext>
            </a:extLst>
          </p:cNvPr>
          <p:cNvPicPr>
            <a:picLocks noChangeAspect="1" noChangeArrowheads="1"/>
          </p:cNvPicPr>
          <p:nvPr/>
        </p:nvPicPr>
        <p:blipFill rotWithShape="1">
          <a:blip r:embed="rId4"/>
          <a:srcRect r="8830" b="4"/>
          <a:stretch/>
        </p:blipFill>
        <p:spPr bwMode="auto">
          <a:xfrm>
            <a:off x="20" y="10"/>
            <a:ext cx="3983764" cy="3746791"/>
          </a:xfrm>
          <a:custGeom>
            <a:avLst/>
            <a:gdLst>
              <a:gd name="connsiteX0" fmla="*/ 0 w 5017099"/>
              <a:gd name="connsiteY0" fmla="*/ 0 h 4718647"/>
              <a:gd name="connsiteX1" fmla="*/ 4599738 w 5017099"/>
              <a:gd name="connsiteY1" fmla="*/ 0 h 4718647"/>
              <a:gd name="connsiteX2" fmla="*/ 4636346 w 5017099"/>
              <a:gd name="connsiteY2" fmla="*/ 60259 h 4718647"/>
              <a:gd name="connsiteX3" fmla="*/ 5017099 w 5017099"/>
              <a:gd name="connsiteY3" fmla="*/ 1563967 h 4718647"/>
              <a:gd name="connsiteX4" fmla="*/ 1862419 w 5017099"/>
              <a:gd name="connsiteY4" fmla="*/ 4718647 h 4718647"/>
              <a:gd name="connsiteX5" fmla="*/ 98607 w 5017099"/>
              <a:gd name="connsiteY5" fmla="*/ 4179877 h 4718647"/>
              <a:gd name="connsiteX6" fmla="*/ 0 w 5017099"/>
              <a:gd name="connsiteY6" fmla="*/ 4106140 h 471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p:spPr>
      </p:pic>
      <p:sp>
        <p:nvSpPr>
          <p:cNvPr id="81" name="Freeform: Shape 80">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0956" y="2373366"/>
            <a:ext cx="5108344" cy="44748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66570" name="Picture 10" descr="http://assets.dnainfo.com/generated/photo/2012/03/1331239128.jpg/image640x480.jpg">
            <a:extLst>
              <a:ext uri="{FF2B5EF4-FFF2-40B4-BE49-F238E27FC236}">
                <a16:creationId xmlns:a16="http://schemas.microsoft.com/office/drawing/2014/main" id="{D1D351A7-F29B-4868-A1DD-FAFA63877119}"/>
              </a:ext>
            </a:extLst>
          </p:cNvPr>
          <p:cNvPicPr>
            <a:picLocks noChangeAspect="1" noChangeArrowheads="1"/>
          </p:cNvPicPr>
          <p:nvPr/>
        </p:nvPicPr>
        <p:blipFill rotWithShape="1">
          <a:blip r:embed="rId5"/>
          <a:srcRect l="8620" r="5486" b="3"/>
          <a:stretch/>
        </p:blipFill>
        <p:spPr bwMode="auto">
          <a:xfrm>
            <a:off x="4150502" y="2482457"/>
            <a:ext cx="5011728" cy="4375973"/>
          </a:xfrm>
          <a:custGeom>
            <a:avLst/>
            <a:gdLst>
              <a:gd name="connsiteX0" fmla="*/ 3465576 w 5908273"/>
              <a:gd name="connsiteY0" fmla="*/ 0 h 5158786"/>
              <a:gd name="connsiteX1" fmla="*/ 5670004 w 5908273"/>
              <a:gd name="connsiteY1" fmla="*/ 791369 h 5158786"/>
              <a:gd name="connsiteX2" fmla="*/ 5908273 w 5908273"/>
              <a:gd name="connsiteY2" fmla="*/ 1007923 h 5158786"/>
              <a:gd name="connsiteX3" fmla="*/ 5908273 w 5908273"/>
              <a:gd name="connsiteY3" fmla="*/ 5158786 h 5158786"/>
              <a:gd name="connsiteX4" fmla="*/ 443374 w 5908273"/>
              <a:gd name="connsiteY4" fmla="*/ 5158786 h 5158786"/>
              <a:gd name="connsiteX5" fmla="*/ 418277 w 5908273"/>
              <a:gd name="connsiteY5" fmla="*/ 5117476 h 5158786"/>
              <a:gd name="connsiteX6" fmla="*/ 0 w 5908273"/>
              <a:gd name="connsiteY6" fmla="*/ 3465576 h 5158786"/>
              <a:gd name="connsiteX7" fmla="*/ 3465576 w 5908273"/>
              <a:gd name="connsiteY7" fmla="*/ 0 h 515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p:spPr>
      </p:pic>
      <p:sp>
        <p:nvSpPr>
          <p:cNvPr id="83" name="Oval 82">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62900" y="1142590"/>
            <a:ext cx="4431205" cy="44312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66568" name="Picture 8" descr="http://www.otoys.co.uk/siteimages/17/2/4/172498/1887155.jpg">
            <a:extLst>
              <a:ext uri="{FF2B5EF4-FFF2-40B4-BE49-F238E27FC236}">
                <a16:creationId xmlns:a16="http://schemas.microsoft.com/office/drawing/2014/main" id="{9B3E917C-73D1-459B-BF87-0681D4846309}"/>
              </a:ext>
            </a:extLst>
          </p:cNvPr>
          <p:cNvPicPr>
            <a:picLocks noChangeAspect="1" noChangeArrowheads="1"/>
          </p:cNvPicPr>
          <p:nvPr/>
        </p:nvPicPr>
        <p:blipFill rotWithShape="1">
          <a:blip r:embed="rId6"/>
          <a:srcRect l="20930" r="12718" b="2"/>
          <a:stretch/>
        </p:blipFill>
        <p:spPr bwMode="auto">
          <a:xfrm>
            <a:off x="2489333" y="1284205"/>
            <a:ext cx="4165333" cy="4165333"/>
          </a:xfrm>
          <a:custGeom>
            <a:avLst/>
            <a:gdLst>
              <a:gd name="connsiteX0" fmla="*/ 2148840 w 4297680"/>
              <a:gd name="connsiteY0" fmla="*/ 0 h 4297680"/>
              <a:gd name="connsiteX1" fmla="*/ 4297680 w 4297680"/>
              <a:gd name="connsiteY1" fmla="*/ 2148840 h 4297680"/>
              <a:gd name="connsiteX2" fmla="*/ 2148840 w 4297680"/>
              <a:gd name="connsiteY2" fmla="*/ 4297680 h 4297680"/>
              <a:gd name="connsiteX3" fmla="*/ 0 w 4297680"/>
              <a:gd name="connsiteY3" fmla="*/ 2148840 h 4297680"/>
              <a:gd name="connsiteX4" fmla="*/ 2148840 w 4297680"/>
              <a:gd name="connsiteY4" fmla="*/ 0 h 4297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7D4FE4-5FCB-4222-9E6D-500A9A7F9350}"/>
              </a:ext>
            </a:extLst>
          </p:cNvPr>
          <p:cNvSpPr>
            <a:spLocks noGrp="1"/>
          </p:cNvSpPr>
          <p:nvPr>
            <p:ph idx="1"/>
          </p:nvPr>
        </p:nvSpPr>
        <p:spPr>
          <a:xfrm>
            <a:off x="381000" y="0"/>
            <a:ext cx="8763000" cy="6477000"/>
          </a:xfrm>
        </p:spPr>
        <p:txBody>
          <a:bodyPr rtlCol="0">
            <a:noAutofit/>
          </a:bodyPr>
          <a:lstStyle/>
          <a:p>
            <a:pPr algn="ctr" eaLnBrk="1" fontAlgn="auto" hangingPunct="1">
              <a:spcAft>
                <a:spcPts val="0"/>
              </a:spcAft>
              <a:buFont typeface="Arial" panose="020B0604020202020204" pitchFamily="34" charset="0"/>
              <a:buNone/>
              <a:defRPr/>
            </a:pPr>
            <a:r>
              <a:rPr lang="en-US" sz="2800" b="1" dirty="0">
                <a:solidFill>
                  <a:srgbClr val="FF0000"/>
                </a:solidFill>
                <a:effectLst>
                  <a:outerShdw blurRad="38100" dist="38100" dir="2700000" algn="tl">
                    <a:srgbClr val="000000">
                      <a:alpha val="43137"/>
                    </a:srgbClr>
                  </a:outerShdw>
                </a:effectLst>
              </a:rPr>
              <a:t>School Exterior</a:t>
            </a:r>
            <a:endParaRPr lang="en-US" sz="2800" dirty="0"/>
          </a:p>
          <a:p>
            <a:pPr eaLnBrk="1" hangingPunct="1">
              <a:buFont typeface="Arial" charset="0"/>
              <a:buChar char="•"/>
              <a:defRPr/>
            </a:pPr>
            <a:r>
              <a:rPr lang="en-US" sz="2400" dirty="0"/>
              <a:t>The </a:t>
            </a:r>
            <a:r>
              <a:rPr lang="en-US" sz="2400" b="1" dirty="0">
                <a:solidFill>
                  <a:srgbClr val="FF0000"/>
                </a:solidFill>
                <a:effectLst>
                  <a:outerShdw blurRad="38100" dist="38100" dir="2700000" algn="tl">
                    <a:srgbClr val="000000">
                      <a:alpha val="43137"/>
                    </a:srgbClr>
                  </a:outerShdw>
                </a:effectLst>
              </a:rPr>
              <a:t>school has designated points of entry </a:t>
            </a:r>
            <a:r>
              <a:rPr lang="en-US" sz="2400" dirty="0"/>
              <a:t>which are monitored.</a:t>
            </a:r>
          </a:p>
          <a:p>
            <a:pPr eaLnBrk="1" hangingPunct="1">
              <a:buFont typeface="Arial" charset="0"/>
              <a:buChar char="•"/>
              <a:defRPr/>
            </a:pPr>
            <a:r>
              <a:rPr lang="en-US" sz="2400" dirty="0"/>
              <a:t>Routinely </a:t>
            </a:r>
            <a:r>
              <a:rPr lang="en-US" sz="2400" b="1" dirty="0">
                <a:effectLst>
                  <a:outerShdw blurRad="38100" dist="38100" dir="2700000" algn="tl">
                    <a:srgbClr val="000000">
                      <a:alpha val="43137"/>
                    </a:srgbClr>
                  </a:outerShdw>
                </a:effectLst>
              </a:rPr>
              <a:t>monitor parking lots</a:t>
            </a:r>
            <a:r>
              <a:rPr lang="en-US" sz="2400" dirty="0"/>
              <a:t>.</a:t>
            </a:r>
          </a:p>
          <a:p>
            <a:pPr eaLnBrk="1" hangingPunct="1">
              <a:buFont typeface="Arial" charset="0"/>
              <a:buChar char="•"/>
              <a:defRPr/>
            </a:pPr>
            <a:r>
              <a:rPr lang="en-US" sz="2400" dirty="0"/>
              <a:t>The location of trailers/portable classrooms enables surveillance.</a:t>
            </a:r>
          </a:p>
          <a:p>
            <a:pPr eaLnBrk="1" hangingPunct="1">
              <a:buFont typeface="Arial" charset="0"/>
              <a:buChar char="•"/>
              <a:defRPr/>
            </a:pPr>
            <a:r>
              <a:rPr lang="en-US" sz="2400" dirty="0"/>
              <a:t>If located in isolated areas, the </a:t>
            </a:r>
            <a:r>
              <a:rPr lang="en-US" sz="2400" b="1" dirty="0">
                <a:effectLst>
                  <a:outerShdw blurRad="38100" dist="38100" dir="2700000" algn="tl">
                    <a:srgbClr val="000000">
                      <a:alpha val="43137"/>
                    </a:srgbClr>
                  </a:outerShdw>
                </a:effectLst>
              </a:rPr>
              <a:t>trailers/portable classrooms are monitored </a:t>
            </a:r>
            <a:r>
              <a:rPr lang="en-US" sz="2400" dirty="0"/>
              <a:t>with security cameras.</a:t>
            </a:r>
          </a:p>
          <a:p>
            <a:pPr eaLnBrk="1" hangingPunct="1">
              <a:buFont typeface="Arial" charset="0"/>
              <a:buChar char="•"/>
              <a:defRPr/>
            </a:pPr>
            <a:r>
              <a:rPr lang="en-US" sz="2400" dirty="0"/>
              <a:t>Trailers/portable classrooms </a:t>
            </a:r>
            <a:r>
              <a:rPr lang="en-US" sz="2400" b="1" dirty="0">
                <a:solidFill>
                  <a:srgbClr val="FF0000"/>
                </a:solidFill>
                <a:effectLst>
                  <a:outerShdw blurRad="38100" dist="38100" dir="2700000" algn="tl">
                    <a:srgbClr val="000000">
                      <a:alpha val="43137"/>
                    </a:srgbClr>
                  </a:outerShdw>
                </a:effectLst>
              </a:rPr>
              <a:t>are connected to                                      the school’s central alarm system </a:t>
            </a:r>
            <a:r>
              <a:rPr lang="en-US" sz="2400" dirty="0"/>
              <a:t>and can be                        contacted during an emergency.</a:t>
            </a:r>
          </a:p>
          <a:p>
            <a:pPr eaLnBrk="1" hangingPunct="1">
              <a:buFont typeface="Arial" charset="0"/>
              <a:buChar char="•"/>
              <a:defRPr/>
            </a:pPr>
            <a:r>
              <a:rPr lang="en-US" sz="2400" b="1" u="sng" dirty="0">
                <a:solidFill>
                  <a:srgbClr val="FF0000"/>
                </a:solidFill>
                <a:effectLst>
                  <a:outerShdw blurRad="38100" dist="38100" dir="2700000" algn="tl">
                    <a:srgbClr val="000000">
                      <a:alpha val="43137"/>
                    </a:srgbClr>
                  </a:outerShdw>
                </a:effectLst>
              </a:rPr>
              <a:t>Crawl spaces below trailers are closed off</a:t>
            </a:r>
            <a:r>
              <a:rPr lang="en-US" sz="2400" dirty="0"/>
              <a:t>.</a:t>
            </a:r>
          </a:p>
          <a:p>
            <a:pPr eaLnBrk="1" hangingPunct="1">
              <a:buFont typeface="Arial" charset="0"/>
              <a:buChar char="•"/>
              <a:defRPr/>
            </a:pPr>
            <a:r>
              <a:rPr lang="en-US" sz="2400" dirty="0"/>
              <a:t>Shrubbery and trees are well maintained.</a:t>
            </a:r>
          </a:p>
          <a:p>
            <a:pPr eaLnBrk="1" hangingPunct="1">
              <a:buFont typeface="Arial" charset="0"/>
              <a:buNone/>
              <a:defRPr/>
            </a:pPr>
            <a:endParaRPr lang="en-US" sz="2400" dirty="0"/>
          </a:p>
          <a:p>
            <a:pPr eaLnBrk="1" fontAlgn="auto" hangingPunct="1">
              <a:spcAft>
                <a:spcPts val="0"/>
              </a:spcAft>
              <a:buFont typeface="Arial" panose="020B0604020202020204" pitchFamily="34" charset="0"/>
              <a:buNone/>
              <a:defRPr/>
            </a:pPr>
            <a:endParaRPr lang="en-US" sz="2400" dirty="0"/>
          </a:p>
        </p:txBody>
      </p:sp>
      <p:pic>
        <p:nvPicPr>
          <p:cNvPr id="21510" name="Picture 6" descr="http://o3.aolcdn.com/dims-shared/dims3/PATCH/resize/273x203/http:/hss-prod.hss.aol.com/hss/storage/patch/6504bbf5a2ee5a21a15947d6cc0ace73">
            <a:extLst>
              <a:ext uri="{FF2B5EF4-FFF2-40B4-BE49-F238E27FC236}">
                <a16:creationId xmlns:a16="http://schemas.microsoft.com/office/drawing/2014/main" id="{B6F08430-20FA-4B80-98A0-60FDC18B5EB2}"/>
              </a:ext>
            </a:extLst>
          </p:cNvPr>
          <p:cNvPicPr>
            <a:picLocks noChangeAspect="1" noChangeArrowheads="1"/>
          </p:cNvPicPr>
          <p:nvPr/>
        </p:nvPicPr>
        <p:blipFill>
          <a:blip r:embed="rId2"/>
          <a:srcRect/>
          <a:stretch>
            <a:fillRect/>
          </a:stretch>
        </p:blipFill>
        <p:spPr bwMode="auto">
          <a:xfrm>
            <a:off x="6562725" y="2209800"/>
            <a:ext cx="2339975" cy="1752600"/>
          </a:xfrm>
          <a:prstGeom prst="rect">
            <a:avLst/>
          </a:prstGeom>
          <a:ln>
            <a:noFill/>
          </a:ln>
          <a:effectLst>
            <a:outerShdw blurRad="292100" dist="139700" dir="2700000" algn="tl" rotWithShape="0">
              <a:srgbClr val="333333">
                <a:alpha val="65000"/>
              </a:srgbClr>
            </a:outerShdw>
          </a:effectLst>
        </p:spPr>
      </p:pic>
      <p:pic>
        <p:nvPicPr>
          <p:cNvPr id="21512" name="Picture 8" descr="http://2.bp.blogspot.com/-YePaF_sBjTM/T8fwS51G9UI/AAAAAAAAE_w/vUmHNaPEO9M/s1600/aaa+cut+tree.bmp">
            <a:extLst>
              <a:ext uri="{FF2B5EF4-FFF2-40B4-BE49-F238E27FC236}">
                <a16:creationId xmlns:a16="http://schemas.microsoft.com/office/drawing/2014/main" id="{36FEE5C3-F4E3-4836-BA8D-7B1ACF21259B}"/>
              </a:ext>
            </a:extLst>
          </p:cNvPr>
          <p:cNvPicPr>
            <a:picLocks noChangeAspect="1" noChangeArrowheads="1"/>
          </p:cNvPicPr>
          <p:nvPr/>
        </p:nvPicPr>
        <p:blipFill>
          <a:blip r:embed="rId3"/>
          <a:srcRect l="10399" r="16804"/>
          <a:stretch>
            <a:fillRect/>
          </a:stretch>
        </p:blipFill>
        <p:spPr bwMode="auto">
          <a:xfrm>
            <a:off x="2438400" y="4648200"/>
            <a:ext cx="1764323" cy="1575900"/>
          </a:xfrm>
          <a:prstGeom prst="rect">
            <a:avLst/>
          </a:prstGeom>
          <a:ln>
            <a:noFill/>
          </a:ln>
          <a:effectLst>
            <a:outerShdw blurRad="292100" dist="139700" dir="2700000" algn="tl" rotWithShape="0">
              <a:srgbClr val="333333">
                <a:alpha val="65000"/>
              </a:srgbClr>
            </a:outerShdw>
          </a:effectLst>
        </p:spPr>
      </p:pic>
      <p:pic>
        <p:nvPicPr>
          <p:cNvPr id="40967" name="Picture 10" descr="http://upload.wikimedia.org/wikipedia/commons/6/67/Radyr_Comprehensive_School_buildings.JPG">
            <a:extLst>
              <a:ext uri="{FF2B5EF4-FFF2-40B4-BE49-F238E27FC236}">
                <a16:creationId xmlns:a16="http://schemas.microsoft.com/office/drawing/2014/main" id="{80339748-E76B-42D7-9A56-3CED9BA516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4364" b="24664"/>
          <a:stretch>
            <a:fillRect/>
          </a:stretch>
        </p:blipFill>
        <p:spPr bwMode="auto">
          <a:xfrm>
            <a:off x="6172200" y="4114800"/>
            <a:ext cx="27432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9A5324-1326-44CF-A84C-A812BCF518DD}"/>
              </a:ext>
            </a:extLst>
          </p:cNvPr>
          <p:cNvSpPr>
            <a:spLocks noGrp="1"/>
          </p:cNvSpPr>
          <p:nvPr>
            <p:ph idx="1"/>
          </p:nvPr>
        </p:nvSpPr>
        <p:spPr>
          <a:xfrm>
            <a:off x="457200" y="228600"/>
            <a:ext cx="8305800" cy="6096000"/>
          </a:xfrm>
        </p:spPr>
        <p:txBody>
          <a:bodyPr rtlCol="0">
            <a:normAutofit fontScale="77500" lnSpcReduction="20000"/>
          </a:bodyPr>
          <a:lstStyle/>
          <a:p>
            <a:pPr algn="ctr" eaLnBrk="1" fontAlgn="auto" hangingPunct="1">
              <a:spcAft>
                <a:spcPts val="0"/>
              </a:spcAft>
              <a:buFont typeface="Arial" charset="0"/>
              <a:buNone/>
              <a:defRPr/>
            </a:pPr>
            <a:r>
              <a:rPr lang="en-US" sz="3600" b="1" dirty="0">
                <a:solidFill>
                  <a:srgbClr val="FF0000"/>
                </a:solidFill>
                <a:effectLst>
                  <a:outerShdw blurRad="38100" dist="38100" dir="2700000" algn="tl">
                    <a:srgbClr val="000000">
                      <a:alpha val="43137"/>
                    </a:srgbClr>
                  </a:outerShdw>
                </a:effectLst>
              </a:rPr>
              <a:t>School Safety Checks</a:t>
            </a:r>
            <a:endParaRPr lang="en-US" sz="2800" dirty="0"/>
          </a:p>
          <a:p>
            <a:pPr eaLnBrk="1" hangingPunct="1">
              <a:buFont typeface="Arial" charset="0"/>
              <a:buChar char="•"/>
              <a:defRPr/>
            </a:pPr>
            <a:r>
              <a:rPr lang="en-US" sz="3100" dirty="0"/>
              <a:t>Windows and doors are in good repair.</a:t>
            </a:r>
          </a:p>
          <a:p>
            <a:pPr eaLnBrk="1" hangingPunct="1">
              <a:buFont typeface="Arial" charset="0"/>
              <a:buChar char="•"/>
              <a:defRPr/>
            </a:pPr>
            <a:r>
              <a:rPr lang="en-US" sz="3100" dirty="0"/>
              <a:t>Windows and doors are adequately </a:t>
            </a:r>
            <a:r>
              <a:rPr lang="en-US" sz="3100" b="1" dirty="0">
                <a:solidFill>
                  <a:srgbClr val="FF0000"/>
                </a:solidFill>
                <a:effectLst>
                  <a:outerShdw blurRad="38100" dist="38100" dir="2700000" algn="tl">
                    <a:srgbClr val="000000">
                      <a:alpha val="43137"/>
                    </a:srgbClr>
                  </a:outerShdw>
                </a:effectLst>
              </a:rPr>
              <a:t>secured</a:t>
            </a:r>
            <a:r>
              <a:rPr lang="en-US" sz="3100" dirty="0"/>
              <a:t>.</a:t>
            </a:r>
          </a:p>
          <a:p>
            <a:pPr eaLnBrk="1" hangingPunct="1">
              <a:buFont typeface="Arial" charset="0"/>
              <a:buChar char="•"/>
              <a:defRPr/>
            </a:pPr>
            <a:r>
              <a:rPr lang="en-US" sz="3100" b="1" dirty="0">
                <a:solidFill>
                  <a:srgbClr val="FF0000"/>
                </a:solidFill>
                <a:effectLst>
                  <a:outerShdw blurRad="38100" dist="38100" dir="2700000" algn="tl">
                    <a:srgbClr val="000000">
                      <a:alpha val="43137"/>
                    </a:srgbClr>
                  </a:outerShdw>
                </a:effectLst>
              </a:rPr>
              <a:t>Exit doors are not propped open</a:t>
            </a:r>
            <a:r>
              <a:rPr lang="en-US" sz="3100" dirty="0"/>
              <a:t>.</a:t>
            </a:r>
          </a:p>
          <a:p>
            <a:pPr eaLnBrk="1" hangingPunct="1">
              <a:buFont typeface="Arial" charset="0"/>
              <a:buChar char="•"/>
              <a:defRPr/>
            </a:pPr>
            <a:r>
              <a:rPr lang="en-US" sz="3100" dirty="0"/>
              <a:t>Building perimeter is free from trees, branches, and telephone poles that may provide unauthorized access to upper floor levels or roof.</a:t>
            </a:r>
          </a:p>
          <a:p>
            <a:pPr eaLnBrk="1" hangingPunct="1">
              <a:buFont typeface="Arial" charset="0"/>
              <a:buChar char="•"/>
              <a:defRPr/>
            </a:pPr>
            <a:r>
              <a:rPr lang="en-US" sz="3100" dirty="0"/>
              <a:t>All exterior doors have non-removable hinge pins.</a:t>
            </a:r>
          </a:p>
          <a:p>
            <a:pPr eaLnBrk="1" hangingPunct="1">
              <a:buFont typeface="Arial" charset="0"/>
              <a:buChar char="•"/>
              <a:defRPr/>
            </a:pPr>
            <a:r>
              <a:rPr lang="en-US" sz="3100" dirty="0"/>
              <a:t>Exterior double doors have an astragal (plate) covering the gap between doors</a:t>
            </a:r>
          </a:p>
          <a:p>
            <a:pPr eaLnBrk="1" hangingPunct="1">
              <a:buFont typeface="Arial" charset="0"/>
              <a:buChar char="•"/>
              <a:defRPr/>
            </a:pPr>
            <a:r>
              <a:rPr lang="en-US" sz="3100" dirty="0"/>
              <a:t>Required exit doors are equipped with panic hardware.</a:t>
            </a:r>
          </a:p>
          <a:p>
            <a:pPr eaLnBrk="1" hangingPunct="1">
              <a:buFont typeface="Arial" charset="0"/>
              <a:buChar char="•"/>
              <a:defRPr/>
            </a:pPr>
            <a:r>
              <a:rPr lang="en-US" sz="3100" dirty="0"/>
              <a:t>Doors accessing internal courtyards are </a:t>
            </a:r>
            <a:r>
              <a:rPr lang="en-US" sz="3100" b="1" dirty="0">
                <a:effectLst>
                  <a:outerShdw blurRad="38100" dist="38100" dir="2700000" algn="tl">
                    <a:srgbClr val="000000">
                      <a:alpha val="43137"/>
                    </a:srgbClr>
                  </a:outerShdw>
                </a:effectLst>
              </a:rPr>
              <a:t>tied into the central alarm system</a:t>
            </a:r>
            <a:r>
              <a:rPr lang="en-US" sz="3100" dirty="0"/>
              <a:t>. </a:t>
            </a:r>
          </a:p>
          <a:p>
            <a:pPr eaLnBrk="1" hangingPunct="1">
              <a:buFont typeface="Arial" charset="0"/>
              <a:buChar char="•"/>
              <a:defRPr/>
            </a:pPr>
            <a:r>
              <a:rPr lang="en-US" sz="3100" b="1" dirty="0">
                <a:solidFill>
                  <a:srgbClr val="FF0000"/>
                </a:solidFill>
                <a:effectLst>
                  <a:outerShdw blurRad="38100" dist="38100" dir="2700000" algn="tl">
                    <a:srgbClr val="000000">
                      <a:alpha val="43137"/>
                    </a:srgbClr>
                  </a:outerShdw>
                </a:effectLst>
              </a:rPr>
              <a:t>Emergency lighting is in working condition.</a:t>
            </a:r>
          </a:p>
          <a:p>
            <a:pPr eaLnBrk="1" hangingPunct="1">
              <a:buFont typeface="Arial" charset="0"/>
              <a:buChar char="•"/>
              <a:defRPr/>
            </a:pPr>
            <a:r>
              <a:rPr lang="en-US" sz="3100" dirty="0"/>
              <a:t>The school has developed written regulations regarding </a:t>
            </a:r>
            <a:r>
              <a:rPr lang="en-US" sz="3100" b="1" dirty="0">
                <a:solidFill>
                  <a:srgbClr val="FF0000"/>
                </a:solidFill>
                <a:effectLst>
                  <a:outerShdw blurRad="38100" dist="38100" dir="2700000" algn="tl">
                    <a:srgbClr val="000000">
                      <a:alpha val="43137"/>
                    </a:srgbClr>
                  </a:outerShdw>
                </a:effectLst>
              </a:rPr>
              <a:t>access</a:t>
            </a:r>
            <a:r>
              <a:rPr lang="en-US" sz="3100" dirty="0"/>
              <a:t> to and use of the building by school personnel after regular school hours.</a:t>
            </a:r>
          </a:p>
          <a:p>
            <a:pPr eaLnBrk="1" hangingPunct="1">
              <a:buFont typeface="Arial" charset="0"/>
              <a:buChar char="•"/>
              <a:defRPr/>
            </a:pPr>
            <a:endParaRPr lang="en-US" dirty="0"/>
          </a:p>
          <a:p>
            <a:pPr eaLnBrk="1" fontAlgn="auto" hangingPunct="1">
              <a:spcAft>
                <a:spcPts val="0"/>
              </a:spcAft>
              <a:buFont typeface="Arial" panose="020B0604020202020204" pitchFamily="34" charset="0"/>
              <a:buNone/>
              <a:defRPr/>
            </a:pP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8"/>
            <a:ext cx="8178800"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DE232B8-B7D6-4701-BA4C-91B5A6022E73}"/>
              </a:ext>
            </a:extLst>
          </p:cNvPr>
          <p:cNvPicPr>
            <a:picLocks noChangeAspect="1"/>
          </p:cNvPicPr>
          <p:nvPr/>
        </p:nvPicPr>
        <p:blipFill>
          <a:blip r:embed="rId2"/>
          <a:stretch>
            <a:fillRect/>
          </a:stretch>
        </p:blipFill>
        <p:spPr>
          <a:xfrm>
            <a:off x="974497" y="1123527"/>
            <a:ext cx="7195001" cy="46048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www.chicagotribune.com/media/photo/2011-10/128062120-17085219.jpg">
            <a:extLst>
              <a:ext uri="{FF2B5EF4-FFF2-40B4-BE49-F238E27FC236}">
                <a16:creationId xmlns:a16="http://schemas.microsoft.com/office/drawing/2014/main" id="{53C30A07-0985-4A2C-8A3C-18DEB54B1CCA}"/>
              </a:ext>
            </a:extLst>
          </p:cNvPr>
          <p:cNvPicPr>
            <a:picLocks noChangeAspect="1" noChangeArrowheads="1"/>
          </p:cNvPicPr>
          <p:nvPr/>
        </p:nvPicPr>
        <p:blipFill>
          <a:blip r:embed="rId2"/>
          <a:srcRect/>
          <a:stretch>
            <a:fillRect/>
          </a:stretch>
        </p:blipFill>
        <p:spPr bwMode="auto">
          <a:xfrm>
            <a:off x="1591408" y="1072600"/>
            <a:ext cx="3810000" cy="2516188"/>
          </a:xfrm>
          <a:prstGeom prst="rect">
            <a:avLst/>
          </a:prstGeom>
          <a:ln>
            <a:noFill/>
          </a:ln>
          <a:effectLst>
            <a:outerShdw blurRad="292100" dist="139700" dir="2700000" algn="tl" rotWithShape="0">
              <a:srgbClr val="333333">
                <a:alpha val="65000"/>
              </a:srgbClr>
            </a:outerShdw>
          </a:effectLst>
        </p:spPr>
      </p:pic>
      <p:pic>
        <p:nvPicPr>
          <p:cNvPr id="78854" name="Picture 6" descr="http://www.nashuatelegraph.com/csp/cms/sites/dt.common.streams.StreamServer.cls?STREAMOID=YV7oQdHvpKWUE79nXtGBBM$daE2N3K4ZzOUsqbU5sYtvP8b9ZUVixM0WTbJY1dO_WCsjLu883Ygn4B49Lvm9bPe2QeMKQdVeZmXF$9l$4uCZ8QDXhaHEp3rvzXRJFdy0KqPHLoMevcTLo3h8xh70Y6N_U_CryOsw6FTOdKL_jpQ-&amp;CONTENTTYPE=image/jpeg">
            <a:extLst>
              <a:ext uri="{FF2B5EF4-FFF2-40B4-BE49-F238E27FC236}">
                <a16:creationId xmlns:a16="http://schemas.microsoft.com/office/drawing/2014/main" id="{009465E3-9446-4259-B592-D90DC20A74F4}"/>
              </a:ext>
            </a:extLst>
          </p:cNvPr>
          <p:cNvPicPr>
            <a:picLocks noChangeAspect="1" noChangeArrowheads="1"/>
          </p:cNvPicPr>
          <p:nvPr/>
        </p:nvPicPr>
        <p:blipFill>
          <a:blip r:embed="rId3"/>
          <a:srcRect/>
          <a:stretch>
            <a:fillRect/>
          </a:stretch>
        </p:blipFill>
        <p:spPr bwMode="auto">
          <a:xfrm>
            <a:off x="342900" y="4069006"/>
            <a:ext cx="2819400" cy="2119313"/>
          </a:xfrm>
          <a:prstGeom prst="rect">
            <a:avLst/>
          </a:prstGeom>
          <a:ln>
            <a:noFill/>
          </a:ln>
          <a:effectLst>
            <a:outerShdw blurRad="292100" dist="139700" dir="2700000" algn="tl" rotWithShape="0">
              <a:srgbClr val="333333">
                <a:alpha val="65000"/>
              </a:srgbClr>
            </a:outerShdw>
          </a:effectLst>
        </p:spPr>
      </p:pic>
      <p:pic>
        <p:nvPicPr>
          <p:cNvPr id="7" name="Picture 6" descr="http://www.danlockton.co.uk/research/images/propped.jpg">
            <a:extLst>
              <a:ext uri="{FF2B5EF4-FFF2-40B4-BE49-F238E27FC236}">
                <a16:creationId xmlns:a16="http://schemas.microsoft.com/office/drawing/2014/main" id="{8E726C55-AB15-4DD8-BD8A-F44BD14A20AA}"/>
              </a:ext>
            </a:extLst>
          </p:cNvPr>
          <p:cNvPicPr>
            <a:picLocks noChangeAspect="1" noChangeArrowheads="1"/>
          </p:cNvPicPr>
          <p:nvPr/>
        </p:nvPicPr>
        <p:blipFill>
          <a:blip r:embed="rId4"/>
          <a:srcRect/>
          <a:stretch>
            <a:fillRect/>
          </a:stretch>
        </p:blipFill>
        <p:spPr bwMode="auto">
          <a:xfrm>
            <a:off x="6667500" y="2330694"/>
            <a:ext cx="2381250" cy="3867150"/>
          </a:xfrm>
          <a:prstGeom prst="rect">
            <a:avLst/>
          </a:prstGeom>
          <a:ln>
            <a:noFill/>
          </a:ln>
          <a:effectLst>
            <a:outerShdw blurRad="292100" dist="139700" dir="2700000" algn="tl" rotWithShape="0">
              <a:srgbClr val="333333">
                <a:alpha val="65000"/>
              </a:srgbClr>
            </a:outerShdw>
          </a:effectLst>
        </p:spPr>
      </p:pic>
      <p:pic>
        <p:nvPicPr>
          <p:cNvPr id="78856" name="Picture 8" descr="http://newsguide.us/images/stories/education/college-university/aa3ab29c2f5ee3ecc618829f8ed0962d.jpg">
            <a:extLst>
              <a:ext uri="{FF2B5EF4-FFF2-40B4-BE49-F238E27FC236}">
                <a16:creationId xmlns:a16="http://schemas.microsoft.com/office/drawing/2014/main" id="{6065E393-8CD7-43F9-8538-9095CA159060}"/>
              </a:ext>
            </a:extLst>
          </p:cNvPr>
          <p:cNvPicPr>
            <a:picLocks noChangeAspect="1" noChangeArrowheads="1"/>
          </p:cNvPicPr>
          <p:nvPr/>
        </p:nvPicPr>
        <p:blipFill>
          <a:blip r:embed="rId5"/>
          <a:srcRect/>
          <a:stretch>
            <a:fillRect/>
          </a:stretch>
        </p:blipFill>
        <p:spPr bwMode="auto">
          <a:xfrm>
            <a:off x="3883269" y="3672132"/>
            <a:ext cx="2362200" cy="251618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fade">
                                      <p:cBhvr>
                                        <p:cTn id="7" dur="2000"/>
                                        <p:tgtEl>
                                          <p:spTgt spid="78850"/>
                                        </p:tgtEl>
                                      </p:cBhvr>
                                    </p:animEffect>
                                  </p:childTnLst>
                                </p:cTn>
                              </p:par>
                            </p:childTnLst>
                          </p:cTn>
                        </p:par>
                        <p:par>
                          <p:cTn id="8" fill="hold" nodeType="afterGroup">
                            <p:stCondLst>
                              <p:cond delay="2000"/>
                            </p:stCondLst>
                            <p:childTnLst>
                              <p:par>
                                <p:cTn id="9" presetID="2" presetClass="entr" presetSubtype="4" fill="hold" nodeType="afterEffect">
                                  <p:stCondLst>
                                    <p:cond delay="0"/>
                                  </p:stCondLst>
                                  <p:childTnLst>
                                    <p:set>
                                      <p:cBhvr>
                                        <p:cTn id="10" dur="1" fill="hold">
                                          <p:stCondLst>
                                            <p:cond delay="0"/>
                                          </p:stCondLst>
                                        </p:cTn>
                                        <p:tgtEl>
                                          <p:spTgt spid="78854"/>
                                        </p:tgtEl>
                                        <p:attrNameLst>
                                          <p:attrName>style.visibility</p:attrName>
                                        </p:attrNameLst>
                                      </p:cBhvr>
                                      <p:to>
                                        <p:strVal val="visible"/>
                                      </p:to>
                                    </p:set>
                                    <p:anim calcmode="lin" valueType="num">
                                      <p:cBhvr additive="base">
                                        <p:cTn id="11" dur="2000" fill="hold"/>
                                        <p:tgtEl>
                                          <p:spTgt spid="78854"/>
                                        </p:tgtEl>
                                        <p:attrNameLst>
                                          <p:attrName>ppt_x</p:attrName>
                                        </p:attrNameLst>
                                      </p:cBhvr>
                                      <p:tavLst>
                                        <p:tav tm="0">
                                          <p:val>
                                            <p:strVal val="#ppt_x"/>
                                          </p:val>
                                        </p:tav>
                                        <p:tav tm="100000">
                                          <p:val>
                                            <p:strVal val="#ppt_x"/>
                                          </p:val>
                                        </p:tav>
                                      </p:tavLst>
                                    </p:anim>
                                    <p:anim calcmode="lin" valueType="num">
                                      <p:cBhvr additive="base">
                                        <p:cTn id="12" dur="2000" fill="hold"/>
                                        <p:tgtEl>
                                          <p:spTgt spid="78854"/>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4000"/>
                            </p:stCondLst>
                            <p:childTnLst>
                              <p:par>
                                <p:cTn id="14" presetID="8" presetClass="entr" presetSubtype="16" fill="hold" nodeType="afterEffect">
                                  <p:stCondLst>
                                    <p:cond delay="0"/>
                                  </p:stCondLst>
                                  <p:childTnLst>
                                    <p:set>
                                      <p:cBhvr>
                                        <p:cTn id="15" dur="1" fill="hold">
                                          <p:stCondLst>
                                            <p:cond delay="0"/>
                                          </p:stCondLst>
                                        </p:cTn>
                                        <p:tgtEl>
                                          <p:spTgt spid="78856"/>
                                        </p:tgtEl>
                                        <p:attrNameLst>
                                          <p:attrName>style.visibility</p:attrName>
                                        </p:attrNameLst>
                                      </p:cBhvr>
                                      <p:to>
                                        <p:strVal val="visible"/>
                                      </p:to>
                                    </p:set>
                                    <p:animEffect transition="in" filter="diamond(in)">
                                      <p:cBhvr>
                                        <p:cTn id="16" dur="2000"/>
                                        <p:tgtEl>
                                          <p:spTgt spid="78856"/>
                                        </p:tgtEl>
                                      </p:cBhvr>
                                    </p:animEffect>
                                  </p:childTnLst>
                                </p:cTn>
                              </p:par>
                            </p:childTnLst>
                          </p:cTn>
                        </p:par>
                        <p:par>
                          <p:cTn id="17" fill="hold" nodeType="afterGroup">
                            <p:stCondLst>
                              <p:cond delay="6000"/>
                            </p:stCondLst>
                            <p:childTnLst>
                              <p:par>
                                <p:cTn id="18" presetID="58" presetClass="entr" presetSubtype="0" accel="10000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2000" fill="hold"/>
                                        <p:tgtEl>
                                          <p:spTgt spid="7"/>
                                        </p:tgtEl>
                                        <p:attrNameLst>
                                          <p:attrName>ppt_w</p:attrName>
                                        </p:attrNameLst>
                                      </p:cBhvr>
                                      <p:tavLst>
                                        <p:tav tm="0">
                                          <p:val>
                                            <p:strVal val="#ppt_w*2.5"/>
                                          </p:val>
                                        </p:tav>
                                        <p:tav tm="100000">
                                          <p:val>
                                            <p:strVal val="#ppt_w"/>
                                          </p:val>
                                        </p:tav>
                                      </p:tavLst>
                                    </p:anim>
                                    <p:anim calcmode="lin" valueType="num">
                                      <p:cBhvr>
                                        <p:cTn id="21" dur="2000" fill="hold"/>
                                        <p:tgtEl>
                                          <p:spTgt spid="7"/>
                                        </p:tgtEl>
                                        <p:attrNameLst>
                                          <p:attrName>ppt_h</p:attrName>
                                        </p:attrNameLst>
                                      </p:cBhvr>
                                      <p:tavLst>
                                        <p:tav tm="0">
                                          <p:val>
                                            <p:strVal val="#ppt_h*0.01"/>
                                          </p:val>
                                        </p:tav>
                                        <p:tav tm="100000">
                                          <p:val>
                                            <p:strVal val="#ppt_h"/>
                                          </p:val>
                                        </p:tav>
                                      </p:tavLst>
                                    </p:anim>
                                    <p:anim calcmode="lin" valueType="num">
                                      <p:cBhvr>
                                        <p:cTn id="22" dur="2000" fill="hold"/>
                                        <p:tgtEl>
                                          <p:spTgt spid="7"/>
                                        </p:tgtEl>
                                        <p:attrNameLst>
                                          <p:attrName>ppt_x</p:attrName>
                                        </p:attrNameLst>
                                      </p:cBhvr>
                                      <p:tavLst>
                                        <p:tav tm="0">
                                          <p:val>
                                            <p:strVal val="#ppt_x"/>
                                          </p:val>
                                        </p:tav>
                                        <p:tav tm="100000">
                                          <p:val>
                                            <p:strVal val="#ppt_x"/>
                                          </p:val>
                                        </p:tav>
                                      </p:tavLst>
                                    </p:anim>
                                    <p:anim calcmode="lin" valueType="num">
                                      <p:cBhvr>
                                        <p:cTn id="23" dur="2000" fill="hold"/>
                                        <p:tgtEl>
                                          <p:spTgt spid="7"/>
                                        </p:tgtEl>
                                        <p:attrNameLst>
                                          <p:attrName>ppt_y</p:attrName>
                                        </p:attrNameLst>
                                      </p:cBhvr>
                                      <p:tavLst>
                                        <p:tav tm="0">
                                          <p:val>
                                            <p:strVal val="#ppt_h+1"/>
                                          </p:val>
                                        </p:tav>
                                        <p:tav tm="100000">
                                          <p:val>
                                            <p:strVal val="#ppt_y"/>
                                          </p:val>
                                        </p:tav>
                                      </p:tavLst>
                                    </p:anim>
                                    <p:animEffect transition="in" filter="fade">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87767C-AD41-4940-877D-82F0FF61742C}"/>
              </a:ext>
            </a:extLst>
          </p:cNvPr>
          <p:cNvSpPr>
            <a:spLocks noGrp="1"/>
          </p:cNvSpPr>
          <p:nvPr>
            <p:ph idx="1"/>
          </p:nvPr>
        </p:nvSpPr>
        <p:spPr>
          <a:xfrm>
            <a:off x="457200" y="228600"/>
            <a:ext cx="8305800" cy="4572000"/>
          </a:xfrm>
        </p:spPr>
        <p:txBody>
          <a:bodyPr rtlCol="0">
            <a:normAutofit fontScale="85000" lnSpcReduction="20000"/>
          </a:bodyPr>
          <a:lstStyle/>
          <a:p>
            <a:pPr algn="ctr" eaLnBrk="1" fontAlgn="auto" hangingPunct="1">
              <a:spcAft>
                <a:spcPts val="0"/>
              </a:spcAft>
              <a:buFont typeface="Arial" panose="020B0604020202020204" pitchFamily="34" charset="0"/>
              <a:buNone/>
              <a:defRPr/>
            </a:pPr>
            <a:r>
              <a:rPr lang="en-US" sz="4500" b="1" dirty="0">
                <a:solidFill>
                  <a:srgbClr val="FF0000"/>
                </a:solidFill>
                <a:effectLst>
                  <a:outerShdw blurRad="38100" dist="38100" dir="2700000" algn="tl">
                    <a:srgbClr val="000000">
                      <a:alpha val="43137"/>
                    </a:srgbClr>
                  </a:outerShdw>
                </a:effectLst>
              </a:rPr>
              <a:t>Transportation</a:t>
            </a:r>
            <a:endParaRPr lang="en-US" sz="4500" dirty="0"/>
          </a:p>
          <a:p>
            <a:pPr eaLnBrk="1" hangingPunct="1">
              <a:buFont typeface="Arial" charset="0"/>
              <a:buChar char="•"/>
              <a:defRPr/>
            </a:pPr>
            <a:r>
              <a:rPr lang="en-US" sz="3100" dirty="0"/>
              <a:t>Staff members check bus loading/unloading area </a:t>
            </a:r>
            <a:r>
              <a:rPr lang="en-US" sz="3100" b="1" dirty="0">
                <a:effectLst>
                  <a:outerShdw blurRad="38100" dist="38100" dir="2700000" algn="tl">
                    <a:srgbClr val="000000">
                      <a:alpha val="43137"/>
                    </a:srgbClr>
                  </a:outerShdw>
                </a:effectLst>
              </a:rPr>
              <a:t>before buses arrive</a:t>
            </a:r>
            <a:r>
              <a:rPr lang="en-US" sz="3100" dirty="0"/>
              <a:t> to identify any possible hazards or impediments, and to make certain no unauthorized persons or vehicles are in the area.  </a:t>
            </a:r>
          </a:p>
          <a:p>
            <a:pPr eaLnBrk="1" hangingPunct="1">
              <a:buFont typeface="Arial" charset="0"/>
              <a:buChar char="•"/>
              <a:defRPr/>
            </a:pPr>
            <a:r>
              <a:rPr lang="en-US" sz="3100" b="1" dirty="0">
                <a:effectLst>
                  <a:outerShdw blurRad="38100" dist="38100" dir="2700000" algn="tl">
                    <a:srgbClr val="000000">
                      <a:alpha val="43137"/>
                    </a:srgbClr>
                  </a:outerShdw>
                </a:effectLst>
              </a:rPr>
              <a:t>Staff members are assigned to bus area </a:t>
            </a:r>
            <a:r>
              <a:rPr lang="en-US" sz="3100" dirty="0"/>
              <a:t>during loading/unloading and the staff members understand their responsibilities for reporting any problems.</a:t>
            </a:r>
          </a:p>
          <a:p>
            <a:pPr eaLnBrk="1" hangingPunct="1">
              <a:buFont typeface="Arial" charset="0"/>
              <a:buChar char="•"/>
              <a:defRPr/>
            </a:pPr>
            <a:r>
              <a:rPr lang="en-US" sz="3100" dirty="0"/>
              <a:t>Access to bus loading/unloading areas is </a:t>
            </a:r>
            <a:r>
              <a:rPr lang="en-US" sz="3100" b="1" dirty="0">
                <a:solidFill>
                  <a:srgbClr val="FF0000"/>
                </a:solidFill>
                <a:effectLst>
                  <a:outerShdw blurRad="38100" dist="38100" dir="2700000" algn="tl">
                    <a:srgbClr val="000000">
                      <a:alpha val="43137"/>
                    </a:srgbClr>
                  </a:outerShdw>
                </a:effectLst>
              </a:rPr>
              <a:t>restricted</a:t>
            </a:r>
            <a:r>
              <a:rPr lang="en-US" sz="3100" dirty="0"/>
              <a:t> during arrival/ dismissal.</a:t>
            </a:r>
          </a:p>
          <a:p>
            <a:pPr eaLnBrk="1" hangingPunct="1">
              <a:buFont typeface="Arial" charset="0"/>
              <a:buChar char="•"/>
              <a:defRPr/>
            </a:pPr>
            <a:r>
              <a:rPr lang="en-US" sz="3100" dirty="0"/>
              <a:t>An area is designated as the pick-up/drop-off zone for non-bus riders and is </a:t>
            </a:r>
            <a:r>
              <a:rPr lang="en-US" sz="3100" b="1" dirty="0">
                <a:effectLst>
                  <a:outerShdw blurRad="38100" dist="38100" dir="2700000" algn="tl">
                    <a:srgbClr val="000000">
                      <a:alpha val="43137"/>
                    </a:srgbClr>
                  </a:outerShdw>
                </a:effectLst>
              </a:rPr>
              <a:t>supervised by assigned staff members</a:t>
            </a:r>
            <a:r>
              <a:rPr lang="en-US" sz="3100" dirty="0"/>
              <a:t>. </a:t>
            </a:r>
          </a:p>
          <a:p>
            <a:pPr eaLnBrk="1" hangingPunct="1">
              <a:buFont typeface="Arial" charset="0"/>
              <a:buChar char="•"/>
              <a:defRPr/>
            </a:pPr>
            <a:endParaRPr lang="en-US" dirty="0"/>
          </a:p>
          <a:p>
            <a:pPr eaLnBrk="1" fontAlgn="auto" hangingPunct="1">
              <a:spcAft>
                <a:spcPts val="0"/>
              </a:spcAft>
              <a:buFont typeface="Arial" panose="020B0604020202020204" pitchFamily="34" charset="0"/>
              <a:buNone/>
              <a:defRPr/>
            </a:pPr>
            <a:endParaRPr lang="en-US" dirty="0"/>
          </a:p>
        </p:txBody>
      </p:sp>
      <p:pic>
        <p:nvPicPr>
          <p:cNvPr id="23558" name="Picture 6" descr="http://www.schoolbusfleet.com/_Images/articles/SBF11site-vailusd-2.jpg">
            <a:extLst>
              <a:ext uri="{FF2B5EF4-FFF2-40B4-BE49-F238E27FC236}">
                <a16:creationId xmlns:a16="http://schemas.microsoft.com/office/drawing/2014/main" id="{CFCEA844-619E-4A61-8E58-46DA89F3143A}"/>
              </a:ext>
            </a:extLst>
          </p:cNvPr>
          <p:cNvPicPr>
            <a:picLocks noChangeAspect="1" noChangeArrowheads="1"/>
          </p:cNvPicPr>
          <p:nvPr/>
        </p:nvPicPr>
        <p:blipFill>
          <a:blip r:embed="rId2"/>
          <a:srcRect/>
          <a:stretch>
            <a:fillRect/>
          </a:stretch>
        </p:blipFill>
        <p:spPr bwMode="auto">
          <a:xfrm>
            <a:off x="2921977" y="4471988"/>
            <a:ext cx="3121025" cy="1552575"/>
          </a:xfrm>
          <a:prstGeom prst="rect">
            <a:avLst/>
          </a:prstGeom>
          <a:ln>
            <a:noFill/>
          </a:ln>
          <a:effectLst>
            <a:outerShdw blurRad="292100" dist="139700" dir="2700000" algn="tl" rotWithShape="0">
              <a:srgbClr val="333333">
                <a:alpha val="65000"/>
              </a:srgbClr>
            </a:outerShdw>
          </a:effectLst>
        </p:spPr>
      </p:pic>
      <p:pic>
        <p:nvPicPr>
          <p:cNvPr id="23560" name="Picture 8" descr="http://www.myparkingsign.com/img/lg/K/Traffic-Prohibited-School-Bus-Sign-K-2975.gif">
            <a:extLst>
              <a:ext uri="{FF2B5EF4-FFF2-40B4-BE49-F238E27FC236}">
                <a16:creationId xmlns:a16="http://schemas.microsoft.com/office/drawing/2014/main" id="{A036577A-10E9-4DF4-B464-09E1191F810C}"/>
              </a:ext>
            </a:extLst>
          </p:cNvPr>
          <p:cNvPicPr>
            <a:picLocks noChangeAspect="1" noChangeArrowheads="1"/>
          </p:cNvPicPr>
          <p:nvPr/>
        </p:nvPicPr>
        <p:blipFill>
          <a:blip r:embed="rId3"/>
          <a:srcRect/>
          <a:stretch>
            <a:fillRect/>
          </a:stretch>
        </p:blipFill>
        <p:spPr bwMode="auto">
          <a:xfrm>
            <a:off x="6526578" y="4324350"/>
            <a:ext cx="2438400" cy="1847850"/>
          </a:xfrm>
          <a:prstGeom prst="rect">
            <a:avLst/>
          </a:prstGeom>
          <a:ln>
            <a:noFill/>
          </a:ln>
          <a:effectLst>
            <a:outerShdw blurRad="292100" dist="139700" dir="2700000" algn="tl" rotWithShape="0">
              <a:srgbClr val="333333">
                <a:alpha val="65000"/>
              </a:srgbClr>
            </a:outerShdw>
          </a:effectLst>
        </p:spPr>
      </p:pic>
      <p:pic>
        <p:nvPicPr>
          <p:cNvPr id="44039" name="Picture 10" descr="http://static.emedco.com/media/catalog/product/cache/1/image/9df78eab33525d08d6e5fb8d27136e95/Parking-Signs-73243S04STDNRA-ba.jpg">
            <a:extLst>
              <a:ext uri="{FF2B5EF4-FFF2-40B4-BE49-F238E27FC236}">
                <a16:creationId xmlns:a16="http://schemas.microsoft.com/office/drawing/2014/main" id="{DCB60C21-5F25-467E-BF02-2656019F92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1" y="4471988"/>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7B7558-341C-4BA1-8F4D-BDB1D429685F}"/>
              </a:ext>
            </a:extLst>
          </p:cNvPr>
          <p:cNvSpPr>
            <a:spLocks noGrp="1"/>
          </p:cNvSpPr>
          <p:nvPr>
            <p:ph idx="1"/>
          </p:nvPr>
        </p:nvSpPr>
        <p:spPr>
          <a:xfrm>
            <a:off x="457200" y="228600"/>
            <a:ext cx="8305800" cy="4953000"/>
          </a:xfrm>
        </p:spPr>
        <p:txBody>
          <a:bodyPr rtlCol="0">
            <a:normAutofit fontScale="77500" lnSpcReduction="20000"/>
          </a:bodyPr>
          <a:lstStyle/>
          <a:p>
            <a:pPr algn="ctr" eaLnBrk="1" fontAlgn="auto" hangingPunct="1">
              <a:spcAft>
                <a:spcPts val="0"/>
              </a:spcAft>
              <a:buFont typeface="Arial" panose="020B0604020202020204" pitchFamily="34" charset="0"/>
              <a:buNone/>
              <a:defRPr/>
            </a:pPr>
            <a:r>
              <a:rPr lang="en-US" sz="4500" b="1" dirty="0">
                <a:solidFill>
                  <a:srgbClr val="FF0000"/>
                </a:solidFill>
                <a:effectLst>
                  <a:outerShdw blurRad="38100" dist="38100" dir="2700000" algn="tl">
                    <a:srgbClr val="000000">
                      <a:alpha val="43137"/>
                    </a:srgbClr>
                  </a:outerShdw>
                </a:effectLst>
              </a:rPr>
              <a:t>Transportation</a:t>
            </a:r>
            <a:endParaRPr lang="en-US" sz="4500" dirty="0"/>
          </a:p>
          <a:p>
            <a:pPr eaLnBrk="1" hangingPunct="1">
              <a:buFont typeface="Arial" charset="0"/>
              <a:buChar char="•"/>
              <a:defRPr/>
            </a:pPr>
            <a:r>
              <a:rPr lang="en-US" sz="3400" dirty="0"/>
              <a:t>Staff members </a:t>
            </a:r>
            <a:r>
              <a:rPr lang="en-US" sz="3400" b="1" dirty="0">
                <a:effectLst>
                  <a:outerShdw blurRad="38100" dist="38100" dir="2700000" algn="tl">
                    <a:srgbClr val="000000">
                      <a:alpha val="43137"/>
                    </a:srgbClr>
                  </a:outerShdw>
                </a:effectLst>
              </a:rPr>
              <a:t>check pick-up/drop-off area before vehicles arrive</a:t>
            </a:r>
            <a:r>
              <a:rPr lang="en-US" sz="3400" dirty="0"/>
              <a:t> to identify any possible hazards or impediments, and to make certain no unauthorized persons or vehicles are in the area. </a:t>
            </a:r>
          </a:p>
          <a:p>
            <a:pPr eaLnBrk="1" hangingPunct="1">
              <a:buFont typeface="Arial" charset="0"/>
              <a:buChar char="•"/>
              <a:defRPr/>
            </a:pPr>
            <a:r>
              <a:rPr lang="en-US" sz="3400" dirty="0"/>
              <a:t>An </a:t>
            </a:r>
            <a:r>
              <a:rPr lang="en-US" sz="3400" b="1" dirty="0">
                <a:solidFill>
                  <a:srgbClr val="FF0000"/>
                </a:solidFill>
                <a:effectLst>
                  <a:outerShdw blurRad="38100" dist="38100" dir="2700000" algn="tl">
                    <a:srgbClr val="000000">
                      <a:alpha val="43137"/>
                    </a:srgbClr>
                  </a:outerShdw>
                </a:effectLst>
              </a:rPr>
              <a:t>emergency dismissal procedure </a:t>
            </a:r>
            <a:r>
              <a:rPr lang="en-US" sz="3400" dirty="0"/>
              <a:t>is in place (i.e., secondary site for loading buses and a separate non-bus riders pick-up area).</a:t>
            </a:r>
          </a:p>
          <a:p>
            <a:pPr eaLnBrk="1" hangingPunct="1">
              <a:buFont typeface="Arial" charset="0"/>
              <a:buChar char="•"/>
              <a:defRPr/>
            </a:pPr>
            <a:r>
              <a:rPr lang="en-US" sz="3400" dirty="0"/>
              <a:t>Ensure that </a:t>
            </a:r>
            <a:r>
              <a:rPr lang="en-US" sz="3400" b="1" dirty="0">
                <a:effectLst>
                  <a:outerShdw blurRad="38100" dist="38100" dir="2700000" algn="tl">
                    <a:srgbClr val="000000">
                      <a:alpha val="43137"/>
                    </a:srgbClr>
                  </a:outerShdw>
                </a:effectLst>
              </a:rPr>
              <a:t>all field trips have a manifest </a:t>
            </a:r>
            <a:r>
              <a:rPr lang="en-US" sz="3400" dirty="0"/>
              <a:t>on the school bus and at the school.  In the event of an emergency</a:t>
            </a:r>
            <a:r>
              <a:rPr lang="en-US" sz="3400" b="1" dirty="0">
                <a:solidFill>
                  <a:srgbClr val="FF0000"/>
                </a:solidFill>
                <a:effectLst>
                  <a:outerShdw blurRad="38100" dist="38100" dir="2700000" algn="tl">
                    <a:srgbClr val="000000">
                      <a:alpha val="43137"/>
                    </a:srgbClr>
                  </a:outerShdw>
                </a:effectLst>
              </a:rPr>
              <a:t>, it is essential to account for all students, faculty and volunteers</a:t>
            </a:r>
            <a:r>
              <a:rPr lang="en-US" sz="3400" dirty="0"/>
              <a:t>.</a:t>
            </a:r>
          </a:p>
          <a:p>
            <a:pPr eaLnBrk="1" hangingPunct="1">
              <a:buFont typeface="Arial" charset="0"/>
              <a:buChar char="•"/>
              <a:defRPr/>
            </a:pPr>
            <a:r>
              <a:rPr lang="en-US" sz="3400" dirty="0"/>
              <a:t>Staff members stay with and </a:t>
            </a:r>
            <a:r>
              <a:rPr lang="en-US" sz="3400" b="1" dirty="0">
                <a:solidFill>
                  <a:srgbClr val="FF0000"/>
                </a:solidFill>
                <a:effectLst>
                  <a:outerShdw blurRad="38100" dist="38100" dir="2700000" algn="tl">
                    <a:srgbClr val="000000">
                      <a:alpha val="43137"/>
                    </a:srgbClr>
                  </a:outerShdw>
                </a:effectLst>
              </a:rPr>
              <a:t>supervise students at all times </a:t>
            </a:r>
            <a:r>
              <a:rPr lang="en-US" sz="3400" dirty="0"/>
              <a:t>during the field trip.</a:t>
            </a:r>
          </a:p>
          <a:p>
            <a:pPr eaLnBrk="1" hangingPunct="1">
              <a:buFont typeface="Arial" charset="0"/>
              <a:buNone/>
              <a:defRPr/>
            </a:pPr>
            <a:endParaRPr lang="en-US" sz="3800" dirty="0"/>
          </a:p>
          <a:p>
            <a:pPr eaLnBrk="1" hangingPunct="1">
              <a:buFont typeface="Arial" charset="0"/>
              <a:buChar char="•"/>
              <a:defRPr/>
            </a:pPr>
            <a:endParaRPr lang="en-US" dirty="0"/>
          </a:p>
          <a:p>
            <a:pPr eaLnBrk="1" fontAlgn="auto" hangingPunct="1">
              <a:spcAft>
                <a:spcPts val="0"/>
              </a:spcAft>
              <a:buFont typeface="Arial" panose="020B0604020202020204" pitchFamily="34" charset="0"/>
              <a:buNone/>
              <a:defRPr/>
            </a:pPr>
            <a:endParaRPr lang="en-US" dirty="0"/>
          </a:p>
        </p:txBody>
      </p:sp>
      <p:pic>
        <p:nvPicPr>
          <p:cNvPr id="45061" name="Picture 2" descr="http://www.schoolreach.com/cmss_files/imagelibrary/New%20Logo%20Sept%202012.png">
            <a:extLst>
              <a:ext uri="{FF2B5EF4-FFF2-40B4-BE49-F238E27FC236}">
                <a16:creationId xmlns:a16="http://schemas.microsoft.com/office/drawing/2014/main" id="{F50EB93C-9367-4D32-9345-02BC9ADB3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585" y="4595446"/>
            <a:ext cx="475297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75ACC0-3E90-41D1-BED4-CF9508EC7E4D}"/>
              </a:ext>
            </a:extLst>
          </p:cNvPr>
          <p:cNvSpPr>
            <a:spLocks noGrp="1"/>
          </p:cNvSpPr>
          <p:nvPr>
            <p:ph idx="1"/>
          </p:nvPr>
        </p:nvSpPr>
        <p:spPr>
          <a:xfrm>
            <a:off x="419100" y="685800"/>
            <a:ext cx="8305800" cy="6172200"/>
          </a:xfrm>
        </p:spPr>
        <p:txBody>
          <a:bodyPr rtlCol="0">
            <a:normAutofit fontScale="70000" lnSpcReduction="20000"/>
          </a:bodyPr>
          <a:lstStyle/>
          <a:p>
            <a:pPr algn="ctr" eaLnBrk="1" fontAlgn="auto" hangingPunct="1">
              <a:spcAft>
                <a:spcPts val="0"/>
              </a:spcAft>
              <a:buFont typeface="Arial" panose="020B0604020202020204" pitchFamily="34" charset="0"/>
              <a:buNone/>
              <a:defRPr/>
            </a:pPr>
            <a:r>
              <a:rPr lang="en-US" sz="4000" b="1" dirty="0">
                <a:solidFill>
                  <a:srgbClr val="FF0000"/>
                </a:solidFill>
                <a:effectLst>
                  <a:outerShdw blurRad="38100" dist="38100" dir="2700000" algn="tl">
                    <a:srgbClr val="000000">
                      <a:alpha val="43137"/>
                    </a:srgbClr>
                  </a:outerShdw>
                </a:effectLst>
              </a:rPr>
              <a:t>School Procedures/Guidelines</a:t>
            </a:r>
            <a:endParaRPr lang="en-US" sz="4000" dirty="0"/>
          </a:p>
          <a:p>
            <a:pPr eaLnBrk="1" hangingPunct="1">
              <a:buFont typeface="Arial" charset="0"/>
              <a:buChar char="•"/>
              <a:defRPr/>
            </a:pPr>
            <a:r>
              <a:rPr lang="en-US" sz="3400" dirty="0"/>
              <a:t>School has a </a:t>
            </a:r>
            <a:r>
              <a:rPr lang="en-US" sz="3400" b="1" dirty="0">
                <a:effectLst>
                  <a:outerShdw blurRad="38100" dist="38100" dir="2700000" algn="tl">
                    <a:srgbClr val="000000">
                      <a:alpha val="43137"/>
                    </a:srgbClr>
                  </a:outerShdw>
                </a:effectLst>
              </a:rPr>
              <a:t>procedure for handling all </a:t>
            </a:r>
            <a:r>
              <a:rPr lang="en-US" sz="3400" b="1" dirty="0">
                <a:solidFill>
                  <a:srgbClr val="FF0000"/>
                </a:solidFill>
                <a:effectLst>
                  <a:outerShdw blurRad="38100" dist="38100" dir="2700000" algn="tl">
                    <a:srgbClr val="000000">
                      <a:alpha val="43137"/>
                    </a:srgbClr>
                  </a:outerShdw>
                </a:effectLst>
              </a:rPr>
              <a:t>cash</a:t>
            </a:r>
            <a:r>
              <a:rPr lang="en-US" sz="3400" b="1" dirty="0">
                <a:effectLst>
                  <a:outerShdw blurRad="38100" dist="38100" dir="2700000" algn="tl">
                    <a:srgbClr val="000000">
                      <a:alpha val="43137"/>
                    </a:srgbClr>
                  </a:outerShdw>
                </a:effectLst>
              </a:rPr>
              <a:t> collected</a:t>
            </a:r>
            <a:r>
              <a:rPr lang="en-US" sz="3400" dirty="0"/>
              <a:t>.</a:t>
            </a:r>
          </a:p>
          <a:p>
            <a:pPr eaLnBrk="1" hangingPunct="1">
              <a:buFont typeface="Arial" charset="0"/>
              <a:buChar char="•"/>
              <a:defRPr/>
            </a:pPr>
            <a:r>
              <a:rPr lang="en-US" sz="3400" dirty="0"/>
              <a:t>An </a:t>
            </a:r>
            <a:r>
              <a:rPr lang="en-US" sz="3400" b="1" dirty="0">
                <a:solidFill>
                  <a:srgbClr val="FF0000"/>
                </a:solidFill>
                <a:effectLst>
                  <a:outerShdw blurRad="38100" dist="38100" dir="2700000" algn="tl">
                    <a:srgbClr val="000000">
                      <a:alpha val="43137"/>
                    </a:srgbClr>
                  </a:outerShdw>
                </a:effectLst>
              </a:rPr>
              <a:t>escort</a:t>
            </a:r>
            <a:r>
              <a:rPr lang="en-US" sz="3400" dirty="0"/>
              <a:t> is available for school personnel responsible for money collected or deposited during the school day.</a:t>
            </a:r>
          </a:p>
          <a:p>
            <a:pPr eaLnBrk="1" hangingPunct="1">
              <a:buFont typeface="Arial" charset="0"/>
              <a:buChar char="•"/>
              <a:defRPr/>
            </a:pPr>
            <a:r>
              <a:rPr lang="en-US" sz="3400" dirty="0"/>
              <a:t>Unused areas of the school can be closed off during and after school activities.</a:t>
            </a:r>
          </a:p>
          <a:p>
            <a:pPr eaLnBrk="1" hangingPunct="1">
              <a:buFont typeface="Arial" charset="0"/>
              <a:buChar char="•"/>
              <a:defRPr/>
            </a:pPr>
            <a:r>
              <a:rPr lang="en-US" sz="3400" b="1" dirty="0">
                <a:effectLst>
                  <a:outerShdw blurRad="38100" dist="38100" dir="2700000" algn="tl">
                    <a:srgbClr val="000000">
                      <a:alpha val="43137"/>
                    </a:srgbClr>
                  </a:outerShdw>
                </a:effectLst>
              </a:rPr>
              <a:t>Two-way communication </a:t>
            </a:r>
            <a:r>
              <a:rPr lang="en-US" sz="3400" dirty="0"/>
              <a:t>is possible between and among administrators (and School Resource Officers where applicable).</a:t>
            </a:r>
          </a:p>
          <a:p>
            <a:pPr eaLnBrk="1" hangingPunct="1">
              <a:buFont typeface="Arial" charset="0"/>
              <a:buChar char="•"/>
              <a:defRPr/>
            </a:pPr>
            <a:r>
              <a:rPr lang="en-US" sz="3400" dirty="0"/>
              <a:t>Teachers have the capability of communicating to office from classroom (e.g. </a:t>
            </a:r>
            <a:r>
              <a:rPr lang="en-US" sz="3400" b="1" dirty="0">
                <a:solidFill>
                  <a:srgbClr val="FF0000"/>
                </a:solidFill>
                <a:effectLst>
                  <a:outerShdw blurRad="38100" dist="38100" dir="2700000" algn="tl">
                    <a:srgbClr val="000000">
                      <a:alpha val="43137"/>
                    </a:srgbClr>
                  </a:outerShdw>
                </a:effectLst>
              </a:rPr>
              <a:t>emergency call-back buttons in classrooms</a:t>
            </a:r>
            <a:r>
              <a:rPr lang="en-US" sz="3400" dirty="0"/>
              <a:t>).</a:t>
            </a:r>
          </a:p>
          <a:p>
            <a:pPr eaLnBrk="1" hangingPunct="1">
              <a:buFont typeface="Arial" charset="0"/>
              <a:buChar char="•"/>
              <a:defRPr/>
            </a:pPr>
            <a:r>
              <a:rPr lang="en-US" sz="3400" dirty="0"/>
              <a:t>There is a central alarm system.</a:t>
            </a:r>
          </a:p>
          <a:p>
            <a:pPr eaLnBrk="1" hangingPunct="1">
              <a:buFont typeface="Arial" charset="0"/>
              <a:buChar char="•"/>
              <a:defRPr/>
            </a:pPr>
            <a:r>
              <a:rPr lang="en-US" sz="3400" dirty="0"/>
              <a:t>Alarm system is tested on a regular basis.</a:t>
            </a:r>
          </a:p>
          <a:p>
            <a:pPr eaLnBrk="1" hangingPunct="1">
              <a:buFont typeface="Arial" charset="0"/>
              <a:buChar char="•"/>
              <a:defRPr/>
            </a:pPr>
            <a:r>
              <a:rPr lang="en-US" sz="3400" dirty="0"/>
              <a:t>Photo ID badges are issued to all employees  (including support staff and bus drivers) and are </a:t>
            </a:r>
            <a:r>
              <a:rPr lang="en-US" sz="3400" b="1" dirty="0">
                <a:solidFill>
                  <a:srgbClr val="FF0000"/>
                </a:solidFill>
                <a:effectLst>
                  <a:outerShdw blurRad="38100" dist="38100" dir="2700000" algn="tl">
                    <a:srgbClr val="000000">
                      <a:alpha val="43137"/>
                    </a:srgbClr>
                  </a:outerShdw>
                </a:effectLst>
              </a:rPr>
              <a:t>clearly visible at all times</a:t>
            </a:r>
            <a:r>
              <a:rPr lang="en-US" sz="3400" dirty="0"/>
              <a:t>.</a:t>
            </a:r>
          </a:p>
          <a:p>
            <a:pPr eaLnBrk="1" hangingPunct="1">
              <a:buFont typeface="Arial" charset="0"/>
              <a:buChar char="•"/>
              <a:defRPr/>
            </a:pPr>
            <a:r>
              <a:rPr lang="en-US" sz="3400" dirty="0"/>
              <a:t>Proper photo ID is required of vendors, repairmen, etc. and staff members check ID’s as a matter of routine.</a:t>
            </a:r>
          </a:p>
          <a:p>
            <a:pPr eaLnBrk="1" hangingPunct="1">
              <a:buFont typeface="Arial" charset="0"/>
              <a:buChar char="•"/>
              <a:defRPr/>
            </a:pPr>
            <a:endParaRPr lang="en-US" dirty="0"/>
          </a:p>
          <a:p>
            <a:pPr eaLnBrk="1" fontAlgn="auto" hangingPunct="1">
              <a:spcAft>
                <a:spcPts val="0"/>
              </a:spcAft>
              <a:buFont typeface="Arial" panose="020B0604020202020204" pitchFamily="34" charset="0"/>
              <a:buNone/>
              <a:defRPr/>
            </a:pP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9A57F9-25DD-4788-B5D3-48572AE6D9AC}"/>
              </a:ext>
            </a:extLst>
          </p:cNvPr>
          <p:cNvSpPr>
            <a:spLocks noGrp="1"/>
          </p:cNvSpPr>
          <p:nvPr>
            <p:ph idx="1"/>
          </p:nvPr>
        </p:nvSpPr>
        <p:spPr>
          <a:xfrm>
            <a:off x="457200" y="228600"/>
            <a:ext cx="8305800" cy="5791200"/>
          </a:xfrm>
        </p:spPr>
        <p:txBody>
          <a:bodyPr rtlCol="0">
            <a:normAutofit/>
          </a:bodyPr>
          <a:lstStyle/>
          <a:p>
            <a:pPr algn="ctr" eaLnBrk="1" fontAlgn="auto" hangingPunct="1">
              <a:spcAft>
                <a:spcPts val="0"/>
              </a:spcAft>
              <a:buFont typeface="Arial" panose="020B0604020202020204" pitchFamily="34" charset="0"/>
              <a:buNone/>
              <a:defRPr/>
            </a:pPr>
            <a:r>
              <a:rPr lang="en-US" sz="3100" b="1" dirty="0">
                <a:solidFill>
                  <a:srgbClr val="FF0000"/>
                </a:solidFill>
                <a:effectLst>
                  <a:outerShdw blurRad="38100" dist="38100" dir="2700000" algn="tl">
                    <a:srgbClr val="000000">
                      <a:alpha val="43137"/>
                    </a:srgbClr>
                  </a:outerShdw>
                </a:effectLst>
              </a:rPr>
              <a:t>School Procedures/Guidelines</a:t>
            </a:r>
            <a:endParaRPr lang="en-US" sz="2800" dirty="0"/>
          </a:p>
          <a:p>
            <a:pPr eaLnBrk="1" hangingPunct="1">
              <a:buFont typeface="Arial" charset="0"/>
              <a:buNone/>
              <a:defRPr/>
            </a:pPr>
            <a:r>
              <a:rPr lang="en-US" b="1" dirty="0"/>
              <a:t>	</a:t>
            </a:r>
            <a:r>
              <a:rPr lang="en-US" sz="2400" b="1" dirty="0"/>
              <a:t>Staff member(s) is designated to perform the following </a:t>
            </a:r>
            <a:r>
              <a:rPr lang="en-US" sz="2400" b="1" dirty="0">
                <a:solidFill>
                  <a:srgbClr val="FF0000"/>
                </a:solidFill>
                <a:effectLst>
                  <a:outerShdw blurRad="38100" dist="38100" dir="2700000" algn="tl">
                    <a:srgbClr val="000000">
                      <a:alpha val="43137"/>
                    </a:srgbClr>
                  </a:outerShdw>
                </a:effectLst>
              </a:rPr>
              <a:t>security checks at the end of each day</a:t>
            </a:r>
            <a:r>
              <a:rPr lang="en-US" sz="2400" b="1" dirty="0"/>
              <a:t>:</a:t>
            </a:r>
            <a:endParaRPr lang="en-US" sz="2400" dirty="0"/>
          </a:p>
          <a:p>
            <a:pPr eaLnBrk="1" hangingPunct="1">
              <a:buFont typeface="Arial" charset="0"/>
              <a:buChar char="•"/>
              <a:defRPr/>
            </a:pPr>
            <a:r>
              <a:rPr lang="en-US" sz="2400" dirty="0"/>
              <a:t>Check that all classrooms and offices are locked.</a:t>
            </a:r>
          </a:p>
          <a:p>
            <a:pPr eaLnBrk="1" hangingPunct="1">
              <a:buFont typeface="Arial" charset="0"/>
              <a:buChar char="•"/>
              <a:defRPr/>
            </a:pPr>
            <a:r>
              <a:rPr lang="en-US" sz="2400" dirty="0"/>
              <a:t>Check all areas of the school (restrooms, locker rooms, etc.) to ensure that everyone has left the building. </a:t>
            </a:r>
          </a:p>
          <a:p>
            <a:pPr eaLnBrk="1" hangingPunct="1">
              <a:buFont typeface="Arial" charset="0"/>
              <a:buChar char="•"/>
              <a:defRPr/>
            </a:pPr>
            <a:r>
              <a:rPr lang="en-US" sz="2400" dirty="0"/>
              <a:t>Check the security alarm system.</a:t>
            </a:r>
          </a:p>
          <a:p>
            <a:pPr eaLnBrk="1" hangingPunct="1">
              <a:buFont typeface="Arial" charset="0"/>
              <a:buChar char="•"/>
              <a:defRPr/>
            </a:pPr>
            <a:r>
              <a:rPr lang="en-US" sz="2400" dirty="0"/>
              <a:t>Check all exterior entrances to ensure that they are locked.</a:t>
            </a:r>
          </a:p>
          <a:p>
            <a:pPr eaLnBrk="1" hangingPunct="1">
              <a:buFont typeface="Arial" charset="0"/>
              <a:buNone/>
              <a:defRPr/>
            </a:pPr>
            <a:endParaRPr lang="en-US" sz="2400" dirty="0"/>
          </a:p>
          <a:p>
            <a:pPr eaLnBrk="1" hangingPunct="1">
              <a:buFont typeface="Arial" charset="0"/>
              <a:buNone/>
              <a:defRPr/>
            </a:pPr>
            <a:endParaRPr lang="en-US" dirty="0"/>
          </a:p>
          <a:p>
            <a:pPr eaLnBrk="1" fontAlgn="auto" hangingPunct="1">
              <a:spcAft>
                <a:spcPts val="0"/>
              </a:spcAft>
              <a:buFont typeface="Arial" panose="020B0604020202020204" pitchFamily="34" charset="0"/>
              <a:buNone/>
              <a:defRPr/>
            </a:pPr>
            <a:endParaRPr lang="en-US" dirty="0"/>
          </a:p>
        </p:txBody>
      </p:sp>
      <p:pic>
        <p:nvPicPr>
          <p:cNvPr id="29703" name="Picture 7" descr="https://lh3.googleusercontent.com/-NuHl9CT2x4w/TrU_YKQ13FI/AAAAAAAABCk/HXfw-78JgCQ/s720/wj%252520christian%252520pairs.jpg">
            <a:extLst>
              <a:ext uri="{FF2B5EF4-FFF2-40B4-BE49-F238E27FC236}">
                <a16:creationId xmlns:a16="http://schemas.microsoft.com/office/drawing/2014/main" id="{4243FAA0-5B45-4510-9BBD-A92A4A70A967}"/>
              </a:ext>
            </a:extLst>
          </p:cNvPr>
          <p:cNvPicPr>
            <a:picLocks noChangeAspect="1" noChangeArrowheads="1"/>
          </p:cNvPicPr>
          <p:nvPr/>
        </p:nvPicPr>
        <p:blipFill>
          <a:blip r:embed="rId2"/>
          <a:srcRect/>
          <a:stretch>
            <a:fillRect/>
          </a:stretch>
        </p:blipFill>
        <p:spPr bwMode="auto">
          <a:xfrm>
            <a:off x="381000" y="3810000"/>
            <a:ext cx="3781425" cy="2589213"/>
          </a:xfrm>
          <a:prstGeom prst="rect">
            <a:avLst/>
          </a:prstGeom>
          <a:ln>
            <a:noFill/>
          </a:ln>
          <a:effectLst>
            <a:outerShdw blurRad="292100" dist="139700" dir="2700000" algn="tl" rotWithShape="0">
              <a:srgbClr val="333333">
                <a:alpha val="65000"/>
              </a:srgbClr>
            </a:outerShdw>
          </a:effectLst>
        </p:spPr>
      </p:pic>
      <p:pic>
        <p:nvPicPr>
          <p:cNvPr id="29705" name="Picture 9" descr="http://www.bestlibrary.org/photos/skills/2_front_doors.jpg">
            <a:extLst>
              <a:ext uri="{FF2B5EF4-FFF2-40B4-BE49-F238E27FC236}">
                <a16:creationId xmlns:a16="http://schemas.microsoft.com/office/drawing/2014/main" id="{0FF8C242-D0F9-423F-A4EE-3EC3149A1130}"/>
              </a:ext>
            </a:extLst>
          </p:cNvPr>
          <p:cNvPicPr>
            <a:picLocks noChangeAspect="1" noChangeArrowheads="1"/>
          </p:cNvPicPr>
          <p:nvPr/>
        </p:nvPicPr>
        <p:blipFill>
          <a:blip r:embed="rId3"/>
          <a:srcRect/>
          <a:stretch>
            <a:fillRect/>
          </a:stretch>
        </p:blipFill>
        <p:spPr bwMode="auto">
          <a:xfrm>
            <a:off x="4800600" y="3886200"/>
            <a:ext cx="4114800" cy="246856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7F1269-D6D5-4299-AB7E-6E649058D0E9}"/>
              </a:ext>
            </a:extLst>
          </p:cNvPr>
          <p:cNvSpPr>
            <a:spLocks noGrp="1"/>
          </p:cNvSpPr>
          <p:nvPr>
            <p:ph idx="1"/>
          </p:nvPr>
        </p:nvSpPr>
        <p:spPr>
          <a:xfrm>
            <a:off x="228600" y="518747"/>
            <a:ext cx="8686800" cy="5943600"/>
          </a:xfrm>
        </p:spPr>
        <p:txBody>
          <a:bodyPr rtlCol="0">
            <a:normAutofit fontScale="62500" lnSpcReduction="20000"/>
          </a:bodyPr>
          <a:lstStyle/>
          <a:p>
            <a:pPr algn="ctr" eaLnBrk="1" fontAlgn="auto" hangingPunct="1">
              <a:spcAft>
                <a:spcPts val="0"/>
              </a:spcAft>
              <a:buFont typeface="Arial" panose="020B0604020202020204" pitchFamily="34" charset="0"/>
              <a:buNone/>
              <a:defRPr/>
            </a:pPr>
            <a:r>
              <a:rPr lang="en-US" sz="4500" b="1" dirty="0">
                <a:solidFill>
                  <a:srgbClr val="FF0000"/>
                </a:solidFill>
                <a:effectLst>
                  <a:outerShdw blurRad="38100" dist="38100" dir="2700000" algn="tl">
                    <a:srgbClr val="000000">
                      <a:alpha val="43137"/>
                    </a:srgbClr>
                  </a:outerShdw>
                </a:effectLst>
              </a:rPr>
              <a:t>School Procedures/Guidelines</a:t>
            </a:r>
            <a:endParaRPr lang="en-US" sz="4500" dirty="0"/>
          </a:p>
          <a:p>
            <a:pPr eaLnBrk="1" hangingPunct="1">
              <a:buFont typeface="Arial" charset="0"/>
              <a:buChar char="•"/>
              <a:defRPr/>
            </a:pPr>
            <a:r>
              <a:rPr lang="en-US" sz="3800" dirty="0"/>
              <a:t>School has an updated </a:t>
            </a:r>
            <a:r>
              <a:rPr lang="en-US" sz="3800" b="1" dirty="0">
                <a:effectLst>
                  <a:outerShdw blurRad="38100" dist="38100" dir="2700000" algn="tl">
                    <a:srgbClr val="000000">
                      <a:alpha val="43137"/>
                    </a:srgbClr>
                  </a:outerShdw>
                </a:effectLst>
              </a:rPr>
              <a:t>School Safety Emergency Crisis Plan </a:t>
            </a:r>
            <a:r>
              <a:rPr lang="en-US" sz="3800" dirty="0"/>
              <a:t>and </a:t>
            </a:r>
            <a:r>
              <a:rPr lang="en-US" sz="3800" b="1" dirty="0">
                <a:solidFill>
                  <a:srgbClr val="FF0000"/>
                </a:solidFill>
                <a:effectLst>
                  <a:outerShdw blurRad="38100" dist="38100" dir="2700000" algn="tl">
                    <a:srgbClr val="000000">
                      <a:alpha val="43137"/>
                    </a:srgbClr>
                  </a:outerShdw>
                </a:effectLst>
              </a:rPr>
              <a:t>all staff members are familiar with the plan</a:t>
            </a:r>
            <a:r>
              <a:rPr lang="en-US" sz="3800" dirty="0"/>
              <a:t>, including bus drivers and substitute teachers.</a:t>
            </a:r>
          </a:p>
          <a:p>
            <a:pPr eaLnBrk="1" hangingPunct="1">
              <a:buFont typeface="Arial" charset="0"/>
              <a:buChar char="•"/>
              <a:defRPr/>
            </a:pPr>
            <a:r>
              <a:rPr lang="en-US" sz="3800" dirty="0"/>
              <a:t>Law enforcement, juvenile court and other emergency responders are involved in the development of the School Safety Emergency Crisis Plan.</a:t>
            </a:r>
          </a:p>
          <a:p>
            <a:pPr eaLnBrk="1" hangingPunct="1">
              <a:buFont typeface="Arial" charset="0"/>
              <a:buChar char="•"/>
              <a:defRPr/>
            </a:pPr>
            <a:r>
              <a:rPr lang="en-US" sz="3800" dirty="0"/>
              <a:t>The plan includes all categories as required by Georgia law  (</a:t>
            </a:r>
            <a:r>
              <a:rPr lang="en-US" sz="3800" i="1" dirty="0">
                <a:effectLst>
                  <a:outerShdw blurRad="38100" dist="38100" dir="2700000" algn="tl">
                    <a:srgbClr val="000000">
                      <a:alpha val="43137"/>
                    </a:srgbClr>
                  </a:outerShdw>
                </a:effectLst>
              </a:rPr>
              <a:t>OCGA 20-2-1185</a:t>
            </a:r>
            <a:r>
              <a:rPr lang="en-US" sz="3800" dirty="0"/>
              <a:t>).</a:t>
            </a:r>
          </a:p>
          <a:p>
            <a:pPr eaLnBrk="1" hangingPunct="1">
              <a:buFont typeface="Arial" charset="0"/>
              <a:buChar char="•"/>
              <a:defRPr/>
            </a:pPr>
            <a:r>
              <a:rPr lang="en-US" sz="3800" dirty="0"/>
              <a:t>The plan is </a:t>
            </a:r>
            <a:r>
              <a:rPr lang="en-US" sz="3800" b="1" dirty="0">
                <a:effectLst>
                  <a:outerShdw blurRad="38100" dist="38100" dir="2700000" algn="tl">
                    <a:srgbClr val="000000">
                      <a:alpha val="43137"/>
                    </a:srgbClr>
                  </a:outerShdw>
                </a:effectLst>
              </a:rPr>
              <a:t>reviewed,</a:t>
            </a:r>
            <a:r>
              <a:rPr lang="en-US" sz="3800" dirty="0"/>
              <a:t> </a:t>
            </a:r>
            <a:r>
              <a:rPr lang="en-US" sz="3800" b="1" dirty="0">
                <a:effectLst>
                  <a:outerShdw blurRad="38100" dist="38100" dir="2700000" algn="tl">
                    <a:srgbClr val="000000">
                      <a:alpha val="43137"/>
                    </a:srgbClr>
                  </a:outerShdw>
                </a:effectLst>
              </a:rPr>
              <a:t>updated, and practiced </a:t>
            </a:r>
            <a:r>
              <a:rPr lang="en-US" sz="3800" b="1" dirty="0">
                <a:solidFill>
                  <a:srgbClr val="FF0000"/>
                </a:solidFill>
                <a:effectLst>
                  <a:outerShdw blurRad="38100" dist="38100" dir="2700000" algn="tl">
                    <a:srgbClr val="000000">
                      <a:alpha val="43137"/>
                    </a:srgbClr>
                  </a:outerShdw>
                </a:effectLst>
              </a:rPr>
              <a:t>each year</a:t>
            </a:r>
            <a:r>
              <a:rPr lang="en-US" sz="3800" dirty="0"/>
              <a:t>.</a:t>
            </a:r>
          </a:p>
          <a:p>
            <a:pPr eaLnBrk="1" hangingPunct="1">
              <a:buFont typeface="Arial" charset="0"/>
              <a:buChar char="•"/>
              <a:defRPr/>
            </a:pPr>
            <a:r>
              <a:rPr lang="en-US" sz="3800" dirty="0"/>
              <a:t>The staff has received training on emergency procedures.</a:t>
            </a:r>
          </a:p>
          <a:p>
            <a:pPr eaLnBrk="1" hangingPunct="1">
              <a:buFont typeface="Arial" charset="0"/>
              <a:buChar char="•"/>
              <a:defRPr/>
            </a:pPr>
            <a:r>
              <a:rPr lang="en-US" sz="3800" dirty="0"/>
              <a:t>The staff has access to the plan.</a:t>
            </a:r>
          </a:p>
          <a:p>
            <a:pPr eaLnBrk="1" hangingPunct="1">
              <a:buFont typeface="Arial" charset="0"/>
              <a:buChar char="•"/>
              <a:defRPr/>
            </a:pPr>
            <a:r>
              <a:rPr lang="en-US" sz="3800" dirty="0"/>
              <a:t>The plan has been submitted to </a:t>
            </a:r>
            <a:r>
              <a:rPr lang="en-US" sz="3800" b="1" dirty="0">
                <a:solidFill>
                  <a:srgbClr val="FF0000"/>
                </a:solidFill>
                <a:effectLst>
                  <a:outerShdw blurRad="38100" dist="38100" dir="2700000" algn="tl">
                    <a:srgbClr val="000000">
                      <a:alpha val="43137"/>
                    </a:srgbClr>
                  </a:outerShdw>
                </a:effectLst>
              </a:rPr>
              <a:t>Georgia Emergency Management Agency</a:t>
            </a:r>
            <a:r>
              <a:rPr lang="en-US" sz="3800" dirty="0"/>
              <a:t>.</a:t>
            </a:r>
          </a:p>
          <a:p>
            <a:pPr eaLnBrk="1" hangingPunct="1">
              <a:buFont typeface="Arial" charset="0"/>
              <a:buChar char="•"/>
              <a:defRPr/>
            </a:pPr>
            <a:r>
              <a:rPr lang="en-US" sz="3800" dirty="0"/>
              <a:t>The plan includes a component for </a:t>
            </a:r>
            <a:r>
              <a:rPr lang="en-US" sz="3800" b="1" dirty="0">
                <a:solidFill>
                  <a:srgbClr val="FF0000"/>
                </a:solidFill>
                <a:effectLst>
                  <a:outerShdw blurRad="38100" dist="38100" dir="2700000" algn="tl">
                    <a:srgbClr val="000000">
                      <a:alpha val="43137"/>
                    </a:srgbClr>
                  </a:outerShdw>
                </a:effectLst>
              </a:rPr>
              <a:t>post-crisis response</a:t>
            </a:r>
            <a:r>
              <a:rPr lang="en-US" sz="3800" dirty="0"/>
              <a:t>, such as the availability of counseling services for students and staff members, dealing with the probability of “copy cat” incidents and dealing with post-traumatic stress.</a:t>
            </a:r>
          </a:p>
          <a:p>
            <a:pPr eaLnBrk="1" hangingPunct="1">
              <a:buFont typeface="Arial" charset="0"/>
              <a:buChar char="•"/>
              <a:defRPr/>
            </a:pPr>
            <a:endParaRPr lang="en-US" dirty="0"/>
          </a:p>
          <a:p>
            <a:pPr eaLnBrk="1" fontAlgn="auto" hangingPunct="1">
              <a:spcAft>
                <a:spcPts val="0"/>
              </a:spcAft>
              <a:buFont typeface="Arial" panose="020B0604020202020204" pitchFamily="34" charset="0"/>
              <a:buNone/>
              <a:defRPr/>
            </a:pP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DFD20F-430B-4E0E-993B-41D2783BB8D4}"/>
              </a:ext>
            </a:extLst>
          </p:cNvPr>
          <p:cNvSpPr>
            <a:spLocks noGrp="1"/>
          </p:cNvSpPr>
          <p:nvPr>
            <p:ph idx="1"/>
          </p:nvPr>
        </p:nvSpPr>
        <p:spPr>
          <a:xfrm>
            <a:off x="290146" y="931985"/>
            <a:ext cx="8563708" cy="5838092"/>
          </a:xfrm>
        </p:spPr>
        <p:txBody>
          <a:bodyPr rtlCol="0">
            <a:normAutofit fontScale="62500" lnSpcReduction="20000"/>
          </a:bodyPr>
          <a:lstStyle/>
          <a:p>
            <a:pPr algn="ctr" eaLnBrk="1" fontAlgn="auto" hangingPunct="1">
              <a:spcAft>
                <a:spcPts val="0"/>
              </a:spcAft>
              <a:buFont typeface="Arial" panose="020B0604020202020204" pitchFamily="34" charset="0"/>
              <a:buNone/>
              <a:defRPr/>
            </a:pPr>
            <a:r>
              <a:rPr lang="en-US" sz="4500" b="1" dirty="0">
                <a:solidFill>
                  <a:srgbClr val="FF0000"/>
                </a:solidFill>
                <a:effectLst>
                  <a:outerShdw blurRad="38100" dist="38100" dir="2700000" algn="tl">
                    <a:srgbClr val="000000">
                      <a:alpha val="43137"/>
                    </a:srgbClr>
                  </a:outerShdw>
                </a:effectLst>
              </a:rPr>
              <a:t>School Procedures/Guidelines</a:t>
            </a:r>
            <a:endParaRPr lang="en-US" sz="4500" dirty="0"/>
          </a:p>
          <a:p>
            <a:pPr eaLnBrk="1" hangingPunct="1">
              <a:buFont typeface="Arial" charset="0"/>
              <a:buChar char="•"/>
              <a:defRPr/>
            </a:pPr>
            <a:r>
              <a:rPr lang="en-US" sz="4000" dirty="0"/>
              <a:t>The plan includes clear strategies for </a:t>
            </a:r>
            <a:r>
              <a:rPr lang="en-US" sz="4000" b="1" dirty="0">
                <a:effectLst>
                  <a:outerShdw blurRad="38100" dist="38100" dir="2700000" algn="tl">
                    <a:srgbClr val="000000">
                      <a:alpha val="43137"/>
                    </a:srgbClr>
                  </a:outerShdw>
                </a:effectLst>
              </a:rPr>
              <a:t>dealing with the media </a:t>
            </a:r>
            <a:r>
              <a:rPr lang="en-US" sz="4000" dirty="0"/>
              <a:t>in the event of a crisis.</a:t>
            </a:r>
          </a:p>
          <a:p>
            <a:pPr eaLnBrk="1" hangingPunct="1">
              <a:buFont typeface="Arial" charset="0"/>
              <a:buChar char="•"/>
              <a:defRPr/>
            </a:pPr>
            <a:r>
              <a:rPr lang="en-US" sz="3800" dirty="0"/>
              <a:t>Primary and secondary </a:t>
            </a:r>
            <a:r>
              <a:rPr lang="en-US" sz="3800" b="1" dirty="0">
                <a:effectLst>
                  <a:outerShdw blurRad="38100" dist="38100" dir="2700000" algn="tl">
                    <a:srgbClr val="000000">
                      <a:alpha val="43137"/>
                    </a:srgbClr>
                  </a:outerShdw>
                </a:effectLst>
              </a:rPr>
              <a:t>evacuation sites </a:t>
            </a:r>
            <a:r>
              <a:rPr lang="en-US" sz="3800" dirty="0"/>
              <a:t>have been pre-determined for fire (500’) &amp; bomb threat (1000’).</a:t>
            </a:r>
          </a:p>
          <a:p>
            <a:pPr eaLnBrk="1" hangingPunct="1">
              <a:buFont typeface="Arial" charset="0"/>
              <a:buChar char="•"/>
              <a:defRPr/>
            </a:pPr>
            <a:r>
              <a:rPr lang="en-US" sz="3800" dirty="0"/>
              <a:t>School has developed an </a:t>
            </a:r>
            <a:r>
              <a:rPr lang="en-US" sz="3800" b="1" dirty="0">
                <a:solidFill>
                  <a:srgbClr val="FF0000"/>
                </a:solidFill>
                <a:effectLst>
                  <a:outerShdw blurRad="38100" dist="38100" dir="2700000" algn="tl">
                    <a:srgbClr val="000000">
                      <a:alpha val="43137"/>
                    </a:srgbClr>
                  </a:outerShdw>
                </a:effectLst>
              </a:rPr>
              <a:t>evacuation plan to accommodate students and staff with physical disabilities </a:t>
            </a:r>
            <a:r>
              <a:rPr lang="en-US" sz="3800" dirty="0"/>
              <a:t>in the event of a crisis and staff members have been assigned to ensure that students and staff with physical disabilities have been evacuated.</a:t>
            </a:r>
            <a:r>
              <a:rPr lang="en-US" sz="4000" dirty="0"/>
              <a:t> </a:t>
            </a:r>
          </a:p>
          <a:p>
            <a:pPr eaLnBrk="1" hangingPunct="1">
              <a:buFont typeface="Arial" charset="0"/>
              <a:buChar char="•"/>
              <a:defRPr/>
            </a:pPr>
            <a:r>
              <a:rPr lang="en-US" sz="3800" dirty="0"/>
              <a:t>Table top exercises and practices have been conducted with staff.</a:t>
            </a:r>
          </a:p>
          <a:p>
            <a:pPr eaLnBrk="1" hangingPunct="1">
              <a:buFont typeface="Arial" charset="0"/>
              <a:buChar char="•"/>
              <a:defRPr/>
            </a:pPr>
            <a:r>
              <a:rPr lang="en-US" sz="3800" dirty="0"/>
              <a:t>A </a:t>
            </a:r>
            <a:r>
              <a:rPr lang="en-US" sz="3800" b="1" dirty="0">
                <a:effectLst>
                  <a:outerShdw blurRad="38100" dist="38100" dir="2700000" algn="tl">
                    <a:srgbClr val="000000">
                      <a:alpha val="43137"/>
                    </a:srgbClr>
                  </a:outerShdw>
                </a:effectLst>
              </a:rPr>
              <a:t>reunification site </a:t>
            </a:r>
            <a:r>
              <a:rPr lang="en-US" sz="3800" dirty="0"/>
              <a:t>has been established in case of long-term emergency evacuation.</a:t>
            </a:r>
          </a:p>
          <a:p>
            <a:pPr eaLnBrk="1" hangingPunct="1">
              <a:buFont typeface="Arial" charset="0"/>
              <a:buChar char="•"/>
              <a:defRPr/>
            </a:pPr>
            <a:r>
              <a:rPr lang="en-US" sz="3800" dirty="0"/>
              <a:t>An appropriate number of </a:t>
            </a:r>
            <a:r>
              <a:rPr lang="en-US" sz="3800" b="1" dirty="0">
                <a:solidFill>
                  <a:srgbClr val="FF0000"/>
                </a:solidFill>
                <a:effectLst>
                  <a:outerShdw blurRad="38100" dist="38100" dir="2700000" algn="tl">
                    <a:srgbClr val="000000">
                      <a:alpha val="43137"/>
                    </a:srgbClr>
                  </a:outerShdw>
                </a:effectLst>
              </a:rPr>
              <a:t>staff members are trained in CPR</a:t>
            </a:r>
            <a:r>
              <a:rPr lang="en-US" sz="3800" dirty="0"/>
              <a:t>.</a:t>
            </a:r>
          </a:p>
          <a:p>
            <a:pPr eaLnBrk="1" hangingPunct="1">
              <a:buFont typeface="Arial" charset="0"/>
              <a:buChar char="•"/>
              <a:defRPr/>
            </a:pPr>
            <a:r>
              <a:rPr lang="en-US" sz="3800" dirty="0"/>
              <a:t>School has access to an </a:t>
            </a:r>
            <a:r>
              <a:rPr lang="en-US" sz="3800" b="1" dirty="0">
                <a:solidFill>
                  <a:srgbClr val="FF0000"/>
                </a:solidFill>
                <a:effectLst>
                  <a:outerShdw blurRad="38100" dist="38100" dir="2700000" algn="tl">
                    <a:srgbClr val="000000">
                      <a:alpha val="43137"/>
                    </a:srgbClr>
                  </a:outerShdw>
                </a:effectLst>
              </a:rPr>
              <a:t>AED/defibrillato</a:t>
            </a:r>
            <a:r>
              <a:rPr lang="en-US" sz="3800" dirty="0"/>
              <a:t>r(high schools).</a:t>
            </a:r>
          </a:p>
          <a:p>
            <a:pPr eaLnBrk="1" hangingPunct="1">
              <a:buFont typeface="Arial" charset="0"/>
              <a:buChar char="•"/>
              <a:defRPr/>
            </a:pPr>
            <a:r>
              <a:rPr lang="en-US" sz="3800" dirty="0"/>
              <a:t>An appropriate number of </a:t>
            </a:r>
            <a:r>
              <a:rPr lang="en-US" sz="3800" b="1" dirty="0">
                <a:effectLst>
                  <a:outerShdw blurRad="38100" dist="38100" dir="2700000" algn="tl">
                    <a:srgbClr val="000000">
                      <a:alpha val="43137"/>
                    </a:srgbClr>
                  </a:outerShdw>
                </a:effectLst>
              </a:rPr>
              <a:t>staff members are trained in the use of </a:t>
            </a:r>
            <a:r>
              <a:rPr lang="en-US" sz="3800" b="1" dirty="0">
                <a:solidFill>
                  <a:srgbClr val="FF0000"/>
                </a:solidFill>
                <a:effectLst>
                  <a:outerShdw blurRad="38100" dist="38100" dir="2700000" algn="tl">
                    <a:srgbClr val="000000">
                      <a:alpha val="43137"/>
                    </a:srgbClr>
                  </a:outerShdw>
                </a:effectLst>
              </a:rPr>
              <a:t>AED/defibrillator</a:t>
            </a:r>
            <a:r>
              <a:rPr lang="en-US" sz="3800" dirty="0"/>
              <a:t>.</a:t>
            </a:r>
          </a:p>
          <a:p>
            <a:pPr eaLnBrk="1" hangingPunct="1">
              <a:buFont typeface="Arial" charset="0"/>
              <a:buChar char="•"/>
              <a:defRPr/>
            </a:pPr>
            <a:endParaRPr lang="en-US" sz="3800" dirty="0"/>
          </a:p>
          <a:p>
            <a:pPr eaLnBrk="1" hangingPunct="1">
              <a:buFont typeface="Arial" charset="0"/>
              <a:buChar char="•"/>
              <a:defRPr/>
            </a:pPr>
            <a:endParaRPr lang="en-US" dirty="0"/>
          </a:p>
          <a:p>
            <a:pPr eaLnBrk="1" fontAlgn="auto" hangingPunct="1">
              <a:spcAft>
                <a:spcPts val="0"/>
              </a:spcAft>
              <a:buFont typeface="Arial" panose="020B0604020202020204" pitchFamily="34" charset="0"/>
              <a:buNone/>
              <a:defRPr/>
            </a:pP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FF3CD7-A51C-4EFA-B340-3B92A22B6BE2}"/>
              </a:ext>
            </a:extLst>
          </p:cNvPr>
          <p:cNvSpPr>
            <a:spLocks noGrp="1"/>
          </p:cNvSpPr>
          <p:nvPr>
            <p:ph idx="1"/>
          </p:nvPr>
        </p:nvSpPr>
        <p:spPr>
          <a:xfrm>
            <a:off x="228600" y="738553"/>
            <a:ext cx="8686800" cy="2286000"/>
          </a:xfrm>
        </p:spPr>
        <p:txBody>
          <a:bodyPr rtlCol="0">
            <a:normAutofit fontScale="55000" lnSpcReduction="20000"/>
          </a:bodyPr>
          <a:lstStyle/>
          <a:p>
            <a:pPr algn="ctr" eaLnBrk="1" fontAlgn="auto" hangingPunct="1">
              <a:spcAft>
                <a:spcPts val="0"/>
              </a:spcAft>
              <a:buFont typeface="Arial" panose="020B0604020202020204" pitchFamily="34" charset="0"/>
              <a:buNone/>
              <a:defRPr/>
            </a:pPr>
            <a:r>
              <a:rPr lang="en-US" sz="4500" b="1" dirty="0">
                <a:solidFill>
                  <a:srgbClr val="FF0000"/>
                </a:solidFill>
                <a:effectLst>
                  <a:outerShdw blurRad="38100" dist="38100" dir="2700000" algn="tl">
                    <a:srgbClr val="000000">
                      <a:alpha val="43137"/>
                    </a:srgbClr>
                  </a:outerShdw>
                </a:effectLst>
              </a:rPr>
              <a:t>School Procedures/Guidelines</a:t>
            </a:r>
            <a:endParaRPr lang="en-US" sz="4500" dirty="0"/>
          </a:p>
          <a:p>
            <a:pPr eaLnBrk="1" hangingPunct="1">
              <a:buFont typeface="Arial" charset="0"/>
              <a:buChar char="•"/>
              <a:defRPr/>
            </a:pPr>
            <a:r>
              <a:rPr lang="en-US" sz="4000" dirty="0"/>
              <a:t>Fire/severe weather drills are conducted as required by Georgia law.</a:t>
            </a:r>
          </a:p>
          <a:p>
            <a:pPr eaLnBrk="1" hangingPunct="1">
              <a:buFont typeface="Arial" charset="0"/>
              <a:buChar char="•"/>
              <a:defRPr/>
            </a:pPr>
            <a:r>
              <a:rPr lang="en-US" sz="4000" dirty="0"/>
              <a:t>The school maintains a record of fire inspection by the local or state fire officer.</a:t>
            </a:r>
            <a:r>
              <a:rPr lang="en-US" dirty="0"/>
              <a:t> </a:t>
            </a:r>
          </a:p>
          <a:p>
            <a:pPr eaLnBrk="1" hangingPunct="1">
              <a:buFont typeface="Arial" charset="0"/>
              <a:buChar char="•"/>
              <a:defRPr/>
            </a:pPr>
            <a:r>
              <a:rPr lang="en-US" sz="3800" dirty="0"/>
              <a:t>Fire drills are reported to the Office of Insurance and Safety Fire Commissioner in a timely manner.</a:t>
            </a:r>
          </a:p>
          <a:p>
            <a:pPr eaLnBrk="1" hangingPunct="1">
              <a:buFont typeface="Arial" charset="0"/>
              <a:buNone/>
              <a:defRPr/>
            </a:pPr>
            <a:endParaRPr lang="en-US" sz="3800" dirty="0"/>
          </a:p>
          <a:p>
            <a:pPr eaLnBrk="1" hangingPunct="1">
              <a:buFont typeface="Arial" charset="0"/>
              <a:buChar char="•"/>
              <a:defRPr/>
            </a:pPr>
            <a:endParaRPr lang="en-US" dirty="0"/>
          </a:p>
          <a:p>
            <a:pPr eaLnBrk="1" fontAlgn="auto" hangingPunct="1">
              <a:spcAft>
                <a:spcPts val="0"/>
              </a:spcAft>
              <a:buFont typeface="Arial" panose="020B0604020202020204" pitchFamily="34" charset="0"/>
              <a:buNone/>
              <a:defRPr/>
            </a:pPr>
            <a:endParaRPr lang="en-US" dirty="0"/>
          </a:p>
        </p:txBody>
      </p:sp>
      <p:pic>
        <p:nvPicPr>
          <p:cNvPr id="6" name="Picture 5">
            <a:extLst>
              <a:ext uri="{FF2B5EF4-FFF2-40B4-BE49-F238E27FC236}">
                <a16:creationId xmlns:a16="http://schemas.microsoft.com/office/drawing/2014/main" id="{D958EAB2-F57A-44C1-ABB9-82C7267BAB0A}"/>
              </a:ext>
            </a:extLst>
          </p:cNvPr>
          <p:cNvPicPr>
            <a:picLocks noChangeAspect="1"/>
          </p:cNvPicPr>
          <p:nvPr/>
        </p:nvPicPr>
        <p:blipFill>
          <a:blip r:embed="rId2"/>
          <a:stretch>
            <a:fillRect/>
          </a:stretch>
        </p:blipFill>
        <p:spPr>
          <a:xfrm>
            <a:off x="1248740" y="2626029"/>
            <a:ext cx="6470905" cy="3595662"/>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97E981-17FA-4FA0-AC45-4C61787CB098}"/>
              </a:ext>
            </a:extLst>
          </p:cNvPr>
          <p:cNvPicPr>
            <a:picLocks noChangeAspect="1"/>
          </p:cNvPicPr>
          <p:nvPr/>
        </p:nvPicPr>
        <p:blipFill>
          <a:blip r:embed="rId2"/>
          <a:stretch>
            <a:fillRect/>
          </a:stretch>
        </p:blipFill>
        <p:spPr>
          <a:xfrm>
            <a:off x="0" y="0"/>
            <a:ext cx="9144000" cy="6857999"/>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CCC58F-0773-40D7-96A9-987D7B3F3A32}"/>
              </a:ext>
            </a:extLst>
          </p:cNvPr>
          <p:cNvSpPr>
            <a:spLocks noGrp="1"/>
          </p:cNvSpPr>
          <p:nvPr>
            <p:ph idx="1"/>
          </p:nvPr>
        </p:nvSpPr>
        <p:spPr>
          <a:xfrm>
            <a:off x="228600" y="1028700"/>
            <a:ext cx="8686800" cy="5257800"/>
          </a:xfrm>
        </p:spPr>
        <p:txBody>
          <a:bodyPr rtlCol="0">
            <a:normAutofit fontScale="92500" lnSpcReduction="10000"/>
          </a:bodyPr>
          <a:lstStyle/>
          <a:p>
            <a:pPr algn="ctr" eaLnBrk="1" fontAlgn="auto" hangingPunct="1">
              <a:spcAft>
                <a:spcPts val="0"/>
              </a:spcAft>
              <a:buFont typeface="Arial" panose="020B0604020202020204" pitchFamily="34" charset="0"/>
              <a:buNone/>
              <a:defRPr/>
            </a:pPr>
            <a:r>
              <a:rPr lang="en-US" sz="3100" b="1" dirty="0">
                <a:solidFill>
                  <a:srgbClr val="FF0000"/>
                </a:solidFill>
                <a:effectLst>
                  <a:outerShdw blurRad="38100" dist="38100" dir="2700000" algn="tl">
                    <a:srgbClr val="000000">
                      <a:alpha val="43137"/>
                    </a:srgbClr>
                  </a:outerShdw>
                </a:effectLst>
              </a:rPr>
              <a:t>School Procedures/Guidelines</a:t>
            </a:r>
            <a:endParaRPr lang="en-US" sz="2400" dirty="0"/>
          </a:p>
          <a:p>
            <a:pPr eaLnBrk="1" hangingPunct="1">
              <a:buFont typeface="Arial" charset="0"/>
              <a:buChar char="•"/>
              <a:defRPr/>
            </a:pPr>
            <a:r>
              <a:rPr lang="en-US" sz="3000" dirty="0"/>
              <a:t>Intruder alert procedures are developed and drills are conducted.</a:t>
            </a:r>
          </a:p>
          <a:p>
            <a:pPr lvl="1" eaLnBrk="1" hangingPunct="1">
              <a:buFont typeface="Arial" charset="0"/>
              <a:buChar char="–"/>
              <a:defRPr/>
            </a:pPr>
            <a:r>
              <a:rPr lang="en-US" dirty="0"/>
              <a:t>Ask local law enforcement to review intruder alert procedures and observe intruder alert drills.  </a:t>
            </a:r>
            <a:r>
              <a:rPr lang="en-US" b="1" dirty="0">
                <a:effectLst>
                  <a:outerShdw blurRad="38100" dist="38100" dir="2700000" algn="tl">
                    <a:srgbClr val="000000">
                      <a:alpha val="43137"/>
                    </a:srgbClr>
                  </a:outerShdw>
                </a:effectLst>
              </a:rPr>
              <a:t>Ask for feedback</a:t>
            </a:r>
            <a:r>
              <a:rPr lang="en-US" dirty="0"/>
              <a:t>.</a:t>
            </a:r>
          </a:p>
          <a:p>
            <a:pPr lvl="1" eaLnBrk="1" hangingPunct="1">
              <a:buFont typeface="Arial" charset="0"/>
              <a:buChar char="–"/>
              <a:defRPr/>
            </a:pPr>
            <a:r>
              <a:rPr lang="en-US" dirty="0"/>
              <a:t>When the lockdown/intruder alert is given, </a:t>
            </a:r>
            <a:r>
              <a:rPr lang="en-US" b="1" dirty="0">
                <a:effectLst>
                  <a:outerShdw blurRad="38100" dist="38100" dir="2700000" algn="tl">
                    <a:srgbClr val="000000">
                      <a:alpha val="43137"/>
                    </a:srgbClr>
                  </a:outerShdw>
                </a:effectLst>
              </a:rPr>
              <a:t>the response is immediate and complete</a:t>
            </a:r>
            <a:r>
              <a:rPr lang="en-US" dirty="0"/>
              <a:t>.</a:t>
            </a:r>
          </a:p>
          <a:p>
            <a:pPr lvl="1" eaLnBrk="1" hangingPunct="1">
              <a:buFont typeface="Arial" charset="0"/>
              <a:buChar char="–"/>
              <a:defRPr/>
            </a:pPr>
            <a:r>
              <a:rPr lang="en-US" dirty="0"/>
              <a:t>Going on lockdown means doors locked, lights out, and </a:t>
            </a:r>
            <a:r>
              <a:rPr lang="en-US" b="1" dirty="0">
                <a:effectLst>
                  <a:outerShdw blurRad="38100" dist="38100" dir="2700000" algn="tl">
                    <a:srgbClr val="000000">
                      <a:alpha val="43137"/>
                    </a:srgbClr>
                  </a:outerShdw>
                </a:effectLst>
              </a:rPr>
              <a:t>students and staff are out of sight</a:t>
            </a:r>
            <a:r>
              <a:rPr lang="en-US" dirty="0"/>
              <a:t>. </a:t>
            </a:r>
          </a:p>
          <a:p>
            <a:pPr lvl="1" eaLnBrk="1" hangingPunct="1">
              <a:buFont typeface="Arial" charset="0"/>
              <a:buChar char="–"/>
              <a:defRPr/>
            </a:pPr>
            <a:r>
              <a:rPr lang="en-US" b="1" dirty="0">
                <a:solidFill>
                  <a:srgbClr val="FF0000"/>
                </a:solidFill>
              </a:rPr>
              <a:t>School principal has given office staff have the authority to lock down the school in the event of an emergency.</a:t>
            </a:r>
          </a:p>
          <a:p>
            <a:pPr lvl="1" eaLnBrk="1" hangingPunct="1">
              <a:buFont typeface="Arial" charset="0"/>
              <a:buChar char="–"/>
              <a:defRPr/>
            </a:pPr>
            <a:r>
              <a:rPr lang="en-US" dirty="0"/>
              <a:t>Staff and students must understand that they will be in that position if this was the real thing until police, fire, and first responders come and remove them from the room or until the </a:t>
            </a:r>
            <a:r>
              <a:rPr lang="en-US" b="1" dirty="0">
                <a:solidFill>
                  <a:srgbClr val="FF0000"/>
                </a:solidFill>
                <a:effectLst>
                  <a:outerShdw blurRad="38100" dist="38100" dir="2700000" algn="tl">
                    <a:srgbClr val="000000">
                      <a:alpha val="43137"/>
                    </a:srgbClr>
                  </a:outerShdw>
                </a:effectLst>
              </a:rPr>
              <a:t>“all clear” </a:t>
            </a:r>
            <a:r>
              <a:rPr lang="en-US" dirty="0"/>
              <a:t>message has been given by administrative staff.</a:t>
            </a:r>
          </a:p>
          <a:p>
            <a:pPr eaLnBrk="1" hangingPunct="1">
              <a:buFont typeface="Arial" charset="0"/>
              <a:buChar char="•"/>
              <a:defRPr/>
            </a:pPr>
            <a:endParaRPr lang="en-US" dirty="0"/>
          </a:p>
          <a:p>
            <a:pPr eaLnBrk="1" fontAlgn="auto" hangingPunct="1">
              <a:spcAft>
                <a:spcPts val="0"/>
              </a:spcAft>
              <a:buFont typeface="Arial" panose="020B0604020202020204" pitchFamily="34" charset="0"/>
              <a:buNone/>
              <a:defRPr/>
            </a:pP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0CF4-EE87-4252-8AE5-605DAC5AF062}"/>
              </a:ext>
            </a:extLst>
          </p:cNvPr>
          <p:cNvSpPr>
            <a:spLocks noGrp="1"/>
          </p:cNvSpPr>
          <p:nvPr>
            <p:ph type="ctrTitle"/>
          </p:nvPr>
        </p:nvSpPr>
        <p:spPr>
          <a:xfrm>
            <a:off x="685800" y="4299438"/>
            <a:ext cx="7772400" cy="1470025"/>
          </a:xfrm>
        </p:spPr>
        <p:txBody>
          <a:bodyPr rtlCol="0">
            <a:normAutofit fontScale="90000"/>
          </a:bodyPr>
          <a:lstStyle/>
          <a:p>
            <a:pPr eaLnBrk="1" fontAlgn="auto" hangingPunct="1">
              <a:spcAft>
                <a:spcPts val="0"/>
              </a:spcAft>
              <a:defRPr/>
            </a:pPr>
            <a:r>
              <a:rPr lang="en-US" sz="7200" dirty="0">
                <a:solidFill>
                  <a:srgbClr val="FF0000"/>
                </a:solidFill>
                <a:effectLst>
                  <a:outerShdw blurRad="38100" dist="38100" dir="2700000" algn="tl">
                    <a:srgbClr val="000000">
                      <a:alpha val="43137"/>
                    </a:srgbClr>
                  </a:outerShdw>
                </a:effectLst>
              </a:rPr>
              <a:t>School Safety Checklist</a:t>
            </a:r>
            <a:br>
              <a:rPr lang="en-US" sz="7200" dirty="0">
                <a:solidFill>
                  <a:srgbClr val="FF0000"/>
                </a:solidFill>
                <a:effectLst>
                  <a:outerShdw blurRad="38100" dist="38100" dir="2700000" algn="tl">
                    <a:srgbClr val="000000">
                      <a:alpha val="43137"/>
                    </a:srgbClr>
                  </a:outerShdw>
                </a:effectLst>
              </a:rPr>
            </a:br>
            <a:br>
              <a:rPr lang="en-US" dirty="0">
                <a:solidFill>
                  <a:srgbClr val="FF0000"/>
                </a:solidFill>
                <a:effectLst>
                  <a:outerShdw blurRad="38100" dist="38100" dir="2700000" algn="tl">
                    <a:srgbClr val="000000">
                      <a:alpha val="43137"/>
                    </a:srgbClr>
                  </a:outerShdw>
                </a:effectLst>
              </a:rPr>
            </a:br>
            <a:r>
              <a:rPr lang="en-US" sz="3600" b="0" u="sng" dirty="0">
                <a:effectLst>
                  <a:outerShdw blurRad="38100" dist="38100" dir="2700000" algn="tl">
                    <a:srgbClr val="000000">
                      <a:alpha val="43137"/>
                    </a:srgbClr>
                  </a:outerShdw>
                </a:effectLst>
              </a:rPr>
              <a:t>The Checklist Manifesto</a:t>
            </a:r>
            <a:r>
              <a:rPr lang="en-US" sz="3600" b="0" dirty="0">
                <a:effectLst>
                  <a:outerShdw blurRad="38100" dist="38100" dir="2700000" algn="tl">
                    <a:srgbClr val="000000">
                      <a:alpha val="43137"/>
                    </a:srgbClr>
                  </a:outerShdw>
                </a:effectLst>
              </a:rPr>
              <a:t> </a:t>
            </a:r>
            <a:br>
              <a:rPr lang="en-US" sz="3600" b="0" dirty="0">
                <a:effectLst>
                  <a:outerShdw blurRad="38100" dist="38100" dir="2700000" algn="tl">
                    <a:srgbClr val="000000">
                      <a:alpha val="43137"/>
                    </a:srgbClr>
                  </a:outerShdw>
                </a:effectLst>
              </a:rPr>
            </a:br>
            <a:r>
              <a:rPr lang="en-US" sz="3600" b="0" dirty="0">
                <a:effectLst>
                  <a:outerShdw blurRad="38100" dist="38100" dir="2700000" algn="tl">
                    <a:srgbClr val="000000">
                      <a:alpha val="43137"/>
                    </a:srgbClr>
                  </a:outerShdw>
                </a:effectLst>
              </a:rPr>
              <a:t>In fields such as construction, aviation, and medicine, </a:t>
            </a:r>
            <a:r>
              <a:rPr lang="en-US" sz="3600" b="0" dirty="0">
                <a:solidFill>
                  <a:srgbClr val="FF0000"/>
                </a:solidFill>
                <a:effectLst>
                  <a:outerShdw blurRad="38100" dist="38100" dir="2700000" algn="tl">
                    <a:srgbClr val="000000">
                      <a:alpha val="43137"/>
                    </a:srgbClr>
                  </a:outerShdw>
                </a:effectLst>
              </a:rPr>
              <a:t>the usage of checklists has saved many lives</a:t>
            </a:r>
            <a:r>
              <a:rPr lang="en-US" sz="3600" b="0" dirty="0">
                <a:effectLst>
                  <a:outerShdw blurRad="38100" dist="38100" dir="2700000" algn="tl">
                    <a:srgbClr val="000000">
                      <a:alpha val="43137"/>
                    </a:srgbClr>
                  </a:outerShdw>
                </a:effectLst>
              </a:rPr>
              <a: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549FBF-3260-491F-912C-9713791B75A4}"/>
              </a:ext>
            </a:extLst>
          </p:cNvPr>
          <p:cNvSpPr>
            <a:spLocks noGrp="1"/>
          </p:cNvSpPr>
          <p:nvPr>
            <p:ph idx="1"/>
          </p:nvPr>
        </p:nvSpPr>
        <p:spPr>
          <a:xfrm>
            <a:off x="228600" y="967154"/>
            <a:ext cx="8686800" cy="5562600"/>
          </a:xfrm>
        </p:spPr>
        <p:txBody>
          <a:bodyPr rtlCol="0">
            <a:normAutofit/>
          </a:bodyPr>
          <a:lstStyle/>
          <a:p>
            <a:pPr algn="ctr" eaLnBrk="1" fontAlgn="auto" hangingPunct="1">
              <a:spcAft>
                <a:spcPts val="0"/>
              </a:spcAft>
              <a:buFont typeface="Arial" panose="020B0604020202020204" pitchFamily="34" charset="0"/>
              <a:buNone/>
              <a:defRPr/>
            </a:pPr>
            <a:r>
              <a:rPr lang="en-US" sz="3100" b="1" dirty="0">
                <a:solidFill>
                  <a:srgbClr val="FF0000"/>
                </a:solidFill>
                <a:effectLst>
                  <a:outerShdw blurRad="38100" dist="38100" dir="2700000" algn="tl">
                    <a:srgbClr val="000000">
                      <a:alpha val="43137"/>
                    </a:srgbClr>
                  </a:outerShdw>
                </a:effectLst>
              </a:rPr>
              <a:t>School Procedures/Guidelines</a:t>
            </a:r>
            <a:endParaRPr lang="en-US" sz="2400" dirty="0"/>
          </a:p>
          <a:p>
            <a:pPr eaLnBrk="1" hangingPunct="1">
              <a:buFont typeface="Arial" charset="0"/>
              <a:buChar char="•"/>
              <a:defRPr/>
            </a:pPr>
            <a:r>
              <a:rPr lang="en-US" sz="3000" dirty="0"/>
              <a:t>Intruder alert procedures are developed and drills are conducted.</a:t>
            </a:r>
          </a:p>
          <a:p>
            <a:pPr lvl="1" eaLnBrk="1" hangingPunct="1">
              <a:buFont typeface="Arial" charset="0"/>
              <a:buChar char="–"/>
              <a:defRPr/>
            </a:pPr>
            <a:r>
              <a:rPr lang="en-US" dirty="0"/>
              <a:t>Staff must be trained to go into lockdown without waiting for instructions.</a:t>
            </a:r>
          </a:p>
          <a:p>
            <a:pPr lvl="2" eaLnBrk="1" hangingPunct="1">
              <a:buFont typeface="Arial" charset="0"/>
              <a:buChar char="•"/>
              <a:defRPr/>
            </a:pPr>
            <a:r>
              <a:rPr lang="en-US" b="1" dirty="0">
                <a:solidFill>
                  <a:srgbClr val="FF0000"/>
                </a:solidFill>
                <a:effectLst>
                  <a:outerShdw blurRad="38100" dist="38100" dir="2700000" algn="tl">
                    <a:srgbClr val="000000">
                      <a:alpha val="43137"/>
                    </a:srgbClr>
                  </a:outerShdw>
                </a:effectLst>
              </a:rPr>
              <a:t>Shots in the building</a:t>
            </a:r>
          </a:p>
          <a:p>
            <a:pPr lvl="2" eaLnBrk="1" hangingPunct="1">
              <a:buFont typeface="Arial" charset="0"/>
              <a:buChar char="•"/>
              <a:defRPr/>
            </a:pPr>
            <a:r>
              <a:rPr lang="en-US" b="1" dirty="0">
                <a:solidFill>
                  <a:srgbClr val="FF0000"/>
                </a:solidFill>
                <a:effectLst>
                  <a:outerShdw blurRad="38100" dist="38100" dir="2700000" algn="tl">
                    <a:srgbClr val="000000">
                      <a:alpha val="43137"/>
                    </a:srgbClr>
                  </a:outerShdw>
                </a:effectLst>
              </a:rPr>
              <a:t>Suspicious person in the hallway</a:t>
            </a:r>
          </a:p>
          <a:p>
            <a:pPr lvl="2" eaLnBrk="1" hangingPunct="1">
              <a:buFont typeface="Arial" charset="0"/>
              <a:buChar char="•"/>
              <a:defRPr/>
            </a:pPr>
            <a:r>
              <a:rPr lang="en-US" b="1" dirty="0">
                <a:solidFill>
                  <a:srgbClr val="FF0000"/>
                </a:solidFill>
                <a:effectLst>
                  <a:outerShdw blurRad="38100" dist="38100" dir="2700000" algn="tl">
                    <a:srgbClr val="000000">
                      <a:alpha val="43137"/>
                    </a:srgbClr>
                  </a:outerShdw>
                </a:effectLst>
              </a:rPr>
              <a:t>Screaming and shouting</a:t>
            </a:r>
          </a:p>
          <a:p>
            <a:pPr lvl="1" eaLnBrk="1" hangingPunct="1">
              <a:buFont typeface="Arial" charset="0"/>
              <a:buChar char="–"/>
              <a:defRPr/>
            </a:pPr>
            <a:r>
              <a:rPr lang="en-US" dirty="0"/>
              <a:t>Staff and students must understand that they will be in that position if this was the real thing until police, fire, and first responders come and remove them from the room or until the “all clear” message has been given by administrative staff.</a:t>
            </a:r>
          </a:p>
          <a:p>
            <a:pPr eaLnBrk="1" hangingPunct="1">
              <a:buFont typeface="Arial" charset="0"/>
              <a:buChar char="•"/>
              <a:defRPr/>
            </a:pPr>
            <a:endParaRPr lang="en-US" dirty="0"/>
          </a:p>
          <a:p>
            <a:pPr eaLnBrk="1" fontAlgn="auto" hangingPunct="1">
              <a:spcAft>
                <a:spcPts val="0"/>
              </a:spcAft>
              <a:buFont typeface="Arial" panose="020B0604020202020204" pitchFamily="34" charset="0"/>
              <a:buNone/>
              <a:defRPr/>
            </a:pP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E0202F-4353-4FFE-B96F-99B988DD44E8}"/>
              </a:ext>
            </a:extLst>
          </p:cNvPr>
          <p:cNvSpPr>
            <a:spLocks noGrp="1"/>
          </p:cNvSpPr>
          <p:nvPr>
            <p:ph idx="1"/>
          </p:nvPr>
        </p:nvSpPr>
        <p:spPr>
          <a:xfrm>
            <a:off x="304800" y="228600"/>
            <a:ext cx="8686800" cy="5257800"/>
          </a:xfrm>
        </p:spPr>
        <p:txBody>
          <a:bodyPr rtlCol="0">
            <a:normAutofit/>
          </a:bodyPr>
          <a:lstStyle/>
          <a:p>
            <a:pPr algn="ctr" eaLnBrk="1" fontAlgn="auto" hangingPunct="1">
              <a:spcAft>
                <a:spcPts val="0"/>
              </a:spcAft>
              <a:buFont typeface="Arial" panose="020B0604020202020204" pitchFamily="34" charset="0"/>
              <a:buNone/>
              <a:defRPr/>
            </a:pPr>
            <a:r>
              <a:rPr lang="en-US" sz="3100" b="1" dirty="0">
                <a:solidFill>
                  <a:srgbClr val="FF0000"/>
                </a:solidFill>
                <a:effectLst>
                  <a:outerShdw blurRad="38100" dist="38100" dir="2700000" algn="tl">
                    <a:srgbClr val="000000">
                      <a:alpha val="43137"/>
                    </a:srgbClr>
                  </a:outerShdw>
                </a:effectLst>
              </a:rPr>
              <a:t>School Procedures/Guidelines</a:t>
            </a:r>
            <a:endParaRPr lang="en-US" sz="2400" dirty="0"/>
          </a:p>
          <a:p>
            <a:pPr eaLnBrk="1" hangingPunct="1">
              <a:buFont typeface="Arial" charset="0"/>
              <a:buChar char="•"/>
              <a:defRPr/>
            </a:pPr>
            <a:r>
              <a:rPr lang="en-US" sz="3000" dirty="0"/>
              <a:t>Intruder alert procedures are developed and drills are conducted.</a:t>
            </a:r>
          </a:p>
          <a:p>
            <a:pPr lvl="1" eaLnBrk="1" hangingPunct="1">
              <a:buFont typeface="Arial" charset="0"/>
              <a:buChar char="–"/>
              <a:defRPr/>
            </a:pPr>
            <a:r>
              <a:rPr lang="en-US" sz="2400" dirty="0"/>
              <a:t>Intruder alert procedures must include procedures when </a:t>
            </a:r>
            <a:r>
              <a:rPr lang="en-US" sz="2400" b="1" dirty="0">
                <a:solidFill>
                  <a:srgbClr val="FF0000"/>
                </a:solidFill>
                <a:effectLst>
                  <a:outerShdw blurRad="38100" dist="38100" dir="2700000" algn="tl">
                    <a:srgbClr val="000000">
                      <a:alpha val="43137"/>
                    </a:srgbClr>
                  </a:outerShdw>
                </a:effectLst>
              </a:rPr>
              <a:t>students are in the cafeteria, gymnasium or on the playground.</a:t>
            </a:r>
          </a:p>
          <a:p>
            <a:pPr lvl="1" eaLnBrk="1" hangingPunct="1">
              <a:buFont typeface="Arial" charset="0"/>
              <a:buChar char="–"/>
              <a:defRPr/>
            </a:pPr>
            <a:r>
              <a:rPr lang="en-US" sz="2400" dirty="0"/>
              <a:t>Intruder alert procedures must include a method to inform </a:t>
            </a:r>
            <a:r>
              <a:rPr lang="en-US" sz="2400" b="1" dirty="0">
                <a:solidFill>
                  <a:srgbClr val="FF0000"/>
                </a:solidFill>
                <a:effectLst>
                  <a:outerShdw blurRad="38100" dist="38100" dir="2700000" algn="tl">
                    <a:srgbClr val="000000">
                      <a:alpha val="43137"/>
                    </a:srgbClr>
                  </a:outerShdw>
                </a:effectLst>
              </a:rPr>
              <a:t>bus drivers on field trips </a:t>
            </a:r>
            <a:r>
              <a:rPr lang="en-US" sz="2400" dirty="0"/>
              <a:t>to delay returning to the school until the “all clear” signal is given.</a:t>
            </a:r>
          </a:p>
          <a:p>
            <a:pPr lvl="1" eaLnBrk="1" hangingPunct="1">
              <a:buFont typeface="Arial" charset="0"/>
              <a:buChar char="–"/>
              <a:defRPr/>
            </a:pPr>
            <a:r>
              <a:rPr lang="en-US" sz="2400" dirty="0"/>
              <a:t>After each intruder alert drill, </a:t>
            </a:r>
            <a:r>
              <a:rPr lang="en-US" sz="2400" b="1" dirty="0">
                <a:effectLst>
                  <a:outerShdw blurRad="38100" dist="38100" dir="2700000" algn="tl">
                    <a:srgbClr val="000000">
                      <a:alpha val="43137"/>
                    </a:srgbClr>
                  </a:outerShdw>
                </a:effectLst>
              </a:rPr>
              <a:t>assess the drill</a:t>
            </a:r>
            <a:r>
              <a:rPr lang="en-US" sz="2400" dirty="0"/>
              <a:t>, including the opinion of observers, and share the findings with the entire staff and make any necessary adjustments to the intruder alert procedures.</a:t>
            </a:r>
          </a:p>
          <a:p>
            <a:pPr eaLnBrk="1" hangingPunct="1">
              <a:buFont typeface="Arial" charset="0"/>
              <a:buChar char="•"/>
              <a:defRPr/>
            </a:pPr>
            <a:endParaRPr lang="en-US" dirty="0"/>
          </a:p>
          <a:p>
            <a:pPr eaLnBrk="1" fontAlgn="auto" hangingPunct="1">
              <a:spcAft>
                <a:spcPts val="0"/>
              </a:spcAft>
              <a:buFont typeface="Arial" panose="020B0604020202020204" pitchFamily="34" charset="0"/>
              <a:buNone/>
              <a:defRPr/>
            </a:pPr>
            <a:endParaRPr lang="en-US" dirty="0"/>
          </a:p>
        </p:txBody>
      </p:sp>
      <p:pic>
        <p:nvPicPr>
          <p:cNvPr id="36870" name="Picture 6" descr="http://3.bp.blogspot.com/_nqaXFe_oK1M/S7---Wnwt5I/AAAAAAAABKk/l55UhZTNvMs/s1600/2010-04-09+school+pictures+001.jpg">
            <a:extLst>
              <a:ext uri="{FF2B5EF4-FFF2-40B4-BE49-F238E27FC236}">
                <a16:creationId xmlns:a16="http://schemas.microsoft.com/office/drawing/2014/main" id="{1762CCB6-D71F-43D9-8D67-AC52EFE56336}"/>
              </a:ext>
            </a:extLst>
          </p:cNvPr>
          <p:cNvPicPr>
            <a:picLocks noChangeAspect="1" noChangeArrowheads="1"/>
          </p:cNvPicPr>
          <p:nvPr/>
        </p:nvPicPr>
        <p:blipFill>
          <a:blip r:embed="rId2"/>
          <a:srcRect/>
          <a:stretch>
            <a:fillRect/>
          </a:stretch>
        </p:blipFill>
        <p:spPr bwMode="auto">
          <a:xfrm>
            <a:off x="5126038" y="4800600"/>
            <a:ext cx="3027362" cy="147002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2">
            <a:extLst>
              <a:ext uri="{FF2B5EF4-FFF2-40B4-BE49-F238E27FC236}">
                <a16:creationId xmlns:a16="http://schemas.microsoft.com/office/drawing/2014/main" id="{8D148BDC-DF50-403F-A0FD-D97CB9750FA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1755" t="23065" r="7018" b="13509"/>
          <a:stretch>
            <a:fillRect/>
          </a:stretch>
        </p:blipFill>
        <p:spPr>
          <a:xfrm>
            <a:off x="381000" y="457200"/>
            <a:ext cx="8281988" cy="4724400"/>
          </a:xfrm>
          <a:noFill/>
        </p:spPr>
      </p:pic>
      <p:sp>
        <p:nvSpPr>
          <p:cNvPr id="34821" name="TextBox 5">
            <a:extLst>
              <a:ext uri="{FF2B5EF4-FFF2-40B4-BE49-F238E27FC236}">
                <a16:creationId xmlns:a16="http://schemas.microsoft.com/office/drawing/2014/main" id="{CB233554-075D-4CCB-AD95-AF8DA6048931}"/>
              </a:ext>
            </a:extLst>
          </p:cNvPr>
          <p:cNvSpPr txBox="1">
            <a:spLocks noChangeArrowheads="1"/>
          </p:cNvSpPr>
          <p:nvPr/>
        </p:nvSpPr>
        <p:spPr bwMode="auto">
          <a:xfrm>
            <a:off x="304800" y="5181600"/>
            <a:ext cx="8534400" cy="954088"/>
          </a:xfrm>
          <a:prstGeom prst="rect">
            <a:avLst/>
          </a:prstGeom>
          <a:noFill/>
          <a:ln w="9525">
            <a:noFill/>
            <a:miter lim="800000"/>
            <a:headEnd/>
            <a:tailEnd/>
          </a:ln>
        </p:spPr>
        <p:txBody>
          <a:bodyPr>
            <a:spAutoFit/>
          </a:bodyPr>
          <a:lstStyle/>
          <a:p>
            <a:pPr algn="ctr">
              <a:defRPr/>
            </a:pPr>
            <a:r>
              <a:rPr lang="en-US" sz="2800" i="1" dirty="0">
                <a:latin typeface="Arial" charset="0"/>
                <a:cs typeface="Arial" charset="0"/>
                <a:hlinkClick r:id="rId3"/>
              </a:rPr>
              <a:t>http://emilms.fema.gov/IS907/index.htm</a:t>
            </a:r>
            <a:endParaRPr lang="en-US" sz="2800" i="1" dirty="0">
              <a:latin typeface="Arial" charset="0"/>
              <a:cs typeface="Arial" charset="0"/>
            </a:endParaRPr>
          </a:p>
          <a:p>
            <a:pPr algn="ctr">
              <a:defRPr/>
            </a:pPr>
            <a:r>
              <a:rPr lang="en-US" sz="2800" b="1" i="1" dirty="0">
                <a:solidFill>
                  <a:srgbClr val="FF0000"/>
                </a:solidFill>
                <a:effectLst>
                  <a:outerShdw blurRad="38100" dist="38100" dir="2700000" algn="tl">
                    <a:srgbClr val="000000">
                      <a:alpha val="43137"/>
                    </a:srgbClr>
                  </a:outerShdw>
                </a:effectLst>
                <a:latin typeface="Arial" charset="0"/>
                <a:cs typeface="Arial" charset="0"/>
              </a:rPr>
              <a:t>United States Homeland Security Active Shooter</a:t>
            </a:r>
          </a:p>
        </p:txBody>
      </p:sp>
      <p:pic>
        <p:nvPicPr>
          <p:cNvPr id="56326" name="Picture 6">
            <a:extLst>
              <a:ext uri="{FF2B5EF4-FFF2-40B4-BE49-F238E27FC236}">
                <a16:creationId xmlns:a16="http://schemas.microsoft.com/office/drawing/2014/main" id="{FC67721D-2E01-4228-9466-3EC0CD662E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3751" t="69708" r="56250" b="7001"/>
          <a:stretch>
            <a:fillRect/>
          </a:stretch>
        </p:blipFill>
        <p:spPr bwMode="auto">
          <a:xfrm>
            <a:off x="2514600" y="3733800"/>
            <a:ext cx="4191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3">
            <a:extLst>
              <a:ext uri="{FF2B5EF4-FFF2-40B4-BE49-F238E27FC236}">
                <a16:creationId xmlns:a16="http://schemas.microsoft.com/office/drawing/2014/main" id="{61A358BF-D6EA-4F93-B5FC-E3BA49C15B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091" t="22881" r="65022" b="15047"/>
          <a:stretch>
            <a:fillRect/>
          </a:stretch>
        </p:blipFill>
        <p:spPr bwMode="auto">
          <a:xfrm>
            <a:off x="1672431" y="1345224"/>
            <a:ext cx="5799138" cy="44958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349" name="TextBox 4">
            <a:extLst>
              <a:ext uri="{FF2B5EF4-FFF2-40B4-BE49-F238E27FC236}">
                <a16:creationId xmlns:a16="http://schemas.microsoft.com/office/drawing/2014/main" id="{6AF43F9F-6041-4FF6-AA73-014E62B28D8F}"/>
              </a:ext>
            </a:extLst>
          </p:cNvPr>
          <p:cNvSpPr txBox="1">
            <a:spLocks noChangeArrowheads="1"/>
          </p:cNvSpPr>
          <p:nvPr/>
        </p:nvSpPr>
        <p:spPr bwMode="auto">
          <a:xfrm>
            <a:off x="3886200" y="4419600"/>
            <a:ext cx="18288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a:extLst>
              <a:ext uri="{FF2B5EF4-FFF2-40B4-BE49-F238E27FC236}">
                <a16:creationId xmlns:a16="http://schemas.microsoft.com/office/drawing/2014/main" id="{380F55AC-0C4B-4CAB-A6D5-08362C3F076E}"/>
              </a:ext>
            </a:extLst>
          </p:cNvPr>
          <p:cNvPicPr>
            <a:picLocks noChangeAspect="1" noChangeArrowheads="1"/>
          </p:cNvPicPr>
          <p:nvPr/>
        </p:nvPicPr>
        <p:blipFill>
          <a:blip r:embed="rId2" cstate="print"/>
          <a:srcRect l="15000" t="29000" r="69375" b="7000"/>
          <a:stretch>
            <a:fillRect/>
          </a:stretch>
        </p:blipFill>
        <p:spPr bwMode="auto">
          <a:xfrm>
            <a:off x="2209800" y="1198684"/>
            <a:ext cx="4724400" cy="48768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5417CD-7DC0-45FF-B146-4664D9055E46}"/>
              </a:ext>
            </a:extLst>
          </p:cNvPr>
          <p:cNvSpPr/>
          <p:nvPr/>
        </p:nvSpPr>
        <p:spPr>
          <a:xfrm>
            <a:off x="190500" y="2171333"/>
            <a:ext cx="8458200" cy="3786188"/>
          </a:xfrm>
          <a:prstGeom prst="rect">
            <a:avLst/>
          </a:prstGeom>
        </p:spPr>
        <p:txBody>
          <a:bodyPr>
            <a:spAutoFit/>
          </a:bodyPr>
          <a:lstStyle/>
          <a:p>
            <a:pPr>
              <a:defRPr/>
            </a:pPr>
            <a:r>
              <a:rPr lang="en-US" sz="2400" dirty="0">
                <a:latin typeface="+mn-lt"/>
                <a:cs typeface="Arial" charset="0"/>
              </a:rPr>
              <a:t>The </a:t>
            </a:r>
            <a:r>
              <a:rPr lang="en-US" sz="2400" b="1" i="1" dirty="0">
                <a:solidFill>
                  <a:srgbClr val="FF0000"/>
                </a:solidFill>
                <a:effectLst>
                  <a:outerShdw blurRad="38100" dist="38100" dir="2700000" algn="tl">
                    <a:srgbClr val="000000">
                      <a:alpha val="43137"/>
                    </a:srgbClr>
                  </a:outerShdw>
                </a:effectLst>
                <a:latin typeface="+mn-lt"/>
                <a:cs typeface="Arial" charset="0"/>
              </a:rPr>
              <a:t>Plan, Prepare, React: Active Shooter Response Options for Students, Faculty and Staff</a:t>
            </a:r>
            <a:r>
              <a:rPr lang="en-US" sz="2400" dirty="0">
                <a:latin typeface="+mn-lt"/>
                <a:cs typeface="Arial" charset="0"/>
              </a:rPr>
              <a:t> is a training program developed for the Board of Regents of the University System of Georgia by the University of Georgia and by several other University System of Georgia institutions. The </a:t>
            </a:r>
            <a:r>
              <a:rPr lang="en-US" sz="2400" b="1" i="1" dirty="0">
                <a:effectLst>
                  <a:outerShdw blurRad="38100" dist="38100" dir="2700000" algn="tl">
                    <a:srgbClr val="000000">
                      <a:alpha val="43137"/>
                    </a:srgbClr>
                  </a:outerShdw>
                </a:effectLst>
                <a:latin typeface="+mn-lt"/>
                <a:cs typeface="Arial" charset="0"/>
              </a:rPr>
              <a:t>Plan, Prepare, React </a:t>
            </a:r>
            <a:r>
              <a:rPr lang="en-US" sz="2400" dirty="0">
                <a:latin typeface="+mn-lt"/>
                <a:cs typeface="Arial" charset="0"/>
              </a:rPr>
              <a:t>training program's intended audience is students, staff and faculty associated with the State of Georgia's 35 colleges and universities. This comprehensive training program includes a ten-minute video, a PowerPoint presentation, a training activity and resource materials. </a:t>
            </a:r>
          </a:p>
        </p:txBody>
      </p:sp>
      <p:pic>
        <p:nvPicPr>
          <p:cNvPr id="5" name="Picture 2">
            <a:extLst>
              <a:ext uri="{FF2B5EF4-FFF2-40B4-BE49-F238E27FC236}">
                <a16:creationId xmlns:a16="http://schemas.microsoft.com/office/drawing/2014/main" id="{2715CE7C-D103-4051-BAC2-F9AA8D6BA7B9}"/>
              </a:ext>
            </a:extLst>
          </p:cNvPr>
          <p:cNvPicPr>
            <a:picLocks noChangeAspect="1" noChangeArrowheads="1"/>
          </p:cNvPicPr>
          <p:nvPr/>
        </p:nvPicPr>
        <p:blipFill>
          <a:blip r:embed="rId2"/>
          <a:srcRect l="70938" t="31000" r="5312" b="57000"/>
          <a:stretch>
            <a:fillRect/>
          </a:stretch>
        </p:blipFill>
        <p:spPr bwMode="auto">
          <a:xfrm>
            <a:off x="1524000" y="1155456"/>
            <a:ext cx="5791200" cy="9144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479672-0279-4B41-8659-6E1F9887CCDB}"/>
              </a:ext>
            </a:extLst>
          </p:cNvPr>
          <p:cNvSpPr>
            <a:spLocks noGrp="1"/>
          </p:cNvSpPr>
          <p:nvPr>
            <p:ph idx="1"/>
          </p:nvPr>
        </p:nvSpPr>
        <p:spPr>
          <a:xfrm>
            <a:off x="457200" y="228600"/>
            <a:ext cx="8229600" cy="5257800"/>
          </a:xfrm>
        </p:spPr>
        <p:txBody>
          <a:bodyPr rtlCol="0">
            <a:normAutofit fontScale="70000" lnSpcReduction="20000"/>
          </a:bodyPr>
          <a:lstStyle/>
          <a:p>
            <a:pPr algn="ctr" eaLnBrk="1" fontAlgn="auto" hangingPunct="1">
              <a:spcAft>
                <a:spcPts val="0"/>
              </a:spcAft>
              <a:buFont typeface="Arial" panose="020B0604020202020204" pitchFamily="34" charset="0"/>
              <a:buNone/>
              <a:defRPr/>
            </a:pPr>
            <a:r>
              <a:rPr lang="en-US" sz="4500" b="1" dirty="0">
                <a:solidFill>
                  <a:srgbClr val="FF0000"/>
                </a:solidFill>
                <a:effectLst>
                  <a:outerShdw blurRad="38100" dist="38100" dir="2700000" algn="tl">
                    <a:srgbClr val="000000">
                      <a:alpha val="43137"/>
                    </a:srgbClr>
                  </a:outerShdw>
                </a:effectLst>
              </a:rPr>
              <a:t>School Procedures/Guidelines</a:t>
            </a:r>
            <a:endParaRPr lang="en-US" sz="4500" dirty="0"/>
          </a:p>
          <a:p>
            <a:pPr eaLnBrk="1" hangingPunct="1">
              <a:defRPr/>
            </a:pPr>
            <a:r>
              <a:rPr lang="en-US" sz="4000" dirty="0"/>
              <a:t>The principal and administrative staff are </a:t>
            </a:r>
            <a:r>
              <a:rPr lang="en-US" sz="4000" b="1" dirty="0">
                <a:effectLst>
                  <a:outerShdw blurRad="38100" dist="38100" dir="2700000" algn="tl">
                    <a:srgbClr val="000000">
                      <a:alpha val="43137"/>
                    </a:srgbClr>
                  </a:outerShdw>
                </a:effectLst>
              </a:rPr>
              <a:t>highly visible </a:t>
            </a:r>
            <a:r>
              <a:rPr lang="en-US" sz="4000" dirty="0"/>
              <a:t>throughout the building.</a:t>
            </a:r>
          </a:p>
          <a:p>
            <a:pPr eaLnBrk="1" hangingPunct="1">
              <a:defRPr/>
            </a:pPr>
            <a:r>
              <a:rPr lang="en-US" sz="4000" dirty="0"/>
              <a:t>A </a:t>
            </a:r>
            <a:r>
              <a:rPr lang="en-US" sz="4000" b="1" dirty="0">
                <a:effectLst>
                  <a:outerShdw blurRad="38100" dist="38100" dir="2700000" algn="tl">
                    <a:srgbClr val="000000">
                      <a:alpha val="43137"/>
                    </a:srgbClr>
                  </a:outerShdw>
                </a:effectLst>
              </a:rPr>
              <a:t>chain-of-command</a:t>
            </a:r>
            <a:r>
              <a:rPr lang="en-US" sz="4000" dirty="0"/>
              <a:t> has been established when the principal is away from the building (NOTE: Intruder Alert authority is clearly established).</a:t>
            </a:r>
          </a:p>
          <a:p>
            <a:pPr eaLnBrk="1" hangingPunct="1">
              <a:defRPr/>
            </a:pPr>
            <a:r>
              <a:rPr lang="en-US" sz="4000" dirty="0"/>
              <a:t>Security measures/administrative supervision is established for </a:t>
            </a:r>
            <a:r>
              <a:rPr lang="en-US" sz="4000" b="1" dirty="0">
                <a:effectLst>
                  <a:outerShdw blurRad="38100" dist="38100" dir="2700000" algn="tl">
                    <a:srgbClr val="000000">
                      <a:alpha val="43137"/>
                    </a:srgbClr>
                  </a:outerShdw>
                </a:effectLst>
              </a:rPr>
              <a:t>extracurricular activities</a:t>
            </a:r>
            <a:r>
              <a:rPr lang="en-US" sz="4000" dirty="0"/>
              <a:t>.</a:t>
            </a:r>
          </a:p>
          <a:p>
            <a:pPr eaLnBrk="1" hangingPunct="1">
              <a:defRPr/>
            </a:pPr>
            <a:r>
              <a:rPr lang="en-US" sz="4000" dirty="0"/>
              <a:t>Staff members are assigned to </a:t>
            </a:r>
            <a:r>
              <a:rPr lang="en-US" sz="4000" b="1" dirty="0">
                <a:effectLst>
                  <a:outerShdw blurRad="38100" dist="38100" dir="2700000" algn="tl">
                    <a:srgbClr val="000000">
                      <a:alpha val="43137"/>
                    </a:srgbClr>
                  </a:outerShdw>
                </a:effectLst>
              </a:rPr>
              <a:t>supervise students </a:t>
            </a:r>
            <a:r>
              <a:rPr lang="en-US" sz="4000" dirty="0"/>
              <a:t>(halls/bus/restrooms/cafeteria).</a:t>
            </a:r>
          </a:p>
          <a:p>
            <a:pPr eaLnBrk="1" hangingPunct="1">
              <a:defRPr/>
            </a:pPr>
            <a:r>
              <a:rPr lang="en-US" sz="4000" b="1" dirty="0">
                <a:effectLst>
                  <a:outerShdw blurRad="38100" dist="38100" dir="2700000" algn="tl">
                    <a:srgbClr val="000000">
                      <a:alpha val="43137"/>
                    </a:srgbClr>
                  </a:outerShdw>
                </a:effectLst>
              </a:rPr>
              <a:t>Student </a:t>
            </a:r>
            <a:r>
              <a:rPr lang="en-US" sz="4000" b="1" dirty="0">
                <a:solidFill>
                  <a:srgbClr val="FF0000"/>
                </a:solidFill>
                <a:effectLst>
                  <a:outerShdw blurRad="38100" dist="38100" dir="2700000" algn="tl">
                    <a:srgbClr val="000000">
                      <a:alpha val="43137"/>
                    </a:srgbClr>
                  </a:outerShdw>
                </a:effectLst>
              </a:rPr>
              <a:t>medicines</a:t>
            </a:r>
            <a:r>
              <a:rPr lang="en-US" sz="4000" b="1" dirty="0">
                <a:effectLst>
                  <a:outerShdw blurRad="38100" dist="38100" dir="2700000" algn="tl">
                    <a:srgbClr val="000000">
                      <a:alpha val="43137"/>
                    </a:srgbClr>
                  </a:outerShdw>
                </a:effectLst>
              </a:rPr>
              <a:t> are secured </a:t>
            </a:r>
            <a:r>
              <a:rPr lang="en-US" sz="4000" dirty="0"/>
              <a:t>(locked cabinet/desk).</a:t>
            </a:r>
          </a:p>
          <a:p>
            <a:pPr eaLnBrk="1" hangingPunct="1">
              <a:defRPr/>
            </a:pPr>
            <a:r>
              <a:rPr lang="en-US" sz="4000" dirty="0"/>
              <a:t>Student </a:t>
            </a:r>
            <a:r>
              <a:rPr lang="en-US" sz="4000" b="1" dirty="0">
                <a:effectLst>
                  <a:outerShdw blurRad="38100" dist="38100" dir="2700000" algn="tl">
                    <a:srgbClr val="000000">
                      <a:alpha val="43137"/>
                    </a:srgbClr>
                  </a:outerShdw>
                </a:effectLst>
              </a:rPr>
              <a:t>check-out procedures </a:t>
            </a:r>
            <a:r>
              <a:rPr lang="en-US" sz="4000" dirty="0"/>
              <a:t>are in place - only to an authorized adult.</a:t>
            </a:r>
          </a:p>
          <a:p>
            <a:pPr eaLnBrk="1" hangingPunct="1">
              <a:buFont typeface="Arial" charset="0"/>
              <a:buChar char="•"/>
              <a:defRPr/>
            </a:pPr>
            <a:endParaRPr lang="en-US" sz="3800" dirty="0"/>
          </a:p>
          <a:p>
            <a:pPr eaLnBrk="1" hangingPunct="1">
              <a:buFont typeface="Arial" charset="0"/>
              <a:buChar char="•"/>
              <a:defRPr/>
            </a:pPr>
            <a:endParaRPr lang="en-US" dirty="0"/>
          </a:p>
          <a:p>
            <a:pPr eaLnBrk="1" fontAlgn="auto" hangingPunct="1">
              <a:spcAft>
                <a:spcPts val="0"/>
              </a:spcAft>
              <a:buFont typeface="Arial" panose="020B0604020202020204" pitchFamily="34" charset="0"/>
              <a:buNone/>
              <a:defRPr/>
            </a:pPr>
            <a:endParaRPr lang="en-US" dirty="0"/>
          </a:p>
        </p:txBody>
      </p:sp>
      <p:pic>
        <p:nvPicPr>
          <p:cNvPr id="43014" name="Picture 6" descr="http://www.artsandsciences.leon.k12.fl.us/Around%20School/Front%20Office.JPG">
            <a:extLst>
              <a:ext uri="{FF2B5EF4-FFF2-40B4-BE49-F238E27FC236}">
                <a16:creationId xmlns:a16="http://schemas.microsoft.com/office/drawing/2014/main" id="{45DCEF84-0AF9-4BD6-A1F2-56138DBEE00D}"/>
              </a:ext>
            </a:extLst>
          </p:cNvPr>
          <p:cNvPicPr>
            <a:picLocks noChangeAspect="1" noChangeArrowheads="1"/>
          </p:cNvPicPr>
          <p:nvPr/>
        </p:nvPicPr>
        <p:blipFill>
          <a:blip r:embed="rId2"/>
          <a:srcRect/>
          <a:stretch>
            <a:fillRect/>
          </a:stretch>
        </p:blipFill>
        <p:spPr bwMode="auto">
          <a:xfrm>
            <a:off x="4437185" y="4648200"/>
            <a:ext cx="2514600" cy="16764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264FC6-AF60-4ECF-93B2-86B3551589AD}"/>
              </a:ext>
            </a:extLst>
          </p:cNvPr>
          <p:cNvSpPr>
            <a:spLocks noGrp="1"/>
          </p:cNvSpPr>
          <p:nvPr>
            <p:ph idx="1"/>
          </p:nvPr>
        </p:nvSpPr>
        <p:spPr>
          <a:xfrm>
            <a:off x="190500" y="668216"/>
            <a:ext cx="8763000" cy="5791200"/>
          </a:xfrm>
        </p:spPr>
        <p:txBody>
          <a:bodyPr rtlCol="0">
            <a:normAutofit fontScale="55000" lnSpcReduction="20000"/>
          </a:bodyPr>
          <a:lstStyle/>
          <a:p>
            <a:pPr algn="ctr" eaLnBrk="1" fontAlgn="auto" hangingPunct="1">
              <a:spcAft>
                <a:spcPts val="0"/>
              </a:spcAft>
              <a:buFont typeface="Arial" panose="020B0604020202020204" pitchFamily="34" charset="0"/>
              <a:buNone/>
              <a:defRPr/>
            </a:pPr>
            <a:r>
              <a:rPr lang="en-US" sz="5800" b="1" dirty="0">
                <a:solidFill>
                  <a:srgbClr val="FF0000"/>
                </a:solidFill>
                <a:effectLst>
                  <a:outerShdw blurRad="38100" dist="38100" dir="2700000" algn="tl">
                    <a:srgbClr val="000000">
                      <a:alpha val="43137"/>
                    </a:srgbClr>
                  </a:outerShdw>
                </a:effectLst>
              </a:rPr>
              <a:t>Prevention</a:t>
            </a:r>
            <a:endParaRPr lang="en-US" sz="5800" dirty="0"/>
          </a:p>
          <a:p>
            <a:pPr eaLnBrk="1" hangingPunct="1">
              <a:buFont typeface="Arial" charset="0"/>
              <a:buChar char="•"/>
              <a:defRPr/>
            </a:pPr>
            <a:r>
              <a:rPr lang="en-US" sz="4400" b="1" dirty="0">
                <a:effectLst>
                  <a:outerShdw blurRad="38100" dist="38100" dir="2700000" algn="tl">
                    <a:srgbClr val="000000">
                      <a:alpha val="43137"/>
                    </a:srgbClr>
                  </a:outerShdw>
                </a:effectLst>
              </a:rPr>
              <a:t>Bullying prevention </a:t>
            </a:r>
            <a:r>
              <a:rPr lang="en-US" sz="4400" dirty="0"/>
              <a:t>programs or strategies are in place.</a:t>
            </a:r>
          </a:p>
          <a:p>
            <a:pPr eaLnBrk="1" hangingPunct="1">
              <a:buFont typeface="Arial" charset="0"/>
              <a:buChar char="•"/>
              <a:defRPr/>
            </a:pPr>
            <a:r>
              <a:rPr lang="en-US" sz="4400" dirty="0"/>
              <a:t>Staff members have been trained to </a:t>
            </a:r>
            <a:r>
              <a:rPr lang="en-US" sz="4400" b="1" dirty="0">
                <a:effectLst>
                  <a:outerShdw blurRad="38100" dist="38100" dir="2700000" algn="tl">
                    <a:srgbClr val="000000">
                      <a:alpha val="43137"/>
                    </a:srgbClr>
                  </a:outerShdw>
                </a:effectLst>
              </a:rPr>
              <a:t>recognize early warning signs of potentially suicidal students</a:t>
            </a:r>
            <a:r>
              <a:rPr lang="en-US" sz="4400" dirty="0"/>
              <a:t> and where to refer them for help.</a:t>
            </a:r>
          </a:p>
          <a:p>
            <a:pPr eaLnBrk="1" hangingPunct="1">
              <a:buFont typeface="Arial" charset="0"/>
              <a:buChar char="•"/>
              <a:defRPr/>
            </a:pPr>
            <a:r>
              <a:rPr lang="en-US" sz="4400" dirty="0"/>
              <a:t>Students have access to </a:t>
            </a:r>
            <a:r>
              <a:rPr lang="en-US" sz="4400" b="1" dirty="0">
                <a:effectLst>
                  <a:outerShdw blurRad="38100" dist="38100" dir="2700000" algn="tl">
                    <a:srgbClr val="000000">
                      <a:alpha val="43137"/>
                    </a:srgbClr>
                  </a:outerShdw>
                </a:effectLst>
              </a:rPr>
              <a:t>conflict resolution/peer mediation </a:t>
            </a:r>
            <a:r>
              <a:rPr lang="en-US" sz="4400" dirty="0"/>
              <a:t>programs.</a:t>
            </a:r>
          </a:p>
          <a:p>
            <a:pPr eaLnBrk="1" hangingPunct="1">
              <a:buFont typeface="Arial" charset="0"/>
              <a:buChar char="•"/>
              <a:defRPr/>
            </a:pPr>
            <a:r>
              <a:rPr lang="en-US" sz="4400" dirty="0"/>
              <a:t>School policy provides a system whereby staff and students may </a:t>
            </a:r>
            <a:r>
              <a:rPr lang="en-US" sz="4400" b="1" dirty="0">
                <a:effectLst>
                  <a:outerShdw blurRad="38100" dist="38100" dir="2700000" algn="tl">
                    <a:srgbClr val="000000">
                      <a:alpha val="43137"/>
                    </a:srgbClr>
                  </a:outerShdw>
                </a:effectLst>
              </a:rPr>
              <a:t>report problems, incidents, or potential dangers anonymously</a:t>
            </a:r>
            <a:r>
              <a:rPr lang="en-US" sz="4400" dirty="0"/>
              <a:t>.</a:t>
            </a:r>
          </a:p>
          <a:p>
            <a:pPr eaLnBrk="1" hangingPunct="1">
              <a:buFont typeface="Arial" charset="0"/>
              <a:buChar char="•"/>
              <a:defRPr/>
            </a:pPr>
            <a:r>
              <a:rPr lang="en-US" sz="4400" dirty="0"/>
              <a:t>Students and parents are aware of school student support resources.</a:t>
            </a:r>
          </a:p>
          <a:p>
            <a:pPr eaLnBrk="1" hangingPunct="1">
              <a:buFont typeface="Arial" charset="0"/>
              <a:buChar char="•"/>
              <a:defRPr/>
            </a:pPr>
            <a:r>
              <a:rPr lang="en-US" sz="4400" dirty="0"/>
              <a:t>School has a well-developed </a:t>
            </a:r>
            <a:r>
              <a:rPr lang="en-US" sz="4400" b="1" dirty="0">
                <a:solidFill>
                  <a:srgbClr val="FF0000"/>
                </a:solidFill>
                <a:effectLst>
                  <a:outerShdw blurRad="38100" dist="38100" dir="2700000" algn="tl">
                    <a:srgbClr val="000000">
                      <a:alpha val="43137"/>
                    </a:srgbClr>
                  </a:outerShdw>
                </a:effectLst>
              </a:rPr>
              <a:t>network of service providers </a:t>
            </a:r>
            <a:r>
              <a:rPr lang="en-US" sz="4400" dirty="0"/>
              <a:t>to which students can be referred.</a:t>
            </a:r>
          </a:p>
          <a:p>
            <a:pPr eaLnBrk="1" hangingPunct="1">
              <a:buFont typeface="Arial" charset="0"/>
              <a:buChar char="•"/>
              <a:defRPr/>
            </a:pPr>
            <a:r>
              <a:rPr lang="en-US" sz="4400" dirty="0"/>
              <a:t>School has reviewed results of </a:t>
            </a:r>
            <a:r>
              <a:rPr lang="en-US" sz="4400" b="1" dirty="0">
                <a:solidFill>
                  <a:srgbClr val="FF0000"/>
                </a:solidFill>
                <a:effectLst>
                  <a:outerShdw blurRad="38100" dist="38100" dir="2700000" algn="tl">
                    <a:srgbClr val="000000">
                      <a:alpha val="43137"/>
                    </a:srgbClr>
                  </a:outerShdw>
                </a:effectLst>
              </a:rPr>
              <a:t>Georgia Student Health Survey 2.0 </a:t>
            </a:r>
            <a:r>
              <a:rPr lang="en-US" sz="4400" dirty="0"/>
              <a:t>or locally administered survey to identify possible areas of safety concerns. </a:t>
            </a:r>
          </a:p>
          <a:p>
            <a:pPr eaLnBrk="1" hangingPunct="1">
              <a:defRPr/>
            </a:pPr>
            <a:endParaRPr lang="en-US" sz="4400" dirty="0"/>
          </a:p>
          <a:p>
            <a:pPr eaLnBrk="1" hangingPunct="1">
              <a:buFont typeface="Arial" charset="0"/>
              <a:buChar char="•"/>
              <a:defRPr/>
            </a:pPr>
            <a:endParaRPr lang="en-US" dirty="0"/>
          </a:p>
          <a:p>
            <a:pPr eaLnBrk="1" fontAlgn="auto" hangingPunct="1">
              <a:spcAft>
                <a:spcPts val="0"/>
              </a:spcAft>
              <a:buFont typeface="Arial" panose="020B0604020202020204" pitchFamily="34" charset="0"/>
              <a:buNone/>
              <a:defRPr/>
            </a:pP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7DD85-FC0E-410F-9423-61D231CCE719}"/>
              </a:ext>
            </a:extLst>
          </p:cNvPr>
          <p:cNvSpPr>
            <a:spLocks noGrp="1"/>
          </p:cNvSpPr>
          <p:nvPr>
            <p:ph type="ctrTitle"/>
          </p:nvPr>
        </p:nvSpPr>
        <p:spPr>
          <a:xfrm>
            <a:off x="685800" y="2236177"/>
            <a:ext cx="7772400" cy="1470025"/>
          </a:xfrm>
        </p:spPr>
        <p:txBody>
          <a:bodyPr>
            <a:normAutofit fontScale="90000"/>
          </a:bodyPr>
          <a:lstStyle/>
          <a:p>
            <a:pPr eaLnBrk="1" hangingPunct="1">
              <a:defRPr/>
            </a:pPr>
            <a:r>
              <a:rPr lang="en-US" sz="5400" dirty="0">
                <a:solidFill>
                  <a:srgbClr val="FF0000"/>
                </a:solidFill>
                <a:effectLst>
                  <a:outerShdw blurRad="38100" dist="38100" dir="2700000" algn="tl">
                    <a:srgbClr val="000000">
                      <a:alpha val="43137"/>
                    </a:srgbClr>
                  </a:outerShdw>
                </a:effectLst>
              </a:rPr>
              <a:t>Additional School                 Safety Resources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97DD3B-15F7-4F5D-9F06-FB071ECA7268}"/>
              </a:ext>
            </a:extLst>
          </p:cNvPr>
          <p:cNvPicPr>
            <a:picLocks noChangeAspect="1"/>
          </p:cNvPicPr>
          <p:nvPr/>
        </p:nvPicPr>
        <p:blipFill rotWithShape="1">
          <a:blip r:embed="rId2"/>
          <a:srcRect l="5702" t="16527" r="72368" b="19473"/>
          <a:stretch/>
        </p:blipFill>
        <p:spPr>
          <a:xfrm>
            <a:off x="0" y="-2"/>
            <a:ext cx="9122924" cy="6193767"/>
          </a:xfrm>
          <a:prstGeom prst="rect">
            <a:avLst/>
          </a:prstGeom>
        </p:spPr>
      </p:pic>
    </p:spTree>
    <p:extLst>
      <p:ext uri="{BB962C8B-B14F-4D97-AF65-F5344CB8AC3E}">
        <p14:creationId xmlns:p14="http://schemas.microsoft.com/office/powerpoint/2010/main" val="34531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F88AB-C5A5-4431-B026-BA987B9A48B3}"/>
              </a:ext>
            </a:extLst>
          </p:cNvPr>
          <p:cNvSpPr>
            <a:spLocks noGrp="1"/>
          </p:cNvSpPr>
          <p:nvPr>
            <p:ph type="title"/>
          </p:nvPr>
        </p:nvSpPr>
        <p:spPr>
          <a:xfrm>
            <a:off x="571500" y="688303"/>
            <a:ext cx="8229600" cy="411163"/>
          </a:xfrm>
        </p:spPr>
        <p:txBody>
          <a:bodyPr rtlCol="0">
            <a:normAutofit fontScale="90000"/>
          </a:bodyPr>
          <a:lstStyle/>
          <a:p>
            <a:pPr eaLnBrk="1" fontAlgn="auto" hangingPunct="1">
              <a:spcAft>
                <a:spcPts val="0"/>
              </a:spcAft>
              <a:defRPr/>
            </a:pPr>
            <a:r>
              <a:rPr lang="en-US" dirty="0">
                <a:solidFill>
                  <a:srgbClr val="FF0000"/>
                </a:solidFill>
                <a:effectLst>
                  <a:outerShdw blurRad="38100" dist="38100" dir="2700000" algn="tl">
                    <a:srgbClr val="000000">
                      <a:alpha val="43137"/>
                    </a:srgbClr>
                  </a:outerShdw>
                </a:effectLst>
              </a:rPr>
              <a:t>School Safety Checklist Components</a:t>
            </a:r>
          </a:p>
        </p:txBody>
      </p:sp>
      <p:sp>
        <p:nvSpPr>
          <p:cNvPr id="3" name="Content Placeholder 2">
            <a:extLst>
              <a:ext uri="{FF2B5EF4-FFF2-40B4-BE49-F238E27FC236}">
                <a16:creationId xmlns:a16="http://schemas.microsoft.com/office/drawing/2014/main" id="{E3E20888-FCF1-4E22-9E45-00535123D297}"/>
              </a:ext>
            </a:extLst>
          </p:cNvPr>
          <p:cNvSpPr>
            <a:spLocks noGrp="1"/>
          </p:cNvSpPr>
          <p:nvPr>
            <p:ph idx="1"/>
          </p:nvPr>
        </p:nvSpPr>
        <p:spPr>
          <a:xfrm>
            <a:off x="685800" y="1925515"/>
            <a:ext cx="8001000" cy="4038600"/>
          </a:xfrm>
        </p:spPr>
        <p:txBody>
          <a:bodyPr rtlCol="0">
            <a:normAutofit fontScale="85000" lnSpcReduction="20000"/>
          </a:bodyPr>
          <a:lstStyle/>
          <a:p>
            <a:pPr eaLnBrk="1" fontAlgn="auto" hangingPunct="1">
              <a:spcAft>
                <a:spcPts val="0"/>
              </a:spcAft>
              <a:buFont typeface="Wingdings" pitchFamily="2" charset="2"/>
              <a:buChar char="ü"/>
              <a:defRPr/>
            </a:pPr>
            <a:r>
              <a:rPr lang="en-US" sz="4400" dirty="0">
                <a:effectLst>
                  <a:outerShdw blurRad="38100" dist="38100" dir="2700000" algn="tl">
                    <a:srgbClr val="000000">
                      <a:alpha val="43137"/>
                    </a:srgbClr>
                  </a:outerShdw>
                </a:effectLst>
              </a:rPr>
              <a:t>Safety and Security of Buildings &amp; Grounds</a:t>
            </a:r>
          </a:p>
          <a:p>
            <a:pPr eaLnBrk="1" fontAlgn="auto" hangingPunct="1">
              <a:spcAft>
                <a:spcPts val="0"/>
              </a:spcAft>
              <a:buFont typeface="Wingdings" pitchFamily="2" charset="2"/>
              <a:buChar char="ü"/>
              <a:defRPr/>
            </a:pPr>
            <a:r>
              <a:rPr lang="en-US" sz="4400" dirty="0">
                <a:effectLst>
                  <a:outerShdw blurRad="38100" dist="38100" dir="2700000" algn="tl">
                    <a:srgbClr val="000000">
                      <a:alpha val="43137"/>
                    </a:srgbClr>
                  </a:outerShdw>
                </a:effectLst>
              </a:rPr>
              <a:t>School Procedures/Guidelines</a:t>
            </a:r>
          </a:p>
          <a:p>
            <a:pPr eaLnBrk="1" fontAlgn="auto" hangingPunct="1">
              <a:spcAft>
                <a:spcPts val="0"/>
              </a:spcAft>
              <a:buFont typeface="Wingdings" pitchFamily="2" charset="2"/>
              <a:buChar char="ü"/>
              <a:defRPr/>
            </a:pPr>
            <a:r>
              <a:rPr lang="en-US" sz="4400" dirty="0">
                <a:effectLst>
                  <a:outerShdw blurRad="38100" dist="38100" dir="2700000" algn="tl">
                    <a:srgbClr val="000000">
                      <a:alpha val="43137"/>
                    </a:srgbClr>
                  </a:outerShdw>
                </a:effectLst>
              </a:rPr>
              <a:t>Review of the Emergency/Crisis School Safety Plan</a:t>
            </a:r>
          </a:p>
          <a:p>
            <a:pPr eaLnBrk="1" fontAlgn="auto" hangingPunct="1">
              <a:spcAft>
                <a:spcPts val="0"/>
              </a:spcAft>
              <a:buFont typeface="Wingdings" pitchFamily="2" charset="2"/>
              <a:buChar char="ü"/>
              <a:defRPr/>
            </a:pPr>
            <a:r>
              <a:rPr lang="en-US" sz="4400" dirty="0">
                <a:effectLst>
                  <a:outerShdw blurRad="38100" dist="38100" dir="2700000" algn="tl">
                    <a:srgbClr val="000000">
                      <a:alpha val="43137"/>
                    </a:srgbClr>
                  </a:outerShdw>
                </a:effectLst>
              </a:rPr>
              <a:t>Administrative Procedures</a:t>
            </a:r>
          </a:p>
          <a:p>
            <a:pPr eaLnBrk="1" fontAlgn="auto" hangingPunct="1">
              <a:spcAft>
                <a:spcPts val="0"/>
              </a:spcAft>
              <a:buFont typeface="Wingdings" pitchFamily="2" charset="2"/>
              <a:buChar char="ü"/>
              <a:defRPr/>
            </a:pPr>
            <a:r>
              <a:rPr lang="en-US" sz="4400" dirty="0">
                <a:effectLst>
                  <a:outerShdw blurRad="38100" dist="38100" dir="2700000" algn="tl">
                    <a:srgbClr val="000000">
                      <a:alpha val="43137"/>
                    </a:srgbClr>
                  </a:outerShdw>
                </a:effectLst>
              </a:rPr>
              <a:t>Staff Training on Safety</a:t>
            </a:r>
          </a:p>
          <a:p>
            <a:pPr eaLnBrk="1" fontAlgn="auto" hangingPunct="1">
              <a:spcAft>
                <a:spcPts val="0"/>
              </a:spcAft>
              <a:buFont typeface="Wingdings" pitchFamily="2" charset="2"/>
              <a:buChar char="ü"/>
              <a:defRPr/>
            </a:pPr>
            <a:r>
              <a:rPr lang="en-US" sz="4400" dirty="0">
                <a:effectLst>
                  <a:outerShdw blurRad="38100" dist="38100" dir="2700000" algn="tl">
                    <a:srgbClr val="000000">
                      <a:alpha val="43137"/>
                    </a:srgbClr>
                  </a:outerShdw>
                </a:effectLst>
              </a:rPr>
              <a:t>Self-Assessment</a:t>
            </a:r>
          </a:p>
          <a:p>
            <a:pPr eaLnBrk="1" fontAlgn="auto" hangingPunct="1">
              <a:spcAft>
                <a:spcPts val="0"/>
              </a:spcAft>
              <a:defRPr/>
            </a:pP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5F1C4B-A1B5-4E98-8196-927F2DEC5EA7}"/>
              </a:ext>
            </a:extLst>
          </p:cNvPr>
          <p:cNvPicPr>
            <a:picLocks noChangeAspect="1"/>
          </p:cNvPicPr>
          <p:nvPr/>
        </p:nvPicPr>
        <p:blipFill rotWithShape="1">
          <a:blip r:embed="rId2"/>
          <a:srcRect l="5702" t="6841" r="72368" b="49701"/>
          <a:stretch/>
        </p:blipFill>
        <p:spPr>
          <a:xfrm>
            <a:off x="45835" y="1992574"/>
            <a:ext cx="9143999" cy="4227071"/>
          </a:xfrm>
          <a:prstGeom prst="rect">
            <a:avLst/>
          </a:prstGeom>
        </p:spPr>
      </p:pic>
      <p:pic>
        <p:nvPicPr>
          <p:cNvPr id="4" name="Picture 3">
            <a:extLst>
              <a:ext uri="{FF2B5EF4-FFF2-40B4-BE49-F238E27FC236}">
                <a16:creationId xmlns:a16="http://schemas.microsoft.com/office/drawing/2014/main" id="{84213B67-AB3C-49BE-A966-DFD9247863C5}"/>
              </a:ext>
            </a:extLst>
          </p:cNvPr>
          <p:cNvPicPr>
            <a:picLocks noChangeAspect="1"/>
          </p:cNvPicPr>
          <p:nvPr/>
        </p:nvPicPr>
        <p:blipFill rotWithShape="1">
          <a:blip r:embed="rId3"/>
          <a:srcRect l="5578" t="16829" r="72492" b="62128"/>
          <a:stretch/>
        </p:blipFill>
        <p:spPr>
          <a:xfrm>
            <a:off x="0" y="0"/>
            <a:ext cx="9189834" cy="1992574"/>
          </a:xfrm>
          <a:prstGeom prst="rect">
            <a:avLst/>
          </a:prstGeom>
        </p:spPr>
      </p:pic>
    </p:spTree>
    <p:extLst>
      <p:ext uri="{BB962C8B-B14F-4D97-AF65-F5344CB8AC3E}">
        <p14:creationId xmlns:p14="http://schemas.microsoft.com/office/powerpoint/2010/main" val="167880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5F1C4B-A1B5-4E98-8196-927F2DEC5EA7}"/>
              </a:ext>
            </a:extLst>
          </p:cNvPr>
          <p:cNvPicPr>
            <a:picLocks noChangeAspect="1"/>
          </p:cNvPicPr>
          <p:nvPr/>
        </p:nvPicPr>
        <p:blipFill rotWithShape="1">
          <a:blip r:embed="rId2"/>
          <a:srcRect l="5702" t="50425" r="72368" b="13158"/>
          <a:stretch/>
        </p:blipFill>
        <p:spPr>
          <a:xfrm>
            <a:off x="69012" y="1777043"/>
            <a:ext cx="9074988" cy="4292758"/>
          </a:xfrm>
          <a:prstGeom prst="rect">
            <a:avLst/>
          </a:prstGeom>
        </p:spPr>
      </p:pic>
      <p:pic>
        <p:nvPicPr>
          <p:cNvPr id="4" name="Picture 3">
            <a:extLst>
              <a:ext uri="{FF2B5EF4-FFF2-40B4-BE49-F238E27FC236}">
                <a16:creationId xmlns:a16="http://schemas.microsoft.com/office/drawing/2014/main" id="{A68A4429-C9F3-43AE-9F18-ED2E915C3B8E}"/>
              </a:ext>
            </a:extLst>
          </p:cNvPr>
          <p:cNvPicPr>
            <a:picLocks noChangeAspect="1"/>
          </p:cNvPicPr>
          <p:nvPr/>
        </p:nvPicPr>
        <p:blipFill rotWithShape="1">
          <a:blip r:embed="rId3"/>
          <a:srcRect l="5578" t="16829" r="72492" b="62128"/>
          <a:stretch/>
        </p:blipFill>
        <p:spPr>
          <a:xfrm>
            <a:off x="-1" y="0"/>
            <a:ext cx="9145441" cy="1777042"/>
          </a:xfrm>
          <a:prstGeom prst="rect">
            <a:avLst/>
          </a:prstGeom>
        </p:spPr>
      </p:pic>
    </p:spTree>
    <p:extLst>
      <p:ext uri="{BB962C8B-B14F-4D97-AF65-F5344CB8AC3E}">
        <p14:creationId xmlns:p14="http://schemas.microsoft.com/office/powerpoint/2010/main" val="42468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94F328-AE19-4EF1-8B87-767E4CA71195}"/>
              </a:ext>
            </a:extLst>
          </p:cNvPr>
          <p:cNvPicPr>
            <a:picLocks noChangeAspect="1"/>
          </p:cNvPicPr>
          <p:nvPr/>
        </p:nvPicPr>
        <p:blipFill rotWithShape="1">
          <a:blip r:embed="rId2"/>
          <a:srcRect l="5790" t="5578" r="72632" b="5895"/>
          <a:stretch/>
        </p:blipFill>
        <p:spPr>
          <a:xfrm>
            <a:off x="0" y="0"/>
            <a:ext cx="9144000" cy="6121864"/>
          </a:xfrm>
          <a:prstGeom prst="rect">
            <a:avLst/>
          </a:prstGeom>
        </p:spPr>
      </p:pic>
    </p:spTree>
    <p:extLst>
      <p:ext uri="{BB962C8B-B14F-4D97-AF65-F5344CB8AC3E}">
        <p14:creationId xmlns:p14="http://schemas.microsoft.com/office/powerpoint/2010/main" val="286737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AD0A43-642E-4261-AF00-5DA3A4077379}"/>
              </a:ext>
            </a:extLst>
          </p:cNvPr>
          <p:cNvSpPr/>
          <p:nvPr/>
        </p:nvSpPr>
        <p:spPr>
          <a:xfrm>
            <a:off x="3246540" y="1560368"/>
            <a:ext cx="5763236" cy="4401205"/>
          </a:xfrm>
          <a:prstGeom prst="rect">
            <a:avLst/>
          </a:prstGeom>
        </p:spPr>
        <p:txBody>
          <a:bodyPr wrap="square">
            <a:spAutoFit/>
          </a:bodyPr>
          <a:lstStyle/>
          <a:p>
            <a:pPr>
              <a:defRPr/>
            </a:pP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Prevention/Mitigation</a:t>
            </a:r>
            <a:r>
              <a:rPr lang="en-US" sz="2000" dirty="0">
                <a:latin typeface="Times New Roman" panose="02020603050405020304" pitchFamily="18" charset="0"/>
                <a:cs typeface="Times New Roman" panose="02020603050405020304" pitchFamily="18" charset="0"/>
              </a:rPr>
              <a:t> is the action schools take to prevent a threatened or actual incident from occurring or reducing the likelihood that an incident will happen. </a:t>
            </a:r>
          </a:p>
          <a:p>
            <a:pPr>
              <a:defRPr/>
            </a:pP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Preparedness</a:t>
            </a:r>
            <a:r>
              <a:rPr lang="en-US" sz="2000" dirty="0">
                <a:latin typeface="Times New Roman" panose="02020603050405020304" pitchFamily="18" charset="0"/>
                <a:cs typeface="Times New Roman" panose="02020603050405020304" pitchFamily="18" charset="0"/>
              </a:rPr>
              <a:t> focuses on ongoing actions that protect students, teachers, staff, visitors, networks, and property from a threat or hazard. </a:t>
            </a:r>
          </a:p>
          <a:p>
            <a:pPr>
              <a:defRPr/>
            </a:pP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Response</a:t>
            </a:r>
            <a:r>
              <a:rPr lang="en-US" sz="2000" dirty="0">
                <a:latin typeface="Times New Roman" panose="02020603050405020304" pitchFamily="18" charset="0"/>
                <a:cs typeface="Times New Roman" panose="02020603050405020304" pitchFamily="18" charset="0"/>
              </a:rPr>
              <a:t> is the capability necessary to stabilize a crisis once it has already happened or is certain to happen in an unpreventable way; establish a safe and secure environment; save lives and property; and facilitate the transition to recovery. </a:t>
            </a:r>
          </a:p>
          <a:p>
            <a:pPr>
              <a:defRPr/>
            </a:pP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Recovery</a:t>
            </a:r>
            <a:r>
              <a:rPr lang="en-US" sz="2000" dirty="0">
                <a:latin typeface="Times New Roman" panose="02020603050405020304" pitchFamily="18" charset="0"/>
                <a:cs typeface="Times New Roman" panose="02020603050405020304" pitchFamily="18" charset="0"/>
              </a:rPr>
              <a:t> the capability necessary to assist schools affected by a crisis in restoring the learning environment. </a:t>
            </a:r>
          </a:p>
        </p:txBody>
      </p:sp>
      <p:pic>
        <p:nvPicPr>
          <p:cNvPr id="7" name="Picture 6">
            <a:extLst>
              <a:ext uri="{FF2B5EF4-FFF2-40B4-BE49-F238E27FC236}">
                <a16:creationId xmlns:a16="http://schemas.microsoft.com/office/drawing/2014/main" id="{3E0CD9A6-7051-4FEC-9F52-D2D3DA4A08B6}"/>
              </a:ext>
            </a:extLst>
          </p:cNvPr>
          <p:cNvPicPr>
            <a:picLocks noChangeAspect="1"/>
          </p:cNvPicPr>
          <p:nvPr/>
        </p:nvPicPr>
        <p:blipFill rotWithShape="1">
          <a:blip r:embed="rId2"/>
          <a:srcRect l="8421" t="14842" r="75614" b="21580"/>
          <a:stretch/>
        </p:blipFill>
        <p:spPr>
          <a:xfrm>
            <a:off x="0" y="1405185"/>
            <a:ext cx="3246540" cy="4520566"/>
          </a:xfrm>
          <a:prstGeom prst="rect">
            <a:avLst/>
          </a:prstGeom>
        </p:spPr>
      </p:pic>
      <p:sp>
        <p:nvSpPr>
          <p:cNvPr id="8" name="Rectangle 7">
            <a:extLst>
              <a:ext uri="{FF2B5EF4-FFF2-40B4-BE49-F238E27FC236}">
                <a16:creationId xmlns:a16="http://schemas.microsoft.com/office/drawing/2014/main" id="{FC6138BA-F6A2-4652-943A-751D270501AF}"/>
              </a:ext>
            </a:extLst>
          </p:cNvPr>
          <p:cNvSpPr/>
          <p:nvPr/>
        </p:nvSpPr>
        <p:spPr>
          <a:xfrm>
            <a:off x="416033" y="303147"/>
            <a:ext cx="6367244" cy="954107"/>
          </a:xfrm>
          <a:prstGeom prst="rect">
            <a:avLst/>
          </a:prstGeom>
        </p:spPr>
        <p:txBody>
          <a:bodyPr wrap="square">
            <a:spAutoFit/>
          </a:bodyPr>
          <a:lstStyle/>
          <a:p>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Crisis Management and Prevention in Georgia Public Schools​</a:t>
            </a:r>
          </a:p>
        </p:txBody>
      </p:sp>
    </p:spTree>
    <p:extLst>
      <p:ext uri="{BB962C8B-B14F-4D97-AF65-F5344CB8AC3E}">
        <p14:creationId xmlns:p14="http://schemas.microsoft.com/office/powerpoint/2010/main" val="10743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AE638A-32D2-43CE-A440-0DD7A8BC4A34}"/>
              </a:ext>
            </a:extLst>
          </p:cNvPr>
          <p:cNvPicPr>
            <a:picLocks noChangeAspect="1"/>
          </p:cNvPicPr>
          <p:nvPr/>
        </p:nvPicPr>
        <p:blipFill rotWithShape="1">
          <a:blip r:embed="rId2"/>
          <a:srcRect l="11204" t="13652" r="81204" b="52766"/>
          <a:stretch/>
        </p:blipFill>
        <p:spPr>
          <a:xfrm>
            <a:off x="3498210" y="1052423"/>
            <a:ext cx="5559526" cy="5133079"/>
          </a:xfrm>
          <a:prstGeom prst="rect">
            <a:avLst/>
          </a:prstGeom>
        </p:spPr>
      </p:pic>
      <p:pic>
        <p:nvPicPr>
          <p:cNvPr id="5" name="Picture 4">
            <a:extLst>
              <a:ext uri="{FF2B5EF4-FFF2-40B4-BE49-F238E27FC236}">
                <a16:creationId xmlns:a16="http://schemas.microsoft.com/office/drawing/2014/main" id="{122B7817-06C8-4588-9FBB-47E6209C7017}"/>
              </a:ext>
            </a:extLst>
          </p:cNvPr>
          <p:cNvPicPr>
            <a:picLocks noChangeAspect="1"/>
          </p:cNvPicPr>
          <p:nvPr/>
        </p:nvPicPr>
        <p:blipFill rotWithShape="1">
          <a:blip r:embed="rId3"/>
          <a:srcRect l="8421" t="14842" r="75614" b="21580"/>
          <a:stretch/>
        </p:blipFill>
        <p:spPr>
          <a:xfrm>
            <a:off x="0" y="1209633"/>
            <a:ext cx="3246540" cy="4520566"/>
          </a:xfrm>
          <a:prstGeom prst="rect">
            <a:avLst/>
          </a:prstGeom>
        </p:spPr>
      </p:pic>
      <p:sp>
        <p:nvSpPr>
          <p:cNvPr id="6" name="Rectangle 5">
            <a:extLst>
              <a:ext uri="{FF2B5EF4-FFF2-40B4-BE49-F238E27FC236}">
                <a16:creationId xmlns:a16="http://schemas.microsoft.com/office/drawing/2014/main" id="{08C3BCFA-6C4D-4FA0-BBA6-54605DC6E784}"/>
              </a:ext>
            </a:extLst>
          </p:cNvPr>
          <p:cNvSpPr/>
          <p:nvPr/>
        </p:nvSpPr>
        <p:spPr>
          <a:xfrm>
            <a:off x="641745" y="98316"/>
            <a:ext cx="6367244" cy="954107"/>
          </a:xfrm>
          <a:prstGeom prst="rect">
            <a:avLst/>
          </a:prstGeom>
        </p:spPr>
        <p:txBody>
          <a:bodyPr wrap="square">
            <a:spAutoFit/>
          </a:bodyPr>
          <a:lstStyle/>
          <a:p>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Crisis Management and Prevention in Georgia Public Schools​</a:t>
            </a:r>
          </a:p>
        </p:txBody>
      </p:sp>
    </p:spTree>
    <p:extLst>
      <p:ext uri="{BB962C8B-B14F-4D97-AF65-F5344CB8AC3E}">
        <p14:creationId xmlns:p14="http://schemas.microsoft.com/office/powerpoint/2010/main" val="341579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0CD619-C5B9-4C7D-9CE5-B43B4B514453}"/>
              </a:ext>
            </a:extLst>
          </p:cNvPr>
          <p:cNvPicPr>
            <a:picLocks noChangeAspect="1"/>
          </p:cNvPicPr>
          <p:nvPr/>
        </p:nvPicPr>
        <p:blipFill rotWithShape="1">
          <a:blip r:embed="rId2"/>
          <a:srcRect l="10927" t="68605" r="81100" b="4327"/>
          <a:stretch/>
        </p:blipFill>
        <p:spPr>
          <a:xfrm>
            <a:off x="3355597" y="1038652"/>
            <a:ext cx="5788404" cy="4989094"/>
          </a:xfrm>
          <a:prstGeom prst="rect">
            <a:avLst/>
          </a:prstGeom>
        </p:spPr>
      </p:pic>
      <p:pic>
        <p:nvPicPr>
          <p:cNvPr id="6" name="Picture 5">
            <a:extLst>
              <a:ext uri="{FF2B5EF4-FFF2-40B4-BE49-F238E27FC236}">
                <a16:creationId xmlns:a16="http://schemas.microsoft.com/office/drawing/2014/main" id="{ADD7CD02-7123-47C5-971B-2F39B9F7F69A}"/>
              </a:ext>
            </a:extLst>
          </p:cNvPr>
          <p:cNvPicPr>
            <a:picLocks noChangeAspect="1"/>
          </p:cNvPicPr>
          <p:nvPr/>
        </p:nvPicPr>
        <p:blipFill rotWithShape="1">
          <a:blip r:embed="rId3"/>
          <a:srcRect l="8421" t="14842" r="75614" b="21580"/>
          <a:stretch/>
        </p:blipFill>
        <p:spPr>
          <a:xfrm>
            <a:off x="0" y="1209633"/>
            <a:ext cx="3246540" cy="4520566"/>
          </a:xfrm>
          <a:prstGeom prst="rect">
            <a:avLst/>
          </a:prstGeom>
        </p:spPr>
      </p:pic>
      <p:sp>
        <p:nvSpPr>
          <p:cNvPr id="4" name="Rectangle 3">
            <a:extLst>
              <a:ext uri="{FF2B5EF4-FFF2-40B4-BE49-F238E27FC236}">
                <a16:creationId xmlns:a16="http://schemas.microsoft.com/office/drawing/2014/main" id="{461ADF3E-6E15-4A56-BAF7-CF1B4266CA5D}"/>
              </a:ext>
            </a:extLst>
          </p:cNvPr>
          <p:cNvSpPr/>
          <p:nvPr/>
        </p:nvSpPr>
        <p:spPr>
          <a:xfrm>
            <a:off x="384683" y="66497"/>
            <a:ext cx="6544018" cy="972155"/>
          </a:xfrm>
          <a:prstGeom prst="rect">
            <a:avLst/>
          </a:prstGeom>
        </p:spPr>
        <p:txBody>
          <a:bodyPr wrap="square">
            <a:spAutoFit/>
          </a:bodyPr>
          <a:lstStyle/>
          <a:p>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Crisis Management and Prevention in Georgia Public Schools​</a:t>
            </a:r>
          </a:p>
        </p:txBody>
      </p:sp>
    </p:spTree>
    <p:extLst>
      <p:ext uri="{BB962C8B-B14F-4D97-AF65-F5344CB8AC3E}">
        <p14:creationId xmlns:p14="http://schemas.microsoft.com/office/powerpoint/2010/main" val="377249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FD88F5-A28B-4194-844F-E3570252B898}"/>
              </a:ext>
            </a:extLst>
          </p:cNvPr>
          <p:cNvSpPr/>
          <p:nvPr/>
        </p:nvSpPr>
        <p:spPr>
          <a:xfrm>
            <a:off x="0" y="325315"/>
            <a:ext cx="7620000" cy="6062663"/>
          </a:xfrm>
          <a:prstGeom prst="rect">
            <a:avLst/>
          </a:prstGeom>
        </p:spPr>
        <p:txBody>
          <a:bodyPr>
            <a:spAutoFit/>
          </a:bodyPr>
          <a:lstStyle/>
          <a:p>
            <a:pPr algn="ctr">
              <a:defRPr/>
            </a:pPr>
            <a:r>
              <a:rPr lang="en-US" sz="2400" b="1" dirty="0">
                <a:solidFill>
                  <a:srgbClr val="FF0000"/>
                </a:solidFill>
                <a:effectLst>
                  <a:outerShdw blurRad="38100" dist="38100" dir="2700000" algn="tl">
                    <a:srgbClr val="000000">
                      <a:alpha val="43137"/>
                    </a:srgbClr>
                  </a:outerShdw>
                </a:effectLst>
                <a:latin typeface="+mn-lt"/>
                <a:cs typeface="Arial" charset="0"/>
              </a:rPr>
              <a:t>Sample Crisis Preparedness for Other Crisis Situations </a:t>
            </a:r>
          </a:p>
          <a:p>
            <a:pPr>
              <a:buFont typeface="Wingdings" pitchFamily="2" charset="2"/>
              <a:buChar char="Ø"/>
              <a:defRPr/>
            </a:pPr>
            <a:r>
              <a:rPr lang="en-US" sz="2400" dirty="0">
                <a:latin typeface="+mn-lt"/>
                <a:cs typeface="Arial" charset="0"/>
              </a:rPr>
              <a:t>Stadium Emergency Evacuation </a:t>
            </a:r>
          </a:p>
          <a:p>
            <a:pPr>
              <a:buFont typeface="Wingdings" pitchFamily="2" charset="2"/>
              <a:buChar char="Ø"/>
              <a:defRPr/>
            </a:pPr>
            <a:r>
              <a:rPr lang="en-US" sz="2400" dirty="0">
                <a:latin typeface="+mn-lt"/>
                <a:cs typeface="Arial" charset="0"/>
              </a:rPr>
              <a:t>Emergency Shelter Protocol  </a:t>
            </a:r>
          </a:p>
          <a:p>
            <a:pPr>
              <a:buFont typeface="Wingdings" pitchFamily="2" charset="2"/>
              <a:buChar char="Ø"/>
              <a:defRPr/>
            </a:pPr>
            <a:r>
              <a:rPr lang="en-US" sz="2400" dirty="0">
                <a:latin typeface="+mn-lt"/>
                <a:cs typeface="Arial" charset="0"/>
              </a:rPr>
              <a:t>Other Hazards </a:t>
            </a:r>
          </a:p>
          <a:p>
            <a:pPr lvl="1">
              <a:buFont typeface="Wingdings" pitchFamily="2" charset="2"/>
              <a:buChar char="v"/>
              <a:defRPr/>
            </a:pPr>
            <a:r>
              <a:rPr lang="en-US" sz="2400" dirty="0">
                <a:latin typeface="+mn-lt"/>
                <a:cs typeface="Arial" charset="0"/>
              </a:rPr>
              <a:t>Railroads </a:t>
            </a:r>
          </a:p>
          <a:p>
            <a:pPr lvl="1">
              <a:defRPr/>
            </a:pPr>
            <a:r>
              <a:rPr lang="en-US" sz="2000" dirty="0">
                <a:latin typeface="+mn-lt"/>
                <a:cs typeface="Arial" charset="0"/>
              </a:rPr>
              <a:t>Is the school near railroad tracks? If “yes,” does the school have an evacuation plan based on a possible derailment? Does the local fire department have an emergency plan? If so, does it include the school?  </a:t>
            </a:r>
          </a:p>
          <a:p>
            <a:pPr lvl="1">
              <a:buFont typeface="Wingdings" pitchFamily="2" charset="2"/>
              <a:buChar char="v"/>
              <a:defRPr/>
            </a:pPr>
            <a:r>
              <a:rPr lang="en-US" sz="2400" dirty="0">
                <a:latin typeface="+mn-lt"/>
                <a:cs typeface="Arial" charset="0"/>
              </a:rPr>
              <a:t>Airport </a:t>
            </a:r>
          </a:p>
          <a:p>
            <a:pPr lvl="1">
              <a:defRPr/>
            </a:pPr>
            <a:r>
              <a:rPr lang="en-US" sz="2000" dirty="0">
                <a:latin typeface="+mn-lt"/>
                <a:cs typeface="Arial" charset="0"/>
              </a:rPr>
              <a:t>Is the school near an airport? If “yes,” does the school have an evacuation plan based on the location of the airport and flight patterns? Does the airport staff know how to communicate with the school in the event of an emergency at or near the airport? Does the school have a way to communicate with the airport staff? Does the local fire department have an airport emergency plan; if so, does it include the school? </a:t>
            </a:r>
          </a:p>
          <a:p>
            <a:pPr>
              <a:defRPr/>
            </a:pPr>
            <a:endParaRPr lang="en-US" sz="2400" dirty="0">
              <a:latin typeface="+mn-lt"/>
              <a:cs typeface="Arial" charset="0"/>
            </a:endParaRPr>
          </a:p>
        </p:txBody>
      </p:sp>
      <p:pic>
        <p:nvPicPr>
          <p:cNvPr id="6" name="Picture 2">
            <a:extLst>
              <a:ext uri="{FF2B5EF4-FFF2-40B4-BE49-F238E27FC236}">
                <a16:creationId xmlns:a16="http://schemas.microsoft.com/office/drawing/2014/main" id="{0703CC6A-03C1-4149-BC67-F5FB7B884D2A}"/>
              </a:ext>
            </a:extLst>
          </p:cNvPr>
          <p:cNvPicPr>
            <a:picLocks noChangeAspect="1" noChangeArrowheads="1"/>
          </p:cNvPicPr>
          <p:nvPr/>
        </p:nvPicPr>
        <p:blipFill>
          <a:blip r:embed="rId2" cstate="print"/>
          <a:srcRect l="2813" t="34222" r="67422" b="31148"/>
          <a:stretch>
            <a:fillRect/>
          </a:stretch>
        </p:blipFill>
        <p:spPr bwMode="auto">
          <a:xfrm>
            <a:off x="4314093" y="914401"/>
            <a:ext cx="2845104" cy="9731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5C1E18-73B6-41CD-BB50-6DDF9427AF93}"/>
              </a:ext>
            </a:extLst>
          </p:cNvPr>
          <p:cNvSpPr/>
          <p:nvPr/>
        </p:nvSpPr>
        <p:spPr>
          <a:xfrm>
            <a:off x="691660" y="0"/>
            <a:ext cx="7760677" cy="5386090"/>
          </a:xfrm>
          <a:prstGeom prst="rect">
            <a:avLst/>
          </a:prstGeom>
        </p:spPr>
        <p:txBody>
          <a:bodyPr wrap="square">
            <a:spAutoFit/>
          </a:bodyPr>
          <a:lstStyle/>
          <a:p>
            <a:pPr algn="ctr">
              <a:defRPr/>
            </a:pPr>
            <a:r>
              <a:rPr lang="en-US" sz="2400" b="1" dirty="0">
                <a:solidFill>
                  <a:srgbClr val="FF0000"/>
                </a:solidFill>
                <a:effectLst>
                  <a:outerShdw blurRad="38100" dist="38100" dir="2700000" algn="tl">
                    <a:srgbClr val="000000">
                      <a:alpha val="43137"/>
                    </a:srgbClr>
                  </a:outerShdw>
                </a:effectLst>
                <a:latin typeface="+mn-lt"/>
                <a:cs typeface="Arial" charset="0"/>
              </a:rPr>
              <a:t>Sample Crisis Preparedness for </a:t>
            </a:r>
          </a:p>
          <a:p>
            <a:pPr algn="ctr">
              <a:defRPr/>
            </a:pPr>
            <a:r>
              <a:rPr lang="en-US" sz="2400" b="1" dirty="0">
                <a:solidFill>
                  <a:srgbClr val="FF0000"/>
                </a:solidFill>
                <a:effectLst>
                  <a:outerShdw blurRad="38100" dist="38100" dir="2700000" algn="tl">
                    <a:srgbClr val="000000">
                      <a:alpha val="43137"/>
                    </a:srgbClr>
                  </a:outerShdw>
                </a:effectLst>
                <a:latin typeface="+mn-lt"/>
                <a:cs typeface="Arial" charset="0"/>
              </a:rPr>
              <a:t>Other Crisis Situations </a:t>
            </a:r>
          </a:p>
          <a:p>
            <a:pPr algn="ctr">
              <a:defRPr/>
            </a:pPr>
            <a:endParaRPr lang="en-US" sz="2400" b="1" dirty="0">
              <a:solidFill>
                <a:srgbClr val="FF0000"/>
              </a:solidFill>
              <a:effectLst>
                <a:outerShdw blurRad="38100" dist="38100" dir="2700000" algn="tl">
                  <a:srgbClr val="000000">
                    <a:alpha val="43137"/>
                  </a:srgbClr>
                </a:outerShdw>
              </a:effectLst>
              <a:latin typeface="+mn-lt"/>
              <a:cs typeface="Arial" charset="0"/>
            </a:endParaRPr>
          </a:p>
          <a:p>
            <a:pPr>
              <a:buFont typeface="Wingdings" pitchFamily="2" charset="2"/>
              <a:buChar char="Ø"/>
              <a:defRPr/>
            </a:pPr>
            <a:r>
              <a:rPr lang="en-US" sz="2400" dirty="0">
                <a:latin typeface="+mn-lt"/>
                <a:cs typeface="Arial" charset="0"/>
              </a:rPr>
              <a:t>Other Hazards </a:t>
            </a:r>
          </a:p>
          <a:p>
            <a:pPr lvl="1">
              <a:buFont typeface="Wingdings" pitchFamily="2" charset="2"/>
              <a:buChar char="v"/>
              <a:defRPr/>
            </a:pPr>
            <a:r>
              <a:rPr lang="en-US" sz="2400" dirty="0">
                <a:latin typeface="+mn-lt"/>
                <a:cs typeface="Arial" charset="0"/>
              </a:rPr>
              <a:t>Chemical </a:t>
            </a:r>
          </a:p>
          <a:p>
            <a:pPr lvl="1">
              <a:defRPr/>
            </a:pPr>
            <a:r>
              <a:rPr lang="en-US" sz="2000" dirty="0">
                <a:latin typeface="+mn-lt"/>
                <a:cs typeface="Arial" charset="0"/>
              </a:rPr>
              <a:t>Is the school near above-ground chemical storage tanks or an industrial park? If “yes,” does the school have an evacuation plan based on the location of the storage tanks or industrial park? Does the chemical storage company or companies in the industrial park know how to communicate with the school in the event of an emergency? Does the school have a way to communicate with companies with the chemical storage tanks or with companies in the industrial park? Does the school have identified staff that can turn off the HVAC fresh-air mix? Does the local fire department have an emergency plan? If so, does it include the school? </a:t>
            </a:r>
          </a:p>
          <a:p>
            <a:pPr>
              <a:buFont typeface="Wingdings" pitchFamily="2" charset="2"/>
              <a:buChar char="Ø"/>
              <a:defRPr/>
            </a:pPr>
            <a:endParaRPr lang="en-US" sz="2400" dirty="0">
              <a:latin typeface="+mn-lt"/>
              <a:cs typeface="Arial" charset="0"/>
            </a:endParaRPr>
          </a:p>
        </p:txBody>
      </p:sp>
      <p:pic>
        <p:nvPicPr>
          <p:cNvPr id="6" name="Picture 2">
            <a:extLst>
              <a:ext uri="{FF2B5EF4-FFF2-40B4-BE49-F238E27FC236}">
                <a16:creationId xmlns:a16="http://schemas.microsoft.com/office/drawing/2014/main" id="{77CCECD0-A736-4846-AA76-3DD0AB209E34}"/>
              </a:ext>
            </a:extLst>
          </p:cNvPr>
          <p:cNvPicPr>
            <a:picLocks noChangeAspect="1" noChangeArrowheads="1"/>
          </p:cNvPicPr>
          <p:nvPr/>
        </p:nvPicPr>
        <p:blipFill>
          <a:blip r:embed="rId2" cstate="print"/>
          <a:srcRect l="2813" t="34222" r="67422" b="31148"/>
          <a:stretch>
            <a:fillRect/>
          </a:stretch>
        </p:blipFill>
        <p:spPr bwMode="auto">
          <a:xfrm>
            <a:off x="2828128" y="5005755"/>
            <a:ext cx="3487739" cy="1192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8" name="Rectangle 72">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59" name="Rectangle 74">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8"/>
            <a:ext cx="8178800"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756" name="Picture 2">
            <a:extLst>
              <a:ext uri="{FF2B5EF4-FFF2-40B4-BE49-F238E27FC236}">
                <a16:creationId xmlns:a16="http://schemas.microsoft.com/office/drawing/2014/main" id="{F551476D-67A9-4C41-AE5F-84F4E18AD5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313" t="31000" r="50626" b="13000"/>
          <a:stretch>
            <a:fillRect/>
          </a:stretch>
        </p:blipFill>
        <p:spPr bwMode="auto">
          <a:xfrm>
            <a:off x="840357" y="1178801"/>
            <a:ext cx="7463281" cy="44942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AA33B-2678-44AC-9014-F052D774EB19}"/>
              </a:ext>
            </a:extLst>
          </p:cNvPr>
          <p:cNvSpPr>
            <a:spLocks noGrp="1"/>
          </p:cNvSpPr>
          <p:nvPr>
            <p:ph type="title"/>
          </p:nvPr>
        </p:nvSpPr>
        <p:spPr/>
        <p:txBody>
          <a:bodyPr/>
          <a:lstStyle/>
          <a:p>
            <a:pPr eaLnBrk="1" hangingPunct="1">
              <a:defRPr/>
            </a:pPr>
            <a:r>
              <a:rPr lang="en-US" dirty="0">
                <a:effectLst>
                  <a:outerShdw blurRad="38100" dist="38100" dir="2700000" algn="tl">
                    <a:srgbClr val="000000">
                      <a:alpha val="43137"/>
                    </a:srgbClr>
                  </a:outerShdw>
                </a:effectLst>
              </a:rPr>
              <a:t>On-Site Safety Assessment</a:t>
            </a:r>
          </a:p>
        </p:txBody>
      </p:sp>
      <p:sp>
        <p:nvSpPr>
          <p:cNvPr id="3" name="Content Placeholder 2">
            <a:extLst>
              <a:ext uri="{FF2B5EF4-FFF2-40B4-BE49-F238E27FC236}">
                <a16:creationId xmlns:a16="http://schemas.microsoft.com/office/drawing/2014/main" id="{BC8C1E65-E4DC-4B2A-98A0-B9CB840FA600}"/>
              </a:ext>
            </a:extLst>
          </p:cNvPr>
          <p:cNvSpPr>
            <a:spLocks noGrp="1"/>
          </p:cNvSpPr>
          <p:nvPr>
            <p:ph idx="1"/>
          </p:nvPr>
        </p:nvSpPr>
        <p:spPr/>
        <p:txBody>
          <a:bodyPr/>
          <a:lstStyle/>
          <a:p>
            <a:pPr eaLnBrk="1" hangingPunct="1">
              <a:buFont typeface="Arial" charset="0"/>
              <a:buChar char="•"/>
              <a:defRPr/>
            </a:pPr>
            <a:r>
              <a:rPr lang="en-US" dirty="0">
                <a:solidFill>
                  <a:srgbClr val="FF0000"/>
                </a:solidFill>
                <a:effectLst>
                  <a:outerShdw blurRad="38100" dist="38100" dir="2700000" algn="tl">
                    <a:srgbClr val="000000">
                      <a:alpha val="43137"/>
                    </a:srgbClr>
                  </a:outerShdw>
                </a:effectLst>
              </a:rPr>
              <a:t>Georgia Department of Education </a:t>
            </a:r>
            <a:r>
              <a:rPr lang="en-US" dirty="0"/>
              <a:t>and  </a:t>
            </a:r>
            <a:r>
              <a:rPr lang="en-US" dirty="0">
                <a:solidFill>
                  <a:srgbClr val="FF0000"/>
                </a:solidFill>
                <a:effectLst>
                  <a:outerShdw blurRad="38100" dist="38100" dir="2700000" algn="tl">
                    <a:srgbClr val="000000">
                      <a:alpha val="43137"/>
                    </a:srgbClr>
                  </a:outerShdw>
                </a:effectLst>
              </a:rPr>
              <a:t>Georgia Emergency Management Agency </a:t>
            </a:r>
            <a:r>
              <a:rPr lang="en-US" dirty="0"/>
              <a:t>conduct on-site safety assessments.</a:t>
            </a:r>
          </a:p>
          <a:p>
            <a:pPr eaLnBrk="1" hangingPunct="1">
              <a:buFont typeface="Arial" charset="0"/>
              <a:buChar char="•"/>
              <a:defRPr/>
            </a:pPr>
            <a:r>
              <a:rPr lang="en-US" dirty="0">
                <a:effectLst>
                  <a:outerShdw blurRad="38100" dist="38100" dir="2700000" algn="tl">
                    <a:srgbClr val="000000">
                      <a:alpha val="43137"/>
                    </a:srgbClr>
                  </a:outerShdw>
                </a:effectLst>
              </a:rPr>
              <a:t>Process</a:t>
            </a:r>
          </a:p>
          <a:p>
            <a:pPr eaLnBrk="1" hangingPunct="1">
              <a:buFont typeface="Arial" charset="0"/>
              <a:buChar char="•"/>
              <a:defRPr/>
            </a:pPr>
            <a:r>
              <a:rPr lang="en-US" dirty="0">
                <a:effectLst>
                  <a:outerShdw blurRad="38100" dist="38100" dir="2700000" algn="tl">
                    <a:srgbClr val="000000">
                      <a:alpha val="43137"/>
                    </a:srgbClr>
                  </a:outerShdw>
                </a:effectLst>
              </a:rPr>
              <a:t>Immediate Feedback</a:t>
            </a:r>
          </a:p>
          <a:p>
            <a:pPr eaLnBrk="1" hangingPunct="1">
              <a:buFont typeface="Arial" charset="0"/>
              <a:buChar char="•"/>
              <a:defRPr/>
            </a:pPr>
            <a:r>
              <a:rPr lang="en-US" dirty="0">
                <a:effectLst>
                  <a:outerShdw blurRad="38100" dist="38100" dir="2700000" algn="tl">
                    <a:srgbClr val="000000">
                      <a:alpha val="43137"/>
                    </a:srgbClr>
                  </a:outerShdw>
                </a:effectLst>
              </a:rPr>
              <a:t>Full Report</a:t>
            </a:r>
          </a:p>
          <a:p>
            <a:pPr eaLnBrk="1" hangingPunct="1">
              <a:buFont typeface="Arial" charset="0"/>
              <a:buChar char="•"/>
              <a:defRPr/>
            </a:pPr>
            <a:r>
              <a:rPr lang="en-US" dirty="0">
                <a:effectLst>
                  <a:outerShdw blurRad="38100" dist="38100" dir="2700000" algn="tl">
                    <a:srgbClr val="000000">
                      <a:alpha val="43137"/>
                    </a:srgbClr>
                  </a:outerShdw>
                </a:effectLst>
              </a:rPr>
              <a:t>Follow-up</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BBB6-5C23-42B9-A903-4145DDDDE174}"/>
              </a:ext>
            </a:extLst>
          </p:cNvPr>
          <p:cNvSpPr>
            <a:spLocks noGrp="1"/>
          </p:cNvSpPr>
          <p:nvPr>
            <p:ph type="ctrTitle"/>
          </p:nvPr>
        </p:nvSpPr>
        <p:spPr>
          <a:xfrm>
            <a:off x="685800" y="2235200"/>
            <a:ext cx="7772400" cy="2387600"/>
          </a:xfrm>
        </p:spPr>
        <p:txBody>
          <a:bodyPr>
            <a:normAutofit fontScale="90000"/>
          </a:bodyPr>
          <a:lstStyle/>
          <a:p>
            <a:pPr>
              <a:defRPr/>
            </a:pPr>
            <a:r>
              <a:rPr lang="en-US" i="1" dirty="0">
                <a:solidFill>
                  <a:srgbClr val="FF0000"/>
                </a:solidFill>
                <a:effectLst>
                  <a:outerShdw blurRad="38100" dist="38100" dir="2700000" algn="tl">
                    <a:srgbClr val="000000">
                      <a:alpha val="43137"/>
                    </a:srgbClr>
                  </a:outerShdw>
                </a:effectLst>
              </a:rPr>
              <a:t>Look at it, again.  No, really look this time.                                      See what you don’t see.</a:t>
            </a:r>
          </a:p>
        </p:txBody>
      </p:sp>
      <p:sp>
        <p:nvSpPr>
          <p:cNvPr id="3" name="Subtitle 2">
            <a:extLst>
              <a:ext uri="{FF2B5EF4-FFF2-40B4-BE49-F238E27FC236}">
                <a16:creationId xmlns:a16="http://schemas.microsoft.com/office/drawing/2014/main" id="{BF3058BD-09D8-4DAE-A5BB-3EC56F1CFC2E}"/>
              </a:ext>
            </a:extLst>
          </p:cNvPr>
          <p:cNvSpPr>
            <a:spLocks noGrp="1"/>
          </p:cNvSpPr>
          <p:nvPr>
            <p:ph type="subTitle" idx="1"/>
          </p:nvPr>
        </p:nvSpPr>
        <p:spPr>
          <a:xfrm>
            <a:off x="1143000" y="4292320"/>
            <a:ext cx="6858000" cy="1655762"/>
          </a:xfrm>
        </p:spPr>
        <p:txBody>
          <a:bodyPr/>
          <a:lstStyle/>
          <a:p>
            <a:pPr>
              <a:buFont typeface="Arial" charset="0"/>
              <a:buNone/>
              <a:defRPr/>
            </a:pPr>
            <a:endParaRPr lang="en-US" dirty="0"/>
          </a:p>
          <a:p>
            <a:pPr>
              <a:buFont typeface="Arial" charset="0"/>
              <a:buNone/>
              <a:defRPr/>
            </a:pPr>
            <a:r>
              <a:rPr lang="en-US" b="1" dirty="0">
                <a:solidFill>
                  <a:schemeClr val="tx1"/>
                </a:solidFill>
                <a:effectLst>
                  <a:outerShdw blurRad="38100" dist="38100" dir="2700000" algn="tl">
                    <a:srgbClr val="000000">
                      <a:alpha val="43137"/>
                    </a:srgbClr>
                  </a:outerShdw>
                </a:effectLst>
              </a:rPr>
              <a:t>Alice in Wonderland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DF1A0-51B2-415D-A514-6D79CBBDED9C}"/>
              </a:ext>
            </a:extLst>
          </p:cNvPr>
          <p:cNvSpPr>
            <a:spLocks noGrp="1"/>
          </p:cNvSpPr>
          <p:nvPr>
            <p:ph type="ctrTitle"/>
          </p:nvPr>
        </p:nvSpPr>
        <p:spPr>
          <a:xfrm>
            <a:off x="609600" y="1524000"/>
            <a:ext cx="7772400" cy="1543050"/>
          </a:xfrm>
          <a:solidFill>
            <a:srgbClr val="C00000"/>
          </a:solidFill>
        </p:spPr>
        <p:txBody>
          <a:bodyPr/>
          <a:lstStyle/>
          <a:p>
            <a:pPr eaLnBrk="1" hangingPunct="1">
              <a:defRPr/>
            </a:pPr>
            <a:r>
              <a:rPr lang="en-US" sz="5400" dirty="0">
                <a:solidFill>
                  <a:schemeClr val="bg1"/>
                </a:solidFill>
                <a:effectLst>
                  <a:outerShdw blurRad="38100" dist="38100" dir="2700000" algn="tl">
                    <a:srgbClr val="000000">
                      <a:alpha val="43137"/>
                    </a:srgbClr>
                  </a:outerShdw>
                </a:effectLst>
              </a:rPr>
              <a:t>Is Your School Safe?</a:t>
            </a:r>
          </a:p>
        </p:txBody>
      </p:sp>
      <p:sp>
        <p:nvSpPr>
          <p:cNvPr id="3" name="Subtitle 2">
            <a:extLst>
              <a:ext uri="{FF2B5EF4-FFF2-40B4-BE49-F238E27FC236}">
                <a16:creationId xmlns:a16="http://schemas.microsoft.com/office/drawing/2014/main" id="{93CF4F61-755B-4BAA-802D-2BBD8BB1416D}"/>
              </a:ext>
            </a:extLst>
          </p:cNvPr>
          <p:cNvSpPr>
            <a:spLocks noGrp="1"/>
          </p:cNvSpPr>
          <p:nvPr>
            <p:ph type="subTitle" idx="1"/>
          </p:nvPr>
        </p:nvSpPr>
        <p:spPr>
          <a:xfrm>
            <a:off x="1371600" y="3200400"/>
            <a:ext cx="6400800" cy="1752600"/>
          </a:xfrm>
        </p:spPr>
        <p:txBody>
          <a:bodyPr/>
          <a:lstStyle/>
          <a:p>
            <a:pPr eaLnBrk="1" hangingPunct="1">
              <a:buFont typeface="Arial" charset="0"/>
              <a:buNone/>
              <a:defRPr/>
            </a:pPr>
            <a:r>
              <a:rPr lang="en-US" sz="5400" dirty="0">
                <a:solidFill>
                  <a:srgbClr val="FF0000"/>
                </a:solidFill>
                <a:effectLst>
                  <a:outerShdw blurRad="38100" dist="38100" dir="2700000" algn="tl">
                    <a:srgbClr val="000000">
                      <a:alpha val="43137"/>
                    </a:srgbClr>
                  </a:outerShdw>
                </a:effectLst>
              </a:rPr>
              <a:t>Are You Sure?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86BC7-3581-4AD2-88FF-F82E1B70F71A}"/>
              </a:ext>
            </a:extLst>
          </p:cNvPr>
          <p:cNvSpPr>
            <a:spLocks noGrp="1"/>
          </p:cNvSpPr>
          <p:nvPr>
            <p:ph type="title" idx="4294967295"/>
          </p:nvPr>
        </p:nvSpPr>
        <p:spPr>
          <a:xfrm>
            <a:off x="1414462" y="1080355"/>
            <a:ext cx="6315075" cy="1325562"/>
          </a:xfrm>
        </p:spPr>
        <p:txBody>
          <a:bodyPr/>
          <a:lstStyle/>
          <a:p>
            <a:pPr algn="ctr" eaLnBrk="1" hangingPunct="1">
              <a:defRPr/>
            </a:pPr>
            <a:r>
              <a:rPr lang="en-US" dirty="0">
                <a:effectLst>
                  <a:outerShdw blurRad="38100" dist="38100" dir="2700000" algn="tl">
                    <a:srgbClr val="000000">
                      <a:alpha val="43137"/>
                    </a:srgbClr>
                  </a:outerShdw>
                </a:effectLst>
              </a:rPr>
              <a:t>Georgia Department of Educ</a:t>
            </a:r>
            <a:r>
              <a:rPr lang="en-US" dirty="0"/>
              <a:t>ation</a:t>
            </a:r>
          </a:p>
        </p:txBody>
      </p:sp>
      <p:sp>
        <p:nvSpPr>
          <p:cNvPr id="77827" name="Content Placeholder 2">
            <a:extLst>
              <a:ext uri="{FF2B5EF4-FFF2-40B4-BE49-F238E27FC236}">
                <a16:creationId xmlns:a16="http://schemas.microsoft.com/office/drawing/2014/main" id="{511F7E7B-2AD1-4528-ABF2-ECB31AF06DEA}"/>
              </a:ext>
            </a:extLst>
          </p:cNvPr>
          <p:cNvSpPr>
            <a:spLocks noGrp="1"/>
          </p:cNvSpPr>
          <p:nvPr>
            <p:ph idx="4294967295"/>
          </p:nvPr>
        </p:nvSpPr>
        <p:spPr>
          <a:xfrm>
            <a:off x="736356" y="2766402"/>
            <a:ext cx="7671288" cy="3757491"/>
          </a:xfrm>
        </p:spPr>
        <p:txBody>
          <a:bodyPr/>
          <a:lstStyle/>
          <a:p>
            <a:pPr algn="ctr" eaLnBrk="1" hangingPunct="1">
              <a:buFont typeface="Arial" panose="020B0604020202020204" pitchFamily="34" charset="0"/>
              <a:buNone/>
            </a:pPr>
            <a:r>
              <a:rPr lang="en-US" altLang="en-US" dirty="0"/>
              <a:t>Garry </a:t>
            </a:r>
            <a:r>
              <a:rPr lang="en-US" altLang="en-US" dirty="0" err="1"/>
              <a:t>McGiboney</a:t>
            </a:r>
            <a:endParaRPr lang="en-US" altLang="en-US" dirty="0"/>
          </a:p>
          <a:p>
            <a:pPr algn="ctr" eaLnBrk="1" hangingPunct="1">
              <a:buFont typeface="Arial" panose="020B0604020202020204" pitchFamily="34" charset="0"/>
              <a:buNone/>
            </a:pPr>
            <a:r>
              <a:rPr lang="en-US" altLang="en-US" dirty="0">
                <a:hlinkClick r:id="rId2"/>
              </a:rPr>
              <a:t>gmcgiboney@doe.k12.ga.us</a:t>
            </a:r>
            <a:endParaRPr lang="en-US" altLang="en-US" dirty="0"/>
          </a:p>
          <a:p>
            <a:pPr algn="ctr" eaLnBrk="1" hangingPunct="1">
              <a:buFont typeface="Arial" panose="020B0604020202020204" pitchFamily="34" charset="0"/>
              <a:buNone/>
            </a:pPr>
            <a:r>
              <a:rPr lang="en-US" altLang="en-US" dirty="0"/>
              <a:t>Cheryl Benefield</a:t>
            </a:r>
          </a:p>
          <a:p>
            <a:pPr algn="ctr" eaLnBrk="1" hangingPunct="1">
              <a:buFont typeface="Arial" panose="020B0604020202020204" pitchFamily="34" charset="0"/>
              <a:buNone/>
            </a:pPr>
            <a:r>
              <a:rPr lang="en-US" altLang="en-US" dirty="0">
                <a:hlinkClick r:id="rId3"/>
              </a:rPr>
              <a:t>cbenefield@doe.k12.ga.us</a:t>
            </a:r>
            <a:endParaRPr lang="en-US" altLang="en-US" dirty="0"/>
          </a:p>
          <a:p>
            <a:pPr algn="ctr" eaLnBrk="1" hangingPunct="1">
              <a:buFont typeface="Arial" panose="020B0604020202020204" pitchFamily="34" charset="0"/>
              <a:buNone/>
            </a:pPr>
            <a:r>
              <a:rPr lang="en-US" altLang="en-US" dirty="0"/>
              <a:t>Jeff Hodges</a:t>
            </a:r>
          </a:p>
          <a:p>
            <a:pPr algn="ctr" eaLnBrk="1" hangingPunct="1">
              <a:buFont typeface="Arial" panose="020B0604020202020204" pitchFamily="34" charset="0"/>
              <a:buNone/>
            </a:pPr>
            <a:r>
              <a:rPr lang="en-US" altLang="en-US" dirty="0">
                <a:hlinkClick r:id="rId4"/>
              </a:rPr>
              <a:t>jhodges@doe.k12.ga.us</a:t>
            </a:r>
            <a:endParaRPr lang="en-US" altLang="en-US" dirty="0"/>
          </a:p>
          <a:p>
            <a:pPr algn="ctr" eaLnBrk="1" hangingPunct="1">
              <a:buFont typeface="Arial" panose="020B0604020202020204" pitchFamily="34" charset="0"/>
              <a:buNone/>
            </a:pPr>
            <a:endParaRPr lang="en-US"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979349-08AC-45CA-A645-FA7BD26AFFA6}"/>
              </a:ext>
            </a:extLst>
          </p:cNvPr>
          <p:cNvSpPr>
            <a:spLocks noGrp="1"/>
          </p:cNvSpPr>
          <p:nvPr>
            <p:ph idx="1"/>
          </p:nvPr>
        </p:nvSpPr>
        <p:spPr>
          <a:xfrm>
            <a:off x="30773" y="518747"/>
            <a:ext cx="9082454" cy="6013938"/>
          </a:xfrm>
        </p:spPr>
        <p:txBody>
          <a:bodyPr rtlCol="0">
            <a:normAutofit fontScale="92500" lnSpcReduction="20000"/>
          </a:bodyPr>
          <a:lstStyle/>
          <a:p>
            <a:pPr algn="ctr" eaLnBrk="1" fontAlgn="auto" hangingPunct="1">
              <a:spcAft>
                <a:spcPts val="0"/>
              </a:spcAft>
              <a:buFont typeface="Arial" panose="020B0604020202020204" pitchFamily="34" charset="0"/>
              <a:buNone/>
              <a:defRPr/>
            </a:pPr>
            <a:r>
              <a:rPr lang="en-US" sz="3500" b="1" dirty="0">
                <a:solidFill>
                  <a:srgbClr val="FF0000"/>
                </a:solidFill>
                <a:effectLst>
                  <a:outerShdw blurRad="38100" dist="38100" dir="2700000" algn="tl">
                    <a:srgbClr val="000000">
                      <a:alpha val="43137"/>
                    </a:srgbClr>
                  </a:outerShdw>
                </a:effectLst>
              </a:rPr>
              <a:t>School Interior</a:t>
            </a:r>
            <a:endParaRPr lang="en-US" sz="3500" dirty="0">
              <a:solidFill>
                <a:srgbClr val="FF0000"/>
              </a:solidFill>
              <a:effectLst>
                <a:outerShdw blurRad="38100" dist="38100" dir="2700000" algn="tl">
                  <a:srgbClr val="000000">
                    <a:alpha val="43137"/>
                  </a:srgbClr>
                </a:outerShdw>
              </a:effectLst>
            </a:endParaRPr>
          </a:p>
          <a:p>
            <a:pPr eaLnBrk="1" fontAlgn="auto" hangingPunct="1">
              <a:spcAft>
                <a:spcPts val="0"/>
              </a:spcAft>
              <a:defRPr/>
            </a:pPr>
            <a:r>
              <a:rPr lang="en-US" sz="2600" dirty="0"/>
              <a:t>The designated entrance door has </a:t>
            </a:r>
            <a:r>
              <a:rPr lang="en-US" sz="2600" b="1" dirty="0">
                <a:solidFill>
                  <a:srgbClr val="FF0000"/>
                </a:solidFill>
                <a:effectLst>
                  <a:outerShdw blurRad="38100" dist="38100" dir="2700000" algn="tl">
                    <a:srgbClr val="000000">
                      <a:alpha val="43137"/>
                    </a:srgbClr>
                  </a:outerShdw>
                </a:effectLst>
              </a:rPr>
              <a:t>clearly visible signs </a:t>
            </a:r>
            <a:r>
              <a:rPr lang="en-US" sz="2600" dirty="0"/>
              <a:t>showing the location of the main office and advising visitors to report to the office.</a:t>
            </a:r>
          </a:p>
          <a:p>
            <a:pPr eaLnBrk="1" fontAlgn="auto" hangingPunct="1">
              <a:spcAft>
                <a:spcPts val="0"/>
              </a:spcAft>
              <a:defRPr/>
            </a:pPr>
            <a:r>
              <a:rPr lang="en-US" sz="2600" dirty="0"/>
              <a:t>The entrance lobby is visible from the main office.  </a:t>
            </a:r>
            <a:r>
              <a:rPr lang="en-US" sz="2600" b="1" dirty="0">
                <a:solidFill>
                  <a:srgbClr val="FF0000"/>
                </a:solidFill>
                <a:effectLst>
                  <a:outerShdw blurRad="38100" dist="38100" dir="2700000" algn="tl">
                    <a:srgbClr val="000000">
                      <a:alpha val="43137"/>
                    </a:srgbClr>
                  </a:outerShdw>
                </a:effectLst>
              </a:rPr>
              <a:t>If not, secure the area.</a:t>
            </a:r>
          </a:p>
          <a:p>
            <a:pPr eaLnBrk="1" fontAlgn="auto" hangingPunct="1">
              <a:spcAft>
                <a:spcPts val="0"/>
              </a:spcAft>
              <a:defRPr/>
            </a:pPr>
            <a:r>
              <a:rPr lang="en-US" sz="2600" dirty="0"/>
              <a:t>Staff members, volunteer personnel, or a security camera</a:t>
            </a:r>
            <a:r>
              <a:rPr lang="en-US" sz="2600" b="1" dirty="0">
                <a:solidFill>
                  <a:srgbClr val="FF0000"/>
                </a:solidFill>
                <a:effectLst>
                  <a:outerShdw blurRad="38100" dist="38100" dir="2700000" algn="tl">
                    <a:srgbClr val="000000">
                      <a:alpha val="43137"/>
                    </a:srgbClr>
                  </a:outerShdw>
                </a:effectLst>
              </a:rPr>
              <a:t> monitor the main entrance lobby</a:t>
            </a:r>
            <a:r>
              <a:rPr lang="en-US" sz="2600" dirty="0"/>
              <a:t>.</a:t>
            </a:r>
          </a:p>
          <a:p>
            <a:pPr eaLnBrk="1" fontAlgn="auto" hangingPunct="1">
              <a:spcAft>
                <a:spcPts val="0"/>
              </a:spcAft>
              <a:defRPr/>
            </a:pPr>
            <a:r>
              <a:rPr lang="en-US" sz="2600" dirty="0"/>
              <a:t>Visitors are </a:t>
            </a:r>
            <a:r>
              <a:rPr lang="en-US" sz="2600" b="1" dirty="0">
                <a:effectLst>
                  <a:outerShdw blurRad="38100" dist="38100" dir="2700000" algn="tl">
                    <a:srgbClr val="000000">
                      <a:alpha val="43137"/>
                    </a:srgbClr>
                  </a:outerShdw>
                </a:effectLst>
              </a:rPr>
              <a:t>required to sign </a:t>
            </a:r>
            <a:r>
              <a:rPr lang="en-US" sz="2600" dirty="0"/>
              <a:t>in at the main office.</a:t>
            </a:r>
          </a:p>
          <a:p>
            <a:pPr eaLnBrk="1" fontAlgn="auto" hangingPunct="1">
              <a:spcAft>
                <a:spcPts val="0"/>
              </a:spcAft>
              <a:defRPr/>
            </a:pPr>
            <a:r>
              <a:rPr lang="en-US" sz="2600" dirty="0"/>
              <a:t>Hallways are free of travel impediments.</a:t>
            </a:r>
          </a:p>
          <a:p>
            <a:pPr eaLnBrk="1" fontAlgn="auto" hangingPunct="1">
              <a:spcAft>
                <a:spcPts val="0"/>
              </a:spcAft>
              <a:defRPr/>
            </a:pPr>
            <a:r>
              <a:rPr lang="en-US" sz="2600" dirty="0"/>
              <a:t>Hallways leading to required </a:t>
            </a:r>
            <a:r>
              <a:rPr lang="en-US" sz="2600" b="1" dirty="0">
                <a:effectLst>
                  <a:outerShdw blurRad="38100" dist="38100" dir="2700000" algn="tl">
                    <a:srgbClr val="000000">
                      <a:alpha val="43137"/>
                    </a:srgbClr>
                  </a:outerShdw>
                </a:effectLst>
              </a:rPr>
              <a:t>exit doors are kept clear </a:t>
            </a:r>
            <a:r>
              <a:rPr lang="en-US" sz="2600" dirty="0"/>
              <a:t>and unencumbered with rugs or furniture which might impede traffic flow from building in an emergency.</a:t>
            </a:r>
          </a:p>
          <a:p>
            <a:pPr eaLnBrk="1" fontAlgn="auto" hangingPunct="1">
              <a:spcAft>
                <a:spcPts val="0"/>
              </a:spcAft>
              <a:defRPr/>
            </a:pPr>
            <a:r>
              <a:rPr lang="en-US" sz="2600" b="1" dirty="0">
                <a:effectLst>
                  <a:outerShdw blurRad="38100" dist="38100" dir="2700000" algn="tl">
                    <a:srgbClr val="000000">
                      <a:alpha val="43137"/>
                    </a:srgbClr>
                  </a:outerShdw>
                </a:effectLst>
              </a:rPr>
              <a:t>Blind</a:t>
            </a:r>
            <a:r>
              <a:rPr lang="en-US" sz="2600" b="1" dirty="0">
                <a:solidFill>
                  <a:srgbClr val="FF0000"/>
                </a:solidFill>
                <a:effectLst>
                  <a:outerShdw blurRad="38100" dist="38100" dir="2700000" algn="tl">
                    <a:srgbClr val="000000">
                      <a:alpha val="43137"/>
                    </a:srgbClr>
                  </a:outerShdw>
                </a:effectLst>
              </a:rPr>
              <a:t> </a:t>
            </a:r>
            <a:r>
              <a:rPr lang="en-US" sz="2600" b="1" dirty="0">
                <a:effectLst>
                  <a:outerShdw blurRad="38100" dist="38100" dir="2700000" algn="tl">
                    <a:srgbClr val="000000">
                      <a:alpha val="43137"/>
                    </a:srgbClr>
                  </a:outerShdw>
                </a:effectLst>
              </a:rPr>
              <a:t>spots in hallways and stairwells </a:t>
            </a:r>
            <a:r>
              <a:rPr lang="en-US" sz="2600" dirty="0"/>
              <a:t>are equipped with parabolic mirrors (or similar surveillance device).</a:t>
            </a:r>
          </a:p>
          <a:p>
            <a:pPr eaLnBrk="1" fontAlgn="auto" hangingPunct="1">
              <a:spcAft>
                <a:spcPts val="0"/>
              </a:spcAft>
              <a:defRPr/>
            </a:pPr>
            <a:r>
              <a:rPr lang="en-US" sz="2600" b="1" dirty="0">
                <a:effectLst>
                  <a:outerShdw blurRad="38100" dist="38100" dir="2700000" algn="tl">
                    <a:srgbClr val="000000">
                      <a:alpha val="43137"/>
                    </a:srgbClr>
                  </a:outerShdw>
                </a:effectLst>
              </a:rPr>
              <a:t>Remote and isolated hallways </a:t>
            </a:r>
            <a:r>
              <a:rPr lang="en-US" sz="2600" dirty="0"/>
              <a:t>are </a:t>
            </a:r>
            <a:r>
              <a:rPr lang="en-US" sz="2600" b="1" dirty="0">
                <a:solidFill>
                  <a:srgbClr val="FF0000"/>
                </a:solidFill>
                <a:effectLst>
                  <a:outerShdw blurRad="38100" dist="38100" dir="2700000" algn="tl">
                    <a:srgbClr val="000000">
                      <a:alpha val="43137"/>
                    </a:srgbClr>
                  </a:outerShdw>
                </a:effectLst>
              </a:rPr>
              <a:t>monitored</a:t>
            </a:r>
            <a:r>
              <a:rPr lang="en-US" sz="2600" dirty="0"/>
              <a:t> by security cameras or other monitoring methods.</a:t>
            </a:r>
          </a:p>
          <a:p>
            <a:pPr eaLnBrk="1" fontAlgn="auto" hangingPunct="1">
              <a:spcAft>
                <a:spcPts val="0"/>
              </a:spcAft>
              <a:defRPr/>
            </a:pPr>
            <a:r>
              <a:rPr lang="en-US" sz="2600" b="1" dirty="0">
                <a:solidFill>
                  <a:srgbClr val="FF0000"/>
                </a:solidFill>
                <a:effectLst>
                  <a:outerShdw blurRad="38100" dist="38100" dir="2700000" algn="tl">
                    <a:srgbClr val="000000">
                      <a:alpha val="43137"/>
                    </a:srgbClr>
                  </a:outerShdw>
                </a:effectLst>
              </a:rPr>
              <a:t>Stairwells are monitored</a:t>
            </a:r>
            <a:r>
              <a:rPr lang="en-US" sz="2600" dirty="0"/>
              <a:t>.</a:t>
            </a:r>
          </a:p>
          <a:p>
            <a:pPr eaLnBrk="1" fontAlgn="auto" hangingPunct="1">
              <a:spcAft>
                <a:spcPts val="0"/>
              </a:spcAft>
              <a:buFont typeface="Arial" panose="020B0604020202020204" pitchFamily="34" charset="0"/>
              <a:buNone/>
              <a:defRPr/>
            </a:pP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5839-F581-4B14-BFF5-84D85A44A34F}"/>
              </a:ext>
            </a:extLst>
          </p:cNvPr>
          <p:cNvSpPr>
            <a:spLocks noGrp="1"/>
          </p:cNvSpPr>
          <p:nvPr>
            <p:ph type="title"/>
          </p:nvPr>
        </p:nvSpPr>
        <p:spPr>
          <a:xfrm>
            <a:off x="1676400" y="228600"/>
            <a:ext cx="5486400" cy="566738"/>
          </a:xfrm>
        </p:spPr>
        <p:txBody>
          <a:bodyPr/>
          <a:lstStyle/>
          <a:p>
            <a:pPr algn="ctr">
              <a:defRPr/>
            </a:pPr>
            <a:r>
              <a:rPr lang="en-US" sz="3200" dirty="0">
                <a:solidFill>
                  <a:srgbClr val="FF0000"/>
                </a:solidFill>
                <a:effectLst>
                  <a:outerShdw blurRad="38100" dist="38100" dir="2700000" algn="tl">
                    <a:srgbClr val="000000">
                      <a:alpha val="43137"/>
                    </a:srgbClr>
                  </a:outerShdw>
                </a:effectLst>
                <a:cs typeface="Calibri" pitchFamily="34" charset="0"/>
              </a:rPr>
              <a:t>School Entrance</a:t>
            </a:r>
          </a:p>
        </p:txBody>
      </p:sp>
      <p:pic>
        <p:nvPicPr>
          <p:cNvPr id="10243" name="Picture Placeholder 6">
            <a:extLst>
              <a:ext uri="{FF2B5EF4-FFF2-40B4-BE49-F238E27FC236}">
                <a16:creationId xmlns:a16="http://schemas.microsoft.com/office/drawing/2014/main" id="{D18A6D7F-0872-49C1-ABC1-8D4CAE55DC3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1875" b="21875"/>
          <a:stretch>
            <a:fillRect/>
          </a:stretch>
        </p:blipFill>
        <p:spPr>
          <a:xfrm>
            <a:off x="1219200" y="990600"/>
            <a:ext cx="6604000" cy="4953000"/>
          </a:xfrm>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age_x0020_SubHeader xmlns="5cbf8f37-74aa-4966-a3b9-9f55561acf5d" xsi:nil="true"/>
    <TaxCatchAll xmlns="1d496aed-39d0-4758-b3cf-4e4773287716"/>
    <PublishingExpirationDate xmlns="http://schemas.microsoft.com/sharepoint/v3" xsi:nil="true"/>
    <PublishingStartDate xmlns="http://schemas.microsoft.com/sharepoint/v3" xsi:nil="true"/>
    <Page xmlns="5cbf8f37-74aa-4966-a3b9-9f55561acf5d">80</Pag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66FFD8429131A4E96CC84417E693C27" ma:contentTypeVersion="1" ma:contentTypeDescription="Create a new document." ma:contentTypeScope="" ma:versionID="4ac77749d4835291d0823331e78ea355">
  <xsd:schema xmlns:xsd="http://www.w3.org/2001/XMLSchema" xmlns:xs="http://www.w3.org/2001/XMLSchema" xmlns:p="http://schemas.microsoft.com/office/2006/metadata/properties" xmlns:ns1="http://schemas.microsoft.com/sharepoint/v3" xmlns:ns2="1d496aed-39d0-4758-b3cf-4e4773287716" xmlns:ns3="5cbf8f37-74aa-4966-a3b9-9f55561acf5d" targetNamespace="http://schemas.microsoft.com/office/2006/metadata/properties" ma:root="true" ma:fieldsID="db1668d93fead4812d065eee4ac9947f" ns1:_="" ns2:_="" ns3:_="">
    <xsd:import namespace="http://schemas.microsoft.com/sharepoint/v3"/>
    <xsd:import namespace="1d496aed-39d0-4758-b3cf-4e4773287716"/>
    <xsd:import namespace="5cbf8f37-74aa-4966-a3b9-9f55561acf5d"/>
    <xsd:element name="properties">
      <xsd:complexType>
        <xsd:sequence>
          <xsd:element name="documentManagement">
            <xsd:complexType>
              <xsd:all>
                <xsd:element ref="ns2:TaxCatchAll" minOccurs="0"/>
                <xsd:element ref="ns2:TaxCatchAllLabel" minOccurs="0"/>
                <xsd:element ref="ns1:PublishingStartDate" minOccurs="0"/>
                <xsd:element ref="ns1:PublishingExpirationDate" minOccurs="0"/>
                <xsd:element ref="ns3:Page" minOccurs="0"/>
                <xsd:element ref="ns3:Page_x0020_SubHea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internalName="PublishingStartDate">
      <xsd:simpleType>
        <xsd:restriction base="dms:Unknown"/>
      </xsd:simpleType>
    </xsd:element>
    <xsd:element name="PublishingExpirationDate" ma:index="11"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d496aed-39d0-4758-b3cf-4e4773287716" elementFormDefault="qualified">
    <xsd:import namespace="http://schemas.microsoft.com/office/2006/documentManagement/types"/>
    <xsd:import namespace="http://schemas.microsoft.com/office/infopath/2007/PartnerControls"/>
    <xsd:element name="TaxCatchAll" ma:index="8" nillable="true" ma:displayName="Taxonomy Catch All Column" ma:description="" ma:hidden="true" ma:list="{c9dd594f-b3c3-485c-979e-10fa5fdd8c85}" ma:internalName="TaxCatchAll" ma:showField="CatchAllData" ma:web="f9e61c99-8b37-4962-a864-d7fde1b0d03b">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description="" ma:hidden="true" ma:list="{c9dd594f-b3c3-485c-979e-10fa5fdd8c85}" ma:internalName="TaxCatchAllLabel" ma:readOnly="true" ma:showField="CatchAllDataLabel" ma:web="f9e61c99-8b37-4962-a864-d7fde1b0d03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cbf8f37-74aa-4966-a3b9-9f55561acf5d" elementFormDefault="qualified">
    <xsd:import namespace="http://schemas.microsoft.com/office/2006/documentManagement/types"/>
    <xsd:import namespace="http://schemas.microsoft.com/office/infopath/2007/PartnerControls"/>
    <xsd:element name="Page" ma:index="12" nillable="true" ma:displayName="Page" ma:list="{f7d14946-bfab-498a-b7fc-f00a9f3e8763}" ma:internalName="Page1" ma:web="48293806-c377-4e8e-8d6f-5fd625405943">
      <xsd:simpleType>
        <xsd:restriction base="dms:Lookup"/>
      </xsd:simpleType>
    </xsd:element>
    <xsd:element name="Page_x0020_SubHeader" ma:index="13" nillable="true" ma:displayName="Page SubHeader" ma:internalName="Page_x0020_SubHeader1">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14"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861535-7753-48C9-B868-0900BA82A391}"/>
</file>

<file path=customXml/itemProps2.xml><?xml version="1.0" encoding="utf-8"?>
<ds:datastoreItem xmlns:ds="http://schemas.openxmlformats.org/officeDocument/2006/customXml" ds:itemID="{69846374-57D4-476D-A6DE-BEFE6AAC525C}"/>
</file>

<file path=customXml/itemProps3.xml><?xml version="1.0" encoding="utf-8"?>
<ds:datastoreItem xmlns:ds="http://schemas.openxmlformats.org/officeDocument/2006/customXml" ds:itemID="{759AC933-011D-45F1-B4B4-722E2E1CE80B}"/>
</file>

<file path=docProps/app.xml><?xml version="1.0" encoding="utf-8"?>
<Properties xmlns="http://schemas.openxmlformats.org/officeDocument/2006/extended-properties" xmlns:vt="http://schemas.openxmlformats.org/officeDocument/2006/docPropsVTypes">
  <TotalTime>23</TotalTime>
  <Words>2899</Words>
  <Application>Microsoft Office PowerPoint</Application>
  <PresentationFormat>On-screen Show (4:3)</PresentationFormat>
  <Paragraphs>285</Paragraphs>
  <Slides>71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Arial</vt:lpstr>
      <vt:lpstr>Arial Rounded MT Bold</vt:lpstr>
      <vt:lpstr>Calibri</vt:lpstr>
      <vt:lpstr>Tahoma</vt:lpstr>
      <vt:lpstr>Times New Roman</vt:lpstr>
      <vt:lpstr>Wingdings</vt:lpstr>
      <vt:lpstr>Office Theme</vt:lpstr>
      <vt:lpstr>Is Your School Safe?</vt:lpstr>
      <vt:lpstr>“He is most free from danger, who, even when safe, is on his guard.” - Publilius Syrus (85 BC-43 BC)</vt:lpstr>
      <vt:lpstr>School safety encompasses a succinct plan to prevent and respond to threats of danger, natural disasters, violent criminal acts and any event that places faculty, staff and students at risk.  </vt:lpstr>
      <vt:lpstr>PowerPoint Presentation</vt:lpstr>
      <vt:lpstr>School Safety Checklist  The Checklist Manifesto  In fields such as construction, aviation, and medicine, the usage of checklists has saved many lives.</vt:lpstr>
      <vt:lpstr>School Safety Checklist Components</vt:lpstr>
      <vt:lpstr>Look at it, again.  No, really look this time.                                      See what you don’t see.</vt:lpstr>
      <vt:lpstr>PowerPoint Presentation</vt:lpstr>
      <vt:lpstr>School Entrance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School                 Safety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On-Site Safety Assessment</vt:lpstr>
      <vt:lpstr>Is Your School Safe?</vt:lpstr>
      <vt:lpstr>Georgia Department of Education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Your School Safe?</dc:title>
  <dc:subject/>
  <dc:creator>Jeffrey Hodges</dc:creator>
  <cp:lastModifiedBy>Jeffrey Hodges</cp:lastModifiedBy>
  <cp:revision>4</cp:revision>
  <dcterms:created xsi:type="dcterms:W3CDTF">2018-10-04T16:11:54Z</dcterms:created>
  <dcterms:modified xsi:type="dcterms:W3CDTF">2018-10-04T16:34:55Z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0x010100566FFD8429131A4E96CC84417E693C27</vt:lpwstr>
  </property>
  <property fmtid="{D5CDD505-2E9C-101B-9397-08002B2CF9AE}" pid="3" name="Page">
    <vt:lpwstr>80</vt:lpwstr>
  </property>
  <property fmtid="{D5CDD505-2E9C-101B-9397-08002B2CF9AE}" pid="4" name="Order">
    <vt:r8>354400</vt:r8>
  </property>
  <property fmtid="{D5CDD505-2E9C-101B-9397-08002B2CF9AE}" pid="5" name="TemplateUrl">
    <vt:lpwstr/>
  </property>
  <property fmtid="{D5CDD505-2E9C-101B-9397-08002B2CF9AE}" pid="6" name="Page SubHeader">
    <vt:lpwstr/>
  </property>
  <property fmtid="{D5CDD505-2E9C-101B-9397-08002B2CF9AE}" pid="7" name="xd_Signature">
    <vt:bool>false</vt:bool>
  </property>
  <property fmtid="{D5CDD505-2E9C-101B-9397-08002B2CF9AE}" pid="8" name="xd_ProgID">
    <vt:lpwstr/>
  </property>
  <property fmtid="{D5CDD505-2E9C-101B-9397-08002B2CF9AE}" pid="9" name="_SourceUrl">
    <vt:lpwstr/>
  </property>
  <property fmtid="{D5CDD505-2E9C-101B-9397-08002B2CF9AE}" pid="10" name="_SharedFileIndex">
    <vt:lpwstr/>
  </property>
</Properties>
</file>