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66" r:id="rId4"/>
    <p:sldId id="267" r:id="rId5"/>
    <p:sldId id="265" r:id="rId6"/>
    <p:sldId id="261" r:id="rId7"/>
    <p:sldId id="262" r:id="rId8"/>
    <p:sldId id="268" r:id="rId9"/>
    <p:sldId id="269" r:id="rId10"/>
    <p:sldId id="270" r:id="rId11"/>
    <p:sldId id="257" r:id="rId12"/>
    <p:sldId id="298" r:id="rId13"/>
    <p:sldId id="29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812060B-7C99-4661-A554-710BD80BA498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352D644-BE85-4ACE-8817-90E34CD87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2012-2017  Evaluation of Striving Reader 1.0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2D644-BE85-4ACE-8817-90E34CD87D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doe.org/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gadoe.org/" TargetMode="Externa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12192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3"/>
            <a:ext cx="2637408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4209367" y="213627"/>
            <a:ext cx="783825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1" y="1042278"/>
            <a:ext cx="12192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6680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9406855" y="1019661"/>
            <a:ext cx="2770716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67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902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1122364"/>
            <a:ext cx="10363200" cy="2387600"/>
          </a:xfrm>
        </p:spPr>
        <p:txBody>
          <a:bodyPr anchor="b"/>
          <a:lstStyle>
            <a:lvl1pPr algn="ctr">
              <a:defRPr sz="5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41"/>
            <a:ext cx="9144000" cy="1655761"/>
          </a:xfrm>
        </p:spPr>
        <p:txBody>
          <a:bodyPr/>
          <a:lstStyle>
            <a:lvl1pPr marL="0" indent="0" algn="ctr">
              <a:buNone/>
              <a:defRPr sz="2368"/>
            </a:lvl1pPr>
            <a:lvl2pPr marL="450311" indent="0" algn="ctr">
              <a:buNone/>
              <a:defRPr sz="1974"/>
            </a:lvl2pPr>
            <a:lvl3pPr marL="900623" indent="0" algn="ctr">
              <a:buNone/>
              <a:defRPr sz="1710"/>
            </a:lvl3pPr>
            <a:lvl4pPr marL="1350934" indent="0" algn="ctr">
              <a:buNone/>
              <a:defRPr sz="1579"/>
            </a:lvl4pPr>
            <a:lvl5pPr marL="1801246" indent="0" algn="ctr">
              <a:buNone/>
              <a:defRPr sz="1579"/>
            </a:lvl5pPr>
            <a:lvl6pPr marL="2251557" indent="0" algn="ctr">
              <a:buNone/>
              <a:defRPr sz="1579"/>
            </a:lvl6pPr>
            <a:lvl7pPr marL="2701869" indent="0" algn="ctr">
              <a:buNone/>
              <a:defRPr sz="1579"/>
            </a:lvl7pPr>
            <a:lvl8pPr marL="3152179" indent="0" algn="ctr">
              <a:buNone/>
              <a:defRPr sz="1579"/>
            </a:lvl8pPr>
            <a:lvl9pPr marL="3602491" indent="0" algn="ctr">
              <a:buNone/>
              <a:defRPr sz="157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ECDB2C-F36B-4DB3-848F-393FFFF778CB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96475C-6966-4295-A9EC-856F9CB696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" y="1"/>
            <a:ext cx="12192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5"/>
            <a:ext cx="2637408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4209370" y="213626"/>
            <a:ext cx="7838253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16" b="1" dirty="0">
                <a:solidFill>
                  <a:schemeClr val="bg1"/>
                </a:solidFill>
              </a:rPr>
              <a:t>Richard</a:t>
            </a:r>
            <a:r>
              <a:rPr lang="en-US" sz="1316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184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184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184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3" y="1042279"/>
            <a:ext cx="12192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9976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F61C6D-22C6-4AAA-A480-A16A17E64851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61D5873-7B11-4A66-BDA5-508F9FAF5B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/>
        </p:nvSpPr>
        <p:spPr>
          <a:xfrm>
            <a:off x="9608192" y="1019660"/>
            <a:ext cx="2569379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6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5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368">
                <a:solidFill>
                  <a:schemeClr val="tx1"/>
                </a:solidFill>
              </a:defRPr>
            </a:lvl1pPr>
            <a:lvl2pPr marL="450311" indent="0">
              <a:buNone/>
              <a:defRPr sz="1974">
                <a:solidFill>
                  <a:schemeClr val="tx1">
                    <a:tint val="75000"/>
                  </a:schemeClr>
                </a:solidFill>
              </a:defRPr>
            </a:lvl2pPr>
            <a:lvl3pPr marL="900623" indent="0">
              <a:buNone/>
              <a:defRPr sz="1710">
                <a:solidFill>
                  <a:schemeClr val="tx1">
                    <a:tint val="75000"/>
                  </a:schemeClr>
                </a:solidFill>
              </a:defRPr>
            </a:lvl3pPr>
            <a:lvl4pPr marL="135093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4pPr>
            <a:lvl5pPr marL="1801246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5pPr>
            <a:lvl6pPr marL="2251557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6pPr>
            <a:lvl7pPr marL="270186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7pPr>
            <a:lvl8pPr marL="315217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8pPr>
            <a:lvl9pPr marL="3602491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3B6912-F82C-4387-AB3C-0B5905964135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84254A5-C174-4C47-9479-9ADCCA457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" y="1"/>
            <a:ext cx="12192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5"/>
            <a:ext cx="2637408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4209370" y="213626"/>
            <a:ext cx="7838253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16" b="1" dirty="0">
                <a:solidFill>
                  <a:schemeClr val="bg1"/>
                </a:solidFill>
              </a:rPr>
              <a:t>Richard</a:t>
            </a:r>
            <a:r>
              <a:rPr lang="en-US" sz="1316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184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184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184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3" y="1042279"/>
            <a:ext cx="12192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6316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A23E99-FA19-4B08-B3B1-398F8EBD6322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61CCACA-E219-44A6-9CDF-5D84427D73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/>
        </p:nvSpPr>
        <p:spPr>
          <a:xfrm>
            <a:off x="9473969" y="1019660"/>
            <a:ext cx="2703604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69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8387697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368" b="1"/>
            </a:lvl1pPr>
            <a:lvl2pPr marL="450311" indent="0">
              <a:buNone/>
              <a:defRPr sz="1974" b="1"/>
            </a:lvl2pPr>
            <a:lvl3pPr marL="900623" indent="0">
              <a:buNone/>
              <a:defRPr sz="1710" b="1"/>
            </a:lvl3pPr>
            <a:lvl4pPr marL="1350934" indent="0">
              <a:buNone/>
              <a:defRPr sz="1579" b="1"/>
            </a:lvl4pPr>
            <a:lvl5pPr marL="1801246" indent="0">
              <a:buNone/>
              <a:defRPr sz="1579" b="1"/>
            </a:lvl5pPr>
            <a:lvl6pPr marL="2251557" indent="0">
              <a:buNone/>
              <a:defRPr sz="1579" b="1"/>
            </a:lvl6pPr>
            <a:lvl7pPr marL="2701869" indent="0">
              <a:buNone/>
              <a:defRPr sz="1579" b="1"/>
            </a:lvl7pPr>
            <a:lvl8pPr marL="3152179" indent="0">
              <a:buNone/>
              <a:defRPr sz="1579" b="1"/>
            </a:lvl8pPr>
            <a:lvl9pPr marL="3602491" indent="0">
              <a:buNone/>
              <a:defRPr sz="157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368" b="1"/>
            </a:lvl1pPr>
            <a:lvl2pPr marL="450311" indent="0">
              <a:buNone/>
              <a:defRPr sz="1974" b="1"/>
            </a:lvl2pPr>
            <a:lvl3pPr marL="900623" indent="0">
              <a:buNone/>
              <a:defRPr sz="1710" b="1"/>
            </a:lvl3pPr>
            <a:lvl4pPr marL="1350934" indent="0">
              <a:buNone/>
              <a:defRPr sz="1579" b="1"/>
            </a:lvl4pPr>
            <a:lvl5pPr marL="1801246" indent="0">
              <a:buNone/>
              <a:defRPr sz="1579" b="1"/>
            </a:lvl5pPr>
            <a:lvl6pPr marL="2251557" indent="0">
              <a:buNone/>
              <a:defRPr sz="1579" b="1"/>
            </a:lvl6pPr>
            <a:lvl7pPr marL="2701869" indent="0">
              <a:buNone/>
              <a:defRPr sz="1579" b="1"/>
            </a:lvl7pPr>
            <a:lvl8pPr marL="3152179" indent="0">
              <a:buNone/>
              <a:defRPr sz="1579" b="1"/>
            </a:lvl8pPr>
            <a:lvl9pPr marL="3602491" indent="0">
              <a:buNone/>
              <a:defRPr sz="157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617B81-D514-4171-AB0C-85A6A311052B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51880D-A651-4CCB-A432-6404E9C1B8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/>
        </p:nvSpPr>
        <p:spPr>
          <a:xfrm>
            <a:off x="9440411" y="1019660"/>
            <a:ext cx="2737160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9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0C21BF-D56B-4A6B-B976-48917B096F8A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080F6D-5787-4532-AAB1-DB773FF628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/>
        </p:nvSpPr>
        <p:spPr>
          <a:xfrm>
            <a:off x="9418039" y="1019660"/>
            <a:ext cx="2759531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B37BF9B-C659-4531-B674-D37D324752D1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BD62CC-A871-4620-BFFC-76BA8B0CC6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" y="1"/>
            <a:ext cx="12192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5"/>
            <a:ext cx="2637408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4209370" y="213626"/>
            <a:ext cx="7838253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16" b="1" dirty="0">
                <a:solidFill>
                  <a:schemeClr val="bg1"/>
                </a:solidFill>
              </a:rPr>
              <a:t>Richard</a:t>
            </a:r>
            <a:r>
              <a:rPr lang="en-US" sz="1316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184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184" b="1" baseline="0" dirty="0">
                <a:solidFill>
                  <a:schemeClr val="bg1"/>
                </a:solidFill>
                <a:hlinkClick r:id="rId3"/>
              </a:rPr>
              <a:t>gadoe.org</a:t>
            </a:r>
            <a:endParaRPr lang="en-US" sz="1184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flipV="1">
            <a:off x="3" y="1042279"/>
            <a:ext cx="12192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2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1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0" y="1664163"/>
            <a:ext cx="6172199" cy="4196888"/>
          </a:xfrm>
        </p:spPr>
        <p:txBody>
          <a:bodyPr/>
          <a:lstStyle>
            <a:lvl1pPr>
              <a:defRPr sz="3158"/>
            </a:lvl1pPr>
            <a:lvl2pPr>
              <a:defRPr sz="2763"/>
            </a:lvl2pPr>
            <a:lvl3pPr>
              <a:defRPr sz="2368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9"/>
          </a:xfrm>
        </p:spPr>
        <p:txBody>
          <a:bodyPr/>
          <a:lstStyle>
            <a:lvl1pPr marL="0" indent="0">
              <a:buNone/>
              <a:defRPr sz="1579"/>
            </a:lvl1pPr>
            <a:lvl2pPr marL="450311" indent="0">
              <a:buNone/>
              <a:defRPr sz="1316"/>
            </a:lvl2pPr>
            <a:lvl3pPr marL="900623" indent="0">
              <a:buNone/>
              <a:defRPr sz="1184"/>
            </a:lvl3pPr>
            <a:lvl4pPr marL="1350934" indent="0">
              <a:buNone/>
              <a:defRPr sz="921"/>
            </a:lvl4pPr>
            <a:lvl5pPr marL="1801246" indent="0">
              <a:buNone/>
              <a:defRPr sz="921"/>
            </a:lvl5pPr>
            <a:lvl6pPr marL="2251557" indent="0">
              <a:buNone/>
              <a:defRPr sz="921"/>
            </a:lvl6pPr>
            <a:lvl7pPr marL="2701869" indent="0">
              <a:buNone/>
              <a:defRPr sz="921"/>
            </a:lvl7pPr>
            <a:lvl8pPr marL="3152179" indent="0">
              <a:buNone/>
              <a:defRPr sz="921"/>
            </a:lvl8pPr>
            <a:lvl9pPr marL="3602491" indent="0">
              <a:buNone/>
              <a:defRPr sz="92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388701B-4610-4BF7-BF9B-2F632971F0D3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169483-B4A6-46CA-BD0D-2862F33DB6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/>
        </p:nvSpPr>
        <p:spPr>
          <a:xfrm>
            <a:off x="9418039" y="1019660"/>
            <a:ext cx="2759531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/>
        </p:nvSpPr>
        <p:spPr>
          <a:xfrm>
            <a:off x="9608191" y="1019661"/>
            <a:ext cx="256938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71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1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90" y="1801091"/>
            <a:ext cx="6172199" cy="4059960"/>
          </a:xfrm>
        </p:spPr>
        <p:txBody>
          <a:bodyPr anchor="t"/>
          <a:lstStyle>
            <a:lvl1pPr marL="0" indent="0">
              <a:buNone/>
              <a:defRPr sz="3158"/>
            </a:lvl1pPr>
            <a:lvl2pPr marL="450311" indent="0">
              <a:buNone/>
              <a:defRPr sz="2763"/>
            </a:lvl2pPr>
            <a:lvl3pPr marL="900623" indent="0">
              <a:buNone/>
              <a:defRPr sz="2368"/>
            </a:lvl3pPr>
            <a:lvl4pPr marL="1350934" indent="0">
              <a:buNone/>
              <a:defRPr sz="1974"/>
            </a:lvl4pPr>
            <a:lvl5pPr marL="1801246" indent="0">
              <a:buNone/>
              <a:defRPr sz="1974"/>
            </a:lvl5pPr>
            <a:lvl6pPr marL="2251557" indent="0">
              <a:buNone/>
              <a:defRPr sz="1974"/>
            </a:lvl6pPr>
            <a:lvl7pPr marL="2701869" indent="0">
              <a:buNone/>
              <a:defRPr sz="1974"/>
            </a:lvl7pPr>
            <a:lvl8pPr marL="3152179" indent="0">
              <a:buNone/>
              <a:defRPr sz="1974"/>
            </a:lvl8pPr>
            <a:lvl9pPr marL="3602491" indent="0">
              <a:buNone/>
              <a:defRPr sz="197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9"/>
          </a:xfrm>
        </p:spPr>
        <p:txBody>
          <a:bodyPr/>
          <a:lstStyle>
            <a:lvl1pPr marL="0" indent="0">
              <a:buNone/>
              <a:defRPr sz="1579"/>
            </a:lvl1pPr>
            <a:lvl2pPr marL="450311" indent="0">
              <a:buNone/>
              <a:defRPr sz="1316"/>
            </a:lvl2pPr>
            <a:lvl3pPr marL="900623" indent="0">
              <a:buNone/>
              <a:defRPr sz="1184"/>
            </a:lvl3pPr>
            <a:lvl4pPr marL="1350934" indent="0">
              <a:buNone/>
              <a:defRPr sz="921"/>
            </a:lvl4pPr>
            <a:lvl5pPr marL="1801246" indent="0">
              <a:buNone/>
              <a:defRPr sz="921"/>
            </a:lvl5pPr>
            <a:lvl6pPr marL="2251557" indent="0">
              <a:buNone/>
              <a:defRPr sz="921"/>
            </a:lvl6pPr>
            <a:lvl7pPr marL="2701869" indent="0">
              <a:buNone/>
              <a:defRPr sz="921"/>
            </a:lvl7pPr>
            <a:lvl8pPr marL="3152179" indent="0">
              <a:buNone/>
              <a:defRPr sz="921"/>
            </a:lvl8pPr>
            <a:lvl9pPr marL="3602491" indent="0">
              <a:buNone/>
              <a:defRPr sz="92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F655D7-6043-4B60-BBBA-8082169A1BB5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2E6B92C-2310-41CD-A3FC-A8F0721163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/>
        </p:nvSpPr>
        <p:spPr>
          <a:xfrm>
            <a:off x="9440411" y="1019660"/>
            <a:ext cx="2737160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00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534AEE1-558B-49DD-B85F-4C6C6320327B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1273A3A-C5DB-4D49-AAEE-BE389F0C1E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9406856" y="1019660"/>
            <a:ext cx="2770715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4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C9B49AC-23F5-4666-80A0-D242986E7AB3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E83E6C5-5C63-4251-8F97-933D947599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4077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BBDD-3526-493D-B798-56B7F97E861A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1545" y="6355774"/>
            <a:ext cx="5747896" cy="36584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969E5E-16DC-44BC-87F1-3A753D792C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1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12192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3"/>
            <a:ext cx="2637408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4209367" y="213627"/>
            <a:ext cx="783825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1" y="1042278"/>
            <a:ext cx="12192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233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/>
        </p:nvSpPr>
        <p:spPr>
          <a:xfrm>
            <a:off x="9473967" y="1019661"/>
            <a:ext cx="2703604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0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838769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/>
        </p:nvSpPr>
        <p:spPr>
          <a:xfrm>
            <a:off x="9440411" y="1019661"/>
            <a:ext cx="273716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94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/>
        </p:nvSpPr>
        <p:spPr>
          <a:xfrm>
            <a:off x="9418040" y="1019661"/>
            <a:ext cx="275953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3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12192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3"/>
            <a:ext cx="2637408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4209367" y="213627"/>
            <a:ext cx="783825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flipV="1">
            <a:off x="1" y="1042278"/>
            <a:ext cx="12192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64163"/>
            <a:ext cx="617220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/>
        </p:nvSpPr>
        <p:spPr>
          <a:xfrm>
            <a:off x="9418040" y="1019661"/>
            <a:ext cx="275953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4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801091"/>
            <a:ext cx="617220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/>
        </p:nvSpPr>
        <p:spPr>
          <a:xfrm>
            <a:off x="9440411" y="1019661"/>
            <a:ext cx="273716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92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hyperlink" Target="https://www.gadoe.org/" TargetMode="Externa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8807" y="1434648"/>
            <a:ext cx="11808605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5311" y="334017"/>
            <a:ext cx="84221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BD4ADE-9A7E-4A54-9EF8-902832B30B5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C0FA7-F897-4E24-9A7D-6FC2C24656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flipV="1">
            <a:off x="-21887" y="6236141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4" y="50572"/>
            <a:ext cx="2950088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9563450" y="1019661"/>
            <a:ext cx="261412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5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8807" y="1434649"/>
            <a:ext cx="11808605" cy="45375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" y="6314360"/>
            <a:ext cx="12192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5313" y="334016"/>
            <a:ext cx="8422172" cy="1325564"/>
          </a:xfrm>
          <a:prstGeom prst="rect">
            <a:avLst/>
          </a:prstGeom>
        </p:spPr>
        <p:txBody>
          <a:bodyPr vert="horz" lIns="68452" tIns="34226" rIns="68452" bIns="3422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6"/>
            <a:ext cx="10515600" cy="4351338"/>
          </a:xfrm>
          <a:prstGeom prst="rect">
            <a:avLst/>
          </a:prstGeom>
        </p:spPr>
        <p:txBody>
          <a:bodyPr vert="horz" lIns="68452" tIns="34226" rIns="68452" bIns="3422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l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D7BBDD-3526-493D-B798-56B7F97E861A}" type="datetimeFigureOut">
              <a:rPr lang="en-US" smtClean="0"/>
              <a:pPr>
                <a:defRPr/>
              </a:pPr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ctr">
              <a:defRPr sz="1184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68452" tIns="34226" rIns="68452" bIns="34226" rtlCol="0" anchor="ctr"/>
          <a:lstStyle>
            <a:lvl1pPr algn="r">
              <a:defRPr sz="1184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969E5E-16DC-44BC-87F1-3A753D792C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flipV="1">
            <a:off x="-21885" y="6236143"/>
            <a:ext cx="12213888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60" tIns="45030" rIns="90060" bIns="45030" rtlCol="0" anchor="ctr"/>
          <a:lstStyle/>
          <a:p>
            <a:pPr algn="ctr"/>
            <a:endParaRPr lang="en-US" sz="180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9227483" y="50573"/>
            <a:ext cx="2950088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9563452" y="1019660"/>
            <a:ext cx="2614121" cy="644504"/>
          </a:xfrm>
          <a:prstGeom prst="rect">
            <a:avLst/>
          </a:prstGeom>
        </p:spPr>
        <p:txBody>
          <a:bodyPr vert="horz" lIns="90060" tIns="45030" rIns="90060" bIns="4503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2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921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921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16"/>
              </a:rPr>
              <a:t>gadoe.org</a:t>
            </a:r>
            <a:endParaRPr lang="en-US" sz="92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07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  <p:txStyles>
    <p:titleStyle>
      <a:lvl1pPr algn="l" defTabSz="900623" rtl="0" eaLnBrk="1" latinLnBrk="0" hangingPunct="1">
        <a:lnSpc>
          <a:spcPct val="90000"/>
        </a:lnSpc>
        <a:spcBef>
          <a:spcPct val="0"/>
        </a:spcBef>
        <a:buNone/>
        <a:defRPr sz="4342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5156" indent="-225156" algn="l" defTabSz="90062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2763" kern="1200">
          <a:solidFill>
            <a:schemeClr val="tx1"/>
          </a:solidFill>
          <a:latin typeface="+mn-lt"/>
          <a:ea typeface="+mn-ea"/>
          <a:cs typeface="+mn-cs"/>
        </a:defRPr>
      </a:lvl1pPr>
      <a:lvl2pPr marL="675467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2pPr>
      <a:lvl3pPr marL="1125779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74" kern="1200">
          <a:solidFill>
            <a:schemeClr val="tx1"/>
          </a:solidFill>
          <a:latin typeface="+mn-lt"/>
          <a:ea typeface="+mn-ea"/>
          <a:cs typeface="+mn-cs"/>
        </a:defRPr>
      </a:lvl3pPr>
      <a:lvl4pPr marL="1576090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2026402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476713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927023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377335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827646" indent="-225156" algn="l" defTabSz="900623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1pPr>
      <a:lvl2pPr marL="450311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2pPr>
      <a:lvl3pPr marL="900623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3pPr>
      <a:lvl4pPr marL="1350934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1801246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251557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701869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152179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602491" algn="l" defTabSz="90062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es.ed.gov/ncee/wwc/Docs/PracticeGuide/wwc_secondary_writing_110116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videnceforessa.org/" TargetMode="External"/><Relationship Id="rId3" Type="http://schemas.openxmlformats.org/officeDocument/2006/relationships/hyperlink" Target="http://www.galearns.org/" TargetMode="External"/><Relationship Id="rId7" Type="http://schemas.openxmlformats.org/officeDocument/2006/relationships/hyperlink" Target="https://www.edreports.org/ela/reports/compare-k8.html" TargetMode="External"/><Relationship Id="rId2" Type="http://schemas.openxmlformats.org/officeDocument/2006/relationships/hyperlink" Target="https://www.gadoe.org/Curriculum-Instruction-and-Assessment/L4/Pages/Literacy-Grant.aspx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ies.ed.gov/ncee/edlabs/regions/southeast/ga_institutes.asp" TargetMode="External"/><Relationship Id="rId5" Type="http://schemas.openxmlformats.org/officeDocument/2006/relationships/hyperlink" Target="http://www.comprehensivereadingsolutions.com/" TargetMode="External"/><Relationship Id="rId4" Type="http://schemas.openxmlformats.org/officeDocument/2006/relationships/hyperlink" Target="https://www.coxcampus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welch@doe.k12.ga.us" TargetMode="External"/><Relationship Id="rId2" Type="http://schemas.openxmlformats.org/officeDocument/2006/relationships/hyperlink" Target="mailto:jmorrill@doe.k12.ga.u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prehensivereadingsolutions.com/2012/07/25/0planning-the-ela-block/" TargetMode="External"/><Relationship Id="rId2" Type="http://schemas.openxmlformats.org/officeDocument/2006/relationships/hyperlink" Target="http://www.comprehensivereadingsoluti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idenceforessa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topia.org/blog/literacy-practices-we-should-abandon-nell-k-duk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omprehensivereadingsolutions.com/category/grades-6-12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prehensivereadingsolutions.com/2014/04/03/collaborative-reasoning/" TargetMode="External"/><Relationship Id="rId7" Type="http://schemas.openxmlformats.org/officeDocument/2006/relationships/hyperlink" Target="http://comprehensivereadingsolutions.com/2013/01/11/reciprocal-teaching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prehensivereadingsolutions.com/2012/12/11/reading-guides/" TargetMode="External"/><Relationship Id="rId5" Type="http://schemas.openxmlformats.org/officeDocument/2006/relationships/hyperlink" Target="http://comprehensivereadingsolutions.com/2013/12/17/quad-text-sets/" TargetMode="External"/><Relationship Id="rId4" Type="http://schemas.openxmlformats.org/officeDocument/2006/relationships/hyperlink" Target="http://comprehensivereadingsolutions.com/2012/07/18/peer-assisted-learning-strategies-2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prehensivereadingsolutions.com/2012/12/11/building-background-knowledge/" TargetMode="External"/><Relationship Id="rId2" Type="http://schemas.openxmlformats.org/officeDocument/2006/relationships/hyperlink" Target="http://comprehensivereadingsolutions.com/2014/03/08/academic-language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prehensivereadingsolutions.com/2012/07/31/understanding-vocabulary-instruction/" TargetMode="External"/><Relationship Id="rId4" Type="http://schemas.openxmlformats.org/officeDocument/2006/relationships/hyperlink" Target="http://comprehensivereadingsolutions.com/2012/07/31/teaching-technical-vocabular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prehensivereadingsolutions.com/2012/10/30/introduction-to-argument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prehensivereadingsolutions.com/2013/06/27/technology/" TargetMode="External"/><Relationship Id="rId5" Type="http://schemas.openxmlformats.org/officeDocument/2006/relationships/hyperlink" Target="http://comprehensivereadingsolutions.com/2013/01/11/motivating-students-to-read/" TargetMode="External"/><Relationship Id="rId4" Type="http://schemas.openxmlformats.org/officeDocument/2006/relationships/hyperlink" Target="http://comprehensivereadingsolutions.com/2013/05/14/distributed-revie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56AD4-2EED-4152-AB60-3D6D8C02A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7440" y="1376680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Do’s and Don’ts of Evidence-Based Content Reading and Writing:  Literacy Learning- What Does Research Say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7178F-9912-4CDB-90F7-5504DEE0F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440" y="3825559"/>
            <a:ext cx="9144000" cy="1655762"/>
          </a:xfrm>
        </p:spPr>
        <p:txBody>
          <a:bodyPr/>
          <a:lstStyle/>
          <a:p>
            <a:r>
              <a:rPr lang="en-US" dirty="0"/>
              <a:t>Julie Morrill- Program Manager  L4GA Grant</a:t>
            </a:r>
          </a:p>
          <a:p>
            <a:r>
              <a:rPr lang="en-US" dirty="0"/>
              <a:t>Dr. Meghan M. Welch- Program Specialist  L4GA Grant </a:t>
            </a:r>
          </a:p>
        </p:txBody>
      </p:sp>
    </p:spTree>
    <p:extLst>
      <p:ext uri="{BB962C8B-B14F-4D97-AF65-F5344CB8AC3E}">
        <p14:creationId xmlns:p14="http://schemas.microsoft.com/office/powerpoint/2010/main" val="142907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5DBB-6F08-4E99-992B-E1B16844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IES Practice Guides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5EB74-C981-44D2-A602-85E5D7007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https://ies.ed.gov/ncee/wwc/Docs/PracticeGuide/wwc_secondary_writing_110116.pdf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Top recommendations for writing.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41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63CC-1A4B-4D7C-AA60-6031790E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8F8BE-26B2-45E0-9F23-3B0BDC524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371600"/>
            <a:ext cx="8058151" cy="4803774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http://www.gadoe.org/Curriculum-Instruction-and-Assessment/L4/Pages/Literacy-Grant.aspx</a:t>
            </a:r>
            <a:endParaRPr lang="en-US" dirty="0"/>
          </a:p>
          <a:p>
            <a:r>
              <a:rPr lang="en-US" dirty="0">
                <a:hlinkClick r:id="rId3"/>
              </a:rPr>
              <a:t>http://www.galearns.org/</a:t>
            </a:r>
            <a:endParaRPr lang="en-US" dirty="0"/>
          </a:p>
          <a:p>
            <a:r>
              <a:rPr lang="en-US" dirty="0">
                <a:hlinkClick r:id="rId4"/>
              </a:rPr>
              <a:t>https://www.coxcampus.org/</a:t>
            </a:r>
            <a:endParaRPr lang="en-US" dirty="0"/>
          </a:p>
          <a:p>
            <a:r>
              <a:rPr lang="en-US" dirty="0">
                <a:hlinkClick r:id="rId5"/>
              </a:rPr>
              <a:t>www.comprehensivereadingsolutions.com</a:t>
            </a:r>
            <a:endParaRPr lang="en-US" dirty="0"/>
          </a:p>
          <a:p>
            <a:r>
              <a:rPr lang="en-US" dirty="0">
                <a:hlinkClick r:id="rId6"/>
              </a:rPr>
              <a:t>https://ies.ed.gov/ncee/edlabs/regions/southeast/ga_institutes.asp</a:t>
            </a:r>
            <a:endParaRPr lang="en-US" dirty="0"/>
          </a:p>
          <a:p>
            <a:r>
              <a:rPr lang="en-US" dirty="0">
                <a:hlinkClick r:id="rId7"/>
              </a:rPr>
              <a:t>https://www.edreports.org/ela/reports/compare-k8.html</a:t>
            </a:r>
            <a:endParaRPr lang="en-US" dirty="0"/>
          </a:p>
          <a:p>
            <a:r>
              <a:rPr lang="en-US" dirty="0">
                <a:hlinkClick r:id="rId8"/>
              </a:rPr>
              <a:t>https://www.evidenceforessa.org/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A6A54-E15C-4734-83C3-284484E4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Julie Morrill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jmorrill@doe.k12.ga.us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404.425.2975</a:t>
            </a:r>
          </a:p>
          <a:p>
            <a:pPr marL="0" indent="0">
              <a:buNone/>
            </a:pPr>
            <a:r>
              <a:rPr lang="en-US" dirty="0"/>
              <a:t>706.473.3159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Meghan Welch, PhD.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mwelch@doe.k12.ga.us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404.309.7413</a:t>
            </a:r>
          </a:p>
        </p:txBody>
      </p:sp>
    </p:spTree>
    <p:extLst>
      <p:ext uri="{BB962C8B-B14F-4D97-AF65-F5344CB8AC3E}">
        <p14:creationId xmlns:p14="http://schemas.microsoft.com/office/powerpoint/2010/main" val="158948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62AB-9C3E-46BD-A107-D59F1180E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students receive?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F889-851C-4B33-993F-6D44B34F4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do students in my school receive daily …….?</a:t>
            </a:r>
          </a:p>
        </p:txBody>
      </p:sp>
    </p:spTree>
    <p:extLst>
      <p:ext uri="{BB962C8B-B14F-4D97-AF65-F5344CB8AC3E}">
        <p14:creationId xmlns:p14="http://schemas.microsoft.com/office/powerpoint/2010/main" val="230380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F2BF7-B1EA-4C6D-A622-0400608F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E9D34-F2F6-4D99-A2CF-E34070936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3154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How much time do students spend reading and writing on a daily basis? </a:t>
            </a:r>
          </a:p>
          <a:p>
            <a:r>
              <a:rPr lang="en-US" sz="3200" dirty="0">
                <a:hlinkClick r:id="rId2"/>
              </a:rPr>
              <a:t>www.comprehensivereadingsolutions.com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200" dirty="0"/>
              <a:t> </a:t>
            </a: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Designing Schoolwide Instruction  (Elementary)</a:t>
            </a:r>
            <a:endParaRPr lang="en-US" altLang="en-US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FA7100"/>
                </a:solidFill>
                <a:latin typeface="BodyRegular"/>
                <a:hlinkClick r:id="rId3" tooltip="Permanent Link to Planning the ELA Block"/>
              </a:rPr>
              <a:t>Planning the ELA Block</a:t>
            </a:r>
            <a:endParaRPr lang="en-US" sz="32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01DF7D4-85E0-4B9C-AA22-9711A51EC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0055"/>
            <a:ext cx="1346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adingBold"/>
              </a:rPr>
              <a:t>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latin typeface="HeadingBol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 descr="Button to expand a module description">
            <a:extLst>
              <a:ext uri="{FF2B5EF4-FFF2-40B4-BE49-F238E27FC236}">
                <a16:creationId xmlns:a16="http://schemas.microsoft.com/office/drawing/2014/main" id="{134DABA1-6065-44F3-B761-77B91223B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-136525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46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C76D-5651-4AC8-A3CB-615AAF4E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learned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EC811-BCF7-40F9-AF1D-DC3CC23B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engaging texts for all students.</a:t>
            </a:r>
          </a:p>
          <a:p>
            <a:r>
              <a:rPr lang="en-US" dirty="0"/>
              <a:t>Be rigid with instructional time.</a:t>
            </a:r>
          </a:p>
          <a:p>
            <a:r>
              <a:rPr lang="en-US" dirty="0"/>
              <a:t>Use what researchers have supported with evidence.  Strong, moderate, promising practices.   (ESSA)</a:t>
            </a:r>
          </a:p>
          <a:p>
            <a:pPr marL="682356" lvl="1" indent="-225156" defTabSz="900623">
              <a:spcBef>
                <a:spcPts val="985"/>
              </a:spcBef>
            </a:pPr>
            <a:r>
              <a:rPr lang="en-US" sz="2363" dirty="0">
                <a:solidFill>
                  <a:prstClr val="black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https://www.evidenceforessa.org/</a:t>
            </a:r>
            <a:endParaRPr lang="en-US" sz="2363" dirty="0">
              <a:solidFill>
                <a:prstClr val="black"/>
              </a:solidFill>
            </a:endParaRPr>
          </a:p>
          <a:p>
            <a:r>
              <a:rPr lang="en-US" dirty="0"/>
              <a:t>Ensure that knowledge building is occurring Birth to Grade 12.</a:t>
            </a:r>
          </a:p>
          <a:p>
            <a:r>
              <a:rPr lang="en-US" dirty="0">
                <a:highlight>
                  <a:srgbClr val="FFFF00"/>
                </a:highlight>
              </a:rPr>
              <a:t>Provide adequate time for professional learning and coaching of new instructional practices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6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9226A-C77D-40E8-842B-4F94D7E85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Don’ts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047C1-80E6-4F11-B9C0-41FEBCF00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cap="all" dirty="0"/>
              <a:t> “LOOK UP THE LIST” VOCABULARY INSTRUCTION</a:t>
            </a:r>
          </a:p>
          <a:p>
            <a:r>
              <a:rPr lang="en-US" b="1" cap="all" dirty="0"/>
              <a:t>  GIVING STUDENTS PRIZES FOR READING</a:t>
            </a:r>
          </a:p>
          <a:p>
            <a:r>
              <a:rPr lang="en-US" b="1" cap="all" dirty="0"/>
              <a:t>  WEEKLY SPELLING TESTS</a:t>
            </a:r>
          </a:p>
          <a:p>
            <a:r>
              <a:rPr lang="en-US" b="1" cap="all" dirty="0"/>
              <a:t>   UNSUPPORTED INDEPENDENT READING</a:t>
            </a:r>
          </a:p>
          <a:p>
            <a:r>
              <a:rPr lang="en-US" b="1" cap="all" dirty="0"/>
              <a:t>   TAKING AWAY RECESS AS PUNISHMENT  </a:t>
            </a:r>
          </a:p>
          <a:p>
            <a:endParaRPr lang="en-US" b="1" cap="all" dirty="0"/>
          </a:p>
          <a:p>
            <a:endParaRPr lang="en-US" b="1" cap="all" dirty="0"/>
          </a:p>
          <a:p>
            <a:r>
              <a:rPr lang="en-US" b="1" cap="all" dirty="0">
                <a:hlinkClick r:id="rId2"/>
              </a:rPr>
              <a:t>https://www.edutopia.org/blog/literacy-practices-we-should-abandon-nell-k-duke</a:t>
            </a:r>
            <a:endParaRPr lang="en-US" b="1" cap="all" dirty="0"/>
          </a:p>
          <a:p>
            <a:endParaRPr lang="en-US" b="1" cap="all" dirty="0"/>
          </a:p>
          <a:p>
            <a:endParaRPr lang="en-US" b="1" cap="all" dirty="0"/>
          </a:p>
          <a:p>
            <a:endParaRPr lang="en-US" b="1" cap="all" dirty="0"/>
          </a:p>
          <a:p>
            <a:endParaRPr lang="en-US" b="1" cap="al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4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CBE3-4B43-472C-8E9B-ACB3C7C6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Strategies that work.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A637A-9935-4C10-A02F-37B4541CC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http://comprehensivereadingsolutions.com/category/grades-6-12/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5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>
            <a:extLst>
              <a:ext uri="{FF2B5EF4-FFF2-40B4-BE49-F238E27FC236}">
                <a16:creationId xmlns:a16="http://schemas.microsoft.com/office/drawing/2014/main" id="{887A3C2B-05FA-4D80-A998-D899EF213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15498"/>
            <a:ext cx="65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4" name="Picture 20" descr="Button to expand a module description">
            <a:extLst>
              <a:ext uri="{FF2B5EF4-FFF2-40B4-BE49-F238E27FC236}">
                <a16:creationId xmlns:a16="http://schemas.microsoft.com/office/drawing/2014/main" id="{76864328-B507-418F-BBD5-5F185A77F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-685800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Button to expand a module description">
            <a:extLst>
              <a:ext uri="{FF2B5EF4-FFF2-40B4-BE49-F238E27FC236}">
                <a16:creationId xmlns:a16="http://schemas.microsoft.com/office/drawing/2014/main" id="{C244CE1D-600B-4448-AE89-6C000898E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3" y="-411163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Button to expand a module description">
            <a:extLst>
              <a:ext uri="{FF2B5EF4-FFF2-40B4-BE49-F238E27FC236}">
                <a16:creationId xmlns:a16="http://schemas.microsoft.com/office/drawing/2014/main" id="{5BB2FBBA-9D90-4D63-BA95-90FBA88B4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-136525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Button to expand a module description">
            <a:extLst>
              <a:ext uri="{FF2B5EF4-FFF2-40B4-BE49-F238E27FC236}">
                <a16:creationId xmlns:a16="http://schemas.microsoft.com/office/drawing/2014/main" id="{9BE1BFFB-C058-4BD3-BFFF-0C6D226B8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136525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utton to expand a module description">
            <a:extLst>
              <a:ext uri="{FF2B5EF4-FFF2-40B4-BE49-F238E27FC236}">
                <a16:creationId xmlns:a16="http://schemas.microsoft.com/office/drawing/2014/main" id="{92621AE6-C79E-4B02-BF43-712DCC72C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411163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103F0CD-D80B-4C16-8153-B649F8E5AD7A}"/>
              </a:ext>
            </a:extLst>
          </p:cNvPr>
          <p:cNvSpPr/>
          <p:nvPr/>
        </p:nvSpPr>
        <p:spPr>
          <a:xfrm>
            <a:off x="1041149" y="1647731"/>
            <a:ext cx="879996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400" dirty="0">
                <a:solidFill>
                  <a:srgbClr val="252525"/>
                </a:solidFill>
                <a:latin typeface="HeadingBold"/>
              </a:rPr>
              <a:t>      Strategies for Student Reading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52525"/>
              </a:solidFill>
              <a:latin typeface="HeadingBold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4000" dirty="0">
                <a:solidFill>
                  <a:srgbClr val="FA7100"/>
                </a:solidFill>
                <a:latin typeface="BodyRegular"/>
                <a:hlinkClick r:id="rId3" tooltip="Permanent Link to Collaborative Reasoning"/>
              </a:rPr>
              <a:t>Collaborative Reasoning</a:t>
            </a:r>
            <a:r>
              <a:rPr lang="en-US" altLang="en-US" sz="40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4000" dirty="0">
                <a:solidFill>
                  <a:srgbClr val="FA7100"/>
                </a:solidFill>
                <a:latin typeface="BodyRegular"/>
                <a:hlinkClick r:id="rId4" tooltip="Permanent Link to Peer-Assisted Learning Strategies"/>
              </a:rPr>
              <a:t>Peer-Assisted Learning Strategies</a:t>
            </a:r>
            <a:r>
              <a:rPr lang="en-US" altLang="en-US" sz="40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4000" dirty="0">
                <a:solidFill>
                  <a:srgbClr val="FA7100"/>
                </a:solidFill>
                <a:latin typeface="BodyRegular"/>
                <a:hlinkClick r:id="rId5" tooltip="Permanent Link to Quad Text Sets"/>
              </a:rPr>
              <a:t>Quad Text Sets</a:t>
            </a:r>
            <a:r>
              <a:rPr lang="en-US" altLang="en-US" sz="40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4000" dirty="0">
                <a:solidFill>
                  <a:srgbClr val="FA7100"/>
                </a:solidFill>
                <a:latin typeface="BodyRegular"/>
                <a:hlinkClick r:id="rId6" tooltip="Permanent Link to Reading Guides"/>
              </a:rPr>
              <a:t>Reading Guides</a:t>
            </a:r>
            <a:r>
              <a:rPr lang="en-US" altLang="en-US" sz="40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4000" dirty="0">
                <a:solidFill>
                  <a:srgbClr val="FA7100"/>
                </a:solidFill>
                <a:latin typeface="BodyRegular"/>
                <a:hlinkClick r:id="rId7" tooltip="Permanent Link to Reciprocal Teaching"/>
              </a:rPr>
              <a:t>Reciprocal Teaching</a:t>
            </a:r>
            <a:r>
              <a:rPr lang="en-US" altLang="en-US" sz="40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/>
            </a:b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2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8E5ADE8C-BA76-4820-88C3-FE707342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00055"/>
            <a:ext cx="1346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adingBold"/>
              </a:rPr>
              <a:t>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latin typeface="HeadingBol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06F680-6094-49DD-BDC5-B69829BCF192}"/>
              </a:ext>
            </a:extLst>
          </p:cNvPr>
          <p:cNvSpPr/>
          <p:nvPr/>
        </p:nvSpPr>
        <p:spPr>
          <a:xfrm>
            <a:off x="2126055" y="1910282"/>
            <a:ext cx="76682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252525"/>
                </a:solidFill>
                <a:latin typeface="HeadingBold"/>
              </a:rPr>
              <a:t>Teaching Vocabulary</a:t>
            </a:r>
            <a:endParaRPr lang="en-US" altLang="en-US" sz="3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600" dirty="0">
                <a:solidFill>
                  <a:srgbClr val="FA7100"/>
                </a:solidFill>
                <a:latin typeface="BodyRegular"/>
                <a:hlinkClick r:id="rId2" tooltip="Permanent Link to Academic Language"/>
              </a:rPr>
              <a:t>Academic Language</a:t>
            </a:r>
            <a:r>
              <a:rPr lang="en-US" altLang="en-US" sz="36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600" dirty="0">
                <a:solidFill>
                  <a:srgbClr val="FA7100"/>
                </a:solidFill>
                <a:latin typeface="BodyRegular"/>
                <a:hlinkClick r:id="rId3" tooltip="Permanent Link to Building Background Knowledge"/>
              </a:rPr>
              <a:t>Building Background Knowledge</a:t>
            </a:r>
            <a:r>
              <a:rPr lang="en-US" altLang="en-US" sz="36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600" dirty="0">
                <a:solidFill>
                  <a:srgbClr val="FA7100"/>
                </a:solidFill>
                <a:latin typeface="BodyRegular"/>
                <a:hlinkClick r:id="rId4" tooltip="Permanent Link to Teaching Technical Vocabulary"/>
              </a:rPr>
              <a:t>Teaching Technical Vocabulary</a:t>
            </a:r>
            <a:r>
              <a:rPr lang="en-US" altLang="en-US" sz="36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600" dirty="0">
                <a:solidFill>
                  <a:srgbClr val="FA7100"/>
                </a:solidFill>
                <a:latin typeface="BodyRegular"/>
                <a:hlinkClick r:id="rId5" tooltip="Permanent Link to Understanding Vocabulary Instruction"/>
              </a:rPr>
              <a:t>Understanding Vocabulary Instruction</a:t>
            </a:r>
            <a:r>
              <a:rPr lang="en-US" altLang="en-US" sz="3600" dirty="0">
                <a:solidFill>
                  <a:srgbClr val="252525"/>
                </a:solidFill>
                <a:latin typeface="HeadingBold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643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DB6485-4914-47D6-A959-05D70BFCC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8554"/>
            <a:ext cx="185948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52525"/>
                </a:solidFill>
                <a:effectLst/>
                <a:latin typeface="HeadingBold"/>
              </a:rPr>
              <a:t>     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52525"/>
              </a:solidFill>
              <a:effectLst/>
              <a:latin typeface="HeadingBol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Button to expand a module description">
            <a:extLst>
              <a:ext uri="{FF2B5EF4-FFF2-40B4-BE49-F238E27FC236}">
                <a16:creationId xmlns:a16="http://schemas.microsoft.com/office/drawing/2014/main" id="{F009D415-8AA6-436D-98EC-3B7C32AEB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-549275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Button to expand a module description">
            <a:extLst>
              <a:ext uri="{FF2B5EF4-FFF2-40B4-BE49-F238E27FC236}">
                <a16:creationId xmlns:a16="http://schemas.microsoft.com/office/drawing/2014/main" id="{97A2FE64-F71D-4A9E-8E09-521DE94EB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3" y="0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utton to expand a module description">
            <a:extLst>
              <a:ext uri="{FF2B5EF4-FFF2-40B4-BE49-F238E27FC236}">
                <a16:creationId xmlns:a16="http://schemas.microsoft.com/office/drawing/2014/main" id="{19E10282-09B7-4D07-8F88-46EEFCD17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338" y="274638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Button to expand a module description">
            <a:extLst>
              <a:ext uri="{FF2B5EF4-FFF2-40B4-BE49-F238E27FC236}">
                <a16:creationId xmlns:a16="http://schemas.microsoft.com/office/drawing/2014/main" id="{6C80C391-3E46-4938-83A2-8B5AE90F7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3" y="549275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7A1999B-8170-4063-9975-21105B20402F}"/>
              </a:ext>
            </a:extLst>
          </p:cNvPr>
          <p:cNvSpPr/>
          <p:nvPr/>
        </p:nvSpPr>
        <p:spPr>
          <a:xfrm>
            <a:off x="1744663" y="1874067"/>
            <a:ext cx="80421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Teaching Writing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FA7100"/>
                </a:solidFill>
                <a:latin typeface="BodyRegular"/>
                <a:hlinkClick r:id="rId3" tooltip="Permanent Link to Introduction to Argument"/>
              </a:rPr>
              <a:t>Introduction to Argument</a:t>
            </a: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  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    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Special Topics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FA7100"/>
                </a:solidFill>
                <a:latin typeface="BodyRegular"/>
                <a:hlinkClick r:id="rId4" tooltip="Permanent Link to Distributed Review"/>
              </a:rPr>
              <a:t>Distributed Review</a:t>
            </a: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FA7100"/>
                </a:solidFill>
                <a:latin typeface="BodyRegular"/>
                <a:hlinkClick r:id="rId5" tooltip="Permanent Link to Motivating Students to Read"/>
              </a:rPr>
              <a:t>Motivating Students to Read</a:t>
            </a: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        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3200" dirty="0">
                <a:solidFill>
                  <a:srgbClr val="FA7100"/>
                </a:solidFill>
                <a:latin typeface="BodyRegular"/>
                <a:hlinkClick r:id="rId6" tooltip="Permanent Link to Technology"/>
              </a:rPr>
              <a:t>Technology</a:t>
            </a:r>
            <a:r>
              <a:rPr lang="en-US" altLang="en-US" sz="3200" dirty="0">
                <a:solidFill>
                  <a:srgbClr val="252525"/>
                </a:solidFill>
                <a:latin typeface="HeadingBold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4848156"/>
      </p:ext>
    </p:extLst>
  </p:cSld>
  <p:clrMapOvr>
    <a:masterClrMapping/>
  </p:clrMapOvr>
</p:sld>
</file>

<file path=ppt/theme/theme1.xml><?xml version="1.0" encoding="utf-8"?>
<a:theme xmlns:a="http://schemas.openxmlformats.org/drawingml/2006/main" name="GaDOE-PowerPoint-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ial theme for Mr Woo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496aed-39d0-4758-b3cf-4e4773287716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ED4ED8A2D7EB479F17F559EDA72320" ma:contentTypeVersion="1" ma:contentTypeDescription="Create a new document." ma:contentTypeScope="" ma:versionID="d36aeffa3b8c082a25d91064e851a079">
  <xsd:schema xmlns:xsd="http://www.w3.org/2001/XMLSchema" xmlns:xs="http://www.w3.org/2001/XMLSchema" xmlns:p="http://schemas.microsoft.com/office/2006/metadata/properties" xmlns:ns1="http://schemas.microsoft.com/sharepoint/v3" xmlns:ns2="1d496aed-39d0-4758-b3cf-4e4773287716" targetNamespace="http://schemas.microsoft.com/office/2006/metadata/properties" ma:root="true" ma:fieldsID="e0a227e79e5b6307bbf1572d7d772b37" ns1:_="" ns2:_="">
    <xsd:import namespace="http://schemas.microsoft.com/sharepoint/v3"/>
    <xsd:import namespace="1d496aed-39d0-4758-b3cf-4e4773287716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96aed-39d0-4758-b3cf-4e477328771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description="" ma:hidden="true" ma:list="{c9dd594f-b3c3-485c-979e-10fa5fdd8c85}" ma:internalName="TaxCatchAll" ma:showField="CatchAllData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description="" ma:hidden="true" ma:list="{c9dd594f-b3c3-485c-979e-10fa5fdd8c85}" ma:internalName="TaxCatchAllLabel" ma:readOnly="true" ma:showField="CatchAllDataLabel" ma:web="f9e61c99-8b37-4962-a864-d7fde1b0d0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D5AAE1-897C-43C3-B093-B16FBA56E50F}"/>
</file>

<file path=customXml/itemProps2.xml><?xml version="1.0" encoding="utf-8"?>
<ds:datastoreItem xmlns:ds="http://schemas.openxmlformats.org/officeDocument/2006/customXml" ds:itemID="{C3AAA52A-08F1-405D-B907-4DBD23FBE418}"/>
</file>

<file path=customXml/itemProps3.xml><?xml version="1.0" encoding="utf-8"?>
<ds:datastoreItem xmlns:ds="http://schemas.openxmlformats.org/officeDocument/2006/customXml" ds:itemID="{22A9F5C9-2043-4BD2-8356-270AD796440B}"/>
</file>

<file path=docProps/app.xml><?xml version="1.0" encoding="utf-8"?>
<Properties xmlns="http://schemas.openxmlformats.org/officeDocument/2006/extended-properties" xmlns:vt="http://schemas.openxmlformats.org/officeDocument/2006/docPropsVTypes">
  <Template>Literacy for Learning, Living and Leading in</Template>
  <TotalTime>1650</TotalTime>
  <Words>327</Words>
  <Application>Microsoft Office PowerPoint</Application>
  <PresentationFormat>Widescreen</PresentationFormat>
  <Paragraphs>80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Rounded MT Bold</vt:lpstr>
      <vt:lpstr>BodyRegular</vt:lpstr>
      <vt:lpstr>Calibri</vt:lpstr>
      <vt:lpstr>HeadingBold</vt:lpstr>
      <vt:lpstr>GaDOE-PowerPoint-Template</vt:lpstr>
      <vt:lpstr>official theme for Mr Wood</vt:lpstr>
      <vt:lpstr>Do’s and Don’ts of Evidence-Based Content Reading and Writing:  Literacy Learning- What Does Research Say </vt:lpstr>
      <vt:lpstr>What do students receive? </vt:lpstr>
      <vt:lpstr>Time</vt:lpstr>
      <vt:lpstr>What we’ve learned  </vt:lpstr>
      <vt:lpstr>  Don’ts  </vt:lpstr>
      <vt:lpstr>Instructional Strategies that work. </vt:lpstr>
      <vt:lpstr>PowerPoint Presentation</vt:lpstr>
      <vt:lpstr>PowerPoint Presentation</vt:lpstr>
      <vt:lpstr>PowerPoint Presentation</vt:lpstr>
      <vt:lpstr>IES Practice Guides 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Do’s and Don’ts of Evidence-Based Content Reading and Writing:  Literacy Learning- What Does Research Say</dc:title>
  <dc:creator>Julie Morrill</dc:creator>
  <cp:lastModifiedBy>Meghan Welch</cp:lastModifiedBy>
  <cp:revision>12</cp:revision>
  <cp:lastPrinted>2019-03-04T14:45:05Z</cp:lastPrinted>
  <dcterms:created xsi:type="dcterms:W3CDTF">2019-02-04T20:27:01Z</dcterms:created>
  <dcterms:modified xsi:type="dcterms:W3CDTF">2019-03-05T14:18:37Z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0x010100BCED4ED8A2D7EB479F17F559EDA72320</vt:lpwstr>
  </property>
</Properties>
</file>