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79" r:id="rId9"/>
    <p:sldId id="264" r:id="rId10"/>
    <p:sldId id="265" r:id="rId11"/>
    <p:sldId id="266" r:id="rId12"/>
    <p:sldId id="267" r:id="rId13"/>
    <p:sldId id="268" r:id="rId14"/>
    <p:sldId id="269" r:id="rId15"/>
    <p:sldId id="275" r:id="rId16"/>
    <p:sldId id="278" r:id="rId17"/>
    <p:sldId id="272" r:id="rId18"/>
    <p:sldId id="273" r:id="rId19"/>
    <p:sldId id="277" r:id="rId20"/>
    <p:sldId id="257" r:id="rId21"/>
    <p:sldId id="270" r:id="rId22"/>
    <p:sldId id="274"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05" autoAdjust="0"/>
    <p:restoredTop sz="94660"/>
  </p:normalViewPr>
  <p:slideViewPr>
    <p:cSldViewPr snapToGrid="0">
      <p:cViewPr varScale="1">
        <p:scale>
          <a:sx n="70" d="100"/>
          <a:sy n="70" d="100"/>
        </p:scale>
        <p:origin x="2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2" name="Rectangle 11"/>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101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2" name="Rectangle 11"/>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69067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2" name="Rectangle 11"/>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949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2" name="Rectangle 11"/>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058026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2" name="Rectangle 11"/>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617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3" name="Rectangle 12"/>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3175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5" name="Rectangle 14"/>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129040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1" name="Rectangle 10"/>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9579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0" name="Rectangle 9"/>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373993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3" name="Rectangle 12"/>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5518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13" name="Rectangle 12"/>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69018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D9BFB19-8605-4D93-BCBB-543E94774643}" type="datetimeFigureOut">
              <a:rPr lang="en-US" smtClean="0"/>
              <a:t>2/24/2016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97DED1A4-B836-44EB-B83D-F71474BFDE4F}" type="slidenum">
              <a:rPr lang="en-US" smtClean="0"/>
              <a:t>‹#›</a:t>
            </a:fld>
            <a:endParaRPr lang="en-US"/>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3239372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gadoe.org/Curriculum-Instruction-and-Assessment/Accountability/Pages/default.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mailto:mfincher@doe.k12.ga.us" TargetMode="External"/><Relationship Id="rId3" Type="http://schemas.openxmlformats.org/officeDocument/2006/relationships/hyperlink" Target="mailto:mchristensen@doe.k12.ga.us" TargetMode="External"/><Relationship Id="rId7" Type="http://schemas.openxmlformats.org/officeDocument/2006/relationships/hyperlink" Target="mailto:pswartzberg@doe.k12.ga.us" TargetMode="External"/><Relationship Id="rId2" Type="http://schemas.openxmlformats.org/officeDocument/2006/relationships/hyperlink" Target="mailto:atimberlake@doe.k12.ga.us" TargetMode="External"/><Relationship Id="rId1" Type="http://schemas.openxmlformats.org/officeDocument/2006/relationships/slideLayout" Target="../slideLayouts/slideLayout2.xml"/><Relationship Id="rId6" Type="http://schemas.openxmlformats.org/officeDocument/2006/relationships/hyperlink" Target="mailto:qqin@doe.k12.ga.us" TargetMode="External"/><Relationship Id="rId5" Type="http://schemas.openxmlformats.org/officeDocument/2006/relationships/hyperlink" Target="mailto:aogletree@doe.k12.ga.us" TargetMode="External"/><Relationship Id="rId4" Type="http://schemas.openxmlformats.org/officeDocument/2006/relationships/hyperlink" Target="mailto:tfloyd@doe.k12.ga.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8169"/>
            <a:ext cx="7772400" cy="1452563"/>
          </a:xfrm>
        </p:spPr>
        <p:txBody>
          <a:bodyPr>
            <a:normAutofit/>
          </a:bodyPr>
          <a:lstStyle/>
          <a:p>
            <a:r>
              <a:rPr lang="en-US" sz="4800" dirty="0" smtClean="0"/>
              <a:t>Understanding the CCRPI</a:t>
            </a:r>
            <a:endParaRPr lang="en-US" sz="4800" dirty="0"/>
          </a:p>
        </p:txBody>
      </p:sp>
      <p:sp>
        <p:nvSpPr>
          <p:cNvPr id="3" name="Subtitle 2"/>
          <p:cNvSpPr>
            <a:spLocks noGrp="1"/>
          </p:cNvSpPr>
          <p:nvPr>
            <p:ph type="subTitle" idx="1"/>
          </p:nvPr>
        </p:nvSpPr>
        <p:spPr>
          <a:xfrm>
            <a:off x="838200" y="4174066"/>
            <a:ext cx="7391400" cy="1574799"/>
          </a:xfrm>
        </p:spPr>
        <p:txBody>
          <a:bodyPr/>
          <a:lstStyle/>
          <a:p>
            <a:r>
              <a:rPr lang="en-US" dirty="0" smtClean="0"/>
              <a:t>Metro Area Instructional Leadership Conference</a:t>
            </a:r>
            <a:endParaRPr lang="en-US" dirty="0" smtClean="0"/>
          </a:p>
          <a:p>
            <a:r>
              <a:rPr lang="en-US" dirty="0" smtClean="0"/>
              <a:t>February </a:t>
            </a:r>
            <a:r>
              <a:rPr lang="en-US" dirty="0" smtClean="0"/>
              <a:t>25, </a:t>
            </a:r>
            <a:r>
              <a:rPr lang="en-US" dirty="0" smtClean="0"/>
              <a:t>2016</a:t>
            </a:r>
            <a:endParaRPr lang="en-US" dirty="0"/>
          </a:p>
        </p:txBody>
      </p:sp>
    </p:spTree>
    <p:extLst>
      <p:ext uri="{BB962C8B-B14F-4D97-AF65-F5344CB8AC3E}">
        <p14:creationId xmlns:p14="http://schemas.microsoft.com/office/powerpoint/2010/main" val="168643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Achievement Gap</a:t>
            </a:r>
            <a:endParaRPr lang="en-US" sz="4000" dirty="0"/>
          </a:p>
        </p:txBody>
      </p:sp>
      <p:sp>
        <p:nvSpPr>
          <p:cNvPr id="3" name="Content Placeholder 2"/>
          <p:cNvSpPr>
            <a:spLocks noGrp="1"/>
          </p:cNvSpPr>
          <p:nvPr>
            <p:ph idx="1"/>
          </p:nvPr>
        </p:nvSpPr>
        <p:spPr/>
        <p:txBody>
          <a:bodyPr>
            <a:normAutofit/>
          </a:bodyPr>
          <a:lstStyle/>
          <a:p>
            <a:r>
              <a:rPr lang="en-US" dirty="0" smtClean="0"/>
              <a:t>Answers the question:</a:t>
            </a:r>
          </a:p>
          <a:p>
            <a:pPr lvl="1"/>
            <a:r>
              <a:rPr lang="en-US" dirty="0" smtClean="0"/>
              <a:t>How well are the lowest-achieving 25% of students in the school performing relative to the state average and </a:t>
            </a:r>
            <a:r>
              <a:rPr lang="en-US" dirty="0" smtClean="0"/>
              <a:t>how much progress are they making?</a:t>
            </a:r>
          </a:p>
          <a:p>
            <a:r>
              <a:rPr lang="en-US" dirty="0" smtClean="0"/>
              <a:t>Measures:</a:t>
            </a:r>
          </a:p>
          <a:p>
            <a:pPr lvl="1"/>
            <a:r>
              <a:rPr lang="en-US" dirty="0" smtClean="0"/>
              <a:t>Gap progress – the average current year growth demonstrated by the lowest 25% of students in the school based on their prior scores</a:t>
            </a:r>
          </a:p>
          <a:p>
            <a:pPr lvl="1"/>
            <a:r>
              <a:rPr lang="en-US" dirty="0" smtClean="0"/>
              <a:t>Gap size – the current year gap between the lowest 25% of students in the school and the state average</a:t>
            </a:r>
          </a:p>
        </p:txBody>
      </p:sp>
    </p:spTree>
    <p:extLst>
      <p:ext uri="{BB962C8B-B14F-4D97-AF65-F5344CB8AC3E}">
        <p14:creationId xmlns:p14="http://schemas.microsoft.com/office/powerpoint/2010/main" val="4087813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Challenge Points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Answers the questions:</a:t>
            </a:r>
          </a:p>
          <a:p>
            <a:pPr lvl="1"/>
            <a:r>
              <a:rPr lang="en-US" dirty="0" smtClean="0"/>
              <a:t>Are student subgroups meeting achievement performance goals? Are schools implementing other practices to improve achievement and prepare students for college and careers?</a:t>
            </a:r>
          </a:p>
          <a:p>
            <a:r>
              <a:rPr lang="en-US" dirty="0" smtClean="0"/>
              <a:t>Measures:</a:t>
            </a:r>
          </a:p>
          <a:p>
            <a:pPr lvl="1"/>
            <a:r>
              <a:rPr lang="en-US" dirty="0" smtClean="0"/>
              <a:t>ED/EL/SWD Performance – To what extent did Economically Disadvantaged (ED) students, English Learners (EL), and Students with Disabilities (SWD) meet their subgroup performance targets?</a:t>
            </a:r>
          </a:p>
          <a:p>
            <a:pPr lvl="1"/>
            <a:r>
              <a:rPr lang="en-US" dirty="0" smtClean="0"/>
              <a:t>Exceeding the Bar – To what extent are schools implementing other practices associated with college and career readiness?</a:t>
            </a:r>
          </a:p>
        </p:txBody>
      </p:sp>
    </p:spTree>
    <p:extLst>
      <p:ext uri="{BB962C8B-B14F-4D97-AF65-F5344CB8AC3E}">
        <p14:creationId xmlns:p14="http://schemas.microsoft.com/office/powerpoint/2010/main" val="1336860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High School Exceeding the Bar Indicators</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ontent Placeholder 2"/>
          <p:cNvSpPr txBox="1">
            <a:spLocks/>
          </p:cNvSpPr>
          <p:nvPr/>
        </p:nvSpPr>
        <p:spPr bwMode="auto">
          <a:xfrm>
            <a:off x="474663" y="1247249"/>
            <a:ext cx="8229600" cy="5315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1400" b="0" i="0" u="none" strike="noStrike" kern="1200" cap="none" spc="0" normalizeH="0" baseline="0" noProof="0" smtClean="0">
                <a:ln>
                  <a:noFill/>
                </a:ln>
                <a:solidFill>
                  <a:sysClr val="windowText" lastClr="000000"/>
                </a:solidFill>
                <a:effectLst/>
                <a:uLnTx/>
                <a:uFillTx/>
                <a:latin typeface="Calibri"/>
                <a:ea typeface="+mn-ea"/>
                <a:cs typeface="+mn-cs"/>
              </a:rPr>
              <a:t>In addition to the eighteen (18) items within the College and Career Ready Performance Index, high schools may earn additional points for these supplemental indicators.  </a:t>
            </a: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sz="800" b="0" i="0" u="none" strike="noStrike" kern="1200" cap="none" spc="0" normalizeH="0" baseline="0" noProof="0" smtClean="0">
              <a:ln>
                <a:noFill/>
              </a:ln>
              <a:solidFill>
                <a:sysClr val="windowText" lastClr="000000"/>
              </a:solidFill>
              <a:effectLst/>
              <a:uLnTx/>
              <a:uFillTx/>
              <a:latin typeface="Calibri"/>
              <a:ea typeface="+mn-ea"/>
              <a:cs typeface="+mn-cs"/>
            </a:endParaRP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Percent of graduates earning credit in a physics course  </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Percent of first time 9</a:t>
            </a:r>
            <a:r>
              <a:rPr kumimoji="0" lang="en-US" sz="1100" b="0" i="0" u="none" strike="noStrike" kern="1200" cap="none" spc="0" normalizeH="0" baseline="30000" noProof="0" smtClean="0">
                <a:ln>
                  <a:noFill/>
                </a:ln>
                <a:solidFill>
                  <a:srgbClr val="00B050"/>
                </a:solidFill>
                <a:effectLst/>
                <a:uLnTx/>
                <a:uFillTx/>
                <a:latin typeface="Calibri"/>
                <a:ea typeface="+mn-ea"/>
                <a:cs typeface="Arial" pitchFamily="34" charset="0"/>
              </a:rPr>
              <a:t>th</a:t>
            </a: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 grade students with disabilities earning 3 Carnegie Unit Credits in 3 core content areas (ELA, mathematics, science, social studies) and scoring at Developing Learner or above on all required Georgia Milestones EOCs </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Percent of first time 9</a:t>
            </a:r>
            <a:r>
              <a:rPr kumimoji="0" lang="en-US" sz="1100" b="0" i="0" u="none" strike="noStrike" kern="1200" cap="none" spc="0" normalizeH="0" baseline="30000" noProof="0" smtClean="0">
                <a:ln>
                  <a:noFill/>
                </a:ln>
                <a:solidFill>
                  <a:srgbClr val="00B050"/>
                </a:solidFill>
                <a:effectLst/>
                <a:uLnTx/>
                <a:uFillTx/>
                <a:latin typeface="Calibri"/>
                <a:ea typeface="+mn-ea"/>
                <a:cs typeface="Arial" pitchFamily="34" charset="0"/>
              </a:rPr>
              <a:t>th</a:t>
            </a: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 grade students earning 4 Carnegie Unit Credits in 4 core content areas (ELA, mathematics, science, social studies) and scoring at Proficient Learner or above on all required Georgia Milestones EOCs</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School has earned a Georgia Science, Technology, Engineering and Math (STEM) Program Certification </a:t>
            </a:r>
          </a:p>
          <a:p>
            <a:pPr marL="228600" marR="0" lvl="0" indent="-228600" algn="l" defTabSz="914400" rtl="0" eaLnBrk="1" fontAlgn="base" latinLnBrk="0" hangingPunct="1">
              <a:lnSpc>
                <a:spcPct val="100000"/>
              </a:lnSpc>
              <a:spcBef>
                <a:spcPct val="20000"/>
              </a:spcBef>
              <a:spcAft>
                <a:spcPct val="0"/>
              </a:spcAft>
              <a:buClrTx/>
              <a:buSzTx/>
              <a:buFont typeface="Arial" charset="0"/>
              <a:buNone/>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5.	Percent of English Learners with positive movement from one Performance Band to a higher Performance Band based on the ACCESS for ELLs</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startAt="6"/>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Percent of graduates completing a career-related Work-Based Learning Program or a career-related Capstone Project (includes IB projects; moves to face of CCRPI in 2016-2017)</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startAt="6"/>
              <a:tabLst/>
              <a:defRPr/>
            </a:pPr>
            <a:r>
              <a:rPr kumimoji="0" lang="en-US" sz="1100" b="0" i="0" u="none" strike="noStrike" kern="1200" cap="none" spc="0" normalizeH="0" baseline="0" noProof="0" smtClean="0">
                <a:ln>
                  <a:noFill/>
                </a:ln>
                <a:solidFill>
                  <a:srgbClr val="00B050"/>
                </a:solidFill>
                <a:effectLst/>
                <a:uLnTx/>
                <a:uFillTx/>
                <a:latin typeface="Calibri"/>
                <a:ea typeface="+mn-ea"/>
                <a:cs typeface="Arial" pitchFamily="34" charset="0"/>
              </a:rPr>
              <a:t>Percent of graduates earning 3 or more high school credits in the same world language </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startAt="6"/>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Percent of teachers utilizing the Statewide Longitudinal Data System (SLDS) </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startAt="6"/>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School or LEA-defined </a:t>
            </a:r>
            <a:r>
              <a:rPr kumimoji="0" lang="en-US" sz="1100" b="1" i="0" u="none" strike="noStrike" kern="1200" cap="none" spc="0" normalizeH="0" baseline="0" noProof="0" smtClean="0">
                <a:ln>
                  <a:noFill/>
                </a:ln>
                <a:solidFill>
                  <a:sysClr val="windowText" lastClr="000000"/>
                </a:solidFill>
                <a:effectLst/>
                <a:uLnTx/>
                <a:uFillTx/>
                <a:latin typeface="Calibri"/>
                <a:ea typeface="+mn-ea"/>
                <a:cs typeface="Arial" pitchFamily="34" charset="0"/>
              </a:rPr>
              <a:t>innovative practice </a:t>
            </a: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accompanied by data </a:t>
            </a:r>
            <a:r>
              <a:rPr kumimoji="0" lang="en-US" sz="1100" b="1" i="0" u="none" strike="noStrike" kern="1200" cap="none" spc="0" normalizeH="0" baseline="0" noProof="0" smtClean="0">
                <a:ln>
                  <a:noFill/>
                </a:ln>
                <a:solidFill>
                  <a:sysClr val="windowText" lastClr="000000"/>
                </a:solidFill>
                <a:effectLst/>
                <a:uLnTx/>
                <a:uFillTx/>
                <a:latin typeface="Calibri"/>
                <a:ea typeface="+mn-ea"/>
                <a:cs typeface="Arial" pitchFamily="34" charset="0"/>
              </a:rPr>
              <a:t>supporting improved student achievement</a:t>
            </a: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 examples include but are not limited to Charter System, Georgia College and Career Academy, Race to the Top, Striving Reader initiative, dual language immersion program, Literacy Design Collaborative (LDC) and/or Mathematics Design Collaborative (MDC), Response to Intervention (RTI), Positive Behavioral Interventions &amp; Supports (PBIS), local instructional initiatives, etc. Practice must be reported via the CCRPI Data Collection application. </a:t>
            </a:r>
          </a:p>
          <a:p>
            <a:pPr marL="228600" marR="0" lvl="0" indent="-228600" algn="l" defTabSz="914400" rtl="0" eaLnBrk="1" fontAlgn="base" latinLnBrk="0" hangingPunct="1">
              <a:lnSpc>
                <a:spcPct val="100000"/>
              </a:lnSpc>
              <a:spcBef>
                <a:spcPct val="20000"/>
              </a:spcBef>
              <a:spcAft>
                <a:spcPct val="0"/>
              </a:spcAft>
              <a:buClrTx/>
              <a:buSzTx/>
              <a:buFont typeface="Arial" charset="0"/>
              <a:buAutoNum type="arabicPeriod" startAt="6"/>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School or LEA </a:t>
            </a:r>
            <a:r>
              <a:rPr kumimoji="0" lang="en-US" sz="1100" b="1" i="0" u="none" strike="noStrike" kern="1200" cap="none" spc="0" normalizeH="0" baseline="0" noProof="0" smtClean="0">
                <a:ln>
                  <a:noFill/>
                </a:ln>
                <a:solidFill>
                  <a:sysClr val="windowText" lastClr="000000"/>
                </a:solidFill>
                <a:effectLst/>
                <a:uLnTx/>
                <a:uFillTx/>
                <a:latin typeface="Calibri"/>
                <a:ea typeface="+mn-ea"/>
                <a:cs typeface="Arial" pitchFamily="34" charset="0"/>
              </a:rPr>
              <a:t>Research/Evidence-Based Program/Practice </a:t>
            </a: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designed to facilitate a </a:t>
            </a:r>
            <a:r>
              <a:rPr kumimoji="0" lang="en-US" sz="1100" b="1" i="0" u="none" strike="noStrike" kern="1200" cap="none" spc="0" normalizeH="0" baseline="0" noProof="0" smtClean="0">
                <a:ln>
                  <a:noFill/>
                </a:ln>
                <a:solidFill>
                  <a:sysClr val="windowText" lastClr="000000"/>
                </a:solidFill>
                <a:effectLst/>
                <a:uLnTx/>
                <a:uFillTx/>
                <a:latin typeface="Calibri"/>
                <a:ea typeface="+mn-ea"/>
                <a:cs typeface="Arial" pitchFamily="34" charset="0"/>
              </a:rPr>
              <a:t>personalized climate </a:t>
            </a:r>
            <a:r>
              <a:rPr kumimoji="0" lang="en-US" sz="1100" b="0" i="0" u="none" strike="noStrike" kern="1200" cap="none" spc="0" normalizeH="0" baseline="0" noProof="0" smtClean="0">
                <a:ln>
                  <a:noFill/>
                </a:ln>
                <a:solidFill>
                  <a:sysClr val="windowText" lastClr="000000"/>
                </a:solidFill>
                <a:effectLst/>
                <a:uLnTx/>
                <a:uFillTx/>
                <a:latin typeface="Calibri"/>
                <a:ea typeface="+mn-ea"/>
                <a:cs typeface="Arial" pitchFamily="34" charset="0"/>
              </a:rPr>
              <a:t>in the school: examples include but are not limited to Teachers as Advisors program; mentoring program; Positive Behavioral Interventions &amp; Supports (PBIS); service-learning program; peer mediation; conflict mediation. </a:t>
            </a:r>
          </a:p>
          <a:p>
            <a:pPr marL="0" marR="0" lvl="1"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800" b="0" i="0" u="none" strike="noStrike" kern="1200" cap="none" spc="0" normalizeH="0" baseline="0" noProof="0" smtClean="0">
              <a:ln>
                <a:noFill/>
              </a:ln>
              <a:solidFill>
                <a:sysClr val="windowText" lastClr="000000"/>
              </a:solidFill>
              <a:effectLst/>
              <a:uLnTx/>
              <a:uFillTx/>
              <a:latin typeface="Calibri"/>
              <a:ea typeface="+mn-ea"/>
              <a:cs typeface="Arial" pitchFamily="34" charset="0"/>
            </a:endParaRPr>
          </a:p>
          <a:p>
            <a:pPr marL="287338" marR="0" lvl="1" indent="-287338" algn="l" defTabSz="914400" rtl="0" eaLnBrk="1" fontAlgn="base" latinLnBrk="0" hangingPunct="1">
              <a:lnSpc>
                <a:spcPct val="100000"/>
              </a:lnSpc>
              <a:spcBef>
                <a:spcPts val="600"/>
              </a:spcBef>
              <a:spcAft>
                <a:spcPct val="0"/>
              </a:spcAft>
              <a:buClrTx/>
              <a:buSzTx/>
              <a:buFont typeface="Arial" charset="0"/>
              <a:buNone/>
              <a:tabLst/>
              <a:defRPr/>
            </a:pPr>
            <a:r>
              <a:rPr kumimoji="0" lang="en-US" sz="1100" b="1" i="0" u="none" strike="noStrike" kern="1200" cap="none" spc="0" normalizeH="0" baseline="0" noProof="0" smtClean="0">
                <a:ln>
                  <a:noFill/>
                </a:ln>
                <a:solidFill>
                  <a:sysClr val="windowText" lastClr="000000"/>
                </a:solidFill>
                <a:effectLst/>
                <a:uLnTx/>
                <a:uFillTx/>
                <a:latin typeface="Calibri"/>
                <a:ea typeface="+mn-ea"/>
                <a:cs typeface="+mn-cs"/>
              </a:rPr>
              <a:t>	To be included after statewide implementation:</a:t>
            </a:r>
          </a:p>
          <a:p>
            <a:pPr marL="287338" marR="0" lvl="1" indent="-287338" algn="l" defTabSz="914400" rtl="0" eaLnBrk="1" fontAlgn="base" latinLnBrk="0" hangingPunct="1">
              <a:lnSpc>
                <a:spcPct val="100000"/>
              </a:lnSpc>
              <a:spcBef>
                <a:spcPts val="600"/>
              </a:spcBef>
              <a:spcAft>
                <a:spcPct val="0"/>
              </a:spcAft>
              <a:buClrTx/>
              <a:buSzTx/>
              <a:buFont typeface="Arial" charset="0"/>
              <a:buNone/>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mn-cs"/>
              </a:rPr>
              <a:t>	</a:t>
            </a:r>
            <a:r>
              <a:rPr kumimoji="0" lang="en-US" sz="1000" b="0" i="0" u="none" strike="noStrike" kern="1200" cap="none" spc="0" normalizeH="0" baseline="0" noProof="0" smtClean="0">
                <a:ln>
                  <a:noFill/>
                </a:ln>
                <a:solidFill>
                  <a:sysClr val="windowText" lastClr="000000"/>
                </a:solidFill>
                <a:effectLst/>
                <a:uLnTx/>
                <a:uFillTx/>
                <a:latin typeface="Calibri"/>
                <a:ea typeface="+mn-ea"/>
                <a:cs typeface="+mn-cs"/>
              </a:rPr>
              <a:t>Percent of tested students scoring at a proficient level on a Soft Skills Assessment </a:t>
            </a:r>
          </a:p>
          <a:p>
            <a:pPr marL="287338" marR="0" lvl="1" indent="-287338" algn="l" defTabSz="914400" rtl="0" eaLnBrk="1" fontAlgn="base" latinLnBrk="0" hangingPunct="1">
              <a:lnSpc>
                <a:spcPct val="100000"/>
              </a:lnSpc>
              <a:spcBef>
                <a:spcPts val="600"/>
              </a:spcBef>
              <a:spcAft>
                <a:spcPct val="0"/>
              </a:spcAft>
              <a:buClrTx/>
              <a:buSzTx/>
              <a:buFont typeface="Arial" charset="0"/>
              <a:buNone/>
              <a:tabLst/>
              <a:defRPr/>
            </a:pPr>
            <a:r>
              <a:rPr kumimoji="0" lang="en-US" sz="1100" b="0" i="0" u="none" strike="noStrike" kern="1200" cap="none" spc="0" normalizeH="0" baseline="0" noProof="0" smtClean="0">
                <a:ln>
                  <a:noFill/>
                </a:ln>
                <a:solidFill>
                  <a:sysClr val="windowText" lastClr="000000"/>
                </a:solidFill>
                <a:effectLst/>
                <a:uLnTx/>
                <a:uFillTx/>
                <a:latin typeface="Calibri"/>
                <a:ea typeface="+mn-ea"/>
                <a:cs typeface="+mn-cs"/>
              </a:rPr>
              <a:t>	</a:t>
            </a:r>
            <a:r>
              <a:rPr kumimoji="0" lang="en-US" sz="1000" b="0" i="0" u="none" strike="noStrike" kern="1200" cap="none" spc="0" normalizeH="0" baseline="0" noProof="0" smtClean="0">
                <a:ln>
                  <a:noFill/>
                </a:ln>
                <a:solidFill>
                  <a:sysClr val="windowText" lastClr="000000"/>
                </a:solidFill>
                <a:effectLst/>
                <a:uLnTx/>
                <a:uFillTx/>
                <a:latin typeface="Calibri"/>
                <a:ea typeface="+mn-ea"/>
                <a:cs typeface="+mn-cs"/>
              </a:rPr>
              <a:t>School’s performance on the Georgia Teacher Effectiveness Measure (TEM)</a:t>
            </a:r>
          </a:p>
          <a:p>
            <a:pPr marL="287338" marR="0" lvl="0" indent="-287338" algn="l" defTabSz="914400" rtl="0" eaLnBrk="1" fontAlgn="base" latinLnBrk="0" hangingPunct="1">
              <a:lnSpc>
                <a:spcPct val="100000"/>
              </a:lnSpc>
              <a:spcBef>
                <a:spcPts val="600"/>
              </a:spcBef>
              <a:spcAft>
                <a:spcPct val="0"/>
              </a:spcAft>
              <a:buClrTx/>
              <a:buSzTx/>
              <a:buFont typeface="Arial" charset="0"/>
              <a:buNone/>
              <a:tabLst/>
              <a:defRPr/>
            </a:pPr>
            <a:r>
              <a:rPr kumimoji="0" lang="en-US" sz="1000" b="0" i="0" u="none" strike="noStrike" kern="1200" cap="none" spc="0" normalizeH="0" baseline="0" noProof="0" smtClean="0">
                <a:ln>
                  <a:noFill/>
                </a:ln>
                <a:solidFill>
                  <a:sysClr val="windowText" lastClr="000000"/>
                </a:solidFill>
                <a:effectLst/>
                <a:uLnTx/>
                <a:uFillTx/>
                <a:latin typeface="Calibri"/>
                <a:ea typeface="+mn-ea"/>
                <a:cs typeface="+mn-cs"/>
              </a:rPr>
              <a:t>	School’s performance on the Georgia Leader Effectiveness Measure (LEM)</a:t>
            </a:r>
          </a:p>
          <a:p>
            <a:pPr marL="287338" marR="0" lvl="0" indent="-287338" algn="l" defTabSz="914400" rtl="0" eaLnBrk="1" fontAlgn="base" latinLnBrk="0" hangingPunct="1">
              <a:lnSpc>
                <a:spcPct val="100000"/>
              </a:lnSpc>
              <a:spcBef>
                <a:spcPts val="600"/>
              </a:spcBef>
              <a:spcAft>
                <a:spcPct val="0"/>
              </a:spcAft>
              <a:buClrTx/>
              <a:buSzTx/>
              <a:buFont typeface="Arial" charset="0"/>
              <a:buNone/>
              <a:tabLst/>
              <a:defRPr/>
            </a:pPr>
            <a:r>
              <a:rPr kumimoji="0" lang="en-US" sz="1200" b="0" i="0" u="none" strike="noStrike" kern="1200" cap="none" spc="0" normalizeH="0" baseline="0" noProof="0" smtClean="0">
                <a:ln>
                  <a:noFill/>
                </a:ln>
                <a:solidFill>
                  <a:sysClr val="windowText" lastClr="000000"/>
                </a:solidFill>
                <a:effectLst/>
                <a:uLnTx/>
                <a:uFillTx/>
                <a:latin typeface="Calibri"/>
                <a:ea typeface="+mn-ea"/>
                <a:cs typeface="+mn-cs"/>
              </a:rPr>
              <a:t>	</a:t>
            </a:r>
            <a:endParaRPr kumimoji="0" lang="en-US" sz="1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159633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Middle School Exceeding the Bar Indicators</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457200" y="1427687"/>
            <a:ext cx="8229600" cy="5468938"/>
          </a:xfrm>
        </p:spPr>
        <p:txBody>
          <a:bodyPr>
            <a:normAutofit lnSpcReduction="10000"/>
          </a:bodyPr>
          <a:lstStyle/>
          <a:p>
            <a:pPr marL="0" indent="0" eaLnBrk="1" hangingPunct="1">
              <a:buFont typeface="Arial" panose="020B0604020202020204" pitchFamily="34" charset="0"/>
              <a:buNone/>
              <a:defRPr/>
            </a:pPr>
            <a:r>
              <a:rPr lang="en-US" sz="1400" dirty="0" smtClean="0"/>
              <a:t>In addition to the ten (10) items within the College and Career Ready Performance Index, middle schools may earn additional points for these supplemental indicators.  </a:t>
            </a:r>
          </a:p>
          <a:p>
            <a:pPr marL="0" indent="0" eaLnBrk="1" hangingPunct="1">
              <a:buFont typeface="Arial" panose="020B0604020202020204" pitchFamily="34" charset="0"/>
              <a:buNone/>
              <a:defRPr/>
            </a:pPr>
            <a:endParaRPr lang="en-US" sz="1400" dirty="0" smtClean="0"/>
          </a:p>
          <a:p>
            <a:pPr marL="228600" indent="-228600" eaLnBrk="1" hangingPunct="1">
              <a:buFont typeface="Arial" charset="0"/>
              <a:buAutoNum type="arabicPeriod"/>
              <a:defRPr/>
            </a:pPr>
            <a:r>
              <a:rPr lang="en-US" sz="1200" dirty="0" smtClean="0">
                <a:solidFill>
                  <a:srgbClr val="00B050"/>
                </a:solidFill>
                <a:cs typeface="Arial" pitchFamily="34" charset="0"/>
              </a:rPr>
              <a:t>Percent </a:t>
            </a:r>
            <a:r>
              <a:rPr lang="en-US" sz="1200" dirty="0">
                <a:solidFill>
                  <a:srgbClr val="00B050"/>
                </a:solidFill>
                <a:cs typeface="Arial" pitchFamily="34" charset="0"/>
              </a:rPr>
              <a:t>of students </a:t>
            </a:r>
            <a:r>
              <a:rPr lang="en-US" sz="1200" dirty="0" smtClean="0">
                <a:solidFill>
                  <a:srgbClr val="00B050"/>
                </a:solidFill>
                <a:cs typeface="Arial" pitchFamily="34" charset="0"/>
              </a:rPr>
              <a:t>earning a passing score in three middle school courses in </a:t>
            </a:r>
            <a:r>
              <a:rPr lang="en-US" sz="1200" dirty="0">
                <a:solidFill>
                  <a:srgbClr val="00B050"/>
                </a:solidFill>
                <a:cs typeface="Arial" pitchFamily="34" charset="0"/>
              </a:rPr>
              <a:t>the fine </a:t>
            </a:r>
            <a:r>
              <a:rPr lang="en-US" sz="1200" dirty="0" smtClean="0">
                <a:solidFill>
                  <a:srgbClr val="00B050"/>
                </a:solidFill>
                <a:cs typeface="Arial" pitchFamily="34" charset="0"/>
              </a:rPr>
              <a:t>arts, or career exploratory, or world languages by the end of grade 8 (courses must be in the same area of concentration)</a:t>
            </a:r>
          </a:p>
          <a:p>
            <a:pPr marL="228600" indent="-228600" eaLnBrk="1" hangingPunct="1">
              <a:buFont typeface="Arial" charset="0"/>
              <a:buAutoNum type="arabicPeriod"/>
              <a:defRPr/>
            </a:pPr>
            <a:r>
              <a:rPr lang="en-US" sz="1200" dirty="0" smtClean="0">
                <a:solidFill>
                  <a:srgbClr val="00B050"/>
                </a:solidFill>
                <a:cs typeface="Arial" pitchFamily="34" charset="0"/>
              </a:rPr>
              <a:t>Percent </a:t>
            </a:r>
            <a:r>
              <a:rPr lang="en-US" sz="1200" dirty="0">
                <a:solidFill>
                  <a:srgbClr val="00B050"/>
                </a:solidFill>
                <a:cs typeface="Arial" pitchFamily="34" charset="0"/>
              </a:rPr>
              <a:t>of students earning at least one high school credit by the end of grade </a:t>
            </a:r>
            <a:r>
              <a:rPr lang="en-US" sz="1200" dirty="0" smtClean="0">
                <a:solidFill>
                  <a:srgbClr val="00B050"/>
                </a:solidFill>
                <a:cs typeface="Arial" pitchFamily="34" charset="0"/>
              </a:rPr>
              <a:t>8 (ELA, mathematics, science, social studies, world languages, fine arts, CTAE) and scoring at </a:t>
            </a:r>
            <a:r>
              <a:rPr lang="en-US" sz="1200" dirty="0" smtClean="0">
                <a:solidFill>
                  <a:srgbClr val="00B050"/>
                </a:solidFill>
              </a:rPr>
              <a:t>Proficient Learner or above on the required Georgia Milestones EOCs</a:t>
            </a:r>
            <a:endParaRPr lang="en-US" sz="1200" dirty="0">
              <a:solidFill>
                <a:srgbClr val="00B050"/>
              </a:solidFill>
            </a:endParaRPr>
          </a:p>
          <a:p>
            <a:pPr marL="228600" indent="-228600" eaLnBrk="1" hangingPunct="1">
              <a:buFont typeface="Arial" charset="0"/>
              <a:buAutoNum type="arabicPeriod"/>
              <a:defRPr/>
            </a:pPr>
            <a:r>
              <a:rPr lang="en-US" sz="1200" dirty="0" smtClean="0">
                <a:cs typeface="Arial" pitchFamily="34" charset="0"/>
              </a:rPr>
              <a:t>School </a:t>
            </a:r>
            <a:r>
              <a:rPr lang="en-US" sz="1200" dirty="0">
                <a:cs typeface="Arial" pitchFamily="34" charset="0"/>
              </a:rPr>
              <a:t>has earned a Georgia Science, Technology, Engineering and Math (STEM) Program </a:t>
            </a:r>
            <a:r>
              <a:rPr lang="en-US" sz="1200" dirty="0" smtClean="0">
                <a:cs typeface="Arial" pitchFamily="34" charset="0"/>
              </a:rPr>
              <a:t>Certification</a:t>
            </a:r>
          </a:p>
          <a:p>
            <a:pPr marL="228600" indent="-228600" eaLnBrk="1" hangingPunct="1">
              <a:buFont typeface="Arial" charset="0"/>
              <a:buAutoNum type="arabicPeriod"/>
              <a:defRPr/>
            </a:pPr>
            <a:r>
              <a:rPr lang="en-US" sz="1200" dirty="0">
                <a:cs typeface="Arial" pitchFamily="34" charset="0"/>
              </a:rPr>
              <a:t>Percent of teachers utilizing the Statewide Longitudinal Data </a:t>
            </a:r>
            <a:r>
              <a:rPr lang="en-US" sz="1200" dirty="0" smtClean="0">
                <a:cs typeface="Arial" pitchFamily="34" charset="0"/>
              </a:rPr>
              <a:t>System </a:t>
            </a:r>
            <a:r>
              <a:rPr lang="en-US" sz="1200" dirty="0">
                <a:cs typeface="Arial" pitchFamily="34" charset="0"/>
              </a:rPr>
              <a:t>(SLDS) </a:t>
            </a:r>
          </a:p>
          <a:p>
            <a:pPr marL="228600" indent="-228600" eaLnBrk="1" hangingPunct="1">
              <a:buFont typeface="Arial" charset="0"/>
              <a:buAutoNum type="arabicPeriod"/>
              <a:defRPr/>
            </a:pPr>
            <a:r>
              <a:rPr lang="en-US" sz="1200" dirty="0">
                <a:cs typeface="Arial" pitchFamily="34" charset="0"/>
              </a:rPr>
              <a:t>School or LEA-defined </a:t>
            </a:r>
            <a:r>
              <a:rPr lang="en-US" sz="1200" b="1" dirty="0">
                <a:cs typeface="Arial" pitchFamily="34" charset="0"/>
              </a:rPr>
              <a:t>innovative practice </a:t>
            </a:r>
            <a:r>
              <a:rPr lang="en-US" sz="1200" dirty="0">
                <a:cs typeface="Arial" pitchFamily="34" charset="0"/>
              </a:rPr>
              <a:t>accompanied by data </a:t>
            </a:r>
            <a:r>
              <a:rPr lang="en-US" sz="1200" b="1" dirty="0">
                <a:cs typeface="Arial" pitchFamily="34" charset="0"/>
              </a:rPr>
              <a:t>supporting improved student achievement</a:t>
            </a:r>
            <a:r>
              <a:rPr lang="en-US" sz="1200" dirty="0">
                <a:cs typeface="Arial" pitchFamily="34" charset="0"/>
              </a:rPr>
              <a:t>: examples include but are not limited to Charter System, Georgia College and Career Academy</a:t>
            </a:r>
            <a:r>
              <a:rPr lang="en-US" sz="1200" dirty="0" smtClean="0">
                <a:cs typeface="Arial" pitchFamily="34" charset="0"/>
              </a:rPr>
              <a:t>, Race to the Top, Striving </a:t>
            </a:r>
            <a:r>
              <a:rPr lang="en-US" sz="1200" dirty="0">
                <a:cs typeface="Arial" pitchFamily="34" charset="0"/>
              </a:rPr>
              <a:t>Reader initiative, dual language immersion program, Literacy Design Collaborative (LDC) and/or Mathematics Design Collaborative (MDC), Response to Intervention (RTI), Positive Behavioral Interventions &amp; Supports (PBIS), local instructional initiatives, etc. Practice must be reported via the CCRPI Data Collection application. </a:t>
            </a:r>
          </a:p>
          <a:p>
            <a:pPr marL="228600" indent="-228600" eaLnBrk="1" hangingPunct="1">
              <a:buFont typeface="Arial" charset="0"/>
              <a:buAutoNum type="arabicPeriod" startAt="6"/>
              <a:defRPr/>
            </a:pPr>
            <a:r>
              <a:rPr lang="en-US" sz="1200" dirty="0">
                <a:cs typeface="Arial" pitchFamily="34" charset="0"/>
              </a:rPr>
              <a:t>School or LEA </a:t>
            </a:r>
            <a:r>
              <a:rPr lang="en-US" sz="1200" b="1" dirty="0" smtClean="0">
                <a:cs typeface="Arial" pitchFamily="34" charset="0"/>
              </a:rPr>
              <a:t>Research/Evidence-Based </a:t>
            </a:r>
            <a:r>
              <a:rPr lang="en-US" sz="1200" b="1" dirty="0">
                <a:cs typeface="Arial" pitchFamily="34" charset="0"/>
              </a:rPr>
              <a:t>Program/Practice </a:t>
            </a:r>
            <a:r>
              <a:rPr lang="en-US" sz="1200" dirty="0">
                <a:cs typeface="Arial" pitchFamily="34" charset="0"/>
              </a:rPr>
              <a:t>designed to facilitate a </a:t>
            </a:r>
            <a:r>
              <a:rPr lang="en-US" sz="1200" b="1" dirty="0">
                <a:cs typeface="Arial" pitchFamily="34" charset="0"/>
              </a:rPr>
              <a:t>personalized climate </a:t>
            </a:r>
            <a:r>
              <a:rPr lang="en-US" sz="1200" dirty="0">
                <a:cs typeface="Arial" pitchFamily="34" charset="0"/>
              </a:rPr>
              <a:t>in the school: </a:t>
            </a:r>
            <a:r>
              <a:rPr lang="en-US" sz="1200" dirty="0" smtClean="0">
                <a:cs typeface="Arial" pitchFamily="34" charset="0"/>
              </a:rPr>
              <a:t>examples </a:t>
            </a:r>
            <a:r>
              <a:rPr lang="en-US" sz="1200" dirty="0">
                <a:cs typeface="Arial" pitchFamily="34" charset="0"/>
              </a:rPr>
              <a:t>include but are not limited to Teachers as Advisors program; </a:t>
            </a:r>
            <a:r>
              <a:rPr lang="en-US" sz="1200" dirty="0" smtClean="0">
                <a:cs typeface="Arial" pitchFamily="34" charset="0"/>
              </a:rPr>
              <a:t>mentoring </a:t>
            </a:r>
            <a:r>
              <a:rPr lang="en-US" sz="1200" dirty="0">
                <a:cs typeface="Arial" pitchFamily="34" charset="0"/>
              </a:rPr>
              <a:t>program; Positive Behavioral Interventions &amp; Supports (PBIS); service-learning program; peer mediation; conflict mediation. </a:t>
            </a:r>
          </a:p>
          <a:p>
            <a:pPr marL="0" indent="0" eaLnBrk="1" hangingPunct="1">
              <a:buFont typeface="Arial" charset="0"/>
              <a:buNone/>
              <a:defRPr/>
            </a:pPr>
            <a:endParaRPr lang="en-US" sz="1200" dirty="0">
              <a:cs typeface="Arial" pitchFamily="34" charset="0"/>
            </a:endParaRPr>
          </a:p>
          <a:p>
            <a:pPr marL="0" indent="0" eaLnBrk="1" hangingPunct="1">
              <a:buFont typeface="Arial" charset="0"/>
              <a:buNone/>
              <a:defRPr/>
            </a:pPr>
            <a:endParaRPr lang="en-US" sz="1200" dirty="0" smtClean="0">
              <a:cs typeface="Arial" pitchFamily="34" charset="0"/>
            </a:endParaRPr>
          </a:p>
          <a:p>
            <a:pPr marL="346075" indent="-346075" eaLnBrk="1" hangingPunct="1">
              <a:spcBef>
                <a:spcPts val="1200"/>
              </a:spcBef>
              <a:buFont typeface="Arial" charset="0"/>
              <a:buNone/>
              <a:defRPr/>
            </a:pPr>
            <a:r>
              <a:rPr lang="en-US" sz="1200" b="1" dirty="0" smtClean="0"/>
              <a:t>	To be included after statewide implementation:</a:t>
            </a:r>
          </a:p>
          <a:p>
            <a:pPr marL="346075" indent="-346075" eaLnBrk="1" hangingPunct="1">
              <a:spcBef>
                <a:spcPts val="600"/>
              </a:spcBef>
              <a:buFont typeface="Arial" charset="0"/>
              <a:buNone/>
              <a:defRPr/>
            </a:pPr>
            <a:r>
              <a:rPr lang="en-US" sz="1200" dirty="0" smtClean="0"/>
              <a:t>	School’s performance on the Georgia Teacher Effectiveness Measure (TEM)</a:t>
            </a:r>
          </a:p>
          <a:p>
            <a:pPr marL="346075" indent="-346075" eaLnBrk="1" hangingPunct="1">
              <a:spcBef>
                <a:spcPts val="600"/>
              </a:spcBef>
              <a:buFont typeface="Arial" charset="0"/>
              <a:buNone/>
              <a:defRPr/>
            </a:pPr>
            <a:r>
              <a:rPr lang="en-US" sz="1200" dirty="0" smtClean="0"/>
              <a:t>	School’s performance on the Georgia Leader Effectiveness Measure (LEM)</a:t>
            </a:r>
          </a:p>
          <a:p>
            <a:pPr marL="346075" indent="-346075" eaLnBrk="1" hangingPunct="1">
              <a:spcBef>
                <a:spcPts val="600"/>
              </a:spcBef>
              <a:buFont typeface="Arial" charset="0"/>
              <a:buNone/>
              <a:defRPr/>
            </a:pPr>
            <a:r>
              <a:rPr lang="en-US" sz="1200" dirty="0" smtClean="0"/>
              <a:t>	</a:t>
            </a:r>
          </a:p>
          <a:p>
            <a:pPr marL="0" indent="0" eaLnBrk="1" hangingPunct="1">
              <a:spcBef>
                <a:spcPts val="1200"/>
              </a:spcBef>
              <a:buFont typeface="Arial" charset="0"/>
              <a:buNone/>
              <a:defRPr/>
            </a:pPr>
            <a:endParaRPr lang="en-US" sz="1200" dirty="0" smtClean="0"/>
          </a:p>
          <a:p>
            <a:pPr marL="0" indent="0" eaLnBrk="1" hangingPunct="1">
              <a:spcBef>
                <a:spcPts val="1200"/>
              </a:spcBef>
              <a:buFont typeface="Arial" charset="0"/>
              <a:buNone/>
              <a:defRPr/>
            </a:pPr>
            <a:endParaRPr lang="en-US" sz="1600" dirty="0" smtClean="0"/>
          </a:p>
          <a:p>
            <a:pPr eaLnBrk="1" hangingPunct="1">
              <a:spcBef>
                <a:spcPts val="1200"/>
              </a:spcBef>
              <a:buFont typeface="+mj-lt"/>
              <a:buAutoNum type="arabicPeriod"/>
              <a:defRPr/>
            </a:pPr>
            <a:endParaRPr lang="en-US" sz="1600" dirty="0" smtClean="0"/>
          </a:p>
        </p:txBody>
      </p:sp>
    </p:spTree>
    <p:extLst>
      <p:ext uri="{BB962C8B-B14F-4D97-AF65-F5344CB8AC3E}">
        <p14:creationId xmlns:p14="http://schemas.microsoft.com/office/powerpoint/2010/main" val="655105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Elementary School Exceeding the Bar Indicators</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457200" y="1392769"/>
            <a:ext cx="8229600" cy="5478463"/>
          </a:xfrm>
        </p:spPr>
        <p:txBody>
          <a:bodyPr/>
          <a:lstStyle/>
          <a:p>
            <a:pPr marL="0" indent="0" eaLnBrk="1" hangingPunct="1">
              <a:buFont typeface="Arial" panose="020B0604020202020204" pitchFamily="34" charset="0"/>
              <a:buNone/>
              <a:defRPr/>
            </a:pPr>
            <a:r>
              <a:rPr lang="en-US" sz="1400" dirty="0" smtClean="0"/>
              <a:t>In addition to the eleven (11) items within the College and Career Ready Performance Index, elementary schools may earn additional points for these supplemental indicators.  </a:t>
            </a:r>
          </a:p>
          <a:p>
            <a:pPr marL="0" indent="0" eaLnBrk="1" hangingPunct="1">
              <a:buFont typeface="Arial" panose="020B0604020202020204" pitchFamily="34" charset="0"/>
              <a:buNone/>
              <a:defRPr/>
            </a:pPr>
            <a:endParaRPr lang="en-US" sz="1200" dirty="0" smtClean="0"/>
          </a:p>
          <a:p>
            <a:pPr marL="228600" indent="-228600" eaLnBrk="1" hangingPunct="1">
              <a:buFont typeface="Arial" charset="0"/>
              <a:buAutoNum type="arabicPeriod"/>
              <a:defRPr/>
            </a:pPr>
            <a:r>
              <a:rPr lang="en-US" sz="1200" dirty="0">
                <a:solidFill>
                  <a:srgbClr val="00B050"/>
                </a:solidFill>
                <a:cs typeface="Arial" pitchFamily="34" charset="0"/>
              </a:rPr>
              <a:t>Percent of students in grades 3 – 5 earning a passing score in above grade level core courses (ELA, reading, mathematics, science, social studies) and scoring at </a:t>
            </a:r>
            <a:r>
              <a:rPr lang="en-US" sz="1200" dirty="0" smtClean="0">
                <a:solidFill>
                  <a:srgbClr val="00B050"/>
                </a:solidFill>
              </a:rPr>
              <a:t>Proficient Learner or above on </a:t>
            </a:r>
            <a:r>
              <a:rPr lang="en-US" sz="1200" dirty="0">
                <a:solidFill>
                  <a:srgbClr val="00B050"/>
                </a:solidFill>
              </a:rPr>
              <a:t>all Georgia </a:t>
            </a:r>
            <a:r>
              <a:rPr lang="en-US" sz="1200" dirty="0" smtClean="0">
                <a:solidFill>
                  <a:srgbClr val="00B050"/>
                </a:solidFill>
              </a:rPr>
              <a:t>Milestones EOGs</a:t>
            </a:r>
            <a:endParaRPr lang="en-US" sz="1200" dirty="0">
              <a:solidFill>
                <a:srgbClr val="00B050"/>
              </a:solidFill>
              <a:cs typeface="Arial" pitchFamily="34" charset="0"/>
            </a:endParaRPr>
          </a:p>
          <a:p>
            <a:pPr marL="228600" indent="-228600" eaLnBrk="1" hangingPunct="1">
              <a:buFont typeface="Arial" charset="0"/>
              <a:buAutoNum type="arabicPeriod"/>
              <a:defRPr/>
            </a:pPr>
            <a:r>
              <a:rPr lang="en-US" sz="1200" dirty="0" smtClean="0">
                <a:solidFill>
                  <a:srgbClr val="00B050"/>
                </a:solidFill>
                <a:cs typeface="Arial" pitchFamily="34" charset="0"/>
              </a:rPr>
              <a:t>Percent of students earning a passing score in world language courses or earning a passing score in fine arts courses</a:t>
            </a:r>
          </a:p>
          <a:p>
            <a:pPr marL="228600" indent="-228600" eaLnBrk="1" hangingPunct="1">
              <a:buFont typeface="Arial" charset="0"/>
              <a:buAutoNum type="arabicPeriod"/>
              <a:defRPr/>
            </a:pPr>
            <a:r>
              <a:rPr lang="en-US" sz="1200" dirty="0" smtClean="0">
                <a:cs typeface="Arial" pitchFamily="34" charset="0"/>
              </a:rPr>
              <a:t>School has earned a Georgia Science, Technology, Engineering and Math (STEM) Program Certification</a:t>
            </a:r>
          </a:p>
          <a:p>
            <a:pPr marL="228600" indent="-228600" eaLnBrk="1" hangingPunct="1">
              <a:buFont typeface="Arial" charset="0"/>
              <a:buAutoNum type="arabicPeriod"/>
              <a:defRPr/>
            </a:pPr>
            <a:r>
              <a:rPr lang="en-US" sz="1200" dirty="0" smtClean="0">
                <a:solidFill>
                  <a:srgbClr val="00B050"/>
                </a:solidFill>
              </a:rPr>
              <a:t>Percent of 5</a:t>
            </a:r>
            <a:r>
              <a:rPr lang="en-US" sz="1200" baseline="30000" dirty="0" smtClean="0">
                <a:solidFill>
                  <a:srgbClr val="00B050"/>
                </a:solidFill>
              </a:rPr>
              <a:t>th</a:t>
            </a:r>
            <a:r>
              <a:rPr lang="en-US" sz="1200" dirty="0" smtClean="0">
                <a:solidFill>
                  <a:srgbClr val="00B050"/>
                </a:solidFill>
              </a:rPr>
              <a:t> grade students with a complete career portfolio by end of grade 5 (moves to face of CCRPI in 2016-2017)</a:t>
            </a:r>
          </a:p>
          <a:p>
            <a:pPr marL="228600" indent="-228600" eaLnBrk="1" hangingPunct="1">
              <a:buFont typeface="Arial" charset="0"/>
              <a:buAutoNum type="arabicPeriod"/>
              <a:defRPr/>
            </a:pPr>
            <a:r>
              <a:rPr lang="en-US" sz="1200" dirty="0">
                <a:cs typeface="Arial" pitchFamily="34" charset="0"/>
              </a:rPr>
              <a:t>Percent of teachers utilizing the Statewide Longitudinal Data </a:t>
            </a:r>
            <a:r>
              <a:rPr lang="en-US" sz="1200" dirty="0" smtClean="0">
                <a:cs typeface="Arial" pitchFamily="34" charset="0"/>
              </a:rPr>
              <a:t>System </a:t>
            </a:r>
            <a:r>
              <a:rPr lang="en-US" sz="1200" dirty="0">
                <a:cs typeface="Arial" pitchFamily="34" charset="0"/>
              </a:rPr>
              <a:t>(SLDS) </a:t>
            </a:r>
          </a:p>
          <a:p>
            <a:pPr marL="228600" indent="-228600" eaLnBrk="1" hangingPunct="1">
              <a:buFont typeface="Arial" charset="0"/>
              <a:buAutoNum type="arabicPeriod" startAt="6"/>
              <a:defRPr/>
            </a:pPr>
            <a:r>
              <a:rPr lang="en-US" sz="1200" dirty="0">
                <a:cs typeface="Arial" pitchFamily="34" charset="0"/>
              </a:rPr>
              <a:t>School or LEA-defined </a:t>
            </a:r>
            <a:r>
              <a:rPr lang="en-US" sz="1200" b="1" dirty="0">
                <a:cs typeface="Arial" pitchFamily="34" charset="0"/>
              </a:rPr>
              <a:t>innovative practice </a:t>
            </a:r>
            <a:r>
              <a:rPr lang="en-US" sz="1200" dirty="0">
                <a:cs typeface="Arial" pitchFamily="34" charset="0"/>
              </a:rPr>
              <a:t>accompanied by data </a:t>
            </a:r>
            <a:r>
              <a:rPr lang="en-US" sz="1200" b="1" dirty="0">
                <a:cs typeface="Arial" pitchFamily="34" charset="0"/>
              </a:rPr>
              <a:t>supporting improved student achievement</a:t>
            </a:r>
            <a:r>
              <a:rPr lang="en-US" sz="1200" dirty="0">
                <a:cs typeface="Arial" pitchFamily="34" charset="0"/>
              </a:rPr>
              <a:t>: examples include but are not limited to Charter System, Georgia College and Career Academy, </a:t>
            </a:r>
            <a:r>
              <a:rPr lang="en-US" sz="1200" dirty="0" smtClean="0">
                <a:cs typeface="Arial" pitchFamily="34" charset="0"/>
              </a:rPr>
              <a:t>Race to the Top, Striving </a:t>
            </a:r>
            <a:r>
              <a:rPr lang="en-US" sz="1200" dirty="0">
                <a:cs typeface="Arial" pitchFamily="34" charset="0"/>
              </a:rPr>
              <a:t>Reader initiative, dual language immersion program, Literacy Design Collaborative (LDC) and/or Mathematics Design Collaborative (MDC), Response to Intervention (RTI), Positive Behavioral Interventions &amp; Supports (PBIS), local instructional initiatives, etc. Practice must be reported via the CCRPI Data Collection application. </a:t>
            </a:r>
          </a:p>
          <a:p>
            <a:pPr marL="228600" indent="-228600" eaLnBrk="1" hangingPunct="1">
              <a:buFont typeface="Arial" charset="0"/>
              <a:buAutoNum type="arabicPeriod" startAt="6"/>
              <a:defRPr/>
            </a:pPr>
            <a:r>
              <a:rPr lang="en-US" sz="1200" dirty="0">
                <a:cs typeface="Arial" pitchFamily="34" charset="0"/>
              </a:rPr>
              <a:t>School or LEA </a:t>
            </a:r>
            <a:r>
              <a:rPr lang="en-US" sz="1200" b="1" dirty="0" smtClean="0">
                <a:cs typeface="Arial" pitchFamily="34" charset="0"/>
              </a:rPr>
              <a:t>Research/Evidence-Based </a:t>
            </a:r>
            <a:r>
              <a:rPr lang="en-US" sz="1200" b="1" dirty="0">
                <a:cs typeface="Arial" pitchFamily="34" charset="0"/>
              </a:rPr>
              <a:t>Program/Practice </a:t>
            </a:r>
            <a:r>
              <a:rPr lang="en-US" sz="1200" dirty="0">
                <a:cs typeface="Arial" pitchFamily="34" charset="0"/>
              </a:rPr>
              <a:t>designed to facilitate a </a:t>
            </a:r>
            <a:r>
              <a:rPr lang="en-US" sz="1200" b="1" dirty="0">
                <a:cs typeface="Arial" pitchFamily="34" charset="0"/>
              </a:rPr>
              <a:t>personalized climate </a:t>
            </a:r>
            <a:r>
              <a:rPr lang="en-US" sz="1200" dirty="0">
                <a:cs typeface="Arial" pitchFamily="34" charset="0"/>
              </a:rPr>
              <a:t>in the school: </a:t>
            </a:r>
            <a:r>
              <a:rPr lang="en-US" sz="1200" dirty="0" smtClean="0">
                <a:cs typeface="Arial" pitchFamily="34" charset="0"/>
              </a:rPr>
              <a:t>examples </a:t>
            </a:r>
            <a:r>
              <a:rPr lang="en-US" sz="1200" dirty="0">
                <a:cs typeface="Arial" pitchFamily="34" charset="0"/>
              </a:rPr>
              <a:t>include but are not limited to Teachers as Advisors program; </a:t>
            </a:r>
            <a:r>
              <a:rPr lang="en-US" sz="1200" dirty="0" smtClean="0">
                <a:cs typeface="Arial" pitchFamily="34" charset="0"/>
              </a:rPr>
              <a:t>mentoring </a:t>
            </a:r>
            <a:r>
              <a:rPr lang="en-US" sz="1200" dirty="0">
                <a:cs typeface="Arial" pitchFamily="34" charset="0"/>
              </a:rPr>
              <a:t>program; Positive Behavioral Interventions &amp; Supports (PBIS); service-learning program; peer mediation; conflict mediation. </a:t>
            </a:r>
          </a:p>
          <a:p>
            <a:pPr marL="228600" indent="-228600" eaLnBrk="1" hangingPunct="1">
              <a:buFont typeface="Arial" charset="0"/>
              <a:buNone/>
              <a:defRPr/>
            </a:pPr>
            <a:endParaRPr lang="en-US" sz="1200" dirty="0" smtClean="0">
              <a:cs typeface="Arial" pitchFamily="34" charset="0"/>
            </a:endParaRPr>
          </a:p>
          <a:p>
            <a:pPr eaLnBrk="1" hangingPunct="1">
              <a:spcBef>
                <a:spcPts val="1200"/>
              </a:spcBef>
              <a:buFont typeface="Arial" charset="0"/>
              <a:buNone/>
              <a:defRPr/>
            </a:pPr>
            <a:r>
              <a:rPr lang="en-US" sz="1200" dirty="0" smtClean="0"/>
              <a:t>	</a:t>
            </a:r>
            <a:r>
              <a:rPr lang="en-US" sz="1200" b="1" dirty="0" smtClean="0"/>
              <a:t>To be included after statewide implementation:</a:t>
            </a:r>
          </a:p>
          <a:p>
            <a:pPr eaLnBrk="1" hangingPunct="1">
              <a:spcBef>
                <a:spcPts val="600"/>
              </a:spcBef>
              <a:buFont typeface="Arial" charset="0"/>
              <a:buNone/>
              <a:defRPr/>
            </a:pPr>
            <a:r>
              <a:rPr lang="en-US" sz="1200" dirty="0" smtClean="0"/>
              <a:t>	School’s performance on the Georgia Teacher Effectiveness Measure (TEM)</a:t>
            </a:r>
          </a:p>
          <a:p>
            <a:pPr eaLnBrk="1" hangingPunct="1">
              <a:spcBef>
                <a:spcPts val="600"/>
              </a:spcBef>
              <a:buFont typeface="Arial" charset="0"/>
              <a:buNone/>
              <a:defRPr/>
            </a:pPr>
            <a:r>
              <a:rPr lang="en-US" sz="1200" dirty="0" smtClean="0"/>
              <a:t>	School’s performance on the Georgia Leader Effectiveness Measure (LEM)</a:t>
            </a:r>
          </a:p>
          <a:p>
            <a:pPr eaLnBrk="1" hangingPunct="1">
              <a:spcBef>
                <a:spcPts val="600"/>
              </a:spcBef>
              <a:buFont typeface="Arial" charset="0"/>
              <a:buNone/>
              <a:defRPr/>
            </a:pPr>
            <a:endParaRPr lang="en-US" sz="1400" dirty="0" smtClean="0"/>
          </a:p>
          <a:p>
            <a:pPr eaLnBrk="1" hangingPunct="1">
              <a:spcBef>
                <a:spcPts val="1200"/>
              </a:spcBef>
              <a:buFont typeface="Arial" charset="0"/>
              <a:buNone/>
              <a:defRPr/>
            </a:pPr>
            <a:endParaRPr lang="en-US" sz="1400" dirty="0" smtClean="0"/>
          </a:p>
          <a:p>
            <a:pPr eaLnBrk="1" hangingPunct="1">
              <a:spcBef>
                <a:spcPts val="1200"/>
              </a:spcBef>
              <a:buFont typeface="Arial" charset="0"/>
              <a:buNone/>
              <a:defRPr/>
            </a:pPr>
            <a:endParaRPr lang="en-US" sz="1400" dirty="0"/>
          </a:p>
        </p:txBody>
      </p:sp>
    </p:spTree>
    <p:extLst>
      <p:ext uri="{BB962C8B-B14F-4D97-AF65-F5344CB8AC3E}">
        <p14:creationId xmlns:p14="http://schemas.microsoft.com/office/powerpoint/2010/main" val="397722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Scoring</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812902"/>
              </p:ext>
            </p:extLst>
          </p:nvPr>
        </p:nvGraphicFramePr>
        <p:xfrm>
          <a:off x="628650" y="1825625"/>
          <a:ext cx="7886700" cy="2966720"/>
        </p:xfrm>
        <a:graphic>
          <a:graphicData uri="http://schemas.openxmlformats.org/drawingml/2006/table">
            <a:tbl>
              <a:tblPr firstRow="1" bandRow="1">
                <a:tableStyleId>{68D230F3-CF80-4859-8CE7-A43EE81993B5}</a:tableStyleId>
              </a:tblPr>
              <a:tblGrid>
                <a:gridCol w="4211205"/>
                <a:gridCol w="3675495"/>
              </a:tblGrid>
              <a:tr h="370840">
                <a:tc>
                  <a:txBody>
                    <a:bodyPr/>
                    <a:lstStyle/>
                    <a:p>
                      <a:r>
                        <a:rPr lang="en-US" dirty="0" smtClean="0"/>
                        <a:t>Component</a:t>
                      </a:r>
                      <a:endParaRPr lang="en-US" dirty="0"/>
                    </a:p>
                  </a:txBody>
                  <a:tcPr/>
                </a:tc>
                <a:tc>
                  <a:txBody>
                    <a:bodyPr/>
                    <a:lstStyle/>
                    <a:p>
                      <a:r>
                        <a:rPr lang="en-US" dirty="0" smtClean="0"/>
                        <a:t>Points (100)</a:t>
                      </a:r>
                      <a:endParaRPr lang="en-US" dirty="0"/>
                    </a:p>
                  </a:txBody>
                  <a:tcPr/>
                </a:tc>
              </a:tr>
              <a:tr h="370840">
                <a:tc>
                  <a:txBody>
                    <a:bodyPr/>
                    <a:lstStyle/>
                    <a:p>
                      <a:r>
                        <a:rPr lang="en-US" dirty="0" smtClean="0"/>
                        <a:t>Achievement</a:t>
                      </a:r>
                      <a:endParaRPr lang="en-US" dirty="0"/>
                    </a:p>
                  </a:txBody>
                  <a:tcPr/>
                </a:tc>
                <a:tc>
                  <a:txBody>
                    <a:bodyPr/>
                    <a:lstStyle/>
                    <a:p>
                      <a:r>
                        <a:rPr lang="en-US" dirty="0" smtClean="0"/>
                        <a:t>50 points</a:t>
                      </a:r>
                      <a:endParaRPr lang="en-US" dirty="0"/>
                    </a:p>
                  </a:txBody>
                  <a:tcPr/>
                </a:tc>
              </a:tr>
              <a:tr h="370840">
                <a:tc>
                  <a:txBody>
                    <a:bodyPr/>
                    <a:lstStyle/>
                    <a:p>
                      <a:r>
                        <a:rPr lang="en-US" dirty="0" smtClean="0"/>
                        <a:t>     Content Mastery</a:t>
                      </a:r>
                      <a:endParaRPr lang="en-US" dirty="0"/>
                    </a:p>
                  </a:txBody>
                  <a:tcPr/>
                </a:tc>
                <a:tc>
                  <a:txBody>
                    <a:bodyPr/>
                    <a:lstStyle/>
                    <a:p>
                      <a:r>
                        <a:rPr lang="en-US" dirty="0" smtClean="0"/>
                        <a:t>     40%</a:t>
                      </a:r>
                      <a:r>
                        <a:rPr lang="en-US" baseline="0" dirty="0" smtClean="0"/>
                        <a:t> = 20 points</a:t>
                      </a:r>
                      <a:endParaRPr lang="en-US" dirty="0"/>
                    </a:p>
                  </a:txBody>
                  <a:tcPr/>
                </a:tc>
              </a:tr>
              <a:tr h="370840">
                <a:tc>
                  <a:txBody>
                    <a:bodyPr/>
                    <a:lstStyle/>
                    <a:p>
                      <a:r>
                        <a:rPr lang="en-US" dirty="0" smtClean="0"/>
                        <a:t>     Post Readiness</a:t>
                      </a:r>
                      <a:endParaRPr lang="en-US" dirty="0"/>
                    </a:p>
                  </a:txBody>
                  <a:tcPr/>
                </a:tc>
                <a:tc>
                  <a:txBody>
                    <a:bodyPr/>
                    <a:lstStyle/>
                    <a:p>
                      <a:r>
                        <a:rPr lang="en-US" dirty="0" smtClean="0"/>
                        <a:t>     30% = 15 points</a:t>
                      </a:r>
                      <a:endParaRPr lang="en-US" dirty="0"/>
                    </a:p>
                  </a:txBody>
                  <a:tcPr/>
                </a:tc>
              </a:tr>
              <a:tr h="370840">
                <a:tc>
                  <a:txBody>
                    <a:bodyPr/>
                    <a:lstStyle/>
                    <a:p>
                      <a:r>
                        <a:rPr lang="en-US" dirty="0" smtClean="0"/>
                        <a:t>     Graduation Rate (or predictor)</a:t>
                      </a:r>
                      <a:endParaRPr lang="en-US" dirty="0"/>
                    </a:p>
                  </a:txBody>
                  <a:tcPr/>
                </a:tc>
                <a:tc>
                  <a:txBody>
                    <a:bodyPr/>
                    <a:lstStyle/>
                    <a:p>
                      <a:r>
                        <a:rPr lang="en-US" dirty="0" smtClean="0"/>
                        <a:t>     30% = 15 points</a:t>
                      </a:r>
                      <a:endParaRPr lang="en-US" dirty="0"/>
                    </a:p>
                  </a:txBody>
                  <a:tcPr/>
                </a:tc>
              </a:tr>
              <a:tr h="370840">
                <a:tc>
                  <a:txBody>
                    <a:bodyPr/>
                    <a:lstStyle/>
                    <a:p>
                      <a:r>
                        <a:rPr lang="en-US" dirty="0" smtClean="0"/>
                        <a:t>Progress</a:t>
                      </a:r>
                      <a:endParaRPr lang="en-US" dirty="0"/>
                    </a:p>
                  </a:txBody>
                  <a:tcPr/>
                </a:tc>
                <a:tc>
                  <a:txBody>
                    <a:bodyPr/>
                    <a:lstStyle/>
                    <a:p>
                      <a:r>
                        <a:rPr lang="en-US" dirty="0" smtClean="0"/>
                        <a:t>40 points</a:t>
                      </a:r>
                      <a:endParaRPr lang="en-US" dirty="0"/>
                    </a:p>
                  </a:txBody>
                  <a:tcPr/>
                </a:tc>
              </a:tr>
              <a:tr h="370840">
                <a:tc>
                  <a:txBody>
                    <a:bodyPr/>
                    <a:lstStyle/>
                    <a:p>
                      <a:r>
                        <a:rPr lang="en-US" dirty="0" smtClean="0"/>
                        <a:t>Achievement</a:t>
                      </a:r>
                      <a:r>
                        <a:rPr lang="en-US" baseline="0" dirty="0" smtClean="0"/>
                        <a:t> Gap</a:t>
                      </a:r>
                      <a:endParaRPr lang="en-US" dirty="0"/>
                    </a:p>
                  </a:txBody>
                  <a:tcPr/>
                </a:tc>
                <a:tc>
                  <a:txBody>
                    <a:bodyPr/>
                    <a:lstStyle/>
                    <a:p>
                      <a:r>
                        <a:rPr lang="en-US" dirty="0" smtClean="0"/>
                        <a:t>10 points</a:t>
                      </a:r>
                      <a:endParaRPr lang="en-US" dirty="0"/>
                    </a:p>
                  </a:txBody>
                  <a:tcPr/>
                </a:tc>
              </a:tr>
              <a:tr h="370840">
                <a:tc>
                  <a:txBody>
                    <a:bodyPr/>
                    <a:lstStyle/>
                    <a:p>
                      <a:r>
                        <a:rPr lang="en-US" dirty="0" smtClean="0"/>
                        <a:t>Challenge Points</a:t>
                      </a:r>
                      <a:endParaRPr lang="en-US" dirty="0"/>
                    </a:p>
                  </a:txBody>
                  <a:tcPr/>
                </a:tc>
                <a:tc>
                  <a:txBody>
                    <a:bodyPr/>
                    <a:lstStyle/>
                    <a:p>
                      <a:r>
                        <a:rPr lang="en-US" dirty="0" smtClean="0"/>
                        <a:t>Up to 10 points</a:t>
                      </a:r>
                      <a:endParaRPr lang="en-US" dirty="0"/>
                    </a:p>
                  </a:txBody>
                  <a:tcPr/>
                </a:tc>
              </a:tr>
            </a:tbl>
          </a:graphicData>
        </a:graphic>
      </p:graphicFrame>
      <p:sp>
        <p:nvSpPr>
          <p:cNvPr id="5" name="TextBox 4"/>
          <p:cNvSpPr txBox="1"/>
          <p:nvPr/>
        </p:nvSpPr>
        <p:spPr>
          <a:xfrm>
            <a:off x="628075" y="5052291"/>
            <a:ext cx="7813964" cy="1200329"/>
          </a:xfrm>
          <a:prstGeom prst="rect">
            <a:avLst/>
          </a:prstGeom>
          <a:noFill/>
        </p:spPr>
        <p:txBody>
          <a:bodyPr wrap="square" rtlCol="0">
            <a:spAutoFit/>
          </a:bodyPr>
          <a:lstStyle/>
          <a:p>
            <a:r>
              <a:rPr lang="en-US" dirty="0" smtClean="0"/>
              <a:t>Notes:</a:t>
            </a:r>
          </a:p>
          <a:p>
            <a:pPr marL="285750" indent="-285750">
              <a:buFont typeface="Arial" panose="020B0604020202020204" pitchFamily="34" charset="0"/>
              <a:buChar char="•"/>
            </a:pPr>
            <a:r>
              <a:rPr lang="en-US" dirty="0" smtClean="0"/>
              <a:t>Points are equally distributed among indicators within a section</a:t>
            </a:r>
          </a:p>
          <a:p>
            <a:pPr marL="742950" lvl="1" indent="-285750">
              <a:buFont typeface="Arial" panose="020B0604020202020204" pitchFamily="34" charset="0"/>
              <a:buChar char="•"/>
            </a:pPr>
            <a:r>
              <a:rPr lang="en-US" dirty="0" smtClean="0"/>
              <a:t>Exception: High school graduation rate – 4-year cohort grad rate is worth 2/3 of the points while 5-year cohort grad rate is worth 1/3 of the points</a:t>
            </a:r>
            <a:endParaRPr lang="en-US" dirty="0"/>
          </a:p>
        </p:txBody>
      </p:sp>
    </p:spTree>
    <p:extLst>
      <p:ext uri="{BB962C8B-B14F-4D97-AF65-F5344CB8AC3E}">
        <p14:creationId xmlns:p14="http://schemas.microsoft.com/office/powerpoint/2010/main" val="3252691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Changes for 2016</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High School</a:t>
            </a:r>
          </a:p>
          <a:p>
            <a:pPr lvl="1"/>
            <a:r>
              <a:rPr lang="en-US" dirty="0" smtClean="0"/>
              <a:t>The GHSWT indicator is removed</a:t>
            </a:r>
          </a:p>
          <a:p>
            <a:pPr lvl="1"/>
            <a:r>
              <a:rPr lang="en-US" dirty="0" smtClean="0"/>
              <a:t>Mathematics content mastery includes both sets of EOCs – Coordinate Algebra/Algebra I and Analytic Geometry/Geometry</a:t>
            </a:r>
          </a:p>
          <a:p>
            <a:r>
              <a:rPr lang="en-US" dirty="0" smtClean="0"/>
              <a:t>Middle School</a:t>
            </a:r>
          </a:p>
          <a:p>
            <a:pPr lvl="1"/>
            <a:r>
              <a:rPr lang="en-US" dirty="0" smtClean="0"/>
              <a:t>Middle school students enrolled in </a:t>
            </a:r>
            <a:r>
              <a:rPr lang="en-US" dirty="0" smtClean="0">
                <a:solidFill>
                  <a:srgbClr val="FF0000"/>
                </a:solidFill>
              </a:rPr>
              <a:t>mathematics and/or science</a:t>
            </a:r>
            <a:r>
              <a:rPr lang="en-US" dirty="0" smtClean="0"/>
              <a:t> high school courses assessed by the EOC no longer take the grade-level EOG in the corresponding content area. The EOC scores will be included in CCRPI calculations for the middle school.</a:t>
            </a:r>
          </a:p>
          <a:p>
            <a:pPr lvl="1"/>
            <a:r>
              <a:rPr lang="en-US" dirty="0" smtClean="0"/>
              <a:t>This does not extend to ELA and social studies.</a:t>
            </a:r>
          </a:p>
          <a:p>
            <a:pPr lvl="1"/>
            <a:endParaRPr lang="en-US" dirty="0"/>
          </a:p>
          <a:p>
            <a:r>
              <a:rPr lang="en-US" dirty="0" smtClean="0"/>
              <a:t>SBOE-approved indicators and summary of changes available on the website</a:t>
            </a:r>
            <a:endParaRPr lang="en-US" dirty="0"/>
          </a:p>
        </p:txBody>
      </p:sp>
    </p:spTree>
    <p:extLst>
      <p:ext uri="{BB962C8B-B14F-4D97-AF65-F5344CB8AC3E}">
        <p14:creationId xmlns:p14="http://schemas.microsoft.com/office/powerpoint/2010/main" val="115895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CCRPI Data Sources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State and national tests</a:t>
            </a:r>
          </a:p>
          <a:p>
            <a:pPr lvl="1"/>
            <a:r>
              <a:rPr lang="en-US" dirty="0" smtClean="0"/>
              <a:t>Georgia Milestones, ACCESS, GAA, ACT, SAT, AP, IB</a:t>
            </a:r>
          </a:p>
          <a:p>
            <a:r>
              <a:rPr lang="en-US" dirty="0" smtClean="0"/>
              <a:t>FTE-1</a:t>
            </a:r>
          </a:p>
          <a:p>
            <a:pPr lvl="1"/>
            <a:r>
              <a:rPr lang="en-US" dirty="0" smtClean="0"/>
              <a:t>Special Ed environmental age 6 and above</a:t>
            </a:r>
          </a:p>
          <a:p>
            <a:r>
              <a:rPr lang="en-US" dirty="0" smtClean="0"/>
              <a:t>FTE Survey</a:t>
            </a:r>
          </a:p>
          <a:p>
            <a:pPr lvl="1"/>
            <a:r>
              <a:rPr lang="en-US" dirty="0" smtClean="0"/>
              <a:t>Marking period start/end dates</a:t>
            </a:r>
          </a:p>
          <a:p>
            <a:r>
              <a:rPr lang="en-US" dirty="0" err="1" smtClean="0"/>
              <a:t>GaDOE</a:t>
            </a:r>
            <a:r>
              <a:rPr lang="en-US" dirty="0" smtClean="0"/>
              <a:t> data files</a:t>
            </a:r>
          </a:p>
          <a:p>
            <a:pPr lvl="1"/>
            <a:r>
              <a:rPr lang="en-US" dirty="0" smtClean="0"/>
              <a:t>STEM certification, SLDS usage, PBIS</a:t>
            </a:r>
          </a:p>
          <a:p>
            <a:r>
              <a:rPr lang="en-US" dirty="0"/>
              <a:t>USG/TCSG</a:t>
            </a:r>
          </a:p>
          <a:p>
            <a:pPr lvl="1"/>
            <a:r>
              <a:rPr lang="en-US" dirty="0"/>
              <a:t>Remediation/support </a:t>
            </a:r>
            <a:r>
              <a:rPr lang="en-US" dirty="0" smtClean="0"/>
              <a:t>required</a:t>
            </a:r>
          </a:p>
        </p:txBody>
      </p:sp>
    </p:spTree>
    <p:extLst>
      <p:ext uri="{BB962C8B-B14F-4D97-AF65-F5344CB8AC3E}">
        <p14:creationId xmlns:p14="http://schemas.microsoft.com/office/powerpoint/2010/main" val="1272378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CCRPI Data Sources</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Student record</a:t>
            </a:r>
          </a:p>
          <a:p>
            <a:pPr lvl="1"/>
            <a:r>
              <a:rPr lang="en-US" dirty="0" smtClean="0"/>
              <a:t>Career awareness lessons, career related portfolio, career interest inventories, capstone project, content completer, course credit, course grade, course teacher ID, credit in lieu of course, days present, days absent, date entered ninth grade, date of entry to US school, diploma type, EL, EL monitor year, enrollment records, ethnicity/race, FRL eligibility, school FRL/CEP status, GAA student, grade level, GTID, individual graduation plan, primary language, primary area (special </a:t>
            </a:r>
            <a:r>
              <a:rPr lang="en-US" dirty="0" err="1" smtClean="0"/>
              <a:t>ed</a:t>
            </a:r>
            <a:r>
              <a:rPr lang="en-US" dirty="0" smtClean="0"/>
              <a:t>), school code, system code, school entry code, school entry date, student ID, withdrawal code, withdrawal date</a:t>
            </a:r>
          </a:p>
          <a:p>
            <a:pPr lvl="1">
              <a:buFont typeface="Wingdings" panose="05000000000000000000" pitchFamily="2" charset="2"/>
              <a:buChar char="Ø"/>
            </a:pPr>
            <a:r>
              <a:rPr lang="en-US" dirty="0" smtClean="0"/>
              <a:t>Have a process in place for 1) keying and checking data entered into the local SIS and 2) reviewing data as soon as data are uploaded to </a:t>
            </a:r>
            <a:r>
              <a:rPr lang="en-US" dirty="0" err="1" smtClean="0"/>
              <a:t>GaDOE</a:t>
            </a:r>
            <a:endParaRPr lang="en-US" dirty="0" smtClean="0"/>
          </a:p>
          <a:p>
            <a:pPr lvl="1">
              <a:buFont typeface="Wingdings" panose="05000000000000000000" pitchFamily="2" charset="2"/>
              <a:buChar char="Ø"/>
            </a:pPr>
            <a:r>
              <a:rPr lang="en-US" dirty="0" smtClean="0"/>
              <a:t>All SR reports should be reviewed for accuracy before superintendent signoff</a:t>
            </a:r>
          </a:p>
          <a:p>
            <a:pPr lvl="1">
              <a:buFont typeface="Wingdings" panose="05000000000000000000" pitchFamily="2" charset="2"/>
              <a:buChar char="Ø"/>
            </a:pPr>
            <a:r>
              <a:rPr lang="en-US" dirty="0" smtClean="0"/>
              <a:t>Once SR signoff is complete, the data are “locked in,” will be used for CCRPI reports, and cannot be changed</a:t>
            </a:r>
            <a:endParaRPr lang="en-US" dirty="0"/>
          </a:p>
        </p:txBody>
      </p:sp>
    </p:spTree>
    <p:extLst>
      <p:ext uri="{BB962C8B-B14F-4D97-AF65-F5344CB8AC3E}">
        <p14:creationId xmlns:p14="http://schemas.microsoft.com/office/powerpoint/2010/main" val="371076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CCRPI Data Sources</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Applications</a:t>
            </a:r>
          </a:p>
          <a:p>
            <a:pPr lvl="1"/>
            <a:r>
              <a:rPr lang="en-US" dirty="0" smtClean="0"/>
              <a:t>CCRPI</a:t>
            </a:r>
          </a:p>
          <a:p>
            <a:pPr lvl="2"/>
            <a:r>
              <a:rPr lang="en-US" dirty="0" smtClean="0"/>
              <a:t>Assessment matching –complete and verify the match of student assessment records to student enrollment records (SR)</a:t>
            </a:r>
          </a:p>
          <a:p>
            <a:pPr lvl="2"/>
            <a:r>
              <a:rPr lang="en-US" dirty="0"/>
              <a:t>A</a:t>
            </a:r>
            <a:r>
              <a:rPr lang="en-US" dirty="0" smtClean="0"/>
              <a:t>ssessment non-participation – provide reason why students did not participate in required state assessments</a:t>
            </a:r>
          </a:p>
          <a:p>
            <a:pPr lvl="2"/>
            <a:r>
              <a:rPr lang="en-US" dirty="0"/>
              <a:t>S</a:t>
            </a:r>
            <a:r>
              <a:rPr lang="en-US" dirty="0" smtClean="0"/>
              <a:t>ummer graduates – provide update on summer graduates that were not captured in SR</a:t>
            </a:r>
          </a:p>
          <a:p>
            <a:pPr lvl="2"/>
            <a:r>
              <a:rPr lang="en-US" dirty="0" smtClean="0"/>
              <a:t>Cohort withdrawal update – update withdrawal data with information obtained after SR closes (must have documentation on file)</a:t>
            </a:r>
          </a:p>
          <a:p>
            <a:pPr lvl="2"/>
            <a:r>
              <a:rPr lang="en-US" dirty="0" smtClean="0"/>
              <a:t>CCRPI data collection (optional) – innovative practice and personalized school climate pre- and post-data collection</a:t>
            </a:r>
          </a:p>
          <a:p>
            <a:pPr lvl="1"/>
            <a:r>
              <a:rPr lang="en-US" dirty="0" smtClean="0"/>
              <a:t>EOPA – end of pathway assessment</a:t>
            </a:r>
            <a:endParaRPr lang="en-US" dirty="0"/>
          </a:p>
        </p:txBody>
      </p:sp>
    </p:spTree>
    <p:extLst>
      <p:ext uri="{BB962C8B-B14F-4D97-AF65-F5344CB8AC3E}">
        <p14:creationId xmlns:p14="http://schemas.microsoft.com/office/powerpoint/2010/main" val="76272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the CCRPI?</a:t>
            </a:r>
            <a:endParaRPr lang="en-US" sz="4000" dirty="0"/>
          </a:p>
        </p:txBody>
      </p:sp>
      <p:sp>
        <p:nvSpPr>
          <p:cNvPr id="3" name="Content Placeholder 2"/>
          <p:cNvSpPr>
            <a:spLocks noGrp="1"/>
          </p:cNvSpPr>
          <p:nvPr>
            <p:ph idx="1"/>
          </p:nvPr>
        </p:nvSpPr>
        <p:spPr/>
        <p:txBody>
          <a:bodyPr/>
          <a:lstStyle/>
          <a:p>
            <a:r>
              <a:rPr lang="en-US" dirty="0" smtClean="0"/>
              <a:t>College and Career Ready Performance Index (CCRPI)</a:t>
            </a:r>
          </a:p>
          <a:p>
            <a:r>
              <a:rPr lang="en-US" dirty="0" smtClean="0"/>
              <a:t>Created under Georgia’s ESEA Flexibility Waiver as an alternative to No Child Left Behind’s Adequate Yearly Progress (AYP)</a:t>
            </a:r>
          </a:p>
          <a:p>
            <a:r>
              <a:rPr lang="en-US" dirty="0" smtClean="0"/>
              <a:t>Provides a comprehensive measure of school performance</a:t>
            </a:r>
          </a:p>
          <a:p>
            <a:r>
              <a:rPr lang="en-US" dirty="0" smtClean="0"/>
              <a:t>Provides schools with detailed data to use for improvement efforts</a:t>
            </a:r>
            <a:endParaRPr lang="en-US" dirty="0"/>
          </a:p>
        </p:txBody>
      </p:sp>
    </p:spTree>
    <p:extLst>
      <p:ext uri="{BB962C8B-B14F-4D97-AF65-F5344CB8AC3E}">
        <p14:creationId xmlns:p14="http://schemas.microsoft.com/office/powerpoint/2010/main" val="333487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How do I improve my CCRPI score?</a:t>
            </a:r>
            <a:endParaRPr lang="en-US" sz="40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accent6">
                    <a:lumMod val="75000"/>
                  </a:schemeClr>
                </a:solidFill>
              </a:rPr>
              <a:t>Continue to focus on improving your instructional program…</a:t>
            </a:r>
          </a:p>
          <a:p>
            <a:pPr lvl="1"/>
            <a:r>
              <a:rPr lang="en-US" dirty="0" smtClean="0"/>
              <a:t>This will lead to increased achievement, which will increase...</a:t>
            </a:r>
          </a:p>
          <a:p>
            <a:pPr lvl="2"/>
            <a:r>
              <a:rPr lang="en-US" dirty="0" smtClean="0"/>
              <a:t>Content Mastery</a:t>
            </a:r>
          </a:p>
          <a:p>
            <a:pPr lvl="2"/>
            <a:r>
              <a:rPr lang="en-US" dirty="0" smtClean="0"/>
              <a:t>Key indicators – </a:t>
            </a:r>
            <a:r>
              <a:rPr lang="en-US" dirty="0" err="1" smtClean="0"/>
              <a:t>Lexiles</a:t>
            </a:r>
            <a:r>
              <a:rPr lang="en-US" dirty="0" smtClean="0"/>
              <a:t>, Proficient/Distinguished, EL movement</a:t>
            </a:r>
          </a:p>
          <a:p>
            <a:pPr lvl="2"/>
            <a:r>
              <a:rPr lang="en-US" dirty="0" smtClean="0"/>
              <a:t>Progress</a:t>
            </a:r>
          </a:p>
          <a:p>
            <a:pPr lvl="2"/>
            <a:r>
              <a:rPr lang="en-US" dirty="0" smtClean="0"/>
              <a:t>Achievement gap</a:t>
            </a:r>
          </a:p>
          <a:p>
            <a:pPr marL="0" indent="0">
              <a:buNone/>
            </a:pPr>
            <a:r>
              <a:rPr lang="en-US" dirty="0" smtClean="0">
                <a:solidFill>
                  <a:schemeClr val="accent6">
                    <a:lumMod val="75000"/>
                  </a:schemeClr>
                </a:solidFill>
              </a:rPr>
              <a:t>and providing students with opportunities to learn.</a:t>
            </a:r>
          </a:p>
          <a:p>
            <a:pPr lvl="1"/>
            <a:r>
              <a:rPr lang="en-US" dirty="0" smtClean="0"/>
              <a:t>Increased opportunities will increase…</a:t>
            </a:r>
          </a:p>
          <a:p>
            <a:pPr lvl="2"/>
            <a:r>
              <a:rPr lang="en-US" dirty="0" smtClean="0"/>
              <a:t>SWDs served in general education environment</a:t>
            </a:r>
          </a:p>
          <a:p>
            <a:pPr lvl="2"/>
            <a:r>
              <a:rPr lang="en-US" dirty="0" smtClean="0"/>
              <a:t>Career exploration</a:t>
            </a:r>
          </a:p>
          <a:p>
            <a:pPr lvl="2"/>
            <a:r>
              <a:rPr lang="en-US" dirty="0" smtClean="0"/>
              <a:t>Pathway completion</a:t>
            </a:r>
          </a:p>
          <a:p>
            <a:pPr lvl="2"/>
            <a:r>
              <a:rPr lang="en-US" dirty="0" smtClean="0"/>
              <a:t>College readiness</a:t>
            </a:r>
          </a:p>
          <a:p>
            <a:pPr lvl="2"/>
            <a:r>
              <a:rPr lang="en-US" dirty="0" smtClean="0"/>
              <a:t>Completion of advanced coursework</a:t>
            </a:r>
          </a:p>
          <a:p>
            <a:pPr lvl="2"/>
            <a:r>
              <a:rPr lang="en-US" dirty="0" smtClean="0"/>
              <a:t>Graduation rate</a:t>
            </a:r>
          </a:p>
          <a:p>
            <a:pPr lvl="2"/>
            <a:endParaRPr lang="en-US" dirty="0"/>
          </a:p>
        </p:txBody>
      </p:sp>
    </p:spTree>
    <p:extLst>
      <p:ext uri="{BB962C8B-B14F-4D97-AF65-F5344CB8AC3E}">
        <p14:creationId xmlns:p14="http://schemas.microsoft.com/office/powerpoint/2010/main" val="3085748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What’s ahead?</a:t>
            </a:r>
            <a:endParaRPr lang="en-US" sz="4000" dirty="0"/>
          </a:p>
        </p:txBody>
      </p:sp>
      <p:sp>
        <p:nvSpPr>
          <p:cNvPr id="3" name="Content Placeholder 2"/>
          <p:cNvSpPr>
            <a:spLocks noGrp="1"/>
          </p:cNvSpPr>
          <p:nvPr>
            <p:ph idx="1"/>
          </p:nvPr>
        </p:nvSpPr>
        <p:spPr/>
        <p:txBody>
          <a:bodyPr>
            <a:normAutofit/>
          </a:bodyPr>
          <a:lstStyle/>
          <a:p>
            <a:r>
              <a:rPr lang="en-US" dirty="0" smtClean="0"/>
              <a:t>2016 CCRPI</a:t>
            </a:r>
          </a:p>
          <a:p>
            <a:pPr lvl="1"/>
            <a:r>
              <a:rPr lang="en-US" dirty="0" smtClean="0"/>
              <a:t>Student Record closes in June!</a:t>
            </a:r>
          </a:p>
          <a:p>
            <a:pPr lvl="1"/>
            <a:r>
              <a:rPr lang="en-US" dirty="0" smtClean="0"/>
              <a:t>2016 CCRPI calendar will be available soon</a:t>
            </a:r>
            <a:endParaRPr lang="en-US" dirty="0"/>
          </a:p>
          <a:p>
            <a:endParaRPr lang="en-US" dirty="0" smtClean="0"/>
          </a:p>
          <a:p>
            <a:r>
              <a:rPr lang="en-US" dirty="0" smtClean="0"/>
              <a:t>Every Student Succeeds Act (ESSA)</a:t>
            </a:r>
            <a:endParaRPr lang="en-US" dirty="0"/>
          </a:p>
        </p:txBody>
      </p:sp>
    </p:spTree>
    <p:extLst>
      <p:ext uri="{BB962C8B-B14F-4D97-AF65-F5344CB8AC3E}">
        <p14:creationId xmlns:p14="http://schemas.microsoft.com/office/powerpoint/2010/main" val="354384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Resources</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hlinkClick r:id="rId2"/>
              </a:rPr>
              <a:t>http</a:t>
            </a:r>
            <a:r>
              <a:rPr lang="en-US" dirty="0">
                <a:hlinkClick r:id="rId2"/>
              </a:rPr>
              <a:t>://</a:t>
            </a:r>
            <a:r>
              <a:rPr lang="en-US" dirty="0" smtClean="0">
                <a:hlinkClick r:id="rId2"/>
              </a:rPr>
              <a:t>www.gadoe.org/Curriculum-Instruction-and-Assessment/Accountability/Pages/default.aspx</a:t>
            </a:r>
            <a:endParaRPr lang="en-US" dirty="0" smtClean="0"/>
          </a:p>
          <a:p>
            <a:pPr marL="0" indent="0">
              <a:buNone/>
            </a:pPr>
            <a:endParaRPr lang="en-US" dirty="0" smtClean="0"/>
          </a:p>
          <a:p>
            <a:r>
              <a:rPr lang="en-US" dirty="0" smtClean="0"/>
              <a:t>Access CCRPI reports, data files</a:t>
            </a:r>
          </a:p>
          <a:p>
            <a:r>
              <a:rPr lang="en-US" dirty="0" smtClean="0"/>
              <a:t>Accountability specialist list</a:t>
            </a:r>
          </a:p>
          <a:p>
            <a:r>
              <a:rPr lang="en-US" dirty="0" smtClean="0"/>
              <a:t>Calculators</a:t>
            </a:r>
          </a:p>
          <a:p>
            <a:r>
              <a:rPr lang="en-US" dirty="0" smtClean="0"/>
              <a:t>CCRPI Data Element Quick Reference Guide</a:t>
            </a:r>
          </a:p>
          <a:p>
            <a:r>
              <a:rPr lang="en-US" dirty="0" smtClean="0"/>
              <a:t>Indicator guidance</a:t>
            </a:r>
          </a:p>
          <a:p>
            <a:r>
              <a:rPr lang="en-US" dirty="0" smtClean="0"/>
              <a:t>Webinars, videos, PPTs</a:t>
            </a:r>
            <a:endParaRPr lang="en-US" dirty="0"/>
          </a:p>
        </p:txBody>
      </p:sp>
    </p:spTree>
    <p:extLst>
      <p:ext uri="{BB962C8B-B14F-4D97-AF65-F5344CB8AC3E}">
        <p14:creationId xmlns:p14="http://schemas.microsoft.com/office/powerpoint/2010/main" val="216859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Questions?</a:t>
            </a:r>
            <a:endParaRPr lang="en-US" sz="4000" dirty="0"/>
          </a:p>
        </p:txBody>
      </p:sp>
      <p:sp>
        <p:nvSpPr>
          <p:cNvPr id="3" name="Content Placeholder 2"/>
          <p:cNvSpPr>
            <a:spLocks noGrp="1"/>
          </p:cNvSpPr>
          <p:nvPr>
            <p:ph idx="1"/>
          </p:nvPr>
        </p:nvSpPr>
        <p:spPr/>
        <p:txBody>
          <a:bodyPr>
            <a:normAutofit fontScale="92500" lnSpcReduction="20000"/>
          </a:bodyPr>
          <a:lstStyle/>
          <a:p>
            <a:pPr marL="0" indent="0">
              <a:lnSpc>
                <a:spcPct val="100000"/>
              </a:lnSpc>
              <a:spcBef>
                <a:spcPts val="0"/>
              </a:spcBef>
              <a:buNone/>
            </a:pPr>
            <a:r>
              <a:rPr lang="en-US" sz="1800" dirty="0" smtClean="0"/>
              <a:t>Allison Timberlake, Ph.D., Director of Accountability</a:t>
            </a:r>
          </a:p>
          <a:p>
            <a:pPr marL="0" indent="0">
              <a:lnSpc>
                <a:spcPct val="100000"/>
              </a:lnSpc>
              <a:spcBef>
                <a:spcPts val="0"/>
              </a:spcBef>
              <a:buNone/>
            </a:pPr>
            <a:r>
              <a:rPr lang="en-US" sz="1800" dirty="0" smtClean="0">
                <a:hlinkClick r:id="rId2"/>
              </a:rPr>
              <a:t>atimberlake@doe.k12.ga.us</a:t>
            </a:r>
            <a:r>
              <a:rPr lang="en-US" sz="1800" dirty="0" smtClean="0"/>
              <a:t> or (404) 463-6666</a:t>
            </a:r>
          </a:p>
          <a:p>
            <a:pPr marL="0" indent="0">
              <a:lnSpc>
                <a:spcPct val="100000"/>
              </a:lnSpc>
              <a:spcBef>
                <a:spcPts val="0"/>
              </a:spcBef>
              <a:buNone/>
            </a:pPr>
            <a:endParaRPr lang="en-US" sz="1800" dirty="0" smtClean="0"/>
          </a:p>
          <a:p>
            <a:pPr marL="0" indent="0">
              <a:lnSpc>
                <a:spcPct val="100000"/>
              </a:lnSpc>
              <a:spcBef>
                <a:spcPts val="0"/>
              </a:spcBef>
              <a:buNone/>
            </a:pPr>
            <a:r>
              <a:rPr lang="en-US" sz="1800" dirty="0" smtClean="0"/>
              <a:t>Michelle Christensen, Accountability Specialist</a:t>
            </a:r>
          </a:p>
          <a:p>
            <a:pPr marL="0" indent="0">
              <a:lnSpc>
                <a:spcPct val="100000"/>
              </a:lnSpc>
              <a:spcBef>
                <a:spcPts val="0"/>
              </a:spcBef>
              <a:buNone/>
            </a:pPr>
            <a:r>
              <a:rPr lang="en-US" sz="1800" dirty="0" smtClean="0">
                <a:hlinkClick r:id="rId3"/>
              </a:rPr>
              <a:t>mchristensen@doe.k12.ga.us</a:t>
            </a:r>
            <a:r>
              <a:rPr lang="en-US" sz="1800" dirty="0" smtClean="0"/>
              <a:t> or (404) 463-1175</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Tianna Floyd, Accountability Specialist</a:t>
            </a:r>
          </a:p>
          <a:p>
            <a:pPr marL="0" indent="0">
              <a:lnSpc>
                <a:spcPct val="100000"/>
              </a:lnSpc>
              <a:spcBef>
                <a:spcPts val="0"/>
              </a:spcBef>
              <a:buNone/>
            </a:pPr>
            <a:r>
              <a:rPr lang="en-US" sz="1800" dirty="0" smtClean="0">
                <a:hlinkClick r:id="rId4"/>
              </a:rPr>
              <a:t>tfloyd@doe.k12.ga.us</a:t>
            </a:r>
            <a:r>
              <a:rPr lang="en-US" sz="1800" dirty="0" smtClean="0"/>
              <a:t> or (404) 463-1166</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August Ogletree, Ph.D., Accountability Research Specialist</a:t>
            </a:r>
          </a:p>
          <a:p>
            <a:pPr marL="0" indent="0">
              <a:lnSpc>
                <a:spcPct val="100000"/>
              </a:lnSpc>
              <a:spcBef>
                <a:spcPts val="0"/>
              </a:spcBef>
              <a:buNone/>
            </a:pPr>
            <a:r>
              <a:rPr lang="en-US" sz="1800" dirty="0" smtClean="0">
                <a:hlinkClick r:id="rId5"/>
              </a:rPr>
              <a:t>aogletree@doe.k12.ga.us</a:t>
            </a:r>
            <a:r>
              <a:rPr lang="en-US" sz="1800" dirty="0" smtClean="0"/>
              <a:t> or (404) 463-6675</a:t>
            </a:r>
          </a:p>
          <a:p>
            <a:pPr marL="0" indent="0">
              <a:lnSpc>
                <a:spcPct val="100000"/>
              </a:lnSpc>
              <a:spcBef>
                <a:spcPts val="0"/>
              </a:spcBef>
              <a:buNone/>
            </a:pPr>
            <a:endParaRPr lang="en-US" sz="1800" dirty="0" smtClean="0"/>
          </a:p>
          <a:p>
            <a:pPr marL="0" indent="0">
              <a:lnSpc>
                <a:spcPct val="100000"/>
              </a:lnSpc>
              <a:spcBef>
                <a:spcPts val="0"/>
              </a:spcBef>
              <a:buNone/>
            </a:pPr>
            <a:r>
              <a:rPr lang="en-US" sz="1800" dirty="0" smtClean="0"/>
              <a:t>Qi Qin, Assessment Specialist, Growth Model</a:t>
            </a:r>
          </a:p>
          <a:p>
            <a:pPr marL="0" indent="0">
              <a:lnSpc>
                <a:spcPct val="100000"/>
              </a:lnSpc>
              <a:spcBef>
                <a:spcPts val="0"/>
              </a:spcBef>
              <a:buNone/>
            </a:pPr>
            <a:r>
              <a:rPr lang="en-US" sz="1800" dirty="0" smtClean="0">
                <a:hlinkClick r:id="rId6"/>
              </a:rPr>
              <a:t>qqin@doe.k12.ga.us</a:t>
            </a:r>
            <a:r>
              <a:rPr lang="en-US" sz="1800" dirty="0" smtClean="0"/>
              <a:t> or (404) 657-0311</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Paula Swartzberg, Accountability Specialist</a:t>
            </a:r>
          </a:p>
          <a:p>
            <a:pPr marL="0" indent="0">
              <a:lnSpc>
                <a:spcPct val="100000"/>
              </a:lnSpc>
              <a:spcBef>
                <a:spcPts val="0"/>
              </a:spcBef>
              <a:buNone/>
            </a:pPr>
            <a:r>
              <a:rPr lang="en-US" sz="1800" dirty="0" smtClean="0">
                <a:hlinkClick r:id="rId7"/>
              </a:rPr>
              <a:t>pswartzberg@doe.k12.ga.us</a:t>
            </a:r>
            <a:r>
              <a:rPr lang="en-US" sz="1800" dirty="0" smtClean="0"/>
              <a:t> or (404) 463-1539</a:t>
            </a:r>
          </a:p>
          <a:p>
            <a:pPr marL="0" indent="0">
              <a:lnSpc>
                <a:spcPct val="100000"/>
              </a:lnSpc>
              <a:spcBef>
                <a:spcPts val="0"/>
              </a:spcBef>
              <a:buNone/>
            </a:pPr>
            <a:endParaRPr lang="en-US" sz="1800" dirty="0"/>
          </a:p>
          <a:p>
            <a:pPr marL="0" indent="0">
              <a:lnSpc>
                <a:spcPct val="100000"/>
              </a:lnSpc>
              <a:spcBef>
                <a:spcPts val="0"/>
              </a:spcBef>
              <a:buNone/>
            </a:pPr>
            <a:r>
              <a:rPr lang="en-US" sz="1800" dirty="0" smtClean="0"/>
              <a:t>Melissa Fincher, Ph.D., Deputy Superintendent for Assessment and Accountability</a:t>
            </a:r>
          </a:p>
          <a:p>
            <a:pPr marL="0" indent="0">
              <a:lnSpc>
                <a:spcPct val="100000"/>
              </a:lnSpc>
              <a:spcBef>
                <a:spcPts val="0"/>
              </a:spcBef>
              <a:buNone/>
            </a:pPr>
            <a:r>
              <a:rPr lang="en-US" sz="1800" dirty="0" smtClean="0">
                <a:hlinkClick r:id="rId8"/>
              </a:rPr>
              <a:t>mfincher@doe.k12.ga.us</a:t>
            </a:r>
            <a:r>
              <a:rPr lang="en-US" sz="1800" dirty="0" smtClean="0"/>
              <a:t> or (404) 651-9405</a:t>
            </a:r>
            <a:endParaRPr lang="en-US" sz="1800" dirty="0"/>
          </a:p>
        </p:txBody>
      </p:sp>
    </p:spTree>
    <p:extLst>
      <p:ext uri="{BB962C8B-B14F-4D97-AF65-F5344CB8AC3E}">
        <p14:creationId xmlns:p14="http://schemas.microsoft.com/office/powerpoint/2010/main" val="149165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CCRPI Components</a:t>
            </a:r>
            <a:endParaRPr lang="en-US" sz="4000" dirty="0"/>
          </a:p>
        </p:txBody>
      </p:sp>
      <p:sp>
        <p:nvSpPr>
          <p:cNvPr id="3" name="Content Placeholder 2"/>
          <p:cNvSpPr>
            <a:spLocks noGrp="1"/>
          </p:cNvSpPr>
          <p:nvPr>
            <p:ph idx="1"/>
          </p:nvPr>
        </p:nvSpPr>
        <p:spPr/>
        <p:txBody>
          <a:bodyPr/>
          <a:lstStyle/>
          <a:p>
            <a:r>
              <a:rPr lang="en-US" dirty="0" smtClean="0"/>
              <a:t>Achievement</a:t>
            </a:r>
          </a:p>
          <a:p>
            <a:r>
              <a:rPr lang="en-US" dirty="0" smtClean="0"/>
              <a:t>Progress</a:t>
            </a:r>
          </a:p>
          <a:p>
            <a:r>
              <a:rPr lang="en-US" dirty="0" smtClean="0"/>
              <a:t>Achievement Gap</a:t>
            </a:r>
          </a:p>
          <a:p>
            <a:r>
              <a:rPr lang="en-US" dirty="0" smtClean="0"/>
              <a:t>Challenge Points</a:t>
            </a:r>
          </a:p>
          <a:p>
            <a:endParaRPr lang="en-US" dirty="0"/>
          </a:p>
          <a:p>
            <a:r>
              <a:rPr lang="en-US" dirty="0" smtClean="0"/>
              <a:t>Performance Flags</a:t>
            </a:r>
          </a:p>
          <a:p>
            <a:r>
              <a:rPr lang="en-US" dirty="0" smtClean="0"/>
              <a:t>Star Ratings</a:t>
            </a:r>
            <a:endParaRPr lang="en-US" dirty="0"/>
          </a:p>
        </p:txBody>
      </p:sp>
    </p:spTree>
    <p:extLst>
      <p:ext uri="{BB962C8B-B14F-4D97-AF65-F5344CB8AC3E}">
        <p14:creationId xmlns:p14="http://schemas.microsoft.com/office/powerpoint/2010/main" val="3435246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Achievement</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Answers the questions:</a:t>
            </a:r>
          </a:p>
          <a:p>
            <a:pPr lvl="1"/>
            <a:r>
              <a:rPr lang="en-US" dirty="0" smtClean="0"/>
              <a:t>Are students achieving at college and career ready levels? </a:t>
            </a:r>
          </a:p>
          <a:p>
            <a:pPr lvl="1"/>
            <a:r>
              <a:rPr lang="en-US" dirty="0" smtClean="0"/>
              <a:t>Are </a:t>
            </a:r>
            <a:r>
              <a:rPr lang="en-US" dirty="0"/>
              <a:t>students </a:t>
            </a:r>
            <a:r>
              <a:rPr lang="en-US" dirty="0" smtClean="0"/>
              <a:t>engaged in opportunities to prepare them for college and careers? </a:t>
            </a:r>
          </a:p>
          <a:p>
            <a:pPr lvl="1"/>
            <a:r>
              <a:rPr lang="en-US" dirty="0" smtClean="0"/>
              <a:t>Are </a:t>
            </a:r>
            <a:r>
              <a:rPr lang="en-US" dirty="0"/>
              <a:t>students </a:t>
            </a:r>
            <a:r>
              <a:rPr lang="en-US" dirty="0" smtClean="0"/>
              <a:t>graduating high school or are they on track to graduate high school?</a:t>
            </a:r>
          </a:p>
          <a:p>
            <a:r>
              <a:rPr lang="en-US" dirty="0" smtClean="0"/>
              <a:t>Measures:</a:t>
            </a:r>
          </a:p>
          <a:p>
            <a:pPr lvl="1"/>
            <a:r>
              <a:rPr lang="en-US" dirty="0" smtClean="0"/>
              <a:t>Content Mastery – Student performance on state assessments</a:t>
            </a:r>
          </a:p>
          <a:p>
            <a:pPr lvl="1"/>
            <a:r>
              <a:rPr lang="en-US" dirty="0" smtClean="0"/>
              <a:t>Post Readiness – Student performance on or participation in other measures of college and career readiness</a:t>
            </a:r>
          </a:p>
          <a:p>
            <a:pPr lvl="1"/>
            <a:r>
              <a:rPr lang="en-US" dirty="0" smtClean="0"/>
              <a:t>Graduation Rate – High school cohort graduation rate or predictor for high school graduation</a:t>
            </a:r>
            <a:endParaRPr lang="en-US" dirty="0"/>
          </a:p>
        </p:txBody>
      </p:sp>
    </p:spTree>
    <p:extLst>
      <p:ext uri="{BB962C8B-B14F-4D97-AF65-F5344CB8AC3E}">
        <p14:creationId xmlns:p14="http://schemas.microsoft.com/office/powerpoint/2010/main" val="156488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Rectangle 10"/>
          <p:cNvSpPr/>
          <p:nvPr/>
        </p:nvSpPr>
        <p:spPr>
          <a:xfrm>
            <a:off x="269527" y="1175108"/>
            <a:ext cx="8571013" cy="265176"/>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CONTENT MASTERY</a:t>
            </a:r>
          </a:p>
        </p:txBody>
      </p:sp>
      <p:sp>
        <p:nvSpPr>
          <p:cNvPr id="12" name="TextBox 43"/>
          <p:cNvSpPr txBox="1">
            <a:spLocks noChangeArrowheads="1"/>
          </p:cNvSpPr>
          <p:nvPr/>
        </p:nvSpPr>
        <p:spPr bwMode="auto">
          <a:xfrm>
            <a:off x="256648" y="1520406"/>
            <a:ext cx="8640762" cy="1887696"/>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r>
            <a:r>
              <a:rPr lang="en-US" sz="1000" b="1" dirty="0" smtClean="0">
                <a:solidFill>
                  <a:prstClr val="black"/>
                </a:solidFill>
                <a:latin typeface="Calibri"/>
                <a:cs typeface="Arial" panose="020B0604020202020204" pitchFamily="34" charset="0"/>
              </a:rPr>
              <a:t>at 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Ninth </a:t>
            </a:r>
            <a:r>
              <a:rPr lang="en-US" sz="1000" b="1" dirty="0">
                <a:solidFill>
                  <a:prstClr val="black"/>
                </a:solidFill>
                <a:latin typeface="Calibri"/>
                <a:cs typeface="Arial" panose="020B0604020202020204" pitchFamily="34" charset="0"/>
              </a:rPr>
              <a:t>Grade </a:t>
            </a:r>
            <a:r>
              <a:rPr lang="en-US" sz="1000" b="1" dirty="0" smtClean="0">
                <a:solidFill>
                  <a:prstClr val="black"/>
                </a:solidFill>
                <a:latin typeface="Calibri"/>
                <a:cs typeface="Arial" panose="020B0604020202020204" pitchFamily="34" charset="0"/>
              </a:rPr>
              <a:t>Literature EOC (required participation rate ≥ 95%)</a:t>
            </a:r>
            <a:endParaRPr lang="en-US" sz="1000" b="1" dirty="0">
              <a:solidFill>
                <a:prstClr val="black"/>
              </a:solidFill>
              <a:latin typeface="Calibri"/>
              <a:cs typeface="Arial" panose="020B0604020202020204" pitchFamily="34" charset="0"/>
            </a:endParaRP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American </a:t>
            </a:r>
            <a:r>
              <a:rPr lang="en-US" sz="1000" b="1" dirty="0">
                <a:solidFill>
                  <a:prstClr val="black"/>
                </a:solidFill>
                <a:latin typeface="Calibri"/>
                <a:cs typeface="Arial" panose="020B0604020202020204" pitchFamily="34" charset="0"/>
              </a:rPr>
              <a:t>Literature </a:t>
            </a:r>
            <a:r>
              <a:rPr lang="en-US" sz="1000" b="1" dirty="0" smtClean="0">
                <a:solidFill>
                  <a:prstClr val="black"/>
                </a:solidFill>
                <a:latin typeface="Calibri"/>
                <a:cs typeface="Arial" panose="020B0604020202020204" pitchFamily="34" charset="0"/>
              </a:rPr>
              <a:t>EOC (required participation rate ≥ 95%) </a:t>
            </a: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Coordinate Algebra EOC (required participation rate ≥ 95%)</a:t>
            </a:r>
            <a:endParaRPr lang="en-US" sz="1000" b="1" dirty="0">
              <a:solidFill>
                <a:prstClr val="black"/>
              </a:solidFill>
              <a:latin typeface="Calibri"/>
              <a:cs typeface="Arial" panose="020B0604020202020204" pitchFamily="34" charset="0"/>
            </a:endParaRP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charset="0"/>
              </a:rPr>
              <a:t>Analytic Geometry EOC </a:t>
            </a:r>
            <a:r>
              <a:rPr lang="en-US" sz="1000" b="1" dirty="0" smtClean="0">
                <a:solidFill>
                  <a:prstClr val="black"/>
                </a:solidFill>
                <a:latin typeface="Calibri"/>
                <a:cs typeface="Arial" panose="020B0604020202020204" pitchFamily="34" charset="0"/>
              </a:rPr>
              <a:t>(required participation rate ≥ 95%) </a:t>
            </a: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Physical </a:t>
            </a:r>
            <a:r>
              <a:rPr lang="en-US" sz="1000" b="1" dirty="0">
                <a:solidFill>
                  <a:prstClr val="black"/>
                </a:solidFill>
                <a:latin typeface="Calibri"/>
                <a:cs typeface="Arial" panose="020B0604020202020204" pitchFamily="34" charset="0"/>
              </a:rPr>
              <a:t>Science </a:t>
            </a:r>
            <a:r>
              <a:rPr lang="en-US" sz="1000" b="1" dirty="0" smtClean="0">
                <a:solidFill>
                  <a:prstClr val="black"/>
                </a:solidFill>
                <a:latin typeface="Calibri"/>
                <a:cs typeface="Arial" panose="020B0604020202020204" pitchFamily="34" charset="0"/>
              </a:rPr>
              <a:t>EOC (required participation rate ≥ 95%) </a:t>
            </a: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Biology EOC (required participation rate ≥ 95%) </a:t>
            </a: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t>
            </a:r>
            <a:r>
              <a:rPr lang="en-US" sz="1000" b="1" dirty="0" smtClean="0">
                <a:solidFill>
                  <a:prstClr val="black"/>
                </a:solidFill>
                <a:latin typeface="Calibri"/>
                <a:cs typeface="Arial" panose="020B0604020202020204" pitchFamily="34" charset="0"/>
              </a:rPr>
              <a:t>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US </a:t>
            </a:r>
            <a:r>
              <a:rPr lang="en-US" sz="1000" b="1" dirty="0">
                <a:solidFill>
                  <a:prstClr val="black"/>
                </a:solidFill>
                <a:latin typeface="Calibri"/>
                <a:cs typeface="Arial" panose="020B0604020202020204" pitchFamily="34" charset="0"/>
              </a:rPr>
              <a:t>History </a:t>
            </a:r>
            <a:r>
              <a:rPr lang="en-US" sz="1000" b="1" dirty="0" smtClean="0">
                <a:solidFill>
                  <a:prstClr val="black"/>
                </a:solidFill>
                <a:latin typeface="Calibri"/>
                <a:cs typeface="Arial" panose="020B0604020202020204" pitchFamily="34" charset="0"/>
              </a:rPr>
              <a:t>EOC (required participation rate ≥ 95%) </a:t>
            </a:r>
          </a:p>
          <a:p>
            <a:pPr marL="228600" indent="-228600" eaLnBrk="1" fontAlgn="base" hangingPunct="1">
              <a:spcBef>
                <a:spcPct val="0"/>
              </a:spcBef>
              <a:spcAft>
                <a:spcPts val="400"/>
              </a:spcAft>
              <a:buFont typeface="+mj-lt"/>
              <a:buAutoNum type="arabicPeriod"/>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students scoring </a:t>
            </a:r>
            <a:r>
              <a:rPr lang="en-US" sz="1000" b="1" dirty="0" smtClean="0">
                <a:solidFill>
                  <a:prstClr val="black"/>
                </a:solidFill>
                <a:latin typeface="Calibri"/>
                <a:cs typeface="Arial" panose="020B0604020202020204" pitchFamily="34" charset="0"/>
              </a:rPr>
              <a:t>at Developing Learner or above on </a:t>
            </a:r>
            <a:r>
              <a:rPr lang="en-US" sz="1000" b="1" dirty="0">
                <a:solidFill>
                  <a:prstClr val="black"/>
                </a:solidFill>
                <a:latin typeface="Calibri"/>
                <a:cs typeface="Arial" panose="020B0604020202020204" pitchFamily="34" charset="0"/>
              </a:rPr>
              <a:t>the </a:t>
            </a:r>
            <a:r>
              <a:rPr lang="en-US" sz="1000" b="1" dirty="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Economics EOC (required participation rate ≥ 95%)</a:t>
            </a:r>
          </a:p>
          <a:p>
            <a:pPr eaLnBrk="1" fontAlgn="base" hangingPunct="1">
              <a:spcBef>
                <a:spcPct val="0"/>
              </a:spcBef>
              <a:spcAft>
                <a:spcPts val="400"/>
              </a:spcAft>
              <a:defRPr/>
            </a:pPr>
            <a:r>
              <a:rPr lang="en-US" sz="1000" b="1" dirty="0" smtClean="0">
                <a:solidFill>
                  <a:prstClr val="black"/>
                </a:solidFill>
                <a:latin typeface="Calibri"/>
                <a:cs typeface="Arial" panose="020B0604020202020204" pitchFamily="34" charset="0"/>
              </a:rPr>
              <a:t>*Developing Learners are weighted at 0.5, Proficient Learners are weighted at 1.0, and Distinguished Learners are weighted at 1.5.</a:t>
            </a:r>
            <a:endParaRPr lang="en-US" sz="1000" b="1" dirty="0">
              <a:solidFill>
                <a:prstClr val="black"/>
              </a:solidFill>
              <a:latin typeface="Calibri"/>
              <a:cs typeface="Arial" panose="020B0604020202020204" pitchFamily="34" charset="0"/>
            </a:endParaRPr>
          </a:p>
        </p:txBody>
      </p:sp>
      <p:sp>
        <p:nvSpPr>
          <p:cNvPr id="13" name="Rectangle 12"/>
          <p:cNvSpPr/>
          <p:nvPr/>
        </p:nvSpPr>
        <p:spPr>
          <a:xfrm>
            <a:off x="282406" y="3408981"/>
            <a:ext cx="8567928" cy="265176"/>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POST HIGH SCHOOL READINESS</a:t>
            </a:r>
          </a:p>
        </p:txBody>
      </p:sp>
      <p:sp>
        <p:nvSpPr>
          <p:cNvPr id="14" name="TextBox 41"/>
          <p:cNvSpPr txBox="1">
            <a:spLocks noChangeArrowheads="1"/>
          </p:cNvSpPr>
          <p:nvPr/>
        </p:nvSpPr>
        <p:spPr bwMode="auto">
          <a:xfrm>
            <a:off x="256648" y="3691365"/>
            <a:ext cx="8662987" cy="2313454"/>
          </a:xfrm>
          <a:prstGeom prst="rect">
            <a:avLst/>
          </a:prstGeom>
          <a:noFill/>
          <a:ln>
            <a:noFill/>
          </a:ln>
          <a:extLst/>
        </p:spPr>
        <p:txBody>
          <a:bodyPr>
            <a:spAutoFit/>
          </a:bodyPr>
          <a:lstStyle>
            <a:lvl1pPr eaLnBrk="0" hangingPunct="0">
              <a:tabLst>
                <a:tab pos="465138" algn="l"/>
              </a:tabLst>
              <a:defRPr>
                <a:solidFill>
                  <a:schemeClr val="tx1"/>
                </a:solidFill>
                <a:latin typeface="Arial" charset="0"/>
              </a:defRPr>
            </a:lvl1pPr>
            <a:lvl2pPr marL="742950" indent="-285750" eaLnBrk="0" hangingPunct="0">
              <a:tabLst>
                <a:tab pos="465138" algn="l"/>
              </a:tabLst>
              <a:defRPr>
                <a:solidFill>
                  <a:schemeClr val="tx1"/>
                </a:solidFill>
                <a:latin typeface="Arial" charset="0"/>
              </a:defRPr>
            </a:lvl2pPr>
            <a:lvl3pPr marL="1143000" indent="-228600" eaLnBrk="0" hangingPunct="0">
              <a:tabLst>
                <a:tab pos="465138" algn="l"/>
              </a:tabLst>
              <a:defRPr>
                <a:solidFill>
                  <a:schemeClr val="tx1"/>
                </a:solidFill>
                <a:latin typeface="Arial" charset="0"/>
              </a:defRPr>
            </a:lvl3pPr>
            <a:lvl4pPr marL="1600200" indent="-228600" eaLnBrk="0" hangingPunct="0">
              <a:tabLst>
                <a:tab pos="465138" algn="l"/>
              </a:tabLst>
              <a:defRPr>
                <a:solidFill>
                  <a:schemeClr val="tx1"/>
                </a:solidFill>
                <a:latin typeface="Arial" charset="0"/>
              </a:defRPr>
            </a:lvl4pPr>
            <a:lvl5pPr marL="2057400" indent="-228600" eaLnBrk="0" hangingPunct="0">
              <a:tabLst>
                <a:tab pos="465138" algn="l"/>
              </a:tabLst>
              <a:defRPr>
                <a:solidFill>
                  <a:schemeClr val="tx1"/>
                </a:solidFill>
                <a:latin typeface="Arial" charset="0"/>
              </a:defRPr>
            </a:lvl5pPr>
            <a:lvl6pPr marL="2514600" indent="-228600" eaLnBrk="0" fontAlgn="base" hangingPunct="0">
              <a:spcBef>
                <a:spcPct val="0"/>
              </a:spcBef>
              <a:spcAft>
                <a:spcPct val="0"/>
              </a:spcAft>
              <a:tabLst>
                <a:tab pos="465138" algn="l"/>
              </a:tabLst>
              <a:defRPr>
                <a:solidFill>
                  <a:schemeClr val="tx1"/>
                </a:solidFill>
                <a:latin typeface="Arial" charset="0"/>
              </a:defRPr>
            </a:lvl6pPr>
            <a:lvl7pPr marL="2971800" indent="-228600" eaLnBrk="0" fontAlgn="base" hangingPunct="0">
              <a:spcBef>
                <a:spcPct val="0"/>
              </a:spcBef>
              <a:spcAft>
                <a:spcPct val="0"/>
              </a:spcAft>
              <a:tabLst>
                <a:tab pos="465138" algn="l"/>
              </a:tabLst>
              <a:defRPr>
                <a:solidFill>
                  <a:schemeClr val="tx1"/>
                </a:solidFill>
                <a:latin typeface="Arial" charset="0"/>
              </a:defRPr>
            </a:lvl7pPr>
            <a:lvl8pPr marL="3429000" indent="-228600" eaLnBrk="0" fontAlgn="base" hangingPunct="0">
              <a:spcBef>
                <a:spcPct val="0"/>
              </a:spcBef>
              <a:spcAft>
                <a:spcPct val="0"/>
              </a:spcAft>
              <a:tabLst>
                <a:tab pos="465138" algn="l"/>
              </a:tabLst>
              <a:defRPr>
                <a:solidFill>
                  <a:schemeClr val="tx1"/>
                </a:solidFill>
                <a:latin typeface="Arial" charset="0"/>
              </a:defRPr>
            </a:lvl8pPr>
            <a:lvl9pPr marL="3886200" indent="-228600" eaLnBrk="0" fontAlgn="base" hangingPunct="0">
              <a:spcBef>
                <a:spcPct val="0"/>
              </a:spcBef>
              <a:spcAft>
                <a:spcPct val="0"/>
              </a:spcAft>
              <a:tabLst>
                <a:tab pos="465138" algn="l"/>
              </a:tabLst>
              <a:defRPr>
                <a:solidFill>
                  <a:schemeClr val="tx1"/>
                </a:solidFill>
                <a:latin typeface="Arial" charset="0"/>
              </a:defRPr>
            </a:lvl9pPr>
          </a:lstStyle>
          <a:p>
            <a:pPr marL="228600" indent="-228600" fontAlgn="base">
              <a:spcBef>
                <a:spcPct val="0"/>
              </a:spcBef>
              <a:spcAft>
                <a:spcPts val="400"/>
              </a:spcAft>
              <a:buFont typeface="+mj-lt"/>
              <a:buAutoNum type="arabicPeriod" startAt="9"/>
              <a:defRPr/>
            </a:pPr>
            <a:r>
              <a:rPr lang="en-US" sz="1000" b="1" dirty="0" smtClean="0">
                <a:solidFill>
                  <a:prstClr val="black"/>
                </a:solidFill>
                <a:latin typeface="Calibri"/>
                <a:cs typeface="Arial" panose="020B0604020202020204" pitchFamily="34" charset="0"/>
              </a:rPr>
              <a:t>Percent </a:t>
            </a:r>
            <a:r>
              <a:rPr lang="en-US" sz="1000" b="1" dirty="0">
                <a:solidFill>
                  <a:prstClr val="black"/>
                </a:solidFill>
                <a:latin typeface="Calibri"/>
                <a:cs typeface="Arial" panose="020B0604020202020204" pitchFamily="34" charset="0"/>
              </a:rPr>
              <a:t>of graduates completing </a:t>
            </a:r>
            <a:r>
              <a:rPr lang="en-US" sz="1000" b="1" dirty="0" smtClean="0">
                <a:solidFill>
                  <a:prstClr val="black"/>
                </a:solidFill>
                <a:latin typeface="Calibri"/>
                <a:cs typeface="Arial" panose="020B0604020202020204" pitchFamily="34" charset="0"/>
              </a:rPr>
              <a:t>a CTAE pathway, or an advanced academic pathway, or an IB Career Related </a:t>
            </a:r>
            <a:r>
              <a:rPr lang="en-US" sz="1000" b="1" dirty="0" err="1" smtClean="0">
                <a:solidFill>
                  <a:prstClr val="black"/>
                </a:solidFill>
                <a:latin typeface="Calibri"/>
                <a:cs typeface="Arial" panose="020B0604020202020204" pitchFamily="34" charset="0"/>
              </a:rPr>
              <a:t>Programme</a:t>
            </a:r>
            <a:r>
              <a:rPr lang="en-US" sz="1000" b="1" dirty="0" smtClean="0">
                <a:solidFill>
                  <a:prstClr val="black"/>
                </a:solidFill>
                <a:latin typeface="Calibri"/>
                <a:cs typeface="Arial" panose="020B0604020202020204" pitchFamily="34" charset="0"/>
              </a:rPr>
              <a:t>, or a fine </a:t>
            </a:r>
            <a:r>
              <a:rPr lang="en-US" sz="1000" b="1" dirty="0">
                <a:solidFill>
                  <a:prstClr val="black"/>
                </a:solidFill>
                <a:latin typeface="Calibri"/>
                <a:cs typeface="Arial" panose="020B0604020202020204" pitchFamily="34" charset="0"/>
              </a:rPr>
              <a:t>arts </a:t>
            </a:r>
            <a:r>
              <a:rPr lang="en-US" sz="1000" b="1" dirty="0" smtClean="0">
                <a:solidFill>
                  <a:prstClr val="black"/>
                </a:solidFill>
                <a:latin typeface="Calibri"/>
                <a:cs typeface="Arial" panose="020B0604020202020204" pitchFamily="34" charset="0"/>
              </a:rPr>
              <a:t>pathway, or a world language pathway within their program of study</a:t>
            </a:r>
          </a:p>
          <a:p>
            <a:pPr marL="228600" indent="-228600" fontAlgn="base">
              <a:spcBef>
                <a:spcPct val="0"/>
              </a:spcBef>
              <a:spcAft>
                <a:spcPts val="400"/>
              </a:spcAft>
              <a:buFont typeface="+mj-lt"/>
              <a:buAutoNum type="arabicPeriod" startAt="9"/>
              <a:defRPr/>
            </a:pPr>
            <a:r>
              <a:rPr lang="en-US" sz="1000" b="1" dirty="0">
                <a:solidFill>
                  <a:srgbClr val="00B050"/>
                </a:solidFill>
                <a:latin typeface="Calibri"/>
                <a:cs typeface="Arial" charset="0"/>
              </a:rPr>
              <a:t>Percent of graduates completing a CTAE pathway and earning a national industry recognized </a:t>
            </a:r>
            <a:r>
              <a:rPr lang="en-US" sz="1000" b="1" dirty="0" smtClean="0">
                <a:solidFill>
                  <a:srgbClr val="00B050"/>
                </a:solidFill>
                <a:latin typeface="Calibri"/>
                <a:cs typeface="Arial" charset="0"/>
              </a:rPr>
              <a:t>credential</a:t>
            </a:r>
          </a:p>
          <a:p>
            <a:pPr marL="228600" indent="-228600" fontAlgn="base">
              <a:spcBef>
                <a:spcPct val="0"/>
              </a:spcBef>
              <a:spcAft>
                <a:spcPts val="400"/>
              </a:spcAft>
              <a:buFont typeface="+mj-lt"/>
              <a:buAutoNum type="arabicPeriod" startAt="9"/>
              <a:defRPr/>
            </a:pPr>
            <a:r>
              <a:rPr lang="en-US" sz="1000" b="1" dirty="0" smtClean="0">
                <a:solidFill>
                  <a:srgbClr val="00B050"/>
                </a:solidFill>
                <a:latin typeface="Calibri"/>
                <a:cs typeface="Arial" panose="020B0604020202020204" pitchFamily="34" charset="0"/>
              </a:rPr>
              <a:t>Percent </a:t>
            </a:r>
            <a:r>
              <a:rPr lang="en-US" sz="1000" b="1" dirty="0">
                <a:solidFill>
                  <a:srgbClr val="00B050"/>
                </a:solidFill>
                <a:latin typeface="Calibri"/>
                <a:cs typeface="Arial" panose="020B0604020202020204" pitchFamily="34" charset="0"/>
              </a:rPr>
              <a:t>of </a:t>
            </a:r>
            <a:r>
              <a:rPr lang="en-US" sz="1000" b="1" dirty="0" smtClean="0">
                <a:solidFill>
                  <a:srgbClr val="00B050"/>
                </a:solidFill>
                <a:latin typeface="Calibri"/>
                <a:cs typeface="Arial" panose="020B0604020202020204" pitchFamily="34" charset="0"/>
              </a:rPr>
              <a:t>graduates </a:t>
            </a:r>
            <a:r>
              <a:rPr lang="en-US" sz="1000" b="1" dirty="0" smtClean="0">
                <a:solidFill>
                  <a:srgbClr val="00B050"/>
                </a:solidFill>
                <a:latin typeface="Calibri"/>
                <a:cs typeface="Arial" charset="0"/>
              </a:rPr>
              <a:t>entering TCSG/USG not requiring remediation or learning support courses; or scoring program ready on the Compass; or</a:t>
            </a:r>
            <a:r>
              <a:rPr lang="en-US" sz="1000" b="1" dirty="0" smtClean="0">
                <a:solidFill>
                  <a:srgbClr val="00B050"/>
                </a:solidFill>
                <a:latin typeface="Calibri"/>
                <a:cs typeface="Arial" panose="020B0604020202020204" pitchFamily="34" charset="0"/>
              </a:rPr>
              <a:t> </a:t>
            </a:r>
            <a:r>
              <a:rPr lang="en-US" sz="1000" b="1" dirty="0">
                <a:solidFill>
                  <a:srgbClr val="00B050"/>
                </a:solidFill>
                <a:latin typeface="Calibri"/>
                <a:cs typeface="Arial" panose="020B0604020202020204" pitchFamily="34" charset="0"/>
              </a:rPr>
              <a:t>scoring at least 22 out of 36 on the composite ACT; or scoring at least 1550 out of 2400 on the combined SAT</a:t>
            </a:r>
            <a:r>
              <a:rPr lang="en-US" sz="1000" b="1" dirty="0" smtClean="0">
                <a:solidFill>
                  <a:srgbClr val="00B050"/>
                </a:solidFill>
                <a:latin typeface="Calibri"/>
                <a:cs typeface="Arial" panose="020B0604020202020204" pitchFamily="34" charset="0"/>
              </a:rPr>
              <a:t>; or scoring 3 or higher on two or more AP exams; or scoring 4 or higher on two or more IB exams</a:t>
            </a:r>
            <a:endParaRPr lang="en-US" sz="1000" b="1" dirty="0">
              <a:solidFill>
                <a:srgbClr val="00B050"/>
              </a:solidFill>
              <a:latin typeface="Calibri"/>
              <a:cs typeface="Arial" panose="020B0604020202020204" pitchFamily="34" charset="0"/>
            </a:endParaRPr>
          </a:p>
          <a:p>
            <a:pPr marL="228600" indent="-228600" fontAlgn="base">
              <a:spcBef>
                <a:spcPct val="0"/>
              </a:spcBef>
              <a:spcAft>
                <a:spcPts val="400"/>
              </a:spcAft>
              <a:buFont typeface="+mj-lt"/>
              <a:buAutoNum type="arabicPeriod" startAt="9"/>
              <a:defRPr/>
            </a:pPr>
            <a:r>
              <a:rPr lang="en-US" sz="1000" b="1" dirty="0" smtClean="0">
                <a:solidFill>
                  <a:srgbClr val="00B050"/>
                </a:solidFill>
                <a:latin typeface="Calibri"/>
                <a:cs typeface="Arial" panose="020B0604020202020204" pitchFamily="34" charset="0"/>
              </a:rPr>
              <a:t>Percent </a:t>
            </a:r>
            <a:r>
              <a:rPr lang="en-US" sz="1000" b="1" dirty="0">
                <a:solidFill>
                  <a:srgbClr val="00B050"/>
                </a:solidFill>
                <a:latin typeface="Calibri"/>
                <a:cs typeface="Arial" panose="020B0604020202020204" pitchFamily="34" charset="0"/>
              </a:rPr>
              <a:t>of graduates earning high school credit(s) for accelerated enrollment via </a:t>
            </a:r>
            <a:r>
              <a:rPr lang="en-US" sz="1000" b="1" dirty="0" smtClean="0">
                <a:solidFill>
                  <a:srgbClr val="00B050"/>
                </a:solidFill>
                <a:latin typeface="Calibri"/>
                <a:cs typeface="Arial" panose="020B0604020202020204" pitchFamily="34" charset="0"/>
              </a:rPr>
              <a:t>ACCEL, </a:t>
            </a:r>
            <a:r>
              <a:rPr lang="en-US" sz="1000" b="1" dirty="0">
                <a:solidFill>
                  <a:srgbClr val="00B050"/>
                </a:solidFill>
                <a:latin typeface="Calibri"/>
                <a:cs typeface="Arial" panose="020B0604020202020204" pitchFamily="34" charset="0"/>
              </a:rPr>
              <a:t>Dual HOPE Grant, Move On When Ready, Early College, Gateway to College, </a:t>
            </a:r>
            <a:r>
              <a:rPr lang="en-US" sz="1000" b="1" dirty="0" smtClean="0">
                <a:solidFill>
                  <a:srgbClr val="00B050"/>
                </a:solidFill>
                <a:latin typeface="Calibri"/>
                <a:cs typeface="Arial" panose="020B0604020202020204" pitchFamily="34" charset="0"/>
              </a:rPr>
              <a:t>Advanced </a:t>
            </a:r>
            <a:r>
              <a:rPr lang="en-US" sz="1000" b="1" dirty="0">
                <a:solidFill>
                  <a:srgbClr val="00B050"/>
                </a:solidFill>
                <a:latin typeface="Calibri"/>
                <a:cs typeface="Arial" panose="020B0604020202020204" pitchFamily="34" charset="0"/>
              </a:rPr>
              <a:t>Placement </a:t>
            </a:r>
            <a:r>
              <a:rPr lang="en-US" sz="1000" b="1" dirty="0" smtClean="0">
                <a:solidFill>
                  <a:srgbClr val="00B050"/>
                </a:solidFill>
                <a:latin typeface="Calibri"/>
                <a:cs typeface="Arial" panose="020B0604020202020204" pitchFamily="34" charset="0"/>
              </a:rPr>
              <a:t>courses, or </a:t>
            </a:r>
            <a:r>
              <a:rPr lang="en-US" sz="1000" b="1" dirty="0">
                <a:solidFill>
                  <a:srgbClr val="00B050"/>
                </a:solidFill>
                <a:latin typeface="Calibri"/>
                <a:cs typeface="Arial" panose="020B0604020202020204" pitchFamily="34" charset="0"/>
              </a:rPr>
              <a:t>International Baccalaureate courses</a:t>
            </a:r>
          </a:p>
          <a:p>
            <a:pPr marL="228600" indent="-228600" eaLnBrk="1" fontAlgn="base" hangingPunct="1">
              <a:spcBef>
                <a:spcPct val="0"/>
              </a:spcBef>
              <a:spcAft>
                <a:spcPts val="400"/>
              </a:spcAft>
              <a:buFont typeface="+mj-lt"/>
              <a:buAutoNum type="arabicPeriod" startAt="9"/>
              <a:defRPr/>
            </a:pPr>
            <a:r>
              <a:rPr lang="en-US" sz="1000" b="1" dirty="0">
                <a:solidFill>
                  <a:prstClr val="black"/>
                </a:solidFill>
                <a:latin typeface="Calibri"/>
                <a:cs typeface="Arial" panose="020B0604020202020204" pitchFamily="34" charset="0"/>
              </a:rPr>
              <a:t>Percent of students scoring at Meets or Exceeds on the Georgia High School Writing </a:t>
            </a:r>
            <a:r>
              <a:rPr lang="en-US" sz="1000" b="1" dirty="0" smtClean="0">
                <a:solidFill>
                  <a:prstClr val="black"/>
                </a:solidFill>
                <a:latin typeface="Calibri"/>
                <a:cs typeface="Arial" panose="020B0604020202020204" pitchFamily="34" charset="0"/>
              </a:rPr>
              <a:t>Test</a:t>
            </a:r>
            <a:endParaRPr lang="en-US" sz="1000" b="1" dirty="0" smtClean="0">
              <a:solidFill>
                <a:srgbClr val="FF0000"/>
              </a:solidFill>
              <a:latin typeface="Calibri"/>
              <a:cs typeface="Arial" panose="020B0604020202020204" pitchFamily="34" charset="0"/>
            </a:endParaRPr>
          </a:p>
          <a:p>
            <a:pPr marL="228600" indent="-228600" eaLnBrk="1" fontAlgn="base" hangingPunct="1">
              <a:spcBef>
                <a:spcPct val="0"/>
              </a:spcBef>
              <a:spcAft>
                <a:spcPts val="400"/>
              </a:spcAft>
              <a:buFont typeface="+mj-lt"/>
              <a:buAutoNum type="arabicPeriod" startAt="9"/>
              <a:defRPr/>
            </a:pPr>
            <a:r>
              <a:rPr lang="en-US" sz="1000" b="1" dirty="0" smtClean="0">
                <a:solidFill>
                  <a:prstClr val="black"/>
                </a:solidFill>
                <a:latin typeface="Calibri"/>
                <a:cs typeface="Arial" panose="020B0604020202020204" pitchFamily="34" charset="0"/>
              </a:rPr>
              <a:t>Percent of students achieving a Lexile measure greater than or equal to 1275 on the </a:t>
            </a:r>
            <a:r>
              <a:rPr lang="en-US" sz="1000" b="1" dirty="0" smtClean="0">
                <a:solidFill>
                  <a:prstClr val="black"/>
                </a:solidFill>
                <a:latin typeface="Calibri"/>
                <a:cs typeface="Arial" charset="0"/>
              </a:rPr>
              <a:t>Georgia Milestones </a:t>
            </a:r>
            <a:r>
              <a:rPr lang="en-US" sz="1000" b="1" dirty="0" smtClean="0">
                <a:solidFill>
                  <a:prstClr val="black"/>
                </a:solidFill>
                <a:latin typeface="Calibri"/>
                <a:cs typeface="Arial" panose="020B0604020202020204" pitchFamily="34" charset="0"/>
              </a:rPr>
              <a:t>American Literature EOC</a:t>
            </a:r>
          </a:p>
          <a:p>
            <a:pPr marL="228600" indent="-228600" eaLnBrk="1" fontAlgn="base" hangingPunct="1">
              <a:spcBef>
                <a:spcPct val="0"/>
              </a:spcBef>
              <a:spcAft>
                <a:spcPts val="400"/>
              </a:spcAft>
              <a:buFont typeface="+mj-lt"/>
              <a:buAutoNum type="arabicPeriod" startAt="9"/>
              <a:defRPr/>
            </a:pPr>
            <a:r>
              <a:rPr lang="en-US" sz="1000" b="1" dirty="0" smtClean="0">
                <a:solidFill>
                  <a:prstClr val="black"/>
                </a:solidFill>
                <a:latin typeface="Calibri"/>
                <a:cs typeface="Arial" panose="020B0604020202020204" pitchFamily="34" charset="0"/>
              </a:rPr>
              <a:t>Percent of students’ assessments scoring at Proficient or Distinguished Learner on Georgia Milestones EOCs</a:t>
            </a:r>
          </a:p>
          <a:p>
            <a:pPr marL="228600" indent="-228600" eaLnBrk="1" fontAlgn="base" hangingPunct="1">
              <a:spcBef>
                <a:spcPct val="0"/>
              </a:spcBef>
              <a:spcAft>
                <a:spcPts val="400"/>
              </a:spcAft>
              <a:buFont typeface="+mj-lt"/>
              <a:buAutoNum type="arabicPeriod" startAt="9"/>
              <a:defRPr/>
            </a:pPr>
            <a:r>
              <a:rPr lang="en-US" sz="1000" b="1" dirty="0" smtClean="0">
                <a:solidFill>
                  <a:srgbClr val="00B050"/>
                </a:solidFill>
                <a:latin typeface="Calibri"/>
                <a:cs typeface="Arial" panose="020B0604020202020204" pitchFamily="34" charset="0"/>
              </a:rPr>
              <a:t>Percent of students missing fewer than 6 days of school</a:t>
            </a:r>
          </a:p>
        </p:txBody>
      </p:sp>
      <p:sp>
        <p:nvSpPr>
          <p:cNvPr id="15" name="Rectangle 14"/>
          <p:cNvSpPr/>
          <p:nvPr/>
        </p:nvSpPr>
        <p:spPr>
          <a:xfrm>
            <a:off x="278888" y="5973338"/>
            <a:ext cx="8567928" cy="266700"/>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GRADUATION RATE</a:t>
            </a:r>
          </a:p>
        </p:txBody>
      </p:sp>
      <p:sp>
        <p:nvSpPr>
          <p:cNvPr id="16" name="Rectangle 34"/>
          <p:cNvSpPr>
            <a:spLocks noChangeArrowheads="1"/>
          </p:cNvSpPr>
          <p:nvPr/>
        </p:nvSpPr>
        <p:spPr bwMode="auto">
          <a:xfrm>
            <a:off x="253130" y="6221529"/>
            <a:ext cx="8574087" cy="451406"/>
          </a:xfrm>
          <a:prstGeom prst="rect">
            <a:avLst/>
          </a:prstGeom>
          <a:noFill/>
          <a:ln>
            <a:noFill/>
          </a:ln>
          <a:extLst/>
        </p:spPr>
        <p:txBody>
          <a:bodyPr>
            <a:spAutoFit/>
          </a:bodyPr>
          <a:lstStyle/>
          <a:p>
            <a:pPr marL="228600" indent="-228600" fontAlgn="base">
              <a:spcBef>
                <a:spcPct val="0"/>
              </a:spcBef>
              <a:spcAft>
                <a:spcPts val="400"/>
              </a:spcAft>
              <a:buFont typeface="+mj-lt"/>
              <a:buAutoNum type="arabicPeriod" startAt="17"/>
              <a:tabLst>
                <a:tab pos="465138" algn="l"/>
              </a:tabLst>
              <a:defRPr/>
            </a:pPr>
            <a:r>
              <a:rPr lang="en-US" sz="1000" b="1" dirty="0">
                <a:solidFill>
                  <a:prstClr val="black"/>
                </a:solidFill>
                <a:cs typeface="Arial" panose="020B0604020202020204" pitchFamily="34" charset="0"/>
              </a:rPr>
              <a:t>4-Year Cohort Graduation Rate (%)</a:t>
            </a:r>
          </a:p>
          <a:p>
            <a:pPr marL="228600" indent="-228600" fontAlgn="base">
              <a:spcBef>
                <a:spcPct val="0"/>
              </a:spcBef>
              <a:spcAft>
                <a:spcPts val="400"/>
              </a:spcAft>
              <a:buFontTx/>
              <a:buAutoNum type="arabicPeriod" startAt="17"/>
              <a:tabLst>
                <a:tab pos="465138" algn="l"/>
              </a:tabLst>
              <a:defRPr/>
            </a:pPr>
            <a:r>
              <a:rPr lang="en-US" sz="1000" b="1" dirty="0">
                <a:solidFill>
                  <a:prstClr val="black"/>
                </a:solidFill>
                <a:cs typeface="Arial" charset="0"/>
              </a:rPr>
              <a:t>5-Year Extended Cohort Graduation Rate (%) </a:t>
            </a:r>
          </a:p>
        </p:txBody>
      </p:sp>
      <p:sp>
        <p:nvSpPr>
          <p:cNvPr id="17" name="Rectangle 16"/>
          <p:cNvSpPr/>
          <p:nvPr/>
        </p:nvSpPr>
        <p:spPr>
          <a:xfrm>
            <a:off x="256648" y="1162230"/>
            <a:ext cx="8586787" cy="5511936"/>
          </a:xfrm>
          <a:prstGeom prst="rect">
            <a:avLst/>
          </a:prstGeom>
          <a:noFill/>
          <a:ln w="12700" cap="flat" cmpd="sng" algn="ctr">
            <a:solidFill>
              <a:schemeClr val="bg2">
                <a:lumMod val="75000"/>
              </a:scheme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a:t>
            </a:r>
            <a:r>
              <a:rPr lang="en-US" altLang="en-US" sz="2000" b="1" dirty="0"/>
              <a:t>College and Career Ready Performance Index</a:t>
            </a:r>
            <a:br>
              <a:rPr lang="en-US" altLang="en-US" sz="2000" b="1" dirty="0"/>
            </a:br>
            <a:r>
              <a:rPr lang="en-US" altLang="en-US" sz="2000" b="1" dirty="0"/>
              <a:t>High </a:t>
            </a:r>
            <a:r>
              <a:rPr lang="en-US" altLang="en-US" sz="2000" b="1" dirty="0" smtClean="0"/>
              <a:t>School </a:t>
            </a:r>
            <a:r>
              <a:rPr lang="en-US" altLang="en-US" sz="2000" b="1" dirty="0"/>
              <a:t>Grades </a:t>
            </a:r>
            <a:r>
              <a:rPr lang="en-US" altLang="en-US" sz="2000" b="1" dirty="0" smtClean="0"/>
              <a:t>9-12</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32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a:t>
            </a:r>
            <a:r>
              <a:rPr lang="en-US" altLang="en-US" sz="2000" b="1" dirty="0"/>
              <a:t>College and Career Ready Performance Index</a:t>
            </a:r>
            <a:br>
              <a:rPr lang="en-US" altLang="en-US" sz="2000" b="1" dirty="0"/>
            </a:br>
            <a:r>
              <a:rPr lang="en-US" altLang="en-US" sz="2000" b="1" dirty="0" smtClean="0"/>
              <a:t>Middle School Grades 6-8</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27"/>
          <p:cNvSpPr/>
          <p:nvPr/>
        </p:nvSpPr>
        <p:spPr>
          <a:xfrm>
            <a:off x="284355" y="1191499"/>
            <a:ext cx="8586294" cy="331469"/>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CONTENT MASTERY</a:t>
            </a:r>
          </a:p>
        </p:txBody>
      </p:sp>
      <p:sp>
        <p:nvSpPr>
          <p:cNvPr id="29" name="Rectangle 34"/>
          <p:cNvSpPr>
            <a:spLocks noChangeArrowheads="1"/>
          </p:cNvSpPr>
          <p:nvPr/>
        </p:nvSpPr>
        <p:spPr bwMode="auto">
          <a:xfrm>
            <a:off x="283184" y="4197148"/>
            <a:ext cx="8645073" cy="1590179"/>
          </a:xfrm>
          <a:prstGeom prst="rect">
            <a:avLst/>
          </a:prstGeom>
          <a:noFill/>
          <a:ln>
            <a:noFill/>
          </a:ln>
          <a:extLst/>
        </p:spPr>
        <p:txBody>
          <a:bodyPr wrap="square">
            <a:spAutoFit/>
          </a:bodyPr>
          <a:lstStyle/>
          <a:p>
            <a:pPr marL="228600" indent="-228600" fontAlgn="base">
              <a:spcBef>
                <a:spcPct val="0"/>
              </a:spcBef>
              <a:spcAft>
                <a:spcPts val="400"/>
              </a:spcAft>
              <a:buFont typeface="+mj-lt"/>
              <a:buAutoNum type="arabicPeriod" startAt="5"/>
              <a:tabLst>
                <a:tab pos="465138" algn="l"/>
              </a:tabLst>
              <a:defRPr/>
            </a:pPr>
            <a:r>
              <a:rPr lang="en-US" sz="1200" b="1" dirty="0">
                <a:solidFill>
                  <a:srgbClr val="00B050"/>
                </a:solidFill>
                <a:cs typeface="Arial" charset="0"/>
              </a:rPr>
              <a:t>Percent of English Learners with positive movement from one Performance Band to a higher Performance Band as measured by the ACCESS for ELLs</a:t>
            </a:r>
          </a:p>
          <a:p>
            <a:pPr marL="228600" indent="-228600" fontAlgn="base">
              <a:spcBef>
                <a:spcPct val="0"/>
              </a:spcBef>
              <a:spcAft>
                <a:spcPts val="400"/>
              </a:spcAft>
              <a:buFont typeface="+mj-lt"/>
              <a:buAutoNum type="arabicPeriod" startAt="5"/>
              <a:tabLst>
                <a:tab pos="465138" algn="l"/>
              </a:tabLst>
              <a:defRPr/>
            </a:pPr>
            <a:r>
              <a:rPr lang="en-US" sz="1200" b="1" dirty="0">
                <a:solidFill>
                  <a:srgbClr val="00B050"/>
                </a:solidFill>
                <a:cs typeface="Arial" charset="0"/>
              </a:rPr>
              <a:t>Percent of Students With Disabilities served in general education environments greater than 80% of the school day</a:t>
            </a:r>
          </a:p>
          <a:p>
            <a:pPr marL="228600" indent="-228600" fontAlgn="base">
              <a:spcBef>
                <a:spcPct val="0"/>
              </a:spcBef>
              <a:spcAft>
                <a:spcPts val="400"/>
              </a:spcAft>
              <a:buFont typeface="+mj-lt"/>
              <a:buAutoNum type="arabicPeriod" startAt="5"/>
              <a:tabLst>
                <a:tab pos="465138" algn="l"/>
              </a:tabLst>
              <a:defRPr/>
            </a:pPr>
            <a:r>
              <a:rPr lang="en-US" sz="1200" b="1" dirty="0">
                <a:solidFill>
                  <a:prstClr val="black"/>
                </a:solidFill>
                <a:cs typeface="Arial" charset="0"/>
              </a:rPr>
              <a:t>Percent of students in grade 8 achieving a Lexile measure equal to or greater than 1050 on the Georgia Milestones ELA EOG</a:t>
            </a:r>
          </a:p>
          <a:p>
            <a:pPr marL="228600" indent="-228600" fontAlgn="base">
              <a:spcBef>
                <a:spcPct val="0"/>
              </a:spcBef>
              <a:spcAft>
                <a:spcPts val="400"/>
              </a:spcAft>
              <a:buFont typeface="+mj-lt"/>
              <a:buAutoNum type="arabicPeriod" startAt="5"/>
              <a:tabLst>
                <a:tab pos="465138" algn="l"/>
              </a:tabLst>
              <a:defRPr/>
            </a:pPr>
            <a:r>
              <a:rPr lang="en-US" sz="1200" b="1" dirty="0">
                <a:solidFill>
                  <a:prstClr val="black"/>
                </a:solidFill>
                <a:cs typeface="Arial" charset="0"/>
              </a:rPr>
              <a:t>Percent of students completing 2 or more state defined career related assessments/inventories and a state defined Individual Graduation Plan by the end of grade 8</a:t>
            </a:r>
          </a:p>
          <a:p>
            <a:pPr marL="228600" indent="-228600" fontAlgn="base">
              <a:spcBef>
                <a:spcPct val="0"/>
              </a:spcBef>
              <a:spcAft>
                <a:spcPts val="400"/>
              </a:spcAft>
              <a:buFont typeface="+mj-lt"/>
              <a:buAutoNum type="arabicPeriod" startAt="5"/>
              <a:tabLst>
                <a:tab pos="465138" algn="l"/>
              </a:tabLst>
              <a:defRPr/>
            </a:pPr>
            <a:r>
              <a:rPr lang="en-US" sz="1200" b="1" dirty="0">
                <a:solidFill>
                  <a:srgbClr val="00B050"/>
                </a:solidFill>
                <a:cs typeface="Arial" charset="0"/>
              </a:rPr>
              <a:t>Percent of students missing fewer than 6 days of school</a:t>
            </a:r>
          </a:p>
        </p:txBody>
      </p:sp>
      <p:sp>
        <p:nvSpPr>
          <p:cNvPr id="30" name="Rectangle 29"/>
          <p:cNvSpPr/>
          <p:nvPr/>
        </p:nvSpPr>
        <p:spPr>
          <a:xfrm>
            <a:off x="286286" y="3728276"/>
            <a:ext cx="8573478" cy="334597"/>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POST MIDDLE SCHOOL READINESS</a:t>
            </a:r>
          </a:p>
        </p:txBody>
      </p:sp>
      <p:sp>
        <p:nvSpPr>
          <p:cNvPr id="31" name="Rectangle 30"/>
          <p:cNvSpPr/>
          <p:nvPr/>
        </p:nvSpPr>
        <p:spPr>
          <a:xfrm>
            <a:off x="271960" y="5910760"/>
            <a:ext cx="8582219" cy="305313"/>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PREDICTOR FOR HIGH SCHOOL GRADUATION </a:t>
            </a:r>
          </a:p>
        </p:txBody>
      </p:sp>
      <p:sp>
        <p:nvSpPr>
          <p:cNvPr id="32" name="Rectangle 31"/>
          <p:cNvSpPr/>
          <p:nvPr/>
        </p:nvSpPr>
        <p:spPr>
          <a:xfrm>
            <a:off x="199498" y="5974826"/>
            <a:ext cx="8294687" cy="538162"/>
          </a:xfrm>
          <a:prstGeom prst="rect">
            <a:avLst/>
          </a:prstGeom>
        </p:spPr>
        <p:txBody>
          <a:bodyPr>
            <a:spAutoFit/>
          </a:bodyPr>
          <a:lstStyle/>
          <a:p>
            <a:pPr fontAlgn="base">
              <a:spcBef>
                <a:spcPct val="0"/>
              </a:spcBef>
              <a:spcAft>
                <a:spcPts val="600"/>
              </a:spcAft>
              <a:defRPr/>
            </a:pPr>
            <a:endParaRPr lang="en-US" sz="1200" b="1" dirty="0">
              <a:solidFill>
                <a:srgbClr val="00B050"/>
              </a:solidFill>
              <a:cs typeface="Arial" charset="0"/>
            </a:endParaRPr>
          </a:p>
          <a:p>
            <a:pPr marL="288925" indent="-288925" fontAlgn="base">
              <a:spcBef>
                <a:spcPct val="0"/>
              </a:spcBef>
              <a:spcAft>
                <a:spcPts val="600"/>
              </a:spcAft>
              <a:buFont typeface="+mj-lt"/>
              <a:buAutoNum type="arabicPeriod" startAt="13"/>
              <a:defRPr/>
            </a:pPr>
            <a:endParaRPr lang="en-US" sz="1200" b="1" dirty="0">
              <a:solidFill>
                <a:srgbClr val="00B050"/>
              </a:solidFill>
              <a:cs typeface="Arial" panose="020B0604020202020204" pitchFamily="34" charset="0"/>
            </a:endParaRPr>
          </a:p>
        </p:txBody>
      </p:sp>
      <p:sp>
        <p:nvSpPr>
          <p:cNvPr id="33" name="Rectangle 32"/>
          <p:cNvSpPr/>
          <p:nvPr/>
        </p:nvSpPr>
        <p:spPr>
          <a:xfrm>
            <a:off x="278873" y="1180576"/>
            <a:ext cx="8586787" cy="5554662"/>
          </a:xfrm>
          <a:prstGeom prst="rect">
            <a:avLst/>
          </a:prstGeom>
          <a:noFill/>
          <a:ln w="12700" cap="flat" cmpd="sng" algn="ctr">
            <a:solidFill>
              <a:schemeClr val="bg2">
                <a:lumMod val="75000"/>
              </a:scheme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4" name="TextBox 43"/>
          <p:cNvSpPr txBox="1">
            <a:spLocks noChangeArrowheads="1"/>
          </p:cNvSpPr>
          <p:nvPr/>
        </p:nvSpPr>
        <p:spPr bwMode="auto">
          <a:xfrm>
            <a:off x="287495" y="1654004"/>
            <a:ext cx="8640762" cy="2164695"/>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r>
            <a:r>
              <a:rPr lang="en-US" sz="1200" b="1" dirty="0" smtClean="0">
                <a:solidFill>
                  <a:prstClr val="black"/>
                </a:solidFill>
                <a:latin typeface="Calibri"/>
                <a:cs typeface="Arial" panose="020B0604020202020204" pitchFamily="34" charset="0"/>
              </a:rPr>
              <a:t>at Developing Learner or above on </a:t>
            </a:r>
            <a:r>
              <a:rPr lang="en-US" sz="1200" b="1" dirty="0">
                <a:solidFill>
                  <a:prstClr val="black"/>
                </a:solidFill>
                <a:latin typeface="Calibri"/>
                <a:cs typeface="Arial" panose="020B0604020202020204" pitchFamily="34" charset="0"/>
              </a:rPr>
              <a:t>the Georgia Milestones </a:t>
            </a:r>
            <a:r>
              <a:rPr lang="en-US" sz="1200" b="1" dirty="0" smtClean="0">
                <a:solidFill>
                  <a:prstClr val="black"/>
                </a:solidFill>
                <a:latin typeface="Calibri"/>
                <a:cs typeface="Arial" charset="0"/>
              </a:rPr>
              <a:t>English Language Arts EOG </a:t>
            </a:r>
            <a:r>
              <a:rPr lang="en-US" sz="1200" b="1" dirty="0" smtClean="0">
                <a:solidFill>
                  <a:prstClr val="black"/>
                </a:solidFill>
                <a:latin typeface="Calibri"/>
                <a:cs typeface="Arial" panose="020B0604020202020204" pitchFamily="34" charset="0"/>
              </a:rPr>
              <a:t>(required </a:t>
            </a:r>
            <a:r>
              <a:rPr lang="en-US" sz="1200" b="1" dirty="0">
                <a:solidFill>
                  <a:prstClr val="black"/>
                </a:solidFill>
                <a:latin typeface="Calibri"/>
                <a:cs typeface="Arial" panose="020B0604020202020204" pitchFamily="34" charset="0"/>
              </a:rPr>
              <a:t>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mathematics </a:t>
            </a:r>
            <a:r>
              <a:rPr lang="en-US" sz="1200" b="1" dirty="0" smtClean="0">
                <a:solidFill>
                  <a:prstClr val="black"/>
                </a:solidFill>
                <a:latin typeface="Calibri"/>
                <a:cs typeface="Arial" charset="0"/>
              </a:rPr>
              <a:t>EOG </a:t>
            </a:r>
            <a:r>
              <a:rPr lang="en-US" sz="1200" b="1" dirty="0" smtClean="0">
                <a:solidFill>
                  <a:prstClr val="black"/>
                </a:solidFill>
                <a:latin typeface="Calibri"/>
                <a:cs typeface="Arial" panose="020B0604020202020204" pitchFamily="34" charset="0"/>
              </a:rPr>
              <a:t>(required </a:t>
            </a:r>
            <a:r>
              <a:rPr lang="en-US" sz="1200" b="1" dirty="0">
                <a:solidFill>
                  <a:prstClr val="black"/>
                </a:solidFill>
                <a:latin typeface="Calibri"/>
                <a:cs typeface="Arial" panose="020B0604020202020204" pitchFamily="34" charset="0"/>
              </a:rPr>
              <a:t>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a:t>
            </a:r>
            <a:r>
              <a:rPr lang="en-US" sz="1200" b="1" dirty="0" smtClean="0">
                <a:solidFill>
                  <a:prstClr val="black"/>
                </a:solidFill>
                <a:latin typeface="Calibri"/>
                <a:cs typeface="Arial" charset="0"/>
              </a:rPr>
              <a:t>science EOG </a:t>
            </a:r>
            <a:r>
              <a:rPr lang="en-US" sz="1200" b="1" dirty="0">
                <a:solidFill>
                  <a:prstClr val="black"/>
                </a:solidFill>
                <a:latin typeface="Calibri"/>
                <a:cs typeface="Arial" panose="020B0604020202020204" pitchFamily="34" charset="0"/>
              </a:rPr>
              <a:t>(required 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social </a:t>
            </a:r>
            <a:r>
              <a:rPr lang="en-US" sz="1200" b="1" dirty="0" smtClean="0">
                <a:solidFill>
                  <a:prstClr val="black"/>
                </a:solidFill>
                <a:latin typeface="Calibri"/>
                <a:cs typeface="Arial" charset="0"/>
              </a:rPr>
              <a:t>studies EOG </a:t>
            </a:r>
            <a:r>
              <a:rPr lang="en-US" sz="1200" b="1" dirty="0">
                <a:solidFill>
                  <a:prstClr val="black"/>
                </a:solidFill>
                <a:latin typeface="Calibri"/>
                <a:cs typeface="Arial" panose="020B0604020202020204" pitchFamily="34" charset="0"/>
              </a:rPr>
              <a:t>(required participation rate ≥ 95</a:t>
            </a:r>
            <a:r>
              <a:rPr lang="en-US" sz="1200" b="1" dirty="0" smtClean="0">
                <a:solidFill>
                  <a:prstClr val="black"/>
                </a:solidFill>
                <a:latin typeface="Calibri"/>
                <a:cs typeface="Arial" panose="020B0604020202020204" pitchFamily="34" charset="0"/>
              </a:rPr>
              <a:t>%)</a:t>
            </a:r>
          </a:p>
          <a:p>
            <a:pPr fontAlgn="base">
              <a:spcBef>
                <a:spcPct val="0"/>
              </a:spcBef>
              <a:spcAft>
                <a:spcPts val="400"/>
              </a:spcAft>
              <a:tabLst>
                <a:tab pos="465138" algn="l"/>
              </a:tabLst>
              <a:defRPr/>
            </a:pPr>
            <a:r>
              <a:rPr lang="en-US" sz="1000" b="1" dirty="0">
                <a:solidFill>
                  <a:prstClr val="black"/>
                </a:solidFill>
                <a:latin typeface="Calibri"/>
                <a:cs typeface="Arial" panose="020B0604020202020204" pitchFamily="34" charset="0"/>
              </a:rPr>
              <a:t>*Developing Learners are weighted at </a:t>
            </a:r>
            <a:r>
              <a:rPr lang="en-US" sz="1000" b="1" dirty="0" smtClean="0">
                <a:solidFill>
                  <a:prstClr val="black"/>
                </a:solidFill>
                <a:latin typeface="Calibri"/>
                <a:cs typeface="Arial" panose="020B0604020202020204" pitchFamily="34" charset="0"/>
              </a:rPr>
              <a:t>0.5</a:t>
            </a:r>
            <a:r>
              <a:rPr lang="en-US" sz="1000" b="1" dirty="0">
                <a:solidFill>
                  <a:prstClr val="black"/>
                </a:solidFill>
                <a:latin typeface="Calibri"/>
                <a:cs typeface="Arial" panose="020B0604020202020204" pitchFamily="34" charset="0"/>
              </a:rPr>
              <a:t>, Proficient Learners are weighted at </a:t>
            </a:r>
            <a:r>
              <a:rPr lang="en-US" sz="1000" b="1" dirty="0" smtClean="0">
                <a:solidFill>
                  <a:prstClr val="black"/>
                </a:solidFill>
                <a:latin typeface="Calibri"/>
                <a:cs typeface="Arial" panose="020B0604020202020204" pitchFamily="34" charset="0"/>
              </a:rPr>
              <a:t>1.0</a:t>
            </a:r>
            <a:r>
              <a:rPr lang="en-US" sz="1000" b="1" dirty="0">
                <a:solidFill>
                  <a:prstClr val="black"/>
                </a:solidFill>
                <a:latin typeface="Calibri"/>
                <a:cs typeface="Arial" panose="020B0604020202020204" pitchFamily="34" charset="0"/>
              </a:rPr>
              <a:t>, and Distinguished Learners are weighted at </a:t>
            </a:r>
            <a:r>
              <a:rPr lang="en-US" sz="1000" b="1" dirty="0" smtClean="0">
                <a:solidFill>
                  <a:prstClr val="black"/>
                </a:solidFill>
                <a:latin typeface="Calibri"/>
                <a:cs typeface="Arial" panose="020B0604020202020204" pitchFamily="34" charset="0"/>
              </a:rPr>
              <a:t>1.5</a:t>
            </a:r>
            <a:r>
              <a:rPr lang="en-US" sz="1000" b="1" dirty="0">
                <a:solidFill>
                  <a:prstClr val="black"/>
                </a:solidFill>
                <a:latin typeface="Calibri"/>
                <a:cs typeface="Arial" panose="020B0604020202020204" pitchFamily="34" charset="0"/>
              </a:rPr>
              <a:t>.</a:t>
            </a:r>
          </a:p>
          <a:p>
            <a:pPr fontAlgn="base">
              <a:spcBef>
                <a:spcPct val="0"/>
              </a:spcBef>
              <a:spcAft>
                <a:spcPts val="400"/>
              </a:spcAft>
              <a:tabLst>
                <a:tab pos="465138" algn="l"/>
              </a:tabLst>
              <a:defRPr/>
            </a:pPr>
            <a:endParaRPr lang="en-US" sz="1200" b="1" dirty="0">
              <a:solidFill>
                <a:prstClr val="black"/>
              </a:solidFill>
              <a:latin typeface="Calibri"/>
              <a:cs typeface="Arial" panose="020B0604020202020204" pitchFamily="34" charset="0"/>
            </a:endParaRPr>
          </a:p>
        </p:txBody>
      </p:sp>
      <p:sp>
        <p:nvSpPr>
          <p:cNvPr id="35" name="Rectangle 34"/>
          <p:cNvSpPr>
            <a:spLocks noChangeArrowheads="1"/>
          </p:cNvSpPr>
          <p:nvPr/>
        </p:nvSpPr>
        <p:spPr bwMode="auto">
          <a:xfrm>
            <a:off x="283649" y="6317828"/>
            <a:ext cx="8644608" cy="276999"/>
          </a:xfrm>
          <a:prstGeom prst="rect">
            <a:avLst/>
          </a:prstGeom>
          <a:noFill/>
          <a:ln>
            <a:noFill/>
          </a:ln>
          <a:extLst/>
        </p:spPr>
        <p:txBody>
          <a:bodyPr wrap="square">
            <a:spAutoFit/>
          </a:bodyPr>
          <a:lstStyle/>
          <a:p>
            <a:pPr marL="228600" indent="-228600" fontAlgn="base">
              <a:spcBef>
                <a:spcPct val="0"/>
              </a:spcBef>
              <a:spcAft>
                <a:spcPts val="400"/>
              </a:spcAft>
              <a:buFont typeface="+mj-lt"/>
              <a:buAutoNum type="arabicPeriod" startAt="10"/>
              <a:tabLst>
                <a:tab pos="465138" algn="l"/>
              </a:tabLst>
              <a:defRPr/>
            </a:pPr>
            <a:r>
              <a:rPr lang="en-US" sz="1200" b="1" dirty="0">
                <a:solidFill>
                  <a:prstClr val="black"/>
                </a:solidFill>
                <a:cs typeface="Arial" charset="0"/>
              </a:rPr>
              <a:t>Percent of students’ assessments scoring at Proficient or Distinguished Learner on Georgia Milestones EOGs</a:t>
            </a:r>
          </a:p>
        </p:txBody>
      </p:sp>
    </p:spTree>
    <p:extLst>
      <p:ext uri="{BB962C8B-B14F-4D97-AF65-F5344CB8AC3E}">
        <p14:creationId xmlns:p14="http://schemas.microsoft.com/office/powerpoint/2010/main" val="1716298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bwMode="auto">
          <a:xfrm>
            <a:off x="1971675" y="135402"/>
            <a:ext cx="6172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2015 </a:t>
            </a:r>
            <a:r>
              <a:rPr lang="en-US" altLang="en-US" sz="2000" b="1" dirty="0"/>
              <a:t>College and Career Ready Performance Index</a:t>
            </a:r>
            <a:br>
              <a:rPr lang="en-US" altLang="en-US" sz="2000" b="1" dirty="0"/>
            </a:br>
            <a:r>
              <a:rPr lang="en-US" altLang="en-US" sz="2000" b="1" dirty="0" smtClean="0"/>
              <a:t>Elementary School Grades K-5</a:t>
            </a:r>
            <a:endParaRPr lang="en-US" altLang="en-US" sz="2000" b="1" dirty="0"/>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432" y="138647"/>
            <a:ext cx="1331912"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6"/>
          <p:cNvSpPr/>
          <p:nvPr/>
        </p:nvSpPr>
        <p:spPr>
          <a:xfrm>
            <a:off x="275393" y="1131448"/>
            <a:ext cx="8575451" cy="317462"/>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CONTENT MASTERY</a:t>
            </a:r>
          </a:p>
        </p:txBody>
      </p:sp>
      <p:sp>
        <p:nvSpPr>
          <p:cNvPr id="28" name="Rectangle 34"/>
          <p:cNvSpPr>
            <a:spLocks noChangeArrowheads="1"/>
          </p:cNvSpPr>
          <p:nvPr/>
        </p:nvSpPr>
        <p:spPr bwMode="auto">
          <a:xfrm>
            <a:off x="279030" y="3859396"/>
            <a:ext cx="8632371" cy="1877437"/>
          </a:xfrm>
          <a:prstGeom prst="rect">
            <a:avLst/>
          </a:prstGeom>
          <a:noFill/>
          <a:ln>
            <a:noFill/>
          </a:ln>
          <a:extLst/>
        </p:spPr>
        <p:txBody>
          <a:bodyPr wrap="square">
            <a:spAutoFit/>
          </a:bodyPr>
          <a:lstStyle/>
          <a:p>
            <a:pPr marL="228600" indent="-228600" fontAlgn="base">
              <a:spcBef>
                <a:spcPct val="0"/>
              </a:spcBef>
              <a:spcAft>
                <a:spcPts val="400"/>
              </a:spcAft>
              <a:buFont typeface="+mj-lt"/>
              <a:buAutoNum type="arabicPeriod" startAt="5"/>
              <a:tabLst>
                <a:tab pos="465138" algn="l"/>
              </a:tabLst>
              <a:defRPr/>
            </a:pPr>
            <a:r>
              <a:rPr lang="en-US" sz="1200" b="1" dirty="0">
                <a:solidFill>
                  <a:srgbClr val="00B050"/>
                </a:solidFill>
                <a:cs typeface="Arial" charset="0"/>
              </a:rPr>
              <a:t>Percent of English Learners with positive movement from one Performance Band to a higher Performance Band as measured by the ACCESS for ELLs</a:t>
            </a:r>
          </a:p>
          <a:p>
            <a:pPr marL="228600" indent="-228600" fontAlgn="base">
              <a:spcBef>
                <a:spcPct val="0"/>
              </a:spcBef>
              <a:spcAft>
                <a:spcPts val="400"/>
              </a:spcAft>
              <a:tabLst>
                <a:tab pos="465138" algn="l"/>
              </a:tabLst>
              <a:defRPr/>
            </a:pPr>
            <a:r>
              <a:rPr lang="en-US" sz="1200" b="1" dirty="0">
                <a:solidFill>
                  <a:srgbClr val="00B050"/>
                </a:solidFill>
                <a:cs typeface="Arial" charset="0"/>
              </a:rPr>
              <a:t>6.   Percent of Students With Disabilities served in general education environments greater than 80% of the school day</a:t>
            </a:r>
          </a:p>
          <a:p>
            <a:pPr marL="228600" indent="-228600" fontAlgn="base">
              <a:spcBef>
                <a:spcPct val="0"/>
              </a:spcBef>
              <a:spcAft>
                <a:spcPts val="400"/>
              </a:spcAft>
              <a:tabLst>
                <a:tab pos="465138" algn="l"/>
              </a:tabLst>
              <a:defRPr/>
            </a:pPr>
            <a:r>
              <a:rPr lang="en-US" sz="1200" b="1" dirty="0">
                <a:solidFill>
                  <a:prstClr val="black"/>
                </a:solidFill>
                <a:cs typeface="Arial" charset="0"/>
              </a:rPr>
              <a:t>7.   Percent of students in grade 3 achieving a Lexile measure equal to or greater than 650 on the Georgia Milestones ELA EOG</a:t>
            </a:r>
          </a:p>
          <a:p>
            <a:pPr marL="228600" indent="-228600" fontAlgn="base">
              <a:spcBef>
                <a:spcPct val="0"/>
              </a:spcBef>
              <a:spcAft>
                <a:spcPts val="400"/>
              </a:spcAft>
              <a:tabLst>
                <a:tab pos="465138" algn="l"/>
              </a:tabLst>
              <a:defRPr/>
            </a:pPr>
            <a:r>
              <a:rPr lang="en-US" sz="1200" b="1" dirty="0">
                <a:solidFill>
                  <a:prstClr val="black"/>
                </a:solidFill>
                <a:cs typeface="Arial" charset="0"/>
              </a:rPr>
              <a:t>8.   Percent of students in grade 5 achieving a Lexile measure equal to or greater than 850 on the Georgia Milestones ELA EOG</a:t>
            </a:r>
          </a:p>
          <a:p>
            <a:pPr marL="228600" indent="-228600" fontAlgn="base">
              <a:spcBef>
                <a:spcPct val="0"/>
              </a:spcBef>
              <a:spcAft>
                <a:spcPts val="400"/>
              </a:spcAft>
              <a:buFontTx/>
              <a:buAutoNum type="arabicPeriod" startAt="9"/>
              <a:tabLst>
                <a:tab pos="465138" algn="l"/>
              </a:tabLst>
              <a:defRPr/>
            </a:pPr>
            <a:r>
              <a:rPr lang="en-US" sz="1200" b="1" dirty="0">
                <a:solidFill>
                  <a:prstClr val="black"/>
                </a:solidFill>
                <a:cs typeface="Arial" charset="0"/>
              </a:rPr>
              <a:t>Percent of students in grades 1-5 completing the identified number of grade specific career awareness lessons aligned to </a:t>
            </a:r>
          </a:p>
          <a:p>
            <a:pPr marL="228600" indent="-228600" fontAlgn="base">
              <a:spcBef>
                <a:spcPct val="0"/>
              </a:spcBef>
              <a:spcAft>
                <a:spcPts val="400"/>
              </a:spcAft>
              <a:tabLst>
                <a:tab pos="465138" algn="l"/>
              </a:tabLst>
              <a:defRPr/>
            </a:pPr>
            <a:r>
              <a:rPr lang="en-US" sz="1200" b="1" dirty="0">
                <a:solidFill>
                  <a:prstClr val="black"/>
                </a:solidFill>
                <a:cs typeface="Arial" charset="0"/>
              </a:rPr>
              <a:t>       Georgia’s 17 Career Clusters </a:t>
            </a:r>
          </a:p>
          <a:p>
            <a:pPr marL="228600" indent="-228600" fontAlgn="base">
              <a:spcBef>
                <a:spcPct val="0"/>
              </a:spcBef>
              <a:spcAft>
                <a:spcPts val="400"/>
              </a:spcAft>
              <a:buFontTx/>
              <a:buAutoNum type="arabicPeriod" startAt="10"/>
              <a:tabLst>
                <a:tab pos="465138" algn="l"/>
              </a:tabLst>
              <a:defRPr/>
            </a:pPr>
            <a:r>
              <a:rPr lang="en-US" sz="1200" b="1" dirty="0">
                <a:solidFill>
                  <a:srgbClr val="00B050"/>
                </a:solidFill>
                <a:cs typeface="Arial" charset="0"/>
              </a:rPr>
              <a:t>Percent of students missing fewer than 6 days of school</a:t>
            </a:r>
            <a:endParaRPr lang="en-US" sz="1200" b="1" dirty="0">
              <a:solidFill>
                <a:srgbClr val="00B050"/>
              </a:solidFill>
              <a:cs typeface="Arial" panose="020B0604020202020204" pitchFamily="34" charset="0"/>
            </a:endParaRPr>
          </a:p>
        </p:txBody>
      </p:sp>
      <p:sp>
        <p:nvSpPr>
          <p:cNvPr id="29" name="Rectangle 28"/>
          <p:cNvSpPr/>
          <p:nvPr/>
        </p:nvSpPr>
        <p:spPr>
          <a:xfrm>
            <a:off x="261589" y="5830146"/>
            <a:ext cx="8580551" cy="322886"/>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PREDICTOR FOR HIGH SCHOOL GRADUATION</a:t>
            </a:r>
          </a:p>
        </p:txBody>
      </p:sp>
      <p:sp>
        <p:nvSpPr>
          <p:cNvPr id="30" name="Rectangle 29"/>
          <p:cNvSpPr/>
          <p:nvPr/>
        </p:nvSpPr>
        <p:spPr>
          <a:xfrm>
            <a:off x="267232" y="1120781"/>
            <a:ext cx="8586787" cy="5575300"/>
          </a:xfrm>
          <a:prstGeom prst="rect">
            <a:avLst/>
          </a:prstGeom>
          <a:noFill/>
          <a:ln w="12700" cap="flat" cmpd="sng" algn="ctr">
            <a:solidFill>
              <a:schemeClr val="bg2">
                <a:lumMod val="75000"/>
              </a:schemeClr>
            </a:solidFill>
            <a:prstDash val="solid"/>
          </a:ln>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1" name="Rectangle 30"/>
          <p:cNvSpPr/>
          <p:nvPr/>
        </p:nvSpPr>
        <p:spPr>
          <a:xfrm>
            <a:off x="267232" y="3461472"/>
            <a:ext cx="8580551" cy="322886"/>
          </a:xfrm>
          <a:prstGeom prst="rect">
            <a:avLst/>
          </a:prstGeom>
          <a:solidFill>
            <a:srgbClr val="F79646">
              <a:lumMod val="75000"/>
            </a:srgbClr>
          </a:solidFill>
          <a:ln>
            <a:solidFill>
              <a:srgbClr val="F79646">
                <a:lumMod val="75000"/>
              </a:srgb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base" latinLnBrk="0" hangingPunct="1">
              <a:lnSpc>
                <a:spcPct val="100000"/>
              </a:lnSpc>
              <a:spcBef>
                <a:spcPct val="0"/>
              </a:spcBef>
              <a:spcAft>
                <a:spcPts val="60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Calibri"/>
                <a:ea typeface="+mn-ea"/>
                <a:cs typeface="+mn-cs"/>
              </a:rPr>
              <a:t>POST ELEMENTARY SCHOOL READINESS</a:t>
            </a:r>
          </a:p>
        </p:txBody>
      </p:sp>
      <p:sp>
        <p:nvSpPr>
          <p:cNvPr id="32" name="TextBox 43"/>
          <p:cNvSpPr txBox="1">
            <a:spLocks noChangeArrowheads="1"/>
          </p:cNvSpPr>
          <p:nvPr/>
        </p:nvSpPr>
        <p:spPr bwMode="auto">
          <a:xfrm>
            <a:off x="270640" y="1465934"/>
            <a:ext cx="8640762" cy="194412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r>
            <a:r>
              <a:rPr lang="en-US" sz="1200" b="1" dirty="0" smtClean="0">
                <a:solidFill>
                  <a:prstClr val="black"/>
                </a:solidFill>
                <a:latin typeface="Calibri"/>
                <a:cs typeface="Arial" panose="020B0604020202020204" pitchFamily="34" charset="0"/>
              </a:rPr>
              <a:t>at Developing Learner or above on </a:t>
            </a:r>
            <a:r>
              <a:rPr lang="en-US" sz="1200" b="1" dirty="0">
                <a:solidFill>
                  <a:prstClr val="black"/>
                </a:solidFill>
                <a:latin typeface="Calibri"/>
                <a:cs typeface="Arial" panose="020B0604020202020204" pitchFamily="34" charset="0"/>
              </a:rPr>
              <a:t>the Georgia Milestones </a:t>
            </a:r>
            <a:r>
              <a:rPr lang="en-US" sz="1200" b="1" dirty="0" smtClean="0">
                <a:solidFill>
                  <a:prstClr val="black"/>
                </a:solidFill>
                <a:latin typeface="Calibri"/>
                <a:cs typeface="Arial" charset="0"/>
              </a:rPr>
              <a:t>English Language Arts EOG </a:t>
            </a:r>
            <a:r>
              <a:rPr lang="en-US" sz="1200" b="1" dirty="0" smtClean="0">
                <a:solidFill>
                  <a:prstClr val="black"/>
                </a:solidFill>
                <a:latin typeface="Calibri"/>
                <a:cs typeface="Arial" panose="020B0604020202020204" pitchFamily="34" charset="0"/>
              </a:rPr>
              <a:t>(required </a:t>
            </a:r>
            <a:r>
              <a:rPr lang="en-US" sz="1200" b="1" dirty="0">
                <a:solidFill>
                  <a:prstClr val="black"/>
                </a:solidFill>
                <a:latin typeface="Calibri"/>
                <a:cs typeface="Arial" panose="020B0604020202020204" pitchFamily="34" charset="0"/>
              </a:rPr>
              <a:t>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mathematics </a:t>
            </a:r>
            <a:r>
              <a:rPr lang="en-US" sz="1200" b="1" dirty="0" smtClean="0">
                <a:solidFill>
                  <a:prstClr val="black"/>
                </a:solidFill>
                <a:latin typeface="Calibri"/>
                <a:cs typeface="Arial" charset="0"/>
              </a:rPr>
              <a:t>EOG </a:t>
            </a:r>
            <a:r>
              <a:rPr lang="en-US" sz="1200" b="1" dirty="0" smtClean="0">
                <a:solidFill>
                  <a:prstClr val="black"/>
                </a:solidFill>
                <a:latin typeface="Calibri"/>
                <a:cs typeface="Arial" panose="020B0604020202020204" pitchFamily="34" charset="0"/>
              </a:rPr>
              <a:t>(required </a:t>
            </a:r>
            <a:r>
              <a:rPr lang="en-US" sz="1200" b="1" dirty="0">
                <a:solidFill>
                  <a:prstClr val="black"/>
                </a:solidFill>
                <a:latin typeface="Calibri"/>
                <a:cs typeface="Arial" panose="020B0604020202020204" pitchFamily="34" charset="0"/>
              </a:rPr>
              <a:t>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a:t>
            </a:r>
            <a:r>
              <a:rPr lang="en-US" sz="1200" b="1" dirty="0" smtClean="0">
                <a:solidFill>
                  <a:prstClr val="black"/>
                </a:solidFill>
                <a:latin typeface="Calibri"/>
                <a:cs typeface="Arial" charset="0"/>
              </a:rPr>
              <a:t>science EOG </a:t>
            </a:r>
            <a:r>
              <a:rPr lang="en-US" sz="1200" b="1" dirty="0">
                <a:solidFill>
                  <a:prstClr val="black"/>
                </a:solidFill>
                <a:latin typeface="Calibri"/>
                <a:cs typeface="Arial" panose="020B0604020202020204" pitchFamily="34" charset="0"/>
              </a:rPr>
              <a:t>(required participation rate ≥ 95%)</a:t>
            </a:r>
          </a:p>
          <a:p>
            <a:pPr marL="228600" indent="-228600" fontAlgn="base">
              <a:spcBef>
                <a:spcPct val="0"/>
              </a:spcBef>
              <a:spcAft>
                <a:spcPts val="400"/>
              </a:spcAft>
              <a:buFont typeface="+mj-lt"/>
              <a:buAutoNum type="arabicPeriod"/>
              <a:tabLst>
                <a:tab pos="465138" algn="l"/>
              </a:tabLst>
              <a:defRPr/>
            </a:pPr>
            <a:r>
              <a:rPr lang="en-US" sz="1200" b="1" dirty="0">
                <a:solidFill>
                  <a:prstClr val="black"/>
                </a:solidFill>
                <a:latin typeface="Calibri"/>
                <a:cs typeface="Arial" panose="020B0604020202020204" pitchFamily="34" charset="0"/>
              </a:rPr>
              <a:t>Percent of students scoring at </a:t>
            </a:r>
            <a:r>
              <a:rPr lang="en-US" sz="1200" b="1" dirty="0" smtClean="0">
                <a:solidFill>
                  <a:prstClr val="black"/>
                </a:solidFill>
                <a:latin typeface="Calibri"/>
                <a:cs typeface="Arial" panose="020B0604020202020204" pitchFamily="34" charset="0"/>
              </a:rPr>
              <a:t>Developing Learner or above on </a:t>
            </a:r>
            <a:r>
              <a:rPr lang="en-US" sz="1200" b="1" dirty="0">
                <a:solidFill>
                  <a:prstClr val="black"/>
                </a:solidFill>
                <a:latin typeface="Calibri"/>
                <a:cs typeface="Arial" panose="020B0604020202020204" pitchFamily="34" charset="0"/>
              </a:rPr>
              <a:t>the </a:t>
            </a:r>
            <a:r>
              <a:rPr lang="en-US" sz="1200" b="1" dirty="0">
                <a:solidFill>
                  <a:prstClr val="black"/>
                </a:solidFill>
                <a:latin typeface="Calibri"/>
                <a:cs typeface="Arial" charset="0"/>
              </a:rPr>
              <a:t>Georgia Milestones social </a:t>
            </a:r>
            <a:r>
              <a:rPr lang="en-US" sz="1200" b="1" dirty="0" smtClean="0">
                <a:solidFill>
                  <a:prstClr val="black"/>
                </a:solidFill>
                <a:latin typeface="Calibri"/>
                <a:cs typeface="Arial" charset="0"/>
              </a:rPr>
              <a:t>studies EOG </a:t>
            </a:r>
            <a:r>
              <a:rPr lang="en-US" sz="1200" b="1" dirty="0">
                <a:solidFill>
                  <a:prstClr val="black"/>
                </a:solidFill>
                <a:latin typeface="Calibri"/>
                <a:cs typeface="Arial" panose="020B0604020202020204" pitchFamily="34" charset="0"/>
              </a:rPr>
              <a:t>(required participation rate ≥ 95</a:t>
            </a:r>
            <a:r>
              <a:rPr lang="en-US" sz="1200" b="1" dirty="0" smtClean="0">
                <a:solidFill>
                  <a:prstClr val="black"/>
                </a:solidFill>
                <a:latin typeface="Calibri"/>
                <a:cs typeface="Arial" panose="020B0604020202020204" pitchFamily="34" charset="0"/>
              </a:rPr>
              <a:t>%)</a:t>
            </a:r>
          </a:p>
          <a:p>
            <a:pPr fontAlgn="base">
              <a:spcBef>
                <a:spcPct val="0"/>
              </a:spcBef>
              <a:spcAft>
                <a:spcPts val="400"/>
              </a:spcAft>
              <a:tabLst>
                <a:tab pos="465138" algn="l"/>
              </a:tabLst>
              <a:defRPr/>
            </a:pPr>
            <a:r>
              <a:rPr lang="en-US" sz="1050" b="1" dirty="0">
                <a:solidFill>
                  <a:prstClr val="black"/>
                </a:solidFill>
                <a:latin typeface="Calibri"/>
                <a:cs typeface="Arial" panose="020B0604020202020204" pitchFamily="34" charset="0"/>
              </a:rPr>
              <a:t>*Developing Learners are weighted at </a:t>
            </a:r>
            <a:r>
              <a:rPr lang="en-US" sz="1050" b="1" dirty="0" smtClean="0">
                <a:solidFill>
                  <a:prstClr val="black"/>
                </a:solidFill>
                <a:latin typeface="Calibri"/>
                <a:cs typeface="Arial" panose="020B0604020202020204" pitchFamily="34" charset="0"/>
              </a:rPr>
              <a:t>0.5</a:t>
            </a:r>
            <a:r>
              <a:rPr lang="en-US" sz="1050" b="1" dirty="0">
                <a:solidFill>
                  <a:prstClr val="black"/>
                </a:solidFill>
                <a:latin typeface="Calibri"/>
                <a:cs typeface="Arial" panose="020B0604020202020204" pitchFamily="34" charset="0"/>
              </a:rPr>
              <a:t>, Proficient Learners are weighted at </a:t>
            </a:r>
            <a:r>
              <a:rPr lang="en-US" sz="1050" b="1" dirty="0" smtClean="0">
                <a:solidFill>
                  <a:prstClr val="black"/>
                </a:solidFill>
                <a:latin typeface="Calibri"/>
                <a:cs typeface="Arial" panose="020B0604020202020204" pitchFamily="34" charset="0"/>
              </a:rPr>
              <a:t>1.0, </a:t>
            </a:r>
            <a:r>
              <a:rPr lang="en-US" sz="1050" b="1" dirty="0">
                <a:solidFill>
                  <a:prstClr val="black"/>
                </a:solidFill>
                <a:latin typeface="Calibri"/>
                <a:cs typeface="Arial" panose="020B0604020202020204" pitchFamily="34" charset="0"/>
              </a:rPr>
              <a:t>and Distinguished Learners are weighted at </a:t>
            </a:r>
            <a:r>
              <a:rPr lang="en-US" sz="1050" b="1" dirty="0" smtClean="0">
                <a:solidFill>
                  <a:prstClr val="black"/>
                </a:solidFill>
                <a:latin typeface="Calibri"/>
                <a:cs typeface="Arial" panose="020B0604020202020204" pitchFamily="34" charset="0"/>
              </a:rPr>
              <a:t>1.5.</a:t>
            </a:r>
            <a:endParaRPr lang="en-US" sz="1050" b="1" dirty="0">
              <a:solidFill>
                <a:prstClr val="black"/>
              </a:solidFill>
              <a:latin typeface="Calibri"/>
              <a:cs typeface="Arial" panose="020B0604020202020204" pitchFamily="34" charset="0"/>
            </a:endParaRPr>
          </a:p>
        </p:txBody>
      </p:sp>
      <p:sp>
        <p:nvSpPr>
          <p:cNvPr id="33" name="Rectangle 34"/>
          <p:cNvSpPr>
            <a:spLocks noChangeArrowheads="1"/>
          </p:cNvSpPr>
          <p:nvPr/>
        </p:nvSpPr>
        <p:spPr bwMode="auto">
          <a:xfrm>
            <a:off x="275392" y="6257186"/>
            <a:ext cx="8636009" cy="276999"/>
          </a:xfrm>
          <a:prstGeom prst="rect">
            <a:avLst/>
          </a:prstGeom>
          <a:noFill/>
          <a:ln>
            <a:noFill/>
          </a:ln>
          <a:extLst/>
        </p:spPr>
        <p:txBody>
          <a:bodyPr wrap="square">
            <a:spAutoFit/>
          </a:bodyPr>
          <a:lstStyle/>
          <a:p>
            <a:pPr marL="228600" indent="-228600" fontAlgn="base">
              <a:spcBef>
                <a:spcPct val="0"/>
              </a:spcBef>
              <a:spcAft>
                <a:spcPts val="400"/>
              </a:spcAft>
              <a:defRPr/>
            </a:pPr>
            <a:r>
              <a:rPr lang="en-US" sz="1200" b="1" dirty="0">
                <a:solidFill>
                  <a:prstClr val="black"/>
                </a:solidFill>
                <a:cs typeface="Arial" charset="0"/>
              </a:rPr>
              <a:t>11. Percent of students’ assessments scoring at Proficient or Distinguished Learner on Georgia Milestones EOGs</a:t>
            </a:r>
            <a:endParaRPr lang="en-US" sz="1200" b="1" dirty="0">
              <a:solidFill>
                <a:prstClr val="black"/>
              </a:solidFill>
              <a:cs typeface="Arial" panose="020B0604020202020204" pitchFamily="34" charset="0"/>
            </a:endParaRPr>
          </a:p>
        </p:txBody>
      </p:sp>
    </p:spTree>
    <p:extLst>
      <p:ext uri="{BB962C8B-B14F-4D97-AF65-F5344CB8AC3E}">
        <p14:creationId xmlns:p14="http://schemas.microsoft.com/office/powerpoint/2010/main" val="1846190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Content Mastery</a:t>
            </a:r>
            <a:endParaRPr lang="en-US" sz="4000" dirty="0"/>
          </a:p>
        </p:txBody>
      </p:sp>
      <p:sp>
        <p:nvSpPr>
          <p:cNvPr id="3" name="Content Placeholder 2"/>
          <p:cNvSpPr>
            <a:spLocks noGrp="1"/>
          </p:cNvSpPr>
          <p:nvPr>
            <p:ph idx="1"/>
          </p:nvPr>
        </p:nvSpPr>
        <p:spPr/>
        <p:txBody>
          <a:bodyPr>
            <a:normAutofit fontScale="62500" lnSpcReduction="20000"/>
          </a:bodyPr>
          <a:lstStyle/>
          <a:p>
            <a:r>
              <a:rPr lang="en-US" sz="5100" dirty="0" smtClean="0"/>
              <a:t>Utilizes a weighted average</a:t>
            </a:r>
          </a:p>
          <a:p>
            <a:r>
              <a:rPr lang="en-US" sz="5100" dirty="0" smtClean="0"/>
              <a:t>Acknowledges the meanings of the new Milestones achievement levels</a:t>
            </a:r>
          </a:p>
          <a:p>
            <a:pPr lvl="1"/>
            <a:r>
              <a:rPr lang="en-US" sz="4200" dirty="0" smtClean="0"/>
              <a:t>Developing Learners have partial proficiency</a:t>
            </a:r>
          </a:p>
          <a:p>
            <a:r>
              <a:rPr lang="en-US" sz="5100" dirty="0" smtClean="0"/>
              <a:t>Beginning Learners earn 0 points, Developing Learners earn 0.5 points, Proficient Learners earn 1 point, Distinguished Learners earn 1.5 points</a:t>
            </a:r>
          </a:p>
          <a:p>
            <a:r>
              <a:rPr lang="en-US" sz="5100" dirty="0" smtClean="0"/>
              <a:t>Provides incentive to and acknowledges the work schools are doing to move all students to the next level</a:t>
            </a:r>
          </a:p>
        </p:txBody>
      </p:sp>
    </p:spTree>
    <p:extLst>
      <p:ext uri="{BB962C8B-B14F-4D97-AF65-F5344CB8AC3E}">
        <p14:creationId xmlns:p14="http://schemas.microsoft.com/office/powerpoint/2010/main" val="257060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Progress</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Answers the question:</a:t>
            </a:r>
          </a:p>
          <a:p>
            <a:pPr lvl="1"/>
            <a:r>
              <a:rPr lang="en-US" dirty="0" smtClean="0"/>
              <a:t>Are students growing at a typical or high rate compared to academically-similar students from across Georgia?</a:t>
            </a:r>
          </a:p>
          <a:p>
            <a:r>
              <a:rPr lang="en-US" dirty="0" smtClean="0"/>
              <a:t>Student growth percentiles:</a:t>
            </a:r>
          </a:p>
          <a:p>
            <a:pPr lvl="1"/>
            <a:r>
              <a:rPr lang="en-US" dirty="0" smtClean="0"/>
              <a:t>An SGP describes a student’s growth relative to academically-similar students.</a:t>
            </a:r>
          </a:p>
          <a:p>
            <a:pPr lvl="1"/>
            <a:r>
              <a:rPr lang="en-US" dirty="0" smtClean="0"/>
              <a:t>This ensures a student’s starting point is considered when measuring his or her growth.</a:t>
            </a:r>
          </a:p>
          <a:p>
            <a:pPr lvl="1"/>
            <a:r>
              <a:rPr lang="en-US" dirty="0" smtClean="0"/>
              <a:t>SGPs range from 1 to 99.</a:t>
            </a:r>
          </a:p>
          <a:p>
            <a:pPr lvl="1"/>
            <a:r>
              <a:rPr lang="en-US" dirty="0" smtClean="0"/>
              <a:t>All students, regardless of their prior achievement level, have the opportunity to demonstrate all levels of growth.</a:t>
            </a:r>
            <a:endParaRPr lang="en-US" dirty="0"/>
          </a:p>
        </p:txBody>
      </p:sp>
    </p:spTree>
    <p:extLst>
      <p:ext uri="{BB962C8B-B14F-4D97-AF65-F5344CB8AC3E}">
        <p14:creationId xmlns:p14="http://schemas.microsoft.com/office/powerpoint/2010/main" val="2933753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age_x0020_SubHeader xmlns="a8154bc8-bb35-436d-b945-514ee68a8c9c" xsi:nil="true"/>
    <TaxCatchAll xmlns="1d496aed-39d0-4758-b3cf-4e4773287716"/>
    <Page xmlns="a8154bc8-bb35-436d-b945-514ee68a8c9c" xsi:nil="true"/>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80DFEA50CB0046BF2C0AFF3BC331DC" ma:contentTypeVersion="3" ma:contentTypeDescription="Create a new document." ma:contentTypeScope="" ma:versionID="c283de7c1d543121b97e3865e0695c85">
  <xsd:schema xmlns:xsd="http://www.w3.org/2001/XMLSchema" xmlns:xs="http://www.w3.org/2001/XMLSchema" xmlns:p="http://schemas.microsoft.com/office/2006/metadata/properties" xmlns:ns1="http://schemas.microsoft.com/sharepoint/v3" xmlns:ns2="1d496aed-39d0-4758-b3cf-4e4773287716" xmlns:ns3="a8154bc8-bb35-436d-b945-514ee68a8c9c" targetNamespace="http://schemas.microsoft.com/office/2006/metadata/properties" ma:root="true" ma:fieldsID="65a24ac6028603517bb96f649fe35a73" ns1:_="" ns2:_="" ns3:_="">
    <xsd:import namespace="http://schemas.microsoft.com/sharepoint/v3"/>
    <xsd:import namespace="1d496aed-39d0-4758-b3cf-4e4773287716"/>
    <xsd:import namespace="a8154bc8-bb35-436d-b945-514ee68a8c9c"/>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8154bc8-bb35-436d-b945-514ee68a8c9c" elementFormDefault="qualified">
    <xsd:import namespace="http://schemas.microsoft.com/office/2006/documentManagement/types"/>
    <xsd:import namespace="http://schemas.microsoft.com/office/infopath/2007/PartnerControls"/>
    <xsd:element name="Page" ma:index="12" nillable="true" ma:displayName="Page" ma:list="{1ca1c6eb-ac07-461a-b586-9a100c01952f}" ma:internalName="Page" ma:web="3dce0f95-ae0d-4318-9a7a-6e6e5d30cbaf">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D19223-4570-4391-A287-2F1F76F0D0AD}"/>
</file>

<file path=customXml/itemProps2.xml><?xml version="1.0" encoding="utf-8"?>
<ds:datastoreItem xmlns:ds="http://schemas.openxmlformats.org/officeDocument/2006/customXml" ds:itemID="{7BF077C2-90FE-4F94-BCEB-FC3BC85CE38C}"/>
</file>

<file path=customXml/itemProps3.xml><?xml version="1.0" encoding="utf-8"?>
<ds:datastoreItem xmlns:ds="http://schemas.openxmlformats.org/officeDocument/2006/customXml" ds:itemID="{842CA104-7493-4643-B857-EAF47BDB5B71}"/>
</file>

<file path=docProps/app.xml><?xml version="1.0" encoding="utf-8"?>
<Properties xmlns="http://schemas.openxmlformats.org/officeDocument/2006/extended-properties" xmlns:vt="http://schemas.openxmlformats.org/officeDocument/2006/docPropsVTypes">
  <Template>GaDOE-PowerPoint-WhiteTemplate</Template>
  <TotalTime>519</TotalTime>
  <Words>2875</Words>
  <Application>Microsoft Office PowerPoint</Application>
  <PresentationFormat>On-screen Show (4:3)</PresentationFormat>
  <Paragraphs>262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Rounded MT Bold</vt:lpstr>
      <vt:lpstr>Calibri</vt:lpstr>
      <vt:lpstr>Wingdings</vt:lpstr>
      <vt:lpstr>GaDOE-PowerPoint-Template</vt:lpstr>
      <vt:lpstr>Understanding the CCRPI</vt:lpstr>
      <vt:lpstr>What is the CCRPI?</vt:lpstr>
      <vt:lpstr>CCRPI Components</vt:lpstr>
      <vt:lpstr>Achievement</vt:lpstr>
      <vt:lpstr>PowerPoint Presentation</vt:lpstr>
      <vt:lpstr>PowerPoint Presentation</vt:lpstr>
      <vt:lpstr>PowerPoint Presentation</vt:lpstr>
      <vt:lpstr>Content Mastery</vt:lpstr>
      <vt:lpstr>Progress</vt:lpstr>
      <vt:lpstr>Achievement Gap</vt:lpstr>
      <vt:lpstr>Challenge Points</vt:lpstr>
      <vt:lpstr>PowerPoint Presentation</vt:lpstr>
      <vt:lpstr>PowerPoint Presentation</vt:lpstr>
      <vt:lpstr>PowerPoint Presentation</vt:lpstr>
      <vt:lpstr>Scoring</vt:lpstr>
      <vt:lpstr>Changes for 2016</vt:lpstr>
      <vt:lpstr>CCRPI Data Sources</vt:lpstr>
      <vt:lpstr>CCRPI Data Sources</vt:lpstr>
      <vt:lpstr>CCRPI Data Sources</vt:lpstr>
      <vt:lpstr>How do I improve my CCRPI score?</vt:lpstr>
      <vt:lpstr>What’s ahead?</vt:lpstr>
      <vt:lpstr>Resources</vt:lpstr>
      <vt:lpstr>Questions?</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Timberlake</dc:creator>
  <cp:lastModifiedBy>Allison Timberlake</cp:lastModifiedBy>
  <cp:revision>46</cp:revision>
  <dcterms:created xsi:type="dcterms:W3CDTF">2016-02-09T13:25:26Z</dcterms:created>
  <dcterms:modified xsi:type="dcterms:W3CDTF">2016-02-24T18:55:51Z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0x010100BA80DFEA50CB0046BF2C0AFF3BC331DC</vt:lpwstr>
  </property>
</Properties>
</file>