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7"/>
  </p:notesMasterIdLst>
  <p:handoutMasterIdLst>
    <p:handoutMasterId r:id="rId68"/>
  </p:handoutMasterIdLst>
  <p:sldIdLst>
    <p:sldId id="331" r:id="rId5"/>
    <p:sldId id="430" r:id="rId6"/>
    <p:sldId id="431" r:id="rId7"/>
    <p:sldId id="388" r:id="rId8"/>
    <p:sldId id="389" r:id="rId9"/>
    <p:sldId id="390" r:id="rId10"/>
    <p:sldId id="391" r:id="rId11"/>
    <p:sldId id="392" r:id="rId12"/>
    <p:sldId id="393" r:id="rId13"/>
    <p:sldId id="394" r:id="rId14"/>
    <p:sldId id="395" r:id="rId15"/>
    <p:sldId id="396" r:id="rId16"/>
    <p:sldId id="397" r:id="rId17"/>
    <p:sldId id="398" r:id="rId18"/>
    <p:sldId id="401" r:id="rId19"/>
    <p:sldId id="399" r:id="rId20"/>
    <p:sldId id="400" r:id="rId21"/>
    <p:sldId id="402" r:id="rId22"/>
    <p:sldId id="403" r:id="rId23"/>
    <p:sldId id="404" r:id="rId24"/>
    <p:sldId id="405" r:id="rId25"/>
    <p:sldId id="406" r:id="rId26"/>
    <p:sldId id="407" r:id="rId27"/>
    <p:sldId id="408" r:id="rId28"/>
    <p:sldId id="409" r:id="rId29"/>
    <p:sldId id="410" r:id="rId30"/>
    <p:sldId id="411" r:id="rId31"/>
    <p:sldId id="412" r:id="rId32"/>
    <p:sldId id="413" r:id="rId33"/>
    <p:sldId id="414" r:id="rId34"/>
    <p:sldId id="415" r:id="rId35"/>
    <p:sldId id="416" r:id="rId36"/>
    <p:sldId id="417" r:id="rId37"/>
    <p:sldId id="418" r:id="rId38"/>
    <p:sldId id="367" r:id="rId39"/>
    <p:sldId id="368" r:id="rId40"/>
    <p:sldId id="369" r:id="rId41"/>
    <p:sldId id="370" r:id="rId42"/>
    <p:sldId id="371" r:id="rId43"/>
    <p:sldId id="372" r:id="rId44"/>
    <p:sldId id="373" r:id="rId45"/>
    <p:sldId id="374" r:id="rId46"/>
    <p:sldId id="375" r:id="rId47"/>
    <p:sldId id="384" r:id="rId48"/>
    <p:sldId id="387" r:id="rId49"/>
    <p:sldId id="377" r:id="rId50"/>
    <p:sldId id="382" r:id="rId51"/>
    <p:sldId id="378" r:id="rId52"/>
    <p:sldId id="361" r:id="rId53"/>
    <p:sldId id="380" r:id="rId54"/>
    <p:sldId id="383" r:id="rId55"/>
    <p:sldId id="360" r:id="rId56"/>
    <p:sldId id="419" r:id="rId57"/>
    <p:sldId id="420" r:id="rId58"/>
    <p:sldId id="429" r:id="rId59"/>
    <p:sldId id="421" r:id="rId60"/>
    <p:sldId id="422" r:id="rId61"/>
    <p:sldId id="423" r:id="rId62"/>
    <p:sldId id="424" r:id="rId63"/>
    <p:sldId id="425" r:id="rId64"/>
    <p:sldId id="427" r:id="rId65"/>
    <p:sldId id="428" r:id="rId66"/>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DB79"/>
    <a:srgbClr val="1AC453"/>
    <a:srgbClr val="B1D620"/>
    <a:srgbClr val="FF3300"/>
    <a:srgbClr val="FF8F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36" autoAdjust="0"/>
    <p:restoredTop sz="94660"/>
  </p:normalViewPr>
  <p:slideViewPr>
    <p:cSldViewPr snapToGrid="0">
      <p:cViewPr varScale="1">
        <p:scale>
          <a:sx n="114" d="100"/>
          <a:sy n="114" d="100"/>
        </p:scale>
        <p:origin x="1638" y="108"/>
      </p:cViewPr>
      <p:guideLst>
        <p:guide orient="horz" pos="2160"/>
        <p:guide pos="2880"/>
      </p:guideLst>
    </p:cSldViewPr>
  </p:slideViewPr>
  <p:notesTextViewPr>
    <p:cViewPr>
      <p:scale>
        <a:sx n="3" d="2"/>
        <a:sy n="3" d="2"/>
      </p:scale>
      <p:origin x="0" y="0"/>
    </p:cViewPr>
  </p:notesTextViewPr>
  <p:notesViewPr>
    <p:cSldViewPr snapToGrid="0">
      <p:cViewPr varScale="1">
        <p:scale>
          <a:sx n="64" d="100"/>
          <a:sy n="64" d="100"/>
        </p:scale>
        <p:origin x="2227"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s>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772445-3297-4224-80D5-0A368AE3FDF4}" type="doc">
      <dgm:prSet loTypeId="urn:microsoft.com/office/officeart/2005/8/layout/hList7" loCatId="relationship" qsTypeId="urn:microsoft.com/office/officeart/2005/8/quickstyle/simple5" qsCatId="simple" csTypeId="urn:microsoft.com/office/officeart/2005/8/colors/accent6_3" csCatId="accent6" phldr="1"/>
      <dgm:spPr/>
    </dgm:pt>
    <dgm:pt modelId="{6223FC07-FB19-47C7-977C-E3997E4518D7}">
      <dgm:prSet phldrT="[Text]"/>
      <dgm:spPr/>
      <dgm:t>
        <a:bodyPr/>
        <a:lstStyle/>
        <a:p>
          <a:r>
            <a:rPr lang="en-US" dirty="0"/>
            <a:t>Literacy</a:t>
          </a:r>
        </a:p>
      </dgm:t>
    </dgm:pt>
    <dgm:pt modelId="{A8370589-CA60-469B-9C24-AE48659FEFF8}" type="parTrans" cxnId="{4608AB60-C0DD-49E9-A96E-FB2CC41C0252}">
      <dgm:prSet/>
      <dgm:spPr/>
      <dgm:t>
        <a:bodyPr/>
        <a:lstStyle/>
        <a:p>
          <a:endParaRPr lang="en-US"/>
        </a:p>
      </dgm:t>
    </dgm:pt>
    <dgm:pt modelId="{3B3D3A50-BDDD-4B96-8382-B40F8F9F1061}" type="sibTrans" cxnId="{4608AB60-C0DD-49E9-A96E-FB2CC41C0252}">
      <dgm:prSet/>
      <dgm:spPr/>
      <dgm:t>
        <a:bodyPr/>
        <a:lstStyle/>
        <a:p>
          <a:endParaRPr lang="en-US"/>
        </a:p>
      </dgm:t>
    </dgm:pt>
    <dgm:pt modelId="{1FF0CF8C-0D09-4C46-A040-F52031594602}">
      <dgm:prSet phldrT="[Text]"/>
      <dgm:spPr/>
      <dgm:t>
        <a:bodyPr/>
        <a:lstStyle/>
        <a:p>
          <a:r>
            <a:rPr lang="en-US" dirty="0"/>
            <a:t>Student Attendance</a:t>
          </a:r>
        </a:p>
      </dgm:t>
    </dgm:pt>
    <dgm:pt modelId="{30FCFC9F-BF11-4C92-B7D4-AB5FFFD3AE46}" type="parTrans" cxnId="{6080DCCC-DFBA-459A-9722-3619B26CF607}">
      <dgm:prSet/>
      <dgm:spPr/>
      <dgm:t>
        <a:bodyPr/>
        <a:lstStyle/>
        <a:p>
          <a:endParaRPr lang="en-US"/>
        </a:p>
      </dgm:t>
    </dgm:pt>
    <dgm:pt modelId="{E20892CE-018F-49AB-A090-454574FF6D2B}" type="sibTrans" cxnId="{6080DCCC-DFBA-459A-9722-3619B26CF607}">
      <dgm:prSet/>
      <dgm:spPr/>
      <dgm:t>
        <a:bodyPr/>
        <a:lstStyle/>
        <a:p>
          <a:endParaRPr lang="en-US"/>
        </a:p>
      </dgm:t>
    </dgm:pt>
    <dgm:pt modelId="{D8522801-3CAB-446D-9374-98AA913C7CAD}">
      <dgm:prSet phldrT="[Text]"/>
      <dgm:spPr/>
      <dgm:t>
        <a:bodyPr/>
        <a:lstStyle/>
        <a:p>
          <a:r>
            <a:rPr lang="en-US" dirty="0"/>
            <a:t>Accelerated Enrollment</a:t>
          </a:r>
        </a:p>
      </dgm:t>
    </dgm:pt>
    <dgm:pt modelId="{34B11E04-277C-4951-8092-F569A3BE1146}" type="parTrans" cxnId="{B96037EF-2E02-4FC6-B8FF-82D59343C652}">
      <dgm:prSet/>
      <dgm:spPr/>
      <dgm:t>
        <a:bodyPr/>
        <a:lstStyle/>
        <a:p>
          <a:endParaRPr lang="en-US"/>
        </a:p>
      </dgm:t>
    </dgm:pt>
    <dgm:pt modelId="{8784B155-87D7-46D6-B61E-812C5AD8F71F}" type="sibTrans" cxnId="{B96037EF-2E02-4FC6-B8FF-82D59343C652}">
      <dgm:prSet/>
      <dgm:spPr/>
      <dgm:t>
        <a:bodyPr/>
        <a:lstStyle/>
        <a:p>
          <a:endParaRPr lang="en-US"/>
        </a:p>
      </dgm:t>
    </dgm:pt>
    <dgm:pt modelId="{95F198BA-8568-469C-A549-AAAA23D3294D}">
      <dgm:prSet phldrT="[Text]"/>
      <dgm:spPr/>
      <dgm:t>
        <a:bodyPr/>
        <a:lstStyle/>
        <a:p>
          <a:r>
            <a:rPr lang="en-US" dirty="0"/>
            <a:t>Pathway Completion</a:t>
          </a:r>
        </a:p>
      </dgm:t>
    </dgm:pt>
    <dgm:pt modelId="{F4AC346E-A4D8-4DD3-A869-4AC16CB2A240}" type="parTrans" cxnId="{4B161974-FBB2-4110-945C-DBF15C8B4317}">
      <dgm:prSet/>
      <dgm:spPr/>
      <dgm:t>
        <a:bodyPr/>
        <a:lstStyle/>
        <a:p>
          <a:endParaRPr lang="en-US"/>
        </a:p>
      </dgm:t>
    </dgm:pt>
    <dgm:pt modelId="{8200522D-791C-456B-8D23-FB5838F679D9}" type="sibTrans" cxnId="{4B161974-FBB2-4110-945C-DBF15C8B4317}">
      <dgm:prSet/>
      <dgm:spPr/>
      <dgm:t>
        <a:bodyPr/>
        <a:lstStyle/>
        <a:p>
          <a:endParaRPr lang="en-US"/>
        </a:p>
      </dgm:t>
    </dgm:pt>
    <dgm:pt modelId="{729DD09F-F92E-4BF2-8C31-FC3EEAD62EA6}">
      <dgm:prSet phldrT="[Text]"/>
      <dgm:spPr/>
      <dgm:t>
        <a:bodyPr/>
        <a:lstStyle/>
        <a:p>
          <a:r>
            <a:rPr lang="en-US" dirty="0"/>
            <a:t>College and Career Readiness</a:t>
          </a:r>
        </a:p>
      </dgm:t>
    </dgm:pt>
    <dgm:pt modelId="{08BB8A1B-1EFA-4A9E-984D-E2A0FCE03099}" type="parTrans" cxnId="{E358ADCB-7894-4CAA-A565-0F0F2318AB05}">
      <dgm:prSet/>
      <dgm:spPr/>
      <dgm:t>
        <a:bodyPr/>
        <a:lstStyle/>
        <a:p>
          <a:endParaRPr lang="en-US"/>
        </a:p>
      </dgm:t>
    </dgm:pt>
    <dgm:pt modelId="{1F82CB21-ED29-4023-A50D-991F1F421023}" type="sibTrans" cxnId="{E358ADCB-7894-4CAA-A565-0F0F2318AB05}">
      <dgm:prSet/>
      <dgm:spPr/>
      <dgm:t>
        <a:bodyPr/>
        <a:lstStyle/>
        <a:p>
          <a:endParaRPr lang="en-US"/>
        </a:p>
      </dgm:t>
    </dgm:pt>
    <dgm:pt modelId="{6864BBF6-5321-47C2-8640-AC5E11B791FF}" type="pres">
      <dgm:prSet presAssocID="{15772445-3297-4224-80D5-0A368AE3FDF4}" presName="Name0" presStyleCnt="0">
        <dgm:presLayoutVars>
          <dgm:dir/>
          <dgm:resizeHandles val="exact"/>
        </dgm:presLayoutVars>
      </dgm:prSet>
      <dgm:spPr/>
    </dgm:pt>
    <dgm:pt modelId="{95DA5919-A1B1-4178-B48B-C1196A3DA5D6}" type="pres">
      <dgm:prSet presAssocID="{15772445-3297-4224-80D5-0A368AE3FDF4}" presName="fgShape" presStyleLbl="fgShp" presStyleIdx="0" presStyleCnt="1"/>
      <dgm:spPr/>
    </dgm:pt>
    <dgm:pt modelId="{D75FAA7F-E66C-46DA-B928-98A2FDFFDC06}" type="pres">
      <dgm:prSet presAssocID="{15772445-3297-4224-80D5-0A368AE3FDF4}" presName="linComp" presStyleCnt="0"/>
      <dgm:spPr/>
    </dgm:pt>
    <dgm:pt modelId="{718ECD79-01E5-4A60-B3CD-566EA881F9DB}" type="pres">
      <dgm:prSet presAssocID="{6223FC07-FB19-47C7-977C-E3997E4518D7}" presName="compNode" presStyleCnt="0"/>
      <dgm:spPr/>
    </dgm:pt>
    <dgm:pt modelId="{9BD7A13A-0378-42CE-B454-3307E7A51B03}" type="pres">
      <dgm:prSet presAssocID="{6223FC07-FB19-47C7-977C-E3997E4518D7}" presName="bkgdShape" presStyleLbl="node1" presStyleIdx="0" presStyleCnt="5"/>
      <dgm:spPr/>
    </dgm:pt>
    <dgm:pt modelId="{032E06F2-508A-4FBC-B5B5-22466BF5455C}" type="pres">
      <dgm:prSet presAssocID="{6223FC07-FB19-47C7-977C-E3997E4518D7}" presName="nodeTx" presStyleLbl="node1" presStyleIdx="0" presStyleCnt="5">
        <dgm:presLayoutVars>
          <dgm:bulletEnabled val="1"/>
        </dgm:presLayoutVars>
      </dgm:prSet>
      <dgm:spPr/>
    </dgm:pt>
    <dgm:pt modelId="{5058C38D-95AB-4B20-8644-245CFF5C89D5}" type="pres">
      <dgm:prSet presAssocID="{6223FC07-FB19-47C7-977C-E3997E4518D7}" presName="invisiNode" presStyleLbl="node1" presStyleIdx="0" presStyleCnt="5"/>
      <dgm:spPr/>
    </dgm:pt>
    <dgm:pt modelId="{A35A5BDA-1DEF-4B53-85D9-836F1789BD9C}" type="pres">
      <dgm:prSet presAssocID="{6223FC07-FB19-47C7-977C-E3997E4518D7}" presName="imagNode" presStyleLbl="fgImgPlace1" presStyleIdx="0" presStyleCnt="5"/>
      <dgm:spPr>
        <a:blipFill>
          <a:blip xmlns:r="http://schemas.openxmlformats.org/officeDocument/2006/relationships" r:embed="rId1">
            <a:duotone>
              <a:schemeClr val="accent6">
                <a:hueOff val="0"/>
                <a:satOff val="0"/>
                <a:lumOff val="0"/>
                <a:alphaOff val="0"/>
                <a:shade val="20000"/>
                <a:satMod val="200000"/>
              </a:schemeClr>
              <a:schemeClr val="accent6">
                <a:hueOff val="0"/>
                <a:satOff val="0"/>
                <a:lumOff val="0"/>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ooks"/>
        </a:ext>
      </dgm:extLst>
    </dgm:pt>
    <dgm:pt modelId="{E3B7EA6F-C7F3-4804-A4CD-6219581C9CE9}" type="pres">
      <dgm:prSet presAssocID="{3B3D3A50-BDDD-4B96-8382-B40F8F9F1061}" presName="sibTrans" presStyleLbl="sibTrans2D1" presStyleIdx="0" presStyleCnt="0"/>
      <dgm:spPr/>
    </dgm:pt>
    <dgm:pt modelId="{D1F02235-5EEF-45AE-A538-6E76ADCA5A86}" type="pres">
      <dgm:prSet presAssocID="{1FF0CF8C-0D09-4C46-A040-F52031594602}" presName="compNode" presStyleCnt="0"/>
      <dgm:spPr/>
    </dgm:pt>
    <dgm:pt modelId="{710ED3EF-2EFC-42C9-85CB-D9322A1525DE}" type="pres">
      <dgm:prSet presAssocID="{1FF0CF8C-0D09-4C46-A040-F52031594602}" presName="bkgdShape" presStyleLbl="node1" presStyleIdx="1" presStyleCnt="5"/>
      <dgm:spPr/>
    </dgm:pt>
    <dgm:pt modelId="{5856D02A-24B6-4C38-8C17-FE6E1047508A}" type="pres">
      <dgm:prSet presAssocID="{1FF0CF8C-0D09-4C46-A040-F52031594602}" presName="nodeTx" presStyleLbl="node1" presStyleIdx="1" presStyleCnt="5">
        <dgm:presLayoutVars>
          <dgm:bulletEnabled val="1"/>
        </dgm:presLayoutVars>
      </dgm:prSet>
      <dgm:spPr/>
    </dgm:pt>
    <dgm:pt modelId="{6D90AABF-3A35-42F6-93F6-8C1BEBFB4A34}" type="pres">
      <dgm:prSet presAssocID="{1FF0CF8C-0D09-4C46-A040-F52031594602}" presName="invisiNode" presStyleLbl="node1" presStyleIdx="1" presStyleCnt="5"/>
      <dgm:spPr/>
    </dgm:pt>
    <dgm:pt modelId="{741D9D5E-306F-4BFA-9F7B-5C467DEAC3C9}" type="pres">
      <dgm:prSet presAssocID="{1FF0CF8C-0D09-4C46-A040-F52031594602}" presName="imagNode" presStyleLbl="fgImgPlace1" presStyleIdx="1" presStyleCnt="5"/>
      <dgm:spPr>
        <a:blipFill>
          <a:blip xmlns:r="http://schemas.openxmlformats.org/officeDocument/2006/relationships" r:embed="rId3">
            <a:duotone>
              <a:schemeClr val="accent6">
                <a:hueOff val="11154"/>
                <a:satOff val="-594"/>
                <a:lumOff val="3059"/>
                <a:alphaOff val="0"/>
                <a:shade val="20000"/>
                <a:satMod val="200000"/>
              </a:schemeClr>
              <a:schemeClr val="accent6">
                <a:hueOff val="11154"/>
                <a:satOff val="-594"/>
                <a:lumOff val="3059"/>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Group"/>
        </a:ext>
      </dgm:extLst>
    </dgm:pt>
    <dgm:pt modelId="{40B1A04C-ACA6-44AF-AD59-C1B4F833E3B6}" type="pres">
      <dgm:prSet presAssocID="{E20892CE-018F-49AB-A090-454574FF6D2B}" presName="sibTrans" presStyleLbl="sibTrans2D1" presStyleIdx="0" presStyleCnt="0"/>
      <dgm:spPr/>
    </dgm:pt>
    <dgm:pt modelId="{5E6D9408-1F7A-4486-A572-459C9ADF2D1E}" type="pres">
      <dgm:prSet presAssocID="{D8522801-3CAB-446D-9374-98AA913C7CAD}" presName="compNode" presStyleCnt="0"/>
      <dgm:spPr/>
    </dgm:pt>
    <dgm:pt modelId="{9B6ADB7D-1842-4227-8D77-59DB3A9A0D4B}" type="pres">
      <dgm:prSet presAssocID="{D8522801-3CAB-446D-9374-98AA913C7CAD}" presName="bkgdShape" presStyleLbl="node1" presStyleIdx="2" presStyleCnt="5"/>
      <dgm:spPr/>
    </dgm:pt>
    <dgm:pt modelId="{001A8992-D204-4DC9-98CC-C012B7654671}" type="pres">
      <dgm:prSet presAssocID="{D8522801-3CAB-446D-9374-98AA913C7CAD}" presName="nodeTx" presStyleLbl="node1" presStyleIdx="2" presStyleCnt="5">
        <dgm:presLayoutVars>
          <dgm:bulletEnabled val="1"/>
        </dgm:presLayoutVars>
      </dgm:prSet>
      <dgm:spPr/>
    </dgm:pt>
    <dgm:pt modelId="{4AF115C2-126E-4C9D-809D-D38DBAABD582}" type="pres">
      <dgm:prSet presAssocID="{D8522801-3CAB-446D-9374-98AA913C7CAD}" presName="invisiNode" presStyleLbl="node1" presStyleIdx="2" presStyleCnt="5"/>
      <dgm:spPr/>
    </dgm:pt>
    <dgm:pt modelId="{E314EFF8-5D8B-4E69-8631-B01E2E4361C1}" type="pres">
      <dgm:prSet presAssocID="{D8522801-3CAB-446D-9374-98AA913C7CAD}" presName="imagNode" presStyleLbl="fgImgPlace1" presStyleIdx="2" presStyleCnt="5"/>
      <dgm:spPr>
        <a:blipFill>
          <a:blip xmlns:r="http://schemas.openxmlformats.org/officeDocument/2006/relationships" r:embed="rId5">
            <a:duotone>
              <a:schemeClr val="accent6">
                <a:hueOff val="22308"/>
                <a:satOff val="-1189"/>
                <a:lumOff val="6118"/>
                <a:alphaOff val="0"/>
                <a:shade val="20000"/>
                <a:satMod val="200000"/>
              </a:schemeClr>
              <a:schemeClr val="accent6">
                <a:hueOff val="22308"/>
                <a:satOff val="-1189"/>
                <a:lumOff val="6118"/>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Schoolhouse"/>
        </a:ext>
      </dgm:extLst>
    </dgm:pt>
    <dgm:pt modelId="{44FC7D88-8555-41D7-906E-C9187F83F0F7}" type="pres">
      <dgm:prSet presAssocID="{8784B155-87D7-46D6-B61E-812C5AD8F71F}" presName="sibTrans" presStyleLbl="sibTrans2D1" presStyleIdx="0" presStyleCnt="0"/>
      <dgm:spPr/>
    </dgm:pt>
    <dgm:pt modelId="{5ABB6056-6F0C-4C16-842E-B6AC862C0965}" type="pres">
      <dgm:prSet presAssocID="{95F198BA-8568-469C-A549-AAAA23D3294D}" presName="compNode" presStyleCnt="0"/>
      <dgm:spPr/>
    </dgm:pt>
    <dgm:pt modelId="{BBFFFB21-BA2F-46AE-9C6C-447C80C9AF48}" type="pres">
      <dgm:prSet presAssocID="{95F198BA-8568-469C-A549-AAAA23D3294D}" presName="bkgdShape" presStyleLbl="node1" presStyleIdx="3" presStyleCnt="5"/>
      <dgm:spPr/>
    </dgm:pt>
    <dgm:pt modelId="{0E359CD2-B017-4FBF-B622-FAA7817FF074}" type="pres">
      <dgm:prSet presAssocID="{95F198BA-8568-469C-A549-AAAA23D3294D}" presName="nodeTx" presStyleLbl="node1" presStyleIdx="3" presStyleCnt="5">
        <dgm:presLayoutVars>
          <dgm:bulletEnabled val="1"/>
        </dgm:presLayoutVars>
      </dgm:prSet>
      <dgm:spPr/>
    </dgm:pt>
    <dgm:pt modelId="{2191519D-5219-47F6-AB45-B3779CC4C886}" type="pres">
      <dgm:prSet presAssocID="{95F198BA-8568-469C-A549-AAAA23D3294D}" presName="invisiNode" presStyleLbl="node1" presStyleIdx="3" presStyleCnt="5"/>
      <dgm:spPr/>
    </dgm:pt>
    <dgm:pt modelId="{20F0833A-D2B0-4CB3-9332-EF82F339A8B2}" type="pres">
      <dgm:prSet presAssocID="{95F198BA-8568-469C-A549-AAAA23D3294D}" presName="imagNode" presStyleLbl="fgImgPlace1" presStyleIdx="3" presStyleCnt="5"/>
      <dgm:spPr>
        <a:blipFill>
          <a:blip xmlns:r="http://schemas.openxmlformats.org/officeDocument/2006/relationships" r:embed="rId7">
            <a:duotone>
              <a:schemeClr val="accent6">
                <a:hueOff val="33462"/>
                <a:satOff val="-1783"/>
                <a:lumOff val="9177"/>
                <a:alphaOff val="0"/>
                <a:shade val="20000"/>
                <a:satMod val="200000"/>
              </a:schemeClr>
              <a:schemeClr val="accent6">
                <a:hueOff val="33462"/>
                <a:satOff val="-1783"/>
                <a:lumOff val="9177"/>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Earth Globe Americas"/>
        </a:ext>
      </dgm:extLst>
    </dgm:pt>
    <dgm:pt modelId="{47CA06C8-6381-4E47-BD10-1CAB55F6C672}" type="pres">
      <dgm:prSet presAssocID="{8200522D-791C-456B-8D23-FB5838F679D9}" presName="sibTrans" presStyleLbl="sibTrans2D1" presStyleIdx="0" presStyleCnt="0"/>
      <dgm:spPr/>
    </dgm:pt>
    <dgm:pt modelId="{A7A7E41A-F57A-46DA-8DD9-3A8FBB0254B0}" type="pres">
      <dgm:prSet presAssocID="{729DD09F-F92E-4BF2-8C31-FC3EEAD62EA6}" presName="compNode" presStyleCnt="0"/>
      <dgm:spPr/>
    </dgm:pt>
    <dgm:pt modelId="{3AFF31A7-FBBB-4543-9AF2-984ADE1EC449}" type="pres">
      <dgm:prSet presAssocID="{729DD09F-F92E-4BF2-8C31-FC3EEAD62EA6}" presName="bkgdShape" presStyleLbl="node1" presStyleIdx="4" presStyleCnt="5"/>
      <dgm:spPr/>
    </dgm:pt>
    <dgm:pt modelId="{E86FBF10-DDD0-48E4-B40F-994E742370AE}" type="pres">
      <dgm:prSet presAssocID="{729DD09F-F92E-4BF2-8C31-FC3EEAD62EA6}" presName="nodeTx" presStyleLbl="node1" presStyleIdx="4" presStyleCnt="5">
        <dgm:presLayoutVars>
          <dgm:bulletEnabled val="1"/>
        </dgm:presLayoutVars>
      </dgm:prSet>
      <dgm:spPr/>
    </dgm:pt>
    <dgm:pt modelId="{8955D54F-B53A-49D4-BD4E-F6E3371A9C58}" type="pres">
      <dgm:prSet presAssocID="{729DD09F-F92E-4BF2-8C31-FC3EEAD62EA6}" presName="invisiNode" presStyleLbl="node1" presStyleIdx="4" presStyleCnt="5"/>
      <dgm:spPr/>
    </dgm:pt>
    <dgm:pt modelId="{D84DB148-024F-475E-AE7C-4940AD09BDE8}" type="pres">
      <dgm:prSet presAssocID="{729DD09F-F92E-4BF2-8C31-FC3EEAD62EA6}" presName="imagNode" presStyleLbl="fgImgPlace1" presStyleIdx="4" presStyleCnt="5"/>
      <dgm:spPr>
        <a:blipFill>
          <a:blip xmlns:r="http://schemas.openxmlformats.org/officeDocument/2006/relationships" r:embed="rId9">
            <a:duotone>
              <a:schemeClr val="accent6">
                <a:hueOff val="44616"/>
                <a:satOff val="-2378"/>
                <a:lumOff val="12236"/>
                <a:alphaOff val="0"/>
                <a:shade val="20000"/>
                <a:satMod val="200000"/>
              </a:schemeClr>
              <a:schemeClr val="accent6">
                <a:hueOff val="44616"/>
                <a:satOff val="-2378"/>
                <a:lumOff val="12236"/>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Handshake"/>
        </a:ext>
      </dgm:extLst>
    </dgm:pt>
  </dgm:ptLst>
  <dgm:cxnLst>
    <dgm:cxn modelId="{0E82E510-B01F-4528-B9AD-B448F2D63FBA}" type="presOf" srcId="{D8522801-3CAB-446D-9374-98AA913C7CAD}" destId="{001A8992-D204-4DC9-98CC-C012B7654671}" srcOrd="1" destOrd="0" presId="urn:microsoft.com/office/officeart/2005/8/layout/hList7"/>
    <dgm:cxn modelId="{6B198A2C-5464-460B-902F-00C302F19186}" type="presOf" srcId="{15772445-3297-4224-80D5-0A368AE3FDF4}" destId="{6864BBF6-5321-47C2-8640-AC5E11B791FF}" srcOrd="0" destOrd="0" presId="urn:microsoft.com/office/officeart/2005/8/layout/hList7"/>
    <dgm:cxn modelId="{1E72BB2F-DED0-4CFE-8C3A-7275D618ADBA}" type="presOf" srcId="{729DD09F-F92E-4BF2-8C31-FC3EEAD62EA6}" destId="{3AFF31A7-FBBB-4543-9AF2-984ADE1EC449}" srcOrd="0" destOrd="0" presId="urn:microsoft.com/office/officeart/2005/8/layout/hList7"/>
    <dgm:cxn modelId="{60B0B03F-513C-4EBA-BDD5-D46A336D1D5B}" type="presOf" srcId="{D8522801-3CAB-446D-9374-98AA913C7CAD}" destId="{9B6ADB7D-1842-4227-8D77-59DB3A9A0D4B}" srcOrd="0" destOrd="0" presId="urn:microsoft.com/office/officeart/2005/8/layout/hList7"/>
    <dgm:cxn modelId="{E99EC55F-67A7-4819-9F08-1561828225F8}" type="presOf" srcId="{1FF0CF8C-0D09-4C46-A040-F52031594602}" destId="{710ED3EF-2EFC-42C9-85CB-D9322A1525DE}" srcOrd="0" destOrd="0" presId="urn:microsoft.com/office/officeart/2005/8/layout/hList7"/>
    <dgm:cxn modelId="{4608AB60-C0DD-49E9-A96E-FB2CC41C0252}" srcId="{15772445-3297-4224-80D5-0A368AE3FDF4}" destId="{6223FC07-FB19-47C7-977C-E3997E4518D7}" srcOrd="0" destOrd="0" parTransId="{A8370589-CA60-469B-9C24-AE48659FEFF8}" sibTransId="{3B3D3A50-BDDD-4B96-8382-B40F8F9F1061}"/>
    <dgm:cxn modelId="{B9538441-C613-438E-821E-B9E0E4FB6D24}" type="presOf" srcId="{6223FC07-FB19-47C7-977C-E3997E4518D7}" destId="{9BD7A13A-0378-42CE-B454-3307E7A51B03}" srcOrd="0" destOrd="0" presId="urn:microsoft.com/office/officeart/2005/8/layout/hList7"/>
    <dgm:cxn modelId="{0BB7D96E-4CAE-4A3C-B58E-364CEE496E91}" type="presOf" srcId="{3B3D3A50-BDDD-4B96-8382-B40F8F9F1061}" destId="{E3B7EA6F-C7F3-4804-A4CD-6219581C9CE9}" srcOrd="0" destOrd="0" presId="urn:microsoft.com/office/officeart/2005/8/layout/hList7"/>
    <dgm:cxn modelId="{DC63E670-2758-482B-9E9A-E98F0A709684}" type="presOf" srcId="{8784B155-87D7-46D6-B61E-812C5AD8F71F}" destId="{44FC7D88-8555-41D7-906E-C9187F83F0F7}" srcOrd="0" destOrd="0" presId="urn:microsoft.com/office/officeart/2005/8/layout/hList7"/>
    <dgm:cxn modelId="{4B161974-FBB2-4110-945C-DBF15C8B4317}" srcId="{15772445-3297-4224-80D5-0A368AE3FDF4}" destId="{95F198BA-8568-469C-A549-AAAA23D3294D}" srcOrd="3" destOrd="0" parTransId="{F4AC346E-A4D8-4DD3-A869-4AC16CB2A240}" sibTransId="{8200522D-791C-456B-8D23-FB5838F679D9}"/>
    <dgm:cxn modelId="{8B11FD82-FDF2-4E58-BF95-CFE8D0430621}" type="presOf" srcId="{1FF0CF8C-0D09-4C46-A040-F52031594602}" destId="{5856D02A-24B6-4C38-8C17-FE6E1047508A}" srcOrd="1" destOrd="0" presId="urn:microsoft.com/office/officeart/2005/8/layout/hList7"/>
    <dgm:cxn modelId="{4B7517A8-0347-4089-99D3-EA4154376239}" type="presOf" srcId="{E20892CE-018F-49AB-A090-454574FF6D2B}" destId="{40B1A04C-ACA6-44AF-AD59-C1B4F833E3B6}" srcOrd="0" destOrd="0" presId="urn:microsoft.com/office/officeart/2005/8/layout/hList7"/>
    <dgm:cxn modelId="{111DCEB7-F0F9-44A6-9108-B6C0DE57A8BC}" type="presOf" srcId="{6223FC07-FB19-47C7-977C-E3997E4518D7}" destId="{032E06F2-508A-4FBC-B5B5-22466BF5455C}" srcOrd="1" destOrd="0" presId="urn:microsoft.com/office/officeart/2005/8/layout/hList7"/>
    <dgm:cxn modelId="{C43D30BB-BF98-4F98-9098-1FDFCB33B408}" type="presOf" srcId="{95F198BA-8568-469C-A549-AAAA23D3294D}" destId="{BBFFFB21-BA2F-46AE-9C6C-447C80C9AF48}" srcOrd="0" destOrd="0" presId="urn:microsoft.com/office/officeart/2005/8/layout/hList7"/>
    <dgm:cxn modelId="{E358ADCB-7894-4CAA-A565-0F0F2318AB05}" srcId="{15772445-3297-4224-80D5-0A368AE3FDF4}" destId="{729DD09F-F92E-4BF2-8C31-FC3EEAD62EA6}" srcOrd="4" destOrd="0" parTransId="{08BB8A1B-1EFA-4A9E-984D-E2A0FCE03099}" sibTransId="{1F82CB21-ED29-4023-A50D-991F1F421023}"/>
    <dgm:cxn modelId="{6080DCCC-DFBA-459A-9722-3619B26CF607}" srcId="{15772445-3297-4224-80D5-0A368AE3FDF4}" destId="{1FF0CF8C-0D09-4C46-A040-F52031594602}" srcOrd="1" destOrd="0" parTransId="{30FCFC9F-BF11-4C92-B7D4-AB5FFFD3AE46}" sibTransId="{E20892CE-018F-49AB-A090-454574FF6D2B}"/>
    <dgm:cxn modelId="{00FF54E0-DD6B-49F1-AB95-2D81571E9295}" type="presOf" srcId="{8200522D-791C-456B-8D23-FB5838F679D9}" destId="{47CA06C8-6381-4E47-BD10-1CAB55F6C672}" srcOrd="0" destOrd="0" presId="urn:microsoft.com/office/officeart/2005/8/layout/hList7"/>
    <dgm:cxn modelId="{DAD8F0EC-CE83-4564-918E-0B46C1AF03E6}" type="presOf" srcId="{95F198BA-8568-469C-A549-AAAA23D3294D}" destId="{0E359CD2-B017-4FBF-B622-FAA7817FF074}" srcOrd="1" destOrd="0" presId="urn:microsoft.com/office/officeart/2005/8/layout/hList7"/>
    <dgm:cxn modelId="{B96037EF-2E02-4FC6-B8FF-82D59343C652}" srcId="{15772445-3297-4224-80D5-0A368AE3FDF4}" destId="{D8522801-3CAB-446D-9374-98AA913C7CAD}" srcOrd="2" destOrd="0" parTransId="{34B11E04-277C-4951-8092-F569A3BE1146}" sibTransId="{8784B155-87D7-46D6-B61E-812C5AD8F71F}"/>
    <dgm:cxn modelId="{22DC69FA-797A-4474-97BC-FCADAB74673E}" type="presOf" srcId="{729DD09F-F92E-4BF2-8C31-FC3EEAD62EA6}" destId="{E86FBF10-DDD0-48E4-B40F-994E742370AE}" srcOrd="1" destOrd="0" presId="urn:microsoft.com/office/officeart/2005/8/layout/hList7"/>
    <dgm:cxn modelId="{C31A5612-978F-4B93-8DB9-BF88A0B3F402}" type="presParOf" srcId="{6864BBF6-5321-47C2-8640-AC5E11B791FF}" destId="{95DA5919-A1B1-4178-B48B-C1196A3DA5D6}" srcOrd="0" destOrd="0" presId="urn:microsoft.com/office/officeart/2005/8/layout/hList7"/>
    <dgm:cxn modelId="{C3177CE8-F2A9-4B70-BA74-0A0F305A8BFD}" type="presParOf" srcId="{6864BBF6-5321-47C2-8640-AC5E11B791FF}" destId="{D75FAA7F-E66C-46DA-B928-98A2FDFFDC06}" srcOrd="1" destOrd="0" presId="urn:microsoft.com/office/officeart/2005/8/layout/hList7"/>
    <dgm:cxn modelId="{E85EACFA-A9FA-47BD-B26C-9B8812E2E50C}" type="presParOf" srcId="{D75FAA7F-E66C-46DA-B928-98A2FDFFDC06}" destId="{718ECD79-01E5-4A60-B3CD-566EA881F9DB}" srcOrd="0" destOrd="0" presId="urn:microsoft.com/office/officeart/2005/8/layout/hList7"/>
    <dgm:cxn modelId="{1420B7F7-826B-4AC5-B191-8F6E9D4AA0E4}" type="presParOf" srcId="{718ECD79-01E5-4A60-B3CD-566EA881F9DB}" destId="{9BD7A13A-0378-42CE-B454-3307E7A51B03}" srcOrd="0" destOrd="0" presId="urn:microsoft.com/office/officeart/2005/8/layout/hList7"/>
    <dgm:cxn modelId="{0C7A3470-0E11-4948-8ABD-DF85D688B1CC}" type="presParOf" srcId="{718ECD79-01E5-4A60-B3CD-566EA881F9DB}" destId="{032E06F2-508A-4FBC-B5B5-22466BF5455C}" srcOrd="1" destOrd="0" presId="urn:microsoft.com/office/officeart/2005/8/layout/hList7"/>
    <dgm:cxn modelId="{E364D051-529D-4C54-A67E-76A5F8DB9052}" type="presParOf" srcId="{718ECD79-01E5-4A60-B3CD-566EA881F9DB}" destId="{5058C38D-95AB-4B20-8644-245CFF5C89D5}" srcOrd="2" destOrd="0" presId="urn:microsoft.com/office/officeart/2005/8/layout/hList7"/>
    <dgm:cxn modelId="{D90CDEE4-8A4F-4ADF-A504-906DE0ADC8D7}" type="presParOf" srcId="{718ECD79-01E5-4A60-B3CD-566EA881F9DB}" destId="{A35A5BDA-1DEF-4B53-85D9-836F1789BD9C}" srcOrd="3" destOrd="0" presId="urn:microsoft.com/office/officeart/2005/8/layout/hList7"/>
    <dgm:cxn modelId="{207CDCB9-D9E3-49C6-AD14-C6DEBBEC120A}" type="presParOf" srcId="{D75FAA7F-E66C-46DA-B928-98A2FDFFDC06}" destId="{E3B7EA6F-C7F3-4804-A4CD-6219581C9CE9}" srcOrd="1" destOrd="0" presId="urn:microsoft.com/office/officeart/2005/8/layout/hList7"/>
    <dgm:cxn modelId="{1B2581D3-223E-4470-AFF6-955A74E37FDB}" type="presParOf" srcId="{D75FAA7F-E66C-46DA-B928-98A2FDFFDC06}" destId="{D1F02235-5EEF-45AE-A538-6E76ADCA5A86}" srcOrd="2" destOrd="0" presId="urn:microsoft.com/office/officeart/2005/8/layout/hList7"/>
    <dgm:cxn modelId="{C22DB1C7-CFA2-4812-BADD-AB468426BAAC}" type="presParOf" srcId="{D1F02235-5EEF-45AE-A538-6E76ADCA5A86}" destId="{710ED3EF-2EFC-42C9-85CB-D9322A1525DE}" srcOrd="0" destOrd="0" presId="urn:microsoft.com/office/officeart/2005/8/layout/hList7"/>
    <dgm:cxn modelId="{4622A0F8-B135-4911-9FA4-5D57CD5AE94E}" type="presParOf" srcId="{D1F02235-5EEF-45AE-A538-6E76ADCA5A86}" destId="{5856D02A-24B6-4C38-8C17-FE6E1047508A}" srcOrd="1" destOrd="0" presId="urn:microsoft.com/office/officeart/2005/8/layout/hList7"/>
    <dgm:cxn modelId="{FD345DEF-B26A-4B4C-96BD-F0288B07B5FD}" type="presParOf" srcId="{D1F02235-5EEF-45AE-A538-6E76ADCA5A86}" destId="{6D90AABF-3A35-42F6-93F6-8C1BEBFB4A34}" srcOrd="2" destOrd="0" presId="urn:microsoft.com/office/officeart/2005/8/layout/hList7"/>
    <dgm:cxn modelId="{90B55C6C-9DA0-40BD-A184-1C55FBAE9D98}" type="presParOf" srcId="{D1F02235-5EEF-45AE-A538-6E76ADCA5A86}" destId="{741D9D5E-306F-4BFA-9F7B-5C467DEAC3C9}" srcOrd="3" destOrd="0" presId="urn:microsoft.com/office/officeart/2005/8/layout/hList7"/>
    <dgm:cxn modelId="{7173D8E0-77EA-43BA-9EE9-45418ABDB0A2}" type="presParOf" srcId="{D75FAA7F-E66C-46DA-B928-98A2FDFFDC06}" destId="{40B1A04C-ACA6-44AF-AD59-C1B4F833E3B6}" srcOrd="3" destOrd="0" presId="urn:microsoft.com/office/officeart/2005/8/layout/hList7"/>
    <dgm:cxn modelId="{2999000A-FA3F-42C4-B1C2-B27060B59650}" type="presParOf" srcId="{D75FAA7F-E66C-46DA-B928-98A2FDFFDC06}" destId="{5E6D9408-1F7A-4486-A572-459C9ADF2D1E}" srcOrd="4" destOrd="0" presId="urn:microsoft.com/office/officeart/2005/8/layout/hList7"/>
    <dgm:cxn modelId="{24C3A154-6074-41D1-8399-2CE6D46C2661}" type="presParOf" srcId="{5E6D9408-1F7A-4486-A572-459C9ADF2D1E}" destId="{9B6ADB7D-1842-4227-8D77-59DB3A9A0D4B}" srcOrd="0" destOrd="0" presId="urn:microsoft.com/office/officeart/2005/8/layout/hList7"/>
    <dgm:cxn modelId="{8BCF69AE-155C-450F-BA25-4ED258953176}" type="presParOf" srcId="{5E6D9408-1F7A-4486-A572-459C9ADF2D1E}" destId="{001A8992-D204-4DC9-98CC-C012B7654671}" srcOrd="1" destOrd="0" presId="urn:microsoft.com/office/officeart/2005/8/layout/hList7"/>
    <dgm:cxn modelId="{1A35E4D7-1128-4C43-8DE4-6B2272CA5183}" type="presParOf" srcId="{5E6D9408-1F7A-4486-A572-459C9ADF2D1E}" destId="{4AF115C2-126E-4C9D-809D-D38DBAABD582}" srcOrd="2" destOrd="0" presId="urn:microsoft.com/office/officeart/2005/8/layout/hList7"/>
    <dgm:cxn modelId="{4AE5FBD7-E2D3-4E96-B0D5-1B458EEE4455}" type="presParOf" srcId="{5E6D9408-1F7A-4486-A572-459C9ADF2D1E}" destId="{E314EFF8-5D8B-4E69-8631-B01E2E4361C1}" srcOrd="3" destOrd="0" presId="urn:microsoft.com/office/officeart/2005/8/layout/hList7"/>
    <dgm:cxn modelId="{9D248EF9-E4CB-4691-8144-25BC9749EBBD}" type="presParOf" srcId="{D75FAA7F-E66C-46DA-B928-98A2FDFFDC06}" destId="{44FC7D88-8555-41D7-906E-C9187F83F0F7}" srcOrd="5" destOrd="0" presId="urn:microsoft.com/office/officeart/2005/8/layout/hList7"/>
    <dgm:cxn modelId="{25040FE8-0092-4F7C-8C2F-56209BBA543E}" type="presParOf" srcId="{D75FAA7F-E66C-46DA-B928-98A2FDFFDC06}" destId="{5ABB6056-6F0C-4C16-842E-B6AC862C0965}" srcOrd="6" destOrd="0" presId="urn:microsoft.com/office/officeart/2005/8/layout/hList7"/>
    <dgm:cxn modelId="{618F9FE9-6393-4C07-ABFB-12D019DB2001}" type="presParOf" srcId="{5ABB6056-6F0C-4C16-842E-B6AC862C0965}" destId="{BBFFFB21-BA2F-46AE-9C6C-447C80C9AF48}" srcOrd="0" destOrd="0" presId="urn:microsoft.com/office/officeart/2005/8/layout/hList7"/>
    <dgm:cxn modelId="{3463FF46-9FE4-4756-BB20-CF268FA7AC60}" type="presParOf" srcId="{5ABB6056-6F0C-4C16-842E-B6AC862C0965}" destId="{0E359CD2-B017-4FBF-B622-FAA7817FF074}" srcOrd="1" destOrd="0" presId="urn:microsoft.com/office/officeart/2005/8/layout/hList7"/>
    <dgm:cxn modelId="{BFED4A04-2EFD-429C-9758-3636743B61FC}" type="presParOf" srcId="{5ABB6056-6F0C-4C16-842E-B6AC862C0965}" destId="{2191519D-5219-47F6-AB45-B3779CC4C886}" srcOrd="2" destOrd="0" presId="urn:microsoft.com/office/officeart/2005/8/layout/hList7"/>
    <dgm:cxn modelId="{84F06FE1-00B5-4F37-B1B3-3C8891713564}" type="presParOf" srcId="{5ABB6056-6F0C-4C16-842E-B6AC862C0965}" destId="{20F0833A-D2B0-4CB3-9332-EF82F339A8B2}" srcOrd="3" destOrd="0" presId="urn:microsoft.com/office/officeart/2005/8/layout/hList7"/>
    <dgm:cxn modelId="{EC5E2033-0157-443F-953E-CE5A8BED604F}" type="presParOf" srcId="{D75FAA7F-E66C-46DA-B928-98A2FDFFDC06}" destId="{47CA06C8-6381-4E47-BD10-1CAB55F6C672}" srcOrd="7" destOrd="0" presId="urn:microsoft.com/office/officeart/2005/8/layout/hList7"/>
    <dgm:cxn modelId="{2DC2D7ED-BA82-4E43-A405-5F74C1961B55}" type="presParOf" srcId="{D75FAA7F-E66C-46DA-B928-98A2FDFFDC06}" destId="{A7A7E41A-F57A-46DA-8DD9-3A8FBB0254B0}" srcOrd="8" destOrd="0" presId="urn:microsoft.com/office/officeart/2005/8/layout/hList7"/>
    <dgm:cxn modelId="{DA15BEBE-A521-4632-856F-2B1D366487D6}" type="presParOf" srcId="{A7A7E41A-F57A-46DA-8DD9-3A8FBB0254B0}" destId="{3AFF31A7-FBBB-4543-9AF2-984ADE1EC449}" srcOrd="0" destOrd="0" presId="urn:microsoft.com/office/officeart/2005/8/layout/hList7"/>
    <dgm:cxn modelId="{42D97A2E-14CE-494B-82A8-3FBE5C0965FF}" type="presParOf" srcId="{A7A7E41A-F57A-46DA-8DD9-3A8FBB0254B0}" destId="{E86FBF10-DDD0-48E4-B40F-994E742370AE}" srcOrd="1" destOrd="0" presId="urn:microsoft.com/office/officeart/2005/8/layout/hList7"/>
    <dgm:cxn modelId="{01DDD0DB-A66A-42B4-93CC-A178A02A502B}" type="presParOf" srcId="{A7A7E41A-F57A-46DA-8DD9-3A8FBB0254B0}" destId="{8955D54F-B53A-49D4-BD4E-F6E3371A9C58}" srcOrd="2" destOrd="0" presId="urn:microsoft.com/office/officeart/2005/8/layout/hList7"/>
    <dgm:cxn modelId="{A7D2F764-46CE-4112-BF74-C834607336C7}" type="presParOf" srcId="{A7A7E41A-F57A-46DA-8DD9-3A8FBB0254B0}" destId="{D84DB148-024F-475E-AE7C-4940AD09BDE8}"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D7A13A-0378-42CE-B454-3307E7A51B03}">
      <dsp:nvSpPr>
        <dsp:cNvPr id="0" name=""/>
        <dsp:cNvSpPr/>
      </dsp:nvSpPr>
      <dsp:spPr>
        <a:xfrm>
          <a:off x="0" y="0"/>
          <a:ext cx="1321130" cy="3425137"/>
        </a:xfrm>
        <a:prstGeom prst="roundRect">
          <a:avLst>
            <a:gd name="adj" fmla="val 10000"/>
          </a:avLst>
        </a:prstGeom>
        <a:gradFill rotWithShape="0">
          <a:gsLst>
            <a:gs pos="0">
              <a:schemeClr val="accent6">
                <a:shade val="80000"/>
                <a:hueOff val="0"/>
                <a:satOff val="0"/>
                <a:lumOff val="0"/>
                <a:alphaOff val="0"/>
                <a:satMod val="103000"/>
                <a:lumMod val="102000"/>
                <a:tint val="94000"/>
              </a:schemeClr>
            </a:gs>
            <a:gs pos="50000">
              <a:schemeClr val="accent6">
                <a:shade val="80000"/>
                <a:hueOff val="0"/>
                <a:satOff val="0"/>
                <a:lumOff val="0"/>
                <a:alphaOff val="0"/>
                <a:satMod val="110000"/>
                <a:lumMod val="100000"/>
                <a:shade val="100000"/>
              </a:schemeClr>
            </a:gs>
            <a:gs pos="100000">
              <a:schemeClr val="accent6">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Literacy</a:t>
          </a:r>
        </a:p>
      </dsp:txBody>
      <dsp:txXfrm>
        <a:off x="0" y="1370054"/>
        <a:ext cx="1321130" cy="1370054"/>
      </dsp:txXfrm>
    </dsp:sp>
    <dsp:sp modelId="{A35A5BDA-1DEF-4B53-85D9-836F1789BD9C}">
      <dsp:nvSpPr>
        <dsp:cNvPr id="0" name=""/>
        <dsp:cNvSpPr/>
      </dsp:nvSpPr>
      <dsp:spPr>
        <a:xfrm>
          <a:off x="90279" y="205508"/>
          <a:ext cx="1140570" cy="1140570"/>
        </a:xfrm>
        <a:prstGeom prst="ellipse">
          <a:avLst/>
        </a:prstGeom>
        <a:blipFill>
          <a:blip xmlns:r="http://schemas.openxmlformats.org/officeDocument/2006/relationships" r:embed="rId1">
            <a:duotone>
              <a:schemeClr val="accent6">
                <a:hueOff val="0"/>
                <a:satOff val="0"/>
                <a:lumOff val="0"/>
                <a:alphaOff val="0"/>
                <a:shade val="20000"/>
                <a:satMod val="200000"/>
              </a:schemeClr>
              <a:schemeClr val="accent6">
                <a:hueOff val="0"/>
                <a:satOff val="0"/>
                <a:lumOff val="0"/>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710ED3EF-2EFC-42C9-85CB-D9322A1525DE}">
      <dsp:nvSpPr>
        <dsp:cNvPr id="0" name=""/>
        <dsp:cNvSpPr/>
      </dsp:nvSpPr>
      <dsp:spPr>
        <a:xfrm>
          <a:off x="1360764" y="0"/>
          <a:ext cx="1321130" cy="3425137"/>
        </a:xfrm>
        <a:prstGeom prst="roundRect">
          <a:avLst>
            <a:gd name="adj" fmla="val 10000"/>
          </a:avLst>
        </a:prstGeom>
        <a:gradFill rotWithShape="0">
          <a:gsLst>
            <a:gs pos="0">
              <a:schemeClr val="accent6">
                <a:shade val="80000"/>
                <a:hueOff val="80320"/>
                <a:satOff val="-3227"/>
                <a:lumOff val="6907"/>
                <a:alphaOff val="0"/>
                <a:satMod val="103000"/>
                <a:lumMod val="102000"/>
                <a:tint val="94000"/>
              </a:schemeClr>
            </a:gs>
            <a:gs pos="50000">
              <a:schemeClr val="accent6">
                <a:shade val="80000"/>
                <a:hueOff val="80320"/>
                <a:satOff val="-3227"/>
                <a:lumOff val="6907"/>
                <a:alphaOff val="0"/>
                <a:satMod val="110000"/>
                <a:lumMod val="100000"/>
                <a:shade val="100000"/>
              </a:schemeClr>
            </a:gs>
            <a:gs pos="100000">
              <a:schemeClr val="accent6">
                <a:shade val="80000"/>
                <a:hueOff val="80320"/>
                <a:satOff val="-3227"/>
                <a:lumOff val="69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Student Attendance</a:t>
          </a:r>
        </a:p>
      </dsp:txBody>
      <dsp:txXfrm>
        <a:off x="1360764" y="1370054"/>
        <a:ext cx="1321130" cy="1370054"/>
      </dsp:txXfrm>
    </dsp:sp>
    <dsp:sp modelId="{741D9D5E-306F-4BFA-9F7B-5C467DEAC3C9}">
      <dsp:nvSpPr>
        <dsp:cNvPr id="0" name=""/>
        <dsp:cNvSpPr/>
      </dsp:nvSpPr>
      <dsp:spPr>
        <a:xfrm>
          <a:off x="1451044" y="205508"/>
          <a:ext cx="1140570" cy="1140570"/>
        </a:xfrm>
        <a:prstGeom prst="ellipse">
          <a:avLst/>
        </a:prstGeom>
        <a:blipFill>
          <a:blip xmlns:r="http://schemas.openxmlformats.org/officeDocument/2006/relationships" r:embed="rId3">
            <a:duotone>
              <a:schemeClr val="accent6">
                <a:hueOff val="11154"/>
                <a:satOff val="-594"/>
                <a:lumOff val="3059"/>
                <a:alphaOff val="0"/>
                <a:shade val="20000"/>
                <a:satMod val="200000"/>
              </a:schemeClr>
              <a:schemeClr val="accent6">
                <a:hueOff val="11154"/>
                <a:satOff val="-594"/>
                <a:lumOff val="3059"/>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B6ADB7D-1842-4227-8D77-59DB3A9A0D4B}">
      <dsp:nvSpPr>
        <dsp:cNvPr id="0" name=""/>
        <dsp:cNvSpPr/>
      </dsp:nvSpPr>
      <dsp:spPr>
        <a:xfrm>
          <a:off x="2721528" y="0"/>
          <a:ext cx="1321130" cy="3425137"/>
        </a:xfrm>
        <a:prstGeom prst="roundRect">
          <a:avLst>
            <a:gd name="adj" fmla="val 10000"/>
          </a:avLst>
        </a:prstGeom>
        <a:gradFill rotWithShape="0">
          <a:gsLst>
            <a:gs pos="0">
              <a:schemeClr val="accent6">
                <a:shade val="80000"/>
                <a:hueOff val="160640"/>
                <a:satOff val="-6455"/>
                <a:lumOff val="13814"/>
                <a:alphaOff val="0"/>
                <a:satMod val="103000"/>
                <a:lumMod val="102000"/>
                <a:tint val="94000"/>
              </a:schemeClr>
            </a:gs>
            <a:gs pos="50000">
              <a:schemeClr val="accent6">
                <a:shade val="80000"/>
                <a:hueOff val="160640"/>
                <a:satOff val="-6455"/>
                <a:lumOff val="13814"/>
                <a:alphaOff val="0"/>
                <a:satMod val="110000"/>
                <a:lumMod val="100000"/>
                <a:shade val="100000"/>
              </a:schemeClr>
            </a:gs>
            <a:gs pos="100000">
              <a:schemeClr val="accent6">
                <a:shade val="80000"/>
                <a:hueOff val="160640"/>
                <a:satOff val="-6455"/>
                <a:lumOff val="1381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Accelerated Enrollment</a:t>
          </a:r>
        </a:p>
      </dsp:txBody>
      <dsp:txXfrm>
        <a:off x="2721528" y="1370054"/>
        <a:ext cx="1321130" cy="1370054"/>
      </dsp:txXfrm>
    </dsp:sp>
    <dsp:sp modelId="{E314EFF8-5D8B-4E69-8631-B01E2E4361C1}">
      <dsp:nvSpPr>
        <dsp:cNvPr id="0" name=""/>
        <dsp:cNvSpPr/>
      </dsp:nvSpPr>
      <dsp:spPr>
        <a:xfrm>
          <a:off x="2811808" y="205508"/>
          <a:ext cx="1140570" cy="1140570"/>
        </a:xfrm>
        <a:prstGeom prst="ellipse">
          <a:avLst/>
        </a:prstGeom>
        <a:blipFill>
          <a:blip xmlns:r="http://schemas.openxmlformats.org/officeDocument/2006/relationships" r:embed="rId5">
            <a:duotone>
              <a:schemeClr val="accent6">
                <a:hueOff val="22308"/>
                <a:satOff val="-1189"/>
                <a:lumOff val="6118"/>
                <a:alphaOff val="0"/>
                <a:shade val="20000"/>
                <a:satMod val="200000"/>
              </a:schemeClr>
              <a:schemeClr val="accent6">
                <a:hueOff val="22308"/>
                <a:satOff val="-1189"/>
                <a:lumOff val="6118"/>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BBFFFB21-BA2F-46AE-9C6C-447C80C9AF48}">
      <dsp:nvSpPr>
        <dsp:cNvPr id="0" name=""/>
        <dsp:cNvSpPr/>
      </dsp:nvSpPr>
      <dsp:spPr>
        <a:xfrm>
          <a:off x="4082293" y="0"/>
          <a:ext cx="1321130" cy="3425137"/>
        </a:xfrm>
        <a:prstGeom prst="roundRect">
          <a:avLst>
            <a:gd name="adj" fmla="val 10000"/>
          </a:avLst>
        </a:prstGeom>
        <a:gradFill rotWithShape="0">
          <a:gsLst>
            <a:gs pos="0">
              <a:schemeClr val="accent6">
                <a:shade val="80000"/>
                <a:hueOff val="240960"/>
                <a:satOff val="-9682"/>
                <a:lumOff val="20721"/>
                <a:alphaOff val="0"/>
                <a:satMod val="103000"/>
                <a:lumMod val="102000"/>
                <a:tint val="94000"/>
              </a:schemeClr>
            </a:gs>
            <a:gs pos="50000">
              <a:schemeClr val="accent6">
                <a:shade val="80000"/>
                <a:hueOff val="240960"/>
                <a:satOff val="-9682"/>
                <a:lumOff val="20721"/>
                <a:alphaOff val="0"/>
                <a:satMod val="110000"/>
                <a:lumMod val="100000"/>
                <a:shade val="100000"/>
              </a:schemeClr>
            </a:gs>
            <a:gs pos="100000">
              <a:schemeClr val="accent6">
                <a:shade val="80000"/>
                <a:hueOff val="240960"/>
                <a:satOff val="-9682"/>
                <a:lumOff val="2072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Pathway Completion</a:t>
          </a:r>
        </a:p>
      </dsp:txBody>
      <dsp:txXfrm>
        <a:off x="4082293" y="1370054"/>
        <a:ext cx="1321130" cy="1370054"/>
      </dsp:txXfrm>
    </dsp:sp>
    <dsp:sp modelId="{20F0833A-D2B0-4CB3-9332-EF82F339A8B2}">
      <dsp:nvSpPr>
        <dsp:cNvPr id="0" name=""/>
        <dsp:cNvSpPr/>
      </dsp:nvSpPr>
      <dsp:spPr>
        <a:xfrm>
          <a:off x="4172573" y="205508"/>
          <a:ext cx="1140570" cy="1140570"/>
        </a:xfrm>
        <a:prstGeom prst="ellipse">
          <a:avLst/>
        </a:prstGeom>
        <a:blipFill>
          <a:blip xmlns:r="http://schemas.openxmlformats.org/officeDocument/2006/relationships" r:embed="rId7">
            <a:duotone>
              <a:schemeClr val="accent6">
                <a:hueOff val="33462"/>
                <a:satOff val="-1783"/>
                <a:lumOff val="9177"/>
                <a:alphaOff val="0"/>
                <a:shade val="20000"/>
                <a:satMod val="200000"/>
              </a:schemeClr>
              <a:schemeClr val="accent6">
                <a:hueOff val="33462"/>
                <a:satOff val="-1783"/>
                <a:lumOff val="9177"/>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AFF31A7-FBBB-4543-9AF2-984ADE1EC449}">
      <dsp:nvSpPr>
        <dsp:cNvPr id="0" name=""/>
        <dsp:cNvSpPr/>
      </dsp:nvSpPr>
      <dsp:spPr>
        <a:xfrm>
          <a:off x="5443057" y="0"/>
          <a:ext cx="1321130" cy="3425137"/>
        </a:xfrm>
        <a:prstGeom prst="roundRect">
          <a:avLst>
            <a:gd name="adj" fmla="val 10000"/>
          </a:avLst>
        </a:prstGeom>
        <a:gradFill rotWithShape="0">
          <a:gsLst>
            <a:gs pos="0">
              <a:schemeClr val="accent6">
                <a:shade val="80000"/>
                <a:hueOff val="321280"/>
                <a:satOff val="-12909"/>
                <a:lumOff val="27628"/>
                <a:alphaOff val="0"/>
                <a:satMod val="103000"/>
                <a:lumMod val="102000"/>
                <a:tint val="94000"/>
              </a:schemeClr>
            </a:gs>
            <a:gs pos="50000">
              <a:schemeClr val="accent6">
                <a:shade val="80000"/>
                <a:hueOff val="321280"/>
                <a:satOff val="-12909"/>
                <a:lumOff val="27628"/>
                <a:alphaOff val="0"/>
                <a:satMod val="110000"/>
                <a:lumMod val="100000"/>
                <a:shade val="100000"/>
              </a:schemeClr>
            </a:gs>
            <a:gs pos="100000">
              <a:schemeClr val="accent6">
                <a:shade val="80000"/>
                <a:hueOff val="321280"/>
                <a:satOff val="-12909"/>
                <a:lumOff val="2762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College and Career Readiness</a:t>
          </a:r>
        </a:p>
      </dsp:txBody>
      <dsp:txXfrm>
        <a:off x="5443057" y="1370054"/>
        <a:ext cx="1321130" cy="1370054"/>
      </dsp:txXfrm>
    </dsp:sp>
    <dsp:sp modelId="{D84DB148-024F-475E-AE7C-4940AD09BDE8}">
      <dsp:nvSpPr>
        <dsp:cNvPr id="0" name=""/>
        <dsp:cNvSpPr/>
      </dsp:nvSpPr>
      <dsp:spPr>
        <a:xfrm>
          <a:off x="5533337" y="205508"/>
          <a:ext cx="1140570" cy="1140570"/>
        </a:xfrm>
        <a:prstGeom prst="ellipse">
          <a:avLst/>
        </a:prstGeom>
        <a:blipFill>
          <a:blip xmlns:r="http://schemas.openxmlformats.org/officeDocument/2006/relationships" r:embed="rId9">
            <a:duotone>
              <a:schemeClr val="accent6">
                <a:hueOff val="44616"/>
                <a:satOff val="-2378"/>
                <a:lumOff val="12236"/>
                <a:alphaOff val="0"/>
                <a:shade val="20000"/>
                <a:satMod val="200000"/>
              </a:schemeClr>
              <a:schemeClr val="accent6">
                <a:hueOff val="44616"/>
                <a:satOff val="-2378"/>
                <a:lumOff val="12236"/>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5DA5919-A1B1-4178-B48B-C1196A3DA5D6}">
      <dsp:nvSpPr>
        <dsp:cNvPr id="0" name=""/>
        <dsp:cNvSpPr/>
      </dsp:nvSpPr>
      <dsp:spPr>
        <a:xfrm>
          <a:off x="270567" y="2740109"/>
          <a:ext cx="6223052" cy="513770"/>
        </a:xfrm>
        <a:prstGeom prst="leftRightArrow">
          <a:avLst/>
        </a:prstGeom>
        <a:gradFill rotWithShape="0">
          <a:gsLst>
            <a:gs pos="0">
              <a:schemeClr val="accent6">
                <a:tint val="40000"/>
                <a:hueOff val="0"/>
                <a:satOff val="0"/>
                <a:lumOff val="0"/>
                <a:alphaOff val="0"/>
                <a:satMod val="103000"/>
                <a:lumMod val="102000"/>
                <a:tint val="94000"/>
              </a:schemeClr>
            </a:gs>
            <a:gs pos="50000">
              <a:schemeClr val="accent6">
                <a:tint val="40000"/>
                <a:hueOff val="0"/>
                <a:satOff val="0"/>
                <a:lumOff val="0"/>
                <a:alphaOff val="0"/>
                <a:satMod val="110000"/>
                <a:lumMod val="100000"/>
                <a:shade val="100000"/>
              </a:schemeClr>
            </a:gs>
            <a:gs pos="100000">
              <a:schemeClr val="accent6">
                <a:tint val="4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CB1DC78F-B74E-462C-B5EC-0F70FC2B9783}" type="datetimeFigureOut">
              <a:rPr lang="en-US" smtClean="0"/>
              <a:t>9/18/2017</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50F5316C-2457-40C4-9EE5-0431147AF79C}" type="slidenum">
              <a:rPr lang="en-US" smtClean="0"/>
              <a:t>‹#›</a:t>
            </a:fld>
            <a:endParaRPr lang="en-US"/>
          </a:p>
        </p:txBody>
      </p:sp>
    </p:spTree>
    <p:extLst>
      <p:ext uri="{BB962C8B-B14F-4D97-AF65-F5344CB8AC3E}">
        <p14:creationId xmlns:p14="http://schemas.microsoft.com/office/powerpoint/2010/main" val="3785357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D8AB1433-BF8B-45C5-81D6-089F21EECCF9}" type="datetimeFigureOut">
              <a:rPr lang="en-US" smtClean="0"/>
              <a:t>9/18/2017</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E6530340-F5C0-43BA-9CC1-D63E860F355B}" type="slidenum">
              <a:rPr lang="en-US" smtClean="0"/>
              <a:t>‹#›</a:t>
            </a:fld>
            <a:endParaRPr lang="en-US"/>
          </a:p>
        </p:txBody>
      </p:sp>
    </p:spTree>
    <p:extLst>
      <p:ext uri="{BB962C8B-B14F-4D97-AF65-F5344CB8AC3E}">
        <p14:creationId xmlns:p14="http://schemas.microsoft.com/office/powerpoint/2010/main" val="1912236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gadoe.org/"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b="1">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4E1784F-24CF-40F5-8E66-5A671CE0558F}"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381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0FD5ACBA-BC96-4E48-BAD5-E7E116EC4687}"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5" name="Date Placeholder 3"/>
          <p:cNvSpPr txBox="1">
            <a:spLocks/>
          </p:cNvSpPr>
          <p:nvPr userDrawn="1"/>
        </p:nvSpPr>
        <p:spPr>
          <a:xfrm>
            <a:off x="7055141" y="1019660"/>
            <a:ext cx="2078037"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0636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Vertical Title 1"/>
          <p:cNvSpPr>
            <a:spLocks noGrp="1"/>
          </p:cNvSpPr>
          <p:nvPr>
            <p:ph type="title" orient="vert"/>
          </p:nvPr>
        </p:nvSpPr>
        <p:spPr>
          <a:xfrm>
            <a:off x="6543675" y="365125"/>
            <a:ext cx="1971675" cy="5811838"/>
          </a:xfrm>
        </p:spPr>
        <p:txBody>
          <a:bodyPr vert="eaVert"/>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98194362-26A2-411B-A63E-F202E3AFF173}"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12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4DAE6870-AD18-448A-9B2A-0EFE6DC7B06B}"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7" name="Date Placeholder 3"/>
          <p:cNvSpPr txBox="1">
            <a:spLocks/>
          </p:cNvSpPr>
          <p:nvPr userDrawn="1"/>
        </p:nvSpPr>
        <p:spPr>
          <a:xfrm>
            <a:off x="7206143" y="1019660"/>
            <a:ext cx="1927035"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11204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3888" y="1709739"/>
            <a:ext cx="7886700" cy="2852737"/>
          </a:xfrm>
        </p:spPr>
        <p:txBody>
          <a:bodyPr anchor="b"/>
          <a:lstStyle>
            <a:lvl1pPr>
              <a:defRPr sz="60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35B3B41-2E1F-40FB-8308-AA0E18F0B9DC}"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423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3CB0378-FFD4-4CBB-858D-32EE1C82268A}" type="datetime1">
              <a:rPr lang="en-US" smtClean="0"/>
              <a:t>9/18/2017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105475" y="1019660"/>
            <a:ext cx="2027703"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526820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365126"/>
            <a:ext cx="6290772" cy="1325563"/>
          </a:xfrm>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6DE48FE1-C959-4842-929B-B952E86448B4}" type="datetime1">
              <a:rPr lang="en-US" smtClean="0"/>
              <a:t>9/18/2017</a:t>
            </a:fld>
            <a:endParaRPr lang="en-US" dirty="0"/>
          </a:p>
        </p:txBody>
      </p:sp>
      <p:sp>
        <p:nvSpPr>
          <p:cNvPr id="13" name="Footer Placeholder 4"/>
          <p:cNvSpPr>
            <a:spLocks noGrp="1"/>
          </p:cNvSpPr>
          <p:nvPr>
            <p:ph type="ftr" sz="quarter" idx="11"/>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4" name="Slide Number Placeholder 5"/>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5" name="Rectangle 14"/>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20"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2140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7" name="Rectangle 6"/>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6A82E43-F334-4B83-9151-C0C24AE8A2BC}" type="datetime1">
              <a:rPr lang="en-US" smtClean="0"/>
              <a:t>9/18/2017</a:t>
            </a:fld>
            <a:endParaRPr lang="en-US" dirty="0"/>
          </a:p>
        </p:txBody>
      </p:sp>
      <p:sp>
        <p:nvSpPr>
          <p:cNvPr id="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1" name="Rectangle 10"/>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6"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8891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sp>
        <p:nvSpPr>
          <p:cNvPr id="6" name="Rectangle 5"/>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F0D42744-81F0-410B-A1C2-96529C47C04D}" type="datetime1">
              <a:rPr lang="en-US" smtClean="0"/>
              <a:t>9/18/2017</a:t>
            </a:fld>
            <a:endParaRPr lang="en-US" dirty="0"/>
          </a:p>
        </p:txBody>
      </p:sp>
      <p:sp>
        <p:nvSpPr>
          <p:cNvPr id="8"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9"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0" name="Rectangle 9"/>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3"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3"/>
              </a:rPr>
              <a:t>gadoe.org</a:t>
            </a:r>
            <a:endParaRPr lang="en-US" sz="1200" b="1" dirty="0">
              <a:solidFill>
                <a:schemeClr val="bg1"/>
              </a:solidFill>
            </a:endParaRPr>
          </a:p>
        </p:txBody>
      </p:sp>
      <p:sp>
        <p:nvSpPr>
          <p:cNvPr id="14" name="Rectangle 13"/>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a:blip r:embed="rId4"/>
          <a:stretch>
            <a:fillRect/>
          </a:stretch>
        </p:blipFill>
        <p:spPr>
          <a:xfrm>
            <a:off x="119105" y="1434648"/>
            <a:ext cx="8856454" cy="4537566"/>
          </a:xfrm>
          <a:prstGeom prst="rect">
            <a:avLst/>
          </a:prstGeom>
        </p:spPr>
      </p:pic>
    </p:spTree>
    <p:extLst>
      <p:ext uri="{BB962C8B-B14F-4D97-AF65-F5344CB8AC3E}">
        <p14:creationId xmlns:p14="http://schemas.microsoft.com/office/powerpoint/2010/main" val="79106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a:xfrm>
            <a:off x="3887391" y="1664163"/>
            <a:ext cx="4629150" cy="41968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5BC54F9-6F4B-41F9-912C-6E88152A8FF5}" type="datetime1">
              <a:rPr lang="en-US" smtClean="0"/>
              <a:t>9/18/2017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776714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3887391" y="1801091"/>
            <a:ext cx="4629150" cy="405996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83A17E0-28EC-493A-A2BA-E1070EBF6E76}" type="datetime1">
              <a:rPr lang="en-US" smtClean="0"/>
              <a:t>9/18/2017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426738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gadoe.or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13"/>
          <a:stretch>
            <a:fillRect/>
          </a:stretch>
        </p:blipFill>
        <p:spPr>
          <a:xfrm>
            <a:off x="119105" y="1434648"/>
            <a:ext cx="8856454" cy="4537566"/>
          </a:xfrm>
          <a:prstGeom prst="rect">
            <a:avLst/>
          </a:prstGeom>
        </p:spPr>
      </p:pic>
      <p:sp>
        <p:nvSpPr>
          <p:cNvPr id="8" name="Rectangle 7"/>
          <p:cNvSpPr/>
          <p:nvPr/>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03983" y="334016"/>
            <a:ext cx="631663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BF81D28A-6477-4EA0-9A4C-03300D2262AB}" type="datetime1">
              <a:rPr lang="en-US" smtClean="0"/>
              <a:t>9/18/2017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9" name="Rectangle 8"/>
          <p:cNvSpPr/>
          <p:nvPr/>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14"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3" name="Date Placeholder 3"/>
          <p:cNvSpPr txBox="1">
            <a:spLocks/>
          </p:cNvSpPr>
          <p:nvPr/>
        </p:nvSpPr>
        <p:spPr>
          <a:xfrm>
            <a:off x="7172587" y="1019660"/>
            <a:ext cx="19605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15"/>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14998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txStyles>
    <p:titleStyle>
      <a:lvl1pPr algn="l" defTabSz="914400" rtl="0" eaLnBrk="1" latinLnBrk="0" hangingPunct="1">
        <a:lnSpc>
          <a:spcPct val="90000"/>
        </a:lnSpc>
        <a:spcBef>
          <a:spcPct val="0"/>
        </a:spcBef>
        <a:buNone/>
        <a:defRPr sz="44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hyperlink" Target="https://www.gadoe.org/External-Affairs-and-Policy/communications/Pages/ESSA.aspx"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hyperlink" Target="https://projects.invisionapp.com/share/32C7ZQO6D#/screens/242308294" TargetMode="External"/></Relationships>
</file>

<file path=ppt/slides/_rels/slide5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mailto:atimberlake@doe.k12.ga.us" TargetMode="External"/><Relationship Id="rId2" Type="http://schemas.openxmlformats.org/officeDocument/2006/relationships/hyperlink" Target="mailto:mfincher@doe.k12.ga.u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689526"/>
            <a:ext cx="7772400" cy="2387600"/>
          </a:xfrm>
        </p:spPr>
        <p:txBody>
          <a:bodyPr>
            <a:normAutofit/>
          </a:bodyPr>
          <a:lstStyle/>
          <a:p>
            <a:r>
              <a:rPr lang="en-US" sz="4800" dirty="0">
                <a:solidFill>
                  <a:srgbClr val="FF3300"/>
                </a:solidFill>
              </a:rPr>
              <a:t>Assessment and Accountability in the Era of ESSA</a:t>
            </a:r>
          </a:p>
        </p:txBody>
      </p:sp>
      <p:sp>
        <p:nvSpPr>
          <p:cNvPr id="7" name="Subtitle 6"/>
          <p:cNvSpPr>
            <a:spLocks noGrp="1"/>
          </p:cNvSpPr>
          <p:nvPr>
            <p:ph type="subTitle" idx="1"/>
          </p:nvPr>
        </p:nvSpPr>
        <p:spPr>
          <a:xfrm>
            <a:off x="1143000" y="4169201"/>
            <a:ext cx="6858000" cy="1655762"/>
          </a:xfrm>
        </p:spPr>
        <p:txBody>
          <a:bodyPr/>
          <a:lstStyle/>
          <a:p>
            <a:r>
              <a:rPr lang="en-US" dirty="0">
                <a:solidFill>
                  <a:srgbClr val="FF8F75"/>
                </a:solidFill>
              </a:rPr>
              <a:t>Georgia Education Leadership Institute</a:t>
            </a:r>
          </a:p>
          <a:p>
            <a:r>
              <a:rPr lang="en-US" dirty="0">
                <a:solidFill>
                  <a:srgbClr val="FF8F75"/>
                </a:solidFill>
              </a:rPr>
              <a:t>Pre-Institute Learning Session</a:t>
            </a:r>
          </a:p>
          <a:p>
            <a:r>
              <a:rPr lang="en-US" dirty="0">
                <a:solidFill>
                  <a:srgbClr val="FF8F75"/>
                </a:solidFill>
              </a:rPr>
              <a:t>September 17, 2017</a:t>
            </a:r>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1</a:t>
            </a:fld>
            <a:endParaRPr lang="en-US" dirty="0"/>
          </a:p>
        </p:txBody>
      </p:sp>
    </p:spTree>
    <p:extLst>
      <p:ext uri="{BB962C8B-B14F-4D97-AF65-F5344CB8AC3E}">
        <p14:creationId xmlns:p14="http://schemas.microsoft.com/office/powerpoint/2010/main" val="1215313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982" y="334016"/>
            <a:ext cx="6662579" cy="1325563"/>
          </a:xfrm>
        </p:spPr>
        <p:txBody>
          <a:bodyPr>
            <a:normAutofit/>
          </a:bodyPr>
          <a:lstStyle/>
          <a:p>
            <a:r>
              <a:rPr lang="en-US" dirty="0"/>
              <a:t>State Advisory Committee</a:t>
            </a:r>
          </a:p>
        </p:txBody>
      </p:sp>
      <p:sp>
        <p:nvSpPr>
          <p:cNvPr id="3" name="Content Placeholder 2"/>
          <p:cNvSpPr>
            <a:spLocks noGrp="1"/>
          </p:cNvSpPr>
          <p:nvPr>
            <p:ph idx="1"/>
          </p:nvPr>
        </p:nvSpPr>
        <p:spPr/>
        <p:txBody>
          <a:bodyPr>
            <a:normAutofit/>
          </a:bodyPr>
          <a:lstStyle/>
          <a:p>
            <a:r>
              <a:rPr lang="en-US" dirty="0"/>
              <a:t>Charge</a:t>
            </a:r>
          </a:p>
          <a:p>
            <a:pPr lvl="1"/>
            <a:r>
              <a:rPr lang="en-US" dirty="0"/>
              <a:t>Develop areas of focus and guiding principles</a:t>
            </a:r>
          </a:p>
          <a:p>
            <a:pPr lvl="1"/>
            <a:r>
              <a:rPr lang="en-US" dirty="0"/>
              <a:t>Receive and discuss stakeholder feedback</a:t>
            </a:r>
          </a:p>
          <a:p>
            <a:pPr lvl="1"/>
            <a:r>
              <a:rPr lang="en-US" dirty="0"/>
              <a:t>Review the draft of Georgia’s ESSA State Plan</a:t>
            </a:r>
          </a:p>
          <a:p>
            <a:pPr lvl="1"/>
            <a:r>
              <a:rPr lang="en-US" dirty="0"/>
              <a:t>Provide feedback regarding the draft of Georgia’s ESSA State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10</a:t>
            </a:fld>
            <a:endParaRPr lang="en-US" dirty="0"/>
          </a:p>
        </p:txBody>
      </p:sp>
    </p:spTree>
    <p:extLst>
      <p:ext uri="{BB962C8B-B14F-4D97-AF65-F5344CB8AC3E}">
        <p14:creationId xmlns:p14="http://schemas.microsoft.com/office/powerpoint/2010/main" val="293887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Working Committees</a:t>
            </a:r>
          </a:p>
        </p:txBody>
      </p:sp>
      <p:sp>
        <p:nvSpPr>
          <p:cNvPr id="3" name="Content Placeholder 2"/>
          <p:cNvSpPr>
            <a:spLocks noGrp="1"/>
          </p:cNvSpPr>
          <p:nvPr>
            <p:ph idx="1"/>
          </p:nvPr>
        </p:nvSpPr>
        <p:spPr/>
        <p:txBody>
          <a:bodyPr>
            <a:normAutofit/>
          </a:bodyPr>
          <a:lstStyle/>
          <a:p>
            <a:r>
              <a:rPr lang="en-US" dirty="0"/>
              <a:t>6 working committees</a:t>
            </a:r>
          </a:p>
          <a:p>
            <a:pPr lvl="1"/>
            <a:r>
              <a:rPr lang="en-US" dirty="0"/>
              <a:t>Accountability</a:t>
            </a:r>
          </a:p>
          <a:p>
            <a:pPr lvl="1"/>
            <a:r>
              <a:rPr lang="en-US" dirty="0"/>
              <a:t>Assessment</a:t>
            </a:r>
          </a:p>
          <a:p>
            <a:pPr lvl="1"/>
            <a:r>
              <a:rPr lang="en-US" dirty="0"/>
              <a:t>Federal Programs to Support School Improvement</a:t>
            </a:r>
          </a:p>
          <a:p>
            <a:pPr lvl="1"/>
            <a:r>
              <a:rPr lang="en-US" dirty="0"/>
              <a:t>Education of the Whole Child</a:t>
            </a:r>
          </a:p>
          <a:p>
            <a:pPr lvl="1"/>
            <a:r>
              <a:rPr lang="en-US" dirty="0"/>
              <a:t>Educator &amp; Leader Development</a:t>
            </a:r>
          </a:p>
          <a:p>
            <a:pPr lvl="1"/>
            <a:r>
              <a:rPr lang="en-US" dirty="0"/>
              <a:t>Communications</a:t>
            </a:r>
          </a:p>
          <a:p>
            <a:r>
              <a:rPr lang="en-US" dirty="0"/>
              <a:t>20 members</a:t>
            </a:r>
          </a:p>
          <a:p>
            <a:pPr lvl="1"/>
            <a:r>
              <a:rPr lang="en-US" dirty="0"/>
              <a:t>5 </a:t>
            </a:r>
            <a:r>
              <a:rPr lang="en-US" dirty="0" err="1"/>
              <a:t>GaDOE</a:t>
            </a:r>
            <a:r>
              <a:rPr lang="en-US" dirty="0"/>
              <a:t> staff; 15 stakeholders</a:t>
            </a:r>
          </a:p>
        </p:txBody>
      </p:sp>
      <p:sp>
        <p:nvSpPr>
          <p:cNvPr id="5" name="Slide Number Placeholder 4"/>
          <p:cNvSpPr>
            <a:spLocks noGrp="1"/>
          </p:cNvSpPr>
          <p:nvPr>
            <p:ph type="sldNum" sz="quarter" idx="4"/>
          </p:nvPr>
        </p:nvSpPr>
        <p:spPr/>
        <p:txBody>
          <a:bodyPr/>
          <a:lstStyle/>
          <a:p>
            <a:fld id="{B63E4CEF-BB1E-48C7-AE93-F39F6AA99AD7}" type="slidenum">
              <a:rPr lang="en-US" smtClean="0"/>
              <a:pPr/>
              <a:t>11</a:t>
            </a:fld>
            <a:endParaRPr lang="en-US" dirty="0"/>
          </a:p>
        </p:txBody>
      </p:sp>
    </p:spTree>
    <p:extLst>
      <p:ext uri="{BB962C8B-B14F-4D97-AF65-F5344CB8AC3E}">
        <p14:creationId xmlns:p14="http://schemas.microsoft.com/office/powerpoint/2010/main" val="2993414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Working Committees</a:t>
            </a:r>
          </a:p>
        </p:txBody>
      </p:sp>
      <p:sp>
        <p:nvSpPr>
          <p:cNvPr id="3" name="Content Placeholder 2"/>
          <p:cNvSpPr>
            <a:spLocks noGrp="1"/>
          </p:cNvSpPr>
          <p:nvPr>
            <p:ph idx="1"/>
          </p:nvPr>
        </p:nvSpPr>
        <p:spPr/>
        <p:txBody>
          <a:bodyPr>
            <a:normAutofit/>
          </a:bodyPr>
          <a:lstStyle/>
          <a:p>
            <a:r>
              <a:rPr lang="en-US" dirty="0"/>
              <a:t>Scope</a:t>
            </a:r>
          </a:p>
          <a:p>
            <a:pPr lvl="1"/>
            <a:r>
              <a:rPr lang="en-US" dirty="0"/>
              <a:t>Develop feedback questions for stakeholders</a:t>
            </a:r>
          </a:p>
          <a:p>
            <a:pPr lvl="1"/>
            <a:r>
              <a:rPr lang="en-US" dirty="0"/>
              <a:t>Discuss stakeholder input, USED’s regulations and guidance, areas of focus, and assigned portions of ESSA</a:t>
            </a:r>
          </a:p>
          <a:p>
            <a:pPr lvl="1"/>
            <a:r>
              <a:rPr lang="en-US" dirty="0"/>
              <a:t>Coordinate with other working committees to write Georgia’s draft state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12</a:t>
            </a:fld>
            <a:endParaRPr lang="en-US" dirty="0"/>
          </a:p>
        </p:txBody>
      </p:sp>
    </p:spTree>
    <p:extLst>
      <p:ext uri="{BB962C8B-B14F-4D97-AF65-F5344CB8AC3E}">
        <p14:creationId xmlns:p14="http://schemas.microsoft.com/office/powerpoint/2010/main" val="739564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Assessment Working Committee</a:t>
            </a:r>
          </a:p>
        </p:txBody>
      </p:sp>
      <p:sp>
        <p:nvSpPr>
          <p:cNvPr id="3" name="Content Placeholder 2"/>
          <p:cNvSpPr>
            <a:spLocks noGrp="1"/>
          </p:cNvSpPr>
          <p:nvPr>
            <p:ph idx="1"/>
          </p:nvPr>
        </p:nvSpPr>
        <p:spPr/>
        <p:txBody>
          <a:bodyPr>
            <a:normAutofit fontScale="77500" lnSpcReduction="20000"/>
          </a:bodyPr>
          <a:lstStyle/>
          <a:p>
            <a:r>
              <a:rPr lang="en-US" dirty="0"/>
              <a:t>Chairs: </a:t>
            </a:r>
          </a:p>
          <a:p>
            <a:pPr lvl="1"/>
            <a:r>
              <a:rPr lang="en-US" dirty="0"/>
              <a:t>Melissa Fincher, Ph.D.</a:t>
            </a:r>
          </a:p>
          <a:p>
            <a:pPr marL="457200" lvl="1" indent="0">
              <a:buNone/>
            </a:pPr>
            <a:r>
              <a:rPr lang="en-US" dirty="0"/>
              <a:t>    Deputy Superintendent for Assessment &amp; Accountability</a:t>
            </a:r>
          </a:p>
          <a:p>
            <a:pPr lvl="1"/>
            <a:r>
              <a:rPr lang="en-US" dirty="0"/>
              <a:t>Steve Barker, Ph.D.</a:t>
            </a:r>
          </a:p>
          <a:p>
            <a:pPr marL="457200" lvl="1" indent="0">
              <a:buNone/>
            </a:pPr>
            <a:r>
              <a:rPr lang="en-US" dirty="0"/>
              <a:t>    Superintendent of Coweta County School District</a:t>
            </a:r>
          </a:p>
          <a:p>
            <a:r>
              <a:rPr lang="en-US" dirty="0"/>
              <a:t>Members of the committee included:</a:t>
            </a:r>
          </a:p>
          <a:p>
            <a:pPr lvl="1"/>
            <a:r>
              <a:rPr lang="en-US" dirty="0"/>
              <a:t>5 Superintendents or Assistant Superintendents; </a:t>
            </a:r>
          </a:p>
          <a:p>
            <a:pPr lvl="1"/>
            <a:r>
              <a:rPr lang="en-US" dirty="0"/>
              <a:t>4 District Administrators – Assessment, Research/Accountability, and Special Education; </a:t>
            </a:r>
          </a:p>
          <a:p>
            <a:pPr lvl="1"/>
            <a:r>
              <a:rPr lang="en-US" dirty="0"/>
              <a:t>2 Principals; </a:t>
            </a:r>
          </a:p>
          <a:p>
            <a:pPr lvl="1"/>
            <a:r>
              <a:rPr lang="en-US" dirty="0"/>
              <a:t>2 Teachers; </a:t>
            </a:r>
          </a:p>
          <a:p>
            <a:pPr lvl="1"/>
            <a:r>
              <a:rPr lang="en-US" dirty="0"/>
              <a:t>1 RESA Representative; </a:t>
            </a:r>
          </a:p>
          <a:p>
            <a:pPr lvl="1"/>
            <a:r>
              <a:rPr lang="en-US" dirty="0"/>
              <a:t>1 Alliance of Education Agency Heads Representative; and </a:t>
            </a:r>
          </a:p>
          <a:p>
            <a:pPr lvl="1"/>
            <a:r>
              <a:rPr lang="en-US" dirty="0"/>
              <a:t>5 </a:t>
            </a:r>
            <a:r>
              <a:rPr lang="en-US" dirty="0" err="1"/>
              <a:t>GaDOE</a:t>
            </a:r>
            <a:r>
              <a:rPr lang="en-US" dirty="0"/>
              <a:t> staff focusing on assessment and accountability, curriculum and instruction, special education, teacher and leader effectiveness, and policy.</a:t>
            </a:r>
          </a:p>
        </p:txBody>
      </p:sp>
      <p:sp>
        <p:nvSpPr>
          <p:cNvPr id="5" name="Slide Number Placeholder 4"/>
          <p:cNvSpPr>
            <a:spLocks noGrp="1"/>
          </p:cNvSpPr>
          <p:nvPr>
            <p:ph type="sldNum" sz="quarter" idx="4"/>
          </p:nvPr>
        </p:nvSpPr>
        <p:spPr/>
        <p:txBody>
          <a:bodyPr/>
          <a:lstStyle/>
          <a:p>
            <a:fld id="{B63E4CEF-BB1E-48C7-AE93-F39F6AA99AD7}" type="slidenum">
              <a:rPr lang="en-US" smtClean="0"/>
              <a:pPr/>
              <a:t>13</a:t>
            </a:fld>
            <a:endParaRPr lang="en-US" dirty="0"/>
          </a:p>
        </p:txBody>
      </p:sp>
    </p:spTree>
    <p:extLst>
      <p:ext uri="{BB962C8B-B14F-4D97-AF65-F5344CB8AC3E}">
        <p14:creationId xmlns:p14="http://schemas.microsoft.com/office/powerpoint/2010/main" val="2562256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Accountability Working Committee</a:t>
            </a:r>
          </a:p>
        </p:txBody>
      </p:sp>
      <p:sp>
        <p:nvSpPr>
          <p:cNvPr id="3" name="Content Placeholder 2"/>
          <p:cNvSpPr>
            <a:spLocks noGrp="1"/>
          </p:cNvSpPr>
          <p:nvPr>
            <p:ph idx="1"/>
          </p:nvPr>
        </p:nvSpPr>
        <p:spPr/>
        <p:txBody>
          <a:bodyPr>
            <a:normAutofit fontScale="77500" lnSpcReduction="20000"/>
          </a:bodyPr>
          <a:lstStyle/>
          <a:p>
            <a:r>
              <a:rPr lang="en-US" dirty="0"/>
              <a:t>Chairs: </a:t>
            </a:r>
          </a:p>
          <a:p>
            <a:pPr lvl="1"/>
            <a:r>
              <a:rPr lang="en-US" dirty="0"/>
              <a:t>Allison Timberlake, Ph.D.</a:t>
            </a:r>
          </a:p>
          <a:p>
            <a:pPr marL="457200" lvl="1" indent="0">
              <a:buNone/>
            </a:pPr>
            <a:r>
              <a:rPr lang="en-US" dirty="0"/>
              <a:t>    Director of Accountability</a:t>
            </a:r>
          </a:p>
          <a:p>
            <a:pPr lvl="1"/>
            <a:r>
              <a:rPr lang="en-US" dirty="0"/>
              <a:t>Molly Howard, Ph.D.</a:t>
            </a:r>
          </a:p>
          <a:p>
            <a:pPr marL="457200" lvl="1" indent="0">
              <a:buNone/>
            </a:pPr>
            <a:r>
              <a:rPr lang="en-US" dirty="0"/>
              <a:t>    Superintendent of Jefferson County School District</a:t>
            </a:r>
          </a:p>
          <a:p>
            <a:r>
              <a:rPr lang="en-US" dirty="0"/>
              <a:t>Members of the committee included:</a:t>
            </a:r>
          </a:p>
          <a:p>
            <a:pPr lvl="1"/>
            <a:r>
              <a:rPr lang="en-US" dirty="0"/>
              <a:t>3 Superintendents or Assistant Superintendents; </a:t>
            </a:r>
          </a:p>
          <a:p>
            <a:pPr lvl="1"/>
            <a:r>
              <a:rPr lang="en-US" dirty="0"/>
              <a:t>6 District Administrators – Assessment, Accountability, and/or Data; School Improvement; Special Education; Instruction; and STEM; </a:t>
            </a:r>
          </a:p>
          <a:p>
            <a:pPr lvl="1"/>
            <a:r>
              <a:rPr lang="en-US" dirty="0"/>
              <a:t>3 Principals or Assistant Principals; </a:t>
            </a:r>
          </a:p>
          <a:p>
            <a:pPr lvl="1"/>
            <a:r>
              <a:rPr lang="en-US" dirty="0"/>
              <a:t>1 Teacher; </a:t>
            </a:r>
          </a:p>
          <a:p>
            <a:pPr lvl="1"/>
            <a:r>
              <a:rPr lang="en-US" dirty="0"/>
              <a:t>1 RESA Representative; </a:t>
            </a:r>
          </a:p>
          <a:p>
            <a:pPr lvl="1"/>
            <a:r>
              <a:rPr lang="en-US" dirty="0"/>
              <a:t>1 GOSA Representative; and</a:t>
            </a:r>
          </a:p>
          <a:p>
            <a:pPr lvl="1"/>
            <a:r>
              <a:rPr lang="en-US" dirty="0"/>
              <a:t>5 </a:t>
            </a:r>
            <a:r>
              <a:rPr lang="en-US" dirty="0" err="1"/>
              <a:t>GaDOE</a:t>
            </a:r>
            <a:r>
              <a:rPr lang="en-US" dirty="0"/>
              <a:t> staff focusing on assessment and accountability; research and policy; data collections and privacy; special education; and career, technical, and agricultural education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14</a:t>
            </a:fld>
            <a:endParaRPr lang="en-US" dirty="0"/>
          </a:p>
        </p:txBody>
      </p:sp>
    </p:spTree>
    <p:extLst>
      <p:ext uri="{BB962C8B-B14F-4D97-AF65-F5344CB8AC3E}">
        <p14:creationId xmlns:p14="http://schemas.microsoft.com/office/powerpoint/2010/main" val="158590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ESSA Updates</a:t>
            </a:r>
          </a:p>
        </p:txBody>
      </p:sp>
      <p:sp>
        <p:nvSpPr>
          <p:cNvPr id="3" name="Content Placeholder 2"/>
          <p:cNvSpPr>
            <a:spLocks noGrp="1"/>
          </p:cNvSpPr>
          <p:nvPr>
            <p:ph idx="1"/>
          </p:nvPr>
        </p:nvSpPr>
        <p:spPr/>
        <p:txBody>
          <a:bodyPr>
            <a:normAutofit/>
          </a:bodyPr>
          <a:lstStyle/>
          <a:p>
            <a:r>
              <a:rPr lang="en-US" dirty="0"/>
              <a:t>Accountability Regulations were rescinded by Congress; no action was taken on the Assessment Regulations.</a:t>
            </a:r>
          </a:p>
          <a:p>
            <a:r>
              <a:rPr lang="en-US" dirty="0"/>
              <a:t>President Trump issued an executive order calling for the review of all regulations pertaining to ESSA.</a:t>
            </a:r>
          </a:p>
          <a:p>
            <a:r>
              <a:rPr lang="en-US" dirty="0"/>
              <a:t>Both the Assessment and Accountability Working Committees grounded their discussions in the actual law.</a:t>
            </a:r>
          </a:p>
        </p:txBody>
      </p:sp>
      <p:sp>
        <p:nvSpPr>
          <p:cNvPr id="5" name="Slide Number Placeholder 4"/>
          <p:cNvSpPr>
            <a:spLocks noGrp="1"/>
          </p:cNvSpPr>
          <p:nvPr>
            <p:ph type="sldNum" sz="quarter" idx="4"/>
          </p:nvPr>
        </p:nvSpPr>
        <p:spPr/>
        <p:txBody>
          <a:bodyPr/>
          <a:lstStyle/>
          <a:p>
            <a:fld id="{B63E4CEF-BB1E-48C7-AE93-F39F6AA99AD7}" type="slidenum">
              <a:rPr lang="en-US" smtClean="0"/>
              <a:pPr/>
              <a:t>15</a:t>
            </a:fld>
            <a:endParaRPr lang="en-US" dirty="0"/>
          </a:p>
        </p:txBody>
      </p:sp>
    </p:spTree>
    <p:extLst>
      <p:ext uri="{BB962C8B-B14F-4D97-AF65-F5344CB8AC3E}">
        <p14:creationId xmlns:p14="http://schemas.microsoft.com/office/powerpoint/2010/main" val="14865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Georgia’s Plan</a:t>
            </a:r>
          </a:p>
        </p:txBody>
      </p:sp>
      <p:sp>
        <p:nvSpPr>
          <p:cNvPr id="3" name="Content Placeholder 2"/>
          <p:cNvSpPr>
            <a:spLocks noGrp="1"/>
          </p:cNvSpPr>
          <p:nvPr>
            <p:ph idx="1"/>
          </p:nvPr>
        </p:nvSpPr>
        <p:spPr/>
        <p:txBody>
          <a:bodyPr>
            <a:normAutofit fontScale="92500" lnSpcReduction="10000"/>
          </a:bodyPr>
          <a:lstStyle/>
          <a:p>
            <a:r>
              <a:rPr lang="en-US" dirty="0"/>
              <a:t>Georgia’s draft ESSA plan was posted in June 2017 for a 30-day public comment period</a:t>
            </a:r>
          </a:p>
          <a:p>
            <a:r>
              <a:rPr lang="en-US" dirty="0"/>
              <a:t>Working committees reviewed public feedback and made recommendations for the ESSA plan</a:t>
            </a:r>
          </a:p>
          <a:p>
            <a:r>
              <a:rPr lang="en-US" dirty="0"/>
              <a:t>Georgia’s revised draft ESSA plan was submitted to Governor Nathan Deal in August 2017 for a 30-day review period</a:t>
            </a:r>
          </a:p>
          <a:p>
            <a:r>
              <a:rPr lang="en-US" dirty="0"/>
              <a:t>Georgia’ final ESSA plan will be submitted to the U.S. Department of Education on September 18, 2017</a:t>
            </a:r>
          </a:p>
          <a:p>
            <a:r>
              <a:rPr lang="en-US" dirty="0"/>
              <a:t>USED has 120 days to review and approve Georgia’s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16</a:t>
            </a:fld>
            <a:endParaRPr lang="en-US" dirty="0"/>
          </a:p>
        </p:txBody>
      </p:sp>
    </p:spTree>
    <p:extLst>
      <p:ext uri="{BB962C8B-B14F-4D97-AF65-F5344CB8AC3E}">
        <p14:creationId xmlns:p14="http://schemas.microsoft.com/office/powerpoint/2010/main" val="90276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983" y="334016"/>
            <a:ext cx="6316630" cy="1325563"/>
          </a:xfrm>
        </p:spPr>
        <p:txBody>
          <a:bodyPr/>
          <a:lstStyle/>
          <a:p>
            <a:r>
              <a:rPr lang="en-US" dirty="0"/>
              <a:t>Assessment &amp; Accountability</a:t>
            </a:r>
          </a:p>
        </p:txBody>
      </p:sp>
      <p:sp>
        <p:nvSpPr>
          <p:cNvPr id="3" name="Content Placeholder 2"/>
          <p:cNvSpPr>
            <a:spLocks noGrp="1"/>
          </p:cNvSpPr>
          <p:nvPr>
            <p:ph idx="1"/>
          </p:nvPr>
        </p:nvSpPr>
        <p:spPr/>
        <p:txBody>
          <a:bodyPr>
            <a:normAutofit/>
          </a:bodyPr>
          <a:lstStyle/>
          <a:p>
            <a:pPr marL="0" indent="0">
              <a:buFont typeface="Arial" charset="0"/>
              <a:buNone/>
            </a:pPr>
            <a:endParaRPr lang="en-US" altLang="en-US" dirty="0"/>
          </a:p>
          <a:p>
            <a:pPr marL="0" indent="0">
              <a:buFont typeface="Arial" charset="0"/>
              <a:buNone/>
            </a:pPr>
            <a:r>
              <a:rPr lang="en-US" altLang="en-US" dirty="0"/>
              <a:t>The primary purpose of school is </a:t>
            </a:r>
            <a:r>
              <a:rPr lang="en-US" altLang="en-US" b="1" dirty="0">
                <a:solidFill>
                  <a:srgbClr val="FF0000"/>
                </a:solidFill>
              </a:rPr>
              <a:t>teaching and learning</a:t>
            </a:r>
            <a:r>
              <a:rPr lang="en-US" altLang="en-US" dirty="0"/>
              <a:t>.</a:t>
            </a:r>
          </a:p>
          <a:p>
            <a:pPr marL="0" indent="0">
              <a:buFont typeface="Arial" charset="0"/>
              <a:buNone/>
            </a:pPr>
            <a:endParaRPr lang="en-US" altLang="en-US" dirty="0"/>
          </a:p>
          <a:p>
            <a:pPr marL="0" indent="0">
              <a:buFont typeface="Arial" charset="0"/>
              <a:buNone/>
            </a:pPr>
            <a:r>
              <a:rPr lang="en-US" altLang="en-US" dirty="0"/>
              <a:t>Assessment and accountability play an important role, but importantly – </a:t>
            </a:r>
            <a:r>
              <a:rPr lang="en-US" altLang="en-US" dirty="0">
                <a:solidFill>
                  <a:srgbClr val="0000FF"/>
                </a:solidFill>
              </a:rPr>
              <a:t>that role is supporting</a:t>
            </a:r>
            <a:r>
              <a:rPr lang="en-US" altLang="en-US" dirty="0"/>
              <a:t> </a:t>
            </a:r>
            <a:r>
              <a:rPr lang="en-US" altLang="en-US" i="1" dirty="0">
                <a:solidFill>
                  <a:srgbClr val="0000FF"/>
                </a:solidFill>
              </a:rPr>
              <a:t>with the primary focus being teaching and learning</a:t>
            </a:r>
            <a:r>
              <a:rPr lang="en-US" altLang="en-US" dirty="0">
                <a:solidFill>
                  <a:srgbClr val="0000FF"/>
                </a:solidFill>
              </a:rPr>
              <a:t>.</a:t>
            </a:r>
          </a:p>
          <a:p>
            <a:pPr marL="0" indent="0">
              <a:buNone/>
            </a:pPr>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17</a:t>
            </a:fld>
            <a:endParaRPr lang="en-US" dirty="0"/>
          </a:p>
        </p:txBody>
      </p:sp>
    </p:spTree>
    <p:extLst>
      <p:ext uri="{BB962C8B-B14F-4D97-AF65-F5344CB8AC3E}">
        <p14:creationId xmlns:p14="http://schemas.microsoft.com/office/powerpoint/2010/main" val="3263360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1D88B8-7D11-43C8-90AF-3A84EC712937}"/>
              </a:ext>
            </a:extLst>
          </p:cNvPr>
          <p:cNvSpPr>
            <a:spLocks noGrp="1"/>
          </p:cNvSpPr>
          <p:nvPr>
            <p:ph type="title"/>
          </p:nvPr>
        </p:nvSpPr>
        <p:spPr/>
        <p:txBody>
          <a:bodyPr/>
          <a:lstStyle/>
          <a:p>
            <a:r>
              <a:rPr lang="en-US" dirty="0"/>
              <a:t>Assessment</a:t>
            </a:r>
          </a:p>
        </p:txBody>
      </p:sp>
      <p:sp>
        <p:nvSpPr>
          <p:cNvPr id="7" name="Text Placeholder 6">
            <a:extLst>
              <a:ext uri="{FF2B5EF4-FFF2-40B4-BE49-F238E27FC236}">
                <a16:creationId xmlns:a16="http://schemas.microsoft.com/office/drawing/2014/main" id="{C11A8D45-F46D-4A97-9E08-09E1E0FC5BD0}"/>
              </a:ext>
            </a:extLst>
          </p:cNvPr>
          <p:cNvSpPr>
            <a:spLocks noGrp="1"/>
          </p:cNvSpPr>
          <p:nvPr>
            <p:ph type="body" idx="1"/>
          </p:nvPr>
        </p:nvSpPr>
        <p:spPr/>
        <p:txBody>
          <a:bodyPr/>
          <a:lstStyle/>
          <a:p>
            <a:r>
              <a:rPr lang="en-US" dirty="0"/>
              <a:t>ESSA and Opportunities for Flexibility</a:t>
            </a:r>
          </a:p>
        </p:txBody>
      </p:sp>
      <p:sp>
        <p:nvSpPr>
          <p:cNvPr id="5" name="Slide Number Placeholder 4">
            <a:extLst>
              <a:ext uri="{FF2B5EF4-FFF2-40B4-BE49-F238E27FC236}">
                <a16:creationId xmlns:a16="http://schemas.microsoft.com/office/drawing/2014/main" id="{6AC3EC68-0143-49A4-8C57-212ACD6AB5DA}"/>
              </a:ext>
            </a:extLst>
          </p:cNvPr>
          <p:cNvSpPr>
            <a:spLocks noGrp="1"/>
          </p:cNvSpPr>
          <p:nvPr>
            <p:ph type="sldNum" sz="quarter" idx="4"/>
          </p:nvPr>
        </p:nvSpPr>
        <p:spPr/>
        <p:txBody>
          <a:bodyPr/>
          <a:lstStyle/>
          <a:p>
            <a:fld id="{B63E4CEF-BB1E-48C7-AE93-F39F6AA99AD7}" type="slidenum">
              <a:rPr lang="en-US" smtClean="0"/>
              <a:pPr/>
              <a:t>18</a:t>
            </a:fld>
            <a:endParaRPr lang="en-US" dirty="0"/>
          </a:p>
        </p:txBody>
      </p:sp>
    </p:spTree>
    <p:extLst>
      <p:ext uri="{BB962C8B-B14F-4D97-AF65-F5344CB8AC3E}">
        <p14:creationId xmlns:p14="http://schemas.microsoft.com/office/powerpoint/2010/main" val="235518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3300"/>
                </a:solidFill>
              </a:rPr>
              <a:t>Background</a:t>
            </a:r>
          </a:p>
        </p:txBody>
      </p:sp>
      <p:sp>
        <p:nvSpPr>
          <p:cNvPr id="3" name="Content Placeholder 2"/>
          <p:cNvSpPr>
            <a:spLocks noGrp="1"/>
          </p:cNvSpPr>
          <p:nvPr>
            <p:ph idx="1"/>
          </p:nvPr>
        </p:nvSpPr>
        <p:spPr>
          <a:xfrm>
            <a:off x="360218" y="1825625"/>
            <a:ext cx="8155132" cy="4351338"/>
          </a:xfrm>
        </p:spPr>
        <p:txBody>
          <a:bodyPr>
            <a:normAutofit/>
          </a:bodyPr>
          <a:lstStyle/>
          <a:p>
            <a:r>
              <a:rPr lang="en-US" dirty="0"/>
              <a:t>Federal requirements surrounding assessment, introduced by No Child Left Behind in 2001, remain:</a:t>
            </a:r>
          </a:p>
          <a:p>
            <a:pPr lvl="1">
              <a:buFont typeface="Calibri" panose="020F0502020204030204" pitchFamily="34" charset="0"/>
              <a:buChar char="‒"/>
            </a:pPr>
            <a:r>
              <a:rPr lang="en-US" dirty="0"/>
              <a:t>all public school students enrolled in grades 3 through 8 must be assessed annually in reading/language arts and mathematics;</a:t>
            </a:r>
          </a:p>
          <a:p>
            <a:pPr lvl="1">
              <a:buFont typeface="Calibri" panose="020F0502020204030204" pitchFamily="34" charset="0"/>
              <a:buChar char="‒"/>
            </a:pPr>
            <a:r>
              <a:rPr lang="en-US" dirty="0"/>
              <a:t>high school students enrolled in public schools must be assessed at least once in grades 9 through 12 in reading/language arts and mathematics;</a:t>
            </a:r>
          </a:p>
          <a:p>
            <a:pPr lvl="1">
              <a:buFont typeface="Calibri" panose="020F0502020204030204" pitchFamily="34" charset="0"/>
              <a:buChar char="‒"/>
            </a:pPr>
            <a:r>
              <a:rPr lang="en-US" dirty="0"/>
              <a:t>science must be assessed at least once in grades 3 – 5, 6 – 9, and 10 – 12.</a:t>
            </a:r>
          </a:p>
        </p:txBody>
      </p:sp>
      <p:sp>
        <p:nvSpPr>
          <p:cNvPr id="5" name="Slide Number Placeholder 4"/>
          <p:cNvSpPr>
            <a:spLocks noGrp="1"/>
          </p:cNvSpPr>
          <p:nvPr>
            <p:ph type="sldNum" sz="quarter" idx="4"/>
          </p:nvPr>
        </p:nvSpPr>
        <p:spPr/>
        <p:txBody>
          <a:bodyPr/>
          <a:lstStyle/>
          <a:p>
            <a:fld id="{B63E4CEF-BB1E-48C7-AE93-F39F6AA99AD7}" type="slidenum">
              <a:rPr lang="en-US" smtClean="0"/>
              <a:pPr/>
              <a:t>19</a:t>
            </a:fld>
            <a:endParaRPr lang="en-US" dirty="0"/>
          </a:p>
        </p:txBody>
      </p:sp>
    </p:spTree>
    <p:extLst>
      <p:ext uri="{BB962C8B-B14F-4D97-AF65-F5344CB8AC3E}">
        <p14:creationId xmlns:p14="http://schemas.microsoft.com/office/powerpoint/2010/main" val="1583067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FF"/>
                </a:solidFill>
              </a:rPr>
              <a:t>2017-2018</a:t>
            </a:r>
          </a:p>
        </p:txBody>
      </p:sp>
      <p:sp>
        <p:nvSpPr>
          <p:cNvPr id="3" name="Content Placeholder 2"/>
          <p:cNvSpPr>
            <a:spLocks noGrp="1"/>
          </p:cNvSpPr>
          <p:nvPr>
            <p:ph idx="1"/>
          </p:nvPr>
        </p:nvSpPr>
        <p:spPr>
          <a:xfrm>
            <a:off x="243840" y="1514798"/>
            <a:ext cx="8679180" cy="4779321"/>
          </a:xfrm>
        </p:spPr>
        <p:txBody>
          <a:bodyPr>
            <a:normAutofit fontScale="92500" lnSpcReduction="20000"/>
          </a:bodyPr>
          <a:lstStyle/>
          <a:p>
            <a:r>
              <a:rPr lang="en-US" sz="3200" dirty="0"/>
              <a:t>GKIDS Readiness Check Inaugural Launch</a:t>
            </a:r>
          </a:p>
          <a:p>
            <a:pPr marL="0" indent="0" algn="r">
              <a:buNone/>
            </a:pPr>
            <a:r>
              <a:rPr lang="en-US" dirty="0">
                <a:solidFill>
                  <a:srgbClr val="FF0000"/>
                </a:solidFill>
              </a:rPr>
              <a:t>First six weeks of school</a:t>
            </a:r>
          </a:p>
          <a:p>
            <a:r>
              <a:rPr lang="en-US" sz="3200" dirty="0"/>
              <a:t>Reading &amp; Evidence Based Writing Field Test:</a:t>
            </a:r>
            <a:endParaRPr lang="en-US" dirty="0"/>
          </a:p>
          <a:p>
            <a:pPr marL="0" indent="0" algn="r">
              <a:buNone/>
            </a:pPr>
            <a:r>
              <a:rPr lang="en-US" dirty="0">
                <a:solidFill>
                  <a:srgbClr val="FF0000"/>
                </a:solidFill>
              </a:rPr>
              <a:t>October 16, 2017 – November 3, 2017</a:t>
            </a:r>
          </a:p>
          <a:p>
            <a:r>
              <a:rPr lang="en-US" sz="3200" dirty="0"/>
              <a:t>Spring 2018 Georgia Milestones Testing Windows:</a:t>
            </a:r>
            <a:endParaRPr lang="en-US" dirty="0"/>
          </a:p>
          <a:p>
            <a:pPr marL="0" indent="0" algn="r">
              <a:buNone/>
            </a:pPr>
            <a:r>
              <a:rPr lang="en-US" dirty="0">
                <a:solidFill>
                  <a:srgbClr val="FF0000"/>
                </a:solidFill>
              </a:rPr>
              <a:t>End of Grade: April 9 – May 18, 2018</a:t>
            </a:r>
          </a:p>
          <a:p>
            <a:pPr marL="0" indent="0" algn="r">
              <a:buNone/>
            </a:pPr>
            <a:r>
              <a:rPr lang="en-US" dirty="0">
                <a:solidFill>
                  <a:srgbClr val="FF0000"/>
                </a:solidFill>
              </a:rPr>
              <a:t>End of Course:  April 23 – June 1, 2018</a:t>
            </a:r>
          </a:p>
          <a:p>
            <a:r>
              <a:rPr lang="en-US" sz="3200" dirty="0">
                <a:solidFill>
                  <a:srgbClr val="0000FF"/>
                </a:solidFill>
              </a:rPr>
              <a:t>New Science and Social Studies tests aligned to Georgia Standards of Excellence</a:t>
            </a:r>
          </a:p>
          <a:p>
            <a:pPr marL="0" indent="0" algn="r">
              <a:buNone/>
            </a:pPr>
            <a:r>
              <a:rPr lang="en-US" dirty="0">
                <a:solidFill>
                  <a:srgbClr val="FF0000"/>
                </a:solidFill>
              </a:rPr>
              <a:t>First administration:  Winter EOC/Spring EOG</a:t>
            </a:r>
          </a:p>
          <a:p>
            <a:pPr marL="0" indent="0" algn="r">
              <a:buNone/>
            </a:pPr>
            <a:r>
              <a:rPr lang="en-US" dirty="0">
                <a:solidFill>
                  <a:srgbClr val="FF0000"/>
                </a:solidFill>
              </a:rPr>
              <a:t>Expect science/social studies scores to be delayed</a:t>
            </a:r>
          </a:p>
          <a:p>
            <a:endParaRPr lang="en-US" dirty="0">
              <a:solidFill>
                <a:srgbClr val="FF0000"/>
              </a:solidFill>
            </a:endParaRPr>
          </a:p>
          <a:p>
            <a:endParaRPr lang="en-US" dirty="0"/>
          </a:p>
        </p:txBody>
      </p:sp>
    </p:spTree>
    <p:extLst>
      <p:ext uri="{BB962C8B-B14F-4D97-AF65-F5344CB8AC3E}">
        <p14:creationId xmlns:p14="http://schemas.microsoft.com/office/powerpoint/2010/main" val="2336144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73" y="361708"/>
            <a:ext cx="6316630" cy="838458"/>
          </a:xfrm>
        </p:spPr>
        <p:txBody>
          <a:bodyPr>
            <a:noAutofit/>
          </a:bodyPr>
          <a:lstStyle/>
          <a:p>
            <a:r>
              <a:rPr lang="en-US" sz="3600" dirty="0">
                <a:solidFill>
                  <a:srgbClr val="FF3300"/>
                </a:solidFill>
              </a:rPr>
              <a:t>Federal/State Testing Requirements in Georgia</a:t>
            </a:r>
          </a:p>
        </p:txBody>
      </p:sp>
      <p:sp>
        <p:nvSpPr>
          <p:cNvPr id="5" name="Slide Number Placeholder 4"/>
          <p:cNvSpPr>
            <a:spLocks noGrp="1"/>
          </p:cNvSpPr>
          <p:nvPr>
            <p:ph type="sldNum" sz="quarter" idx="4294967295"/>
          </p:nvPr>
        </p:nvSpPr>
        <p:spPr>
          <a:xfrm>
            <a:off x="6457950" y="6356351"/>
            <a:ext cx="2057400" cy="365125"/>
          </a:xfrm>
          <a:prstGeom prst="rect">
            <a:avLst/>
          </a:prstGeom>
        </p:spPr>
        <p:txBody>
          <a:bodyPr/>
          <a:lstStyle/>
          <a:p>
            <a:fld id="{B63E4CEF-BB1E-48C7-AE93-F39F6AA99AD7}" type="slidenum">
              <a:rPr lang="en-US" smtClean="0"/>
              <a:pPr/>
              <a:t>20</a:t>
            </a:fld>
            <a:endParaRPr lang="en-US" dirty="0"/>
          </a:p>
        </p:txBody>
      </p:sp>
      <p:graphicFrame>
        <p:nvGraphicFramePr>
          <p:cNvPr id="4" name="Table 3"/>
          <p:cNvGraphicFramePr>
            <a:graphicFrameLocks noGrp="1"/>
          </p:cNvGraphicFramePr>
          <p:nvPr>
            <p:extLst/>
          </p:nvPr>
        </p:nvGraphicFramePr>
        <p:xfrm>
          <a:off x="432024" y="1575541"/>
          <a:ext cx="8308259" cy="4432006"/>
        </p:xfrm>
        <a:graphic>
          <a:graphicData uri="http://schemas.openxmlformats.org/drawingml/2006/table">
            <a:tbl>
              <a:tblPr firstRow="1" bandRow="1">
                <a:tableStyleId>{5C22544A-7EE6-4342-B048-85BDC9FD1C3A}</a:tableStyleId>
              </a:tblPr>
              <a:tblGrid>
                <a:gridCol w="1327102">
                  <a:extLst>
                    <a:ext uri="{9D8B030D-6E8A-4147-A177-3AD203B41FA5}">
                      <a16:colId xmlns:a16="http://schemas.microsoft.com/office/drawing/2014/main" val="20000"/>
                    </a:ext>
                  </a:extLst>
                </a:gridCol>
                <a:gridCol w="4865672">
                  <a:extLst>
                    <a:ext uri="{9D8B030D-6E8A-4147-A177-3AD203B41FA5}">
                      <a16:colId xmlns:a16="http://schemas.microsoft.com/office/drawing/2014/main" val="20001"/>
                    </a:ext>
                  </a:extLst>
                </a:gridCol>
                <a:gridCol w="1260876">
                  <a:extLst>
                    <a:ext uri="{9D8B030D-6E8A-4147-A177-3AD203B41FA5}">
                      <a16:colId xmlns:a16="http://schemas.microsoft.com/office/drawing/2014/main" val="20002"/>
                    </a:ext>
                  </a:extLst>
                </a:gridCol>
                <a:gridCol w="854609">
                  <a:extLst>
                    <a:ext uri="{9D8B030D-6E8A-4147-A177-3AD203B41FA5}">
                      <a16:colId xmlns:a16="http://schemas.microsoft.com/office/drawing/2014/main" val="20003"/>
                    </a:ext>
                  </a:extLst>
                </a:gridCol>
              </a:tblGrid>
              <a:tr h="347686">
                <a:tc>
                  <a:txBody>
                    <a:bodyPr/>
                    <a:lstStyle/>
                    <a:p>
                      <a:pPr algn="ctr"/>
                      <a:r>
                        <a:rPr lang="en-US" sz="1600" dirty="0"/>
                        <a:t>Grade</a:t>
                      </a:r>
                    </a:p>
                  </a:txBody>
                  <a:tcPr/>
                </a:tc>
                <a:tc>
                  <a:txBody>
                    <a:bodyPr/>
                    <a:lstStyle/>
                    <a:p>
                      <a:pPr algn="ctr"/>
                      <a:r>
                        <a:rPr lang="en-US" sz="1600" dirty="0"/>
                        <a:t>State</a:t>
                      </a:r>
                      <a:r>
                        <a:rPr lang="en-US" sz="1600" baseline="0" dirty="0"/>
                        <a:t> Required (§20-2-281)</a:t>
                      </a:r>
                      <a:endParaRPr lang="en-US" sz="1600" dirty="0"/>
                    </a:p>
                  </a:txBody>
                  <a:tcPr/>
                </a:tc>
                <a:tc gridSpan="2">
                  <a:txBody>
                    <a:bodyPr/>
                    <a:lstStyle/>
                    <a:p>
                      <a:pPr algn="ctr"/>
                      <a:r>
                        <a:rPr lang="en-US" sz="1600" dirty="0"/>
                        <a:t>Federally Required</a:t>
                      </a:r>
                    </a:p>
                  </a:txBody>
                  <a:tcPr anchor="ctr"/>
                </a:tc>
                <a:tc hMerge="1">
                  <a:txBody>
                    <a:bodyPr/>
                    <a:lstStyle/>
                    <a:p>
                      <a:pPr algn="ctr"/>
                      <a:endParaRPr lang="en-US" dirty="0"/>
                    </a:p>
                  </a:txBody>
                  <a:tcPr/>
                </a:tc>
                <a:extLst>
                  <a:ext uri="{0D108BD9-81ED-4DB2-BD59-A6C34878D82A}">
                    <a16:rowId xmlns:a16="http://schemas.microsoft.com/office/drawing/2014/main" val="10000"/>
                  </a:ext>
                </a:extLst>
              </a:tr>
              <a:tr h="370840">
                <a:tc>
                  <a:txBody>
                    <a:bodyPr/>
                    <a:lstStyle/>
                    <a:p>
                      <a:pPr algn="ctr"/>
                      <a:r>
                        <a:rPr lang="en-US" sz="1400" dirty="0"/>
                        <a:t>K</a:t>
                      </a:r>
                    </a:p>
                  </a:txBody>
                  <a:tcPr anchor="ctr"/>
                </a:tc>
                <a:tc>
                  <a:txBody>
                    <a:bodyPr/>
                    <a:lstStyle/>
                    <a:p>
                      <a:pPr algn="ctr"/>
                      <a:r>
                        <a:rPr lang="en-US" sz="1400" dirty="0"/>
                        <a:t>GKIDS</a:t>
                      </a:r>
                    </a:p>
                  </a:txBody>
                  <a:tcPr anchor="ctr"/>
                </a:tc>
                <a:tc gridSpan="2">
                  <a:txBody>
                    <a:bodyPr/>
                    <a:lstStyle/>
                    <a:p>
                      <a:pPr algn="ctr"/>
                      <a:r>
                        <a:rPr lang="en-US" sz="1400" dirty="0"/>
                        <a:t>―</a:t>
                      </a:r>
                    </a:p>
                  </a:txBody>
                  <a:tcPr anchor="ctr"/>
                </a:tc>
                <a:tc hMerge="1">
                  <a:txBody>
                    <a:bodyPr/>
                    <a:lstStyle/>
                    <a:p>
                      <a:pPr algn="ctr"/>
                      <a:endParaRPr lang="en-US" sz="1400" dirty="0"/>
                    </a:p>
                  </a:txBody>
                  <a:tcPr anchor="ctr"/>
                </a:tc>
                <a:extLst>
                  <a:ext uri="{0D108BD9-81ED-4DB2-BD59-A6C34878D82A}">
                    <a16:rowId xmlns:a16="http://schemas.microsoft.com/office/drawing/2014/main" val="10001"/>
                  </a:ext>
                </a:extLst>
              </a:tr>
              <a:tr h="294196">
                <a:tc>
                  <a:txBody>
                    <a:bodyPr/>
                    <a:lstStyle/>
                    <a:p>
                      <a:pPr algn="ctr"/>
                      <a:r>
                        <a:rPr lang="en-US" sz="1400" dirty="0"/>
                        <a:t>1</a:t>
                      </a:r>
                    </a:p>
                  </a:txBody>
                  <a:tcPr anchor="ctr"/>
                </a:tc>
                <a:tc>
                  <a:txBody>
                    <a:bodyPr/>
                    <a:lstStyle/>
                    <a:p>
                      <a:pPr algn="ctr"/>
                      <a:r>
                        <a:rPr lang="en-US" sz="1400" dirty="0"/>
                        <a:t>[Literacy / math formative:  </a:t>
                      </a:r>
                      <a:r>
                        <a:rPr lang="en-US" sz="1400" dirty="0" err="1"/>
                        <a:t>Keenville</a:t>
                      </a:r>
                      <a:r>
                        <a:rPr lang="en-US" sz="1400" baseline="0" dirty="0"/>
                        <a:t>]</a:t>
                      </a:r>
                      <a:endParaRPr lang="en-US" sz="1400" dirty="0"/>
                    </a:p>
                  </a:txBody>
                  <a:tcPr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a:t>
                      </a:r>
                    </a:p>
                  </a:txBody>
                  <a:tcPr anchor="ctr"/>
                </a:tc>
                <a:tc hMerge="1">
                  <a:txBody>
                    <a:bodyPr/>
                    <a:lstStyle/>
                    <a:p>
                      <a:pPr algn="ctr"/>
                      <a:endParaRPr lang="en-US" sz="1400" dirty="0"/>
                    </a:p>
                  </a:txBody>
                  <a:tcPr anchor="ctr"/>
                </a:tc>
                <a:extLst>
                  <a:ext uri="{0D108BD9-81ED-4DB2-BD59-A6C34878D82A}">
                    <a16:rowId xmlns:a16="http://schemas.microsoft.com/office/drawing/2014/main" val="10002"/>
                  </a:ext>
                </a:extLst>
              </a:tr>
              <a:tr h="370840">
                <a:tc>
                  <a:txBody>
                    <a:bodyPr/>
                    <a:lstStyle/>
                    <a:p>
                      <a:pPr algn="ctr"/>
                      <a:r>
                        <a:rPr lang="en-US" sz="1400" dirty="0"/>
                        <a:t>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[Literacy / math formative:  </a:t>
                      </a:r>
                      <a:r>
                        <a:rPr lang="en-US" sz="1400" dirty="0" err="1"/>
                        <a:t>Keenville</a:t>
                      </a:r>
                      <a:r>
                        <a:rPr lang="en-US" sz="1400" baseline="0" dirty="0"/>
                        <a:t>]</a:t>
                      </a:r>
                      <a:endParaRPr lang="en-US" sz="1400" dirty="0"/>
                    </a:p>
                  </a:txBody>
                  <a:tcPr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a:t>
                      </a:r>
                    </a:p>
                  </a:txBody>
                  <a:tcPr anchor="ctr"/>
                </a:tc>
                <a:tc hMerge="1">
                  <a:txBody>
                    <a:bodyPr/>
                    <a:lstStyle/>
                    <a:p>
                      <a:pPr algn="ctr"/>
                      <a:endParaRPr lang="en-US" sz="1400" dirty="0"/>
                    </a:p>
                  </a:txBody>
                  <a:tcPr anchor="ctr"/>
                </a:tc>
                <a:extLst>
                  <a:ext uri="{0D108BD9-81ED-4DB2-BD59-A6C34878D82A}">
                    <a16:rowId xmlns:a16="http://schemas.microsoft.com/office/drawing/2014/main" val="10003"/>
                  </a:ext>
                </a:extLst>
              </a:tr>
              <a:tr h="237990">
                <a:tc>
                  <a:txBody>
                    <a:bodyPr/>
                    <a:lstStyle/>
                    <a:p>
                      <a:pPr algn="ctr"/>
                      <a:r>
                        <a:rPr lang="en-US" sz="1400" dirty="0"/>
                        <a:t>3</a:t>
                      </a:r>
                    </a:p>
                  </a:txBody>
                  <a:tcPr anchor="ctr"/>
                </a:tc>
                <a:tc>
                  <a:txBody>
                    <a:bodyPr/>
                    <a:lstStyle/>
                    <a:p>
                      <a:pPr algn="ctr"/>
                      <a:r>
                        <a:rPr lang="en-US" sz="1400" dirty="0"/>
                        <a:t>GM</a:t>
                      </a:r>
                      <a:r>
                        <a:rPr lang="en-US" sz="1400" baseline="0" dirty="0"/>
                        <a:t> EOG </a:t>
                      </a:r>
                      <a:r>
                        <a:rPr lang="en-US" sz="1400" u="sng" baseline="0" dirty="0"/>
                        <a:t>or</a:t>
                      </a:r>
                      <a:r>
                        <a:rPr lang="en-US" sz="1400" baseline="0" dirty="0"/>
                        <a:t> GAA:  ELA / Math</a:t>
                      </a:r>
                      <a:endParaRPr lang="en-US" sz="1400" dirty="0"/>
                    </a:p>
                  </a:txBody>
                  <a:tcPr anchor="ctr"/>
                </a:tc>
                <a:tc>
                  <a:txBody>
                    <a:bodyPr/>
                    <a:lstStyle/>
                    <a:p>
                      <a:pPr algn="ctr"/>
                      <a:r>
                        <a:rPr lang="en-US" sz="1400" dirty="0"/>
                        <a:t>ELA / Math</a:t>
                      </a:r>
                    </a:p>
                  </a:txBody>
                  <a:tcPr anchor="ctr"/>
                </a:tc>
                <a:tc rowSpan="3">
                  <a:txBody>
                    <a:bodyPr/>
                    <a:lstStyle/>
                    <a:p>
                      <a:pPr algn="ctr"/>
                      <a:r>
                        <a:rPr lang="en-US" sz="1400" dirty="0"/>
                        <a:t>Science</a:t>
                      </a:r>
                    </a:p>
                  </a:txBody>
                  <a:tcPr anchor="ctr"/>
                </a:tc>
                <a:extLst>
                  <a:ext uri="{0D108BD9-81ED-4DB2-BD59-A6C34878D82A}">
                    <a16:rowId xmlns:a16="http://schemas.microsoft.com/office/drawing/2014/main" val="10004"/>
                  </a:ext>
                </a:extLst>
              </a:tr>
              <a:tr h="370840">
                <a:tc>
                  <a:txBody>
                    <a:bodyPr/>
                    <a:lstStyle/>
                    <a:p>
                      <a:pPr algn="ctr"/>
                      <a:r>
                        <a:rPr lang="en-US" sz="1400" dirty="0"/>
                        <a:t>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GM</a:t>
                      </a:r>
                      <a:r>
                        <a:rPr lang="en-US" sz="1400" baseline="0" dirty="0"/>
                        <a:t> EOG </a:t>
                      </a:r>
                      <a:r>
                        <a:rPr lang="en-US" sz="1400" u="sng" baseline="0" dirty="0"/>
                        <a:t>or</a:t>
                      </a:r>
                      <a:r>
                        <a:rPr lang="en-US" sz="1400" baseline="0" dirty="0"/>
                        <a:t> GAA:  ELA / Math</a:t>
                      </a:r>
                      <a:endParaRPr 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ELA / Math</a:t>
                      </a:r>
                    </a:p>
                  </a:txBody>
                  <a:tcPr anchor="ctr"/>
                </a:tc>
                <a:tc vMerge="1">
                  <a:txBody>
                    <a:bodyPr/>
                    <a:lstStyle/>
                    <a:p>
                      <a:pPr algn="ctr"/>
                      <a:endParaRPr lang="en-US" sz="1400" dirty="0"/>
                    </a:p>
                  </a:txBody>
                  <a:tcPr anchor="ctr"/>
                </a:tc>
                <a:extLst>
                  <a:ext uri="{0D108BD9-81ED-4DB2-BD59-A6C34878D82A}">
                    <a16:rowId xmlns:a16="http://schemas.microsoft.com/office/drawing/2014/main" val="10005"/>
                  </a:ext>
                </a:extLst>
              </a:tr>
              <a:tr h="184568">
                <a:tc>
                  <a:txBody>
                    <a:bodyPr/>
                    <a:lstStyle/>
                    <a:p>
                      <a:pPr algn="ctr"/>
                      <a:r>
                        <a:rPr lang="en-US" sz="1400" dirty="0"/>
                        <a:t>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GM</a:t>
                      </a:r>
                      <a:r>
                        <a:rPr lang="en-US" sz="1400" baseline="0" dirty="0"/>
                        <a:t> EOG </a:t>
                      </a:r>
                      <a:r>
                        <a:rPr lang="en-US" sz="1400" u="sng" baseline="0" dirty="0"/>
                        <a:t>or</a:t>
                      </a:r>
                      <a:r>
                        <a:rPr lang="en-US" sz="1400" baseline="0" dirty="0"/>
                        <a:t> GAA:  ELA / Math / Science / Social Studies</a:t>
                      </a:r>
                      <a:endParaRPr 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ELA / Math</a:t>
                      </a:r>
                    </a:p>
                  </a:txBody>
                  <a:tcPr anchor="ctr"/>
                </a:tc>
                <a:tc vMerge="1">
                  <a:txBody>
                    <a:bodyPr/>
                    <a:lstStyle/>
                    <a:p>
                      <a:pPr algn="ctr"/>
                      <a:endParaRPr lang="en-US" sz="1400" dirty="0"/>
                    </a:p>
                  </a:txBody>
                  <a:tcPr anchor="ctr"/>
                </a:tc>
                <a:extLst>
                  <a:ext uri="{0D108BD9-81ED-4DB2-BD59-A6C34878D82A}">
                    <a16:rowId xmlns:a16="http://schemas.microsoft.com/office/drawing/2014/main" val="10006"/>
                  </a:ext>
                </a:extLst>
              </a:tr>
              <a:tr h="370840">
                <a:tc>
                  <a:txBody>
                    <a:bodyPr/>
                    <a:lstStyle/>
                    <a:p>
                      <a:pPr algn="ctr"/>
                      <a:r>
                        <a:rPr lang="en-US" sz="1400" dirty="0"/>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GM</a:t>
                      </a:r>
                      <a:r>
                        <a:rPr lang="en-US" sz="1400" baseline="0" dirty="0"/>
                        <a:t> EOG </a:t>
                      </a:r>
                      <a:r>
                        <a:rPr lang="en-US" sz="1400" u="sng" baseline="0" dirty="0"/>
                        <a:t>or</a:t>
                      </a:r>
                      <a:r>
                        <a:rPr lang="en-US" sz="1400" baseline="0" dirty="0"/>
                        <a:t> GAA:  ELA / Math</a:t>
                      </a:r>
                      <a:endParaRPr 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ELA / Math</a:t>
                      </a:r>
                    </a:p>
                  </a:txBody>
                  <a:tcPr anchor="ctr"/>
                </a:tc>
                <a:tc rowSpan="3">
                  <a:txBody>
                    <a:bodyPr/>
                    <a:lstStyle/>
                    <a:p>
                      <a:pPr algn="ctr"/>
                      <a:r>
                        <a:rPr lang="en-US" sz="1400" dirty="0"/>
                        <a:t>Science</a:t>
                      </a:r>
                    </a:p>
                  </a:txBody>
                  <a:tcPr anchor="ctr"/>
                </a:tc>
                <a:extLst>
                  <a:ext uri="{0D108BD9-81ED-4DB2-BD59-A6C34878D82A}">
                    <a16:rowId xmlns:a16="http://schemas.microsoft.com/office/drawing/2014/main" val="10007"/>
                  </a:ext>
                </a:extLst>
              </a:tr>
              <a:tr h="370840">
                <a:tc>
                  <a:txBody>
                    <a:bodyPr/>
                    <a:lstStyle/>
                    <a:p>
                      <a:pPr algn="ctr"/>
                      <a:r>
                        <a:rPr lang="en-US" sz="1400" dirty="0"/>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GM</a:t>
                      </a:r>
                      <a:r>
                        <a:rPr lang="en-US" sz="1400" baseline="0" dirty="0"/>
                        <a:t> EOG </a:t>
                      </a:r>
                      <a:r>
                        <a:rPr lang="en-US" sz="1400" u="sng" baseline="0" dirty="0"/>
                        <a:t>or</a:t>
                      </a:r>
                      <a:r>
                        <a:rPr lang="en-US" sz="1400" baseline="0" dirty="0"/>
                        <a:t> GAA:  ELA / Math</a:t>
                      </a:r>
                      <a:endParaRPr 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ELA / Math</a:t>
                      </a:r>
                    </a:p>
                  </a:txBody>
                  <a:tcPr anchor="ctr"/>
                </a:tc>
                <a:tc vMerge="1">
                  <a:txBody>
                    <a:bodyPr/>
                    <a:lstStyle/>
                    <a:p>
                      <a:pPr algn="ctr"/>
                      <a:endParaRPr lang="en-US" sz="1400" dirty="0"/>
                    </a:p>
                  </a:txBody>
                  <a:tcPr anchor="ctr"/>
                </a:tc>
                <a:extLst>
                  <a:ext uri="{0D108BD9-81ED-4DB2-BD59-A6C34878D82A}">
                    <a16:rowId xmlns:a16="http://schemas.microsoft.com/office/drawing/2014/main" val="10008"/>
                  </a:ext>
                </a:extLst>
              </a:tr>
              <a:tr h="370840">
                <a:tc>
                  <a:txBody>
                    <a:bodyPr/>
                    <a:lstStyle/>
                    <a:p>
                      <a:pPr algn="ctr"/>
                      <a:r>
                        <a:rPr lang="en-US" sz="1400" dirty="0"/>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GM</a:t>
                      </a:r>
                      <a:r>
                        <a:rPr lang="en-US" sz="1400" baseline="0" dirty="0"/>
                        <a:t> EOG </a:t>
                      </a:r>
                      <a:r>
                        <a:rPr lang="en-US" sz="1400" u="sng" baseline="0" dirty="0"/>
                        <a:t>or</a:t>
                      </a:r>
                      <a:r>
                        <a:rPr lang="en-US" sz="1400" baseline="0" dirty="0"/>
                        <a:t> GAA:  ELA / Math / Science / Social Studies</a:t>
                      </a:r>
                      <a:endParaRPr lang="en-US" sz="14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ELA / Math</a:t>
                      </a:r>
                    </a:p>
                  </a:txBody>
                  <a:tcPr anchor="ctr"/>
                </a:tc>
                <a:tc vMerge="1">
                  <a:txBody>
                    <a:bodyPr/>
                    <a:lstStyle/>
                    <a:p>
                      <a:pPr algn="ctr"/>
                      <a:endParaRPr lang="en-US" sz="1400" dirty="0"/>
                    </a:p>
                  </a:txBody>
                  <a:tcPr anchor="ctr"/>
                </a:tc>
                <a:extLst>
                  <a:ext uri="{0D108BD9-81ED-4DB2-BD59-A6C34878D82A}">
                    <a16:rowId xmlns:a16="http://schemas.microsoft.com/office/drawing/2014/main" val="10009"/>
                  </a:ext>
                </a:extLst>
              </a:tr>
              <a:tr h="370840">
                <a:tc>
                  <a:txBody>
                    <a:bodyPr/>
                    <a:lstStyle/>
                    <a:p>
                      <a:pPr algn="ctr"/>
                      <a:r>
                        <a:rPr lang="en-US" sz="1400" dirty="0"/>
                        <a:t>High School</a:t>
                      </a:r>
                    </a:p>
                    <a:p>
                      <a:pPr algn="ctr"/>
                      <a:r>
                        <a:rPr lang="en-US" sz="1400" dirty="0"/>
                        <a:t>(9-12)</a:t>
                      </a:r>
                    </a:p>
                  </a:txBody>
                  <a:tcPr anchor="ctr"/>
                </a:tc>
                <a:tc>
                  <a:txBody>
                    <a:bodyPr/>
                    <a:lstStyle/>
                    <a:p>
                      <a:pPr algn="ctr"/>
                      <a:r>
                        <a:rPr lang="en-US" sz="1400" dirty="0"/>
                        <a:t>GM EOC </a:t>
                      </a:r>
                      <a:r>
                        <a:rPr lang="en-US" sz="1400" u="sng" baseline="0" dirty="0"/>
                        <a:t>or</a:t>
                      </a:r>
                      <a:r>
                        <a:rPr lang="en-US" sz="1400" baseline="0" dirty="0"/>
                        <a:t> GAA</a:t>
                      </a:r>
                      <a:r>
                        <a:rPr lang="en-US" sz="1400" dirty="0"/>
                        <a:t>:  ELA (9th Grade Lit / American Lit) / Math (Coordinate Algebra or Algebra I / Analytic Geometry or Geometry) / Science (Physical Science / Biology) / Social Studies (US History / Economics)</a:t>
                      </a:r>
                    </a:p>
                  </a:txBody>
                  <a:tcPr anchor="ctr"/>
                </a:tc>
                <a:tc>
                  <a:txBody>
                    <a:bodyPr/>
                    <a:lstStyle/>
                    <a:p>
                      <a:pPr algn="ctr"/>
                      <a:r>
                        <a:rPr lang="en-US" sz="1400" dirty="0"/>
                        <a:t>ELA</a:t>
                      </a:r>
                      <a:r>
                        <a:rPr lang="en-US" sz="1400" baseline="0" dirty="0"/>
                        <a:t> / Math</a:t>
                      </a:r>
                      <a:endParaRPr lang="en-US" sz="1400" dirty="0"/>
                    </a:p>
                  </a:txBody>
                  <a:tcPr anchor="ctr"/>
                </a:tc>
                <a:tc>
                  <a:txBody>
                    <a:bodyPr/>
                    <a:lstStyle/>
                    <a:p>
                      <a:pPr algn="ctr"/>
                      <a:r>
                        <a:rPr lang="en-US" sz="1400" dirty="0"/>
                        <a:t>Science</a:t>
                      </a:r>
                    </a:p>
                  </a:txBody>
                  <a:tcPr anchor="ctr"/>
                </a:tc>
                <a:extLst>
                  <a:ext uri="{0D108BD9-81ED-4DB2-BD59-A6C34878D82A}">
                    <a16:rowId xmlns:a16="http://schemas.microsoft.com/office/drawing/2014/main" val="10010"/>
                  </a:ext>
                </a:extLst>
              </a:tr>
            </a:tbl>
          </a:graphicData>
        </a:graphic>
      </p:graphicFrame>
      <p:sp>
        <p:nvSpPr>
          <p:cNvPr id="6" name="TextBox 5"/>
          <p:cNvSpPr txBox="1"/>
          <p:nvPr/>
        </p:nvSpPr>
        <p:spPr>
          <a:xfrm>
            <a:off x="314036" y="6261914"/>
            <a:ext cx="7850908" cy="55399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400" b="1" dirty="0">
                <a:solidFill>
                  <a:srgbClr val="FF0000"/>
                </a:solidFill>
              </a:rPr>
              <a:t>Note:  </a:t>
            </a:r>
            <a:r>
              <a:rPr lang="en-US" sz="1400" dirty="0"/>
              <a:t>Georgia Milestones (GM)/Georgia Alternate Assessment (GAA) are used to fulfill federal testing requirements for ESEA/ESSA</a:t>
            </a:r>
            <a:r>
              <a:rPr lang="en-US" sz="1600" dirty="0"/>
              <a:t>.</a:t>
            </a:r>
          </a:p>
        </p:txBody>
      </p:sp>
    </p:spTree>
    <p:extLst>
      <p:ext uri="{BB962C8B-B14F-4D97-AF65-F5344CB8AC3E}">
        <p14:creationId xmlns:p14="http://schemas.microsoft.com/office/powerpoint/2010/main" val="327131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873" y="334016"/>
            <a:ext cx="6668654" cy="1325563"/>
          </a:xfrm>
        </p:spPr>
        <p:txBody>
          <a:bodyPr>
            <a:normAutofit/>
          </a:bodyPr>
          <a:lstStyle/>
          <a:p>
            <a:r>
              <a:rPr lang="en-US" sz="3600" dirty="0">
                <a:solidFill>
                  <a:srgbClr val="FF0000"/>
                </a:solidFill>
              </a:rPr>
              <a:t>ESSA Assessment Requirements</a:t>
            </a:r>
          </a:p>
        </p:txBody>
      </p:sp>
      <p:sp>
        <p:nvSpPr>
          <p:cNvPr id="3" name="Content Placeholder 2"/>
          <p:cNvSpPr>
            <a:spLocks noGrp="1"/>
          </p:cNvSpPr>
          <p:nvPr>
            <p:ph idx="1"/>
          </p:nvPr>
        </p:nvSpPr>
        <p:spPr>
          <a:xfrm>
            <a:off x="628650" y="1838035"/>
            <a:ext cx="7886700" cy="4172881"/>
          </a:xfrm>
        </p:spPr>
        <p:txBody>
          <a:bodyPr>
            <a:normAutofit/>
          </a:bodyPr>
          <a:lstStyle/>
          <a:p>
            <a:r>
              <a:rPr lang="en-US" b="1" dirty="0">
                <a:solidFill>
                  <a:schemeClr val="accent6">
                    <a:lumMod val="75000"/>
                  </a:schemeClr>
                </a:solidFill>
              </a:rPr>
              <a:t>States are required to administer the </a:t>
            </a:r>
            <a:r>
              <a:rPr lang="en-US" b="1" i="1" dirty="0">
                <a:solidFill>
                  <a:schemeClr val="accent6">
                    <a:lumMod val="75000"/>
                  </a:schemeClr>
                </a:solidFill>
              </a:rPr>
              <a:t>same</a:t>
            </a:r>
            <a:r>
              <a:rPr lang="en-US" b="1" dirty="0">
                <a:solidFill>
                  <a:schemeClr val="accent6">
                    <a:lumMod val="75000"/>
                  </a:schemeClr>
                </a:solidFill>
              </a:rPr>
              <a:t> academic assessments to all public elementary school and secondary school students in the state</a:t>
            </a:r>
          </a:p>
          <a:p>
            <a:pPr lvl="1">
              <a:buFont typeface="Calibri" panose="020F0502020204030204" pitchFamily="34" charset="0"/>
              <a:buChar char="‒"/>
            </a:pPr>
            <a:r>
              <a:rPr lang="en-US" dirty="0"/>
              <a:t>Alternate assessments based on alternate academic achievement standards are permissible for students with significant cognitive disabilities </a:t>
            </a:r>
            <a:r>
              <a:rPr lang="en-US" sz="1800" dirty="0"/>
              <a:t>(limited to 1% </a:t>
            </a:r>
            <a:r>
              <a:rPr lang="en-US" sz="1800" i="1" dirty="0"/>
              <a:t>participation</a:t>
            </a:r>
            <a:r>
              <a:rPr lang="en-US" sz="1800" dirty="0"/>
              <a:t>)</a:t>
            </a:r>
            <a:endParaRPr lang="en-US" dirty="0"/>
          </a:p>
          <a:p>
            <a:pPr lvl="1">
              <a:buFont typeface="Calibri" panose="020F0502020204030204" pitchFamily="34" charset="0"/>
              <a:buChar char="‒"/>
            </a:pPr>
            <a:r>
              <a:rPr lang="en-US" dirty="0"/>
              <a:t>Eighth grade students taking advanced high school mathematics may take the end of course rather than the grade 8 end of grade in mathematics</a:t>
            </a:r>
          </a:p>
        </p:txBody>
      </p:sp>
      <p:sp>
        <p:nvSpPr>
          <p:cNvPr id="5" name="Slide Number Placeholder 4"/>
          <p:cNvSpPr>
            <a:spLocks noGrp="1"/>
          </p:cNvSpPr>
          <p:nvPr>
            <p:ph type="sldNum" sz="quarter" idx="4"/>
          </p:nvPr>
        </p:nvSpPr>
        <p:spPr/>
        <p:txBody>
          <a:bodyPr/>
          <a:lstStyle/>
          <a:p>
            <a:fld id="{B63E4CEF-BB1E-48C7-AE93-F39F6AA99AD7}" type="slidenum">
              <a:rPr lang="en-US" smtClean="0"/>
              <a:pPr/>
              <a:t>21</a:t>
            </a:fld>
            <a:endParaRPr lang="en-US" dirty="0"/>
          </a:p>
        </p:txBody>
      </p:sp>
      <p:sp>
        <p:nvSpPr>
          <p:cNvPr id="4" name="TextBox 3"/>
          <p:cNvSpPr txBox="1"/>
          <p:nvPr/>
        </p:nvSpPr>
        <p:spPr>
          <a:xfrm>
            <a:off x="258618" y="5352636"/>
            <a:ext cx="8774545" cy="10772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600" b="1" dirty="0">
                <a:solidFill>
                  <a:srgbClr val="FF0000"/>
                </a:solidFill>
              </a:rPr>
              <a:t>Note:  </a:t>
            </a:r>
            <a:r>
              <a:rPr lang="en-US" sz="1600" dirty="0"/>
              <a:t>Georgia will request a waiver to continue flexibility granted under ESEA allowing middle school students taking an advanced science course (i.e., Physical Science) to take the associated EOC in lieu of the EOG; the request will expand to include an advanced language arts course (i.e., 9</a:t>
            </a:r>
            <a:r>
              <a:rPr lang="en-US" sz="1600" baseline="30000" dirty="0"/>
              <a:t>th</a:t>
            </a:r>
            <a:r>
              <a:rPr lang="en-US" sz="1600" dirty="0"/>
              <a:t> Grade Literature).</a:t>
            </a:r>
          </a:p>
        </p:txBody>
      </p:sp>
    </p:spTree>
    <p:extLst>
      <p:ext uri="{BB962C8B-B14F-4D97-AF65-F5344CB8AC3E}">
        <p14:creationId xmlns:p14="http://schemas.microsoft.com/office/powerpoint/2010/main" val="3497906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0000"/>
                </a:solidFill>
              </a:rPr>
              <a:t>ESSA Assessment Flexibility</a:t>
            </a:r>
          </a:p>
        </p:txBody>
      </p:sp>
      <p:sp>
        <p:nvSpPr>
          <p:cNvPr id="3" name="Content Placeholder 2"/>
          <p:cNvSpPr>
            <a:spLocks noGrp="1"/>
          </p:cNvSpPr>
          <p:nvPr>
            <p:ph idx="1"/>
          </p:nvPr>
        </p:nvSpPr>
        <p:spPr>
          <a:xfrm>
            <a:off x="628650" y="1659578"/>
            <a:ext cx="7886700" cy="4491839"/>
          </a:xfrm>
        </p:spPr>
        <p:txBody>
          <a:bodyPr>
            <a:normAutofit lnSpcReduction="10000"/>
          </a:bodyPr>
          <a:lstStyle/>
          <a:p>
            <a:r>
              <a:rPr lang="en-US" dirty="0"/>
              <a:t>At states’ discretion, ESSA allows:</a:t>
            </a:r>
          </a:p>
          <a:p>
            <a:pPr lvl="1">
              <a:buFont typeface="Calibri" panose="020F0502020204030204" pitchFamily="34" charset="0"/>
              <a:buChar char="‒"/>
            </a:pPr>
            <a:r>
              <a:rPr lang="en-US" b="1" u="sng" dirty="0">
                <a:solidFill>
                  <a:schemeClr val="accent6">
                    <a:lumMod val="75000"/>
                  </a:schemeClr>
                </a:solidFill>
              </a:rPr>
              <a:t>single summative assessment or multiple statewide interim assessments</a:t>
            </a:r>
            <a:r>
              <a:rPr lang="en-US" b="1" dirty="0">
                <a:solidFill>
                  <a:schemeClr val="accent6">
                    <a:lumMod val="75000"/>
                  </a:schemeClr>
                </a:solidFill>
              </a:rPr>
              <a:t> </a:t>
            </a:r>
            <a:r>
              <a:rPr lang="en-US" dirty="0"/>
              <a:t>that result in a single summative score;</a:t>
            </a:r>
          </a:p>
          <a:p>
            <a:pPr lvl="1">
              <a:buFont typeface="Calibri" panose="020F0502020204030204" pitchFamily="34" charset="0"/>
              <a:buChar char="‒"/>
            </a:pPr>
            <a:r>
              <a:rPr lang="en-US" dirty="0"/>
              <a:t>seven states to seek a demonstration period (no more than 5 years) for an </a:t>
            </a:r>
            <a:r>
              <a:rPr lang="en-US" b="1" u="sng" dirty="0">
                <a:solidFill>
                  <a:schemeClr val="accent6">
                    <a:lumMod val="75000"/>
                  </a:schemeClr>
                </a:solidFill>
              </a:rPr>
              <a:t>innovative assessment approach </a:t>
            </a:r>
            <a:r>
              <a:rPr lang="en-US" dirty="0"/>
              <a:t>that is technically sound, results in an annual summative determination, and can be scaled statewide;</a:t>
            </a:r>
          </a:p>
          <a:p>
            <a:pPr lvl="1">
              <a:buFont typeface="Calibri" panose="020F0502020204030204" pitchFamily="34" charset="0"/>
              <a:buChar char="‒"/>
            </a:pPr>
            <a:r>
              <a:rPr lang="en-US" dirty="0"/>
              <a:t>local districts to petition the state to </a:t>
            </a:r>
            <a:r>
              <a:rPr lang="en-US" b="1" u="sng" dirty="0">
                <a:solidFill>
                  <a:schemeClr val="accent6">
                    <a:lumMod val="75000"/>
                  </a:schemeClr>
                </a:solidFill>
              </a:rPr>
              <a:t>administer a nationally-recognized </a:t>
            </a:r>
            <a:r>
              <a:rPr lang="en-US" b="1" i="1" u="sng" dirty="0">
                <a:solidFill>
                  <a:schemeClr val="accent6">
                    <a:lumMod val="75000"/>
                  </a:schemeClr>
                </a:solidFill>
              </a:rPr>
              <a:t>high school </a:t>
            </a:r>
            <a:r>
              <a:rPr lang="en-US" b="1" u="sng" dirty="0">
                <a:solidFill>
                  <a:schemeClr val="accent6">
                    <a:lumMod val="75000"/>
                  </a:schemeClr>
                </a:solidFill>
              </a:rPr>
              <a:t>academic assessment to </a:t>
            </a:r>
            <a:r>
              <a:rPr lang="en-US" b="1" i="1" u="sng" dirty="0">
                <a:solidFill>
                  <a:schemeClr val="accent6">
                    <a:lumMod val="75000"/>
                  </a:schemeClr>
                </a:solidFill>
              </a:rPr>
              <a:t>all</a:t>
            </a:r>
            <a:r>
              <a:rPr lang="en-US" b="1" u="sng" dirty="0">
                <a:solidFill>
                  <a:schemeClr val="accent6">
                    <a:lumMod val="75000"/>
                  </a:schemeClr>
                </a:solidFill>
              </a:rPr>
              <a:t> students</a:t>
            </a:r>
            <a:r>
              <a:rPr lang="en-US" dirty="0"/>
              <a:t> in the district in lieu of state high school assessment; comparability and technical quality must be established prior to its use, including federal peer review.</a:t>
            </a:r>
          </a:p>
        </p:txBody>
      </p:sp>
      <p:sp>
        <p:nvSpPr>
          <p:cNvPr id="5" name="Slide Number Placeholder 4"/>
          <p:cNvSpPr>
            <a:spLocks noGrp="1"/>
          </p:cNvSpPr>
          <p:nvPr>
            <p:ph type="sldNum" sz="quarter" idx="4"/>
          </p:nvPr>
        </p:nvSpPr>
        <p:spPr/>
        <p:txBody>
          <a:bodyPr/>
          <a:lstStyle/>
          <a:p>
            <a:fld id="{B63E4CEF-BB1E-48C7-AE93-F39F6AA99AD7}" type="slidenum">
              <a:rPr lang="en-US" smtClean="0"/>
              <a:pPr/>
              <a:t>22</a:t>
            </a:fld>
            <a:endParaRPr lang="en-US" dirty="0"/>
          </a:p>
        </p:txBody>
      </p:sp>
    </p:spTree>
    <p:extLst>
      <p:ext uri="{BB962C8B-B14F-4D97-AF65-F5344CB8AC3E}">
        <p14:creationId xmlns:p14="http://schemas.microsoft.com/office/powerpoint/2010/main" val="138597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61299"/>
            <a:ext cx="6316630" cy="1325563"/>
          </a:xfrm>
        </p:spPr>
        <p:txBody>
          <a:bodyPr/>
          <a:lstStyle/>
          <a:p>
            <a:r>
              <a:rPr lang="en-US" dirty="0">
                <a:solidFill>
                  <a:srgbClr val="0000CC"/>
                </a:solidFill>
              </a:rPr>
              <a:t>Senate Bill 211</a:t>
            </a:r>
          </a:p>
        </p:txBody>
      </p:sp>
      <p:sp>
        <p:nvSpPr>
          <p:cNvPr id="3" name="Content Placeholder 2"/>
          <p:cNvSpPr>
            <a:spLocks noGrp="1"/>
          </p:cNvSpPr>
          <p:nvPr>
            <p:ph idx="1"/>
          </p:nvPr>
        </p:nvSpPr>
        <p:spPr>
          <a:xfrm>
            <a:off x="628650" y="1659579"/>
            <a:ext cx="7886700" cy="4351338"/>
          </a:xfrm>
        </p:spPr>
        <p:txBody>
          <a:bodyPr>
            <a:normAutofit fontScale="92500" lnSpcReduction="20000"/>
          </a:bodyPr>
          <a:lstStyle/>
          <a:p>
            <a:r>
              <a:rPr lang="en-US" dirty="0"/>
              <a:t>This legislation directs the State Board of Education to ‘direct the existing assessment workgroup to pursue maximum flexibility for state and local assessments under federal law’ – to include:</a:t>
            </a:r>
          </a:p>
          <a:p>
            <a:pPr lvl="1">
              <a:buFont typeface="Calibri" panose="020F0502020204030204" pitchFamily="34" charset="0"/>
              <a:buChar char="‒"/>
            </a:pPr>
            <a:r>
              <a:rPr lang="en-US" dirty="0"/>
              <a:t>use of nationally-recognized college and career ready </a:t>
            </a:r>
            <a:r>
              <a:rPr lang="en-US" u="sng" dirty="0"/>
              <a:t>high school</a:t>
            </a:r>
            <a:r>
              <a:rPr lang="en-US" dirty="0"/>
              <a:t> assessment (‘provided that comparability can be established’ as required by ESSA);</a:t>
            </a:r>
          </a:p>
          <a:p>
            <a:pPr lvl="1">
              <a:buFont typeface="Calibri" panose="020F0502020204030204" pitchFamily="34" charset="0"/>
              <a:buChar char="‒"/>
            </a:pPr>
            <a:r>
              <a:rPr lang="en-US" dirty="0"/>
              <a:t>application for the innovative assessment authority.</a:t>
            </a:r>
          </a:p>
          <a:p>
            <a:r>
              <a:rPr lang="en-US" dirty="0"/>
              <a:t>Requires the State Board to provide a report by September 1, 2017.</a:t>
            </a:r>
          </a:p>
          <a:p>
            <a:r>
              <a:rPr lang="en-US" dirty="0"/>
              <a:t>Requires the State Board to conduct comparability studies with nationally-recognized academic assessments such as SAT, ACT, and ACCUPLACER.</a:t>
            </a:r>
          </a:p>
          <a:p>
            <a:pPr lvl="1">
              <a:buFont typeface="Calibri" panose="020F0502020204030204" pitchFamily="34" charset="0"/>
              <a:buChar char="‒"/>
            </a:pPr>
            <a:r>
              <a:rPr lang="en-US" dirty="0"/>
              <a:t>Studies must be initiated no later than July 1, 2017.</a:t>
            </a:r>
          </a:p>
        </p:txBody>
      </p:sp>
      <p:sp>
        <p:nvSpPr>
          <p:cNvPr id="5" name="Slide Number Placeholder 4"/>
          <p:cNvSpPr>
            <a:spLocks noGrp="1"/>
          </p:cNvSpPr>
          <p:nvPr>
            <p:ph type="sldNum" sz="quarter" idx="4"/>
          </p:nvPr>
        </p:nvSpPr>
        <p:spPr/>
        <p:txBody>
          <a:bodyPr/>
          <a:lstStyle/>
          <a:p>
            <a:fld id="{B63E4CEF-BB1E-48C7-AE93-F39F6AA99AD7}" type="slidenum">
              <a:rPr lang="en-US" smtClean="0"/>
              <a:pPr/>
              <a:t>23</a:t>
            </a:fld>
            <a:endParaRPr lang="en-US" dirty="0"/>
          </a:p>
        </p:txBody>
      </p:sp>
      <p:sp>
        <p:nvSpPr>
          <p:cNvPr id="4" name="TextBox 3"/>
          <p:cNvSpPr txBox="1"/>
          <p:nvPr/>
        </p:nvSpPr>
        <p:spPr>
          <a:xfrm>
            <a:off x="461818" y="6033185"/>
            <a:ext cx="7102764"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600" dirty="0"/>
              <a:t>Senate Bill 211 reflects the requirements within ESSA and reflects the recommendations of the Assessment Working Committee.</a:t>
            </a:r>
          </a:p>
        </p:txBody>
      </p:sp>
    </p:spTree>
    <p:extLst>
      <p:ext uri="{BB962C8B-B14F-4D97-AF65-F5344CB8AC3E}">
        <p14:creationId xmlns:p14="http://schemas.microsoft.com/office/powerpoint/2010/main" val="2359933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61299"/>
            <a:ext cx="6316630" cy="1325563"/>
          </a:xfrm>
        </p:spPr>
        <p:txBody>
          <a:bodyPr/>
          <a:lstStyle/>
          <a:p>
            <a:r>
              <a:rPr lang="en-US" dirty="0">
                <a:solidFill>
                  <a:srgbClr val="0000CC"/>
                </a:solidFill>
              </a:rPr>
              <a:t>Senate Bill 211</a:t>
            </a:r>
          </a:p>
        </p:txBody>
      </p:sp>
      <p:sp>
        <p:nvSpPr>
          <p:cNvPr id="3" name="Content Placeholder 2"/>
          <p:cNvSpPr>
            <a:spLocks noGrp="1"/>
          </p:cNvSpPr>
          <p:nvPr>
            <p:ph idx="1"/>
          </p:nvPr>
        </p:nvSpPr>
        <p:spPr>
          <a:xfrm>
            <a:off x="628650" y="1659579"/>
            <a:ext cx="7886700" cy="4351338"/>
          </a:xfrm>
        </p:spPr>
        <p:txBody>
          <a:bodyPr>
            <a:normAutofit/>
          </a:bodyPr>
          <a:lstStyle/>
          <a:p>
            <a:r>
              <a:rPr lang="en-US" dirty="0"/>
              <a:t>Additionally, this legislation clarifies the requirements for grades 1 and 2 formative assessments in reading and mathematics:</a:t>
            </a:r>
          </a:p>
          <a:p>
            <a:pPr lvl="1">
              <a:buFont typeface="Calibri" panose="020F0502020204030204" pitchFamily="34" charset="0"/>
              <a:buChar char="‒"/>
            </a:pPr>
            <a:r>
              <a:rPr lang="en-US" dirty="0"/>
              <a:t>selection of the solution must be made in consultation with local school systems; </a:t>
            </a:r>
          </a:p>
          <a:p>
            <a:pPr lvl="1">
              <a:buFont typeface="Calibri" panose="020F0502020204030204" pitchFamily="34" charset="0"/>
              <a:buChar char="‒"/>
            </a:pPr>
            <a:r>
              <a:rPr lang="en-US" dirty="0"/>
              <a:t>solution must provide for timely data and inform flexible grouping of students based on skill level as well as measure student progress toward grade-level expectations over the course of the school year.</a:t>
            </a:r>
          </a:p>
        </p:txBody>
      </p:sp>
      <p:sp>
        <p:nvSpPr>
          <p:cNvPr id="5" name="Slide Number Placeholder 4"/>
          <p:cNvSpPr>
            <a:spLocks noGrp="1"/>
          </p:cNvSpPr>
          <p:nvPr>
            <p:ph type="sldNum" sz="quarter" idx="4"/>
          </p:nvPr>
        </p:nvSpPr>
        <p:spPr/>
        <p:txBody>
          <a:bodyPr/>
          <a:lstStyle/>
          <a:p>
            <a:fld id="{B63E4CEF-BB1E-48C7-AE93-F39F6AA99AD7}" type="slidenum">
              <a:rPr lang="en-US" smtClean="0"/>
              <a:pPr/>
              <a:t>24</a:t>
            </a:fld>
            <a:endParaRPr lang="en-US" dirty="0"/>
          </a:p>
        </p:txBody>
      </p:sp>
      <p:sp>
        <p:nvSpPr>
          <p:cNvPr id="6" name="TextBox 5"/>
          <p:cNvSpPr txBox="1"/>
          <p:nvPr/>
        </p:nvSpPr>
        <p:spPr>
          <a:xfrm>
            <a:off x="775855" y="5615709"/>
            <a:ext cx="7610763"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600" dirty="0"/>
              <a:t>Note that this requirement is not related to ESSA as assessments in grades 1 and 2 are not required under ESSA.</a:t>
            </a:r>
          </a:p>
        </p:txBody>
      </p:sp>
    </p:spTree>
    <p:extLst>
      <p:ext uri="{BB962C8B-B14F-4D97-AF65-F5344CB8AC3E}">
        <p14:creationId xmlns:p14="http://schemas.microsoft.com/office/powerpoint/2010/main" val="108062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036" y="334016"/>
            <a:ext cx="6733309" cy="1325563"/>
          </a:xfrm>
        </p:spPr>
        <p:txBody>
          <a:bodyPr>
            <a:normAutofit/>
          </a:bodyPr>
          <a:lstStyle/>
          <a:p>
            <a:r>
              <a:rPr lang="en-US" sz="3600" dirty="0">
                <a:solidFill>
                  <a:srgbClr val="FF0000"/>
                </a:solidFill>
              </a:rPr>
              <a:t>Assessment Working Committee Recommendations</a:t>
            </a:r>
          </a:p>
        </p:txBody>
      </p:sp>
      <p:sp>
        <p:nvSpPr>
          <p:cNvPr id="3" name="Content Placeholder 2"/>
          <p:cNvSpPr>
            <a:spLocks noGrp="1"/>
          </p:cNvSpPr>
          <p:nvPr>
            <p:ph idx="1"/>
          </p:nvPr>
        </p:nvSpPr>
        <p:spPr>
          <a:xfrm>
            <a:off x="628650" y="1659579"/>
            <a:ext cx="7886700" cy="4351338"/>
          </a:xfrm>
        </p:spPr>
        <p:txBody>
          <a:bodyPr>
            <a:normAutofit/>
          </a:bodyPr>
          <a:lstStyle/>
          <a:p>
            <a:r>
              <a:rPr lang="en-US" dirty="0"/>
              <a:t>Regarding areas of flexibility, the committee has recommended:</a:t>
            </a:r>
          </a:p>
          <a:p>
            <a:pPr lvl="1">
              <a:buFont typeface="Calibri" panose="020F0502020204030204" pitchFamily="34" charset="0"/>
              <a:buChar char="‒"/>
            </a:pPr>
            <a:r>
              <a:rPr lang="en-US" dirty="0"/>
              <a:t>additional study and analysis is needed regarding the use of multiple statewide interim assessments; </a:t>
            </a:r>
          </a:p>
          <a:p>
            <a:pPr lvl="1">
              <a:buFont typeface="Calibri" panose="020F0502020204030204" pitchFamily="34" charset="0"/>
              <a:buChar char="‒"/>
            </a:pPr>
            <a:r>
              <a:rPr lang="en-US" dirty="0"/>
              <a:t>districts be allowed to pursue a locally selected nationally-recognized </a:t>
            </a:r>
            <a:r>
              <a:rPr lang="en-US" u="sng" dirty="0"/>
              <a:t>high school</a:t>
            </a:r>
            <a:r>
              <a:rPr lang="en-US" dirty="0"/>
              <a:t> assessment and present evidence the requirements outlined in law are met;</a:t>
            </a:r>
          </a:p>
          <a:p>
            <a:pPr lvl="1">
              <a:buFont typeface="Calibri" panose="020F0502020204030204" pitchFamily="34" charset="0"/>
              <a:buChar char="‒"/>
            </a:pPr>
            <a:r>
              <a:rPr lang="en-US" dirty="0"/>
              <a:t>districts be allowed to present innovative solutions for consideration to be scaled statewide.</a:t>
            </a:r>
          </a:p>
        </p:txBody>
      </p:sp>
      <p:sp>
        <p:nvSpPr>
          <p:cNvPr id="5" name="Slide Number Placeholder 4"/>
          <p:cNvSpPr>
            <a:spLocks noGrp="1"/>
          </p:cNvSpPr>
          <p:nvPr>
            <p:ph type="sldNum" sz="quarter" idx="4"/>
          </p:nvPr>
        </p:nvSpPr>
        <p:spPr/>
        <p:txBody>
          <a:bodyPr/>
          <a:lstStyle/>
          <a:p>
            <a:fld id="{B63E4CEF-BB1E-48C7-AE93-F39F6AA99AD7}" type="slidenum">
              <a:rPr lang="en-US" smtClean="0"/>
              <a:pPr/>
              <a:t>25</a:t>
            </a:fld>
            <a:endParaRPr lang="en-US" dirty="0"/>
          </a:p>
        </p:txBody>
      </p:sp>
    </p:spTree>
    <p:extLst>
      <p:ext uri="{BB962C8B-B14F-4D97-AF65-F5344CB8AC3E}">
        <p14:creationId xmlns:p14="http://schemas.microsoft.com/office/powerpoint/2010/main" val="1851905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983" y="334016"/>
            <a:ext cx="6646562" cy="1325563"/>
          </a:xfrm>
        </p:spPr>
        <p:txBody>
          <a:bodyPr>
            <a:normAutofit/>
          </a:bodyPr>
          <a:lstStyle/>
          <a:p>
            <a:r>
              <a:rPr lang="en-US" sz="3600" dirty="0">
                <a:solidFill>
                  <a:srgbClr val="0000FF"/>
                </a:solidFill>
              </a:rPr>
              <a:t>Recommendation:  </a:t>
            </a:r>
            <a:r>
              <a:rPr lang="en-US" sz="3600" dirty="0">
                <a:solidFill>
                  <a:srgbClr val="FF0000"/>
                </a:solidFill>
              </a:rPr>
              <a:t>Statewide Interim Assessments</a:t>
            </a:r>
          </a:p>
        </p:txBody>
      </p:sp>
      <p:sp>
        <p:nvSpPr>
          <p:cNvPr id="3" name="Content Placeholder 2"/>
          <p:cNvSpPr>
            <a:spLocks noGrp="1"/>
          </p:cNvSpPr>
          <p:nvPr>
            <p:ph idx="1"/>
          </p:nvPr>
        </p:nvSpPr>
        <p:spPr/>
        <p:txBody>
          <a:bodyPr/>
          <a:lstStyle/>
          <a:p>
            <a:pPr marL="0" indent="0">
              <a:buNone/>
            </a:pPr>
            <a:r>
              <a:rPr lang="en-US" dirty="0"/>
              <a:t>Recognizing that the Every Student Succeeds Act (ESSA) allows states to consider using interim assessments statewide; AND recognizing that the interim assessments must meet federal peer review criteria, must result in summative claims regarding the state assessment, and must meet all required administrative conditions statewide, including test security, this committee recommends that further study and analysis occur before this assessment opportunity is considered for statewide implementation. </a:t>
            </a:r>
          </a:p>
        </p:txBody>
      </p:sp>
      <p:sp>
        <p:nvSpPr>
          <p:cNvPr id="7" name="TextBox 6"/>
          <p:cNvSpPr txBox="1"/>
          <p:nvPr/>
        </p:nvSpPr>
        <p:spPr>
          <a:xfrm>
            <a:off x="841167" y="6343009"/>
            <a:ext cx="7859487"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dirty="0">
                <a:solidFill>
                  <a:srgbClr val="FF0000"/>
                </a:solidFill>
              </a:rPr>
              <a:t>Georgia’s ESSA Assessment Working Committee</a:t>
            </a:r>
          </a:p>
        </p:txBody>
      </p:sp>
    </p:spTree>
    <p:extLst>
      <p:ext uri="{BB962C8B-B14F-4D97-AF65-F5344CB8AC3E}">
        <p14:creationId xmlns:p14="http://schemas.microsoft.com/office/powerpoint/2010/main" val="3917406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Recommendation:  </a:t>
            </a:r>
            <a:r>
              <a:rPr lang="en-US" sz="3600" dirty="0">
                <a:solidFill>
                  <a:srgbClr val="FF0000"/>
                </a:solidFill>
              </a:rPr>
              <a:t>Innovative Assessment Demonstration Authority</a:t>
            </a:r>
          </a:p>
        </p:txBody>
      </p:sp>
      <p:sp>
        <p:nvSpPr>
          <p:cNvPr id="3" name="Content Placeholder 2"/>
          <p:cNvSpPr>
            <a:spLocks noGrp="1"/>
          </p:cNvSpPr>
          <p:nvPr>
            <p:ph idx="1"/>
          </p:nvPr>
        </p:nvSpPr>
        <p:spPr>
          <a:xfrm>
            <a:off x="166255" y="1825625"/>
            <a:ext cx="8787740" cy="4492048"/>
          </a:xfrm>
        </p:spPr>
        <p:txBody>
          <a:bodyPr>
            <a:noAutofit/>
          </a:bodyPr>
          <a:lstStyle/>
          <a:p>
            <a:pPr marL="0" indent="0">
              <a:buNone/>
            </a:pPr>
            <a:r>
              <a:rPr lang="en-US" sz="2400" dirty="0"/>
              <a:t>Recognizing that new federal ESSA law provides an opportunity through a competitive application process for states to innovate new approaches to assessment that may be more valid, more varied and richer, that may reflect a greater understanding of student skills, that may be reported in a timelier manner, and that may produce more useful data that are aligned with students-centered models of learning and instruction; AND recognizing that this innovative effort may be piloted in a subset of districts prior to scaling statewide, must meet federal peer review criteria, must result in comparable data, require accountability provision analysis and timeline requirements, this committee invites interested districts to present detailed, evidence-based innovations for consideration by the state.</a:t>
            </a:r>
          </a:p>
        </p:txBody>
      </p:sp>
      <p:sp>
        <p:nvSpPr>
          <p:cNvPr id="7" name="TextBox 6"/>
          <p:cNvSpPr txBox="1"/>
          <p:nvPr/>
        </p:nvSpPr>
        <p:spPr>
          <a:xfrm>
            <a:off x="630381" y="6317673"/>
            <a:ext cx="7859487"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dirty="0">
                <a:solidFill>
                  <a:srgbClr val="FF0000"/>
                </a:solidFill>
              </a:rPr>
              <a:t>Georgia’s ESSA Assessment Working Committee</a:t>
            </a:r>
          </a:p>
        </p:txBody>
      </p:sp>
    </p:spTree>
    <p:extLst>
      <p:ext uri="{BB962C8B-B14F-4D97-AF65-F5344CB8AC3E}">
        <p14:creationId xmlns:p14="http://schemas.microsoft.com/office/powerpoint/2010/main" val="213064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Recommendation:  </a:t>
            </a:r>
            <a:r>
              <a:rPr lang="en-US" sz="3600" dirty="0">
                <a:solidFill>
                  <a:srgbClr val="FF0000"/>
                </a:solidFill>
              </a:rPr>
              <a:t>Nationally Recognized High School Assessment</a:t>
            </a:r>
          </a:p>
        </p:txBody>
      </p:sp>
      <p:sp>
        <p:nvSpPr>
          <p:cNvPr id="3" name="Content Placeholder 2"/>
          <p:cNvSpPr>
            <a:spLocks noGrp="1"/>
          </p:cNvSpPr>
          <p:nvPr>
            <p:ph idx="1"/>
          </p:nvPr>
        </p:nvSpPr>
        <p:spPr/>
        <p:txBody>
          <a:bodyPr>
            <a:normAutofit fontScale="85000" lnSpcReduction="10000"/>
          </a:bodyPr>
          <a:lstStyle/>
          <a:p>
            <a:pPr marL="0" indent="0">
              <a:buNone/>
            </a:pPr>
            <a:r>
              <a:rPr lang="en-US" dirty="0"/>
              <a:t>Recognizing that the new Every Student Succeeds Act (ESSA) allows a local education agency (LEA) to use a "locally selected, nationally recognized high school academic assessment" in lieu of the state high school assessment; AND recognizing that the nationally recognized high school assessment must be fully aligned to state content standards, produce valid and reliable data that are comparable to state assessment data, have appropriate accommodations, meet federal peer review requirements, and apply to </a:t>
            </a:r>
            <a:r>
              <a:rPr lang="en-US" i="1" dirty="0"/>
              <a:t>all</a:t>
            </a:r>
            <a:r>
              <a:rPr lang="en-US" dirty="0"/>
              <a:t> high school students in the LEA, this committee suggests that interested districts specify their intent to the state and be prepared to show evidence of all required criteria as specified above and in ESSA to include operational procedures and funding.  This is a district level initiative with limited state-level involvement.</a:t>
            </a:r>
          </a:p>
        </p:txBody>
      </p:sp>
      <p:sp>
        <p:nvSpPr>
          <p:cNvPr id="6" name="TextBox 5"/>
          <p:cNvSpPr txBox="1"/>
          <p:nvPr/>
        </p:nvSpPr>
        <p:spPr>
          <a:xfrm>
            <a:off x="841167" y="6343009"/>
            <a:ext cx="7859487"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dirty="0">
                <a:solidFill>
                  <a:srgbClr val="FF0000"/>
                </a:solidFill>
              </a:rPr>
              <a:t>Georgia’s ESSA Assessment Working Committee</a:t>
            </a:r>
          </a:p>
        </p:txBody>
      </p:sp>
    </p:spTree>
    <p:extLst>
      <p:ext uri="{BB962C8B-B14F-4D97-AF65-F5344CB8AC3E}">
        <p14:creationId xmlns:p14="http://schemas.microsoft.com/office/powerpoint/2010/main" val="318490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Innovative Assessment Demonstration Authority</a:t>
            </a:r>
          </a:p>
        </p:txBody>
      </p:sp>
      <p:sp>
        <p:nvSpPr>
          <p:cNvPr id="3" name="Content Placeholder 2"/>
          <p:cNvSpPr>
            <a:spLocks noGrp="1"/>
          </p:cNvSpPr>
          <p:nvPr>
            <p:ph idx="1"/>
          </p:nvPr>
        </p:nvSpPr>
        <p:spPr>
          <a:xfrm>
            <a:off x="489527" y="1825625"/>
            <a:ext cx="8025823" cy="4530726"/>
          </a:xfrm>
        </p:spPr>
        <p:txBody>
          <a:bodyPr>
            <a:normAutofit lnSpcReduction="10000"/>
          </a:bodyPr>
          <a:lstStyle/>
          <a:p>
            <a:r>
              <a:rPr lang="en-US" dirty="0"/>
              <a:t>The</a:t>
            </a:r>
            <a:r>
              <a:rPr lang="en-US" b="1" dirty="0"/>
              <a:t> innovative assessment demonstration authority opportunity </a:t>
            </a:r>
            <a:r>
              <a:rPr lang="en-US" dirty="0"/>
              <a:t>involves scaling </a:t>
            </a:r>
            <a:r>
              <a:rPr lang="en-US" u="sng" dirty="0">
                <a:solidFill>
                  <a:srgbClr val="FF0000"/>
                </a:solidFill>
              </a:rPr>
              <a:t>a proven </a:t>
            </a:r>
            <a:r>
              <a:rPr lang="en-US" dirty="0"/>
              <a:t>practice statewide.</a:t>
            </a:r>
          </a:p>
          <a:p>
            <a:pPr lvl="1">
              <a:buFont typeface="Calibri" panose="020F0502020204030204" pitchFamily="34" charset="0"/>
              <a:buChar char="‒"/>
            </a:pPr>
            <a:r>
              <a:rPr lang="en-US" dirty="0"/>
              <a:t>The solution must ensure that a valid, rigorous measure exist, that comparisons can be made across districts and schools, that closing the achievement gap is a focus, that active, transparent stakeholder engagement occurs including parents and students, and that a clear process exists to evaluate what is working well and where improvement is needed.</a:t>
            </a:r>
          </a:p>
          <a:p>
            <a:pPr lvl="1">
              <a:buFont typeface="Calibri" panose="020F0502020204030204" pitchFamily="34" charset="0"/>
              <a:buChar char="‒"/>
            </a:pPr>
            <a:r>
              <a:rPr lang="en-US" dirty="0"/>
              <a:t>Comparability with the state assessment program (Georgia Milestones) must be established before districts or schools may administer the innovative solution in lieu of the state test.</a:t>
            </a:r>
          </a:p>
          <a:p>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29</a:t>
            </a:fld>
            <a:endParaRPr lang="en-US" dirty="0"/>
          </a:p>
        </p:txBody>
      </p:sp>
    </p:spTree>
    <p:extLst>
      <p:ext uri="{BB962C8B-B14F-4D97-AF65-F5344CB8AC3E}">
        <p14:creationId xmlns:p14="http://schemas.microsoft.com/office/powerpoint/2010/main" val="386977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FF"/>
                </a:solidFill>
              </a:rPr>
              <a:t>Revisions Underway</a:t>
            </a:r>
          </a:p>
        </p:txBody>
      </p:sp>
      <p:sp>
        <p:nvSpPr>
          <p:cNvPr id="3" name="Content Placeholder 2"/>
          <p:cNvSpPr>
            <a:spLocks noGrp="1"/>
          </p:cNvSpPr>
          <p:nvPr>
            <p:ph idx="1"/>
          </p:nvPr>
        </p:nvSpPr>
        <p:spPr/>
        <p:txBody>
          <a:bodyPr>
            <a:normAutofit/>
          </a:bodyPr>
          <a:lstStyle/>
          <a:p>
            <a:r>
              <a:rPr lang="en-US" sz="3200" b="1" dirty="0">
                <a:solidFill>
                  <a:srgbClr val="FF0000"/>
                </a:solidFill>
              </a:rPr>
              <a:t>GKIDS 2.0</a:t>
            </a:r>
          </a:p>
          <a:p>
            <a:pPr>
              <a:buFont typeface="Calibri" panose="020F0502020204030204" pitchFamily="34" charset="0"/>
              <a:buChar char="‒"/>
            </a:pPr>
            <a:r>
              <a:rPr lang="en-US" dirty="0"/>
              <a:t>streamlined to focus on student progress of ‘big-ticket’ concepts </a:t>
            </a:r>
          </a:p>
          <a:p>
            <a:pPr marL="0" indent="0">
              <a:buNone/>
            </a:pPr>
            <a:endParaRPr lang="en-US" dirty="0"/>
          </a:p>
          <a:p>
            <a:r>
              <a:rPr lang="en-US" sz="3200" b="1" dirty="0">
                <a:solidFill>
                  <a:srgbClr val="FF0000"/>
                </a:solidFill>
              </a:rPr>
              <a:t>GAA 2.0</a:t>
            </a:r>
          </a:p>
          <a:p>
            <a:pPr>
              <a:buFont typeface="Calibri" panose="020F0502020204030204" pitchFamily="34" charset="0"/>
              <a:buChar char="‒"/>
            </a:pPr>
            <a:r>
              <a:rPr lang="en-US" sz="3200" dirty="0"/>
              <a:t>structured portfolio of </a:t>
            </a:r>
            <a:r>
              <a:rPr lang="en-US" sz="3200" dirty="0" err="1"/>
              <a:t>scaffolded</a:t>
            </a:r>
            <a:r>
              <a:rPr lang="en-US" sz="3200" dirty="0"/>
              <a:t> tasks</a:t>
            </a:r>
          </a:p>
          <a:p>
            <a:pPr>
              <a:buFont typeface="Calibri" panose="020F0502020204030204" pitchFamily="34" charset="0"/>
              <a:buChar char="‒"/>
            </a:pPr>
            <a:endParaRPr lang="en-US" sz="3200" dirty="0"/>
          </a:p>
        </p:txBody>
      </p:sp>
    </p:spTree>
    <p:extLst>
      <p:ext uri="{BB962C8B-B14F-4D97-AF65-F5344CB8AC3E}">
        <p14:creationId xmlns:p14="http://schemas.microsoft.com/office/powerpoint/2010/main" val="2704079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Innovative Assessment Demonstration Authority</a:t>
            </a:r>
          </a:p>
        </p:txBody>
      </p:sp>
      <p:sp>
        <p:nvSpPr>
          <p:cNvPr id="3" name="Content Placeholder 2"/>
          <p:cNvSpPr>
            <a:spLocks noGrp="1"/>
          </p:cNvSpPr>
          <p:nvPr>
            <p:ph idx="1"/>
          </p:nvPr>
        </p:nvSpPr>
        <p:spPr>
          <a:xfrm>
            <a:off x="489527" y="1825625"/>
            <a:ext cx="8025823" cy="4530726"/>
          </a:xfrm>
        </p:spPr>
        <p:txBody>
          <a:bodyPr>
            <a:normAutofit/>
          </a:bodyPr>
          <a:lstStyle/>
          <a:p>
            <a:pPr marL="0" indent="0">
              <a:buNone/>
            </a:pPr>
            <a:r>
              <a:rPr lang="en-US" sz="3200" dirty="0"/>
              <a:t>Steps that must be taken to implement this flexibility:</a:t>
            </a:r>
          </a:p>
          <a:p>
            <a:pPr marL="0" indent="0">
              <a:buNone/>
            </a:pPr>
            <a:endParaRPr lang="en-US" sz="100" dirty="0"/>
          </a:p>
          <a:p>
            <a:pPr>
              <a:buFont typeface="Calibri" panose="020F0502020204030204" pitchFamily="34" charset="0"/>
              <a:buChar char="‒"/>
            </a:pPr>
            <a:r>
              <a:rPr lang="en-US" dirty="0"/>
              <a:t>Solution developed and validated (technical quality documented and comparability with Georgia Milestones established).</a:t>
            </a:r>
          </a:p>
          <a:p>
            <a:pPr>
              <a:buFont typeface="Calibri" panose="020F0502020204030204" pitchFamily="34" charset="0"/>
              <a:buChar char="‒"/>
            </a:pPr>
            <a:r>
              <a:rPr lang="en-US" dirty="0"/>
              <a:t>Solution must be fully vetted by the US DOE, including successful completion of the federal peer review process.</a:t>
            </a:r>
          </a:p>
          <a:p>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30</a:t>
            </a:fld>
            <a:endParaRPr lang="en-US" dirty="0"/>
          </a:p>
        </p:txBody>
      </p:sp>
      <p:sp>
        <p:nvSpPr>
          <p:cNvPr id="4" name="TextBox 3"/>
          <p:cNvSpPr txBox="1"/>
          <p:nvPr/>
        </p:nvSpPr>
        <p:spPr>
          <a:xfrm>
            <a:off x="489527" y="5534738"/>
            <a:ext cx="7841673"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a:t>Note:  The demonstration period is for the scaling of the solution, not the development.</a:t>
            </a:r>
          </a:p>
        </p:txBody>
      </p:sp>
    </p:spTree>
    <p:extLst>
      <p:ext uri="{BB962C8B-B14F-4D97-AF65-F5344CB8AC3E}">
        <p14:creationId xmlns:p14="http://schemas.microsoft.com/office/powerpoint/2010/main" val="190429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FF0000"/>
                </a:solidFill>
              </a:rPr>
              <a:t>Locally Selected / Nationally Recognized High School Academic Assessment</a:t>
            </a:r>
          </a:p>
        </p:txBody>
      </p:sp>
      <p:sp>
        <p:nvSpPr>
          <p:cNvPr id="3" name="Content Placeholder 2"/>
          <p:cNvSpPr>
            <a:spLocks noGrp="1"/>
          </p:cNvSpPr>
          <p:nvPr>
            <p:ph idx="1"/>
          </p:nvPr>
        </p:nvSpPr>
        <p:spPr>
          <a:xfrm>
            <a:off x="286328" y="1836594"/>
            <a:ext cx="8626763" cy="4519757"/>
          </a:xfrm>
        </p:spPr>
        <p:txBody>
          <a:bodyPr>
            <a:normAutofit fontScale="92500" lnSpcReduction="10000"/>
          </a:bodyPr>
          <a:lstStyle/>
          <a:p>
            <a:r>
              <a:rPr lang="en-US" b="1" u="sng" dirty="0">
                <a:solidFill>
                  <a:schemeClr val="accent6">
                    <a:lumMod val="75000"/>
                  </a:schemeClr>
                </a:solidFill>
              </a:rPr>
              <a:t>Defined as a ‘an assessment of high school students’ knowledge and skill that is administered in multiple States and is recognized by institutions of higher education</a:t>
            </a:r>
            <a:r>
              <a:rPr lang="en-US" b="1" dirty="0">
                <a:solidFill>
                  <a:schemeClr val="accent6">
                    <a:lumMod val="75000"/>
                  </a:schemeClr>
                </a:solidFill>
              </a:rPr>
              <a:t> </a:t>
            </a:r>
            <a:r>
              <a:rPr lang="en-US" dirty="0"/>
              <a:t>in those or other States for the purposes of entrance or placement into courses in postsecondary education or training programs.’</a:t>
            </a:r>
          </a:p>
          <a:p>
            <a:r>
              <a:rPr lang="en-US" b="1" u="sng" dirty="0">
                <a:solidFill>
                  <a:schemeClr val="accent6">
                    <a:lumMod val="75000"/>
                  </a:schemeClr>
                </a:solidFill>
              </a:rPr>
              <a:t>Must include appropriate accommodations for students with disabilities and English learners</a:t>
            </a:r>
            <a:r>
              <a:rPr lang="en-US" b="1" dirty="0">
                <a:solidFill>
                  <a:schemeClr val="accent6">
                    <a:lumMod val="75000"/>
                  </a:schemeClr>
                </a:solidFill>
              </a:rPr>
              <a:t> </a:t>
            </a:r>
            <a:r>
              <a:rPr lang="en-US" dirty="0"/>
              <a:t>so as not to deny the opportunity to participate; no accommodation may deny any of the benefits from participation that are afforded to students without disabilities or who are not English learners.</a:t>
            </a:r>
          </a:p>
          <a:p>
            <a:r>
              <a:rPr lang="en-US" b="1" u="sng" dirty="0">
                <a:solidFill>
                  <a:schemeClr val="accent6">
                    <a:lumMod val="75000"/>
                  </a:schemeClr>
                </a:solidFill>
              </a:rPr>
              <a:t>Must be administered to </a:t>
            </a:r>
            <a:r>
              <a:rPr lang="en-US" b="1" i="1" u="sng" dirty="0">
                <a:solidFill>
                  <a:schemeClr val="accent6">
                    <a:lumMod val="75000"/>
                  </a:schemeClr>
                </a:solidFill>
              </a:rPr>
              <a:t>all</a:t>
            </a:r>
            <a:r>
              <a:rPr lang="en-US" b="1" u="sng" dirty="0">
                <a:solidFill>
                  <a:schemeClr val="accent6">
                    <a:lumMod val="75000"/>
                  </a:schemeClr>
                </a:solidFill>
              </a:rPr>
              <a:t> high-school students enrolled in the district.</a:t>
            </a:r>
          </a:p>
        </p:txBody>
      </p:sp>
      <p:sp>
        <p:nvSpPr>
          <p:cNvPr id="5" name="Slide Number Placeholder 4"/>
          <p:cNvSpPr>
            <a:spLocks noGrp="1"/>
          </p:cNvSpPr>
          <p:nvPr>
            <p:ph type="sldNum" sz="quarter" idx="4"/>
          </p:nvPr>
        </p:nvSpPr>
        <p:spPr/>
        <p:txBody>
          <a:bodyPr/>
          <a:lstStyle/>
          <a:p>
            <a:fld id="{B63E4CEF-BB1E-48C7-AE93-F39F6AA99AD7}" type="slidenum">
              <a:rPr lang="en-US" smtClean="0"/>
              <a:pPr/>
              <a:t>31</a:t>
            </a:fld>
            <a:endParaRPr lang="en-US" dirty="0"/>
          </a:p>
        </p:txBody>
      </p:sp>
    </p:spTree>
    <p:extLst>
      <p:ext uri="{BB962C8B-B14F-4D97-AF65-F5344CB8AC3E}">
        <p14:creationId xmlns:p14="http://schemas.microsoft.com/office/powerpoint/2010/main" val="364410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FF0000"/>
                </a:solidFill>
              </a:rPr>
              <a:t>Locally Selected / Nationally Recognized High School Academic Assessment</a:t>
            </a:r>
          </a:p>
        </p:txBody>
      </p:sp>
      <p:sp>
        <p:nvSpPr>
          <p:cNvPr id="3" name="Content Placeholder 2"/>
          <p:cNvSpPr>
            <a:spLocks noGrp="1"/>
          </p:cNvSpPr>
          <p:nvPr>
            <p:ph idx="1"/>
          </p:nvPr>
        </p:nvSpPr>
        <p:spPr>
          <a:xfrm>
            <a:off x="489527" y="1976581"/>
            <a:ext cx="8025823" cy="4379769"/>
          </a:xfrm>
        </p:spPr>
        <p:txBody>
          <a:bodyPr>
            <a:normAutofit/>
          </a:bodyPr>
          <a:lstStyle/>
          <a:p>
            <a:pPr marL="0" indent="0">
              <a:buNone/>
            </a:pPr>
            <a:r>
              <a:rPr lang="en-US" sz="3200" dirty="0"/>
              <a:t>Steps that must be taken to implement this flexibility:</a:t>
            </a:r>
          </a:p>
          <a:p>
            <a:pPr marL="0" indent="0">
              <a:buNone/>
            </a:pPr>
            <a:endParaRPr lang="en-US" sz="400" dirty="0"/>
          </a:p>
          <a:p>
            <a:pPr>
              <a:buFont typeface="Calibri" panose="020F0502020204030204" pitchFamily="34" charset="0"/>
              <a:buChar char="‒"/>
            </a:pPr>
            <a:r>
              <a:rPr lang="en-US" dirty="0"/>
              <a:t>Comparability with state high school assessment program (Georgia Milestones) must be established.</a:t>
            </a:r>
          </a:p>
          <a:p>
            <a:pPr>
              <a:buFont typeface="Calibri" panose="020F0502020204030204" pitchFamily="34" charset="0"/>
              <a:buChar char="‒"/>
            </a:pPr>
            <a:endParaRPr lang="en-US" sz="900" dirty="0"/>
          </a:p>
          <a:p>
            <a:pPr>
              <a:buFont typeface="Calibri" panose="020F0502020204030204" pitchFamily="34" charset="0"/>
              <a:buChar char="‒"/>
            </a:pPr>
            <a:r>
              <a:rPr lang="en-US" dirty="0"/>
              <a:t>Successful completion of the federal peer review process.</a:t>
            </a:r>
          </a:p>
          <a:p>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32</a:t>
            </a:fld>
            <a:endParaRPr lang="en-US" dirty="0"/>
          </a:p>
        </p:txBody>
      </p:sp>
      <p:sp>
        <p:nvSpPr>
          <p:cNvPr id="6" name="TextBox 5"/>
          <p:cNvSpPr txBox="1"/>
          <p:nvPr/>
        </p:nvSpPr>
        <p:spPr>
          <a:xfrm>
            <a:off x="678583" y="5303727"/>
            <a:ext cx="7647709"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a:t>Note:  </a:t>
            </a:r>
            <a:r>
              <a:rPr lang="en-US" dirty="0" err="1"/>
              <a:t>GaDOE</a:t>
            </a:r>
            <a:r>
              <a:rPr lang="en-US" dirty="0"/>
              <a:t> is beginning the process of investigating the comparability of the SAT and ACT with Georgia Milestones as required by SB 211; some work with ACCUPLACER has already been conducted.</a:t>
            </a:r>
          </a:p>
        </p:txBody>
      </p:sp>
    </p:spTree>
    <p:extLst>
      <p:ext uri="{BB962C8B-B14F-4D97-AF65-F5344CB8AC3E}">
        <p14:creationId xmlns:p14="http://schemas.microsoft.com/office/powerpoint/2010/main" val="1115157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Next Steps</a:t>
            </a:r>
          </a:p>
        </p:txBody>
      </p:sp>
      <p:sp>
        <p:nvSpPr>
          <p:cNvPr id="3" name="Content Placeholder 2"/>
          <p:cNvSpPr>
            <a:spLocks noGrp="1"/>
          </p:cNvSpPr>
          <p:nvPr>
            <p:ph idx="1"/>
          </p:nvPr>
        </p:nvSpPr>
        <p:spPr/>
        <p:txBody>
          <a:bodyPr>
            <a:normAutofit lnSpcReduction="10000"/>
          </a:bodyPr>
          <a:lstStyle/>
          <a:p>
            <a:r>
              <a:rPr lang="en-US" b="1" u="sng" dirty="0">
                <a:solidFill>
                  <a:schemeClr val="accent6">
                    <a:lumMod val="75000"/>
                  </a:schemeClr>
                </a:solidFill>
              </a:rPr>
              <a:t>Establish a task force to vet assessment flexibility options</a:t>
            </a:r>
            <a:r>
              <a:rPr lang="en-US" b="1" dirty="0">
                <a:solidFill>
                  <a:schemeClr val="accent6">
                    <a:lumMod val="75000"/>
                  </a:schemeClr>
                </a:solidFill>
              </a:rPr>
              <a:t> </a:t>
            </a:r>
            <a:r>
              <a:rPr lang="en-US" dirty="0"/>
              <a:t>and make recommendations to Superintendent Woods and the State Board of Education.</a:t>
            </a:r>
          </a:p>
          <a:p>
            <a:r>
              <a:rPr lang="en-US" b="1" u="sng" dirty="0">
                <a:solidFill>
                  <a:schemeClr val="accent6">
                    <a:lumMod val="75000"/>
                  </a:schemeClr>
                </a:solidFill>
              </a:rPr>
              <a:t>Districts interested in assessment flexibility</a:t>
            </a:r>
            <a:r>
              <a:rPr lang="en-US" b="1" dirty="0">
                <a:solidFill>
                  <a:schemeClr val="accent6">
                    <a:lumMod val="75000"/>
                  </a:schemeClr>
                </a:solidFill>
              </a:rPr>
              <a:t> </a:t>
            </a:r>
            <a:r>
              <a:rPr lang="en-US" dirty="0"/>
              <a:t>should establish the technical veracity of their solution, including comparability with Georgia Milestones (at local level first).</a:t>
            </a:r>
          </a:p>
          <a:p>
            <a:r>
              <a:rPr lang="en-US" b="1" u="sng" dirty="0">
                <a:solidFill>
                  <a:schemeClr val="accent6">
                    <a:lumMod val="75000"/>
                  </a:schemeClr>
                </a:solidFill>
              </a:rPr>
              <a:t>Districts interested in implementing a particular nationally recognized high school assessment </a:t>
            </a:r>
            <a:r>
              <a:rPr lang="en-US" dirty="0"/>
              <a:t>should begin the conversation with </a:t>
            </a:r>
            <a:r>
              <a:rPr lang="en-US" dirty="0" err="1"/>
              <a:t>GaDOE</a:t>
            </a:r>
            <a:r>
              <a:rPr lang="en-US" dirty="0"/>
              <a:t>.</a:t>
            </a:r>
          </a:p>
          <a:p>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33</a:t>
            </a:fld>
            <a:endParaRPr lang="en-US" dirty="0"/>
          </a:p>
        </p:txBody>
      </p:sp>
    </p:spTree>
    <p:extLst>
      <p:ext uri="{BB962C8B-B14F-4D97-AF65-F5344CB8AC3E}">
        <p14:creationId xmlns:p14="http://schemas.microsoft.com/office/powerpoint/2010/main" val="3933886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1D88B8-7D11-43C8-90AF-3A84EC712937}"/>
              </a:ext>
            </a:extLst>
          </p:cNvPr>
          <p:cNvSpPr>
            <a:spLocks noGrp="1"/>
          </p:cNvSpPr>
          <p:nvPr>
            <p:ph type="title"/>
          </p:nvPr>
        </p:nvSpPr>
        <p:spPr/>
        <p:txBody>
          <a:bodyPr/>
          <a:lstStyle/>
          <a:p>
            <a:r>
              <a:rPr lang="en-US" dirty="0"/>
              <a:t>Accountability</a:t>
            </a:r>
          </a:p>
        </p:txBody>
      </p:sp>
      <p:sp>
        <p:nvSpPr>
          <p:cNvPr id="7" name="Text Placeholder 6">
            <a:extLst>
              <a:ext uri="{FF2B5EF4-FFF2-40B4-BE49-F238E27FC236}">
                <a16:creationId xmlns:a16="http://schemas.microsoft.com/office/drawing/2014/main" id="{C11A8D45-F46D-4A97-9E08-09E1E0FC5BD0}"/>
              </a:ext>
            </a:extLst>
          </p:cNvPr>
          <p:cNvSpPr>
            <a:spLocks noGrp="1"/>
          </p:cNvSpPr>
          <p:nvPr>
            <p:ph type="body" idx="1"/>
          </p:nvPr>
        </p:nvSpPr>
        <p:spPr/>
        <p:txBody>
          <a:bodyPr/>
          <a:lstStyle/>
          <a:p>
            <a:r>
              <a:rPr lang="en-US" dirty="0"/>
              <a:t>Redesigning the CCRPI</a:t>
            </a:r>
          </a:p>
        </p:txBody>
      </p:sp>
      <p:sp>
        <p:nvSpPr>
          <p:cNvPr id="5" name="Slide Number Placeholder 4">
            <a:extLst>
              <a:ext uri="{FF2B5EF4-FFF2-40B4-BE49-F238E27FC236}">
                <a16:creationId xmlns:a16="http://schemas.microsoft.com/office/drawing/2014/main" id="{6AC3EC68-0143-49A4-8C57-212ACD6AB5DA}"/>
              </a:ext>
            </a:extLst>
          </p:cNvPr>
          <p:cNvSpPr>
            <a:spLocks noGrp="1"/>
          </p:cNvSpPr>
          <p:nvPr>
            <p:ph type="sldNum" sz="quarter" idx="4"/>
          </p:nvPr>
        </p:nvSpPr>
        <p:spPr/>
        <p:txBody>
          <a:bodyPr/>
          <a:lstStyle/>
          <a:p>
            <a:fld id="{B63E4CEF-BB1E-48C7-AE93-F39F6AA99AD7}" type="slidenum">
              <a:rPr lang="en-US" smtClean="0"/>
              <a:pPr/>
              <a:t>34</a:t>
            </a:fld>
            <a:endParaRPr lang="en-US" dirty="0"/>
          </a:p>
        </p:txBody>
      </p:sp>
    </p:spTree>
    <p:extLst>
      <p:ext uri="{BB962C8B-B14F-4D97-AF65-F5344CB8AC3E}">
        <p14:creationId xmlns:p14="http://schemas.microsoft.com/office/powerpoint/2010/main" val="3498804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77500" lnSpcReduction="20000"/>
          </a:bodyPr>
          <a:lstStyle/>
          <a:p>
            <a:r>
              <a:rPr lang="en-US" dirty="0"/>
              <a:t>Georgia’s College and Career Ready Performance Index (CCRPI) was first implemented in 2012 as an alternative to No Child Left Behind’s Adequate Yearly Progress (AYP). </a:t>
            </a:r>
          </a:p>
          <a:p>
            <a:r>
              <a:rPr lang="en-US" dirty="0"/>
              <a:t>Georgia’s Elementary and Secondary Education Act (ESEA) Waiver provided the opportunity to implement a new accountability system that included multiple measures, provided a more holistic picture of school performance, and addressed several shortcomings of the AYP system.</a:t>
            </a:r>
          </a:p>
          <a:p>
            <a:r>
              <a:rPr lang="en-US" dirty="0"/>
              <a:t>While ESSA’s new accountability provisions represent a substantial departure from No Child Left Behind’s AYP, they are more closely aligned with the CCRPI system already in place in Georgia. </a:t>
            </a:r>
          </a:p>
          <a:p>
            <a:r>
              <a:rPr lang="en-US" dirty="0"/>
              <a:t>With ESSA, Georgia seized the opportunity to reflect on six years of CCRPI implementation, and, in consultation with stakeholders across the state, to revise CCRPI to expand upon its successes and address its shortcomings.</a:t>
            </a:r>
          </a:p>
        </p:txBody>
      </p:sp>
      <p:sp>
        <p:nvSpPr>
          <p:cNvPr id="5" name="Slide Number Placeholder 4"/>
          <p:cNvSpPr>
            <a:spLocks noGrp="1"/>
          </p:cNvSpPr>
          <p:nvPr>
            <p:ph type="sldNum" sz="quarter" idx="4"/>
          </p:nvPr>
        </p:nvSpPr>
        <p:spPr/>
        <p:txBody>
          <a:bodyPr/>
          <a:lstStyle/>
          <a:p>
            <a:fld id="{B63E4CEF-BB1E-48C7-AE93-F39F6AA99AD7}" type="slidenum">
              <a:rPr lang="en-US" smtClean="0"/>
              <a:pPr/>
              <a:t>35</a:t>
            </a:fld>
            <a:endParaRPr lang="en-US" dirty="0"/>
          </a:p>
        </p:txBody>
      </p:sp>
    </p:spTree>
    <p:extLst>
      <p:ext uri="{BB962C8B-B14F-4D97-AF65-F5344CB8AC3E}">
        <p14:creationId xmlns:p14="http://schemas.microsoft.com/office/powerpoint/2010/main" val="416911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Accountability</a:t>
            </a:r>
          </a:p>
        </p:txBody>
      </p:sp>
      <p:sp>
        <p:nvSpPr>
          <p:cNvPr id="3" name="Content Placeholder 2"/>
          <p:cNvSpPr>
            <a:spLocks noGrp="1"/>
          </p:cNvSpPr>
          <p:nvPr>
            <p:ph idx="1"/>
          </p:nvPr>
        </p:nvSpPr>
        <p:spPr/>
        <p:txBody>
          <a:bodyPr>
            <a:normAutofit fontScale="92500"/>
          </a:bodyPr>
          <a:lstStyle/>
          <a:p>
            <a:r>
              <a:rPr lang="en-US" dirty="0"/>
              <a:t>Accountability should play a supporting role in assisting schools, districts, and the state to reach its mission of offering a holistic education to every child and preparing them for college, career, and life.</a:t>
            </a:r>
          </a:p>
          <a:p>
            <a:r>
              <a:rPr lang="en-US" dirty="0"/>
              <a:t>Accountability should not be the driving force behind decisions about educating children.</a:t>
            </a:r>
          </a:p>
          <a:p>
            <a:r>
              <a:rPr lang="en-US" dirty="0"/>
              <a:t>The purpose of CCRPI is to provide an objective measure of the extent to which schools, districts, and the state are succeeding in providing high-quality opportunities and outcomes for students that can be used for communication and continuous improvement. </a:t>
            </a:r>
          </a:p>
        </p:txBody>
      </p:sp>
      <p:sp>
        <p:nvSpPr>
          <p:cNvPr id="5" name="Slide Number Placeholder 4"/>
          <p:cNvSpPr>
            <a:spLocks noGrp="1"/>
          </p:cNvSpPr>
          <p:nvPr>
            <p:ph type="sldNum" sz="quarter" idx="4"/>
          </p:nvPr>
        </p:nvSpPr>
        <p:spPr/>
        <p:txBody>
          <a:bodyPr/>
          <a:lstStyle/>
          <a:p>
            <a:fld id="{B63E4CEF-BB1E-48C7-AE93-F39F6AA99AD7}" type="slidenum">
              <a:rPr lang="en-US" smtClean="0"/>
              <a:pPr/>
              <a:t>36</a:t>
            </a:fld>
            <a:endParaRPr lang="en-US" dirty="0"/>
          </a:p>
        </p:txBody>
      </p:sp>
    </p:spTree>
    <p:extLst>
      <p:ext uri="{BB962C8B-B14F-4D97-AF65-F5344CB8AC3E}">
        <p14:creationId xmlns:p14="http://schemas.microsoft.com/office/powerpoint/2010/main" val="1007964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37</a:t>
            </a:fld>
            <a:endParaRPr lang="en-US" dirty="0"/>
          </a:p>
        </p:txBody>
      </p:sp>
      <p:sp>
        <p:nvSpPr>
          <p:cNvPr id="6" name="Rectangle 5"/>
          <p:cNvSpPr/>
          <p:nvPr/>
        </p:nvSpPr>
        <p:spPr>
          <a:xfrm>
            <a:off x="843663" y="3547183"/>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sp>
        <p:nvSpPr>
          <p:cNvPr id="12" name="Rectangle 11"/>
          <p:cNvSpPr/>
          <p:nvPr/>
        </p:nvSpPr>
        <p:spPr>
          <a:xfrm>
            <a:off x="3805938" y="1953333"/>
            <a:ext cx="3114675" cy="575945"/>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achieving at the level necessary to be prepared for the next grade, college, or career?</a:t>
            </a:r>
          </a:p>
        </p:txBody>
      </p:sp>
      <p:sp>
        <p:nvSpPr>
          <p:cNvPr id="13" name="Rectangle 12"/>
          <p:cNvSpPr/>
          <p:nvPr/>
        </p:nvSpPr>
        <p:spPr>
          <a:xfrm>
            <a:off x="3796413" y="3524958"/>
            <a:ext cx="3117850" cy="640080"/>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all students and all student subgroups making improvements in achievement rates?</a:t>
            </a:r>
          </a:p>
        </p:txBody>
      </p:sp>
      <p:sp>
        <p:nvSpPr>
          <p:cNvPr id="14" name="Rectangle 13"/>
          <p:cNvSpPr/>
          <p:nvPr/>
        </p:nvSpPr>
        <p:spPr>
          <a:xfrm>
            <a:off x="3805303" y="4325058"/>
            <a:ext cx="3117850" cy="704088"/>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participating in activities preparing them for and demonstratin</a:t>
            </a:r>
            <a:r>
              <a:rPr lang="en-US" sz="1100" dirty="0">
                <a:ea typeface="Calibri" panose="020F0502020204030204" pitchFamily="34" charset="0"/>
                <a:cs typeface="Times New Roman" panose="02020603050405020304" pitchFamily="18" charset="0"/>
              </a:rPr>
              <a:t>g readiness for </a:t>
            </a:r>
            <a:r>
              <a:rPr lang="en-US" sz="1100" dirty="0">
                <a:effectLst/>
                <a:ea typeface="Calibri" panose="020F0502020204030204" pitchFamily="34" charset="0"/>
                <a:cs typeface="Times New Roman" panose="02020603050405020304" pitchFamily="18" charset="0"/>
              </a:rPr>
              <a:t>the next level, college, or career?</a:t>
            </a:r>
          </a:p>
        </p:txBody>
      </p:sp>
      <p:sp>
        <p:nvSpPr>
          <p:cNvPr id="15" name="Rectangle 14"/>
          <p:cNvSpPr/>
          <p:nvPr/>
        </p:nvSpPr>
        <p:spPr>
          <a:xfrm>
            <a:off x="3805938" y="5172783"/>
            <a:ext cx="3117850"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a:effectLst/>
                <a:ea typeface="Calibri" panose="020F0502020204030204" pitchFamily="34" charset="0"/>
                <a:cs typeface="Times New Roman" panose="02020603050405020304" pitchFamily="18" charset="0"/>
              </a:rPr>
              <a:t>Are students graduating from high school with a regular diploma in four or five years?</a:t>
            </a:r>
          </a:p>
        </p:txBody>
      </p:sp>
      <p:cxnSp>
        <p:nvCxnSpPr>
          <p:cNvPr id="16" name="Straight Connector 15"/>
          <p:cNvCxnSpPr/>
          <p:nvPr/>
        </p:nvCxnSpPr>
        <p:spPr>
          <a:xfrm>
            <a:off x="3250313"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p:cNvCxnSpPr/>
          <p:nvPr/>
        </p:nvCxnSpPr>
        <p:spPr>
          <a:xfrm>
            <a:off x="3253488" y="4610808"/>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p:cNvCxnSpPr/>
          <p:nvPr/>
        </p:nvCxnSpPr>
        <p:spPr>
          <a:xfrm>
            <a:off x="3253488" y="5439483"/>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p:cNvCxnSpPr/>
          <p:nvPr/>
        </p:nvCxnSpPr>
        <p:spPr>
          <a:xfrm>
            <a:off x="3253488" y="3029658"/>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p:cNvCxnSpPr/>
          <p:nvPr/>
        </p:nvCxnSpPr>
        <p:spPr>
          <a:xfrm>
            <a:off x="3253488" y="2229558"/>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p:cNvCxnSpPr/>
          <p:nvPr/>
        </p:nvCxnSpPr>
        <p:spPr>
          <a:xfrm flipV="1">
            <a:off x="1767588" y="2239083"/>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p:cNvCxnSpPr/>
          <p:nvPr/>
        </p:nvCxnSpPr>
        <p:spPr>
          <a:xfrm flipV="1">
            <a:off x="1767588" y="3039183"/>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 name="Straight Connector 22"/>
          <p:cNvCxnSpPr/>
          <p:nvPr/>
        </p:nvCxnSpPr>
        <p:spPr>
          <a:xfrm>
            <a:off x="1773938"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 name="Straight Connector 23"/>
          <p:cNvCxnSpPr/>
          <p:nvPr/>
        </p:nvCxnSpPr>
        <p:spPr>
          <a:xfrm>
            <a:off x="1777113" y="3820233"/>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5" name="Straight Connector 24"/>
          <p:cNvCxnSpPr/>
          <p:nvPr/>
        </p:nvCxnSpPr>
        <p:spPr>
          <a:xfrm>
            <a:off x="1777113" y="3829758"/>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 name="Rectangle 25"/>
          <p:cNvSpPr/>
          <p:nvPr/>
        </p:nvSpPr>
        <p:spPr>
          <a:xfrm>
            <a:off x="3796413" y="2753433"/>
            <a:ext cx="3117850"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How much growth are students demonstrating relative to academically-similar students?</a:t>
            </a:r>
          </a:p>
        </p:txBody>
      </p:sp>
      <p:sp>
        <p:nvSpPr>
          <p:cNvPr id="28" name="TextBox 27">
            <a:extLst>
              <a:ext uri="{FF2B5EF4-FFF2-40B4-BE49-F238E27FC236}">
                <a16:creationId xmlns:a16="http://schemas.microsoft.com/office/drawing/2014/main" id="{D7AE51CA-225D-419B-823A-3A5699BD393C}"/>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69266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38</a:t>
            </a:fld>
            <a:endParaRPr lang="en-US" dirty="0"/>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7" name="Rectangle 36"/>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38" name="Rectangle 37"/>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39" name="Rectangle 3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40" name="Rectangle 3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41" name="Rectangle 4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6" name="TextBox 15">
            <a:extLst>
              <a:ext uri="{FF2B5EF4-FFF2-40B4-BE49-F238E27FC236}">
                <a16:creationId xmlns:a16="http://schemas.microsoft.com/office/drawing/2014/main" id="{4B18D573-A857-4E9C-8592-00607F00BC72}"/>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70600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4444E-6 -1.85185E-6 L -0.12083 0.00139 " pathEditMode="relative" rAng="0" ptsTypes="AA">
                                      <p:cBhvr>
                                        <p:cTn id="6" dur="2000" fill="hold"/>
                                        <p:tgtEl>
                                          <p:spTgt spid="7"/>
                                        </p:tgtEl>
                                        <p:attrNameLst>
                                          <p:attrName>ppt_x</p:attrName>
                                          <p:attrName>ppt_y</p:attrName>
                                        </p:attrNameLst>
                                      </p:cBhvr>
                                      <p:rCtr x="-6042" y="69"/>
                                    </p:animMotion>
                                  </p:childTnLst>
                                </p:cTn>
                              </p:par>
                              <p:par>
                                <p:cTn id="7" presetID="42" presetClass="path" presetSubtype="0" accel="50000" decel="50000" fill="hold" grpId="0" nodeType="withEffect">
                                  <p:stCondLst>
                                    <p:cond delay="0"/>
                                  </p:stCondLst>
                                  <p:childTnLst>
                                    <p:animMotion origin="layout" path="M 2.5E-6 4.44444E-6 L 0.0007 -0.1162 " pathEditMode="relative" rAng="0" ptsTypes="AA">
                                      <p:cBhvr>
                                        <p:cTn id="8" dur="2000" fill="hold"/>
                                        <p:tgtEl>
                                          <p:spTgt spid="8"/>
                                        </p:tgtEl>
                                        <p:attrNameLst>
                                          <p:attrName>ppt_x</p:attrName>
                                          <p:attrName>ppt_y</p:attrName>
                                        </p:attrNameLst>
                                      </p:cBhvr>
                                      <p:rCtr x="17" y="-5995"/>
                                    </p:animMotion>
                                  </p:childTnLst>
                                </p:cTn>
                              </p:par>
                              <p:par>
                                <p:cTn id="9" presetID="42" presetClass="path" presetSubtype="0" accel="50000" decel="50000" fill="hold" grpId="0" nodeType="withEffect">
                                  <p:stCondLst>
                                    <p:cond delay="0"/>
                                  </p:stCondLst>
                                  <p:childTnLst>
                                    <p:animMotion origin="layout" path="M 2.5E-6 4.81481E-6 L 0.121 -0.23195 " pathEditMode="relative" rAng="0" ptsTypes="AA">
                                      <p:cBhvr>
                                        <p:cTn id="10" dur="2000" fill="hold"/>
                                        <p:tgtEl>
                                          <p:spTgt spid="9"/>
                                        </p:tgtEl>
                                        <p:attrNameLst>
                                          <p:attrName>ppt_x</p:attrName>
                                          <p:attrName>ppt_y</p:attrName>
                                        </p:attrNameLst>
                                      </p:cBhvr>
                                      <p:rCtr x="6042" y="-11597"/>
                                    </p:animMotion>
                                  </p:childTnLst>
                                </p:cTn>
                              </p:par>
                              <p:par>
                                <p:cTn id="11" presetID="42" presetClass="path" presetSubtype="0" accel="50000" decel="50000" fill="hold" grpId="0" nodeType="withEffect">
                                  <p:stCondLst>
                                    <p:cond delay="0"/>
                                  </p:stCondLst>
                                  <p:childTnLst>
                                    <p:animMotion origin="layout" path="M -0.00069 0.00046 L 0.24271 -0.34954 " pathEditMode="relative" rAng="0" ptsTypes="AA">
                                      <p:cBhvr>
                                        <p:cTn id="12" dur="2000" fill="hold"/>
                                        <p:tgtEl>
                                          <p:spTgt spid="10"/>
                                        </p:tgtEl>
                                        <p:attrNameLst>
                                          <p:attrName>ppt_x</p:attrName>
                                          <p:attrName>ppt_y</p:attrName>
                                        </p:attrNameLst>
                                      </p:cBhvr>
                                      <p:rCtr x="12170" y="-17500"/>
                                    </p:animMotion>
                                  </p:childTnLst>
                                </p:cTn>
                              </p:par>
                              <p:par>
                                <p:cTn id="13" presetID="42" presetClass="path" presetSubtype="0" accel="50000" decel="50000" fill="hold" grpId="0" nodeType="withEffect">
                                  <p:stCondLst>
                                    <p:cond delay="0"/>
                                  </p:stCondLst>
                                  <p:childTnLst>
                                    <p:animMotion origin="layout" path="M -4.72222E-6 1.48148E-6 L 0.35903 -0.46713 " pathEditMode="relative" rAng="0" ptsTypes="AA">
                                      <p:cBhvr>
                                        <p:cTn id="14" dur="2000" fill="hold"/>
                                        <p:tgtEl>
                                          <p:spTgt spid="11"/>
                                        </p:tgtEl>
                                        <p:attrNameLst>
                                          <p:attrName>ppt_x</p:attrName>
                                          <p:attrName>ppt_y</p:attrName>
                                        </p:attrNameLst>
                                      </p:cBhvr>
                                      <p:rCtr x="17951" y="-23356"/>
                                    </p:animMotion>
                                  </p:childTnLst>
                                </p:cTn>
                              </p:par>
                            </p:childTnLst>
                          </p:cTn>
                        </p:par>
                        <p:par>
                          <p:cTn id="15" fill="hold">
                            <p:stCondLst>
                              <p:cond delay="2000"/>
                            </p:stCondLst>
                            <p:childTnLst>
                              <p:par>
                                <p:cTn id="16" presetID="1" presetClass="exit" presetSubtype="0" fill="hold" grpId="1" nodeType="afterEffect">
                                  <p:stCondLst>
                                    <p:cond delay="0"/>
                                  </p:stCondLst>
                                  <p:childTnLst>
                                    <p:set>
                                      <p:cBhvr>
                                        <p:cTn id="17" dur="1" fill="hold">
                                          <p:stCondLst>
                                            <p:cond delay="0"/>
                                          </p:stCondLst>
                                        </p:cTn>
                                        <p:tgtEl>
                                          <p:spTgt spid="7"/>
                                        </p:tgtEl>
                                        <p:attrNameLst>
                                          <p:attrName>style.visibility</p:attrName>
                                        </p:attrNameLst>
                                      </p:cBhvr>
                                      <p:to>
                                        <p:strVal val="hidden"/>
                                      </p:to>
                                    </p:set>
                                  </p:childTnLst>
                                </p:cTn>
                              </p:par>
                            </p:childTnLst>
                          </p:cTn>
                        </p:par>
                        <p:par>
                          <p:cTn id="18" fill="hold">
                            <p:stCondLst>
                              <p:cond delay="2000"/>
                            </p:stCondLst>
                            <p:childTnLst>
                              <p:par>
                                <p:cTn id="19" presetID="1" presetClass="exit" presetSubtype="0" fill="hold" grpId="1" nodeType="after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par>
                          <p:cTn id="21" fill="hold">
                            <p:stCondLst>
                              <p:cond delay="2000"/>
                            </p:stCondLst>
                            <p:childTnLst>
                              <p:par>
                                <p:cTn id="22" presetID="1" presetClass="exit" presetSubtype="0" fill="hold" grpId="1" nodeType="afterEffect">
                                  <p:stCondLst>
                                    <p:cond delay="0"/>
                                  </p:stCondLst>
                                  <p:childTnLst>
                                    <p:set>
                                      <p:cBhvr>
                                        <p:cTn id="23" dur="1" fill="hold">
                                          <p:stCondLst>
                                            <p:cond delay="0"/>
                                          </p:stCondLst>
                                        </p:cTn>
                                        <p:tgtEl>
                                          <p:spTgt spid="9"/>
                                        </p:tgtEl>
                                        <p:attrNameLst>
                                          <p:attrName>style.visibility</p:attrName>
                                        </p:attrNameLst>
                                      </p:cBhvr>
                                      <p:to>
                                        <p:strVal val="hidden"/>
                                      </p:to>
                                    </p:set>
                                  </p:childTnLst>
                                </p:cTn>
                              </p:par>
                            </p:childTnLst>
                          </p:cTn>
                        </p:par>
                        <p:par>
                          <p:cTn id="24" fill="hold">
                            <p:stCondLst>
                              <p:cond delay="2000"/>
                            </p:stCondLst>
                            <p:childTnLst>
                              <p:par>
                                <p:cTn id="25" presetID="1" presetClass="exit" presetSubtype="0" fill="hold" grpId="1" nodeType="after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par>
                          <p:cTn id="27" fill="hold">
                            <p:stCondLst>
                              <p:cond delay="2000"/>
                            </p:stCondLst>
                            <p:childTnLst>
                              <p:par>
                                <p:cTn id="28" presetID="1" presetClass="exit"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37" grpId="0" animBg="1"/>
      <p:bldP spid="38" grpId="0" animBg="1"/>
      <p:bldP spid="39" grpId="0" animBg="1"/>
      <p:bldP spid="40" grpId="0" animBg="1"/>
      <p:bldP spid="4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39</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400" dirty="0"/>
              <a:t>Achievement scores in English Language Arts, mathematics, science, and social studies</a:t>
            </a:r>
          </a:p>
          <a:p>
            <a:pPr lvl="1"/>
            <a:r>
              <a:rPr lang="en-US" sz="2000" dirty="0"/>
              <a:t>Utilize weights based on achievement level, where Beginning Learners earn 0 points, Developing Learners earn 0.5 points, Proficient Learners earn 1.0 point, and Distinguished Learners earn 1.5 points</a:t>
            </a:r>
          </a:p>
          <a:p>
            <a:pPr lvl="1"/>
            <a:r>
              <a:rPr lang="en-US" sz="2000" dirty="0"/>
              <a:t>Incentivizes moving all students to the next level</a:t>
            </a:r>
          </a:p>
          <a:p>
            <a:pPr lvl="1"/>
            <a:r>
              <a:rPr lang="en-US" sz="2000" dirty="0"/>
              <a:t>Content areas for all three grade bands will be weighted according to the number of state tests administered within each grade band</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B0BA022-1641-4D14-96F2-6C493B4A6B7E}"/>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190113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fade">
                                      <p:cBhvr>
                                        <p:cTn id="13" dur="500"/>
                                        <p:tgtEl>
                                          <p:spTgt spid="1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fade">
                                      <p:cBhvr>
                                        <p:cTn id="16" dur="500"/>
                                        <p:tgtEl>
                                          <p:spTgt spid="1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p:txBody>
          <a:bodyPr>
            <a:normAutofit/>
          </a:bodyPr>
          <a:lstStyle/>
          <a:p>
            <a:r>
              <a:rPr lang="en-US" dirty="0"/>
              <a:t>Provide an overview of ESSA and the development of Georgia’s state plan for ESSA </a:t>
            </a:r>
          </a:p>
          <a:p>
            <a:r>
              <a:rPr lang="en-US" dirty="0"/>
              <a:t>Discuss assessment and opportunities for flexibility under ESSA</a:t>
            </a:r>
          </a:p>
          <a:p>
            <a:r>
              <a:rPr lang="en-US" dirty="0"/>
              <a:t>Discuss the redesigned CCRPI under ESSA</a:t>
            </a:r>
          </a:p>
          <a:p>
            <a:r>
              <a:rPr lang="en-US" dirty="0"/>
              <a:t>Address your questions and areas of interest as they arise</a:t>
            </a:r>
          </a:p>
        </p:txBody>
      </p:sp>
      <p:sp>
        <p:nvSpPr>
          <p:cNvPr id="5" name="Slide Number Placeholder 4"/>
          <p:cNvSpPr>
            <a:spLocks noGrp="1"/>
          </p:cNvSpPr>
          <p:nvPr>
            <p:ph type="sldNum" sz="quarter" idx="4"/>
          </p:nvPr>
        </p:nvSpPr>
        <p:spPr/>
        <p:txBody>
          <a:bodyPr/>
          <a:lstStyle/>
          <a:p>
            <a:fld id="{B63E4CEF-BB1E-48C7-AE93-F39F6AA99AD7}" type="slidenum">
              <a:rPr lang="en-US" smtClean="0"/>
              <a:pPr/>
              <a:t>4</a:t>
            </a:fld>
            <a:endParaRPr lang="en-US" dirty="0"/>
          </a:p>
        </p:txBody>
      </p:sp>
    </p:spTree>
    <p:extLst>
      <p:ext uri="{BB962C8B-B14F-4D97-AF65-F5344CB8AC3E}">
        <p14:creationId xmlns:p14="http://schemas.microsoft.com/office/powerpoint/2010/main" val="1834707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40</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200" dirty="0"/>
              <a:t>If the participation rate for all students or a subgroup of students falls below 95%, the achievement score for that group of students will be multiplied by the actual participation rate divided by 95%.</a:t>
            </a:r>
          </a:p>
          <a:p>
            <a:pPr lvl="0"/>
            <a:r>
              <a:rPr lang="en-US" sz="2200" dirty="0"/>
              <a:t>This ensures the adjustment is                                          proportional to the extent to which the                                         95% participation rate was not attained.</a:t>
            </a:r>
          </a:p>
          <a:p>
            <a:pPr lvl="0"/>
            <a:r>
              <a:rPr lang="en-US" sz="2200" dirty="0"/>
              <a:t>The adjusted achievement score will be                                   utilized in CCRPI calculations.</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5682427" y="3992807"/>
            <a:ext cx="3105150" cy="1685925"/>
          </a:xfrm>
          <a:prstGeom prst="rect">
            <a:avLst/>
          </a:prstGeom>
        </p:spPr>
      </p:pic>
      <p:sp>
        <p:nvSpPr>
          <p:cNvPr id="13" name="TextBox 12">
            <a:extLst>
              <a:ext uri="{FF2B5EF4-FFF2-40B4-BE49-F238E27FC236}">
                <a16:creationId xmlns:a16="http://schemas.microsoft.com/office/drawing/2014/main" id="{A0A66BAA-26F8-4008-B669-28F90A5E302C}"/>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02809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41</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1900" dirty="0"/>
              <a:t>Progress scores in English/language arts, mathematics, and progress towards English language proficiency (EL students)</a:t>
            </a:r>
          </a:p>
          <a:p>
            <a:pPr lvl="1"/>
            <a:r>
              <a:rPr lang="en-US" sz="1700" dirty="0"/>
              <a:t>Utilize weights based on level of growth; incentivizes moving all students to the next level</a:t>
            </a:r>
          </a:p>
          <a:p>
            <a:pPr lvl="1"/>
            <a:r>
              <a:rPr lang="en-US" sz="1700" dirty="0"/>
              <a:t>ELA and mathematics will receive 90% of the weight, and progress towards English language proficiency will receive 10% of the weight</a:t>
            </a:r>
          </a:p>
        </p:txBody>
      </p:sp>
      <p:sp>
        <p:nvSpPr>
          <p:cNvPr id="3" name="Rectangle 2"/>
          <p:cNvSpPr/>
          <p:nvPr/>
        </p:nvSpPr>
        <p:spPr>
          <a:xfrm>
            <a:off x="222738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p:cNvGraphicFramePr>
            <a:graphicFrameLocks noGrp="1"/>
          </p:cNvGraphicFramePr>
          <p:nvPr>
            <p:extLst/>
          </p:nvPr>
        </p:nvGraphicFramePr>
        <p:xfrm>
          <a:off x="556843" y="4806858"/>
          <a:ext cx="3575538" cy="1453080"/>
        </p:xfrm>
        <a:graphic>
          <a:graphicData uri="http://schemas.openxmlformats.org/drawingml/2006/table">
            <a:tbl>
              <a:tblPr firstRow="1" bandRow="1">
                <a:tableStyleId>{68D230F3-CF80-4859-8CE7-A43EE81993B5}</a:tableStyleId>
              </a:tblPr>
              <a:tblGrid>
                <a:gridCol w="1787769">
                  <a:extLst>
                    <a:ext uri="{9D8B030D-6E8A-4147-A177-3AD203B41FA5}">
                      <a16:colId xmlns:a16="http://schemas.microsoft.com/office/drawing/2014/main" val="293431526"/>
                    </a:ext>
                  </a:extLst>
                </a:gridCol>
                <a:gridCol w="1787769">
                  <a:extLst>
                    <a:ext uri="{9D8B030D-6E8A-4147-A177-3AD203B41FA5}">
                      <a16:colId xmlns:a16="http://schemas.microsoft.com/office/drawing/2014/main" val="4245852308"/>
                    </a:ext>
                  </a:extLst>
                </a:gridCol>
              </a:tblGrid>
              <a:tr h="289279">
                <a:tc>
                  <a:txBody>
                    <a:bodyPr/>
                    <a:lstStyle/>
                    <a:p>
                      <a:pPr algn="ctr"/>
                      <a:r>
                        <a:rPr lang="en-US" sz="1400" dirty="0"/>
                        <a:t>SGP Range</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89279">
                <a:tc>
                  <a:txBody>
                    <a:bodyPr/>
                    <a:lstStyle/>
                    <a:p>
                      <a:pPr algn="ctr"/>
                      <a:r>
                        <a:rPr lang="en-US" sz="1400" dirty="0"/>
                        <a:t>1-29</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89279">
                <a:tc>
                  <a:txBody>
                    <a:bodyPr/>
                    <a:lstStyle/>
                    <a:p>
                      <a:pPr algn="ctr"/>
                      <a:r>
                        <a:rPr lang="en-US" sz="1400" dirty="0"/>
                        <a:t>30-40</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89279">
                <a:tc>
                  <a:txBody>
                    <a:bodyPr/>
                    <a:lstStyle/>
                    <a:p>
                      <a:pPr algn="ctr"/>
                      <a:r>
                        <a:rPr lang="en-US" sz="1400" dirty="0"/>
                        <a:t>41-65</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89279">
                <a:tc>
                  <a:txBody>
                    <a:bodyPr/>
                    <a:lstStyle/>
                    <a:p>
                      <a:pPr algn="ctr"/>
                      <a:r>
                        <a:rPr lang="en-US" sz="1400" dirty="0"/>
                        <a:t>66-99</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graphicFrame>
        <p:nvGraphicFramePr>
          <p:cNvPr id="14" name="Table 13"/>
          <p:cNvGraphicFramePr>
            <a:graphicFrameLocks noGrp="1"/>
          </p:cNvGraphicFramePr>
          <p:nvPr>
            <p:extLst/>
          </p:nvPr>
        </p:nvGraphicFramePr>
        <p:xfrm>
          <a:off x="4488881" y="4806858"/>
          <a:ext cx="4172597" cy="1453080"/>
        </p:xfrm>
        <a:graphic>
          <a:graphicData uri="http://schemas.openxmlformats.org/drawingml/2006/table">
            <a:tbl>
              <a:tblPr firstRow="1" bandRow="1">
                <a:tableStyleId>{68D230F3-CF80-4859-8CE7-A43EE81993B5}</a:tableStyleId>
              </a:tblPr>
              <a:tblGrid>
                <a:gridCol w="2650472">
                  <a:extLst>
                    <a:ext uri="{9D8B030D-6E8A-4147-A177-3AD203B41FA5}">
                      <a16:colId xmlns:a16="http://schemas.microsoft.com/office/drawing/2014/main" val="293431526"/>
                    </a:ext>
                  </a:extLst>
                </a:gridCol>
                <a:gridCol w="1522125">
                  <a:extLst>
                    <a:ext uri="{9D8B030D-6E8A-4147-A177-3AD203B41FA5}">
                      <a16:colId xmlns:a16="http://schemas.microsoft.com/office/drawing/2014/main" val="4245852308"/>
                    </a:ext>
                  </a:extLst>
                </a:gridCol>
              </a:tblGrid>
              <a:tr h="290616">
                <a:tc>
                  <a:txBody>
                    <a:bodyPr/>
                    <a:lstStyle/>
                    <a:p>
                      <a:pPr algn="ctr"/>
                      <a:r>
                        <a:rPr lang="en-US" sz="1400" dirty="0"/>
                        <a:t>Performance Band Movement</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90616">
                <a:tc>
                  <a:txBody>
                    <a:bodyPr/>
                    <a:lstStyle/>
                    <a:p>
                      <a:pPr algn="l"/>
                      <a:r>
                        <a:rPr lang="en-US" sz="1400" dirty="0"/>
                        <a:t>No positive movement</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90616">
                <a:tc>
                  <a:txBody>
                    <a:bodyPr/>
                    <a:lstStyle/>
                    <a:p>
                      <a:pPr algn="l"/>
                      <a:r>
                        <a:rPr lang="en-US" sz="1400" dirty="0"/>
                        <a:t>Moved less than one band</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90616">
                <a:tc>
                  <a:txBody>
                    <a:bodyPr/>
                    <a:lstStyle/>
                    <a:p>
                      <a:pPr algn="l"/>
                      <a:r>
                        <a:rPr lang="en-US" sz="1400" dirty="0"/>
                        <a:t>Moved one band</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90616">
                <a:tc>
                  <a:txBody>
                    <a:bodyPr/>
                    <a:lstStyle/>
                    <a:p>
                      <a:pPr algn="l"/>
                      <a:r>
                        <a:rPr lang="en-US" sz="1400" dirty="0"/>
                        <a:t>Moved more than one band</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sp>
        <p:nvSpPr>
          <p:cNvPr id="4" name="TextBox 3"/>
          <p:cNvSpPr txBox="1"/>
          <p:nvPr/>
        </p:nvSpPr>
        <p:spPr>
          <a:xfrm>
            <a:off x="556843" y="4486000"/>
            <a:ext cx="3253727" cy="307777"/>
          </a:xfrm>
          <a:prstGeom prst="rect">
            <a:avLst/>
          </a:prstGeom>
          <a:noFill/>
        </p:spPr>
        <p:txBody>
          <a:bodyPr wrap="square" rtlCol="0">
            <a:spAutoFit/>
          </a:bodyPr>
          <a:lstStyle/>
          <a:p>
            <a:r>
              <a:rPr lang="en-US" sz="1400" b="1" dirty="0"/>
              <a:t>ELA and Mathematics SGPs</a:t>
            </a:r>
          </a:p>
        </p:txBody>
      </p:sp>
      <p:sp>
        <p:nvSpPr>
          <p:cNvPr id="15" name="TextBox 14"/>
          <p:cNvSpPr txBox="1"/>
          <p:nvPr/>
        </p:nvSpPr>
        <p:spPr>
          <a:xfrm>
            <a:off x="4488881" y="4487118"/>
            <a:ext cx="4172597" cy="307777"/>
          </a:xfrm>
          <a:prstGeom prst="rect">
            <a:avLst/>
          </a:prstGeom>
          <a:noFill/>
        </p:spPr>
        <p:txBody>
          <a:bodyPr wrap="square" rtlCol="0">
            <a:spAutoFit/>
          </a:bodyPr>
          <a:lstStyle/>
          <a:p>
            <a:r>
              <a:rPr lang="en-US" sz="1400" b="1" dirty="0"/>
              <a:t>EL Progress Towards Proficiency – ACCESS for ELLs</a:t>
            </a:r>
          </a:p>
        </p:txBody>
      </p:sp>
      <p:sp>
        <p:nvSpPr>
          <p:cNvPr id="16" name="TextBox 15">
            <a:extLst>
              <a:ext uri="{FF2B5EF4-FFF2-40B4-BE49-F238E27FC236}">
                <a16:creationId xmlns:a16="http://schemas.microsoft.com/office/drawing/2014/main" id="{6303B8E3-02D5-433F-B1EC-B68550353633}"/>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525285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42</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fontScale="77500" lnSpcReduction="20000"/>
          </a:bodyPr>
          <a:lstStyle/>
          <a:p>
            <a:pPr lvl="0"/>
            <a:r>
              <a:rPr lang="en-US" sz="2400" dirty="0"/>
              <a:t>Based on new CCRPI improvement targets, which are represented by improvement flags</a:t>
            </a:r>
          </a:p>
          <a:p>
            <a:pPr lvl="1"/>
            <a:r>
              <a:rPr lang="en-US" sz="2000" dirty="0"/>
              <a:t>School- and district-level targets based on 3% of the gap between baseline achievement rates (2017) and 100%</a:t>
            </a:r>
          </a:p>
          <a:p>
            <a:pPr lvl="0"/>
            <a:r>
              <a:rPr lang="en-US" sz="2400" dirty="0"/>
              <a:t>For each achievement improvement target, 1 point is earned when the target is met (green flag), 0.5 points are earned when progress is made but the target is not met (yellow flag), and 0 points are earned when performance does not improve (red flag).</a:t>
            </a:r>
          </a:p>
          <a:p>
            <a:r>
              <a:rPr lang="en-US" sz="2400" dirty="0"/>
              <a:t>ED, EL, and SWD subgroups can earn 1.5 </a:t>
            </a:r>
            <a:r>
              <a:rPr lang="en-US" sz="2400"/>
              <a:t>points when </a:t>
            </a:r>
            <a:r>
              <a:rPr lang="en-US" sz="2400" dirty="0"/>
              <a:t>a 6% improvement target is met.</a:t>
            </a:r>
          </a:p>
          <a:p>
            <a:pPr lvl="0"/>
            <a:r>
              <a:rPr lang="en-US" sz="2400" dirty="0"/>
              <a:t>Sets an expectation of improvement or maintenance of high achievement for all students; provides an opportunity for schools to demonstrate improvements in performance; and provides better alignment between CCRPI and improvement flags</a:t>
            </a:r>
          </a:p>
        </p:txBody>
      </p:sp>
      <p:sp>
        <p:nvSpPr>
          <p:cNvPr id="3" name="Rectangle 2"/>
          <p:cNvSpPr/>
          <p:nvPr/>
        </p:nvSpPr>
        <p:spPr>
          <a:xfrm>
            <a:off x="3317629"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BB93579-C6C2-4432-ACA6-B8A15946CD39}"/>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48583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43</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000" dirty="0"/>
              <a:t>Elementary and middle school                                                                    readiness focus on foundational                                                                       skills, such as literacy, attendance,                                                                      and enrichment beyond the                                                                      traditional core. </a:t>
            </a:r>
          </a:p>
          <a:p>
            <a:pPr lvl="0"/>
            <a:r>
              <a:rPr lang="en-US" sz="2000" dirty="0"/>
              <a:t>In high school, literacy and                                                                attendance continue to be critical                                                     indicators of postsecondary readiness. Students should also participate in accelerated enrollment opportunities – academic or technical; complete a pathway; and demonstrate college or career readiness.</a:t>
            </a:r>
          </a:p>
          <a:p>
            <a:pPr lvl="0"/>
            <a:r>
              <a:rPr lang="en-US" sz="2000" dirty="0"/>
              <a:t>Readiness indicators will be weighted equally.</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4"/>
          <p:cNvSpPr txBox="1"/>
          <p:nvPr/>
        </p:nvSpPr>
        <p:spPr>
          <a:xfrm>
            <a:off x="4572000" y="2835914"/>
            <a:ext cx="4286617" cy="1664797"/>
          </a:xfrm>
          <a:prstGeom prst="rect">
            <a:avLst/>
          </a:prstGeom>
          <a:noFill/>
          <a:ln w="9525" cap="flat" cmpd="sng" algn="ctr">
            <a:solidFill>
              <a:schemeClr val="accent6">
                <a:lumMod val="75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DEFINING READINESS</a:t>
            </a:r>
            <a:endParaRPr lang="en-US" sz="1400"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 </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Early grades: </a:t>
            </a:r>
            <a:r>
              <a:rPr lang="en-US" sz="1400" dirty="0">
                <a:solidFill>
                  <a:srgbClr val="000000"/>
                </a:solidFill>
                <a:effectLst/>
                <a:ea typeface="Calibri" panose="020F0502020204030204" pitchFamily="34" charset="0"/>
                <a:cs typeface="Times New Roman" panose="02020603050405020304" pitchFamily="18" charset="0"/>
              </a:rPr>
              <a:t>Foundational skills and concepts</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Later grades:</a:t>
            </a:r>
            <a:r>
              <a:rPr lang="en-US" sz="1400" dirty="0">
                <a:solidFill>
                  <a:srgbClr val="000000"/>
                </a:solidFill>
                <a:effectLst/>
                <a:ea typeface="Calibri" panose="020F0502020204030204" pitchFamily="34" charset="0"/>
                <a:cs typeface="Times New Roman" panose="02020603050405020304" pitchFamily="18" charset="0"/>
              </a:rPr>
              <a:t> Multiple paths to succeed by expanding opportunities and personalizing learning</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Graduates </a:t>
            </a:r>
            <a:r>
              <a:rPr lang="en-US" sz="1400" dirty="0">
                <a:solidFill>
                  <a:srgbClr val="000000"/>
                </a:solidFill>
                <a:effectLst/>
                <a:ea typeface="Calibri" panose="020F0502020204030204" pitchFamily="34" charset="0"/>
                <a:cs typeface="Times New Roman" panose="02020603050405020304" pitchFamily="18" charset="0"/>
              </a:rPr>
              <a:t>are college and/or career ready</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Life-long learning</a:t>
            </a:r>
            <a:endParaRPr lang="en-US" sz="1400" dirty="0">
              <a:effectLst/>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5EF7D079-824A-4996-86B0-BF5AA9F60BA7}"/>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10985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44</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218CF358-945C-4EC4-9E95-D4C18F1030F8}"/>
              </a:ext>
            </a:extLst>
          </p:cNvPr>
          <p:cNvGraphicFramePr>
            <a:graphicFrameLocks noGrp="1"/>
          </p:cNvGraphicFramePr>
          <p:nvPr>
            <p:extLst>
              <p:ext uri="{D42A27DB-BD31-4B8C-83A1-F6EECF244321}">
                <p14:modId xmlns:p14="http://schemas.microsoft.com/office/powerpoint/2010/main" val="3975282876"/>
              </p:ext>
            </p:extLst>
          </p:nvPr>
        </p:nvGraphicFramePr>
        <p:xfrm>
          <a:off x="359730" y="2850985"/>
          <a:ext cx="8407400" cy="3017520"/>
        </p:xfrm>
        <a:graphic>
          <a:graphicData uri="http://schemas.openxmlformats.org/drawingml/2006/table">
            <a:tbl>
              <a:tblPr firstRow="1" bandRow="1">
                <a:tableStyleId>{5940675A-B579-460E-94D1-54222C63F5DA}</a:tableStyleId>
              </a:tblPr>
              <a:tblGrid>
                <a:gridCol w="8407400">
                  <a:extLst>
                    <a:ext uri="{9D8B030D-6E8A-4147-A177-3AD203B41FA5}">
                      <a16:colId xmlns:a16="http://schemas.microsoft.com/office/drawing/2014/main" val="3914729195"/>
                    </a:ext>
                  </a:extLst>
                </a:gridCol>
              </a:tblGrid>
              <a:tr h="173604">
                <a:tc>
                  <a:txBody>
                    <a:bodyPr/>
                    <a:lstStyle/>
                    <a:p>
                      <a:r>
                        <a:rPr lang="en-US" sz="1400" b="1" dirty="0">
                          <a:solidFill>
                            <a:schemeClr val="tx1"/>
                          </a:solidFill>
                        </a:rPr>
                        <a:t>CCRPI Readiness Indicators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0939433"/>
                  </a:ext>
                </a:extLst>
              </a:tr>
              <a:tr h="173604">
                <a:tc>
                  <a:txBody>
                    <a:bodyPr/>
                    <a:lstStyle/>
                    <a:p>
                      <a:r>
                        <a:rPr lang="en-US" sz="1400" dirty="0">
                          <a:solidFill>
                            <a:schemeClr val="tx1"/>
                          </a:solidFill>
                        </a:rPr>
                        <a:t>Elementary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35393105"/>
                  </a:ext>
                </a:extLst>
              </a:tr>
              <a:tr h="538174">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3-5 demonstrating reading comprehension at or above the midpoint of the College &amp; Career Ready “Stretch” Lexile Band for each grade level.</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K-5 absent less than 10% of enrolled days.</a:t>
                      </a:r>
                    </a:p>
                    <a:p>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or world language.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89082672"/>
                  </a:ext>
                </a:extLst>
              </a:tr>
              <a:tr h="173604">
                <a:tc>
                  <a:txBody>
                    <a:bodyPr/>
                    <a:lstStyle/>
                    <a:p>
                      <a:r>
                        <a:rPr lang="en-US" sz="1400" dirty="0">
                          <a:solidFill>
                            <a:schemeClr val="tx1"/>
                          </a:solidFill>
                        </a:rPr>
                        <a:t>Middle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5218363"/>
                  </a:ext>
                </a:extLst>
              </a:tr>
              <a:tr h="794769">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6-8 demonstrating reading comprehension at or above the midpoint of the College &amp; Career Ready “Stretch” Lexile Band for each grade level.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6-8 absent less than 10% of enrolled days.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world language, physical education/health, or career exploratory.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5892134"/>
                  </a:ext>
                </a:extLst>
              </a:tr>
            </a:tbl>
          </a:graphicData>
        </a:graphic>
      </p:graphicFrame>
      <p:sp>
        <p:nvSpPr>
          <p:cNvPr id="12" name="TextBox 11">
            <a:extLst>
              <a:ext uri="{FF2B5EF4-FFF2-40B4-BE49-F238E27FC236}">
                <a16:creationId xmlns:a16="http://schemas.microsoft.com/office/drawing/2014/main" id="{9485C315-40FF-4D06-867C-C97246DCC2C5}"/>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4795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45</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218CF358-945C-4EC4-9E95-D4C18F1030F8}"/>
              </a:ext>
            </a:extLst>
          </p:cNvPr>
          <p:cNvGraphicFramePr>
            <a:graphicFrameLocks noGrp="1"/>
          </p:cNvGraphicFramePr>
          <p:nvPr>
            <p:extLst>
              <p:ext uri="{D42A27DB-BD31-4B8C-83A1-F6EECF244321}">
                <p14:modId xmlns:p14="http://schemas.microsoft.com/office/powerpoint/2010/main" val="1225157323"/>
              </p:ext>
            </p:extLst>
          </p:nvPr>
        </p:nvGraphicFramePr>
        <p:xfrm>
          <a:off x="359730" y="2850985"/>
          <a:ext cx="8407400" cy="3048000"/>
        </p:xfrm>
        <a:graphic>
          <a:graphicData uri="http://schemas.openxmlformats.org/drawingml/2006/table">
            <a:tbl>
              <a:tblPr firstRow="1" bandRow="1">
                <a:tableStyleId>{5940675A-B579-460E-94D1-54222C63F5DA}</a:tableStyleId>
              </a:tblPr>
              <a:tblGrid>
                <a:gridCol w="8407400">
                  <a:extLst>
                    <a:ext uri="{9D8B030D-6E8A-4147-A177-3AD203B41FA5}">
                      <a16:colId xmlns:a16="http://schemas.microsoft.com/office/drawing/2014/main" val="3914729195"/>
                    </a:ext>
                  </a:extLst>
                </a:gridCol>
              </a:tblGrid>
              <a:tr h="173604">
                <a:tc>
                  <a:txBody>
                    <a:bodyPr/>
                    <a:lstStyle/>
                    <a:p>
                      <a:r>
                        <a:rPr lang="en-US" sz="1400" b="1" dirty="0">
                          <a:solidFill>
                            <a:schemeClr val="tx1"/>
                          </a:solidFill>
                        </a:rPr>
                        <a:t>CCRPI Readiness Indicators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0939433"/>
                  </a:ext>
                </a:extLst>
              </a:tr>
              <a:tr h="173604">
                <a:tc>
                  <a:txBody>
                    <a:bodyPr/>
                    <a:lstStyle/>
                    <a:p>
                      <a:r>
                        <a:rPr lang="en-US" sz="1400" dirty="0">
                          <a:solidFill>
                            <a:schemeClr val="tx1"/>
                          </a:solidFill>
                        </a:rPr>
                        <a:t>High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35393105"/>
                  </a:ext>
                </a:extLst>
              </a:tr>
              <a:tr h="538174">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9</a:t>
                      </a:r>
                      <a:r>
                        <a:rPr lang="en-US" sz="1400" baseline="30000" dirty="0">
                          <a:solidFill>
                            <a:schemeClr val="tx1">
                              <a:lumMod val="50000"/>
                              <a:lumOff val="50000"/>
                            </a:schemeClr>
                          </a:solidFill>
                        </a:rPr>
                        <a:t>th</a:t>
                      </a:r>
                      <a:r>
                        <a:rPr lang="en-US" sz="1400" dirty="0">
                          <a:solidFill>
                            <a:schemeClr val="tx1">
                              <a:lumMod val="50000"/>
                              <a:lumOff val="50000"/>
                            </a:schemeClr>
                          </a:solidFill>
                        </a:rPr>
                        <a:t> Grade Literature and American Literature demonstrating reading comprehension at or above the midpoint of the College &amp; Career Ready “Stretch” Lexile Band for each course.</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9-12 absent less than 10% of enrolled days.</a:t>
                      </a:r>
                    </a:p>
                    <a:p>
                      <a:r>
                        <a:rPr lang="en-US" sz="1400" b="1" dirty="0">
                          <a:solidFill>
                            <a:schemeClr val="accent6">
                              <a:lumMod val="75000"/>
                            </a:schemeClr>
                          </a:solidFill>
                        </a:rPr>
                        <a:t>Accelerated Enrollment</a:t>
                      </a:r>
                      <a:r>
                        <a:rPr lang="en-US" sz="1400" dirty="0">
                          <a:solidFill>
                            <a:schemeClr val="accent6">
                              <a:lumMod val="75000"/>
                            </a:schemeClr>
                          </a:solidFill>
                        </a:rPr>
                        <a:t>:</a:t>
                      </a:r>
                      <a:r>
                        <a:rPr lang="en-US" sz="1400" dirty="0">
                          <a:solidFill>
                            <a:schemeClr val="tx1">
                              <a:lumMod val="50000"/>
                              <a:lumOff val="50000"/>
                            </a:schemeClr>
                          </a:solidFill>
                        </a:rPr>
                        <a:t> Percent of graduates earning credit for accelerated enrollment via Dual Enrollment, Advanced Placement, or International Baccalaureate courses.</a:t>
                      </a:r>
                    </a:p>
                    <a:p>
                      <a:r>
                        <a:rPr lang="en-US" sz="1400" b="1" dirty="0">
                          <a:solidFill>
                            <a:schemeClr val="accent6">
                              <a:lumMod val="75000"/>
                            </a:schemeClr>
                          </a:solidFill>
                        </a:rPr>
                        <a:t>Pathway Completion</a:t>
                      </a:r>
                      <a:r>
                        <a:rPr lang="en-US" sz="1400" dirty="0">
                          <a:solidFill>
                            <a:schemeClr val="accent6">
                              <a:lumMod val="75000"/>
                            </a:schemeClr>
                          </a:solidFill>
                        </a:rPr>
                        <a:t>:</a:t>
                      </a:r>
                      <a:r>
                        <a:rPr lang="en-US" sz="1400" dirty="0">
                          <a:solidFill>
                            <a:schemeClr val="tx1">
                              <a:lumMod val="50000"/>
                              <a:lumOff val="50000"/>
                            </a:schemeClr>
                          </a:solidFill>
                        </a:rPr>
                        <a:t> Percent of graduates completing an advanced academic, CTAE, fine arts, or world language pathway.</a:t>
                      </a:r>
                    </a:p>
                    <a:p>
                      <a:r>
                        <a:rPr lang="en-US" sz="1400" b="1" dirty="0">
                          <a:solidFill>
                            <a:schemeClr val="accent6">
                              <a:lumMod val="75000"/>
                            </a:schemeClr>
                          </a:solidFill>
                        </a:rPr>
                        <a:t>College and Career Readiness</a:t>
                      </a:r>
                      <a:r>
                        <a:rPr lang="en-US" sz="1400" dirty="0">
                          <a:solidFill>
                            <a:schemeClr val="accent6">
                              <a:lumMod val="75000"/>
                            </a:schemeClr>
                          </a:solidFill>
                        </a:rPr>
                        <a:t>:</a:t>
                      </a:r>
                      <a:r>
                        <a:rPr lang="en-US" sz="1400" dirty="0">
                          <a:solidFill>
                            <a:schemeClr val="tx1">
                              <a:lumMod val="50000"/>
                              <a:lumOff val="50000"/>
                            </a:schemeClr>
                          </a:solidFill>
                        </a:rPr>
                        <a:t> Percent of graduates entering TCSG/USG without needing remediation; achieving a readiness score on the ACT, SAT, two or more AP exams, or two or more IB exams; passing a pathway-aligned end of pathway assessment (EOPA) resulting in a national or state credential; or completing a work-based learning program.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89082672"/>
                  </a:ext>
                </a:extLst>
              </a:tr>
            </a:tbl>
          </a:graphicData>
        </a:graphic>
      </p:graphicFrame>
      <p:sp>
        <p:nvSpPr>
          <p:cNvPr id="12" name="TextBox 11">
            <a:extLst>
              <a:ext uri="{FF2B5EF4-FFF2-40B4-BE49-F238E27FC236}">
                <a16:creationId xmlns:a16="http://schemas.microsoft.com/office/drawing/2014/main" id="{FD07ECA4-765A-497F-90DB-5A850D5BD671}"/>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746997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46</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400" dirty="0"/>
              <a:t>High schools only</a:t>
            </a:r>
          </a:p>
          <a:p>
            <a:pPr lvl="0"/>
            <a:r>
              <a:rPr lang="en-US" sz="2400" dirty="0"/>
              <a:t>Includes both the four-year and five-year adjusted cohort graduation rate</a:t>
            </a:r>
          </a:p>
          <a:p>
            <a:pPr lvl="0"/>
            <a:r>
              <a:rPr lang="en-US" sz="2400" dirty="0"/>
              <a:t>Emphasizes graduating in four years while placing value on continuing to work with and graduate students who need more time</a:t>
            </a:r>
          </a:p>
          <a:p>
            <a:pPr lvl="0"/>
            <a:r>
              <a:rPr lang="en-US" sz="2400" dirty="0"/>
              <a:t>The four-year graduation rate will be worth 2/3 of the points and the five-year graduation rate will be worth 1/3 of the points</a:t>
            </a:r>
          </a:p>
        </p:txBody>
      </p:sp>
      <p:sp>
        <p:nvSpPr>
          <p:cNvPr id="3" name="Rectangle 2"/>
          <p:cNvSpPr/>
          <p:nvPr/>
        </p:nvSpPr>
        <p:spPr>
          <a:xfrm>
            <a:off x="5516293"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35A804E-B442-4B4E-9645-069E7B1EE97B}"/>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44544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DF03B-DC3E-4DBB-8FF9-B626444FB755}"/>
              </a:ext>
            </a:extLst>
          </p:cNvPr>
          <p:cNvSpPr>
            <a:spLocks noGrp="1"/>
          </p:cNvSpPr>
          <p:nvPr>
            <p:ph type="title"/>
          </p:nvPr>
        </p:nvSpPr>
        <p:spPr/>
        <p:txBody>
          <a:bodyPr/>
          <a:lstStyle/>
          <a:p>
            <a:r>
              <a:rPr lang="en-US" dirty="0"/>
              <a:t>Balancing College and Career Readiness</a:t>
            </a:r>
          </a:p>
        </p:txBody>
      </p:sp>
      <p:graphicFrame>
        <p:nvGraphicFramePr>
          <p:cNvPr id="6" name="Content Placeholder 5">
            <a:extLst>
              <a:ext uri="{FF2B5EF4-FFF2-40B4-BE49-F238E27FC236}">
                <a16:creationId xmlns:a16="http://schemas.microsoft.com/office/drawing/2014/main" id="{C0342302-F48E-412C-B07C-74053A7A0771}"/>
              </a:ext>
            </a:extLst>
          </p:cNvPr>
          <p:cNvGraphicFramePr>
            <a:graphicFrameLocks noGrp="1"/>
          </p:cNvGraphicFramePr>
          <p:nvPr>
            <p:ph idx="1"/>
            <p:extLst/>
          </p:nvPr>
        </p:nvGraphicFramePr>
        <p:xfrm>
          <a:off x="628650" y="2751825"/>
          <a:ext cx="6764188" cy="3425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983C774D-4C10-4EB5-9FA6-0B713588C5DD}"/>
              </a:ext>
            </a:extLst>
          </p:cNvPr>
          <p:cNvSpPr>
            <a:spLocks noGrp="1"/>
          </p:cNvSpPr>
          <p:nvPr>
            <p:ph type="sldNum" sz="quarter" idx="4"/>
          </p:nvPr>
        </p:nvSpPr>
        <p:spPr/>
        <p:txBody>
          <a:bodyPr/>
          <a:lstStyle/>
          <a:p>
            <a:fld id="{B63E4CEF-BB1E-48C7-AE93-F39F6AA99AD7}" type="slidenum">
              <a:rPr lang="en-US" smtClean="0"/>
              <a:pPr/>
              <a:t>47</a:t>
            </a:fld>
            <a:endParaRPr lang="en-US" dirty="0"/>
          </a:p>
        </p:txBody>
      </p:sp>
      <p:sp>
        <p:nvSpPr>
          <p:cNvPr id="11" name="Content Placeholder 2">
            <a:extLst>
              <a:ext uri="{FF2B5EF4-FFF2-40B4-BE49-F238E27FC236}">
                <a16:creationId xmlns:a16="http://schemas.microsoft.com/office/drawing/2014/main" id="{4C295854-DB95-47BE-9F4B-5CB7C728E29F}"/>
              </a:ext>
            </a:extLst>
          </p:cNvPr>
          <p:cNvSpPr txBox="1">
            <a:spLocks/>
          </p:cNvSpPr>
          <p:nvPr/>
        </p:nvSpPr>
        <p:spPr>
          <a:xfrm>
            <a:off x="628650" y="1825625"/>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In addition to content mastery and high school graduation, CCRPI includes multiple measures of college and career readiness and values multiple pathways to success.</a:t>
            </a:r>
          </a:p>
        </p:txBody>
      </p:sp>
      <p:cxnSp>
        <p:nvCxnSpPr>
          <p:cNvPr id="15" name="Straight Connector 14">
            <a:extLst>
              <a:ext uri="{FF2B5EF4-FFF2-40B4-BE49-F238E27FC236}">
                <a16:creationId xmlns:a16="http://schemas.microsoft.com/office/drawing/2014/main" id="{C2B625F8-365C-4416-8A41-EEC1B39719E7}"/>
              </a:ext>
            </a:extLst>
          </p:cNvPr>
          <p:cNvCxnSpPr>
            <a:cxnSpLocks/>
          </p:cNvCxnSpPr>
          <p:nvPr/>
        </p:nvCxnSpPr>
        <p:spPr>
          <a:xfrm flipV="1">
            <a:off x="7392838" y="4044532"/>
            <a:ext cx="172528" cy="682744"/>
          </a:xfrm>
          <a:prstGeom prst="line">
            <a:avLst/>
          </a:prstGeom>
          <a:ln>
            <a:solidFill>
              <a:srgbClr val="ADCD9E"/>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BDE574-F595-4E7A-B607-086B35002D15}"/>
              </a:ext>
            </a:extLst>
          </p:cNvPr>
          <p:cNvCxnSpPr>
            <a:cxnSpLocks/>
          </p:cNvCxnSpPr>
          <p:nvPr/>
        </p:nvCxnSpPr>
        <p:spPr>
          <a:xfrm>
            <a:off x="7392838" y="4727275"/>
            <a:ext cx="172528" cy="686863"/>
          </a:xfrm>
          <a:prstGeom prst="line">
            <a:avLst/>
          </a:prstGeom>
          <a:ln>
            <a:solidFill>
              <a:srgbClr val="ADCD9E"/>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9E63642-0A3C-40A0-94BC-5B2584C02E9D}"/>
              </a:ext>
            </a:extLst>
          </p:cNvPr>
          <p:cNvSpPr txBox="1"/>
          <p:nvPr/>
        </p:nvSpPr>
        <p:spPr>
          <a:xfrm>
            <a:off x="1155940" y="5607172"/>
            <a:ext cx="5710686" cy="307777"/>
          </a:xfrm>
          <a:prstGeom prst="rect">
            <a:avLst/>
          </a:prstGeom>
          <a:noFill/>
        </p:spPr>
        <p:txBody>
          <a:bodyPr wrap="square" rtlCol="0">
            <a:spAutoFit/>
          </a:bodyPr>
          <a:lstStyle/>
          <a:p>
            <a:pPr algn="ctr"/>
            <a:r>
              <a:rPr lang="en-US" sz="1400" b="1" dirty="0">
                <a:solidFill>
                  <a:srgbClr val="2D6C03"/>
                </a:solidFill>
              </a:rPr>
              <a:t>College and Career Readiness</a:t>
            </a:r>
          </a:p>
        </p:txBody>
      </p:sp>
      <p:sp>
        <p:nvSpPr>
          <p:cNvPr id="10" name="TextBox 9">
            <a:extLst>
              <a:ext uri="{FF2B5EF4-FFF2-40B4-BE49-F238E27FC236}">
                <a16:creationId xmlns:a16="http://schemas.microsoft.com/office/drawing/2014/main" id="{2F9E48D1-739F-4F9B-9DE2-C5EED05DAD70}"/>
              </a:ext>
            </a:extLst>
          </p:cNvPr>
          <p:cNvSpPr txBox="1"/>
          <p:nvPr/>
        </p:nvSpPr>
        <p:spPr>
          <a:xfrm>
            <a:off x="7565366" y="4044532"/>
            <a:ext cx="1500996" cy="1369606"/>
          </a:xfrm>
          <a:prstGeom prst="rect">
            <a:avLst/>
          </a:prstGeom>
          <a:solidFill>
            <a:schemeClr val="bg1"/>
          </a:solidFill>
          <a:ln>
            <a:solidFill>
              <a:srgbClr val="99C484"/>
            </a:solidFill>
          </a:ln>
        </p:spPr>
        <p:txBody>
          <a:bodyPr wrap="square" rtlCol="0">
            <a:spAutoFit/>
          </a:bodyPr>
          <a:lstStyle/>
          <a:p>
            <a:r>
              <a:rPr lang="en-US" sz="1100" dirty="0"/>
              <a:t>Entering TCSG/USG without remediation</a:t>
            </a:r>
          </a:p>
          <a:p>
            <a:endParaRPr lang="en-US" sz="200" dirty="0"/>
          </a:p>
          <a:p>
            <a:r>
              <a:rPr lang="en-US" sz="1100" dirty="0"/>
              <a:t>ACT, SAT, AP, IB</a:t>
            </a:r>
          </a:p>
          <a:p>
            <a:endParaRPr lang="en-US" sz="200" dirty="0"/>
          </a:p>
          <a:p>
            <a:r>
              <a:rPr lang="en-US" sz="1100" dirty="0"/>
              <a:t>National or state credential (end of pathway assessment)</a:t>
            </a:r>
          </a:p>
          <a:p>
            <a:endParaRPr lang="en-US" sz="200" dirty="0"/>
          </a:p>
          <a:p>
            <a:r>
              <a:rPr lang="en-US" sz="1100" dirty="0"/>
              <a:t>Work-based learning</a:t>
            </a:r>
          </a:p>
        </p:txBody>
      </p:sp>
      <p:sp>
        <p:nvSpPr>
          <p:cNvPr id="13" name="TextBox 12">
            <a:extLst>
              <a:ext uri="{FF2B5EF4-FFF2-40B4-BE49-F238E27FC236}">
                <a16:creationId xmlns:a16="http://schemas.microsoft.com/office/drawing/2014/main" id="{DD37C28D-E537-415B-BC58-7D45FB1EADD8}"/>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0460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Scoring and Reporting</a:t>
            </a:r>
          </a:p>
        </p:txBody>
      </p:sp>
      <p:sp>
        <p:nvSpPr>
          <p:cNvPr id="3" name="Content Placeholder 2"/>
          <p:cNvSpPr>
            <a:spLocks noGrp="1"/>
          </p:cNvSpPr>
          <p:nvPr>
            <p:ph idx="1"/>
          </p:nvPr>
        </p:nvSpPr>
        <p:spPr/>
        <p:txBody>
          <a:bodyPr>
            <a:normAutofit/>
          </a:bodyPr>
          <a:lstStyle/>
          <a:p>
            <a:r>
              <a:rPr lang="en-US" sz="2200" dirty="0"/>
              <a:t>Consistent with state law (O.C.G.A. § 20-14-33), the overall CCRPI score will be reported on a 0-100 scale. </a:t>
            </a:r>
          </a:p>
          <a:p>
            <a:r>
              <a:rPr lang="en-US" sz="2200" dirty="0"/>
              <a:t>To increase ease of understanding and interpretation, each CCRPI indicator and component will also be reported on a 0-100 scale, with additional points possible in Content Mastery, Progress, and </a:t>
            </a:r>
            <a:r>
              <a:rPr lang="en-US" sz="2200"/>
              <a:t>Closing Gaps.</a:t>
            </a:r>
            <a:endParaRPr lang="en-US" sz="2200" dirty="0"/>
          </a:p>
          <a:p>
            <a:r>
              <a:rPr lang="en-US" sz="2200" dirty="0"/>
              <a:t>Components will be weighted                                                                                and combined according to the                                                                               weights defined in the table to                                                                    the right to determine the                                                                          overall CCRPI score.</a:t>
            </a:r>
          </a:p>
        </p:txBody>
      </p:sp>
      <p:sp>
        <p:nvSpPr>
          <p:cNvPr id="5" name="Slide Number Placeholder 4"/>
          <p:cNvSpPr>
            <a:spLocks noGrp="1"/>
          </p:cNvSpPr>
          <p:nvPr>
            <p:ph type="sldNum" sz="quarter" idx="4"/>
          </p:nvPr>
        </p:nvSpPr>
        <p:spPr/>
        <p:txBody>
          <a:bodyPr/>
          <a:lstStyle/>
          <a:p>
            <a:fld id="{B63E4CEF-BB1E-48C7-AE93-F39F6AA99AD7}" type="slidenum">
              <a:rPr lang="en-US" smtClean="0"/>
              <a:pPr/>
              <a:t>48</a:t>
            </a:fld>
            <a:endParaRPr lang="en-US" dirty="0"/>
          </a:p>
        </p:txBody>
      </p:sp>
      <p:graphicFrame>
        <p:nvGraphicFramePr>
          <p:cNvPr id="7" name="Content Placeholder 5"/>
          <p:cNvGraphicFramePr>
            <a:graphicFrameLocks/>
          </p:cNvGraphicFramePr>
          <p:nvPr>
            <p:extLst/>
          </p:nvPr>
        </p:nvGraphicFramePr>
        <p:xfrm>
          <a:off x="4520237" y="3697557"/>
          <a:ext cx="4563374" cy="2225040"/>
        </p:xfrm>
        <a:graphic>
          <a:graphicData uri="http://schemas.openxmlformats.org/drawingml/2006/table">
            <a:tbl>
              <a:tblPr firstRow="1" bandRow="1">
                <a:tableStyleId>{68D230F3-CF80-4859-8CE7-A43EE81993B5}</a:tableStyleId>
              </a:tblPr>
              <a:tblGrid>
                <a:gridCol w="1423358">
                  <a:extLst>
                    <a:ext uri="{9D8B030D-6E8A-4147-A177-3AD203B41FA5}">
                      <a16:colId xmlns:a16="http://schemas.microsoft.com/office/drawing/2014/main" val="2274200220"/>
                    </a:ext>
                  </a:extLst>
                </a:gridCol>
                <a:gridCol w="1046672">
                  <a:extLst>
                    <a:ext uri="{9D8B030D-6E8A-4147-A177-3AD203B41FA5}">
                      <a16:colId xmlns:a16="http://schemas.microsoft.com/office/drawing/2014/main" val="3515446032"/>
                    </a:ext>
                  </a:extLst>
                </a:gridCol>
                <a:gridCol w="1046672">
                  <a:extLst>
                    <a:ext uri="{9D8B030D-6E8A-4147-A177-3AD203B41FA5}">
                      <a16:colId xmlns:a16="http://schemas.microsoft.com/office/drawing/2014/main" val="1680157599"/>
                    </a:ext>
                  </a:extLst>
                </a:gridCol>
                <a:gridCol w="1046672">
                  <a:extLst>
                    <a:ext uri="{9D8B030D-6E8A-4147-A177-3AD203B41FA5}">
                      <a16:colId xmlns:a16="http://schemas.microsoft.com/office/drawing/2014/main" val="3708820384"/>
                    </a:ext>
                  </a:extLst>
                </a:gridCol>
              </a:tblGrid>
              <a:tr h="370840">
                <a:tc>
                  <a:txBody>
                    <a:bodyPr/>
                    <a:lstStyle/>
                    <a:p>
                      <a:endParaRPr lang="en-US" sz="1400" dirty="0"/>
                    </a:p>
                  </a:txBody>
                  <a:tcPr/>
                </a:tc>
                <a:tc>
                  <a:txBody>
                    <a:bodyPr/>
                    <a:lstStyle/>
                    <a:p>
                      <a:pPr algn="ctr"/>
                      <a:r>
                        <a:rPr lang="en-US" sz="1400" dirty="0"/>
                        <a:t>Elementary</a:t>
                      </a:r>
                    </a:p>
                  </a:txBody>
                  <a:tcPr anchor="ctr"/>
                </a:tc>
                <a:tc>
                  <a:txBody>
                    <a:bodyPr/>
                    <a:lstStyle/>
                    <a:p>
                      <a:pPr algn="ctr"/>
                      <a:r>
                        <a:rPr lang="en-US" sz="1400" dirty="0"/>
                        <a:t>Middle</a:t>
                      </a:r>
                    </a:p>
                  </a:txBody>
                  <a:tcPr anchor="ctr"/>
                </a:tc>
                <a:tc>
                  <a:txBody>
                    <a:bodyPr/>
                    <a:lstStyle/>
                    <a:p>
                      <a:pPr algn="ctr"/>
                      <a:r>
                        <a:rPr lang="en-US" sz="1400" dirty="0"/>
                        <a:t>High</a:t>
                      </a:r>
                    </a:p>
                  </a:txBody>
                  <a:tcPr anchor="ctr"/>
                </a:tc>
                <a:extLst>
                  <a:ext uri="{0D108BD9-81ED-4DB2-BD59-A6C34878D82A}">
                    <a16:rowId xmlns:a16="http://schemas.microsoft.com/office/drawing/2014/main" val="1829216812"/>
                  </a:ext>
                </a:extLst>
              </a:tr>
              <a:tr h="370840">
                <a:tc>
                  <a:txBody>
                    <a:bodyPr/>
                    <a:lstStyle/>
                    <a:p>
                      <a:r>
                        <a:rPr lang="en-US" sz="1400" dirty="0"/>
                        <a:t>Content Mastery</a:t>
                      </a:r>
                    </a:p>
                  </a:txBody>
                  <a:tcPr anchor="ctr"/>
                </a:tc>
                <a:tc>
                  <a:txBody>
                    <a:bodyPr/>
                    <a:lstStyle/>
                    <a:p>
                      <a:pPr algn="ctr"/>
                      <a:r>
                        <a:rPr lang="en-US" sz="1400" dirty="0"/>
                        <a:t>30%</a:t>
                      </a:r>
                    </a:p>
                  </a:txBody>
                  <a:tcPr anchor="ctr"/>
                </a:tc>
                <a:tc>
                  <a:txBody>
                    <a:bodyPr/>
                    <a:lstStyle/>
                    <a:p>
                      <a:pPr algn="ctr"/>
                      <a:r>
                        <a:rPr lang="en-US" sz="1400" dirty="0"/>
                        <a:t>30%</a:t>
                      </a:r>
                    </a:p>
                  </a:txBody>
                  <a:tcPr anchor="ctr"/>
                </a:tc>
                <a:tc>
                  <a:txBody>
                    <a:bodyPr/>
                    <a:lstStyle/>
                    <a:p>
                      <a:pPr algn="ctr"/>
                      <a:r>
                        <a:rPr lang="en-US" sz="1400" dirty="0"/>
                        <a:t>30%</a:t>
                      </a:r>
                    </a:p>
                  </a:txBody>
                  <a:tcPr anchor="ctr"/>
                </a:tc>
                <a:extLst>
                  <a:ext uri="{0D108BD9-81ED-4DB2-BD59-A6C34878D82A}">
                    <a16:rowId xmlns:a16="http://schemas.microsoft.com/office/drawing/2014/main" val="696839664"/>
                  </a:ext>
                </a:extLst>
              </a:tr>
              <a:tr h="370840">
                <a:tc>
                  <a:txBody>
                    <a:bodyPr/>
                    <a:lstStyle/>
                    <a:p>
                      <a:r>
                        <a:rPr lang="en-US" sz="1400" dirty="0"/>
                        <a:t>Progress</a:t>
                      </a:r>
                    </a:p>
                  </a:txBody>
                  <a:tcPr anchor="ctr"/>
                </a:tc>
                <a:tc>
                  <a:txBody>
                    <a:bodyPr/>
                    <a:lstStyle/>
                    <a:p>
                      <a:pPr algn="ctr"/>
                      <a:r>
                        <a:rPr lang="en-US" sz="1400" dirty="0"/>
                        <a:t>35%</a:t>
                      </a:r>
                    </a:p>
                  </a:txBody>
                  <a:tcPr anchor="ctr"/>
                </a:tc>
                <a:tc>
                  <a:txBody>
                    <a:bodyPr/>
                    <a:lstStyle/>
                    <a:p>
                      <a:pPr algn="ctr"/>
                      <a:r>
                        <a:rPr lang="en-US" sz="1400" dirty="0"/>
                        <a:t>35%</a:t>
                      </a:r>
                    </a:p>
                  </a:txBody>
                  <a:tcPr anchor="ctr"/>
                </a:tc>
                <a:tc>
                  <a:txBody>
                    <a:bodyPr/>
                    <a:lstStyle/>
                    <a:p>
                      <a:pPr algn="ctr"/>
                      <a:r>
                        <a:rPr lang="en-US" sz="1400" dirty="0"/>
                        <a:t>30%</a:t>
                      </a:r>
                    </a:p>
                  </a:txBody>
                  <a:tcPr anchor="ctr"/>
                </a:tc>
                <a:extLst>
                  <a:ext uri="{0D108BD9-81ED-4DB2-BD59-A6C34878D82A}">
                    <a16:rowId xmlns:a16="http://schemas.microsoft.com/office/drawing/2014/main" val="2257881495"/>
                  </a:ext>
                </a:extLst>
              </a:tr>
              <a:tr h="370840">
                <a:tc>
                  <a:txBody>
                    <a:bodyPr/>
                    <a:lstStyle/>
                    <a:p>
                      <a:r>
                        <a:rPr lang="en-US" sz="1400" dirty="0"/>
                        <a:t>Closing Gaps</a:t>
                      </a:r>
                    </a:p>
                  </a:txBody>
                  <a:tcPr anchor="ctr"/>
                </a:tc>
                <a:tc>
                  <a:txBody>
                    <a:bodyPr/>
                    <a:lstStyle/>
                    <a:p>
                      <a:pPr algn="ctr"/>
                      <a:r>
                        <a:rPr lang="en-US" sz="1400" dirty="0"/>
                        <a:t>15%</a:t>
                      </a:r>
                    </a:p>
                  </a:txBody>
                  <a:tcPr anchor="ctr"/>
                </a:tc>
                <a:tc>
                  <a:txBody>
                    <a:bodyPr/>
                    <a:lstStyle/>
                    <a:p>
                      <a:pPr algn="ctr"/>
                      <a:r>
                        <a:rPr lang="en-US" sz="1400" dirty="0"/>
                        <a:t>15%</a:t>
                      </a:r>
                    </a:p>
                  </a:txBody>
                  <a:tcPr anchor="ctr"/>
                </a:tc>
                <a:tc>
                  <a:txBody>
                    <a:bodyPr/>
                    <a:lstStyle/>
                    <a:p>
                      <a:pPr algn="ctr"/>
                      <a:r>
                        <a:rPr lang="en-US" sz="1400" dirty="0"/>
                        <a:t>10%</a:t>
                      </a:r>
                    </a:p>
                  </a:txBody>
                  <a:tcPr anchor="ctr"/>
                </a:tc>
                <a:extLst>
                  <a:ext uri="{0D108BD9-81ED-4DB2-BD59-A6C34878D82A}">
                    <a16:rowId xmlns:a16="http://schemas.microsoft.com/office/drawing/2014/main" val="2699305244"/>
                  </a:ext>
                </a:extLst>
              </a:tr>
              <a:tr h="370840">
                <a:tc>
                  <a:txBody>
                    <a:bodyPr/>
                    <a:lstStyle/>
                    <a:p>
                      <a:r>
                        <a:rPr lang="en-US" sz="1400" dirty="0"/>
                        <a:t>Readiness</a:t>
                      </a:r>
                    </a:p>
                  </a:txBody>
                  <a:tcPr anchor="ctr"/>
                </a:tc>
                <a:tc>
                  <a:txBody>
                    <a:bodyPr/>
                    <a:lstStyle/>
                    <a:p>
                      <a:pPr algn="ctr"/>
                      <a:r>
                        <a:rPr lang="en-US" sz="1400" dirty="0"/>
                        <a:t>20%</a:t>
                      </a:r>
                    </a:p>
                  </a:txBody>
                  <a:tcPr anchor="ctr"/>
                </a:tc>
                <a:tc>
                  <a:txBody>
                    <a:bodyPr/>
                    <a:lstStyle/>
                    <a:p>
                      <a:pPr algn="ctr"/>
                      <a:r>
                        <a:rPr lang="en-US" sz="1400" dirty="0"/>
                        <a:t>20%</a:t>
                      </a:r>
                    </a:p>
                  </a:txBody>
                  <a:tcPr anchor="ctr"/>
                </a:tc>
                <a:tc>
                  <a:txBody>
                    <a:bodyPr/>
                    <a:lstStyle/>
                    <a:p>
                      <a:pPr algn="ctr"/>
                      <a:r>
                        <a:rPr lang="en-US" sz="1400" dirty="0"/>
                        <a:t>15%</a:t>
                      </a:r>
                    </a:p>
                  </a:txBody>
                  <a:tcPr anchor="ctr"/>
                </a:tc>
                <a:extLst>
                  <a:ext uri="{0D108BD9-81ED-4DB2-BD59-A6C34878D82A}">
                    <a16:rowId xmlns:a16="http://schemas.microsoft.com/office/drawing/2014/main" val="2802353125"/>
                  </a:ext>
                </a:extLst>
              </a:tr>
              <a:tr h="370840">
                <a:tc>
                  <a:txBody>
                    <a:bodyPr/>
                    <a:lstStyle/>
                    <a:p>
                      <a:r>
                        <a:rPr lang="en-US" sz="1400" dirty="0"/>
                        <a:t>Graduation Rate</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15%</a:t>
                      </a:r>
                    </a:p>
                  </a:txBody>
                  <a:tcPr anchor="ctr"/>
                </a:tc>
                <a:extLst>
                  <a:ext uri="{0D108BD9-81ED-4DB2-BD59-A6C34878D82A}">
                    <a16:rowId xmlns:a16="http://schemas.microsoft.com/office/drawing/2014/main" val="3208274279"/>
                  </a:ext>
                </a:extLst>
              </a:tr>
            </a:tbl>
          </a:graphicData>
        </a:graphic>
      </p:graphicFrame>
      <p:sp>
        <p:nvSpPr>
          <p:cNvPr id="9" name="TextBox 8">
            <a:extLst>
              <a:ext uri="{FF2B5EF4-FFF2-40B4-BE49-F238E27FC236}">
                <a16:creationId xmlns:a16="http://schemas.microsoft.com/office/drawing/2014/main" id="{F1B0ED80-69CA-4DD2-8633-72B5649276C4}"/>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43097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2018 CCRPI</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49</a:t>
            </a:fld>
            <a:endParaRPr lang="en-US" dirty="0"/>
          </a:p>
        </p:txBody>
      </p:sp>
      <p:sp>
        <p:nvSpPr>
          <p:cNvPr id="7" name="Rectangle 6">
            <a:extLst>
              <a:ext uri="{FF2B5EF4-FFF2-40B4-BE49-F238E27FC236}">
                <a16:creationId xmlns:a16="http://schemas.microsoft.com/office/drawing/2014/main" id="{B11117E0-0B3D-44B1-BFD6-90DD9B6A0C9C}"/>
              </a:ext>
            </a:extLst>
          </p:cNvPr>
          <p:cNvSpPr/>
          <p:nvPr/>
        </p:nvSpPr>
        <p:spPr>
          <a:xfrm>
            <a:off x="891471" y="3453804"/>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8" name="Rectangle 7">
            <a:extLst>
              <a:ext uri="{FF2B5EF4-FFF2-40B4-BE49-F238E27FC236}">
                <a16:creationId xmlns:a16="http://schemas.microsoft.com/office/drawing/2014/main" id="{1ACAC665-D2A1-412B-BF6E-D8AC9DB9414E}"/>
              </a:ext>
            </a:extLst>
          </p:cNvPr>
          <p:cNvSpPr/>
          <p:nvPr/>
        </p:nvSpPr>
        <p:spPr>
          <a:xfrm>
            <a:off x="2380546" y="1863129"/>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Content Mastery</a:t>
            </a:r>
          </a:p>
        </p:txBody>
      </p:sp>
      <p:sp>
        <p:nvSpPr>
          <p:cNvPr id="9" name="Rectangle 8">
            <a:extLst>
              <a:ext uri="{FF2B5EF4-FFF2-40B4-BE49-F238E27FC236}">
                <a16:creationId xmlns:a16="http://schemas.microsoft.com/office/drawing/2014/main" id="{D9AB1F2F-D46E-4F93-8B9F-B93FA5F5C47E}"/>
              </a:ext>
            </a:extLst>
          </p:cNvPr>
          <p:cNvSpPr/>
          <p:nvPr/>
        </p:nvSpPr>
        <p:spPr>
          <a:xfrm>
            <a:off x="2374196" y="2660054"/>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10" name="Rectangle 9">
            <a:extLst>
              <a:ext uri="{FF2B5EF4-FFF2-40B4-BE49-F238E27FC236}">
                <a16:creationId xmlns:a16="http://schemas.microsoft.com/office/drawing/2014/main" id="{85EC8CCC-6046-4D9A-A7EF-82EDBA59C766}"/>
              </a:ext>
            </a:extLst>
          </p:cNvPr>
          <p:cNvSpPr/>
          <p:nvPr/>
        </p:nvSpPr>
        <p:spPr>
          <a:xfrm>
            <a:off x="2374196" y="346332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1" name="Rectangle 10">
            <a:extLst>
              <a:ext uri="{FF2B5EF4-FFF2-40B4-BE49-F238E27FC236}">
                <a16:creationId xmlns:a16="http://schemas.microsoft.com/office/drawing/2014/main" id="{253651A5-AC05-49DE-9CBB-640A0907DFE5}"/>
              </a:ext>
            </a:extLst>
          </p:cNvPr>
          <p:cNvSpPr/>
          <p:nvPr/>
        </p:nvSpPr>
        <p:spPr>
          <a:xfrm>
            <a:off x="2367846" y="4260254"/>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2" name="Rectangle 11">
            <a:extLst>
              <a:ext uri="{FF2B5EF4-FFF2-40B4-BE49-F238E27FC236}">
                <a16:creationId xmlns:a16="http://schemas.microsoft.com/office/drawing/2014/main" id="{2F482840-977C-459A-8266-8988B8912ECB}"/>
              </a:ext>
            </a:extLst>
          </p:cNvPr>
          <p:cNvSpPr/>
          <p:nvPr/>
        </p:nvSpPr>
        <p:spPr>
          <a:xfrm>
            <a:off x="2377371" y="506352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cxnSp>
        <p:nvCxnSpPr>
          <p:cNvPr id="13" name="Straight Connector 12">
            <a:extLst>
              <a:ext uri="{FF2B5EF4-FFF2-40B4-BE49-F238E27FC236}">
                <a16:creationId xmlns:a16="http://schemas.microsoft.com/office/drawing/2014/main" id="{85BC046B-9973-4210-B667-8E3CE0CCA066}"/>
              </a:ext>
            </a:extLst>
          </p:cNvPr>
          <p:cNvCxnSpPr/>
          <p:nvPr/>
        </p:nvCxnSpPr>
        <p:spPr>
          <a:xfrm>
            <a:off x="3298121"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Straight Connector 13">
            <a:extLst>
              <a:ext uri="{FF2B5EF4-FFF2-40B4-BE49-F238E27FC236}">
                <a16:creationId xmlns:a16="http://schemas.microsoft.com/office/drawing/2014/main" id="{8BB72AE2-8A44-4065-9786-BB3DE1D3F8E4}"/>
              </a:ext>
            </a:extLst>
          </p:cNvPr>
          <p:cNvCxnSpPr/>
          <p:nvPr/>
        </p:nvCxnSpPr>
        <p:spPr>
          <a:xfrm>
            <a:off x="3301296" y="4517429"/>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B28BC55F-35B9-4D27-94E6-036B7179D977}"/>
              </a:ext>
            </a:extLst>
          </p:cNvPr>
          <p:cNvCxnSpPr/>
          <p:nvPr/>
        </p:nvCxnSpPr>
        <p:spPr>
          <a:xfrm>
            <a:off x="3301296" y="5346104"/>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Straight Connector 15">
            <a:extLst>
              <a:ext uri="{FF2B5EF4-FFF2-40B4-BE49-F238E27FC236}">
                <a16:creationId xmlns:a16="http://schemas.microsoft.com/office/drawing/2014/main" id="{147815DF-26AF-4FCB-ABA1-28A1B3D8535E}"/>
              </a:ext>
            </a:extLst>
          </p:cNvPr>
          <p:cNvCxnSpPr/>
          <p:nvPr/>
        </p:nvCxnSpPr>
        <p:spPr>
          <a:xfrm>
            <a:off x="3301296" y="2936279"/>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807CB10D-4787-4FAE-9BE9-DAC0D562A038}"/>
              </a:ext>
            </a:extLst>
          </p:cNvPr>
          <p:cNvCxnSpPr/>
          <p:nvPr/>
        </p:nvCxnSpPr>
        <p:spPr>
          <a:xfrm>
            <a:off x="3301296" y="2136179"/>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2438E801-7181-46CC-ABE2-EBB10A42C04B}"/>
              </a:ext>
            </a:extLst>
          </p:cNvPr>
          <p:cNvCxnSpPr/>
          <p:nvPr/>
        </p:nvCxnSpPr>
        <p:spPr>
          <a:xfrm flipV="1">
            <a:off x="1815396" y="2145704"/>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a:extLst>
              <a:ext uri="{FF2B5EF4-FFF2-40B4-BE49-F238E27FC236}">
                <a16:creationId xmlns:a16="http://schemas.microsoft.com/office/drawing/2014/main" id="{7183B468-53D4-416D-A4FD-29B4BF8B5183}"/>
              </a:ext>
            </a:extLst>
          </p:cNvPr>
          <p:cNvCxnSpPr/>
          <p:nvPr/>
        </p:nvCxnSpPr>
        <p:spPr>
          <a:xfrm flipV="1">
            <a:off x="1815396" y="2945804"/>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a:extLst>
              <a:ext uri="{FF2B5EF4-FFF2-40B4-BE49-F238E27FC236}">
                <a16:creationId xmlns:a16="http://schemas.microsoft.com/office/drawing/2014/main" id="{75221C6C-E5F0-4A1A-877D-58DDE0A27CF1}"/>
              </a:ext>
            </a:extLst>
          </p:cNvPr>
          <p:cNvCxnSpPr/>
          <p:nvPr/>
        </p:nvCxnSpPr>
        <p:spPr>
          <a:xfrm>
            <a:off x="1821746"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a:extLst>
              <a:ext uri="{FF2B5EF4-FFF2-40B4-BE49-F238E27FC236}">
                <a16:creationId xmlns:a16="http://schemas.microsoft.com/office/drawing/2014/main" id="{1C4D832A-A3C6-47C6-AE37-8B89FFB2CD2B}"/>
              </a:ext>
            </a:extLst>
          </p:cNvPr>
          <p:cNvCxnSpPr/>
          <p:nvPr/>
        </p:nvCxnSpPr>
        <p:spPr>
          <a:xfrm>
            <a:off x="1824921" y="3726854"/>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a:extLst>
              <a:ext uri="{FF2B5EF4-FFF2-40B4-BE49-F238E27FC236}">
                <a16:creationId xmlns:a16="http://schemas.microsoft.com/office/drawing/2014/main" id="{4FEE4C5E-EACB-47CD-8C02-41BAC0FE74A6}"/>
              </a:ext>
            </a:extLst>
          </p:cNvPr>
          <p:cNvCxnSpPr/>
          <p:nvPr/>
        </p:nvCxnSpPr>
        <p:spPr>
          <a:xfrm>
            <a:off x="1824921" y="3736379"/>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Rectangle 23">
            <a:extLst>
              <a:ext uri="{FF2B5EF4-FFF2-40B4-BE49-F238E27FC236}">
                <a16:creationId xmlns:a16="http://schemas.microsoft.com/office/drawing/2014/main" id="{5DD66657-0577-42E7-9F9A-7E9C46D686D4}"/>
              </a:ext>
            </a:extLst>
          </p:cNvPr>
          <p:cNvSpPr/>
          <p:nvPr/>
        </p:nvSpPr>
        <p:spPr>
          <a:xfrm>
            <a:off x="3853746" y="1783753"/>
            <a:ext cx="3705337" cy="731520"/>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Science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Social studies achievement</a:t>
            </a:r>
          </a:p>
        </p:txBody>
      </p:sp>
      <p:sp>
        <p:nvSpPr>
          <p:cNvPr id="25" name="Rectangle 24">
            <a:extLst>
              <a:ext uri="{FF2B5EF4-FFF2-40B4-BE49-F238E27FC236}">
                <a16:creationId xmlns:a16="http://schemas.microsoft.com/office/drawing/2014/main" id="{0D2B9D06-15F4-4257-A64E-EE0C81A5B01F}"/>
              </a:ext>
            </a:extLst>
          </p:cNvPr>
          <p:cNvSpPr/>
          <p:nvPr/>
        </p:nvSpPr>
        <p:spPr>
          <a:xfrm>
            <a:off x="3844221" y="2660054"/>
            <a:ext cx="3714862"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Progress towards English language proficiency (EL students)</a:t>
            </a:r>
          </a:p>
        </p:txBody>
      </p:sp>
      <p:sp>
        <p:nvSpPr>
          <p:cNvPr id="26" name="Rectangle 25">
            <a:extLst>
              <a:ext uri="{FF2B5EF4-FFF2-40B4-BE49-F238E27FC236}">
                <a16:creationId xmlns:a16="http://schemas.microsoft.com/office/drawing/2014/main" id="{B8C125A0-54A6-4482-9CD4-B197D340BB26}"/>
              </a:ext>
            </a:extLst>
          </p:cNvPr>
          <p:cNvSpPr/>
          <p:nvPr/>
        </p:nvSpPr>
        <p:spPr>
          <a:xfrm>
            <a:off x="3844220" y="3549887"/>
            <a:ext cx="3714863" cy="270312"/>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Meeting achievement improvement targets</a:t>
            </a:r>
          </a:p>
        </p:txBody>
      </p:sp>
      <p:sp>
        <p:nvSpPr>
          <p:cNvPr id="27" name="Rectangle 26">
            <a:extLst>
              <a:ext uri="{FF2B5EF4-FFF2-40B4-BE49-F238E27FC236}">
                <a16:creationId xmlns:a16="http://schemas.microsoft.com/office/drawing/2014/main" id="{08512E42-F246-41ED-B8B9-2CB103351C95}"/>
              </a:ext>
            </a:extLst>
          </p:cNvPr>
          <p:cNvSpPr/>
          <p:nvPr/>
        </p:nvSpPr>
        <p:spPr>
          <a:xfrm>
            <a:off x="3853110" y="4120941"/>
            <a:ext cx="3705973" cy="835995"/>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Elementary:</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Middle:</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High:</a:t>
            </a:r>
            <a:r>
              <a:rPr lang="en-US" sz="1100" dirty="0">
                <a:ea typeface="Calibri" panose="020F0502020204030204" pitchFamily="34" charset="0"/>
                <a:cs typeface="Times New Roman" panose="02020603050405020304" pitchFamily="18" charset="0"/>
              </a:rPr>
              <a:t> Literacy, student attendance, accelerated enrollment, pathway completion, college and career readiness</a:t>
            </a:r>
          </a:p>
        </p:txBody>
      </p:sp>
      <p:sp>
        <p:nvSpPr>
          <p:cNvPr id="28" name="Rectangle 27">
            <a:extLst>
              <a:ext uri="{FF2B5EF4-FFF2-40B4-BE49-F238E27FC236}">
                <a16:creationId xmlns:a16="http://schemas.microsoft.com/office/drawing/2014/main" id="{F79DB0DC-3866-494B-A75A-3C8BA375D5B1}"/>
              </a:ext>
            </a:extLst>
          </p:cNvPr>
          <p:cNvSpPr/>
          <p:nvPr/>
        </p:nvSpPr>
        <p:spPr>
          <a:xfrm>
            <a:off x="3853745" y="5166203"/>
            <a:ext cx="3705338"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R="0" lvl="0">
              <a:spcBef>
                <a:spcPts val="0"/>
              </a:spcBef>
              <a:spcAft>
                <a:spcPts val="0"/>
              </a:spcAft>
            </a:pPr>
            <a:r>
              <a:rPr lang="en-US" sz="1100" i="1" dirty="0">
                <a:ea typeface="Calibri" panose="020F0502020204030204" pitchFamily="34" charset="0"/>
                <a:cs typeface="Times New Roman" panose="02020603050405020304" pitchFamily="18" charset="0"/>
              </a:rPr>
              <a:t>High School Only</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4-year adjusted cohort graduation rate</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5-year adjusted cohort graduation rate</a:t>
            </a:r>
          </a:p>
        </p:txBody>
      </p:sp>
      <p:sp>
        <p:nvSpPr>
          <p:cNvPr id="29" name="TextBox 28">
            <a:extLst>
              <a:ext uri="{FF2B5EF4-FFF2-40B4-BE49-F238E27FC236}">
                <a16:creationId xmlns:a16="http://schemas.microsoft.com/office/drawing/2014/main" id="{3AF573A7-E9A8-4920-9460-BA4144CA1B3E}"/>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93099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1D88B8-7D11-43C8-90AF-3A84EC712937}"/>
              </a:ext>
            </a:extLst>
          </p:cNvPr>
          <p:cNvSpPr>
            <a:spLocks noGrp="1"/>
          </p:cNvSpPr>
          <p:nvPr>
            <p:ph type="title"/>
          </p:nvPr>
        </p:nvSpPr>
        <p:spPr/>
        <p:txBody>
          <a:bodyPr/>
          <a:lstStyle/>
          <a:p>
            <a:r>
              <a:rPr lang="en-US" dirty="0"/>
              <a:t>ESSA</a:t>
            </a:r>
          </a:p>
        </p:txBody>
      </p:sp>
      <p:sp>
        <p:nvSpPr>
          <p:cNvPr id="7" name="Text Placeholder 6">
            <a:extLst>
              <a:ext uri="{FF2B5EF4-FFF2-40B4-BE49-F238E27FC236}">
                <a16:creationId xmlns:a16="http://schemas.microsoft.com/office/drawing/2014/main" id="{C11A8D45-F46D-4A97-9E08-09E1E0FC5BD0}"/>
              </a:ext>
            </a:extLst>
          </p:cNvPr>
          <p:cNvSpPr>
            <a:spLocks noGrp="1"/>
          </p:cNvSpPr>
          <p:nvPr>
            <p:ph type="body" idx="1"/>
          </p:nvPr>
        </p:nvSpPr>
        <p:spPr/>
        <p:txBody>
          <a:bodyPr/>
          <a:lstStyle/>
          <a:p>
            <a:r>
              <a:rPr lang="en-US" dirty="0"/>
              <a:t>The development of Georgia’s state plan</a:t>
            </a:r>
          </a:p>
        </p:txBody>
      </p:sp>
      <p:sp>
        <p:nvSpPr>
          <p:cNvPr id="5" name="Slide Number Placeholder 4">
            <a:extLst>
              <a:ext uri="{FF2B5EF4-FFF2-40B4-BE49-F238E27FC236}">
                <a16:creationId xmlns:a16="http://schemas.microsoft.com/office/drawing/2014/main" id="{6AC3EC68-0143-49A4-8C57-212ACD6AB5DA}"/>
              </a:ext>
            </a:extLst>
          </p:cNvPr>
          <p:cNvSpPr>
            <a:spLocks noGrp="1"/>
          </p:cNvSpPr>
          <p:nvPr>
            <p:ph type="sldNum" sz="quarter" idx="4"/>
          </p:nvPr>
        </p:nvSpPr>
        <p:spPr/>
        <p:txBody>
          <a:bodyPr/>
          <a:lstStyle/>
          <a:p>
            <a:fld id="{B63E4CEF-BB1E-48C7-AE93-F39F6AA99AD7}" type="slidenum">
              <a:rPr lang="en-US" smtClean="0"/>
              <a:pPr/>
              <a:t>5</a:t>
            </a:fld>
            <a:endParaRPr lang="en-US" dirty="0"/>
          </a:p>
        </p:txBody>
      </p:sp>
    </p:spTree>
    <p:extLst>
      <p:ext uri="{BB962C8B-B14F-4D97-AF65-F5344CB8AC3E}">
        <p14:creationId xmlns:p14="http://schemas.microsoft.com/office/powerpoint/2010/main" val="2167790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B568E-293E-4F83-99CD-BB4510658FEC}"/>
              </a:ext>
            </a:extLst>
          </p:cNvPr>
          <p:cNvSpPr>
            <a:spLocks noGrp="1"/>
          </p:cNvSpPr>
          <p:nvPr>
            <p:ph type="title"/>
          </p:nvPr>
        </p:nvSpPr>
        <p:spPr/>
        <p:txBody>
          <a:bodyPr/>
          <a:lstStyle/>
          <a:p>
            <a:r>
              <a:rPr lang="en-US" dirty="0"/>
              <a:t>Preserving Local Flexibility</a:t>
            </a:r>
          </a:p>
        </p:txBody>
      </p:sp>
      <p:sp>
        <p:nvSpPr>
          <p:cNvPr id="3" name="Content Placeholder 2">
            <a:extLst>
              <a:ext uri="{FF2B5EF4-FFF2-40B4-BE49-F238E27FC236}">
                <a16:creationId xmlns:a16="http://schemas.microsoft.com/office/drawing/2014/main" id="{F61D2E3A-1320-4CD0-9E99-7F7F6ECBA50C}"/>
              </a:ext>
            </a:extLst>
          </p:cNvPr>
          <p:cNvSpPr>
            <a:spLocks noGrp="1"/>
          </p:cNvSpPr>
          <p:nvPr>
            <p:ph idx="1"/>
          </p:nvPr>
        </p:nvSpPr>
        <p:spPr>
          <a:xfrm>
            <a:off x="628650" y="1825624"/>
            <a:ext cx="7886700" cy="4458444"/>
          </a:xfrm>
        </p:spPr>
        <p:txBody>
          <a:bodyPr>
            <a:normAutofit fontScale="85000" lnSpcReduction="20000"/>
          </a:bodyPr>
          <a:lstStyle/>
          <a:p>
            <a:r>
              <a:rPr lang="en-US" dirty="0"/>
              <a:t>The redesigned CCRPI is simplified and streamlined. </a:t>
            </a:r>
          </a:p>
          <a:p>
            <a:r>
              <a:rPr lang="en-US" dirty="0"/>
              <a:t>Indicators focus on the opportunities and outcomes expected of all students.</a:t>
            </a:r>
          </a:p>
          <a:p>
            <a:r>
              <a:rPr lang="en-US" dirty="0"/>
              <a:t>This preserves local flexibility to determine the programs and policies that best meet the needs of their students.</a:t>
            </a:r>
          </a:p>
          <a:p>
            <a:pPr lvl="1"/>
            <a:r>
              <a:rPr lang="en-US" dirty="0"/>
              <a:t>Districts should not feel pressured to adopt a particular program or policy because it earns extra points on CCRPI.</a:t>
            </a:r>
          </a:p>
          <a:p>
            <a:r>
              <a:rPr lang="en-US" dirty="0"/>
              <a:t>The removal of indicators does not mean the activity is not valuable.</a:t>
            </a:r>
          </a:p>
          <a:p>
            <a:pPr lvl="1"/>
            <a:r>
              <a:rPr lang="en-US" dirty="0"/>
              <a:t>e.g., STEM/STEAM certification, capstone projects, career lessons, etc. </a:t>
            </a:r>
          </a:p>
          <a:p>
            <a:pPr lvl="1"/>
            <a:r>
              <a:rPr lang="en-US" dirty="0"/>
              <a:t>These activities should lead to improved achievement and growth, which would be captured by the remaining indicators.</a:t>
            </a:r>
          </a:p>
          <a:p>
            <a:pPr lvl="1"/>
            <a:r>
              <a:rPr lang="en-US" dirty="0"/>
              <a:t>Additionally, there are many valuable activities that benefit students and should be adopted, even if they are not directly tied to CCRPI.</a:t>
            </a:r>
          </a:p>
        </p:txBody>
      </p:sp>
      <p:sp>
        <p:nvSpPr>
          <p:cNvPr id="5" name="Slide Number Placeholder 4">
            <a:extLst>
              <a:ext uri="{FF2B5EF4-FFF2-40B4-BE49-F238E27FC236}">
                <a16:creationId xmlns:a16="http://schemas.microsoft.com/office/drawing/2014/main" id="{84E54071-1634-48EC-B256-3F7CE24B67F6}"/>
              </a:ext>
            </a:extLst>
          </p:cNvPr>
          <p:cNvSpPr>
            <a:spLocks noGrp="1"/>
          </p:cNvSpPr>
          <p:nvPr>
            <p:ph type="sldNum" sz="quarter" idx="4"/>
          </p:nvPr>
        </p:nvSpPr>
        <p:spPr/>
        <p:txBody>
          <a:bodyPr/>
          <a:lstStyle/>
          <a:p>
            <a:fld id="{B63E4CEF-BB1E-48C7-AE93-F39F6AA99AD7}" type="slidenum">
              <a:rPr lang="en-US" smtClean="0"/>
              <a:pPr/>
              <a:t>50</a:t>
            </a:fld>
            <a:endParaRPr lang="en-US" dirty="0"/>
          </a:p>
        </p:txBody>
      </p:sp>
    </p:spTree>
    <p:extLst>
      <p:ext uri="{BB962C8B-B14F-4D97-AF65-F5344CB8AC3E}">
        <p14:creationId xmlns:p14="http://schemas.microsoft.com/office/powerpoint/2010/main" val="577149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Moving Forward</a:t>
            </a:r>
          </a:p>
        </p:txBody>
      </p:sp>
      <p:sp>
        <p:nvSpPr>
          <p:cNvPr id="3" name="Content Placeholder 2"/>
          <p:cNvSpPr>
            <a:spLocks noGrp="1"/>
          </p:cNvSpPr>
          <p:nvPr>
            <p:ph idx="1"/>
          </p:nvPr>
        </p:nvSpPr>
        <p:spPr/>
        <p:txBody>
          <a:bodyPr>
            <a:normAutofit lnSpcReduction="10000"/>
          </a:bodyPr>
          <a:lstStyle/>
          <a:p>
            <a:r>
              <a:rPr lang="en-US" dirty="0"/>
              <a:t>While the redesigned CCRPI will be a significantly improved accountability system for Georgia, the most critical piece is changing the conversation about student performance in our state. </a:t>
            </a:r>
          </a:p>
          <a:p>
            <a:r>
              <a:rPr lang="en-US" dirty="0"/>
              <a:t>CCRPI can shine a light on the great work schools are doing and areas in need of improvement, but it must be used as a tool by communities and other stakeholders to engage in meaningful conversations around how to improve student opportunities, outcomes, and preparedness for college, career, and life.</a:t>
            </a:r>
          </a:p>
          <a:p>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51</a:t>
            </a:fld>
            <a:endParaRPr lang="en-US" dirty="0"/>
          </a:p>
        </p:txBody>
      </p:sp>
    </p:spTree>
    <p:extLst>
      <p:ext uri="{BB962C8B-B14F-4D97-AF65-F5344CB8AC3E}">
        <p14:creationId xmlns:p14="http://schemas.microsoft.com/office/powerpoint/2010/main" val="137465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More Information</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p:txBody>
          <a:bodyPr>
            <a:normAutofit lnSpcReduction="10000"/>
          </a:bodyPr>
          <a:lstStyle/>
          <a:p>
            <a:r>
              <a:rPr lang="en-US" dirty="0"/>
              <a:t>Information about the </a:t>
            </a:r>
            <a:r>
              <a:rPr lang="en-US" dirty="0">
                <a:solidFill>
                  <a:srgbClr val="FF0000"/>
                </a:solidFill>
              </a:rPr>
              <a:t>2018 CCRPI </a:t>
            </a:r>
            <a:r>
              <a:rPr lang="en-US" dirty="0"/>
              <a:t>can be found in Georgia’s ESSA Plan that is being submitted to USED on September 18, 2017</a:t>
            </a:r>
          </a:p>
          <a:p>
            <a:pPr lvl="1"/>
            <a:r>
              <a:rPr lang="en-US" dirty="0">
                <a:hlinkClick r:id="rId2"/>
              </a:rPr>
              <a:t>gadoe.org/essa</a:t>
            </a:r>
            <a:endParaRPr lang="en-US" dirty="0"/>
          </a:p>
          <a:p>
            <a:pPr lvl="1"/>
            <a:r>
              <a:rPr lang="en-US" dirty="0"/>
              <a:t>USED has 120 days after submission to review/approve plan.</a:t>
            </a:r>
          </a:p>
          <a:p>
            <a:r>
              <a:rPr lang="en-US" dirty="0"/>
              <a:t>Additional documentation is on the accountability website</a:t>
            </a:r>
          </a:p>
          <a:p>
            <a:pPr lvl="1"/>
            <a:r>
              <a:rPr lang="en-US" dirty="0">
                <a:hlinkClick r:id="rId3"/>
              </a:rPr>
              <a:t>accountability.gadoe.org</a:t>
            </a:r>
            <a:endParaRPr lang="en-US" dirty="0"/>
          </a:p>
          <a:p>
            <a:pPr lvl="1"/>
            <a:r>
              <a:rPr lang="en-US" dirty="0"/>
              <a:t>Redesigned CCRPI Overview; Redesigned CCRPI Indicators; CCRPI Key Changes; CCRPI Side-by-Side</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52</a:t>
            </a:fld>
            <a:endParaRPr lang="en-US" dirty="0"/>
          </a:p>
        </p:txBody>
      </p:sp>
    </p:spTree>
    <p:extLst>
      <p:ext uri="{BB962C8B-B14F-4D97-AF65-F5344CB8AC3E}">
        <p14:creationId xmlns:p14="http://schemas.microsoft.com/office/powerpoint/2010/main" val="162510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a16="http://schemas.microsoft.com/office/drawing/2014/main" id="{5EE0391E-B5C1-4578-A396-531E5BE5FBA1}"/>
              </a:ext>
            </a:extLst>
          </p:cNvPr>
          <p:cNvPicPr>
            <a:picLocks noChangeAspect="1"/>
          </p:cNvPicPr>
          <p:nvPr/>
        </p:nvPicPr>
        <p:blipFill rotWithShape="1">
          <a:blip r:embed="rId2"/>
          <a:srcRect r="25455" b="9091"/>
          <a:stretch/>
        </p:blipFill>
        <p:spPr>
          <a:xfrm>
            <a:off x="20" y="10"/>
            <a:ext cx="9143980" cy="685799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a:t>Designing New CCRPI Reports</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lnSpcReduction="10000"/>
          </a:bodyPr>
          <a:lstStyle/>
          <a:p>
            <a:r>
              <a:rPr lang="en-US" sz="2100" dirty="0"/>
              <a:t>Prior to and throughout the ESSA process, we received feedback that the current CCRPI online reports are too complicated, difficult to navigate, and do not provide enough context.</a:t>
            </a:r>
          </a:p>
          <a:p>
            <a:r>
              <a:rPr lang="en-US" sz="2100" dirty="0"/>
              <a:t>While the redesigned CCRPI itself is simplified and streamlined, new online reports are needed to improve communication and utilization of data.</a:t>
            </a:r>
          </a:p>
          <a:p>
            <a:endParaRPr lang="en-US" sz="2100" dirty="0"/>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a:spcAft>
                <a:spcPts val="600"/>
              </a:spcAft>
            </a:pPr>
            <a:fld id="{B63E4CEF-BB1E-48C7-AE93-F39F6AA99AD7}" type="slidenum">
              <a:rPr lang="en-US">
                <a:solidFill>
                  <a:srgbClr val="FFFFFF"/>
                </a:solidFill>
              </a:rPr>
              <a:pPr>
                <a:spcAft>
                  <a:spcPts val="600"/>
                </a:spcAft>
              </a:pPr>
              <a:t>53</a:t>
            </a:fld>
            <a:endParaRPr lang="en-US">
              <a:solidFill>
                <a:srgbClr val="FFFFFF"/>
              </a:solidFill>
            </a:endParaRPr>
          </a:p>
        </p:txBody>
      </p:sp>
    </p:spTree>
    <p:extLst>
      <p:ext uri="{BB962C8B-B14F-4D97-AF65-F5344CB8AC3E}">
        <p14:creationId xmlns:p14="http://schemas.microsoft.com/office/powerpoint/2010/main" val="222173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9D95D8-CFEF-45C2-8322-9C83D4F84F21}"/>
              </a:ext>
            </a:extLst>
          </p:cNvPr>
          <p:cNvPicPr>
            <a:picLocks noChangeAspect="1"/>
          </p:cNvPicPr>
          <p:nvPr/>
        </p:nvPicPr>
        <p:blipFill>
          <a:blip r:embed="rId2"/>
          <a:stretch>
            <a:fillRect/>
          </a:stretch>
        </p:blipFill>
        <p:spPr>
          <a:xfrm>
            <a:off x="-813660" y="0"/>
            <a:ext cx="10771322" cy="685800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a:t>Designing New CCRPI Reports</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lnSpcReduction="10000"/>
          </a:bodyPr>
          <a:lstStyle/>
          <a:p>
            <a:r>
              <a:rPr lang="en-US" sz="2100" dirty="0"/>
              <a:t>We are pleased to present a prototype of the new CCRPI online reports.</a:t>
            </a:r>
          </a:p>
          <a:p>
            <a:r>
              <a:rPr lang="en-US" sz="2100" dirty="0"/>
              <a:t>We need your feedback to finalize the design to ensure it meets your needs.</a:t>
            </a:r>
          </a:p>
          <a:p>
            <a:r>
              <a:rPr lang="en-US" sz="2100" dirty="0"/>
              <a:t>Please watch a video overview, tour the prototype, and submit your feedback at </a:t>
            </a:r>
            <a:r>
              <a:rPr lang="en-US" sz="2100" dirty="0">
                <a:hlinkClick r:id="rId3"/>
              </a:rPr>
              <a:t>accountability.gadoe.org</a:t>
            </a:r>
            <a:r>
              <a:rPr lang="en-US" sz="2100" dirty="0"/>
              <a:t>.</a:t>
            </a:r>
          </a:p>
          <a:p>
            <a:r>
              <a:rPr lang="en-US" sz="2100" dirty="0"/>
              <a:t>View the new report </a:t>
            </a:r>
            <a:r>
              <a:rPr lang="en-US" sz="2100" dirty="0">
                <a:hlinkClick r:id="rId4"/>
              </a:rPr>
              <a:t>prototype</a:t>
            </a:r>
            <a:r>
              <a:rPr lang="en-US" sz="2100" dirty="0"/>
              <a:t> today.</a:t>
            </a:r>
          </a:p>
          <a:p>
            <a:endParaRPr lang="en-US" sz="2100" dirty="0"/>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a:spcAft>
                <a:spcPts val="600"/>
              </a:spcAft>
            </a:pPr>
            <a:fld id="{B63E4CEF-BB1E-48C7-AE93-F39F6AA99AD7}" type="slidenum">
              <a:rPr lang="en-US">
                <a:solidFill>
                  <a:srgbClr val="FFFFFF"/>
                </a:solidFill>
              </a:rPr>
              <a:pPr>
                <a:spcAft>
                  <a:spcPts val="600"/>
                </a:spcAft>
              </a:pPr>
              <a:t>54</a:t>
            </a:fld>
            <a:endParaRPr lang="en-US">
              <a:solidFill>
                <a:srgbClr val="FFFFFF"/>
              </a:solidFill>
            </a:endParaRPr>
          </a:p>
        </p:txBody>
      </p:sp>
    </p:spTree>
    <p:extLst>
      <p:ext uri="{BB962C8B-B14F-4D97-AF65-F5344CB8AC3E}">
        <p14:creationId xmlns:p14="http://schemas.microsoft.com/office/powerpoint/2010/main" val="173404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9D95D8-CFEF-45C2-8322-9C83D4F84F21}"/>
              </a:ext>
            </a:extLst>
          </p:cNvPr>
          <p:cNvPicPr>
            <a:picLocks noChangeAspect="1"/>
          </p:cNvPicPr>
          <p:nvPr/>
        </p:nvPicPr>
        <p:blipFill>
          <a:blip r:embed="rId2"/>
          <a:stretch>
            <a:fillRect/>
          </a:stretch>
        </p:blipFill>
        <p:spPr>
          <a:xfrm>
            <a:off x="-813660" y="0"/>
            <a:ext cx="10771322" cy="6858000"/>
          </a:xfrm>
          <a:prstGeom prst="rect">
            <a:avLst/>
          </a:prstGeom>
        </p:spPr>
      </p:pic>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normAutofit/>
          </a:bodyPr>
          <a:lstStyle/>
          <a:p>
            <a:pPr>
              <a:spcAft>
                <a:spcPts val="600"/>
              </a:spcAft>
            </a:pPr>
            <a:fld id="{B63E4CEF-BB1E-48C7-AE93-F39F6AA99AD7}" type="slidenum">
              <a:rPr lang="en-US">
                <a:solidFill>
                  <a:srgbClr val="FFFFFF"/>
                </a:solidFill>
              </a:rPr>
              <a:pPr>
                <a:spcAft>
                  <a:spcPts val="600"/>
                </a:spcAft>
              </a:pPr>
              <a:t>55</a:t>
            </a:fld>
            <a:endParaRPr lang="en-US">
              <a:solidFill>
                <a:srgbClr val="FFFFFF"/>
              </a:solidFill>
            </a:endParaRPr>
          </a:p>
        </p:txBody>
      </p:sp>
    </p:spTree>
    <p:extLst>
      <p:ext uri="{BB962C8B-B14F-4D97-AF65-F5344CB8AC3E}">
        <p14:creationId xmlns:p14="http://schemas.microsoft.com/office/powerpoint/2010/main" val="4052440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AF11A-3C17-48EE-A36F-ACF4C3290AA1}"/>
              </a:ext>
            </a:extLst>
          </p:cNvPr>
          <p:cNvSpPr>
            <a:spLocks noGrp="1"/>
          </p:cNvSpPr>
          <p:nvPr>
            <p:ph type="sldNum" sz="quarter" idx="4"/>
          </p:nvPr>
        </p:nvSpPr>
        <p:spPr/>
        <p:txBody>
          <a:bodyPr/>
          <a:lstStyle/>
          <a:p>
            <a:fld id="{B63E4CEF-BB1E-48C7-AE93-F39F6AA99AD7}" type="slidenum">
              <a:rPr lang="en-US" smtClean="0"/>
              <a:pPr/>
              <a:t>56</a:t>
            </a:fld>
            <a:endParaRPr lang="en-US" dirty="0"/>
          </a:p>
        </p:txBody>
      </p:sp>
      <p:pic>
        <p:nvPicPr>
          <p:cNvPr id="6" name="Picture 5">
            <a:extLst>
              <a:ext uri="{FF2B5EF4-FFF2-40B4-BE49-F238E27FC236}">
                <a16:creationId xmlns:a16="http://schemas.microsoft.com/office/drawing/2014/main" id="{154E2F55-B23A-476B-BF13-BFF15013FB33}"/>
              </a:ext>
            </a:extLst>
          </p:cNvPr>
          <p:cNvPicPr>
            <a:picLocks noChangeAspect="1"/>
          </p:cNvPicPr>
          <p:nvPr/>
        </p:nvPicPr>
        <p:blipFill>
          <a:blip r:embed="rId2"/>
          <a:stretch>
            <a:fillRect/>
          </a:stretch>
        </p:blipFill>
        <p:spPr>
          <a:xfrm>
            <a:off x="173368" y="161472"/>
            <a:ext cx="8841235" cy="6473335"/>
          </a:xfrm>
          <a:prstGeom prst="rect">
            <a:avLst/>
          </a:prstGeom>
        </p:spPr>
      </p:pic>
    </p:spTree>
    <p:extLst>
      <p:ext uri="{BB962C8B-B14F-4D97-AF65-F5344CB8AC3E}">
        <p14:creationId xmlns:p14="http://schemas.microsoft.com/office/powerpoint/2010/main" val="920052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AF11A-3C17-48EE-A36F-ACF4C3290AA1}"/>
              </a:ext>
            </a:extLst>
          </p:cNvPr>
          <p:cNvSpPr>
            <a:spLocks noGrp="1"/>
          </p:cNvSpPr>
          <p:nvPr>
            <p:ph type="sldNum" sz="quarter" idx="4"/>
          </p:nvPr>
        </p:nvSpPr>
        <p:spPr/>
        <p:txBody>
          <a:bodyPr/>
          <a:lstStyle/>
          <a:p>
            <a:fld id="{B63E4CEF-BB1E-48C7-AE93-F39F6AA99AD7}" type="slidenum">
              <a:rPr lang="en-US" smtClean="0"/>
              <a:pPr/>
              <a:t>57</a:t>
            </a:fld>
            <a:endParaRPr lang="en-US" dirty="0"/>
          </a:p>
        </p:txBody>
      </p:sp>
      <p:pic>
        <p:nvPicPr>
          <p:cNvPr id="2" name="Picture 1">
            <a:extLst>
              <a:ext uri="{FF2B5EF4-FFF2-40B4-BE49-F238E27FC236}">
                <a16:creationId xmlns:a16="http://schemas.microsoft.com/office/drawing/2014/main" id="{6EAC7F41-EB1F-463A-B240-9F1D8E2DC005}"/>
              </a:ext>
            </a:extLst>
          </p:cNvPr>
          <p:cNvPicPr>
            <a:picLocks noChangeAspect="1"/>
          </p:cNvPicPr>
          <p:nvPr/>
        </p:nvPicPr>
        <p:blipFill rotWithShape="1">
          <a:blip r:embed="rId2"/>
          <a:srcRect b="8616"/>
          <a:stretch/>
        </p:blipFill>
        <p:spPr>
          <a:xfrm>
            <a:off x="155277" y="115653"/>
            <a:ext cx="8885206" cy="6605824"/>
          </a:xfrm>
          <a:prstGeom prst="rect">
            <a:avLst/>
          </a:prstGeom>
        </p:spPr>
      </p:pic>
    </p:spTree>
    <p:extLst>
      <p:ext uri="{BB962C8B-B14F-4D97-AF65-F5344CB8AC3E}">
        <p14:creationId xmlns:p14="http://schemas.microsoft.com/office/powerpoint/2010/main" val="120333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AF11A-3C17-48EE-A36F-ACF4C3290AA1}"/>
              </a:ext>
            </a:extLst>
          </p:cNvPr>
          <p:cNvSpPr>
            <a:spLocks noGrp="1"/>
          </p:cNvSpPr>
          <p:nvPr>
            <p:ph type="sldNum" sz="quarter" idx="4"/>
          </p:nvPr>
        </p:nvSpPr>
        <p:spPr/>
        <p:txBody>
          <a:bodyPr/>
          <a:lstStyle/>
          <a:p>
            <a:fld id="{B63E4CEF-BB1E-48C7-AE93-F39F6AA99AD7}" type="slidenum">
              <a:rPr lang="en-US" smtClean="0"/>
              <a:pPr/>
              <a:t>58</a:t>
            </a:fld>
            <a:endParaRPr lang="en-US" dirty="0"/>
          </a:p>
        </p:txBody>
      </p:sp>
      <p:pic>
        <p:nvPicPr>
          <p:cNvPr id="3" name="Picture 2">
            <a:extLst>
              <a:ext uri="{FF2B5EF4-FFF2-40B4-BE49-F238E27FC236}">
                <a16:creationId xmlns:a16="http://schemas.microsoft.com/office/drawing/2014/main" id="{2447496B-7A9C-473F-8465-2DFF42A2C4DC}"/>
              </a:ext>
            </a:extLst>
          </p:cNvPr>
          <p:cNvPicPr>
            <a:picLocks noChangeAspect="1"/>
          </p:cNvPicPr>
          <p:nvPr/>
        </p:nvPicPr>
        <p:blipFill>
          <a:blip r:embed="rId2"/>
          <a:stretch>
            <a:fillRect/>
          </a:stretch>
        </p:blipFill>
        <p:spPr>
          <a:xfrm>
            <a:off x="672166" y="0"/>
            <a:ext cx="7799667" cy="6858000"/>
          </a:xfrm>
          <a:prstGeom prst="rect">
            <a:avLst/>
          </a:prstGeom>
        </p:spPr>
      </p:pic>
    </p:spTree>
    <p:extLst>
      <p:ext uri="{BB962C8B-B14F-4D97-AF65-F5344CB8AC3E}">
        <p14:creationId xmlns:p14="http://schemas.microsoft.com/office/powerpoint/2010/main" val="3111973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9043ABA-3896-4378-B595-B7DA2007AE2F}"/>
              </a:ext>
            </a:extLst>
          </p:cNvPr>
          <p:cNvSpPr>
            <a:spLocks noGrp="1"/>
          </p:cNvSpPr>
          <p:nvPr>
            <p:ph type="sldNum" sz="quarter" idx="4"/>
          </p:nvPr>
        </p:nvSpPr>
        <p:spPr/>
        <p:txBody>
          <a:bodyPr/>
          <a:lstStyle/>
          <a:p>
            <a:fld id="{B63E4CEF-BB1E-48C7-AE93-F39F6AA99AD7}" type="slidenum">
              <a:rPr lang="en-US" smtClean="0"/>
              <a:pPr/>
              <a:t>59</a:t>
            </a:fld>
            <a:endParaRPr lang="en-US" dirty="0"/>
          </a:p>
        </p:txBody>
      </p:sp>
      <p:pic>
        <p:nvPicPr>
          <p:cNvPr id="6" name="Picture 5">
            <a:extLst>
              <a:ext uri="{FF2B5EF4-FFF2-40B4-BE49-F238E27FC236}">
                <a16:creationId xmlns:a16="http://schemas.microsoft.com/office/drawing/2014/main" id="{0D0EF103-F4DF-41F8-BF26-E2FDBF794C76}"/>
              </a:ext>
            </a:extLst>
          </p:cNvPr>
          <p:cNvPicPr>
            <a:picLocks noChangeAspect="1"/>
          </p:cNvPicPr>
          <p:nvPr/>
        </p:nvPicPr>
        <p:blipFill>
          <a:blip r:embed="rId2"/>
          <a:stretch>
            <a:fillRect/>
          </a:stretch>
        </p:blipFill>
        <p:spPr>
          <a:xfrm>
            <a:off x="528071" y="1122242"/>
            <a:ext cx="8175263" cy="4553939"/>
          </a:xfrm>
          <a:prstGeom prst="rect">
            <a:avLst/>
          </a:prstGeom>
        </p:spPr>
      </p:pic>
    </p:spTree>
    <p:extLst>
      <p:ext uri="{BB962C8B-B14F-4D97-AF65-F5344CB8AC3E}">
        <p14:creationId xmlns:p14="http://schemas.microsoft.com/office/powerpoint/2010/main" val="21836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Elementary and Secondary Education Act (ESEA)</a:t>
            </a:r>
          </a:p>
        </p:txBody>
      </p:sp>
      <p:sp>
        <p:nvSpPr>
          <p:cNvPr id="3" name="Content Placeholder 2"/>
          <p:cNvSpPr>
            <a:spLocks noGrp="1"/>
          </p:cNvSpPr>
          <p:nvPr>
            <p:ph idx="1"/>
          </p:nvPr>
        </p:nvSpPr>
        <p:spPr/>
        <p:txBody>
          <a:bodyPr>
            <a:normAutofit/>
          </a:bodyPr>
          <a:lstStyle/>
          <a:p>
            <a:r>
              <a:rPr lang="en-US" dirty="0"/>
              <a:t>Signed into law in 1965 to ensure educational opportunity for every child and provide support for schools</a:t>
            </a:r>
          </a:p>
          <a:p>
            <a:r>
              <a:rPr lang="en-US" dirty="0"/>
              <a:t>Main federal law governing public education</a:t>
            </a:r>
          </a:p>
          <a:p>
            <a:r>
              <a:rPr lang="en-US" dirty="0"/>
              <a:t>Reauthorized in different versions:</a:t>
            </a:r>
          </a:p>
          <a:p>
            <a:pPr lvl="1"/>
            <a:r>
              <a:rPr lang="en-US" dirty="0"/>
              <a:t>No Child Left Behind (2001)</a:t>
            </a:r>
          </a:p>
          <a:p>
            <a:pPr lvl="1"/>
            <a:r>
              <a:rPr lang="en-US" dirty="0"/>
              <a:t>Every Student Succeeds Act (2015)</a:t>
            </a:r>
          </a:p>
        </p:txBody>
      </p:sp>
      <p:sp>
        <p:nvSpPr>
          <p:cNvPr id="5" name="Slide Number Placeholder 4"/>
          <p:cNvSpPr>
            <a:spLocks noGrp="1"/>
          </p:cNvSpPr>
          <p:nvPr>
            <p:ph type="sldNum" sz="quarter" idx="4"/>
          </p:nvPr>
        </p:nvSpPr>
        <p:spPr/>
        <p:txBody>
          <a:bodyPr/>
          <a:lstStyle/>
          <a:p>
            <a:fld id="{B63E4CEF-BB1E-48C7-AE93-F39F6AA99AD7}" type="slidenum">
              <a:rPr lang="en-US" smtClean="0"/>
              <a:pPr/>
              <a:t>6</a:t>
            </a:fld>
            <a:endParaRPr lang="en-US" dirty="0"/>
          </a:p>
        </p:txBody>
      </p:sp>
    </p:spTree>
    <p:extLst>
      <p:ext uri="{BB962C8B-B14F-4D97-AF65-F5344CB8AC3E}">
        <p14:creationId xmlns:p14="http://schemas.microsoft.com/office/powerpoint/2010/main" val="748840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ADC52F5-8CBC-49D2-90D6-3D493D2524AE}"/>
              </a:ext>
            </a:extLst>
          </p:cNvPr>
          <p:cNvSpPr>
            <a:spLocks noGrp="1"/>
          </p:cNvSpPr>
          <p:nvPr>
            <p:ph type="sldNum" sz="quarter" idx="4"/>
          </p:nvPr>
        </p:nvSpPr>
        <p:spPr/>
        <p:txBody>
          <a:bodyPr/>
          <a:lstStyle/>
          <a:p>
            <a:fld id="{B63E4CEF-BB1E-48C7-AE93-F39F6AA99AD7}" type="slidenum">
              <a:rPr lang="en-US" smtClean="0"/>
              <a:pPr/>
              <a:t>60</a:t>
            </a:fld>
            <a:endParaRPr lang="en-US" dirty="0"/>
          </a:p>
        </p:txBody>
      </p:sp>
      <p:pic>
        <p:nvPicPr>
          <p:cNvPr id="6" name="Picture 5">
            <a:extLst>
              <a:ext uri="{FF2B5EF4-FFF2-40B4-BE49-F238E27FC236}">
                <a16:creationId xmlns:a16="http://schemas.microsoft.com/office/drawing/2014/main" id="{476ED6DA-D6AD-4D94-AEC8-D1B0C0273944}"/>
              </a:ext>
            </a:extLst>
          </p:cNvPr>
          <p:cNvPicPr>
            <a:picLocks noChangeAspect="1"/>
          </p:cNvPicPr>
          <p:nvPr/>
        </p:nvPicPr>
        <p:blipFill>
          <a:blip r:embed="rId2"/>
          <a:stretch>
            <a:fillRect/>
          </a:stretch>
        </p:blipFill>
        <p:spPr>
          <a:xfrm>
            <a:off x="403613" y="178263"/>
            <a:ext cx="8457962" cy="6603598"/>
          </a:xfrm>
          <a:prstGeom prst="rect">
            <a:avLst/>
          </a:prstGeom>
        </p:spPr>
      </p:pic>
    </p:spTree>
    <p:extLst>
      <p:ext uri="{BB962C8B-B14F-4D97-AF65-F5344CB8AC3E}">
        <p14:creationId xmlns:p14="http://schemas.microsoft.com/office/powerpoint/2010/main" val="364285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9D95D8-CFEF-45C2-8322-9C83D4F84F21}"/>
              </a:ext>
            </a:extLst>
          </p:cNvPr>
          <p:cNvPicPr>
            <a:picLocks noChangeAspect="1"/>
          </p:cNvPicPr>
          <p:nvPr/>
        </p:nvPicPr>
        <p:blipFill>
          <a:blip r:embed="rId2"/>
          <a:stretch>
            <a:fillRect/>
          </a:stretch>
        </p:blipFill>
        <p:spPr>
          <a:xfrm>
            <a:off x="-813660" y="0"/>
            <a:ext cx="10771322" cy="685800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dirty="0"/>
              <a:t>Submit Your Feedback</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a:bodyPr>
          <a:lstStyle/>
          <a:p>
            <a:r>
              <a:rPr lang="en-US" sz="2100" dirty="0"/>
              <a:t>Please watch a video overview, tour the prototype, and submit your feedback at </a:t>
            </a:r>
            <a:r>
              <a:rPr lang="en-US" sz="2100" dirty="0">
                <a:hlinkClick r:id="rId3"/>
              </a:rPr>
              <a:t>accountability.gadoe.org</a:t>
            </a:r>
            <a:r>
              <a:rPr lang="en-US" sz="2100" dirty="0"/>
              <a:t>.</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a:spcAft>
                <a:spcPts val="600"/>
              </a:spcAft>
            </a:pPr>
            <a:fld id="{B63E4CEF-BB1E-48C7-AE93-F39F6AA99AD7}" type="slidenum">
              <a:rPr lang="en-US">
                <a:solidFill>
                  <a:srgbClr val="FFFFFF"/>
                </a:solidFill>
              </a:rPr>
              <a:pPr>
                <a:spcAft>
                  <a:spcPts val="600"/>
                </a:spcAft>
              </a:pPr>
              <a:t>61</a:t>
            </a:fld>
            <a:endParaRPr lang="en-US">
              <a:solidFill>
                <a:srgbClr val="FFFFFF"/>
              </a:solidFill>
            </a:endParaRPr>
          </a:p>
        </p:txBody>
      </p:sp>
    </p:spTree>
    <p:extLst>
      <p:ext uri="{BB962C8B-B14F-4D97-AF65-F5344CB8AC3E}">
        <p14:creationId xmlns:p14="http://schemas.microsoft.com/office/powerpoint/2010/main" val="19368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B6AB6-9CEC-4581-8BA1-CA4930216C9B}"/>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AF424CA3-21AD-4F4D-AB4C-D9141655FBD5}"/>
              </a:ext>
            </a:extLst>
          </p:cNvPr>
          <p:cNvSpPr>
            <a:spLocks noGrp="1"/>
          </p:cNvSpPr>
          <p:nvPr>
            <p:ph idx="1"/>
          </p:nvPr>
        </p:nvSpPr>
        <p:spPr/>
        <p:txBody>
          <a:bodyPr/>
          <a:lstStyle/>
          <a:p>
            <a:pPr marL="0" indent="0">
              <a:buNone/>
            </a:pPr>
            <a:r>
              <a:rPr lang="en-US" dirty="0"/>
              <a:t>Melissa Fincher, Ph.D.</a:t>
            </a:r>
          </a:p>
          <a:p>
            <a:pPr marL="0" indent="0">
              <a:buNone/>
            </a:pPr>
            <a:r>
              <a:rPr lang="en-US" dirty="0"/>
              <a:t>Deputy Superintendent for Assessment and Accountability</a:t>
            </a:r>
          </a:p>
          <a:p>
            <a:pPr marL="0" indent="0">
              <a:buNone/>
            </a:pPr>
            <a:r>
              <a:rPr lang="en-US" dirty="0">
                <a:hlinkClick r:id="rId2"/>
              </a:rPr>
              <a:t>mfincher@doe.k12.ga.us</a:t>
            </a:r>
            <a:r>
              <a:rPr lang="en-US" dirty="0"/>
              <a:t> or (404) 651-9405</a:t>
            </a:r>
          </a:p>
          <a:p>
            <a:pPr marL="0" indent="0">
              <a:buNone/>
            </a:pPr>
            <a:endParaRPr lang="en-US" dirty="0"/>
          </a:p>
          <a:p>
            <a:pPr marL="0" indent="0">
              <a:buNone/>
            </a:pPr>
            <a:r>
              <a:rPr lang="en-US" dirty="0"/>
              <a:t>Allison Timberlake, Ph.D.</a:t>
            </a:r>
          </a:p>
          <a:p>
            <a:pPr marL="0" indent="0">
              <a:buNone/>
            </a:pPr>
            <a:r>
              <a:rPr lang="en-US" dirty="0"/>
              <a:t>Director of Accountability</a:t>
            </a:r>
          </a:p>
          <a:p>
            <a:pPr marL="0" indent="0">
              <a:buNone/>
            </a:pPr>
            <a:r>
              <a:rPr lang="en-US" dirty="0">
                <a:hlinkClick r:id="rId3"/>
              </a:rPr>
              <a:t>atimberlake@doe.k12.ga.us</a:t>
            </a:r>
            <a:r>
              <a:rPr lang="en-US" dirty="0"/>
              <a:t> or (404) 463-6666</a:t>
            </a:r>
          </a:p>
        </p:txBody>
      </p:sp>
      <p:sp>
        <p:nvSpPr>
          <p:cNvPr id="5" name="Slide Number Placeholder 4">
            <a:extLst>
              <a:ext uri="{FF2B5EF4-FFF2-40B4-BE49-F238E27FC236}">
                <a16:creationId xmlns:a16="http://schemas.microsoft.com/office/drawing/2014/main" id="{93903EC1-3E04-440B-A5C1-847CE1C9E72B}"/>
              </a:ext>
            </a:extLst>
          </p:cNvPr>
          <p:cNvSpPr>
            <a:spLocks noGrp="1"/>
          </p:cNvSpPr>
          <p:nvPr>
            <p:ph type="sldNum" sz="quarter" idx="4"/>
          </p:nvPr>
        </p:nvSpPr>
        <p:spPr/>
        <p:txBody>
          <a:bodyPr/>
          <a:lstStyle/>
          <a:p>
            <a:fld id="{B63E4CEF-BB1E-48C7-AE93-F39F6AA99AD7}" type="slidenum">
              <a:rPr lang="en-US" smtClean="0"/>
              <a:pPr/>
              <a:t>62</a:t>
            </a:fld>
            <a:endParaRPr lang="en-US" dirty="0"/>
          </a:p>
        </p:txBody>
      </p:sp>
    </p:spTree>
    <p:extLst>
      <p:ext uri="{BB962C8B-B14F-4D97-AF65-F5344CB8AC3E}">
        <p14:creationId xmlns:p14="http://schemas.microsoft.com/office/powerpoint/2010/main" val="4219162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Our Opportunity</a:t>
            </a:r>
          </a:p>
        </p:txBody>
      </p:sp>
      <p:sp>
        <p:nvSpPr>
          <p:cNvPr id="3" name="Content Placeholder 2"/>
          <p:cNvSpPr>
            <a:spLocks noGrp="1"/>
          </p:cNvSpPr>
          <p:nvPr>
            <p:ph idx="1"/>
          </p:nvPr>
        </p:nvSpPr>
        <p:spPr/>
        <p:txBody>
          <a:bodyPr>
            <a:normAutofit/>
          </a:bodyPr>
          <a:lstStyle/>
          <a:p>
            <a:r>
              <a:rPr lang="en-US" dirty="0"/>
              <a:t>ESSA is an opportunity for Georgia –                 Georgians are expecting more from their education system</a:t>
            </a:r>
          </a:p>
          <a:p>
            <a:endParaRPr lang="en-US" dirty="0"/>
          </a:p>
          <a:p>
            <a:r>
              <a:rPr lang="en-US" b="1" dirty="0">
                <a:solidFill>
                  <a:schemeClr val="accent6">
                    <a:lumMod val="50000"/>
                  </a:schemeClr>
                </a:solidFill>
              </a:rPr>
              <a:t>Our Mission</a:t>
            </a:r>
          </a:p>
          <a:p>
            <a:pPr lvl="1"/>
            <a:r>
              <a:rPr lang="en-US" dirty="0"/>
              <a:t>Offering a </a:t>
            </a:r>
            <a:r>
              <a:rPr lang="en-US" b="1" i="1" dirty="0"/>
              <a:t>holistic education </a:t>
            </a:r>
            <a:r>
              <a:rPr lang="en-US" dirty="0"/>
              <a:t>to each and every child in the state.</a:t>
            </a:r>
          </a:p>
          <a:p>
            <a:r>
              <a:rPr lang="en-US" b="1" dirty="0">
                <a:solidFill>
                  <a:schemeClr val="accent6">
                    <a:lumMod val="50000"/>
                  </a:schemeClr>
                </a:solidFill>
              </a:rPr>
              <a:t>Our Vision</a:t>
            </a:r>
            <a:endParaRPr lang="en-US" dirty="0">
              <a:solidFill>
                <a:schemeClr val="accent6">
                  <a:lumMod val="50000"/>
                </a:schemeClr>
              </a:solidFill>
            </a:endParaRPr>
          </a:p>
          <a:p>
            <a:pPr lvl="1"/>
            <a:r>
              <a:rPr lang="en-US" b="1" i="1" dirty="0"/>
              <a:t>Educating Georgia’s Future </a:t>
            </a:r>
            <a:r>
              <a:rPr lang="en-US" dirty="0"/>
              <a:t>by graduating students who are ready to learn, ready to live, and ready to lead.</a:t>
            </a:r>
          </a:p>
        </p:txBody>
      </p:sp>
      <p:sp>
        <p:nvSpPr>
          <p:cNvPr id="5" name="Slide Number Placeholder 4"/>
          <p:cNvSpPr>
            <a:spLocks noGrp="1"/>
          </p:cNvSpPr>
          <p:nvPr>
            <p:ph type="sldNum" sz="quarter" idx="4"/>
          </p:nvPr>
        </p:nvSpPr>
        <p:spPr/>
        <p:txBody>
          <a:bodyPr/>
          <a:lstStyle/>
          <a:p>
            <a:fld id="{B63E4CEF-BB1E-48C7-AE93-F39F6AA99AD7}" type="slidenum">
              <a:rPr lang="en-US" smtClean="0"/>
              <a:pPr/>
              <a:t>7</a:t>
            </a:fld>
            <a:endParaRPr lang="en-US" dirty="0"/>
          </a:p>
        </p:txBody>
      </p:sp>
    </p:spTree>
    <p:extLst>
      <p:ext uri="{BB962C8B-B14F-4D97-AF65-F5344CB8AC3E}">
        <p14:creationId xmlns:p14="http://schemas.microsoft.com/office/powerpoint/2010/main" val="3336324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Stakeholder Feedback</a:t>
            </a:r>
          </a:p>
        </p:txBody>
      </p:sp>
      <p:sp>
        <p:nvSpPr>
          <p:cNvPr id="3" name="Content Placeholder 2"/>
          <p:cNvSpPr>
            <a:spLocks noGrp="1"/>
          </p:cNvSpPr>
          <p:nvPr>
            <p:ph idx="1"/>
          </p:nvPr>
        </p:nvSpPr>
        <p:spPr/>
        <p:txBody>
          <a:bodyPr>
            <a:normAutofit/>
          </a:bodyPr>
          <a:lstStyle/>
          <a:p>
            <a:r>
              <a:rPr lang="en-US" dirty="0"/>
              <a:t>A plan for Georgians, by Georgians</a:t>
            </a:r>
          </a:p>
          <a:p>
            <a:pPr lvl="1"/>
            <a:r>
              <a:rPr lang="en-US" dirty="0"/>
              <a:t>8 stakeholder feedback sessions across the state; social media outreach; email feedback; survey responses</a:t>
            </a:r>
          </a:p>
          <a:p>
            <a:pPr lvl="1"/>
            <a:r>
              <a:rPr lang="en-US" dirty="0"/>
              <a:t>Advisory councils – superintendents, parents, teachers, and students</a:t>
            </a:r>
          </a:p>
          <a:p>
            <a:pPr lvl="1"/>
            <a:r>
              <a:rPr lang="en-US" dirty="0"/>
              <a:t>Civil rights organizations, business &amp; industry</a:t>
            </a:r>
          </a:p>
          <a:p>
            <a:pPr lvl="1"/>
            <a:r>
              <a:rPr lang="en-US" dirty="0"/>
              <a:t>State agencies, organizations, nonprofits, and stakeholders were at the table</a:t>
            </a:r>
          </a:p>
          <a:p>
            <a:pPr lvl="1"/>
            <a:r>
              <a:rPr lang="en-US" dirty="0"/>
              <a:t>Meetings: RESAs, conferences, Lt. </a:t>
            </a:r>
            <a:r>
              <a:rPr lang="en-US" dirty="0" err="1"/>
              <a:t>Gov</a:t>
            </a:r>
            <a:r>
              <a:rPr lang="en-US" dirty="0"/>
              <a:t> Business &amp; Industry Summit, Metro Chamber, GPEE, etc.</a:t>
            </a:r>
          </a:p>
        </p:txBody>
      </p:sp>
      <p:sp>
        <p:nvSpPr>
          <p:cNvPr id="5" name="Slide Number Placeholder 4"/>
          <p:cNvSpPr>
            <a:spLocks noGrp="1"/>
          </p:cNvSpPr>
          <p:nvPr>
            <p:ph type="sldNum" sz="quarter" idx="4"/>
          </p:nvPr>
        </p:nvSpPr>
        <p:spPr/>
        <p:txBody>
          <a:bodyPr/>
          <a:lstStyle/>
          <a:p>
            <a:fld id="{B63E4CEF-BB1E-48C7-AE93-F39F6AA99AD7}" type="slidenum">
              <a:rPr lang="en-US" smtClean="0"/>
              <a:pPr/>
              <a:t>8</a:t>
            </a:fld>
            <a:endParaRPr lang="en-US" dirty="0"/>
          </a:p>
        </p:txBody>
      </p:sp>
    </p:spTree>
    <p:extLst>
      <p:ext uri="{BB962C8B-B14F-4D97-AF65-F5344CB8AC3E}">
        <p14:creationId xmlns:p14="http://schemas.microsoft.com/office/powerpoint/2010/main" val="97214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982" y="334016"/>
            <a:ext cx="6662579" cy="1325563"/>
          </a:xfrm>
        </p:spPr>
        <p:txBody>
          <a:bodyPr>
            <a:normAutofit/>
          </a:bodyPr>
          <a:lstStyle/>
          <a:p>
            <a:r>
              <a:rPr lang="en-US" dirty="0"/>
              <a:t>State Advisory Committee</a:t>
            </a:r>
          </a:p>
        </p:txBody>
      </p:sp>
      <p:sp>
        <p:nvSpPr>
          <p:cNvPr id="3" name="Content Placeholder 2"/>
          <p:cNvSpPr>
            <a:spLocks noGrp="1"/>
          </p:cNvSpPr>
          <p:nvPr>
            <p:ph idx="1"/>
          </p:nvPr>
        </p:nvSpPr>
        <p:spPr/>
        <p:txBody>
          <a:bodyPr>
            <a:normAutofit/>
          </a:bodyPr>
          <a:lstStyle/>
          <a:p>
            <a:r>
              <a:rPr lang="en-US" dirty="0"/>
              <a:t>40 members</a:t>
            </a:r>
          </a:p>
          <a:p>
            <a:r>
              <a:rPr lang="en-US" dirty="0"/>
              <a:t>State agencies, organizations, students, parents, teachers, superintendents, advocacy groups</a:t>
            </a:r>
          </a:p>
          <a:p>
            <a:r>
              <a:rPr lang="en-US" dirty="0"/>
              <a:t>Facilitated by the Carl Vinson Institute of the University of Georgia</a:t>
            </a:r>
          </a:p>
        </p:txBody>
      </p:sp>
      <p:sp>
        <p:nvSpPr>
          <p:cNvPr id="5" name="Slide Number Placeholder 4"/>
          <p:cNvSpPr>
            <a:spLocks noGrp="1"/>
          </p:cNvSpPr>
          <p:nvPr>
            <p:ph type="sldNum" sz="quarter" idx="4"/>
          </p:nvPr>
        </p:nvSpPr>
        <p:spPr/>
        <p:txBody>
          <a:bodyPr/>
          <a:lstStyle/>
          <a:p>
            <a:fld id="{B63E4CEF-BB1E-48C7-AE93-F39F6AA99AD7}" type="slidenum">
              <a:rPr lang="en-US" smtClean="0"/>
              <a:pPr/>
              <a:t>9</a:t>
            </a:fld>
            <a:endParaRPr lang="en-US" dirty="0"/>
          </a:p>
        </p:txBody>
      </p:sp>
    </p:spTree>
    <p:extLst>
      <p:ext uri="{BB962C8B-B14F-4D97-AF65-F5344CB8AC3E}">
        <p14:creationId xmlns:p14="http://schemas.microsoft.com/office/powerpoint/2010/main" val="3125236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aDOE-PowerPoint-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80DFEA50CB0046BF2C0AFF3BC331DC" ma:contentTypeVersion="3" ma:contentTypeDescription="Create a new document." ma:contentTypeScope="" ma:versionID="0cadb92d231df2ce954facbb2d031983">
  <xsd:schema xmlns:xsd="http://www.w3.org/2001/XMLSchema" xmlns:xs="http://www.w3.org/2001/XMLSchema" xmlns:p="http://schemas.microsoft.com/office/2006/metadata/properties" xmlns:ns1="http://schemas.microsoft.com/sharepoint/v3" xmlns:ns2="1d496aed-39d0-4758-b3cf-4e4773287716" xmlns:ns3="a8154bc8-bb35-436d-b945-514ee68a8c9c" targetNamespace="http://schemas.microsoft.com/office/2006/metadata/properties" ma:root="true" ma:fieldsID="2814648aa2b789ed3376a8db4e54eb95" ns1:_="" ns2:_="" ns3:_="">
    <xsd:import namespace="http://schemas.microsoft.com/sharepoint/v3"/>
    <xsd:import namespace="1d496aed-39d0-4758-b3cf-4e4773287716"/>
    <xsd:import namespace="a8154bc8-bb35-436d-b945-514ee68a8c9c"/>
    <xsd:element name="properties">
      <xsd:complexType>
        <xsd:sequence>
          <xsd:element name="documentManagement">
            <xsd:complexType>
              <xsd:all>
                <xsd:element ref="ns2:TaxCatchAll" minOccurs="0"/>
                <xsd:element ref="ns2:TaxCatchAllLabel" minOccurs="0"/>
                <xsd:element ref="ns1:PublishingStartDate" minOccurs="0"/>
                <xsd:element ref="ns1:PublishingExpirationDate" minOccurs="0"/>
                <xsd:element ref="ns3:Page" minOccurs="0"/>
                <xsd:element ref="ns3:Page_x0020_SubHea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0" nillable="true" ma:displayName="Scheduling Start Date" ma:internalName="PublishingStartDate">
      <xsd:simpleType>
        <xsd:restriction base="dms:Unknown"/>
      </xsd:simpleType>
    </xsd:element>
    <xsd:element name="PublishingExpirationDate" ma:index="11"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d496aed-39d0-4758-b3cf-4e4773287716" elementFormDefault="qualified">
    <xsd:import namespace="http://schemas.microsoft.com/office/2006/documentManagement/types"/>
    <xsd:import namespace="http://schemas.microsoft.com/office/infopath/2007/PartnerControls"/>
    <xsd:element name="TaxCatchAll" ma:index="8" nillable="true" ma:displayName="Taxonomy Catch All Column" ma:description="" ma:hidden="true" ma:list="{c9dd594f-b3c3-485c-979e-10fa5fdd8c85}" ma:internalName="TaxCatchAll" ma:showField="CatchAllData" ma:web="f9e61c99-8b37-4962-a864-d7fde1b0d03b">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description="" ma:hidden="true" ma:list="{c9dd594f-b3c3-485c-979e-10fa5fdd8c85}" ma:internalName="TaxCatchAllLabel" ma:readOnly="true" ma:showField="CatchAllDataLabel" ma:web="f9e61c99-8b37-4962-a864-d7fde1b0d03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8154bc8-bb35-436d-b945-514ee68a8c9c" elementFormDefault="qualified">
    <xsd:import namespace="http://schemas.microsoft.com/office/2006/documentManagement/types"/>
    <xsd:import namespace="http://schemas.microsoft.com/office/infopath/2007/PartnerControls"/>
    <xsd:element name="Page" ma:index="12" nillable="true" ma:displayName="Page" ma:list="{1ca1c6eb-ac07-461a-b586-9a100c01952f}" ma:internalName="Page" ma:web="3dce0f95-ae0d-4318-9a7a-6e6e5d30cbaf">
      <xsd:simpleType>
        <xsd:restriction base="dms:Lookup"/>
      </xsd:simpleType>
    </xsd:element>
    <xsd:element name="Page_x0020_SubHeader" ma:index="13" nillable="true" ma:displayName="Page SubHeader" ma:internalName="Page_x0020_SubHeader">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age_x0020_SubHeader xmlns="a8154bc8-bb35-436d-b945-514ee68a8c9c" xsi:nil="true"/>
    <TaxCatchAll xmlns="1d496aed-39d0-4758-b3cf-4e4773287716"/>
    <Page xmlns="a8154bc8-bb35-436d-b945-514ee68a8c9c" xsi:nil="true"/>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7ECB20-0AE9-4E2C-ACE8-CCE52E0670DD}"/>
</file>

<file path=customXml/itemProps2.xml><?xml version="1.0" encoding="utf-8"?>
<ds:datastoreItem xmlns:ds="http://schemas.openxmlformats.org/officeDocument/2006/customXml" ds:itemID="{C088A7C3-2BB5-4A18-898A-30CE89B2372C}"/>
</file>

<file path=customXml/itemProps3.xml><?xml version="1.0" encoding="utf-8"?>
<ds:datastoreItem xmlns:ds="http://schemas.openxmlformats.org/officeDocument/2006/customXml" ds:itemID="{1CF00EE7-5F6E-409F-88CA-8BEF9EFD5F4F}"/>
</file>

<file path=docProps/app.xml><?xml version="1.0" encoding="utf-8"?>
<Properties xmlns="http://schemas.openxmlformats.org/officeDocument/2006/extended-properties" xmlns:vt="http://schemas.openxmlformats.org/officeDocument/2006/docPropsVTypes">
  <Template>GaDOE-PowerPoint-WhiteTemplate</Template>
  <TotalTime>10900</TotalTime>
  <Words>4768</Words>
  <Application>Microsoft Office PowerPoint</Application>
  <PresentationFormat>On-screen Show (4:3)</PresentationFormat>
  <Paragraphs>556</Paragraphs>
  <Slides>62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62</vt:i4>
      </vt:variant>
    </vt:vector>
  </HeadingPairs>
  <TitlesOfParts>
    <vt:vector size="68" baseType="lpstr">
      <vt:lpstr>Arial</vt:lpstr>
      <vt:lpstr>Calibri</vt:lpstr>
      <vt:lpstr>Symbol</vt:lpstr>
      <vt:lpstr>Tahoma</vt:lpstr>
      <vt:lpstr>Times New Roman</vt:lpstr>
      <vt:lpstr>GaDOE-PowerPoint-Template</vt:lpstr>
      <vt:lpstr>Assessment and Accountability in the Era of ESSA</vt:lpstr>
      <vt:lpstr>2017-2018</vt:lpstr>
      <vt:lpstr>Revisions Underway</vt:lpstr>
      <vt:lpstr>Objectives</vt:lpstr>
      <vt:lpstr>ESSA</vt:lpstr>
      <vt:lpstr>Elementary and Secondary Education Act (ESEA)</vt:lpstr>
      <vt:lpstr>Our Opportunity</vt:lpstr>
      <vt:lpstr>Stakeholder Feedback</vt:lpstr>
      <vt:lpstr>State Advisory Committee</vt:lpstr>
      <vt:lpstr>State Advisory Committee</vt:lpstr>
      <vt:lpstr>Working Committees</vt:lpstr>
      <vt:lpstr>Working Committees</vt:lpstr>
      <vt:lpstr>Assessment Working Committee</vt:lpstr>
      <vt:lpstr>Accountability Working Committee</vt:lpstr>
      <vt:lpstr>General ESSA Updates</vt:lpstr>
      <vt:lpstr>Georgia’s Plan</vt:lpstr>
      <vt:lpstr>Assessment &amp; Accountability</vt:lpstr>
      <vt:lpstr>Assessment</vt:lpstr>
      <vt:lpstr>Background</vt:lpstr>
      <vt:lpstr>Federal/State Testing Requirements in Georgia</vt:lpstr>
      <vt:lpstr>ESSA Assessment Requirements</vt:lpstr>
      <vt:lpstr>ESSA Assessment Flexibility</vt:lpstr>
      <vt:lpstr>Senate Bill 211</vt:lpstr>
      <vt:lpstr>Senate Bill 211</vt:lpstr>
      <vt:lpstr>Assessment Working Committee Recommendations</vt:lpstr>
      <vt:lpstr>Recommendation:  Statewide Interim Assessments</vt:lpstr>
      <vt:lpstr>Recommendation:  Innovative Assessment Demonstration Authority</vt:lpstr>
      <vt:lpstr>Recommendation:  Nationally Recognized High School Assessment</vt:lpstr>
      <vt:lpstr>Innovative Assessment Demonstration Authority</vt:lpstr>
      <vt:lpstr>Innovative Assessment Demonstration Authority</vt:lpstr>
      <vt:lpstr>Locally Selected / Nationally Recognized High School Academic Assessment</vt:lpstr>
      <vt:lpstr>Locally Selected / Nationally Recognized High School Academic Assessment</vt:lpstr>
      <vt:lpstr>Next Steps</vt:lpstr>
      <vt:lpstr>Accountability</vt:lpstr>
      <vt:lpstr>Background</vt:lpstr>
      <vt:lpstr>Role of Accountability</vt:lpstr>
      <vt:lpstr>Redesigned CCRPI</vt:lpstr>
      <vt:lpstr>Redesigned CCRPI</vt:lpstr>
      <vt:lpstr>Redesigned CCRPI</vt:lpstr>
      <vt:lpstr>Redesigned CCRPI</vt:lpstr>
      <vt:lpstr>Redesigned CCRPI</vt:lpstr>
      <vt:lpstr>Redesigned CCRPI</vt:lpstr>
      <vt:lpstr>Redesigned CCRPI</vt:lpstr>
      <vt:lpstr>Redesigned CCRPI</vt:lpstr>
      <vt:lpstr>Redesigned CCRPI</vt:lpstr>
      <vt:lpstr>Redesigned CCRPI</vt:lpstr>
      <vt:lpstr>Balancing College and Career Readiness</vt:lpstr>
      <vt:lpstr>Scoring and Reporting</vt:lpstr>
      <vt:lpstr>2018 CCRPI</vt:lpstr>
      <vt:lpstr>Preserving Local Flexibility</vt:lpstr>
      <vt:lpstr>Moving Forward</vt:lpstr>
      <vt:lpstr>More Information</vt:lpstr>
      <vt:lpstr>Designing New CCRPI Reports</vt:lpstr>
      <vt:lpstr>Designing New CCRPI Reports</vt:lpstr>
      <vt:lpstr>PowerPoint Presentation</vt:lpstr>
      <vt:lpstr>PowerPoint Presentation</vt:lpstr>
      <vt:lpstr>PowerPoint Presentation</vt:lpstr>
      <vt:lpstr>PowerPoint Presentation</vt:lpstr>
      <vt:lpstr>PowerPoint Presentation</vt:lpstr>
      <vt:lpstr>PowerPoint Presentation</vt:lpstr>
      <vt:lpstr>Submit Your Feedback</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Beck</dc:creator>
  <cp:lastModifiedBy>Kris Floyd</cp:lastModifiedBy>
  <cp:revision>306</cp:revision>
  <cp:lastPrinted>2016-06-07T16:11:32Z</cp:lastPrinted>
  <dcterms:created xsi:type="dcterms:W3CDTF">2015-12-01T02:44:20Z</dcterms:created>
  <dcterms:modified xsi:type="dcterms:W3CDTF">2017-09-18T19:04:00Z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0x010100BA80DFEA50CB0046BF2C0AFF3BC331DC</vt:lpwstr>
  </property>
</Properties>
</file>