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3"/>
  </p:notesMasterIdLst>
  <p:handoutMasterIdLst>
    <p:handoutMasterId r:id="rId44"/>
  </p:handoutMasterIdLst>
  <p:sldIdLst>
    <p:sldId id="331" r:id="rId5"/>
    <p:sldId id="446" r:id="rId6"/>
    <p:sldId id="389" r:id="rId7"/>
    <p:sldId id="390" r:id="rId8"/>
    <p:sldId id="391" r:id="rId9"/>
    <p:sldId id="392" r:id="rId10"/>
    <p:sldId id="393" r:id="rId11"/>
    <p:sldId id="395" r:id="rId12"/>
    <p:sldId id="398" r:id="rId13"/>
    <p:sldId id="399" r:id="rId14"/>
    <p:sldId id="418" r:id="rId15"/>
    <p:sldId id="367" r:id="rId16"/>
    <p:sldId id="369" r:id="rId17"/>
    <p:sldId id="370" r:id="rId18"/>
    <p:sldId id="371" r:id="rId19"/>
    <p:sldId id="372" r:id="rId20"/>
    <p:sldId id="373" r:id="rId21"/>
    <p:sldId id="374" r:id="rId22"/>
    <p:sldId id="375" r:id="rId23"/>
    <p:sldId id="384" r:id="rId24"/>
    <p:sldId id="387" r:id="rId25"/>
    <p:sldId id="377" r:id="rId26"/>
    <p:sldId id="378" r:id="rId27"/>
    <p:sldId id="361" r:id="rId28"/>
    <p:sldId id="447" r:id="rId29"/>
    <p:sldId id="463" r:id="rId30"/>
    <p:sldId id="383" r:id="rId31"/>
    <p:sldId id="360" r:id="rId32"/>
    <p:sldId id="448" r:id="rId33"/>
    <p:sldId id="451" r:id="rId34"/>
    <p:sldId id="453" r:id="rId35"/>
    <p:sldId id="455" r:id="rId36"/>
    <p:sldId id="458" r:id="rId37"/>
    <p:sldId id="464" r:id="rId38"/>
    <p:sldId id="460" r:id="rId39"/>
    <p:sldId id="465" r:id="rId40"/>
    <p:sldId id="462" r:id="rId41"/>
    <p:sldId id="429" r:id="rId4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DB79"/>
    <a:srgbClr val="1AC453"/>
    <a:srgbClr val="B1D620"/>
    <a:srgbClr val="FF3300"/>
    <a:srgbClr val="FF8F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36" autoAdjust="0"/>
    <p:restoredTop sz="94660"/>
  </p:normalViewPr>
  <p:slideViewPr>
    <p:cSldViewPr snapToGrid="0">
      <p:cViewPr varScale="1">
        <p:scale>
          <a:sx n="72" d="100"/>
          <a:sy n="72" d="100"/>
        </p:scale>
        <p:origin x="1176" y="60"/>
      </p:cViewPr>
      <p:guideLst>
        <p:guide orient="horz" pos="2160"/>
        <p:guide pos="2880"/>
      </p:guideLst>
    </p:cSldViewPr>
  </p:slideViewPr>
  <p:notesTextViewPr>
    <p:cViewPr>
      <p:scale>
        <a:sx n="3" d="2"/>
        <a:sy n="3" d="2"/>
      </p:scale>
      <p:origin x="0" y="0"/>
    </p:cViewPr>
  </p:notesTextViewPr>
  <p:notesViewPr>
    <p:cSldViewPr snapToGrid="0">
      <p:cViewPr varScale="1">
        <p:scale>
          <a:sx n="64" d="100"/>
          <a:sy n="64" d="100"/>
        </p:scale>
        <p:origin x="2227" y="6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4.xml"/></Relationships>
</file>

<file path=ppt/diagrams/_rels/data1.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772445-3297-4224-80D5-0A368AE3FDF4}" type="doc">
      <dgm:prSet loTypeId="urn:microsoft.com/office/officeart/2005/8/layout/hList7" loCatId="relationship" qsTypeId="urn:microsoft.com/office/officeart/2005/8/quickstyle/simple5" qsCatId="simple" csTypeId="urn:microsoft.com/office/officeart/2005/8/colors/accent6_3" csCatId="accent6" phldr="1"/>
      <dgm:spPr/>
    </dgm:pt>
    <dgm:pt modelId="{6223FC07-FB19-47C7-977C-E3997E4518D7}">
      <dgm:prSet phldrT="[Text]"/>
      <dgm:spPr/>
      <dgm:t>
        <a:bodyPr/>
        <a:lstStyle/>
        <a:p>
          <a:r>
            <a:rPr lang="en-US" dirty="0"/>
            <a:t>Literacy</a:t>
          </a:r>
        </a:p>
      </dgm:t>
    </dgm:pt>
    <dgm:pt modelId="{A8370589-CA60-469B-9C24-AE48659FEFF8}" type="parTrans" cxnId="{4608AB60-C0DD-49E9-A96E-FB2CC41C0252}">
      <dgm:prSet/>
      <dgm:spPr/>
      <dgm:t>
        <a:bodyPr/>
        <a:lstStyle/>
        <a:p>
          <a:endParaRPr lang="en-US"/>
        </a:p>
      </dgm:t>
    </dgm:pt>
    <dgm:pt modelId="{3B3D3A50-BDDD-4B96-8382-B40F8F9F1061}" type="sibTrans" cxnId="{4608AB60-C0DD-49E9-A96E-FB2CC41C0252}">
      <dgm:prSet/>
      <dgm:spPr/>
      <dgm:t>
        <a:bodyPr/>
        <a:lstStyle/>
        <a:p>
          <a:endParaRPr lang="en-US"/>
        </a:p>
      </dgm:t>
    </dgm:pt>
    <dgm:pt modelId="{1FF0CF8C-0D09-4C46-A040-F52031594602}">
      <dgm:prSet phldrT="[Text]"/>
      <dgm:spPr/>
      <dgm:t>
        <a:bodyPr/>
        <a:lstStyle/>
        <a:p>
          <a:r>
            <a:rPr lang="en-US" dirty="0"/>
            <a:t>Student Attendance</a:t>
          </a:r>
        </a:p>
      </dgm:t>
    </dgm:pt>
    <dgm:pt modelId="{30FCFC9F-BF11-4C92-B7D4-AB5FFFD3AE46}" type="parTrans" cxnId="{6080DCCC-DFBA-459A-9722-3619B26CF607}">
      <dgm:prSet/>
      <dgm:spPr/>
      <dgm:t>
        <a:bodyPr/>
        <a:lstStyle/>
        <a:p>
          <a:endParaRPr lang="en-US"/>
        </a:p>
      </dgm:t>
    </dgm:pt>
    <dgm:pt modelId="{E20892CE-018F-49AB-A090-454574FF6D2B}" type="sibTrans" cxnId="{6080DCCC-DFBA-459A-9722-3619B26CF607}">
      <dgm:prSet/>
      <dgm:spPr/>
      <dgm:t>
        <a:bodyPr/>
        <a:lstStyle/>
        <a:p>
          <a:endParaRPr lang="en-US"/>
        </a:p>
      </dgm:t>
    </dgm:pt>
    <dgm:pt modelId="{D8522801-3CAB-446D-9374-98AA913C7CAD}">
      <dgm:prSet phldrT="[Text]"/>
      <dgm:spPr/>
      <dgm:t>
        <a:bodyPr/>
        <a:lstStyle/>
        <a:p>
          <a:r>
            <a:rPr lang="en-US" dirty="0"/>
            <a:t>Accelerated Enrollment</a:t>
          </a:r>
        </a:p>
      </dgm:t>
    </dgm:pt>
    <dgm:pt modelId="{34B11E04-277C-4951-8092-F569A3BE1146}" type="parTrans" cxnId="{B96037EF-2E02-4FC6-B8FF-82D59343C652}">
      <dgm:prSet/>
      <dgm:spPr/>
      <dgm:t>
        <a:bodyPr/>
        <a:lstStyle/>
        <a:p>
          <a:endParaRPr lang="en-US"/>
        </a:p>
      </dgm:t>
    </dgm:pt>
    <dgm:pt modelId="{8784B155-87D7-46D6-B61E-812C5AD8F71F}" type="sibTrans" cxnId="{B96037EF-2E02-4FC6-B8FF-82D59343C652}">
      <dgm:prSet/>
      <dgm:spPr/>
      <dgm:t>
        <a:bodyPr/>
        <a:lstStyle/>
        <a:p>
          <a:endParaRPr lang="en-US"/>
        </a:p>
      </dgm:t>
    </dgm:pt>
    <dgm:pt modelId="{95F198BA-8568-469C-A549-AAAA23D3294D}">
      <dgm:prSet phldrT="[Text]"/>
      <dgm:spPr/>
      <dgm:t>
        <a:bodyPr/>
        <a:lstStyle/>
        <a:p>
          <a:r>
            <a:rPr lang="en-US" dirty="0"/>
            <a:t>Pathway Completion</a:t>
          </a:r>
        </a:p>
      </dgm:t>
    </dgm:pt>
    <dgm:pt modelId="{F4AC346E-A4D8-4DD3-A869-4AC16CB2A240}" type="parTrans" cxnId="{4B161974-FBB2-4110-945C-DBF15C8B4317}">
      <dgm:prSet/>
      <dgm:spPr/>
      <dgm:t>
        <a:bodyPr/>
        <a:lstStyle/>
        <a:p>
          <a:endParaRPr lang="en-US"/>
        </a:p>
      </dgm:t>
    </dgm:pt>
    <dgm:pt modelId="{8200522D-791C-456B-8D23-FB5838F679D9}" type="sibTrans" cxnId="{4B161974-FBB2-4110-945C-DBF15C8B4317}">
      <dgm:prSet/>
      <dgm:spPr/>
      <dgm:t>
        <a:bodyPr/>
        <a:lstStyle/>
        <a:p>
          <a:endParaRPr lang="en-US"/>
        </a:p>
      </dgm:t>
    </dgm:pt>
    <dgm:pt modelId="{729DD09F-F92E-4BF2-8C31-FC3EEAD62EA6}">
      <dgm:prSet phldrT="[Text]"/>
      <dgm:spPr/>
      <dgm:t>
        <a:bodyPr/>
        <a:lstStyle/>
        <a:p>
          <a:r>
            <a:rPr lang="en-US" dirty="0"/>
            <a:t>College and Career Readiness</a:t>
          </a:r>
        </a:p>
      </dgm:t>
    </dgm:pt>
    <dgm:pt modelId="{08BB8A1B-1EFA-4A9E-984D-E2A0FCE03099}" type="parTrans" cxnId="{E358ADCB-7894-4CAA-A565-0F0F2318AB05}">
      <dgm:prSet/>
      <dgm:spPr/>
      <dgm:t>
        <a:bodyPr/>
        <a:lstStyle/>
        <a:p>
          <a:endParaRPr lang="en-US"/>
        </a:p>
      </dgm:t>
    </dgm:pt>
    <dgm:pt modelId="{1F82CB21-ED29-4023-A50D-991F1F421023}" type="sibTrans" cxnId="{E358ADCB-7894-4CAA-A565-0F0F2318AB05}">
      <dgm:prSet/>
      <dgm:spPr/>
      <dgm:t>
        <a:bodyPr/>
        <a:lstStyle/>
        <a:p>
          <a:endParaRPr lang="en-US"/>
        </a:p>
      </dgm:t>
    </dgm:pt>
    <dgm:pt modelId="{6864BBF6-5321-47C2-8640-AC5E11B791FF}" type="pres">
      <dgm:prSet presAssocID="{15772445-3297-4224-80D5-0A368AE3FDF4}" presName="Name0" presStyleCnt="0">
        <dgm:presLayoutVars>
          <dgm:dir/>
          <dgm:resizeHandles val="exact"/>
        </dgm:presLayoutVars>
      </dgm:prSet>
      <dgm:spPr/>
    </dgm:pt>
    <dgm:pt modelId="{95DA5919-A1B1-4178-B48B-C1196A3DA5D6}" type="pres">
      <dgm:prSet presAssocID="{15772445-3297-4224-80D5-0A368AE3FDF4}" presName="fgShape" presStyleLbl="fgShp" presStyleIdx="0" presStyleCnt="1"/>
      <dgm:spPr/>
    </dgm:pt>
    <dgm:pt modelId="{D75FAA7F-E66C-46DA-B928-98A2FDFFDC06}" type="pres">
      <dgm:prSet presAssocID="{15772445-3297-4224-80D5-0A368AE3FDF4}" presName="linComp" presStyleCnt="0"/>
      <dgm:spPr/>
    </dgm:pt>
    <dgm:pt modelId="{718ECD79-01E5-4A60-B3CD-566EA881F9DB}" type="pres">
      <dgm:prSet presAssocID="{6223FC07-FB19-47C7-977C-E3997E4518D7}" presName="compNode" presStyleCnt="0"/>
      <dgm:spPr/>
    </dgm:pt>
    <dgm:pt modelId="{9BD7A13A-0378-42CE-B454-3307E7A51B03}" type="pres">
      <dgm:prSet presAssocID="{6223FC07-FB19-47C7-977C-E3997E4518D7}" presName="bkgdShape" presStyleLbl="node1" presStyleIdx="0" presStyleCnt="5"/>
      <dgm:spPr/>
    </dgm:pt>
    <dgm:pt modelId="{032E06F2-508A-4FBC-B5B5-22466BF5455C}" type="pres">
      <dgm:prSet presAssocID="{6223FC07-FB19-47C7-977C-E3997E4518D7}" presName="nodeTx" presStyleLbl="node1" presStyleIdx="0" presStyleCnt="5">
        <dgm:presLayoutVars>
          <dgm:bulletEnabled val="1"/>
        </dgm:presLayoutVars>
      </dgm:prSet>
      <dgm:spPr/>
    </dgm:pt>
    <dgm:pt modelId="{5058C38D-95AB-4B20-8644-245CFF5C89D5}" type="pres">
      <dgm:prSet presAssocID="{6223FC07-FB19-47C7-977C-E3997E4518D7}" presName="invisiNode" presStyleLbl="node1" presStyleIdx="0" presStyleCnt="5"/>
      <dgm:spPr/>
    </dgm:pt>
    <dgm:pt modelId="{A35A5BDA-1DEF-4B53-85D9-836F1789BD9C}" type="pres">
      <dgm:prSet presAssocID="{6223FC07-FB19-47C7-977C-E3997E4518D7}" presName="imagNode" presStyleLbl="fgImgPlace1" presStyleIdx="0" presStyleCnt="5"/>
      <dgm:spPr>
        <a:blipFill>
          <a:blip xmlns:r="http://schemas.openxmlformats.org/officeDocument/2006/relationships" r:embed="rId1">
            <a:duotone>
              <a:schemeClr val="accent6">
                <a:hueOff val="0"/>
                <a:satOff val="0"/>
                <a:lumOff val="0"/>
                <a:alphaOff val="0"/>
                <a:shade val="20000"/>
                <a:satMod val="200000"/>
              </a:schemeClr>
              <a:schemeClr val="accent6">
                <a:hueOff val="0"/>
                <a:satOff val="0"/>
                <a:lumOff val="0"/>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Books"/>
        </a:ext>
      </dgm:extLst>
    </dgm:pt>
    <dgm:pt modelId="{E3B7EA6F-C7F3-4804-A4CD-6219581C9CE9}" type="pres">
      <dgm:prSet presAssocID="{3B3D3A50-BDDD-4B96-8382-B40F8F9F1061}" presName="sibTrans" presStyleLbl="sibTrans2D1" presStyleIdx="0" presStyleCnt="0"/>
      <dgm:spPr/>
    </dgm:pt>
    <dgm:pt modelId="{D1F02235-5EEF-45AE-A538-6E76ADCA5A86}" type="pres">
      <dgm:prSet presAssocID="{1FF0CF8C-0D09-4C46-A040-F52031594602}" presName="compNode" presStyleCnt="0"/>
      <dgm:spPr/>
    </dgm:pt>
    <dgm:pt modelId="{710ED3EF-2EFC-42C9-85CB-D9322A1525DE}" type="pres">
      <dgm:prSet presAssocID="{1FF0CF8C-0D09-4C46-A040-F52031594602}" presName="bkgdShape" presStyleLbl="node1" presStyleIdx="1" presStyleCnt="5"/>
      <dgm:spPr/>
    </dgm:pt>
    <dgm:pt modelId="{5856D02A-24B6-4C38-8C17-FE6E1047508A}" type="pres">
      <dgm:prSet presAssocID="{1FF0CF8C-0D09-4C46-A040-F52031594602}" presName="nodeTx" presStyleLbl="node1" presStyleIdx="1" presStyleCnt="5">
        <dgm:presLayoutVars>
          <dgm:bulletEnabled val="1"/>
        </dgm:presLayoutVars>
      </dgm:prSet>
      <dgm:spPr/>
    </dgm:pt>
    <dgm:pt modelId="{6D90AABF-3A35-42F6-93F6-8C1BEBFB4A34}" type="pres">
      <dgm:prSet presAssocID="{1FF0CF8C-0D09-4C46-A040-F52031594602}" presName="invisiNode" presStyleLbl="node1" presStyleIdx="1" presStyleCnt="5"/>
      <dgm:spPr/>
    </dgm:pt>
    <dgm:pt modelId="{741D9D5E-306F-4BFA-9F7B-5C467DEAC3C9}" type="pres">
      <dgm:prSet presAssocID="{1FF0CF8C-0D09-4C46-A040-F52031594602}" presName="imagNode" presStyleLbl="fgImgPlace1" presStyleIdx="1" presStyleCnt="5"/>
      <dgm:spPr>
        <a:blipFill>
          <a:blip xmlns:r="http://schemas.openxmlformats.org/officeDocument/2006/relationships" r:embed="rId3">
            <a:duotone>
              <a:schemeClr val="accent6">
                <a:hueOff val="11154"/>
                <a:satOff val="-594"/>
                <a:lumOff val="3059"/>
                <a:alphaOff val="0"/>
                <a:shade val="20000"/>
                <a:satMod val="200000"/>
              </a:schemeClr>
              <a:schemeClr val="accent6">
                <a:hueOff val="11154"/>
                <a:satOff val="-594"/>
                <a:lumOff val="3059"/>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Group"/>
        </a:ext>
      </dgm:extLst>
    </dgm:pt>
    <dgm:pt modelId="{40B1A04C-ACA6-44AF-AD59-C1B4F833E3B6}" type="pres">
      <dgm:prSet presAssocID="{E20892CE-018F-49AB-A090-454574FF6D2B}" presName="sibTrans" presStyleLbl="sibTrans2D1" presStyleIdx="0" presStyleCnt="0"/>
      <dgm:spPr/>
    </dgm:pt>
    <dgm:pt modelId="{5E6D9408-1F7A-4486-A572-459C9ADF2D1E}" type="pres">
      <dgm:prSet presAssocID="{D8522801-3CAB-446D-9374-98AA913C7CAD}" presName="compNode" presStyleCnt="0"/>
      <dgm:spPr/>
    </dgm:pt>
    <dgm:pt modelId="{9B6ADB7D-1842-4227-8D77-59DB3A9A0D4B}" type="pres">
      <dgm:prSet presAssocID="{D8522801-3CAB-446D-9374-98AA913C7CAD}" presName="bkgdShape" presStyleLbl="node1" presStyleIdx="2" presStyleCnt="5"/>
      <dgm:spPr/>
    </dgm:pt>
    <dgm:pt modelId="{001A8992-D204-4DC9-98CC-C012B7654671}" type="pres">
      <dgm:prSet presAssocID="{D8522801-3CAB-446D-9374-98AA913C7CAD}" presName="nodeTx" presStyleLbl="node1" presStyleIdx="2" presStyleCnt="5">
        <dgm:presLayoutVars>
          <dgm:bulletEnabled val="1"/>
        </dgm:presLayoutVars>
      </dgm:prSet>
      <dgm:spPr/>
    </dgm:pt>
    <dgm:pt modelId="{4AF115C2-126E-4C9D-809D-D38DBAABD582}" type="pres">
      <dgm:prSet presAssocID="{D8522801-3CAB-446D-9374-98AA913C7CAD}" presName="invisiNode" presStyleLbl="node1" presStyleIdx="2" presStyleCnt="5"/>
      <dgm:spPr/>
    </dgm:pt>
    <dgm:pt modelId="{E314EFF8-5D8B-4E69-8631-B01E2E4361C1}" type="pres">
      <dgm:prSet presAssocID="{D8522801-3CAB-446D-9374-98AA913C7CAD}" presName="imagNode" presStyleLbl="fgImgPlace1" presStyleIdx="2" presStyleCnt="5"/>
      <dgm:spPr>
        <a:blipFill>
          <a:blip xmlns:r="http://schemas.openxmlformats.org/officeDocument/2006/relationships" r:embed="rId5">
            <a:duotone>
              <a:schemeClr val="accent6">
                <a:hueOff val="22308"/>
                <a:satOff val="-1189"/>
                <a:lumOff val="6118"/>
                <a:alphaOff val="0"/>
                <a:shade val="20000"/>
                <a:satMod val="200000"/>
              </a:schemeClr>
              <a:schemeClr val="accent6">
                <a:hueOff val="22308"/>
                <a:satOff val="-1189"/>
                <a:lumOff val="6118"/>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Schoolhouse"/>
        </a:ext>
      </dgm:extLst>
    </dgm:pt>
    <dgm:pt modelId="{44FC7D88-8555-41D7-906E-C9187F83F0F7}" type="pres">
      <dgm:prSet presAssocID="{8784B155-87D7-46D6-B61E-812C5AD8F71F}" presName="sibTrans" presStyleLbl="sibTrans2D1" presStyleIdx="0" presStyleCnt="0"/>
      <dgm:spPr/>
    </dgm:pt>
    <dgm:pt modelId="{5ABB6056-6F0C-4C16-842E-B6AC862C0965}" type="pres">
      <dgm:prSet presAssocID="{95F198BA-8568-469C-A549-AAAA23D3294D}" presName="compNode" presStyleCnt="0"/>
      <dgm:spPr/>
    </dgm:pt>
    <dgm:pt modelId="{BBFFFB21-BA2F-46AE-9C6C-447C80C9AF48}" type="pres">
      <dgm:prSet presAssocID="{95F198BA-8568-469C-A549-AAAA23D3294D}" presName="bkgdShape" presStyleLbl="node1" presStyleIdx="3" presStyleCnt="5"/>
      <dgm:spPr/>
    </dgm:pt>
    <dgm:pt modelId="{0E359CD2-B017-4FBF-B622-FAA7817FF074}" type="pres">
      <dgm:prSet presAssocID="{95F198BA-8568-469C-A549-AAAA23D3294D}" presName="nodeTx" presStyleLbl="node1" presStyleIdx="3" presStyleCnt="5">
        <dgm:presLayoutVars>
          <dgm:bulletEnabled val="1"/>
        </dgm:presLayoutVars>
      </dgm:prSet>
      <dgm:spPr/>
    </dgm:pt>
    <dgm:pt modelId="{2191519D-5219-47F6-AB45-B3779CC4C886}" type="pres">
      <dgm:prSet presAssocID="{95F198BA-8568-469C-A549-AAAA23D3294D}" presName="invisiNode" presStyleLbl="node1" presStyleIdx="3" presStyleCnt="5"/>
      <dgm:spPr/>
    </dgm:pt>
    <dgm:pt modelId="{20F0833A-D2B0-4CB3-9332-EF82F339A8B2}" type="pres">
      <dgm:prSet presAssocID="{95F198BA-8568-469C-A549-AAAA23D3294D}" presName="imagNode" presStyleLbl="fgImgPlace1" presStyleIdx="3" presStyleCnt="5"/>
      <dgm:spPr>
        <a:blipFill>
          <a:blip xmlns:r="http://schemas.openxmlformats.org/officeDocument/2006/relationships" r:embed="rId7">
            <a:duotone>
              <a:schemeClr val="accent6">
                <a:hueOff val="33462"/>
                <a:satOff val="-1783"/>
                <a:lumOff val="9177"/>
                <a:alphaOff val="0"/>
                <a:shade val="20000"/>
                <a:satMod val="200000"/>
              </a:schemeClr>
              <a:schemeClr val="accent6">
                <a:hueOff val="33462"/>
                <a:satOff val="-1783"/>
                <a:lumOff val="9177"/>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Earth Globe Americas"/>
        </a:ext>
      </dgm:extLst>
    </dgm:pt>
    <dgm:pt modelId="{47CA06C8-6381-4E47-BD10-1CAB55F6C672}" type="pres">
      <dgm:prSet presAssocID="{8200522D-791C-456B-8D23-FB5838F679D9}" presName="sibTrans" presStyleLbl="sibTrans2D1" presStyleIdx="0" presStyleCnt="0"/>
      <dgm:spPr/>
    </dgm:pt>
    <dgm:pt modelId="{A7A7E41A-F57A-46DA-8DD9-3A8FBB0254B0}" type="pres">
      <dgm:prSet presAssocID="{729DD09F-F92E-4BF2-8C31-FC3EEAD62EA6}" presName="compNode" presStyleCnt="0"/>
      <dgm:spPr/>
    </dgm:pt>
    <dgm:pt modelId="{3AFF31A7-FBBB-4543-9AF2-984ADE1EC449}" type="pres">
      <dgm:prSet presAssocID="{729DD09F-F92E-4BF2-8C31-FC3EEAD62EA6}" presName="bkgdShape" presStyleLbl="node1" presStyleIdx="4" presStyleCnt="5"/>
      <dgm:spPr/>
    </dgm:pt>
    <dgm:pt modelId="{E86FBF10-DDD0-48E4-B40F-994E742370AE}" type="pres">
      <dgm:prSet presAssocID="{729DD09F-F92E-4BF2-8C31-FC3EEAD62EA6}" presName="nodeTx" presStyleLbl="node1" presStyleIdx="4" presStyleCnt="5">
        <dgm:presLayoutVars>
          <dgm:bulletEnabled val="1"/>
        </dgm:presLayoutVars>
      </dgm:prSet>
      <dgm:spPr/>
    </dgm:pt>
    <dgm:pt modelId="{8955D54F-B53A-49D4-BD4E-F6E3371A9C58}" type="pres">
      <dgm:prSet presAssocID="{729DD09F-F92E-4BF2-8C31-FC3EEAD62EA6}" presName="invisiNode" presStyleLbl="node1" presStyleIdx="4" presStyleCnt="5"/>
      <dgm:spPr/>
    </dgm:pt>
    <dgm:pt modelId="{D84DB148-024F-475E-AE7C-4940AD09BDE8}" type="pres">
      <dgm:prSet presAssocID="{729DD09F-F92E-4BF2-8C31-FC3EEAD62EA6}" presName="imagNode" presStyleLbl="fgImgPlace1" presStyleIdx="4" presStyleCnt="5"/>
      <dgm:spPr>
        <a:blipFill>
          <a:blip xmlns:r="http://schemas.openxmlformats.org/officeDocument/2006/relationships" r:embed="rId9">
            <a:duotone>
              <a:schemeClr val="accent6">
                <a:hueOff val="44616"/>
                <a:satOff val="-2378"/>
                <a:lumOff val="12236"/>
                <a:alphaOff val="0"/>
                <a:shade val="20000"/>
                <a:satMod val="200000"/>
              </a:schemeClr>
              <a:schemeClr val="accent6">
                <a:hueOff val="44616"/>
                <a:satOff val="-2378"/>
                <a:lumOff val="12236"/>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Handshake"/>
        </a:ext>
      </dgm:extLst>
    </dgm:pt>
  </dgm:ptLst>
  <dgm:cxnLst>
    <dgm:cxn modelId="{0E82E510-B01F-4528-B9AD-B448F2D63FBA}" type="presOf" srcId="{D8522801-3CAB-446D-9374-98AA913C7CAD}" destId="{001A8992-D204-4DC9-98CC-C012B7654671}" srcOrd="1" destOrd="0" presId="urn:microsoft.com/office/officeart/2005/8/layout/hList7"/>
    <dgm:cxn modelId="{6B198A2C-5464-460B-902F-00C302F19186}" type="presOf" srcId="{15772445-3297-4224-80D5-0A368AE3FDF4}" destId="{6864BBF6-5321-47C2-8640-AC5E11B791FF}" srcOrd="0" destOrd="0" presId="urn:microsoft.com/office/officeart/2005/8/layout/hList7"/>
    <dgm:cxn modelId="{1E72BB2F-DED0-4CFE-8C3A-7275D618ADBA}" type="presOf" srcId="{729DD09F-F92E-4BF2-8C31-FC3EEAD62EA6}" destId="{3AFF31A7-FBBB-4543-9AF2-984ADE1EC449}" srcOrd="0" destOrd="0" presId="urn:microsoft.com/office/officeart/2005/8/layout/hList7"/>
    <dgm:cxn modelId="{60B0B03F-513C-4EBA-BDD5-D46A336D1D5B}" type="presOf" srcId="{D8522801-3CAB-446D-9374-98AA913C7CAD}" destId="{9B6ADB7D-1842-4227-8D77-59DB3A9A0D4B}" srcOrd="0" destOrd="0" presId="urn:microsoft.com/office/officeart/2005/8/layout/hList7"/>
    <dgm:cxn modelId="{E99EC55F-67A7-4819-9F08-1561828225F8}" type="presOf" srcId="{1FF0CF8C-0D09-4C46-A040-F52031594602}" destId="{710ED3EF-2EFC-42C9-85CB-D9322A1525DE}" srcOrd="0" destOrd="0" presId="urn:microsoft.com/office/officeart/2005/8/layout/hList7"/>
    <dgm:cxn modelId="{4608AB60-C0DD-49E9-A96E-FB2CC41C0252}" srcId="{15772445-3297-4224-80D5-0A368AE3FDF4}" destId="{6223FC07-FB19-47C7-977C-E3997E4518D7}" srcOrd="0" destOrd="0" parTransId="{A8370589-CA60-469B-9C24-AE48659FEFF8}" sibTransId="{3B3D3A50-BDDD-4B96-8382-B40F8F9F1061}"/>
    <dgm:cxn modelId="{B9538441-C613-438E-821E-B9E0E4FB6D24}" type="presOf" srcId="{6223FC07-FB19-47C7-977C-E3997E4518D7}" destId="{9BD7A13A-0378-42CE-B454-3307E7A51B03}" srcOrd="0" destOrd="0" presId="urn:microsoft.com/office/officeart/2005/8/layout/hList7"/>
    <dgm:cxn modelId="{0BB7D96E-4CAE-4A3C-B58E-364CEE496E91}" type="presOf" srcId="{3B3D3A50-BDDD-4B96-8382-B40F8F9F1061}" destId="{E3B7EA6F-C7F3-4804-A4CD-6219581C9CE9}" srcOrd="0" destOrd="0" presId="urn:microsoft.com/office/officeart/2005/8/layout/hList7"/>
    <dgm:cxn modelId="{DC63E670-2758-482B-9E9A-E98F0A709684}" type="presOf" srcId="{8784B155-87D7-46D6-B61E-812C5AD8F71F}" destId="{44FC7D88-8555-41D7-906E-C9187F83F0F7}" srcOrd="0" destOrd="0" presId="urn:microsoft.com/office/officeart/2005/8/layout/hList7"/>
    <dgm:cxn modelId="{4B161974-FBB2-4110-945C-DBF15C8B4317}" srcId="{15772445-3297-4224-80D5-0A368AE3FDF4}" destId="{95F198BA-8568-469C-A549-AAAA23D3294D}" srcOrd="3" destOrd="0" parTransId="{F4AC346E-A4D8-4DD3-A869-4AC16CB2A240}" sibTransId="{8200522D-791C-456B-8D23-FB5838F679D9}"/>
    <dgm:cxn modelId="{8B11FD82-FDF2-4E58-BF95-CFE8D0430621}" type="presOf" srcId="{1FF0CF8C-0D09-4C46-A040-F52031594602}" destId="{5856D02A-24B6-4C38-8C17-FE6E1047508A}" srcOrd="1" destOrd="0" presId="urn:microsoft.com/office/officeart/2005/8/layout/hList7"/>
    <dgm:cxn modelId="{4B7517A8-0347-4089-99D3-EA4154376239}" type="presOf" srcId="{E20892CE-018F-49AB-A090-454574FF6D2B}" destId="{40B1A04C-ACA6-44AF-AD59-C1B4F833E3B6}" srcOrd="0" destOrd="0" presId="urn:microsoft.com/office/officeart/2005/8/layout/hList7"/>
    <dgm:cxn modelId="{111DCEB7-F0F9-44A6-9108-B6C0DE57A8BC}" type="presOf" srcId="{6223FC07-FB19-47C7-977C-E3997E4518D7}" destId="{032E06F2-508A-4FBC-B5B5-22466BF5455C}" srcOrd="1" destOrd="0" presId="urn:microsoft.com/office/officeart/2005/8/layout/hList7"/>
    <dgm:cxn modelId="{C43D30BB-BF98-4F98-9098-1FDFCB33B408}" type="presOf" srcId="{95F198BA-8568-469C-A549-AAAA23D3294D}" destId="{BBFFFB21-BA2F-46AE-9C6C-447C80C9AF48}" srcOrd="0" destOrd="0" presId="urn:microsoft.com/office/officeart/2005/8/layout/hList7"/>
    <dgm:cxn modelId="{E358ADCB-7894-4CAA-A565-0F0F2318AB05}" srcId="{15772445-3297-4224-80D5-0A368AE3FDF4}" destId="{729DD09F-F92E-4BF2-8C31-FC3EEAD62EA6}" srcOrd="4" destOrd="0" parTransId="{08BB8A1B-1EFA-4A9E-984D-E2A0FCE03099}" sibTransId="{1F82CB21-ED29-4023-A50D-991F1F421023}"/>
    <dgm:cxn modelId="{6080DCCC-DFBA-459A-9722-3619B26CF607}" srcId="{15772445-3297-4224-80D5-0A368AE3FDF4}" destId="{1FF0CF8C-0D09-4C46-A040-F52031594602}" srcOrd="1" destOrd="0" parTransId="{30FCFC9F-BF11-4C92-B7D4-AB5FFFD3AE46}" sibTransId="{E20892CE-018F-49AB-A090-454574FF6D2B}"/>
    <dgm:cxn modelId="{00FF54E0-DD6B-49F1-AB95-2D81571E9295}" type="presOf" srcId="{8200522D-791C-456B-8D23-FB5838F679D9}" destId="{47CA06C8-6381-4E47-BD10-1CAB55F6C672}" srcOrd="0" destOrd="0" presId="urn:microsoft.com/office/officeart/2005/8/layout/hList7"/>
    <dgm:cxn modelId="{DAD8F0EC-CE83-4564-918E-0B46C1AF03E6}" type="presOf" srcId="{95F198BA-8568-469C-A549-AAAA23D3294D}" destId="{0E359CD2-B017-4FBF-B622-FAA7817FF074}" srcOrd="1" destOrd="0" presId="urn:microsoft.com/office/officeart/2005/8/layout/hList7"/>
    <dgm:cxn modelId="{B96037EF-2E02-4FC6-B8FF-82D59343C652}" srcId="{15772445-3297-4224-80D5-0A368AE3FDF4}" destId="{D8522801-3CAB-446D-9374-98AA913C7CAD}" srcOrd="2" destOrd="0" parTransId="{34B11E04-277C-4951-8092-F569A3BE1146}" sibTransId="{8784B155-87D7-46D6-B61E-812C5AD8F71F}"/>
    <dgm:cxn modelId="{22DC69FA-797A-4474-97BC-FCADAB74673E}" type="presOf" srcId="{729DD09F-F92E-4BF2-8C31-FC3EEAD62EA6}" destId="{E86FBF10-DDD0-48E4-B40F-994E742370AE}" srcOrd="1" destOrd="0" presId="urn:microsoft.com/office/officeart/2005/8/layout/hList7"/>
    <dgm:cxn modelId="{C31A5612-978F-4B93-8DB9-BF88A0B3F402}" type="presParOf" srcId="{6864BBF6-5321-47C2-8640-AC5E11B791FF}" destId="{95DA5919-A1B1-4178-B48B-C1196A3DA5D6}" srcOrd="0" destOrd="0" presId="urn:microsoft.com/office/officeart/2005/8/layout/hList7"/>
    <dgm:cxn modelId="{C3177CE8-F2A9-4B70-BA74-0A0F305A8BFD}" type="presParOf" srcId="{6864BBF6-5321-47C2-8640-AC5E11B791FF}" destId="{D75FAA7F-E66C-46DA-B928-98A2FDFFDC06}" srcOrd="1" destOrd="0" presId="urn:microsoft.com/office/officeart/2005/8/layout/hList7"/>
    <dgm:cxn modelId="{E85EACFA-A9FA-47BD-B26C-9B8812E2E50C}" type="presParOf" srcId="{D75FAA7F-E66C-46DA-B928-98A2FDFFDC06}" destId="{718ECD79-01E5-4A60-B3CD-566EA881F9DB}" srcOrd="0" destOrd="0" presId="urn:microsoft.com/office/officeart/2005/8/layout/hList7"/>
    <dgm:cxn modelId="{1420B7F7-826B-4AC5-B191-8F6E9D4AA0E4}" type="presParOf" srcId="{718ECD79-01E5-4A60-B3CD-566EA881F9DB}" destId="{9BD7A13A-0378-42CE-B454-3307E7A51B03}" srcOrd="0" destOrd="0" presId="urn:microsoft.com/office/officeart/2005/8/layout/hList7"/>
    <dgm:cxn modelId="{0C7A3470-0E11-4948-8ABD-DF85D688B1CC}" type="presParOf" srcId="{718ECD79-01E5-4A60-B3CD-566EA881F9DB}" destId="{032E06F2-508A-4FBC-B5B5-22466BF5455C}" srcOrd="1" destOrd="0" presId="urn:microsoft.com/office/officeart/2005/8/layout/hList7"/>
    <dgm:cxn modelId="{E364D051-529D-4C54-A67E-76A5F8DB9052}" type="presParOf" srcId="{718ECD79-01E5-4A60-B3CD-566EA881F9DB}" destId="{5058C38D-95AB-4B20-8644-245CFF5C89D5}" srcOrd="2" destOrd="0" presId="urn:microsoft.com/office/officeart/2005/8/layout/hList7"/>
    <dgm:cxn modelId="{D90CDEE4-8A4F-4ADF-A504-906DE0ADC8D7}" type="presParOf" srcId="{718ECD79-01E5-4A60-B3CD-566EA881F9DB}" destId="{A35A5BDA-1DEF-4B53-85D9-836F1789BD9C}" srcOrd="3" destOrd="0" presId="urn:microsoft.com/office/officeart/2005/8/layout/hList7"/>
    <dgm:cxn modelId="{207CDCB9-D9E3-49C6-AD14-C6DEBBEC120A}" type="presParOf" srcId="{D75FAA7F-E66C-46DA-B928-98A2FDFFDC06}" destId="{E3B7EA6F-C7F3-4804-A4CD-6219581C9CE9}" srcOrd="1" destOrd="0" presId="urn:microsoft.com/office/officeart/2005/8/layout/hList7"/>
    <dgm:cxn modelId="{1B2581D3-223E-4470-AFF6-955A74E37FDB}" type="presParOf" srcId="{D75FAA7F-E66C-46DA-B928-98A2FDFFDC06}" destId="{D1F02235-5EEF-45AE-A538-6E76ADCA5A86}" srcOrd="2" destOrd="0" presId="urn:microsoft.com/office/officeart/2005/8/layout/hList7"/>
    <dgm:cxn modelId="{C22DB1C7-CFA2-4812-BADD-AB468426BAAC}" type="presParOf" srcId="{D1F02235-5EEF-45AE-A538-6E76ADCA5A86}" destId="{710ED3EF-2EFC-42C9-85CB-D9322A1525DE}" srcOrd="0" destOrd="0" presId="urn:microsoft.com/office/officeart/2005/8/layout/hList7"/>
    <dgm:cxn modelId="{4622A0F8-B135-4911-9FA4-5D57CD5AE94E}" type="presParOf" srcId="{D1F02235-5EEF-45AE-A538-6E76ADCA5A86}" destId="{5856D02A-24B6-4C38-8C17-FE6E1047508A}" srcOrd="1" destOrd="0" presId="urn:microsoft.com/office/officeart/2005/8/layout/hList7"/>
    <dgm:cxn modelId="{FD345DEF-B26A-4B4C-96BD-F0288B07B5FD}" type="presParOf" srcId="{D1F02235-5EEF-45AE-A538-6E76ADCA5A86}" destId="{6D90AABF-3A35-42F6-93F6-8C1BEBFB4A34}" srcOrd="2" destOrd="0" presId="urn:microsoft.com/office/officeart/2005/8/layout/hList7"/>
    <dgm:cxn modelId="{90B55C6C-9DA0-40BD-A184-1C55FBAE9D98}" type="presParOf" srcId="{D1F02235-5EEF-45AE-A538-6E76ADCA5A86}" destId="{741D9D5E-306F-4BFA-9F7B-5C467DEAC3C9}" srcOrd="3" destOrd="0" presId="urn:microsoft.com/office/officeart/2005/8/layout/hList7"/>
    <dgm:cxn modelId="{7173D8E0-77EA-43BA-9EE9-45418ABDB0A2}" type="presParOf" srcId="{D75FAA7F-E66C-46DA-B928-98A2FDFFDC06}" destId="{40B1A04C-ACA6-44AF-AD59-C1B4F833E3B6}" srcOrd="3" destOrd="0" presId="urn:microsoft.com/office/officeart/2005/8/layout/hList7"/>
    <dgm:cxn modelId="{2999000A-FA3F-42C4-B1C2-B27060B59650}" type="presParOf" srcId="{D75FAA7F-E66C-46DA-B928-98A2FDFFDC06}" destId="{5E6D9408-1F7A-4486-A572-459C9ADF2D1E}" srcOrd="4" destOrd="0" presId="urn:microsoft.com/office/officeart/2005/8/layout/hList7"/>
    <dgm:cxn modelId="{24C3A154-6074-41D1-8399-2CE6D46C2661}" type="presParOf" srcId="{5E6D9408-1F7A-4486-A572-459C9ADF2D1E}" destId="{9B6ADB7D-1842-4227-8D77-59DB3A9A0D4B}" srcOrd="0" destOrd="0" presId="urn:microsoft.com/office/officeart/2005/8/layout/hList7"/>
    <dgm:cxn modelId="{8BCF69AE-155C-450F-BA25-4ED258953176}" type="presParOf" srcId="{5E6D9408-1F7A-4486-A572-459C9ADF2D1E}" destId="{001A8992-D204-4DC9-98CC-C012B7654671}" srcOrd="1" destOrd="0" presId="urn:microsoft.com/office/officeart/2005/8/layout/hList7"/>
    <dgm:cxn modelId="{1A35E4D7-1128-4C43-8DE4-6B2272CA5183}" type="presParOf" srcId="{5E6D9408-1F7A-4486-A572-459C9ADF2D1E}" destId="{4AF115C2-126E-4C9D-809D-D38DBAABD582}" srcOrd="2" destOrd="0" presId="urn:microsoft.com/office/officeart/2005/8/layout/hList7"/>
    <dgm:cxn modelId="{4AE5FBD7-E2D3-4E96-B0D5-1B458EEE4455}" type="presParOf" srcId="{5E6D9408-1F7A-4486-A572-459C9ADF2D1E}" destId="{E314EFF8-5D8B-4E69-8631-B01E2E4361C1}" srcOrd="3" destOrd="0" presId="urn:microsoft.com/office/officeart/2005/8/layout/hList7"/>
    <dgm:cxn modelId="{9D248EF9-E4CB-4691-8144-25BC9749EBBD}" type="presParOf" srcId="{D75FAA7F-E66C-46DA-B928-98A2FDFFDC06}" destId="{44FC7D88-8555-41D7-906E-C9187F83F0F7}" srcOrd="5" destOrd="0" presId="urn:microsoft.com/office/officeart/2005/8/layout/hList7"/>
    <dgm:cxn modelId="{25040FE8-0092-4F7C-8C2F-56209BBA543E}" type="presParOf" srcId="{D75FAA7F-E66C-46DA-B928-98A2FDFFDC06}" destId="{5ABB6056-6F0C-4C16-842E-B6AC862C0965}" srcOrd="6" destOrd="0" presId="urn:microsoft.com/office/officeart/2005/8/layout/hList7"/>
    <dgm:cxn modelId="{618F9FE9-6393-4C07-ABFB-12D019DB2001}" type="presParOf" srcId="{5ABB6056-6F0C-4C16-842E-B6AC862C0965}" destId="{BBFFFB21-BA2F-46AE-9C6C-447C80C9AF48}" srcOrd="0" destOrd="0" presId="urn:microsoft.com/office/officeart/2005/8/layout/hList7"/>
    <dgm:cxn modelId="{3463FF46-9FE4-4756-BB20-CF268FA7AC60}" type="presParOf" srcId="{5ABB6056-6F0C-4C16-842E-B6AC862C0965}" destId="{0E359CD2-B017-4FBF-B622-FAA7817FF074}" srcOrd="1" destOrd="0" presId="urn:microsoft.com/office/officeart/2005/8/layout/hList7"/>
    <dgm:cxn modelId="{BFED4A04-2EFD-429C-9758-3636743B61FC}" type="presParOf" srcId="{5ABB6056-6F0C-4C16-842E-B6AC862C0965}" destId="{2191519D-5219-47F6-AB45-B3779CC4C886}" srcOrd="2" destOrd="0" presId="urn:microsoft.com/office/officeart/2005/8/layout/hList7"/>
    <dgm:cxn modelId="{84F06FE1-00B5-4F37-B1B3-3C8891713564}" type="presParOf" srcId="{5ABB6056-6F0C-4C16-842E-B6AC862C0965}" destId="{20F0833A-D2B0-4CB3-9332-EF82F339A8B2}" srcOrd="3" destOrd="0" presId="urn:microsoft.com/office/officeart/2005/8/layout/hList7"/>
    <dgm:cxn modelId="{EC5E2033-0157-443F-953E-CE5A8BED604F}" type="presParOf" srcId="{D75FAA7F-E66C-46DA-B928-98A2FDFFDC06}" destId="{47CA06C8-6381-4E47-BD10-1CAB55F6C672}" srcOrd="7" destOrd="0" presId="urn:microsoft.com/office/officeart/2005/8/layout/hList7"/>
    <dgm:cxn modelId="{2DC2D7ED-BA82-4E43-A405-5F74C1961B55}" type="presParOf" srcId="{D75FAA7F-E66C-46DA-B928-98A2FDFFDC06}" destId="{A7A7E41A-F57A-46DA-8DD9-3A8FBB0254B0}" srcOrd="8" destOrd="0" presId="urn:microsoft.com/office/officeart/2005/8/layout/hList7"/>
    <dgm:cxn modelId="{DA15BEBE-A521-4632-856F-2B1D366487D6}" type="presParOf" srcId="{A7A7E41A-F57A-46DA-8DD9-3A8FBB0254B0}" destId="{3AFF31A7-FBBB-4543-9AF2-984ADE1EC449}" srcOrd="0" destOrd="0" presId="urn:microsoft.com/office/officeart/2005/8/layout/hList7"/>
    <dgm:cxn modelId="{42D97A2E-14CE-494B-82A8-3FBE5C0965FF}" type="presParOf" srcId="{A7A7E41A-F57A-46DA-8DD9-3A8FBB0254B0}" destId="{E86FBF10-DDD0-48E4-B40F-994E742370AE}" srcOrd="1" destOrd="0" presId="urn:microsoft.com/office/officeart/2005/8/layout/hList7"/>
    <dgm:cxn modelId="{01DDD0DB-A66A-42B4-93CC-A178A02A502B}" type="presParOf" srcId="{A7A7E41A-F57A-46DA-8DD9-3A8FBB0254B0}" destId="{8955D54F-B53A-49D4-BD4E-F6E3371A9C58}" srcOrd="2" destOrd="0" presId="urn:microsoft.com/office/officeart/2005/8/layout/hList7"/>
    <dgm:cxn modelId="{A7D2F764-46CE-4112-BF74-C834607336C7}" type="presParOf" srcId="{A7A7E41A-F57A-46DA-8DD9-3A8FBB0254B0}" destId="{D84DB148-024F-475E-AE7C-4940AD09BDE8}"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D7A13A-0378-42CE-B454-3307E7A51B03}">
      <dsp:nvSpPr>
        <dsp:cNvPr id="0" name=""/>
        <dsp:cNvSpPr/>
      </dsp:nvSpPr>
      <dsp:spPr>
        <a:xfrm>
          <a:off x="0" y="0"/>
          <a:ext cx="1321130" cy="3425137"/>
        </a:xfrm>
        <a:prstGeom prst="roundRect">
          <a:avLst>
            <a:gd name="adj" fmla="val 10000"/>
          </a:avLst>
        </a:prstGeom>
        <a:gradFill rotWithShape="0">
          <a:gsLst>
            <a:gs pos="0">
              <a:schemeClr val="accent6">
                <a:shade val="80000"/>
                <a:hueOff val="0"/>
                <a:satOff val="0"/>
                <a:lumOff val="0"/>
                <a:alphaOff val="0"/>
                <a:satMod val="103000"/>
                <a:lumMod val="102000"/>
                <a:tint val="94000"/>
              </a:schemeClr>
            </a:gs>
            <a:gs pos="50000">
              <a:schemeClr val="accent6">
                <a:shade val="80000"/>
                <a:hueOff val="0"/>
                <a:satOff val="0"/>
                <a:lumOff val="0"/>
                <a:alphaOff val="0"/>
                <a:satMod val="110000"/>
                <a:lumMod val="100000"/>
                <a:shade val="100000"/>
              </a:schemeClr>
            </a:gs>
            <a:gs pos="100000">
              <a:schemeClr val="accent6">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Literacy</a:t>
          </a:r>
        </a:p>
      </dsp:txBody>
      <dsp:txXfrm>
        <a:off x="0" y="1370054"/>
        <a:ext cx="1321130" cy="1370054"/>
      </dsp:txXfrm>
    </dsp:sp>
    <dsp:sp modelId="{A35A5BDA-1DEF-4B53-85D9-836F1789BD9C}">
      <dsp:nvSpPr>
        <dsp:cNvPr id="0" name=""/>
        <dsp:cNvSpPr/>
      </dsp:nvSpPr>
      <dsp:spPr>
        <a:xfrm>
          <a:off x="90279" y="205508"/>
          <a:ext cx="1140570" cy="1140570"/>
        </a:xfrm>
        <a:prstGeom prst="ellipse">
          <a:avLst/>
        </a:prstGeom>
        <a:blipFill>
          <a:blip xmlns:r="http://schemas.openxmlformats.org/officeDocument/2006/relationships" r:embed="rId1">
            <a:duotone>
              <a:schemeClr val="accent6">
                <a:hueOff val="0"/>
                <a:satOff val="0"/>
                <a:lumOff val="0"/>
                <a:alphaOff val="0"/>
                <a:shade val="20000"/>
                <a:satMod val="200000"/>
              </a:schemeClr>
              <a:schemeClr val="accent6">
                <a:hueOff val="0"/>
                <a:satOff val="0"/>
                <a:lumOff val="0"/>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710ED3EF-2EFC-42C9-85CB-D9322A1525DE}">
      <dsp:nvSpPr>
        <dsp:cNvPr id="0" name=""/>
        <dsp:cNvSpPr/>
      </dsp:nvSpPr>
      <dsp:spPr>
        <a:xfrm>
          <a:off x="1360764" y="0"/>
          <a:ext cx="1321130" cy="3425137"/>
        </a:xfrm>
        <a:prstGeom prst="roundRect">
          <a:avLst>
            <a:gd name="adj" fmla="val 10000"/>
          </a:avLst>
        </a:prstGeom>
        <a:gradFill rotWithShape="0">
          <a:gsLst>
            <a:gs pos="0">
              <a:schemeClr val="accent6">
                <a:shade val="80000"/>
                <a:hueOff val="80320"/>
                <a:satOff val="-3227"/>
                <a:lumOff val="6907"/>
                <a:alphaOff val="0"/>
                <a:satMod val="103000"/>
                <a:lumMod val="102000"/>
                <a:tint val="94000"/>
              </a:schemeClr>
            </a:gs>
            <a:gs pos="50000">
              <a:schemeClr val="accent6">
                <a:shade val="80000"/>
                <a:hueOff val="80320"/>
                <a:satOff val="-3227"/>
                <a:lumOff val="6907"/>
                <a:alphaOff val="0"/>
                <a:satMod val="110000"/>
                <a:lumMod val="100000"/>
                <a:shade val="100000"/>
              </a:schemeClr>
            </a:gs>
            <a:gs pos="100000">
              <a:schemeClr val="accent6">
                <a:shade val="80000"/>
                <a:hueOff val="80320"/>
                <a:satOff val="-3227"/>
                <a:lumOff val="690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Student Attendance</a:t>
          </a:r>
        </a:p>
      </dsp:txBody>
      <dsp:txXfrm>
        <a:off x="1360764" y="1370054"/>
        <a:ext cx="1321130" cy="1370054"/>
      </dsp:txXfrm>
    </dsp:sp>
    <dsp:sp modelId="{741D9D5E-306F-4BFA-9F7B-5C467DEAC3C9}">
      <dsp:nvSpPr>
        <dsp:cNvPr id="0" name=""/>
        <dsp:cNvSpPr/>
      </dsp:nvSpPr>
      <dsp:spPr>
        <a:xfrm>
          <a:off x="1451044" y="205508"/>
          <a:ext cx="1140570" cy="1140570"/>
        </a:xfrm>
        <a:prstGeom prst="ellipse">
          <a:avLst/>
        </a:prstGeom>
        <a:blipFill>
          <a:blip xmlns:r="http://schemas.openxmlformats.org/officeDocument/2006/relationships" r:embed="rId3">
            <a:duotone>
              <a:schemeClr val="accent6">
                <a:hueOff val="11154"/>
                <a:satOff val="-594"/>
                <a:lumOff val="3059"/>
                <a:alphaOff val="0"/>
                <a:shade val="20000"/>
                <a:satMod val="200000"/>
              </a:schemeClr>
              <a:schemeClr val="accent6">
                <a:hueOff val="11154"/>
                <a:satOff val="-594"/>
                <a:lumOff val="3059"/>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9B6ADB7D-1842-4227-8D77-59DB3A9A0D4B}">
      <dsp:nvSpPr>
        <dsp:cNvPr id="0" name=""/>
        <dsp:cNvSpPr/>
      </dsp:nvSpPr>
      <dsp:spPr>
        <a:xfrm>
          <a:off x="2721528" y="0"/>
          <a:ext cx="1321130" cy="3425137"/>
        </a:xfrm>
        <a:prstGeom prst="roundRect">
          <a:avLst>
            <a:gd name="adj" fmla="val 10000"/>
          </a:avLst>
        </a:prstGeom>
        <a:gradFill rotWithShape="0">
          <a:gsLst>
            <a:gs pos="0">
              <a:schemeClr val="accent6">
                <a:shade val="80000"/>
                <a:hueOff val="160640"/>
                <a:satOff val="-6455"/>
                <a:lumOff val="13814"/>
                <a:alphaOff val="0"/>
                <a:satMod val="103000"/>
                <a:lumMod val="102000"/>
                <a:tint val="94000"/>
              </a:schemeClr>
            </a:gs>
            <a:gs pos="50000">
              <a:schemeClr val="accent6">
                <a:shade val="80000"/>
                <a:hueOff val="160640"/>
                <a:satOff val="-6455"/>
                <a:lumOff val="13814"/>
                <a:alphaOff val="0"/>
                <a:satMod val="110000"/>
                <a:lumMod val="100000"/>
                <a:shade val="100000"/>
              </a:schemeClr>
            </a:gs>
            <a:gs pos="100000">
              <a:schemeClr val="accent6">
                <a:shade val="80000"/>
                <a:hueOff val="160640"/>
                <a:satOff val="-6455"/>
                <a:lumOff val="1381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Accelerated Enrollment</a:t>
          </a:r>
        </a:p>
      </dsp:txBody>
      <dsp:txXfrm>
        <a:off x="2721528" y="1370054"/>
        <a:ext cx="1321130" cy="1370054"/>
      </dsp:txXfrm>
    </dsp:sp>
    <dsp:sp modelId="{E314EFF8-5D8B-4E69-8631-B01E2E4361C1}">
      <dsp:nvSpPr>
        <dsp:cNvPr id="0" name=""/>
        <dsp:cNvSpPr/>
      </dsp:nvSpPr>
      <dsp:spPr>
        <a:xfrm>
          <a:off x="2811808" y="205508"/>
          <a:ext cx="1140570" cy="1140570"/>
        </a:xfrm>
        <a:prstGeom prst="ellipse">
          <a:avLst/>
        </a:prstGeom>
        <a:blipFill>
          <a:blip xmlns:r="http://schemas.openxmlformats.org/officeDocument/2006/relationships" r:embed="rId5">
            <a:duotone>
              <a:schemeClr val="accent6">
                <a:hueOff val="22308"/>
                <a:satOff val="-1189"/>
                <a:lumOff val="6118"/>
                <a:alphaOff val="0"/>
                <a:shade val="20000"/>
                <a:satMod val="200000"/>
              </a:schemeClr>
              <a:schemeClr val="accent6">
                <a:hueOff val="22308"/>
                <a:satOff val="-1189"/>
                <a:lumOff val="6118"/>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BBFFFB21-BA2F-46AE-9C6C-447C80C9AF48}">
      <dsp:nvSpPr>
        <dsp:cNvPr id="0" name=""/>
        <dsp:cNvSpPr/>
      </dsp:nvSpPr>
      <dsp:spPr>
        <a:xfrm>
          <a:off x="4082293" y="0"/>
          <a:ext cx="1321130" cy="3425137"/>
        </a:xfrm>
        <a:prstGeom prst="roundRect">
          <a:avLst>
            <a:gd name="adj" fmla="val 10000"/>
          </a:avLst>
        </a:prstGeom>
        <a:gradFill rotWithShape="0">
          <a:gsLst>
            <a:gs pos="0">
              <a:schemeClr val="accent6">
                <a:shade val="80000"/>
                <a:hueOff val="240960"/>
                <a:satOff val="-9682"/>
                <a:lumOff val="20721"/>
                <a:alphaOff val="0"/>
                <a:satMod val="103000"/>
                <a:lumMod val="102000"/>
                <a:tint val="94000"/>
              </a:schemeClr>
            </a:gs>
            <a:gs pos="50000">
              <a:schemeClr val="accent6">
                <a:shade val="80000"/>
                <a:hueOff val="240960"/>
                <a:satOff val="-9682"/>
                <a:lumOff val="20721"/>
                <a:alphaOff val="0"/>
                <a:satMod val="110000"/>
                <a:lumMod val="100000"/>
                <a:shade val="100000"/>
              </a:schemeClr>
            </a:gs>
            <a:gs pos="100000">
              <a:schemeClr val="accent6">
                <a:shade val="80000"/>
                <a:hueOff val="240960"/>
                <a:satOff val="-9682"/>
                <a:lumOff val="2072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Pathway Completion</a:t>
          </a:r>
        </a:p>
      </dsp:txBody>
      <dsp:txXfrm>
        <a:off x="4082293" y="1370054"/>
        <a:ext cx="1321130" cy="1370054"/>
      </dsp:txXfrm>
    </dsp:sp>
    <dsp:sp modelId="{20F0833A-D2B0-4CB3-9332-EF82F339A8B2}">
      <dsp:nvSpPr>
        <dsp:cNvPr id="0" name=""/>
        <dsp:cNvSpPr/>
      </dsp:nvSpPr>
      <dsp:spPr>
        <a:xfrm>
          <a:off x="4172573" y="205508"/>
          <a:ext cx="1140570" cy="1140570"/>
        </a:xfrm>
        <a:prstGeom prst="ellipse">
          <a:avLst/>
        </a:prstGeom>
        <a:blipFill>
          <a:blip xmlns:r="http://schemas.openxmlformats.org/officeDocument/2006/relationships" r:embed="rId7">
            <a:duotone>
              <a:schemeClr val="accent6">
                <a:hueOff val="33462"/>
                <a:satOff val="-1783"/>
                <a:lumOff val="9177"/>
                <a:alphaOff val="0"/>
                <a:shade val="20000"/>
                <a:satMod val="200000"/>
              </a:schemeClr>
              <a:schemeClr val="accent6">
                <a:hueOff val="33462"/>
                <a:satOff val="-1783"/>
                <a:lumOff val="9177"/>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3AFF31A7-FBBB-4543-9AF2-984ADE1EC449}">
      <dsp:nvSpPr>
        <dsp:cNvPr id="0" name=""/>
        <dsp:cNvSpPr/>
      </dsp:nvSpPr>
      <dsp:spPr>
        <a:xfrm>
          <a:off x="5443057" y="0"/>
          <a:ext cx="1321130" cy="3425137"/>
        </a:xfrm>
        <a:prstGeom prst="roundRect">
          <a:avLst>
            <a:gd name="adj" fmla="val 10000"/>
          </a:avLst>
        </a:prstGeom>
        <a:gradFill rotWithShape="0">
          <a:gsLst>
            <a:gs pos="0">
              <a:schemeClr val="accent6">
                <a:shade val="80000"/>
                <a:hueOff val="321280"/>
                <a:satOff val="-12909"/>
                <a:lumOff val="27628"/>
                <a:alphaOff val="0"/>
                <a:satMod val="103000"/>
                <a:lumMod val="102000"/>
                <a:tint val="94000"/>
              </a:schemeClr>
            </a:gs>
            <a:gs pos="50000">
              <a:schemeClr val="accent6">
                <a:shade val="80000"/>
                <a:hueOff val="321280"/>
                <a:satOff val="-12909"/>
                <a:lumOff val="27628"/>
                <a:alphaOff val="0"/>
                <a:satMod val="110000"/>
                <a:lumMod val="100000"/>
                <a:shade val="100000"/>
              </a:schemeClr>
            </a:gs>
            <a:gs pos="100000">
              <a:schemeClr val="accent6">
                <a:shade val="80000"/>
                <a:hueOff val="321280"/>
                <a:satOff val="-12909"/>
                <a:lumOff val="2762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College and Career Readiness</a:t>
          </a:r>
        </a:p>
      </dsp:txBody>
      <dsp:txXfrm>
        <a:off x="5443057" y="1370054"/>
        <a:ext cx="1321130" cy="1370054"/>
      </dsp:txXfrm>
    </dsp:sp>
    <dsp:sp modelId="{D84DB148-024F-475E-AE7C-4940AD09BDE8}">
      <dsp:nvSpPr>
        <dsp:cNvPr id="0" name=""/>
        <dsp:cNvSpPr/>
      </dsp:nvSpPr>
      <dsp:spPr>
        <a:xfrm>
          <a:off x="5533337" y="205508"/>
          <a:ext cx="1140570" cy="1140570"/>
        </a:xfrm>
        <a:prstGeom prst="ellipse">
          <a:avLst/>
        </a:prstGeom>
        <a:blipFill>
          <a:blip xmlns:r="http://schemas.openxmlformats.org/officeDocument/2006/relationships" r:embed="rId9">
            <a:duotone>
              <a:schemeClr val="accent6">
                <a:hueOff val="44616"/>
                <a:satOff val="-2378"/>
                <a:lumOff val="12236"/>
                <a:alphaOff val="0"/>
                <a:shade val="20000"/>
                <a:satMod val="200000"/>
              </a:schemeClr>
              <a:schemeClr val="accent6">
                <a:hueOff val="44616"/>
                <a:satOff val="-2378"/>
                <a:lumOff val="12236"/>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a:noFill/>
        </a:ln>
        <a:effectLst>
          <a:outerShdw blurRad="57150" dist="19050" dir="5400000" algn="ctr" rotWithShape="0">
            <a:srgbClr val="000000">
              <a:alpha val="63000"/>
            </a:srgbClr>
          </a:outerShdw>
        </a:effectLst>
      </dsp:spPr>
      <dsp:style>
        <a:lnRef idx="0">
          <a:scrgbClr r="0" g="0" b="0"/>
        </a:lnRef>
        <a:fillRef idx="1">
          <a:scrgbClr r="0" g="0" b="0"/>
        </a:fillRef>
        <a:effectRef idx="3">
          <a:scrgbClr r="0" g="0" b="0"/>
        </a:effectRef>
        <a:fontRef idx="minor"/>
      </dsp:style>
    </dsp:sp>
    <dsp:sp modelId="{95DA5919-A1B1-4178-B48B-C1196A3DA5D6}">
      <dsp:nvSpPr>
        <dsp:cNvPr id="0" name=""/>
        <dsp:cNvSpPr/>
      </dsp:nvSpPr>
      <dsp:spPr>
        <a:xfrm>
          <a:off x="270567" y="2740109"/>
          <a:ext cx="6223052" cy="513770"/>
        </a:xfrm>
        <a:prstGeom prst="leftRightArrow">
          <a:avLst/>
        </a:prstGeom>
        <a:gradFill rotWithShape="0">
          <a:gsLst>
            <a:gs pos="0">
              <a:schemeClr val="accent6">
                <a:tint val="40000"/>
                <a:hueOff val="0"/>
                <a:satOff val="0"/>
                <a:lumOff val="0"/>
                <a:alphaOff val="0"/>
                <a:satMod val="103000"/>
                <a:lumMod val="102000"/>
                <a:tint val="94000"/>
              </a:schemeClr>
            </a:gs>
            <a:gs pos="50000">
              <a:schemeClr val="accent6">
                <a:tint val="40000"/>
                <a:hueOff val="0"/>
                <a:satOff val="0"/>
                <a:lumOff val="0"/>
                <a:alphaOff val="0"/>
                <a:satMod val="110000"/>
                <a:lumMod val="100000"/>
                <a:shade val="100000"/>
              </a:schemeClr>
            </a:gs>
            <a:gs pos="100000">
              <a:schemeClr val="accent6">
                <a:tint val="4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CB1DC78F-B74E-462C-B5EC-0F70FC2B9783}" type="datetimeFigureOut">
              <a:rPr lang="en-US" smtClean="0"/>
              <a:t>12/6/2017</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50F5316C-2457-40C4-9EE5-0431147AF79C}" type="slidenum">
              <a:rPr lang="en-US" smtClean="0"/>
              <a:t>‹#›</a:t>
            </a:fld>
            <a:endParaRPr lang="en-US"/>
          </a:p>
        </p:txBody>
      </p:sp>
    </p:spTree>
    <p:extLst>
      <p:ext uri="{BB962C8B-B14F-4D97-AF65-F5344CB8AC3E}">
        <p14:creationId xmlns:p14="http://schemas.microsoft.com/office/powerpoint/2010/main" val="3785357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D8AB1433-BF8B-45C5-81D6-089F21EECCF9}" type="datetimeFigureOut">
              <a:rPr lang="en-US" smtClean="0"/>
              <a:t>12/6/2017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E6530340-F5C0-43BA-9CC1-D63E860F355B}" type="slidenum">
              <a:rPr lang="en-US" smtClean="0"/>
              <a:t>‹#›</a:t>
            </a:fld>
            <a:endParaRPr lang="en-US"/>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b="1">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12/6/2017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813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lvl1pPr>
              <a:defRPr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t>12/6/2017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lvl1pPr>
              <a:defRPr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t>12/6/2017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126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lvl1pPr>
              <a:defRPr b="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12/6/2017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5B3B41-2E1F-40FB-8308-AA0E18F0B9DC}" type="datetime1">
              <a:rPr lang="en-US" smtClean="0"/>
              <a:t>12/6/2017</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231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lvl1pPr>
              <a:defRPr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t>12/6/2017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lvl1pPr>
              <a:defRPr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8FE1-C959-4842-929B-B952E86448B4}" type="datetime1">
              <a:rPr lang="en-US" smtClean="0"/>
              <a:t>12/6/2017</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lvl1pPr>
              <a:defRPr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t>12/6/2017</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t>12/6/2017</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a:solidFill>
                  <a:schemeClr val="bg1"/>
                </a:solidFill>
              </a:rPr>
              <a:t>Richard</a:t>
            </a:r>
            <a:r>
              <a:rPr lang="en-US" sz="1400" b="1" baseline="0" dirty="0">
                <a:solidFill>
                  <a:schemeClr val="bg1"/>
                </a:solidFill>
              </a:rPr>
              <a:t> Woods, Georgia’s School Superintendent</a:t>
            </a:r>
          </a:p>
          <a:p>
            <a:pPr algn="r"/>
            <a:r>
              <a:rPr lang="en-US" sz="1200" b="1" i="1" u="none" baseline="0" dirty="0">
                <a:solidFill>
                  <a:schemeClr val="bg1"/>
                </a:solidFill>
              </a:rPr>
              <a:t>“Educating Georgia’s Future”</a:t>
            </a:r>
          </a:p>
          <a:p>
            <a:pPr algn="r"/>
            <a:r>
              <a:rPr lang="en-US" sz="1200" b="1" baseline="0" dirty="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t>12/6/2017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b="0" i="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t>12/6/2017</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gadoe.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t>12/6/2017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rPr>
              <a:t>Richard</a:t>
            </a:r>
            <a:r>
              <a:rPr lang="en-US" sz="1000" b="1" baseline="0" dirty="0">
                <a:solidFill>
                  <a:schemeClr val="tx1">
                    <a:lumMod val="65000"/>
                    <a:lumOff val="35000"/>
                  </a:schemeClr>
                </a:solidFill>
              </a:rPr>
              <a:t> Woods, </a:t>
            </a:r>
          </a:p>
          <a:p>
            <a:pPr algn="r"/>
            <a:r>
              <a:rPr lang="en-US" sz="1000" b="1" baseline="0" dirty="0">
                <a:solidFill>
                  <a:schemeClr val="tx1">
                    <a:lumMod val="65000"/>
                    <a:lumOff val="35000"/>
                  </a:schemeClr>
                </a:solidFill>
              </a:rPr>
              <a:t>Georgia’s School Superintendent</a:t>
            </a:r>
          </a:p>
          <a:p>
            <a:pPr algn="r"/>
            <a:r>
              <a:rPr lang="en-US" sz="1000" b="1" i="1" u="none" baseline="0" dirty="0">
                <a:solidFill>
                  <a:schemeClr val="tx1">
                    <a:lumMod val="65000"/>
                    <a:lumOff val="35000"/>
                  </a:schemeClr>
                </a:solidFill>
              </a:rPr>
              <a:t>“Educating Georgia’s Future”</a:t>
            </a:r>
          </a:p>
          <a:p>
            <a:pPr algn="r"/>
            <a:r>
              <a:rPr lang="en-US" sz="1000" b="1" baseline="0" dirty="0">
                <a:solidFill>
                  <a:schemeClr val="tx1">
                    <a:lumMod val="65000"/>
                    <a:lumOff val="35000"/>
                  </a:schemeClr>
                </a:solidFill>
                <a:hlinkClick r:id="rId1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l" defTabSz="914400" rtl="0" eaLnBrk="1" latinLnBrk="0" hangingPunct="1">
        <a:lnSpc>
          <a:spcPct val="90000"/>
        </a:lnSpc>
        <a:spcBef>
          <a:spcPct val="0"/>
        </a:spcBef>
        <a:buNone/>
        <a:defRPr sz="4400" b="0" i="0"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gadoe.org/Curriculum-Instruction-and-Assessment/Accountability/Pages/default.aspx" TargetMode="External"/><Relationship Id="rId2" Type="http://schemas.openxmlformats.org/officeDocument/2006/relationships/hyperlink" Target="https://www.gadoe.org/External-Affairs-and-Policy/communications/Pages/ESSA.asp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gadoe.org/Curriculum-Instruction-and-Assessment/CTAE/Pages/Programs-of-Study.asp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gadoe.org/Curriculum-Instruction-and-Assessment/Assessment/Documents/Milestones/EOC-Resources/Georgia_Milestones_17-18_Courses.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mailto:pswartzberg@doe.k12.ga.us" TargetMode="External"/><Relationship Id="rId3" Type="http://schemas.openxmlformats.org/officeDocument/2006/relationships/hyperlink" Target="mailto:kfloyd@doe.k12.ga.us" TargetMode="External"/><Relationship Id="rId7" Type="http://schemas.openxmlformats.org/officeDocument/2006/relationships/hyperlink" Target="mailto:tsims@doe.k12.ga.us" TargetMode="External"/><Relationship Id="rId2" Type="http://schemas.openxmlformats.org/officeDocument/2006/relationships/hyperlink" Target="mailto:atimberlake@doe.k12.ga.us" TargetMode="External"/><Relationship Id="rId1" Type="http://schemas.openxmlformats.org/officeDocument/2006/relationships/slideLayout" Target="../slideLayouts/slideLayout2.xml"/><Relationship Id="rId6" Type="http://schemas.openxmlformats.org/officeDocument/2006/relationships/hyperlink" Target="mailto:qqin@doe.k12.ga.us" TargetMode="External"/><Relationship Id="rId5" Type="http://schemas.openxmlformats.org/officeDocument/2006/relationships/hyperlink" Target="mailto:aogletree@doe.k12.ga.us" TargetMode="External"/><Relationship Id="rId10" Type="http://schemas.openxmlformats.org/officeDocument/2006/relationships/image" Target="../media/image16.png"/><Relationship Id="rId4" Type="http://schemas.openxmlformats.org/officeDocument/2006/relationships/hyperlink" Target="mailto:nhandville@doe.k12.ga.us" TargetMode="External"/><Relationship Id="rId9" Type="http://schemas.openxmlformats.org/officeDocument/2006/relationships/hyperlink" Target="http://gadoe.org/surveys/AsAc-H8PBVZ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142013"/>
            <a:ext cx="7772400" cy="2387600"/>
          </a:xfrm>
        </p:spPr>
        <p:txBody>
          <a:bodyPr>
            <a:normAutofit/>
          </a:bodyPr>
          <a:lstStyle/>
          <a:p>
            <a:r>
              <a:rPr lang="en-US" sz="4800" dirty="0">
                <a:solidFill>
                  <a:srgbClr val="FF3300"/>
                </a:solidFill>
              </a:rPr>
              <a:t>Overview of the Redesigned CCRPI</a:t>
            </a:r>
          </a:p>
        </p:txBody>
      </p:sp>
      <p:sp>
        <p:nvSpPr>
          <p:cNvPr id="7" name="Subtitle 6"/>
          <p:cNvSpPr>
            <a:spLocks noGrp="1"/>
          </p:cNvSpPr>
          <p:nvPr>
            <p:ph type="subTitle" idx="1"/>
          </p:nvPr>
        </p:nvSpPr>
        <p:spPr>
          <a:xfrm>
            <a:off x="1143000" y="4621688"/>
            <a:ext cx="6858000" cy="1655762"/>
          </a:xfrm>
        </p:spPr>
        <p:txBody>
          <a:bodyPr/>
          <a:lstStyle/>
          <a:p>
            <a:r>
              <a:rPr lang="en-US" dirty="0">
                <a:solidFill>
                  <a:srgbClr val="FF8F75"/>
                </a:solidFill>
              </a:rPr>
              <a:t>2017 GACIS Winter Conference</a:t>
            </a:r>
          </a:p>
          <a:p>
            <a:r>
              <a:rPr lang="en-US" dirty="0">
                <a:solidFill>
                  <a:srgbClr val="FF8F75"/>
                </a:solidFill>
              </a:rPr>
              <a:t>December 5, 2017</a:t>
            </a:r>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1</a:t>
            </a:fld>
            <a:endParaRPr lang="en-US" dirty="0"/>
          </a:p>
        </p:txBody>
      </p:sp>
    </p:spTree>
    <p:extLst>
      <p:ext uri="{BB962C8B-B14F-4D97-AF65-F5344CB8AC3E}">
        <p14:creationId xmlns:p14="http://schemas.microsoft.com/office/powerpoint/2010/main" val="1215313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Georgia’s Plan</a:t>
            </a:r>
          </a:p>
        </p:txBody>
      </p:sp>
      <p:sp>
        <p:nvSpPr>
          <p:cNvPr id="3" name="Content Placeholder 2"/>
          <p:cNvSpPr>
            <a:spLocks noGrp="1"/>
          </p:cNvSpPr>
          <p:nvPr>
            <p:ph idx="1"/>
          </p:nvPr>
        </p:nvSpPr>
        <p:spPr/>
        <p:txBody>
          <a:bodyPr>
            <a:normAutofit fontScale="92500" lnSpcReduction="10000"/>
          </a:bodyPr>
          <a:lstStyle/>
          <a:p>
            <a:r>
              <a:rPr lang="en-US" dirty="0"/>
              <a:t>Georgia’s draft ESSA plan was posted in June 2017 for a 30-day public comment period</a:t>
            </a:r>
          </a:p>
          <a:p>
            <a:r>
              <a:rPr lang="en-US" dirty="0"/>
              <a:t>Working committees reviewed feedback and recommended changes</a:t>
            </a:r>
          </a:p>
          <a:p>
            <a:r>
              <a:rPr lang="en-US" dirty="0"/>
              <a:t>Georgia’s revised draft ESSA plan was submitted to Governor Nathan Deal in August 2017 for a 30-day review period</a:t>
            </a:r>
          </a:p>
          <a:p>
            <a:r>
              <a:rPr lang="en-US" dirty="0"/>
              <a:t>Georgia’ final ESSA plan was submitted to the U.S. Department of Education on September 18, 2017</a:t>
            </a:r>
          </a:p>
          <a:p>
            <a:r>
              <a:rPr lang="en-US" dirty="0"/>
              <a:t>USED has 120 days to review and approve Georgia’s plan</a:t>
            </a:r>
          </a:p>
        </p:txBody>
      </p:sp>
      <p:sp>
        <p:nvSpPr>
          <p:cNvPr id="5" name="Slide Number Placeholder 4"/>
          <p:cNvSpPr>
            <a:spLocks noGrp="1"/>
          </p:cNvSpPr>
          <p:nvPr>
            <p:ph type="sldNum" sz="quarter" idx="4"/>
          </p:nvPr>
        </p:nvSpPr>
        <p:spPr/>
        <p:txBody>
          <a:bodyPr/>
          <a:lstStyle/>
          <a:p>
            <a:fld id="{B63E4CEF-BB1E-48C7-AE93-F39F6AA99AD7}" type="slidenum">
              <a:rPr lang="en-US" smtClean="0"/>
              <a:pPr/>
              <a:t>10</a:t>
            </a:fld>
            <a:endParaRPr lang="en-US" dirty="0"/>
          </a:p>
        </p:txBody>
      </p:sp>
    </p:spTree>
    <p:extLst>
      <p:ext uri="{BB962C8B-B14F-4D97-AF65-F5344CB8AC3E}">
        <p14:creationId xmlns:p14="http://schemas.microsoft.com/office/powerpoint/2010/main" val="902769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1D88B8-7D11-43C8-90AF-3A84EC712937}"/>
              </a:ext>
            </a:extLst>
          </p:cNvPr>
          <p:cNvSpPr>
            <a:spLocks noGrp="1"/>
          </p:cNvSpPr>
          <p:nvPr>
            <p:ph type="title"/>
          </p:nvPr>
        </p:nvSpPr>
        <p:spPr/>
        <p:txBody>
          <a:bodyPr/>
          <a:lstStyle/>
          <a:p>
            <a:r>
              <a:rPr lang="en-US" dirty="0"/>
              <a:t>Accountability</a:t>
            </a:r>
          </a:p>
        </p:txBody>
      </p:sp>
      <p:sp>
        <p:nvSpPr>
          <p:cNvPr id="7" name="Text Placeholder 6">
            <a:extLst>
              <a:ext uri="{FF2B5EF4-FFF2-40B4-BE49-F238E27FC236}">
                <a16:creationId xmlns:a16="http://schemas.microsoft.com/office/drawing/2014/main" id="{C11A8D45-F46D-4A97-9E08-09E1E0FC5BD0}"/>
              </a:ext>
            </a:extLst>
          </p:cNvPr>
          <p:cNvSpPr>
            <a:spLocks noGrp="1"/>
          </p:cNvSpPr>
          <p:nvPr>
            <p:ph type="body" idx="1"/>
          </p:nvPr>
        </p:nvSpPr>
        <p:spPr/>
        <p:txBody>
          <a:bodyPr/>
          <a:lstStyle/>
          <a:p>
            <a:r>
              <a:rPr lang="en-US" dirty="0"/>
              <a:t>Redesigning the CCRPI</a:t>
            </a:r>
          </a:p>
        </p:txBody>
      </p:sp>
      <p:sp>
        <p:nvSpPr>
          <p:cNvPr id="5" name="Slide Number Placeholder 4">
            <a:extLst>
              <a:ext uri="{FF2B5EF4-FFF2-40B4-BE49-F238E27FC236}">
                <a16:creationId xmlns:a16="http://schemas.microsoft.com/office/drawing/2014/main" id="{6AC3EC68-0143-49A4-8C57-212ACD6AB5DA}"/>
              </a:ext>
            </a:extLst>
          </p:cNvPr>
          <p:cNvSpPr>
            <a:spLocks noGrp="1"/>
          </p:cNvSpPr>
          <p:nvPr>
            <p:ph type="sldNum" sz="quarter" idx="4"/>
          </p:nvPr>
        </p:nvSpPr>
        <p:spPr/>
        <p:txBody>
          <a:bodyPr/>
          <a:lstStyle/>
          <a:p>
            <a:fld id="{B63E4CEF-BB1E-48C7-AE93-F39F6AA99AD7}" type="slidenum">
              <a:rPr lang="en-US" smtClean="0"/>
              <a:pPr/>
              <a:t>11</a:t>
            </a:fld>
            <a:endParaRPr lang="en-US" dirty="0"/>
          </a:p>
        </p:txBody>
      </p:sp>
    </p:spTree>
    <p:extLst>
      <p:ext uri="{BB962C8B-B14F-4D97-AF65-F5344CB8AC3E}">
        <p14:creationId xmlns:p14="http://schemas.microsoft.com/office/powerpoint/2010/main" val="3498804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fontScale="85000" lnSpcReduction="20000"/>
          </a:bodyPr>
          <a:lstStyle/>
          <a:p>
            <a:r>
              <a:rPr lang="en-US" dirty="0"/>
              <a:t>ESSA provided an opportunity to reflect on several years of CCRPI implementation, and, in consultation with stakeholders across the state, to revise CCRPI to expand upon its successes and address its shortcomings.</a:t>
            </a:r>
          </a:p>
          <a:p>
            <a:r>
              <a:rPr lang="en-US" dirty="0"/>
              <a:t>The redesigned CCRPI is simplified, streamlined, and reflects statewide stakeholder feedback and the recommendations of the Accountability Working Committee.</a:t>
            </a:r>
          </a:p>
          <a:p>
            <a:pPr lvl="1"/>
            <a:r>
              <a:rPr lang="en-US" dirty="0"/>
              <a:t>Accountability should play a supporting role in assisting our state to reach its mission of offering a holistic education to every child and preparing them for college, career, and life.</a:t>
            </a:r>
          </a:p>
          <a:p>
            <a:pPr lvl="1"/>
            <a:r>
              <a:rPr lang="en-US" dirty="0"/>
              <a:t>Accountability should not be the driving force behind decisions about educating children.</a:t>
            </a:r>
          </a:p>
          <a:p>
            <a:pPr lvl="1"/>
            <a:r>
              <a:rPr lang="en-US" dirty="0"/>
              <a:t>The purpose of CCRPI is to provide an objective measure of the extent to which schools, districts, and the state are succeeding in providing high-quality opportunities and outcomes for students that can be used for communication and continuous improvement. </a:t>
            </a:r>
          </a:p>
        </p:txBody>
      </p:sp>
      <p:sp>
        <p:nvSpPr>
          <p:cNvPr id="5" name="Slide Number Placeholder 4"/>
          <p:cNvSpPr>
            <a:spLocks noGrp="1"/>
          </p:cNvSpPr>
          <p:nvPr>
            <p:ph type="sldNum" sz="quarter" idx="4"/>
          </p:nvPr>
        </p:nvSpPr>
        <p:spPr/>
        <p:txBody>
          <a:bodyPr/>
          <a:lstStyle/>
          <a:p>
            <a:fld id="{B63E4CEF-BB1E-48C7-AE93-F39F6AA99AD7}" type="slidenum">
              <a:rPr lang="en-US" smtClean="0"/>
              <a:pPr/>
              <a:t>12</a:t>
            </a:fld>
            <a:endParaRPr lang="en-US" dirty="0"/>
          </a:p>
        </p:txBody>
      </p:sp>
    </p:spTree>
    <p:extLst>
      <p:ext uri="{BB962C8B-B14F-4D97-AF65-F5344CB8AC3E}">
        <p14:creationId xmlns:p14="http://schemas.microsoft.com/office/powerpoint/2010/main" val="4169115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13</a:t>
            </a:fld>
            <a:endParaRPr lang="en-US" dirty="0"/>
          </a:p>
        </p:txBody>
      </p:sp>
      <p:sp>
        <p:nvSpPr>
          <p:cNvPr id="6" name="Rectangle 5"/>
          <p:cNvSpPr/>
          <p:nvPr/>
        </p:nvSpPr>
        <p:spPr>
          <a:xfrm>
            <a:off x="843663" y="3547183"/>
            <a:ext cx="920750" cy="571500"/>
          </a:xfrm>
          <a:prstGeom prst="rect">
            <a:avLst/>
          </a:prstGeom>
          <a:solidFill>
            <a:srgbClr val="847F79"/>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CCRPI</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Score</a:t>
            </a:r>
          </a:p>
        </p:txBody>
      </p:sp>
      <p:sp>
        <p:nvSpPr>
          <p:cNvPr id="7" name="Rectangle 6"/>
          <p:cNvSpPr/>
          <p:nvPr/>
        </p:nvSpPr>
        <p:spPr>
          <a:xfrm>
            <a:off x="2332738"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8" name="Rectangle 7"/>
          <p:cNvSpPr/>
          <p:nvPr/>
        </p:nvSpPr>
        <p:spPr>
          <a:xfrm>
            <a:off x="2326388" y="2753433"/>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Progress</a:t>
            </a:r>
          </a:p>
        </p:txBody>
      </p:sp>
      <p:sp>
        <p:nvSpPr>
          <p:cNvPr id="9" name="Rectangle 8"/>
          <p:cNvSpPr/>
          <p:nvPr/>
        </p:nvSpPr>
        <p:spPr>
          <a:xfrm>
            <a:off x="2326388" y="3556708"/>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2320038" y="4353633"/>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2329563" y="5156908"/>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Graduation Rate</a:t>
            </a:r>
          </a:p>
        </p:txBody>
      </p:sp>
      <p:sp>
        <p:nvSpPr>
          <p:cNvPr id="12" name="Rectangle 11"/>
          <p:cNvSpPr/>
          <p:nvPr/>
        </p:nvSpPr>
        <p:spPr>
          <a:xfrm>
            <a:off x="3805938" y="1953333"/>
            <a:ext cx="3114675" cy="575945"/>
          </a:xfrm>
          <a:prstGeom prst="rect">
            <a:avLst/>
          </a:prstGeom>
          <a:ln>
            <a:solidFill>
              <a:srgbClr val="00688B"/>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100" dirty="0">
                <a:effectLst/>
                <a:ea typeface="Calibri" panose="020F0502020204030204" pitchFamily="34" charset="0"/>
                <a:cs typeface="Times New Roman" panose="02020603050405020304" pitchFamily="18" charset="0"/>
              </a:rPr>
              <a:t>Are students achieving at the level necessary to be prepared for the next grade, college, or career?</a:t>
            </a:r>
          </a:p>
        </p:txBody>
      </p:sp>
      <p:sp>
        <p:nvSpPr>
          <p:cNvPr id="13" name="Rectangle 12"/>
          <p:cNvSpPr/>
          <p:nvPr/>
        </p:nvSpPr>
        <p:spPr>
          <a:xfrm>
            <a:off x="3796413" y="3524958"/>
            <a:ext cx="3117850" cy="640080"/>
          </a:xfrm>
          <a:prstGeom prst="rect">
            <a:avLst/>
          </a:prstGeom>
          <a:ln>
            <a:solidFill>
              <a:srgbClr val="68228B"/>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100" dirty="0">
                <a:effectLst/>
                <a:ea typeface="Calibri" panose="020F0502020204030204" pitchFamily="34" charset="0"/>
                <a:cs typeface="Times New Roman" panose="02020603050405020304" pitchFamily="18" charset="0"/>
              </a:rPr>
              <a:t>Are all students and all student subgroups making improvements in achievement rates?</a:t>
            </a:r>
          </a:p>
        </p:txBody>
      </p:sp>
      <p:sp>
        <p:nvSpPr>
          <p:cNvPr id="14" name="Rectangle 13"/>
          <p:cNvSpPr/>
          <p:nvPr/>
        </p:nvSpPr>
        <p:spPr>
          <a:xfrm>
            <a:off x="3805303" y="4325058"/>
            <a:ext cx="3117850" cy="704088"/>
          </a:xfrm>
          <a:prstGeom prst="rect">
            <a:avLst/>
          </a:prstGeom>
          <a:ln>
            <a:solidFill>
              <a:srgbClr val="FFC125"/>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100" dirty="0">
                <a:effectLst/>
                <a:ea typeface="Calibri" panose="020F0502020204030204" pitchFamily="34" charset="0"/>
                <a:cs typeface="Times New Roman" panose="02020603050405020304" pitchFamily="18" charset="0"/>
              </a:rPr>
              <a:t>Are students participating in activities preparing them for and demonstratin</a:t>
            </a:r>
            <a:r>
              <a:rPr lang="en-US" sz="1100" dirty="0">
                <a:ea typeface="Calibri" panose="020F0502020204030204" pitchFamily="34" charset="0"/>
                <a:cs typeface="Times New Roman" panose="02020603050405020304" pitchFamily="18" charset="0"/>
              </a:rPr>
              <a:t>g readiness for </a:t>
            </a:r>
            <a:r>
              <a:rPr lang="en-US" sz="1100" dirty="0">
                <a:effectLst/>
                <a:ea typeface="Calibri" panose="020F0502020204030204" pitchFamily="34" charset="0"/>
                <a:cs typeface="Times New Roman" panose="02020603050405020304" pitchFamily="18" charset="0"/>
              </a:rPr>
              <a:t>the next level, college, or career?</a:t>
            </a:r>
          </a:p>
        </p:txBody>
      </p:sp>
      <p:sp>
        <p:nvSpPr>
          <p:cNvPr id="15" name="Rectangle 14"/>
          <p:cNvSpPr/>
          <p:nvPr/>
        </p:nvSpPr>
        <p:spPr>
          <a:xfrm>
            <a:off x="3805938" y="5172783"/>
            <a:ext cx="3117850" cy="575945"/>
          </a:xfrm>
          <a:prstGeom prst="rect">
            <a:avLst/>
          </a:prstGeom>
          <a:ln>
            <a:solidFill>
              <a:srgbClr val="A1294D"/>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100">
                <a:effectLst/>
                <a:ea typeface="Calibri" panose="020F0502020204030204" pitchFamily="34" charset="0"/>
                <a:cs typeface="Times New Roman" panose="02020603050405020304" pitchFamily="18" charset="0"/>
              </a:rPr>
              <a:t>Are students graduating from high school with a regular diploma in four or five years?</a:t>
            </a:r>
          </a:p>
        </p:txBody>
      </p:sp>
      <p:cxnSp>
        <p:nvCxnSpPr>
          <p:cNvPr id="16" name="Straight Connector 15"/>
          <p:cNvCxnSpPr/>
          <p:nvPr/>
        </p:nvCxnSpPr>
        <p:spPr>
          <a:xfrm>
            <a:off x="3250313" y="3829758"/>
            <a:ext cx="555625" cy="0"/>
          </a:xfrm>
          <a:prstGeom prst="line">
            <a:avLst/>
          </a:prstGeom>
          <a:ln w="9525" cap="flat" cmpd="sng" algn="ctr">
            <a:solidFill>
              <a:srgbClr val="6822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7" name="Straight Connector 16"/>
          <p:cNvCxnSpPr/>
          <p:nvPr/>
        </p:nvCxnSpPr>
        <p:spPr>
          <a:xfrm>
            <a:off x="3253488" y="4610808"/>
            <a:ext cx="555625" cy="0"/>
          </a:xfrm>
          <a:prstGeom prst="line">
            <a:avLst/>
          </a:prstGeom>
          <a:ln w="9525" cap="flat" cmpd="sng" algn="ctr">
            <a:solidFill>
              <a:srgbClr val="FFC12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8" name="Straight Connector 17"/>
          <p:cNvCxnSpPr/>
          <p:nvPr/>
        </p:nvCxnSpPr>
        <p:spPr>
          <a:xfrm>
            <a:off x="3253488" y="5439483"/>
            <a:ext cx="555625" cy="0"/>
          </a:xfrm>
          <a:prstGeom prst="line">
            <a:avLst/>
          </a:prstGeom>
          <a:ln w="9525" cap="flat" cmpd="sng" algn="ctr">
            <a:solidFill>
              <a:srgbClr val="A1294D"/>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9" name="Straight Connector 18"/>
          <p:cNvCxnSpPr/>
          <p:nvPr/>
        </p:nvCxnSpPr>
        <p:spPr>
          <a:xfrm>
            <a:off x="3253488" y="3029658"/>
            <a:ext cx="555625" cy="0"/>
          </a:xfrm>
          <a:prstGeom prst="line">
            <a:avLst/>
          </a:prstGeom>
          <a:ln w="9525" cap="flat" cmpd="sng" algn="ctr">
            <a:solidFill>
              <a:srgbClr val="A2D7B9"/>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0" name="Straight Connector 19"/>
          <p:cNvCxnSpPr/>
          <p:nvPr/>
        </p:nvCxnSpPr>
        <p:spPr>
          <a:xfrm>
            <a:off x="3253488" y="2229558"/>
            <a:ext cx="555625" cy="0"/>
          </a:xfrm>
          <a:prstGeom prst="line">
            <a:avLst/>
          </a:prstGeom>
          <a:ln w="9525" cap="flat" cmpd="sng" algn="ctr">
            <a:solidFill>
              <a:srgbClr val="0068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1" name="Straight Connector 20"/>
          <p:cNvCxnSpPr/>
          <p:nvPr/>
        </p:nvCxnSpPr>
        <p:spPr>
          <a:xfrm flipV="1">
            <a:off x="1767588" y="2239083"/>
            <a:ext cx="552450" cy="1590675"/>
          </a:xfrm>
          <a:prstGeom prst="line">
            <a:avLst/>
          </a:prstGeom>
          <a:ln w="9525" cap="flat" cmpd="sng" algn="ctr">
            <a:solidFill>
              <a:srgbClr val="0068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2" name="Straight Connector 21"/>
          <p:cNvCxnSpPr/>
          <p:nvPr/>
        </p:nvCxnSpPr>
        <p:spPr>
          <a:xfrm flipV="1">
            <a:off x="1767588" y="3039183"/>
            <a:ext cx="552450" cy="790575"/>
          </a:xfrm>
          <a:prstGeom prst="line">
            <a:avLst/>
          </a:prstGeom>
          <a:ln w="9525" cap="flat" cmpd="sng" algn="ctr">
            <a:solidFill>
              <a:srgbClr val="A2D7B9"/>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3" name="Straight Connector 22"/>
          <p:cNvCxnSpPr/>
          <p:nvPr/>
        </p:nvCxnSpPr>
        <p:spPr>
          <a:xfrm>
            <a:off x="1773938" y="3829758"/>
            <a:ext cx="555625" cy="0"/>
          </a:xfrm>
          <a:prstGeom prst="line">
            <a:avLst/>
          </a:prstGeom>
          <a:ln w="9525" cap="flat" cmpd="sng" algn="ctr">
            <a:solidFill>
              <a:srgbClr val="6822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4" name="Straight Connector 23"/>
          <p:cNvCxnSpPr/>
          <p:nvPr/>
        </p:nvCxnSpPr>
        <p:spPr>
          <a:xfrm>
            <a:off x="1777113" y="3820233"/>
            <a:ext cx="542925" cy="809625"/>
          </a:xfrm>
          <a:prstGeom prst="line">
            <a:avLst/>
          </a:prstGeom>
          <a:ln w="9525" cap="flat" cmpd="sng" algn="ctr">
            <a:solidFill>
              <a:srgbClr val="FFC12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5" name="Straight Connector 24"/>
          <p:cNvCxnSpPr/>
          <p:nvPr/>
        </p:nvCxnSpPr>
        <p:spPr>
          <a:xfrm>
            <a:off x="1777113" y="3829758"/>
            <a:ext cx="552450" cy="1600200"/>
          </a:xfrm>
          <a:prstGeom prst="line">
            <a:avLst/>
          </a:prstGeom>
          <a:ln w="9525" cap="flat" cmpd="sng" algn="ctr">
            <a:solidFill>
              <a:srgbClr val="A1294D"/>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6" name="Rectangle 25"/>
          <p:cNvSpPr/>
          <p:nvPr/>
        </p:nvSpPr>
        <p:spPr>
          <a:xfrm>
            <a:off x="3796413" y="2753433"/>
            <a:ext cx="3117850" cy="575945"/>
          </a:xfrm>
          <a:prstGeom prst="rect">
            <a:avLst/>
          </a:prstGeom>
          <a:ln>
            <a:solidFill>
              <a:srgbClr val="A2D7B9"/>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100" dirty="0">
                <a:effectLst/>
                <a:ea typeface="Calibri" panose="020F0502020204030204" pitchFamily="34" charset="0"/>
                <a:cs typeface="Times New Roman" panose="02020603050405020304" pitchFamily="18" charset="0"/>
              </a:rPr>
              <a:t>How much growth are students demonstrating relative to academically-similar students?</a:t>
            </a:r>
          </a:p>
        </p:txBody>
      </p:sp>
      <p:sp>
        <p:nvSpPr>
          <p:cNvPr id="28" name="TextBox 27">
            <a:extLst>
              <a:ext uri="{FF2B5EF4-FFF2-40B4-BE49-F238E27FC236}">
                <a16:creationId xmlns:a16="http://schemas.microsoft.com/office/drawing/2014/main" id="{D7AE51CA-225D-419B-823A-3A5699BD393C}"/>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pic>
        <p:nvPicPr>
          <p:cNvPr id="27" name="Graphic 26" descr="Star">
            <a:extLst>
              <a:ext uri="{FF2B5EF4-FFF2-40B4-BE49-F238E27FC236}">
                <a16:creationId xmlns:a16="http://schemas.microsoft.com/office/drawing/2014/main" id="{1CE11341-C9C1-44DF-B232-6684B0A7C49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45751" y="2318723"/>
            <a:ext cx="557485" cy="557485"/>
          </a:xfrm>
          <a:prstGeom prst="rect">
            <a:avLst/>
          </a:prstGeom>
        </p:spPr>
      </p:pic>
      <p:sp>
        <p:nvSpPr>
          <p:cNvPr id="29" name="TextBox 28">
            <a:extLst>
              <a:ext uri="{FF2B5EF4-FFF2-40B4-BE49-F238E27FC236}">
                <a16:creationId xmlns:a16="http://schemas.microsoft.com/office/drawing/2014/main" id="{59F7AD5D-6115-405B-86FF-920D6A32A8C4}"/>
              </a:ext>
            </a:extLst>
          </p:cNvPr>
          <p:cNvSpPr txBox="1"/>
          <p:nvPr/>
        </p:nvSpPr>
        <p:spPr>
          <a:xfrm>
            <a:off x="7780867" y="2421220"/>
            <a:ext cx="1163957" cy="400110"/>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000" dirty="0"/>
              <a:t>School climate star rating</a:t>
            </a:r>
          </a:p>
        </p:txBody>
      </p:sp>
      <p:pic>
        <p:nvPicPr>
          <p:cNvPr id="30" name="Graphic 29" descr="Star">
            <a:extLst>
              <a:ext uri="{FF2B5EF4-FFF2-40B4-BE49-F238E27FC236}">
                <a16:creationId xmlns:a16="http://schemas.microsoft.com/office/drawing/2014/main" id="{1A12FC7D-02FD-411A-BBCE-0D0349E3D61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45751" y="2847198"/>
            <a:ext cx="557485" cy="557485"/>
          </a:xfrm>
          <a:prstGeom prst="rect">
            <a:avLst/>
          </a:prstGeom>
        </p:spPr>
      </p:pic>
      <p:sp>
        <p:nvSpPr>
          <p:cNvPr id="31" name="TextBox 30">
            <a:extLst>
              <a:ext uri="{FF2B5EF4-FFF2-40B4-BE49-F238E27FC236}">
                <a16:creationId xmlns:a16="http://schemas.microsoft.com/office/drawing/2014/main" id="{3C93BB54-FC63-41DE-9443-40C6375B4DB6}"/>
              </a:ext>
            </a:extLst>
          </p:cNvPr>
          <p:cNvSpPr txBox="1"/>
          <p:nvPr/>
        </p:nvSpPr>
        <p:spPr>
          <a:xfrm>
            <a:off x="7780867" y="2949695"/>
            <a:ext cx="1163957" cy="400110"/>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000" dirty="0"/>
              <a:t>Financial efficiency star rating</a:t>
            </a:r>
          </a:p>
        </p:txBody>
      </p:sp>
    </p:spTree>
    <p:extLst>
      <p:ext uri="{BB962C8B-B14F-4D97-AF65-F5344CB8AC3E}">
        <p14:creationId xmlns:p14="http://schemas.microsoft.com/office/powerpoint/2010/main" val="2692667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14</a:t>
            </a:fld>
            <a:endParaRPr lang="en-US" dirty="0"/>
          </a:p>
        </p:txBody>
      </p:sp>
      <p:sp>
        <p:nvSpPr>
          <p:cNvPr id="7" name="Rectangle 6"/>
          <p:cNvSpPr/>
          <p:nvPr/>
        </p:nvSpPr>
        <p:spPr>
          <a:xfrm>
            <a:off x="2332738"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8" name="Rectangle 7"/>
          <p:cNvSpPr/>
          <p:nvPr/>
        </p:nvSpPr>
        <p:spPr>
          <a:xfrm>
            <a:off x="2326388" y="2753433"/>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9" name="Rectangle 8"/>
          <p:cNvSpPr/>
          <p:nvPr/>
        </p:nvSpPr>
        <p:spPr>
          <a:xfrm>
            <a:off x="2326388" y="3556708"/>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2320038" y="4353633"/>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2329563" y="5156908"/>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37" name="Rectangle 36"/>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38" name="Rectangle 37"/>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39" name="Rectangle 3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40" name="Rectangle 3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41" name="Rectangle 4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16" name="TextBox 15">
            <a:extLst>
              <a:ext uri="{FF2B5EF4-FFF2-40B4-BE49-F238E27FC236}">
                <a16:creationId xmlns:a16="http://schemas.microsoft.com/office/drawing/2014/main" id="{4B18D573-A857-4E9C-8592-00607F00BC72}"/>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706002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1.94444E-6 -1.85185E-6 L -0.12083 0.00139 " pathEditMode="relative" rAng="0" ptsTypes="AA">
                                      <p:cBhvr>
                                        <p:cTn id="6" dur="2000" fill="hold"/>
                                        <p:tgtEl>
                                          <p:spTgt spid="7"/>
                                        </p:tgtEl>
                                        <p:attrNameLst>
                                          <p:attrName>ppt_x</p:attrName>
                                          <p:attrName>ppt_y</p:attrName>
                                        </p:attrNameLst>
                                      </p:cBhvr>
                                      <p:rCtr x="-6042" y="69"/>
                                    </p:animMotion>
                                  </p:childTnLst>
                                </p:cTn>
                              </p:par>
                              <p:par>
                                <p:cTn id="7" presetID="42" presetClass="path" presetSubtype="0" accel="50000" decel="50000" fill="hold" grpId="0" nodeType="withEffect">
                                  <p:stCondLst>
                                    <p:cond delay="0"/>
                                  </p:stCondLst>
                                  <p:childTnLst>
                                    <p:animMotion origin="layout" path="M 2.5E-6 4.44444E-6 L 0.0007 -0.1162 " pathEditMode="relative" rAng="0" ptsTypes="AA">
                                      <p:cBhvr>
                                        <p:cTn id="8" dur="2000" fill="hold"/>
                                        <p:tgtEl>
                                          <p:spTgt spid="8"/>
                                        </p:tgtEl>
                                        <p:attrNameLst>
                                          <p:attrName>ppt_x</p:attrName>
                                          <p:attrName>ppt_y</p:attrName>
                                        </p:attrNameLst>
                                      </p:cBhvr>
                                      <p:rCtr x="17" y="-5995"/>
                                    </p:animMotion>
                                  </p:childTnLst>
                                </p:cTn>
                              </p:par>
                              <p:par>
                                <p:cTn id="9" presetID="42" presetClass="path" presetSubtype="0" accel="50000" decel="50000" fill="hold" grpId="0" nodeType="withEffect">
                                  <p:stCondLst>
                                    <p:cond delay="0"/>
                                  </p:stCondLst>
                                  <p:childTnLst>
                                    <p:animMotion origin="layout" path="M 2.5E-6 4.81481E-6 L 0.121 -0.23195 " pathEditMode="relative" rAng="0" ptsTypes="AA">
                                      <p:cBhvr>
                                        <p:cTn id="10" dur="2000" fill="hold"/>
                                        <p:tgtEl>
                                          <p:spTgt spid="9"/>
                                        </p:tgtEl>
                                        <p:attrNameLst>
                                          <p:attrName>ppt_x</p:attrName>
                                          <p:attrName>ppt_y</p:attrName>
                                        </p:attrNameLst>
                                      </p:cBhvr>
                                      <p:rCtr x="6042" y="-11597"/>
                                    </p:animMotion>
                                  </p:childTnLst>
                                </p:cTn>
                              </p:par>
                              <p:par>
                                <p:cTn id="11" presetID="42" presetClass="path" presetSubtype="0" accel="50000" decel="50000" fill="hold" grpId="0" nodeType="withEffect">
                                  <p:stCondLst>
                                    <p:cond delay="0"/>
                                  </p:stCondLst>
                                  <p:childTnLst>
                                    <p:animMotion origin="layout" path="M -0.00069 0.00046 L 0.24271 -0.34954 " pathEditMode="relative" rAng="0" ptsTypes="AA">
                                      <p:cBhvr>
                                        <p:cTn id="12" dur="2000" fill="hold"/>
                                        <p:tgtEl>
                                          <p:spTgt spid="10"/>
                                        </p:tgtEl>
                                        <p:attrNameLst>
                                          <p:attrName>ppt_x</p:attrName>
                                          <p:attrName>ppt_y</p:attrName>
                                        </p:attrNameLst>
                                      </p:cBhvr>
                                      <p:rCtr x="12170" y="-17500"/>
                                    </p:animMotion>
                                  </p:childTnLst>
                                </p:cTn>
                              </p:par>
                              <p:par>
                                <p:cTn id="13" presetID="42" presetClass="path" presetSubtype="0" accel="50000" decel="50000" fill="hold" grpId="0" nodeType="withEffect">
                                  <p:stCondLst>
                                    <p:cond delay="0"/>
                                  </p:stCondLst>
                                  <p:childTnLst>
                                    <p:animMotion origin="layout" path="M -4.72222E-6 1.48148E-6 L 0.35903 -0.46713 " pathEditMode="relative" rAng="0" ptsTypes="AA">
                                      <p:cBhvr>
                                        <p:cTn id="14" dur="2000" fill="hold"/>
                                        <p:tgtEl>
                                          <p:spTgt spid="11"/>
                                        </p:tgtEl>
                                        <p:attrNameLst>
                                          <p:attrName>ppt_x</p:attrName>
                                          <p:attrName>ppt_y</p:attrName>
                                        </p:attrNameLst>
                                      </p:cBhvr>
                                      <p:rCtr x="17951" y="-23356"/>
                                    </p:animMotion>
                                  </p:childTnLst>
                                </p:cTn>
                              </p:par>
                            </p:childTnLst>
                          </p:cTn>
                        </p:par>
                        <p:par>
                          <p:cTn id="15" fill="hold">
                            <p:stCondLst>
                              <p:cond delay="2000"/>
                            </p:stCondLst>
                            <p:childTnLst>
                              <p:par>
                                <p:cTn id="16" presetID="1" presetClass="exit" presetSubtype="0" fill="hold" grpId="1" nodeType="afterEffect">
                                  <p:stCondLst>
                                    <p:cond delay="0"/>
                                  </p:stCondLst>
                                  <p:childTnLst>
                                    <p:set>
                                      <p:cBhvr>
                                        <p:cTn id="17" dur="1" fill="hold">
                                          <p:stCondLst>
                                            <p:cond delay="0"/>
                                          </p:stCondLst>
                                        </p:cTn>
                                        <p:tgtEl>
                                          <p:spTgt spid="7"/>
                                        </p:tgtEl>
                                        <p:attrNameLst>
                                          <p:attrName>style.visibility</p:attrName>
                                        </p:attrNameLst>
                                      </p:cBhvr>
                                      <p:to>
                                        <p:strVal val="hidden"/>
                                      </p:to>
                                    </p:set>
                                  </p:childTnLst>
                                </p:cTn>
                              </p:par>
                            </p:childTnLst>
                          </p:cTn>
                        </p:par>
                        <p:par>
                          <p:cTn id="18" fill="hold">
                            <p:stCondLst>
                              <p:cond delay="2000"/>
                            </p:stCondLst>
                            <p:childTnLst>
                              <p:par>
                                <p:cTn id="19" presetID="1" presetClass="exit" presetSubtype="0" fill="hold" grpId="1" nodeType="afterEffect">
                                  <p:stCondLst>
                                    <p:cond delay="0"/>
                                  </p:stCondLst>
                                  <p:childTnLst>
                                    <p:set>
                                      <p:cBhvr>
                                        <p:cTn id="20" dur="1" fill="hold">
                                          <p:stCondLst>
                                            <p:cond delay="0"/>
                                          </p:stCondLst>
                                        </p:cTn>
                                        <p:tgtEl>
                                          <p:spTgt spid="8"/>
                                        </p:tgtEl>
                                        <p:attrNameLst>
                                          <p:attrName>style.visibility</p:attrName>
                                        </p:attrNameLst>
                                      </p:cBhvr>
                                      <p:to>
                                        <p:strVal val="hidden"/>
                                      </p:to>
                                    </p:set>
                                  </p:childTnLst>
                                </p:cTn>
                              </p:par>
                            </p:childTnLst>
                          </p:cTn>
                        </p:par>
                        <p:par>
                          <p:cTn id="21" fill="hold">
                            <p:stCondLst>
                              <p:cond delay="2000"/>
                            </p:stCondLst>
                            <p:childTnLst>
                              <p:par>
                                <p:cTn id="22" presetID="1" presetClass="exit" presetSubtype="0" fill="hold" grpId="1" nodeType="afterEffect">
                                  <p:stCondLst>
                                    <p:cond delay="0"/>
                                  </p:stCondLst>
                                  <p:childTnLst>
                                    <p:set>
                                      <p:cBhvr>
                                        <p:cTn id="23" dur="1" fill="hold">
                                          <p:stCondLst>
                                            <p:cond delay="0"/>
                                          </p:stCondLst>
                                        </p:cTn>
                                        <p:tgtEl>
                                          <p:spTgt spid="9"/>
                                        </p:tgtEl>
                                        <p:attrNameLst>
                                          <p:attrName>style.visibility</p:attrName>
                                        </p:attrNameLst>
                                      </p:cBhvr>
                                      <p:to>
                                        <p:strVal val="hidden"/>
                                      </p:to>
                                    </p:set>
                                  </p:childTnLst>
                                </p:cTn>
                              </p:par>
                            </p:childTnLst>
                          </p:cTn>
                        </p:par>
                        <p:par>
                          <p:cTn id="24" fill="hold">
                            <p:stCondLst>
                              <p:cond delay="2000"/>
                            </p:stCondLst>
                            <p:childTnLst>
                              <p:par>
                                <p:cTn id="25" presetID="1" presetClass="exit" presetSubtype="0" fill="hold" grpId="1" nodeType="afterEffect">
                                  <p:stCondLst>
                                    <p:cond delay="0"/>
                                  </p:stCondLst>
                                  <p:childTnLst>
                                    <p:set>
                                      <p:cBhvr>
                                        <p:cTn id="26" dur="1" fill="hold">
                                          <p:stCondLst>
                                            <p:cond delay="0"/>
                                          </p:stCondLst>
                                        </p:cTn>
                                        <p:tgtEl>
                                          <p:spTgt spid="10"/>
                                        </p:tgtEl>
                                        <p:attrNameLst>
                                          <p:attrName>style.visibility</p:attrName>
                                        </p:attrNameLst>
                                      </p:cBhvr>
                                      <p:to>
                                        <p:strVal val="hidden"/>
                                      </p:to>
                                    </p:set>
                                  </p:childTnLst>
                                </p:cTn>
                              </p:par>
                            </p:childTnLst>
                          </p:cTn>
                        </p:par>
                        <p:par>
                          <p:cTn id="27" fill="hold">
                            <p:stCondLst>
                              <p:cond delay="2000"/>
                            </p:stCondLst>
                            <p:childTnLst>
                              <p:par>
                                <p:cTn id="28" presetID="1" presetClass="exit" presetSubtype="0" fill="hold" grpId="1" nodeType="afterEffect">
                                  <p:stCondLst>
                                    <p:cond delay="0"/>
                                  </p:stCondLst>
                                  <p:childTnLst>
                                    <p:set>
                                      <p:cBhvr>
                                        <p:cTn id="29" dur="1" fill="hold">
                                          <p:stCondLst>
                                            <p:cond delay="0"/>
                                          </p:stCondLst>
                                        </p:cTn>
                                        <p:tgtEl>
                                          <p:spTgt spid="11"/>
                                        </p:tgtEl>
                                        <p:attrNameLst>
                                          <p:attrName>style.visibility</p:attrName>
                                        </p:attrNameLst>
                                      </p:cBhvr>
                                      <p:to>
                                        <p:strVal val="hidden"/>
                                      </p:to>
                                    </p:set>
                                  </p:childTnLst>
                                </p:cTn>
                              </p:par>
                              <p:par>
                                <p:cTn id="30" presetID="1" presetClass="entr" presetSubtype="0" fill="hold" grpId="0" nodeType="withEffect">
                                  <p:stCondLst>
                                    <p:cond delay="0"/>
                                  </p:stCondLst>
                                  <p:childTnLst>
                                    <p:set>
                                      <p:cBhvr>
                                        <p:cTn id="31" dur="1" fill="hold">
                                          <p:stCondLst>
                                            <p:cond delay="0"/>
                                          </p:stCondLst>
                                        </p:cTn>
                                        <p:tgtEl>
                                          <p:spTgt spid="37"/>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38"/>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39"/>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40"/>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37" grpId="0" animBg="1"/>
      <p:bldP spid="38" grpId="0" animBg="1"/>
      <p:bldP spid="39" grpId="0" animBg="1"/>
      <p:bldP spid="40" grpId="0" animBg="1"/>
      <p:bldP spid="4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15</a:t>
            </a:fld>
            <a:endParaRPr lang="en-US" dirty="0"/>
          </a:p>
        </p:txBody>
      </p:sp>
      <p:sp>
        <p:nvSpPr>
          <p:cNvPr id="8" name="Rectangle 7"/>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7" name="Rectangle 6"/>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9" name="Rectangle 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12" name="Content Placeholder 2"/>
          <p:cNvSpPr>
            <a:spLocks noGrp="1"/>
          </p:cNvSpPr>
          <p:nvPr>
            <p:ph idx="1"/>
          </p:nvPr>
        </p:nvSpPr>
        <p:spPr>
          <a:xfrm>
            <a:off x="628650" y="2824459"/>
            <a:ext cx="7886700" cy="3352504"/>
          </a:xfrm>
        </p:spPr>
        <p:txBody>
          <a:bodyPr>
            <a:normAutofit/>
          </a:bodyPr>
          <a:lstStyle/>
          <a:p>
            <a:pPr lvl="0"/>
            <a:r>
              <a:rPr lang="en-US" sz="2400" dirty="0"/>
              <a:t>Achievement scores in English language arts, mathematics, science, and social studies</a:t>
            </a:r>
          </a:p>
          <a:p>
            <a:pPr lvl="1"/>
            <a:r>
              <a:rPr lang="en-US" sz="2000" dirty="0"/>
              <a:t>Utilize weights based on achievement level, where Beginning Learners earn 0 points, Developing Learners earn 0.5 points, Proficient Learners earn 1.0 point, and Distinguished Learners earn 1.5 points</a:t>
            </a:r>
          </a:p>
          <a:p>
            <a:pPr lvl="1"/>
            <a:r>
              <a:rPr lang="en-US" sz="2000" dirty="0"/>
              <a:t>Incentivizes moving all students to the next level</a:t>
            </a:r>
          </a:p>
          <a:p>
            <a:pPr lvl="1"/>
            <a:r>
              <a:rPr lang="en-US" sz="2000" dirty="0"/>
              <a:t>Content areas for all three grade bands will be weighted according to the number of state tests administered within each grade band</a:t>
            </a:r>
          </a:p>
        </p:txBody>
      </p:sp>
      <p:sp>
        <p:nvSpPr>
          <p:cNvPr id="3" name="Rectangle 2"/>
          <p:cNvSpPr/>
          <p:nvPr/>
        </p:nvSpPr>
        <p:spPr>
          <a:xfrm>
            <a:off x="1125415" y="1817077"/>
            <a:ext cx="1113693" cy="844061"/>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1B0BA022-1641-4D14-96F2-6C493B4A6B7E}"/>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1190113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xEl>
                                              <p:pRg st="0" end="0"/>
                                            </p:txEl>
                                          </p:spTgt>
                                        </p:tgtEl>
                                        <p:attrNameLst>
                                          <p:attrName>style.visibility</p:attrName>
                                        </p:attrNameLst>
                                      </p:cBhvr>
                                      <p:to>
                                        <p:strVal val="visible"/>
                                      </p:to>
                                    </p:set>
                                    <p:animEffect transition="in" filter="fade">
                                      <p:cBhvr>
                                        <p:cTn id="10" dur="500"/>
                                        <p:tgtEl>
                                          <p:spTgt spid="12">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animEffect transition="in" filter="fade">
                                      <p:cBhvr>
                                        <p:cTn id="13" dur="500"/>
                                        <p:tgtEl>
                                          <p:spTgt spid="12">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xEl>
                                              <p:pRg st="2" end="2"/>
                                            </p:txEl>
                                          </p:spTgt>
                                        </p:tgtEl>
                                        <p:attrNameLst>
                                          <p:attrName>style.visibility</p:attrName>
                                        </p:attrNameLst>
                                      </p:cBhvr>
                                      <p:to>
                                        <p:strVal val="visible"/>
                                      </p:to>
                                    </p:set>
                                    <p:animEffect transition="in" filter="fade">
                                      <p:cBhvr>
                                        <p:cTn id="16" dur="500"/>
                                        <p:tgtEl>
                                          <p:spTgt spid="12">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animEffect transition="in" filter="fade">
                                      <p:cBhvr>
                                        <p:cTn id="19"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16</a:t>
            </a:fld>
            <a:endParaRPr lang="en-US" dirty="0"/>
          </a:p>
        </p:txBody>
      </p:sp>
      <p:sp>
        <p:nvSpPr>
          <p:cNvPr id="8" name="Rectangle 7"/>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7" name="Rectangle 6"/>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9" name="Rectangle 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12" name="Content Placeholder 2"/>
          <p:cNvSpPr>
            <a:spLocks noGrp="1"/>
          </p:cNvSpPr>
          <p:nvPr>
            <p:ph idx="1"/>
          </p:nvPr>
        </p:nvSpPr>
        <p:spPr>
          <a:xfrm>
            <a:off x="628650" y="2824459"/>
            <a:ext cx="7886700" cy="3352504"/>
          </a:xfrm>
        </p:spPr>
        <p:txBody>
          <a:bodyPr>
            <a:normAutofit/>
          </a:bodyPr>
          <a:lstStyle/>
          <a:p>
            <a:pPr lvl="0"/>
            <a:r>
              <a:rPr lang="en-US" sz="2200" dirty="0"/>
              <a:t>If the participation rate for all students or a subgroup of students falls below 95%, the achievement score for that group of students will be multiplied by the actual participation rate divided by 95%.</a:t>
            </a:r>
          </a:p>
          <a:p>
            <a:pPr lvl="0"/>
            <a:r>
              <a:rPr lang="en-US" sz="2200" dirty="0"/>
              <a:t>This ensures the adjustment is                                          proportional to the extent to which the                                         95% participation rate was not attained.</a:t>
            </a:r>
          </a:p>
          <a:p>
            <a:pPr lvl="0"/>
            <a:r>
              <a:rPr lang="en-US" sz="2200" dirty="0"/>
              <a:t>The adjusted achievement score will be                                   utilized in CCRPI calculations.</a:t>
            </a:r>
          </a:p>
        </p:txBody>
      </p:sp>
      <p:sp>
        <p:nvSpPr>
          <p:cNvPr id="3" name="Rectangle 2"/>
          <p:cNvSpPr/>
          <p:nvPr/>
        </p:nvSpPr>
        <p:spPr>
          <a:xfrm>
            <a:off x="1125415" y="1817077"/>
            <a:ext cx="1113693" cy="844061"/>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stretch>
            <a:fillRect/>
          </a:stretch>
        </p:blipFill>
        <p:spPr>
          <a:xfrm>
            <a:off x="5682427" y="3992807"/>
            <a:ext cx="3105150" cy="1685925"/>
          </a:xfrm>
          <a:prstGeom prst="rect">
            <a:avLst/>
          </a:prstGeom>
        </p:spPr>
      </p:pic>
      <p:sp>
        <p:nvSpPr>
          <p:cNvPr id="13" name="TextBox 12">
            <a:extLst>
              <a:ext uri="{FF2B5EF4-FFF2-40B4-BE49-F238E27FC236}">
                <a16:creationId xmlns:a16="http://schemas.microsoft.com/office/drawing/2014/main" id="{A0A66BAA-26F8-4008-B669-28F90A5E302C}"/>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2028091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17</a:t>
            </a:fld>
            <a:endParaRPr lang="en-US" dirty="0"/>
          </a:p>
        </p:txBody>
      </p:sp>
      <p:sp>
        <p:nvSpPr>
          <p:cNvPr id="8" name="Rectangle 7"/>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7" name="Rectangle 6"/>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9" name="Rectangle 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12" name="Content Placeholder 2"/>
          <p:cNvSpPr>
            <a:spLocks noGrp="1"/>
          </p:cNvSpPr>
          <p:nvPr>
            <p:ph idx="1"/>
          </p:nvPr>
        </p:nvSpPr>
        <p:spPr>
          <a:xfrm>
            <a:off x="628650" y="2824459"/>
            <a:ext cx="7886700" cy="3352504"/>
          </a:xfrm>
        </p:spPr>
        <p:txBody>
          <a:bodyPr>
            <a:normAutofit/>
          </a:bodyPr>
          <a:lstStyle/>
          <a:p>
            <a:pPr lvl="0"/>
            <a:r>
              <a:rPr lang="en-US" sz="1900" dirty="0"/>
              <a:t>Progress scores in English language arts, mathematics, and progress towards English language proficiency (EL students)</a:t>
            </a:r>
          </a:p>
          <a:p>
            <a:pPr lvl="1"/>
            <a:r>
              <a:rPr lang="en-US" sz="1700" dirty="0"/>
              <a:t>Utilize weights based on level of growth; incentivizes moving all students to the next level</a:t>
            </a:r>
          </a:p>
          <a:p>
            <a:pPr lvl="1"/>
            <a:r>
              <a:rPr lang="en-US" sz="1700" dirty="0"/>
              <a:t>ELA and mathematics will receive 90% of the weight, and progress towards English language proficiency will receive 10% of the weight</a:t>
            </a:r>
          </a:p>
        </p:txBody>
      </p:sp>
      <p:sp>
        <p:nvSpPr>
          <p:cNvPr id="3" name="Rectangle 2"/>
          <p:cNvSpPr/>
          <p:nvPr/>
        </p:nvSpPr>
        <p:spPr>
          <a:xfrm>
            <a:off x="2227382" y="1817077"/>
            <a:ext cx="1113693" cy="844061"/>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Table 12"/>
          <p:cNvGraphicFramePr>
            <a:graphicFrameLocks noGrp="1"/>
          </p:cNvGraphicFramePr>
          <p:nvPr>
            <p:extLst/>
          </p:nvPr>
        </p:nvGraphicFramePr>
        <p:xfrm>
          <a:off x="556843" y="4806858"/>
          <a:ext cx="3575538" cy="1453080"/>
        </p:xfrm>
        <a:graphic>
          <a:graphicData uri="http://schemas.openxmlformats.org/drawingml/2006/table">
            <a:tbl>
              <a:tblPr firstRow="1" bandRow="1">
                <a:tableStyleId>{68D230F3-CF80-4859-8CE7-A43EE81993B5}</a:tableStyleId>
              </a:tblPr>
              <a:tblGrid>
                <a:gridCol w="1787769">
                  <a:extLst>
                    <a:ext uri="{9D8B030D-6E8A-4147-A177-3AD203B41FA5}">
                      <a16:colId xmlns:a16="http://schemas.microsoft.com/office/drawing/2014/main" val="293431526"/>
                    </a:ext>
                  </a:extLst>
                </a:gridCol>
                <a:gridCol w="1787769">
                  <a:extLst>
                    <a:ext uri="{9D8B030D-6E8A-4147-A177-3AD203B41FA5}">
                      <a16:colId xmlns:a16="http://schemas.microsoft.com/office/drawing/2014/main" val="4245852308"/>
                    </a:ext>
                  </a:extLst>
                </a:gridCol>
              </a:tblGrid>
              <a:tr h="289279">
                <a:tc>
                  <a:txBody>
                    <a:bodyPr/>
                    <a:lstStyle/>
                    <a:p>
                      <a:pPr algn="ctr"/>
                      <a:r>
                        <a:rPr lang="en-US" sz="1400" dirty="0"/>
                        <a:t>SGP Range</a:t>
                      </a:r>
                    </a:p>
                  </a:txBody>
                  <a:tcPr marL="77255" marR="77255" marT="38628" marB="38628"/>
                </a:tc>
                <a:tc>
                  <a:txBody>
                    <a:bodyPr/>
                    <a:lstStyle/>
                    <a:p>
                      <a:pPr algn="ctr"/>
                      <a:r>
                        <a:rPr lang="en-US" sz="1400" dirty="0"/>
                        <a:t>Point Value</a:t>
                      </a:r>
                    </a:p>
                  </a:txBody>
                  <a:tcPr marL="77255" marR="77255" marT="38628" marB="38628"/>
                </a:tc>
                <a:extLst>
                  <a:ext uri="{0D108BD9-81ED-4DB2-BD59-A6C34878D82A}">
                    <a16:rowId xmlns:a16="http://schemas.microsoft.com/office/drawing/2014/main" val="1082764991"/>
                  </a:ext>
                </a:extLst>
              </a:tr>
              <a:tr h="289279">
                <a:tc>
                  <a:txBody>
                    <a:bodyPr/>
                    <a:lstStyle/>
                    <a:p>
                      <a:pPr algn="ctr"/>
                      <a:r>
                        <a:rPr lang="en-US" sz="1400" dirty="0"/>
                        <a:t>1-29</a:t>
                      </a:r>
                    </a:p>
                  </a:txBody>
                  <a:tcPr marL="77255" marR="77255" marT="38628" marB="38628"/>
                </a:tc>
                <a:tc>
                  <a:txBody>
                    <a:bodyPr/>
                    <a:lstStyle/>
                    <a:p>
                      <a:pPr algn="ctr"/>
                      <a:r>
                        <a:rPr lang="en-US" sz="1400" dirty="0"/>
                        <a:t>0</a:t>
                      </a:r>
                    </a:p>
                  </a:txBody>
                  <a:tcPr marL="77255" marR="77255" marT="38628" marB="38628"/>
                </a:tc>
                <a:extLst>
                  <a:ext uri="{0D108BD9-81ED-4DB2-BD59-A6C34878D82A}">
                    <a16:rowId xmlns:a16="http://schemas.microsoft.com/office/drawing/2014/main" val="1405621846"/>
                  </a:ext>
                </a:extLst>
              </a:tr>
              <a:tr h="289279">
                <a:tc>
                  <a:txBody>
                    <a:bodyPr/>
                    <a:lstStyle/>
                    <a:p>
                      <a:pPr algn="ctr"/>
                      <a:r>
                        <a:rPr lang="en-US" sz="1400" dirty="0"/>
                        <a:t>30-40</a:t>
                      </a:r>
                    </a:p>
                  </a:txBody>
                  <a:tcPr marL="77255" marR="77255" marT="38628" marB="38628"/>
                </a:tc>
                <a:tc>
                  <a:txBody>
                    <a:bodyPr/>
                    <a:lstStyle/>
                    <a:p>
                      <a:pPr algn="ctr"/>
                      <a:r>
                        <a:rPr lang="en-US" sz="1400" dirty="0"/>
                        <a:t>.5</a:t>
                      </a:r>
                    </a:p>
                  </a:txBody>
                  <a:tcPr marL="77255" marR="77255" marT="38628" marB="38628"/>
                </a:tc>
                <a:extLst>
                  <a:ext uri="{0D108BD9-81ED-4DB2-BD59-A6C34878D82A}">
                    <a16:rowId xmlns:a16="http://schemas.microsoft.com/office/drawing/2014/main" val="155073757"/>
                  </a:ext>
                </a:extLst>
              </a:tr>
              <a:tr h="289279">
                <a:tc>
                  <a:txBody>
                    <a:bodyPr/>
                    <a:lstStyle/>
                    <a:p>
                      <a:pPr algn="ctr"/>
                      <a:r>
                        <a:rPr lang="en-US" sz="1400" dirty="0"/>
                        <a:t>41-65</a:t>
                      </a:r>
                    </a:p>
                  </a:txBody>
                  <a:tcPr marL="77255" marR="77255" marT="38628" marB="38628"/>
                </a:tc>
                <a:tc>
                  <a:txBody>
                    <a:bodyPr/>
                    <a:lstStyle/>
                    <a:p>
                      <a:pPr algn="ctr"/>
                      <a:r>
                        <a:rPr lang="en-US" sz="1400" dirty="0"/>
                        <a:t>1</a:t>
                      </a:r>
                    </a:p>
                  </a:txBody>
                  <a:tcPr marL="77255" marR="77255" marT="38628" marB="38628"/>
                </a:tc>
                <a:extLst>
                  <a:ext uri="{0D108BD9-81ED-4DB2-BD59-A6C34878D82A}">
                    <a16:rowId xmlns:a16="http://schemas.microsoft.com/office/drawing/2014/main" val="3548071393"/>
                  </a:ext>
                </a:extLst>
              </a:tr>
              <a:tr h="289279">
                <a:tc>
                  <a:txBody>
                    <a:bodyPr/>
                    <a:lstStyle/>
                    <a:p>
                      <a:pPr algn="ctr"/>
                      <a:r>
                        <a:rPr lang="en-US" sz="1400" dirty="0"/>
                        <a:t>66-99</a:t>
                      </a:r>
                    </a:p>
                  </a:txBody>
                  <a:tcPr marL="77255" marR="77255" marT="38628" marB="38628"/>
                </a:tc>
                <a:tc>
                  <a:txBody>
                    <a:bodyPr/>
                    <a:lstStyle/>
                    <a:p>
                      <a:pPr algn="ctr"/>
                      <a:r>
                        <a:rPr lang="en-US" sz="1400" dirty="0"/>
                        <a:t>1.5</a:t>
                      </a:r>
                    </a:p>
                  </a:txBody>
                  <a:tcPr marL="77255" marR="77255" marT="38628" marB="38628"/>
                </a:tc>
                <a:extLst>
                  <a:ext uri="{0D108BD9-81ED-4DB2-BD59-A6C34878D82A}">
                    <a16:rowId xmlns:a16="http://schemas.microsoft.com/office/drawing/2014/main" val="292835756"/>
                  </a:ext>
                </a:extLst>
              </a:tr>
            </a:tbl>
          </a:graphicData>
        </a:graphic>
      </p:graphicFrame>
      <p:graphicFrame>
        <p:nvGraphicFramePr>
          <p:cNvPr id="14" name="Table 13"/>
          <p:cNvGraphicFramePr>
            <a:graphicFrameLocks noGrp="1"/>
          </p:cNvGraphicFramePr>
          <p:nvPr>
            <p:extLst/>
          </p:nvPr>
        </p:nvGraphicFramePr>
        <p:xfrm>
          <a:off x="4488881" y="4806858"/>
          <a:ext cx="4172597" cy="1453080"/>
        </p:xfrm>
        <a:graphic>
          <a:graphicData uri="http://schemas.openxmlformats.org/drawingml/2006/table">
            <a:tbl>
              <a:tblPr firstRow="1" bandRow="1">
                <a:tableStyleId>{68D230F3-CF80-4859-8CE7-A43EE81993B5}</a:tableStyleId>
              </a:tblPr>
              <a:tblGrid>
                <a:gridCol w="2650472">
                  <a:extLst>
                    <a:ext uri="{9D8B030D-6E8A-4147-A177-3AD203B41FA5}">
                      <a16:colId xmlns:a16="http://schemas.microsoft.com/office/drawing/2014/main" val="293431526"/>
                    </a:ext>
                  </a:extLst>
                </a:gridCol>
                <a:gridCol w="1522125">
                  <a:extLst>
                    <a:ext uri="{9D8B030D-6E8A-4147-A177-3AD203B41FA5}">
                      <a16:colId xmlns:a16="http://schemas.microsoft.com/office/drawing/2014/main" val="4245852308"/>
                    </a:ext>
                  </a:extLst>
                </a:gridCol>
              </a:tblGrid>
              <a:tr h="290616">
                <a:tc>
                  <a:txBody>
                    <a:bodyPr/>
                    <a:lstStyle/>
                    <a:p>
                      <a:pPr algn="ctr"/>
                      <a:r>
                        <a:rPr lang="en-US" sz="1400" dirty="0"/>
                        <a:t>Performance Band Movement</a:t>
                      </a:r>
                    </a:p>
                  </a:txBody>
                  <a:tcPr marL="77255" marR="77255" marT="38628" marB="38628"/>
                </a:tc>
                <a:tc>
                  <a:txBody>
                    <a:bodyPr/>
                    <a:lstStyle/>
                    <a:p>
                      <a:pPr algn="ctr"/>
                      <a:r>
                        <a:rPr lang="en-US" sz="1400" dirty="0"/>
                        <a:t>Point Value</a:t>
                      </a:r>
                    </a:p>
                  </a:txBody>
                  <a:tcPr marL="77255" marR="77255" marT="38628" marB="38628"/>
                </a:tc>
                <a:extLst>
                  <a:ext uri="{0D108BD9-81ED-4DB2-BD59-A6C34878D82A}">
                    <a16:rowId xmlns:a16="http://schemas.microsoft.com/office/drawing/2014/main" val="1082764991"/>
                  </a:ext>
                </a:extLst>
              </a:tr>
              <a:tr h="290616">
                <a:tc>
                  <a:txBody>
                    <a:bodyPr/>
                    <a:lstStyle/>
                    <a:p>
                      <a:pPr algn="l"/>
                      <a:r>
                        <a:rPr lang="en-US" sz="1400" dirty="0"/>
                        <a:t>No positive movement</a:t>
                      </a:r>
                    </a:p>
                  </a:txBody>
                  <a:tcPr marL="77255" marR="77255" marT="38628" marB="38628"/>
                </a:tc>
                <a:tc>
                  <a:txBody>
                    <a:bodyPr/>
                    <a:lstStyle/>
                    <a:p>
                      <a:pPr algn="ctr"/>
                      <a:r>
                        <a:rPr lang="en-US" sz="1400" dirty="0"/>
                        <a:t>0</a:t>
                      </a:r>
                    </a:p>
                  </a:txBody>
                  <a:tcPr marL="77255" marR="77255" marT="38628" marB="38628"/>
                </a:tc>
                <a:extLst>
                  <a:ext uri="{0D108BD9-81ED-4DB2-BD59-A6C34878D82A}">
                    <a16:rowId xmlns:a16="http://schemas.microsoft.com/office/drawing/2014/main" val="1405621846"/>
                  </a:ext>
                </a:extLst>
              </a:tr>
              <a:tr h="290616">
                <a:tc>
                  <a:txBody>
                    <a:bodyPr/>
                    <a:lstStyle/>
                    <a:p>
                      <a:pPr algn="l"/>
                      <a:r>
                        <a:rPr lang="en-US" sz="1400" dirty="0"/>
                        <a:t>Moved less than one band</a:t>
                      </a:r>
                    </a:p>
                  </a:txBody>
                  <a:tcPr marL="77255" marR="77255" marT="38628" marB="38628"/>
                </a:tc>
                <a:tc>
                  <a:txBody>
                    <a:bodyPr/>
                    <a:lstStyle/>
                    <a:p>
                      <a:pPr algn="ctr"/>
                      <a:r>
                        <a:rPr lang="en-US" sz="1400" dirty="0"/>
                        <a:t>.5</a:t>
                      </a:r>
                    </a:p>
                  </a:txBody>
                  <a:tcPr marL="77255" marR="77255" marT="38628" marB="38628"/>
                </a:tc>
                <a:extLst>
                  <a:ext uri="{0D108BD9-81ED-4DB2-BD59-A6C34878D82A}">
                    <a16:rowId xmlns:a16="http://schemas.microsoft.com/office/drawing/2014/main" val="155073757"/>
                  </a:ext>
                </a:extLst>
              </a:tr>
              <a:tr h="290616">
                <a:tc>
                  <a:txBody>
                    <a:bodyPr/>
                    <a:lstStyle/>
                    <a:p>
                      <a:pPr algn="l"/>
                      <a:r>
                        <a:rPr lang="en-US" sz="1400" dirty="0"/>
                        <a:t>Moved one band</a:t>
                      </a:r>
                    </a:p>
                  </a:txBody>
                  <a:tcPr marL="77255" marR="77255" marT="38628" marB="38628"/>
                </a:tc>
                <a:tc>
                  <a:txBody>
                    <a:bodyPr/>
                    <a:lstStyle/>
                    <a:p>
                      <a:pPr algn="ctr"/>
                      <a:r>
                        <a:rPr lang="en-US" sz="1400" dirty="0"/>
                        <a:t>1</a:t>
                      </a:r>
                    </a:p>
                  </a:txBody>
                  <a:tcPr marL="77255" marR="77255" marT="38628" marB="38628"/>
                </a:tc>
                <a:extLst>
                  <a:ext uri="{0D108BD9-81ED-4DB2-BD59-A6C34878D82A}">
                    <a16:rowId xmlns:a16="http://schemas.microsoft.com/office/drawing/2014/main" val="3548071393"/>
                  </a:ext>
                </a:extLst>
              </a:tr>
              <a:tr h="290616">
                <a:tc>
                  <a:txBody>
                    <a:bodyPr/>
                    <a:lstStyle/>
                    <a:p>
                      <a:pPr algn="l"/>
                      <a:r>
                        <a:rPr lang="en-US" sz="1400" dirty="0"/>
                        <a:t>Moved more than one band</a:t>
                      </a:r>
                    </a:p>
                  </a:txBody>
                  <a:tcPr marL="77255" marR="77255" marT="38628" marB="38628"/>
                </a:tc>
                <a:tc>
                  <a:txBody>
                    <a:bodyPr/>
                    <a:lstStyle/>
                    <a:p>
                      <a:pPr algn="ctr"/>
                      <a:r>
                        <a:rPr lang="en-US" sz="1400" dirty="0"/>
                        <a:t>1.5</a:t>
                      </a:r>
                    </a:p>
                  </a:txBody>
                  <a:tcPr marL="77255" marR="77255" marT="38628" marB="38628"/>
                </a:tc>
                <a:extLst>
                  <a:ext uri="{0D108BD9-81ED-4DB2-BD59-A6C34878D82A}">
                    <a16:rowId xmlns:a16="http://schemas.microsoft.com/office/drawing/2014/main" val="292835756"/>
                  </a:ext>
                </a:extLst>
              </a:tr>
            </a:tbl>
          </a:graphicData>
        </a:graphic>
      </p:graphicFrame>
      <p:sp>
        <p:nvSpPr>
          <p:cNvPr id="4" name="TextBox 3"/>
          <p:cNvSpPr txBox="1"/>
          <p:nvPr/>
        </p:nvSpPr>
        <p:spPr>
          <a:xfrm>
            <a:off x="556843" y="4486000"/>
            <a:ext cx="3253727" cy="307777"/>
          </a:xfrm>
          <a:prstGeom prst="rect">
            <a:avLst/>
          </a:prstGeom>
          <a:noFill/>
        </p:spPr>
        <p:txBody>
          <a:bodyPr wrap="square" rtlCol="0">
            <a:spAutoFit/>
          </a:bodyPr>
          <a:lstStyle/>
          <a:p>
            <a:r>
              <a:rPr lang="en-US" sz="1400" b="1" dirty="0"/>
              <a:t>ELA and Mathematics SGPs</a:t>
            </a:r>
          </a:p>
        </p:txBody>
      </p:sp>
      <p:sp>
        <p:nvSpPr>
          <p:cNvPr id="15" name="TextBox 14"/>
          <p:cNvSpPr txBox="1"/>
          <p:nvPr/>
        </p:nvSpPr>
        <p:spPr>
          <a:xfrm>
            <a:off x="4488881" y="4487118"/>
            <a:ext cx="4172597" cy="307777"/>
          </a:xfrm>
          <a:prstGeom prst="rect">
            <a:avLst/>
          </a:prstGeom>
          <a:noFill/>
        </p:spPr>
        <p:txBody>
          <a:bodyPr wrap="square" rtlCol="0">
            <a:spAutoFit/>
          </a:bodyPr>
          <a:lstStyle/>
          <a:p>
            <a:r>
              <a:rPr lang="en-US" sz="1400" b="1" dirty="0"/>
              <a:t>EL Progress Towards Proficiency – ACCESS for ELLs</a:t>
            </a:r>
          </a:p>
        </p:txBody>
      </p:sp>
      <p:sp>
        <p:nvSpPr>
          <p:cNvPr id="16" name="TextBox 15">
            <a:extLst>
              <a:ext uri="{FF2B5EF4-FFF2-40B4-BE49-F238E27FC236}">
                <a16:creationId xmlns:a16="http://schemas.microsoft.com/office/drawing/2014/main" id="{6303B8E3-02D5-433F-B1EC-B68550353633}"/>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2525285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18</a:t>
            </a:fld>
            <a:endParaRPr lang="en-US" dirty="0"/>
          </a:p>
        </p:txBody>
      </p:sp>
      <p:sp>
        <p:nvSpPr>
          <p:cNvPr id="8" name="Rectangle 7"/>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7" name="Rectangle 6"/>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9" name="Rectangle 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12" name="Content Placeholder 2"/>
          <p:cNvSpPr>
            <a:spLocks noGrp="1"/>
          </p:cNvSpPr>
          <p:nvPr>
            <p:ph idx="1"/>
          </p:nvPr>
        </p:nvSpPr>
        <p:spPr>
          <a:xfrm>
            <a:off x="628650" y="2824459"/>
            <a:ext cx="7886700" cy="3352504"/>
          </a:xfrm>
        </p:spPr>
        <p:txBody>
          <a:bodyPr>
            <a:normAutofit fontScale="77500" lnSpcReduction="20000"/>
          </a:bodyPr>
          <a:lstStyle/>
          <a:p>
            <a:pPr lvl="0"/>
            <a:r>
              <a:rPr lang="en-US" sz="2400" dirty="0"/>
              <a:t>Based on new CCRPI improvement targets, which are represented by improvement flags</a:t>
            </a:r>
          </a:p>
          <a:p>
            <a:pPr lvl="1"/>
            <a:r>
              <a:rPr lang="en-US" sz="2000" dirty="0"/>
              <a:t>School- and district-level targets based on 3% of the gap between baseline achievement rates (2017) and 100%</a:t>
            </a:r>
          </a:p>
          <a:p>
            <a:pPr lvl="0"/>
            <a:r>
              <a:rPr lang="en-US" sz="2400" dirty="0"/>
              <a:t>For each achievement improvement target, 1 point is earned when the target is met (green flag), 0.5 points are earned when progress is made but the target is not met (yellow flag), and 0 points are earned when performance does not improve (red flag).</a:t>
            </a:r>
          </a:p>
          <a:p>
            <a:r>
              <a:rPr lang="en-US" sz="2400"/>
              <a:t>ED, EL, and SWD subgroups can earn 1.5 points when a 6% improvement target is met.</a:t>
            </a:r>
          </a:p>
          <a:p>
            <a:pPr lvl="0"/>
            <a:r>
              <a:rPr lang="en-US" sz="2400"/>
              <a:t>Sets </a:t>
            </a:r>
            <a:r>
              <a:rPr lang="en-US" sz="2400" dirty="0"/>
              <a:t>an expectation of improvement or maintenance of high achievement for all students; provides an opportunity for schools to demonstrate improvements in performance; and provides better alignment between CCRPI and improvement flags</a:t>
            </a:r>
          </a:p>
        </p:txBody>
      </p:sp>
      <p:sp>
        <p:nvSpPr>
          <p:cNvPr id="3" name="Rectangle 2"/>
          <p:cNvSpPr/>
          <p:nvPr/>
        </p:nvSpPr>
        <p:spPr>
          <a:xfrm>
            <a:off x="3317629" y="1817077"/>
            <a:ext cx="1113693" cy="844061"/>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0BB93579-C6C2-4432-ACA6-B8A15946CD39}"/>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485838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19</a:t>
            </a:fld>
            <a:endParaRPr lang="en-US" dirty="0"/>
          </a:p>
        </p:txBody>
      </p:sp>
      <p:sp>
        <p:nvSpPr>
          <p:cNvPr id="8" name="Rectangle 7"/>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7" name="Rectangle 6"/>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9" name="Rectangle 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12" name="Content Placeholder 2"/>
          <p:cNvSpPr>
            <a:spLocks noGrp="1"/>
          </p:cNvSpPr>
          <p:nvPr>
            <p:ph idx="1"/>
          </p:nvPr>
        </p:nvSpPr>
        <p:spPr>
          <a:xfrm>
            <a:off x="628650" y="2824459"/>
            <a:ext cx="7886700" cy="3352504"/>
          </a:xfrm>
        </p:spPr>
        <p:txBody>
          <a:bodyPr>
            <a:normAutofit lnSpcReduction="10000"/>
          </a:bodyPr>
          <a:lstStyle/>
          <a:p>
            <a:pPr lvl="0"/>
            <a:r>
              <a:rPr lang="en-US" sz="2000" dirty="0"/>
              <a:t>Elementary and middle school                                                                    readiness focus on foundational                                                                       skills, such as literacy, attendance,                                                                      and enrichment beyond the                                                                      traditional core. </a:t>
            </a:r>
          </a:p>
          <a:p>
            <a:pPr lvl="0"/>
            <a:r>
              <a:rPr lang="en-US" sz="2000" dirty="0"/>
              <a:t>In high school, literacy and                                                                attendance continue to be critical                                                     indicators of postsecondary readiness. Students should also participate in accelerated enrollment opportunities – academic or technical; complete a pathway; and demonstrate college or career readiness.</a:t>
            </a:r>
          </a:p>
          <a:p>
            <a:pPr lvl="0"/>
            <a:r>
              <a:rPr lang="en-US" sz="2000" dirty="0"/>
              <a:t>Readiness indicators will be weighted equally.</a:t>
            </a:r>
          </a:p>
        </p:txBody>
      </p:sp>
      <p:sp>
        <p:nvSpPr>
          <p:cNvPr id="3" name="Rectangle 2"/>
          <p:cNvSpPr/>
          <p:nvPr/>
        </p:nvSpPr>
        <p:spPr>
          <a:xfrm>
            <a:off x="4419592" y="1817077"/>
            <a:ext cx="1113693" cy="844061"/>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14"/>
          <p:cNvSpPr txBox="1"/>
          <p:nvPr/>
        </p:nvSpPr>
        <p:spPr>
          <a:xfrm>
            <a:off x="4572000" y="2835914"/>
            <a:ext cx="4286617" cy="1664797"/>
          </a:xfrm>
          <a:prstGeom prst="rect">
            <a:avLst/>
          </a:prstGeom>
          <a:noFill/>
          <a:ln w="9525" cap="flat" cmpd="sng" algn="ctr">
            <a:solidFill>
              <a:schemeClr val="accent6">
                <a:lumMod val="7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b="1" dirty="0">
                <a:solidFill>
                  <a:srgbClr val="538135"/>
                </a:solidFill>
                <a:effectLst/>
                <a:ea typeface="Calibri" panose="020F0502020204030204" pitchFamily="34" charset="0"/>
                <a:cs typeface="Times New Roman" panose="02020603050405020304" pitchFamily="18" charset="0"/>
              </a:rPr>
              <a:t>DEFINING READINESS</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400" b="1" dirty="0">
                <a:solidFill>
                  <a:srgbClr val="538135"/>
                </a:solidFill>
                <a:effectLst/>
                <a:ea typeface="Calibri" panose="020F0502020204030204" pitchFamily="34" charset="0"/>
                <a:cs typeface="Times New Roman" panose="02020603050405020304" pitchFamily="18" charset="0"/>
              </a:rPr>
              <a:t> </a:t>
            </a:r>
            <a:endParaRPr lang="en-US" sz="14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1" dirty="0">
                <a:solidFill>
                  <a:srgbClr val="000000"/>
                </a:solidFill>
                <a:effectLst/>
                <a:ea typeface="Calibri" panose="020F0502020204030204" pitchFamily="34" charset="0"/>
                <a:cs typeface="Times New Roman" panose="02020603050405020304" pitchFamily="18" charset="0"/>
              </a:rPr>
              <a:t>Early grades: </a:t>
            </a:r>
            <a:r>
              <a:rPr lang="en-US" sz="1400" dirty="0">
                <a:solidFill>
                  <a:srgbClr val="000000"/>
                </a:solidFill>
                <a:effectLst/>
                <a:ea typeface="Calibri" panose="020F0502020204030204" pitchFamily="34" charset="0"/>
                <a:cs typeface="Times New Roman" panose="02020603050405020304" pitchFamily="18" charset="0"/>
              </a:rPr>
              <a:t>Foundational skills and concepts</a:t>
            </a:r>
            <a:endParaRPr lang="en-US" sz="14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1" dirty="0">
                <a:solidFill>
                  <a:srgbClr val="000000"/>
                </a:solidFill>
                <a:effectLst/>
                <a:ea typeface="Calibri" panose="020F0502020204030204" pitchFamily="34" charset="0"/>
                <a:cs typeface="Times New Roman" panose="02020603050405020304" pitchFamily="18" charset="0"/>
              </a:rPr>
              <a:t>Later grades:</a:t>
            </a:r>
            <a:r>
              <a:rPr lang="en-US" sz="1400" dirty="0">
                <a:solidFill>
                  <a:srgbClr val="000000"/>
                </a:solidFill>
                <a:effectLst/>
                <a:ea typeface="Calibri" panose="020F0502020204030204" pitchFamily="34" charset="0"/>
                <a:cs typeface="Times New Roman" panose="02020603050405020304" pitchFamily="18" charset="0"/>
              </a:rPr>
              <a:t> Multiple paths to succeed by expanding opportunities and personalizing learning</a:t>
            </a:r>
            <a:endParaRPr lang="en-US" sz="14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1" dirty="0">
                <a:solidFill>
                  <a:srgbClr val="000000"/>
                </a:solidFill>
                <a:effectLst/>
                <a:ea typeface="Calibri" panose="020F0502020204030204" pitchFamily="34" charset="0"/>
                <a:cs typeface="Times New Roman" panose="02020603050405020304" pitchFamily="18" charset="0"/>
              </a:rPr>
              <a:t>Graduates </a:t>
            </a:r>
            <a:r>
              <a:rPr lang="en-US" sz="1400" dirty="0">
                <a:solidFill>
                  <a:srgbClr val="000000"/>
                </a:solidFill>
                <a:effectLst/>
                <a:ea typeface="Calibri" panose="020F0502020204030204" pitchFamily="34" charset="0"/>
                <a:cs typeface="Times New Roman" panose="02020603050405020304" pitchFamily="18" charset="0"/>
              </a:rPr>
              <a:t>are college and/or career ready</a:t>
            </a:r>
            <a:endParaRPr lang="en-US" sz="140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1" dirty="0">
                <a:solidFill>
                  <a:srgbClr val="000000"/>
                </a:solidFill>
                <a:effectLst/>
                <a:ea typeface="Calibri" panose="020F0502020204030204" pitchFamily="34" charset="0"/>
                <a:cs typeface="Times New Roman" panose="02020603050405020304" pitchFamily="18" charset="0"/>
              </a:rPr>
              <a:t>Life-long learning</a:t>
            </a:r>
            <a:endParaRPr lang="en-US" sz="1400" dirty="0">
              <a:effectLst/>
              <a:ea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5EF7D079-824A-4996-86B0-BF5AA9F60BA7}"/>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3109859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AFF6A-77E0-4EC9-A3BD-7A4BF8E6AB39}"/>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6673073E-D60C-4F11-8C71-BE50705475A8}"/>
              </a:ext>
            </a:extLst>
          </p:cNvPr>
          <p:cNvSpPr>
            <a:spLocks noGrp="1"/>
          </p:cNvSpPr>
          <p:nvPr>
            <p:ph idx="1"/>
          </p:nvPr>
        </p:nvSpPr>
        <p:spPr/>
        <p:txBody>
          <a:bodyPr/>
          <a:lstStyle/>
          <a:p>
            <a:r>
              <a:rPr lang="en-US" dirty="0"/>
              <a:t>ESSA and how we arrived at the redesigned CCRPI</a:t>
            </a:r>
          </a:p>
          <a:p>
            <a:r>
              <a:rPr lang="en-US" dirty="0"/>
              <a:t>Overview of the redesigned CCRPI as submitted in Georgia’s ESSA plan</a:t>
            </a:r>
          </a:p>
          <a:p>
            <a:r>
              <a:rPr lang="en-US" dirty="0"/>
              <a:t>Preparing for the 2018 CCRPI</a:t>
            </a:r>
          </a:p>
        </p:txBody>
      </p:sp>
      <p:sp>
        <p:nvSpPr>
          <p:cNvPr id="5" name="Slide Number Placeholder 4">
            <a:extLst>
              <a:ext uri="{FF2B5EF4-FFF2-40B4-BE49-F238E27FC236}">
                <a16:creationId xmlns:a16="http://schemas.microsoft.com/office/drawing/2014/main" id="{D2DD1C92-1CF3-47D1-ACA9-16038866DC0A}"/>
              </a:ext>
            </a:extLst>
          </p:cNvPr>
          <p:cNvSpPr>
            <a:spLocks noGrp="1"/>
          </p:cNvSpPr>
          <p:nvPr>
            <p:ph type="sldNum" sz="quarter" idx="4"/>
          </p:nvPr>
        </p:nvSpPr>
        <p:spPr/>
        <p:txBody>
          <a:bodyPr/>
          <a:lstStyle/>
          <a:p>
            <a:fld id="{B63E4CEF-BB1E-48C7-AE93-F39F6AA99AD7}" type="slidenum">
              <a:rPr lang="en-US" smtClean="0"/>
              <a:pPr/>
              <a:t>2</a:t>
            </a:fld>
            <a:endParaRPr lang="en-US" dirty="0"/>
          </a:p>
        </p:txBody>
      </p:sp>
    </p:spTree>
    <p:extLst>
      <p:ext uri="{BB962C8B-B14F-4D97-AF65-F5344CB8AC3E}">
        <p14:creationId xmlns:p14="http://schemas.microsoft.com/office/powerpoint/2010/main" val="2680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20</a:t>
            </a:fld>
            <a:endParaRPr lang="en-US" dirty="0"/>
          </a:p>
        </p:txBody>
      </p:sp>
      <p:sp>
        <p:nvSpPr>
          <p:cNvPr id="8" name="Rectangle 7"/>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7" name="Rectangle 6"/>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9" name="Rectangle 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3" name="Rectangle 2"/>
          <p:cNvSpPr/>
          <p:nvPr/>
        </p:nvSpPr>
        <p:spPr>
          <a:xfrm>
            <a:off x="4419592" y="1817077"/>
            <a:ext cx="1113693" cy="844061"/>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Table 17">
            <a:extLst>
              <a:ext uri="{FF2B5EF4-FFF2-40B4-BE49-F238E27FC236}">
                <a16:creationId xmlns:a16="http://schemas.microsoft.com/office/drawing/2014/main" id="{218CF358-945C-4EC4-9E95-D4C18F1030F8}"/>
              </a:ext>
            </a:extLst>
          </p:cNvPr>
          <p:cNvGraphicFramePr>
            <a:graphicFrameLocks noGrp="1"/>
          </p:cNvGraphicFramePr>
          <p:nvPr>
            <p:extLst>
              <p:ext uri="{D42A27DB-BD31-4B8C-83A1-F6EECF244321}">
                <p14:modId xmlns:p14="http://schemas.microsoft.com/office/powerpoint/2010/main" val="3975282876"/>
              </p:ext>
            </p:extLst>
          </p:nvPr>
        </p:nvGraphicFramePr>
        <p:xfrm>
          <a:off x="359730" y="2850985"/>
          <a:ext cx="8407400" cy="3017520"/>
        </p:xfrm>
        <a:graphic>
          <a:graphicData uri="http://schemas.openxmlformats.org/drawingml/2006/table">
            <a:tbl>
              <a:tblPr firstRow="1" bandRow="1">
                <a:tableStyleId>{5940675A-B579-460E-94D1-54222C63F5DA}</a:tableStyleId>
              </a:tblPr>
              <a:tblGrid>
                <a:gridCol w="8407400">
                  <a:extLst>
                    <a:ext uri="{9D8B030D-6E8A-4147-A177-3AD203B41FA5}">
                      <a16:colId xmlns:a16="http://schemas.microsoft.com/office/drawing/2014/main" val="3914729195"/>
                    </a:ext>
                  </a:extLst>
                </a:gridCol>
              </a:tblGrid>
              <a:tr h="173604">
                <a:tc>
                  <a:txBody>
                    <a:bodyPr/>
                    <a:lstStyle/>
                    <a:p>
                      <a:r>
                        <a:rPr lang="en-US" sz="1400" b="1" dirty="0">
                          <a:solidFill>
                            <a:schemeClr val="tx1"/>
                          </a:solidFill>
                        </a:rPr>
                        <a:t>CCRPI Readiness Indicators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30939433"/>
                  </a:ext>
                </a:extLst>
              </a:tr>
              <a:tr h="173604">
                <a:tc>
                  <a:txBody>
                    <a:bodyPr/>
                    <a:lstStyle/>
                    <a:p>
                      <a:r>
                        <a:rPr lang="en-US" sz="1400" dirty="0">
                          <a:solidFill>
                            <a:schemeClr val="tx1"/>
                          </a:solidFill>
                        </a:rPr>
                        <a:t>Elementary School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335393105"/>
                  </a:ext>
                </a:extLst>
              </a:tr>
              <a:tr h="538174">
                <a:tc>
                  <a:txBody>
                    <a:bodyPr/>
                    <a:lstStyle/>
                    <a:p>
                      <a:r>
                        <a:rPr lang="en-US" sz="1400" b="1" dirty="0">
                          <a:solidFill>
                            <a:schemeClr val="accent6">
                              <a:lumMod val="75000"/>
                            </a:schemeClr>
                          </a:solidFill>
                        </a:rPr>
                        <a:t>Literacy</a:t>
                      </a:r>
                      <a:r>
                        <a:rPr lang="en-US" sz="1400" dirty="0">
                          <a:solidFill>
                            <a:schemeClr val="accent6">
                              <a:lumMod val="75000"/>
                            </a:schemeClr>
                          </a:solidFill>
                        </a:rPr>
                        <a:t>:</a:t>
                      </a:r>
                      <a:r>
                        <a:rPr lang="en-US" sz="1400" dirty="0">
                          <a:solidFill>
                            <a:schemeClr val="tx1">
                              <a:lumMod val="50000"/>
                              <a:lumOff val="50000"/>
                            </a:schemeClr>
                          </a:solidFill>
                        </a:rPr>
                        <a:t> Percent of students in grades 3-5 demonstrating reading comprehension at or above the midpoint of the College &amp; Career Ready “Stretch” Lexile Band for each grade level.</a:t>
                      </a:r>
                    </a:p>
                    <a:p>
                      <a:r>
                        <a:rPr lang="en-US" sz="1400" b="1" dirty="0">
                          <a:solidFill>
                            <a:schemeClr val="accent6">
                              <a:lumMod val="75000"/>
                            </a:schemeClr>
                          </a:solidFill>
                        </a:rPr>
                        <a:t>Student Attendance</a:t>
                      </a:r>
                      <a:r>
                        <a:rPr lang="en-US" sz="1400" dirty="0">
                          <a:solidFill>
                            <a:schemeClr val="accent6">
                              <a:lumMod val="75000"/>
                            </a:schemeClr>
                          </a:solidFill>
                        </a:rPr>
                        <a:t>:</a:t>
                      </a:r>
                      <a:r>
                        <a:rPr lang="en-US" sz="1400" dirty="0">
                          <a:solidFill>
                            <a:schemeClr val="tx1">
                              <a:lumMod val="50000"/>
                              <a:lumOff val="50000"/>
                            </a:schemeClr>
                          </a:solidFill>
                        </a:rPr>
                        <a:t> Percent of students in grades K-5 absent less than 10% of enrolled days.</a:t>
                      </a:r>
                    </a:p>
                    <a:p>
                      <a:r>
                        <a:rPr lang="en-US" sz="1400" b="1" dirty="0">
                          <a:solidFill>
                            <a:schemeClr val="accent6">
                              <a:lumMod val="75000"/>
                            </a:schemeClr>
                          </a:solidFill>
                        </a:rPr>
                        <a:t>Beyond the Core</a:t>
                      </a:r>
                      <a:r>
                        <a:rPr lang="en-US" sz="1400" dirty="0">
                          <a:solidFill>
                            <a:schemeClr val="accent6">
                              <a:lumMod val="75000"/>
                            </a:schemeClr>
                          </a:solidFill>
                        </a:rPr>
                        <a:t>:</a:t>
                      </a:r>
                      <a:r>
                        <a:rPr lang="en-US" sz="1400" dirty="0">
                          <a:solidFill>
                            <a:schemeClr val="tx1">
                              <a:lumMod val="50000"/>
                              <a:lumOff val="50000"/>
                            </a:schemeClr>
                          </a:solidFill>
                        </a:rPr>
                        <a:t> Percent of students earning a passing score in fine arts or world language.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89082672"/>
                  </a:ext>
                </a:extLst>
              </a:tr>
              <a:tr h="173604">
                <a:tc>
                  <a:txBody>
                    <a:bodyPr/>
                    <a:lstStyle/>
                    <a:p>
                      <a:r>
                        <a:rPr lang="en-US" sz="1400" dirty="0">
                          <a:solidFill>
                            <a:schemeClr val="tx1"/>
                          </a:solidFill>
                        </a:rPr>
                        <a:t>Middle School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35218363"/>
                  </a:ext>
                </a:extLst>
              </a:tr>
              <a:tr h="794769">
                <a:tc>
                  <a:txBody>
                    <a:bodyPr/>
                    <a:lstStyle/>
                    <a:p>
                      <a:r>
                        <a:rPr lang="en-US" sz="1400" b="1" dirty="0">
                          <a:solidFill>
                            <a:schemeClr val="accent6">
                              <a:lumMod val="75000"/>
                            </a:schemeClr>
                          </a:solidFill>
                        </a:rPr>
                        <a:t>Literacy</a:t>
                      </a:r>
                      <a:r>
                        <a:rPr lang="en-US" sz="1400" dirty="0">
                          <a:solidFill>
                            <a:schemeClr val="accent6">
                              <a:lumMod val="75000"/>
                            </a:schemeClr>
                          </a:solidFill>
                        </a:rPr>
                        <a:t>:</a:t>
                      </a:r>
                      <a:r>
                        <a:rPr lang="en-US" sz="1400" dirty="0">
                          <a:solidFill>
                            <a:schemeClr val="tx1">
                              <a:lumMod val="50000"/>
                              <a:lumOff val="50000"/>
                            </a:schemeClr>
                          </a:solidFill>
                        </a:rPr>
                        <a:t> Percent of students in grades 6-8 demonstrating reading comprehension at or above the midpoint of the College &amp; Career Ready “Stretch” Lexile Band for each grade level.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accent6">
                              <a:lumMod val="75000"/>
                            </a:schemeClr>
                          </a:solidFill>
                        </a:rPr>
                        <a:t>Student Attendance</a:t>
                      </a:r>
                      <a:r>
                        <a:rPr lang="en-US" sz="1400" dirty="0">
                          <a:solidFill>
                            <a:schemeClr val="accent6">
                              <a:lumMod val="75000"/>
                            </a:schemeClr>
                          </a:solidFill>
                        </a:rPr>
                        <a:t>:</a:t>
                      </a:r>
                      <a:r>
                        <a:rPr lang="en-US" sz="1400" dirty="0">
                          <a:solidFill>
                            <a:schemeClr val="tx1">
                              <a:lumMod val="50000"/>
                              <a:lumOff val="50000"/>
                            </a:schemeClr>
                          </a:solidFill>
                        </a:rPr>
                        <a:t> Percent of students in grades 6-8 absent less than 10% of enrolled days.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accent6">
                              <a:lumMod val="75000"/>
                            </a:schemeClr>
                          </a:solidFill>
                        </a:rPr>
                        <a:t>Beyond the Core</a:t>
                      </a:r>
                      <a:r>
                        <a:rPr lang="en-US" sz="1400" dirty="0">
                          <a:solidFill>
                            <a:schemeClr val="accent6">
                              <a:lumMod val="75000"/>
                            </a:schemeClr>
                          </a:solidFill>
                        </a:rPr>
                        <a:t>:</a:t>
                      </a:r>
                      <a:r>
                        <a:rPr lang="en-US" sz="1400" dirty="0">
                          <a:solidFill>
                            <a:schemeClr val="tx1">
                              <a:lumMod val="50000"/>
                              <a:lumOff val="50000"/>
                            </a:schemeClr>
                          </a:solidFill>
                        </a:rPr>
                        <a:t> Percent of students earning a passing score in fine arts, world language, physical education/health, or career exploratory.</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25892134"/>
                  </a:ext>
                </a:extLst>
              </a:tr>
            </a:tbl>
          </a:graphicData>
        </a:graphic>
      </p:graphicFrame>
      <p:sp>
        <p:nvSpPr>
          <p:cNvPr id="12" name="TextBox 11">
            <a:extLst>
              <a:ext uri="{FF2B5EF4-FFF2-40B4-BE49-F238E27FC236}">
                <a16:creationId xmlns:a16="http://schemas.microsoft.com/office/drawing/2014/main" id="{9485C315-40FF-4D06-867C-C97246DCC2C5}"/>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347953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21</a:t>
            </a:fld>
            <a:endParaRPr lang="en-US" dirty="0"/>
          </a:p>
        </p:txBody>
      </p:sp>
      <p:sp>
        <p:nvSpPr>
          <p:cNvPr id="8" name="Rectangle 7"/>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7" name="Rectangle 6"/>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9" name="Rectangle 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3" name="Rectangle 2"/>
          <p:cNvSpPr/>
          <p:nvPr/>
        </p:nvSpPr>
        <p:spPr>
          <a:xfrm>
            <a:off x="4419592" y="1817077"/>
            <a:ext cx="1113693" cy="844061"/>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Table 17">
            <a:extLst>
              <a:ext uri="{FF2B5EF4-FFF2-40B4-BE49-F238E27FC236}">
                <a16:creationId xmlns:a16="http://schemas.microsoft.com/office/drawing/2014/main" id="{218CF358-945C-4EC4-9E95-D4C18F1030F8}"/>
              </a:ext>
            </a:extLst>
          </p:cNvPr>
          <p:cNvGraphicFramePr>
            <a:graphicFrameLocks noGrp="1"/>
          </p:cNvGraphicFramePr>
          <p:nvPr>
            <p:extLst>
              <p:ext uri="{D42A27DB-BD31-4B8C-83A1-F6EECF244321}">
                <p14:modId xmlns:p14="http://schemas.microsoft.com/office/powerpoint/2010/main" val="1225157323"/>
              </p:ext>
            </p:extLst>
          </p:nvPr>
        </p:nvGraphicFramePr>
        <p:xfrm>
          <a:off x="359730" y="2850985"/>
          <a:ext cx="8407400" cy="3048000"/>
        </p:xfrm>
        <a:graphic>
          <a:graphicData uri="http://schemas.openxmlformats.org/drawingml/2006/table">
            <a:tbl>
              <a:tblPr firstRow="1" bandRow="1">
                <a:tableStyleId>{5940675A-B579-460E-94D1-54222C63F5DA}</a:tableStyleId>
              </a:tblPr>
              <a:tblGrid>
                <a:gridCol w="8407400">
                  <a:extLst>
                    <a:ext uri="{9D8B030D-6E8A-4147-A177-3AD203B41FA5}">
                      <a16:colId xmlns:a16="http://schemas.microsoft.com/office/drawing/2014/main" val="3914729195"/>
                    </a:ext>
                  </a:extLst>
                </a:gridCol>
              </a:tblGrid>
              <a:tr h="173604">
                <a:tc>
                  <a:txBody>
                    <a:bodyPr/>
                    <a:lstStyle/>
                    <a:p>
                      <a:r>
                        <a:rPr lang="en-US" sz="1400" b="1" dirty="0">
                          <a:solidFill>
                            <a:schemeClr val="tx1"/>
                          </a:solidFill>
                        </a:rPr>
                        <a:t>CCRPI Readiness Indicators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30939433"/>
                  </a:ext>
                </a:extLst>
              </a:tr>
              <a:tr h="173604">
                <a:tc>
                  <a:txBody>
                    <a:bodyPr/>
                    <a:lstStyle/>
                    <a:p>
                      <a:r>
                        <a:rPr lang="en-US" sz="1400" dirty="0">
                          <a:solidFill>
                            <a:schemeClr val="tx1"/>
                          </a:solidFill>
                        </a:rPr>
                        <a:t>High School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335393105"/>
                  </a:ext>
                </a:extLst>
              </a:tr>
              <a:tr h="538174">
                <a:tc>
                  <a:txBody>
                    <a:bodyPr/>
                    <a:lstStyle/>
                    <a:p>
                      <a:r>
                        <a:rPr lang="en-US" sz="1400" b="1" dirty="0">
                          <a:solidFill>
                            <a:schemeClr val="accent6">
                              <a:lumMod val="75000"/>
                            </a:schemeClr>
                          </a:solidFill>
                        </a:rPr>
                        <a:t>Literacy</a:t>
                      </a:r>
                      <a:r>
                        <a:rPr lang="en-US" sz="1400" dirty="0">
                          <a:solidFill>
                            <a:schemeClr val="accent6">
                              <a:lumMod val="75000"/>
                            </a:schemeClr>
                          </a:solidFill>
                        </a:rPr>
                        <a:t>:</a:t>
                      </a:r>
                      <a:r>
                        <a:rPr lang="en-US" sz="1400" dirty="0">
                          <a:solidFill>
                            <a:schemeClr val="tx1">
                              <a:lumMod val="50000"/>
                              <a:lumOff val="50000"/>
                            </a:schemeClr>
                          </a:solidFill>
                        </a:rPr>
                        <a:t> Percent of students in 9</a:t>
                      </a:r>
                      <a:r>
                        <a:rPr lang="en-US" sz="1400" baseline="30000" dirty="0">
                          <a:solidFill>
                            <a:schemeClr val="tx1">
                              <a:lumMod val="50000"/>
                              <a:lumOff val="50000"/>
                            </a:schemeClr>
                          </a:solidFill>
                        </a:rPr>
                        <a:t>th</a:t>
                      </a:r>
                      <a:r>
                        <a:rPr lang="en-US" sz="1400" dirty="0">
                          <a:solidFill>
                            <a:schemeClr val="tx1">
                              <a:lumMod val="50000"/>
                              <a:lumOff val="50000"/>
                            </a:schemeClr>
                          </a:solidFill>
                        </a:rPr>
                        <a:t> Grade Literature and American Literature demonstrating reading comprehension at or above the midpoint of the College &amp; Career Ready “Stretch” Lexile Band for each course.</a:t>
                      </a:r>
                    </a:p>
                    <a:p>
                      <a:r>
                        <a:rPr lang="en-US" sz="1400" b="1" dirty="0">
                          <a:solidFill>
                            <a:schemeClr val="accent6">
                              <a:lumMod val="75000"/>
                            </a:schemeClr>
                          </a:solidFill>
                        </a:rPr>
                        <a:t>Student Attendance</a:t>
                      </a:r>
                      <a:r>
                        <a:rPr lang="en-US" sz="1400" dirty="0">
                          <a:solidFill>
                            <a:schemeClr val="accent6">
                              <a:lumMod val="75000"/>
                            </a:schemeClr>
                          </a:solidFill>
                        </a:rPr>
                        <a:t>:</a:t>
                      </a:r>
                      <a:r>
                        <a:rPr lang="en-US" sz="1400" dirty="0">
                          <a:solidFill>
                            <a:schemeClr val="tx1">
                              <a:lumMod val="50000"/>
                              <a:lumOff val="50000"/>
                            </a:schemeClr>
                          </a:solidFill>
                        </a:rPr>
                        <a:t> Percent of students in grades 9-12 absent less than 10% of enrolled days.</a:t>
                      </a:r>
                    </a:p>
                    <a:p>
                      <a:r>
                        <a:rPr lang="en-US" sz="1400" b="1" dirty="0">
                          <a:solidFill>
                            <a:schemeClr val="accent6">
                              <a:lumMod val="75000"/>
                            </a:schemeClr>
                          </a:solidFill>
                        </a:rPr>
                        <a:t>Accelerated Enrollment</a:t>
                      </a:r>
                      <a:r>
                        <a:rPr lang="en-US" sz="1400" dirty="0">
                          <a:solidFill>
                            <a:schemeClr val="accent6">
                              <a:lumMod val="75000"/>
                            </a:schemeClr>
                          </a:solidFill>
                        </a:rPr>
                        <a:t>:</a:t>
                      </a:r>
                      <a:r>
                        <a:rPr lang="en-US" sz="1400" dirty="0">
                          <a:solidFill>
                            <a:schemeClr val="tx1">
                              <a:lumMod val="50000"/>
                              <a:lumOff val="50000"/>
                            </a:schemeClr>
                          </a:solidFill>
                        </a:rPr>
                        <a:t> Percent of graduates earning credit for accelerated enrollment via Dual Enrollment, Advanced Placement, or International Baccalaureate courses.</a:t>
                      </a:r>
                    </a:p>
                    <a:p>
                      <a:r>
                        <a:rPr lang="en-US" sz="1400" b="1" dirty="0">
                          <a:solidFill>
                            <a:schemeClr val="accent6">
                              <a:lumMod val="75000"/>
                            </a:schemeClr>
                          </a:solidFill>
                        </a:rPr>
                        <a:t>Pathway Completion</a:t>
                      </a:r>
                      <a:r>
                        <a:rPr lang="en-US" sz="1400" dirty="0">
                          <a:solidFill>
                            <a:schemeClr val="accent6">
                              <a:lumMod val="75000"/>
                            </a:schemeClr>
                          </a:solidFill>
                        </a:rPr>
                        <a:t>:</a:t>
                      </a:r>
                      <a:r>
                        <a:rPr lang="en-US" sz="1400" dirty="0">
                          <a:solidFill>
                            <a:schemeClr val="tx1">
                              <a:lumMod val="50000"/>
                              <a:lumOff val="50000"/>
                            </a:schemeClr>
                          </a:solidFill>
                        </a:rPr>
                        <a:t> Percent of graduates completing an advanced academic, CTAE, fine arts, or world language pathway.</a:t>
                      </a:r>
                    </a:p>
                    <a:p>
                      <a:r>
                        <a:rPr lang="en-US" sz="1400" b="1" dirty="0">
                          <a:solidFill>
                            <a:schemeClr val="accent6">
                              <a:lumMod val="75000"/>
                            </a:schemeClr>
                          </a:solidFill>
                        </a:rPr>
                        <a:t>College and Career Readiness</a:t>
                      </a:r>
                      <a:r>
                        <a:rPr lang="en-US" sz="1400" dirty="0">
                          <a:solidFill>
                            <a:schemeClr val="accent6">
                              <a:lumMod val="75000"/>
                            </a:schemeClr>
                          </a:solidFill>
                        </a:rPr>
                        <a:t>:</a:t>
                      </a:r>
                      <a:r>
                        <a:rPr lang="en-US" sz="1400" dirty="0">
                          <a:solidFill>
                            <a:schemeClr val="tx1">
                              <a:lumMod val="50000"/>
                              <a:lumOff val="50000"/>
                            </a:schemeClr>
                          </a:solidFill>
                        </a:rPr>
                        <a:t> Percent of graduates entering TCSG/USG without needing remediation; achieving a readiness score on the ACT, SAT, two or more AP exams, or two or more IB exams; passing a pathway-aligned end of pathway assessment (EOPA) resulting in a national or state credential; or completing a work-based learning program.</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89082672"/>
                  </a:ext>
                </a:extLst>
              </a:tr>
            </a:tbl>
          </a:graphicData>
        </a:graphic>
      </p:graphicFrame>
      <p:sp>
        <p:nvSpPr>
          <p:cNvPr id="12" name="TextBox 11">
            <a:extLst>
              <a:ext uri="{FF2B5EF4-FFF2-40B4-BE49-F238E27FC236}">
                <a16:creationId xmlns:a16="http://schemas.microsoft.com/office/drawing/2014/main" id="{FD07ECA4-765A-497F-90DB-5A850D5BD671}"/>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2746997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Redesigned CCRPI</a:t>
            </a:r>
          </a:p>
        </p:txBody>
      </p:sp>
      <p:sp>
        <p:nvSpPr>
          <p:cNvPr id="5" name="Slide Number Placeholder 4"/>
          <p:cNvSpPr>
            <a:spLocks noGrp="1"/>
          </p:cNvSpPr>
          <p:nvPr>
            <p:ph type="sldNum" sz="quarter" idx="4"/>
          </p:nvPr>
        </p:nvSpPr>
        <p:spPr/>
        <p:txBody>
          <a:bodyPr/>
          <a:lstStyle/>
          <a:p>
            <a:fld id="{B63E4CEF-BB1E-48C7-AE93-F39F6AA99AD7}" type="slidenum">
              <a:rPr lang="en-US" smtClean="0"/>
              <a:pPr/>
              <a:t>22</a:t>
            </a:fld>
            <a:endParaRPr lang="en-US" dirty="0"/>
          </a:p>
        </p:txBody>
      </p:sp>
      <p:sp>
        <p:nvSpPr>
          <p:cNvPr id="8" name="Rectangle 7"/>
          <p:cNvSpPr/>
          <p:nvPr/>
        </p:nvSpPr>
        <p:spPr>
          <a:xfrm>
            <a:off x="2326388" y="1956269"/>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Progress</a:t>
            </a:r>
          </a:p>
        </p:txBody>
      </p:sp>
      <p:sp>
        <p:nvSpPr>
          <p:cNvPr id="7" name="Rectangle 6"/>
          <p:cNvSpPr/>
          <p:nvPr/>
        </p:nvSpPr>
        <p:spPr>
          <a:xfrm>
            <a:off x="1230774" y="1956508"/>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Content Mastery</a:t>
            </a:r>
          </a:p>
        </p:txBody>
      </p:sp>
      <p:sp>
        <p:nvSpPr>
          <p:cNvPr id="9" name="Rectangle 8"/>
          <p:cNvSpPr/>
          <p:nvPr/>
        </p:nvSpPr>
        <p:spPr>
          <a:xfrm>
            <a:off x="3422002" y="195626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0" name="Rectangle 9"/>
          <p:cNvSpPr/>
          <p:nvPr/>
        </p:nvSpPr>
        <p:spPr>
          <a:xfrm>
            <a:off x="4517616" y="1956269"/>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Readiness</a:t>
            </a:r>
          </a:p>
        </p:txBody>
      </p:sp>
      <p:sp>
        <p:nvSpPr>
          <p:cNvPr id="11" name="Rectangle 10"/>
          <p:cNvSpPr/>
          <p:nvPr/>
        </p:nvSpPr>
        <p:spPr>
          <a:xfrm>
            <a:off x="5613230" y="195626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dirty="0">
                <a:effectLst/>
                <a:ea typeface="Calibri" panose="020F0502020204030204" pitchFamily="34" charset="0"/>
                <a:cs typeface="Times New Roman" panose="02020603050405020304" pitchFamily="18" charset="0"/>
              </a:rPr>
              <a:t>Graduation Rate</a:t>
            </a:r>
          </a:p>
        </p:txBody>
      </p:sp>
      <p:sp>
        <p:nvSpPr>
          <p:cNvPr id="12" name="Content Placeholder 2"/>
          <p:cNvSpPr>
            <a:spLocks noGrp="1"/>
          </p:cNvSpPr>
          <p:nvPr>
            <p:ph idx="1"/>
          </p:nvPr>
        </p:nvSpPr>
        <p:spPr>
          <a:xfrm>
            <a:off x="628650" y="2824459"/>
            <a:ext cx="7886700" cy="3352504"/>
          </a:xfrm>
        </p:spPr>
        <p:txBody>
          <a:bodyPr>
            <a:normAutofit lnSpcReduction="10000"/>
          </a:bodyPr>
          <a:lstStyle/>
          <a:p>
            <a:pPr lvl="0"/>
            <a:r>
              <a:rPr lang="en-US" sz="2400" dirty="0"/>
              <a:t>High schools only</a:t>
            </a:r>
          </a:p>
          <a:p>
            <a:pPr lvl="0"/>
            <a:r>
              <a:rPr lang="en-US" sz="2400" dirty="0"/>
              <a:t>Includes both the four-year and five-year adjusted cohort graduation rate</a:t>
            </a:r>
          </a:p>
          <a:p>
            <a:pPr lvl="0"/>
            <a:r>
              <a:rPr lang="en-US" sz="2400" dirty="0"/>
              <a:t>Emphasizes graduating in four years while placing value on continuing to work with and graduate students who need more time</a:t>
            </a:r>
          </a:p>
          <a:p>
            <a:pPr lvl="0"/>
            <a:r>
              <a:rPr lang="en-US" sz="2400" dirty="0"/>
              <a:t>The four-year graduation rate will be worth 2/3 of the points and the five-year graduation rate will be worth 1/3 of the points</a:t>
            </a:r>
          </a:p>
        </p:txBody>
      </p:sp>
      <p:sp>
        <p:nvSpPr>
          <p:cNvPr id="3" name="Rectangle 2"/>
          <p:cNvSpPr/>
          <p:nvPr/>
        </p:nvSpPr>
        <p:spPr>
          <a:xfrm>
            <a:off x="5516293" y="1817077"/>
            <a:ext cx="1113693" cy="844061"/>
          </a:xfrm>
          <a:prstGeom prst="rect">
            <a:avLst/>
          </a:pr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535A804E-B442-4B4E-9645-069E7B1EE97B}"/>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1445444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Scoring and Reporting</a:t>
            </a:r>
          </a:p>
        </p:txBody>
      </p:sp>
      <p:sp>
        <p:nvSpPr>
          <p:cNvPr id="3" name="Content Placeholder 2"/>
          <p:cNvSpPr>
            <a:spLocks noGrp="1"/>
          </p:cNvSpPr>
          <p:nvPr>
            <p:ph idx="1"/>
          </p:nvPr>
        </p:nvSpPr>
        <p:spPr/>
        <p:txBody>
          <a:bodyPr>
            <a:normAutofit/>
          </a:bodyPr>
          <a:lstStyle/>
          <a:p>
            <a:r>
              <a:rPr lang="en-US" sz="2200" dirty="0"/>
              <a:t>Consistent with state law (O.C.G.A. § 20-14-33), the overall CCRPI score will be reported on a 0-100 scale. </a:t>
            </a:r>
          </a:p>
          <a:p>
            <a:r>
              <a:rPr lang="en-US" sz="2200" dirty="0"/>
              <a:t>To increase ease of understanding and interpretation, each CCRPI indicator and component will also be reported on a 0-100 scale, with additional points possible in Content Mastery, Progress, </a:t>
            </a:r>
            <a:r>
              <a:rPr lang="en-US" sz="2200"/>
              <a:t>and Closing Gaps.</a:t>
            </a:r>
            <a:endParaRPr lang="en-US" sz="2200" dirty="0"/>
          </a:p>
          <a:p>
            <a:r>
              <a:rPr lang="en-US" sz="2200" dirty="0"/>
              <a:t>Components will be weighted                                                                                and combined according to the                                                                               weights defined in the table to                                                                    the right to determine the                                                                          overall CCRPI score.</a:t>
            </a:r>
          </a:p>
        </p:txBody>
      </p:sp>
      <p:sp>
        <p:nvSpPr>
          <p:cNvPr id="5" name="Slide Number Placeholder 4"/>
          <p:cNvSpPr>
            <a:spLocks noGrp="1"/>
          </p:cNvSpPr>
          <p:nvPr>
            <p:ph type="sldNum" sz="quarter" idx="4"/>
          </p:nvPr>
        </p:nvSpPr>
        <p:spPr/>
        <p:txBody>
          <a:bodyPr/>
          <a:lstStyle/>
          <a:p>
            <a:fld id="{B63E4CEF-BB1E-48C7-AE93-F39F6AA99AD7}" type="slidenum">
              <a:rPr lang="en-US" smtClean="0"/>
              <a:pPr/>
              <a:t>23</a:t>
            </a:fld>
            <a:endParaRPr lang="en-US" dirty="0"/>
          </a:p>
        </p:txBody>
      </p:sp>
      <p:graphicFrame>
        <p:nvGraphicFramePr>
          <p:cNvPr id="7" name="Content Placeholder 5"/>
          <p:cNvGraphicFramePr>
            <a:graphicFrameLocks/>
          </p:cNvGraphicFramePr>
          <p:nvPr>
            <p:extLst/>
          </p:nvPr>
        </p:nvGraphicFramePr>
        <p:xfrm>
          <a:off x="4520237" y="3697557"/>
          <a:ext cx="4563374" cy="2225040"/>
        </p:xfrm>
        <a:graphic>
          <a:graphicData uri="http://schemas.openxmlformats.org/drawingml/2006/table">
            <a:tbl>
              <a:tblPr firstRow="1" bandRow="1">
                <a:tableStyleId>{68D230F3-CF80-4859-8CE7-A43EE81993B5}</a:tableStyleId>
              </a:tblPr>
              <a:tblGrid>
                <a:gridCol w="1423358">
                  <a:extLst>
                    <a:ext uri="{9D8B030D-6E8A-4147-A177-3AD203B41FA5}">
                      <a16:colId xmlns:a16="http://schemas.microsoft.com/office/drawing/2014/main" val="2274200220"/>
                    </a:ext>
                  </a:extLst>
                </a:gridCol>
                <a:gridCol w="1046672">
                  <a:extLst>
                    <a:ext uri="{9D8B030D-6E8A-4147-A177-3AD203B41FA5}">
                      <a16:colId xmlns:a16="http://schemas.microsoft.com/office/drawing/2014/main" val="3515446032"/>
                    </a:ext>
                  </a:extLst>
                </a:gridCol>
                <a:gridCol w="1046672">
                  <a:extLst>
                    <a:ext uri="{9D8B030D-6E8A-4147-A177-3AD203B41FA5}">
                      <a16:colId xmlns:a16="http://schemas.microsoft.com/office/drawing/2014/main" val="1680157599"/>
                    </a:ext>
                  </a:extLst>
                </a:gridCol>
                <a:gridCol w="1046672">
                  <a:extLst>
                    <a:ext uri="{9D8B030D-6E8A-4147-A177-3AD203B41FA5}">
                      <a16:colId xmlns:a16="http://schemas.microsoft.com/office/drawing/2014/main" val="3708820384"/>
                    </a:ext>
                  </a:extLst>
                </a:gridCol>
              </a:tblGrid>
              <a:tr h="370840">
                <a:tc>
                  <a:txBody>
                    <a:bodyPr/>
                    <a:lstStyle/>
                    <a:p>
                      <a:endParaRPr lang="en-US" sz="1400" dirty="0"/>
                    </a:p>
                  </a:txBody>
                  <a:tcPr/>
                </a:tc>
                <a:tc>
                  <a:txBody>
                    <a:bodyPr/>
                    <a:lstStyle/>
                    <a:p>
                      <a:pPr algn="ctr"/>
                      <a:r>
                        <a:rPr lang="en-US" sz="1400" dirty="0"/>
                        <a:t>Elementary</a:t>
                      </a:r>
                    </a:p>
                  </a:txBody>
                  <a:tcPr anchor="ctr"/>
                </a:tc>
                <a:tc>
                  <a:txBody>
                    <a:bodyPr/>
                    <a:lstStyle/>
                    <a:p>
                      <a:pPr algn="ctr"/>
                      <a:r>
                        <a:rPr lang="en-US" sz="1400" dirty="0"/>
                        <a:t>Middle</a:t>
                      </a:r>
                    </a:p>
                  </a:txBody>
                  <a:tcPr anchor="ctr"/>
                </a:tc>
                <a:tc>
                  <a:txBody>
                    <a:bodyPr/>
                    <a:lstStyle/>
                    <a:p>
                      <a:pPr algn="ctr"/>
                      <a:r>
                        <a:rPr lang="en-US" sz="1400" dirty="0"/>
                        <a:t>High</a:t>
                      </a:r>
                    </a:p>
                  </a:txBody>
                  <a:tcPr anchor="ctr"/>
                </a:tc>
                <a:extLst>
                  <a:ext uri="{0D108BD9-81ED-4DB2-BD59-A6C34878D82A}">
                    <a16:rowId xmlns:a16="http://schemas.microsoft.com/office/drawing/2014/main" val="1829216812"/>
                  </a:ext>
                </a:extLst>
              </a:tr>
              <a:tr h="370840">
                <a:tc>
                  <a:txBody>
                    <a:bodyPr/>
                    <a:lstStyle/>
                    <a:p>
                      <a:r>
                        <a:rPr lang="en-US" sz="1400" dirty="0"/>
                        <a:t>Content Mastery</a:t>
                      </a:r>
                    </a:p>
                  </a:txBody>
                  <a:tcPr anchor="ctr"/>
                </a:tc>
                <a:tc>
                  <a:txBody>
                    <a:bodyPr/>
                    <a:lstStyle/>
                    <a:p>
                      <a:pPr algn="ctr"/>
                      <a:r>
                        <a:rPr lang="en-US" sz="1400" dirty="0"/>
                        <a:t>30%</a:t>
                      </a:r>
                    </a:p>
                  </a:txBody>
                  <a:tcPr anchor="ctr"/>
                </a:tc>
                <a:tc>
                  <a:txBody>
                    <a:bodyPr/>
                    <a:lstStyle/>
                    <a:p>
                      <a:pPr algn="ctr"/>
                      <a:r>
                        <a:rPr lang="en-US" sz="1400" dirty="0"/>
                        <a:t>30%</a:t>
                      </a:r>
                    </a:p>
                  </a:txBody>
                  <a:tcPr anchor="ctr"/>
                </a:tc>
                <a:tc>
                  <a:txBody>
                    <a:bodyPr/>
                    <a:lstStyle/>
                    <a:p>
                      <a:pPr algn="ctr"/>
                      <a:r>
                        <a:rPr lang="en-US" sz="1400" dirty="0"/>
                        <a:t>30%</a:t>
                      </a:r>
                    </a:p>
                  </a:txBody>
                  <a:tcPr anchor="ctr"/>
                </a:tc>
                <a:extLst>
                  <a:ext uri="{0D108BD9-81ED-4DB2-BD59-A6C34878D82A}">
                    <a16:rowId xmlns:a16="http://schemas.microsoft.com/office/drawing/2014/main" val="696839664"/>
                  </a:ext>
                </a:extLst>
              </a:tr>
              <a:tr h="370840">
                <a:tc>
                  <a:txBody>
                    <a:bodyPr/>
                    <a:lstStyle/>
                    <a:p>
                      <a:r>
                        <a:rPr lang="en-US" sz="1400" dirty="0"/>
                        <a:t>Progress</a:t>
                      </a:r>
                    </a:p>
                  </a:txBody>
                  <a:tcPr anchor="ctr"/>
                </a:tc>
                <a:tc>
                  <a:txBody>
                    <a:bodyPr/>
                    <a:lstStyle/>
                    <a:p>
                      <a:pPr algn="ctr"/>
                      <a:r>
                        <a:rPr lang="en-US" sz="1400" dirty="0"/>
                        <a:t>35%</a:t>
                      </a:r>
                    </a:p>
                  </a:txBody>
                  <a:tcPr anchor="ctr"/>
                </a:tc>
                <a:tc>
                  <a:txBody>
                    <a:bodyPr/>
                    <a:lstStyle/>
                    <a:p>
                      <a:pPr algn="ctr"/>
                      <a:r>
                        <a:rPr lang="en-US" sz="1400" dirty="0"/>
                        <a:t>35%</a:t>
                      </a:r>
                    </a:p>
                  </a:txBody>
                  <a:tcPr anchor="ctr"/>
                </a:tc>
                <a:tc>
                  <a:txBody>
                    <a:bodyPr/>
                    <a:lstStyle/>
                    <a:p>
                      <a:pPr algn="ctr"/>
                      <a:r>
                        <a:rPr lang="en-US" sz="1400" dirty="0"/>
                        <a:t>30%</a:t>
                      </a:r>
                    </a:p>
                  </a:txBody>
                  <a:tcPr anchor="ctr"/>
                </a:tc>
                <a:extLst>
                  <a:ext uri="{0D108BD9-81ED-4DB2-BD59-A6C34878D82A}">
                    <a16:rowId xmlns:a16="http://schemas.microsoft.com/office/drawing/2014/main" val="2257881495"/>
                  </a:ext>
                </a:extLst>
              </a:tr>
              <a:tr h="370840">
                <a:tc>
                  <a:txBody>
                    <a:bodyPr/>
                    <a:lstStyle/>
                    <a:p>
                      <a:r>
                        <a:rPr lang="en-US" sz="1400" dirty="0"/>
                        <a:t>Closing Gaps</a:t>
                      </a:r>
                    </a:p>
                  </a:txBody>
                  <a:tcPr anchor="ctr"/>
                </a:tc>
                <a:tc>
                  <a:txBody>
                    <a:bodyPr/>
                    <a:lstStyle/>
                    <a:p>
                      <a:pPr algn="ctr"/>
                      <a:r>
                        <a:rPr lang="en-US" sz="1400" dirty="0"/>
                        <a:t>15%</a:t>
                      </a:r>
                    </a:p>
                  </a:txBody>
                  <a:tcPr anchor="ctr"/>
                </a:tc>
                <a:tc>
                  <a:txBody>
                    <a:bodyPr/>
                    <a:lstStyle/>
                    <a:p>
                      <a:pPr algn="ctr"/>
                      <a:r>
                        <a:rPr lang="en-US" sz="1400" dirty="0"/>
                        <a:t>15%</a:t>
                      </a:r>
                    </a:p>
                  </a:txBody>
                  <a:tcPr anchor="ctr"/>
                </a:tc>
                <a:tc>
                  <a:txBody>
                    <a:bodyPr/>
                    <a:lstStyle/>
                    <a:p>
                      <a:pPr algn="ctr"/>
                      <a:r>
                        <a:rPr lang="en-US" sz="1400" dirty="0"/>
                        <a:t>10%</a:t>
                      </a:r>
                    </a:p>
                  </a:txBody>
                  <a:tcPr anchor="ctr"/>
                </a:tc>
                <a:extLst>
                  <a:ext uri="{0D108BD9-81ED-4DB2-BD59-A6C34878D82A}">
                    <a16:rowId xmlns:a16="http://schemas.microsoft.com/office/drawing/2014/main" val="2699305244"/>
                  </a:ext>
                </a:extLst>
              </a:tr>
              <a:tr h="370840">
                <a:tc>
                  <a:txBody>
                    <a:bodyPr/>
                    <a:lstStyle/>
                    <a:p>
                      <a:r>
                        <a:rPr lang="en-US" sz="1400" dirty="0"/>
                        <a:t>Readiness</a:t>
                      </a:r>
                    </a:p>
                  </a:txBody>
                  <a:tcPr anchor="ctr"/>
                </a:tc>
                <a:tc>
                  <a:txBody>
                    <a:bodyPr/>
                    <a:lstStyle/>
                    <a:p>
                      <a:pPr algn="ctr"/>
                      <a:r>
                        <a:rPr lang="en-US" sz="1400" dirty="0"/>
                        <a:t>20%</a:t>
                      </a:r>
                    </a:p>
                  </a:txBody>
                  <a:tcPr anchor="ctr"/>
                </a:tc>
                <a:tc>
                  <a:txBody>
                    <a:bodyPr/>
                    <a:lstStyle/>
                    <a:p>
                      <a:pPr algn="ctr"/>
                      <a:r>
                        <a:rPr lang="en-US" sz="1400" dirty="0"/>
                        <a:t>20%</a:t>
                      </a:r>
                    </a:p>
                  </a:txBody>
                  <a:tcPr anchor="ctr"/>
                </a:tc>
                <a:tc>
                  <a:txBody>
                    <a:bodyPr/>
                    <a:lstStyle/>
                    <a:p>
                      <a:pPr algn="ctr"/>
                      <a:r>
                        <a:rPr lang="en-US" sz="1400" dirty="0"/>
                        <a:t>15%</a:t>
                      </a:r>
                    </a:p>
                  </a:txBody>
                  <a:tcPr anchor="ctr"/>
                </a:tc>
                <a:extLst>
                  <a:ext uri="{0D108BD9-81ED-4DB2-BD59-A6C34878D82A}">
                    <a16:rowId xmlns:a16="http://schemas.microsoft.com/office/drawing/2014/main" val="2802353125"/>
                  </a:ext>
                </a:extLst>
              </a:tr>
              <a:tr h="370840">
                <a:tc>
                  <a:txBody>
                    <a:bodyPr/>
                    <a:lstStyle/>
                    <a:p>
                      <a:r>
                        <a:rPr lang="en-US" sz="1400" dirty="0"/>
                        <a:t>Graduation Rate</a:t>
                      </a:r>
                    </a:p>
                  </a:txBody>
                  <a:tcPr anchor="ctr"/>
                </a:tc>
                <a:tc>
                  <a:txBody>
                    <a:bodyPr/>
                    <a:lstStyle/>
                    <a:p>
                      <a:pPr algn="ctr"/>
                      <a:r>
                        <a:rPr lang="en-US" sz="1400" dirty="0"/>
                        <a:t>--</a:t>
                      </a:r>
                    </a:p>
                  </a:txBody>
                  <a:tcPr anchor="ctr"/>
                </a:tc>
                <a:tc>
                  <a:txBody>
                    <a:bodyPr/>
                    <a:lstStyle/>
                    <a:p>
                      <a:pPr algn="ctr"/>
                      <a:r>
                        <a:rPr lang="en-US" sz="1400" dirty="0"/>
                        <a:t>--</a:t>
                      </a:r>
                    </a:p>
                  </a:txBody>
                  <a:tcPr anchor="ctr"/>
                </a:tc>
                <a:tc>
                  <a:txBody>
                    <a:bodyPr/>
                    <a:lstStyle/>
                    <a:p>
                      <a:pPr algn="ctr"/>
                      <a:r>
                        <a:rPr lang="en-US" sz="1400" dirty="0"/>
                        <a:t>15%</a:t>
                      </a:r>
                    </a:p>
                  </a:txBody>
                  <a:tcPr anchor="ctr"/>
                </a:tc>
                <a:extLst>
                  <a:ext uri="{0D108BD9-81ED-4DB2-BD59-A6C34878D82A}">
                    <a16:rowId xmlns:a16="http://schemas.microsoft.com/office/drawing/2014/main" val="3208274279"/>
                  </a:ext>
                </a:extLst>
              </a:tr>
            </a:tbl>
          </a:graphicData>
        </a:graphic>
      </p:graphicFrame>
      <p:sp>
        <p:nvSpPr>
          <p:cNvPr id="9" name="TextBox 8">
            <a:extLst>
              <a:ext uri="{FF2B5EF4-FFF2-40B4-BE49-F238E27FC236}">
                <a16:creationId xmlns:a16="http://schemas.microsoft.com/office/drawing/2014/main" id="{F1B0ED80-69CA-4DD2-8633-72B5649276C4}"/>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430977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3DF2E-2BE8-45E7-BDD0-4C64BAFFAFFF}"/>
              </a:ext>
            </a:extLst>
          </p:cNvPr>
          <p:cNvSpPr>
            <a:spLocks noGrp="1"/>
          </p:cNvSpPr>
          <p:nvPr>
            <p:ph type="title"/>
          </p:nvPr>
        </p:nvSpPr>
        <p:spPr>
          <a:xfrm>
            <a:off x="603982" y="334016"/>
            <a:ext cx="6641769" cy="1325563"/>
          </a:xfrm>
        </p:spPr>
        <p:txBody>
          <a:bodyPr>
            <a:normAutofit/>
          </a:bodyPr>
          <a:lstStyle/>
          <a:p>
            <a:r>
              <a:rPr lang="en-US" dirty="0"/>
              <a:t>2017-2018 CCRPI</a:t>
            </a:r>
          </a:p>
        </p:txBody>
      </p:sp>
      <p:sp>
        <p:nvSpPr>
          <p:cNvPr id="5" name="Slide Number Placeholder 4">
            <a:extLst>
              <a:ext uri="{FF2B5EF4-FFF2-40B4-BE49-F238E27FC236}">
                <a16:creationId xmlns:a16="http://schemas.microsoft.com/office/drawing/2014/main" id="{E2D4830D-54A1-4C27-A0C7-E70EADA8A00C}"/>
              </a:ext>
            </a:extLst>
          </p:cNvPr>
          <p:cNvSpPr>
            <a:spLocks noGrp="1"/>
          </p:cNvSpPr>
          <p:nvPr>
            <p:ph type="sldNum" sz="quarter" idx="4"/>
          </p:nvPr>
        </p:nvSpPr>
        <p:spPr/>
        <p:txBody>
          <a:bodyPr/>
          <a:lstStyle/>
          <a:p>
            <a:fld id="{B63E4CEF-BB1E-48C7-AE93-F39F6AA99AD7}" type="slidenum">
              <a:rPr lang="en-US" smtClean="0"/>
              <a:pPr/>
              <a:t>24</a:t>
            </a:fld>
            <a:endParaRPr lang="en-US" dirty="0"/>
          </a:p>
        </p:txBody>
      </p:sp>
      <p:sp>
        <p:nvSpPr>
          <p:cNvPr id="7" name="Rectangle 6">
            <a:extLst>
              <a:ext uri="{FF2B5EF4-FFF2-40B4-BE49-F238E27FC236}">
                <a16:creationId xmlns:a16="http://schemas.microsoft.com/office/drawing/2014/main" id="{B11117E0-0B3D-44B1-BFD6-90DD9B6A0C9C}"/>
              </a:ext>
            </a:extLst>
          </p:cNvPr>
          <p:cNvSpPr/>
          <p:nvPr/>
        </p:nvSpPr>
        <p:spPr>
          <a:xfrm>
            <a:off x="891471" y="3453804"/>
            <a:ext cx="920750" cy="571500"/>
          </a:xfrm>
          <a:prstGeom prst="rect">
            <a:avLst/>
          </a:prstGeom>
          <a:solidFill>
            <a:srgbClr val="847F79"/>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CCRPI</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Score</a:t>
            </a:r>
          </a:p>
        </p:txBody>
      </p:sp>
      <p:sp>
        <p:nvSpPr>
          <p:cNvPr id="8" name="Rectangle 7">
            <a:extLst>
              <a:ext uri="{FF2B5EF4-FFF2-40B4-BE49-F238E27FC236}">
                <a16:creationId xmlns:a16="http://schemas.microsoft.com/office/drawing/2014/main" id="{1ACAC665-D2A1-412B-BF6E-D8AC9DB9414E}"/>
              </a:ext>
            </a:extLst>
          </p:cNvPr>
          <p:cNvSpPr/>
          <p:nvPr/>
        </p:nvSpPr>
        <p:spPr>
          <a:xfrm>
            <a:off x="2380546" y="1863129"/>
            <a:ext cx="920750" cy="571500"/>
          </a:xfrm>
          <a:prstGeom prst="rect">
            <a:avLst/>
          </a:prstGeom>
          <a:solidFill>
            <a:srgbClr val="00688B"/>
          </a:solidFill>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Content Mastery</a:t>
            </a:r>
          </a:p>
        </p:txBody>
      </p:sp>
      <p:sp>
        <p:nvSpPr>
          <p:cNvPr id="9" name="Rectangle 8">
            <a:extLst>
              <a:ext uri="{FF2B5EF4-FFF2-40B4-BE49-F238E27FC236}">
                <a16:creationId xmlns:a16="http://schemas.microsoft.com/office/drawing/2014/main" id="{D9AB1F2F-D46E-4F93-8B9F-B93FA5F5C47E}"/>
              </a:ext>
            </a:extLst>
          </p:cNvPr>
          <p:cNvSpPr/>
          <p:nvPr/>
        </p:nvSpPr>
        <p:spPr>
          <a:xfrm>
            <a:off x="2374196" y="2660054"/>
            <a:ext cx="920750" cy="571500"/>
          </a:xfrm>
          <a:prstGeom prst="rect">
            <a:avLst/>
          </a:prstGeom>
          <a:solidFill>
            <a:srgbClr val="A2D7B9"/>
          </a:solidFill>
          <a:ln/>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Progress</a:t>
            </a:r>
          </a:p>
        </p:txBody>
      </p:sp>
      <p:sp>
        <p:nvSpPr>
          <p:cNvPr id="10" name="Rectangle 9">
            <a:extLst>
              <a:ext uri="{FF2B5EF4-FFF2-40B4-BE49-F238E27FC236}">
                <a16:creationId xmlns:a16="http://schemas.microsoft.com/office/drawing/2014/main" id="{85EC8CCC-6046-4D9A-A7EF-82EDBA59C766}"/>
              </a:ext>
            </a:extLst>
          </p:cNvPr>
          <p:cNvSpPr/>
          <p:nvPr/>
        </p:nvSpPr>
        <p:spPr>
          <a:xfrm>
            <a:off x="2374196" y="3463329"/>
            <a:ext cx="920750" cy="571500"/>
          </a:xfrm>
          <a:prstGeom prst="rect">
            <a:avLst/>
          </a:prstGeom>
          <a:solidFill>
            <a:srgbClr val="68228B"/>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Closing </a:t>
            </a:r>
          </a:p>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Gaps</a:t>
            </a:r>
          </a:p>
        </p:txBody>
      </p:sp>
      <p:sp>
        <p:nvSpPr>
          <p:cNvPr id="11" name="Rectangle 10">
            <a:extLst>
              <a:ext uri="{FF2B5EF4-FFF2-40B4-BE49-F238E27FC236}">
                <a16:creationId xmlns:a16="http://schemas.microsoft.com/office/drawing/2014/main" id="{253651A5-AC05-49DE-9CBB-640A0907DFE5}"/>
              </a:ext>
            </a:extLst>
          </p:cNvPr>
          <p:cNvSpPr/>
          <p:nvPr/>
        </p:nvSpPr>
        <p:spPr>
          <a:xfrm>
            <a:off x="2367846" y="4260254"/>
            <a:ext cx="920750" cy="571500"/>
          </a:xfrm>
          <a:prstGeom prst="rect">
            <a:avLst/>
          </a:prstGeom>
          <a:solidFill>
            <a:srgbClr val="FFC125"/>
          </a:solidFill>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Readiness</a:t>
            </a:r>
          </a:p>
        </p:txBody>
      </p:sp>
      <p:sp>
        <p:nvSpPr>
          <p:cNvPr id="12" name="Rectangle 11">
            <a:extLst>
              <a:ext uri="{FF2B5EF4-FFF2-40B4-BE49-F238E27FC236}">
                <a16:creationId xmlns:a16="http://schemas.microsoft.com/office/drawing/2014/main" id="{2F482840-977C-459A-8266-8988B8912ECB}"/>
              </a:ext>
            </a:extLst>
          </p:cNvPr>
          <p:cNvSpPr/>
          <p:nvPr/>
        </p:nvSpPr>
        <p:spPr>
          <a:xfrm>
            <a:off x="2377371" y="5063529"/>
            <a:ext cx="920750" cy="571500"/>
          </a:xfrm>
          <a:prstGeom prst="rect">
            <a:avLst/>
          </a:prstGeom>
          <a:solidFill>
            <a:srgbClr val="A1294D"/>
          </a:solidFill>
        </p:spPr>
        <p:style>
          <a:lnRef idx="0">
            <a:schemeClr val="accent3"/>
          </a:lnRef>
          <a:fillRef idx="3">
            <a:schemeClr val="accent3"/>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100">
                <a:effectLst/>
                <a:ea typeface="Calibri" panose="020F0502020204030204" pitchFamily="34" charset="0"/>
                <a:cs typeface="Times New Roman" panose="02020603050405020304" pitchFamily="18" charset="0"/>
              </a:rPr>
              <a:t>Graduation Rate</a:t>
            </a:r>
          </a:p>
        </p:txBody>
      </p:sp>
      <p:cxnSp>
        <p:nvCxnSpPr>
          <p:cNvPr id="13" name="Straight Connector 12">
            <a:extLst>
              <a:ext uri="{FF2B5EF4-FFF2-40B4-BE49-F238E27FC236}">
                <a16:creationId xmlns:a16="http://schemas.microsoft.com/office/drawing/2014/main" id="{85BC046B-9973-4210-B667-8E3CE0CCA066}"/>
              </a:ext>
            </a:extLst>
          </p:cNvPr>
          <p:cNvCxnSpPr/>
          <p:nvPr/>
        </p:nvCxnSpPr>
        <p:spPr>
          <a:xfrm>
            <a:off x="3298121" y="3736379"/>
            <a:ext cx="555625" cy="0"/>
          </a:xfrm>
          <a:prstGeom prst="line">
            <a:avLst/>
          </a:prstGeom>
          <a:ln w="9525" cap="flat" cmpd="sng" algn="ctr">
            <a:solidFill>
              <a:srgbClr val="6822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4" name="Straight Connector 13">
            <a:extLst>
              <a:ext uri="{FF2B5EF4-FFF2-40B4-BE49-F238E27FC236}">
                <a16:creationId xmlns:a16="http://schemas.microsoft.com/office/drawing/2014/main" id="{8BB72AE2-8A44-4065-9786-BB3DE1D3F8E4}"/>
              </a:ext>
            </a:extLst>
          </p:cNvPr>
          <p:cNvCxnSpPr/>
          <p:nvPr/>
        </p:nvCxnSpPr>
        <p:spPr>
          <a:xfrm>
            <a:off x="3301296" y="4517429"/>
            <a:ext cx="555625" cy="0"/>
          </a:xfrm>
          <a:prstGeom prst="line">
            <a:avLst/>
          </a:prstGeom>
          <a:ln w="9525" cap="flat" cmpd="sng" algn="ctr">
            <a:solidFill>
              <a:srgbClr val="FFC12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5" name="Straight Connector 14">
            <a:extLst>
              <a:ext uri="{FF2B5EF4-FFF2-40B4-BE49-F238E27FC236}">
                <a16:creationId xmlns:a16="http://schemas.microsoft.com/office/drawing/2014/main" id="{B28BC55F-35B9-4D27-94E6-036B7179D977}"/>
              </a:ext>
            </a:extLst>
          </p:cNvPr>
          <p:cNvCxnSpPr/>
          <p:nvPr/>
        </p:nvCxnSpPr>
        <p:spPr>
          <a:xfrm>
            <a:off x="3301296" y="5346104"/>
            <a:ext cx="555625" cy="0"/>
          </a:xfrm>
          <a:prstGeom prst="line">
            <a:avLst/>
          </a:prstGeom>
          <a:ln w="9525" cap="flat" cmpd="sng" algn="ctr">
            <a:solidFill>
              <a:srgbClr val="A1294D"/>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6" name="Straight Connector 15">
            <a:extLst>
              <a:ext uri="{FF2B5EF4-FFF2-40B4-BE49-F238E27FC236}">
                <a16:creationId xmlns:a16="http://schemas.microsoft.com/office/drawing/2014/main" id="{147815DF-26AF-4FCB-ABA1-28A1B3D8535E}"/>
              </a:ext>
            </a:extLst>
          </p:cNvPr>
          <p:cNvCxnSpPr/>
          <p:nvPr/>
        </p:nvCxnSpPr>
        <p:spPr>
          <a:xfrm>
            <a:off x="3301296" y="2936279"/>
            <a:ext cx="555625" cy="0"/>
          </a:xfrm>
          <a:prstGeom prst="line">
            <a:avLst/>
          </a:prstGeom>
          <a:ln w="9525" cap="flat" cmpd="sng" algn="ctr">
            <a:solidFill>
              <a:srgbClr val="A2D7B9"/>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7" name="Straight Connector 16">
            <a:extLst>
              <a:ext uri="{FF2B5EF4-FFF2-40B4-BE49-F238E27FC236}">
                <a16:creationId xmlns:a16="http://schemas.microsoft.com/office/drawing/2014/main" id="{807CB10D-4787-4FAE-9BE9-DAC0D562A038}"/>
              </a:ext>
            </a:extLst>
          </p:cNvPr>
          <p:cNvCxnSpPr/>
          <p:nvPr/>
        </p:nvCxnSpPr>
        <p:spPr>
          <a:xfrm>
            <a:off x="3301296" y="2136179"/>
            <a:ext cx="555625" cy="0"/>
          </a:xfrm>
          <a:prstGeom prst="line">
            <a:avLst/>
          </a:prstGeom>
          <a:ln w="9525" cap="flat" cmpd="sng" algn="ctr">
            <a:solidFill>
              <a:srgbClr val="0068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8" name="Straight Connector 17">
            <a:extLst>
              <a:ext uri="{FF2B5EF4-FFF2-40B4-BE49-F238E27FC236}">
                <a16:creationId xmlns:a16="http://schemas.microsoft.com/office/drawing/2014/main" id="{2438E801-7181-46CC-ABE2-EBB10A42C04B}"/>
              </a:ext>
            </a:extLst>
          </p:cNvPr>
          <p:cNvCxnSpPr/>
          <p:nvPr/>
        </p:nvCxnSpPr>
        <p:spPr>
          <a:xfrm flipV="1">
            <a:off x="1815396" y="2145704"/>
            <a:ext cx="552450" cy="1590675"/>
          </a:xfrm>
          <a:prstGeom prst="line">
            <a:avLst/>
          </a:prstGeom>
          <a:ln w="9525" cap="flat" cmpd="sng" algn="ctr">
            <a:solidFill>
              <a:srgbClr val="0068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9" name="Straight Connector 18">
            <a:extLst>
              <a:ext uri="{FF2B5EF4-FFF2-40B4-BE49-F238E27FC236}">
                <a16:creationId xmlns:a16="http://schemas.microsoft.com/office/drawing/2014/main" id="{7183B468-53D4-416D-A4FD-29B4BF8B5183}"/>
              </a:ext>
            </a:extLst>
          </p:cNvPr>
          <p:cNvCxnSpPr/>
          <p:nvPr/>
        </p:nvCxnSpPr>
        <p:spPr>
          <a:xfrm flipV="1">
            <a:off x="1815396" y="2945804"/>
            <a:ext cx="552450" cy="790575"/>
          </a:xfrm>
          <a:prstGeom prst="line">
            <a:avLst/>
          </a:prstGeom>
          <a:ln w="9525" cap="flat" cmpd="sng" algn="ctr">
            <a:solidFill>
              <a:srgbClr val="A2D7B9"/>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0" name="Straight Connector 19">
            <a:extLst>
              <a:ext uri="{FF2B5EF4-FFF2-40B4-BE49-F238E27FC236}">
                <a16:creationId xmlns:a16="http://schemas.microsoft.com/office/drawing/2014/main" id="{75221C6C-E5F0-4A1A-877D-58DDE0A27CF1}"/>
              </a:ext>
            </a:extLst>
          </p:cNvPr>
          <p:cNvCxnSpPr/>
          <p:nvPr/>
        </p:nvCxnSpPr>
        <p:spPr>
          <a:xfrm>
            <a:off x="1821746" y="3736379"/>
            <a:ext cx="555625" cy="0"/>
          </a:xfrm>
          <a:prstGeom prst="line">
            <a:avLst/>
          </a:prstGeom>
          <a:ln w="9525" cap="flat" cmpd="sng" algn="ctr">
            <a:solidFill>
              <a:srgbClr val="68228B"/>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1" name="Straight Connector 20">
            <a:extLst>
              <a:ext uri="{FF2B5EF4-FFF2-40B4-BE49-F238E27FC236}">
                <a16:creationId xmlns:a16="http://schemas.microsoft.com/office/drawing/2014/main" id="{1C4D832A-A3C6-47C6-AE37-8B89FFB2CD2B}"/>
              </a:ext>
            </a:extLst>
          </p:cNvPr>
          <p:cNvCxnSpPr/>
          <p:nvPr/>
        </p:nvCxnSpPr>
        <p:spPr>
          <a:xfrm>
            <a:off x="1824921" y="3726854"/>
            <a:ext cx="542925" cy="809625"/>
          </a:xfrm>
          <a:prstGeom prst="line">
            <a:avLst/>
          </a:prstGeom>
          <a:ln w="9525" cap="flat" cmpd="sng" algn="ctr">
            <a:solidFill>
              <a:srgbClr val="FFC125"/>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2" name="Straight Connector 21">
            <a:extLst>
              <a:ext uri="{FF2B5EF4-FFF2-40B4-BE49-F238E27FC236}">
                <a16:creationId xmlns:a16="http://schemas.microsoft.com/office/drawing/2014/main" id="{4FEE4C5E-EACB-47CD-8C02-41BAC0FE74A6}"/>
              </a:ext>
            </a:extLst>
          </p:cNvPr>
          <p:cNvCxnSpPr/>
          <p:nvPr/>
        </p:nvCxnSpPr>
        <p:spPr>
          <a:xfrm>
            <a:off x="1824921" y="3736379"/>
            <a:ext cx="552450" cy="1600200"/>
          </a:xfrm>
          <a:prstGeom prst="line">
            <a:avLst/>
          </a:prstGeom>
          <a:ln w="9525" cap="flat" cmpd="sng" algn="ctr">
            <a:solidFill>
              <a:srgbClr val="A1294D"/>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4" name="Rectangle 23">
            <a:extLst>
              <a:ext uri="{FF2B5EF4-FFF2-40B4-BE49-F238E27FC236}">
                <a16:creationId xmlns:a16="http://schemas.microsoft.com/office/drawing/2014/main" id="{5DD66657-0577-42E7-9F9A-7E9C46D686D4}"/>
              </a:ext>
            </a:extLst>
          </p:cNvPr>
          <p:cNvSpPr/>
          <p:nvPr/>
        </p:nvSpPr>
        <p:spPr>
          <a:xfrm>
            <a:off x="3853746" y="1783753"/>
            <a:ext cx="3705337" cy="731520"/>
          </a:xfrm>
          <a:prstGeom prst="rect">
            <a:avLst/>
          </a:prstGeom>
          <a:ln>
            <a:solidFill>
              <a:srgbClr val="00688B"/>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74625" marR="0" lvl="0" indent="-174625">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English language arts achievement</a:t>
            </a:r>
          </a:p>
          <a:p>
            <a:pPr marL="174625" marR="0" lvl="0" indent="-174625">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Mathematics achievement</a:t>
            </a:r>
          </a:p>
          <a:p>
            <a:pPr marL="174625" marR="0" lvl="0" indent="-174625">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Science achievement</a:t>
            </a:r>
          </a:p>
          <a:p>
            <a:pPr marL="174625" marR="0" lvl="0" indent="-174625">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Social studies achievement</a:t>
            </a:r>
          </a:p>
        </p:txBody>
      </p:sp>
      <p:sp>
        <p:nvSpPr>
          <p:cNvPr id="25" name="Rectangle 24">
            <a:extLst>
              <a:ext uri="{FF2B5EF4-FFF2-40B4-BE49-F238E27FC236}">
                <a16:creationId xmlns:a16="http://schemas.microsoft.com/office/drawing/2014/main" id="{0D2B9D06-15F4-4257-A64E-EE0C81A5B01F}"/>
              </a:ext>
            </a:extLst>
          </p:cNvPr>
          <p:cNvSpPr/>
          <p:nvPr/>
        </p:nvSpPr>
        <p:spPr>
          <a:xfrm>
            <a:off x="3844221" y="2660054"/>
            <a:ext cx="3714862" cy="575945"/>
          </a:xfrm>
          <a:prstGeom prst="rect">
            <a:avLst/>
          </a:prstGeom>
          <a:ln>
            <a:solidFill>
              <a:srgbClr val="A2D7B9"/>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14300" marR="0" lvl="0" indent="-114300">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English Language Arts growth</a:t>
            </a:r>
          </a:p>
          <a:p>
            <a:pPr marL="114300" marR="0" lvl="0" indent="-114300">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Mathematics growth</a:t>
            </a:r>
          </a:p>
          <a:p>
            <a:pPr marL="114300" marR="0" lvl="0" indent="-114300">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Progress towards English language proficiency (EL students)</a:t>
            </a:r>
          </a:p>
        </p:txBody>
      </p:sp>
      <p:sp>
        <p:nvSpPr>
          <p:cNvPr id="26" name="Rectangle 25">
            <a:extLst>
              <a:ext uri="{FF2B5EF4-FFF2-40B4-BE49-F238E27FC236}">
                <a16:creationId xmlns:a16="http://schemas.microsoft.com/office/drawing/2014/main" id="{B8C125A0-54A6-4482-9CD4-B197D340BB26}"/>
              </a:ext>
            </a:extLst>
          </p:cNvPr>
          <p:cNvSpPr/>
          <p:nvPr/>
        </p:nvSpPr>
        <p:spPr>
          <a:xfrm>
            <a:off x="3844220" y="3549887"/>
            <a:ext cx="3714863" cy="270312"/>
          </a:xfrm>
          <a:prstGeom prst="rect">
            <a:avLst/>
          </a:prstGeom>
          <a:ln>
            <a:solidFill>
              <a:srgbClr val="68228B"/>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14300" marR="0" lvl="0" indent="-114300">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Meeting achievement improvement targets</a:t>
            </a:r>
          </a:p>
        </p:txBody>
      </p:sp>
      <p:sp>
        <p:nvSpPr>
          <p:cNvPr id="27" name="Rectangle 26">
            <a:extLst>
              <a:ext uri="{FF2B5EF4-FFF2-40B4-BE49-F238E27FC236}">
                <a16:creationId xmlns:a16="http://schemas.microsoft.com/office/drawing/2014/main" id="{08512E42-F246-41ED-B8B9-2CB103351C95}"/>
              </a:ext>
            </a:extLst>
          </p:cNvPr>
          <p:cNvSpPr/>
          <p:nvPr/>
        </p:nvSpPr>
        <p:spPr>
          <a:xfrm>
            <a:off x="3853110" y="4120941"/>
            <a:ext cx="3705973" cy="835995"/>
          </a:xfrm>
          <a:prstGeom prst="rect">
            <a:avLst/>
          </a:prstGeom>
          <a:ln>
            <a:solidFill>
              <a:srgbClr val="FFC125"/>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14300" marR="0" lvl="0" indent="-114300">
              <a:spcBef>
                <a:spcPts val="0"/>
              </a:spcBef>
              <a:spcAft>
                <a:spcPts val="0"/>
              </a:spcAft>
              <a:buFont typeface="Symbol" panose="05050102010706020507" pitchFamily="18" charset="2"/>
              <a:buChar char=""/>
            </a:pPr>
            <a:r>
              <a:rPr lang="en-US" sz="1100" i="1" dirty="0">
                <a:ea typeface="Calibri" panose="020F0502020204030204" pitchFamily="34" charset="0"/>
                <a:cs typeface="Times New Roman" panose="02020603050405020304" pitchFamily="18" charset="0"/>
              </a:rPr>
              <a:t>Elementary:</a:t>
            </a:r>
            <a:r>
              <a:rPr lang="en-US" sz="1100" dirty="0">
                <a:ea typeface="Calibri" panose="020F0502020204030204" pitchFamily="34" charset="0"/>
                <a:cs typeface="Times New Roman" panose="02020603050405020304" pitchFamily="18" charset="0"/>
              </a:rPr>
              <a:t> Literacy, student attendance, beyond the core</a:t>
            </a:r>
          </a:p>
          <a:p>
            <a:pPr marL="114300" marR="0" lvl="0" indent="-114300">
              <a:spcBef>
                <a:spcPts val="0"/>
              </a:spcBef>
              <a:spcAft>
                <a:spcPts val="0"/>
              </a:spcAft>
              <a:buFont typeface="Symbol" panose="05050102010706020507" pitchFamily="18" charset="2"/>
              <a:buChar char=""/>
            </a:pPr>
            <a:r>
              <a:rPr lang="en-US" sz="1100" i="1" dirty="0">
                <a:ea typeface="Calibri" panose="020F0502020204030204" pitchFamily="34" charset="0"/>
                <a:cs typeface="Times New Roman" panose="02020603050405020304" pitchFamily="18" charset="0"/>
              </a:rPr>
              <a:t>Middle:</a:t>
            </a:r>
            <a:r>
              <a:rPr lang="en-US" sz="1100" dirty="0">
                <a:ea typeface="Calibri" panose="020F0502020204030204" pitchFamily="34" charset="0"/>
                <a:cs typeface="Times New Roman" panose="02020603050405020304" pitchFamily="18" charset="0"/>
              </a:rPr>
              <a:t> Literacy, student attendance, beyond the core</a:t>
            </a:r>
          </a:p>
          <a:p>
            <a:pPr marL="114300" marR="0" lvl="0" indent="-114300">
              <a:spcBef>
                <a:spcPts val="0"/>
              </a:spcBef>
              <a:spcAft>
                <a:spcPts val="0"/>
              </a:spcAft>
              <a:buFont typeface="Symbol" panose="05050102010706020507" pitchFamily="18" charset="2"/>
              <a:buChar char=""/>
            </a:pPr>
            <a:r>
              <a:rPr lang="en-US" sz="1100" i="1" dirty="0">
                <a:ea typeface="Calibri" panose="020F0502020204030204" pitchFamily="34" charset="0"/>
                <a:cs typeface="Times New Roman" panose="02020603050405020304" pitchFamily="18" charset="0"/>
              </a:rPr>
              <a:t>High:</a:t>
            </a:r>
            <a:r>
              <a:rPr lang="en-US" sz="1100" dirty="0">
                <a:ea typeface="Calibri" panose="020F0502020204030204" pitchFamily="34" charset="0"/>
                <a:cs typeface="Times New Roman" panose="02020603050405020304" pitchFamily="18" charset="0"/>
              </a:rPr>
              <a:t> Literacy, student attendance, accelerated enrollment, pathway completion, college and career readiness</a:t>
            </a:r>
          </a:p>
        </p:txBody>
      </p:sp>
      <p:sp>
        <p:nvSpPr>
          <p:cNvPr id="28" name="Rectangle 27">
            <a:extLst>
              <a:ext uri="{FF2B5EF4-FFF2-40B4-BE49-F238E27FC236}">
                <a16:creationId xmlns:a16="http://schemas.microsoft.com/office/drawing/2014/main" id="{F79DB0DC-3866-494B-A75A-3C8BA375D5B1}"/>
              </a:ext>
            </a:extLst>
          </p:cNvPr>
          <p:cNvSpPr/>
          <p:nvPr/>
        </p:nvSpPr>
        <p:spPr>
          <a:xfrm>
            <a:off x="3853745" y="5166203"/>
            <a:ext cx="3705338" cy="575945"/>
          </a:xfrm>
          <a:prstGeom prst="rect">
            <a:avLst/>
          </a:prstGeom>
          <a:ln>
            <a:solidFill>
              <a:srgbClr val="A1294D"/>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R="0" lvl="0">
              <a:spcBef>
                <a:spcPts val="0"/>
              </a:spcBef>
              <a:spcAft>
                <a:spcPts val="0"/>
              </a:spcAft>
            </a:pPr>
            <a:r>
              <a:rPr lang="en-US" sz="1100" i="1" dirty="0">
                <a:ea typeface="Calibri" panose="020F0502020204030204" pitchFamily="34" charset="0"/>
                <a:cs typeface="Times New Roman" panose="02020603050405020304" pitchFamily="18" charset="0"/>
              </a:rPr>
              <a:t>High School Only</a:t>
            </a:r>
          </a:p>
          <a:p>
            <a:pPr marL="114300" marR="0" lvl="0" indent="-114300">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4-year adjusted cohort graduation rate</a:t>
            </a:r>
          </a:p>
          <a:p>
            <a:pPr marL="114300" marR="0" lvl="0" indent="-114300">
              <a:spcBef>
                <a:spcPts val="0"/>
              </a:spcBef>
              <a:spcAft>
                <a:spcPts val="0"/>
              </a:spcAft>
              <a:buFont typeface="Symbol" panose="05050102010706020507" pitchFamily="18" charset="2"/>
              <a:buChar char=""/>
            </a:pPr>
            <a:r>
              <a:rPr lang="en-US" sz="1100" dirty="0">
                <a:ea typeface="Calibri" panose="020F0502020204030204" pitchFamily="34" charset="0"/>
                <a:cs typeface="Times New Roman" panose="02020603050405020304" pitchFamily="18" charset="0"/>
              </a:rPr>
              <a:t>5-year adjusted cohort graduation rate</a:t>
            </a:r>
          </a:p>
        </p:txBody>
      </p:sp>
      <p:sp>
        <p:nvSpPr>
          <p:cNvPr id="29" name="TextBox 28">
            <a:extLst>
              <a:ext uri="{FF2B5EF4-FFF2-40B4-BE49-F238E27FC236}">
                <a16:creationId xmlns:a16="http://schemas.microsoft.com/office/drawing/2014/main" id="{3AF573A7-E9A8-4920-9460-BA4144CA1B3E}"/>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1930997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B568E-293E-4F83-99CD-BB4510658FEC}"/>
              </a:ext>
            </a:extLst>
          </p:cNvPr>
          <p:cNvSpPr>
            <a:spLocks noGrp="1"/>
          </p:cNvSpPr>
          <p:nvPr>
            <p:ph type="title"/>
          </p:nvPr>
        </p:nvSpPr>
        <p:spPr/>
        <p:txBody>
          <a:bodyPr/>
          <a:lstStyle/>
          <a:p>
            <a:r>
              <a:rPr lang="en-US" dirty="0"/>
              <a:t>Highlights of the Redesigned CCRPI</a:t>
            </a:r>
          </a:p>
        </p:txBody>
      </p:sp>
      <p:sp>
        <p:nvSpPr>
          <p:cNvPr id="3" name="Content Placeholder 2">
            <a:extLst>
              <a:ext uri="{FF2B5EF4-FFF2-40B4-BE49-F238E27FC236}">
                <a16:creationId xmlns:a16="http://schemas.microsoft.com/office/drawing/2014/main" id="{F61D2E3A-1320-4CD0-9E99-7F7F6ECBA50C}"/>
              </a:ext>
            </a:extLst>
          </p:cNvPr>
          <p:cNvSpPr>
            <a:spLocks noGrp="1"/>
          </p:cNvSpPr>
          <p:nvPr>
            <p:ph idx="1"/>
          </p:nvPr>
        </p:nvSpPr>
        <p:spPr>
          <a:xfrm>
            <a:off x="628650" y="1825624"/>
            <a:ext cx="7886700" cy="4458444"/>
          </a:xfrm>
        </p:spPr>
        <p:txBody>
          <a:bodyPr>
            <a:normAutofit fontScale="77500" lnSpcReduction="20000"/>
          </a:bodyPr>
          <a:lstStyle/>
          <a:p>
            <a:r>
              <a:rPr lang="en-US" dirty="0"/>
              <a:t>The redesigned CCRPI maximizes local flexibility to determine the programs and policies that best meet the needs of students.</a:t>
            </a:r>
          </a:p>
          <a:p>
            <a:pPr lvl="1"/>
            <a:r>
              <a:rPr lang="en-US" dirty="0"/>
              <a:t>Schools should not feel pressured to “chase points” by adopting a particular program or policy because it earns extra points on CCRPI.</a:t>
            </a:r>
          </a:p>
          <a:p>
            <a:r>
              <a:rPr lang="en-US" dirty="0"/>
              <a:t>CCRPI values educating the whole child.</a:t>
            </a:r>
          </a:p>
          <a:p>
            <a:pPr lvl="1"/>
            <a:r>
              <a:rPr lang="en-US" dirty="0"/>
              <a:t>Exposure to a well rounded curriculum (Beyond the Core)</a:t>
            </a:r>
          </a:p>
          <a:p>
            <a:pPr lvl="1"/>
            <a:r>
              <a:rPr lang="en-US" dirty="0"/>
              <a:t>Engagement/climate and skills for success (Student Attendance)</a:t>
            </a:r>
          </a:p>
          <a:p>
            <a:pPr lvl="1"/>
            <a:r>
              <a:rPr lang="en-US" dirty="0"/>
              <a:t>Relevance and in-depth study (Pathway Completion)</a:t>
            </a:r>
          </a:p>
          <a:p>
            <a:pPr lvl="1"/>
            <a:r>
              <a:rPr lang="en-US" dirty="0"/>
              <a:t>Accelerated enrollment opportunities (AP, IB, Dual Enrollment)</a:t>
            </a:r>
          </a:p>
          <a:p>
            <a:pPr lvl="1"/>
            <a:r>
              <a:rPr lang="en-US" dirty="0"/>
              <a:t>Postsecondary readiness (College and Career Readiness – multiple opportunities to demonstrate readiness)</a:t>
            </a:r>
          </a:p>
          <a:p>
            <a:r>
              <a:rPr lang="en-US" dirty="0"/>
              <a:t>CCRPI is designed to award points where possible as opposed to denying points when expectations are not met.</a:t>
            </a:r>
          </a:p>
          <a:p>
            <a:pPr lvl="1"/>
            <a:r>
              <a:rPr lang="en-US" dirty="0"/>
              <a:t>Partial points when progress is made but targets are not met</a:t>
            </a:r>
          </a:p>
          <a:p>
            <a:pPr lvl="1"/>
            <a:r>
              <a:rPr lang="en-US" dirty="0"/>
              <a:t>Extra points when targets are exceeded</a:t>
            </a:r>
          </a:p>
          <a:p>
            <a:pPr lvl="1"/>
            <a:r>
              <a:rPr lang="en-US" dirty="0"/>
              <a:t>Progress and Closing Gaps capture growth and improvement</a:t>
            </a:r>
          </a:p>
        </p:txBody>
      </p:sp>
      <p:sp>
        <p:nvSpPr>
          <p:cNvPr id="5" name="Slide Number Placeholder 4">
            <a:extLst>
              <a:ext uri="{FF2B5EF4-FFF2-40B4-BE49-F238E27FC236}">
                <a16:creationId xmlns:a16="http://schemas.microsoft.com/office/drawing/2014/main" id="{84E54071-1634-48EC-B256-3F7CE24B67F6}"/>
              </a:ext>
            </a:extLst>
          </p:cNvPr>
          <p:cNvSpPr>
            <a:spLocks noGrp="1"/>
          </p:cNvSpPr>
          <p:nvPr>
            <p:ph type="sldNum" sz="quarter" idx="4"/>
          </p:nvPr>
        </p:nvSpPr>
        <p:spPr/>
        <p:txBody>
          <a:bodyPr/>
          <a:lstStyle/>
          <a:p>
            <a:fld id="{B63E4CEF-BB1E-48C7-AE93-F39F6AA99AD7}" type="slidenum">
              <a:rPr lang="en-US" smtClean="0"/>
              <a:pPr/>
              <a:t>25</a:t>
            </a:fld>
            <a:endParaRPr lang="en-US" dirty="0"/>
          </a:p>
        </p:txBody>
      </p:sp>
      <p:sp>
        <p:nvSpPr>
          <p:cNvPr id="6" name="TextBox 5">
            <a:extLst>
              <a:ext uri="{FF2B5EF4-FFF2-40B4-BE49-F238E27FC236}">
                <a16:creationId xmlns:a16="http://schemas.microsoft.com/office/drawing/2014/main" id="{25E01044-9EB5-4956-861F-F7619D5D8FD5}"/>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1993921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DF03B-DC3E-4DBB-8FF9-B626444FB755}"/>
              </a:ext>
            </a:extLst>
          </p:cNvPr>
          <p:cNvSpPr>
            <a:spLocks noGrp="1"/>
          </p:cNvSpPr>
          <p:nvPr>
            <p:ph type="title"/>
          </p:nvPr>
        </p:nvSpPr>
        <p:spPr/>
        <p:txBody>
          <a:bodyPr/>
          <a:lstStyle/>
          <a:p>
            <a:r>
              <a:rPr lang="en-US" dirty="0"/>
              <a:t>Balancing College and Career Readiness</a:t>
            </a:r>
          </a:p>
        </p:txBody>
      </p:sp>
      <p:graphicFrame>
        <p:nvGraphicFramePr>
          <p:cNvPr id="6" name="Content Placeholder 5">
            <a:extLst>
              <a:ext uri="{FF2B5EF4-FFF2-40B4-BE49-F238E27FC236}">
                <a16:creationId xmlns:a16="http://schemas.microsoft.com/office/drawing/2014/main" id="{C0342302-F48E-412C-B07C-74053A7A0771}"/>
              </a:ext>
            </a:extLst>
          </p:cNvPr>
          <p:cNvGraphicFramePr>
            <a:graphicFrameLocks noGrp="1"/>
          </p:cNvGraphicFramePr>
          <p:nvPr>
            <p:ph idx="1"/>
            <p:extLst/>
          </p:nvPr>
        </p:nvGraphicFramePr>
        <p:xfrm>
          <a:off x="628650" y="2751825"/>
          <a:ext cx="6764188" cy="3425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983C774D-4C10-4EB5-9FA6-0B713588C5DD}"/>
              </a:ext>
            </a:extLst>
          </p:cNvPr>
          <p:cNvSpPr>
            <a:spLocks noGrp="1"/>
          </p:cNvSpPr>
          <p:nvPr>
            <p:ph type="sldNum" sz="quarter" idx="4"/>
          </p:nvPr>
        </p:nvSpPr>
        <p:spPr/>
        <p:txBody>
          <a:bodyPr/>
          <a:lstStyle/>
          <a:p>
            <a:fld id="{B63E4CEF-BB1E-48C7-AE93-F39F6AA99AD7}" type="slidenum">
              <a:rPr lang="en-US" smtClean="0"/>
              <a:pPr/>
              <a:t>26</a:t>
            </a:fld>
            <a:endParaRPr lang="en-US" dirty="0"/>
          </a:p>
        </p:txBody>
      </p:sp>
      <p:sp>
        <p:nvSpPr>
          <p:cNvPr id="11" name="Content Placeholder 2">
            <a:extLst>
              <a:ext uri="{FF2B5EF4-FFF2-40B4-BE49-F238E27FC236}">
                <a16:creationId xmlns:a16="http://schemas.microsoft.com/office/drawing/2014/main" id="{4C295854-DB95-47BE-9F4B-5CB7C728E29F}"/>
              </a:ext>
            </a:extLst>
          </p:cNvPr>
          <p:cNvSpPr txBox="1">
            <a:spLocks/>
          </p:cNvSpPr>
          <p:nvPr/>
        </p:nvSpPr>
        <p:spPr>
          <a:xfrm>
            <a:off x="628650" y="1825625"/>
            <a:ext cx="78867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t>In addition to content mastery and high school graduation, CCRPI includes multiple measures of college and career readiness and values multiple pathways to success.</a:t>
            </a:r>
          </a:p>
        </p:txBody>
      </p:sp>
      <p:cxnSp>
        <p:nvCxnSpPr>
          <p:cNvPr id="15" name="Straight Connector 14">
            <a:extLst>
              <a:ext uri="{FF2B5EF4-FFF2-40B4-BE49-F238E27FC236}">
                <a16:creationId xmlns:a16="http://schemas.microsoft.com/office/drawing/2014/main" id="{C2B625F8-365C-4416-8A41-EEC1B39719E7}"/>
              </a:ext>
            </a:extLst>
          </p:cNvPr>
          <p:cNvCxnSpPr>
            <a:cxnSpLocks/>
          </p:cNvCxnSpPr>
          <p:nvPr/>
        </p:nvCxnSpPr>
        <p:spPr>
          <a:xfrm flipV="1">
            <a:off x="7392838" y="4044532"/>
            <a:ext cx="172528" cy="682744"/>
          </a:xfrm>
          <a:prstGeom prst="line">
            <a:avLst/>
          </a:prstGeom>
          <a:ln>
            <a:solidFill>
              <a:srgbClr val="ADCD9E"/>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8BDE574-F595-4E7A-B607-086B35002D15}"/>
              </a:ext>
            </a:extLst>
          </p:cNvPr>
          <p:cNvCxnSpPr>
            <a:cxnSpLocks/>
          </p:cNvCxnSpPr>
          <p:nvPr/>
        </p:nvCxnSpPr>
        <p:spPr>
          <a:xfrm>
            <a:off x="7392838" y="4727275"/>
            <a:ext cx="172528" cy="686863"/>
          </a:xfrm>
          <a:prstGeom prst="line">
            <a:avLst/>
          </a:prstGeom>
          <a:ln>
            <a:solidFill>
              <a:srgbClr val="ADCD9E"/>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69E63642-0A3C-40A0-94BC-5B2584C02E9D}"/>
              </a:ext>
            </a:extLst>
          </p:cNvPr>
          <p:cNvSpPr txBox="1"/>
          <p:nvPr/>
        </p:nvSpPr>
        <p:spPr>
          <a:xfrm>
            <a:off x="1155940" y="5607172"/>
            <a:ext cx="5710686" cy="307777"/>
          </a:xfrm>
          <a:prstGeom prst="rect">
            <a:avLst/>
          </a:prstGeom>
          <a:noFill/>
        </p:spPr>
        <p:txBody>
          <a:bodyPr wrap="square" rtlCol="0">
            <a:spAutoFit/>
          </a:bodyPr>
          <a:lstStyle/>
          <a:p>
            <a:pPr algn="ctr"/>
            <a:r>
              <a:rPr lang="en-US" sz="1400" b="1" dirty="0">
                <a:solidFill>
                  <a:srgbClr val="2D6C03"/>
                </a:solidFill>
              </a:rPr>
              <a:t>College and Career Readiness</a:t>
            </a:r>
          </a:p>
        </p:txBody>
      </p:sp>
      <p:sp>
        <p:nvSpPr>
          <p:cNvPr id="10" name="TextBox 9">
            <a:extLst>
              <a:ext uri="{FF2B5EF4-FFF2-40B4-BE49-F238E27FC236}">
                <a16:creationId xmlns:a16="http://schemas.microsoft.com/office/drawing/2014/main" id="{2F9E48D1-739F-4F9B-9DE2-C5EED05DAD70}"/>
              </a:ext>
            </a:extLst>
          </p:cNvPr>
          <p:cNvSpPr txBox="1"/>
          <p:nvPr/>
        </p:nvSpPr>
        <p:spPr>
          <a:xfrm>
            <a:off x="7565366" y="4044532"/>
            <a:ext cx="1500996" cy="1369606"/>
          </a:xfrm>
          <a:prstGeom prst="rect">
            <a:avLst/>
          </a:prstGeom>
          <a:solidFill>
            <a:schemeClr val="bg1"/>
          </a:solidFill>
          <a:ln>
            <a:solidFill>
              <a:srgbClr val="99C484"/>
            </a:solidFill>
          </a:ln>
        </p:spPr>
        <p:txBody>
          <a:bodyPr wrap="square" rtlCol="0">
            <a:spAutoFit/>
          </a:bodyPr>
          <a:lstStyle/>
          <a:p>
            <a:r>
              <a:rPr lang="en-US" sz="1100" dirty="0"/>
              <a:t>Entering TCSG/USG without remediation</a:t>
            </a:r>
          </a:p>
          <a:p>
            <a:endParaRPr lang="en-US" sz="200" dirty="0"/>
          </a:p>
          <a:p>
            <a:r>
              <a:rPr lang="en-US" sz="1100" dirty="0"/>
              <a:t>ACT, SAT, AP, IB</a:t>
            </a:r>
          </a:p>
          <a:p>
            <a:endParaRPr lang="en-US" sz="200" dirty="0"/>
          </a:p>
          <a:p>
            <a:r>
              <a:rPr lang="en-US" sz="1100" dirty="0"/>
              <a:t>National or state credential (end of pathway assessment)</a:t>
            </a:r>
          </a:p>
          <a:p>
            <a:endParaRPr lang="en-US" sz="200" dirty="0"/>
          </a:p>
          <a:p>
            <a:r>
              <a:rPr lang="en-US" sz="1100" dirty="0"/>
              <a:t>Work-based learning</a:t>
            </a:r>
          </a:p>
        </p:txBody>
      </p:sp>
      <p:sp>
        <p:nvSpPr>
          <p:cNvPr id="13" name="TextBox 12">
            <a:extLst>
              <a:ext uri="{FF2B5EF4-FFF2-40B4-BE49-F238E27FC236}">
                <a16:creationId xmlns:a16="http://schemas.microsoft.com/office/drawing/2014/main" id="{DD37C28D-E537-415B-BC58-7D45FB1EADD8}"/>
              </a:ext>
            </a:extLst>
          </p:cNvPr>
          <p:cNvSpPr txBox="1"/>
          <p:nvPr/>
        </p:nvSpPr>
        <p:spPr>
          <a:xfrm>
            <a:off x="189861" y="6385024"/>
            <a:ext cx="5771101" cy="307777"/>
          </a:xfrm>
          <a:prstGeom prst="rect">
            <a:avLst/>
          </a:prstGeom>
          <a:solidFill>
            <a:schemeClr val="bg1"/>
          </a:solidFill>
        </p:spPr>
        <p:txBody>
          <a:bodyPr wrap="square" rtlCol="0">
            <a:spAutoFit/>
          </a:bodyPr>
          <a:lstStyle/>
          <a:p>
            <a:r>
              <a:rPr lang="en-US" sz="1400" dirty="0">
                <a:solidFill>
                  <a:srgbClr val="FF0000"/>
                </a:solidFill>
              </a:rPr>
              <a:t>Draft</a:t>
            </a:r>
            <a:r>
              <a:rPr lang="en-US" sz="1400" dirty="0"/>
              <a:t> 2018 CCRPI based on ESSA Plan submitted to USED for review.</a:t>
            </a:r>
          </a:p>
        </p:txBody>
      </p:sp>
    </p:spTree>
    <p:extLst>
      <p:ext uri="{BB962C8B-B14F-4D97-AF65-F5344CB8AC3E}">
        <p14:creationId xmlns:p14="http://schemas.microsoft.com/office/powerpoint/2010/main" val="3046063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Moving Forward</a:t>
            </a:r>
          </a:p>
        </p:txBody>
      </p:sp>
      <p:sp>
        <p:nvSpPr>
          <p:cNvPr id="3" name="Content Placeholder 2"/>
          <p:cNvSpPr>
            <a:spLocks noGrp="1"/>
          </p:cNvSpPr>
          <p:nvPr>
            <p:ph idx="1"/>
          </p:nvPr>
        </p:nvSpPr>
        <p:spPr/>
        <p:txBody>
          <a:bodyPr>
            <a:normAutofit lnSpcReduction="10000"/>
          </a:bodyPr>
          <a:lstStyle/>
          <a:p>
            <a:r>
              <a:rPr lang="en-US" dirty="0"/>
              <a:t>While the redesigned CCRPI will be a significantly improved accountability system for Georgia, the most critical piece is changing the conversation about student performance in our state. </a:t>
            </a:r>
          </a:p>
          <a:p>
            <a:r>
              <a:rPr lang="en-US" dirty="0"/>
              <a:t>CCRPI can shine a light on the great work schools are doing and areas in need of improvement, but it must be used as a tool by communities and other stakeholders to engage in meaningful conversations around how to improve student opportunities, outcomes, and preparedness for college, career, and life.</a:t>
            </a:r>
          </a:p>
          <a:p>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27</a:t>
            </a:fld>
            <a:endParaRPr lang="en-US" dirty="0"/>
          </a:p>
        </p:txBody>
      </p:sp>
    </p:spTree>
    <p:extLst>
      <p:ext uri="{BB962C8B-B14F-4D97-AF65-F5344CB8AC3E}">
        <p14:creationId xmlns:p14="http://schemas.microsoft.com/office/powerpoint/2010/main" val="1374657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3DF2E-2BE8-45E7-BDD0-4C64BAFFAFFF}"/>
              </a:ext>
            </a:extLst>
          </p:cNvPr>
          <p:cNvSpPr>
            <a:spLocks noGrp="1"/>
          </p:cNvSpPr>
          <p:nvPr>
            <p:ph type="title"/>
          </p:nvPr>
        </p:nvSpPr>
        <p:spPr>
          <a:xfrm>
            <a:off x="603982" y="334016"/>
            <a:ext cx="6641769" cy="1325563"/>
          </a:xfrm>
        </p:spPr>
        <p:txBody>
          <a:bodyPr>
            <a:normAutofit/>
          </a:bodyPr>
          <a:lstStyle/>
          <a:p>
            <a:r>
              <a:rPr lang="en-US" dirty="0"/>
              <a:t>More Information</a:t>
            </a:r>
          </a:p>
        </p:txBody>
      </p:sp>
      <p:sp>
        <p:nvSpPr>
          <p:cNvPr id="3" name="Content Placeholder 2">
            <a:extLst>
              <a:ext uri="{FF2B5EF4-FFF2-40B4-BE49-F238E27FC236}">
                <a16:creationId xmlns:a16="http://schemas.microsoft.com/office/drawing/2014/main" id="{41760612-5CAE-4E08-AE44-41FE56E209CC}"/>
              </a:ext>
            </a:extLst>
          </p:cNvPr>
          <p:cNvSpPr>
            <a:spLocks noGrp="1"/>
          </p:cNvSpPr>
          <p:nvPr>
            <p:ph idx="1"/>
          </p:nvPr>
        </p:nvSpPr>
        <p:spPr/>
        <p:txBody>
          <a:bodyPr>
            <a:normAutofit lnSpcReduction="10000"/>
          </a:bodyPr>
          <a:lstStyle/>
          <a:p>
            <a:r>
              <a:rPr lang="en-US" dirty="0"/>
              <a:t>Information about the </a:t>
            </a:r>
            <a:r>
              <a:rPr lang="en-US" dirty="0">
                <a:solidFill>
                  <a:srgbClr val="FF0000"/>
                </a:solidFill>
              </a:rPr>
              <a:t>2017-2018 CCRPI </a:t>
            </a:r>
            <a:r>
              <a:rPr lang="en-US" dirty="0"/>
              <a:t>can be found in Georgia’s ESSA Plan that was submitted to USED on September 18, 2017</a:t>
            </a:r>
          </a:p>
          <a:p>
            <a:pPr lvl="1"/>
            <a:r>
              <a:rPr lang="en-US" dirty="0">
                <a:hlinkClick r:id="rId2"/>
              </a:rPr>
              <a:t>gadoe.org/essa</a:t>
            </a:r>
            <a:endParaRPr lang="en-US" dirty="0"/>
          </a:p>
          <a:p>
            <a:pPr lvl="1"/>
            <a:r>
              <a:rPr lang="en-US" dirty="0"/>
              <a:t>USED has 120 days after submission to review/approve plan.</a:t>
            </a:r>
          </a:p>
          <a:p>
            <a:r>
              <a:rPr lang="en-US" dirty="0"/>
              <a:t>Additional documentation is on the accountability website</a:t>
            </a:r>
          </a:p>
          <a:p>
            <a:pPr lvl="1"/>
            <a:r>
              <a:rPr lang="en-US" dirty="0">
                <a:hlinkClick r:id="rId3"/>
              </a:rPr>
              <a:t>accountability.gadoe.org</a:t>
            </a:r>
            <a:endParaRPr lang="en-US" dirty="0"/>
          </a:p>
          <a:p>
            <a:pPr lvl="1"/>
            <a:r>
              <a:rPr lang="en-US" dirty="0"/>
              <a:t>Redesigned CCRPI Overview; Redesigned CCRPI Indicators; CCRPI Key Changes; CCRPI Side-by-Side, FAQs</a:t>
            </a:r>
          </a:p>
        </p:txBody>
      </p:sp>
      <p:sp>
        <p:nvSpPr>
          <p:cNvPr id="5" name="Slide Number Placeholder 4">
            <a:extLst>
              <a:ext uri="{FF2B5EF4-FFF2-40B4-BE49-F238E27FC236}">
                <a16:creationId xmlns:a16="http://schemas.microsoft.com/office/drawing/2014/main" id="{E2D4830D-54A1-4C27-A0C7-E70EADA8A00C}"/>
              </a:ext>
            </a:extLst>
          </p:cNvPr>
          <p:cNvSpPr>
            <a:spLocks noGrp="1"/>
          </p:cNvSpPr>
          <p:nvPr>
            <p:ph type="sldNum" sz="quarter" idx="4"/>
          </p:nvPr>
        </p:nvSpPr>
        <p:spPr/>
        <p:txBody>
          <a:bodyPr/>
          <a:lstStyle/>
          <a:p>
            <a:fld id="{B63E4CEF-BB1E-48C7-AE93-F39F6AA99AD7}" type="slidenum">
              <a:rPr lang="en-US" smtClean="0"/>
              <a:pPr/>
              <a:t>28</a:t>
            </a:fld>
            <a:endParaRPr lang="en-US" dirty="0"/>
          </a:p>
        </p:txBody>
      </p:sp>
    </p:spTree>
    <p:extLst>
      <p:ext uri="{BB962C8B-B14F-4D97-AF65-F5344CB8AC3E}">
        <p14:creationId xmlns:p14="http://schemas.microsoft.com/office/powerpoint/2010/main" val="1625107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1D88B8-7D11-43C8-90AF-3A84EC712937}"/>
              </a:ext>
            </a:extLst>
          </p:cNvPr>
          <p:cNvSpPr>
            <a:spLocks noGrp="1"/>
          </p:cNvSpPr>
          <p:nvPr>
            <p:ph type="title"/>
          </p:nvPr>
        </p:nvSpPr>
        <p:spPr/>
        <p:txBody>
          <a:bodyPr/>
          <a:lstStyle/>
          <a:p>
            <a:r>
              <a:rPr lang="en-US" dirty="0"/>
              <a:t>Preparing for the 2018 CCRPI</a:t>
            </a:r>
          </a:p>
        </p:txBody>
      </p:sp>
      <p:sp>
        <p:nvSpPr>
          <p:cNvPr id="7" name="Text Placeholder 6">
            <a:extLst>
              <a:ext uri="{FF2B5EF4-FFF2-40B4-BE49-F238E27FC236}">
                <a16:creationId xmlns:a16="http://schemas.microsoft.com/office/drawing/2014/main" id="{C11A8D45-F46D-4A97-9E08-09E1E0FC5BD0}"/>
              </a:ext>
            </a:extLst>
          </p:cNvPr>
          <p:cNvSpPr>
            <a:spLocks noGrp="1"/>
          </p:cNvSpPr>
          <p:nvPr>
            <p:ph type="body" idx="1"/>
          </p:nvPr>
        </p:nvSpPr>
        <p:spPr/>
        <p:txBody>
          <a:bodyPr/>
          <a:lstStyle/>
          <a:p>
            <a:r>
              <a:rPr lang="en-US" dirty="0"/>
              <a:t>Updates and Data Quality</a:t>
            </a:r>
          </a:p>
        </p:txBody>
      </p:sp>
      <p:sp>
        <p:nvSpPr>
          <p:cNvPr id="5" name="Slide Number Placeholder 4">
            <a:extLst>
              <a:ext uri="{FF2B5EF4-FFF2-40B4-BE49-F238E27FC236}">
                <a16:creationId xmlns:a16="http://schemas.microsoft.com/office/drawing/2014/main" id="{6AC3EC68-0143-49A4-8C57-212ACD6AB5DA}"/>
              </a:ext>
            </a:extLst>
          </p:cNvPr>
          <p:cNvSpPr>
            <a:spLocks noGrp="1"/>
          </p:cNvSpPr>
          <p:nvPr>
            <p:ph type="sldNum" sz="quarter" idx="4"/>
          </p:nvPr>
        </p:nvSpPr>
        <p:spPr/>
        <p:txBody>
          <a:bodyPr/>
          <a:lstStyle/>
          <a:p>
            <a:fld id="{B63E4CEF-BB1E-48C7-AE93-F39F6AA99AD7}" type="slidenum">
              <a:rPr lang="en-US" smtClean="0"/>
              <a:pPr/>
              <a:t>29</a:t>
            </a:fld>
            <a:endParaRPr lang="en-US" dirty="0"/>
          </a:p>
        </p:txBody>
      </p:sp>
    </p:spTree>
    <p:extLst>
      <p:ext uri="{BB962C8B-B14F-4D97-AF65-F5344CB8AC3E}">
        <p14:creationId xmlns:p14="http://schemas.microsoft.com/office/powerpoint/2010/main" val="3708659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1D88B8-7D11-43C8-90AF-3A84EC712937}"/>
              </a:ext>
            </a:extLst>
          </p:cNvPr>
          <p:cNvSpPr>
            <a:spLocks noGrp="1"/>
          </p:cNvSpPr>
          <p:nvPr>
            <p:ph type="title"/>
          </p:nvPr>
        </p:nvSpPr>
        <p:spPr/>
        <p:txBody>
          <a:bodyPr/>
          <a:lstStyle/>
          <a:p>
            <a:r>
              <a:rPr lang="en-US" dirty="0"/>
              <a:t>ESSA</a:t>
            </a:r>
          </a:p>
        </p:txBody>
      </p:sp>
      <p:sp>
        <p:nvSpPr>
          <p:cNvPr id="7" name="Text Placeholder 6">
            <a:extLst>
              <a:ext uri="{FF2B5EF4-FFF2-40B4-BE49-F238E27FC236}">
                <a16:creationId xmlns:a16="http://schemas.microsoft.com/office/drawing/2014/main" id="{C11A8D45-F46D-4A97-9E08-09E1E0FC5BD0}"/>
              </a:ext>
            </a:extLst>
          </p:cNvPr>
          <p:cNvSpPr>
            <a:spLocks noGrp="1"/>
          </p:cNvSpPr>
          <p:nvPr>
            <p:ph type="body" idx="1"/>
          </p:nvPr>
        </p:nvSpPr>
        <p:spPr/>
        <p:txBody>
          <a:bodyPr/>
          <a:lstStyle/>
          <a:p>
            <a:r>
              <a:rPr lang="en-US" dirty="0"/>
              <a:t>The development of Georgia’s state plan</a:t>
            </a:r>
          </a:p>
        </p:txBody>
      </p:sp>
      <p:sp>
        <p:nvSpPr>
          <p:cNvPr id="5" name="Slide Number Placeholder 4">
            <a:extLst>
              <a:ext uri="{FF2B5EF4-FFF2-40B4-BE49-F238E27FC236}">
                <a16:creationId xmlns:a16="http://schemas.microsoft.com/office/drawing/2014/main" id="{6AC3EC68-0143-49A4-8C57-212ACD6AB5DA}"/>
              </a:ext>
            </a:extLst>
          </p:cNvPr>
          <p:cNvSpPr>
            <a:spLocks noGrp="1"/>
          </p:cNvSpPr>
          <p:nvPr>
            <p:ph type="sldNum" sz="quarter" idx="4"/>
          </p:nvPr>
        </p:nvSpPr>
        <p:spPr/>
        <p:txBody>
          <a:bodyPr/>
          <a:lstStyle/>
          <a:p>
            <a:fld id="{B63E4CEF-BB1E-48C7-AE93-F39F6AA99AD7}" type="slidenum">
              <a:rPr lang="en-US" smtClean="0"/>
              <a:pPr/>
              <a:t>3</a:t>
            </a:fld>
            <a:endParaRPr lang="en-US" dirty="0"/>
          </a:p>
        </p:txBody>
      </p:sp>
    </p:spTree>
    <p:extLst>
      <p:ext uri="{BB962C8B-B14F-4D97-AF65-F5344CB8AC3E}">
        <p14:creationId xmlns:p14="http://schemas.microsoft.com/office/powerpoint/2010/main" val="2167790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98737-64F1-4714-A443-51B6AA5074CB}"/>
              </a:ext>
            </a:extLst>
          </p:cNvPr>
          <p:cNvSpPr>
            <a:spLocks noGrp="1"/>
          </p:cNvSpPr>
          <p:nvPr>
            <p:ph type="title"/>
          </p:nvPr>
        </p:nvSpPr>
        <p:spPr/>
        <p:txBody>
          <a:bodyPr>
            <a:normAutofit/>
          </a:bodyPr>
          <a:lstStyle/>
          <a:p>
            <a:r>
              <a:rPr lang="en-US" dirty="0"/>
              <a:t>Alternate Assessment Participation Cap Waiver </a:t>
            </a:r>
          </a:p>
        </p:txBody>
      </p:sp>
      <p:sp>
        <p:nvSpPr>
          <p:cNvPr id="3" name="Content Placeholder 2">
            <a:extLst>
              <a:ext uri="{FF2B5EF4-FFF2-40B4-BE49-F238E27FC236}">
                <a16:creationId xmlns:a16="http://schemas.microsoft.com/office/drawing/2014/main" id="{E00387E3-147D-4374-AEFF-27EA12DEB0A3}"/>
              </a:ext>
            </a:extLst>
          </p:cNvPr>
          <p:cNvSpPr>
            <a:spLocks noGrp="1"/>
          </p:cNvSpPr>
          <p:nvPr>
            <p:ph idx="1"/>
          </p:nvPr>
        </p:nvSpPr>
        <p:spPr/>
        <p:txBody>
          <a:bodyPr>
            <a:normAutofit fontScale="92500" lnSpcReduction="20000"/>
          </a:bodyPr>
          <a:lstStyle/>
          <a:p>
            <a:r>
              <a:rPr lang="en-US" dirty="0"/>
              <a:t>ESSA includes a new statewide 1.0% </a:t>
            </a:r>
            <a:r>
              <a:rPr lang="en-US" i="1" dirty="0"/>
              <a:t>participation</a:t>
            </a:r>
            <a:r>
              <a:rPr lang="en-US" dirty="0"/>
              <a:t> cap on alternate assessments (designed specifically for students with the most significant cognitive disabilities)</a:t>
            </a:r>
          </a:p>
          <a:p>
            <a:r>
              <a:rPr lang="en-US" dirty="0"/>
              <a:t>A State has the option of requesting a one-year waiver from the requirement if the State believes it will exceed the cap.</a:t>
            </a:r>
          </a:p>
          <a:p>
            <a:pPr lvl="1"/>
            <a:r>
              <a:rPr lang="en-US" dirty="0"/>
              <a:t>The one-year waiver is intended to give SEAs time to implement policies and supports to districts to allow the State to not exceed the cap.</a:t>
            </a:r>
          </a:p>
          <a:p>
            <a:r>
              <a:rPr lang="en-US" dirty="0" err="1"/>
              <a:t>GaDOE</a:t>
            </a:r>
            <a:r>
              <a:rPr lang="en-US" dirty="0"/>
              <a:t> anticipates that Georgia will be above the 1.0% cap in at least one content area. </a:t>
            </a:r>
          </a:p>
          <a:p>
            <a:pPr lvl="1"/>
            <a:r>
              <a:rPr lang="en-US" dirty="0" err="1"/>
              <a:t>GaDOE</a:t>
            </a:r>
            <a:r>
              <a:rPr lang="en-US" dirty="0"/>
              <a:t> is requesting that US ED allow the State one year to develop and implement guidelines and guidance to support LEAs in ensuring the appropriate use and administration of the GAA.</a:t>
            </a:r>
          </a:p>
        </p:txBody>
      </p:sp>
      <p:sp>
        <p:nvSpPr>
          <p:cNvPr id="5" name="Slide Number Placeholder 4">
            <a:extLst>
              <a:ext uri="{FF2B5EF4-FFF2-40B4-BE49-F238E27FC236}">
                <a16:creationId xmlns:a16="http://schemas.microsoft.com/office/drawing/2014/main" id="{D99DAE26-D1CA-4E3E-BDC5-F5A8136F1DD1}"/>
              </a:ext>
            </a:extLst>
          </p:cNvPr>
          <p:cNvSpPr>
            <a:spLocks noGrp="1"/>
          </p:cNvSpPr>
          <p:nvPr>
            <p:ph type="sldNum" sz="quarter" idx="4"/>
          </p:nvPr>
        </p:nvSpPr>
        <p:spPr/>
        <p:txBody>
          <a:bodyPr/>
          <a:lstStyle/>
          <a:p>
            <a:fld id="{B63E4CEF-BB1E-48C7-AE93-F39F6AA99AD7}" type="slidenum">
              <a:rPr lang="en-US" smtClean="0"/>
              <a:pPr/>
              <a:t>30</a:t>
            </a:fld>
            <a:endParaRPr lang="en-US" dirty="0"/>
          </a:p>
        </p:txBody>
      </p:sp>
    </p:spTree>
    <p:extLst>
      <p:ext uri="{BB962C8B-B14F-4D97-AF65-F5344CB8AC3E}">
        <p14:creationId xmlns:p14="http://schemas.microsoft.com/office/powerpoint/2010/main" val="840194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98737-64F1-4714-A443-51B6AA5074CB}"/>
              </a:ext>
            </a:extLst>
          </p:cNvPr>
          <p:cNvSpPr>
            <a:spLocks noGrp="1"/>
          </p:cNvSpPr>
          <p:nvPr>
            <p:ph type="title"/>
          </p:nvPr>
        </p:nvSpPr>
        <p:spPr/>
        <p:txBody>
          <a:bodyPr>
            <a:normAutofit/>
          </a:bodyPr>
          <a:lstStyle/>
          <a:p>
            <a:r>
              <a:rPr lang="en-US" dirty="0"/>
              <a:t>Middle School Assessment Waiver </a:t>
            </a:r>
          </a:p>
        </p:txBody>
      </p:sp>
      <p:sp>
        <p:nvSpPr>
          <p:cNvPr id="3" name="Content Placeholder 2">
            <a:extLst>
              <a:ext uri="{FF2B5EF4-FFF2-40B4-BE49-F238E27FC236}">
                <a16:creationId xmlns:a16="http://schemas.microsoft.com/office/drawing/2014/main" id="{E00387E3-147D-4374-AEFF-27EA12DEB0A3}"/>
              </a:ext>
            </a:extLst>
          </p:cNvPr>
          <p:cNvSpPr>
            <a:spLocks noGrp="1"/>
          </p:cNvSpPr>
          <p:nvPr>
            <p:ph idx="1"/>
          </p:nvPr>
        </p:nvSpPr>
        <p:spPr/>
        <p:txBody>
          <a:bodyPr>
            <a:normAutofit fontScale="77500" lnSpcReduction="20000"/>
          </a:bodyPr>
          <a:lstStyle/>
          <a:p>
            <a:r>
              <a:rPr lang="en-US" dirty="0"/>
              <a:t>ESSA provides assessment flexibility for 8</a:t>
            </a:r>
            <a:r>
              <a:rPr lang="en-US" baseline="30000" dirty="0"/>
              <a:t>th</a:t>
            </a:r>
            <a:r>
              <a:rPr lang="en-US" dirty="0"/>
              <a:t> grade advanced mathematics students. </a:t>
            </a:r>
          </a:p>
          <a:p>
            <a:pPr lvl="1"/>
            <a:r>
              <a:rPr lang="en-US" dirty="0"/>
              <a:t>8</a:t>
            </a:r>
            <a:r>
              <a:rPr lang="en-US" baseline="30000" dirty="0"/>
              <a:t>th</a:t>
            </a:r>
            <a:r>
              <a:rPr lang="en-US" dirty="0"/>
              <a:t> grade students who complete a high school mathematics course and are administered the end-of-course assessment are not required to be double tested by taking the grade 8 end-of-grade mathematics assessment.</a:t>
            </a:r>
          </a:p>
          <a:p>
            <a:r>
              <a:rPr lang="en-US" dirty="0"/>
              <a:t>The State believes the exception is not sufficiently inclusive, given the allowable flexibility is limited to grade 8 students completing high school mathematics coursework.</a:t>
            </a:r>
          </a:p>
          <a:p>
            <a:pPr lvl="1"/>
            <a:r>
              <a:rPr lang="en-US" dirty="0"/>
              <a:t>Georgia’s </a:t>
            </a:r>
            <a:r>
              <a:rPr lang="en-US" i="1" dirty="0"/>
              <a:t>ESEA</a:t>
            </a:r>
            <a:r>
              <a:rPr lang="en-US" dirty="0"/>
              <a:t> Flexibility Waiver provided an exception for all middle school students completing high school courses in mathematics and science that ensured these students were assessed only once using the end-of-course assessment. </a:t>
            </a:r>
          </a:p>
          <a:p>
            <a:r>
              <a:rPr lang="en-US" dirty="0"/>
              <a:t>Georgia is requesting a waiver to expand ESSA flexibility to include any middle school student (grades 6, 7 and 8) completing a high school course associated with an end-of-course assessment in English language arts, mathematics, and science.</a:t>
            </a:r>
          </a:p>
        </p:txBody>
      </p:sp>
      <p:sp>
        <p:nvSpPr>
          <p:cNvPr id="5" name="Slide Number Placeholder 4">
            <a:extLst>
              <a:ext uri="{FF2B5EF4-FFF2-40B4-BE49-F238E27FC236}">
                <a16:creationId xmlns:a16="http://schemas.microsoft.com/office/drawing/2014/main" id="{D99DAE26-D1CA-4E3E-BDC5-F5A8136F1DD1}"/>
              </a:ext>
            </a:extLst>
          </p:cNvPr>
          <p:cNvSpPr>
            <a:spLocks noGrp="1"/>
          </p:cNvSpPr>
          <p:nvPr>
            <p:ph type="sldNum" sz="quarter" idx="4"/>
          </p:nvPr>
        </p:nvSpPr>
        <p:spPr/>
        <p:txBody>
          <a:bodyPr/>
          <a:lstStyle/>
          <a:p>
            <a:fld id="{B63E4CEF-BB1E-48C7-AE93-F39F6AA99AD7}" type="slidenum">
              <a:rPr lang="en-US" smtClean="0"/>
              <a:pPr/>
              <a:t>31</a:t>
            </a:fld>
            <a:endParaRPr lang="en-US" dirty="0"/>
          </a:p>
        </p:txBody>
      </p:sp>
    </p:spTree>
    <p:extLst>
      <p:ext uri="{BB962C8B-B14F-4D97-AF65-F5344CB8AC3E}">
        <p14:creationId xmlns:p14="http://schemas.microsoft.com/office/powerpoint/2010/main" val="3461670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5599F-97C5-4511-98EC-F8A190E0EE64}"/>
              </a:ext>
            </a:extLst>
          </p:cNvPr>
          <p:cNvSpPr>
            <a:spLocks noGrp="1"/>
          </p:cNvSpPr>
          <p:nvPr>
            <p:ph type="title"/>
          </p:nvPr>
        </p:nvSpPr>
        <p:spPr/>
        <p:txBody>
          <a:bodyPr/>
          <a:lstStyle/>
          <a:p>
            <a:r>
              <a:rPr lang="en-US" dirty="0"/>
              <a:t>EL Subgroup</a:t>
            </a:r>
          </a:p>
        </p:txBody>
      </p:sp>
      <p:sp>
        <p:nvSpPr>
          <p:cNvPr id="3" name="Content Placeholder 2">
            <a:extLst>
              <a:ext uri="{FF2B5EF4-FFF2-40B4-BE49-F238E27FC236}">
                <a16:creationId xmlns:a16="http://schemas.microsoft.com/office/drawing/2014/main" id="{F1A4FB91-84E4-4349-B9FA-A4A831554C3A}"/>
              </a:ext>
            </a:extLst>
          </p:cNvPr>
          <p:cNvSpPr>
            <a:spLocks noGrp="1"/>
          </p:cNvSpPr>
          <p:nvPr>
            <p:ph idx="1"/>
          </p:nvPr>
        </p:nvSpPr>
        <p:spPr/>
        <p:txBody>
          <a:bodyPr/>
          <a:lstStyle/>
          <a:p>
            <a:r>
              <a:rPr lang="en-US" dirty="0"/>
              <a:t>ESSA allows states to include in the English Learner (EL) subgroup former EL students for not more than four years after the student ceases to be identified as an English learner.</a:t>
            </a:r>
          </a:p>
          <a:p>
            <a:r>
              <a:rPr lang="en-US" dirty="0"/>
              <a:t>Georgia will take advantage of this flexibility – this was updated in the Student Testing State Board Rule last year.</a:t>
            </a:r>
          </a:p>
          <a:p>
            <a:r>
              <a:rPr lang="en-US" dirty="0"/>
              <a:t>Beginning in 2017-2018, former EL students should be marked as such in Student Record for 4 years after ceasing to be identified as an English learner.</a:t>
            </a:r>
          </a:p>
        </p:txBody>
      </p:sp>
      <p:sp>
        <p:nvSpPr>
          <p:cNvPr id="5" name="Slide Number Placeholder 4">
            <a:extLst>
              <a:ext uri="{FF2B5EF4-FFF2-40B4-BE49-F238E27FC236}">
                <a16:creationId xmlns:a16="http://schemas.microsoft.com/office/drawing/2014/main" id="{5319ACB1-3B39-4AA4-B14E-CEE7F5F62671}"/>
              </a:ext>
            </a:extLst>
          </p:cNvPr>
          <p:cNvSpPr>
            <a:spLocks noGrp="1"/>
          </p:cNvSpPr>
          <p:nvPr>
            <p:ph type="sldNum" sz="quarter" idx="4"/>
          </p:nvPr>
        </p:nvSpPr>
        <p:spPr/>
        <p:txBody>
          <a:bodyPr/>
          <a:lstStyle/>
          <a:p>
            <a:fld id="{B63E4CEF-BB1E-48C7-AE93-F39F6AA99AD7}" type="slidenum">
              <a:rPr lang="en-US" smtClean="0"/>
              <a:pPr/>
              <a:t>32</a:t>
            </a:fld>
            <a:endParaRPr lang="en-US" dirty="0"/>
          </a:p>
        </p:txBody>
      </p:sp>
    </p:spTree>
    <p:extLst>
      <p:ext uri="{BB962C8B-B14F-4D97-AF65-F5344CB8AC3E}">
        <p14:creationId xmlns:p14="http://schemas.microsoft.com/office/powerpoint/2010/main" val="2820616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98737-64F1-4714-A443-51B6AA5074CB}"/>
              </a:ext>
            </a:extLst>
          </p:cNvPr>
          <p:cNvSpPr>
            <a:spLocks noGrp="1"/>
          </p:cNvSpPr>
          <p:nvPr>
            <p:ph type="title"/>
          </p:nvPr>
        </p:nvSpPr>
        <p:spPr/>
        <p:txBody>
          <a:bodyPr/>
          <a:lstStyle/>
          <a:p>
            <a:r>
              <a:rPr lang="en-US" dirty="0"/>
              <a:t>Recently Arrived English Learners</a:t>
            </a:r>
          </a:p>
        </p:txBody>
      </p:sp>
      <p:sp>
        <p:nvSpPr>
          <p:cNvPr id="3" name="Content Placeholder 2">
            <a:extLst>
              <a:ext uri="{FF2B5EF4-FFF2-40B4-BE49-F238E27FC236}">
                <a16:creationId xmlns:a16="http://schemas.microsoft.com/office/drawing/2014/main" id="{E00387E3-147D-4374-AEFF-27EA12DEB0A3}"/>
              </a:ext>
            </a:extLst>
          </p:cNvPr>
          <p:cNvSpPr>
            <a:spLocks noGrp="1"/>
          </p:cNvSpPr>
          <p:nvPr>
            <p:ph idx="1"/>
          </p:nvPr>
        </p:nvSpPr>
        <p:spPr/>
        <p:txBody>
          <a:bodyPr>
            <a:normAutofit fontScale="85000" lnSpcReduction="20000"/>
          </a:bodyPr>
          <a:lstStyle/>
          <a:p>
            <a:r>
              <a:rPr lang="en-US" dirty="0"/>
              <a:t>Previously – </a:t>
            </a:r>
          </a:p>
          <a:p>
            <a:pPr lvl="1"/>
            <a:r>
              <a:rPr lang="en-US" dirty="0"/>
              <a:t>Recently arrived English learner students could be exempted from the ELA and social studies EOG assessments in year one. No assessment results for these students were included in accountability calculations.</a:t>
            </a:r>
          </a:p>
          <a:p>
            <a:pPr lvl="1"/>
            <a:r>
              <a:rPr lang="en-US" dirty="0"/>
              <a:t>In year two, assessment results (achievement and growth) were included in accountability calculations.</a:t>
            </a:r>
          </a:p>
          <a:p>
            <a:r>
              <a:rPr lang="en-US" dirty="0"/>
              <a:t>Per Georgia’s ESSA plan – </a:t>
            </a:r>
          </a:p>
          <a:p>
            <a:pPr lvl="1"/>
            <a:r>
              <a:rPr lang="en-US" dirty="0"/>
              <a:t>All recently arrived English learner students will be tested in year one; however, their results will not be included in accountability calculations.</a:t>
            </a:r>
          </a:p>
          <a:p>
            <a:pPr lvl="1"/>
            <a:r>
              <a:rPr lang="en-US" dirty="0"/>
              <a:t>In year two, accountability calculations will include student growth.</a:t>
            </a:r>
          </a:p>
          <a:p>
            <a:pPr lvl="1"/>
            <a:r>
              <a:rPr lang="en-US" dirty="0"/>
              <a:t>In year three, accountability calculations will include student growth and achievement.</a:t>
            </a:r>
          </a:p>
          <a:p>
            <a:r>
              <a:rPr lang="en-US" dirty="0"/>
              <a:t>The SBOE adopted this change to the Student Testing Rule at the November Board Meeting.</a:t>
            </a:r>
          </a:p>
        </p:txBody>
      </p:sp>
      <p:sp>
        <p:nvSpPr>
          <p:cNvPr id="5" name="Slide Number Placeholder 4">
            <a:extLst>
              <a:ext uri="{FF2B5EF4-FFF2-40B4-BE49-F238E27FC236}">
                <a16:creationId xmlns:a16="http://schemas.microsoft.com/office/drawing/2014/main" id="{D99DAE26-D1CA-4E3E-BDC5-F5A8136F1DD1}"/>
              </a:ext>
            </a:extLst>
          </p:cNvPr>
          <p:cNvSpPr>
            <a:spLocks noGrp="1"/>
          </p:cNvSpPr>
          <p:nvPr>
            <p:ph type="sldNum" sz="quarter" idx="4"/>
          </p:nvPr>
        </p:nvSpPr>
        <p:spPr/>
        <p:txBody>
          <a:bodyPr/>
          <a:lstStyle/>
          <a:p>
            <a:fld id="{B63E4CEF-BB1E-48C7-AE93-F39F6AA99AD7}" type="slidenum">
              <a:rPr lang="en-US" smtClean="0"/>
              <a:pPr/>
              <a:t>33</a:t>
            </a:fld>
            <a:endParaRPr lang="en-US" dirty="0"/>
          </a:p>
        </p:txBody>
      </p:sp>
    </p:spTree>
    <p:extLst>
      <p:ext uri="{BB962C8B-B14F-4D97-AF65-F5344CB8AC3E}">
        <p14:creationId xmlns:p14="http://schemas.microsoft.com/office/powerpoint/2010/main" val="3885581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DC8C3-298D-489B-AC13-1F069D8251D9}"/>
              </a:ext>
            </a:extLst>
          </p:cNvPr>
          <p:cNvSpPr>
            <a:spLocks noGrp="1"/>
          </p:cNvSpPr>
          <p:nvPr>
            <p:ph type="title"/>
          </p:nvPr>
        </p:nvSpPr>
        <p:spPr/>
        <p:txBody>
          <a:bodyPr/>
          <a:lstStyle/>
          <a:p>
            <a:r>
              <a:rPr lang="en-US" dirty="0"/>
              <a:t>Pathways in CCRPI</a:t>
            </a:r>
          </a:p>
        </p:txBody>
      </p:sp>
      <p:sp>
        <p:nvSpPr>
          <p:cNvPr id="3" name="Content Placeholder 2">
            <a:extLst>
              <a:ext uri="{FF2B5EF4-FFF2-40B4-BE49-F238E27FC236}">
                <a16:creationId xmlns:a16="http://schemas.microsoft.com/office/drawing/2014/main" id="{DDE8117E-77AE-42AE-8FB5-5D04A937BE86}"/>
              </a:ext>
            </a:extLst>
          </p:cNvPr>
          <p:cNvSpPr>
            <a:spLocks noGrp="1"/>
          </p:cNvSpPr>
          <p:nvPr>
            <p:ph idx="1"/>
          </p:nvPr>
        </p:nvSpPr>
        <p:spPr/>
        <p:txBody>
          <a:bodyPr>
            <a:normAutofit lnSpcReduction="10000"/>
          </a:bodyPr>
          <a:lstStyle/>
          <a:p>
            <a:r>
              <a:rPr lang="en-US" dirty="0"/>
              <a:t>A student is considered a pathway completer for CCRPI if the student:</a:t>
            </a:r>
          </a:p>
          <a:p>
            <a:pPr marL="914400" lvl="1" indent="-457200">
              <a:buFont typeface="+mj-lt"/>
              <a:buAutoNum type="arabicPeriod"/>
            </a:pPr>
            <a:r>
              <a:rPr lang="en-US" dirty="0"/>
              <a:t>Completed a </a:t>
            </a:r>
            <a:r>
              <a:rPr lang="en-US" dirty="0" err="1"/>
              <a:t>GaDOE</a:t>
            </a:r>
            <a:r>
              <a:rPr lang="en-US" dirty="0"/>
              <a:t>-defined pathway</a:t>
            </a:r>
          </a:p>
          <a:p>
            <a:pPr lvl="2"/>
            <a:r>
              <a:rPr lang="en-US" dirty="0" err="1"/>
              <a:t>GaDOE</a:t>
            </a:r>
            <a:r>
              <a:rPr lang="en-US" dirty="0"/>
              <a:t> determines if a student completed a </a:t>
            </a:r>
            <a:r>
              <a:rPr lang="en-US" dirty="0" err="1"/>
              <a:t>GaDOE</a:t>
            </a:r>
            <a:r>
              <a:rPr lang="en-US" dirty="0"/>
              <a:t>-defined pathway based on the course codes and credit earned submitted to </a:t>
            </a:r>
            <a:r>
              <a:rPr lang="en-US" dirty="0" err="1"/>
              <a:t>GaDOE</a:t>
            </a:r>
            <a:r>
              <a:rPr lang="en-US" dirty="0"/>
              <a:t> Data Collections by districts</a:t>
            </a:r>
          </a:p>
          <a:p>
            <a:pPr marL="914400" lvl="1" indent="-457200">
              <a:buFont typeface="+mj-lt"/>
              <a:buAutoNum type="arabicPeriod"/>
            </a:pPr>
            <a:r>
              <a:rPr lang="en-US" dirty="0"/>
              <a:t>Earned a Technical Certificate of Credit (TCC)</a:t>
            </a:r>
          </a:p>
          <a:p>
            <a:pPr lvl="2"/>
            <a:r>
              <a:rPr lang="en-US" dirty="0"/>
              <a:t>TCSG provides </a:t>
            </a:r>
            <a:r>
              <a:rPr lang="en-US" dirty="0" err="1"/>
              <a:t>GaDOE</a:t>
            </a:r>
            <a:r>
              <a:rPr lang="en-US" dirty="0"/>
              <a:t> with a file of all high school students earning one or more TCCs</a:t>
            </a:r>
          </a:p>
          <a:p>
            <a:pPr marL="914400" lvl="1" indent="-457200">
              <a:buFont typeface="+mj-lt"/>
              <a:buAutoNum type="arabicPeriod"/>
            </a:pPr>
            <a:r>
              <a:rPr lang="en-US" dirty="0"/>
              <a:t>Completed a locally-developed, state-approved pathway (more information available </a:t>
            </a:r>
            <a:r>
              <a:rPr lang="en-US" dirty="0">
                <a:hlinkClick r:id="rId2"/>
              </a:rPr>
              <a:t>here</a:t>
            </a:r>
            <a:r>
              <a:rPr lang="en-US" dirty="0"/>
              <a:t>)</a:t>
            </a:r>
          </a:p>
          <a:p>
            <a:pPr lvl="2"/>
            <a:r>
              <a:rPr lang="en-US" dirty="0" err="1"/>
              <a:t>GaDOE</a:t>
            </a:r>
            <a:r>
              <a:rPr lang="en-US" dirty="0"/>
              <a:t> will determine if a student completed a locally-created, state-approved pathway based on course codes and credit earned submitted to </a:t>
            </a:r>
            <a:r>
              <a:rPr lang="en-US" dirty="0" err="1"/>
              <a:t>GaDOE</a:t>
            </a:r>
            <a:r>
              <a:rPr lang="en-US" dirty="0"/>
              <a:t> Data Collections by districts</a:t>
            </a:r>
          </a:p>
        </p:txBody>
      </p:sp>
      <p:sp>
        <p:nvSpPr>
          <p:cNvPr id="5" name="Slide Number Placeholder 4">
            <a:extLst>
              <a:ext uri="{FF2B5EF4-FFF2-40B4-BE49-F238E27FC236}">
                <a16:creationId xmlns:a16="http://schemas.microsoft.com/office/drawing/2014/main" id="{B15942F6-60BF-4537-98E3-57E35B1A5C6B}"/>
              </a:ext>
            </a:extLst>
          </p:cNvPr>
          <p:cNvSpPr>
            <a:spLocks noGrp="1"/>
          </p:cNvSpPr>
          <p:nvPr>
            <p:ph type="sldNum" sz="quarter" idx="4"/>
          </p:nvPr>
        </p:nvSpPr>
        <p:spPr/>
        <p:txBody>
          <a:bodyPr/>
          <a:lstStyle/>
          <a:p>
            <a:fld id="{B63E4CEF-BB1E-48C7-AE93-F39F6AA99AD7}" type="slidenum">
              <a:rPr lang="en-US" smtClean="0"/>
              <a:pPr/>
              <a:t>34</a:t>
            </a:fld>
            <a:endParaRPr lang="en-US" dirty="0"/>
          </a:p>
        </p:txBody>
      </p:sp>
      <p:sp>
        <p:nvSpPr>
          <p:cNvPr id="6" name="Rectangle 5">
            <a:extLst>
              <a:ext uri="{FF2B5EF4-FFF2-40B4-BE49-F238E27FC236}">
                <a16:creationId xmlns:a16="http://schemas.microsoft.com/office/drawing/2014/main" id="{C0F7FD63-1442-492E-82FC-BF44BC3CB3D7}"/>
              </a:ext>
            </a:extLst>
          </p:cNvPr>
          <p:cNvSpPr/>
          <p:nvPr/>
        </p:nvSpPr>
        <p:spPr>
          <a:xfrm>
            <a:off x="8211635" y="5671886"/>
            <a:ext cx="740780" cy="428264"/>
          </a:xfrm>
          <a:prstGeom prst="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solidFill>
                  <a:srgbClr val="FF0000"/>
                </a:solidFill>
              </a:rPr>
              <a:t>NEW</a:t>
            </a:r>
          </a:p>
        </p:txBody>
      </p:sp>
      <p:cxnSp>
        <p:nvCxnSpPr>
          <p:cNvPr id="8" name="Straight Arrow Connector 7">
            <a:extLst>
              <a:ext uri="{FF2B5EF4-FFF2-40B4-BE49-F238E27FC236}">
                <a16:creationId xmlns:a16="http://schemas.microsoft.com/office/drawing/2014/main" id="{C6ACDD2B-AFBC-4F4C-A934-C120EE922957}"/>
              </a:ext>
            </a:extLst>
          </p:cNvPr>
          <p:cNvCxnSpPr>
            <a:cxnSpLocks/>
            <a:stCxn id="6" idx="1"/>
          </p:cNvCxnSpPr>
          <p:nvPr/>
        </p:nvCxnSpPr>
        <p:spPr>
          <a:xfrm flipH="1" flipV="1">
            <a:off x="7953375" y="5724526"/>
            <a:ext cx="258260" cy="161492"/>
          </a:xfrm>
          <a:prstGeom prst="straightConnector1">
            <a:avLst/>
          </a:prstGeom>
          <a:ln>
            <a:solidFill>
              <a:srgbClr val="FF0000"/>
            </a:solidFill>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088384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98737-64F1-4714-A443-51B6AA5074CB}"/>
              </a:ext>
            </a:extLst>
          </p:cNvPr>
          <p:cNvSpPr>
            <a:spLocks noGrp="1"/>
          </p:cNvSpPr>
          <p:nvPr>
            <p:ph type="title"/>
          </p:nvPr>
        </p:nvSpPr>
        <p:spPr/>
        <p:txBody>
          <a:bodyPr/>
          <a:lstStyle/>
          <a:p>
            <a:r>
              <a:rPr lang="en-US" dirty="0"/>
              <a:t>Calculation Updates</a:t>
            </a:r>
          </a:p>
        </p:txBody>
      </p:sp>
      <p:sp>
        <p:nvSpPr>
          <p:cNvPr id="3" name="Content Placeholder 2">
            <a:extLst>
              <a:ext uri="{FF2B5EF4-FFF2-40B4-BE49-F238E27FC236}">
                <a16:creationId xmlns:a16="http://schemas.microsoft.com/office/drawing/2014/main" id="{E00387E3-147D-4374-AEFF-27EA12DEB0A3}"/>
              </a:ext>
            </a:extLst>
          </p:cNvPr>
          <p:cNvSpPr>
            <a:spLocks noGrp="1"/>
          </p:cNvSpPr>
          <p:nvPr>
            <p:ph idx="1"/>
          </p:nvPr>
        </p:nvSpPr>
        <p:spPr/>
        <p:txBody>
          <a:bodyPr>
            <a:normAutofit fontScale="92500" lnSpcReduction="20000"/>
          </a:bodyPr>
          <a:lstStyle/>
          <a:p>
            <a:r>
              <a:rPr lang="en-US" dirty="0"/>
              <a:t>Detailed business rules for the 2018 CCRPI are under development.</a:t>
            </a:r>
          </a:p>
          <a:p>
            <a:r>
              <a:rPr lang="en-US" dirty="0"/>
              <a:t>Where possible, no changes are expected (e.g., graduation rate calculations, FAY calculation, etc.).</a:t>
            </a:r>
          </a:p>
          <a:p>
            <a:r>
              <a:rPr lang="en-US" dirty="0"/>
              <a:t>Most updates will be straightforward.</a:t>
            </a:r>
          </a:p>
          <a:p>
            <a:pPr lvl="1"/>
            <a:r>
              <a:rPr lang="en-US" dirty="0"/>
              <a:t>Adding the participation rate adjustment to Content Mastery</a:t>
            </a:r>
          </a:p>
          <a:p>
            <a:pPr lvl="1"/>
            <a:r>
              <a:rPr lang="en-US" dirty="0"/>
              <a:t>Adding the weighting to Progress indicators</a:t>
            </a:r>
          </a:p>
          <a:p>
            <a:r>
              <a:rPr lang="en-US" dirty="0"/>
              <a:t>Beyond the Core (ES, MS) will not utilize “content completer.” </a:t>
            </a:r>
          </a:p>
          <a:p>
            <a:pPr lvl="1"/>
            <a:r>
              <a:rPr lang="en-US" dirty="0"/>
              <a:t>CCRPI will look for course enrollment and passing score</a:t>
            </a:r>
          </a:p>
          <a:p>
            <a:r>
              <a:rPr lang="en-US" dirty="0"/>
              <a:t>It is anticipated that Student Attendance will utilize </a:t>
            </a:r>
          </a:p>
          <a:p>
            <a:pPr lvl="1"/>
            <a:r>
              <a:rPr lang="en-US" dirty="0"/>
              <a:t>Days absent / (Days absent + Days present) &lt; 10% </a:t>
            </a:r>
          </a:p>
        </p:txBody>
      </p:sp>
      <p:sp>
        <p:nvSpPr>
          <p:cNvPr id="5" name="Slide Number Placeholder 4">
            <a:extLst>
              <a:ext uri="{FF2B5EF4-FFF2-40B4-BE49-F238E27FC236}">
                <a16:creationId xmlns:a16="http://schemas.microsoft.com/office/drawing/2014/main" id="{D99DAE26-D1CA-4E3E-BDC5-F5A8136F1DD1}"/>
              </a:ext>
            </a:extLst>
          </p:cNvPr>
          <p:cNvSpPr>
            <a:spLocks noGrp="1"/>
          </p:cNvSpPr>
          <p:nvPr>
            <p:ph type="sldNum" sz="quarter" idx="4"/>
          </p:nvPr>
        </p:nvSpPr>
        <p:spPr/>
        <p:txBody>
          <a:bodyPr/>
          <a:lstStyle/>
          <a:p>
            <a:fld id="{B63E4CEF-BB1E-48C7-AE93-F39F6AA99AD7}" type="slidenum">
              <a:rPr lang="en-US" smtClean="0"/>
              <a:pPr/>
              <a:t>35</a:t>
            </a:fld>
            <a:endParaRPr lang="en-US" dirty="0"/>
          </a:p>
        </p:txBody>
      </p:sp>
    </p:spTree>
    <p:extLst>
      <p:ext uri="{BB962C8B-B14F-4D97-AF65-F5344CB8AC3E}">
        <p14:creationId xmlns:p14="http://schemas.microsoft.com/office/powerpoint/2010/main" val="1068905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98737-64F1-4714-A443-51B6AA5074CB}"/>
              </a:ext>
            </a:extLst>
          </p:cNvPr>
          <p:cNvSpPr>
            <a:spLocks noGrp="1"/>
          </p:cNvSpPr>
          <p:nvPr>
            <p:ph type="title"/>
          </p:nvPr>
        </p:nvSpPr>
        <p:spPr/>
        <p:txBody>
          <a:bodyPr/>
          <a:lstStyle/>
          <a:p>
            <a:r>
              <a:rPr lang="en-US" dirty="0"/>
              <a:t>Calculation Updates</a:t>
            </a:r>
          </a:p>
        </p:txBody>
      </p:sp>
      <p:sp>
        <p:nvSpPr>
          <p:cNvPr id="3" name="Content Placeholder 2">
            <a:extLst>
              <a:ext uri="{FF2B5EF4-FFF2-40B4-BE49-F238E27FC236}">
                <a16:creationId xmlns:a16="http://schemas.microsoft.com/office/drawing/2014/main" id="{E00387E3-147D-4374-AEFF-27EA12DEB0A3}"/>
              </a:ext>
            </a:extLst>
          </p:cNvPr>
          <p:cNvSpPr>
            <a:spLocks noGrp="1"/>
          </p:cNvSpPr>
          <p:nvPr>
            <p:ph idx="1"/>
          </p:nvPr>
        </p:nvSpPr>
        <p:spPr/>
        <p:txBody>
          <a:bodyPr>
            <a:normAutofit fontScale="92500" lnSpcReduction="10000"/>
          </a:bodyPr>
          <a:lstStyle/>
          <a:p>
            <a:r>
              <a:rPr lang="en-US" dirty="0"/>
              <a:t>Work-based learning (WBL) programs are structured experiences that connect the student’s career goal and classroom learning with a productive work environment.</a:t>
            </a:r>
          </a:p>
          <a:p>
            <a:r>
              <a:rPr lang="en-US" dirty="0"/>
              <a:t>For the high school College and Career Readiness indicator, completion of a WBL program must be tied to another course in the pathway.</a:t>
            </a:r>
          </a:p>
          <a:p>
            <a:r>
              <a:rPr lang="en-US" dirty="0"/>
              <a:t>Work-based learning courses are coded using XX</a:t>
            </a:r>
            <a:r>
              <a:rPr lang="en-US" dirty="0">
                <a:solidFill>
                  <a:srgbClr val="FF0000"/>
                </a:solidFill>
              </a:rPr>
              <a:t>.7</a:t>
            </a:r>
          </a:p>
          <a:p>
            <a:r>
              <a:rPr lang="en-US" dirty="0"/>
              <a:t>This helps ensure that the work-based learning experience is within the student’s program of study; however, it does not require completion of the pathway.</a:t>
            </a:r>
          </a:p>
        </p:txBody>
      </p:sp>
      <p:sp>
        <p:nvSpPr>
          <p:cNvPr id="5" name="Slide Number Placeholder 4">
            <a:extLst>
              <a:ext uri="{FF2B5EF4-FFF2-40B4-BE49-F238E27FC236}">
                <a16:creationId xmlns:a16="http://schemas.microsoft.com/office/drawing/2014/main" id="{D99DAE26-D1CA-4E3E-BDC5-F5A8136F1DD1}"/>
              </a:ext>
            </a:extLst>
          </p:cNvPr>
          <p:cNvSpPr>
            <a:spLocks noGrp="1"/>
          </p:cNvSpPr>
          <p:nvPr>
            <p:ph type="sldNum" sz="quarter" idx="4"/>
          </p:nvPr>
        </p:nvSpPr>
        <p:spPr/>
        <p:txBody>
          <a:bodyPr/>
          <a:lstStyle/>
          <a:p>
            <a:fld id="{B63E4CEF-BB1E-48C7-AE93-F39F6AA99AD7}" type="slidenum">
              <a:rPr lang="en-US" smtClean="0"/>
              <a:pPr/>
              <a:t>36</a:t>
            </a:fld>
            <a:endParaRPr lang="en-US" dirty="0"/>
          </a:p>
        </p:txBody>
      </p:sp>
    </p:spTree>
    <p:extLst>
      <p:ext uri="{BB962C8B-B14F-4D97-AF65-F5344CB8AC3E}">
        <p14:creationId xmlns:p14="http://schemas.microsoft.com/office/powerpoint/2010/main" val="2730639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98737-64F1-4714-A443-51B6AA5074CB}"/>
              </a:ext>
            </a:extLst>
          </p:cNvPr>
          <p:cNvSpPr>
            <a:spLocks noGrp="1"/>
          </p:cNvSpPr>
          <p:nvPr>
            <p:ph type="title"/>
          </p:nvPr>
        </p:nvSpPr>
        <p:spPr/>
        <p:txBody>
          <a:bodyPr/>
          <a:lstStyle/>
          <a:p>
            <a:r>
              <a:rPr lang="en-US" dirty="0"/>
              <a:t>Data Quality Reminders</a:t>
            </a:r>
          </a:p>
        </p:txBody>
      </p:sp>
      <p:sp>
        <p:nvSpPr>
          <p:cNvPr id="3" name="Content Placeholder 2">
            <a:extLst>
              <a:ext uri="{FF2B5EF4-FFF2-40B4-BE49-F238E27FC236}">
                <a16:creationId xmlns:a16="http://schemas.microsoft.com/office/drawing/2014/main" id="{E00387E3-147D-4374-AEFF-27EA12DEB0A3}"/>
              </a:ext>
            </a:extLst>
          </p:cNvPr>
          <p:cNvSpPr>
            <a:spLocks noGrp="1"/>
          </p:cNvSpPr>
          <p:nvPr>
            <p:ph idx="1"/>
          </p:nvPr>
        </p:nvSpPr>
        <p:spPr/>
        <p:txBody>
          <a:bodyPr>
            <a:normAutofit fontScale="85000" lnSpcReduction="20000"/>
          </a:bodyPr>
          <a:lstStyle/>
          <a:p>
            <a:r>
              <a:rPr lang="en-US" dirty="0"/>
              <a:t>Planning for the 2018 CCRPI starts now!</a:t>
            </a:r>
          </a:p>
          <a:p>
            <a:pPr lvl="1"/>
            <a:r>
              <a:rPr lang="en-US" dirty="0"/>
              <a:t>Attendance (days present and days absent)</a:t>
            </a:r>
          </a:p>
          <a:p>
            <a:pPr lvl="1"/>
            <a:r>
              <a:rPr lang="en-US" dirty="0"/>
              <a:t>Marking students as ED and/or marking the school as CEP</a:t>
            </a:r>
          </a:p>
          <a:p>
            <a:pPr lvl="1"/>
            <a:r>
              <a:rPr lang="en-US" dirty="0"/>
              <a:t>Marking appropriate students in all grades as GAA</a:t>
            </a:r>
          </a:p>
          <a:p>
            <a:pPr lvl="1"/>
            <a:r>
              <a:rPr lang="en-US" dirty="0"/>
              <a:t>Using the correct date first entered ninth grade</a:t>
            </a:r>
          </a:p>
          <a:p>
            <a:pPr lvl="1"/>
            <a:r>
              <a:rPr lang="en-US" dirty="0"/>
              <a:t>Using accurate withdrawal codes</a:t>
            </a:r>
          </a:p>
          <a:p>
            <a:pPr lvl="1"/>
            <a:r>
              <a:rPr lang="en-US" dirty="0"/>
              <a:t>Enrolling students in courses with the correct course codes</a:t>
            </a:r>
          </a:p>
          <a:p>
            <a:pPr lvl="2"/>
            <a:r>
              <a:rPr lang="en-US" dirty="0"/>
              <a:t>EOC-required courses (more information </a:t>
            </a:r>
            <a:r>
              <a:rPr lang="en-US" dirty="0">
                <a:hlinkClick r:id="rId2"/>
              </a:rPr>
              <a:t>here</a:t>
            </a:r>
            <a:r>
              <a:rPr lang="en-US" dirty="0"/>
              <a:t>)</a:t>
            </a:r>
          </a:p>
          <a:p>
            <a:pPr lvl="3"/>
            <a:r>
              <a:rPr lang="en-US" dirty="0"/>
              <a:t>Algebra vs Coordinate Algebra and Geometry vs Analytic Geometry</a:t>
            </a:r>
          </a:p>
          <a:p>
            <a:pPr lvl="3"/>
            <a:r>
              <a:rPr lang="en-US" dirty="0"/>
              <a:t>Middle school math and science EOC courses</a:t>
            </a:r>
          </a:p>
          <a:p>
            <a:pPr lvl="2"/>
            <a:r>
              <a:rPr lang="en-US" dirty="0"/>
              <a:t>Beyond the Core courses</a:t>
            </a:r>
          </a:p>
          <a:p>
            <a:pPr lvl="2"/>
            <a:r>
              <a:rPr lang="en-US" dirty="0"/>
              <a:t>Pathway courses</a:t>
            </a:r>
          </a:p>
          <a:p>
            <a:pPr lvl="2"/>
            <a:r>
              <a:rPr lang="en-US" dirty="0"/>
              <a:t>MOWR courses (particularly those that are exempt from the associated EOC)</a:t>
            </a:r>
          </a:p>
          <a:p>
            <a:pPr lvl="1"/>
            <a:r>
              <a:rPr lang="en-US" dirty="0"/>
              <a:t>Marking periods in FTE</a:t>
            </a:r>
          </a:p>
          <a:p>
            <a:pPr lvl="1"/>
            <a:r>
              <a:rPr lang="en-US" i="1" dirty="0">
                <a:solidFill>
                  <a:srgbClr val="FF0000"/>
                </a:solidFill>
              </a:rPr>
              <a:t>Investigate issues and call us before windows close!</a:t>
            </a:r>
          </a:p>
        </p:txBody>
      </p:sp>
      <p:sp>
        <p:nvSpPr>
          <p:cNvPr id="5" name="Slide Number Placeholder 4">
            <a:extLst>
              <a:ext uri="{FF2B5EF4-FFF2-40B4-BE49-F238E27FC236}">
                <a16:creationId xmlns:a16="http://schemas.microsoft.com/office/drawing/2014/main" id="{D99DAE26-D1CA-4E3E-BDC5-F5A8136F1DD1}"/>
              </a:ext>
            </a:extLst>
          </p:cNvPr>
          <p:cNvSpPr>
            <a:spLocks noGrp="1"/>
          </p:cNvSpPr>
          <p:nvPr>
            <p:ph type="sldNum" sz="quarter" idx="4"/>
          </p:nvPr>
        </p:nvSpPr>
        <p:spPr/>
        <p:txBody>
          <a:bodyPr/>
          <a:lstStyle/>
          <a:p>
            <a:fld id="{B63E4CEF-BB1E-48C7-AE93-F39F6AA99AD7}" type="slidenum">
              <a:rPr lang="en-US" smtClean="0"/>
              <a:pPr/>
              <a:t>37</a:t>
            </a:fld>
            <a:endParaRPr lang="en-US" dirty="0"/>
          </a:p>
        </p:txBody>
      </p:sp>
    </p:spTree>
    <p:extLst>
      <p:ext uri="{BB962C8B-B14F-4D97-AF65-F5344CB8AC3E}">
        <p14:creationId xmlns:p14="http://schemas.microsoft.com/office/powerpoint/2010/main" val="2683100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Accountability Team</a:t>
            </a:r>
          </a:p>
        </p:txBody>
      </p:sp>
      <p:sp>
        <p:nvSpPr>
          <p:cNvPr id="3" name="Content Placeholder 2"/>
          <p:cNvSpPr>
            <a:spLocks noGrp="1"/>
          </p:cNvSpPr>
          <p:nvPr>
            <p:ph idx="1"/>
          </p:nvPr>
        </p:nvSpPr>
        <p:spPr/>
        <p:txBody>
          <a:bodyPr>
            <a:normAutofit fontScale="85000" lnSpcReduction="10000"/>
          </a:bodyPr>
          <a:lstStyle/>
          <a:p>
            <a:pPr marL="0" indent="0">
              <a:lnSpc>
                <a:spcPct val="100000"/>
              </a:lnSpc>
              <a:spcBef>
                <a:spcPts val="0"/>
              </a:spcBef>
              <a:buNone/>
            </a:pPr>
            <a:r>
              <a:rPr lang="en-US" sz="1800" dirty="0"/>
              <a:t>Allison Timberlake, Ph.D., Interim Deputy Superintendent for Assessment &amp; Accountability</a:t>
            </a:r>
          </a:p>
          <a:p>
            <a:pPr marL="0" indent="0">
              <a:lnSpc>
                <a:spcPct val="100000"/>
              </a:lnSpc>
              <a:spcBef>
                <a:spcPts val="0"/>
              </a:spcBef>
              <a:buNone/>
            </a:pPr>
            <a:r>
              <a:rPr lang="en-US" sz="1800" dirty="0">
                <a:hlinkClick r:id="rId2"/>
              </a:rPr>
              <a:t>atimberlake@doe.k12.ga.us</a:t>
            </a:r>
            <a:r>
              <a:rPr lang="en-US" sz="1800" dirty="0"/>
              <a:t> or (404) 463-6666</a:t>
            </a:r>
          </a:p>
          <a:p>
            <a:pPr marL="0" indent="0">
              <a:lnSpc>
                <a:spcPct val="100000"/>
              </a:lnSpc>
              <a:spcBef>
                <a:spcPts val="0"/>
              </a:spcBef>
              <a:buNone/>
            </a:pPr>
            <a:endParaRPr lang="en-US" sz="1800" dirty="0"/>
          </a:p>
          <a:p>
            <a:pPr marL="0" indent="0">
              <a:lnSpc>
                <a:spcPct val="100000"/>
              </a:lnSpc>
              <a:spcBef>
                <a:spcPts val="0"/>
              </a:spcBef>
              <a:buNone/>
            </a:pPr>
            <a:r>
              <a:rPr lang="en-US" sz="1800" dirty="0"/>
              <a:t>Kris Floyd, Accountability Specialist</a:t>
            </a:r>
          </a:p>
          <a:p>
            <a:pPr marL="0" indent="0">
              <a:lnSpc>
                <a:spcPct val="100000"/>
              </a:lnSpc>
              <a:spcBef>
                <a:spcPts val="0"/>
              </a:spcBef>
              <a:buNone/>
            </a:pPr>
            <a:r>
              <a:rPr lang="en-US" sz="1800" dirty="0">
                <a:hlinkClick r:id="rId3"/>
              </a:rPr>
              <a:t>kfloyd@doe.k12.ga.us</a:t>
            </a:r>
            <a:r>
              <a:rPr lang="en-US" sz="1800" dirty="0"/>
              <a:t> or (404) 463-1175</a:t>
            </a:r>
          </a:p>
          <a:p>
            <a:pPr marL="0" indent="0">
              <a:lnSpc>
                <a:spcPct val="100000"/>
              </a:lnSpc>
              <a:spcBef>
                <a:spcPts val="0"/>
              </a:spcBef>
              <a:buNone/>
            </a:pPr>
            <a:endParaRPr lang="en-US" sz="1800" dirty="0"/>
          </a:p>
          <a:p>
            <a:pPr marL="0" indent="0">
              <a:lnSpc>
                <a:spcPct val="100000"/>
              </a:lnSpc>
              <a:spcBef>
                <a:spcPts val="0"/>
              </a:spcBef>
              <a:buNone/>
            </a:pPr>
            <a:r>
              <a:rPr lang="en-US" sz="1800" dirty="0"/>
              <a:t>Nicholas Handville, Accountability Specialist</a:t>
            </a:r>
          </a:p>
          <a:p>
            <a:pPr marL="0" indent="0">
              <a:lnSpc>
                <a:spcPct val="100000"/>
              </a:lnSpc>
              <a:spcBef>
                <a:spcPts val="0"/>
              </a:spcBef>
              <a:buNone/>
            </a:pPr>
            <a:r>
              <a:rPr lang="en-US" sz="1800" dirty="0">
                <a:hlinkClick r:id="rId4"/>
              </a:rPr>
              <a:t>nhandville@doe.k12.ga.us</a:t>
            </a:r>
            <a:r>
              <a:rPr lang="en-US" sz="1800" dirty="0"/>
              <a:t> or (404) 657-4122</a:t>
            </a:r>
          </a:p>
          <a:p>
            <a:pPr marL="0" indent="0">
              <a:lnSpc>
                <a:spcPct val="100000"/>
              </a:lnSpc>
              <a:spcBef>
                <a:spcPts val="0"/>
              </a:spcBef>
              <a:buNone/>
            </a:pPr>
            <a:endParaRPr lang="en-US" sz="1800" dirty="0"/>
          </a:p>
          <a:p>
            <a:pPr marL="0" indent="0">
              <a:lnSpc>
                <a:spcPct val="100000"/>
              </a:lnSpc>
              <a:spcBef>
                <a:spcPts val="0"/>
              </a:spcBef>
              <a:buNone/>
            </a:pPr>
            <a:r>
              <a:rPr lang="en-US" sz="1800" dirty="0"/>
              <a:t>August Ogletree, Ph.D., Accountability Research Specialist</a:t>
            </a:r>
          </a:p>
          <a:p>
            <a:pPr marL="0" indent="0">
              <a:lnSpc>
                <a:spcPct val="100000"/>
              </a:lnSpc>
              <a:spcBef>
                <a:spcPts val="0"/>
              </a:spcBef>
              <a:buNone/>
            </a:pPr>
            <a:r>
              <a:rPr lang="en-US" sz="1800" dirty="0">
                <a:hlinkClick r:id="rId5"/>
              </a:rPr>
              <a:t>aogletree@doe.k12.ga.us</a:t>
            </a:r>
            <a:r>
              <a:rPr lang="en-US" sz="1800" dirty="0"/>
              <a:t> or (404) 463-6675</a:t>
            </a:r>
          </a:p>
          <a:p>
            <a:pPr marL="0" indent="0">
              <a:lnSpc>
                <a:spcPct val="100000"/>
              </a:lnSpc>
              <a:spcBef>
                <a:spcPts val="0"/>
              </a:spcBef>
              <a:buNone/>
            </a:pPr>
            <a:endParaRPr lang="en-US" sz="1800" dirty="0"/>
          </a:p>
          <a:p>
            <a:pPr marL="0" indent="0">
              <a:lnSpc>
                <a:spcPct val="100000"/>
              </a:lnSpc>
              <a:spcBef>
                <a:spcPts val="0"/>
              </a:spcBef>
              <a:buNone/>
            </a:pPr>
            <a:r>
              <a:rPr lang="en-US" sz="1800" dirty="0"/>
              <a:t>Qi Qin, Assessment Specialist, Growth Model</a:t>
            </a:r>
          </a:p>
          <a:p>
            <a:pPr marL="0" indent="0">
              <a:lnSpc>
                <a:spcPct val="100000"/>
              </a:lnSpc>
              <a:spcBef>
                <a:spcPts val="0"/>
              </a:spcBef>
              <a:buNone/>
            </a:pPr>
            <a:r>
              <a:rPr lang="en-US" sz="1800" dirty="0">
                <a:hlinkClick r:id="rId6"/>
              </a:rPr>
              <a:t>qqin@doe.k12.ga.us</a:t>
            </a:r>
            <a:r>
              <a:rPr lang="en-US" sz="1800" dirty="0"/>
              <a:t> or (404) 657-0311</a:t>
            </a:r>
          </a:p>
          <a:p>
            <a:pPr marL="0" indent="0">
              <a:lnSpc>
                <a:spcPct val="100000"/>
              </a:lnSpc>
              <a:spcBef>
                <a:spcPts val="0"/>
              </a:spcBef>
              <a:buNone/>
            </a:pPr>
            <a:endParaRPr lang="en-US" sz="1800" dirty="0"/>
          </a:p>
          <a:p>
            <a:pPr marL="0" indent="0">
              <a:lnSpc>
                <a:spcPct val="100000"/>
              </a:lnSpc>
              <a:spcBef>
                <a:spcPts val="0"/>
              </a:spcBef>
              <a:buNone/>
            </a:pPr>
            <a:r>
              <a:rPr lang="en-US" sz="1800" dirty="0"/>
              <a:t>Tianna Sims, Ph.D., Accountability Research Specialist</a:t>
            </a:r>
          </a:p>
          <a:p>
            <a:pPr marL="0" indent="0">
              <a:lnSpc>
                <a:spcPct val="100000"/>
              </a:lnSpc>
              <a:spcBef>
                <a:spcPts val="0"/>
              </a:spcBef>
              <a:buNone/>
            </a:pPr>
            <a:r>
              <a:rPr lang="en-US" sz="1800" dirty="0">
                <a:hlinkClick r:id="rId7"/>
              </a:rPr>
              <a:t>tsims@doe.k12.ga.us</a:t>
            </a:r>
            <a:r>
              <a:rPr lang="en-US" sz="1800" dirty="0"/>
              <a:t> or (404) 463-1166</a:t>
            </a:r>
          </a:p>
          <a:p>
            <a:pPr marL="0" indent="0">
              <a:lnSpc>
                <a:spcPct val="100000"/>
              </a:lnSpc>
              <a:spcBef>
                <a:spcPts val="0"/>
              </a:spcBef>
              <a:buNone/>
            </a:pPr>
            <a:endParaRPr lang="en-US" sz="1800" dirty="0"/>
          </a:p>
          <a:p>
            <a:pPr marL="0" indent="0">
              <a:lnSpc>
                <a:spcPct val="100000"/>
              </a:lnSpc>
              <a:spcBef>
                <a:spcPts val="0"/>
              </a:spcBef>
              <a:buNone/>
            </a:pPr>
            <a:r>
              <a:rPr lang="en-US" sz="1800" dirty="0"/>
              <a:t>Paula Swartzberg, Program Manager</a:t>
            </a:r>
          </a:p>
          <a:p>
            <a:pPr marL="0" indent="0">
              <a:lnSpc>
                <a:spcPct val="100000"/>
              </a:lnSpc>
              <a:spcBef>
                <a:spcPts val="0"/>
              </a:spcBef>
              <a:buNone/>
            </a:pPr>
            <a:r>
              <a:rPr lang="en-US" sz="1800" dirty="0">
                <a:hlinkClick r:id="rId8"/>
              </a:rPr>
              <a:t>pswartzberg@doe.k12.ga.us</a:t>
            </a:r>
            <a:r>
              <a:rPr lang="en-US" sz="1800" dirty="0"/>
              <a:t> or (404) 463-1539</a:t>
            </a:r>
          </a:p>
        </p:txBody>
      </p:sp>
      <p:sp>
        <p:nvSpPr>
          <p:cNvPr id="5" name="Slide Number Placeholder 4"/>
          <p:cNvSpPr>
            <a:spLocks noGrp="1"/>
          </p:cNvSpPr>
          <p:nvPr>
            <p:ph type="sldNum" sz="quarter" idx="4"/>
          </p:nvPr>
        </p:nvSpPr>
        <p:spPr>
          <a:xfrm>
            <a:off x="6457950" y="6356351"/>
            <a:ext cx="2057400" cy="365125"/>
          </a:xfrm>
        </p:spPr>
        <p:txBody>
          <a:bodyPr/>
          <a:lstStyle/>
          <a:p>
            <a:fld id="{B63E4CEF-BB1E-48C7-AE93-F39F6AA99AD7}" type="slidenum">
              <a:rPr lang="en-US" smtClean="0"/>
              <a:pPr/>
              <a:t>38</a:t>
            </a:fld>
            <a:endParaRPr lang="en-US" dirty="0"/>
          </a:p>
        </p:txBody>
      </p:sp>
      <p:sp>
        <p:nvSpPr>
          <p:cNvPr id="4" name="Rectangle 3"/>
          <p:cNvSpPr/>
          <p:nvPr/>
        </p:nvSpPr>
        <p:spPr>
          <a:xfrm>
            <a:off x="4872005" y="5980068"/>
            <a:ext cx="4097215" cy="64633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dirty="0" err="1">
                <a:solidFill>
                  <a:srgbClr val="FF0000"/>
                </a:solidFill>
              </a:rPr>
              <a:t>GaDOE</a:t>
            </a:r>
            <a:r>
              <a:rPr lang="en-US" dirty="0">
                <a:solidFill>
                  <a:srgbClr val="FF0000"/>
                </a:solidFill>
              </a:rPr>
              <a:t> Customer Service Survey: </a:t>
            </a:r>
            <a:r>
              <a:rPr lang="en-US" u="sng" dirty="0">
                <a:hlinkClick r:id="rId9"/>
              </a:rPr>
              <a:t>http://gadoe.org/surveys/AsAc-H8PBVZM</a:t>
            </a:r>
            <a:endParaRPr lang="en-US" dirty="0"/>
          </a:p>
        </p:txBody>
      </p:sp>
      <p:pic>
        <p:nvPicPr>
          <p:cNvPr id="13" name="Picture 12" descr="A close up of a logo&#10;&#10;Description generated with very high confidence">
            <a:extLst>
              <a:ext uri="{FF2B5EF4-FFF2-40B4-BE49-F238E27FC236}">
                <a16:creationId xmlns:a16="http://schemas.microsoft.com/office/drawing/2014/main" id="{5E415F35-58FA-4ACF-A47F-E94571893A7B}"/>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l="19593" r="31441"/>
          <a:stretch/>
        </p:blipFill>
        <p:spPr>
          <a:xfrm>
            <a:off x="6249971" y="2473308"/>
            <a:ext cx="1791093" cy="2743393"/>
          </a:xfrm>
          <a:prstGeom prst="rect">
            <a:avLst/>
          </a:prstGeom>
        </p:spPr>
      </p:pic>
    </p:spTree>
    <p:extLst>
      <p:ext uri="{BB962C8B-B14F-4D97-AF65-F5344CB8AC3E}">
        <p14:creationId xmlns:p14="http://schemas.microsoft.com/office/powerpoint/2010/main" val="3727145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Elementary and Secondary Education Act (ESEA)</a:t>
            </a:r>
          </a:p>
        </p:txBody>
      </p:sp>
      <p:sp>
        <p:nvSpPr>
          <p:cNvPr id="3" name="Content Placeholder 2"/>
          <p:cNvSpPr>
            <a:spLocks noGrp="1"/>
          </p:cNvSpPr>
          <p:nvPr>
            <p:ph idx="1"/>
          </p:nvPr>
        </p:nvSpPr>
        <p:spPr/>
        <p:txBody>
          <a:bodyPr>
            <a:normAutofit/>
          </a:bodyPr>
          <a:lstStyle/>
          <a:p>
            <a:r>
              <a:rPr lang="en-US" dirty="0"/>
              <a:t>Signed into law in 1965 to ensure educational opportunity for every child and provide support for schools</a:t>
            </a:r>
          </a:p>
          <a:p>
            <a:r>
              <a:rPr lang="en-US" dirty="0"/>
              <a:t>Main federal law governing public education</a:t>
            </a:r>
          </a:p>
          <a:p>
            <a:r>
              <a:rPr lang="en-US" dirty="0"/>
              <a:t>Reauthorized in different versions:</a:t>
            </a:r>
          </a:p>
          <a:p>
            <a:pPr lvl="1"/>
            <a:r>
              <a:rPr lang="en-US" dirty="0"/>
              <a:t>No Child Left Behind (2001)</a:t>
            </a:r>
          </a:p>
          <a:p>
            <a:pPr lvl="1"/>
            <a:r>
              <a:rPr lang="en-US" dirty="0"/>
              <a:t>Every Student Succeeds Act (2015)</a:t>
            </a:r>
          </a:p>
        </p:txBody>
      </p:sp>
      <p:sp>
        <p:nvSpPr>
          <p:cNvPr id="5" name="Slide Number Placeholder 4"/>
          <p:cNvSpPr>
            <a:spLocks noGrp="1"/>
          </p:cNvSpPr>
          <p:nvPr>
            <p:ph type="sldNum" sz="quarter" idx="4"/>
          </p:nvPr>
        </p:nvSpPr>
        <p:spPr/>
        <p:txBody>
          <a:bodyPr/>
          <a:lstStyle/>
          <a:p>
            <a:fld id="{B63E4CEF-BB1E-48C7-AE93-F39F6AA99AD7}" type="slidenum">
              <a:rPr lang="en-US" smtClean="0"/>
              <a:pPr/>
              <a:t>4</a:t>
            </a:fld>
            <a:endParaRPr lang="en-US" dirty="0"/>
          </a:p>
        </p:txBody>
      </p:sp>
    </p:spTree>
    <p:extLst>
      <p:ext uri="{BB962C8B-B14F-4D97-AF65-F5344CB8AC3E}">
        <p14:creationId xmlns:p14="http://schemas.microsoft.com/office/powerpoint/2010/main" val="748840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Our Opportunity</a:t>
            </a:r>
          </a:p>
        </p:txBody>
      </p:sp>
      <p:sp>
        <p:nvSpPr>
          <p:cNvPr id="3" name="Content Placeholder 2"/>
          <p:cNvSpPr>
            <a:spLocks noGrp="1"/>
          </p:cNvSpPr>
          <p:nvPr>
            <p:ph idx="1"/>
          </p:nvPr>
        </p:nvSpPr>
        <p:spPr/>
        <p:txBody>
          <a:bodyPr>
            <a:normAutofit/>
          </a:bodyPr>
          <a:lstStyle/>
          <a:p>
            <a:r>
              <a:rPr lang="en-US" dirty="0"/>
              <a:t>ESSA is an opportunity for Georgia –                 Georgians are expecting more from their education system</a:t>
            </a:r>
          </a:p>
          <a:p>
            <a:endParaRPr lang="en-US" dirty="0"/>
          </a:p>
          <a:p>
            <a:r>
              <a:rPr lang="en-US" b="1" dirty="0">
                <a:solidFill>
                  <a:schemeClr val="accent6">
                    <a:lumMod val="50000"/>
                  </a:schemeClr>
                </a:solidFill>
              </a:rPr>
              <a:t>Our Mission</a:t>
            </a:r>
          </a:p>
          <a:p>
            <a:pPr lvl="1"/>
            <a:r>
              <a:rPr lang="en-US" dirty="0"/>
              <a:t>Offering a </a:t>
            </a:r>
            <a:r>
              <a:rPr lang="en-US" b="1" i="1" dirty="0"/>
              <a:t>holistic education </a:t>
            </a:r>
            <a:r>
              <a:rPr lang="en-US" dirty="0"/>
              <a:t>to each and every child in the state.</a:t>
            </a:r>
          </a:p>
          <a:p>
            <a:r>
              <a:rPr lang="en-US" b="1" dirty="0">
                <a:solidFill>
                  <a:schemeClr val="accent6">
                    <a:lumMod val="50000"/>
                  </a:schemeClr>
                </a:solidFill>
              </a:rPr>
              <a:t>Our Vision</a:t>
            </a:r>
            <a:endParaRPr lang="en-US" dirty="0">
              <a:solidFill>
                <a:schemeClr val="accent6">
                  <a:lumMod val="50000"/>
                </a:schemeClr>
              </a:solidFill>
            </a:endParaRPr>
          </a:p>
          <a:p>
            <a:pPr lvl="1"/>
            <a:r>
              <a:rPr lang="en-US" b="1" i="1" dirty="0"/>
              <a:t>Educating Georgia’s Future </a:t>
            </a:r>
            <a:r>
              <a:rPr lang="en-US" dirty="0"/>
              <a:t>by graduating students who are ready to learn, ready to live, and ready to lead.</a:t>
            </a:r>
          </a:p>
        </p:txBody>
      </p:sp>
      <p:sp>
        <p:nvSpPr>
          <p:cNvPr id="5" name="Slide Number Placeholder 4"/>
          <p:cNvSpPr>
            <a:spLocks noGrp="1"/>
          </p:cNvSpPr>
          <p:nvPr>
            <p:ph type="sldNum" sz="quarter" idx="4"/>
          </p:nvPr>
        </p:nvSpPr>
        <p:spPr/>
        <p:txBody>
          <a:bodyPr/>
          <a:lstStyle/>
          <a:p>
            <a:fld id="{B63E4CEF-BB1E-48C7-AE93-F39F6AA99AD7}" type="slidenum">
              <a:rPr lang="en-US" smtClean="0"/>
              <a:pPr/>
              <a:t>5</a:t>
            </a:fld>
            <a:endParaRPr lang="en-US" dirty="0"/>
          </a:p>
        </p:txBody>
      </p:sp>
    </p:spTree>
    <p:extLst>
      <p:ext uri="{BB962C8B-B14F-4D97-AF65-F5344CB8AC3E}">
        <p14:creationId xmlns:p14="http://schemas.microsoft.com/office/powerpoint/2010/main" val="3336324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Stakeholder Feedback</a:t>
            </a:r>
          </a:p>
        </p:txBody>
      </p:sp>
      <p:sp>
        <p:nvSpPr>
          <p:cNvPr id="3" name="Content Placeholder 2"/>
          <p:cNvSpPr>
            <a:spLocks noGrp="1"/>
          </p:cNvSpPr>
          <p:nvPr>
            <p:ph idx="1"/>
          </p:nvPr>
        </p:nvSpPr>
        <p:spPr/>
        <p:txBody>
          <a:bodyPr>
            <a:normAutofit/>
          </a:bodyPr>
          <a:lstStyle/>
          <a:p>
            <a:r>
              <a:rPr lang="en-US" dirty="0"/>
              <a:t>A plan for Georgians, by Georgians</a:t>
            </a:r>
          </a:p>
          <a:p>
            <a:pPr lvl="1"/>
            <a:r>
              <a:rPr lang="en-US" dirty="0"/>
              <a:t>8 stakeholder feedback sessions across the state; social media outreach; email feedback; survey responses</a:t>
            </a:r>
          </a:p>
          <a:p>
            <a:pPr lvl="1"/>
            <a:r>
              <a:rPr lang="en-US" dirty="0"/>
              <a:t>Advisory councils – superintendents, parents, teachers, and students</a:t>
            </a:r>
          </a:p>
          <a:p>
            <a:pPr lvl="1"/>
            <a:r>
              <a:rPr lang="en-US" dirty="0"/>
              <a:t>Civil rights organizations, business &amp; industry</a:t>
            </a:r>
          </a:p>
          <a:p>
            <a:pPr lvl="1"/>
            <a:r>
              <a:rPr lang="en-US" dirty="0"/>
              <a:t>State agencies, organizations, nonprofits, and stakeholders were at the table</a:t>
            </a:r>
          </a:p>
          <a:p>
            <a:pPr lvl="1"/>
            <a:r>
              <a:rPr lang="en-US" dirty="0"/>
              <a:t>Meetings: RESAs, conferences, Lt. </a:t>
            </a:r>
            <a:r>
              <a:rPr lang="en-US" dirty="0" err="1"/>
              <a:t>Gov</a:t>
            </a:r>
            <a:r>
              <a:rPr lang="en-US" dirty="0"/>
              <a:t> Business &amp; Industry Summit, Metro Chamber, GPEE, etc.</a:t>
            </a:r>
          </a:p>
        </p:txBody>
      </p:sp>
      <p:sp>
        <p:nvSpPr>
          <p:cNvPr id="5" name="Slide Number Placeholder 4"/>
          <p:cNvSpPr>
            <a:spLocks noGrp="1"/>
          </p:cNvSpPr>
          <p:nvPr>
            <p:ph type="sldNum" sz="quarter" idx="4"/>
          </p:nvPr>
        </p:nvSpPr>
        <p:spPr/>
        <p:txBody>
          <a:bodyPr/>
          <a:lstStyle/>
          <a:p>
            <a:fld id="{B63E4CEF-BB1E-48C7-AE93-F39F6AA99AD7}" type="slidenum">
              <a:rPr lang="en-US" smtClean="0"/>
              <a:pPr/>
              <a:t>6</a:t>
            </a:fld>
            <a:endParaRPr lang="en-US" dirty="0"/>
          </a:p>
        </p:txBody>
      </p:sp>
    </p:spTree>
    <p:extLst>
      <p:ext uri="{BB962C8B-B14F-4D97-AF65-F5344CB8AC3E}">
        <p14:creationId xmlns:p14="http://schemas.microsoft.com/office/powerpoint/2010/main" val="972149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2" y="334016"/>
            <a:ext cx="6662579" cy="1325563"/>
          </a:xfrm>
        </p:spPr>
        <p:txBody>
          <a:bodyPr>
            <a:normAutofit/>
          </a:bodyPr>
          <a:lstStyle/>
          <a:p>
            <a:r>
              <a:rPr lang="en-US" dirty="0"/>
              <a:t>State Advisory Committee</a:t>
            </a:r>
          </a:p>
        </p:txBody>
      </p:sp>
      <p:sp>
        <p:nvSpPr>
          <p:cNvPr id="3" name="Content Placeholder 2"/>
          <p:cNvSpPr>
            <a:spLocks noGrp="1"/>
          </p:cNvSpPr>
          <p:nvPr>
            <p:ph idx="1"/>
          </p:nvPr>
        </p:nvSpPr>
        <p:spPr/>
        <p:txBody>
          <a:bodyPr>
            <a:normAutofit lnSpcReduction="10000"/>
          </a:bodyPr>
          <a:lstStyle/>
          <a:p>
            <a:r>
              <a:rPr lang="en-US" dirty="0"/>
              <a:t>40 members</a:t>
            </a:r>
          </a:p>
          <a:p>
            <a:r>
              <a:rPr lang="en-US" dirty="0"/>
              <a:t>State agencies, organizations, students, parents, teachers, superintendents, advocacy groups</a:t>
            </a:r>
          </a:p>
          <a:p>
            <a:r>
              <a:rPr lang="en-US" dirty="0"/>
              <a:t>Facilitated by the Carl Vinson Institute of the University of Georgia</a:t>
            </a:r>
          </a:p>
          <a:p>
            <a:r>
              <a:rPr lang="en-US" dirty="0"/>
              <a:t>Charge</a:t>
            </a:r>
          </a:p>
          <a:p>
            <a:pPr lvl="1"/>
            <a:r>
              <a:rPr lang="en-US" dirty="0"/>
              <a:t>Develop areas of focus and guiding principles</a:t>
            </a:r>
          </a:p>
          <a:p>
            <a:pPr lvl="1"/>
            <a:r>
              <a:rPr lang="en-US" dirty="0"/>
              <a:t>Receive and discuss stakeholder feedback</a:t>
            </a:r>
          </a:p>
          <a:p>
            <a:pPr lvl="1"/>
            <a:r>
              <a:rPr lang="en-US" dirty="0"/>
              <a:t>Review the draft of Georgia’s ESSA State Plan</a:t>
            </a:r>
          </a:p>
          <a:p>
            <a:pPr lvl="1"/>
            <a:r>
              <a:rPr lang="en-US" dirty="0"/>
              <a:t>Provide feedback regarding the draft of Georgia’s ESSA State Plan</a:t>
            </a:r>
          </a:p>
        </p:txBody>
      </p:sp>
      <p:sp>
        <p:nvSpPr>
          <p:cNvPr id="5" name="Slide Number Placeholder 4"/>
          <p:cNvSpPr>
            <a:spLocks noGrp="1"/>
          </p:cNvSpPr>
          <p:nvPr>
            <p:ph type="sldNum" sz="quarter" idx="4"/>
          </p:nvPr>
        </p:nvSpPr>
        <p:spPr/>
        <p:txBody>
          <a:bodyPr/>
          <a:lstStyle/>
          <a:p>
            <a:fld id="{B63E4CEF-BB1E-48C7-AE93-F39F6AA99AD7}" type="slidenum">
              <a:rPr lang="en-US" smtClean="0"/>
              <a:pPr/>
              <a:t>7</a:t>
            </a:fld>
            <a:endParaRPr lang="en-US" dirty="0"/>
          </a:p>
        </p:txBody>
      </p:sp>
    </p:spTree>
    <p:extLst>
      <p:ext uri="{BB962C8B-B14F-4D97-AF65-F5344CB8AC3E}">
        <p14:creationId xmlns:p14="http://schemas.microsoft.com/office/powerpoint/2010/main" val="3125236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Working Committees</a:t>
            </a:r>
          </a:p>
        </p:txBody>
      </p:sp>
      <p:sp>
        <p:nvSpPr>
          <p:cNvPr id="3" name="Content Placeholder 2"/>
          <p:cNvSpPr>
            <a:spLocks noGrp="1"/>
          </p:cNvSpPr>
          <p:nvPr>
            <p:ph idx="1"/>
          </p:nvPr>
        </p:nvSpPr>
        <p:spPr/>
        <p:txBody>
          <a:bodyPr>
            <a:normAutofit fontScale="85000" lnSpcReduction="20000"/>
          </a:bodyPr>
          <a:lstStyle/>
          <a:p>
            <a:r>
              <a:rPr lang="en-US" dirty="0"/>
              <a:t>6 working committees</a:t>
            </a:r>
          </a:p>
          <a:p>
            <a:pPr lvl="1"/>
            <a:r>
              <a:rPr lang="en-US" dirty="0"/>
              <a:t>Accountability</a:t>
            </a:r>
          </a:p>
          <a:p>
            <a:pPr lvl="1"/>
            <a:r>
              <a:rPr lang="en-US" dirty="0"/>
              <a:t>Assessment</a:t>
            </a:r>
          </a:p>
          <a:p>
            <a:pPr lvl="1"/>
            <a:r>
              <a:rPr lang="en-US" dirty="0"/>
              <a:t>Federal Programs to Support School Improvement</a:t>
            </a:r>
          </a:p>
          <a:p>
            <a:pPr lvl="1"/>
            <a:r>
              <a:rPr lang="en-US" dirty="0"/>
              <a:t>Education of the Whole Child</a:t>
            </a:r>
          </a:p>
          <a:p>
            <a:pPr lvl="1"/>
            <a:r>
              <a:rPr lang="en-US" dirty="0"/>
              <a:t>Educator &amp; Leader Development</a:t>
            </a:r>
          </a:p>
          <a:p>
            <a:pPr lvl="1"/>
            <a:r>
              <a:rPr lang="en-US" dirty="0"/>
              <a:t>Communications</a:t>
            </a:r>
          </a:p>
          <a:p>
            <a:r>
              <a:rPr lang="en-US" dirty="0"/>
              <a:t>20 members</a:t>
            </a:r>
          </a:p>
          <a:p>
            <a:pPr lvl="1"/>
            <a:r>
              <a:rPr lang="en-US" dirty="0"/>
              <a:t>5 </a:t>
            </a:r>
            <a:r>
              <a:rPr lang="en-US" dirty="0" err="1"/>
              <a:t>GaDOE</a:t>
            </a:r>
            <a:r>
              <a:rPr lang="en-US" dirty="0"/>
              <a:t> staff; 15 stakeholders</a:t>
            </a:r>
          </a:p>
          <a:p>
            <a:r>
              <a:rPr lang="en-US" dirty="0"/>
              <a:t>Scope</a:t>
            </a:r>
          </a:p>
          <a:p>
            <a:pPr lvl="1"/>
            <a:r>
              <a:rPr lang="en-US" dirty="0"/>
              <a:t>Develop feedback questions for stakeholders</a:t>
            </a:r>
          </a:p>
          <a:p>
            <a:pPr lvl="1"/>
            <a:r>
              <a:rPr lang="en-US" dirty="0"/>
              <a:t>Discuss stakeholder input, USED’s regulations and guidance, areas of focus, and assigned portions of ESSA</a:t>
            </a:r>
          </a:p>
          <a:p>
            <a:pPr lvl="1"/>
            <a:r>
              <a:rPr lang="en-US" dirty="0"/>
              <a:t>Coordinate with other working committees to write Georgia’s draft state plan</a:t>
            </a:r>
          </a:p>
        </p:txBody>
      </p:sp>
      <p:sp>
        <p:nvSpPr>
          <p:cNvPr id="5" name="Slide Number Placeholder 4"/>
          <p:cNvSpPr>
            <a:spLocks noGrp="1"/>
          </p:cNvSpPr>
          <p:nvPr>
            <p:ph type="sldNum" sz="quarter" idx="4"/>
          </p:nvPr>
        </p:nvSpPr>
        <p:spPr/>
        <p:txBody>
          <a:bodyPr/>
          <a:lstStyle/>
          <a:p>
            <a:fld id="{B63E4CEF-BB1E-48C7-AE93-F39F6AA99AD7}" type="slidenum">
              <a:rPr lang="en-US" smtClean="0"/>
              <a:pPr/>
              <a:t>8</a:t>
            </a:fld>
            <a:endParaRPr lang="en-US" dirty="0"/>
          </a:p>
        </p:txBody>
      </p:sp>
    </p:spTree>
    <p:extLst>
      <p:ext uri="{BB962C8B-B14F-4D97-AF65-F5344CB8AC3E}">
        <p14:creationId xmlns:p14="http://schemas.microsoft.com/office/powerpoint/2010/main" val="2993414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Accountability Working Committee</a:t>
            </a:r>
          </a:p>
        </p:txBody>
      </p:sp>
      <p:sp>
        <p:nvSpPr>
          <p:cNvPr id="3" name="Content Placeholder 2"/>
          <p:cNvSpPr>
            <a:spLocks noGrp="1"/>
          </p:cNvSpPr>
          <p:nvPr>
            <p:ph idx="1"/>
          </p:nvPr>
        </p:nvSpPr>
        <p:spPr/>
        <p:txBody>
          <a:bodyPr>
            <a:normAutofit fontScale="77500" lnSpcReduction="20000"/>
          </a:bodyPr>
          <a:lstStyle/>
          <a:p>
            <a:r>
              <a:rPr lang="en-US" dirty="0"/>
              <a:t>Chairs: </a:t>
            </a:r>
          </a:p>
          <a:p>
            <a:pPr lvl="1"/>
            <a:r>
              <a:rPr lang="en-US" dirty="0"/>
              <a:t>Allison Timberlake, Ph.D.</a:t>
            </a:r>
          </a:p>
          <a:p>
            <a:pPr marL="457200" lvl="1" indent="0">
              <a:buNone/>
            </a:pPr>
            <a:r>
              <a:rPr lang="en-US" dirty="0"/>
              <a:t>    Director of Accountability</a:t>
            </a:r>
          </a:p>
          <a:p>
            <a:pPr lvl="1"/>
            <a:r>
              <a:rPr lang="en-US" dirty="0"/>
              <a:t>Molly Howard, Ph.D.</a:t>
            </a:r>
          </a:p>
          <a:p>
            <a:pPr marL="457200" lvl="1" indent="0">
              <a:buNone/>
            </a:pPr>
            <a:r>
              <a:rPr lang="en-US" dirty="0"/>
              <a:t>    Superintendent of Jefferson County School District</a:t>
            </a:r>
          </a:p>
          <a:p>
            <a:r>
              <a:rPr lang="en-US" dirty="0"/>
              <a:t>Members of the committee included:</a:t>
            </a:r>
          </a:p>
          <a:p>
            <a:pPr lvl="1"/>
            <a:r>
              <a:rPr lang="en-US" dirty="0"/>
              <a:t>3 Superintendents or Assistant Superintendents; </a:t>
            </a:r>
          </a:p>
          <a:p>
            <a:pPr lvl="1"/>
            <a:r>
              <a:rPr lang="en-US" dirty="0"/>
              <a:t>6 District Administrators – Assessment, Accountability, and/or Data; School Improvement; Special Education; Instruction; and STEM; </a:t>
            </a:r>
          </a:p>
          <a:p>
            <a:pPr lvl="1"/>
            <a:r>
              <a:rPr lang="en-US" dirty="0"/>
              <a:t>3 Principals or Assistant Principals; </a:t>
            </a:r>
          </a:p>
          <a:p>
            <a:pPr lvl="1"/>
            <a:r>
              <a:rPr lang="en-US" dirty="0"/>
              <a:t>1 Teacher; </a:t>
            </a:r>
          </a:p>
          <a:p>
            <a:pPr lvl="1"/>
            <a:r>
              <a:rPr lang="en-US" dirty="0"/>
              <a:t>1 RESA Representative; </a:t>
            </a:r>
          </a:p>
          <a:p>
            <a:pPr lvl="1"/>
            <a:r>
              <a:rPr lang="en-US" dirty="0"/>
              <a:t>1 GOSA Representative; and</a:t>
            </a:r>
          </a:p>
          <a:p>
            <a:pPr lvl="1"/>
            <a:r>
              <a:rPr lang="en-US" dirty="0"/>
              <a:t>5 </a:t>
            </a:r>
            <a:r>
              <a:rPr lang="en-US" dirty="0" err="1"/>
              <a:t>GaDOE</a:t>
            </a:r>
            <a:r>
              <a:rPr lang="en-US" dirty="0"/>
              <a:t> staff focusing on assessment and accountability; research and policy; data collections and privacy; special education; and career, technical, and agricultural education</a:t>
            </a:r>
          </a:p>
        </p:txBody>
      </p:sp>
      <p:sp>
        <p:nvSpPr>
          <p:cNvPr id="5" name="Slide Number Placeholder 4"/>
          <p:cNvSpPr>
            <a:spLocks noGrp="1"/>
          </p:cNvSpPr>
          <p:nvPr>
            <p:ph type="sldNum" sz="quarter" idx="4"/>
          </p:nvPr>
        </p:nvSpPr>
        <p:spPr/>
        <p:txBody>
          <a:bodyPr/>
          <a:lstStyle/>
          <a:p>
            <a:fld id="{B63E4CEF-BB1E-48C7-AE93-F39F6AA99AD7}" type="slidenum">
              <a:rPr lang="en-US" smtClean="0"/>
              <a:pPr/>
              <a:t>9</a:t>
            </a:fld>
            <a:endParaRPr lang="en-US" dirty="0"/>
          </a:p>
        </p:txBody>
      </p:sp>
    </p:spTree>
    <p:extLst>
      <p:ext uri="{BB962C8B-B14F-4D97-AF65-F5344CB8AC3E}">
        <p14:creationId xmlns:p14="http://schemas.microsoft.com/office/powerpoint/2010/main" val="1585908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aDOE-PowerPoint-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80DFEA50CB0046BF2C0AFF3BC331DC" ma:contentTypeVersion="3" ma:contentTypeDescription="Create a new document." ma:contentTypeScope="" ma:versionID="c283de7c1d543121b97e3865e0695c85">
  <xsd:schema xmlns:xsd="http://www.w3.org/2001/XMLSchema" xmlns:xs="http://www.w3.org/2001/XMLSchema" xmlns:p="http://schemas.microsoft.com/office/2006/metadata/properties" xmlns:ns1="http://schemas.microsoft.com/sharepoint/v3" xmlns:ns2="1d496aed-39d0-4758-b3cf-4e4773287716" xmlns:ns3="a8154bc8-bb35-436d-b945-514ee68a8c9c" targetNamespace="http://schemas.microsoft.com/office/2006/metadata/properties" ma:root="true" ma:fieldsID="65a24ac6028603517bb96f649fe35a73" ns1:_="" ns2:_="" ns3:_="">
    <xsd:import namespace="http://schemas.microsoft.com/sharepoint/v3"/>
    <xsd:import namespace="1d496aed-39d0-4758-b3cf-4e4773287716"/>
    <xsd:import namespace="a8154bc8-bb35-436d-b945-514ee68a8c9c"/>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8154bc8-bb35-436d-b945-514ee68a8c9c" elementFormDefault="qualified">
    <xsd:import namespace="http://schemas.microsoft.com/office/2006/documentManagement/types"/>
    <xsd:import namespace="http://schemas.microsoft.com/office/infopath/2007/PartnerControls"/>
    <xsd:element name="Page" ma:index="12" nillable="true" ma:displayName="Page" ma:list="{1ca1c6eb-ac07-461a-b586-9a100c01952f}" ma:internalName="Page" ma:web="3dce0f95-ae0d-4318-9a7a-6e6e5d30cbaf">
      <xsd:simpleType>
        <xsd:restriction base="dms:Lookup"/>
      </xsd:simpleType>
    </xsd:element>
    <xsd:element name="Page_x0020_SubHeader" ma:index="13" nillable="true" ma:displayName="Page SubHeader" ma:internalName="Page_x0020_SubHeader">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age_x0020_SubHeader xmlns="a8154bc8-bb35-436d-b945-514ee68a8c9c" xsi:nil="true"/>
    <TaxCatchAll xmlns="1d496aed-39d0-4758-b3cf-4e4773287716"/>
    <Page xmlns="a8154bc8-bb35-436d-b945-514ee68a8c9c" xsi:nil="true"/>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EF7051-6D08-4E15-9B61-AB21F77F4056}"/>
</file>

<file path=customXml/itemProps2.xml><?xml version="1.0" encoding="utf-8"?>
<ds:datastoreItem xmlns:ds="http://schemas.openxmlformats.org/officeDocument/2006/customXml" ds:itemID="{C088A7C3-2BB5-4A18-898A-30CE89B2372C}"/>
</file>

<file path=customXml/itemProps3.xml><?xml version="1.0" encoding="utf-8"?>
<ds:datastoreItem xmlns:ds="http://schemas.openxmlformats.org/officeDocument/2006/customXml" ds:itemID="{1CF00EE7-5F6E-409F-88CA-8BEF9EFD5F4F}"/>
</file>

<file path=docProps/app.xml><?xml version="1.0" encoding="utf-8"?>
<Properties xmlns="http://schemas.openxmlformats.org/officeDocument/2006/extended-properties" xmlns:vt="http://schemas.openxmlformats.org/officeDocument/2006/docPropsVTypes">
  <Template>GaDOE-PowerPoint-WhiteTemplate</Template>
  <TotalTime>11012</TotalTime>
  <Words>3633</Words>
  <Application>Microsoft Office PowerPoint</Application>
  <PresentationFormat>On-screen Show (4:3)</PresentationFormat>
  <Paragraphs>460</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Symbol</vt:lpstr>
      <vt:lpstr>Tahoma</vt:lpstr>
      <vt:lpstr>Times New Roman</vt:lpstr>
      <vt:lpstr>GaDOE-PowerPoint-Template</vt:lpstr>
      <vt:lpstr>Overview of the Redesigned CCRPI</vt:lpstr>
      <vt:lpstr>Agenda</vt:lpstr>
      <vt:lpstr>ESSA</vt:lpstr>
      <vt:lpstr>Elementary and Secondary Education Act (ESEA)</vt:lpstr>
      <vt:lpstr>Our Opportunity</vt:lpstr>
      <vt:lpstr>Stakeholder Feedback</vt:lpstr>
      <vt:lpstr>State Advisory Committee</vt:lpstr>
      <vt:lpstr>Working Committees</vt:lpstr>
      <vt:lpstr>Accountability Working Committee</vt:lpstr>
      <vt:lpstr>Georgia’s Plan</vt:lpstr>
      <vt:lpstr>Accountability</vt:lpstr>
      <vt:lpstr>Background</vt:lpstr>
      <vt:lpstr>Redesigned CCRPI</vt:lpstr>
      <vt:lpstr>Redesigned CCRPI</vt:lpstr>
      <vt:lpstr>Redesigned CCRPI</vt:lpstr>
      <vt:lpstr>Redesigned CCRPI</vt:lpstr>
      <vt:lpstr>Redesigned CCRPI</vt:lpstr>
      <vt:lpstr>Redesigned CCRPI</vt:lpstr>
      <vt:lpstr>Redesigned CCRPI</vt:lpstr>
      <vt:lpstr>Redesigned CCRPI</vt:lpstr>
      <vt:lpstr>Redesigned CCRPI</vt:lpstr>
      <vt:lpstr>Redesigned CCRPI</vt:lpstr>
      <vt:lpstr>Scoring and Reporting</vt:lpstr>
      <vt:lpstr>2017-2018 CCRPI</vt:lpstr>
      <vt:lpstr>Highlights of the Redesigned CCRPI</vt:lpstr>
      <vt:lpstr>Balancing College and Career Readiness</vt:lpstr>
      <vt:lpstr>Moving Forward</vt:lpstr>
      <vt:lpstr>More Information</vt:lpstr>
      <vt:lpstr>Preparing for the 2018 CCRPI</vt:lpstr>
      <vt:lpstr>Alternate Assessment Participation Cap Waiver </vt:lpstr>
      <vt:lpstr>Middle School Assessment Waiver </vt:lpstr>
      <vt:lpstr>EL Subgroup</vt:lpstr>
      <vt:lpstr>Recently Arrived English Learners</vt:lpstr>
      <vt:lpstr>Pathways in CCRPI</vt:lpstr>
      <vt:lpstr>Calculation Updates</vt:lpstr>
      <vt:lpstr>Calculation Updates</vt:lpstr>
      <vt:lpstr>Data Quality Reminders</vt:lpstr>
      <vt:lpstr>Accountability Team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Beck</dc:creator>
  <cp:lastModifiedBy>Kris Floyd</cp:lastModifiedBy>
  <cp:revision>318</cp:revision>
  <cp:lastPrinted>2016-06-07T16:11:32Z</cp:lastPrinted>
  <dcterms:created xsi:type="dcterms:W3CDTF">2015-12-01T02:44:20Z</dcterms:created>
  <dcterms:modified xsi:type="dcterms:W3CDTF">2017-12-06T13:35:10Z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0x010100BA80DFEA50CB0046BF2C0AFF3BC331DC</vt:lpwstr>
  </property>
</Properties>
</file>