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2"/>
  </p:notesMasterIdLst>
  <p:handoutMasterIdLst>
    <p:handoutMasterId r:id="rId43"/>
  </p:handoutMasterIdLst>
  <p:sldIdLst>
    <p:sldId id="331" r:id="rId5"/>
    <p:sldId id="446" r:id="rId6"/>
    <p:sldId id="389" r:id="rId7"/>
    <p:sldId id="390" r:id="rId8"/>
    <p:sldId id="391" r:id="rId9"/>
    <p:sldId id="392" r:id="rId10"/>
    <p:sldId id="393" r:id="rId11"/>
    <p:sldId id="395" r:id="rId12"/>
    <p:sldId id="398" r:id="rId13"/>
    <p:sldId id="399" r:id="rId14"/>
    <p:sldId id="418" r:id="rId15"/>
    <p:sldId id="367" r:id="rId16"/>
    <p:sldId id="369" r:id="rId17"/>
    <p:sldId id="370" r:id="rId18"/>
    <p:sldId id="371" r:id="rId19"/>
    <p:sldId id="372" r:id="rId20"/>
    <p:sldId id="373" r:id="rId21"/>
    <p:sldId id="374" r:id="rId22"/>
    <p:sldId id="375" r:id="rId23"/>
    <p:sldId id="384" r:id="rId24"/>
    <p:sldId id="387" r:id="rId25"/>
    <p:sldId id="377" r:id="rId26"/>
    <p:sldId id="378" r:id="rId27"/>
    <p:sldId id="361" r:id="rId28"/>
    <p:sldId id="447" r:id="rId29"/>
    <p:sldId id="442" r:id="rId30"/>
    <p:sldId id="444" r:id="rId31"/>
    <p:sldId id="383" r:id="rId32"/>
    <p:sldId id="360" r:id="rId33"/>
    <p:sldId id="448" r:id="rId34"/>
    <p:sldId id="451" r:id="rId35"/>
    <p:sldId id="453" r:id="rId36"/>
    <p:sldId id="455" r:id="rId37"/>
    <p:sldId id="458" r:id="rId38"/>
    <p:sldId id="460" r:id="rId39"/>
    <p:sldId id="462" r:id="rId40"/>
    <p:sldId id="429" r:id="rId4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72" d="100"/>
          <a:sy n="72" d="100"/>
        </p:scale>
        <p:origin x="1176" y="60"/>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11/9/2017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11/9/2017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11/9/2017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11/9/2017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11/9/2017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11/9/2017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11/9/2017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11/9/2017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11/9/2017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11/9/2017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11/9/2017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11/9/2017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11/9/2017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11/9/2017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Pages/default.aspx"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Pages/default.aspx" TargetMode="External"/><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gadoe.org/Curriculum-Instruction-and-Assessment/Assessment/Documents/Milestones/EOC-Resources/Georgia_Milestones_17-18_Course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mailto:pswartzberg@doe.k12.ga.us" TargetMode="External"/><Relationship Id="rId3" Type="http://schemas.openxmlformats.org/officeDocument/2006/relationships/hyperlink" Target="mailto:kfloyd@doe.k12.ga.us" TargetMode="External"/><Relationship Id="rId7" Type="http://schemas.openxmlformats.org/officeDocument/2006/relationships/hyperlink" Target="mailto:tsims@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qqin@doe.k12.ga.us" TargetMode="External"/><Relationship Id="rId11" Type="http://schemas.openxmlformats.org/officeDocument/2006/relationships/image" Target="../media/image8.png"/><Relationship Id="rId5" Type="http://schemas.openxmlformats.org/officeDocument/2006/relationships/hyperlink" Target="mailto:aogletree@doe.k12.ga.us" TargetMode="External"/><Relationship Id="rId10" Type="http://schemas.openxmlformats.org/officeDocument/2006/relationships/hyperlink" Target="http://gadoe.org/surveys/AsAc-H8PBVZM" TargetMode="External"/><Relationship Id="rId4" Type="http://schemas.openxmlformats.org/officeDocument/2006/relationships/hyperlink" Target="mailto:nhandville@doe.k12.ga.us" TargetMode="External"/><Relationship Id="rId9" Type="http://schemas.openxmlformats.org/officeDocument/2006/relationships/hyperlink" Target="mailto:mfincher@doe.k12.ga.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42013"/>
            <a:ext cx="7772400" cy="2387600"/>
          </a:xfrm>
        </p:spPr>
        <p:txBody>
          <a:bodyPr>
            <a:normAutofit/>
          </a:bodyPr>
          <a:lstStyle/>
          <a:p>
            <a:r>
              <a:rPr lang="en-US" sz="4800" dirty="0">
                <a:solidFill>
                  <a:srgbClr val="FF3300"/>
                </a:solidFill>
              </a:rPr>
              <a:t>Understanding and Implementing the “New” CCRPI</a:t>
            </a:r>
          </a:p>
        </p:txBody>
      </p:sp>
      <p:sp>
        <p:nvSpPr>
          <p:cNvPr id="7" name="Subtitle 6"/>
          <p:cNvSpPr>
            <a:spLocks noGrp="1"/>
          </p:cNvSpPr>
          <p:nvPr>
            <p:ph type="subTitle" idx="1"/>
          </p:nvPr>
        </p:nvSpPr>
        <p:spPr>
          <a:xfrm>
            <a:off x="1143000" y="4621688"/>
            <a:ext cx="6858000" cy="1655762"/>
          </a:xfrm>
        </p:spPr>
        <p:txBody>
          <a:bodyPr/>
          <a:lstStyle/>
          <a:p>
            <a:r>
              <a:rPr lang="en-US" dirty="0">
                <a:solidFill>
                  <a:srgbClr val="FF8F75"/>
                </a:solidFill>
              </a:rPr>
              <a:t>2017 GAESP Fall Conference</a:t>
            </a:r>
          </a:p>
          <a:p>
            <a:r>
              <a:rPr lang="en-US" dirty="0">
                <a:solidFill>
                  <a:srgbClr val="FF8F75"/>
                </a:solidFill>
              </a:rPr>
              <a:t>November 6,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Georgia’s Plan</a:t>
            </a:r>
          </a:p>
        </p:txBody>
      </p:sp>
      <p:sp>
        <p:nvSpPr>
          <p:cNvPr id="3" name="Content Placeholder 2"/>
          <p:cNvSpPr>
            <a:spLocks noGrp="1"/>
          </p:cNvSpPr>
          <p:nvPr>
            <p:ph idx="1"/>
          </p:nvPr>
        </p:nvSpPr>
        <p:spPr/>
        <p:txBody>
          <a:bodyPr>
            <a:normAutofit fontScale="92500" lnSpcReduction="10000"/>
          </a:bodyPr>
          <a:lstStyle/>
          <a:p>
            <a:r>
              <a:rPr lang="en-US" dirty="0"/>
              <a:t>Georgia’s draft ESSA plan was posted in June 2017 for a 30-day public comment period</a:t>
            </a:r>
          </a:p>
          <a:p>
            <a:r>
              <a:rPr lang="en-US" dirty="0"/>
              <a:t>Working committees reviewed feedback and recommended changes</a:t>
            </a:r>
          </a:p>
          <a:p>
            <a:r>
              <a:rPr lang="en-US" dirty="0"/>
              <a:t>Georgia’s revised draft ESSA plan was submitted to Governor Nathan Deal in August 2017 for a 30-day review period</a:t>
            </a:r>
          </a:p>
          <a:p>
            <a:r>
              <a:rPr lang="en-US" dirty="0"/>
              <a:t>Georgia’ final ESSA plan was submitted to the U.S. Department of Education on September 18, 2017</a:t>
            </a:r>
          </a:p>
          <a:p>
            <a:r>
              <a:rPr lang="en-US" dirty="0"/>
              <a:t>USED has 120 days to review and approve Georgia’s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90276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Accountability</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Redesigning the CCRPI</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349880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85000" lnSpcReduction="20000"/>
          </a:bodyPr>
          <a:lstStyle/>
          <a:p>
            <a:r>
              <a:rPr lang="en-US" dirty="0"/>
              <a:t>ESSA provided an opportunity to reflect on several years of CCRPI implementation, and, in consultation with stakeholders across the state, to revise CCRPI to expand upon its successes and address its shortcomings.</a:t>
            </a:r>
          </a:p>
          <a:p>
            <a:r>
              <a:rPr lang="en-US" dirty="0"/>
              <a:t>The redesigned CCRPI is simplified, streamlined, and reflects statewide stakeholder feedback and the recommendations of the Accountability Working Committee.</a:t>
            </a:r>
          </a:p>
          <a:p>
            <a:pPr lvl="1"/>
            <a:r>
              <a:rPr lang="en-US" dirty="0"/>
              <a:t>Accountability should play a supporting role in assisting our state to reach its mission of offering a holistic education to every child and preparing them for college, career, and life.</a:t>
            </a:r>
          </a:p>
          <a:p>
            <a:pPr lvl="1"/>
            <a:r>
              <a:rPr lang="en-US" dirty="0"/>
              <a:t>Accountability should not be the driving force behind decisions about educating children.</a:t>
            </a:r>
          </a:p>
          <a:p>
            <a:pPr lvl="1"/>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416911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
        <p:nvSpPr>
          <p:cNvPr id="6" name="Rectangle 5"/>
          <p:cNvSpPr/>
          <p:nvPr/>
        </p:nvSpPr>
        <p:spPr>
          <a:xfrm>
            <a:off x="843663" y="3547183"/>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sp>
        <p:nvSpPr>
          <p:cNvPr id="12" name="Rectangle 11"/>
          <p:cNvSpPr/>
          <p:nvPr/>
        </p:nvSpPr>
        <p:spPr>
          <a:xfrm>
            <a:off x="3805938" y="1953333"/>
            <a:ext cx="3114675" cy="575945"/>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p:txBody>
      </p:sp>
      <p:sp>
        <p:nvSpPr>
          <p:cNvPr id="13" name="Rectangle 12"/>
          <p:cNvSpPr/>
          <p:nvPr/>
        </p:nvSpPr>
        <p:spPr>
          <a:xfrm>
            <a:off x="3796413" y="3524958"/>
            <a:ext cx="3117850" cy="64008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all students and all student subgroups making improvements in achievement rates?</a:t>
            </a:r>
          </a:p>
        </p:txBody>
      </p:sp>
      <p:sp>
        <p:nvSpPr>
          <p:cNvPr id="14" name="Rectangle 13"/>
          <p:cNvSpPr/>
          <p:nvPr/>
        </p:nvSpPr>
        <p:spPr>
          <a:xfrm>
            <a:off x="3805303" y="4325058"/>
            <a:ext cx="3117850" cy="704088"/>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participating in activities preparing them for and demonstratin</a:t>
            </a:r>
            <a:r>
              <a:rPr lang="en-US" sz="1100" dirty="0">
                <a:ea typeface="Calibri" panose="020F0502020204030204" pitchFamily="34" charset="0"/>
                <a:cs typeface="Times New Roman" panose="02020603050405020304" pitchFamily="18" charset="0"/>
              </a:rPr>
              <a:t>g readiness for </a:t>
            </a:r>
            <a:r>
              <a:rPr lang="en-US" sz="1100" dirty="0">
                <a:effectLst/>
                <a:ea typeface="Calibri" panose="020F0502020204030204" pitchFamily="34" charset="0"/>
                <a:cs typeface="Times New Roman" panose="02020603050405020304" pitchFamily="18" charset="0"/>
              </a:rPr>
              <a:t>the next level, college, or career?</a:t>
            </a:r>
          </a:p>
        </p:txBody>
      </p:sp>
      <p:sp>
        <p:nvSpPr>
          <p:cNvPr id="15" name="Rectangle 14"/>
          <p:cNvSpPr/>
          <p:nvPr/>
        </p:nvSpPr>
        <p:spPr>
          <a:xfrm>
            <a:off x="3805938" y="5172783"/>
            <a:ext cx="3117850"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rPr>
              <a:t>Are students graduating from high school with a regular diploma in four or five years?</a:t>
            </a:r>
          </a:p>
        </p:txBody>
      </p:sp>
      <p:cxnSp>
        <p:nvCxnSpPr>
          <p:cNvPr id="16" name="Straight Connector 15"/>
          <p:cNvCxnSpPr/>
          <p:nvPr/>
        </p:nvCxnSpPr>
        <p:spPr>
          <a:xfrm>
            <a:off x="3250313"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p:cNvCxnSpPr/>
          <p:nvPr/>
        </p:nvCxnSpPr>
        <p:spPr>
          <a:xfrm>
            <a:off x="3253488" y="4610808"/>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p:cNvCxnSpPr/>
          <p:nvPr/>
        </p:nvCxnSpPr>
        <p:spPr>
          <a:xfrm>
            <a:off x="3253488" y="5439483"/>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p:cNvCxnSpPr/>
          <p:nvPr/>
        </p:nvCxnSpPr>
        <p:spPr>
          <a:xfrm>
            <a:off x="3253488" y="3029658"/>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3253488" y="2229558"/>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a:xfrm flipV="1">
            <a:off x="1767588" y="2239083"/>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p:cNvCxnSpPr/>
          <p:nvPr/>
        </p:nvCxnSpPr>
        <p:spPr>
          <a:xfrm flipV="1">
            <a:off x="1767588" y="3039183"/>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p:cNvCxnSpPr/>
          <p:nvPr/>
        </p:nvCxnSpPr>
        <p:spPr>
          <a:xfrm>
            <a:off x="1773938"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p:cNvCxnSpPr/>
          <p:nvPr/>
        </p:nvCxnSpPr>
        <p:spPr>
          <a:xfrm>
            <a:off x="1777113" y="3820233"/>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a:xfrm>
            <a:off x="1777113" y="3829758"/>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25"/>
          <p:cNvSpPr/>
          <p:nvPr/>
        </p:nvSpPr>
        <p:spPr>
          <a:xfrm>
            <a:off x="3796413" y="2753433"/>
            <a:ext cx="3117850"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How much growth are students demonstrating relative to academically-similar students?</a:t>
            </a:r>
          </a:p>
        </p:txBody>
      </p:sp>
      <p:sp>
        <p:nvSpPr>
          <p:cNvPr id="28" name="TextBox 27">
            <a:extLst>
              <a:ext uri="{FF2B5EF4-FFF2-40B4-BE49-F238E27FC236}">
                <a16:creationId xmlns:a16="http://schemas.microsoft.com/office/drawing/2014/main" id="{D7AE51CA-225D-419B-823A-3A5699BD393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pic>
        <p:nvPicPr>
          <p:cNvPr id="27" name="Graphic 26" descr="Star">
            <a:extLst>
              <a:ext uri="{FF2B5EF4-FFF2-40B4-BE49-F238E27FC236}">
                <a16:creationId xmlns:a16="http://schemas.microsoft.com/office/drawing/2014/main" id="{1CE11341-C9C1-44DF-B232-6684B0A7C49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318723"/>
            <a:ext cx="557485" cy="557485"/>
          </a:xfrm>
          <a:prstGeom prst="rect">
            <a:avLst/>
          </a:prstGeom>
        </p:spPr>
      </p:pic>
      <p:sp>
        <p:nvSpPr>
          <p:cNvPr id="29" name="TextBox 28">
            <a:extLst>
              <a:ext uri="{FF2B5EF4-FFF2-40B4-BE49-F238E27FC236}">
                <a16:creationId xmlns:a16="http://schemas.microsoft.com/office/drawing/2014/main" id="{59F7AD5D-6115-405B-86FF-920D6A32A8C4}"/>
              </a:ext>
            </a:extLst>
          </p:cNvPr>
          <p:cNvSpPr txBox="1"/>
          <p:nvPr/>
        </p:nvSpPr>
        <p:spPr>
          <a:xfrm>
            <a:off x="7780867" y="2421220"/>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School climate star rating</a:t>
            </a:r>
          </a:p>
        </p:txBody>
      </p:sp>
      <p:pic>
        <p:nvPicPr>
          <p:cNvPr id="30" name="Graphic 29" descr="Star">
            <a:extLst>
              <a:ext uri="{FF2B5EF4-FFF2-40B4-BE49-F238E27FC236}">
                <a16:creationId xmlns:a16="http://schemas.microsoft.com/office/drawing/2014/main" id="{1A12FC7D-02FD-411A-BBCE-0D0349E3D61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847198"/>
            <a:ext cx="557485" cy="557485"/>
          </a:xfrm>
          <a:prstGeom prst="rect">
            <a:avLst/>
          </a:prstGeom>
        </p:spPr>
      </p:pic>
      <p:sp>
        <p:nvSpPr>
          <p:cNvPr id="31" name="TextBox 30">
            <a:extLst>
              <a:ext uri="{FF2B5EF4-FFF2-40B4-BE49-F238E27FC236}">
                <a16:creationId xmlns:a16="http://schemas.microsoft.com/office/drawing/2014/main" id="{3C93BB54-FC63-41DE-9443-40C6375B4DB6}"/>
              </a:ext>
            </a:extLst>
          </p:cNvPr>
          <p:cNvSpPr txBox="1"/>
          <p:nvPr/>
        </p:nvSpPr>
        <p:spPr>
          <a:xfrm>
            <a:off x="7780867" y="2949695"/>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Financial efficiency star rating</a:t>
            </a:r>
          </a:p>
        </p:txBody>
      </p:sp>
    </p:spTree>
    <p:extLst>
      <p:ext uri="{BB962C8B-B14F-4D97-AF65-F5344CB8AC3E}">
        <p14:creationId xmlns:p14="http://schemas.microsoft.com/office/powerpoint/2010/main" val="26926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7" name="Rectangle 36"/>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38" name="Rectangle 37"/>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39" name="Rectangle 3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40" name="Rectangle 3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41" name="Rectangle 4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6" name="TextBox 15">
            <a:extLst>
              <a:ext uri="{FF2B5EF4-FFF2-40B4-BE49-F238E27FC236}">
                <a16:creationId xmlns:a16="http://schemas.microsoft.com/office/drawing/2014/main" id="{4B18D573-A857-4E9C-8592-00607F00BC72}"/>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70600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94444E-6 -1.85185E-6 L -0.12083 0.00139 " pathEditMode="relative" rAng="0" ptsTypes="AA">
                                      <p:cBhvr>
                                        <p:cTn id="6" dur="2000" fill="hold"/>
                                        <p:tgtEl>
                                          <p:spTgt spid="7"/>
                                        </p:tgtEl>
                                        <p:attrNameLst>
                                          <p:attrName>ppt_x</p:attrName>
                                          <p:attrName>ppt_y</p:attrName>
                                        </p:attrNameLst>
                                      </p:cBhvr>
                                      <p:rCtr x="-6042" y="69"/>
                                    </p:animMotion>
                                  </p:childTnLst>
                                </p:cTn>
                              </p:par>
                              <p:par>
                                <p:cTn id="7" presetID="42" presetClass="path" presetSubtype="0" accel="50000" decel="50000" fill="hold" grpId="0" nodeType="withEffect">
                                  <p:stCondLst>
                                    <p:cond delay="0"/>
                                  </p:stCondLst>
                                  <p:childTnLst>
                                    <p:animMotion origin="layout" path="M 2.5E-6 4.44444E-6 L 0.0007 -0.1162 " pathEditMode="relative" rAng="0" ptsTypes="AA">
                                      <p:cBhvr>
                                        <p:cTn id="8" dur="2000" fill="hold"/>
                                        <p:tgtEl>
                                          <p:spTgt spid="8"/>
                                        </p:tgtEl>
                                        <p:attrNameLst>
                                          <p:attrName>ppt_x</p:attrName>
                                          <p:attrName>ppt_y</p:attrName>
                                        </p:attrNameLst>
                                      </p:cBhvr>
                                      <p:rCtr x="17" y="-5995"/>
                                    </p:animMotion>
                                  </p:childTnLst>
                                </p:cTn>
                              </p:par>
                              <p:par>
                                <p:cTn id="9" presetID="42" presetClass="path" presetSubtype="0" accel="50000" decel="50000" fill="hold" grpId="0" nodeType="withEffect">
                                  <p:stCondLst>
                                    <p:cond delay="0"/>
                                  </p:stCondLst>
                                  <p:childTnLst>
                                    <p:animMotion origin="layout" path="M 2.5E-6 4.81481E-6 L 0.121 -0.23195 " pathEditMode="relative" rAng="0" ptsTypes="AA">
                                      <p:cBhvr>
                                        <p:cTn id="10" dur="2000" fill="hold"/>
                                        <p:tgtEl>
                                          <p:spTgt spid="9"/>
                                        </p:tgtEl>
                                        <p:attrNameLst>
                                          <p:attrName>ppt_x</p:attrName>
                                          <p:attrName>ppt_y</p:attrName>
                                        </p:attrNameLst>
                                      </p:cBhvr>
                                      <p:rCtr x="6042" y="-11597"/>
                                    </p:animMotion>
                                  </p:childTnLst>
                                </p:cTn>
                              </p:par>
                              <p:par>
                                <p:cTn id="11" presetID="42" presetClass="path" presetSubtype="0" accel="50000" decel="50000" fill="hold" grpId="0" nodeType="withEffect">
                                  <p:stCondLst>
                                    <p:cond delay="0"/>
                                  </p:stCondLst>
                                  <p:childTnLst>
                                    <p:animMotion origin="layout" path="M -0.00069 0.00046 L 0.24271 -0.34954 " pathEditMode="relative" rAng="0" ptsTypes="AA">
                                      <p:cBhvr>
                                        <p:cTn id="12" dur="2000" fill="hold"/>
                                        <p:tgtEl>
                                          <p:spTgt spid="10"/>
                                        </p:tgtEl>
                                        <p:attrNameLst>
                                          <p:attrName>ppt_x</p:attrName>
                                          <p:attrName>ppt_y</p:attrName>
                                        </p:attrNameLst>
                                      </p:cBhvr>
                                      <p:rCtr x="12170" y="-17500"/>
                                    </p:animMotion>
                                  </p:childTnLst>
                                </p:cTn>
                              </p:par>
                              <p:par>
                                <p:cTn id="13" presetID="42" presetClass="path" presetSubtype="0" accel="50000" decel="50000" fill="hold" grpId="0" nodeType="withEffect">
                                  <p:stCondLst>
                                    <p:cond delay="0"/>
                                  </p:stCondLst>
                                  <p:childTnLst>
                                    <p:animMotion origin="layout" path="M -4.72222E-6 1.48148E-6 L 0.35903 -0.46713 " pathEditMode="relative" rAng="0" ptsTypes="AA">
                                      <p:cBhvr>
                                        <p:cTn id="14" dur="2000" fill="hold"/>
                                        <p:tgtEl>
                                          <p:spTgt spid="11"/>
                                        </p:tgtEl>
                                        <p:attrNameLst>
                                          <p:attrName>ppt_x</p:attrName>
                                          <p:attrName>ppt_y</p:attrName>
                                        </p:attrNameLst>
                                      </p:cBhvr>
                                      <p:rCtr x="17951" y="-23356"/>
                                    </p:animMotion>
                                  </p:childTnLst>
                                </p:cTn>
                              </p:par>
                            </p:childTnLst>
                          </p:cTn>
                        </p:par>
                        <p:par>
                          <p:cTn id="15" fill="hold">
                            <p:stCondLst>
                              <p:cond delay="2000"/>
                            </p:stCondLst>
                            <p:childTnLst>
                              <p:par>
                                <p:cTn id="16" presetID="1" presetClass="exit" presetSubtype="0" fill="hold" grpId="1"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2000"/>
                            </p:stCondLst>
                            <p:childTnLst>
                              <p:par>
                                <p:cTn id="19" presetID="1" presetClass="exit" presetSubtype="0" fill="hold" grpId="1"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par>
                          <p:cTn id="27" fill="hold">
                            <p:stCondLst>
                              <p:cond delay="2000"/>
                            </p:stCondLst>
                            <p:childTnLst>
                              <p:par>
                                <p:cTn id="28" presetID="1" presetClass="exit" presetSubtype="0" fill="hold" grpId="1" nodeType="after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37" grpId="0" animBg="1"/>
      <p:bldP spid="38" grpId="0" animBg="1"/>
      <p:bldP spid="39" grpId="0" animBg="1"/>
      <p:bldP spid="40" grpId="0" animBg="1"/>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400" dirty="0"/>
              <a:t>Achievement scores in English language arts, mathematics, science, and social studies</a:t>
            </a:r>
          </a:p>
          <a:p>
            <a:pPr lvl="1"/>
            <a:r>
              <a:rPr lang="en-US" sz="2000" dirty="0"/>
              <a:t>Utilize weights based on achievement level, where Beginning Learners earn 0 points, Developing Learners earn 0.5 points, Proficient Learners earn 1.0 point, and Distinguished Learners earn 1.5 points</a:t>
            </a:r>
          </a:p>
          <a:p>
            <a:pPr lvl="1"/>
            <a:r>
              <a:rPr lang="en-US" sz="2000" dirty="0"/>
              <a:t>Incentivizes moving all students to the next level</a:t>
            </a:r>
          </a:p>
          <a:p>
            <a:pPr lvl="1"/>
            <a:r>
              <a:rPr lang="en-US" sz="2000" dirty="0"/>
              <a:t>Content areas for all three grade bands will be weighted according to the number of state tests administered within each grade band</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B0BA022-1641-4D14-96F2-6C493B4A6B7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19011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fade">
                                      <p:cBhvr>
                                        <p:cTn id="13" dur="500"/>
                                        <p:tgtEl>
                                          <p:spTgt spid="1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fade">
                                      <p:cBhvr>
                                        <p:cTn id="16" dur="500"/>
                                        <p:tgtEl>
                                          <p:spTgt spid="1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200" dirty="0"/>
              <a:t>If the participation rate for all students or a subgroup of students falls below 95%, the achievement score for that group of students will be multiplied by the actual participation rate divided by 95%.</a:t>
            </a:r>
          </a:p>
          <a:p>
            <a:pPr lvl="0"/>
            <a:r>
              <a:rPr lang="en-US" sz="2200" dirty="0"/>
              <a:t>This ensures the adjustment is                                          proportional to the extent to which the                                         95% participation rate was not attained.</a:t>
            </a:r>
          </a:p>
          <a:p>
            <a:pPr lvl="0"/>
            <a:r>
              <a:rPr lang="en-US" sz="2200" dirty="0"/>
              <a:t>The adjusted achievement score will be                                   utilized in CCRPI calculations.</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5682427" y="3992807"/>
            <a:ext cx="3105150" cy="1685925"/>
          </a:xfrm>
          <a:prstGeom prst="rect">
            <a:avLst/>
          </a:prstGeom>
        </p:spPr>
      </p:pic>
      <p:sp>
        <p:nvSpPr>
          <p:cNvPr id="13" name="TextBox 12">
            <a:extLst>
              <a:ext uri="{FF2B5EF4-FFF2-40B4-BE49-F238E27FC236}">
                <a16:creationId xmlns:a16="http://schemas.microsoft.com/office/drawing/2014/main" id="{A0A66BAA-26F8-4008-B669-28F90A5E302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02809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1900" dirty="0"/>
              <a:t>Progress scores in English language arts, mathematics, and progress towards English language proficiency (EL students)</a:t>
            </a:r>
          </a:p>
          <a:p>
            <a:pPr lvl="1"/>
            <a:r>
              <a:rPr lang="en-US" sz="1700" dirty="0"/>
              <a:t>Utilize weights based on level of growth; incentivizes moving all students to the next level</a:t>
            </a:r>
          </a:p>
          <a:p>
            <a:pPr lvl="1"/>
            <a:r>
              <a:rPr lang="en-US" sz="1700" dirty="0"/>
              <a:t>ELA and mathematics will receive 90% of the weight, and progress towards English language proficiency will receive 10% of the weight</a:t>
            </a:r>
          </a:p>
        </p:txBody>
      </p:sp>
      <p:sp>
        <p:nvSpPr>
          <p:cNvPr id="3" name="Rectangle 2"/>
          <p:cNvSpPr/>
          <p:nvPr/>
        </p:nvSpPr>
        <p:spPr>
          <a:xfrm>
            <a:off x="222738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nvPr>
        </p:nvGraphicFramePr>
        <p:xfrm>
          <a:off x="556843" y="4806858"/>
          <a:ext cx="3575538" cy="1453080"/>
        </p:xfrm>
        <a:graphic>
          <a:graphicData uri="http://schemas.openxmlformats.org/drawingml/2006/table">
            <a:tbl>
              <a:tblPr firstRow="1" bandRow="1">
                <a:tableStyleId>{68D230F3-CF80-4859-8CE7-A43EE81993B5}</a:tableStyleId>
              </a:tblPr>
              <a:tblGrid>
                <a:gridCol w="1787769">
                  <a:extLst>
                    <a:ext uri="{9D8B030D-6E8A-4147-A177-3AD203B41FA5}">
                      <a16:colId xmlns:a16="http://schemas.microsoft.com/office/drawing/2014/main" val="293431526"/>
                    </a:ext>
                  </a:extLst>
                </a:gridCol>
                <a:gridCol w="1787769">
                  <a:extLst>
                    <a:ext uri="{9D8B030D-6E8A-4147-A177-3AD203B41FA5}">
                      <a16:colId xmlns:a16="http://schemas.microsoft.com/office/drawing/2014/main" val="4245852308"/>
                    </a:ext>
                  </a:extLst>
                </a:gridCol>
              </a:tblGrid>
              <a:tr h="289279">
                <a:tc>
                  <a:txBody>
                    <a:bodyPr/>
                    <a:lstStyle/>
                    <a:p>
                      <a:pPr algn="ctr"/>
                      <a:r>
                        <a:rPr lang="en-US" sz="1400" dirty="0"/>
                        <a:t>SGP Range</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89279">
                <a:tc>
                  <a:txBody>
                    <a:bodyPr/>
                    <a:lstStyle/>
                    <a:p>
                      <a:pPr algn="ctr"/>
                      <a:r>
                        <a:rPr lang="en-US" sz="1400" dirty="0"/>
                        <a:t>1-29</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89279">
                <a:tc>
                  <a:txBody>
                    <a:bodyPr/>
                    <a:lstStyle/>
                    <a:p>
                      <a:pPr algn="ctr"/>
                      <a:r>
                        <a:rPr lang="en-US" sz="1400" dirty="0"/>
                        <a:t>30-40</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89279">
                <a:tc>
                  <a:txBody>
                    <a:bodyPr/>
                    <a:lstStyle/>
                    <a:p>
                      <a:pPr algn="ctr"/>
                      <a:r>
                        <a:rPr lang="en-US" sz="1400" dirty="0"/>
                        <a:t>41-65</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89279">
                <a:tc>
                  <a:txBody>
                    <a:bodyPr/>
                    <a:lstStyle/>
                    <a:p>
                      <a:pPr algn="ctr"/>
                      <a:r>
                        <a:rPr lang="en-US" sz="1400" dirty="0"/>
                        <a:t>66-99</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graphicFrame>
        <p:nvGraphicFramePr>
          <p:cNvPr id="14" name="Table 13"/>
          <p:cNvGraphicFramePr>
            <a:graphicFrameLocks noGrp="1"/>
          </p:cNvGraphicFramePr>
          <p:nvPr>
            <p:extLst/>
          </p:nvPr>
        </p:nvGraphicFramePr>
        <p:xfrm>
          <a:off x="4488881" y="4806858"/>
          <a:ext cx="4172597" cy="1453080"/>
        </p:xfrm>
        <a:graphic>
          <a:graphicData uri="http://schemas.openxmlformats.org/drawingml/2006/table">
            <a:tbl>
              <a:tblPr firstRow="1" bandRow="1">
                <a:tableStyleId>{68D230F3-CF80-4859-8CE7-A43EE81993B5}</a:tableStyleId>
              </a:tblPr>
              <a:tblGrid>
                <a:gridCol w="2650472">
                  <a:extLst>
                    <a:ext uri="{9D8B030D-6E8A-4147-A177-3AD203B41FA5}">
                      <a16:colId xmlns:a16="http://schemas.microsoft.com/office/drawing/2014/main" val="293431526"/>
                    </a:ext>
                  </a:extLst>
                </a:gridCol>
                <a:gridCol w="1522125">
                  <a:extLst>
                    <a:ext uri="{9D8B030D-6E8A-4147-A177-3AD203B41FA5}">
                      <a16:colId xmlns:a16="http://schemas.microsoft.com/office/drawing/2014/main" val="4245852308"/>
                    </a:ext>
                  </a:extLst>
                </a:gridCol>
              </a:tblGrid>
              <a:tr h="290616">
                <a:tc>
                  <a:txBody>
                    <a:bodyPr/>
                    <a:lstStyle/>
                    <a:p>
                      <a:pPr algn="ctr"/>
                      <a:r>
                        <a:rPr lang="en-US" sz="1400" dirty="0"/>
                        <a:t>Performance Band Movement</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90616">
                <a:tc>
                  <a:txBody>
                    <a:bodyPr/>
                    <a:lstStyle/>
                    <a:p>
                      <a:pPr algn="l"/>
                      <a:r>
                        <a:rPr lang="en-US" sz="1400" dirty="0"/>
                        <a:t>No positive movement</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90616">
                <a:tc>
                  <a:txBody>
                    <a:bodyPr/>
                    <a:lstStyle/>
                    <a:p>
                      <a:pPr algn="l"/>
                      <a:r>
                        <a:rPr lang="en-US" sz="1400" dirty="0"/>
                        <a:t>Moved less than one band</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90616">
                <a:tc>
                  <a:txBody>
                    <a:bodyPr/>
                    <a:lstStyle/>
                    <a:p>
                      <a:pPr algn="l"/>
                      <a:r>
                        <a:rPr lang="en-US" sz="1400" dirty="0"/>
                        <a:t>Moved one band</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90616">
                <a:tc>
                  <a:txBody>
                    <a:bodyPr/>
                    <a:lstStyle/>
                    <a:p>
                      <a:pPr algn="l"/>
                      <a:r>
                        <a:rPr lang="en-US" sz="1400" dirty="0"/>
                        <a:t>Moved more than one band</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sp>
        <p:nvSpPr>
          <p:cNvPr id="4" name="TextBox 3"/>
          <p:cNvSpPr txBox="1"/>
          <p:nvPr/>
        </p:nvSpPr>
        <p:spPr>
          <a:xfrm>
            <a:off x="556843" y="4486000"/>
            <a:ext cx="3253727" cy="307777"/>
          </a:xfrm>
          <a:prstGeom prst="rect">
            <a:avLst/>
          </a:prstGeom>
          <a:noFill/>
        </p:spPr>
        <p:txBody>
          <a:bodyPr wrap="square" rtlCol="0">
            <a:spAutoFit/>
          </a:bodyPr>
          <a:lstStyle/>
          <a:p>
            <a:r>
              <a:rPr lang="en-US" sz="1400" b="1" dirty="0"/>
              <a:t>ELA and Mathematics SGPs</a:t>
            </a:r>
          </a:p>
        </p:txBody>
      </p:sp>
      <p:sp>
        <p:nvSpPr>
          <p:cNvPr id="15" name="TextBox 14"/>
          <p:cNvSpPr txBox="1"/>
          <p:nvPr/>
        </p:nvSpPr>
        <p:spPr>
          <a:xfrm>
            <a:off x="4488881" y="4487118"/>
            <a:ext cx="4172597" cy="307777"/>
          </a:xfrm>
          <a:prstGeom prst="rect">
            <a:avLst/>
          </a:prstGeom>
          <a:noFill/>
        </p:spPr>
        <p:txBody>
          <a:bodyPr wrap="square" rtlCol="0">
            <a:spAutoFit/>
          </a:bodyPr>
          <a:lstStyle/>
          <a:p>
            <a:r>
              <a:rPr lang="en-US" sz="1400" b="1" dirty="0"/>
              <a:t>EL Progress Towards Proficiency – ACCESS for ELLs</a:t>
            </a:r>
          </a:p>
        </p:txBody>
      </p:sp>
      <p:sp>
        <p:nvSpPr>
          <p:cNvPr id="16" name="TextBox 15">
            <a:extLst>
              <a:ext uri="{FF2B5EF4-FFF2-40B4-BE49-F238E27FC236}">
                <a16:creationId xmlns:a16="http://schemas.microsoft.com/office/drawing/2014/main" id="{6303B8E3-02D5-433F-B1EC-B68550353633}"/>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5252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fontScale="77500" lnSpcReduction="20000"/>
          </a:bodyPr>
          <a:lstStyle/>
          <a:p>
            <a:pPr lvl="0"/>
            <a:r>
              <a:rPr lang="en-US" sz="2400" dirty="0"/>
              <a:t>Based on new CCRPI improvement targets, which are represented by improvement flags</a:t>
            </a:r>
          </a:p>
          <a:p>
            <a:pPr lvl="1"/>
            <a:r>
              <a:rPr lang="en-US" sz="2000" dirty="0"/>
              <a:t>School- and district-level targets based on 3% of the gap between baseline achievement rates (2017) and 100%</a:t>
            </a:r>
          </a:p>
          <a:p>
            <a:pPr lvl="0"/>
            <a:r>
              <a:rPr lang="en-US" sz="2400" dirty="0"/>
              <a:t>For each achievement improvement target, 1 point is earned when the target is met (green flag), 0.5 points are earned when progress is made but the target is not met (yellow flag), and 0 points are earned when performance does not improve (red flag).</a:t>
            </a:r>
          </a:p>
          <a:p>
            <a:r>
              <a:rPr lang="en-US" sz="2400"/>
              <a:t>ED, EL, and SWD subgroups can earn 1.5 points when a 6% improvement target is met.</a:t>
            </a:r>
          </a:p>
          <a:p>
            <a:pPr lvl="0"/>
            <a:r>
              <a:rPr lang="en-US" sz="2400"/>
              <a:t>Sets </a:t>
            </a:r>
            <a:r>
              <a:rPr lang="en-US" sz="2400" dirty="0"/>
              <a:t>an expectation of improvement or maintenance of high achievement for all students; provides an opportunity for schools to demonstrate improvements in performance; and provides better alignment between CCRPI and improvement flags</a:t>
            </a:r>
          </a:p>
        </p:txBody>
      </p:sp>
      <p:sp>
        <p:nvSpPr>
          <p:cNvPr id="3" name="Rectangle 2"/>
          <p:cNvSpPr/>
          <p:nvPr/>
        </p:nvSpPr>
        <p:spPr>
          <a:xfrm>
            <a:off x="3317629"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BB93579-C6C2-4432-ACA6-B8A15946CD39}"/>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8583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000" dirty="0"/>
              <a:t>Elementary and middle school                                                                    readiness focus on foundational                                                                       skills, such as literacy, attendance,                                                                      and enrichment beyond the                                                                      traditional core. </a:t>
            </a:r>
          </a:p>
          <a:p>
            <a:pPr lvl="0"/>
            <a:r>
              <a:rPr lang="en-US" sz="2000" dirty="0"/>
              <a:t>In high school, literacy and                                                                attendance continue to be critical                                                     indicators of postsecondary readiness. Students should also participate in accelerated enrollment opportunities – academic or technical; complete a pathway; and demonstrate college or career readiness.</a:t>
            </a:r>
          </a:p>
          <a:p>
            <a:pPr lvl="0"/>
            <a:r>
              <a:rPr lang="en-US" sz="2000" dirty="0"/>
              <a:t>Readiness indicators will be weighted equally.</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4"/>
          <p:cNvSpPr txBox="1"/>
          <p:nvPr/>
        </p:nvSpPr>
        <p:spPr>
          <a:xfrm>
            <a:off x="4572000" y="2835914"/>
            <a:ext cx="4286617" cy="1664797"/>
          </a:xfrm>
          <a:prstGeom prst="rect">
            <a:avLst/>
          </a:prstGeom>
          <a:noFill/>
          <a:ln w="9525"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DEFINING READINESS</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Early grades: </a:t>
            </a:r>
            <a:r>
              <a:rPr lang="en-US" sz="1400" dirty="0">
                <a:solidFill>
                  <a:srgbClr val="000000"/>
                </a:solidFill>
                <a:effectLst/>
                <a:ea typeface="Calibri" panose="020F0502020204030204" pitchFamily="34" charset="0"/>
                <a:cs typeface="Times New Roman" panose="02020603050405020304" pitchFamily="18" charset="0"/>
              </a:rPr>
              <a:t>Foundational skills and concepts</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Later grades:</a:t>
            </a:r>
            <a:r>
              <a:rPr lang="en-US" sz="1400" dirty="0">
                <a:solidFill>
                  <a:srgbClr val="000000"/>
                </a:solidFill>
                <a:effectLst/>
                <a:ea typeface="Calibri" panose="020F0502020204030204" pitchFamily="34" charset="0"/>
                <a:cs typeface="Times New Roman" panose="02020603050405020304" pitchFamily="18" charset="0"/>
              </a:rPr>
              <a:t> Multiple paths to succeed by expanding opportunities and personalizing learning</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Graduates </a:t>
            </a:r>
            <a:r>
              <a:rPr lang="en-US" sz="1400" dirty="0">
                <a:solidFill>
                  <a:srgbClr val="000000"/>
                </a:solidFill>
                <a:effectLst/>
                <a:ea typeface="Calibri" panose="020F0502020204030204" pitchFamily="34" charset="0"/>
                <a:cs typeface="Times New Roman" panose="02020603050405020304" pitchFamily="18" charset="0"/>
              </a:rPr>
              <a:t>are college and/or career ready</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Life-long learning</a:t>
            </a:r>
            <a:endParaRPr lang="en-US" sz="1400" dirty="0">
              <a:effectLst/>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EF7D079-824A-4996-86B0-BF5AA9F60BA7}"/>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1098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FF6A-77E0-4EC9-A3BD-7A4BF8E6AB3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673073E-D60C-4F11-8C71-BE50705475A8}"/>
              </a:ext>
            </a:extLst>
          </p:cNvPr>
          <p:cNvSpPr>
            <a:spLocks noGrp="1"/>
          </p:cNvSpPr>
          <p:nvPr>
            <p:ph idx="1"/>
          </p:nvPr>
        </p:nvSpPr>
        <p:spPr/>
        <p:txBody>
          <a:bodyPr/>
          <a:lstStyle/>
          <a:p>
            <a:r>
              <a:rPr lang="en-US" dirty="0"/>
              <a:t>ESSA and how we arrived at the redesigned CCRPI</a:t>
            </a:r>
          </a:p>
          <a:p>
            <a:r>
              <a:rPr lang="en-US" dirty="0"/>
              <a:t>Overview of the redesigned CCRPI as submitted in Georgia’s ESSA plan</a:t>
            </a:r>
          </a:p>
          <a:p>
            <a:r>
              <a:rPr lang="en-US" dirty="0"/>
              <a:t>Preparing for the 2018 CCRPI</a:t>
            </a:r>
          </a:p>
        </p:txBody>
      </p:sp>
      <p:sp>
        <p:nvSpPr>
          <p:cNvPr id="5" name="Slide Number Placeholder 4">
            <a:extLst>
              <a:ext uri="{FF2B5EF4-FFF2-40B4-BE49-F238E27FC236}">
                <a16:creationId xmlns:a16="http://schemas.microsoft.com/office/drawing/2014/main" id="{D2DD1C92-1CF3-47D1-ACA9-16038866DC0A}"/>
              </a:ext>
            </a:extLst>
          </p:cNvPr>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268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3975282876"/>
              </p:ext>
            </p:extLst>
          </p:nvPr>
        </p:nvGraphicFramePr>
        <p:xfrm>
          <a:off x="359730" y="2850985"/>
          <a:ext cx="8407400" cy="301752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Elementary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3-5 demonstrating reading comprehension at or above the midpoint of the College &amp; Career Ready “Stretch” Lexile Band for each grade level.</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K-5 absent less than 10% of enrolled days.</a:t>
                      </a:r>
                    </a:p>
                    <a:p>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or world language.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r h="173604">
                <a:tc>
                  <a:txBody>
                    <a:bodyPr/>
                    <a:lstStyle/>
                    <a:p>
                      <a:r>
                        <a:rPr lang="en-US" sz="1400" dirty="0">
                          <a:solidFill>
                            <a:schemeClr val="tx1"/>
                          </a:solidFill>
                        </a:rPr>
                        <a:t>Middle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5218363"/>
                  </a:ext>
                </a:extLst>
              </a:tr>
              <a:tr h="794769">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6-8 demonstrating reading comprehension at or above the midpoint of the College &amp; Career Ready “Stretch” Lexile Band for each grade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6-8 absent less than 10% of enrolled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world language, physical education/health, or career exploratory.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5892134"/>
                  </a:ext>
                </a:extLst>
              </a:tr>
            </a:tbl>
          </a:graphicData>
        </a:graphic>
      </p:graphicFrame>
      <p:sp>
        <p:nvSpPr>
          <p:cNvPr id="12" name="TextBox 11">
            <a:extLst>
              <a:ext uri="{FF2B5EF4-FFF2-40B4-BE49-F238E27FC236}">
                <a16:creationId xmlns:a16="http://schemas.microsoft.com/office/drawing/2014/main" id="{9485C315-40FF-4D06-867C-C97246DCC2C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479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1225157323"/>
              </p:ext>
            </p:extLst>
          </p:nvPr>
        </p:nvGraphicFramePr>
        <p:xfrm>
          <a:off x="359730" y="2850985"/>
          <a:ext cx="8407400" cy="304800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High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9</a:t>
                      </a:r>
                      <a:r>
                        <a:rPr lang="en-US" sz="1400" baseline="30000" dirty="0">
                          <a:solidFill>
                            <a:schemeClr val="tx1">
                              <a:lumMod val="50000"/>
                              <a:lumOff val="50000"/>
                            </a:schemeClr>
                          </a:solidFill>
                        </a:rPr>
                        <a:t>th</a:t>
                      </a:r>
                      <a:r>
                        <a:rPr lang="en-US" sz="1400" dirty="0">
                          <a:solidFill>
                            <a:schemeClr val="tx1">
                              <a:lumMod val="50000"/>
                              <a:lumOff val="50000"/>
                            </a:schemeClr>
                          </a:solidFill>
                        </a:rPr>
                        <a:t> Grade Literature and American Literature demonstrating reading comprehension at or above the midpoint of the College &amp; Career Ready “Stretch” Lexile Band for each course.</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9-12 absent less than 10% of enrolled days.</a:t>
                      </a:r>
                    </a:p>
                    <a:p>
                      <a:r>
                        <a:rPr lang="en-US" sz="1400" b="1" dirty="0">
                          <a:solidFill>
                            <a:schemeClr val="accent6">
                              <a:lumMod val="75000"/>
                            </a:schemeClr>
                          </a:solidFill>
                        </a:rPr>
                        <a:t>Accelerated Enrollment</a:t>
                      </a:r>
                      <a:r>
                        <a:rPr lang="en-US" sz="1400" dirty="0">
                          <a:solidFill>
                            <a:schemeClr val="accent6">
                              <a:lumMod val="75000"/>
                            </a:schemeClr>
                          </a:solidFill>
                        </a:rPr>
                        <a:t>:</a:t>
                      </a:r>
                      <a:r>
                        <a:rPr lang="en-US" sz="1400" dirty="0">
                          <a:solidFill>
                            <a:schemeClr val="tx1">
                              <a:lumMod val="50000"/>
                              <a:lumOff val="50000"/>
                            </a:schemeClr>
                          </a:solidFill>
                        </a:rPr>
                        <a:t> Percent of graduates earning credit for accelerated enrollment via Dual Enrollment, Advanced Placement, or International Baccalaureate courses.</a:t>
                      </a:r>
                    </a:p>
                    <a:p>
                      <a:r>
                        <a:rPr lang="en-US" sz="1400" b="1" dirty="0">
                          <a:solidFill>
                            <a:schemeClr val="accent6">
                              <a:lumMod val="75000"/>
                            </a:schemeClr>
                          </a:solidFill>
                        </a:rPr>
                        <a:t>Pathway Completion</a:t>
                      </a:r>
                      <a:r>
                        <a:rPr lang="en-US" sz="1400" dirty="0">
                          <a:solidFill>
                            <a:schemeClr val="accent6">
                              <a:lumMod val="75000"/>
                            </a:schemeClr>
                          </a:solidFill>
                        </a:rPr>
                        <a:t>:</a:t>
                      </a:r>
                      <a:r>
                        <a:rPr lang="en-US" sz="1400" dirty="0">
                          <a:solidFill>
                            <a:schemeClr val="tx1">
                              <a:lumMod val="50000"/>
                              <a:lumOff val="50000"/>
                            </a:schemeClr>
                          </a:solidFill>
                        </a:rPr>
                        <a:t> Percent of graduates completing an advanced academic, CTAE, fine arts, or world language pathway.</a:t>
                      </a:r>
                    </a:p>
                    <a:p>
                      <a:r>
                        <a:rPr lang="en-US" sz="1400" b="1" dirty="0">
                          <a:solidFill>
                            <a:schemeClr val="accent6">
                              <a:lumMod val="75000"/>
                            </a:schemeClr>
                          </a:solidFill>
                        </a:rPr>
                        <a:t>College and Career Readiness</a:t>
                      </a:r>
                      <a:r>
                        <a:rPr lang="en-US" sz="1400" dirty="0">
                          <a:solidFill>
                            <a:schemeClr val="accent6">
                              <a:lumMod val="75000"/>
                            </a:schemeClr>
                          </a:solidFill>
                        </a:rPr>
                        <a:t>:</a:t>
                      </a:r>
                      <a:r>
                        <a:rPr lang="en-US" sz="1400" dirty="0">
                          <a:solidFill>
                            <a:schemeClr val="tx1">
                              <a:lumMod val="50000"/>
                              <a:lumOff val="50000"/>
                            </a:schemeClr>
                          </a:solidFill>
                        </a:rPr>
                        <a:t> Percent of graduates entering TCSG/USG without needing remediation; achieving a readiness score on the ACT, SAT, two or more AP exams, or two or more IB exams; passing a pathway-aligned end of pathway assessment (EOPA) resulting in a national or state credential; or completing a work-based learning program.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bl>
          </a:graphicData>
        </a:graphic>
      </p:graphicFrame>
      <p:sp>
        <p:nvSpPr>
          <p:cNvPr id="12" name="TextBox 11">
            <a:extLst>
              <a:ext uri="{FF2B5EF4-FFF2-40B4-BE49-F238E27FC236}">
                <a16:creationId xmlns:a16="http://schemas.microsoft.com/office/drawing/2014/main" id="{FD07ECA4-765A-497F-90DB-5A850D5BD671}"/>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74699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400" dirty="0"/>
              <a:t>High schools only</a:t>
            </a:r>
          </a:p>
          <a:p>
            <a:pPr lvl="0"/>
            <a:r>
              <a:rPr lang="en-US" sz="2400" dirty="0"/>
              <a:t>Includes both the four-year and five-year adjusted cohort graduation rate</a:t>
            </a:r>
          </a:p>
          <a:p>
            <a:pPr lvl="0"/>
            <a:r>
              <a:rPr lang="en-US" sz="2400" dirty="0"/>
              <a:t>Emphasizes graduating in four years while placing value on continuing to work with and graduate students who need more time</a:t>
            </a:r>
          </a:p>
          <a:p>
            <a:pPr lvl="0"/>
            <a:r>
              <a:rPr lang="en-US" sz="2400" dirty="0"/>
              <a:t>The four-year graduation rate will be worth 2/3 of the points and the five-year graduation rate will be worth 1/3 of the points</a:t>
            </a:r>
          </a:p>
        </p:txBody>
      </p:sp>
      <p:sp>
        <p:nvSpPr>
          <p:cNvPr id="3" name="Rectangle 2"/>
          <p:cNvSpPr/>
          <p:nvPr/>
        </p:nvSpPr>
        <p:spPr>
          <a:xfrm>
            <a:off x="5516293"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35A804E-B442-4B4E-9645-069E7B1EE97B}"/>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4454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and Reporting</a:t>
            </a:r>
          </a:p>
        </p:txBody>
      </p:sp>
      <p:sp>
        <p:nvSpPr>
          <p:cNvPr id="3" name="Content Placeholder 2"/>
          <p:cNvSpPr>
            <a:spLocks noGrp="1"/>
          </p:cNvSpPr>
          <p:nvPr>
            <p:ph idx="1"/>
          </p:nvPr>
        </p:nvSpPr>
        <p:spPr/>
        <p:txBody>
          <a:bodyPr>
            <a:normAutofit/>
          </a:bodyPr>
          <a:lstStyle/>
          <a:p>
            <a:r>
              <a:rPr lang="en-US" sz="2200" dirty="0"/>
              <a:t>Consistent with state law (O.C.G.A. § 20-14-33), the overall CCRPI score will be reported on a 0-100 scale. </a:t>
            </a:r>
          </a:p>
          <a:p>
            <a:r>
              <a:rPr lang="en-US" sz="2200" dirty="0"/>
              <a:t>To increase ease of understanding and interpretation, each CCRPI indicator and component will also be reported on a 0-100 scale, with additional points possible in Content Mastery, Progress, </a:t>
            </a:r>
            <a:r>
              <a:rPr lang="en-US" sz="2200"/>
              <a:t>and Closing Gaps.</a:t>
            </a:r>
            <a:endParaRPr lang="en-US" sz="2200" dirty="0"/>
          </a:p>
          <a:p>
            <a:r>
              <a:rPr lang="en-US" sz="2200" dirty="0"/>
              <a:t>Components will be weighted                                                                                and combined according to the                                                                               weights defined in the table to                                                                    the right to determine the                                                                          overall CCRPI score.</a:t>
            </a:r>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graphicFrame>
        <p:nvGraphicFramePr>
          <p:cNvPr id="7" name="Content Placeholder 5"/>
          <p:cNvGraphicFramePr>
            <a:graphicFrameLocks/>
          </p:cNvGraphicFramePr>
          <p:nvPr>
            <p:extLst/>
          </p:nvPr>
        </p:nvGraphicFramePr>
        <p:xfrm>
          <a:off x="4520237" y="3697557"/>
          <a:ext cx="4563374" cy="2225040"/>
        </p:xfrm>
        <a:graphic>
          <a:graphicData uri="http://schemas.openxmlformats.org/drawingml/2006/table">
            <a:tbl>
              <a:tblPr firstRow="1" bandRow="1">
                <a:tableStyleId>{68D230F3-CF80-4859-8CE7-A43EE81993B5}</a:tableStyleId>
              </a:tblPr>
              <a:tblGrid>
                <a:gridCol w="1423358">
                  <a:extLst>
                    <a:ext uri="{9D8B030D-6E8A-4147-A177-3AD203B41FA5}">
                      <a16:colId xmlns:a16="http://schemas.microsoft.com/office/drawing/2014/main" val="2274200220"/>
                    </a:ext>
                  </a:extLst>
                </a:gridCol>
                <a:gridCol w="1046672">
                  <a:extLst>
                    <a:ext uri="{9D8B030D-6E8A-4147-A177-3AD203B41FA5}">
                      <a16:colId xmlns:a16="http://schemas.microsoft.com/office/drawing/2014/main" val="3515446032"/>
                    </a:ext>
                  </a:extLst>
                </a:gridCol>
                <a:gridCol w="1046672">
                  <a:extLst>
                    <a:ext uri="{9D8B030D-6E8A-4147-A177-3AD203B41FA5}">
                      <a16:colId xmlns:a16="http://schemas.microsoft.com/office/drawing/2014/main" val="1680157599"/>
                    </a:ext>
                  </a:extLst>
                </a:gridCol>
                <a:gridCol w="1046672">
                  <a:extLst>
                    <a:ext uri="{9D8B030D-6E8A-4147-A177-3AD203B41FA5}">
                      <a16:colId xmlns:a16="http://schemas.microsoft.com/office/drawing/2014/main" val="3708820384"/>
                    </a:ext>
                  </a:extLst>
                </a:gridCol>
              </a:tblGrid>
              <a:tr h="370840">
                <a:tc>
                  <a:txBody>
                    <a:bodyPr/>
                    <a:lstStyle/>
                    <a:p>
                      <a:endParaRPr lang="en-US" sz="1400" dirty="0"/>
                    </a:p>
                  </a:txBody>
                  <a:tcPr/>
                </a:tc>
                <a:tc>
                  <a:txBody>
                    <a:bodyPr/>
                    <a:lstStyle/>
                    <a:p>
                      <a:pPr algn="ctr"/>
                      <a:r>
                        <a:rPr lang="en-US" sz="1400" dirty="0"/>
                        <a:t>Elementary</a:t>
                      </a:r>
                    </a:p>
                  </a:txBody>
                  <a:tcPr anchor="ctr"/>
                </a:tc>
                <a:tc>
                  <a:txBody>
                    <a:bodyPr/>
                    <a:lstStyle/>
                    <a:p>
                      <a:pPr algn="ctr"/>
                      <a:r>
                        <a:rPr lang="en-US" sz="1400" dirty="0"/>
                        <a:t>Middle</a:t>
                      </a:r>
                    </a:p>
                  </a:txBody>
                  <a:tcPr anchor="ctr"/>
                </a:tc>
                <a:tc>
                  <a:txBody>
                    <a:bodyPr/>
                    <a:lstStyle/>
                    <a:p>
                      <a:pPr algn="ctr"/>
                      <a:r>
                        <a:rPr lang="en-US" sz="1400" dirty="0"/>
                        <a:t>High</a:t>
                      </a:r>
                    </a:p>
                  </a:txBody>
                  <a:tcPr anchor="ctr"/>
                </a:tc>
                <a:extLst>
                  <a:ext uri="{0D108BD9-81ED-4DB2-BD59-A6C34878D82A}">
                    <a16:rowId xmlns:a16="http://schemas.microsoft.com/office/drawing/2014/main" val="1829216812"/>
                  </a:ext>
                </a:extLst>
              </a:tr>
              <a:tr h="370840">
                <a:tc>
                  <a:txBody>
                    <a:bodyPr/>
                    <a:lstStyle/>
                    <a:p>
                      <a:r>
                        <a:rPr lang="en-US" sz="1400" dirty="0"/>
                        <a:t>Content Mastery</a:t>
                      </a:r>
                    </a:p>
                  </a:txBody>
                  <a:tcPr anchor="ctr"/>
                </a:tc>
                <a:tc>
                  <a:txBody>
                    <a:bodyPr/>
                    <a:lstStyle/>
                    <a:p>
                      <a:pPr algn="ctr"/>
                      <a:r>
                        <a:rPr lang="en-US" sz="1400" dirty="0"/>
                        <a:t>30%</a:t>
                      </a:r>
                    </a:p>
                  </a:txBody>
                  <a:tcPr anchor="ctr"/>
                </a:tc>
                <a:tc>
                  <a:txBody>
                    <a:bodyPr/>
                    <a:lstStyle/>
                    <a:p>
                      <a:pPr algn="ctr"/>
                      <a:r>
                        <a:rPr lang="en-US" sz="1400" dirty="0"/>
                        <a:t>30%</a:t>
                      </a:r>
                    </a:p>
                  </a:txBody>
                  <a:tcPr anchor="ctr"/>
                </a:tc>
                <a:tc>
                  <a:txBody>
                    <a:bodyPr/>
                    <a:lstStyle/>
                    <a:p>
                      <a:pPr algn="ctr"/>
                      <a:r>
                        <a:rPr lang="en-US" sz="1400" dirty="0"/>
                        <a:t>30%</a:t>
                      </a:r>
                    </a:p>
                  </a:txBody>
                  <a:tcPr anchor="ctr"/>
                </a:tc>
                <a:extLst>
                  <a:ext uri="{0D108BD9-81ED-4DB2-BD59-A6C34878D82A}">
                    <a16:rowId xmlns:a16="http://schemas.microsoft.com/office/drawing/2014/main" val="696839664"/>
                  </a:ext>
                </a:extLst>
              </a:tr>
              <a:tr h="370840">
                <a:tc>
                  <a:txBody>
                    <a:bodyPr/>
                    <a:lstStyle/>
                    <a:p>
                      <a:r>
                        <a:rPr lang="en-US" sz="1400" dirty="0"/>
                        <a:t>Progress</a:t>
                      </a:r>
                    </a:p>
                  </a:txBody>
                  <a:tcPr anchor="ctr"/>
                </a:tc>
                <a:tc>
                  <a:txBody>
                    <a:bodyPr/>
                    <a:lstStyle/>
                    <a:p>
                      <a:pPr algn="ctr"/>
                      <a:r>
                        <a:rPr lang="en-US" sz="1400" dirty="0"/>
                        <a:t>35%</a:t>
                      </a:r>
                    </a:p>
                  </a:txBody>
                  <a:tcPr anchor="ctr"/>
                </a:tc>
                <a:tc>
                  <a:txBody>
                    <a:bodyPr/>
                    <a:lstStyle/>
                    <a:p>
                      <a:pPr algn="ctr"/>
                      <a:r>
                        <a:rPr lang="en-US" sz="1400" dirty="0"/>
                        <a:t>35%</a:t>
                      </a:r>
                    </a:p>
                  </a:txBody>
                  <a:tcPr anchor="ctr"/>
                </a:tc>
                <a:tc>
                  <a:txBody>
                    <a:bodyPr/>
                    <a:lstStyle/>
                    <a:p>
                      <a:pPr algn="ctr"/>
                      <a:r>
                        <a:rPr lang="en-US" sz="1400" dirty="0"/>
                        <a:t>30%</a:t>
                      </a:r>
                    </a:p>
                  </a:txBody>
                  <a:tcPr anchor="ctr"/>
                </a:tc>
                <a:extLst>
                  <a:ext uri="{0D108BD9-81ED-4DB2-BD59-A6C34878D82A}">
                    <a16:rowId xmlns:a16="http://schemas.microsoft.com/office/drawing/2014/main" val="2257881495"/>
                  </a:ext>
                </a:extLst>
              </a:tr>
              <a:tr h="370840">
                <a:tc>
                  <a:txBody>
                    <a:bodyPr/>
                    <a:lstStyle/>
                    <a:p>
                      <a:r>
                        <a:rPr lang="en-US" sz="1400" dirty="0"/>
                        <a:t>Closing Gaps</a:t>
                      </a:r>
                    </a:p>
                  </a:txBody>
                  <a:tcPr anchor="ctr"/>
                </a:tc>
                <a:tc>
                  <a:txBody>
                    <a:bodyPr/>
                    <a:lstStyle/>
                    <a:p>
                      <a:pPr algn="ctr"/>
                      <a:r>
                        <a:rPr lang="en-US" sz="1400" dirty="0"/>
                        <a:t>15%</a:t>
                      </a:r>
                    </a:p>
                  </a:txBody>
                  <a:tcPr anchor="ctr"/>
                </a:tc>
                <a:tc>
                  <a:txBody>
                    <a:bodyPr/>
                    <a:lstStyle/>
                    <a:p>
                      <a:pPr algn="ctr"/>
                      <a:r>
                        <a:rPr lang="en-US" sz="1400" dirty="0"/>
                        <a:t>15%</a:t>
                      </a:r>
                    </a:p>
                  </a:txBody>
                  <a:tcPr anchor="ctr"/>
                </a:tc>
                <a:tc>
                  <a:txBody>
                    <a:bodyPr/>
                    <a:lstStyle/>
                    <a:p>
                      <a:pPr algn="ctr"/>
                      <a:r>
                        <a:rPr lang="en-US" sz="1400" dirty="0"/>
                        <a:t>10%</a:t>
                      </a:r>
                    </a:p>
                  </a:txBody>
                  <a:tcPr anchor="ctr"/>
                </a:tc>
                <a:extLst>
                  <a:ext uri="{0D108BD9-81ED-4DB2-BD59-A6C34878D82A}">
                    <a16:rowId xmlns:a16="http://schemas.microsoft.com/office/drawing/2014/main" val="2699305244"/>
                  </a:ext>
                </a:extLst>
              </a:tr>
              <a:tr h="370840">
                <a:tc>
                  <a:txBody>
                    <a:bodyPr/>
                    <a:lstStyle/>
                    <a:p>
                      <a:r>
                        <a:rPr lang="en-US" sz="1400" dirty="0"/>
                        <a:t>Readiness</a:t>
                      </a:r>
                    </a:p>
                  </a:txBody>
                  <a:tcPr anchor="ctr"/>
                </a:tc>
                <a:tc>
                  <a:txBody>
                    <a:bodyPr/>
                    <a:lstStyle/>
                    <a:p>
                      <a:pPr algn="ctr"/>
                      <a:r>
                        <a:rPr lang="en-US" sz="1400" dirty="0"/>
                        <a:t>20%</a:t>
                      </a:r>
                    </a:p>
                  </a:txBody>
                  <a:tcPr anchor="ctr"/>
                </a:tc>
                <a:tc>
                  <a:txBody>
                    <a:bodyPr/>
                    <a:lstStyle/>
                    <a:p>
                      <a:pPr algn="ctr"/>
                      <a:r>
                        <a:rPr lang="en-US" sz="1400" dirty="0"/>
                        <a:t>20%</a:t>
                      </a:r>
                    </a:p>
                  </a:txBody>
                  <a:tcPr anchor="ctr"/>
                </a:tc>
                <a:tc>
                  <a:txBody>
                    <a:bodyPr/>
                    <a:lstStyle/>
                    <a:p>
                      <a:pPr algn="ctr"/>
                      <a:r>
                        <a:rPr lang="en-US" sz="1400" dirty="0"/>
                        <a:t>15%</a:t>
                      </a:r>
                    </a:p>
                  </a:txBody>
                  <a:tcPr anchor="ctr"/>
                </a:tc>
                <a:extLst>
                  <a:ext uri="{0D108BD9-81ED-4DB2-BD59-A6C34878D82A}">
                    <a16:rowId xmlns:a16="http://schemas.microsoft.com/office/drawing/2014/main" val="2802353125"/>
                  </a:ext>
                </a:extLst>
              </a:tr>
              <a:tr h="370840">
                <a:tc>
                  <a:txBody>
                    <a:bodyPr/>
                    <a:lstStyle/>
                    <a:p>
                      <a:r>
                        <a:rPr lang="en-US" sz="1400" dirty="0"/>
                        <a:t>Graduation Rate</a:t>
                      </a:r>
                    </a:p>
                  </a:txBody>
                  <a:tcPr anchor="ctr"/>
                </a:tc>
                <a:tc>
                  <a:txBody>
                    <a:bodyPr/>
                    <a:lstStyle/>
                    <a:p>
                      <a:pPr algn="ctr"/>
                      <a:r>
                        <a:rPr lang="en-US" sz="1400" dirty="0"/>
                        <a:t>--</a:t>
                      </a:r>
                    </a:p>
                  </a:txBody>
                  <a:tcPr anchor="ctr"/>
                </a:tc>
                <a:tc>
                  <a:txBody>
                    <a:bodyPr/>
                    <a:lstStyle/>
                    <a:p>
                      <a:pPr algn="ctr"/>
                      <a:r>
                        <a:rPr lang="en-US" sz="1400" dirty="0"/>
                        <a:t>--</a:t>
                      </a:r>
                    </a:p>
                  </a:txBody>
                  <a:tcPr anchor="ctr"/>
                </a:tc>
                <a:tc>
                  <a:txBody>
                    <a:bodyPr/>
                    <a:lstStyle/>
                    <a:p>
                      <a:pPr algn="ctr"/>
                      <a:r>
                        <a:rPr lang="en-US" sz="1400" dirty="0"/>
                        <a:t>15%</a:t>
                      </a:r>
                    </a:p>
                  </a:txBody>
                  <a:tcPr anchor="ctr"/>
                </a:tc>
                <a:extLst>
                  <a:ext uri="{0D108BD9-81ED-4DB2-BD59-A6C34878D82A}">
                    <a16:rowId xmlns:a16="http://schemas.microsoft.com/office/drawing/2014/main" val="3208274279"/>
                  </a:ext>
                </a:extLst>
              </a:tr>
            </a:tbl>
          </a:graphicData>
        </a:graphic>
      </p:graphicFrame>
      <p:sp>
        <p:nvSpPr>
          <p:cNvPr id="9" name="TextBox 8">
            <a:extLst>
              <a:ext uri="{FF2B5EF4-FFF2-40B4-BE49-F238E27FC236}">
                <a16:creationId xmlns:a16="http://schemas.microsoft.com/office/drawing/2014/main" id="{F1B0ED80-69CA-4DD2-8633-72B5649276C4}"/>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3097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2017-2018 CCRPI</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24</a:t>
            </a:fld>
            <a:endParaRPr lang="en-US" dirty="0"/>
          </a:p>
        </p:txBody>
      </p:sp>
      <p:sp>
        <p:nvSpPr>
          <p:cNvPr id="7" name="Rectangle 6">
            <a:extLst>
              <a:ext uri="{FF2B5EF4-FFF2-40B4-BE49-F238E27FC236}">
                <a16:creationId xmlns:a16="http://schemas.microsoft.com/office/drawing/2014/main" id="{B11117E0-0B3D-44B1-BFD6-90DD9B6A0C9C}"/>
              </a:ext>
            </a:extLst>
          </p:cNvPr>
          <p:cNvSpPr/>
          <p:nvPr/>
        </p:nvSpPr>
        <p:spPr>
          <a:xfrm>
            <a:off x="891471" y="3453804"/>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8" name="Rectangle 7">
            <a:extLst>
              <a:ext uri="{FF2B5EF4-FFF2-40B4-BE49-F238E27FC236}">
                <a16:creationId xmlns:a16="http://schemas.microsoft.com/office/drawing/2014/main" id="{1ACAC665-D2A1-412B-BF6E-D8AC9DB9414E}"/>
              </a:ext>
            </a:extLst>
          </p:cNvPr>
          <p:cNvSpPr/>
          <p:nvPr/>
        </p:nvSpPr>
        <p:spPr>
          <a:xfrm>
            <a:off x="2380546" y="1863129"/>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Content Mastery</a:t>
            </a:r>
          </a:p>
        </p:txBody>
      </p:sp>
      <p:sp>
        <p:nvSpPr>
          <p:cNvPr id="9" name="Rectangle 8">
            <a:extLst>
              <a:ext uri="{FF2B5EF4-FFF2-40B4-BE49-F238E27FC236}">
                <a16:creationId xmlns:a16="http://schemas.microsoft.com/office/drawing/2014/main" id="{D9AB1F2F-D46E-4F93-8B9F-B93FA5F5C47E}"/>
              </a:ext>
            </a:extLst>
          </p:cNvPr>
          <p:cNvSpPr/>
          <p:nvPr/>
        </p:nvSpPr>
        <p:spPr>
          <a:xfrm>
            <a:off x="2374196" y="2660054"/>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10" name="Rectangle 9">
            <a:extLst>
              <a:ext uri="{FF2B5EF4-FFF2-40B4-BE49-F238E27FC236}">
                <a16:creationId xmlns:a16="http://schemas.microsoft.com/office/drawing/2014/main" id="{85EC8CCC-6046-4D9A-A7EF-82EDBA59C766}"/>
              </a:ext>
            </a:extLst>
          </p:cNvPr>
          <p:cNvSpPr/>
          <p:nvPr/>
        </p:nvSpPr>
        <p:spPr>
          <a:xfrm>
            <a:off x="2374196" y="346332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1" name="Rectangle 10">
            <a:extLst>
              <a:ext uri="{FF2B5EF4-FFF2-40B4-BE49-F238E27FC236}">
                <a16:creationId xmlns:a16="http://schemas.microsoft.com/office/drawing/2014/main" id="{253651A5-AC05-49DE-9CBB-640A0907DFE5}"/>
              </a:ext>
            </a:extLst>
          </p:cNvPr>
          <p:cNvSpPr/>
          <p:nvPr/>
        </p:nvSpPr>
        <p:spPr>
          <a:xfrm>
            <a:off x="2367846" y="4260254"/>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2" name="Rectangle 11">
            <a:extLst>
              <a:ext uri="{FF2B5EF4-FFF2-40B4-BE49-F238E27FC236}">
                <a16:creationId xmlns:a16="http://schemas.microsoft.com/office/drawing/2014/main" id="{2F482840-977C-459A-8266-8988B8912ECB}"/>
              </a:ext>
            </a:extLst>
          </p:cNvPr>
          <p:cNvSpPr/>
          <p:nvPr/>
        </p:nvSpPr>
        <p:spPr>
          <a:xfrm>
            <a:off x="2377371" y="506352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cxnSp>
        <p:nvCxnSpPr>
          <p:cNvPr id="13" name="Straight Connector 12">
            <a:extLst>
              <a:ext uri="{FF2B5EF4-FFF2-40B4-BE49-F238E27FC236}">
                <a16:creationId xmlns:a16="http://schemas.microsoft.com/office/drawing/2014/main" id="{85BC046B-9973-4210-B667-8E3CE0CCA066}"/>
              </a:ext>
            </a:extLst>
          </p:cNvPr>
          <p:cNvCxnSpPr/>
          <p:nvPr/>
        </p:nvCxnSpPr>
        <p:spPr>
          <a:xfrm>
            <a:off x="3298121"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8BB72AE2-8A44-4065-9786-BB3DE1D3F8E4}"/>
              </a:ext>
            </a:extLst>
          </p:cNvPr>
          <p:cNvCxnSpPr/>
          <p:nvPr/>
        </p:nvCxnSpPr>
        <p:spPr>
          <a:xfrm>
            <a:off x="3301296" y="4517429"/>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B28BC55F-35B9-4D27-94E6-036B7179D977}"/>
              </a:ext>
            </a:extLst>
          </p:cNvPr>
          <p:cNvCxnSpPr/>
          <p:nvPr/>
        </p:nvCxnSpPr>
        <p:spPr>
          <a:xfrm>
            <a:off x="3301296" y="5346104"/>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147815DF-26AF-4FCB-ABA1-28A1B3D8535E}"/>
              </a:ext>
            </a:extLst>
          </p:cNvPr>
          <p:cNvCxnSpPr/>
          <p:nvPr/>
        </p:nvCxnSpPr>
        <p:spPr>
          <a:xfrm>
            <a:off x="3301296" y="2936279"/>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807CB10D-4787-4FAE-9BE9-DAC0D562A038}"/>
              </a:ext>
            </a:extLst>
          </p:cNvPr>
          <p:cNvCxnSpPr/>
          <p:nvPr/>
        </p:nvCxnSpPr>
        <p:spPr>
          <a:xfrm>
            <a:off x="3301296" y="2136179"/>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2438E801-7181-46CC-ABE2-EBB10A42C04B}"/>
              </a:ext>
            </a:extLst>
          </p:cNvPr>
          <p:cNvCxnSpPr/>
          <p:nvPr/>
        </p:nvCxnSpPr>
        <p:spPr>
          <a:xfrm flipV="1">
            <a:off x="1815396" y="2145704"/>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a:extLst>
              <a:ext uri="{FF2B5EF4-FFF2-40B4-BE49-F238E27FC236}">
                <a16:creationId xmlns:a16="http://schemas.microsoft.com/office/drawing/2014/main" id="{7183B468-53D4-416D-A4FD-29B4BF8B5183}"/>
              </a:ext>
            </a:extLst>
          </p:cNvPr>
          <p:cNvCxnSpPr/>
          <p:nvPr/>
        </p:nvCxnSpPr>
        <p:spPr>
          <a:xfrm flipV="1">
            <a:off x="1815396" y="2945804"/>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75221C6C-E5F0-4A1A-877D-58DDE0A27CF1}"/>
              </a:ext>
            </a:extLst>
          </p:cNvPr>
          <p:cNvCxnSpPr/>
          <p:nvPr/>
        </p:nvCxnSpPr>
        <p:spPr>
          <a:xfrm>
            <a:off x="1821746"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1C4D832A-A3C6-47C6-AE37-8B89FFB2CD2B}"/>
              </a:ext>
            </a:extLst>
          </p:cNvPr>
          <p:cNvCxnSpPr/>
          <p:nvPr/>
        </p:nvCxnSpPr>
        <p:spPr>
          <a:xfrm>
            <a:off x="1824921" y="3726854"/>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4FEE4C5E-EACB-47CD-8C02-41BAC0FE74A6}"/>
              </a:ext>
            </a:extLst>
          </p:cNvPr>
          <p:cNvCxnSpPr/>
          <p:nvPr/>
        </p:nvCxnSpPr>
        <p:spPr>
          <a:xfrm>
            <a:off x="1824921" y="3736379"/>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5DD66657-0577-42E7-9F9A-7E9C46D686D4}"/>
              </a:ext>
            </a:extLst>
          </p:cNvPr>
          <p:cNvSpPr/>
          <p:nvPr/>
        </p:nvSpPr>
        <p:spPr>
          <a:xfrm>
            <a:off x="3853746" y="1783753"/>
            <a:ext cx="3705337" cy="731520"/>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Science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Social studies achievement</a:t>
            </a:r>
          </a:p>
        </p:txBody>
      </p:sp>
      <p:sp>
        <p:nvSpPr>
          <p:cNvPr id="25" name="Rectangle 24">
            <a:extLst>
              <a:ext uri="{FF2B5EF4-FFF2-40B4-BE49-F238E27FC236}">
                <a16:creationId xmlns:a16="http://schemas.microsoft.com/office/drawing/2014/main" id="{0D2B9D06-15F4-4257-A64E-EE0C81A5B01F}"/>
              </a:ext>
            </a:extLst>
          </p:cNvPr>
          <p:cNvSpPr/>
          <p:nvPr/>
        </p:nvSpPr>
        <p:spPr>
          <a:xfrm>
            <a:off x="3844221" y="2660054"/>
            <a:ext cx="3714862"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Progress towards English language proficiency (EL students)</a:t>
            </a:r>
          </a:p>
        </p:txBody>
      </p:sp>
      <p:sp>
        <p:nvSpPr>
          <p:cNvPr id="26" name="Rectangle 25">
            <a:extLst>
              <a:ext uri="{FF2B5EF4-FFF2-40B4-BE49-F238E27FC236}">
                <a16:creationId xmlns:a16="http://schemas.microsoft.com/office/drawing/2014/main" id="{B8C125A0-54A6-4482-9CD4-B197D340BB26}"/>
              </a:ext>
            </a:extLst>
          </p:cNvPr>
          <p:cNvSpPr/>
          <p:nvPr/>
        </p:nvSpPr>
        <p:spPr>
          <a:xfrm>
            <a:off x="3844220" y="3549887"/>
            <a:ext cx="3714863" cy="270312"/>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Meeting achievement improvement targets</a:t>
            </a:r>
          </a:p>
        </p:txBody>
      </p:sp>
      <p:sp>
        <p:nvSpPr>
          <p:cNvPr id="27" name="Rectangle 26">
            <a:extLst>
              <a:ext uri="{FF2B5EF4-FFF2-40B4-BE49-F238E27FC236}">
                <a16:creationId xmlns:a16="http://schemas.microsoft.com/office/drawing/2014/main" id="{08512E42-F246-41ED-B8B9-2CB103351C95}"/>
              </a:ext>
            </a:extLst>
          </p:cNvPr>
          <p:cNvSpPr/>
          <p:nvPr/>
        </p:nvSpPr>
        <p:spPr>
          <a:xfrm>
            <a:off x="3853110" y="4120941"/>
            <a:ext cx="3705973" cy="835995"/>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Elementary:</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Middle:</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High:</a:t>
            </a:r>
            <a:r>
              <a:rPr lang="en-US" sz="1100" dirty="0">
                <a:ea typeface="Calibri" panose="020F0502020204030204" pitchFamily="34" charset="0"/>
                <a:cs typeface="Times New Roman" panose="02020603050405020304" pitchFamily="18" charset="0"/>
              </a:rPr>
              <a:t> Literacy, student attendance, accelerated enrollment, pathway completion, college and career readiness</a:t>
            </a:r>
          </a:p>
        </p:txBody>
      </p:sp>
      <p:sp>
        <p:nvSpPr>
          <p:cNvPr id="28" name="Rectangle 27">
            <a:extLst>
              <a:ext uri="{FF2B5EF4-FFF2-40B4-BE49-F238E27FC236}">
                <a16:creationId xmlns:a16="http://schemas.microsoft.com/office/drawing/2014/main" id="{F79DB0DC-3866-494B-A75A-3C8BA375D5B1}"/>
              </a:ext>
            </a:extLst>
          </p:cNvPr>
          <p:cNvSpPr/>
          <p:nvPr/>
        </p:nvSpPr>
        <p:spPr>
          <a:xfrm>
            <a:off x="3853745" y="5166203"/>
            <a:ext cx="3705338"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spcBef>
                <a:spcPts val="0"/>
              </a:spcBef>
              <a:spcAft>
                <a:spcPts val="0"/>
              </a:spcAft>
            </a:pPr>
            <a:r>
              <a:rPr lang="en-US" sz="1100" i="1" dirty="0">
                <a:ea typeface="Calibri" panose="020F0502020204030204" pitchFamily="34" charset="0"/>
                <a:cs typeface="Times New Roman" panose="02020603050405020304" pitchFamily="18" charset="0"/>
              </a:rPr>
              <a:t>High School Only</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4-year adjusted cohort graduation rate</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5-year adjusted cohort graduation rate</a:t>
            </a:r>
          </a:p>
        </p:txBody>
      </p:sp>
      <p:sp>
        <p:nvSpPr>
          <p:cNvPr id="29" name="TextBox 28">
            <a:extLst>
              <a:ext uri="{FF2B5EF4-FFF2-40B4-BE49-F238E27FC236}">
                <a16:creationId xmlns:a16="http://schemas.microsoft.com/office/drawing/2014/main" id="{3AF573A7-E9A8-4920-9460-BA4144CA1B3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9309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Highlights of the Redesigned CCRPI</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77500" lnSpcReduction="20000"/>
          </a:bodyPr>
          <a:lstStyle/>
          <a:p>
            <a:r>
              <a:rPr lang="en-US" dirty="0"/>
              <a:t>The redesigned CCRPI maximizes local flexibility to determine the programs and policies that best meet the needs of students.</a:t>
            </a:r>
          </a:p>
          <a:p>
            <a:pPr lvl="1"/>
            <a:r>
              <a:rPr lang="en-US" dirty="0"/>
              <a:t>Schools should not feel pressured to “chase points” by adopting a particular program or policy because it earns extra points on CCRPI.</a:t>
            </a:r>
          </a:p>
          <a:p>
            <a:r>
              <a:rPr lang="en-US" dirty="0"/>
              <a:t>CCRPI values educating the whole child.</a:t>
            </a:r>
          </a:p>
          <a:p>
            <a:pPr lvl="1"/>
            <a:r>
              <a:rPr lang="en-US" dirty="0"/>
              <a:t>Exposure to a well rounded curriculum (Beyond the Core)</a:t>
            </a:r>
          </a:p>
          <a:p>
            <a:pPr lvl="1"/>
            <a:r>
              <a:rPr lang="en-US" dirty="0"/>
              <a:t>Engagement/climate and skills for success (Student Attendance)</a:t>
            </a:r>
          </a:p>
          <a:p>
            <a:pPr lvl="1"/>
            <a:r>
              <a:rPr lang="en-US" dirty="0"/>
              <a:t>Relevance and in-depth study (Pathway Completion)</a:t>
            </a:r>
          </a:p>
          <a:p>
            <a:pPr lvl="1"/>
            <a:r>
              <a:rPr lang="en-US" dirty="0"/>
              <a:t>Accelerated enrollment opportunities (AP, IB, Dual Enrollment)</a:t>
            </a:r>
          </a:p>
          <a:p>
            <a:pPr lvl="1"/>
            <a:r>
              <a:rPr lang="en-US" dirty="0"/>
              <a:t>Postsecondary readiness (College and Career Readiness – multiple opportunities to demonstrate readiness)</a:t>
            </a:r>
          </a:p>
          <a:p>
            <a:r>
              <a:rPr lang="en-US" dirty="0"/>
              <a:t>CCRPI is designed to award points where possible as opposed to denying points when expectations are not met.</a:t>
            </a:r>
          </a:p>
          <a:p>
            <a:pPr lvl="1"/>
            <a:r>
              <a:rPr lang="en-US" dirty="0"/>
              <a:t>Partial points when progress is made but targets are not met</a:t>
            </a:r>
          </a:p>
          <a:p>
            <a:pPr lvl="1"/>
            <a:r>
              <a:rPr lang="en-US" dirty="0"/>
              <a:t>Extra points when targets are exceeded</a:t>
            </a:r>
          </a:p>
          <a:p>
            <a:pPr lvl="1"/>
            <a:r>
              <a:rPr lang="en-US" dirty="0"/>
              <a:t>Progress and Closing Gaps capture growth and improvement</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25</a:t>
            </a:fld>
            <a:endParaRPr lang="en-US" dirty="0"/>
          </a:p>
        </p:txBody>
      </p:sp>
      <p:sp>
        <p:nvSpPr>
          <p:cNvPr id="6" name="TextBox 5">
            <a:extLst>
              <a:ext uri="{FF2B5EF4-FFF2-40B4-BE49-F238E27FC236}">
                <a16:creationId xmlns:a16="http://schemas.microsoft.com/office/drawing/2014/main" id="{25E01044-9EB5-4956-861F-F7619D5D8FD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99392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generated with very high confidence">
            <a:extLst>
              <a:ext uri="{FF2B5EF4-FFF2-40B4-BE49-F238E27FC236}">
                <a16:creationId xmlns:a16="http://schemas.microsoft.com/office/drawing/2014/main" id="{5EE0391E-B5C1-4578-A396-531E5BE5FBA1}"/>
              </a:ext>
            </a:extLst>
          </p:cNvPr>
          <p:cNvPicPr>
            <a:picLocks noChangeAspect="1"/>
          </p:cNvPicPr>
          <p:nvPr/>
        </p:nvPicPr>
        <p:blipFill rotWithShape="1">
          <a:blip r:embed="rId2"/>
          <a:srcRect r="25455" b="9091"/>
          <a:stretch/>
        </p:blipFill>
        <p:spPr>
          <a:xfrm>
            <a:off x="20" y="10"/>
            <a:ext cx="9143980" cy="6857990"/>
          </a:xfrm>
          <a:prstGeom prst="rect">
            <a:avLst/>
          </a:prstGeom>
        </p:spPr>
      </p:pic>
      <p:sp>
        <p:nvSpPr>
          <p:cNvPr id="21"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lnSpcReduction="10000"/>
          </a:bodyPr>
          <a:lstStyle/>
          <a:p>
            <a:r>
              <a:rPr lang="en-US" sz="2100" dirty="0"/>
              <a:t>Prior to and throughout the ESSA process, we received feedback that the current CCRPI online reports are too complicated, difficult to navigate, and do not provide enough context.</a:t>
            </a:r>
          </a:p>
          <a:p>
            <a:r>
              <a:rPr lang="en-US" sz="2100" dirty="0"/>
              <a:t>While the redesigned CCRPI itself is simplified and streamlined, new online reports are needed to improve communication and utilization of data.</a:t>
            </a:r>
          </a:p>
          <a:p>
            <a:endParaRPr lang="en-US" sz="2100" dirty="0"/>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63E4CEF-BB1E-48C7-AE93-F39F6AA99AD7}"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26</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73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ell phone&#10;&#10;Description generated with very high confidence">
            <a:extLst>
              <a:ext uri="{FF2B5EF4-FFF2-40B4-BE49-F238E27FC236}">
                <a16:creationId xmlns:a16="http://schemas.microsoft.com/office/drawing/2014/main" id="{AF9D95D8-CFEF-45C2-8322-9C83D4F84F21}"/>
              </a:ext>
            </a:extLst>
          </p:cNvPr>
          <p:cNvPicPr>
            <a:picLocks noChangeAspect="1"/>
          </p:cNvPicPr>
          <p:nvPr/>
        </p:nvPicPr>
        <p:blipFill rotWithShape="1">
          <a:blip r:embed="rId2">
            <a:extLst>
              <a:ext uri="{28A0092B-C50C-407E-A947-70E740481C1C}">
                <a14:useLocalDpi xmlns:a14="http://schemas.microsoft.com/office/drawing/2010/main" val="0"/>
              </a:ext>
            </a:extLst>
          </a:blip>
          <a:srcRect t="2390" r="353" b="16155"/>
          <a:stretch/>
        </p:blipFill>
        <p:spPr>
          <a:xfrm>
            <a:off x="20" y="10"/>
            <a:ext cx="9143980" cy="6857990"/>
          </a:xfrm>
          <a:prstGeom prst="rect">
            <a:avLst/>
          </a:prstGeom>
        </p:spPr>
      </p:pic>
      <p:sp>
        <p:nvSpPr>
          <p:cNvPr id="26" name="Rectangle 25">
            <a:extLst>
              <a:ext uri="{FF2B5EF4-FFF2-40B4-BE49-F238E27FC236}">
                <a16:creationId xmlns:a16="http://schemas.microsoft.com/office/drawing/2014/main" id="{724CD679-7405-4CD3-A92A-9469F279A5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a:bodyPr>
          <a:lstStyle/>
          <a:p>
            <a:r>
              <a:rPr lang="en-US" sz="2100" dirty="0"/>
              <a:t>We are pleased to present a prototype of the new CCRPI online reports.</a:t>
            </a:r>
          </a:p>
          <a:p>
            <a:r>
              <a:rPr lang="en-US" sz="2100" dirty="0"/>
              <a:t>We need feedback to finalize the design to ensure it meets the needs of educators and the public.</a:t>
            </a:r>
          </a:p>
          <a:p>
            <a:r>
              <a:rPr lang="en-US" sz="2100" dirty="0"/>
              <a:t>Please watch a video overview, tour the prototype, and submit feedback at </a:t>
            </a:r>
            <a:r>
              <a:rPr lang="en-US" sz="2100" dirty="0">
                <a:hlinkClick r:id="rId3"/>
              </a:rPr>
              <a:t>accountability.gadoe.org</a:t>
            </a:r>
            <a:r>
              <a:rPr lang="en-US" sz="2100" dirty="0"/>
              <a:t>.</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63E4CEF-BB1E-48C7-AE93-F39F6AA99AD7}"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27</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21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lnSpcReduction="10000"/>
          </a:bodyPr>
          <a:lstStyle/>
          <a:p>
            <a:r>
              <a:rPr lang="en-US" dirty="0"/>
              <a:t>While the redesigned CCRPI will be a significantly improved accountability system for Georgia, the most critical piece is changing the conversation about student performance in our state. </a:t>
            </a:r>
          </a:p>
          <a:p>
            <a:r>
              <a:rPr lang="en-US" dirty="0"/>
              <a:t>CCRPI can shine a light on the great work schools are doing and areas in need of improvement, but it must be used as a tool by communities and other stakeholders to engage in meaningful conversations around how to improve student opportunities, outcomes, and preparedness for college, career, and life.</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137465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More Information</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p:txBody>
          <a:bodyPr>
            <a:normAutofit lnSpcReduction="10000"/>
          </a:bodyPr>
          <a:lstStyle/>
          <a:p>
            <a:r>
              <a:rPr lang="en-US" dirty="0"/>
              <a:t>Information about the </a:t>
            </a:r>
            <a:r>
              <a:rPr lang="en-US" dirty="0">
                <a:solidFill>
                  <a:srgbClr val="FF0000"/>
                </a:solidFill>
              </a:rPr>
              <a:t>2017-2018 CCRPI </a:t>
            </a:r>
            <a:r>
              <a:rPr lang="en-US" dirty="0"/>
              <a:t>can be found in Georgia’s ESSA Plan that was submitted to USED on September 18, 2017</a:t>
            </a:r>
          </a:p>
          <a:p>
            <a:pPr lvl="1"/>
            <a:r>
              <a:rPr lang="en-US" dirty="0">
                <a:hlinkClick r:id="rId2"/>
              </a:rPr>
              <a:t>gadoe.org/essa</a:t>
            </a:r>
            <a:endParaRPr lang="en-US" dirty="0"/>
          </a:p>
          <a:p>
            <a:pPr lvl="1"/>
            <a:r>
              <a:rPr lang="en-US" dirty="0"/>
              <a:t>USED has 120 days after submission to review/approve plan.</a:t>
            </a:r>
          </a:p>
          <a:p>
            <a:r>
              <a:rPr lang="en-US" dirty="0"/>
              <a:t>Additional documentation is on the accountability website</a:t>
            </a:r>
          </a:p>
          <a:p>
            <a:pPr lvl="1"/>
            <a:r>
              <a:rPr lang="en-US" dirty="0">
                <a:hlinkClick r:id="rId3"/>
              </a:rPr>
              <a:t>accountability.gadoe.org</a:t>
            </a:r>
            <a:endParaRPr lang="en-US" dirty="0"/>
          </a:p>
          <a:p>
            <a:pPr lvl="1"/>
            <a:r>
              <a:rPr lang="en-US" dirty="0"/>
              <a:t>Redesigned CCRPI Overview; Redesigned CCRPI Indicators; CCRPI Key Changes; CCRPI Side-by-Side, FAQs</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162510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ESSA</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The development of Georgia’s state plan</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16779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Preparing for the 2018 CCRPI</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Updates and Data Quality for Elementary and </a:t>
            </a:r>
            <a:r>
              <a:rPr lang="en-US"/>
              <a:t>Middle Schools</a:t>
            </a:r>
            <a:endParaRPr lang="en-US" dirty="0"/>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370865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normAutofit/>
          </a:bodyPr>
          <a:lstStyle/>
          <a:p>
            <a:r>
              <a:rPr lang="en-US" dirty="0"/>
              <a:t>Alternate Assessment Participation Cap Waiver </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lnSpcReduction="20000"/>
          </a:bodyPr>
          <a:lstStyle/>
          <a:p>
            <a:r>
              <a:rPr lang="en-US" dirty="0"/>
              <a:t>ESSA includes a new statewide 1.0% </a:t>
            </a:r>
            <a:r>
              <a:rPr lang="en-US" i="1" dirty="0"/>
              <a:t>participation</a:t>
            </a:r>
            <a:r>
              <a:rPr lang="en-US" dirty="0"/>
              <a:t> cap on alternate assessments (designed specifically for students with the most significant cognitive disabilities)</a:t>
            </a:r>
          </a:p>
          <a:p>
            <a:r>
              <a:rPr lang="en-US" dirty="0"/>
              <a:t>A State has the option of requesting a one-year waiver from the requirement if the State believes it will exceed the cap.</a:t>
            </a:r>
          </a:p>
          <a:p>
            <a:pPr lvl="1"/>
            <a:r>
              <a:rPr lang="en-US" dirty="0"/>
              <a:t>The one-year waiver is intended to give SEAs time to implement policies and supports to districts to allow the State to not exceed the cap.</a:t>
            </a:r>
          </a:p>
          <a:p>
            <a:r>
              <a:rPr lang="en-US" dirty="0" err="1"/>
              <a:t>GaDOE</a:t>
            </a:r>
            <a:r>
              <a:rPr lang="en-US" dirty="0"/>
              <a:t> anticipates that Georgia will be above the 1.0% cap in at least one content area. </a:t>
            </a:r>
          </a:p>
          <a:p>
            <a:pPr lvl="1"/>
            <a:r>
              <a:rPr lang="en-US" dirty="0" err="1"/>
              <a:t>GaDOE</a:t>
            </a:r>
            <a:r>
              <a:rPr lang="en-US" dirty="0"/>
              <a:t> is requesting that US ED allow the State one year to develop and implement guidelines and guidance to support LEAs in ensuring the appropriate use and administration of the GAA.</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84019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normAutofit/>
          </a:bodyPr>
          <a:lstStyle/>
          <a:p>
            <a:r>
              <a:rPr lang="en-US" dirty="0"/>
              <a:t>Middle School Assessment Waiver </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77500" lnSpcReduction="20000"/>
          </a:bodyPr>
          <a:lstStyle/>
          <a:p>
            <a:r>
              <a:rPr lang="en-US" dirty="0"/>
              <a:t>ESSA provides assessment flexibility for 8</a:t>
            </a:r>
            <a:r>
              <a:rPr lang="en-US" baseline="30000" dirty="0"/>
              <a:t>th</a:t>
            </a:r>
            <a:r>
              <a:rPr lang="en-US" dirty="0"/>
              <a:t> grade advanced mathematics students. </a:t>
            </a:r>
          </a:p>
          <a:p>
            <a:pPr lvl="1"/>
            <a:r>
              <a:rPr lang="en-US" dirty="0"/>
              <a:t>8</a:t>
            </a:r>
            <a:r>
              <a:rPr lang="en-US" baseline="30000" dirty="0"/>
              <a:t>th</a:t>
            </a:r>
            <a:r>
              <a:rPr lang="en-US" dirty="0"/>
              <a:t> grade students who complete a high school mathematics course and are administered the end-of-course assessment are not required to be double tested by taking the grade 8 end-of-grade mathematics assessment.</a:t>
            </a:r>
          </a:p>
          <a:p>
            <a:r>
              <a:rPr lang="en-US" dirty="0"/>
              <a:t>The State believes the exception is not sufficiently inclusive, given the allowable flexibility is limited to grade 8 students completing high school mathematics coursework.</a:t>
            </a:r>
          </a:p>
          <a:p>
            <a:pPr lvl="1"/>
            <a:r>
              <a:rPr lang="en-US" dirty="0"/>
              <a:t>Georgia’s </a:t>
            </a:r>
            <a:r>
              <a:rPr lang="en-US" i="1" dirty="0"/>
              <a:t>ESEA</a:t>
            </a:r>
            <a:r>
              <a:rPr lang="en-US" dirty="0"/>
              <a:t> Flexibility Waiver provided an exception for all middle school students completing high school courses in mathematics and science that ensured these students were assessed only once using the end-of-course assessment. </a:t>
            </a:r>
          </a:p>
          <a:p>
            <a:r>
              <a:rPr lang="en-US" dirty="0"/>
              <a:t>Georgia is requesting a waiver to expand ESSA flexibility to include any middle school student (grades 6, 7 and 8) completing a high school course associated with an end-of-course assessment in English language arts, mathematics, and science.</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346167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599F-97C5-4511-98EC-F8A190E0EE64}"/>
              </a:ext>
            </a:extLst>
          </p:cNvPr>
          <p:cNvSpPr>
            <a:spLocks noGrp="1"/>
          </p:cNvSpPr>
          <p:nvPr>
            <p:ph type="title"/>
          </p:nvPr>
        </p:nvSpPr>
        <p:spPr/>
        <p:txBody>
          <a:bodyPr/>
          <a:lstStyle/>
          <a:p>
            <a:r>
              <a:rPr lang="en-US" dirty="0"/>
              <a:t>EL Subgroup</a:t>
            </a:r>
          </a:p>
        </p:txBody>
      </p:sp>
      <p:sp>
        <p:nvSpPr>
          <p:cNvPr id="3" name="Content Placeholder 2">
            <a:extLst>
              <a:ext uri="{FF2B5EF4-FFF2-40B4-BE49-F238E27FC236}">
                <a16:creationId xmlns:a16="http://schemas.microsoft.com/office/drawing/2014/main" id="{F1A4FB91-84E4-4349-B9FA-A4A831554C3A}"/>
              </a:ext>
            </a:extLst>
          </p:cNvPr>
          <p:cNvSpPr>
            <a:spLocks noGrp="1"/>
          </p:cNvSpPr>
          <p:nvPr>
            <p:ph idx="1"/>
          </p:nvPr>
        </p:nvSpPr>
        <p:spPr/>
        <p:txBody>
          <a:bodyPr/>
          <a:lstStyle/>
          <a:p>
            <a:r>
              <a:rPr lang="en-US" dirty="0"/>
              <a:t>ESSA allows states to include in the English Learner (EL) subgroup former EL students for not more than four years after the student ceases to be identified as an English learner.</a:t>
            </a:r>
          </a:p>
          <a:p>
            <a:r>
              <a:rPr lang="en-US" dirty="0"/>
              <a:t>Georgia will take advantage of this flexibility – this was updated in the Student Testing State Board Rule last year.</a:t>
            </a:r>
          </a:p>
          <a:p>
            <a:r>
              <a:rPr lang="en-US" dirty="0"/>
              <a:t>Beginning in 2017-2018, former EL students should be marked as such in Student Record for 4 years after ceasing to be identified as an English learner.</a:t>
            </a:r>
          </a:p>
        </p:txBody>
      </p:sp>
      <p:sp>
        <p:nvSpPr>
          <p:cNvPr id="5" name="Slide Number Placeholder 4">
            <a:extLst>
              <a:ext uri="{FF2B5EF4-FFF2-40B4-BE49-F238E27FC236}">
                <a16:creationId xmlns:a16="http://schemas.microsoft.com/office/drawing/2014/main" id="{5319ACB1-3B39-4AA4-B14E-CEE7F5F62671}"/>
              </a:ext>
            </a:extLst>
          </p:cNvPr>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282061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Recently Arrived English Learners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85000" lnSpcReduction="20000"/>
          </a:bodyPr>
          <a:lstStyle/>
          <a:p>
            <a:r>
              <a:rPr lang="en-US" dirty="0"/>
              <a:t>Previously – </a:t>
            </a:r>
          </a:p>
          <a:p>
            <a:pPr lvl="1"/>
            <a:r>
              <a:rPr lang="en-US" dirty="0"/>
              <a:t>Recently arrived English learner students could be exempted from the ELA and social studies EOG assessments in year one. No assessment results for these students were included in accountability calculations.</a:t>
            </a:r>
          </a:p>
          <a:p>
            <a:pPr lvl="1"/>
            <a:r>
              <a:rPr lang="en-US" dirty="0"/>
              <a:t>In year two, assessment results (achievement and growth) were included in accountability calculations.</a:t>
            </a:r>
          </a:p>
          <a:p>
            <a:r>
              <a:rPr lang="en-US" dirty="0"/>
              <a:t>Per Georgia’s ESSA plan – </a:t>
            </a:r>
          </a:p>
          <a:p>
            <a:pPr lvl="1"/>
            <a:r>
              <a:rPr lang="en-US" dirty="0"/>
              <a:t>All recently arrived English learner students will be tested in year one; however, their results will not be included in accountability calculations.</a:t>
            </a:r>
          </a:p>
          <a:p>
            <a:pPr lvl="1"/>
            <a:r>
              <a:rPr lang="en-US" dirty="0"/>
              <a:t>In year two, accountability calculations will include student growth.</a:t>
            </a:r>
          </a:p>
          <a:p>
            <a:pPr lvl="1"/>
            <a:r>
              <a:rPr lang="en-US" dirty="0"/>
              <a:t>In year three, accountability calculations will include student growth and achievement.</a:t>
            </a:r>
          </a:p>
          <a:p>
            <a:r>
              <a:rPr lang="en-US" dirty="0"/>
              <a:t>The SBOE is expected to adopt this change to the Student Testing Rule at the November Board Meeting.</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34</a:t>
            </a:fld>
            <a:endParaRPr lang="en-US" dirty="0"/>
          </a:p>
        </p:txBody>
      </p:sp>
    </p:spTree>
    <p:extLst>
      <p:ext uri="{BB962C8B-B14F-4D97-AF65-F5344CB8AC3E}">
        <p14:creationId xmlns:p14="http://schemas.microsoft.com/office/powerpoint/2010/main" val="388558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Calculation Updates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lnSpcReduction="20000"/>
          </a:bodyPr>
          <a:lstStyle/>
          <a:p>
            <a:r>
              <a:rPr lang="en-US" dirty="0"/>
              <a:t>Detailed business rules for the 2018 CCRPI are under development.</a:t>
            </a:r>
          </a:p>
          <a:p>
            <a:r>
              <a:rPr lang="en-US" dirty="0"/>
              <a:t>Where possible, no changes are expected (e.g., graduation rate calculations, FAY calculation, etc.).</a:t>
            </a:r>
          </a:p>
          <a:p>
            <a:r>
              <a:rPr lang="en-US" dirty="0"/>
              <a:t>Most updates will be straightforward.</a:t>
            </a:r>
          </a:p>
          <a:p>
            <a:pPr lvl="1"/>
            <a:r>
              <a:rPr lang="en-US" dirty="0"/>
              <a:t>Adding the participation rate adjustment to Content Mastery</a:t>
            </a:r>
          </a:p>
          <a:p>
            <a:pPr lvl="1"/>
            <a:r>
              <a:rPr lang="en-US" dirty="0"/>
              <a:t>Adding the weighting to Progress indicators</a:t>
            </a:r>
          </a:p>
          <a:p>
            <a:r>
              <a:rPr lang="en-US" dirty="0"/>
              <a:t>Beyond the Core (ES, MS) will not utilize “content completer.” </a:t>
            </a:r>
          </a:p>
          <a:p>
            <a:pPr lvl="1"/>
            <a:r>
              <a:rPr lang="en-US" dirty="0"/>
              <a:t>CCRPI will look for course enrollment and passing score</a:t>
            </a:r>
          </a:p>
          <a:p>
            <a:r>
              <a:rPr lang="en-US" dirty="0"/>
              <a:t>It is anticipated that Student Attendance will utilize </a:t>
            </a:r>
          </a:p>
          <a:p>
            <a:pPr lvl="1"/>
            <a:r>
              <a:rPr lang="en-US" dirty="0"/>
              <a:t>Days absent / (Days absent + Days present) &lt; 10% </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106890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Data Quality Reminders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a:bodyPr>
          <a:lstStyle/>
          <a:p>
            <a:r>
              <a:rPr lang="en-US" dirty="0"/>
              <a:t>Planning for the 2018 CCRPI starts now!</a:t>
            </a:r>
          </a:p>
          <a:p>
            <a:pPr lvl="1"/>
            <a:r>
              <a:rPr lang="en-US" dirty="0"/>
              <a:t>Attendance (days present and days absent)</a:t>
            </a:r>
          </a:p>
          <a:p>
            <a:pPr lvl="1"/>
            <a:r>
              <a:rPr lang="en-US" dirty="0"/>
              <a:t>Marking students as ED and/or marking the school as CEP</a:t>
            </a:r>
          </a:p>
          <a:p>
            <a:pPr lvl="1"/>
            <a:r>
              <a:rPr lang="en-US" dirty="0"/>
              <a:t>Marking appropriate students in all grades as GAA</a:t>
            </a:r>
          </a:p>
          <a:p>
            <a:pPr lvl="1"/>
            <a:r>
              <a:rPr lang="en-US" dirty="0"/>
              <a:t>Enrolling students in courses with the correct course codes</a:t>
            </a:r>
          </a:p>
          <a:p>
            <a:pPr lvl="2"/>
            <a:r>
              <a:rPr lang="en-US" dirty="0"/>
              <a:t>EOC-required courses (more information </a:t>
            </a:r>
            <a:r>
              <a:rPr lang="en-US" dirty="0">
                <a:hlinkClick r:id="rId2"/>
              </a:rPr>
              <a:t>here</a:t>
            </a:r>
            <a:r>
              <a:rPr lang="en-US" dirty="0"/>
              <a:t>)</a:t>
            </a:r>
          </a:p>
          <a:p>
            <a:pPr lvl="3"/>
            <a:r>
              <a:rPr lang="en-US" dirty="0"/>
              <a:t>Algebra vs Coordinate Algebra and Geometry vs Analytic Geometry</a:t>
            </a:r>
          </a:p>
          <a:p>
            <a:pPr lvl="3"/>
            <a:r>
              <a:rPr lang="en-US" dirty="0"/>
              <a:t>Middle school math and science EOC courses</a:t>
            </a:r>
          </a:p>
          <a:p>
            <a:pPr lvl="2"/>
            <a:r>
              <a:rPr lang="en-US" dirty="0"/>
              <a:t>Beyond the Core courses</a:t>
            </a:r>
          </a:p>
          <a:p>
            <a:pPr lvl="1"/>
            <a:r>
              <a:rPr lang="en-US" dirty="0"/>
              <a:t>Marking periods in FTE</a:t>
            </a:r>
          </a:p>
          <a:p>
            <a:pPr lvl="1"/>
            <a:r>
              <a:rPr lang="en-US" i="1" dirty="0">
                <a:solidFill>
                  <a:srgbClr val="FF0000"/>
                </a:solidFill>
              </a:rPr>
              <a:t>Investigate issues and call us before windows close!</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26831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Team</a:t>
            </a:r>
          </a:p>
        </p:txBody>
      </p:sp>
      <p:sp>
        <p:nvSpPr>
          <p:cNvPr id="3" name="Content Placeholder 2"/>
          <p:cNvSpPr>
            <a:spLocks noGrp="1"/>
          </p:cNvSpPr>
          <p:nvPr>
            <p:ph idx="1"/>
          </p:nvPr>
        </p:nvSpPr>
        <p:spPr/>
        <p:txBody>
          <a:bodyPr>
            <a:normAutofit fontScale="85000" lnSpcReduction="20000"/>
          </a:bodyPr>
          <a:lstStyle/>
          <a:p>
            <a:pPr marL="0" indent="0">
              <a:lnSpc>
                <a:spcPct val="100000"/>
              </a:lnSpc>
              <a:spcBef>
                <a:spcPts val="0"/>
              </a:spcBef>
              <a:buNone/>
            </a:pPr>
            <a:r>
              <a:rPr lang="en-US" sz="1800" dirty="0"/>
              <a:t>Allison Timberlake, Ph.D., Director of Accountability</a:t>
            </a:r>
          </a:p>
          <a:p>
            <a:pPr marL="0" indent="0">
              <a:lnSpc>
                <a:spcPct val="100000"/>
              </a:lnSpc>
              <a:spcBef>
                <a:spcPts val="0"/>
              </a:spcBef>
              <a:buNone/>
            </a:pPr>
            <a:r>
              <a:rPr lang="en-US" sz="1800" dirty="0">
                <a:hlinkClick r:id="rId2"/>
              </a:rPr>
              <a:t>atimberlake@doe.k12.ga.us</a:t>
            </a:r>
            <a:r>
              <a:rPr lang="en-US" sz="1800" dirty="0"/>
              <a:t> or (404) 463-6666</a:t>
            </a:r>
          </a:p>
          <a:p>
            <a:pPr marL="0" indent="0">
              <a:lnSpc>
                <a:spcPct val="100000"/>
              </a:lnSpc>
              <a:spcBef>
                <a:spcPts val="0"/>
              </a:spcBef>
              <a:buNone/>
            </a:pPr>
            <a:endParaRPr lang="en-US" sz="1800" dirty="0"/>
          </a:p>
          <a:p>
            <a:pPr marL="0" indent="0">
              <a:lnSpc>
                <a:spcPct val="100000"/>
              </a:lnSpc>
              <a:spcBef>
                <a:spcPts val="0"/>
              </a:spcBef>
              <a:buNone/>
            </a:pPr>
            <a:r>
              <a:rPr lang="en-US" sz="1800" dirty="0"/>
              <a:t>Kris Floyd, Accountability Specialist</a:t>
            </a:r>
          </a:p>
          <a:p>
            <a:pPr marL="0" indent="0">
              <a:lnSpc>
                <a:spcPct val="100000"/>
              </a:lnSpc>
              <a:spcBef>
                <a:spcPts val="0"/>
              </a:spcBef>
              <a:buNone/>
            </a:pPr>
            <a:r>
              <a:rPr lang="en-US" sz="1800" dirty="0">
                <a:hlinkClick r:id="rId3"/>
              </a:rPr>
              <a:t>kfloyd@doe.k12.ga.us</a:t>
            </a:r>
            <a:r>
              <a:rPr lang="en-US" sz="1800" dirty="0"/>
              <a:t> or (404) 463-1175</a:t>
            </a:r>
          </a:p>
          <a:p>
            <a:pPr marL="0" indent="0">
              <a:lnSpc>
                <a:spcPct val="100000"/>
              </a:lnSpc>
              <a:spcBef>
                <a:spcPts val="0"/>
              </a:spcBef>
              <a:buNone/>
            </a:pPr>
            <a:endParaRPr lang="en-US" sz="1800" dirty="0"/>
          </a:p>
          <a:p>
            <a:pPr marL="0" indent="0">
              <a:lnSpc>
                <a:spcPct val="100000"/>
              </a:lnSpc>
              <a:spcBef>
                <a:spcPts val="0"/>
              </a:spcBef>
              <a:buNone/>
            </a:pPr>
            <a:r>
              <a:rPr lang="en-US" sz="1800" dirty="0"/>
              <a:t>Nicholas Handville, Accountability Specialist</a:t>
            </a:r>
          </a:p>
          <a:p>
            <a:pPr marL="0" indent="0">
              <a:lnSpc>
                <a:spcPct val="100000"/>
              </a:lnSpc>
              <a:spcBef>
                <a:spcPts val="0"/>
              </a:spcBef>
              <a:buNone/>
            </a:pPr>
            <a:r>
              <a:rPr lang="en-US" sz="1800" dirty="0">
                <a:hlinkClick r:id="rId4"/>
              </a:rPr>
              <a:t>nhandville@doe.k12.ga.us</a:t>
            </a:r>
            <a:r>
              <a:rPr lang="en-US" sz="1800" dirty="0"/>
              <a:t> or (404) 657-4122</a:t>
            </a:r>
          </a:p>
          <a:p>
            <a:pPr marL="0" indent="0">
              <a:lnSpc>
                <a:spcPct val="100000"/>
              </a:lnSpc>
              <a:spcBef>
                <a:spcPts val="0"/>
              </a:spcBef>
              <a:buNone/>
            </a:pPr>
            <a:endParaRPr lang="en-US" sz="1800" dirty="0"/>
          </a:p>
          <a:p>
            <a:pPr marL="0" indent="0">
              <a:lnSpc>
                <a:spcPct val="100000"/>
              </a:lnSpc>
              <a:spcBef>
                <a:spcPts val="0"/>
              </a:spcBef>
              <a:buNone/>
            </a:pPr>
            <a:r>
              <a:rPr lang="en-US" sz="1800" dirty="0"/>
              <a:t>August Ogletree, Ph.D., Accountability Research Specialist</a:t>
            </a:r>
          </a:p>
          <a:p>
            <a:pPr marL="0" indent="0">
              <a:lnSpc>
                <a:spcPct val="100000"/>
              </a:lnSpc>
              <a:spcBef>
                <a:spcPts val="0"/>
              </a:spcBef>
              <a:buNone/>
            </a:pPr>
            <a:r>
              <a:rPr lang="en-US" sz="1800" dirty="0">
                <a:hlinkClick r:id="rId5"/>
              </a:rPr>
              <a:t>aogletree@doe.k12.ga.us</a:t>
            </a:r>
            <a:r>
              <a:rPr lang="en-US" sz="1800" dirty="0"/>
              <a:t> or (404) 463-6675</a:t>
            </a:r>
          </a:p>
          <a:p>
            <a:pPr marL="0" indent="0">
              <a:lnSpc>
                <a:spcPct val="100000"/>
              </a:lnSpc>
              <a:spcBef>
                <a:spcPts val="0"/>
              </a:spcBef>
              <a:buNone/>
            </a:pPr>
            <a:endParaRPr lang="en-US" sz="1800" dirty="0"/>
          </a:p>
          <a:p>
            <a:pPr marL="0" indent="0">
              <a:lnSpc>
                <a:spcPct val="100000"/>
              </a:lnSpc>
              <a:spcBef>
                <a:spcPts val="0"/>
              </a:spcBef>
              <a:buNone/>
            </a:pPr>
            <a:r>
              <a:rPr lang="en-US" sz="1800" dirty="0"/>
              <a:t>Qi Qin, Assessment Specialist, Growth Model</a:t>
            </a:r>
          </a:p>
          <a:p>
            <a:pPr marL="0" indent="0">
              <a:lnSpc>
                <a:spcPct val="100000"/>
              </a:lnSpc>
              <a:spcBef>
                <a:spcPts val="0"/>
              </a:spcBef>
              <a:buNone/>
            </a:pPr>
            <a:r>
              <a:rPr lang="en-US" sz="1800" dirty="0">
                <a:hlinkClick r:id="rId6"/>
              </a:rPr>
              <a:t>qqin@doe.k12.ga.us</a:t>
            </a:r>
            <a:r>
              <a:rPr lang="en-US" sz="1800" dirty="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a:t>Tianna Sims, Ph.D., Accountability Research Specialist</a:t>
            </a:r>
          </a:p>
          <a:p>
            <a:pPr marL="0" indent="0">
              <a:lnSpc>
                <a:spcPct val="100000"/>
              </a:lnSpc>
              <a:spcBef>
                <a:spcPts val="0"/>
              </a:spcBef>
              <a:buNone/>
            </a:pPr>
            <a:r>
              <a:rPr lang="en-US" sz="1800" dirty="0">
                <a:hlinkClick r:id="rId7"/>
              </a:rPr>
              <a:t>tsims@doe.k12.ga.us</a:t>
            </a:r>
            <a:r>
              <a:rPr lang="en-US" sz="1800" dirty="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a:t>Paula Swartzberg, Program Manager</a:t>
            </a:r>
          </a:p>
          <a:p>
            <a:pPr marL="0" indent="0">
              <a:lnSpc>
                <a:spcPct val="100000"/>
              </a:lnSpc>
              <a:spcBef>
                <a:spcPts val="0"/>
              </a:spcBef>
              <a:buNone/>
            </a:pPr>
            <a:r>
              <a:rPr lang="en-US" sz="1800" dirty="0">
                <a:hlinkClick r:id="rId8"/>
              </a:rPr>
              <a:t>pswartzberg@doe.k12.ga.us</a:t>
            </a:r>
            <a:r>
              <a:rPr lang="en-US" sz="1800" dirty="0"/>
              <a:t> or (404) 463-1539</a:t>
            </a:r>
          </a:p>
          <a:p>
            <a:pPr marL="0" indent="0">
              <a:lnSpc>
                <a:spcPct val="100000"/>
              </a:lnSpc>
              <a:spcBef>
                <a:spcPts val="0"/>
              </a:spcBef>
              <a:buNone/>
            </a:pPr>
            <a:endParaRPr lang="en-US" sz="1800" dirty="0"/>
          </a:p>
          <a:p>
            <a:pPr marL="0" indent="0">
              <a:lnSpc>
                <a:spcPct val="100000"/>
              </a:lnSpc>
              <a:spcBef>
                <a:spcPts val="0"/>
              </a:spcBef>
              <a:buNone/>
            </a:pPr>
            <a:r>
              <a:rPr lang="en-US" sz="1800" dirty="0"/>
              <a:t>Melissa Fincher, Ph.D., Deputy Superintendent for Assessment and Accountability</a:t>
            </a:r>
          </a:p>
          <a:p>
            <a:pPr marL="0" indent="0">
              <a:lnSpc>
                <a:spcPct val="100000"/>
              </a:lnSpc>
              <a:spcBef>
                <a:spcPts val="0"/>
              </a:spcBef>
              <a:buNone/>
            </a:pPr>
            <a:r>
              <a:rPr lang="en-US" sz="1800" dirty="0">
                <a:hlinkClick r:id="rId9"/>
              </a:rPr>
              <a:t>mfincher@doe.k12.ga.us</a:t>
            </a:r>
            <a:r>
              <a:rPr lang="en-US" sz="1800" dirty="0"/>
              <a:t> or (404) 651-9405</a:t>
            </a:r>
          </a:p>
        </p:txBody>
      </p:sp>
      <p:sp>
        <p:nvSpPr>
          <p:cNvPr id="5" name="Slide Number Placeholder 4"/>
          <p:cNvSpPr>
            <a:spLocks noGrp="1"/>
          </p:cNvSpPr>
          <p:nvPr>
            <p:ph type="sldNum" sz="quarter" idx="4"/>
          </p:nvPr>
        </p:nvSpPr>
        <p:spPr>
          <a:xfrm>
            <a:off x="6457950" y="6356351"/>
            <a:ext cx="2057400" cy="365125"/>
          </a:xfrm>
        </p:spPr>
        <p:txBody>
          <a:bodyPr/>
          <a:lstStyle/>
          <a:p>
            <a:fld id="{B63E4CEF-BB1E-48C7-AE93-F39F6AA99AD7}" type="slidenum">
              <a:rPr lang="en-US" smtClean="0"/>
              <a:pPr/>
              <a:t>37</a:t>
            </a:fld>
            <a:endParaRPr lang="en-US" dirty="0"/>
          </a:p>
        </p:txBody>
      </p:sp>
      <p:sp>
        <p:nvSpPr>
          <p:cNvPr id="4" name="Rectangle 3"/>
          <p:cNvSpPr/>
          <p:nvPr/>
        </p:nvSpPr>
        <p:spPr>
          <a:xfrm>
            <a:off x="4872005" y="5980068"/>
            <a:ext cx="4097215"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dirty="0" err="1">
                <a:solidFill>
                  <a:srgbClr val="FF0000"/>
                </a:solidFill>
              </a:rPr>
              <a:t>GaDOE</a:t>
            </a:r>
            <a:r>
              <a:rPr lang="en-US" dirty="0">
                <a:solidFill>
                  <a:srgbClr val="FF0000"/>
                </a:solidFill>
              </a:rPr>
              <a:t> Customer Service Survey: </a:t>
            </a:r>
            <a:r>
              <a:rPr lang="en-US" u="sng" dirty="0">
                <a:hlinkClick r:id="rId10"/>
              </a:rPr>
              <a:t>http://gadoe.org/surveys/AsAc-H8PBVZM</a:t>
            </a:r>
            <a:endParaRPr lang="en-US" dirty="0"/>
          </a:p>
        </p:txBody>
      </p:sp>
      <p:pic>
        <p:nvPicPr>
          <p:cNvPr id="13" name="Picture 12" descr="A close up of a logo&#10;&#10;Description generated with very high confidence">
            <a:extLst>
              <a:ext uri="{FF2B5EF4-FFF2-40B4-BE49-F238E27FC236}">
                <a16:creationId xmlns:a16="http://schemas.microsoft.com/office/drawing/2014/main" id="{5E415F35-58FA-4ACF-A47F-E94571893A7B}"/>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19593" r="31441"/>
          <a:stretch/>
        </p:blipFill>
        <p:spPr>
          <a:xfrm>
            <a:off x="6249971" y="2109412"/>
            <a:ext cx="1791093" cy="2743393"/>
          </a:xfrm>
          <a:prstGeom prst="rect">
            <a:avLst/>
          </a:prstGeom>
        </p:spPr>
      </p:pic>
    </p:spTree>
    <p:extLst>
      <p:ext uri="{BB962C8B-B14F-4D97-AF65-F5344CB8AC3E}">
        <p14:creationId xmlns:p14="http://schemas.microsoft.com/office/powerpoint/2010/main" val="37271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Elementary and Secondary Education Act (ESEA)</a:t>
            </a:r>
          </a:p>
        </p:txBody>
      </p:sp>
      <p:sp>
        <p:nvSpPr>
          <p:cNvPr id="3" name="Content Placeholder 2"/>
          <p:cNvSpPr>
            <a:spLocks noGrp="1"/>
          </p:cNvSpPr>
          <p:nvPr>
            <p:ph idx="1"/>
          </p:nvPr>
        </p:nvSpPr>
        <p:spPr/>
        <p:txBody>
          <a:bodyPr>
            <a:normAutofit/>
          </a:bodyPr>
          <a:lstStyle/>
          <a:p>
            <a:r>
              <a:rPr lang="en-US" dirty="0"/>
              <a:t>Signed into law in 1965 to ensure educational opportunity for every child and provide support for schools</a:t>
            </a:r>
          </a:p>
          <a:p>
            <a:r>
              <a:rPr lang="en-US" dirty="0"/>
              <a:t>Main federal law governing public education</a:t>
            </a:r>
          </a:p>
          <a:p>
            <a:r>
              <a:rPr lang="en-US" dirty="0"/>
              <a:t>Reauthorized in different versions:</a:t>
            </a:r>
          </a:p>
          <a:p>
            <a:pPr lvl="1"/>
            <a:r>
              <a:rPr lang="en-US" dirty="0"/>
              <a:t>No Child Left Behind (2001)</a:t>
            </a:r>
          </a:p>
          <a:p>
            <a:pPr lvl="1"/>
            <a:r>
              <a:rPr lang="en-US" dirty="0"/>
              <a:t>Every Student Succeeds Act (2015)</a:t>
            </a:r>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74884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Opportunity</a:t>
            </a:r>
          </a:p>
        </p:txBody>
      </p:sp>
      <p:sp>
        <p:nvSpPr>
          <p:cNvPr id="3" name="Content Placeholder 2"/>
          <p:cNvSpPr>
            <a:spLocks noGrp="1"/>
          </p:cNvSpPr>
          <p:nvPr>
            <p:ph idx="1"/>
          </p:nvPr>
        </p:nvSpPr>
        <p:spPr/>
        <p:txBody>
          <a:bodyPr>
            <a:normAutofit/>
          </a:bodyPr>
          <a:lstStyle/>
          <a:p>
            <a:r>
              <a:rPr lang="en-US" dirty="0"/>
              <a:t>ESSA is an opportunity for Georgia –                 Georgians are expecting more from their education system</a:t>
            </a:r>
          </a:p>
          <a:p>
            <a:endParaRPr lang="en-US" dirty="0"/>
          </a:p>
          <a:p>
            <a:r>
              <a:rPr lang="en-US" b="1" dirty="0">
                <a:solidFill>
                  <a:schemeClr val="accent6">
                    <a:lumMod val="50000"/>
                  </a:schemeClr>
                </a:solidFill>
              </a:rPr>
              <a:t>Our Mission</a:t>
            </a:r>
          </a:p>
          <a:p>
            <a:pPr lvl="1"/>
            <a:r>
              <a:rPr lang="en-US" dirty="0"/>
              <a:t>Offering a </a:t>
            </a:r>
            <a:r>
              <a:rPr lang="en-US" b="1" i="1" dirty="0"/>
              <a:t>holistic education </a:t>
            </a:r>
            <a:r>
              <a:rPr lang="en-US" dirty="0"/>
              <a:t>to each and every child in the state.</a:t>
            </a:r>
          </a:p>
          <a:p>
            <a:r>
              <a:rPr lang="en-US" b="1" dirty="0">
                <a:solidFill>
                  <a:schemeClr val="accent6">
                    <a:lumMod val="50000"/>
                  </a:schemeClr>
                </a:solidFill>
              </a:rPr>
              <a:t>Our Vision</a:t>
            </a:r>
            <a:endParaRPr lang="en-US" dirty="0">
              <a:solidFill>
                <a:schemeClr val="accent6">
                  <a:lumMod val="50000"/>
                </a:schemeClr>
              </a:solidFill>
            </a:endParaRPr>
          </a:p>
          <a:p>
            <a:pPr lvl="1"/>
            <a:r>
              <a:rPr lang="en-US" b="1" i="1" dirty="0"/>
              <a:t>Educating Georgia’s Future </a:t>
            </a:r>
            <a:r>
              <a:rPr lang="en-US" dirty="0"/>
              <a:t>by graduating students who are ready to learn, ready to live, and ready to lead.</a:t>
            </a:r>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33632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Stakeholder Feedback</a:t>
            </a:r>
          </a:p>
        </p:txBody>
      </p:sp>
      <p:sp>
        <p:nvSpPr>
          <p:cNvPr id="3" name="Content Placeholder 2"/>
          <p:cNvSpPr>
            <a:spLocks noGrp="1"/>
          </p:cNvSpPr>
          <p:nvPr>
            <p:ph idx="1"/>
          </p:nvPr>
        </p:nvSpPr>
        <p:spPr/>
        <p:txBody>
          <a:bodyPr>
            <a:normAutofit/>
          </a:bodyPr>
          <a:lstStyle/>
          <a:p>
            <a:r>
              <a:rPr lang="en-US" dirty="0"/>
              <a:t>A plan for Georgians, by Georgians</a:t>
            </a:r>
          </a:p>
          <a:p>
            <a:pPr lvl="1"/>
            <a:r>
              <a:rPr lang="en-US" dirty="0"/>
              <a:t>8 stakeholder feedback sessions across the state; social media outreach; email feedback; survey responses</a:t>
            </a:r>
          </a:p>
          <a:p>
            <a:pPr lvl="1"/>
            <a:r>
              <a:rPr lang="en-US" dirty="0"/>
              <a:t>Advisory councils – superintendents, parents, teachers, and students</a:t>
            </a:r>
          </a:p>
          <a:p>
            <a:pPr lvl="1"/>
            <a:r>
              <a:rPr lang="en-US" dirty="0"/>
              <a:t>Civil rights organizations, business &amp; industry</a:t>
            </a:r>
          </a:p>
          <a:p>
            <a:pPr lvl="1"/>
            <a:r>
              <a:rPr lang="en-US" dirty="0"/>
              <a:t>State agencies, organizations, nonprofits, and stakeholders were at the table</a:t>
            </a:r>
          </a:p>
          <a:p>
            <a:pPr lvl="1"/>
            <a:r>
              <a:rPr lang="en-US" dirty="0"/>
              <a:t>Meetings: RESAs, conferences, Lt. </a:t>
            </a:r>
            <a:r>
              <a:rPr lang="en-US" dirty="0" err="1"/>
              <a:t>Gov</a:t>
            </a:r>
            <a:r>
              <a:rPr lang="en-US" dirty="0"/>
              <a:t> Business &amp; Industry Summit, Metro Chamber, GPEE, etc.</a:t>
            </a:r>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97214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662579" cy="1325563"/>
          </a:xfrm>
        </p:spPr>
        <p:txBody>
          <a:bodyPr>
            <a:normAutofit/>
          </a:bodyPr>
          <a:lstStyle/>
          <a:p>
            <a:r>
              <a:rPr lang="en-US" dirty="0"/>
              <a:t>State Advisory Committee</a:t>
            </a:r>
          </a:p>
        </p:txBody>
      </p:sp>
      <p:sp>
        <p:nvSpPr>
          <p:cNvPr id="3" name="Content Placeholder 2"/>
          <p:cNvSpPr>
            <a:spLocks noGrp="1"/>
          </p:cNvSpPr>
          <p:nvPr>
            <p:ph idx="1"/>
          </p:nvPr>
        </p:nvSpPr>
        <p:spPr/>
        <p:txBody>
          <a:bodyPr>
            <a:normAutofit lnSpcReduction="10000"/>
          </a:bodyPr>
          <a:lstStyle/>
          <a:p>
            <a:r>
              <a:rPr lang="en-US" dirty="0"/>
              <a:t>40 members</a:t>
            </a:r>
          </a:p>
          <a:p>
            <a:r>
              <a:rPr lang="en-US" dirty="0"/>
              <a:t>State agencies, organizations, students, parents, teachers, superintendents, advocacy groups</a:t>
            </a:r>
          </a:p>
          <a:p>
            <a:r>
              <a:rPr lang="en-US" dirty="0"/>
              <a:t>Facilitated by the Carl Vinson Institute of the University of Georgia</a:t>
            </a:r>
          </a:p>
          <a:p>
            <a:r>
              <a:rPr lang="en-US" dirty="0"/>
              <a:t>Charge</a:t>
            </a:r>
          </a:p>
          <a:p>
            <a:pPr lvl="1"/>
            <a:r>
              <a:rPr lang="en-US" dirty="0"/>
              <a:t>Develop areas of focus and guiding principles</a:t>
            </a:r>
          </a:p>
          <a:p>
            <a:pPr lvl="1"/>
            <a:r>
              <a:rPr lang="en-US" dirty="0"/>
              <a:t>Receive and discuss stakeholder feedback</a:t>
            </a:r>
          </a:p>
          <a:p>
            <a:pPr lvl="1"/>
            <a:r>
              <a:rPr lang="en-US" dirty="0"/>
              <a:t>Review the draft of Georgia’s ESSA State Plan</a:t>
            </a:r>
          </a:p>
          <a:p>
            <a:pPr lvl="1"/>
            <a:r>
              <a:rPr lang="en-US" dirty="0"/>
              <a:t>Provide feedback regarding the draft of Georgia’s ESSA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12523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Committees</a:t>
            </a:r>
          </a:p>
        </p:txBody>
      </p:sp>
      <p:sp>
        <p:nvSpPr>
          <p:cNvPr id="3" name="Content Placeholder 2"/>
          <p:cNvSpPr>
            <a:spLocks noGrp="1"/>
          </p:cNvSpPr>
          <p:nvPr>
            <p:ph idx="1"/>
          </p:nvPr>
        </p:nvSpPr>
        <p:spPr/>
        <p:txBody>
          <a:bodyPr>
            <a:normAutofit fontScale="85000" lnSpcReduction="20000"/>
          </a:bodyPr>
          <a:lstStyle/>
          <a:p>
            <a:r>
              <a:rPr lang="en-US" dirty="0"/>
              <a:t>6 working committees</a:t>
            </a:r>
          </a:p>
          <a:p>
            <a:pPr lvl="1"/>
            <a:r>
              <a:rPr lang="en-US" dirty="0"/>
              <a:t>Accountability</a:t>
            </a:r>
          </a:p>
          <a:p>
            <a:pPr lvl="1"/>
            <a:r>
              <a:rPr lang="en-US" dirty="0"/>
              <a:t>Assessment</a:t>
            </a:r>
          </a:p>
          <a:p>
            <a:pPr lvl="1"/>
            <a:r>
              <a:rPr lang="en-US" dirty="0"/>
              <a:t>Federal Programs to Support School Improvement</a:t>
            </a:r>
          </a:p>
          <a:p>
            <a:pPr lvl="1"/>
            <a:r>
              <a:rPr lang="en-US" dirty="0"/>
              <a:t>Education of the Whole Child</a:t>
            </a:r>
          </a:p>
          <a:p>
            <a:pPr lvl="1"/>
            <a:r>
              <a:rPr lang="en-US" dirty="0"/>
              <a:t>Educator &amp; Leader Development</a:t>
            </a:r>
          </a:p>
          <a:p>
            <a:pPr lvl="1"/>
            <a:r>
              <a:rPr lang="en-US" dirty="0"/>
              <a:t>Communications</a:t>
            </a:r>
          </a:p>
          <a:p>
            <a:r>
              <a:rPr lang="en-US" dirty="0"/>
              <a:t>20 members</a:t>
            </a:r>
          </a:p>
          <a:p>
            <a:pPr lvl="1"/>
            <a:r>
              <a:rPr lang="en-US" dirty="0"/>
              <a:t>5 </a:t>
            </a:r>
            <a:r>
              <a:rPr lang="en-US" dirty="0" err="1"/>
              <a:t>GaDOE</a:t>
            </a:r>
            <a:r>
              <a:rPr lang="en-US" dirty="0"/>
              <a:t> staff; 15 stakeholders</a:t>
            </a:r>
          </a:p>
          <a:p>
            <a:r>
              <a:rPr lang="en-US" dirty="0"/>
              <a:t>Scope</a:t>
            </a:r>
          </a:p>
          <a:p>
            <a:pPr lvl="1"/>
            <a:r>
              <a:rPr lang="en-US" dirty="0"/>
              <a:t>Develop feedback questions for stakeholders</a:t>
            </a:r>
          </a:p>
          <a:p>
            <a:pPr lvl="1"/>
            <a:r>
              <a:rPr lang="en-US" dirty="0"/>
              <a:t>Discuss stakeholder input, USED’s regulations and guidance, areas of focus, and assigned portions of ESSA</a:t>
            </a:r>
          </a:p>
          <a:p>
            <a:pPr lvl="1"/>
            <a:r>
              <a:rPr lang="en-US" dirty="0"/>
              <a:t>Coordinate with other working committees to write Georgia’s draft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299341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Working Committee</a:t>
            </a:r>
          </a:p>
        </p:txBody>
      </p:sp>
      <p:sp>
        <p:nvSpPr>
          <p:cNvPr id="3" name="Content Placeholder 2"/>
          <p:cNvSpPr>
            <a:spLocks noGrp="1"/>
          </p:cNvSpPr>
          <p:nvPr>
            <p:ph idx="1"/>
          </p:nvPr>
        </p:nvSpPr>
        <p:spPr/>
        <p:txBody>
          <a:bodyPr>
            <a:normAutofit fontScale="77500" lnSpcReduction="20000"/>
          </a:bodyPr>
          <a:lstStyle/>
          <a:p>
            <a:r>
              <a:rPr lang="en-US" dirty="0"/>
              <a:t>Chairs: </a:t>
            </a:r>
          </a:p>
          <a:p>
            <a:pPr lvl="1"/>
            <a:r>
              <a:rPr lang="en-US" dirty="0"/>
              <a:t>Allison Timberlake, Ph.D.</a:t>
            </a:r>
          </a:p>
          <a:p>
            <a:pPr marL="457200" lvl="1" indent="0">
              <a:buNone/>
            </a:pPr>
            <a:r>
              <a:rPr lang="en-US" dirty="0"/>
              <a:t>    Director of Accountability</a:t>
            </a:r>
          </a:p>
          <a:p>
            <a:pPr lvl="1"/>
            <a:r>
              <a:rPr lang="en-US" dirty="0"/>
              <a:t>Molly Howard, Ph.D.</a:t>
            </a:r>
          </a:p>
          <a:p>
            <a:pPr marL="457200" lvl="1" indent="0">
              <a:buNone/>
            </a:pPr>
            <a:r>
              <a:rPr lang="en-US" dirty="0"/>
              <a:t>    Superintendent of Jefferson County School District</a:t>
            </a:r>
          </a:p>
          <a:p>
            <a:r>
              <a:rPr lang="en-US" dirty="0"/>
              <a:t>Members of the committee included:</a:t>
            </a:r>
          </a:p>
          <a:p>
            <a:pPr lvl="1"/>
            <a:r>
              <a:rPr lang="en-US" dirty="0"/>
              <a:t>3 Superintendents or Assistant Superintendents; </a:t>
            </a:r>
          </a:p>
          <a:p>
            <a:pPr lvl="1"/>
            <a:r>
              <a:rPr lang="en-US" dirty="0"/>
              <a:t>6 District Administrators – Assessment, Accountability, and/or Data; School Improvement; Special Education; Instruction; and STEM; </a:t>
            </a:r>
          </a:p>
          <a:p>
            <a:pPr lvl="1"/>
            <a:r>
              <a:rPr lang="en-US" dirty="0"/>
              <a:t>3 Principals or Assistant Principals; </a:t>
            </a:r>
          </a:p>
          <a:p>
            <a:pPr lvl="1"/>
            <a:r>
              <a:rPr lang="en-US" dirty="0"/>
              <a:t>1 Teacher; </a:t>
            </a:r>
          </a:p>
          <a:p>
            <a:pPr lvl="1"/>
            <a:r>
              <a:rPr lang="en-US" dirty="0"/>
              <a:t>1 RESA Representative; </a:t>
            </a:r>
          </a:p>
          <a:p>
            <a:pPr lvl="1"/>
            <a:r>
              <a:rPr lang="en-US" dirty="0"/>
              <a:t>1 GOSA Representative; and</a:t>
            </a:r>
          </a:p>
          <a:p>
            <a:pPr lvl="1"/>
            <a:r>
              <a:rPr lang="en-US" dirty="0"/>
              <a:t>5 </a:t>
            </a:r>
            <a:r>
              <a:rPr lang="en-US" dirty="0" err="1"/>
              <a:t>GaDOE</a:t>
            </a:r>
            <a:r>
              <a:rPr lang="en-US" dirty="0"/>
              <a:t> staff focusing on assessment and accountability; research and policy; data collections and privacy; special education; and career, technical, and agricultural education</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58590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00EE7-5F6E-409F-88CA-8BEF9EFD5F4F}"/>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29557B01-0FC2-4744-BD39-3688708DE3DD}"/>
</file>

<file path=docProps/app.xml><?xml version="1.0" encoding="utf-8"?>
<Properties xmlns="http://schemas.openxmlformats.org/officeDocument/2006/extended-properties" xmlns:vt="http://schemas.openxmlformats.org/officeDocument/2006/docPropsVTypes">
  <Template>GaDOE-PowerPoint-WhiteTemplate</Template>
  <TotalTime>10926</TotalTime>
  <Words>3476</Words>
  <Application>Microsoft Office PowerPoint</Application>
  <PresentationFormat>On-screen Show (4:3)</PresentationFormat>
  <Paragraphs>435</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Symbol</vt:lpstr>
      <vt:lpstr>Tahoma</vt:lpstr>
      <vt:lpstr>Times New Roman</vt:lpstr>
      <vt:lpstr>GaDOE-PowerPoint-Template</vt:lpstr>
      <vt:lpstr>Understanding and Implementing the “New” CCRPI</vt:lpstr>
      <vt:lpstr>Agenda</vt:lpstr>
      <vt:lpstr>ESSA</vt:lpstr>
      <vt:lpstr>Elementary and Secondary Education Act (ESEA)</vt:lpstr>
      <vt:lpstr>Our Opportunity</vt:lpstr>
      <vt:lpstr>Stakeholder Feedback</vt:lpstr>
      <vt:lpstr>State Advisory Committee</vt:lpstr>
      <vt:lpstr>Working Committees</vt:lpstr>
      <vt:lpstr>Accountability Working Committee</vt:lpstr>
      <vt:lpstr>Georgia’s Plan</vt:lpstr>
      <vt:lpstr>Accountability</vt:lpstr>
      <vt:lpstr>Background</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Scoring and Reporting</vt:lpstr>
      <vt:lpstr>2017-2018 CCRPI</vt:lpstr>
      <vt:lpstr>Highlights of the Redesigned CCRPI</vt:lpstr>
      <vt:lpstr>Designing New CCRPI Reports</vt:lpstr>
      <vt:lpstr>Designing New CCRPI Reports</vt:lpstr>
      <vt:lpstr>Moving Forward</vt:lpstr>
      <vt:lpstr>More Information</vt:lpstr>
      <vt:lpstr>Preparing for the 2018 CCRPI</vt:lpstr>
      <vt:lpstr>Alternate Assessment Participation Cap Waiver </vt:lpstr>
      <vt:lpstr>Middle School Assessment Waiver </vt:lpstr>
      <vt:lpstr>EL Subgroup</vt:lpstr>
      <vt:lpstr>Recently Arrived English Learners</vt:lpstr>
      <vt:lpstr>Calculation Updates</vt:lpstr>
      <vt:lpstr>Data Quality Reminders</vt:lpstr>
      <vt:lpstr>Accountability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Kris Floyd</cp:lastModifiedBy>
  <cp:revision>316</cp:revision>
  <cp:lastPrinted>2016-06-07T16:11:32Z</cp:lastPrinted>
  <dcterms:created xsi:type="dcterms:W3CDTF">2015-12-01T02:44:20Z</dcterms:created>
  <dcterms:modified xsi:type="dcterms:W3CDTF">2017-11-09T13:11:55Z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