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handoutMasterIdLst>
    <p:handoutMasterId r:id="rId43"/>
  </p:handoutMasterIdLst>
  <p:sldIdLst>
    <p:sldId id="257" r:id="rId5"/>
    <p:sldId id="373" r:id="rId6"/>
    <p:sldId id="374" r:id="rId7"/>
    <p:sldId id="357" r:id="rId8"/>
    <p:sldId id="355" r:id="rId9"/>
    <p:sldId id="392" r:id="rId10"/>
    <p:sldId id="368" r:id="rId11"/>
    <p:sldId id="346" r:id="rId12"/>
    <p:sldId id="365" r:id="rId13"/>
    <p:sldId id="345" r:id="rId14"/>
    <p:sldId id="302" r:id="rId15"/>
    <p:sldId id="303" r:id="rId16"/>
    <p:sldId id="305" r:id="rId17"/>
    <p:sldId id="398" r:id="rId18"/>
    <p:sldId id="394" r:id="rId19"/>
    <p:sldId id="399" r:id="rId20"/>
    <p:sldId id="389" r:id="rId21"/>
    <p:sldId id="382" r:id="rId22"/>
    <p:sldId id="370" r:id="rId23"/>
    <p:sldId id="396" r:id="rId24"/>
    <p:sldId id="369" r:id="rId25"/>
    <p:sldId id="380" r:id="rId26"/>
    <p:sldId id="397" r:id="rId27"/>
    <p:sldId id="384" r:id="rId28"/>
    <p:sldId id="388" r:id="rId29"/>
    <p:sldId id="385" r:id="rId30"/>
    <p:sldId id="386" r:id="rId31"/>
    <p:sldId id="387" r:id="rId32"/>
    <p:sldId id="381" r:id="rId33"/>
    <p:sldId id="383" r:id="rId34"/>
    <p:sldId id="390" r:id="rId35"/>
    <p:sldId id="379" r:id="rId36"/>
    <p:sldId id="375" r:id="rId37"/>
    <p:sldId id="376" r:id="rId38"/>
    <p:sldId id="377" r:id="rId39"/>
    <p:sldId id="367" r:id="rId40"/>
    <p:sldId id="378"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am Johnson" initials="AJ" lastIdx="12" clrIdx="0"/>
  <p:cmAuthor id="1" name="Steve Lucking" initials="SL" lastIdx="47" clrIdx="1"/>
  <p:cmAuthor id="2" name="Andy Ruona" initials="AR" lastIdx="5" clrIdx="2"/>
  <p:cmAuthor id="3" name="Toni Bowen" initials="TB" lastIdx="2"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438"/>
    <a:srgbClr val="F8E4E4"/>
    <a:srgbClr val="F6DADA"/>
    <a:srgbClr val="F1C5C5"/>
    <a:srgbClr val="FFFFFF"/>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214" autoAdjust="0"/>
  </p:normalViewPr>
  <p:slideViewPr>
    <p:cSldViewPr snapToGrid="0">
      <p:cViewPr varScale="1">
        <p:scale>
          <a:sx n="90" d="100"/>
          <a:sy n="90" d="100"/>
        </p:scale>
        <p:origin x="2250" y="78"/>
      </p:cViewPr>
      <p:guideLst>
        <p:guide orient="horz" pos="2160"/>
        <p:guide pos="2880"/>
      </p:guideLst>
    </p:cSldViewPr>
  </p:slideViewPr>
  <p:notesTextViewPr>
    <p:cViewPr>
      <p:scale>
        <a:sx n="1" d="1"/>
        <a:sy n="1" d="1"/>
      </p:scale>
      <p:origin x="0" y="0"/>
    </p:cViewPr>
  </p:notesTextViewPr>
  <p:sorterViewPr>
    <p:cViewPr>
      <p:scale>
        <a:sx n="100" d="100"/>
        <a:sy n="100" d="100"/>
      </p:scale>
      <p:origin x="0" y="-4836"/>
    </p:cViewPr>
  </p:sorterViewPr>
  <p:notesViewPr>
    <p:cSldViewPr snapToGrid="0">
      <p:cViewPr varScale="1">
        <p:scale>
          <a:sx n="65" d="100"/>
          <a:sy n="65" d="100"/>
        </p:scale>
        <p:origin x="-162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497" tIns="46749" rIns="93497" bIns="46749" rtlCol="0"/>
          <a:lstStyle>
            <a:lvl1pPr algn="r">
              <a:defRPr sz="1200"/>
            </a:lvl1pPr>
          </a:lstStyle>
          <a:p>
            <a:fld id="{49FB4244-D78A-4B0C-803C-DFDCBBBA9A64}" type="datetimeFigureOut">
              <a:rPr lang="en-US" smtClean="0"/>
              <a:t>9/23/2016</a:t>
            </a:fld>
            <a:endParaRPr lang="en-US" dirty="0"/>
          </a:p>
        </p:txBody>
      </p:sp>
      <p:sp>
        <p:nvSpPr>
          <p:cNvPr id="4" name="Footer Placeholder 3"/>
          <p:cNvSpPr>
            <a:spLocks noGrp="1"/>
          </p:cNvSpPr>
          <p:nvPr>
            <p:ph type="ftr" sz="quarter" idx="2"/>
          </p:nvPr>
        </p:nvSpPr>
        <p:spPr>
          <a:xfrm>
            <a:off x="0" y="8842031"/>
            <a:ext cx="3043343" cy="467071"/>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1"/>
            <a:ext cx="3043343" cy="467071"/>
          </a:xfrm>
          <a:prstGeom prst="rect">
            <a:avLst/>
          </a:prstGeom>
        </p:spPr>
        <p:txBody>
          <a:bodyPr vert="horz" lIns="93497" tIns="46749" rIns="93497" bIns="46749" rtlCol="0" anchor="b"/>
          <a:lstStyle>
            <a:lvl1pPr algn="r">
              <a:defRPr sz="1200"/>
            </a:lvl1pPr>
          </a:lstStyle>
          <a:p>
            <a:fld id="{6B700E56-2A47-4C2C-8E95-861C251AC88F}" type="slidenum">
              <a:rPr lang="en-US" smtClean="0"/>
              <a:t>‹#›</a:t>
            </a:fld>
            <a:endParaRPr lang="en-US" dirty="0"/>
          </a:p>
        </p:txBody>
      </p:sp>
    </p:spTree>
    <p:extLst>
      <p:ext uri="{BB962C8B-B14F-4D97-AF65-F5344CB8AC3E}">
        <p14:creationId xmlns:p14="http://schemas.microsoft.com/office/powerpoint/2010/main" val="3281928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78132" y="1"/>
            <a:ext cx="3043343" cy="465455"/>
          </a:xfrm>
          <a:prstGeom prst="rect">
            <a:avLst/>
          </a:prstGeom>
        </p:spPr>
        <p:txBody>
          <a:bodyPr vert="horz" lIns="93497" tIns="46749" rIns="93497" bIns="46749" rtlCol="0"/>
          <a:lstStyle>
            <a:lvl1pPr algn="r">
              <a:defRPr sz="1200"/>
            </a:lvl1pPr>
          </a:lstStyle>
          <a:p>
            <a:fld id="{D8AB1433-BF8B-45C5-81D6-089F21EECCF9}" type="datetimeFigureOut">
              <a:rPr lang="en-US" smtClean="0"/>
              <a:t>9/23/2016</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497" tIns="46749" rIns="93497" bIns="46749"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a:t>
            </a:fld>
            <a:endParaRPr lang="en-US" dirty="0"/>
          </a:p>
        </p:txBody>
      </p:sp>
    </p:spTree>
    <p:extLst>
      <p:ext uri="{BB962C8B-B14F-4D97-AF65-F5344CB8AC3E}">
        <p14:creationId xmlns:p14="http://schemas.microsoft.com/office/powerpoint/2010/main" val="413925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10</a:t>
            </a:fld>
            <a:endParaRPr lang="en-US" dirty="0"/>
          </a:p>
        </p:txBody>
      </p:sp>
    </p:spTree>
    <p:extLst>
      <p:ext uri="{BB962C8B-B14F-4D97-AF65-F5344CB8AC3E}">
        <p14:creationId xmlns:p14="http://schemas.microsoft.com/office/powerpoint/2010/main" val="2882043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Intent- what are the standard and element designed to teach?</a:t>
            </a:r>
          </a:p>
          <a:p>
            <a:r>
              <a:rPr lang="en-US" dirty="0"/>
              <a:t>Consider alignment first and foremost when designing assessment tasks. </a:t>
            </a:r>
          </a:p>
          <a:p>
            <a:pPr marL="293803" lvl="1" indent="-280817">
              <a:buClr>
                <a:schemeClr val="tx1"/>
              </a:buClr>
              <a:buFont typeface="Wingdings" pitchFamily="2" charset="2"/>
              <a:buChar char="§"/>
            </a:pPr>
            <a:r>
              <a:rPr lang="en-US" dirty="0">
                <a:ea typeface="ＭＳ Ｐゴシック" pitchFamily="34" charset="-128"/>
              </a:rPr>
              <a:t>The task must be true to the standard.</a:t>
            </a:r>
          </a:p>
          <a:p>
            <a:pPr marL="293803" lvl="1" indent="-280817">
              <a:buClr>
                <a:schemeClr val="tx1"/>
              </a:buClr>
              <a:buFont typeface="Wingdings" pitchFamily="2" charset="2"/>
              <a:buChar char="§"/>
            </a:pPr>
            <a:r>
              <a:rPr lang="en-US" dirty="0">
                <a:ea typeface="ＭＳ Ｐゴシック" pitchFamily="34" charset="-128"/>
              </a:rPr>
              <a:t>The task must address the distinct aspects of the element (focusing on one is acceptable).</a:t>
            </a:r>
          </a:p>
          <a:p>
            <a:pPr marL="293803" lvl="1" indent="-280817">
              <a:buClr>
                <a:schemeClr val="tx1"/>
              </a:buClr>
              <a:buFont typeface="Wingdings" pitchFamily="2" charset="2"/>
              <a:buChar char="§"/>
            </a:pPr>
            <a:r>
              <a:rPr lang="en-US" dirty="0">
                <a:ea typeface="ＭＳ Ｐゴシック" pitchFamily="34" charset="-128"/>
              </a:rPr>
              <a:t>The task must be appropriately challenging for the individual student. </a:t>
            </a:r>
          </a:p>
          <a:p>
            <a:pPr marL="293803" lvl="1" indent="-280817">
              <a:buClr>
                <a:schemeClr val="tx1"/>
              </a:buClr>
              <a:buFont typeface="Wingdings" pitchFamily="2" charset="2"/>
              <a:buChar char="§"/>
            </a:pPr>
            <a:r>
              <a:rPr lang="en-US" dirty="0">
                <a:ea typeface="ＭＳ Ｐゴシック" pitchFamily="34" charset="-128"/>
              </a:rPr>
              <a:t>All four tasks, though distinct events, must  provide evidence of what the student knows and can do </a:t>
            </a:r>
            <a:r>
              <a:rPr lang="en-US" b="1" dirty="0">
                <a:ea typeface="ＭＳ Ｐゴシック" pitchFamily="34" charset="-128"/>
              </a:rPr>
              <a:t>across the same skill.</a:t>
            </a:r>
          </a:p>
          <a:p>
            <a:pPr marL="293803" lvl="1" indent="-280817">
              <a:buClr>
                <a:schemeClr val="tx1"/>
              </a:buClr>
              <a:buFont typeface="Wingdings" pitchFamily="2" charset="2"/>
              <a:buChar char="§"/>
            </a:pPr>
            <a:r>
              <a:rPr lang="en-US" dirty="0">
                <a:ea typeface="ＭＳ Ｐゴシック" pitchFamily="34" charset="-128"/>
              </a:rPr>
              <a:t>A consistent skill must be present and carried across both collection periods</a:t>
            </a:r>
          </a:p>
          <a:p>
            <a:endParaRPr lang="en-US" dirty="0"/>
          </a:p>
        </p:txBody>
      </p:sp>
      <p:sp>
        <p:nvSpPr>
          <p:cNvPr id="4" name="Slide Number Placeholder 3"/>
          <p:cNvSpPr>
            <a:spLocks noGrp="1"/>
          </p:cNvSpPr>
          <p:nvPr>
            <p:ph type="sldNum" sz="quarter" idx="5"/>
          </p:nvPr>
        </p:nvSpPr>
        <p:spPr/>
        <p:txBody>
          <a:bodyPr/>
          <a:lstStyle/>
          <a:p>
            <a:pPr>
              <a:defRPr/>
            </a:pPr>
            <a:fld id="{C3FA6AD3-0BCB-468E-BE69-AEA38FFF7033}"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95420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ADF322DC-E225-4AC4-B86E-4B1770C0BEDF}"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19671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974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917490" fontAlgn="base">
              <a:spcBef>
                <a:spcPct val="30000"/>
              </a:spcBef>
              <a:spcAft>
                <a:spcPct val="0"/>
              </a:spcAft>
              <a:defRPr/>
            </a:pPr>
            <a:endParaRPr lang="en-US" dirty="0"/>
          </a:p>
        </p:txBody>
      </p:sp>
    </p:spTree>
    <p:extLst>
      <p:ext uri="{BB962C8B-B14F-4D97-AF65-F5344CB8AC3E}">
        <p14:creationId xmlns:p14="http://schemas.microsoft.com/office/powerpoint/2010/main" val="2147574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Poll Title: What is the intent of this Writing standard?
https://www.polleverywhere.com/multiple_choice_polls/RJGvPPUFky7Yy5k</a:t>
            </a:r>
          </a:p>
          <a:p>
            <a:endParaRPr lang="en-US" dirty="0" smtClean="0"/>
          </a:p>
          <a:p>
            <a:pPr marL="0" indent="0">
              <a:buNone/>
            </a:pPr>
            <a:r>
              <a:rPr lang="en-US" dirty="0" smtClean="0"/>
              <a:t>What is the intent of this Writing standard?</a:t>
            </a:r>
          </a:p>
          <a:p>
            <a:pPr marL="514350" indent="-514350">
              <a:buAutoNum type="alphaUcPeriod"/>
            </a:pPr>
            <a:r>
              <a:rPr lang="en-US" dirty="0" smtClean="0"/>
              <a:t>The student will physically copy a given sentence.</a:t>
            </a:r>
          </a:p>
          <a:p>
            <a:pPr marL="514350" indent="-514350">
              <a:buFont typeface="Arial" panose="020B0604020202020204" pitchFamily="34" charset="0"/>
              <a:buAutoNum type="alphaUcPeriod"/>
            </a:pPr>
            <a:r>
              <a:rPr lang="en-US" dirty="0" smtClean="0"/>
              <a:t>The student will tell the teacher the topic of an informational text.</a:t>
            </a:r>
          </a:p>
          <a:p>
            <a:pPr marL="514350" indent="-514350">
              <a:buFont typeface="Arial" panose="020B0604020202020204" pitchFamily="34" charset="0"/>
              <a:buAutoNum type="alphaUcPeriod"/>
            </a:pPr>
            <a:r>
              <a:rPr lang="en-US" dirty="0" smtClean="0"/>
              <a:t>The student will generate a topic sentence which will be used in a written narrative.</a:t>
            </a:r>
          </a:p>
          <a:p>
            <a:pPr marL="514350" indent="-514350">
              <a:buFont typeface="Arial" panose="020B0604020202020204" pitchFamily="34" charset="0"/>
              <a:buAutoNum type="alphaUcPeriod"/>
            </a:pPr>
            <a:r>
              <a:rPr lang="en-US" dirty="0" smtClean="0"/>
              <a:t>The student will identify a sentence which introduced the topic of an informational text read.</a:t>
            </a:r>
          </a:p>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14</a:t>
            </a:fld>
            <a:endParaRPr lang="en-US" dirty="0"/>
          </a:p>
        </p:txBody>
      </p:sp>
      <p:sp>
        <p:nvSpPr>
          <p:cNvPr id="5" name="TextBox 4"/>
          <p:cNvSpPr txBox="1"/>
          <p:nvPr/>
        </p:nvSpPr>
        <p:spPr>
          <a:xfrm>
            <a:off x="0" y="0"/>
            <a:ext cx="3793707"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801680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15</a:t>
            </a:fld>
            <a:endParaRPr lang="en-US" dirty="0"/>
          </a:p>
        </p:txBody>
      </p:sp>
    </p:spTree>
    <p:extLst>
      <p:ext uri="{BB962C8B-B14F-4D97-AF65-F5344CB8AC3E}">
        <p14:creationId xmlns:p14="http://schemas.microsoft.com/office/powerpoint/2010/main" val="379758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Poll Title: What is the intent of this Math standard?
https://www.polleverywhere.com/multiple_choice_polls/sD01enS7VhmlBY3</a:t>
            </a: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16</a:t>
            </a:fld>
            <a:endParaRPr lang="en-US" dirty="0"/>
          </a:p>
        </p:txBody>
      </p:sp>
      <p:sp>
        <p:nvSpPr>
          <p:cNvPr id="5" name="TextBox 4"/>
          <p:cNvSpPr txBox="1"/>
          <p:nvPr/>
        </p:nvSpPr>
        <p:spPr>
          <a:xfrm>
            <a:off x="0" y="0"/>
            <a:ext cx="3793707"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91473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dirty="0"/>
          </a:p>
        </p:txBody>
      </p:sp>
    </p:spTree>
    <p:extLst>
      <p:ext uri="{BB962C8B-B14F-4D97-AF65-F5344CB8AC3E}">
        <p14:creationId xmlns:p14="http://schemas.microsoft.com/office/powerpoint/2010/main" val="4164286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18</a:t>
            </a:fld>
            <a:endParaRPr lang="en-US" dirty="0"/>
          </a:p>
        </p:txBody>
      </p:sp>
    </p:spTree>
    <p:extLst>
      <p:ext uri="{BB962C8B-B14F-4D97-AF65-F5344CB8AC3E}">
        <p14:creationId xmlns:p14="http://schemas.microsoft.com/office/powerpoint/2010/main" val="1147627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19</a:t>
            </a:fld>
            <a:endParaRPr lang="en-US" dirty="0"/>
          </a:p>
        </p:txBody>
      </p:sp>
    </p:spTree>
    <p:extLst>
      <p:ext uri="{BB962C8B-B14F-4D97-AF65-F5344CB8AC3E}">
        <p14:creationId xmlns:p14="http://schemas.microsoft.com/office/powerpoint/2010/main" val="411989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a:t>
            </a:fld>
            <a:endParaRPr lang="en-US" dirty="0"/>
          </a:p>
        </p:txBody>
      </p:sp>
    </p:spTree>
    <p:extLst>
      <p:ext uri="{BB962C8B-B14F-4D97-AF65-F5344CB8AC3E}">
        <p14:creationId xmlns:p14="http://schemas.microsoft.com/office/powerpoint/2010/main" val="4077001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20</a:t>
            </a:fld>
            <a:endParaRPr lang="en-US" dirty="0"/>
          </a:p>
        </p:txBody>
      </p:sp>
    </p:spTree>
    <p:extLst>
      <p:ext uri="{BB962C8B-B14F-4D97-AF65-F5344CB8AC3E}">
        <p14:creationId xmlns:p14="http://schemas.microsoft.com/office/powerpoint/2010/main" val="1513887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21</a:t>
            </a:fld>
            <a:endParaRPr lang="en-US" dirty="0"/>
          </a:p>
        </p:txBody>
      </p:sp>
    </p:spTree>
    <p:extLst>
      <p:ext uri="{BB962C8B-B14F-4D97-AF65-F5344CB8AC3E}">
        <p14:creationId xmlns:p14="http://schemas.microsoft.com/office/powerpoint/2010/main" val="54010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dirty="0"/>
          </a:p>
        </p:txBody>
      </p:sp>
    </p:spTree>
    <p:extLst>
      <p:ext uri="{BB962C8B-B14F-4D97-AF65-F5344CB8AC3E}">
        <p14:creationId xmlns:p14="http://schemas.microsoft.com/office/powerpoint/2010/main" val="2654555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dirty="0"/>
          </a:p>
        </p:txBody>
      </p:sp>
    </p:spTree>
    <p:extLst>
      <p:ext uri="{BB962C8B-B14F-4D97-AF65-F5344CB8AC3E}">
        <p14:creationId xmlns:p14="http://schemas.microsoft.com/office/powerpoint/2010/main" val="1511842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24</a:t>
            </a:fld>
            <a:endParaRPr lang="en-US" dirty="0"/>
          </a:p>
        </p:txBody>
      </p:sp>
    </p:spTree>
    <p:extLst>
      <p:ext uri="{BB962C8B-B14F-4D97-AF65-F5344CB8AC3E}">
        <p14:creationId xmlns:p14="http://schemas.microsoft.com/office/powerpoint/2010/main" val="3773766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dirty="0"/>
          </a:p>
        </p:txBody>
      </p:sp>
    </p:spTree>
    <p:extLst>
      <p:ext uri="{BB962C8B-B14F-4D97-AF65-F5344CB8AC3E}">
        <p14:creationId xmlns:p14="http://schemas.microsoft.com/office/powerpoint/2010/main" val="2025831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26</a:t>
            </a:fld>
            <a:endParaRPr lang="en-US" dirty="0"/>
          </a:p>
        </p:txBody>
      </p:sp>
    </p:spTree>
    <p:extLst>
      <p:ext uri="{BB962C8B-B14F-4D97-AF65-F5344CB8AC3E}">
        <p14:creationId xmlns:p14="http://schemas.microsoft.com/office/powerpoint/2010/main" val="2546475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27</a:t>
            </a:fld>
            <a:endParaRPr lang="en-US" dirty="0"/>
          </a:p>
        </p:txBody>
      </p:sp>
    </p:spTree>
    <p:extLst>
      <p:ext uri="{BB962C8B-B14F-4D97-AF65-F5344CB8AC3E}">
        <p14:creationId xmlns:p14="http://schemas.microsoft.com/office/powerpoint/2010/main" val="798921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dirty="0"/>
          </a:p>
        </p:txBody>
      </p:sp>
    </p:spTree>
    <p:extLst>
      <p:ext uri="{BB962C8B-B14F-4D97-AF65-F5344CB8AC3E}">
        <p14:creationId xmlns:p14="http://schemas.microsoft.com/office/powerpoint/2010/main" val="4172467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29</a:t>
            </a:fld>
            <a:endParaRPr lang="en-US" dirty="0"/>
          </a:p>
        </p:txBody>
      </p:sp>
    </p:spTree>
    <p:extLst>
      <p:ext uri="{BB962C8B-B14F-4D97-AF65-F5344CB8AC3E}">
        <p14:creationId xmlns:p14="http://schemas.microsoft.com/office/powerpoint/2010/main" val="3350251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1A933-8336-4CB5-BF3F-57A2F0F37D80}" type="slidenum">
              <a:rPr lang="en-US" smtClean="0"/>
              <a:pPr>
                <a:defRPr/>
              </a:pPr>
              <a:t>3</a:t>
            </a:fld>
            <a:endParaRPr lang="en-US" dirty="0"/>
          </a:p>
        </p:txBody>
      </p:sp>
    </p:spTree>
    <p:extLst>
      <p:ext uri="{BB962C8B-B14F-4D97-AF65-F5344CB8AC3E}">
        <p14:creationId xmlns:p14="http://schemas.microsoft.com/office/powerpoint/2010/main" val="2691698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dirty="0"/>
          </a:p>
        </p:txBody>
      </p:sp>
    </p:spTree>
    <p:extLst>
      <p:ext uri="{BB962C8B-B14F-4D97-AF65-F5344CB8AC3E}">
        <p14:creationId xmlns:p14="http://schemas.microsoft.com/office/powerpoint/2010/main" val="5821230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dirty="0"/>
          </a:p>
        </p:txBody>
      </p:sp>
    </p:spTree>
    <p:extLst>
      <p:ext uri="{BB962C8B-B14F-4D97-AF65-F5344CB8AC3E}">
        <p14:creationId xmlns:p14="http://schemas.microsoft.com/office/powerpoint/2010/main" val="3121382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32</a:t>
            </a:fld>
            <a:endParaRPr lang="en-US" dirty="0"/>
          </a:p>
        </p:txBody>
      </p:sp>
    </p:spTree>
    <p:extLst>
      <p:ext uri="{BB962C8B-B14F-4D97-AF65-F5344CB8AC3E}">
        <p14:creationId xmlns:p14="http://schemas.microsoft.com/office/powerpoint/2010/main" val="3519032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33</a:t>
            </a:fld>
            <a:endParaRPr lang="en-US" dirty="0"/>
          </a:p>
        </p:txBody>
      </p:sp>
    </p:spTree>
    <p:extLst>
      <p:ext uri="{BB962C8B-B14F-4D97-AF65-F5344CB8AC3E}">
        <p14:creationId xmlns:p14="http://schemas.microsoft.com/office/powerpoint/2010/main" val="394787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34</a:t>
            </a:fld>
            <a:endParaRPr lang="en-US" dirty="0"/>
          </a:p>
        </p:txBody>
      </p:sp>
    </p:spTree>
    <p:extLst>
      <p:ext uri="{BB962C8B-B14F-4D97-AF65-F5344CB8AC3E}">
        <p14:creationId xmlns:p14="http://schemas.microsoft.com/office/powerpoint/2010/main" val="2917982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35</a:t>
            </a:fld>
            <a:endParaRPr lang="en-US" dirty="0"/>
          </a:p>
        </p:txBody>
      </p:sp>
    </p:spTree>
    <p:extLst>
      <p:ext uri="{BB962C8B-B14F-4D97-AF65-F5344CB8AC3E}">
        <p14:creationId xmlns:p14="http://schemas.microsoft.com/office/powerpoint/2010/main" val="37425294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36</a:t>
            </a:fld>
            <a:endParaRPr lang="en-US" dirty="0"/>
          </a:p>
        </p:txBody>
      </p:sp>
    </p:spTree>
    <p:extLst>
      <p:ext uri="{BB962C8B-B14F-4D97-AF65-F5344CB8AC3E}">
        <p14:creationId xmlns:p14="http://schemas.microsoft.com/office/powerpoint/2010/main" val="41770710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1A933-8336-4CB5-BF3F-57A2F0F37D80}" type="slidenum">
              <a:rPr lang="en-US" smtClean="0"/>
              <a:pPr>
                <a:defRPr/>
              </a:pPr>
              <a:t>37</a:t>
            </a:fld>
            <a:endParaRPr lang="en-US" dirty="0"/>
          </a:p>
        </p:txBody>
      </p:sp>
    </p:spTree>
    <p:extLst>
      <p:ext uri="{BB962C8B-B14F-4D97-AF65-F5344CB8AC3E}">
        <p14:creationId xmlns:p14="http://schemas.microsoft.com/office/powerpoint/2010/main" val="360931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dirty="0"/>
          </a:p>
        </p:txBody>
      </p:sp>
    </p:spTree>
    <p:extLst>
      <p:ext uri="{BB962C8B-B14F-4D97-AF65-F5344CB8AC3E}">
        <p14:creationId xmlns:p14="http://schemas.microsoft.com/office/powerpoint/2010/main" val="254899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dirty="0"/>
          </a:p>
        </p:txBody>
      </p:sp>
    </p:spTree>
    <p:extLst>
      <p:ext uri="{BB962C8B-B14F-4D97-AF65-F5344CB8AC3E}">
        <p14:creationId xmlns:p14="http://schemas.microsoft.com/office/powerpoint/2010/main" val="2553871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dirty="0"/>
          </a:p>
        </p:txBody>
      </p:sp>
    </p:spTree>
    <p:extLst>
      <p:ext uri="{BB962C8B-B14F-4D97-AF65-F5344CB8AC3E}">
        <p14:creationId xmlns:p14="http://schemas.microsoft.com/office/powerpoint/2010/main" val="3987941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dirty="0"/>
          </a:p>
        </p:txBody>
      </p:sp>
    </p:spTree>
    <p:extLst>
      <p:ext uri="{BB962C8B-B14F-4D97-AF65-F5344CB8AC3E}">
        <p14:creationId xmlns:p14="http://schemas.microsoft.com/office/powerpoint/2010/main" val="2714127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8</a:t>
            </a:fld>
            <a:endParaRPr lang="en-US" dirty="0"/>
          </a:p>
        </p:txBody>
      </p:sp>
    </p:spTree>
    <p:extLst>
      <p:ext uri="{BB962C8B-B14F-4D97-AF65-F5344CB8AC3E}">
        <p14:creationId xmlns:p14="http://schemas.microsoft.com/office/powerpoint/2010/main" val="2002126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dirty="0"/>
          </a:p>
        </p:txBody>
      </p:sp>
    </p:spTree>
    <p:extLst>
      <p:ext uri="{BB962C8B-B14F-4D97-AF65-F5344CB8AC3E}">
        <p14:creationId xmlns:p14="http://schemas.microsoft.com/office/powerpoint/2010/main" val="3215933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9/23/2016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00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9/23/2016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9/23/2016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9/23/2016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3235126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pic>
        <p:nvPicPr>
          <p:cNvPr id="5" name="Picture 1" descr="Slide12.jpg"/>
          <p:cNvPicPr>
            <a:picLocks noChangeAspect="1"/>
          </p:cNvPicPr>
          <p:nvPr userDrawn="1"/>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itle 2"/>
          <p:cNvSpPr>
            <a:spLocks noGrp="1"/>
          </p:cNvSpPr>
          <p:nvPr>
            <p:ph type="ctrTitle"/>
          </p:nvPr>
        </p:nvSpPr>
        <p:spPr>
          <a:xfrm>
            <a:off x="533400" y="985789"/>
            <a:ext cx="8001000" cy="673395"/>
          </a:xfrm>
          <a:prstGeom prst="rect">
            <a:avLst/>
          </a:prstGeom>
        </p:spPr>
        <p:txBody>
          <a:bodyPr/>
          <a:lstStyle>
            <a:lvl1pPr>
              <a:defRPr sz="3600" baseline="0">
                <a:solidFill>
                  <a:srgbClr val="0167B4"/>
                </a:solidFill>
                <a:latin typeface="Helvetica"/>
              </a:defRPr>
            </a:lvl1pPr>
          </a:lstStyle>
          <a:p>
            <a:r>
              <a:rPr lang="en-US"/>
              <a:t>Click to edit Master title style</a:t>
            </a:r>
            <a:endParaRPr lang="en-US" dirty="0"/>
          </a:p>
        </p:txBody>
      </p:sp>
      <p:sp>
        <p:nvSpPr>
          <p:cNvPr id="4" name="Subtitle 1"/>
          <p:cNvSpPr>
            <a:spLocks noGrp="1"/>
          </p:cNvSpPr>
          <p:nvPr>
            <p:ph type="subTitle" idx="1"/>
          </p:nvPr>
        </p:nvSpPr>
        <p:spPr>
          <a:xfrm>
            <a:off x="533400" y="1748170"/>
            <a:ext cx="8001000" cy="2895600"/>
          </a:xfrm>
          <a:prstGeom prst="rect">
            <a:avLst/>
          </a:prstGeom>
        </p:spPr>
        <p:txBody>
          <a:bodyPr/>
          <a:lstStyle>
            <a:lvl1pPr>
              <a:buClr>
                <a:srgbClr val="90B438"/>
              </a:buClr>
              <a:defRPr sz="2400">
                <a:solidFill>
                  <a:schemeClr val="tx1">
                    <a:lumMod val="75000"/>
                    <a:lumOff val="25000"/>
                  </a:schemeClr>
                </a:solidFill>
                <a:latin typeface="Helvetica"/>
              </a:defRPr>
            </a:lvl1pPr>
          </a:lstStyle>
          <a:p>
            <a:r>
              <a:rPr lang="en-US"/>
              <a:t>Click to edit Master subtitle style</a:t>
            </a:r>
            <a:endParaRPr lang="en-US" dirty="0"/>
          </a:p>
        </p:txBody>
      </p:sp>
      <p:sp>
        <p:nvSpPr>
          <p:cNvPr id="6" name="Rectangle 5"/>
          <p:cNvSpPr>
            <a:spLocks noGrp="1" noChangeArrowheads="1"/>
          </p:cNvSpPr>
          <p:nvPr>
            <p:ph type="dt" sz="half" idx="10"/>
          </p:nvPr>
        </p:nvSpPr>
        <p:spPr bwMode="auto">
          <a:xfrm>
            <a:off x="457200" y="6245225"/>
            <a:ext cx="2133600" cy="476250"/>
          </a:xfrm>
          <a:extLst/>
        </p:spPr>
        <p:txBody>
          <a:bodyPr wrap="square" numCol="1" anchor="t" anchorCtr="0" compatLnSpc="1">
            <a:prstTxWarp prst="textNoShape">
              <a:avLst/>
            </a:prstTxWarp>
          </a:bodyPr>
          <a:lstStyle>
            <a:lvl1pPr>
              <a:defRPr sz="1400">
                <a:latin typeface="Calibri" pitchFamily="34" charset="0"/>
              </a:defRPr>
            </a:lvl1pPr>
          </a:lstStyle>
          <a:p>
            <a:pPr>
              <a:defRPr/>
            </a:pPr>
            <a:fld id="{668BF46B-A967-46F2-8E36-E7B7E9B73E26}" type="datetime1">
              <a:rPr lang="en-US"/>
              <a:pPr>
                <a:defRPr/>
              </a:pPr>
              <a:t>9/23/2016</a:t>
            </a:fld>
            <a:endParaRPr lang="en-US" dirty="0"/>
          </a:p>
        </p:txBody>
      </p:sp>
      <p:sp>
        <p:nvSpPr>
          <p:cNvPr id="7" name="Rectangle 6"/>
          <p:cNvSpPr>
            <a:spLocks noGrp="1" noChangeArrowheads="1"/>
          </p:cNvSpPr>
          <p:nvPr>
            <p:ph type="sldNum" sz="quarter" idx="11"/>
          </p:nvPr>
        </p:nvSpPr>
        <p:spPr bwMode="auto">
          <a:xfrm>
            <a:off x="7010400" y="6245225"/>
            <a:ext cx="2133600" cy="476250"/>
          </a:xfrm>
          <a:extLst/>
        </p:spPr>
        <p:txBody>
          <a:bodyPr wrap="square" numCol="1" anchor="t" anchorCtr="0" compatLnSpc="1">
            <a:prstTxWarp prst="textNoShape">
              <a:avLst/>
            </a:prstTxWarp>
          </a:bodyPr>
          <a:lstStyle>
            <a:lvl1pPr algn="r">
              <a:defRPr sz="1400">
                <a:latin typeface="Calibri" pitchFamily="34" charset="0"/>
              </a:defRPr>
            </a:lvl1pPr>
          </a:lstStyle>
          <a:p>
            <a:pPr>
              <a:defRPr/>
            </a:pPr>
            <a:fld id="{C9D1066F-85EC-4551-B94D-9948A7AA1AEF}" type="slidenum">
              <a:rPr lang="en-US"/>
              <a:pPr>
                <a:defRPr/>
              </a:pPr>
              <a:t>‹#›</a:t>
            </a:fld>
            <a:endParaRPr lang="en-US" dirty="0"/>
          </a:p>
        </p:txBody>
      </p:sp>
    </p:spTree>
    <p:extLst>
      <p:ext uri="{BB962C8B-B14F-4D97-AF65-F5344CB8AC3E}">
        <p14:creationId xmlns:p14="http://schemas.microsoft.com/office/powerpoint/2010/main" val="2551509128"/>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731520" y="463754"/>
            <a:ext cx="6316630" cy="535531"/>
          </a:xfrm>
        </p:spPr>
        <p:txBody>
          <a:bodyPr>
            <a:spAutoFit/>
          </a:bodyPr>
          <a:lstStyle>
            <a:lvl1pPr>
              <a:defRPr sz="3200">
                <a:latin typeface="Georgia" pitchFamily="18"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9/23/2016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9/23/2016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2" name="Title 1"/>
          <p:cNvSpPr>
            <a:spLocks noGrp="1"/>
          </p:cNvSpPr>
          <p:nvPr>
            <p:ph type="title"/>
          </p:nvPr>
        </p:nvSpPr>
        <p:spPr>
          <a:xfrm>
            <a:off x="731520" y="365760"/>
            <a:ext cx="6316630" cy="731520"/>
          </a:xfrm>
        </p:spPr>
        <p:txBody>
          <a:bodyPr/>
          <a:lstStyle/>
          <a:p>
            <a:r>
              <a:rPr lang="en-US" dirty="0"/>
              <a:t>Click to edit Master title style</a:t>
            </a:r>
          </a:p>
        </p:txBody>
      </p:sp>
      <p:sp>
        <p:nvSpPr>
          <p:cNvPr id="3" name="Content Placeholder 2"/>
          <p:cNvSpPr>
            <a:spLocks noGrp="1"/>
          </p:cNvSpPr>
          <p:nvPr>
            <p:ph sz="half" idx="1"/>
          </p:nvPr>
        </p:nvSpPr>
        <p:spPr>
          <a:xfrm>
            <a:off x="628650" y="1602332"/>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602332"/>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9/23/2016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731520" y="365760"/>
            <a:ext cx="6318504" cy="731520"/>
          </a:xfrm>
        </p:spPr>
        <p:txBody>
          <a:bodyPr/>
          <a:lstStyle/>
          <a:p>
            <a:r>
              <a:rPr lang="en-US" dirty="0"/>
              <a:t>Click to edit Master title style</a:t>
            </a:r>
          </a:p>
        </p:txBody>
      </p:sp>
      <p:sp>
        <p:nvSpPr>
          <p:cNvPr id="3" name="Text Placeholder 2"/>
          <p:cNvSpPr>
            <a:spLocks noGrp="1"/>
          </p:cNvSpPr>
          <p:nvPr>
            <p:ph type="body" idx="1"/>
          </p:nvPr>
        </p:nvSpPr>
        <p:spPr>
          <a:xfrm>
            <a:off x="629842" y="1606732"/>
            <a:ext cx="3868340" cy="82391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430644"/>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06732"/>
            <a:ext cx="3887391" cy="82391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430644"/>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9/23/2016</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731520" y="365760"/>
            <a:ext cx="6316630" cy="731520"/>
          </a:xfrm>
        </p:spPr>
        <p:txBody>
          <a:body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9/23/2016</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81D28A-6477-4EA0-9A4C-03300D2262AB}" type="datetime1">
              <a:rPr lang="en-US" smtClean="0"/>
              <a:t>9/23/2016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3E4CEF-BB1E-48C7-AE93-F39F6AA99AD7}" type="slidenum">
              <a:rPr lang="en-US" smtClean="0"/>
              <a:pPr/>
              <a:t>‹#›</a:t>
            </a:fld>
            <a:endParaRPr lang="en-US" dirty="0"/>
          </a:p>
        </p:txBody>
      </p:sp>
    </p:spTree>
    <p:extLst>
      <p:ext uri="{BB962C8B-B14F-4D97-AF65-F5344CB8AC3E}">
        <p14:creationId xmlns:p14="http://schemas.microsoft.com/office/powerpoint/2010/main" val="150178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81D28A-6477-4EA0-9A4C-03300D2262AB}" type="datetime1">
              <a:rPr lang="en-US" smtClean="0"/>
              <a:t>9/23/2016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3E4CEF-BB1E-48C7-AE93-F39F6AA99AD7}" type="slidenum">
              <a:rPr lang="en-US" smtClean="0"/>
              <a:pPr/>
              <a:t>‹#›</a:t>
            </a:fld>
            <a:endParaRPr lang="en-US" dirty="0"/>
          </a:p>
        </p:txBody>
      </p:sp>
    </p:spTree>
    <p:extLst>
      <p:ext uri="{BB962C8B-B14F-4D97-AF65-F5344CB8AC3E}">
        <p14:creationId xmlns:p14="http://schemas.microsoft.com/office/powerpoint/2010/main" val="189461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106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1" name="Picture 10"/>
          <p:cNvPicPr>
            <a:picLocks noChangeAspect="1"/>
          </p:cNvPicPr>
          <p:nvPr/>
        </p:nvPicPr>
        <p:blipFill>
          <a:blip r:embed="rId17"/>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31520" y="463754"/>
            <a:ext cx="6316630" cy="535531"/>
          </a:xfrm>
          <a:prstGeom prst="rect">
            <a:avLst/>
          </a:prstGeom>
        </p:spPr>
        <p:txBody>
          <a:bodyPr vert="horz" lIns="91440" tIns="45720" rIns="91440" bIns="45720" rtlCol="0" anchor="ctr">
            <a:spAutoFit/>
          </a:bodyPr>
          <a:lstStyle/>
          <a:p>
            <a:r>
              <a:rPr lang="en-US" dirty="0"/>
              <a:t>Click to edit Master title style</a:t>
            </a:r>
          </a:p>
        </p:txBody>
      </p:sp>
      <p:sp>
        <p:nvSpPr>
          <p:cNvPr id="3" name="Text Placeholder 2"/>
          <p:cNvSpPr>
            <a:spLocks noGrp="1"/>
          </p:cNvSpPr>
          <p:nvPr>
            <p:ph type="body" idx="1"/>
          </p:nvPr>
        </p:nvSpPr>
        <p:spPr>
          <a:xfrm>
            <a:off x="915731" y="1610243"/>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9/23/2016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8"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4" r:id="rId7"/>
    <p:sldLayoutId id="2147483673" r:id="rId8"/>
    <p:sldLayoutId id="2147483667" r:id="rId9"/>
    <p:sldLayoutId id="2147483675" r:id="rId10"/>
    <p:sldLayoutId id="2147483668" r:id="rId11"/>
    <p:sldLayoutId id="2147483669" r:id="rId12"/>
    <p:sldLayoutId id="2147483670" r:id="rId13"/>
    <p:sldLayoutId id="2147483671" r:id="rId14"/>
    <p:sldLayoutId id="2147483672" r:id="rId15"/>
  </p:sldLayoutIdLst>
  <p:hf hdr="0" ftr="0"/>
  <p:txStyles>
    <p:titleStyle>
      <a:lvl1pPr algn="l" defTabSz="914400" rtl="0" eaLnBrk="1" latinLnBrk="0" hangingPunct="1">
        <a:lnSpc>
          <a:spcPct val="90000"/>
        </a:lnSpc>
        <a:spcBef>
          <a:spcPct val="0"/>
        </a:spcBef>
        <a:buNone/>
        <a:defRPr sz="3200" b="1" kern="1200">
          <a:solidFill>
            <a:schemeClr val="tx1"/>
          </a:solidFill>
          <a:latin typeface="Georgia"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9.xml"/><Relationship Id="rId1" Type="http://schemas.openxmlformats.org/officeDocument/2006/relationships/tags" Target="../tags/tag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xml"/><Relationship Id="rId1" Type="http://schemas.openxmlformats.org/officeDocument/2006/relationships/tags" Target="../tags/tag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GAA.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global.gotomeeting.com/join/136621357"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sharshaw@doe.k12.ga.u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kharshaw@doe.k12.ga.us"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gadoe.org/surveys/AsAc-H8PBVZ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ctrTitle"/>
          </p:nvPr>
        </p:nvSpPr>
        <p:spPr>
          <a:xfrm>
            <a:off x="678656" y="1309254"/>
            <a:ext cx="7772400" cy="3886201"/>
          </a:xfrm>
          <a:noFill/>
        </p:spPr>
        <p:txBody>
          <a:bodyPr>
            <a:noAutofit/>
          </a:bodyPr>
          <a:lstStyle/>
          <a:p>
            <a:r>
              <a:rPr lang="en-US" sz="4000" dirty="0" smtClean="0">
                <a:latin typeface="+mn-lt"/>
              </a:rPr>
              <a:t>Extended Content Standards:</a:t>
            </a:r>
            <a:br>
              <a:rPr lang="en-US" sz="4000" dirty="0" smtClean="0">
                <a:latin typeface="+mn-lt"/>
              </a:rPr>
            </a:br>
            <a:r>
              <a:rPr lang="en-US" sz="4000" dirty="0" smtClean="0">
                <a:latin typeface="+mn-lt"/>
              </a:rPr>
              <a:t/>
            </a:r>
            <a:br>
              <a:rPr lang="en-US" sz="4000" dirty="0" smtClean="0">
                <a:latin typeface="+mn-lt"/>
              </a:rPr>
            </a:br>
            <a:r>
              <a:rPr lang="en-US" sz="4000" dirty="0" smtClean="0">
                <a:latin typeface="+mn-lt"/>
              </a:rPr>
              <a:t>A Support Resource for the </a:t>
            </a:r>
            <a:br>
              <a:rPr lang="en-US" sz="4000" dirty="0" smtClean="0">
                <a:latin typeface="+mn-lt"/>
              </a:rPr>
            </a:br>
            <a:r>
              <a:rPr lang="en-US" sz="4000" dirty="0" smtClean="0">
                <a:latin typeface="+mn-lt"/>
              </a:rPr>
              <a:t>Georgia Alternate Assessment</a:t>
            </a:r>
            <a:br>
              <a:rPr lang="en-US" sz="4000" dirty="0" smtClean="0">
                <a:latin typeface="+mn-lt"/>
              </a:rPr>
            </a:br>
            <a:endParaRPr lang="en-US" sz="4000" dirty="0">
              <a:latin typeface="+mn-lt"/>
            </a:endParaRPr>
          </a:p>
        </p:txBody>
      </p:sp>
      <p:sp>
        <p:nvSpPr>
          <p:cNvPr id="7171" name="Text Box 4"/>
          <p:cNvSpPr txBox="1">
            <a:spLocks noChangeArrowheads="1"/>
          </p:cNvSpPr>
          <p:nvPr/>
        </p:nvSpPr>
        <p:spPr bwMode="auto">
          <a:xfrm>
            <a:off x="1887538" y="5826125"/>
            <a:ext cx="5354637"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dirty="0"/>
          </a:p>
        </p:txBody>
      </p:sp>
    </p:spTree>
    <p:extLst>
      <p:ext uri="{BB962C8B-B14F-4D97-AF65-F5344CB8AC3E}">
        <p14:creationId xmlns:p14="http://schemas.microsoft.com/office/powerpoint/2010/main" val="320185262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36054"/>
            <a:ext cx="6316630" cy="590931"/>
          </a:xfrm>
        </p:spPr>
        <p:txBody>
          <a:bodyPr/>
          <a:lstStyle/>
          <a:p>
            <a:r>
              <a:rPr lang="en-US" sz="3600" dirty="0">
                <a:latin typeface="+mn-lt"/>
              </a:rPr>
              <a:t>Alignment in the GAA</a:t>
            </a:r>
          </a:p>
        </p:txBody>
      </p:sp>
      <p:sp>
        <p:nvSpPr>
          <p:cNvPr id="3" name="Content Placeholder 2"/>
          <p:cNvSpPr>
            <a:spLocks noGrp="1"/>
          </p:cNvSpPr>
          <p:nvPr>
            <p:ph idx="1"/>
          </p:nvPr>
        </p:nvSpPr>
        <p:spPr>
          <a:xfrm>
            <a:off x="410928" y="1187841"/>
            <a:ext cx="7886700" cy="4423102"/>
          </a:xfrm>
        </p:spPr>
        <p:txBody>
          <a:bodyPr>
            <a:normAutofit fontScale="92500"/>
          </a:bodyPr>
          <a:lstStyle/>
          <a:p>
            <a:endParaRPr lang="en-US" dirty="0"/>
          </a:p>
          <a:p>
            <a:r>
              <a:rPr lang="en-US" dirty="0"/>
              <a:t>The GAA is a portfolio-based assessment comprised of student work provided as evidence that a student is making progress toward grade-level academic standards, often at a prerequisite or entry level.</a:t>
            </a:r>
          </a:p>
          <a:p>
            <a:r>
              <a:rPr lang="en-US" dirty="0"/>
              <a:t>Evidence within the GAA must show student work that is aligned to specific grade-level content standards, adapted to meet the student’s cognitive, communication, physical, and/or sensory impairments. </a:t>
            </a:r>
          </a:p>
          <a:p>
            <a:r>
              <a:rPr lang="en-US" dirty="0"/>
              <a:t>The GAA (and alignment of student skill to the standards) is mandated by </a:t>
            </a:r>
            <a:r>
              <a:rPr lang="en-US" dirty="0" smtClean="0"/>
              <a:t>ESSA </a:t>
            </a:r>
            <a:r>
              <a:rPr lang="en-US" dirty="0"/>
              <a:t>and IDEA. </a:t>
            </a:r>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2821360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latin typeface="+mn-lt"/>
              </a:rPr>
              <a:t>Alignment</a:t>
            </a:r>
          </a:p>
        </p:txBody>
      </p:sp>
      <p:sp>
        <p:nvSpPr>
          <p:cNvPr id="8195" name="Content Placeholder 2"/>
          <p:cNvSpPr>
            <a:spLocks noGrp="1"/>
          </p:cNvSpPr>
          <p:nvPr>
            <p:ph idx="1"/>
          </p:nvPr>
        </p:nvSpPr>
        <p:spPr>
          <a:xfrm>
            <a:off x="628650" y="1502149"/>
            <a:ext cx="7886700" cy="4351338"/>
          </a:xfrm>
        </p:spPr>
        <p:txBody>
          <a:bodyPr>
            <a:normAutofit lnSpcReduction="10000"/>
          </a:bodyPr>
          <a:lstStyle/>
          <a:p>
            <a:r>
              <a:rPr lang="en-US" b="1" dirty="0"/>
              <a:t>Alignment</a:t>
            </a:r>
            <a:r>
              <a:rPr lang="en-US" dirty="0"/>
              <a:t> is the connection between the written, taught, and tested curriculum.</a:t>
            </a:r>
          </a:p>
          <a:p>
            <a:pPr lvl="1"/>
            <a:r>
              <a:rPr lang="en-US" dirty="0"/>
              <a:t>Alignment demonstrates the linkage of the student work/skill to the </a:t>
            </a:r>
            <a:r>
              <a:rPr lang="en-US" b="1" u="sng" dirty="0"/>
              <a:t>intent </a:t>
            </a:r>
            <a:r>
              <a:rPr lang="en-US" dirty="0"/>
              <a:t>of the </a:t>
            </a:r>
            <a:r>
              <a:rPr lang="en-US" b="1" dirty="0"/>
              <a:t>grade-level</a:t>
            </a:r>
            <a:r>
              <a:rPr lang="en-US" dirty="0"/>
              <a:t> standard and element/indicator on which the student is being assessed.</a:t>
            </a:r>
          </a:p>
          <a:p>
            <a:r>
              <a:rPr lang="en-US" dirty="0"/>
              <a:t>Students being </a:t>
            </a:r>
            <a:r>
              <a:rPr lang="en-US" dirty="0" smtClean="0"/>
              <a:t>assessed </a:t>
            </a:r>
            <a:r>
              <a:rPr lang="en-US" dirty="0"/>
              <a:t>by the GAA can access the standard with skills that are at a different level from those of their grade-level counterparts (including pre-requisite skills</a:t>
            </a:r>
            <a:r>
              <a:rPr lang="en-US" dirty="0" smtClean="0"/>
              <a:t>).</a:t>
            </a:r>
            <a:endParaRPr lang="en-US" dirty="0"/>
          </a:p>
          <a:p>
            <a:r>
              <a:rPr lang="en-US" dirty="0"/>
              <a:t>However, the intent of the standard must remain within the </a:t>
            </a:r>
            <a:r>
              <a:rPr lang="en-US" dirty="0" smtClean="0"/>
              <a:t>alignment.</a:t>
            </a:r>
            <a:endParaRPr lang="en-US" dirty="0"/>
          </a:p>
        </p:txBody>
      </p:sp>
      <p:sp>
        <p:nvSpPr>
          <p:cNvPr id="2" name="Slide Number Placeholder 1"/>
          <p:cNvSpPr>
            <a:spLocks noGrp="1"/>
          </p:cNvSpPr>
          <p:nvPr>
            <p:ph type="sldNum" sz="quarter" idx="4"/>
          </p:nvPr>
        </p:nvSpPr>
        <p:spPr/>
        <p:txBody>
          <a:bodyPr/>
          <a:lstStyle/>
          <a:p>
            <a:fld id="{D86320BF-B789-4E35-BF05-E3B98CFB65D0}" type="slidenum">
              <a:rPr lang="en-US" smtClean="0"/>
              <a:pPr/>
              <a:t>11</a:t>
            </a:fld>
            <a:endParaRPr lang="en-US" dirty="0"/>
          </a:p>
        </p:txBody>
      </p:sp>
    </p:spTree>
    <p:extLst>
      <p:ext uri="{BB962C8B-B14F-4D97-AF65-F5344CB8AC3E}">
        <p14:creationId xmlns:p14="http://schemas.microsoft.com/office/powerpoint/2010/main" val="120658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latin typeface="+mn-lt"/>
              </a:rPr>
              <a:t>Alignment–Prerequisite Skills</a:t>
            </a:r>
          </a:p>
        </p:txBody>
      </p:sp>
      <p:sp>
        <p:nvSpPr>
          <p:cNvPr id="9219" name="Content Placeholder 2"/>
          <p:cNvSpPr>
            <a:spLocks noGrp="1"/>
          </p:cNvSpPr>
          <p:nvPr>
            <p:ph idx="1"/>
          </p:nvPr>
        </p:nvSpPr>
        <p:spPr>
          <a:xfrm>
            <a:off x="581891" y="1610243"/>
            <a:ext cx="8220540" cy="4351338"/>
          </a:xfrm>
        </p:spPr>
        <p:txBody>
          <a:bodyPr/>
          <a:lstStyle/>
          <a:p>
            <a:r>
              <a:rPr lang="en-US" dirty="0"/>
              <a:t>A</a:t>
            </a:r>
            <a:r>
              <a:rPr lang="en-US" b="1" dirty="0"/>
              <a:t> </a:t>
            </a:r>
            <a:r>
              <a:rPr lang="en-US" b="1" i="1" dirty="0"/>
              <a:t>prerequisite skill </a:t>
            </a:r>
            <a:r>
              <a:rPr lang="en-US" dirty="0"/>
              <a:t>is one that is </a:t>
            </a:r>
            <a:r>
              <a:rPr lang="en-US" b="1" dirty="0"/>
              <a:t>essential</a:t>
            </a:r>
            <a:r>
              <a:rPr lang="en-US" dirty="0"/>
              <a:t> to the acquisition of the standard and element/indicator.</a:t>
            </a:r>
          </a:p>
          <a:p>
            <a:pPr lvl="1"/>
            <a:r>
              <a:rPr lang="en-US" b="1" dirty="0"/>
              <a:t>Prerequisite skills </a:t>
            </a:r>
            <a:r>
              <a:rPr lang="en-US" dirty="0"/>
              <a:t>allow the student to be exposed to and assessed on the standard/element at a level that is meaningful and purposeful for the student. </a:t>
            </a:r>
          </a:p>
          <a:p>
            <a:r>
              <a:rPr lang="en-US" b="1" i="1" dirty="0"/>
              <a:t>Prerequisite skills </a:t>
            </a:r>
            <a:r>
              <a:rPr lang="en-US" dirty="0"/>
              <a:t>must still focus on the </a:t>
            </a:r>
            <a:r>
              <a:rPr lang="en-US" b="1" dirty="0"/>
              <a:t>intent</a:t>
            </a:r>
            <a:r>
              <a:rPr lang="en-US" dirty="0"/>
              <a:t> of the grade level standard and element.</a:t>
            </a:r>
          </a:p>
          <a:p>
            <a:pPr lvl="1"/>
            <a:r>
              <a:rPr lang="en-US" dirty="0"/>
              <a:t>Can working on this skill eventually lead the student to the skill targeted by the standard and indicator?</a:t>
            </a:r>
          </a:p>
          <a:p>
            <a:pPr lvl="1"/>
            <a:r>
              <a:rPr lang="en-US" dirty="0"/>
              <a:t>Does the prerequisite skill allow the student to understand the intent of the </a:t>
            </a:r>
            <a:r>
              <a:rPr lang="en-US" dirty="0" smtClean="0"/>
              <a:t>standard?</a:t>
            </a:r>
            <a:endParaRPr lang="en-US" dirty="0"/>
          </a:p>
        </p:txBody>
      </p:sp>
      <p:sp>
        <p:nvSpPr>
          <p:cNvPr id="2" name="Slide Number Placeholder 1"/>
          <p:cNvSpPr>
            <a:spLocks noGrp="1"/>
          </p:cNvSpPr>
          <p:nvPr>
            <p:ph type="sldNum" sz="quarter" idx="4"/>
          </p:nvPr>
        </p:nvSpPr>
        <p:spPr/>
        <p:txBody>
          <a:bodyPr/>
          <a:lstStyle/>
          <a:p>
            <a:fld id="{D86320BF-B789-4E35-BF05-E3B98CFB65D0}" type="slidenum">
              <a:rPr lang="en-US" smtClean="0"/>
              <a:pPr/>
              <a:t>12</a:t>
            </a:fld>
            <a:endParaRPr lang="en-US" dirty="0"/>
          </a:p>
        </p:txBody>
      </p:sp>
    </p:spTree>
    <p:extLst>
      <p:ext uri="{BB962C8B-B14F-4D97-AF65-F5344CB8AC3E}">
        <p14:creationId xmlns:p14="http://schemas.microsoft.com/office/powerpoint/2010/main" val="4086320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title"/>
          </p:nvPr>
        </p:nvSpPr>
        <p:spPr>
          <a:xfrm>
            <a:off x="731520" y="242155"/>
            <a:ext cx="6316630" cy="978729"/>
          </a:xfrm>
        </p:spPr>
        <p:txBody>
          <a:bodyPr/>
          <a:lstStyle/>
          <a:p>
            <a:r>
              <a:rPr lang="en-US" dirty="0">
                <a:latin typeface="+mn-lt"/>
              </a:rPr>
              <a:t>Alignment - the Intent of the </a:t>
            </a:r>
            <a:br>
              <a:rPr lang="en-US" dirty="0">
                <a:latin typeface="+mn-lt"/>
              </a:rPr>
            </a:br>
            <a:r>
              <a:rPr lang="en-US" dirty="0">
                <a:latin typeface="+mn-lt"/>
              </a:rPr>
              <a:t>Standard and Indicator</a:t>
            </a:r>
          </a:p>
        </p:txBody>
      </p:sp>
      <p:sp>
        <p:nvSpPr>
          <p:cNvPr id="158723" name="Rectangle 3"/>
          <p:cNvSpPr>
            <a:spLocks noGrp="1"/>
          </p:cNvSpPr>
          <p:nvPr>
            <p:ph type="body" idx="1"/>
          </p:nvPr>
        </p:nvSpPr>
        <p:spPr>
          <a:xfrm>
            <a:off x="731520" y="1610243"/>
            <a:ext cx="8070911" cy="4351338"/>
          </a:xfrm>
        </p:spPr>
        <p:txBody>
          <a:bodyPr>
            <a:normAutofit/>
          </a:bodyPr>
          <a:lstStyle/>
          <a:p>
            <a:r>
              <a:rPr lang="en-US" dirty="0"/>
              <a:t>The </a:t>
            </a:r>
            <a:r>
              <a:rPr lang="en-US" b="1" i="1" dirty="0"/>
              <a:t>intent</a:t>
            </a:r>
            <a:r>
              <a:rPr lang="en-US" dirty="0"/>
              <a:t> of the standard and indicator refers to the “Big Idea”– that which they were designed to teach</a:t>
            </a:r>
            <a:r>
              <a:rPr lang="en-US" dirty="0" smtClean="0"/>
              <a:t>.</a:t>
            </a:r>
          </a:p>
          <a:p>
            <a:pPr lvl="1"/>
            <a:r>
              <a:rPr lang="en-US" dirty="0" smtClean="0"/>
              <a:t>ELAGSE9-10.W.2: Write </a:t>
            </a:r>
            <a:r>
              <a:rPr lang="en-US" dirty="0"/>
              <a:t>informative/explanatory texts to examine and convey complex ideas, concepts, and information clearly and accurately through the effective selection, organization, and analysis of content</a:t>
            </a:r>
            <a:r>
              <a:rPr lang="en-US" dirty="0" smtClean="0"/>
              <a:t>.</a:t>
            </a:r>
          </a:p>
          <a:p>
            <a:pPr lvl="1"/>
            <a:r>
              <a:rPr lang="en-US" dirty="0" smtClean="0"/>
              <a:t>a. Introduce </a:t>
            </a:r>
            <a:r>
              <a:rPr lang="en-US" dirty="0"/>
              <a:t>a topic; organize complex ideas, concepts, and information to make important connections and distinctions; include formatting (e.g., headings), graphics (e.g., figures, tables), and multimedia when useful to aiding comprehension. </a:t>
            </a:r>
          </a:p>
        </p:txBody>
      </p:sp>
      <p:sp>
        <p:nvSpPr>
          <p:cNvPr id="3" name="Slide Number Placeholder 2"/>
          <p:cNvSpPr>
            <a:spLocks noGrp="1"/>
          </p:cNvSpPr>
          <p:nvPr>
            <p:ph type="sldNum" sz="quarter" idx="4"/>
          </p:nvPr>
        </p:nvSpPr>
        <p:spPr/>
        <p:txBody>
          <a:bodyPr/>
          <a:lstStyle/>
          <a:p>
            <a:fld id="{D86320BF-B789-4E35-BF05-E3B98CFB65D0}" type="slidenum">
              <a:rPr lang="en-US" smtClean="0"/>
              <a:pPr/>
              <a:t>13</a:t>
            </a:fld>
            <a:endParaRPr lang="en-US" dirty="0"/>
          </a:p>
        </p:txBody>
      </p:sp>
    </p:spTree>
    <p:extLst>
      <p:ext uri="{BB962C8B-B14F-4D97-AF65-F5344CB8AC3E}">
        <p14:creationId xmlns:p14="http://schemas.microsoft.com/office/powerpoint/2010/main" val="3531703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18638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Alignment - the Intent of the </a:t>
            </a:r>
            <a:br>
              <a:rPr lang="en-US" dirty="0">
                <a:latin typeface="+mn-lt"/>
              </a:rPr>
            </a:br>
            <a:r>
              <a:rPr lang="en-US" dirty="0">
                <a:latin typeface="+mn-lt"/>
              </a:rPr>
              <a:t>Standard and Indicator</a:t>
            </a:r>
          </a:p>
        </p:txBody>
      </p:sp>
      <p:sp>
        <p:nvSpPr>
          <p:cNvPr id="3" name="Content Placeholder 2"/>
          <p:cNvSpPr>
            <a:spLocks noGrp="1"/>
          </p:cNvSpPr>
          <p:nvPr>
            <p:ph idx="1"/>
          </p:nvPr>
        </p:nvSpPr>
        <p:spPr>
          <a:xfrm>
            <a:off x="731520" y="1610243"/>
            <a:ext cx="8070911" cy="4351338"/>
          </a:xfrm>
        </p:spPr>
        <p:txBody>
          <a:bodyPr/>
          <a:lstStyle/>
          <a:p>
            <a:r>
              <a:rPr lang="en-US" dirty="0" smtClean="0"/>
              <a:t>MGSE5.OA.3: Generate </a:t>
            </a:r>
            <a:r>
              <a:rPr lang="en-US" dirty="0"/>
              <a:t>two numerical patterns using a given rule. Identify apparent relationships between corresponding terms by completing a function table or input/output table. Using the terms created form and graph ordered pairs on a coordinate plane. </a:t>
            </a:r>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3194284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52733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40080"/>
            <a:ext cx="7886700" cy="4351338"/>
          </a:xfrm>
        </p:spPr>
        <p:txBody>
          <a:bodyPr/>
          <a:lstStyle/>
          <a:p>
            <a:pPr marL="0" indent="0">
              <a:buNone/>
            </a:pPr>
            <a:endParaRPr lang="en-US" dirty="0" smtClean="0"/>
          </a:p>
          <a:p>
            <a:pPr marL="0" indent="0">
              <a:buNone/>
            </a:pPr>
            <a:endParaRPr lang="en-US" dirty="0"/>
          </a:p>
          <a:p>
            <a:pPr marL="0" indent="0" algn="ctr">
              <a:buNone/>
            </a:pPr>
            <a:r>
              <a:rPr lang="en-US" sz="4800" b="1" dirty="0" smtClean="0"/>
              <a:t>Features and </a:t>
            </a:r>
          </a:p>
          <a:p>
            <a:pPr marL="0" indent="0" algn="ctr">
              <a:buNone/>
            </a:pPr>
            <a:r>
              <a:rPr lang="en-US" sz="4800" b="1" dirty="0" smtClean="0"/>
              <a:t>Additional Considerations</a:t>
            </a:r>
            <a:endParaRPr lang="en-US" sz="4800" b="1"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1772533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11" y="415637"/>
            <a:ext cx="6316630" cy="903660"/>
          </a:xfrm>
        </p:spPr>
        <p:txBody>
          <a:bodyPr/>
          <a:lstStyle/>
          <a:p>
            <a:r>
              <a:rPr lang="en-US" dirty="0">
                <a:latin typeface="+mn-lt"/>
              </a:rPr>
              <a:t>Understanding the Format of Extended Content Standards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Every extension will include:</a:t>
            </a:r>
          </a:p>
          <a:p>
            <a:pPr lvl="1"/>
            <a:r>
              <a:rPr lang="en-US" dirty="0"/>
              <a:t>Grade, Subject Area, Domain</a:t>
            </a:r>
          </a:p>
          <a:p>
            <a:pPr lvl="1"/>
            <a:r>
              <a:rPr lang="en-US" dirty="0"/>
              <a:t>Standard Description</a:t>
            </a:r>
          </a:p>
          <a:p>
            <a:pPr lvl="1"/>
            <a:r>
              <a:rPr lang="en-US" dirty="0"/>
              <a:t>Level</a:t>
            </a:r>
          </a:p>
          <a:p>
            <a:pPr lvl="1"/>
            <a:r>
              <a:rPr lang="en-US" dirty="0"/>
              <a:t>Extended Content Standard</a:t>
            </a:r>
          </a:p>
          <a:p>
            <a:pPr lvl="1"/>
            <a:r>
              <a:rPr lang="en-US" dirty="0"/>
              <a:t>Footer</a:t>
            </a:r>
          </a:p>
          <a:p>
            <a:pPr marL="0" indent="0">
              <a:buNone/>
            </a:pPr>
            <a:endParaRPr lang="en-US" dirty="0"/>
          </a:p>
          <a:p>
            <a:r>
              <a:rPr lang="en-US" dirty="0"/>
              <a:t>Some extensions will include:</a:t>
            </a:r>
          </a:p>
          <a:p>
            <a:pPr lvl="1"/>
            <a:r>
              <a:rPr lang="en-US" dirty="0"/>
              <a:t>Indicator/Element Level</a:t>
            </a:r>
          </a:p>
          <a:p>
            <a:pPr lvl="1"/>
            <a:r>
              <a:rPr lang="en-US" dirty="0"/>
              <a:t>Implementation Text</a:t>
            </a:r>
          </a:p>
          <a:p>
            <a:pPr lvl="1"/>
            <a:r>
              <a:rPr lang="en-US" dirty="0"/>
              <a:t>Math-specific Definitions</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2968252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
        <p:nvSpPr>
          <p:cNvPr id="2" name="Content Placeholder 1"/>
          <p:cNvSpPr>
            <a:spLocks noGrp="1"/>
          </p:cNvSpPr>
          <p:nvPr>
            <p:ph idx="1"/>
          </p:nvPr>
        </p:nvSpPr>
        <p:spPr/>
        <p:txBody>
          <a:bodyPr/>
          <a:lstStyle/>
          <a:p>
            <a:endParaRPr lang="en-US"/>
          </a:p>
        </p:txBody>
      </p:sp>
      <p:pic>
        <p:nvPicPr>
          <p:cNvPr id="3" name="Picture 2"/>
          <p:cNvPicPr>
            <a:picLocks noChangeAspect="1"/>
          </p:cNvPicPr>
          <p:nvPr/>
        </p:nvPicPr>
        <p:blipFill>
          <a:blip r:embed="rId3"/>
          <a:stretch>
            <a:fillRect/>
          </a:stretch>
        </p:blipFill>
        <p:spPr>
          <a:xfrm>
            <a:off x="1" y="-1"/>
            <a:ext cx="9138682" cy="6226139"/>
          </a:xfrm>
          <a:prstGeom prst="rect">
            <a:avLst/>
          </a:prstGeom>
        </p:spPr>
      </p:pic>
    </p:spTree>
    <p:extLst>
      <p:ext uri="{BB962C8B-B14F-4D97-AF65-F5344CB8AC3E}">
        <p14:creationId xmlns:p14="http://schemas.microsoft.com/office/powerpoint/2010/main" val="908663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87709" y="463754"/>
            <a:ext cx="6343027" cy="535531"/>
          </a:xfrm>
        </p:spPr>
        <p:txBody>
          <a:bodyPr>
            <a:noAutofit/>
          </a:bodyPr>
          <a:lstStyle/>
          <a:p>
            <a:r>
              <a:rPr lang="en-US" sz="2800" dirty="0" smtClean="0">
                <a:latin typeface="+mn-lt"/>
              </a:rPr>
              <a:t>Links to Presentations are on the GaDOE website (shown below)</a:t>
            </a:r>
            <a:endParaRPr lang="en-US" sz="2800" dirty="0">
              <a:latin typeface="+mn-lt"/>
            </a:endParaRPr>
          </a:p>
        </p:txBody>
      </p:sp>
      <p:sp>
        <p:nvSpPr>
          <p:cNvPr id="13" name="Content Placeholder 12"/>
          <p:cNvSpPr>
            <a:spLocks noGrp="1"/>
          </p:cNvSpPr>
          <p:nvPr>
            <p:ph idx="1"/>
          </p:nvPr>
        </p:nvSpPr>
        <p:spPr/>
        <p:txBody>
          <a:bodyPr/>
          <a:lstStyle/>
          <a:p>
            <a:endParaRPr lang="en-US" dirty="0"/>
          </a:p>
        </p:txBody>
      </p:sp>
      <p:sp>
        <p:nvSpPr>
          <p:cNvPr id="5" name="Slide Number Placeholder 4"/>
          <p:cNvSpPr>
            <a:spLocks noGrp="1"/>
          </p:cNvSpPr>
          <p:nvPr>
            <p:ph type="sldNum" sz="quarter" idx="4"/>
          </p:nvPr>
        </p:nvSpPr>
        <p:spPr/>
        <p:txBody>
          <a:bodyPr/>
          <a:lstStyle/>
          <a:p>
            <a:fld id="{B9518B12-5AC3-4821-9DBE-CC17AAA3902B}" type="slidenum">
              <a:rPr lang="en-US" smtClean="0"/>
              <a:pPr/>
              <a:t>2</a:t>
            </a:fld>
            <a:endParaRPr lang="en-US" dirty="0"/>
          </a:p>
        </p:txBody>
      </p:sp>
      <p:sp>
        <p:nvSpPr>
          <p:cNvPr id="3" name="Rectangle 2"/>
          <p:cNvSpPr/>
          <p:nvPr/>
        </p:nvSpPr>
        <p:spPr>
          <a:xfrm>
            <a:off x="199293" y="5351584"/>
            <a:ext cx="8458200" cy="1107996"/>
          </a:xfrm>
          <a:prstGeom prst="rect">
            <a:avLst/>
          </a:prstGeom>
        </p:spPr>
        <p:txBody>
          <a:bodyPr wrap="square">
            <a:spAutoFit/>
          </a:bodyPr>
          <a:lstStyle/>
          <a:p>
            <a:pPr algn="ctr"/>
            <a:r>
              <a:rPr lang="en-US" sz="2400" dirty="0">
                <a:latin typeface="+mn-lt"/>
                <a:hlinkClick r:id="rId3"/>
              </a:rPr>
              <a:t>http://</a:t>
            </a:r>
            <a:r>
              <a:rPr lang="en-US" sz="2400" dirty="0" smtClean="0">
                <a:latin typeface="+mn-lt"/>
                <a:hlinkClick r:id="rId3"/>
              </a:rPr>
              <a:t>www.gadoe.org/Curriculum-Instruction-and-Assessment/Assessment/Pages/GAA.aspx</a:t>
            </a:r>
            <a:endParaRPr lang="en-US" sz="2400" dirty="0" smtClean="0">
              <a:latin typeface="+mn-lt"/>
            </a:endParaRPr>
          </a:p>
          <a:p>
            <a:pPr algn="ct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709" y="1447280"/>
            <a:ext cx="7702062" cy="3821281"/>
          </a:xfrm>
          <a:prstGeom prst="rect">
            <a:avLst/>
          </a:prstGeom>
          <a:noFill/>
          <a:ln w="1587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4" name="Left Arrow 3"/>
          <p:cNvSpPr/>
          <p:nvPr/>
        </p:nvSpPr>
        <p:spPr>
          <a:xfrm rot="20656742">
            <a:off x="7356747" y="3697471"/>
            <a:ext cx="1663481" cy="7685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6191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Understanding the Footers</a:t>
            </a:r>
            <a:endParaRPr lang="en-US" dirty="0">
              <a:latin typeface="+mn-lt"/>
            </a:endParaRPr>
          </a:p>
        </p:txBody>
      </p:sp>
      <p:sp>
        <p:nvSpPr>
          <p:cNvPr id="3" name="Content Placeholder 2"/>
          <p:cNvSpPr>
            <a:spLocks noGrp="1"/>
          </p:cNvSpPr>
          <p:nvPr>
            <p:ph idx="1"/>
          </p:nvPr>
        </p:nvSpPr>
        <p:spPr>
          <a:xfrm>
            <a:off x="611503" y="1502149"/>
            <a:ext cx="7886700" cy="4351338"/>
          </a:xfrm>
        </p:spPr>
        <p:txBody>
          <a:bodyPr>
            <a:normAutofit lnSpcReduction="10000"/>
          </a:bodyPr>
          <a:lstStyle/>
          <a:p>
            <a:r>
              <a:rPr lang="en-US" dirty="0" smtClean="0"/>
              <a:t>The use of the student’s preferred mode of communication is expected across all extended standards.</a:t>
            </a:r>
          </a:p>
          <a:p>
            <a:r>
              <a:rPr lang="en-US" dirty="0" smtClean="0"/>
              <a:t>The preferred mode of communication will allow the student to respond independently to show what they know and can do within the standard.</a:t>
            </a:r>
          </a:p>
          <a:p>
            <a:r>
              <a:rPr lang="en-US" dirty="0" smtClean="0"/>
              <a:t>Materials utilized by students can and should be adapted to meet the student’s cognitive, physical, and sensory needs.</a:t>
            </a:r>
          </a:p>
          <a:p>
            <a:r>
              <a:rPr lang="en-US" dirty="0" smtClean="0"/>
              <a:t>Materials utilized by students can and should be adapted to reflect real-world applications.</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1584757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12466"/>
            <a:ext cx="6316630" cy="930018"/>
          </a:xfrm>
        </p:spPr>
        <p:txBody>
          <a:bodyPr/>
          <a:lstStyle/>
          <a:p>
            <a:r>
              <a:rPr lang="en-US" dirty="0">
                <a:latin typeface="+mn-lt"/>
              </a:rPr>
              <a:t>Utilizing the Extended Content Standards Resource for Instruction</a:t>
            </a:r>
            <a:r>
              <a:rPr lang="en-US" dirty="0"/>
              <a:t/>
            </a:r>
            <a:br>
              <a:rPr lang="en-US" dirty="0"/>
            </a:br>
            <a:endParaRPr lang="en-US" dirty="0"/>
          </a:p>
        </p:txBody>
      </p:sp>
      <p:sp>
        <p:nvSpPr>
          <p:cNvPr id="3" name="Content Placeholder 2"/>
          <p:cNvSpPr>
            <a:spLocks noGrp="1"/>
          </p:cNvSpPr>
          <p:nvPr>
            <p:ph idx="1"/>
          </p:nvPr>
        </p:nvSpPr>
        <p:spPr>
          <a:xfrm>
            <a:off x="446809" y="1610243"/>
            <a:ext cx="8355622" cy="4351338"/>
          </a:xfrm>
        </p:spPr>
        <p:txBody>
          <a:bodyPr>
            <a:normAutofit fontScale="92500" lnSpcReduction="10000"/>
          </a:bodyPr>
          <a:lstStyle/>
          <a:p>
            <a:r>
              <a:rPr lang="en-US" dirty="0"/>
              <a:t>The extended content standards within this resource are appropriate for assisting educators in identifying skills to be instructed within </a:t>
            </a:r>
            <a:r>
              <a:rPr lang="en-US" i="1" dirty="0"/>
              <a:t>any</a:t>
            </a:r>
            <a:r>
              <a:rPr lang="en-US" dirty="0"/>
              <a:t> standard that is a part of the student’s overall educational program. </a:t>
            </a:r>
            <a:endParaRPr lang="en-US" dirty="0" smtClean="0"/>
          </a:p>
          <a:p>
            <a:r>
              <a:rPr lang="en-US" dirty="0" smtClean="0"/>
              <a:t>As </a:t>
            </a:r>
            <a:r>
              <a:rPr lang="en-US" dirty="0"/>
              <a:t>part of the educational program, more than one skill within a standard/element may be identified as a target for instruction. </a:t>
            </a:r>
            <a:endParaRPr lang="en-US" dirty="0" smtClean="0"/>
          </a:p>
          <a:p>
            <a:r>
              <a:rPr lang="en-US" dirty="0" smtClean="0"/>
              <a:t>Systems </a:t>
            </a:r>
            <a:r>
              <a:rPr lang="en-US" dirty="0"/>
              <a:t>of prompting by the teacher, utilizing cues added to materials, and expanding the number of options for responding (e.g., number of choices given for an answer) are appropriate instructional strategies that support the learning of skills aligned to the standard. </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3826816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82320"/>
            <a:ext cx="6316630" cy="960163"/>
          </a:xfrm>
        </p:spPr>
        <p:txBody>
          <a:bodyPr/>
          <a:lstStyle/>
          <a:p>
            <a:r>
              <a:rPr lang="en-US" dirty="0">
                <a:latin typeface="+mn-lt"/>
              </a:rPr>
              <a:t>Utilizing the Extended Content Standards Resource for Assessment</a:t>
            </a:r>
            <a:r>
              <a:rPr lang="en-US" dirty="0"/>
              <a:t/>
            </a:r>
            <a:br>
              <a:rPr lang="en-US" dirty="0"/>
            </a:br>
            <a:endParaRPr lang="en-US" dirty="0"/>
          </a:p>
        </p:txBody>
      </p:sp>
      <p:sp>
        <p:nvSpPr>
          <p:cNvPr id="3" name="Content Placeholder 2"/>
          <p:cNvSpPr>
            <a:spLocks noGrp="1"/>
          </p:cNvSpPr>
          <p:nvPr>
            <p:ph idx="1"/>
          </p:nvPr>
        </p:nvSpPr>
        <p:spPr>
          <a:xfrm>
            <a:off x="332509" y="1442483"/>
            <a:ext cx="8469922" cy="4519098"/>
          </a:xfrm>
        </p:spPr>
        <p:txBody>
          <a:bodyPr>
            <a:normAutofit/>
          </a:bodyPr>
          <a:lstStyle/>
          <a:p>
            <a:r>
              <a:rPr lang="en-US" dirty="0" smtClean="0"/>
              <a:t>There are three </a:t>
            </a:r>
            <a:r>
              <a:rPr lang="en-US" dirty="0"/>
              <a:t>important caveats to the use of this resource as teachers identify specific </a:t>
            </a:r>
            <a:r>
              <a:rPr lang="en-US" dirty="0" smtClean="0"/>
              <a:t>skills</a:t>
            </a:r>
            <a:r>
              <a:rPr lang="en-US" dirty="0"/>
              <a:t>.</a:t>
            </a:r>
            <a:endParaRPr lang="en-US" dirty="0" smtClean="0"/>
          </a:p>
          <a:p>
            <a:pPr lvl="1"/>
            <a:r>
              <a:rPr lang="en-US" dirty="0" smtClean="0"/>
              <a:t>The use </a:t>
            </a:r>
            <a:r>
              <a:rPr lang="en-US" dirty="0"/>
              <a:t>of the content standards extensions that comprise this resource is </a:t>
            </a:r>
            <a:r>
              <a:rPr lang="en-US" u="sng" dirty="0"/>
              <a:t>not</a:t>
            </a:r>
            <a:r>
              <a:rPr lang="en-US" dirty="0"/>
              <a:t> required when developing a GAA portfolio. </a:t>
            </a:r>
            <a:endParaRPr lang="en-US" dirty="0" smtClean="0"/>
          </a:p>
          <a:p>
            <a:pPr lvl="1"/>
            <a:r>
              <a:rPr lang="en-US" dirty="0" smtClean="0"/>
              <a:t>Identification and </a:t>
            </a:r>
            <a:r>
              <a:rPr lang="en-US" dirty="0"/>
              <a:t>use of a skill listed within this resource does not ensure a scorable GAA portfolio entry. </a:t>
            </a:r>
            <a:endParaRPr lang="en-US" dirty="0" smtClean="0"/>
          </a:p>
          <a:p>
            <a:pPr lvl="1"/>
            <a:r>
              <a:rPr lang="en-US" dirty="0" smtClean="0"/>
              <a:t>The utilization </a:t>
            </a:r>
            <a:r>
              <a:rPr lang="en-US" dirty="0"/>
              <a:t>of skills within a specific level neither precludes nor ensures a student will receive a certain score point within a portfolio </a:t>
            </a:r>
            <a:r>
              <a:rPr lang="en-US" dirty="0" smtClean="0"/>
              <a:t>entry.</a:t>
            </a:r>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3763644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Utilizing the Extended Content Standards Resource for Assessment</a:t>
            </a:r>
          </a:p>
        </p:txBody>
      </p:sp>
      <p:sp>
        <p:nvSpPr>
          <p:cNvPr id="3" name="Content Placeholder 2"/>
          <p:cNvSpPr>
            <a:spLocks noGrp="1"/>
          </p:cNvSpPr>
          <p:nvPr>
            <p:ph idx="1"/>
          </p:nvPr>
        </p:nvSpPr>
        <p:spPr>
          <a:xfrm>
            <a:off x="731520" y="1610243"/>
            <a:ext cx="8070911" cy="4351338"/>
          </a:xfrm>
        </p:spPr>
        <p:txBody>
          <a:bodyPr/>
          <a:lstStyle/>
          <a:p>
            <a:r>
              <a:rPr lang="en-US" dirty="0"/>
              <a:t>When using this resource, it is important to remember that consistency of skill must be maintained across all pieces of evidence within an entry. </a:t>
            </a:r>
          </a:p>
          <a:p>
            <a:r>
              <a:rPr lang="en-US" dirty="0"/>
              <a:t>While a student may receive instruction on a variety of skills within a standard, evidence of learning related to a single skill across both collection periods is the focus for the GAA. </a:t>
            </a:r>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4230034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smtClean="0">
                <a:latin typeface="+mn-lt"/>
              </a:rPr>
              <a:t>Additional Considerations for Language</a:t>
            </a:r>
            <a:endParaRPr lang="en-US" dirty="0">
              <a:latin typeface="+mn-lt"/>
            </a:endParaRPr>
          </a:p>
        </p:txBody>
      </p:sp>
      <p:sp>
        <p:nvSpPr>
          <p:cNvPr id="3" name="Content Placeholder 2"/>
          <p:cNvSpPr>
            <a:spLocks noGrp="1"/>
          </p:cNvSpPr>
          <p:nvPr>
            <p:ph idx="1"/>
          </p:nvPr>
        </p:nvSpPr>
        <p:spPr>
          <a:xfrm>
            <a:off x="628650" y="1610243"/>
            <a:ext cx="8173781" cy="4351338"/>
          </a:xfrm>
        </p:spPr>
        <p:txBody>
          <a:bodyPr/>
          <a:lstStyle/>
          <a:p>
            <a:r>
              <a:rPr lang="en-US" dirty="0"/>
              <a:t>The Language Extended Content Standards are related to the understanding of specific words/phrases which leads to a better understanding of the text in which they appear. </a:t>
            </a:r>
            <a:endParaRPr lang="en-US" dirty="0" smtClean="0"/>
          </a:p>
          <a:p>
            <a:r>
              <a:rPr lang="en-US" dirty="0" smtClean="0"/>
              <a:t>The </a:t>
            </a:r>
            <a:r>
              <a:rPr lang="en-US" dirty="0"/>
              <a:t>adaptation of </a:t>
            </a:r>
            <a:r>
              <a:rPr lang="en-US" b="1" dirty="0" smtClean="0"/>
              <a:t>grade-level </a:t>
            </a:r>
            <a:r>
              <a:rPr lang="en-US" dirty="0" smtClean="0"/>
              <a:t>text </a:t>
            </a:r>
            <a:r>
              <a:rPr lang="en-US" dirty="0"/>
              <a:t>and the method through which students can show understanding can include the use of objects, symbols, word-symbol combinations, and high interest/low readability material.  </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16807564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smtClean="0">
                <a:latin typeface="+mn-lt"/>
              </a:rPr>
              <a:t>Additional Considerations for Reading</a:t>
            </a:r>
            <a:endParaRPr lang="en-US" dirty="0">
              <a:latin typeface="+mn-lt"/>
            </a:endParaRPr>
          </a:p>
        </p:txBody>
      </p:sp>
      <p:sp>
        <p:nvSpPr>
          <p:cNvPr id="3" name="Content Placeholder 2"/>
          <p:cNvSpPr>
            <a:spLocks noGrp="1"/>
          </p:cNvSpPr>
          <p:nvPr>
            <p:ph idx="1"/>
          </p:nvPr>
        </p:nvSpPr>
        <p:spPr>
          <a:xfrm>
            <a:off x="628650" y="1610243"/>
            <a:ext cx="8173781" cy="4297397"/>
          </a:xfrm>
        </p:spPr>
        <p:txBody>
          <a:bodyPr>
            <a:normAutofit/>
          </a:bodyPr>
          <a:lstStyle/>
          <a:p>
            <a:r>
              <a:rPr lang="en-US" dirty="0"/>
              <a:t>The Reading Foundations and Reading standards relate to the understanding of a given text. </a:t>
            </a:r>
            <a:endParaRPr lang="en-US" dirty="0" smtClean="0"/>
          </a:p>
          <a:p>
            <a:r>
              <a:rPr lang="en-US" dirty="0" smtClean="0"/>
              <a:t>The </a:t>
            </a:r>
            <a:r>
              <a:rPr lang="en-US" dirty="0"/>
              <a:t>adaptation </a:t>
            </a:r>
            <a:r>
              <a:rPr lang="en-US" dirty="0" smtClean="0"/>
              <a:t>of </a:t>
            </a:r>
            <a:r>
              <a:rPr lang="en-US" b="1" dirty="0" smtClean="0"/>
              <a:t>grade-level</a:t>
            </a:r>
            <a:r>
              <a:rPr lang="en-US" dirty="0" smtClean="0"/>
              <a:t> </a:t>
            </a:r>
            <a:r>
              <a:rPr lang="en-US" dirty="0"/>
              <a:t>text, including the method through which students can answer questions about the text, can include the use of objects, symbols, word-symbol combinations, and high interest/low readability material.</a:t>
            </a:r>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53051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Additional Considerations for </a:t>
            </a:r>
            <a:r>
              <a:rPr lang="en-US" dirty="0" smtClean="0">
                <a:latin typeface="+mn-lt"/>
              </a:rPr>
              <a:t>Writing</a:t>
            </a:r>
            <a:endParaRPr lang="en-US" dirty="0">
              <a:latin typeface="+mn-lt"/>
            </a:endParaRPr>
          </a:p>
        </p:txBody>
      </p:sp>
      <p:sp>
        <p:nvSpPr>
          <p:cNvPr id="3" name="Content Placeholder 2"/>
          <p:cNvSpPr>
            <a:spLocks noGrp="1"/>
          </p:cNvSpPr>
          <p:nvPr>
            <p:ph idx="1"/>
          </p:nvPr>
        </p:nvSpPr>
        <p:spPr>
          <a:xfrm>
            <a:off x="628650" y="1610243"/>
            <a:ext cx="8173781" cy="4276849"/>
          </a:xfrm>
        </p:spPr>
        <p:txBody>
          <a:bodyPr>
            <a:normAutofit fontScale="77500" lnSpcReduction="20000"/>
          </a:bodyPr>
          <a:lstStyle/>
          <a:p>
            <a:r>
              <a:rPr lang="en-US" dirty="0"/>
              <a:t>The Writing standards relate to the development of a text, incorporating ideas provided by the student, which is lasting (versus speaking, which is temporary) and can be read/utilized by others as a single product (versus numbering sentences as part of a worksheet activity).  </a:t>
            </a:r>
          </a:p>
          <a:p>
            <a:r>
              <a:rPr lang="en-US" dirty="0"/>
              <a:t>Students may produce statements/sentences/written pieces in a variety of ways, based upon their cognitive, physical, and sensory needs. Students may utilize objects, symbols, symbol/word combinations, and/or written words to express ideas. </a:t>
            </a:r>
            <a:endParaRPr lang="en-US" dirty="0" smtClean="0"/>
          </a:p>
          <a:p>
            <a:r>
              <a:rPr lang="en-US" dirty="0" smtClean="0"/>
              <a:t>Students </a:t>
            </a:r>
            <a:r>
              <a:rPr lang="en-US" dirty="0"/>
              <a:t>may also communicate a statement, verbally or through the use of an AAC device, which is then scribed and included in a piece of writing. </a:t>
            </a:r>
            <a:endParaRPr lang="en-US" dirty="0" smtClean="0"/>
          </a:p>
          <a:p>
            <a:r>
              <a:rPr lang="en-US" dirty="0" smtClean="0"/>
              <a:t>However</a:t>
            </a:r>
            <a:r>
              <a:rPr lang="en-US" dirty="0"/>
              <a:t>, the fine motor skill of copying or tracing words which were not generated by the student as part of a complete written piece is not aligned to these standards.</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Tree>
    <p:extLst>
      <p:ext uri="{BB962C8B-B14F-4D97-AF65-F5344CB8AC3E}">
        <p14:creationId xmlns:p14="http://schemas.microsoft.com/office/powerpoint/2010/main" val="3229330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smtClean="0">
                <a:latin typeface="+mn-lt"/>
              </a:rPr>
              <a:t>Additional Considerations for Speaking and Listening</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t>The most </a:t>
            </a:r>
            <a:r>
              <a:rPr lang="en-US" dirty="0"/>
              <a:t>effective and efficient (considered the preferred) mode of communication should be utilized by the student when interacting with others. </a:t>
            </a:r>
            <a:endParaRPr lang="en-US" dirty="0" smtClean="0"/>
          </a:p>
          <a:p>
            <a:r>
              <a:rPr lang="en-US" dirty="0" smtClean="0"/>
              <a:t>Communication must </a:t>
            </a:r>
            <a:r>
              <a:rPr lang="en-US" dirty="0"/>
              <a:t>be between the student and another individual or group of individuals. </a:t>
            </a:r>
            <a:endParaRPr lang="en-US" dirty="0" smtClean="0"/>
          </a:p>
          <a:p>
            <a:r>
              <a:rPr lang="en-US" dirty="0" smtClean="0"/>
              <a:t>As </a:t>
            </a:r>
            <a:r>
              <a:rPr lang="en-US" dirty="0"/>
              <a:t>the skills move from Least to Most Complex, students can also utilize communication skills in different activities and/or environments. </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2265636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smtClean="0">
                <a:latin typeface="+mn-lt"/>
              </a:rPr>
              <a:t>Additional Considerations for Mathematics</a:t>
            </a:r>
            <a:endParaRPr lang="en-US" dirty="0">
              <a:latin typeface="+mn-lt"/>
            </a:endParaRPr>
          </a:p>
        </p:txBody>
      </p:sp>
      <p:sp>
        <p:nvSpPr>
          <p:cNvPr id="3" name="Content Placeholder 2"/>
          <p:cNvSpPr>
            <a:spLocks noGrp="1"/>
          </p:cNvSpPr>
          <p:nvPr>
            <p:ph idx="1"/>
          </p:nvPr>
        </p:nvSpPr>
        <p:spPr/>
        <p:txBody>
          <a:bodyPr/>
          <a:lstStyle/>
          <a:p>
            <a:r>
              <a:rPr lang="en-US" dirty="0"/>
              <a:t>Students with significant disabilities often require the use of "hands-on" materials in order to understand and express learning in mathematics. </a:t>
            </a:r>
            <a:endParaRPr lang="en-US" dirty="0" smtClean="0"/>
          </a:p>
          <a:p>
            <a:r>
              <a:rPr lang="en-US" dirty="0" smtClean="0"/>
              <a:t>Unless </a:t>
            </a:r>
            <a:r>
              <a:rPr lang="en-US" dirty="0"/>
              <a:t>otherwise noted, manipulatives which are appropriate for student use, related to the standard, and reflect a real-world application of the concept can and should be provided to and be utilized by the student to show skill. </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2633687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2175"/>
            <a:ext cx="6977952" cy="1752039"/>
          </a:xfrm>
        </p:spPr>
        <p:txBody>
          <a:bodyPr/>
          <a:lstStyle/>
          <a:p>
            <a:r>
              <a:rPr lang="en-US" dirty="0">
                <a:latin typeface="+mn-lt"/>
              </a:rPr>
              <a:t>Additional Considerations for Science and Social Studies Extended Content Standards</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628650" y="1610243"/>
            <a:ext cx="8173781" cy="4348768"/>
          </a:xfrm>
        </p:spPr>
        <p:txBody>
          <a:bodyPr>
            <a:normAutofit fontScale="92500" lnSpcReduction="20000"/>
          </a:bodyPr>
          <a:lstStyle/>
          <a:p>
            <a:r>
              <a:rPr lang="en-US" dirty="0"/>
              <a:t>The extended content standards provided for Science and Social Studies are a cross-section of Georgia Performance Standards available for assessment via the GAA. </a:t>
            </a:r>
            <a:endParaRPr lang="en-US" dirty="0" smtClean="0"/>
          </a:p>
          <a:p>
            <a:r>
              <a:rPr lang="en-US" dirty="0" smtClean="0"/>
              <a:t>These </a:t>
            </a:r>
            <a:r>
              <a:rPr lang="en-US" dirty="0"/>
              <a:t>standards were targeted for extensions due to their overall relevance for students with significant disabilities. </a:t>
            </a:r>
            <a:endParaRPr lang="en-US" dirty="0" smtClean="0"/>
          </a:p>
          <a:p>
            <a:r>
              <a:rPr lang="en-US" dirty="0" smtClean="0"/>
              <a:t>However</a:t>
            </a:r>
            <a:r>
              <a:rPr lang="en-US" dirty="0"/>
              <a:t>, all standards/elements listed in the GAA blueprint are available for inclusion within an individual student’s portfolio for these content areas. </a:t>
            </a:r>
            <a:endParaRPr lang="en-US" dirty="0" smtClean="0"/>
          </a:p>
          <a:p>
            <a:r>
              <a:rPr lang="en-US" dirty="0" smtClean="0"/>
              <a:t>The </a:t>
            </a:r>
            <a:r>
              <a:rPr lang="en-US" dirty="0"/>
              <a:t>provision of an extended content standard in Science and Social Studies </a:t>
            </a:r>
            <a:r>
              <a:rPr lang="en-US" b="1" dirty="0"/>
              <a:t>does not imply</a:t>
            </a:r>
            <a:r>
              <a:rPr lang="en-US" dirty="0"/>
              <a:t> that only those standards/elements extended are appropriate for this group of students, available for assessment, or will be scored within a portfolio. </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4042791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rPr>
              <a:t>Questions &amp; Answers</a:t>
            </a:r>
            <a:endParaRPr lang="en-US" dirty="0">
              <a:latin typeface="+mn-lt"/>
            </a:endParaRPr>
          </a:p>
        </p:txBody>
      </p:sp>
      <p:sp>
        <p:nvSpPr>
          <p:cNvPr id="7" name="Content Placeholder 6"/>
          <p:cNvSpPr txBox="1">
            <a:spLocks noGrp="1"/>
          </p:cNvSpPr>
          <p:nvPr>
            <p:ph idx="1"/>
          </p:nvPr>
        </p:nvSpPr>
        <p:spPr>
          <a:xfrm>
            <a:off x="628650" y="1825624"/>
            <a:ext cx="7886700" cy="3274409"/>
          </a:xfrm>
        </p:spPr>
        <p:txBody>
          <a:bodyPr>
            <a:normAutofit/>
          </a:bodyPr>
          <a:lstStyle/>
          <a:p>
            <a:r>
              <a:rPr lang="en-US" dirty="0" smtClean="0"/>
              <a:t>You are invited to submit questions you may have using the “Questions” feature of the GoToWebinar anytime throughout each session.  </a:t>
            </a:r>
          </a:p>
          <a:p>
            <a:endParaRPr lang="en-US" dirty="0" smtClean="0"/>
          </a:p>
          <a:p>
            <a:r>
              <a:rPr lang="en-US" dirty="0" smtClean="0"/>
              <a:t>The “Questions” feature will be monitored throughout the session and questions will be addressed. </a:t>
            </a:r>
          </a:p>
          <a:p>
            <a:endParaRPr lang="en-US" dirty="0"/>
          </a:p>
          <a:p>
            <a:pPr marL="0" indent="0">
              <a:buNone/>
            </a:pPr>
            <a:endParaRPr lang="en-US" dirty="0"/>
          </a:p>
        </p:txBody>
      </p:sp>
      <p:sp>
        <p:nvSpPr>
          <p:cNvPr id="2" name="Slide Number Placeholder 1"/>
          <p:cNvSpPr>
            <a:spLocks noGrp="1"/>
          </p:cNvSpPr>
          <p:nvPr>
            <p:ph type="sldNum" sz="quarter" idx="4"/>
          </p:nvPr>
        </p:nvSpPr>
        <p:spPr/>
        <p:txBody>
          <a:bodyPr/>
          <a:lstStyle/>
          <a:p>
            <a:fld id="{8A09669B-4FA0-413A-AFA7-5B107AF457D8}" type="slidenum">
              <a:rPr lang="en-US" smtClean="0"/>
              <a:pPr/>
              <a:t>3</a:t>
            </a:fld>
            <a:endParaRPr lang="en-US" dirty="0"/>
          </a:p>
        </p:txBody>
      </p:sp>
    </p:spTree>
    <p:extLst>
      <p:ext uri="{BB962C8B-B14F-4D97-AF65-F5344CB8AC3E}">
        <p14:creationId xmlns:p14="http://schemas.microsoft.com/office/powerpoint/2010/main" val="2377094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22118"/>
            <a:ext cx="6316630" cy="1120366"/>
          </a:xfrm>
        </p:spPr>
        <p:txBody>
          <a:bodyPr/>
          <a:lstStyle/>
          <a:p>
            <a:r>
              <a:rPr lang="en-US" dirty="0">
                <a:latin typeface="+mn-lt"/>
              </a:rPr>
              <a:t>Definition of Terms Used within Extended Content Standards</a:t>
            </a:r>
            <a:r>
              <a:rPr lang="en-US" dirty="0"/>
              <a:t/>
            </a:r>
            <a:br>
              <a:rPr lang="en-US" dirty="0"/>
            </a:br>
            <a:endParaRPr lang="en-US" dirty="0"/>
          </a:p>
        </p:txBody>
      </p:sp>
      <p:sp>
        <p:nvSpPr>
          <p:cNvPr id="3" name="Content Placeholder 2"/>
          <p:cNvSpPr>
            <a:spLocks noGrp="1"/>
          </p:cNvSpPr>
          <p:nvPr>
            <p:ph idx="1"/>
          </p:nvPr>
        </p:nvSpPr>
        <p:spPr>
          <a:xfrm>
            <a:off x="628650" y="1610243"/>
            <a:ext cx="8173781" cy="4351338"/>
          </a:xfrm>
        </p:spPr>
        <p:txBody>
          <a:bodyPr/>
          <a:lstStyle/>
          <a:p>
            <a:r>
              <a:rPr lang="en-US" sz="3200" dirty="0" smtClean="0"/>
              <a:t>A glossary of commonly used words is provided to:</a:t>
            </a:r>
          </a:p>
          <a:p>
            <a:pPr lvl="1"/>
            <a:r>
              <a:rPr lang="en-US" sz="2800" dirty="0" smtClean="0"/>
              <a:t>support an understanding of skills;</a:t>
            </a:r>
          </a:p>
          <a:p>
            <a:pPr lvl="1"/>
            <a:r>
              <a:rPr lang="en-US" sz="2800" dirty="0"/>
              <a:t>e</a:t>
            </a:r>
            <a:r>
              <a:rPr lang="en-US" sz="2800" dirty="0" smtClean="0"/>
              <a:t>nsure consistent use of terminology.</a:t>
            </a:r>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4225778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Extended Standards Online Tool</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t>Aids teachers </a:t>
            </a:r>
            <a:r>
              <a:rPr lang="en-US" dirty="0"/>
              <a:t>in quickly referencing the expanded standards in the classroom </a:t>
            </a:r>
            <a:r>
              <a:rPr lang="en-US" dirty="0" smtClean="0"/>
              <a:t>environment</a:t>
            </a:r>
            <a:endParaRPr lang="en-US" dirty="0"/>
          </a:p>
          <a:p>
            <a:pPr lvl="0"/>
            <a:r>
              <a:rPr lang="en-US" dirty="0"/>
              <a:t>Allows teachers to select and save standards for each </a:t>
            </a:r>
            <a:r>
              <a:rPr lang="en-US" dirty="0" smtClean="0"/>
              <a:t>student</a:t>
            </a:r>
          </a:p>
          <a:p>
            <a:pPr lvl="0"/>
            <a:r>
              <a:rPr lang="en-US" dirty="0" smtClean="0"/>
              <a:t>Works </a:t>
            </a:r>
            <a:r>
              <a:rPr lang="en-US" dirty="0"/>
              <a:t>across all grades and content areas</a:t>
            </a:r>
          </a:p>
          <a:p>
            <a:pPr lvl="0"/>
            <a:r>
              <a:rPr lang="en-US" dirty="0"/>
              <a:t>Uses the built-in Word mail merge feature, so functionality and support is standardized</a:t>
            </a:r>
          </a:p>
          <a:p>
            <a:r>
              <a:rPr lang="en-US" dirty="0"/>
              <a:t>Quick-start materials and support will be </a:t>
            </a:r>
            <a:r>
              <a:rPr lang="en-US" dirty="0" smtClean="0"/>
              <a:t>provided</a:t>
            </a:r>
            <a:endParaRPr lang="en-US" dirty="0"/>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33556619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System and School Support</a:t>
            </a:r>
            <a:endParaRPr lang="en-US" dirty="0">
              <a:latin typeface="+mn-lt"/>
            </a:endParaRPr>
          </a:p>
        </p:txBody>
      </p:sp>
      <p:sp>
        <p:nvSpPr>
          <p:cNvPr id="3" name="Content Placeholder 2"/>
          <p:cNvSpPr>
            <a:spLocks noGrp="1"/>
          </p:cNvSpPr>
          <p:nvPr>
            <p:ph idx="1"/>
          </p:nvPr>
        </p:nvSpPr>
        <p:spPr>
          <a:xfrm>
            <a:off x="291646" y="1157749"/>
            <a:ext cx="8324449" cy="4454899"/>
          </a:xfrm>
        </p:spPr>
        <p:txBody>
          <a:bodyPr>
            <a:normAutofit fontScale="85000" lnSpcReduction="20000"/>
          </a:bodyPr>
          <a:lstStyle/>
          <a:p>
            <a:pPr marL="0" indent="0">
              <a:buNone/>
            </a:pPr>
            <a:endParaRPr lang="en-US" sz="2400" dirty="0" smtClean="0"/>
          </a:p>
          <a:p>
            <a:r>
              <a:rPr lang="en-US" sz="2400" dirty="0" smtClean="0"/>
              <a:t>The Georgia Center for Assessment will be providing support to systems and schools through December 2016 via support sessions as well as customer support.</a:t>
            </a:r>
          </a:p>
          <a:p>
            <a:pPr lvl="1"/>
            <a:r>
              <a:rPr lang="en-US" dirty="0" smtClean="0"/>
              <a:t>October 3</a:t>
            </a:r>
            <a:r>
              <a:rPr lang="en-US" baseline="30000" dirty="0" smtClean="0"/>
              <a:t>rd</a:t>
            </a:r>
            <a:r>
              <a:rPr lang="en-US" dirty="0" smtClean="0"/>
              <a:t>, October 17</a:t>
            </a:r>
            <a:r>
              <a:rPr lang="en-US" baseline="30000" dirty="0" smtClean="0"/>
              <a:t>th</a:t>
            </a:r>
            <a:r>
              <a:rPr lang="en-US" dirty="0" smtClean="0"/>
              <a:t>, October 24</a:t>
            </a:r>
            <a:r>
              <a:rPr lang="en-US" baseline="30000" dirty="0" smtClean="0"/>
              <a:t>th</a:t>
            </a:r>
            <a:r>
              <a:rPr lang="en-US" dirty="0" smtClean="0"/>
              <a:t>, November 14</a:t>
            </a:r>
            <a:r>
              <a:rPr lang="en-US" baseline="30000" dirty="0" smtClean="0"/>
              <a:t>th</a:t>
            </a:r>
            <a:r>
              <a:rPr lang="en-US" dirty="0" smtClean="0"/>
              <a:t>, December 5</a:t>
            </a:r>
            <a:r>
              <a:rPr lang="en-US" baseline="30000" dirty="0" smtClean="0"/>
              <a:t>th,</a:t>
            </a:r>
            <a:r>
              <a:rPr lang="en-US" dirty="0" smtClean="0"/>
              <a:t> December 12</a:t>
            </a:r>
            <a:r>
              <a:rPr lang="en-US" baseline="30000" dirty="0" smtClean="0"/>
              <a:t>th</a:t>
            </a:r>
            <a:r>
              <a:rPr lang="en-US" dirty="0" smtClean="0"/>
              <a:t>  (4:00-5:00 PM)</a:t>
            </a:r>
          </a:p>
          <a:p>
            <a:pPr marL="457200" lvl="1" indent="0">
              <a:buNone/>
            </a:pPr>
            <a:endParaRPr lang="en-US" dirty="0" smtClean="0"/>
          </a:p>
          <a:p>
            <a:pPr lvl="1"/>
            <a:r>
              <a:rPr lang="en-US" dirty="0" smtClean="0"/>
              <a:t>October 10</a:t>
            </a:r>
            <a:r>
              <a:rPr lang="en-US" baseline="30000" dirty="0" smtClean="0"/>
              <a:t>th</a:t>
            </a:r>
            <a:r>
              <a:rPr lang="en-US" dirty="0" smtClean="0"/>
              <a:t>, October 31</a:t>
            </a:r>
            <a:r>
              <a:rPr lang="en-US" baseline="30000" dirty="0" smtClean="0"/>
              <a:t>st</a:t>
            </a:r>
            <a:r>
              <a:rPr lang="en-US" dirty="0" smtClean="0"/>
              <a:t>, November 28</a:t>
            </a:r>
            <a:r>
              <a:rPr lang="en-US" baseline="30000" dirty="0" smtClean="0"/>
              <a:t>th</a:t>
            </a:r>
            <a:r>
              <a:rPr lang="en-US" dirty="0" smtClean="0"/>
              <a:t> (7:00 AM-8:00 AM)</a:t>
            </a:r>
          </a:p>
          <a:p>
            <a:pPr marL="457200" lvl="1" indent="0">
              <a:buNone/>
            </a:pPr>
            <a:endParaRPr lang="en-US" dirty="0" smtClean="0"/>
          </a:p>
          <a:p>
            <a:r>
              <a:rPr lang="en-US" sz="2400" dirty="0" smtClean="0"/>
              <a:t>Join these optional support sessions using the link below:</a:t>
            </a:r>
            <a:br>
              <a:rPr lang="en-US" sz="2400" dirty="0" smtClean="0"/>
            </a:br>
            <a:r>
              <a:rPr lang="en-US" sz="2400" dirty="0" smtClean="0"/>
              <a:t/>
            </a:r>
            <a:br>
              <a:rPr lang="en-US" sz="2400" dirty="0" smtClean="0"/>
            </a:br>
            <a:r>
              <a:rPr lang="en-US" sz="2400" dirty="0" smtClean="0">
                <a:hlinkClick r:id="rId3"/>
              </a:rPr>
              <a:t>https://global.gotomeeting.com/join/136621357</a:t>
            </a:r>
            <a:r>
              <a:rPr lang="en-US" sz="2400" dirty="0" smtClean="0"/>
              <a:t> </a:t>
            </a:r>
            <a:br>
              <a:rPr lang="en-US" sz="2400" dirty="0" smtClean="0"/>
            </a:br>
            <a:r>
              <a:rPr lang="en-US" sz="2400" dirty="0" smtClean="0"/>
              <a:t/>
            </a:r>
            <a:br>
              <a:rPr lang="en-US" sz="2400" dirty="0" smtClean="0"/>
            </a:br>
            <a:r>
              <a:rPr lang="en-US" sz="2400" b="1" dirty="0" smtClean="0"/>
              <a:t>You can also dial in using your phone. </a:t>
            </a:r>
            <a:br>
              <a:rPr lang="en-US" sz="2400" b="1" dirty="0" smtClean="0"/>
            </a:br>
            <a:r>
              <a:rPr lang="en-US" sz="2400" b="1" dirty="0" smtClean="0"/>
              <a:t>United States +1 (646) 749-3122 </a:t>
            </a:r>
            <a:br>
              <a:rPr lang="en-US" sz="2400" b="1" dirty="0" smtClean="0"/>
            </a:br>
            <a:r>
              <a:rPr lang="en-US" sz="2400" b="1" dirty="0" smtClean="0"/>
              <a:t/>
            </a:r>
            <a:br>
              <a:rPr lang="en-US" sz="2400" b="1" dirty="0" smtClean="0"/>
            </a:br>
            <a:r>
              <a:rPr lang="en-US" sz="2400" b="1" dirty="0" smtClean="0"/>
              <a:t>Access Code: 136-621-357 </a:t>
            </a:r>
            <a:br>
              <a:rPr lang="en-US" sz="2400" b="1" dirty="0" smtClean="0"/>
            </a:br>
            <a:endParaRPr lang="en-US" sz="2400" dirty="0" smtClean="0"/>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1498259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latin typeface="+mn-lt"/>
              </a:rPr>
              <a:t>Contact Information</a:t>
            </a:r>
          </a:p>
        </p:txBody>
      </p:sp>
      <p:sp>
        <p:nvSpPr>
          <p:cNvPr id="68611" name="Rectangle 3"/>
          <p:cNvSpPr>
            <a:spLocks noGrp="1" noChangeArrowheads="1"/>
          </p:cNvSpPr>
          <p:nvPr>
            <p:ph idx="1"/>
          </p:nvPr>
        </p:nvSpPr>
        <p:spPr>
          <a:xfrm>
            <a:off x="628650" y="1474237"/>
            <a:ext cx="7886700" cy="4702726"/>
          </a:xfrm>
        </p:spPr>
        <p:txBody>
          <a:bodyPr/>
          <a:lstStyle/>
          <a:p>
            <a:pPr marL="0" indent="0">
              <a:buNone/>
            </a:pPr>
            <a:r>
              <a:rPr lang="en-US" sz="3200" dirty="0"/>
              <a:t>Questions about </a:t>
            </a:r>
            <a:r>
              <a:rPr lang="en-US" sz="3200" dirty="0" smtClean="0"/>
              <a:t>how to administer </a:t>
            </a:r>
            <a:r>
              <a:rPr lang="en-US" sz="3200" dirty="0"/>
              <a:t>the GAA? </a:t>
            </a:r>
          </a:p>
          <a:p>
            <a:pPr marL="0" indent="0">
              <a:buNone/>
            </a:pPr>
            <a:endParaRPr lang="en-US" sz="3200" dirty="0" smtClean="0"/>
          </a:p>
          <a:p>
            <a:r>
              <a:rPr lang="en-US" dirty="0" smtClean="0"/>
              <a:t>GaDOE Assessment Division </a:t>
            </a:r>
          </a:p>
          <a:p>
            <a:pPr lvl="1"/>
            <a:r>
              <a:rPr lang="en-US" dirty="0" smtClean="0"/>
              <a:t>(800) 634-4106</a:t>
            </a:r>
          </a:p>
          <a:p>
            <a:pPr marL="457200" lvl="1" indent="0">
              <a:buNone/>
            </a:pPr>
            <a:endParaRPr lang="en-US" dirty="0" smtClean="0"/>
          </a:p>
          <a:p>
            <a:r>
              <a:rPr lang="en-US" dirty="0" smtClean="0"/>
              <a:t>Deborah Houston, Assessment Specialist</a:t>
            </a:r>
          </a:p>
          <a:p>
            <a:pPr lvl="1"/>
            <a:r>
              <a:rPr lang="en-US" dirty="0" smtClean="0"/>
              <a:t>(404) 657-0251 </a:t>
            </a:r>
          </a:p>
          <a:p>
            <a:pPr lvl="1"/>
            <a:r>
              <a:rPr lang="en-US" dirty="0" smtClean="0"/>
              <a:t>dhouston@doe.k12.ga.us</a:t>
            </a:r>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3D45E90E-7AA7-4135-BF48-E71B508DA412}" type="slidenum">
              <a:rPr lang="en-US" smtClean="0"/>
              <a:pPr/>
              <a:t>33</a:t>
            </a:fld>
            <a:endParaRPr lang="en-US" dirty="0"/>
          </a:p>
        </p:txBody>
      </p:sp>
    </p:spTree>
    <p:extLst>
      <p:ext uri="{BB962C8B-B14F-4D97-AF65-F5344CB8AC3E}">
        <p14:creationId xmlns:p14="http://schemas.microsoft.com/office/powerpoint/2010/main" val="338529090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US" dirty="0" smtClean="0">
                <a:latin typeface="+mn-lt"/>
              </a:rPr>
              <a:t>Contact Information</a:t>
            </a:r>
          </a:p>
        </p:txBody>
      </p:sp>
      <p:sp>
        <p:nvSpPr>
          <p:cNvPr id="69635" name="Rectangle 3"/>
          <p:cNvSpPr>
            <a:spLocks noGrp="1"/>
          </p:cNvSpPr>
          <p:nvPr>
            <p:ph idx="1"/>
          </p:nvPr>
        </p:nvSpPr>
        <p:spPr/>
        <p:txBody>
          <a:bodyPr>
            <a:normAutofit/>
          </a:bodyPr>
          <a:lstStyle/>
          <a:p>
            <a:pPr marL="0" indent="0">
              <a:buNone/>
            </a:pPr>
            <a:r>
              <a:rPr lang="en-US" sz="3200" dirty="0" smtClean="0"/>
              <a:t>Need </a:t>
            </a:r>
            <a:r>
              <a:rPr lang="en-US" sz="3200" dirty="0"/>
              <a:t>information about access to the state-mandated content standards for students with significant cognitive disabilities?</a:t>
            </a:r>
          </a:p>
          <a:p>
            <a:pPr marL="0" indent="0">
              <a:buNone/>
            </a:pPr>
            <a:endParaRPr lang="en-US" dirty="0" smtClean="0"/>
          </a:p>
          <a:p>
            <a:r>
              <a:rPr lang="en-US" dirty="0" smtClean="0"/>
              <a:t>Kayse Harshaw, Division for Special Education Services</a:t>
            </a:r>
          </a:p>
          <a:p>
            <a:pPr lvl="1"/>
            <a:r>
              <a:rPr lang="en-US" dirty="0" smtClean="0"/>
              <a:t>(404) 463-5281  </a:t>
            </a:r>
          </a:p>
          <a:p>
            <a:pPr lvl="1"/>
            <a:r>
              <a:rPr lang="en-US" dirty="0" smtClean="0">
                <a:hlinkClick r:id="rId3"/>
              </a:rPr>
              <a:t>sharshaw@doe.k12.ga.us</a:t>
            </a:r>
            <a:r>
              <a:rPr lang="en-US" dirty="0" smtClean="0"/>
              <a:t> </a:t>
            </a:r>
            <a:r>
              <a:rPr lang="en-US" sz="2400" dirty="0" smtClean="0"/>
              <a:t>        </a:t>
            </a:r>
          </a:p>
          <a:p>
            <a:pPr lvl="1"/>
            <a:r>
              <a:rPr lang="en-US" sz="2400" dirty="0" smtClean="0">
                <a:hlinkClick r:id="rId4"/>
              </a:rPr>
              <a:t>kharshaw@doe.k12.ga.us</a:t>
            </a:r>
            <a:endParaRPr lang="en-US" sz="2400" dirty="0" smtClean="0"/>
          </a:p>
          <a:p>
            <a:pPr lvl="3"/>
            <a:endParaRPr lang="en-US" dirty="0" smtClean="0"/>
          </a:p>
          <a:p>
            <a:pPr lvl="3"/>
            <a:endParaRPr lang="en-US" dirty="0" smtClean="0"/>
          </a:p>
          <a:p>
            <a:pPr lvl="3"/>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B4DFF5A2-4CC2-43DC-8B3B-CF2A7B3CCB2C}" type="slidenum">
              <a:rPr lang="en-US" smtClean="0"/>
              <a:pPr/>
              <a:t>34</a:t>
            </a:fld>
            <a:endParaRPr lang="en-US" dirty="0"/>
          </a:p>
        </p:txBody>
      </p:sp>
    </p:spTree>
    <p:extLst>
      <p:ext uri="{BB962C8B-B14F-4D97-AF65-F5344CB8AC3E}">
        <p14:creationId xmlns:p14="http://schemas.microsoft.com/office/powerpoint/2010/main" val="130176823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US" dirty="0" smtClean="0">
                <a:latin typeface="+mn-lt"/>
              </a:rPr>
              <a:t>Contact Information</a:t>
            </a:r>
          </a:p>
        </p:txBody>
      </p:sp>
      <p:sp>
        <p:nvSpPr>
          <p:cNvPr id="69635" name="Rectangle 3"/>
          <p:cNvSpPr>
            <a:spLocks noGrp="1"/>
          </p:cNvSpPr>
          <p:nvPr>
            <p:ph idx="1"/>
          </p:nvPr>
        </p:nvSpPr>
        <p:spPr/>
        <p:txBody>
          <a:bodyPr/>
          <a:lstStyle/>
          <a:p>
            <a:pPr marL="0" indent="0">
              <a:buNone/>
            </a:pPr>
            <a:r>
              <a:rPr lang="en-US" sz="3200" dirty="0"/>
              <a:t>Questions </a:t>
            </a:r>
            <a:r>
              <a:rPr lang="en-US" sz="3200" dirty="0" smtClean="0"/>
              <a:t>about the Resource Guide or the Electronic Tool?</a:t>
            </a:r>
          </a:p>
          <a:p>
            <a:pPr marL="0" indent="0">
              <a:buNone/>
            </a:pPr>
            <a:endParaRPr lang="en-US" sz="3200" dirty="0"/>
          </a:p>
          <a:p>
            <a:pPr marL="0" indent="0">
              <a:buNone/>
            </a:pPr>
            <a:r>
              <a:rPr lang="en-US" sz="3200" dirty="0" smtClean="0"/>
              <a:t>Georgia Center for Assessment </a:t>
            </a:r>
          </a:p>
          <a:p>
            <a:pPr marL="0" indent="0">
              <a:buNone/>
            </a:pPr>
            <a:r>
              <a:rPr lang="en-US" sz="3200" dirty="0" smtClean="0"/>
              <a:t>1-888-392-8977</a:t>
            </a:r>
          </a:p>
          <a:p>
            <a:pPr marL="0" indent="0">
              <a:buNone/>
            </a:pPr>
            <a:r>
              <a:rPr lang="en-US" sz="3200" dirty="0" smtClean="0"/>
              <a:t>gca@uga.edu</a:t>
            </a:r>
            <a:endParaRPr lang="en-US" dirty="0" smtClean="0"/>
          </a:p>
          <a:p>
            <a:pPr lvl="3"/>
            <a:endParaRPr lang="en-US" dirty="0" smtClean="0"/>
          </a:p>
          <a:p>
            <a:pPr lvl="3"/>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B4DFF5A2-4CC2-43DC-8B3B-CF2A7B3CCB2C}" type="slidenum">
              <a:rPr lang="en-US" smtClean="0"/>
              <a:pPr/>
              <a:t>35</a:t>
            </a:fld>
            <a:endParaRPr lang="en-US" dirty="0"/>
          </a:p>
        </p:txBody>
      </p:sp>
    </p:spTree>
    <p:extLst>
      <p:ext uri="{BB962C8B-B14F-4D97-AF65-F5344CB8AC3E}">
        <p14:creationId xmlns:p14="http://schemas.microsoft.com/office/powerpoint/2010/main" val="117397991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6633"/>
            <a:ext cx="7772400" cy="923330"/>
          </a:xfrm>
        </p:spPr>
        <p:txBody>
          <a:bodyPr/>
          <a:lstStyle/>
          <a:p>
            <a:r>
              <a:rPr lang="en-US" dirty="0" smtClean="0">
                <a:latin typeface="+mn-lt"/>
              </a:rPr>
              <a:t>Questions?</a:t>
            </a:r>
            <a:endParaRPr lang="en-US" dirty="0">
              <a:latin typeface="+mn-lt"/>
            </a:endParaRPr>
          </a:p>
        </p:txBody>
      </p:sp>
      <p:sp>
        <p:nvSpPr>
          <p:cNvPr id="5" name="Slide Number Placeholder 4"/>
          <p:cNvSpPr>
            <a:spLocks noGrp="1"/>
          </p:cNvSpPr>
          <p:nvPr>
            <p:ph type="sldNum" sz="quarter" idx="4"/>
          </p:nvPr>
        </p:nvSpPr>
        <p:spPr/>
        <p:txBody>
          <a:bodyPr/>
          <a:lstStyle/>
          <a:p>
            <a:fld id="{B63E4CEF-BB1E-48C7-AE93-F39F6AA99AD7}" type="slidenum">
              <a:rPr lang="en-US" smtClean="0"/>
              <a:pPr/>
              <a:t>36</a:t>
            </a:fld>
            <a:endParaRPr lang="en-US" dirty="0"/>
          </a:p>
        </p:txBody>
      </p:sp>
    </p:spTree>
    <p:extLst>
      <p:ext uri="{BB962C8B-B14F-4D97-AF65-F5344CB8AC3E}">
        <p14:creationId xmlns:p14="http://schemas.microsoft.com/office/powerpoint/2010/main" val="3145854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rPr>
              <a:t>Webinar Survey</a:t>
            </a:r>
            <a:endParaRPr lang="en-US" dirty="0">
              <a:latin typeface="+mn-lt"/>
            </a:endParaRPr>
          </a:p>
        </p:txBody>
      </p:sp>
      <p:sp>
        <p:nvSpPr>
          <p:cNvPr id="7" name="Content Placeholder 6"/>
          <p:cNvSpPr txBox="1">
            <a:spLocks noGrp="1"/>
          </p:cNvSpPr>
          <p:nvPr>
            <p:ph idx="1"/>
          </p:nvPr>
        </p:nvSpPr>
        <p:spPr/>
        <p:txBody>
          <a:bodyPr/>
          <a:lstStyle/>
          <a:p>
            <a:pPr marL="0" indent="0">
              <a:buNone/>
            </a:pPr>
            <a:endParaRPr lang="en-US" dirty="0" smtClean="0"/>
          </a:p>
          <a:p>
            <a:pPr marL="0" indent="0">
              <a:buNone/>
            </a:pPr>
            <a:r>
              <a:rPr lang="en-US" dirty="0" smtClean="0"/>
              <a:t>We Want your Feedback!  </a:t>
            </a:r>
          </a:p>
          <a:p>
            <a:pPr marL="0" indent="0">
              <a:buNone/>
            </a:pPr>
            <a:r>
              <a:rPr lang="en-US" dirty="0" smtClean="0"/>
              <a:t>Please use the below link to provide feedback regarding this GAA training session. </a:t>
            </a:r>
          </a:p>
          <a:p>
            <a:pPr marL="0" indent="0">
              <a:buNone/>
            </a:pPr>
            <a:endParaRPr lang="en-US" dirty="0"/>
          </a:p>
          <a:p>
            <a:pPr marL="0" indent="0">
              <a:buNone/>
            </a:pPr>
            <a:r>
              <a:rPr lang="en-US" altLang="en-US" dirty="0">
                <a:latin typeface="Arial" panose="020B0604020202020204" pitchFamily="34" charset="0"/>
                <a:hlinkClick r:id="rId3"/>
              </a:rPr>
              <a:t>http://gadoe.org/surveys/AsAc-H8PBVZM</a:t>
            </a:r>
            <a:r>
              <a:rPr lang="en-US" altLang="en-US" dirty="0">
                <a:latin typeface="Arial" panose="020B0604020202020204" pitchFamily="34" charset="0"/>
              </a:rPr>
              <a:t>  </a:t>
            </a:r>
          </a:p>
          <a:p>
            <a:pPr marL="0" indent="0">
              <a:buNone/>
            </a:pPr>
            <a:r>
              <a:rPr lang="en-US" dirty="0" smtClean="0"/>
              <a:t> </a:t>
            </a:r>
            <a:endParaRPr lang="en-US" dirty="0"/>
          </a:p>
        </p:txBody>
      </p:sp>
      <p:sp>
        <p:nvSpPr>
          <p:cNvPr id="2" name="Slide Number Placeholder 1"/>
          <p:cNvSpPr>
            <a:spLocks noGrp="1"/>
          </p:cNvSpPr>
          <p:nvPr>
            <p:ph type="sldNum" sz="quarter" idx="4"/>
          </p:nvPr>
        </p:nvSpPr>
        <p:spPr/>
        <p:txBody>
          <a:bodyPr/>
          <a:lstStyle/>
          <a:p>
            <a:fld id="{8A09669B-4FA0-413A-AFA7-5B107AF457D8}" type="slidenum">
              <a:rPr lang="en-US" smtClean="0"/>
              <a:pPr/>
              <a:t>37</a:t>
            </a:fld>
            <a:endParaRPr lang="en-US" dirty="0"/>
          </a:p>
        </p:txBody>
      </p:sp>
      <p:sp>
        <p:nvSpPr>
          <p:cNvPr id="3" name="Rectangle 2"/>
          <p:cNvSpPr/>
          <p:nvPr/>
        </p:nvSpPr>
        <p:spPr>
          <a:xfrm>
            <a:off x="201879" y="3822473"/>
            <a:ext cx="8740239" cy="1692771"/>
          </a:xfrm>
          <a:prstGeom prst="rect">
            <a:avLst/>
          </a:prstGeom>
        </p:spPr>
        <p:txBody>
          <a:bodyPr wrap="square">
            <a:spAutoFit/>
          </a:bodyPr>
          <a:lstStyle/>
          <a:p>
            <a:pPr lvl="0" algn="ctr"/>
            <a:endParaRPr lang="en-US" sz="2800" u="sng" dirty="0" smtClean="0"/>
          </a:p>
          <a:p>
            <a:pPr algn="ctr"/>
            <a:r>
              <a:rPr lang="en-US" sz="2400" dirty="0"/>
              <a:t>  </a:t>
            </a:r>
          </a:p>
          <a:p>
            <a:pPr lvl="0" algn="ctr"/>
            <a:endParaRPr lang="en-US" sz="2400" u="sng" dirty="0"/>
          </a:p>
          <a:p>
            <a:pPr lvl="0" algn="ctr"/>
            <a:endParaRPr lang="en-US" sz="2400" dirty="0"/>
          </a:p>
        </p:txBody>
      </p:sp>
    </p:spTree>
    <p:extLst>
      <p:ext uri="{BB962C8B-B14F-4D97-AF65-F5344CB8AC3E}">
        <p14:creationId xmlns:p14="http://schemas.microsoft.com/office/powerpoint/2010/main" val="209379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189" y="2840179"/>
            <a:ext cx="6873073" cy="757130"/>
          </a:xfrm>
        </p:spPr>
        <p:txBody>
          <a:bodyPr/>
          <a:lstStyle/>
          <a:p>
            <a:pPr algn="ctr"/>
            <a:r>
              <a:rPr lang="en-US" sz="4800" dirty="0" smtClean="0">
                <a:latin typeface="+mn-lt"/>
              </a:rPr>
              <a:t>Overview </a:t>
            </a:r>
            <a:endParaRPr lang="en-US" sz="4800" dirty="0">
              <a:latin typeface="+mn-lt"/>
            </a:endParaRPr>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1350742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Purpose of </a:t>
            </a:r>
            <a:r>
              <a:rPr lang="en-US" dirty="0" smtClean="0">
                <a:latin typeface="+mn-lt"/>
              </a:rPr>
              <a:t>Extended Content Standards</a:t>
            </a:r>
            <a:endParaRPr lang="en-US" dirty="0">
              <a:latin typeface="+mn-lt"/>
            </a:endParaRPr>
          </a:p>
        </p:txBody>
      </p:sp>
      <p:sp>
        <p:nvSpPr>
          <p:cNvPr id="3" name="Content Placeholder 2"/>
          <p:cNvSpPr>
            <a:spLocks noGrp="1"/>
          </p:cNvSpPr>
          <p:nvPr>
            <p:ph idx="1"/>
          </p:nvPr>
        </p:nvSpPr>
        <p:spPr>
          <a:xfrm>
            <a:off x="477982" y="1534833"/>
            <a:ext cx="8040632" cy="5004080"/>
          </a:xfrm>
        </p:spPr>
        <p:txBody>
          <a:bodyPr>
            <a:normAutofit/>
          </a:bodyPr>
          <a:lstStyle/>
          <a:p>
            <a:r>
              <a:rPr lang="en-US" dirty="0"/>
              <a:t>Several states and assessment consortiums have developed </a:t>
            </a:r>
            <a:r>
              <a:rPr lang="en-US" dirty="0" smtClean="0"/>
              <a:t>a </a:t>
            </a:r>
            <a:r>
              <a:rPr lang="en-US" dirty="0"/>
              <a:t>series of </a:t>
            </a:r>
            <a:r>
              <a:rPr lang="en-US" dirty="0" smtClean="0"/>
              <a:t>extended standards to </a:t>
            </a:r>
            <a:r>
              <a:rPr lang="en-US" dirty="0"/>
              <a:t>assist teachers with the task of alignment</a:t>
            </a:r>
            <a:r>
              <a:rPr lang="en-US" dirty="0" smtClean="0"/>
              <a:t>.</a:t>
            </a:r>
          </a:p>
          <a:p>
            <a:pPr marL="0" indent="0">
              <a:buNone/>
            </a:pPr>
            <a:endParaRPr lang="en-US" dirty="0"/>
          </a:p>
          <a:p>
            <a:r>
              <a:rPr lang="en-US" dirty="0" smtClean="0"/>
              <a:t>GaDOE is providing a similar </a:t>
            </a:r>
            <a:r>
              <a:rPr lang="en-US" i="1" u="sng" dirty="0" smtClean="0"/>
              <a:t>RESOURCE</a:t>
            </a:r>
            <a:r>
              <a:rPr lang="en-US" dirty="0" smtClean="0"/>
              <a:t> to its teachers who administer the GAA.</a:t>
            </a:r>
          </a:p>
          <a:p>
            <a:pPr lvl="1"/>
            <a:r>
              <a:rPr lang="en-US" dirty="0"/>
              <a:t>This resource is a </a:t>
            </a:r>
            <a:r>
              <a:rPr lang="en-US" b="1" dirty="0"/>
              <a:t>support</a:t>
            </a:r>
            <a:r>
              <a:rPr lang="en-US" dirty="0"/>
              <a:t> for teachers. It is not required that teachers document its use within their GAA portfolio</a:t>
            </a:r>
            <a:r>
              <a:rPr lang="en-US" dirty="0" smtClean="0"/>
              <a:t>.</a:t>
            </a:r>
          </a:p>
          <a:p>
            <a:pPr lvl="1"/>
            <a:r>
              <a:rPr lang="en-US" dirty="0" smtClean="0"/>
              <a:t>Nor does it represent a new requirement for the GAA program or for student portfolios.</a:t>
            </a:r>
            <a:endParaRPr lang="en-US" dirty="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119020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Purpose of Extended Content Standards</a:t>
            </a:r>
          </a:p>
        </p:txBody>
      </p:sp>
      <p:sp>
        <p:nvSpPr>
          <p:cNvPr id="3" name="Content Placeholder 2"/>
          <p:cNvSpPr>
            <a:spLocks noGrp="1"/>
          </p:cNvSpPr>
          <p:nvPr>
            <p:ph idx="1"/>
          </p:nvPr>
        </p:nvSpPr>
        <p:spPr>
          <a:xfrm>
            <a:off x="457200" y="1610243"/>
            <a:ext cx="8345231" cy="4351338"/>
          </a:xfrm>
        </p:spPr>
        <p:txBody>
          <a:bodyPr>
            <a:normAutofit fontScale="92500" lnSpcReduction="10000"/>
          </a:bodyPr>
          <a:lstStyle/>
          <a:p>
            <a:pPr>
              <a:lnSpc>
                <a:spcPct val="100000"/>
              </a:lnSpc>
            </a:pPr>
            <a:r>
              <a:rPr lang="en-US" dirty="0"/>
              <a:t>Extended standards identify student skills that align to each standard included in an alternate assessment. </a:t>
            </a:r>
          </a:p>
          <a:p>
            <a:pPr>
              <a:lnSpc>
                <a:spcPct val="100000"/>
              </a:lnSpc>
            </a:pPr>
            <a:r>
              <a:rPr lang="en-US" dirty="0" smtClean="0"/>
              <a:t>Extended </a:t>
            </a:r>
            <a:r>
              <a:rPr lang="en-US" dirty="0"/>
              <a:t>standards include a variety of student skills that are based upon the cognitive characteristics of the range of students appropriate for the alternate. </a:t>
            </a:r>
            <a:endParaRPr lang="en-US" dirty="0" smtClean="0"/>
          </a:p>
          <a:p>
            <a:pPr>
              <a:lnSpc>
                <a:spcPct val="100000"/>
              </a:lnSpc>
            </a:pPr>
            <a:r>
              <a:rPr lang="en-US" dirty="0"/>
              <a:t>The extended standards would allow a teacher to better understand the main purpose of an individual standard and align current and future student skills to the standard. </a:t>
            </a:r>
            <a:endParaRPr lang="en-US" dirty="0" smtClean="0"/>
          </a:p>
          <a:p>
            <a:pPr>
              <a:lnSpc>
                <a:spcPct val="100000"/>
              </a:lnSpc>
            </a:pPr>
            <a:r>
              <a:rPr lang="en-US" dirty="0"/>
              <a:t>Teachers can then develop learning activities that focus on aligned skills.</a:t>
            </a:r>
          </a:p>
          <a:p>
            <a:endParaRPr lang="en-US" dirty="0"/>
          </a:p>
          <a:p>
            <a:endParaRPr lang="en-US" dirty="0"/>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2193802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Purpose of </a:t>
            </a:r>
            <a:r>
              <a:rPr lang="en-US" dirty="0" smtClean="0">
                <a:latin typeface="+mn-lt"/>
              </a:rPr>
              <a:t>Extended Content Standards</a:t>
            </a:r>
            <a:endParaRPr lang="en-US" dirty="0">
              <a:latin typeface="+mn-lt"/>
            </a:endParaRPr>
          </a:p>
        </p:txBody>
      </p:sp>
      <p:sp>
        <p:nvSpPr>
          <p:cNvPr id="3" name="Content Placeholder 2"/>
          <p:cNvSpPr>
            <a:spLocks noGrp="1"/>
          </p:cNvSpPr>
          <p:nvPr>
            <p:ph idx="1"/>
          </p:nvPr>
        </p:nvSpPr>
        <p:spPr>
          <a:xfrm>
            <a:off x="494185" y="1435398"/>
            <a:ext cx="7889964" cy="5004080"/>
          </a:xfrm>
        </p:spPr>
        <p:txBody>
          <a:bodyPr>
            <a:normAutofit/>
          </a:bodyPr>
          <a:lstStyle/>
          <a:p>
            <a:r>
              <a:rPr lang="en-US" sz="2600" dirty="0" smtClean="0"/>
              <a:t>It is anticipated that the use of extended standards by teachers </a:t>
            </a:r>
            <a:r>
              <a:rPr lang="en-US" sz="2600" u="sng" dirty="0" smtClean="0"/>
              <a:t>will</a:t>
            </a:r>
            <a:r>
              <a:rPr lang="en-US" sz="2600" dirty="0" smtClean="0"/>
              <a:t>:</a:t>
            </a:r>
          </a:p>
          <a:p>
            <a:pPr lvl="1"/>
            <a:r>
              <a:rPr lang="en-US" sz="2200" dirty="0" smtClean="0"/>
              <a:t>increase the ability of teachers to provide appropriate academic instruction to their students and the ability of students with significant cognitive disabilities to show what they know and can do within their grade-level academic content.</a:t>
            </a:r>
            <a:endParaRPr lang="en-US" sz="2600" dirty="0"/>
          </a:p>
          <a:p>
            <a:r>
              <a:rPr lang="en-US" sz="2600" dirty="0"/>
              <a:t>The use of the extended standards </a:t>
            </a:r>
            <a:r>
              <a:rPr lang="en-US" sz="2600" u="sng" dirty="0"/>
              <a:t>will </a:t>
            </a:r>
            <a:r>
              <a:rPr lang="en-US" sz="2600" u="sng" dirty="0" smtClean="0"/>
              <a:t>not</a:t>
            </a:r>
            <a:r>
              <a:rPr lang="en-US" sz="2600" dirty="0" smtClean="0"/>
              <a:t>:</a:t>
            </a:r>
          </a:p>
          <a:p>
            <a:pPr lvl="1"/>
            <a:r>
              <a:rPr lang="en-US" sz="2200" dirty="0" smtClean="0"/>
              <a:t>automatically </a:t>
            </a:r>
            <a:r>
              <a:rPr lang="en-US" sz="2200" dirty="0"/>
              <a:t>ensure a score point of 2 or above in any area of the </a:t>
            </a:r>
            <a:r>
              <a:rPr lang="en-US" sz="2200" dirty="0" smtClean="0"/>
              <a:t>GAA;</a:t>
            </a:r>
          </a:p>
          <a:p>
            <a:pPr lvl="1"/>
            <a:r>
              <a:rPr lang="en-US" sz="2200" dirty="0" smtClean="0"/>
              <a:t>automatically </a:t>
            </a:r>
            <a:r>
              <a:rPr lang="en-US" sz="2200" dirty="0"/>
              <a:t>ensure that none of the entries will receive a non-scorable code of not aligned.</a:t>
            </a:r>
          </a:p>
          <a:p>
            <a:endParaRPr lang="en-US" sz="2600" dirty="0" smtClean="0"/>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599158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2155"/>
            <a:ext cx="6316630" cy="978729"/>
          </a:xfrm>
        </p:spPr>
        <p:txBody>
          <a:bodyPr/>
          <a:lstStyle/>
          <a:p>
            <a:r>
              <a:rPr lang="en-US" dirty="0">
                <a:latin typeface="+mn-lt"/>
              </a:rPr>
              <a:t>Overview of the Georgia’s </a:t>
            </a:r>
            <a:r>
              <a:rPr lang="en-US" dirty="0" smtClean="0">
                <a:latin typeface="+mn-lt"/>
              </a:rPr>
              <a:t>Extended Standards</a:t>
            </a:r>
            <a:endParaRPr lang="en-US" dirty="0">
              <a:latin typeface="+mn-lt"/>
            </a:endParaRPr>
          </a:p>
        </p:txBody>
      </p:sp>
      <p:sp>
        <p:nvSpPr>
          <p:cNvPr id="3" name="Content Placeholder 2"/>
          <p:cNvSpPr>
            <a:spLocks noGrp="1"/>
          </p:cNvSpPr>
          <p:nvPr>
            <p:ph idx="1"/>
          </p:nvPr>
        </p:nvSpPr>
        <p:spPr>
          <a:xfrm>
            <a:off x="347296" y="1507253"/>
            <a:ext cx="8334480" cy="4540256"/>
          </a:xfrm>
        </p:spPr>
        <p:txBody>
          <a:bodyPr>
            <a:noAutofit/>
          </a:bodyPr>
          <a:lstStyle/>
          <a:p>
            <a:pPr fontAlgn="base"/>
            <a:r>
              <a:rPr lang="en-US" sz="2600" dirty="0" smtClean="0"/>
              <a:t>Extended standards are broken into four levels from “least complex” to “most complex”.</a:t>
            </a:r>
          </a:p>
          <a:p>
            <a:pPr fontAlgn="base"/>
            <a:r>
              <a:rPr lang="en-US" sz="2600" dirty="0" smtClean="0"/>
              <a:t>Some extensions will only have skills listed in three </a:t>
            </a:r>
            <a:r>
              <a:rPr lang="en-US" sz="2600" dirty="0"/>
              <a:t>levels. </a:t>
            </a:r>
            <a:r>
              <a:rPr lang="en-US" sz="2600" dirty="0" smtClean="0"/>
              <a:t>It </a:t>
            </a:r>
            <a:r>
              <a:rPr lang="en-US" sz="2600" dirty="0"/>
              <a:t>is important that each level of skill align to the overall standard/element. Extension to a “least complex” level may negatively impact the alignment of that standard</a:t>
            </a:r>
            <a:r>
              <a:rPr lang="en-US" sz="2600" dirty="0" smtClean="0"/>
              <a:t>.</a:t>
            </a:r>
            <a:endParaRPr lang="en-US" sz="2600" dirty="0"/>
          </a:p>
          <a:p>
            <a:pPr fontAlgn="base"/>
            <a:r>
              <a:rPr lang="en-US" sz="2600" dirty="0"/>
              <a:t>The skills listed within the extended standards should be complete but not necessarily exhaustive. Teachers should understand that additional skills may align to the standard/element.  </a:t>
            </a:r>
          </a:p>
          <a:p>
            <a:pPr marL="0" indent="0" fontAlgn="base">
              <a:buNone/>
            </a:pPr>
            <a:endParaRPr lang="en-US" sz="2600"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1492686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2155"/>
            <a:ext cx="6316630" cy="978729"/>
          </a:xfrm>
        </p:spPr>
        <p:txBody>
          <a:bodyPr/>
          <a:lstStyle/>
          <a:p>
            <a:r>
              <a:rPr lang="en-US" dirty="0">
                <a:latin typeface="+mn-lt"/>
              </a:rPr>
              <a:t>Overview of the Georgia’s </a:t>
            </a:r>
            <a:r>
              <a:rPr lang="en-US" dirty="0" smtClean="0">
                <a:latin typeface="+mn-lt"/>
              </a:rPr>
              <a:t>Extended Standards</a:t>
            </a:r>
            <a:endParaRPr lang="en-US" dirty="0">
              <a:latin typeface="+mn-lt"/>
            </a:endParaRPr>
          </a:p>
        </p:txBody>
      </p:sp>
      <p:sp>
        <p:nvSpPr>
          <p:cNvPr id="3" name="Content Placeholder 2"/>
          <p:cNvSpPr>
            <a:spLocks noGrp="1"/>
          </p:cNvSpPr>
          <p:nvPr>
            <p:ph idx="1"/>
          </p:nvPr>
        </p:nvSpPr>
        <p:spPr>
          <a:xfrm>
            <a:off x="347296" y="1537398"/>
            <a:ext cx="8334480" cy="4119824"/>
          </a:xfrm>
        </p:spPr>
        <p:txBody>
          <a:bodyPr>
            <a:noAutofit/>
          </a:bodyPr>
          <a:lstStyle/>
          <a:p>
            <a:pPr fontAlgn="base"/>
            <a:r>
              <a:rPr lang="en-US" sz="2600" dirty="0" smtClean="0"/>
              <a:t>Each </a:t>
            </a:r>
            <a:r>
              <a:rPr lang="en-US" sz="2600" dirty="0"/>
              <a:t>standard will include student skills which are points along a continuum. </a:t>
            </a:r>
            <a:endParaRPr lang="en-US" sz="2600" dirty="0" smtClean="0"/>
          </a:p>
          <a:p>
            <a:pPr fontAlgn="base"/>
            <a:r>
              <a:rPr lang="en-US" sz="2600" dirty="0"/>
              <a:t>Extended standards can begin and end at different points in relation to the overall standard/element</a:t>
            </a:r>
            <a:r>
              <a:rPr lang="en-US" sz="2600" dirty="0" smtClean="0"/>
              <a:t>.</a:t>
            </a:r>
          </a:p>
          <a:p>
            <a:pPr lvl="1" fontAlgn="base"/>
            <a:r>
              <a:rPr lang="en-US" sz="2600" dirty="0" smtClean="0"/>
              <a:t>For </a:t>
            </a:r>
            <a:r>
              <a:rPr lang="en-US" sz="2600" dirty="0"/>
              <a:t>example, a “less complex” skill for one standard could be a more complex skill than a “less complex” skill for another standard. </a:t>
            </a:r>
            <a:endParaRPr lang="en-US" sz="2600" dirty="0" smtClean="0"/>
          </a:p>
          <a:p>
            <a:pPr lvl="1" fontAlgn="base"/>
            <a:r>
              <a:rPr lang="en-US" sz="2600" dirty="0" smtClean="0"/>
              <a:t>Likewise</a:t>
            </a:r>
            <a:r>
              <a:rPr lang="en-US" sz="2600" dirty="0"/>
              <a:t>, a “most complex” skill for one standard could be a much less complex skill than a “most complex” for another standard.  </a:t>
            </a:r>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41692564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455525bd-9b99-4b07-bfbc-7065cc06bca7"/>
</p:tagLst>
</file>

<file path=ppt/tags/tag2.xml><?xml version="1.0" encoding="utf-8"?>
<p:tagLst xmlns:a="http://schemas.openxmlformats.org/drawingml/2006/main" xmlns:r="http://schemas.openxmlformats.org/officeDocument/2006/relationships" xmlns:p="http://schemas.openxmlformats.org/presentationml/2006/main">
  <p:tag name="__PE_POLL_EMBED_ID" val="1b9d123b-1ec6-4ebd-9d1d-f188aa693864"/>
</p:tagLst>
</file>

<file path=ppt/theme/theme1.xml><?xml version="1.0" encoding="utf-8"?>
<a:theme xmlns:a="http://schemas.openxmlformats.org/drawingml/2006/main" name="Session 1 -  The Basic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861535-7753-48C9-B868-0900BA82A391}"/>
</file>

<file path=customXml/itemProps2.xml><?xml version="1.0" encoding="utf-8"?>
<ds:datastoreItem xmlns:ds="http://schemas.openxmlformats.org/officeDocument/2006/customXml" ds:itemID="{759AC933-011D-45F1-B4B4-722E2E1CE80B}"/>
</file>

<file path=customXml/itemProps3.xml><?xml version="1.0" encoding="utf-8"?>
<ds:datastoreItem xmlns:ds="http://schemas.openxmlformats.org/officeDocument/2006/customXml" ds:itemID="{8881D519-04B8-4DF2-824A-B730C9AE2726}"/>
</file>

<file path=docProps/app.xml><?xml version="1.0" encoding="utf-8"?>
<Properties xmlns="http://schemas.openxmlformats.org/officeDocument/2006/extended-properties" xmlns:vt="http://schemas.openxmlformats.org/officeDocument/2006/docPropsVTypes">
  <Template>Session 1 -  The Basics</Template>
  <TotalTime>3895</TotalTime>
  <Words>2103</Words>
  <Application>Microsoft Office PowerPoint</Application>
  <PresentationFormat>On-screen Show (4:3)</PresentationFormat>
  <Paragraphs>257</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ＭＳ Ｐゴシック</vt:lpstr>
      <vt:lpstr>Arial</vt:lpstr>
      <vt:lpstr>Calibri</vt:lpstr>
      <vt:lpstr>Georgia</vt:lpstr>
      <vt:lpstr>Helvetica</vt:lpstr>
      <vt:lpstr>Wingdings</vt:lpstr>
      <vt:lpstr>Session 1 -  The Basics</vt:lpstr>
      <vt:lpstr>Extended Content Standards:  A Support Resource for the  Georgia Alternate Assessment </vt:lpstr>
      <vt:lpstr>Links to Presentations are on the GaDOE website (shown below)</vt:lpstr>
      <vt:lpstr>Questions &amp; Answers</vt:lpstr>
      <vt:lpstr>Overview </vt:lpstr>
      <vt:lpstr>Purpose of Extended Content Standards</vt:lpstr>
      <vt:lpstr>Purpose of Extended Content Standards</vt:lpstr>
      <vt:lpstr>Purpose of Extended Content Standards</vt:lpstr>
      <vt:lpstr>Overview of the Georgia’s Extended Standards</vt:lpstr>
      <vt:lpstr>Overview of the Georgia’s Extended Standards</vt:lpstr>
      <vt:lpstr>Alignment in the GAA</vt:lpstr>
      <vt:lpstr>Alignment</vt:lpstr>
      <vt:lpstr>Alignment–Prerequisite Skills</vt:lpstr>
      <vt:lpstr>Alignment - the Intent of the  Standard and Indicator</vt:lpstr>
      <vt:lpstr>PowerPoint Presentation</vt:lpstr>
      <vt:lpstr>Alignment - the Intent of the  Standard and Indicator</vt:lpstr>
      <vt:lpstr>PowerPoint Presentation</vt:lpstr>
      <vt:lpstr>PowerPoint Presentation</vt:lpstr>
      <vt:lpstr>Understanding the Format of Extended Content Standards </vt:lpstr>
      <vt:lpstr>PowerPoint Presentation</vt:lpstr>
      <vt:lpstr>Understanding the Footers</vt:lpstr>
      <vt:lpstr>Utilizing the Extended Content Standards Resource for Instruction </vt:lpstr>
      <vt:lpstr>Utilizing the Extended Content Standards Resource for Assessment </vt:lpstr>
      <vt:lpstr>Utilizing the Extended Content Standards Resource for Assessment</vt:lpstr>
      <vt:lpstr>Additional Considerations for Language</vt:lpstr>
      <vt:lpstr>Additional Considerations for Reading</vt:lpstr>
      <vt:lpstr>Additional Considerations for Writing</vt:lpstr>
      <vt:lpstr>Additional Considerations for Speaking and Listening</vt:lpstr>
      <vt:lpstr>Additional Considerations for Mathematics</vt:lpstr>
      <vt:lpstr>Additional Considerations for Science and Social Studies Extended Content Standards  </vt:lpstr>
      <vt:lpstr>Definition of Terms Used within Extended Content Standards </vt:lpstr>
      <vt:lpstr>Extended Standards Online Tool</vt:lpstr>
      <vt:lpstr>System and School Support</vt:lpstr>
      <vt:lpstr>Contact Information</vt:lpstr>
      <vt:lpstr>Contact Information</vt:lpstr>
      <vt:lpstr>Contact Information</vt:lpstr>
      <vt:lpstr>Questions?</vt:lpstr>
      <vt:lpstr>Webinar Survey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Alternate Assessment     Understanding the Basics of the GAA    Session 1  Recording:</dc:title>
  <dc:creator>Adam Johnson</dc:creator>
  <cp:lastModifiedBy>Anthony Eitel</cp:lastModifiedBy>
  <cp:revision>215</cp:revision>
  <cp:lastPrinted>2016-09-22T12:22:35Z</cp:lastPrinted>
  <dcterms:created xsi:type="dcterms:W3CDTF">2015-07-08T13:32:58Z</dcterms:created>
  <dcterms:modified xsi:type="dcterms:W3CDTF">2016-09-23T11:10:21Z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