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1.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38" r:id="rId2"/>
    <p:sldId id="373" r:id="rId3"/>
    <p:sldId id="436" r:id="rId4"/>
    <p:sldId id="374" r:id="rId5"/>
    <p:sldId id="414" r:id="rId6"/>
    <p:sldId id="438" r:id="rId7"/>
    <p:sldId id="376" r:id="rId8"/>
    <p:sldId id="377" r:id="rId9"/>
    <p:sldId id="378" r:id="rId10"/>
    <p:sldId id="435" r:id="rId11"/>
    <p:sldId id="423" r:id="rId12"/>
    <p:sldId id="379" r:id="rId13"/>
    <p:sldId id="415" r:id="rId14"/>
    <p:sldId id="424" r:id="rId15"/>
    <p:sldId id="426" r:id="rId16"/>
    <p:sldId id="429" r:id="rId17"/>
    <p:sldId id="416" r:id="rId18"/>
    <p:sldId id="381" r:id="rId19"/>
    <p:sldId id="382" r:id="rId20"/>
    <p:sldId id="428" r:id="rId21"/>
    <p:sldId id="427" r:id="rId22"/>
    <p:sldId id="385" r:id="rId23"/>
    <p:sldId id="387" r:id="rId24"/>
    <p:sldId id="388" r:id="rId25"/>
    <p:sldId id="389" r:id="rId26"/>
    <p:sldId id="431" r:id="rId27"/>
    <p:sldId id="390" r:id="rId28"/>
    <p:sldId id="391" r:id="rId29"/>
    <p:sldId id="430" r:id="rId30"/>
    <p:sldId id="392" r:id="rId31"/>
    <p:sldId id="393" r:id="rId32"/>
    <p:sldId id="394" r:id="rId33"/>
    <p:sldId id="395" r:id="rId34"/>
    <p:sldId id="397" r:id="rId35"/>
    <p:sldId id="398" r:id="rId36"/>
    <p:sldId id="432" r:id="rId37"/>
    <p:sldId id="434" r:id="rId38"/>
    <p:sldId id="399" r:id="rId39"/>
    <p:sldId id="400" r:id="rId40"/>
    <p:sldId id="401" r:id="rId41"/>
    <p:sldId id="402" r:id="rId42"/>
    <p:sldId id="439" r:id="rId43"/>
    <p:sldId id="440" r:id="rId44"/>
    <p:sldId id="441" r:id="rId45"/>
    <p:sldId id="442" r:id="rId46"/>
    <p:sldId id="403" r:id="rId47"/>
    <p:sldId id="443" r:id="rId48"/>
    <p:sldId id="404" r:id="rId49"/>
    <p:sldId id="405" r:id="rId50"/>
    <p:sldId id="406" r:id="rId51"/>
    <p:sldId id="407" r:id="rId52"/>
    <p:sldId id="408" r:id="rId53"/>
    <p:sldId id="411" r:id="rId54"/>
    <p:sldId id="412" r:id="rId55"/>
    <p:sldId id="371" r:id="rId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415"/>
    <a:srgbClr val="0000FF"/>
    <a:srgbClr val="FCE48E"/>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08"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DCE09CFC-AE90-4E87-B35C-46885478FC47}" type="datetimeFigureOut">
              <a:rPr lang="en-US"/>
              <a:pPr>
                <a:defRPr/>
              </a:pPr>
              <a:t>8/21/2014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44036470-3C9E-4378-8A8B-602FCABE69D0}" type="slidenum">
              <a:rPr lang="en-US"/>
              <a:pPr>
                <a:defRPr/>
              </a:pPr>
              <a:t>‹#›</a:t>
            </a:fld>
            <a:endParaRPr lang="en-US"/>
          </a:p>
        </p:txBody>
      </p:sp>
    </p:spTree>
    <p:extLst>
      <p:ext uri="{BB962C8B-B14F-4D97-AF65-F5344CB8AC3E}">
        <p14:creationId xmlns:p14="http://schemas.microsoft.com/office/powerpoint/2010/main" val="397772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35" tIns="45717" rIns="91435" bIns="4571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35" tIns="45717" rIns="91435" bIns="45717" rtlCol="0"/>
          <a:lstStyle>
            <a:lvl1pPr algn="r" fontAlgn="auto">
              <a:spcBef>
                <a:spcPts val="0"/>
              </a:spcBef>
              <a:spcAft>
                <a:spcPts val="0"/>
              </a:spcAft>
              <a:defRPr sz="1200">
                <a:latin typeface="+mn-lt"/>
              </a:defRPr>
            </a:lvl1pPr>
          </a:lstStyle>
          <a:p>
            <a:pPr>
              <a:defRPr/>
            </a:pPr>
            <a:fld id="{63387886-B5DE-4CEF-B413-298955E2DD55}" type="datetimeFigureOut">
              <a:rPr lang="en-US"/>
              <a:pPr>
                <a:defRPr/>
              </a:pPr>
              <a:t>8/21/2014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5" tIns="45717" rIns="91435" bIns="45717"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35" tIns="45717" rIns="91435" bIns="4571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1435" tIns="45717" rIns="91435" bIns="4571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35" tIns="45717" rIns="91435" bIns="45717" rtlCol="0" anchor="b"/>
          <a:lstStyle>
            <a:lvl1pPr algn="r" fontAlgn="auto">
              <a:spcBef>
                <a:spcPts val="0"/>
              </a:spcBef>
              <a:spcAft>
                <a:spcPts val="0"/>
              </a:spcAft>
              <a:defRPr sz="1200">
                <a:latin typeface="+mn-lt"/>
              </a:defRPr>
            </a:lvl1pPr>
          </a:lstStyle>
          <a:p>
            <a:pPr>
              <a:defRPr/>
            </a:pPr>
            <a:fld id="{D55BBEE5-ABB9-41D0-833C-05C88188B04A}" type="slidenum">
              <a:rPr lang="en-US"/>
              <a:pPr>
                <a:defRPr/>
              </a:pPr>
              <a:t>‹#›</a:t>
            </a:fld>
            <a:endParaRPr lang="en-US" dirty="0"/>
          </a:p>
        </p:txBody>
      </p:sp>
    </p:spTree>
    <p:extLst>
      <p:ext uri="{BB962C8B-B14F-4D97-AF65-F5344CB8AC3E}">
        <p14:creationId xmlns:p14="http://schemas.microsoft.com/office/powerpoint/2010/main" val="4205101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7F21B69-6E96-4B98-B5CE-68B59789A350}"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D91B1CB-BCA4-437A-9B37-6AA81C30C4B7}" type="slidenum">
              <a:rPr lang="en-US" smtClean="0"/>
              <a:pPr>
                <a:defRPr/>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B817840-04CC-49C5-B60E-FC3B64D4AB96}" type="slidenum">
              <a:rPr lang="en-US" smtClean="0"/>
              <a:pPr>
                <a:defRPr/>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B9CC4BA4-B7A2-4538-948F-998AB765EC50}" type="slidenum">
              <a:rPr lang="en-US" smtClean="0"/>
              <a:pPr>
                <a:defRPr/>
              </a:pPr>
              <a:t>18</a:t>
            </a:fld>
            <a:endParaRPr lang="en-US" dirty="0"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2017" fontAlgn="base">
              <a:spcBef>
                <a:spcPct val="0"/>
              </a:spcBef>
              <a:spcAft>
                <a:spcPct val="0"/>
              </a:spcAft>
              <a:defRPr/>
            </a:pPr>
            <a:fld id="{E253716D-56D9-4124-A9F1-0BBBF91D2C42}" type="slidenum">
              <a:rPr lang="en-US">
                <a:solidFill>
                  <a:srgbClr val="000000"/>
                </a:solidFill>
              </a:rPr>
              <a:pPr defTabSz="922017" fontAlgn="base">
                <a:spcBef>
                  <a:spcPct val="0"/>
                </a:spcBef>
                <a:spcAft>
                  <a:spcPct val="0"/>
                </a:spcAft>
                <a:defRPr/>
              </a:pPr>
              <a:t>39</a:t>
            </a:fld>
            <a:endParaRPr lang="en-US"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95AAE7F-D047-4AB0-84FE-CB0F4AF5470A}" type="slidenum">
              <a:rPr lang="en-US" smtClean="0"/>
              <a:pPr>
                <a:defRPr/>
              </a:pPr>
              <a:t>45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7652" name="Slide Number Placeholder 3"/>
          <p:cNvSpPr>
            <a:spLocks noGrp="1"/>
          </p:cNvSpPr>
          <p:nvPr>
            <p:ph type="sldNum" sz="quarter" idx="5"/>
          </p:nvPr>
        </p:nvSpPr>
        <p:spPr/>
        <p:txBody>
          <a:bodyPr/>
          <a:lstStyle/>
          <a:p>
            <a:pPr>
              <a:defRPr/>
            </a:pPr>
            <a:fld id="{7969A9DC-C446-44BA-ADEA-B049BDB3653E}" type="slidenum">
              <a:rPr lang="en-US" smtClean="0"/>
              <a:pPr>
                <a:defRPr/>
              </a:pPr>
              <a:t>52</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C9344F-50E1-4078-A52A-037115E13775}" type="datetime1">
              <a:rPr lang="en-US"/>
              <a:pPr>
                <a:defRPr/>
              </a:pPr>
              <a:t>8/21/2014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F57F104A-1B55-4536-9322-47B0FAF6DFEE}" type="slidenum">
              <a:rPr lang="en-US"/>
              <a:pPr>
                <a:defRPr/>
              </a:pPr>
              <a:t>‹#›</a:t>
            </a:fld>
            <a:endParaRPr lang="en-US" dirty="0"/>
          </a:p>
        </p:txBody>
      </p:sp>
    </p:spTree>
    <p:extLst>
      <p:ext uri="{BB962C8B-B14F-4D97-AF65-F5344CB8AC3E}">
        <p14:creationId xmlns:p14="http://schemas.microsoft.com/office/powerpoint/2010/main" val="91419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F847F-0C68-45CC-B292-8DE5D9968DF1}" type="datetime1">
              <a:rPr lang="en-US"/>
              <a:pPr>
                <a:defRPr/>
              </a:pPr>
              <a:t>8/21/2014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5AD5552-8B0D-4DCB-B012-B6480DE05511}" type="slidenum">
              <a:rPr lang="en-US"/>
              <a:pPr>
                <a:defRPr/>
              </a:pPr>
              <a:t>‹#›</a:t>
            </a:fld>
            <a:endParaRPr lang="en-US" dirty="0"/>
          </a:p>
        </p:txBody>
      </p:sp>
    </p:spTree>
    <p:extLst>
      <p:ext uri="{BB962C8B-B14F-4D97-AF65-F5344CB8AC3E}">
        <p14:creationId xmlns:p14="http://schemas.microsoft.com/office/powerpoint/2010/main" val="354056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510DC9-22A8-4E85-AE03-0E6EAD46E3AD}" type="datetime1">
              <a:rPr lang="en-US"/>
              <a:pPr>
                <a:defRPr/>
              </a:pPr>
              <a:t>8/21/2014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42F11B6-3270-4F87-8CD5-C1FA16F8AC44}" type="slidenum">
              <a:rPr lang="en-US"/>
              <a:pPr>
                <a:defRPr/>
              </a:pPr>
              <a:t>‹#›</a:t>
            </a:fld>
            <a:endParaRPr lang="en-US" dirty="0"/>
          </a:p>
        </p:txBody>
      </p:sp>
    </p:spTree>
    <p:extLst>
      <p:ext uri="{BB962C8B-B14F-4D97-AF65-F5344CB8AC3E}">
        <p14:creationId xmlns:p14="http://schemas.microsoft.com/office/powerpoint/2010/main" val="130406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213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55F9CC-5112-478C-9B58-2E8A44689B42}" type="datetime1">
              <a:rPr lang="en-US"/>
              <a:pPr>
                <a:defRPr/>
              </a:pPr>
              <a:t>8/21/2014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617CFE8-3B5D-4E10-A73E-F19F9E0B6275}" type="slidenum">
              <a:rPr lang="en-US"/>
              <a:pPr>
                <a:defRPr/>
              </a:pPr>
              <a:t>‹#›</a:t>
            </a:fld>
            <a:endParaRPr lang="en-US" dirty="0"/>
          </a:p>
        </p:txBody>
      </p:sp>
    </p:spTree>
    <p:extLst>
      <p:ext uri="{BB962C8B-B14F-4D97-AF65-F5344CB8AC3E}">
        <p14:creationId xmlns:p14="http://schemas.microsoft.com/office/powerpoint/2010/main" val="312646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DA7F83-228E-4F98-92E1-CC50927B4E43}" type="datetime1">
              <a:rPr lang="en-US"/>
              <a:pPr>
                <a:defRPr/>
              </a:pPr>
              <a:t>8/21/2014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41CB190-41D5-4F5B-A415-ACB42D1598FD}" type="slidenum">
              <a:rPr lang="en-US"/>
              <a:pPr>
                <a:defRPr/>
              </a:pPr>
              <a:t>‹#›</a:t>
            </a:fld>
            <a:endParaRPr lang="en-US" dirty="0"/>
          </a:p>
        </p:txBody>
      </p:sp>
    </p:spTree>
    <p:extLst>
      <p:ext uri="{BB962C8B-B14F-4D97-AF65-F5344CB8AC3E}">
        <p14:creationId xmlns:p14="http://schemas.microsoft.com/office/powerpoint/2010/main" val="181032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087A7B-E1BA-4315-9B27-97E5ED880D16}" type="datetime1">
              <a:rPr lang="en-US"/>
              <a:pPr>
                <a:defRPr/>
              </a:pPr>
              <a:t>8/21/2014</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193C1905-4EE5-41F8-90A1-8BCF432571F2}" type="slidenum">
              <a:rPr lang="en-US"/>
              <a:pPr>
                <a:defRPr/>
              </a:pPr>
              <a:t>‹#›</a:t>
            </a:fld>
            <a:endParaRPr lang="en-US" dirty="0"/>
          </a:p>
        </p:txBody>
      </p:sp>
    </p:spTree>
    <p:extLst>
      <p:ext uri="{BB962C8B-B14F-4D97-AF65-F5344CB8AC3E}">
        <p14:creationId xmlns:p14="http://schemas.microsoft.com/office/powerpoint/2010/main" val="2544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29E06C-BA13-4968-97A0-057570F167DD}" type="datetime1">
              <a:rPr lang="en-US"/>
              <a:pPr>
                <a:defRPr/>
              </a:pPr>
              <a:t>8/21/2014</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23E6B4E5-E13A-4D94-9A2F-2259CDEB92B9}" type="slidenum">
              <a:rPr lang="en-US"/>
              <a:pPr>
                <a:defRPr/>
              </a:pPr>
              <a:t>‹#›</a:t>
            </a:fld>
            <a:endParaRPr lang="en-US" dirty="0"/>
          </a:p>
        </p:txBody>
      </p:sp>
    </p:spTree>
    <p:extLst>
      <p:ext uri="{BB962C8B-B14F-4D97-AF65-F5344CB8AC3E}">
        <p14:creationId xmlns:p14="http://schemas.microsoft.com/office/powerpoint/2010/main" val="128205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5763EF-1A53-4914-9E84-86D3DAC7B568}" type="datetime1">
              <a:rPr lang="en-US"/>
              <a:pPr>
                <a:defRPr/>
              </a:pPr>
              <a:t>8/21/2014</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96A2FF39-C6AD-4211-B1CA-5B2799292E00}" type="slidenum">
              <a:rPr lang="en-US"/>
              <a:pPr>
                <a:defRPr/>
              </a:pPr>
              <a:t>‹#›</a:t>
            </a:fld>
            <a:endParaRPr lang="en-US" dirty="0"/>
          </a:p>
        </p:txBody>
      </p:sp>
    </p:spTree>
    <p:extLst>
      <p:ext uri="{BB962C8B-B14F-4D97-AF65-F5344CB8AC3E}">
        <p14:creationId xmlns:p14="http://schemas.microsoft.com/office/powerpoint/2010/main" val="215510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C51B71-CFF2-477F-9DF3-5BA160145B23}" type="datetime1">
              <a:rPr lang="en-US"/>
              <a:pPr>
                <a:defRPr/>
              </a:pPr>
              <a:t>8/21/2014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C63CF39-A761-4194-9F4B-0B1FDAFCD1AC}" type="slidenum">
              <a:rPr lang="en-US"/>
              <a:pPr>
                <a:defRPr/>
              </a:pPr>
              <a:t>‹#›</a:t>
            </a:fld>
            <a:endParaRPr lang="en-US" dirty="0"/>
          </a:p>
        </p:txBody>
      </p:sp>
    </p:spTree>
    <p:extLst>
      <p:ext uri="{BB962C8B-B14F-4D97-AF65-F5344CB8AC3E}">
        <p14:creationId xmlns:p14="http://schemas.microsoft.com/office/powerpoint/2010/main" val="151521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A288DC-F0D4-46A0-B3F3-EBA008F213C1}" type="datetime1">
              <a:rPr lang="en-US"/>
              <a:pPr>
                <a:defRPr/>
              </a:pPr>
              <a:t>8/21/2014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36185FF-55B7-418D-92BC-1A4136809155}" type="slidenum">
              <a:rPr lang="en-US"/>
              <a:pPr>
                <a:defRPr/>
              </a:pPr>
              <a:t>‹#›</a:t>
            </a:fld>
            <a:endParaRPr lang="en-US" dirty="0"/>
          </a:p>
        </p:txBody>
      </p:sp>
    </p:spTree>
    <p:extLst>
      <p:ext uri="{BB962C8B-B14F-4D97-AF65-F5344CB8AC3E}">
        <p14:creationId xmlns:p14="http://schemas.microsoft.com/office/powerpoint/2010/main" val="173745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5D975987-68F3-42EB-816A-A54131E9F875}" type="datetime1">
              <a:rPr lang="en-US"/>
              <a:pPr>
                <a:defRPr/>
              </a:pPr>
              <a:t>8/21/2014</a:t>
            </a:fld>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D1297178-57B7-498E-9735-2F1EABD5DED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5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as.elluminate.com/mr.jnlp?suid=M.137F4061B25EFBCA64D9816B70EB66&amp;sid=2012003" TargetMode="External"/><Relationship Id="rId2" Type="http://schemas.openxmlformats.org/officeDocument/2006/relationships/hyperlink" Target="https://sas.elluminate.com/mr.jnlp?suid=M.5ADB0131794345DFCEC79E6B430664&amp;sid=201200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mhuneke@doe.k12.ga.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lai823@ug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mhuneke@doe.k12.ga.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PortalSupport@doe.k12.ga.u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slai823@uga.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ortal.doe.k12.ga.us/login.aspx"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default.asp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default.aspx" TargetMode="External"/><Relationship Id="rId2" Type="http://schemas.openxmlformats.org/officeDocument/2006/relationships/hyperlink" Target="https://gcap.tsars.uga.edu/materials/"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mailto:slai823@uga.edu" TargetMode="External"/><Relationship Id="rId2" Type="http://schemas.openxmlformats.org/officeDocument/2006/relationships/hyperlink" Target="mailto:mhuneke@doe.k12.ga.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381000"/>
            <a:ext cx="7543800" cy="1066800"/>
          </a:xfrm>
        </p:spPr>
        <p:txBody>
          <a:bodyPr/>
          <a:lstStyle/>
          <a:p>
            <a:r>
              <a:rPr lang="en-US" sz="4800" dirty="0" smtClean="0"/>
              <a:t/>
            </a:r>
            <a:br>
              <a:rPr lang="en-US" sz="4800" dirty="0" smtClean="0"/>
            </a:br>
            <a:r>
              <a:rPr lang="en-US" sz="3200" dirty="0" smtClean="0"/>
              <a:t>Fall 2014 Pre-Administration Webinar</a:t>
            </a:r>
            <a:br>
              <a:rPr lang="en-US" sz="3200" dirty="0" smtClean="0"/>
            </a:br>
            <a:r>
              <a:rPr lang="en-US" sz="3200" dirty="0" smtClean="0"/>
              <a:t>Georgia High School Graduation Test </a:t>
            </a:r>
            <a:br>
              <a:rPr lang="en-US" sz="3200" dirty="0" smtClean="0"/>
            </a:br>
            <a:r>
              <a:rPr lang="en-US" sz="3200" dirty="0" smtClean="0"/>
              <a:t>August 19 &amp; 22, 2014</a:t>
            </a:r>
            <a:br>
              <a:rPr lang="en-US" sz="3200" dirty="0" smtClean="0"/>
            </a:br>
            <a:r>
              <a:rPr lang="en-US" sz="1600" dirty="0" smtClean="0"/>
              <a:t/>
            </a:r>
            <a:br>
              <a:rPr lang="en-US" sz="1600" dirty="0" smtClean="0"/>
            </a:br>
            <a:r>
              <a:rPr lang="en-US" sz="1400" dirty="0" smtClean="0">
                <a:hlinkClick r:id="rId2"/>
              </a:rPr>
              <a:t>Recorded </a:t>
            </a:r>
            <a:r>
              <a:rPr lang="en-US" sz="1400" dirty="0">
                <a:hlinkClick r:id="rId2"/>
              </a:rPr>
              <a:t>Session </a:t>
            </a:r>
            <a:r>
              <a:rPr lang="en-US" sz="1400" dirty="0" smtClean="0">
                <a:hlinkClick r:id="rId2"/>
              </a:rPr>
              <a:t>8/19/14 Link</a:t>
            </a:r>
            <a:r>
              <a:rPr lang="en-US" sz="1400" dirty="0" smtClean="0"/>
              <a:t>                </a:t>
            </a:r>
            <a:r>
              <a:rPr lang="en-US" sz="1400" dirty="0" smtClean="0">
                <a:hlinkClick r:id="rId3"/>
              </a:rPr>
              <a:t>Recorded </a:t>
            </a:r>
            <a:r>
              <a:rPr lang="en-US" sz="1400" dirty="0">
                <a:hlinkClick r:id="rId3"/>
              </a:rPr>
              <a:t>Session </a:t>
            </a:r>
            <a:r>
              <a:rPr lang="en-US" sz="1400" dirty="0" smtClean="0">
                <a:hlinkClick r:id="rId3"/>
              </a:rPr>
              <a:t>8/22/14 Link</a:t>
            </a:r>
            <a:endParaRPr lang="en-US" dirty="0" smtClean="0"/>
          </a:p>
        </p:txBody>
      </p:sp>
      <p:sp>
        <p:nvSpPr>
          <p:cNvPr id="3075" name="TextBox 5"/>
          <p:cNvSpPr txBox="1">
            <a:spLocks noChangeArrowheads="1"/>
          </p:cNvSpPr>
          <p:nvPr/>
        </p:nvSpPr>
        <p:spPr bwMode="auto">
          <a:xfrm>
            <a:off x="152400" y="3733800"/>
            <a:ext cx="88392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rgbClr val="0000FF"/>
                </a:solidFill>
              </a:rPr>
              <a:t>Webinar Etiquette</a:t>
            </a:r>
          </a:p>
          <a:p>
            <a:pPr algn="ctr" eaLnBrk="1" hangingPunct="1"/>
            <a:endParaRPr lang="en-US" sz="1200" dirty="0">
              <a:solidFill>
                <a:srgbClr val="0000FF"/>
              </a:solidFill>
            </a:endParaRPr>
          </a:p>
          <a:p>
            <a:pPr eaLnBrk="1" hangingPunct="1">
              <a:buFontTx/>
              <a:buChar char="•"/>
            </a:pPr>
            <a:r>
              <a:rPr lang="en-US" sz="1200" dirty="0"/>
              <a:t>Please use the Audio Setup Wizard in the Tools Menu to configure and  test your audio settings before the presentation begins.</a:t>
            </a:r>
          </a:p>
          <a:p>
            <a:pPr eaLnBrk="1" hangingPunct="1">
              <a:buFontTx/>
              <a:buChar char="•"/>
            </a:pPr>
            <a:r>
              <a:rPr lang="en-US" sz="1200" dirty="0"/>
              <a:t>To eliminate interference from background noise in your area, please leave the Talk Button on mute if you are not speaking.</a:t>
            </a:r>
          </a:p>
          <a:p>
            <a:pPr eaLnBrk="1" hangingPunct="1">
              <a:buFontTx/>
              <a:buChar char="•"/>
            </a:pPr>
            <a:r>
              <a:rPr lang="en-US" sz="1200" dirty="0"/>
              <a:t>Due to the number of participants, we request that questions be submitted via Chat.</a:t>
            </a:r>
          </a:p>
          <a:p>
            <a:pPr eaLnBrk="1" hangingPunct="1">
              <a:buFontTx/>
              <a:buChar char="•"/>
            </a:pPr>
            <a:r>
              <a:rPr lang="en-US" sz="1200" dirty="0"/>
              <a:t>You will receive a prompt to download this PowerPoint. You can also go to Window, File Transfer to download any files sent through this webinar.</a:t>
            </a:r>
          </a:p>
          <a:p>
            <a:pPr eaLnBrk="1" hangingPunct="1">
              <a:buFontTx/>
              <a:buChar char="•"/>
            </a:pPr>
            <a:r>
              <a:rPr lang="en-US" sz="1200" dirty="0"/>
              <a:t>Please log-in with your name and the name of your district beside it (e. g., Michael Huneke – Appling).  If you have already logged-in, please place your name and district in the chat box.</a:t>
            </a:r>
            <a:endParaRPr lang="en-US" sz="1200" dirty="0">
              <a:solidFill>
                <a:srgbClr val="FF0000"/>
              </a:solidFill>
            </a:endParaRPr>
          </a:p>
          <a:p>
            <a:pPr eaLnBrk="1" hangingPunct="1">
              <a:buFont typeface="Arial" charset="0"/>
              <a:buChar char="•"/>
            </a:pPr>
            <a:endParaRPr lang="en-US" sz="1200" dirty="0"/>
          </a:p>
          <a:p>
            <a:pPr algn="ctr" eaLnBrk="1" hangingPunct="1"/>
            <a:r>
              <a:rPr lang="en-US" sz="1200" b="1" dirty="0">
                <a:solidFill>
                  <a:srgbClr val="FF0000"/>
                </a:solidFill>
                <a:latin typeface="Calibri" pitchFamily="34" charset="0"/>
              </a:rPr>
              <a:t>The timer above indicates when we will begin.</a:t>
            </a:r>
          </a:p>
          <a:p>
            <a:pPr eaLnBrk="1" hangingPunct="1">
              <a:buFont typeface="Arial" charset="0"/>
              <a:buChar char="•"/>
            </a:pPr>
            <a:endParaRPr lang="en-US" sz="1400" dirty="0"/>
          </a:p>
        </p:txBody>
      </p:sp>
      <p:sp>
        <p:nvSpPr>
          <p:cNvPr id="3076" name="Rectangle 3"/>
          <p:cNvSpPr>
            <a:spLocks noChangeArrowheads="1"/>
          </p:cNvSpPr>
          <p:nvPr/>
        </p:nvSpPr>
        <p:spPr bwMode="auto">
          <a:xfrm>
            <a:off x="2095500" y="2502694"/>
            <a:ext cx="4953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smtClean="0"/>
              <a:t>2014-2015 Retest </a:t>
            </a:r>
            <a:r>
              <a:rPr lang="en-US" sz="2000" b="1" dirty="0"/>
              <a:t>Administration Dates</a:t>
            </a:r>
            <a:r>
              <a:rPr lang="en-US" sz="2400" dirty="0"/>
              <a:t/>
            </a:r>
            <a:br>
              <a:rPr lang="en-US" sz="2400" dirty="0"/>
            </a:br>
            <a:r>
              <a:rPr lang="en-US" dirty="0"/>
              <a:t>September </a:t>
            </a:r>
            <a:r>
              <a:rPr lang="en-US" dirty="0" smtClean="0"/>
              <a:t>8-12, 2014</a:t>
            </a:r>
            <a:r>
              <a:rPr lang="en-US" dirty="0"/>
              <a:t/>
            </a:r>
            <a:br>
              <a:rPr lang="en-US" dirty="0"/>
            </a:br>
            <a:r>
              <a:rPr lang="en-US" dirty="0" smtClean="0"/>
              <a:t>November 3-14, 2014</a:t>
            </a:r>
          </a:p>
          <a:p>
            <a:pPr algn="ctr"/>
            <a:r>
              <a:rPr lang="en-US" dirty="0" smtClean="0"/>
              <a:t>March 16-27,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7" y="76200"/>
            <a:ext cx="8229600" cy="792162"/>
          </a:xfrm>
          <a:noFill/>
        </p:spPr>
        <p:txBody>
          <a:bodyPr/>
          <a:lstStyle/>
          <a:p>
            <a:r>
              <a:rPr lang="en-US" dirty="0"/>
              <a:t>Who Tests?</a:t>
            </a:r>
          </a:p>
        </p:txBody>
      </p:sp>
      <p:sp>
        <p:nvSpPr>
          <p:cNvPr id="3" name="Content Placeholder 2"/>
          <p:cNvSpPr>
            <a:spLocks noGrp="1"/>
          </p:cNvSpPr>
          <p:nvPr>
            <p:ph idx="1"/>
          </p:nvPr>
        </p:nvSpPr>
        <p:spPr>
          <a:xfrm>
            <a:off x="261937" y="685800"/>
            <a:ext cx="8686800" cy="1219200"/>
          </a:xfrm>
        </p:spPr>
        <p:txBody>
          <a:bodyPr/>
          <a:lstStyle/>
          <a:p>
            <a:pPr marL="0" indent="0">
              <a:buNone/>
            </a:pPr>
            <a:r>
              <a:rPr lang="en-US" sz="2400" dirty="0"/>
              <a:t>Please note the </a:t>
            </a:r>
            <a:r>
              <a:rPr lang="en-US" sz="2400" dirty="0" err="1" smtClean="0"/>
              <a:t>GaDOE</a:t>
            </a:r>
            <a:r>
              <a:rPr lang="en-US" sz="2400" dirty="0" smtClean="0"/>
              <a:t> </a:t>
            </a:r>
            <a:r>
              <a:rPr lang="en-US" sz="2400" dirty="0"/>
              <a:t>webpage to help with the </a:t>
            </a:r>
            <a:r>
              <a:rPr lang="en-US" sz="2400" dirty="0" smtClean="0"/>
              <a:t>pre-registration </a:t>
            </a:r>
            <a:r>
              <a:rPr lang="en-US" sz="2400" dirty="0"/>
              <a:t>process in your school system.  If your </a:t>
            </a:r>
            <a:r>
              <a:rPr lang="en-US" sz="2400" dirty="0" smtClean="0"/>
              <a:t>school system </a:t>
            </a:r>
            <a:r>
              <a:rPr lang="en-US" sz="2400" dirty="0"/>
              <a:t>has not implemented a pre-registration process, your system </a:t>
            </a:r>
            <a:r>
              <a:rPr lang="en-US" sz="2400" dirty="0" smtClean="0"/>
              <a:t>should to </a:t>
            </a:r>
            <a:r>
              <a:rPr lang="en-US" sz="2400" dirty="0"/>
              <a:t>do </a:t>
            </a:r>
            <a:r>
              <a:rPr lang="en-US" sz="2400" dirty="0" smtClean="0"/>
              <a:t>so as soon as possible. </a:t>
            </a:r>
            <a:endParaRPr lang="en-US" sz="2400" dirty="0"/>
          </a:p>
          <a:p>
            <a:pPr lvl="1"/>
            <a:r>
              <a:rPr lang="en-US" sz="2000" dirty="0" smtClean="0"/>
              <a:t>See pages 8 and 10 in the Coordinator’s Manual </a:t>
            </a:r>
          </a:p>
          <a:p>
            <a:pPr lvl="1"/>
            <a:r>
              <a:rPr lang="en-US" sz="2000" dirty="0" smtClean="0"/>
              <a:t>See the GHSGT section in the Student Assessment Handbook </a:t>
            </a:r>
          </a:p>
          <a:p>
            <a:pPr lvl="1"/>
            <a:r>
              <a:rPr lang="en-US" sz="2000" dirty="0" smtClean="0"/>
              <a:t>State </a:t>
            </a:r>
            <a:r>
              <a:rPr lang="en-US" sz="2000" dirty="0"/>
              <a:t>Board rule (160-3-1-.07) requires that districts/schools have a pre-registration process for the GHSGT and GHSWT for those wanting to retest at the next administration window</a:t>
            </a:r>
            <a:r>
              <a:rPr lang="en-US" sz="2000" dirty="0" smtClean="0"/>
              <a:t>.</a:t>
            </a:r>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896987"/>
            <a:ext cx="5105399" cy="2936571"/>
          </a:xfrm>
          <a:prstGeom prst="rect">
            <a:avLst/>
          </a:prstGeom>
          <a:ln w="28575">
            <a:solidFill>
              <a:srgbClr val="EB9415"/>
            </a:solidFill>
          </a:ln>
        </p:spPr>
      </p:pic>
    </p:spTree>
    <p:extLst>
      <p:ext uri="{BB962C8B-B14F-4D97-AF65-F5344CB8AC3E}">
        <p14:creationId xmlns:p14="http://schemas.microsoft.com/office/powerpoint/2010/main" val="399180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3600" dirty="0" smtClean="0"/>
              <a:t>Who Tests?</a:t>
            </a:r>
            <a:br>
              <a:rPr lang="en-US" sz="3600" dirty="0" smtClean="0"/>
            </a:br>
            <a:r>
              <a:rPr lang="en-US" sz="2800" dirty="0" smtClean="0"/>
              <a:t>Impact of the Secondary Assessment Transition Plan </a:t>
            </a:r>
          </a:p>
        </p:txBody>
      </p:sp>
      <p:sp>
        <p:nvSpPr>
          <p:cNvPr id="3" name="Content Placeholder 2"/>
          <p:cNvSpPr>
            <a:spLocks noGrp="1"/>
          </p:cNvSpPr>
          <p:nvPr>
            <p:ph idx="1"/>
          </p:nvPr>
        </p:nvSpPr>
        <p:spPr>
          <a:xfrm>
            <a:off x="457200" y="1371600"/>
            <a:ext cx="8229600" cy="4678363"/>
          </a:xfrm>
        </p:spPr>
        <p:txBody>
          <a:bodyPr/>
          <a:lstStyle/>
          <a:p>
            <a:pPr eaLnBrk="1" hangingPunct="1">
              <a:defRPr/>
            </a:pPr>
            <a:r>
              <a:rPr lang="en-US" sz="2400" dirty="0" smtClean="0"/>
              <a:t>Students who entered grade nine for the first time between July 1, 2008 and June 30, 2011</a:t>
            </a:r>
          </a:p>
          <a:p>
            <a:pPr eaLnBrk="1" hangingPunct="1">
              <a:buFont typeface="Arial" charset="0"/>
              <a:buNone/>
              <a:defRPr/>
            </a:pPr>
            <a:endParaRPr lang="en-US" sz="1200" dirty="0" smtClean="0"/>
          </a:p>
          <a:p>
            <a:pPr marL="342900" lvl="1" indent="-342900" eaLnBrk="1" hangingPunct="1">
              <a:buFont typeface="Arial" charset="0"/>
              <a:buNone/>
              <a:defRPr/>
            </a:pPr>
            <a:r>
              <a:rPr lang="en-US" sz="2400" dirty="0" smtClean="0"/>
              <a:t>Testing Rule Amendments for this cohort include:</a:t>
            </a:r>
          </a:p>
          <a:p>
            <a:pPr lvl="1" eaLnBrk="1" hangingPunct="1">
              <a:defRPr/>
            </a:pPr>
            <a:r>
              <a:rPr lang="en-US" sz="2000" dirty="0" smtClean="0"/>
              <a:t>Flexibility – allowing a passing score on one of the two EOCTs in each content area to serve as an alternate demonstration of proficiency and stand in lieu of the requirement to pass the corresponding content area GHSGT. </a:t>
            </a:r>
          </a:p>
          <a:p>
            <a:pPr lvl="1" eaLnBrk="1" hangingPunct="1">
              <a:defRPr/>
            </a:pPr>
            <a:r>
              <a:rPr lang="en-US" sz="2000" dirty="0" smtClean="0"/>
              <a:t>Retaining the requirement to pass the Georgia High School Writing Test.</a:t>
            </a:r>
          </a:p>
          <a:p>
            <a:pPr eaLnBrk="1" hangingPunct="1">
              <a:buFont typeface="Arial" charset="0"/>
              <a:buNone/>
              <a:defRPr/>
            </a:pPr>
            <a:r>
              <a:rPr lang="en-US" sz="2400" dirty="0" smtClean="0"/>
              <a:t>Statewide Passing Score Rule amendments include:</a:t>
            </a:r>
          </a:p>
          <a:p>
            <a:pPr marL="742950" lvl="2" indent="-342900" eaLnBrk="1" hangingPunct="1">
              <a:defRPr/>
            </a:pPr>
            <a:r>
              <a:rPr lang="en-US" sz="2000" dirty="0" smtClean="0"/>
              <a:t>Retaining the contribution of the EOCT to the course grade at 15%. </a:t>
            </a:r>
          </a:p>
          <a:p>
            <a:pPr eaLnBrk="1" hangingPunct="1">
              <a:defRPr/>
            </a:pPr>
            <a:endParaRPr lang="en-US" sz="2800" dirty="0"/>
          </a:p>
        </p:txBody>
      </p:sp>
      <p:sp>
        <p:nvSpPr>
          <p:cNvPr id="4" name="Slide Number Placeholder 3"/>
          <p:cNvSpPr>
            <a:spLocks noGrp="1"/>
          </p:cNvSpPr>
          <p:nvPr>
            <p:ph type="sldNum" sz="quarter" idx="4294967295"/>
          </p:nvPr>
        </p:nvSpPr>
        <p:spPr/>
        <p:txBody>
          <a:bodyPr/>
          <a:lstStyle/>
          <a:p>
            <a:pPr>
              <a:defRPr/>
            </a:pPr>
            <a:fld id="{46C17C19-753A-40AF-A2A4-2796654E12CC}"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762000"/>
          </a:xfrm>
        </p:spPr>
        <p:txBody>
          <a:bodyPr/>
          <a:lstStyle/>
          <a:p>
            <a:r>
              <a:rPr lang="en-US" dirty="0" smtClean="0"/>
              <a:t>Who Tests?</a:t>
            </a:r>
          </a:p>
        </p:txBody>
      </p:sp>
      <p:sp>
        <p:nvSpPr>
          <p:cNvPr id="13315" name="Content Placeholder 2"/>
          <p:cNvSpPr>
            <a:spLocks noGrp="1"/>
          </p:cNvSpPr>
          <p:nvPr>
            <p:ph idx="1"/>
          </p:nvPr>
        </p:nvSpPr>
        <p:spPr>
          <a:xfrm>
            <a:off x="152400" y="762000"/>
            <a:ext cx="8763000" cy="4876800"/>
          </a:xfrm>
          <a:noFill/>
        </p:spPr>
        <p:txBody>
          <a:bodyPr/>
          <a:lstStyle/>
          <a:p>
            <a:pPr>
              <a:buFont typeface="Arial" charset="0"/>
              <a:buNone/>
            </a:pPr>
            <a:r>
              <a:rPr lang="en-US" sz="2000" dirty="0" smtClean="0"/>
              <a:t>The 2014-2015 GHSGT Retests should be administered to the following categories of students:</a:t>
            </a:r>
          </a:p>
          <a:p>
            <a:pPr>
              <a:buFont typeface="Wingdings" panose="05000000000000000000" pitchFamily="2" charset="2"/>
              <a:buChar char="§"/>
            </a:pPr>
            <a:r>
              <a:rPr lang="en-US" sz="1400" dirty="0" smtClean="0"/>
              <a:t>Individuals </a:t>
            </a:r>
            <a:r>
              <a:rPr lang="en-US" sz="1400" dirty="0"/>
              <a:t>who are subject to the GHSGT requirement, have exited high school with a Certificate of Performance or Special Education Diploma, and have returned to retest. </a:t>
            </a:r>
          </a:p>
          <a:p>
            <a:pPr>
              <a:buFont typeface="Wingdings" panose="05000000000000000000" pitchFamily="2" charset="2"/>
              <a:buChar char="§"/>
            </a:pPr>
            <a:r>
              <a:rPr lang="en-US" sz="1400" dirty="0" smtClean="0"/>
              <a:t>Students </a:t>
            </a:r>
            <a:r>
              <a:rPr lang="en-US" sz="1400" dirty="0"/>
              <a:t>currently in high school (entered grade nine for the first time prior to July 1, 2008) who have taken but not passed one or more of the GHSGTs. </a:t>
            </a:r>
          </a:p>
          <a:p>
            <a:pPr>
              <a:buFont typeface="Wingdings" panose="05000000000000000000" pitchFamily="2" charset="2"/>
              <a:buChar char="§"/>
            </a:pPr>
            <a:r>
              <a:rPr lang="en-US" sz="1400" dirty="0" smtClean="0"/>
              <a:t>Students </a:t>
            </a:r>
            <a:r>
              <a:rPr lang="en-US" sz="1400" dirty="0"/>
              <a:t>currently in high school (who entered grade nine for the first time between July 1, 2008, and June 30, 2011) who have taken but not passed the GHSGT and who have not achieved a passing score on one of the corresponding content area Georgia EOCTs. </a:t>
            </a:r>
          </a:p>
          <a:p>
            <a:pPr>
              <a:buFont typeface="Wingdings" panose="05000000000000000000" pitchFamily="2" charset="2"/>
              <a:buChar char="§"/>
            </a:pPr>
            <a:r>
              <a:rPr lang="en-US" sz="1400" dirty="0" smtClean="0"/>
              <a:t>Students </a:t>
            </a:r>
            <a:r>
              <a:rPr lang="en-US" sz="1400" dirty="0"/>
              <a:t>who entered grade nine for the first time prior to July 1, 2011, who are enrolled in grade eleven, and who have not yet taken the GHSGT. These students shall test for the first time during the spring administration. These students are only required to test in the GHSGT content area in which they have not achieved a passing score on one of the corresponding content area Georgia EOCTs and they enrolled in grade nine for the first time between July 1, 2008 and June 30, 2011. </a:t>
            </a:r>
          </a:p>
          <a:p>
            <a:pPr>
              <a:buFont typeface="Wingdings" panose="05000000000000000000" pitchFamily="2" charset="2"/>
              <a:buChar char="§"/>
            </a:pPr>
            <a:r>
              <a:rPr lang="en-US" sz="1400" dirty="0" smtClean="0"/>
              <a:t>Students </a:t>
            </a:r>
            <a:r>
              <a:rPr lang="en-US" sz="1400" dirty="0"/>
              <a:t>who enroll in grade twelve (e.g. a move-in from out of state) who have not yet taken the GHSGT and who are subject to the GHSGT requirement. These students may test for the first time at their first opportunity. These students (if enrolled in grade nine for the first time between July 1, 2008 and June 30, 2011) are only required to test in the GHSGT content area in which they have not achieved a passing score on one of the corresponding content area Georgia EOCTs. </a:t>
            </a:r>
          </a:p>
          <a:p>
            <a:pPr lvl="1"/>
            <a:endParaRPr lang="en-US" sz="1400" dirty="0" smtClean="0"/>
          </a:p>
          <a:p>
            <a:pPr>
              <a:buFont typeface="Arial" charset="0"/>
              <a:buNone/>
            </a:pPr>
            <a:r>
              <a:rPr lang="en-US" sz="1400" dirty="0" smtClean="0">
                <a:solidFill>
                  <a:srgbClr val="FF0000"/>
                </a:solidFill>
              </a:rPr>
              <a:t>PLEASE NOTE:   Students who are not classified as eleventh graders, but who meet specific criteria are eligible to take the GHSGT if they entered grade nine for the first time on or before June 30, 2011 (see next slide).</a:t>
            </a:r>
          </a:p>
          <a:p>
            <a:pPr>
              <a:buFont typeface="Arial" charset="0"/>
              <a:buNone/>
            </a:pPr>
            <a:endParaRPr lang="en-US"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CCBC7550-1E8B-42AA-A5AE-9C060B228DAC}"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lstStyle/>
          <a:p>
            <a:r>
              <a:rPr lang="en-US" smtClean="0"/>
              <a:t>Who Tests?</a:t>
            </a:r>
          </a:p>
        </p:txBody>
      </p:sp>
      <p:sp>
        <p:nvSpPr>
          <p:cNvPr id="14339" name="Content Placeholder 2"/>
          <p:cNvSpPr>
            <a:spLocks noGrp="1"/>
          </p:cNvSpPr>
          <p:nvPr>
            <p:ph idx="1"/>
          </p:nvPr>
        </p:nvSpPr>
        <p:spPr>
          <a:xfrm>
            <a:off x="152400" y="914400"/>
            <a:ext cx="8839200" cy="4525963"/>
          </a:xfrm>
        </p:spPr>
        <p:txBody>
          <a:bodyPr/>
          <a:lstStyle/>
          <a:p>
            <a:pPr>
              <a:buFont typeface="Arial" charset="0"/>
              <a:buNone/>
            </a:pPr>
            <a:r>
              <a:rPr lang="en-US" sz="2000" b="1" dirty="0" smtClean="0"/>
              <a:t>This includes students who:</a:t>
            </a:r>
            <a:endParaRPr lang="en-US" sz="2000" dirty="0" smtClean="0"/>
          </a:p>
          <a:p>
            <a:pPr>
              <a:buFont typeface="Arial" charset="0"/>
              <a:buNone/>
            </a:pPr>
            <a:r>
              <a:rPr lang="en-US" sz="2000" dirty="0" smtClean="0"/>
              <a:t> </a:t>
            </a:r>
          </a:p>
          <a:p>
            <a:r>
              <a:rPr lang="en-US" sz="1600" dirty="0" smtClean="0"/>
              <a:t>(1) have accumulated at least nine Carnegie units (or twelve Carnegie units if the school is operating on a block schedule in which students may earn up to eight units per year) or 135 quarter hours (first time grade 11 test takers will assess in March 2015), and </a:t>
            </a:r>
          </a:p>
          <a:p>
            <a:endParaRPr lang="en-US" sz="1600" dirty="0" smtClean="0"/>
          </a:p>
          <a:p>
            <a:r>
              <a:rPr lang="en-US" sz="1600" dirty="0" smtClean="0"/>
              <a:t>(2) have not achieved a passing score on the graduation assessments.  </a:t>
            </a:r>
          </a:p>
          <a:p>
            <a:pPr>
              <a:buFont typeface="Arial" charset="0"/>
              <a:buNone/>
            </a:pPr>
            <a:endParaRPr lang="en-US" sz="1600" dirty="0" smtClean="0"/>
          </a:p>
          <a:p>
            <a:pPr>
              <a:buFont typeface="Arial" charset="0"/>
              <a:buNone/>
            </a:pPr>
            <a:r>
              <a:rPr lang="en-US" sz="1600" dirty="0" smtClean="0"/>
              <a:t>To allow students who earn credit in a nontraditional manner more than one testing opportunity, GaDOE may allow, on a case-by-case basis and when requested by a local system, students to be tested for the first time during a retest opportunity of the GHSGT rather than the main administration. When making this request, the district shall verify and demonstrate that the students received sufficient credit hours, as noted above in (1), and courses to have the opportunity to learn the subjects tested.</a:t>
            </a:r>
          </a:p>
          <a:p>
            <a:pPr>
              <a:buFont typeface="Arial" charset="0"/>
              <a:buNone/>
            </a:pPr>
            <a:endParaRPr lang="en-US" sz="1600" dirty="0" smtClean="0"/>
          </a:p>
          <a:p>
            <a:pPr>
              <a:buFont typeface="Arial" charset="0"/>
              <a:buNone/>
            </a:pPr>
            <a:r>
              <a:rPr lang="en-US" sz="1600" dirty="0" smtClean="0"/>
              <a:t>NOTE: Students who dropped out of school without having met all graduation assessment requirements applicable to them at the time, and have returned without having been enrolled in any Georgia public school for one academic year or more, must meet the assessment requirements for the current class in which they will enroll which includes the GHSGT.</a:t>
            </a:r>
          </a:p>
          <a:p>
            <a:pPr>
              <a:buFont typeface="Arial" charset="0"/>
              <a:buNone/>
            </a:pPr>
            <a:endParaRPr lang="en-US"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1E8E9C00-D2CA-4D20-A72E-E098D0A4D217}"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7681695"/>
              </p:ext>
            </p:extLst>
          </p:nvPr>
        </p:nvGraphicFramePr>
        <p:xfrm>
          <a:off x="1" y="762000"/>
          <a:ext cx="9144000" cy="6096001"/>
        </p:xfrm>
        <a:graphic>
          <a:graphicData uri="http://schemas.openxmlformats.org/drawingml/2006/table">
            <a:tbl>
              <a:tblPr firstRow="1" firstCol="1"/>
              <a:tblGrid>
                <a:gridCol w="897328"/>
                <a:gridCol w="2061147"/>
                <a:gridCol w="2062537"/>
                <a:gridCol w="2061841"/>
                <a:gridCol w="2061147"/>
              </a:tblGrid>
              <a:tr h="321328">
                <a:tc>
                  <a:txBody>
                    <a:bodyPr/>
                    <a:lstStyle/>
                    <a:p>
                      <a:pPr marL="0" marR="0">
                        <a:lnSpc>
                          <a:spcPct val="115000"/>
                        </a:lnSpc>
                        <a:spcBef>
                          <a:spcPts val="0"/>
                        </a:spcBef>
                        <a:spcAft>
                          <a:spcPts val="0"/>
                        </a:spcAft>
                      </a:pPr>
                      <a:endParaRPr lang="en-US" sz="9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latin typeface="Times New Roman" pitchFamily="18" charset="0"/>
                          <a:ea typeface="Calibri"/>
                          <a:cs typeface="Times New Roman" pitchFamily="18" charset="0"/>
                        </a:rPr>
                        <a:t>Ninth Graders</a:t>
                      </a:r>
                      <a:endParaRPr lang="en-US" sz="1800" dirty="0">
                        <a:latin typeface="Times New Roman" pitchFamily="18" charset="0"/>
                        <a:ea typeface="Calibri"/>
                        <a:cs typeface="Times New Roman" pitchFamily="18"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latin typeface="Times New Roman" pitchFamily="18" charset="0"/>
                          <a:ea typeface="Calibri"/>
                          <a:cs typeface="Times New Roman" pitchFamily="18" charset="0"/>
                        </a:rPr>
                        <a:t>Tenth Graders</a:t>
                      </a:r>
                      <a:endParaRPr lang="en-US" sz="1800" dirty="0">
                        <a:latin typeface="Times New Roman" pitchFamily="18" charset="0"/>
                        <a:ea typeface="Calibri"/>
                        <a:cs typeface="Times New Roman" pitchFamily="18"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latin typeface="Times New Roman" pitchFamily="18" charset="0"/>
                          <a:ea typeface="Calibri"/>
                          <a:cs typeface="Times New Roman" pitchFamily="18" charset="0"/>
                        </a:rPr>
                        <a:t>Eleventh Graders</a:t>
                      </a:r>
                      <a:endParaRPr lang="en-US" sz="1800" dirty="0">
                        <a:latin typeface="Times New Roman" pitchFamily="18" charset="0"/>
                        <a:ea typeface="Calibri"/>
                        <a:cs typeface="Times New Roman" pitchFamily="18"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solidFill>
                            <a:schemeClr val="tx1"/>
                          </a:solidFill>
                          <a:latin typeface="Times New Roman" pitchFamily="18" charset="0"/>
                          <a:ea typeface="Calibri"/>
                          <a:cs typeface="Times New Roman" pitchFamily="18" charset="0"/>
                        </a:rPr>
                        <a:t>Twelfth Graders</a:t>
                      </a:r>
                      <a:endParaRPr lang="en-US" sz="1800" dirty="0">
                        <a:solidFill>
                          <a:schemeClr val="tx1"/>
                        </a:solidFill>
                        <a:latin typeface="Times New Roman" pitchFamily="18" charset="0"/>
                        <a:ea typeface="Calibri"/>
                        <a:cs typeface="Times New Roman" pitchFamily="18"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81677">
                <a:tc>
                  <a:txBody>
                    <a:bodyPr/>
                    <a:lstStyle/>
                    <a:p>
                      <a:pPr marL="0" marR="0" algn="ctr">
                        <a:lnSpc>
                          <a:spcPct val="115000"/>
                        </a:lnSpc>
                        <a:spcBef>
                          <a:spcPts val="0"/>
                        </a:spcBef>
                        <a:spcAft>
                          <a:spcPts val="0"/>
                        </a:spcAft>
                      </a:pPr>
                      <a:r>
                        <a:rPr lang="en-US" sz="2000" b="0" dirty="0" smtClean="0">
                          <a:solidFill>
                            <a:schemeClr val="tx1"/>
                          </a:solidFill>
                          <a:latin typeface="Times New Roman" pitchFamily="18" charset="0"/>
                          <a:ea typeface="Calibri"/>
                          <a:cs typeface="Times New Roman" pitchFamily="18" charset="0"/>
                        </a:rPr>
                        <a:t>2011 / 2012</a:t>
                      </a:r>
                      <a:endParaRPr lang="en-US" sz="2400" b="0" dirty="0">
                        <a:solidFill>
                          <a:schemeClr val="tx1"/>
                        </a:solidFill>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a:t>
                      </a:r>
                      <a:r>
                        <a:rPr lang="en-US" sz="1200" dirty="0" smtClean="0">
                          <a:latin typeface="Times New Roman" pitchFamily="18" charset="0"/>
                          <a:ea typeface="Calibri"/>
                          <a:cs typeface="Times New Roman" pitchFamily="18" charset="0"/>
                        </a:rPr>
                        <a:t>20% </a:t>
                      </a:r>
                      <a:r>
                        <a:rPr lang="en-US" sz="1200" dirty="0">
                          <a:latin typeface="Times New Roman" pitchFamily="18" charset="0"/>
                          <a:ea typeface="Calibri"/>
                          <a:cs typeface="Times New Roman" pitchFamily="18" charset="0"/>
                        </a:rPr>
                        <a:t>of course grade</a:t>
                      </a:r>
                    </a:p>
                    <a:p>
                      <a:pPr marL="0" marR="0">
                        <a:lnSpc>
                          <a:spcPct val="115000"/>
                        </a:lnSpc>
                        <a:spcBef>
                          <a:spcPts val="0"/>
                        </a:spcBef>
                        <a:spcAft>
                          <a:spcPts val="0"/>
                        </a:spcAft>
                      </a:pPr>
                      <a:endParaRPr lang="en-US" sz="12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Pass </a:t>
                      </a:r>
                      <a:r>
                        <a:rPr lang="en-US" sz="1200" dirty="0">
                          <a:latin typeface="Times New Roman" pitchFamily="18" charset="0"/>
                          <a:ea typeface="Calibri"/>
                          <a:cs typeface="Times New Roman" pitchFamily="18" charset="0"/>
                        </a:rPr>
                        <a:t>the GHSWT</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15</a:t>
                      </a:r>
                      <a:r>
                        <a:rPr lang="en-US" sz="1200" dirty="0" smtClean="0">
                          <a:latin typeface="Times New Roman" pitchFamily="18" charset="0"/>
                          <a:ea typeface="Calibri"/>
                          <a:cs typeface="Times New Roman" pitchFamily="18" charset="0"/>
                        </a:rPr>
                        <a:t>% of course grade</a:t>
                      </a:r>
                    </a:p>
                    <a:p>
                      <a:pPr marL="0" marR="0">
                        <a:lnSpc>
                          <a:spcPct val="115000"/>
                        </a:lnSpc>
                        <a:spcBef>
                          <a:spcPts val="0"/>
                        </a:spcBef>
                        <a:spcAft>
                          <a:spcPts val="0"/>
                        </a:spcAft>
                      </a:pPr>
                      <a:endParaRPr lang="en-US" sz="1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000" dirty="0" smtClean="0">
                          <a:latin typeface="Times New Roman" pitchFamily="18" charset="0"/>
                          <a:ea typeface="Calibri"/>
                          <a:cs typeface="Times New Roman" pitchFamily="18" charset="0"/>
                        </a:rPr>
                        <a:t>[Pass </a:t>
                      </a:r>
                      <a:r>
                        <a:rPr lang="en-US" sz="1000" dirty="0">
                          <a:latin typeface="Times New Roman" pitchFamily="18" charset="0"/>
                          <a:ea typeface="Calibri"/>
                          <a:cs typeface="Times New Roman" pitchFamily="18" charset="0"/>
                        </a:rPr>
                        <a:t>one EOCT in each of the four content areas </a:t>
                      </a:r>
                      <a:r>
                        <a:rPr lang="en-US" sz="1000" u="sng" dirty="0">
                          <a:latin typeface="Times New Roman" pitchFamily="18" charset="0"/>
                          <a:ea typeface="Calibri"/>
                          <a:cs typeface="Times New Roman" pitchFamily="18" charset="0"/>
                        </a:rPr>
                        <a:t>or</a:t>
                      </a:r>
                      <a:r>
                        <a:rPr lang="en-US" sz="1000" dirty="0">
                          <a:latin typeface="Times New Roman" pitchFamily="18" charset="0"/>
                          <a:ea typeface="Calibri"/>
                          <a:cs typeface="Times New Roman" pitchFamily="18" charset="0"/>
                        </a:rPr>
                        <a:t> pass the corresponding subject test of </a:t>
                      </a:r>
                      <a:r>
                        <a:rPr lang="en-US" sz="1000" dirty="0" smtClean="0">
                          <a:latin typeface="Times New Roman" pitchFamily="18" charset="0"/>
                          <a:ea typeface="Calibri"/>
                          <a:cs typeface="Times New Roman" pitchFamily="18" charset="0"/>
                        </a:rPr>
                        <a:t>GHSGT]</a:t>
                      </a:r>
                    </a:p>
                    <a:p>
                      <a:pPr marL="0" marR="0">
                        <a:lnSpc>
                          <a:spcPct val="115000"/>
                        </a:lnSpc>
                        <a:spcBef>
                          <a:spcPts val="0"/>
                        </a:spcBef>
                        <a:spcAft>
                          <a:spcPts val="0"/>
                        </a:spcAft>
                      </a:pPr>
                      <a:endParaRPr lang="en-US" sz="8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a:latin typeface="Times New Roman" pitchFamily="18" charset="0"/>
                          <a:ea typeface="Calibri"/>
                          <a:cs typeface="Times New Roman" pitchFamily="18" charset="0"/>
                        </a:rPr>
                        <a:t>Pass GHSWT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EOCT = 15% of course grade </a:t>
                      </a:r>
                    </a:p>
                    <a:p>
                      <a:pPr marL="0" marR="0">
                        <a:lnSpc>
                          <a:spcPct val="115000"/>
                        </a:lnSpc>
                        <a:spcBef>
                          <a:spcPts val="0"/>
                        </a:spcBef>
                        <a:spcAft>
                          <a:spcPts val="0"/>
                        </a:spcAft>
                      </a:pPr>
                      <a:endParaRPr lang="en-US" sz="9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000" dirty="0" smtClean="0">
                          <a:latin typeface="Times New Roman" pitchFamily="18" charset="0"/>
                          <a:ea typeface="Calibri"/>
                          <a:cs typeface="Times New Roman" pitchFamily="18" charset="0"/>
                        </a:rPr>
                        <a:t>[Pass one EOCT in each of the four content areas </a:t>
                      </a:r>
                      <a:r>
                        <a:rPr lang="en-US" sz="1000" u="sng" dirty="0" smtClean="0">
                          <a:latin typeface="Times New Roman" pitchFamily="18" charset="0"/>
                          <a:ea typeface="Calibri"/>
                          <a:cs typeface="Times New Roman" pitchFamily="18" charset="0"/>
                        </a:rPr>
                        <a:t>or</a:t>
                      </a:r>
                      <a:r>
                        <a:rPr lang="en-US" sz="1000" dirty="0" smtClean="0">
                          <a:latin typeface="Times New Roman" pitchFamily="18" charset="0"/>
                          <a:ea typeface="Calibri"/>
                          <a:cs typeface="Times New Roman" pitchFamily="18" charset="0"/>
                        </a:rPr>
                        <a:t> pass the corresponding subject test of GHSGT]</a:t>
                      </a:r>
                    </a:p>
                    <a:p>
                      <a:pPr marL="0" marR="0">
                        <a:lnSpc>
                          <a:spcPct val="115000"/>
                        </a:lnSpc>
                        <a:spcBef>
                          <a:spcPts val="0"/>
                        </a:spcBef>
                        <a:spcAft>
                          <a:spcPts val="0"/>
                        </a:spcAft>
                      </a:pPr>
                      <a:endParaRPr lang="en-US" sz="9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Pass GHSWT</a:t>
                      </a:r>
                      <a:endParaRPr lang="en-US" sz="1200" dirty="0">
                        <a:latin typeface="Times New Roman" pitchFamily="18" charset="0"/>
                        <a:ea typeface="Calibri"/>
                        <a:cs typeface="Times New Roman" pitchFamily="18"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200" b="0" dirty="0" smtClean="0">
                          <a:solidFill>
                            <a:schemeClr val="tx1"/>
                          </a:solidFill>
                          <a:latin typeface="Times New Roman" pitchFamily="18" charset="0"/>
                          <a:ea typeface="Calibri"/>
                          <a:cs typeface="Times New Roman" pitchFamily="18" charset="0"/>
                        </a:rPr>
                        <a:t>EOCT </a:t>
                      </a:r>
                      <a:r>
                        <a:rPr lang="en-US" sz="1200" b="0" dirty="0">
                          <a:solidFill>
                            <a:schemeClr val="tx1"/>
                          </a:solidFill>
                          <a:latin typeface="Times New Roman" pitchFamily="18" charset="0"/>
                          <a:ea typeface="Calibri"/>
                          <a:cs typeface="Times New Roman" pitchFamily="18" charset="0"/>
                        </a:rPr>
                        <a:t>= </a:t>
                      </a:r>
                      <a:r>
                        <a:rPr lang="en-US" sz="1200" b="0" dirty="0" smtClean="0">
                          <a:solidFill>
                            <a:schemeClr val="tx1"/>
                          </a:solidFill>
                          <a:latin typeface="Times New Roman" pitchFamily="18" charset="0"/>
                          <a:ea typeface="Calibri"/>
                          <a:cs typeface="Times New Roman" pitchFamily="18" charset="0"/>
                        </a:rPr>
                        <a:t>15% of course grade</a:t>
                      </a:r>
                    </a:p>
                    <a:p>
                      <a:pPr marL="0" marR="0">
                        <a:lnSpc>
                          <a:spcPct val="115000"/>
                        </a:lnSpc>
                        <a:spcBef>
                          <a:spcPts val="0"/>
                        </a:spcBef>
                        <a:spcAft>
                          <a:spcPts val="0"/>
                        </a:spcAft>
                      </a:pPr>
                      <a:endParaRPr lang="en-US" sz="900" b="0" dirty="0">
                        <a:solidFill>
                          <a:schemeClr val="tx1"/>
                        </a:solidFill>
                        <a:latin typeface="Times New Roman" pitchFamily="18" charset="0"/>
                        <a:ea typeface="Calibri"/>
                        <a:cs typeface="Times New Roman" pitchFamily="18" charset="0"/>
                      </a:endParaRPr>
                    </a:p>
                    <a:p>
                      <a:pPr marL="0" marR="0">
                        <a:lnSpc>
                          <a:spcPct val="115000"/>
                        </a:lnSpc>
                        <a:spcBef>
                          <a:spcPts val="0"/>
                        </a:spcBef>
                        <a:spcAft>
                          <a:spcPts val="0"/>
                        </a:spcAft>
                      </a:pPr>
                      <a:r>
                        <a:rPr lang="en-US" sz="1000" b="0" dirty="0" smtClean="0">
                          <a:solidFill>
                            <a:schemeClr val="tx1"/>
                          </a:solidFill>
                          <a:latin typeface="Times New Roman" pitchFamily="18" charset="0"/>
                          <a:ea typeface="Calibri"/>
                          <a:cs typeface="Times New Roman" pitchFamily="18" charset="0"/>
                        </a:rPr>
                        <a:t>[Pass </a:t>
                      </a:r>
                      <a:r>
                        <a:rPr lang="en-US" sz="1000" b="0" dirty="0">
                          <a:solidFill>
                            <a:schemeClr val="tx1"/>
                          </a:solidFill>
                          <a:latin typeface="Times New Roman" pitchFamily="18" charset="0"/>
                          <a:ea typeface="Calibri"/>
                          <a:cs typeface="Times New Roman" pitchFamily="18" charset="0"/>
                        </a:rPr>
                        <a:t>one EOCT in each of the four content areas </a:t>
                      </a:r>
                      <a:r>
                        <a:rPr lang="en-US" sz="1000" b="0" u="sng" dirty="0">
                          <a:solidFill>
                            <a:schemeClr val="tx1"/>
                          </a:solidFill>
                          <a:latin typeface="Times New Roman" pitchFamily="18" charset="0"/>
                          <a:ea typeface="Calibri"/>
                          <a:cs typeface="Times New Roman" pitchFamily="18" charset="0"/>
                        </a:rPr>
                        <a:t>or</a:t>
                      </a:r>
                      <a:r>
                        <a:rPr lang="en-US" sz="1000" b="0" dirty="0">
                          <a:solidFill>
                            <a:schemeClr val="tx1"/>
                          </a:solidFill>
                          <a:latin typeface="Times New Roman" pitchFamily="18" charset="0"/>
                          <a:ea typeface="Calibri"/>
                          <a:cs typeface="Times New Roman" pitchFamily="18" charset="0"/>
                        </a:rPr>
                        <a:t> pass the corresponding subject test of </a:t>
                      </a:r>
                      <a:r>
                        <a:rPr lang="en-US" sz="1000" b="0" dirty="0" smtClean="0">
                          <a:solidFill>
                            <a:schemeClr val="tx1"/>
                          </a:solidFill>
                          <a:latin typeface="Times New Roman" pitchFamily="18" charset="0"/>
                          <a:ea typeface="Calibri"/>
                          <a:cs typeface="Times New Roman" pitchFamily="18" charset="0"/>
                        </a:rPr>
                        <a:t>GHSGT]</a:t>
                      </a:r>
                      <a:endParaRPr lang="en-US" sz="1000" b="0" dirty="0">
                        <a:solidFill>
                          <a:schemeClr val="tx1"/>
                        </a:solidFill>
                        <a:latin typeface="Times New Roman" pitchFamily="18" charset="0"/>
                        <a:ea typeface="Calibri"/>
                        <a:cs typeface="Times New Roman" pitchFamily="18" charset="0"/>
                      </a:endParaRPr>
                    </a:p>
                    <a:p>
                      <a:pPr marL="0" marR="0">
                        <a:lnSpc>
                          <a:spcPct val="115000"/>
                        </a:lnSpc>
                        <a:spcBef>
                          <a:spcPts val="0"/>
                        </a:spcBef>
                        <a:spcAft>
                          <a:spcPts val="0"/>
                        </a:spcAft>
                      </a:pPr>
                      <a:endParaRPr lang="en-US" sz="1000" b="0" dirty="0" smtClean="0">
                        <a:solidFill>
                          <a:schemeClr val="tx1"/>
                        </a:solidFill>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b="0" dirty="0" smtClean="0">
                          <a:solidFill>
                            <a:schemeClr val="tx1"/>
                          </a:solidFill>
                          <a:latin typeface="Times New Roman" pitchFamily="18" charset="0"/>
                          <a:ea typeface="Calibri"/>
                          <a:cs typeface="Times New Roman" pitchFamily="18" charset="0"/>
                        </a:rPr>
                        <a:t>Pass </a:t>
                      </a:r>
                      <a:r>
                        <a:rPr lang="en-US" sz="1200" b="0" dirty="0">
                          <a:solidFill>
                            <a:schemeClr val="tx1"/>
                          </a:solidFill>
                          <a:latin typeface="Times New Roman" pitchFamily="18" charset="0"/>
                          <a:ea typeface="Calibri"/>
                          <a:cs typeface="Times New Roman" pitchFamily="18" charset="0"/>
                        </a:rPr>
                        <a:t>GHSWT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479244">
                <a:tc>
                  <a:txBody>
                    <a:bodyPr/>
                    <a:lstStyle/>
                    <a:p>
                      <a:pPr marL="0" marR="0" algn="ctr">
                        <a:lnSpc>
                          <a:spcPct val="115000"/>
                        </a:lnSpc>
                        <a:spcBef>
                          <a:spcPts val="0"/>
                        </a:spcBef>
                        <a:spcAft>
                          <a:spcPts val="0"/>
                        </a:spcAft>
                      </a:pPr>
                      <a:r>
                        <a:rPr lang="en-US" sz="2000" b="0" dirty="0" smtClean="0">
                          <a:latin typeface="Times New Roman" pitchFamily="18" charset="0"/>
                          <a:ea typeface="Calibri"/>
                          <a:cs typeface="Times New Roman" pitchFamily="18" charset="0"/>
                        </a:rPr>
                        <a:t>2012 / 2013</a:t>
                      </a:r>
                      <a:endParaRPr lang="en-US" sz="2000" b="0" dirty="0">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a:t>
                      </a:r>
                      <a:r>
                        <a:rPr lang="en-US" sz="1200" dirty="0" smtClean="0">
                          <a:latin typeface="Times New Roman" pitchFamily="18" charset="0"/>
                          <a:ea typeface="Calibri"/>
                          <a:cs typeface="Times New Roman" pitchFamily="18" charset="0"/>
                        </a:rPr>
                        <a:t>20% </a:t>
                      </a:r>
                      <a:r>
                        <a:rPr lang="en-US" sz="1200" dirty="0">
                          <a:latin typeface="Times New Roman" pitchFamily="18" charset="0"/>
                          <a:ea typeface="Calibri"/>
                          <a:cs typeface="Times New Roman" pitchFamily="18" charset="0"/>
                        </a:rPr>
                        <a:t>of course grade</a:t>
                      </a:r>
                    </a:p>
                    <a:p>
                      <a:pPr marL="0" marR="0">
                        <a:lnSpc>
                          <a:spcPct val="115000"/>
                        </a:lnSpc>
                        <a:spcBef>
                          <a:spcPts val="0"/>
                        </a:spcBef>
                        <a:spcAft>
                          <a:spcPts val="0"/>
                        </a:spcAft>
                      </a:pPr>
                      <a:endParaRPr lang="en-US" sz="12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Pass </a:t>
                      </a:r>
                      <a:r>
                        <a:rPr lang="en-US" sz="1200" dirty="0">
                          <a:latin typeface="Times New Roman" pitchFamily="18" charset="0"/>
                          <a:ea typeface="Calibri"/>
                          <a:cs typeface="Times New Roman" pitchFamily="18" charset="0"/>
                        </a:rPr>
                        <a:t>the GHSWT</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a:t>
                      </a:r>
                      <a:r>
                        <a:rPr lang="en-US" sz="1200" dirty="0" smtClean="0">
                          <a:latin typeface="Times New Roman" pitchFamily="18" charset="0"/>
                          <a:ea typeface="Calibri"/>
                          <a:cs typeface="Times New Roman" pitchFamily="18" charset="0"/>
                        </a:rPr>
                        <a:t>20% </a:t>
                      </a:r>
                      <a:r>
                        <a:rPr lang="en-US" sz="1200" dirty="0">
                          <a:latin typeface="Times New Roman" pitchFamily="18" charset="0"/>
                          <a:ea typeface="Calibri"/>
                          <a:cs typeface="Times New Roman" pitchFamily="18" charset="0"/>
                        </a:rPr>
                        <a:t>of course grade</a:t>
                      </a:r>
                    </a:p>
                    <a:p>
                      <a:pPr marL="0" marR="0">
                        <a:lnSpc>
                          <a:spcPct val="115000"/>
                        </a:lnSpc>
                        <a:spcBef>
                          <a:spcPts val="0"/>
                        </a:spcBef>
                        <a:spcAft>
                          <a:spcPts val="0"/>
                        </a:spcAft>
                      </a:pPr>
                      <a:endParaRPr lang="en-US" sz="12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Pass </a:t>
                      </a:r>
                      <a:r>
                        <a:rPr lang="en-US" sz="1200" dirty="0">
                          <a:latin typeface="Times New Roman" pitchFamily="18" charset="0"/>
                          <a:ea typeface="Calibri"/>
                          <a:cs typeface="Times New Roman" pitchFamily="18" charset="0"/>
                        </a:rPr>
                        <a:t>the GHSWT</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15</a:t>
                      </a:r>
                      <a:r>
                        <a:rPr lang="en-US" sz="1200" dirty="0" smtClean="0">
                          <a:latin typeface="Times New Roman" pitchFamily="18" charset="0"/>
                          <a:ea typeface="Calibri"/>
                          <a:cs typeface="Times New Roman" pitchFamily="18" charset="0"/>
                        </a:rPr>
                        <a:t>% of course grade</a:t>
                      </a:r>
                    </a:p>
                    <a:p>
                      <a:pPr marL="0" marR="0">
                        <a:lnSpc>
                          <a:spcPct val="115000"/>
                        </a:lnSpc>
                        <a:spcBef>
                          <a:spcPts val="0"/>
                        </a:spcBef>
                        <a:spcAft>
                          <a:spcPts val="0"/>
                        </a:spcAft>
                      </a:pPr>
                      <a:endParaRPr lang="en-US" sz="9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000" dirty="0" smtClean="0">
                          <a:latin typeface="Times New Roman" pitchFamily="18" charset="0"/>
                          <a:ea typeface="Calibri"/>
                          <a:cs typeface="Times New Roman" pitchFamily="18" charset="0"/>
                        </a:rPr>
                        <a:t>[Pass </a:t>
                      </a:r>
                      <a:r>
                        <a:rPr lang="en-US" sz="1000" dirty="0">
                          <a:latin typeface="Times New Roman" pitchFamily="18" charset="0"/>
                          <a:ea typeface="Calibri"/>
                          <a:cs typeface="Times New Roman" pitchFamily="18" charset="0"/>
                        </a:rPr>
                        <a:t>one EOCT in each of the four content areas </a:t>
                      </a:r>
                      <a:r>
                        <a:rPr lang="en-US" sz="1000" u="sng" dirty="0">
                          <a:latin typeface="Times New Roman" pitchFamily="18" charset="0"/>
                          <a:ea typeface="Calibri"/>
                          <a:cs typeface="Times New Roman" pitchFamily="18" charset="0"/>
                        </a:rPr>
                        <a:t>or</a:t>
                      </a:r>
                      <a:r>
                        <a:rPr lang="en-US" sz="1000" dirty="0">
                          <a:latin typeface="Times New Roman" pitchFamily="18" charset="0"/>
                          <a:ea typeface="Calibri"/>
                          <a:cs typeface="Times New Roman" pitchFamily="18" charset="0"/>
                        </a:rPr>
                        <a:t> pass the corresponding subject test of </a:t>
                      </a:r>
                      <a:r>
                        <a:rPr lang="en-US" sz="1000" dirty="0" smtClean="0">
                          <a:latin typeface="Times New Roman" pitchFamily="18" charset="0"/>
                          <a:ea typeface="Calibri"/>
                          <a:cs typeface="Times New Roman" pitchFamily="18" charset="0"/>
                        </a:rPr>
                        <a:t>GHSGT]</a:t>
                      </a:r>
                    </a:p>
                    <a:p>
                      <a:pPr marL="0" marR="0">
                        <a:lnSpc>
                          <a:spcPct val="115000"/>
                        </a:lnSpc>
                        <a:spcBef>
                          <a:spcPts val="0"/>
                        </a:spcBef>
                        <a:spcAft>
                          <a:spcPts val="0"/>
                        </a:spcAft>
                      </a:pPr>
                      <a:endParaRPr lang="en-US" sz="9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a:latin typeface="Times New Roman" pitchFamily="18" charset="0"/>
                          <a:ea typeface="Calibri"/>
                          <a:cs typeface="Times New Roman" pitchFamily="18" charset="0"/>
                        </a:rPr>
                        <a:t>Pass GHSWT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200" b="0" dirty="0">
                          <a:latin typeface="Times New Roman" pitchFamily="18" charset="0"/>
                          <a:ea typeface="Calibri"/>
                          <a:cs typeface="Times New Roman" pitchFamily="18" charset="0"/>
                        </a:rPr>
                        <a:t>EOCT = 15</a:t>
                      </a:r>
                      <a:r>
                        <a:rPr lang="en-US" sz="1200" b="0" dirty="0" smtClean="0">
                          <a:latin typeface="Times New Roman" pitchFamily="18" charset="0"/>
                          <a:ea typeface="Calibri"/>
                          <a:cs typeface="Times New Roman" pitchFamily="18" charset="0"/>
                        </a:rPr>
                        <a:t>% of course grade </a:t>
                      </a:r>
                    </a:p>
                    <a:p>
                      <a:pPr marL="0" marR="0">
                        <a:lnSpc>
                          <a:spcPct val="115000"/>
                        </a:lnSpc>
                        <a:spcBef>
                          <a:spcPts val="0"/>
                        </a:spcBef>
                        <a:spcAft>
                          <a:spcPts val="0"/>
                        </a:spcAft>
                      </a:pPr>
                      <a:endParaRPr lang="en-US" sz="900" b="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000" b="0" dirty="0" smtClean="0">
                          <a:latin typeface="Times New Roman" pitchFamily="18" charset="0"/>
                          <a:ea typeface="Calibri"/>
                          <a:cs typeface="Times New Roman" pitchFamily="18" charset="0"/>
                        </a:rPr>
                        <a:t>[Pass </a:t>
                      </a:r>
                      <a:r>
                        <a:rPr lang="en-US" sz="1000" b="0" dirty="0">
                          <a:latin typeface="Times New Roman" pitchFamily="18" charset="0"/>
                          <a:ea typeface="Calibri"/>
                          <a:cs typeface="Times New Roman" pitchFamily="18" charset="0"/>
                        </a:rPr>
                        <a:t>one EOCT in each of the four content areas </a:t>
                      </a:r>
                      <a:r>
                        <a:rPr lang="en-US" sz="1000" b="0" u="sng" dirty="0">
                          <a:latin typeface="Times New Roman" pitchFamily="18" charset="0"/>
                          <a:ea typeface="Calibri"/>
                          <a:cs typeface="Times New Roman" pitchFamily="18" charset="0"/>
                        </a:rPr>
                        <a:t>or</a:t>
                      </a:r>
                      <a:r>
                        <a:rPr lang="en-US" sz="1000" b="0" dirty="0">
                          <a:latin typeface="Times New Roman" pitchFamily="18" charset="0"/>
                          <a:ea typeface="Calibri"/>
                          <a:cs typeface="Times New Roman" pitchFamily="18" charset="0"/>
                        </a:rPr>
                        <a:t> pass the corresponding subject test of </a:t>
                      </a:r>
                      <a:r>
                        <a:rPr lang="en-US" sz="1000" b="0" dirty="0" smtClean="0">
                          <a:latin typeface="Times New Roman" pitchFamily="18" charset="0"/>
                          <a:ea typeface="Calibri"/>
                          <a:cs typeface="Times New Roman" pitchFamily="18" charset="0"/>
                        </a:rPr>
                        <a:t>GHSGT]</a:t>
                      </a:r>
                    </a:p>
                    <a:p>
                      <a:pPr marL="0" marR="0">
                        <a:lnSpc>
                          <a:spcPct val="115000"/>
                        </a:lnSpc>
                        <a:spcBef>
                          <a:spcPts val="0"/>
                        </a:spcBef>
                        <a:spcAft>
                          <a:spcPts val="0"/>
                        </a:spcAft>
                      </a:pPr>
                      <a:endParaRPr lang="en-US" sz="900" b="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b="0" dirty="0">
                          <a:latin typeface="Times New Roman" pitchFamily="18" charset="0"/>
                          <a:ea typeface="Calibri"/>
                          <a:cs typeface="Times New Roman" pitchFamily="18" charset="0"/>
                        </a:rPr>
                        <a:t>Pass GHSWT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479244">
                <a:tc>
                  <a:txBody>
                    <a:bodyPr/>
                    <a:lstStyle/>
                    <a:p>
                      <a:pPr marL="0" marR="0" algn="ctr">
                        <a:lnSpc>
                          <a:spcPct val="115000"/>
                        </a:lnSpc>
                        <a:spcBef>
                          <a:spcPts val="0"/>
                        </a:spcBef>
                        <a:spcAft>
                          <a:spcPts val="0"/>
                        </a:spcAft>
                      </a:pPr>
                      <a:r>
                        <a:rPr lang="en-US" sz="2000" b="1" dirty="0" smtClean="0">
                          <a:latin typeface="Times New Roman" pitchFamily="18" charset="0"/>
                          <a:ea typeface="Calibri"/>
                          <a:cs typeface="Times New Roman" pitchFamily="18" charset="0"/>
                        </a:rPr>
                        <a:t>2013 / 2014</a:t>
                      </a:r>
                      <a:endParaRPr lang="en-US" sz="2000" b="1" dirty="0">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a:t>
                      </a:r>
                      <a:r>
                        <a:rPr lang="en-US" sz="1200" dirty="0" smtClean="0">
                          <a:latin typeface="Times New Roman" pitchFamily="18" charset="0"/>
                          <a:ea typeface="Calibri"/>
                          <a:cs typeface="Times New Roman" pitchFamily="18" charset="0"/>
                        </a:rPr>
                        <a:t>20% </a:t>
                      </a:r>
                      <a:r>
                        <a:rPr lang="en-US" sz="1200" dirty="0">
                          <a:latin typeface="Times New Roman" pitchFamily="18" charset="0"/>
                          <a:ea typeface="Calibri"/>
                          <a:cs typeface="Times New Roman" pitchFamily="18" charset="0"/>
                        </a:rPr>
                        <a:t>of course grade</a:t>
                      </a:r>
                    </a:p>
                    <a:p>
                      <a:pPr marL="0" marR="0">
                        <a:lnSpc>
                          <a:spcPct val="115000"/>
                        </a:lnSpc>
                        <a:spcBef>
                          <a:spcPts val="0"/>
                        </a:spcBef>
                        <a:spcAft>
                          <a:spcPts val="0"/>
                        </a:spcAft>
                      </a:pPr>
                      <a:endParaRPr lang="en-US" sz="12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Pass </a:t>
                      </a:r>
                      <a:r>
                        <a:rPr lang="en-US" sz="1200" dirty="0">
                          <a:latin typeface="Times New Roman" pitchFamily="18" charset="0"/>
                          <a:ea typeface="Calibri"/>
                          <a:cs typeface="Times New Roman" pitchFamily="18" charset="0"/>
                        </a:rPr>
                        <a:t>the GHSWT</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a:t>
                      </a:r>
                      <a:r>
                        <a:rPr lang="en-US" sz="1200" dirty="0" smtClean="0">
                          <a:latin typeface="Times New Roman" pitchFamily="18" charset="0"/>
                          <a:ea typeface="Calibri"/>
                          <a:cs typeface="Times New Roman" pitchFamily="18" charset="0"/>
                        </a:rPr>
                        <a:t>20% </a:t>
                      </a:r>
                      <a:r>
                        <a:rPr lang="en-US" sz="1200" dirty="0">
                          <a:latin typeface="Times New Roman" pitchFamily="18" charset="0"/>
                          <a:ea typeface="Calibri"/>
                          <a:cs typeface="Times New Roman" pitchFamily="18" charset="0"/>
                        </a:rPr>
                        <a:t>of course grade</a:t>
                      </a:r>
                    </a:p>
                    <a:p>
                      <a:pPr marL="0" marR="0">
                        <a:lnSpc>
                          <a:spcPct val="115000"/>
                        </a:lnSpc>
                        <a:spcBef>
                          <a:spcPts val="0"/>
                        </a:spcBef>
                        <a:spcAft>
                          <a:spcPts val="0"/>
                        </a:spcAft>
                      </a:pPr>
                      <a:endParaRPr lang="en-US" sz="12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Pass </a:t>
                      </a:r>
                      <a:r>
                        <a:rPr lang="en-US" sz="1200" dirty="0">
                          <a:latin typeface="Times New Roman" pitchFamily="18" charset="0"/>
                          <a:ea typeface="Calibri"/>
                          <a:cs typeface="Times New Roman" pitchFamily="18" charset="0"/>
                        </a:rPr>
                        <a:t>the GHSWT</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a:t>
                      </a:r>
                      <a:r>
                        <a:rPr lang="en-US" sz="1200" dirty="0" smtClean="0">
                          <a:latin typeface="Times New Roman" pitchFamily="18" charset="0"/>
                          <a:ea typeface="Calibri"/>
                          <a:cs typeface="Times New Roman" pitchFamily="18" charset="0"/>
                        </a:rPr>
                        <a:t>20% </a:t>
                      </a:r>
                      <a:r>
                        <a:rPr lang="en-US" sz="1200" dirty="0">
                          <a:latin typeface="Times New Roman" pitchFamily="18" charset="0"/>
                          <a:ea typeface="Calibri"/>
                          <a:cs typeface="Times New Roman" pitchFamily="18" charset="0"/>
                        </a:rPr>
                        <a:t>of course grade</a:t>
                      </a:r>
                    </a:p>
                    <a:p>
                      <a:pPr marL="0" marR="0">
                        <a:lnSpc>
                          <a:spcPct val="115000"/>
                        </a:lnSpc>
                        <a:spcBef>
                          <a:spcPts val="0"/>
                        </a:spcBef>
                        <a:spcAft>
                          <a:spcPts val="0"/>
                        </a:spcAft>
                      </a:pPr>
                      <a:endParaRPr lang="en-US" sz="12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Pass </a:t>
                      </a:r>
                      <a:r>
                        <a:rPr lang="en-US" sz="1200" dirty="0">
                          <a:latin typeface="Times New Roman" pitchFamily="18" charset="0"/>
                          <a:ea typeface="Calibri"/>
                          <a:cs typeface="Times New Roman" pitchFamily="18" charset="0"/>
                        </a:rPr>
                        <a:t>the GHSWT</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0" dirty="0">
                          <a:latin typeface="Times New Roman" pitchFamily="18" charset="0"/>
                          <a:ea typeface="Calibri"/>
                          <a:cs typeface="Times New Roman" pitchFamily="18" charset="0"/>
                        </a:rPr>
                        <a:t>EOCT = 15</a:t>
                      </a:r>
                      <a:r>
                        <a:rPr lang="en-US" sz="1200" b="0" dirty="0" smtClean="0">
                          <a:latin typeface="Times New Roman" pitchFamily="18" charset="0"/>
                          <a:ea typeface="Calibri"/>
                          <a:cs typeface="Times New Roman" pitchFamily="18" charset="0"/>
                        </a:rPr>
                        <a:t>% of course grade</a:t>
                      </a:r>
                    </a:p>
                    <a:p>
                      <a:pPr marL="0" marR="0">
                        <a:lnSpc>
                          <a:spcPct val="115000"/>
                        </a:lnSpc>
                        <a:spcBef>
                          <a:spcPts val="0"/>
                        </a:spcBef>
                        <a:spcAft>
                          <a:spcPts val="0"/>
                        </a:spcAft>
                      </a:pPr>
                      <a:endParaRPr lang="en-US" sz="900" b="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000" b="0" dirty="0" smtClean="0">
                          <a:latin typeface="Times New Roman" pitchFamily="18" charset="0"/>
                          <a:ea typeface="Calibri"/>
                          <a:cs typeface="Times New Roman" pitchFamily="18" charset="0"/>
                        </a:rPr>
                        <a:t>[Pass </a:t>
                      </a:r>
                      <a:r>
                        <a:rPr lang="en-US" sz="1000" b="0" dirty="0">
                          <a:latin typeface="Times New Roman" pitchFamily="18" charset="0"/>
                          <a:ea typeface="Calibri"/>
                          <a:cs typeface="Times New Roman" pitchFamily="18" charset="0"/>
                        </a:rPr>
                        <a:t>one EOCT in each of the four content areas </a:t>
                      </a:r>
                      <a:r>
                        <a:rPr lang="en-US" sz="1000" b="0" u="sng" dirty="0">
                          <a:latin typeface="Times New Roman" pitchFamily="18" charset="0"/>
                          <a:ea typeface="Calibri"/>
                          <a:cs typeface="Times New Roman" pitchFamily="18" charset="0"/>
                        </a:rPr>
                        <a:t>or</a:t>
                      </a:r>
                      <a:r>
                        <a:rPr lang="en-US" sz="1000" b="0" dirty="0">
                          <a:latin typeface="Times New Roman" pitchFamily="18" charset="0"/>
                          <a:ea typeface="Calibri"/>
                          <a:cs typeface="Times New Roman" pitchFamily="18" charset="0"/>
                        </a:rPr>
                        <a:t> pass the corresponding subject test of </a:t>
                      </a:r>
                      <a:r>
                        <a:rPr lang="en-US" sz="1000" b="0" dirty="0" smtClean="0">
                          <a:latin typeface="Times New Roman" pitchFamily="18" charset="0"/>
                          <a:ea typeface="Calibri"/>
                          <a:cs typeface="Times New Roman" pitchFamily="18" charset="0"/>
                        </a:rPr>
                        <a:t>GHSGT]</a:t>
                      </a:r>
                    </a:p>
                    <a:p>
                      <a:pPr marL="0" marR="0">
                        <a:lnSpc>
                          <a:spcPct val="115000"/>
                        </a:lnSpc>
                        <a:spcBef>
                          <a:spcPts val="0"/>
                        </a:spcBef>
                        <a:spcAft>
                          <a:spcPts val="0"/>
                        </a:spcAft>
                      </a:pPr>
                      <a:endParaRPr lang="en-US" sz="900" b="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b="0" dirty="0">
                          <a:latin typeface="Times New Roman" pitchFamily="18" charset="0"/>
                          <a:ea typeface="Calibri"/>
                          <a:cs typeface="Times New Roman" pitchFamily="18" charset="0"/>
                        </a:rPr>
                        <a:t>Pass GHSWT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334508">
                <a:tc>
                  <a:txBody>
                    <a:bodyPr/>
                    <a:lstStyle/>
                    <a:p>
                      <a:pPr marL="0" marR="0" algn="ctr">
                        <a:lnSpc>
                          <a:spcPct val="115000"/>
                        </a:lnSpc>
                        <a:spcBef>
                          <a:spcPts val="0"/>
                        </a:spcBef>
                        <a:spcAft>
                          <a:spcPts val="0"/>
                        </a:spcAft>
                      </a:pPr>
                      <a:r>
                        <a:rPr lang="en-US" sz="2000" dirty="0" smtClean="0">
                          <a:latin typeface="Times New Roman" pitchFamily="18" charset="0"/>
                          <a:ea typeface="Calibri"/>
                          <a:cs typeface="Times New Roman" pitchFamily="18" charset="0"/>
                        </a:rPr>
                        <a:t>2014 / 2015</a:t>
                      </a:r>
                      <a:endParaRPr lang="en-US" sz="2000" dirty="0">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0"/>
                        </a:spcAft>
                      </a:pPr>
                      <a:r>
                        <a:rPr lang="en-US" sz="1200" dirty="0" smtClean="0">
                          <a:latin typeface="Times New Roman" pitchFamily="18" charset="0"/>
                          <a:ea typeface="Calibri"/>
                          <a:cs typeface="Times New Roman" pitchFamily="18" charset="0"/>
                        </a:rPr>
                        <a:t>EOCT </a:t>
                      </a:r>
                      <a:r>
                        <a:rPr lang="en-US" sz="1200" dirty="0">
                          <a:latin typeface="Times New Roman" pitchFamily="18" charset="0"/>
                          <a:ea typeface="Calibri"/>
                          <a:cs typeface="Times New Roman" pitchFamily="18" charset="0"/>
                        </a:rPr>
                        <a:t>= </a:t>
                      </a:r>
                      <a:r>
                        <a:rPr lang="en-US" sz="1200" dirty="0" smtClean="0">
                          <a:latin typeface="Times New Roman" pitchFamily="18" charset="0"/>
                          <a:ea typeface="Calibri"/>
                          <a:cs typeface="Times New Roman" pitchFamily="18" charset="0"/>
                        </a:rPr>
                        <a:t>20% </a:t>
                      </a:r>
                      <a:r>
                        <a:rPr lang="en-US" sz="1200" b="0" dirty="0" smtClean="0">
                          <a:latin typeface="Times New Roman" pitchFamily="18" charset="0"/>
                          <a:ea typeface="Calibri"/>
                          <a:cs typeface="Times New Roman" pitchFamily="18" charset="0"/>
                        </a:rPr>
                        <a:t>of course grade</a:t>
                      </a:r>
                    </a:p>
                    <a:p>
                      <a:pPr marL="0" marR="0" algn="l">
                        <a:lnSpc>
                          <a:spcPct val="115000"/>
                        </a:lnSpc>
                        <a:spcBef>
                          <a:spcPts val="0"/>
                        </a:spcBef>
                        <a:spcAft>
                          <a:spcPts val="0"/>
                        </a:spcAft>
                      </a:pPr>
                      <a:endParaRPr lang="en-US" sz="1200" b="0" dirty="0" smtClean="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000" b="0" i="1" dirty="0" smtClean="0">
                          <a:latin typeface="Times New Roman" pitchFamily="18" charset="0"/>
                          <a:ea typeface="Calibri"/>
                          <a:cs typeface="Times New Roman" pitchFamily="18" charset="0"/>
                        </a:rPr>
                        <a:t>*</a:t>
                      </a:r>
                      <a:r>
                        <a:rPr lang="en-US" sz="1000" b="0" i="1" baseline="0" dirty="0" smtClean="0">
                          <a:latin typeface="Times New Roman" pitchFamily="18" charset="0"/>
                          <a:ea typeface="Calibri"/>
                          <a:cs typeface="Times New Roman" pitchFamily="18" charset="0"/>
                        </a:rPr>
                        <a:t> As a result of amendments to State Board of Education rule 160-3-1-.07 on August 21, 2014</a:t>
                      </a:r>
                      <a:endParaRPr lang="en-US" sz="1000" i="1" dirty="0" smtClean="0">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0"/>
                        </a:spcAft>
                      </a:pPr>
                      <a:r>
                        <a:rPr lang="en-US" sz="1200" dirty="0" smtClean="0">
                          <a:latin typeface="Times New Roman" pitchFamily="18" charset="0"/>
                          <a:ea typeface="Calibri"/>
                          <a:cs typeface="Times New Roman" pitchFamily="18" charset="0"/>
                        </a:rPr>
                        <a:t>EOCT = 20% </a:t>
                      </a:r>
                      <a:r>
                        <a:rPr lang="en-US" sz="1200" b="0" dirty="0" smtClean="0">
                          <a:latin typeface="Times New Roman" pitchFamily="18" charset="0"/>
                          <a:ea typeface="Calibri"/>
                          <a:cs typeface="Times New Roman" pitchFamily="18" charset="0"/>
                        </a:rPr>
                        <a:t>of course grade</a:t>
                      </a:r>
                    </a:p>
                    <a:p>
                      <a:pPr marL="0" marR="0" algn="l">
                        <a:lnSpc>
                          <a:spcPct val="115000"/>
                        </a:lnSpc>
                        <a:spcBef>
                          <a:spcPts val="0"/>
                        </a:spcBef>
                        <a:spcAft>
                          <a:spcPts val="0"/>
                        </a:spcAft>
                      </a:pPr>
                      <a:endParaRPr lang="en-US" sz="1200" b="0" dirty="0" smtClean="0">
                        <a:latin typeface="Times New Roman" pitchFamily="18" charset="0"/>
                        <a:ea typeface="Calibri"/>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000" b="0" i="1" dirty="0" smtClean="0">
                          <a:latin typeface="Times New Roman" pitchFamily="18" charset="0"/>
                          <a:ea typeface="Calibri"/>
                          <a:cs typeface="Times New Roman" pitchFamily="18" charset="0"/>
                        </a:rPr>
                        <a:t>*</a:t>
                      </a:r>
                      <a:r>
                        <a:rPr lang="en-US" sz="1000" b="0" i="1" baseline="0" dirty="0" smtClean="0">
                          <a:latin typeface="Times New Roman" pitchFamily="18" charset="0"/>
                          <a:ea typeface="Calibri"/>
                          <a:cs typeface="Times New Roman" pitchFamily="18" charset="0"/>
                        </a:rPr>
                        <a:t> As a result of amendments to State Board of Education rule 160-3-1-.07 on August 21, 2014</a:t>
                      </a:r>
                      <a:endParaRPr lang="en-US" sz="1000" i="1" dirty="0" smtClean="0">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0"/>
                        </a:spcAft>
                      </a:pPr>
                      <a:r>
                        <a:rPr lang="en-US" sz="1200" b="0" dirty="0" smtClean="0">
                          <a:latin typeface="Times New Roman" pitchFamily="18" charset="0"/>
                          <a:ea typeface="Calibri"/>
                          <a:cs typeface="Times New Roman" pitchFamily="18" charset="0"/>
                        </a:rPr>
                        <a:t>EOCT = 20% of course grade</a:t>
                      </a:r>
                    </a:p>
                    <a:p>
                      <a:pPr marL="0" marR="0" algn="l">
                        <a:lnSpc>
                          <a:spcPct val="115000"/>
                        </a:lnSpc>
                        <a:spcBef>
                          <a:spcPts val="0"/>
                        </a:spcBef>
                        <a:spcAft>
                          <a:spcPts val="0"/>
                        </a:spcAft>
                      </a:pPr>
                      <a:endParaRPr lang="en-US" sz="1200" b="0" dirty="0" smtClean="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200" b="0" dirty="0" smtClean="0">
                          <a:latin typeface="Times New Roman" pitchFamily="18" charset="0"/>
                          <a:ea typeface="Calibri"/>
                          <a:cs typeface="Times New Roman" pitchFamily="18" charset="0"/>
                        </a:rPr>
                        <a:t>Pass</a:t>
                      </a:r>
                      <a:r>
                        <a:rPr lang="en-US" sz="1200" b="0" baseline="0" dirty="0" smtClean="0">
                          <a:latin typeface="Times New Roman" pitchFamily="18" charset="0"/>
                          <a:ea typeface="Calibri"/>
                          <a:cs typeface="Times New Roman" pitchFamily="18" charset="0"/>
                        </a:rPr>
                        <a:t> the GHSWT</a:t>
                      </a:r>
                      <a:endParaRPr lang="en-US" sz="1200" b="0" dirty="0">
                        <a:solidFill>
                          <a:srgbClr val="FF0000"/>
                        </a:solidFill>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0"/>
                        </a:spcAft>
                      </a:pPr>
                      <a:r>
                        <a:rPr lang="en-US" sz="1200" b="0" dirty="0" smtClean="0">
                          <a:latin typeface="Times New Roman" pitchFamily="18" charset="0"/>
                          <a:ea typeface="Calibri"/>
                          <a:cs typeface="Times New Roman" pitchFamily="18" charset="0"/>
                        </a:rPr>
                        <a:t>EOCT = 20% of course grade</a:t>
                      </a:r>
                    </a:p>
                    <a:p>
                      <a:pPr marL="0" marR="0" algn="l">
                        <a:lnSpc>
                          <a:spcPct val="115000"/>
                        </a:lnSpc>
                        <a:spcBef>
                          <a:spcPts val="0"/>
                        </a:spcBef>
                        <a:spcAft>
                          <a:spcPts val="0"/>
                        </a:spcAft>
                      </a:pPr>
                      <a:endParaRPr lang="en-US" sz="1200" b="0" dirty="0" smtClean="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200" b="0" dirty="0" smtClean="0">
                          <a:latin typeface="Times New Roman" pitchFamily="18" charset="0"/>
                          <a:ea typeface="Calibri"/>
                          <a:cs typeface="Times New Roman" pitchFamily="18" charset="0"/>
                        </a:rPr>
                        <a:t>Pass</a:t>
                      </a:r>
                      <a:r>
                        <a:rPr lang="en-US" sz="1200" b="0" baseline="0" dirty="0" smtClean="0">
                          <a:latin typeface="Times New Roman" pitchFamily="18" charset="0"/>
                          <a:ea typeface="Calibri"/>
                          <a:cs typeface="Times New Roman" pitchFamily="18" charset="0"/>
                        </a:rPr>
                        <a:t> the GHSWT</a:t>
                      </a:r>
                      <a:endParaRPr lang="en-US" sz="1200" b="0" dirty="0" smtClean="0">
                        <a:solidFill>
                          <a:srgbClr val="FF0000"/>
                        </a:solidFill>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10281" name="TextBox 4"/>
          <p:cNvSpPr txBox="1">
            <a:spLocks noChangeArrowheads="1"/>
          </p:cNvSpPr>
          <p:nvPr/>
        </p:nvSpPr>
        <p:spPr bwMode="auto">
          <a:xfrm>
            <a:off x="304800" y="76200"/>
            <a:ext cx="8686800" cy="584200"/>
          </a:xfrm>
          <a:prstGeom prst="rect">
            <a:avLst/>
          </a:prstGeom>
          <a:noFill/>
          <a:ln w="9525">
            <a:noFill/>
            <a:miter lim="800000"/>
            <a:headEnd/>
            <a:tailEnd/>
          </a:ln>
        </p:spPr>
        <p:txBody>
          <a:bodyPr>
            <a:spAutoFit/>
          </a:bodyPr>
          <a:lstStyle/>
          <a:p>
            <a:pPr algn="ctr">
              <a:defRPr/>
            </a:pPr>
            <a:r>
              <a:rPr lang="en-US" sz="3200" b="1" dirty="0">
                <a:latin typeface="+mn-lt"/>
              </a:rPr>
              <a:t>Secondary Assessment Transition Plan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274638"/>
            <a:ext cx="8763000" cy="1020762"/>
          </a:xfrm>
        </p:spPr>
        <p:txBody>
          <a:bodyPr/>
          <a:lstStyle/>
          <a:p>
            <a:r>
              <a:rPr lang="en-US" sz="3600" dirty="0" smtClean="0"/>
              <a:t>2014 Spring GHSGT Documents Scored</a:t>
            </a:r>
            <a:r>
              <a:rPr lang="en-US" sz="1600" dirty="0" smtClean="0"/>
              <a:t/>
            </a:r>
            <a:br>
              <a:rPr lang="en-US" sz="1600" dirty="0" smtClean="0"/>
            </a:br>
            <a:r>
              <a:rPr lang="en-US" sz="1200" dirty="0" smtClean="0"/>
              <a:t>Approximately 460 high schools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45931027"/>
              </p:ext>
            </p:extLst>
          </p:nvPr>
        </p:nvGraphicFramePr>
        <p:xfrm>
          <a:off x="152399" y="1676400"/>
          <a:ext cx="8915401" cy="3352800"/>
        </p:xfrm>
        <a:graphic>
          <a:graphicData uri="http://schemas.openxmlformats.org/drawingml/2006/table">
            <a:tbl>
              <a:tblPr firstRow="1" bandRow="1">
                <a:tableStyleId>{5C22544A-7EE6-4342-B048-85BDC9FD1C3A}</a:tableStyleId>
              </a:tblPr>
              <a:tblGrid>
                <a:gridCol w="1752601"/>
                <a:gridCol w="1813559"/>
                <a:gridCol w="1660106"/>
                <a:gridCol w="1921422"/>
                <a:gridCol w="1767713"/>
              </a:tblGrid>
              <a:tr h="1173546">
                <a:tc>
                  <a:txBody>
                    <a:bodyPr/>
                    <a:lstStyle/>
                    <a:p>
                      <a:pPr algn="ctr"/>
                      <a:r>
                        <a:rPr lang="en-US" sz="1800" dirty="0" smtClean="0"/>
                        <a:t>GHSGT Content</a:t>
                      </a:r>
                      <a:endParaRPr lang="en-US" sz="1800" dirty="0"/>
                    </a:p>
                  </a:txBody>
                  <a:tcPr marT="45712" marB="45712" anchor="ctr"/>
                </a:tc>
                <a:tc>
                  <a:txBody>
                    <a:bodyPr/>
                    <a:lstStyle/>
                    <a:p>
                      <a:pPr algn="ctr"/>
                      <a:r>
                        <a:rPr lang="en-US" sz="1800" dirty="0" smtClean="0"/>
                        <a:t>ELA</a:t>
                      </a:r>
                      <a:endParaRPr lang="en-US" sz="1800" dirty="0"/>
                    </a:p>
                  </a:txBody>
                  <a:tcPr marT="45712" marB="45712" anchor="ctr"/>
                </a:tc>
                <a:tc>
                  <a:txBody>
                    <a:bodyPr/>
                    <a:lstStyle/>
                    <a:p>
                      <a:pPr algn="ctr"/>
                      <a:r>
                        <a:rPr lang="en-US" sz="1800" dirty="0" smtClean="0"/>
                        <a:t>Mathematics</a:t>
                      </a:r>
                      <a:endParaRPr lang="en-US" sz="1800" dirty="0"/>
                    </a:p>
                  </a:txBody>
                  <a:tcPr marT="45712" marB="45712" anchor="ctr"/>
                </a:tc>
                <a:tc>
                  <a:txBody>
                    <a:bodyPr/>
                    <a:lstStyle/>
                    <a:p>
                      <a:pPr algn="ctr"/>
                      <a:r>
                        <a:rPr lang="en-US" sz="1800" dirty="0" smtClean="0"/>
                        <a:t>Science</a:t>
                      </a:r>
                      <a:endParaRPr lang="en-US" sz="1800" dirty="0"/>
                    </a:p>
                  </a:txBody>
                  <a:tcPr marT="45712" marB="45712" anchor="ctr"/>
                </a:tc>
                <a:tc>
                  <a:txBody>
                    <a:bodyPr/>
                    <a:lstStyle/>
                    <a:p>
                      <a:pPr algn="ctr"/>
                      <a:r>
                        <a:rPr lang="en-US" sz="1800" dirty="0" smtClean="0"/>
                        <a:t>Social Studies</a:t>
                      </a:r>
                      <a:endParaRPr lang="en-US" sz="1800" dirty="0"/>
                    </a:p>
                  </a:txBody>
                  <a:tcPr marT="45712" marB="45712" anchor="ctr"/>
                </a:tc>
              </a:tr>
              <a:tr h="2179254">
                <a:tc>
                  <a:txBody>
                    <a:bodyPr/>
                    <a:lstStyle/>
                    <a:p>
                      <a:pPr algn="ctr"/>
                      <a:r>
                        <a:rPr lang="en-US" sz="1800" i="0" dirty="0" smtClean="0">
                          <a:solidFill>
                            <a:schemeClr val="tx1"/>
                          </a:solidFill>
                        </a:rPr>
                        <a:t>Spring 2014 GHSGT Scored</a:t>
                      </a:r>
                      <a:endParaRPr lang="en-US" sz="1800" i="0" dirty="0">
                        <a:solidFill>
                          <a:schemeClr val="tx1"/>
                        </a:solidFill>
                      </a:endParaRPr>
                    </a:p>
                  </a:txBody>
                  <a:tcPr marT="45654" marB="45654" anchor="ctr">
                    <a:solidFill>
                      <a:schemeClr val="accent1">
                        <a:lumMod val="20000"/>
                        <a:lumOff val="80000"/>
                      </a:schemeClr>
                    </a:solidFill>
                  </a:tcPr>
                </a:tc>
                <a:tc>
                  <a:txBody>
                    <a:bodyPr/>
                    <a:lstStyle/>
                    <a:p>
                      <a:pPr algn="ctr"/>
                      <a:r>
                        <a:rPr lang="en-US" sz="1800" i="0" dirty="0" smtClean="0">
                          <a:solidFill>
                            <a:schemeClr val="tx1"/>
                          </a:solidFill>
                        </a:rPr>
                        <a:t>GPS:  4,312</a:t>
                      </a:r>
                    </a:p>
                    <a:p>
                      <a:pPr algn="ctr"/>
                      <a:endParaRPr lang="en-US" sz="1800" i="0" dirty="0" smtClean="0">
                        <a:solidFill>
                          <a:schemeClr val="tx1"/>
                        </a:solidFill>
                      </a:endParaRPr>
                    </a:p>
                    <a:p>
                      <a:pPr algn="ctr"/>
                      <a:r>
                        <a:rPr lang="en-US" sz="1800" b="1" i="0" dirty="0" smtClean="0">
                          <a:solidFill>
                            <a:schemeClr val="tx1"/>
                          </a:solidFill>
                        </a:rPr>
                        <a:t>T:  10</a:t>
                      </a:r>
                      <a:endParaRPr lang="en-US" sz="1800" b="1" i="0" dirty="0">
                        <a:solidFill>
                          <a:schemeClr val="tx1"/>
                        </a:solidFill>
                      </a:endParaRPr>
                    </a:p>
                  </a:txBody>
                  <a:tcPr marT="45654" marB="45654" anchor="ctr">
                    <a:solidFill>
                      <a:schemeClr val="accent1">
                        <a:lumMod val="20000"/>
                        <a:lumOff val="80000"/>
                      </a:schemeClr>
                    </a:solidFill>
                  </a:tcPr>
                </a:tc>
                <a:tc>
                  <a:txBody>
                    <a:bodyPr/>
                    <a:lstStyle/>
                    <a:p>
                      <a:pPr algn="ctr"/>
                      <a:r>
                        <a:rPr lang="en-US" sz="1800" i="0" dirty="0" smtClean="0">
                          <a:solidFill>
                            <a:schemeClr val="tx1"/>
                          </a:solidFill>
                        </a:rPr>
                        <a:t>GPS:  11,996</a:t>
                      </a:r>
                    </a:p>
                    <a:p>
                      <a:pPr algn="ctr"/>
                      <a:endParaRPr lang="en-US" sz="1800" i="0" dirty="0" smtClean="0">
                        <a:solidFill>
                          <a:schemeClr val="tx1"/>
                        </a:solidFill>
                      </a:endParaRPr>
                    </a:p>
                    <a:p>
                      <a:pPr algn="ctr"/>
                      <a:r>
                        <a:rPr lang="en-US" sz="1800" b="1" i="0" dirty="0" smtClean="0">
                          <a:solidFill>
                            <a:schemeClr val="tx1"/>
                          </a:solidFill>
                        </a:rPr>
                        <a:t>Q:</a:t>
                      </a:r>
                      <a:r>
                        <a:rPr lang="en-US" sz="1800" b="1" i="0" baseline="0" dirty="0" smtClean="0">
                          <a:solidFill>
                            <a:schemeClr val="tx1"/>
                          </a:solidFill>
                        </a:rPr>
                        <a:t>  167</a:t>
                      </a:r>
                      <a:endParaRPr lang="en-US" sz="1800" b="1" i="0" dirty="0">
                        <a:solidFill>
                          <a:schemeClr val="tx1"/>
                        </a:solidFill>
                      </a:endParaRPr>
                    </a:p>
                  </a:txBody>
                  <a:tcPr marT="45654" marB="45654" anchor="ctr">
                    <a:solidFill>
                      <a:schemeClr val="accent1">
                        <a:lumMod val="20000"/>
                        <a:lumOff val="80000"/>
                      </a:schemeClr>
                    </a:solidFill>
                  </a:tcPr>
                </a:tc>
                <a:tc>
                  <a:txBody>
                    <a:bodyPr/>
                    <a:lstStyle/>
                    <a:p>
                      <a:pPr algn="ctr"/>
                      <a:r>
                        <a:rPr lang="en-US" sz="1800" i="0" dirty="0" smtClean="0">
                          <a:solidFill>
                            <a:schemeClr val="tx1"/>
                          </a:solidFill>
                        </a:rPr>
                        <a:t>GPS:  4,286</a:t>
                      </a:r>
                    </a:p>
                    <a:p>
                      <a:pPr algn="ctr"/>
                      <a:endParaRPr lang="en-US" sz="1800" i="0" dirty="0" smtClean="0">
                        <a:solidFill>
                          <a:schemeClr val="tx1"/>
                        </a:solidFill>
                      </a:endParaRPr>
                    </a:p>
                    <a:p>
                      <a:pPr algn="ctr"/>
                      <a:r>
                        <a:rPr lang="en-US" sz="1800" b="1" i="0" dirty="0" smtClean="0">
                          <a:solidFill>
                            <a:schemeClr val="tx1"/>
                          </a:solidFill>
                        </a:rPr>
                        <a:t>T:  286</a:t>
                      </a:r>
                      <a:endParaRPr lang="en-US" sz="1800" b="1" i="0" dirty="0">
                        <a:solidFill>
                          <a:schemeClr val="tx1"/>
                        </a:solidFill>
                      </a:endParaRPr>
                    </a:p>
                  </a:txBody>
                  <a:tcPr marT="45654" marB="45654" anchor="ctr">
                    <a:solidFill>
                      <a:schemeClr val="accent1">
                        <a:lumMod val="20000"/>
                        <a:lumOff val="80000"/>
                      </a:schemeClr>
                    </a:solidFill>
                  </a:tcPr>
                </a:tc>
                <a:tc>
                  <a:txBody>
                    <a:bodyPr/>
                    <a:lstStyle/>
                    <a:p>
                      <a:pPr algn="ctr"/>
                      <a:r>
                        <a:rPr lang="en-US" sz="1800" i="0" dirty="0" smtClean="0">
                          <a:solidFill>
                            <a:schemeClr val="tx1"/>
                          </a:solidFill>
                        </a:rPr>
                        <a:t>GPS:  10,165</a:t>
                      </a:r>
                    </a:p>
                    <a:p>
                      <a:pPr algn="ctr"/>
                      <a:endParaRPr lang="en-US" sz="1800" i="0" dirty="0" smtClean="0">
                        <a:solidFill>
                          <a:schemeClr val="tx1"/>
                        </a:solidFill>
                      </a:endParaRPr>
                    </a:p>
                    <a:p>
                      <a:pPr algn="ctr"/>
                      <a:r>
                        <a:rPr lang="en-US" sz="1800" b="1" i="0" dirty="0" smtClean="0">
                          <a:solidFill>
                            <a:schemeClr val="tx1"/>
                          </a:solidFill>
                        </a:rPr>
                        <a:t>T:  192</a:t>
                      </a:r>
                      <a:endParaRPr lang="en-US" sz="1800" b="1" i="0" dirty="0">
                        <a:solidFill>
                          <a:schemeClr val="tx1"/>
                        </a:solidFill>
                      </a:endParaRPr>
                    </a:p>
                  </a:txBody>
                  <a:tcPr marT="45654" marB="45654"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Booklet Overages</a:t>
            </a:r>
            <a:endParaRPr lang="en-US" dirty="0"/>
          </a:p>
        </p:txBody>
      </p:sp>
      <p:sp>
        <p:nvSpPr>
          <p:cNvPr id="3" name="Content Placeholder 2"/>
          <p:cNvSpPr>
            <a:spLocks noGrp="1"/>
          </p:cNvSpPr>
          <p:nvPr>
            <p:ph idx="1"/>
          </p:nvPr>
        </p:nvSpPr>
        <p:spPr>
          <a:xfrm>
            <a:off x="114300" y="914400"/>
            <a:ext cx="8915400" cy="4525963"/>
          </a:xfrm>
        </p:spPr>
        <p:txBody>
          <a:bodyPr/>
          <a:lstStyle/>
          <a:p>
            <a:pPr marL="0" indent="0">
              <a:buNone/>
            </a:pPr>
            <a:r>
              <a:rPr lang="en-US" sz="2800" dirty="0" smtClean="0"/>
              <a:t>All booklets are shipped by system and </a:t>
            </a:r>
            <a:r>
              <a:rPr lang="en-US" sz="2800" b="1" u="sng" dirty="0" smtClean="0"/>
              <a:t>not</a:t>
            </a:r>
            <a:r>
              <a:rPr lang="en-US" sz="2800" dirty="0" smtClean="0"/>
              <a:t> by school</a:t>
            </a:r>
          </a:p>
          <a:p>
            <a:pPr marL="0" indent="0">
              <a:buNone/>
            </a:pPr>
            <a:endParaRPr lang="en-US" sz="1200" dirty="0" smtClean="0"/>
          </a:p>
          <a:p>
            <a:r>
              <a:rPr lang="en-US" sz="2400" dirty="0" smtClean="0"/>
              <a:t>GPS Booklets</a:t>
            </a:r>
          </a:p>
          <a:p>
            <a:pPr lvl="1"/>
            <a:r>
              <a:rPr lang="en-US" sz="2000" dirty="0" smtClean="0"/>
              <a:t>Systems will receive a 10% overage of booklets ordered rounded up to the nearest multiple of 5</a:t>
            </a:r>
          </a:p>
          <a:p>
            <a:r>
              <a:rPr lang="en-US" sz="2400" dirty="0" smtClean="0"/>
              <a:t>QCC and Transitional Booklets</a:t>
            </a:r>
          </a:p>
          <a:p>
            <a:pPr lvl="1"/>
            <a:r>
              <a:rPr lang="en-US" sz="2000" dirty="0"/>
              <a:t>Systems will receive a </a:t>
            </a:r>
            <a:r>
              <a:rPr lang="en-US" sz="2000" dirty="0" smtClean="0"/>
              <a:t>5% </a:t>
            </a:r>
            <a:r>
              <a:rPr lang="en-US" sz="2000" dirty="0"/>
              <a:t>overage of booklets ordered rounded up to the nearest multiple of </a:t>
            </a:r>
            <a:r>
              <a:rPr lang="en-US" sz="2000" dirty="0" smtClean="0"/>
              <a:t>5</a:t>
            </a:r>
          </a:p>
          <a:p>
            <a:pPr lvl="1"/>
            <a:r>
              <a:rPr lang="en-US" sz="2000" dirty="0" smtClean="0"/>
              <a:t>ELA will not receive an overage, only a rounding up to the nearest multiple of 5 </a:t>
            </a:r>
            <a:r>
              <a:rPr lang="en-US" sz="1400" i="1" dirty="0">
                <a:solidFill>
                  <a:srgbClr val="0000FF"/>
                </a:solidFill>
              </a:rPr>
              <a:t>(please note:  the most one school tested of the 10 students tested during the Spring 2014 administration were 2 students, all other schools tested only 1 student)</a:t>
            </a:r>
            <a:endParaRPr lang="en-US" sz="1400" i="1" dirty="0" smtClean="0">
              <a:solidFill>
                <a:srgbClr val="0000FF"/>
              </a:solidFill>
            </a:endParaRPr>
          </a:p>
          <a:p>
            <a:r>
              <a:rPr lang="en-US" sz="2400" dirty="0" smtClean="0"/>
              <a:t>BST Materials</a:t>
            </a:r>
          </a:p>
          <a:p>
            <a:pPr lvl="1"/>
            <a:r>
              <a:rPr lang="en-US" sz="2000" dirty="0" smtClean="0"/>
              <a:t>Requests for materials may be made via email to Michael Huneke (</a:t>
            </a:r>
            <a:r>
              <a:rPr lang="en-US" sz="2000" dirty="0" smtClean="0">
                <a:hlinkClick r:id="rId2"/>
              </a:rPr>
              <a:t>mhuneke@doe.k12.ga.us</a:t>
            </a:r>
            <a:r>
              <a:rPr lang="en-US" sz="2000" dirty="0" smtClean="0"/>
              <a:t>) </a:t>
            </a:r>
            <a:endParaRPr lang="en-US" sz="1800" b="1" u="sng" dirty="0" smtClean="0">
              <a:solidFill>
                <a:srgbClr val="FF0000"/>
              </a:solidFill>
            </a:endParaRPr>
          </a:p>
        </p:txBody>
      </p:sp>
    </p:spTree>
    <p:extLst>
      <p:ext uri="{BB962C8B-B14F-4D97-AF65-F5344CB8AC3E}">
        <p14:creationId xmlns:p14="http://schemas.microsoft.com/office/powerpoint/2010/main" val="3132955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1143000"/>
          </a:xfrm>
        </p:spPr>
        <p:txBody>
          <a:bodyPr/>
          <a:lstStyle/>
          <a:p>
            <a:r>
              <a:rPr lang="en-US" dirty="0" smtClean="0"/>
              <a:t>QCC Form Phase Out </a:t>
            </a:r>
            <a:br>
              <a:rPr lang="en-US" dirty="0" smtClean="0"/>
            </a:br>
            <a:r>
              <a:rPr lang="en-US" sz="3200" dirty="0" smtClean="0"/>
              <a:t>ELA, Science and Social Studies</a:t>
            </a:r>
          </a:p>
        </p:txBody>
      </p:sp>
      <p:sp>
        <p:nvSpPr>
          <p:cNvPr id="18435" name="Content Placeholder 2"/>
          <p:cNvSpPr>
            <a:spLocks noGrp="1"/>
          </p:cNvSpPr>
          <p:nvPr>
            <p:ph idx="1"/>
          </p:nvPr>
        </p:nvSpPr>
        <p:spPr>
          <a:xfrm>
            <a:off x="152400" y="1341438"/>
            <a:ext cx="8839200" cy="4525962"/>
          </a:xfrm>
        </p:spPr>
        <p:txBody>
          <a:bodyPr/>
          <a:lstStyle/>
          <a:p>
            <a:pPr>
              <a:buFont typeface="Arial" charset="0"/>
              <a:buNone/>
            </a:pPr>
            <a:r>
              <a:rPr lang="en-US" sz="1600" dirty="0" smtClean="0"/>
              <a:t>Effective with the Fall 2011 administration QCC forms will no longer be offered. Students who originally tested using the QCC forms in English/Language Arts, Science, and Social Studies should be tested using the transitional form of the GHSGT (Form T).  </a:t>
            </a:r>
          </a:p>
          <a:p>
            <a:pPr>
              <a:buFont typeface="Arial" charset="0"/>
              <a:buNone/>
            </a:pPr>
            <a:endParaRPr lang="en-US" sz="1000" dirty="0" smtClean="0"/>
          </a:p>
          <a:p>
            <a:pPr>
              <a:buFont typeface="Arial" charset="0"/>
              <a:buNone/>
            </a:pPr>
            <a:r>
              <a:rPr lang="en-US" sz="1600" dirty="0" smtClean="0"/>
              <a:t>As you will recall, the transitional GHSGT forms are developed based on a carefully constructed blueprint built to ensure students have had an opportunity to learn the content and skills assessed regardless of the curriculum under which they were instructed (whether it was the QCC or the Georgia Performance Standards (GPS)). In other words, the transitional forms are dually aligned to both the QCC and the GPS. Importantly, these forms are scored and reported on the QCC scale and are statistically equated (of equivalent difficulty) to the QCC forms. </a:t>
            </a:r>
          </a:p>
          <a:p>
            <a:pPr>
              <a:buFont typeface="Arial" charset="0"/>
              <a:buNone/>
            </a:pPr>
            <a:endParaRPr lang="en-US" sz="1000" dirty="0" smtClean="0"/>
          </a:p>
          <a:p>
            <a:pPr>
              <a:buFont typeface="Arial" charset="0"/>
              <a:buNone/>
            </a:pPr>
            <a:r>
              <a:rPr lang="en-US" sz="1600" dirty="0" smtClean="0"/>
              <a:t>We are confident that no student will be placed at a disadvantage for the following reasons: (a) the transitional forms are aligned to the QCC; (b) the transitional forms are statistically equated to the QCC forms; and (c) remediation opportunities are likely based on the GPS (as the QCC is no longer used as the basis of instruction in our state).  </a:t>
            </a:r>
          </a:p>
          <a:p>
            <a:pPr>
              <a:buFont typeface="Arial" charset="0"/>
              <a:buNone/>
            </a:pPr>
            <a:endParaRPr lang="en-US" sz="1000" dirty="0" smtClean="0"/>
          </a:p>
          <a:p>
            <a:pPr>
              <a:buFont typeface="Arial" charset="0"/>
              <a:buNone/>
            </a:pPr>
            <a:r>
              <a:rPr lang="en-US" sz="1600" dirty="0" smtClean="0"/>
              <a:t>Please note that QCC forms will continue to be available for the Mathematics GHSGT for those students who received mathematics instruction based on the QCC and who originally tested on the QCC version.</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smtClean="0">
                <a:solidFill>
                  <a:schemeClr val="bg2">
                    <a:lumMod val="10000"/>
                  </a:schemeClr>
                </a:solidFill>
              </a:rPr>
              <a:t>Making Certain Students </a:t>
            </a:r>
            <a:br>
              <a:rPr lang="en-US" sz="4000" dirty="0" smtClean="0">
                <a:solidFill>
                  <a:schemeClr val="bg2">
                    <a:lumMod val="10000"/>
                  </a:schemeClr>
                </a:solidFill>
              </a:rPr>
            </a:br>
            <a:r>
              <a:rPr lang="en-US" sz="4000" dirty="0" smtClean="0">
                <a:solidFill>
                  <a:schemeClr val="bg2">
                    <a:lumMod val="10000"/>
                  </a:schemeClr>
                </a:solidFill>
              </a:rPr>
              <a:t>Get the Correct Version of the Tests </a:t>
            </a:r>
          </a:p>
        </p:txBody>
      </p:sp>
      <p:sp>
        <p:nvSpPr>
          <p:cNvPr id="5123" name="Rectangle 3"/>
          <p:cNvSpPr>
            <a:spLocks noGrp="1" noChangeArrowheads="1"/>
          </p:cNvSpPr>
          <p:nvPr>
            <p:ph idx="1"/>
          </p:nvPr>
        </p:nvSpPr>
        <p:spPr>
          <a:xfrm>
            <a:off x="152400" y="1447800"/>
            <a:ext cx="8763000" cy="4876800"/>
          </a:xfrm>
        </p:spPr>
        <p:txBody>
          <a:bodyPr/>
          <a:lstStyle/>
          <a:p>
            <a:pPr eaLnBrk="1" hangingPunct="1">
              <a:lnSpc>
                <a:spcPct val="80000"/>
              </a:lnSpc>
              <a:buFontTx/>
              <a:buNone/>
              <a:defRPr/>
            </a:pPr>
            <a:r>
              <a:rPr lang="en-US" sz="2800" dirty="0" smtClean="0">
                <a:solidFill>
                  <a:schemeClr val="bg2">
                    <a:lumMod val="10000"/>
                  </a:schemeClr>
                </a:solidFill>
              </a:rPr>
              <a:t>Those who entered grade 9 for the first time on or after July 1, 2008 through June 30, 2011 </a:t>
            </a:r>
            <a:r>
              <a:rPr lang="en-US" sz="2800" u="sng" dirty="0" smtClean="0">
                <a:solidFill>
                  <a:schemeClr val="bg2">
                    <a:lumMod val="10000"/>
                  </a:schemeClr>
                </a:solidFill>
              </a:rPr>
              <a:t>should take the following</a:t>
            </a:r>
            <a:r>
              <a:rPr lang="en-US" sz="2800" dirty="0" smtClean="0">
                <a:solidFill>
                  <a:schemeClr val="bg2">
                    <a:lumMod val="10000"/>
                  </a:schemeClr>
                </a:solidFill>
              </a:rPr>
              <a:t>:</a:t>
            </a:r>
          </a:p>
          <a:p>
            <a:pPr eaLnBrk="1" hangingPunct="1">
              <a:lnSpc>
                <a:spcPct val="80000"/>
              </a:lnSpc>
              <a:buFontTx/>
              <a:buNone/>
              <a:defRPr/>
            </a:pPr>
            <a:endParaRPr lang="en-US" sz="1400" dirty="0" smtClean="0">
              <a:solidFill>
                <a:schemeClr val="bg2">
                  <a:lumMod val="10000"/>
                </a:schemeClr>
              </a:solidFill>
            </a:endParaRPr>
          </a:p>
          <a:p>
            <a:pPr eaLnBrk="1" hangingPunct="1">
              <a:lnSpc>
                <a:spcPct val="80000"/>
              </a:lnSpc>
              <a:buFontTx/>
              <a:buNone/>
              <a:defRPr/>
            </a:pPr>
            <a:r>
              <a:rPr lang="en-US" sz="2800" dirty="0" smtClean="0">
                <a:solidFill>
                  <a:schemeClr val="bg2">
                    <a:lumMod val="10000"/>
                  </a:schemeClr>
                </a:solidFill>
              </a:rPr>
              <a:t>		</a:t>
            </a:r>
            <a:r>
              <a:rPr lang="en-US" sz="2800" u="sng" dirty="0" smtClean="0">
                <a:solidFill>
                  <a:schemeClr val="bg2">
                    <a:lumMod val="10000"/>
                  </a:schemeClr>
                </a:solidFill>
              </a:rPr>
              <a:t>Content</a:t>
            </a:r>
            <a:r>
              <a:rPr lang="en-US" sz="2800" dirty="0" smtClean="0">
                <a:solidFill>
                  <a:schemeClr val="bg2">
                    <a:lumMod val="10000"/>
                  </a:schemeClr>
                </a:solidFill>
              </a:rPr>
              <a:t>	     </a:t>
            </a:r>
            <a:r>
              <a:rPr lang="en-US" sz="2800" u="sng" dirty="0" smtClean="0">
                <a:solidFill>
                  <a:schemeClr val="bg2">
                    <a:lumMod val="10000"/>
                  </a:schemeClr>
                </a:solidFill>
              </a:rPr>
              <a:t>Curriculum</a:t>
            </a:r>
            <a:r>
              <a:rPr lang="en-US" sz="2800" dirty="0" smtClean="0">
                <a:solidFill>
                  <a:schemeClr val="bg2">
                    <a:lumMod val="10000"/>
                  </a:schemeClr>
                </a:solidFill>
              </a:rPr>
              <a:t>      </a:t>
            </a:r>
            <a:r>
              <a:rPr lang="en-US" sz="2800" u="sng" dirty="0" smtClean="0">
                <a:solidFill>
                  <a:schemeClr val="bg2">
                    <a:lumMod val="10000"/>
                  </a:schemeClr>
                </a:solidFill>
              </a:rPr>
              <a:t>Form Numbers</a:t>
            </a:r>
          </a:p>
          <a:p>
            <a:pPr eaLnBrk="1" hangingPunct="1">
              <a:lnSpc>
                <a:spcPct val="80000"/>
              </a:lnSpc>
              <a:buFontTx/>
              <a:buNone/>
              <a:defRPr/>
            </a:pPr>
            <a:r>
              <a:rPr lang="en-US" sz="2800" dirty="0" smtClean="0">
                <a:solidFill>
                  <a:schemeClr val="bg2">
                    <a:lumMod val="10000"/>
                  </a:schemeClr>
                </a:solidFill>
              </a:rPr>
              <a:t>		ELA			GPS		(101)</a:t>
            </a:r>
          </a:p>
          <a:p>
            <a:pPr eaLnBrk="1" hangingPunct="1">
              <a:lnSpc>
                <a:spcPct val="80000"/>
              </a:lnSpc>
              <a:buFontTx/>
              <a:buNone/>
              <a:defRPr/>
            </a:pPr>
            <a:r>
              <a:rPr lang="en-US" sz="2800" dirty="0" smtClean="0">
                <a:solidFill>
                  <a:schemeClr val="bg2">
                    <a:lumMod val="10000"/>
                  </a:schemeClr>
                </a:solidFill>
              </a:rPr>
              <a:t>		Mathematics 	GPS 		(301)</a:t>
            </a:r>
          </a:p>
          <a:p>
            <a:pPr eaLnBrk="1" hangingPunct="1">
              <a:lnSpc>
                <a:spcPct val="80000"/>
              </a:lnSpc>
              <a:buFontTx/>
              <a:buNone/>
              <a:defRPr/>
            </a:pPr>
            <a:r>
              <a:rPr lang="en-US" sz="2800" dirty="0" smtClean="0">
                <a:solidFill>
                  <a:schemeClr val="bg2">
                    <a:lumMod val="10000"/>
                  </a:schemeClr>
                </a:solidFill>
              </a:rPr>
              <a:t>		Science 		GPS 		(501)</a:t>
            </a:r>
          </a:p>
          <a:p>
            <a:pPr eaLnBrk="1" hangingPunct="1">
              <a:lnSpc>
                <a:spcPct val="80000"/>
              </a:lnSpc>
              <a:buFontTx/>
              <a:buNone/>
              <a:defRPr/>
            </a:pPr>
            <a:r>
              <a:rPr lang="en-US" sz="2800" dirty="0" smtClean="0">
                <a:solidFill>
                  <a:schemeClr val="bg2">
                    <a:lumMod val="10000"/>
                  </a:schemeClr>
                </a:solidFill>
              </a:rPr>
              <a:t>		Social Studies 	GPS	 	(701)</a:t>
            </a:r>
          </a:p>
          <a:p>
            <a:pPr eaLnBrk="1" hangingPunct="1">
              <a:lnSpc>
                <a:spcPct val="80000"/>
              </a:lnSpc>
              <a:buFontTx/>
              <a:buNone/>
              <a:defRPr/>
            </a:pPr>
            <a:r>
              <a:rPr lang="en-US" sz="2800" dirty="0" smtClean="0">
                <a:solidFill>
                  <a:schemeClr val="bg2">
                    <a:lumMod val="10000"/>
                  </a:schemeClr>
                </a:solidFill>
              </a:rPr>
              <a:t>		</a:t>
            </a:r>
          </a:p>
          <a:p>
            <a:pPr eaLnBrk="1" hangingPunct="1">
              <a:lnSpc>
                <a:spcPct val="80000"/>
              </a:lnSpc>
              <a:buFontTx/>
              <a:buNone/>
              <a:defRPr/>
            </a:pPr>
            <a:r>
              <a:rPr lang="en-US" sz="2400" dirty="0" smtClean="0"/>
              <a:t>Covers of books will be labeled and have a form number.  </a:t>
            </a:r>
          </a:p>
          <a:p>
            <a:pPr eaLnBrk="1" hangingPunct="1">
              <a:lnSpc>
                <a:spcPct val="80000"/>
              </a:lnSpc>
              <a:buFontTx/>
              <a:buNone/>
              <a:defRPr/>
            </a:pPr>
            <a:r>
              <a:rPr lang="en-US" sz="2400" b="1" u="sng" dirty="0" smtClean="0">
                <a:solidFill>
                  <a:srgbClr val="FF0000"/>
                </a:solidFill>
              </a:rPr>
              <a:t>Form Number MUST be coded on the answer document.  Failure to do so or incorrect coding could delay scoring, result in an incorrect score or result in no score reported. </a:t>
            </a: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611CE306-D98B-4DF5-81B1-225419455A15}"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152400"/>
            <a:ext cx="8229600" cy="1143000"/>
          </a:xfrm>
        </p:spPr>
        <p:txBody>
          <a:bodyPr/>
          <a:lstStyle/>
          <a:p>
            <a:pPr eaLnBrk="1" hangingPunct="1">
              <a:defRPr/>
            </a:pPr>
            <a:r>
              <a:rPr lang="en-US" sz="3600" dirty="0" smtClean="0">
                <a:solidFill>
                  <a:schemeClr val="bg2">
                    <a:lumMod val="10000"/>
                  </a:schemeClr>
                </a:solidFill>
              </a:rPr>
              <a:t>Making Certain Students </a:t>
            </a:r>
            <a:br>
              <a:rPr lang="en-US" sz="3600" dirty="0" smtClean="0">
                <a:solidFill>
                  <a:schemeClr val="bg2">
                    <a:lumMod val="10000"/>
                  </a:schemeClr>
                </a:solidFill>
              </a:rPr>
            </a:br>
            <a:r>
              <a:rPr lang="en-US" sz="3600" dirty="0" smtClean="0">
                <a:solidFill>
                  <a:schemeClr val="bg2">
                    <a:lumMod val="10000"/>
                  </a:schemeClr>
                </a:solidFill>
              </a:rPr>
              <a:t>Get the Correct Version of the Tests </a:t>
            </a:r>
          </a:p>
        </p:txBody>
      </p:sp>
      <p:sp>
        <p:nvSpPr>
          <p:cNvPr id="14339" name="Content Placeholder 2"/>
          <p:cNvSpPr>
            <a:spLocks noGrp="1"/>
          </p:cNvSpPr>
          <p:nvPr>
            <p:ph idx="1"/>
          </p:nvPr>
        </p:nvSpPr>
        <p:spPr>
          <a:xfrm>
            <a:off x="533400" y="1524000"/>
            <a:ext cx="8153400" cy="4876800"/>
          </a:xfrm>
        </p:spPr>
        <p:txBody>
          <a:bodyPr rtlCol="0">
            <a:normAutofit fontScale="55000" lnSpcReduction="20000"/>
          </a:bodyPr>
          <a:lstStyle/>
          <a:p>
            <a:pPr eaLnBrk="1" fontAlgn="auto" hangingPunct="1">
              <a:lnSpc>
                <a:spcPct val="80000"/>
              </a:lnSpc>
              <a:spcAft>
                <a:spcPts val="0"/>
              </a:spcAft>
              <a:buFontTx/>
              <a:buNone/>
              <a:defRPr/>
            </a:pPr>
            <a:r>
              <a:rPr lang="en-US" sz="5100" b="1" u="sng" dirty="0" smtClean="0">
                <a:solidFill>
                  <a:srgbClr val="2C9901"/>
                </a:solidFill>
              </a:rPr>
              <a:t>Retesters in 2014-2015 </a:t>
            </a:r>
          </a:p>
          <a:p>
            <a:pPr eaLnBrk="1" fontAlgn="auto" hangingPunct="1">
              <a:lnSpc>
                <a:spcPct val="80000"/>
              </a:lnSpc>
              <a:spcAft>
                <a:spcPts val="0"/>
              </a:spcAft>
              <a:buFontTx/>
              <a:buNone/>
              <a:defRPr/>
            </a:pPr>
            <a:endParaRPr lang="en-US" sz="3800" b="1" dirty="0" smtClean="0">
              <a:solidFill>
                <a:schemeClr val="bg2">
                  <a:lumMod val="10000"/>
                </a:schemeClr>
              </a:solidFill>
            </a:endParaRPr>
          </a:p>
          <a:p>
            <a:pPr eaLnBrk="1" fontAlgn="auto" hangingPunct="1">
              <a:lnSpc>
                <a:spcPct val="80000"/>
              </a:lnSpc>
              <a:spcAft>
                <a:spcPts val="0"/>
              </a:spcAft>
              <a:defRPr/>
            </a:pPr>
            <a:r>
              <a:rPr lang="en-US" sz="3800" dirty="0" smtClean="0">
                <a:solidFill>
                  <a:schemeClr val="bg2">
                    <a:lumMod val="10000"/>
                  </a:schemeClr>
                </a:solidFill>
              </a:rPr>
              <a:t>May be taking a GPS version of the test in English Language Arts, Mathematics, Science, and Social Studies</a:t>
            </a:r>
          </a:p>
          <a:p>
            <a:pPr eaLnBrk="1" fontAlgn="auto" hangingPunct="1">
              <a:lnSpc>
                <a:spcPct val="80000"/>
              </a:lnSpc>
              <a:spcAft>
                <a:spcPts val="0"/>
              </a:spcAft>
              <a:buFontTx/>
              <a:buNone/>
              <a:defRPr/>
            </a:pPr>
            <a:endParaRPr lang="en-US" sz="3800" dirty="0" smtClean="0">
              <a:solidFill>
                <a:schemeClr val="bg2">
                  <a:lumMod val="10000"/>
                </a:schemeClr>
              </a:solidFill>
            </a:endParaRPr>
          </a:p>
          <a:p>
            <a:pPr eaLnBrk="1" fontAlgn="auto" hangingPunct="1">
              <a:lnSpc>
                <a:spcPct val="80000"/>
              </a:lnSpc>
              <a:spcAft>
                <a:spcPts val="0"/>
              </a:spcAft>
              <a:buFontTx/>
              <a:buNone/>
              <a:defRPr/>
            </a:pPr>
            <a:r>
              <a:rPr lang="en-US" sz="3800" b="1" dirty="0" smtClean="0">
                <a:solidFill>
                  <a:schemeClr val="bg2">
                    <a:lumMod val="10000"/>
                  </a:schemeClr>
                </a:solidFill>
              </a:rPr>
              <a:t>OR</a:t>
            </a:r>
          </a:p>
          <a:p>
            <a:pPr eaLnBrk="1" fontAlgn="auto" hangingPunct="1">
              <a:lnSpc>
                <a:spcPct val="80000"/>
              </a:lnSpc>
              <a:spcAft>
                <a:spcPts val="0"/>
              </a:spcAft>
              <a:buFontTx/>
              <a:buNone/>
              <a:defRPr/>
            </a:pPr>
            <a:endParaRPr lang="en-US" sz="3800" dirty="0" smtClean="0">
              <a:solidFill>
                <a:schemeClr val="bg2">
                  <a:lumMod val="10000"/>
                </a:schemeClr>
              </a:solidFill>
            </a:endParaRPr>
          </a:p>
          <a:p>
            <a:pPr eaLnBrk="1" fontAlgn="auto" hangingPunct="1">
              <a:lnSpc>
                <a:spcPct val="80000"/>
              </a:lnSpc>
              <a:spcAft>
                <a:spcPts val="0"/>
              </a:spcAft>
              <a:buFont typeface="Arial" pitchFamily="34" charset="0"/>
              <a:buChar char="•"/>
              <a:defRPr/>
            </a:pPr>
            <a:r>
              <a:rPr lang="en-US" sz="3800" dirty="0" smtClean="0">
                <a:solidFill>
                  <a:schemeClr val="bg2">
                    <a:lumMod val="10000"/>
                  </a:schemeClr>
                </a:solidFill>
              </a:rPr>
              <a:t>A transitional, dually aligned (GPS/QCC) ELA, Science, or Social Studies test.  These transitional tests will be identified with Form Letter (T). </a:t>
            </a:r>
          </a:p>
          <a:p>
            <a:pPr eaLnBrk="1" fontAlgn="auto" hangingPunct="1">
              <a:lnSpc>
                <a:spcPct val="80000"/>
              </a:lnSpc>
              <a:spcAft>
                <a:spcPts val="0"/>
              </a:spcAft>
              <a:buFont typeface="Arial" pitchFamily="34" charset="0"/>
              <a:buChar char="•"/>
              <a:defRPr/>
            </a:pPr>
            <a:endParaRPr lang="en-US" sz="3800" dirty="0" smtClean="0">
              <a:solidFill>
                <a:schemeClr val="bg2">
                  <a:lumMod val="10000"/>
                </a:schemeClr>
              </a:solidFill>
            </a:endParaRPr>
          </a:p>
          <a:p>
            <a:pPr eaLnBrk="1" fontAlgn="auto" hangingPunct="1">
              <a:lnSpc>
                <a:spcPct val="80000"/>
              </a:lnSpc>
              <a:spcAft>
                <a:spcPts val="0"/>
              </a:spcAft>
              <a:buFont typeface="Arial" charset="0"/>
              <a:buNone/>
              <a:defRPr/>
            </a:pPr>
            <a:r>
              <a:rPr lang="en-US" sz="3800" b="1" dirty="0" smtClean="0">
                <a:solidFill>
                  <a:schemeClr val="bg2">
                    <a:lumMod val="10000"/>
                  </a:schemeClr>
                </a:solidFill>
              </a:rPr>
              <a:t>OR</a:t>
            </a:r>
          </a:p>
          <a:p>
            <a:pPr eaLnBrk="1" fontAlgn="auto" hangingPunct="1">
              <a:lnSpc>
                <a:spcPct val="80000"/>
              </a:lnSpc>
              <a:spcAft>
                <a:spcPts val="0"/>
              </a:spcAft>
              <a:buFont typeface="Arial" pitchFamily="34" charset="0"/>
              <a:buChar char="•"/>
              <a:defRPr/>
            </a:pPr>
            <a:endParaRPr lang="en-US" sz="3800" dirty="0" smtClean="0">
              <a:solidFill>
                <a:schemeClr val="bg2">
                  <a:lumMod val="10000"/>
                </a:schemeClr>
              </a:solidFill>
            </a:endParaRPr>
          </a:p>
          <a:p>
            <a:pPr eaLnBrk="1" fontAlgn="auto" hangingPunct="1">
              <a:lnSpc>
                <a:spcPct val="80000"/>
              </a:lnSpc>
              <a:spcAft>
                <a:spcPts val="0"/>
              </a:spcAft>
              <a:buFont typeface="Arial" pitchFamily="34" charset="0"/>
              <a:buChar char="•"/>
              <a:defRPr/>
            </a:pPr>
            <a:r>
              <a:rPr lang="en-US" sz="3800" dirty="0" smtClean="0">
                <a:solidFill>
                  <a:schemeClr val="bg2">
                    <a:lumMod val="10000"/>
                  </a:schemeClr>
                </a:solidFill>
              </a:rPr>
              <a:t>A QCC version Mathematics test.  The QCC tests will be identified Form Letter (Q).   </a:t>
            </a:r>
          </a:p>
          <a:p>
            <a:pPr eaLnBrk="1" fontAlgn="auto" hangingPunct="1">
              <a:lnSpc>
                <a:spcPct val="80000"/>
              </a:lnSpc>
              <a:spcAft>
                <a:spcPts val="0"/>
              </a:spcAft>
              <a:buFont typeface="Arial" pitchFamily="34" charset="0"/>
              <a:buChar char="•"/>
              <a:defRPr/>
            </a:pPr>
            <a:endParaRPr lang="en-US" sz="3800" dirty="0" smtClean="0"/>
          </a:p>
          <a:p>
            <a:pPr marL="0" algn="ctr" eaLnBrk="1" fontAlgn="auto" hangingPunct="1">
              <a:lnSpc>
                <a:spcPct val="110000"/>
              </a:lnSpc>
              <a:spcBef>
                <a:spcPts val="0"/>
              </a:spcBef>
              <a:spcAft>
                <a:spcPts val="0"/>
              </a:spcAft>
              <a:buFontTx/>
              <a:buNone/>
              <a:defRPr/>
            </a:pPr>
            <a:r>
              <a:rPr lang="en-US" sz="3800" dirty="0" smtClean="0">
                <a:solidFill>
                  <a:srgbClr val="FF0000"/>
                </a:solidFill>
              </a:rPr>
              <a:t>Failing to administer the correct version of the GHSGT is an Irregularity that may result in an </a:t>
            </a:r>
            <a:r>
              <a:rPr lang="en-US" sz="3800" b="1" dirty="0" smtClean="0">
                <a:solidFill>
                  <a:srgbClr val="FF0000"/>
                </a:solidFill>
              </a:rPr>
              <a:t>Invalidation.</a:t>
            </a: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4F635AB1-F4B2-44DF-8A2C-68E4EC1B5C25}"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33114" cy="762000"/>
          </a:xfrm>
        </p:spPr>
        <p:txBody>
          <a:bodyPr/>
          <a:lstStyle/>
          <a:p>
            <a:pPr eaLnBrk="1" hangingPunct="1"/>
            <a:r>
              <a:rPr lang="en-US" sz="3200" dirty="0" smtClean="0"/>
              <a:t>Important Reminders and What’s New in 2014-2015</a:t>
            </a:r>
          </a:p>
        </p:txBody>
      </p:sp>
      <p:sp>
        <p:nvSpPr>
          <p:cNvPr id="5123" name="Content Placeholder 2"/>
          <p:cNvSpPr>
            <a:spLocks noGrp="1"/>
          </p:cNvSpPr>
          <p:nvPr>
            <p:ph idx="1"/>
          </p:nvPr>
        </p:nvSpPr>
        <p:spPr>
          <a:xfrm>
            <a:off x="76200" y="838200"/>
            <a:ext cx="8991600" cy="5334000"/>
          </a:xfrm>
        </p:spPr>
        <p:txBody>
          <a:bodyPr/>
          <a:lstStyle/>
          <a:p>
            <a:pPr eaLnBrk="1" hangingPunct="1"/>
            <a:r>
              <a:rPr lang="en-US" sz="1900" b="1" dirty="0"/>
              <a:t>New:  </a:t>
            </a:r>
            <a:r>
              <a:rPr lang="en-US" sz="1900" dirty="0"/>
              <a:t>In 2014-2015 there are only 3 administrations (Fall, Winter and Spring) </a:t>
            </a:r>
          </a:p>
          <a:p>
            <a:pPr eaLnBrk="1" hangingPunct="1"/>
            <a:r>
              <a:rPr lang="en-US" sz="1900" b="1" dirty="0"/>
              <a:t>New:  </a:t>
            </a:r>
            <a:r>
              <a:rPr lang="en-US" sz="1900" dirty="0"/>
              <a:t>Georgia Center for Assessment (GCA) is the new vendor for the GHSGT and booklets will be returned to GCA after each administration.</a:t>
            </a:r>
          </a:p>
          <a:p>
            <a:pPr marL="342900" lvl="1" indent="-342900" eaLnBrk="1" hangingPunct="1">
              <a:buFont typeface="Arial" charset="0"/>
              <a:buChar char="•"/>
            </a:pPr>
            <a:r>
              <a:rPr lang="en-US" sz="1900" b="1" dirty="0" smtClean="0"/>
              <a:t>Reminder</a:t>
            </a:r>
            <a:r>
              <a:rPr lang="en-US" sz="1900" b="1" dirty="0"/>
              <a:t>: </a:t>
            </a:r>
            <a:r>
              <a:rPr lang="en-US" sz="1900" dirty="0" smtClean="0"/>
              <a:t>Students </a:t>
            </a:r>
            <a:r>
              <a:rPr lang="en-US" sz="1900" dirty="0"/>
              <a:t>who enrolled in grade 9 for the first time on or after July 1, 2011, </a:t>
            </a:r>
            <a:r>
              <a:rPr lang="en-US" sz="1900" b="1" u="sng" dirty="0">
                <a:solidFill>
                  <a:srgbClr val="FF0000"/>
                </a:solidFill>
              </a:rPr>
              <a:t>SHOULD NOT</a:t>
            </a:r>
            <a:r>
              <a:rPr lang="en-US" sz="1900" b="1" dirty="0">
                <a:solidFill>
                  <a:srgbClr val="FF0000"/>
                </a:solidFill>
              </a:rPr>
              <a:t> </a:t>
            </a:r>
            <a:r>
              <a:rPr lang="en-US" sz="1900" dirty="0"/>
              <a:t>be assessed </a:t>
            </a:r>
            <a:r>
              <a:rPr lang="en-US" sz="1900" dirty="0" smtClean="0"/>
              <a:t>the GHSGT.  </a:t>
            </a:r>
            <a:r>
              <a:rPr lang="en-US" sz="1900" dirty="0"/>
              <a:t>This cohort is not required to pass the GHSGTs for diploma eligibility.</a:t>
            </a:r>
          </a:p>
          <a:p>
            <a:pPr eaLnBrk="1" hangingPunct="1"/>
            <a:r>
              <a:rPr lang="en-US" sz="1900" b="1" dirty="0" smtClean="0"/>
              <a:t>Reminder:</a:t>
            </a:r>
            <a:r>
              <a:rPr lang="en-US" sz="1900" dirty="0" smtClean="0"/>
              <a:t>  GHSGT pre-id labels will not be provided.</a:t>
            </a:r>
          </a:p>
          <a:p>
            <a:pPr eaLnBrk="1" hangingPunct="1"/>
            <a:r>
              <a:rPr lang="en-US" sz="1900" b="1" dirty="0"/>
              <a:t>Reminder: </a:t>
            </a:r>
            <a:r>
              <a:rPr lang="en-US" sz="1900" b="1" dirty="0" smtClean="0"/>
              <a:t> </a:t>
            </a:r>
            <a:r>
              <a:rPr lang="en-US" sz="1900" dirty="0" smtClean="0"/>
              <a:t>Enrollment counts will be pre-populated but the STC may change the number if needed by </a:t>
            </a:r>
            <a:r>
              <a:rPr lang="en-US" sz="1900" dirty="0"/>
              <a:t>emailing Stephanie A. Lai, Ph.D</a:t>
            </a:r>
            <a:r>
              <a:rPr lang="en-US" sz="1900" dirty="0" smtClean="0"/>
              <a:t>. </a:t>
            </a:r>
            <a:r>
              <a:rPr lang="en-US" sz="1900" dirty="0"/>
              <a:t>with GCA at </a:t>
            </a:r>
            <a:r>
              <a:rPr lang="en-US" sz="1900" dirty="0" smtClean="0">
                <a:hlinkClick r:id="rId3"/>
              </a:rPr>
              <a:t>slai823@uga.edu</a:t>
            </a:r>
            <a:r>
              <a:rPr lang="en-US" sz="1900" dirty="0" smtClean="0"/>
              <a:t> </a:t>
            </a:r>
            <a:r>
              <a:rPr lang="en-US" sz="1900" b="1" u="sng" dirty="0" smtClean="0"/>
              <a:t>and</a:t>
            </a:r>
            <a:r>
              <a:rPr lang="en-US" sz="1900" dirty="0" smtClean="0"/>
              <a:t> receiving GaDOE approval (see next slide for more details).</a:t>
            </a:r>
          </a:p>
          <a:p>
            <a:pPr eaLnBrk="1" hangingPunct="1"/>
            <a:r>
              <a:rPr lang="en-US" sz="1900" b="1" dirty="0"/>
              <a:t>Reminder</a:t>
            </a:r>
            <a:r>
              <a:rPr lang="en-US" sz="1900" b="1" dirty="0" smtClean="0"/>
              <a:t>:  </a:t>
            </a:r>
            <a:r>
              <a:rPr lang="en-US" sz="1900" dirty="0" smtClean="0"/>
              <a:t>Material orders are carefully monitored.  Only materials </a:t>
            </a:r>
            <a:r>
              <a:rPr lang="en-US" sz="1900" b="1" u="sng" dirty="0" smtClean="0"/>
              <a:t>needed</a:t>
            </a:r>
            <a:r>
              <a:rPr lang="en-US" sz="1900" dirty="0" smtClean="0"/>
              <a:t> should be ordered.  Materials may be transferred from one high school to another within a system.  Please place only one extra order for your system when materials are needed after initial shipment arrives.</a:t>
            </a:r>
          </a:p>
          <a:p>
            <a:pPr eaLnBrk="1" hangingPunct="1"/>
            <a:r>
              <a:rPr lang="en-US" sz="1900" b="1" dirty="0"/>
              <a:t>Reminder: </a:t>
            </a:r>
            <a:r>
              <a:rPr lang="en-US" sz="1900" dirty="0" smtClean="0"/>
              <a:t>Rescore and Special Administration costs are $40 per content area, per answer document.</a:t>
            </a:r>
          </a:p>
          <a:p>
            <a:pPr eaLnBrk="1" hangingPunct="1"/>
            <a:endParaRPr lang="en-US" sz="2000" b="1" dirty="0" smtClean="0"/>
          </a:p>
        </p:txBody>
      </p:sp>
      <p:sp>
        <p:nvSpPr>
          <p:cNvPr id="5" name="Slide Number Placeholder 4"/>
          <p:cNvSpPr>
            <a:spLocks noGrp="1"/>
          </p:cNvSpPr>
          <p:nvPr>
            <p:ph type="sldNum" sz="quarter" idx="4294967295"/>
          </p:nvPr>
        </p:nvSpPr>
        <p:spPr>
          <a:xfrm>
            <a:off x="6705600" y="6356350"/>
            <a:ext cx="838200" cy="365125"/>
          </a:xfrm>
        </p:spPr>
        <p:txBody>
          <a:bodyPr/>
          <a:lstStyle/>
          <a:p>
            <a:pPr>
              <a:defRPr/>
            </a:pPr>
            <a:fld id="{A8CD3E99-FE75-4CEA-8BD6-D33A0ECF768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762000"/>
          </a:xfrm>
        </p:spPr>
        <p:txBody>
          <a:bodyPr/>
          <a:lstStyle/>
          <a:p>
            <a:pPr eaLnBrk="1" hangingPunct="1"/>
            <a:r>
              <a:rPr lang="en-US" sz="3600" smtClean="0"/>
              <a:t/>
            </a:r>
            <a:br>
              <a:rPr lang="en-US" sz="3600" smtClean="0"/>
            </a:br>
            <a:r>
              <a:rPr lang="en-US" sz="2800" smtClean="0"/>
              <a:t>Transition of the GHSGT to the GPS</a:t>
            </a:r>
            <a:br>
              <a:rPr lang="en-US" sz="2800" smtClean="0"/>
            </a:br>
            <a:r>
              <a:rPr lang="en-US" sz="2800" smtClean="0"/>
              <a:t>- Completed as of Spring 2011 -</a:t>
            </a:r>
          </a:p>
        </p:txBody>
      </p:sp>
      <p:sp>
        <p:nvSpPr>
          <p:cNvPr id="23555" name="Content Placeholder 2"/>
          <p:cNvSpPr>
            <a:spLocks noGrp="1"/>
          </p:cNvSpPr>
          <p:nvPr>
            <p:ph idx="1"/>
          </p:nvPr>
        </p:nvSpPr>
        <p:spPr>
          <a:xfrm>
            <a:off x="457200" y="1143000"/>
            <a:ext cx="8229600" cy="5181600"/>
          </a:xfrm>
        </p:spPr>
        <p:txBody>
          <a:bodyPr/>
          <a:lstStyle/>
          <a:p>
            <a:pPr eaLnBrk="1" hangingPunct="1">
              <a:buFontTx/>
              <a:buNone/>
            </a:pPr>
            <a:endParaRPr lang="en-US" smtClean="0"/>
          </a:p>
          <a:p>
            <a:pPr eaLnBrk="1" hangingPunct="1"/>
            <a:endParaRPr lang="en-US" smtClean="0"/>
          </a:p>
          <a:p>
            <a:pPr eaLnBrk="1" hangingPunct="1"/>
            <a:endParaRPr lang="en-US" smtClean="0"/>
          </a:p>
          <a:p>
            <a:pPr eaLnBrk="1" hangingPunct="1"/>
            <a:endParaRPr lang="en-US" smtClean="0"/>
          </a:p>
        </p:txBody>
      </p:sp>
      <p:sp>
        <p:nvSpPr>
          <p:cNvPr id="7" name="Right Arrow 6"/>
          <p:cNvSpPr/>
          <p:nvPr/>
        </p:nvSpPr>
        <p:spPr>
          <a:xfrm>
            <a:off x="304800" y="21336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294967295"/>
          </p:nvPr>
        </p:nvSpPr>
        <p:spPr>
          <a:xfrm>
            <a:off x="6705600" y="6356350"/>
            <a:ext cx="838200" cy="365125"/>
          </a:xfrm>
        </p:spPr>
        <p:txBody>
          <a:bodyPr/>
          <a:lstStyle/>
          <a:p>
            <a:pPr>
              <a:defRPr/>
            </a:pPr>
            <a:fld id="{9A0A103F-2485-4DF7-A464-B2D22B203ECE}" type="slidenum">
              <a:rPr lang="en-US" smtClean="0"/>
              <a:pPr>
                <a:defRPr/>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44699276"/>
              </p:ext>
            </p:extLst>
          </p:nvPr>
        </p:nvGraphicFramePr>
        <p:xfrm>
          <a:off x="0" y="1295400"/>
          <a:ext cx="9144000" cy="5562600"/>
        </p:xfrm>
        <a:graphic>
          <a:graphicData uri="http://schemas.openxmlformats.org/drawingml/2006/table">
            <a:tbl>
              <a:tblPr firstRow="1" firstCol="1" lastCol="1" bandRow="1">
                <a:tableStyleId>{616DA210-FB5B-4158-B5E0-FEB733F419BA}</a:tableStyleId>
              </a:tblPr>
              <a:tblGrid>
                <a:gridCol w="1143000"/>
                <a:gridCol w="1143000"/>
                <a:gridCol w="1143000"/>
                <a:gridCol w="1143000"/>
                <a:gridCol w="1143000"/>
                <a:gridCol w="1143000"/>
                <a:gridCol w="1143000"/>
                <a:gridCol w="1143000"/>
              </a:tblGrid>
              <a:tr h="11955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First Time Test Taker In:</a:t>
                      </a:r>
                      <a:endParaRPr kumimoji="0" lang="en-US" sz="1800" b="1" i="0" u="none" strike="noStrike" cap="none" normalizeH="0" baseline="0" dirty="0" smtClean="0">
                        <a:ln>
                          <a:noFill/>
                        </a:ln>
                        <a:solidFill>
                          <a:schemeClr val="tx1"/>
                        </a:solidFill>
                        <a:effectLst/>
                        <a:latin typeface="Arial Narrow" pitchFamily="34" charset="0"/>
                      </a:endParaRPr>
                    </a:p>
                  </a:txBody>
                  <a:tcPr horzOverflow="overflow">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Spring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2005</a:t>
                      </a:r>
                      <a:endParaRPr kumimoji="0" lang="en-US" sz="1800" b="1" i="0" u="none" strike="noStrike" cap="none" normalizeH="0" baseline="0" dirty="0" smtClean="0">
                        <a:ln>
                          <a:noFill/>
                        </a:ln>
                        <a:solidFill>
                          <a:schemeClr val="bg1"/>
                        </a:solidFill>
                        <a:effectLst/>
                        <a:latin typeface="Arial Narrow" pitchFamily="34" charset="0"/>
                      </a:endParaRPr>
                    </a:p>
                  </a:txBody>
                  <a:tcP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Spring</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2006</a:t>
                      </a:r>
                      <a:endParaRPr kumimoji="0" lang="en-US" sz="2400" b="1" i="0" u="none" strike="noStrike" cap="none" normalizeH="0" baseline="0" dirty="0" smtClean="0">
                        <a:ln>
                          <a:noFill/>
                        </a:ln>
                        <a:solidFill>
                          <a:schemeClr val="bg1"/>
                        </a:solidFill>
                        <a:effectLst/>
                        <a:latin typeface="Arial Narrow" pitchFamily="34" charset="0"/>
                      </a:endParaRPr>
                    </a:p>
                  </a:txBody>
                  <a:tcP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Spring</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2007</a:t>
                      </a:r>
                      <a:endParaRPr kumimoji="0" lang="en-US" sz="2400" b="1" i="0" u="none" strike="noStrike" cap="none" normalizeH="0" baseline="0" dirty="0" smtClean="0">
                        <a:ln>
                          <a:noFill/>
                        </a:ln>
                        <a:solidFill>
                          <a:schemeClr val="bg1"/>
                        </a:solidFill>
                        <a:effectLst/>
                        <a:latin typeface="Arial Narrow" pitchFamily="34" charset="0"/>
                      </a:endParaRPr>
                    </a:p>
                  </a:txBody>
                  <a:tcP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Spring</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2008</a:t>
                      </a:r>
                      <a:endParaRPr kumimoji="0" lang="en-US" sz="2400" b="1" i="0" u="none" strike="noStrike" cap="none" normalizeH="0" baseline="0" dirty="0" smtClean="0">
                        <a:ln>
                          <a:noFill/>
                        </a:ln>
                        <a:solidFill>
                          <a:schemeClr val="bg1"/>
                        </a:solidFill>
                        <a:effectLst/>
                        <a:latin typeface="Arial Narrow" pitchFamily="34" charset="0"/>
                      </a:endParaRPr>
                    </a:p>
                  </a:txBody>
                  <a:tcP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Spring</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2009</a:t>
                      </a:r>
                      <a:endParaRPr kumimoji="0" lang="en-US" sz="2400" b="1" i="0" u="none" strike="noStrike" cap="none" normalizeH="0" baseline="0" dirty="0" smtClean="0">
                        <a:ln>
                          <a:noFill/>
                        </a:ln>
                        <a:solidFill>
                          <a:schemeClr val="bg1"/>
                        </a:solidFill>
                        <a:effectLst/>
                        <a:latin typeface="Arial Narrow" pitchFamily="34" charset="0"/>
                      </a:endParaRPr>
                    </a:p>
                  </a:txBody>
                  <a:tcP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Spring</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2010</a:t>
                      </a:r>
                      <a:endParaRPr kumimoji="0" lang="en-US" sz="2400" b="1" i="0" u="none" strike="noStrike" cap="none" normalizeH="0" baseline="0" dirty="0" smtClean="0">
                        <a:ln>
                          <a:noFill/>
                        </a:ln>
                        <a:solidFill>
                          <a:schemeClr val="bg1"/>
                        </a:solidFill>
                        <a:effectLst/>
                        <a:latin typeface="Arial Narrow" pitchFamily="34" charset="0"/>
                      </a:endParaRPr>
                    </a:p>
                  </a:txBody>
                  <a:tcP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Spring</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solidFill>
                          <a:effectLst/>
                        </a:rPr>
                        <a:t>2011</a:t>
                      </a:r>
                      <a:endParaRPr kumimoji="0" lang="en-US" sz="2400" b="1" i="0" u="none" strike="noStrike" cap="none" normalizeH="0" baseline="0" dirty="0" smtClean="0">
                        <a:ln>
                          <a:noFill/>
                        </a:ln>
                        <a:solidFill>
                          <a:schemeClr val="bg1"/>
                        </a:solidFill>
                        <a:effectLst/>
                        <a:latin typeface="Arial Narrow" pitchFamily="34" charset="0"/>
                      </a:endParaRPr>
                    </a:p>
                  </a:txBody>
                  <a:tcPr horzOverflow="overflow">
                    <a:solidFill>
                      <a:srgbClr val="FF0000"/>
                    </a:solidFill>
                  </a:tcPr>
                </a:tc>
              </a:tr>
              <a:tr h="110243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English</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Language Arts</a:t>
                      </a:r>
                      <a:endParaRPr kumimoji="0" lang="en-US" sz="1800" b="1" i="0" u="none" strike="noStrike" cap="none" normalizeH="0" baseline="0" dirty="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i="1" u="none" strike="noStrike" cap="none" normalizeH="0" baseline="0" dirty="0" smtClean="0">
                          <a:ln>
                            <a:noFill/>
                          </a:ln>
                          <a:effectLst/>
                        </a:rPr>
                        <a:t>QCC/GPS</a:t>
                      </a:r>
                      <a:endParaRPr kumimoji="0" lang="en-US" sz="2800" b="1" i="1" u="none" strike="noStrike" cap="none" normalizeH="0" baseline="0" dirty="0" smtClean="0">
                        <a:ln>
                          <a:noFill/>
                        </a:ln>
                        <a:solidFill>
                          <a:schemeClr val="tx2"/>
                        </a:solidFill>
                        <a:effectLst/>
                        <a:latin typeface="Arial Narrow" pitchFamily="34" charset="0"/>
                      </a:endParaRPr>
                    </a:p>
                  </a:txBody>
                  <a:tcPr anchor="ctr" horzOverflow="overflow">
                    <a:solidFill>
                      <a:schemeClr val="accent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QCC/GPS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C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QCC/GPS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C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0000"/>
                    </a:solidFill>
                  </a:tcPr>
                </a:tc>
              </a:tr>
              <a:tr h="11024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Science</a:t>
                      </a:r>
                      <a:endParaRPr kumimoji="0" lang="en-US" sz="1800" b="1" i="0" u="none" strike="noStrike" cap="none" normalizeH="0" baseline="0" dirty="0" smtClean="0">
                        <a:ln>
                          <a:noFill/>
                        </a:ln>
                        <a:solidFill>
                          <a:schemeClr val="tx1"/>
                        </a:solidFill>
                        <a:effectLst/>
                        <a:latin typeface="Arial Narrow" pitchFamily="34" charset="0"/>
                      </a:endParaRPr>
                    </a:p>
                  </a:txBody>
                  <a:tcPr anchor="ctr" horzOverflow="overflow">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i="1" u="none" strike="noStrike" cap="none" normalizeH="0" baseline="0" dirty="0" smtClean="0">
                          <a:ln>
                            <a:noFill/>
                          </a:ln>
                          <a:effectLst/>
                        </a:rPr>
                        <a:t>QCC/GPS</a:t>
                      </a:r>
                      <a:endParaRPr kumimoji="0" lang="en-US" sz="2800" b="1" i="1" u="none" strike="noStrike" cap="none" normalizeH="0" baseline="0" dirty="0" smtClean="0">
                        <a:ln>
                          <a:noFill/>
                        </a:ln>
                        <a:solidFill>
                          <a:schemeClr val="tx2"/>
                        </a:solidFill>
                        <a:effectLst/>
                        <a:latin typeface="Arial Narrow" pitchFamily="34" charset="0"/>
                      </a:endParaRPr>
                    </a:p>
                  </a:txBody>
                  <a:tcPr anchor="ctr" horzOverflow="overflow">
                    <a:solidFill>
                      <a:schemeClr val="accent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QCC/GPS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C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QCC/GPS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C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0000"/>
                    </a:solidFill>
                  </a:tcPr>
                </a:tc>
              </a:tr>
              <a:tr h="11024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Social Studies</a:t>
                      </a:r>
                      <a:endParaRPr kumimoji="0" lang="en-US" sz="1800" b="1" i="0" u="none" strike="noStrike" cap="none" normalizeH="0" baseline="0" dirty="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i="1" u="none" strike="noStrike" cap="none" normalizeH="0" baseline="0" dirty="0" smtClean="0">
                          <a:ln>
                            <a:noFill/>
                          </a:ln>
                          <a:effectLst/>
                        </a:rPr>
                        <a:t>QCC/GPS</a:t>
                      </a:r>
                      <a:endParaRPr kumimoji="0" lang="en-US" sz="2800" b="1" i="1" u="none" strike="noStrike" cap="none" normalizeH="0" baseline="0" dirty="0" smtClean="0">
                        <a:ln>
                          <a:noFill/>
                        </a:ln>
                        <a:solidFill>
                          <a:schemeClr val="tx2"/>
                        </a:solidFill>
                        <a:effectLst/>
                        <a:latin typeface="Arial Narrow" pitchFamily="34" charset="0"/>
                      </a:endParaRPr>
                    </a:p>
                  </a:txBody>
                  <a:tcPr anchor="ctr" horzOverflow="overflow">
                    <a:solidFill>
                      <a:schemeClr val="accent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i="1" u="none" strike="noStrike" cap="none" normalizeH="0" baseline="0" dirty="0" smtClean="0">
                          <a:ln>
                            <a:noFill/>
                          </a:ln>
                          <a:effectLst/>
                        </a:rPr>
                        <a:t>QCC/GPS</a:t>
                      </a:r>
                      <a:endParaRPr kumimoji="0" lang="en-US" sz="2800" b="1" i="1" u="none" strike="noStrike" cap="none" normalizeH="0" baseline="0" dirty="0" smtClean="0">
                        <a:ln>
                          <a:noFill/>
                        </a:ln>
                        <a:solidFill>
                          <a:schemeClr val="tx2"/>
                        </a:solidFill>
                        <a:effectLst/>
                        <a:latin typeface="Arial Narrow" pitchFamily="34" charset="0"/>
                      </a:endParaRPr>
                    </a:p>
                  </a:txBody>
                  <a:tcPr anchor="ctr" horzOverflow="overflow">
                    <a:solidFill>
                      <a:schemeClr val="accent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i="1" u="none" strike="noStrike" cap="none" normalizeH="0" baseline="0" dirty="0" smtClean="0">
                          <a:ln>
                            <a:noFill/>
                          </a:ln>
                          <a:effectLst/>
                        </a:rPr>
                        <a:t>QCC/GPS</a:t>
                      </a:r>
                      <a:endParaRPr kumimoji="0" lang="en-US" sz="2800" b="1" i="1" u="none" strike="noStrike" cap="none" normalizeH="0" baseline="0" dirty="0" smtClean="0">
                        <a:ln>
                          <a:noFill/>
                        </a:ln>
                        <a:solidFill>
                          <a:schemeClr val="tx2"/>
                        </a:solidFill>
                        <a:effectLst/>
                        <a:latin typeface="Arial Narrow" pitchFamily="34" charset="0"/>
                      </a:endParaRPr>
                    </a:p>
                  </a:txBody>
                  <a:tcPr anchor="ctr" horzOverflow="overflow">
                    <a:solidFill>
                      <a:schemeClr val="accent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QCC/GPS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C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QCC/GPS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C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0000"/>
                    </a:solidFill>
                  </a:tcPr>
                </a:tc>
              </a:tr>
              <a:tr h="10597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Math</a:t>
                      </a:r>
                      <a:endParaRPr kumimoji="0" lang="en-US" sz="1800" b="1" i="0" u="none" strike="noStrike" cap="none" normalizeH="0" baseline="0" dirty="0" smtClean="0">
                        <a:ln>
                          <a:noFill/>
                        </a:ln>
                        <a:solidFill>
                          <a:schemeClr val="tx1"/>
                        </a:solidFill>
                        <a:effectLst/>
                        <a:latin typeface="Arial Narrow" pitchFamily="34" charset="0"/>
                      </a:endParaRPr>
                    </a:p>
                  </a:txBody>
                  <a:tcPr anchor="ctr" horzOverflow="overflow">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QCC</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QCC</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QCC</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QCC</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QCC</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QCC</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GPS</a:t>
                      </a:r>
                      <a:endParaRPr kumimoji="0" lang="en-US" sz="2800" b="1" i="0" u="none" strike="noStrike" cap="none" normalizeH="0" baseline="0" dirty="0" smtClean="0">
                        <a:ln>
                          <a:noFill/>
                        </a:ln>
                        <a:solidFill>
                          <a:schemeClr val="tx1"/>
                        </a:solidFill>
                        <a:effectLst/>
                        <a:latin typeface="Arial Narrow" pitchFamily="34" charset="0"/>
                      </a:endParaRPr>
                    </a:p>
                  </a:txBody>
                  <a:tcPr anchor="ctr" horzOverflow="overflow">
                    <a:solidFill>
                      <a:srgbClr val="FF0000"/>
                    </a:solidFill>
                  </a:tcPr>
                </a:tc>
              </a:tr>
            </a:tbl>
          </a:graphicData>
        </a:graphic>
      </p:graphicFrame>
    </p:spTree>
    <p:extLst>
      <p:ext uri="{BB962C8B-B14F-4D97-AF65-F5344CB8AC3E}">
        <p14:creationId xmlns:p14="http://schemas.microsoft.com/office/powerpoint/2010/main" val="37891868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0762"/>
          </a:xfrm>
        </p:spPr>
        <p:txBody>
          <a:bodyPr/>
          <a:lstStyle/>
          <a:p>
            <a:r>
              <a:rPr lang="en-US" dirty="0" smtClean="0"/>
              <a:t>BST, GHSGT </a:t>
            </a:r>
            <a:r>
              <a:rPr lang="en-US" dirty="0"/>
              <a:t>and GHSWT </a:t>
            </a:r>
            <a:r>
              <a:rPr lang="en-US" dirty="0" smtClean="0"/>
              <a:t>Forms</a:t>
            </a:r>
            <a:br>
              <a:rPr lang="en-US" dirty="0" smtClean="0"/>
            </a:br>
            <a:r>
              <a:rPr lang="en-US" sz="2000" b="0" dirty="0"/>
              <a:t>Dates are based on when students entered grade 9 for the first time</a:t>
            </a:r>
            <a:r>
              <a:rPr lang="en-US" sz="2000" b="0" dirty="0" smtClean="0"/>
              <a:t>:</a:t>
            </a:r>
            <a:r>
              <a:rPr lang="en-US" sz="1400" b="0" dirty="0" smtClean="0"/>
              <a:t/>
            </a:r>
            <a:br>
              <a:rPr lang="en-US" sz="1400" b="0" dirty="0" smtClean="0"/>
            </a:br>
            <a:r>
              <a:rPr lang="en-US" sz="1400" b="0" dirty="0" smtClean="0"/>
              <a:t/>
            </a:r>
            <a:br>
              <a:rPr lang="en-US" sz="1400" b="0" dirty="0" smtClean="0"/>
            </a:br>
            <a:r>
              <a:rPr lang="en-US" sz="1400" b="0" dirty="0" smtClean="0"/>
              <a:t>*Contact Michael Huneke for BST materials at </a:t>
            </a:r>
            <a:r>
              <a:rPr lang="en-US" sz="1400" b="0" dirty="0" smtClean="0">
                <a:hlinkClick r:id="rId2"/>
              </a:rPr>
              <a:t>mhuneke@doe.k12.ga.us</a:t>
            </a:r>
            <a:r>
              <a:rPr lang="en-US" sz="1400" b="0" dirty="0" smtClean="0"/>
              <a:t> when needed</a:t>
            </a:r>
            <a:r>
              <a:rPr lang="en-US" sz="1400" b="0" dirty="0"/>
              <a:t/>
            </a:r>
            <a:br>
              <a:rPr lang="en-US" sz="1400" b="0" dirty="0"/>
            </a:br>
            <a:endParaRPr lang="en-US" sz="14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0549117"/>
              </p:ext>
            </p:extLst>
          </p:nvPr>
        </p:nvGraphicFramePr>
        <p:xfrm>
          <a:off x="0" y="1488655"/>
          <a:ext cx="9144000" cy="5379632"/>
        </p:xfrm>
        <a:graphic>
          <a:graphicData uri="http://schemas.openxmlformats.org/drawingml/2006/table">
            <a:tbl>
              <a:tblPr firstRow="1" bandRow="1">
                <a:tableStyleId>{5C22544A-7EE6-4342-B048-85BDC9FD1C3A}</a:tableStyleId>
              </a:tblPr>
              <a:tblGrid>
                <a:gridCol w="2286000"/>
                <a:gridCol w="2286000"/>
                <a:gridCol w="2286000"/>
                <a:gridCol w="2286000"/>
              </a:tblGrid>
              <a:tr h="721516">
                <a:tc>
                  <a:txBody>
                    <a:bodyPr/>
                    <a:lstStyle/>
                    <a:p>
                      <a:pPr marL="0" marR="0" algn="ctr">
                        <a:lnSpc>
                          <a:spcPct val="115000"/>
                        </a:lnSpc>
                        <a:spcBef>
                          <a:spcPts val="0"/>
                        </a:spcBef>
                        <a:spcAft>
                          <a:spcPts val="0"/>
                        </a:spcAft>
                      </a:pPr>
                      <a:r>
                        <a:rPr lang="en-US" sz="2000" b="1" dirty="0">
                          <a:effectLst/>
                          <a:latin typeface="Times New Roman"/>
                          <a:ea typeface="Times New Roman"/>
                          <a:cs typeface="Times New Roman"/>
                        </a:rPr>
                        <a:t>Subject</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smtClean="0">
                          <a:effectLst/>
                          <a:latin typeface="Times New Roman"/>
                          <a:ea typeface="Times New Roman"/>
                          <a:cs typeface="Times New Roman"/>
                        </a:rPr>
                        <a:t>BST *</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a:ea typeface="Times New Roman"/>
                          <a:cs typeface="Times New Roman"/>
                        </a:rPr>
                        <a:t>QCC/Transitional</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a:ea typeface="Times New Roman"/>
                          <a:cs typeface="Times New Roman"/>
                        </a:rPr>
                        <a:t>GPS</a:t>
                      </a:r>
                      <a:endParaRPr lang="en-US" sz="2000" dirty="0">
                        <a:effectLst/>
                        <a:latin typeface="Calibri"/>
                        <a:ea typeface="Calibri"/>
                        <a:cs typeface="Times New Roman"/>
                      </a:endParaRPr>
                    </a:p>
                  </a:txBody>
                  <a:tcPr marL="68580" marR="68580" marT="0" marB="0" anchor="ctr"/>
                </a:tc>
              </a:tr>
              <a:tr h="974047">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English Language Arts</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1981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30, 1991</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1991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30, 2005</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i="1" dirty="0">
                          <a:effectLst/>
                          <a:latin typeface="Times New Roman"/>
                          <a:ea typeface="Times New Roman"/>
                          <a:cs typeface="Times New Roman"/>
                        </a:rPr>
                        <a:t>(Transitional)</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2005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30, 2011</a:t>
                      </a:r>
                      <a:endParaRPr lang="en-US" sz="1600" dirty="0">
                        <a:effectLst/>
                        <a:latin typeface="Calibri"/>
                        <a:ea typeface="Calibri"/>
                        <a:cs typeface="Times New Roman"/>
                      </a:endParaRPr>
                    </a:p>
                  </a:txBody>
                  <a:tcPr marL="68580" marR="68580" marT="0" marB="0" anchor="ctr"/>
                </a:tc>
              </a:tr>
              <a:tr h="865819">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Mathematics</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1981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30, 1991</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1991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30, 2008</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i="1" dirty="0">
                          <a:effectLst/>
                          <a:latin typeface="Times New Roman"/>
                          <a:ea typeface="Times New Roman"/>
                          <a:cs typeface="Times New Roman"/>
                        </a:rPr>
                        <a:t>(QCC)</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2008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30, 2011</a:t>
                      </a:r>
                      <a:endParaRPr lang="en-US" sz="1600" dirty="0">
                        <a:effectLst/>
                        <a:latin typeface="Calibri"/>
                        <a:ea typeface="Calibri"/>
                        <a:cs typeface="Times New Roman"/>
                      </a:endParaRPr>
                    </a:p>
                  </a:txBody>
                  <a:tcPr marL="68580" marR="68580" marT="0" marB="0" anchor="ctr"/>
                </a:tc>
              </a:tr>
              <a:tr h="865819">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Science</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NA</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1994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30, 2005</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i="1" dirty="0">
                          <a:effectLst/>
                          <a:latin typeface="Times New Roman"/>
                          <a:ea typeface="Times New Roman"/>
                          <a:cs typeface="Times New Roman"/>
                        </a:rPr>
                        <a:t>(Transitional)</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2005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30, 2011</a:t>
                      </a:r>
                      <a:endParaRPr lang="en-US" sz="1600" dirty="0">
                        <a:effectLst/>
                        <a:latin typeface="Calibri"/>
                        <a:ea typeface="Calibri"/>
                        <a:cs typeface="Times New Roman"/>
                      </a:endParaRPr>
                    </a:p>
                  </a:txBody>
                  <a:tcPr marL="68580" marR="68580" marT="0" marB="0" anchor="ctr"/>
                </a:tc>
              </a:tr>
              <a:tr h="865819">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Social Studies</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NA</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1993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30, 2007</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i="1" dirty="0">
                          <a:effectLst/>
                          <a:latin typeface="Times New Roman"/>
                          <a:ea typeface="Times New Roman"/>
                          <a:cs typeface="Times New Roman"/>
                        </a:rPr>
                        <a:t>(Transitional)</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2007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30, 2011</a:t>
                      </a:r>
                      <a:endParaRPr lang="en-US" sz="1600" dirty="0">
                        <a:effectLst/>
                        <a:latin typeface="Calibri"/>
                        <a:ea typeface="Calibri"/>
                        <a:cs typeface="Times New Roman"/>
                      </a:endParaRPr>
                    </a:p>
                  </a:txBody>
                  <a:tcPr marL="68580" marR="68580" marT="0" marB="0" anchor="ctr"/>
                </a:tc>
              </a:tr>
              <a:tr h="1040980">
                <a:tc>
                  <a:txBody>
                    <a:bodyPr/>
                    <a:lstStyle/>
                    <a:p>
                      <a:pPr marL="0" marR="0" algn="ctr">
                        <a:lnSpc>
                          <a:spcPct val="115000"/>
                        </a:lnSpc>
                        <a:spcBef>
                          <a:spcPts val="0"/>
                        </a:spcBef>
                        <a:spcAft>
                          <a:spcPts val="0"/>
                        </a:spcAft>
                      </a:pPr>
                      <a:r>
                        <a:rPr lang="en-US" sz="1800" b="0" dirty="0">
                          <a:effectLst/>
                          <a:latin typeface="Times New Roman"/>
                          <a:ea typeface="Times New Roman"/>
                          <a:cs typeface="Times New Roman"/>
                        </a:rPr>
                        <a:t>Writing</a:t>
                      </a:r>
                      <a:endParaRPr lang="en-US" sz="1800" b="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1987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30, 1991</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1991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30, 2005</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i="1" dirty="0">
                          <a:effectLst/>
                          <a:latin typeface="Times New Roman"/>
                          <a:ea typeface="Times New Roman"/>
                          <a:cs typeface="Times New Roman"/>
                        </a:rPr>
                        <a:t>(QCC)</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latin typeface="Times New Roman"/>
                          <a:ea typeface="Times New Roman"/>
                          <a:cs typeface="Times New Roman"/>
                        </a:rPr>
                        <a:t>July 1, 2005 – </a:t>
                      </a:r>
                    </a:p>
                    <a:p>
                      <a:pPr marL="0" marR="0" algn="ctr">
                        <a:lnSpc>
                          <a:spcPct val="115000"/>
                        </a:lnSpc>
                        <a:spcBef>
                          <a:spcPts val="0"/>
                        </a:spcBef>
                        <a:spcAft>
                          <a:spcPts val="0"/>
                        </a:spcAft>
                      </a:pPr>
                      <a:r>
                        <a:rPr lang="en-US" sz="1600" dirty="0" smtClean="0">
                          <a:effectLst/>
                          <a:latin typeface="Times New Roman"/>
                          <a:ea typeface="Times New Roman"/>
                          <a:cs typeface="Times New Roman"/>
                        </a:rPr>
                        <a:t>June 30, 2013</a:t>
                      </a:r>
                    </a:p>
                    <a:p>
                      <a:pPr marL="0" marR="0" algn="ctr">
                        <a:lnSpc>
                          <a:spcPct val="115000"/>
                        </a:lnSpc>
                        <a:spcBef>
                          <a:spcPts val="0"/>
                        </a:spcBef>
                        <a:spcAft>
                          <a:spcPts val="0"/>
                        </a:spcAft>
                      </a:pPr>
                      <a:r>
                        <a:rPr lang="en-US" sz="1000" i="1" dirty="0" smtClean="0">
                          <a:effectLst/>
                          <a:latin typeface="+mn-lt"/>
                          <a:ea typeface="Calibri"/>
                          <a:cs typeface="Times New Roman"/>
                        </a:rPr>
                        <a:t>* As a result of amendments to State Board of Education rule 160-3-1-.07 on August 21, 2014</a:t>
                      </a:r>
                    </a:p>
                  </a:txBody>
                  <a:tcPr marL="68580" marR="68580" marT="0" marB="0" anchor="ctr"/>
                </a:tc>
              </a:tr>
            </a:tbl>
          </a:graphicData>
        </a:graphic>
      </p:graphicFrame>
    </p:spTree>
    <p:extLst>
      <p:ext uri="{BB962C8B-B14F-4D97-AF65-F5344CB8AC3E}">
        <p14:creationId xmlns:p14="http://schemas.microsoft.com/office/powerpoint/2010/main" val="2726549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1143000"/>
          </a:xfrm>
        </p:spPr>
        <p:txBody>
          <a:bodyPr rtlCol="0">
            <a:normAutofit fontScale="90000"/>
          </a:bodyPr>
          <a:lstStyle/>
          <a:p>
            <a:pPr eaLnBrk="1" fontAlgn="auto" hangingPunct="1">
              <a:spcAft>
                <a:spcPts val="0"/>
              </a:spcAft>
              <a:defRPr/>
            </a:pPr>
            <a:r>
              <a:rPr lang="en-US" sz="4000" dirty="0" smtClean="0">
                <a:solidFill>
                  <a:schemeClr val="bg2">
                    <a:lumMod val="10000"/>
                  </a:schemeClr>
                </a:solidFill>
              </a:rPr>
              <a:t>Test Score Ranges and Cut Scores </a:t>
            </a:r>
            <a:br>
              <a:rPr lang="en-US" sz="4000" dirty="0" smtClean="0">
                <a:solidFill>
                  <a:schemeClr val="bg2">
                    <a:lumMod val="10000"/>
                  </a:schemeClr>
                </a:solidFill>
              </a:rPr>
            </a:br>
            <a:r>
              <a:rPr lang="en-US" sz="4000" dirty="0" smtClean="0">
                <a:solidFill>
                  <a:schemeClr val="bg2">
                    <a:lumMod val="10000"/>
                  </a:schemeClr>
                </a:solidFill>
              </a:rPr>
              <a:t>Georgia High School Graduation Test</a:t>
            </a:r>
            <a:br>
              <a:rPr lang="en-US" sz="4000" dirty="0" smtClean="0">
                <a:solidFill>
                  <a:schemeClr val="bg2">
                    <a:lumMod val="10000"/>
                  </a:schemeClr>
                </a:solidFill>
              </a:rPr>
            </a:br>
            <a:endParaRPr lang="en-US" sz="4000" dirty="0" smtClean="0">
              <a:solidFill>
                <a:srgbClr val="FF0000"/>
              </a:solidFill>
            </a:endParaRPr>
          </a:p>
        </p:txBody>
      </p:sp>
      <p:sp>
        <p:nvSpPr>
          <p:cNvPr id="5" name="Slide Number Placeholder 4"/>
          <p:cNvSpPr>
            <a:spLocks noGrp="1"/>
          </p:cNvSpPr>
          <p:nvPr>
            <p:ph type="sldNum" sz="quarter" idx="4294967295"/>
          </p:nvPr>
        </p:nvSpPr>
        <p:spPr>
          <a:xfrm>
            <a:off x="6705600" y="6356350"/>
            <a:ext cx="838200" cy="365125"/>
          </a:xfrm>
        </p:spPr>
        <p:txBody>
          <a:bodyPr/>
          <a:lstStyle/>
          <a:p>
            <a:pPr>
              <a:defRPr/>
            </a:pPr>
            <a:fld id="{DC732510-4F14-42FD-A8A3-A433A72B16CF}" type="slidenum">
              <a:rPr lang="en-US" smtClean="0"/>
              <a:pPr>
                <a:defRPr/>
              </a:pPr>
              <a:t>22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00166918"/>
              </p:ext>
            </p:extLst>
          </p:nvPr>
        </p:nvGraphicFramePr>
        <p:xfrm>
          <a:off x="533400" y="1447800"/>
          <a:ext cx="7619998" cy="4376888"/>
        </p:xfrm>
        <a:graphic>
          <a:graphicData uri="http://schemas.openxmlformats.org/drawingml/2006/table">
            <a:tbl>
              <a:tblPr/>
              <a:tblGrid>
                <a:gridCol w="1219200"/>
                <a:gridCol w="1256086"/>
                <a:gridCol w="1182314"/>
                <a:gridCol w="1292971"/>
                <a:gridCol w="1326624"/>
                <a:gridCol w="1342803"/>
              </a:tblGrid>
              <a:tr h="556176">
                <a:tc>
                  <a:txBody>
                    <a:bodyPr/>
                    <a:lstStyle/>
                    <a:p>
                      <a:pPr algn="ctr" fontAlgn="ctr"/>
                      <a:r>
                        <a:rPr lang="en-US" sz="1800" b="1" i="0" u="none" strike="noStrike" dirty="0">
                          <a:solidFill>
                            <a:srgbClr val="000000"/>
                          </a:solidFill>
                          <a:latin typeface="Calibri"/>
                        </a:rPr>
                        <a:t>GPS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latin typeface="Calibri"/>
                        </a:rPr>
                        <a:t> </a:t>
                      </a:r>
                      <a:r>
                        <a:rPr lang="en-US" sz="1800" b="1" i="0" u="none" strike="noStrike" dirty="0">
                          <a:solidFill>
                            <a:srgbClr val="000000"/>
                          </a:solidFill>
                          <a:latin typeface="Calibri"/>
                        </a:rPr>
                        <a:t>Below Proficiency </a:t>
                      </a:r>
                      <a:r>
                        <a:rPr lang="en-US" sz="1800" b="0" i="0" u="none" strike="noStrike" dirty="0">
                          <a:solidFill>
                            <a:srgbClr val="000000"/>
                          </a:solidFill>
                          <a:latin typeface="Calibri"/>
                        </a:rPr>
                        <a:t>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latin typeface="Calibri"/>
                        </a:rPr>
                        <a:t> </a:t>
                      </a:r>
                      <a:r>
                        <a:rPr lang="en-US" sz="1800" b="1" i="0" u="none" strike="noStrike" dirty="0">
                          <a:solidFill>
                            <a:srgbClr val="000000"/>
                          </a:solidFill>
                          <a:latin typeface="Calibri"/>
                        </a:rPr>
                        <a:t>Basic Proficiency </a:t>
                      </a:r>
                      <a:r>
                        <a:rPr lang="en-US" sz="1800" b="0" i="0" u="none" strike="noStrike" dirty="0">
                          <a:solidFill>
                            <a:srgbClr val="000000"/>
                          </a:solidFill>
                          <a:latin typeface="Calibri"/>
                        </a:rPr>
                        <a:t>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latin typeface="Calibri"/>
                        </a:rPr>
                        <a:t> </a:t>
                      </a:r>
                      <a:r>
                        <a:rPr lang="en-US" sz="1800" b="1" i="0" u="none" strike="noStrike" dirty="0">
                          <a:solidFill>
                            <a:srgbClr val="000000"/>
                          </a:solidFill>
                          <a:latin typeface="Calibri"/>
                        </a:rPr>
                        <a:t>Advanced Proficiency </a:t>
                      </a:r>
                      <a:r>
                        <a:rPr lang="en-US" sz="1800" b="0" i="0" u="none" strike="noStrike" dirty="0">
                          <a:solidFill>
                            <a:srgbClr val="000000"/>
                          </a:solidFill>
                          <a:latin typeface="Calibri"/>
                        </a:rPr>
                        <a:t>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latin typeface="Calibri"/>
                        </a:rPr>
                        <a:t> </a:t>
                      </a:r>
                      <a:r>
                        <a:rPr lang="en-US" sz="1800" b="1" i="0" u="none" strike="noStrike" dirty="0">
                          <a:solidFill>
                            <a:srgbClr val="000000"/>
                          </a:solidFill>
                          <a:latin typeface="Calibri"/>
                        </a:rPr>
                        <a:t>Honors</a:t>
                      </a:r>
                      <a:r>
                        <a:rPr lang="en-US" sz="1800" b="0" i="0" u="none" strike="noStrike" dirty="0">
                          <a:solidFill>
                            <a:srgbClr val="000000"/>
                          </a:solidFill>
                          <a:latin typeface="Calibri"/>
                        </a:rPr>
                        <a:t>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100" b="0" i="0" u="none" strike="noStrike">
                        <a:solidFill>
                          <a:srgbClr val="000000"/>
                        </a:solidFill>
                        <a:latin typeface="Calibri"/>
                      </a:endParaRPr>
                    </a:p>
                  </a:txBody>
                  <a:tcPr marL="7620" marR="7620" marT="7619" marB="0" anchor="b">
                    <a:lnL w="6350" cap="flat" cmpd="sng" algn="ctr">
                      <a:solidFill>
                        <a:srgbClr val="000000"/>
                      </a:solidFill>
                      <a:prstDash val="solid"/>
                      <a:round/>
                      <a:headEnd type="none" w="med" len="med"/>
                      <a:tailEnd type="none" w="med" len="med"/>
                    </a:lnL>
                    <a:lnR>
                      <a:noFill/>
                    </a:lnR>
                    <a:lnT>
                      <a:noFill/>
                    </a:lnT>
                    <a:lnB>
                      <a:noFill/>
                    </a:lnB>
                  </a:tcPr>
                </a:tc>
              </a:tr>
              <a:tr h="434275">
                <a:tc>
                  <a:txBody>
                    <a:bodyPr/>
                    <a:lstStyle/>
                    <a:p>
                      <a:pPr algn="ctr" fontAlgn="b"/>
                      <a:r>
                        <a:rPr lang="en-US" sz="1400" b="0" i="0" u="none" strike="noStrike" dirty="0">
                          <a:solidFill>
                            <a:srgbClr val="000000"/>
                          </a:solidFill>
                          <a:latin typeface="Calibri"/>
                        </a:rPr>
                        <a:t>English/Lang. Arts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100 to 199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200 to 234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235 to 274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275 to 350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latin typeface="Calibri"/>
                      </a:endParaRPr>
                    </a:p>
                  </a:txBody>
                  <a:tcPr marL="7620" marR="7620" marT="7619" marB="0" anchor="b">
                    <a:lnL w="6350" cap="flat" cmpd="sng" algn="ctr">
                      <a:solidFill>
                        <a:srgbClr val="000000"/>
                      </a:solidFill>
                      <a:prstDash val="solid"/>
                      <a:round/>
                      <a:headEnd type="none" w="med" len="med"/>
                      <a:tailEnd type="none" w="med" len="med"/>
                    </a:lnL>
                    <a:lnR>
                      <a:noFill/>
                    </a:lnR>
                    <a:lnT>
                      <a:noFill/>
                    </a:lnT>
                    <a:lnB>
                      <a:noFill/>
                    </a:lnB>
                  </a:tcPr>
                </a:tc>
              </a:tr>
              <a:tr h="253180">
                <a:tc>
                  <a:txBody>
                    <a:bodyPr/>
                    <a:lstStyle/>
                    <a:p>
                      <a:pPr algn="ctr" fontAlgn="b"/>
                      <a:r>
                        <a:rPr lang="en-US" sz="1400" b="0" i="0" u="none" strike="noStrike" dirty="0">
                          <a:solidFill>
                            <a:srgbClr val="000000"/>
                          </a:solidFill>
                          <a:latin typeface="Calibri"/>
                        </a:rPr>
                        <a:t>Mathematics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100 to 199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200 to 234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235 to 284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285 to 400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latin typeface="Calibri"/>
                      </a:endParaRPr>
                    </a:p>
                  </a:txBody>
                  <a:tcPr marL="7620" marR="7620" marT="7619" marB="0" anchor="b">
                    <a:lnL w="6350" cap="flat" cmpd="sng" algn="ctr">
                      <a:solidFill>
                        <a:srgbClr val="000000"/>
                      </a:solidFill>
                      <a:prstDash val="solid"/>
                      <a:round/>
                      <a:headEnd type="none" w="med" len="med"/>
                      <a:tailEnd type="none" w="med" len="med"/>
                    </a:lnL>
                    <a:lnR>
                      <a:noFill/>
                    </a:lnR>
                    <a:lnT>
                      <a:noFill/>
                    </a:lnT>
                    <a:lnB>
                      <a:noFill/>
                    </a:lnB>
                  </a:tcPr>
                </a:tc>
              </a:tr>
              <a:tr h="253180">
                <a:tc>
                  <a:txBody>
                    <a:bodyPr/>
                    <a:lstStyle/>
                    <a:p>
                      <a:pPr algn="ctr" fontAlgn="b"/>
                      <a:r>
                        <a:rPr lang="en-US" sz="1400" b="0" i="0" u="none" strike="noStrike">
                          <a:solidFill>
                            <a:srgbClr val="000000"/>
                          </a:solidFill>
                          <a:latin typeface="Calibri"/>
                        </a:rPr>
                        <a:t>Science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100 to 199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200 to 234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235 to 274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275 to 370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latin typeface="Calibri"/>
                      </a:endParaRPr>
                    </a:p>
                  </a:txBody>
                  <a:tcPr marL="7620" marR="7620" marT="7619" marB="0" anchor="b">
                    <a:lnL w="6350" cap="flat" cmpd="sng" algn="ctr">
                      <a:solidFill>
                        <a:srgbClr val="000000"/>
                      </a:solidFill>
                      <a:prstDash val="solid"/>
                      <a:round/>
                      <a:headEnd type="none" w="med" len="med"/>
                      <a:tailEnd type="none" w="med" len="med"/>
                    </a:lnL>
                    <a:lnR>
                      <a:noFill/>
                    </a:lnR>
                    <a:lnT>
                      <a:noFill/>
                    </a:lnT>
                    <a:lnB>
                      <a:noFill/>
                    </a:lnB>
                  </a:tcPr>
                </a:tc>
              </a:tr>
              <a:tr h="253180">
                <a:tc>
                  <a:txBody>
                    <a:bodyPr/>
                    <a:lstStyle/>
                    <a:p>
                      <a:pPr algn="ctr" fontAlgn="b"/>
                      <a:r>
                        <a:rPr lang="en-US" sz="1400" b="0" i="0" u="none" strike="noStrike">
                          <a:solidFill>
                            <a:srgbClr val="000000"/>
                          </a:solidFill>
                          <a:latin typeface="Calibri"/>
                        </a:rPr>
                        <a:t>Social Studies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100 to 199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200 to 234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235 to 274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275 to 450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latin typeface="Calibri"/>
                      </a:endParaRPr>
                    </a:p>
                  </a:txBody>
                  <a:tcPr marL="7620" marR="7620" marT="7619" marB="0" anchor="b">
                    <a:lnL w="6350" cap="flat" cmpd="sng" algn="ctr">
                      <a:solidFill>
                        <a:srgbClr val="000000"/>
                      </a:solidFill>
                      <a:prstDash val="solid"/>
                      <a:round/>
                      <a:headEnd type="none" w="med" len="med"/>
                      <a:tailEnd type="none" w="med" len="med"/>
                    </a:lnL>
                    <a:lnR>
                      <a:noFill/>
                    </a:lnR>
                    <a:lnT>
                      <a:noFill/>
                    </a:lnT>
                    <a:lnB>
                      <a:noFill/>
                    </a:lnB>
                  </a:tcPr>
                </a:tc>
              </a:tr>
              <a:tr h="253180">
                <a:tc>
                  <a:txBody>
                    <a:bodyPr/>
                    <a:lstStyle/>
                    <a:p>
                      <a:pPr algn="l" fontAlgn="b"/>
                      <a:endParaRPr lang="en-US" sz="1100" b="0" i="0" u="none" strike="noStrike">
                        <a:solidFill>
                          <a:srgbClr val="000000"/>
                        </a:solidFill>
                        <a:latin typeface="Calibri"/>
                      </a:endParaRPr>
                    </a:p>
                  </a:txBody>
                  <a:tcPr marL="7620" marR="7620" marT="76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7620" marR="7620" marT="76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7620" marR="7620" marT="76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7620" marR="7620" marT="76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7620" marR="7620" marT="76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7620" marR="7620" marT="7619" marB="0" anchor="b">
                    <a:lnL>
                      <a:noFill/>
                    </a:lnL>
                    <a:lnR>
                      <a:noFill/>
                    </a:lnR>
                    <a:lnT>
                      <a:noFill/>
                    </a:lnT>
                    <a:lnB w="6350" cap="flat" cmpd="sng" algn="ctr">
                      <a:solidFill>
                        <a:srgbClr val="000000"/>
                      </a:solidFill>
                      <a:prstDash val="solid"/>
                      <a:round/>
                      <a:headEnd type="none" w="med" len="med"/>
                      <a:tailEnd type="none" w="med" len="med"/>
                    </a:lnB>
                  </a:tcPr>
                </a:tc>
              </a:tr>
              <a:tr h="474714">
                <a:tc>
                  <a:txBody>
                    <a:bodyPr/>
                    <a:lstStyle/>
                    <a:p>
                      <a:pPr algn="ctr" fontAlgn="ctr"/>
                      <a:r>
                        <a:rPr lang="en-US" sz="1400" b="1" i="0" u="none" strike="noStrike" dirty="0">
                          <a:solidFill>
                            <a:srgbClr val="000000"/>
                          </a:solidFill>
                          <a:latin typeface="Calibri"/>
                        </a:rPr>
                        <a:t>Transitional and QCC</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latin typeface="Calibri"/>
                        </a:rPr>
                        <a:t>Does Not Meet or Fail</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latin typeface="Calibri"/>
                        </a:rPr>
                        <a:t>Pass </a:t>
                      </a:r>
                      <a:r>
                        <a:rPr lang="en-US" sz="1000" b="0" i="0" u="none" strike="noStrike" dirty="0">
                          <a:solidFill>
                            <a:srgbClr val="000000"/>
                          </a:solidFill>
                          <a:latin typeface="Calibri"/>
                        </a:rPr>
                        <a:t>(Student Accountability)</a:t>
                      </a:r>
                      <a:endParaRPr lang="en-US" sz="1000" b="1" i="0" u="none" strike="noStrike" dirty="0">
                        <a:solidFill>
                          <a:srgbClr val="000000"/>
                        </a:solidFill>
                        <a:latin typeface="Calibri"/>
                      </a:endParaRP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latin typeface="Calibri"/>
                        </a:rPr>
                        <a:t>Pass Plus</a:t>
                      </a:r>
                      <a:r>
                        <a:rPr lang="en-US" sz="1400" b="0" i="0" u="none" strike="noStrike" dirty="0">
                          <a:solidFill>
                            <a:srgbClr val="000000"/>
                          </a:solidFill>
                          <a:latin typeface="Calibri"/>
                        </a:rPr>
                        <a:t>  </a:t>
                      </a:r>
                      <a:r>
                        <a:rPr lang="en-US" sz="1000" b="0" i="0" u="none" strike="noStrike" dirty="0">
                          <a:solidFill>
                            <a:srgbClr val="000000"/>
                          </a:solidFill>
                          <a:latin typeface="Calibri"/>
                        </a:rPr>
                        <a:t>(Student Accountability)</a:t>
                      </a:r>
                      <a:endParaRPr lang="en-US" sz="1000" b="1" i="0" u="none" strike="noStrike" dirty="0">
                        <a:solidFill>
                          <a:srgbClr val="000000"/>
                        </a:solidFill>
                        <a:latin typeface="Calibri"/>
                      </a:endParaRP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1" u="none" strike="noStrike" dirty="0">
                          <a:solidFill>
                            <a:srgbClr val="000000"/>
                          </a:solidFill>
                          <a:latin typeface="Calibri"/>
                        </a:rPr>
                        <a:t>Proficient  </a:t>
                      </a:r>
                      <a:r>
                        <a:rPr lang="en-US" sz="1000" b="0" i="1" u="none" strike="noStrike" dirty="0">
                          <a:solidFill>
                            <a:srgbClr val="000000"/>
                          </a:solidFill>
                          <a:latin typeface="Calibri"/>
                        </a:rPr>
                        <a:t>(School Accountability)</a:t>
                      </a:r>
                      <a:endParaRPr lang="en-US" sz="1000" b="1" i="1" u="none" strike="noStrike" dirty="0">
                        <a:solidFill>
                          <a:srgbClr val="000000"/>
                        </a:solidFill>
                        <a:latin typeface="Calibri"/>
                      </a:endParaRP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1" u="none" strike="noStrike" dirty="0">
                          <a:solidFill>
                            <a:srgbClr val="000000"/>
                          </a:solidFill>
                          <a:latin typeface="Calibri"/>
                        </a:rPr>
                        <a:t>Advanced </a:t>
                      </a:r>
                      <a:r>
                        <a:rPr lang="en-US" sz="1400" b="0" i="1" u="none" strike="noStrike" dirty="0">
                          <a:solidFill>
                            <a:srgbClr val="000000"/>
                          </a:solidFill>
                          <a:latin typeface="Calibri"/>
                        </a:rPr>
                        <a:t> </a:t>
                      </a:r>
                      <a:r>
                        <a:rPr lang="en-US" sz="1000" b="0" i="1" u="none" strike="noStrike" dirty="0">
                          <a:solidFill>
                            <a:srgbClr val="000000"/>
                          </a:solidFill>
                          <a:latin typeface="Calibri"/>
                        </a:rPr>
                        <a:t>(School Accountability)</a:t>
                      </a:r>
                      <a:endParaRPr lang="en-US" sz="1000" b="1" i="1" u="none" strike="noStrike" dirty="0">
                        <a:solidFill>
                          <a:srgbClr val="000000"/>
                        </a:solidFill>
                        <a:latin typeface="Calibri"/>
                      </a:endParaRP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74714">
                <a:tc>
                  <a:txBody>
                    <a:bodyPr/>
                    <a:lstStyle/>
                    <a:p>
                      <a:pPr algn="ctr" fontAlgn="ctr"/>
                      <a:r>
                        <a:rPr lang="en-US" sz="1400" b="0" i="0" u="none" strike="noStrike" dirty="0">
                          <a:solidFill>
                            <a:srgbClr val="000000"/>
                          </a:solidFill>
                          <a:latin typeface="Calibri"/>
                        </a:rPr>
                        <a:t>English/Lang. Arts </a:t>
                      </a:r>
                      <a:r>
                        <a:rPr lang="en-US" sz="1000" b="0" i="0" u="none" strike="noStrike" dirty="0">
                          <a:solidFill>
                            <a:srgbClr val="000000"/>
                          </a:solidFill>
                          <a:latin typeface="Calibri"/>
                        </a:rPr>
                        <a:t>(Transitional)</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Below 500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500 to 537</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538 or Above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511 to 537</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538 or Above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74714">
                <a:tc>
                  <a:txBody>
                    <a:bodyPr/>
                    <a:lstStyle/>
                    <a:p>
                      <a:pPr algn="ctr" fontAlgn="ctr"/>
                      <a:r>
                        <a:rPr lang="en-US" sz="1400" b="0" i="0" u="none" strike="noStrike" dirty="0">
                          <a:solidFill>
                            <a:srgbClr val="000000"/>
                          </a:solidFill>
                          <a:latin typeface="Calibri"/>
                        </a:rPr>
                        <a:t>Mathematics </a:t>
                      </a:r>
                      <a:r>
                        <a:rPr lang="en-US" sz="1000" b="0" i="0" u="none" strike="noStrike" dirty="0">
                          <a:solidFill>
                            <a:srgbClr val="000000"/>
                          </a:solidFill>
                          <a:latin typeface="Calibri"/>
                        </a:rPr>
                        <a:t>(QCC)</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Below 500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500 to 534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535 or Above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516 to 524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525 or Above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74714">
                <a:tc>
                  <a:txBody>
                    <a:bodyPr/>
                    <a:lstStyle/>
                    <a:p>
                      <a:pPr algn="ctr" fontAlgn="ctr"/>
                      <a:r>
                        <a:rPr lang="en-US" sz="1400" b="0" i="0" u="none" strike="noStrike" dirty="0">
                          <a:solidFill>
                            <a:srgbClr val="000000"/>
                          </a:solidFill>
                          <a:latin typeface="Calibri"/>
                        </a:rPr>
                        <a:t>Science </a:t>
                      </a:r>
                      <a:r>
                        <a:rPr lang="en-US" sz="1000" b="0" i="0" u="none" strike="noStrike" dirty="0">
                          <a:solidFill>
                            <a:srgbClr val="000000"/>
                          </a:solidFill>
                          <a:latin typeface="Calibri"/>
                        </a:rPr>
                        <a:t>(Transitional)</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Below 500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500 to 530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531 or Above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74714">
                <a:tc>
                  <a:txBody>
                    <a:bodyPr/>
                    <a:lstStyle/>
                    <a:p>
                      <a:pPr algn="ctr" fontAlgn="ctr"/>
                      <a:r>
                        <a:rPr lang="en-US" sz="1400" b="0" i="0" u="none" strike="noStrike" dirty="0">
                          <a:solidFill>
                            <a:srgbClr val="000000"/>
                          </a:solidFill>
                          <a:latin typeface="Calibri"/>
                        </a:rPr>
                        <a:t>Social Studies </a:t>
                      </a:r>
                      <a:r>
                        <a:rPr lang="en-US" sz="1000" b="0" i="0" u="none" strike="noStrike" dirty="0">
                          <a:solidFill>
                            <a:srgbClr val="000000"/>
                          </a:solidFill>
                          <a:latin typeface="Calibri"/>
                        </a:rPr>
                        <a:t>(Transitional)</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Below 500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500 to 525</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526 or Above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10"/>
            <a:ext cx="5238750" cy="687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9" name="TextBox 4"/>
          <p:cNvSpPr txBox="1">
            <a:spLocks noChangeArrowheads="1"/>
          </p:cNvSpPr>
          <p:nvPr/>
        </p:nvSpPr>
        <p:spPr bwMode="auto">
          <a:xfrm>
            <a:off x="5181600" y="541"/>
            <a:ext cx="3962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t>GHSGT</a:t>
            </a:r>
          </a:p>
          <a:p>
            <a:pPr algn="ctr" eaLnBrk="1" hangingPunct="1"/>
            <a:r>
              <a:rPr lang="en-US" sz="2800" b="1" dirty="0"/>
              <a:t>ANSWER DOCUMENT PAGE 1</a:t>
            </a:r>
          </a:p>
        </p:txBody>
      </p:sp>
      <p:sp>
        <p:nvSpPr>
          <p:cNvPr id="24581" name="TextBox 8"/>
          <p:cNvSpPr txBox="1">
            <a:spLocks noChangeArrowheads="1"/>
          </p:cNvSpPr>
          <p:nvPr/>
        </p:nvSpPr>
        <p:spPr bwMode="auto">
          <a:xfrm>
            <a:off x="5281308" y="3632580"/>
            <a:ext cx="373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Note:  </a:t>
            </a:r>
            <a:r>
              <a:rPr lang="en-US" sz="1600" i="1" dirty="0" smtClean="0"/>
              <a:t>The black timing tracks on the edge must be clean of stray marks to be able to be scanned.</a:t>
            </a:r>
            <a:endParaRPr lang="en-US" sz="1600" i="1" dirty="0"/>
          </a:p>
        </p:txBody>
      </p:sp>
      <p:sp>
        <p:nvSpPr>
          <p:cNvPr id="13" name="5-Point Star 12"/>
          <p:cNvSpPr/>
          <p:nvPr/>
        </p:nvSpPr>
        <p:spPr>
          <a:xfrm>
            <a:off x="1066800" y="204281"/>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5-Point Star 13"/>
          <p:cNvSpPr/>
          <p:nvPr/>
        </p:nvSpPr>
        <p:spPr>
          <a:xfrm>
            <a:off x="3485745" y="204281"/>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5-Point Star 15"/>
          <p:cNvSpPr/>
          <p:nvPr/>
        </p:nvSpPr>
        <p:spPr>
          <a:xfrm>
            <a:off x="5317786" y="1757396"/>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87" name="TextBox 16"/>
          <p:cNvSpPr txBox="1">
            <a:spLocks noChangeArrowheads="1"/>
          </p:cNvSpPr>
          <p:nvPr/>
        </p:nvSpPr>
        <p:spPr bwMode="auto">
          <a:xfrm>
            <a:off x="5548008" y="16764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Complete for all students</a:t>
            </a:r>
          </a:p>
        </p:txBody>
      </p:sp>
      <p:sp>
        <p:nvSpPr>
          <p:cNvPr id="18" name="5-Point Star 17"/>
          <p:cNvSpPr/>
          <p:nvPr/>
        </p:nvSpPr>
        <p:spPr>
          <a:xfrm>
            <a:off x="5317786" y="2208416"/>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5-Point Star 19"/>
          <p:cNvSpPr/>
          <p:nvPr/>
        </p:nvSpPr>
        <p:spPr>
          <a:xfrm>
            <a:off x="1220822" y="39624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5-Point Star 20"/>
          <p:cNvSpPr/>
          <p:nvPr/>
        </p:nvSpPr>
        <p:spPr>
          <a:xfrm>
            <a:off x="1608306" y="39624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5-Point Star 21"/>
          <p:cNvSpPr/>
          <p:nvPr/>
        </p:nvSpPr>
        <p:spPr>
          <a:xfrm>
            <a:off x="3429000" y="51054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92" name="TextBox 22"/>
          <p:cNvSpPr txBox="1">
            <a:spLocks noChangeArrowheads="1"/>
          </p:cNvSpPr>
          <p:nvPr/>
        </p:nvSpPr>
        <p:spPr bwMode="auto">
          <a:xfrm>
            <a:off x="5562598" y="2121983"/>
            <a:ext cx="34525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Complete when </a:t>
            </a:r>
            <a:r>
              <a:rPr lang="en-US" sz="1400" dirty="0" smtClean="0"/>
              <a:t>applicable</a:t>
            </a:r>
          </a:p>
          <a:p>
            <a:pPr marL="628650" lvl="1" indent="-171450" eaLnBrk="1" hangingPunct="1">
              <a:buFont typeface="Arial" panose="020B0604020202020204" pitchFamily="34" charset="0"/>
              <a:buChar char="•"/>
            </a:pPr>
            <a:r>
              <a:rPr lang="en-US" sz="1100" dirty="0" smtClean="0"/>
              <a:t>SDU A</a:t>
            </a:r>
            <a:r>
              <a:rPr lang="en-US" sz="1100" dirty="0"/>
              <a:t>:  Code as Directed by page 9 in the Coordinator’s Manual</a:t>
            </a:r>
          </a:p>
          <a:p>
            <a:pPr marL="628650" lvl="1" indent="-171450" eaLnBrk="1" hangingPunct="1">
              <a:buFont typeface="Arial" panose="020B0604020202020204" pitchFamily="34" charset="0"/>
              <a:buChar char="•"/>
            </a:pPr>
            <a:r>
              <a:rPr lang="en-US" sz="1100" dirty="0" smtClean="0"/>
              <a:t>SDU B</a:t>
            </a:r>
            <a:r>
              <a:rPr lang="en-US" sz="1100" dirty="0"/>
              <a:t>:  Code as Directed by GaDOE</a:t>
            </a:r>
          </a:p>
          <a:p>
            <a:pPr marL="628650" lvl="1" indent="-171450" eaLnBrk="1" hangingPunct="1">
              <a:buFont typeface="Arial" panose="020B0604020202020204" pitchFamily="34" charset="0"/>
              <a:buChar char="•"/>
            </a:pPr>
            <a:r>
              <a:rPr lang="en-US" sz="1100" dirty="0" smtClean="0"/>
              <a:t>SRC</a:t>
            </a:r>
            <a:r>
              <a:rPr lang="en-US" sz="1100" dirty="0"/>
              <a:t>, Accommodations &amp; Participation:  Code as Directed in the Coordinator’s Manual starting on page </a:t>
            </a:r>
            <a:r>
              <a:rPr lang="en-US" sz="1100" dirty="0" smtClean="0"/>
              <a:t>24</a:t>
            </a:r>
            <a:endParaRPr lang="en-US" sz="1400" dirty="0"/>
          </a:p>
        </p:txBody>
      </p:sp>
      <p:sp>
        <p:nvSpPr>
          <p:cNvPr id="24" name="5-Point Star 23"/>
          <p:cNvSpPr/>
          <p:nvPr/>
        </p:nvSpPr>
        <p:spPr>
          <a:xfrm>
            <a:off x="2286000" y="51054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5-Point Star 24"/>
          <p:cNvSpPr/>
          <p:nvPr/>
        </p:nvSpPr>
        <p:spPr>
          <a:xfrm>
            <a:off x="2590800" y="60198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p:cNvSpPr/>
          <p:nvPr/>
        </p:nvSpPr>
        <p:spPr>
          <a:xfrm>
            <a:off x="4370962" y="2226013"/>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4142362" y="2575128"/>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5-Point Star 29"/>
          <p:cNvSpPr/>
          <p:nvPr/>
        </p:nvSpPr>
        <p:spPr>
          <a:xfrm>
            <a:off x="4036979" y="1371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5-Point Star 30"/>
          <p:cNvSpPr/>
          <p:nvPr/>
        </p:nvSpPr>
        <p:spPr>
          <a:xfrm>
            <a:off x="2819400" y="135214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5-Point Star 31"/>
          <p:cNvSpPr/>
          <p:nvPr/>
        </p:nvSpPr>
        <p:spPr>
          <a:xfrm>
            <a:off x="1454285" y="671209"/>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5-Point Star 32"/>
          <p:cNvSpPr/>
          <p:nvPr/>
        </p:nvSpPr>
        <p:spPr>
          <a:xfrm>
            <a:off x="152400" y="671209"/>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5-Point Star 33"/>
          <p:cNvSpPr/>
          <p:nvPr/>
        </p:nvSpPr>
        <p:spPr>
          <a:xfrm>
            <a:off x="3810000" y="2209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5-Point Star 34"/>
          <p:cNvSpPr/>
          <p:nvPr/>
        </p:nvSpPr>
        <p:spPr>
          <a:xfrm>
            <a:off x="3962400" y="34290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5-Point Star 35"/>
          <p:cNvSpPr/>
          <p:nvPr/>
        </p:nvSpPr>
        <p:spPr>
          <a:xfrm>
            <a:off x="2895600" y="34290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5-Point Star 36"/>
          <p:cNvSpPr/>
          <p:nvPr/>
        </p:nvSpPr>
        <p:spPr>
          <a:xfrm>
            <a:off x="2971800" y="2971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5225954" y="4724400"/>
            <a:ext cx="3918045" cy="1815882"/>
          </a:xfrm>
          <a:prstGeom prst="rect">
            <a:avLst/>
          </a:prstGeom>
          <a:solidFill>
            <a:srgbClr val="FFC000"/>
          </a:solidFill>
        </p:spPr>
        <p:txBody>
          <a:bodyPr wrap="square" rtlCol="0">
            <a:spAutoFit/>
          </a:bodyPr>
          <a:lstStyle/>
          <a:p>
            <a:pPr algn="ctr"/>
            <a:r>
              <a:rPr lang="en-US" sz="1600" b="1" dirty="0" smtClean="0">
                <a:solidFill>
                  <a:srgbClr val="0000FF"/>
                </a:solidFill>
              </a:rPr>
              <a:t>Old answer documents will not scan!  The answer document must be BLUE and the pre-id watermark should be absent (see image to the left)!</a:t>
            </a:r>
          </a:p>
          <a:p>
            <a:pPr algn="ctr"/>
            <a:endParaRPr lang="en-US" sz="1600" b="1" dirty="0">
              <a:solidFill>
                <a:srgbClr val="0000FF"/>
              </a:solidFill>
            </a:endParaRPr>
          </a:p>
          <a:p>
            <a:pPr algn="ctr"/>
            <a:r>
              <a:rPr lang="en-US" sz="1600" b="1" u="sng" dirty="0" smtClean="0">
                <a:solidFill>
                  <a:srgbClr val="0000FF"/>
                </a:solidFill>
              </a:rPr>
              <a:t>DO NOT USE OLD ANSWER DOCUMENTS!</a:t>
            </a:r>
            <a:endParaRPr lang="en-US" sz="1600" b="1" u="sng" dirty="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56" y="1676399"/>
            <a:ext cx="6915150" cy="454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itle 1"/>
          <p:cNvSpPr>
            <a:spLocks noGrp="1"/>
          </p:cNvSpPr>
          <p:nvPr>
            <p:ph type="title"/>
          </p:nvPr>
        </p:nvSpPr>
        <p:spPr>
          <a:xfrm>
            <a:off x="457200" y="46038"/>
            <a:ext cx="8229600" cy="904773"/>
          </a:xfrm>
        </p:spPr>
        <p:txBody>
          <a:bodyPr/>
          <a:lstStyle/>
          <a:p>
            <a:pPr eaLnBrk="1" hangingPunct="1"/>
            <a:r>
              <a:rPr lang="en-US" dirty="0" smtClean="0"/>
              <a:t>Answer Document – Top of Pg. 2</a:t>
            </a:r>
          </a:p>
        </p:txBody>
      </p:sp>
      <p:sp>
        <p:nvSpPr>
          <p:cNvPr id="5" name="Slide Number Placeholder 4"/>
          <p:cNvSpPr>
            <a:spLocks noGrp="1"/>
          </p:cNvSpPr>
          <p:nvPr>
            <p:ph type="sldNum" sz="quarter" idx="4294967295"/>
          </p:nvPr>
        </p:nvSpPr>
        <p:spPr>
          <a:xfrm>
            <a:off x="6705600" y="6356350"/>
            <a:ext cx="838200" cy="365125"/>
          </a:xfrm>
        </p:spPr>
        <p:txBody>
          <a:bodyPr/>
          <a:lstStyle/>
          <a:p>
            <a:pPr>
              <a:defRPr/>
            </a:pPr>
            <a:fld id="{629539AF-2B1F-4DB8-96C8-8F93DA94708C}" type="slidenum">
              <a:rPr lang="en-US" smtClean="0"/>
              <a:pPr>
                <a:defRPr/>
              </a:pPr>
              <a:t>24</a:t>
            </a:fld>
            <a:endParaRPr lang="en-US" dirty="0"/>
          </a:p>
        </p:txBody>
      </p:sp>
      <p:sp>
        <p:nvSpPr>
          <p:cNvPr id="6" name="TextBox 5"/>
          <p:cNvSpPr txBox="1"/>
          <p:nvPr/>
        </p:nvSpPr>
        <p:spPr>
          <a:xfrm rot="10800000" flipV="1">
            <a:off x="1219200" y="2514600"/>
            <a:ext cx="1295400" cy="1815882"/>
          </a:xfrm>
          <a:prstGeom prst="rect">
            <a:avLst/>
          </a:prstGeom>
          <a:noFill/>
          <a:scene3d>
            <a:camera prst="isometricRightUp"/>
            <a:lightRig rig="threePt" dir="t"/>
          </a:scene3d>
        </p:spPr>
        <p:txBody>
          <a:bodyPr>
            <a:spAutoFit/>
            <a:scene3d>
              <a:camera prst="isometricLeftDown"/>
              <a:lightRig rig="threePt" dir="t"/>
            </a:scene3d>
          </a:bodyPr>
          <a:lstStyle/>
          <a:p>
            <a:pPr>
              <a:defRPr/>
            </a:pPr>
            <a:r>
              <a:rPr lang="en-US" sz="2800" dirty="0">
                <a:ln>
                  <a:solidFill>
                    <a:srgbClr val="FF0000"/>
                  </a:solidFill>
                </a:ln>
              </a:rPr>
              <a:t>Mark one!  Notice:  No “Q”</a:t>
            </a:r>
          </a:p>
        </p:txBody>
      </p:sp>
      <p:sp>
        <p:nvSpPr>
          <p:cNvPr id="25606" name="TextBox 6"/>
          <p:cNvSpPr txBox="1">
            <a:spLocks noChangeArrowheads="1"/>
          </p:cNvSpPr>
          <p:nvPr/>
        </p:nvSpPr>
        <p:spPr bwMode="auto">
          <a:xfrm>
            <a:off x="3334966" y="2734959"/>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Examiner or STC Completes</a:t>
            </a:r>
          </a:p>
        </p:txBody>
      </p:sp>
      <p:cxnSp>
        <p:nvCxnSpPr>
          <p:cNvPr id="9" name="Straight Arrow Connector 8"/>
          <p:cNvCxnSpPr/>
          <p:nvPr/>
        </p:nvCxnSpPr>
        <p:spPr>
          <a:xfrm rot="5400000" flipH="1" flipV="1">
            <a:off x="5239966" y="2619071"/>
            <a:ext cx="3048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39966" y="2619071"/>
            <a:ext cx="1219200" cy="533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09" name="TextBox 9"/>
          <p:cNvSpPr txBox="1">
            <a:spLocks noChangeArrowheads="1"/>
          </p:cNvSpPr>
          <p:nvPr/>
        </p:nvSpPr>
        <p:spPr bwMode="auto">
          <a:xfrm>
            <a:off x="-62825" y="5576139"/>
            <a:ext cx="1040049" cy="646331"/>
          </a:xfrm>
          <a:prstGeom prst="rect">
            <a:avLst/>
          </a:prstGeom>
          <a:noFill/>
          <a:ln w="9525">
            <a:noFill/>
            <a:miter lim="800000"/>
            <a:headEnd/>
            <a:tailEnd/>
          </a:ln>
        </p:spPr>
        <p:txBody>
          <a:bodyPr wrap="square">
            <a:spAutoFit/>
          </a:bodyPr>
          <a:lstStyle/>
          <a:p>
            <a:pPr algn="ctr">
              <a:defRPr/>
            </a:pPr>
            <a:r>
              <a:rPr lang="en-US" dirty="0">
                <a:ln>
                  <a:solidFill>
                    <a:srgbClr val="FF0000"/>
                  </a:solidFill>
                </a:ln>
                <a:solidFill>
                  <a:srgbClr val="FF0000"/>
                </a:solidFill>
              </a:rPr>
              <a:t>Student Marks</a:t>
            </a:r>
          </a:p>
        </p:txBody>
      </p:sp>
      <p:cxnSp>
        <p:nvCxnSpPr>
          <p:cNvPr id="14" name="Straight Arrow Connector 13"/>
          <p:cNvCxnSpPr>
            <a:stCxn id="25609" idx="0"/>
          </p:cNvCxnSpPr>
          <p:nvPr/>
        </p:nvCxnSpPr>
        <p:spPr>
          <a:xfrm flipV="1">
            <a:off x="457200" y="5309439"/>
            <a:ext cx="748624" cy="2667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5-Point Star 11"/>
          <p:cNvSpPr/>
          <p:nvPr/>
        </p:nvSpPr>
        <p:spPr>
          <a:xfrm>
            <a:off x="1638300" y="2514600"/>
            <a:ext cx="2286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5-Point Star 14"/>
          <p:cNvSpPr/>
          <p:nvPr/>
        </p:nvSpPr>
        <p:spPr>
          <a:xfrm>
            <a:off x="838200" y="1179411"/>
            <a:ext cx="3048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13" name="TextBox 15"/>
          <p:cNvSpPr txBox="1">
            <a:spLocks noChangeArrowheads="1"/>
          </p:cNvSpPr>
          <p:nvPr/>
        </p:nvSpPr>
        <p:spPr bwMode="auto">
          <a:xfrm>
            <a:off x="1143000" y="1103211"/>
            <a:ext cx="708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Marking </a:t>
            </a:r>
            <a:r>
              <a:rPr lang="en-US" sz="1400" b="1" dirty="0">
                <a:solidFill>
                  <a:srgbClr val="FF0000"/>
                </a:solidFill>
              </a:rPr>
              <a:t>both</a:t>
            </a:r>
            <a:r>
              <a:rPr lang="en-US" sz="1400" b="1" dirty="0"/>
              <a:t> Form Number and Form Letter will result in an Invalid Form Number</a:t>
            </a:r>
          </a:p>
        </p:txBody>
      </p:sp>
      <p:sp>
        <p:nvSpPr>
          <p:cNvPr id="16" name="Oval 15"/>
          <p:cNvSpPr/>
          <p:nvPr/>
        </p:nvSpPr>
        <p:spPr>
          <a:xfrm>
            <a:off x="533400" y="950811"/>
            <a:ext cx="8153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15" name="TextBox 18"/>
          <p:cNvSpPr txBox="1">
            <a:spLocks noChangeArrowheads="1"/>
          </p:cNvSpPr>
          <p:nvPr/>
        </p:nvSpPr>
        <p:spPr bwMode="auto">
          <a:xfrm>
            <a:off x="7620000" y="2347609"/>
            <a:ext cx="1447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ELA, Science, and Social Studies are all similar</a:t>
            </a:r>
          </a:p>
        </p:txBody>
      </p:sp>
      <p:cxnSp>
        <p:nvCxnSpPr>
          <p:cNvPr id="17" name="Straight Arrow Connector 16"/>
          <p:cNvCxnSpPr/>
          <p:nvPr/>
        </p:nvCxnSpPr>
        <p:spPr>
          <a:xfrm flipV="1">
            <a:off x="6883940" y="2743199"/>
            <a:ext cx="0" cy="286544"/>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extBox 6"/>
          <p:cNvSpPr txBox="1">
            <a:spLocks noChangeArrowheads="1"/>
          </p:cNvSpPr>
          <p:nvPr/>
        </p:nvSpPr>
        <p:spPr bwMode="auto">
          <a:xfrm>
            <a:off x="5565843" y="2970310"/>
            <a:ext cx="2057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0070C0"/>
                </a:solidFill>
              </a:rPr>
              <a:t>Not on Science Section</a:t>
            </a:r>
            <a:endParaRPr lang="en-US" sz="1400" dirty="0">
              <a:solidFill>
                <a:srgbClr val="0070C0"/>
              </a:solidFill>
            </a:endParaRPr>
          </a:p>
        </p:txBody>
      </p:sp>
      <p:sp>
        <p:nvSpPr>
          <p:cNvPr id="21" name="Oval 20"/>
          <p:cNvSpPr/>
          <p:nvPr/>
        </p:nvSpPr>
        <p:spPr>
          <a:xfrm>
            <a:off x="457200" y="2020787"/>
            <a:ext cx="2438400" cy="2514600"/>
          </a:xfrm>
          <a:prstGeom prst="ellipse">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10565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a:xfrm>
            <a:off x="230221" y="59008"/>
            <a:ext cx="8763000" cy="868362"/>
          </a:xfrm>
        </p:spPr>
        <p:txBody>
          <a:bodyPr/>
          <a:lstStyle/>
          <a:p>
            <a:pPr eaLnBrk="1" hangingPunct="1"/>
            <a:r>
              <a:rPr lang="en-US" dirty="0" smtClean="0"/>
              <a:t>Answer Document – Bottom of Pg. 2</a:t>
            </a:r>
          </a:p>
        </p:txBody>
      </p:sp>
      <p:sp>
        <p:nvSpPr>
          <p:cNvPr id="5" name="Slide Number Placeholder 4"/>
          <p:cNvSpPr>
            <a:spLocks noGrp="1"/>
          </p:cNvSpPr>
          <p:nvPr>
            <p:ph type="sldNum" sz="quarter" idx="4294967295"/>
          </p:nvPr>
        </p:nvSpPr>
        <p:spPr>
          <a:xfrm>
            <a:off x="6705600" y="6356350"/>
            <a:ext cx="838200" cy="365125"/>
          </a:xfrm>
        </p:spPr>
        <p:txBody>
          <a:bodyPr/>
          <a:lstStyle/>
          <a:p>
            <a:pPr>
              <a:defRPr/>
            </a:pPr>
            <a:fld id="{9E2C01DB-0EA9-46F0-B80E-0AD3A0B165BF}" type="slidenum">
              <a:rPr lang="en-US" smtClean="0"/>
              <a:pPr>
                <a:defRPr/>
              </a:pPr>
              <a:t>25</a:t>
            </a:fld>
            <a:endParaRPr lang="en-US" dirty="0"/>
          </a:p>
        </p:txBody>
      </p:sp>
      <p:sp>
        <p:nvSpPr>
          <p:cNvPr id="6" name="Oval 5"/>
          <p:cNvSpPr/>
          <p:nvPr/>
        </p:nvSpPr>
        <p:spPr>
          <a:xfrm>
            <a:off x="533400" y="1524000"/>
            <a:ext cx="2438400" cy="2514600"/>
          </a:xfrm>
          <a:prstGeom prst="ellipse">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Left Arrow 6"/>
          <p:cNvSpPr/>
          <p:nvPr/>
        </p:nvSpPr>
        <p:spPr>
          <a:xfrm>
            <a:off x="2590800" y="2286000"/>
            <a:ext cx="12192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33" name="TextBox 7"/>
          <p:cNvSpPr txBox="1">
            <a:spLocks noChangeArrowheads="1"/>
          </p:cNvSpPr>
          <p:nvPr/>
        </p:nvSpPr>
        <p:spPr bwMode="auto">
          <a:xfrm>
            <a:off x="3886200" y="2126623"/>
            <a:ext cx="396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t>Mathematics is the only section with “Q”</a:t>
            </a:r>
            <a:endParaRPr lang="en-US" b="1" dirty="0"/>
          </a:p>
        </p:txBody>
      </p:sp>
      <p:sp>
        <p:nvSpPr>
          <p:cNvPr id="9" name="TextBox 9"/>
          <p:cNvSpPr txBox="1">
            <a:spLocks noChangeArrowheads="1"/>
          </p:cNvSpPr>
          <p:nvPr/>
        </p:nvSpPr>
        <p:spPr bwMode="auto">
          <a:xfrm>
            <a:off x="-76200" y="5620434"/>
            <a:ext cx="1066800" cy="646331"/>
          </a:xfrm>
          <a:prstGeom prst="rect">
            <a:avLst/>
          </a:prstGeom>
          <a:noFill/>
          <a:ln w="9525">
            <a:noFill/>
            <a:miter lim="800000"/>
            <a:headEnd/>
            <a:tailEnd/>
          </a:ln>
        </p:spPr>
        <p:txBody>
          <a:bodyPr wrap="square">
            <a:spAutoFit/>
          </a:bodyPr>
          <a:lstStyle/>
          <a:p>
            <a:pPr algn="ctr">
              <a:defRPr/>
            </a:pPr>
            <a:r>
              <a:rPr lang="en-US" dirty="0">
                <a:ln>
                  <a:solidFill>
                    <a:srgbClr val="FF0000"/>
                  </a:solidFill>
                </a:ln>
                <a:solidFill>
                  <a:srgbClr val="FF0000"/>
                </a:solidFill>
              </a:rPr>
              <a:t>Student Marks</a:t>
            </a:r>
          </a:p>
        </p:txBody>
      </p:sp>
      <p:cxnSp>
        <p:nvCxnSpPr>
          <p:cNvPr id="11" name="Straight Arrow Connector 10"/>
          <p:cNvCxnSpPr>
            <a:stCxn id="9" idx="0"/>
          </p:cNvCxnSpPr>
          <p:nvPr/>
        </p:nvCxnSpPr>
        <p:spPr>
          <a:xfrm flipV="1">
            <a:off x="457200" y="4953000"/>
            <a:ext cx="800100" cy="66743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0800000" flipV="1">
            <a:off x="1257300" y="1979618"/>
            <a:ext cx="1295400" cy="1815882"/>
          </a:xfrm>
          <a:prstGeom prst="rect">
            <a:avLst/>
          </a:prstGeom>
          <a:noFill/>
          <a:scene3d>
            <a:camera prst="isometricRightUp"/>
            <a:lightRig rig="threePt" dir="t"/>
          </a:scene3d>
        </p:spPr>
        <p:txBody>
          <a:bodyPr>
            <a:spAutoFit/>
            <a:scene3d>
              <a:camera prst="isometricLeftDown"/>
              <a:lightRig rig="threePt" dir="t"/>
            </a:scene3d>
          </a:bodyPr>
          <a:lstStyle/>
          <a:p>
            <a:pPr>
              <a:defRPr/>
            </a:pPr>
            <a:r>
              <a:rPr lang="en-US" sz="2800" dirty="0">
                <a:ln>
                  <a:solidFill>
                    <a:srgbClr val="FF0000"/>
                  </a:solidFill>
                </a:ln>
              </a:rPr>
              <a:t>Mark one!  Notice:  No </a:t>
            </a:r>
            <a:r>
              <a:rPr lang="en-US" sz="2800" dirty="0" smtClean="0">
                <a:ln>
                  <a:solidFill>
                    <a:srgbClr val="FF0000"/>
                  </a:solidFill>
                </a:ln>
              </a:rPr>
              <a:t>“T”</a:t>
            </a:r>
            <a:endParaRPr lang="en-US" sz="2800" dirty="0">
              <a:ln>
                <a:solidFill>
                  <a:srgbClr val="FF0000"/>
                </a:solidFill>
              </a:ln>
            </a:endParaRPr>
          </a:p>
        </p:txBody>
      </p:sp>
      <p:sp>
        <p:nvSpPr>
          <p:cNvPr id="14" name="5-Point Star 13"/>
          <p:cNvSpPr/>
          <p:nvPr/>
        </p:nvSpPr>
        <p:spPr>
          <a:xfrm>
            <a:off x="1677211" y="1961784"/>
            <a:ext cx="2286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extBox 15"/>
          <p:cNvSpPr txBox="1">
            <a:spLocks noChangeArrowheads="1"/>
          </p:cNvSpPr>
          <p:nvPr/>
        </p:nvSpPr>
        <p:spPr bwMode="auto">
          <a:xfrm>
            <a:off x="1068421" y="990600"/>
            <a:ext cx="708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Marking </a:t>
            </a:r>
            <a:r>
              <a:rPr lang="en-US" sz="1400" b="1" dirty="0">
                <a:solidFill>
                  <a:srgbClr val="FF0000"/>
                </a:solidFill>
              </a:rPr>
              <a:t>both</a:t>
            </a:r>
            <a:r>
              <a:rPr lang="en-US" sz="1400" b="1" dirty="0"/>
              <a:t> Form Number and Form Letter will result in an Invalid Form Number</a:t>
            </a:r>
          </a:p>
        </p:txBody>
      </p:sp>
      <p:sp>
        <p:nvSpPr>
          <p:cNvPr id="16" name="Oval 15"/>
          <p:cNvSpPr/>
          <p:nvPr/>
        </p:nvSpPr>
        <p:spPr>
          <a:xfrm>
            <a:off x="458821" y="838200"/>
            <a:ext cx="8153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5-Point Star 16"/>
          <p:cNvSpPr/>
          <p:nvPr/>
        </p:nvSpPr>
        <p:spPr>
          <a:xfrm>
            <a:off x="763621" y="1066800"/>
            <a:ext cx="3048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TextBox 6"/>
          <p:cNvSpPr txBox="1">
            <a:spLocks noChangeArrowheads="1"/>
          </p:cNvSpPr>
          <p:nvPr/>
        </p:nvSpPr>
        <p:spPr bwMode="auto">
          <a:xfrm>
            <a:off x="6705599" y="1524000"/>
            <a:ext cx="1906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Examiner or STC Completes</a:t>
            </a:r>
          </a:p>
        </p:txBody>
      </p:sp>
      <p:cxnSp>
        <p:nvCxnSpPr>
          <p:cNvPr id="24" name="Straight Arrow Connector 23"/>
          <p:cNvCxnSpPr>
            <a:stCxn id="23" idx="1"/>
          </p:cNvCxnSpPr>
          <p:nvPr/>
        </p:nvCxnSpPr>
        <p:spPr>
          <a:xfrm flipH="1" flipV="1">
            <a:off x="6248401" y="1847057"/>
            <a:ext cx="457198" cy="10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Invalid Form Codes</a:t>
            </a:r>
            <a:endParaRPr lang="en-US" dirty="0"/>
          </a:p>
        </p:txBody>
      </p:sp>
      <p:sp>
        <p:nvSpPr>
          <p:cNvPr id="3" name="Content Placeholder 2"/>
          <p:cNvSpPr>
            <a:spLocks noGrp="1"/>
          </p:cNvSpPr>
          <p:nvPr>
            <p:ph idx="1"/>
          </p:nvPr>
        </p:nvSpPr>
        <p:spPr>
          <a:xfrm>
            <a:off x="228600" y="838200"/>
            <a:ext cx="8686800" cy="5287963"/>
          </a:xfrm>
        </p:spPr>
        <p:txBody>
          <a:bodyPr/>
          <a:lstStyle/>
          <a:p>
            <a:pPr marL="0" indent="0">
              <a:buNone/>
            </a:pPr>
            <a:r>
              <a:rPr lang="en-US" sz="1800" dirty="0"/>
              <a:t>Due to the various versions of the </a:t>
            </a:r>
            <a:r>
              <a:rPr lang="en-US" sz="1800" dirty="0" smtClean="0"/>
              <a:t>GHSGT </a:t>
            </a:r>
            <a:r>
              <a:rPr lang="en-US" sz="1800" dirty="0"/>
              <a:t>(GPS, GPS/QCC, QCC), students must code their answer document with the appropriate form number (301, 501, etc.) or letter (T or Q</a:t>
            </a:r>
            <a:r>
              <a:rPr lang="en-US" sz="1800" dirty="0" smtClean="0"/>
              <a:t>).  The </a:t>
            </a:r>
            <a:r>
              <a:rPr lang="en-US" sz="1800" dirty="0"/>
              <a:t>scoring vendor, the Georgia Center for Assessment (GCA), </a:t>
            </a:r>
            <a:r>
              <a:rPr lang="en-US" sz="1800" dirty="0" smtClean="0"/>
              <a:t>will create system </a:t>
            </a:r>
            <a:r>
              <a:rPr lang="en-US" sz="1800" dirty="0"/>
              <a:t>level spreadsheets that include students with missing or invalid form numbers or letters.  </a:t>
            </a:r>
            <a:r>
              <a:rPr lang="en-US" sz="1800" dirty="0" smtClean="0"/>
              <a:t>These </a:t>
            </a:r>
            <a:r>
              <a:rPr lang="en-US" sz="1800" dirty="0"/>
              <a:t>spreadsheets will be placed on the MyGaDOE Portal for System Test Coordinators to retrieve and complete</a:t>
            </a:r>
            <a:r>
              <a:rPr lang="en-US" sz="1800" dirty="0" smtClean="0"/>
              <a:t>.  When </a:t>
            </a:r>
            <a:r>
              <a:rPr lang="en-US" sz="1800" dirty="0"/>
              <a:t>missing/invalid form code spreadsheets are available for download, System Test Coordinators will receive an email message to alert them from </a:t>
            </a:r>
            <a:r>
              <a:rPr lang="en-US" sz="1800" dirty="0" smtClean="0">
                <a:hlinkClick r:id="rId2"/>
              </a:rPr>
              <a:t>PortalSupport@doe.k12.ga.us</a:t>
            </a:r>
            <a:r>
              <a:rPr lang="en-US" sz="1800" dirty="0" smtClean="0"/>
              <a:t>.  The </a:t>
            </a:r>
            <a:r>
              <a:rPr lang="en-US" sz="1800" dirty="0"/>
              <a:t>file will be located in the GHSGT folder under DISTRICT ASSESSMENTS and will be named 'Invalid Form Codes.xls'.  </a:t>
            </a:r>
            <a:r>
              <a:rPr lang="en-US" sz="1800" u="sng" dirty="0"/>
              <a:t>Please download, complete, and fax back</a:t>
            </a:r>
            <a:r>
              <a:rPr lang="en-US" sz="1800" dirty="0"/>
              <a:t> to </a:t>
            </a:r>
            <a:r>
              <a:rPr lang="en-US" sz="1800" dirty="0" smtClean="0"/>
              <a:t>GCA.</a:t>
            </a:r>
            <a:r>
              <a:rPr lang="en-US" sz="1800" dirty="0"/>
              <a:t>  If all form numbers or letters are correct for </a:t>
            </a:r>
            <a:r>
              <a:rPr lang="en-US" sz="1800" dirty="0" smtClean="0"/>
              <a:t>the district</a:t>
            </a:r>
            <a:r>
              <a:rPr lang="en-US" sz="1800" dirty="0"/>
              <a:t>, the System Test Coordinator will not receive any spreadsheets on the Portal</a:t>
            </a:r>
            <a:r>
              <a:rPr lang="en-US" sz="1800" dirty="0" smtClean="0"/>
              <a:t>.</a:t>
            </a:r>
            <a:endParaRPr lang="en-US" sz="1800" dirty="0"/>
          </a:p>
          <a:p>
            <a:pPr marL="0" indent="0">
              <a:buNone/>
            </a:pPr>
            <a:endParaRPr lang="en-US" sz="1800" dirty="0" smtClean="0"/>
          </a:p>
          <a:p>
            <a:pPr marL="0" indent="0" algn="ctr">
              <a:buNone/>
            </a:pPr>
            <a:r>
              <a:rPr lang="en-US" sz="1800" dirty="0" smtClean="0"/>
              <a:t>The </a:t>
            </a:r>
            <a:r>
              <a:rPr lang="en-US" sz="1800" dirty="0"/>
              <a:t>Georgia Center for Assessment's </a:t>
            </a:r>
            <a:r>
              <a:rPr lang="en-US" sz="1800" dirty="0" smtClean="0"/>
              <a:t>Fax</a:t>
            </a:r>
            <a:r>
              <a:rPr lang="en-US" sz="1800" dirty="0"/>
              <a:t>: </a:t>
            </a:r>
            <a:r>
              <a:rPr lang="en-US" sz="1800" dirty="0" smtClean="0"/>
              <a:t>706.542.5364</a:t>
            </a:r>
          </a:p>
          <a:p>
            <a:pPr algn="ctr"/>
            <a:endParaRPr lang="en-US" sz="1800" dirty="0"/>
          </a:p>
          <a:p>
            <a:pPr algn="ctr" eaLnBrk="1" hangingPunct="1">
              <a:buFontTx/>
              <a:buNone/>
              <a:defRPr/>
            </a:pPr>
            <a:r>
              <a:rPr lang="en-US" sz="1800" b="1" i="1" dirty="0">
                <a:solidFill>
                  <a:srgbClr val="7030A0"/>
                </a:solidFill>
              </a:rPr>
              <a:t>Please note that </a:t>
            </a:r>
            <a:r>
              <a:rPr lang="en-US" sz="1800" b="1" i="1" dirty="0" smtClean="0">
                <a:solidFill>
                  <a:srgbClr val="7030A0"/>
                </a:solidFill>
              </a:rPr>
              <a:t>delaying the return of this information via fax </a:t>
            </a:r>
            <a:r>
              <a:rPr lang="en-US" sz="1800" b="1" i="1" dirty="0">
                <a:solidFill>
                  <a:srgbClr val="7030A0"/>
                </a:solidFill>
              </a:rPr>
              <a:t>can impact scoring of the system and potentially other systems. If one system </a:t>
            </a:r>
            <a:r>
              <a:rPr lang="en-US" sz="1800" b="1" i="1" dirty="0" smtClean="0">
                <a:solidFill>
                  <a:srgbClr val="7030A0"/>
                </a:solidFill>
              </a:rPr>
              <a:t>does not fax their form back or is late, </a:t>
            </a:r>
            <a:r>
              <a:rPr lang="en-US" sz="1800" b="1" i="1" dirty="0">
                <a:solidFill>
                  <a:srgbClr val="7030A0"/>
                </a:solidFill>
              </a:rPr>
              <a:t>it could delay results for the entire state</a:t>
            </a:r>
            <a:r>
              <a:rPr lang="en-US" sz="1800" b="1" i="1" dirty="0" smtClean="0">
                <a:solidFill>
                  <a:srgbClr val="7030A0"/>
                </a:solidFill>
              </a:rPr>
              <a:t>.  Please fax your form back within 48 hours or less of its arrival in the MyGaDOE portal.</a:t>
            </a:r>
            <a:endParaRPr lang="en-US" sz="1800" b="1" i="1" dirty="0">
              <a:solidFill>
                <a:srgbClr val="7030A0"/>
              </a:solidFill>
            </a:endParaRPr>
          </a:p>
        </p:txBody>
      </p:sp>
    </p:spTree>
    <p:extLst>
      <p:ext uri="{BB962C8B-B14F-4D97-AF65-F5344CB8AC3E}">
        <p14:creationId xmlns:p14="http://schemas.microsoft.com/office/powerpoint/2010/main" val="668837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799"/>
            <a:ext cx="6707971" cy="306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itle 1"/>
          <p:cNvSpPr>
            <a:spLocks noGrp="1"/>
          </p:cNvSpPr>
          <p:nvPr>
            <p:ph type="title"/>
          </p:nvPr>
        </p:nvSpPr>
        <p:spPr>
          <a:xfrm>
            <a:off x="457200" y="304800"/>
            <a:ext cx="8229600" cy="762000"/>
          </a:xfrm>
        </p:spPr>
        <p:txBody>
          <a:bodyPr/>
          <a:lstStyle/>
          <a:p>
            <a:pPr eaLnBrk="1" hangingPunct="1"/>
            <a:r>
              <a:rPr lang="en-US" sz="3600" dirty="0" smtClean="0"/>
              <a:t>For Teacher Use Only</a:t>
            </a:r>
            <a:br>
              <a:rPr lang="en-US" sz="3600" dirty="0" smtClean="0"/>
            </a:br>
            <a:r>
              <a:rPr lang="en-US" sz="3600" dirty="0" smtClean="0"/>
              <a:t>Special Populations</a:t>
            </a: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576F3835-617D-417B-8F6B-AD48D7FD51F6}" type="slidenum">
              <a:rPr lang="en-US" smtClean="0"/>
              <a:pPr>
                <a:defRPr/>
              </a:pPr>
              <a:t>27</a:t>
            </a:fld>
            <a:endParaRPr lang="en-US" dirty="0"/>
          </a:p>
        </p:txBody>
      </p:sp>
      <p:sp>
        <p:nvSpPr>
          <p:cNvPr id="27653" name="TextBox 4"/>
          <p:cNvSpPr txBox="1">
            <a:spLocks noChangeArrowheads="1"/>
          </p:cNvSpPr>
          <p:nvPr/>
        </p:nvSpPr>
        <p:spPr bwMode="auto">
          <a:xfrm>
            <a:off x="228600" y="45720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Remember:  There are </a:t>
            </a:r>
            <a:r>
              <a:rPr lang="en-US" b="1" u="sng" dirty="0" smtClean="0">
                <a:solidFill>
                  <a:srgbClr val="FF0000"/>
                </a:solidFill>
              </a:rPr>
              <a:t>NO APPROVED</a:t>
            </a:r>
            <a:r>
              <a:rPr lang="en-US" dirty="0" smtClean="0"/>
              <a:t> </a:t>
            </a:r>
            <a:r>
              <a:rPr lang="en-US" b="1" dirty="0"/>
              <a:t>Conditional Accommodations </a:t>
            </a:r>
            <a:r>
              <a:rPr lang="en-US" dirty="0"/>
              <a:t>for the GHSGT – </a:t>
            </a:r>
            <a:r>
              <a:rPr lang="en-US" b="1" dirty="0"/>
              <a:t>so this bubble should </a:t>
            </a:r>
            <a:r>
              <a:rPr lang="en-US" b="1" u="sng" dirty="0" smtClean="0">
                <a:solidFill>
                  <a:srgbClr val="FF0000"/>
                </a:solidFill>
              </a:rPr>
              <a:t>NOT</a:t>
            </a:r>
            <a:r>
              <a:rPr lang="en-US" b="1" dirty="0" smtClean="0"/>
              <a:t> </a:t>
            </a:r>
            <a:r>
              <a:rPr lang="en-US" b="1" dirty="0"/>
              <a:t>be coded</a:t>
            </a:r>
            <a:r>
              <a:rPr lang="en-US" dirty="0"/>
              <a:t>.  The only exception would be if </a:t>
            </a:r>
            <a:r>
              <a:rPr lang="en-US" dirty="0" smtClean="0"/>
              <a:t>the GaDOE </a:t>
            </a:r>
            <a:r>
              <a:rPr lang="en-US" dirty="0"/>
              <a:t>has approved a request for an accommodation that does not appear on the chart of state-approved accommodations.</a:t>
            </a:r>
          </a:p>
        </p:txBody>
      </p:sp>
      <p:sp>
        <p:nvSpPr>
          <p:cNvPr id="11" name="Up-Down Arrow 10"/>
          <p:cNvSpPr/>
          <p:nvPr/>
        </p:nvSpPr>
        <p:spPr>
          <a:xfrm>
            <a:off x="5610225" y="3581400"/>
            <a:ext cx="171450" cy="990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4876800" y="1900135"/>
            <a:ext cx="1638300" cy="1600200"/>
          </a:xfrm>
          <a:prstGeom prst="ellipse">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24000"/>
            <a:ext cx="1752600" cy="519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itle 1"/>
          <p:cNvSpPr>
            <a:spLocks noGrp="1"/>
          </p:cNvSpPr>
          <p:nvPr>
            <p:ph type="title"/>
          </p:nvPr>
        </p:nvSpPr>
        <p:spPr>
          <a:xfrm>
            <a:off x="457200" y="304800"/>
            <a:ext cx="8229600" cy="838200"/>
          </a:xfrm>
        </p:spPr>
        <p:txBody>
          <a:bodyPr/>
          <a:lstStyle/>
          <a:p>
            <a:pPr eaLnBrk="1" hangingPunct="1"/>
            <a:r>
              <a:rPr lang="en-US" dirty="0" smtClean="0"/>
              <a:t>For Teacher Use Only</a:t>
            </a:r>
            <a:br>
              <a:rPr lang="en-US" dirty="0" smtClean="0"/>
            </a:br>
            <a:r>
              <a:rPr lang="en-US" sz="2800" dirty="0" smtClean="0"/>
              <a:t>GNETS and Irregularity/Invalidation/Participation Invalidation </a:t>
            </a:r>
          </a:p>
        </p:txBody>
      </p:sp>
      <p:cxnSp>
        <p:nvCxnSpPr>
          <p:cNvPr id="5" name="Straight Arrow Connector 4"/>
          <p:cNvCxnSpPr/>
          <p:nvPr/>
        </p:nvCxnSpPr>
        <p:spPr>
          <a:xfrm flipV="1">
            <a:off x="1676400" y="1752600"/>
            <a:ext cx="1600200" cy="1447800"/>
          </a:xfrm>
          <a:prstGeom prst="straightConnector1">
            <a:avLst/>
          </a:prstGeom>
          <a:ln w="22225">
            <a:solidFill>
              <a:srgbClr val="A60AFC"/>
            </a:solidFill>
            <a:tailEnd type="arrow"/>
          </a:ln>
        </p:spPr>
        <p:style>
          <a:lnRef idx="1">
            <a:schemeClr val="accent1"/>
          </a:lnRef>
          <a:fillRef idx="0">
            <a:schemeClr val="accent1"/>
          </a:fillRef>
          <a:effectRef idx="0">
            <a:schemeClr val="accent1"/>
          </a:effectRef>
          <a:fontRef idx="minor">
            <a:schemeClr val="tx1"/>
          </a:fontRef>
        </p:style>
      </p:cxnSp>
      <p:sp>
        <p:nvSpPr>
          <p:cNvPr id="28677" name="TextBox 5"/>
          <p:cNvSpPr txBox="1">
            <a:spLocks noChangeArrowheads="1"/>
          </p:cNvSpPr>
          <p:nvPr/>
        </p:nvSpPr>
        <p:spPr bwMode="auto">
          <a:xfrm>
            <a:off x="0" y="2743200"/>
            <a:ext cx="205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t>GNETS Coding</a:t>
            </a:r>
          </a:p>
        </p:txBody>
      </p:sp>
      <p:sp>
        <p:nvSpPr>
          <p:cNvPr id="28678" name="TextBox 9"/>
          <p:cNvSpPr txBox="1">
            <a:spLocks noChangeArrowheads="1"/>
          </p:cNvSpPr>
          <p:nvPr/>
        </p:nvSpPr>
        <p:spPr bwMode="auto">
          <a:xfrm>
            <a:off x="6788285" y="3145021"/>
            <a:ext cx="22033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t>IR, IV, and PIV Coding</a:t>
            </a:r>
          </a:p>
        </p:txBody>
      </p:sp>
      <p:sp>
        <p:nvSpPr>
          <p:cNvPr id="11" name="Right Brace 10"/>
          <p:cNvSpPr/>
          <p:nvPr/>
        </p:nvSpPr>
        <p:spPr>
          <a:xfrm>
            <a:off x="5029200" y="1569452"/>
            <a:ext cx="1600200" cy="51054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 name="Slide Number Placeholder 7"/>
          <p:cNvSpPr>
            <a:spLocks noGrp="1"/>
          </p:cNvSpPr>
          <p:nvPr>
            <p:ph type="sldNum" sz="quarter" idx="4294967295"/>
          </p:nvPr>
        </p:nvSpPr>
        <p:spPr>
          <a:xfrm>
            <a:off x="6705600" y="6356350"/>
            <a:ext cx="838200" cy="365125"/>
          </a:xfrm>
        </p:spPr>
        <p:txBody>
          <a:bodyPr/>
          <a:lstStyle/>
          <a:p>
            <a:pPr>
              <a:defRPr/>
            </a:pPr>
            <a:fld id="{FF4EB428-5B84-4214-97C3-F5626DACB073}" type="slidenum">
              <a:rPr lang="en-US" smtClean="0"/>
              <a:pPr>
                <a:defRPr/>
              </a:pPr>
              <a:t>28</a:t>
            </a:fld>
            <a:endParaRPr lang="en-US" dirty="0"/>
          </a:p>
        </p:txBody>
      </p:sp>
      <p:sp>
        <p:nvSpPr>
          <p:cNvPr id="28681" name="TextBox 8"/>
          <p:cNvSpPr txBox="1">
            <a:spLocks noChangeArrowheads="1"/>
          </p:cNvSpPr>
          <p:nvPr/>
        </p:nvSpPr>
        <p:spPr bwMode="auto">
          <a:xfrm>
            <a:off x="6096000" y="4108450"/>
            <a:ext cx="296693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Ensure that these boxes are not coded in error . . . If coded, students will not receive a score. </a:t>
            </a:r>
            <a:r>
              <a:rPr lang="en-US" b="1" dirty="0">
                <a:solidFill>
                  <a:srgbClr val="FF0000"/>
                </a:solidFill>
              </a:rPr>
              <a:t> SDU B should be coded only at the direction of </a:t>
            </a:r>
            <a:r>
              <a:rPr lang="en-US" b="1" dirty="0" smtClean="0">
                <a:solidFill>
                  <a:srgbClr val="FF0000"/>
                </a:solidFill>
              </a:rPr>
              <a:t>the GaDOE</a:t>
            </a:r>
            <a:r>
              <a:rPr lang="en-US" b="1" dirty="0">
                <a:solidFill>
                  <a:srgbClr val="FF0000"/>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19" y="228600"/>
            <a:ext cx="4892910" cy="64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281700" y="0"/>
            <a:ext cx="3862299" cy="1295400"/>
          </a:xfrm>
        </p:spPr>
        <p:txBody>
          <a:bodyPr/>
          <a:lstStyle/>
          <a:p>
            <a:r>
              <a:rPr lang="en-US" sz="2800" dirty="0" smtClean="0">
                <a:solidFill>
                  <a:srgbClr val="FF0000"/>
                </a:solidFill>
              </a:rPr>
              <a:t>School Building Answer Sheet Transmittal Form</a:t>
            </a:r>
            <a:endParaRPr lang="en-US" sz="2800" dirty="0">
              <a:solidFill>
                <a:srgbClr val="FF0000"/>
              </a:solidFill>
            </a:endParaRPr>
          </a:p>
        </p:txBody>
      </p:sp>
      <p:sp>
        <p:nvSpPr>
          <p:cNvPr id="3" name="Content Placeholder 2"/>
          <p:cNvSpPr>
            <a:spLocks noGrp="1"/>
          </p:cNvSpPr>
          <p:nvPr>
            <p:ph idx="1"/>
          </p:nvPr>
        </p:nvSpPr>
        <p:spPr>
          <a:xfrm>
            <a:off x="5678813" y="1371599"/>
            <a:ext cx="3429000" cy="4191000"/>
          </a:xfrm>
        </p:spPr>
        <p:txBody>
          <a:bodyPr/>
          <a:lstStyle/>
          <a:p>
            <a:r>
              <a:rPr lang="en-US" sz="2000" dirty="0" smtClean="0"/>
              <a:t>Print information</a:t>
            </a:r>
          </a:p>
          <a:p>
            <a:r>
              <a:rPr lang="en-US" sz="2000" dirty="0" smtClean="0"/>
              <a:t>Bubble in building Name</a:t>
            </a:r>
          </a:p>
          <a:p>
            <a:r>
              <a:rPr lang="en-US" sz="2000" dirty="0" smtClean="0"/>
              <a:t>Bubble Assessment (GHSGT)</a:t>
            </a:r>
          </a:p>
          <a:p>
            <a:r>
              <a:rPr lang="en-US" sz="2000" dirty="0" smtClean="0"/>
              <a:t>Bubble “Sep”, “Nov”, or “Mar” </a:t>
            </a:r>
            <a:r>
              <a:rPr lang="en-US" sz="2000" b="1" u="sng" dirty="0" smtClean="0"/>
              <a:t>and</a:t>
            </a:r>
            <a:r>
              <a:rPr lang="en-US" sz="2000" dirty="0" smtClean="0"/>
              <a:t> “2014” or “2015”</a:t>
            </a:r>
          </a:p>
          <a:p>
            <a:r>
              <a:rPr lang="en-US" sz="2000" dirty="0" smtClean="0"/>
              <a:t>Bubble number of answer documents sending in and paper banded to transmittal form (right justify)</a:t>
            </a:r>
          </a:p>
          <a:p>
            <a:r>
              <a:rPr lang="en-US" sz="2000" dirty="0" smtClean="0"/>
              <a:t>Bubble in System Code</a:t>
            </a:r>
          </a:p>
          <a:p>
            <a:r>
              <a:rPr lang="en-US" sz="2000" dirty="0" smtClean="0"/>
              <a:t>Bubble in School Code</a:t>
            </a:r>
          </a:p>
          <a:p>
            <a:endParaRPr lang="en-US" dirty="0"/>
          </a:p>
        </p:txBody>
      </p:sp>
      <p:cxnSp>
        <p:nvCxnSpPr>
          <p:cNvPr id="5" name="Straight Arrow Connector 4"/>
          <p:cNvCxnSpPr/>
          <p:nvPr/>
        </p:nvCxnSpPr>
        <p:spPr>
          <a:xfrm flipH="1" flipV="1">
            <a:off x="2057400" y="609600"/>
            <a:ext cx="3664084" cy="914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981200" y="1815962"/>
            <a:ext cx="3740284" cy="952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95602" y="2286000"/>
            <a:ext cx="2825882" cy="1524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000501" y="2209801"/>
            <a:ext cx="1720984" cy="781049"/>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429001" y="2933699"/>
            <a:ext cx="2292483" cy="5715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572000" y="2209802"/>
            <a:ext cx="1219200" cy="167639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14402" y="5543550"/>
            <a:ext cx="4876798" cy="571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209800" y="5705475"/>
            <a:ext cx="3581400" cy="1619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029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noFill/>
        </p:spPr>
        <p:txBody>
          <a:bodyPr/>
          <a:lstStyle/>
          <a:p>
            <a:r>
              <a:rPr lang="en-US" dirty="0"/>
              <a:t>What’s New in </a:t>
            </a:r>
            <a:r>
              <a:rPr lang="en-US" dirty="0" smtClean="0"/>
              <a:t>2014-2015</a:t>
            </a:r>
            <a:endParaRPr lang="en-US" dirty="0"/>
          </a:p>
        </p:txBody>
      </p:sp>
      <p:sp>
        <p:nvSpPr>
          <p:cNvPr id="3" name="Content Placeholder 2"/>
          <p:cNvSpPr>
            <a:spLocks noGrp="1"/>
          </p:cNvSpPr>
          <p:nvPr>
            <p:ph idx="1"/>
          </p:nvPr>
        </p:nvSpPr>
        <p:spPr>
          <a:xfrm>
            <a:off x="152400" y="1219200"/>
            <a:ext cx="8763000" cy="4754563"/>
          </a:xfrm>
        </p:spPr>
        <p:txBody>
          <a:bodyPr/>
          <a:lstStyle/>
          <a:p>
            <a:pPr marL="0" lvl="0" indent="0">
              <a:buNone/>
            </a:pPr>
            <a:r>
              <a:rPr lang="en-US" sz="2000" dirty="0"/>
              <a:t>Enrollment counts for the GHSGT </a:t>
            </a:r>
            <a:r>
              <a:rPr lang="en-US" sz="2000" dirty="0" smtClean="0"/>
              <a:t>are prepopulated </a:t>
            </a:r>
            <a:r>
              <a:rPr lang="en-US" sz="2000" dirty="0"/>
              <a:t>based on the number of tests processed during </a:t>
            </a:r>
            <a:r>
              <a:rPr lang="en-US" sz="2000" dirty="0" smtClean="0"/>
              <a:t>a previous assessment</a:t>
            </a:r>
            <a:r>
              <a:rPr lang="en-US" sz="2000" dirty="0"/>
              <a:t>. In order for a system to change the number of booklets ordered, the system test coordinator will need to email Stephanie A. Lai, Ph.D</a:t>
            </a:r>
            <a:r>
              <a:rPr lang="en-US" sz="2000" dirty="0" smtClean="0"/>
              <a:t>., </a:t>
            </a:r>
            <a:r>
              <a:rPr lang="en-US" sz="2000" dirty="0"/>
              <a:t>with GCA at </a:t>
            </a:r>
            <a:r>
              <a:rPr lang="en-US" sz="2000" dirty="0" smtClean="0">
                <a:hlinkClick r:id="rId2"/>
              </a:rPr>
              <a:t>slai823@uga.edu</a:t>
            </a:r>
            <a:r>
              <a:rPr lang="en-US" sz="2000" dirty="0" smtClean="0"/>
              <a:t> and </a:t>
            </a:r>
            <a:r>
              <a:rPr lang="en-US" sz="2000" dirty="0"/>
              <a:t>make a request for an enrollment change along with the rationale for the requested change. Any requests for an increased number of materials must be approved by Michael Huneke, </a:t>
            </a:r>
            <a:r>
              <a:rPr lang="en-US" sz="2000" dirty="0" smtClean="0"/>
              <a:t>GaDOE GHSGT </a:t>
            </a:r>
            <a:r>
              <a:rPr lang="en-US" sz="2000" dirty="0"/>
              <a:t>Assessment Specialist.</a:t>
            </a:r>
            <a:endParaRPr lang="en-US" sz="2000" dirty="0" smtClean="0"/>
          </a:p>
          <a:p>
            <a:pPr lvl="0"/>
            <a:r>
              <a:rPr lang="en-US" sz="2000" dirty="0" smtClean="0"/>
              <a:t>GPS </a:t>
            </a:r>
            <a:r>
              <a:rPr lang="en-US" sz="2000" dirty="0"/>
              <a:t>forms are rounded up to the nearest multiple of five and then a 10% overage is given to the district.  </a:t>
            </a:r>
          </a:p>
          <a:p>
            <a:pPr lvl="0"/>
            <a:r>
              <a:rPr lang="en-US" sz="2000" dirty="0"/>
              <a:t>Transitional </a:t>
            </a:r>
            <a:r>
              <a:rPr lang="en-US" sz="2000" dirty="0" smtClean="0"/>
              <a:t>(GPS/QCC) Science</a:t>
            </a:r>
            <a:r>
              <a:rPr lang="en-US" sz="2000" dirty="0"/>
              <a:t>, Transitional (GPS/QCC) Social Studies and QCC Math forms are rounded up to the nearest multiple of five and then a 5% overage is given to the district.</a:t>
            </a:r>
          </a:p>
          <a:p>
            <a:r>
              <a:rPr lang="en-US" sz="2000" dirty="0"/>
              <a:t>Transitional (GPS/QCC) ELA forms are </a:t>
            </a:r>
            <a:r>
              <a:rPr lang="en-US" sz="2000" dirty="0" smtClean="0"/>
              <a:t>rounded up to the nearest multiple of 5 and no overage is given.  </a:t>
            </a:r>
            <a:r>
              <a:rPr lang="en-US" sz="1800" i="1" dirty="0" smtClean="0">
                <a:solidFill>
                  <a:srgbClr val="0000FF"/>
                </a:solidFill>
              </a:rPr>
              <a:t>(</a:t>
            </a:r>
            <a:r>
              <a:rPr lang="en-US" sz="1800" i="1" dirty="0">
                <a:solidFill>
                  <a:srgbClr val="0000FF"/>
                </a:solidFill>
              </a:rPr>
              <a:t>Please note that only </a:t>
            </a:r>
            <a:r>
              <a:rPr lang="en-US" sz="1800" i="1" dirty="0" smtClean="0">
                <a:solidFill>
                  <a:srgbClr val="0000FF"/>
                </a:solidFill>
              </a:rPr>
              <a:t>10 </a:t>
            </a:r>
            <a:r>
              <a:rPr lang="en-US" sz="1800" i="1" dirty="0">
                <a:solidFill>
                  <a:srgbClr val="0000FF"/>
                </a:solidFill>
              </a:rPr>
              <a:t>booklets were </a:t>
            </a:r>
            <a:r>
              <a:rPr lang="en-US" sz="1800" i="1" dirty="0" smtClean="0">
                <a:solidFill>
                  <a:srgbClr val="0000FF"/>
                </a:solidFill>
              </a:rPr>
              <a:t>scored </a:t>
            </a:r>
            <a:r>
              <a:rPr lang="en-US" sz="1800" i="1" dirty="0">
                <a:solidFill>
                  <a:srgbClr val="0000FF"/>
                </a:solidFill>
              </a:rPr>
              <a:t>state-wide during the Spring </a:t>
            </a:r>
            <a:r>
              <a:rPr lang="en-US" sz="1800" i="1" dirty="0" smtClean="0">
                <a:solidFill>
                  <a:srgbClr val="0000FF"/>
                </a:solidFill>
              </a:rPr>
              <a:t>2014 </a:t>
            </a:r>
            <a:r>
              <a:rPr lang="en-US" sz="1800" i="1" dirty="0">
                <a:solidFill>
                  <a:srgbClr val="0000FF"/>
                </a:solidFill>
              </a:rPr>
              <a:t>administration.  We expect these orders to be very, very </a:t>
            </a:r>
            <a:r>
              <a:rPr lang="en-US" sz="1800" i="1" dirty="0" smtClean="0">
                <a:solidFill>
                  <a:srgbClr val="0000FF"/>
                </a:solidFill>
              </a:rPr>
              <a:t>minimal.)</a:t>
            </a:r>
            <a:endParaRPr lang="en-US" sz="1800" dirty="0">
              <a:solidFill>
                <a:srgbClr val="0000FF"/>
              </a:solidFill>
            </a:endParaRPr>
          </a:p>
        </p:txBody>
      </p:sp>
    </p:spTree>
    <p:extLst>
      <p:ext uri="{BB962C8B-B14F-4D97-AF65-F5344CB8AC3E}">
        <p14:creationId xmlns:p14="http://schemas.microsoft.com/office/powerpoint/2010/main" val="4122942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t">
            <a:normAutofit fontScale="90000"/>
          </a:bodyPr>
          <a:lstStyle/>
          <a:p>
            <a:pPr eaLnBrk="1" fontAlgn="auto" hangingPunct="1">
              <a:spcAft>
                <a:spcPts val="0"/>
              </a:spcAft>
              <a:defRPr/>
            </a:pPr>
            <a:r>
              <a:rPr lang="en-US" sz="3600" dirty="0" smtClean="0"/>
              <a:t>Testing Students With Disabilities, 504 Plans, or  EL Test Participation Plans </a:t>
            </a:r>
            <a:r>
              <a:rPr lang="en-US" dirty="0" smtClean="0"/>
              <a:t> </a:t>
            </a:r>
            <a:br>
              <a:rPr lang="en-US" dirty="0" smtClean="0"/>
            </a:br>
            <a:endParaRPr lang="en-US" dirty="0" smtClean="0"/>
          </a:p>
        </p:txBody>
      </p:sp>
      <p:sp>
        <p:nvSpPr>
          <p:cNvPr id="29699" name="Content Placeholder 2"/>
          <p:cNvSpPr>
            <a:spLocks noGrp="1"/>
          </p:cNvSpPr>
          <p:nvPr>
            <p:ph idx="1"/>
          </p:nvPr>
        </p:nvSpPr>
        <p:spPr>
          <a:xfrm>
            <a:off x="381000" y="1905000"/>
            <a:ext cx="8382000" cy="5105400"/>
          </a:xfrm>
        </p:spPr>
        <p:txBody>
          <a:bodyPr/>
          <a:lstStyle/>
          <a:p>
            <a:pPr eaLnBrk="1" hangingPunct="1">
              <a:buFontTx/>
              <a:buNone/>
            </a:pPr>
            <a:r>
              <a:rPr lang="en-US" sz="2000" dirty="0" smtClean="0"/>
              <a:t>State required coding (SRC) </a:t>
            </a:r>
          </a:p>
          <a:p>
            <a:pPr eaLnBrk="1" hangingPunct="1"/>
            <a:r>
              <a:rPr lang="en-US" sz="2000" dirty="0" smtClean="0"/>
              <a:t>Use the SRC section on the Answer Document to code eligible students with disabilities, English Learner (EL) students, Title I students, and migrant students. These codes should be provided by site test coordinator.</a:t>
            </a:r>
          </a:p>
          <a:p>
            <a:pPr eaLnBrk="1" hangingPunct="1"/>
            <a:r>
              <a:rPr lang="en-US" sz="2000" dirty="0" smtClean="0"/>
              <a:t>The type of accommodation provided should be coded in the Accommodations box: S indicates setting; P indicates presentation; R indicates response; and SC indicates scheduling. </a:t>
            </a:r>
          </a:p>
          <a:p>
            <a:pPr eaLnBrk="1" hangingPunct="1"/>
            <a:r>
              <a:rPr lang="en-US" sz="2000" dirty="0" smtClean="0"/>
              <a:t>The SRC, Accommodations, and SDU boxes on page 1 of the Answer Document should be filled in by you or the School Coordinator. The State-Directed Use Only (SDU B) section should be used only when instructed by the GaDOE. </a:t>
            </a: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3454B8B4-E192-47FF-95FB-C585A40ACD77}"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228600"/>
            <a:ext cx="8229600" cy="1143000"/>
          </a:xfrm>
        </p:spPr>
        <p:txBody>
          <a:bodyPr/>
          <a:lstStyle/>
          <a:p>
            <a:pPr eaLnBrk="1" hangingPunct="1"/>
            <a:r>
              <a:rPr lang="en-US" sz="4000" smtClean="0"/>
              <a:t>Irregularities (IR)</a:t>
            </a:r>
          </a:p>
        </p:txBody>
      </p:sp>
      <p:sp>
        <p:nvSpPr>
          <p:cNvPr id="30723" name="Content Placeholder 2"/>
          <p:cNvSpPr>
            <a:spLocks noGrp="1"/>
          </p:cNvSpPr>
          <p:nvPr>
            <p:ph idx="1"/>
          </p:nvPr>
        </p:nvSpPr>
        <p:spPr>
          <a:xfrm>
            <a:off x="457200" y="1874838"/>
            <a:ext cx="8229600" cy="4525962"/>
          </a:xfrm>
        </p:spPr>
        <p:txBody>
          <a:bodyPr/>
          <a:lstStyle/>
          <a:p>
            <a:pPr eaLnBrk="1" hangingPunct="1">
              <a:buFontTx/>
              <a:buNone/>
            </a:pPr>
            <a:r>
              <a:rPr lang="en-US" sz="2800" dirty="0" smtClean="0"/>
              <a:t>Events and circumstances that depart from standardized testing procedures are </a:t>
            </a:r>
            <a:r>
              <a:rPr lang="en-US" sz="2800" i="1" u="sng" dirty="0" smtClean="0"/>
              <a:t>irregularities</a:t>
            </a:r>
            <a:r>
              <a:rPr lang="en-US" sz="2800" i="1" dirty="0" smtClean="0"/>
              <a:t>. </a:t>
            </a:r>
          </a:p>
          <a:p>
            <a:pPr eaLnBrk="1" hangingPunct="1">
              <a:buFontTx/>
              <a:buNone/>
            </a:pPr>
            <a:r>
              <a:rPr lang="en-US" sz="2800" dirty="0" smtClean="0"/>
              <a:t>They may have an impact on student performance that is not possible to define.  </a:t>
            </a:r>
          </a:p>
          <a:p>
            <a:pPr eaLnBrk="1" hangingPunct="1">
              <a:buFontTx/>
              <a:buNone/>
            </a:pPr>
            <a:r>
              <a:rPr lang="en-US" sz="2800" dirty="0" smtClean="0"/>
              <a:t>They are reported and student scores flagged simply to say, “There is something different about the conditions under which this score was obtained</a:t>
            </a:r>
            <a:r>
              <a:rPr lang="en-US" sz="2800" i="1" dirty="0" smtClean="0"/>
              <a:t>. </a:t>
            </a:r>
            <a:r>
              <a:rPr lang="en-US" sz="2800" dirty="0" smtClean="0"/>
              <a:t> Use caution in interpreting the score.”</a:t>
            </a:r>
            <a:endParaRPr lang="en-US" sz="2800" i="1"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0F5BCBAC-9EA4-4A43-B847-832C82CC7476}"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0" smtClean="0"/>
              <a:t>Some Examples of Irregularities</a:t>
            </a:r>
          </a:p>
        </p:txBody>
      </p:sp>
      <p:sp>
        <p:nvSpPr>
          <p:cNvPr id="3" name="Content Placeholder 2"/>
          <p:cNvSpPr>
            <a:spLocks noGrp="1"/>
          </p:cNvSpPr>
          <p:nvPr>
            <p:ph idx="1"/>
          </p:nvPr>
        </p:nvSpPr>
        <p:spPr>
          <a:xfrm>
            <a:off x="533400" y="1600200"/>
            <a:ext cx="8229600" cy="4525963"/>
          </a:xfrm>
        </p:spPr>
        <p:txBody>
          <a:bodyPr rtlCol="0">
            <a:normAutofit fontScale="70000" lnSpcReduction="20000"/>
          </a:bodyPr>
          <a:lstStyle/>
          <a:p>
            <a:pPr eaLnBrk="1" fontAlgn="auto" hangingPunct="1">
              <a:spcAft>
                <a:spcPts val="0"/>
              </a:spcAft>
              <a:buFontTx/>
              <a:buNone/>
              <a:defRPr/>
            </a:pPr>
            <a:r>
              <a:rPr lang="en-US" i="1" dirty="0" smtClean="0"/>
              <a:t>Irregularities in Security</a:t>
            </a:r>
            <a:r>
              <a:rPr lang="en-US" dirty="0" smtClean="0"/>
              <a:t>:</a:t>
            </a:r>
          </a:p>
          <a:p>
            <a:pPr eaLnBrk="1" fontAlgn="auto" hangingPunct="1">
              <a:spcAft>
                <a:spcPts val="0"/>
              </a:spcAft>
              <a:buFont typeface="Arial" pitchFamily="34" charset="0"/>
              <a:buChar char="•"/>
              <a:defRPr/>
            </a:pPr>
            <a:r>
              <a:rPr lang="en-US" dirty="0" smtClean="0"/>
              <a:t>Irregularity due to content being disclosed, coached, or  distributed</a:t>
            </a:r>
          </a:p>
          <a:p>
            <a:pPr eaLnBrk="1" fontAlgn="auto" hangingPunct="1">
              <a:spcAft>
                <a:spcPts val="0"/>
              </a:spcAft>
              <a:buFont typeface="Arial" pitchFamily="34" charset="0"/>
              <a:buChar char="•"/>
              <a:defRPr/>
            </a:pPr>
            <a:r>
              <a:rPr lang="en-US" dirty="0" smtClean="0"/>
              <a:t>Irregularity due to cheating</a:t>
            </a:r>
          </a:p>
          <a:p>
            <a:pPr eaLnBrk="1" fontAlgn="auto" hangingPunct="1">
              <a:spcAft>
                <a:spcPts val="0"/>
              </a:spcAft>
              <a:buFont typeface="Arial" pitchFamily="34" charset="0"/>
              <a:buChar char="•"/>
              <a:defRPr/>
            </a:pPr>
            <a:r>
              <a:rPr lang="en-US" dirty="0" smtClean="0"/>
              <a:t>Irregularity due to someone altering responses during or after testing</a:t>
            </a:r>
          </a:p>
          <a:p>
            <a:pPr eaLnBrk="1" fontAlgn="auto" hangingPunct="1">
              <a:spcAft>
                <a:spcPts val="0"/>
              </a:spcAft>
              <a:buFont typeface="Arial" pitchFamily="34" charset="0"/>
              <a:buChar char="•"/>
              <a:defRPr/>
            </a:pPr>
            <a:r>
              <a:rPr lang="en-US" dirty="0" smtClean="0"/>
              <a:t>Irregularity due to lost test materials</a:t>
            </a:r>
          </a:p>
          <a:p>
            <a:pPr eaLnBrk="1" fontAlgn="auto" hangingPunct="1">
              <a:spcAft>
                <a:spcPts val="0"/>
              </a:spcAft>
              <a:buFont typeface="Arial" pitchFamily="34" charset="0"/>
              <a:buChar char="•"/>
              <a:defRPr/>
            </a:pPr>
            <a:endParaRPr lang="en-US" i="1" dirty="0" smtClean="0"/>
          </a:p>
          <a:p>
            <a:pPr eaLnBrk="1" fontAlgn="auto" hangingPunct="1">
              <a:spcAft>
                <a:spcPts val="0"/>
              </a:spcAft>
              <a:buFontTx/>
              <a:buNone/>
              <a:defRPr/>
            </a:pPr>
            <a:r>
              <a:rPr lang="en-US" i="1" dirty="0" smtClean="0"/>
              <a:t>Irregularities in Test Administration</a:t>
            </a:r>
            <a:r>
              <a:rPr lang="en-US" dirty="0" smtClean="0"/>
              <a:t>:</a:t>
            </a:r>
          </a:p>
          <a:p>
            <a:pPr eaLnBrk="1" fontAlgn="auto" hangingPunct="1">
              <a:spcAft>
                <a:spcPts val="0"/>
              </a:spcAft>
              <a:buFont typeface="Arial" pitchFamily="34" charset="0"/>
              <a:buChar char="•"/>
              <a:defRPr/>
            </a:pPr>
            <a:r>
              <a:rPr lang="en-US" dirty="0" smtClean="0"/>
              <a:t>Irregularity due to materials being distributed inappropriately</a:t>
            </a:r>
          </a:p>
          <a:p>
            <a:pPr eaLnBrk="1" fontAlgn="auto" hangingPunct="1">
              <a:spcAft>
                <a:spcPts val="0"/>
              </a:spcAft>
              <a:buFont typeface="Arial" pitchFamily="34" charset="0"/>
              <a:buChar char="•"/>
              <a:defRPr/>
            </a:pPr>
            <a:r>
              <a:rPr lang="en-US" dirty="0" smtClean="0"/>
              <a:t>Irregularity due to directions not being followed</a:t>
            </a:r>
          </a:p>
          <a:p>
            <a:pPr eaLnBrk="1" fontAlgn="auto" hangingPunct="1">
              <a:spcAft>
                <a:spcPts val="0"/>
              </a:spcAft>
              <a:buFont typeface="Arial" pitchFamily="34" charset="0"/>
              <a:buChar char="•"/>
              <a:defRPr/>
            </a:pPr>
            <a:r>
              <a:rPr lang="en-US" dirty="0" smtClean="0"/>
              <a:t>Irregularity due to accommodations not being given</a:t>
            </a: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CE9CB001-230B-4A27-87D9-F16987D1B42C}"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Invalidations (INV) </a:t>
            </a:r>
          </a:p>
        </p:txBody>
      </p:sp>
      <p:sp>
        <p:nvSpPr>
          <p:cNvPr id="32771" name="Content Placeholder 2"/>
          <p:cNvSpPr>
            <a:spLocks noGrp="1"/>
          </p:cNvSpPr>
          <p:nvPr>
            <p:ph idx="1"/>
          </p:nvPr>
        </p:nvSpPr>
        <p:spPr>
          <a:xfrm>
            <a:off x="152400" y="1524000"/>
            <a:ext cx="8763000" cy="5181600"/>
          </a:xfrm>
        </p:spPr>
        <p:txBody>
          <a:bodyPr/>
          <a:lstStyle/>
          <a:p>
            <a:pPr marL="0" indent="0" eaLnBrk="1" hangingPunct="1">
              <a:spcBef>
                <a:spcPct val="0"/>
              </a:spcBef>
              <a:buFontTx/>
              <a:buNone/>
            </a:pPr>
            <a:r>
              <a:rPr lang="en-US" sz="2800" dirty="0" smtClean="0"/>
              <a:t>Irregularities that significantly affect student performances or compromise the integrity of the testing may result in invalidation of student scores. </a:t>
            </a:r>
          </a:p>
          <a:p>
            <a:pPr marL="0" indent="0" eaLnBrk="1" hangingPunct="1">
              <a:spcBef>
                <a:spcPct val="0"/>
              </a:spcBef>
              <a:buFontTx/>
              <a:buNone/>
            </a:pPr>
            <a:endParaRPr lang="en-US" sz="2800" dirty="0" smtClean="0"/>
          </a:p>
          <a:p>
            <a:pPr marL="0" indent="0" eaLnBrk="1" hangingPunct="1">
              <a:spcBef>
                <a:spcPct val="0"/>
              </a:spcBef>
              <a:buFontTx/>
              <a:buNone/>
            </a:pPr>
            <a:r>
              <a:rPr lang="en-US" sz="2800" dirty="0" smtClean="0"/>
              <a:t>Cheating, altering responses, or disclosing content early are examples of irregularities resulting in invalidations. </a:t>
            </a:r>
          </a:p>
          <a:p>
            <a:pPr marL="0" indent="0" eaLnBrk="1" hangingPunct="1">
              <a:spcBef>
                <a:spcPct val="0"/>
              </a:spcBef>
              <a:buFontTx/>
              <a:buNone/>
            </a:pPr>
            <a:endParaRPr lang="en-US" sz="2800" dirty="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81CCED35-0DC9-406E-83BD-D864DF4DE8B5}"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Reporting Irregularities and Invalidations </a:t>
            </a:r>
          </a:p>
        </p:txBody>
      </p:sp>
      <p:sp>
        <p:nvSpPr>
          <p:cNvPr id="21507" name="Content Placeholder 2"/>
          <p:cNvSpPr>
            <a:spLocks noGrp="1"/>
          </p:cNvSpPr>
          <p:nvPr>
            <p:ph idx="1"/>
          </p:nvPr>
        </p:nvSpPr>
        <p:spPr>
          <a:xfrm>
            <a:off x="457200" y="1905001"/>
            <a:ext cx="8229600" cy="3429000"/>
          </a:xfrm>
        </p:spPr>
        <p:txBody>
          <a:bodyPr/>
          <a:lstStyle/>
          <a:p>
            <a:pPr marL="0" eaLnBrk="1" hangingPunct="1">
              <a:spcBef>
                <a:spcPts val="0"/>
              </a:spcBef>
              <a:spcAft>
                <a:spcPts val="0"/>
              </a:spcAft>
              <a:buFont typeface="Arial" charset="0"/>
              <a:buNone/>
              <a:defRPr/>
            </a:pPr>
            <a:r>
              <a:rPr lang="en-US" dirty="0" smtClean="0"/>
              <a:t>Irregularities MUST be handled and reported</a:t>
            </a:r>
          </a:p>
          <a:p>
            <a:pPr marL="0" eaLnBrk="1" hangingPunct="1">
              <a:spcBef>
                <a:spcPts val="0"/>
              </a:spcBef>
              <a:spcAft>
                <a:spcPts val="0"/>
              </a:spcAft>
              <a:buFont typeface="Arial" charset="0"/>
              <a:buNone/>
              <a:defRPr/>
            </a:pPr>
            <a:r>
              <a:rPr lang="en-US" dirty="0" smtClean="0"/>
              <a:t>promptly. </a:t>
            </a:r>
          </a:p>
          <a:p>
            <a:pPr lvl="1" eaLnBrk="1" hangingPunct="1">
              <a:buFont typeface="Courier New" pitchFamily="49" charset="0"/>
              <a:buChar char="o"/>
              <a:defRPr/>
            </a:pPr>
            <a:r>
              <a:rPr lang="en-US" i="1" dirty="0" smtClean="0"/>
              <a:t>wrong test version of the test</a:t>
            </a:r>
          </a:p>
          <a:p>
            <a:pPr lvl="1" eaLnBrk="1" hangingPunct="1">
              <a:buFont typeface="Courier New" pitchFamily="49" charset="0"/>
              <a:buChar char="o"/>
              <a:defRPr/>
            </a:pPr>
            <a:r>
              <a:rPr lang="en-US" i="1" dirty="0" smtClean="0"/>
              <a:t>wrong accommodations </a:t>
            </a:r>
          </a:p>
          <a:p>
            <a:pPr lvl="1" eaLnBrk="1" hangingPunct="1">
              <a:buFont typeface="Courier New" pitchFamily="49" charset="0"/>
              <a:buChar char="o"/>
              <a:defRPr/>
            </a:pPr>
            <a:r>
              <a:rPr lang="en-US" i="1" dirty="0" smtClean="0"/>
              <a:t>cheating </a:t>
            </a: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1B48DF47-3167-45F9-A3C0-07C57C388E85}"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274638"/>
            <a:ext cx="9144000" cy="1143000"/>
          </a:xfrm>
        </p:spPr>
        <p:txBody>
          <a:bodyPr/>
          <a:lstStyle/>
          <a:p>
            <a:pPr eaLnBrk="1" hangingPunct="1"/>
            <a:r>
              <a:rPr lang="en-US" dirty="0" smtClean="0"/>
              <a:t>Reporting Irregularities and Invalidations </a:t>
            </a:r>
          </a:p>
        </p:txBody>
      </p:sp>
      <p:sp>
        <p:nvSpPr>
          <p:cNvPr id="35843" name="Content Placeholder 2"/>
          <p:cNvSpPr>
            <a:spLocks noGrp="1"/>
          </p:cNvSpPr>
          <p:nvPr>
            <p:ph idx="1"/>
          </p:nvPr>
        </p:nvSpPr>
        <p:spPr>
          <a:xfrm>
            <a:off x="457200" y="1524000"/>
            <a:ext cx="8458200" cy="4525963"/>
          </a:xfrm>
        </p:spPr>
        <p:txBody>
          <a:bodyPr/>
          <a:lstStyle/>
          <a:p>
            <a:pPr eaLnBrk="1" hangingPunct="1"/>
            <a:r>
              <a:rPr lang="en-US" dirty="0" smtClean="0"/>
              <a:t>Procedures for reporting are in the </a:t>
            </a:r>
            <a:r>
              <a:rPr lang="en-US" i="1" dirty="0" smtClean="0"/>
              <a:t>Student Assessment Handbook.</a:t>
            </a:r>
          </a:p>
          <a:p>
            <a:pPr lvl="1" eaLnBrk="1" hangingPunct="1">
              <a:buFont typeface="Courier New" pitchFamily="49" charset="0"/>
              <a:buChar char="o"/>
            </a:pPr>
            <a:r>
              <a:rPr lang="en-US" i="1" dirty="0" smtClean="0"/>
              <a:t>Examiner provides full report to school coordinator</a:t>
            </a:r>
          </a:p>
          <a:p>
            <a:pPr lvl="1" eaLnBrk="1" hangingPunct="1">
              <a:buFont typeface="Courier New" pitchFamily="49" charset="0"/>
              <a:buChar char="o"/>
            </a:pPr>
            <a:r>
              <a:rPr lang="en-US" i="1" dirty="0" smtClean="0"/>
              <a:t>School Coordinator reports to System Coordinator</a:t>
            </a:r>
          </a:p>
          <a:p>
            <a:pPr lvl="1" eaLnBrk="1" hangingPunct="1">
              <a:buFont typeface="Courier New" pitchFamily="49" charset="0"/>
              <a:buChar char="o"/>
            </a:pPr>
            <a:r>
              <a:rPr lang="en-US" i="1" dirty="0" smtClean="0"/>
              <a:t>System Coordinator contacts GaDOE </a:t>
            </a:r>
          </a:p>
          <a:p>
            <a:pPr lvl="1" eaLnBrk="1" hangingPunct="1">
              <a:buFont typeface="Courier New" pitchFamily="49" charset="0"/>
              <a:buChar char="o"/>
            </a:pPr>
            <a:r>
              <a:rPr lang="en-US" i="1" dirty="0" smtClean="0"/>
              <a:t>Coding is decided</a:t>
            </a:r>
          </a:p>
          <a:p>
            <a:pPr lvl="1" eaLnBrk="1" hangingPunct="1">
              <a:buFont typeface="Courier New" pitchFamily="49" charset="0"/>
              <a:buChar char="o"/>
            </a:pPr>
            <a:r>
              <a:rPr lang="en-US" i="1" dirty="0" smtClean="0">
                <a:solidFill>
                  <a:srgbClr val="B60DF9"/>
                </a:solidFill>
              </a:rPr>
              <a:t>Codes for IR, IV, and PIV will be different</a:t>
            </a:r>
          </a:p>
          <a:p>
            <a:pPr lvl="1" eaLnBrk="1" hangingPunct="1">
              <a:buFont typeface="Courier New" pitchFamily="49" charset="0"/>
              <a:buChar char="o"/>
            </a:pPr>
            <a:r>
              <a:rPr lang="en-US" i="1" dirty="0" smtClean="0"/>
              <a:t>STC reports in the MyGaDOE portal (include statements)</a:t>
            </a:r>
          </a:p>
          <a:p>
            <a:pPr eaLnBrk="1" hangingPunct="1">
              <a:buFont typeface="Courier New" pitchFamily="49" charset="0"/>
              <a:buChar char="o"/>
            </a:pPr>
            <a:endParaRPr lang="en-US" i="1" dirty="0" smtClean="0"/>
          </a:p>
          <a:p>
            <a:pPr lvl="1" eaLnBrk="1" hangingPunct="1">
              <a:buFont typeface="Arial" charset="0"/>
              <a:buNone/>
            </a:pPr>
            <a:endParaRPr lang="en-US" i="1" dirty="0" smtClean="0"/>
          </a:p>
          <a:p>
            <a:pPr eaLnBrk="1" hangingPunct="1"/>
            <a:endParaRPr lang="en-US" dirty="0" smtClean="0"/>
          </a:p>
        </p:txBody>
      </p:sp>
      <p:sp>
        <p:nvSpPr>
          <p:cNvPr id="5" name="Slide Number Placeholder 4"/>
          <p:cNvSpPr>
            <a:spLocks noGrp="1"/>
          </p:cNvSpPr>
          <p:nvPr>
            <p:ph type="sldNum" sz="quarter" idx="4294967295"/>
          </p:nvPr>
        </p:nvSpPr>
        <p:spPr>
          <a:xfrm>
            <a:off x="6705600" y="6356350"/>
            <a:ext cx="838200" cy="365125"/>
          </a:xfrm>
        </p:spPr>
        <p:txBody>
          <a:bodyPr/>
          <a:lstStyle/>
          <a:p>
            <a:pPr>
              <a:defRPr/>
            </a:pPr>
            <a:fld id="{55CDBA79-C1AB-472B-B283-C70B4EF28DA0}"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dirty="0" smtClean="0"/>
              <a:t>Entering IRs into the MyGaDOE Portal</a:t>
            </a:r>
            <a:endParaRPr lang="en-US" dirty="0"/>
          </a:p>
        </p:txBody>
      </p:sp>
      <p:sp>
        <p:nvSpPr>
          <p:cNvPr id="3" name="Content Placeholder 2"/>
          <p:cNvSpPr>
            <a:spLocks noGrp="1"/>
          </p:cNvSpPr>
          <p:nvPr>
            <p:ph idx="1"/>
          </p:nvPr>
        </p:nvSpPr>
        <p:spPr>
          <a:xfrm>
            <a:off x="5626100" y="1142999"/>
            <a:ext cx="3162300" cy="1419225"/>
          </a:xfrm>
        </p:spPr>
        <p:txBody>
          <a:bodyPr/>
          <a:lstStyle/>
          <a:p>
            <a:pPr marL="0" indent="0">
              <a:buNone/>
            </a:pPr>
            <a:r>
              <a:rPr lang="en-US" sz="2000" dirty="0" smtClean="0"/>
              <a:t>In the MyGaDOE Portal, find the “Surveys” section and click on “More”</a:t>
            </a:r>
          </a:p>
          <a:p>
            <a:pPr marL="0" indent="0">
              <a:buNone/>
            </a:pPr>
            <a:endParaRPr lang="en-US" sz="800" dirty="0" smtClean="0"/>
          </a:p>
          <a:p>
            <a:pPr marL="0" indent="0" algn="ctr">
              <a:buNone/>
            </a:pPr>
            <a:r>
              <a:rPr lang="en-US" sz="1400" dirty="0">
                <a:hlinkClick r:id="rId2"/>
              </a:rPr>
              <a:t>https://</a:t>
            </a:r>
            <a:r>
              <a:rPr lang="en-US" sz="1400" dirty="0" smtClean="0">
                <a:hlinkClick r:id="rId2"/>
              </a:rPr>
              <a:t>portal.doe.k12.ga.us/login.aspx</a:t>
            </a:r>
            <a:r>
              <a:rPr lang="en-US" sz="1400" dirty="0" smtClean="0"/>
              <a:t>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51339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78150"/>
            <a:ext cx="5511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14800"/>
            <a:ext cx="48768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304800" y="2819400"/>
            <a:ext cx="289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“View Summary” next to Testing Irregularity Form</a:t>
            </a:r>
            <a:endParaRPr lang="en-US" sz="2000" dirty="0"/>
          </a:p>
        </p:txBody>
      </p:sp>
      <p:sp>
        <p:nvSpPr>
          <p:cNvPr id="8" name="Content Placeholder 2"/>
          <p:cNvSpPr txBox="1">
            <a:spLocks/>
          </p:cNvSpPr>
          <p:nvPr/>
        </p:nvSpPr>
        <p:spPr bwMode="auto">
          <a:xfrm>
            <a:off x="5892800" y="4386262"/>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“Add New Record”</a:t>
            </a:r>
            <a:endParaRPr lang="en-US" sz="2000" dirty="0"/>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5470" y="5233987"/>
            <a:ext cx="6572930" cy="150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bwMode="auto">
          <a:xfrm>
            <a:off x="457200" y="5638800"/>
            <a:ext cx="19050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“Start”</a:t>
            </a:r>
            <a:endParaRPr lang="en-US" sz="2000" dirty="0"/>
          </a:p>
        </p:txBody>
      </p:sp>
      <p:sp>
        <p:nvSpPr>
          <p:cNvPr id="4" name="Oval 3"/>
          <p:cNvSpPr/>
          <p:nvPr/>
        </p:nvSpPr>
        <p:spPr>
          <a:xfrm>
            <a:off x="4724401" y="2133600"/>
            <a:ext cx="609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97135" y="6221279"/>
            <a:ext cx="609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33799" y="4495800"/>
            <a:ext cx="1143001"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72400" y="3481387"/>
            <a:ext cx="1143001"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678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dirty="0"/>
              <a:t>Entering </a:t>
            </a:r>
            <a:r>
              <a:rPr lang="en-US" dirty="0" smtClean="0"/>
              <a:t>IRs into </a:t>
            </a:r>
            <a:r>
              <a:rPr lang="en-US" dirty="0"/>
              <a:t>the MyGaDOE Portal</a:t>
            </a:r>
          </a:p>
        </p:txBody>
      </p:sp>
      <p:sp>
        <p:nvSpPr>
          <p:cNvPr id="3" name="Content Placeholder 2"/>
          <p:cNvSpPr>
            <a:spLocks noGrp="1"/>
          </p:cNvSpPr>
          <p:nvPr>
            <p:ph idx="1"/>
          </p:nvPr>
        </p:nvSpPr>
        <p:spPr>
          <a:xfrm>
            <a:off x="3264693" y="5014913"/>
            <a:ext cx="3429000" cy="838199"/>
          </a:xfrm>
          <a:solidFill>
            <a:schemeClr val="bg1"/>
          </a:solidFill>
        </p:spPr>
        <p:txBody>
          <a:bodyPr/>
          <a:lstStyle/>
          <a:p>
            <a:pPr marL="0" indent="0">
              <a:buNone/>
            </a:pPr>
            <a:r>
              <a:rPr lang="en-US" sz="2000" dirty="0" smtClean="0"/>
              <a:t>Fill out the irregularity form and then click on “Save &amp; Exit”</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55" y="838200"/>
            <a:ext cx="79565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96568"/>
            <a:ext cx="28956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2" y="5972172"/>
            <a:ext cx="6886575" cy="71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94355" y="4572000"/>
            <a:ext cx="262845" cy="762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4495800"/>
            <a:ext cx="1752600" cy="8382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bwMode="auto">
          <a:xfrm>
            <a:off x="6908347" y="5853112"/>
            <a:ext cx="1981200" cy="838199"/>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“Submit for Approval”</a:t>
            </a:r>
            <a:endParaRPr lang="en-US" sz="2000" dirty="0"/>
          </a:p>
        </p:txBody>
      </p:sp>
      <p:sp>
        <p:nvSpPr>
          <p:cNvPr id="14" name="TextBox 13"/>
          <p:cNvSpPr txBox="1"/>
          <p:nvPr/>
        </p:nvSpPr>
        <p:spPr>
          <a:xfrm>
            <a:off x="990600" y="1600200"/>
            <a:ext cx="1828800" cy="276999"/>
          </a:xfrm>
          <a:prstGeom prst="rect">
            <a:avLst/>
          </a:prstGeom>
          <a:noFill/>
          <a:ln>
            <a:solidFill>
              <a:srgbClr val="FF0000"/>
            </a:solidFill>
          </a:ln>
        </p:spPr>
        <p:txBody>
          <a:bodyPr wrap="square" rtlCol="0">
            <a:spAutoFit/>
          </a:bodyPr>
          <a:lstStyle/>
          <a:p>
            <a:r>
              <a:rPr lang="en-US" sz="1200" dirty="0" smtClean="0">
                <a:solidFill>
                  <a:srgbClr val="0000FF"/>
                </a:solidFill>
              </a:rPr>
              <a:t>Pick Assessment Cycle</a:t>
            </a:r>
            <a:endParaRPr lang="en-US" sz="1200" dirty="0">
              <a:solidFill>
                <a:srgbClr val="0000FF"/>
              </a:solidFill>
            </a:endParaRPr>
          </a:p>
        </p:txBody>
      </p:sp>
      <p:sp>
        <p:nvSpPr>
          <p:cNvPr id="23" name="TextBox 22"/>
          <p:cNvSpPr txBox="1"/>
          <p:nvPr/>
        </p:nvSpPr>
        <p:spPr>
          <a:xfrm>
            <a:off x="4167187" y="1600199"/>
            <a:ext cx="1624013"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Assessment</a:t>
            </a:r>
            <a:endParaRPr lang="en-US" sz="1200" dirty="0">
              <a:solidFill>
                <a:srgbClr val="0000FF"/>
              </a:solidFill>
            </a:endParaRPr>
          </a:p>
        </p:txBody>
      </p:sp>
      <p:sp>
        <p:nvSpPr>
          <p:cNvPr id="24" name="TextBox 23"/>
          <p:cNvSpPr txBox="1"/>
          <p:nvPr/>
        </p:nvSpPr>
        <p:spPr>
          <a:xfrm>
            <a:off x="7378473" y="1724795"/>
            <a:ext cx="851127" cy="646331"/>
          </a:xfrm>
          <a:prstGeom prst="rect">
            <a:avLst/>
          </a:prstGeom>
          <a:noFill/>
          <a:ln>
            <a:solidFill>
              <a:srgbClr val="FF0000"/>
            </a:solidFill>
          </a:ln>
        </p:spPr>
        <p:txBody>
          <a:bodyPr wrap="square" rtlCol="0">
            <a:spAutoFit/>
          </a:bodyPr>
          <a:lstStyle/>
          <a:p>
            <a:r>
              <a:rPr lang="en-US" sz="1200" dirty="0" smtClean="0">
                <a:solidFill>
                  <a:srgbClr val="0000FF"/>
                </a:solidFill>
              </a:rPr>
              <a:t>Pick the Content Area(s)</a:t>
            </a:r>
            <a:endParaRPr lang="en-US" sz="1200" dirty="0">
              <a:solidFill>
                <a:srgbClr val="0000FF"/>
              </a:solidFill>
            </a:endParaRPr>
          </a:p>
        </p:txBody>
      </p:sp>
      <p:sp>
        <p:nvSpPr>
          <p:cNvPr id="25" name="TextBox 24"/>
          <p:cNvSpPr txBox="1"/>
          <p:nvPr/>
        </p:nvSpPr>
        <p:spPr>
          <a:xfrm>
            <a:off x="511629" y="2014125"/>
            <a:ext cx="1469571" cy="276999"/>
          </a:xfrm>
          <a:prstGeom prst="rect">
            <a:avLst/>
          </a:prstGeom>
          <a:noFill/>
          <a:ln>
            <a:solidFill>
              <a:srgbClr val="FF0000"/>
            </a:solidFill>
          </a:ln>
        </p:spPr>
        <p:txBody>
          <a:bodyPr wrap="square" rtlCol="0">
            <a:spAutoFit/>
          </a:bodyPr>
          <a:lstStyle/>
          <a:p>
            <a:r>
              <a:rPr lang="en-US" sz="1200" dirty="0" smtClean="0">
                <a:solidFill>
                  <a:srgbClr val="0000FF"/>
                </a:solidFill>
              </a:rPr>
              <a:t>Pick your system</a:t>
            </a:r>
            <a:endParaRPr lang="en-US" sz="1200" dirty="0">
              <a:solidFill>
                <a:srgbClr val="0000FF"/>
              </a:solidFill>
            </a:endParaRPr>
          </a:p>
        </p:txBody>
      </p:sp>
      <p:sp>
        <p:nvSpPr>
          <p:cNvPr id="26" name="TextBox 25"/>
          <p:cNvSpPr txBox="1"/>
          <p:nvPr/>
        </p:nvSpPr>
        <p:spPr>
          <a:xfrm>
            <a:off x="3886200" y="2094127"/>
            <a:ext cx="1828800" cy="276999"/>
          </a:xfrm>
          <a:prstGeom prst="rect">
            <a:avLst/>
          </a:prstGeom>
          <a:noFill/>
          <a:ln>
            <a:solidFill>
              <a:srgbClr val="FF0000"/>
            </a:solidFill>
          </a:ln>
        </p:spPr>
        <p:txBody>
          <a:bodyPr wrap="square" rtlCol="0">
            <a:spAutoFit/>
          </a:bodyPr>
          <a:lstStyle/>
          <a:p>
            <a:r>
              <a:rPr lang="en-US" sz="1200" dirty="0" smtClean="0">
                <a:solidFill>
                  <a:srgbClr val="0000FF"/>
                </a:solidFill>
              </a:rPr>
              <a:t>Pick your system code</a:t>
            </a:r>
            <a:endParaRPr lang="en-US" sz="1200" dirty="0">
              <a:solidFill>
                <a:srgbClr val="0000FF"/>
              </a:solidFill>
            </a:endParaRPr>
          </a:p>
        </p:txBody>
      </p:sp>
      <p:sp>
        <p:nvSpPr>
          <p:cNvPr id="27" name="TextBox 26"/>
          <p:cNvSpPr txBox="1"/>
          <p:nvPr/>
        </p:nvSpPr>
        <p:spPr>
          <a:xfrm>
            <a:off x="5981021" y="2148087"/>
            <a:ext cx="1257980"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school</a:t>
            </a:r>
            <a:endParaRPr lang="en-US" sz="1200" dirty="0">
              <a:solidFill>
                <a:srgbClr val="0000FF"/>
              </a:solidFill>
            </a:endParaRPr>
          </a:p>
        </p:txBody>
      </p:sp>
      <p:sp>
        <p:nvSpPr>
          <p:cNvPr id="28" name="TextBox 27"/>
          <p:cNvSpPr txBox="1"/>
          <p:nvPr/>
        </p:nvSpPr>
        <p:spPr>
          <a:xfrm>
            <a:off x="636814" y="2428101"/>
            <a:ext cx="1801586"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school code</a:t>
            </a:r>
            <a:endParaRPr lang="en-US" sz="1200" dirty="0">
              <a:solidFill>
                <a:srgbClr val="0000FF"/>
              </a:solidFill>
            </a:endParaRPr>
          </a:p>
        </p:txBody>
      </p:sp>
      <p:sp>
        <p:nvSpPr>
          <p:cNvPr id="29" name="TextBox 28"/>
          <p:cNvSpPr txBox="1"/>
          <p:nvPr/>
        </p:nvSpPr>
        <p:spPr>
          <a:xfrm>
            <a:off x="4106974" y="2371126"/>
            <a:ext cx="1469571" cy="276999"/>
          </a:xfrm>
          <a:prstGeom prst="rect">
            <a:avLst/>
          </a:prstGeom>
          <a:noFill/>
          <a:ln>
            <a:solidFill>
              <a:srgbClr val="FF0000"/>
            </a:solidFill>
          </a:ln>
        </p:spPr>
        <p:txBody>
          <a:bodyPr wrap="square" rtlCol="0">
            <a:spAutoFit/>
          </a:bodyPr>
          <a:lstStyle/>
          <a:p>
            <a:r>
              <a:rPr lang="en-US" sz="1200" dirty="0" smtClean="0">
                <a:solidFill>
                  <a:srgbClr val="0000FF"/>
                </a:solidFill>
              </a:rPr>
              <a:t>Type the STC</a:t>
            </a:r>
            <a:endParaRPr lang="en-US" sz="1200" dirty="0">
              <a:solidFill>
                <a:srgbClr val="0000FF"/>
              </a:solidFill>
            </a:endParaRPr>
          </a:p>
        </p:txBody>
      </p:sp>
      <p:sp>
        <p:nvSpPr>
          <p:cNvPr id="18" name="TextBox 17"/>
          <p:cNvSpPr txBox="1"/>
          <p:nvPr/>
        </p:nvSpPr>
        <p:spPr>
          <a:xfrm>
            <a:off x="870857" y="2702085"/>
            <a:ext cx="1121229" cy="276999"/>
          </a:xfrm>
          <a:prstGeom prst="rect">
            <a:avLst/>
          </a:prstGeom>
          <a:noFill/>
          <a:ln>
            <a:solidFill>
              <a:srgbClr val="FF0000"/>
            </a:solidFill>
          </a:ln>
        </p:spPr>
        <p:txBody>
          <a:bodyPr wrap="square" rtlCol="0">
            <a:spAutoFit/>
          </a:bodyPr>
          <a:lstStyle/>
          <a:p>
            <a:r>
              <a:rPr lang="en-US" sz="1200" dirty="0" smtClean="0">
                <a:solidFill>
                  <a:srgbClr val="0000FF"/>
                </a:solidFill>
              </a:rPr>
              <a:t>Select an IR</a:t>
            </a:r>
            <a:endParaRPr lang="en-US" sz="1200" dirty="0">
              <a:solidFill>
                <a:srgbClr val="0000FF"/>
              </a:solidFill>
            </a:endParaRPr>
          </a:p>
        </p:txBody>
      </p:sp>
      <p:sp>
        <p:nvSpPr>
          <p:cNvPr id="19" name="TextBox 18"/>
          <p:cNvSpPr txBox="1"/>
          <p:nvPr/>
        </p:nvSpPr>
        <p:spPr>
          <a:xfrm>
            <a:off x="3505199" y="2702085"/>
            <a:ext cx="2030186" cy="276999"/>
          </a:xfrm>
          <a:prstGeom prst="rect">
            <a:avLst/>
          </a:prstGeom>
          <a:noFill/>
          <a:ln>
            <a:solidFill>
              <a:srgbClr val="FF0000"/>
            </a:solidFill>
          </a:ln>
        </p:spPr>
        <p:txBody>
          <a:bodyPr wrap="square" rtlCol="0">
            <a:spAutoFit/>
          </a:bodyPr>
          <a:lstStyle/>
          <a:p>
            <a:r>
              <a:rPr lang="en-US" sz="1200" dirty="0" smtClean="0">
                <a:solidFill>
                  <a:srgbClr val="0000FF"/>
                </a:solidFill>
              </a:rPr>
              <a:t>Explain only if “Other”</a:t>
            </a:r>
            <a:endParaRPr lang="en-US" sz="1200" dirty="0">
              <a:solidFill>
                <a:srgbClr val="0000FF"/>
              </a:solidFill>
            </a:endParaRPr>
          </a:p>
        </p:txBody>
      </p:sp>
      <p:sp>
        <p:nvSpPr>
          <p:cNvPr id="20" name="TextBox 19"/>
          <p:cNvSpPr txBox="1"/>
          <p:nvPr/>
        </p:nvSpPr>
        <p:spPr>
          <a:xfrm>
            <a:off x="6257244" y="2702085"/>
            <a:ext cx="1193347" cy="276999"/>
          </a:xfrm>
          <a:prstGeom prst="rect">
            <a:avLst/>
          </a:prstGeom>
          <a:noFill/>
          <a:ln>
            <a:solidFill>
              <a:srgbClr val="FF0000"/>
            </a:solidFill>
          </a:ln>
        </p:spPr>
        <p:txBody>
          <a:bodyPr wrap="square" rtlCol="0">
            <a:spAutoFit/>
          </a:bodyPr>
          <a:lstStyle/>
          <a:p>
            <a:r>
              <a:rPr lang="en-US" sz="1200" dirty="0" smtClean="0">
                <a:solidFill>
                  <a:srgbClr val="0000FF"/>
                </a:solidFill>
              </a:rPr>
              <a:t>Pick date of IR</a:t>
            </a:r>
            <a:endParaRPr lang="en-US" sz="1200" dirty="0">
              <a:solidFill>
                <a:srgbClr val="0000FF"/>
              </a:solidFill>
            </a:endParaRPr>
          </a:p>
        </p:txBody>
      </p:sp>
      <p:sp>
        <p:nvSpPr>
          <p:cNvPr id="21" name="TextBox 20"/>
          <p:cNvSpPr txBox="1"/>
          <p:nvPr/>
        </p:nvSpPr>
        <p:spPr>
          <a:xfrm>
            <a:off x="968829" y="2979084"/>
            <a:ext cx="1850571" cy="276999"/>
          </a:xfrm>
          <a:prstGeom prst="rect">
            <a:avLst/>
          </a:prstGeom>
          <a:noFill/>
          <a:ln>
            <a:solidFill>
              <a:srgbClr val="FF0000"/>
            </a:solidFill>
          </a:ln>
        </p:spPr>
        <p:txBody>
          <a:bodyPr wrap="square" rtlCol="0">
            <a:spAutoFit/>
          </a:bodyPr>
          <a:lstStyle/>
          <a:p>
            <a:r>
              <a:rPr lang="en-US" sz="1200" dirty="0" smtClean="0">
                <a:solidFill>
                  <a:srgbClr val="0000FF"/>
                </a:solidFill>
              </a:rPr>
              <a:t>Select Grade of Student</a:t>
            </a:r>
            <a:endParaRPr lang="en-US" sz="1200" dirty="0">
              <a:solidFill>
                <a:srgbClr val="0000FF"/>
              </a:solidFill>
            </a:endParaRPr>
          </a:p>
        </p:txBody>
      </p:sp>
      <p:sp>
        <p:nvSpPr>
          <p:cNvPr id="22" name="TextBox 21"/>
          <p:cNvSpPr txBox="1"/>
          <p:nvPr/>
        </p:nvSpPr>
        <p:spPr>
          <a:xfrm>
            <a:off x="3399063" y="2979083"/>
            <a:ext cx="1401537" cy="276999"/>
          </a:xfrm>
          <a:prstGeom prst="rect">
            <a:avLst/>
          </a:prstGeom>
          <a:noFill/>
          <a:ln>
            <a:solidFill>
              <a:srgbClr val="FF0000"/>
            </a:solidFill>
          </a:ln>
        </p:spPr>
        <p:txBody>
          <a:bodyPr wrap="square" rtlCol="0">
            <a:spAutoFit/>
          </a:bodyPr>
          <a:lstStyle/>
          <a:p>
            <a:r>
              <a:rPr lang="en-US" sz="1200" dirty="0" smtClean="0">
                <a:solidFill>
                  <a:srgbClr val="0000FF"/>
                </a:solidFill>
              </a:rPr>
              <a:t>IV - Yes or No</a:t>
            </a:r>
            <a:endParaRPr lang="en-US" sz="1200" dirty="0">
              <a:solidFill>
                <a:srgbClr val="0000FF"/>
              </a:solidFill>
            </a:endParaRPr>
          </a:p>
        </p:txBody>
      </p:sp>
      <p:sp>
        <p:nvSpPr>
          <p:cNvPr id="30" name="TextBox 29"/>
          <p:cNvSpPr txBox="1"/>
          <p:nvPr/>
        </p:nvSpPr>
        <p:spPr>
          <a:xfrm>
            <a:off x="6082844" y="2979082"/>
            <a:ext cx="1232356" cy="276999"/>
          </a:xfrm>
          <a:prstGeom prst="rect">
            <a:avLst/>
          </a:prstGeom>
          <a:noFill/>
          <a:ln>
            <a:solidFill>
              <a:srgbClr val="FF0000"/>
            </a:solidFill>
          </a:ln>
        </p:spPr>
        <p:txBody>
          <a:bodyPr wrap="square" rtlCol="0">
            <a:spAutoFit/>
          </a:bodyPr>
          <a:lstStyle/>
          <a:p>
            <a:r>
              <a:rPr lang="en-US" sz="1200" dirty="0" smtClean="0">
                <a:solidFill>
                  <a:srgbClr val="0000FF"/>
                </a:solidFill>
              </a:rPr>
              <a:t>PIV - Yes or No</a:t>
            </a:r>
            <a:endParaRPr lang="en-US" sz="1200" dirty="0">
              <a:solidFill>
                <a:srgbClr val="0000FF"/>
              </a:solidFill>
            </a:endParaRPr>
          </a:p>
        </p:txBody>
      </p:sp>
      <p:sp>
        <p:nvSpPr>
          <p:cNvPr id="31" name="TextBox 30"/>
          <p:cNvSpPr txBox="1"/>
          <p:nvPr/>
        </p:nvSpPr>
        <p:spPr>
          <a:xfrm>
            <a:off x="805542" y="3256081"/>
            <a:ext cx="1328058" cy="276999"/>
          </a:xfrm>
          <a:prstGeom prst="rect">
            <a:avLst/>
          </a:prstGeom>
          <a:noFill/>
          <a:ln>
            <a:solidFill>
              <a:srgbClr val="FF0000"/>
            </a:solidFill>
          </a:ln>
        </p:spPr>
        <p:txBody>
          <a:bodyPr wrap="square" rtlCol="0">
            <a:spAutoFit/>
          </a:bodyPr>
          <a:lstStyle/>
          <a:p>
            <a:r>
              <a:rPr lang="en-US" sz="1200" dirty="0" smtClean="0">
                <a:solidFill>
                  <a:srgbClr val="0000FF"/>
                </a:solidFill>
              </a:rPr>
              <a:t>PSC - Yes or No</a:t>
            </a:r>
            <a:endParaRPr lang="en-US" sz="1200" dirty="0">
              <a:solidFill>
                <a:srgbClr val="0000FF"/>
              </a:solidFill>
            </a:endParaRPr>
          </a:p>
        </p:txBody>
      </p:sp>
      <p:sp>
        <p:nvSpPr>
          <p:cNvPr id="32" name="TextBox 31"/>
          <p:cNvSpPr txBox="1"/>
          <p:nvPr/>
        </p:nvSpPr>
        <p:spPr>
          <a:xfrm>
            <a:off x="3124200" y="3256079"/>
            <a:ext cx="2030186" cy="276999"/>
          </a:xfrm>
          <a:prstGeom prst="rect">
            <a:avLst/>
          </a:prstGeom>
          <a:noFill/>
          <a:ln>
            <a:solidFill>
              <a:srgbClr val="FF0000"/>
            </a:solidFill>
          </a:ln>
        </p:spPr>
        <p:txBody>
          <a:bodyPr wrap="square" rtlCol="0">
            <a:spAutoFit/>
          </a:bodyPr>
          <a:lstStyle/>
          <a:p>
            <a:r>
              <a:rPr lang="en-US" sz="1200" dirty="0" smtClean="0">
                <a:solidFill>
                  <a:srgbClr val="0000FF"/>
                </a:solidFill>
              </a:rPr>
              <a:t>Explain why the IR is an IV</a:t>
            </a:r>
            <a:endParaRPr lang="en-US" sz="1200" dirty="0">
              <a:solidFill>
                <a:srgbClr val="0000FF"/>
              </a:solidFill>
            </a:endParaRPr>
          </a:p>
        </p:txBody>
      </p:sp>
      <p:sp>
        <p:nvSpPr>
          <p:cNvPr id="33" name="TextBox 32"/>
          <p:cNvSpPr txBox="1"/>
          <p:nvPr/>
        </p:nvSpPr>
        <p:spPr>
          <a:xfrm>
            <a:off x="5715000" y="3256080"/>
            <a:ext cx="2183948" cy="276999"/>
          </a:xfrm>
          <a:prstGeom prst="rect">
            <a:avLst/>
          </a:prstGeom>
          <a:noFill/>
          <a:ln>
            <a:solidFill>
              <a:srgbClr val="FF0000"/>
            </a:solidFill>
          </a:ln>
        </p:spPr>
        <p:txBody>
          <a:bodyPr wrap="square" rtlCol="0">
            <a:spAutoFit/>
          </a:bodyPr>
          <a:lstStyle/>
          <a:p>
            <a:r>
              <a:rPr lang="en-US" sz="1200" dirty="0" smtClean="0">
                <a:solidFill>
                  <a:srgbClr val="0000FF"/>
                </a:solidFill>
              </a:rPr>
              <a:t>Explain what happened here</a:t>
            </a:r>
            <a:endParaRPr lang="en-US" sz="1200" dirty="0">
              <a:solidFill>
                <a:srgbClr val="0000FF"/>
              </a:solidFill>
            </a:endParaRPr>
          </a:p>
        </p:txBody>
      </p:sp>
      <p:sp>
        <p:nvSpPr>
          <p:cNvPr id="34" name="TextBox 33"/>
          <p:cNvSpPr txBox="1"/>
          <p:nvPr/>
        </p:nvSpPr>
        <p:spPr>
          <a:xfrm>
            <a:off x="175305" y="3762195"/>
            <a:ext cx="8210550" cy="276999"/>
          </a:xfrm>
          <a:prstGeom prst="rect">
            <a:avLst/>
          </a:prstGeom>
          <a:noFill/>
          <a:ln w="19050">
            <a:solidFill>
              <a:srgbClr val="FF0000"/>
            </a:solidFill>
          </a:ln>
        </p:spPr>
        <p:txBody>
          <a:bodyPr wrap="square" rtlCol="0">
            <a:spAutoFit/>
          </a:bodyPr>
          <a:lstStyle/>
          <a:p>
            <a:r>
              <a:rPr lang="en-US" sz="1200" dirty="0" smtClean="0">
                <a:solidFill>
                  <a:srgbClr val="0000FF"/>
                </a:solidFill>
              </a:rPr>
              <a:t>Enter student(s) GTID here.  First and last name will populate automatically and you may add more students if needed.</a:t>
            </a:r>
            <a:endParaRPr lang="en-US" sz="1200" dirty="0">
              <a:solidFill>
                <a:srgbClr val="0000FF"/>
              </a:solidFill>
            </a:endParaRPr>
          </a:p>
        </p:txBody>
      </p:sp>
      <p:sp>
        <p:nvSpPr>
          <p:cNvPr id="35" name="TextBox 34"/>
          <p:cNvSpPr txBox="1"/>
          <p:nvPr/>
        </p:nvSpPr>
        <p:spPr>
          <a:xfrm>
            <a:off x="1076154" y="4039194"/>
            <a:ext cx="7382046" cy="461665"/>
          </a:xfrm>
          <a:prstGeom prst="rect">
            <a:avLst/>
          </a:prstGeom>
          <a:noFill/>
          <a:ln w="19050">
            <a:solidFill>
              <a:srgbClr val="FF0000"/>
            </a:solidFill>
          </a:ln>
        </p:spPr>
        <p:txBody>
          <a:bodyPr wrap="square" rtlCol="0">
            <a:spAutoFit/>
          </a:bodyPr>
          <a:lstStyle/>
          <a:p>
            <a:r>
              <a:rPr lang="en-US" sz="1200" dirty="0" smtClean="0">
                <a:solidFill>
                  <a:srgbClr val="0000FF"/>
                </a:solidFill>
              </a:rPr>
              <a:t>Attach a class list and/or statement(s)/evidence by browsing and selecting file on your computer.  You may only attach one document so multiple items will need to be zipped or combined into one document..</a:t>
            </a:r>
            <a:endParaRPr lang="en-US" sz="1200" dirty="0">
              <a:solidFill>
                <a:srgbClr val="0000FF"/>
              </a:solidFill>
            </a:endParaRPr>
          </a:p>
        </p:txBody>
      </p:sp>
      <p:sp>
        <p:nvSpPr>
          <p:cNvPr id="36" name="Oval 35"/>
          <p:cNvSpPr/>
          <p:nvPr/>
        </p:nvSpPr>
        <p:spPr>
          <a:xfrm>
            <a:off x="1676400" y="5457997"/>
            <a:ext cx="990599"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64029" y="4419600"/>
            <a:ext cx="412125" cy="164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276601" y="6079328"/>
            <a:ext cx="1490576"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057220" y="2425086"/>
            <a:ext cx="2172380" cy="276999"/>
          </a:xfrm>
          <a:prstGeom prst="rect">
            <a:avLst/>
          </a:prstGeom>
          <a:noFill/>
          <a:ln>
            <a:solidFill>
              <a:srgbClr val="FF0000"/>
            </a:solidFill>
          </a:ln>
        </p:spPr>
        <p:txBody>
          <a:bodyPr wrap="square" rtlCol="0">
            <a:spAutoFit/>
          </a:bodyPr>
          <a:lstStyle/>
          <a:p>
            <a:r>
              <a:rPr lang="en-US" sz="1200" dirty="0" smtClean="0">
                <a:solidFill>
                  <a:srgbClr val="0000FF"/>
                </a:solidFill>
              </a:rPr>
              <a:t>Type the number of students</a:t>
            </a:r>
            <a:endParaRPr lang="en-US" sz="1200" dirty="0">
              <a:solidFill>
                <a:srgbClr val="0000FF"/>
              </a:solidFill>
            </a:endParaRPr>
          </a:p>
        </p:txBody>
      </p:sp>
    </p:spTree>
    <p:extLst>
      <p:ext uri="{BB962C8B-B14F-4D97-AF65-F5344CB8AC3E}">
        <p14:creationId xmlns:p14="http://schemas.microsoft.com/office/powerpoint/2010/main" val="13921302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417638"/>
          </a:xfrm>
        </p:spPr>
        <p:txBody>
          <a:bodyPr/>
          <a:lstStyle/>
          <a:p>
            <a:pPr eaLnBrk="1" hangingPunct="1"/>
            <a:r>
              <a:rPr lang="en-US" sz="3200" smtClean="0"/>
              <a:t>Breach of Professional Ethics</a:t>
            </a:r>
            <a:br>
              <a:rPr lang="en-US" sz="3200" smtClean="0"/>
            </a:br>
            <a:r>
              <a:rPr lang="en-US" sz="3200" smtClean="0"/>
              <a:t>Professional Standards Commission</a:t>
            </a:r>
          </a:p>
        </p:txBody>
      </p:sp>
      <p:sp>
        <p:nvSpPr>
          <p:cNvPr id="36867" name="Rectangle 2"/>
          <p:cNvSpPr>
            <a:spLocks noChangeArrowheads="1"/>
          </p:cNvSpPr>
          <p:nvPr/>
        </p:nvSpPr>
        <p:spPr bwMode="auto">
          <a:xfrm>
            <a:off x="304800" y="1524000"/>
            <a:ext cx="8001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1600" dirty="0"/>
              <a:t>Gives examinees access to test questions prior to testing; </a:t>
            </a:r>
          </a:p>
          <a:p>
            <a:pPr>
              <a:buFont typeface="Wingdings" pitchFamily="2" charset="2"/>
              <a:buChar char="Ø"/>
            </a:pPr>
            <a:endParaRPr lang="en-US" sz="1600" dirty="0"/>
          </a:p>
          <a:p>
            <a:pPr>
              <a:buFont typeface="Wingdings" pitchFamily="2" charset="2"/>
              <a:buChar char="Ø"/>
            </a:pPr>
            <a:r>
              <a:rPr lang="en-US" sz="1600" dirty="0"/>
              <a:t>Copies, reproduces, or uses in any manner inconsistent with test security regulations all or any portion of secure test booklets; </a:t>
            </a:r>
          </a:p>
          <a:p>
            <a:pPr>
              <a:buFont typeface="Wingdings" pitchFamily="2" charset="2"/>
              <a:buChar char="Ø"/>
            </a:pPr>
            <a:endParaRPr lang="en-US" sz="1600" dirty="0"/>
          </a:p>
          <a:p>
            <a:pPr>
              <a:buFont typeface="Wingdings" pitchFamily="2" charset="2"/>
              <a:buChar char="Ø"/>
            </a:pPr>
            <a:r>
              <a:rPr lang="en-US" sz="1600" dirty="0"/>
              <a:t>Coaches examinees during testing, or alters or interferes with examinees’ responses in any way; </a:t>
            </a:r>
          </a:p>
          <a:p>
            <a:pPr>
              <a:buFont typeface="Wingdings" pitchFamily="2" charset="2"/>
              <a:buChar char="Ø"/>
            </a:pPr>
            <a:endParaRPr lang="en-US" sz="1600" dirty="0"/>
          </a:p>
          <a:p>
            <a:pPr>
              <a:buFont typeface="Wingdings" pitchFamily="2" charset="2"/>
              <a:buChar char="Ø"/>
            </a:pPr>
            <a:r>
              <a:rPr lang="en-US" sz="1600" dirty="0"/>
              <a:t>Makes answers available to examinees; </a:t>
            </a:r>
          </a:p>
          <a:p>
            <a:pPr>
              <a:buFont typeface="Wingdings" pitchFamily="2" charset="2"/>
              <a:buChar char="Ø"/>
            </a:pPr>
            <a:endParaRPr lang="en-US" sz="1600" dirty="0"/>
          </a:p>
          <a:p>
            <a:pPr>
              <a:buFont typeface="Wingdings" pitchFamily="2" charset="2"/>
              <a:buChar char="Ø"/>
            </a:pPr>
            <a:r>
              <a:rPr lang="en-US" sz="1600" dirty="0"/>
              <a:t>Fails to follow security regulations for distribution and return of secure test materials as directed, or fails to account for all secure test materials before, during, and after testing; </a:t>
            </a:r>
          </a:p>
          <a:p>
            <a:pPr>
              <a:buFont typeface="Wingdings" pitchFamily="2" charset="2"/>
              <a:buChar char="Ø"/>
            </a:pPr>
            <a:endParaRPr lang="en-US" sz="1600" dirty="0"/>
          </a:p>
          <a:p>
            <a:pPr>
              <a:buFont typeface="Wingdings" pitchFamily="2" charset="2"/>
              <a:buChar char="Ø"/>
            </a:pPr>
            <a:r>
              <a:rPr lang="en-US" sz="1600" dirty="0"/>
              <a:t>Uses the secure test booklets for any purpose other than examination; or</a:t>
            </a:r>
          </a:p>
          <a:p>
            <a:pPr>
              <a:buFont typeface="Wingdings" pitchFamily="2" charset="2"/>
              <a:buChar char="Ø"/>
            </a:pPr>
            <a:endParaRPr lang="en-US" sz="1600" dirty="0"/>
          </a:p>
          <a:p>
            <a:pPr>
              <a:buFont typeface="Wingdings" pitchFamily="2" charset="2"/>
              <a:buChar char="Ø"/>
            </a:pPr>
            <a:r>
              <a:rPr lang="en-US" sz="1600" dirty="0"/>
              <a:t>Participates in, directs, aids, counsels, assists, encourages, or fails to report any of these  prohibited acts.</a:t>
            </a:r>
          </a:p>
        </p:txBody>
      </p:sp>
      <p:sp>
        <p:nvSpPr>
          <p:cNvPr id="4" name="Slide Number Placeholder 3"/>
          <p:cNvSpPr>
            <a:spLocks noGrp="1"/>
          </p:cNvSpPr>
          <p:nvPr>
            <p:ph type="sldNum" sz="quarter" idx="11"/>
          </p:nvPr>
        </p:nvSpPr>
        <p:spPr>
          <a:xfrm>
            <a:off x="6705600" y="6356350"/>
            <a:ext cx="838200" cy="365125"/>
          </a:xfrm>
        </p:spPr>
        <p:txBody>
          <a:bodyPr/>
          <a:lstStyle/>
          <a:p>
            <a:pPr>
              <a:defRPr/>
            </a:pPr>
            <a:fld id="{77A98C47-5220-4EA4-BC3E-13EDC8C21ACF}"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04800" y="274638"/>
            <a:ext cx="8458200" cy="1143000"/>
          </a:xfrm>
        </p:spPr>
        <p:txBody>
          <a:bodyPr/>
          <a:lstStyle/>
          <a:p>
            <a:pPr eaLnBrk="1" hangingPunct="1"/>
            <a:r>
              <a:rPr lang="en-US" sz="3600" smtClean="0"/>
              <a:t>Characteristics of a Quality Investigation</a:t>
            </a:r>
          </a:p>
        </p:txBody>
      </p:sp>
      <p:sp>
        <p:nvSpPr>
          <p:cNvPr id="37891" name="Rectangle 3"/>
          <p:cNvSpPr>
            <a:spLocks noGrp="1" noChangeArrowheads="1"/>
          </p:cNvSpPr>
          <p:nvPr>
            <p:ph type="body" idx="4294967295"/>
          </p:nvPr>
        </p:nvSpPr>
        <p:spPr>
          <a:xfrm>
            <a:off x="228600" y="1371600"/>
            <a:ext cx="8610600" cy="4419600"/>
          </a:xfrm>
        </p:spPr>
        <p:txBody>
          <a:bodyPr/>
          <a:lstStyle/>
          <a:p>
            <a:r>
              <a:rPr lang="en-US" sz="2100" smtClean="0"/>
              <a:t>Examiner should notify Principal and School Test Coordinator of incident.</a:t>
            </a:r>
          </a:p>
          <a:p>
            <a:r>
              <a:rPr lang="en-US" sz="2100" smtClean="0"/>
              <a:t>School Test Coordinator should notify System Test Coordinator.</a:t>
            </a:r>
          </a:p>
          <a:p>
            <a:r>
              <a:rPr lang="en-US" sz="2100" smtClean="0"/>
              <a:t>Request detailed written statements from all parties involved if necessary.</a:t>
            </a:r>
          </a:p>
          <a:p>
            <a:pPr lvl="1"/>
            <a:r>
              <a:rPr lang="en-US" sz="2100" smtClean="0"/>
              <a:t>Follow up on details (connect the dots)</a:t>
            </a:r>
          </a:p>
          <a:p>
            <a:r>
              <a:rPr lang="en-US" sz="2100" smtClean="0"/>
              <a:t>Follow district procedures regarding misconduct.</a:t>
            </a:r>
          </a:p>
          <a:p>
            <a:r>
              <a:rPr lang="en-US" sz="2100" smtClean="0"/>
              <a:t>Provide a written summary of incident and investigation findings.</a:t>
            </a:r>
          </a:p>
          <a:p>
            <a:pPr lvl="1"/>
            <a:r>
              <a:rPr lang="en-US" sz="2100" smtClean="0"/>
              <a:t>Consult with GaDOE as needed.</a:t>
            </a:r>
          </a:p>
          <a:p>
            <a:r>
              <a:rPr lang="en-US" sz="2100" smtClean="0"/>
              <a:t>System Test Coordinator is responsible for reporting to GaDOE.</a:t>
            </a:r>
          </a:p>
          <a:p>
            <a:r>
              <a:rPr lang="en-US" sz="2100" smtClean="0"/>
              <a:t>Note:</a:t>
            </a:r>
          </a:p>
          <a:p>
            <a:pPr lvl="1"/>
            <a:r>
              <a:rPr lang="en-US" sz="2100" smtClean="0"/>
              <a:t>Report to GaDOE immediately, before investigation.</a:t>
            </a:r>
          </a:p>
          <a:p>
            <a:pPr lvl="1"/>
            <a:r>
              <a:rPr lang="en-US" sz="2100" smtClean="0"/>
              <a:t>Final documentation should be entered into portal.</a:t>
            </a:r>
          </a:p>
          <a:p>
            <a:pPr>
              <a:buFontTx/>
              <a:buNone/>
            </a:pPr>
            <a:endParaRPr lang="en-US" smtClean="0"/>
          </a:p>
          <a:p>
            <a:pPr eaLnBrk="1" hangingPunct="1">
              <a:lnSpc>
                <a:spcPct val="80000"/>
              </a:lnSpc>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04800"/>
            <a:ext cx="8229600" cy="944562"/>
          </a:xfrm>
        </p:spPr>
        <p:txBody>
          <a:bodyPr/>
          <a:lstStyle/>
          <a:p>
            <a:pPr eaLnBrk="1" hangingPunct="1">
              <a:defRPr/>
            </a:pPr>
            <a:r>
              <a:rPr lang="en-US" sz="3200" dirty="0" smtClean="0"/>
              <a:t/>
            </a:r>
            <a:br>
              <a:rPr lang="en-US" sz="3200" dirty="0" smtClean="0"/>
            </a:br>
            <a:r>
              <a:rPr lang="en-US" sz="3200" dirty="0" smtClean="0">
                <a:solidFill>
                  <a:schemeClr val="bg2">
                    <a:lumMod val="10000"/>
                  </a:schemeClr>
                </a:solidFill>
              </a:rPr>
              <a:t>Administration Windows and </a:t>
            </a:r>
            <a:br>
              <a:rPr lang="en-US" sz="3200" dirty="0" smtClean="0">
                <a:solidFill>
                  <a:schemeClr val="bg2">
                    <a:lumMod val="10000"/>
                  </a:schemeClr>
                </a:solidFill>
              </a:rPr>
            </a:br>
            <a:r>
              <a:rPr lang="en-US" sz="3200" dirty="0" smtClean="0">
                <a:solidFill>
                  <a:schemeClr val="bg2">
                    <a:lumMod val="10000"/>
                  </a:schemeClr>
                </a:solidFill>
              </a:rPr>
              <a:t>Deadlines for Answer Documents</a:t>
            </a:r>
            <a:br>
              <a:rPr lang="en-US" sz="3200" dirty="0" smtClean="0">
                <a:solidFill>
                  <a:schemeClr val="bg2">
                    <a:lumMod val="10000"/>
                  </a:schemeClr>
                </a:solidFill>
              </a:rPr>
            </a:br>
            <a:r>
              <a:rPr lang="en-US" sz="3200" dirty="0" smtClean="0">
                <a:solidFill>
                  <a:schemeClr val="bg2">
                    <a:lumMod val="10000"/>
                  </a:schemeClr>
                </a:solidFill>
              </a:rPr>
              <a:t>Fall 2014 GHSGT </a:t>
            </a:r>
            <a:br>
              <a:rPr lang="en-US" sz="3200" dirty="0" smtClean="0">
                <a:solidFill>
                  <a:schemeClr val="bg2">
                    <a:lumMod val="10000"/>
                  </a:schemeClr>
                </a:solidFill>
              </a:rPr>
            </a:br>
            <a:endParaRPr lang="en-US" sz="3200" dirty="0" smtClean="0">
              <a:solidFill>
                <a:schemeClr val="bg2">
                  <a:lumMod val="10000"/>
                </a:schemeClr>
              </a:solidFill>
            </a:endParaRPr>
          </a:p>
        </p:txBody>
      </p:sp>
      <p:sp>
        <p:nvSpPr>
          <p:cNvPr id="4099" name="Content Placeholder 2"/>
          <p:cNvSpPr>
            <a:spLocks noGrp="1"/>
          </p:cNvSpPr>
          <p:nvPr>
            <p:ph idx="1"/>
          </p:nvPr>
        </p:nvSpPr>
        <p:spPr>
          <a:xfrm>
            <a:off x="228600" y="1600200"/>
            <a:ext cx="8724089" cy="4525963"/>
          </a:xfrm>
        </p:spPr>
        <p:txBody>
          <a:bodyPr/>
          <a:lstStyle/>
          <a:p>
            <a:pPr algn="ctr" eaLnBrk="1" hangingPunct="1">
              <a:buFontTx/>
              <a:buNone/>
              <a:defRPr/>
            </a:pPr>
            <a:r>
              <a:rPr lang="en-US" sz="2800" b="1" dirty="0" smtClean="0">
                <a:solidFill>
                  <a:schemeClr val="bg2">
                    <a:lumMod val="10000"/>
                  </a:schemeClr>
                </a:solidFill>
              </a:rPr>
              <a:t>Materials Delivery:  August 19-22, 2014</a:t>
            </a:r>
          </a:p>
          <a:p>
            <a:pPr eaLnBrk="1" hangingPunct="1">
              <a:buFontTx/>
              <a:buNone/>
              <a:defRPr/>
            </a:pPr>
            <a:endParaRPr lang="en-US" sz="800" b="1" dirty="0" smtClean="0">
              <a:solidFill>
                <a:schemeClr val="bg2">
                  <a:lumMod val="10000"/>
                </a:schemeClr>
              </a:solidFill>
            </a:endParaRPr>
          </a:p>
          <a:p>
            <a:pPr algn="ctr" eaLnBrk="1" hangingPunct="1">
              <a:buFontTx/>
              <a:buNone/>
              <a:defRPr/>
            </a:pPr>
            <a:r>
              <a:rPr lang="en-US" b="1" dirty="0" smtClean="0">
                <a:solidFill>
                  <a:srgbClr val="FF0000"/>
                </a:solidFill>
              </a:rPr>
              <a:t>TESTING WINDOW   Sept. 8-12</a:t>
            </a:r>
          </a:p>
          <a:p>
            <a:pPr algn="ctr" eaLnBrk="1" hangingPunct="1">
              <a:buFontTx/>
              <a:buNone/>
              <a:defRPr/>
            </a:pPr>
            <a:r>
              <a:rPr lang="en-US" sz="2800" b="1" dirty="0" smtClean="0">
                <a:solidFill>
                  <a:schemeClr val="bg2">
                    <a:lumMod val="10000"/>
                  </a:schemeClr>
                </a:solidFill>
              </a:rPr>
              <a:t>DOCUMENT DEADLINES</a:t>
            </a:r>
          </a:p>
          <a:p>
            <a:pPr algn="ctr" eaLnBrk="1" hangingPunct="1">
              <a:buFontTx/>
              <a:buNone/>
              <a:defRPr/>
            </a:pPr>
            <a:r>
              <a:rPr lang="en-US" sz="2800" dirty="0" err="1" smtClean="0">
                <a:solidFill>
                  <a:schemeClr val="bg2">
                    <a:lumMod val="10000"/>
                  </a:schemeClr>
                </a:solidFill>
              </a:rPr>
              <a:t>Scorable</a:t>
            </a:r>
            <a:r>
              <a:rPr lang="en-US" sz="2800" dirty="0" smtClean="0">
                <a:solidFill>
                  <a:schemeClr val="bg2">
                    <a:lumMod val="10000"/>
                  </a:schemeClr>
                </a:solidFill>
              </a:rPr>
              <a:t> @ </a:t>
            </a:r>
            <a:r>
              <a:rPr lang="en-US" sz="2800" b="1" u="sng" dirty="0" smtClean="0">
                <a:solidFill>
                  <a:schemeClr val="bg2">
                    <a:lumMod val="10000"/>
                  </a:schemeClr>
                </a:solidFill>
              </a:rPr>
              <a:t>GCA Sept. 17</a:t>
            </a:r>
            <a:r>
              <a:rPr lang="en-US" sz="2800" dirty="0" smtClean="0">
                <a:solidFill>
                  <a:schemeClr val="bg2">
                    <a:lumMod val="10000"/>
                  </a:schemeClr>
                </a:solidFill>
              </a:rPr>
              <a:t>, 2014</a:t>
            </a:r>
          </a:p>
          <a:p>
            <a:pPr algn="ctr" eaLnBrk="1" hangingPunct="1">
              <a:buFontTx/>
              <a:buNone/>
              <a:defRPr/>
            </a:pPr>
            <a:r>
              <a:rPr lang="en-US" sz="2800" dirty="0" err="1" smtClean="0">
                <a:solidFill>
                  <a:schemeClr val="bg2">
                    <a:lumMod val="10000"/>
                  </a:schemeClr>
                </a:solidFill>
              </a:rPr>
              <a:t>Nonscorable</a:t>
            </a:r>
            <a:r>
              <a:rPr lang="en-US" sz="2800" dirty="0" smtClean="0">
                <a:solidFill>
                  <a:schemeClr val="bg2">
                    <a:lumMod val="10000"/>
                  </a:schemeClr>
                </a:solidFill>
              </a:rPr>
              <a:t> @ GCA Sept. 24, 2014</a:t>
            </a:r>
          </a:p>
          <a:p>
            <a:pPr algn="ctr" eaLnBrk="1" hangingPunct="1">
              <a:buFontTx/>
              <a:buNone/>
              <a:defRPr/>
            </a:pPr>
            <a:r>
              <a:rPr lang="en-US" sz="2800" dirty="0" smtClean="0">
                <a:solidFill>
                  <a:schemeClr val="bg2">
                    <a:lumMod val="10000"/>
                  </a:schemeClr>
                </a:solidFill>
              </a:rPr>
              <a:t>Paper reports in systems October 7-14, 2014</a:t>
            </a:r>
          </a:p>
          <a:p>
            <a:pPr algn="ctr" eaLnBrk="1" hangingPunct="1">
              <a:buFontTx/>
              <a:buNone/>
              <a:defRPr/>
            </a:pPr>
            <a:endParaRPr lang="en-US" sz="800" b="1" i="1" dirty="0" smtClean="0">
              <a:solidFill>
                <a:srgbClr val="7030A0"/>
              </a:solidFill>
            </a:endParaRPr>
          </a:p>
          <a:p>
            <a:pPr algn="ctr" eaLnBrk="1" hangingPunct="1">
              <a:buFontTx/>
              <a:buNone/>
              <a:defRPr/>
            </a:pPr>
            <a:r>
              <a:rPr lang="en-US" sz="2000" b="1" i="1" dirty="0" smtClean="0">
                <a:solidFill>
                  <a:srgbClr val="7030A0"/>
                </a:solidFill>
              </a:rPr>
              <a:t>Please note that late return of answer documents can impact scoring of the system and potentially other systems. If </a:t>
            </a:r>
            <a:r>
              <a:rPr lang="en-US" sz="2000" b="1" i="1" dirty="0">
                <a:solidFill>
                  <a:srgbClr val="7030A0"/>
                </a:solidFill>
              </a:rPr>
              <a:t>one system sends in their answer documents late, </a:t>
            </a:r>
            <a:r>
              <a:rPr lang="en-US" sz="2000" b="1" i="1" dirty="0" smtClean="0">
                <a:solidFill>
                  <a:srgbClr val="7030A0"/>
                </a:solidFill>
              </a:rPr>
              <a:t>it </a:t>
            </a:r>
            <a:r>
              <a:rPr lang="en-US" sz="2000" b="1" i="1" dirty="0">
                <a:solidFill>
                  <a:srgbClr val="7030A0"/>
                </a:solidFill>
              </a:rPr>
              <a:t>could delay results for the entire state. </a:t>
            </a:r>
          </a:p>
          <a:p>
            <a:pPr algn="ctr" eaLnBrk="1" hangingPunct="1">
              <a:buFontTx/>
              <a:buNone/>
              <a:defRPr/>
            </a:pPr>
            <a:endParaRPr lang="en-US" sz="2800" dirty="0" smtClean="0">
              <a:solidFill>
                <a:schemeClr val="bg2">
                  <a:lumMod val="10000"/>
                </a:schemeClr>
              </a:solidFill>
            </a:endParaRPr>
          </a:p>
          <a:p>
            <a:pPr eaLnBrk="1" hangingPunct="1">
              <a:buFontTx/>
              <a:buNone/>
              <a:defRPr/>
            </a:pPr>
            <a:endParaRPr lang="en-US" sz="2800" dirty="0" smtClean="0">
              <a:solidFill>
                <a:schemeClr val="bg2">
                  <a:lumMod val="10000"/>
                </a:schemeClr>
              </a:solidFill>
            </a:endParaRPr>
          </a:p>
          <a:p>
            <a:pPr eaLnBrk="1" hangingPunct="1">
              <a:buFontTx/>
              <a:buNone/>
              <a:defRPr/>
            </a:pPr>
            <a:endParaRPr lang="en-US" sz="2800" dirty="0" smtClean="0">
              <a:solidFill>
                <a:schemeClr val="bg2">
                  <a:lumMod val="10000"/>
                </a:schemeClr>
              </a:solidFill>
            </a:endParaRP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3BDCF9D5-F4E2-4E6B-A2F4-152BEC6FC32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1143000"/>
          </a:xfrm>
        </p:spPr>
        <p:txBody>
          <a:bodyPr/>
          <a:lstStyle/>
          <a:p>
            <a:pPr eaLnBrk="1" hangingPunct="1"/>
            <a:r>
              <a:rPr lang="en-US" smtClean="0"/>
              <a:t>Keys To Test Security</a:t>
            </a:r>
          </a:p>
        </p:txBody>
      </p:sp>
      <p:sp>
        <p:nvSpPr>
          <p:cNvPr id="3" name="Content Placeholder 2"/>
          <p:cNvSpPr>
            <a:spLocks noGrp="1"/>
          </p:cNvSpPr>
          <p:nvPr>
            <p:ph idx="1"/>
          </p:nvPr>
        </p:nvSpPr>
        <p:spPr>
          <a:xfrm>
            <a:off x="228600" y="990600"/>
            <a:ext cx="8915400" cy="51816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Lock tests up!</a:t>
            </a:r>
          </a:p>
          <a:p>
            <a:pPr eaLnBrk="1" fontAlgn="auto" hangingPunct="1">
              <a:spcAft>
                <a:spcPts val="0"/>
              </a:spcAft>
              <a:buFont typeface="Arial" pitchFamily="34" charset="0"/>
              <a:buChar char="•"/>
              <a:defRPr/>
            </a:pPr>
            <a:r>
              <a:rPr lang="en-US" dirty="0" smtClean="0"/>
              <a:t>Count and recount/Sign-in and Sign-out</a:t>
            </a:r>
          </a:p>
          <a:p>
            <a:pPr eaLnBrk="1" fontAlgn="auto" hangingPunct="1">
              <a:spcAft>
                <a:spcPts val="0"/>
              </a:spcAft>
              <a:buFont typeface="Arial" pitchFamily="34" charset="0"/>
              <a:buChar char="•"/>
              <a:defRPr/>
            </a:pPr>
            <a:r>
              <a:rPr lang="en-US" dirty="0" smtClean="0"/>
              <a:t>Material counts must be verified before students leave the test setting</a:t>
            </a:r>
          </a:p>
          <a:p>
            <a:pPr eaLnBrk="1" fontAlgn="auto" hangingPunct="1">
              <a:spcAft>
                <a:spcPts val="0"/>
              </a:spcAft>
              <a:buFont typeface="Arial" pitchFamily="34" charset="0"/>
              <a:buChar char="•"/>
              <a:defRPr/>
            </a:pPr>
            <a:r>
              <a:rPr lang="en-US" dirty="0" smtClean="0"/>
              <a:t>Don’t let them out of your sight</a:t>
            </a:r>
          </a:p>
          <a:p>
            <a:pPr eaLnBrk="1" fontAlgn="auto" hangingPunct="1">
              <a:spcAft>
                <a:spcPts val="0"/>
              </a:spcAft>
              <a:buFont typeface="Arial" pitchFamily="34" charset="0"/>
              <a:buChar char="•"/>
              <a:defRPr/>
            </a:pPr>
            <a:r>
              <a:rPr lang="en-US" dirty="0" smtClean="0"/>
              <a:t>Make </a:t>
            </a:r>
            <a:r>
              <a:rPr lang="en-US" dirty="0" smtClean="0"/>
              <a:t>students put their names on the Test Booklets and sign for them</a:t>
            </a:r>
          </a:p>
          <a:p>
            <a:pPr eaLnBrk="1" fontAlgn="auto" hangingPunct="1">
              <a:spcAft>
                <a:spcPts val="0"/>
              </a:spcAft>
              <a:buFont typeface="Arial" pitchFamily="34" charset="0"/>
              <a:buChar char="•"/>
              <a:defRPr/>
            </a:pPr>
            <a:r>
              <a:rPr lang="en-US" dirty="0" smtClean="0"/>
              <a:t>Students must sign-in . . . including their name and </a:t>
            </a:r>
            <a:r>
              <a:rPr lang="en-US" u="sng" dirty="0" smtClean="0"/>
              <a:t>Form Number/Letter </a:t>
            </a:r>
            <a:r>
              <a:rPr lang="en-US" dirty="0" smtClean="0"/>
              <a:t> </a:t>
            </a:r>
          </a:p>
          <a:p>
            <a:pPr eaLnBrk="1" fontAlgn="auto" hangingPunct="1">
              <a:spcAft>
                <a:spcPts val="0"/>
              </a:spcAft>
              <a:buFont typeface="Arial" pitchFamily="34" charset="0"/>
              <a:buChar char="•"/>
              <a:defRPr/>
            </a:pPr>
            <a:r>
              <a:rPr lang="en-US" dirty="0" smtClean="0"/>
              <a:t>No peeking</a:t>
            </a:r>
          </a:p>
          <a:p>
            <a:pPr eaLnBrk="1" fontAlgn="auto" hangingPunct="1">
              <a:spcAft>
                <a:spcPts val="0"/>
              </a:spcAft>
              <a:buFont typeface="Arial" pitchFamily="34" charset="0"/>
              <a:buChar char="•"/>
              <a:defRPr/>
            </a:pPr>
            <a:r>
              <a:rPr lang="en-US" dirty="0" smtClean="0"/>
              <a:t>Do not copy  </a:t>
            </a:r>
          </a:p>
          <a:p>
            <a:pPr eaLnBrk="1" fontAlgn="auto" hangingPunct="1">
              <a:spcAft>
                <a:spcPts val="0"/>
              </a:spcAft>
              <a:buFont typeface="Arial" pitchFamily="34" charset="0"/>
              <a:buChar char="•"/>
              <a:defRPr/>
            </a:pPr>
            <a:r>
              <a:rPr lang="en-US" dirty="0" smtClean="0"/>
              <a:t>Monitor students</a:t>
            </a: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DC66A19F-CA75-43C8-BB1B-79B14DA2E52B}"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639762"/>
          </a:xfrm>
        </p:spPr>
        <p:txBody>
          <a:bodyPr anchor="t"/>
          <a:lstStyle/>
          <a:p>
            <a:pPr eaLnBrk="1" hangingPunct="1"/>
            <a:r>
              <a:rPr lang="en-US" sz="2800" dirty="0" smtClean="0"/>
              <a:t>PLANNING FOR TEST ADMINISTRATION</a:t>
            </a:r>
          </a:p>
        </p:txBody>
      </p:sp>
      <p:sp>
        <p:nvSpPr>
          <p:cNvPr id="3" name="Content Placeholder 2"/>
          <p:cNvSpPr>
            <a:spLocks noGrp="1"/>
          </p:cNvSpPr>
          <p:nvPr>
            <p:ph idx="1"/>
          </p:nvPr>
        </p:nvSpPr>
        <p:spPr>
          <a:xfrm>
            <a:off x="381000" y="914400"/>
            <a:ext cx="8305800" cy="5638800"/>
          </a:xfrm>
        </p:spPr>
        <p:txBody>
          <a:bodyPr rtlCol="0">
            <a:normAutofit fontScale="77500" lnSpcReduction="20000"/>
          </a:bodyPr>
          <a:lstStyle/>
          <a:p>
            <a:pPr eaLnBrk="1" fontAlgn="auto" hangingPunct="1">
              <a:spcAft>
                <a:spcPts val="0"/>
              </a:spcAft>
              <a:buFont typeface="Arial" pitchFamily="34" charset="0"/>
              <a:buNone/>
              <a:defRPr/>
            </a:pPr>
            <a:r>
              <a:rPr lang="en-US" dirty="0" smtClean="0"/>
              <a:t>Conducive Environment 	</a:t>
            </a:r>
          </a:p>
          <a:p>
            <a:pPr eaLnBrk="1" fontAlgn="auto" hangingPunct="1">
              <a:spcAft>
                <a:spcPts val="0"/>
              </a:spcAft>
              <a:buFont typeface="Arial" pitchFamily="34" charset="0"/>
              <a:buChar char="•"/>
              <a:defRPr/>
            </a:pPr>
            <a:r>
              <a:rPr lang="en-US" sz="3400" dirty="0" smtClean="0"/>
              <a:t>Seating spaces and writing surfaces are large enough </a:t>
            </a:r>
          </a:p>
          <a:p>
            <a:pPr eaLnBrk="1" fontAlgn="auto" hangingPunct="1">
              <a:spcAft>
                <a:spcPts val="0"/>
              </a:spcAft>
              <a:buFont typeface="Arial" pitchFamily="34" charset="0"/>
              <a:buChar char="•"/>
              <a:defRPr/>
            </a:pPr>
            <a:r>
              <a:rPr lang="en-US" sz="3400" dirty="0" smtClean="0"/>
              <a:t>Seating arranged to prevent cheating. </a:t>
            </a:r>
          </a:p>
          <a:p>
            <a:pPr eaLnBrk="1" fontAlgn="auto" hangingPunct="1">
              <a:spcAft>
                <a:spcPts val="0"/>
              </a:spcAft>
              <a:buFont typeface="Arial" pitchFamily="34" charset="0"/>
              <a:buChar char="•"/>
              <a:defRPr/>
            </a:pPr>
            <a:r>
              <a:rPr lang="en-US" sz="3400" dirty="0" smtClean="0"/>
              <a:t>NO cell phones, PDAs, or other electronic devices in the exam room. </a:t>
            </a:r>
          </a:p>
          <a:p>
            <a:pPr eaLnBrk="1" fontAlgn="auto" hangingPunct="1">
              <a:spcAft>
                <a:spcPts val="0"/>
              </a:spcAft>
              <a:buFont typeface="Arial" pitchFamily="34" charset="0"/>
              <a:buChar char="•"/>
              <a:defRPr/>
            </a:pPr>
            <a:r>
              <a:rPr lang="en-US" sz="3400" dirty="0" smtClean="0"/>
              <a:t>Take any discovered devices away immediately .  Return them at a later time</a:t>
            </a:r>
          </a:p>
          <a:p>
            <a:pPr eaLnBrk="1" fontAlgn="auto" hangingPunct="1">
              <a:spcAft>
                <a:spcPts val="0"/>
              </a:spcAft>
              <a:buFont typeface="Arial" pitchFamily="34" charset="0"/>
              <a:buChar char="•"/>
              <a:defRPr/>
            </a:pPr>
            <a:r>
              <a:rPr lang="en-US" sz="3400" dirty="0" smtClean="0"/>
              <a:t>No. 2 Pencils - Each student should be told to bring two No. 2 pencils with erasers on days tests are to be administered. However, there should be a supply of extra pencils and erasers available for students who forget. </a:t>
            </a:r>
          </a:p>
          <a:p>
            <a:pPr eaLnBrk="1" fontAlgn="auto" hangingPunct="1">
              <a:spcAft>
                <a:spcPts val="0"/>
              </a:spcAft>
              <a:buFont typeface="Arial" pitchFamily="34" charset="0"/>
              <a:buChar char="•"/>
              <a:defRPr/>
            </a:pPr>
            <a:r>
              <a:rPr lang="en-US" sz="3400" dirty="0" smtClean="0"/>
              <a:t>Keep a timing device visible - You should have a clock or watch to keep track of time during test administration. </a:t>
            </a: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3C414F0D-C5EC-4BE9-988A-7AF948736D28}"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274638"/>
            <a:ext cx="8229600" cy="715962"/>
          </a:xfrm>
        </p:spPr>
        <p:txBody>
          <a:bodyPr/>
          <a:lstStyle/>
          <a:p>
            <a:pPr eaLnBrk="1" hangingPunct="1"/>
            <a:r>
              <a:rPr lang="en-US" sz="3200" dirty="0"/>
              <a:t>PLANNING FOR TEST </a:t>
            </a:r>
            <a:r>
              <a:rPr lang="en-US" sz="3200" dirty="0" smtClean="0"/>
              <a:t>ADMINISTRATION</a:t>
            </a:r>
            <a:br>
              <a:rPr lang="en-US" sz="3200" dirty="0" smtClean="0"/>
            </a:br>
            <a:r>
              <a:rPr lang="en-US" altLang="en-US" sz="2800" dirty="0" smtClean="0"/>
              <a:t>Roles and Responsibilities</a:t>
            </a:r>
          </a:p>
        </p:txBody>
      </p:sp>
      <p:sp>
        <p:nvSpPr>
          <p:cNvPr id="92163" name="Content Placeholder 2"/>
          <p:cNvSpPr>
            <a:spLocks noGrp="1"/>
          </p:cNvSpPr>
          <p:nvPr>
            <p:ph idx="1"/>
          </p:nvPr>
        </p:nvSpPr>
        <p:spPr>
          <a:xfrm>
            <a:off x="381000" y="1447800"/>
            <a:ext cx="8229600" cy="4525963"/>
          </a:xfrm>
        </p:spPr>
        <p:txBody>
          <a:bodyPr/>
          <a:lstStyle/>
          <a:p>
            <a:pPr eaLnBrk="1" hangingPunct="1"/>
            <a:r>
              <a:rPr lang="en-US" altLang="en-US" sz="2400" b="1" dirty="0" smtClean="0"/>
              <a:t>Refer to </a:t>
            </a:r>
            <a:r>
              <a:rPr lang="en-US" altLang="en-US" sz="2400" b="1" i="1" dirty="0" smtClean="0"/>
              <a:t>Student Assessment Handbook </a:t>
            </a:r>
            <a:r>
              <a:rPr lang="en-US" altLang="en-US" sz="2400" b="1" dirty="0" smtClean="0"/>
              <a:t>for detailed information.</a:t>
            </a:r>
          </a:p>
          <a:p>
            <a:pPr eaLnBrk="1" hangingPunct="1"/>
            <a:r>
              <a:rPr lang="en-US" altLang="en-US" sz="2400" dirty="0" smtClean="0"/>
              <a:t>Superintendent has ultimate responsibility for all testing activities within the local school system.  The System Test Coordinator shares this responsibility as the Superintendent’s designee.</a:t>
            </a:r>
          </a:p>
          <a:p>
            <a:pPr eaLnBrk="1" hangingPunct="1"/>
            <a:r>
              <a:rPr lang="en-US" altLang="en-US" sz="2400" dirty="0" smtClean="0"/>
              <a:t>Principal has ultimate responsibility for all testing activities within the school.</a:t>
            </a:r>
          </a:p>
          <a:p>
            <a:pPr lvl="1" eaLnBrk="1" hangingPunct="1"/>
            <a:r>
              <a:rPr lang="en-US" altLang="en-US" sz="2400" dirty="0" smtClean="0">
                <a:solidFill>
                  <a:srgbClr val="7030A0"/>
                </a:solidFill>
              </a:rPr>
              <a:t>Emphasis:  </a:t>
            </a:r>
            <a:r>
              <a:rPr lang="en-US" altLang="en-US" sz="2400" dirty="0" smtClean="0"/>
              <a:t>The Principal must complete the Principal’s Certification Form after </a:t>
            </a:r>
            <a:r>
              <a:rPr lang="en-US" altLang="en-US" sz="2400" u="sng" dirty="0" smtClean="0"/>
              <a:t>each</a:t>
            </a:r>
            <a:r>
              <a:rPr lang="en-US" altLang="en-US" sz="2400" dirty="0" smtClean="0"/>
              <a:t> administration.</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07E73E83-6983-4CD7-B456-EAAA75F6F237}" type="slidenum">
              <a:rPr lang="en-US" smtClean="0"/>
              <a:pPr>
                <a:defRPr/>
              </a:pPr>
              <a:t>42</a:t>
            </a:fld>
            <a:endParaRPr lang="en-US" dirty="0"/>
          </a:p>
        </p:txBody>
      </p:sp>
    </p:spTree>
    <p:extLst>
      <p:ext uri="{BB962C8B-B14F-4D97-AF65-F5344CB8AC3E}">
        <p14:creationId xmlns:p14="http://schemas.microsoft.com/office/powerpoint/2010/main" val="596332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Content Placeholder 2"/>
          <p:cNvSpPr>
            <a:spLocks noGrp="1"/>
          </p:cNvSpPr>
          <p:nvPr>
            <p:ph idx="1"/>
          </p:nvPr>
        </p:nvSpPr>
        <p:spPr>
          <a:xfrm>
            <a:off x="152400" y="1066800"/>
            <a:ext cx="8839200" cy="4525963"/>
          </a:xfrm>
        </p:spPr>
        <p:txBody>
          <a:bodyPr/>
          <a:lstStyle/>
          <a:p>
            <a:pPr marL="0" indent="0" eaLnBrk="1" hangingPunct="1">
              <a:buFont typeface="Arial" charset="0"/>
              <a:buNone/>
            </a:pPr>
            <a:r>
              <a:rPr lang="en-US" altLang="en-US" sz="2800" dirty="0" smtClean="0"/>
              <a:t>System Test Coordinator</a:t>
            </a:r>
          </a:p>
          <a:p>
            <a:pPr eaLnBrk="1" hangingPunct="1"/>
            <a:r>
              <a:rPr lang="en-US" altLang="en-US" sz="2400" dirty="0" smtClean="0"/>
              <a:t>Liaison between system and </a:t>
            </a:r>
            <a:r>
              <a:rPr lang="en-US" altLang="en-US" sz="2400" dirty="0" err="1" smtClean="0"/>
              <a:t>GaDOE</a:t>
            </a:r>
            <a:endParaRPr lang="en-US" altLang="en-US" sz="2400" dirty="0" smtClean="0"/>
          </a:p>
          <a:p>
            <a:pPr eaLnBrk="1" hangingPunct="1"/>
            <a:r>
              <a:rPr lang="en-US" altLang="en-US" sz="2400" dirty="0" smtClean="0"/>
              <a:t>Conduct local system trainings of School Coordinators</a:t>
            </a:r>
          </a:p>
          <a:p>
            <a:pPr eaLnBrk="1" hangingPunct="1"/>
            <a:r>
              <a:rPr lang="en-US" altLang="en-US" sz="2400" dirty="0" smtClean="0"/>
              <a:t>Coordinate ALL administration activity</a:t>
            </a:r>
          </a:p>
          <a:p>
            <a:pPr eaLnBrk="1" hangingPunct="1"/>
            <a:r>
              <a:rPr lang="en-US" altLang="en-US" sz="2400" dirty="0" smtClean="0"/>
              <a:t>Know and enforce responsibilities of all other roles</a:t>
            </a:r>
          </a:p>
          <a:p>
            <a:pPr eaLnBrk="1" hangingPunct="1"/>
            <a:r>
              <a:rPr lang="en-US" altLang="en-US" sz="2400" dirty="0" smtClean="0"/>
              <a:t>Adhere to the state testing calendar and local calendars/schedules</a:t>
            </a:r>
          </a:p>
          <a:p>
            <a:pPr eaLnBrk="1" hangingPunct="1"/>
            <a:r>
              <a:rPr lang="en-US" altLang="en-US" sz="2400" dirty="0" smtClean="0"/>
              <a:t>Implement plans for ordering and receipt of materials, distribution, test security, administration, collection and return shipments, receipt and dissemination of reports and data</a:t>
            </a:r>
          </a:p>
          <a:p>
            <a:pPr eaLnBrk="1" hangingPunct="1"/>
            <a:r>
              <a:rPr lang="en-US" altLang="en-US" sz="2400" b="1" dirty="0" smtClean="0">
                <a:solidFill>
                  <a:srgbClr val="7030A0"/>
                </a:solidFill>
              </a:rPr>
              <a:t>Detailed list of responsibilities in SAH</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CB294F60-43EE-45BF-AED1-327A9158B0C1}" type="slidenum">
              <a:rPr lang="en-US" smtClean="0"/>
              <a:pPr>
                <a:defRPr/>
              </a:pPr>
              <a:t>43</a:t>
            </a:fld>
            <a:endParaRPr lang="en-US" dirty="0"/>
          </a:p>
        </p:txBody>
      </p:sp>
      <p:sp>
        <p:nvSpPr>
          <p:cNvPr id="5" name="Title 1"/>
          <p:cNvSpPr txBox="1">
            <a:spLocks/>
          </p:cNvSpPr>
          <p:nvPr/>
        </p:nvSpPr>
        <p:spPr bwMode="auto">
          <a:xfrm>
            <a:off x="609600" y="22860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t>PLANNING FOR TEST ADMINISTRATION</a:t>
            </a:r>
            <a:br>
              <a:rPr lang="en-US" sz="3200" dirty="0" smtClean="0"/>
            </a:br>
            <a:r>
              <a:rPr lang="en-US" altLang="en-US" sz="2800" dirty="0" smtClean="0"/>
              <a:t>Roles and Responsibilities</a:t>
            </a:r>
          </a:p>
        </p:txBody>
      </p:sp>
    </p:spTree>
    <p:extLst>
      <p:ext uri="{BB962C8B-B14F-4D97-AF65-F5344CB8AC3E}">
        <p14:creationId xmlns:p14="http://schemas.microsoft.com/office/powerpoint/2010/main" val="2661694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Content Placeholder 2"/>
          <p:cNvSpPr>
            <a:spLocks noGrp="1"/>
          </p:cNvSpPr>
          <p:nvPr>
            <p:ph idx="1"/>
          </p:nvPr>
        </p:nvSpPr>
        <p:spPr>
          <a:xfrm>
            <a:off x="228600" y="1066800"/>
            <a:ext cx="8686800" cy="4525963"/>
          </a:xfrm>
        </p:spPr>
        <p:txBody>
          <a:bodyPr/>
          <a:lstStyle/>
          <a:p>
            <a:pPr marL="0" indent="0" eaLnBrk="1" hangingPunct="1">
              <a:buFont typeface="Arial" charset="0"/>
              <a:buNone/>
            </a:pPr>
            <a:r>
              <a:rPr lang="en-US" altLang="en-US" sz="2200" dirty="0" smtClean="0"/>
              <a:t>School Test Coordinator</a:t>
            </a:r>
          </a:p>
          <a:p>
            <a:pPr eaLnBrk="1" hangingPunct="1"/>
            <a:r>
              <a:rPr lang="en-US" altLang="en-US" sz="2400" dirty="0" smtClean="0"/>
              <a:t>Must hold a PSC-issued certificate (per Student Assessment Handbook)</a:t>
            </a:r>
          </a:p>
          <a:p>
            <a:pPr eaLnBrk="1" hangingPunct="1"/>
            <a:r>
              <a:rPr lang="en-US" altLang="en-US" sz="2400" dirty="0" smtClean="0"/>
              <a:t>Count and secure all test materials</a:t>
            </a:r>
          </a:p>
          <a:p>
            <a:pPr eaLnBrk="1" hangingPunct="1"/>
            <a:r>
              <a:rPr lang="en-US" altLang="en-US" sz="2400" dirty="0" smtClean="0"/>
              <a:t>Materials distribution/return, signing out and signing in materials</a:t>
            </a:r>
          </a:p>
          <a:p>
            <a:pPr eaLnBrk="1" hangingPunct="1"/>
            <a:r>
              <a:rPr lang="en-US" altLang="en-US" sz="2400" dirty="0" smtClean="0"/>
              <a:t>Attend and then redeliver training </a:t>
            </a:r>
          </a:p>
          <a:p>
            <a:pPr eaLnBrk="1" hangingPunct="1"/>
            <a:r>
              <a:rPr lang="en-US" altLang="en-US" sz="2400" dirty="0" smtClean="0"/>
              <a:t>Plan for all aspects of the school’s test administration, monitor test administration environment</a:t>
            </a:r>
          </a:p>
          <a:p>
            <a:pPr eaLnBrk="1" hangingPunct="1"/>
            <a:r>
              <a:rPr lang="en-US" altLang="en-US" sz="2400" dirty="0" smtClean="0"/>
              <a:t>Receive/verify test material counts after testing each day</a:t>
            </a:r>
          </a:p>
          <a:p>
            <a:pPr eaLnBrk="1" hangingPunct="1"/>
            <a:r>
              <a:rPr lang="en-US" altLang="en-US" sz="2400" dirty="0" smtClean="0"/>
              <a:t>Collaborate effectively with local system colleagues who have a role in the success of your system’s testing program.</a:t>
            </a:r>
          </a:p>
          <a:p>
            <a:pPr eaLnBrk="1" hangingPunct="1"/>
            <a:r>
              <a:rPr lang="en-US" altLang="en-US" sz="2400" b="1" dirty="0" smtClean="0">
                <a:solidFill>
                  <a:srgbClr val="7030A0"/>
                </a:solidFill>
              </a:rPr>
              <a:t>Detailed list of responsibilities in SAH</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0A0C8BB3-DEB6-48BB-A90D-736DA0BECC16}" type="slidenum">
              <a:rPr lang="en-US" smtClean="0"/>
              <a:pPr>
                <a:defRPr/>
              </a:pPr>
              <a:t>44</a:t>
            </a:fld>
            <a:endParaRPr lang="en-US" dirty="0"/>
          </a:p>
        </p:txBody>
      </p:sp>
      <p:sp>
        <p:nvSpPr>
          <p:cNvPr id="6" name="Title 1"/>
          <p:cNvSpPr txBox="1">
            <a:spLocks/>
          </p:cNvSpPr>
          <p:nvPr/>
        </p:nvSpPr>
        <p:spPr bwMode="auto">
          <a:xfrm>
            <a:off x="609600" y="22860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t>PLANNING FOR TEST ADMINISTRATION</a:t>
            </a:r>
            <a:br>
              <a:rPr lang="en-US" sz="3200" dirty="0" smtClean="0"/>
            </a:br>
            <a:r>
              <a:rPr lang="en-US" altLang="en-US" sz="2800" dirty="0" smtClean="0"/>
              <a:t>Roles and Responsibilities</a:t>
            </a:r>
          </a:p>
        </p:txBody>
      </p:sp>
    </p:spTree>
    <p:extLst>
      <p:ext uri="{BB962C8B-B14F-4D97-AF65-F5344CB8AC3E}">
        <p14:creationId xmlns:p14="http://schemas.microsoft.com/office/powerpoint/2010/main" val="919237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p:cNvSpPr>
            <a:spLocks noGrp="1"/>
          </p:cNvSpPr>
          <p:nvPr>
            <p:ph idx="1"/>
          </p:nvPr>
        </p:nvSpPr>
        <p:spPr>
          <a:xfrm>
            <a:off x="76200" y="1066800"/>
            <a:ext cx="8915400" cy="4876800"/>
          </a:xfrm>
        </p:spPr>
        <p:txBody>
          <a:bodyPr/>
          <a:lstStyle/>
          <a:p>
            <a:pPr marL="0" indent="0" eaLnBrk="1" hangingPunct="1">
              <a:buFont typeface="Arial" charset="0"/>
              <a:buNone/>
            </a:pPr>
            <a:r>
              <a:rPr lang="en-US" altLang="en-US" sz="2100" dirty="0" smtClean="0"/>
              <a:t>Examiner</a:t>
            </a:r>
          </a:p>
          <a:p>
            <a:pPr eaLnBrk="1" hangingPunct="1"/>
            <a:r>
              <a:rPr lang="en-US" altLang="en-US" sz="2200" b="1" dirty="0" smtClean="0">
                <a:solidFill>
                  <a:srgbClr val="FF0000"/>
                </a:solidFill>
              </a:rPr>
              <a:t>Must</a:t>
            </a:r>
            <a:r>
              <a:rPr lang="en-US" altLang="en-US" sz="2200" dirty="0" smtClean="0">
                <a:solidFill>
                  <a:srgbClr val="FF0000"/>
                </a:solidFill>
              </a:rPr>
              <a:t> </a:t>
            </a:r>
            <a:r>
              <a:rPr lang="en-US" altLang="en-US" sz="2200" dirty="0" smtClean="0"/>
              <a:t>hold a Georgia PSC-issued certificate (teachers, counselors, administrators, paraprofessionals) . . . This is </a:t>
            </a:r>
            <a:r>
              <a:rPr lang="en-US" altLang="en-US" sz="2200" u="sng" dirty="0" smtClean="0"/>
              <a:t>required</a:t>
            </a:r>
            <a:r>
              <a:rPr lang="en-US" altLang="en-US" sz="2200" dirty="0" smtClean="0"/>
              <a:t> per SBOE Rule 160-3-1-.07.  </a:t>
            </a:r>
            <a:r>
              <a:rPr lang="en-US" altLang="en-US" sz="2200" dirty="0" err="1" smtClean="0"/>
              <a:t>GaDOE</a:t>
            </a:r>
            <a:r>
              <a:rPr lang="en-US" altLang="en-US" sz="2200" dirty="0" smtClean="0"/>
              <a:t> is compelled to invalidate when this does not occur (!).</a:t>
            </a:r>
          </a:p>
          <a:p>
            <a:pPr eaLnBrk="1" hangingPunct="1"/>
            <a:r>
              <a:rPr lang="en-US" altLang="en-US" sz="2200" dirty="0" smtClean="0"/>
              <a:t>Security/verification of test materials</a:t>
            </a:r>
          </a:p>
          <a:p>
            <a:pPr eaLnBrk="1" hangingPunct="1"/>
            <a:r>
              <a:rPr lang="en-US" altLang="en-US" sz="2200" dirty="0" smtClean="0"/>
              <a:t>Control of testing environment and active monitoring</a:t>
            </a:r>
          </a:p>
          <a:p>
            <a:pPr eaLnBrk="1" hangingPunct="1"/>
            <a:r>
              <a:rPr lang="en-US" altLang="en-US" sz="2200" dirty="0" smtClean="0"/>
              <a:t>Accuracy of demographic/student information on answer documents</a:t>
            </a:r>
          </a:p>
          <a:p>
            <a:pPr eaLnBrk="1" hangingPunct="1"/>
            <a:r>
              <a:rPr lang="en-US" altLang="en-US" sz="2200" dirty="0" smtClean="0"/>
              <a:t>Correct delivery of assigned accommodations</a:t>
            </a:r>
          </a:p>
          <a:p>
            <a:pPr eaLnBrk="1" hangingPunct="1"/>
            <a:r>
              <a:rPr lang="en-US" altLang="en-US" sz="2200" dirty="0" smtClean="0"/>
              <a:t>Follows procedures for testing as given in </a:t>
            </a:r>
            <a:r>
              <a:rPr lang="en-US" altLang="en-US" sz="2200" i="1" dirty="0" smtClean="0"/>
              <a:t>Examiner’s Manuals</a:t>
            </a:r>
            <a:r>
              <a:rPr lang="en-US" altLang="en-US" sz="2200" dirty="0" smtClean="0"/>
              <a:t>, including reading all directions/script to students</a:t>
            </a:r>
          </a:p>
          <a:p>
            <a:pPr eaLnBrk="1" hangingPunct="1"/>
            <a:r>
              <a:rPr lang="en-US" altLang="en-US" sz="2200" dirty="0" smtClean="0"/>
              <a:t>Test materials are not to be used for any purpose other than test administration</a:t>
            </a:r>
          </a:p>
          <a:p>
            <a:pPr eaLnBrk="1" hangingPunct="1"/>
            <a:r>
              <a:rPr lang="en-US" altLang="en-US" sz="2200" b="1" dirty="0" smtClean="0">
                <a:solidFill>
                  <a:srgbClr val="7030A0"/>
                </a:solidFill>
              </a:rPr>
              <a:t>Detailed list of responsibilities in SAH</a:t>
            </a:r>
          </a:p>
          <a:p>
            <a:pPr lvl="1" eaLnBrk="1" hangingPunct="1"/>
            <a:endParaRPr lang="en-US" altLang="en-US" sz="2100" dirty="0" smtClean="0"/>
          </a:p>
          <a:p>
            <a:pPr lvl="1" eaLnBrk="1" hangingPunct="1"/>
            <a:endParaRPr lang="en-US" altLang="en-US" sz="2100" dirty="0" smtClean="0"/>
          </a:p>
          <a:p>
            <a:pPr lvl="1" eaLnBrk="1" hangingPunct="1">
              <a:buFont typeface="Arial" charset="0"/>
              <a:buNone/>
            </a:pPr>
            <a:endParaRPr lang="en-US" altLang="en-US" sz="2100"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5DD66F72-14C3-4B80-B9B7-E3B47B8371CB}" type="slidenum">
              <a:rPr lang="en-US" smtClean="0"/>
              <a:pPr>
                <a:defRPr/>
              </a:pPr>
              <a:t>45</a:t>
            </a:fld>
            <a:endParaRPr lang="en-US" dirty="0"/>
          </a:p>
        </p:txBody>
      </p:sp>
      <p:sp>
        <p:nvSpPr>
          <p:cNvPr id="6" name="Title 1"/>
          <p:cNvSpPr txBox="1">
            <a:spLocks/>
          </p:cNvSpPr>
          <p:nvPr/>
        </p:nvSpPr>
        <p:spPr bwMode="auto">
          <a:xfrm>
            <a:off x="609600" y="22860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t>PLANNING FOR TEST ADMINISTRATION</a:t>
            </a:r>
            <a:br>
              <a:rPr lang="en-US" sz="3200" dirty="0" smtClean="0"/>
            </a:br>
            <a:r>
              <a:rPr lang="en-US" altLang="en-US" sz="2800" dirty="0" smtClean="0"/>
              <a:t>Roles and Responsibilities</a:t>
            </a:r>
          </a:p>
        </p:txBody>
      </p:sp>
    </p:spTree>
    <p:extLst>
      <p:ext uri="{BB962C8B-B14F-4D97-AF65-F5344CB8AC3E}">
        <p14:creationId xmlns:p14="http://schemas.microsoft.com/office/powerpoint/2010/main" val="3755339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152400" y="1219200"/>
            <a:ext cx="8763000" cy="5029200"/>
          </a:xfrm>
        </p:spPr>
        <p:txBody>
          <a:bodyPr/>
          <a:lstStyle/>
          <a:p>
            <a:pPr eaLnBrk="1" hangingPunct="1">
              <a:buFontTx/>
              <a:buNone/>
            </a:pPr>
            <a:r>
              <a:rPr lang="en-US" sz="2400" dirty="0" smtClean="0"/>
              <a:t>EXAMINERS </a:t>
            </a:r>
          </a:p>
          <a:p>
            <a:pPr eaLnBrk="1" hangingPunct="1"/>
            <a:r>
              <a:rPr lang="en-US" sz="2400" dirty="0" smtClean="0"/>
              <a:t>Be certain that students’ Answer Documents are prepared correctly. </a:t>
            </a:r>
          </a:p>
          <a:p>
            <a:pPr eaLnBrk="1" hangingPunct="1"/>
            <a:r>
              <a:rPr lang="en-US" sz="2400" dirty="0" smtClean="0"/>
              <a:t>Be certain that students respond in the appropriate sections of the Answer Document (e.g., that Social Studies items are answered in the section marked SOCIAL STUDIES). Marking responses in the wrong content area, even if later erased, can cause scoring errors. </a:t>
            </a:r>
          </a:p>
          <a:p>
            <a:pPr eaLnBrk="1" hangingPunct="1"/>
            <a:r>
              <a:rPr lang="en-US" sz="2400" dirty="0" smtClean="0"/>
              <a:t>Be certain students code the correct form number/letter on their Answer Documents. </a:t>
            </a:r>
          </a:p>
          <a:p>
            <a:pPr eaLnBrk="1" hangingPunct="1"/>
            <a:r>
              <a:rPr lang="en-US" sz="2400" dirty="0" smtClean="0"/>
              <a:t>All students may have up to three (3) hours to complete each GHSGT. </a:t>
            </a:r>
          </a:p>
          <a:p>
            <a:pPr eaLnBrk="1" hangingPunct="1">
              <a:buFontTx/>
              <a:buNone/>
            </a:pPr>
            <a:r>
              <a:rPr lang="en-US" sz="2400" dirty="0" smtClean="0"/>
              <a:t> </a:t>
            </a: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6EC0B858-C23C-4210-9079-47C2DA31BB44}" type="slidenum">
              <a:rPr lang="en-US" smtClean="0"/>
              <a:pPr>
                <a:defRPr/>
              </a:pPr>
              <a:t>46</a:t>
            </a:fld>
            <a:endParaRPr lang="en-US" dirty="0"/>
          </a:p>
        </p:txBody>
      </p:sp>
      <p:sp>
        <p:nvSpPr>
          <p:cNvPr id="6" name="Title 1"/>
          <p:cNvSpPr txBox="1">
            <a:spLocks/>
          </p:cNvSpPr>
          <p:nvPr/>
        </p:nvSpPr>
        <p:spPr bwMode="auto">
          <a:xfrm>
            <a:off x="609600" y="22860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t>PLANNING FOR TEST ADMINISTRATION</a:t>
            </a:r>
            <a:br>
              <a:rPr lang="en-US" sz="3200" dirty="0" smtClean="0"/>
            </a:br>
            <a:r>
              <a:rPr lang="en-US" altLang="en-US" sz="2800" dirty="0" smtClean="0"/>
              <a:t>Roles and Responsibilities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ontent Placeholder 2"/>
          <p:cNvSpPr>
            <a:spLocks noGrp="1"/>
          </p:cNvSpPr>
          <p:nvPr>
            <p:ph idx="1"/>
          </p:nvPr>
        </p:nvSpPr>
        <p:spPr/>
        <p:txBody>
          <a:bodyPr/>
          <a:lstStyle/>
          <a:p>
            <a:pPr marL="0" indent="0" eaLnBrk="1" hangingPunct="1">
              <a:buFont typeface="Arial" charset="0"/>
              <a:buNone/>
            </a:pPr>
            <a:r>
              <a:rPr lang="en-US" altLang="en-US" sz="2800" dirty="0" smtClean="0"/>
              <a:t>Proctor</a:t>
            </a:r>
          </a:p>
          <a:p>
            <a:pPr eaLnBrk="1" hangingPunct="1"/>
            <a:r>
              <a:rPr lang="en-US" altLang="en-US" sz="2400" dirty="0" smtClean="0"/>
              <a:t>Must be trained</a:t>
            </a:r>
          </a:p>
          <a:p>
            <a:pPr eaLnBrk="1" hangingPunct="1"/>
            <a:r>
              <a:rPr lang="en-US" altLang="en-US" sz="2400" dirty="0" smtClean="0"/>
              <a:t>With examiner supervision, ensures that students are managing test materials appropriately</a:t>
            </a:r>
          </a:p>
          <a:p>
            <a:pPr eaLnBrk="1" hangingPunct="1"/>
            <a:r>
              <a:rPr lang="en-US" altLang="en-US" sz="2400" dirty="0" smtClean="0"/>
              <a:t>Active monitoring</a:t>
            </a:r>
          </a:p>
          <a:p>
            <a:pPr eaLnBrk="1" hangingPunct="1"/>
            <a:r>
              <a:rPr lang="en-US" altLang="en-US" sz="2400" b="1" dirty="0" smtClean="0">
                <a:solidFill>
                  <a:srgbClr val="7030A0"/>
                </a:solidFill>
              </a:rPr>
              <a:t>Detailed list of responsibilities in SAH</a:t>
            </a:r>
          </a:p>
          <a:p>
            <a:pPr lvl="1" eaLnBrk="1" hangingPunct="1"/>
            <a:endParaRPr lang="en-US" altLang="en-US"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C008153F-5BA0-4CB4-BA02-5EDFC49E92FD}" type="slidenum">
              <a:rPr lang="en-US" smtClean="0"/>
              <a:pPr>
                <a:defRPr/>
              </a:pPr>
              <a:t>47</a:t>
            </a:fld>
            <a:endParaRPr lang="en-US" dirty="0"/>
          </a:p>
        </p:txBody>
      </p:sp>
      <p:sp>
        <p:nvSpPr>
          <p:cNvPr id="6" name="Title 1"/>
          <p:cNvSpPr txBox="1">
            <a:spLocks/>
          </p:cNvSpPr>
          <p:nvPr/>
        </p:nvSpPr>
        <p:spPr bwMode="auto">
          <a:xfrm>
            <a:off x="609600" y="22860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t>PLANNING FOR TEST ADMINISTRATION</a:t>
            </a:r>
            <a:br>
              <a:rPr lang="en-US" sz="3200" dirty="0" smtClean="0"/>
            </a:br>
            <a:r>
              <a:rPr lang="en-US" altLang="en-US" sz="2800" dirty="0" smtClean="0"/>
              <a:t>Roles and Responsibilities</a:t>
            </a:r>
          </a:p>
        </p:txBody>
      </p:sp>
    </p:spTree>
    <p:extLst>
      <p:ext uri="{BB962C8B-B14F-4D97-AF65-F5344CB8AC3E}">
        <p14:creationId xmlns:p14="http://schemas.microsoft.com/office/powerpoint/2010/main" val="2020438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229600" cy="715962"/>
          </a:xfrm>
        </p:spPr>
        <p:txBody>
          <a:bodyPr/>
          <a:lstStyle/>
          <a:p>
            <a:pPr eaLnBrk="1" hangingPunct="1"/>
            <a:r>
              <a:rPr lang="en-US" sz="3200" smtClean="0"/>
              <a:t>PLANNING FOR TEST ADMINISTRATION</a:t>
            </a:r>
          </a:p>
        </p:txBody>
      </p:sp>
      <p:sp>
        <p:nvSpPr>
          <p:cNvPr id="41987" name="Content Placeholder 2"/>
          <p:cNvSpPr>
            <a:spLocks noGrp="1"/>
          </p:cNvSpPr>
          <p:nvPr>
            <p:ph idx="1"/>
          </p:nvPr>
        </p:nvSpPr>
        <p:spPr>
          <a:xfrm>
            <a:off x="304800" y="1295400"/>
            <a:ext cx="8382000" cy="5257800"/>
          </a:xfrm>
        </p:spPr>
        <p:txBody>
          <a:bodyPr/>
          <a:lstStyle/>
          <a:p>
            <a:pPr eaLnBrk="1" hangingPunct="1">
              <a:buFont typeface="Arial" charset="0"/>
              <a:buNone/>
            </a:pPr>
            <a:r>
              <a:rPr lang="en-US" sz="2400" dirty="0" smtClean="0"/>
              <a:t>PROCTORS </a:t>
            </a:r>
          </a:p>
          <a:p>
            <a:pPr eaLnBrk="1" hangingPunct="1"/>
            <a:r>
              <a:rPr lang="en-US" sz="2000" dirty="0" smtClean="0"/>
              <a:t>When 30 or more students are to be tested in one room, the assistance of a Proctor is required. At least one Proctor is required for each additional 30 students. If students are tested in groups of less than 30, a Proctor is highly recommended. </a:t>
            </a:r>
          </a:p>
          <a:p>
            <a:pPr eaLnBrk="1" hangingPunct="1"/>
            <a:r>
              <a:rPr lang="en-US" sz="2000" dirty="0" smtClean="0"/>
              <a:t>Proctors must be trained in appropriate test procedures before testing begins. Tasks which they must perform should be clearly specified. They may help in distributing and collecting materials, assisting students with coding on the Answer Document, observing students from different points in the room while tests are being administered, and answering students’ questions concerning the test directions. To prevent the neglect of any students in large groups, Proctors may be assigned to specific areas of the room during test administration. Proctors must not explain the test items or coach students in any way. </a:t>
            </a:r>
          </a:p>
          <a:p>
            <a:pPr eaLnBrk="1" hangingPunct="1"/>
            <a:endParaRPr lang="en-US" sz="2400"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DC817E97-EC07-479B-861B-5DE3399B7F1F}"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229600" cy="685800"/>
          </a:xfrm>
        </p:spPr>
        <p:txBody>
          <a:bodyPr/>
          <a:lstStyle/>
          <a:p>
            <a:pPr eaLnBrk="1" hangingPunct="1"/>
            <a:r>
              <a:rPr lang="en-US" sz="3200" dirty="0" smtClean="0"/>
              <a:t>PLANNING FOR TEST ADMINISTRATION</a:t>
            </a:r>
          </a:p>
        </p:txBody>
      </p:sp>
      <p:sp>
        <p:nvSpPr>
          <p:cNvPr id="43011" name="Content Placeholder 2"/>
          <p:cNvSpPr>
            <a:spLocks noGrp="1"/>
          </p:cNvSpPr>
          <p:nvPr>
            <p:ph idx="1"/>
          </p:nvPr>
        </p:nvSpPr>
        <p:spPr>
          <a:xfrm>
            <a:off x="76200" y="838200"/>
            <a:ext cx="8991600" cy="5105400"/>
          </a:xfrm>
        </p:spPr>
        <p:txBody>
          <a:bodyPr/>
          <a:lstStyle/>
          <a:p>
            <a:pPr eaLnBrk="1" hangingPunct="1">
              <a:buFont typeface="Arial" charset="0"/>
              <a:buNone/>
            </a:pPr>
            <a:r>
              <a:rPr lang="en-US" sz="1800" dirty="0" smtClean="0"/>
              <a:t>Resources and Aids </a:t>
            </a:r>
          </a:p>
          <a:p>
            <a:pPr eaLnBrk="1" hangingPunct="1"/>
            <a:r>
              <a:rPr lang="en-US" sz="1800" dirty="0"/>
              <a:t>NO dictionaries(*), textbooks, or other aids and/or resources that would provide assistance.  (*EL Word to Word Dictionaries would be an exception to this if prescribed in an EL-TPC plan)</a:t>
            </a:r>
          </a:p>
          <a:p>
            <a:pPr eaLnBrk="1" hangingPunct="1"/>
            <a:r>
              <a:rPr lang="en-US" sz="1800" dirty="0"/>
              <a:t>Any instructional materials that are displayed in the room, such as posters, must be covered or removed during testing.</a:t>
            </a:r>
          </a:p>
          <a:p>
            <a:pPr eaLnBrk="1" hangingPunct="1"/>
            <a:r>
              <a:rPr lang="en-US" sz="1800" dirty="0"/>
              <a:t>The </a:t>
            </a:r>
            <a:r>
              <a:rPr lang="en-US" sz="1800" dirty="0" smtClean="0"/>
              <a:t>following calculator </a:t>
            </a:r>
            <a:r>
              <a:rPr lang="en-US" sz="1800" dirty="0"/>
              <a:t>features are NOT </a:t>
            </a:r>
            <a:r>
              <a:rPr lang="en-US" sz="1800" dirty="0" smtClean="0"/>
              <a:t>allowed:. </a:t>
            </a:r>
          </a:p>
          <a:p>
            <a:pPr lvl="1" eaLnBrk="1" hangingPunct="1"/>
            <a:r>
              <a:rPr lang="en-US" sz="1400" dirty="0"/>
              <a:t>Graphing calculators</a:t>
            </a:r>
          </a:p>
          <a:p>
            <a:pPr lvl="1" eaLnBrk="1" hangingPunct="1"/>
            <a:r>
              <a:rPr lang="en-US" sz="1400" dirty="0"/>
              <a:t>Calculators that store text and/or have QWERTY keyboards or typewriter-like keyboards</a:t>
            </a:r>
          </a:p>
          <a:p>
            <a:pPr lvl="1" eaLnBrk="1" hangingPunct="1"/>
            <a:r>
              <a:rPr lang="en-US" sz="1400" dirty="0"/>
              <a:t>Calculators that have programs stored in the memory other than those that are </a:t>
            </a:r>
            <a:r>
              <a:rPr lang="en-US" sz="1400" dirty="0" smtClean="0"/>
              <a:t>factory installed</a:t>
            </a:r>
            <a:endParaRPr lang="en-US" sz="1400" dirty="0"/>
          </a:p>
          <a:p>
            <a:pPr lvl="1" eaLnBrk="1" hangingPunct="1"/>
            <a:r>
              <a:rPr lang="en-US" sz="1400" dirty="0"/>
              <a:t>Non-calculators such as cell phones, PDAs, laptops, minicomputers, pocket organizers, iPods, </a:t>
            </a:r>
            <a:r>
              <a:rPr lang="en-US" sz="1400" dirty="0" smtClean="0"/>
              <a:t>etc</a:t>
            </a:r>
            <a:r>
              <a:rPr lang="en-US" sz="1400" dirty="0"/>
              <a:t>.</a:t>
            </a:r>
          </a:p>
          <a:p>
            <a:pPr lvl="1" eaLnBrk="1" hangingPunct="1"/>
            <a:r>
              <a:rPr lang="en-US" sz="1400" dirty="0"/>
              <a:t>Calculators with beaming capabilities</a:t>
            </a:r>
          </a:p>
          <a:p>
            <a:pPr lvl="1" eaLnBrk="1" hangingPunct="1"/>
            <a:r>
              <a:rPr lang="en-US" sz="1400" dirty="0"/>
              <a:t>Calculators with wireless communication technologies and/or Internet access</a:t>
            </a:r>
          </a:p>
          <a:p>
            <a:pPr lvl="1" eaLnBrk="1" hangingPunct="1"/>
            <a:r>
              <a:rPr lang="en-US" sz="1400" dirty="0"/>
              <a:t>Calculators with built in Computer Algebra Systems – CAS</a:t>
            </a:r>
          </a:p>
          <a:p>
            <a:pPr lvl="1" eaLnBrk="1" hangingPunct="1"/>
            <a:r>
              <a:rPr lang="en-US" sz="1400" dirty="0"/>
              <a:t>Calculators that make noise, have paper tape, or that have </a:t>
            </a:r>
            <a:r>
              <a:rPr lang="en-US" sz="1400" dirty="0" smtClean="0"/>
              <a:t>voice</a:t>
            </a:r>
          </a:p>
          <a:p>
            <a:pPr eaLnBrk="1" hangingPunct="1"/>
            <a:r>
              <a:rPr lang="en-US" sz="1800" dirty="0" smtClean="0"/>
              <a:t>Students may use rulers (or another straightedge) for the Social Studies test, if needed. </a:t>
            </a:r>
          </a:p>
          <a:p>
            <a:pPr eaLnBrk="1" hangingPunct="1"/>
            <a:r>
              <a:rPr lang="en-US" sz="1800" dirty="0" smtClean="0"/>
              <a:t>No scratch paper.</a:t>
            </a:r>
          </a:p>
          <a:p>
            <a:pPr marL="457200" lvl="1" indent="0" eaLnBrk="1" hangingPunct="1">
              <a:buNone/>
            </a:pPr>
            <a:endParaRPr lang="en-US" sz="1600" i="1" dirty="0" smtClean="0"/>
          </a:p>
          <a:p>
            <a:pPr eaLnBrk="1" hangingPunct="1"/>
            <a:endParaRPr lang="en-US" sz="2000"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F7D50A12-E373-4FD1-9DBE-69C837550F74}"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81000"/>
            <a:ext cx="8229600" cy="944562"/>
          </a:xfrm>
        </p:spPr>
        <p:txBody>
          <a:bodyPr/>
          <a:lstStyle/>
          <a:p>
            <a:pPr eaLnBrk="1" hangingPunct="1">
              <a:defRPr/>
            </a:pPr>
            <a:r>
              <a:rPr lang="en-US" sz="3200" dirty="0" smtClean="0"/>
              <a:t/>
            </a:r>
            <a:br>
              <a:rPr lang="en-US" sz="3200" dirty="0" smtClean="0"/>
            </a:br>
            <a:r>
              <a:rPr lang="en-US" sz="3200" dirty="0" smtClean="0">
                <a:solidFill>
                  <a:schemeClr val="bg2">
                    <a:lumMod val="10000"/>
                  </a:schemeClr>
                </a:solidFill>
              </a:rPr>
              <a:t>Administration Windows and </a:t>
            </a:r>
            <a:br>
              <a:rPr lang="en-US" sz="3200" dirty="0" smtClean="0">
                <a:solidFill>
                  <a:schemeClr val="bg2">
                    <a:lumMod val="10000"/>
                  </a:schemeClr>
                </a:solidFill>
              </a:rPr>
            </a:br>
            <a:r>
              <a:rPr lang="en-US" sz="3200" dirty="0" smtClean="0">
                <a:solidFill>
                  <a:schemeClr val="bg2">
                    <a:lumMod val="10000"/>
                  </a:schemeClr>
                </a:solidFill>
              </a:rPr>
              <a:t>Deadlines for Answer Documents</a:t>
            </a:r>
            <a:br>
              <a:rPr lang="en-US" sz="3200" dirty="0" smtClean="0">
                <a:solidFill>
                  <a:schemeClr val="bg2">
                    <a:lumMod val="10000"/>
                  </a:schemeClr>
                </a:solidFill>
              </a:rPr>
            </a:br>
            <a:r>
              <a:rPr lang="en-US" sz="3200" dirty="0" smtClean="0">
                <a:solidFill>
                  <a:schemeClr val="bg2">
                    <a:lumMod val="10000"/>
                  </a:schemeClr>
                </a:solidFill>
              </a:rPr>
              <a:t>Winter 2014 GHSGT  </a:t>
            </a:r>
            <a:br>
              <a:rPr lang="en-US" sz="3200" dirty="0" smtClean="0">
                <a:solidFill>
                  <a:schemeClr val="bg2">
                    <a:lumMod val="10000"/>
                  </a:schemeClr>
                </a:solidFill>
              </a:rPr>
            </a:br>
            <a:endParaRPr lang="en-US" sz="3200" dirty="0" smtClean="0">
              <a:solidFill>
                <a:schemeClr val="bg2">
                  <a:lumMod val="10000"/>
                </a:schemeClr>
              </a:solidFill>
            </a:endParaRPr>
          </a:p>
        </p:txBody>
      </p:sp>
      <p:sp>
        <p:nvSpPr>
          <p:cNvPr id="4099" name="Content Placeholder 2"/>
          <p:cNvSpPr>
            <a:spLocks noGrp="1"/>
          </p:cNvSpPr>
          <p:nvPr>
            <p:ph idx="1"/>
          </p:nvPr>
        </p:nvSpPr>
        <p:spPr>
          <a:xfrm>
            <a:off x="152400" y="1676400"/>
            <a:ext cx="8915400" cy="4525963"/>
          </a:xfrm>
        </p:spPr>
        <p:txBody>
          <a:bodyPr/>
          <a:lstStyle/>
          <a:p>
            <a:pPr algn="ctr" eaLnBrk="1" hangingPunct="1">
              <a:buFontTx/>
              <a:buNone/>
              <a:defRPr/>
            </a:pPr>
            <a:r>
              <a:rPr lang="en-US" sz="2800" b="1" dirty="0" smtClean="0">
                <a:solidFill>
                  <a:schemeClr val="bg2">
                    <a:lumMod val="10000"/>
                  </a:schemeClr>
                </a:solidFill>
              </a:rPr>
              <a:t>Materials Delivery:  October 20-24, 2014</a:t>
            </a:r>
          </a:p>
          <a:p>
            <a:pPr eaLnBrk="1" hangingPunct="1">
              <a:buFontTx/>
              <a:buNone/>
              <a:defRPr/>
            </a:pPr>
            <a:endParaRPr lang="en-US" sz="1400" b="1" dirty="0" smtClean="0">
              <a:solidFill>
                <a:schemeClr val="bg2">
                  <a:lumMod val="10000"/>
                </a:schemeClr>
              </a:solidFill>
            </a:endParaRPr>
          </a:p>
          <a:p>
            <a:pPr eaLnBrk="1" hangingPunct="1">
              <a:buFontTx/>
              <a:buNone/>
              <a:defRPr/>
            </a:pPr>
            <a:r>
              <a:rPr lang="en-US" sz="2800" b="1" dirty="0" smtClean="0">
                <a:solidFill>
                  <a:schemeClr val="bg2">
                    <a:lumMod val="10000"/>
                  </a:schemeClr>
                </a:solidFill>
              </a:rPr>
              <a:t>TESTING WINDOW</a:t>
            </a:r>
            <a:r>
              <a:rPr lang="en-US" sz="2800" i="1" dirty="0" smtClean="0">
                <a:solidFill>
                  <a:schemeClr val="bg2">
                    <a:lumMod val="10000"/>
                  </a:schemeClr>
                </a:solidFill>
              </a:rPr>
              <a:t>		</a:t>
            </a:r>
            <a:r>
              <a:rPr lang="en-US" sz="2800" b="1" dirty="0" smtClean="0">
                <a:solidFill>
                  <a:schemeClr val="bg2">
                    <a:lumMod val="10000"/>
                  </a:schemeClr>
                </a:solidFill>
              </a:rPr>
              <a:t>DOCUMENT DEADLINES</a:t>
            </a:r>
          </a:p>
          <a:p>
            <a:pPr eaLnBrk="1" hangingPunct="1">
              <a:buFontTx/>
              <a:buNone/>
              <a:defRPr/>
            </a:pPr>
            <a:r>
              <a:rPr lang="en-US" sz="2800" dirty="0" smtClean="0">
                <a:solidFill>
                  <a:srgbClr val="FF0000"/>
                </a:solidFill>
              </a:rPr>
              <a:t>Nov. 3-7	          </a:t>
            </a:r>
            <a:r>
              <a:rPr lang="en-US" sz="2800" dirty="0">
                <a:solidFill>
                  <a:srgbClr val="FF0000"/>
                </a:solidFill>
              </a:rPr>
              <a:t> </a:t>
            </a:r>
            <a:r>
              <a:rPr lang="en-US" sz="2800" dirty="0" smtClean="0">
                <a:solidFill>
                  <a:srgbClr val="FF0000"/>
                </a:solidFill>
              </a:rPr>
              <a:t>                 </a:t>
            </a:r>
            <a:r>
              <a:rPr lang="en-US" sz="2800" dirty="0" err="1" smtClean="0">
                <a:solidFill>
                  <a:srgbClr val="FF0000"/>
                </a:solidFill>
              </a:rPr>
              <a:t>Scorables</a:t>
            </a:r>
            <a:r>
              <a:rPr lang="en-US" sz="2800" dirty="0" smtClean="0">
                <a:solidFill>
                  <a:srgbClr val="FF0000"/>
                </a:solidFill>
              </a:rPr>
              <a:t> @ </a:t>
            </a:r>
            <a:r>
              <a:rPr lang="en-US" sz="2800" b="1" u="sng" dirty="0" smtClean="0">
                <a:solidFill>
                  <a:srgbClr val="FF0000"/>
                </a:solidFill>
              </a:rPr>
              <a:t>GCA Nov. 12</a:t>
            </a:r>
            <a:r>
              <a:rPr lang="en-US" sz="2800" dirty="0" smtClean="0">
                <a:solidFill>
                  <a:srgbClr val="FF0000"/>
                </a:solidFill>
              </a:rPr>
              <a:t>, 2014</a:t>
            </a:r>
          </a:p>
          <a:p>
            <a:pPr eaLnBrk="1" hangingPunct="1">
              <a:buFontTx/>
              <a:buNone/>
              <a:defRPr/>
            </a:pPr>
            <a:r>
              <a:rPr lang="en-US" sz="2800" dirty="0" smtClean="0">
                <a:solidFill>
                  <a:srgbClr val="0070C0"/>
                </a:solidFill>
              </a:rPr>
              <a:t>Nov. 10-14	 	                 </a:t>
            </a:r>
            <a:r>
              <a:rPr lang="en-US" sz="2800" dirty="0" err="1" smtClean="0">
                <a:solidFill>
                  <a:srgbClr val="0070C0"/>
                </a:solidFill>
              </a:rPr>
              <a:t>Scorables</a:t>
            </a:r>
            <a:r>
              <a:rPr lang="en-US" sz="2800" dirty="0" smtClean="0">
                <a:solidFill>
                  <a:srgbClr val="0070C0"/>
                </a:solidFill>
              </a:rPr>
              <a:t> @ </a:t>
            </a:r>
            <a:r>
              <a:rPr lang="en-US" sz="2800" b="1" u="sng" dirty="0" smtClean="0">
                <a:solidFill>
                  <a:srgbClr val="0070C0"/>
                </a:solidFill>
              </a:rPr>
              <a:t>GCA Nov. 19</a:t>
            </a:r>
            <a:r>
              <a:rPr lang="en-US" sz="2800" dirty="0" smtClean="0">
                <a:solidFill>
                  <a:srgbClr val="0070C0"/>
                </a:solidFill>
              </a:rPr>
              <a:t>, 2014</a:t>
            </a:r>
          </a:p>
          <a:p>
            <a:pPr algn="ctr" eaLnBrk="1" hangingPunct="1">
              <a:buFontTx/>
              <a:buNone/>
              <a:defRPr/>
            </a:pPr>
            <a:r>
              <a:rPr lang="en-US" sz="2800" dirty="0" err="1" smtClean="0">
                <a:solidFill>
                  <a:schemeClr val="bg2">
                    <a:lumMod val="10000"/>
                  </a:schemeClr>
                </a:solidFill>
              </a:rPr>
              <a:t>Nonscorables</a:t>
            </a:r>
            <a:r>
              <a:rPr lang="en-US" sz="2800" dirty="0" smtClean="0">
                <a:solidFill>
                  <a:schemeClr val="bg2">
                    <a:lumMod val="10000"/>
                  </a:schemeClr>
                </a:solidFill>
              </a:rPr>
              <a:t> @ GCA Nov. 26, 2014</a:t>
            </a:r>
            <a:endParaRPr lang="en-US" sz="2800" dirty="0" smtClean="0">
              <a:solidFill>
                <a:srgbClr val="FF0000"/>
              </a:solidFill>
            </a:endParaRPr>
          </a:p>
          <a:p>
            <a:pPr algn="ctr" eaLnBrk="1" hangingPunct="1">
              <a:buFontTx/>
              <a:buNone/>
              <a:defRPr/>
            </a:pPr>
            <a:r>
              <a:rPr lang="en-US" sz="2800" dirty="0" smtClean="0">
                <a:solidFill>
                  <a:schemeClr val="bg2">
                    <a:lumMod val="10000"/>
                  </a:schemeClr>
                </a:solidFill>
              </a:rPr>
              <a:t>Paper reports in systems Dec. 8-12, 2014</a:t>
            </a:r>
          </a:p>
          <a:p>
            <a:pPr algn="ctr" eaLnBrk="1" hangingPunct="1">
              <a:buFontTx/>
              <a:buNone/>
              <a:defRPr/>
            </a:pPr>
            <a:endParaRPr lang="en-US" sz="800" b="1" i="1" dirty="0" smtClean="0">
              <a:solidFill>
                <a:srgbClr val="7030A0"/>
              </a:solidFill>
            </a:endParaRPr>
          </a:p>
          <a:p>
            <a:pPr algn="ctr" eaLnBrk="1" hangingPunct="1">
              <a:buFontTx/>
              <a:buNone/>
              <a:defRPr/>
            </a:pPr>
            <a:r>
              <a:rPr lang="en-US" sz="2000" b="1" i="1" dirty="0">
                <a:solidFill>
                  <a:srgbClr val="7030A0"/>
                </a:solidFill>
              </a:rPr>
              <a:t>Please note that late return of answer documents can impact scoring of the system and potentially other systems. If one system sends in their answer documents late, it could delay results for the entire state. </a:t>
            </a:r>
          </a:p>
          <a:p>
            <a:pPr eaLnBrk="1" hangingPunct="1">
              <a:buFontTx/>
              <a:buNone/>
              <a:defRPr/>
            </a:pPr>
            <a:endParaRPr lang="en-US" sz="2800" dirty="0" smtClean="0">
              <a:solidFill>
                <a:schemeClr val="bg2">
                  <a:lumMod val="10000"/>
                </a:schemeClr>
              </a:solidFill>
            </a:endParaRPr>
          </a:p>
          <a:p>
            <a:pPr eaLnBrk="1" hangingPunct="1">
              <a:buFontTx/>
              <a:buNone/>
              <a:defRPr/>
            </a:pPr>
            <a:endParaRPr lang="en-US" sz="2800" dirty="0" smtClean="0">
              <a:solidFill>
                <a:schemeClr val="bg2">
                  <a:lumMod val="10000"/>
                </a:schemeClr>
              </a:solidFill>
            </a:endParaRP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D1346DC5-032E-48CF-9701-FF7A913F1D0A}"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Plan for Accommodations</a:t>
            </a:r>
          </a:p>
        </p:txBody>
      </p:sp>
      <p:sp>
        <p:nvSpPr>
          <p:cNvPr id="44035" name="Content Placeholder 2"/>
          <p:cNvSpPr>
            <a:spLocks noGrp="1"/>
          </p:cNvSpPr>
          <p:nvPr>
            <p:ph idx="1"/>
          </p:nvPr>
        </p:nvSpPr>
        <p:spPr>
          <a:xfrm>
            <a:off x="228600" y="1676400"/>
            <a:ext cx="8686800" cy="4297363"/>
          </a:xfrm>
        </p:spPr>
        <p:txBody>
          <a:bodyPr/>
          <a:lstStyle/>
          <a:p>
            <a:r>
              <a:rPr lang="en-US" sz="1800" dirty="0" smtClean="0"/>
              <a:t>Know who your SWD, EL, and 504 students are who require accommodations . . . And plan well in advance for their needs</a:t>
            </a:r>
          </a:p>
          <a:p>
            <a:r>
              <a:rPr lang="en-US" sz="1800" dirty="0" smtClean="0"/>
              <a:t>Plan for small groups and the need for the same form number/letter</a:t>
            </a:r>
          </a:p>
          <a:p>
            <a:r>
              <a:rPr lang="en-US" sz="1800" dirty="0" smtClean="0"/>
              <a:t>Know who your visually impaired students are and ensure you have supply</a:t>
            </a:r>
          </a:p>
          <a:p>
            <a:r>
              <a:rPr lang="en-US" sz="1800" dirty="0" smtClean="0"/>
              <a:t>Make provisions (even though all may have up to 3 hours) for Extended Time students</a:t>
            </a:r>
          </a:p>
          <a:p>
            <a:r>
              <a:rPr lang="en-US" sz="1800" dirty="0" smtClean="0"/>
              <a:t>Plan in advance for any Word to Word (EL) Dictionary needs</a:t>
            </a:r>
          </a:p>
          <a:p>
            <a:r>
              <a:rPr lang="en-US" sz="1800" dirty="0" smtClean="0"/>
              <a:t>Ensure that examiners are familiar with the proper way to deliver the necessary accommodations</a:t>
            </a:r>
          </a:p>
          <a:p>
            <a:r>
              <a:rPr lang="en-US" sz="1800" dirty="0" smtClean="0"/>
              <a:t>Collaborate with others as needed to ensure that “paperwork” (IEP’s, EL-TPC’s, 504 Plans, etc.) is in order</a:t>
            </a:r>
          </a:p>
          <a:p>
            <a:r>
              <a:rPr lang="en-US" sz="1800" dirty="0" smtClean="0"/>
              <a:t>The transfer of student responses to a student answer document (in cases such as Lg. Print and Braille administrations) should be completed with a witness present . . . The witness should hold a PSC-issued certificate</a:t>
            </a:r>
          </a:p>
          <a:p>
            <a:pPr>
              <a:buFont typeface="Arial" charset="0"/>
              <a:buNone/>
            </a:pPr>
            <a:endParaRPr lang="en-US" sz="1800"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F6C01F34-12A7-4592-86F7-397C91FD6498}"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639762"/>
          </a:xfrm>
        </p:spPr>
        <p:txBody>
          <a:bodyPr/>
          <a:lstStyle/>
          <a:p>
            <a:r>
              <a:rPr lang="en-US" sz="4000" smtClean="0"/>
              <a:t>PDF Student Achievement Rosters</a:t>
            </a:r>
            <a:endParaRPr lang="en-US" sz="4000" smtClean="0">
              <a:solidFill>
                <a:srgbClr val="FF0000"/>
              </a:solidFill>
            </a:endParaRPr>
          </a:p>
        </p:txBody>
      </p:sp>
      <p:sp>
        <p:nvSpPr>
          <p:cNvPr id="45059" name="Rectangle 4"/>
          <p:cNvSpPr>
            <a:spLocks noChangeArrowheads="1"/>
          </p:cNvSpPr>
          <p:nvPr/>
        </p:nvSpPr>
        <p:spPr bwMode="auto">
          <a:xfrm>
            <a:off x="2667000" y="2286000"/>
            <a:ext cx="2133600" cy="388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0" name="Rectangle 5"/>
          <p:cNvSpPr>
            <a:spLocks noChangeArrowheads="1"/>
          </p:cNvSpPr>
          <p:nvPr/>
        </p:nvSpPr>
        <p:spPr bwMode="auto">
          <a:xfrm>
            <a:off x="5105400" y="1981200"/>
            <a:ext cx="15240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1" name="Rectangle 12"/>
          <p:cNvSpPr>
            <a:spLocks noChangeArrowheads="1"/>
          </p:cNvSpPr>
          <p:nvPr/>
        </p:nvSpPr>
        <p:spPr bwMode="auto">
          <a:xfrm>
            <a:off x="2667000" y="2362200"/>
            <a:ext cx="2286000" cy="419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5062"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854258"/>
            <a:ext cx="4267200" cy="595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0"/>
            <a:ext cx="8229600" cy="990600"/>
          </a:xfrm>
        </p:spPr>
        <p:txBody>
          <a:bodyPr/>
          <a:lstStyle/>
          <a:p>
            <a:pPr eaLnBrk="1" hangingPunct="1"/>
            <a:r>
              <a:rPr lang="en-US" smtClean="0"/>
              <a:t>Individual Student Report</a:t>
            </a:r>
            <a:endParaRPr lang="en-US" smtClean="0">
              <a:solidFill>
                <a:srgbClr val="FF0000"/>
              </a:solidFill>
            </a:endParaRP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FAE1BCA3-0DB8-49BE-BF82-4EB8CEF67B34}" type="slidenum">
              <a:rPr lang="en-US" smtClean="0"/>
              <a:pPr>
                <a:defRPr/>
              </a:pPr>
              <a:t>52</a:t>
            </a:fld>
            <a:endParaRPr lang="en-US" dirty="0"/>
          </a:p>
        </p:txBody>
      </p:sp>
      <p:pic>
        <p:nvPicPr>
          <p:cNvPr id="46084"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133600" y="767313"/>
            <a:ext cx="4724400" cy="5997102"/>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8600" y="0"/>
            <a:ext cx="8229600" cy="762000"/>
          </a:xfrm>
        </p:spPr>
        <p:txBody>
          <a:bodyPr/>
          <a:lstStyle/>
          <a:p>
            <a:pPr eaLnBrk="1" hangingPunct="1"/>
            <a:r>
              <a:rPr lang="en-US" smtClean="0"/>
              <a:t>Other Important Topics </a:t>
            </a:r>
          </a:p>
        </p:txBody>
      </p:sp>
      <p:sp>
        <p:nvSpPr>
          <p:cNvPr id="47107" name="Content Placeholder 2"/>
          <p:cNvSpPr>
            <a:spLocks noGrp="1"/>
          </p:cNvSpPr>
          <p:nvPr>
            <p:ph idx="1"/>
          </p:nvPr>
        </p:nvSpPr>
        <p:spPr>
          <a:xfrm>
            <a:off x="304800" y="762000"/>
            <a:ext cx="8839200" cy="5287963"/>
          </a:xfrm>
        </p:spPr>
        <p:txBody>
          <a:bodyPr/>
          <a:lstStyle/>
          <a:p>
            <a:pPr eaLnBrk="1" hangingPunct="1"/>
            <a:r>
              <a:rPr lang="en-US" sz="2800" dirty="0" smtClean="0"/>
              <a:t>Use of Manuals—</a:t>
            </a:r>
            <a:r>
              <a:rPr lang="en-US" sz="2400" dirty="0" smtClean="0">
                <a:solidFill>
                  <a:srgbClr val="FF0000"/>
                </a:solidFill>
              </a:rPr>
              <a:t>Manual is for all 2014-2015 administrations</a:t>
            </a:r>
          </a:p>
          <a:p>
            <a:pPr eaLnBrk="1" hangingPunct="1"/>
            <a:r>
              <a:rPr lang="en-US" sz="2800" dirty="0"/>
              <a:t>Advanced reading aids supplied by GPAT</a:t>
            </a:r>
          </a:p>
          <a:p>
            <a:pPr eaLnBrk="1" hangingPunct="1"/>
            <a:r>
              <a:rPr lang="en-US" sz="2800" dirty="0" smtClean="0"/>
              <a:t>LP, Braille</a:t>
            </a:r>
          </a:p>
          <a:p>
            <a:pPr eaLnBrk="1" hangingPunct="1"/>
            <a:r>
              <a:rPr lang="en-US" sz="2800" dirty="0" smtClean="0"/>
              <a:t>BST</a:t>
            </a:r>
          </a:p>
          <a:p>
            <a:pPr eaLnBrk="1" hangingPunct="1"/>
            <a:r>
              <a:rPr lang="en-US" sz="2800" dirty="0" smtClean="0"/>
              <a:t>Accommodations</a:t>
            </a:r>
          </a:p>
          <a:p>
            <a:pPr eaLnBrk="1" hangingPunct="1"/>
            <a:r>
              <a:rPr lang="en-US" sz="2800" dirty="0" smtClean="0"/>
              <a:t>Test Booklet Pick-up – Security Reports </a:t>
            </a:r>
          </a:p>
          <a:p>
            <a:pPr eaLnBrk="1" hangingPunct="1"/>
            <a:r>
              <a:rPr lang="en-US" sz="2800" dirty="0" smtClean="0"/>
              <a:t>Update Bulletin and Web Postings</a:t>
            </a:r>
          </a:p>
          <a:p>
            <a:pPr eaLnBrk="1" hangingPunct="1"/>
            <a:r>
              <a:rPr lang="en-US" sz="2800" dirty="0" smtClean="0"/>
              <a:t>Returning Materials – See Manuals</a:t>
            </a:r>
          </a:p>
          <a:p>
            <a:pPr eaLnBrk="1" hangingPunct="1"/>
            <a:r>
              <a:rPr lang="en-US" dirty="0" smtClean="0"/>
              <a:t> </a:t>
            </a:r>
            <a:r>
              <a:rPr lang="en-US" sz="1600" dirty="0">
                <a:hlinkClick r:id="rId2"/>
              </a:rPr>
              <a:t>http://</a:t>
            </a:r>
            <a:r>
              <a:rPr lang="en-US" sz="1600" dirty="0" smtClean="0">
                <a:hlinkClick r:id="rId2"/>
              </a:rPr>
              <a:t>www.gadoe.org/Curriculum-Instruction-and-Assessment/Assessment/Pages/default.aspx</a:t>
            </a:r>
            <a:r>
              <a:rPr lang="en-US" sz="1600" dirty="0" smtClean="0"/>
              <a:t> </a:t>
            </a: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EC63A5A2-84D5-4B85-A38E-71D6856F6227}"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274638"/>
            <a:ext cx="9144000" cy="1143000"/>
          </a:xfrm>
        </p:spPr>
        <p:txBody>
          <a:bodyPr/>
          <a:lstStyle/>
          <a:p>
            <a:r>
              <a:rPr lang="en-US" dirty="0" smtClean="0"/>
              <a:t>Resources for Administering </a:t>
            </a:r>
            <a:br>
              <a:rPr lang="en-US" dirty="0" smtClean="0"/>
            </a:br>
            <a:r>
              <a:rPr lang="en-US" dirty="0" smtClean="0"/>
              <a:t>the GHSGT</a:t>
            </a:r>
          </a:p>
        </p:txBody>
      </p:sp>
      <p:sp>
        <p:nvSpPr>
          <p:cNvPr id="48131" name="Content Placeholder 2"/>
          <p:cNvSpPr>
            <a:spLocks noGrp="1"/>
          </p:cNvSpPr>
          <p:nvPr>
            <p:ph idx="4294967295"/>
          </p:nvPr>
        </p:nvSpPr>
        <p:spPr>
          <a:xfrm>
            <a:off x="457200" y="1447800"/>
            <a:ext cx="8229600" cy="4525963"/>
          </a:xfrm>
        </p:spPr>
        <p:txBody>
          <a:bodyPr/>
          <a:lstStyle/>
          <a:p>
            <a:pPr>
              <a:buFontTx/>
              <a:buNone/>
            </a:pPr>
            <a:r>
              <a:rPr lang="en-US" dirty="0" smtClean="0"/>
              <a:t>Student Assessment Handbook </a:t>
            </a:r>
          </a:p>
          <a:p>
            <a:pPr>
              <a:buFontTx/>
              <a:buNone/>
            </a:pPr>
            <a:r>
              <a:rPr lang="en-US" dirty="0" smtClean="0"/>
              <a:t>Accommodations Manual </a:t>
            </a:r>
          </a:p>
          <a:p>
            <a:pPr>
              <a:buFontTx/>
              <a:buNone/>
            </a:pPr>
            <a:r>
              <a:rPr lang="en-US" dirty="0" smtClean="0"/>
              <a:t>System/School Coordinator’s Manual</a:t>
            </a:r>
          </a:p>
          <a:p>
            <a:pPr>
              <a:buFontTx/>
              <a:buNone/>
            </a:pPr>
            <a:r>
              <a:rPr lang="en-US" dirty="0" smtClean="0"/>
              <a:t>Examiner’s Manual </a:t>
            </a:r>
          </a:p>
          <a:p>
            <a:pPr>
              <a:buFontTx/>
              <a:buNone/>
            </a:pPr>
            <a:r>
              <a:rPr lang="en-US" dirty="0" smtClean="0"/>
              <a:t>Presentations </a:t>
            </a:r>
          </a:p>
          <a:p>
            <a:pPr>
              <a:buFontTx/>
              <a:buNone/>
            </a:pPr>
            <a:r>
              <a:rPr lang="en-US" dirty="0" smtClean="0"/>
              <a:t>Additional Orders (made via </a:t>
            </a:r>
            <a:r>
              <a:rPr lang="en-US" dirty="0" err="1" smtClean="0">
                <a:hlinkClick r:id="rId2"/>
              </a:rPr>
              <a:t>TestTime</a:t>
            </a:r>
            <a:r>
              <a:rPr lang="en-US" dirty="0" smtClean="0"/>
              <a:t>)</a:t>
            </a:r>
          </a:p>
          <a:p>
            <a:pPr>
              <a:buFontTx/>
              <a:buNone/>
            </a:pPr>
            <a:r>
              <a:rPr lang="en-US" dirty="0" smtClean="0"/>
              <a:t>All are posted on the Testing web site:</a:t>
            </a:r>
          </a:p>
          <a:p>
            <a:pPr lvl="1">
              <a:buFontTx/>
              <a:buNone/>
            </a:pPr>
            <a:r>
              <a:rPr lang="en-US" sz="1400" dirty="0">
                <a:hlinkClick r:id="rId3"/>
              </a:rPr>
              <a:t>http://</a:t>
            </a:r>
            <a:r>
              <a:rPr lang="en-US" sz="1400" dirty="0" smtClean="0">
                <a:hlinkClick r:id="rId3"/>
              </a:rPr>
              <a:t>www.gadoe.org/Curriculum-Instruction-and-Assessment/Assessment/Pages/default.aspx</a:t>
            </a:r>
            <a:r>
              <a:rPr lang="en-US" sz="1400" dirty="0" smtClean="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Contact Information </a:t>
            </a:r>
          </a:p>
        </p:txBody>
      </p:sp>
      <p:sp>
        <p:nvSpPr>
          <p:cNvPr id="49155" name="Content Placeholder 2"/>
          <p:cNvSpPr>
            <a:spLocks noGrp="1"/>
          </p:cNvSpPr>
          <p:nvPr>
            <p:ph idx="1"/>
          </p:nvPr>
        </p:nvSpPr>
        <p:spPr>
          <a:xfrm>
            <a:off x="457200" y="1295400"/>
            <a:ext cx="8229600" cy="4830763"/>
          </a:xfrm>
        </p:spPr>
        <p:txBody>
          <a:bodyPr/>
          <a:lstStyle/>
          <a:p>
            <a:pPr>
              <a:buFont typeface="Arial" charset="0"/>
              <a:buNone/>
            </a:pPr>
            <a:r>
              <a:rPr lang="en-US" dirty="0" smtClean="0"/>
              <a:t>GaDOE</a:t>
            </a:r>
          </a:p>
          <a:p>
            <a:r>
              <a:rPr lang="en-US" dirty="0" smtClean="0"/>
              <a:t>Michael Huneke</a:t>
            </a:r>
          </a:p>
          <a:p>
            <a:pPr lvl="1"/>
            <a:r>
              <a:rPr lang="en-US" sz="2400" dirty="0" smtClean="0"/>
              <a:t>404-232-1208 </a:t>
            </a:r>
          </a:p>
          <a:p>
            <a:pPr lvl="1"/>
            <a:r>
              <a:rPr lang="en-US" dirty="0" smtClean="0">
                <a:hlinkClick r:id="rId2"/>
              </a:rPr>
              <a:t>mhuneke@doe.k12.ga.us</a:t>
            </a:r>
            <a:endParaRPr lang="en-US" dirty="0" smtClean="0"/>
          </a:p>
          <a:p>
            <a:pPr>
              <a:buFont typeface="Arial" charset="0"/>
              <a:buNone/>
            </a:pPr>
            <a:endParaRPr lang="en-US" sz="1400" dirty="0" smtClean="0"/>
          </a:p>
          <a:p>
            <a:pPr eaLnBrk="1" hangingPunct="1">
              <a:buFont typeface="Wingdings" pitchFamily="2" charset="2"/>
              <a:buNone/>
            </a:pPr>
            <a:r>
              <a:rPr lang="en-US" dirty="0" smtClean="0"/>
              <a:t>GCA</a:t>
            </a:r>
          </a:p>
          <a:p>
            <a:pPr eaLnBrk="1" hangingPunct="1"/>
            <a:r>
              <a:rPr lang="en-US" dirty="0"/>
              <a:t>Stephanie A. </a:t>
            </a:r>
            <a:r>
              <a:rPr lang="en-US" dirty="0" smtClean="0"/>
              <a:t>Lai, Ph.D. </a:t>
            </a:r>
          </a:p>
          <a:p>
            <a:pPr lvl="1" eaLnBrk="1" hangingPunct="1"/>
            <a:r>
              <a:rPr lang="en-US" dirty="0" smtClean="0"/>
              <a:t>1-888-392-8977</a:t>
            </a:r>
          </a:p>
          <a:p>
            <a:pPr lvl="1" eaLnBrk="1" hangingPunct="1"/>
            <a:r>
              <a:rPr lang="en-US" dirty="0" smtClean="0">
                <a:hlinkClick r:id="rId3"/>
              </a:rPr>
              <a:t>slai823@uga.edu </a:t>
            </a:r>
            <a:r>
              <a:rPr lang="en-US" b="1"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81000"/>
            <a:ext cx="8229600" cy="944562"/>
          </a:xfrm>
        </p:spPr>
        <p:txBody>
          <a:bodyPr/>
          <a:lstStyle/>
          <a:p>
            <a:pPr eaLnBrk="1" hangingPunct="1">
              <a:defRPr/>
            </a:pPr>
            <a:r>
              <a:rPr lang="en-US" sz="3200" dirty="0" smtClean="0"/>
              <a:t/>
            </a:r>
            <a:br>
              <a:rPr lang="en-US" sz="3200" dirty="0" smtClean="0"/>
            </a:br>
            <a:r>
              <a:rPr lang="en-US" sz="3200" dirty="0" smtClean="0">
                <a:solidFill>
                  <a:schemeClr val="bg2">
                    <a:lumMod val="10000"/>
                  </a:schemeClr>
                </a:solidFill>
              </a:rPr>
              <a:t>Administration Windows and </a:t>
            </a:r>
            <a:br>
              <a:rPr lang="en-US" sz="3200" dirty="0" smtClean="0">
                <a:solidFill>
                  <a:schemeClr val="bg2">
                    <a:lumMod val="10000"/>
                  </a:schemeClr>
                </a:solidFill>
              </a:rPr>
            </a:br>
            <a:r>
              <a:rPr lang="en-US" sz="3200" dirty="0" smtClean="0">
                <a:solidFill>
                  <a:schemeClr val="bg2">
                    <a:lumMod val="10000"/>
                  </a:schemeClr>
                </a:solidFill>
              </a:rPr>
              <a:t>Deadlines for Answer Documents</a:t>
            </a:r>
            <a:br>
              <a:rPr lang="en-US" sz="3200" dirty="0" smtClean="0">
                <a:solidFill>
                  <a:schemeClr val="bg2">
                    <a:lumMod val="10000"/>
                  </a:schemeClr>
                </a:solidFill>
              </a:rPr>
            </a:br>
            <a:r>
              <a:rPr lang="en-US" sz="3200" dirty="0" smtClean="0">
                <a:solidFill>
                  <a:schemeClr val="bg2">
                    <a:lumMod val="10000"/>
                  </a:schemeClr>
                </a:solidFill>
              </a:rPr>
              <a:t>Spring 2015 GHSGT  </a:t>
            </a:r>
            <a:br>
              <a:rPr lang="en-US" sz="3200" dirty="0" smtClean="0">
                <a:solidFill>
                  <a:schemeClr val="bg2">
                    <a:lumMod val="10000"/>
                  </a:schemeClr>
                </a:solidFill>
              </a:rPr>
            </a:br>
            <a:endParaRPr lang="en-US" sz="3200" dirty="0" smtClean="0">
              <a:solidFill>
                <a:schemeClr val="bg2">
                  <a:lumMod val="10000"/>
                </a:schemeClr>
              </a:solidFill>
            </a:endParaRPr>
          </a:p>
        </p:txBody>
      </p:sp>
      <p:sp>
        <p:nvSpPr>
          <p:cNvPr id="4099" name="Content Placeholder 2"/>
          <p:cNvSpPr>
            <a:spLocks noGrp="1"/>
          </p:cNvSpPr>
          <p:nvPr>
            <p:ph idx="1"/>
          </p:nvPr>
        </p:nvSpPr>
        <p:spPr>
          <a:xfrm>
            <a:off x="152400" y="1676400"/>
            <a:ext cx="8915400" cy="4525963"/>
          </a:xfrm>
        </p:spPr>
        <p:txBody>
          <a:bodyPr/>
          <a:lstStyle/>
          <a:p>
            <a:pPr algn="ctr" eaLnBrk="1" hangingPunct="1">
              <a:buFontTx/>
              <a:buNone/>
              <a:defRPr/>
            </a:pPr>
            <a:r>
              <a:rPr lang="en-US" sz="2800" b="1" dirty="0" smtClean="0">
                <a:solidFill>
                  <a:schemeClr val="bg2">
                    <a:lumMod val="10000"/>
                  </a:schemeClr>
                </a:solidFill>
              </a:rPr>
              <a:t>Materials Delivery:  March 2-6, 2015</a:t>
            </a:r>
          </a:p>
          <a:p>
            <a:pPr eaLnBrk="1" hangingPunct="1">
              <a:buFontTx/>
              <a:buNone/>
              <a:defRPr/>
            </a:pPr>
            <a:endParaRPr lang="en-US" sz="1400" b="1" dirty="0" smtClean="0">
              <a:solidFill>
                <a:schemeClr val="bg2">
                  <a:lumMod val="10000"/>
                </a:schemeClr>
              </a:solidFill>
            </a:endParaRPr>
          </a:p>
          <a:p>
            <a:pPr eaLnBrk="1" hangingPunct="1">
              <a:buFontTx/>
              <a:buNone/>
              <a:defRPr/>
            </a:pPr>
            <a:r>
              <a:rPr lang="en-US" sz="2800" b="1" dirty="0" smtClean="0">
                <a:solidFill>
                  <a:schemeClr val="bg2">
                    <a:lumMod val="10000"/>
                  </a:schemeClr>
                </a:solidFill>
              </a:rPr>
              <a:t>TESTING WINDOW</a:t>
            </a:r>
            <a:r>
              <a:rPr lang="en-US" sz="2800" i="1" dirty="0" smtClean="0">
                <a:solidFill>
                  <a:schemeClr val="bg2">
                    <a:lumMod val="10000"/>
                  </a:schemeClr>
                </a:solidFill>
              </a:rPr>
              <a:t>		</a:t>
            </a:r>
            <a:r>
              <a:rPr lang="en-US" sz="2800" b="1" dirty="0" smtClean="0">
                <a:solidFill>
                  <a:schemeClr val="bg2">
                    <a:lumMod val="10000"/>
                  </a:schemeClr>
                </a:solidFill>
              </a:rPr>
              <a:t>DOCUMENT DEADLINES</a:t>
            </a:r>
          </a:p>
          <a:p>
            <a:pPr eaLnBrk="1" hangingPunct="1">
              <a:buFontTx/>
              <a:buNone/>
              <a:defRPr/>
            </a:pPr>
            <a:r>
              <a:rPr lang="en-US" sz="2800" dirty="0" smtClean="0">
                <a:solidFill>
                  <a:srgbClr val="FF0000"/>
                </a:solidFill>
              </a:rPr>
              <a:t>March 16-20                         </a:t>
            </a:r>
            <a:r>
              <a:rPr lang="en-US" sz="2800" dirty="0" err="1" smtClean="0">
                <a:solidFill>
                  <a:srgbClr val="FF0000"/>
                </a:solidFill>
              </a:rPr>
              <a:t>Scorables</a:t>
            </a:r>
            <a:r>
              <a:rPr lang="en-US" sz="2800" dirty="0" smtClean="0">
                <a:solidFill>
                  <a:srgbClr val="FF0000"/>
                </a:solidFill>
              </a:rPr>
              <a:t> @ </a:t>
            </a:r>
            <a:r>
              <a:rPr lang="en-US" sz="2800" b="1" u="sng" dirty="0" smtClean="0">
                <a:solidFill>
                  <a:srgbClr val="FF0000"/>
                </a:solidFill>
              </a:rPr>
              <a:t>GCA March 25</a:t>
            </a:r>
            <a:r>
              <a:rPr lang="en-US" sz="2800" dirty="0" smtClean="0">
                <a:solidFill>
                  <a:srgbClr val="FF0000"/>
                </a:solidFill>
              </a:rPr>
              <a:t>, 2015</a:t>
            </a:r>
          </a:p>
          <a:p>
            <a:pPr eaLnBrk="1" hangingPunct="1">
              <a:buFontTx/>
              <a:buNone/>
              <a:defRPr/>
            </a:pPr>
            <a:r>
              <a:rPr lang="en-US" sz="2800" dirty="0" smtClean="0">
                <a:solidFill>
                  <a:srgbClr val="0070C0"/>
                </a:solidFill>
              </a:rPr>
              <a:t>March 23-27 	                </a:t>
            </a:r>
            <a:r>
              <a:rPr lang="en-US" sz="2800" dirty="0" err="1" smtClean="0">
                <a:solidFill>
                  <a:srgbClr val="0070C0"/>
                </a:solidFill>
              </a:rPr>
              <a:t>Scorables</a:t>
            </a:r>
            <a:r>
              <a:rPr lang="en-US" sz="2800" dirty="0" smtClean="0">
                <a:solidFill>
                  <a:srgbClr val="0070C0"/>
                </a:solidFill>
              </a:rPr>
              <a:t> @ </a:t>
            </a:r>
            <a:r>
              <a:rPr lang="en-US" sz="2800" b="1" u="sng" dirty="0" smtClean="0">
                <a:solidFill>
                  <a:srgbClr val="0070C0"/>
                </a:solidFill>
              </a:rPr>
              <a:t>GCA April 1</a:t>
            </a:r>
            <a:r>
              <a:rPr lang="en-US" sz="2800" dirty="0" smtClean="0">
                <a:solidFill>
                  <a:srgbClr val="0070C0"/>
                </a:solidFill>
              </a:rPr>
              <a:t>, 2015</a:t>
            </a:r>
          </a:p>
          <a:p>
            <a:pPr algn="ctr" eaLnBrk="1" hangingPunct="1">
              <a:buFontTx/>
              <a:buNone/>
              <a:defRPr/>
            </a:pPr>
            <a:r>
              <a:rPr lang="en-US" sz="2800" dirty="0" err="1" smtClean="0">
                <a:solidFill>
                  <a:schemeClr val="bg2">
                    <a:lumMod val="10000"/>
                  </a:schemeClr>
                </a:solidFill>
              </a:rPr>
              <a:t>Nonscorables</a:t>
            </a:r>
            <a:r>
              <a:rPr lang="en-US" sz="2800" dirty="0" smtClean="0">
                <a:solidFill>
                  <a:schemeClr val="bg2">
                    <a:lumMod val="10000"/>
                  </a:schemeClr>
                </a:solidFill>
              </a:rPr>
              <a:t> @ GCA April 8, 2015</a:t>
            </a:r>
            <a:endParaRPr lang="en-US" sz="2800" dirty="0" smtClean="0">
              <a:solidFill>
                <a:srgbClr val="FF0000"/>
              </a:solidFill>
            </a:endParaRPr>
          </a:p>
          <a:p>
            <a:pPr algn="ctr" eaLnBrk="1" hangingPunct="1">
              <a:buFontTx/>
              <a:buNone/>
              <a:defRPr/>
            </a:pPr>
            <a:r>
              <a:rPr lang="en-US" sz="2800" dirty="0" smtClean="0">
                <a:solidFill>
                  <a:schemeClr val="bg2">
                    <a:lumMod val="10000"/>
                  </a:schemeClr>
                </a:solidFill>
              </a:rPr>
              <a:t>Paper reports in systems May 4-8, 2015</a:t>
            </a:r>
          </a:p>
          <a:p>
            <a:pPr algn="ctr" eaLnBrk="1" hangingPunct="1">
              <a:buFontTx/>
              <a:buNone/>
              <a:defRPr/>
            </a:pPr>
            <a:endParaRPr lang="en-US" sz="800" b="1" i="1" dirty="0" smtClean="0">
              <a:solidFill>
                <a:srgbClr val="7030A0"/>
              </a:solidFill>
            </a:endParaRPr>
          </a:p>
          <a:p>
            <a:pPr algn="ctr" eaLnBrk="1" hangingPunct="1">
              <a:buFontTx/>
              <a:buNone/>
              <a:defRPr/>
            </a:pPr>
            <a:r>
              <a:rPr lang="en-US" sz="2000" b="1" i="1" dirty="0">
                <a:solidFill>
                  <a:srgbClr val="7030A0"/>
                </a:solidFill>
              </a:rPr>
              <a:t>Please note that late return of answer documents can impact scoring of the system and potentially other systems. If one system sends in their answer documents late, it could delay results for the entire state. </a:t>
            </a:r>
          </a:p>
          <a:p>
            <a:pPr eaLnBrk="1" hangingPunct="1">
              <a:buFontTx/>
              <a:buNone/>
              <a:defRPr/>
            </a:pPr>
            <a:endParaRPr lang="en-US" sz="2800" dirty="0" smtClean="0">
              <a:solidFill>
                <a:schemeClr val="bg2">
                  <a:lumMod val="10000"/>
                </a:schemeClr>
              </a:solidFill>
            </a:endParaRPr>
          </a:p>
          <a:p>
            <a:pPr eaLnBrk="1" hangingPunct="1">
              <a:buFontTx/>
              <a:buNone/>
              <a:defRPr/>
            </a:pPr>
            <a:endParaRPr lang="en-US" sz="2800" dirty="0" smtClean="0">
              <a:solidFill>
                <a:schemeClr val="bg2">
                  <a:lumMod val="10000"/>
                </a:schemeClr>
              </a:solidFill>
            </a:endParaRP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D1346DC5-032E-48CF-9701-FF7A913F1D0A}" type="slidenum">
              <a:rPr lang="en-US" smtClean="0"/>
              <a:pPr>
                <a:defRPr/>
              </a:pPr>
              <a:t>6</a:t>
            </a:fld>
            <a:endParaRPr lang="en-US" dirty="0"/>
          </a:p>
        </p:txBody>
      </p:sp>
    </p:spTree>
    <p:extLst>
      <p:ext uri="{BB962C8B-B14F-4D97-AF65-F5344CB8AC3E}">
        <p14:creationId xmlns:p14="http://schemas.microsoft.com/office/powerpoint/2010/main" val="496060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Planning for Time</a:t>
            </a:r>
          </a:p>
        </p:txBody>
      </p:sp>
      <p:sp>
        <p:nvSpPr>
          <p:cNvPr id="9219" name="Content Placeholder 2"/>
          <p:cNvSpPr>
            <a:spLocks noGrp="1"/>
          </p:cNvSpPr>
          <p:nvPr>
            <p:ph idx="1"/>
          </p:nvPr>
        </p:nvSpPr>
        <p:spPr>
          <a:xfrm>
            <a:off x="457200" y="1676400"/>
            <a:ext cx="8229600" cy="4525963"/>
          </a:xfrm>
        </p:spPr>
        <p:txBody>
          <a:bodyPr/>
          <a:lstStyle/>
          <a:p>
            <a:pPr>
              <a:buFont typeface="Arial" charset="0"/>
              <a:buNone/>
            </a:pPr>
            <a:r>
              <a:rPr lang="en-US" sz="2000" dirty="0" smtClean="0"/>
              <a:t>For planning purposes, students are expected to complete the tests in the following times:</a:t>
            </a:r>
          </a:p>
          <a:p>
            <a:r>
              <a:rPr lang="en-US" sz="2000" dirty="0" smtClean="0"/>
              <a:t>English Language Arts in 60 minutes,</a:t>
            </a:r>
          </a:p>
          <a:p>
            <a:r>
              <a:rPr lang="en-US" sz="2000" dirty="0" smtClean="0"/>
              <a:t>Mathematics in 60 – 90 minutes, </a:t>
            </a:r>
            <a:endParaRPr lang="en-US" sz="2000" dirty="0" smtClean="0">
              <a:solidFill>
                <a:srgbClr val="FF0000"/>
              </a:solidFill>
            </a:endParaRPr>
          </a:p>
          <a:p>
            <a:r>
              <a:rPr lang="en-US" sz="2000" dirty="0" smtClean="0"/>
              <a:t>Science in 90 minutes, and</a:t>
            </a:r>
          </a:p>
          <a:p>
            <a:r>
              <a:rPr lang="en-US" sz="2000" dirty="0" smtClean="0"/>
              <a:t>Social Studies in 90 minutes.</a:t>
            </a:r>
          </a:p>
          <a:p>
            <a:pPr>
              <a:buFont typeface="Arial" charset="0"/>
              <a:buNone/>
            </a:pPr>
            <a:r>
              <a:rPr lang="en-US" sz="2000" b="1" dirty="0" smtClean="0"/>
              <a:t>However, all students may have up to three (3) hours to complete each GHSGT.</a:t>
            </a:r>
          </a:p>
          <a:p>
            <a:pPr>
              <a:buFont typeface="Arial" charset="0"/>
              <a:buNone/>
            </a:pPr>
            <a:r>
              <a:rPr lang="en-US" sz="2000" dirty="0" smtClean="0"/>
              <a:t>School coordinators may choose to move those students requiring more time to another room.  Although most students have been able to complete the GHSGT in the recommended times, it is essential that ALL students be given adequate opportunity to do their best work.</a:t>
            </a: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D38A0806-331A-4501-8C3C-C27BDA287987}"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1143000"/>
          </a:xfrm>
        </p:spPr>
        <p:txBody>
          <a:bodyPr/>
          <a:lstStyle/>
          <a:p>
            <a:r>
              <a:rPr lang="en-US" smtClean="0"/>
              <a:t>Make-Ups</a:t>
            </a:r>
          </a:p>
        </p:txBody>
      </p:sp>
      <p:sp>
        <p:nvSpPr>
          <p:cNvPr id="10243" name="Content Placeholder 2"/>
          <p:cNvSpPr>
            <a:spLocks noGrp="1"/>
          </p:cNvSpPr>
          <p:nvPr>
            <p:ph idx="1"/>
          </p:nvPr>
        </p:nvSpPr>
        <p:spPr>
          <a:xfrm>
            <a:off x="381000" y="1371600"/>
            <a:ext cx="8229600" cy="4724400"/>
          </a:xfrm>
        </p:spPr>
        <p:txBody>
          <a:bodyPr/>
          <a:lstStyle/>
          <a:p>
            <a:r>
              <a:rPr lang="en-US" sz="2400" dirty="0" smtClean="0"/>
              <a:t>Make-up days should be scheduled within your system’s test administration week.</a:t>
            </a:r>
          </a:p>
          <a:p>
            <a:r>
              <a:rPr lang="en-US" sz="2400" dirty="0" smtClean="0"/>
              <a:t>The purpose of the make-up days is to administer the tests to students who are unexpectedly absent during the regularly scheduled administration.</a:t>
            </a:r>
          </a:p>
          <a:p>
            <a:r>
              <a:rPr lang="en-US" sz="2400" dirty="0" smtClean="0"/>
              <a:t>Make-up days are not alternate testing dates for students whose activities conflict with the regular test administration dates.</a:t>
            </a:r>
          </a:p>
          <a:p>
            <a:r>
              <a:rPr lang="en-US" sz="2400" dirty="0" smtClean="0"/>
              <a:t>Make-up days should be scheduled within your system’s test administration week. Therefore, any student who cannot take the test(s) during this period will need to take the test(s) at the next scheduled administration.</a:t>
            </a: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3F86E9F1-C840-4E30-A446-83DD1AE48F11}"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
            <a:ext cx="8229600" cy="914400"/>
          </a:xfrm>
        </p:spPr>
        <p:txBody>
          <a:bodyPr/>
          <a:lstStyle/>
          <a:p>
            <a:r>
              <a:rPr lang="en-US" dirty="0" smtClean="0"/>
              <a:t>Who Tests?</a:t>
            </a:r>
          </a:p>
        </p:txBody>
      </p:sp>
      <p:sp>
        <p:nvSpPr>
          <p:cNvPr id="11267" name="Content Placeholder 2"/>
          <p:cNvSpPr>
            <a:spLocks noGrp="1"/>
          </p:cNvSpPr>
          <p:nvPr>
            <p:ph idx="1"/>
          </p:nvPr>
        </p:nvSpPr>
        <p:spPr>
          <a:xfrm>
            <a:off x="228600" y="990600"/>
            <a:ext cx="8686800" cy="4525963"/>
          </a:xfrm>
        </p:spPr>
        <p:txBody>
          <a:bodyPr/>
          <a:lstStyle/>
          <a:p>
            <a:r>
              <a:rPr lang="en-US" sz="2000" dirty="0" smtClean="0"/>
              <a:t>All students who entered grade nine for the first time after July 1, 1991 through June 30, 2011, must pass the GHSGT in order to earn a high school diploma. School systems are responsible for notifying students and parents of the requirements for obtaining a high school diploma. </a:t>
            </a:r>
          </a:p>
          <a:p>
            <a:r>
              <a:rPr lang="en-US" sz="2000" dirty="0" smtClean="0"/>
              <a:t>Individuals who have already left school with a Certificate of Performance or a Special Education diploma may present themselves for testing or re-testing. </a:t>
            </a:r>
            <a:r>
              <a:rPr lang="en-US" sz="2000" b="1" dirty="0" smtClean="0"/>
              <a:t>Re-test students must pre-register in advance of test </a:t>
            </a:r>
            <a:r>
              <a:rPr lang="en-US" sz="2000" dirty="0" smtClean="0"/>
              <a:t>administration so that the System Test Coordinator will know how many retest materials will be needed. Examiners are responsible for verifying student identity. </a:t>
            </a:r>
          </a:p>
          <a:p>
            <a:r>
              <a:rPr lang="en-US" sz="2000" b="1" dirty="0" smtClean="0"/>
              <a:t>Be certain to require photo identification of any “unfamiliar” students.</a:t>
            </a:r>
          </a:p>
          <a:p>
            <a:endParaRPr lang="en-US" sz="2000" b="1" dirty="0"/>
          </a:p>
          <a:p>
            <a:pPr marL="0" lvl="1" indent="0" algn="ctr">
              <a:buNone/>
            </a:pPr>
            <a:r>
              <a:rPr lang="en-US" sz="2000" b="1" u="sng" dirty="0" smtClean="0"/>
              <a:t>Please Note:</a:t>
            </a:r>
            <a:r>
              <a:rPr lang="en-US" sz="2000" b="1" dirty="0" smtClean="0"/>
              <a:t>  </a:t>
            </a:r>
            <a:r>
              <a:rPr lang="en-US" sz="2000" dirty="0" smtClean="0"/>
              <a:t>Students </a:t>
            </a:r>
            <a:r>
              <a:rPr lang="en-US" sz="2000" dirty="0"/>
              <a:t>who enrolled in grade 9 for the first time on or after July 1, 2011, </a:t>
            </a:r>
            <a:r>
              <a:rPr lang="en-US" sz="2000" b="1" u="sng" dirty="0">
                <a:solidFill>
                  <a:srgbClr val="FF0000"/>
                </a:solidFill>
              </a:rPr>
              <a:t>SHOULD NOT</a:t>
            </a:r>
            <a:r>
              <a:rPr lang="en-US" sz="2000" b="1" dirty="0">
                <a:solidFill>
                  <a:srgbClr val="FF0000"/>
                </a:solidFill>
              </a:rPr>
              <a:t> </a:t>
            </a:r>
            <a:r>
              <a:rPr lang="en-US" sz="2000" dirty="0"/>
              <a:t>be assessed using the </a:t>
            </a:r>
            <a:r>
              <a:rPr lang="en-US" sz="2000" dirty="0" smtClean="0"/>
              <a:t>GHSGT.  </a:t>
            </a:r>
            <a:r>
              <a:rPr lang="en-US" sz="2000" dirty="0"/>
              <a:t>This cohort is not required to pass the GHSGTs for diploma eligibility.</a:t>
            </a:r>
          </a:p>
          <a:p>
            <a:endParaRPr lang="en-US" sz="2000" b="1"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0A5AD7DC-A9B3-44FC-8490-F014B9F687F3}"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9801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9D5A4D-F037-4DBD-B159-D5B6C7CD8F56}"/>
</file>

<file path=customXml/itemProps2.xml><?xml version="1.0" encoding="utf-8"?>
<ds:datastoreItem xmlns:ds="http://schemas.openxmlformats.org/officeDocument/2006/customXml" ds:itemID="{C3F3CC2C-DFC7-4BC6-91DF-E03A00880E0F}"/>
</file>

<file path=customXml/itemProps3.xml><?xml version="1.0" encoding="utf-8"?>
<ds:datastoreItem xmlns:ds="http://schemas.openxmlformats.org/officeDocument/2006/customXml" ds:itemID="{5CEA34A1-058B-4963-BAEE-675702B37E2A}"/>
</file>

<file path=docProps/app.xml><?xml version="1.0" encoding="utf-8"?>
<Properties xmlns="http://schemas.openxmlformats.org/officeDocument/2006/extended-properties" xmlns:vt="http://schemas.openxmlformats.org/officeDocument/2006/docPropsVTypes">
  <Template>~0980123</Template>
  <TotalTime>5022</TotalTime>
  <Words>5246</Words>
  <Application>Microsoft Office PowerPoint</Application>
  <PresentationFormat>On-screen Show (4:3)</PresentationFormat>
  <Paragraphs>698</Paragraphs>
  <Slides>55</Slides>
  <Notes>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~0980123</vt:lpstr>
      <vt:lpstr> Fall 2014 Pre-Administration Webinar Georgia High School Graduation Test  August 19 &amp; 22, 2014  Recorded Session 8/19/14 Link                Recorded Session 8/22/14 Link</vt:lpstr>
      <vt:lpstr>Important Reminders and What’s New in 2014-2015</vt:lpstr>
      <vt:lpstr>What’s New in 2014-2015</vt:lpstr>
      <vt:lpstr> Administration Windows and  Deadlines for Answer Documents Fall 2014 GHSGT  </vt:lpstr>
      <vt:lpstr> Administration Windows and  Deadlines for Answer Documents Winter 2014 GHSGT   </vt:lpstr>
      <vt:lpstr> Administration Windows and  Deadlines for Answer Documents Spring 2015 GHSGT   </vt:lpstr>
      <vt:lpstr>Planning for Time</vt:lpstr>
      <vt:lpstr>Make-Ups</vt:lpstr>
      <vt:lpstr>Who Tests?</vt:lpstr>
      <vt:lpstr>Who Tests?</vt:lpstr>
      <vt:lpstr>Who Tests? Impact of the Secondary Assessment Transition Plan </vt:lpstr>
      <vt:lpstr>Who Tests?</vt:lpstr>
      <vt:lpstr>Who Tests?</vt:lpstr>
      <vt:lpstr>PowerPoint Presentation</vt:lpstr>
      <vt:lpstr>2014 Spring GHSGT Documents Scored Approximately 460 high schools</vt:lpstr>
      <vt:lpstr>Booklet Overages</vt:lpstr>
      <vt:lpstr>QCC Form Phase Out  ELA, Science and Social Studies</vt:lpstr>
      <vt:lpstr>Making Certain Students  Get the Correct Version of the Tests </vt:lpstr>
      <vt:lpstr>Making Certain Students  Get the Correct Version of the Tests </vt:lpstr>
      <vt:lpstr> Transition of the GHSGT to the GPS - Completed as of Spring 2011 -</vt:lpstr>
      <vt:lpstr>BST, GHSGT and GHSWT Forms Dates are based on when students entered grade 9 for the first time:  *Contact Michael Huneke for BST materials at mhuneke@doe.k12.ga.us when needed </vt:lpstr>
      <vt:lpstr>Test Score Ranges and Cut Scores  Georgia High School Graduation Test </vt:lpstr>
      <vt:lpstr>PowerPoint Presentation</vt:lpstr>
      <vt:lpstr>Answer Document – Top of Pg. 2</vt:lpstr>
      <vt:lpstr>Answer Document – Bottom of Pg. 2</vt:lpstr>
      <vt:lpstr>Invalid Form Codes</vt:lpstr>
      <vt:lpstr>For Teacher Use Only Special Populations</vt:lpstr>
      <vt:lpstr>For Teacher Use Only GNETS and Irregularity/Invalidation/Participation Invalidation </vt:lpstr>
      <vt:lpstr>School Building Answer Sheet Transmittal Form</vt:lpstr>
      <vt:lpstr>Testing Students With Disabilities, 504 Plans, or  EL Test Participation Plans   </vt:lpstr>
      <vt:lpstr>Irregularities (IR)</vt:lpstr>
      <vt:lpstr>Some Examples of Irregularities</vt:lpstr>
      <vt:lpstr>Invalidations (INV) </vt:lpstr>
      <vt:lpstr>Reporting Irregularities and Invalidations </vt:lpstr>
      <vt:lpstr>Reporting Irregularities and Invalidations </vt:lpstr>
      <vt:lpstr>Entering IRs into the MyGaDOE Portal</vt:lpstr>
      <vt:lpstr>Entering IRs into the MyGaDOE Portal</vt:lpstr>
      <vt:lpstr>Breach of Professional Ethics Professional Standards Commission</vt:lpstr>
      <vt:lpstr>Characteristics of a Quality Investigation</vt:lpstr>
      <vt:lpstr>Keys To Test Security</vt:lpstr>
      <vt:lpstr>PLANNING FOR TEST ADMINISTRATION</vt:lpstr>
      <vt:lpstr>PLANNING FOR TEST ADMINISTRATION Roles and Responsibilities</vt:lpstr>
      <vt:lpstr>PowerPoint Presentation</vt:lpstr>
      <vt:lpstr>PowerPoint Presentation</vt:lpstr>
      <vt:lpstr>PowerPoint Presentation</vt:lpstr>
      <vt:lpstr>PowerPoint Presentation</vt:lpstr>
      <vt:lpstr>PowerPoint Presentation</vt:lpstr>
      <vt:lpstr>PLANNING FOR TEST ADMINISTRATION</vt:lpstr>
      <vt:lpstr>PLANNING FOR TEST ADMINISTRATION</vt:lpstr>
      <vt:lpstr>Plan for Accommodations</vt:lpstr>
      <vt:lpstr>PDF Student Achievement Rosters</vt:lpstr>
      <vt:lpstr>Individual Student Report</vt:lpstr>
      <vt:lpstr>Other Important Topics </vt:lpstr>
      <vt:lpstr>Resources for Administering  the GHSGT</vt:lpstr>
      <vt:lpstr>Contact Information </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Sheila White</dc:creator>
  <cp:lastModifiedBy>Windows User</cp:lastModifiedBy>
  <cp:revision>317</cp:revision>
  <cp:lastPrinted>2013-07-25T17:14:38Z</cp:lastPrinted>
  <dcterms:created xsi:type="dcterms:W3CDTF">2011-03-21T15:55:23Z</dcterms:created>
  <dcterms:modified xsi:type="dcterms:W3CDTF">2014-08-21T17:05:59Z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