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2"/>
  </p:notesMasterIdLst>
  <p:sldIdLst>
    <p:sldId id="256" r:id="rId5"/>
    <p:sldId id="258" r:id="rId6"/>
    <p:sldId id="288" r:id="rId7"/>
    <p:sldId id="260" r:id="rId8"/>
    <p:sldId id="261" r:id="rId9"/>
    <p:sldId id="262" r:id="rId10"/>
    <p:sldId id="263" r:id="rId11"/>
    <p:sldId id="264" r:id="rId12"/>
    <p:sldId id="265" r:id="rId13"/>
    <p:sldId id="266" r:id="rId14"/>
    <p:sldId id="267" r:id="rId15"/>
    <p:sldId id="268" r:id="rId16"/>
    <p:sldId id="272" r:id="rId17"/>
    <p:sldId id="273" r:id="rId18"/>
    <p:sldId id="274" r:id="rId19"/>
    <p:sldId id="289" r:id="rId20"/>
    <p:sldId id="276" r:id="rId21"/>
    <p:sldId id="277" r:id="rId22"/>
    <p:sldId id="278" r:id="rId23"/>
    <p:sldId id="279" r:id="rId24"/>
    <p:sldId id="280" r:id="rId25"/>
    <p:sldId id="281" r:id="rId26"/>
    <p:sldId id="282" r:id="rId27"/>
    <p:sldId id="283" r:id="rId28"/>
    <p:sldId id="284" r:id="rId29"/>
    <p:sldId id="285" r:id="rId30"/>
    <p:sldId id="28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B1D6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7" d="100"/>
          <a:sy n="107" d="100"/>
        </p:scale>
        <p:origin x="-10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AB1433-BF8B-45C5-81D6-089F21EECCF9}" type="datetimeFigureOut">
              <a:rPr lang="en-US" smtClean="0"/>
              <a:t>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530340-F5C0-43BA-9CC1-D63E860F355B}" type="slidenum">
              <a:rPr lang="en-US" smtClean="0"/>
              <a:t>‹#›</a:t>
            </a:fld>
            <a:endParaRPr lang="en-US"/>
          </a:p>
        </p:txBody>
      </p:sp>
    </p:spTree>
    <p:extLst>
      <p:ext uri="{BB962C8B-B14F-4D97-AF65-F5344CB8AC3E}">
        <p14:creationId xmlns:p14="http://schemas.microsoft.com/office/powerpoint/2010/main" val="191223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27868" indent="-279949">
              <a:spcBef>
                <a:spcPct val="30000"/>
              </a:spcBef>
              <a:defRPr sz="1200">
                <a:solidFill>
                  <a:schemeClr val="tx1"/>
                </a:solidFill>
                <a:latin typeface="Calibri" pitchFamily="34" charset="0"/>
              </a:defRPr>
            </a:lvl2pPr>
            <a:lvl3pPr marL="1119797" indent="-223959">
              <a:spcBef>
                <a:spcPct val="30000"/>
              </a:spcBef>
              <a:defRPr sz="1200">
                <a:solidFill>
                  <a:schemeClr val="tx1"/>
                </a:solidFill>
                <a:latin typeface="Calibri" pitchFamily="34" charset="0"/>
              </a:defRPr>
            </a:lvl3pPr>
            <a:lvl4pPr marL="1567716" indent="-223959">
              <a:spcBef>
                <a:spcPct val="30000"/>
              </a:spcBef>
              <a:defRPr sz="1200">
                <a:solidFill>
                  <a:schemeClr val="tx1"/>
                </a:solidFill>
                <a:latin typeface="Calibri" pitchFamily="34" charset="0"/>
              </a:defRPr>
            </a:lvl4pPr>
            <a:lvl5pPr marL="2015635" indent="-223959">
              <a:spcBef>
                <a:spcPct val="30000"/>
              </a:spcBef>
              <a:defRPr sz="1200">
                <a:solidFill>
                  <a:schemeClr val="tx1"/>
                </a:solidFill>
                <a:latin typeface="Calibri" pitchFamily="34" charset="0"/>
              </a:defRPr>
            </a:lvl5pPr>
            <a:lvl6pPr marL="2463554" indent="-223959" eaLnBrk="0" fontAlgn="base" hangingPunct="0">
              <a:spcBef>
                <a:spcPct val="30000"/>
              </a:spcBef>
              <a:spcAft>
                <a:spcPct val="0"/>
              </a:spcAft>
              <a:defRPr sz="1200">
                <a:solidFill>
                  <a:schemeClr val="tx1"/>
                </a:solidFill>
                <a:latin typeface="Calibri" pitchFamily="34" charset="0"/>
              </a:defRPr>
            </a:lvl6pPr>
            <a:lvl7pPr marL="2911472" indent="-223959" eaLnBrk="0" fontAlgn="base" hangingPunct="0">
              <a:spcBef>
                <a:spcPct val="30000"/>
              </a:spcBef>
              <a:spcAft>
                <a:spcPct val="0"/>
              </a:spcAft>
              <a:defRPr sz="1200">
                <a:solidFill>
                  <a:schemeClr val="tx1"/>
                </a:solidFill>
                <a:latin typeface="Calibri" pitchFamily="34" charset="0"/>
              </a:defRPr>
            </a:lvl7pPr>
            <a:lvl8pPr marL="3359391" indent="-223959" eaLnBrk="0" fontAlgn="base" hangingPunct="0">
              <a:spcBef>
                <a:spcPct val="30000"/>
              </a:spcBef>
              <a:spcAft>
                <a:spcPct val="0"/>
              </a:spcAft>
              <a:defRPr sz="1200">
                <a:solidFill>
                  <a:schemeClr val="tx1"/>
                </a:solidFill>
                <a:latin typeface="Calibri" pitchFamily="34" charset="0"/>
              </a:defRPr>
            </a:lvl8pPr>
            <a:lvl9pPr marL="3807310" indent="-223959" eaLnBrk="0" fontAlgn="base" hangingPunct="0">
              <a:spcBef>
                <a:spcPct val="30000"/>
              </a:spcBef>
              <a:spcAft>
                <a:spcPct val="0"/>
              </a:spcAft>
              <a:defRPr sz="1200">
                <a:solidFill>
                  <a:schemeClr val="tx1"/>
                </a:solidFill>
                <a:latin typeface="Calibri" pitchFamily="34" charset="0"/>
              </a:defRPr>
            </a:lvl9pPr>
          </a:lstStyle>
          <a:p>
            <a:pPr>
              <a:spcBef>
                <a:spcPct val="0"/>
              </a:spcBef>
            </a:pPr>
            <a:fld id="{275B7894-192A-43C1-8FD6-ABF8520F3D5B}" type="slidenum">
              <a:rPr lang="en-US" altLang="en-US" smtClean="0"/>
              <a:pPr>
                <a:spcBef>
                  <a:spcPct val="0"/>
                </a:spcBef>
              </a:pPr>
              <a:t>2</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26313" indent="-278394">
              <a:spcBef>
                <a:spcPct val="30000"/>
              </a:spcBef>
              <a:defRPr sz="1200">
                <a:solidFill>
                  <a:schemeClr val="tx1"/>
                </a:solidFill>
                <a:latin typeface="Calibri" pitchFamily="34" charset="0"/>
              </a:defRPr>
            </a:lvl2pPr>
            <a:lvl3pPr marL="1118242" indent="-222405">
              <a:spcBef>
                <a:spcPct val="30000"/>
              </a:spcBef>
              <a:defRPr sz="1200">
                <a:solidFill>
                  <a:schemeClr val="tx1"/>
                </a:solidFill>
                <a:latin typeface="Calibri" pitchFamily="34" charset="0"/>
              </a:defRPr>
            </a:lvl3pPr>
            <a:lvl4pPr marL="1566161" indent="-222405">
              <a:spcBef>
                <a:spcPct val="30000"/>
              </a:spcBef>
              <a:defRPr sz="1200">
                <a:solidFill>
                  <a:schemeClr val="tx1"/>
                </a:solidFill>
                <a:latin typeface="Calibri" pitchFamily="34" charset="0"/>
              </a:defRPr>
            </a:lvl4pPr>
            <a:lvl5pPr marL="2014080" indent="-222405">
              <a:spcBef>
                <a:spcPct val="30000"/>
              </a:spcBef>
              <a:defRPr sz="1200">
                <a:solidFill>
                  <a:schemeClr val="tx1"/>
                </a:solidFill>
                <a:latin typeface="Calibri" pitchFamily="34" charset="0"/>
              </a:defRPr>
            </a:lvl5pPr>
            <a:lvl6pPr marL="2461999" indent="-222405" eaLnBrk="0" fontAlgn="base" hangingPunct="0">
              <a:spcBef>
                <a:spcPct val="30000"/>
              </a:spcBef>
              <a:spcAft>
                <a:spcPct val="0"/>
              </a:spcAft>
              <a:defRPr sz="1200">
                <a:solidFill>
                  <a:schemeClr val="tx1"/>
                </a:solidFill>
                <a:latin typeface="Calibri" pitchFamily="34" charset="0"/>
              </a:defRPr>
            </a:lvl6pPr>
            <a:lvl7pPr marL="2909918" indent="-222405" eaLnBrk="0" fontAlgn="base" hangingPunct="0">
              <a:spcBef>
                <a:spcPct val="30000"/>
              </a:spcBef>
              <a:spcAft>
                <a:spcPct val="0"/>
              </a:spcAft>
              <a:defRPr sz="1200">
                <a:solidFill>
                  <a:schemeClr val="tx1"/>
                </a:solidFill>
                <a:latin typeface="Calibri" pitchFamily="34" charset="0"/>
              </a:defRPr>
            </a:lvl7pPr>
            <a:lvl8pPr marL="3357837" indent="-222405" eaLnBrk="0" fontAlgn="base" hangingPunct="0">
              <a:spcBef>
                <a:spcPct val="30000"/>
              </a:spcBef>
              <a:spcAft>
                <a:spcPct val="0"/>
              </a:spcAft>
              <a:defRPr sz="1200">
                <a:solidFill>
                  <a:schemeClr val="tx1"/>
                </a:solidFill>
                <a:latin typeface="Calibri" pitchFamily="34" charset="0"/>
              </a:defRPr>
            </a:lvl8pPr>
            <a:lvl9pPr marL="3805755" indent="-222405" eaLnBrk="0" fontAlgn="base" hangingPunct="0">
              <a:spcBef>
                <a:spcPct val="30000"/>
              </a:spcBef>
              <a:spcAft>
                <a:spcPct val="0"/>
              </a:spcAft>
              <a:defRPr sz="1200">
                <a:solidFill>
                  <a:schemeClr val="tx1"/>
                </a:solidFill>
                <a:latin typeface="Calibri" pitchFamily="34" charset="0"/>
              </a:defRPr>
            </a:lvl9pPr>
          </a:lstStyle>
          <a:p>
            <a:pPr>
              <a:spcBef>
                <a:spcPct val="0"/>
              </a:spcBef>
            </a:pPr>
            <a:fld id="{7A7FC52B-592D-454C-B210-17B5445ECA0F}" type="slidenum">
              <a:rPr lang="en-US" altLang="en-US" smtClean="0"/>
              <a:pPr>
                <a:spcBef>
                  <a:spcPct val="0"/>
                </a:spcBef>
              </a:pPr>
              <a:t>23</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26313" indent="-278394">
              <a:spcBef>
                <a:spcPct val="30000"/>
              </a:spcBef>
              <a:defRPr sz="1200">
                <a:solidFill>
                  <a:schemeClr val="tx1"/>
                </a:solidFill>
                <a:latin typeface="Calibri" pitchFamily="34" charset="0"/>
              </a:defRPr>
            </a:lvl2pPr>
            <a:lvl3pPr marL="1118242" indent="-222405">
              <a:spcBef>
                <a:spcPct val="30000"/>
              </a:spcBef>
              <a:defRPr sz="1200">
                <a:solidFill>
                  <a:schemeClr val="tx1"/>
                </a:solidFill>
                <a:latin typeface="Calibri" pitchFamily="34" charset="0"/>
              </a:defRPr>
            </a:lvl3pPr>
            <a:lvl4pPr marL="1566161" indent="-222405">
              <a:spcBef>
                <a:spcPct val="30000"/>
              </a:spcBef>
              <a:defRPr sz="1200">
                <a:solidFill>
                  <a:schemeClr val="tx1"/>
                </a:solidFill>
                <a:latin typeface="Calibri" pitchFamily="34" charset="0"/>
              </a:defRPr>
            </a:lvl4pPr>
            <a:lvl5pPr marL="2014080" indent="-222405">
              <a:spcBef>
                <a:spcPct val="30000"/>
              </a:spcBef>
              <a:defRPr sz="1200">
                <a:solidFill>
                  <a:schemeClr val="tx1"/>
                </a:solidFill>
                <a:latin typeface="Calibri" pitchFamily="34" charset="0"/>
              </a:defRPr>
            </a:lvl5pPr>
            <a:lvl6pPr marL="2461999" indent="-222405" eaLnBrk="0" fontAlgn="base" hangingPunct="0">
              <a:spcBef>
                <a:spcPct val="30000"/>
              </a:spcBef>
              <a:spcAft>
                <a:spcPct val="0"/>
              </a:spcAft>
              <a:defRPr sz="1200">
                <a:solidFill>
                  <a:schemeClr val="tx1"/>
                </a:solidFill>
                <a:latin typeface="Calibri" pitchFamily="34" charset="0"/>
              </a:defRPr>
            </a:lvl6pPr>
            <a:lvl7pPr marL="2909918" indent="-222405" eaLnBrk="0" fontAlgn="base" hangingPunct="0">
              <a:spcBef>
                <a:spcPct val="30000"/>
              </a:spcBef>
              <a:spcAft>
                <a:spcPct val="0"/>
              </a:spcAft>
              <a:defRPr sz="1200">
                <a:solidFill>
                  <a:schemeClr val="tx1"/>
                </a:solidFill>
                <a:latin typeface="Calibri" pitchFamily="34" charset="0"/>
              </a:defRPr>
            </a:lvl7pPr>
            <a:lvl8pPr marL="3357837" indent="-222405" eaLnBrk="0" fontAlgn="base" hangingPunct="0">
              <a:spcBef>
                <a:spcPct val="30000"/>
              </a:spcBef>
              <a:spcAft>
                <a:spcPct val="0"/>
              </a:spcAft>
              <a:defRPr sz="1200">
                <a:solidFill>
                  <a:schemeClr val="tx1"/>
                </a:solidFill>
                <a:latin typeface="Calibri" pitchFamily="34" charset="0"/>
              </a:defRPr>
            </a:lvl8pPr>
            <a:lvl9pPr marL="3805755" indent="-222405" eaLnBrk="0" fontAlgn="base" hangingPunct="0">
              <a:spcBef>
                <a:spcPct val="30000"/>
              </a:spcBef>
              <a:spcAft>
                <a:spcPct val="0"/>
              </a:spcAft>
              <a:defRPr sz="1200">
                <a:solidFill>
                  <a:schemeClr val="tx1"/>
                </a:solidFill>
                <a:latin typeface="Calibri" pitchFamily="34" charset="0"/>
              </a:defRPr>
            </a:lvl9pPr>
          </a:lstStyle>
          <a:p>
            <a:pPr>
              <a:spcBef>
                <a:spcPct val="0"/>
              </a:spcBef>
            </a:pPr>
            <a:fld id="{E98360E7-3769-45E7-9BDF-6032F59B8713}" type="slidenum">
              <a:rPr lang="en-US" altLang="en-US" smtClean="0"/>
              <a:pPr>
                <a:spcBef>
                  <a:spcPct val="0"/>
                </a:spcBef>
              </a:pPr>
              <a:t>24</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27868" indent="-279949">
              <a:defRPr>
                <a:solidFill>
                  <a:schemeClr val="tx1"/>
                </a:solidFill>
                <a:latin typeface="Arial" charset="0"/>
              </a:defRPr>
            </a:lvl2pPr>
            <a:lvl3pPr marL="1119797" indent="-223959">
              <a:defRPr>
                <a:solidFill>
                  <a:schemeClr val="tx1"/>
                </a:solidFill>
                <a:latin typeface="Arial" charset="0"/>
              </a:defRPr>
            </a:lvl3pPr>
            <a:lvl4pPr marL="1567716" indent="-223959">
              <a:defRPr>
                <a:solidFill>
                  <a:schemeClr val="tx1"/>
                </a:solidFill>
                <a:latin typeface="Arial" charset="0"/>
              </a:defRPr>
            </a:lvl4pPr>
            <a:lvl5pPr marL="2015635" indent="-223959">
              <a:defRPr>
                <a:solidFill>
                  <a:schemeClr val="tx1"/>
                </a:solidFill>
                <a:latin typeface="Arial" charset="0"/>
              </a:defRPr>
            </a:lvl5pPr>
            <a:lvl6pPr marL="2463554" indent="-223959" eaLnBrk="0" fontAlgn="base" hangingPunct="0">
              <a:spcBef>
                <a:spcPct val="0"/>
              </a:spcBef>
              <a:spcAft>
                <a:spcPct val="0"/>
              </a:spcAft>
              <a:defRPr>
                <a:solidFill>
                  <a:schemeClr val="tx1"/>
                </a:solidFill>
                <a:latin typeface="Arial" charset="0"/>
              </a:defRPr>
            </a:lvl6pPr>
            <a:lvl7pPr marL="2911472" indent="-223959" eaLnBrk="0" fontAlgn="base" hangingPunct="0">
              <a:spcBef>
                <a:spcPct val="0"/>
              </a:spcBef>
              <a:spcAft>
                <a:spcPct val="0"/>
              </a:spcAft>
              <a:defRPr>
                <a:solidFill>
                  <a:schemeClr val="tx1"/>
                </a:solidFill>
                <a:latin typeface="Arial" charset="0"/>
              </a:defRPr>
            </a:lvl7pPr>
            <a:lvl8pPr marL="3359391" indent="-223959" eaLnBrk="0" fontAlgn="base" hangingPunct="0">
              <a:spcBef>
                <a:spcPct val="0"/>
              </a:spcBef>
              <a:spcAft>
                <a:spcPct val="0"/>
              </a:spcAft>
              <a:defRPr>
                <a:solidFill>
                  <a:schemeClr val="tx1"/>
                </a:solidFill>
                <a:latin typeface="Arial" charset="0"/>
              </a:defRPr>
            </a:lvl8pPr>
            <a:lvl9pPr marL="3807310" indent="-223959" eaLnBrk="0" fontAlgn="base" hangingPunct="0">
              <a:spcBef>
                <a:spcPct val="0"/>
              </a:spcBef>
              <a:spcAft>
                <a:spcPct val="0"/>
              </a:spcAft>
              <a:defRPr>
                <a:solidFill>
                  <a:schemeClr val="tx1"/>
                </a:solidFill>
                <a:latin typeface="Arial" charset="0"/>
              </a:defRPr>
            </a:lvl9pPr>
          </a:lstStyle>
          <a:p>
            <a:fld id="{51185070-E94A-4768-B108-B83BEA78ACEC}" type="slidenum">
              <a:rPr lang="en-US" altLang="en-US" smtClean="0">
                <a:solidFill>
                  <a:srgbClr val="000000"/>
                </a:solidFill>
                <a:latin typeface="Calibri" pitchFamily="34" charset="0"/>
              </a:rPr>
              <a:pPr/>
              <a:t>26</a:t>
            </a:fld>
            <a:endParaRPr lang="en-US" altLang="en-US" smtClean="0">
              <a:solidFill>
                <a:srgbClr val="000000"/>
              </a:solidFill>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19F2DB37-7E29-4C17-AB4D-45AB35EAC537}" type="slidenum">
              <a:rPr lang="en-US" smtClean="0"/>
              <a:pPr>
                <a:defRPr/>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27868" indent="-279949">
              <a:spcBef>
                <a:spcPct val="30000"/>
              </a:spcBef>
              <a:defRPr sz="1200">
                <a:solidFill>
                  <a:schemeClr val="tx1"/>
                </a:solidFill>
                <a:latin typeface="Calibri" pitchFamily="34" charset="0"/>
              </a:defRPr>
            </a:lvl2pPr>
            <a:lvl3pPr marL="1119797" indent="-223959">
              <a:spcBef>
                <a:spcPct val="30000"/>
              </a:spcBef>
              <a:defRPr sz="1200">
                <a:solidFill>
                  <a:schemeClr val="tx1"/>
                </a:solidFill>
                <a:latin typeface="Calibri" pitchFamily="34" charset="0"/>
              </a:defRPr>
            </a:lvl3pPr>
            <a:lvl4pPr marL="1567716" indent="-223959">
              <a:spcBef>
                <a:spcPct val="30000"/>
              </a:spcBef>
              <a:defRPr sz="1200">
                <a:solidFill>
                  <a:schemeClr val="tx1"/>
                </a:solidFill>
                <a:latin typeface="Calibri" pitchFamily="34" charset="0"/>
              </a:defRPr>
            </a:lvl4pPr>
            <a:lvl5pPr marL="2015635" indent="-223959">
              <a:spcBef>
                <a:spcPct val="30000"/>
              </a:spcBef>
              <a:defRPr sz="1200">
                <a:solidFill>
                  <a:schemeClr val="tx1"/>
                </a:solidFill>
                <a:latin typeface="Calibri" pitchFamily="34" charset="0"/>
              </a:defRPr>
            </a:lvl5pPr>
            <a:lvl6pPr marL="2463554" indent="-223959" eaLnBrk="0" fontAlgn="base" hangingPunct="0">
              <a:spcBef>
                <a:spcPct val="30000"/>
              </a:spcBef>
              <a:spcAft>
                <a:spcPct val="0"/>
              </a:spcAft>
              <a:defRPr sz="1200">
                <a:solidFill>
                  <a:schemeClr val="tx1"/>
                </a:solidFill>
                <a:latin typeface="Calibri" pitchFamily="34" charset="0"/>
              </a:defRPr>
            </a:lvl6pPr>
            <a:lvl7pPr marL="2911472" indent="-223959" eaLnBrk="0" fontAlgn="base" hangingPunct="0">
              <a:spcBef>
                <a:spcPct val="30000"/>
              </a:spcBef>
              <a:spcAft>
                <a:spcPct val="0"/>
              </a:spcAft>
              <a:defRPr sz="1200">
                <a:solidFill>
                  <a:schemeClr val="tx1"/>
                </a:solidFill>
                <a:latin typeface="Calibri" pitchFamily="34" charset="0"/>
              </a:defRPr>
            </a:lvl7pPr>
            <a:lvl8pPr marL="3359391" indent="-223959" eaLnBrk="0" fontAlgn="base" hangingPunct="0">
              <a:spcBef>
                <a:spcPct val="30000"/>
              </a:spcBef>
              <a:spcAft>
                <a:spcPct val="0"/>
              </a:spcAft>
              <a:defRPr sz="1200">
                <a:solidFill>
                  <a:schemeClr val="tx1"/>
                </a:solidFill>
                <a:latin typeface="Calibri" pitchFamily="34" charset="0"/>
              </a:defRPr>
            </a:lvl8pPr>
            <a:lvl9pPr marL="3807310" indent="-223959" eaLnBrk="0" fontAlgn="base" hangingPunct="0">
              <a:spcBef>
                <a:spcPct val="30000"/>
              </a:spcBef>
              <a:spcAft>
                <a:spcPct val="0"/>
              </a:spcAft>
              <a:defRPr sz="1200">
                <a:solidFill>
                  <a:schemeClr val="tx1"/>
                </a:solidFill>
                <a:latin typeface="Calibri" pitchFamily="34" charset="0"/>
              </a:defRPr>
            </a:lvl9pPr>
          </a:lstStyle>
          <a:p>
            <a:pPr>
              <a:spcBef>
                <a:spcPct val="0"/>
              </a:spcBef>
            </a:pPr>
            <a:fld id="{890798D3-AF25-4C31-BA41-71A45A6E47BD}" type="slidenum">
              <a:rPr lang="en-US" altLang="en-US" smtClean="0"/>
              <a:pPr>
                <a:spcBef>
                  <a:spcPct val="0"/>
                </a:spcBef>
              </a:pPr>
              <a:t>4</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27868" indent="-279949">
              <a:defRPr>
                <a:solidFill>
                  <a:schemeClr val="tx1"/>
                </a:solidFill>
                <a:latin typeface="Arial" charset="0"/>
              </a:defRPr>
            </a:lvl2pPr>
            <a:lvl3pPr marL="1119797" indent="-223959">
              <a:defRPr>
                <a:solidFill>
                  <a:schemeClr val="tx1"/>
                </a:solidFill>
                <a:latin typeface="Arial" charset="0"/>
              </a:defRPr>
            </a:lvl3pPr>
            <a:lvl4pPr marL="1567716" indent="-223959">
              <a:defRPr>
                <a:solidFill>
                  <a:schemeClr val="tx1"/>
                </a:solidFill>
                <a:latin typeface="Arial" charset="0"/>
              </a:defRPr>
            </a:lvl4pPr>
            <a:lvl5pPr marL="2015635" indent="-223959">
              <a:defRPr>
                <a:solidFill>
                  <a:schemeClr val="tx1"/>
                </a:solidFill>
                <a:latin typeface="Arial" charset="0"/>
              </a:defRPr>
            </a:lvl5pPr>
            <a:lvl6pPr marL="2463554" indent="-223959" eaLnBrk="0" fontAlgn="base" hangingPunct="0">
              <a:spcBef>
                <a:spcPct val="0"/>
              </a:spcBef>
              <a:spcAft>
                <a:spcPct val="0"/>
              </a:spcAft>
              <a:defRPr>
                <a:solidFill>
                  <a:schemeClr val="tx1"/>
                </a:solidFill>
                <a:latin typeface="Arial" charset="0"/>
              </a:defRPr>
            </a:lvl6pPr>
            <a:lvl7pPr marL="2911472" indent="-223959" eaLnBrk="0" fontAlgn="base" hangingPunct="0">
              <a:spcBef>
                <a:spcPct val="0"/>
              </a:spcBef>
              <a:spcAft>
                <a:spcPct val="0"/>
              </a:spcAft>
              <a:defRPr>
                <a:solidFill>
                  <a:schemeClr val="tx1"/>
                </a:solidFill>
                <a:latin typeface="Arial" charset="0"/>
              </a:defRPr>
            </a:lvl7pPr>
            <a:lvl8pPr marL="3359391" indent="-223959" eaLnBrk="0" fontAlgn="base" hangingPunct="0">
              <a:spcBef>
                <a:spcPct val="0"/>
              </a:spcBef>
              <a:spcAft>
                <a:spcPct val="0"/>
              </a:spcAft>
              <a:defRPr>
                <a:solidFill>
                  <a:schemeClr val="tx1"/>
                </a:solidFill>
                <a:latin typeface="Arial" charset="0"/>
              </a:defRPr>
            </a:lvl8pPr>
            <a:lvl9pPr marL="3807310" indent="-223959" eaLnBrk="0" fontAlgn="base" hangingPunct="0">
              <a:spcBef>
                <a:spcPct val="0"/>
              </a:spcBef>
              <a:spcAft>
                <a:spcPct val="0"/>
              </a:spcAft>
              <a:defRPr>
                <a:solidFill>
                  <a:schemeClr val="tx1"/>
                </a:solidFill>
                <a:latin typeface="Arial" charset="0"/>
              </a:defRPr>
            </a:lvl9pPr>
          </a:lstStyle>
          <a:p>
            <a:fld id="{4B75A97C-6353-45EB-9BAA-FB7BA51521B3}" type="slidenum">
              <a:rPr lang="en-US" altLang="en-US" smtClean="0">
                <a:solidFill>
                  <a:srgbClr val="000000"/>
                </a:solidFill>
                <a:latin typeface="Calibri" pitchFamily="34" charset="0"/>
              </a:rPr>
              <a:pPr/>
              <a:t>5</a:t>
            </a:fld>
            <a:endParaRPr lang="en-US" altLang="en-US" smtClean="0">
              <a:solidFill>
                <a:srgbClr val="000000"/>
              </a:solidFill>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27868" indent="-279949">
              <a:defRPr>
                <a:solidFill>
                  <a:schemeClr val="tx1"/>
                </a:solidFill>
                <a:latin typeface="Arial" charset="0"/>
              </a:defRPr>
            </a:lvl2pPr>
            <a:lvl3pPr marL="1119797" indent="-223959">
              <a:defRPr>
                <a:solidFill>
                  <a:schemeClr val="tx1"/>
                </a:solidFill>
                <a:latin typeface="Arial" charset="0"/>
              </a:defRPr>
            </a:lvl3pPr>
            <a:lvl4pPr marL="1567716" indent="-223959">
              <a:defRPr>
                <a:solidFill>
                  <a:schemeClr val="tx1"/>
                </a:solidFill>
                <a:latin typeface="Arial" charset="0"/>
              </a:defRPr>
            </a:lvl4pPr>
            <a:lvl5pPr marL="2015635" indent="-223959">
              <a:defRPr>
                <a:solidFill>
                  <a:schemeClr val="tx1"/>
                </a:solidFill>
                <a:latin typeface="Arial" charset="0"/>
              </a:defRPr>
            </a:lvl5pPr>
            <a:lvl6pPr marL="2463554" indent="-223959" eaLnBrk="0" fontAlgn="base" hangingPunct="0">
              <a:spcBef>
                <a:spcPct val="0"/>
              </a:spcBef>
              <a:spcAft>
                <a:spcPct val="0"/>
              </a:spcAft>
              <a:defRPr>
                <a:solidFill>
                  <a:schemeClr val="tx1"/>
                </a:solidFill>
                <a:latin typeface="Arial" charset="0"/>
              </a:defRPr>
            </a:lvl6pPr>
            <a:lvl7pPr marL="2911472" indent="-223959" eaLnBrk="0" fontAlgn="base" hangingPunct="0">
              <a:spcBef>
                <a:spcPct val="0"/>
              </a:spcBef>
              <a:spcAft>
                <a:spcPct val="0"/>
              </a:spcAft>
              <a:defRPr>
                <a:solidFill>
                  <a:schemeClr val="tx1"/>
                </a:solidFill>
                <a:latin typeface="Arial" charset="0"/>
              </a:defRPr>
            </a:lvl7pPr>
            <a:lvl8pPr marL="3359391" indent="-223959" eaLnBrk="0" fontAlgn="base" hangingPunct="0">
              <a:spcBef>
                <a:spcPct val="0"/>
              </a:spcBef>
              <a:spcAft>
                <a:spcPct val="0"/>
              </a:spcAft>
              <a:defRPr>
                <a:solidFill>
                  <a:schemeClr val="tx1"/>
                </a:solidFill>
                <a:latin typeface="Arial" charset="0"/>
              </a:defRPr>
            </a:lvl8pPr>
            <a:lvl9pPr marL="3807310" indent="-223959" eaLnBrk="0" fontAlgn="base" hangingPunct="0">
              <a:spcBef>
                <a:spcPct val="0"/>
              </a:spcBef>
              <a:spcAft>
                <a:spcPct val="0"/>
              </a:spcAft>
              <a:defRPr>
                <a:solidFill>
                  <a:schemeClr val="tx1"/>
                </a:solidFill>
                <a:latin typeface="Arial" charset="0"/>
              </a:defRPr>
            </a:lvl9pPr>
          </a:lstStyle>
          <a:p>
            <a:fld id="{E0DBCA26-A198-46EA-8116-790FF4159839}" type="slidenum">
              <a:rPr lang="en-US" altLang="en-US" smtClean="0">
                <a:latin typeface="Calibri" pitchFamily="34" charset="0"/>
              </a:rPr>
              <a:pPr/>
              <a:t>7</a:t>
            </a:fld>
            <a:endParaRPr lang="en-US" altLang="en-US"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26313" indent="-278394">
              <a:spcBef>
                <a:spcPct val="30000"/>
              </a:spcBef>
              <a:defRPr sz="1200">
                <a:solidFill>
                  <a:schemeClr val="tx1"/>
                </a:solidFill>
                <a:latin typeface="Calibri" pitchFamily="34" charset="0"/>
              </a:defRPr>
            </a:lvl2pPr>
            <a:lvl3pPr marL="1118242" indent="-222405">
              <a:spcBef>
                <a:spcPct val="30000"/>
              </a:spcBef>
              <a:defRPr sz="1200">
                <a:solidFill>
                  <a:schemeClr val="tx1"/>
                </a:solidFill>
                <a:latin typeface="Calibri" pitchFamily="34" charset="0"/>
              </a:defRPr>
            </a:lvl3pPr>
            <a:lvl4pPr marL="1566161" indent="-222405">
              <a:spcBef>
                <a:spcPct val="30000"/>
              </a:spcBef>
              <a:defRPr sz="1200">
                <a:solidFill>
                  <a:schemeClr val="tx1"/>
                </a:solidFill>
                <a:latin typeface="Calibri" pitchFamily="34" charset="0"/>
              </a:defRPr>
            </a:lvl4pPr>
            <a:lvl5pPr marL="2014080" indent="-222405">
              <a:spcBef>
                <a:spcPct val="30000"/>
              </a:spcBef>
              <a:defRPr sz="1200">
                <a:solidFill>
                  <a:schemeClr val="tx1"/>
                </a:solidFill>
                <a:latin typeface="Calibri" pitchFamily="34" charset="0"/>
              </a:defRPr>
            </a:lvl5pPr>
            <a:lvl6pPr marL="2461999" indent="-222405" eaLnBrk="0" fontAlgn="base" hangingPunct="0">
              <a:spcBef>
                <a:spcPct val="30000"/>
              </a:spcBef>
              <a:spcAft>
                <a:spcPct val="0"/>
              </a:spcAft>
              <a:defRPr sz="1200">
                <a:solidFill>
                  <a:schemeClr val="tx1"/>
                </a:solidFill>
                <a:latin typeface="Calibri" pitchFamily="34" charset="0"/>
              </a:defRPr>
            </a:lvl6pPr>
            <a:lvl7pPr marL="2909918" indent="-222405" eaLnBrk="0" fontAlgn="base" hangingPunct="0">
              <a:spcBef>
                <a:spcPct val="30000"/>
              </a:spcBef>
              <a:spcAft>
                <a:spcPct val="0"/>
              </a:spcAft>
              <a:defRPr sz="1200">
                <a:solidFill>
                  <a:schemeClr val="tx1"/>
                </a:solidFill>
                <a:latin typeface="Calibri" pitchFamily="34" charset="0"/>
              </a:defRPr>
            </a:lvl7pPr>
            <a:lvl8pPr marL="3357837" indent="-222405" eaLnBrk="0" fontAlgn="base" hangingPunct="0">
              <a:spcBef>
                <a:spcPct val="30000"/>
              </a:spcBef>
              <a:spcAft>
                <a:spcPct val="0"/>
              </a:spcAft>
              <a:defRPr sz="1200">
                <a:solidFill>
                  <a:schemeClr val="tx1"/>
                </a:solidFill>
                <a:latin typeface="Calibri" pitchFamily="34" charset="0"/>
              </a:defRPr>
            </a:lvl8pPr>
            <a:lvl9pPr marL="3805755" indent="-222405" eaLnBrk="0" fontAlgn="base" hangingPunct="0">
              <a:spcBef>
                <a:spcPct val="30000"/>
              </a:spcBef>
              <a:spcAft>
                <a:spcPct val="0"/>
              </a:spcAft>
              <a:defRPr sz="1200">
                <a:solidFill>
                  <a:schemeClr val="tx1"/>
                </a:solidFill>
                <a:latin typeface="Calibri" pitchFamily="34" charset="0"/>
              </a:defRPr>
            </a:lvl9pPr>
          </a:lstStyle>
          <a:p>
            <a:pPr>
              <a:spcBef>
                <a:spcPct val="0"/>
              </a:spcBef>
            </a:pPr>
            <a:fld id="{BCC9AFFB-C754-4571-B623-EF7EB89D8DD6}" type="slidenum">
              <a:rPr lang="en-US" altLang="en-US" smtClean="0"/>
              <a:pPr>
                <a:spcBef>
                  <a:spcPct val="0"/>
                </a:spcBef>
              </a:pPr>
              <a:t>13</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26313" indent="-278394">
              <a:spcBef>
                <a:spcPct val="30000"/>
              </a:spcBef>
              <a:defRPr sz="1200">
                <a:solidFill>
                  <a:schemeClr val="tx1"/>
                </a:solidFill>
                <a:latin typeface="Calibri" pitchFamily="34" charset="0"/>
              </a:defRPr>
            </a:lvl2pPr>
            <a:lvl3pPr marL="1118242" indent="-222405">
              <a:spcBef>
                <a:spcPct val="30000"/>
              </a:spcBef>
              <a:defRPr sz="1200">
                <a:solidFill>
                  <a:schemeClr val="tx1"/>
                </a:solidFill>
                <a:latin typeface="Calibri" pitchFamily="34" charset="0"/>
              </a:defRPr>
            </a:lvl3pPr>
            <a:lvl4pPr marL="1566161" indent="-222405">
              <a:spcBef>
                <a:spcPct val="30000"/>
              </a:spcBef>
              <a:defRPr sz="1200">
                <a:solidFill>
                  <a:schemeClr val="tx1"/>
                </a:solidFill>
                <a:latin typeface="Calibri" pitchFamily="34" charset="0"/>
              </a:defRPr>
            </a:lvl4pPr>
            <a:lvl5pPr marL="2014080" indent="-222405">
              <a:spcBef>
                <a:spcPct val="30000"/>
              </a:spcBef>
              <a:defRPr sz="1200">
                <a:solidFill>
                  <a:schemeClr val="tx1"/>
                </a:solidFill>
                <a:latin typeface="Calibri" pitchFamily="34" charset="0"/>
              </a:defRPr>
            </a:lvl5pPr>
            <a:lvl6pPr marL="2461999" indent="-222405" eaLnBrk="0" fontAlgn="base" hangingPunct="0">
              <a:spcBef>
                <a:spcPct val="30000"/>
              </a:spcBef>
              <a:spcAft>
                <a:spcPct val="0"/>
              </a:spcAft>
              <a:defRPr sz="1200">
                <a:solidFill>
                  <a:schemeClr val="tx1"/>
                </a:solidFill>
                <a:latin typeface="Calibri" pitchFamily="34" charset="0"/>
              </a:defRPr>
            </a:lvl6pPr>
            <a:lvl7pPr marL="2909918" indent="-222405" eaLnBrk="0" fontAlgn="base" hangingPunct="0">
              <a:spcBef>
                <a:spcPct val="30000"/>
              </a:spcBef>
              <a:spcAft>
                <a:spcPct val="0"/>
              </a:spcAft>
              <a:defRPr sz="1200">
                <a:solidFill>
                  <a:schemeClr val="tx1"/>
                </a:solidFill>
                <a:latin typeface="Calibri" pitchFamily="34" charset="0"/>
              </a:defRPr>
            </a:lvl7pPr>
            <a:lvl8pPr marL="3357837" indent="-222405" eaLnBrk="0" fontAlgn="base" hangingPunct="0">
              <a:spcBef>
                <a:spcPct val="30000"/>
              </a:spcBef>
              <a:spcAft>
                <a:spcPct val="0"/>
              </a:spcAft>
              <a:defRPr sz="1200">
                <a:solidFill>
                  <a:schemeClr val="tx1"/>
                </a:solidFill>
                <a:latin typeface="Calibri" pitchFamily="34" charset="0"/>
              </a:defRPr>
            </a:lvl8pPr>
            <a:lvl9pPr marL="3805755" indent="-222405" eaLnBrk="0" fontAlgn="base" hangingPunct="0">
              <a:spcBef>
                <a:spcPct val="30000"/>
              </a:spcBef>
              <a:spcAft>
                <a:spcPct val="0"/>
              </a:spcAft>
              <a:defRPr sz="1200">
                <a:solidFill>
                  <a:schemeClr val="tx1"/>
                </a:solidFill>
                <a:latin typeface="Calibri" pitchFamily="34" charset="0"/>
              </a:defRPr>
            </a:lvl9pPr>
          </a:lstStyle>
          <a:p>
            <a:pPr>
              <a:spcBef>
                <a:spcPct val="0"/>
              </a:spcBef>
            </a:pPr>
            <a:fld id="{85FDECA3-0414-4464-AC3D-9384F8278643}" type="slidenum">
              <a:rPr lang="en-US" altLang="en-US" smtClean="0"/>
              <a:pPr>
                <a:spcBef>
                  <a:spcPct val="0"/>
                </a:spcBef>
              </a:pPr>
              <a:t>15</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26313" indent="-278394">
              <a:spcBef>
                <a:spcPct val="30000"/>
              </a:spcBef>
              <a:defRPr sz="1200">
                <a:solidFill>
                  <a:schemeClr val="tx1"/>
                </a:solidFill>
                <a:latin typeface="Calibri" pitchFamily="34" charset="0"/>
              </a:defRPr>
            </a:lvl2pPr>
            <a:lvl3pPr marL="1118242" indent="-222405">
              <a:spcBef>
                <a:spcPct val="30000"/>
              </a:spcBef>
              <a:defRPr sz="1200">
                <a:solidFill>
                  <a:schemeClr val="tx1"/>
                </a:solidFill>
                <a:latin typeface="Calibri" pitchFamily="34" charset="0"/>
              </a:defRPr>
            </a:lvl3pPr>
            <a:lvl4pPr marL="1566161" indent="-222405">
              <a:spcBef>
                <a:spcPct val="30000"/>
              </a:spcBef>
              <a:defRPr sz="1200">
                <a:solidFill>
                  <a:schemeClr val="tx1"/>
                </a:solidFill>
                <a:latin typeface="Calibri" pitchFamily="34" charset="0"/>
              </a:defRPr>
            </a:lvl4pPr>
            <a:lvl5pPr marL="2014080" indent="-222405">
              <a:spcBef>
                <a:spcPct val="30000"/>
              </a:spcBef>
              <a:defRPr sz="1200">
                <a:solidFill>
                  <a:schemeClr val="tx1"/>
                </a:solidFill>
                <a:latin typeface="Calibri" pitchFamily="34" charset="0"/>
              </a:defRPr>
            </a:lvl5pPr>
            <a:lvl6pPr marL="2461999" indent="-222405" eaLnBrk="0" fontAlgn="base" hangingPunct="0">
              <a:spcBef>
                <a:spcPct val="30000"/>
              </a:spcBef>
              <a:spcAft>
                <a:spcPct val="0"/>
              </a:spcAft>
              <a:defRPr sz="1200">
                <a:solidFill>
                  <a:schemeClr val="tx1"/>
                </a:solidFill>
                <a:latin typeface="Calibri" pitchFamily="34" charset="0"/>
              </a:defRPr>
            </a:lvl6pPr>
            <a:lvl7pPr marL="2909918" indent="-222405" eaLnBrk="0" fontAlgn="base" hangingPunct="0">
              <a:spcBef>
                <a:spcPct val="30000"/>
              </a:spcBef>
              <a:spcAft>
                <a:spcPct val="0"/>
              </a:spcAft>
              <a:defRPr sz="1200">
                <a:solidFill>
                  <a:schemeClr val="tx1"/>
                </a:solidFill>
                <a:latin typeface="Calibri" pitchFamily="34" charset="0"/>
              </a:defRPr>
            </a:lvl7pPr>
            <a:lvl8pPr marL="3357837" indent="-222405" eaLnBrk="0" fontAlgn="base" hangingPunct="0">
              <a:spcBef>
                <a:spcPct val="30000"/>
              </a:spcBef>
              <a:spcAft>
                <a:spcPct val="0"/>
              </a:spcAft>
              <a:defRPr sz="1200">
                <a:solidFill>
                  <a:schemeClr val="tx1"/>
                </a:solidFill>
                <a:latin typeface="Calibri" pitchFamily="34" charset="0"/>
              </a:defRPr>
            </a:lvl8pPr>
            <a:lvl9pPr marL="3805755" indent="-222405" eaLnBrk="0" fontAlgn="base" hangingPunct="0">
              <a:spcBef>
                <a:spcPct val="30000"/>
              </a:spcBef>
              <a:spcAft>
                <a:spcPct val="0"/>
              </a:spcAft>
              <a:defRPr sz="1200">
                <a:solidFill>
                  <a:schemeClr val="tx1"/>
                </a:solidFill>
                <a:latin typeface="Calibri" pitchFamily="34" charset="0"/>
              </a:defRPr>
            </a:lvl9pPr>
          </a:lstStyle>
          <a:p>
            <a:pPr>
              <a:spcBef>
                <a:spcPct val="0"/>
              </a:spcBef>
            </a:pPr>
            <a:fld id="{1342A655-30A4-4143-9CF3-33221781C21F}" type="slidenum">
              <a:rPr lang="en-US" altLang="en-US" smtClean="0"/>
              <a:pPr>
                <a:spcBef>
                  <a:spcPct val="0"/>
                </a:spcBef>
              </a:pPr>
              <a:t>16</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26313" indent="-278394">
              <a:spcBef>
                <a:spcPct val="30000"/>
              </a:spcBef>
              <a:defRPr sz="1200">
                <a:solidFill>
                  <a:schemeClr val="tx1"/>
                </a:solidFill>
                <a:latin typeface="Calibri" pitchFamily="34" charset="0"/>
              </a:defRPr>
            </a:lvl2pPr>
            <a:lvl3pPr marL="1118242" indent="-222405">
              <a:spcBef>
                <a:spcPct val="30000"/>
              </a:spcBef>
              <a:defRPr sz="1200">
                <a:solidFill>
                  <a:schemeClr val="tx1"/>
                </a:solidFill>
                <a:latin typeface="Calibri" pitchFamily="34" charset="0"/>
              </a:defRPr>
            </a:lvl3pPr>
            <a:lvl4pPr marL="1566161" indent="-222405">
              <a:spcBef>
                <a:spcPct val="30000"/>
              </a:spcBef>
              <a:defRPr sz="1200">
                <a:solidFill>
                  <a:schemeClr val="tx1"/>
                </a:solidFill>
                <a:latin typeface="Calibri" pitchFamily="34" charset="0"/>
              </a:defRPr>
            </a:lvl4pPr>
            <a:lvl5pPr marL="2014080" indent="-222405">
              <a:spcBef>
                <a:spcPct val="30000"/>
              </a:spcBef>
              <a:defRPr sz="1200">
                <a:solidFill>
                  <a:schemeClr val="tx1"/>
                </a:solidFill>
                <a:latin typeface="Calibri" pitchFamily="34" charset="0"/>
              </a:defRPr>
            </a:lvl5pPr>
            <a:lvl6pPr marL="2461999" indent="-222405" eaLnBrk="0" fontAlgn="base" hangingPunct="0">
              <a:spcBef>
                <a:spcPct val="30000"/>
              </a:spcBef>
              <a:spcAft>
                <a:spcPct val="0"/>
              </a:spcAft>
              <a:defRPr sz="1200">
                <a:solidFill>
                  <a:schemeClr val="tx1"/>
                </a:solidFill>
                <a:latin typeface="Calibri" pitchFamily="34" charset="0"/>
              </a:defRPr>
            </a:lvl6pPr>
            <a:lvl7pPr marL="2909918" indent="-222405" eaLnBrk="0" fontAlgn="base" hangingPunct="0">
              <a:spcBef>
                <a:spcPct val="30000"/>
              </a:spcBef>
              <a:spcAft>
                <a:spcPct val="0"/>
              </a:spcAft>
              <a:defRPr sz="1200">
                <a:solidFill>
                  <a:schemeClr val="tx1"/>
                </a:solidFill>
                <a:latin typeface="Calibri" pitchFamily="34" charset="0"/>
              </a:defRPr>
            </a:lvl7pPr>
            <a:lvl8pPr marL="3357837" indent="-222405" eaLnBrk="0" fontAlgn="base" hangingPunct="0">
              <a:spcBef>
                <a:spcPct val="30000"/>
              </a:spcBef>
              <a:spcAft>
                <a:spcPct val="0"/>
              </a:spcAft>
              <a:defRPr sz="1200">
                <a:solidFill>
                  <a:schemeClr val="tx1"/>
                </a:solidFill>
                <a:latin typeface="Calibri" pitchFamily="34" charset="0"/>
              </a:defRPr>
            </a:lvl8pPr>
            <a:lvl9pPr marL="3805755" indent="-222405" eaLnBrk="0" fontAlgn="base" hangingPunct="0">
              <a:spcBef>
                <a:spcPct val="30000"/>
              </a:spcBef>
              <a:spcAft>
                <a:spcPct val="0"/>
              </a:spcAft>
              <a:defRPr sz="1200">
                <a:solidFill>
                  <a:schemeClr val="tx1"/>
                </a:solidFill>
                <a:latin typeface="Calibri" pitchFamily="34" charset="0"/>
              </a:defRPr>
            </a:lvl9pPr>
          </a:lstStyle>
          <a:p>
            <a:pPr>
              <a:spcBef>
                <a:spcPct val="0"/>
              </a:spcBef>
            </a:pPr>
            <a:fld id="{377E6D11-E5A3-40EE-B64B-42110DEF34B0}" type="slidenum">
              <a:rPr lang="en-US" altLang="en-US" smtClean="0"/>
              <a:pPr>
                <a:spcBef>
                  <a:spcPct val="0"/>
                </a:spcBef>
              </a:pPr>
              <a:t>17</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4E1784F-24CF-40F5-8E66-5A671CE0558F}" type="datetime1">
              <a:rPr lang="en-US" smtClean="0"/>
              <a:t>2/2/2015</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813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0FD5ACBA-BC96-4E48-BAD5-E7E116EC4687}" type="datetime1">
              <a:rPr lang="en-US" smtClean="0"/>
              <a:t>2/2/2015</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5" name="Date Placeholder 3"/>
          <p:cNvSpPr txBox="1">
            <a:spLocks/>
          </p:cNvSpPr>
          <p:nvPr userDrawn="1"/>
        </p:nvSpPr>
        <p:spPr>
          <a:xfrm>
            <a:off x="7055141" y="1019660"/>
            <a:ext cx="2078037"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06360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98194362-26A2-411B-A63E-F202E3AFF173}" type="datetime1">
              <a:rPr lang="en-US" smtClean="0"/>
              <a:t>2/2/2015</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126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4DAE6870-AD18-448A-9B2A-0EFE6DC7B06B}" type="datetime1">
              <a:rPr lang="en-US" smtClean="0"/>
              <a:t>2/2/2015</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11204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35B3B41-2E1F-40FB-8308-AA0E18F0B9DC}" type="datetime1">
              <a:rPr lang="en-US" smtClean="0"/>
              <a:t>2/2/2015</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423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3CB0378-FFD4-4CBB-858D-32EE1C82268A}" type="datetime1">
              <a:rPr lang="en-US" smtClean="0"/>
              <a:t>2/2/2015</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105475" y="1019660"/>
            <a:ext cx="2027703"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52682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6" name="Picture 15"/>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365126"/>
            <a:ext cx="6290772"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10"/>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6DE48FE1-C959-4842-929B-B952E86448B4}" type="datetime1">
              <a:rPr lang="en-US" smtClean="0"/>
              <a:t>2/2/2015</a:t>
            </a:fld>
            <a:endParaRPr lang="en-US" dirty="0"/>
          </a:p>
        </p:txBody>
      </p:sp>
      <p:sp>
        <p:nvSpPr>
          <p:cNvPr id="13" name="Footer Placeholder 4"/>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4" name="Slide Number Placeholder 5"/>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5" name="Rectangle 14"/>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20"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21406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2" name="Picture 11"/>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7" name="Rectangle 6"/>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6A82E43-F334-4B83-9151-C0C24AE8A2BC}" type="datetime1">
              <a:rPr lang="en-US" smtClean="0"/>
              <a:t>2/2/2015</a:t>
            </a:fld>
            <a:endParaRPr lang="en-US" dirty="0"/>
          </a:p>
        </p:txBody>
      </p:sp>
      <p:sp>
        <p:nvSpPr>
          <p:cNvPr id="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1" name="Rectangle 10"/>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6"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8891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sp>
        <p:nvSpPr>
          <p:cNvPr id="6" name="Rectangle 5"/>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F0D42744-81F0-410B-A1C2-96529C47C04D}" type="datetime1">
              <a:rPr lang="en-US" smtClean="0"/>
              <a:t>2/2/2015</a:t>
            </a:fld>
            <a:endParaRPr lang="en-US" dirty="0"/>
          </a:p>
        </p:txBody>
      </p:sp>
      <p:sp>
        <p:nvSpPr>
          <p:cNvPr id="8"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9"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0" name="Rectangle 9"/>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3"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rPr>
              <a:t>gadoe.org</a:t>
            </a:r>
            <a:endParaRPr lang="en-US" sz="1200" b="1" dirty="0">
              <a:solidFill>
                <a:schemeClr val="bg1"/>
              </a:solidFill>
            </a:endParaRPr>
          </a:p>
        </p:txBody>
      </p:sp>
      <p:sp>
        <p:nvSpPr>
          <p:cNvPr id="14" name="Rectangle 13"/>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a:stretch>
            <a:fillRect/>
          </a:stretch>
        </p:blipFill>
        <p:spPr>
          <a:xfrm>
            <a:off x="119105" y="1434648"/>
            <a:ext cx="8856454" cy="4537566"/>
          </a:xfrm>
          <a:prstGeom prst="rect">
            <a:avLst/>
          </a:prstGeom>
        </p:spPr>
      </p:pic>
    </p:spTree>
    <p:extLst>
      <p:ext uri="{BB962C8B-B14F-4D97-AF65-F5344CB8AC3E}">
        <p14:creationId xmlns:p14="http://schemas.microsoft.com/office/powerpoint/2010/main" val="791068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1664163"/>
            <a:ext cx="4629150" cy="41968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5BC54F9-6F4B-41F9-912C-6E88152A8FF5}" type="datetime1">
              <a:rPr lang="en-US" smtClean="0"/>
              <a:t>2/2/2015</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776714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1801091"/>
            <a:ext cx="4629150" cy="405996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83A17E0-28EC-493A-A2BA-E1070EBF6E76}" type="datetime1">
              <a:rPr lang="en-US" smtClean="0"/>
              <a:t>2/2/2015</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426738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1" name="Picture 10"/>
          <p:cNvPicPr>
            <a:picLocks noChangeAspect="1"/>
          </p:cNvPicPr>
          <p:nvPr/>
        </p:nvPicPr>
        <p:blipFill>
          <a:blip r:embed="rId13"/>
          <a:stretch>
            <a:fillRect/>
          </a:stretch>
        </p:blipFill>
        <p:spPr>
          <a:xfrm>
            <a:off x="119105" y="1434648"/>
            <a:ext cx="8856454" cy="4537566"/>
          </a:xfrm>
          <a:prstGeom prst="rect">
            <a:avLst/>
          </a:prstGeom>
        </p:spPr>
      </p:pic>
      <p:sp>
        <p:nvSpPr>
          <p:cNvPr id="8" name="Rectangle 7"/>
          <p:cNvSpPr/>
          <p:nvPr/>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3983" y="334016"/>
            <a:ext cx="631663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BF81D28A-6477-4EA0-9A4C-03300D2262AB}" type="datetime1">
              <a:rPr lang="en-US" smtClean="0"/>
              <a:t>2/2/2015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9" name="Rectangle 8"/>
          <p:cNvSpPr/>
          <p:nvPr/>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14"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3" name="Date Placeholder 3"/>
          <p:cNvSpPr txBox="1">
            <a:spLocks/>
          </p:cNvSpPr>
          <p:nvPr/>
        </p:nvSpPr>
        <p:spPr>
          <a:xfrm>
            <a:off x="7172587" y="1019660"/>
            <a:ext cx="19605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14998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fincher@doe.k12.ga.us"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learnoas.ctb.com/G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p:txBody>
          <a:bodyPr/>
          <a:lstStyle/>
          <a:p>
            <a:fld id="{B63E4CEF-BB1E-48C7-AE93-F39F6AA99AD7}" type="slidenum">
              <a:rPr lang="en-US" smtClean="0"/>
              <a:pPr/>
              <a:t>1</a:t>
            </a:fld>
            <a:endParaRPr lang="en-US"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564" y="1478508"/>
            <a:ext cx="8153400" cy="424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a:spLocks noGrp="1"/>
          </p:cNvSpPr>
          <p:nvPr>
            <p:ph type="subTitle" idx="1"/>
          </p:nvPr>
        </p:nvSpPr>
        <p:spPr>
          <a:xfrm>
            <a:off x="2923729" y="5806557"/>
            <a:ext cx="5905235" cy="825062"/>
          </a:xfrm>
          <a:solidFill>
            <a:schemeClr val="bg1"/>
          </a:solidFill>
          <a:ln>
            <a:solidFill>
              <a:schemeClr val="tx2">
                <a:lumMod val="60000"/>
                <a:lumOff val="40000"/>
              </a:schemeClr>
            </a:solidFill>
          </a:ln>
        </p:spPr>
        <p:txBody>
          <a:bodyPr>
            <a:normAutofit lnSpcReduction="10000"/>
          </a:bodyPr>
          <a:lstStyle/>
          <a:p>
            <a:pPr algn="r">
              <a:defRPr/>
            </a:pPr>
            <a:r>
              <a:rPr lang="en-US" sz="2000" b="0" dirty="0" smtClean="0"/>
              <a:t>Melissa Fincher, Ph.D.</a:t>
            </a:r>
            <a:br>
              <a:rPr lang="en-US" sz="2000" b="0" dirty="0" smtClean="0"/>
            </a:br>
            <a:r>
              <a:rPr lang="en-US" sz="1800" b="0" dirty="0" smtClean="0"/>
              <a:t>Deputy Superintendent, Assessment &amp; Accountability</a:t>
            </a:r>
            <a:br>
              <a:rPr lang="en-US" sz="1800" b="0" dirty="0" smtClean="0"/>
            </a:br>
            <a:r>
              <a:rPr lang="en-US" sz="1800" b="0" dirty="0" smtClean="0">
                <a:hlinkClick r:id="rId3"/>
              </a:rPr>
              <a:t>mfincher@doe.k12.ga.us</a:t>
            </a:r>
            <a:endParaRPr lang="en-US" sz="2000" b="0" dirty="0"/>
          </a:p>
        </p:txBody>
      </p:sp>
    </p:spTree>
    <p:extLst>
      <p:ext uri="{BB962C8B-B14F-4D97-AF65-F5344CB8AC3E}">
        <p14:creationId xmlns:p14="http://schemas.microsoft.com/office/powerpoint/2010/main" val="28114434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23737" y="324962"/>
            <a:ext cx="6316630" cy="1325563"/>
          </a:xfrm>
        </p:spPr>
        <p:txBody>
          <a:bodyPr>
            <a:normAutofit fontScale="90000"/>
          </a:bodyPr>
          <a:lstStyle/>
          <a:p>
            <a:r>
              <a:rPr lang="en-US" altLang="en-US" sz="3600" dirty="0" smtClean="0"/>
              <a:t>2013-2014 EOCT Student Achievement by Administration Mode:  </a:t>
            </a:r>
            <a:r>
              <a:rPr lang="en-US" altLang="en-US" sz="3600" dirty="0" smtClean="0">
                <a:solidFill>
                  <a:srgbClr val="0000FF"/>
                </a:solidFill>
              </a:rPr>
              <a:t>Social Studies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90029120"/>
              </p:ext>
            </p:extLst>
          </p:nvPr>
        </p:nvGraphicFramePr>
        <p:xfrm>
          <a:off x="457200" y="2169996"/>
          <a:ext cx="8229598" cy="3903776"/>
        </p:xfrm>
        <a:graphic>
          <a:graphicData uri="http://schemas.openxmlformats.org/drawingml/2006/table">
            <a:tbl>
              <a:tblPr>
                <a:tableStyleId>{5C22544A-7EE6-4342-B048-85BDC9FD1C3A}</a:tableStyleId>
              </a:tblPr>
              <a:tblGrid>
                <a:gridCol w="938648"/>
                <a:gridCol w="938648"/>
                <a:gridCol w="841365"/>
                <a:gridCol w="841365"/>
                <a:gridCol w="1167393"/>
                <a:gridCol w="1167393"/>
                <a:gridCol w="1167393"/>
                <a:gridCol w="1167393"/>
              </a:tblGrid>
              <a:tr h="487972">
                <a:tc rowSpan="2">
                  <a:txBody>
                    <a:bodyPr/>
                    <a:lstStyle/>
                    <a:p>
                      <a:pPr algn="ctr" fontAlgn="b"/>
                      <a:r>
                        <a:rPr lang="en-US" sz="1200" u="none" strike="noStrike" dirty="0">
                          <a:effectLst/>
                        </a:rPr>
                        <a:t>Course</a:t>
                      </a:r>
                      <a:endParaRPr lang="en-US" sz="1200" b="1" i="0" u="none" strike="noStrike" dirty="0">
                        <a:solidFill>
                          <a:srgbClr val="000000"/>
                        </a:solidFill>
                        <a:effectLst/>
                        <a:latin typeface="Calibri"/>
                      </a:endParaRPr>
                    </a:p>
                    <a:p>
                      <a:pPr algn="l" fontAlgn="b"/>
                      <a:r>
                        <a:rPr lang="en-US" sz="1200" u="none" strike="noStrike" dirty="0">
                          <a:effectLst/>
                        </a:rPr>
                        <a:t> </a:t>
                      </a:r>
                      <a:endParaRPr lang="en-US" sz="1200" b="1" i="0" u="none" strike="noStrike" dirty="0">
                        <a:solidFill>
                          <a:srgbClr val="000000"/>
                        </a:solidFill>
                        <a:effectLst/>
                        <a:latin typeface="Calibri"/>
                      </a:endParaRPr>
                    </a:p>
                  </a:txBody>
                  <a:tcPr marL="7893" marR="7893" marT="7895" marB="0" anchor="ctr"/>
                </a:tc>
                <a:tc rowSpan="2">
                  <a:txBody>
                    <a:bodyPr/>
                    <a:lstStyle/>
                    <a:p>
                      <a:pPr algn="ctr" fontAlgn="b"/>
                      <a:r>
                        <a:rPr lang="en-US" sz="1200" u="none" strike="noStrike" dirty="0">
                          <a:effectLst/>
                        </a:rPr>
                        <a:t>Mode</a:t>
                      </a:r>
                      <a:endParaRPr lang="en-US" sz="1200" b="1" i="0" u="none" strike="noStrike" dirty="0">
                        <a:solidFill>
                          <a:srgbClr val="000000"/>
                        </a:solidFill>
                        <a:effectLst/>
                        <a:latin typeface="Calibri"/>
                      </a:endParaRPr>
                    </a:p>
                    <a:p>
                      <a:pPr algn="ctr" fontAlgn="b"/>
                      <a:r>
                        <a:rPr lang="en-US" sz="1200" u="none" strike="noStrike" dirty="0">
                          <a:effectLst/>
                        </a:rPr>
                        <a:t> </a:t>
                      </a:r>
                      <a:endParaRPr lang="en-US" sz="1200" b="1" i="0" u="none" strike="noStrike" dirty="0">
                        <a:solidFill>
                          <a:srgbClr val="000000"/>
                        </a:solidFill>
                        <a:effectLst/>
                        <a:latin typeface="Calibri"/>
                      </a:endParaRPr>
                    </a:p>
                  </a:txBody>
                  <a:tcPr marL="7893" marR="7893" marT="7895" marB="0" anchor="ctr"/>
                </a:tc>
                <a:tc rowSpan="2">
                  <a:txBody>
                    <a:bodyPr/>
                    <a:lstStyle/>
                    <a:p>
                      <a:pPr algn="ctr" fontAlgn="b"/>
                      <a:r>
                        <a:rPr lang="en-US" sz="1200" u="none" strike="noStrike" dirty="0">
                          <a:effectLst/>
                        </a:rPr>
                        <a:t>Total</a:t>
                      </a:r>
                      <a:endParaRPr lang="en-US" sz="1200" b="1" i="0" u="none" strike="noStrike" dirty="0">
                        <a:solidFill>
                          <a:srgbClr val="000000"/>
                        </a:solidFill>
                        <a:effectLst/>
                        <a:latin typeface="Calibri"/>
                      </a:endParaRPr>
                    </a:p>
                    <a:p>
                      <a:pPr algn="ctr" fontAlgn="b"/>
                      <a:r>
                        <a:rPr lang="en-US" sz="1200" u="none" strike="noStrike" dirty="0">
                          <a:effectLst/>
                        </a:rPr>
                        <a:t> </a:t>
                      </a:r>
                      <a:endParaRPr lang="en-US" sz="1200" b="1" i="0" u="none" strike="noStrike" dirty="0">
                        <a:solidFill>
                          <a:srgbClr val="000000"/>
                        </a:solidFill>
                        <a:effectLst/>
                        <a:latin typeface="Calibri"/>
                      </a:endParaRPr>
                    </a:p>
                  </a:txBody>
                  <a:tcPr marL="7893" marR="7893" marT="7895" marB="0" anchor="ctr"/>
                </a:tc>
                <a:tc rowSpan="2">
                  <a:txBody>
                    <a:bodyPr/>
                    <a:lstStyle/>
                    <a:p>
                      <a:pPr algn="ctr" fontAlgn="b"/>
                      <a:r>
                        <a:rPr lang="en-US" sz="1200" u="none" strike="noStrike" dirty="0">
                          <a:effectLst/>
                        </a:rPr>
                        <a:t>Mean Scale Score</a:t>
                      </a:r>
                      <a:endParaRPr lang="en-US" sz="1200" b="1" i="0" u="none" strike="noStrike" dirty="0">
                        <a:solidFill>
                          <a:srgbClr val="000000"/>
                        </a:solidFill>
                        <a:effectLst/>
                        <a:latin typeface="Calibri"/>
                      </a:endParaRPr>
                    </a:p>
                    <a:p>
                      <a:pPr algn="ctr" fontAlgn="b"/>
                      <a:r>
                        <a:rPr lang="en-US" sz="1200" u="none" strike="noStrike" dirty="0">
                          <a:effectLst/>
                        </a:rPr>
                        <a:t> </a:t>
                      </a:r>
                      <a:endParaRPr lang="en-US" sz="1200" b="1" i="0" u="none" strike="noStrike" dirty="0">
                        <a:solidFill>
                          <a:srgbClr val="000000"/>
                        </a:solidFill>
                        <a:effectLst/>
                        <a:latin typeface="Calibri"/>
                      </a:endParaRPr>
                    </a:p>
                  </a:txBody>
                  <a:tcPr marL="7893" marR="7893" marT="7895" marB="0" anchor="ctr"/>
                </a:tc>
                <a:tc gridSpan="4">
                  <a:txBody>
                    <a:bodyPr/>
                    <a:lstStyle/>
                    <a:p>
                      <a:pPr algn="ctr" fontAlgn="b"/>
                      <a:r>
                        <a:rPr lang="en-US" sz="1200" u="none" strike="noStrike" dirty="0">
                          <a:effectLst/>
                        </a:rPr>
                        <a:t>Performance Level</a:t>
                      </a:r>
                      <a:endParaRPr lang="en-US" sz="1200" b="1" i="0" u="none" strike="noStrike" dirty="0">
                        <a:solidFill>
                          <a:srgbClr val="000000"/>
                        </a:solidFill>
                        <a:effectLst/>
                        <a:latin typeface="Calibri"/>
                      </a:endParaRPr>
                    </a:p>
                  </a:txBody>
                  <a:tcPr marL="7893" marR="7893" marT="7895" marB="0" anchor="b"/>
                </a:tc>
                <a:tc hMerge="1">
                  <a:txBody>
                    <a:bodyPr/>
                    <a:lstStyle/>
                    <a:p>
                      <a:endParaRPr lang="en-US"/>
                    </a:p>
                  </a:txBody>
                  <a:tcPr/>
                </a:tc>
                <a:tc hMerge="1">
                  <a:txBody>
                    <a:bodyPr/>
                    <a:lstStyle/>
                    <a:p>
                      <a:endParaRPr lang="en-US"/>
                    </a:p>
                  </a:txBody>
                  <a:tcPr/>
                </a:tc>
                <a:tc hMerge="1">
                  <a:txBody>
                    <a:bodyPr/>
                    <a:lstStyle/>
                    <a:p>
                      <a:endParaRPr lang="en-US"/>
                    </a:p>
                  </a:txBody>
                  <a:tcPr/>
                </a:tc>
              </a:tr>
              <a:tr h="487972">
                <a:tc vMerge="1">
                  <a:txBody>
                    <a:bodyPr/>
                    <a:lstStyle/>
                    <a:p>
                      <a:pPr algn="l" fontAlgn="b"/>
                      <a:endParaRPr lang="en-US" sz="1200" b="1" i="0" u="none" strike="noStrike" dirty="0">
                        <a:solidFill>
                          <a:srgbClr val="000000"/>
                        </a:solidFill>
                        <a:effectLst/>
                        <a:latin typeface="Calibri"/>
                      </a:endParaRPr>
                    </a:p>
                  </a:txBody>
                  <a:tcPr marL="7893" marR="7893" marT="7893" marB="0" anchor="b"/>
                </a:tc>
                <a:tc vMerge="1">
                  <a:txBody>
                    <a:bodyPr/>
                    <a:lstStyle/>
                    <a:p>
                      <a:pPr algn="ctr" fontAlgn="b"/>
                      <a:endParaRPr lang="en-US" sz="1200" b="1" i="0" u="none" strike="noStrike" dirty="0">
                        <a:solidFill>
                          <a:srgbClr val="000000"/>
                        </a:solidFill>
                        <a:effectLst/>
                        <a:latin typeface="Calibri"/>
                      </a:endParaRPr>
                    </a:p>
                  </a:txBody>
                  <a:tcPr marL="7893" marR="7893" marT="7893" marB="0" anchor="b"/>
                </a:tc>
                <a:tc vMerge="1">
                  <a:txBody>
                    <a:bodyPr/>
                    <a:lstStyle/>
                    <a:p>
                      <a:pPr algn="ctr" fontAlgn="b"/>
                      <a:endParaRPr lang="en-US" sz="1200" b="1" i="0" u="none" strike="noStrike" dirty="0">
                        <a:solidFill>
                          <a:srgbClr val="000000"/>
                        </a:solidFill>
                        <a:effectLst/>
                        <a:latin typeface="Calibri"/>
                      </a:endParaRPr>
                    </a:p>
                  </a:txBody>
                  <a:tcPr marL="7893" marR="7893" marT="7893" marB="0" anchor="b"/>
                </a:tc>
                <a:tc vMerge="1">
                  <a:txBody>
                    <a:bodyPr/>
                    <a:lstStyle/>
                    <a:p>
                      <a:pPr algn="ctr" fontAlgn="b"/>
                      <a:endParaRPr lang="en-US" sz="1200" b="1" i="0" u="none" strike="noStrike" dirty="0">
                        <a:solidFill>
                          <a:srgbClr val="000000"/>
                        </a:solidFill>
                        <a:effectLst/>
                        <a:latin typeface="Calibri"/>
                      </a:endParaRPr>
                    </a:p>
                  </a:txBody>
                  <a:tcPr marL="7893" marR="7893" marT="7893" marB="0" anchor="b"/>
                </a:tc>
                <a:tc>
                  <a:txBody>
                    <a:bodyPr/>
                    <a:lstStyle/>
                    <a:p>
                      <a:pPr algn="ctr" fontAlgn="b"/>
                      <a:r>
                        <a:rPr lang="en-US" sz="1200" u="none" strike="noStrike" dirty="0">
                          <a:effectLst/>
                        </a:rPr>
                        <a:t>Does Not Meet Expectations</a:t>
                      </a:r>
                      <a:endParaRPr lang="en-US" sz="1200" b="1" i="0" u="none" strike="noStrike" dirty="0">
                        <a:solidFill>
                          <a:srgbClr val="000000"/>
                        </a:solidFill>
                        <a:effectLst/>
                        <a:latin typeface="Calibri"/>
                      </a:endParaRPr>
                    </a:p>
                  </a:txBody>
                  <a:tcPr marL="7893" marR="7893" marT="7895" marB="0" anchor="b"/>
                </a:tc>
                <a:tc>
                  <a:txBody>
                    <a:bodyPr/>
                    <a:lstStyle/>
                    <a:p>
                      <a:pPr algn="ctr" fontAlgn="b"/>
                      <a:r>
                        <a:rPr lang="en-US" sz="1200" u="none" strike="noStrike" dirty="0">
                          <a:effectLst/>
                        </a:rPr>
                        <a:t>Meets Expectations</a:t>
                      </a:r>
                      <a:endParaRPr lang="en-US" sz="1200" b="1" i="0" u="none" strike="noStrike" dirty="0">
                        <a:solidFill>
                          <a:srgbClr val="000000"/>
                        </a:solidFill>
                        <a:effectLst/>
                        <a:latin typeface="Calibri"/>
                      </a:endParaRPr>
                    </a:p>
                  </a:txBody>
                  <a:tcPr marL="7893" marR="7893" marT="7895" marB="0" anchor="b"/>
                </a:tc>
                <a:tc>
                  <a:txBody>
                    <a:bodyPr/>
                    <a:lstStyle/>
                    <a:p>
                      <a:pPr algn="ctr" fontAlgn="b"/>
                      <a:r>
                        <a:rPr lang="en-US" sz="1200" u="none" strike="noStrike" dirty="0">
                          <a:effectLst/>
                        </a:rPr>
                        <a:t>Exceeds Expectations</a:t>
                      </a:r>
                      <a:endParaRPr lang="en-US" sz="1200" b="1" i="0" u="none" strike="noStrike" dirty="0">
                        <a:solidFill>
                          <a:srgbClr val="000000"/>
                        </a:solidFill>
                        <a:effectLst/>
                        <a:latin typeface="Calibri"/>
                      </a:endParaRPr>
                    </a:p>
                  </a:txBody>
                  <a:tcPr marL="7893" marR="7893" marT="7895" marB="0" anchor="b"/>
                </a:tc>
                <a:tc>
                  <a:txBody>
                    <a:bodyPr/>
                    <a:lstStyle/>
                    <a:p>
                      <a:pPr algn="ctr" fontAlgn="b"/>
                      <a:r>
                        <a:rPr lang="en-US" sz="1200" u="none" strike="noStrike" dirty="0">
                          <a:effectLst/>
                        </a:rPr>
                        <a:t>Meets/Exceeds Expectations</a:t>
                      </a:r>
                      <a:endParaRPr lang="en-US" sz="1200" b="1" i="0" u="none" strike="noStrike" dirty="0">
                        <a:solidFill>
                          <a:srgbClr val="000000"/>
                        </a:solidFill>
                        <a:effectLst/>
                        <a:latin typeface="Calibri"/>
                      </a:endParaRPr>
                    </a:p>
                  </a:txBody>
                  <a:tcPr marL="7893" marR="7893" marT="7895" marB="0" anchor="b"/>
                </a:tc>
              </a:tr>
              <a:tr h="487972">
                <a:tc>
                  <a:txBody>
                    <a:bodyPr/>
                    <a:lstStyle/>
                    <a:p>
                      <a:pPr algn="l" fontAlgn="ctr"/>
                      <a:r>
                        <a:rPr lang="en-US" sz="1200" u="none" strike="noStrike" dirty="0">
                          <a:effectLst/>
                        </a:rPr>
                        <a:t>Economics</a:t>
                      </a:r>
                      <a:endParaRPr lang="en-US" sz="1200" b="1" i="0" u="none" strike="noStrike" dirty="0">
                        <a:solidFill>
                          <a:srgbClr val="000000"/>
                        </a:solidFill>
                        <a:effectLst/>
                        <a:latin typeface="Calibri"/>
                      </a:endParaRPr>
                    </a:p>
                  </a:txBody>
                  <a:tcPr marL="7893" marR="7893" marT="7895" marB="0" anchor="ctr"/>
                </a:tc>
                <a:tc>
                  <a:txBody>
                    <a:bodyPr/>
                    <a:lstStyle/>
                    <a:p>
                      <a:pPr algn="ctr" fontAlgn="ctr"/>
                      <a:r>
                        <a:rPr lang="en-US" sz="1200" b="1" u="none" strike="noStrike" dirty="0">
                          <a:solidFill>
                            <a:srgbClr val="FF5050"/>
                          </a:solidFill>
                          <a:effectLst/>
                        </a:rPr>
                        <a:t>Online</a:t>
                      </a:r>
                      <a:endParaRPr lang="en-US" sz="1200" b="1" i="0" u="none" strike="noStrike" dirty="0">
                        <a:solidFill>
                          <a:srgbClr val="FF5050"/>
                        </a:solidFill>
                        <a:effectLst/>
                        <a:latin typeface="Calibri"/>
                      </a:endParaRPr>
                    </a:p>
                  </a:txBody>
                  <a:tcPr marL="7893" marR="7893" marT="7895" marB="0" anchor="ctr"/>
                </a:tc>
                <a:tc>
                  <a:txBody>
                    <a:bodyPr/>
                    <a:lstStyle/>
                    <a:p>
                      <a:pPr algn="ctr" fontAlgn="ctr"/>
                      <a:r>
                        <a:rPr lang="en-US" sz="1200" b="1" u="none" strike="noStrike" dirty="0">
                          <a:solidFill>
                            <a:srgbClr val="FF5050"/>
                          </a:solidFill>
                          <a:effectLst/>
                        </a:rPr>
                        <a:t>68,023</a:t>
                      </a:r>
                      <a:endParaRPr lang="en-US" sz="1200" b="1" i="0" u="none" strike="noStrike" dirty="0">
                        <a:solidFill>
                          <a:srgbClr val="FF5050"/>
                        </a:solidFill>
                        <a:effectLst/>
                        <a:latin typeface="Calibri"/>
                      </a:endParaRPr>
                    </a:p>
                  </a:txBody>
                  <a:tcPr marL="7893" marR="7893" marT="7895" marB="0" anchor="ctr"/>
                </a:tc>
                <a:tc>
                  <a:txBody>
                    <a:bodyPr/>
                    <a:lstStyle/>
                    <a:p>
                      <a:pPr algn="ctr" fontAlgn="ctr"/>
                      <a:r>
                        <a:rPr lang="en-US" sz="1200" b="1" u="none" strike="noStrike" dirty="0">
                          <a:solidFill>
                            <a:srgbClr val="FF5050"/>
                          </a:solidFill>
                          <a:effectLst/>
                        </a:rPr>
                        <a:t>440.4</a:t>
                      </a:r>
                      <a:endParaRPr lang="en-US" sz="1200" b="1" i="0" u="none" strike="noStrike" dirty="0">
                        <a:solidFill>
                          <a:srgbClr val="FF5050"/>
                        </a:solidFill>
                        <a:effectLst/>
                        <a:latin typeface="Calibri"/>
                      </a:endParaRPr>
                    </a:p>
                  </a:txBody>
                  <a:tcPr marL="7893" marR="7893" marT="7895" marB="0" anchor="ctr"/>
                </a:tc>
                <a:tc>
                  <a:txBody>
                    <a:bodyPr/>
                    <a:lstStyle/>
                    <a:p>
                      <a:pPr algn="ctr" fontAlgn="ctr"/>
                      <a:r>
                        <a:rPr lang="en-US" sz="1200" b="1" u="none" strike="noStrike" dirty="0">
                          <a:solidFill>
                            <a:srgbClr val="FF5050"/>
                          </a:solidFill>
                          <a:effectLst/>
                        </a:rPr>
                        <a:t>18.6%</a:t>
                      </a:r>
                      <a:endParaRPr lang="en-US" sz="1200" b="1" i="0" u="none" strike="noStrike" dirty="0">
                        <a:solidFill>
                          <a:srgbClr val="FF5050"/>
                        </a:solidFill>
                        <a:effectLst/>
                        <a:latin typeface="Calibri"/>
                      </a:endParaRPr>
                    </a:p>
                  </a:txBody>
                  <a:tcPr marL="7893" marR="7893" marT="7895" marB="0" anchor="ctr"/>
                </a:tc>
                <a:tc>
                  <a:txBody>
                    <a:bodyPr/>
                    <a:lstStyle/>
                    <a:p>
                      <a:pPr algn="ctr" fontAlgn="ctr"/>
                      <a:r>
                        <a:rPr lang="en-US" sz="1200" b="1" u="none" strike="noStrike" dirty="0">
                          <a:solidFill>
                            <a:srgbClr val="FF5050"/>
                          </a:solidFill>
                          <a:effectLst/>
                        </a:rPr>
                        <a:t>38.8%</a:t>
                      </a:r>
                      <a:endParaRPr lang="en-US" sz="1200" b="1" i="0" u="none" strike="noStrike" dirty="0">
                        <a:solidFill>
                          <a:srgbClr val="FF5050"/>
                        </a:solidFill>
                        <a:effectLst/>
                        <a:latin typeface="Calibri"/>
                      </a:endParaRPr>
                    </a:p>
                  </a:txBody>
                  <a:tcPr marL="7893" marR="7893" marT="7895" marB="0" anchor="ctr"/>
                </a:tc>
                <a:tc>
                  <a:txBody>
                    <a:bodyPr/>
                    <a:lstStyle/>
                    <a:p>
                      <a:pPr algn="ctr" fontAlgn="ctr"/>
                      <a:r>
                        <a:rPr lang="en-US" sz="1200" b="1" u="none" strike="noStrike" dirty="0">
                          <a:solidFill>
                            <a:srgbClr val="FF5050"/>
                          </a:solidFill>
                          <a:effectLst/>
                        </a:rPr>
                        <a:t>42.6%</a:t>
                      </a:r>
                      <a:endParaRPr lang="en-US" sz="1200" b="1" i="0" u="none" strike="noStrike" dirty="0">
                        <a:solidFill>
                          <a:srgbClr val="FF5050"/>
                        </a:solidFill>
                        <a:effectLst/>
                        <a:latin typeface="Calibri"/>
                      </a:endParaRPr>
                    </a:p>
                  </a:txBody>
                  <a:tcPr marL="7893" marR="7893" marT="7895" marB="0" anchor="ctr"/>
                </a:tc>
                <a:tc>
                  <a:txBody>
                    <a:bodyPr/>
                    <a:lstStyle/>
                    <a:p>
                      <a:pPr algn="ctr" fontAlgn="ctr"/>
                      <a:r>
                        <a:rPr lang="en-US" sz="1200" b="1" u="none" strike="noStrike" dirty="0">
                          <a:solidFill>
                            <a:srgbClr val="FF5050"/>
                          </a:solidFill>
                          <a:effectLst/>
                        </a:rPr>
                        <a:t>81.4%</a:t>
                      </a:r>
                      <a:endParaRPr lang="en-US" sz="1200" b="1" i="0" u="none" strike="noStrike" dirty="0">
                        <a:solidFill>
                          <a:srgbClr val="FF5050"/>
                        </a:solidFill>
                        <a:effectLst/>
                        <a:latin typeface="Calibri"/>
                      </a:endParaRPr>
                    </a:p>
                  </a:txBody>
                  <a:tcPr marL="7893" marR="7893" marT="7895" marB="0" anchor="ctr"/>
                </a:tc>
              </a:tr>
              <a:tr h="487972">
                <a:tc>
                  <a:txBody>
                    <a:bodyPr/>
                    <a:lstStyle/>
                    <a:p>
                      <a:pPr algn="l" fontAlgn="ctr"/>
                      <a:r>
                        <a:rPr lang="en-US" sz="1200" u="none" strike="noStrike" dirty="0">
                          <a:effectLst/>
                        </a:rPr>
                        <a:t> </a:t>
                      </a:r>
                      <a:endParaRPr lang="en-US" sz="1200" b="1" i="0" u="none" strike="noStrike" dirty="0">
                        <a:solidFill>
                          <a:srgbClr val="000000"/>
                        </a:solidFill>
                        <a:effectLst/>
                        <a:latin typeface="Calibri"/>
                      </a:endParaRPr>
                    </a:p>
                  </a:txBody>
                  <a:tcPr marL="7893" marR="7893" marT="7895" marB="0" anchor="ctr"/>
                </a:tc>
                <a:tc>
                  <a:txBody>
                    <a:bodyPr/>
                    <a:lstStyle/>
                    <a:p>
                      <a:pPr algn="ctr" fontAlgn="ctr"/>
                      <a:r>
                        <a:rPr lang="en-US" sz="1200" u="none" strike="noStrike" dirty="0">
                          <a:effectLst/>
                        </a:rPr>
                        <a:t>Paper/Pencil</a:t>
                      </a:r>
                      <a:endParaRPr lang="en-US" sz="1200" b="0" i="0" u="none" strike="noStrike" dirty="0">
                        <a:solidFill>
                          <a:srgbClr val="000000"/>
                        </a:solidFill>
                        <a:effectLst/>
                        <a:latin typeface="Calibri"/>
                      </a:endParaRPr>
                    </a:p>
                  </a:txBody>
                  <a:tcPr marL="7893" marR="7893" marT="7895" marB="0" anchor="ctr"/>
                </a:tc>
                <a:tc>
                  <a:txBody>
                    <a:bodyPr/>
                    <a:lstStyle/>
                    <a:p>
                      <a:pPr algn="ctr" fontAlgn="ctr"/>
                      <a:r>
                        <a:rPr lang="en-US" sz="1200" u="none" strike="noStrike" dirty="0">
                          <a:effectLst/>
                        </a:rPr>
                        <a:t>38,621</a:t>
                      </a:r>
                      <a:endParaRPr lang="en-US" sz="1200" b="0" i="0" u="none" strike="noStrike" dirty="0">
                        <a:solidFill>
                          <a:srgbClr val="000000"/>
                        </a:solidFill>
                        <a:effectLst/>
                        <a:latin typeface="Calibri"/>
                      </a:endParaRPr>
                    </a:p>
                  </a:txBody>
                  <a:tcPr marL="7893" marR="7893" marT="7895" marB="0" anchor="ctr"/>
                </a:tc>
                <a:tc>
                  <a:txBody>
                    <a:bodyPr/>
                    <a:lstStyle/>
                    <a:p>
                      <a:pPr algn="ctr" fontAlgn="ctr"/>
                      <a:r>
                        <a:rPr lang="en-US" sz="1200" u="none" strike="noStrike" dirty="0">
                          <a:effectLst/>
                        </a:rPr>
                        <a:t>433.7</a:t>
                      </a:r>
                      <a:endParaRPr lang="en-US" sz="1200" b="0" i="0" u="none" strike="noStrike" dirty="0">
                        <a:solidFill>
                          <a:srgbClr val="000000"/>
                        </a:solidFill>
                        <a:effectLst/>
                        <a:latin typeface="Calibri"/>
                      </a:endParaRPr>
                    </a:p>
                  </a:txBody>
                  <a:tcPr marL="7893" marR="7893" marT="7895" marB="0" anchor="ctr"/>
                </a:tc>
                <a:tc>
                  <a:txBody>
                    <a:bodyPr/>
                    <a:lstStyle/>
                    <a:p>
                      <a:pPr algn="ctr" fontAlgn="ctr"/>
                      <a:r>
                        <a:rPr lang="en-US" sz="1200" u="none" strike="noStrike" dirty="0">
                          <a:effectLst/>
                        </a:rPr>
                        <a:t>22.9%</a:t>
                      </a:r>
                      <a:endParaRPr lang="en-US" sz="1200" b="0" i="0" u="none" strike="noStrike" dirty="0">
                        <a:solidFill>
                          <a:srgbClr val="000000"/>
                        </a:solidFill>
                        <a:effectLst/>
                        <a:latin typeface="Calibri"/>
                      </a:endParaRPr>
                    </a:p>
                  </a:txBody>
                  <a:tcPr marL="7893" marR="7893" marT="7895" marB="0" anchor="ctr"/>
                </a:tc>
                <a:tc>
                  <a:txBody>
                    <a:bodyPr/>
                    <a:lstStyle/>
                    <a:p>
                      <a:pPr algn="ctr" fontAlgn="ctr"/>
                      <a:r>
                        <a:rPr lang="en-US" sz="1200" u="none" strike="noStrike" dirty="0">
                          <a:effectLst/>
                        </a:rPr>
                        <a:t>40.0%</a:t>
                      </a:r>
                      <a:endParaRPr lang="en-US" sz="1200" b="0" i="0" u="none" strike="noStrike" dirty="0">
                        <a:solidFill>
                          <a:srgbClr val="000000"/>
                        </a:solidFill>
                        <a:effectLst/>
                        <a:latin typeface="Calibri"/>
                      </a:endParaRPr>
                    </a:p>
                  </a:txBody>
                  <a:tcPr marL="7893" marR="7893" marT="7895" marB="0" anchor="ctr"/>
                </a:tc>
                <a:tc>
                  <a:txBody>
                    <a:bodyPr/>
                    <a:lstStyle/>
                    <a:p>
                      <a:pPr algn="ctr" fontAlgn="ctr"/>
                      <a:r>
                        <a:rPr lang="en-US" sz="1200" u="none" strike="noStrike" dirty="0">
                          <a:effectLst/>
                        </a:rPr>
                        <a:t>37.1%</a:t>
                      </a:r>
                      <a:endParaRPr lang="en-US" sz="1200" b="0" i="0" u="none" strike="noStrike" dirty="0">
                        <a:solidFill>
                          <a:srgbClr val="000000"/>
                        </a:solidFill>
                        <a:effectLst/>
                        <a:latin typeface="Calibri"/>
                      </a:endParaRPr>
                    </a:p>
                  </a:txBody>
                  <a:tcPr marL="7893" marR="7893" marT="7895" marB="0" anchor="ctr"/>
                </a:tc>
                <a:tc>
                  <a:txBody>
                    <a:bodyPr/>
                    <a:lstStyle/>
                    <a:p>
                      <a:pPr algn="ctr" fontAlgn="ctr"/>
                      <a:r>
                        <a:rPr lang="en-US" sz="1200" b="1" u="none" strike="noStrike" dirty="0">
                          <a:solidFill>
                            <a:srgbClr val="0000CC"/>
                          </a:solidFill>
                          <a:effectLst/>
                        </a:rPr>
                        <a:t>77.1%</a:t>
                      </a:r>
                      <a:endParaRPr lang="en-US" sz="1200" b="1" i="0" u="none" strike="noStrike" dirty="0">
                        <a:solidFill>
                          <a:srgbClr val="0000CC"/>
                        </a:solidFill>
                        <a:effectLst/>
                        <a:latin typeface="Calibri"/>
                      </a:endParaRPr>
                    </a:p>
                  </a:txBody>
                  <a:tcPr marL="7893" marR="7893" marT="7895" marB="0" anchor="ctr"/>
                </a:tc>
              </a:tr>
              <a:tr h="487972">
                <a:tc>
                  <a:txBody>
                    <a:bodyPr/>
                    <a:lstStyle/>
                    <a:p>
                      <a:pPr algn="l" fontAlgn="ctr"/>
                      <a:r>
                        <a:rPr lang="en-US" sz="1200" u="none" strike="noStrike" dirty="0">
                          <a:effectLst/>
                        </a:rPr>
                        <a:t> </a:t>
                      </a:r>
                      <a:endParaRPr lang="en-US" sz="1200" b="1" i="0" u="none" strike="noStrike" dirty="0">
                        <a:solidFill>
                          <a:srgbClr val="000000"/>
                        </a:solidFill>
                        <a:effectLst/>
                        <a:latin typeface="Calibri"/>
                      </a:endParaRPr>
                    </a:p>
                  </a:txBody>
                  <a:tcPr marL="7893" marR="7893" marT="7895" marB="0" anchor="ctr"/>
                </a:tc>
                <a:tc>
                  <a:txBody>
                    <a:bodyPr/>
                    <a:lstStyle/>
                    <a:p>
                      <a:pPr algn="ctr" fontAlgn="ctr"/>
                      <a:r>
                        <a:rPr lang="en-US" sz="1200" u="none" strike="noStrike" dirty="0">
                          <a:effectLst/>
                        </a:rPr>
                        <a:t>Total</a:t>
                      </a:r>
                      <a:endParaRPr lang="en-US" sz="1200" b="0" i="0" u="none" strike="noStrike" dirty="0">
                        <a:solidFill>
                          <a:srgbClr val="000000"/>
                        </a:solidFill>
                        <a:effectLst/>
                        <a:latin typeface="Calibri"/>
                      </a:endParaRPr>
                    </a:p>
                  </a:txBody>
                  <a:tcPr marL="7893" marR="7893" marT="7895" marB="0" anchor="ctr"/>
                </a:tc>
                <a:tc>
                  <a:txBody>
                    <a:bodyPr/>
                    <a:lstStyle/>
                    <a:p>
                      <a:pPr algn="ctr" fontAlgn="ctr"/>
                      <a:r>
                        <a:rPr lang="en-US" sz="1200" u="none" strike="noStrike" dirty="0">
                          <a:effectLst/>
                        </a:rPr>
                        <a:t>106,644</a:t>
                      </a:r>
                      <a:endParaRPr lang="en-US" sz="1200" b="0" i="0" u="none" strike="noStrike" dirty="0">
                        <a:solidFill>
                          <a:srgbClr val="000000"/>
                        </a:solidFill>
                        <a:effectLst/>
                        <a:latin typeface="Calibri"/>
                      </a:endParaRPr>
                    </a:p>
                  </a:txBody>
                  <a:tcPr marL="7893" marR="7893" marT="7895" marB="0" anchor="ctr"/>
                </a:tc>
                <a:tc>
                  <a:txBody>
                    <a:bodyPr/>
                    <a:lstStyle/>
                    <a:p>
                      <a:pPr algn="ctr" fontAlgn="ctr"/>
                      <a:r>
                        <a:rPr lang="en-US" sz="1200" u="none" strike="noStrike" dirty="0">
                          <a:effectLst/>
                        </a:rPr>
                        <a:t>438.0</a:t>
                      </a:r>
                      <a:endParaRPr lang="en-US" sz="1200" b="0" i="0" u="none" strike="noStrike" dirty="0">
                        <a:solidFill>
                          <a:srgbClr val="000000"/>
                        </a:solidFill>
                        <a:effectLst/>
                        <a:latin typeface="Calibri"/>
                      </a:endParaRPr>
                    </a:p>
                  </a:txBody>
                  <a:tcPr marL="7893" marR="7893" marT="7895" marB="0" anchor="ctr"/>
                </a:tc>
                <a:tc>
                  <a:txBody>
                    <a:bodyPr/>
                    <a:lstStyle/>
                    <a:p>
                      <a:pPr algn="ctr" fontAlgn="ctr"/>
                      <a:r>
                        <a:rPr lang="en-US" sz="1200" u="none" strike="noStrike" dirty="0">
                          <a:effectLst/>
                        </a:rPr>
                        <a:t>20.2%</a:t>
                      </a:r>
                      <a:endParaRPr lang="en-US" sz="1200" b="0" i="0" u="none" strike="noStrike" dirty="0">
                        <a:solidFill>
                          <a:srgbClr val="000000"/>
                        </a:solidFill>
                        <a:effectLst/>
                        <a:latin typeface="Calibri"/>
                      </a:endParaRPr>
                    </a:p>
                  </a:txBody>
                  <a:tcPr marL="7893" marR="7893" marT="7895" marB="0" anchor="ctr"/>
                </a:tc>
                <a:tc>
                  <a:txBody>
                    <a:bodyPr/>
                    <a:lstStyle/>
                    <a:p>
                      <a:pPr algn="ctr" fontAlgn="ctr"/>
                      <a:r>
                        <a:rPr lang="en-US" sz="1200" u="none" strike="noStrike" dirty="0">
                          <a:effectLst/>
                        </a:rPr>
                        <a:t>39.3%</a:t>
                      </a:r>
                      <a:endParaRPr lang="en-US" sz="1200" b="0" i="0" u="none" strike="noStrike" dirty="0">
                        <a:solidFill>
                          <a:srgbClr val="000000"/>
                        </a:solidFill>
                        <a:effectLst/>
                        <a:latin typeface="Calibri"/>
                      </a:endParaRPr>
                    </a:p>
                  </a:txBody>
                  <a:tcPr marL="7893" marR="7893" marT="7895" marB="0" anchor="ctr"/>
                </a:tc>
                <a:tc>
                  <a:txBody>
                    <a:bodyPr/>
                    <a:lstStyle/>
                    <a:p>
                      <a:pPr algn="ctr" fontAlgn="ctr"/>
                      <a:r>
                        <a:rPr lang="en-US" sz="1200" u="none" strike="noStrike" dirty="0">
                          <a:effectLst/>
                        </a:rPr>
                        <a:t>40.6%</a:t>
                      </a:r>
                      <a:endParaRPr lang="en-US" sz="1200" b="0" i="0" u="none" strike="noStrike" dirty="0">
                        <a:solidFill>
                          <a:srgbClr val="000000"/>
                        </a:solidFill>
                        <a:effectLst/>
                        <a:latin typeface="Calibri"/>
                      </a:endParaRPr>
                    </a:p>
                  </a:txBody>
                  <a:tcPr marL="7893" marR="7893" marT="7895" marB="0" anchor="ctr"/>
                </a:tc>
                <a:tc>
                  <a:txBody>
                    <a:bodyPr/>
                    <a:lstStyle/>
                    <a:p>
                      <a:pPr algn="ctr" fontAlgn="ctr"/>
                      <a:r>
                        <a:rPr lang="en-US" sz="1200" u="none" strike="noStrike" dirty="0">
                          <a:effectLst/>
                        </a:rPr>
                        <a:t>79.8%</a:t>
                      </a:r>
                      <a:endParaRPr lang="en-US" sz="1200" b="0" i="0" u="none" strike="noStrike" dirty="0">
                        <a:solidFill>
                          <a:srgbClr val="000000"/>
                        </a:solidFill>
                        <a:effectLst/>
                        <a:latin typeface="Calibri"/>
                      </a:endParaRPr>
                    </a:p>
                  </a:txBody>
                  <a:tcPr marL="7893" marR="7893" marT="7895" marB="0" anchor="ctr"/>
                </a:tc>
              </a:tr>
              <a:tr h="487972">
                <a:tc>
                  <a:txBody>
                    <a:bodyPr/>
                    <a:lstStyle/>
                    <a:p>
                      <a:pPr algn="l" fontAlgn="ctr"/>
                      <a:r>
                        <a:rPr lang="en-US" sz="1200" u="none" strike="noStrike" dirty="0">
                          <a:effectLst/>
                        </a:rPr>
                        <a:t>US History</a:t>
                      </a:r>
                      <a:endParaRPr lang="en-US" sz="1200" b="1" i="0" u="none" strike="noStrike" dirty="0">
                        <a:solidFill>
                          <a:srgbClr val="000000"/>
                        </a:solidFill>
                        <a:effectLst/>
                        <a:latin typeface="Calibri"/>
                      </a:endParaRPr>
                    </a:p>
                  </a:txBody>
                  <a:tcPr marL="7893" marR="7893" marT="7895" marB="0" anchor="ctr"/>
                </a:tc>
                <a:tc>
                  <a:txBody>
                    <a:bodyPr/>
                    <a:lstStyle/>
                    <a:p>
                      <a:pPr algn="ctr" fontAlgn="ctr"/>
                      <a:r>
                        <a:rPr lang="en-US" sz="1200" b="1" u="none" strike="noStrike" dirty="0">
                          <a:solidFill>
                            <a:srgbClr val="FF5050"/>
                          </a:solidFill>
                          <a:effectLst/>
                        </a:rPr>
                        <a:t>Online</a:t>
                      </a:r>
                      <a:endParaRPr lang="en-US" sz="1200" b="1" i="0" u="none" strike="noStrike" dirty="0">
                        <a:solidFill>
                          <a:srgbClr val="FF5050"/>
                        </a:solidFill>
                        <a:effectLst/>
                        <a:latin typeface="Calibri"/>
                      </a:endParaRPr>
                    </a:p>
                  </a:txBody>
                  <a:tcPr marL="7893" marR="7893" marT="7895" marB="0" anchor="ctr"/>
                </a:tc>
                <a:tc>
                  <a:txBody>
                    <a:bodyPr/>
                    <a:lstStyle/>
                    <a:p>
                      <a:pPr algn="ctr" fontAlgn="ctr"/>
                      <a:r>
                        <a:rPr lang="en-US" sz="1200" b="1" u="none" strike="noStrike" dirty="0">
                          <a:solidFill>
                            <a:srgbClr val="FF5050"/>
                          </a:solidFill>
                          <a:effectLst/>
                        </a:rPr>
                        <a:t>58,936</a:t>
                      </a:r>
                      <a:endParaRPr lang="en-US" sz="1200" b="1" i="0" u="none" strike="noStrike" dirty="0">
                        <a:solidFill>
                          <a:srgbClr val="FF5050"/>
                        </a:solidFill>
                        <a:effectLst/>
                        <a:latin typeface="Calibri"/>
                      </a:endParaRPr>
                    </a:p>
                  </a:txBody>
                  <a:tcPr marL="7893" marR="7893" marT="7895" marB="0" anchor="ctr"/>
                </a:tc>
                <a:tc>
                  <a:txBody>
                    <a:bodyPr/>
                    <a:lstStyle/>
                    <a:p>
                      <a:pPr algn="ctr" fontAlgn="ctr"/>
                      <a:r>
                        <a:rPr lang="en-US" sz="1200" b="1" u="none" strike="noStrike" dirty="0">
                          <a:solidFill>
                            <a:srgbClr val="FF5050"/>
                          </a:solidFill>
                          <a:effectLst/>
                        </a:rPr>
                        <a:t>438.6</a:t>
                      </a:r>
                      <a:endParaRPr lang="en-US" sz="1200" b="1" i="0" u="none" strike="noStrike" dirty="0">
                        <a:solidFill>
                          <a:srgbClr val="FF5050"/>
                        </a:solidFill>
                        <a:effectLst/>
                        <a:latin typeface="Calibri"/>
                      </a:endParaRPr>
                    </a:p>
                  </a:txBody>
                  <a:tcPr marL="7893" marR="7893" marT="7895" marB="0" anchor="ctr"/>
                </a:tc>
                <a:tc>
                  <a:txBody>
                    <a:bodyPr/>
                    <a:lstStyle/>
                    <a:p>
                      <a:pPr algn="ctr" fontAlgn="ctr"/>
                      <a:r>
                        <a:rPr lang="en-US" sz="1200" b="1" u="none" strike="noStrike" dirty="0">
                          <a:solidFill>
                            <a:srgbClr val="FF5050"/>
                          </a:solidFill>
                          <a:effectLst/>
                        </a:rPr>
                        <a:t>24.9%</a:t>
                      </a:r>
                      <a:endParaRPr lang="en-US" sz="1200" b="1" i="0" u="none" strike="noStrike" dirty="0">
                        <a:solidFill>
                          <a:srgbClr val="FF5050"/>
                        </a:solidFill>
                        <a:effectLst/>
                        <a:latin typeface="Calibri"/>
                      </a:endParaRPr>
                    </a:p>
                  </a:txBody>
                  <a:tcPr marL="7893" marR="7893" marT="7895" marB="0" anchor="ctr"/>
                </a:tc>
                <a:tc>
                  <a:txBody>
                    <a:bodyPr/>
                    <a:lstStyle/>
                    <a:p>
                      <a:pPr algn="ctr" fontAlgn="ctr"/>
                      <a:r>
                        <a:rPr lang="en-US" sz="1200" b="1" u="none" strike="noStrike" dirty="0">
                          <a:solidFill>
                            <a:srgbClr val="FF5050"/>
                          </a:solidFill>
                          <a:effectLst/>
                        </a:rPr>
                        <a:t>32.0%</a:t>
                      </a:r>
                      <a:endParaRPr lang="en-US" sz="1200" b="1" i="0" u="none" strike="noStrike" dirty="0">
                        <a:solidFill>
                          <a:srgbClr val="FF5050"/>
                        </a:solidFill>
                        <a:effectLst/>
                        <a:latin typeface="Calibri"/>
                      </a:endParaRPr>
                    </a:p>
                  </a:txBody>
                  <a:tcPr marL="7893" marR="7893" marT="7895" marB="0" anchor="ctr"/>
                </a:tc>
                <a:tc>
                  <a:txBody>
                    <a:bodyPr/>
                    <a:lstStyle/>
                    <a:p>
                      <a:pPr algn="ctr" fontAlgn="ctr"/>
                      <a:r>
                        <a:rPr lang="en-US" sz="1200" b="1" u="none" strike="noStrike" dirty="0">
                          <a:solidFill>
                            <a:srgbClr val="FF5050"/>
                          </a:solidFill>
                          <a:effectLst/>
                        </a:rPr>
                        <a:t>43.0%</a:t>
                      </a:r>
                      <a:endParaRPr lang="en-US" sz="1200" b="1" i="0" u="none" strike="noStrike" dirty="0">
                        <a:solidFill>
                          <a:srgbClr val="FF5050"/>
                        </a:solidFill>
                        <a:effectLst/>
                        <a:latin typeface="Calibri"/>
                      </a:endParaRPr>
                    </a:p>
                  </a:txBody>
                  <a:tcPr marL="7893" marR="7893" marT="7895" marB="0" anchor="ctr"/>
                </a:tc>
                <a:tc>
                  <a:txBody>
                    <a:bodyPr/>
                    <a:lstStyle/>
                    <a:p>
                      <a:pPr algn="ctr" fontAlgn="ctr"/>
                      <a:r>
                        <a:rPr lang="en-US" sz="1200" b="1" u="none" strike="noStrike" dirty="0">
                          <a:solidFill>
                            <a:srgbClr val="FF5050"/>
                          </a:solidFill>
                          <a:effectLst/>
                        </a:rPr>
                        <a:t>75.1%</a:t>
                      </a:r>
                      <a:endParaRPr lang="en-US" sz="1200" b="1" i="0" u="none" strike="noStrike" dirty="0">
                        <a:solidFill>
                          <a:srgbClr val="FF5050"/>
                        </a:solidFill>
                        <a:effectLst/>
                        <a:latin typeface="Calibri"/>
                      </a:endParaRPr>
                    </a:p>
                  </a:txBody>
                  <a:tcPr marL="7893" marR="7893" marT="7895" marB="0" anchor="ctr"/>
                </a:tc>
              </a:tr>
              <a:tr h="487972">
                <a:tc>
                  <a:txBody>
                    <a:bodyPr/>
                    <a:lstStyle/>
                    <a:p>
                      <a:pPr algn="l" fontAlgn="ctr"/>
                      <a:r>
                        <a:rPr lang="en-US" sz="1200" u="none" strike="noStrike" dirty="0">
                          <a:effectLst/>
                        </a:rPr>
                        <a:t> </a:t>
                      </a:r>
                      <a:endParaRPr lang="en-US" sz="1200" b="1" i="0" u="none" strike="noStrike" dirty="0">
                        <a:solidFill>
                          <a:srgbClr val="000000"/>
                        </a:solidFill>
                        <a:effectLst/>
                        <a:latin typeface="Calibri"/>
                      </a:endParaRPr>
                    </a:p>
                  </a:txBody>
                  <a:tcPr marL="7893" marR="7893" marT="7895" marB="0" anchor="ctr"/>
                </a:tc>
                <a:tc>
                  <a:txBody>
                    <a:bodyPr/>
                    <a:lstStyle/>
                    <a:p>
                      <a:pPr algn="ctr" fontAlgn="ctr"/>
                      <a:r>
                        <a:rPr lang="en-US" sz="1200" u="none" strike="noStrike" dirty="0">
                          <a:effectLst/>
                        </a:rPr>
                        <a:t>Paper/Pencil</a:t>
                      </a:r>
                      <a:endParaRPr lang="en-US" sz="1200" b="0" i="0" u="none" strike="noStrike" dirty="0">
                        <a:solidFill>
                          <a:srgbClr val="000000"/>
                        </a:solidFill>
                        <a:effectLst/>
                        <a:latin typeface="Calibri"/>
                      </a:endParaRPr>
                    </a:p>
                  </a:txBody>
                  <a:tcPr marL="7893" marR="7893" marT="7895" marB="0" anchor="ctr"/>
                </a:tc>
                <a:tc>
                  <a:txBody>
                    <a:bodyPr/>
                    <a:lstStyle/>
                    <a:p>
                      <a:pPr algn="ctr" fontAlgn="ctr"/>
                      <a:r>
                        <a:rPr lang="en-US" sz="1200" u="none" strike="noStrike" dirty="0">
                          <a:effectLst/>
                        </a:rPr>
                        <a:t>53,332</a:t>
                      </a:r>
                      <a:endParaRPr lang="en-US" sz="1200" b="0" i="0" u="none" strike="noStrike" dirty="0">
                        <a:solidFill>
                          <a:srgbClr val="000000"/>
                        </a:solidFill>
                        <a:effectLst/>
                        <a:latin typeface="Calibri"/>
                      </a:endParaRPr>
                    </a:p>
                  </a:txBody>
                  <a:tcPr marL="7893" marR="7893" marT="7895" marB="0" anchor="ctr"/>
                </a:tc>
                <a:tc>
                  <a:txBody>
                    <a:bodyPr/>
                    <a:lstStyle/>
                    <a:p>
                      <a:pPr algn="ctr" fontAlgn="ctr"/>
                      <a:r>
                        <a:rPr lang="en-US" sz="1200" u="none" strike="noStrike" dirty="0">
                          <a:effectLst/>
                        </a:rPr>
                        <a:t>427.3</a:t>
                      </a:r>
                      <a:endParaRPr lang="en-US" sz="1200" b="0" i="0" u="none" strike="noStrike" dirty="0">
                        <a:solidFill>
                          <a:srgbClr val="000000"/>
                        </a:solidFill>
                        <a:effectLst/>
                        <a:latin typeface="Calibri"/>
                      </a:endParaRPr>
                    </a:p>
                  </a:txBody>
                  <a:tcPr marL="7893" marR="7893" marT="7895" marB="0" anchor="ctr"/>
                </a:tc>
                <a:tc>
                  <a:txBody>
                    <a:bodyPr/>
                    <a:lstStyle/>
                    <a:p>
                      <a:pPr algn="ctr" fontAlgn="ctr"/>
                      <a:r>
                        <a:rPr lang="en-US" sz="1200" u="none" strike="noStrike" dirty="0">
                          <a:effectLst/>
                        </a:rPr>
                        <a:t>31.7%</a:t>
                      </a:r>
                      <a:endParaRPr lang="en-US" sz="1200" b="0" i="0" u="none" strike="noStrike" dirty="0">
                        <a:solidFill>
                          <a:srgbClr val="000000"/>
                        </a:solidFill>
                        <a:effectLst/>
                        <a:latin typeface="Calibri"/>
                      </a:endParaRPr>
                    </a:p>
                  </a:txBody>
                  <a:tcPr marL="7893" marR="7893" marT="7895" marB="0" anchor="ctr"/>
                </a:tc>
                <a:tc>
                  <a:txBody>
                    <a:bodyPr/>
                    <a:lstStyle/>
                    <a:p>
                      <a:pPr algn="ctr" fontAlgn="ctr"/>
                      <a:r>
                        <a:rPr lang="en-US" sz="1200" u="none" strike="noStrike" dirty="0">
                          <a:effectLst/>
                        </a:rPr>
                        <a:t>33.5%</a:t>
                      </a:r>
                      <a:endParaRPr lang="en-US" sz="1200" b="0" i="0" u="none" strike="noStrike" dirty="0">
                        <a:solidFill>
                          <a:srgbClr val="000000"/>
                        </a:solidFill>
                        <a:effectLst/>
                        <a:latin typeface="Calibri"/>
                      </a:endParaRPr>
                    </a:p>
                  </a:txBody>
                  <a:tcPr marL="7893" marR="7893" marT="7895" marB="0" anchor="ctr"/>
                </a:tc>
                <a:tc>
                  <a:txBody>
                    <a:bodyPr/>
                    <a:lstStyle/>
                    <a:p>
                      <a:pPr algn="ctr" fontAlgn="ctr"/>
                      <a:r>
                        <a:rPr lang="en-US" sz="1200" u="none" strike="noStrike" dirty="0">
                          <a:effectLst/>
                        </a:rPr>
                        <a:t>34.8%</a:t>
                      </a:r>
                      <a:endParaRPr lang="en-US" sz="1200" b="0" i="0" u="none" strike="noStrike" dirty="0">
                        <a:solidFill>
                          <a:srgbClr val="000000"/>
                        </a:solidFill>
                        <a:effectLst/>
                        <a:latin typeface="Calibri"/>
                      </a:endParaRPr>
                    </a:p>
                  </a:txBody>
                  <a:tcPr marL="7893" marR="7893" marT="7895" marB="0" anchor="ctr"/>
                </a:tc>
                <a:tc>
                  <a:txBody>
                    <a:bodyPr/>
                    <a:lstStyle/>
                    <a:p>
                      <a:pPr algn="ctr" fontAlgn="ctr"/>
                      <a:r>
                        <a:rPr lang="en-US" sz="1200" b="1" u="none" strike="noStrike" dirty="0">
                          <a:solidFill>
                            <a:srgbClr val="0000CC"/>
                          </a:solidFill>
                          <a:effectLst/>
                        </a:rPr>
                        <a:t>68.3%</a:t>
                      </a:r>
                      <a:endParaRPr lang="en-US" sz="1200" b="1" i="0" u="none" strike="noStrike" dirty="0">
                        <a:solidFill>
                          <a:srgbClr val="0000CC"/>
                        </a:solidFill>
                        <a:effectLst/>
                        <a:latin typeface="Calibri"/>
                      </a:endParaRPr>
                    </a:p>
                  </a:txBody>
                  <a:tcPr marL="7893" marR="7893" marT="7895" marB="0" anchor="ctr"/>
                </a:tc>
              </a:tr>
              <a:tr h="487972">
                <a:tc>
                  <a:txBody>
                    <a:bodyPr/>
                    <a:lstStyle/>
                    <a:p>
                      <a:pPr algn="l" fontAlgn="ctr"/>
                      <a:r>
                        <a:rPr lang="en-US" sz="1200" u="none" strike="noStrike" dirty="0">
                          <a:effectLst/>
                        </a:rPr>
                        <a:t> </a:t>
                      </a:r>
                      <a:endParaRPr lang="en-US" sz="1200" b="1" i="0" u="none" strike="noStrike" dirty="0">
                        <a:solidFill>
                          <a:srgbClr val="000000"/>
                        </a:solidFill>
                        <a:effectLst/>
                        <a:latin typeface="Calibri"/>
                      </a:endParaRPr>
                    </a:p>
                  </a:txBody>
                  <a:tcPr marL="7893" marR="7893" marT="7895" marB="0" anchor="ctr"/>
                </a:tc>
                <a:tc>
                  <a:txBody>
                    <a:bodyPr/>
                    <a:lstStyle/>
                    <a:p>
                      <a:pPr algn="ctr" fontAlgn="ctr"/>
                      <a:r>
                        <a:rPr lang="en-US" sz="1200" u="none" strike="noStrike" dirty="0">
                          <a:effectLst/>
                        </a:rPr>
                        <a:t>Total</a:t>
                      </a:r>
                      <a:endParaRPr lang="en-US" sz="1200" b="0" i="0" u="none" strike="noStrike" dirty="0">
                        <a:solidFill>
                          <a:srgbClr val="000000"/>
                        </a:solidFill>
                        <a:effectLst/>
                        <a:latin typeface="Calibri"/>
                      </a:endParaRPr>
                    </a:p>
                  </a:txBody>
                  <a:tcPr marL="7893" marR="7893" marT="7895" marB="0" anchor="ctr"/>
                </a:tc>
                <a:tc>
                  <a:txBody>
                    <a:bodyPr/>
                    <a:lstStyle/>
                    <a:p>
                      <a:pPr algn="ctr" fontAlgn="ctr"/>
                      <a:r>
                        <a:rPr lang="en-US" sz="1200" u="none" strike="noStrike" dirty="0">
                          <a:effectLst/>
                        </a:rPr>
                        <a:t>112,268</a:t>
                      </a:r>
                      <a:endParaRPr lang="en-US" sz="1200" b="0" i="0" u="none" strike="noStrike" dirty="0">
                        <a:solidFill>
                          <a:srgbClr val="000000"/>
                        </a:solidFill>
                        <a:effectLst/>
                        <a:latin typeface="Calibri"/>
                      </a:endParaRPr>
                    </a:p>
                  </a:txBody>
                  <a:tcPr marL="7893" marR="7893" marT="7895" marB="0" anchor="ctr"/>
                </a:tc>
                <a:tc>
                  <a:txBody>
                    <a:bodyPr/>
                    <a:lstStyle/>
                    <a:p>
                      <a:pPr algn="ctr" fontAlgn="ctr"/>
                      <a:r>
                        <a:rPr lang="en-US" sz="1200" u="none" strike="noStrike" dirty="0">
                          <a:effectLst/>
                        </a:rPr>
                        <a:t>433.2</a:t>
                      </a:r>
                      <a:endParaRPr lang="en-US" sz="1200" b="0" i="0" u="none" strike="noStrike" dirty="0">
                        <a:solidFill>
                          <a:srgbClr val="000000"/>
                        </a:solidFill>
                        <a:effectLst/>
                        <a:latin typeface="Calibri"/>
                      </a:endParaRPr>
                    </a:p>
                  </a:txBody>
                  <a:tcPr marL="7893" marR="7893" marT="7895" marB="0" anchor="ctr"/>
                </a:tc>
                <a:tc>
                  <a:txBody>
                    <a:bodyPr/>
                    <a:lstStyle/>
                    <a:p>
                      <a:pPr algn="ctr" fontAlgn="ctr"/>
                      <a:r>
                        <a:rPr lang="en-US" sz="1200" u="none" strike="noStrike" dirty="0">
                          <a:effectLst/>
                        </a:rPr>
                        <a:t>28.2%</a:t>
                      </a:r>
                      <a:endParaRPr lang="en-US" sz="1200" b="0" i="0" u="none" strike="noStrike" dirty="0">
                        <a:solidFill>
                          <a:srgbClr val="000000"/>
                        </a:solidFill>
                        <a:effectLst/>
                        <a:latin typeface="Calibri"/>
                      </a:endParaRPr>
                    </a:p>
                  </a:txBody>
                  <a:tcPr marL="7893" marR="7893" marT="7895" marB="0" anchor="ctr"/>
                </a:tc>
                <a:tc>
                  <a:txBody>
                    <a:bodyPr/>
                    <a:lstStyle/>
                    <a:p>
                      <a:pPr algn="ctr" fontAlgn="ctr"/>
                      <a:r>
                        <a:rPr lang="en-US" sz="1200" u="none" strike="noStrike" dirty="0">
                          <a:effectLst/>
                        </a:rPr>
                        <a:t>32.7%</a:t>
                      </a:r>
                      <a:endParaRPr lang="en-US" sz="1200" b="0" i="0" u="none" strike="noStrike" dirty="0">
                        <a:solidFill>
                          <a:srgbClr val="000000"/>
                        </a:solidFill>
                        <a:effectLst/>
                        <a:latin typeface="Calibri"/>
                      </a:endParaRPr>
                    </a:p>
                  </a:txBody>
                  <a:tcPr marL="7893" marR="7893" marT="7895" marB="0" anchor="ctr"/>
                </a:tc>
                <a:tc>
                  <a:txBody>
                    <a:bodyPr/>
                    <a:lstStyle/>
                    <a:p>
                      <a:pPr algn="ctr" fontAlgn="ctr"/>
                      <a:r>
                        <a:rPr lang="en-US" sz="1200" u="none" strike="noStrike" dirty="0">
                          <a:effectLst/>
                        </a:rPr>
                        <a:t>39.1%</a:t>
                      </a:r>
                      <a:endParaRPr lang="en-US" sz="1200" b="0" i="0" u="none" strike="noStrike" dirty="0">
                        <a:solidFill>
                          <a:srgbClr val="000000"/>
                        </a:solidFill>
                        <a:effectLst/>
                        <a:latin typeface="Calibri"/>
                      </a:endParaRPr>
                    </a:p>
                  </a:txBody>
                  <a:tcPr marL="7893" marR="7893" marT="7895" marB="0" anchor="ctr"/>
                </a:tc>
                <a:tc>
                  <a:txBody>
                    <a:bodyPr/>
                    <a:lstStyle/>
                    <a:p>
                      <a:pPr algn="ctr" fontAlgn="ctr"/>
                      <a:r>
                        <a:rPr lang="en-US" sz="1200" u="none" strike="noStrike" dirty="0">
                          <a:effectLst/>
                        </a:rPr>
                        <a:t>71.8%</a:t>
                      </a:r>
                      <a:endParaRPr lang="en-US" sz="1200" b="0" i="0" u="none" strike="noStrike" dirty="0">
                        <a:solidFill>
                          <a:srgbClr val="000000"/>
                        </a:solidFill>
                        <a:effectLst/>
                        <a:latin typeface="Calibri"/>
                      </a:endParaRPr>
                    </a:p>
                  </a:txBody>
                  <a:tcPr marL="7893" marR="7893" marT="7895" marB="0" anchor="ctr"/>
                </a:tc>
              </a:tr>
            </a:tbl>
          </a:graphicData>
        </a:graphic>
      </p:graphicFrame>
    </p:spTree>
    <p:extLst>
      <p:ext uri="{BB962C8B-B14F-4D97-AF65-F5344CB8AC3E}">
        <p14:creationId xmlns:p14="http://schemas.microsoft.com/office/powerpoint/2010/main" val="32889412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59539" y="324963"/>
            <a:ext cx="6316630" cy="1325563"/>
          </a:xfrm>
        </p:spPr>
        <p:txBody>
          <a:bodyPr>
            <a:noAutofit/>
          </a:bodyPr>
          <a:lstStyle/>
          <a:p>
            <a:r>
              <a:rPr lang="en-US" altLang="en-US" sz="3200" dirty="0" smtClean="0"/>
              <a:t>2013-2014 CRCT Retest </a:t>
            </a:r>
            <a:br>
              <a:rPr lang="en-US" altLang="en-US" sz="3200" dirty="0" smtClean="0"/>
            </a:br>
            <a:r>
              <a:rPr lang="en-US" altLang="en-US" sz="3200" dirty="0" smtClean="0"/>
              <a:t>by Administration Mode:  </a:t>
            </a:r>
            <a:r>
              <a:rPr lang="en-US" altLang="en-US" sz="3200" dirty="0" smtClean="0">
                <a:solidFill>
                  <a:srgbClr val="0000FF"/>
                </a:solidFill>
              </a:rPr>
              <a:t>Reading</a:t>
            </a:r>
            <a:endParaRPr lang="en-US" altLang="en-US" sz="3200" dirty="0" smtClean="0"/>
          </a:p>
        </p:txBody>
      </p:sp>
      <p:graphicFrame>
        <p:nvGraphicFramePr>
          <p:cNvPr id="6" name="Content Placeholder 5"/>
          <p:cNvGraphicFramePr>
            <a:graphicFrameLocks noGrp="1"/>
          </p:cNvGraphicFramePr>
          <p:nvPr>
            <p:ph idx="1"/>
          </p:nvPr>
        </p:nvGraphicFramePr>
        <p:xfrm>
          <a:off x="381000" y="1828800"/>
          <a:ext cx="8324849" cy="3809998"/>
        </p:xfrm>
        <a:graphic>
          <a:graphicData uri="http://schemas.openxmlformats.org/drawingml/2006/table">
            <a:tbl>
              <a:tblPr>
                <a:tableStyleId>{5C22544A-7EE6-4342-B048-85BDC9FD1C3A}</a:tableStyleId>
              </a:tblPr>
              <a:tblGrid>
                <a:gridCol w="685800"/>
                <a:gridCol w="1143000"/>
                <a:gridCol w="609600"/>
                <a:gridCol w="1066800"/>
                <a:gridCol w="1219200"/>
                <a:gridCol w="1219200"/>
                <a:gridCol w="1135576"/>
                <a:gridCol w="1245673"/>
              </a:tblGrid>
              <a:tr h="940741">
                <a:tc>
                  <a:txBody>
                    <a:bodyPr/>
                    <a:lstStyle/>
                    <a:p>
                      <a:pPr algn="ctr" fontAlgn="ctr"/>
                      <a:r>
                        <a:rPr lang="en-US" sz="1400" u="none" strike="noStrike" dirty="0">
                          <a:effectLst/>
                        </a:rPr>
                        <a:t>Grade</a:t>
                      </a:r>
                      <a:endParaRPr lang="en-US" sz="1400" b="1" i="0" u="none" strike="noStrike" dirty="0">
                        <a:solidFill>
                          <a:srgbClr val="000000"/>
                        </a:solidFill>
                        <a:effectLst/>
                        <a:latin typeface="Calibri"/>
                      </a:endParaRPr>
                    </a:p>
                  </a:txBody>
                  <a:tcPr marL="9525" marR="9525" marT="9525" marB="0" anchor="ctr"/>
                </a:tc>
                <a:tc>
                  <a:txBody>
                    <a:bodyPr/>
                    <a:lstStyle/>
                    <a:p>
                      <a:pPr algn="ctr" fontAlgn="ctr"/>
                      <a:r>
                        <a:rPr lang="en-US" sz="1400" u="none" strike="noStrike" dirty="0">
                          <a:effectLst/>
                        </a:rPr>
                        <a:t>Mode</a:t>
                      </a:r>
                      <a:endParaRPr lang="en-US" sz="1400" b="1" i="0" u="none" strike="noStrike" dirty="0">
                        <a:solidFill>
                          <a:srgbClr val="000000"/>
                        </a:solidFill>
                        <a:effectLst/>
                        <a:latin typeface="Calibri"/>
                      </a:endParaRPr>
                    </a:p>
                  </a:txBody>
                  <a:tcPr marL="9525" marR="9525" marT="9525" marB="0" anchor="ctr"/>
                </a:tc>
                <a:tc>
                  <a:txBody>
                    <a:bodyPr/>
                    <a:lstStyle/>
                    <a:p>
                      <a:pPr algn="ctr" fontAlgn="ctr"/>
                      <a:r>
                        <a:rPr lang="en-US" sz="1400" u="none" strike="noStrike" dirty="0">
                          <a:effectLst/>
                        </a:rPr>
                        <a:t>N</a:t>
                      </a:r>
                      <a:endParaRPr lang="en-US" sz="1400" b="1" i="0" u="none" strike="noStrike" dirty="0">
                        <a:solidFill>
                          <a:srgbClr val="000000"/>
                        </a:solidFill>
                        <a:effectLst/>
                        <a:latin typeface="Calibri"/>
                      </a:endParaRPr>
                    </a:p>
                  </a:txBody>
                  <a:tcPr marL="9525" marR="9525" marT="9525" marB="0" anchor="ctr"/>
                </a:tc>
                <a:tc>
                  <a:txBody>
                    <a:bodyPr/>
                    <a:lstStyle/>
                    <a:p>
                      <a:pPr algn="ctr" fontAlgn="ctr"/>
                      <a:r>
                        <a:rPr lang="en-US" sz="1400" u="none" strike="noStrike" dirty="0">
                          <a:effectLst/>
                        </a:rPr>
                        <a:t>Reading Mean Scale Score</a:t>
                      </a:r>
                      <a:endParaRPr lang="en-US" sz="1400" b="1" i="0" u="none" strike="noStrike" dirty="0">
                        <a:solidFill>
                          <a:srgbClr val="000000"/>
                        </a:solidFill>
                        <a:effectLst/>
                        <a:latin typeface="Calibri"/>
                      </a:endParaRPr>
                    </a:p>
                  </a:txBody>
                  <a:tcPr marL="9525" marR="9525" marT="9525" marB="0" anchor="ctr"/>
                </a:tc>
                <a:tc>
                  <a:txBody>
                    <a:bodyPr/>
                    <a:lstStyle/>
                    <a:p>
                      <a:pPr algn="ctr" fontAlgn="ctr"/>
                      <a:r>
                        <a:rPr lang="en-US" sz="1400" u="none" strike="noStrike" dirty="0">
                          <a:effectLst/>
                        </a:rPr>
                        <a:t>Does Not Meet Expectations</a:t>
                      </a:r>
                      <a:endParaRPr lang="en-US" sz="1400" b="1" i="0" u="none" strike="noStrike" dirty="0">
                        <a:solidFill>
                          <a:srgbClr val="000000"/>
                        </a:solidFill>
                        <a:effectLst/>
                        <a:latin typeface="Calibri"/>
                      </a:endParaRPr>
                    </a:p>
                  </a:txBody>
                  <a:tcPr marL="9525" marR="9525" marT="9525" marB="0" anchor="ctr"/>
                </a:tc>
                <a:tc>
                  <a:txBody>
                    <a:bodyPr/>
                    <a:lstStyle/>
                    <a:p>
                      <a:pPr algn="ctr" fontAlgn="ctr"/>
                      <a:r>
                        <a:rPr lang="en-US" sz="1400" u="none" strike="noStrike" dirty="0">
                          <a:effectLst/>
                        </a:rPr>
                        <a:t>Meets Expectations</a:t>
                      </a:r>
                      <a:endParaRPr lang="en-US" sz="1400" b="1" i="0" u="none" strike="noStrike" dirty="0">
                        <a:solidFill>
                          <a:srgbClr val="000000"/>
                        </a:solidFill>
                        <a:effectLst/>
                        <a:latin typeface="Calibri"/>
                      </a:endParaRPr>
                    </a:p>
                  </a:txBody>
                  <a:tcPr marL="9525" marR="9525" marT="9525" marB="0" anchor="ctr"/>
                </a:tc>
                <a:tc>
                  <a:txBody>
                    <a:bodyPr/>
                    <a:lstStyle/>
                    <a:p>
                      <a:pPr algn="ctr" fontAlgn="ctr"/>
                      <a:r>
                        <a:rPr lang="en-US" sz="1400" u="none" strike="noStrike" dirty="0">
                          <a:effectLst/>
                        </a:rPr>
                        <a:t>Exceeds Expectations</a:t>
                      </a:r>
                      <a:endParaRPr lang="en-US" sz="1400" b="1" i="0" u="none" strike="noStrike" dirty="0">
                        <a:solidFill>
                          <a:srgbClr val="000000"/>
                        </a:solidFill>
                        <a:effectLst/>
                        <a:latin typeface="Calibri"/>
                      </a:endParaRPr>
                    </a:p>
                  </a:txBody>
                  <a:tcPr marL="9525" marR="9525" marT="9525" marB="0" anchor="ctr"/>
                </a:tc>
                <a:tc>
                  <a:txBody>
                    <a:bodyPr/>
                    <a:lstStyle/>
                    <a:p>
                      <a:pPr algn="ctr" fontAlgn="ctr"/>
                      <a:r>
                        <a:rPr lang="en-US" sz="1400" u="none" strike="noStrike" dirty="0">
                          <a:effectLst/>
                        </a:rPr>
                        <a:t>Meets/Exceeds Expectations</a:t>
                      </a:r>
                      <a:endParaRPr lang="en-US" sz="1400" b="1" i="0" u="none" strike="noStrike" dirty="0">
                        <a:solidFill>
                          <a:srgbClr val="000000"/>
                        </a:solidFill>
                        <a:effectLst/>
                        <a:latin typeface="Calibri"/>
                      </a:endParaRPr>
                    </a:p>
                  </a:txBody>
                  <a:tcPr marL="9525" marR="9525" marT="9525" marB="0" anchor="ctr"/>
                </a:tc>
              </a:tr>
              <a:tr h="313580">
                <a:tc rowSpan="3">
                  <a:txBody>
                    <a:bodyPr/>
                    <a:lstStyle/>
                    <a:p>
                      <a:pPr algn="ctr" fontAlgn="ctr"/>
                      <a:r>
                        <a:rPr lang="en-US" sz="1400" b="1" u="none" strike="noStrike" dirty="0">
                          <a:solidFill>
                            <a:srgbClr val="0000CC"/>
                          </a:solidFill>
                          <a:effectLst/>
                        </a:rPr>
                        <a:t>3</a:t>
                      </a:r>
                      <a:endParaRPr lang="en-US" sz="1400" b="1" i="0" u="none" strike="noStrike" dirty="0">
                        <a:solidFill>
                          <a:srgbClr val="0000CC"/>
                        </a:solidFill>
                        <a:effectLst/>
                        <a:latin typeface="Calibri"/>
                      </a:endParaRPr>
                    </a:p>
                  </a:txBody>
                  <a:tcPr marL="9525" marR="9525" marT="9525" marB="0" anchor="ctr"/>
                </a:tc>
                <a:tc>
                  <a:txBody>
                    <a:bodyPr/>
                    <a:lstStyle/>
                    <a:p>
                      <a:pPr algn="l" fontAlgn="t"/>
                      <a:r>
                        <a:rPr lang="en-US" sz="1400" u="none" strike="noStrike" dirty="0">
                          <a:effectLst/>
                        </a:rPr>
                        <a:t>Online</a:t>
                      </a:r>
                      <a:endParaRPr lang="en-US" sz="1400" b="0" i="0" u="none" strike="noStrike" dirty="0">
                        <a:solidFill>
                          <a:srgbClr val="000000"/>
                        </a:solidFill>
                        <a:effectLst/>
                        <a:latin typeface="Calibri"/>
                      </a:endParaRPr>
                    </a:p>
                  </a:txBody>
                  <a:tcPr marL="9525" marR="9525" marT="9525" marB="0"/>
                </a:tc>
                <a:tc>
                  <a:txBody>
                    <a:bodyPr/>
                    <a:lstStyle/>
                    <a:p>
                      <a:pPr algn="r" fontAlgn="t"/>
                      <a:r>
                        <a:rPr lang="en-US" sz="1400" u="none" strike="noStrike" dirty="0">
                          <a:solidFill>
                            <a:srgbClr val="FF0000"/>
                          </a:solidFill>
                          <a:effectLst/>
                        </a:rPr>
                        <a:t>3,084</a:t>
                      </a:r>
                      <a:endParaRPr lang="en-US" sz="1400" b="0" i="0" u="none" strike="noStrike" dirty="0">
                        <a:solidFill>
                          <a:srgbClr val="FF0000"/>
                        </a:solidFill>
                        <a:effectLst/>
                        <a:latin typeface="Calibri"/>
                      </a:endParaRPr>
                    </a:p>
                  </a:txBody>
                  <a:tcPr marL="9525" marR="9525" marT="9525" marB="0"/>
                </a:tc>
                <a:tc>
                  <a:txBody>
                    <a:bodyPr/>
                    <a:lstStyle/>
                    <a:p>
                      <a:pPr algn="r" fontAlgn="t"/>
                      <a:r>
                        <a:rPr lang="en-US" sz="1400" u="none" strike="noStrike" dirty="0">
                          <a:solidFill>
                            <a:srgbClr val="FF0000"/>
                          </a:solidFill>
                          <a:effectLst/>
                        </a:rPr>
                        <a:t>794.9</a:t>
                      </a:r>
                      <a:endParaRPr lang="en-US" sz="1400" b="0" i="0" u="none" strike="noStrike" dirty="0">
                        <a:solidFill>
                          <a:srgbClr val="FF0000"/>
                        </a:solidFill>
                        <a:effectLst/>
                        <a:latin typeface="Calibri"/>
                      </a:endParaRPr>
                    </a:p>
                  </a:txBody>
                  <a:tcPr marL="9525" marR="9525" marT="9525" marB="0"/>
                </a:tc>
                <a:tc>
                  <a:txBody>
                    <a:bodyPr/>
                    <a:lstStyle/>
                    <a:p>
                      <a:pPr algn="r" fontAlgn="t"/>
                      <a:r>
                        <a:rPr lang="en-US" sz="1400" u="none" strike="noStrike" dirty="0">
                          <a:solidFill>
                            <a:srgbClr val="FF0000"/>
                          </a:solidFill>
                          <a:effectLst/>
                        </a:rPr>
                        <a:t>57.0%</a:t>
                      </a:r>
                      <a:endParaRPr lang="en-US" sz="1400" b="0" i="0" u="none" strike="noStrike" dirty="0">
                        <a:solidFill>
                          <a:srgbClr val="FF0000"/>
                        </a:solidFill>
                        <a:effectLst/>
                        <a:latin typeface="Calibri"/>
                      </a:endParaRPr>
                    </a:p>
                  </a:txBody>
                  <a:tcPr marL="9525" marR="9525" marT="9525" marB="0"/>
                </a:tc>
                <a:tc>
                  <a:txBody>
                    <a:bodyPr/>
                    <a:lstStyle/>
                    <a:p>
                      <a:pPr algn="r" fontAlgn="t"/>
                      <a:r>
                        <a:rPr lang="en-US" sz="1400" u="none" strike="noStrike" dirty="0">
                          <a:solidFill>
                            <a:srgbClr val="FF0000"/>
                          </a:solidFill>
                          <a:effectLst/>
                        </a:rPr>
                        <a:t>42.0%</a:t>
                      </a:r>
                      <a:endParaRPr lang="en-US" sz="1400" b="0" i="0" u="none" strike="noStrike" dirty="0">
                        <a:solidFill>
                          <a:srgbClr val="FF0000"/>
                        </a:solidFill>
                        <a:effectLst/>
                        <a:latin typeface="Calibri"/>
                      </a:endParaRPr>
                    </a:p>
                  </a:txBody>
                  <a:tcPr marL="9525" marR="9525" marT="9525" marB="0"/>
                </a:tc>
                <a:tc>
                  <a:txBody>
                    <a:bodyPr/>
                    <a:lstStyle/>
                    <a:p>
                      <a:pPr algn="r" fontAlgn="t"/>
                      <a:r>
                        <a:rPr lang="en-US" sz="1400" u="none" strike="noStrike" dirty="0">
                          <a:solidFill>
                            <a:srgbClr val="FF0000"/>
                          </a:solidFill>
                          <a:effectLst/>
                        </a:rPr>
                        <a:t>1.0%</a:t>
                      </a:r>
                      <a:endParaRPr lang="en-US" sz="1400" b="0" i="0" u="none" strike="noStrike" dirty="0">
                        <a:solidFill>
                          <a:srgbClr val="FF0000"/>
                        </a:solidFill>
                        <a:effectLst/>
                        <a:latin typeface="Calibri"/>
                      </a:endParaRPr>
                    </a:p>
                  </a:txBody>
                  <a:tcPr marL="9525" marR="9525" marT="9525" marB="0"/>
                </a:tc>
                <a:tc>
                  <a:txBody>
                    <a:bodyPr/>
                    <a:lstStyle/>
                    <a:p>
                      <a:pPr algn="r" fontAlgn="t"/>
                      <a:r>
                        <a:rPr lang="en-US" sz="1400" b="1" u="none" strike="noStrike" dirty="0">
                          <a:solidFill>
                            <a:srgbClr val="FF0000"/>
                          </a:solidFill>
                          <a:effectLst/>
                        </a:rPr>
                        <a:t>43.0%</a:t>
                      </a:r>
                      <a:endParaRPr lang="en-US" sz="1400" b="1" i="0" u="none" strike="noStrike" dirty="0">
                        <a:solidFill>
                          <a:srgbClr val="FF0000"/>
                        </a:solidFill>
                        <a:effectLst/>
                        <a:latin typeface="Calibri"/>
                      </a:endParaRPr>
                    </a:p>
                  </a:txBody>
                  <a:tcPr marL="9525" marR="9525" marT="9525" marB="0"/>
                </a:tc>
              </a:tr>
              <a:tr h="313580">
                <a:tc vMerge="1">
                  <a:txBody>
                    <a:bodyPr/>
                    <a:lstStyle/>
                    <a:p>
                      <a:endParaRPr lang="en-US"/>
                    </a:p>
                  </a:txBody>
                  <a:tcPr/>
                </a:tc>
                <a:tc>
                  <a:txBody>
                    <a:bodyPr/>
                    <a:lstStyle/>
                    <a:p>
                      <a:pPr algn="l" fontAlgn="t"/>
                      <a:r>
                        <a:rPr lang="en-US" sz="1400" u="none" strike="noStrike" dirty="0">
                          <a:effectLst/>
                        </a:rPr>
                        <a:t>Paper/Pencil</a:t>
                      </a:r>
                      <a:endParaRPr lang="en-US" sz="1400" b="0" i="0" u="none" strike="noStrike" dirty="0">
                        <a:solidFill>
                          <a:srgbClr val="000000"/>
                        </a:solidFill>
                        <a:effectLst/>
                        <a:latin typeface="Calibri"/>
                      </a:endParaRPr>
                    </a:p>
                  </a:txBody>
                  <a:tcPr marL="9525" marR="9525" marT="9525" marB="0"/>
                </a:tc>
                <a:tc>
                  <a:txBody>
                    <a:bodyPr/>
                    <a:lstStyle/>
                    <a:p>
                      <a:pPr algn="r" fontAlgn="t"/>
                      <a:r>
                        <a:rPr lang="en-US" sz="1400" u="none" strike="noStrike" dirty="0">
                          <a:effectLst/>
                        </a:rPr>
                        <a:t>6,252</a:t>
                      </a:r>
                      <a:endParaRPr lang="en-US" sz="1400" b="0" i="0" u="none" strike="noStrike" dirty="0">
                        <a:solidFill>
                          <a:srgbClr val="000000"/>
                        </a:solidFill>
                        <a:effectLst/>
                        <a:latin typeface="Calibri"/>
                      </a:endParaRPr>
                    </a:p>
                  </a:txBody>
                  <a:tcPr marL="9525" marR="9525" marT="9525" marB="0"/>
                </a:tc>
                <a:tc>
                  <a:txBody>
                    <a:bodyPr/>
                    <a:lstStyle/>
                    <a:p>
                      <a:pPr algn="r" fontAlgn="t"/>
                      <a:r>
                        <a:rPr lang="en-US" sz="1400" u="none" strike="noStrike" dirty="0">
                          <a:effectLst/>
                        </a:rPr>
                        <a:t>792.9</a:t>
                      </a:r>
                      <a:endParaRPr lang="en-US" sz="1400" b="0" i="0" u="none" strike="noStrike" dirty="0">
                        <a:solidFill>
                          <a:srgbClr val="000000"/>
                        </a:solidFill>
                        <a:effectLst/>
                        <a:latin typeface="Calibri"/>
                      </a:endParaRPr>
                    </a:p>
                  </a:txBody>
                  <a:tcPr marL="9525" marR="9525" marT="9525" marB="0"/>
                </a:tc>
                <a:tc>
                  <a:txBody>
                    <a:bodyPr/>
                    <a:lstStyle/>
                    <a:p>
                      <a:pPr algn="r" fontAlgn="t"/>
                      <a:r>
                        <a:rPr lang="en-US" sz="1400" u="none" strike="noStrike" dirty="0">
                          <a:effectLst/>
                        </a:rPr>
                        <a:t>60.6%</a:t>
                      </a:r>
                      <a:endParaRPr lang="en-US" sz="1400" b="0" i="0" u="none" strike="noStrike" dirty="0">
                        <a:solidFill>
                          <a:srgbClr val="000000"/>
                        </a:solidFill>
                        <a:effectLst/>
                        <a:latin typeface="Calibri"/>
                      </a:endParaRPr>
                    </a:p>
                  </a:txBody>
                  <a:tcPr marL="9525" marR="9525" marT="9525" marB="0"/>
                </a:tc>
                <a:tc>
                  <a:txBody>
                    <a:bodyPr/>
                    <a:lstStyle/>
                    <a:p>
                      <a:pPr algn="r" fontAlgn="t"/>
                      <a:r>
                        <a:rPr lang="en-US" sz="1400" u="none" strike="noStrike" dirty="0">
                          <a:effectLst/>
                        </a:rPr>
                        <a:t>38.7%</a:t>
                      </a:r>
                      <a:endParaRPr lang="en-US" sz="1400" b="0" i="0" u="none" strike="noStrike" dirty="0">
                        <a:solidFill>
                          <a:srgbClr val="000000"/>
                        </a:solidFill>
                        <a:effectLst/>
                        <a:latin typeface="Calibri"/>
                      </a:endParaRPr>
                    </a:p>
                  </a:txBody>
                  <a:tcPr marL="9525" marR="9525" marT="9525" marB="0"/>
                </a:tc>
                <a:tc>
                  <a:txBody>
                    <a:bodyPr/>
                    <a:lstStyle/>
                    <a:p>
                      <a:pPr algn="r" fontAlgn="t"/>
                      <a:r>
                        <a:rPr lang="en-US" sz="1400" u="none" strike="noStrike" dirty="0">
                          <a:effectLst/>
                        </a:rPr>
                        <a:t>0.7%</a:t>
                      </a:r>
                      <a:endParaRPr lang="en-US" sz="1400" b="0" i="0" u="none" strike="noStrike" dirty="0">
                        <a:solidFill>
                          <a:srgbClr val="000000"/>
                        </a:solidFill>
                        <a:effectLst/>
                        <a:latin typeface="Calibri"/>
                      </a:endParaRPr>
                    </a:p>
                  </a:txBody>
                  <a:tcPr marL="9525" marR="9525" marT="9525" marB="0"/>
                </a:tc>
                <a:tc>
                  <a:txBody>
                    <a:bodyPr/>
                    <a:lstStyle/>
                    <a:p>
                      <a:pPr algn="r" fontAlgn="t"/>
                      <a:r>
                        <a:rPr lang="en-US" sz="1400" b="1" u="none" strike="noStrike" dirty="0">
                          <a:solidFill>
                            <a:srgbClr val="0000CC"/>
                          </a:solidFill>
                          <a:effectLst/>
                        </a:rPr>
                        <a:t>39.4%</a:t>
                      </a:r>
                      <a:endParaRPr lang="en-US" sz="1400" b="1" i="0" u="none" strike="noStrike" dirty="0">
                        <a:solidFill>
                          <a:srgbClr val="0000CC"/>
                        </a:solidFill>
                        <a:effectLst/>
                        <a:latin typeface="Calibri"/>
                      </a:endParaRPr>
                    </a:p>
                  </a:txBody>
                  <a:tcPr marL="9525" marR="9525" marT="9525" marB="0"/>
                </a:tc>
              </a:tr>
              <a:tr h="329259">
                <a:tc vMerge="1">
                  <a:txBody>
                    <a:bodyPr/>
                    <a:lstStyle/>
                    <a:p>
                      <a:endParaRPr lang="en-US"/>
                    </a:p>
                  </a:txBody>
                  <a:tcPr/>
                </a:tc>
                <a:tc>
                  <a:txBody>
                    <a:bodyPr/>
                    <a:lstStyle/>
                    <a:p>
                      <a:pPr algn="l" fontAlgn="t"/>
                      <a:r>
                        <a:rPr lang="en-US" sz="1400" u="none" strike="noStrike">
                          <a:effectLst/>
                        </a:rPr>
                        <a:t>Total</a:t>
                      </a:r>
                      <a:endParaRPr lang="en-US" sz="1400" b="0" i="0" u="none" strike="noStrike">
                        <a:solidFill>
                          <a:srgbClr val="000000"/>
                        </a:solidFill>
                        <a:effectLst/>
                        <a:latin typeface="Calibri"/>
                      </a:endParaRPr>
                    </a:p>
                  </a:txBody>
                  <a:tcPr marL="9525" marR="9525" marT="9525" marB="0"/>
                </a:tc>
                <a:tc>
                  <a:txBody>
                    <a:bodyPr/>
                    <a:lstStyle/>
                    <a:p>
                      <a:pPr algn="r" fontAlgn="t"/>
                      <a:r>
                        <a:rPr lang="en-US" sz="1400" u="none" strike="noStrike">
                          <a:effectLst/>
                        </a:rPr>
                        <a:t>9,336</a:t>
                      </a:r>
                      <a:endParaRPr lang="en-US" sz="1400" b="0" i="0" u="none" strike="noStrike">
                        <a:solidFill>
                          <a:srgbClr val="000000"/>
                        </a:solidFill>
                        <a:effectLst/>
                        <a:latin typeface="Calibri"/>
                      </a:endParaRPr>
                    </a:p>
                  </a:txBody>
                  <a:tcPr marL="9525" marR="9525" marT="9525" marB="0"/>
                </a:tc>
                <a:tc>
                  <a:txBody>
                    <a:bodyPr/>
                    <a:lstStyle/>
                    <a:p>
                      <a:pPr algn="r" fontAlgn="t"/>
                      <a:r>
                        <a:rPr lang="en-US" sz="1400" u="none" strike="noStrike" dirty="0">
                          <a:effectLst/>
                        </a:rPr>
                        <a:t>793.6</a:t>
                      </a:r>
                      <a:endParaRPr lang="en-US" sz="1400" b="0" i="0" u="none" strike="noStrike" dirty="0">
                        <a:solidFill>
                          <a:srgbClr val="000000"/>
                        </a:solidFill>
                        <a:effectLst/>
                        <a:latin typeface="Calibri"/>
                      </a:endParaRPr>
                    </a:p>
                  </a:txBody>
                  <a:tcPr marL="9525" marR="9525" marT="9525" marB="0"/>
                </a:tc>
                <a:tc>
                  <a:txBody>
                    <a:bodyPr/>
                    <a:lstStyle/>
                    <a:p>
                      <a:pPr algn="r" fontAlgn="t"/>
                      <a:r>
                        <a:rPr lang="en-US" sz="1400" u="none" strike="noStrike" dirty="0">
                          <a:effectLst/>
                        </a:rPr>
                        <a:t>59.4%</a:t>
                      </a:r>
                      <a:endParaRPr lang="en-US" sz="1400" b="0" i="0" u="none" strike="noStrike" dirty="0">
                        <a:solidFill>
                          <a:srgbClr val="000000"/>
                        </a:solidFill>
                        <a:effectLst/>
                        <a:latin typeface="Calibri"/>
                      </a:endParaRPr>
                    </a:p>
                  </a:txBody>
                  <a:tcPr marL="9525" marR="9525" marT="9525" marB="0"/>
                </a:tc>
                <a:tc>
                  <a:txBody>
                    <a:bodyPr/>
                    <a:lstStyle/>
                    <a:p>
                      <a:pPr algn="r" fontAlgn="t"/>
                      <a:r>
                        <a:rPr lang="en-US" sz="1400" u="none" strike="noStrike" dirty="0">
                          <a:effectLst/>
                        </a:rPr>
                        <a:t>39.8%</a:t>
                      </a:r>
                      <a:endParaRPr lang="en-US" sz="1400" b="0" i="0" u="none" strike="noStrike" dirty="0">
                        <a:solidFill>
                          <a:srgbClr val="000000"/>
                        </a:solidFill>
                        <a:effectLst/>
                        <a:latin typeface="Calibri"/>
                      </a:endParaRPr>
                    </a:p>
                  </a:txBody>
                  <a:tcPr marL="9525" marR="9525" marT="9525" marB="0"/>
                </a:tc>
                <a:tc>
                  <a:txBody>
                    <a:bodyPr/>
                    <a:lstStyle/>
                    <a:p>
                      <a:pPr algn="r" fontAlgn="t"/>
                      <a:r>
                        <a:rPr lang="en-US" sz="1400" u="none" strike="noStrike" dirty="0">
                          <a:effectLst/>
                        </a:rPr>
                        <a:t>0.8%</a:t>
                      </a:r>
                      <a:endParaRPr lang="en-US" sz="1400" b="0" i="0" u="none" strike="noStrike" dirty="0">
                        <a:solidFill>
                          <a:srgbClr val="000000"/>
                        </a:solidFill>
                        <a:effectLst/>
                        <a:latin typeface="Calibri"/>
                      </a:endParaRPr>
                    </a:p>
                  </a:txBody>
                  <a:tcPr marL="9525" marR="9525" marT="9525" marB="0"/>
                </a:tc>
                <a:tc>
                  <a:txBody>
                    <a:bodyPr/>
                    <a:lstStyle/>
                    <a:p>
                      <a:pPr algn="r" fontAlgn="t"/>
                      <a:r>
                        <a:rPr lang="en-US" sz="1400" u="none" strike="noStrike" dirty="0">
                          <a:effectLst/>
                        </a:rPr>
                        <a:t>40.6%</a:t>
                      </a:r>
                      <a:endParaRPr lang="en-US" sz="1400" b="0" i="0" u="none" strike="noStrike" dirty="0">
                        <a:solidFill>
                          <a:srgbClr val="000000"/>
                        </a:solidFill>
                        <a:effectLst/>
                        <a:latin typeface="Calibri"/>
                      </a:endParaRPr>
                    </a:p>
                  </a:txBody>
                  <a:tcPr marL="9525" marR="9525" marT="9525" marB="0"/>
                </a:tc>
              </a:tr>
              <a:tr h="313580">
                <a:tc rowSpan="3">
                  <a:txBody>
                    <a:bodyPr/>
                    <a:lstStyle/>
                    <a:p>
                      <a:pPr algn="ctr" fontAlgn="ctr"/>
                      <a:r>
                        <a:rPr lang="en-US" sz="1400" b="1" u="none" strike="noStrike" dirty="0">
                          <a:solidFill>
                            <a:srgbClr val="0000CC"/>
                          </a:solidFill>
                          <a:effectLst/>
                        </a:rPr>
                        <a:t>5</a:t>
                      </a:r>
                      <a:endParaRPr lang="en-US" sz="1400" b="1" i="0" u="none" strike="noStrike" dirty="0">
                        <a:solidFill>
                          <a:srgbClr val="0000CC"/>
                        </a:solidFill>
                        <a:effectLst/>
                        <a:latin typeface="Calibri"/>
                      </a:endParaRPr>
                    </a:p>
                  </a:txBody>
                  <a:tcPr marL="9525" marR="9525" marT="9525" marB="0" anchor="ctr"/>
                </a:tc>
                <a:tc>
                  <a:txBody>
                    <a:bodyPr/>
                    <a:lstStyle/>
                    <a:p>
                      <a:pPr algn="l" fontAlgn="t"/>
                      <a:r>
                        <a:rPr lang="en-US" sz="1400" u="none" strike="noStrike" dirty="0">
                          <a:effectLst/>
                        </a:rPr>
                        <a:t>Online</a:t>
                      </a:r>
                      <a:endParaRPr lang="en-US" sz="1400" b="0" i="0" u="none" strike="noStrike" dirty="0">
                        <a:solidFill>
                          <a:srgbClr val="000000"/>
                        </a:solidFill>
                        <a:effectLst/>
                        <a:latin typeface="Calibri"/>
                      </a:endParaRPr>
                    </a:p>
                  </a:txBody>
                  <a:tcPr marL="9525" marR="9525" marT="9525" marB="0"/>
                </a:tc>
                <a:tc>
                  <a:txBody>
                    <a:bodyPr/>
                    <a:lstStyle/>
                    <a:p>
                      <a:pPr algn="r" fontAlgn="t"/>
                      <a:r>
                        <a:rPr lang="en-US" sz="1400" u="none" strike="noStrike" dirty="0">
                          <a:solidFill>
                            <a:srgbClr val="FF0000"/>
                          </a:solidFill>
                          <a:effectLst/>
                        </a:rPr>
                        <a:t>2,032</a:t>
                      </a:r>
                      <a:endParaRPr lang="en-US" sz="1400" b="0" i="0" u="none" strike="noStrike" dirty="0">
                        <a:solidFill>
                          <a:srgbClr val="FF0000"/>
                        </a:solidFill>
                        <a:effectLst/>
                        <a:latin typeface="Calibri"/>
                      </a:endParaRPr>
                    </a:p>
                  </a:txBody>
                  <a:tcPr marL="9525" marR="9525" marT="9525" marB="0"/>
                </a:tc>
                <a:tc>
                  <a:txBody>
                    <a:bodyPr/>
                    <a:lstStyle/>
                    <a:p>
                      <a:pPr algn="r" fontAlgn="t"/>
                      <a:r>
                        <a:rPr lang="en-US" sz="1400" u="none" strike="noStrike" dirty="0">
                          <a:solidFill>
                            <a:srgbClr val="FF0000"/>
                          </a:solidFill>
                          <a:effectLst/>
                        </a:rPr>
                        <a:t>800.2</a:t>
                      </a:r>
                      <a:endParaRPr lang="en-US" sz="1400" b="0" i="0" u="none" strike="noStrike" dirty="0">
                        <a:solidFill>
                          <a:srgbClr val="FF0000"/>
                        </a:solidFill>
                        <a:effectLst/>
                        <a:latin typeface="Calibri"/>
                      </a:endParaRPr>
                    </a:p>
                  </a:txBody>
                  <a:tcPr marL="9525" marR="9525" marT="9525" marB="0"/>
                </a:tc>
                <a:tc>
                  <a:txBody>
                    <a:bodyPr/>
                    <a:lstStyle/>
                    <a:p>
                      <a:pPr algn="r" fontAlgn="t"/>
                      <a:r>
                        <a:rPr lang="en-US" sz="1400" u="none" strike="noStrike" dirty="0">
                          <a:solidFill>
                            <a:srgbClr val="FF0000"/>
                          </a:solidFill>
                          <a:effectLst/>
                        </a:rPr>
                        <a:t>41.0%</a:t>
                      </a:r>
                      <a:endParaRPr lang="en-US" sz="1400" b="0" i="0" u="none" strike="noStrike" dirty="0">
                        <a:solidFill>
                          <a:srgbClr val="FF0000"/>
                        </a:solidFill>
                        <a:effectLst/>
                        <a:latin typeface="Calibri"/>
                      </a:endParaRPr>
                    </a:p>
                  </a:txBody>
                  <a:tcPr marL="9525" marR="9525" marT="9525" marB="0"/>
                </a:tc>
                <a:tc>
                  <a:txBody>
                    <a:bodyPr/>
                    <a:lstStyle/>
                    <a:p>
                      <a:pPr algn="r" fontAlgn="t"/>
                      <a:r>
                        <a:rPr lang="en-US" sz="1400" u="none" strike="noStrike" dirty="0">
                          <a:solidFill>
                            <a:srgbClr val="FF0000"/>
                          </a:solidFill>
                          <a:effectLst/>
                        </a:rPr>
                        <a:t>58.7%</a:t>
                      </a:r>
                      <a:endParaRPr lang="en-US" sz="1400" b="0" i="0" u="none" strike="noStrike" dirty="0">
                        <a:solidFill>
                          <a:srgbClr val="FF0000"/>
                        </a:solidFill>
                        <a:effectLst/>
                        <a:latin typeface="Calibri"/>
                      </a:endParaRPr>
                    </a:p>
                  </a:txBody>
                  <a:tcPr marL="9525" marR="9525" marT="9525" marB="0"/>
                </a:tc>
                <a:tc>
                  <a:txBody>
                    <a:bodyPr/>
                    <a:lstStyle/>
                    <a:p>
                      <a:pPr algn="r" fontAlgn="t"/>
                      <a:r>
                        <a:rPr lang="en-US" sz="1400" u="none" strike="noStrike" dirty="0">
                          <a:solidFill>
                            <a:srgbClr val="FF0000"/>
                          </a:solidFill>
                          <a:effectLst/>
                        </a:rPr>
                        <a:t>0.3%</a:t>
                      </a:r>
                      <a:endParaRPr lang="en-US" sz="1400" b="0" i="0" u="none" strike="noStrike" dirty="0">
                        <a:solidFill>
                          <a:srgbClr val="FF0000"/>
                        </a:solidFill>
                        <a:effectLst/>
                        <a:latin typeface="Calibri"/>
                      </a:endParaRPr>
                    </a:p>
                  </a:txBody>
                  <a:tcPr marL="9525" marR="9525" marT="9525" marB="0"/>
                </a:tc>
                <a:tc>
                  <a:txBody>
                    <a:bodyPr/>
                    <a:lstStyle/>
                    <a:p>
                      <a:pPr algn="r" fontAlgn="t"/>
                      <a:r>
                        <a:rPr lang="en-US" sz="1400" u="none" strike="noStrike" dirty="0">
                          <a:solidFill>
                            <a:srgbClr val="FF0000"/>
                          </a:solidFill>
                          <a:effectLst/>
                        </a:rPr>
                        <a:t>59.0%</a:t>
                      </a:r>
                      <a:endParaRPr lang="en-US" sz="1400" b="0" i="0" u="none" strike="noStrike" dirty="0">
                        <a:solidFill>
                          <a:srgbClr val="FF0000"/>
                        </a:solidFill>
                        <a:effectLst/>
                        <a:latin typeface="Calibri"/>
                      </a:endParaRPr>
                    </a:p>
                  </a:txBody>
                  <a:tcPr marL="9525" marR="9525" marT="9525" marB="0"/>
                </a:tc>
              </a:tr>
              <a:tr h="313580">
                <a:tc vMerge="1">
                  <a:txBody>
                    <a:bodyPr/>
                    <a:lstStyle/>
                    <a:p>
                      <a:endParaRPr lang="en-US"/>
                    </a:p>
                  </a:txBody>
                  <a:tcPr/>
                </a:tc>
                <a:tc>
                  <a:txBody>
                    <a:bodyPr/>
                    <a:lstStyle/>
                    <a:p>
                      <a:pPr algn="l" fontAlgn="t"/>
                      <a:r>
                        <a:rPr lang="en-US" sz="1400" u="none" strike="noStrike" dirty="0">
                          <a:effectLst/>
                        </a:rPr>
                        <a:t>Paper/Pencil</a:t>
                      </a:r>
                      <a:endParaRPr lang="en-US" sz="1400" b="0" i="0" u="none" strike="noStrike" dirty="0">
                        <a:solidFill>
                          <a:srgbClr val="000000"/>
                        </a:solidFill>
                        <a:effectLst/>
                        <a:latin typeface="Calibri"/>
                      </a:endParaRPr>
                    </a:p>
                  </a:txBody>
                  <a:tcPr marL="9525" marR="9525" marT="9525" marB="0"/>
                </a:tc>
                <a:tc>
                  <a:txBody>
                    <a:bodyPr/>
                    <a:lstStyle/>
                    <a:p>
                      <a:pPr algn="r" fontAlgn="t"/>
                      <a:r>
                        <a:rPr lang="en-US" sz="1400" u="none" strike="noStrike" dirty="0">
                          <a:effectLst/>
                        </a:rPr>
                        <a:t>4,235</a:t>
                      </a:r>
                      <a:endParaRPr lang="en-US" sz="1400" b="0" i="0" u="none" strike="noStrike" dirty="0">
                        <a:solidFill>
                          <a:srgbClr val="000000"/>
                        </a:solidFill>
                        <a:effectLst/>
                        <a:latin typeface="Calibri"/>
                      </a:endParaRPr>
                    </a:p>
                  </a:txBody>
                  <a:tcPr marL="9525" marR="9525" marT="9525" marB="0"/>
                </a:tc>
                <a:tc>
                  <a:txBody>
                    <a:bodyPr/>
                    <a:lstStyle/>
                    <a:p>
                      <a:pPr algn="r" fontAlgn="t"/>
                      <a:r>
                        <a:rPr lang="en-US" sz="1400" u="none" strike="noStrike" dirty="0">
                          <a:effectLst/>
                        </a:rPr>
                        <a:t>797.8</a:t>
                      </a:r>
                      <a:endParaRPr lang="en-US" sz="1400" b="0" i="0" u="none" strike="noStrike" dirty="0">
                        <a:solidFill>
                          <a:srgbClr val="000000"/>
                        </a:solidFill>
                        <a:effectLst/>
                        <a:latin typeface="Calibri"/>
                      </a:endParaRPr>
                    </a:p>
                  </a:txBody>
                  <a:tcPr marL="9525" marR="9525" marT="9525" marB="0"/>
                </a:tc>
                <a:tc>
                  <a:txBody>
                    <a:bodyPr/>
                    <a:lstStyle/>
                    <a:p>
                      <a:pPr algn="r" fontAlgn="t"/>
                      <a:r>
                        <a:rPr lang="en-US" sz="1400" u="none" strike="noStrike" dirty="0">
                          <a:effectLst/>
                        </a:rPr>
                        <a:t>46.6%</a:t>
                      </a:r>
                      <a:endParaRPr lang="en-US" sz="1400" b="0" i="0" u="none" strike="noStrike" dirty="0">
                        <a:solidFill>
                          <a:srgbClr val="000000"/>
                        </a:solidFill>
                        <a:effectLst/>
                        <a:latin typeface="Calibri"/>
                      </a:endParaRPr>
                    </a:p>
                  </a:txBody>
                  <a:tcPr marL="9525" marR="9525" marT="9525" marB="0"/>
                </a:tc>
                <a:tc>
                  <a:txBody>
                    <a:bodyPr/>
                    <a:lstStyle/>
                    <a:p>
                      <a:pPr algn="r" fontAlgn="t"/>
                      <a:r>
                        <a:rPr lang="en-US" sz="1400" u="none" strike="noStrike" dirty="0">
                          <a:effectLst/>
                        </a:rPr>
                        <a:t>52.9%</a:t>
                      </a:r>
                      <a:endParaRPr lang="en-US" sz="1400" b="0" i="0" u="none" strike="noStrike" dirty="0">
                        <a:solidFill>
                          <a:srgbClr val="000000"/>
                        </a:solidFill>
                        <a:effectLst/>
                        <a:latin typeface="Calibri"/>
                      </a:endParaRPr>
                    </a:p>
                  </a:txBody>
                  <a:tcPr marL="9525" marR="9525" marT="9525" marB="0"/>
                </a:tc>
                <a:tc>
                  <a:txBody>
                    <a:bodyPr/>
                    <a:lstStyle/>
                    <a:p>
                      <a:pPr algn="r" fontAlgn="t"/>
                      <a:r>
                        <a:rPr lang="en-US" sz="1400" u="none" strike="noStrike" dirty="0">
                          <a:effectLst/>
                        </a:rPr>
                        <a:t>0.5%</a:t>
                      </a:r>
                      <a:endParaRPr lang="en-US" sz="1400" b="0" i="0" u="none" strike="noStrike" dirty="0">
                        <a:solidFill>
                          <a:srgbClr val="000000"/>
                        </a:solidFill>
                        <a:effectLst/>
                        <a:latin typeface="Calibri"/>
                      </a:endParaRPr>
                    </a:p>
                  </a:txBody>
                  <a:tcPr marL="9525" marR="9525" marT="9525" marB="0"/>
                </a:tc>
                <a:tc>
                  <a:txBody>
                    <a:bodyPr/>
                    <a:lstStyle/>
                    <a:p>
                      <a:pPr algn="r" fontAlgn="t"/>
                      <a:r>
                        <a:rPr lang="en-US" sz="1400" b="1" u="none" strike="noStrike" dirty="0">
                          <a:solidFill>
                            <a:srgbClr val="0000CC"/>
                          </a:solidFill>
                          <a:effectLst/>
                        </a:rPr>
                        <a:t>53.4%</a:t>
                      </a:r>
                      <a:endParaRPr lang="en-US" sz="1400" b="1" i="0" u="none" strike="noStrike" dirty="0">
                        <a:solidFill>
                          <a:srgbClr val="0000CC"/>
                        </a:solidFill>
                        <a:effectLst/>
                        <a:latin typeface="Calibri"/>
                      </a:endParaRPr>
                    </a:p>
                  </a:txBody>
                  <a:tcPr marL="9525" marR="9525" marT="9525" marB="0"/>
                </a:tc>
              </a:tr>
              <a:tr h="329259">
                <a:tc vMerge="1">
                  <a:txBody>
                    <a:bodyPr/>
                    <a:lstStyle/>
                    <a:p>
                      <a:endParaRPr lang="en-US"/>
                    </a:p>
                  </a:txBody>
                  <a:tcPr/>
                </a:tc>
                <a:tc>
                  <a:txBody>
                    <a:bodyPr/>
                    <a:lstStyle/>
                    <a:p>
                      <a:pPr algn="l" fontAlgn="t"/>
                      <a:r>
                        <a:rPr lang="en-US" sz="1400" u="none" strike="noStrike">
                          <a:effectLst/>
                        </a:rPr>
                        <a:t>Total</a:t>
                      </a:r>
                      <a:endParaRPr lang="en-US" sz="1400" b="0" i="0" u="none" strike="noStrike">
                        <a:solidFill>
                          <a:srgbClr val="000000"/>
                        </a:solidFill>
                        <a:effectLst/>
                        <a:latin typeface="Calibri"/>
                      </a:endParaRPr>
                    </a:p>
                  </a:txBody>
                  <a:tcPr marL="9525" marR="9525" marT="9525" marB="0"/>
                </a:tc>
                <a:tc>
                  <a:txBody>
                    <a:bodyPr/>
                    <a:lstStyle/>
                    <a:p>
                      <a:pPr algn="r" fontAlgn="t"/>
                      <a:r>
                        <a:rPr lang="en-US" sz="1400" u="none" strike="noStrike">
                          <a:effectLst/>
                        </a:rPr>
                        <a:t>6,267</a:t>
                      </a:r>
                      <a:endParaRPr lang="en-US" sz="1400" b="0" i="0" u="none" strike="noStrike">
                        <a:solidFill>
                          <a:srgbClr val="000000"/>
                        </a:solidFill>
                        <a:effectLst/>
                        <a:latin typeface="Calibri"/>
                      </a:endParaRPr>
                    </a:p>
                  </a:txBody>
                  <a:tcPr marL="9525" marR="9525" marT="9525" marB="0"/>
                </a:tc>
                <a:tc>
                  <a:txBody>
                    <a:bodyPr/>
                    <a:lstStyle/>
                    <a:p>
                      <a:pPr algn="r" fontAlgn="t"/>
                      <a:r>
                        <a:rPr lang="en-US" sz="1400" u="none" strike="noStrike">
                          <a:effectLst/>
                        </a:rPr>
                        <a:t>798.6</a:t>
                      </a:r>
                      <a:endParaRPr lang="en-US" sz="1400" b="0" i="0" u="none" strike="noStrike">
                        <a:solidFill>
                          <a:srgbClr val="000000"/>
                        </a:solidFill>
                        <a:effectLst/>
                        <a:latin typeface="Calibri"/>
                      </a:endParaRPr>
                    </a:p>
                  </a:txBody>
                  <a:tcPr marL="9525" marR="9525" marT="9525" marB="0"/>
                </a:tc>
                <a:tc>
                  <a:txBody>
                    <a:bodyPr/>
                    <a:lstStyle/>
                    <a:p>
                      <a:pPr algn="r" fontAlgn="t"/>
                      <a:r>
                        <a:rPr lang="en-US" sz="1400" u="none" strike="noStrike" dirty="0">
                          <a:effectLst/>
                        </a:rPr>
                        <a:t>44.8%</a:t>
                      </a:r>
                      <a:endParaRPr lang="en-US" sz="1400" b="0" i="0" u="none" strike="noStrike" dirty="0">
                        <a:solidFill>
                          <a:srgbClr val="000000"/>
                        </a:solidFill>
                        <a:effectLst/>
                        <a:latin typeface="Calibri"/>
                      </a:endParaRPr>
                    </a:p>
                  </a:txBody>
                  <a:tcPr marL="9525" marR="9525" marT="9525" marB="0"/>
                </a:tc>
                <a:tc>
                  <a:txBody>
                    <a:bodyPr/>
                    <a:lstStyle/>
                    <a:p>
                      <a:pPr algn="r" fontAlgn="t"/>
                      <a:r>
                        <a:rPr lang="en-US" sz="1400" u="none" strike="noStrike" dirty="0">
                          <a:effectLst/>
                        </a:rPr>
                        <a:t>54.8%</a:t>
                      </a:r>
                      <a:endParaRPr lang="en-US" sz="1400" b="0" i="0" u="none" strike="noStrike" dirty="0">
                        <a:solidFill>
                          <a:srgbClr val="000000"/>
                        </a:solidFill>
                        <a:effectLst/>
                        <a:latin typeface="Calibri"/>
                      </a:endParaRPr>
                    </a:p>
                  </a:txBody>
                  <a:tcPr marL="9525" marR="9525" marT="9525" marB="0"/>
                </a:tc>
                <a:tc>
                  <a:txBody>
                    <a:bodyPr/>
                    <a:lstStyle/>
                    <a:p>
                      <a:pPr algn="r" fontAlgn="t"/>
                      <a:r>
                        <a:rPr lang="en-US" sz="1400" u="none" strike="noStrike" dirty="0">
                          <a:effectLst/>
                        </a:rPr>
                        <a:t>0.4%</a:t>
                      </a:r>
                      <a:endParaRPr lang="en-US" sz="1400" b="0" i="0" u="none" strike="noStrike" dirty="0">
                        <a:solidFill>
                          <a:srgbClr val="000000"/>
                        </a:solidFill>
                        <a:effectLst/>
                        <a:latin typeface="Calibri"/>
                      </a:endParaRPr>
                    </a:p>
                  </a:txBody>
                  <a:tcPr marL="9525" marR="9525" marT="9525" marB="0"/>
                </a:tc>
                <a:tc>
                  <a:txBody>
                    <a:bodyPr/>
                    <a:lstStyle/>
                    <a:p>
                      <a:pPr algn="r" fontAlgn="t"/>
                      <a:r>
                        <a:rPr lang="en-US" sz="1400" u="none" strike="noStrike" dirty="0">
                          <a:effectLst/>
                        </a:rPr>
                        <a:t>55.2%</a:t>
                      </a:r>
                      <a:endParaRPr lang="en-US" sz="1400" b="0" i="0" u="none" strike="noStrike" dirty="0">
                        <a:solidFill>
                          <a:srgbClr val="000000"/>
                        </a:solidFill>
                        <a:effectLst/>
                        <a:latin typeface="Calibri"/>
                      </a:endParaRPr>
                    </a:p>
                  </a:txBody>
                  <a:tcPr marL="9525" marR="9525" marT="9525" marB="0"/>
                </a:tc>
              </a:tr>
              <a:tr h="313580">
                <a:tc rowSpan="3">
                  <a:txBody>
                    <a:bodyPr/>
                    <a:lstStyle/>
                    <a:p>
                      <a:pPr algn="ctr" fontAlgn="ctr"/>
                      <a:r>
                        <a:rPr lang="en-US" sz="1400" b="1" u="none" strike="noStrike" dirty="0">
                          <a:solidFill>
                            <a:srgbClr val="0000CC"/>
                          </a:solidFill>
                          <a:effectLst/>
                        </a:rPr>
                        <a:t>8</a:t>
                      </a:r>
                      <a:endParaRPr lang="en-US" sz="1400" b="1" i="0" u="none" strike="noStrike" dirty="0">
                        <a:solidFill>
                          <a:srgbClr val="0000CC"/>
                        </a:solidFill>
                        <a:effectLst/>
                        <a:latin typeface="Calibri"/>
                      </a:endParaRPr>
                    </a:p>
                  </a:txBody>
                  <a:tcPr marL="9525" marR="9525" marT="9525" marB="0" anchor="ctr"/>
                </a:tc>
                <a:tc>
                  <a:txBody>
                    <a:bodyPr/>
                    <a:lstStyle/>
                    <a:p>
                      <a:pPr algn="l" fontAlgn="t"/>
                      <a:r>
                        <a:rPr lang="en-US" sz="1400" u="none" strike="noStrike" dirty="0">
                          <a:effectLst/>
                        </a:rPr>
                        <a:t>Online</a:t>
                      </a:r>
                      <a:endParaRPr lang="en-US" sz="1400" b="0" i="0" u="none" strike="noStrike" dirty="0">
                        <a:solidFill>
                          <a:srgbClr val="000000"/>
                        </a:solidFill>
                        <a:effectLst/>
                        <a:latin typeface="Calibri"/>
                      </a:endParaRPr>
                    </a:p>
                  </a:txBody>
                  <a:tcPr marL="9525" marR="9525" marT="9525" marB="0"/>
                </a:tc>
                <a:tc>
                  <a:txBody>
                    <a:bodyPr/>
                    <a:lstStyle/>
                    <a:p>
                      <a:pPr algn="r" fontAlgn="t"/>
                      <a:r>
                        <a:rPr lang="en-US" sz="1400" u="none" strike="noStrike" dirty="0">
                          <a:solidFill>
                            <a:srgbClr val="FF0000"/>
                          </a:solidFill>
                          <a:effectLst/>
                        </a:rPr>
                        <a:t>1,076</a:t>
                      </a:r>
                      <a:endParaRPr lang="en-US" sz="1400" b="0" i="0" u="none" strike="noStrike" dirty="0">
                        <a:solidFill>
                          <a:srgbClr val="FF0000"/>
                        </a:solidFill>
                        <a:effectLst/>
                        <a:latin typeface="Calibri"/>
                      </a:endParaRPr>
                    </a:p>
                  </a:txBody>
                  <a:tcPr marL="9525" marR="9525" marT="9525" marB="0"/>
                </a:tc>
                <a:tc>
                  <a:txBody>
                    <a:bodyPr/>
                    <a:lstStyle/>
                    <a:p>
                      <a:pPr algn="r" fontAlgn="t"/>
                      <a:r>
                        <a:rPr lang="en-US" sz="1400" u="none" strike="noStrike" dirty="0">
                          <a:solidFill>
                            <a:srgbClr val="FF0000"/>
                          </a:solidFill>
                          <a:effectLst/>
                        </a:rPr>
                        <a:t>799.6</a:t>
                      </a:r>
                      <a:endParaRPr lang="en-US" sz="1400" b="0" i="0" u="none" strike="noStrike" dirty="0">
                        <a:solidFill>
                          <a:srgbClr val="FF0000"/>
                        </a:solidFill>
                        <a:effectLst/>
                        <a:latin typeface="Calibri"/>
                      </a:endParaRPr>
                    </a:p>
                  </a:txBody>
                  <a:tcPr marL="9525" marR="9525" marT="9525" marB="0"/>
                </a:tc>
                <a:tc>
                  <a:txBody>
                    <a:bodyPr/>
                    <a:lstStyle/>
                    <a:p>
                      <a:pPr algn="r" fontAlgn="t"/>
                      <a:r>
                        <a:rPr lang="en-US" sz="1400" u="none" strike="noStrike" dirty="0">
                          <a:solidFill>
                            <a:srgbClr val="FF0000"/>
                          </a:solidFill>
                          <a:effectLst/>
                        </a:rPr>
                        <a:t>51.2%</a:t>
                      </a:r>
                      <a:endParaRPr lang="en-US" sz="1400" b="0" i="0" u="none" strike="noStrike" dirty="0">
                        <a:solidFill>
                          <a:srgbClr val="FF0000"/>
                        </a:solidFill>
                        <a:effectLst/>
                        <a:latin typeface="Calibri"/>
                      </a:endParaRPr>
                    </a:p>
                  </a:txBody>
                  <a:tcPr marL="9525" marR="9525" marT="9525" marB="0"/>
                </a:tc>
                <a:tc>
                  <a:txBody>
                    <a:bodyPr/>
                    <a:lstStyle/>
                    <a:p>
                      <a:pPr algn="r" fontAlgn="t"/>
                      <a:r>
                        <a:rPr lang="en-US" sz="1400" u="none" strike="noStrike" dirty="0">
                          <a:solidFill>
                            <a:srgbClr val="FF0000"/>
                          </a:solidFill>
                          <a:effectLst/>
                        </a:rPr>
                        <a:t>47.1%</a:t>
                      </a:r>
                      <a:endParaRPr lang="en-US" sz="1400" b="0" i="0" u="none" strike="noStrike" dirty="0">
                        <a:solidFill>
                          <a:srgbClr val="FF0000"/>
                        </a:solidFill>
                        <a:effectLst/>
                        <a:latin typeface="Calibri"/>
                      </a:endParaRPr>
                    </a:p>
                  </a:txBody>
                  <a:tcPr marL="9525" marR="9525" marT="9525" marB="0"/>
                </a:tc>
                <a:tc>
                  <a:txBody>
                    <a:bodyPr/>
                    <a:lstStyle/>
                    <a:p>
                      <a:pPr algn="r" fontAlgn="t"/>
                      <a:r>
                        <a:rPr lang="en-US" sz="1400" u="none" strike="noStrike" dirty="0">
                          <a:solidFill>
                            <a:srgbClr val="FF0000"/>
                          </a:solidFill>
                          <a:effectLst/>
                        </a:rPr>
                        <a:t>1.7%</a:t>
                      </a:r>
                      <a:endParaRPr lang="en-US" sz="1400" b="0" i="0" u="none" strike="noStrike" dirty="0">
                        <a:solidFill>
                          <a:srgbClr val="FF0000"/>
                        </a:solidFill>
                        <a:effectLst/>
                        <a:latin typeface="Calibri"/>
                      </a:endParaRPr>
                    </a:p>
                  </a:txBody>
                  <a:tcPr marL="9525" marR="9525" marT="9525" marB="0"/>
                </a:tc>
                <a:tc>
                  <a:txBody>
                    <a:bodyPr/>
                    <a:lstStyle/>
                    <a:p>
                      <a:pPr algn="r" fontAlgn="t"/>
                      <a:r>
                        <a:rPr lang="en-US" sz="1400" u="none" strike="noStrike" dirty="0">
                          <a:solidFill>
                            <a:srgbClr val="FF0000"/>
                          </a:solidFill>
                          <a:effectLst/>
                        </a:rPr>
                        <a:t>48.8%</a:t>
                      </a:r>
                      <a:endParaRPr lang="en-US" sz="1400" b="0" i="0" u="none" strike="noStrike" dirty="0">
                        <a:solidFill>
                          <a:srgbClr val="FF0000"/>
                        </a:solidFill>
                        <a:effectLst/>
                        <a:latin typeface="Calibri"/>
                      </a:endParaRPr>
                    </a:p>
                  </a:txBody>
                  <a:tcPr marL="9525" marR="9525" marT="9525" marB="0"/>
                </a:tc>
              </a:tr>
              <a:tr h="313580">
                <a:tc vMerge="1">
                  <a:txBody>
                    <a:bodyPr/>
                    <a:lstStyle/>
                    <a:p>
                      <a:endParaRPr lang="en-US"/>
                    </a:p>
                  </a:txBody>
                  <a:tcPr/>
                </a:tc>
                <a:tc>
                  <a:txBody>
                    <a:bodyPr/>
                    <a:lstStyle/>
                    <a:p>
                      <a:pPr algn="l" fontAlgn="t"/>
                      <a:r>
                        <a:rPr lang="en-US" sz="1400" u="none" strike="noStrike" dirty="0">
                          <a:effectLst/>
                        </a:rPr>
                        <a:t>Paper/Pencil</a:t>
                      </a:r>
                      <a:endParaRPr lang="en-US" sz="1400" b="0" i="0" u="none" strike="noStrike" dirty="0">
                        <a:solidFill>
                          <a:srgbClr val="000000"/>
                        </a:solidFill>
                        <a:effectLst/>
                        <a:latin typeface="Calibri"/>
                      </a:endParaRPr>
                    </a:p>
                  </a:txBody>
                  <a:tcPr marL="9525" marR="9525" marT="9525" marB="0"/>
                </a:tc>
                <a:tc>
                  <a:txBody>
                    <a:bodyPr/>
                    <a:lstStyle/>
                    <a:p>
                      <a:pPr algn="r" fontAlgn="t"/>
                      <a:r>
                        <a:rPr lang="en-US" sz="1400" u="none" strike="noStrike" dirty="0">
                          <a:effectLst/>
                        </a:rPr>
                        <a:t>2,586</a:t>
                      </a:r>
                      <a:endParaRPr lang="en-US" sz="1400" b="0" i="0" u="none" strike="noStrike" dirty="0">
                        <a:solidFill>
                          <a:srgbClr val="000000"/>
                        </a:solidFill>
                        <a:effectLst/>
                        <a:latin typeface="Calibri"/>
                      </a:endParaRPr>
                    </a:p>
                  </a:txBody>
                  <a:tcPr marL="9525" marR="9525" marT="9525" marB="0"/>
                </a:tc>
                <a:tc>
                  <a:txBody>
                    <a:bodyPr/>
                    <a:lstStyle/>
                    <a:p>
                      <a:pPr algn="r" fontAlgn="t"/>
                      <a:r>
                        <a:rPr lang="en-US" sz="1400" u="none" strike="noStrike" dirty="0">
                          <a:effectLst/>
                        </a:rPr>
                        <a:t>793.4</a:t>
                      </a:r>
                      <a:endParaRPr lang="en-US" sz="1400" b="0" i="0" u="none" strike="noStrike" dirty="0">
                        <a:solidFill>
                          <a:srgbClr val="000000"/>
                        </a:solidFill>
                        <a:effectLst/>
                        <a:latin typeface="Calibri"/>
                      </a:endParaRPr>
                    </a:p>
                  </a:txBody>
                  <a:tcPr marL="9525" marR="9525" marT="9525" marB="0"/>
                </a:tc>
                <a:tc>
                  <a:txBody>
                    <a:bodyPr/>
                    <a:lstStyle/>
                    <a:p>
                      <a:pPr algn="r" fontAlgn="t"/>
                      <a:r>
                        <a:rPr lang="en-US" sz="1400" u="none" strike="noStrike" dirty="0">
                          <a:effectLst/>
                        </a:rPr>
                        <a:t>63.1%</a:t>
                      </a:r>
                      <a:endParaRPr lang="en-US" sz="1400" b="0" i="0" u="none" strike="noStrike" dirty="0">
                        <a:solidFill>
                          <a:srgbClr val="000000"/>
                        </a:solidFill>
                        <a:effectLst/>
                        <a:latin typeface="Calibri"/>
                      </a:endParaRPr>
                    </a:p>
                  </a:txBody>
                  <a:tcPr marL="9525" marR="9525" marT="9525" marB="0"/>
                </a:tc>
                <a:tc>
                  <a:txBody>
                    <a:bodyPr/>
                    <a:lstStyle/>
                    <a:p>
                      <a:pPr algn="r" fontAlgn="t"/>
                      <a:r>
                        <a:rPr lang="en-US" sz="1400" u="none" strike="noStrike" dirty="0">
                          <a:effectLst/>
                        </a:rPr>
                        <a:t>36.0%</a:t>
                      </a:r>
                      <a:endParaRPr lang="en-US" sz="1400" b="0" i="0" u="none" strike="noStrike" dirty="0">
                        <a:solidFill>
                          <a:srgbClr val="000000"/>
                        </a:solidFill>
                        <a:effectLst/>
                        <a:latin typeface="Calibri"/>
                      </a:endParaRPr>
                    </a:p>
                  </a:txBody>
                  <a:tcPr marL="9525" marR="9525" marT="9525" marB="0"/>
                </a:tc>
                <a:tc>
                  <a:txBody>
                    <a:bodyPr/>
                    <a:lstStyle/>
                    <a:p>
                      <a:pPr algn="r" fontAlgn="t"/>
                      <a:r>
                        <a:rPr lang="en-US" sz="1400" u="none" strike="noStrike" dirty="0">
                          <a:effectLst/>
                        </a:rPr>
                        <a:t>0.9%</a:t>
                      </a:r>
                      <a:endParaRPr lang="en-US" sz="1400" b="0" i="0" u="none" strike="noStrike" dirty="0">
                        <a:solidFill>
                          <a:srgbClr val="000000"/>
                        </a:solidFill>
                        <a:effectLst/>
                        <a:latin typeface="Calibri"/>
                      </a:endParaRPr>
                    </a:p>
                  </a:txBody>
                  <a:tcPr marL="9525" marR="9525" marT="9525" marB="0"/>
                </a:tc>
                <a:tc>
                  <a:txBody>
                    <a:bodyPr/>
                    <a:lstStyle/>
                    <a:p>
                      <a:pPr algn="r" fontAlgn="t"/>
                      <a:r>
                        <a:rPr lang="en-US" sz="1400" b="1" u="none" strike="noStrike" dirty="0">
                          <a:solidFill>
                            <a:srgbClr val="0000CC"/>
                          </a:solidFill>
                          <a:effectLst/>
                        </a:rPr>
                        <a:t>36.9%</a:t>
                      </a:r>
                      <a:endParaRPr lang="en-US" sz="1400" b="1" i="0" u="none" strike="noStrike" dirty="0">
                        <a:solidFill>
                          <a:srgbClr val="0000CC"/>
                        </a:solidFill>
                        <a:effectLst/>
                        <a:latin typeface="Calibri"/>
                      </a:endParaRPr>
                    </a:p>
                  </a:txBody>
                  <a:tcPr marL="9525" marR="9525" marT="9525" marB="0"/>
                </a:tc>
              </a:tr>
              <a:tr h="329259">
                <a:tc vMerge="1">
                  <a:txBody>
                    <a:bodyPr/>
                    <a:lstStyle/>
                    <a:p>
                      <a:endParaRPr lang="en-US"/>
                    </a:p>
                  </a:txBody>
                  <a:tcPr/>
                </a:tc>
                <a:tc>
                  <a:txBody>
                    <a:bodyPr/>
                    <a:lstStyle/>
                    <a:p>
                      <a:pPr algn="l" fontAlgn="t"/>
                      <a:r>
                        <a:rPr lang="en-US" sz="1400" u="none" strike="noStrike" dirty="0">
                          <a:effectLst/>
                        </a:rPr>
                        <a:t>Total</a:t>
                      </a:r>
                      <a:endParaRPr lang="en-US" sz="1400" b="0" i="0" u="none" strike="noStrike" dirty="0">
                        <a:solidFill>
                          <a:srgbClr val="000000"/>
                        </a:solidFill>
                        <a:effectLst/>
                        <a:latin typeface="Calibri"/>
                      </a:endParaRPr>
                    </a:p>
                  </a:txBody>
                  <a:tcPr marL="9525" marR="9525" marT="9525" marB="0"/>
                </a:tc>
                <a:tc>
                  <a:txBody>
                    <a:bodyPr/>
                    <a:lstStyle/>
                    <a:p>
                      <a:pPr algn="r" fontAlgn="t"/>
                      <a:r>
                        <a:rPr lang="en-US" sz="1400" u="none" strike="noStrike" dirty="0">
                          <a:effectLst/>
                        </a:rPr>
                        <a:t>3,662</a:t>
                      </a:r>
                      <a:endParaRPr lang="en-US" sz="1400" b="0" i="0" u="none" strike="noStrike" dirty="0">
                        <a:solidFill>
                          <a:srgbClr val="000000"/>
                        </a:solidFill>
                        <a:effectLst/>
                        <a:latin typeface="Calibri"/>
                      </a:endParaRPr>
                    </a:p>
                  </a:txBody>
                  <a:tcPr marL="9525" marR="9525" marT="9525" marB="0"/>
                </a:tc>
                <a:tc>
                  <a:txBody>
                    <a:bodyPr/>
                    <a:lstStyle/>
                    <a:p>
                      <a:pPr algn="r" fontAlgn="t"/>
                      <a:r>
                        <a:rPr lang="en-US" sz="1400" u="none" strike="noStrike" dirty="0">
                          <a:effectLst/>
                        </a:rPr>
                        <a:t>795.3</a:t>
                      </a:r>
                      <a:endParaRPr lang="en-US" sz="1400" b="0" i="0" u="none" strike="noStrike" dirty="0">
                        <a:solidFill>
                          <a:srgbClr val="000000"/>
                        </a:solidFill>
                        <a:effectLst/>
                        <a:latin typeface="Calibri"/>
                      </a:endParaRPr>
                    </a:p>
                  </a:txBody>
                  <a:tcPr marL="9525" marR="9525" marT="9525" marB="0"/>
                </a:tc>
                <a:tc>
                  <a:txBody>
                    <a:bodyPr/>
                    <a:lstStyle/>
                    <a:p>
                      <a:pPr algn="r" fontAlgn="t"/>
                      <a:r>
                        <a:rPr lang="en-US" sz="1400" u="none" strike="noStrike" dirty="0">
                          <a:effectLst/>
                        </a:rPr>
                        <a:t>59.6%</a:t>
                      </a:r>
                      <a:endParaRPr lang="en-US" sz="1400" b="0" i="0" u="none" strike="noStrike" dirty="0">
                        <a:solidFill>
                          <a:srgbClr val="000000"/>
                        </a:solidFill>
                        <a:effectLst/>
                        <a:latin typeface="Calibri"/>
                      </a:endParaRPr>
                    </a:p>
                  </a:txBody>
                  <a:tcPr marL="9525" marR="9525" marT="9525" marB="0"/>
                </a:tc>
                <a:tc>
                  <a:txBody>
                    <a:bodyPr/>
                    <a:lstStyle/>
                    <a:p>
                      <a:pPr algn="r" fontAlgn="t"/>
                      <a:r>
                        <a:rPr lang="en-US" sz="1400" u="none" strike="noStrike" dirty="0">
                          <a:effectLst/>
                        </a:rPr>
                        <a:t>39.3%</a:t>
                      </a:r>
                      <a:endParaRPr lang="en-US" sz="1400" b="0" i="0" u="none" strike="noStrike" dirty="0">
                        <a:solidFill>
                          <a:srgbClr val="000000"/>
                        </a:solidFill>
                        <a:effectLst/>
                        <a:latin typeface="Calibri"/>
                      </a:endParaRPr>
                    </a:p>
                  </a:txBody>
                  <a:tcPr marL="9525" marR="9525" marT="9525" marB="0"/>
                </a:tc>
                <a:tc>
                  <a:txBody>
                    <a:bodyPr/>
                    <a:lstStyle/>
                    <a:p>
                      <a:pPr algn="r" fontAlgn="t"/>
                      <a:r>
                        <a:rPr lang="en-US" sz="1400" u="none" strike="noStrike" dirty="0">
                          <a:effectLst/>
                        </a:rPr>
                        <a:t>1.1%</a:t>
                      </a:r>
                      <a:endParaRPr lang="en-US" sz="1400" b="0" i="0" u="none" strike="noStrike" dirty="0">
                        <a:solidFill>
                          <a:srgbClr val="000000"/>
                        </a:solidFill>
                        <a:effectLst/>
                        <a:latin typeface="Calibri"/>
                      </a:endParaRPr>
                    </a:p>
                  </a:txBody>
                  <a:tcPr marL="9525" marR="9525" marT="9525" marB="0"/>
                </a:tc>
                <a:tc>
                  <a:txBody>
                    <a:bodyPr/>
                    <a:lstStyle/>
                    <a:p>
                      <a:pPr algn="r" fontAlgn="t"/>
                      <a:r>
                        <a:rPr lang="en-US" sz="1400" u="none" strike="noStrike" dirty="0">
                          <a:effectLst/>
                        </a:rPr>
                        <a:t>40.4%</a:t>
                      </a:r>
                      <a:endParaRPr lang="en-US" sz="1400" b="0" i="0" u="none" strike="noStrike" dirty="0">
                        <a:solidFill>
                          <a:srgbClr val="000000"/>
                        </a:solidFill>
                        <a:effectLst/>
                        <a:latin typeface="Calibri"/>
                      </a:endParaRPr>
                    </a:p>
                  </a:txBody>
                  <a:tcPr marL="9525" marR="9525" marT="9525" marB="0"/>
                </a:tc>
              </a:tr>
            </a:tbl>
          </a:graphicData>
        </a:graphic>
      </p:graphicFrame>
    </p:spTree>
    <p:extLst>
      <p:ext uri="{BB962C8B-B14F-4D97-AF65-F5344CB8AC3E}">
        <p14:creationId xmlns:p14="http://schemas.microsoft.com/office/powerpoint/2010/main" val="29253879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08230" y="334016"/>
            <a:ext cx="6712383" cy="1325563"/>
          </a:xfrm>
        </p:spPr>
        <p:txBody>
          <a:bodyPr>
            <a:noAutofit/>
          </a:bodyPr>
          <a:lstStyle/>
          <a:p>
            <a:r>
              <a:rPr lang="en-US" altLang="en-US" sz="3200" dirty="0" smtClean="0"/>
              <a:t>2013-2014 </a:t>
            </a:r>
            <a:r>
              <a:rPr lang="en-US" altLang="en-US" sz="3200" dirty="0" smtClean="0">
                <a:solidFill>
                  <a:srgbClr val="FF0000"/>
                </a:solidFill>
              </a:rPr>
              <a:t>CRCT Retest Results</a:t>
            </a:r>
            <a:r>
              <a:rPr lang="en-US" altLang="en-US" sz="3200" dirty="0" smtClean="0"/>
              <a:t/>
            </a:r>
            <a:br>
              <a:rPr lang="en-US" altLang="en-US" sz="3200" dirty="0" smtClean="0"/>
            </a:br>
            <a:r>
              <a:rPr lang="en-US" altLang="en-US" sz="3200" dirty="0" smtClean="0"/>
              <a:t>by Administration Mode:  </a:t>
            </a:r>
            <a:r>
              <a:rPr lang="en-US" altLang="en-US" sz="3200" dirty="0" smtClean="0">
                <a:solidFill>
                  <a:srgbClr val="0000FF"/>
                </a:solidFill>
              </a:rPr>
              <a:t>Math</a:t>
            </a:r>
            <a:endParaRPr lang="en-US" altLang="en-US" sz="3200" dirty="0" smtClean="0"/>
          </a:p>
        </p:txBody>
      </p:sp>
      <p:graphicFrame>
        <p:nvGraphicFramePr>
          <p:cNvPr id="4" name="Content Placeholder 3"/>
          <p:cNvGraphicFramePr>
            <a:graphicFrameLocks noGrp="1"/>
          </p:cNvGraphicFramePr>
          <p:nvPr>
            <p:ph idx="1"/>
          </p:nvPr>
        </p:nvGraphicFramePr>
        <p:xfrm>
          <a:off x="304800" y="2057400"/>
          <a:ext cx="8305801" cy="3581399"/>
        </p:xfrm>
        <a:graphic>
          <a:graphicData uri="http://schemas.openxmlformats.org/drawingml/2006/table">
            <a:tbl>
              <a:tblPr>
                <a:tableStyleId>{5C22544A-7EE6-4342-B048-85BDC9FD1C3A}</a:tableStyleId>
              </a:tblPr>
              <a:tblGrid>
                <a:gridCol w="805004"/>
                <a:gridCol w="1106881"/>
                <a:gridCol w="788234"/>
                <a:gridCol w="955943"/>
                <a:gridCol w="1090110"/>
                <a:gridCol w="1073339"/>
                <a:gridCol w="1090110"/>
                <a:gridCol w="1396180"/>
              </a:tblGrid>
              <a:tr h="1170911">
                <a:tc>
                  <a:txBody>
                    <a:bodyPr/>
                    <a:lstStyle/>
                    <a:p>
                      <a:pPr algn="ctr" fontAlgn="ctr"/>
                      <a:r>
                        <a:rPr lang="en-US" sz="1400" u="none" strike="noStrike" dirty="0">
                          <a:effectLst/>
                        </a:rPr>
                        <a:t>Grade</a:t>
                      </a:r>
                      <a:endParaRPr lang="en-US" sz="1400" b="1" i="0" u="none" strike="noStrike" dirty="0">
                        <a:solidFill>
                          <a:srgbClr val="000000"/>
                        </a:solidFill>
                        <a:effectLst/>
                        <a:latin typeface="Calibri"/>
                      </a:endParaRPr>
                    </a:p>
                  </a:txBody>
                  <a:tcPr marL="9525" marR="9525" marT="9525" marB="0" anchor="ctr"/>
                </a:tc>
                <a:tc>
                  <a:txBody>
                    <a:bodyPr/>
                    <a:lstStyle/>
                    <a:p>
                      <a:pPr algn="ctr" fontAlgn="ctr"/>
                      <a:r>
                        <a:rPr lang="en-US" sz="1400" u="none" strike="noStrike" dirty="0">
                          <a:effectLst/>
                        </a:rPr>
                        <a:t>Mode</a:t>
                      </a:r>
                      <a:endParaRPr lang="en-US" sz="1400" b="1" i="0" u="none" strike="noStrike" dirty="0">
                        <a:solidFill>
                          <a:srgbClr val="000000"/>
                        </a:solidFill>
                        <a:effectLst/>
                        <a:latin typeface="Calibri"/>
                      </a:endParaRPr>
                    </a:p>
                  </a:txBody>
                  <a:tcPr marL="9525" marR="9525" marT="9525" marB="0" anchor="ctr"/>
                </a:tc>
                <a:tc>
                  <a:txBody>
                    <a:bodyPr/>
                    <a:lstStyle/>
                    <a:p>
                      <a:pPr algn="ctr" fontAlgn="ctr"/>
                      <a:r>
                        <a:rPr lang="en-US" sz="1400" u="none" strike="noStrike" dirty="0">
                          <a:effectLst/>
                        </a:rPr>
                        <a:t>N</a:t>
                      </a:r>
                      <a:endParaRPr lang="en-US" sz="1400" b="1" i="0" u="none" strike="noStrike" dirty="0">
                        <a:solidFill>
                          <a:srgbClr val="000000"/>
                        </a:solidFill>
                        <a:effectLst/>
                        <a:latin typeface="Calibri"/>
                      </a:endParaRPr>
                    </a:p>
                  </a:txBody>
                  <a:tcPr marL="9525" marR="9525" marT="9525" marB="0" anchor="ctr"/>
                </a:tc>
                <a:tc>
                  <a:txBody>
                    <a:bodyPr/>
                    <a:lstStyle/>
                    <a:p>
                      <a:pPr algn="ctr" fontAlgn="ctr"/>
                      <a:r>
                        <a:rPr lang="en-US" sz="1400" u="none" strike="noStrike" dirty="0">
                          <a:effectLst/>
                        </a:rPr>
                        <a:t>Math Mean Scale Score</a:t>
                      </a:r>
                      <a:endParaRPr lang="en-US" sz="1400" b="1" i="0" u="none" strike="noStrike" dirty="0">
                        <a:solidFill>
                          <a:srgbClr val="000000"/>
                        </a:solidFill>
                        <a:effectLst/>
                        <a:latin typeface="Calibri"/>
                      </a:endParaRPr>
                    </a:p>
                  </a:txBody>
                  <a:tcPr marL="9525" marR="9525" marT="9525" marB="0" anchor="ctr"/>
                </a:tc>
                <a:tc>
                  <a:txBody>
                    <a:bodyPr/>
                    <a:lstStyle/>
                    <a:p>
                      <a:pPr algn="ctr" fontAlgn="ctr"/>
                      <a:r>
                        <a:rPr lang="en-US" sz="1400" u="none" strike="noStrike" dirty="0">
                          <a:effectLst/>
                        </a:rPr>
                        <a:t>Does Not Meet Expectations</a:t>
                      </a:r>
                      <a:endParaRPr lang="en-US" sz="1400" b="1" i="0" u="none" strike="noStrike" dirty="0">
                        <a:solidFill>
                          <a:srgbClr val="000000"/>
                        </a:solidFill>
                        <a:effectLst/>
                        <a:latin typeface="Calibri"/>
                      </a:endParaRPr>
                    </a:p>
                  </a:txBody>
                  <a:tcPr marL="9525" marR="9525" marT="9525" marB="0" anchor="ctr"/>
                </a:tc>
                <a:tc>
                  <a:txBody>
                    <a:bodyPr/>
                    <a:lstStyle/>
                    <a:p>
                      <a:pPr algn="ctr" fontAlgn="ctr"/>
                      <a:r>
                        <a:rPr lang="en-US" sz="1400" u="none" strike="noStrike">
                          <a:effectLst/>
                        </a:rPr>
                        <a:t>Meets Expectations</a:t>
                      </a:r>
                      <a:endParaRPr lang="en-US" sz="1400" b="1" i="0" u="none" strike="noStrike">
                        <a:solidFill>
                          <a:srgbClr val="000000"/>
                        </a:solidFill>
                        <a:effectLst/>
                        <a:latin typeface="Calibri"/>
                      </a:endParaRPr>
                    </a:p>
                  </a:txBody>
                  <a:tcPr marL="9525" marR="9525" marT="9525" marB="0" anchor="ctr"/>
                </a:tc>
                <a:tc>
                  <a:txBody>
                    <a:bodyPr/>
                    <a:lstStyle/>
                    <a:p>
                      <a:pPr algn="ctr" fontAlgn="ctr"/>
                      <a:r>
                        <a:rPr lang="en-US" sz="1400" u="none" strike="noStrike">
                          <a:effectLst/>
                        </a:rPr>
                        <a:t>Exceeds Expectations</a:t>
                      </a:r>
                      <a:endParaRPr lang="en-US" sz="1400" b="1" i="0" u="none" strike="noStrike">
                        <a:solidFill>
                          <a:srgbClr val="000000"/>
                        </a:solidFill>
                        <a:effectLst/>
                        <a:latin typeface="Calibri"/>
                      </a:endParaRPr>
                    </a:p>
                  </a:txBody>
                  <a:tcPr marL="9525" marR="9525" marT="9525" marB="0" anchor="ctr"/>
                </a:tc>
                <a:tc>
                  <a:txBody>
                    <a:bodyPr/>
                    <a:lstStyle/>
                    <a:p>
                      <a:pPr algn="ctr" fontAlgn="ctr"/>
                      <a:r>
                        <a:rPr lang="en-US" sz="1400" u="none" strike="noStrike">
                          <a:effectLst/>
                        </a:rPr>
                        <a:t>Meets/Exceeds Expectations</a:t>
                      </a:r>
                      <a:endParaRPr lang="en-US" sz="1400" b="1" i="0" u="none" strike="noStrike">
                        <a:solidFill>
                          <a:srgbClr val="000000"/>
                        </a:solidFill>
                        <a:effectLst/>
                        <a:latin typeface="Calibri"/>
                      </a:endParaRPr>
                    </a:p>
                  </a:txBody>
                  <a:tcPr marL="9525" marR="9525" marT="9525" marB="0" anchor="ctr"/>
                </a:tc>
              </a:tr>
              <a:tr h="401748">
                <a:tc rowSpan="3">
                  <a:txBody>
                    <a:bodyPr/>
                    <a:lstStyle/>
                    <a:p>
                      <a:pPr algn="ctr" fontAlgn="ctr"/>
                      <a:r>
                        <a:rPr lang="en-US" sz="1400" b="1" u="none" strike="noStrike" dirty="0">
                          <a:solidFill>
                            <a:srgbClr val="0000CC"/>
                          </a:solidFill>
                          <a:effectLst/>
                        </a:rPr>
                        <a:t>5</a:t>
                      </a:r>
                      <a:endParaRPr lang="en-US" sz="1400" b="1" i="0" u="none" strike="noStrike" dirty="0">
                        <a:solidFill>
                          <a:srgbClr val="0000CC"/>
                        </a:solidFill>
                        <a:effectLst/>
                        <a:latin typeface="Calibri"/>
                      </a:endParaRPr>
                    </a:p>
                  </a:txBody>
                  <a:tcPr marL="9525" marR="9525" marT="9525" marB="0" anchor="ctr"/>
                </a:tc>
                <a:tc>
                  <a:txBody>
                    <a:bodyPr/>
                    <a:lstStyle/>
                    <a:p>
                      <a:pPr algn="l" fontAlgn="t"/>
                      <a:r>
                        <a:rPr lang="en-US" sz="1400" u="none" strike="noStrike" dirty="0">
                          <a:solidFill>
                            <a:srgbClr val="FF0000"/>
                          </a:solidFill>
                          <a:effectLst/>
                        </a:rPr>
                        <a:t>Online</a:t>
                      </a:r>
                      <a:endParaRPr lang="en-US" sz="1400" b="0" i="0" u="none" strike="noStrike" dirty="0">
                        <a:solidFill>
                          <a:srgbClr val="FF0000"/>
                        </a:solidFill>
                        <a:effectLst/>
                        <a:latin typeface="Calibri"/>
                      </a:endParaRPr>
                    </a:p>
                  </a:txBody>
                  <a:tcPr marL="9525" marR="9525" marT="9525" marB="0"/>
                </a:tc>
                <a:tc>
                  <a:txBody>
                    <a:bodyPr/>
                    <a:lstStyle/>
                    <a:p>
                      <a:pPr algn="r" fontAlgn="t"/>
                      <a:r>
                        <a:rPr lang="en-US" sz="1400" u="none" strike="noStrike" dirty="0">
                          <a:solidFill>
                            <a:srgbClr val="FF0000"/>
                          </a:solidFill>
                          <a:effectLst/>
                        </a:rPr>
                        <a:t>4,893</a:t>
                      </a:r>
                      <a:endParaRPr lang="en-US" sz="1400" b="0" i="0" u="none" strike="noStrike" dirty="0">
                        <a:solidFill>
                          <a:srgbClr val="FF0000"/>
                        </a:solidFill>
                        <a:effectLst/>
                        <a:latin typeface="Calibri"/>
                      </a:endParaRPr>
                    </a:p>
                  </a:txBody>
                  <a:tcPr marL="9525" marR="9525" marT="9525" marB="0"/>
                </a:tc>
                <a:tc>
                  <a:txBody>
                    <a:bodyPr/>
                    <a:lstStyle/>
                    <a:p>
                      <a:pPr algn="r" fontAlgn="t"/>
                      <a:r>
                        <a:rPr lang="en-US" sz="1400" u="none" strike="noStrike" dirty="0">
                          <a:solidFill>
                            <a:srgbClr val="FF0000"/>
                          </a:solidFill>
                          <a:effectLst/>
                        </a:rPr>
                        <a:t>800.2</a:t>
                      </a:r>
                      <a:endParaRPr lang="en-US" sz="1400" b="0" i="0" u="none" strike="noStrike" dirty="0">
                        <a:solidFill>
                          <a:srgbClr val="FF0000"/>
                        </a:solidFill>
                        <a:effectLst/>
                        <a:latin typeface="Calibri"/>
                      </a:endParaRPr>
                    </a:p>
                  </a:txBody>
                  <a:tcPr marL="9525" marR="9525" marT="9525" marB="0"/>
                </a:tc>
                <a:tc>
                  <a:txBody>
                    <a:bodyPr/>
                    <a:lstStyle/>
                    <a:p>
                      <a:pPr algn="r" fontAlgn="t"/>
                      <a:r>
                        <a:rPr lang="en-US" sz="1400" u="none" strike="noStrike" dirty="0">
                          <a:solidFill>
                            <a:srgbClr val="FF0000"/>
                          </a:solidFill>
                          <a:effectLst/>
                        </a:rPr>
                        <a:t>44.5%</a:t>
                      </a:r>
                      <a:endParaRPr lang="en-US" sz="1400" b="0" i="0" u="none" strike="noStrike" dirty="0">
                        <a:solidFill>
                          <a:srgbClr val="FF0000"/>
                        </a:solidFill>
                        <a:effectLst/>
                        <a:latin typeface="Calibri"/>
                      </a:endParaRPr>
                    </a:p>
                  </a:txBody>
                  <a:tcPr marL="9525" marR="9525" marT="9525" marB="0"/>
                </a:tc>
                <a:tc>
                  <a:txBody>
                    <a:bodyPr/>
                    <a:lstStyle/>
                    <a:p>
                      <a:pPr algn="r" fontAlgn="t"/>
                      <a:r>
                        <a:rPr lang="en-US" sz="1400" u="none" strike="noStrike" dirty="0">
                          <a:solidFill>
                            <a:srgbClr val="FF0000"/>
                          </a:solidFill>
                          <a:effectLst/>
                        </a:rPr>
                        <a:t>53.4%</a:t>
                      </a:r>
                      <a:endParaRPr lang="en-US" sz="1400" b="0" i="0" u="none" strike="noStrike" dirty="0">
                        <a:solidFill>
                          <a:srgbClr val="FF0000"/>
                        </a:solidFill>
                        <a:effectLst/>
                        <a:latin typeface="Calibri"/>
                      </a:endParaRPr>
                    </a:p>
                  </a:txBody>
                  <a:tcPr marL="9525" marR="9525" marT="9525" marB="0"/>
                </a:tc>
                <a:tc>
                  <a:txBody>
                    <a:bodyPr/>
                    <a:lstStyle/>
                    <a:p>
                      <a:pPr algn="r" fontAlgn="t"/>
                      <a:r>
                        <a:rPr lang="en-US" sz="1400" u="none" strike="noStrike" dirty="0">
                          <a:solidFill>
                            <a:srgbClr val="FF0000"/>
                          </a:solidFill>
                          <a:effectLst/>
                        </a:rPr>
                        <a:t>2.1%</a:t>
                      </a:r>
                      <a:endParaRPr lang="en-US" sz="1400" b="0" i="0" u="none" strike="noStrike" dirty="0">
                        <a:solidFill>
                          <a:srgbClr val="FF0000"/>
                        </a:solidFill>
                        <a:effectLst/>
                        <a:latin typeface="Calibri"/>
                      </a:endParaRPr>
                    </a:p>
                  </a:txBody>
                  <a:tcPr marL="9525" marR="9525" marT="9525" marB="0"/>
                </a:tc>
                <a:tc>
                  <a:txBody>
                    <a:bodyPr/>
                    <a:lstStyle/>
                    <a:p>
                      <a:pPr algn="r" fontAlgn="t"/>
                      <a:r>
                        <a:rPr lang="en-US" sz="1400" b="1" u="none" strike="noStrike" dirty="0">
                          <a:solidFill>
                            <a:srgbClr val="FF0000"/>
                          </a:solidFill>
                          <a:effectLst/>
                        </a:rPr>
                        <a:t>55.5%</a:t>
                      </a:r>
                      <a:endParaRPr lang="en-US" sz="1400" b="1" i="0" u="none" strike="noStrike" dirty="0">
                        <a:solidFill>
                          <a:srgbClr val="FF0000"/>
                        </a:solidFill>
                        <a:effectLst/>
                        <a:latin typeface="Calibri"/>
                      </a:endParaRPr>
                    </a:p>
                  </a:txBody>
                  <a:tcPr marL="9525" marR="9525" marT="9525" marB="0"/>
                </a:tc>
              </a:tr>
              <a:tr h="401748">
                <a:tc vMerge="1">
                  <a:txBody>
                    <a:bodyPr/>
                    <a:lstStyle/>
                    <a:p>
                      <a:endParaRPr lang="en-US"/>
                    </a:p>
                  </a:txBody>
                  <a:tcPr/>
                </a:tc>
                <a:tc>
                  <a:txBody>
                    <a:bodyPr/>
                    <a:lstStyle/>
                    <a:p>
                      <a:pPr algn="l" fontAlgn="t"/>
                      <a:r>
                        <a:rPr lang="en-US" sz="1400" u="none" strike="noStrike" dirty="0">
                          <a:effectLst/>
                        </a:rPr>
                        <a:t>Paper/Pencil</a:t>
                      </a:r>
                      <a:endParaRPr lang="en-US" sz="1400" b="0" i="0" u="none" strike="noStrike" dirty="0">
                        <a:solidFill>
                          <a:srgbClr val="000000"/>
                        </a:solidFill>
                        <a:effectLst/>
                        <a:latin typeface="Calibri"/>
                      </a:endParaRPr>
                    </a:p>
                  </a:txBody>
                  <a:tcPr marL="9525" marR="9525" marT="9525" marB="0"/>
                </a:tc>
                <a:tc>
                  <a:txBody>
                    <a:bodyPr/>
                    <a:lstStyle/>
                    <a:p>
                      <a:pPr algn="r" fontAlgn="t"/>
                      <a:r>
                        <a:rPr lang="en-US" sz="1400" u="none" strike="noStrike" dirty="0">
                          <a:effectLst/>
                        </a:rPr>
                        <a:t>9,676</a:t>
                      </a:r>
                      <a:endParaRPr lang="en-US" sz="1400" b="0" i="0" u="none" strike="noStrike" dirty="0">
                        <a:solidFill>
                          <a:srgbClr val="000000"/>
                        </a:solidFill>
                        <a:effectLst/>
                        <a:latin typeface="Calibri"/>
                      </a:endParaRPr>
                    </a:p>
                  </a:txBody>
                  <a:tcPr marL="9525" marR="9525" marT="9525" marB="0"/>
                </a:tc>
                <a:tc>
                  <a:txBody>
                    <a:bodyPr/>
                    <a:lstStyle/>
                    <a:p>
                      <a:pPr algn="r" fontAlgn="t"/>
                      <a:r>
                        <a:rPr lang="en-US" sz="1400" u="none" strike="noStrike" dirty="0">
                          <a:effectLst/>
                        </a:rPr>
                        <a:t>793.8</a:t>
                      </a:r>
                      <a:endParaRPr lang="en-US" sz="1400" b="0" i="0" u="none" strike="noStrike" dirty="0">
                        <a:solidFill>
                          <a:srgbClr val="000000"/>
                        </a:solidFill>
                        <a:effectLst/>
                        <a:latin typeface="Calibri"/>
                      </a:endParaRPr>
                    </a:p>
                  </a:txBody>
                  <a:tcPr marL="9525" marR="9525" marT="9525" marB="0"/>
                </a:tc>
                <a:tc>
                  <a:txBody>
                    <a:bodyPr/>
                    <a:lstStyle/>
                    <a:p>
                      <a:pPr algn="r" fontAlgn="t"/>
                      <a:r>
                        <a:rPr lang="en-US" sz="1400" u="none" strike="noStrike" dirty="0">
                          <a:effectLst/>
                        </a:rPr>
                        <a:t>56.2%</a:t>
                      </a:r>
                      <a:endParaRPr lang="en-US" sz="1400" b="0" i="0" u="none" strike="noStrike" dirty="0">
                        <a:solidFill>
                          <a:srgbClr val="000000"/>
                        </a:solidFill>
                        <a:effectLst/>
                        <a:latin typeface="Calibri"/>
                      </a:endParaRPr>
                    </a:p>
                  </a:txBody>
                  <a:tcPr marL="9525" marR="9525" marT="9525" marB="0"/>
                </a:tc>
                <a:tc>
                  <a:txBody>
                    <a:bodyPr/>
                    <a:lstStyle/>
                    <a:p>
                      <a:pPr algn="r" fontAlgn="t"/>
                      <a:r>
                        <a:rPr lang="en-US" sz="1400" u="none" strike="noStrike" dirty="0">
                          <a:effectLst/>
                        </a:rPr>
                        <a:t>42.7%</a:t>
                      </a:r>
                      <a:endParaRPr lang="en-US" sz="1400" b="0" i="0" u="none" strike="noStrike" dirty="0">
                        <a:solidFill>
                          <a:srgbClr val="000000"/>
                        </a:solidFill>
                        <a:effectLst/>
                        <a:latin typeface="Calibri"/>
                      </a:endParaRPr>
                    </a:p>
                  </a:txBody>
                  <a:tcPr marL="9525" marR="9525" marT="9525" marB="0"/>
                </a:tc>
                <a:tc>
                  <a:txBody>
                    <a:bodyPr/>
                    <a:lstStyle/>
                    <a:p>
                      <a:pPr algn="r" fontAlgn="t"/>
                      <a:r>
                        <a:rPr lang="en-US" sz="1400" u="none" strike="noStrike" dirty="0">
                          <a:effectLst/>
                        </a:rPr>
                        <a:t>1.0%</a:t>
                      </a:r>
                      <a:endParaRPr lang="en-US" sz="1400" b="0" i="0" u="none" strike="noStrike" dirty="0">
                        <a:solidFill>
                          <a:srgbClr val="000000"/>
                        </a:solidFill>
                        <a:effectLst/>
                        <a:latin typeface="Calibri"/>
                      </a:endParaRPr>
                    </a:p>
                  </a:txBody>
                  <a:tcPr marL="9525" marR="9525" marT="9525" marB="0"/>
                </a:tc>
                <a:tc>
                  <a:txBody>
                    <a:bodyPr/>
                    <a:lstStyle/>
                    <a:p>
                      <a:pPr algn="r" fontAlgn="t"/>
                      <a:r>
                        <a:rPr lang="en-US" sz="1400" b="1" u="none" strike="noStrike" dirty="0">
                          <a:solidFill>
                            <a:srgbClr val="0000CC"/>
                          </a:solidFill>
                          <a:effectLst/>
                        </a:rPr>
                        <a:t>43.8%</a:t>
                      </a:r>
                      <a:endParaRPr lang="en-US" sz="1400" b="1" i="0" u="none" strike="noStrike" dirty="0">
                        <a:solidFill>
                          <a:srgbClr val="0000CC"/>
                        </a:solidFill>
                        <a:effectLst/>
                        <a:latin typeface="Calibri"/>
                      </a:endParaRPr>
                    </a:p>
                  </a:txBody>
                  <a:tcPr marL="9525" marR="9525" marT="9525" marB="0"/>
                </a:tc>
              </a:tr>
              <a:tr h="401748">
                <a:tc vMerge="1">
                  <a:txBody>
                    <a:bodyPr/>
                    <a:lstStyle/>
                    <a:p>
                      <a:endParaRPr lang="en-US"/>
                    </a:p>
                  </a:txBody>
                  <a:tcPr/>
                </a:tc>
                <a:tc>
                  <a:txBody>
                    <a:bodyPr/>
                    <a:lstStyle/>
                    <a:p>
                      <a:pPr algn="l" fontAlgn="t"/>
                      <a:r>
                        <a:rPr lang="en-US" sz="1400" u="none" strike="noStrike">
                          <a:effectLst/>
                        </a:rPr>
                        <a:t>Total</a:t>
                      </a:r>
                      <a:endParaRPr lang="en-US" sz="1400" b="0" i="0" u="none" strike="noStrike">
                        <a:solidFill>
                          <a:srgbClr val="000000"/>
                        </a:solidFill>
                        <a:effectLst/>
                        <a:latin typeface="Calibri"/>
                      </a:endParaRPr>
                    </a:p>
                  </a:txBody>
                  <a:tcPr marL="9525" marR="9525" marT="9525" marB="0"/>
                </a:tc>
                <a:tc>
                  <a:txBody>
                    <a:bodyPr/>
                    <a:lstStyle/>
                    <a:p>
                      <a:pPr algn="r" fontAlgn="t"/>
                      <a:r>
                        <a:rPr lang="en-US" sz="1400" u="none" strike="noStrike" dirty="0">
                          <a:effectLst/>
                        </a:rPr>
                        <a:t>14,569</a:t>
                      </a:r>
                      <a:endParaRPr lang="en-US" sz="1400" b="0" i="0" u="none" strike="noStrike" dirty="0">
                        <a:solidFill>
                          <a:srgbClr val="000000"/>
                        </a:solidFill>
                        <a:effectLst/>
                        <a:latin typeface="Calibri"/>
                      </a:endParaRPr>
                    </a:p>
                  </a:txBody>
                  <a:tcPr marL="9525" marR="9525" marT="9525" marB="0"/>
                </a:tc>
                <a:tc>
                  <a:txBody>
                    <a:bodyPr/>
                    <a:lstStyle/>
                    <a:p>
                      <a:pPr algn="r" fontAlgn="t"/>
                      <a:r>
                        <a:rPr lang="en-US" sz="1400" u="none" strike="noStrike" dirty="0">
                          <a:effectLst/>
                        </a:rPr>
                        <a:t>795.9</a:t>
                      </a:r>
                      <a:endParaRPr lang="en-US" sz="1400" b="0" i="0" u="none" strike="noStrike" dirty="0">
                        <a:solidFill>
                          <a:srgbClr val="000000"/>
                        </a:solidFill>
                        <a:effectLst/>
                        <a:latin typeface="Calibri"/>
                      </a:endParaRPr>
                    </a:p>
                  </a:txBody>
                  <a:tcPr marL="9525" marR="9525" marT="9525" marB="0"/>
                </a:tc>
                <a:tc>
                  <a:txBody>
                    <a:bodyPr/>
                    <a:lstStyle/>
                    <a:p>
                      <a:pPr algn="r" fontAlgn="t"/>
                      <a:r>
                        <a:rPr lang="en-US" sz="1400" u="none" strike="noStrike" dirty="0">
                          <a:effectLst/>
                        </a:rPr>
                        <a:t>52.3%</a:t>
                      </a:r>
                      <a:endParaRPr lang="en-US" sz="1400" b="0" i="0" u="none" strike="noStrike" dirty="0">
                        <a:solidFill>
                          <a:srgbClr val="000000"/>
                        </a:solidFill>
                        <a:effectLst/>
                        <a:latin typeface="Calibri"/>
                      </a:endParaRPr>
                    </a:p>
                  </a:txBody>
                  <a:tcPr marL="9525" marR="9525" marT="9525" marB="0"/>
                </a:tc>
                <a:tc>
                  <a:txBody>
                    <a:bodyPr/>
                    <a:lstStyle/>
                    <a:p>
                      <a:pPr algn="r" fontAlgn="t"/>
                      <a:r>
                        <a:rPr lang="en-US" sz="1400" u="none" strike="noStrike" dirty="0">
                          <a:effectLst/>
                        </a:rPr>
                        <a:t>46.3%</a:t>
                      </a:r>
                      <a:endParaRPr lang="en-US" sz="1400" b="0" i="0" u="none" strike="noStrike" dirty="0">
                        <a:solidFill>
                          <a:srgbClr val="000000"/>
                        </a:solidFill>
                        <a:effectLst/>
                        <a:latin typeface="Calibri"/>
                      </a:endParaRPr>
                    </a:p>
                  </a:txBody>
                  <a:tcPr marL="9525" marR="9525" marT="9525" marB="0"/>
                </a:tc>
                <a:tc>
                  <a:txBody>
                    <a:bodyPr/>
                    <a:lstStyle/>
                    <a:p>
                      <a:pPr algn="r" fontAlgn="t"/>
                      <a:r>
                        <a:rPr lang="en-US" sz="1400" u="none" strike="noStrike" dirty="0">
                          <a:effectLst/>
                        </a:rPr>
                        <a:t>1.4%</a:t>
                      </a:r>
                      <a:endParaRPr lang="en-US" sz="1400" b="0" i="0" u="none" strike="noStrike" dirty="0">
                        <a:solidFill>
                          <a:srgbClr val="000000"/>
                        </a:solidFill>
                        <a:effectLst/>
                        <a:latin typeface="Calibri"/>
                      </a:endParaRPr>
                    </a:p>
                  </a:txBody>
                  <a:tcPr marL="9525" marR="9525" marT="9525" marB="0"/>
                </a:tc>
                <a:tc>
                  <a:txBody>
                    <a:bodyPr/>
                    <a:lstStyle/>
                    <a:p>
                      <a:pPr algn="r" fontAlgn="t"/>
                      <a:r>
                        <a:rPr lang="en-US" sz="1400" u="none" strike="noStrike" dirty="0">
                          <a:effectLst/>
                        </a:rPr>
                        <a:t>47.7%</a:t>
                      </a:r>
                      <a:endParaRPr lang="en-US" sz="1400" b="0" i="0" u="none" strike="noStrike" dirty="0">
                        <a:solidFill>
                          <a:srgbClr val="000000"/>
                        </a:solidFill>
                        <a:effectLst/>
                        <a:latin typeface="Calibri"/>
                      </a:endParaRPr>
                    </a:p>
                  </a:txBody>
                  <a:tcPr marL="9525" marR="9525" marT="9525" marB="0"/>
                </a:tc>
              </a:tr>
              <a:tr h="401748">
                <a:tc rowSpan="3">
                  <a:txBody>
                    <a:bodyPr/>
                    <a:lstStyle/>
                    <a:p>
                      <a:pPr algn="ctr" fontAlgn="ctr"/>
                      <a:r>
                        <a:rPr lang="en-US" sz="1400" b="1" u="none" strike="noStrike" dirty="0">
                          <a:solidFill>
                            <a:srgbClr val="0000CC"/>
                          </a:solidFill>
                          <a:effectLst/>
                        </a:rPr>
                        <a:t>8</a:t>
                      </a:r>
                      <a:endParaRPr lang="en-US" sz="1400" b="1" i="0" u="none" strike="noStrike" dirty="0">
                        <a:solidFill>
                          <a:srgbClr val="0000CC"/>
                        </a:solidFill>
                        <a:effectLst/>
                        <a:latin typeface="Calibri"/>
                      </a:endParaRPr>
                    </a:p>
                  </a:txBody>
                  <a:tcPr marL="9525" marR="9525" marT="9525" marB="0" anchor="ctr"/>
                </a:tc>
                <a:tc>
                  <a:txBody>
                    <a:bodyPr/>
                    <a:lstStyle/>
                    <a:p>
                      <a:pPr algn="l" fontAlgn="t"/>
                      <a:r>
                        <a:rPr lang="en-US" sz="1400" u="none" strike="noStrike" dirty="0">
                          <a:solidFill>
                            <a:srgbClr val="FF0000"/>
                          </a:solidFill>
                          <a:effectLst/>
                        </a:rPr>
                        <a:t>Online</a:t>
                      </a:r>
                      <a:endParaRPr lang="en-US" sz="1400" b="0" i="0" u="none" strike="noStrike" dirty="0">
                        <a:solidFill>
                          <a:srgbClr val="FF0000"/>
                        </a:solidFill>
                        <a:effectLst/>
                        <a:latin typeface="Calibri"/>
                      </a:endParaRPr>
                    </a:p>
                  </a:txBody>
                  <a:tcPr marL="9525" marR="9525" marT="9525" marB="0"/>
                </a:tc>
                <a:tc>
                  <a:txBody>
                    <a:bodyPr/>
                    <a:lstStyle/>
                    <a:p>
                      <a:pPr algn="r" fontAlgn="t"/>
                      <a:r>
                        <a:rPr lang="en-US" sz="1400" u="none" strike="noStrike" dirty="0">
                          <a:solidFill>
                            <a:srgbClr val="FF0000"/>
                          </a:solidFill>
                          <a:effectLst/>
                        </a:rPr>
                        <a:t>7,242</a:t>
                      </a:r>
                      <a:endParaRPr lang="en-US" sz="1400" b="0" i="0" u="none" strike="noStrike" dirty="0">
                        <a:solidFill>
                          <a:srgbClr val="FF0000"/>
                        </a:solidFill>
                        <a:effectLst/>
                        <a:latin typeface="Calibri"/>
                      </a:endParaRPr>
                    </a:p>
                  </a:txBody>
                  <a:tcPr marL="9525" marR="9525" marT="9525" marB="0"/>
                </a:tc>
                <a:tc>
                  <a:txBody>
                    <a:bodyPr/>
                    <a:lstStyle/>
                    <a:p>
                      <a:pPr algn="r" fontAlgn="t"/>
                      <a:r>
                        <a:rPr lang="en-US" sz="1400" u="none" strike="noStrike" dirty="0">
                          <a:solidFill>
                            <a:srgbClr val="FF0000"/>
                          </a:solidFill>
                          <a:effectLst/>
                        </a:rPr>
                        <a:t>796.1</a:t>
                      </a:r>
                      <a:endParaRPr lang="en-US" sz="1400" b="0" i="0" u="none" strike="noStrike" dirty="0">
                        <a:solidFill>
                          <a:srgbClr val="FF0000"/>
                        </a:solidFill>
                        <a:effectLst/>
                        <a:latin typeface="Calibri"/>
                      </a:endParaRPr>
                    </a:p>
                  </a:txBody>
                  <a:tcPr marL="9525" marR="9525" marT="9525" marB="0"/>
                </a:tc>
                <a:tc>
                  <a:txBody>
                    <a:bodyPr/>
                    <a:lstStyle/>
                    <a:p>
                      <a:pPr algn="r" fontAlgn="t"/>
                      <a:r>
                        <a:rPr lang="en-US" sz="1400" u="none" strike="noStrike" dirty="0">
                          <a:solidFill>
                            <a:srgbClr val="FF0000"/>
                          </a:solidFill>
                          <a:effectLst/>
                        </a:rPr>
                        <a:t>57.4%</a:t>
                      </a:r>
                      <a:endParaRPr lang="en-US" sz="1400" b="0" i="0" u="none" strike="noStrike" dirty="0">
                        <a:solidFill>
                          <a:srgbClr val="FF0000"/>
                        </a:solidFill>
                        <a:effectLst/>
                        <a:latin typeface="Calibri"/>
                      </a:endParaRPr>
                    </a:p>
                  </a:txBody>
                  <a:tcPr marL="9525" marR="9525" marT="9525" marB="0"/>
                </a:tc>
                <a:tc>
                  <a:txBody>
                    <a:bodyPr/>
                    <a:lstStyle/>
                    <a:p>
                      <a:pPr algn="r" fontAlgn="t"/>
                      <a:r>
                        <a:rPr lang="en-US" sz="1400" u="none" strike="noStrike" dirty="0">
                          <a:solidFill>
                            <a:srgbClr val="FF0000"/>
                          </a:solidFill>
                          <a:effectLst/>
                        </a:rPr>
                        <a:t>42.3%</a:t>
                      </a:r>
                      <a:endParaRPr lang="en-US" sz="1400" b="0" i="0" u="none" strike="noStrike" dirty="0">
                        <a:solidFill>
                          <a:srgbClr val="FF0000"/>
                        </a:solidFill>
                        <a:effectLst/>
                        <a:latin typeface="Calibri"/>
                      </a:endParaRPr>
                    </a:p>
                  </a:txBody>
                  <a:tcPr marL="9525" marR="9525" marT="9525" marB="0"/>
                </a:tc>
                <a:tc>
                  <a:txBody>
                    <a:bodyPr/>
                    <a:lstStyle/>
                    <a:p>
                      <a:pPr algn="r" fontAlgn="t"/>
                      <a:r>
                        <a:rPr lang="en-US" sz="1400" u="none" strike="noStrike" dirty="0">
                          <a:solidFill>
                            <a:srgbClr val="FF0000"/>
                          </a:solidFill>
                          <a:effectLst/>
                        </a:rPr>
                        <a:t>0.3%</a:t>
                      </a:r>
                      <a:endParaRPr lang="en-US" sz="1400" b="0" i="0" u="none" strike="noStrike" dirty="0">
                        <a:solidFill>
                          <a:srgbClr val="FF0000"/>
                        </a:solidFill>
                        <a:effectLst/>
                        <a:latin typeface="Calibri"/>
                      </a:endParaRPr>
                    </a:p>
                  </a:txBody>
                  <a:tcPr marL="9525" marR="9525" marT="9525" marB="0"/>
                </a:tc>
                <a:tc>
                  <a:txBody>
                    <a:bodyPr/>
                    <a:lstStyle/>
                    <a:p>
                      <a:pPr algn="r" fontAlgn="t"/>
                      <a:r>
                        <a:rPr lang="en-US" sz="1400" b="1" u="none" strike="noStrike" dirty="0">
                          <a:solidFill>
                            <a:srgbClr val="FF0000"/>
                          </a:solidFill>
                          <a:effectLst/>
                        </a:rPr>
                        <a:t>42.6%</a:t>
                      </a:r>
                      <a:endParaRPr lang="en-US" sz="1400" b="1" i="0" u="none" strike="noStrike" dirty="0">
                        <a:solidFill>
                          <a:srgbClr val="FF0000"/>
                        </a:solidFill>
                        <a:effectLst/>
                        <a:latin typeface="Calibri"/>
                      </a:endParaRPr>
                    </a:p>
                  </a:txBody>
                  <a:tcPr marL="9525" marR="9525" marT="9525" marB="0"/>
                </a:tc>
              </a:tr>
              <a:tr h="401748">
                <a:tc vMerge="1">
                  <a:txBody>
                    <a:bodyPr/>
                    <a:lstStyle/>
                    <a:p>
                      <a:endParaRPr lang="en-US"/>
                    </a:p>
                  </a:txBody>
                  <a:tcPr/>
                </a:tc>
                <a:tc>
                  <a:txBody>
                    <a:bodyPr/>
                    <a:lstStyle/>
                    <a:p>
                      <a:pPr algn="l" fontAlgn="t"/>
                      <a:r>
                        <a:rPr lang="en-US" sz="1400" u="none" strike="noStrike" dirty="0">
                          <a:effectLst/>
                        </a:rPr>
                        <a:t>Paper/Pencil</a:t>
                      </a:r>
                      <a:endParaRPr lang="en-US" sz="1400" b="0" i="0" u="none" strike="noStrike" dirty="0">
                        <a:solidFill>
                          <a:srgbClr val="000000"/>
                        </a:solidFill>
                        <a:effectLst/>
                        <a:latin typeface="Calibri"/>
                      </a:endParaRPr>
                    </a:p>
                  </a:txBody>
                  <a:tcPr marL="9525" marR="9525" marT="9525" marB="0"/>
                </a:tc>
                <a:tc>
                  <a:txBody>
                    <a:bodyPr/>
                    <a:lstStyle/>
                    <a:p>
                      <a:pPr algn="r" fontAlgn="t"/>
                      <a:r>
                        <a:rPr lang="en-US" sz="1400" u="none" strike="noStrike" dirty="0">
                          <a:effectLst/>
                        </a:rPr>
                        <a:t>14,535</a:t>
                      </a:r>
                      <a:endParaRPr lang="en-US" sz="1400" b="0" i="0" u="none" strike="noStrike" dirty="0">
                        <a:solidFill>
                          <a:srgbClr val="000000"/>
                        </a:solidFill>
                        <a:effectLst/>
                        <a:latin typeface="Calibri"/>
                      </a:endParaRPr>
                    </a:p>
                  </a:txBody>
                  <a:tcPr marL="9525" marR="9525" marT="9525" marB="0"/>
                </a:tc>
                <a:tc>
                  <a:txBody>
                    <a:bodyPr/>
                    <a:lstStyle/>
                    <a:p>
                      <a:pPr algn="r" fontAlgn="t"/>
                      <a:r>
                        <a:rPr lang="en-US" sz="1400" u="none" strike="noStrike" dirty="0">
                          <a:effectLst/>
                        </a:rPr>
                        <a:t>790.0</a:t>
                      </a:r>
                      <a:endParaRPr lang="en-US" sz="1400" b="0" i="0" u="none" strike="noStrike" dirty="0">
                        <a:solidFill>
                          <a:srgbClr val="000000"/>
                        </a:solidFill>
                        <a:effectLst/>
                        <a:latin typeface="Calibri"/>
                      </a:endParaRPr>
                    </a:p>
                  </a:txBody>
                  <a:tcPr marL="9525" marR="9525" marT="9525" marB="0"/>
                </a:tc>
                <a:tc>
                  <a:txBody>
                    <a:bodyPr/>
                    <a:lstStyle/>
                    <a:p>
                      <a:pPr algn="r" fontAlgn="t"/>
                      <a:r>
                        <a:rPr lang="en-US" sz="1400" u="none" strike="noStrike" dirty="0">
                          <a:effectLst/>
                        </a:rPr>
                        <a:t>70.4%</a:t>
                      </a:r>
                      <a:endParaRPr lang="en-US" sz="1400" b="0" i="0" u="none" strike="noStrike" dirty="0">
                        <a:solidFill>
                          <a:srgbClr val="000000"/>
                        </a:solidFill>
                        <a:effectLst/>
                        <a:latin typeface="Calibri"/>
                      </a:endParaRPr>
                    </a:p>
                  </a:txBody>
                  <a:tcPr marL="9525" marR="9525" marT="9525" marB="0"/>
                </a:tc>
                <a:tc>
                  <a:txBody>
                    <a:bodyPr/>
                    <a:lstStyle/>
                    <a:p>
                      <a:pPr algn="r" fontAlgn="t"/>
                      <a:r>
                        <a:rPr lang="en-US" sz="1400" u="none" strike="noStrike" dirty="0">
                          <a:effectLst/>
                        </a:rPr>
                        <a:t>29.6%</a:t>
                      </a:r>
                      <a:endParaRPr lang="en-US" sz="1400" b="0" i="0" u="none" strike="noStrike" dirty="0">
                        <a:solidFill>
                          <a:srgbClr val="000000"/>
                        </a:solidFill>
                        <a:effectLst/>
                        <a:latin typeface="Calibri"/>
                      </a:endParaRPr>
                    </a:p>
                  </a:txBody>
                  <a:tcPr marL="9525" marR="9525" marT="9525" marB="0"/>
                </a:tc>
                <a:tc>
                  <a:txBody>
                    <a:bodyPr/>
                    <a:lstStyle/>
                    <a:p>
                      <a:pPr algn="r" fontAlgn="t"/>
                      <a:r>
                        <a:rPr lang="en-US" sz="1400" u="none" strike="noStrike" dirty="0">
                          <a:effectLst/>
                        </a:rPr>
                        <a:t>0.1%</a:t>
                      </a:r>
                      <a:endParaRPr lang="en-US" sz="1400" b="0" i="0" u="none" strike="noStrike" dirty="0">
                        <a:solidFill>
                          <a:srgbClr val="000000"/>
                        </a:solidFill>
                        <a:effectLst/>
                        <a:latin typeface="Calibri"/>
                      </a:endParaRPr>
                    </a:p>
                  </a:txBody>
                  <a:tcPr marL="9525" marR="9525" marT="9525" marB="0"/>
                </a:tc>
                <a:tc>
                  <a:txBody>
                    <a:bodyPr/>
                    <a:lstStyle/>
                    <a:p>
                      <a:pPr algn="r" fontAlgn="t"/>
                      <a:r>
                        <a:rPr lang="en-US" sz="1400" b="1" u="none" strike="noStrike" dirty="0">
                          <a:solidFill>
                            <a:srgbClr val="0000CC"/>
                          </a:solidFill>
                          <a:effectLst/>
                        </a:rPr>
                        <a:t>29.6%</a:t>
                      </a:r>
                      <a:endParaRPr lang="en-US" sz="1400" b="1" i="0" u="none" strike="noStrike" dirty="0">
                        <a:solidFill>
                          <a:srgbClr val="0000CC"/>
                        </a:solidFill>
                        <a:effectLst/>
                        <a:latin typeface="Calibri"/>
                      </a:endParaRPr>
                    </a:p>
                  </a:txBody>
                  <a:tcPr marL="9525" marR="9525" marT="9525" marB="0"/>
                </a:tc>
              </a:tr>
              <a:tr h="401748">
                <a:tc vMerge="1">
                  <a:txBody>
                    <a:bodyPr/>
                    <a:lstStyle/>
                    <a:p>
                      <a:endParaRPr lang="en-US"/>
                    </a:p>
                  </a:txBody>
                  <a:tcPr/>
                </a:tc>
                <a:tc>
                  <a:txBody>
                    <a:bodyPr/>
                    <a:lstStyle/>
                    <a:p>
                      <a:pPr algn="l" fontAlgn="t"/>
                      <a:r>
                        <a:rPr lang="en-US" sz="1400" u="none" strike="noStrike" dirty="0">
                          <a:effectLst/>
                        </a:rPr>
                        <a:t>Total</a:t>
                      </a:r>
                      <a:endParaRPr lang="en-US" sz="1400" b="0" i="0" u="none" strike="noStrike" dirty="0">
                        <a:solidFill>
                          <a:srgbClr val="000000"/>
                        </a:solidFill>
                        <a:effectLst/>
                        <a:latin typeface="Calibri"/>
                      </a:endParaRPr>
                    </a:p>
                  </a:txBody>
                  <a:tcPr marL="9525" marR="9525" marT="9525" marB="0"/>
                </a:tc>
                <a:tc>
                  <a:txBody>
                    <a:bodyPr/>
                    <a:lstStyle/>
                    <a:p>
                      <a:pPr algn="r" fontAlgn="t"/>
                      <a:r>
                        <a:rPr lang="en-US" sz="1400" u="none" strike="noStrike" dirty="0">
                          <a:effectLst/>
                        </a:rPr>
                        <a:t>21,777</a:t>
                      </a:r>
                      <a:endParaRPr lang="en-US" sz="1400" b="0" i="0" u="none" strike="noStrike" dirty="0">
                        <a:solidFill>
                          <a:srgbClr val="000000"/>
                        </a:solidFill>
                        <a:effectLst/>
                        <a:latin typeface="Calibri"/>
                      </a:endParaRPr>
                    </a:p>
                  </a:txBody>
                  <a:tcPr marL="9525" marR="9525" marT="9525" marB="0"/>
                </a:tc>
                <a:tc>
                  <a:txBody>
                    <a:bodyPr/>
                    <a:lstStyle/>
                    <a:p>
                      <a:pPr algn="r" fontAlgn="t"/>
                      <a:r>
                        <a:rPr lang="en-US" sz="1400" u="none" strike="noStrike" dirty="0">
                          <a:effectLst/>
                        </a:rPr>
                        <a:t>792.0</a:t>
                      </a:r>
                      <a:endParaRPr lang="en-US" sz="1400" b="0" i="0" u="none" strike="noStrike" dirty="0">
                        <a:solidFill>
                          <a:srgbClr val="000000"/>
                        </a:solidFill>
                        <a:effectLst/>
                        <a:latin typeface="Calibri"/>
                      </a:endParaRPr>
                    </a:p>
                  </a:txBody>
                  <a:tcPr marL="9525" marR="9525" marT="9525" marB="0"/>
                </a:tc>
                <a:tc>
                  <a:txBody>
                    <a:bodyPr/>
                    <a:lstStyle/>
                    <a:p>
                      <a:pPr algn="r" fontAlgn="t"/>
                      <a:r>
                        <a:rPr lang="en-US" sz="1400" u="none" strike="noStrike" dirty="0">
                          <a:effectLst/>
                        </a:rPr>
                        <a:t>66.1%</a:t>
                      </a:r>
                      <a:endParaRPr lang="en-US" sz="1400" b="0" i="0" u="none" strike="noStrike" dirty="0">
                        <a:solidFill>
                          <a:srgbClr val="000000"/>
                        </a:solidFill>
                        <a:effectLst/>
                        <a:latin typeface="Calibri"/>
                      </a:endParaRPr>
                    </a:p>
                  </a:txBody>
                  <a:tcPr marL="9525" marR="9525" marT="9525" marB="0"/>
                </a:tc>
                <a:tc>
                  <a:txBody>
                    <a:bodyPr/>
                    <a:lstStyle/>
                    <a:p>
                      <a:pPr algn="r" fontAlgn="t"/>
                      <a:r>
                        <a:rPr lang="en-US" sz="1400" u="none" strike="noStrike" dirty="0">
                          <a:effectLst/>
                        </a:rPr>
                        <a:t>33.8%</a:t>
                      </a:r>
                      <a:endParaRPr lang="en-US" sz="1400" b="0" i="0" u="none" strike="noStrike" dirty="0">
                        <a:solidFill>
                          <a:srgbClr val="000000"/>
                        </a:solidFill>
                        <a:effectLst/>
                        <a:latin typeface="Calibri"/>
                      </a:endParaRPr>
                    </a:p>
                  </a:txBody>
                  <a:tcPr marL="9525" marR="9525" marT="9525" marB="0"/>
                </a:tc>
                <a:tc>
                  <a:txBody>
                    <a:bodyPr/>
                    <a:lstStyle/>
                    <a:p>
                      <a:pPr algn="r" fontAlgn="t"/>
                      <a:r>
                        <a:rPr lang="en-US" sz="1400" u="none" strike="noStrike" dirty="0">
                          <a:effectLst/>
                        </a:rPr>
                        <a:t>0.2%</a:t>
                      </a:r>
                      <a:endParaRPr lang="en-US" sz="1400" b="0" i="0" u="none" strike="noStrike" dirty="0">
                        <a:solidFill>
                          <a:srgbClr val="000000"/>
                        </a:solidFill>
                        <a:effectLst/>
                        <a:latin typeface="Calibri"/>
                      </a:endParaRPr>
                    </a:p>
                  </a:txBody>
                  <a:tcPr marL="9525" marR="9525" marT="9525" marB="0"/>
                </a:tc>
                <a:tc>
                  <a:txBody>
                    <a:bodyPr/>
                    <a:lstStyle/>
                    <a:p>
                      <a:pPr algn="r" fontAlgn="t"/>
                      <a:r>
                        <a:rPr lang="en-US" sz="1400" u="none" strike="noStrike" dirty="0">
                          <a:effectLst/>
                        </a:rPr>
                        <a:t>33.9%</a:t>
                      </a:r>
                      <a:endParaRPr lang="en-US" sz="1400" b="0" i="0" u="none" strike="noStrike" dirty="0">
                        <a:solidFill>
                          <a:srgbClr val="000000"/>
                        </a:solidFill>
                        <a:effectLst/>
                        <a:latin typeface="Calibri"/>
                      </a:endParaRPr>
                    </a:p>
                  </a:txBody>
                  <a:tcPr marL="9525" marR="9525" marT="9525" marB="0"/>
                </a:tc>
              </a:tr>
            </a:tbl>
          </a:graphicData>
        </a:graphic>
      </p:graphicFrame>
    </p:spTree>
    <p:extLst>
      <p:ext uri="{BB962C8B-B14F-4D97-AF65-F5344CB8AC3E}">
        <p14:creationId xmlns:p14="http://schemas.microsoft.com/office/powerpoint/2010/main" val="40924866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14288"/>
            <a:ext cx="8229600" cy="1143000"/>
          </a:xfrm>
        </p:spPr>
        <p:txBody>
          <a:bodyPr/>
          <a:lstStyle/>
          <a:p>
            <a:r>
              <a:rPr lang="en-US" altLang="en-US" sz="4800" smtClean="0">
                <a:solidFill>
                  <a:srgbClr val="0000CC"/>
                </a:solidFill>
              </a:rPr>
              <a:t>Georgia Milestones</a:t>
            </a:r>
          </a:p>
        </p:txBody>
      </p:sp>
      <p:sp>
        <p:nvSpPr>
          <p:cNvPr id="10243" name="Content Placeholder 2"/>
          <p:cNvSpPr>
            <a:spLocks noGrp="1"/>
          </p:cNvSpPr>
          <p:nvPr>
            <p:ph idx="1"/>
          </p:nvPr>
        </p:nvSpPr>
        <p:spPr>
          <a:xfrm>
            <a:off x="484360" y="1347458"/>
            <a:ext cx="8229600" cy="5257800"/>
          </a:xfrm>
        </p:spPr>
        <p:txBody>
          <a:bodyPr/>
          <a:lstStyle/>
          <a:p>
            <a:pPr marL="57150" indent="0" algn="ctr">
              <a:buFont typeface="Arial" panose="020B0604020202020204" pitchFamily="34" charset="0"/>
              <a:buNone/>
              <a:defRPr/>
            </a:pPr>
            <a:r>
              <a:rPr lang="en-US" altLang="en-US" sz="3600" b="1" dirty="0">
                <a:solidFill>
                  <a:srgbClr val="FF0000"/>
                </a:solidFill>
              </a:rPr>
              <a:t>General Test </a:t>
            </a:r>
            <a:r>
              <a:rPr lang="en-US" altLang="en-US" sz="3600" b="1" dirty="0" smtClean="0">
                <a:solidFill>
                  <a:srgbClr val="FF0000"/>
                </a:solidFill>
              </a:rPr>
              <a:t>Parameters</a:t>
            </a:r>
          </a:p>
          <a:p>
            <a:pPr marL="57150" indent="0" algn="ctr">
              <a:buFont typeface="Arial" panose="020B0604020202020204" pitchFamily="34" charset="0"/>
              <a:buNone/>
              <a:defRPr/>
            </a:pPr>
            <a:endParaRPr lang="en-US" sz="1800" dirty="0" smtClean="0"/>
          </a:p>
          <a:p>
            <a:pPr marL="514350" indent="-457200">
              <a:buFont typeface="Arial" panose="020B0604020202020204" pitchFamily="34" charset="0"/>
              <a:buChar char="•"/>
              <a:defRPr/>
            </a:pPr>
            <a:r>
              <a:rPr lang="en-US" dirty="0" smtClean="0"/>
              <a:t>ELA will consist of 3 sections, 1 of which will focus mainly on writing</a:t>
            </a:r>
          </a:p>
          <a:p>
            <a:pPr marL="514350" indent="-457200">
              <a:buFont typeface="Arial" panose="020B0604020202020204" pitchFamily="34" charset="0"/>
              <a:buChar char="•"/>
              <a:defRPr/>
            </a:pPr>
            <a:r>
              <a:rPr lang="en-US" dirty="0" smtClean="0"/>
              <a:t>Mathematics will consist of 2 sections</a:t>
            </a:r>
          </a:p>
          <a:p>
            <a:pPr marL="514350" indent="-457200">
              <a:buFont typeface="Arial" panose="020B0604020202020204" pitchFamily="34" charset="0"/>
              <a:buChar char="•"/>
              <a:defRPr/>
            </a:pPr>
            <a:r>
              <a:rPr lang="en-US" dirty="0" smtClean="0"/>
              <a:t>Science will consist of 2 sections</a:t>
            </a:r>
          </a:p>
          <a:p>
            <a:pPr marL="514350" indent="-457200">
              <a:buFont typeface="Arial" panose="020B0604020202020204" pitchFamily="34" charset="0"/>
              <a:buChar char="•"/>
              <a:defRPr/>
            </a:pPr>
            <a:r>
              <a:rPr lang="en-US" dirty="0" smtClean="0"/>
              <a:t>Social Studies will consist of 2 sections</a:t>
            </a:r>
          </a:p>
          <a:p>
            <a:pPr lvl="1">
              <a:defRPr/>
            </a:pPr>
            <a:endParaRPr lang="en-US" sz="2400" dirty="0"/>
          </a:p>
        </p:txBody>
      </p:sp>
    </p:spTree>
    <p:extLst>
      <p:ext uri="{BB962C8B-B14F-4D97-AF65-F5344CB8AC3E}">
        <p14:creationId xmlns:p14="http://schemas.microsoft.com/office/powerpoint/2010/main" val="25709436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03983" y="334017"/>
            <a:ext cx="6316630" cy="507956"/>
          </a:xfrm>
        </p:spPr>
        <p:txBody>
          <a:bodyPr>
            <a:normAutofit fontScale="90000"/>
          </a:bodyPr>
          <a:lstStyle/>
          <a:p>
            <a:r>
              <a:rPr lang="en-US" altLang="en-US" dirty="0" smtClean="0">
                <a:solidFill>
                  <a:srgbClr val="0000CC"/>
                </a:solidFill>
              </a:rPr>
              <a:t>Administration Times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538257572"/>
              </p:ext>
            </p:extLst>
          </p:nvPr>
        </p:nvGraphicFramePr>
        <p:xfrm>
          <a:off x="484360" y="1692996"/>
          <a:ext cx="8229600" cy="2806773"/>
        </p:xfrm>
        <a:graphic>
          <a:graphicData uri="http://schemas.openxmlformats.org/drawingml/2006/table">
            <a:tbl>
              <a:tblPr firstRow="1" bandRow="1">
                <a:tableStyleId>{5C22544A-7EE6-4342-B048-85BDC9FD1C3A}</a:tableStyleId>
              </a:tblPr>
              <a:tblGrid>
                <a:gridCol w="2514600"/>
                <a:gridCol w="1828800"/>
                <a:gridCol w="1905000"/>
                <a:gridCol w="1981200"/>
              </a:tblGrid>
              <a:tr h="733588">
                <a:tc>
                  <a:txBody>
                    <a:bodyPr/>
                    <a:lstStyle/>
                    <a:p>
                      <a:pPr algn="ctr"/>
                      <a:r>
                        <a:rPr lang="en-US" sz="2000" dirty="0" smtClean="0"/>
                        <a:t>Content Area/Course</a:t>
                      </a:r>
                      <a:endParaRPr lang="en-US" sz="2000" dirty="0"/>
                    </a:p>
                  </a:txBody>
                  <a:tcPr marT="45731" marB="45731" anchor="ctr"/>
                </a:tc>
                <a:tc>
                  <a:txBody>
                    <a:bodyPr/>
                    <a:lstStyle/>
                    <a:p>
                      <a:pPr algn="ctr"/>
                      <a:r>
                        <a:rPr lang="en-US" sz="2000" dirty="0" smtClean="0"/>
                        <a:t>Test</a:t>
                      </a:r>
                      <a:r>
                        <a:rPr lang="en-US" sz="2000" baseline="0" dirty="0" smtClean="0"/>
                        <a:t> Section(s)</a:t>
                      </a:r>
                      <a:endParaRPr lang="en-US" sz="2000" dirty="0"/>
                    </a:p>
                  </a:txBody>
                  <a:tcPr marT="45731" marB="45731" anchor="ctr"/>
                </a:tc>
                <a:tc>
                  <a:txBody>
                    <a:bodyPr/>
                    <a:lstStyle/>
                    <a:p>
                      <a:pPr algn="ctr"/>
                      <a:r>
                        <a:rPr lang="en-US" sz="2000" dirty="0" smtClean="0"/>
                        <a:t>Minimum Time Per Section(s)</a:t>
                      </a:r>
                      <a:endParaRPr lang="en-US" sz="2000" dirty="0"/>
                    </a:p>
                  </a:txBody>
                  <a:tcPr marT="45731" marB="45731" anchor="ctr"/>
                </a:tc>
                <a:tc>
                  <a:txBody>
                    <a:bodyPr/>
                    <a:lstStyle/>
                    <a:p>
                      <a:pPr algn="ctr"/>
                      <a:r>
                        <a:rPr lang="en-US" sz="2000" dirty="0" smtClean="0"/>
                        <a:t>Maximum</a:t>
                      </a:r>
                      <a:r>
                        <a:rPr lang="en-US" sz="2000" baseline="0" dirty="0" smtClean="0"/>
                        <a:t> Time Per Section(s)</a:t>
                      </a:r>
                      <a:endParaRPr lang="en-US" sz="2000" dirty="0"/>
                    </a:p>
                  </a:txBody>
                  <a:tcPr marT="45731" marB="45731" anchor="ctr"/>
                </a:tc>
              </a:tr>
              <a:tr h="414637">
                <a:tc>
                  <a:txBody>
                    <a:bodyPr/>
                    <a:lstStyle/>
                    <a:p>
                      <a:r>
                        <a:rPr lang="en-US" sz="2000" dirty="0" smtClean="0"/>
                        <a:t>English Language</a:t>
                      </a:r>
                      <a:r>
                        <a:rPr lang="en-US" sz="2000" baseline="0" dirty="0" smtClean="0"/>
                        <a:t> Arts</a:t>
                      </a:r>
                      <a:endParaRPr lang="en-US" sz="2000" dirty="0"/>
                    </a:p>
                  </a:txBody>
                  <a:tcPr marT="45731" marB="45731"/>
                </a:tc>
                <a:tc>
                  <a:txBody>
                    <a:bodyPr/>
                    <a:lstStyle/>
                    <a:p>
                      <a:pPr algn="ctr"/>
                      <a:r>
                        <a:rPr lang="en-US" sz="2000" dirty="0" smtClean="0"/>
                        <a:t>1 and 2</a:t>
                      </a:r>
                      <a:endParaRPr lang="en-US" sz="2000" dirty="0"/>
                    </a:p>
                  </a:txBody>
                  <a:tcPr marT="45731" marB="45731"/>
                </a:tc>
                <a:tc>
                  <a:txBody>
                    <a:bodyPr/>
                    <a:lstStyle/>
                    <a:p>
                      <a:pPr algn="ctr"/>
                      <a:r>
                        <a:rPr lang="en-US" sz="2000" dirty="0" smtClean="0"/>
                        <a:t>60</a:t>
                      </a:r>
                      <a:endParaRPr lang="en-US" sz="2000" dirty="0"/>
                    </a:p>
                  </a:txBody>
                  <a:tcPr marT="45731" marB="45731"/>
                </a:tc>
                <a:tc>
                  <a:txBody>
                    <a:bodyPr/>
                    <a:lstStyle/>
                    <a:p>
                      <a:pPr algn="ctr"/>
                      <a:r>
                        <a:rPr lang="en-US" sz="2000" dirty="0" smtClean="0"/>
                        <a:t>70</a:t>
                      </a:r>
                      <a:endParaRPr lang="en-US" sz="2000" dirty="0"/>
                    </a:p>
                  </a:txBody>
                  <a:tcPr marT="45731" marB="45731"/>
                </a:tc>
              </a:tr>
              <a:tr h="414637">
                <a:tc>
                  <a:txBody>
                    <a:bodyPr/>
                    <a:lstStyle/>
                    <a:p>
                      <a:r>
                        <a:rPr lang="en-US" sz="2000" dirty="0" smtClean="0"/>
                        <a:t>English Language</a:t>
                      </a:r>
                      <a:r>
                        <a:rPr lang="en-US" sz="2000" baseline="0" dirty="0" smtClean="0"/>
                        <a:t> Arts</a:t>
                      </a:r>
                      <a:endParaRPr lang="en-US" sz="2000" dirty="0"/>
                    </a:p>
                  </a:txBody>
                  <a:tcPr marT="45731" marB="45731"/>
                </a:tc>
                <a:tc>
                  <a:txBody>
                    <a:bodyPr/>
                    <a:lstStyle/>
                    <a:p>
                      <a:pPr algn="ctr"/>
                      <a:r>
                        <a:rPr lang="en-US" sz="2000" dirty="0" smtClean="0"/>
                        <a:t>3</a:t>
                      </a:r>
                      <a:endParaRPr lang="en-US" sz="2000" dirty="0"/>
                    </a:p>
                  </a:txBody>
                  <a:tcPr marT="45731" marB="45731"/>
                </a:tc>
                <a:tc>
                  <a:txBody>
                    <a:bodyPr/>
                    <a:lstStyle/>
                    <a:p>
                      <a:pPr algn="ctr"/>
                      <a:r>
                        <a:rPr lang="en-US" sz="2000" dirty="0" smtClean="0"/>
                        <a:t>70</a:t>
                      </a:r>
                      <a:endParaRPr lang="en-US" sz="2000" dirty="0"/>
                    </a:p>
                  </a:txBody>
                  <a:tcPr marT="45731" marB="45731"/>
                </a:tc>
                <a:tc>
                  <a:txBody>
                    <a:bodyPr/>
                    <a:lstStyle/>
                    <a:p>
                      <a:pPr algn="ctr"/>
                      <a:r>
                        <a:rPr lang="en-US" sz="2000" dirty="0" smtClean="0"/>
                        <a:t>90</a:t>
                      </a:r>
                      <a:endParaRPr lang="en-US" sz="2000" dirty="0"/>
                    </a:p>
                  </a:txBody>
                  <a:tcPr marT="45731" marB="45731"/>
                </a:tc>
              </a:tr>
              <a:tr h="414637">
                <a:tc>
                  <a:txBody>
                    <a:bodyPr/>
                    <a:lstStyle/>
                    <a:p>
                      <a:r>
                        <a:rPr lang="en-US" sz="2000" dirty="0" smtClean="0"/>
                        <a:t>Mathematics</a:t>
                      </a:r>
                      <a:endParaRPr lang="en-US" sz="2000" dirty="0"/>
                    </a:p>
                  </a:txBody>
                  <a:tcPr marT="45731" marB="45731"/>
                </a:tc>
                <a:tc>
                  <a:txBody>
                    <a:bodyPr/>
                    <a:lstStyle/>
                    <a:p>
                      <a:pPr algn="ctr"/>
                      <a:r>
                        <a:rPr lang="en-US" sz="2000" dirty="0" smtClean="0"/>
                        <a:t>1 and 2</a:t>
                      </a:r>
                      <a:endParaRPr lang="en-US" sz="2000" dirty="0"/>
                    </a:p>
                  </a:txBody>
                  <a:tcPr marT="45731" marB="45731"/>
                </a:tc>
                <a:tc>
                  <a:txBody>
                    <a:bodyPr/>
                    <a:lstStyle/>
                    <a:p>
                      <a:pPr algn="ctr"/>
                      <a:r>
                        <a:rPr lang="en-US" sz="2000" dirty="0" smtClean="0"/>
                        <a:t>60</a:t>
                      </a:r>
                      <a:endParaRPr lang="en-US" sz="2000" dirty="0"/>
                    </a:p>
                  </a:txBody>
                  <a:tcPr marT="45731" marB="45731"/>
                </a:tc>
                <a:tc>
                  <a:txBody>
                    <a:bodyPr/>
                    <a:lstStyle/>
                    <a:p>
                      <a:pPr algn="ctr"/>
                      <a:r>
                        <a:rPr lang="en-US" sz="2000" dirty="0" smtClean="0"/>
                        <a:t>80</a:t>
                      </a:r>
                      <a:endParaRPr lang="en-US" sz="2000" dirty="0"/>
                    </a:p>
                  </a:txBody>
                  <a:tcPr marT="45731" marB="45731"/>
                </a:tc>
              </a:tr>
              <a:tr h="414637">
                <a:tc>
                  <a:txBody>
                    <a:bodyPr/>
                    <a:lstStyle/>
                    <a:p>
                      <a:r>
                        <a:rPr lang="en-US" sz="2000" dirty="0" smtClean="0"/>
                        <a:t>Science</a:t>
                      </a:r>
                    </a:p>
                  </a:txBody>
                  <a:tcPr marT="45731" marB="45731"/>
                </a:tc>
                <a:tc>
                  <a:txBody>
                    <a:bodyPr/>
                    <a:lstStyle/>
                    <a:p>
                      <a:pPr algn="ctr"/>
                      <a:r>
                        <a:rPr lang="en-US" sz="2000" dirty="0" smtClean="0"/>
                        <a:t>1 and 2</a:t>
                      </a:r>
                      <a:endParaRPr lang="en-US" sz="2000" dirty="0"/>
                    </a:p>
                  </a:txBody>
                  <a:tcPr marT="45731" marB="45731"/>
                </a:tc>
                <a:tc>
                  <a:txBody>
                    <a:bodyPr/>
                    <a:lstStyle/>
                    <a:p>
                      <a:pPr algn="ctr"/>
                      <a:r>
                        <a:rPr lang="en-US" sz="2000" dirty="0" smtClean="0"/>
                        <a:t>50</a:t>
                      </a:r>
                      <a:endParaRPr lang="en-US" sz="2000" dirty="0"/>
                    </a:p>
                  </a:txBody>
                  <a:tcPr marT="45731" marB="45731"/>
                </a:tc>
                <a:tc>
                  <a:txBody>
                    <a:bodyPr/>
                    <a:lstStyle/>
                    <a:p>
                      <a:pPr algn="ctr"/>
                      <a:r>
                        <a:rPr lang="en-US" sz="2000" dirty="0" smtClean="0"/>
                        <a:t>70</a:t>
                      </a:r>
                      <a:endParaRPr lang="en-US" sz="2000" dirty="0"/>
                    </a:p>
                  </a:txBody>
                  <a:tcPr marT="45731" marB="45731"/>
                </a:tc>
              </a:tr>
              <a:tr h="414637">
                <a:tc>
                  <a:txBody>
                    <a:bodyPr/>
                    <a:lstStyle/>
                    <a:p>
                      <a:r>
                        <a:rPr lang="en-US" sz="2000" dirty="0" smtClean="0"/>
                        <a:t>Social Studies</a:t>
                      </a:r>
                      <a:endParaRPr lang="en-US" sz="2000" dirty="0"/>
                    </a:p>
                  </a:txBody>
                  <a:tcPr marT="45731" marB="45731"/>
                </a:tc>
                <a:tc>
                  <a:txBody>
                    <a:bodyPr/>
                    <a:lstStyle/>
                    <a:p>
                      <a:pPr algn="ctr"/>
                      <a:r>
                        <a:rPr lang="en-US" sz="2000" dirty="0" smtClean="0"/>
                        <a:t>1 and 2</a:t>
                      </a:r>
                      <a:endParaRPr lang="en-US" sz="2000" dirty="0"/>
                    </a:p>
                  </a:txBody>
                  <a:tcPr marT="45731" marB="45731"/>
                </a:tc>
                <a:tc>
                  <a:txBody>
                    <a:bodyPr/>
                    <a:lstStyle/>
                    <a:p>
                      <a:pPr algn="ctr"/>
                      <a:r>
                        <a:rPr lang="en-US" sz="2000" dirty="0" smtClean="0"/>
                        <a:t>50</a:t>
                      </a:r>
                      <a:endParaRPr lang="en-US" sz="2000" dirty="0"/>
                    </a:p>
                  </a:txBody>
                  <a:tcPr marT="45731" marB="45731"/>
                </a:tc>
                <a:tc>
                  <a:txBody>
                    <a:bodyPr/>
                    <a:lstStyle/>
                    <a:p>
                      <a:pPr algn="ctr"/>
                      <a:r>
                        <a:rPr lang="en-US" sz="2000" dirty="0" smtClean="0"/>
                        <a:t>70</a:t>
                      </a:r>
                      <a:endParaRPr lang="en-US" sz="2000" dirty="0"/>
                    </a:p>
                  </a:txBody>
                  <a:tcPr marT="45731" marB="45731"/>
                </a:tc>
              </a:tr>
            </a:tbl>
          </a:graphicData>
        </a:graphic>
      </p:graphicFrame>
      <p:sp>
        <p:nvSpPr>
          <p:cNvPr id="8" name="TextBox 7"/>
          <p:cNvSpPr txBox="1"/>
          <p:nvPr/>
        </p:nvSpPr>
        <p:spPr>
          <a:xfrm>
            <a:off x="611109" y="4499769"/>
            <a:ext cx="8229600" cy="132397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2000" dirty="0">
                <a:solidFill>
                  <a:srgbClr val="0000CC"/>
                </a:solidFill>
              </a:rPr>
              <a:t>A section may not be stopped until the minimum allotment of time has expired.  If students are still productively engaged with the test content, the maximum amount of time, per section, may be given in 10 minute increments.</a:t>
            </a:r>
          </a:p>
        </p:txBody>
      </p:sp>
      <p:sp>
        <p:nvSpPr>
          <p:cNvPr id="9" name="TextBox 8"/>
          <p:cNvSpPr txBox="1"/>
          <p:nvPr/>
        </p:nvSpPr>
        <p:spPr>
          <a:xfrm>
            <a:off x="5117644" y="5823744"/>
            <a:ext cx="3913187" cy="92233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b="1" dirty="0">
                <a:solidFill>
                  <a:srgbClr val="FF0000"/>
                </a:solidFill>
              </a:rPr>
              <a:t>Note:  </a:t>
            </a:r>
            <a:r>
              <a:rPr lang="en-US" dirty="0"/>
              <a:t>These time limits do not apply to those students who have the accommodation of extended time.</a:t>
            </a:r>
          </a:p>
        </p:txBody>
      </p:sp>
    </p:spTree>
    <p:extLst>
      <p:ext uri="{BB962C8B-B14F-4D97-AF65-F5344CB8AC3E}">
        <p14:creationId xmlns:p14="http://schemas.microsoft.com/office/powerpoint/2010/main" val="20878852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14288"/>
            <a:ext cx="8229600" cy="1143000"/>
          </a:xfrm>
        </p:spPr>
        <p:txBody>
          <a:bodyPr/>
          <a:lstStyle/>
          <a:p>
            <a:r>
              <a:rPr lang="en-US" altLang="en-US" sz="4800" smtClean="0">
                <a:solidFill>
                  <a:srgbClr val="0000CC"/>
                </a:solidFill>
              </a:rPr>
              <a:t>Georgia Milestones</a:t>
            </a:r>
          </a:p>
        </p:txBody>
      </p:sp>
      <p:sp>
        <p:nvSpPr>
          <p:cNvPr id="10243" name="Content Placeholder 2"/>
          <p:cNvSpPr>
            <a:spLocks noGrp="1"/>
          </p:cNvSpPr>
          <p:nvPr>
            <p:ph idx="1"/>
          </p:nvPr>
        </p:nvSpPr>
        <p:spPr>
          <a:xfrm>
            <a:off x="167504" y="1204115"/>
            <a:ext cx="8458200" cy="5191408"/>
          </a:xfrm>
        </p:spPr>
        <p:txBody>
          <a:bodyPr/>
          <a:lstStyle/>
          <a:p>
            <a:pPr marL="57150" indent="0" algn="ctr">
              <a:buFont typeface="Arial" panose="020B0604020202020204" pitchFamily="34" charset="0"/>
              <a:buNone/>
              <a:defRPr/>
            </a:pPr>
            <a:r>
              <a:rPr lang="en-US" altLang="en-US" sz="3600" b="1" dirty="0">
                <a:solidFill>
                  <a:srgbClr val="FF0000"/>
                </a:solidFill>
              </a:rPr>
              <a:t>General Test </a:t>
            </a:r>
            <a:r>
              <a:rPr lang="en-US" altLang="en-US" sz="3600" b="1" dirty="0" smtClean="0">
                <a:solidFill>
                  <a:srgbClr val="FF0000"/>
                </a:solidFill>
              </a:rPr>
              <a:t>Parameters:  </a:t>
            </a:r>
            <a:r>
              <a:rPr lang="en-US" altLang="en-US" sz="3600" b="1" dirty="0" smtClean="0">
                <a:solidFill>
                  <a:srgbClr val="0000CC"/>
                </a:solidFill>
              </a:rPr>
              <a:t>ELA</a:t>
            </a:r>
            <a:endParaRPr lang="en-US" altLang="en-US" sz="3600" dirty="0" smtClean="0">
              <a:solidFill>
                <a:srgbClr val="0000CC"/>
              </a:solidFill>
            </a:endParaRPr>
          </a:p>
          <a:p>
            <a:pPr marL="57150" indent="0">
              <a:buFont typeface="Arial" panose="020B0604020202020204" pitchFamily="34" charset="0"/>
              <a:buNone/>
              <a:defRPr/>
            </a:pPr>
            <a:r>
              <a:rPr lang="en-US" altLang="en-US" sz="2800" b="1" dirty="0" smtClean="0"/>
              <a:t>Criterion-Referenced</a:t>
            </a:r>
          </a:p>
          <a:p>
            <a:pPr marL="457200" lvl="1" indent="0">
              <a:buFont typeface="Arial" charset="0"/>
              <a:buNone/>
              <a:defRPr/>
            </a:pPr>
            <a:r>
              <a:rPr lang="en-US" altLang="en-US" sz="2000" dirty="0" smtClean="0"/>
              <a:t>Total Number of Items:  44  /  Total Number of Points: 55</a:t>
            </a:r>
          </a:p>
          <a:p>
            <a:pPr marL="57150" indent="0">
              <a:buFont typeface="Arial" charset="0"/>
              <a:buNone/>
              <a:defRPr/>
            </a:pPr>
            <a:r>
              <a:rPr lang="en-US" altLang="en-US" sz="2400" b="1" dirty="0"/>
              <a:t> </a:t>
            </a:r>
            <a:r>
              <a:rPr lang="en-US" altLang="en-US" sz="2400" b="1" dirty="0" smtClean="0"/>
              <a:t>      Breakdown by Item Type:</a:t>
            </a:r>
          </a:p>
          <a:p>
            <a:pPr marL="800100" lvl="1">
              <a:defRPr/>
            </a:pPr>
            <a:r>
              <a:rPr lang="en-US" altLang="en-US" sz="2000" dirty="0" smtClean="0"/>
              <a:t>40 Selected Response </a:t>
            </a:r>
            <a:r>
              <a:rPr lang="en-US" altLang="en-US" sz="1600" dirty="0" smtClean="0"/>
              <a:t>(worth 1 point each; 10 of which are aligned NRT</a:t>
            </a:r>
            <a:r>
              <a:rPr lang="en-US" altLang="en-US" sz="1800" dirty="0" smtClean="0"/>
              <a:t>)</a:t>
            </a:r>
          </a:p>
          <a:p>
            <a:pPr marL="800100" lvl="1">
              <a:defRPr/>
            </a:pPr>
            <a:r>
              <a:rPr lang="en-US" altLang="en-US" sz="2000" dirty="0" smtClean="0"/>
              <a:t>2 Constructed Response </a:t>
            </a:r>
            <a:r>
              <a:rPr lang="en-US" altLang="en-US" sz="1600" dirty="0" smtClean="0"/>
              <a:t>(2 points each)</a:t>
            </a:r>
          </a:p>
          <a:p>
            <a:pPr marL="800100" lvl="1">
              <a:defRPr/>
            </a:pPr>
            <a:r>
              <a:rPr lang="en-US" altLang="en-US" sz="2000" dirty="0" smtClean="0"/>
              <a:t>1 Constructed Response </a:t>
            </a:r>
            <a:r>
              <a:rPr lang="en-US" altLang="en-US" sz="1600" dirty="0" smtClean="0"/>
              <a:t>(worth 4 points</a:t>
            </a:r>
            <a:r>
              <a:rPr lang="en-US" altLang="en-US" sz="1800" dirty="0" smtClean="0"/>
              <a:t>)</a:t>
            </a:r>
            <a:endParaRPr lang="en-US" altLang="en-US" sz="2000" dirty="0" smtClean="0"/>
          </a:p>
          <a:p>
            <a:pPr marL="800100" lvl="1">
              <a:defRPr/>
            </a:pPr>
            <a:r>
              <a:rPr lang="en-US" altLang="en-US" sz="2000" dirty="0" smtClean="0"/>
              <a:t>1 Extended Response </a:t>
            </a:r>
            <a:r>
              <a:rPr lang="en-US" altLang="en-US" sz="1600" dirty="0" smtClean="0"/>
              <a:t>(worth 7 points)</a:t>
            </a:r>
          </a:p>
          <a:p>
            <a:pPr marL="57150" indent="0">
              <a:buFont typeface="Arial" charset="0"/>
              <a:buNone/>
              <a:defRPr/>
            </a:pPr>
            <a:r>
              <a:rPr lang="en-US" altLang="en-US" sz="2400" b="1" dirty="0" smtClean="0"/>
              <a:t>Norm-Referenced</a:t>
            </a:r>
          </a:p>
          <a:p>
            <a:pPr marL="800100" lvl="1">
              <a:defRPr/>
            </a:pPr>
            <a:r>
              <a:rPr lang="en-US" altLang="en-US" sz="2000" dirty="0" smtClean="0"/>
              <a:t>Total Number of Items:  20 </a:t>
            </a:r>
            <a:r>
              <a:rPr lang="en-US" altLang="en-US" sz="1600" dirty="0" smtClean="0"/>
              <a:t>(10 of which contribute to CR score)</a:t>
            </a:r>
          </a:p>
          <a:p>
            <a:pPr marL="57150" indent="0">
              <a:buFont typeface="Arial" charset="0"/>
              <a:buNone/>
              <a:defRPr/>
            </a:pPr>
            <a:r>
              <a:rPr lang="en-US" altLang="en-US" sz="2400" b="1" dirty="0" smtClean="0"/>
              <a:t>Embedded Field Test</a:t>
            </a:r>
          </a:p>
          <a:p>
            <a:pPr marL="800100" lvl="1">
              <a:defRPr/>
            </a:pPr>
            <a:r>
              <a:rPr lang="en-US" altLang="en-US" sz="2000" dirty="0" smtClean="0"/>
              <a:t>Total field test items:  6</a:t>
            </a:r>
          </a:p>
        </p:txBody>
      </p:sp>
      <p:sp>
        <p:nvSpPr>
          <p:cNvPr id="4" name="TextBox 3"/>
          <p:cNvSpPr txBox="1"/>
          <p:nvPr/>
        </p:nvSpPr>
        <p:spPr>
          <a:xfrm>
            <a:off x="5410200" y="5715000"/>
            <a:ext cx="3352800" cy="64611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dirty="0">
                <a:latin typeface="+mj-lt"/>
              </a:rPr>
              <a:t>Total number of items taken by each student:  60</a:t>
            </a:r>
          </a:p>
        </p:txBody>
      </p:sp>
    </p:spTree>
    <p:extLst>
      <p:ext uri="{BB962C8B-B14F-4D97-AF65-F5344CB8AC3E}">
        <p14:creationId xmlns:p14="http://schemas.microsoft.com/office/powerpoint/2010/main" val="35287435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14288"/>
            <a:ext cx="8229600" cy="1143000"/>
          </a:xfrm>
        </p:spPr>
        <p:txBody>
          <a:bodyPr/>
          <a:lstStyle/>
          <a:p>
            <a:r>
              <a:rPr lang="en-US" altLang="en-US" sz="4800" smtClean="0">
                <a:solidFill>
                  <a:srgbClr val="0000CC"/>
                </a:solidFill>
              </a:rPr>
              <a:t>Georgia Milestones</a:t>
            </a:r>
          </a:p>
        </p:txBody>
      </p:sp>
      <p:sp>
        <p:nvSpPr>
          <p:cNvPr id="10243" name="Content Placeholder 2"/>
          <p:cNvSpPr>
            <a:spLocks noGrp="1"/>
          </p:cNvSpPr>
          <p:nvPr>
            <p:ph idx="1"/>
          </p:nvPr>
        </p:nvSpPr>
        <p:spPr>
          <a:xfrm>
            <a:off x="457200" y="1135448"/>
            <a:ext cx="8229600" cy="5257800"/>
          </a:xfrm>
        </p:spPr>
        <p:txBody>
          <a:bodyPr>
            <a:normAutofit/>
          </a:bodyPr>
          <a:lstStyle/>
          <a:p>
            <a:pPr marL="0" indent="0" algn="ctr">
              <a:buFont typeface="Arial" panose="020B0604020202020204" pitchFamily="34" charset="0"/>
              <a:buNone/>
              <a:defRPr/>
            </a:pPr>
            <a:r>
              <a:rPr lang="en-US" altLang="en-US" sz="3200" b="1" dirty="0" smtClean="0">
                <a:solidFill>
                  <a:srgbClr val="FF0000"/>
                </a:solidFill>
              </a:rPr>
              <a:t>Writing </a:t>
            </a:r>
            <a:r>
              <a:rPr lang="en-US" altLang="en-US" sz="3200" b="1" dirty="0">
                <a:solidFill>
                  <a:srgbClr val="FF0000"/>
                </a:solidFill>
              </a:rPr>
              <a:t>at Every </a:t>
            </a:r>
            <a:r>
              <a:rPr lang="en-US" altLang="en-US" sz="3200" b="1" dirty="0" smtClean="0">
                <a:solidFill>
                  <a:srgbClr val="FF0000"/>
                </a:solidFill>
              </a:rPr>
              <a:t>Grade</a:t>
            </a:r>
            <a:endParaRPr lang="en-US" sz="1800" dirty="0" smtClean="0"/>
          </a:p>
          <a:p>
            <a:pPr marL="457200" lvl="1" indent="0">
              <a:buFont typeface="Arial" panose="020B0604020202020204" pitchFamily="34" charset="0"/>
              <a:buNone/>
              <a:defRPr/>
            </a:pPr>
            <a:endParaRPr lang="en-US" sz="700" dirty="0"/>
          </a:p>
          <a:p>
            <a:pPr>
              <a:buFont typeface="Arial" charset="0"/>
              <a:buChar char="–"/>
              <a:defRPr/>
            </a:pPr>
            <a:r>
              <a:rPr lang="en-US" sz="2200" dirty="0" smtClean="0">
                <a:solidFill>
                  <a:srgbClr val="0000CC"/>
                </a:solidFill>
              </a:rPr>
              <a:t>All</a:t>
            </a:r>
            <a:r>
              <a:rPr lang="en-US" sz="2200" dirty="0" smtClean="0"/>
              <a:t> students will encounter an extended constructed-response item allowing for </a:t>
            </a:r>
            <a:r>
              <a:rPr lang="en-US" sz="2200" dirty="0" smtClean="0">
                <a:solidFill>
                  <a:srgbClr val="0000CC"/>
                </a:solidFill>
              </a:rPr>
              <a:t>narrative</a:t>
            </a:r>
            <a:r>
              <a:rPr lang="en-US" sz="2200" dirty="0" smtClean="0"/>
              <a:t> prose, in response to text, </a:t>
            </a:r>
            <a:r>
              <a:rPr lang="en-US" sz="2200" dirty="0" smtClean="0">
                <a:solidFill>
                  <a:srgbClr val="0000FF"/>
                </a:solidFill>
              </a:rPr>
              <a:t>within first or second section of the test </a:t>
            </a:r>
            <a:r>
              <a:rPr lang="en-US" sz="2200" dirty="0" smtClean="0"/>
              <a:t>(contributes to the writing score).</a:t>
            </a:r>
          </a:p>
          <a:p>
            <a:pPr>
              <a:buFont typeface="Arial" charset="0"/>
              <a:buChar char="–"/>
              <a:defRPr/>
            </a:pPr>
            <a:r>
              <a:rPr lang="en-US" sz="2200" dirty="0" smtClean="0">
                <a:solidFill>
                  <a:srgbClr val="0000FF"/>
                </a:solidFill>
              </a:rPr>
              <a:t>Within section three</a:t>
            </a:r>
            <a:r>
              <a:rPr lang="en-US" sz="2200" dirty="0" smtClean="0"/>
              <a:t>, students will read a pair of passages and complete a series of items prior to writing their essay:</a:t>
            </a:r>
          </a:p>
          <a:p>
            <a:pPr lvl="1">
              <a:buFont typeface="Courier New" panose="02070309020205020404" pitchFamily="49" charset="0"/>
              <a:buChar char="o"/>
              <a:defRPr/>
            </a:pPr>
            <a:r>
              <a:rPr lang="en-US" sz="2000" dirty="0" smtClean="0"/>
              <a:t>3 selected-response items asking about the salient features of each passage and comparing/contrasting between the two passages (contributes to reading score)</a:t>
            </a:r>
          </a:p>
          <a:p>
            <a:pPr lvl="1">
              <a:buFont typeface="Courier New" panose="02070309020205020404" pitchFamily="49" charset="0"/>
              <a:buChar char="o"/>
              <a:defRPr/>
            </a:pPr>
            <a:r>
              <a:rPr lang="en-US" sz="2000" dirty="0" smtClean="0"/>
              <a:t>1 constructed-response item requiring linking the two passages (contributes to the reading score)</a:t>
            </a:r>
          </a:p>
          <a:p>
            <a:pPr lvl="1">
              <a:buFont typeface="Courier New" panose="02070309020205020404" pitchFamily="49" charset="0"/>
              <a:buChar char="o"/>
              <a:defRPr/>
            </a:pPr>
            <a:r>
              <a:rPr lang="en-US" sz="2000" dirty="0" smtClean="0"/>
              <a:t>1 writing prompt (allowing for an extended writing response) in which students must cite evidence to support their conclusions, claims, etc. (contributes to the writing score)</a:t>
            </a:r>
          </a:p>
        </p:txBody>
      </p:sp>
      <p:sp>
        <p:nvSpPr>
          <p:cNvPr id="3" name="TextBox 2"/>
          <p:cNvSpPr txBox="1"/>
          <p:nvPr/>
        </p:nvSpPr>
        <p:spPr>
          <a:xfrm>
            <a:off x="4560888" y="5873115"/>
            <a:ext cx="4583112" cy="984885"/>
          </a:xfrm>
          <a:prstGeom prst="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sz="1600" dirty="0"/>
              <a:t>Genres</a:t>
            </a:r>
          </a:p>
          <a:p>
            <a:pPr>
              <a:defRPr/>
            </a:pPr>
            <a:r>
              <a:rPr lang="en-US" sz="1400" dirty="0"/>
              <a:t>Writing prompts will be </a:t>
            </a:r>
            <a:r>
              <a:rPr lang="en-US" sz="1400" dirty="0">
                <a:solidFill>
                  <a:srgbClr val="0000CC"/>
                </a:solidFill>
              </a:rPr>
              <a:t>informative/explanatory</a:t>
            </a:r>
            <a:r>
              <a:rPr lang="en-US" sz="1400" dirty="0"/>
              <a:t> or </a:t>
            </a:r>
            <a:r>
              <a:rPr lang="en-US" sz="1400" dirty="0">
                <a:solidFill>
                  <a:srgbClr val="0000CC"/>
                </a:solidFill>
              </a:rPr>
              <a:t>opinion/argumentative</a:t>
            </a:r>
            <a:r>
              <a:rPr lang="en-US" sz="1400" dirty="0"/>
              <a:t> depending on the grade level.  Students could encounter either genre.</a:t>
            </a:r>
          </a:p>
        </p:txBody>
      </p:sp>
      <p:sp>
        <p:nvSpPr>
          <p:cNvPr id="2" name="TextBox 1"/>
          <p:cNvSpPr txBox="1"/>
          <p:nvPr/>
        </p:nvSpPr>
        <p:spPr>
          <a:xfrm>
            <a:off x="0" y="6022975"/>
            <a:ext cx="4191000" cy="738664"/>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1400" b="1" dirty="0">
                <a:solidFill>
                  <a:srgbClr val="FF0000"/>
                </a:solidFill>
              </a:rPr>
              <a:t>Warning:</a:t>
            </a:r>
            <a:r>
              <a:rPr lang="en-US" sz="1400" dirty="0"/>
              <a:t>  Students who simply rewrite excerpts from the passage(s) to illustrate their point(s) will not receive favorable scores.</a:t>
            </a:r>
          </a:p>
        </p:txBody>
      </p:sp>
    </p:spTree>
    <p:extLst>
      <p:ext uri="{BB962C8B-B14F-4D97-AF65-F5344CB8AC3E}">
        <p14:creationId xmlns:p14="http://schemas.microsoft.com/office/powerpoint/2010/main" val="14749021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14288"/>
            <a:ext cx="8229600" cy="1143000"/>
          </a:xfrm>
        </p:spPr>
        <p:txBody>
          <a:bodyPr/>
          <a:lstStyle/>
          <a:p>
            <a:r>
              <a:rPr lang="en-US" altLang="en-US" sz="4800" dirty="0" smtClean="0">
                <a:solidFill>
                  <a:srgbClr val="0000CC"/>
                </a:solidFill>
              </a:rPr>
              <a:t>Georgia Milestones</a:t>
            </a:r>
          </a:p>
        </p:txBody>
      </p:sp>
      <p:sp>
        <p:nvSpPr>
          <p:cNvPr id="10243" name="Content Placeholder 2"/>
          <p:cNvSpPr>
            <a:spLocks noGrp="1"/>
          </p:cNvSpPr>
          <p:nvPr>
            <p:ph idx="1"/>
          </p:nvPr>
        </p:nvSpPr>
        <p:spPr>
          <a:xfrm>
            <a:off x="457200" y="1519772"/>
            <a:ext cx="8229600" cy="5257800"/>
          </a:xfrm>
        </p:spPr>
        <p:txBody>
          <a:bodyPr/>
          <a:lstStyle/>
          <a:p>
            <a:pPr marL="57150" indent="0" algn="ctr">
              <a:buFont typeface="Arial" panose="020B0604020202020204" pitchFamily="34" charset="0"/>
              <a:buNone/>
              <a:defRPr/>
            </a:pPr>
            <a:r>
              <a:rPr lang="en-US" altLang="en-US" sz="3600" b="1" dirty="0">
                <a:solidFill>
                  <a:srgbClr val="FF0000"/>
                </a:solidFill>
              </a:rPr>
              <a:t>General Test </a:t>
            </a:r>
            <a:r>
              <a:rPr lang="en-US" altLang="en-US" sz="3600" b="1" dirty="0" smtClean="0">
                <a:solidFill>
                  <a:srgbClr val="FF0000"/>
                </a:solidFill>
              </a:rPr>
              <a:t>Parameters:  </a:t>
            </a:r>
            <a:r>
              <a:rPr lang="en-US" altLang="en-US" sz="3600" b="1" dirty="0" smtClean="0">
                <a:solidFill>
                  <a:srgbClr val="0000CC"/>
                </a:solidFill>
              </a:rPr>
              <a:t>Mathematics</a:t>
            </a:r>
            <a:endParaRPr lang="en-US" altLang="en-US" sz="3600" dirty="0" smtClean="0">
              <a:solidFill>
                <a:srgbClr val="0000CC"/>
              </a:solidFill>
            </a:endParaRPr>
          </a:p>
          <a:p>
            <a:pPr marL="57150" indent="0">
              <a:buFont typeface="Arial" panose="020B0604020202020204" pitchFamily="34" charset="0"/>
              <a:buNone/>
              <a:defRPr/>
            </a:pPr>
            <a:r>
              <a:rPr lang="en-US" altLang="en-US" sz="2800" b="1" dirty="0" smtClean="0"/>
              <a:t>Criterion-Referenced</a:t>
            </a:r>
          </a:p>
          <a:p>
            <a:pPr marL="457200" lvl="1" indent="0">
              <a:buFont typeface="Arial" charset="0"/>
              <a:buNone/>
              <a:defRPr/>
            </a:pPr>
            <a:r>
              <a:rPr lang="en-US" altLang="en-US" sz="2000" dirty="0" smtClean="0"/>
              <a:t>Total Number of Items:  53  /  Total Number of Points: 58</a:t>
            </a:r>
          </a:p>
          <a:p>
            <a:pPr marL="57150" indent="0">
              <a:buFont typeface="Arial" charset="0"/>
              <a:buNone/>
              <a:defRPr/>
            </a:pPr>
            <a:r>
              <a:rPr lang="en-US" altLang="en-US" sz="2400" b="1" dirty="0"/>
              <a:t> </a:t>
            </a:r>
            <a:r>
              <a:rPr lang="en-US" altLang="en-US" sz="2400" b="1" dirty="0" smtClean="0"/>
              <a:t>      Breakdown by Item Type:</a:t>
            </a:r>
          </a:p>
          <a:p>
            <a:pPr marL="800100" lvl="1">
              <a:defRPr/>
            </a:pPr>
            <a:r>
              <a:rPr lang="en-US" altLang="en-US" sz="2000" dirty="0" smtClean="0"/>
              <a:t>50 Selected Response </a:t>
            </a:r>
            <a:r>
              <a:rPr lang="en-US" altLang="en-US" sz="1600" dirty="0" smtClean="0"/>
              <a:t>(worth 1 point each; 10 of which are aligned NRT)</a:t>
            </a:r>
          </a:p>
          <a:p>
            <a:pPr marL="800100" lvl="1">
              <a:defRPr/>
            </a:pPr>
            <a:r>
              <a:rPr lang="en-US" altLang="en-US" sz="2000" dirty="0" smtClean="0"/>
              <a:t>2 Constructed Response </a:t>
            </a:r>
            <a:r>
              <a:rPr lang="en-US" altLang="en-US" sz="1600" dirty="0" smtClean="0"/>
              <a:t>(worth 2 points each)</a:t>
            </a:r>
          </a:p>
          <a:p>
            <a:pPr marL="800100" lvl="1">
              <a:defRPr/>
            </a:pPr>
            <a:r>
              <a:rPr lang="en-US" altLang="en-US" sz="2000" dirty="0" smtClean="0"/>
              <a:t>1 Constructed Response </a:t>
            </a:r>
            <a:r>
              <a:rPr lang="en-US" altLang="en-US" sz="1600" dirty="0" smtClean="0"/>
              <a:t>(worth 4 points)</a:t>
            </a:r>
            <a:endParaRPr lang="en-US" altLang="en-US" sz="2000" dirty="0" smtClean="0"/>
          </a:p>
          <a:p>
            <a:pPr marL="57150" indent="0">
              <a:buFont typeface="Arial" charset="0"/>
              <a:buNone/>
              <a:defRPr/>
            </a:pPr>
            <a:r>
              <a:rPr lang="en-US" altLang="en-US" sz="2400" b="1" dirty="0" smtClean="0"/>
              <a:t>Norm-Referenced</a:t>
            </a:r>
          </a:p>
          <a:p>
            <a:pPr marL="800100" lvl="1">
              <a:defRPr/>
            </a:pPr>
            <a:r>
              <a:rPr lang="en-US" altLang="en-US" sz="2000" dirty="0" smtClean="0"/>
              <a:t>Total Number of Items:  20 </a:t>
            </a:r>
            <a:r>
              <a:rPr lang="en-US" altLang="en-US" sz="1600" dirty="0" smtClean="0"/>
              <a:t>(10 of which contribute to CR score)</a:t>
            </a:r>
          </a:p>
          <a:p>
            <a:pPr marL="57150" indent="0">
              <a:buFont typeface="Arial" charset="0"/>
              <a:buNone/>
              <a:defRPr/>
            </a:pPr>
            <a:r>
              <a:rPr lang="en-US" altLang="en-US" sz="2400" b="1" dirty="0" smtClean="0"/>
              <a:t>Embedded Field Test</a:t>
            </a:r>
          </a:p>
          <a:p>
            <a:pPr marL="800100" lvl="1">
              <a:defRPr/>
            </a:pPr>
            <a:r>
              <a:rPr lang="en-US" altLang="en-US" sz="2000" dirty="0" smtClean="0"/>
              <a:t>Total field test items:  10</a:t>
            </a:r>
          </a:p>
        </p:txBody>
      </p:sp>
      <p:sp>
        <p:nvSpPr>
          <p:cNvPr id="4" name="TextBox 3"/>
          <p:cNvSpPr txBox="1"/>
          <p:nvPr/>
        </p:nvSpPr>
        <p:spPr>
          <a:xfrm>
            <a:off x="5410200" y="5715000"/>
            <a:ext cx="3352800" cy="64611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dirty="0">
                <a:latin typeface="+mj-lt"/>
              </a:rPr>
              <a:t>Total number of items taken by each student:  73</a:t>
            </a:r>
          </a:p>
        </p:txBody>
      </p:sp>
    </p:spTree>
    <p:extLst>
      <p:ext uri="{BB962C8B-B14F-4D97-AF65-F5344CB8AC3E}">
        <p14:creationId xmlns:p14="http://schemas.microsoft.com/office/powerpoint/2010/main" val="34795841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03983" y="334017"/>
            <a:ext cx="6316630" cy="888202"/>
          </a:xfrm>
        </p:spPr>
        <p:txBody>
          <a:bodyPr>
            <a:normAutofit fontScale="90000"/>
          </a:bodyPr>
          <a:lstStyle/>
          <a:p>
            <a:r>
              <a:rPr lang="en-US" altLang="en-US" dirty="0" smtClean="0">
                <a:solidFill>
                  <a:srgbClr val="0000CC"/>
                </a:solidFill>
              </a:rPr>
              <a:t>Georgia Milestones </a:t>
            </a:r>
            <a:br>
              <a:rPr lang="en-US" altLang="en-US" dirty="0" smtClean="0">
                <a:solidFill>
                  <a:srgbClr val="0000CC"/>
                </a:solidFill>
              </a:rPr>
            </a:br>
            <a:r>
              <a:rPr lang="en-US" altLang="en-US" dirty="0" smtClean="0">
                <a:solidFill>
                  <a:srgbClr val="0000CC"/>
                </a:solidFill>
              </a:rPr>
              <a:t>Calculator Policy</a:t>
            </a:r>
            <a:r>
              <a:rPr lang="en-US" altLang="en-US" dirty="0" smtClean="0"/>
              <a:t>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65950256"/>
              </p:ext>
            </p:extLst>
          </p:nvPr>
        </p:nvGraphicFramePr>
        <p:xfrm>
          <a:off x="438150" y="1763154"/>
          <a:ext cx="8228013" cy="3170240"/>
        </p:xfrm>
        <a:graphic>
          <a:graphicData uri="http://schemas.openxmlformats.org/drawingml/2006/table">
            <a:tbl>
              <a:tblPr firstRow="1" bandRow="1">
                <a:tableStyleId>{5C22544A-7EE6-4342-B048-85BDC9FD1C3A}</a:tableStyleId>
              </a:tblPr>
              <a:tblGrid>
                <a:gridCol w="2057004"/>
                <a:gridCol w="3115513"/>
                <a:gridCol w="3055496"/>
              </a:tblGrid>
              <a:tr h="396280">
                <a:tc>
                  <a:txBody>
                    <a:bodyPr/>
                    <a:lstStyle/>
                    <a:p>
                      <a:r>
                        <a:rPr lang="en-US" sz="2000" dirty="0" smtClean="0"/>
                        <a:t>Content Area</a:t>
                      </a:r>
                      <a:endParaRPr lang="en-US" sz="2000" dirty="0"/>
                    </a:p>
                  </a:txBody>
                  <a:tcPr marT="45725" marB="45725"/>
                </a:tc>
                <a:tc>
                  <a:txBody>
                    <a:bodyPr/>
                    <a:lstStyle/>
                    <a:p>
                      <a:r>
                        <a:rPr lang="en-US" sz="2000" dirty="0" smtClean="0"/>
                        <a:t>Grade Level/Course</a:t>
                      </a:r>
                      <a:endParaRPr lang="en-US" sz="2000" dirty="0"/>
                    </a:p>
                  </a:txBody>
                  <a:tcPr marT="45725" marB="45725"/>
                </a:tc>
                <a:tc>
                  <a:txBody>
                    <a:bodyPr/>
                    <a:lstStyle/>
                    <a:p>
                      <a:r>
                        <a:rPr lang="en-US" sz="2000" dirty="0" smtClean="0"/>
                        <a:t>Type of Calculator</a:t>
                      </a:r>
                      <a:endParaRPr lang="en-US" sz="2000" dirty="0"/>
                    </a:p>
                  </a:txBody>
                  <a:tcPr marT="45725" marB="45725"/>
                </a:tc>
              </a:tr>
              <a:tr h="396280">
                <a:tc rowSpan="5">
                  <a:txBody>
                    <a:bodyPr/>
                    <a:lstStyle/>
                    <a:p>
                      <a:pPr algn="ctr"/>
                      <a:r>
                        <a:rPr lang="en-US" sz="2000" dirty="0" smtClean="0"/>
                        <a:t>Mathematics</a:t>
                      </a:r>
                      <a:endParaRPr lang="en-US" sz="2000" dirty="0"/>
                    </a:p>
                  </a:txBody>
                  <a:tcPr marT="45725" marB="45725" anchor="ctr"/>
                </a:tc>
                <a:tc>
                  <a:txBody>
                    <a:bodyPr/>
                    <a:lstStyle/>
                    <a:p>
                      <a:r>
                        <a:rPr lang="en-US" sz="2000" dirty="0" smtClean="0"/>
                        <a:t>Grades 3 – 5 EOG</a:t>
                      </a:r>
                      <a:endParaRPr lang="en-US" sz="2000" dirty="0"/>
                    </a:p>
                  </a:txBody>
                  <a:tcPr marT="45725" marB="45725"/>
                </a:tc>
                <a:tc>
                  <a:txBody>
                    <a:bodyPr/>
                    <a:lstStyle/>
                    <a:p>
                      <a:r>
                        <a:rPr lang="en-US" sz="2000" dirty="0" smtClean="0"/>
                        <a:t>Not Allowed</a:t>
                      </a:r>
                      <a:endParaRPr lang="en-US" sz="2000" dirty="0"/>
                    </a:p>
                  </a:txBody>
                  <a:tcPr marT="45725" marB="45725"/>
                </a:tc>
              </a:tr>
              <a:tr h="396280">
                <a:tc vMerge="1">
                  <a:txBody>
                    <a:bodyPr/>
                    <a:lstStyle/>
                    <a:p>
                      <a:endParaRPr lang="en-US" dirty="0"/>
                    </a:p>
                  </a:txBody>
                  <a:tcPr/>
                </a:tc>
                <a:tc>
                  <a:txBody>
                    <a:bodyPr/>
                    <a:lstStyle/>
                    <a:p>
                      <a:r>
                        <a:rPr lang="en-US" sz="2000" dirty="0" smtClean="0"/>
                        <a:t>Grade 6 EOG</a:t>
                      </a:r>
                      <a:endParaRPr lang="en-US" sz="2000" dirty="0"/>
                    </a:p>
                  </a:txBody>
                  <a:tcPr marT="45725" marB="45725"/>
                </a:tc>
                <a:tc>
                  <a:txBody>
                    <a:bodyPr/>
                    <a:lstStyle/>
                    <a:p>
                      <a:r>
                        <a:rPr lang="en-US" sz="2000" dirty="0" smtClean="0"/>
                        <a:t>Basic</a:t>
                      </a:r>
                      <a:r>
                        <a:rPr lang="en-US" sz="2000" b="1" baseline="30000" dirty="0" smtClean="0">
                          <a:solidFill>
                            <a:srgbClr val="FF0000"/>
                          </a:solidFill>
                        </a:rPr>
                        <a:t>1</a:t>
                      </a:r>
                      <a:endParaRPr lang="en-US" sz="2000" b="1" baseline="30000" dirty="0">
                        <a:solidFill>
                          <a:srgbClr val="FF0000"/>
                        </a:solidFill>
                      </a:endParaRPr>
                    </a:p>
                  </a:txBody>
                  <a:tcPr marT="45725" marB="45725"/>
                </a:tc>
              </a:tr>
              <a:tr h="396280">
                <a:tc vMerge="1">
                  <a:txBody>
                    <a:bodyPr/>
                    <a:lstStyle/>
                    <a:p>
                      <a:endParaRPr lang="en-US" dirty="0"/>
                    </a:p>
                  </a:txBody>
                  <a:tcPr/>
                </a:tc>
                <a:tc>
                  <a:txBody>
                    <a:bodyPr/>
                    <a:lstStyle/>
                    <a:p>
                      <a:r>
                        <a:rPr lang="en-US" sz="2000" dirty="0" smtClean="0"/>
                        <a:t>Grades 7 – 8 EOG</a:t>
                      </a:r>
                      <a:endParaRPr lang="en-US" sz="2000" dirty="0"/>
                    </a:p>
                  </a:txBody>
                  <a:tcPr marT="45725" marB="45725"/>
                </a:tc>
                <a:tc>
                  <a:txBody>
                    <a:bodyPr/>
                    <a:lstStyle/>
                    <a:p>
                      <a:r>
                        <a:rPr lang="en-US" sz="2000" dirty="0" smtClean="0"/>
                        <a:t>Scientific</a:t>
                      </a:r>
                      <a:r>
                        <a:rPr lang="en-US" sz="2000" b="1" baseline="30000" dirty="0" smtClean="0">
                          <a:solidFill>
                            <a:srgbClr val="FF0000"/>
                          </a:solidFill>
                        </a:rPr>
                        <a:t>2</a:t>
                      </a:r>
                      <a:r>
                        <a:rPr lang="en-US" sz="2000" dirty="0" smtClean="0"/>
                        <a:t> or Basic</a:t>
                      </a:r>
                      <a:r>
                        <a:rPr lang="en-US" sz="2000" b="1" baseline="30000" dirty="0" smtClean="0">
                          <a:solidFill>
                            <a:srgbClr val="FF0000"/>
                          </a:solidFill>
                        </a:rPr>
                        <a:t>1</a:t>
                      </a:r>
                      <a:endParaRPr lang="en-US" sz="2000" b="1" baseline="30000" dirty="0">
                        <a:solidFill>
                          <a:srgbClr val="FF0000"/>
                        </a:solidFill>
                      </a:endParaRPr>
                    </a:p>
                  </a:txBody>
                  <a:tcPr marT="45725" marB="45725"/>
                </a:tc>
              </a:tr>
              <a:tr h="396280">
                <a:tc vMerge="1">
                  <a:txBody>
                    <a:bodyPr/>
                    <a:lstStyle/>
                    <a:p>
                      <a:endParaRPr lang="en-US" dirty="0"/>
                    </a:p>
                  </a:txBody>
                  <a:tcPr/>
                </a:tc>
                <a:tc>
                  <a:txBody>
                    <a:bodyPr/>
                    <a:lstStyle/>
                    <a:p>
                      <a:r>
                        <a:rPr lang="en-US" sz="2000" dirty="0" smtClean="0"/>
                        <a:t>Coordinate Algebra EOC</a:t>
                      </a:r>
                      <a:endParaRPr lang="en-US" sz="2000" dirty="0"/>
                    </a:p>
                  </a:txBody>
                  <a:tcPr marT="45725" marB="45725"/>
                </a:tc>
                <a:tc>
                  <a:txBody>
                    <a:bodyPr/>
                    <a:lstStyle/>
                    <a:p>
                      <a:r>
                        <a:rPr lang="en-US" sz="2000" dirty="0" smtClean="0"/>
                        <a:t>Graphing</a:t>
                      </a:r>
                      <a:r>
                        <a:rPr lang="en-US" sz="2000" b="1" baseline="30000" dirty="0" smtClean="0">
                          <a:solidFill>
                            <a:srgbClr val="FF0000"/>
                          </a:solidFill>
                        </a:rPr>
                        <a:t>3</a:t>
                      </a:r>
                      <a:r>
                        <a:rPr lang="en-US" sz="2000" baseline="0" dirty="0" smtClean="0"/>
                        <a:t> or Scientific</a:t>
                      </a:r>
                      <a:r>
                        <a:rPr lang="en-US" sz="2000" b="1" baseline="30000" dirty="0" smtClean="0">
                          <a:solidFill>
                            <a:srgbClr val="FF0000"/>
                          </a:solidFill>
                        </a:rPr>
                        <a:t>2</a:t>
                      </a:r>
                      <a:endParaRPr lang="en-US" sz="2000" dirty="0"/>
                    </a:p>
                  </a:txBody>
                  <a:tcPr marT="45725" marB="45725"/>
                </a:tc>
              </a:tr>
              <a:tr h="396280">
                <a:tc vMerge="1">
                  <a:txBody>
                    <a:bodyPr/>
                    <a:lstStyle/>
                    <a:p>
                      <a:endParaRPr lang="en-US" dirty="0"/>
                    </a:p>
                  </a:txBody>
                  <a:tcPr/>
                </a:tc>
                <a:tc>
                  <a:txBody>
                    <a:bodyPr/>
                    <a:lstStyle/>
                    <a:p>
                      <a:r>
                        <a:rPr lang="en-US" sz="2000" dirty="0" smtClean="0"/>
                        <a:t>Analytic Geometry EOC</a:t>
                      </a:r>
                      <a:endParaRPr lang="en-US" sz="2000" dirty="0"/>
                    </a:p>
                  </a:txBody>
                  <a:tcPr marT="45725" marB="45725"/>
                </a:tc>
                <a:tc>
                  <a:txBody>
                    <a:bodyPr/>
                    <a:lstStyle/>
                    <a:p>
                      <a:r>
                        <a:rPr lang="en-US" sz="2000" dirty="0" smtClean="0"/>
                        <a:t>Graphing</a:t>
                      </a:r>
                      <a:r>
                        <a:rPr lang="en-US" sz="2000" b="1" baseline="30000" dirty="0" smtClean="0">
                          <a:solidFill>
                            <a:srgbClr val="FF0000"/>
                          </a:solidFill>
                        </a:rPr>
                        <a:t>3</a:t>
                      </a:r>
                      <a:r>
                        <a:rPr lang="en-US" sz="2000" baseline="0" dirty="0" smtClean="0"/>
                        <a:t> or Scientific</a:t>
                      </a:r>
                      <a:r>
                        <a:rPr lang="en-US" sz="2000" b="1" baseline="30000" dirty="0" smtClean="0">
                          <a:solidFill>
                            <a:srgbClr val="FF0000"/>
                          </a:solidFill>
                        </a:rPr>
                        <a:t>2</a:t>
                      </a:r>
                      <a:endParaRPr lang="en-US" sz="2000" dirty="0"/>
                    </a:p>
                  </a:txBody>
                  <a:tcPr marT="45725" marB="45725"/>
                </a:tc>
              </a:tr>
              <a:tr h="396280">
                <a:tc>
                  <a:txBody>
                    <a:bodyPr/>
                    <a:lstStyle/>
                    <a:p>
                      <a:pPr algn="ctr"/>
                      <a:r>
                        <a:rPr lang="en-US" sz="2000" dirty="0" smtClean="0"/>
                        <a:t>Science</a:t>
                      </a:r>
                      <a:endParaRPr lang="en-US" sz="2000" dirty="0"/>
                    </a:p>
                  </a:txBody>
                  <a:tcPr marT="45725" marB="45725" anchor="ctr"/>
                </a:tc>
                <a:tc>
                  <a:txBody>
                    <a:bodyPr/>
                    <a:lstStyle/>
                    <a:p>
                      <a:r>
                        <a:rPr lang="en-US" sz="2000" dirty="0" smtClean="0"/>
                        <a:t>Physical</a:t>
                      </a:r>
                      <a:r>
                        <a:rPr lang="en-US" sz="2000" baseline="0" dirty="0" smtClean="0"/>
                        <a:t> Science EOC</a:t>
                      </a:r>
                      <a:endParaRPr lang="en-US" sz="2000" dirty="0"/>
                    </a:p>
                  </a:txBody>
                  <a:tcPr marT="45725" marB="45725"/>
                </a:tc>
                <a:tc>
                  <a:txBody>
                    <a:bodyPr/>
                    <a:lstStyle/>
                    <a:p>
                      <a:r>
                        <a:rPr lang="en-US" sz="2000" dirty="0" smtClean="0"/>
                        <a:t>Scientific</a:t>
                      </a:r>
                      <a:r>
                        <a:rPr lang="en-US" sz="2000" b="1" baseline="30000" dirty="0" smtClean="0">
                          <a:solidFill>
                            <a:srgbClr val="FF0000"/>
                          </a:solidFill>
                        </a:rPr>
                        <a:t>2</a:t>
                      </a:r>
                      <a:r>
                        <a:rPr lang="en-US" sz="2000" dirty="0" smtClean="0"/>
                        <a:t> or Basic</a:t>
                      </a:r>
                      <a:r>
                        <a:rPr lang="en-US" sz="2000" b="1" baseline="30000" dirty="0" smtClean="0">
                          <a:solidFill>
                            <a:srgbClr val="FF0000"/>
                          </a:solidFill>
                        </a:rPr>
                        <a:t>1</a:t>
                      </a:r>
                      <a:endParaRPr lang="en-US" sz="2000" b="1" baseline="30000" dirty="0">
                        <a:solidFill>
                          <a:srgbClr val="FF0000"/>
                        </a:solidFill>
                      </a:endParaRPr>
                    </a:p>
                  </a:txBody>
                  <a:tcPr marT="45725" marB="45725"/>
                </a:tc>
              </a:tr>
              <a:tr h="396280">
                <a:tc>
                  <a:txBody>
                    <a:bodyPr/>
                    <a:lstStyle/>
                    <a:p>
                      <a:pPr algn="ctr"/>
                      <a:r>
                        <a:rPr lang="en-US" sz="2000" dirty="0" smtClean="0"/>
                        <a:t>Social Studies</a:t>
                      </a:r>
                      <a:endParaRPr lang="en-US" sz="2000" dirty="0"/>
                    </a:p>
                  </a:txBody>
                  <a:tcPr marT="45725" marB="45725"/>
                </a:tc>
                <a:tc>
                  <a:txBody>
                    <a:bodyPr/>
                    <a:lstStyle/>
                    <a:p>
                      <a:r>
                        <a:rPr lang="en-US" sz="2000" dirty="0" smtClean="0"/>
                        <a:t>Economics EOC</a:t>
                      </a:r>
                      <a:endParaRPr lang="en-US" sz="2000" dirty="0"/>
                    </a:p>
                  </a:txBody>
                  <a:tcPr marT="45725" marB="45725"/>
                </a:tc>
                <a:tc>
                  <a:txBody>
                    <a:bodyPr/>
                    <a:lstStyle/>
                    <a:p>
                      <a:r>
                        <a:rPr lang="en-US" sz="2000" dirty="0" smtClean="0"/>
                        <a:t>Scientific</a:t>
                      </a:r>
                      <a:r>
                        <a:rPr lang="en-US" sz="2000" b="1" baseline="30000" dirty="0" smtClean="0">
                          <a:solidFill>
                            <a:srgbClr val="FF0000"/>
                          </a:solidFill>
                        </a:rPr>
                        <a:t>2</a:t>
                      </a:r>
                      <a:r>
                        <a:rPr lang="en-US" sz="2000" dirty="0" smtClean="0"/>
                        <a:t> or Basic</a:t>
                      </a:r>
                      <a:r>
                        <a:rPr lang="en-US" sz="2000" b="1" baseline="30000" dirty="0" smtClean="0">
                          <a:solidFill>
                            <a:srgbClr val="FF0000"/>
                          </a:solidFill>
                        </a:rPr>
                        <a:t>1</a:t>
                      </a:r>
                      <a:endParaRPr lang="en-US" sz="2000" b="1" baseline="30000" dirty="0">
                        <a:solidFill>
                          <a:srgbClr val="FF0000"/>
                        </a:solidFill>
                      </a:endParaRPr>
                    </a:p>
                  </a:txBody>
                  <a:tcPr marT="45725" marB="45725"/>
                </a:tc>
              </a:tr>
            </a:tbl>
          </a:graphicData>
        </a:graphic>
      </p:graphicFrame>
      <p:sp>
        <p:nvSpPr>
          <p:cNvPr id="22565" name="Slide Number Placeholder 3"/>
          <p:cNvSpPr>
            <a:spLocks noGrp="1"/>
          </p:cNvSpPr>
          <p:nvPr>
            <p:ph type="sldNum" sz="quarter" idx="4294967295"/>
          </p:nvPr>
        </p:nvSpPr>
        <p:spPr bwMode="auto">
          <a:xfrm>
            <a:off x="8077200" y="635635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A2B280C9-6289-48B2-A675-FB228218A598}" type="slidenum">
              <a:rPr lang="en-US" altLang="en-US" sz="1200" smtClean="0">
                <a:solidFill>
                  <a:srgbClr val="000000"/>
                </a:solidFill>
              </a:rPr>
              <a:pPr>
                <a:spcBef>
                  <a:spcPct val="0"/>
                </a:spcBef>
                <a:buFontTx/>
                <a:buNone/>
              </a:pPr>
              <a:t>18</a:t>
            </a:fld>
            <a:endParaRPr lang="en-US" altLang="en-US" sz="1200" smtClean="0">
              <a:solidFill>
                <a:srgbClr val="000000"/>
              </a:solidFill>
            </a:endParaRPr>
          </a:p>
        </p:txBody>
      </p:sp>
      <p:sp>
        <p:nvSpPr>
          <p:cNvPr id="6" name="TextBox 5"/>
          <p:cNvSpPr txBox="1"/>
          <p:nvPr/>
        </p:nvSpPr>
        <p:spPr>
          <a:xfrm>
            <a:off x="430213" y="4999766"/>
            <a:ext cx="8637587" cy="92392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a:spAutoFit/>
          </a:bodyPr>
          <a:lstStyle/>
          <a:p>
            <a:pPr algn="r">
              <a:defRPr/>
            </a:pPr>
            <a:r>
              <a:rPr lang="en-US" b="1" baseline="30000" dirty="0">
                <a:solidFill>
                  <a:srgbClr val="FF0000"/>
                </a:solidFill>
              </a:rPr>
              <a:t>1</a:t>
            </a:r>
            <a:r>
              <a:rPr lang="en-US" dirty="0"/>
              <a:t>Basic four-function calculator with square root and percentage functions.</a:t>
            </a:r>
          </a:p>
          <a:p>
            <a:pPr algn="r">
              <a:defRPr/>
            </a:pPr>
            <a:r>
              <a:rPr lang="en-US" b="1" baseline="30000" dirty="0">
                <a:solidFill>
                  <a:srgbClr val="FF0000"/>
                </a:solidFill>
                <a:latin typeface="+mj-lt"/>
              </a:rPr>
              <a:t>2</a:t>
            </a:r>
            <a:r>
              <a:rPr lang="en-US" dirty="0"/>
              <a:t>Scientific calculator with functionalities consistent with TI-30XS MV or similar models.</a:t>
            </a:r>
            <a:endParaRPr lang="en-US" dirty="0">
              <a:latin typeface="+mj-lt"/>
            </a:endParaRPr>
          </a:p>
          <a:p>
            <a:pPr algn="r">
              <a:defRPr/>
            </a:pPr>
            <a:r>
              <a:rPr lang="en-US" b="1" baseline="30000" dirty="0">
                <a:solidFill>
                  <a:srgbClr val="FF0000"/>
                </a:solidFill>
              </a:rPr>
              <a:t>3</a:t>
            </a:r>
            <a:r>
              <a:rPr lang="en-US" dirty="0"/>
              <a:t>Graphing calculator with functionalities consistent with TI-84 Plus SE or similar models.</a:t>
            </a:r>
          </a:p>
        </p:txBody>
      </p:sp>
      <p:sp>
        <p:nvSpPr>
          <p:cNvPr id="7" name="TextBox 6"/>
          <p:cNvSpPr txBox="1"/>
          <p:nvPr/>
        </p:nvSpPr>
        <p:spPr>
          <a:xfrm>
            <a:off x="4997513" y="5923691"/>
            <a:ext cx="4113150"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dirty="0"/>
              <a:t>Calculators are </a:t>
            </a:r>
            <a:r>
              <a:rPr lang="en-US" u="sng" dirty="0"/>
              <a:t>not</a:t>
            </a:r>
            <a:r>
              <a:rPr lang="en-US" dirty="0"/>
              <a:t> permitted on certain designated sections of each mathematics test.</a:t>
            </a:r>
          </a:p>
        </p:txBody>
      </p:sp>
    </p:spTree>
    <p:extLst>
      <p:ext uri="{BB962C8B-B14F-4D97-AF65-F5344CB8AC3E}">
        <p14:creationId xmlns:p14="http://schemas.microsoft.com/office/powerpoint/2010/main" val="31559150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0638" y="152400"/>
            <a:ext cx="8991600" cy="1143000"/>
          </a:xfrm>
        </p:spPr>
        <p:txBody>
          <a:bodyPr/>
          <a:lstStyle/>
          <a:p>
            <a:r>
              <a:rPr lang="en-US" altLang="en-US" sz="4000" smtClean="0"/>
              <a:t>Online </a:t>
            </a:r>
            <a:r>
              <a:rPr lang="en-US" altLang="en-US" sz="4000" smtClean="0">
                <a:solidFill>
                  <a:srgbClr val="0000FF"/>
                </a:solidFill>
              </a:rPr>
              <a:t>BASIC</a:t>
            </a:r>
            <a:r>
              <a:rPr lang="en-US" altLang="en-US" sz="4000" smtClean="0"/>
              <a:t> Calculator</a:t>
            </a:r>
            <a:endParaRPr lang="en-US" altLang="en-US" sz="4000" smtClean="0">
              <a:solidFill>
                <a:srgbClr val="0000FF"/>
              </a:solidFill>
            </a:endParaRPr>
          </a:p>
        </p:txBody>
      </p:sp>
      <p:pic>
        <p:nvPicPr>
          <p:cNvPr id="23555"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02637" y="1035698"/>
            <a:ext cx="8948057" cy="5211763"/>
          </a:xfrm>
        </p:spPr>
      </p:pic>
      <p:sp>
        <p:nvSpPr>
          <p:cNvPr id="4" name="TextBox 3"/>
          <p:cNvSpPr txBox="1"/>
          <p:nvPr/>
        </p:nvSpPr>
        <p:spPr>
          <a:xfrm>
            <a:off x="6324600" y="4828713"/>
            <a:ext cx="2362200" cy="64611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dirty="0">
                <a:solidFill>
                  <a:srgbClr val="0000FF"/>
                </a:solidFill>
              </a:rPr>
              <a:t>A basic calculator is permitted in  Grade 6</a:t>
            </a:r>
          </a:p>
        </p:txBody>
      </p:sp>
      <p:sp>
        <p:nvSpPr>
          <p:cNvPr id="5" name="TextBox 4"/>
          <p:cNvSpPr txBox="1"/>
          <p:nvPr/>
        </p:nvSpPr>
        <p:spPr>
          <a:xfrm>
            <a:off x="457200" y="4373563"/>
            <a:ext cx="2667000" cy="36988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dirty="0">
                <a:solidFill>
                  <a:srgbClr val="FF0000"/>
                </a:solidFill>
              </a:rPr>
              <a:t>This is a BASIC calculator!</a:t>
            </a:r>
          </a:p>
        </p:txBody>
      </p:sp>
    </p:spTree>
    <p:extLst>
      <p:ext uri="{BB962C8B-B14F-4D97-AF65-F5344CB8AC3E}">
        <p14:creationId xmlns:p14="http://schemas.microsoft.com/office/powerpoint/2010/main" val="30130327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152400"/>
            <a:ext cx="8229600" cy="1143000"/>
          </a:xfrm>
        </p:spPr>
        <p:txBody>
          <a:bodyPr/>
          <a:lstStyle/>
          <a:p>
            <a:r>
              <a:rPr lang="en-US" altLang="en-US" sz="4800" smtClean="0">
                <a:solidFill>
                  <a:srgbClr val="0000CC"/>
                </a:solidFill>
              </a:rPr>
              <a:t>Georgia Milestones</a:t>
            </a:r>
          </a:p>
        </p:txBody>
      </p:sp>
      <p:sp>
        <p:nvSpPr>
          <p:cNvPr id="3075" name="Content Placeholder 2"/>
          <p:cNvSpPr>
            <a:spLocks noGrp="1"/>
          </p:cNvSpPr>
          <p:nvPr>
            <p:ph idx="1"/>
          </p:nvPr>
        </p:nvSpPr>
        <p:spPr>
          <a:xfrm>
            <a:off x="457200" y="1371600"/>
            <a:ext cx="8229600" cy="4525963"/>
          </a:xfrm>
        </p:spPr>
        <p:txBody>
          <a:bodyPr/>
          <a:lstStyle/>
          <a:p>
            <a:r>
              <a:rPr lang="en-US" altLang="en-US" dirty="0" smtClean="0"/>
              <a:t>Grades 3 – 8</a:t>
            </a:r>
          </a:p>
          <a:p>
            <a:pPr lvl="1"/>
            <a:r>
              <a:rPr lang="en-US" altLang="en-US" b="1" dirty="0" smtClean="0">
                <a:solidFill>
                  <a:srgbClr val="0000FF"/>
                </a:solidFill>
              </a:rPr>
              <a:t>End of Grade (EOG) </a:t>
            </a:r>
            <a:r>
              <a:rPr lang="en-US" altLang="en-US" dirty="0" smtClean="0"/>
              <a:t>in language arts, mathematics, science, social studies</a:t>
            </a:r>
          </a:p>
          <a:p>
            <a:endParaRPr lang="en-US" altLang="en-US" sz="1800" dirty="0" smtClean="0"/>
          </a:p>
          <a:p>
            <a:r>
              <a:rPr lang="en-US" altLang="en-US" dirty="0" smtClean="0"/>
              <a:t>High School</a:t>
            </a:r>
          </a:p>
          <a:p>
            <a:pPr lvl="1"/>
            <a:r>
              <a:rPr lang="en-US" altLang="en-US" b="1" dirty="0" smtClean="0">
                <a:solidFill>
                  <a:srgbClr val="0000FF"/>
                </a:solidFill>
              </a:rPr>
              <a:t>End of Course (EOC) </a:t>
            </a:r>
            <a:r>
              <a:rPr lang="en-US" altLang="en-US" dirty="0" smtClean="0"/>
              <a:t>in 9</a:t>
            </a:r>
            <a:r>
              <a:rPr lang="en-US" altLang="en-US" baseline="30000" dirty="0" smtClean="0"/>
              <a:t>th</a:t>
            </a:r>
            <a:r>
              <a:rPr lang="en-US" altLang="en-US" dirty="0" smtClean="0"/>
              <a:t> Grade Literature &amp; Composition, American Literature &amp; Composition, Coordinate Algebra, Analytic Geometry, Physical Science, Biology, U.S. History, and Economics</a:t>
            </a:r>
          </a:p>
        </p:txBody>
      </p:sp>
    </p:spTree>
    <p:extLst>
      <p:ext uri="{BB962C8B-B14F-4D97-AF65-F5344CB8AC3E}">
        <p14:creationId xmlns:p14="http://schemas.microsoft.com/office/powerpoint/2010/main" val="29230205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5348" y="152400"/>
            <a:ext cx="8991600" cy="1143000"/>
          </a:xfrm>
        </p:spPr>
        <p:txBody>
          <a:bodyPr>
            <a:normAutofit/>
          </a:bodyPr>
          <a:lstStyle/>
          <a:p>
            <a:r>
              <a:rPr lang="en-US" altLang="en-US" sz="2800" dirty="0" smtClean="0"/>
              <a:t>Online </a:t>
            </a:r>
            <a:r>
              <a:rPr lang="en-US" altLang="en-US" sz="2800" dirty="0" smtClean="0">
                <a:solidFill>
                  <a:srgbClr val="0000FF"/>
                </a:solidFill>
              </a:rPr>
              <a:t>Scientific</a:t>
            </a:r>
            <a:r>
              <a:rPr lang="en-US" altLang="en-US" sz="2800" dirty="0" smtClean="0"/>
              <a:t> Calculator:  </a:t>
            </a:r>
            <a:r>
              <a:rPr lang="en-US" altLang="en-US" sz="2800" dirty="0" smtClean="0">
                <a:solidFill>
                  <a:srgbClr val="0000FF"/>
                </a:solidFill>
              </a:rPr>
              <a:t>TI-30XS MV</a:t>
            </a:r>
          </a:p>
        </p:txBody>
      </p:sp>
      <p:pic>
        <p:nvPicPr>
          <p:cNvPr id="24579"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21297" y="1219200"/>
            <a:ext cx="8910735" cy="5486400"/>
          </a:xfrm>
        </p:spPr>
      </p:pic>
      <p:sp>
        <p:nvSpPr>
          <p:cNvPr id="3" name="Rectangle 2"/>
          <p:cNvSpPr/>
          <p:nvPr/>
        </p:nvSpPr>
        <p:spPr>
          <a:xfrm>
            <a:off x="6286500" y="4419600"/>
            <a:ext cx="2590800" cy="16319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2000" dirty="0">
                <a:solidFill>
                  <a:srgbClr val="0000FF"/>
                </a:solidFill>
              </a:rPr>
              <a:t>A scientific calculator is permitted in  Grades 7 and 8 EOG; Physical Science EOC; Economics EOC</a:t>
            </a:r>
          </a:p>
        </p:txBody>
      </p:sp>
    </p:spTree>
    <p:extLst>
      <p:ext uri="{BB962C8B-B14F-4D97-AF65-F5344CB8AC3E}">
        <p14:creationId xmlns:p14="http://schemas.microsoft.com/office/powerpoint/2010/main" val="35928963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75632"/>
            <a:ext cx="9144000" cy="5856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itle 3"/>
          <p:cNvSpPr>
            <a:spLocks noGrp="1"/>
          </p:cNvSpPr>
          <p:nvPr>
            <p:ph type="title"/>
          </p:nvPr>
        </p:nvSpPr>
        <p:spPr>
          <a:xfrm>
            <a:off x="419100" y="31750"/>
            <a:ext cx="8229600" cy="1143000"/>
          </a:xfrm>
        </p:spPr>
        <p:txBody>
          <a:bodyPr>
            <a:normAutofit/>
          </a:bodyPr>
          <a:lstStyle/>
          <a:p>
            <a:r>
              <a:rPr lang="en-US" altLang="en-US" sz="2800" dirty="0" smtClean="0"/>
              <a:t>Online </a:t>
            </a:r>
            <a:r>
              <a:rPr lang="en-US" altLang="en-US" sz="2800" dirty="0" smtClean="0">
                <a:solidFill>
                  <a:srgbClr val="0000FF"/>
                </a:solidFill>
              </a:rPr>
              <a:t>Graphing</a:t>
            </a:r>
            <a:r>
              <a:rPr lang="en-US" altLang="en-US" sz="2800" dirty="0" smtClean="0"/>
              <a:t> Calculator:  </a:t>
            </a:r>
            <a:r>
              <a:rPr lang="en-US" altLang="en-US" sz="2800" dirty="0" smtClean="0">
                <a:solidFill>
                  <a:srgbClr val="0000FF"/>
                </a:solidFill>
              </a:rPr>
              <a:t>TI-84</a:t>
            </a:r>
          </a:p>
        </p:txBody>
      </p:sp>
      <p:sp>
        <p:nvSpPr>
          <p:cNvPr id="3" name="Rectangle 2"/>
          <p:cNvSpPr/>
          <p:nvPr/>
        </p:nvSpPr>
        <p:spPr>
          <a:xfrm>
            <a:off x="6096000" y="4514850"/>
            <a:ext cx="2895600" cy="132397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2000" dirty="0">
                <a:solidFill>
                  <a:srgbClr val="0000FF"/>
                </a:solidFill>
              </a:rPr>
              <a:t>A graphing calculator is permitted in Coordinate Algebra and Analytic Geometry EOC</a:t>
            </a:r>
          </a:p>
        </p:txBody>
      </p:sp>
    </p:spTree>
    <p:extLst>
      <p:ext uri="{BB962C8B-B14F-4D97-AF65-F5344CB8AC3E}">
        <p14:creationId xmlns:p14="http://schemas.microsoft.com/office/powerpoint/2010/main" val="32475900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190113"/>
            <a:ext cx="8229600" cy="1143000"/>
          </a:xfrm>
        </p:spPr>
        <p:txBody>
          <a:bodyPr/>
          <a:lstStyle/>
          <a:p>
            <a:r>
              <a:rPr lang="en-US" altLang="en-US" dirty="0" smtClean="0">
                <a:solidFill>
                  <a:srgbClr val="0000CC"/>
                </a:solidFill>
              </a:rPr>
              <a:t>Calculator Policy</a:t>
            </a:r>
          </a:p>
        </p:txBody>
      </p:sp>
      <p:sp>
        <p:nvSpPr>
          <p:cNvPr id="26627" name="Content Placeholder 2"/>
          <p:cNvSpPr>
            <a:spLocks noGrp="1"/>
          </p:cNvSpPr>
          <p:nvPr>
            <p:ph idx="1"/>
          </p:nvPr>
        </p:nvSpPr>
        <p:spPr>
          <a:xfrm>
            <a:off x="460973" y="1636713"/>
            <a:ext cx="8229600" cy="5029200"/>
          </a:xfrm>
        </p:spPr>
        <p:txBody>
          <a:bodyPr/>
          <a:lstStyle/>
          <a:p>
            <a:r>
              <a:rPr lang="en-US" altLang="en-US" dirty="0" smtClean="0"/>
              <a:t>For the 2014-2015 school year, students who test online may use a hand-held calculator, in addition to the calculator provided online.</a:t>
            </a:r>
          </a:p>
          <a:p>
            <a:r>
              <a:rPr lang="en-US" altLang="en-US" dirty="0" smtClean="0"/>
              <a:t>It is imperative that only approved calculators be allowed into the testing environment and that, for those approved calculators that store text, the memory is cleared both BEFORE and AFTER testing.</a:t>
            </a:r>
          </a:p>
          <a:p>
            <a:pPr lvl="1"/>
            <a:r>
              <a:rPr lang="en-US" altLang="en-US" dirty="0" smtClean="0"/>
              <a:t>Failure to clear memory both BEFORE and AFTER will result in an automatic invalidation.</a:t>
            </a:r>
          </a:p>
        </p:txBody>
      </p:sp>
      <p:sp>
        <p:nvSpPr>
          <p:cNvPr id="2" name="TextBox 1"/>
          <p:cNvSpPr txBox="1"/>
          <p:nvPr/>
        </p:nvSpPr>
        <p:spPr>
          <a:xfrm>
            <a:off x="5269871" y="5159721"/>
            <a:ext cx="3276600" cy="64611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dirty="0">
                <a:solidFill>
                  <a:srgbClr val="FF0000"/>
                </a:solidFill>
                <a:latin typeface="+mj-lt"/>
              </a:rPr>
              <a:t>See pages 31-33 of the Student Assessment Handbook.</a:t>
            </a:r>
          </a:p>
        </p:txBody>
      </p:sp>
    </p:spTree>
    <p:extLst>
      <p:ext uri="{BB962C8B-B14F-4D97-AF65-F5344CB8AC3E}">
        <p14:creationId xmlns:p14="http://schemas.microsoft.com/office/powerpoint/2010/main" val="17508915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14288"/>
            <a:ext cx="8229600" cy="1143000"/>
          </a:xfrm>
        </p:spPr>
        <p:txBody>
          <a:bodyPr/>
          <a:lstStyle/>
          <a:p>
            <a:r>
              <a:rPr lang="en-US" altLang="en-US" sz="4800" smtClean="0">
                <a:solidFill>
                  <a:srgbClr val="0000CC"/>
                </a:solidFill>
              </a:rPr>
              <a:t>Georgia Milestones</a:t>
            </a:r>
          </a:p>
        </p:txBody>
      </p:sp>
      <p:sp>
        <p:nvSpPr>
          <p:cNvPr id="10243" name="Content Placeholder 2"/>
          <p:cNvSpPr>
            <a:spLocks noGrp="1"/>
          </p:cNvSpPr>
          <p:nvPr>
            <p:ph idx="1"/>
          </p:nvPr>
        </p:nvSpPr>
        <p:spPr>
          <a:xfrm>
            <a:off x="381000" y="1523206"/>
            <a:ext cx="8229600" cy="4514850"/>
          </a:xfrm>
        </p:spPr>
        <p:txBody>
          <a:bodyPr/>
          <a:lstStyle/>
          <a:p>
            <a:pPr marL="57150" indent="0" algn="ctr">
              <a:buFont typeface="Arial" panose="020B0604020202020204" pitchFamily="34" charset="0"/>
              <a:buNone/>
              <a:defRPr/>
            </a:pPr>
            <a:r>
              <a:rPr lang="en-US" altLang="en-US" sz="3600" b="1" dirty="0">
                <a:solidFill>
                  <a:srgbClr val="FF0000"/>
                </a:solidFill>
              </a:rPr>
              <a:t>General Test </a:t>
            </a:r>
            <a:r>
              <a:rPr lang="en-US" altLang="en-US" sz="3600" b="1" dirty="0" smtClean="0">
                <a:solidFill>
                  <a:srgbClr val="FF0000"/>
                </a:solidFill>
              </a:rPr>
              <a:t>Parameters:  </a:t>
            </a:r>
            <a:r>
              <a:rPr lang="en-US" altLang="en-US" sz="3600" b="1" dirty="0" smtClean="0">
                <a:solidFill>
                  <a:srgbClr val="0000CC"/>
                </a:solidFill>
              </a:rPr>
              <a:t>Science</a:t>
            </a:r>
            <a:endParaRPr lang="en-US" altLang="en-US" sz="3600" dirty="0" smtClean="0">
              <a:solidFill>
                <a:srgbClr val="0000CC"/>
              </a:solidFill>
            </a:endParaRPr>
          </a:p>
          <a:p>
            <a:pPr marL="57150" indent="0">
              <a:buFont typeface="Arial" panose="020B0604020202020204" pitchFamily="34" charset="0"/>
              <a:buNone/>
              <a:defRPr/>
            </a:pPr>
            <a:r>
              <a:rPr lang="en-US" altLang="en-US" sz="2800" b="1" dirty="0" smtClean="0"/>
              <a:t>Criterion-Referenced</a:t>
            </a:r>
          </a:p>
          <a:p>
            <a:pPr marL="457200" lvl="1" indent="0">
              <a:buFont typeface="Arial" charset="0"/>
              <a:buNone/>
              <a:defRPr/>
            </a:pPr>
            <a:r>
              <a:rPr lang="en-US" altLang="en-US" sz="2000" dirty="0" smtClean="0"/>
              <a:t>Total Number of Items:  55  /  Total Number of Points: 55</a:t>
            </a:r>
          </a:p>
          <a:p>
            <a:pPr marL="57150" indent="0">
              <a:buFont typeface="Arial" charset="0"/>
              <a:buNone/>
              <a:defRPr/>
            </a:pPr>
            <a:r>
              <a:rPr lang="en-US" altLang="en-US" sz="2400" b="1" dirty="0"/>
              <a:t> </a:t>
            </a:r>
            <a:r>
              <a:rPr lang="en-US" altLang="en-US" sz="2400" b="1" dirty="0" smtClean="0"/>
              <a:t>      Breakdown by Item Type:</a:t>
            </a:r>
          </a:p>
          <a:p>
            <a:pPr marL="800100" lvl="1">
              <a:defRPr/>
            </a:pPr>
            <a:r>
              <a:rPr lang="en-US" altLang="en-US" sz="2000" dirty="0" smtClean="0"/>
              <a:t>55 Selected Response </a:t>
            </a:r>
            <a:r>
              <a:rPr lang="en-US" altLang="en-US" sz="1400" dirty="0" smtClean="0"/>
              <a:t>(worth 1 point each; approximately 10 of which are aligned NRT)</a:t>
            </a:r>
            <a:endParaRPr lang="en-US" altLang="en-US" sz="1600" dirty="0" smtClean="0"/>
          </a:p>
          <a:p>
            <a:pPr marL="57150" indent="0">
              <a:buFont typeface="Arial" charset="0"/>
              <a:buNone/>
              <a:defRPr/>
            </a:pPr>
            <a:r>
              <a:rPr lang="en-US" altLang="en-US" sz="2400" b="1" dirty="0" smtClean="0"/>
              <a:t>Norm-Referenced</a:t>
            </a:r>
          </a:p>
          <a:p>
            <a:pPr marL="800100" lvl="1">
              <a:defRPr/>
            </a:pPr>
            <a:r>
              <a:rPr lang="en-US" altLang="en-US" sz="2000" dirty="0" smtClean="0"/>
              <a:t>Total Number of Items:  20 </a:t>
            </a:r>
            <a:r>
              <a:rPr lang="en-US" altLang="en-US" sz="1400" dirty="0" smtClean="0"/>
              <a:t>(approximately 10 of which contribute to CR score)</a:t>
            </a:r>
          </a:p>
          <a:p>
            <a:pPr marL="57150" indent="0">
              <a:buFont typeface="Arial" charset="0"/>
              <a:buNone/>
              <a:defRPr/>
            </a:pPr>
            <a:r>
              <a:rPr lang="en-US" altLang="en-US" sz="2400" b="1" dirty="0" smtClean="0"/>
              <a:t>Embedded Field Test</a:t>
            </a:r>
          </a:p>
          <a:p>
            <a:pPr marL="800100" lvl="1">
              <a:defRPr/>
            </a:pPr>
            <a:r>
              <a:rPr lang="en-US" altLang="en-US" sz="2000" dirty="0" smtClean="0"/>
              <a:t>Total field test items:  10</a:t>
            </a:r>
          </a:p>
        </p:txBody>
      </p:sp>
      <p:sp>
        <p:nvSpPr>
          <p:cNvPr id="4" name="TextBox 3"/>
          <p:cNvSpPr txBox="1"/>
          <p:nvPr/>
        </p:nvSpPr>
        <p:spPr>
          <a:xfrm>
            <a:off x="5410200" y="5715000"/>
            <a:ext cx="3352800" cy="64611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dirty="0">
                <a:latin typeface="+mj-lt"/>
              </a:rPr>
              <a:t>Total number of items taken by each student:  75</a:t>
            </a:r>
          </a:p>
        </p:txBody>
      </p:sp>
    </p:spTree>
    <p:extLst>
      <p:ext uri="{BB962C8B-B14F-4D97-AF65-F5344CB8AC3E}">
        <p14:creationId xmlns:p14="http://schemas.microsoft.com/office/powerpoint/2010/main" val="29788751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14288"/>
            <a:ext cx="8229600" cy="1143000"/>
          </a:xfrm>
        </p:spPr>
        <p:txBody>
          <a:bodyPr/>
          <a:lstStyle/>
          <a:p>
            <a:r>
              <a:rPr lang="en-US" altLang="en-US" sz="4800" smtClean="0">
                <a:solidFill>
                  <a:srgbClr val="0000CC"/>
                </a:solidFill>
              </a:rPr>
              <a:t>Georgia Milestones</a:t>
            </a:r>
          </a:p>
        </p:txBody>
      </p:sp>
      <p:sp>
        <p:nvSpPr>
          <p:cNvPr id="10243" name="Content Placeholder 2"/>
          <p:cNvSpPr>
            <a:spLocks noGrp="1"/>
          </p:cNvSpPr>
          <p:nvPr>
            <p:ph idx="1"/>
          </p:nvPr>
        </p:nvSpPr>
        <p:spPr>
          <a:xfrm>
            <a:off x="104133" y="1572267"/>
            <a:ext cx="8229600" cy="5257800"/>
          </a:xfrm>
        </p:spPr>
        <p:txBody>
          <a:bodyPr/>
          <a:lstStyle/>
          <a:p>
            <a:pPr marL="57150" indent="0" algn="ctr">
              <a:buFont typeface="Arial" panose="020B0604020202020204" pitchFamily="34" charset="0"/>
              <a:buNone/>
              <a:defRPr/>
            </a:pPr>
            <a:r>
              <a:rPr lang="en-US" altLang="en-US" sz="3600" b="1" dirty="0">
                <a:solidFill>
                  <a:srgbClr val="FF0000"/>
                </a:solidFill>
              </a:rPr>
              <a:t>General Test </a:t>
            </a:r>
            <a:r>
              <a:rPr lang="en-US" altLang="en-US" sz="3600" b="1" dirty="0" smtClean="0">
                <a:solidFill>
                  <a:srgbClr val="FF0000"/>
                </a:solidFill>
              </a:rPr>
              <a:t>Parameters:  </a:t>
            </a:r>
            <a:r>
              <a:rPr lang="en-US" altLang="en-US" sz="3600" b="1" dirty="0" smtClean="0">
                <a:solidFill>
                  <a:srgbClr val="0000CC"/>
                </a:solidFill>
              </a:rPr>
              <a:t>Social Studies</a:t>
            </a:r>
            <a:endParaRPr lang="en-US" altLang="en-US" sz="3600" dirty="0" smtClean="0">
              <a:solidFill>
                <a:srgbClr val="0000CC"/>
              </a:solidFill>
            </a:endParaRPr>
          </a:p>
          <a:p>
            <a:pPr marL="57150" indent="0">
              <a:buFont typeface="Arial" panose="020B0604020202020204" pitchFamily="34" charset="0"/>
              <a:buNone/>
              <a:defRPr/>
            </a:pPr>
            <a:r>
              <a:rPr lang="en-US" altLang="en-US" sz="2800" b="1" dirty="0" smtClean="0"/>
              <a:t>Criterion-Referenced</a:t>
            </a:r>
          </a:p>
          <a:p>
            <a:pPr marL="457200" lvl="1" indent="0">
              <a:buFont typeface="Arial" charset="0"/>
              <a:buNone/>
              <a:defRPr/>
            </a:pPr>
            <a:r>
              <a:rPr lang="en-US" altLang="en-US" sz="2000" dirty="0" smtClean="0"/>
              <a:t>Total Number of Items:  55  /  Total Number of Points: 55</a:t>
            </a:r>
          </a:p>
          <a:p>
            <a:pPr marL="57150" indent="0">
              <a:buFont typeface="Arial" charset="0"/>
              <a:buNone/>
              <a:defRPr/>
            </a:pPr>
            <a:r>
              <a:rPr lang="en-US" altLang="en-US" sz="2400" b="1" dirty="0"/>
              <a:t> </a:t>
            </a:r>
            <a:r>
              <a:rPr lang="en-US" altLang="en-US" sz="2400" b="1" dirty="0" smtClean="0"/>
              <a:t>      Breakdown by Item Type:</a:t>
            </a:r>
          </a:p>
          <a:p>
            <a:pPr marL="800100" lvl="1">
              <a:defRPr/>
            </a:pPr>
            <a:r>
              <a:rPr lang="en-US" altLang="en-US" sz="2000" dirty="0" smtClean="0"/>
              <a:t>55 Selected Response </a:t>
            </a:r>
            <a:r>
              <a:rPr lang="en-US" altLang="en-US" sz="1400" dirty="0" smtClean="0"/>
              <a:t>(worth 1 point each; approximately 10 of which are aligned NRT)</a:t>
            </a:r>
            <a:endParaRPr lang="en-US" altLang="en-US" sz="1600" dirty="0" smtClean="0"/>
          </a:p>
          <a:p>
            <a:pPr marL="57150" indent="0">
              <a:buFont typeface="Arial" charset="0"/>
              <a:buNone/>
              <a:defRPr/>
            </a:pPr>
            <a:r>
              <a:rPr lang="en-US" altLang="en-US" sz="2400" b="1" dirty="0" smtClean="0"/>
              <a:t>Norm-Referenced</a:t>
            </a:r>
          </a:p>
          <a:p>
            <a:pPr marL="800100" lvl="1">
              <a:defRPr/>
            </a:pPr>
            <a:r>
              <a:rPr lang="en-US" altLang="en-US" sz="2000" dirty="0" smtClean="0"/>
              <a:t>Total Number of Items:  20 </a:t>
            </a:r>
            <a:r>
              <a:rPr lang="en-US" altLang="en-US" sz="1400" dirty="0" smtClean="0"/>
              <a:t>(approximately 10 of which contribute to CR score)</a:t>
            </a:r>
          </a:p>
          <a:p>
            <a:pPr marL="57150" indent="0">
              <a:buFont typeface="Arial" charset="0"/>
              <a:buNone/>
              <a:defRPr/>
            </a:pPr>
            <a:r>
              <a:rPr lang="en-US" altLang="en-US" sz="2400" b="1" dirty="0" smtClean="0"/>
              <a:t>Embedded Field Test</a:t>
            </a:r>
          </a:p>
          <a:p>
            <a:pPr marL="800100" lvl="1">
              <a:defRPr/>
            </a:pPr>
            <a:r>
              <a:rPr lang="en-US" altLang="en-US" sz="2000" dirty="0" smtClean="0"/>
              <a:t>Total field test items:  10</a:t>
            </a:r>
          </a:p>
        </p:txBody>
      </p:sp>
      <p:sp>
        <p:nvSpPr>
          <p:cNvPr id="4" name="TextBox 3"/>
          <p:cNvSpPr txBox="1"/>
          <p:nvPr/>
        </p:nvSpPr>
        <p:spPr>
          <a:xfrm>
            <a:off x="5410200" y="5715000"/>
            <a:ext cx="3352800" cy="64611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dirty="0">
                <a:latin typeface="+mj-lt"/>
              </a:rPr>
              <a:t>Total number of items taken by each student:  75</a:t>
            </a:r>
          </a:p>
        </p:txBody>
      </p:sp>
    </p:spTree>
    <p:extLst>
      <p:ext uri="{BB962C8B-B14F-4D97-AF65-F5344CB8AC3E}">
        <p14:creationId xmlns:p14="http://schemas.microsoft.com/office/powerpoint/2010/main" val="37082452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03983" y="116733"/>
            <a:ext cx="6316630" cy="1325563"/>
          </a:xfrm>
        </p:spPr>
        <p:txBody>
          <a:bodyPr/>
          <a:lstStyle/>
          <a:p>
            <a:r>
              <a:rPr lang="en-US" altLang="en-US" dirty="0" smtClean="0">
                <a:solidFill>
                  <a:srgbClr val="0000CC"/>
                </a:solidFill>
              </a:rPr>
              <a:t>Scratch Paper</a:t>
            </a:r>
          </a:p>
        </p:txBody>
      </p:sp>
      <p:sp>
        <p:nvSpPr>
          <p:cNvPr id="6147" name="Content Placeholder 2"/>
          <p:cNvSpPr>
            <a:spLocks noGrp="1"/>
          </p:cNvSpPr>
          <p:nvPr>
            <p:ph sz="half" idx="1"/>
          </p:nvPr>
        </p:nvSpPr>
        <p:spPr>
          <a:xfrm>
            <a:off x="457200" y="1371600"/>
            <a:ext cx="3657600" cy="4525963"/>
          </a:xfrm>
          <a:ln>
            <a:solidFill>
              <a:srgbClr val="0000CC"/>
            </a:solidFill>
          </a:ln>
        </p:spPr>
        <p:txBody>
          <a:bodyPr/>
          <a:lstStyle/>
          <a:p>
            <a:pPr marL="0" indent="0" algn="ctr">
              <a:buFont typeface="Arial" charset="0"/>
              <a:buNone/>
              <a:defRPr/>
            </a:pPr>
            <a:r>
              <a:rPr lang="en-US" altLang="en-US" sz="2400" b="1" dirty="0" smtClean="0">
                <a:solidFill>
                  <a:srgbClr val="FF0000"/>
                </a:solidFill>
              </a:rPr>
              <a:t>End of Grade</a:t>
            </a:r>
          </a:p>
          <a:p>
            <a:pPr marL="0" indent="0">
              <a:buFont typeface="Arial" charset="0"/>
              <a:buNone/>
              <a:defRPr/>
            </a:pPr>
            <a:r>
              <a:rPr lang="en-US" altLang="en-US" sz="2000" dirty="0" smtClean="0"/>
              <a:t>Blank scratch paper (including notebook paper) should be provided to students taking the following EOGs </a:t>
            </a:r>
            <a:r>
              <a:rPr lang="en-US" altLang="en-US" sz="2000" i="1" dirty="0" smtClean="0">
                <a:solidFill>
                  <a:srgbClr val="0000CC"/>
                </a:solidFill>
              </a:rPr>
              <a:t>regardless of administration mode</a:t>
            </a:r>
            <a:r>
              <a:rPr lang="en-US" altLang="en-US" sz="2000" dirty="0" smtClean="0"/>
              <a:t>:</a:t>
            </a:r>
          </a:p>
          <a:p>
            <a:pPr>
              <a:defRPr/>
            </a:pPr>
            <a:r>
              <a:rPr lang="en-US" altLang="en-US" sz="2000" dirty="0" smtClean="0"/>
              <a:t>ELA: </a:t>
            </a:r>
            <a:r>
              <a:rPr lang="en-US" altLang="en-US" sz="2000" dirty="0">
                <a:solidFill>
                  <a:srgbClr val="FF0000"/>
                </a:solidFill>
              </a:rPr>
              <a:t>Section 3 only </a:t>
            </a:r>
            <a:endParaRPr lang="en-US" altLang="en-US" sz="2000" dirty="0" smtClean="0"/>
          </a:p>
          <a:p>
            <a:pPr>
              <a:defRPr/>
            </a:pPr>
            <a:r>
              <a:rPr lang="en-US" altLang="en-US" sz="2000" dirty="0" smtClean="0"/>
              <a:t>Mathematics</a:t>
            </a:r>
          </a:p>
        </p:txBody>
      </p:sp>
      <p:sp>
        <p:nvSpPr>
          <p:cNvPr id="2" name="Content Placeholder 1"/>
          <p:cNvSpPr>
            <a:spLocks noGrp="1"/>
          </p:cNvSpPr>
          <p:nvPr>
            <p:ph sz="half" idx="2"/>
          </p:nvPr>
        </p:nvSpPr>
        <p:spPr>
          <a:xfrm>
            <a:off x="4368800" y="1371600"/>
            <a:ext cx="4572000" cy="4525963"/>
          </a:xfrm>
          <a:ln>
            <a:solidFill>
              <a:srgbClr val="0000CC"/>
            </a:solidFill>
          </a:ln>
        </p:spPr>
        <p:txBody>
          <a:bodyPr/>
          <a:lstStyle/>
          <a:p>
            <a:pPr marL="0" indent="0" algn="ctr">
              <a:buFont typeface="Arial" charset="0"/>
              <a:buNone/>
              <a:defRPr/>
            </a:pPr>
            <a:r>
              <a:rPr lang="en-US" altLang="en-US" sz="2400" b="1" dirty="0" smtClean="0">
                <a:solidFill>
                  <a:srgbClr val="FF0000"/>
                </a:solidFill>
              </a:rPr>
              <a:t>End of Course</a:t>
            </a:r>
            <a:endParaRPr lang="en-US" altLang="en-US" sz="2400" b="1" dirty="0">
              <a:solidFill>
                <a:srgbClr val="FF0000"/>
              </a:solidFill>
            </a:endParaRPr>
          </a:p>
          <a:p>
            <a:pPr marL="0" indent="0">
              <a:buFont typeface="Arial" charset="0"/>
              <a:buNone/>
              <a:defRPr/>
            </a:pPr>
            <a:r>
              <a:rPr lang="en-US" altLang="en-US" sz="2000" dirty="0"/>
              <a:t>Blank scratch paper (including notebook paper) should be provided to students taking the following EOCs </a:t>
            </a:r>
            <a:r>
              <a:rPr lang="en-US" altLang="en-US" sz="2000" i="1" dirty="0">
                <a:solidFill>
                  <a:srgbClr val="0000CC"/>
                </a:solidFill>
              </a:rPr>
              <a:t>regardless of administration mode</a:t>
            </a:r>
            <a:r>
              <a:rPr lang="en-US" altLang="en-US" sz="2000" dirty="0"/>
              <a:t>:</a:t>
            </a:r>
          </a:p>
          <a:p>
            <a:pPr>
              <a:defRPr/>
            </a:pPr>
            <a:r>
              <a:rPr lang="en-US" altLang="en-US" sz="2000" dirty="0"/>
              <a:t>Ninth Grade Literature:  </a:t>
            </a:r>
            <a:r>
              <a:rPr lang="en-US" altLang="en-US" sz="2000" dirty="0">
                <a:solidFill>
                  <a:srgbClr val="FF0000"/>
                </a:solidFill>
              </a:rPr>
              <a:t>Section 3 only </a:t>
            </a:r>
          </a:p>
          <a:p>
            <a:pPr>
              <a:defRPr/>
            </a:pPr>
            <a:r>
              <a:rPr lang="en-US" altLang="en-US" sz="2000" dirty="0"/>
              <a:t>American Literature:  </a:t>
            </a:r>
            <a:r>
              <a:rPr lang="en-US" altLang="en-US" sz="2000" dirty="0">
                <a:solidFill>
                  <a:srgbClr val="FF0000"/>
                </a:solidFill>
              </a:rPr>
              <a:t>Section 3 only</a:t>
            </a:r>
          </a:p>
          <a:p>
            <a:pPr>
              <a:defRPr/>
            </a:pPr>
            <a:r>
              <a:rPr lang="en-US" altLang="en-US" sz="2000" dirty="0"/>
              <a:t>Coordinate </a:t>
            </a:r>
            <a:r>
              <a:rPr lang="en-US" altLang="en-US" sz="2000" dirty="0" smtClean="0"/>
              <a:t>Algebra</a:t>
            </a:r>
            <a:r>
              <a:rPr lang="en-US" altLang="en-US" sz="2000" dirty="0" smtClean="0">
                <a:solidFill>
                  <a:srgbClr val="FF0000"/>
                </a:solidFill>
              </a:rPr>
              <a:t>*</a:t>
            </a:r>
            <a:endParaRPr lang="en-US" altLang="en-US" sz="2000" dirty="0">
              <a:solidFill>
                <a:srgbClr val="FF0000"/>
              </a:solidFill>
            </a:endParaRPr>
          </a:p>
          <a:p>
            <a:pPr>
              <a:defRPr/>
            </a:pPr>
            <a:r>
              <a:rPr lang="en-US" altLang="en-US" sz="2000" dirty="0"/>
              <a:t>Analytic </a:t>
            </a:r>
            <a:r>
              <a:rPr lang="en-US" altLang="en-US" sz="2000" dirty="0" smtClean="0"/>
              <a:t>Geometry</a:t>
            </a:r>
            <a:r>
              <a:rPr lang="en-US" altLang="en-US" sz="2000" dirty="0" smtClean="0">
                <a:solidFill>
                  <a:srgbClr val="FF0000"/>
                </a:solidFill>
              </a:rPr>
              <a:t>*</a:t>
            </a:r>
            <a:endParaRPr lang="en-US" altLang="en-US" sz="2000" dirty="0">
              <a:solidFill>
                <a:srgbClr val="FF0000"/>
              </a:solidFill>
            </a:endParaRPr>
          </a:p>
          <a:p>
            <a:pPr>
              <a:defRPr/>
            </a:pPr>
            <a:r>
              <a:rPr lang="en-US" altLang="en-US" sz="2000" dirty="0"/>
              <a:t>Physical Science</a:t>
            </a:r>
          </a:p>
          <a:p>
            <a:pPr>
              <a:defRPr/>
            </a:pPr>
            <a:r>
              <a:rPr lang="en-US" altLang="en-US" sz="2000" dirty="0"/>
              <a:t>Economics</a:t>
            </a:r>
          </a:p>
          <a:p>
            <a:pPr>
              <a:defRPr/>
            </a:pPr>
            <a:endParaRPr lang="en-US" dirty="0"/>
          </a:p>
        </p:txBody>
      </p:sp>
      <p:sp>
        <p:nvSpPr>
          <p:cNvPr id="3" name="TextBox 2"/>
          <p:cNvSpPr txBox="1"/>
          <p:nvPr/>
        </p:nvSpPr>
        <p:spPr>
          <a:xfrm>
            <a:off x="4357688" y="5930638"/>
            <a:ext cx="4567237" cy="585787"/>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r">
              <a:defRPr/>
            </a:pPr>
            <a:r>
              <a:rPr lang="en-US" sz="1600" dirty="0">
                <a:solidFill>
                  <a:srgbClr val="FF0000"/>
                </a:solidFill>
              </a:rPr>
              <a:t>*</a:t>
            </a:r>
            <a:r>
              <a:rPr lang="en-US" sz="1600" dirty="0"/>
              <a:t> ¼” graphing paper may be provided only in the indicated courses.</a:t>
            </a:r>
          </a:p>
        </p:txBody>
      </p:sp>
    </p:spTree>
    <p:extLst>
      <p:ext uri="{BB962C8B-B14F-4D97-AF65-F5344CB8AC3E}">
        <p14:creationId xmlns:p14="http://schemas.microsoft.com/office/powerpoint/2010/main" val="22088834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52757" y="76200"/>
            <a:ext cx="8229600" cy="1066800"/>
          </a:xfrm>
        </p:spPr>
        <p:txBody>
          <a:bodyPr>
            <a:noAutofit/>
          </a:bodyPr>
          <a:lstStyle/>
          <a:p>
            <a:r>
              <a:rPr lang="en-US" altLang="en-US" sz="3200" dirty="0" smtClean="0">
                <a:solidFill>
                  <a:srgbClr val="0000CC"/>
                </a:solidFill>
              </a:rPr>
              <a:t>Transition to Georgia Milestones:</a:t>
            </a:r>
            <a:br>
              <a:rPr lang="en-US" altLang="en-US" sz="3200" dirty="0" smtClean="0">
                <a:solidFill>
                  <a:srgbClr val="0000CC"/>
                </a:solidFill>
              </a:rPr>
            </a:br>
            <a:r>
              <a:rPr lang="en-US" altLang="en-US" sz="3200" dirty="0" smtClean="0">
                <a:solidFill>
                  <a:srgbClr val="0000CC"/>
                </a:solidFill>
              </a:rPr>
              <a:t>Resources Available </a:t>
            </a:r>
            <a:r>
              <a:rPr lang="en-US" altLang="en-US" sz="3200" dirty="0" smtClean="0">
                <a:solidFill>
                  <a:srgbClr val="FF0000"/>
                </a:solidFill>
              </a:rPr>
              <a:t>NOW</a:t>
            </a:r>
          </a:p>
        </p:txBody>
      </p:sp>
      <p:sp>
        <p:nvSpPr>
          <p:cNvPr id="63491" name="Content Placeholder 2"/>
          <p:cNvSpPr>
            <a:spLocks noGrp="1"/>
          </p:cNvSpPr>
          <p:nvPr>
            <p:ph idx="1"/>
          </p:nvPr>
        </p:nvSpPr>
        <p:spPr>
          <a:xfrm>
            <a:off x="323850" y="1447800"/>
            <a:ext cx="8534400" cy="4724400"/>
          </a:xfrm>
        </p:spPr>
        <p:txBody>
          <a:bodyPr/>
          <a:lstStyle/>
          <a:p>
            <a:pPr>
              <a:buFont typeface="Arial" panose="020B0604020202020204" pitchFamily="34" charset="0"/>
              <a:buChar char="•"/>
              <a:defRPr/>
            </a:pPr>
            <a:r>
              <a:rPr lang="en-US" altLang="en-US" sz="2000" dirty="0"/>
              <a:t>Content standards</a:t>
            </a:r>
          </a:p>
          <a:p>
            <a:pPr lvl="1">
              <a:buFont typeface="Arial" panose="020B0604020202020204" pitchFamily="34" charset="0"/>
              <a:buChar char="–"/>
              <a:defRPr/>
            </a:pPr>
            <a:r>
              <a:rPr lang="en-US" altLang="en-US" sz="1800" dirty="0"/>
              <a:t>frameworks, formative lessons, PARCC evidence statements</a:t>
            </a:r>
          </a:p>
          <a:p>
            <a:pPr>
              <a:buFont typeface="Arial" panose="020B0604020202020204" pitchFamily="34" charset="0"/>
              <a:buChar char="•"/>
              <a:defRPr/>
            </a:pPr>
            <a:r>
              <a:rPr lang="en-US" altLang="en-US" sz="2000" dirty="0"/>
              <a:t>Sample items  </a:t>
            </a:r>
          </a:p>
          <a:p>
            <a:pPr lvl="1">
              <a:buFont typeface="Arial" panose="020B0604020202020204" pitchFamily="34" charset="0"/>
              <a:buChar char="–"/>
              <a:defRPr/>
            </a:pPr>
            <a:r>
              <a:rPr lang="en-US" altLang="en-US" sz="1800" dirty="0"/>
              <a:t>formative items/benchmarks via Georgia OAS→GOFAR; </a:t>
            </a:r>
          </a:p>
          <a:p>
            <a:pPr lvl="1">
              <a:buFont typeface="Arial" panose="020B0604020202020204" pitchFamily="34" charset="0"/>
              <a:buChar char="–"/>
              <a:defRPr/>
            </a:pPr>
            <a:r>
              <a:rPr lang="en-US" altLang="en-US" sz="1800" dirty="0"/>
              <a:t>released items via PARCC, SBAC, other states (KY, NY), NAEP</a:t>
            </a:r>
          </a:p>
          <a:p>
            <a:pPr lvl="1">
              <a:buFont typeface="Arial" panose="020B0604020202020204" pitchFamily="34" charset="0"/>
              <a:buChar char="–"/>
              <a:defRPr/>
            </a:pPr>
            <a:r>
              <a:rPr lang="en-US" altLang="en-US" sz="1800" dirty="0"/>
              <a:t>parent’s guide to Georgia’s new assessment developed by the National PTA  </a:t>
            </a:r>
            <a:r>
              <a:rPr lang="en-US" altLang="en-US" sz="1200" dirty="0">
                <a:solidFill>
                  <a:srgbClr val="0000CC"/>
                </a:solidFill>
              </a:rPr>
              <a:t>[</a:t>
            </a:r>
            <a:r>
              <a:rPr lang="en-US" altLang="en-US" sz="1100" dirty="0">
                <a:solidFill>
                  <a:srgbClr val="0000CC"/>
                </a:solidFill>
              </a:rPr>
              <a:t>http://www.pta.org/advocacy/content.cfm?ItemNumber=3816 ]</a:t>
            </a:r>
            <a:endParaRPr lang="en-US" altLang="en-US" sz="1800" dirty="0">
              <a:solidFill>
                <a:srgbClr val="0000CC"/>
              </a:solidFill>
            </a:endParaRPr>
          </a:p>
          <a:p>
            <a:pPr marL="342900" lvl="1" indent="-342900">
              <a:buFont typeface="Arial" panose="020B0604020202020204" pitchFamily="34" charset="0"/>
              <a:buChar char="•"/>
              <a:defRPr/>
            </a:pPr>
            <a:r>
              <a:rPr lang="en-US" altLang="en-US" sz="2000" dirty="0" smtClean="0"/>
              <a:t>Georgia Milestones Test Blueprints/Content Weights</a:t>
            </a:r>
          </a:p>
          <a:p>
            <a:pPr marL="342900" lvl="1" indent="-342900">
              <a:buFont typeface="Arial" panose="020B0604020202020204" pitchFamily="34" charset="0"/>
              <a:buChar char="•"/>
              <a:defRPr/>
            </a:pPr>
            <a:r>
              <a:rPr lang="en-US" altLang="en-US" sz="2000" dirty="0" smtClean="0">
                <a:solidFill>
                  <a:srgbClr val="FF0000"/>
                </a:solidFill>
              </a:rPr>
              <a:t>Georgia Milestones EOG &amp; EOC Assessment Guides</a:t>
            </a:r>
          </a:p>
          <a:p>
            <a:pPr marL="342900" lvl="1" indent="-342900">
              <a:buFont typeface="Arial" panose="020B0604020202020204" pitchFamily="34" charset="0"/>
              <a:buChar char="•"/>
              <a:defRPr/>
            </a:pPr>
            <a:r>
              <a:rPr lang="en-US" altLang="en-US" sz="2000" dirty="0" smtClean="0"/>
              <a:t>Experience Online Testing Georgia website</a:t>
            </a:r>
          </a:p>
          <a:p>
            <a:pPr marL="342900" lvl="1" indent="-342900">
              <a:buFont typeface="Arial" panose="020B0604020202020204" pitchFamily="34" charset="0"/>
              <a:buChar char="•"/>
              <a:defRPr/>
            </a:pPr>
            <a:r>
              <a:rPr lang="en-US" altLang="en-US" sz="2000" dirty="0" smtClean="0"/>
              <a:t>Georgia Milestones Technology Specifications</a:t>
            </a:r>
          </a:p>
          <a:p>
            <a:pPr marL="342900" lvl="1" indent="-342900">
              <a:buFont typeface="Arial" panose="020B0604020202020204" pitchFamily="34" charset="0"/>
              <a:buChar char="•"/>
              <a:defRPr/>
            </a:pPr>
            <a:r>
              <a:rPr lang="en-US" altLang="en-US" sz="2000" dirty="0" smtClean="0"/>
              <a:t>Georgia Milestones Calculator Policy</a:t>
            </a:r>
          </a:p>
          <a:p>
            <a:pPr marL="342900" lvl="1" indent="-342900">
              <a:buFont typeface="Arial" panose="020B0604020202020204" pitchFamily="34" charset="0"/>
              <a:buChar char="•"/>
              <a:defRPr/>
            </a:pPr>
            <a:r>
              <a:rPr lang="en-US" altLang="en-US" sz="2000" dirty="0" smtClean="0"/>
              <a:t>Allowable Accommodations</a:t>
            </a:r>
            <a:endParaRPr lang="en-US" altLang="en-US" sz="2000" dirty="0"/>
          </a:p>
          <a:p>
            <a:pPr marL="342900" lvl="1" indent="-342900">
              <a:buFont typeface="Arial" panose="020B0604020202020204" pitchFamily="34" charset="0"/>
              <a:buChar char="•"/>
              <a:defRPr/>
            </a:pPr>
            <a:r>
              <a:rPr lang="en-US" altLang="en-US" sz="2000" dirty="0"/>
              <a:t>Eliciting Evidence of Student Learning Modules</a:t>
            </a:r>
          </a:p>
        </p:txBody>
      </p:sp>
      <p:sp>
        <p:nvSpPr>
          <p:cNvPr id="3" name="TextBox 2"/>
          <p:cNvSpPr txBox="1"/>
          <p:nvPr/>
        </p:nvSpPr>
        <p:spPr>
          <a:xfrm>
            <a:off x="6061075" y="4611688"/>
            <a:ext cx="3048000" cy="2246312"/>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defRPr/>
            </a:pPr>
            <a:r>
              <a:rPr lang="en-US" sz="1400" b="1" dirty="0">
                <a:solidFill>
                  <a:srgbClr val="0000CC"/>
                </a:solidFill>
              </a:rPr>
              <a:t>NOTE:  </a:t>
            </a:r>
            <a:r>
              <a:rPr lang="en-US" sz="1400" dirty="0">
                <a:solidFill>
                  <a:srgbClr val="0000CC"/>
                </a:solidFill>
              </a:rPr>
              <a:t>The content weights communicate the REPORTING CATEGORIES and the number of associated points.  </a:t>
            </a:r>
            <a:r>
              <a:rPr lang="en-US" sz="1400" b="1" dirty="0">
                <a:solidFill>
                  <a:srgbClr val="0000CC"/>
                </a:solidFill>
              </a:rPr>
              <a:t>These are </a:t>
            </a:r>
            <a:r>
              <a:rPr lang="en-US" sz="1400" b="1" u="sng" dirty="0">
                <a:solidFill>
                  <a:srgbClr val="0000CC"/>
                </a:solidFill>
              </a:rPr>
              <a:t>not</a:t>
            </a:r>
            <a:r>
              <a:rPr lang="en-US" sz="1400" b="1" dirty="0">
                <a:solidFill>
                  <a:srgbClr val="0000CC"/>
                </a:solidFill>
              </a:rPr>
              <a:t> instructional documents</a:t>
            </a:r>
            <a:r>
              <a:rPr lang="en-US" sz="1400" dirty="0">
                <a:solidFill>
                  <a:srgbClr val="0000CC"/>
                </a:solidFill>
              </a:rPr>
              <a:t> and should </a:t>
            </a:r>
            <a:r>
              <a:rPr lang="en-US" sz="1400" u="sng" dirty="0">
                <a:solidFill>
                  <a:srgbClr val="0000CC"/>
                </a:solidFill>
              </a:rPr>
              <a:t>not</a:t>
            </a:r>
            <a:r>
              <a:rPr lang="en-US" sz="1400" dirty="0">
                <a:solidFill>
                  <a:srgbClr val="0000CC"/>
                </a:solidFill>
              </a:rPr>
              <a:t> be used to inform instructional time. To do so could place students at a significant disadvantage as the knowledge and skills are not discrete and not bounded by a single domain.</a:t>
            </a:r>
          </a:p>
        </p:txBody>
      </p:sp>
    </p:spTree>
    <p:extLst>
      <p:ext uri="{BB962C8B-B14F-4D97-AF65-F5344CB8AC3E}">
        <p14:creationId xmlns:p14="http://schemas.microsoft.com/office/powerpoint/2010/main" val="4996601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0"/>
            <a:ext cx="8229600" cy="1143000"/>
          </a:xfrm>
        </p:spPr>
        <p:txBody>
          <a:bodyPr/>
          <a:lstStyle/>
          <a:p>
            <a:r>
              <a:rPr lang="en-US" altLang="en-US" smtClean="0">
                <a:solidFill>
                  <a:srgbClr val="0000CC"/>
                </a:solidFill>
              </a:rPr>
              <a:t>Georgia Milestones</a:t>
            </a:r>
            <a:endParaRPr lang="en-US" altLang="en-US" smtClean="0"/>
          </a:p>
        </p:txBody>
      </p:sp>
      <p:sp>
        <p:nvSpPr>
          <p:cNvPr id="31747" name="Content Placeholder 2"/>
          <p:cNvSpPr>
            <a:spLocks noGrp="1"/>
          </p:cNvSpPr>
          <p:nvPr>
            <p:ph idx="1"/>
          </p:nvPr>
        </p:nvSpPr>
        <p:spPr>
          <a:xfrm>
            <a:off x="304800" y="1731445"/>
            <a:ext cx="8534400" cy="4754563"/>
          </a:xfrm>
        </p:spPr>
        <p:txBody>
          <a:bodyPr/>
          <a:lstStyle/>
          <a:p>
            <a:pPr marL="0" indent="0">
              <a:buFont typeface="Arial" charset="0"/>
              <a:buNone/>
            </a:pPr>
            <a:r>
              <a:rPr lang="en-US" altLang="en-US" dirty="0" smtClean="0"/>
              <a:t>Georgia Milestones represents a significant change and importantly – </a:t>
            </a:r>
            <a:r>
              <a:rPr lang="en-US" altLang="en-US" i="1" dirty="0" smtClean="0">
                <a:solidFill>
                  <a:srgbClr val="0000CC"/>
                </a:solidFill>
              </a:rPr>
              <a:t>an opportunity</a:t>
            </a:r>
            <a:r>
              <a:rPr lang="en-US" altLang="en-US" dirty="0" smtClean="0"/>
              <a:t> – for our state.</a:t>
            </a:r>
          </a:p>
          <a:p>
            <a:pPr marL="0" indent="0">
              <a:buFont typeface="Arial" charset="0"/>
              <a:buNone/>
            </a:pPr>
            <a:endParaRPr lang="en-US" altLang="en-US" dirty="0" smtClean="0"/>
          </a:p>
          <a:p>
            <a:pPr marL="0" indent="0">
              <a:buFont typeface="Arial" charset="0"/>
              <a:buNone/>
            </a:pPr>
            <a:r>
              <a:rPr lang="en-US" altLang="en-US" dirty="0" smtClean="0"/>
              <a:t>This opportunity allows us to </a:t>
            </a:r>
            <a:r>
              <a:rPr lang="en-US" altLang="en-US" i="1" dirty="0" smtClean="0">
                <a:solidFill>
                  <a:srgbClr val="0000CC"/>
                </a:solidFill>
              </a:rPr>
              <a:t>recalibrate</a:t>
            </a:r>
            <a:r>
              <a:rPr lang="en-US" altLang="en-US" dirty="0" smtClean="0"/>
              <a:t>, as a state, and </a:t>
            </a:r>
            <a:r>
              <a:rPr lang="en-US" altLang="en-US" i="1" dirty="0" smtClean="0">
                <a:solidFill>
                  <a:srgbClr val="0000CC"/>
                </a:solidFill>
              </a:rPr>
              <a:t>refocus</a:t>
            </a:r>
            <a:r>
              <a:rPr lang="en-US" altLang="en-US" dirty="0" smtClean="0"/>
              <a:t> on </a:t>
            </a:r>
            <a:r>
              <a:rPr lang="en-US" altLang="en-US" b="1" dirty="0" smtClean="0">
                <a:solidFill>
                  <a:srgbClr val="FF0000"/>
                </a:solidFill>
              </a:rPr>
              <a:t>teaching and learning</a:t>
            </a:r>
            <a:r>
              <a:rPr lang="en-US" altLang="en-US" dirty="0" smtClean="0"/>
              <a:t> as a primary emphasis with assessment and accountability serving a </a:t>
            </a:r>
            <a:r>
              <a:rPr lang="en-US" altLang="en-US" i="1" dirty="0" smtClean="0">
                <a:solidFill>
                  <a:srgbClr val="0000CC"/>
                </a:solidFill>
              </a:rPr>
              <a:t>supporting</a:t>
            </a:r>
            <a:r>
              <a:rPr lang="en-US" altLang="en-US" dirty="0" smtClean="0"/>
              <a:t> role.</a:t>
            </a:r>
          </a:p>
        </p:txBody>
      </p:sp>
    </p:spTree>
    <p:extLst>
      <p:ext uri="{BB962C8B-B14F-4D97-AF65-F5344CB8AC3E}">
        <p14:creationId xmlns:p14="http://schemas.microsoft.com/office/powerpoint/2010/main" val="24949995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14288"/>
            <a:ext cx="8229600" cy="1143000"/>
          </a:xfrm>
        </p:spPr>
        <p:txBody>
          <a:bodyPr/>
          <a:lstStyle/>
          <a:p>
            <a:r>
              <a:rPr lang="en-US" altLang="en-US" sz="4800" smtClean="0">
                <a:solidFill>
                  <a:srgbClr val="0000CC"/>
                </a:solidFill>
              </a:rPr>
              <a:t>Georgia Milestones</a:t>
            </a:r>
          </a:p>
        </p:txBody>
      </p:sp>
      <p:sp>
        <p:nvSpPr>
          <p:cNvPr id="16387" name="Content Placeholder 2"/>
          <p:cNvSpPr>
            <a:spLocks noGrp="1"/>
          </p:cNvSpPr>
          <p:nvPr>
            <p:ph idx="1"/>
          </p:nvPr>
        </p:nvSpPr>
        <p:spPr>
          <a:xfrm>
            <a:off x="412811" y="1179513"/>
            <a:ext cx="8229600" cy="5257800"/>
          </a:xfrm>
        </p:spPr>
        <p:txBody>
          <a:bodyPr/>
          <a:lstStyle/>
          <a:p>
            <a:pPr marL="0" indent="0">
              <a:buFont typeface="Arial" charset="0"/>
              <a:buNone/>
            </a:pPr>
            <a:r>
              <a:rPr lang="en-US" altLang="en-US" sz="2800" b="1" dirty="0" smtClean="0">
                <a:solidFill>
                  <a:srgbClr val="FF0000"/>
                </a:solidFill>
              </a:rPr>
              <a:t>Features include:</a:t>
            </a:r>
          </a:p>
          <a:p>
            <a:pPr marL="0" indent="0">
              <a:buFont typeface="Arial" charset="0"/>
              <a:buNone/>
            </a:pPr>
            <a:endParaRPr lang="en-US" altLang="en-US" sz="1000" b="1" dirty="0" smtClean="0">
              <a:solidFill>
                <a:srgbClr val="FF0000"/>
              </a:solidFill>
            </a:endParaRPr>
          </a:p>
          <a:p>
            <a:pPr lvl="1"/>
            <a:r>
              <a:rPr lang="en-US" altLang="en-US" sz="2400" dirty="0" smtClean="0"/>
              <a:t>inclusion of </a:t>
            </a:r>
            <a:r>
              <a:rPr lang="en-US" altLang="en-US" sz="2400" b="1" dirty="0" smtClean="0">
                <a:solidFill>
                  <a:srgbClr val="0000CC"/>
                </a:solidFill>
              </a:rPr>
              <a:t>constructed-response items </a:t>
            </a:r>
            <a:r>
              <a:rPr lang="en-US" altLang="en-US" sz="2400" dirty="0" smtClean="0"/>
              <a:t>in ELA and mathematics, in addition to selected-response items</a:t>
            </a:r>
          </a:p>
          <a:p>
            <a:pPr lvl="1"/>
            <a:r>
              <a:rPr lang="en-US" altLang="en-US" sz="2400" dirty="0" smtClean="0"/>
              <a:t>inclusion of a </a:t>
            </a:r>
            <a:r>
              <a:rPr lang="en-US" altLang="en-US" sz="2400" b="1" dirty="0" smtClean="0">
                <a:solidFill>
                  <a:srgbClr val="0000CC"/>
                </a:solidFill>
              </a:rPr>
              <a:t>writing </a:t>
            </a:r>
            <a:r>
              <a:rPr lang="en-US" altLang="en-US" sz="2400" dirty="0" smtClean="0"/>
              <a:t>component</a:t>
            </a:r>
            <a:r>
              <a:rPr lang="en-US" altLang="en-US" sz="2400" b="1" dirty="0" smtClean="0">
                <a:solidFill>
                  <a:srgbClr val="0000CC"/>
                </a:solidFill>
              </a:rPr>
              <a:t> </a:t>
            </a:r>
            <a:r>
              <a:rPr lang="en-US" altLang="en-US" sz="2400" dirty="0" smtClean="0"/>
              <a:t>(in response to text) at every grade level and course within the ELA assessment;</a:t>
            </a:r>
          </a:p>
          <a:p>
            <a:pPr lvl="1"/>
            <a:r>
              <a:rPr lang="en-US" altLang="en-US" sz="2400" dirty="0" smtClean="0"/>
              <a:t>inclusion of </a:t>
            </a:r>
            <a:r>
              <a:rPr lang="en-US" altLang="en-US" sz="2400" b="1" dirty="0" smtClean="0">
                <a:solidFill>
                  <a:srgbClr val="0000CC"/>
                </a:solidFill>
              </a:rPr>
              <a:t>norm-referenced items </a:t>
            </a:r>
            <a:r>
              <a:rPr lang="en-US" altLang="en-US" sz="2400" dirty="0" smtClean="0"/>
              <a:t>in every grade and content area to complement the criterion-referenced information and to provide a national comparison; and</a:t>
            </a:r>
          </a:p>
          <a:p>
            <a:pPr lvl="1"/>
            <a:r>
              <a:rPr lang="en-US" altLang="en-US" sz="2400" dirty="0" smtClean="0"/>
              <a:t>transition to </a:t>
            </a:r>
            <a:r>
              <a:rPr lang="en-US" altLang="en-US" sz="2400" b="1" dirty="0" smtClean="0">
                <a:solidFill>
                  <a:srgbClr val="0000CC"/>
                </a:solidFill>
              </a:rPr>
              <a:t>online administration </a:t>
            </a:r>
            <a:r>
              <a:rPr lang="en-US" altLang="en-US" sz="2400" dirty="0" smtClean="0"/>
              <a:t>over time, with online administration considered the primary mode of administration and paper-pencil back-up until transition is completed.</a:t>
            </a:r>
          </a:p>
        </p:txBody>
      </p:sp>
      <p:sp>
        <p:nvSpPr>
          <p:cNvPr id="3" name="TextBox 2"/>
          <p:cNvSpPr txBox="1"/>
          <p:nvPr/>
        </p:nvSpPr>
        <p:spPr>
          <a:xfrm>
            <a:off x="4648200" y="5791200"/>
            <a:ext cx="3733800" cy="64611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dirty="0"/>
              <a:t>Addition of technology-enhanced items beginning in 2016-2017.</a:t>
            </a:r>
          </a:p>
        </p:txBody>
      </p:sp>
    </p:spTree>
    <p:extLst>
      <p:ext uri="{BB962C8B-B14F-4D97-AF65-F5344CB8AC3E}">
        <p14:creationId xmlns:p14="http://schemas.microsoft.com/office/powerpoint/2010/main" val="1811158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4288"/>
            <a:ext cx="8229600" cy="1143000"/>
          </a:xfrm>
        </p:spPr>
        <p:txBody>
          <a:bodyPr/>
          <a:lstStyle/>
          <a:p>
            <a:r>
              <a:rPr lang="en-US" altLang="en-US" sz="4800" smtClean="0">
                <a:solidFill>
                  <a:srgbClr val="0000CC"/>
                </a:solidFill>
              </a:rPr>
              <a:t>Georgia Milestones</a:t>
            </a:r>
          </a:p>
        </p:txBody>
      </p:sp>
      <p:sp>
        <p:nvSpPr>
          <p:cNvPr id="10243" name="Content Placeholder 2"/>
          <p:cNvSpPr>
            <a:spLocks noGrp="1"/>
          </p:cNvSpPr>
          <p:nvPr>
            <p:ph idx="1"/>
          </p:nvPr>
        </p:nvSpPr>
        <p:spPr>
          <a:xfrm>
            <a:off x="181068" y="1466660"/>
            <a:ext cx="8256761" cy="4857939"/>
          </a:xfrm>
        </p:spPr>
        <p:txBody>
          <a:bodyPr/>
          <a:lstStyle/>
          <a:p>
            <a:pPr marL="0" indent="0" algn="ctr">
              <a:buFont typeface="Arial" charset="0"/>
              <a:buNone/>
              <a:defRPr/>
            </a:pPr>
            <a:r>
              <a:rPr lang="en-US" altLang="en-US" sz="2800" b="1" dirty="0" smtClean="0">
                <a:solidFill>
                  <a:srgbClr val="FF0000"/>
                </a:solidFill>
              </a:rPr>
              <a:t>Blended:  Criterion-Referenced </a:t>
            </a:r>
            <a:r>
              <a:rPr lang="en-US" altLang="en-US" sz="2800" b="1" u="sng" dirty="0" smtClean="0">
                <a:solidFill>
                  <a:srgbClr val="FF0000"/>
                </a:solidFill>
              </a:rPr>
              <a:t>and</a:t>
            </a:r>
            <a:r>
              <a:rPr lang="en-US" altLang="en-US" sz="2800" b="1" dirty="0" smtClean="0">
                <a:solidFill>
                  <a:srgbClr val="FF0000"/>
                </a:solidFill>
              </a:rPr>
              <a:t> Norm-Referenced</a:t>
            </a:r>
          </a:p>
          <a:p>
            <a:pPr marL="0" indent="0">
              <a:buFont typeface="Arial" charset="0"/>
              <a:buNone/>
              <a:defRPr/>
            </a:pPr>
            <a:endParaRPr lang="en-US" sz="1600" dirty="0" smtClean="0"/>
          </a:p>
          <a:p>
            <a:pPr marL="0" indent="0">
              <a:buFont typeface="Arial" charset="0"/>
              <a:buNone/>
              <a:defRPr/>
            </a:pPr>
            <a:r>
              <a:rPr lang="en-US" sz="2800" dirty="0" smtClean="0"/>
              <a:t>Georgia Milestones will provide: </a:t>
            </a:r>
          </a:p>
          <a:p>
            <a:pPr lvl="1">
              <a:defRPr/>
            </a:pPr>
            <a:endParaRPr lang="en-US" sz="1050" dirty="0"/>
          </a:p>
          <a:p>
            <a:pPr lvl="1">
              <a:defRPr/>
            </a:pPr>
            <a:r>
              <a:rPr lang="en-US" sz="2400" dirty="0" smtClean="0"/>
              <a:t>criterion-referenced performance information in the form of four performance levels, depicting students’ mastery of state standards</a:t>
            </a:r>
          </a:p>
          <a:p>
            <a:pPr lvl="1">
              <a:defRPr/>
            </a:pPr>
            <a:endParaRPr lang="en-US" sz="1600" dirty="0"/>
          </a:p>
          <a:p>
            <a:pPr lvl="1">
              <a:defRPr/>
            </a:pPr>
            <a:r>
              <a:rPr lang="en-US" sz="2400" dirty="0"/>
              <a:t>n</a:t>
            </a:r>
            <a:r>
              <a:rPr lang="en-US" sz="2400" dirty="0" smtClean="0"/>
              <a:t>orm-referenced performance information in the form of national percentiles, depicting how students’ achievement compares to peers nationally</a:t>
            </a:r>
          </a:p>
          <a:p>
            <a:pPr lvl="1">
              <a:defRPr/>
            </a:pPr>
            <a:endParaRPr lang="en-US" sz="2400" dirty="0"/>
          </a:p>
          <a:p>
            <a:pPr lvl="1">
              <a:defRPr/>
            </a:pPr>
            <a:endParaRPr lang="en-US" sz="2400" dirty="0"/>
          </a:p>
        </p:txBody>
      </p:sp>
      <p:sp>
        <p:nvSpPr>
          <p:cNvPr id="2" name="TextBox 1"/>
          <p:cNvSpPr txBox="1"/>
          <p:nvPr/>
        </p:nvSpPr>
        <p:spPr>
          <a:xfrm>
            <a:off x="4191000" y="5424530"/>
            <a:ext cx="4724400" cy="1200150"/>
          </a:xfrm>
          <a:prstGeom prst="rect">
            <a:avLst/>
          </a:prstGeom>
          <a:solidFill>
            <a:schemeClr val="bg1"/>
          </a:solidFill>
        </p:spPr>
        <p:style>
          <a:lnRef idx="2">
            <a:schemeClr val="accent3"/>
          </a:lnRef>
          <a:fillRef idx="1">
            <a:schemeClr val="lt1"/>
          </a:fillRef>
          <a:effectRef idx="0">
            <a:schemeClr val="accent3"/>
          </a:effectRef>
          <a:fontRef idx="minor">
            <a:schemeClr val="dk1"/>
          </a:fontRef>
        </p:style>
        <p:txBody>
          <a:bodyPr>
            <a:spAutoFit/>
          </a:bodyPr>
          <a:lstStyle/>
          <a:p>
            <a:pPr eaLnBrk="1" hangingPunct="1">
              <a:defRPr/>
            </a:pPr>
            <a:r>
              <a:rPr lang="en-US" dirty="0">
                <a:solidFill>
                  <a:srgbClr val="0000CC"/>
                </a:solidFill>
              </a:rPr>
              <a:t>Note:  To provide norm-referenced information, some norm-referenced items may not align to Georgia’s content standards.  Only </a:t>
            </a:r>
            <a:r>
              <a:rPr lang="en-US" u="sng" dirty="0">
                <a:solidFill>
                  <a:srgbClr val="0000CC"/>
                </a:solidFill>
              </a:rPr>
              <a:t>aligned</a:t>
            </a:r>
            <a:r>
              <a:rPr lang="en-US" dirty="0">
                <a:solidFill>
                  <a:srgbClr val="0000CC"/>
                </a:solidFill>
              </a:rPr>
              <a:t> NRT items will contribute to proficiency designations.</a:t>
            </a:r>
          </a:p>
        </p:txBody>
      </p:sp>
    </p:spTree>
    <p:extLst>
      <p:ext uri="{BB962C8B-B14F-4D97-AF65-F5344CB8AC3E}">
        <p14:creationId xmlns:p14="http://schemas.microsoft.com/office/powerpoint/2010/main" val="34857416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mtClean="0">
                <a:solidFill>
                  <a:srgbClr val="0000CC"/>
                </a:solidFill>
              </a:rPr>
              <a:t>Georgia Milestones</a:t>
            </a:r>
          </a:p>
        </p:txBody>
      </p:sp>
      <p:sp>
        <p:nvSpPr>
          <p:cNvPr id="6147" name="Content Placeholder 2"/>
          <p:cNvSpPr>
            <a:spLocks noGrp="1"/>
          </p:cNvSpPr>
          <p:nvPr>
            <p:ph idx="1"/>
          </p:nvPr>
        </p:nvSpPr>
        <p:spPr/>
        <p:txBody>
          <a:bodyPr/>
          <a:lstStyle/>
          <a:p>
            <a:r>
              <a:rPr lang="en-US" altLang="en-US" dirty="0" smtClean="0"/>
              <a:t>It is important to remember that Georgia Milestones is primarily a criterion-referenced test, reflecting the content standards for each grade and course</a:t>
            </a:r>
          </a:p>
          <a:p>
            <a:pPr lvl="1"/>
            <a:r>
              <a:rPr lang="en-US" altLang="en-US" dirty="0" smtClean="0"/>
              <a:t>teachers should teach the Georgia state-adopted content standards and </a:t>
            </a:r>
            <a:r>
              <a:rPr lang="en-US" altLang="en-US" u="sng" dirty="0" smtClean="0"/>
              <a:t>not</a:t>
            </a:r>
            <a:r>
              <a:rPr lang="en-US" altLang="en-US" dirty="0" smtClean="0"/>
              <a:t> the NRT standards</a:t>
            </a:r>
          </a:p>
        </p:txBody>
      </p:sp>
      <p:sp>
        <p:nvSpPr>
          <p:cNvPr id="2" name="TextBox 1"/>
          <p:cNvSpPr txBox="1"/>
          <p:nvPr/>
        </p:nvSpPr>
        <p:spPr>
          <a:xfrm>
            <a:off x="4267200" y="5181600"/>
            <a:ext cx="4419600" cy="120015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dirty="0">
                <a:solidFill>
                  <a:srgbClr val="FF0000"/>
                </a:solidFill>
                <a:latin typeface="+mj-lt"/>
              </a:rPr>
              <a:t>Remember:  All important uses of the test results – for both students and educators –  will be based on the criterion-referenced scores and proficiency determinations.</a:t>
            </a:r>
          </a:p>
        </p:txBody>
      </p:sp>
    </p:spTree>
    <p:extLst>
      <p:ext uri="{BB962C8B-B14F-4D97-AF65-F5344CB8AC3E}">
        <p14:creationId xmlns:p14="http://schemas.microsoft.com/office/powerpoint/2010/main" val="1529616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152400"/>
            <a:ext cx="8229600" cy="1143000"/>
          </a:xfrm>
        </p:spPr>
        <p:txBody>
          <a:bodyPr/>
          <a:lstStyle/>
          <a:p>
            <a:r>
              <a:rPr lang="en-US" altLang="en-US" smtClean="0">
                <a:solidFill>
                  <a:srgbClr val="0000CC"/>
                </a:solidFill>
              </a:rPr>
              <a:t>Georgia Milestones</a:t>
            </a:r>
            <a:endParaRPr lang="en-US" altLang="en-US" smtClean="0"/>
          </a:p>
        </p:txBody>
      </p:sp>
      <p:sp>
        <p:nvSpPr>
          <p:cNvPr id="7171" name="Content Placeholder 2"/>
          <p:cNvSpPr>
            <a:spLocks noGrp="1"/>
          </p:cNvSpPr>
          <p:nvPr>
            <p:ph idx="1"/>
          </p:nvPr>
        </p:nvSpPr>
        <p:spPr>
          <a:xfrm>
            <a:off x="381000" y="1489075"/>
            <a:ext cx="8229600" cy="4419600"/>
          </a:xfrm>
        </p:spPr>
        <p:txBody>
          <a:bodyPr/>
          <a:lstStyle/>
          <a:p>
            <a:pPr marL="0" indent="0">
              <a:buFont typeface="Arial" charset="0"/>
              <a:buNone/>
            </a:pPr>
            <a:r>
              <a:rPr lang="en-US" altLang="en-US" b="1" dirty="0" smtClean="0">
                <a:solidFill>
                  <a:srgbClr val="FF0000"/>
                </a:solidFill>
              </a:rPr>
              <a:t>Transition to Online </a:t>
            </a:r>
          </a:p>
          <a:p>
            <a:pPr marL="0" indent="0">
              <a:buFont typeface="Arial" charset="0"/>
              <a:buNone/>
            </a:pPr>
            <a:endParaRPr lang="en-US" altLang="en-US" sz="2000" b="1" dirty="0" smtClean="0">
              <a:solidFill>
                <a:srgbClr val="FF0000"/>
              </a:solidFill>
            </a:endParaRPr>
          </a:p>
          <a:p>
            <a:pPr lvl="1"/>
            <a:r>
              <a:rPr lang="en-US" altLang="en-US" dirty="0" smtClean="0"/>
              <a:t>Year 1:  minimum of 30% online</a:t>
            </a:r>
          </a:p>
          <a:p>
            <a:pPr lvl="1"/>
            <a:endParaRPr lang="en-US" altLang="en-US" sz="1600" dirty="0" smtClean="0"/>
          </a:p>
          <a:p>
            <a:pPr lvl="1"/>
            <a:r>
              <a:rPr lang="en-US" altLang="en-US" dirty="0" smtClean="0"/>
              <a:t>Year 3:  minimum of 80% online</a:t>
            </a:r>
          </a:p>
          <a:p>
            <a:pPr lvl="1"/>
            <a:endParaRPr lang="en-US" altLang="en-US" sz="1600" dirty="0" smtClean="0"/>
          </a:p>
          <a:p>
            <a:pPr lvl="1"/>
            <a:r>
              <a:rPr lang="en-US" altLang="en-US" dirty="0" smtClean="0"/>
              <a:t>Year 5:  minimum of 100% online</a:t>
            </a:r>
          </a:p>
          <a:p>
            <a:pPr lvl="1"/>
            <a:endParaRPr lang="en-US" altLang="en-US" dirty="0" smtClean="0"/>
          </a:p>
          <a:p>
            <a:pPr lvl="1"/>
            <a:endParaRPr lang="en-US" altLang="en-US" dirty="0" smtClean="0"/>
          </a:p>
        </p:txBody>
      </p:sp>
      <p:sp>
        <p:nvSpPr>
          <p:cNvPr id="4" name="TextBox 3"/>
          <p:cNvSpPr txBox="1"/>
          <p:nvPr/>
        </p:nvSpPr>
        <p:spPr>
          <a:xfrm>
            <a:off x="6934200" y="2057400"/>
            <a:ext cx="1524000" cy="304641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1600" dirty="0">
                <a:solidFill>
                  <a:schemeClr val="accent1">
                    <a:lumMod val="75000"/>
                  </a:schemeClr>
                </a:solidFill>
              </a:rPr>
              <a:t>Paper/pencil versions will be available for the </a:t>
            </a:r>
            <a:r>
              <a:rPr lang="en-US" sz="1600" u="sng" dirty="0">
                <a:solidFill>
                  <a:schemeClr val="accent1">
                    <a:lumMod val="75000"/>
                  </a:schemeClr>
                </a:solidFill>
              </a:rPr>
              <a:t>small</a:t>
            </a:r>
            <a:r>
              <a:rPr lang="en-US" sz="1600" dirty="0">
                <a:solidFill>
                  <a:schemeClr val="accent1">
                    <a:lumMod val="75000"/>
                  </a:schemeClr>
                </a:solidFill>
              </a:rPr>
              <a:t> number of students who cannot interact with computer due to their disability.  Braille forms will be available</a:t>
            </a:r>
            <a:r>
              <a:rPr lang="en-US" sz="1600" dirty="0"/>
              <a:t>.</a:t>
            </a:r>
          </a:p>
        </p:txBody>
      </p:sp>
      <p:sp>
        <p:nvSpPr>
          <p:cNvPr id="2" name="Rectangle 1"/>
          <p:cNvSpPr/>
          <p:nvPr/>
        </p:nvSpPr>
        <p:spPr>
          <a:xfrm>
            <a:off x="0" y="4949825"/>
            <a:ext cx="6610350" cy="190817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1400" dirty="0"/>
              <a:t>A demo of CTB’s online platform can be accessed at this link –</a:t>
            </a:r>
          </a:p>
          <a:p>
            <a:pPr>
              <a:defRPr/>
            </a:pPr>
            <a:r>
              <a:rPr lang="en-US" sz="1400" dirty="0"/>
              <a:t> </a:t>
            </a:r>
            <a:r>
              <a:rPr lang="en-US" sz="1400" u="sng" dirty="0">
                <a:hlinkClick r:id="rId2"/>
              </a:rPr>
              <a:t>http://learnoas.ctb.com/GA/</a:t>
            </a:r>
            <a:endParaRPr lang="en-US" sz="1400" dirty="0"/>
          </a:p>
          <a:p>
            <a:pPr>
              <a:defRPr/>
            </a:pPr>
            <a:endParaRPr lang="en-US" sz="1000" dirty="0"/>
          </a:p>
          <a:p>
            <a:pPr marL="285750" indent="-285750">
              <a:buFont typeface="Arial" panose="020B0604020202020204" pitchFamily="34" charset="0"/>
              <a:buChar char="•"/>
              <a:defRPr/>
            </a:pPr>
            <a:r>
              <a:rPr lang="en-US" sz="1400" dirty="0"/>
              <a:t>Click on any one of the demonstration tests </a:t>
            </a:r>
          </a:p>
          <a:p>
            <a:pPr marL="285750" indent="-285750">
              <a:buFont typeface="Arial" panose="020B0604020202020204" pitchFamily="34" charset="0"/>
              <a:buChar char="•"/>
              <a:defRPr/>
            </a:pPr>
            <a:r>
              <a:rPr lang="en-US" sz="1400" dirty="0"/>
              <a:t>Click on “Login”, no credentials are required</a:t>
            </a:r>
          </a:p>
          <a:p>
            <a:pPr marL="285750" indent="-285750">
              <a:buFont typeface="Arial" panose="020B0604020202020204" pitchFamily="34" charset="0"/>
              <a:buChar char="•"/>
              <a:defRPr/>
            </a:pPr>
            <a:r>
              <a:rPr lang="en-US" sz="1400" dirty="0"/>
              <a:t>Click on “Start the test”</a:t>
            </a:r>
          </a:p>
          <a:p>
            <a:pPr>
              <a:defRPr/>
            </a:pPr>
            <a:endParaRPr lang="en-US" sz="1000" dirty="0"/>
          </a:p>
          <a:p>
            <a:pPr>
              <a:defRPr/>
            </a:pPr>
            <a:r>
              <a:rPr lang="en-US" sz="1400" dirty="0"/>
              <a:t>Note – the demonstration tests contain generic items from multiple grade levels and are </a:t>
            </a:r>
            <a:r>
              <a:rPr lang="en-US" sz="1400" u="sng" dirty="0"/>
              <a:t>not</a:t>
            </a:r>
            <a:r>
              <a:rPr lang="en-US" sz="1400" dirty="0"/>
              <a:t> designed to be reflective of Georgia Milestones content.</a:t>
            </a:r>
          </a:p>
        </p:txBody>
      </p:sp>
    </p:spTree>
    <p:extLst>
      <p:ext uri="{BB962C8B-B14F-4D97-AF65-F5344CB8AC3E}">
        <p14:creationId xmlns:p14="http://schemas.microsoft.com/office/powerpoint/2010/main" val="1489488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87111" y="234427"/>
            <a:ext cx="6316630" cy="1325563"/>
          </a:xfrm>
        </p:spPr>
        <p:txBody>
          <a:bodyPr>
            <a:normAutofit fontScale="90000"/>
          </a:bodyPr>
          <a:lstStyle/>
          <a:p>
            <a:r>
              <a:rPr lang="en-US" altLang="en-US" sz="3600" dirty="0" smtClean="0"/>
              <a:t>2013-2014 EOCT Student Achievement by Administration Mode:  </a:t>
            </a:r>
            <a:r>
              <a:rPr lang="en-US" altLang="en-US" sz="3600" dirty="0" smtClean="0">
                <a:solidFill>
                  <a:srgbClr val="0000FF"/>
                </a:solidFill>
              </a:rPr>
              <a:t>ELA</a:t>
            </a:r>
          </a:p>
        </p:txBody>
      </p:sp>
      <p:graphicFrame>
        <p:nvGraphicFramePr>
          <p:cNvPr id="4" name="Content Placeholder 3"/>
          <p:cNvGraphicFramePr>
            <a:graphicFrameLocks noGrp="1"/>
          </p:cNvGraphicFramePr>
          <p:nvPr>
            <p:ph idx="1"/>
          </p:nvPr>
        </p:nvGraphicFramePr>
        <p:xfrm>
          <a:off x="457200" y="1649413"/>
          <a:ext cx="8229598" cy="4419600"/>
        </p:xfrm>
        <a:graphic>
          <a:graphicData uri="http://schemas.openxmlformats.org/drawingml/2006/table">
            <a:tbl>
              <a:tblPr>
                <a:tableStyleId>{5C22544A-7EE6-4342-B048-85BDC9FD1C3A}</a:tableStyleId>
              </a:tblPr>
              <a:tblGrid>
                <a:gridCol w="938648"/>
                <a:gridCol w="938648"/>
                <a:gridCol w="841365"/>
                <a:gridCol w="841365"/>
                <a:gridCol w="1167393"/>
                <a:gridCol w="1167393"/>
                <a:gridCol w="1167393"/>
                <a:gridCol w="1167393"/>
              </a:tblGrid>
              <a:tr h="552450">
                <a:tc rowSpan="2">
                  <a:txBody>
                    <a:bodyPr/>
                    <a:lstStyle/>
                    <a:p>
                      <a:pPr algn="l" fontAlgn="b"/>
                      <a:r>
                        <a:rPr lang="en-US" sz="1200" u="none" strike="noStrike" dirty="0">
                          <a:effectLst/>
                        </a:rPr>
                        <a:t>Course</a:t>
                      </a:r>
                      <a:endParaRPr lang="en-US" sz="1200" b="1" i="0" u="none" strike="noStrike" dirty="0">
                        <a:solidFill>
                          <a:srgbClr val="000000"/>
                        </a:solidFill>
                        <a:effectLst/>
                        <a:latin typeface="Calibri"/>
                      </a:endParaRPr>
                    </a:p>
                    <a:p>
                      <a:pPr algn="l" fontAlgn="b"/>
                      <a:r>
                        <a:rPr lang="en-US" sz="1200" u="none" strike="noStrike" dirty="0">
                          <a:effectLst/>
                        </a:rPr>
                        <a:t> </a:t>
                      </a:r>
                      <a:endParaRPr lang="en-US" sz="1200" b="1" i="0" u="none" strike="noStrike" dirty="0">
                        <a:solidFill>
                          <a:srgbClr val="000000"/>
                        </a:solidFill>
                        <a:effectLst/>
                        <a:latin typeface="Calibri"/>
                      </a:endParaRPr>
                    </a:p>
                  </a:txBody>
                  <a:tcPr marL="7893" marR="7893" marT="7892" marB="0" anchor="ctr"/>
                </a:tc>
                <a:tc rowSpan="2">
                  <a:txBody>
                    <a:bodyPr/>
                    <a:lstStyle/>
                    <a:p>
                      <a:pPr algn="ctr" fontAlgn="b"/>
                      <a:r>
                        <a:rPr lang="en-US" sz="1200" u="none" strike="noStrike" dirty="0">
                          <a:effectLst/>
                        </a:rPr>
                        <a:t>Mode</a:t>
                      </a:r>
                      <a:endParaRPr lang="en-US" sz="1200" b="1" i="0" u="none" strike="noStrike" dirty="0">
                        <a:solidFill>
                          <a:srgbClr val="000000"/>
                        </a:solidFill>
                        <a:effectLst/>
                        <a:latin typeface="Calibri"/>
                      </a:endParaRPr>
                    </a:p>
                    <a:p>
                      <a:pPr algn="ctr" fontAlgn="b"/>
                      <a:r>
                        <a:rPr lang="en-US" sz="1200" u="none" strike="noStrike" dirty="0">
                          <a:effectLst/>
                        </a:rPr>
                        <a:t> </a:t>
                      </a:r>
                      <a:endParaRPr lang="en-US" sz="1200" b="1" i="0" u="none" strike="noStrike" dirty="0">
                        <a:solidFill>
                          <a:srgbClr val="000000"/>
                        </a:solidFill>
                        <a:effectLst/>
                        <a:latin typeface="Calibri"/>
                      </a:endParaRPr>
                    </a:p>
                  </a:txBody>
                  <a:tcPr marL="7893" marR="7893" marT="7892" marB="0" anchor="ctr"/>
                </a:tc>
                <a:tc rowSpan="2">
                  <a:txBody>
                    <a:bodyPr/>
                    <a:lstStyle/>
                    <a:p>
                      <a:pPr algn="ctr" fontAlgn="b"/>
                      <a:r>
                        <a:rPr lang="en-US" sz="1200" u="none" strike="noStrike" dirty="0">
                          <a:effectLst/>
                        </a:rPr>
                        <a:t>Total</a:t>
                      </a:r>
                      <a:endParaRPr lang="en-US" sz="1200" b="1" i="0" u="none" strike="noStrike" dirty="0">
                        <a:solidFill>
                          <a:srgbClr val="000000"/>
                        </a:solidFill>
                        <a:effectLst/>
                        <a:latin typeface="Calibri"/>
                      </a:endParaRPr>
                    </a:p>
                    <a:p>
                      <a:pPr algn="ctr" fontAlgn="b"/>
                      <a:r>
                        <a:rPr lang="en-US" sz="1200" u="none" strike="noStrike" dirty="0">
                          <a:effectLst/>
                        </a:rPr>
                        <a:t> </a:t>
                      </a:r>
                      <a:endParaRPr lang="en-US" sz="1200" b="1" i="0" u="none" strike="noStrike" dirty="0">
                        <a:solidFill>
                          <a:srgbClr val="000000"/>
                        </a:solidFill>
                        <a:effectLst/>
                        <a:latin typeface="Calibri"/>
                      </a:endParaRPr>
                    </a:p>
                  </a:txBody>
                  <a:tcPr marL="7893" marR="7893" marT="7892" marB="0" anchor="ctr"/>
                </a:tc>
                <a:tc rowSpan="2">
                  <a:txBody>
                    <a:bodyPr/>
                    <a:lstStyle/>
                    <a:p>
                      <a:pPr algn="ctr" fontAlgn="b"/>
                      <a:r>
                        <a:rPr lang="en-US" sz="1200" u="none" strike="noStrike" dirty="0">
                          <a:effectLst/>
                        </a:rPr>
                        <a:t>Mean Scale Score</a:t>
                      </a:r>
                      <a:endParaRPr lang="en-US" sz="1200" b="1" i="0" u="none" strike="noStrike" dirty="0">
                        <a:solidFill>
                          <a:srgbClr val="000000"/>
                        </a:solidFill>
                        <a:effectLst/>
                        <a:latin typeface="Calibri"/>
                      </a:endParaRPr>
                    </a:p>
                    <a:p>
                      <a:pPr algn="ctr" fontAlgn="b"/>
                      <a:r>
                        <a:rPr lang="en-US" sz="1200" u="none" strike="noStrike" dirty="0">
                          <a:effectLst/>
                        </a:rPr>
                        <a:t> </a:t>
                      </a:r>
                      <a:endParaRPr lang="en-US" sz="1200" b="1" i="0" u="none" strike="noStrike" dirty="0">
                        <a:solidFill>
                          <a:srgbClr val="000000"/>
                        </a:solidFill>
                        <a:effectLst/>
                        <a:latin typeface="Calibri"/>
                      </a:endParaRPr>
                    </a:p>
                  </a:txBody>
                  <a:tcPr marL="7893" marR="7893" marT="7892" marB="0" anchor="ctr"/>
                </a:tc>
                <a:tc gridSpan="4">
                  <a:txBody>
                    <a:bodyPr/>
                    <a:lstStyle/>
                    <a:p>
                      <a:pPr algn="ctr" fontAlgn="b"/>
                      <a:r>
                        <a:rPr lang="en-US" sz="1200" u="none" strike="noStrike" dirty="0">
                          <a:effectLst/>
                        </a:rPr>
                        <a:t>Performance Level</a:t>
                      </a:r>
                      <a:endParaRPr lang="en-US" sz="1200" b="1" i="0" u="none" strike="noStrike" dirty="0">
                        <a:solidFill>
                          <a:srgbClr val="000000"/>
                        </a:solidFill>
                        <a:effectLst/>
                        <a:latin typeface="Calibri"/>
                      </a:endParaRPr>
                    </a:p>
                    <a:p>
                      <a:pPr algn="ctr" fontAlgn="b"/>
                      <a:r>
                        <a:rPr lang="en-US" sz="1200" u="none" strike="noStrike" dirty="0">
                          <a:effectLst/>
                        </a:rPr>
                        <a:t> </a:t>
                      </a:r>
                      <a:endParaRPr lang="en-US" sz="1200" b="1" i="0" u="none" strike="noStrike" dirty="0">
                        <a:solidFill>
                          <a:srgbClr val="000000"/>
                        </a:solidFill>
                        <a:effectLst/>
                        <a:latin typeface="Calibri"/>
                      </a:endParaRPr>
                    </a:p>
                  </a:txBody>
                  <a:tcPr marL="7893" marR="7893" marT="7892" marB="0" anchor="b"/>
                </a:tc>
                <a:tc hMerge="1">
                  <a:txBody>
                    <a:bodyPr/>
                    <a:lstStyle/>
                    <a:p>
                      <a:endParaRPr lang="en-US"/>
                    </a:p>
                  </a:txBody>
                  <a:tcPr/>
                </a:tc>
                <a:tc hMerge="1">
                  <a:txBody>
                    <a:bodyPr/>
                    <a:lstStyle/>
                    <a:p>
                      <a:endParaRPr lang="en-US"/>
                    </a:p>
                  </a:txBody>
                  <a:tcPr/>
                </a:tc>
                <a:tc hMerge="1">
                  <a:txBody>
                    <a:bodyPr/>
                    <a:lstStyle/>
                    <a:p>
                      <a:pPr algn="ctr" fontAlgn="b"/>
                      <a:endParaRPr lang="en-US" sz="1200" b="1" i="0" u="none" strike="noStrike" dirty="0">
                        <a:solidFill>
                          <a:srgbClr val="000000"/>
                        </a:solidFill>
                        <a:effectLst/>
                        <a:latin typeface="Calibri"/>
                      </a:endParaRPr>
                    </a:p>
                  </a:txBody>
                  <a:tcPr marL="7893" marR="7893" marT="7893" marB="0" anchor="b"/>
                </a:tc>
              </a:tr>
              <a:tr h="552450">
                <a:tc vMerge="1">
                  <a:txBody>
                    <a:bodyPr/>
                    <a:lstStyle/>
                    <a:p>
                      <a:pPr algn="l" fontAlgn="b"/>
                      <a:endParaRPr lang="en-US" sz="1200" b="1" i="0" u="none" strike="noStrike" dirty="0">
                        <a:solidFill>
                          <a:srgbClr val="000000"/>
                        </a:solidFill>
                        <a:effectLst/>
                        <a:latin typeface="Calibri"/>
                      </a:endParaRPr>
                    </a:p>
                  </a:txBody>
                  <a:tcPr marL="7893" marR="7893" marT="7893" marB="0" anchor="b"/>
                </a:tc>
                <a:tc vMerge="1">
                  <a:txBody>
                    <a:bodyPr/>
                    <a:lstStyle/>
                    <a:p>
                      <a:pPr algn="ctr" fontAlgn="b"/>
                      <a:endParaRPr lang="en-US" sz="1200" b="1" i="0" u="none" strike="noStrike" dirty="0">
                        <a:solidFill>
                          <a:srgbClr val="000000"/>
                        </a:solidFill>
                        <a:effectLst/>
                        <a:latin typeface="Calibri"/>
                      </a:endParaRPr>
                    </a:p>
                  </a:txBody>
                  <a:tcPr marL="7893" marR="7893" marT="7893" marB="0" anchor="b"/>
                </a:tc>
                <a:tc vMerge="1">
                  <a:txBody>
                    <a:bodyPr/>
                    <a:lstStyle/>
                    <a:p>
                      <a:pPr algn="ctr" fontAlgn="b"/>
                      <a:endParaRPr lang="en-US" sz="1200" b="1" i="0" u="none" strike="noStrike" dirty="0">
                        <a:solidFill>
                          <a:srgbClr val="000000"/>
                        </a:solidFill>
                        <a:effectLst/>
                        <a:latin typeface="Calibri"/>
                      </a:endParaRPr>
                    </a:p>
                  </a:txBody>
                  <a:tcPr marL="7893" marR="7893" marT="7893" marB="0" anchor="b"/>
                </a:tc>
                <a:tc vMerge="1">
                  <a:txBody>
                    <a:bodyPr/>
                    <a:lstStyle/>
                    <a:p>
                      <a:pPr algn="ctr" fontAlgn="b"/>
                      <a:endParaRPr lang="en-US" sz="1200" b="1" i="0" u="none" strike="noStrike" dirty="0">
                        <a:solidFill>
                          <a:srgbClr val="000000"/>
                        </a:solidFill>
                        <a:effectLst/>
                        <a:latin typeface="Calibri"/>
                      </a:endParaRPr>
                    </a:p>
                  </a:txBody>
                  <a:tcPr marL="7893" marR="7893" marT="7893" marB="0" anchor="b"/>
                </a:tc>
                <a:tc>
                  <a:txBody>
                    <a:bodyPr/>
                    <a:lstStyle/>
                    <a:p>
                      <a:pPr algn="ctr" fontAlgn="b"/>
                      <a:r>
                        <a:rPr lang="en-US" sz="1200" u="none" strike="noStrike" dirty="0">
                          <a:effectLst/>
                        </a:rPr>
                        <a:t>Does Not Meet Expectations</a:t>
                      </a:r>
                      <a:endParaRPr lang="en-US" sz="1200" b="1" i="0" u="none" strike="noStrike" dirty="0">
                        <a:solidFill>
                          <a:srgbClr val="000000"/>
                        </a:solidFill>
                        <a:effectLst/>
                        <a:latin typeface="Calibri"/>
                      </a:endParaRPr>
                    </a:p>
                  </a:txBody>
                  <a:tcPr marL="7893" marR="7893" marT="7892" marB="0" anchor="b"/>
                </a:tc>
                <a:tc>
                  <a:txBody>
                    <a:bodyPr/>
                    <a:lstStyle/>
                    <a:p>
                      <a:pPr algn="ctr" fontAlgn="b"/>
                      <a:r>
                        <a:rPr lang="en-US" sz="1200" u="none" strike="noStrike" dirty="0">
                          <a:effectLst/>
                        </a:rPr>
                        <a:t>Meets Expectations</a:t>
                      </a:r>
                      <a:endParaRPr lang="en-US" sz="1200" b="1" i="0" u="none" strike="noStrike" dirty="0">
                        <a:solidFill>
                          <a:srgbClr val="000000"/>
                        </a:solidFill>
                        <a:effectLst/>
                        <a:latin typeface="Calibri"/>
                      </a:endParaRPr>
                    </a:p>
                  </a:txBody>
                  <a:tcPr marL="7893" marR="7893" marT="7892" marB="0" anchor="b"/>
                </a:tc>
                <a:tc>
                  <a:txBody>
                    <a:bodyPr/>
                    <a:lstStyle/>
                    <a:p>
                      <a:pPr algn="ctr" fontAlgn="b"/>
                      <a:r>
                        <a:rPr lang="en-US" sz="1200" u="none" strike="noStrike" dirty="0">
                          <a:effectLst/>
                        </a:rPr>
                        <a:t>Exceeds Expectations</a:t>
                      </a:r>
                      <a:endParaRPr lang="en-US" sz="1200" b="1" i="0" u="none" strike="noStrike" dirty="0">
                        <a:solidFill>
                          <a:srgbClr val="000000"/>
                        </a:solidFill>
                        <a:effectLst/>
                        <a:latin typeface="Calibri"/>
                      </a:endParaRPr>
                    </a:p>
                  </a:txBody>
                  <a:tcPr marL="7893" marR="7893" marT="7892" marB="0" anchor="b"/>
                </a:tc>
                <a:tc>
                  <a:txBody>
                    <a:bodyPr/>
                    <a:lstStyle/>
                    <a:p>
                      <a:pPr algn="ctr" fontAlgn="b"/>
                      <a:r>
                        <a:rPr lang="en-US" sz="1200" u="none" strike="noStrike" dirty="0">
                          <a:effectLst/>
                        </a:rPr>
                        <a:t>Meets/Exceeds Expectations</a:t>
                      </a:r>
                      <a:endParaRPr lang="en-US" sz="1200" b="1" i="0" u="none" strike="noStrike" dirty="0">
                        <a:solidFill>
                          <a:srgbClr val="000000"/>
                        </a:solidFill>
                        <a:effectLst/>
                        <a:latin typeface="Calibri"/>
                      </a:endParaRPr>
                    </a:p>
                  </a:txBody>
                  <a:tcPr marL="7893" marR="7893" marT="7892" marB="0" anchor="b"/>
                </a:tc>
              </a:tr>
              <a:tr h="552450">
                <a:tc rowSpan="3">
                  <a:txBody>
                    <a:bodyPr/>
                    <a:lstStyle/>
                    <a:p>
                      <a:pPr algn="l" fontAlgn="b"/>
                      <a:r>
                        <a:rPr lang="en-US" sz="1200" u="none" strike="noStrike" dirty="0">
                          <a:effectLst/>
                        </a:rPr>
                        <a:t>9th Grade Literature &amp; Composition</a:t>
                      </a:r>
                      <a:endParaRPr lang="en-US" sz="1200" b="1" i="0" u="none" strike="noStrike" dirty="0">
                        <a:solidFill>
                          <a:srgbClr val="000000"/>
                        </a:solidFill>
                        <a:effectLst/>
                        <a:latin typeface="Calibri"/>
                      </a:endParaRPr>
                    </a:p>
                    <a:p>
                      <a:pPr algn="l" fontAlgn="b"/>
                      <a:r>
                        <a:rPr lang="en-US" sz="1200" u="none" strike="noStrike" dirty="0">
                          <a:effectLst/>
                        </a:rPr>
                        <a:t> </a:t>
                      </a:r>
                      <a:endParaRPr lang="en-US" sz="1200" b="1" i="0" u="none" strike="noStrike" dirty="0">
                        <a:solidFill>
                          <a:srgbClr val="000000"/>
                        </a:solidFill>
                        <a:effectLst/>
                        <a:latin typeface="Calibri"/>
                      </a:endParaRPr>
                    </a:p>
                    <a:p>
                      <a:pPr algn="l" fontAlgn="b"/>
                      <a:r>
                        <a:rPr lang="en-US" sz="1200" u="none" strike="noStrike" dirty="0">
                          <a:effectLst/>
                        </a:rPr>
                        <a:t> </a:t>
                      </a:r>
                      <a:endParaRPr lang="en-US" sz="1200" b="1" i="0" u="none" strike="noStrike" dirty="0">
                        <a:solidFill>
                          <a:srgbClr val="000000"/>
                        </a:solidFill>
                        <a:effectLst/>
                        <a:latin typeface="Calibri"/>
                      </a:endParaRPr>
                    </a:p>
                  </a:txBody>
                  <a:tcPr marL="7893" marR="7893" marT="7892" marB="0" anchor="b"/>
                </a:tc>
                <a:tc>
                  <a:txBody>
                    <a:bodyPr/>
                    <a:lstStyle/>
                    <a:p>
                      <a:pPr algn="r" fontAlgn="b"/>
                      <a:r>
                        <a:rPr lang="en-US" sz="1200" b="1" u="none" strike="noStrike" dirty="0">
                          <a:solidFill>
                            <a:srgbClr val="FF5050"/>
                          </a:solidFill>
                          <a:effectLst/>
                        </a:rPr>
                        <a:t>Online</a:t>
                      </a:r>
                      <a:endParaRPr lang="en-US" sz="1200" b="1" i="0" u="none" strike="noStrike" dirty="0">
                        <a:solidFill>
                          <a:srgbClr val="FF5050"/>
                        </a:solidFill>
                        <a:effectLst/>
                        <a:latin typeface="Calibri"/>
                      </a:endParaRPr>
                    </a:p>
                  </a:txBody>
                  <a:tcPr marL="7893" marR="7893" marT="7892" marB="0" anchor="ctr"/>
                </a:tc>
                <a:tc>
                  <a:txBody>
                    <a:bodyPr/>
                    <a:lstStyle/>
                    <a:p>
                      <a:pPr algn="r" fontAlgn="b"/>
                      <a:r>
                        <a:rPr lang="en-US" sz="1200" b="1" u="none" strike="noStrike" dirty="0">
                          <a:solidFill>
                            <a:srgbClr val="FF5050"/>
                          </a:solidFill>
                          <a:effectLst/>
                        </a:rPr>
                        <a:t>57,272</a:t>
                      </a:r>
                      <a:endParaRPr lang="en-US" sz="1200" b="1" i="0" u="none" strike="noStrike" dirty="0">
                        <a:solidFill>
                          <a:srgbClr val="FF5050"/>
                        </a:solidFill>
                        <a:effectLst/>
                        <a:latin typeface="Calibri"/>
                      </a:endParaRPr>
                    </a:p>
                  </a:txBody>
                  <a:tcPr marL="7893" marR="7893" marT="7892" marB="0" anchor="ctr"/>
                </a:tc>
                <a:tc>
                  <a:txBody>
                    <a:bodyPr/>
                    <a:lstStyle/>
                    <a:p>
                      <a:pPr algn="r" fontAlgn="b"/>
                      <a:r>
                        <a:rPr lang="en-US" sz="1200" b="1" u="none" strike="noStrike" dirty="0">
                          <a:solidFill>
                            <a:srgbClr val="FF5050"/>
                          </a:solidFill>
                          <a:effectLst/>
                        </a:rPr>
                        <a:t>441.7</a:t>
                      </a:r>
                      <a:endParaRPr lang="en-US" sz="1200" b="1" i="0" u="none" strike="noStrike" dirty="0">
                        <a:solidFill>
                          <a:srgbClr val="FF5050"/>
                        </a:solidFill>
                        <a:effectLst/>
                        <a:latin typeface="Calibri"/>
                      </a:endParaRPr>
                    </a:p>
                  </a:txBody>
                  <a:tcPr marL="7893" marR="7893" marT="7892" marB="0" anchor="ctr"/>
                </a:tc>
                <a:tc>
                  <a:txBody>
                    <a:bodyPr/>
                    <a:lstStyle/>
                    <a:p>
                      <a:pPr algn="r" fontAlgn="b"/>
                      <a:r>
                        <a:rPr lang="en-US" sz="1200" b="1" u="none" strike="noStrike" dirty="0">
                          <a:solidFill>
                            <a:srgbClr val="FF5050"/>
                          </a:solidFill>
                          <a:effectLst/>
                        </a:rPr>
                        <a:t>10.9%</a:t>
                      </a:r>
                      <a:endParaRPr lang="en-US" sz="1200" b="1" i="0" u="none" strike="noStrike" dirty="0">
                        <a:solidFill>
                          <a:srgbClr val="FF5050"/>
                        </a:solidFill>
                        <a:effectLst/>
                        <a:latin typeface="Calibri"/>
                      </a:endParaRPr>
                    </a:p>
                  </a:txBody>
                  <a:tcPr marL="7893" marR="7893" marT="7892" marB="0" anchor="ctr"/>
                </a:tc>
                <a:tc>
                  <a:txBody>
                    <a:bodyPr/>
                    <a:lstStyle/>
                    <a:p>
                      <a:pPr algn="r" fontAlgn="b"/>
                      <a:r>
                        <a:rPr lang="en-US" sz="1200" b="1" u="none" strike="noStrike" dirty="0">
                          <a:solidFill>
                            <a:srgbClr val="FF5050"/>
                          </a:solidFill>
                          <a:effectLst/>
                        </a:rPr>
                        <a:t>44.5%</a:t>
                      </a:r>
                      <a:endParaRPr lang="en-US" sz="1200" b="1" i="0" u="none" strike="noStrike" dirty="0">
                        <a:solidFill>
                          <a:srgbClr val="FF5050"/>
                        </a:solidFill>
                        <a:effectLst/>
                        <a:latin typeface="Calibri"/>
                      </a:endParaRPr>
                    </a:p>
                  </a:txBody>
                  <a:tcPr marL="7893" marR="7893" marT="7892" marB="0" anchor="ctr"/>
                </a:tc>
                <a:tc>
                  <a:txBody>
                    <a:bodyPr/>
                    <a:lstStyle/>
                    <a:p>
                      <a:pPr algn="r" fontAlgn="b"/>
                      <a:r>
                        <a:rPr lang="en-US" sz="1200" b="1" u="none" strike="noStrike" dirty="0">
                          <a:solidFill>
                            <a:srgbClr val="FF5050"/>
                          </a:solidFill>
                          <a:effectLst/>
                        </a:rPr>
                        <a:t>44.6%</a:t>
                      </a:r>
                      <a:endParaRPr lang="en-US" sz="1200" b="1" i="0" u="none" strike="noStrike" dirty="0">
                        <a:solidFill>
                          <a:srgbClr val="FF5050"/>
                        </a:solidFill>
                        <a:effectLst/>
                        <a:latin typeface="Calibri"/>
                      </a:endParaRPr>
                    </a:p>
                  </a:txBody>
                  <a:tcPr marL="7893" marR="7893" marT="7892" marB="0" anchor="ctr"/>
                </a:tc>
                <a:tc>
                  <a:txBody>
                    <a:bodyPr/>
                    <a:lstStyle/>
                    <a:p>
                      <a:pPr algn="r" fontAlgn="b"/>
                      <a:r>
                        <a:rPr lang="en-US" sz="1200" b="1" u="none" strike="noStrike" dirty="0">
                          <a:solidFill>
                            <a:srgbClr val="FF5050"/>
                          </a:solidFill>
                          <a:effectLst/>
                        </a:rPr>
                        <a:t>89.1%</a:t>
                      </a:r>
                      <a:endParaRPr lang="en-US" sz="1200" b="1" i="0" u="none" strike="noStrike" dirty="0">
                        <a:solidFill>
                          <a:srgbClr val="FF5050"/>
                        </a:solidFill>
                        <a:effectLst/>
                        <a:latin typeface="Calibri"/>
                      </a:endParaRPr>
                    </a:p>
                  </a:txBody>
                  <a:tcPr marL="7893" marR="7893" marT="7892" marB="0" anchor="ctr"/>
                </a:tc>
              </a:tr>
              <a:tr h="552450">
                <a:tc vMerge="1">
                  <a:txBody>
                    <a:bodyPr/>
                    <a:lstStyle/>
                    <a:p>
                      <a:pPr algn="l" fontAlgn="b"/>
                      <a:endParaRPr lang="en-US" sz="1200" b="1" i="0" u="none" strike="noStrike" dirty="0">
                        <a:solidFill>
                          <a:srgbClr val="000000"/>
                        </a:solidFill>
                        <a:effectLst/>
                        <a:latin typeface="Calibri"/>
                      </a:endParaRPr>
                    </a:p>
                  </a:txBody>
                  <a:tcPr marL="7893" marR="7893" marT="7893" marB="0" anchor="b"/>
                </a:tc>
                <a:tc>
                  <a:txBody>
                    <a:bodyPr/>
                    <a:lstStyle/>
                    <a:p>
                      <a:pPr algn="r" fontAlgn="b"/>
                      <a:r>
                        <a:rPr lang="en-US" sz="1200" u="none" strike="noStrike" dirty="0">
                          <a:effectLst/>
                        </a:rPr>
                        <a:t>Paper/Pencil</a:t>
                      </a:r>
                      <a:endParaRPr lang="en-US" sz="1200" b="0" i="0" u="none" strike="noStrike" dirty="0">
                        <a:solidFill>
                          <a:srgbClr val="000000"/>
                        </a:solidFill>
                        <a:effectLst/>
                        <a:latin typeface="Calibri"/>
                      </a:endParaRPr>
                    </a:p>
                  </a:txBody>
                  <a:tcPr marL="7893" marR="7893" marT="7892" marB="0" anchor="ctr"/>
                </a:tc>
                <a:tc>
                  <a:txBody>
                    <a:bodyPr/>
                    <a:lstStyle/>
                    <a:p>
                      <a:pPr algn="r" fontAlgn="b"/>
                      <a:r>
                        <a:rPr lang="en-US" sz="1200" u="none" strike="noStrike" dirty="0">
                          <a:effectLst/>
                        </a:rPr>
                        <a:t>76,579</a:t>
                      </a:r>
                      <a:endParaRPr lang="en-US" sz="1200" b="0" i="0" u="none" strike="noStrike" dirty="0">
                        <a:solidFill>
                          <a:srgbClr val="000000"/>
                        </a:solidFill>
                        <a:effectLst/>
                        <a:latin typeface="Calibri"/>
                      </a:endParaRPr>
                    </a:p>
                  </a:txBody>
                  <a:tcPr marL="7893" marR="7893" marT="7892" marB="0" anchor="ctr"/>
                </a:tc>
                <a:tc>
                  <a:txBody>
                    <a:bodyPr/>
                    <a:lstStyle/>
                    <a:p>
                      <a:pPr algn="r" fontAlgn="b"/>
                      <a:r>
                        <a:rPr lang="en-US" sz="1200" u="none" strike="noStrike" dirty="0">
                          <a:effectLst/>
                        </a:rPr>
                        <a:t>436.2</a:t>
                      </a:r>
                      <a:endParaRPr lang="en-US" sz="1200" b="0" i="0" u="none" strike="noStrike" dirty="0">
                        <a:solidFill>
                          <a:srgbClr val="000000"/>
                        </a:solidFill>
                        <a:effectLst/>
                        <a:latin typeface="Calibri"/>
                      </a:endParaRPr>
                    </a:p>
                  </a:txBody>
                  <a:tcPr marL="7893" marR="7893" marT="7892" marB="0" anchor="ctr"/>
                </a:tc>
                <a:tc>
                  <a:txBody>
                    <a:bodyPr/>
                    <a:lstStyle/>
                    <a:p>
                      <a:pPr algn="r" fontAlgn="b"/>
                      <a:r>
                        <a:rPr lang="en-US" sz="1200" u="none" strike="noStrike" dirty="0">
                          <a:effectLst/>
                        </a:rPr>
                        <a:t>14.2%</a:t>
                      </a:r>
                      <a:endParaRPr lang="en-US" sz="1200" b="0" i="0" u="none" strike="noStrike" dirty="0">
                        <a:solidFill>
                          <a:srgbClr val="000000"/>
                        </a:solidFill>
                        <a:effectLst/>
                        <a:latin typeface="Calibri"/>
                      </a:endParaRPr>
                    </a:p>
                  </a:txBody>
                  <a:tcPr marL="7893" marR="7893" marT="7892" marB="0" anchor="ctr"/>
                </a:tc>
                <a:tc>
                  <a:txBody>
                    <a:bodyPr/>
                    <a:lstStyle/>
                    <a:p>
                      <a:pPr algn="r" fontAlgn="b"/>
                      <a:r>
                        <a:rPr lang="en-US" sz="1200" u="none" strike="noStrike" dirty="0">
                          <a:effectLst/>
                        </a:rPr>
                        <a:t>47.5%</a:t>
                      </a:r>
                      <a:endParaRPr lang="en-US" sz="1200" b="0" i="0" u="none" strike="noStrike" dirty="0">
                        <a:solidFill>
                          <a:srgbClr val="000000"/>
                        </a:solidFill>
                        <a:effectLst/>
                        <a:latin typeface="Calibri"/>
                      </a:endParaRPr>
                    </a:p>
                  </a:txBody>
                  <a:tcPr marL="7893" marR="7893" marT="7892" marB="0" anchor="ctr"/>
                </a:tc>
                <a:tc>
                  <a:txBody>
                    <a:bodyPr/>
                    <a:lstStyle/>
                    <a:p>
                      <a:pPr algn="r" fontAlgn="b"/>
                      <a:r>
                        <a:rPr lang="en-US" sz="1200" u="none" strike="noStrike" dirty="0">
                          <a:effectLst/>
                        </a:rPr>
                        <a:t>38.3%</a:t>
                      </a:r>
                      <a:endParaRPr lang="en-US" sz="1200" b="0" i="0" u="none" strike="noStrike" dirty="0">
                        <a:solidFill>
                          <a:srgbClr val="000000"/>
                        </a:solidFill>
                        <a:effectLst/>
                        <a:latin typeface="Calibri"/>
                      </a:endParaRPr>
                    </a:p>
                  </a:txBody>
                  <a:tcPr marL="7893" marR="7893" marT="7892" marB="0" anchor="ctr"/>
                </a:tc>
                <a:tc>
                  <a:txBody>
                    <a:bodyPr/>
                    <a:lstStyle/>
                    <a:p>
                      <a:pPr algn="r" fontAlgn="b"/>
                      <a:r>
                        <a:rPr lang="en-US" sz="1200" b="1" u="none" strike="noStrike" dirty="0">
                          <a:solidFill>
                            <a:srgbClr val="0000CC"/>
                          </a:solidFill>
                          <a:effectLst/>
                        </a:rPr>
                        <a:t>85.8%</a:t>
                      </a:r>
                      <a:endParaRPr lang="en-US" sz="1200" b="1" i="0" u="none" strike="noStrike" dirty="0">
                        <a:solidFill>
                          <a:srgbClr val="0000CC"/>
                        </a:solidFill>
                        <a:effectLst/>
                        <a:latin typeface="Calibri"/>
                      </a:endParaRPr>
                    </a:p>
                  </a:txBody>
                  <a:tcPr marL="7893" marR="7893" marT="7892" marB="0" anchor="ctr"/>
                </a:tc>
              </a:tr>
              <a:tr h="552450">
                <a:tc vMerge="1">
                  <a:txBody>
                    <a:bodyPr/>
                    <a:lstStyle/>
                    <a:p>
                      <a:pPr algn="l" fontAlgn="b"/>
                      <a:endParaRPr lang="en-US" sz="1200" b="1" i="0" u="none" strike="noStrike" dirty="0">
                        <a:solidFill>
                          <a:srgbClr val="000000"/>
                        </a:solidFill>
                        <a:effectLst/>
                        <a:latin typeface="Calibri"/>
                      </a:endParaRPr>
                    </a:p>
                  </a:txBody>
                  <a:tcPr marL="7893" marR="7893" marT="7893" marB="0" anchor="b"/>
                </a:tc>
                <a:tc>
                  <a:txBody>
                    <a:bodyPr/>
                    <a:lstStyle/>
                    <a:p>
                      <a:pPr algn="r" fontAlgn="b"/>
                      <a:r>
                        <a:rPr lang="en-US" sz="1200" u="none" strike="noStrike" dirty="0">
                          <a:effectLst/>
                        </a:rPr>
                        <a:t>Total</a:t>
                      </a:r>
                      <a:endParaRPr lang="en-US" sz="1200" b="0" i="0" u="none" strike="noStrike" dirty="0">
                        <a:solidFill>
                          <a:srgbClr val="000000"/>
                        </a:solidFill>
                        <a:effectLst/>
                        <a:latin typeface="Calibri"/>
                      </a:endParaRPr>
                    </a:p>
                  </a:txBody>
                  <a:tcPr marL="7893" marR="7893" marT="7892" marB="0" anchor="ctr"/>
                </a:tc>
                <a:tc>
                  <a:txBody>
                    <a:bodyPr/>
                    <a:lstStyle/>
                    <a:p>
                      <a:pPr algn="r" fontAlgn="b"/>
                      <a:r>
                        <a:rPr lang="en-US" sz="1200" u="none" strike="noStrike" dirty="0">
                          <a:effectLst/>
                        </a:rPr>
                        <a:t>133,851</a:t>
                      </a:r>
                      <a:endParaRPr lang="en-US" sz="1200" b="0" i="0" u="none" strike="noStrike" dirty="0">
                        <a:solidFill>
                          <a:srgbClr val="000000"/>
                        </a:solidFill>
                        <a:effectLst/>
                        <a:latin typeface="Calibri"/>
                      </a:endParaRPr>
                    </a:p>
                  </a:txBody>
                  <a:tcPr marL="7893" marR="7893" marT="7892" marB="0" anchor="ctr"/>
                </a:tc>
                <a:tc>
                  <a:txBody>
                    <a:bodyPr/>
                    <a:lstStyle/>
                    <a:p>
                      <a:pPr algn="r" fontAlgn="b"/>
                      <a:r>
                        <a:rPr lang="en-US" sz="1200" u="none" strike="noStrike" dirty="0">
                          <a:effectLst/>
                        </a:rPr>
                        <a:t>438.6</a:t>
                      </a:r>
                      <a:endParaRPr lang="en-US" sz="1200" b="0" i="0" u="none" strike="noStrike" dirty="0">
                        <a:solidFill>
                          <a:srgbClr val="000000"/>
                        </a:solidFill>
                        <a:effectLst/>
                        <a:latin typeface="Calibri"/>
                      </a:endParaRPr>
                    </a:p>
                  </a:txBody>
                  <a:tcPr marL="7893" marR="7893" marT="7892" marB="0" anchor="ctr"/>
                </a:tc>
                <a:tc>
                  <a:txBody>
                    <a:bodyPr/>
                    <a:lstStyle/>
                    <a:p>
                      <a:pPr algn="r" fontAlgn="b"/>
                      <a:r>
                        <a:rPr lang="en-US" sz="1200" u="none" strike="noStrike" dirty="0">
                          <a:effectLst/>
                        </a:rPr>
                        <a:t>12.8%</a:t>
                      </a:r>
                      <a:endParaRPr lang="en-US" sz="1200" b="0" i="0" u="none" strike="noStrike" dirty="0">
                        <a:solidFill>
                          <a:srgbClr val="000000"/>
                        </a:solidFill>
                        <a:effectLst/>
                        <a:latin typeface="Calibri"/>
                      </a:endParaRPr>
                    </a:p>
                  </a:txBody>
                  <a:tcPr marL="7893" marR="7893" marT="7892" marB="0" anchor="ctr"/>
                </a:tc>
                <a:tc>
                  <a:txBody>
                    <a:bodyPr/>
                    <a:lstStyle/>
                    <a:p>
                      <a:pPr algn="r" fontAlgn="b"/>
                      <a:r>
                        <a:rPr lang="en-US" sz="1200" u="none" strike="noStrike" dirty="0">
                          <a:effectLst/>
                        </a:rPr>
                        <a:t>46.2%</a:t>
                      </a:r>
                      <a:endParaRPr lang="en-US" sz="1200" b="0" i="0" u="none" strike="noStrike" dirty="0">
                        <a:solidFill>
                          <a:srgbClr val="000000"/>
                        </a:solidFill>
                        <a:effectLst/>
                        <a:latin typeface="Calibri"/>
                      </a:endParaRPr>
                    </a:p>
                  </a:txBody>
                  <a:tcPr marL="7893" marR="7893" marT="7892" marB="0" anchor="ctr"/>
                </a:tc>
                <a:tc>
                  <a:txBody>
                    <a:bodyPr/>
                    <a:lstStyle/>
                    <a:p>
                      <a:pPr algn="r" fontAlgn="b"/>
                      <a:r>
                        <a:rPr lang="en-US" sz="1200" u="none" strike="noStrike" dirty="0">
                          <a:effectLst/>
                        </a:rPr>
                        <a:t>41.0%</a:t>
                      </a:r>
                      <a:endParaRPr lang="en-US" sz="1200" b="0" i="0" u="none" strike="noStrike" dirty="0">
                        <a:solidFill>
                          <a:srgbClr val="000000"/>
                        </a:solidFill>
                        <a:effectLst/>
                        <a:latin typeface="Calibri"/>
                      </a:endParaRPr>
                    </a:p>
                  </a:txBody>
                  <a:tcPr marL="7893" marR="7893" marT="7892" marB="0" anchor="ctr"/>
                </a:tc>
                <a:tc>
                  <a:txBody>
                    <a:bodyPr/>
                    <a:lstStyle/>
                    <a:p>
                      <a:pPr algn="r" fontAlgn="b"/>
                      <a:r>
                        <a:rPr lang="en-US" sz="1200" u="none" strike="noStrike" dirty="0">
                          <a:effectLst/>
                        </a:rPr>
                        <a:t>87.2%</a:t>
                      </a:r>
                      <a:endParaRPr lang="en-US" sz="1200" b="0" i="0" u="none" strike="noStrike" dirty="0">
                        <a:solidFill>
                          <a:srgbClr val="000000"/>
                        </a:solidFill>
                        <a:effectLst/>
                        <a:latin typeface="Calibri"/>
                      </a:endParaRPr>
                    </a:p>
                  </a:txBody>
                  <a:tcPr marL="7893" marR="7893" marT="7892" marB="0" anchor="ctr"/>
                </a:tc>
              </a:tr>
              <a:tr h="552450">
                <a:tc rowSpan="3">
                  <a:txBody>
                    <a:bodyPr/>
                    <a:lstStyle/>
                    <a:p>
                      <a:pPr algn="l" fontAlgn="b"/>
                      <a:r>
                        <a:rPr lang="en-US" sz="1200" u="none" strike="noStrike" dirty="0">
                          <a:effectLst/>
                        </a:rPr>
                        <a:t>American Literature &amp; Composition</a:t>
                      </a:r>
                      <a:endParaRPr lang="en-US" sz="1200" b="1" i="0" u="none" strike="noStrike" dirty="0">
                        <a:solidFill>
                          <a:srgbClr val="000000"/>
                        </a:solidFill>
                        <a:effectLst/>
                        <a:latin typeface="Calibri"/>
                      </a:endParaRPr>
                    </a:p>
                    <a:p>
                      <a:pPr algn="l" fontAlgn="b"/>
                      <a:r>
                        <a:rPr lang="en-US" sz="1200" u="none" strike="noStrike" dirty="0">
                          <a:effectLst/>
                        </a:rPr>
                        <a:t> </a:t>
                      </a:r>
                      <a:endParaRPr lang="en-US" sz="1200" b="1" i="0" u="none" strike="noStrike" dirty="0">
                        <a:solidFill>
                          <a:srgbClr val="000000"/>
                        </a:solidFill>
                        <a:effectLst/>
                        <a:latin typeface="Calibri"/>
                      </a:endParaRPr>
                    </a:p>
                    <a:p>
                      <a:pPr algn="l" fontAlgn="b"/>
                      <a:r>
                        <a:rPr lang="en-US" sz="1200" u="none" strike="noStrike" dirty="0">
                          <a:effectLst/>
                        </a:rPr>
                        <a:t> </a:t>
                      </a:r>
                      <a:endParaRPr lang="en-US" sz="1200" b="1" i="0" u="none" strike="noStrike" dirty="0">
                        <a:solidFill>
                          <a:srgbClr val="000000"/>
                        </a:solidFill>
                        <a:effectLst/>
                        <a:latin typeface="Calibri"/>
                      </a:endParaRPr>
                    </a:p>
                  </a:txBody>
                  <a:tcPr marL="7893" marR="7893" marT="7892" marB="0" anchor="b"/>
                </a:tc>
                <a:tc>
                  <a:txBody>
                    <a:bodyPr/>
                    <a:lstStyle/>
                    <a:p>
                      <a:pPr algn="r" fontAlgn="b"/>
                      <a:r>
                        <a:rPr lang="en-US" sz="1200" b="1" u="none" strike="noStrike" dirty="0">
                          <a:solidFill>
                            <a:srgbClr val="FF5050"/>
                          </a:solidFill>
                          <a:effectLst/>
                        </a:rPr>
                        <a:t>Online</a:t>
                      </a:r>
                      <a:endParaRPr lang="en-US" sz="1200" b="1" i="0" u="none" strike="noStrike" dirty="0">
                        <a:solidFill>
                          <a:srgbClr val="FF5050"/>
                        </a:solidFill>
                        <a:effectLst/>
                        <a:latin typeface="Calibri"/>
                      </a:endParaRPr>
                    </a:p>
                  </a:txBody>
                  <a:tcPr marL="7893" marR="7893" marT="7892" marB="0" anchor="ctr"/>
                </a:tc>
                <a:tc>
                  <a:txBody>
                    <a:bodyPr/>
                    <a:lstStyle/>
                    <a:p>
                      <a:pPr algn="r" fontAlgn="b"/>
                      <a:r>
                        <a:rPr lang="en-US" sz="1200" b="1" u="none" strike="noStrike" dirty="0">
                          <a:solidFill>
                            <a:srgbClr val="FF5050"/>
                          </a:solidFill>
                          <a:effectLst/>
                        </a:rPr>
                        <a:t>54,773</a:t>
                      </a:r>
                      <a:endParaRPr lang="en-US" sz="1200" b="1" i="0" u="none" strike="noStrike" dirty="0">
                        <a:solidFill>
                          <a:srgbClr val="FF5050"/>
                        </a:solidFill>
                        <a:effectLst/>
                        <a:latin typeface="Calibri"/>
                      </a:endParaRPr>
                    </a:p>
                  </a:txBody>
                  <a:tcPr marL="7893" marR="7893" marT="7892" marB="0" anchor="ctr"/>
                </a:tc>
                <a:tc>
                  <a:txBody>
                    <a:bodyPr/>
                    <a:lstStyle/>
                    <a:p>
                      <a:pPr algn="r" fontAlgn="b"/>
                      <a:r>
                        <a:rPr lang="en-US" sz="1200" b="1" u="none" strike="noStrike" dirty="0">
                          <a:solidFill>
                            <a:srgbClr val="FF5050"/>
                          </a:solidFill>
                          <a:effectLst/>
                        </a:rPr>
                        <a:t>442.5</a:t>
                      </a:r>
                      <a:endParaRPr lang="en-US" sz="1200" b="1" i="0" u="none" strike="noStrike" dirty="0">
                        <a:solidFill>
                          <a:srgbClr val="FF5050"/>
                        </a:solidFill>
                        <a:effectLst/>
                        <a:latin typeface="Calibri"/>
                      </a:endParaRPr>
                    </a:p>
                  </a:txBody>
                  <a:tcPr marL="7893" marR="7893" marT="7892" marB="0" anchor="ctr"/>
                </a:tc>
                <a:tc>
                  <a:txBody>
                    <a:bodyPr/>
                    <a:lstStyle/>
                    <a:p>
                      <a:pPr algn="r" fontAlgn="b"/>
                      <a:r>
                        <a:rPr lang="en-US" sz="1200" b="1" u="none" strike="noStrike" dirty="0">
                          <a:solidFill>
                            <a:srgbClr val="FF5050"/>
                          </a:solidFill>
                          <a:effectLst/>
                        </a:rPr>
                        <a:t>7.1%</a:t>
                      </a:r>
                      <a:endParaRPr lang="en-US" sz="1200" b="1" i="0" u="none" strike="noStrike" dirty="0">
                        <a:solidFill>
                          <a:srgbClr val="FF5050"/>
                        </a:solidFill>
                        <a:effectLst/>
                        <a:latin typeface="Calibri"/>
                      </a:endParaRPr>
                    </a:p>
                  </a:txBody>
                  <a:tcPr marL="7893" marR="7893" marT="7892" marB="0" anchor="ctr"/>
                </a:tc>
                <a:tc>
                  <a:txBody>
                    <a:bodyPr/>
                    <a:lstStyle/>
                    <a:p>
                      <a:pPr algn="r" fontAlgn="b"/>
                      <a:r>
                        <a:rPr lang="en-US" sz="1200" b="1" u="none" strike="noStrike" dirty="0">
                          <a:solidFill>
                            <a:srgbClr val="FF5050"/>
                          </a:solidFill>
                          <a:effectLst/>
                        </a:rPr>
                        <a:t>50.1%</a:t>
                      </a:r>
                      <a:endParaRPr lang="en-US" sz="1200" b="1" i="0" u="none" strike="noStrike" dirty="0">
                        <a:solidFill>
                          <a:srgbClr val="FF5050"/>
                        </a:solidFill>
                        <a:effectLst/>
                        <a:latin typeface="Calibri"/>
                      </a:endParaRPr>
                    </a:p>
                  </a:txBody>
                  <a:tcPr marL="7893" marR="7893" marT="7892" marB="0" anchor="ctr"/>
                </a:tc>
                <a:tc>
                  <a:txBody>
                    <a:bodyPr/>
                    <a:lstStyle/>
                    <a:p>
                      <a:pPr algn="r" fontAlgn="b"/>
                      <a:r>
                        <a:rPr lang="en-US" sz="1200" b="1" u="none" strike="noStrike" dirty="0">
                          <a:solidFill>
                            <a:srgbClr val="FF5050"/>
                          </a:solidFill>
                          <a:effectLst/>
                        </a:rPr>
                        <a:t>42.8%</a:t>
                      </a:r>
                      <a:endParaRPr lang="en-US" sz="1200" b="1" i="0" u="none" strike="noStrike" dirty="0">
                        <a:solidFill>
                          <a:srgbClr val="FF5050"/>
                        </a:solidFill>
                        <a:effectLst/>
                        <a:latin typeface="Calibri"/>
                      </a:endParaRPr>
                    </a:p>
                  </a:txBody>
                  <a:tcPr marL="7893" marR="7893" marT="7892" marB="0" anchor="ctr"/>
                </a:tc>
                <a:tc>
                  <a:txBody>
                    <a:bodyPr/>
                    <a:lstStyle/>
                    <a:p>
                      <a:pPr algn="r" fontAlgn="b"/>
                      <a:r>
                        <a:rPr lang="en-US" sz="1200" b="1" u="none" strike="noStrike" dirty="0">
                          <a:solidFill>
                            <a:srgbClr val="FF5050"/>
                          </a:solidFill>
                          <a:effectLst/>
                        </a:rPr>
                        <a:t>92.9%</a:t>
                      </a:r>
                      <a:endParaRPr lang="en-US" sz="1200" b="1" i="0" u="none" strike="noStrike" dirty="0">
                        <a:solidFill>
                          <a:srgbClr val="FF5050"/>
                        </a:solidFill>
                        <a:effectLst/>
                        <a:latin typeface="Calibri"/>
                      </a:endParaRPr>
                    </a:p>
                  </a:txBody>
                  <a:tcPr marL="7893" marR="7893" marT="7892" marB="0" anchor="ctr"/>
                </a:tc>
              </a:tr>
              <a:tr h="552450">
                <a:tc vMerge="1">
                  <a:txBody>
                    <a:bodyPr/>
                    <a:lstStyle/>
                    <a:p>
                      <a:pPr algn="l" fontAlgn="b"/>
                      <a:endParaRPr lang="en-US" sz="1200" b="1" i="0" u="none" strike="noStrike" dirty="0">
                        <a:solidFill>
                          <a:srgbClr val="000000"/>
                        </a:solidFill>
                        <a:effectLst/>
                        <a:latin typeface="Calibri"/>
                      </a:endParaRPr>
                    </a:p>
                  </a:txBody>
                  <a:tcPr marL="7893" marR="7893" marT="7893" marB="0" anchor="b"/>
                </a:tc>
                <a:tc>
                  <a:txBody>
                    <a:bodyPr/>
                    <a:lstStyle/>
                    <a:p>
                      <a:pPr algn="r" fontAlgn="b"/>
                      <a:r>
                        <a:rPr lang="en-US" sz="1200" u="none" strike="noStrike" dirty="0">
                          <a:effectLst/>
                        </a:rPr>
                        <a:t>Paper/Pencil</a:t>
                      </a:r>
                      <a:endParaRPr lang="en-US" sz="1200" b="0" i="0" u="none" strike="noStrike" dirty="0">
                        <a:solidFill>
                          <a:srgbClr val="000000"/>
                        </a:solidFill>
                        <a:effectLst/>
                        <a:latin typeface="Calibri"/>
                      </a:endParaRPr>
                    </a:p>
                  </a:txBody>
                  <a:tcPr marL="7893" marR="7893" marT="7892" marB="0" anchor="ctr"/>
                </a:tc>
                <a:tc>
                  <a:txBody>
                    <a:bodyPr/>
                    <a:lstStyle/>
                    <a:p>
                      <a:pPr algn="r" fontAlgn="b"/>
                      <a:r>
                        <a:rPr lang="en-US" sz="1200" u="none" strike="noStrike" dirty="0">
                          <a:effectLst/>
                        </a:rPr>
                        <a:t>59,013</a:t>
                      </a:r>
                      <a:endParaRPr lang="en-US" sz="1200" b="0" i="0" u="none" strike="noStrike" dirty="0">
                        <a:solidFill>
                          <a:srgbClr val="000000"/>
                        </a:solidFill>
                        <a:effectLst/>
                        <a:latin typeface="Calibri"/>
                      </a:endParaRPr>
                    </a:p>
                  </a:txBody>
                  <a:tcPr marL="7893" marR="7893" marT="7892" marB="0" anchor="ctr"/>
                </a:tc>
                <a:tc>
                  <a:txBody>
                    <a:bodyPr/>
                    <a:lstStyle/>
                    <a:p>
                      <a:pPr algn="r" fontAlgn="b"/>
                      <a:r>
                        <a:rPr lang="en-US" sz="1200" u="none" strike="noStrike" dirty="0">
                          <a:effectLst/>
                        </a:rPr>
                        <a:t>437.6</a:t>
                      </a:r>
                      <a:endParaRPr lang="en-US" sz="1200" b="0" i="0" u="none" strike="noStrike" dirty="0">
                        <a:solidFill>
                          <a:srgbClr val="000000"/>
                        </a:solidFill>
                        <a:effectLst/>
                        <a:latin typeface="Calibri"/>
                      </a:endParaRPr>
                    </a:p>
                  </a:txBody>
                  <a:tcPr marL="7893" marR="7893" marT="7892" marB="0" anchor="ctr"/>
                </a:tc>
                <a:tc>
                  <a:txBody>
                    <a:bodyPr/>
                    <a:lstStyle/>
                    <a:p>
                      <a:pPr algn="r" fontAlgn="b"/>
                      <a:r>
                        <a:rPr lang="en-US" sz="1200" u="none" strike="noStrike" dirty="0">
                          <a:effectLst/>
                        </a:rPr>
                        <a:t>8.9%</a:t>
                      </a:r>
                      <a:endParaRPr lang="en-US" sz="1200" b="0" i="0" u="none" strike="noStrike" dirty="0">
                        <a:solidFill>
                          <a:srgbClr val="000000"/>
                        </a:solidFill>
                        <a:effectLst/>
                        <a:latin typeface="Calibri"/>
                      </a:endParaRPr>
                    </a:p>
                  </a:txBody>
                  <a:tcPr marL="7893" marR="7893" marT="7892" marB="0" anchor="ctr"/>
                </a:tc>
                <a:tc>
                  <a:txBody>
                    <a:bodyPr/>
                    <a:lstStyle/>
                    <a:p>
                      <a:pPr algn="r" fontAlgn="b"/>
                      <a:r>
                        <a:rPr lang="en-US" sz="1200" u="none" strike="noStrike" dirty="0">
                          <a:effectLst/>
                        </a:rPr>
                        <a:t>55.0%</a:t>
                      </a:r>
                      <a:endParaRPr lang="en-US" sz="1200" b="0" i="0" u="none" strike="noStrike" dirty="0">
                        <a:solidFill>
                          <a:srgbClr val="000000"/>
                        </a:solidFill>
                        <a:effectLst/>
                        <a:latin typeface="Calibri"/>
                      </a:endParaRPr>
                    </a:p>
                  </a:txBody>
                  <a:tcPr marL="7893" marR="7893" marT="7892" marB="0" anchor="ctr"/>
                </a:tc>
                <a:tc>
                  <a:txBody>
                    <a:bodyPr/>
                    <a:lstStyle/>
                    <a:p>
                      <a:pPr algn="r" fontAlgn="b"/>
                      <a:r>
                        <a:rPr lang="en-US" sz="1200" u="none" strike="noStrike" dirty="0">
                          <a:effectLst/>
                        </a:rPr>
                        <a:t>36.1%</a:t>
                      </a:r>
                      <a:endParaRPr lang="en-US" sz="1200" b="0" i="0" u="none" strike="noStrike" dirty="0">
                        <a:solidFill>
                          <a:srgbClr val="000000"/>
                        </a:solidFill>
                        <a:effectLst/>
                        <a:latin typeface="Calibri"/>
                      </a:endParaRPr>
                    </a:p>
                  </a:txBody>
                  <a:tcPr marL="7893" marR="7893" marT="7892" marB="0" anchor="ctr"/>
                </a:tc>
                <a:tc>
                  <a:txBody>
                    <a:bodyPr/>
                    <a:lstStyle/>
                    <a:p>
                      <a:pPr algn="r" fontAlgn="b"/>
                      <a:r>
                        <a:rPr lang="en-US" sz="1200" b="1" u="none" strike="noStrike" dirty="0">
                          <a:solidFill>
                            <a:srgbClr val="0000CC"/>
                          </a:solidFill>
                          <a:effectLst/>
                        </a:rPr>
                        <a:t>91.1%</a:t>
                      </a:r>
                      <a:endParaRPr lang="en-US" sz="1200" b="1" i="0" u="none" strike="noStrike" dirty="0">
                        <a:solidFill>
                          <a:srgbClr val="0000CC"/>
                        </a:solidFill>
                        <a:effectLst/>
                        <a:latin typeface="Calibri"/>
                      </a:endParaRPr>
                    </a:p>
                  </a:txBody>
                  <a:tcPr marL="7893" marR="7893" marT="7892" marB="0" anchor="ctr"/>
                </a:tc>
              </a:tr>
              <a:tr h="552450">
                <a:tc vMerge="1">
                  <a:txBody>
                    <a:bodyPr/>
                    <a:lstStyle/>
                    <a:p>
                      <a:pPr algn="l" fontAlgn="b"/>
                      <a:endParaRPr lang="en-US" sz="1200" b="1" i="0" u="none" strike="noStrike" dirty="0">
                        <a:solidFill>
                          <a:srgbClr val="000000"/>
                        </a:solidFill>
                        <a:effectLst/>
                        <a:latin typeface="Calibri"/>
                      </a:endParaRPr>
                    </a:p>
                  </a:txBody>
                  <a:tcPr marL="7893" marR="7893" marT="7893" marB="0" anchor="b"/>
                </a:tc>
                <a:tc>
                  <a:txBody>
                    <a:bodyPr/>
                    <a:lstStyle/>
                    <a:p>
                      <a:pPr algn="r" fontAlgn="b"/>
                      <a:r>
                        <a:rPr lang="en-US" sz="1200" u="none" strike="noStrike" dirty="0">
                          <a:effectLst/>
                        </a:rPr>
                        <a:t>Total</a:t>
                      </a:r>
                      <a:endParaRPr lang="en-US" sz="1200" b="0" i="0" u="none" strike="noStrike" dirty="0">
                        <a:solidFill>
                          <a:srgbClr val="000000"/>
                        </a:solidFill>
                        <a:effectLst/>
                        <a:latin typeface="Calibri"/>
                      </a:endParaRPr>
                    </a:p>
                  </a:txBody>
                  <a:tcPr marL="7893" marR="7893" marT="7892" marB="0" anchor="ctr"/>
                </a:tc>
                <a:tc>
                  <a:txBody>
                    <a:bodyPr/>
                    <a:lstStyle/>
                    <a:p>
                      <a:pPr algn="r" fontAlgn="b"/>
                      <a:r>
                        <a:rPr lang="en-US" sz="1200" u="none" strike="noStrike" dirty="0">
                          <a:effectLst/>
                        </a:rPr>
                        <a:t>113,786</a:t>
                      </a:r>
                      <a:endParaRPr lang="en-US" sz="1200" b="0" i="0" u="none" strike="noStrike" dirty="0">
                        <a:solidFill>
                          <a:srgbClr val="000000"/>
                        </a:solidFill>
                        <a:effectLst/>
                        <a:latin typeface="Calibri"/>
                      </a:endParaRPr>
                    </a:p>
                  </a:txBody>
                  <a:tcPr marL="7893" marR="7893" marT="7892" marB="0" anchor="ctr"/>
                </a:tc>
                <a:tc>
                  <a:txBody>
                    <a:bodyPr/>
                    <a:lstStyle/>
                    <a:p>
                      <a:pPr algn="r" fontAlgn="b"/>
                      <a:r>
                        <a:rPr lang="en-US" sz="1200" u="none" strike="noStrike" dirty="0">
                          <a:effectLst/>
                        </a:rPr>
                        <a:t>440.0</a:t>
                      </a:r>
                      <a:endParaRPr lang="en-US" sz="1200" b="0" i="0" u="none" strike="noStrike" dirty="0">
                        <a:solidFill>
                          <a:srgbClr val="000000"/>
                        </a:solidFill>
                        <a:effectLst/>
                        <a:latin typeface="Calibri"/>
                      </a:endParaRPr>
                    </a:p>
                  </a:txBody>
                  <a:tcPr marL="7893" marR="7893" marT="7892" marB="0" anchor="ctr"/>
                </a:tc>
                <a:tc>
                  <a:txBody>
                    <a:bodyPr/>
                    <a:lstStyle/>
                    <a:p>
                      <a:pPr algn="r" fontAlgn="b"/>
                      <a:r>
                        <a:rPr lang="en-US" sz="1200" u="none" strike="noStrike" dirty="0">
                          <a:effectLst/>
                        </a:rPr>
                        <a:t>8.0%</a:t>
                      </a:r>
                      <a:endParaRPr lang="en-US" sz="1200" b="0" i="0" u="none" strike="noStrike" dirty="0">
                        <a:solidFill>
                          <a:srgbClr val="000000"/>
                        </a:solidFill>
                        <a:effectLst/>
                        <a:latin typeface="Calibri"/>
                      </a:endParaRPr>
                    </a:p>
                  </a:txBody>
                  <a:tcPr marL="7893" marR="7893" marT="7892" marB="0" anchor="ctr"/>
                </a:tc>
                <a:tc>
                  <a:txBody>
                    <a:bodyPr/>
                    <a:lstStyle/>
                    <a:p>
                      <a:pPr algn="r" fontAlgn="b"/>
                      <a:r>
                        <a:rPr lang="en-US" sz="1200" u="none" strike="noStrike" dirty="0">
                          <a:effectLst/>
                        </a:rPr>
                        <a:t>52.6%</a:t>
                      </a:r>
                      <a:endParaRPr lang="en-US" sz="1200" b="0" i="0" u="none" strike="noStrike" dirty="0">
                        <a:solidFill>
                          <a:srgbClr val="000000"/>
                        </a:solidFill>
                        <a:effectLst/>
                        <a:latin typeface="Calibri"/>
                      </a:endParaRPr>
                    </a:p>
                  </a:txBody>
                  <a:tcPr marL="7893" marR="7893" marT="7892" marB="0" anchor="ctr"/>
                </a:tc>
                <a:tc>
                  <a:txBody>
                    <a:bodyPr/>
                    <a:lstStyle/>
                    <a:p>
                      <a:pPr algn="r" fontAlgn="b"/>
                      <a:r>
                        <a:rPr lang="en-US" sz="1200" u="none" strike="noStrike" dirty="0">
                          <a:effectLst/>
                        </a:rPr>
                        <a:t>39.3%</a:t>
                      </a:r>
                      <a:endParaRPr lang="en-US" sz="1200" b="0" i="0" u="none" strike="noStrike" dirty="0">
                        <a:solidFill>
                          <a:srgbClr val="000000"/>
                        </a:solidFill>
                        <a:effectLst/>
                        <a:latin typeface="Calibri"/>
                      </a:endParaRPr>
                    </a:p>
                  </a:txBody>
                  <a:tcPr marL="7893" marR="7893" marT="7892" marB="0" anchor="ctr"/>
                </a:tc>
                <a:tc>
                  <a:txBody>
                    <a:bodyPr/>
                    <a:lstStyle/>
                    <a:p>
                      <a:pPr algn="r" fontAlgn="b"/>
                      <a:r>
                        <a:rPr lang="en-US" sz="1200" u="none" strike="noStrike" dirty="0">
                          <a:effectLst/>
                        </a:rPr>
                        <a:t>92.0%</a:t>
                      </a:r>
                      <a:endParaRPr lang="en-US" sz="1200" b="0" i="0" u="none" strike="noStrike" dirty="0">
                        <a:solidFill>
                          <a:srgbClr val="000000"/>
                        </a:solidFill>
                        <a:effectLst/>
                        <a:latin typeface="Calibri"/>
                      </a:endParaRPr>
                    </a:p>
                  </a:txBody>
                  <a:tcPr marL="7893" marR="7893" marT="7892" marB="0" anchor="ctr"/>
                </a:tc>
              </a:tr>
            </a:tbl>
          </a:graphicData>
        </a:graphic>
      </p:graphicFrame>
    </p:spTree>
    <p:extLst>
      <p:ext uri="{BB962C8B-B14F-4D97-AF65-F5344CB8AC3E}">
        <p14:creationId xmlns:p14="http://schemas.microsoft.com/office/powerpoint/2010/main" val="19226059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69005" y="243482"/>
            <a:ext cx="6316630" cy="1325563"/>
          </a:xfrm>
        </p:spPr>
        <p:txBody>
          <a:bodyPr>
            <a:normAutofit fontScale="90000"/>
          </a:bodyPr>
          <a:lstStyle/>
          <a:p>
            <a:r>
              <a:rPr lang="en-US" altLang="en-US" sz="3600" dirty="0" smtClean="0"/>
              <a:t>2013-2014 EOCT Student Achievement by Administration Mode:  </a:t>
            </a:r>
            <a:r>
              <a:rPr lang="en-US" altLang="en-US" sz="3600" dirty="0" smtClean="0">
                <a:solidFill>
                  <a:srgbClr val="0000FF"/>
                </a:solidFill>
              </a:rPr>
              <a:t>Mathematics</a:t>
            </a:r>
          </a:p>
        </p:txBody>
      </p:sp>
      <p:graphicFrame>
        <p:nvGraphicFramePr>
          <p:cNvPr id="5" name="Content Placeholder 4"/>
          <p:cNvGraphicFramePr>
            <a:graphicFrameLocks noGrp="1"/>
          </p:cNvGraphicFramePr>
          <p:nvPr>
            <p:ph idx="1"/>
          </p:nvPr>
        </p:nvGraphicFramePr>
        <p:xfrm>
          <a:off x="457200" y="1676400"/>
          <a:ext cx="8229601" cy="4191001"/>
        </p:xfrm>
        <a:graphic>
          <a:graphicData uri="http://schemas.openxmlformats.org/drawingml/2006/table">
            <a:tbl>
              <a:tblPr>
                <a:tableStyleId>{5C22544A-7EE6-4342-B048-85BDC9FD1C3A}</a:tableStyleId>
              </a:tblPr>
              <a:tblGrid>
                <a:gridCol w="1371600"/>
                <a:gridCol w="1051621"/>
                <a:gridCol w="627122"/>
                <a:gridCol w="517101"/>
                <a:gridCol w="1166227"/>
                <a:gridCol w="1166227"/>
                <a:gridCol w="1166227"/>
                <a:gridCol w="1163476"/>
              </a:tblGrid>
              <a:tr h="341579">
                <a:tc rowSpan="2">
                  <a:txBody>
                    <a:bodyPr/>
                    <a:lstStyle/>
                    <a:p>
                      <a:pPr algn="l" fontAlgn="ctr"/>
                      <a:r>
                        <a:rPr lang="en-US" sz="1200" u="none" strike="noStrike" dirty="0">
                          <a:effectLst/>
                        </a:rPr>
                        <a:t>Course</a:t>
                      </a:r>
                      <a:endParaRPr lang="en-US" sz="1200" b="1" i="0" u="none" strike="noStrike" dirty="0">
                        <a:solidFill>
                          <a:srgbClr val="000000"/>
                        </a:solidFill>
                        <a:effectLst/>
                        <a:latin typeface="Calibri"/>
                      </a:endParaRPr>
                    </a:p>
                  </a:txBody>
                  <a:tcPr marL="8252" marR="8252" marT="8252" marB="0" anchor="ctr"/>
                </a:tc>
                <a:tc rowSpan="2">
                  <a:txBody>
                    <a:bodyPr/>
                    <a:lstStyle/>
                    <a:p>
                      <a:pPr algn="ctr" fontAlgn="ctr"/>
                      <a:r>
                        <a:rPr lang="en-US" sz="1200" u="none" strike="noStrike">
                          <a:effectLst/>
                        </a:rPr>
                        <a:t>Mode</a:t>
                      </a:r>
                      <a:endParaRPr lang="en-US" sz="1200" b="1" i="0" u="none" strike="noStrike">
                        <a:solidFill>
                          <a:srgbClr val="000000"/>
                        </a:solidFill>
                        <a:effectLst/>
                        <a:latin typeface="Calibri"/>
                      </a:endParaRPr>
                    </a:p>
                  </a:txBody>
                  <a:tcPr marL="8252" marR="8252" marT="8252" marB="0" anchor="ctr"/>
                </a:tc>
                <a:tc rowSpan="2">
                  <a:txBody>
                    <a:bodyPr/>
                    <a:lstStyle/>
                    <a:p>
                      <a:pPr algn="ctr" fontAlgn="ctr"/>
                      <a:r>
                        <a:rPr lang="en-US" sz="1200" u="none" strike="noStrike">
                          <a:effectLst/>
                        </a:rPr>
                        <a:t>Total</a:t>
                      </a:r>
                      <a:endParaRPr lang="en-US" sz="1200" b="1" i="0" u="none" strike="noStrike">
                        <a:solidFill>
                          <a:srgbClr val="000000"/>
                        </a:solidFill>
                        <a:effectLst/>
                        <a:latin typeface="Calibri"/>
                      </a:endParaRPr>
                    </a:p>
                  </a:txBody>
                  <a:tcPr marL="8252" marR="8252" marT="8252" marB="0" anchor="ctr"/>
                </a:tc>
                <a:tc rowSpan="2">
                  <a:txBody>
                    <a:bodyPr/>
                    <a:lstStyle/>
                    <a:p>
                      <a:pPr algn="ctr" fontAlgn="ctr"/>
                      <a:r>
                        <a:rPr lang="en-US" sz="1200" u="none" strike="noStrike">
                          <a:effectLst/>
                        </a:rPr>
                        <a:t>Mean Scale Score</a:t>
                      </a:r>
                      <a:endParaRPr lang="en-US" sz="1200" b="1" i="0" u="none" strike="noStrike">
                        <a:solidFill>
                          <a:srgbClr val="000000"/>
                        </a:solidFill>
                        <a:effectLst/>
                        <a:latin typeface="Calibri"/>
                      </a:endParaRPr>
                    </a:p>
                  </a:txBody>
                  <a:tcPr marL="8252" marR="8252" marT="8252" marB="0" anchor="ctr"/>
                </a:tc>
                <a:tc gridSpan="4">
                  <a:txBody>
                    <a:bodyPr/>
                    <a:lstStyle/>
                    <a:p>
                      <a:pPr algn="ctr" fontAlgn="ctr"/>
                      <a:r>
                        <a:rPr lang="en-US" sz="1200" u="none" strike="noStrike">
                          <a:effectLst/>
                        </a:rPr>
                        <a:t>Performance Level</a:t>
                      </a:r>
                      <a:endParaRPr lang="en-US" sz="1200" b="1" i="0" u="none" strike="noStrike">
                        <a:solidFill>
                          <a:srgbClr val="000000"/>
                        </a:solidFill>
                        <a:effectLst/>
                        <a:latin typeface="Calibri"/>
                      </a:endParaRPr>
                    </a:p>
                  </a:txBody>
                  <a:tcPr marL="8252" marR="8252" marT="8252" marB="0" anchor="ctr"/>
                </a:tc>
                <a:tc hMerge="1">
                  <a:txBody>
                    <a:bodyPr/>
                    <a:lstStyle/>
                    <a:p>
                      <a:endParaRPr lang="en-US"/>
                    </a:p>
                  </a:txBody>
                  <a:tcPr/>
                </a:tc>
                <a:tc hMerge="1">
                  <a:txBody>
                    <a:bodyPr/>
                    <a:lstStyle/>
                    <a:p>
                      <a:endParaRPr lang="en-US"/>
                    </a:p>
                  </a:txBody>
                  <a:tcPr/>
                </a:tc>
                <a:tc hMerge="1">
                  <a:txBody>
                    <a:bodyPr/>
                    <a:lstStyle/>
                    <a:p>
                      <a:endParaRPr lang="en-US"/>
                    </a:p>
                  </a:txBody>
                  <a:tcPr/>
                </a:tc>
              </a:tr>
              <a:tr h="114336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200" u="none" strike="noStrike">
                          <a:effectLst/>
                        </a:rPr>
                        <a:t>Does Not Meet Expectations</a:t>
                      </a:r>
                      <a:endParaRPr lang="en-US" sz="1200" b="1" i="0" u="none" strike="noStrike">
                        <a:solidFill>
                          <a:srgbClr val="000000"/>
                        </a:solidFill>
                        <a:effectLst/>
                        <a:latin typeface="Calibri"/>
                      </a:endParaRPr>
                    </a:p>
                  </a:txBody>
                  <a:tcPr marL="8252" marR="8252" marT="8252" marB="0" anchor="ctr"/>
                </a:tc>
                <a:tc>
                  <a:txBody>
                    <a:bodyPr/>
                    <a:lstStyle/>
                    <a:p>
                      <a:pPr algn="ctr" fontAlgn="ctr"/>
                      <a:r>
                        <a:rPr lang="en-US" sz="1200" u="none" strike="noStrike">
                          <a:effectLst/>
                        </a:rPr>
                        <a:t>Meets Expectations</a:t>
                      </a:r>
                      <a:endParaRPr lang="en-US" sz="1200" b="1" i="0" u="none" strike="noStrike">
                        <a:solidFill>
                          <a:srgbClr val="000000"/>
                        </a:solidFill>
                        <a:effectLst/>
                        <a:latin typeface="Calibri"/>
                      </a:endParaRPr>
                    </a:p>
                  </a:txBody>
                  <a:tcPr marL="8252" marR="8252" marT="8252" marB="0" anchor="ctr"/>
                </a:tc>
                <a:tc>
                  <a:txBody>
                    <a:bodyPr/>
                    <a:lstStyle/>
                    <a:p>
                      <a:pPr algn="ctr" fontAlgn="ctr"/>
                      <a:r>
                        <a:rPr lang="en-US" sz="1200" u="none" strike="noStrike">
                          <a:effectLst/>
                        </a:rPr>
                        <a:t>Exceeds Expectations</a:t>
                      </a:r>
                      <a:endParaRPr lang="en-US" sz="1200" b="1" i="0" u="none" strike="noStrike">
                        <a:solidFill>
                          <a:srgbClr val="000000"/>
                        </a:solidFill>
                        <a:effectLst/>
                        <a:latin typeface="Calibri"/>
                      </a:endParaRPr>
                    </a:p>
                  </a:txBody>
                  <a:tcPr marL="8252" marR="8252" marT="8252" marB="0" anchor="ctr"/>
                </a:tc>
                <a:tc>
                  <a:txBody>
                    <a:bodyPr/>
                    <a:lstStyle/>
                    <a:p>
                      <a:pPr algn="ctr" fontAlgn="ctr"/>
                      <a:r>
                        <a:rPr lang="en-US" sz="1200" u="none" strike="noStrike">
                          <a:effectLst/>
                        </a:rPr>
                        <a:t>Meets/Exceeds Expectations</a:t>
                      </a:r>
                      <a:endParaRPr lang="en-US" sz="1200" b="1" i="0" u="none" strike="noStrike">
                        <a:solidFill>
                          <a:srgbClr val="000000"/>
                        </a:solidFill>
                        <a:effectLst/>
                        <a:latin typeface="Calibri"/>
                      </a:endParaRPr>
                    </a:p>
                  </a:txBody>
                  <a:tcPr marL="8252" marR="8252" marT="8252" marB="0" anchor="ctr"/>
                </a:tc>
              </a:tr>
              <a:tr h="427658">
                <a:tc rowSpan="3">
                  <a:txBody>
                    <a:bodyPr/>
                    <a:lstStyle/>
                    <a:p>
                      <a:pPr algn="l" fontAlgn="ctr"/>
                      <a:r>
                        <a:rPr lang="en-US" sz="1200" u="none" strike="noStrike">
                          <a:effectLst/>
                        </a:rPr>
                        <a:t>Coordinate Algebra</a:t>
                      </a:r>
                      <a:endParaRPr lang="en-US" sz="1200" b="1" i="0" u="none" strike="noStrike">
                        <a:solidFill>
                          <a:srgbClr val="000000"/>
                        </a:solidFill>
                        <a:effectLst/>
                        <a:latin typeface="Calibri"/>
                      </a:endParaRPr>
                    </a:p>
                  </a:txBody>
                  <a:tcPr marL="8252" marR="8252" marT="8252" marB="0" anchor="ctr"/>
                </a:tc>
                <a:tc>
                  <a:txBody>
                    <a:bodyPr/>
                    <a:lstStyle/>
                    <a:p>
                      <a:pPr algn="l" fontAlgn="t"/>
                      <a:r>
                        <a:rPr lang="en-US" sz="1200" b="1" u="none" strike="noStrike" dirty="0">
                          <a:solidFill>
                            <a:srgbClr val="FF5050"/>
                          </a:solidFill>
                          <a:effectLst/>
                        </a:rPr>
                        <a:t>Online</a:t>
                      </a:r>
                      <a:endParaRPr lang="en-US" sz="1200" b="1" i="0" u="none" strike="noStrike" dirty="0">
                        <a:solidFill>
                          <a:srgbClr val="FF5050"/>
                        </a:solidFill>
                        <a:effectLst/>
                        <a:latin typeface="Calibri"/>
                      </a:endParaRPr>
                    </a:p>
                  </a:txBody>
                  <a:tcPr marL="8252" marR="8252" marT="8252" marB="0" anchor="ctr"/>
                </a:tc>
                <a:tc>
                  <a:txBody>
                    <a:bodyPr/>
                    <a:lstStyle/>
                    <a:p>
                      <a:pPr algn="r" fontAlgn="t"/>
                      <a:r>
                        <a:rPr lang="en-US" sz="1200" b="1" u="none" strike="noStrike" dirty="0">
                          <a:solidFill>
                            <a:srgbClr val="FF5050"/>
                          </a:solidFill>
                          <a:effectLst/>
                        </a:rPr>
                        <a:t>55,292</a:t>
                      </a:r>
                      <a:endParaRPr lang="en-US" sz="1200" b="1" i="0" u="none" strike="noStrike" dirty="0">
                        <a:solidFill>
                          <a:srgbClr val="FF5050"/>
                        </a:solidFill>
                        <a:effectLst/>
                        <a:latin typeface="Calibri"/>
                      </a:endParaRPr>
                    </a:p>
                  </a:txBody>
                  <a:tcPr marL="8252" marR="8252" marT="8252" marB="0" anchor="ctr"/>
                </a:tc>
                <a:tc>
                  <a:txBody>
                    <a:bodyPr/>
                    <a:lstStyle/>
                    <a:p>
                      <a:pPr algn="r" fontAlgn="t"/>
                      <a:r>
                        <a:rPr lang="en-US" sz="1200" b="1" u="none" strike="noStrike" dirty="0">
                          <a:solidFill>
                            <a:srgbClr val="FF5050"/>
                          </a:solidFill>
                          <a:effectLst/>
                        </a:rPr>
                        <a:t>401.0</a:t>
                      </a:r>
                      <a:endParaRPr lang="en-US" sz="1200" b="1" i="0" u="none" strike="noStrike" dirty="0">
                        <a:solidFill>
                          <a:srgbClr val="FF5050"/>
                        </a:solidFill>
                        <a:effectLst/>
                        <a:latin typeface="Calibri"/>
                      </a:endParaRPr>
                    </a:p>
                  </a:txBody>
                  <a:tcPr marL="8252" marR="8252" marT="8252" marB="0" anchor="ctr"/>
                </a:tc>
                <a:tc>
                  <a:txBody>
                    <a:bodyPr/>
                    <a:lstStyle/>
                    <a:p>
                      <a:pPr algn="r" fontAlgn="t"/>
                      <a:r>
                        <a:rPr lang="en-US" sz="1200" b="1" u="none" strike="noStrike" dirty="0">
                          <a:solidFill>
                            <a:srgbClr val="FF5050"/>
                          </a:solidFill>
                          <a:effectLst/>
                        </a:rPr>
                        <a:t>52.5%</a:t>
                      </a:r>
                      <a:endParaRPr lang="en-US" sz="1200" b="1" i="0" u="none" strike="noStrike" dirty="0">
                        <a:solidFill>
                          <a:srgbClr val="FF5050"/>
                        </a:solidFill>
                        <a:effectLst/>
                        <a:latin typeface="Calibri"/>
                      </a:endParaRPr>
                    </a:p>
                  </a:txBody>
                  <a:tcPr marL="8252" marR="8252" marT="8252" marB="0" anchor="ctr"/>
                </a:tc>
                <a:tc>
                  <a:txBody>
                    <a:bodyPr/>
                    <a:lstStyle/>
                    <a:p>
                      <a:pPr algn="r" fontAlgn="t"/>
                      <a:r>
                        <a:rPr lang="en-US" sz="1200" b="1" u="none" strike="noStrike" dirty="0">
                          <a:solidFill>
                            <a:srgbClr val="FF5050"/>
                          </a:solidFill>
                          <a:effectLst/>
                        </a:rPr>
                        <a:t>35.3%</a:t>
                      </a:r>
                      <a:endParaRPr lang="en-US" sz="1200" b="1" i="0" u="none" strike="noStrike" dirty="0">
                        <a:solidFill>
                          <a:srgbClr val="FF5050"/>
                        </a:solidFill>
                        <a:effectLst/>
                        <a:latin typeface="Calibri"/>
                      </a:endParaRPr>
                    </a:p>
                  </a:txBody>
                  <a:tcPr marL="8252" marR="8252" marT="8252" marB="0" anchor="ctr"/>
                </a:tc>
                <a:tc>
                  <a:txBody>
                    <a:bodyPr/>
                    <a:lstStyle/>
                    <a:p>
                      <a:pPr algn="r" fontAlgn="t"/>
                      <a:r>
                        <a:rPr lang="en-US" sz="1200" b="1" u="none" strike="noStrike" dirty="0">
                          <a:solidFill>
                            <a:srgbClr val="FF5050"/>
                          </a:solidFill>
                          <a:effectLst/>
                        </a:rPr>
                        <a:t>12.2%</a:t>
                      </a:r>
                      <a:endParaRPr lang="en-US" sz="1200" b="1" i="0" u="none" strike="noStrike" dirty="0">
                        <a:solidFill>
                          <a:srgbClr val="FF5050"/>
                        </a:solidFill>
                        <a:effectLst/>
                        <a:latin typeface="Calibri"/>
                      </a:endParaRPr>
                    </a:p>
                  </a:txBody>
                  <a:tcPr marL="8252" marR="8252" marT="8252" marB="0" anchor="ctr"/>
                </a:tc>
                <a:tc>
                  <a:txBody>
                    <a:bodyPr/>
                    <a:lstStyle/>
                    <a:p>
                      <a:pPr algn="r" fontAlgn="b"/>
                      <a:r>
                        <a:rPr lang="en-US" sz="1200" b="1" u="none" strike="noStrike" dirty="0">
                          <a:solidFill>
                            <a:srgbClr val="FF5050"/>
                          </a:solidFill>
                          <a:effectLst/>
                        </a:rPr>
                        <a:t>47.5%</a:t>
                      </a:r>
                      <a:endParaRPr lang="en-US" sz="1200" b="1" i="0" u="none" strike="noStrike" dirty="0">
                        <a:solidFill>
                          <a:srgbClr val="FF5050"/>
                        </a:solidFill>
                        <a:effectLst/>
                        <a:latin typeface="Calibri"/>
                      </a:endParaRPr>
                    </a:p>
                  </a:txBody>
                  <a:tcPr marL="8252" marR="8252" marT="8252" marB="0" anchor="ctr"/>
                </a:tc>
              </a:tr>
              <a:tr h="488937">
                <a:tc vMerge="1">
                  <a:txBody>
                    <a:bodyPr/>
                    <a:lstStyle/>
                    <a:p>
                      <a:endParaRPr lang="en-US"/>
                    </a:p>
                  </a:txBody>
                  <a:tcPr/>
                </a:tc>
                <a:tc>
                  <a:txBody>
                    <a:bodyPr/>
                    <a:lstStyle/>
                    <a:p>
                      <a:pPr algn="l" fontAlgn="t"/>
                      <a:r>
                        <a:rPr lang="en-US" sz="1200" u="none" strike="noStrike">
                          <a:effectLst/>
                        </a:rPr>
                        <a:t>Paper/Pencil</a:t>
                      </a:r>
                      <a:endParaRPr lang="en-US" sz="1200" b="0" i="0" u="none" strike="noStrike">
                        <a:solidFill>
                          <a:srgbClr val="000000"/>
                        </a:solidFill>
                        <a:effectLst/>
                        <a:latin typeface="Calibri"/>
                      </a:endParaRPr>
                    </a:p>
                  </a:txBody>
                  <a:tcPr marL="8252" marR="8252" marT="8252" marB="0" anchor="ctr"/>
                </a:tc>
                <a:tc>
                  <a:txBody>
                    <a:bodyPr/>
                    <a:lstStyle/>
                    <a:p>
                      <a:pPr algn="r" fontAlgn="t"/>
                      <a:r>
                        <a:rPr lang="en-US" sz="1200" u="none" strike="noStrike">
                          <a:effectLst/>
                        </a:rPr>
                        <a:t>84,257</a:t>
                      </a:r>
                      <a:endParaRPr lang="en-US" sz="1200" b="0" i="0" u="none" strike="noStrike">
                        <a:solidFill>
                          <a:srgbClr val="000000"/>
                        </a:solidFill>
                        <a:effectLst/>
                        <a:latin typeface="Calibri"/>
                      </a:endParaRPr>
                    </a:p>
                  </a:txBody>
                  <a:tcPr marL="8252" marR="8252" marT="8252" marB="0" anchor="ctr"/>
                </a:tc>
                <a:tc>
                  <a:txBody>
                    <a:bodyPr/>
                    <a:lstStyle/>
                    <a:p>
                      <a:pPr algn="r" fontAlgn="t"/>
                      <a:r>
                        <a:rPr lang="en-US" sz="1200" u="none" strike="noStrike">
                          <a:effectLst/>
                        </a:rPr>
                        <a:t>391.0</a:t>
                      </a:r>
                      <a:endParaRPr lang="en-US" sz="1200" b="0" i="0" u="none" strike="noStrike">
                        <a:solidFill>
                          <a:srgbClr val="000000"/>
                        </a:solidFill>
                        <a:effectLst/>
                        <a:latin typeface="Calibri"/>
                      </a:endParaRPr>
                    </a:p>
                  </a:txBody>
                  <a:tcPr marL="8252" marR="8252" marT="8252" marB="0" anchor="ctr"/>
                </a:tc>
                <a:tc>
                  <a:txBody>
                    <a:bodyPr/>
                    <a:lstStyle/>
                    <a:p>
                      <a:pPr algn="r" fontAlgn="t"/>
                      <a:r>
                        <a:rPr lang="en-US" sz="1200" u="none" strike="noStrike" dirty="0">
                          <a:effectLst/>
                        </a:rPr>
                        <a:t>64.5%</a:t>
                      </a:r>
                      <a:endParaRPr lang="en-US" sz="1200" b="0" i="0" u="none" strike="noStrike" dirty="0">
                        <a:solidFill>
                          <a:srgbClr val="000000"/>
                        </a:solidFill>
                        <a:effectLst/>
                        <a:latin typeface="Calibri"/>
                      </a:endParaRPr>
                    </a:p>
                  </a:txBody>
                  <a:tcPr marL="8252" marR="8252" marT="8252" marB="0" anchor="ctr"/>
                </a:tc>
                <a:tc>
                  <a:txBody>
                    <a:bodyPr/>
                    <a:lstStyle/>
                    <a:p>
                      <a:pPr algn="r" fontAlgn="t"/>
                      <a:r>
                        <a:rPr lang="en-US" sz="1200" u="none" strike="noStrike" dirty="0">
                          <a:effectLst/>
                        </a:rPr>
                        <a:t>29.1%</a:t>
                      </a:r>
                      <a:endParaRPr lang="en-US" sz="1200" b="0" i="0" u="none" strike="noStrike" dirty="0">
                        <a:solidFill>
                          <a:srgbClr val="000000"/>
                        </a:solidFill>
                        <a:effectLst/>
                        <a:latin typeface="Calibri"/>
                      </a:endParaRPr>
                    </a:p>
                  </a:txBody>
                  <a:tcPr marL="8252" marR="8252" marT="8252" marB="0" anchor="ctr"/>
                </a:tc>
                <a:tc>
                  <a:txBody>
                    <a:bodyPr/>
                    <a:lstStyle/>
                    <a:p>
                      <a:pPr algn="r" fontAlgn="t"/>
                      <a:r>
                        <a:rPr lang="en-US" sz="1200" u="none" strike="noStrike">
                          <a:effectLst/>
                        </a:rPr>
                        <a:t>6.3%</a:t>
                      </a:r>
                      <a:endParaRPr lang="en-US" sz="1200" b="0" i="0" u="none" strike="noStrike">
                        <a:solidFill>
                          <a:srgbClr val="000000"/>
                        </a:solidFill>
                        <a:effectLst/>
                        <a:latin typeface="Calibri"/>
                      </a:endParaRPr>
                    </a:p>
                  </a:txBody>
                  <a:tcPr marL="8252" marR="8252" marT="8252" marB="0" anchor="ctr"/>
                </a:tc>
                <a:tc>
                  <a:txBody>
                    <a:bodyPr/>
                    <a:lstStyle/>
                    <a:p>
                      <a:pPr algn="r" fontAlgn="b"/>
                      <a:r>
                        <a:rPr lang="en-US" sz="1200" b="1" u="none" strike="noStrike" dirty="0">
                          <a:solidFill>
                            <a:srgbClr val="0000CC"/>
                          </a:solidFill>
                          <a:effectLst/>
                        </a:rPr>
                        <a:t>35.5%</a:t>
                      </a:r>
                      <a:endParaRPr lang="en-US" sz="1200" b="1" i="0" u="none" strike="noStrike" dirty="0">
                        <a:solidFill>
                          <a:srgbClr val="0000CC"/>
                        </a:solidFill>
                        <a:effectLst/>
                        <a:latin typeface="Calibri"/>
                      </a:endParaRPr>
                    </a:p>
                  </a:txBody>
                  <a:tcPr marL="8252" marR="8252" marT="8252" marB="0" anchor="ctr"/>
                </a:tc>
              </a:tr>
              <a:tr h="427658">
                <a:tc vMerge="1">
                  <a:txBody>
                    <a:bodyPr/>
                    <a:lstStyle/>
                    <a:p>
                      <a:endParaRPr lang="en-US"/>
                    </a:p>
                  </a:txBody>
                  <a:tcPr/>
                </a:tc>
                <a:tc>
                  <a:txBody>
                    <a:bodyPr/>
                    <a:lstStyle/>
                    <a:p>
                      <a:pPr algn="l" fontAlgn="t"/>
                      <a:r>
                        <a:rPr lang="en-US" sz="1200" u="none" strike="noStrike">
                          <a:effectLst/>
                        </a:rPr>
                        <a:t>Total</a:t>
                      </a:r>
                      <a:endParaRPr lang="en-US" sz="1200" b="0" i="0" u="none" strike="noStrike">
                        <a:solidFill>
                          <a:srgbClr val="000000"/>
                        </a:solidFill>
                        <a:effectLst/>
                        <a:latin typeface="Calibri"/>
                      </a:endParaRPr>
                    </a:p>
                  </a:txBody>
                  <a:tcPr marL="8252" marR="8252" marT="8252" marB="0" anchor="ctr"/>
                </a:tc>
                <a:tc>
                  <a:txBody>
                    <a:bodyPr/>
                    <a:lstStyle/>
                    <a:p>
                      <a:pPr algn="r" fontAlgn="t"/>
                      <a:r>
                        <a:rPr lang="en-US" sz="1200" u="none" strike="noStrike">
                          <a:effectLst/>
                        </a:rPr>
                        <a:t>139,549</a:t>
                      </a:r>
                      <a:endParaRPr lang="en-US" sz="1200" b="0" i="0" u="none" strike="noStrike">
                        <a:solidFill>
                          <a:srgbClr val="000000"/>
                        </a:solidFill>
                        <a:effectLst/>
                        <a:latin typeface="Calibri"/>
                      </a:endParaRPr>
                    </a:p>
                  </a:txBody>
                  <a:tcPr marL="8252" marR="8252" marT="8252" marB="0" anchor="ctr"/>
                </a:tc>
                <a:tc>
                  <a:txBody>
                    <a:bodyPr/>
                    <a:lstStyle/>
                    <a:p>
                      <a:pPr algn="r" fontAlgn="t"/>
                      <a:r>
                        <a:rPr lang="en-US" sz="1200" u="none" strike="noStrike">
                          <a:effectLst/>
                        </a:rPr>
                        <a:t>395.0</a:t>
                      </a:r>
                      <a:endParaRPr lang="en-US" sz="1200" b="0" i="0" u="none" strike="noStrike">
                        <a:solidFill>
                          <a:srgbClr val="000000"/>
                        </a:solidFill>
                        <a:effectLst/>
                        <a:latin typeface="Calibri"/>
                      </a:endParaRPr>
                    </a:p>
                  </a:txBody>
                  <a:tcPr marL="8252" marR="8252" marT="8252" marB="0" anchor="ctr"/>
                </a:tc>
                <a:tc>
                  <a:txBody>
                    <a:bodyPr/>
                    <a:lstStyle/>
                    <a:p>
                      <a:pPr algn="r" fontAlgn="t"/>
                      <a:r>
                        <a:rPr lang="en-US" sz="1200" u="none" strike="noStrike">
                          <a:effectLst/>
                        </a:rPr>
                        <a:t>59.7%</a:t>
                      </a:r>
                      <a:endParaRPr lang="en-US" sz="1200" b="0" i="0" u="none" strike="noStrike">
                        <a:solidFill>
                          <a:srgbClr val="000000"/>
                        </a:solidFill>
                        <a:effectLst/>
                        <a:latin typeface="Calibri"/>
                      </a:endParaRPr>
                    </a:p>
                  </a:txBody>
                  <a:tcPr marL="8252" marR="8252" marT="8252" marB="0" anchor="ctr"/>
                </a:tc>
                <a:tc>
                  <a:txBody>
                    <a:bodyPr/>
                    <a:lstStyle/>
                    <a:p>
                      <a:pPr algn="r" fontAlgn="t"/>
                      <a:r>
                        <a:rPr lang="en-US" sz="1200" u="none" strike="noStrike" dirty="0">
                          <a:effectLst/>
                        </a:rPr>
                        <a:t>31.6%</a:t>
                      </a:r>
                      <a:endParaRPr lang="en-US" sz="1200" b="0" i="0" u="none" strike="noStrike" dirty="0">
                        <a:solidFill>
                          <a:srgbClr val="000000"/>
                        </a:solidFill>
                        <a:effectLst/>
                        <a:latin typeface="Calibri"/>
                      </a:endParaRPr>
                    </a:p>
                  </a:txBody>
                  <a:tcPr marL="8252" marR="8252" marT="8252" marB="0" anchor="ctr"/>
                </a:tc>
                <a:tc>
                  <a:txBody>
                    <a:bodyPr/>
                    <a:lstStyle/>
                    <a:p>
                      <a:pPr algn="r" fontAlgn="t"/>
                      <a:r>
                        <a:rPr lang="en-US" sz="1200" u="none" strike="noStrike" dirty="0">
                          <a:effectLst/>
                        </a:rPr>
                        <a:t>8.7%</a:t>
                      </a:r>
                      <a:endParaRPr lang="en-US" sz="1200" b="0" i="0" u="none" strike="noStrike" dirty="0">
                        <a:solidFill>
                          <a:srgbClr val="000000"/>
                        </a:solidFill>
                        <a:effectLst/>
                        <a:latin typeface="Calibri"/>
                      </a:endParaRPr>
                    </a:p>
                  </a:txBody>
                  <a:tcPr marL="8252" marR="8252" marT="8252" marB="0" anchor="ctr"/>
                </a:tc>
                <a:tc>
                  <a:txBody>
                    <a:bodyPr/>
                    <a:lstStyle/>
                    <a:p>
                      <a:pPr algn="r" fontAlgn="b"/>
                      <a:r>
                        <a:rPr lang="en-US" sz="1200" u="none" strike="noStrike" dirty="0">
                          <a:effectLst/>
                        </a:rPr>
                        <a:t>40.3%</a:t>
                      </a:r>
                      <a:endParaRPr lang="en-US" sz="1200" b="0" i="0" u="none" strike="noStrike" dirty="0">
                        <a:solidFill>
                          <a:srgbClr val="000000"/>
                        </a:solidFill>
                        <a:effectLst/>
                        <a:latin typeface="Calibri"/>
                      </a:endParaRPr>
                    </a:p>
                  </a:txBody>
                  <a:tcPr marL="8252" marR="8252" marT="8252" marB="0" anchor="ctr"/>
                </a:tc>
              </a:tr>
              <a:tr h="427658">
                <a:tc rowSpan="3">
                  <a:txBody>
                    <a:bodyPr/>
                    <a:lstStyle/>
                    <a:p>
                      <a:pPr algn="l" fontAlgn="ctr"/>
                      <a:r>
                        <a:rPr lang="en-US" sz="1200" u="none" strike="noStrike">
                          <a:effectLst/>
                        </a:rPr>
                        <a:t>Analytic Geometry</a:t>
                      </a:r>
                      <a:endParaRPr lang="en-US" sz="1200" b="1" i="0" u="none" strike="noStrike">
                        <a:solidFill>
                          <a:srgbClr val="000000"/>
                        </a:solidFill>
                        <a:effectLst/>
                        <a:latin typeface="Calibri"/>
                      </a:endParaRPr>
                    </a:p>
                  </a:txBody>
                  <a:tcPr marL="8252" marR="8252" marT="8252" marB="0" anchor="ctr"/>
                </a:tc>
                <a:tc>
                  <a:txBody>
                    <a:bodyPr/>
                    <a:lstStyle/>
                    <a:p>
                      <a:pPr algn="l" fontAlgn="t"/>
                      <a:r>
                        <a:rPr lang="en-US" sz="1200" b="1" u="none" strike="noStrike" dirty="0">
                          <a:solidFill>
                            <a:srgbClr val="FF5050"/>
                          </a:solidFill>
                          <a:effectLst/>
                        </a:rPr>
                        <a:t>Online</a:t>
                      </a:r>
                      <a:endParaRPr lang="en-US" sz="1200" b="1" i="0" u="none" strike="noStrike" dirty="0">
                        <a:solidFill>
                          <a:srgbClr val="FF5050"/>
                        </a:solidFill>
                        <a:effectLst/>
                        <a:latin typeface="Calibri"/>
                      </a:endParaRPr>
                    </a:p>
                  </a:txBody>
                  <a:tcPr marL="8252" marR="8252" marT="8252" marB="0" anchor="ctr"/>
                </a:tc>
                <a:tc>
                  <a:txBody>
                    <a:bodyPr/>
                    <a:lstStyle/>
                    <a:p>
                      <a:pPr algn="r" fontAlgn="t"/>
                      <a:r>
                        <a:rPr lang="en-US" sz="1200" b="1" u="none" strike="noStrike" dirty="0">
                          <a:solidFill>
                            <a:srgbClr val="FF5050"/>
                          </a:solidFill>
                          <a:effectLst/>
                        </a:rPr>
                        <a:t>48,904</a:t>
                      </a:r>
                      <a:endParaRPr lang="en-US" sz="1200" b="1" i="0" u="none" strike="noStrike" dirty="0">
                        <a:solidFill>
                          <a:srgbClr val="FF5050"/>
                        </a:solidFill>
                        <a:effectLst/>
                        <a:latin typeface="Calibri"/>
                      </a:endParaRPr>
                    </a:p>
                  </a:txBody>
                  <a:tcPr marL="8252" marR="8252" marT="8252" marB="0" anchor="ctr"/>
                </a:tc>
                <a:tc>
                  <a:txBody>
                    <a:bodyPr/>
                    <a:lstStyle/>
                    <a:p>
                      <a:pPr algn="r" fontAlgn="t"/>
                      <a:r>
                        <a:rPr lang="en-US" sz="1200" b="1" u="none" strike="noStrike" dirty="0">
                          <a:solidFill>
                            <a:srgbClr val="FF5050"/>
                          </a:solidFill>
                          <a:effectLst/>
                        </a:rPr>
                        <a:t>401.2</a:t>
                      </a:r>
                      <a:endParaRPr lang="en-US" sz="1200" b="1" i="0" u="none" strike="noStrike" dirty="0">
                        <a:solidFill>
                          <a:srgbClr val="FF5050"/>
                        </a:solidFill>
                        <a:effectLst/>
                        <a:latin typeface="Calibri"/>
                      </a:endParaRPr>
                    </a:p>
                  </a:txBody>
                  <a:tcPr marL="8252" marR="8252" marT="8252" marB="0" anchor="ctr"/>
                </a:tc>
                <a:tc>
                  <a:txBody>
                    <a:bodyPr/>
                    <a:lstStyle/>
                    <a:p>
                      <a:pPr algn="r" fontAlgn="t"/>
                      <a:r>
                        <a:rPr lang="en-US" sz="1200" b="1" u="none" strike="noStrike" dirty="0">
                          <a:solidFill>
                            <a:srgbClr val="FF5050"/>
                          </a:solidFill>
                          <a:effectLst/>
                        </a:rPr>
                        <a:t>52.5%</a:t>
                      </a:r>
                      <a:endParaRPr lang="en-US" sz="1200" b="1" i="0" u="none" strike="noStrike" dirty="0">
                        <a:solidFill>
                          <a:srgbClr val="FF5050"/>
                        </a:solidFill>
                        <a:effectLst/>
                        <a:latin typeface="Calibri"/>
                      </a:endParaRPr>
                    </a:p>
                  </a:txBody>
                  <a:tcPr marL="8252" marR="8252" marT="8252" marB="0" anchor="ctr"/>
                </a:tc>
                <a:tc>
                  <a:txBody>
                    <a:bodyPr/>
                    <a:lstStyle/>
                    <a:p>
                      <a:pPr algn="r" fontAlgn="t"/>
                      <a:r>
                        <a:rPr lang="en-US" sz="1200" b="1" u="none" strike="noStrike" dirty="0">
                          <a:solidFill>
                            <a:srgbClr val="FF5050"/>
                          </a:solidFill>
                          <a:effectLst/>
                        </a:rPr>
                        <a:t>35.6%</a:t>
                      </a:r>
                      <a:endParaRPr lang="en-US" sz="1200" b="1" i="0" u="none" strike="noStrike" dirty="0">
                        <a:solidFill>
                          <a:srgbClr val="FF5050"/>
                        </a:solidFill>
                        <a:effectLst/>
                        <a:latin typeface="Calibri"/>
                      </a:endParaRPr>
                    </a:p>
                  </a:txBody>
                  <a:tcPr marL="8252" marR="8252" marT="8252" marB="0" anchor="ctr"/>
                </a:tc>
                <a:tc>
                  <a:txBody>
                    <a:bodyPr/>
                    <a:lstStyle/>
                    <a:p>
                      <a:pPr algn="r" fontAlgn="t"/>
                      <a:r>
                        <a:rPr lang="en-US" sz="1200" b="1" u="none" strike="noStrike" dirty="0">
                          <a:solidFill>
                            <a:srgbClr val="FF5050"/>
                          </a:solidFill>
                          <a:effectLst/>
                        </a:rPr>
                        <a:t>11.9%</a:t>
                      </a:r>
                      <a:endParaRPr lang="en-US" sz="1200" b="1" i="0" u="none" strike="noStrike" dirty="0">
                        <a:solidFill>
                          <a:srgbClr val="FF5050"/>
                        </a:solidFill>
                        <a:effectLst/>
                        <a:latin typeface="Calibri"/>
                      </a:endParaRPr>
                    </a:p>
                  </a:txBody>
                  <a:tcPr marL="8252" marR="8252" marT="8252" marB="0" anchor="ctr"/>
                </a:tc>
                <a:tc>
                  <a:txBody>
                    <a:bodyPr/>
                    <a:lstStyle/>
                    <a:p>
                      <a:pPr algn="r" fontAlgn="b"/>
                      <a:r>
                        <a:rPr lang="en-US" sz="1200" b="1" u="none" strike="noStrike" dirty="0">
                          <a:solidFill>
                            <a:srgbClr val="FF5050"/>
                          </a:solidFill>
                          <a:effectLst/>
                        </a:rPr>
                        <a:t>47.5%</a:t>
                      </a:r>
                      <a:endParaRPr lang="en-US" sz="1200" b="1" i="0" u="none" strike="noStrike" dirty="0">
                        <a:solidFill>
                          <a:srgbClr val="FF5050"/>
                        </a:solidFill>
                        <a:effectLst/>
                        <a:latin typeface="Calibri"/>
                      </a:endParaRPr>
                    </a:p>
                  </a:txBody>
                  <a:tcPr marL="8252" marR="8252" marT="8252" marB="0" anchor="ctr"/>
                </a:tc>
              </a:tr>
              <a:tr h="506487">
                <a:tc vMerge="1">
                  <a:txBody>
                    <a:bodyPr/>
                    <a:lstStyle/>
                    <a:p>
                      <a:endParaRPr lang="en-US"/>
                    </a:p>
                  </a:txBody>
                  <a:tcPr/>
                </a:tc>
                <a:tc>
                  <a:txBody>
                    <a:bodyPr/>
                    <a:lstStyle/>
                    <a:p>
                      <a:pPr algn="l" fontAlgn="t"/>
                      <a:r>
                        <a:rPr lang="en-US" sz="1200" u="none" strike="noStrike">
                          <a:effectLst/>
                        </a:rPr>
                        <a:t>Paper/Pencil</a:t>
                      </a:r>
                      <a:endParaRPr lang="en-US" sz="1200" b="0" i="0" u="none" strike="noStrike">
                        <a:solidFill>
                          <a:srgbClr val="000000"/>
                        </a:solidFill>
                        <a:effectLst/>
                        <a:latin typeface="Calibri"/>
                      </a:endParaRPr>
                    </a:p>
                  </a:txBody>
                  <a:tcPr marL="8252" marR="8252" marT="8252" marB="0" anchor="ctr"/>
                </a:tc>
                <a:tc>
                  <a:txBody>
                    <a:bodyPr/>
                    <a:lstStyle/>
                    <a:p>
                      <a:pPr algn="r" fontAlgn="t"/>
                      <a:r>
                        <a:rPr lang="en-US" sz="1200" u="none" strike="noStrike">
                          <a:effectLst/>
                        </a:rPr>
                        <a:t>68,515</a:t>
                      </a:r>
                      <a:endParaRPr lang="en-US" sz="1200" b="0" i="0" u="none" strike="noStrike">
                        <a:solidFill>
                          <a:srgbClr val="000000"/>
                        </a:solidFill>
                        <a:effectLst/>
                        <a:latin typeface="Calibri"/>
                      </a:endParaRPr>
                    </a:p>
                  </a:txBody>
                  <a:tcPr marL="8252" marR="8252" marT="8252" marB="0" anchor="ctr"/>
                </a:tc>
                <a:tc>
                  <a:txBody>
                    <a:bodyPr/>
                    <a:lstStyle/>
                    <a:p>
                      <a:pPr algn="r" fontAlgn="t"/>
                      <a:r>
                        <a:rPr lang="en-US" sz="1200" u="none" strike="noStrike">
                          <a:effectLst/>
                        </a:rPr>
                        <a:t>390.5</a:t>
                      </a:r>
                      <a:endParaRPr lang="en-US" sz="1200" b="0" i="0" u="none" strike="noStrike">
                        <a:solidFill>
                          <a:srgbClr val="000000"/>
                        </a:solidFill>
                        <a:effectLst/>
                        <a:latin typeface="Calibri"/>
                      </a:endParaRPr>
                    </a:p>
                  </a:txBody>
                  <a:tcPr marL="8252" marR="8252" marT="8252" marB="0" anchor="ctr"/>
                </a:tc>
                <a:tc>
                  <a:txBody>
                    <a:bodyPr/>
                    <a:lstStyle/>
                    <a:p>
                      <a:pPr algn="r" fontAlgn="t"/>
                      <a:r>
                        <a:rPr lang="en-US" sz="1200" u="none" strike="noStrike">
                          <a:effectLst/>
                        </a:rPr>
                        <a:t>64.9%</a:t>
                      </a:r>
                      <a:endParaRPr lang="en-US" sz="1200" b="0" i="0" u="none" strike="noStrike">
                        <a:solidFill>
                          <a:srgbClr val="000000"/>
                        </a:solidFill>
                        <a:effectLst/>
                        <a:latin typeface="Calibri"/>
                      </a:endParaRPr>
                    </a:p>
                  </a:txBody>
                  <a:tcPr marL="8252" marR="8252" marT="8252" marB="0" anchor="ctr"/>
                </a:tc>
                <a:tc>
                  <a:txBody>
                    <a:bodyPr/>
                    <a:lstStyle/>
                    <a:p>
                      <a:pPr algn="r" fontAlgn="t"/>
                      <a:r>
                        <a:rPr lang="en-US" sz="1200" u="none" strike="noStrike">
                          <a:effectLst/>
                        </a:rPr>
                        <a:t>29.2%</a:t>
                      </a:r>
                      <a:endParaRPr lang="en-US" sz="1200" b="0" i="0" u="none" strike="noStrike">
                        <a:solidFill>
                          <a:srgbClr val="000000"/>
                        </a:solidFill>
                        <a:effectLst/>
                        <a:latin typeface="Calibri"/>
                      </a:endParaRPr>
                    </a:p>
                  </a:txBody>
                  <a:tcPr marL="8252" marR="8252" marT="8252" marB="0" anchor="ctr"/>
                </a:tc>
                <a:tc>
                  <a:txBody>
                    <a:bodyPr/>
                    <a:lstStyle/>
                    <a:p>
                      <a:pPr algn="r" fontAlgn="t"/>
                      <a:r>
                        <a:rPr lang="en-US" sz="1200" u="none" strike="noStrike" dirty="0">
                          <a:effectLst/>
                        </a:rPr>
                        <a:t>6.0%</a:t>
                      </a:r>
                      <a:endParaRPr lang="en-US" sz="1200" b="0" i="0" u="none" strike="noStrike" dirty="0">
                        <a:solidFill>
                          <a:srgbClr val="000000"/>
                        </a:solidFill>
                        <a:effectLst/>
                        <a:latin typeface="Calibri"/>
                      </a:endParaRPr>
                    </a:p>
                  </a:txBody>
                  <a:tcPr marL="8252" marR="8252" marT="8252" marB="0" anchor="ctr"/>
                </a:tc>
                <a:tc>
                  <a:txBody>
                    <a:bodyPr/>
                    <a:lstStyle/>
                    <a:p>
                      <a:pPr algn="r" fontAlgn="b"/>
                      <a:r>
                        <a:rPr lang="en-US" sz="1200" b="1" u="none" strike="noStrike" dirty="0">
                          <a:solidFill>
                            <a:srgbClr val="0000CC"/>
                          </a:solidFill>
                          <a:effectLst/>
                        </a:rPr>
                        <a:t>35.1%</a:t>
                      </a:r>
                      <a:endParaRPr lang="en-US" sz="1200" b="1" i="0" u="none" strike="noStrike" dirty="0">
                        <a:solidFill>
                          <a:srgbClr val="0000CC"/>
                        </a:solidFill>
                        <a:effectLst/>
                        <a:latin typeface="Calibri"/>
                      </a:endParaRPr>
                    </a:p>
                  </a:txBody>
                  <a:tcPr marL="8252" marR="8252" marT="8252" marB="0" anchor="ctr"/>
                </a:tc>
              </a:tr>
              <a:tr h="427658">
                <a:tc vMerge="1">
                  <a:txBody>
                    <a:bodyPr/>
                    <a:lstStyle/>
                    <a:p>
                      <a:endParaRPr lang="en-US"/>
                    </a:p>
                  </a:txBody>
                  <a:tcPr/>
                </a:tc>
                <a:tc>
                  <a:txBody>
                    <a:bodyPr/>
                    <a:lstStyle/>
                    <a:p>
                      <a:pPr algn="l" fontAlgn="t"/>
                      <a:r>
                        <a:rPr lang="en-US" sz="1200" u="none" strike="noStrike">
                          <a:effectLst/>
                        </a:rPr>
                        <a:t>Total</a:t>
                      </a:r>
                      <a:endParaRPr lang="en-US" sz="1200" b="0" i="0" u="none" strike="noStrike">
                        <a:solidFill>
                          <a:srgbClr val="000000"/>
                        </a:solidFill>
                        <a:effectLst/>
                        <a:latin typeface="Calibri"/>
                      </a:endParaRPr>
                    </a:p>
                  </a:txBody>
                  <a:tcPr marL="8252" marR="8252" marT="8252" marB="0" anchor="ctr"/>
                </a:tc>
                <a:tc>
                  <a:txBody>
                    <a:bodyPr/>
                    <a:lstStyle/>
                    <a:p>
                      <a:pPr algn="r" fontAlgn="t"/>
                      <a:r>
                        <a:rPr lang="en-US" sz="1200" u="none" strike="noStrike">
                          <a:effectLst/>
                        </a:rPr>
                        <a:t>117,419</a:t>
                      </a:r>
                      <a:endParaRPr lang="en-US" sz="1200" b="0" i="0" u="none" strike="noStrike">
                        <a:solidFill>
                          <a:srgbClr val="000000"/>
                        </a:solidFill>
                        <a:effectLst/>
                        <a:latin typeface="Calibri"/>
                      </a:endParaRPr>
                    </a:p>
                  </a:txBody>
                  <a:tcPr marL="8252" marR="8252" marT="8252" marB="0" anchor="ctr"/>
                </a:tc>
                <a:tc>
                  <a:txBody>
                    <a:bodyPr/>
                    <a:lstStyle/>
                    <a:p>
                      <a:pPr algn="r" fontAlgn="t"/>
                      <a:r>
                        <a:rPr lang="en-US" sz="1200" u="none" strike="noStrike">
                          <a:effectLst/>
                        </a:rPr>
                        <a:t>395.0</a:t>
                      </a:r>
                      <a:endParaRPr lang="en-US" sz="1200" b="0" i="0" u="none" strike="noStrike">
                        <a:solidFill>
                          <a:srgbClr val="000000"/>
                        </a:solidFill>
                        <a:effectLst/>
                        <a:latin typeface="Calibri"/>
                      </a:endParaRPr>
                    </a:p>
                  </a:txBody>
                  <a:tcPr marL="8252" marR="8252" marT="8252" marB="0" anchor="ctr"/>
                </a:tc>
                <a:tc>
                  <a:txBody>
                    <a:bodyPr/>
                    <a:lstStyle/>
                    <a:p>
                      <a:pPr algn="r" fontAlgn="t"/>
                      <a:r>
                        <a:rPr lang="en-US" sz="1200" u="none" strike="noStrike">
                          <a:effectLst/>
                        </a:rPr>
                        <a:t>59.7%</a:t>
                      </a:r>
                      <a:endParaRPr lang="en-US" sz="1200" b="0" i="0" u="none" strike="noStrike">
                        <a:solidFill>
                          <a:srgbClr val="000000"/>
                        </a:solidFill>
                        <a:effectLst/>
                        <a:latin typeface="Calibri"/>
                      </a:endParaRPr>
                    </a:p>
                  </a:txBody>
                  <a:tcPr marL="8252" marR="8252" marT="8252" marB="0" anchor="ctr"/>
                </a:tc>
                <a:tc>
                  <a:txBody>
                    <a:bodyPr/>
                    <a:lstStyle/>
                    <a:p>
                      <a:pPr algn="r" fontAlgn="t"/>
                      <a:r>
                        <a:rPr lang="en-US" sz="1200" u="none" strike="noStrike">
                          <a:effectLst/>
                        </a:rPr>
                        <a:t>31.8%</a:t>
                      </a:r>
                      <a:endParaRPr lang="en-US" sz="1200" b="0" i="0" u="none" strike="noStrike">
                        <a:solidFill>
                          <a:srgbClr val="000000"/>
                        </a:solidFill>
                        <a:effectLst/>
                        <a:latin typeface="Calibri"/>
                      </a:endParaRPr>
                    </a:p>
                  </a:txBody>
                  <a:tcPr marL="8252" marR="8252" marT="8252" marB="0" anchor="ctr"/>
                </a:tc>
                <a:tc>
                  <a:txBody>
                    <a:bodyPr/>
                    <a:lstStyle/>
                    <a:p>
                      <a:pPr algn="r" fontAlgn="t"/>
                      <a:r>
                        <a:rPr lang="en-US" sz="1200" u="none" strike="noStrike" dirty="0">
                          <a:effectLst/>
                        </a:rPr>
                        <a:t>8.5%</a:t>
                      </a:r>
                      <a:endParaRPr lang="en-US" sz="1200" b="0" i="0" u="none" strike="noStrike" dirty="0">
                        <a:solidFill>
                          <a:srgbClr val="000000"/>
                        </a:solidFill>
                        <a:effectLst/>
                        <a:latin typeface="Calibri"/>
                      </a:endParaRPr>
                    </a:p>
                  </a:txBody>
                  <a:tcPr marL="8252" marR="8252" marT="8252" marB="0" anchor="ctr"/>
                </a:tc>
                <a:tc>
                  <a:txBody>
                    <a:bodyPr/>
                    <a:lstStyle/>
                    <a:p>
                      <a:pPr algn="r" fontAlgn="b"/>
                      <a:r>
                        <a:rPr lang="en-US" sz="1200" u="none" strike="noStrike" dirty="0">
                          <a:effectLst/>
                        </a:rPr>
                        <a:t>40.3%</a:t>
                      </a:r>
                      <a:endParaRPr lang="en-US" sz="1200" b="0" i="0" u="none" strike="noStrike" dirty="0">
                        <a:solidFill>
                          <a:srgbClr val="000000"/>
                        </a:solidFill>
                        <a:effectLst/>
                        <a:latin typeface="Calibri"/>
                      </a:endParaRPr>
                    </a:p>
                  </a:txBody>
                  <a:tcPr marL="8252" marR="8252" marT="8252" marB="0" anchor="ctr"/>
                </a:tc>
              </a:tr>
            </a:tbl>
          </a:graphicData>
        </a:graphic>
      </p:graphicFrame>
    </p:spTree>
    <p:extLst>
      <p:ext uri="{BB962C8B-B14F-4D97-AF65-F5344CB8AC3E}">
        <p14:creationId xmlns:p14="http://schemas.microsoft.com/office/powerpoint/2010/main" val="17986985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14272" y="225374"/>
            <a:ext cx="6316630" cy="1325563"/>
          </a:xfrm>
        </p:spPr>
        <p:txBody>
          <a:bodyPr>
            <a:normAutofit fontScale="90000"/>
          </a:bodyPr>
          <a:lstStyle/>
          <a:p>
            <a:r>
              <a:rPr lang="en-US" altLang="en-US" sz="3600" dirty="0" smtClean="0"/>
              <a:t>2013-2014 EOCT Student Achievement by Administration Mode:  </a:t>
            </a:r>
            <a:r>
              <a:rPr lang="en-US" altLang="en-US" sz="3600" dirty="0" smtClean="0">
                <a:solidFill>
                  <a:srgbClr val="0000FF"/>
                </a:solidFill>
              </a:rPr>
              <a:t>Science</a:t>
            </a:r>
          </a:p>
        </p:txBody>
      </p:sp>
      <p:graphicFrame>
        <p:nvGraphicFramePr>
          <p:cNvPr id="12" name="Content Placeholder 11"/>
          <p:cNvGraphicFramePr>
            <a:graphicFrameLocks noGrp="1"/>
          </p:cNvGraphicFramePr>
          <p:nvPr>
            <p:ph idx="1"/>
          </p:nvPr>
        </p:nvGraphicFramePr>
        <p:xfrm>
          <a:off x="457200" y="1600200"/>
          <a:ext cx="8229602" cy="4362452"/>
        </p:xfrm>
        <a:graphic>
          <a:graphicData uri="http://schemas.openxmlformats.org/drawingml/2006/table">
            <a:tbl>
              <a:tblPr>
                <a:tableStyleId>{5C22544A-7EE6-4342-B048-85BDC9FD1C3A}</a:tableStyleId>
              </a:tblPr>
              <a:tblGrid>
                <a:gridCol w="938648"/>
                <a:gridCol w="938648"/>
                <a:gridCol w="841365"/>
                <a:gridCol w="841365"/>
                <a:gridCol w="1167394"/>
                <a:gridCol w="1167394"/>
                <a:gridCol w="1167394"/>
                <a:gridCol w="1167394"/>
              </a:tblGrid>
              <a:tr h="574007">
                <a:tc rowSpan="2">
                  <a:txBody>
                    <a:bodyPr/>
                    <a:lstStyle/>
                    <a:p>
                      <a:pPr algn="l" fontAlgn="b"/>
                      <a:r>
                        <a:rPr lang="en-US" sz="1200" u="none" strike="noStrike" dirty="0">
                          <a:effectLst/>
                        </a:rPr>
                        <a:t>Course</a:t>
                      </a:r>
                      <a:endParaRPr lang="en-US" sz="1200" b="1" i="0" u="none" strike="noStrike" dirty="0">
                        <a:solidFill>
                          <a:srgbClr val="000000"/>
                        </a:solidFill>
                        <a:effectLst/>
                        <a:latin typeface="Calibri"/>
                      </a:endParaRPr>
                    </a:p>
                    <a:p>
                      <a:pPr algn="l" fontAlgn="b"/>
                      <a:r>
                        <a:rPr lang="en-US" sz="1200" u="none" strike="noStrike" dirty="0">
                          <a:effectLst/>
                        </a:rPr>
                        <a:t> </a:t>
                      </a:r>
                      <a:endParaRPr lang="en-US" sz="1200" b="1" i="0" u="none" strike="noStrike" dirty="0">
                        <a:solidFill>
                          <a:srgbClr val="000000"/>
                        </a:solidFill>
                        <a:effectLst/>
                        <a:latin typeface="Calibri"/>
                      </a:endParaRPr>
                    </a:p>
                  </a:txBody>
                  <a:tcPr marL="7893" marR="7893" marT="7893" marB="0" anchor="ctr"/>
                </a:tc>
                <a:tc rowSpan="2">
                  <a:txBody>
                    <a:bodyPr/>
                    <a:lstStyle/>
                    <a:p>
                      <a:pPr algn="ctr" fontAlgn="b"/>
                      <a:r>
                        <a:rPr lang="en-US" sz="1200" u="none" strike="noStrike" dirty="0">
                          <a:effectLst/>
                        </a:rPr>
                        <a:t>Mode</a:t>
                      </a:r>
                      <a:endParaRPr lang="en-US" sz="1200" b="1" i="0" u="none" strike="noStrike" dirty="0">
                        <a:solidFill>
                          <a:srgbClr val="000000"/>
                        </a:solidFill>
                        <a:effectLst/>
                        <a:latin typeface="Calibri"/>
                      </a:endParaRPr>
                    </a:p>
                    <a:p>
                      <a:pPr algn="ctr" fontAlgn="b"/>
                      <a:r>
                        <a:rPr lang="en-US" sz="1200" u="none" strike="noStrike" dirty="0">
                          <a:effectLst/>
                        </a:rPr>
                        <a:t> </a:t>
                      </a:r>
                      <a:endParaRPr lang="en-US" sz="1200" b="1" i="0" u="none" strike="noStrike" dirty="0">
                        <a:solidFill>
                          <a:srgbClr val="000000"/>
                        </a:solidFill>
                        <a:effectLst/>
                        <a:latin typeface="Calibri"/>
                      </a:endParaRPr>
                    </a:p>
                  </a:txBody>
                  <a:tcPr marL="7893" marR="7893" marT="7893" marB="0" anchor="ctr"/>
                </a:tc>
                <a:tc rowSpan="2">
                  <a:txBody>
                    <a:bodyPr/>
                    <a:lstStyle/>
                    <a:p>
                      <a:pPr algn="ctr" fontAlgn="b"/>
                      <a:r>
                        <a:rPr lang="en-US" sz="1200" u="none" strike="noStrike" dirty="0">
                          <a:effectLst/>
                        </a:rPr>
                        <a:t>Total</a:t>
                      </a:r>
                      <a:endParaRPr lang="en-US" sz="1200" b="1" i="0" u="none" strike="noStrike" dirty="0">
                        <a:solidFill>
                          <a:srgbClr val="000000"/>
                        </a:solidFill>
                        <a:effectLst/>
                        <a:latin typeface="Calibri"/>
                      </a:endParaRPr>
                    </a:p>
                    <a:p>
                      <a:pPr algn="ctr" fontAlgn="b"/>
                      <a:r>
                        <a:rPr lang="en-US" sz="1200" u="none" strike="noStrike" dirty="0">
                          <a:effectLst/>
                        </a:rPr>
                        <a:t> </a:t>
                      </a:r>
                      <a:endParaRPr lang="en-US" sz="1200" b="1" i="0" u="none" strike="noStrike" dirty="0">
                        <a:solidFill>
                          <a:srgbClr val="000000"/>
                        </a:solidFill>
                        <a:effectLst/>
                        <a:latin typeface="Calibri"/>
                      </a:endParaRPr>
                    </a:p>
                  </a:txBody>
                  <a:tcPr marL="7893" marR="7893" marT="7893" marB="0" anchor="ctr"/>
                </a:tc>
                <a:tc rowSpan="2">
                  <a:txBody>
                    <a:bodyPr/>
                    <a:lstStyle/>
                    <a:p>
                      <a:pPr algn="ctr" fontAlgn="b"/>
                      <a:r>
                        <a:rPr lang="en-US" sz="1200" u="none" strike="noStrike" dirty="0">
                          <a:effectLst/>
                        </a:rPr>
                        <a:t>Mean Scale Score</a:t>
                      </a:r>
                      <a:endParaRPr lang="en-US" sz="1200" b="1" i="0" u="none" strike="noStrike" dirty="0">
                        <a:solidFill>
                          <a:srgbClr val="000000"/>
                        </a:solidFill>
                        <a:effectLst/>
                        <a:latin typeface="Calibri"/>
                      </a:endParaRPr>
                    </a:p>
                    <a:p>
                      <a:pPr algn="ctr" fontAlgn="b"/>
                      <a:r>
                        <a:rPr lang="en-US" sz="1200" u="none" strike="noStrike" dirty="0">
                          <a:effectLst/>
                        </a:rPr>
                        <a:t> </a:t>
                      </a:r>
                      <a:endParaRPr lang="en-US" sz="1200" b="1" i="0" u="none" strike="noStrike" dirty="0">
                        <a:solidFill>
                          <a:srgbClr val="000000"/>
                        </a:solidFill>
                        <a:effectLst/>
                        <a:latin typeface="Calibri"/>
                      </a:endParaRPr>
                    </a:p>
                  </a:txBody>
                  <a:tcPr marL="7893" marR="7893" marT="7893" marB="0" anchor="ctr"/>
                </a:tc>
                <a:tc gridSpan="4">
                  <a:txBody>
                    <a:bodyPr/>
                    <a:lstStyle/>
                    <a:p>
                      <a:pPr algn="ctr" fontAlgn="b"/>
                      <a:r>
                        <a:rPr lang="en-US" sz="1200" u="none" strike="noStrike" dirty="0">
                          <a:effectLst/>
                        </a:rPr>
                        <a:t>Performance Level</a:t>
                      </a:r>
                      <a:endParaRPr lang="en-US" sz="1200" b="1" i="0" u="none" strike="noStrike" dirty="0">
                        <a:solidFill>
                          <a:srgbClr val="000000"/>
                        </a:solidFill>
                        <a:effectLst/>
                        <a:latin typeface="Calibri"/>
                      </a:endParaRPr>
                    </a:p>
                    <a:p>
                      <a:pPr algn="ctr" fontAlgn="b"/>
                      <a:r>
                        <a:rPr lang="en-US" sz="1200" u="none" strike="noStrike" dirty="0">
                          <a:effectLst/>
                        </a:rPr>
                        <a:t> </a:t>
                      </a:r>
                      <a:endParaRPr lang="en-US" sz="1200" b="1" i="0" u="none" strike="noStrike" dirty="0">
                        <a:solidFill>
                          <a:srgbClr val="000000"/>
                        </a:solidFill>
                        <a:effectLst/>
                        <a:latin typeface="Calibri"/>
                      </a:endParaRPr>
                    </a:p>
                  </a:txBody>
                  <a:tcPr marL="7893" marR="7893" marT="7893" marB="0" anchor="b"/>
                </a:tc>
                <a:tc hMerge="1">
                  <a:txBody>
                    <a:bodyPr/>
                    <a:lstStyle/>
                    <a:p>
                      <a:endParaRPr lang="en-US"/>
                    </a:p>
                  </a:txBody>
                  <a:tcPr/>
                </a:tc>
                <a:tc hMerge="1">
                  <a:txBody>
                    <a:bodyPr/>
                    <a:lstStyle/>
                    <a:p>
                      <a:endParaRPr lang="en-US"/>
                    </a:p>
                  </a:txBody>
                  <a:tcPr/>
                </a:tc>
                <a:tc hMerge="1">
                  <a:txBody>
                    <a:bodyPr/>
                    <a:lstStyle/>
                    <a:p>
                      <a:pPr algn="ctr" fontAlgn="b"/>
                      <a:endParaRPr lang="en-US" sz="1200" b="1" i="0" u="none" strike="noStrike" dirty="0">
                        <a:solidFill>
                          <a:srgbClr val="000000"/>
                        </a:solidFill>
                        <a:effectLst/>
                        <a:latin typeface="Calibri"/>
                      </a:endParaRPr>
                    </a:p>
                  </a:txBody>
                  <a:tcPr marL="7893" marR="7893" marT="7893" marB="0" anchor="b"/>
                </a:tc>
              </a:tr>
              <a:tr h="574007">
                <a:tc vMerge="1">
                  <a:txBody>
                    <a:bodyPr/>
                    <a:lstStyle/>
                    <a:p>
                      <a:pPr algn="l" fontAlgn="b"/>
                      <a:endParaRPr lang="en-US" sz="1200" b="1" i="0" u="none" strike="noStrike" dirty="0">
                        <a:solidFill>
                          <a:srgbClr val="000000"/>
                        </a:solidFill>
                        <a:effectLst/>
                        <a:latin typeface="Calibri"/>
                      </a:endParaRPr>
                    </a:p>
                  </a:txBody>
                  <a:tcPr marL="7893" marR="7893" marT="7893" marB="0" anchor="b"/>
                </a:tc>
                <a:tc vMerge="1">
                  <a:txBody>
                    <a:bodyPr/>
                    <a:lstStyle/>
                    <a:p>
                      <a:pPr algn="ctr" fontAlgn="b"/>
                      <a:endParaRPr lang="en-US" sz="1200" b="1" i="0" u="none" strike="noStrike" dirty="0">
                        <a:solidFill>
                          <a:srgbClr val="000000"/>
                        </a:solidFill>
                        <a:effectLst/>
                        <a:latin typeface="Calibri"/>
                      </a:endParaRPr>
                    </a:p>
                  </a:txBody>
                  <a:tcPr marL="7893" marR="7893" marT="7893" marB="0" anchor="b"/>
                </a:tc>
                <a:tc vMerge="1">
                  <a:txBody>
                    <a:bodyPr/>
                    <a:lstStyle/>
                    <a:p>
                      <a:pPr algn="ctr" fontAlgn="b"/>
                      <a:endParaRPr lang="en-US" sz="1200" b="1" i="0" u="none" strike="noStrike" dirty="0">
                        <a:solidFill>
                          <a:srgbClr val="000000"/>
                        </a:solidFill>
                        <a:effectLst/>
                        <a:latin typeface="Calibri"/>
                      </a:endParaRPr>
                    </a:p>
                  </a:txBody>
                  <a:tcPr marL="7893" marR="7893" marT="7893" marB="0" anchor="b"/>
                </a:tc>
                <a:tc vMerge="1">
                  <a:txBody>
                    <a:bodyPr/>
                    <a:lstStyle/>
                    <a:p>
                      <a:pPr algn="ctr" fontAlgn="b"/>
                      <a:endParaRPr lang="en-US" sz="1200" b="1" i="0" u="none" strike="noStrike" dirty="0">
                        <a:solidFill>
                          <a:srgbClr val="000000"/>
                        </a:solidFill>
                        <a:effectLst/>
                        <a:latin typeface="Calibri"/>
                      </a:endParaRPr>
                    </a:p>
                  </a:txBody>
                  <a:tcPr marL="7893" marR="7893" marT="7893" marB="0" anchor="b"/>
                </a:tc>
                <a:tc>
                  <a:txBody>
                    <a:bodyPr/>
                    <a:lstStyle/>
                    <a:p>
                      <a:pPr algn="ctr" fontAlgn="b"/>
                      <a:r>
                        <a:rPr lang="en-US" sz="1200" u="none" strike="noStrike">
                          <a:effectLst/>
                        </a:rPr>
                        <a:t>Does Not Meet Expectations</a:t>
                      </a:r>
                      <a:endParaRPr lang="en-US" sz="1200" b="1" i="0" u="none" strike="noStrike">
                        <a:solidFill>
                          <a:srgbClr val="000000"/>
                        </a:solidFill>
                        <a:effectLst/>
                        <a:latin typeface="Calibri"/>
                      </a:endParaRPr>
                    </a:p>
                  </a:txBody>
                  <a:tcPr marL="7893" marR="7893" marT="7893" marB="0" anchor="b"/>
                </a:tc>
                <a:tc>
                  <a:txBody>
                    <a:bodyPr/>
                    <a:lstStyle/>
                    <a:p>
                      <a:pPr algn="ctr" fontAlgn="b"/>
                      <a:r>
                        <a:rPr lang="en-US" sz="1200" u="none" strike="noStrike">
                          <a:effectLst/>
                        </a:rPr>
                        <a:t>Meets Expectations</a:t>
                      </a:r>
                      <a:endParaRPr lang="en-US" sz="1200" b="1" i="0" u="none" strike="noStrike">
                        <a:solidFill>
                          <a:srgbClr val="000000"/>
                        </a:solidFill>
                        <a:effectLst/>
                        <a:latin typeface="Calibri"/>
                      </a:endParaRPr>
                    </a:p>
                  </a:txBody>
                  <a:tcPr marL="7893" marR="7893" marT="7893" marB="0" anchor="b"/>
                </a:tc>
                <a:tc>
                  <a:txBody>
                    <a:bodyPr/>
                    <a:lstStyle/>
                    <a:p>
                      <a:pPr algn="ctr" fontAlgn="b"/>
                      <a:r>
                        <a:rPr lang="en-US" sz="1200" u="none" strike="noStrike">
                          <a:effectLst/>
                        </a:rPr>
                        <a:t>Exceeds Expectations</a:t>
                      </a:r>
                      <a:endParaRPr lang="en-US" sz="1200" b="1" i="0" u="none" strike="noStrike">
                        <a:solidFill>
                          <a:srgbClr val="000000"/>
                        </a:solidFill>
                        <a:effectLst/>
                        <a:latin typeface="Calibri"/>
                      </a:endParaRPr>
                    </a:p>
                  </a:txBody>
                  <a:tcPr marL="7893" marR="7893" marT="7893" marB="0" anchor="b"/>
                </a:tc>
                <a:tc>
                  <a:txBody>
                    <a:bodyPr/>
                    <a:lstStyle/>
                    <a:p>
                      <a:pPr algn="ctr" fontAlgn="b"/>
                      <a:r>
                        <a:rPr lang="en-US" sz="1200" u="none" strike="noStrike">
                          <a:effectLst/>
                        </a:rPr>
                        <a:t>Meets/Exceeds Expectations</a:t>
                      </a:r>
                      <a:endParaRPr lang="en-US" sz="1200" b="1" i="0" u="none" strike="noStrike">
                        <a:solidFill>
                          <a:srgbClr val="000000"/>
                        </a:solidFill>
                        <a:effectLst/>
                        <a:latin typeface="Calibri"/>
                      </a:endParaRPr>
                    </a:p>
                  </a:txBody>
                  <a:tcPr marL="7893" marR="7893" marT="7893" marB="0" anchor="b"/>
                </a:tc>
              </a:tr>
              <a:tr h="483805">
                <a:tc>
                  <a:txBody>
                    <a:bodyPr/>
                    <a:lstStyle/>
                    <a:p>
                      <a:pPr algn="l" fontAlgn="b"/>
                      <a:r>
                        <a:rPr lang="en-US" sz="1200" u="none" strike="noStrike">
                          <a:effectLst/>
                        </a:rPr>
                        <a:t>Biology</a:t>
                      </a:r>
                      <a:endParaRPr lang="en-US" sz="1200" b="1" i="0" u="none" strike="noStrike">
                        <a:solidFill>
                          <a:srgbClr val="000000"/>
                        </a:solidFill>
                        <a:effectLst/>
                        <a:latin typeface="Calibri"/>
                      </a:endParaRPr>
                    </a:p>
                  </a:txBody>
                  <a:tcPr marL="7893" marR="7893" marT="7893" marB="0" anchor="b"/>
                </a:tc>
                <a:tc>
                  <a:txBody>
                    <a:bodyPr/>
                    <a:lstStyle/>
                    <a:p>
                      <a:pPr algn="l" fontAlgn="b"/>
                      <a:r>
                        <a:rPr lang="en-US" sz="1200" b="1" u="none" strike="noStrike" dirty="0">
                          <a:solidFill>
                            <a:srgbClr val="FF5050"/>
                          </a:solidFill>
                          <a:effectLst/>
                        </a:rPr>
                        <a:t>Online</a:t>
                      </a:r>
                      <a:endParaRPr lang="en-US" sz="1200" b="1" i="0" u="none" strike="noStrike" dirty="0">
                        <a:solidFill>
                          <a:srgbClr val="FF5050"/>
                        </a:solidFill>
                        <a:effectLst/>
                        <a:latin typeface="Calibri"/>
                      </a:endParaRPr>
                    </a:p>
                  </a:txBody>
                  <a:tcPr marL="7893" marR="7893" marT="7893" marB="0" anchor="b"/>
                </a:tc>
                <a:tc>
                  <a:txBody>
                    <a:bodyPr/>
                    <a:lstStyle/>
                    <a:p>
                      <a:pPr algn="r" fontAlgn="b"/>
                      <a:r>
                        <a:rPr lang="en-US" sz="1200" b="1" u="none" strike="noStrike" dirty="0">
                          <a:solidFill>
                            <a:srgbClr val="FF5050"/>
                          </a:solidFill>
                          <a:effectLst/>
                        </a:rPr>
                        <a:t>62,320</a:t>
                      </a:r>
                      <a:endParaRPr lang="en-US" sz="1200" b="1" i="0" u="none" strike="noStrike" dirty="0">
                        <a:solidFill>
                          <a:srgbClr val="FF5050"/>
                        </a:solidFill>
                        <a:effectLst/>
                        <a:latin typeface="Calibri"/>
                      </a:endParaRPr>
                    </a:p>
                  </a:txBody>
                  <a:tcPr marL="7893" marR="7893" marT="7893" marB="0" anchor="b"/>
                </a:tc>
                <a:tc>
                  <a:txBody>
                    <a:bodyPr/>
                    <a:lstStyle/>
                    <a:p>
                      <a:pPr algn="r" fontAlgn="b"/>
                      <a:r>
                        <a:rPr lang="en-US" sz="1200" b="1" u="none" strike="noStrike" dirty="0">
                          <a:solidFill>
                            <a:srgbClr val="FF5050"/>
                          </a:solidFill>
                          <a:effectLst/>
                        </a:rPr>
                        <a:t>436.2</a:t>
                      </a:r>
                      <a:endParaRPr lang="en-US" sz="1200" b="1" i="0" u="none" strike="noStrike" dirty="0">
                        <a:solidFill>
                          <a:srgbClr val="FF5050"/>
                        </a:solidFill>
                        <a:effectLst/>
                        <a:latin typeface="Calibri"/>
                      </a:endParaRPr>
                    </a:p>
                  </a:txBody>
                  <a:tcPr marL="7893" marR="7893" marT="7893" marB="0" anchor="b"/>
                </a:tc>
                <a:tc>
                  <a:txBody>
                    <a:bodyPr/>
                    <a:lstStyle/>
                    <a:p>
                      <a:pPr algn="r" fontAlgn="b"/>
                      <a:r>
                        <a:rPr lang="en-US" sz="1200" b="1" u="none" strike="noStrike" dirty="0">
                          <a:solidFill>
                            <a:srgbClr val="FF5050"/>
                          </a:solidFill>
                          <a:effectLst/>
                        </a:rPr>
                        <a:t>21.1%</a:t>
                      </a:r>
                      <a:endParaRPr lang="en-US" sz="1200" b="1" i="0" u="none" strike="noStrike" dirty="0">
                        <a:solidFill>
                          <a:srgbClr val="FF5050"/>
                        </a:solidFill>
                        <a:effectLst/>
                        <a:latin typeface="Calibri"/>
                      </a:endParaRPr>
                    </a:p>
                  </a:txBody>
                  <a:tcPr marL="7893" marR="7893" marT="7893" marB="0" anchor="b"/>
                </a:tc>
                <a:tc>
                  <a:txBody>
                    <a:bodyPr/>
                    <a:lstStyle/>
                    <a:p>
                      <a:pPr algn="r" fontAlgn="b"/>
                      <a:r>
                        <a:rPr lang="en-US" sz="1200" b="1" u="none" strike="noStrike" dirty="0">
                          <a:solidFill>
                            <a:srgbClr val="FF5050"/>
                          </a:solidFill>
                          <a:effectLst/>
                        </a:rPr>
                        <a:t>39.9%</a:t>
                      </a:r>
                      <a:endParaRPr lang="en-US" sz="1200" b="1" i="0" u="none" strike="noStrike" dirty="0">
                        <a:solidFill>
                          <a:srgbClr val="FF5050"/>
                        </a:solidFill>
                        <a:effectLst/>
                        <a:latin typeface="Calibri"/>
                      </a:endParaRPr>
                    </a:p>
                  </a:txBody>
                  <a:tcPr marL="7893" marR="7893" marT="7893" marB="0" anchor="b"/>
                </a:tc>
                <a:tc>
                  <a:txBody>
                    <a:bodyPr/>
                    <a:lstStyle/>
                    <a:p>
                      <a:pPr algn="r" fontAlgn="b"/>
                      <a:r>
                        <a:rPr lang="en-US" sz="1200" b="1" u="none" strike="noStrike" dirty="0">
                          <a:solidFill>
                            <a:srgbClr val="FF5050"/>
                          </a:solidFill>
                          <a:effectLst/>
                        </a:rPr>
                        <a:t>39.0%</a:t>
                      </a:r>
                      <a:endParaRPr lang="en-US" sz="1200" b="1" i="0" u="none" strike="noStrike" dirty="0">
                        <a:solidFill>
                          <a:srgbClr val="FF5050"/>
                        </a:solidFill>
                        <a:effectLst/>
                        <a:latin typeface="Calibri"/>
                      </a:endParaRPr>
                    </a:p>
                  </a:txBody>
                  <a:tcPr marL="7893" marR="7893" marT="7893" marB="0" anchor="b"/>
                </a:tc>
                <a:tc>
                  <a:txBody>
                    <a:bodyPr/>
                    <a:lstStyle/>
                    <a:p>
                      <a:pPr algn="r" fontAlgn="b"/>
                      <a:r>
                        <a:rPr lang="en-US" sz="1200" b="1" u="none" strike="noStrike" dirty="0">
                          <a:solidFill>
                            <a:srgbClr val="FF5050"/>
                          </a:solidFill>
                          <a:effectLst/>
                        </a:rPr>
                        <a:t>78.9%</a:t>
                      </a:r>
                      <a:endParaRPr lang="en-US" sz="1200" b="1" i="0" u="none" strike="noStrike" dirty="0">
                        <a:solidFill>
                          <a:srgbClr val="FF5050"/>
                        </a:solidFill>
                        <a:effectLst/>
                        <a:latin typeface="Calibri"/>
                      </a:endParaRPr>
                    </a:p>
                  </a:txBody>
                  <a:tcPr marL="7893" marR="7893" marT="7893" marB="0" anchor="b"/>
                </a:tc>
              </a:tr>
              <a:tr h="574007">
                <a:tc>
                  <a:txBody>
                    <a:bodyPr/>
                    <a:lstStyle/>
                    <a:p>
                      <a:pPr algn="l" fontAlgn="b"/>
                      <a:r>
                        <a:rPr lang="en-US" sz="1200" u="none" strike="noStrike">
                          <a:effectLst/>
                        </a:rPr>
                        <a:t> </a:t>
                      </a:r>
                      <a:endParaRPr lang="en-US" sz="1200" b="1" i="0" u="none" strike="noStrike">
                        <a:solidFill>
                          <a:srgbClr val="000000"/>
                        </a:solidFill>
                        <a:effectLst/>
                        <a:latin typeface="Calibri"/>
                      </a:endParaRPr>
                    </a:p>
                  </a:txBody>
                  <a:tcPr marL="7893" marR="7893" marT="7893" marB="0" anchor="b"/>
                </a:tc>
                <a:tc>
                  <a:txBody>
                    <a:bodyPr/>
                    <a:lstStyle/>
                    <a:p>
                      <a:pPr algn="l" fontAlgn="b"/>
                      <a:r>
                        <a:rPr lang="en-US" sz="1200" u="none" strike="noStrike">
                          <a:effectLst/>
                        </a:rPr>
                        <a:t>Paper/Pencil</a:t>
                      </a:r>
                      <a:endParaRPr lang="en-US" sz="1200" b="0" i="0" u="none" strike="noStrike">
                        <a:solidFill>
                          <a:srgbClr val="000000"/>
                        </a:solidFill>
                        <a:effectLst/>
                        <a:latin typeface="Calibri"/>
                      </a:endParaRPr>
                    </a:p>
                  </a:txBody>
                  <a:tcPr marL="7893" marR="7893" marT="7893" marB="0" anchor="b"/>
                </a:tc>
                <a:tc>
                  <a:txBody>
                    <a:bodyPr/>
                    <a:lstStyle/>
                    <a:p>
                      <a:pPr algn="r" fontAlgn="b"/>
                      <a:r>
                        <a:rPr lang="en-US" sz="1200" u="none" strike="noStrike">
                          <a:effectLst/>
                        </a:rPr>
                        <a:t>68,553</a:t>
                      </a:r>
                      <a:endParaRPr lang="en-US" sz="1200" b="0" i="0" u="none" strike="noStrike">
                        <a:solidFill>
                          <a:srgbClr val="000000"/>
                        </a:solidFill>
                        <a:effectLst/>
                        <a:latin typeface="Calibri"/>
                      </a:endParaRPr>
                    </a:p>
                  </a:txBody>
                  <a:tcPr marL="7893" marR="7893" marT="7893" marB="0" anchor="b"/>
                </a:tc>
                <a:tc>
                  <a:txBody>
                    <a:bodyPr/>
                    <a:lstStyle/>
                    <a:p>
                      <a:pPr algn="r" fontAlgn="b"/>
                      <a:r>
                        <a:rPr lang="en-US" sz="1200" u="none" strike="noStrike">
                          <a:effectLst/>
                        </a:rPr>
                        <a:t>423.5</a:t>
                      </a:r>
                      <a:endParaRPr lang="en-US" sz="1200" b="0" i="0" u="none" strike="noStrike">
                        <a:solidFill>
                          <a:srgbClr val="000000"/>
                        </a:solidFill>
                        <a:effectLst/>
                        <a:latin typeface="Calibri"/>
                      </a:endParaRPr>
                    </a:p>
                  </a:txBody>
                  <a:tcPr marL="7893" marR="7893" marT="7893" marB="0" anchor="b"/>
                </a:tc>
                <a:tc>
                  <a:txBody>
                    <a:bodyPr/>
                    <a:lstStyle/>
                    <a:p>
                      <a:pPr algn="r" fontAlgn="b"/>
                      <a:r>
                        <a:rPr lang="en-US" sz="1200" u="none" strike="noStrike" dirty="0">
                          <a:effectLst/>
                        </a:rPr>
                        <a:t>29.9%</a:t>
                      </a:r>
                      <a:endParaRPr lang="en-US" sz="1200" b="0" i="0" u="none" strike="noStrike" dirty="0">
                        <a:solidFill>
                          <a:srgbClr val="000000"/>
                        </a:solidFill>
                        <a:effectLst/>
                        <a:latin typeface="Calibri"/>
                      </a:endParaRPr>
                    </a:p>
                  </a:txBody>
                  <a:tcPr marL="7893" marR="7893" marT="7893" marB="0" anchor="b"/>
                </a:tc>
                <a:tc>
                  <a:txBody>
                    <a:bodyPr/>
                    <a:lstStyle/>
                    <a:p>
                      <a:pPr algn="r" fontAlgn="b"/>
                      <a:r>
                        <a:rPr lang="en-US" sz="1200" u="none" strike="noStrike" dirty="0">
                          <a:effectLst/>
                        </a:rPr>
                        <a:t>42.5%</a:t>
                      </a:r>
                      <a:endParaRPr lang="en-US" sz="1200" b="0" i="0" u="none" strike="noStrike" dirty="0">
                        <a:solidFill>
                          <a:srgbClr val="000000"/>
                        </a:solidFill>
                        <a:effectLst/>
                        <a:latin typeface="Calibri"/>
                      </a:endParaRPr>
                    </a:p>
                  </a:txBody>
                  <a:tcPr marL="7893" marR="7893" marT="7893" marB="0" anchor="b"/>
                </a:tc>
                <a:tc>
                  <a:txBody>
                    <a:bodyPr/>
                    <a:lstStyle/>
                    <a:p>
                      <a:pPr algn="r" fontAlgn="b"/>
                      <a:r>
                        <a:rPr lang="en-US" sz="1200" u="none" strike="noStrike" dirty="0">
                          <a:effectLst/>
                        </a:rPr>
                        <a:t>27.7%</a:t>
                      </a:r>
                      <a:endParaRPr lang="en-US" sz="1200" b="0" i="0" u="none" strike="noStrike" dirty="0">
                        <a:solidFill>
                          <a:srgbClr val="000000"/>
                        </a:solidFill>
                        <a:effectLst/>
                        <a:latin typeface="Calibri"/>
                      </a:endParaRPr>
                    </a:p>
                  </a:txBody>
                  <a:tcPr marL="7893" marR="7893" marT="7893" marB="0" anchor="b"/>
                </a:tc>
                <a:tc>
                  <a:txBody>
                    <a:bodyPr/>
                    <a:lstStyle/>
                    <a:p>
                      <a:pPr algn="r" fontAlgn="b"/>
                      <a:r>
                        <a:rPr lang="en-US" sz="1200" b="1" u="none" strike="noStrike" dirty="0">
                          <a:solidFill>
                            <a:srgbClr val="0000CC"/>
                          </a:solidFill>
                          <a:effectLst/>
                        </a:rPr>
                        <a:t>70.1%</a:t>
                      </a:r>
                      <a:endParaRPr lang="en-US" sz="1200" b="1" i="0" u="none" strike="noStrike" dirty="0">
                        <a:solidFill>
                          <a:srgbClr val="0000CC"/>
                        </a:solidFill>
                        <a:effectLst/>
                        <a:latin typeface="Calibri"/>
                      </a:endParaRPr>
                    </a:p>
                  </a:txBody>
                  <a:tcPr marL="7893" marR="7893" marT="7893" marB="0" anchor="b"/>
                </a:tc>
              </a:tr>
              <a:tr h="434605">
                <a:tc>
                  <a:txBody>
                    <a:bodyPr/>
                    <a:lstStyle/>
                    <a:p>
                      <a:pPr algn="l" fontAlgn="b"/>
                      <a:r>
                        <a:rPr lang="en-US" sz="1200" u="none" strike="noStrike">
                          <a:effectLst/>
                        </a:rPr>
                        <a:t> </a:t>
                      </a:r>
                      <a:endParaRPr lang="en-US" sz="1200" b="1" i="0" u="none" strike="noStrike">
                        <a:solidFill>
                          <a:srgbClr val="000000"/>
                        </a:solidFill>
                        <a:effectLst/>
                        <a:latin typeface="Calibri"/>
                      </a:endParaRPr>
                    </a:p>
                  </a:txBody>
                  <a:tcPr marL="7893" marR="7893" marT="7893" marB="0" anchor="b"/>
                </a:tc>
                <a:tc>
                  <a:txBody>
                    <a:bodyPr/>
                    <a:lstStyle/>
                    <a:p>
                      <a:pPr algn="l" fontAlgn="b"/>
                      <a:r>
                        <a:rPr lang="en-US" sz="1200" u="none" strike="noStrike">
                          <a:effectLst/>
                        </a:rPr>
                        <a:t>Total</a:t>
                      </a:r>
                      <a:endParaRPr lang="en-US" sz="1200" b="0" i="0" u="none" strike="noStrike">
                        <a:solidFill>
                          <a:srgbClr val="000000"/>
                        </a:solidFill>
                        <a:effectLst/>
                        <a:latin typeface="Calibri"/>
                      </a:endParaRPr>
                    </a:p>
                  </a:txBody>
                  <a:tcPr marL="7893" marR="7893" marT="7893" marB="0" anchor="b"/>
                </a:tc>
                <a:tc>
                  <a:txBody>
                    <a:bodyPr/>
                    <a:lstStyle/>
                    <a:p>
                      <a:pPr algn="r" fontAlgn="b"/>
                      <a:r>
                        <a:rPr lang="en-US" sz="1200" u="none" strike="noStrike">
                          <a:effectLst/>
                        </a:rPr>
                        <a:t>130,873</a:t>
                      </a:r>
                      <a:endParaRPr lang="en-US" sz="1200" b="0" i="0" u="none" strike="noStrike">
                        <a:solidFill>
                          <a:srgbClr val="000000"/>
                        </a:solidFill>
                        <a:effectLst/>
                        <a:latin typeface="Calibri"/>
                      </a:endParaRPr>
                    </a:p>
                  </a:txBody>
                  <a:tcPr marL="7893" marR="7893" marT="7893" marB="0" anchor="b"/>
                </a:tc>
                <a:tc>
                  <a:txBody>
                    <a:bodyPr/>
                    <a:lstStyle/>
                    <a:p>
                      <a:pPr algn="r" fontAlgn="b"/>
                      <a:r>
                        <a:rPr lang="en-US" sz="1200" u="none" strike="noStrike">
                          <a:effectLst/>
                        </a:rPr>
                        <a:t>429.6</a:t>
                      </a:r>
                      <a:endParaRPr lang="en-US" sz="1200" b="0" i="0" u="none" strike="noStrike">
                        <a:solidFill>
                          <a:srgbClr val="000000"/>
                        </a:solidFill>
                        <a:effectLst/>
                        <a:latin typeface="Calibri"/>
                      </a:endParaRPr>
                    </a:p>
                  </a:txBody>
                  <a:tcPr marL="7893" marR="7893" marT="7893" marB="0" anchor="b"/>
                </a:tc>
                <a:tc>
                  <a:txBody>
                    <a:bodyPr/>
                    <a:lstStyle/>
                    <a:p>
                      <a:pPr algn="r" fontAlgn="b"/>
                      <a:r>
                        <a:rPr lang="en-US" sz="1200" u="none" strike="noStrike">
                          <a:effectLst/>
                        </a:rPr>
                        <a:t>25.7%</a:t>
                      </a:r>
                      <a:endParaRPr lang="en-US" sz="1200" b="0" i="0" u="none" strike="noStrike">
                        <a:solidFill>
                          <a:srgbClr val="000000"/>
                        </a:solidFill>
                        <a:effectLst/>
                        <a:latin typeface="Calibri"/>
                      </a:endParaRPr>
                    </a:p>
                  </a:txBody>
                  <a:tcPr marL="7893" marR="7893" marT="7893" marB="0" anchor="b"/>
                </a:tc>
                <a:tc>
                  <a:txBody>
                    <a:bodyPr/>
                    <a:lstStyle/>
                    <a:p>
                      <a:pPr algn="r" fontAlgn="b"/>
                      <a:r>
                        <a:rPr lang="en-US" sz="1200" u="none" strike="noStrike">
                          <a:effectLst/>
                        </a:rPr>
                        <a:t>41.2%</a:t>
                      </a:r>
                      <a:endParaRPr lang="en-US" sz="1200" b="0" i="0" u="none" strike="noStrike">
                        <a:solidFill>
                          <a:srgbClr val="000000"/>
                        </a:solidFill>
                        <a:effectLst/>
                        <a:latin typeface="Calibri"/>
                      </a:endParaRPr>
                    </a:p>
                  </a:txBody>
                  <a:tcPr marL="7893" marR="7893" marT="7893" marB="0" anchor="b"/>
                </a:tc>
                <a:tc>
                  <a:txBody>
                    <a:bodyPr/>
                    <a:lstStyle/>
                    <a:p>
                      <a:pPr algn="r" fontAlgn="b"/>
                      <a:r>
                        <a:rPr lang="en-US" sz="1200" u="none" strike="noStrike">
                          <a:effectLst/>
                        </a:rPr>
                        <a:t>33.1%</a:t>
                      </a:r>
                      <a:endParaRPr lang="en-US" sz="1200" b="0" i="0" u="none" strike="noStrike">
                        <a:solidFill>
                          <a:srgbClr val="000000"/>
                        </a:solidFill>
                        <a:effectLst/>
                        <a:latin typeface="Calibri"/>
                      </a:endParaRPr>
                    </a:p>
                  </a:txBody>
                  <a:tcPr marL="7893" marR="7893" marT="7893" marB="0" anchor="b"/>
                </a:tc>
                <a:tc>
                  <a:txBody>
                    <a:bodyPr/>
                    <a:lstStyle/>
                    <a:p>
                      <a:pPr algn="r" fontAlgn="b"/>
                      <a:r>
                        <a:rPr lang="en-US" sz="1200" u="none" strike="noStrike">
                          <a:effectLst/>
                        </a:rPr>
                        <a:t>74.3%</a:t>
                      </a:r>
                      <a:endParaRPr lang="en-US" sz="1200" b="0" i="0" u="none" strike="noStrike">
                        <a:solidFill>
                          <a:srgbClr val="000000"/>
                        </a:solidFill>
                        <a:effectLst/>
                        <a:latin typeface="Calibri"/>
                      </a:endParaRPr>
                    </a:p>
                  </a:txBody>
                  <a:tcPr marL="7893" marR="7893" marT="7893" marB="0" anchor="b"/>
                </a:tc>
              </a:tr>
              <a:tr h="574007">
                <a:tc>
                  <a:txBody>
                    <a:bodyPr/>
                    <a:lstStyle/>
                    <a:p>
                      <a:pPr algn="l" fontAlgn="b"/>
                      <a:r>
                        <a:rPr lang="en-US" sz="1200" u="none" strike="noStrike">
                          <a:effectLst/>
                        </a:rPr>
                        <a:t>Physical Science</a:t>
                      </a:r>
                      <a:endParaRPr lang="en-US" sz="1200" b="1" i="0" u="none" strike="noStrike">
                        <a:solidFill>
                          <a:srgbClr val="000000"/>
                        </a:solidFill>
                        <a:effectLst/>
                        <a:latin typeface="Calibri"/>
                      </a:endParaRPr>
                    </a:p>
                  </a:txBody>
                  <a:tcPr marL="7893" marR="7893" marT="7893" marB="0" anchor="b"/>
                </a:tc>
                <a:tc>
                  <a:txBody>
                    <a:bodyPr/>
                    <a:lstStyle/>
                    <a:p>
                      <a:pPr algn="l" fontAlgn="b"/>
                      <a:r>
                        <a:rPr lang="en-US" sz="1200" b="1" u="none" strike="noStrike" dirty="0">
                          <a:solidFill>
                            <a:srgbClr val="FF5050"/>
                          </a:solidFill>
                          <a:effectLst/>
                        </a:rPr>
                        <a:t>Online</a:t>
                      </a:r>
                      <a:endParaRPr lang="en-US" sz="1200" b="1" i="0" u="none" strike="noStrike" dirty="0">
                        <a:solidFill>
                          <a:srgbClr val="FF5050"/>
                        </a:solidFill>
                        <a:effectLst/>
                        <a:latin typeface="Calibri"/>
                      </a:endParaRPr>
                    </a:p>
                  </a:txBody>
                  <a:tcPr marL="7893" marR="7893" marT="7893" marB="0" anchor="b"/>
                </a:tc>
                <a:tc>
                  <a:txBody>
                    <a:bodyPr/>
                    <a:lstStyle/>
                    <a:p>
                      <a:pPr algn="r" fontAlgn="b"/>
                      <a:r>
                        <a:rPr lang="en-US" sz="1200" b="1" u="none" strike="noStrike" dirty="0">
                          <a:solidFill>
                            <a:srgbClr val="FF5050"/>
                          </a:solidFill>
                          <a:effectLst/>
                        </a:rPr>
                        <a:t>42,162</a:t>
                      </a:r>
                      <a:endParaRPr lang="en-US" sz="1200" b="1" i="0" u="none" strike="noStrike" dirty="0">
                        <a:solidFill>
                          <a:srgbClr val="FF5050"/>
                        </a:solidFill>
                        <a:effectLst/>
                        <a:latin typeface="Calibri"/>
                      </a:endParaRPr>
                    </a:p>
                  </a:txBody>
                  <a:tcPr marL="7893" marR="7893" marT="7893" marB="0" anchor="b"/>
                </a:tc>
                <a:tc>
                  <a:txBody>
                    <a:bodyPr/>
                    <a:lstStyle/>
                    <a:p>
                      <a:pPr algn="r" fontAlgn="b"/>
                      <a:r>
                        <a:rPr lang="en-US" sz="1200" b="1" u="none" strike="noStrike" dirty="0">
                          <a:solidFill>
                            <a:srgbClr val="FF5050"/>
                          </a:solidFill>
                          <a:effectLst/>
                        </a:rPr>
                        <a:t>458.8</a:t>
                      </a:r>
                      <a:endParaRPr lang="en-US" sz="1200" b="1" i="0" u="none" strike="noStrike" dirty="0">
                        <a:solidFill>
                          <a:srgbClr val="FF5050"/>
                        </a:solidFill>
                        <a:effectLst/>
                        <a:latin typeface="Calibri"/>
                      </a:endParaRPr>
                    </a:p>
                  </a:txBody>
                  <a:tcPr marL="7893" marR="7893" marT="7893" marB="0" anchor="b"/>
                </a:tc>
                <a:tc>
                  <a:txBody>
                    <a:bodyPr/>
                    <a:lstStyle/>
                    <a:p>
                      <a:pPr algn="r" fontAlgn="b"/>
                      <a:r>
                        <a:rPr lang="en-US" sz="1200" b="1" u="none" strike="noStrike" dirty="0">
                          <a:solidFill>
                            <a:srgbClr val="FF5050"/>
                          </a:solidFill>
                          <a:effectLst/>
                        </a:rPr>
                        <a:t>13.9%</a:t>
                      </a:r>
                      <a:endParaRPr lang="en-US" sz="1200" b="1" i="0" u="none" strike="noStrike" dirty="0">
                        <a:solidFill>
                          <a:srgbClr val="FF5050"/>
                        </a:solidFill>
                        <a:effectLst/>
                        <a:latin typeface="Calibri"/>
                      </a:endParaRPr>
                    </a:p>
                  </a:txBody>
                  <a:tcPr marL="7893" marR="7893" marT="7893" marB="0" anchor="b"/>
                </a:tc>
                <a:tc>
                  <a:txBody>
                    <a:bodyPr/>
                    <a:lstStyle/>
                    <a:p>
                      <a:pPr algn="r" fontAlgn="b"/>
                      <a:r>
                        <a:rPr lang="en-US" sz="1200" b="1" u="none" strike="noStrike" dirty="0">
                          <a:solidFill>
                            <a:srgbClr val="FF5050"/>
                          </a:solidFill>
                          <a:effectLst/>
                        </a:rPr>
                        <a:t>30.2%</a:t>
                      </a:r>
                      <a:endParaRPr lang="en-US" sz="1200" b="1" i="0" u="none" strike="noStrike" dirty="0">
                        <a:solidFill>
                          <a:srgbClr val="FF5050"/>
                        </a:solidFill>
                        <a:effectLst/>
                        <a:latin typeface="Calibri"/>
                      </a:endParaRPr>
                    </a:p>
                  </a:txBody>
                  <a:tcPr marL="7893" marR="7893" marT="7893" marB="0" anchor="b"/>
                </a:tc>
                <a:tc>
                  <a:txBody>
                    <a:bodyPr/>
                    <a:lstStyle/>
                    <a:p>
                      <a:pPr algn="r" fontAlgn="b"/>
                      <a:r>
                        <a:rPr lang="en-US" sz="1200" b="1" u="none" strike="noStrike" dirty="0">
                          <a:solidFill>
                            <a:srgbClr val="FF5050"/>
                          </a:solidFill>
                          <a:effectLst/>
                        </a:rPr>
                        <a:t>55.9%</a:t>
                      </a:r>
                      <a:endParaRPr lang="en-US" sz="1200" b="1" i="0" u="none" strike="noStrike" dirty="0">
                        <a:solidFill>
                          <a:srgbClr val="FF5050"/>
                        </a:solidFill>
                        <a:effectLst/>
                        <a:latin typeface="Calibri"/>
                      </a:endParaRPr>
                    </a:p>
                  </a:txBody>
                  <a:tcPr marL="7893" marR="7893" marT="7893" marB="0" anchor="b"/>
                </a:tc>
                <a:tc>
                  <a:txBody>
                    <a:bodyPr/>
                    <a:lstStyle/>
                    <a:p>
                      <a:pPr algn="r" fontAlgn="b"/>
                      <a:r>
                        <a:rPr lang="en-US" sz="1200" b="1" u="none" strike="noStrike" dirty="0">
                          <a:solidFill>
                            <a:srgbClr val="FF5050"/>
                          </a:solidFill>
                          <a:effectLst/>
                        </a:rPr>
                        <a:t>86.1%</a:t>
                      </a:r>
                      <a:endParaRPr lang="en-US" sz="1200" b="1" i="0" u="none" strike="noStrike" dirty="0">
                        <a:solidFill>
                          <a:srgbClr val="FF5050"/>
                        </a:solidFill>
                        <a:effectLst/>
                        <a:latin typeface="Calibri"/>
                      </a:endParaRPr>
                    </a:p>
                  </a:txBody>
                  <a:tcPr marL="7893" marR="7893" marT="7893" marB="0" anchor="b"/>
                </a:tc>
              </a:tr>
              <a:tr h="574007">
                <a:tc>
                  <a:txBody>
                    <a:bodyPr/>
                    <a:lstStyle/>
                    <a:p>
                      <a:pPr algn="l" fontAlgn="b"/>
                      <a:r>
                        <a:rPr lang="en-US" sz="1200" u="none" strike="noStrike">
                          <a:effectLst/>
                        </a:rPr>
                        <a:t> </a:t>
                      </a:r>
                      <a:endParaRPr lang="en-US" sz="1200" b="1" i="0" u="none" strike="noStrike">
                        <a:solidFill>
                          <a:srgbClr val="000000"/>
                        </a:solidFill>
                        <a:effectLst/>
                        <a:latin typeface="Calibri"/>
                      </a:endParaRPr>
                    </a:p>
                  </a:txBody>
                  <a:tcPr marL="7893" marR="7893" marT="7893" marB="0" anchor="b"/>
                </a:tc>
                <a:tc>
                  <a:txBody>
                    <a:bodyPr/>
                    <a:lstStyle/>
                    <a:p>
                      <a:pPr algn="l" fontAlgn="b"/>
                      <a:r>
                        <a:rPr lang="en-US" sz="1200" u="none" strike="noStrike">
                          <a:effectLst/>
                        </a:rPr>
                        <a:t>Paper/Pencil</a:t>
                      </a:r>
                      <a:endParaRPr lang="en-US" sz="1200" b="0" i="0" u="none" strike="noStrike">
                        <a:solidFill>
                          <a:srgbClr val="000000"/>
                        </a:solidFill>
                        <a:effectLst/>
                        <a:latin typeface="Calibri"/>
                      </a:endParaRPr>
                    </a:p>
                  </a:txBody>
                  <a:tcPr marL="7893" marR="7893" marT="7893" marB="0" anchor="b"/>
                </a:tc>
                <a:tc>
                  <a:txBody>
                    <a:bodyPr/>
                    <a:lstStyle/>
                    <a:p>
                      <a:pPr algn="r" fontAlgn="b"/>
                      <a:r>
                        <a:rPr lang="en-US" sz="1200" u="none" strike="noStrike">
                          <a:effectLst/>
                        </a:rPr>
                        <a:t>42,640</a:t>
                      </a:r>
                      <a:endParaRPr lang="en-US" sz="1200" b="0" i="0" u="none" strike="noStrike">
                        <a:solidFill>
                          <a:srgbClr val="000000"/>
                        </a:solidFill>
                        <a:effectLst/>
                        <a:latin typeface="Calibri"/>
                      </a:endParaRPr>
                    </a:p>
                  </a:txBody>
                  <a:tcPr marL="7893" marR="7893" marT="7893" marB="0" anchor="b"/>
                </a:tc>
                <a:tc>
                  <a:txBody>
                    <a:bodyPr/>
                    <a:lstStyle/>
                    <a:p>
                      <a:pPr algn="r" fontAlgn="b"/>
                      <a:r>
                        <a:rPr lang="en-US" sz="1200" u="none" strike="noStrike" dirty="0">
                          <a:effectLst/>
                        </a:rPr>
                        <a:t>440.9</a:t>
                      </a:r>
                      <a:endParaRPr lang="en-US" sz="1200" b="0" i="0" u="none" strike="noStrike" dirty="0">
                        <a:solidFill>
                          <a:srgbClr val="000000"/>
                        </a:solidFill>
                        <a:effectLst/>
                        <a:latin typeface="Calibri"/>
                      </a:endParaRPr>
                    </a:p>
                  </a:txBody>
                  <a:tcPr marL="7893" marR="7893" marT="7893" marB="0" anchor="b"/>
                </a:tc>
                <a:tc>
                  <a:txBody>
                    <a:bodyPr/>
                    <a:lstStyle/>
                    <a:p>
                      <a:pPr algn="r" fontAlgn="b"/>
                      <a:r>
                        <a:rPr lang="en-US" sz="1200" u="none" strike="noStrike" dirty="0">
                          <a:effectLst/>
                        </a:rPr>
                        <a:t>19.8%</a:t>
                      </a:r>
                      <a:endParaRPr lang="en-US" sz="1200" b="0" i="0" u="none" strike="noStrike" dirty="0">
                        <a:solidFill>
                          <a:srgbClr val="000000"/>
                        </a:solidFill>
                        <a:effectLst/>
                        <a:latin typeface="Calibri"/>
                      </a:endParaRPr>
                    </a:p>
                  </a:txBody>
                  <a:tcPr marL="7893" marR="7893" marT="7893" marB="0" anchor="b"/>
                </a:tc>
                <a:tc>
                  <a:txBody>
                    <a:bodyPr/>
                    <a:lstStyle/>
                    <a:p>
                      <a:pPr algn="r" fontAlgn="b"/>
                      <a:r>
                        <a:rPr lang="en-US" sz="1200" u="none" strike="noStrike" dirty="0">
                          <a:effectLst/>
                        </a:rPr>
                        <a:t>36.4%</a:t>
                      </a:r>
                      <a:endParaRPr lang="en-US" sz="1200" b="0" i="0" u="none" strike="noStrike" dirty="0">
                        <a:solidFill>
                          <a:srgbClr val="000000"/>
                        </a:solidFill>
                        <a:effectLst/>
                        <a:latin typeface="Calibri"/>
                      </a:endParaRPr>
                    </a:p>
                  </a:txBody>
                  <a:tcPr marL="7893" marR="7893" marT="7893" marB="0" anchor="b"/>
                </a:tc>
                <a:tc>
                  <a:txBody>
                    <a:bodyPr/>
                    <a:lstStyle/>
                    <a:p>
                      <a:pPr algn="r" fontAlgn="b"/>
                      <a:r>
                        <a:rPr lang="en-US" sz="1200" u="none" strike="noStrike" dirty="0">
                          <a:effectLst/>
                        </a:rPr>
                        <a:t>43.8%</a:t>
                      </a:r>
                      <a:endParaRPr lang="en-US" sz="1200" b="0" i="0" u="none" strike="noStrike" dirty="0">
                        <a:solidFill>
                          <a:srgbClr val="000000"/>
                        </a:solidFill>
                        <a:effectLst/>
                        <a:latin typeface="Calibri"/>
                      </a:endParaRPr>
                    </a:p>
                  </a:txBody>
                  <a:tcPr marL="7893" marR="7893" marT="7893" marB="0" anchor="b"/>
                </a:tc>
                <a:tc>
                  <a:txBody>
                    <a:bodyPr/>
                    <a:lstStyle/>
                    <a:p>
                      <a:pPr algn="r" fontAlgn="b"/>
                      <a:r>
                        <a:rPr lang="en-US" sz="1200" b="1" u="none" strike="noStrike" dirty="0">
                          <a:solidFill>
                            <a:srgbClr val="0000CC"/>
                          </a:solidFill>
                          <a:effectLst/>
                        </a:rPr>
                        <a:t>80.2%</a:t>
                      </a:r>
                      <a:endParaRPr lang="en-US" sz="1200" b="1" i="0" u="none" strike="noStrike" dirty="0">
                        <a:solidFill>
                          <a:srgbClr val="0000CC"/>
                        </a:solidFill>
                        <a:effectLst/>
                        <a:latin typeface="Calibri"/>
                      </a:endParaRPr>
                    </a:p>
                  </a:txBody>
                  <a:tcPr marL="7893" marR="7893" marT="7893" marB="0" anchor="b"/>
                </a:tc>
              </a:tr>
              <a:tr h="574007">
                <a:tc>
                  <a:txBody>
                    <a:bodyPr/>
                    <a:lstStyle/>
                    <a:p>
                      <a:pPr algn="l" fontAlgn="b"/>
                      <a:r>
                        <a:rPr lang="en-US" sz="1200" u="none" strike="noStrike">
                          <a:effectLst/>
                        </a:rPr>
                        <a:t> </a:t>
                      </a:r>
                      <a:endParaRPr lang="en-US" sz="1200" b="1" i="0" u="none" strike="noStrike">
                        <a:solidFill>
                          <a:srgbClr val="000000"/>
                        </a:solidFill>
                        <a:effectLst/>
                        <a:latin typeface="Calibri"/>
                      </a:endParaRPr>
                    </a:p>
                  </a:txBody>
                  <a:tcPr marL="7893" marR="7893" marT="7893" marB="0" anchor="b"/>
                </a:tc>
                <a:tc>
                  <a:txBody>
                    <a:bodyPr/>
                    <a:lstStyle/>
                    <a:p>
                      <a:pPr algn="l" fontAlgn="b"/>
                      <a:r>
                        <a:rPr lang="en-US" sz="1200" u="none" strike="noStrike">
                          <a:effectLst/>
                        </a:rPr>
                        <a:t>Total</a:t>
                      </a:r>
                      <a:endParaRPr lang="en-US" sz="1200" b="0" i="0" u="none" strike="noStrike">
                        <a:solidFill>
                          <a:srgbClr val="000000"/>
                        </a:solidFill>
                        <a:effectLst/>
                        <a:latin typeface="Calibri"/>
                      </a:endParaRPr>
                    </a:p>
                  </a:txBody>
                  <a:tcPr marL="7893" marR="7893" marT="7893" marB="0" anchor="b"/>
                </a:tc>
                <a:tc>
                  <a:txBody>
                    <a:bodyPr/>
                    <a:lstStyle/>
                    <a:p>
                      <a:pPr algn="r" fontAlgn="b"/>
                      <a:r>
                        <a:rPr lang="en-US" sz="1200" u="none" strike="noStrike">
                          <a:effectLst/>
                        </a:rPr>
                        <a:t>84,802</a:t>
                      </a:r>
                      <a:endParaRPr lang="en-US" sz="1200" b="0" i="0" u="none" strike="noStrike">
                        <a:solidFill>
                          <a:srgbClr val="000000"/>
                        </a:solidFill>
                        <a:effectLst/>
                        <a:latin typeface="Calibri"/>
                      </a:endParaRPr>
                    </a:p>
                  </a:txBody>
                  <a:tcPr marL="7893" marR="7893" marT="7893" marB="0" anchor="b"/>
                </a:tc>
                <a:tc>
                  <a:txBody>
                    <a:bodyPr/>
                    <a:lstStyle/>
                    <a:p>
                      <a:pPr algn="r" fontAlgn="b"/>
                      <a:r>
                        <a:rPr lang="en-US" sz="1200" u="none" strike="noStrike">
                          <a:effectLst/>
                        </a:rPr>
                        <a:t>449.8</a:t>
                      </a:r>
                      <a:endParaRPr lang="en-US" sz="1200" b="0" i="0" u="none" strike="noStrike">
                        <a:solidFill>
                          <a:srgbClr val="000000"/>
                        </a:solidFill>
                        <a:effectLst/>
                        <a:latin typeface="Calibri"/>
                      </a:endParaRPr>
                    </a:p>
                  </a:txBody>
                  <a:tcPr marL="7893" marR="7893" marT="7893" marB="0" anchor="b"/>
                </a:tc>
                <a:tc>
                  <a:txBody>
                    <a:bodyPr/>
                    <a:lstStyle/>
                    <a:p>
                      <a:pPr algn="r" fontAlgn="b"/>
                      <a:r>
                        <a:rPr lang="en-US" sz="1200" u="none" strike="noStrike">
                          <a:effectLst/>
                        </a:rPr>
                        <a:t>16.9%</a:t>
                      </a:r>
                      <a:endParaRPr lang="en-US" sz="1200" b="0" i="0" u="none" strike="noStrike">
                        <a:solidFill>
                          <a:srgbClr val="000000"/>
                        </a:solidFill>
                        <a:effectLst/>
                        <a:latin typeface="Calibri"/>
                      </a:endParaRPr>
                    </a:p>
                  </a:txBody>
                  <a:tcPr marL="7893" marR="7893" marT="7893" marB="0" anchor="b"/>
                </a:tc>
                <a:tc>
                  <a:txBody>
                    <a:bodyPr/>
                    <a:lstStyle/>
                    <a:p>
                      <a:pPr algn="r" fontAlgn="b"/>
                      <a:r>
                        <a:rPr lang="en-US" sz="1200" u="none" strike="noStrike">
                          <a:effectLst/>
                        </a:rPr>
                        <a:t>33.3%</a:t>
                      </a:r>
                      <a:endParaRPr lang="en-US" sz="1200" b="0" i="0" u="none" strike="noStrike">
                        <a:solidFill>
                          <a:srgbClr val="000000"/>
                        </a:solidFill>
                        <a:effectLst/>
                        <a:latin typeface="Calibri"/>
                      </a:endParaRPr>
                    </a:p>
                  </a:txBody>
                  <a:tcPr marL="7893" marR="7893" marT="7893" marB="0" anchor="b"/>
                </a:tc>
                <a:tc>
                  <a:txBody>
                    <a:bodyPr/>
                    <a:lstStyle/>
                    <a:p>
                      <a:pPr algn="r" fontAlgn="b"/>
                      <a:r>
                        <a:rPr lang="en-US" sz="1200" u="none" strike="noStrike">
                          <a:effectLst/>
                        </a:rPr>
                        <a:t>49.8%</a:t>
                      </a:r>
                      <a:endParaRPr lang="en-US" sz="1200" b="0" i="0" u="none" strike="noStrike">
                        <a:solidFill>
                          <a:srgbClr val="000000"/>
                        </a:solidFill>
                        <a:effectLst/>
                        <a:latin typeface="Calibri"/>
                      </a:endParaRPr>
                    </a:p>
                  </a:txBody>
                  <a:tcPr marL="7893" marR="7893" marT="7893" marB="0" anchor="b"/>
                </a:tc>
                <a:tc>
                  <a:txBody>
                    <a:bodyPr/>
                    <a:lstStyle/>
                    <a:p>
                      <a:pPr algn="r" fontAlgn="b"/>
                      <a:r>
                        <a:rPr lang="en-US" sz="1200" u="none" strike="noStrike" dirty="0">
                          <a:effectLst/>
                        </a:rPr>
                        <a:t>83.1%</a:t>
                      </a:r>
                      <a:endParaRPr lang="en-US" sz="1200" b="0" i="0" u="none" strike="noStrike" dirty="0">
                        <a:solidFill>
                          <a:srgbClr val="000000"/>
                        </a:solidFill>
                        <a:effectLst/>
                        <a:latin typeface="Calibri"/>
                      </a:endParaRPr>
                    </a:p>
                  </a:txBody>
                  <a:tcPr marL="7893" marR="7893" marT="7893" marB="0" anchor="b"/>
                </a:tc>
              </a:tr>
            </a:tbl>
          </a:graphicData>
        </a:graphic>
      </p:graphicFrame>
    </p:spTree>
    <p:extLst>
      <p:ext uri="{BB962C8B-B14F-4D97-AF65-F5344CB8AC3E}">
        <p14:creationId xmlns:p14="http://schemas.microsoft.com/office/powerpoint/2010/main" val="1233737782"/>
      </p:ext>
    </p:extLst>
  </p:cSld>
  <p:clrMapOvr>
    <a:masterClrMapping/>
  </p:clrMapOvr>
  <p:timing>
    <p:tnLst>
      <p:par>
        <p:cTn id="1" dur="indefinite" restart="never" nodeType="tmRoot"/>
      </p:par>
    </p:tnLst>
  </p:timing>
</p:sld>
</file>

<file path=ppt/theme/theme1.xml><?xml version="1.0" encoding="utf-8"?>
<a:theme xmlns:a="http://schemas.openxmlformats.org/drawingml/2006/main" name="GaDOE-PowerPoint-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B34819C3326640A5C369F682C5BCEC" ma:contentTypeVersion="3" ma:contentTypeDescription="Create a new document." ma:contentTypeScope="" ma:versionID="2dd1e1736f5aa316f9a71b8205a09a78">
  <xsd:schema xmlns:xsd="http://www.w3.org/2001/XMLSchema" xmlns:xs="http://www.w3.org/2001/XMLSchema" xmlns:p="http://schemas.microsoft.com/office/2006/metadata/properties" xmlns:ns1="http://schemas.microsoft.com/sharepoint/v3" xmlns:ns2="1d496aed-39d0-4758-b3cf-4e4773287716" xmlns:ns3="20a672bb-8554-40ed-8ef6-17ff2403b73b" targetNamespace="http://schemas.microsoft.com/office/2006/metadata/properties" ma:root="true" ma:fieldsID="a198b40d19950773205ce50eeea4120a" ns1:_="" ns2:_="" ns3:_="">
    <xsd:import namespace="http://schemas.microsoft.com/sharepoint/v3"/>
    <xsd:import namespace="1d496aed-39d0-4758-b3cf-4e4773287716"/>
    <xsd:import namespace="20a672bb-8554-40ed-8ef6-17ff2403b73b"/>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0a672bb-8554-40ed-8ef6-17ff2403b73b" elementFormDefault="qualified">
    <xsd:import namespace="http://schemas.microsoft.com/office/2006/documentManagement/types"/>
    <xsd:import namespace="http://schemas.microsoft.com/office/infopath/2007/PartnerControls"/>
    <xsd:element name="Page" ma:index="12" nillable="true" ma:displayName="Page" ma:list="{812383B8-FDBA-42DE-9B28-EFCB3124A900}" ma:internalName="Page">
      <xsd:simpleType>
        <xsd:restriction base="dms:Lookup"/>
      </xsd:simpleType>
    </xsd:element>
    <xsd:element name="Page_x0020_SubHeader" ma:index="13" nillable="true" ma:displayName="Page SubHeader" ma:internalName="Page_x0020_SubHeader">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d496aed-39d0-4758-b3cf-4e4773287716"/>
    <Page xmlns="20a672bb-8554-40ed-8ef6-17ff2403b73b" xsi:nil="true"/>
    <PublishingExpirationDate xmlns="http://schemas.microsoft.com/sharepoint/v3" xsi:nil="true"/>
    <Page_x0020_SubHeader xmlns="20a672bb-8554-40ed-8ef6-17ff2403b73b"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9653A8-5324-46A5-83EF-B84514873B03}"/>
</file>

<file path=customXml/itemProps2.xml><?xml version="1.0" encoding="utf-8"?>
<ds:datastoreItem xmlns:ds="http://schemas.openxmlformats.org/officeDocument/2006/customXml" ds:itemID="{3E861535-7753-48C9-B868-0900BA82A391}"/>
</file>

<file path=customXml/itemProps3.xml><?xml version="1.0" encoding="utf-8"?>
<ds:datastoreItem xmlns:ds="http://schemas.openxmlformats.org/officeDocument/2006/customXml" ds:itemID="{759AC933-011D-45F1-B4B4-722E2E1CE80B}"/>
</file>

<file path=docProps/app.xml><?xml version="1.0" encoding="utf-8"?>
<Properties xmlns="http://schemas.openxmlformats.org/officeDocument/2006/extended-properties" xmlns:vt="http://schemas.openxmlformats.org/officeDocument/2006/docPropsVTypes">
  <Template>GaDOE-PowerPoint-Template</Template>
  <TotalTime>27</TotalTime>
  <Words>2204</Words>
  <Application>Microsoft Office PowerPoint</Application>
  <PresentationFormat>On-screen Show (4:3)</PresentationFormat>
  <Paragraphs>593</Paragraphs>
  <Slides>27</Slides>
  <Notes>12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GaDOE-PowerPoint-Template</vt:lpstr>
      <vt:lpstr>PowerPoint Presentation</vt:lpstr>
      <vt:lpstr>Georgia Milestones</vt:lpstr>
      <vt:lpstr>Georgia Milestones</vt:lpstr>
      <vt:lpstr>Georgia Milestones</vt:lpstr>
      <vt:lpstr>Georgia Milestones</vt:lpstr>
      <vt:lpstr>Georgia Milestones</vt:lpstr>
      <vt:lpstr>2013-2014 EOCT Student Achievement by Administration Mode:  ELA</vt:lpstr>
      <vt:lpstr>2013-2014 EOCT Student Achievement by Administration Mode:  Mathematics</vt:lpstr>
      <vt:lpstr>2013-2014 EOCT Student Achievement by Administration Mode:  Science</vt:lpstr>
      <vt:lpstr>2013-2014 EOCT Student Achievement by Administration Mode:  Social Studies</vt:lpstr>
      <vt:lpstr>2013-2014 CRCT Retest  by Administration Mode:  Reading</vt:lpstr>
      <vt:lpstr>2013-2014 CRCT Retest Results by Administration Mode:  Math</vt:lpstr>
      <vt:lpstr>Georgia Milestones</vt:lpstr>
      <vt:lpstr>Administration Times</vt:lpstr>
      <vt:lpstr>Georgia Milestones</vt:lpstr>
      <vt:lpstr>Georgia Milestones</vt:lpstr>
      <vt:lpstr>Georgia Milestones</vt:lpstr>
      <vt:lpstr>Georgia Milestones  Calculator Policy </vt:lpstr>
      <vt:lpstr>Online BASIC Calculator</vt:lpstr>
      <vt:lpstr>Online Scientific Calculator:  TI-30XS MV</vt:lpstr>
      <vt:lpstr>Online Graphing Calculator:  TI-84</vt:lpstr>
      <vt:lpstr>Calculator Policy</vt:lpstr>
      <vt:lpstr>Georgia Milestones</vt:lpstr>
      <vt:lpstr>Georgia Milestones</vt:lpstr>
      <vt:lpstr>Scratch Paper</vt:lpstr>
      <vt:lpstr>Transition to Georgia Milestones: Resources Available NOW</vt:lpstr>
      <vt:lpstr>Georgia Milestones</vt:lpstr>
    </vt:vector>
  </TitlesOfParts>
  <Company>GADOE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Tony</dc:creator>
  <cp:lastModifiedBy>Melissa Fincher</cp:lastModifiedBy>
  <cp:revision>9</cp:revision>
  <dcterms:created xsi:type="dcterms:W3CDTF">2015-01-12T22:20:51Z</dcterms:created>
  <dcterms:modified xsi:type="dcterms:W3CDTF">2015-02-02T14:07:26Z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0x01010098B34819C3326640A5C369F682C5BCEC</vt:lpwstr>
  </property>
</Properties>
</file>