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0"/>
  </p:notesMasterIdLst>
  <p:sldIdLst>
    <p:sldId id="1140" r:id="rId5"/>
    <p:sldId id="1109" r:id="rId6"/>
    <p:sldId id="1142" r:id="rId7"/>
    <p:sldId id="1115" r:id="rId8"/>
    <p:sldId id="1116" r:id="rId9"/>
    <p:sldId id="1118" r:id="rId10"/>
    <p:sldId id="1117" r:id="rId11"/>
    <p:sldId id="1143" r:id="rId12"/>
    <p:sldId id="1112" r:id="rId13"/>
    <p:sldId id="1113" r:id="rId14"/>
    <p:sldId id="1114" r:id="rId15"/>
    <p:sldId id="1144" r:id="rId16"/>
    <p:sldId id="1149" r:id="rId17"/>
    <p:sldId id="1156" r:id="rId18"/>
    <p:sldId id="1155" r:id="rId19"/>
    <p:sldId id="1158" r:id="rId20"/>
    <p:sldId id="1154" r:id="rId21"/>
    <p:sldId id="1151" r:id="rId22"/>
    <p:sldId id="336" r:id="rId23"/>
    <p:sldId id="1152" r:id="rId24"/>
    <p:sldId id="344" r:id="rId25"/>
    <p:sldId id="335" r:id="rId26"/>
    <p:sldId id="1150" r:id="rId27"/>
    <p:sldId id="1157" r:id="rId28"/>
    <p:sldId id="1146" r:id="rId29"/>
    <p:sldId id="1122" r:id="rId30"/>
    <p:sldId id="1101" r:id="rId31"/>
    <p:sldId id="1103" r:id="rId32"/>
    <p:sldId id="286" r:id="rId33"/>
    <p:sldId id="1104" r:id="rId34"/>
    <p:sldId id="1094" r:id="rId35"/>
    <p:sldId id="1088" r:id="rId36"/>
    <p:sldId id="1147" r:id="rId37"/>
    <p:sldId id="1145" r:id="rId38"/>
    <p:sldId id="1129" r:id="rId39"/>
    <p:sldId id="1130" r:id="rId40"/>
    <p:sldId id="1132" r:id="rId41"/>
    <p:sldId id="1133" r:id="rId42"/>
    <p:sldId id="1134" r:id="rId43"/>
    <p:sldId id="1135" r:id="rId44"/>
    <p:sldId id="1159" r:id="rId45"/>
    <p:sldId id="1160" r:id="rId46"/>
    <p:sldId id="1162" r:id="rId47"/>
    <p:sldId id="1161" r:id="rId48"/>
    <p:sldId id="65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Greene" initials="SG" lastIdx="4" clrIdx="0">
    <p:extLst>
      <p:ext uri="{19B8F6BF-5375-455C-9EA6-DF929625EA0E}">
        <p15:presenceInfo xmlns:p15="http://schemas.microsoft.com/office/powerpoint/2012/main" userId="S::Sandra.Greene@doe.k12.ga.us::bcc4c9e6-04ef-42b7-be7f-d4a88ff49640" providerId="AD"/>
      </p:ext>
    </p:extLst>
  </p:cmAuthor>
  <p:cmAuthor id="2" name="Elena Nightingale" initials="EN" lastIdx="57" clrIdx="1">
    <p:extLst>
      <p:ext uri="{19B8F6BF-5375-455C-9EA6-DF929625EA0E}">
        <p15:presenceInfo xmlns:p15="http://schemas.microsoft.com/office/powerpoint/2012/main" userId="S::Elena.Nightingale@doe.k12.ga.us::c8f7a262-2fdb-48e0-9483-916f908ffe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288"/>
    <a:srgbClr val="E20177"/>
    <a:srgbClr val="0A89BF"/>
    <a:srgbClr val="F2621D"/>
    <a:srgbClr val="D0E6C2"/>
    <a:srgbClr val="44883E"/>
    <a:srgbClr val="214987"/>
    <a:srgbClr val="FFFFFF"/>
    <a:srgbClr val="1285CB"/>
    <a:srgbClr val="B7C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3817" autoAdjust="0"/>
  </p:normalViewPr>
  <p:slideViewPr>
    <p:cSldViewPr snapToGrid="0" snapToObjects="1">
      <p:cViewPr varScale="1">
        <p:scale>
          <a:sx n="101" d="100"/>
          <a:sy n="101" d="100"/>
        </p:scale>
        <p:origin x="1239"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1479594462459"/>
          <c:y val="5.1113430151507697E-2"/>
          <c:w val="0.84875791261386446"/>
          <c:h val="0.72208593894967554"/>
        </c:manualLayout>
      </c:layout>
      <c:barChart>
        <c:barDir val="col"/>
        <c:grouping val="percentStacked"/>
        <c:varyColors val="0"/>
        <c:ser>
          <c:idx val="0"/>
          <c:order val="0"/>
          <c:tx>
            <c:strRef>
              <c:f>Sheet1!$B$1</c:f>
              <c:strCache>
                <c:ptCount val="1"/>
                <c:pt idx="0">
                  <c:v>0 Points</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Sheet1!$B$2:$B$9</c:f>
              <c:numCache>
                <c:formatCode>0</c:formatCode>
                <c:ptCount val="8"/>
                <c:pt idx="0">
                  <c:v>11.600000000000001</c:v>
                </c:pt>
                <c:pt idx="1">
                  <c:v>7.3999999999999995</c:v>
                </c:pt>
                <c:pt idx="2">
                  <c:v>6.1</c:v>
                </c:pt>
                <c:pt idx="3">
                  <c:v>11</c:v>
                </c:pt>
                <c:pt idx="4">
                  <c:v>5</c:v>
                </c:pt>
                <c:pt idx="5">
                  <c:v>5</c:v>
                </c:pt>
                <c:pt idx="6">
                  <c:v>15</c:v>
                </c:pt>
                <c:pt idx="7">
                  <c:v>12</c:v>
                </c:pt>
              </c:numCache>
            </c:numRef>
          </c:val>
          <c:extLst>
            <c:ext xmlns:c16="http://schemas.microsoft.com/office/drawing/2014/chart" uri="{C3380CC4-5D6E-409C-BE32-E72D297353CC}">
              <c16:uniqueId val="{00000000-E784-4B80-8EE7-67F016EC7470}"/>
            </c:ext>
          </c:extLst>
        </c:ser>
        <c:ser>
          <c:idx val="1"/>
          <c:order val="1"/>
          <c:tx>
            <c:strRef>
              <c:f>Sheet1!$C$1</c:f>
              <c:strCache>
                <c:ptCount val="1"/>
                <c:pt idx="0">
                  <c:v>1 Point</c:v>
                </c:pt>
              </c:strCache>
            </c:strRef>
          </c:tx>
          <c:spPr>
            <a:solidFill>
              <a:srgbClr val="F9E7E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Sheet1!$C$2:$C$9</c:f>
              <c:numCache>
                <c:formatCode>0</c:formatCode>
                <c:ptCount val="8"/>
                <c:pt idx="0">
                  <c:v>46.300000000000004</c:v>
                </c:pt>
                <c:pt idx="1">
                  <c:v>44.6</c:v>
                </c:pt>
                <c:pt idx="2">
                  <c:v>31.3</c:v>
                </c:pt>
                <c:pt idx="3">
                  <c:v>20</c:v>
                </c:pt>
                <c:pt idx="4">
                  <c:v>21</c:v>
                </c:pt>
                <c:pt idx="5">
                  <c:v>36</c:v>
                </c:pt>
                <c:pt idx="6">
                  <c:v>22</c:v>
                </c:pt>
                <c:pt idx="7">
                  <c:v>27</c:v>
                </c:pt>
              </c:numCache>
            </c:numRef>
          </c:val>
          <c:extLst>
            <c:ext xmlns:c16="http://schemas.microsoft.com/office/drawing/2014/chart" uri="{C3380CC4-5D6E-409C-BE32-E72D297353CC}">
              <c16:uniqueId val="{00000001-E784-4B80-8EE7-67F016EC7470}"/>
            </c:ext>
          </c:extLst>
        </c:ser>
        <c:ser>
          <c:idx val="2"/>
          <c:order val="2"/>
          <c:tx>
            <c:strRef>
              <c:f>Sheet1!$D$1</c:f>
              <c:strCache>
                <c:ptCount val="1"/>
                <c:pt idx="0">
                  <c:v>2 Points</c:v>
                </c:pt>
              </c:strCache>
            </c:strRef>
          </c:tx>
          <c:spPr>
            <a:solidFill>
              <a:srgbClr val="F2C9D8"/>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Sheet1!$D$2:$D$9</c:f>
              <c:numCache>
                <c:formatCode>0</c:formatCode>
                <c:ptCount val="8"/>
                <c:pt idx="0">
                  <c:v>26.3</c:v>
                </c:pt>
                <c:pt idx="1">
                  <c:v>29.799999999999997</c:v>
                </c:pt>
                <c:pt idx="2">
                  <c:v>33.4</c:v>
                </c:pt>
                <c:pt idx="3">
                  <c:v>36</c:v>
                </c:pt>
                <c:pt idx="4">
                  <c:v>29</c:v>
                </c:pt>
                <c:pt idx="5">
                  <c:v>30</c:v>
                </c:pt>
                <c:pt idx="6">
                  <c:v>27</c:v>
                </c:pt>
                <c:pt idx="7">
                  <c:v>26</c:v>
                </c:pt>
              </c:numCache>
            </c:numRef>
          </c:val>
          <c:extLst>
            <c:ext xmlns:c16="http://schemas.microsoft.com/office/drawing/2014/chart" uri="{C3380CC4-5D6E-409C-BE32-E72D297353CC}">
              <c16:uniqueId val="{00000000-00C6-4969-941B-2BB0790E91FA}"/>
            </c:ext>
          </c:extLst>
        </c:ser>
        <c:ser>
          <c:idx val="3"/>
          <c:order val="3"/>
          <c:tx>
            <c:strRef>
              <c:f>Sheet1!$E$1</c:f>
              <c:strCache>
                <c:ptCount val="1"/>
                <c:pt idx="0">
                  <c:v>3 Points</c:v>
                </c:pt>
              </c:strCache>
            </c:strRef>
          </c:tx>
          <c:spPr>
            <a:solidFill>
              <a:srgbClr val="E183A5"/>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Sheet1!$E$2:$E$9</c:f>
              <c:numCache>
                <c:formatCode>0</c:formatCode>
                <c:ptCount val="8"/>
                <c:pt idx="0">
                  <c:v>12.9</c:v>
                </c:pt>
                <c:pt idx="1">
                  <c:v>14.899999999999999</c:v>
                </c:pt>
                <c:pt idx="2">
                  <c:v>20.8</c:v>
                </c:pt>
                <c:pt idx="3">
                  <c:v>25</c:v>
                </c:pt>
                <c:pt idx="4">
                  <c:v>27</c:v>
                </c:pt>
                <c:pt idx="5">
                  <c:v>23</c:v>
                </c:pt>
                <c:pt idx="6">
                  <c:v>25</c:v>
                </c:pt>
                <c:pt idx="7">
                  <c:v>21</c:v>
                </c:pt>
              </c:numCache>
            </c:numRef>
          </c:val>
          <c:extLst>
            <c:ext xmlns:c16="http://schemas.microsoft.com/office/drawing/2014/chart" uri="{C3380CC4-5D6E-409C-BE32-E72D297353CC}">
              <c16:uniqueId val="{00000001-00C6-4969-941B-2BB0790E91FA}"/>
            </c:ext>
          </c:extLst>
        </c:ser>
        <c:ser>
          <c:idx val="4"/>
          <c:order val="4"/>
          <c:tx>
            <c:strRef>
              <c:f>Sheet1!$F$1</c:f>
              <c:strCache>
                <c:ptCount val="1"/>
                <c:pt idx="0">
                  <c:v>4 Points</c:v>
                </c:pt>
              </c:strCache>
            </c:strRef>
          </c:tx>
          <c:spPr>
            <a:solidFill>
              <a:srgbClr val="D75785"/>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Sheet1!$F$2:$F$9</c:f>
              <c:numCache>
                <c:formatCode>0</c:formatCode>
                <c:ptCount val="8"/>
                <c:pt idx="0">
                  <c:v>3</c:v>
                </c:pt>
                <c:pt idx="1">
                  <c:v>3.3000000000000003</c:v>
                </c:pt>
                <c:pt idx="2">
                  <c:v>8.4</c:v>
                </c:pt>
                <c:pt idx="3">
                  <c:v>9</c:v>
                </c:pt>
                <c:pt idx="4">
                  <c:v>18</c:v>
                </c:pt>
                <c:pt idx="5">
                  <c:v>7</c:v>
                </c:pt>
                <c:pt idx="6">
                  <c:v>11</c:v>
                </c:pt>
                <c:pt idx="7">
                  <c:v>13</c:v>
                </c:pt>
              </c:numCache>
            </c:numRef>
          </c:val>
          <c:extLst>
            <c:ext xmlns:c16="http://schemas.microsoft.com/office/drawing/2014/chart" uri="{C3380CC4-5D6E-409C-BE32-E72D297353CC}">
              <c16:uniqueId val="{00000002-00C6-4969-941B-2BB0790E91FA}"/>
            </c:ext>
          </c:extLst>
        </c:ser>
        <c:dLbls>
          <c:showLegendKey val="0"/>
          <c:showVal val="1"/>
          <c:showCatName val="0"/>
          <c:showSerName val="0"/>
          <c:showPercent val="0"/>
          <c:showBubbleSize val="0"/>
        </c:dLbls>
        <c:gapWidth val="75"/>
        <c:overlap val="100"/>
        <c:axId val="122185984"/>
        <c:axId val="122212352"/>
      </c:barChart>
      <c:catAx>
        <c:axId val="122185984"/>
        <c:scaling>
          <c:orientation val="minMax"/>
        </c:scaling>
        <c:delete val="0"/>
        <c:axPos val="b"/>
        <c:numFmt formatCode="General" sourceLinked="1"/>
        <c:majorTickMark val="none"/>
        <c:minorTickMark val="none"/>
        <c:tickLblPos val="nextTo"/>
        <c:txPr>
          <a:bodyPr/>
          <a:lstStyle/>
          <a:p>
            <a:pPr>
              <a:defRPr sz="1200"/>
            </a:pPr>
            <a:endParaRPr lang="en-US"/>
          </a:p>
        </c:txPr>
        <c:crossAx val="122212352"/>
        <c:crosses val="autoZero"/>
        <c:auto val="1"/>
        <c:lblAlgn val="ctr"/>
        <c:lblOffset val="100"/>
        <c:tickLblSkip val="1"/>
        <c:noMultiLvlLbl val="0"/>
      </c:catAx>
      <c:valAx>
        <c:axId val="122212352"/>
        <c:scaling>
          <c:orientation val="minMax"/>
        </c:scaling>
        <c:delete val="0"/>
        <c:axPos val="l"/>
        <c:numFmt formatCode="0%" sourceLinked="1"/>
        <c:majorTickMark val="none"/>
        <c:minorTickMark val="none"/>
        <c:tickLblPos val="nextTo"/>
        <c:txPr>
          <a:bodyPr/>
          <a:lstStyle/>
          <a:p>
            <a:pPr>
              <a:defRPr sz="1400"/>
            </a:pPr>
            <a:endParaRPr lang="en-US"/>
          </a:p>
        </c:txPr>
        <c:crossAx val="122185984"/>
        <c:crosses val="autoZero"/>
        <c:crossBetween val="between"/>
      </c:valAx>
    </c:plotArea>
    <c:legend>
      <c:legendPos val="b"/>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6.1103444543658854E-2"/>
          <c:y val="0.9103738686087397"/>
          <c:w val="0.70567132072408478"/>
          <c:h val="6.378572595392123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1479594462459"/>
          <c:y val="0.12758539573555222"/>
          <c:w val="0.84875791261386446"/>
          <c:h val="0.69345066532643307"/>
        </c:manualLayout>
      </c:layout>
      <c:barChart>
        <c:barDir val="col"/>
        <c:grouping val="percentStacked"/>
        <c:varyColors val="0"/>
        <c:ser>
          <c:idx val="0"/>
          <c:order val="0"/>
          <c:tx>
            <c:strRef>
              <c:f>Sheet1!$B$1</c:f>
              <c:strCache>
                <c:ptCount val="1"/>
                <c:pt idx="0">
                  <c:v>Blank</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Sheet1!$B$2:$B$9</c:f>
              <c:numCache>
                <c:formatCode>0</c:formatCode>
                <c:ptCount val="8"/>
                <c:pt idx="0">
                  <c:v>19</c:v>
                </c:pt>
                <c:pt idx="1">
                  <c:v>25</c:v>
                </c:pt>
                <c:pt idx="2">
                  <c:v>15</c:v>
                </c:pt>
                <c:pt idx="3">
                  <c:v>9</c:v>
                </c:pt>
                <c:pt idx="4">
                  <c:v>48</c:v>
                </c:pt>
                <c:pt idx="5">
                  <c:v>40</c:v>
                </c:pt>
                <c:pt idx="6">
                  <c:v>42</c:v>
                </c:pt>
                <c:pt idx="7">
                  <c:v>72</c:v>
                </c:pt>
              </c:numCache>
            </c:numRef>
          </c:val>
          <c:extLst>
            <c:ext xmlns:c16="http://schemas.microsoft.com/office/drawing/2014/chart" uri="{C3380CC4-5D6E-409C-BE32-E72D297353CC}">
              <c16:uniqueId val="{00000000-E784-4B80-8EE7-67F016EC7470}"/>
            </c:ext>
          </c:extLst>
        </c:ser>
        <c:ser>
          <c:idx val="1"/>
          <c:order val="1"/>
          <c:tx>
            <c:strRef>
              <c:f>Sheet1!$C$1</c:f>
              <c:strCache>
                <c:ptCount val="1"/>
                <c:pt idx="0">
                  <c:v>Copied</c:v>
                </c:pt>
              </c:strCache>
            </c:strRef>
          </c:tx>
          <c:spPr>
            <a:solidFill>
              <a:schemeClr val="accent5">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Sheet1!$C$2:$C$9</c:f>
              <c:numCache>
                <c:formatCode>0</c:formatCode>
                <c:ptCount val="8"/>
                <c:pt idx="0">
                  <c:v>63</c:v>
                </c:pt>
                <c:pt idx="1">
                  <c:v>56</c:v>
                </c:pt>
                <c:pt idx="2">
                  <c:v>54</c:v>
                </c:pt>
                <c:pt idx="3">
                  <c:v>81</c:v>
                </c:pt>
                <c:pt idx="4">
                  <c:v>35</c:v>
                </c:pt>
                <c:pt idx="5">
                  <c:v>43</c:v>
                </c:pt>
                <c:pt idx="6">
                  <c:v>36</c:v>
                </c:pt>
                <c:pt idx="7">
                  <c:v>19</c:v>
                </c:pt>
              </c:numCache>
            </c:numRef>
          </c:val>
          <c:extLst>
            <c:ext xmlns:c16="http://schemas.microsoft.com/office/drawing/2014/chart" uri="{C3380CC4-5D6E-409C-BE32-E72D297353CC}">
              <c16:uniqueId val="{00000001-E784-4B80-8EE7-67F016EC7470}"/>
            </c:ext>
          </c:extLst>
        </c:ser>
        <c:ser>
          <c:idx val="2"/>
          <c:order val="2"/>
          <c:tx>
            <c:strRef>
              <c:f>Sheet1!$D$1</c:f>
              <c:strCache>
                <c:ptCount val="1"/>
                <c:pt idx="0">
                  <c:v>Too Limited to Score</c:v>
                </c:pt>
              </c:strCache>
            </c:strRef>
          </c:tx>
          <c:spPr>
            <a:solidFill>
              <a:schemeClr val="accent6">
                <a:lumMod val="40000"/>
                <a:lumOff val="6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Sheet1!$D$2:$D$9</c:f>
              <c:numCache>
                <c:formatCode>0</c:formatCode>
                <c:ptCount val="8"/>
                <c:pt idx="0">
                  <c:v>9</c:v>
                </c:pt>
                <c:pt idx="1">
                  <c:v>11</c:v>
                </c:pt>
                <c:pt idx="2">
                  <c:v>24</c:v>
                </c:pt>
                <c:pt idx="3">
                  <c:v>8</c:v>
                </c:pt>
                <c:pt idx="4">
                  <c:v>10</c:v>
                </c:pt>
                <c:pt idx="5">
                  <c:v>12</c:v>
                </c:pt>
                <c:pt idx="6">
                  <c:v>13</c:v>
                </c:pt>
                <c:pt idx="7">
                  <c:v>7</c:v>
                </c:pt>
              </c:numCache>
            </c:numRef>
          </c:val>
          <c:extLst>
            <c:ext xmlns:c16="http://schemas.microsoft.com/office/drawing/2014/chart" uri="{C3380CC4-5D6E-409C-BE32-E72D297353CC}">
              <c16:uniqueId val="{00000000-00C6-4969-941B-2BB0790E91FA}"/>
            </c:ext>
          </c:extLst>
        </c:ser>
        <c:ser>
          <c:idx val="3"/>
          <c:order val="3"/>
          <c:tx>
            <c:strRef>
              <c:f>Sheet1!$E$1</c:f>
              <c:strCache>
                <c:ptCount val="1"/>
                <c:pt idx="0">
                  <c:v>Non-English/Off Topic/Offensive</c:v>
                </c:pt>
              </c:strCache>
            </c:strRef>
          </c:tx>
          <c:spPr>
            <a:solidFill>
              <a:srgbClr val="FBE2D1"/>
            </a:solidFill>
          </c:spPr>
          <c:invertIfNegative val="0"/>
          <c:dLbls>
            <c:dLbl>
              <c:idx val="3"/>
              <c:layout>
                <c:manualLayout>
                  <c:x val="1.6339869281045151E-3"/>
                  <c:y val="-2.549066519797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45-4CEC-8270-F78AB65A73DF}"/>
                </c:ext>
              </c:extLst>
            </c:dLbl>
            <c:dLbl>
              <c:idx val="7"/>
              <c:layout>
                <c:manualLayout>
                  <c:x val="8.1699346405228763E-3"/>
                  <c:y val="5.0981330395952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45-4CEC-8270-F78AB65A73D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Sheet1!$E$2:$E$9</c:f>
              <c:numCache>
                <c:formatCode>0</c:formatCode>
                <c:ptCount val="8"/>
                <c:pt idx="0">
                  <c:v>0</c:v>
                </c:pt>
                <c:pt idx="1">
                  <c:v>1</c:v>
                </c:pt>
                <c:pt idx="2">
                  <c:v>3</c:v>
                </c:pt>
                <c:pt idx="3">
                  <c:v>1</c:v>
                </c:pt>
                <c:pt idx="4">
                  <c:v>5</c:v>
                </c:pt>
                <c:pt idx="5">
                  <c:v>3</c:v>
                </c:pt>
                <c:pt idx="6">
                  <c:v>7</c:v>
                </c:pt>
                <c:pt idx="7">
                  <c:v>1</c:v>
                </c:pt>
              </c:numCache>
            </c:numRef>
          </c:val>
          <c:extLst>
            <c:ext xmlns:c16="http://schemas.microsoft.com/office/drawing/2014/chart" uri="{C3380CC4-5D6E-409C-BE32-E72D297353CC}">
              <c16:uniqueId val="{00000001-00C6-4969-941B-2BB0790E91FA}"/>
            </c:ext>
          </c:extLst>
        </c:ser>
        <c:ser>
          <c:idx val="4"/>
          <c:order val="4"/>
          <c:tx>
            <c:strRef>
              <c:f>Sheet1!$F$1</c:f>
              <c:strCache>
                <c:ptCount val="1"/>
                <c:pt idx="0">
                  <c:v>Illegible/
Incomprehensible</c:v>
                </c:pt>
              </c:strCache>
            </c:strRef>
          </c:tx>
          <c:spPr>
            <a:solidFill>
              <a:srgbClr val="DF7B9F"/>
            </a:solidFill>
          </c:spPr>
          <c:invertIfNegative val="0"/>
          <c:dLbls>
            <c:dLbl>
              <c:idx val="3"/>
              <c:layout>
                <c:manualLayout>
                  <c:x val="-4.9019607843137254E-3"/>
                  <c:y val="-1.0196266079190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5-4CEC-8270-F78AB65A73DF}"/>
                </c:ext>
              </c:extLst>
            </c:dLbl>
            <c:dLbl>
              <c:idx val="5"/>
              <c:layout>
                <c:manualLayout>
                  <c:x val="-4.9019607843138451E-3"/>
                  <c:y val="-1.2745332598988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45-4CEC-8270-F78AB65A73DF}"/>
                </c:ext>
              </c:extLst>
            </c:dLbl>
            <c:dLbl>
              <c:idx val="6"/>
              <c:layout>
                <c:manualLayout>
                  <c:x val="-3.2679738562092701E-3"/>
                  <c:y val="-2.0392532158380928E-2"/>
                </c:manualLayout>
              </c:layout>
              <c:spPr>
                <a:noFill/>
                <a:ln>
                  <a:noFill/>
                </a:ln>
                <a:effectLst/>
              </c:spPr>
              <c:txPr>
                <a:bodyPr wrap="square" lIns="38100" tIns="19050" rIns="38100" bIns="19050" anchor="ctr">
                  <a:no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2.3006535947712417E-2"/>
                      <c:h val="6.0285423193213623E-2"/>
                    </c:manualLayout>
                  </c15:layout>
                </c:ext>
                <c:ext xmlns:c16="http://schemas.microsoft.com/office/drawing/2014/chart" uri="{C3380CC4-5D6E-409C-BE32-E72D297353CC}">
                  <c16:uniqueId val="{00000004-2245-4CEC-8270-F78AB65A73DF}"/>
                </c:ext>
              </c:extLst>
            </c:dLbl>
            <c:dLbl>
              <c:idx val="7"/>
              <c:layout>
                <c:manualLayout>
                  <c:x val="-1.6339869281045752E-3"/>
                  <c:y val="-1.2745332598988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45-4CEC-8270-F78AB65A73D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Sheet1!$F$2:$F$9</c:f>
              <c:numCache>
                <c:formatCode>0</c:formatCode>
                <c:ptCount val="8"/>
                <c:pt idx="0">
                  <c:v>8</c:v>
                </c:pt>
                <c:pt idx="1">
                  <c:v>8</c:v>
                </c:pt>
                <c:pt idx="2">
                  <c:v>5</c:v>
                </c:pt>
                <c:pt idx="3">
                  <c:v>1</c:v>
                </c:pt>
                <c:pt idx="4">
                  <c:v>3</c:v>
                </c:pt>
                <c:pt idx="5">
                  <c:v>2</c:v>
                </c:pt>
                <c:pt idx="6">
                  <c:v>2</c:v>
                </c:pt>
                <c:pt idx="7">
                  <c:v>2</c:v>
                </c:pt>
              </c:numCache>
            </c:numRef>
          </c:val>
          <c:extLst>
            <c:ext xmlns:c16="http://schemas.microsoft.com/office/drawing/2014/chart" uri="{C3380CC4-5D6E-409C-BE32-E72D297353CC}">
              <c16:uniqueId val="{00000002-00C6-4969-941B-2BB0790E91FA}"/>
            </c:ext>
          </c:extLst>
        </c:ser>
        <c:dLbls>
          <c:showLegendKey val="0"/>
          <c:showVal val="1"/>
          <c:showCatName val="0"/>
          <c:showSerName val="0"/>
          <c:showPercent val="0"/>
          <c:showBubbleSize val="0"/>
        </c:dLbls>
        <c:gapWidth val="75"/>
        <c:overlap val="100"/>
        <c:axId val="122185984"/>
        <c:axId val="122212352"/>
      </c:barChart>
      <c:catAx>
        <c:axId val="122185984"/>
        <c:scaling>
          <c:orientation val="minMax"/>
        </c:scaling>
        <c:delete val="0"/>
        <c:axPos val="b"/>
        <c:numFmt formatCode="General" sourceLinked="1"/>
        <c:majorTickMark val="none"/>
        <c:minorTickMark val="none"/>
        <c:tickLblPos val="nextTo"/>
        <c:txPr>
          <a:bodyPr/>
          <a:lstStyle/>
          <a:p>
            <a:pPr>
              <a:defRPr sz="1200"/>
            </a:pPr>
            <a:endParaRPr lang="en-US"/>
          </a:p>
        </c:txPr>
        <c:crossAx val="122212352"/>
        <c:crosses val="autoZero"/>
        <c:auto val="1"/>
        <c:lblAlgn val="ctr"/>
        <c:lblOffset val="100"/>
        <c:tickLblSkip val="1"/>
        <c:noMultiLvlLbl val="0"/>
      </c:catAx>
      <c:valAx>
        <c:axId val="122212352"/>
        <c:scaling>
          <c:orientation val="minMax"/>
        </c:scaling>
        <c:delete val="0"/>
        <c:axPos val="l"/>
        <c:numFmt formatCode="0%" sourceLinked="1"/>
        <c:majorTickMark val="none"/>
        <c:minorTickMark val="none"/>
        <c:tickLblPos val="nextTo"/>
        <c:txPr>
          <a:bodyPr/>
          <a:lstStyle/>
          <a:p>
            <a:pPr>
              <a:defRPr sz="1400"/>
            </a:pPr>
            <a:endParaRPr lang="en-US"/>
          </a:p>
        </c:txPr>
        <c:crossAx val="122185984"/>
        <c:crosses val="autoZero"/>
        <c:crossBetween val="between"/>
      </c:valAx>
    </c:plotArea>
    <c:legend>
      <c:legendPos val="t"/>
      <c:layout>
        <c:manualLayout>
          <c:xMode val="edge"/>
          <c:yMode val="edge"/>
          <c:x val="0.12679738562091503"/>
          <c:y val="1.5294399118785697E-2"/>
          <c:w val="0.86405228758169939"/>
          <c:h val="8.923539244384426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1479594462459"/>
          <c:y val="5.1113430151507697E-2"/>
          <c:w val="0.84875791261386446"/>
          <c:h val="0.72208593894967554"/>
        </c:manualLayout>
      </c:layout>
      <c:barChart>
        <c:barDir val="col"/>
        <c:grouping val="clustered"/>
        <c:varyColors val="0"/>
        <c:ser>
          <c:idx val="0"/>
          <c:order val="0"/>
          <c:tx>
            <c:strRef>
              <c:f>Sheet1!$B$1</c:f>
              <c:strCache>
                <c:ptCount val="1"/>
                <c:pt idx="0">
                  <c:v>0 Points</c:v>
                </c:pt>
              </c:strCache>
            </c:strRef>
          </c:tx>
          <c:spPr>
            <a:solidFill>
              <a:schemeClr val="accent5">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Grade 3</c:v>
                </c:pt>
                <c:pt idx="1">
                  <c:v>Grade 4</c:v>
                </c:pt>
                <c:pt idx="2">
                  <c:v>Grade 5</c:v>
                </c:pt>
                <c:pt idx="3">
                  <c:v>Grade 6</c:v>
                </c:pt>
                <c:pt idx="4">
                  <c:v>Grade 7</c:v>
                </c:pt>
                <c:pt idx="5">
                  <c:v>Grade 8</c:v>
                </c:pt>
                <c:pt idx="6">
                  <c:v>9th Grade Literature &amp; Composition</c:v>
                </c:pt>
                <c:pt idx="7">
                  <c:v>American Literature &amp; Composition</c:v>
                </c:pt>
              </c:strCache>
            </c:strRef>
          </c:cat>
          <c:val>
            <c:numRef>
              <c:f>Sheet1!$B$2:$B$9</c:f>
              <c:numCache>
                <c:formatCode>0%</c:formatCode>
                <c:ptCount val="8"/>
                <c:pt idx="0">
                  <c:v>7.0000000000000007E-2</c:v>
                </c:pt>
                <c:pt idx="1">
                  <c:v>0.04</c:v>
                </c:pt>
                <c:pt idx="2">
                  <c:v>0.03</c:v>
                </c:pt>
                <c:pt idx="3">
                  <c:v>0.09</c:v>
                </c:pt>
                <c:pt idx="4">
                  <c:v>0.02</c:v>
                </c:pt>
                <c:pt idx="5">
                  <c:v>0.02</c:v>
                </c:pt>
                <c:pt idx="6">
                  <c:v>0.05</c:v>
                </c:pt>
                <c:pt idx="7">
                  <c:v>0.02</c:v>
                </c:pt>
              </c:numCache>
            </c:numRef>
          </c:val>
          <c:extLst>
            <c:ext xmlns:c16="http://schemas.microsoft.com/office/drawing/2014/chart" uri="{C3380CC4-5D6E-409C-BE32-E72D297353CC}">
              <c16:uniqueId val="{00000000-E784-4B80-8EE7-67F016EC7470}"/>
            </c:ext>
          </c:extLst>
        </c:ser>
        <c:dLbls>
          <c:showLegendKey val="0"/>
          <c:showVal val="1"/>
          <c:showCatName val="0"/>
          <c:showSerName val="0"/>
          <c:showPercent val="0"/>
          <c:showBubbleSize val="0"/>
        </c:dLbls>
        <c:gapWidth val="75"/>
        <c:axId val="122185984"/>
        <c:axId val="122212352"/>
      </c:barChart>
      <c:catAx>
        <c:axId val="122185984"/>
        <c:scaling>
          <c:orientation val="minMax"/>
        </c:scaling>
        <c:delete val="0"/>
        <c:axPos val="b"/>
        <c:numFmt formatCode="General" sourceLinked="1"/>
        <c:majorTickMark val="none"/>
        <c:minorTickMark val="none"/>
        <c:tickLblPos val="nextTo"/>
        <c:txPr>
          <a:bodyPr/>
          <a:lstStyle/>
          <a:p>
            <a:pPr>
              <a:defRPr sz="1200"/>
            </a:pPr>
            <a:endParaRPr lang="en-US"/>
          </a:p>
        </c:txPr>
        <c:crossAx val="122212352"/>
        <c:crosses val="autoZero"/>
        <c:auto val="1"/>
        <c:lblAlgn val="ctr"/>
        <c:lblOffset val="100"/>
        <c:noMultiLvlLbl val="0"/>
      </c:catAx>
      <c:valAx>
        <c:axId val="122212352"/>
        <c:scaling>
          <c:orientation val="minMax"/>
        </c:scaling>
        <c:delete val="0"/>
        <c:axPos val="l"/>
        <c:numFmt formatCode="0%" sourceLinked="1"/>
        <c:majorTickMark val="none"/>
        <c:minorTickMark val="none"/>
        <c:tickLblPos val="nextTo"/>
        <c:txPr>
          <a:bodyPr/>
          <a:lstStyle/>
          <a:p>
            <a:pPr>
              <a:defRPr sz="1400"/>
            </a:pPr>
            <a:endParaRPr lang="en-US"/>
          </a:p>
        </c:txPr>
        <c:crossAx val="1221859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Level 1</c:v>
                </c:pt>
              </c:strCache>
            </c:strRef>
          </c:tx>
          <c:spPr>
            <a:solidFill>
              <a:schemeClr val="accent3">
                <a:lumMod val="20000"/>
                <a:lumOff val="80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4">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8047-4211-A094-2477B20B6191}"/>
              </c:ext>
            </c:extLst>
          </c:dPt>
          <c:dPt>
            <c:idx val="1"/>
            <c:invertIfNegative val="0"/>
            <c:bubble3D val="0"/>
            <c:spPr>
              <a:solidFill>
                <a:schemeClr val="accent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8047-4211-A094-2477B20B6191}"/>
              </c:ext>
            </c:extLst>
          </c:dPt>
          <c:dPt>
            <c:idx val="2"/>
            <c:invertIfNegative val="0"/>
            <c:bubble3D val="0"/>
            <c:spPr>
              <a:solidFill>
                <a:schemeClr val="accent6">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8047-4211-A094-2477B20B6191}"/>
              </c:ext>
            </c:extLst>
          </c:dPt>
          <c:dPt>
            <c:idx val="3"/>
            <c:invertIfNegative val="0"/>
            <c:bubble3D val="0"/>
            <c:spPr>
              <a:solidFill>
                <a:schemeClr val="accent5">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8047-4211-A094-2477B20B619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ELA</c:v>
                </c:pt>
                <c:pt idx="1">
                  <c:v>Mathematics</c:v>
                </c:pt>
                <c:pt idx="2">
                  <c:v>Science</c:v>
                </c:pt>
                <c:pt idx="3">
                  <c:v>Social Studies</c:v>
                </c:pt>
              </c:strCache>
            </c:strRef>
          </c:cat>
          <c:val>
            <c:numRef>
              <c:f>Sheet1!$B$2:$B$5</c:f>
              <c:numCache>
                <c:formatCode>0.00%</c:formatCode>
                <c:ptCount val="4"/>
                <c:pt idx="0">
                  <c:v>5.3800000000000001E-2</c:v>
                </c:pt>
                <c:pt idx="1">
                  <c:v>6.3799999999999996E-2</c:v>
                </c:pt>
                <c:pt idx="2">
                  <c:v>6.4799999999999996E-2</c:v>
                </c:pt>
                <c:pt idx="3">
                  <c:v>5.0299999999999997E-2</c:v>
                </c:pt>
              </c:numCache>
            </c:numRef>
          </c:val>
          <c:extLst>
            <c:ext xmlns:c16="http://schemas.microsoft.com/office/drawing/2014/chart" uri="{C3380CC4-5D6E-409C-BE32-E72D297353CC}">
              <c16:uniqueId val="{00000000-BDE8-453E-9C35-E6CDFF3067BD}"/>
            </c:ext>
          </c:extLst>
        </c:ser>
        <c:ser>
          <c:idx val="1"/>
          <c:order val="1"/>
          <c:tx>
            <c:strRef>
              <c:f>Sheet1!$C$1</c:f>
              <c:strCache>
                <c:ptCount val="1"/>
                <c:pt idx="0">
                  <c:v>Level 2</c:v>
                </c:pt>
              </c:strCache>
            </c:strRef>
          </c:tx>
          <c:spPr>
            <a:solidFill>
              <a:schemeClr val="accent3">
                <a:lumMod val="60000"/>
                <a:lumOff val="40000"/>
              </a:schemeClr>
            </a:solidFill>
            <a:ln>
              <a:noFill/>
            </a:ln>
            <a:effectLst>
              <a:outerShdw blurRad="50800" dist="38100" algn="l" rotWithShape="0">
                <a:prstClr val="black">
                  <a:alpha val="40000"/>
                </a:prstClr>
              </a:outerShdw>
            </a:effectLst>
          </c:spPr>
          <c:invertIfNegative val="0"/>
          <c:dPt>
            <c:idx val="0"/>
            <c:invertIfNegative val="0"/>
            <c:bubble3D val="0"/>
            <c:spPr>
              <a:solidFill>
                <a:schemeClr val="accent4">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8047-4211-A094-2477B20B6191}"/>
              </c:ext>
            </c:extLst>
          </c:dPt>
          <c:dPt>
            <c:idx val="1"/>
            <c:invertIfNegative val="0"/>
            <c:bubble3D val="0"/>
            <c:spPr>
              <a:solidFill>
                <a:schemeClr val="accent2">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8047-4211-A094-2477B20B6191}"/>
              </c:ext>
            </c:extLst>
          </c:dPt>
          <c:dPt>
            <c:idx val="2"/>
            <c:invertIfNegative val="0"/>
            <c:bubble3D val="0"/>
            <c:spPr>
              <a:solidFill>
                <a:schemeClr val="accent6">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8047-4211-A094-2477B20B6191}"/>
              </c:ext>
            </c:extLst>
          </c:dPt>
          <c:dPt>
            <c:idx val="3"/>
            <c:invertIfNegative val="0"/>
            <c:bubble3D val="0"/>
            <c:spPr>
              <a:solidFill>
                <a:schemeClr val="accent5">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E-8047-4211-A094-2477B20B619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ELA</c:v>
                </c:pt>
                <c:pt idx="1">
                  <c:v>Mathematics</c:v>
                </c:pt>
                <c:pt idx="2">
                  <c:v>Science</c:v>
                </c:pt>
                <c:pt idx="3">
                  <c:v>Social Studies</c:v>
                </c:pt>
              </c:strCache>
            </c:strRef>
          </c:cat>
          <c:val>
            <c:numRef>
              <c:f>Sheet1!$C$2:$C$5</c:f>
              <c:numCache>
                <c:formatCode>0.00%</c:formatCode>
                <c:ptCount val="4"/>
                <c:pt idx="0">
                  <c:v>0.25090000000000001</c:v>
                </c:pt>
                <c:pt idx="1">
                  <c:v>0.31850000000000001</c:v>
                </c:pt>
                <c:pt idx="2">
                  <c:v>0.30070000000000002</c:v>
                </c:pt>
                <c:pt idx="3">
                  <c:v>0.2379</c:v>
                </c:pt>
              </c:numCache>
            </c:numRef>
          </c:val>
          <c:extLst>
            <c:ext xmlns:c16="http://schemas.microsoft.com/office/drawing/2014/chart" uri="{C3380CC4-5D6E-409C-BE32-E72D297353CC}">
              <c16:uniqueId val="{00000001-BDE8-453E-9C35-E6CDFF3067BD}"/>
            </c:ext>
          </c:extLst>
        </c:ser>
        <c:ser>
          <c:idx val="2"/>
          <c:order val="2"/>
          <c:tx>
            <c:strRef>
              <c:f>Sheet1!$D$1</c:f>
              <c:strCache>
                <c:ptCount val="1"/>
                <c:pt idx="0">
                  <c:v>Level 3</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8047-4211-A094-2477B20B6191}"/>
              </c:ext>
            </c:extLst>
          </c:dPt>
          <c:dPt>
            <c:idx val="1"/>
            <c:invertIfNegative val="0"/>
            <c:bubble3D val="0"/>
            <c:spPr>
              <a:solidFill>
                <a:schemeClr val="accent2">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8047-4211-A094-2477B20B6191}"/>
              </c:ext>
            </c:extLst>
          </c:dPt>
          <c:dPt>
            <c:idx val="2"/>
            <c:invertIfNegative val="0"/>
            <c:bubble3D val="0"/>
            <c:spPr>
              <a:solidFill>
                <a:schemeClr val="accent6">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8047-4211-A094-2477B20B6191}"/>
              </c:ext>
            </c:extLst>
          </c:dPt>
          <c:dPt>
            <c:idx val="3"/>
            <c:invertIfNegative val="0"/>
            <c:bubble3D val="0"/>
            <c:spPr>
              <a:solidFill>
                <a:schemeClr val="accent5">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8047-4211-A094-2477B20B619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ELA</c:v>
                </c:pt>
                <c:pt idx="1">
                  <c:v>Mathematics</c:v>
                </c:pt>
                <c:pt idx="2">
                  <c:v>Science</c:v>
                </c:pt>
                <c:pt idx="3">
                  <c:v>Social Studies</c:v>
                </c:pt>
              </c:strCache>
            </c:strRef>
          </c:cat>
          <c:val>
            <c:numRef>
              <c:f>Sheet1!$D$2:$D$5</c:f>
              <c:numCache>
                <c:formatCode>0.00%</c:formatCode>
                <c:ptCount val="4"/>
                <c:pt idx="0">
                  <c:v>0.46150000000000002</c:v>
                </c:pt>
                <c:pt idx="1">
                  <c:v>0.4299</c:v>
                </c:pt>
                <c:pt idx="2">
                  <c:v>0.47749999999999998</c:v>
                </c:pt>
                <c:pt idx="3">
                  <c:v>0.42220000000000002</c:v>
                </c:pt>
              </c:numCache>
            </c:numRef>
          </c:val>
          <c:extLst>
            <c:ext xmlns:c16="http://schemas.microsoft.com/office/drawing/2014/chart" uri="{C3380CC4-5D6E-409C-BE32-E72D297353CC}">
              <c16:uniqueId val="{00000002-BDE8-453E-9C35-E6CDFF3067BD}"/>
            </c:ext>
          </c:extLst>
        </c:ser>
        <c:ser>
          <c:idx val="3"/>
          <c:order val="3"/>
          <c:tx>
            <c:strRef>
              <c:f>Sheet1!$E$1</c:f>
              <c:strCache>
                <c:ptCount val="1"/>
                <c:pt idx="0">
                  <c:v>Level 4</c:v>
                </c:pt>
              </c:strCache>
            </c:strRef>
          </c:tx>
          <c:spPr>
            <a:solidFill>
              <a:schemeClr val="accent3">
                <a:lumMod val="50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EC2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8047-4211-A094-2477B20B6191}"/>
              </c:ext>
            </c:extLst>
          </c:dPt>
          <c:dPt>
            <c:idx val="1"/>
            <c:invertIfNegative val="0"/>
            <c:bubble3D val="0"/>
            <c:spPr>
              <a:solidFill>
                <a:srgbClr val="F0904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047-4211-A094-2477B20B6191}"/>
              </c:ext>
            </c:extLst>
          </c:dPt>
          <c:dPt>
            <c:idx val="2"/>
            <c:invertIfNegative val="0"/>
            <c:bubble3D val="0"/>
            <c:spPr>
              <a:solidFill>
                <a:srgbClr val="7CB85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8047-4211-A094-2477B20B6191}"/>
              </c:ext>
            </c:extLst>
          </c:dPt>
          <c:dPt>
            <c:idx val="3"/>
            <c:invertIfNegative val="0"/>
            <c:bubble3D val="0"/>
            <c:spPr>
              <a:solidFill>
                <a:srgbClr val="65A2D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8047-4211-A094-2477B20B619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ELA</c:v>
                </c:pt>
                <c:pt idx="1">
                  <c:v>Mathematics</c:v>
                </c:pt>
                <c:pt idx="2">
                  <c:v>Science</c:v>
                </c:pt>
                <c:pt idx="3">
                  <c:v>Social Studies</c:v>
                </c:pt>
              </c:strCache>
            </c:strRef>
          </c:cat>
          <c:val>
            <c:numRef>
              <c:f>Sheet1!$E$2:$E$5</c:f>
              <c:numCache>
                <c:formatCode>0.00%</c:formatCode>
                <c:ptCount val="4"/>
                <c:pt idx="0">
                  <c:v>0.2336</c:v>
                </c:pt>
                <c:pt idx="1">
                  <c:v>0.18779999999999999</c:v>
                </c:pt>
                <c:pt idx="2">
                  <c:v>0.15709999999999999</c:v>
                </c:pt>
                <c:pt idx="3">
                  <c:v>0.28949999999999998</c:v>
                </c:pt>
              </c:numCache>
            </c:numRef>
          </c:val>
          <c:extLst>
            <c:ext xmlns:c16="http://schemas.microsoft.com/office/drawing/2014/chart" uri="{C3380CC4-5D6E-409C-BE32-E72D297353CC}">
              <c16:uniqueId val="{00000003-BDE8-453E-9C35-E6CDFF3067BD}"/>
            </c:ext>
          </c:extLst>
        </c:ser>
        <c:dLbls>
          <c:dLblPos val="ctr"/>
          <c:showLegendKey val="0"/>
          <c:showVal val="1"/>
          <c:showCatName val="0"/>
          <c:showSerName val="0"/>
          <c:showPercent val="0"/>
          <c:showBubbleSize val="0"/>
        </c:dLbls>
        <c:gapWidth val="150"/>
        <c:overlap val="100"/>
        <c:axId val="804705368"/>
        <c:axId val="804707664"/>
      </c:barChart>
      <c:catAx>
        <c:axId val="80470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04707664"/>
        <c:crosses val="autoZero"/>
        <c:auto val="1"/>
        <c:lblAlgn val="ctr"/>
        <c:lblOffset val="100"/>
        <c:noMultiLvlLbl val="0"/>
      </c:catAx>
      <c:valAx>
        <c:axId val="80470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705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ELA</c:v>
                </c:pt>
              </c:strCache>
            </c:strRef>
          </c:tx>
          <c:spPr>
            <a:solidFill>
              <a:srgbClr val="FEC200"/>
            </a:solidFill>
            <a:ln>
              <a:noFill/>
            </a:ln>
            <a:effectLst/>
          </c:spPr>
          <c:invertIfNegative val="0"/>
          <c:cat>
            <c:strRef>
              <c:f>Sheet1!$A$2:$A$9</c:f>
              <c:strCache>
                <c:ptCount val="8"/>
                <c:pt idx="0">
                  <c:v>Kindergarten</c:v>
                </c:pt>
                <c:pt idx="1">
                  <c:v>3</c:v>
                </c:pt>
                <c:pt idx="2">
                  <c:v>4</c:v>
                </c:pt>
                <c:pt idx="3">
                  <c:v>5</c:v>
                </c:pt>
                <c:pt idx="4">
                  <c:v>6</c:v>
                </c:pt>
                <c:pt idx="5">
                  <c:v>7</c:v>
                </c:pt>
                <c:pt idx="6">
                  <c:v>8</c:v>
                </c:pt>
                <c:pt idx="7">
                  <c:v>High School</c:v>
                </c:pt>
              </c:strCache>
            </c:strRef>
          </c:cat>
          <c:val>
            <c:numRef>
              <c:f>Sheet1!$B$2:$B$9</c:f>
              <c:numCache>
                <c:formatCode>0.00%</c:formatCode>
                <c:ptCount val="8"/>
                <c:pt idx="0">
                  <c:v>0.63819999999999999</c:v>
                </c:pt>
                <c:pt idx="1">
                  <c:v>0.65580000000000005</c:v>
                </c:pt>
                <c:pt idx="2">
                  <c:v>0.65490000000000004</c:v>
                </c:pt>
                <c:pt idx="3">
                  <c:v>0.65349999999999997</c:v>
                </c:pt>
                <c:pt idx="4">
                  <c:v>0.69199999999999995</c:v>
                </c:pt>
                <c:pt idx="5">
                  <c:v>0.71509999999999996</c:v>
                </c:pt>
                <c:pt idx="6">
                  <c:v>0.78469999999999995</c:v>
                </c:pt>
                <c:pt idx="7">
                  <c:v>0.70489999999999997</c:v>
                </c:pt>
              </c:numCache>
            </c:numRef>
          </c:val>
          <c:extLst>
            <c:ext xmlns:c16="http://schemas.microsoft.com/office/drawing/2014/chart" uri="{C3380CC4-5D6E-409C-BE32-E72D297353CC}">
              <c16:uniqueId val="{00000000-1864-4D06-98AD-7DB9D7FD38DD}"/>
            </c:ext>
          </c:extLst>
        </c:ser>
        <c:ser>
          <c:idx val="1"/>
          <c:order val="1"/>
          <c:tx>
            <c:strRef>
              <c:f>Sheet1!$C$1</c:f>
              <c:strCache>
                <c:ptCount val="1"/>
                <c:pt idx="0">
                  <c:v>Math</c:v>
                </c:pt>
              </c:strCache>
            </c:strRef>
          </c:tx>
          <c:spPr>
            <a:solidFill>
              <a:srgbClr val="F0904E"/>
            </a:solidFill>
            <a:ln>
              <a:noFill/>
            </a:ln>
            <a:effectLst/>
          </c:spPr>
          <c:invertIfNegative val="0"/>
          <c:cat>
            <c:strRef>
              <c:f>Sheet1!$A$2:$A$9</c:f>
              <c:strCache>
                <c:ptCount val="8"/>
                <c:pt idx="0">
                  <c:v>Kindergarten</c:v>
                </c:pt>
                <c:pt idx="1">
                  <c:v>3</c:v>
                </c:pt>
                <c:pt idx="2">
                  <c:v>4</c:v>
                </c:pt>
                <c:pt idx="3">
                  <c:v>5</c:v>
                </c:pt>
                <c:pt idx="4">
                  <c:v>6</c:v>
                </c:pt>
                <c:pt idx="5">
                  <c:v>7</c:v>
                </c:pt>
                <c:pt idx="6">
                  <c:v>8</c:v>
                </c:pt>
                <c:pt idx="7">
                  <c:v>High School</c:v>
                </c:pt>
              </c:strCache>
            </c:strRef>
          </c:cat>
          <c:val>
            <c:numRef>
              <c:f>Sheet1!$C$2:$C$9</c:f>
              <c:numCache>
                <c:formatCode>0.00%</c:formatCode>
                <c:ptCount val="8"/>
                <c:pt idx="0">
                  <c:v>0.56569999999999998</c:v>
                </c:pt>
                <c:pt idx="1">
                  <c:v>0.66569999999999996</c:v>
                </c:pt>
                <c:pt idx="2">
                  <c:v>0.57030000000000003</c:v>
                </c:pt>
                <c:pt idx="3">
                  <c:v>0.59099999999999997</c:v>
                </c:pt>
                <c:pt idx="4">
                  <c:v>0.62849999999999995</c:v>
                </c:pt>
                <c:pt idx="5">
                  <c:v>0.59219999999999995</c:v>
                </c:pt>
                <c:pt idx="6">
                  <c:v>0.63590000000000002</c:v>
                </c:pt>
                <c:pt idx="7">
                  <c:v>0.6492</c:v>
                </c:pt>
              </c:numCache>
            </c:numRef>
          </c:val>
          <c:extLst>
            <c:ext xmlns:c16="http://schemas.microsoft.com/office/drawing/2014/chart" uri="{C3380CC4-5D6E-409C-BE32-E72D297353CC}">
              <c16:uniqueId val="{00000001-1864-4D06-98AD-7DB9D7FD38DD}"/>
            </c:ext>
          </c:extLst>
        </c:ser>
        <c:ser>
          <c:idx val="2"/>
          <c:order val="2"/>
          <c:tx>
            <c:strRef>
              <c:f>Sheet1!$D$1</c:f>
              <c:strCache>
                <c:ptCount val="1"/>
                <c:pt idx="0">
                  <c:v>Science</c:v>
                </c:pt>
              </c:strCache>
            </c:strRef>
          </c:tx>
          <c:spPr>
            <a:solidFill>
              <a:srgbClr val="7CB854"/>
            </a:solidFill>
            <a:ln>
              <a:noFill/>
            </a:ln>
            <a:effectLst/>
          </c:spPr>
          <c:invertIfNegative val="0"/>
          <c:cat>
            <c:strRef>
              <c:f>Sheet1!$A$2:$A$9</c:f>
              <c:strCache>
                <c:ptCount val="8"/>
                <c:pt idx="0">
                  <c:v>Kindergarten</c:v>
                </c:pt>
                <c:pt idx="1">
                  <c:v>3</c:v>
                </c:pt>
                <c:pt idx="2">
                  <c:v>4</c:v>
                </c:pt>
                <c:pt idx="3">
                  <c:v>5</c:v>
                </c:pt>
                <c:pt idx="4">
                  <c:v>6</c:v>
                </c:pt>
                <c:pt idx="5">
                  <c:v>7</c:v>
                </c:pt>
                <c:pt idx="6">
                  <c:v>8</c:v>
                </c:pt>
                <c:pt idx="7">
                  <c:v>High School</c:v>
                </c:pt>
              </c:strCache>
            </c:strRef>
          </c:cat>
          <c:val>
            <c:numRef>
              <c:f>Sheet1!$D$2:$D$9</c:f>
              <c:numCache>
                <c:formatCode>General</c:formatCode>
                <c:ptCount val="8"/>
                <c:pt idx="3" formatCode="0.00%">
                  <c:v>0.62060000000000004</c:v>
                </c:pt>
                <c:pt idx="6" formatCode="0.00%">
                  <c:v>0.62470000000000003</c:v>
                </c:pt>
                <c:pt idx="7" formatCode="0.00%">
                  <c:v>0.66210000000000002</c:v>
                </c:pt>
              </c:numCache>
            </c:numRef>
          </c:val>
          <c:extLst>
            <c:ext xmlns:c16="http://schemas.microsoft.com/office/drawing/2014/chart" uri="{C3380CC4-5D6E-409C-BE32-E72D297353CC}">
              <c16:uniqueId val="{00000002-1864-4D06-98AD-7DB9D7FD38DD}"/>
            </c:ext>
          </c:extLst>
        </c:ser>
        <c:ser>
          <c:idx val="3"/>
          <c:order val="3"/>
          <c:tx>
            <c:strRef>
              <c:f>Sheet1!$E$1</c:f>
              <c:strCache>
                <c:ptCount val="1"/>
                <c:pt idx="0">
                  <c:v>Social Studies</c:v>
                </c:pt>
              </c:strCache>
            </c:strRef>
          </c:tx>
          <c:spPr>
            <a:solidFill>
              <a:srgbClr val="65A2D9"/>
            </a:solidFill>
            <a:ln>
              <a:noFill/>
            </a:ln>
            <a:effectLst/>
          </c:spPr>
          <c:invertIfNegative val="0"/>
          <c:cat>
            <c:strRef>
              <c:f>Sheet1!$A$2:$A$9</c:f>
              <c:strCache>
                <c:ptCount val="8"/>
                <c:pt idx="0">
                  <c:v>Kindergarten</c:v>
                </c:pt>
                <c:pt idx="1">
                  <c:v>3</c:v>
                </c:pt>
                <c:pt idx="2">
                  <c:v>4</c:v>
                </c:pt>
                <c:pt idx="3">
                  <c:v>5</c:v>
                </c:pt>
                <c:pt idx="4">
                  <c:v>6</c:v>
                </c:pt>
                <c:pt idx="5">
                  <c:v>7</c:v>
                </c:pt>
                <c:pt idx="6">
                  <c:v>8</c:v>
                </c:pt>
                <c:pt idx="7">
                  <c:v>High School</c:v>
                </c:pt>
              </c:strCache>
            </c:strRef>
          </c:cat>
          <c:val>
            <c:numRef>
              <c:f>Sheet1!$E$2:$E$9</c:f>
              <c:numCache>
                <c:formatCode>General</c:formatCode>
                <c:ptCount val="8"/>
                <c:pt idx="3" formatCode="0.00%">
                  <c:v>0.7107</c:v>
                </c:pt>
                <c:pt idx="6" formatCode="0.00%">
                  <c:v>0.6996</c:v>
                </c:pt>
                <c:pt idx="7" formatCode="0.00%">
                  <c:v>0.72770000000000001</c:v>
                </c:pt>
              </c:numCache>
            </c:numRef>
          </c:val>
          <c:extLst>
            <c:ext xmlns:c16="http://schemas.microsoft.com/office/drawing/2014/chart" uri="{C3380CC4-5D6E-409C-BE32-E72D297353CC}">
              <c16:uniqueId val="{00000003-1864-4D06-98AD-7DB9D7FD38DD}"/>
            </c:ext>
          </c:extLst>
        </c:ser>
        <c:dLbls>
          <c:showLegendKey val="0"/>
          <c:showVal val="0"/>
          <c:showCatName val="0"/>
          <c:showSerName val="0"/>
          <c:showPercent val="0"/>
          <c:showBubbleSize val="0"/>
        </c:dLbls>
        <c:gapWidth val="219"/>
        <c:overlap val="-27"/>
        <c:axId val="768643640"/>
        <c:axId val="768647904"/>
      </c:barChart>
      <c:catAx>
        <c:axId val="76864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8647904"/>
        <c:crosses val="autoZero"/>
        <c:auto val="1"/>
        <c:lblAlgn val="ctr"/>
        <c:lblOffset val="100"/>
        <c:noMultiLvlLbl val="0"/>
      </c:catAx>
      <c:valAx>
        <c:axId val="7686479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64364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52613-5498-4D46-B8DB-36D27AEEFD7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600B7B6-4482-4C46-BCCF-4A46646FF792}">
      <dgm:prSet/>
      <dgm:spPr/>
      <dgm:t>
        <a:bodyPr/>
        <a:lstStyle/>
        <a:p>
          <a:pPr>
            <a:lnSpc>
              <a:spcPct val="100000"/>
            </a:lnSpc>
            <a:defRPr cap="all"/>
          </a:pPr>
          <a:r>
            <a:rPr lang="en-US" dirty="0"/>
            <a:t>13,142 Students </a:t>
          </a:r>
        </a:p>
      </dgm:t>
    </dgm:pt>
    <dgm:pt modelId="{81AFF15D-85B0-4639-8CDE-BDFC5A25662E}" type="parTrans" cxnId="{B834395A-ACF4-46DB-AB45-308A86238309}">
      <dgm:prSet/>
      <dgm:spPr/>
      <dgm:t>
        <a:bodyPr/>
        <a:lstStyle/>
        <a:p>
          <a:endParaRPr lang="en-US"/>
        </a:p>
      </dgm:t>
    </dgm:pt>
    <dgm:pt modelId="{0D1BF69F-A1A4-4E51-9564-5EAD90496B8C}" type="sibTrans" cxnId="{B834395A-ACF4-46DB-AB45-308A86238309}">
      <dgm:prSet/>
      <dgm:spPr/>
      <dgm:t>
        <a:bodyPr/>
        <a:lstStyle/>
        <a:p>
          <a:endParaRPr lang="en-US"/>
        </a:p>
      </dgm:t>
    </dgm:pt>
    <dgm:pt modelId="{AD3DE20B-CB23-4E63-8E5A-680A25E3AB2B}">
      <dgm:prSet/>
      <dgm:spPr/>
      <dgm:t>
        <a:bodyPr/>
        <a:lstStyle/>
        <a:p>
          <a:pPr>
            <a:lnSpc>
              <a:spcPct val="100000"/>
            </a:lnSpc>
            <a:defRPr cap="all"/>
          </a:pPr>
          <a:r>
            <a:rPr lang="en-US"/>
            <a:t>1,555 Schools</a:t>
          </a:r>
        </a:p>
      </dgm:t>
    </dgm:pt>
    <dgm:pt modelId="{403E0797-F124-4BFC-8207-A9A00D1D5905}" type="parTrans" cxnId="{1430C6EA-F516-42F0-AF26-5C75B0216905}">
      <dgm:prSet/>
      <dgm:spPr/>
      <dgm:t>
        <a:bodyPr/>
        <a:lstStyle/>
        <a:p>
          <a:endParaRPr lang="en-US"/>
        </a:p>
      </dgm:t>
    </dgm:pt>
    <dgm:pt modelId="{9CA44633-BE50-4A21-B57B-64792FA295E5}" type="sibTrans" cxnId="{1430C6EA-F516-42F0-AF26-5C75B0216905}">
      <dgm:prSet/>
      <dgm:spPr/>
      <dgm:t>
        <a:bodyPr/>
        <a:lstStyle/>
        <a:p>
          <a:endParaRPr lang="en-US"/>
        </a:p>
      </dgm:t>
    </dgm:pt>
    <dgm:pt modelId="{DB4D7395-64C1-4842-BA93-F9F32266BE06}">
      <dgm:prSet/>
      <dgm:spPr/>
      <dgm:t>
        <a:bodyPr/>
        <a:lstStyle/>
        <a:p>
          <a:pPr>
            <a:lnSpc>
              <a:spcPct val="100000"/>
            </a:lnSpc>
            <a:defRPr cap="all"/>
          </a:pPr>
          <a:r>
            <a:rPr lang="en-US"/>
            <a:t>199 Districts </a:t>
          </a:r>
        </a:p>
      </dgm:t>
    </dgm:pt>
    <dgm:pt modelId="{12F16772-1FFF-43A9-847D-2ED2D6EEA9F7}" type="parTrans" cxnId="{C1E18198-8E7D-47FB-930E-C8E6C723A776}">
      <dgm:prSet/>
      <dgm:spPr/>
      <dgm:t>
        <a:bodyPr/>
        <a:lstStyle/>
        <a:p>
          <a:endParaRPr lang="en-US"/>
        </a:p>
      </dgm:t>
    </dgm:pt>
    <dgm:pt modelId="{2A715787-D6EA-46DD-BAF2-FF8C085243F8}" type="sibTrans" cxnId="{C1E18198-8E7D-47FB-930E-C8E6C723A776}">
      <dgm:prSet/>
      <dgm:spPr/>
      <dgm:t>
        <a:bodyPr/>
        <a:lstStyle/>
        <a:p>
          <a:endParaRPr lang="en-US"/>
        </a:p>
      </dgm:t>
    </dgm:pt>
    <dgm:pt modelId="{AAE03959-FF15-4EC8-943B-B14C5150DBED}" type="pres">
      <dgm:prSet presAssocID="{26952613-5498-4D46-B8DB-36D27AEEFD72}" presName="root" presStyleCnt="0">
        <dgm:presLayoutVars>
          <dgm:dir/>
          <dgm:resizeHandles val="exact"/>
        </dgm:presLayoutVars>
      </dgm:prSet>
      <dgm:spPr/>
    </dgm:pt>
    <dgm:pt modelId="{50888CE3-AB4A-4627-8C1D-EE0A4A5901FE}" type="pres">
      <dgm:prSet presAssocID="{E600B7B6-4482-4C46-BCCF-4A46646FF792}" presName="compNode" presStyleCnt="0"/>
      <dgm:spPr/>
    </dgm:pt>
    <dgm:pt modelId="{95397D6F-34EF-4578-9225-88F8458760B4}" type="pres">
      <dgm:prSet presAssocID="{E600B7B6-4482-4C46-BCCF-4A46646FF792}" presName="iconBgRect" presStyleLbl="bgShp" presStyleIdx="0" presStyleCnt="3"/>
      <dgm:spPr>
        <a:solidFill>
          <a:srgbClr val="00B050"/>
        </a:solidFill>
      </dgm:spPr>
    </dgm:pt>
    <dgm:pt modelId="{B38C3C60-2A6B-427C-BB94-99C0F79158C1}" type="pres">
      <dgm:prSet presAssocID="{E600B7B6-4482-4C46-BCCF-4A46646FF7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494F94BE-B7C1-4737-A6C7-D21518FFE658}" type="pres">
      <dgm:prSet presAssocID="{E600B7B6-4482-4C46-BCCF-4A46646FF792}" presName="spaceRect" presStyleCnt="0"/>
      <dgm:spPr/>
    </dgm:pt>
    <dgm:pt modelId="{B0DD0512-C58D-421F-896A-47EA451822B6}" type="pres">
      <dgm:prSet presAssocID="{E600B7B6-4482-4C46-BCCF-4A46646FF792}" presName="textRect" presStyleLbl="revTx" presStyleIdx="0" presStyleCnt="3">
        <dgm:presLayoutVars>
          <dgm:chMax val="1"/>
          <dgm:chPref val="1"/>
        </dgm:presLayoutVars>
      </dgm:prSet>
      <dgm:spPr/>
    </dgm:pt>
    <dgm:pt modelId="{550102DF-FAA2-44C5-B71E-95E94524762C}" type="pres">
      <dgm:prSet presAssocID="{0D1BF69F-A1A4-4E51-9564-5EAD90496B8C}" presName="sibTrans" presStyleCnt="0"/>
      <dgm:spPr/>
    </dgm:pt>
    <dgm:pt modelId="{1AB058EF-D33D-4F7C-B72F-1EDE7BCE0120}" type="pres">
      <dgm:prSet presAssocID="{AD3DE20B-CB23-4E63-8E5A-680A25E3AB2B}" presName="compNode" presStyleCnt="0"/>
      <dgm:spPr/>
    </dgm:pt>
    <dgm:pt modelId="{3A2C71AB-5869-4DDA-A072-A5F21F10460E}" type="pres">
      <dgm:prSet presAssocID="{AD3DE20B-CB23-4E63-8E5A-680A25E3AB2B}" presName="iconBgRect" presStyleLbl="bgShp" presStyleIdx="1" presStyleCnt="3"/>
      <dgm:spPr>
        <a:solidFill>
          <a:srgbClr val="007E67"/>
        </a:solidFill>
      </dgm:spPr>
    </dgm:pt>
    <dgm:pt modelId="{7F0C9742-8466-4098-955B-A8B35142661B}" type="pres">
      <dgm:prSet presAssocID="{AD3DE20B-CB23-4E63-8E5A-680A25E3AB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9C85E9E0-232F-466D-9903-D601F64EB73A}" type="pres">
      <dgm:prSet presAssocID="{AD3DE20B-CB23-4E63-8E5A-680A25E3AB2B}" presName="spaceRect" presStyleCnt="0"/>
      <dgm:spPr/>
    </dgm:pt>
    <dgm:pt modelId="{F907CB14-A363-4453-AB4B-4A69B6F2208C}" type="pres">
      <dgm:prSet presAssocID="{AD3DE20B-CB23-4E63-8E5A-680A25E3AB2B}" presName="textRect" presStyleLbl="revTx" presStyleIdx="1" presStyleCnt="3">
        <dgm:presLayoutVars>
          <dgm:chMax val="1"/>
          <dgm:chPref val="1"/>
        </dgm:presLayoutVars>
      </dgm:prSet>
      <dgm:spPr/>
    </dgm:pt>
    <dgm:pt modelId="{82E94927-A8C8-4D5E-A2A6-96D5719A04D3}" type="pres">
      <dgm:prSet presAssocID="{9CA44633-BE50-4A21-B57B-64792FA295E5}" presName="sibTrans" presStyleCnt="0"/>
      <dgm:spPr/>
    </dgm:pt>
    <dgm:pt modelId="{D82E66D1-EF5D-4839-A5F1-D74144BF290A}" type="pres">
      <dgm:prSet presAssocID="{DB4D7395-64C1-4842-BA93-F9F32266BE06}" presName="compNode" presStyleCnt="0"/>
      <dgm:spPr/>
    </dgm:pt>
    <dgm:pt modelId="{F60D1B55-044F-4E7C-A768-98D4DECF17A0}" type="pres">
      <dgm:prSet presAssocID="{DB4D7395-64C1-4842-BA93-F9F32266BE06}" presName="iconBgRect" presStyleLbl="bgShp" presStyleIdx="2" presStyleCnt="3"/>
      <dgm:spPr>
        <a:solidFill>
          <a:schemeClr val="accent1">
            <a:lumMod val="75000"/>
          </a:schemeClr>
        </a:solidFill>
      </dgm:spPr>
    </dgm:pt>
    <dgm:pt modelId="{9BF13518-1155-474B-A16A-DC0D0E86869A}" type="pres">
      <dgm:prSet presAssocID="{DB4D7395-64C1-4842-BA93-F9F32266BE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C4589EF4-AAB2-4F2F-897D-5D38BD60D5B1}" type="pres">
      <dgm:prSet presAssocID="{DB4D7395-64C1-4842-BA93-F9F32266BE06}" presName="spaceRect" presStyleCnt="0"/>
      <dgm:spPr/>
    </dgm:pt>
    <dgm:pt modelId="{D302372C-04C0-4446-B611-9789773BD238}" type="pres">
      <dgm:prSet presAssocID="{DB4D7395-64C1-4842-BA93-F9F32266BE06}" presName="textRect" presStyleLbl="revTx" presStyleIdx="2" presStyleCnt="3">
        <dgm:presLayoutVars>
          <dgm:chMax val="1"/>
          <dgm:chPref val="1"/>
        </dgm:presLayoutVars>
      </dgm:prSet>
      <dgm:spPr/>
    </dgm:pt>
  </dgm:ptLst>
  <dgm:cxnLst>
    <dgm:cxn modelId="{9B6BE209-4DD6-492C-AAFD-1F8307F2C1D6}" type="presOf" srcId="{DB4D7395-64C1-4842-BA93-F9F32266BE06}" destId="{D302372C-04C0-4446-B611-9789773BD238}" srcOrd="0" destOrd="0" presId="urn:microsoft.com/office/officeart/2018/5/layout/IconCircleLabelList"/>
    <dgm:cxn modelId="{5FC55F27-05A8-4398-80E3-E1C9D5DFA645}" type="presOf" srcId="{E600B7B6-4482-4C46-BCCF-4A46646FF792}" destId="{B0DD0512-C58D-421F-896A-47EA451822B6}" srcOrd="0" destOrd="0" presId="urn:microsoft.com/office/officeart/2018/5/layout/IconCircleLabelList"/>
    <dgm:cxn modelId="{B834395A-ACF4-46DB-AB45-308A86238309}" srcId="{26952613-5498-4D46-B8DB-36D27AEEFD72}" destId="{E600B7B6-4482-4C46-BCCF-4A46646FF792}" srcOrd="0" destOrd="0" parTransId="{81AFF15D-85B0-4639-8CDE-BDFC5A25662E}" sibTransId="{0D1BF69F-A1A4-4E51-9564-5EAD90496B8C}"/>
    <dgm:cxn modelId="{6ADF0488-FEDC-494B-A500-936599C31F7D}" type="presOf" srcId="{AD3DE20B-CB23-4E63-8E5A-680A25E3AB2B}" destId="{F907CB14-A363-4453-AB4B-4A69B6F2208C}" srcOrd="0" destOrd="0" presId="urn:microsoft.com/office/officeart/2018/5/layout/IconCircleLabelList"/>
    <dgm:cxn modelId="{C1E18198-8E7D-47FB-930E-C8E6C723A776}" srcId="{26952613-5498-4D46-B8DB-36D27AEEFD72}" destId="{DB4D7395-64C1-4842-BA93-F9F32266BE06}" srcOrd="2" destOrd="0" parTransId="{12F16772-1FFF-43A9-847D-2ED2D6EEA9F7}" sibTransId="{2A715787-D6EA-46DD-BAF2-FF8C085243F8}"/>
    <dgm:cxn modelId="{E27B06CD-4962-4B96-AE32-FD307F244E93}" type="presOf" srcId="{26952613-5498-4D46-B8DB-36D27AEEFD72}" destId="{AAE03959-FF15-4EC8-943B-B14C5150DBED}" srcOrd="0" destOrd="0" presId="urn:microsoft.com/office/officeart/2018/5/layout/IconCircleLabelList"/>
    <dgm:cxn modelId="{1430C6EA-F516-42F0-AF26-5C75B0216905}" srcId="{26952613-5498-4D46-B8DB-36D27AEEFD72}" destId="{AD3DE20B-CB23-4E63-8E5A-680A25E3AB2B}" srcOrd="1" destOrd="0" parTransId="{403E0797-F124-4BFC-8207-A9A00D1D5905}" sibTransId="{9CA44633-BE50-4A21-B57B-64792FA295E5}"/>
    <dgm:cxn modelId="{6FDF5AA9-1966-4974-994B-B1DA083AB152}" type="presParOf" srcId="{AAE03959-FF15-4EC8-943B-B14C5150DBED}" destId="{50888CE3-AB4A-4627-8C1D-EE0A4A5901FE}" srcOrd="0" destOrd="0" presId="urn:microsoft.com/office/officeart/2018/5/layout/IconCircleLabelList"/>
    <dgm:cxn modelId="{77E3BF09-298D-4CFA-96DB-8AD1A0C5B40C}" type="presParOf" srcId="{50888CE3-AB4A-4627-8C1D-EE0A4A5901FE}" destId="{95397D6F-34EF-4578-9225-88F8458760B4}" srcOrd="0" destOrd="0" presId="urn:microsoft.com/office/officeart/2018/5/layout/IconCircleLabelList"/>
    <dgm:cxn modelId="{1B13A904-8194-4EFF-A516-9BDB5A4C3E16}" type="presParOf" srcId="{50888CE3-AB4A-4627-8C1D-EE0A4A5901FE}" destId="{B38C3C60-2A6B-427C-BB94-99C0F79158C1}" srcOrd="1" destOrd="0" presId="urn:microsoft.com/office/officeart/2018/5/layout/IconCircleLabelList"/>
    <dgm:cxn modelId="{C3287E53-0F0C-4128-A0E0-20BD27E299BF}" type="presParOf" srcId="{50888CE3-AB4A-4627-8C1D-EE0A4A5901FE}" destId="{494F94BE-B7C1-4737-A6C7-D21518FFE658}" srcOrd="2" destOrd="0" presId="urn:microsoft.com/office/officeart/2018/5/layout/IconCircleLabelList"/>
    <dgm:cxn modelId="{D66B17C9-D3F1-4ACE-8403-6A03C963AFA7}" type="presParOf" srcId="{50888CE3-AB4A-4627-8C1D-EE0A4A5901FE}" destId="{B0DD0512-C58D-421F-896A-47EA451822B6}" srcOrd="3" destOrd="0" presId="urn:microsoft.com/office/officeart/2018/5/layout/IconCircleLabelList"/>
    <dgm:cxn modelId="{BE728248-801F-4B95-A7D0-BA810062B215}" type="presParOf" srcId="{AAE03959-FF15-4EC8-943B-B14C5150DBED}" destId="{550102DF-FAA2-44C5-B71E-95E94524762C}" srcOrd="1" destOrd="0" presId="urn:microsoft.com/office/officeart/2018/5/layout/IconCircleLabelList"/>
    <dgm:cxn modelId="{837CC304-3F3D-4FF7-BA56-ADC9788BC6ED}" type="presParOf" srcId="{AAE03959-FF15-4EC8-943B-B14C5150DBED}" destId="{1AB058EF-D33D-4F7C-B72F-1EDE7BCE0120}" srcOrd="2" destOrd="0" presId="urn:microsoft.com/office/officeart/2018/5/layout/IconCircleLabelList"/>
    <dgm:cxn modelId="{CB4CE786-0484-47F5-A7FA-82B4590C05DB}" type="presParOf" srcId="{1AB058EF-D33D-4F7C-B72F-1EDE7BCE0120}" destId="{3A2C71AB-5869-4DDA-A072-A5F21F10460E}" srcOrd="0" destOrd="0" presId="urn:microsoft.com/office/officeart/2018/5/layout/IconCircleLabelList"/>
    <dgm:cxn modelId="{DE90CD64-3192-40E2-A5AA-73C09C8FEF0F}" type="presParOf" srcId="{1AB058EF-D33D-4F7C-B72F-1EDE7BCE0120}" destId="{7F0C9742-8466-4098-955B-A8B35142661B}" srcOrd="1" destOrd="0" presId="urn:microsoft.com/office/officeart/2018/5/layout/IconCircleLabelList"/>
    <dgm:cxn modelId="{3E0AA9D1-C8AA-4A5F-9B3E-A13FB7146F34}" type="presParOf" srcId="{1AB058EF-D33D-4F7C-B72F-1EDE7BCE0120}" destId="{9C85E9E0-232F-466D-9903-D601F64EB73A}" srcOrd="2" destOrd="0" presId="urn:microsoft.com/office/officeart/2018/5/layout/IconCircleLabelList"/>
    <dgm:cxn modelId="{C1C7F72A-EBD9-4AAC-AA07-3E813482A917}" type="presParOf" srcId="{1AB058EF-D33D-4F7C-B72F-1EDE7BCE0120}" destId="{F907CB14-A363-4453-AB4B-4A69B6F2208C}" srcOrd="3" destOrd="0" presId="urn:microsoft.com/office/officeart/2018/5/layout/IconCircleLabelList"/>
    <dgm:cxn modelId="{13E1278D-2CB6-44B7-9996-E1F0E08FD30C}" type="presParOf" srcId="{AAE03959-FF15-4EC8-943B-B14C5150DBED}" destId="{82E94927-A8C8-4D5E-A2A6-96D5719A04D3}" srcOrd="3" destOrd="0" presId="urn:microsoft.com/office/officeart/2018/5/layout/IconCircleLabelList"/>
    <dgm:cxn modelId="{CB7BFFD3-FFD6-4560-8BB0-1AB4D7FD2D65}" type="presParOf" srcId="{AAE03959-FF15-4EC8-943B-B14C5150DBED}" destId="{D82E66D1-EF5D-4839-A5F1-D74144BF290A}" srcOrd="4" destOrd="0" presId="urn:microsoft.com/office/officeart/2018/5/layout/IconCircleLabelList"/>
    <dgm:cxn modelId="{B53197DA-B141-4AEA-AC6F-F54FBB010FD6}" type="presParOf" srcId="{D82E66D1-EF5D-4839-A5F1-D74144BF290A}" destId="{F60D1B55-044F-4E7C-A768-98D4DECF17A0}" srcOrd="0" destOrd="0" presId="urn:microsoft.com/office/officeart/2018/5/layout/IconCircleLabelList"/>
    <dgm:cxn modelId="{30E58B38-53B1-49D3-BB00-F81433A70704}" type="presParOf" srcId="{D82E66D1-EF5D-4839-A5F1-D74144BF290A}" destId="{9BF13518-1155-474B-A16A-DC0D0E86869A}" srcOrd="1" destOrd="0" presId="urn:microsoft.com/office/officeart/2018/5/layout/IconCircleLabelList"/>
    <dgm:cxn modelId="{D57422C5-8550-4F81-9B3A-277DBD365BAA}" type="presParOf" srcId="{D82E66D1-EF5D-4839-A5F1-D74144BF290A}" destId="{C4589EF4-AAB2-4F2F-897D-5D38BD60D5B1}" srcOrd="2" destOrd="0" presId="urn:microsoft.com/office/officeart/2018/5/layout/IconCircleLabelList"/>
    <dgm:cxn modelId="{D38B5D3E-CFBE-45F9-9452-BA7A32916B15}" type="presParOf" srcId="{D82E66D1-EF5D-4839-A5F1-D74144BF290A}" destId="{D302372C-04C0-4446-B611-9789773BD23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B136478-D784-411E-8258-8B7558190CC1}"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n-US"/>
        </a:p>
      </dgm:t>
    </dgm:pt>
    <dgm:pt modelId="{8950C111-794B-498D-A5DC-080D725F856A}">
      <dgm:prSet custT="1"/>
      <dgm:spPr/>
      <dgm:t>
        <a:bodyPr/>
        <a:lstStyle/>
        <a:p>
          <a:r>
            <a:rPr lang="en-US" sz="1100" b="1" dirty="0"/>
            <a:t>Level 1: </a:t>
          </a:r>
        </a:p>
        <a:p>
          <a:r>
            <a:rPr lang="en-US" sz="1100" dirty="0"/>
            <a:t>Students at this level demonstrate a </a:t>
          </a:r>
          <a:r>
            <a:rPr lang="en-US" sz="1100" b="1" dirty="0">
              <a:solidFill>
                <a:schemeClr val="accent6">
                  <a:lumMod val="75000"/>
                </a:schemeClr>
              </a:solidFill>
            </a:rPr>
            <a:t>limited</a:t>
          </a:r>
          <a:r>
            <a:rPr lang="en-US" sz="1100" dirty="0"/>
            <a:t> understanding of the knowledge and skills specified in Georgia’s alternate academic content standards. They are actively working with adapted grade-level content that focuses on essential knowledge and skills and </a:t>
          </a:r>
          <a:r>
            <a:rPr lang="en-US" sz="1100" b="1" dirty="0">
              <a:solidFill>
                <a:schemeClr val="accent6">
                  <a:lumMod val="75000"/>
                </a:schemeClr>
              </a:solidFill>
            </a:rPr>
            <a:t>may need substantial academic support </a:t>
          </a:r>
          <a:r>
            <a:rPr lang="en-US" sz="1100" dirty="0"/>
            <a:t>as they transition to the next grade/course, inclusive postsecondary education, or competitive integrated employment. </a:t>
          </a:r>
        </a:p>
      </dgm:t>
    </dgm:pt>
    <dgm:pt modelId="{E12CE502-C3D6-4653-AEC7-72EC8807030D}" type="parTrans" cxnId="{37B99CB6-D0CD-4895-96F3-AB6041D44321}">
      <dgm:prSet/>
      <dgm:spPr/>
      <dgm:t>
        <a:bodyPr/>
        <a:lstStyle/>
        <a:p>
          <a:endParaRPr lang="en-US" sz="2800"/>
        </a:p>
      </dgm:t>
    </dgm:pt>
    <dgm:pt modelId="{CE35F13E-7D06-4CF9-AB83-A659A1846675}" type="sibTrans" cxnId="{37B99CB6-D0CD-4895-96F3-AB6041D44321}">
      <dgm:prSet custT="1"/>
      <dgm:spPr/>
      <dgm:t>
        <a:bodyPr/>
        <a:lstStyle/>
        <a:p>
          <a:endParaRPr lang="en-US" sz="4000"/>
        </a:p>
      </dgm:t>
    </dgm:pt>
    <dgm:pt modelId="{9F9F5590-D322-46D4-BB7D-A68BDE6A0A7B}">
      <dgm:prSet custT="1"/>
      <dgm:spPr/>
      <dgm:t>
        <a:bodyPr/>
        <a:lstStyle/>
        <a:p>
          <a:r>
            <a:rPr lang="en-US" sz="1100" b="1" dirty="0"/>
            <a:t>Level 2: </a:t>
          </a:r>
        </a:p>
        <a:p>
          <a:r>
            <a:rPr lang="en-US" sz="1100" dirty="0"/>
            <a:t>Students at this level demonstrate a </a:t>
          </a:r>
          <a:r>
            <a:rPr lang="en-US" sz="1100" b="1" dirty="0">
              <a:solidFill>
                <a:schemeClr val="accent6">
                  <a:lumMod val="75000"/>
                </a:schemeClr>
              </a:solidFill>
            </a:rPr>
            <a:t>partial</a:t>
          </a:r>
          <a:r>
            <a:rPr lang="en-US" sz="1100" dirty="0"/>
            <a:t> understanding of the knowledge and skills specified in Georgia’s alternate academic content standards. They are actively working with adapted grade-level content that focuses on essential knowledge and skills and </a:t>
          </a:r>
          <a:r>
            <a:rPr lang="en-US" sz="1100" b="1" dirty="0">
              <a:solidFill>
                <a:schemeClr val="accent6">
                  <a:lumMod val="75000"/>
                </a:schemeClr>
              </a:solidFill>
            </a:rPr>
            <a:t>may need frequent academic support </a:t>
          </a:r>
          <a:r>
            <a:rPr lang="en-US" sz="1100" dirty="0"/>
            <a:t>as they transition to the next grade/course, inclusive postsecondary education, or competitive integrated employment. </a:t>
          </a:r>
        </a:p>
      </dgm:t>
    </dgm:pt>
    <dgm:pt modelId="{4B8D577D-174D-4A7E-B1C6-732C78C598F5}" type="parTrans" cxnId="{9BA89C3F-0829-4DD7-A99C-43ED1214AFD2}">
      <dgm:prSet/>
      <dgm:spPr/>
      <dgm:t>
        <a:bodyPr/>
        <a:lstStyle/>
        <a:p>
          <a:endParaRPr lang="en-US" sz="2800"/>
        </a:p>
      </dgm:t>
    </dgm:pt>
    <dgm:pt modelId="{70692356-DF5C-4E2D-A0F3-DF5298E79686}" type="sibTrans" cxnId="{9BA89C3F-0829-4DD7-A99C-43ED1214AFD2}">
      <dgm:prSet custT="1"/>
      <dgm:spPr/>
      <dgm:t>
        <a:bodyPr/>
        <a:lstStyle/>
        <a:p>
          <a:endParaRPr lang="en-US" sz="4000"/>
        </a:p>
      </dgm:t>
    </dgm:pt>
    <dgm:pt modelId="{D2B4C054-EA82-42A0-B2AC-993BA5E3999D}">
      <dgm:prSet custT="1"/>
      <dgm:spPr/>
      <dgm:t>
        <a:bodyPr/>
        <a:lstStyle/>
        <a:p>
          <a:r>
            <a:rPr lang="en-US" sz="1100" b="1" dirty="0"/>
            <a:t>Level 3: </a:t>
          </a:r>
        </a:p>
        <a:p>
          <a:r>
            <a:rPr lang="en-US" sz="1100" dirty="0"/>
            <a:t>Students at this level demonstrate an </a:t>
          </a:r>
          <a:r>
            <a:rPr lang="en-US" sz="1100" b="1" dirty="0">
              <a:solidFill>
                <a:schemeClr val="accent6">
                  <a:lumMod val="75000"/>
                </a:schemeClr>
              </a:solidFill>
            </a:rPr>
            <a:t>adequate </a:t>
          </a:r>
          <a:r>
            <a:rPr lang="en-US" sz="1100" dirty="0"/>
            <a:t>understanding of the knowledge and skills specified in Georgia’s alternate academic content standards. They are actively working with adapted grade-level content that focuses on essential knowledge and skills and </a:t>
          </a:r>
          <a:r>
            <a:rPr lang="en-US" sz="1100" b="1" dirty="0">
              <a:solidFill>
                <a:schemeClr val="accent6">
                  <a:lumMod val="75000"/>
                </a:schemeClr>
              </a:solidFill>
            </a:rPr>
            <a:t>may need occasional academic support </a:t>
          </a:r>
          <a:r>
            <a:rPr lang="en-US" sz="1100" dirty="0"/>
            <a:t>as they transition to the next grade/course, inclusive postsecondary education, or competitive integrated employment. </a:t>
          </a:r>
        </a:p>
      </dgm:t>
    </dgm:pt>
    <dgm:pt modelId="{FD8C7220-9788-41EA-986C-3324EFC61659}" type="parTrans" cxnId="{E4757CE5-9E1F-4EFD-9196-6CD4142C2612}">
      <dgm:prSet/>
      <dgm:spPr/>
      <dgm:t>
        <a:bodyPr/>
        <a:lstStyle/>
        <a:p>
          <a:endParaRPr lang="en-US" sz="2800"/>
        </a:p>
      </dgm:t>
    </dgm:pt>
    <dgm:pt modelId="{877343E0-3588-439C-A5EC-F7F0F4077619}" type="sibTrans" cxnId="{E4757CE5-9E1F-4EFD-9196-6CD4142C2612}">
      <dgm:prSet custT="1"/>
      <dgm:spPr/>
      <dgm:t>
        <a:bodyPr/>
        <a:lstStyle/>
        <a:p>
          <a:endParaRPr lang="en-US" sz="4000"/>
        </a:p>
      </dgm:t>
    </dgm:pt>
    <dgm:pt modelId="{3B6924FB-33A8-4940-9ABA-BA1109308479}">
      <dgm:prSet custT="1"/>
      <dgm:spPr/>
      <dgm:t>
        <a:bodyPr/>
        <a:lstStyle/>
        <a:p>
          <a:r>
            <a:rPr lang="en-US" sz="1100" b="1" dirty="0"/>
            <a:t>Level 4: </a:t>
          </a:r>
        </a:p>
        <a:p>
          <a:r>
            <a:rPr lang="en-US" sz="1100" dirty="0"/>
            <a:t>Students at this level demonstrate a </a:t>
          </a:r>
          <a:r>
            <a:rPr lang="en-US" sz="1100" b="1" dirty="0">
              <a:solidFill>
                <a:schemeClr val="accent6">
                  <a:lumMod val="75000"/>
                </a:schemeClr>
              </a:solidFill>
            </a:rPr>
            <a:t>thorough</a:t>
          </a:r>
          <a:r>
            <a:rPr lang="en-US" sz="1100" dirty="0"/>
            <a:t> understanding of the knowledge and skills specified in Georgia’s alternate academic content standards. They are actively working with adapted grade-level content that focuses on essential knowledge and skills and </a:t>
          </a:r>
          <a:r>
            <a:rPr lang="en-US" sz="1100" b="1" dirty="0">
              <a:solidFill>
                <a:schemeClr val="accent6">
                  <a:lumMod val="75000"/>
                </a:schemeClr>
              </a:solidFill>
            </a:rPr>
            <a:t>may need limited academic support </a:t>
          </a:r>
          <a:r>
            <a:rPr lang="en-US" sz="1100" dirty="0"/>
            <a:t>as they transition to the next grade/course, inclusive postsecondary education, or competitive integrated employment. </a:t>
          </a:r>
        </a:p>
      </dgm:t>
    </dgm:pt>
    <dgm:pt modelId="{A5EA6521-5035-4916-A126-695362F1008B}" type="parTrans" cxnId="{F6E8AC21-2DB4-4238-8FEF-C73EBCB21D75}">
      <dgm:prSet/>
      <dgm:spPr/>
      <dgm:t>
        <a:bodyPr/>
        <a:lstStyle/>
        <a:p>
          <a:endParaRPr lang="en-US" sz="2800"/>
        </a:p>
      </dgm:t>
    </dgm:pt>
    <dgm:pt modelId="{C34BEE70-5237-4DCF-B867-5079C10D57A1}" type="sibTrans" cxnId="{F6E8AC21-2DB4-4238-8FEF-C73EBCB21D75}">
      <dgm:prSet/>
      <dgm:spPr/>
      <dgm:t>
        <a:bodyPr/>
        <a:lstStyle/>
        <a:p>
          <a:endParaRPr lang="en-US" sz="2800"/>
        </a:p>
      </dgm:t>
    </dgm:pt>
    <dgm:pt modelId="{FCCBA73D-BF06-4960-9999-D4647544BB89}" type="pres">
      <dgm:prSet presAssocID="{9B136478-D784-411E-8258-8B7558190CC1}" presName="outerComposite" presStyleCnt="0">
        <dgm:presLayoutVars>
          <dgm:chMax val="5"/>
          <dgm:dir/>
          <dgm:resizeHandles val="exact"/>
        </dgm:presLayoutVars>
      </dgm:prSet>
      <dgm:spPr/>
    </dgm:pt>
    <dgm:pt modelId="{38CD0301-666D-4FFA-B5AD-C95FF30EBD71}" type="pres">
      <dgm:prSet presAssocID="{9B136478-D784-411E-8258-8B7558190CC1}" presName="dummyMaxCanvas" presStyleCnt="0">
        <dgm:presLayoutVars/>
      </dgm:prSet>
      <dgm:spPr/>
    </dgm:pt>
    <dgm:pt modelId="{E2462DEA-2F5C-421A-A2A8-7F4172501C45}" type="pres">
      <dgm:prSet presAssocID="{9B136478-D784-411E-8258-8B7558190CC1}" presName="FourNodes_1" presStyleLbl="node1" presStyleIdx="0" presStyleCnt="4">
        <dgm:presLayoutVars>
          <dgm:bulletEnabled val="1"/>
        </dgm:presLayoutVars>
      </dgm:prSet>
      <dgm:spPr/>
    </dgm:pt>
    <dgm:pt modelId="{87305D59-F5C7-456D-9825-CD6B131DDB16}" type="pres">
      <dgm:prSet presAssocID="{9B136478-D784-411E-8258-8B7558190CC1}" presName="FourNodes_2" presStyleLbl="node1" presStyleIdx="1" presStyleCnt="4">
        <dgm:presLayoutVars>
          <dgm:bulletEnabled val="1"/>
        </dgm:presLayoutVars>
      </dgm:prSet>
      <dgm:spPr/>
    </dgm:pt>
    <dgm:pt modelId="{7750F710-C5DD-4A57-9749-D2AF76A9F366}" type="pres">
      <dgm:prSet presAssocID="{9B136478-D784-411E-8258-8B7558190CC1}" presName="FourNodes_3" presStyleLbl="node1" presStyleIdx="2" presStyleCnt="4">
        <dgm:presLayoutVars>
          <dgm:bulletEnabled val="1"/>
        </dgm:presLayoutVars>
      </dgm:prSet>
      <dgm:spPr/>
    </dgm:pt>
    <dgm:pt modelId="{79E0D93E-4E34-4722-8D4F-1732163DE66B}" type="pres">
      <dgm:prSet presAssocID="{9B136478-D784-411E-8258-8B7558190CC1}" presName="FourNodes_4" presStyleLbl="node1" presStyleIdx="3" presStyleCnt="4">
        <dgm:presLayoutVars>
          <dgm:bulletEnabled val="1"/>
        </dgm:presLayoutVars>
      </dgm:prSet>
      <dgm:spPr/>
    </dgm:pt>
    <dgm:pt modelId="{B093C423-35E6-4134-A191-BF00255F7507}" type="pres">
      <dgm:prSet presAssocID="{9B136478-D784-411E-8258-8B7558190CC1}" presName="FourConn_1-2" presStyleLbl="fgAccFollowNode1" presStyleIdx="0" presStyleCnt="3">
        <dgm:presLayoutVars>
          <dgm:bulletEnabled val="1"/>
        </dgm:presLayoutVars>
      </dgm:prSet>
      <dgm:spPr/>
    </dgm:pt>
    <dgm:pt modelId="{790401E6-87BA-4649-9B8B-4DBDD1886F4D}" type="pres">
      <dgm:prSet presAssocID="{9B136478-D784-411E-8258-8B7558190CC1}" presName="FourConn_2-3" presStyleLbl="fgAccFollowNode1" presStyleIdx="1" presStyleCnt="3">
        <dgm:presLayoutVars>
          <dgm:bulletEnabled val="1"/>
        </dgm:presLayoutVars>
      </dgm:prSet>
      <dgm:spPr/>
    </dgm:pt>
    <dgm:pt modelId="{C03C96EE-66B9-48BC-BA75-621BBB292167}" type="pres">
      <dgm:prSet presAssocID="{9B136478-D784-411E-8258-8B7558190CC1}" presName="FourConn_3-4" presStyleLbl="fgAccFollowNode1" presStyleIdx="2" presStyleCnt="3">
        <dgm:presLayoutVars>
          <dgm:bulletEnabled val="1"/>
        </dgm:presLayoutVars>
      </dgm:prSet>
      <dgm:spPr/>
    </dgm:pt>
    <dgm:pt modelId="{F48EAAC0-B44E-4EFC-A8A1-4499BA3107B2}" type="pres">
      <dgm:prSet presAssocID="{9B136478-D784-411E-8258-8B7558190CC1}" presName="FourNodes_1_text" presStyleLbl="node1" presStyleIdx="3" presStyleCnt="4">
        <dgm:presLayoutVars>
          <dgm:bulletEnabled val="1"/>
        </dgm:presLayoutVars>
      </dgm:prSet>
      <dgm:spPr/>
    </dgm:pt>
    <dgm:pt modelId="{098440DE-2CDB-439A-A537-9B0E2819E93A}" type="pres">
      <dgm:prSet presAssocID="{9B136478-D784-411E-8258-8B7558190CC1}" presName="FourNodes_2_text" presStyleLbl="node1" presStyleIdx="3" presStyleCnt="4">
        <dgm:presLayoutVars>
          <dgm:bulletEnabled val="1"/>
        </dgm:presLayoutVars>
      </dgm:prSet>
      <dgm:spPr/>
    </dgm:pt>
    <dgm:pt modelId="{A39D0BCA-7F09-40F5-A92B-4E83FC95C331}" type="pres">
      <dgm:prSet presAssocID="{9B136478-D784-411E-8258-8B7558190CC1}" presName="FourNodes_3_text" presStyleLbl="node1" presStyleIdx="3" presStyleCnt="4">
        <dgm:presLayoutVars>
          <dgm:bulletEnabled val="1"/>
        </dgm:presLayoutVars>
      </dgm:prSet>
      <dgm:spPr/>
    </dgm:pt>
    <dgm:pt modelId="{E645AF34-1A25-42C8-9516-420E3EB6FBBD}" type="pres">
      <dgm:prSet presAssocID="{9B136478-D784-411E-8258-8B7558190CC1}" presName="FourNodes_4_text" presStyleLbl="node1" presStyleIdx="3" presStyleCnt="4">
        <dgm:presLayoutVars>
          <dgm:bulletEnabled val="1"/>
        </dgm:presLayoutVars>
      </dgm:prSet>
      <dgm:spPr/>
    </dgm:pt>
  </dgm:ptLst>
  <dgm:cxnLst>
    <dgm:cxn modelId="{7CE32308-CC3A-4562-A46E-506F5F915AE2}" type="presOf" srcId="{70692356-DF5C-4E2D-A0F3-DF5298E79686}" destId="{790401E6-87BA-4649-9B8B-4DBDD1886F4D}" srcOrd="0" destOrd="0" presId="urn:microsoft.com/office/officeart/2005/8/layout/vProcess5"/>
    <dgm:cxn modelId="{29E8B50D-FA56-4C81-95AE-A129BFBD91A6}" type="presOf" srcId="{9F9F5590-D322-46D4-BB7D-A68BDE6A0A7B}" destId="{098440DE-2CDB-439A-A537-9B0E2819E93A}" srcOrd="1" destOrd="0" presId="urn:microsoft.com/office/officeart/2005/8/layout/vProcess5"/>
    <dgm:cxn modelId="{F6E8AC21-2DB4-4238-8FEF-C73EBCB21D75}" srcId="{9B136478-D784-411E-8258-8B7558190CC1}" destId="{3B6924FB-33A8-4940-9ABA-BA1109308479}" srcOrd="3" destOrd="0" parTransId="{A5EA6521-5035-4916-A126-695362F1008B}" sibTransId="{C34BEE70-5237-4DCF-B867-5079C10D57A1}"/>
    <dgm:cxn modelId="{9BA89C3F-0829-4DD7-A99C-43ED1214AFD2}" srcId="{9B136478-D784-411E-8258-8B7558190CC1}" destId="{9F9F5590-D322-46D4-BB7D-A68BDE6A0A7B}" srcOrd="1" destOrd="0" parTransId="{4B8D577D-174D-4A7E-B1C6-732C78C598F5}" sibTransId="{70692356-DF5C-4E2D-A0F3-DF5298E79686}"/>
    <dgm:cxn modelId="{7B448B5C-6AAB-4670-BCE4-FF7F61905BF1}" type="presOf" srcId="{877343E0-3588-439C-A5EC-F7F0F4077619}" destId="{C03C96EE-66B9-48BC-BA75-621BBB292167}" srcOrd="0" destOrd="0" presId="urn:microsoft.com/office/officeart/2005/8/layout/vProcess5"/>
    <dgm:cxn modelId="{20434A48-8B43-49A3-AD90-97449A492C3F}" type="presOf" srcId="{8950C111-794B-498D-A5DC-080D725F856A}" destId="{E2462DEA-2F5C-421A-A2A8-7F4172501C45}" srcOrd="0" destOrd="0" presId="urn:microsoft.com/office/officeart/2005/8/layout/vProcess5"/>
    <dgm:cxn modelId="{7E782C4C-6FFE-4BCA-A628-C1E298B6B3A4}" type="presOf" srcId="{D2B4C054-EA82-42A0-B2AC-993BA5E3999D}" destId="{7750F710-C5DD-4A57-9749-D2AF76A9F366}" srcOrd="0" destOrd="0" presId="urn:microsoft.com/office/officeart/2005/8/layout/vProcess5"/>
    <dgm:cxn modelId="{85EEE06E-752E-4566-8615-3D2A624F6E93}" type="presOf" srcId="{9F9F5590-D322-46D4-BB7D-A68BDE6A0A7B}" destId="{87305D59-F5C7-456D-9825-CD6B131DDB16}" srcOrd="0" destOrd="0" presId="urn:microsoft.com/office/officeart/2005/8/layout/vProcess5"/>
    <dgm:cxn modelId="{A22ABB8A-3162-425A-BF12-09C87EFFE1B0}" type="presOf" srcId="{3B6924FB-33A8-4940-9ABA-BA1109308479}" destId="{E645AF34-1A25-42C8-9516-420E3EB6FBBD}" srcOrd="1" destOrd="0" presId="urn:microsoft.com/office/officeart/2005/8/layout/vProcess5"/>
    <dgm:cxn modelId="{CF97579E-E028-493D-A588-7F94BFB1EE6F}" type="presOf" srcId="{D2B4C054-EA82-42A0-B2AC-993BA5E3999D}" destId="{A39D0BCA-7F09-40F5-A92B-4E83FC95C331}" srcOrd="1" destOrd="0" presId="urn:microsoft.com/office/officeart/2005/8/layout/vProcess5"/>
    <dgm:cxn modelId="{37B99CB6-D0CD-4895-96F3-AB6041D44321}" srcId="{9B136478-D784-411E-8258-8B7558190CC1}" destId="{8950C111-794B-498D-A5DC-080D725F856A}" srcOrd="0" destOrd="0" parTransId="{E12CE502-C3D6-4653-AEC7-72EC8807030D}" sibTransId="{CE35F13E-7D06-4CF9-AB83-A659A1846675}"/>
    <dgm:cxn modelId="{D63505C6-0F75-408A-B31A-A84AAB62B818}" type="presOf" srcId="{8950C111-794B-498D-A5DC-080D725F856A}" destId="{F48EAAC0-B44E-4EFC-A8A1-4499BA3107B2}" srcOrd="1" destOrd="0" presId="urn:microsoft.com/office/officeart/2005/8/layout/vProcess5"/>
    <dgm:cxn modelId="{244331D1-37BE-4212-BD9E-A5F682F3DC1B}" type="presOf" srcId="{9B136478-D784-411E-8258-8B7558190CC1}" destId="{FCCBA73D-BF06-4960-9999-D4647544BB89}" srcOrd="0" destOrd="0" presId="urn:microsoft.com/office/officeart/2005/8/layout/vProcess5"/>
    <dgm:cxn modelId="{E8AA00D3-5B40-4AA7-A15C-0AD31F72A0C7}" type="presOf" srcId="{CE35F13E-7D06-4CF9-AB83-A659A1846675}" destId="{B093C423-35E6-4134-A191-BF00255F7507}" srcOrd="0" destOrd="0" presId="urn:microsoft.com/office/officeart/2005/8/layout/vProcess5"/>
    <dgm:cxn modelId="{E4757CE5-9E1F-4EFD-9196-6CD4142C2612}" srcId="{9B136478-D784-411E-8258-8B7558190CC1}" destId="{D2B4C054-EA82-42A0-B2AC-993BA5E3999D}" srcOrd="2" destOrd="0" parTransId="{FD8C7220-9788-41EA-986C-3324EFC61659}" sibTransId="{877343E0-3588-439C-A5EC-F7F0F4077619}"/>
    <dgm:cxn modelId="{93EEEFF5-7FC4-4E4C-97E2-889F5E535B68}" type="presOf" srcId="{3B6924FB-33A8-4940-9ABA-BA1109308479}" destId="{79E0D93E-4E34-4722-8D4F-1732163DE66B}" srcOrd="0" destOrd="0" presId="urn:microsoft.com/office/officeart/2005/8/layout/vProcess5"/>
    <dgm:cxn modelId="{E5CBD082-1862-4109-8124-F9FDD5D1A174}" type="presParOf" srcId="{FCCBA73D-BF06-4960-9999-D4647544BB89}" destId="{38CD0301-666D-4FFA-B5AD-C95FF30EBD71}" srcOrd="0" destOrd="0" presId="urn:microsoft.com/office/officeart/2005/8/layout/vProcess5"/>
    <dgm:cxn modelId="{7551919E-BE09-43E6-9785-9B2ED62F2759}" type="presParOf" srcId="{FCCBA73D-BF06-4960-9999-D4647544BB89}" destId="{E2462DEA-2F5C-421A-A2A8-7F4172501C45}" srcOrd="1" destOrd="0" presId="urn:microsoft.com/office/officeart/2005/8/layout/vProcess5"/>
    <dgm:cxn modelId="{32C60486-21BD-4D41-BEB6-0900C5917AF4}" type="presParOf" srcId="{FCCBA73D-BF06-4960-9999-D4647544BB89}" destId="{87305D59-F5C7-456D-9825-CD6B131DDB16}" srcOrd="2" destOrd="0" presId="urn:microsoft.com/office/officeart/2005/8/layout/vProcess5"/>
    <dgm:cxn modelId="{F11337F1-6F4C-4AA0-A309-63290472D382}" type="presParOf" srcId="{FCCBA73D-BF06-4960-9999-D4647544BB89}" destId="{7750F710-C5DD-4A57-9749-D2AF76A9F366}" srcOrd="3" destOrd="0" presId="urn:microsoft.com/office/officeart/2005/8/layout/vProcess5"/>
    <dgm:cxn modelId="{455E7938-D0B4-488C-A850-1E53DD4EBE1A}" type="presParOf" srcId="{FCCBA73D-BF06-4960-9999-D4647544BB89}" destId="{79E0D93E-4E34-4722-8D4F-1732163DE66B}" srcOrd="4" destOrd="0" presId="urn:microsoft.com/office/officeart/2005/8/layout/vProcess5"/>
    <dgm:cxn modelId="{01C2F1AA-31AB-4716-B88C-322AFDBACEA9}" type="presParOf" srcId="{FCCBA73D-BF06-4960-9999-D4647544BB89}" destId="{B093C423-35E6-4134-A191-BF00255F7507}" srcOrd="5" destOrd="0" presId="urn:microsoft.com/office/officeart/2005/8/layout/vProcess5"/>
    <dgm:cxn modelId="{3C06C518-C34F-4535-AE48-48C4798DC41E}" type="presParOf" srcId="{FCCBA73D-BF06-4960-9999-D4647544BB89}" destId="{790401E6-87BA-4649-9B8B-4DBDD1886F4D}" srcOrd="6" destOrd="0" presId="urn:microsoft.com/office/officeart/2005/8/layout/vProcess5"/>
    <dgm:cxn modelId="{D97EB6B2-A0D3-403B-B4E8-CA833451D562}" type="presParOf" srcId="{FCCBA73D-BF06-4960-9999-D4647544BB89}" destId="{C03C96EE-66B9-48BC-BA75-621BBB292167}" srcOrd="7" destOrd="0" presId="urn:microsoft.com/office/officeart/2005/8/layout/vProcess5"/>
    <dgm:cxn modelId="{4525A155-7ABA-4129-AE7D-8893294BB06A}" type="presParOf" srcId="{FCCBA73D-BF06-4960-9999-D4647544BB89}" destId="{F48EAAC0-B44E-4EFC-A8A1-4499BA3107B2}" srcOrd="8" destOrd="0" presId="urn:microsoft.com/office/officeart/2005/8/layout/vProcess5"/>
    <dgm:cxn modelId="{03E1C576-9477-41A9-8514-684218229498}" type="presParOf" srcId="{FCCBA73D-BF06-4960-9999-D4647544BB89}" destId="{098440DE-2CDB-439A-A537-9B0E2819E93A}" srcOrd="9" destOrd="0" presId="urn:microsoft.com/office/officeart/2005/8/layout/vProcess5"/>
    <dgm:cxn modelId="{4918EBD8-8E41-4917-9C16-F449640DFC8A}" type="presParOf" srcId="{FCCBA73D-BF06-4960-9999-D4647544BB89}" destId="{A39D0BCA-7F09-40F5-A92B-4E83FC95C331}" srcOrd="10" destOrd="0" presId="urn:microsoft.com/office/officeart/2005/8/layout/vProcess5"/>
    <dgm:cxn modelId="{FC9C487E-21D3-4AA9-9CAF-63075764D4FE}" type="presParOf" srcId="{FCCBA73D-BF06-4960-9999-D4647544BB89}" destId="{E645AF34-1A25-42C8-9516-420E3EB6FBB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7998D-F0EC-4553-A096-7F9C43EA04CC}"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F5872730-5E72-4DB5-95CE-A3B901FA27AC}">
      <dgm:prSet custT="1"/>
      <dgm:spPr>
        <a:solidFill>
          <a:schemeClr val="accent5">
            <a:lumMod val="75000"/>
          </a:schemeClr>
        </a:solidFill>
      </dgm:spPr>
      <dgm:t>
        <a:bodyPr/>
        <a:lstStyle/>
        <a:p>
          <a:r>
            <a:rPr lang="en-US" sz="1200" b="0" dirty="0">
              <a:latin typeface="Arial" panose="020B0604020202020204" pitchFamily="34" charset="0"/>
              <a:cs typeface="Arial" panose="020B0604020202020204" pitchFamily="34" charset="0"/>
            </a:rPr>
            <a:t>September 2018</a:t>
          </a:r>
        </a:p>
      </dgm:t>
    </dgm:pt>
    <dgm:pt modelId="{A0684F44-77F0-4BF6-B413-83C90ED1D876}" type="parTrans" cxnId="{04CD109E-4740-42AA-A46E-D13552F33395}">
      <dgm:prSet/>
      <dgm:spPr/>
      <dgm:t>
        <a:bodyPr/>
        <a:lstStyle/>
        <a:p>
          <a:endParaRPr lang="en-US" sz="1200"/>
        </a:p>
      </dgm:t>
    </dgm:pt>
    <dgm:pt modelId="{3C9F4758-670D-4ADA-BD24-BF247C25394F}" type="sibTrans" cxnId="{04CD109E-4740-42AA-A46E-D13552F33395}">
      <dgm:prSet/>
      <dgm:spPr/>
      <dgm:t>
        <a:bodyPr/>
        <a:lstStyle/>
        <a:p>
          <a:endParaRPr lang="en-US" sz="1200"/>
        </a:p>
      </dgm:t>
    </dgm:pt>
    <dgm:pt modelId="{643DEE8F-88B4-4043-A8AB-094E44278EDD}">
      <dgm:prSet custT="1"/>
      <dgm:spPr/>
      <dgm:t>
        <a:bodyPr/>
        <a:lstStyle/>
        <a:p>
          <a:r>
            <a:rPr lang="en-US" sz="1200" b="0" dirty="0">
              <a:latin typeface="Arial" panose="020B0604020202020204" pitchFamily="34" charset="0"/>
              <a:cs typeface="Arial" panose="020B0604020202020204" pitchFamily="34" charset="0"/>
            </a:rPr>
            <a:t>March – May 2019</a:t>
          </a:r>
        </a:p>
      </dgm:t>
    </dgm:pt>
    <dgm:pt modelId="{374D2BE0-C24A-4E94-BBAA-83C3C6A05F67}" type="parTrans" cxnId="{55307329-653D-4C2B-ACAB-61EB7FD871FE}">
      <dgm:prSet/>
      <dgm:spPr/>
      <dgm:t>
        <a:bodyPr/>
        <a:lstStyle/>
        <a:p>
          <a:endParaRPr lang="en-US" sz="1200"/>
        </a:p>
      </dgm:t>
    </dgm:pt>
    <dgm:pt modelId="{FE1FDB09-6D50-476E-89C5-93E193D9B77D}" type="sibTrans" cxnId="{55307329-653D-4C2B-ACAB-61EB7FD871FE}">
      <dgm:prSet/>
      <dgm:spPr/>
      <dgm:t>
        <a:bodyPr/>
        <a:lstStyle/>
        <a:p>
          <a:endParaRPr lang="en-US" sz="1200"/>
        </a:p>
      </dgm:t>
    </dgm:pt>
    <dgm:pt modelId="{A3BB3297-BA36-4677-8D29-E990A536DCD5}">
      <dgm:prSet custT="1"/>
      <dgm:spPr>
        <a:solidFill>
          <a:srgbClr val="00B0F0"/>
        </a:solidFill>
      </dgm:spPr>
      <dgm:t>
        <a:bodyPr/>
        <a:lstStyle/>
        <a:p>
          <a:r>
            <a:rPr lang="en-US" sz="1200" b="0" dirty="0">
              <a:latin typeface="Arial" panose="020B0604020202020204" pitchFamily="34" charset="0"/>
              <a:cs typeface="Arial" panose="020B0604020202020204" pitchFamily="34" charset="0"/>
            </a:rPr>
            <a:t>February 2019</a:t>
          </a:r>
        </a:p>
      </dgm:t>
    </dgm:pt>
    <dgm:pt modelId="{105490D3-4358-41E5-97B4-8C826DD11A7F}" type="parTrans" cxnId="{3FDBD8E1-14CD-4C70-B309-6D6F5302B592}">
      <dgm:prSet/>
      <dgm:spPr/>
      <dgm:t>
        <a:bodyPr/>
        <a:lstStyle/>
        <a:p>
          <a:endParaRPr lang="en-US" sz="1200"/>
        </a:p>
      </dgm:t>
    </dgm:pt>
    <dgm:pt modelId="{D131E20E-CA44-48BB-8602-46F6D6290F03}" type="sibTrans" cxnId="{3FDBD8E1-14CD-4C70-B309-6D6F5302B592}">
      <dgm:prSet/>
      <dgm:spPr/>
      <dgm:t>
        <a:bodyPr/>
        <a:lstStyle/>
        <a:p>
          <a:endParaRPr lang="en-US" sz="1200"/>
        </a:p>
      </dgm:t>
    </dgm:pt>
    <dgm:pt modelId="{0904A328-0CC1-4F53-822A-D8AF53EFB9B5}">
      <dgm:prSet custT="1"/>
      <dgm:spPr/>
      <dgm:t>
        <a:bodyPr/>
        <a:lstStyle/>
        <a:p>
          <a:r>
            <a:rPr lang="en-US" sz="800" dirty="0">
              <a:latin typeface="Arial" panose="020B0604020202020204" pitchFamily="34" charset="0"/>
              <a:cs typeface="Arial" panose="020B0604020202020204" pitchFamily="34" charset="0"/>
            </a:rPr>
            <a:t>Content and Bias Review</a:t>
          </a:r>
        </a:p>
      </dgm:t>
    </dgm:pt>
    <dgm:pt modelId="{0695F325-8B0D-4A3C-AE0D-6FC16E1A0286}" type="parTrans" cxnId="{A70BFE7C-A66C-48CA-A9BF-4CFF2D36C28C}">
      <dgm:prSet/>
      <dgm:spPr>
        <a:ln>
          <a:solidFill>
            <a:schemeClr val="accent5">
              <a:lumMod val="75000"/>
            </a:schemeClr>
          </a:solidFill>
        </a:ln>
      </dgm:spPr>
      <dgm:t>
        <a:bodyPr/>
        <a:lstStyle/>
        <a:p>
          <a:endParaRPr lang="en-US" sz="1200"/>
        </a:p>
      </dgm:t>
    </dgm:pt>
    <dgm:pt modelId="{578262FF-710B-4C86-BC1B-E7B667909B4A}" type="sibTrans" cxnId="{A70BFE7C-A66C-48CA-A9BF-4CFF2D36C28C}">
      <dgm:prSet/>
      <dgm:spPr/>
      <dgm:t>
        <a:bodyPr/>
        <a:lstStyle/>
        <a:p>
          <a:endParaRPr lang="en-US" sz="1200"/>
        </a:p>
      </dgm:t>
    </dgm:pt>
    <dgm:pt modelId="{20B0E108-9FFE-4507-A119-2F4045B71785}">
      <dgm:prSet custT="1"/>
      <dgm:spPr>
        <a:ln>
          <a:solidFill>
            <a:srgbClr val="00B0F0"/>
          </a:solidFill>
        </a:ln>
      </dgm:spPr>
      <dgm:t>
        <a:bodyPr/>
        <a:lstStyle/>
        <a:p>
          <a:r>
            <a:rPr lang="en-US" sz="800" dirty="0">
              <a:latin typeface="Arial" panose="020B0604020202020204" pitchFamily="34" charset="0"/>
              <a:cs typeface="Arial" panose="020B0604020202020204" pitchFamily="34" charset="0"/>
            </a:rPr>
            <a:t>Achievement Level Descriptor Meeting</a:t>
          </a:r>
        </a:p>
      </dgm:t>
    </dgm:pt>
    <dgm:pt modelId="{45B46CBB-4885-4973-877F-F422C2245166}" type="parTrans" cxnId="{C490677F-8019-427B-85EA-BF539EE378A5}">
      <dgm:prSet/>
      <dgm:spPr>
        <a:ln>
          <a:solidFill>
            <a:srgbClr val="00B0F0"/>
          </a:solidFill>
        </a:ln>
      </dgm:spPr>
      <dgm:t>
        <a:bodyPr/>
        <a:lstStyle/>
        <a:p>
          <a:endParaRPr lang="en-US" sz="1200"/>
        </a:p>
      </dgm:t>
    </dgm:pt>
    <dgm:pt modelId="{F7B46046-7BCF-4EA3-ADEE-03CE99075D61}" type="sibTrans" cxnId="{C490677F-8019-427B-85EA-BF539EE378A5}">
      <dgm:prSet/>
      <dgm:spPr/>
      <dgm:t>
        <a:bodyPr/>
        <a:lstStyle/>
        <a:p>
          <a:endParaRPr lang="en-US" sz="1200"/>
        </a:p>
      </dgm:t>
    </dgm:pt>
    <dgm:pt modelId="{802263B1-C3FB-442B-B678-23325CDFFE04}">
      <dgm:prSet custT="1"/>
      <dgm:spPr/>
      <dgm:t>
        <a:bodyPr/>
        <a:lstStyle/>
        <a:p>
          <a:r>
            <a:rPr lang="en-US" sz="800" dirty="0">
              <a:latin typeface="Arial" panose="020B0604020202020204" pitchFamily="34" charset="0"/>
              <a:cs typeface="Arial" panose="020B0604020202020204" pitchFamily="34" charset="0"/>
            </a:rPr>
            <a:t>GAA 2.0 Spring 2019 Administration</a:t>
          </a:r>
        </a:p>
      </dgm:t>
    </dgm:pt>
    <dgm:pt modelId="{CE5E6E29-7325-4523-AAE9-C92962B5AFA2}" type="parTrans" cxnId="{4732170D-5038-44F3-A93D-C00B0729A183}">
      <dgm:prSet/>
      <dgm:spPr>
        <a:ln>
          <a:solidFill>
            <a:srgbClr val="68C48D"/>
          </a:solidFill>
        </a:ln>
      </dgm:spPr>
      <dgm:t>
        <a:bodyPr/>
        <a:lstStyle/>
        <a:p>
          <a:endParaRPr lang="en-US" sz="1200"/>
        </a:p>
      </dgm:t>
    </dgm:pt>
    <dgm:pt modelId="{239DF1D0-DA91-4399-9EDE-70C936B13C7F}" type="sibTrans" cxnId="{4732170D-5038-44F3-A93D-C00B0729A183}">
      <dgm:prSet/>
      <dgm:spPr/>
      <dgm:t>
        <a:bodyPr/>
        <a:lstStyle/>
        <a:p>
          <a:endParaRPr lang="en-US" sz="1200"/>
        </a:p>
      </dgm:t>
    </dgm:pt>
    <dgm:pt modelId="{3E2344C5-84D3-4232-8D8A-E04BEF2683DA}">
      <dgm:prSet custT="1"/>
      <dgm:spPr/>
      <dgm:t>
        <a:bodyPr/>
        <a:lstStyle/>
        <a:p>
          <a:r>
            <a:rPr lang="en-US" sz="1200" dirty="0">
              <a:latin typeface="Arial" panose="020B0604020202020204" pitchFamily="34" charset="0"/>
              <a:cs typeface="Arial" panose="020B0604020202020204" pitchFamily="34" charset="0"/>
            </a:rPr>
            <a:t>June 2019</a:t>
          </a:r>
        </a:p>
      </dgm:t>
    </dgm:pt>
    <dgm:pt modelId="{6CE98A1B-F2E5-43E9-A6F7-99B159A10C4B}" type="parTrans" cxnId="{AC8A6722-A143-4014-B30A-2EBA65031226}">
      <dgm:prSet/>
      <dgm:spPr/>
      <dgm:t>
        <a:bodyPr/>
        <a:lstStyle/>
        <a:p>
          <a:endParaRPr lang="en-GB"/>
        </a:p>
      </dgm:t>
    </dgm:pt>
    <dgm:pt modelId="{629C27D2-8337-456E-B743-99874A053C87}" type="sibTrans" cxnId="{AC8A6722-A143-4014-B30A-2EBA65031226}">
      <dgm:prSet/>
      <dgm:spPr/>
      <dgm:t>
        <a:bodyPr/>
        <a:lstStyle/>
        <a:p>
          <a:endParaRPr lang="en-GB"/>
        </a:p>
      </dgm:t>
    </dgm:pt>
    <dgm:pt modelId="{BE39D774-50BA-42B6-B213-17EE434CDA5E}">
      <dgm:prSet custT="1"/>
      <dgm:spPr/>
      <dgm:t>
        <a:bodyPr/>
        <a:lstStyle/>
        <a:p>
          <a:r>
            <a:rPr lang="en-US" sz="800" dirty="0">
              <a:latin typeface="Arial" panose="020B0604020202020204" pitchFamily="34" charset="0"/>
              <a:cs typeface="Arial" panose="020B0604020202020204" pitchFamily="34" charset="0"/>
            </a:rPr>
            <a:t>Item and Data Review</a:t>
          </a:r>
        </a:p>
      </dgm:t>
    </dgm:pt>
    <dgm:pt modelId="{FD550AEC-AC58-4C2F-8C48-69D5C21B8141}" type="parTrans" cxnId="{2BEF2924-5F2C-4AC9-BBFC-D960247A3635}">
      <dgm:prSet/>
      <dgm:spPr/>
      <dgm:t>
        <a:bodyPr/>
        <a:lstStyle/>
        <a:p>
          <a:endParaRPr lang="en-GB"/>
        </a:p>
      </dgm:t>
    </dgm:pt>
    <dgm:pt modelId="{9E0917E2-9F4F-4A3B-8D6A-703ADB2C3371}" type="sibTrans" cxnId="{2BEF2924-5F2C-4AC9-BBFC-D960247A3635}">
      <dgm:prSet/>
      <dgm:spPr/>
      <dgm:t>
        <a:bodyPr/>
        <a:lstStyle/>
        <a:p>
          <a:endParaRPr lang="en-GB"/>
        </a:p>
      </dgm:t>
    </dgm:pt>
    <dgm:pt modelId="{4DDD7ACB-BE05-481D-B698-DE63679794F5}">
      <dgm:prSet custT="1"/>
      <dgm:spPr>
        <a:solidFill>
          <a:srgbClr val="00B050"/>
        </a:solidFill>
      </dgm:spPr>
      <dgm:t>
        <a:bodyPr/>
        <a:lstStyle/>
        <a:p>
          <a:r>
            <a:rPr lang="en-US" sz="1200" dirty="0">
              <a:latin typeface="Arial" panose="020B0604020202020204" pitchFamily="34" charset="0"/>
              <a:cs typeface="Arial" panose="020B0604020202020204" pitchFamily="34" charset="0"/>
            </a:rPr>
            <a:t>July 2019</a:t>
          </a:r>
        </a:p>
      </dgm:t>
    </dgm:pt>
    <dgm:pt modelId="{EAB3BF02-2C5D-444B-8C79-74D3468E4E46}" type="parTrans" cxnId="{7A25F541-D1F9-4D8D-9AFE-4D5DE7DB4F4E}">
      <dgm:prSet/>
      <dgm:spPr/>
      <dgm:t>
        <a:bodyPr/>
        <a:lstStyle/>
        <a:p>
          <a:endParaRPr lang="en-GB"/>
        </a:p>
      </dgm:t>
    </dgm:pt>
    <dgm:pt modelId="{D5178927-CFC9-4301-A6C6-18D037F6E19B}" type="sibTrans" cxnId="{7A25F541-D1F9-4D8D-9AFE-4D5DE7DB4F4E}">
      <dgm:prSet/>
      <dgm:spPr/>
      <dgm:t>
        <a:bodyPr/>
        <a:lstStyle/>
        <a:p>
          <a:endParaRPr lang="en-GB"/>
        </a:p>
      </dgm:t>
    </dgm:pt>
    <dgm:pt modelId="{5FC0C979-C012-493D-B545-05B55C9F6A73}">
      <dgm:prSet custT="1"/>
      <dgm:spPr>
        <a:ln>
          <a:solidFill>
            <a:srgbClr val="00B050"/>
          </a:solidFill>
        </a:ln>
      </dgm:spPr>
      <dgm:t>
        <a:bodyPr/>
        <a:lstStyle/>
        <a:p>
          <a:r>
            <a:rPr lang="en-US" sz="800" dirty="0">
              <a:latin typeface="Arial" panose="020B0604020202020204" pitchFamily="34" charset="0"/>
              <a:cs typeface="Arial" panose="020B0604020202020204" pitchFamily="34" charset="0"/>
            </a:rPr>
            <a:t>Standard Setting </a:t>
          </a:r>
        </a:p>
      </dgm:t>
    </dgm:pt>
    <dgm:pt modelId="{A10B6A9E-DFAC-4AA3-A260-F94B33241250}" type="parTrans" cxnId="{E49016C9-1C81-4002-B9F2-00C01ECDC262}">
      <dgm:prSet/>
      <dgm:spPr>
        <a:ln>
          <a:solidFill>
            <a:srgbClr val="00B050"/>
          </a:solidFill>
        </a:ln>
      </dgm:spPr>
      <dgm:t>
        <a:bodyPr/>
        <a:lstStyle/>
        <a:p>
          <a:endParaRPr lang="en-GB"/>
        </a:p>
      </dgm:t>
    </dgm:pt>
    <dgm:pt modelId="{ED907633-6965-4AB2-AE4B-A877BF86EAE2}" type="sibTrans" cxnId="{E49016C9-1C81-4002-B9F2-00C01ECDC262}">
      <dgm:prSet/>
      <dgm:spPr/>
      <dgm:t>
        <a:bodyPr/>
        <a:lstStyle/>
        <a:p>
          <a:endParaRPr lang="en-GB"/>
        </a:p>
      </dgm:t>
    </dgm:pt>
    <dgm:pt modelId="{EB3B1F01-7678-41AB-ABB7-284389459F6D}" type="pres">
      <dgm:prSet presAssocID="{6687998D-F0EC-4553-A096-7F9C43EA04CC}" presName="diagram" presStyleCnt="0">
        <dgm:presLayoutVars>
          <dgm:chPref val="1"/>
          <dgm:dir/>
          <dgm:animOne val="branch"/>
          <dgm:animLvl val="lvl"/>
          <dgm:resizeHandles/>
        </dgm:presLayoutVars>
      </dgm:prSet>
      <dgm:spPr/>
    </dgm:pt>
    <dgm:pt modelId="{E24A788F-8EAF-4606-9DA0-811B619DA465}" type="pres">
      <dgm:prSet presAssocID="{F5872730-5E72-4DB5-95CE-A3B901FA27AC}" presName="root" presStyleCnt="0"/>
      <dgm:spPr/>
    </dgm:pt>
    <dgm:pt modelId="{9759FBB0-5F6E-455F-A2E1-575D66B6F12B}" type="pres">
      <dgm:prSet presAssocID="{F5872730-5E72-4DB5-95CE-A3B901FA27AC}" presName="rootComposite" presStyleCnt="0"/>
      <dgm:spPr/>
    </dgm:pt>
    <dgm:pt modelId="{CC76034C-597A-42CD-BE3C-7FE93584A789}" type="pres">
      <dgm:prSet presAssocID="{F5872730-5E72-4DB5-95CE-A3B901FA27AC}" presName="rootText" presStyleLbl="node1" presStyleIdx="0" presStyleCnt="5"/>
      <dgm:spPr/>
    </dgm:pt>
    <dgm:pt modelId="{113B1183-9760-41C4-8C75-6ECC54D75864}" type="pres">
      <dgm:prSet presAssocID="{F5872730-5E72-4DB5-95CE-A3B901FA27AC}" presName="rootConnector" presStyleLbl="node1" presStyleIdx="0" presStyleCnt="5"/>
      <dgm:spPr/>
    </dgm:pt>
    <dgm:pt modelId="{095C655B-6F4A-43E8-8AA5-F1E614AB07D1}" type="pres">
      <dgm:prSet presAssocID="{F5872730-5E72-4DB5-95CE-A3B901FA27AC}" presName="childShape" presStyleCnt="0"/>
      <dgm:spPr/>
    </dgm:pt>
    <dgm:pt modelId="{334F8607-20C8-47ED-9800-EAE367FAACB6}" type="pres">
      <dgm:prSet presAssocID="{0695F325-8B0D-4A3C-AE0D-6FC16E1A0286}" presName="Name13" presStyleLbl="parChTrans1D2" presStyleIdx="0" presStyleCnt="5"/>
      <dgm:spPr/>
    </dgm:pt>
    <dgm:pt modelId="{FB12C014-14F9-4DE3-8308-40CB932E017E}" type="pres">
      <dgm:prSet presAssocID="{0904A328-0CC1-4F53-822A-D8AF53EFB9B5}" presName="childText" presStyleLbl="bgAcc1" presStyleIdx="0" presStyleCnt="5">
        <dgm:presLayoutVars>
          <dgm:bulletEnabled val="1"/>
        </dgm:presLayoutVars>
      </dgm:prSet>
      <dgm:spPr/>
    </dgm:pt>
    <dgm:pt modelId="{F4BB4CCB-F11D-4C49-8DAA-B3D39C5D1FB6}" type="pres">
      <dgm:prSet presAssocID="{A3BB3297-BA36-4677-8D29-E990A536DCD5}" presName="root" presStyleCnt="0"/>
      <dgm:spPr/>
    </dgm:pt>
    <dgm:pt modelId="{2BC404DF-63E5-4707-95BD-5D3D7BC560B4}" type="pres">
      <dgm:prSet presAssocID="{A3BB3297-BA36-4677-8D29-E990A536DCD5}" presName="rootComposite" presStyleCnt="0"/>
      <dgm:spPr/>
    </dgm:pt>
    <dgm:pt modelId="{0AD5C00B-FAD5-41FB-87A4-3CA83B972CEC}" type="pres">
      <dgm:prSet presAssocID="{A3BB3297-BA36-4677-8D29-E990A536DCD5}" presName="rootText" presStyleLbl="node1" presStyleIdx="1" presStyleCnt="5"/>
      <dgm:spPr/>
    </dgm:pt>
    <dgm:pt modelId="{5377B9B0-BDE0-46DE-BD09-39CCEF2AAC42}" type="pres">
      <dgm:prSet presAssocID="{A3BB3297-BA36-4677-8D29-E990A536DCD5}" presName="rootConnector" presStyleLbl="node1" presStyleIdx="1" presStyleCnt="5"/>
      <dgm:spPr/>
    </dgm:pt>
    <dgm:pt modelId="{9D7FB879-59CF-4C9D-86FB-2FB70584FFCD}" type="pres">
      <dgm:prSet presAssocID="{A3BB3297-BA36-4677-8D29-E990A536DCD5}" presName="childShape" presStyleCnt="0"/>
      <dgm:spPr/>
    </dgm:pt>
    <dgm:pt modelId="{434B11D1-FD91-4F9E-B016-F4034FA3BC2A}" type="pres">
      <dgm:prSet presAssocID="{45B46CBB-4885-4973-877F-F422C2245166}" presName="Name13" presStyleLbl="parChTrans1D2" presStyleIdx="1" presStyleCnt="5"/>
      <dgm:spPr/>
    </dgm:pt>
    <dgm:pt modelId="{135FFDC2-C007-478A-ADAC-A1AE5A81387D}" type="pres">
      <dgm:prSet presAssocID="{20B0E108-9FFE-4507-A119-2F4045B71785}" presName="childText" presStyleLbl="bgAcc1" presStyleIdx="1" presStyleCnt="5">
        <dgm:presLayoutVars>
          <dgm:bulletEnabled val="1"/>
        </dgm:presLayoutVars>
      </dgm:prSet>
      <dgm:spPr/>
    </dgm:pt>
    <dgm:pt modelId="{B05957FB-4CEB-491E-9BA9-30611C9B1610}" type="pres">
      <dgm:prSet presAssocID="{643DEE8F-88B4-4043-A8AB-094E44278EDD}" presName="root" presStyleCnt="0"/>
      <dgm:spPr/>
    </dgm:pt>
    <dgm:pt modelId="{E6211C69-52BE-4275-B0D0-C6660955FBFB}" type="pres">
      <dgm:prSet presAssocID="{643DEE8F-88B4-4043-A8AB-094E44278EDD}" presName="rootComposite" presStyleCnt="0"/>
      <dgm:spPr/>
    </dgm:pt>
    <dgm:pt modelId="{99429D7D-495F-43CA-93A5-0A515A89AA38}" type="pres">
      <dgm:prSet presAssocID="{643DEE8F-88B4-4043-A8AB-094E44278EDD}" presName="rootText" presStyleLbl="node1" presStyleIdx="2" presStyleCnt="5"/>
      <dgm:spPr/>
    </dgm:pt>
    <dgm:pt modelId="{70E280A9-C632-4B38-AE3E-866161CF5D49}" type="pres">
      <dgm:prSet presAssocID="{643DEE8F-88B4-4043-A8AB-094E44278EDD}" presName="rootConnector" presStyleLbl="node1" presStyleIdx="2" presStyleCnt="5"/>
      <dgm:spPr/>
    </dgm:pt>
    <dgm:pt modelId="{AD19CD92-631A-4B04-B3FA-C277101A3F54}" type="pres">
      <dgm:prSet presAssocID="{643DEE8F-88B4-4043-A8AB-094E44278EDD}" presName="childShape" presStyleCnt="0"/>
      <dgm:spPr/>
    </dgm:pt>
    <dgm:pt modelId="{8F969651-7FF9-4B55-B4DF-E880C54A7133}" type="pres">
      <dgm:prSet presAssocID="{CE5E6E29-7325-4523-AAE9-C92962B5AFA2}" presName="Name13" presStyleLbl="parChTrans1D2" presStyleIdx="2" presStyleCnt="5"/>
      <dgm:spPr/>
    </dgm:pt>
    <dgm:pt modelId="{CAB584E3-5374-4A0E-87DA-44507C63E5D8}" type="pres">
      <dgm:prSet presAssocID="{802263B1-C3FB-442B-B678-23325CDFFE04}" presName="childText" presStyleLbl="bgAcc1" presStyleIdx="2" presStyleCnt="5">
        <dgm:presLayoutVars>
          <dgm:bulletEnabled val="1"/>
        </dgm:presLayoutVars>
      </dgm:prSet>
      <dgm:spPr/>
    </dgm:pt>
    <dgm:pt modelId="{134F88EE-ADF5-4900-B004-765A722AA07F}" type="pres">
      <dgm:prSet presAssocID="{3E2344C5-84D3-4232-8D8A-E04BEF2683DA}" presName="root" presStyleCnt="0"/>
      <dgm:spPr/>
    </dgm:pt>
    <dgm:pt modelId="{A13E8165-D9FA-4133-A5BF-D14A198C50EF}" type="pres">
      <dgm:prSet presAssocID="{3E2344C5-84D3-4232-8D8A-E04BEF2683DA}" presName="rootComposite" presStyleCnt="0"/>
      <dgm:spPr/>
    </dgm:pt>
    <dgm:pt modelId="{11E31B7B-BB24-4883-9135-72772649E960}" type="pres">
      <dgm:prSet presAssocID="{3E2344C5-84D3-4232-8D8A-E04BEF2683DA}" presName="rootText" presStyleLbl="node1" presStyleIdx="3" presStyleCnt="5"/>
      <dgm:spPr/>
    </dgm:pt>
    <dgm:pt modelId="{EC36524A-194C-4BC2-8C77-F388F0804DD2}" type="pres">
      <dgm:prSet presAssocID="{3E2344C5-84D3-4232-8D8A-E04BEF2683DA}" presName="rootConnector" presStyleLbl="node1" presStyleIdx="3" presStyleCnt="5"/>
      <dgm:spPr/>
    </dgm:pt>
    <dgm:pt modelId="{B721B374-E598-4D0D-B2DA-5D10F35300C7}" type="pres">
      <dgm:prSet presAssocID="{3E2344C5-84D3-4232-8D8A-E04BEF2683DA}" presName="childShape" presStyleCnt="0"/>
      <dgm:spPr/>
    </dgm:pt>
    <dgm:pt modelId="{FE476430-9768-4212-BDE0-F861A3185902}" type="pres">
      <dgm:prSet presAssocID="{FD550AEC-AC58-4C2F-8C48-69D5C21B8141}" presName="Name13" presStyleLbl="parChTrans1D2" presStyleIdx="3" presStyleCnt="5"/>
      <dgm:spPr/>
    </dgm:pt>
    <dgm:pt modelId="{23A4598E-7219-431E-B94D-39F6254ADE09}" type="pres">
      <dgm:prSet presAssocID="{BE39D774-50BA-42B6-B213-17EE434CDA5E}" presName="childText" presStyleLbl="bgAcc1" presStyleIdx="3" presStyleCnt="5">
        <dgm:presLayoutVars>
          <dgm:bulletEnabled val="1"/>
        </dgm:presLayoutVars>
      </dgm:prSet>
      <dgm:spPr/>
    </dgm:pt>
    <dgm:pt modelId="{299641AC-A5F2-4765-B127-02D8105ACC42}" type="pres">
      <dgm:prSet presAssocID="{4DDD7ACB-BE05-481D-B698-DE63679794F5}" presName="root" presStyleCnt="0"/>
      <dgm:spPr/>
    </dgm:pt>
    <dgm:pt modelId="{D534D0A5-839D-47BF-B5B4-9327567449EB}" type="pres">
      <dgm:prSet presAssocID="{4DDD7ACB-BE05-481D-B698-DE63679794F5}" presName="rootComposite" presStyleCnt="0"/>
      <dgm:spPr/>
    </dgm:pt>
    <dgm:pt modelId="{71C6806A-EC6C-4EF9-822F-F01DE4C4C319}" type="pres">
      <dgm:prSet presAssocID="{4DDD7ACB-BE05-481D-B698-DE63679794F5}" presName="rootText" presStyleLbl="node1" presStyleIdx="4" presStyleCnt="5"/>
      <dgm:spPr/>
    </dgm:pt>
    <dgm:pt modelId="{1CC4855B-34F5-4A10-A5ED-62AEF8F59845}" type="pres">
      <dgm:prSet presAssocID="{4DDD7ACB-BE05-481D-B698-DE63679794F5}" presName="rootConnector" presStyleLbl="node1" presStyleIdx="4" presStyleCnt="5"/>
      <dgm:spPr/>
    </dgm:pt>
    <dgm:pt modelId="{0EC07898-AF94-4C24-8CF8-E724987B0A8F}" type="pres">
      <dgm:prSet presAssocID="{4DDD7ACB-BE05-481D-B698-DE63679794F5}" presName="childShape" presStyleCnt="0"/>
      <dgm:spPr/>
    </dgm:pt>
    <dgm:pt modelId="{E517C023-FBC9-41CF-98BA-267DE73E2660}" type="pres">
      <dgm:prSet presAssocID="{A10B6A9E-DFAC-4AA3-A260-F94B33241250}" presName="Name13" presStyleLbl="parChTrans1D2" presStyleIdx="4" presStyleCnt="5"/>
      <dgm:spPr/>
    </dgm:pt>
    <dgm:pt modelId="{82BDAFBE-B3FA-4D0C-9684-BC18A6407532}" type="pres">
      <dgm:prSet presAssocID="{5FC0C979-C012-493D-B545-05B55C9F6A73}" presName="childText" presStyleLbl="bgAcc1" presStyleIdx="4" presStyleCnt="5">
        <dgm:presLayoutVars>
          <dgm:bulletEnabled val="1"/>
        </dgm:presLayoutVars>
      </dgm:prSet>
      <dgm:spPr/>
    </dgm:pt>
  </dgm:ptLst>
  <dgm:cxnLst>
    <dgm:cxn modelId="{799E2E08-1B94-414F-BC3D-0B49F4254905}" type="presOf" srcId="{FD550AEC-AC58-4C2F-8C48-69D5C21B8141}" destId="{FE476430-9768-4212-BDE0-F861A3185902}" srcOrd="0" destOrd="0" presId="urn:microsoft.com/office/officeart/2005/8/layout/hierarchy3"/>
    <dgm:cxn modelId="{4732170D-5038-44F3-A93D-C00B0729A183}" srcId="{643DEE8F-88B4-4043-A8AB-094E44278EDD}" destId="{802263B1-C3FB-442B-B678-23325CDFFE04}" srcOrd="0" destOrd="0" parTransId="{CE5E6E29-7325-4523-AAE9-C92962B5AFA2}" sibTransId="{239DF1D0-DA91-4399-9EDE-70C936B13C7F}"/>
    <dgm:cxn modelId="{FD308E11-AE57-4B41-8913-B716C2C365DC}" type="presOf" srcId="{802263B1-C3FB-442B-B678-23325CDFFE04}" destId="{CAB584E3-5374-4A0E-87DA-44507C63E5D8}" srcOrd="0" destOrd="0" presId="urn:microsoft.com/office/officeart/2005/8/layout/hierarchy3"/>
    <dgm:cxn modelId="{AC8A6722-A143-4014-B30A-2EBA65031226}" srcId="{6687998D-F0EC-4553-A096-7F9C43EA04CC}" destId="{3E2344C5-84D3-4232-8D8A-E04BEF2683DA}" srcOrd="3" destOrd="0" parTransId="{6CE98A1B-F2E5-43E9-A6F7-99B159A10C4B}" sibTransId="{629C27D2-8337-456E-B743-99874A053C87}"/>
    <dgm:cxn modelId="{2BEF2924-5F2C-4AC9-BBFC-D960247A3635}" srcId="{3E2344C5-84D3-4232-8D8A-E04BEF2683DA}" destId="{BE39D774-50BA-42B6-B213-17EE434CDA5E}" srcOrd="0" destOrd="0" parTransId="{FD550AEC-AC58-4C2F-8C48-69D5C21B8141}" sibTransId="{9E0917E2-9F4F-4A3B-8D6A-703ADB2C3371}"/>
    <dgm:cxn modelId="{C8A7A927-A09B-43FC-9FB3-692F5E21265C}" type="presOf" srcId="{A10B6A9E-DFAC-4AA3-A260-F94B33241250}" destId="{E517C023-FBC9-41CF-98BA-267DE73E2660}" srcOrd="0" destOrd="0" presId="urn:microsoft.com/office/officeart/2005/8/layout/hierarchy3"/>
    <dgm:cxn modelId="{55307329-653D-4C2B-ACAB-61EB7FD871FE}" srcId="{6687998D-F0EC-4553-A096-7F9C43EA04CC}" destId="{643DEE8F-88B4-4043-A8AB-094E44278EDD}" srcOrd="2" destOrd="0" parTransId="{374D2BE0-C24A-4E94-BBAA-83C3C6A05F67}" sibTransId="{FE1FDB09-6D50-476E-89C5-93E193D9B77D}"/>
    <dgm:cxn modelId="{E28FC92D-FFE7-4760-8FCE-D7907A662C38}" type="presOf" srcId="{0695F325-8B0D-4A3C-AE0D-6FC16E1A0286}" destId="{334F8607-20C8-47ED-9800-EAE367FAACB6}" srcOrd="0" destOrd="0" presId="urn:microsoft.com/office/officeart/2005/8/layout/hierarchy3"/>
    <dgm:cxn modelId="{AC1E7D3F-83CC-4AC2-BB88-D9D23DEF32EB}" type="presOf" srcId="{F5872730-5E72-4DB5-95CE-A3B901FA27AC}" destId="{113B1183-9760-41C4-8C75-6ECC54D75864}" srcOrd="1" destOrd="0" presId="urn:microsoft.com/office/officeart/2005/8/layout/hierarchy3"/>
    <dgm:cxn modelId="{1A2C465E-78AD-417F-B43E-C9C494A749E0}" type="presOf" srcId="{4DDD7ACB-BE05-481D-B698-DE63679794F5}" destId="{1CC4855B-34F5-4A10-A5ED-62AEF8F59845}" srcOrd="1" destOrd="0" presId="urn:microsoft.com/office/officeart/2005/8/layout/hierarchy3"/>
    <dgm:cxn modelId="{7A25F541-D1F9-4D8D-9AFE-4D5DE7DB4F4E}" srcId="{6687998D-F0EC-4553-A096-7F9C43EA04CC}" destId="{4DDD7ACB-BE05-481D-B698-DE63679794F5}" srcOrd="4" destOrd="0" parTransId="{EAB3BF02-2C5D-444B-8C79-74D3468E4E46}" sibTransId="{D5178927-CFC9-4301-A6C6-18D037F6E19B}"/>
    <dgm:cxn modelId="{A02A9F47-F110-4F90-B369-AA8C7D44F4A5}" type="presOf" srcId="{3E2344C5-84D3-4232-8D8A-E04BEF2683DA}" destId="{EC36524A-194C-4BC2-8C77-F388F0804DD2}" srcOrd="1" destOrd="0" presId="urn:microsoft.com/office/officeart/2005/8/layout/hierarchy3"/>
    <dgm:cxn modelId="{9E97EA49-777D-45C1-9937-02FB7402AEE3}" type="presOf" srcId="{4DDD7ACB-BE05-481D-B698-DE63679794F5}" destId="{71C6806A-EC6C-4EF9-822F-F01DE4C4C319}" srcOrd="0" destOrd="0" presId="urn:microsoft.com/office/officeart/2005/8/layout/hierarchy3"/>
    <dgm:cxn modelId="{B370FD4C-22A5-4047-A7A6-B47CC4122BA6}" type="presOf" srcId="{3E2344C5-84D3-4232-8D8A-E04BEF2683DA}" destId="{11E31B7B-BB24-4883-9135-72772649E960}" srcOrd="0" destOrd="0" presId="urn:microsoft.com/office/officeart/2005/8/layout/hierarchy3"/>
    <dgm:cxn modelId="{EE274059-8AAE-49D1-90D4-59FD16CC0659}" type="presOf" srcId="{643DEE8F-88B4-4043-A8AB-094E44278EDD}" destId="{99429D7D-495F-43CA-93A5-0A515A89AA38}" srcOrd="0" destOrd="0" presId="urn:microsoft.com/office/officeart/2005/8/layout/hierarchy3"/>
    <dgm:cxn modelId="{A70BFE7C-A66C-48CA-A9BF-4CFF2D36C28C}" srcId="{F5872730-5E72-4DB5-95CE-A3B901FA27AC}" destId="{0904A328-0CC1-4F53-822A-D8AF53EFB9B5}" srcOrd="0" destOrd="0" parTransId="{0695F325-8B0D-4A3C-AE0D-6FC16E1A0286}" sibTransId="{578262FF-710B-4C86-BC1B-E7B667909B4A}"/>
    <dgm:cxn modelId="{C490677F-8019-427B-85EA-BF539EE378A5}" srcId="{A3BB3297-BA36-4677-8D29-E990A536DCD5}" destId="{20B0E108-9FFE-4507-A119-2F4045B71785}" srcOrd="0" destOrd="0" parTransId="{45B46CBB-4885-4973-877F-F422C2245166}" sibTransId="{F7B46046-7BCF-4EA3-ADEE-03CE99075D61}"/>
    <dgm:cxn modelId="{5FEA4E83-AFD1-4387-A57C-7FDA34B4AA54}" type="presOf" srcId="{A3BB3297-BA36-4677-8D29-E990A536DCD5}" destId="{0AD5C00B-FAD5-41FB-87A4-3CA83B972CEC}" srcOrd="0" destOrd="0" presId="urn:microsoft.com/office/officeart/2005/8/layout/hierarchy3"/>
    <dgm:cxn modelId="{04CD109E-4740-42AA-A46E-D13552F33395}" srcId="{6687998D-F0EC-4553-A096-7F9C43EA04CC}" destId="{F5872730-5E72-4DB5-95CE-A3B901FA27AC}" srcOrd="0" destOrd="0" parTransId="{A0684F44-77F0-4BF6-B413-83C90ED1D876}" sibTransId="{3C9F4758-670D-4ADA-BD24-BF247C25394F}"/>
    <dgm:cxn modelId="{870FE0A4-2C33-4ADF-A062-639065C754A7}" type="presOf" srcId="{6687998D-F0EC-4553-A096-7F9C43EA04CC}" destId="{EB3B1F01-7678-41AB-ABB7-284389459F6D}" srcOrd="0" destOrd="0" presId="urn:microsoft.com/office/officeart/2005/8/layout/hierarchy3"/>
    <dgm:cxn modelId="{40216CB4-DE9D-4F6E-8EAC-19D6849196E7}" type="presOf" srcId="{A3BB3297-BA36-4677-8D29-E990A536DCD5}" destId="{5377B9B0-BDE0-46DE-BD09-39CCEF2AAC42}" srcOrd="1" destOrd="0" presId="urn:microsoft.com/office/officeart/2005/8/layout/hierarchy3"/>
    <dgm:cxn modelId="{5FAA62BA-C250-4DE2-8ACD-8168350627C1}" type="presOf" srcId="{0904A328-0CC1-4F53-822A-D8AF53EFB9B5}" destId="{FB12C014-14F9-4DE3-8308-40CB932E017E}" srcOrd="0" destOrd="0" presId="urn:microsoft.com/office/officeart/2005/8/layout/hierarchy3"/>
    <dgm:cxn modelId="{E49016C9-1C81-4002-B9F2-00C01ECDC262}" srcId="{4DDD7ACB-BE05-481D-B698-DE63679794F5}" destId="{5FC0C979-C012-493D-B545-05B55C9F6A73}" srcOrd="0" destOrd="0" parTransId="{A10B6A9E-DFAC-4AA3-A260-F94B33241250}" sibTransId="{ED907633-6965-4AB2-AE4B-A877BF86EAE2}"/>
    <dgm:cxn modelId="{BEBE16C9-A0EC-4F25-8D09-C54D38A7BEC3}" type="presOf" srcId="{5FC0C979-C012-493D-B545-05B55C9F6A73}" destId="{82BDAFBE-B3FA-4D0C-9684-BC18A6407532}" srcOrd="0" destOrd="0" presId="urn:microsoft.com/office/officeart/2005/8/layout/hierarchy3"/>
    <dgm:cxn modelId="{D35772C9-F511-4772-BF35-BDDEC7ABE578}" type="presOf" srcId="{45B46CBB-4885-4973-877F-F422C2245166}" destId="{434B11D1-FD91-4F9E-B016-F4034FA3BC2A}" srcOrd="0" destOrd="0" presId="urn:microsoft.com/office/officeart/2005/8/layout/hierarchy3"/>
    <dgm:cxn modelId="{3FDBD8E1-14CD-4C70-B309-6D6F5302B592}" srcId="{6687998D-F0EC-4553-A096-7F9C43EA04CC}" destId="{A3BB3297-BA36-4677-8D29-E990A536DCD5}" srcOrd="1" destOrd="0" parTransId="{105490D3-4358-41E5-97B4-8C826DD11A7F}" sibTransId="{D131E20E-CA44-48BB-8602-46F6D6290F03}"/>
    <dgm:cxn modelId="{16D663E3-6E4B-403D-9A5F-527BE1AEEFE3}" type="presOf" srcId="{CE5E6E29-7325-4523-AAE9-C92962B5AFA2}" destId="{8F969651-7FF9-4B55-B4DF-E880C54A7133}" srcOrd="0" destOrd="0" presId="urn:microsoft.com/office/officeart/2005/8/layout/hierarchy3"/>
    <dgm:cxn modelId="{F85098EC-B074-4354-8C51-BA20AAF1DA60}" type="presOf" srcId="{20B0E108-9FFE-4507-A119-2F4045B71785}" destId="{135FFDC2-C007-478A-ADAC-A1AE5A81387D}" srcOrd="0" destOrd="0" presId="urn:microsoft.com/office/officeart/2005/8/layout/hierarchy3"/>
    <dgm:cxn modelId="{D7B841FB-F7C8-45E1-8B78-39775EAA920C}" type="presOf" srcId="{BE39D774-50BA-42B6-B213-17EE434CDA5E}" destId="{23A4598E-7219-431E-B94D-39F6254ADE09}" srcOrd="0" destOrd="0" presId="urn:microsoft.com/office/officeart/2005/8/layout/hierarchy3"/>
    <dgm:cxn modelId="{7D5053FB-7AE4-40E3-83A6-2C8B81BBFEA9}" type="presOf" srcId="{643DEE8F-88B4-4043-A8AB-094E44278EDD}" destId="{70E280A9-C632-4B38-AE3E-866161CF5D49}" srcOrd="1" destOrd="0" presId="urn:microsoft.com/office/officeart/2005/8/layout/hierarchy3"/>
    <dgm:cxn modelId="{241726FD-6DFB-4492-85A0-3205B84AFE8C}" type="presOf" srcId="{F5872730-5E72-4DB5-95CE-A3B901FA27AC}" destId="{CC76034C-597A-42CD-BE3C-7FE93584A789}" srcOrd="0" destOrd="0" presId="urn:microsoft.com/office/officeart/2005/8/layout/hierarchy3"/>
    <dgm:cxn modelId="{F917757F-E6EE-47BF-B4C6-07BAAA317514}" type="presParOf" srcId="{EB3B1F01-7678-41AB-ABB7-284389459F6D}" destId="{E24A788F-8EAF-4606-9DA0-811B619DA465}" srcOrd="0" destOrd="0" presId="urn:microsoft.com/office/officeart/2005/8/layout/hierarchy3"/>
    <dgm:cxn modelId="{AD505A52-6A9C-4167-92DB-C5142663F1BE}" type="presParOf" srcId="{E24A788F-8EAF-4606-9DA0-811B619DA465}" destId="{9759FBB0-5F6E-455F-A2E1-575D66B6F12B}" srcOrd="0" destOrd="0" presId="urn:microsoft.com/office/officeart/2005/8/layout/hierarchy3"/>
    <dgm:cxn modelId="{B3BB70F4-9977-4A7A-993B-D8AB379170B8}" type="presParOf" srcId="{9759FBB0-5F6E-455F-A2E1-575D66B6F12B}" destId="{CC76034C-597A-42CD-BE3C-7FE93584A789}" srcOrd="0" destOrd="0" presId="urn:microsoft.com/office/officeart/2005/8/layout/hierarchy3"/>
    <dgm:cxn modelId="{5ECA3D6A-5740-40C1-B5E1-47E4B36C893A}" type="presParOf" srcId="{9759FBB0-5F6E-455F-A2E1-575D66B6F12B}" destId="{113B1183-9760-41C4-8C75-6ECC54D75864}" srcOrd="1" destOrd="0" presId="urn:microsoft.com/office/officeart/2005/8/layout/hierarchy3"/>
    <dgm:cxn modelId="{E358D48A-A813-4C28-B1DD-F43EC651DD6E}" type="presParOf" srcId="{E24A788F-8EAF-4606-9DA0-811B619DA465}" destId="{095C655B-6F4A-43E8-8AA5-F1E614AB07D1}" srcOrd="1" destOrd="0" presId="urn:microsoft.com/office/officeart/2005/8/layout/hierarchy3"/>
    <dgm:cxn modelId="{2CB8DD9E-0DE4-4AD9-8FC9-816BF79C807B}" type="presParOf" srcId="{095C655B-6F4A-43E8-8AA5-F1E614AB07D1}" destId="{334F8607-20C8-47ED-9800-EAE367FAACB6}" srcOrd="0" destOrd="0" presId="urn:microsoft.com/office/officeart/2005/8/layout/hierarchy3"/>
    <dgm:cxn modelId="{AA7BA18C-1078-4BA7-ABE2-44E1C6F9BF92}" type="presParOf" srcId="{095C655B-6F4A-43E8-8AA5-F1E614AB07D1}" destId="{FB12C014-14F9-4DE3-8308-40CB932E017E}" srcOrd="1" destOrd="0" presId="urn:microsoft.com/office/officeart/2005/8/layout/hierarchy3"/>
    <dgm:cxn modelId="{7C36989B-5E5A-4127-9ACE-495B1141E27D}" type="presParOf" srcId="{EB3B1F01-7678-41AB-ABB7-284389459F6D}" destId="{F4BB4CCB-F11D-4C49-8DAA-B3D39C5D1FB6}" srcOrd="1" destOrd="0" presId="urn:microsoft.com/office/officeart/2005/8/layout/hierarchy3"/>
    <dgm:cxn modelId="{C6C34134-3DC4-4AFA-BB15-424F1067512C}" type="presParOf" srcId="{F4BB4CCB-F11D-4C49-8DAA-B3D39C5D1FB6}" destId="{2BC404DF-63E5-4707-95BD-5D3D7BC560B4}" srcOrd="0" destOrd="0" presId="urn:microsoft.com/office/officeart/2005/8/layout/hierarchy3"/>
    <dgm:cxn modelId="{BC3F7F92-29EE-49BA-8FB9-22AE6FFD0F58}" type="presParOf" srcId="{2BC404DF-63E5-4707-95BD-5D3D7BC560B4}" destId="{0AD5C00B-FAD5-41FB-87A4-3CA83B972CEC}" srcOrd="0" destOrd="0" presId="urn:microsoft.com/office/officeart/2005/8/layout/hierarchy3"/>
    <dgm:cxn modelId="{95D1BF22-242E-4609-8402-16C8AA16526E}" type="presParOf" srcId="{2BC404DF-63E5-4707-95BD-5D3D7BC560B4}" destId="{5377B9B0-BDE0-46DE-BD09-39CCEF2AAC42}" srcOrd="1" destOrd="0" presId="urn:microsoft.com/office/officeart/2005/8/layout/hierarchy3"/>
    <dgm:cxn modelId="{296101C0-5391-43FA-984A-12918FB2F890}" type="presParOf" srcId="{F4BB4CCB-F11D-4C49-8DAA-B3D39C5D1FB6}" destId="{9D7FB879-59CF-4C9D-86FB-2FB70584FFCD}" srcOrd="1" destOrd="0" presId="urn:microsoft.com/office/officeart/2005/8/layout/hierarchy3"/>
    <dgm:cxn modelId="{68C5938B-E195-4189-BACA-6938B0425873}" type="presParOf" srcId="{9D7FB879-59CF-4C9D-86FB-2FB70584FFCD}" destId="{434B11D1-FD91-4F9E-B016-F4034FA3BC2A}" srcOrd="0" destOrd="0" presId="urn:microsoft.com/office/officeart/2005/8/layout/hierarchy3"/>
    <dgm:cxn modelId="{8E29442D-3A5B-4FB7-9582-0057AC4EE63C}" type="presParOf" srcId="{9D7FB879-59CF-4C9D-86FB-2FB70584FFCD}" destId="{135FFDC2-C007-478A-ADAC-A1AE5A81387D}" srcOrd="1" destOrd="0" presId="urn:microsoft.com/office/officeart/2005/8/layout/hierarchy3"/>
    <dgm:cxn modelId="{EA1BF9A9-0913-43A2-B21E-834B83DD1F2C}" type="presParOf" srcId="{EB3B1F01-7678-41AB-ABB7-284389459F6D}" destId="{B05957FB-4CEB-491E-9BA9-30611C9B1610}" srcOrd="2" destOrd="0" presId="urn:microsoft.com/office/officeart/2005/8/layout/hierarchy3"/>
    <dgm:cxn modelId="{323CCAF1-1445-4804-8606-F80FBC00965F}" type="presParOf" srcId="{B05957FB-4CEB-491E-9BA9-30611C9B1610}" destId="{E6211C69-52BE-4275-B0D0-C6660955FBFB}" srcOrd="0" destOrd="0" presId="urn:microsoft.com/office/officeart/2005/8/layout/hierarchy3"/>
    <dgm:cxn modelId="{EAA61362-5DB0-4204-AC7E-3F24180D06A6}" type="presParOf" srcId="{E6211C69-52BE-4275-B0D0-C6660955FBFB}" destId="{99429D7D-495F-43CA-93A5-0A515A89AA38}" srcOrd="0" destOrd="0" presId="urn:microsoft.com/office/officeart/2005/8/layout/hierarchy3"/>
    <dgm:cxn modelId="{3418BDEC-5DF6-4083-A07A-C7873895FC2B}" type="presParOf" srcId="{E6211C69-52BE-4275-B0D0-C6660955FBFB}" destId="{70E280A9-C632-4B38-AE3E-866161CF5D49}" srcOrd="1" destOrd="0" presId="urn:microsoft.com/office/officeart/2005/8/layout/hierarchy3"/>
    <dgm:cxn modelId="{717930C0-3A28-47C5-B2AB-2BE04827D59F}" type="presParOf" srcId="{B05957FB-4CEB-491E-9BA9-30611C9B1610}" destId="{AD19CD92-631A-4B04-B3FA-C277101A3F54}" srcOrd="1" destOrd="0" presId="urn:microsoft.com/office/officeart/2005/8/layout/hierarchy3"/>
    <dgm:cxn modelId="{D76A2512-ED50-4581-B3FC-A4E18A08A6FB}" type="presParOf" srcId="{AD19CD92-631A-4B04-B3FA-C277101A3F54}" destId="{8F969651-7FF9-4B55-B4DF-E880C54A7133}" srcOrd="0" destOrd="0" presId="urn:microsoft.com/office/officeart/2005/8/layout/hierarchy3"/>
    <dgm:cxn modelId="{22E27BD9-9D57-4AAF-B381-340551867013}" type="presParOf" srcId="{AD19CD92-631A-4B04-B3FA-C277101A3F54}" destId="{CAB584E3-5374-4A0E-87DA-44507C63E5D8}" srcOrd="1" destOrd="0" presId="urn:microsoft.com/office/officeart/2005/8/layout/hierarchy3"/>
    <dgm:cxn modelId="{1A3A4DA4-04AF-42B3-8077-84F237DEBE3F}" type="presParOf" srcId="{EB3B1F01-7678-41AB-ABB7-284389459F6D}" destId="{134F88EE-ADF5-4900-B004-765A722AA07F}" srcOrd="3" destOrd="0" presId="urn:microsoft.com/office/officeart/2005/8/layout/hierarchy3"/>
    <dgm:cxn modelId="{2B00AA3D-9438-42FF-869D-FBB45E2BC922}" type="presParOf" srcId="{134F88EE-ADF5-4900-B004-765A722AA07F}" destId="{A13E8165-D9FA-4133-A5BF-D14A198C50EF}" srcOrd="0" destOrd="0" presId="urn:microsoft.com/office/officeart/2005/8/layout/hierarchy3"/>
    <dgm:cxn modelId="{40053E50-49C1-4E75-85BB-AA66717524FB}" type="presParOf" srcId="{A13E8165-D9FA-4133-A5BF-D14A198C50EF}" destId="{11E31B7B-BB24-4883-9135-72772649E960}" srcOrd="0" destOrd="0" presId="urn:microsoft.com/office/officeart/2005/8/layout/hierarchy3"/>
    <dgm:cxn modelId="{85A73F2B-3413-4A00-A2EB-EA39083A8589}" type="presParOf" srcId="{A13E8165-D9FA-4133-A5BF-D14A198C50EF}" destId="{EC36524A-194C-4BC2-8C77-F388F0804DD2}" srcOrd="1" destOrd="0" presId="urn:microsoft.com/office/officeart/2005/8/layout/hierarchy3"/>
    <dgm:cxn modelId="{18AE7382-8A13-43A2-BF42-E7D8C314356F}" type="presParOf" srcId="{134F88EE-ADF5-4900-B004-765A722AA07F}" destId="{B721B374-E598-4D0D-B2DA-5D10F35300C7}" srcOrd="1" destOrd="0" presId="urn:microsoft.com/office/officeart/2005/8/layout/hierarchy3"/>
    <dgm:cxn modelId="{C32A5765-D017-4A77-9456-62A9E438001B}" type="presParOf" srcId="{B721B374-E598-4D0D-B2DA-5D10F35300C7}" destId="{FE476430-9768-4212-BDE0-F861A3185902}" srcOrd="0" destOrd="0" presId="urn:microsoft.com/office/officeart/2005/8/layout/hierarchy3"/>
    <dgm:cxn modelId="{49801BAF-992A-4F9C-BFA6-2E75DC19CCFF}" type="presParOf" srcId="{B721B374-E598-4D0D-B2DA-5D10F35300C7}" destId="{23A4598E-7219-431E-B94D-39F6254ADE09}" srcOrd="1" destOrd="0" presId="urn:microsoft.com/office/officeart/2005/8/layout/hierarchy3"/>
    <dgm:cxn modelId="{9D7D4D1C-DB2B-489E-8335-393406F0A8D3}" type="presParOf" srcId="{EB3B1F01-7678-41AB-ABB7-284389459F6D}" destId="{299641AC-A5F2-4765-B127-02D8105ACC42}" srcOrd="4" destOrd="0" presId="urn:microsoft.com/office/officeart/2005/8/layout/hierarchy3"/>
    <dgm:cxn modelId="{3EE6B48D-9FB2-4AAA-AB6F-EFFA9AF0BAA9}" type="presParOf" srcId="{299641AC-A5F2-4765-B127-02D8105ACC42}" destId="{D534D0A5-839D-47BF-B5B4-9327567449EB}" srcOrd="0" destOrd="0" presId="urn:microsoft.com/office/officeart/2005/8/layout/hierarchy3"/>
    <dgm:cxn modelId="{7C49A873-39F2-40A2-8739-7AC17287121F}" type="presParOf" srcId="{D534D0A5-839D-47BF-B5B4-9327567449EB}" destId="{71C6806A-EC6C-4EF9-822F-F01DE4C4C319}" srcOrd="0" destOrd="0" presId="urn:microsoft.com/office/officeart/2005/8/layout/hierarchy3"/>
    <dgm:cxn modelId="{C6AF1AE1-4604-4F37-B86A-FF67E0455B30}" type="presParOf" srcId="{D534D0A5-839D-47BF-B5B4-9327567449EB}" destId="{1CC4855B-34F5-4A10-A5ED-62AEF8F59845}" srcOrd="1" destOrd="0" presId="urn:microsoft.com/office/officeart/2005/8/layout/hierarchy3"/>
    <dgm:cxn modelId="{F7658087-647A-41BD-BD6C-D19E97929DBA}" type="presParOf" srcId="{299641AC-A5F2-4765-B127-02D8105ACC42}" destId="{0EC07898-AF94-4C24-8CF8-E724987B0A8F}" srcOrd="1" destOrd="0" presId="urn:microsoft.com/office/officeart/2005/8/layout/hierarchy3"/>
    <dgm:cxn modelId="{6DA5D48B-B1C1-483C-A0F1-9CEF8BF28E57}" type="presParOf" srcId="{0EC07898-AF94-4C24-8CF8-E724987B0A8F}" destId="{E517C023-FBC9-41CF-98BA-267DE73E2660}" srcOrd="0" destOrd="0" presId="urn:microsoft.com/office/officeart/2005/8/layout/hierarchy3"/>
    <dgm:cxn modelId="{EAA9C610-D33B-444D-9818-5E6001FFAD40}" type="presParOf" srcId="{0EC07898-AF94-4C24-8CF8-E724987B0A8F}" destId="{82BDAFBE-B3FA-4D0C-9684-BC18A640753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7998D-F0EC-4553-A096-7F9C43EA04CC}"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9357F01-CA05-423C-9DCF-83F0592F8D5A}">
      <dgm:prSet phldrT="[Text]" custT="1"/>
      <dgm:spPr>
        <a:solidFill>
          <a:schemeClr val="accent5">
            <a:lumMod val="75000"/>
          </a:schemeClr>
        </a:solidFill>
      </dgm:spPr>
      <dgm:t>
        <a:bodyPr/>
        <a:lstStyle/>
        <a:p>
          <a:r>
            <a:rPr lang="en-US" sz="1200" b="0" dirty="0">
              <a:latin typeface="Arial" panose="020B0604020202020204" pitchFamily="34" charset="0"/>
              <a:cs typeface="Arial" panose="020B0604020202020204" pitchFamily="34" charset="0"/>
            </a:rPr>
            <a:t>October 2017</a:t>
          </a:r>
        </a:p>
      </dgm:t>
    </dgm:pt>
    <dgm:pt modelId="{0545D0BC-C185-414F-95B6-286362C033E4}" type="parTrans" cxnId="{9B15C42F-E064-4204-AAFD-E56DC92310A2}">
      <dgm:prSet/>
      <dgm:spPr/>
      <dgm:t>
        <a:bodyPr/>
        <a:lstStyle/>
        <a:p>
          <a:endParaRPr lang="en-US" sz="1200"/>
        </a:p>
      </dgm:t>
    </dgm:pt>
    <dgm:pt modelId="{32CF82F1-A258-41D6-834D-3C273304EF20}" type="sibTrans" cxnId="{9B15C42F-E064-4204-AAFD-E56DC92310A2}">
      <dgm:prSet/>
      <dgm:spPr/>
      <dgm:t>
        <a:bodyPr/>
        <a:lstStyle/>
        <a:p>
          <a:endParaRPr lang="en-US" sz="1200"/>
        </a:p>
      </dgm:t>
    </dgm:pt>
    <dgm:pt modelId="{D74B06FC-CEAE-4C57-AE4E-BE387F0007CB}">
      <dgm:prSet phldrT="[Text]" custT="1"/>
      <dgm:spPr>
        <a:solidFill>
          <a:srgbClr val="00B0F0"/>
        </a:solidFill>
      </dgm:spPr>
      <dgm:t>
        <a:bodyPr/>
        <a:lstStyle/>
        <a:p>
          <a:r>
            <a:rPr lang="en-US" sz="1200" b="0" dirty="0">
              <a:latin typeface="Arial" panose="020B0604020202020204" pitchFamily="34" charset="0"/>
              <a:cs typeface="Arial" panose="020B0604020202020204" pitchFamily="34" charset="0"/>
            </a:rPr>
            <a:t>November 2017</a:t>
          </a:r>
        </a:p>
      </dgm:t>
    </dgm:pt>
    <dgm:pt modelId="{9BEB0668-E6B1-47D5-BF23-357D3D3513D4}" type="parTrans" cxnId="{FEE6F54A-36A1-469F-88C6-F1C320741F73}">
      <dgm:prSet/>
      <dgm:spPr/>
      <dgm:t>
        <a:bodyPr/>
        <a:lstStyle/>
        <a:p>
          <a:endParaRPr lang="en-US" sz="1200"/>
        </a:p>
      </dgm:t>
    </dgm:pt>
    <dgm:pt modelId="{CE4CD395-CD6F-4CBA-97A4-823A9DCDF113}" type="sibTrans" cxnId="{FEE6F54A-36A1-469F-88C6-F1C320741F73}">
      <dgm:prSet/>
      <dgm:spPr/>
      <dgm:t>
        <a:bodyPr/>
        <a:lstStyle/>
        <a:p>
          <a:endParaRPr lang="en-US" sz="1200"/>
        </a:p>
      </dgm:t>
    </dgm:pt>
    <dgm:pt modelId="{BADC2EFA-EE80-4DE3-9762-CD55DBBE755D}">
      <dgm:prSet phldrT="[Text]" custT="1"/>
      <dgm:spPr/>
      <dgm:t>
        <a:bodyPr/>
        <a:lstStyle/>
        <a:p>
          <a:r>
            <a:rPr lang="en-US" sz="1200" b="0" dirty="0">
              <a:latin typeface="Arial" panose="020B0604020202020204" pitchFamily="34" charset="0"/>
              <a:cs typeface="Arial" panose="020B0604020202020204" pitchFamily="34" charset="0"/>
            </a:rPr>
            <a:t>March 2018</a:t>
          </a:r>
        </a:p>
      </dgm:t>
    </dgm:pt>
    <dgm:pt modelId="{C6B6AE1C-6A29-4EA0-93A2-EE94B9D059D7}" type="parTrans" cxnId="{45265FAD-5197-486D-A3AA-A7CDA98ACC80}">
      <dgm:prSet/>
      <dgm:spPr/>
      <dgm:t>
        <a:bodyPr/>
        <a:lstStyle/>
        <a:p>
          <a:endParaRPr lang="en-US" sz="1200"/>
        </a:p>
      </dgm:t>
    </dgm:pt>
    <dgm:pt modelId="{F0754FD1-CEF7-4D47-8A47-9E02F6C75B97}" type="sibTrans" cxnId="{45265FAD-5197-486D-A3AA-A7CDA98ACC80}">
      <dgm:prSet/>
      <dgm:spPr/>
      <dgm:t>
        <a:bodyPr/>
        <a:lstStyle/>
        <a:p>
          <a:endParaRPr lang="en-US" sz="1200"/>
        </a:p>
      </dgm:t>
    </dgm:pt>
    <dgm:pt modelId="{3530A229-3A6A-450B-8F18-7665D6107BC9}">
      <dgm:prSet custT="1"/>
      <dgm:spPr/>
      <dgm:t>
        <a:bodyPr/>
        <a:lstStyle/>
        <a:p>
          <a:r>
            <a:rPr lang="en-US" sz="1200" b="0" dirty="0">
              <a:latin typeface="Arial" panose="020B0604020202020204" pitchFamily="34" charset="0"/>
              <a:cs typeface="Arial" panose="020B0604020202020204" pitchFamily="34" charset="0"/>
            </a:rPr>
            <a:t>May 2018</a:t>
          </a:r>
        </a:p>
      </dgm:t>
    </dgm:pt>
    <dgm:pt modelId="{3C9BA512-6C59-42C3-896D-48BC4528FC2B}" type="parTrans" cxnId="{10BE931F-7AB4-4527-B76D-355E7D5660A5}">
      <dgm:prSet/>
      <dgm:spPr/>
      <dgm:t>
        <a:bodyPr/>
        <a:lstStyle/>
        <a:p>
          <a:endParaRPr lang="en-US" sz="1200"/>
        </a:p>
      </dgm:t>
    </dgm:pt>
    <dgm:pt modelId="{3A5896E6-44D5-4EC6-B39D-543EA69908A6}" type="sibTrans" cxnId="{10BE931F-7AB4-4527-B76D-355E7D5660A5}">
      <dgm:prSet/>
      <dgm:spPr/>
      <dgm:t>
        <a:bodyPr/>
        <a:lstStyle/>
        <a:p>
          <a:endParaRPr lang="en-US" sz="1200"/>
        </a:p>
      </dgm:t>
    </dgm:pt>
    <dgm:pt modelId="{037C529C-B70D-42A3-98FC-406B6C4D9185}">
      <dgm:prSet custT="1"/>
      <dgm:spPr>
        <a:solidFill>
          <a:srgbClr val="00B050"/>
        </a:solidFill>
      </dgm:spPr>
      <dgm:t>
        <a:bodyPr/>
        <a:lstStyle/>
        <a:p>
          <a:r>
            <a:rPr lang="en-US" sz="1200" b="0" dirty="0">
              <a:latin typeface="Arial" panose="020B0604020202020204" pitchFamily="34" charset="0"/>
              <a:cs typeface="Arial" panose="020B0604020202020204" pitchFamily="34" charset="0"/>
            </a:rPr>
            <a:t>July 2018</a:t>
          </a:r>
        </a:p>
      </dgm:t>
    </dgm:pt>
    <dgm:pt modelId="{E743F4FD-BE54-4D7F-A4FF-03689701AEFA}" type="parTrans" cxnId="{94E836C6-E66B-4BCE-A305-37CBDCEE66B4}">
      <dgm:prSet/>
      <dgm:spPr/>
      <dgm:t>
        <a:bodyPr/>
        <a:lstStyle/>
        <a:p>
          <a:endParaRPr lang="en-US" sz="1200"/>
        </a:p>
      </dgm:t>
    </dgm:pt>
    <dgm:pt modelId="{5713626E-076F-4652-A936-438F898F86BC}" type="sibTrans" cxnId="{94E836C6-E66B-4BCE-A305-37CBDCEE66B4}">
      <dgm:prSet/>
      <dgm:spPr/>
      <dgm:t>
        <a:bodyPr/>
        <a:lstStyle/>
        <a:p>
          <a:endParaRPr lang="en-US" sz="1200"/>
        </a:p>
      </dgm:t>
    </dgm:pt>
    <dgm:pt modelId="{AE727746-C91C-483A-9D3D-71BACE422A5B}">
      <dgm:prSet phldrT="[Text]" custT="1"/>
      <dgm:spPr>
        <a:ln>
          <a:solidFill>
            <a:schemeClr val="accent5">
              <a:lumMod val="75000"/>
            </a:schemeClr>
          </a:solidFill>
        </a:ln>
      </dgm:spPr>
      <dgm:t>
        <a:bodyPr/>
        <a:lstStyle/>
        <a:p>
          <a:r>
            <a:rPr lang="en-US" sz="800" dirty="0">
              <a:latin typeface="Arial" panose="020B0604020202020204" pitchFamily="34" charset="0"/>
              <a:cs typeface="Arial" panose="020B0604020202020204" pitchFamily="34" charset="0"/>
            </a:rPr>
            <a:t>Design &amp; Expectations Meeting</a:t>
          </a:r>
        </a:p>
      </dgm:t>
    </dgm:pt>
    <dgm:pt modelId="{9DBECFEE-F863-4CE4-9F5D-C3605C101DF2}" type="parTrans" cxnId="{0C35FFA1-1F4F-4E3A-8068-F85A02987B89}">
      <dgm:prSet/>
      <dgm:spPr>
        <a:ln>
          <a:solidFill>
            <a:schemeClr val="accent5">
              <a:lumMod val="75000"/>
            </a:schemeClr>
          </a:solidFill>
        </a:ln>
      </dgm:spPr>
      <dgm:t>
        <a:bodyPr/>
        <a:lstStyle/>
        <a:p>
          <a:endParaRPr lang="en-US" sz="1200"/>
        </a:p>
      </dgm:t>
    </dgm:pt>
    <dgm:pt modelId="{EDC3F43A-1718-473D-9234-682FCB2775A3}" type="sibTrans" cxnId="{0C35FFA1-1F4F-4E3A-8068-F85A02987B89}">
      <dgm:prSet/>
      <dgm:spPr/>
      <dgm:t>
        <a:bodyPr/>
        <a:lstStyle/>
        <a:p>
          <a:endParaRPr lang="en-US" sz="1200"/>
        </a:p>
      </dgm:t>
    </dgm:pt>
    <dgm:pt modelId="{14971C77-C905-4A61-AB3D-9613E7BE00C4}">
      <dgm:prSet phldrT="[Text]" custT="1"/>
      <dgm:spPr>
        <a:ln>
          <a:solidFill>
            <a:srgbClr val="00B0F0"/>
          </a:solidFill>
        </a:ln>
      </dgm:spPr>
      <dgm:t>
        <a:bodyPr/>
        <a:lstStyle/>
        <a:p>
          <a:r>
            <a:rPr lang="en-US" sz="800" dirty="0">
              <a:latin typeface="Arial" panose="020B0604020202020204" pitchFamily="34" charset="0"/>
              <a:cs typeface="Arial" panose="020B0604020202020204" pitchFamily="34" charset="0"/>
            </a:rPr>
            <a:t>Assessment Specifications Meeting</a:t>
          </a:r>
        </a:p>
      </dgm:t>
    </dgm:pt>
    <dgm:pt modelId="{A758D9F0-6F6F-4EA7-AE73-5DCFFA08B3B2}" type="parTrans" cxnId="{8FCFEB75-C419-47E4-B94E-07E821B47D46}">
      <dgm:prSet/>
      <dgm:spPr>
        <a:ln>
          <a:solidFill>
            <a:srgbClr val="00B0F0"/>
          </a:solidFill>
        </a:ln>
      </dgm:spPr>
      <dgm:t>
        <a:bodyPr/>
        <a:lstStyle/>
        <a:p>
          <a:endParaRPr lang="en-US" sz="1200"/>
        </a:p>
      </dgm:t>
    </dgm:pt>
    <dgm:pt modelId="{90128CD4-F5FB-4CA2-BB0F-F8B01CC9CA1D}" type="sibTrans" cxnId="{8FCFEB75-C419-47E4-B94E-07E821B47D46}">
      <dgm:prSet/>
      <dgm:spPr/>
      <dgm:t>
        <a:bodyPr/>
        <a:lstStyle/>
        <a:p>
          <a:endParaRPr lang="en-US" sz="1200"/>
        </a:p>
      </dgm:t>
    </dgm:pt>
    <dgm:pt modelId="{572E140A-CEE8-46BF-A9DC-740AD263C827}">
      <dgm:prSet phldrT="[Text]" custT="1"/>
      <dgm:spPr/>
      <dgm:t>
        <a:bodyPr/>
        <a:lstStyle/>
        <a:p>
          <a:r>
            <a:rPr lang="en-US" sz="800" dirty="0">
              <a:latin typeface="Arial" panose="020B0604020202020204" pitchFamily="34" charset="0"/>
              <a:cs typeface="Arial" panose="020B0604020202020204" pitchFamily="34" charset="0"/>
            </a:rPr>
            <a:t>Task Development &amp; Review</a:t>
          </a:r>
        </a:p>
      </dgm:t>
    </dgm:pt>
    <dgm:pt modelId="{BCA9104D-F68B-42A2-AC4A-AECFC6D58566}" type="parTrans" cxnId="{2B2D9144-F1C1-4A30-ADA6-4ACB560437A0}">
      <dgm:prSet/>
      <dgm:spPr>
        <a:solidFill>
          <a:schemeClr val="accent6">
            <a:lumMod val="60000"/>
            <a:lumOff val="40000"/>
          </a:schemeClr>
        </a:solidFill>
        <a:ln>
          <a:solidFill>
            <a:srgbClr val="68C48D"/>
          </a:solidFill>
        </a:ln>
      </dgm:spPr>
      <dgm:t>
        <a:bodyPr/>
        <a:lstStyle/>
        <a:p>
          <a:endParaRPr lang="en-US" sz="1200"/>
        </a:p>
      </dgm:t>
    </dgm:pt>
    <dgm:pt modelId="{B6978D49-5882-48A5-A18B-48FEACD6D172}" type="sibTrans" cxnId="{2B2D9144-F1C1-4A30-ADA6-4ACB560437A0}">
      <dgm:prSet/>
      <dgm:spPr/>
      <dgm:t>
        <a:bodyPr/>
        <a:lstStyle/>
        <a:p>
          <a:endParaRPr lang="en-US" sz="1200"/>
        </a:p>
      </dgm:t>
    </dgm:pt>
    <dgm:pt modelId="{FCA17189-10E2-477C-8091-685E4BE76418}">
      <dgm:prSet custT="1"/>
      <dgm:spPr/>
      <dgm:t>
        <a:bodyPr/>
        <a:lstStyle/>
        <a:p>
          <a:r>
            <a:rPr lang="en-US" sz="800">
              <a:latin typeface="Arial" panose="020B0604020202020204" pitchFamily="34" charset="0"/>
              <a:cs typeface="Arial" panose="020B0604020202020204" pitchFamily="34" charset="0"/>
            </a:rPr>
            <a:t>Small </a:t>
          </a:r>
          <a:r>
            <a:rPr lang="en-US" sz="800" dirty="0">
              <a:latin typeface="Arial" panose="020B0604020202020204" pitchFamily="34" charset="0"/>
              <a:cs typeface="Arial" panose="020B0604020202020204" pitchFamily="34" charset="0"/>
            </a:rPr>
            <a:t>Scale Pilot</a:t>
          </a:r>
        </a:p>
      </dgm:t>
    </dgm:pt>
    <dgm:pt modelId="{62297586-346B-40A4-8CA9-A0E760DB5DE2}" type="parTrans" cxnId="{982ABA17-1683-4E0C-B93E-F9F4374F6E4B}">
      <dgm:prSet/>
      <dgm:spPr>
        <a:ln>
          <a:solidFill>
            <a:srgbClr val="92D050"/>
          </a:solidFill>
        </a:ln>
      </dgm:spPr>
      <dgm:t>
        <a:bodyPr/>
        <a:lstStyle/>
        <a:p>
          <a:endParaRPr lang="en-US" sz="1200"/>
        </a:p>
      </dgm:t>
    </dgm:pt>
    <dgm:pt modelId="{53CBF7CA-08E4-4A2F-B1E5-DD3DFD8E7AAF}" type="sibTrans" cxnId="{982ABA17-1683-4E0C-B93E-F9F4374F6E4B}">
      <dgm:prSet/>
      <dgm:spPr/>
      <dgm:t>
        <a:bodyPr/>
        <a:lstStyle/>
        <a:p>
          <a:endParaRPr lang="en-US" sz="1200"/>
        </a:p>
      </dgm:t>
    </dgm:pt>
    <dgm:pt modelId="{47026512-2E8B-44F6-B6B4-79012C5BCC91}">
      <dgm:prSet custT="1"/>
      <dgm:spPr>
        <a:ln>
          <a:solidFill>
            <a:srgbClr val="00B050"/>
          </a:solidFill>
        </a:ln>
      </dgm:spPr>
      <dgm:t>
        <a:bodyPr/>
        <a:lstStyle/>
        <a:p>
          <a:r>
            <a:rPr lang="en-US" sz="800" dirty="0">
              <a:latin typeface="Arial" panose="020B0604020202020204" pitchFamily="34" charset="0"/>
              <a:cs typeface="Arial" panose="020B0604020202020204" pitchFamily="34" charset="0"/>
            </a:rPr>
            <a:t>Blueprint, Extended Standards, and Task Review</a:t>
          </a:r>
        </a:p>
      </dgm:t>
    </dgm:pt>
    <dgm:pt modelId="{B0BA05E6-91AC-4F94-8A93-1C4B2119A3C5}" type="parTrans" cxnId="{107F38FA-9105-497F-ADB1-68BE9BDA66D3}">
      <dgm:prSet/>
      <dgm:spPr>
        <a:ln>
          <a:solidFill>
            <a:srgbClr val="00B050"/>
          </a:solidFill>
        </a:ln>
      </dgm:spPr>
      <dgm:t>
        <a:bodyPr/>
        <a:lstStyle/>
        <a:p>
          <a:endParaRPr lang="en-US" sz="1200"/>
        </a:p>
      </dgm:t>
    </dgm:pt>
    <dgm:pt modelId="{0E5CFB6D-02B7-49F2-A36A-AAAD422842A5}" type="sibTrans" cxnId="{107F38FA-9105-497F-ADB1-68BE9BDA66D3}">
      <dgm:prSet/>
      <dgm:spPr/>
      <dgm:t>
        <a:bodyPr/>
        <a:lstStyle/>
        <a:p>
          <a:endParaRPr lang="en-US" sz="1200"/>
        </a:p>
      </dgm:t>
    </dgm:pt>
    <dgm:pt modelId="{EB3B1F01-7678-41AB-ABB7-284389459F6D}" type="pres">
      <dgm:prSet presAssocID="{6687998D-F0EC-4553-A096-7F9C43EA04CC}" presName="diagram" presStyleCnt="0">
        <dgm:presLayoutVars>
          <dgm:chPref val="1"/>
          <dgm:dir/>
          <dgm:animOne val="branch"/>
          <dgm:animLvl val="lvl"/>
          <dgm:resizeHandles/>
        </dgm:presLayoutVars>
      </dgm:prSet>
      <dgm:spPr/>
    </dgm:pt>
    <dgm:pt modelId="{275BBE04-C950-474B-9FDB-F4436ECAA451}" type="pres">
      <dgm:prSet presAssocID="{49357F01-CA05-423C-9DCF-83F0592F8D5A}" presName="root" presStyleCnt="0"/>
      <dgm:spPr/>
    </dgm:pt>
    <dgm:pt modelId="{E14E7070-ADD7-41D5-9D44-1140DD25122C}" type="pres">
      <dgm:prSet presAssocID="{49357F01-CA05-423C-9DCF-83F0592F8D5A}" presName="rootComposite" presStyleCnt="0"/>
      <dgm:spPr/>
    </dgm:pt>
    <dgm:pt modelId="{A373F9B6-0F97-4273-A2A2-024572627494}" type="pres">
      <dgm:prSet presAssocID="{49357F01-CA05-423C-9DCF-83F0592F8D5A}" presName="rootText" presStyleLbl="node1" presStyleIdx="0" presStyleCnt="5"/>
      <dgm:spPr/>
    </dgm:pt>
    <dgm:pt modelId="{934C4AC1-8423-401D-A7C6-9C4731EA9F0A}" type="pres">
      <dgm:prSet presAssocID="{49357F01-CA05-423C-9DCF-83F0592F8D5A}" presName="rootConnector" presStyleLbl="node1" presStyleIdx="0" presStyleCnt="5"/>
      <dgm:spPr/>
    </dgm:pt>
    <dgm:pt modelId="{1457DCEC-4D44-4253-B3CF-D33C9E36E0E9}" type="pres">
      <dgm:prSet presAssocID="{49357F01-CA05-423C-9DCF-83F0592F8D5A}" presName="childShape" presStyleCnt="0"/>
      <dgm:spPr/>
    </dgm:pt>
    <dgm:pt modelId="{E3505C17-794B-4439-9528-A179D4F4048D}" type="pres">
      <dgm:prSet presAssocID="{9DBECFEE-F863-4CE4-9F5D-C3605C101DF2}" presName="Name13" presStyleLbl="parChTrans1D2" presStyleIdx="0" presStyleCnt="5"/>
      <dgm:spPr/>
    </dgm:pt>
    <dgm:pt modelId="{DE3BCC19-3B4B-49D7-A97F-94E3167F5866}" type="pres">
      <dgm:prSet presAssocID="{AE727746-C91C-483A-9D3D-71BACE422A5B}" presName="childText" presStyleLbl="bgAcc1" presStyleIdx="0" presStyleCnt="5">
        <dgm:presLayoutVars>
          <dgm:bulletEnabled val="1"/>
        </dgm:presLayoutVars>
      </dgm:prSet>
      <dgm:spPr/>
    </dgm:pt>
    <dgm:pt modelId="{58F3C2D5-3BFE-496D-ADD4-5245A4D80542}" type="pres">
      <dgm:prSet presAssocID="{D74B06FC-CEAE-4C57-AE4E-BE387F0007CB}" presName="root" presStyleCnt="0"/>
      <dgm:spPr/>
    </dgm:pt>
    <dgm:pt modelId="{75D29600-F7C1-43D6-99AC-7A9C24CA93BB}" type="pres">
      <dgm:prSet presAssocID="{D74B06FC-CEAE-4C57-AE4E-BE387F0007CB}" presName="rootComposite" presStyleCnt="0"/>
      <dgm:spPr/>
    </dgm:pt>
    <dgm:pt modelId="{E5734D3D-B9CA-468A-BDF8-59E9C6BCCF1D}" type="pres">
      <dgm:prSet presAssocID="{D74B06FC-CEAE-4C57-AE4E-BE387F0007CB}" presName="rootText" presStyleLbl="node1" presStyleIdx="1" presStyleCnt="5"/>
      <dgm:spPr/>
    </dgm:pt>
    <dgm:pt modelId="{1EBDB4CF-C703-443B-A2DF-E148AC71C8E7}" type="pres">
      <dgm:prSet presAssocID="{D74B06FC-CEAE-4C57-AE4E-BE387F0007CB}" presName="rootConnector" presStyleLbl="node1" presStyleIdx="1" presStyleCnt="5"/>
      <dgm:spPr/>
    </dgm:pt>
    <dgm:pt modelId="{7FE4E11A-C16E-4EC5-974B-338EFB772C76}" type="pres">
      <dgm:prSet presAssocID="{D74B06FC-CEAE-4C57-AE4E-BE387F0007CB}" presName="childShape" presStyleCnt="0"/>
      <dgm:spPr/>
    </dgm:pt>
    <dgm:pt modelId="{E352B32E-BF4B-426B-9101-A7B77BD4A204}" type="pres">
      <dgm:prSet presAssocID="{A758D9F0-6F6F-4EA7-AE73-5DCFFA08B3B2}" presName="Name13" presStyleLbl="parChTrans1D2" presStyleIdx="1" presStyleCnt="5"/>
      <dgm:spPr/>
    </dgm:pt>
    <dgm:pt modelId="{CF463501-883F-4D15-B99C-68BB16CA221C}" type="pres">
      <dgm:prSet presAssocID="{14971C77-C905-4A61-AB3D-9613E7BE00C4}" presName="childText" presStyleLbl="bgAcc1" presStyleIdx="1" presStyleCnt="5">
        <dgm:presLayoutVars>
          <dgm:bulletEnabled val="1"/>
        </dgm:presLayoutVars>
      </dgm:prSet>
      <dgm:spPr/>
    </dgm:pt>
    <dgm:pt modelId="{EE726E45-5A40-4E11-87B8-66977ADF6BB5}" type="pres">
      <dgm:prSet presAssocID="{BADC2EFA-EE80-4DE3-9762-CD55DBBE755D}" presName="root" presStyleCnt="0"/>
      <dgm:spPr/>
    </dgm:pt>
    <dgm:pt modelId="{F3C08961-5E0A-4BA4-B3B0-E3293272CCCA}" type="pres">
      <dgm:prSet presAssocID="{BADC2EFA-EE80-4DE3-9762-CD55DBBE755D}" presName="rootComposite" presStyleCnt="0"/>
      <dgm:spPr/>
    </dgm:pt>
    <dgm:pt modelId="{6D28B35B-9198-436C-9A01-17AB3152E107}" type="pres">
      <dgm:prSet presAssocID="{BADC2EFA-EE80-4DE3-9762-CD55DBBE755D}" presName="rootText" presStyleLbl="node1" presStyleIdx="2" presStyleCnt="5"/>
      <dgm:spPr/>
    </dgm:pt>
    <dgm:pt modelId="{5D8E721C-4781-4CB7-8410-F942F693FEC0}" type="pres">
      <dgm:prSet presAssocID="{BADC2EFA-EE80-4DE3-9762-CD55DBBE755D}" presName="rootConnector" presStyleLbl="node1" presStyleIdx="2" presStyleCnt="5"/>
      <dgm:spPr/>
    </dgm:pt>
    <dgm:pt modelId="{12D31CCB-8B01-48A5-8E2C-E1BBADCA78CD}" type="pres">
      <dgm:prSet presAssocID="{BADC2EFA-EE80-4DE3-9762-CD55DBBE755D}" presName="childShape" presStyleCnt="0"/>
      <dgm:spPr/>
    </dgm:pt>
    <dgm:pt modelId="{D2AA9489-16AA-4D5F-9392-F5FE41E5CE48}" type="pres">
      <dgm:prSet presAssocID="{BCA9104D-F68B-42A2-AC4A-AECFC6D58566}" presName="Name13" presStyleLbl="parChTrans1D2" presStyleIdx="2" presStyleCnt="5"/>
      <dgm:spPr/>
    </dgm:pt>
    <dgm:pt modelId="{30AF9F91-FC73-4B82-95DF-4439F3E3A7B6}" type="pres">
      <dgm:prSet presAssocID="{572E140A-CEE8-46BF-A9DC-740AD263C827}" presName="childText" presStyleLbl="bgAcc1" presStyleIdx="2" presStyleCnt="5">
        <dgm:presLayoutVars>
          <dgm:bulletEnabled val="1"/>
        </dgm:presLayoutVars>
      </dgm:prSet>
      <dgm:spPr/>
    </dgm:pt>
    <dgm:pt modelId="{8E733D98-054A-412A-9F76-925799C9716F}" type="pres">
      <dgm:prSet presAssocID="{3530A229-3A6A-450B-8F18-7665D6107BC9}" presName="root" presStyleCnt="0"/>
      <dgm:spPr/>
    </dgm:pt>
    <dgm:pt modelId="{DBB23687-4204-4CC6-BA0E-821FB246CE6E}" type="pres">
      <dgm:prSet presAssocID="{3530A229-3A6A-450B-8F18-7665D6107BC9}" presName="rootComposite" presStyleCnt="0"/>
      <dgm:spPr/>
    </dgm:pt>
    <dgm:pt modelId="{9C0848DC-6175-444F-B716-D02384457711}" type="pres">
      <dgm:prSet presAssocID="{3530A229-3A6A-450B-8F18-7665D6107BC9}" presName="rootText" presStyleLbl="node1" presStyleIdx="3" presStyleCnt="5"/>
      <dgm:spPr/>
    </dgm:pt>
    <dgm:pt modelId="{25493CDC-1A73-420D-AC75-3BB69B3879F2}" type="pres">
      <dgm:prSet presAssocID="{3530A229-3A6A-450B-8F18-7665D6107BC9}" presName="rootConnector" presStyleLbl="node1" presStyleIdx="3" presStyleCnt="5"/>
      <dgm:spPr/>
    </dgm:pt>
    <dgm:pt modelId="{16234FD9-FFC5-4297-B415-A3E133103B05}" type="pres">
      <dgm:prSet presAssocID="{3530A229-3A6A-450B-8F18-7665D6107BC9}" presName="childShape" presStyleCnt="0"/>
      <dgm:spPr/>
    </dgm:pt>
    <dgm:pt modelId="{54B0F59D-5E1D-4C18-A4C9-88F210B8C7C0}" type="pres">
      <dgm:prSet presAssocID="{62297586-346B-40A4-8CA9-A0E760DB5DE2}" presName="Name13" presStyleLbl="parChTrans1D2" presStyleIdx="3" presStyleCnt="5"/>
      <dgm:spPr/>
    </dgm:pt>
    <dgm:pt modelId="{D771C1C0-9916-4565-8F35-8292034A6C79}" type="pres">
      <dgm:prSet presAssocID="{FCA17189-10E2-477C-8091-685E4BE76418}" presName="childText" presStyleLbl="bgAcc1" presStyleIdx="3" presStyleCnt="5">
        <dgm:presLayoutVars>
          <dgm:bulletEnabled val="1"/>
        </dgm:presLayoutVars>
      </dgm:prSet>
      <dgm:spPr/>
    </dgm:pt>
    <dgm:pt modelId="{E0D9288B-B264-483D-B1C9-EF37D6B18766}" type="pres">
      <dgm:prSet presAssocID="{037C529C-B70D-42A3-98FC-406B6C4D9185}" presName="root" presStyleCnt="0"/>
      <dgm:spPr/>
    </dgm:pt>
    <dgm:pt modelId="{F5F21769-434D-4554-A59C-991394EABFB2}" type="pres">
      <dgm:prSet presAssocID="{037C529C-B70D-42A3-98FC-406B6C4D9185}" presName="rootComposite" presStyleCnt="0"/>
      <dgm:spPr/>
    </dgm:pt>
    <dgm:pt modelId="{B2503E3D-9F04-4B19-B7CA-721AD83E0548}" type="pres">
      <dgm:prSet presAssocID="{037C529C-B70D-42A3-98FC-406B6C4D9185}" presName="rootText" presStyleLbl="node1" presStyleIdx="4" presStyleCnt="5"/>
      <dgm:spPr/>
    </dgm:pt>
    <dgm:pt modelId="{6547842C-BE22-4525-B2F6-4E2C21FB325B}" type="pres">
      <dgm:prSet presAssocID="{037C529C-B70D-42A3-98FC-406B6C4D9185}" presName="rootConnector" presStyleLbl="node1" presStyleIdx="4" presStyleCnt="5"/>
      <dgm:spPr/>
    </dgm:pt>
    <dgm:pt modelId="{A9E5E526-E66E-4A78-A6CA-9E2BDB37ACB3}" type="pres">
      <dgm:prSet presAssocID="{037C529C-B70D-42A3-98FC-406B6C4D9185}" presName="childShape" presStyleCnt="0"/>
      <dgm:spPr/>
    </dgm:pt>
    <dgm:pt modelId="{C1A6051D-E8AA-4F66-B3FA-D87139DE1E9E}" type="pres">
      <dgm:prSet presAssocID="{B0BA05E6-91AC-4F94-8A93-1C4B2119A3C5}" presName="Name13" presStyleLbl="parChTrans1D2" presStyleIdx="4" presStyleCnt="5"/>
      <dgm:spPr/>
    </dgm:pt>
    <dgm:pt modelId="{D4D8872A-C7E3-4891-9694-26F7BD10ED7B}" type="pres">
      <dgm:prSet presAssocID="{47026512-2E8B-44F6-B6B4-79012C5BCC91}" presName="childText" presStyleLbl="bgAcc1" presStyleIdx="4" presStyleCnt="5">
        <dgm:presLayoutVars>
          <dgm:bulletEnabled val="1"/>
        </dgm:presLayoutVars>
      </dgm:prSet>
      <dgm:spPr/>
    </dgm:pt>
  </dgm:ptLst>
  <dgm:cxnLst>
    <dgm:cxn modelId="{8664810F-022C-4DE0-B520-05D10297347B}" type="presOf" srcId="{037C529C-B70D-42A3-98FC-406B6C4D9185}" destId="{B2503E3D-9F04-4B19-B7CA-721AD83E0548}" srcOrd="0" destOrd="0" presId="urn:microsoft.com/office/officeart/2005/8/layout/hierarchy3"/>
    <dgm:cxn modelId="{7F5F7E11-7513-45AE-B0E7-98522FA4FDF2}" type="presOf" srcId="{47026512-2E8B-44F6-B6B4-79012C5BCC91}" destId="{D4D8872A-C7E3-4891-9694-26F7BD10ED7B}" srcOrd="0" destOrd="0" presId="urn:microsoft.com/office/officeart/2005/8/layout/hierarchy3"/>
    <dgm:cxn modelId="{982ABA17-1683-4E0C-B93E-F9F4374F6E4B}" srcId="{3530A229-3A6A-450B-8F18-7665D6107BC9}" destId="{FCA17189-10E2-477C-8091-685E4BE76418}" srcOrd="0" destOrd="0" parTransId="{62297586-346B-40A4-8CA9-A0E760DB5DE2}" sibTransId="{53CBF7CA-08E4-4A2F-B1E5-DD3DFD8E7AAF}"/>
    <dgm:cxn modelId="{A097291F-A9AB-4FC7-AEC3-24010F039605}" type="presOf" srcId="{62297586-346B-40A4-8CA9-A0E760DB5DE2}" destId="{54B0F59D-5E1D-4C18-A4C9-88F210B8C7C0}" srcOrd="0" destOrd="0" presId="urn:microsoft.com/office/officeart/2005/8/layout/hierarchy3"/>
    <dgm:cxn modelId="{10BE931F-7AB4-4527-B76D-355E7D5660A5}" srcId="{6687998D-F0EC-4553-A096-7F9C43EA04CC}" destId="{3530A229-3A6A-450B-8F18-7665D6107BC9}" srcOrd="3" destOrd="0" parTransId="{3C9BA512-6C59-42C3-896D-48BC4528FC2B}" sibTransId="{3A5896E6-44D5-4EC6-B39D-543EA69908A6}"/>
    <dgm:cxn modelId="{9B15C42F-E064-4204-AAFD-E56DC92310A2}" srcId="{6687998D-F0EC-4553-A096-7F9C43EA04CC}" destId="{49357F01-CA05-423C-9DCF-83F0592F8D5A}" srcOrd="0" destOrd="0" parTransId="{0545D0BC-C185-414F-95B6-286362C033E4}" sibTransId="{32CF82F1-A258-41D6-834D-3C273304EF20}"/>
    <dgm:cxn modelId="{E9644633-C7C2-440C-B9D4-21CA4BBCB172}" type="presOf" srcId="{14971C77-C905-4A61-AB3D-9613E7BE00C4}" destId="{CF463501-883F-4D15-B99C-68BB16CA221C}" srcOrd="0" destOrd="0" presId="urn:microsoft.com/office/officeart/2005/8/layout/hierarchy3"/>
    <dgm:cxn modelId="{663FCF35-5825-4BD9-A861-AC2447D7A4FF}" type="presOf" srcId="{037C529C-B70D-42A3-98FC-406B6C4D9185}" destId="{6547842C-BE22-4525-B2F6-4E2C21FB325B}" srcOrd="1" destOrd="0" presId="urn:microsoft.com/office/officeart/2005/8/layout/hierarchy3"/>
    <dgm:cxn modelId="{99C6535B-8F5E-409F-BB14-43D15993DC72}" type="presOf" srcId="{3530A229-3A6A-450B-8F18-7665D6107BC9}" destId="{25493CDC-1A73-420D-AC75-3BB69B3879F2}" srcOrd="1" destOrd="0" presId="urn:microsoft.com/office/officeart/2005/8/layout/hierarchy3"/>
    <dgm:cxn modelId="{4BD16860-4E79-4109-BF6F-AA0630D5B149}" type="presOf" srcId="{AE727746-C91C-483A-9D3D-71BACE422A5B}" destId="{DE3BCC19-3B4B-49D7-A97F-94E3167F5866}" srcOrd="0" destOrd="0" presId="urn:microsoft.com/office/officeart/2005/8/layout/hierarchy3"/>
    <dgm:cxn modelId="{A5C62A62-E6AA-47AC-A46C-8FC83DC0BBB6}" type="presOf" srcId="{BADC2EFA-EE80-4DE3-9762-CD55DBBE755D}" destId="{6D28B35B-9198-436C-9A01-17AB3152E107}" srcOrd="0" destOrd="0" presId="urn:microsoft.com/office/officeart/2005/8/layout/hierarchy3"/>
    <dgm:cxn modelId="{2B2D9144-F1C1-4A30-ADA6-4ACB560437A0}" srcId="{BADC2EFA-EE80-4DE3-9762-CD55DBBE755D}" destId="{572E140A-CEE8-46BF-A9DC-740AD263C827}" srcOrd="0" destOrd="0" parTransId="{BCA9104D-F68B-42A2-AC4A-AECFC6D58566}" sibTransId="{B6978D49-5882-48A5-A18B-48FEACD6D172}"/>
    <dgm:cxn modelId="{50C53C67-D8EC-4D50-828D-62531C42A51D}" type="presOf" srcId="{D74B06FC-CEAE-4C57-AE4E-BE387F0007CB}" destId="{1EBDB4CF-C703-443B-A2DF-E148AC71C8E7}" srcOrd="1" destOrd="0" presId="urn:microsoft.com/office/officeart/2005/8/layout/hierarchy3"/>
    <dgm:cxn modelId="{FEE6F54A-36A1-469F-88C6-F1C320741F73}" srcId="{6687998D-F0EC-4553-A096-7F9C43EA04CC}" destId="{D74B06FC-CEAE-4C57-AE4E-BE387F0007CB}" srcOrd="1" destOrd="0" parTransId="{9BEB0668-E6B1-47D5-BF23-357D3D3513D4}" sibTransId="{CE4CD395-CD6F-4CBA-97A4-823A9DCDF113}"/>
    <dgm:cxn modelId="{8FCFEB75-C419-47E4-B94E-07E821B47D46}" srcId="{D74B06FC-CEAE-4C57-AE4E-BE387F0007CB}" destId="{14971C77-C905-4A61-AB3D-9613E7BE00C4}" srcOrd="0" destOrd="0" parTransId="{A758D9F0-6F6F-4EA7-AE73-5DCFFA08B3B2}" sibTransId="{90128CD4-F5FB-4CA2-BB0F-F8B01CC9CA1D}"/>
    <dgm:cxn modelId="{732D067B-8B4C-42A4-9CB3-D2786BB0E565}" type="presOf" srcId="{A758D9F0-6F6F-4EA7-AE73-5DCFFA08B3B2}" destId="{E352B32E-BF4B-426B-9101-A7B77BD4A204}" srcOrd="0" destOrd="0" presId="urn:microsoft.com/office/officeart/2005/8/layout/hierarchy3"/>
    <dgm:cxn modelId="{78F8BD86-0D54-4782-B161-D2BFDB450559}" type="presOf" srcId="{3530A229-3A6A-450B-8F18-7665D6107BC9}" destId="{9C0848DC-6175-444F-B716-D02384457711}" srcOrd="0" destOrd="0" presId="urn:microsoft.com/office/officeart/2005/8/layout/hierarchy3"/>
    <dgm:cxn modelId="{A6B0BA99-75C5-4485-B04C-C2F939242B21}" type="presOf" srcId="{9DBECFEE-F863-4CE4-9F5D-C3605C101DF2}" destId="{E3505C17-794B-4439-9528-A179D4F4048D}" srcOrd="0" destOrd="0" presId="urn:microsoft.com/office/officeart/2005/8/layout/hierarchy3"/>
    <dgm:cxn modelId="{0C35FFA1-1F4F-4E3A-8068-F85A02987B89}" srcId="{49357F01-CA05-423C-9DCF-83F0592F8D5A}" destId="{AE727746-C91C-483A-9D3D-71BACE422A5B}" srcOrd="0" destOrd="0" parTransId="{9DBECFEE-F863-4CE4-9F5D-C3605C101DF2}" sibTransId="{EDC3F43A-1718-473D-9234-682FCB2775A3}"/>
    <dgm:cxn modelId="{EA1F6BA3-1AC3-4248-AAC3-2630D97A4B5B}" type="presOf" srcId="{49357F01-CA05-423C-9DCF-83F0592F8D5A}" destId="{934C4AC1-8423-401D-A7C6-9C4731EA9F0A}" srcOrd="1" destOrd="0" presId="urn:microsoft.com/office/officeart/2005/8/layout/hierarchy3"/>
    <dgm:cxn modelId="{870FE0A4-2C33-4ADF-A062-639065C754A7}" type="presOf" srcId="{6687998D-F0EC-4553-A096-7F9C43EA04CC}" destId="{EB3B1F01-7678-41AB-ABB7-284389459F6D}" srcOrd="0" destOrd="0" presId="urn:microsoft.com/office/officeart/2005/8/layout/hierarchy3"/>
    <dgm:cxn modelId="{87D1AEAC-BE26-404E-B26B-580C924E4B57}" type="presOf" srcId="{FCA17189-10E2-477C-8091-685E4BE76418}" destId="{D771C1C0-9916-4565-8F35-8292034A6C79}" srcOrd="0" destOrd="0" presId="urn:microsoft.com/office/officeart/2005/8/layout/hierarchy3"/>
    <dgm:cxn modelId="{45265FAD-5197-486D-A3AA-A7CDA98ACC80}" srcId="{6687998D-F0EC-4553-A096-7F9C43EA04CC}" destId="{BADC2EFA-EE80-4DE3-9762-CD55DBBE755D}" srcOrd="2" destOrd="0" parTransId="{C6B6AE1C-6A29-4EA0-93A2-EE94B9D059D7}" sibTransId="{F0754FD1-CEF7-4D47-8A47-9E02F6C75B97}"/>
    <dgm:cxn modelId="{288570B2-C192-45A6-AC6A-C7A1513E5AF5}" type="presOf" srcId="{D74B06FC-CEAE-4C57-AE4E-BE387F0007CB}" destId="{E5734D3D-B9CA-468A-BDF8-59E9C6BCCF1D}" srcOrd="0" destOrd="0" presId="urn:microsoft.com/office/officeart/2005/8/layout/hierarchy3"/>
    <dgm:cxn modelId="{8AD9F3B4-54C5-4AB6-B351-146A25D95390}" type="presOf" srcId="{B0BA05E6-91AC-4F94-8A93-1C4B2119A3C5}" destId="{C1A6051D-E8AA-4F66-B3FA-D87139DE1E9E}" srcOrd="0" destOrd="0" presId="urn:microsoft.com/office/officeart/2005/8/layout/hierarchy3"/>
    <dgm:cxn modelId="{D7F238B5-E650-4DB5-A16E-1D7D7CE979C3}" type="presOf" srcId="{49357F01-CA05-423C-9DCF-83F0592F8D5A}" destId="{A373F9B6-0F97-4273-A2A2-024572627494}" srcOrd="0" destOrd="0" presId="urn:microsoft.com/office/officeart/2005/8/layout/hierarchy3"/>
    <dgm:cxn modelId="{B6655DC4-9AD7-4EF7-8BCC-8AEA7AC52D02}" type="presOf" srcId="{BCA9104D-F68B-42A2-AC4A-AECFC6D58566}" destId="{D2AA9489-16AA-4D5F-9392-F5FE41E5CE48}" srcOrd="0" destOrd="0" presId="urn:microsoft.com/office/officeart/2005/8/layout/hierarchy3"/>
    <dgm:cxn modelId="{94E836C6-E66B-4BCE-A305-37CBDCEE66B4}" srcId="{6687998D-F0EC-4553-A096-7F9C43EA04CC}" destId="{037C529C-B70D-42A3-98FC-406B6C4D9185}" srcOrd="4" destOrd="0" parTransId="{E743F4FD-BE54-4D7F-A4FF-03689701AEFA}" sibTransId="{5713626E-076F-4652-A936-438F898F86BC}"/>
    <dgm:cxn modelId="{03AA67E4-E091-4EFF-A833-ACED64998EDF}" type="presOf" srcId="{572E140A-CEE8-46BF-A9DC-740AD263C827}" destId="{30AF9F91-FC73-4B82-95DF-4439F3E3A7B6}" srcOrd="0" destOrd="0" presId="urn:microsoft.com/office/officeart/2005/8/layout/hierarchy3"/>
    <dgm:cxn modelId="{BD1DC4E8-755B-4738-9837-7AB0E5A66661}" type="presOf" srcId="{BADC2EFA-EE80-4DE3-9762-CD55DBBE755D}" destId="{5D8E721C-4781-4CB7-8410-F942F693FEC0}" srcOrd="1" destOrd="0" presId="urn:microsoft.com/office/officeart/2005/8/layout/hierarchy3"/>
    <dgm:cxn modelId="{107F38FA-9105-497F-ADB1-68BE9BDA66D3}" srcId="{037C529C-B70D-42A3-98FC-406B6C4D9185}" destId="{47026512-2E8B-44F6-B6B4-79012C5BCC91}" srcOrd="0" destOrd="0" parTransId="{B0BA05E6-91AC-4F94-8A93-1C4B2119A3C5}" sibTransId="{0E5CFB6D-02B7-49F2-A36A-AAAD422842A5}"/>
    <dgm:cxn modelId="{5104ECE2-EF85-4E8D-97C8-12CB22CABB5E}" type="presParOf" srcId="{EB3B1F01-7678-41AB-ABB7-284389459F6D}" destId="{275BBE04-C950-474B-9FDB-F4436ECAA451}" srcOrd="0" destOrd="0" presId="urn:microsoft.com/office/officeart/2005/8/layout/hierarchy3"/>
    <dgm:cxn modelId="{345DFCE5-1817-41B0-95E9-95259FC10B37}" type="presParOf" srcId="{275BBE04-C950-474B-9FDB-F4436ECAA451}" destId="{E14E7070-ADD7-41D5-9D44-1140DD25122C}" srcOrd="0" destOrd="0" presId="urn:microsoft.com/office/officeart/2005/8/layout/hierarchy3"/>
    <dgm:cxn modelId="{A9BCCE16-C1A0-40C8-90E3-4AD13BA09063}" type="presParOf" srcId="{E14E7070-ADD7-41D5-9D44-1140DD25122C}" destId="{A373F9B6-0F97-4273-A2A2-024572627494}" srcOrd="0" destOrd="0" presId="urn:microsoft.com/office/officeart/2005/8/layout/hierarchy3"/>
    <dgm:cxn modelId="{8F00AB01-7132-4DEA-B464-96CBE149E8D6}" type="presParOf" srcId="{E14E7070-ADD7-41D5-9D44-1140DD25122C}" destId="{934C4AC1-8423-401D-A7C6-9C4731EA9F0A}" srcOrd="1" destOrd="0" presId="urn:microsoft.com/office/officeart/2005/8/layout/hierarchy3"/>
    <dgm:cxn modelId="{7C1D027A-3642-4C3A-821B-4510C5CBC0BE}" type="presParOf" srcId="{275BBE04-C950-474B-9FDB-F4436ECAA451}" destId="{1457DCEC-4D44-4253-B3CF-D33C9E36E0E9}" srcOrd="1" destOrd="0" presId="urn:microsoft.com/office/officeart/2005/8/layout/hierarchy3"/>
    <dgm:cxn modelId="{366D51ED-1191-4D72-BF23-0A633F9E9AFC}" type="presParOf" srcId="{1457DCEC-4D44-4253-B3CF-D33C9E36E0E9}" destId="{E3505C17-794B-4439-9528-A179D4F4048D}" srcOrd="0" destOrd="0" presId="urn:microsoft.com/office/officeart/2005/8/layout/hierarchy3"/>
    <dgm:cxn modelId="{6F11A5E5-3B60-465A-9D93-A97156D36C63}" type="presParOf" srcId="{1457DCEC-4D44-4253-B3CF-D33C9E36E0E9}" destId="{DE3BCC19-3B4B-49D7-A97F-94E3167F5866}" srcOrd="1" destOrd="0" presId="urn:microsoft.com/office/officeart/2005/8/layout/hierarchy3"/>
    <dgm:cxn modelId="{131EF359-4F4D-428B-B87C-02925D7C4D3C}" type="presParOf" srcId="{EB3B1F01-7678-41AB-ABB7-284389459F6D}" destId="{58F3C2D5-3BFE-496D-ADD4-5245A4D80542}" srcOrd="1" destOrd="0" presId="urn:microsoft.com/office/officeart/2005/8/layout/hierarchy3"/>
    <dgm:cxn modelId="{8352DB84-FAE4-45B2-8A56-78FDD96E4A22}" type="presParOf" srcId="{58F3C2D5-3BFE-496D-ADD4-5245A4D80542}" destId="{75D29600-F7C1-43D6-99AC-7A9C24CA93BB}" srcOrd="0" destOrd="0" presId="urn:microsoft.com/office/officeart/2005/8/layout/hierarchy3"/>
    <dgm:cxn modelId="{9B1A8A9A-3813-4684-90EE-C2FA93F827C8}" type="presParOf" srcId="{75D29600-F7C1-43D6-99AC-7A9C24CA93BB}" destId="{E5734D3D-B9CA-468A-BDF8-59E9C6BCCF1D}" srcOrd="0" destOrd="0" presId="urn:microsoft.com/office/officeart/2005/8/layout/hierarchy3"/>
    <dgm:cxn modelId="{29F03CD9-6538-4000-BF1E-E0EB75D9BA63}" type="presParOf" srcId="{75D29600-F7C1-43D6-99AC-7A9C24CA93BB}" destId="{1EBDB4CF-C703-443B-A2DF-E148AC71C8E7}" srcOrd="1" destOrd="0" presId="urn:microsoft.com/office/officeart/2005/8/layout/hierarchy3"/>
    <dgm:cxn modelId="{D93FC17F-DFE7-4047-9484-2BB441CEF2E9}" type="presParOf" srcId="{58F3C2D5-3BFE-496D-ADD4-5245A4D80542}" destId="{7FE4E11A-C16E-4EC5-974B-338EFB772C76}" srcOrd="1" destOrd="0" presId="urn:microsoft.com/office/officeart/2005/8/layout/hierarchy3"/>
    <dgm:cxn modelId="{573AAB1B-F226-4A7D-864F-78B2A42C1563}" type="presParOf" srcId="{7FE4E11A-C16E-4EC5-974B-338EFB772C76}" destId="{E352B32E-BF4B-426B-9101-A7B77BD4A204}" srcOrd="0" destOrd="0" presId="urn:microsoft.com/office/officeart/2005/8/layout/hierarchy3"/>
    <dgm:cxn modelId="{5A1C830F-D2F8-44B6-B9AF-4328850EA53D}" type="presParOf" srcId="{7FE4E11A-C16E-4EC5-974B-338EFB772C76}" destId="{CF463501-883F-4D15-B99C-68BB16CA221C}" srcOrd="1" destOrd="0" presId="urn:microsoft.com/office/officeart/2005/8/layout/hierarchy3"/>
    <dgm:cxn modelId="{56165E49-5B91-4278-8CF3-B01DF0181360}" type="presParOf" srcId="{EB3B1F01-7678-41AB-ABB7-284389459F6D}" destId="{EE726E45-5A40-4E11-87B8-66977ADF6BB5}" srcOrd="2" destOrd="0" presId="urn:microsoft.com/office/officeart/2005/8/layout/hierarchy3"/>
    <dgm:cxn modelId="{E28842F3-01A0-4CC2-8884-AD62B78DBD4B}" type="presParOf" srcId="{EE726E45-5A40-4E11-87B8-66977ADF6BB5}" destId="{F3C08961-5E0A-4BA4-B3B0-E3293272CCCA}" srcOrd="0" destOrd="0" presId="urn:microsoft.com/office/officeart/2005/8/layout/hierarchy3"/>
    <dgm:cxn modelId="{B6C32C16-4291-4689-A3D5-1A1EAB846423}" type="presParOf" srcId="{F3C08961-5E0A-4BA4-B3B0-E3293272CCCA}" destId="{6D28B35B-9198-436C-9A01-17AB3152E107}" srcOrd="0" destOrd="0" presId="urn:microsoft.com/office/officeart/2005/8/layout/hierarchy3"/>
    <dgm:cxn modelId="{BA99B717-4BAE-4635-BA11-BC499F9699EC}" type="presParOf" srcId="{F3C08961-5E0A-4BA4-B3B0-E3293272CCCA}" destId="{5D8E721C-4781-4CB7-8410-F942F693FEC0}" srcOrd="1" destOrd="0" presId="urn:microsoft.com/office/officeart/2005/8/layout/hierarchy3"/>
    <dgm:cxn modelId="{AB4487A8-9B9E-409A-BFD6-F7623E6C7022}" type="presParOf" srcId="{EE726E45-5A40-4E11-87B8-66977ADF6BB5}" destId="{12D31CCB-8B01-48A5-8E2C-E1BBADCA78CD}" srcOrd="1" destOrd="0" presId="urn:microsoft.com/office/officeart/2005/8/layout/hierarchy3"/>
    <dgm:cxn modelId="{8562C515-606A-4C93-B872-BBED603D3B04}" type="presParOf" srcId="{12D31CCB-8B01-48A5-8E2C-E1BBADCA78CD}" destId="{D2AA9489-16AA-4D5F-9392-F5FE41E5CE48}" srcOrd="0" destOrd="0" presId="urn:microsoft.com/office/officeart/2005/8/layout/hierarchy3"/>
    <dgm:cxn modelId="{FA606F88-BA0F-4D77-8739-1853EC1F232E}" type="presParOf" srcId="{12D31CCB-8B01-48A5-8E2C-E1BBADCA78CD}" destId="{30AF9F91-FC73-4B82-95DF-4439F3E3A7B6}" srcOrd="1" destOrd="0" presId="urn:microsoft.com/office/officeart/2005/8/layout/hierarchy3"/>
    <dgm:cxn modelId="{1D3C2A6E-6C6F-4C86-87DA-555B4216BA97}" type="presParOf" srcId="{EB3B1F01-7678-41AB-ABB7-284389459F6D}" destId="{8E733D98-054A-412A-9F76-925799C9716F}" srcOrd="3" destOrd="0" presId="urn:microsoft.com/office/officeart/2005/8/layout/hierarchy3"/>
    <dgm:cxn modelId="{FE98455A-353C-46EE-8B2B-1A7889F3F25A}" type="presParOf" srcId="{8E733D98-054A-412A-9F76-925799C9716F}" destId="{DBB23687-4204-4CC6-BA0E-821FB246CE6E}" srcOrd="0" destOrd="0" presId="urn:microsoft.com/office/officeart/2005/8/layout/hierarchy3"/>
    <dgm:cxn modelId="{9D77AD4B-8D4B-4EDE-B536-F5D96C54E5F7}" type="presParOf" srcId="{DBB23687-4204-4CC6-BA0E-821FB246CE6E}" destId="{9C0848DC-6175-444F-B716-D02384457711}" srcOrd="0" destOrd="0" presId="urn:microsoft.com/office/officeart/2005/8/layout/hierarchy3"/>
    <dgm:cxn modelId="{D3ECCEBC-BC74-4271-8AA4-BD1CFABC0784}" type="presParOf" srcId="{DBB23687-4204-4CC6-BA0E-821FB246CE6E}" destId="{25493CDC-1A73-420D-AC75-3BB69B3879F2}" srcOrd="1" destOrd="0" presId="urn:microsoft.com/office/officeart/2005/8/layout/hierarchy3"/>
    <dgm:cxn modelId="{C162D4C3-05FB-40DF-9454-0F4CD6FB1FCA}" type="presParOf" srcId="{8E733D98-054A-412A-9F76-925799C9716F}" destId="{16234FD9-FFC5-4297-B415-A3E133103B05}" srcOrd="1" destOrd="0" presId="urn:microsoft.com/office/officeart/2005/8/layout/hierarchy3"/>
    <dgm:cxn modelId="{4E6DAC2E-A158-46B3-A88E-D7C05C921A79}" type="presParOf" srcId="{16234FD9-FFC5-4297-B415-A3E133103B05}" destId="{54B0F59D-5E1D-4C18-A4C9-88F210B8C7C0}" srcOrd="0" destOrd="0" presId="urn:microsoft.com/office/officeart/2005/8/layout/hierarchy3"/>
    <dgm:cxn modelId="{CE7415BE-DBF9-4B1F-9244-4089B6090A88}" type="presParOf" srcId="{16234FD9-FFC5-4297-B415-A3E133103B05}" destId="{D771C1C0-9916-4565-8F35-8292034A6C79}" srcOrd="1" destOrd="0" presId="urn:microsoft.com/office/officeart/2005/8/layout/hierarchy3"/>
    <dgm:cxn modelId="{011EC21D-69C2-4986-A738-276CE1FEDEED}" type="presParOf" srcId="{EB3B1F01-7678-41AB-ABB7-284389459F6D}" destId="{E0D9288B-B264-483D-B1C9-EF37D6B18766}" srcOrd="4" destOrd="0" presId="urn:microsoft.com/office/officeart/2005/8/layout/hierarchy3"/>
    <dgm:cxn modelId="{1831B6A4-5948-46C4-B665-85B374D3351C}" type="presParOf" srcId="{E0D9288B-B264-483D-B1C9-EF37D6B18766}" destId="{F5F21769-434D-4554-A59C-991394EABFB2}" srcOrd="0" destOrd="0" presId="urn:microsoft.com/office/officeart/2005/8/layout/hierarchy3"/>
    <dgm:cxn modelId="{D5D3C34F-0931-4E38-810A-67ED9E3FB2E9}" type="presParOf" srcId="{F5F21769-434D-4554-A59C-991394EABFB2}" destId="{B2503E3D-9F04-4B19-B7CA-721AD83E0548}" srcOrd="0" destOrd="0" presId="urn:microsoft.com/office/officeart/2005/8/layout/hierarchy3"/>
    <dgm:cxn modelId="{4B6537FD-7CC6-4AA0-A2E5-59000AB2EB63}" type="presParOf" srcId="{F5F21769-434D-4554-A59C-991394EABFB2}" destId="{6547842C-BE22-4525-B2F6-4E2C21FB325B}" srcOrd="1" destOrd="0" presId="urn:microsoft.com/office/officeart/2005/8/layout/hierarchy3"/>
    <dgm:cxn modelId="{E0D93A60-F6E5-41DE-ADCF-B66CD5AE14C5}" type="presParOf" srcId="{E0D9288B-B264-483D-B1C9-EF37D6B18766}" destId="{A9E5E526-E66E-4A78-A6CA-9E2BDB37ACB3}" srcOrd="1" destOrd="0" presId="urn:microsoft.com/office/officeart/2005/8/layout/hierarchy3"/>
    <dgm:cxn modelId="{8F70CB44-D59A-43E1-89D0-C515E4D96CCF}" type="presParOf" srcId="{A9E5E526-E66E-4A78-A6CA-9E2BDB37ACB3}" destId="{C1A6051D-E8AA-4F66-B3FA-D87139DE1E9E}" srcOrd="0" destOrd="0" presId="urn:microsoft.com/office/officeart/2005/8/layout/hierarchy3"/>
    <dgm:cxn modelId="{379F5994-1717-4D5B-84FE-78C31718A366}" type="presParOf" srcId="{A9E5E526-E66E-4A78-A6CA-9E2BDB37ACB3}" destId="{D4D8872A-C7E3-4891-9694-26F7BD10ED7B}"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97D6F-34EF-4578-9225-88F8458760B4}">
      <dsp:nvSpPr>
        <dsp:cNvPr id="0" name=""/>
        <dsp:cNvSpPr/>
      </dsp:nvSpPr>
      <dsp:spPr>
        <a:xfrm>
          <a:off x="779849" y="11000"/>
          <a:ext cx="1303875" cy="1303875"/>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B38C3C60-2A6B-427C-BB94-99C0F79158C1}">
      <dsp:nvSpPr>
        <dsp:cNvPr id="0" name=""/>
        <dsp:cNvSpPr/>
      </dsp:nvSpPr>
      <dsp:spPr>
        <a:xfrm>
          <a:off x="1057724" y="288875"/>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D0512-C58D-421F-896A-47EA451822B6}">
      <dsp:nvSpPr>
        <dsp:cNvPr id="0" name=""/>
        <dsp:cNvSpPr/>
      </dsp:nvSpPr>
      <dsp:spPr>
        <a:xfrm>
          <a:off x="363037" y="172100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13,142 Students </a:t>
          </a:r>
        </a:p>
      </dsp:txBody>
      <dsp:txXfrm>
        <a:off x="363037" y="1721000"/>
        <a:ext cx="2137500" cy="720000"/>
      </dsp:txXfrm>
    </dsp:sp>
    <dsp:sp modelId="{3A2C71AB-5869-4DDA-A072-A5F21F10460E}">
      <dsp:nvSpPr>
        <dsp:cNvPr id="0" name=""/>
        <dsp:cNvSpPr/>
      </dsp:nvSpPr>
      <dsp:spPr>
        <a:xfrm>
          <a:off x="3291412" y="11000"/>
          <a:ext cx="1303875" cy="1303875"/>
        </a:xfrm>
        <a:prstGeom prst="ellipse">
          <a:avLst/>
        </a:prstGeom>
        <a:solidFill>
          <a:srgbClr val="007E67"/>
        </a:solidFill>
        <a:ln>
          <a:noFill/>
        </a:ln>
        <a:effectLst/>
      </dsp:spPr>
      <dsp:style>
        <a:lnRef idx="0">
          <a:scrgbClr r="0" g="0" b="0"/>
        </a:lnRef>
        <a:fillRef idx="1">
          <a:scrgbClr r="0" g="0" b="0"/>
        </a:fillRef>
        <a:effectRef idx="0">
          <a:scrgbClr r="0" g="0" b="0"/>
        </a:effectRef>
        <a:fontRef idx="minor"/>
      </dsp:style>
    </dsp:sp>
    <dsp:sp modelId="{7F0C9742-8466-4098-955B-A8B35142661B}">
      <dsp:nvSpPr>
        <dsp:cNvPr id="0" name=""/>
        <dsp:cNvSpPr/>
      </dsp:nvSpPr>
      <dsp:spPr>
        <a:xfrm>
          <a:off x="3569287" y="28887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07CB14-A363-4453-AB4B-4A69B6F2208C}">
      <dsp:nvSpPr>
        <dsp:cNvPr id="0" name=""/>
        <dsp:cNvSpPr/>
      </dsp:nvSpPr>
      <dsp:spPr>
        <a:xfrm>
          <a:off x="2874599" y="172100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1,555 Schools</a:t>
          </a:r>
        </a:p>
      </dsp:txBody>
      <dsp:txXfrm>
        <a:off x="2874599" y="1721000"/>
        <a:ext cx="2137500" cy="720000"/>
      </dsp:txXfrm>
    </dsp:sp>
    <dsp:sp modelId="{F60D1B55-044F-4E7C-A768-98D4DECF17A0}">
      <dsp:nvSpPr>
        <dsp:cNvPr id="0" name=""/>
        <dsp:cNvSpPr/>
      </dsp:nvSpPr>
      <dsp:spPr>
        <a:xfrm>
          <a:off x="5802975" y="11000"/>
          <a:ext cx="1303875" cy="1303875"/>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9BF13518-1155-474B-A16A-DC0D0E86869A}">
      <dsp:nvSpPr>
        <dsp:cNvPr id="0" name=""/>
        <dsp:cNvSpPr/>
      </dsp:nvSpPr>
      <dsp:spPr>
        <a:xfrm>
          <a:off x="6080850" y="288875"/>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2372C-04C0-4446-B611-9789773BD238}">
      <dsp:nvSpPr>
        <dsp:cNvPr id="0" name=""/>
        <dsp:cNvSpPr/>
      </dsp:nvSpPr>
      <dsp:spPr>
        <a:xfrm>
          <a:off x="5386162" y="172100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199 Districts </a:t>
          </a:r>
        </a:p>
      </dsp:txBody>
      <dsp:txXfrm>
        <a:off x="5386162" y="1721000"/>
        <a:ext cx="21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62DEA-2F5C-421A-A2A8-7F4172501C45}">
      <dsp:nvSpPr>
        <dsp:cNvPr id="0" name=""/>
        <dsp:cNvSpPr/>
      </dsp:nvSpPr>
      <dsp:spPr>
        <a:xfrm>
          <a:off x="0" y="0"/>
          <a:ext cx="6622180" cy="106285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Level 1: </a:t>
          </a:r>
        </a:p>
        <a:p>
          <a:pPr marL="0" lvl="0" indent="0" algn="l" defTabSz="488950">
            <a:lnSpc>
              <a:spcPct val="90000"/>
            </a:lnSpc>
            <a:spcBef>
              <a:spcPct val="0"/>
            </a:spcBef>
            <a:spcAft>
              <a:spcPct val="35000"/>
            </a:spcAft>
            <a:buNone/>
          </a:pPr>
          <a:r>
            <a:rPr lang="en-US" sz="1100" kern="1200" dirty="0"/>
            <a:t>Students at this level demonstrate a </a:t>
          </a:r>
          <a:r>
            <a:rPr lang="en-US" sz="1100" b="1" kern="1200" dirty="0">
              <a:solidFill>
                <a:schemeClr val="accent6">
                  <a:lumMod val="75000"/>
                </a:schemeClr>
              </a:solidFill>
            </a:rPr>
            <a:t>limited</a:t>
          </a:r>
          <a:r>
            <a:rPr lang="en-US" sz="1100" kern="1200" dirty="0"/>
            <a:t> understanding of the knowledge and skills specified in Georgia’s alternate academic content standards. They are actively working with adapted grade-level content that focuses on essential knowledge and skills and </a:t>
          </a:r>
          <a:r>
            <a:rPr lang="en-US" sz="1100" b="1" kern="1200" dirty="0">
              <a:solidFill>
                <a:schemeClr val="accent6">
                  <a:lumMod val="75000"/>
                </a:schemeClr>
              </a:solidFill>
            </a:rPr>
            <a:t>may need substantial academic support </a:t>
          </a:r>
          <a:r>
            <a:rPr lang="en-US" sz="1100" kern="1200" dirty="0"/>
            <a:t>as they transition to the next grade/course, inclusive postsecondary education, or competitive integrated employment. </a:t>
          </a:r>
        </a:p>
      </dsp:txBody>
      <dsp:txXfrm>
        <a:off x="31130" y="31130"/>
        <a:ext cx="5385466" cy="1000594"/>
      </dsp:txXfrm>
    </dsp:sp>
    <dsp:sp modelId="{87305D59-F5C7-456D-9825-CD6B131DDB16}">
      <dsp:nvSpPr>
        <dsp:cNvPr id="0" name=""/>
        <dsp:cNvSpPr/>
      </dsp:nvSpPr>
      <dsp:spPr>
        <a:xfrm>
          <a:off x="554607" y="1256101"/>
          <a:ext cx="6622180" cy="106285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Level 2: </a:t>
          </a:r>
        </a:p>
        <a:p>
          <a:pPr marL="0" lvl="0" indent="0" algn="l" defTabSz="488950">
            <a:lnSpc>
              <a:spcPct val="90000"/>
            </a:lnSpc>
            <a:spcBef>
              <a:spcPct val="0"/>
            </a:spcBef>
            <a:spcAft>
              <a:spcPct val="35000"/>
            </a:spcAft>
            <a:buNone/>
          </a:pPr>
          <a:r>
            <a:rPr lang="en-US" sz="1100" kern="1200" dirty="0"/>
            <a:t>Students at this level demonstrate a </a:t>
          </a:r>
          <a:r>
            <a:rPr lang="en-US" sz="1100" b="1" kern="1200" dirty="0">
              <a:solidFill>
                <a:schemeClr val="accent6">
                  <a:lumMod val="75000"/>
                </a:schemeClr>
              </a:solidFill>
            </a:rPr>
            <a:t>partial</a:t>
          </a:r>
          <a:r>
            <a:rPr lang="en-US" sz="1100" kern="1200" dirty="0"/>
            <a:t> understanding of the knowledge and skills specified in Georgia’s alternate academic content standards. They are actively working with adapted grade-level content that focuses on essential knowledge and skills and </a:t>
          </a:r>
          <a:r>
            <a:rPr lang="en-US" sz="1100" b="1" kern="1200" dirty="0">
              <a:solidFill>
                <a:schemeClr val="accent6">
                  <a:lumMod val="75000"/>
                </a:schemeClr>
              </a:solidFill>
            </a:rPr>
            <a:t>may need frequent academic support </a:t>
          </a:r>
          <a:r>
            <a:rPr lang="en-US" sz="1100" kern="1200" dirty="0"/>
            <a:t>as they transition to the next grade/course, inclusive postsecondary education, or competitive integrated employment. </a:t>
          </a:r>
        </a:p>
      </dsp:txBody>
      <dsp:txXfrm>
        <a:off x="585737" y="1287231"/>
        <a:ext cx="5314457" cy="1000594"/>
      </dsp:txXfrm>
    </dsp:sp>
    <dsp:sp modelId="{7750F710-C5DD-4A57-9749-D2AF76A9F366}">
      <dsp:nvSpPr>
        <dsp:cNvPr id="0" name=""/>
        <dsp:cNvSpPr/>
      </dsp:nvSpPr>
      <dsp:spPr>
        <a:xfrm>
          <a:off x="1100937" y="2512202"/>
          <a:ext cx="6622180" cy="106285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Level 3: </a:t>
          </a:r>
        </a:p>
        <a:p>
          <a:pPr marL="0" lvl="0" indent="0" algn="l" defTabSz="488950">
            <a:lnSpc>
              <a:spcPct val="90000"/>
            </a:lnSpc>
            <a:spcBef>
              <a:spcPct val="0"/>
            </a:spcBef>
            <a:spcAft>
              <a:spcPct val="35000"/>
            </a:spcAft>
            <a:buNone/>
          </a:pPr>
          <a:r>
            <a:rPr lang="en-US" sz="1100" kern="1200" dirty="0"/>
            <a:t>Students at this level demonstrate an </a:t>
          </a:r>
          <a:r>
            <a:rPr lang="en-US" sz="1100" b="1" kern="1200" dirty="0">
              <a:solidFill>
                <a:schemeClr val="accent6">
                  <a:lumMod val="75000"/>
                </a:schemeClr>
              </a:solidFill>
            </a:rPr>
            <a:t>adequate </a:t>
          </a:r>
          <a:r>
            <a:rPr lang="en-US" sz="1100" kern="1200" dirty="0"/>
            <a:t>understanding of the knowledge and skills specified in Georgia’s alternate academic content standards. They are actively working with adapted grade-level content that focuses on essential knowledge and skills and </a:t>
          </a:r>
          <a:r>
            <a:rPr lang="en-US" sz="1100" b="1" kern="1200" dirty="0">
              <a:solidFill>
                <a:schemeClr val="accent6">
                  <a:lumMod val="75000"/>
                </a:schemeClr>
              </a:solidFill>
            </a:rPr>
            <a:t>may need occasional academic support </a:t>
          </a:r>
          <a:r>
            <a:rPr lang="en-US" sz="1100" kern="1200" dirty="0"/>
            <a:t>as they transition to the next grade/course, inclusive postsecondary education, or competitive integrated employment. </a:t>
          </a:r>
        </a:p>
      </dsp:txBody>
      <dsp:txXfrm>
        <a:off x="1132067" y="2543332"/>
        <a:ext cx="5322735" cy="1000594"/>
      </dsp:txXfrm>
    </dsp:sp>
    <dsp:sp modelId="{79E0D93E-4E34-4722-8D4F-1732163DE66B}">
      <dsp:nvSpPr>
        <dsp:cNvPr id="0" name=""/>
        <dsp:cNvSpPr/>
      </dsp:nvSpPr>
      <dsp:spPr>
        <a:xfrm>
          <a:off x="1655545" y="3768304"/>
          <a:ext cx="6622180" cy="106285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Level 4: </a:t>
          </a:r>
        </a:p>
        <a:p>
          <a:pPr marL="0" lvl="0" indent="0" algn="l" defTabSz="488950">
            <a:lnSpc>
              <a:spcPct val="90000"/>
            </a:lnSpc>
            <a:spcBef>
              <a:spcPct val="0"/>
            </a:spcBef>
            <a:spcAft>
              <a:spcPct val="35000"/>
            </a:spcAft>
            <a:buNone/>
          </a:pPr>
          <a:r>
            <a:rPr lang="en-US" sz="1100" kern="1200" dirty="0"/>
            <a:t>Students at this level demonstrate a </a:t>
          </a:r>
          <a:r>
            <a:rPr lang="en-US" sz="1100" b="1" kern="1200" dirty="0">
              <a:solidFill>
                <a:schemeClr val="accent6">
                  <a:lumMod val="75000"/>
                </a:schemeClr>
              </a:solidFill>
            </a:rPr>
            <a:t>thorough</a:t>
          </a:r>
          <a:r>
            <a:rPr lang="en-US" sz="1100" kern="1200" dirty="0"/>
            <a:t> understanding of the knowledge and skills specified in Georgia’s alternate academic content standards. They are actively working with adapted grade-level content that focuses on essential knowledge and skills and </a:t>
          </a:r>
          <a:r>
            <a:rPr lang="en-US" sz="1100" b="1" kern="1200" dirty="0">
              <a:solidFill>
                <a:schemeClr val="accent6">
                  <a:lumMod val="75000"/>
                </a:schemeClr>
              </a:solidFill>
            </a:rPr>
            <a:t>may need limited academic support </a:t>
          </a:r>
          <a:r>
            <a:rPr lang="en-US" sz="1100" kern="1200" dirty="0"/>
            <a:t>as they transition to the next grade/course, inclusive postsecondary education, or competitive integrated employment. </a:t>
          </a:r>
        </a:p>
      </dsp:txBody>
      <dsp:txXfrm>
        <a:off x="1686675" y="3799434"/>
        <a:ext cx="5314457" cy="1000594"/>
      </dsp:txXfrm>
    </dsp:sp>
    <dsp:sp modelId="{B093C423-35E6-4134-A191-BF00255F7507}">
      <dsp:nvSpPr>
        <dsp:cNvPr id="0" name=""/>
        <dsp:cNvSpPr/>
      </dsp:nvSpPr>
      <dsp:spPr>
        <a:xfrm>
          <a:off x="5931325" y="814050"/>
          <a:ext cx="690855" cy="69085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6086767" y="814050"/>
        <a:ext cx="379971" cy="519868"/>
      </dsp:txXfrm>
    </dsp:sp>
    <dsp:sp modelId="{790401E6-87BA-4649-9B8B-4DBDD1886F4D}">
      <dsp:nvSpPr>
        <dsp:cNvPr id="0" name=""/>
        <dsp:cNvSpPr/>
      </dsp:nvSpPr>
      <dsp:spPr>
        <a:xfrm>
          <a:off x="6485932" y="2070151"/>
          <a:ext cx="690855" cy="69085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6641374" y="2070151"/>
        <a:ext cx="379971" cy="519868"/>
      </dsp:txXfrm>
    </dsp:sp>
    <dsp:sp modelId="{C03C96EE-66B9-48BC-BA75-621BBB292167}">
      <dsp:nvSpPr>
        <dsp:cNvPr id="0" name=""/>
        <dsp:cNvSpPr/>
      </dsp:nvSpPr>
      <dsp:spPr>
        <a:xfrm>
          <a:off x="7032262" y="3326252"/>
          <a:ext cx="690855" cy="69085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7187704" y="3326252"/>
        <a:ext cx="379971" cy="519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6034C-597A-42CD-BE3C-7FE93584A789}">
      <dsp:nvSpPr>
        <dsp:cNvPr id="0" name=""/>
        <dsp:cNvSpPr/>
      </dsp:nvSpPr>
      <dsp:spPr>
        <a:xfrm>
          <a:off x="3906" y="13389"/>
          <a:ext cx="1332197" cy="66609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September 2018</a:t>
          </a:r>
        </a:p>
      </dsp:txBody>
      <dsp:txXfrm>
        <a:off x="23415" y="32898"/>
        <a:ext cx="1293179" cy="627080"/>
      </dsp:txXfrm>
    </dsp:sp>
    <dsp:sp modelId="{334F8607-20C8-47ED-9800-EAE367FAACB6}">
      <dsp:nvSpPr>
        <dsp:cNvPr id="0" name=""/>
        <dsp:cNvSpPr/>
      </dsp:nvSpPr>
      <dsp:spPr>
        <a:xfrm>
          <a:off x="137126" y="679488"/>
          <a:ext cx="133219" cy="499574"/>
        </a:xfrm>
        <a:custGeom>
          <a:avLst/>
          <a:gdLst/>
          <a:ahLst/>
          <a:cxnLst/>
          <a:rect l="0" t="0" r="0" b="0"/>
          <a:pathLst>
            <a:path>
              <a:moveTo>
                <a:pt x="0" y="0"/>
              </a:moveTo>
              <a:lnTo>
                <a:pt x="0" y="499574"/>
              </a:lnTo>
              <a:lnTo>
                <a:pt x="133219" y="499574"/>
              </a:lnTo>
            </a:path>
          </a:pathLst>
        </a:custGeom>
        <a:noFill/>
        <a:ln w="12700"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B12C014-14F9-4DE3-8308-40CB932E017E}">
      <dsp:nvSpPr>
        <dsp:cNvPr id="0" name=""/>
        <dsp:cNvSpPr/>
      </dsp:nvSpPr>
      <dsp:spPr>
        <a:xfrm>
          <a:off x="270346"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Content and Bias Review</a:t>
          </a:r>
        </a:p>
      </dsp:txBody>
      <dsp:txXfrm>
        <a:off x="289855" y="865522"/>
        <a:ext cx="1026740" cy="627080"/>
      </dsp:txXfrm>
    </dsp:sp>
    <dsp:sp modelId="{0AD5C00B-FAD5-41FB-87A4-3CA83B972CEC}">
      <dsp:nvSpPr>
        <dsp:cNvPr id="0" name=""/>
        <dsp:cNvSpPr/>
      </dsp:nvSpPr>
      <dsp:spPr>
        <a:xfrm>
          <a:off x="1669153" y="13389"/>
          <a:ext cx="1332197" cy="66609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February 2019</a:t>
          </a:r>
        </a:p>
      </dsp:txBody>
      <dsp:txXfrm>
        <a:off x="1688662" y="32898"/>
        <a:ext cx="1293179" cy="627080"/>
      </dsp:txXfrm>
    </dsp:sp>
    <dsp:sp modelId="{434B11D1-FD91-4F9E-B016-F4034FA3BC2A}">
      <dsp:nvSpPr>
        <dsp:cNvPr id="0" name=""/>
        <dsp:cNvSpPr/>
      </dsp:nvSpPr>
      <dsp:spPr>
        <a:xfrm>
          <a:off x="1802373"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135FFDC2-C007-478A-ADAC-A1AE5A81387D}">
      <dsp:nvSpPr>
        <dsp:cNvPr id="0" name=""/>
        <dsp:cNvSpPr/>
      </dsp:nvSpPr>
      <dsp:spPr>
        <a:xfrm>
          <a:off x="1935593"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Achievement Level Descriptor Meeting</a:t>
          </a:r>
        </a:p>
      </dsp:txBody>
      <dsp:txXfrm>
        <a:off x="1955102" y="865522"/>
        <a:ext cx="1026740" cy="627080"/>
      </dsp:txXfrm>
    </dsp:sp>
    <dsp:sp modelId="{99429D7D-495F-43CA-93A5-0A515A89AA38}">
      <dsp:nvSpPr>
        <dsp:cNvPr id="0" name=""/>
        <dsp:cNvSpPr/>
      </dsp:nvSpPr>
      <dsp:spPr>
        <a:xfrm>
          <a:off x="3334401" y="13389"/>
          <a:ext cx="1332197" cy="66609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March – May 2019</a:t>
          </a:r>
        </a:p>
      </dsp:txBody>
      <dsp:txXfrm>
        <a:off x="3353910" y="32898"/>
        <a:ext cx="1293179" cy="627080"/>
      </dsp:txXfrm>
    </dsp:sp>
    <dsp:sp modelId="{8F969651-7FF9-4B55-B4DF-E880C54A7133}">
      <dsp:nvSpPr>
        <dsp:cNvPr id="0" name=""/>
        <dsp:cNvSpPr/>
      </dsp:nvSpPr>
      <dsp:spPr>
        <a:xfrm>
          <a:off x="3467620"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68C48D"/>
          </a:solidFill>
          <a:prstDash val="solid"/>
          <a:miter lim="800000"/>
        </a:ln>
        <a:effectLst/>
      </dsp:spPr>
      <dsp:style>
        <a:lnRef idx="2">
          <a:scrgbClr r="0" g="0" b="0"/>
        </a:lnRef>
        <a:fillRef idx="0">
          <a:scrgbClr r="0" g="0" b="0"/>
        </a:fillRef>
        <a:effectRef idx="0">
          <a:scrgbClr r="0" g="0" b="0"/>
        </a:effectRef>
        <a:fontRef idx="minor"/>
      </dsp:style>
    </dsp:sp>
    <dsp:sp modelId="{CAB584E3-5374-4A0E-87DA-44507C63E5D8}">
      <dsp:nvSpPr>
        <dsp:cNvPr id="0" name=""/>
        <dsp:cNvSpPr/>
      </dsp:nvSpPr>
      <dsp:spPr>
        <a:xfrm>
          <a:off x="3600840"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GAA 2.0 Spring 2019 Administration</a:t>
          </a:r>
        </a:p>
      </dsp:txBody>
      <dsp:txXfrm>
        <a:off x="3620349" y="865522"/>
        <a:ext cx="1026740" cy="627080"/>
      </dsp:txXfrm>
    </dsp:sp>
    <dsp:sp modelId="{11E31B7B-BB24-4883-9135-72772649E960}">
      <dsp:nvSpPr>
        <dsp:cNvPr id="0" name=""/>
        <dsp:cNvSpPr/>
      </dsp:nvSpPr>
      <dsp:spPr>
        <a:xfrm>
          <a:off x="4999648" y="13389"/>
          <a:ext cx="1332197" cy="666098"/>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June 2019</a:t>
          </a:r>
        </a:p>
      </dsp:txBody>
      <dsp:txXfrm>
        <a:off x="5019157" y="32898"/>
        <a:ext cx="1293179" cy="627080"/>
      </dsp:txXfrm>
    </dsp:sp>
    <dsp:sp modelId="{FE476430-9768-4212-BDE0-F861A3185902}">
      <dsp:nvSpPr>
        <dsp:cNvPr id="0" name=""/>
        <dsp:cNvSpPr/>
      </dsp:nvSpPr>
      <dsp:spPr>
        <a:xfrm>
          <a:off x="5132868" y="679488"/>
          <a:ext cx="133219" cy="499574"/>
        </a:xfrm>
        <a:custGeom>
          <a:avLst/>
          <a:gdLst/>
          <a:ahLst/>
          <a:cxnLst/>
          <a:rect l="0" t="0" r="0" b="0"/>
          <a:pathLst>
            <a:path>
              <a:moveTo>
                <a:pt x="0" y="0"/>
              </a:moveTo>
              <a:lnTo>
                <a:pt x="0" y="499574"/>
              </a:lnTo>
              <a:lnTo>
                <a:pt x="133219" y="49957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4598E-7219-431E-B94D-39F6254ADE09}">
      <dsp:nvSpPr>
        <dsp:cNvPr id="0" name=""/>
        <dsp:cNvSpPr/>
      </dsp:nvSpPr>
      <dsp:spPr>
        <a:xfrm>
          <a:off x="5266087"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Item and Data Review</a:t>
          </a:r>
        </a:p>
      </dsp:txBody>
      <dsp:txXfrm>
        <a:off x="5285596" y="865522"/>
        <a:ext cx="1026740" cy="627080"/>
      </dsp:txXfrm>
    </dsp:sp>
    <dsp:sp modelId="{71C6806A-EC6C-4EF9-822F-F01DE4C4C319}">
      <dsp:nvSpPr>
        <dsp:cNvPr id="0" name=""/>
        <dsp:cNvSpPr/>
      </dsp:nvSpPr>
      <dsp:spPr>
        <a:xfrm>
          <a:off x="6664895" y="13389"/>
          <a:ext cx="1332197" cy="66609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July 2019</a:t>
          </a:r>
        </a:p>
      </dsp:txBody>
      <dsp:txXfrm>
        <a:off x="6684404" y="32898"/>
        <a:ext cx="1293179" cy="627080"/>
      </dsp:txXfrm>
    </dsp:sp>
    <dsp:sp modelId="{E517C023-FBC9-41CF-98BA-267DE73E2660}">
      <dsp:nvSpPr>
        <dsp:cNvPr id="0" name=""/>
        <dsp:cNvSpPr/>
      </dsp:nvSpPr>
      <dsp:spPr>
        <a:xfrm>
          <a:off x="6798115"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sp>
    <dsp:sp modelId="{82BDAFBE-B3FA-4D0C-9684-BC18A6407532}">
      <dsp:nvSpPr>
        <dsp:cNvPr id="0" name=""/>
        <dsp:cNvSpPr/>
      </dsp:nvSpPr>
      <dsp:spPr>
        <a:xfrm>
          <a:off x="6931335"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Standard Setting </a:t>
          </a:r>
        </a:p>
      </dsp:txBody>
      <dsp:txXfrm>
        <a:off x="6950844" y="865522"/>
        <a:ext cx="1026740" cy="627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3F9B6-0F97-4273-A2A2-024572627494}">
      <dsp:nvSpPr>
        <dsp:cNvPr id="0" name=""/>
        <dsp:cNvSpPr/>
      </dsp:nvSpPr>
      <dsp:spPr>
        <a:xfrm>
          <a:off x="3906" y="13389"/>
          <a:ext cx="1332197" cy="66609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October 2017</a:t>
          </a:r>
        </a:p>
      </dsp:txBody>
      <dsp:txXfrm>
        <a:off x="23415" y="32898"/>
        <a:ext cx="1293179" cy="627080"/>
      </dsp:txXfrm>
    </dsp:sp>
    <dsp:sp modelId="{E3505C17-794B-4439-9528-A179D4F4048D}">
      <dsp:nvSpPr>
        <dsp:cNvPr id="0" name=""/>
        <dsp:cNvSpPr/>
      </dsp:nvSpPr>
      <dsp:spPr>
        <a:xfrm>
          <a:off x="137126" y="679488"/>
          <a:ext cx="133219" cy="499574"/>
        </a:xfrm>
        <a:custGeom>
          <a:avLst/>
          <a:gdLst/>
          <a:ahLst/>
          <a:cxnLst/>
          <a:rect l="0" t="0" r="0" b="0"/>
          <a:pathLst>
            <a:path>
              <a:moveTo>
                <a:pt x="0" y="0"/>
              </a:moveTo>
              <a:lnTo>
                <a:pt x="0" y="499574"/>
              </a:lnTo>
              <a:lnTo>
                <a:pt x="133219" y="499574"/>
              </a:lnTo>
            </a:path>
          </a:pathLst>
        </a:custGeom>
        <a:noFill/>
        <a:ln w="12700"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DE3BCC19-3B4B-49D7-A97F-94E3167F5866}">
      <dsp:nvSpPr>
        <dsp:cNvPr id="0" name=""/>
        <dsp:cNvSpPr/>
      </dsp:nvSpPr>
      <dsp:spPr>
        <a:xfrm>
          <a:off x="270346"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Design &amp; Expectations Meeting</a:t>
          </a:r>
        </a:p>
      </dsp:txBody>
      <dsp:txXfrm>
        <a:off x="289855" y="865522"/>
        <a:ext cx="1026740" cy="627080"/>
      </dsp:txXfrm>
    </dsp:sp>
    <dsp:sp modelId="{E5734D3D-B9CA-468A-BDF8-59E9C6BCCF1D}">
      <dsp:nvSpPr>
        <dsp:cNvPr id="0" name=""/>
        <dsp:cNvSpPr/>
      </dsp:nvSpPr>
      <dsp:spPr>
        <a:xfrm>
          <a:off x="1669153" y="13389"/>
          <a:ext cx="1332197" cy="66609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November 2017</a:t>
          </a:r>
        </a:p>
      </dsp:txBody>
      <dsp:txXfrm>
        <a:off x="1688662" y="32898"/>
        <a:ext cx="1293179" cy="627080"/>
      </dsp:txXfrm>
    </dsp:sp>
    <dsp:sp modelId="{E352B32E-BF4B-426B-9101-A7B77BD4A204}">
      <dsp:nvSpPr>
        <dsp:cNvPr id="0" name=""/>
        <dsp:cNvSpPr/>
      </dsp:nvSpPr>
      <dsp:spPr>
        <a:xfrm>
          <a:off x="1802373"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CF463501-883F-4D15-B99C-68BB16CA221C}">
      <dsp:nvSpPr>
        <dsp:cNvPr id="0" name=""/>
        <dsp:cNvSpPr/>
      </dsp:nvSpPr>
      <dsp:spPr>
        <a:xfrm>
          <a:off x="1935593"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Assessment Specifications Meeting</a:t>
          </a:r>
        </a:p>
      </dsp:txBody>
      <dsp:txXfrm>
        <a:off x="1955102" y="865522"/>
        <a:ext cx="1026740" cy="627080"/>
      </dsp:txXfrm>
    </dsp:sp>
    <dsp:sp modelId="{6D28B35B-9198-436C-9A01-17AB3152E107}">
      <dsp:nvSpPr>
        <dsp:cNvPr id="0" name=""/>
        <dsp:cNvSpPr/>
      </dsp:nvSpPr>
      <dsp:spPr>
        <a:xfrm>
          <a:off x="3334401" y="13389"/>
          <a:ext cx="1332197" cy="66609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March 2018</a:t>
          </a:r>
        </a:p>
      </dsp:txBody>
      <dsp:txXfrm>
        <a:off x="3353910" y="32898"/>
        <a:ext cx="1293179" cy="627080"/>
      </dsp:txXfrm>
    </dsp:sp>
    <dsp:sp modelId="{D2AA9489-16AA-4D5F-9392-F5FE41E5CE48}">
      <dsp:nvSpPr>
        <dsp:cNvPr id="0" name=""/>
        <dsp:cNvSpPr/>
      </dsp:nvSpPr>
      <dsp:spPr>
        <a:xfrm>
          <a:off x="3467620"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68C48D"/>
          </a:solidFill>
          <a:prstDash val="solid"/>
          <a:miter lim="800000"/>
        </a:ln>
        <a:effectLst/>
      </dsp:spPr>
      <dsp:style>
        <a:lnRef idx="2">
          <a:scrgbClr r="0" g="0" b="0"/>
        </a:lnRef>
        <a:fillRef idx="0">
          <a:scrgbClr r="0" g="0" b="0"/>
        </a:fillRef>
        <a:effectRef idx="0">
          <a:scrgbClr r="0" g="0" b="0"/>
        </a:effectRef>
        <a:fontRef idx="minor"/>
      </dsp:style>
    </dsp:sp>
    <dsp:sp modelId="{30AF9F91-FC73-4B82-95DF-4439F3E3A7B6}">
      <dsp:nvSpPr>
        <dsp:cNvPr id="0" name=""/>
        <dsp:cNvSpPr/>
      </dsp:nvSpPr>
      <dsp:spPr>
        <a:xfrm>
          <a:off x="3600840"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Task Development &amp; Review</a:t>
          </a:r>
        </a:p>
      </dsp:txBody>
      <dsp:txXfrm>
        <a:off x="3620349" y="865522"/>
        <a:ext cx="1026740" cy="627080"/>
      </dsp:txXfrm>
    </dsp:sp>
    <dsp:sp modelId="{9C0848DC-6175-444F-B716-D02384457711}">
      <dsp:nvSpPr>
        <dsp:cNvPr id="0" name=""/>
        <dsp:cNvSpPr/>
      </dsp:nvSpPr>
      <dsp:spPr>
        <a:xfrm>
          <a:off x="4999648" y="13389"/>
          <a:ext cx="1332197" cy="666098"/>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May 2018</a:t>
          </a:r>
        </a:p>
      </dsp:txBody>
      <dsp:txXfrm>
        <a:off x="5019157" y="32898"/>
        <a:ext cx="1293179" cy="627080"/>
      </dsp:txXfrm>
    </dsp:sp>
    <dsp:sp modelId="{54B0F59D-5E1D-4C18-A4C9-88F210B8C7C0}">
      <dsp:nvSpPr>
        <dsp:cNvPr id="0" name=""/>
        <dsp:cNvSpPr/>
      </dsp:nvSpPr>
      <dsp:spPr>
        <a:xfrm>
          <a:off x="5132868"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92D050"/>
          </a:solidFill>
          <a:prstDash val="solid"/>
          <a:miter lim="800000"/>
        </a:ln>
        <a:effectLst/>
      </dsp:spPr>
      <dsp:style>
        <a:lnRef idx="2">
          <a:scrgbClr r="0" g="0" b="0"/>
        </a:lnRef>
        <a:fillRef idx="0">
          <a:scrgbClr r="0" g="0" b="0"/>
        </a:fillRef>
        <a:effectRef idx="0">
          <a:scrgbClr r="0" g="0" b="0"/>
        </a:effectRef>
        <a:fontRef idx="minor"/>
      </dsp:style>
    </dsp:sp>
    <dsp:sp modelId="{D771C1C0-9916-4565-8F35-8292034A6C79}">
      <dsp:nvSpPr>
        <dsp:cNvPr id="0" name=""/>
        <dsp:cNvSpPr/>
      </dsp:nvSpPr>
      <dsp:spPr>
        <a:xfrm>
          <a:off x="5266087"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cs typeface="Arial" panose="020B0604020202020204" pitchFamily="34" charset="0"/>
            </a:rPr>
            <a:t>Small </a:t>
          </a:r>
          <a:r>
            <a:rPr lang="en-US" sz="800" kern="1200" dirty="0">
              <a:latin typeface="Arial" panose="020B0604020202020204" pitchFamily="34" charset="0"/>
              <a:cs typeface="Arial" panose="020B0604020202020204" pitchFamily="34" charset="0"/>
            </a:rPr>
            <a:t>Scale Pilot</a:t>
          </a:r>
        </a:p>
      </dsp:txBody>
      <dsp:txXfrm>
        <a:off x="5285596" y="865522"/>
        <a:ext cx="1026740" cy="627080"/>
      </dsp:txXfrm>
    </dsp:sp>
    <dsp:sp modelId="{B2503E3D-9F04-4B19-B7CA-721AD83E0548}">
      <dsp:nvSpPr>
        <dsp:cNvPr id="0" name=""/>
        <dsp:cNvSpPr/>
      </dsp:nvSpPr>
      <dsp:spPr>
        <a:xfrm>
          <a:off x="6664895" y="13389"/>
          <a:ext cx="1332197" cy="66609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July 2018</a:t>
          </a:r>
        </a:p>
      </dsp:txBody>
      <dsp:txXfrm>
        <a:off x="6684404" y="32898"/>
        <a:ext cx="1293179" cy="627080"/>
      </dsp:txXfrm>
    </dsp:sp>
    <dsp:sp modelId="{C1A6051D-E8AA-4F66-B3FA-D87139DE1E9E}">
      <dsp:nvSpPr>
        <dsp:cNvPr id="0" name=""/>
        <dsp:cNvSpPr/>
      </dsp:nvSpPr>
      <dsp:spPr>
        <a:xfrm>
          <a:off x="6798115" y="679488"/>
          <a:ext cx="133219" cy="499574"/>
        </a:xfrm>
        <a:custGeom>
          <a:avLst/>
          <a:gdLst/>
          <a:ahLst/>
          <a:cxnLst/>
          <a:rect l="0" t="0" r="0" b="0"/>
          <a:pathLst>
            <a:path>
              <a:moveTo>
                <a:pt x="0" y="0"/>
              </a:moveTo>
              <a:lnTo>
                <a:pt x="0" y="499574"/>
              </a:lnTo>
              <a:lnTo>
                <a:pt x="133219" y="499574"/>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sp>
    <dsp:sp modelId="{D4D8872A-C7E3-4891-9694-26F7BD10ED7B}">
      <dsp:nvSpPr>
        <dsp:cNvPr id="0" name=""/>
        <dsp:cNvSpPr/>
      </dsp:nvSpPr>
      <dsp:spPr>
        <a:xfrm>
          <a:off x="6931335" y="846013"/>
          <a:ext cx="1065758" cy="666098"/>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Blueprint, Extended Standards, and Task Review</a:t>
          </a:r>
        </a:p>
      </dsp:txBody>
      <dsp:txXfrm>
        <a:off x="6950844" y="865522"/>
        <a:ext cx="1026740" cy="62708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0.40625</cdr:x>
      <cdr:y>0.08516</cdr:y>
    </cdr:from>
    <cdr:to>
      <cdr:x>0.55625</cdr:x>
      <cdr:y>0.31016</cdr:y>
    </cdr:to>
    <cdr:sp macro="" textlink="">
      <cdr:nvSpPr>
        <cdr:cNvPr id="2" name="TextBox 1"/>
        <cdr:cNvSpPr txBox="1"/>
      </cdr:nvSpPr>
      <cdr:spPr>
        <a:xfrm xmlns:a="http://schemas.openxmlformats.org/drawingml/2006/main">
          <a:off x="2476500" y="3460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0.40625</cdr:x>
      <cdr:y>0.08516</cdr:y>
    </cdr:from>
    <cdr:to>
      <cdr:x>0.55625</cdr:x>
      <cdr:y>0.31016</cdr:y>
    </cdr:to>
    <cdr:sp macro="" textlink="">
      <cdr:nvSpPr>
        <cdr:cNvPr id="2" name="TextBox 1"/>
        <cdr:cNvSpPr txBox="1"/>
      </cdr:nvSpPr>
      <cdr:spPr>
        <a:xfrm xmlns:a="http://schemas.openxmlformats.org/drawingml/2006/main">
          <a:off x="2476500" y="3460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0.40625</cdr:x>
      <cdr:y>0.08516</cdr:y>
    </cdr:from>
    <cdr:to>
      <cdr:x>0.55625</cdr:x>
      <cdr:y>0.31016</cdr:y>
    </cdr:to>
    <cdr:sp macro="" textlink="">
      <cdr:nvSpPr>
        <cdr:cNvPr id="2" name="TextBox 1"/>
        <cdr:cNvSpPr txBox="1"/>
      </cdr:nvSpPr>
      <cdr:spPr>
        <a:xfrm xmlns:a="http://schemas.openxmlformats.org/drawingml/2006/main">
          <a:off x="2476500" y="3460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E0D14-2BAE-4234-B7A4-A9463B9CC004}" type="datetimeFigureOut">
              <a:rPr lang="en-US" smtClean="0"/>
              <a:t>9/27/2019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FC1-CA40-40D7-9B96-52BCB2839A77}" type="slidenum">
              <a:rPr lang="en-US" smtClean="0"/>
              <a:t>‹#›</a:t>
            </a:fld>
            <a:endParaRPr lang="en-US"/>
          </a:p>
        </p:txBody>
      </p:sp>
    </p:spTree>
    <p:extLst>
      <p:ext uri="{BB962C8B-B14F-4D97-AF65-F5344CB8AC3E}">
        <p14:creationId xmlns:p14="http://schemas.microsoft.com/office/powerpoint/2010/main" val="252417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5/9</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EA18F8-28EA-4C98-8611-5E43F125A7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35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nearing completion of the development of </a:t>
            </a:r>
            <a:r>
              <a:rPr lang="en-US" dirty="0" err="1"/>
              <a:t>Keenville</a:t>
            </a:r>
            <a:r>
              <a:rPr lang="en-US" dirty="0"/>
              <a:t>, Georgia’s game-based formative assessment in literacy and mathematics for grades 1 and 2. New games and dashboards will arrive this spring and summer. The assessment will be fully operational for the 2019-2020 school year.</a:t>
            </a:r>
          </a:p>
          <a:p>
            <a:endParaRPr lang="en-US" dirty="0"/>
          </a:p>
          <a:p>
            <a:r>
              <a:rPr lang="en-US" dirty="0"/>
              <a:t>We are excited about the new games and have received excellent feedback from the teachers and students who participated in development and testing. Upcoming enhancements to the teacher dashboards </a:t>
            </a:r>
            <a:r>
              <a:rPr lang="en-US" sz="1200" dirty="0"/>
              <a:t>include features such as student progress reports, play history, and item-level details. School and district leaders will soon have access to real-time dashboards featuring data for students in their school or district. We appreciate the ongoing feedback we are receiving from your districts to help us make refinements and enhancements to this assessment system.</a:t>
            </a:r>
          </a:p>
          <a:p>
            <a:endParaRPr lang="en-US" dirty="0"/>
          </a:p>
        </p:txBody>
      </p:sp>
      <p:sp>
        <p:nvSpPr>
          <p:cNvPr id="4" name="Slide Number Placeholder 3"/>
          <p:cNvSpPr>
            <a:spLocks noGrp="1"/>
          </p:cNvSpPr>
          <p:nvPr>
            <p:ph type="sldNum" sz="quarter" idx="5"/>
          </p:nvPr>
        </p:nvSpPr>
        <p:spPr/>
        <p:txBody>
          <a:bodyPr/>
          <a:lstStyle/>
          <a:p>
            <a:fld id="{0DEAD64E-321E-4338-8447-EEEABBBE820E}" type="slidenum">
              <a:rPr lang="en-US" smtClean="0"/>
              <a:t>38</a:t>
            </a:fld>
            <a:endParaRPr lang="en-US"/>
          </a:p>
        </p:txBody>
      </p:sp>
    </p:spTree>
    <p:extLst>
      <p:ext uri="{BB962C8B-B14F-4D97-AF65-F5344CB8AC3E}">
        <p14:creationId xmlns:p14="http://schemas.microsoft.com/office/powerpoint/2010/main" val="3742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mailto:atimberlake@doe.k12.ga.us" TargetMode="External"/><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99C8B300-D890-45B6-82C9-6094902554CF}" type="datetime1">
              <a:rPr lang="en-US" smtClean="0"/>
              <a:t>9/27/2019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4931BF62-F78E-4DFF-95B7-D4EC94947478}"/>
              </a:ext>
            </a:extLst>
          </p:cNvPr>
          <p:cNvSpPr txBox="1"/>
          <p:nvPr userDrawn="1"/>
        </p:nvSpPr>
        <p:spPr>
          <a:xfrm>
            <a:off x="895350" y="248887"/>
            <a:ext cx="7826485" cy="369332"/>
          </a:xfrm>
          <a:prstGeom prst="rect">
            <a:avLst/>
          </a:prstGeom>
          <a:noFill/>
        </p:spPr>
        <p:txBody>
          <a:bodyPr wrap="square" rtlCol="0">
            <a:spAutoFit/>
          </a:bodyPr>
          <a:lstStyle/>
          <a:p>
            <a:r>
              <a:rPr lang="en-US" sz="1800" b="1" dirty="0">
                <a:solidFill>
                  <a:schemeClr val="accent1">
                    <a:lumMod val="50000"/>
                  </a:schemeClr>
                </a:solidFill>
              </a:rPr>
              <a:t>GAAP Presentation</a:t>
            </a:r>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85216"/>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63849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A8BE873-6C1B-4A21-91B8-2712DB88A081}" type="datetime1">
              <a:rPr lang="en-US" smtClean="0"/>
              <a:pPr/>
              <a:t>9/27/2019</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AA149EFE-6841-429F-AA4C-E8E9BFBD5F0C}"/>
              </a:ext>
            </a:extLst>
          </p:cNvPr>
          <p:cNvSpPr txBox="1"/>
          <p:nvPr userDrawn="1"/>
        </p:nvSpPr>
        <p:spPr>
          <a:xfrm>
            <a:off x="895350" y="248887"/>
            <a:ext cx="7826485" cy="369332"/>
          </a:xfrm>
          <a:prstGeom prst="rect">
            <a:avLst/>
          </a:prstGeom>
          <a:noFill/>
        </p:spPr>
        <p:txBody>
          <a:bodyPr wrap="square" rtlCol="0">
            <a:spAutoFit/>
          </a:bodyPr>
          <a:lstStyle/>
          <a:p>
            <a:r>
              <a:rPr lang="en-US" sz="1800" b="1" dirty="0">
                <a:solidFill>
                  <a:schemeClr val="accent1">
                    <a:lumMod val="50000"/>
                  </a:schemeClr>
                </a:solidFill>
              </a:rPr>
              <a:t>GAAP Presentation</a:t>
            </a:r>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83996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518990"/>
            <a:ext cx="1602907" cy="878373"/>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4298145"/>
            <a:ext cx="2774771" cy="1108198"/>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86120"/>
            </a:xfrm>
            <a:prstGeom prst="rect">
              <a:avLst/>
            </a:prstGeom>
            <a:noFill/>
          </p:spPr>
          <p:txBody>
            <a:bodyPr wrap="square" rtlCol="0">
              <a:spAutoFit/>
            </a:bodyPr>
            <a:lstStyle/>
            <a:p>
              <a:pPr algn="l"/>
              <a:r>
                <a:rPr lang="en-US" sz="1800" b="1" i="0" dirty="0" err="1">
                  <a:solidFill>
                    <a:srgbClr val="44883E"/>
                  </a:solidFill>
                  <a:latin typeface="Arial" panose="020B0604020202020204" pitchFamily="34" charset="0"/>
                  <a:cs typeface="Arial" panose="020B0604020202020204" pitchFamily="34" charset="0"/>
                </a:rPr>
                <a:t>www.gadoe.org</a:t>
              </a:r>
              <a:endParaRPr lang="en-US" sz="18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439590"/>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a:t>
              </a:r>
              <a:r>
                <a:rPr lang="en-US" sz="1200" dirty="0" err="1">
                  <a:solidFill>
                    <a:srgbClr val="44883E"/>
                  </a:solidFill>
                  <a:latin typeface="Arial" panose="020B0604020202020204" pitchFamily="34" charset="0"/>
                  <a:cs typeface="Arial" panose="020B0604020202020204" pitchFamily="34" charset="0"/>
                </a:rPr>
                <a:t>georgiadeptofed</a:t>
              </a:r>
              <a:endParaRPr lang="en-US" sz="12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2"/>
              <a:ext cx="3533643" cy="439590"/>
            </a:xfrm>
            <a:prstGeom prst="rect">
              <a:avLst/>
            </a:prstGeom>
            <a:noFill/>
          </p:spPr>
          <p:txBody>
            <a:bodyPr wrap="square" rtlCol="0">
              <a:spAutoFit/>
            </a:bodyPr>
            <a:lstStyle/>
            <a:p>
              <a:pPr algn="r"/>
              <a:r>
                <a:rPr lang="en-US" sz="1200" dirty="0" err="1">
                  <a:solidFill>
                    <a:srgbClr val="44883E"/>
                  </a:solidFill>
                  <a:latin typeface="Arial" panose="020B0604020202020204" pitchFamily="34" charset="0"/>
                  <a:cs typeface="Arial" panose="020B0604020202020204" pitchFamily="34" charset="0"/>
                </a:rPr>
                <a:t>youtube.com</a:t>
              </a:r>
              <a:r>
                <a:rPr lang="en-US" sz="1200" dirty="0">
                  <a:solidFill>
                    <a:srgbClr val="44883E"/>
                  </a:solidFill>
                  <a:latin typeface="Arial" panose="020B0604020202020204" pitchFamily="34" charset="0"/>
                  <a:cs typeface="Arial" panose="020B0604020202020204" pitchFamily="34" charset="0"/>
                </a:rPr>
                <a:t>/</a:t>
              </a:r>
              <a:r>
                <a:rPr lang="en-US" sz="1200" dirty="0" err="1">
                  <a:solidFill>
                    <a:srgbClr val="44883E"/>
                  </a:solidFill>
                  <a:latin typeface="Arial" panose="020B0604020202020204" pitchFamily="34" charset="0"/>
                  <a:cs typeface="Arial" panose="020B0604020202020204" pitchFamily="34" charset="0"/>
                </a:rPr>
                <a:t>georgiadeptofed</a:t>
              </a:r>
              <a:endParaRPr lang="en-US" sz="12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79629" y="319302"/>
            <a:ext cx="808229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E20177"/>
                </a:solidFill>
                <a:latin typeface="Arial Black" panose="020B0A04020102020204" pitchFamily="34"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testing.gadoe.org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keenville.gadoe.org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accountability.gadoe.org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Allison Timberlake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Deputy Superintendent for Assessment &amp;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hlinkClick r:id="rId5"/>
              </a:rPr>
              <a:t>atimberlake@doe.k12.ga.us</a:t>
            </a:r>
            <a:endParaRPr lang="en-US" sz="16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50000"/>
                  </a:schemeClr>
                </a:solidFill>
                <a:latin typeface="Arial Black" panose="020B0A04020102020204" pitchFamily="34" charset="0"/>
              </a:rPr>
              <a:t>(404) 463-6666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303926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99C8B300-D890-45B6-82C9-6094902554CF}" type="datetime1">
              <a:rPr lang="en-US" smtClean="0"/>
              <a:t>9/27/2019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4931BF62-F78E-4DFF-95B7-D4EC94947478}"/>
              </a:ext>
            </a:extLst>
          </p:cNvPr>
          <p:cNvSpPr txBox="1"/>
          <p:nvPr userDrawn="1"/>
        </p:nvSpPr>
        <p:spPr>
          <a:xfrm>
            <a:off x="895350" y="248887"/>
            <a:ext cx="7826485" cy="369332"/>
          </a:xfrm>
          <a:prstGeom prst="rect">
            <a:avLst/>
          </a:prstGeom>
          <a:noFill/>
        </p:spPr>
        <p:txBody>
          <a:bodyPr wrap="square" rtlCol="0">
            <a:spAutoFit/>
          </a:bodyPr>
          <a:lstStyle/>
          <a:p>
            <a:r>
              <a:rPr lang="en-US" sz="1800" b="1" dirty="0">
                <a:solidFill>
                  <a:schemeClr val="accent1">
                    <a:lumMod val="50000"/>
                  </a:schemeClr>
                </a:solidFill>
              </a:rPr>
              <a:t>GAAP Presentation</a:t>
            </a:r>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85216"/>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00687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9/27/2019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675" r:id="rId4"/>
    <p:sldLayoutId id="2147483684" r:id="rId5"/>
    <p:sldLayoutId id="2147483685" r:id="rId6"/>
    <p:sldLayoutId id="2147483686" r:id="rId7"/>
    <p:sldLayoutId id="2147483687" r:id="rId8"/>
    <p:sldLayoutId id="2147483688" r:id="rId9"/>
    <p:sldLayoutId id="2147483689" r:id="rId10"/>
    <p:sldLayoutId id="2147483701" r:id="rId11"/>
    <p:sldLayoutId id="2147483700" r:id="rId12"/>
    <p:sldLayoutId id="2147483690" r:id="rId13"/>
    <p:sldLayoutId id="2147483691" r:id="rId14"/>
    <p:sldLayoutId id="2147483692" r:id="rId15"/>
    <p:sldLayoutId id="2147483693" r:id="rId16"/>
    <p:sldLayoutId id="2147483694" r:id="rId17"/>
    <p:sldLayoutId id="2147483695" r:id="rId18"/>
    <p:sldLayoutId id="2147483698" r:id="rId19"/>
    <p:sldLayoutId id="2147483667" r:id="rId20"/>
    <p:sldLayoutId id="2147483696" r:id="rId21"/>
    <p:sldLayoutId id="2147483697" r:id="rId22"/>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2.0-Extended-Content-Standards.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4.xml"/><Relationship Id="rId7" Type="http://schemas.openxmlformats.org/officeDocument/2006/relationships/hyperlink" Target="http://commons.wikimedia.org/wiki/file:book_icoline.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commons.wikimedia.org/wiki/File:Group_font_awesome.svg" TargetMode="External"/><Relationship Id="rId5" Type="http://schemas.openxmlformats.org/officeDocument/2006/relationships/hyperlink" Target="https://en.wikipedia.org/wiki/Elementary_arithmetic"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pixabay.com/en/bubble-chemical-chemistry-glass-202249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esmos.com/fourfunction" TargetMode="Externa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hyperlink" Target="https://teacher.desmos.com/" TargetMode="External"/><Relationship Id="rId5" Type="http://schemas.openxmlformats.org/officeDocument/2006/relationships/hyperlink" Target="https://www.desmos.com/calculator" TargetMode="External"/><Relationship Id="rId4" Type="http://schemas.openxmlformats.org/officeDocument/2006/relationships/hyperlink" Target="https://www.desmos.com/scientifi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D43A1-E0EA-420C-AAFC-0045165C4C8B}"/>
              </a:ext>
            </a:extLst>
          </p:cNvPr>
          <p:cNvSpPr>
            <a:spLocks noGrp="1"/>
          </p:cNvSpPr>
          <p:nvPr>
            <p:ph type="ctrTitle"/>
          </p:nvPr>
        </p:nvSpPr>
        <p:spPr/>
        <p:txBody>
          <a:bodyPr>
            <a:normAutofit/>
          </a:bodyPr>
          <a:lstStyle/>
          <a:p>
            <a:r>
              <a:rPr lang="en-US" sz="4400" dirty="0"/>
              <a:t>Assessment Update</a:t>
            </a:r>
          </a:p>
        </p:txBody>
      </p:sp>
      <p:sp>
        <p:nvSpPr>
          <p:cNvPr id="5" name="Subtitle 4">
            <a:extLst>
              <a:ext uri="{FF2B5EF4-FFF2-40B4-BE49-F238E27FC236}">
                <a16:creationId xmlns:a16="http://schemas.microsoft.com/office/drawing/2014/main" id="{6298C473-B151-4E2E-B17D-806537936E91}"/>
              </a:ext>
            </a:extLst>
          </p:cNvPr>
          <p:cNvSpPr>
            <a:spLocks noGrp="1"/>
          </p:cNvSpPr>
          <p:nvPr>
            <p:ph type="subTitle" idx="1"/>
          </p:nvPr>
        </p:nvSpPr>
        <p:spPr/>
        <p:txBody>
          <a:bodyPr/>
          <a:lstStyle/>
          <a:p>
            <a:r>
              <a:rPr lang="en-US" dirty="0"/>
              <a:t>GACIS Fall Conference</a:t>
            </a:r>
          </a:p>
          <a:p>
            <a:r>
              <a:rPr lang="en-US" dirty="0"/>
              <a:t>September 26, 2019</a:t>
            </a:r>
          </a:p>
        </p:txBody>
      </p:sp>
    </p:spTree>
    <p:extLst>
      <p:ext uri="{BB962C8B-B14F-4D97-AF65-F5344CB8AC3E}">
        <p14:creationId xmlns:p14="http://schemas.microsoft.com/office/powerpoint/2010/main" val="14518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 Level Performance: EOG</a:t>
            </a:r>
          </a:p>
        </p:txBody>
      </p:sp>
      <p:sp>
        <p:nvSpPr>
          <p:cNvPr id="8" name="TextBox 7">
            <a:extLst>
              <a:ext uri="{FF2B5EF4-FFF2-40B4-BE49-F238E27FC236}">
                <a16:creationId xmlns:a16="http://schemas.microsoft.com/office/drawing/2014/main" id="{574138D3-4323-40BB-A8B6-C9A48D1F36D9}"/>
              </a:ext>
            </a:extLst>
          </p:cNvPr>
          <p:cNvSpPr txBox="1"/>
          <p:nvPr/>
        </p:nvSpPr>
        <p:spPr>
          <a:xfrm>
            <a:off x="8458200" y="6344977"/>
            <a:ext cx="457200" cy="369332"/>
          </a:xfrm>
          <a:prstGeom prst="rect">
            <a:avLst/>
          </a:prstGeom>
          <a:noFill/>
        </p:spPr>
        <p:txBody>
          <a:bodyPr wrap="square" rtlCol="0">
            <a:spAutoFit/>
          </a:bodyPr>
          <a:lstStyle/>
          <a:p>
            <a:pPr algn="ctr"/>
            <a:fld id="{F14B4F27-F2FD-4F2A-90F4-99B0DF5C7454}" type="slidenum">
              <a:rPr lang="en-US" b="1" smtClean="0">
                <a:solidFill>
                  <a:schemeClr val="bg1"/>
                </a:solidFill>
              </a:rPr>
              <a:pPr algn="ctr"/>
              <a:t>10</a:t>
            </a:fld>
            <a:endParaRPr lang="en-US" b="1" dirty="0">
              <a:solidFill>
                <a:schemeClr val="bg1"/>
              </a:solidFill>
            </a:endParaRPr>
          </a:p>
        </p:txBody>
      </p:sp>
      <p:graphicFrame>
        <p:nvGraphicFramePr>
          <p:cNvPr id="13" name="Table 12">
            <a:extLst>
              <a:ext uri="{FF2B5EF4-FFF2-40B4-BE49-F238E27FC236}">
                <a16:creationId xmlns:a16="http://schemas.microsoft.com/office/drawing/2014/main" id="{A4150C20-BC56-4D3B-B34F-9D4955EE36DA}"/>
              </a:ext>
            </a:extLst>
          </p:cNvPr>
          <p:cNvGraphicFramePr>
            <a:graphicFrameLocks noGrp="1"/>
          </p:cNvGraphicFramePr>
          <p:nvPr/>
        </p:nvGraphicFramePr>
        <p:xfrm>
          <a:off x="990600" y="1199695"/>
          <a:ext cx="7238998" cy="4427421"/>
        </p:xfrm>
        <a:graphic>
          <a:graphicData uri="http://schemas.openxmlformats.org/drawingml/2006/table">
            <a:tbl>
              <a:tblPr bandCol="1"/>
              <a:tblGrid>
                <a:gridCol w="677056">
                  <a:extLst>
                    <a:ext uri="{9D8B030D-6E8A-4147-A177-3AD203B41FA5}">
                      <a16:colId xmlns:a16="http://schemas.microsoft.com/office/drawing/2014/main" val="3612380422"/>
                    </a:ext>
                  </a:extLst>
                </a:gridCol>
                <a:gridCol w="1576352">
                  <a:extLst>
                    <a:ext uri="{9D8B030D-6E8A-4147-A177-3AD203B41FA5}">
                      <a16:colId xmlns:a16="http://schemas.microsoft.com/office/drawing/2014/main" val="1855148691"/>
                    </a:ext>
                  </a:extLst>
                </a:gridCol>
                <a:gridCol w="498559">
                  <a:extLst>
                    <a:ext uri="{9D8B030D-6E8A-4147-A177-3AD203B41FA5}">
                      <a16:colId xmlns:a16="http://schemas.microsoft.com/office/drawing/2014/main" val="4047046289"/>
                    </a:ext>
                  </a:extLst>
                </a:gridCol>
                <a:gridCol w="498559">
                  <a:extLst>
                    <a:ext uri="{9D8B030D-6E8A-4147-A177-3AD203B41FA5}">
                      <a16:colId xmlns:a16="http://schemas.microsoft.com/office/drawing/2014/main" val="561884321"/>
                    </a:ext>
                  </a:extLst>
                </a:gridCol>
                <a:gridCol w="498559">
                  <a:extLst>
                    <a:ext uri="{9D8B030D-6E8A-4147-A177-3AD203B41FA5}">
                      <a16:colId xmlns:a16="http://schemas.microsoft.com/office/drawing/2014/main" val="2309431733"/>
                    </a:ext>
                  </a:extLst>
                </a:gridCol>
                <a:gridCol w="498559">
                  <a:extLst>
                    <a:ext uri="{9D8B030D-6E8A-4147-A177-3AD203B41FA5}">
                      <a16:colId xmlns:a16="http://schemas.microsoft.com/office/drawing/2014/main" val="165629658"/>
                    </a:ext>
                  </a:extLst>
                </a:gridCol>
                <a:gridCol w="498559">
                  <a:extLst>
                    <a:ext uri="{9D8B030D-6E8A-4147-A177-3AD203B41FA5}">
                      <a16:colId xmlns:a16="http://schemas.microsoft.com/office/drawing/2014/main" val="1676921938"/>
                    </a:ext>
                  </a:extLst>
                </a:gridCol>
                <a:gridCol w="498559">
                  <a:extLst>
                    <a:ext uri="{9D8B030D-6E8A-4147-A177-3AD203B41FA5}">
                      <a16:colId xmlns:a16="http://schemas.microsoft.com/office/drawing/2014/main" val="2687006748"/>
                    </a:ext>
                  </a:extLst>
                </a:gridCol>
                <a:gridCol w="498559">
                  <a:extLst>
                    <a:ext uri="{9D8B030D-6E8A-4147-A177-3AD203B41FA5}">
                      <a16:colId xmlns:a16="http://schemas.microsoft.com/office/drawing/2014/main" val="4275526199"/>
                    </a:ext>
                  </a:extLst>
                </a:gridCol>
                <a:gridCol w="498559">
                  <a:extLst>
                    <a:ext uri="{9D8B030D-6E8A-4147-A177-3AD203B41FA5}">
                      <a16:colId xmlns:a16="http://schemas.microsoft.com/office/drawing/2014/main" val="3545557354"/>
                    </a:ext>
                  </a:extLst>
                </a:gridCol>
                <a:gridCol w="498559">
                  <a:extLst>
                    <a:ext uri="{9D8B030D-6E8A-4147-A177-3AD203B41FA5}">
                      <a16:colId xmlns:a16="http://schemas.microsoft.com/office/drawing/2014/main" val="2869026394"/>
                    </a:ext>
                  </a:extLst>
                </a:gridCol>
                <a:gridCol w="498559">
                  <a:extLst>
                    <a:ext uri="{9D8B030D-6E8A-4147-A177-3AD203B41FA5}">
                      <a16:colId xmlns:a16="http://schemas.microsoft.com/office/drawing/2014/main" val="1833448094"/>
                    </a:ext>
                  </a:extLst>
                </a:gridCol>
              </a:tblGrid>
              <a:tr h="309873">
                <a:tc rowSpan="2">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Content 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Developing and Above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Proficient and Above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6606146"/>
                  </a:ext>
                </a:extLst>
              </a:tr>
              <a:tr h="50443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2018 to 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2017 to 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2018 to 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2017 to 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710252"/>
                  </a:ext>
                </a:extLst>
              </a:tr>
              <a:tr h="214528">
                <a:tc rowSpan="2">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Language Arts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2832189111"/>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Mathematics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80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2351006917"/>
                  </a:ext>
                </a:extLst>
              </a:tr>
              <a:tr h="214528">
                <a:tc rowSpan="2">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Language Arts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600105800"/>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Mathematics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82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2531768025"/>
                  </a:ext>
                </a:extLst>
              </a:tr>
              <a:tr h="214528">
                <a:tc rowSpan="4">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Language Arts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76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549147122"/>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Mathematics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855981810"/>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4268245383"/>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 Studies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4033903368"/>
                  </a:ext>
                </a:extLst>
              </a:tr>
              <a:tr h="249389">
                <a:tc rowSpan="2">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Language Arts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3572345813"/>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Mathematics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3181299622"/>
                  </a:ext>
                </a:extLst>
              </a:tr>
              <a:tr h="249389">
                <a:tc rowSpan="2">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Language Arts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1506656269"/>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Mathematics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2860465761"/>
                  </a:ext>
                </a:extLst>
              </a:tr>
              <a:tr h="249389">
                <a:tc rowSpan="4">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Language Arts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2085479539"/>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Mathematics</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1017169343"/>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a:t>
                      </a:r>
                      <a:r>
                        <a:rPr lang="en-US" sz="9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3773560508"/>
                  </a:ext>
                </a:extLst>
              </a:tr>
              <a:tr h="214528">
                <a:tc vMerge="1">
                  <a:txBody>
                    <a:bodyPr/>
                    <a:lstStyle/>
                    <a:p>
                      <a:endParaRPr lang="en-US"/>
                    </a:p>
                  </a:txBody>
                  <a:tcPr/>
                </a:tc>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Social Studies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928383915"/>
                  </a:ext>
                </a:extLst>
              </a:tr>
            </a:tbl>
          </a:graphicData>
        </a:graphic>
      </p:graphicFrame>
      <p:sp>
        <p:nvSpPr>
          <p:cNvPr id="14" name="TextBox 13">
            <a:extLst>
              <a:ext uri="{FF2B5EF4-FFF2-40B4-BE49-F238E27FC236}">
                <a16:creationId xmlns:a16="http://schemas.microsoft.com/office/drawing/2014/main" id="{E0CC51D8-F78F-4D47-B53E-A0BDD30D6192}"/>
              </a:ext>
            </a:extLst>
          </p:cNvPr>
          <p:cNvSpPr txBox="1"/>
          <p:nvPr/>
        </p:nvSpPr>
        <p:spPr>
          <a:xfrm>
            <a:off x="990600" y="5616714"/>
            <a:ext cx="6629400" cy="584775"/>
          </a:xfrm>
          <a:prstGeom prst="rect">
            <a:avLst/>
          </a:prstGeom>
          <a:noFill/>
        </p:spPr>
        <p:txBody>
          <a:bodyPr wrap="square" rtlCol="0">
            <a:spAutoFit/>
          </a:bodyPr>
          <a:lstStyle/>
          <a:p>
            <a:r>
              <a:rPr lang="en-US" sz="800" baseline="30000" dirty="0"/>
              <a:t>1</a:t>
            </a:r>
            <a:r>
              <a:rPr lang="en-US" sz="800" dirty="0"/>
              <a:t>Per Georgia’s ESSA waiver, 2018 and 2019 results (excluding the mean scale score) include the EOC performance of middle school students who took the corresponding content area End-of-Course (EOC) assessment in lieu of the EOG assessment. </a:t>
            </a:r>
          </a:p>
          <a:p>
            <a:r>
              <a:rPr lang="en-US" sz="800" baseline="30000" dirty="0"/>
              <a:t>2</a:t>
            </a:r>
            <a:r>
              <a:rPr lang="en-US" sz="800" dirty="0"/>
              <a:t>Per Georgia’s ESEA and ESSA waivers, 2017, 2018, and 2019 results (excluding the mean scale score) include the EOC performance of middle school students who took the corresponding content area End-of-Course (EOC) assessment in lieu of the EOG assessment. </a:t>
            </a:r>
          </a:p>
        </p:txBody>
      </p:sp>
      <p:sp>
        <p:nvSpPr>
          <p:cNvPr id="6" name="TextBox 5">
            <a:extLst>
              <a:ext uri="{FF2B5EF4-FFF2-40B4-BE49-F238E27FC236}">
                <a16:creationId xmlns:a16="http://schemas.microsoft.com/office/drawing/2014/main" id="{393CD5E1-0C2F-42FD-A5B5-FF967A0537D6}"/>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16686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 Level Performance: EOC</a:t>
            </a:r>
          </a:p>
        </p:txBody>
      </p:sp>
      <p:sp>
        <p:nvSpPr>
          <p:cNvPr id="8" name="TextBox 7">
            <a:extLst>
              <a:ext uri="{FF2B5EF4-FFF2-40B4-BE49-F238E27FC236}">
                <a16:creationId xmlns:a16="http://schemas.microsoft.com/office/drawing/2014/main" id="{574138D3-4323-40BB-A8B6-C9A48D1F36D9}"/>
              </a:ext>
            </a:extLst>
          </p:cNvPr>
          <p:cNvSpPr txBox="1"/>
          <p:nvPr/>
        </p:nvSpPr>
        <p:spPr>
          <a:xfrm>
            <a:off x="8458200" y="6344977"/>
            <a:ext cx="457200" cy="369332"/>
          </a:xfrm>
          <a:prstGeom prst="rect">
            <a:avLst/>
          </a:prstGeom>
          <a:noFill/>
        </p:spPr>
        <p:txBody>
          <a:bodyPr wrap="square" rtlCol="0">
            <a:spAutoFit/>
          </a:bodyPr>
          <a:lstStyle/>
          <a:p>
            <a:pPr algn="ctr"/>
            <a:fld id="{F14B4F27-F2FD-4F2A-90F4-99B0DF5C7454}" type="slidenum">
              <a:rPr lang="en-US" b="1" smtClean="0">
                <a:solidFill>
                  <a:schemeClr val="bg1"/>
                </a:solidFill>
              </a:rPr>
              <a:pPr algn="ctr"/>
              <a:t>11</a:t>
            </a:fld>
            <a:endParaRPr lang="en-US" b="1" dirty="0">
              <a:solidFill>
                <a:schemeClr val="bg1"/>
              </a:solidFill>
            </a:endParaRPr>
          </a:p>
        </p:txBody>
      </p:sp>
      <p:graphicFrame>
        <p:nvGraphicFramePr>
          <p:cNvPr id="13" name="Table 12">
            <a:extLst>
              <a:ext uri="{FF2B5EF4-FFF2-40B4-BE49-F238E27FC236}">
                <a16:creationId xmlns:a16="http://schemas.microsoft.com/office/drawing/2014/main" id="{A4150C20-BC56-4D3B-B34F-9D4955EE36DA}"/>
              </a:ext>
            </a:extLst>
          </p:cNvPr>
          <p:cNvGraphicFramePr>
            <a:graphicFrameLocks noGrp="1"/>
          </p:cNvGraphicFramePr>
          <p:nvPr/>
        </p:nvGraphicFramePr>
        <p:xfrm>
          <a:off x="990600" y="1199695"/>
          <a:ext cx="7467595" cy="4585844"/>
        </p:xfrm>
        <a:graphic>
          <a:graphicData uri="http://schemas.openxmlformats.org/drawingml/2006/table">
            <a:tbl>
              <a:tblPr bandCol="1"/>
              <a:tblGrid>
                <a:gridCol w="1793915">
                  <a:extLst>
                    <a:ext uri="{9D8B030D-6E8A-4147-A177-3AD203B41FA5}">
                      <a16:colId xmlns:a16="http://schemas.microsoft.com/office/drawing/2014/main" val="1855148691"/>
                    </a:ext>
                  </a:extLst>
                </a:gridCol>
                <a:gridCol w="567368">
                  <a:extLst>
                    <a:ext uri="{9D8B030D-6E8A-4147-A177-3AD203B41FA5}">
                      <a16:colId xmlns:a16="http://schemas.microsoft.com/office/drawing/2014/main" val="4047046289"/>
                    </a:ext>
                  </a:extLst>
                </a:gridCol>
                <a:gridCol w="567368">
                  <a:extLst>
                    <a:ext uri="{9D8B030D-6E8A-4147-A177-3AD203B41FA5}">
                      <a16:colId xmlns:a16="http://schemas.microsoft.com/office/drawing/2014/main" val="561884321"/>
                    </a:ext>
                  </a:extLst>
                </a:gridCol>
                <a:gridCol w="567368">
                  <a:extLst>
                    <a:ext uri="{9D8B030D-6E8A-4147-A177-3AD203B41FA5}">
                      <a16:colId xmlns:a16="http://schemas.microsoft.com/office/drawing/2014/main" val="2309431733"/>
                    </a:ext>
                  </a:extLst>
                </a:gridCol>
                <a:gridCol w="567368">
                  <a:extLst>
                    <a:ext uri="{9D8B030D-6E8A-4147-A177-3AD203B41FA5}">
                      <a16:colId xmlns:a16="http://schemas.microsoft.com/office/drawing/2014/main" val="165629658"/>
                    </a:ext>
                  </a:extLst>
                </a:gridCol>
                <a:gridCol w="567368">
                  <a:extLst>
                    <a:ext uri="{9D8B030D-6E8A-4147-A177-3AD203B41FA5}">
                      <a16:colId xmlns:a16="http://schemas.microsoft.com/office/drawing/2014/main" val="1676921938"/>
                    </a:ext>
                  </a:extLst>
                </a:gridCol>
                <a:gridCol w="567368">
                  <a:extLst>
                    <a:ext uri="{9D8B030D-6E8A-4147-A177-3AD203B41FA5}">
                      <a16:colId xmlns:a16="http://schemas.microsoft.com/office/drawing/2014/main" val="2687006748"/>
                    </a:ext>
                  </a:extLst>
                </a:gridCol>
                <a:gridCol w="567368">
                  <a:extLst>
                    <a:ext uri="{9D8B030D-6E8A-4147-A177-3AD203B41FA5}">
                      <a16:colId xmlns:a16="http://schemas.microsoft.com/office/drawing/2014/main" val="4275526199"/>
                    </a:ext>
                  </a:extLst>
                </a:gridCol>
                <a:gridCol w="567368">
                  <a:extLst>
                    <a:ext uri="{9D8B030D-6E8A-4147-A177-3AD203B41FA5}">
                      <a16:colId xmlns:a16="http://schemas.microsoft.com/office/drawing/2014/main" val="3545557354"/>
                    </a:ext>
                  </a:extLst>
                </a:gridCol>
                <a:gridCol w="567368">
                  <a:extLst>
                    <a:ext uri="{9D8B030D-6E8A-4147-A177-3AD203B41FA5}">
                      <a16:colId xmlns:a16="http://schemas.microsoft.com/office/drawing/2014/main" val="2869026394"/>
                    </a:ext>
                  </a:extLst>
                </a:gridCol>
                <a:gridCol w="567368">
                  <a:extLst>
                    <a:ext uri="{9D8B030D-6E8A-4147-A177-3AD203B41FA5}">
                      <a16:colId xmlns:a16="http://schemas.microsoft.com/office/drawing/2014/main" val="1833448094"/>
                    </a:ext>
                  </a:extLst>
                </a:gridCol>
              </a:tblGrid>
              <a:tr h="374978">
                <a:tc rowSpan="2">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Developing and Above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Proficient and Above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6606146"/>
                  </a:ext>
                </a:extLst>
              </a:tr>
              <a:tr h="702486">
                <a:tc v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2018 to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2017 to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2018 to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2017 to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32" marR="536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710252"/>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Ninth Grade Literature &amp; Composition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ctr"/>
                      <a:r>
                        <a:rPr lang="en-US" sz="10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2832189111"/>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American Literature &amp; Composition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ctr"/>
                      <a:r>
                        <a:rPr lang="en-US" sz="10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extLst>
                  <a:ext uri="{0D108BD9-81ED-4DB2-BD59-A6C34878D82A}">
                    <a16:rowId xmlns:a16="http://schemas.microsoft.com/office/drawing/2014/main" val="2351006917"/>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Coordinate Algebra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ctr"/>
                      <a:r>
                        <a:rPr lang="en-US" sz="1000" b="0" i="0" u="none" strike="noStrike" dirty="0">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2600105800"/>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Analytic Geometry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ctr"/>
                      <a:r>
                        <a:rPr lang="en-US" sz="10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2531768025"/>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Algebra 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ctr"/>
                      <a:r>
                        <a:rPr lang="en-US" sz="1000" b="0"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549147122"/>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Geometry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ctr"/>
                      <a:r>
                        <a:rPr lang="en-US"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855981810"/>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4268245383"/>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Physical Science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tc>
                  <a:txBody>
                    <a:bodyPr/>
                    <a:lstStyle/>
                    <a:p>
                      <a:pPr algn="ctr" fontAlgn="ctr"/>
                      <a:r>
                        <a:rPr lang="en-US" sz="1000" b="0"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BD5F"/>
                    </a:solidFill>
                  </a:tcPr>
                </a:tc>
                <a:extLst>
                  <a:ext uri="{0D108BD9-81ED-4DB2-BD59-A6C34878D82A}">
                    <a16:rowId xmlns:a16="http://schemas.microsoft.com/office/drawing/2014/main" val="4033903368"/>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United States History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3572345813"/>
                  </a:ext>
                </a:extLst>
              </a:tr>
              <a:tr h="35083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Economics/Business/ Free Enterprise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tc>
                  <a:txBody>
                    <a:bodyPr/>
                    <a:lstStyle/>
                    <a:p>
                      <a:pPr algn="ctr" fontAlgn="ctr"/>
                      <a:r>
                        <a:rPr lang="en-US" sz="1000" b="0"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9"/>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CAC"/>
                    </a:solidFill>
                  </a:tcPr>
                </a:tc>
                <a:extLst>
                  <a:ext uri="{0D108BD9-81ED-4DB2-BD59-A6C34878D82A}">
                    <a16:rowId xmlns:a16="http://schemas.microsoft.com/office/drawing/2014/main" val="3181299622"/>
                  </a:ext>
                </a:extLst>
              </a:tr>
            </a:tbl>
          </a:graphicData>
        </a:graphic>
      </p:graphicFrame>
      <p:sp>
        <p:nvSpPr>
          <p:cNvPr id="5" name="TextBox 4">
            <a:extLst>
              <a:ext uri="{FF2B5EF4-FFF2-40B4-BE49-F238E27FC236}">
                <a16:creationId xmlns:a16="http://schemas.microsoft.com/office/drawing/2014/main" id="{6AFB8515-C80A-4A49-AD8D-BABEA60B4065}"/>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16819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8EB7-BABA-4FBC-B46D-E7BF44567732}"/>
              </a:ext>
            </a:extLst>
          </p:cNvPr>
          <p:cNvSpPr>
            <a:spLocks noGrp="1"/>
          </p:cNvSpPr>
          <p:nvPr>
            <p:ph type="title"/>
          </p:nvPr>
        </p:nvSpPr>
        <p:spPr/>
        <p:txBody>
          <a:bodyPr/>
          <a:lstStyle/>
          <a:p>
            <a:r>
              <a:rPr lang="en-US" dirty="0"/>
              <a:t>Deeper Dive Into Narrative Writing</a:t>
            </a:r>
          </a:p>
        </p:txBody>
      </p:sp>
      <p:sp>
        <p:nvSpPr>
          <p:cNvPr id="3" name="Text Placeholder 2">
            <a:extLst>
              <a:ext uri="{FF2B5EF4-FFF2-40B4-BE49-F238E27FC236}">
                <a16:creationId xmlns:a16="http://schemas.microsoft.com/office/drawing/2014/main" id="{F3C7287A-3AF5-4684-A069-3435E01F41B2}"/>
              </a:ext>
            </a:extLst>
          </p:cNvPr>
          <p:cNvSpPr txBox="1">
            <a:spLocks/>
          </p:cNvSpPr>
          <p:nvPr/>
        </p:nvSpPr>
        <p:spPr>
          <a:xfrm>
            <a:off x="1104900" y="1619538"/>
            <a:ext cx="3144837" cy="42068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solidFill>
                  <a:schemeClr val="accent1">
                    <a:lumMod val="75000"/>
                  </a:schemeClr>
                </a:solidFill>
              </a:rPr>
              <a:t>Reading and Vocabulary</a:t>
            </a:r>
          </a:p>
        </p:txBody>
      </p:sp>
      <p:graphicFrame>
        <p:nvGraphicFramePr>
          <p:cNvPr id="4" name="Content Placeholder 6">
            <a:extLst>
              <a:ext uri="{FF2B5EF4-FFF2-40B4-BE49-F238E27FC236}">
                <a16:creationId xmlns:a16="http://schemas.microsoft.com/office/drawing/2014/main" id="{5CB0653A-6B44-4129-B80F-00B23AFEB3E8}"/>
              </a:ext>
            </a:extLst>
          </p:cNvPr>
          <p:cNvGraphicFramePr>
            <a:graphicFrameLocks/>
          </p:cNvGraphicFramePr>
          <p:nvPr/>
        </p:nvGraphicFramePr>
        <p:xfrm>
          <a:off x="947375" y="2035463"/>
          <a:ext cx="3384912" cy="1851680"/>
        </p:xfrm>
        <a:graphic>
          <a:graphicData uri="http://schemas.openxmlformats.org/drawingml/2006/table">
            <a:tbl>
              <a:tblPr firstRow="1" bandRow="1">
                <a:tableStyleId>{93296810-A885-4BE3-A3E7-6D5BEEA58F35}</a:tableStyleId>
              </a:tblPr>
              <a:tblGrid>
                <a:gridCol w="2603499">
                  <a:extLst>
                    <a:ext uri="{9D8B030D-6E8A-4147-A177-3AD203B41FA5}">
                      <a16:colId xmlns:a16="http://schemas.microsoft.com/office/drawing/2014/main" val="20000"/>
                    </a:ext>
                  </a:extLst>
                </a:gridCol>
                <a:gridCol w="781413">
                  <a:extLst>
                    <a:ext uri="{9D8B030D-6E8A-4147-A177-3AD203B41FA5}">
                      <a16:colId xmlns:a16="http://schemas.microsoft.com/office/drawing/2014/main" val="20001"/>
                    </a:ext>
                  </a:extLst>
                </a:gridCol>
              </a:tblGrid>
              <a:tr h="287020">
                <a:tc>
                  <a:txBody>
                    <a:bodyPr/>
                    <a:lstStyle/>
                    <a:p>
                      <a:r>
                        <a:rPr lang="en-US" sz="1400" dirty="0"/>
                        <a:t># Item Type</a:t>
                      </a:r>
                    </a:p>
                  </a:txBody>
                  <a:tcPr marL="68601" marR="68601" marT="34295" marB="34295"/>
                </a:tc>
                <a:tc>
                  <a:txBody>
                    <a:bodyPr/>
                    <a:lstStyle/>
                    <a:p>
                      <a:r>
                        <a:rPr lang="en-US" sz="1400" dirty="0"/>
                        <a:t># Points</a:t>
                      </a:r>
                    </a:p>
                  </a:txBody>
                  <a:tcPr marL="68601" marR="68601" marT="34295" marB="34295"/>
                </a:tc>
                <a:extLst>
                  <a:ext uri="{0D108BD9-81ED-4DB2-BD59-A6C34878D82A}">
                    <a16:rowId xmlns:a16="http://schemas.microsoft.com/office/drawing/2014/main" val="10000"/>
                  </a:ext>
                </a:extLst>
              </a:tr>
              <a:tr h="287020">
                <a:tc>
                  <a:txBody>
                    <a:bodyPr/>
                    <a:lstStyle/>
                    <a:p>
                      <a:r>
                        <a:rPr lang="en-US" sz="1400" dirty="0"/>
                        <a:t>21 Selected Response</a:t>
                      </a:r>
                    </a:p>
                  </a:txBody>
                  <a:tcPr marL="68601" marR="68601" marT="34295" marB="34295"/>
                </a:tc>
                <a:tc>
                  <a:txBody>
                    <a:bodyPr/>
                    <a:lstStyle/>
                    <a:p>
                      <a:pPr algn="ctr"/>
                      <a:r>
                        <a:rPr lang="en-US" sz="1400" dirty="0"/>
                        <a:t>21</a:t>
                      </a:r>
                    </a:p>
                  </a:txBody>
                  <a:tcPr marL="68601" marR="68601" marT="34295" marB="34295"/>
                </a:tc>
                <a:extLst>
                  <a:ext uri="{0D108BD9-81ED-4DB2-BD59-A6C34878D82A}">
                    <a16:rowId xmlns:a16="http://schemas.microsoft.com/office/drawing/2014/main" val="10001"/>
                  </a:ext>
                </a:extLst>
              </a:tr>
              <a:tr h="287020">
                <a:tc>
                  <a:txBody>
                    <a:bodyPr/>
                    <a:lstStyle/>
                    <a:p>
                      <a:r>
                        <a:rPr lang="en-US" sz="1400" dirty="0"/>
                        <a:t>2 Evidence-Based Selected Response</a:t>
                      </a:r>
                    </a:p>
                  </a:txBody>
                  <a:tcPr marL="68601" marR="68601" marT="34295" marB="34295"/>
                </a:tc>
                <a:tc>
                  <a:txBody>
                    <a:bodyPr/>
                    <a:lstStyle/>
                    <a:p>
                      <a:pPr algn="ctr"/>
                      <a:r>
                        <a:rPr lang="en-US" sz="1400" dirty="0"/>
                        <a:t>4</a:t>
                      </a:r>
                    </a:p>
                  </a:txBody>
                  <a:tcPr marL="68601" marR="68601" marT="34295" marB="34295"/>
                </a:tc>
                <a:extLst>
                  <a:ext uri="{0D108BD9-81ED-4DB2-BD59-A6C34878D82A}">
                    <a16:rowId xmlns:a16="http://schemas.microsoft.com/office/drawing/2014/main" val="10002"/>
                  </a:ext>
                </a:extLst>
              </a:tr>
              <a:tr h="287020">
                <a:tc>
                  <a:txBody>
                    <a:bodyPr/>
                    <a:lstStyle/>
                    <a:p>
                      <a:r>
                        <a:rPr lang="en-US" sz="1400" dirty="0"/>
                        <a:t>2 Constructed Response (2 points each)</a:t>
                      </a:r>
                    </a:p>
                  </a:txBody>
                  <a:tcPr marL="68601" marR="68601" marT="34295" marB="34295"/>
                </a:tc>
                <a:tc>
                  <a:txBody>
                    <a:bodyPr/>
                    <a:lstStyle/>
                    <a:p>
                      <a:pPr algn="ctr"/>
                      <a:r>
                        <a:rPr lang="en-US" sz="1400" dirty="0"/>
                        <a:t>4</a:t>
                      </a:r>
                    </a:p>
                  </a:txBody>
                  <a:tcPr marL="68601" marR="68601" marT="34295" marB="34295"/>
                </a:tc>
                <a:extLst>
                  <a:ext uri="{0D108BD9-81ED-4DB2-BD59-A6C34878D82A}">
                    <a16:rowId xmlns:a16="http://schemas.microsoft.com/office/drawing/2014/main" val="10003"/>
                  </a:ext>
                </a:extLst>
              </a:tr>
              <a:tr h="287020">
                <a:tc>
                  <a:txBody>
                    <a:bodyPr/>
                    <a:lstStyle/>
                    <a:p>
                      <a:r>
                        <a:rPr lang="en-US" sz="1400" dirty="0"/>
                        <a:t>Total Points</a:t>
                      </a:r>
                      <a:endParaRPr lang="en-US" sz="1400" b="1" dirty="0"/>
                    </a:p>
                  </a:txBody>
                  <a:tcPr marL="68601" marR="68601" marT="34295" marB="34295"/>
                </a:tc>
                <a:tc>
                  <a:txBody>
                    <a:bodyPr/>
                    <a:lstStyle/>
                    <a:p>
                      <a:pPr algn="ctr"/>
                      <a:r>
                        <a:rPr lang="en-US" sz="1400" dirty="0"/>
                        <a:t>29</a:t>
                      </a:r>
                      <a:endParaRPr lang="en-US" sz="1400" b="1" dirty="0"/>
                    </a:p>
                  </a:txBody>
                  <a:tcPr marL="68601" marR="68601" marT="34295" marB="34295"/>
                </a:tc>
                <a:extLst>
                  <a:ext uri="{0D108BD9-81ED-4DB2-BD59-A6C34878D82A}">
                    <a16:rowId xmlns:a16="http://schemas.microsoft.com/office/drawing/2014/main" val="10004"/>
                  </a:ext>
                </a:extLst>
              </a:tr>
            </a:tbl>
          </a:graphicData>
        </a:graphic>
      </p:graphicFrame>
      <p:sp>
        <p:nvSpPr>
          <p:cNvPr id="5" name="Text Placeholder 4">
            <a:extLst>
              <a:ext uri="{FF2B5EF4-FFF2-40B4-BE49-F238E27FC236}">
                <a16:creationId xmlns:a16="http://schemas.microsoft.com/office/drawing/2014/main" id="{7A0A16DF-FE4F-49AF-9F4B-E8B3AE4FA503}"/>
              </a:ext>
            </a:extLst>
          </p:cNvPr>
          <p:cNvSpPr txBox="1">
            <a:spLocks/>
          </p:cNvSpPr>
          <p:nvPr/>
        </p:nvSpPr>
        <p:spPr>
          <a:xfrm>
            <a:off x="5328254" y="1616631"/>
            <a:ext cx="2930525" cy="390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schemeClr val="accent1">
                    <a:lumMod val="75000"/>
                  </a:schemeClr>
                </a:solidFill>
              </a:rPr>
              <a:t>Writing and Language</a:t>
            </a:r>
          </a:p>
        </p:txBody>
      </p:sp>
      <p:graphicFrame>
        <p:nvGraphicFramePr>
          <p:cNvPr id="6" name="Content Placeholder 7">
            <a:extLst>
              <a:ext uri="{FF2B5EF4-FFF2-40B4-BE49-F238E27FC236}">
                <a16:creationId xmlns:a16="http://schemas.microsoft.com/office/drawing/2014/main" id="{6A85EE33-F790-415C-8135-0D5B3A87A41C}"/>
              </a:ext>
            </a:extLst>
          </p:cNvPr>
          <p:cNvGraphicFramePr>
            <a:graphicFrameLocks/>
          </p:cNvGraphicFramePr>
          <p:nvPr/>
        </p:nvGraphicFramePr>
        <p:xfrm>
          <a:off x="5078832" y="2035463"/>
          <a:ext cx="3429370" cy="2777516"/>
        </p:xfrm>
        <a:graphic>
          <a:graphicData uri="http://schemas.openxmlformats.org/drawingml/2006/table">
            <a:tbl>
              <a:tblPr firstRow="1" bandRow="1">
                <a:tableStyleId>{93296810-A885-4BE3-A3E7-6D5BEEA58F35}</a:tableStyleId>
              </a:tblPr>
              <a:tblGrid>
                <a:gridCol w="2674329">
                  <a:extLst>
                    <a:ext uri="{9D8B030D-6E8A-4147-A177-3AD203B41FA5}">
                      <a16:colId xmlns:a16="http://schemas.microsoft.com/office/drawing/2014/main" val="20000"/>
                    </a:ext>
                  </a:extLst>
                </a:gridCol>
                <a:gridCol w="755041">
                  <a:extLst>
                    <a:ext uri="{9D8B030D-6E8A-4147-A177-3AD203B41FA5}">
                      <a16:colId xmlns:a16="http://schemas.microsoft.com/office/drawing/2014/main" val="20001"/>
                    </a:ext>
                  </a:extLst>
                </a:gridCol>
              </a:tblGrid>
              <a:tr h="288281">
                <a:tc>
                  <a:txBody>
                    <a:bodyPr/>
                    <a:lstStyle/>
                    <a:p>
                      <a:r>
                        <a:rPr lang="en-US" sz="1400" dirty="0"/>
                        <a:t># Item Type</a:t>
                      </a:r>
                    </a:p>
                  </a:txBody>
                  <a:tcPr marL="68584" marR="68584" marT="34294" marB="34294"/>
                </a:tc>
                <a:tc>
                  <a:txBody>
                    <a:bodyPr/>
                    <a:lstStyle/>
                    <a:p>
                      <a:r>
                        <a:rPr lang="en-US" sz="1400" dirty="0"/>
                        <a:t># Points</a:t>
                      </a:r>
                    </a:p>
                  </a:txBody>
                  <a:tcPr marL="68584" marR="68584" marT="34294" marB="34294"/>
                </a:tc>
                <a:extLst>
                  <a:ext uri="{0D108BD9-81ED-4DB2-BD59-A6C34878D82A}">
                    <a16:rowId xmlns:a16="http://schemas.microsoft.com/office/drawing/2014/main" val="10000"/>
                  </a:ext>
                </a:extLst>
              </a:tr>
              <a:tr h="288281">
                <a:tc>
                  <a:txBody>
                    <a:bodyPr/>
                    <a:lstStyle/>
                    <a:p>
                      <a:r>
                        <a:rPr lang="en-US" sz="1400" dirty="0"/>
                        <a:t>15 Selected Response</a:t>
                      </a:r>
                    </a:p>
                  </a:txBody>
                  <a:tcPr marL="68584" marR="68584" marT="34294" marB="34294"/>
                </a:tc>
                <a:tc>
                  <a:txBody>
                    <a:bodyPr/>
                    <a:lstStyle/>
                    <a:p>
                      <a:pPr algn="ctr"/>
                      <a:r>
                        <a:rPr lang="en-US" sz="1400" dirty="0"/>
                        <a:t>15</a:t>
                      </a:r>
                    </a:p>
                  </a:txBody>
                  <a:tcPr marL="68584" marR="68584" marT="34294" marB="34294"/>
                </a:tc>
                <a:extLst>
                  <a:ext uri="{0D108BD9-81ED-4DB2-BD59-A6C34878D82A}">
                    <a16:rowId xmlns:a16="http://schemas.microsoft.com/office/drawing/2014/main" val="10001"/>
                  </a:ext>
                </a:extLst>
              </a:tr>
              <a:tr h="288281">
                <a:tc>
                  <a:txBody>
                    <a:bodyPr/>
                    <a:lstStyle/>
                    <a:p>
                      <a:r>
                        <a:rPr lang="en-US" sz="1400" dirty="0"/>
                        <a:t>1 Extended Writing Prompt</a:t>
                      </a:r>
                    </a:p>
                  </a:txBody>
                  <a:tcPr marL="68584" marR="68584" marT="34294" marB="34294"/>
                </a:tc>
                <a:tc>
                  <a:txBody>
                    <a:bodyPr/>
                    <a:lstStyle/>
                    <a:p>
                      <a:pPr algn="ctr"/>
                      <a:r>
                        <a:rPr lang="en-US" sz="1400" dirty="0"/>
                        <a:t>7</a:t>
                      </a:r>
                    </a:p>
                  </a:txBody>
                  <a:tcPr marL="68584" marR="68584" marT="34294" marB="34294"/>
                </a:tc>
                <a:extLst>
                  <a:ext uri="{0D108BD9-81ED-4DB2-BD59-A6C34878D82A}">
                    <a16:rowId xmlns:a16="http://schemas.microsoft.com/office/drawing/2014/main" val="10003"/>
                  </a:ext>
                </a:extLst>
              </a:tr>
              <a:tr h="288281">
                <a:tc>
                  <a:txBody>
                    <a:bodyPr/>
                    <a:lstStyle/>
                    <a:p>
                      <a:pPr marL="742950" lvl="1" indent="-285750" algn="l">
                        <a:buFont typeface="Wingdings" panose="05000000000000000000" pitchFamily="2" charset="2"/>
                        <a:buChar char="§"/>
                      </a:pPr>
                      <a:r>
                        <a:rPr lang="en-US" sz="1400" dirty="0"/>
                        <a:t>Idea Development, Organization, and Coherence (4 points)</a:t>
                      </a:r>
                    </a:p>
                    <a:p>
                      <a:pPr marL="742950" lvl="1" indent="-285750" algn="l">
                        <a:buFont typeface="Wingdings" panose="05000000000000000000" pitchFamily="2" charset="2"/>
                        <a:buChar char="§"/>
                      </a:pPr>
                      <a:r>
                        <a:rPr lang="en-US" sz="1400" dirty="0"/>
                        <a:t>Language Usage and Convention (3 points)</a:t>
                      </a:r>
                    </a:p>
                  </a:txBody>
                  <a:tcPr marL="68584" marR="68584" marT="34294" marB="34294"/>
                </a:tc>
                <a:tc>
                  <a:txBody>
                    <a:bodyPr/>
                    <a:lstStyle/>
                    <a:p>
                      <a:pPr algn="ctr"/>
                      <a:endParaRPr lang="en-US" sz="1400" dirty="0"/>
                    </a:p>
                  </a:txBody>
                  <a:tcPr marL="68584" marR="68584" marT="34294" marB="34294"/>
                </a:tc>
                <a:extLst>
                  <a:ext uri="{0D108BD9-81ED-4DB2-BD59-A6C34878D82A}">
                    <a16:rowId xmlns:a16="http://schemas.microsoft.com/office/drawing/2014/main" val="320383495"/>
                  </a:ext>
                </a:extLst>
              </a:tr>
              <a:tr h="281977">
                <a:tc>
                  <a:txBody>
                    <a:bodyPr/>
                    <a:lstStyle/>
                    <a:p>
                      <a:r>
                        <a:rPr lang="en-US" sz="1400" dirty="0"/>
                        <a:t>1 Extended Constructed Response Narrative </a:t>
                      </a:r>
                    </a:p>
                  </a:txBody>
                  <a:tcPr marL="68584" marR="68584" marT="34294" marB="34294"/>
                </a:tc>
                <a:tc>
                  <a:txBody>
                    <a:bodyPr/>
                    <a:lstStyle/>
                    <a:p>
                      <a:pPr algn="ctr"/>
                      <a:r>
                        <a:rPr lang="en-US" sz="1400" dirty="0"/>
                        <a:t>4</a:t>
                      </a:r>
                    </a:p>
                  </a:txBody>
                  <a:tcPr marL="68584" marR="68584" marT="34294" marB="34294"/>
                </a:tc>
                <a:extLst>
                  <a:ext uri="{0D108BD9-81ED-4DB2-BD59-A6C34878D82A}">
                    <a16:rowId xmlns:a16="http://schemas.microsoft.com/office/drawing/2014/main" val="2564803224"/>
                  </a:ext>
                </a:extLst>
              </a:tr>
              <a:tr h="281977">
                <a:tc>
                  <a:txBody>
                    <a:bodyPr/>
                    <a:lstStyle/>
                    <a:p>
                      <a:r>
                        <a:rPr lang="en-US" sz="1400" dirty="0"/>
                        <a:t>Total Points</a:t>
                      </a:r>
                      <a:endParaRPr lang="en-US" sz="1400" b="1" dirty="0"/>
                    </a:p>
                  </a:txBody>
                  <a:tcPr marL="68584" marR="68584" marT="34294" marB="34294"/>
                </a:tc>
                <a:tc>
                  <a:txBody>
                    <a:bodyPr/>
                    <a:lstStyle/>
                    <a:p>
                      <a:pPr algn="ctr"/>
                      <a:r>
                        <a:rPr lang="en-US" sz="1400" dirty="0"/>
                        <a:t>26</a:t>
                      </a:r>
                      <a:endParaRPr lang="en-US" sz="1400" b="1" dirty="0"/>
                    </a:p>
                  </a:txBody>
                  <a:tcPr marL="68584" marR="68584" marT="34294" marB="34294"/>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5D540310-6A76-4CA4-B1E5-8D43570189AA}"/>
              </a:ext>
            </a:extLst>
          </p:cNvPr>
          <p:cNvSpPr txBox="1"/>
          <p:nvPr/>
        </p:nvSpPr>
        <p:spPr>
          <a:xfrm>
            <a:off x="2162644" y="4398141"/>
            <a:ext cx="120967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b="1" dirty="0">
                <a:solidFill>
                  <a:schemeClr val="accent1">
                    <a:lumMod val="75000"/>
                  </a:schemeClr>
                </a:solidFill>
              </a:rPr>
              <a:t>Lexile</a:t>
            </a:r>
          </a:p>
        </p:txBody>
      </p:sp>
      <p:sp>
        <p:nvSpPr>
          <p:cNvPr id="8" name="Down Arrow 3">
            <a:extLst>
              <a:ext uri="{FF2B5EF4-FFF2-40B4-BE49-F238E27FC236}">
                <a16:creationId xmlns:a16="http://schemas.microsoft.com/office/drawing/2014/main" id="{918BE24D-77D0-4B98-8232-3EEA22FC4DA9}"/>
              </a:ext>
            </a:extLst>
          </p:cNvPr>
          <p:cNvSpPr/>
          <p:nvPr/>
        </p:nvSpPr>
        <p:spPr>
          <a:xfrm>
            <a:off x="2637684" y="4851557"/>
            <a:ext cx="259597" cy="3330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3E99272B-0872-4477-807F-90DFD01E3EFA}"/>
              </a:ext>
            </a:extLst>
          </p:cNvPr>
          <p:cNvSpPr txBox="1"/>
          <p:nvPr/>
        </p:nvSpPr>
        <p:spPr>
          <a:xfrm>
            <a:off x="1104900" y="5241498"/>
            <a:ext cx="3227387"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b="1" dirty="0">
                <a:solidFill>
                  <a:schemeClr val="accent1">
                    <a:lumMod val="75000"/>
                  </a:schemeClr>
                </a:solidFill>
              </a:rPr>
              <a:t>Reading Status Designation</a:t>
            </a:r>
          </a:p>
        </p:txBody>
      </p:sp>
      <p:sp>
        <p:nvSpPr>
          <p:cNvPr id="10" name="Rectangle: Rounded Corners 9">
            <a:extLst>
              <a:ext uri="{FF2B5EF4-FFF2-40B4-BE49-F238E27FC236}">
                <a16:creationId xmlns:a16="http://schemas.microsoft.com/office/drawing/2014/main" id="{80717ECA-C48B-4B99-889C-E2E7967E0DD9}"/>
              </a:ext>
            </a:extLst>
          </p:cNvPr>
          <p:cNvSpPr/>
          <p:nvPr/>
        </p:nvSpPr>
        <p:spPr>
          <a:xfrm>
            <a:off x="838200" y="1503285"/>
            <a:ext cx="3733800" cy="441174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97E5792-FC21-44A1-877C-7E71BED11555}"/>
              </a:ext>
            </a:extLst>
          </p:cNvPr>
          <p:cNvSpPr/>
          <p:nvPr/>
        </p:nvSpPr>
        <p:spPr>
          <a:xfrm>
            <a:off x="4906854" y="1492416"/>
            <a:ext cx="3733800" cy="441174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3">
            <a:extLst>
              <a:ext uri="{FF2B5EF4-FFF2-40B4-BE49-F238E27FC236}">
                <a16:creationId xmlns:a16="http://schemas.microsoft.com/office/drawing/2014/main" id="{920E1543-3BF6-4C29-B73C-B58C0B8A9FEB}"/>
              </a:ext>
            </a:extLst>
          </p:cNvPr>
          <p:cNvSpPr/>
          <p:nvPr/>
        </p:nvSpPr>
        <p:spPr>
          <a:xfrm>
            <a:off x="2637684" y="4012512"/>
            <a:ext cx="259597" cy="3330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13" name="Rectangle: Rounded Corners 12">
            <a:extLst>
              <a:ext uri="{FF2B5EF4-FFF2-40B4-BE49-F238E27FC236}">
                <a16:creationId xmlns:a16="http://schemas.microsoft.com/office/drawing/2014/main" id="{9C88D0C3-DB2C-4D8F-87AA-CEB618BC4BF3}"/>
              </a:ext>
            </a:extLst>
          </p:cNvPr>
          <p:cNvSpPr/>
          <p:nvPr/>
        </p:nvSpPr>
        <p:spPr>
          <a:xfrm>
            <a:off x="5078832" y="4004109"/>
            <a:ext cx="3429370" cy="507249"/>
          </a:xfrm>
          <a:prstGeom prst="roundRect">
            <a:avLst/>
          </a:prstGeom>
          <a:noFill/>
          <a:ln w="38100">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4DAD78-F52E-488C-822F-9DF71462C0B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23709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p:txBody>
          <a:bodyPr/>
          <a:lstStyle/>
          <a:p>
            <a:r>
              <a:rPr lang="en-US" dirty="0"/>
              <a:t>Narrative Prompt</a:t>
            </a:r>
          </a:p>
        </p:txBody>
      </p:sp>
      <p:sp>
        <p:nvSpPr>
          <p:cNvPr id="3" name="Content Placeholder 2">
            <a:extLst>
              <a:ext uri="{FF2B5EF4-FFF2-40B4-BE49-F238E27FC236}">
                <a16:creationId xmlns:a16="http://schemas.microsoft.com/office/drawing/2014/main" id="{B8F48293-19EB-408D-B86B-980857558DA9}"/>
              </a:ext>
            </a:extLst>
          </p:cNvPr>
          <p:cNvSpPr>
            <a:spLocks noGrp="1"/>
          </p:cNvSpPr>
          <p:nvPr>
            <p:ph idx="1"/>
          </p:nvPr>
        </p:nvSpPr>
        <p:spPr/>
        <p:txBody>
          <a:bodyPr>
            <a:normAutofit/>
          </a:bodyPr>
          <a:lstStyle/>
          <a:p>
            <a:r>
              <a:rPr lang="en-US" dirty="0"/>
              <a:t>Students are asked to develop a </a:t>
            </a:r>
            <a:r>
              <a:rPr lang="en-US" b="1" u="sng" dirty="0"/>
              <a:t>narrative</a:t>
            </a:r>
            <a:r>
              <a:rPr lang="en-US" dirty="0"/>
              <a:t> response based on real or imagined experiences or events using effective techniques, descriptive details, and clear event sequences based on a text that has been read.</a:t>
            </a:r>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8554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a:xfrm>
            <a:off x="895349" y="365126"/>
            <a:ext cx="8170273" cy="1325563"/>
          </a:xfrm>
        </p:spPr>
        <p:txBody>
          <a:bodyPr/>
          <a:lstStyle/>
          <a:p>
            <a:r>
              <a:rPr lang="en-US" dirty="0"/>
              <a:t>Narrative Prompt – Grade 5 Example</a:t>
            </a:r>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pic>
        <p:nvPicPr>
          <p:cNvPr id="7" name="Content Placeholder 5">
            <a:extLst>
              <a:ext uri="{FF2B5EF4-FFF2-40B4-BE49-F238E27FC236}">
                <a16:creationId xmlns:a16="http://schemas.microsoft.com/office/drawing/2014/main" id="{D419D3E6-5386-45D6-8106-0823FA5C6EDD}"/>
              </a:ext>
            </a:extLst>
          </p:cNvPr>
          <p:cNvPicPr>
            <a:picLocks noGrp="1" noChangeAspect="1"/>
          </p:cNvPicPr>
          <p:nvPr>
            <p:ph idx="1"/>
          </p:nvPr>
        </p:nvPicPr>
        <p:blipFill rotWithShape="1">
          <a:blip r:embed="rId2"/>
          <a:srcRect l="2309" b="37705"/>
          <a:stretch/>
        </p:blipFill>
        <p:spPr>
          <a:xfrm>
            <a:off x="895350" y="1407881"/>
            <a:ext cx="6087381" cy="42042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1BB7C3B-3F9D-47A2-8845-D1995A00EB1C}"/>
              </a:ext>
            </a:extLst>
          </p:cNvPr>
          <p:cNvPicPr>
            <a:picLocks noChangeAspect="1"/>
          </p:cNvPicPr>
          <p:nvPr/>
        </p:nvPicPr>
        <p:blipFill>
          <a:blip r:embed="rId3"/>
          <a:stretch>
            <a:fillRect/>
          </a:stretch>
        </p:blipFill>
        <p:spPr>
          <a:xfrm>
            <a:off x="5257393" y="4785800"/>
            <a:ext cx="3742562" cy="1869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39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a:xfrm>
            <a:off x="895349" y="365126"/>
            <a:ext cx="8170273" cy="1325563"/>
          </a:xfrm>
        </p:spPr>
        <p:txBody>
          <a:bodyPr/>
          <a:lstStyle/>
          <a:p>
            <a:r>
              <a:rPr lang="en-US" dirty="0"/>
              <a:t>Narrative Prompt – Grade 5 Example</a:t>
            </a:r>
          </a:p>
        </p:txBody>
      </p:sp>
      <p:sp>
        <p:nvSpPr>
          <p:cNvPr id="3" name="Content Placeholder 2">
            <a:extLst>
              <a:ext uri="{FF2B5EF4-FFF2-40B4-BE49-F238E27FC236}">
                <a16:creationId xmlns:a16="http://schemas.microsoft.com/office/drawing/2014/main" id="{B8F48293-19EB-408D-B86B-980857558DA9}"/>
              </a:ext>
            </a:extLst>
          </p:cNvPr>
          <p:cNvSpPr>
            <a:spLocks noGrp="1"/>
          </p:cNvSpPr>
          <p:nvPr>
            <p:ph idx="1"/>
          </p:nvPr>
        </p:nvSpPr>
        <p:spPr/>
        <p:txBody>
          <a:bodyPr>
            <a:normAutofit/>
          </a:bodyPr>
          <a:lstStyle/>
          <a:p>
            <a:pPr marL="0" indent="0">
              <a:buNone/>
            </a:pPr>
            <a:r>
              <a:rPr lang="en-US" dirty="0"/>
              <a:t>Imagine that you are a Livermore firefighter in 1903. Write an original story in which a firefighter convinces the fire chief that they should take the Centennial Light Bulb with them when they move to Station 1. </a:t>
            </a:r>
          </a:p>
          <a:p>
            <a:pPr marL="0" indent="0">
              <a:buNone/>
            </a:pPr>
            <a:r>
              <a:rPr lang="en-US" dirty="0"/>
              <a:t>Be sure to use information from “A Bright Little Worker” to help you develop details in your story. </a:t>
            </a:r>
            <a:r>
              <a:rPr lang="en-US" b="1" dirty="0"/>
              <a:t>Type your answer in the space provided.</a:t>
            </a:r>
            <a:endParaRPr lang="en-US" dirty="0"/>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207331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p:txBody>
          <a:bodyPr/>
          <a:lstStyle/>
          <a:p>
            <a:r>
              <a:rPr lang="en-US" dirty="0"/>
              <a:t>Narrative Prompt</a:t>
            </a:r>
          </a:p>
        </p:txBody>
      </p:sp>
      <p:sp>
        <p:nvSpPr>
          <p:cNvPr id="3" name="Content Placeholder 2">
            <a:extLst>
              <a:ext uri="{FF2B5EF4-FFF2-40B4-BE49-F238E27FC236}">
                <a16:creationId xmlns:a16="http://schemas.microsoft.com/office/drawing/2014/main" id="{B8F48293-19EB-408D-B86B-980857558DA9}"/>
              </a:ext>
            </a:extLst>
          </p:cNvPr>
          <p:cNvSpPr>
            <a:spLocks noGrp="1"/>
          </p:cNvSpPr>
          <p:nvPr>
            <p:ph idx="1"/>
          </p:nvPr>
        </p:nvSpPr>
        <p:spPr/>
        <p:txBody>
          <a:bodyPr>
            <a:normAutofit/>
          </a:bodyPr>
          <a:lstStyle/>
          <a:p>
            <a:r>
              <a:rPr lang="en-US" dirty="0"/>
              <a:t>Scored on a 4-point holistic rubric; overall, a:</a:t>
            </a:r>
          </a:p>
          <a:p>
            <a:pPr lvl="1"/>
            <a:r>
              <a:rPr lang="en-US" dirty="0"/>
              <a:t>4 = Response is a well-developed narrative</a:t>
            </a:r>
          </a:p>
          <a:p>
            <a:pPr lvl="1"/>
            <a:r>
              <a:rPr lang="en-US" dirty="0"/>
              <a:t>3 = Response is a complete narrative</a:t>
            </a:r>
          </a:p>
          <a:p>
            <a:pPr lvl="1"/>
            <a:r>
              <a:rPr lang="en-US" dirty="0"/>
              <a:t>2 = Response is incomplete or oversimplified</a:t>
            </a:r>
          </a:p>
          <a:p>
            <a:pPr lvl="1"/>
            <a:r>
              <a:rPr lang="en-US" dirty="0"/>
              <a:t>1 = Response provides evidence of an attempt</a:t>
            </a:r>
          </a:p>
          <a:p>
            <a:pPr lvl="1"/>
            <a:r>
              <a:rPr lang="en-US" dirty="0"/>
              <a:t>0 = Condition code</a:t>
            </a:r>
          </a:p>
          <a:p>
            <a:r>
              <a:rPr lang="en-US" dirty="0"/>
              <a:t>Rubric includes 8 bulleted criteria that address narrative elements (1-6), source material use (7), and conventions (8).</a:t>
            </a:r>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236261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a:xfrm>
            <a:off x="895349" y="365126"/>
            <a:ext cx="8013519" cy="1325563"/>
          </a:xfrm>
        </p:spPr>
        <p:txBody>
          <a:bodyPr/>
          <a:lstStyle/>
          <a:p>
            <a:r>
              <a:rPr lang="en-US" dirty="0"/>
              <a:t>Narrative Rubric – Grade 5 Example</a:t>
            </a:r>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6" name="Content Placeholder 5">
            <a:extLst>
              <a:ext uri="{FF2B5EF4-FFF2-40B4-BE49-F238E27FC236}">
                <a16:creationId xmlns:a16="http://schemas.microsoft.com/office/drawing/2014/main" id="{5D6D2D73-29EB-49A7-AFC5-9D6B0BD62FE9}"/>
              </a:ext>
            </a:extLst>
          </p:cNvPr>
          <p:cNvSpPr>
            <a:spLocks noGrp="1"/>
          </p:cNvSpPr>
          <p:nvPr>
            <p:ph idx="1"/>
          </p:nvPr>
        </p:nvSpPr>
        <p:spPr/>
        <p:txBody>
          <a:bodyPr/>
          <a:lstStyle/>
          <a:p>
            <a:endParaRPr lang="en-US"/>
          </a:p>
        </p:txBody>
      </p:sp>
      <p:graphicFrame>
        <p:nvGraphicFramePr>
          <p:cNvPr id="7" name="Content Placeholder 5">
            <a:extLst>
              <a:ext uri="{FF2B5EF4-FFF2-40B4-BE49-F238E27FC236}">
                <a16:creationId xmlns:a16="http://schemas.microsoft.com/office/drawing/2014/main" id="{FD0FE841-5D44-4C4A-97CC-3C6FB7F053F4}"/>
              </a:ext>
            </a:extLst>
          </p:cNvPr>
          <p:cNvGraphicFramePr>
            <a:graphicFrameLocks/>
          </p:cNvGraphicFramePr>
          <p:nvPr>
            <p:extLst>
              <p:ext uri="{D42A27DB-BD31-4B8C-83A1-F6EECF244321}">
                <p14:modId xmlns:p14="http://schemas.microsoft.com/office/powerpoint/2010/main" val="64680241"/>
              </p:ext>
            </p:extLst>
          </p:nvPr>
        </p:nvGraphicFramePr>
        <p:xfrm>
          <a:off x="884918" y="1489961"/>
          <a:ext cx="8178542" cy="5230549"/>
        </p:xfrm>
        <a:graphic>
          <a:graphicData uri="http://schemas.openxmlformats.org/drawingml/2006/table">
            <a:tbl>
              <a:tblPr firstRow="1" firstCol="1" bandRow="1">
                <a:tableStyleId>{5C22544A-7EE6-4342-B048-85BDC9FD1C3A}</a:tableStyleId>
              </a:tblPr>
              <a:tblGrid>
                <a:gridCol w="1293418">
                  <a:extLst>
                    <a:ext uri="{9D8B030D-6E8A-4147-A177-3AD203B41FA5}">
                      <a16:colId xmlns:a16="http://schemas.microsoft.com/office/drawing/2014/main" val="836607262"/>
                    </a:ext>
                  </a:extLst>
                </a:gridCol>
                <a:gridCol w="1721281">
                  <a:extLst>
                    <a:ext uri="{9D8B030D-6E8A-4147-A177-3AD203B41FA5}">
                      <a16:colId xmlns:a16="http://schemas.microsoft.com/office/drawing/2014/main" val="694687675"/>
                    </a:ext>
                  </a:extLst>
                </a:gridCol>
                <a:gridCol w="1721281">
                  <a:extLst>
                    <a:ext uri="{9D8B030D-6E8A-4147-A177-3AD203B41FA5}">
                      <a16:colId xmlns:a16="http://schemas.microsoft.com/office/drawing/2014/main" val="1196017555"/>
                    </a:ext>
                  </a:extLst>
                </a:gridCol>
                <a:gridCol w="1721281">
                  <a:extLst>
                    <a:ext uri="{9D8B030D-6E8A-4147-A177-3AD203B41FA5}">
                      <a16:colId xmlns:a16="http://schemas.microsoft.com/office/drawing/2014/main" val="737014946"/>
                    </a:ext>
                  </a:extLst>
                </a:gridCol>
                <a:gridCol w="1721281">
                  <a:extLst>
                    <a:ext uri="{9D8B030D-6E8A-4147-A177-3AD203B41FA5}">
                      <a16:colId xmlns:a16="http://schemas.microsoft.com/office/drawing/2014/main" val="3922344502"/>
                    </a:ext>
                  </a:extLst>
                </a:gridCol>
              </a:tblGrid>
              <a:tr h="79280">
                <a:tc>
                  <a:txBody>
                    <a:bodyPr/>
                    <a:lstStyle/>
                    <a:p>
                      <a:pPr marL="0" marR="0">
                        <a:lnSpc>
                          <a:spcPct val="107000"/>
                        </a:lnSpc>
                        <a:spcBef>
                          <a:spcPts val="0"/>
                        </a:spcBef>
                        <a:spcAft>
                          <a:spcPts val="0"/>
                        </a:spcAft>
                      </a:pPr>
                      <a:r>
                        <a:rPr lang="en-US" sz="1100">
                          <a:effectLst/>
                        </a:rPr>
                        <a:t>Rubric 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extLst>
                  <a:ext uri="{0D108BD9-81ED-4DB2-BD59-A6C34878D82A}">
                    <a16:rowId xmlns:a16="http://schemas.microsoft.com/office/drawing/2014/main" val="337273899"/>
                  </a:ext>
                </a:extLst>
              </a:tr>
              <a:tr h="796081">
                <a:tc>
                  <a:txBody>
                    <a:bodyPr/>
                    <a:lstStyle/>
                    <a:p>
                      <a:pPr marL="0" marR="0">
                        <a:lnSpc>
                          <a:spcPct val="107000"/>
                        </a:lnSpc>
                        <a:spcBef>
                          <a:spcPts val="0"/>
                        </a:spcBef>
                        <a:spcAft>
                          <a:spcPts val="0"/>
                        </a:spcAft>
                      </a:pPr>
                      <a:r>
                        <a:rPr lang="en-US" sz="1100" dirty="0">
                          <a:effectLst/>
                        </a:rPr>
                        <a:t>Overall Criteria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The student’s response is a well-developed narrative that fully develops a real or imagined experience based on text as a stimulus.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The student’s response is a complete narrative that develops a real or imagined experience based on text as a stimulus.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The student’s response is an incomplete or oversimplified narrative based on text as a stimulus.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The student’s response provides evidence of an attempt to write a narrative based on text as a stimulus.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1417559557"/>
                  </a:ext>
                </a:extLst>
              </a:tr>
              <a:tr h="247913">
                <a:tc>
                  <a:txBody>
                    <a:bodyPr/>
                    <a:lstStyle/>
                    <a:p>
                      <a:pPr marL="0" marR="0">
                        <a:lnSpc>
                          <a:spcPct val="107000"/>
                        </a:lnSpc>
                        <a:spcBef>
                          <a:spcPts val="0"/>
                        </a:spcBef>
                        <a:spcAft>
                          <a:spcPts val="0"/>
                        </a:spcAft>
                      </a:pPr>
                      <a:r>
                        <a:rPr lang="en-US" sz="1100" dirty="0">
                          <a:effectLst/>
                        </a:rPr>
                        <a:t>Establishes situation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Effectively established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Established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Vague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Weak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2435699014"/>
                  </a:ext>
                </a:extLst>
              </a:tr>
              <a:tr h="352763">
                <a:tc>
                  <a:txBody>
                    <a:bodyPr/>
                    <a:lstStyle/>
                    <a:p>
                      <a:pPr marL="0" marR="0">
                        <a:lnSpc>
                          <a:spcPct val="107000"/>
                        </a:lnSpc>
                        <a:spcBef>
                          <a:spcPts val="0"/>
                        </a:spcBef>
                        <a:spcAft>
                          <a:spcPts val="0"/>
                        </a:spcAft>
                      </a:pPr>
                      <a:r>
                        <a:rPr lang="en-US" sz="1100" dirty="0">
                          <a:effectLst/>
                        </a:rPr>
                        <a:t>Event sequence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Unfolds naturally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Clear, logical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Some gaps or ambiguity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May be too brief to demonstrate sequence of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1278405916"/>
                  </a:ext>
                </a:extLst>
              </a:tr>
              <a:tr h="407809">
                <a:tc>
                  <a:txBody>
                    <a:bodyPr/>
                    <a:lstStyle/>
                    <a:p>
                      <a:pPr marL="0" marR="0">
                        <a:lnSpc>
                          <a:spcPct val="107000"/>
                        </a:lnSpc>
                        <a:spcBef>
                          <a:spcPts val="0"/>
                        </a:spcBef>
                        <a:spcAft>
                          <a:spcPts val="0"/>
                        </a:spcAft>
                      </a:pPr>
                      <a:r>
                        <a:rPr lang="en-US" sz="1100" dirty="0">
                          <a:effectLst/>
                        </a:rPr>
                        <a:t>Use of narrative techniques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Used effectively to develop rich, interesting experiences and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Used to develop experiences and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Attempts to use narrative techniques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Shows little or no attempt to use narrative techniques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3942662177"/>
                  </a:ext>
                </a:extLst>
              </a:tr>
              <a:tr h="474813">
                <a:tc>
                  <a:txBody>
                    <a:bodyPr/>
                    <a:lstStyle/>
                    <a:p>
                      <a:pPr marL="0" marR="0">
                        <a:lnSpc>
                          <a:spcPct val="107000"/>
                        </a:lnSpc>
                        <a:spcBef>
                          <a:spcPts val="0"/>
                        </a:spcBef>
                        <a:spcAft>
                          <a:spcPts val="0"/>
                        </a:spcAft>
                      </a:pPr>
                      <a:r>
                        <a:rPr lang="en-US" sz="1100" dirty="0">
                          <a:effectLst/>
                        </a:rPr>
                        <a:t>Use of words and phrases to signal the sequence of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a:effectLst/>
                        </a:rPr>
                        <a:t>Uses a variety of words and phrases to signal the sequence of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Uses words and/or phrases to indicate sequence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Uses occasional signal words to indicate sequence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Uses words that are inappropriate, overly simple, or unclear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1095019954"/>
                  </a:ext>
                </a:extLst>
              </a:tr>
              <a:tr h="654679">
                <a:tc>
                  <a:txBody>
                    <a:bodyPr/>
                    <a:lstStyle/>
                    <a:p>
                      <a:pPr marL="0" marR="0">
                        <a:lnSpc>
                          <a:spcPct val="107000"/>
                        </a:lnSpc>
                        <a:spcBef>
                          <a:spcPts val="0"/>
                        </a:spcBef>
                        <a:spcAft>
                          <a:spcPts val="0"/>
                        </a:spcAft>
                      </a:pPr>
                      <a:r>
                        <a:rPr lang="en-US" sz="1100" dirty="0">
                          <a:effectLst/>
                        </a:rPr>
                        <a:t>Use of words and phrases to convey experiences or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a:effectLst/>
                        </a:rPr>
                        <a:t>Uses concrete words, phrases, and sensory language consistently to convey experiences or events precisely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a:effectLst/>
                        </a:rPr>
                        <a:t>Uses words, phrases, and details to convey experiences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Uses some words or phrases inconsistently to convey experiences and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Provides few, if any, words that convey experiences or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638119674"/>
                  </a:ext>
                </a:extLst>
              </a:tr>
              <a:tr h="490098">
                <a:tc>
                  <a:txBody>
                    <a:bodyPr/>
                    <a:lstStyle/>
                    <a:p>
                      <a:pPr marL="0" marR="0">
                        <a:lnSpc>
                          <a:spcPct val="107000"/>
                        </a:lnSpc>
                        <a:spcBef>
                          <a:spcPts val="0"/>
                        </a:spcBef>
                        <a:spcAft>
                          <a:spcPts val="0"/>
                        </a:spcAft>
                      </a:pPr>
                      <a:r>
                        <a:rPr lang="en-US" sz="1100" dirty="0">
                          <a:effectLst/>
                        </a:rPr>
                        <a:t>Concluding statement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Conclusion follows from the narrated experiences or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Appropriate 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Weak or ambiguous 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Minimal or no 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1207547395"/>
                  </a:ext>
                </a:extLst>
              </a:tr>
              <a:tr h="325518">
                <a:tc>
                  <a:txBody>
                    <a:bodyPr/>
                    <a:lstStyle/>
                    <a:p>
                      <a:pPr marL="0" marR="0">
                        <a:lnSpc>
                          <a:spcPct val="107000"/>
                        </a:lnSpc>
                        <a:spcBef>
                          <a:spcPts val="0"/>
                        </a:spcBef>
                        <a:spcAft>
                          <a:spcPts val="0"/>
                        </a:spcAft>
                      </a:pPr>
                      <a:r>
                        <a:rPr lang="en-US" sz="1100" dirty="0">
                          <a:effectLst/>
                        </a:rPr>
                        <a:t>Integration of ideas and details from 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Integrates ideas and details from source material effectively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a:effectLst/>
                        </a:rPr>
                        <a:t>Integrates some ideas and/or details from source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a:effectLst/>
                        </a:rPr>
                        <a:t>Attempts to integrate ideas or details from source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May use few, if any, ideas or details from source material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1613758647"/>
                  </a:ext>
                </a:extLst>
              </a:tr>
              <a:tr h="382061">
                <a:tc>
                  <a:txBody>
                    <a:bodyPr/>
                    <a:lstStyle/>
                    <a:p>
                      <a:pPr marL="0" marR="0">
                        <a:lnSpc>
                          <a:spcPct val="107000"/>
                        </a:lnSpc>
                        <a:spcBef>
                          <a:spcPts val="0"/>
                        </a:spcBef>
                        <a:spcAft>
                          <a:spcPts val="0"/>
                        </a:spcAft>
                      </a:pPr>
                      <a:r>
                        <a:rPr lang="en-US" sz="1100" dirty="0">
                          <a:effectLst/>
                        </a:rPr>
                        <a:t>Language conventions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Very few or no errors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A few minor errors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Frequent errors; sometimes interfere with meaning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tc>
                  <a:txBody>
                    <a:bodyPr/>
                    <a:lstStyle/>
                    <a:p>
                      <a:pPr marL="0" marR="0">
                        <a:lnSpc>
                          <a:spcPct val="107000"/>
                        </a:lnSpc>
                        <a:spcBef>
                          <a:spcPts val="0"/>
                        </a:spcBef>
                        <a:spcAft>
                          <a:spcPts val="0"/>
                        </a:spcAft>
                      </a:pPr>
                      <a:r>
                        <a:rPr lang="en-US" sz="1100" dirty="0">
                          <a:effectLst/>
                        </a:rPr>
                        <a:t>Frequent major errors; interfere with meaning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nchor="ctr"/>
                </a:tc>
                <a:extLst>
                  <a:ext uri="{0D108BD9-81ED-4DB2-BD59-A6C34878D82A}">
                    <a16:rowId xmlns:a16="http://schemas.microsoft.com/office/drawing/2014/main" val="3240628628"/>
                  </a:ext>
                </a:extLst>
              </a:tr>
            </a:tbl>
          </a:graphicData>
        </a:graphic>
      </p:graphicFrame>
    </p:spTree>
    <p:extLst>
      <p:ext uri="{BB962C8B-B14F-4D97-AF65-F5344CB8AC3E}">
        <p14:creationId xmlns:p14="http://schemas.microsoft.com/office/powerpoint/2010/main" val="356161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418-8463-4E09-B13F-C016EB3ABBB4}"/>
              </a:ext>
            </a:extLst>
          </p:cNvPr>
          <p:cNvSpPr>
            <a:spLocks noGrp="1"/>
          </p:cNvSpPr>
          <p:nvPr>
            <p:ph type="title"/>
          </p:nvPr>
        </p:nvSpPr>
        <p:spPr/>
        <p:txBody>
          <a:bodyPr/>
          <a:lstStyle/>
          <a:p>
            <a:r>
              <a:rPr lang="en-US" dirty="0"/>
              <a:t>Scoring Philosophy</a:t>
            </a:r>
          </a:p>
        </p:txBody>
      </p:sp>
      <p:sp>
        <p:nvSpPr>
          <p:cNvPr id="3" name="Content Placeholder 2">
            <a:extLst>
              <a:ext uri="{FF2B5EF4-FFF2-40B4-BE49-F238E27FC236}">
                <a16:creationId xmlns:a16="http://schemas.microsoft.com/office/drawing/2014/main" id="{B8F48293-19EB-408D-B86B-980857558DA9}"/>
              </a:ext>
            </a:extLst>
          </p:cNvPr>
          <p:cNvSpPr>
            <a:spLocks noGrp="1"/>
          </p:cNvSpPr>
          <p:nvPr>
            <p:ph idx="1"/>
          </p:nvPr>
        </p:nvSpPr>
        <p:spPr/>
        <p:txBody>
          <a:bodyPr>
            <a:normAutofit fontScale="92500"/>
          </a:bodyPr>
          <a:lstStyle/>
          <a:p>
            <a:r>
              <a:rPr lang="en-US" dirty="0"/>
              <a:t>Students are awarded credit for what they do well. </a:t>
            </a:r>
          </a:p>
          <a:p>
            <a:r>
              <a:rPr lang="en-US" dirty="0"/>
              <a:t>Students are not penalized for errors unless they permeate the response and impact or interfere with overall understanding.</a:t>
            </a:r>
          </a:p>
          <a:p>
            <a:r>
              <a:rPr lang="en-US" dirty="0"/>
              <a:t>Student responses are to be viewed as first drafts and are not expected to be polished papers.</a:t>
            </a:r>
          </a:p>
          <a:p>
            <a:r>
              <a:rPr lang="en-US" dirty="0"/>
              <a:t>For narrative writing, students use the text(s) as a stimulus or “launch pad” to complete their narrative response, thus allowing for individual creativity.</a:t>
            </a:r>
          </a:p>
        </p:txBody>
      </p:sp>
      <p:sp>
        <p:nvSpPr>
          <p:cNvPr id="4" name="TextBox 3">
            <a:extLst>
              <a:ext uri="{FF2B5EF4-FFF2-40B4-BE49-F238E27FC236}">
                <a16:creationId xmlns:a16="http://schemas.microsoft.com/office/drawing/2014/main" id="{697F0235-D5CE-4FD9-B425-71947DE4130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27260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1446AF52-320C-4D8A-9B7D-3EAFE07A53FE}"/>
              </a:ext>
            </a:extLst>
          </p:cNvPr>
          <p:cNvGraphicFramePr>
            <a:graphicFrameLocks/>
          </p:cNvGraphicFramePr>
          <p:nvPr>
            <p:extLst>
              <p:ext uri="{D42A27DB-BD31-4B8C-83A1-F6EECF244321}">
                <p14:modId xmlns:p14="http://schemas.microsoft.com/office/powerpoint/2010/main" val="970653740"/>
              </p:ext>
            </p:extLst>
          </p:nvPr>
        </p:nvGraphicFramePr>
        <p:xfrm>
          <a:off x="762000" y="1266184"/>
          <a:ext cx="7415349" cy="504423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8686338-48C3-4810-8868-F330526F5F29}"/>
              </a:ext>
            </a:extLst>
          </p:cNvPr>
          <p:cNvSpPr txBox="1"/>
          <p:nvPr/>
        </p:nvSpPr>
        <p:spPr>
          <a:xfrm>
            <a:off x="8458200" y="6344977"/>
            <a:ext cx="457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14B4F27-F2FD-4F2A-90F4-99B0DF5C7454}" type="slidenum">
              <a:rPr kumimoji="0" lang="en-US"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FA878B-1E80-4EA9-B858-C7DA11DC7F66}"/>
              </a:ext>
            </a:extLst>
          </p:cNvPr>
          <p:cNvSpPr txBox="1"/>
          <p:nvPr/>
        </p:nvSpPr>
        <p:spPr>
          <a:xfrm>
            <a:off x="762000" y="1524000"/>
            <a:ext cx="430887" cy="3657600"/>
          </a:xfrm>
          <a:prstGeom prst="rect">
            <a:avLst/>
          </a:prstGeom>
          <a:noFill/>
        </p:spPr>
        <p:txBody>
          <a:bodyPr vert="vert270" wrap="square" rtlCol="0">
            <a:spAutoFit/>
          </a:bodyPr>
          <a:lstStyle/>
          <a:p>
            <a:pPr algn="ctr"/>
            <a:r>
              <a:rPr lang="en-US" sz="1600" dirty="0"/>
              <a:t>Percentage of Student  Responses</a:t>
            </a:r>
          </a:p>
        </p:txBody>
      </p:sp>
      <p:sp>
        <p:nvSpPr>
          <p:cNvPr id="4" name="Arrow: Left 3">
            <a:extLst>
              <a:ext uri="{FF2B5EF4-FFF2-40B4-BE49-F238E27FC236}">
                <a16:creationId xmlns:a16="http://schemas.microsoft.com/office/drawing/2014/main" id="{48D97869-10E2-4695-9650-EF177C013519}"/>
              </a:ext>
            </a:extLst>
          </p:cNvPr>
          <p:cNvSpPr/>
          <p:nvPr/>
        </p:nvSpPr>
        <p:spPr>
          <a:xfrm>
            <a:off x="7889966" y="1524000"/>
            <a:ext cx="1254034"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Well developed</a:t>
            </a:r>
          </a:p>
        </p:txBody>
      </p:sp>
      <p:sp>
        <p:nvSpPr>
          <p:cNvPr id="7" name="Arrow: Left 6">
            <a:extLst>
              <a:ext uri="{FF2B5EF4-FFF2-40B4-BE49-F238E27FC236}">
                <a16:creationId xmlns:a16="http://schemas.microsoft.com/office/drawing/2014/main" id="{A67DA9C3-D31C-461A-8B9B-2A44F80F6C3E}"/>
              </a:ext>
            </a:extLst>
          </p:cNvPr>
          <p:cNvSpPr/>
          <p:nvPr/>
        </p:nvSpPr>
        <p:spPr>
          <a:xfrm>
            <a:off x="7889966" y="2169383"/>
            <a:ext cx="1254034"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Complete</a:t>
            </a:r>
          </a:p>
        </p:txBody>
      </p:sp>
      <p:sp>
        <p:nvSpPr>
          <p:cNvPr id="9" name="Arrow: Left 8">
            <a:extLst>
              <a:ext uri="{FF2B5EF4-FFF2-40B4-BE49-F238E27FC236}">
                <a16:creationId xmlns:a16="http://schemas.microsoft.com/office/drawing/2014/main" id="{56471936-A28D-45AA-BCAD-F0CCC69A0DF6}"/>
              </a:ext>
            </a:extLst>
          </p:cNvPr>
          <p:cNvSpPr/>
          <p:nvPr/>
        </p:nvSpPr>
        <p:spPr>
          <a:xfrm>
            <a:off x="7889966" y="3035619"/>
            <a:ext cx="1254034"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Incomplete</a:t>
            </a:r>
          </a:p>
        </p:txBody>
      </p:sp>
      <p:sp>
        <p:nvSpPr>
          <p:cNvPr id="10" name="Arrow: Left 9">
            <a:extLst>
              <a:ext uri="{FF2B5EF4-FFF2-40B4-BE49-F238E27FC236}">
                <a16:creationId xmlns:a16="http://schemas.microsoft.com/office/drawing/2014/main" id="{4CB67126-8EB8-410B-991E-17571960CE8E}"/>
              </a:ext>
            </a:extLst>
          </p:cNvPr>
          <p:cNvSpPr/>
          <p:nvPr/>
        </p:nvSpPr>
        <p:spPr>
          <a:xfrm>
            <a:off x="7889966" y="4003545"/>
            <a:ext cx="1254034"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Attempted</a:t>
            </a:r>
          </a:p>
        </p:txBody>
      </p:sp>
      <p:sp>
        <p:nvSpPr>
          <p:cNvPr id="11" name="Arrow: Left 10">
            <a:extLst>
              <a:ext uri="{FF2B5EF4-FFF2-40B4-BE49-F238E27FC236}">
                <a16:creationId xmlns:a16="http://schemas.microsoft.com/office/drawing/2014/main" id="{C5294F8D-6A15-4EB5-841A-8950568DA397}"/>
              </a:ext>
            </a:extLst>
          </p:cNvPr>
          <p:cNvSpPr/>
          <p:nvPr/>
        </p:nvSpPr>
        <p:spPr>
          <a:xfrm>
            <a:off x="7889966" y="4713295"/>
            <a:ext cx="1254034"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Condition code</a:t>
            </a:r>
          </a:p>
        </p:txBody>
      </p:sp>
      <p:sp>
        <p:nvSpPr>
          <p:cNvPr id="13" name="Rectangle: Rounded Corners 12">
            <a:extLst>
              <a:ext uri="{FF2B5EF4-FFF2-40B4-BE49-F238E27FC236}">
                <a16:creationId xmlns:a16="http://schemas.microsoft.com/office/drawing/2014/main" id="{311EAA7C-6692-4EFB-B6BA-E210252DBD09}"/>
              </a:ext>
            </a:extLst>
          </p:cNvPr>
          <p:cNvSpPr/>
          <p:nvPr/>
        </p:nvSpPr>
        <p:spPr>
          <a:xfrm>
            <a:off x="1649462" y="4628375"/>
            <a:ext cx="6240504" cy="566361"/>
          </a:xfrm>
          <a:prstGeom prst="roundRect">
            <a:avLst/>
          </a:prstGeom>
          <a:noFill/>
          <a:ln w="38100">
            <a:solidFill>
              <a:srgbClr val="66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 name="TextBox 13">
            <a:extLst>
              <a:ext uri="{FF2B5EF4-FFF2-40B4-BE49-F238E27FC236}">
                <a16:creationId xmlns:a16="http://schemas.microsoft.com/office/drawing/2014/main" id="{E64595B1-1515-446B-B22C-7853B467103E}"/>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6" name="Title 5">
            <a:extLst>
              <a:ext uri="{FF2B5EF4-FFF2-40B4-BE49-F238E27FC236}">
                <a16:creationId xmlns:a16="http://schemas.microsoft.com/office/drawing/2014/main" id="{2D2081D1-614F-43CC-A3C2-D6A46AB19AD4}"/>
              </a:ext>
            </a:extLst>
          </p:cNvPr>
          <p:cNvSpPr>
            <a:spLocks noGrp="1"/>
          </p:cNvSpPr>
          <p:nvPr>
            <p:ph type="title"/>
          </p:nvPr>
        </p:nvSpPr>
        <p:spPr>
          <a:xfrm>
            <a:off x="852440" y="365126"/>
            <a:ext cx="8683445" cy="1325563"/>
          </a:xfrm>
        </p:spPr>
        <p:txBody>
          <a:bodyPr>
            <a:normAutofit/>
          </a:bodyPr>
          <a:lstStyle/>
          <a:p>
            <a:r>
              <a:rPr lang="en-US" sz="3200" dirty="0"/>
              <a:t>Narrative Writing Scores – Spring 2019</a:t>
            </a:r>
          </a:p>
        </p:txBody>
      </p:sp>
    </p:spTree>
    <p:extLst>
      <p:ext uri="{BB962C8B-B14F-4D97-AF65-F5344CB8AC3E}">
        <p14:creationId xmlns:p14="http://schemas.microsoft.com/office/powerpoint/2010/main" val="418129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DBE1-CAAE-49EC-985E-1B86FC21C8D0}"/>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FC54453A-B851-405E-8D1B-1BC580E3A8C6}"/>
              </a:ext>
            </a:extLst>
          </p:cNvPr>
          <p:cNvSpPr>
            <a:spLocks noGrp="1"/>
          </p:cNvSpPr>
          <p:nvPr>
            <p:ph idx="1"/>
          </p:nvPr>
        </p:nvSpPr>
        <p:spPr/>
        <p:txBody>
          <a:bodyPr>
            <a:normAutofit fontScale="92500"/>
          </a:bodyPr>
          <a:lstStyle/>
          <a:p>
            <a:r>
              <a:rPr lang="en-US" dirty="0"/>
              <a:t>Georgia Milestones</a:t>
            </a:r>
          </a:p>
          <a:p>
            <a:pPr lvl="1"/>
            <a:r>
              <a:rPr lang="en-US" dirty="0"/>
              <a:t>Updates and new resources</a:t>
            </a:r>
          </a:p>
          <a:p>
            <a:pPr lvl="1"/>
            <a:r>
              <a:rPr lang="en-US" dirty="0"/>
              <a:t>A look at narrative writing</a:t>
            </a:r>
          </a:p>
          <a:p>
            <a:r>
              <a:rPr lang="en-US" dirty="0"/>
              <a:t>GAA 2.0</a:t>
            </a:r>
          </a:p>
          <a:p>
            <a:pPr lvl="1"/>
            <a:r>
              <a:rPr lang="en-US" dirty="0"/>
              <a:t>Overview of results</a:t>
            </a:r>
          </a:p>
          <a:p>
            <a:r>
              <a:rPr lang="en-US" dirty="0"/>
              <a:t>Newest Formative Assessments</a:t>
            </a:r>
          </a:p>
          <a:p>
            <a:pPr lvl="1"/>
            <a:r>
              <a:rPr lang="en-US" dirty="0"/>
              <a:t>GKIDS 2.0</a:t>
            </a:r>
          </a:p>
          <a:p>
            <a:pPr lvl="1"/>
            <a:r>
              <a:rPr lang="en-US" dirty="0" err="1"/>
              <a:t>Keenville</a:t>
            </a:r>
            <a:endParaRPr lang="en-US" dirty="0"/>
          </a:p>
          <a:p>
            <a:r>
              <a:rPr lang="en-US" dirty="0"/>
              <a:t>Innovative Assessment Demonstration Authority</a:t>
            </a:r>
          </a:p>
        </p:txBody>
      </p:sp>
    </p:spTree>
    <p:extLst>
      <p:ext uri="{BB962C8B-B14F-4D97-AF65-F5344CB8AC3E}">
        <p14:creationId xmlns:p14="http://schemas.microsoft.com/office/powerpoint/2010/main" val="123200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C45F2-B10D-491E-BE80-27B1B4871E9B}"/>
              </a:ext>
            </a:extLst>
          </p:cNvPr>
          <p:cNvSpPr>
            <a:spLocks noGrp="1"/>
          </p:cNvSpPr>
          <p:nvPr>
            <p:ph idx="1"/>
          </p:nvPr>
        </p:nvSpPr>
        <p:spPr/>
        <p:txBody>
          <a:bodyPr/>
          <a:lstStyle/>
          <a:p>
            <a:r>
              <a:rPr lang="en-US" dirty="0"/>
              <a:t>Writing responses receive a score of zero (0) points for any of the following reasons:</a:t>
            </a:r>
          </a:p>
          <a:p>
            <a:pPr lvl="1"/>
            <a:r>
              <a:rPr lang="en-US" dirty="0"/>
              <a:t>Blank  </a:t>
            </a:r>
          </a:p>
          <a:p>
            <a:pPr lvl="1"/>
            <a:r>
              <a:rPr lang="en-US" dirty="0"/>
              <a:t>Copied  </a:t>
            </a:r>
          </a:p>
          <a:p>
            <a:pPr lvl="1"/>
            <a:r>
              <a:rPr lang="en-US" dirty="0"/>
              <a:t>Too Limited to Score  </a:t>
            </a:r>
          </a:p>
          <a:p>
            <a:pPr lvl="1"/>
            <a:r>
              <a:rPr lang="en-US" dirty="0"/>
              <a:t>Non-English/Foreign Language</a:t>
            </a:r>
          </a:p>
          <a:p>
            <a:pPr lvl="1"/>
            <a:r>
              <a:rPr lang="en-US" dirty="0"/>
              <a:t>Off-Topic</a:t>
            </a:r>
          </a:p>
          <a:p>
            <a:pPr lvl="1"/>
            <a:r>
              <a:rPr lang="en-US" dirty="0"/>
              <a:t>Offensive</a:t>
            </a:r>
          </a:p>
          <a:p>
            <a:pPr lvl="1"/>
            <a:r>
              <a:rPr lang="en-US" dirty="0"/>
              <a:t>Illegible/Incomprehensible</a:t>
            </a:r>
          </a:p>
        </p:txBody>
      </p:sp>
      <p:sp>
        <p:nvSpPr>
          <p:cNvPr id="4" name="Title 1">
            <a:extLst>
              <a:ext uri="{FF2B5EF4-FFF2-40B4-BE49-F238E27FC236}">
                <a16:creationId xmlns:a16="http://schemas.microsoft.com/office/drawing/2014/main" id="{9A058E30-8330-4704-908D-2F0B7B594B7B}"/>
              </a:ext>
            </a:extLst>
          </p:cNvPr>
          <p:cNvSpPr>
            <a:spLocks noGrp="1"/>
          </p:cNvSpPr>
          <p:nvPr>
            <p:ph type="title"/>
          </p:nvPr>
        </p:nvSpPr>
        <p:spPr>
          <a:xfrm>
            <a:off x="895350" y="365126"/>
            <a:ext cx="7886700" cy="1325563"/>
          </a:xfrm>
        </p:spPr>
        <p:txBody>
          <a:bodyPr/>
          <a:lstStyle/>
          <a:p>
            <a:r>
              <a:rPr lang="en-US" dirty="0"/>
              <a:t>Writing Condition Codes</a:t>
            </a:r>
          </a:p>
        </p:txBody>
      </p:sp>
      <p:sp>
        <p:nvSpPr>
          <p:cNvPr id="5" name="TextBox 4">
            <a:extLst>
              <a:ext uri="{FF2B5EF4-FFF2-40B4-BE49-F238E27FC236}">
                <a16:creationId xmlns:a16="http://schemas.microsoft.com/office/drawing/2014/main" id="{83236FAA-672D-4893-96DC-9FD042B2F98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6" name="TextBox 5">
            <a:extLst>
              <a:ext uri="{FF2B5EF4-FFF2-40B4-BE49-F238E27FC236}">
                <a16:creationId xmlns:a16="http://schemas.microsoft.com/office/drawing/2014/main" id="{BD91156A-F913-4C35-8F12-625C07B50B4C}"/>
              </a:ext>
            </a:extLst>
          </p:cNvPr>
          <p:cNvSpPr txBox="1"/>
          <p:nvPr/>
        </p:nvSpPr>
        <p:spPr>
          <a:xfrm>
            <a:off x="2727411" y="3174325"/>
            <a:ext cx="3804018" cy="461665"/>
          </a:xfrm>
          <a:prstGeom prst="rect">
            <a:avLst/>
          </a:prstGeom>
          <a:noFill/>
        </p:spPr>
        <p:txBody>
          <a:bodyPr wrap="square" rtlCol="0">
            <a:spAutoFit/>
          </a:bodyPr>
          <a:lstStyle/>
          <a:p>
            <a:r>
              <a:rPr lang="en-US" sz="2400" dirty="0">
                <a:solidFill>
                  <a:srgbClr val="E20177"/>
                </a:solidFill>
              </a:rPr>
              <a:t>#1 – 50% of condition codes </a:t>
            </a:r>
          </a:p>
        </p:txBody>
      </p:sp>
      <p:sp>
        <p:nvSpPr>
          <p:cNvPr id="8" name="TextBox 7">
            <a:extLst>
              <a:ext uri="{FF2B5EF4-FFF2-40B4-BE49-F238E27FC236}">
                <a16:creationId xmlns:a16="http://schemas.microsoft.com/office/drawing/2014/main" id="{2E6DF51C-3382-4DBA-B3F5-3C6606DA8D4B}"/>
              </a:ext>
            </a:extLst>
          </p:cNvPr>
          <p:cNvSpPr txBox="1"/>
          <p:nvPr/>
        </p:nvSpPr>
        <p:spPr>
          <a:xfrm>
            <a:off x="2506162" y="2747546"/>
            <a:ext cx="4155895" cy="461665"/>
          </a:xfrm>
          <a:prstGeom prst="rect">
            <a:avLst/>
          </a:prstGeom>
          <a:noFill/>
        </p:spPr>
        <p:txBody>
          <a:bodyPr wrap="square" rtlCol="0">
            <a:spAutoFit/>
          </a:bodyPr>
          <a:lstStyle/>
          <a:p>
            <a:r>
              <a:rPr lang="en-US" sz="2400" dirty="0">
                <a:solidFill>
                  <a:srgbClr val="E20177"/>
                </a:solidFill>
              </a:rPr>
              <a:t>#2 – 32% of condition codes</a:t>
            </a:r>
          </a:p>
        </p:txBody>
      </p:sp>
    </p:spTree>
    <p:extLst>
      <p:ext uri="{BB962C8B-B14F-4D97-AF65-F5344CB8AC3E}">
        <p14:creationId xmlns:p14="http://schemas.microsoft.com/office/powerpoint/2010/main" val="24522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1446AF52-320C-4D8A-9B7D-3EAFE07A53FE}"/>
              </a:ext>
            </a:extLst>
          </p:cNvPr>
          <p:cNvGraphicFramePr>
            <a:graphicFrameLocks/>
          </p:cNvGraphicFramePr>
          <p:nvPr>
            <p:extLst>
              <p:ext uri="{D42A27DB-BD31-4B8C-83A1-F6EECF244321}">
                <p14:modId xmlns:p14="http://schemas.microsoft.com/office/powerpoint/2010/main" val="2690691251"/>
              </p:ext>
            </p:extLst>
          </p:nvPr>
        </p:nvGraphicFramePr>
        <p:xfrm>
          <a:off x="762000" y="1379401"/>
          <a:ext cx="7620000" cy="49822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8686338-48C3-4810-8868-F330526F5F29}"/>
              </a:ext>
            </a:extLst>
          </p:cNvPr>
          <p:cNvSpPr txBox="1"/>
          <p:nvPr/>
        </p:nvSpPr>
        <p:spPr>
          <a:xfrm>
            <a:off x="8458200" y="6458194"/>
            <a:ext cx="457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14B4F27-F2FD-4F2A-90F4-99B0DF5C7454}" type="slidenum">
              <a:rPr kumimoji="0" lang="en-US"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FA878B-1E80-4EA9-B858-C7DA11DC7F66}"/>
              </a:ext>
            </a:extLst>
          </p:cNvPr>
          <p:cNvSpPr txBox="1"/>
          <p:nvPr/>
        </p:nvSpPr>
        <p:spPr>
          <a:xfrm>
            <a:off x="762000" y="1637217"/>
            <a:ext cx="430887" cy="3657600"/>
          </a:xfrm>
          <a:prstGeom prst="rect">
            <a:avLst/>
          </a:prstGeom>
          <a:noFill/>
        </p:spPr>
        <p:txBody>
          <a:bodyPr vert="vert270" wrap="square" rtlCol="0">
            <a:spAutoFit/>
          </a:bodyPr>
          <a:lstStyle/>
          <a:p>
            <a:pPr algn="ctr"/>
            <a:r>
              <a:rPr lang="en-US" sz="1600" dirty="0"/>
              <a:t>Percentage of Condition Codes</a:t>
            </a:r>
          </a:p>
        </p:txBody>
      </p:sp>
      <p:sp>
        <p:nvSpPr>
          <p:cNvPr id="6" name="TextBox 5">
            <a:extLst>
              <a:ext uri="{FF2B5EF4-FFF2-40B4-BE49-F238E27FC236}">
                <a16:creationId xmlns:a16="http://schemas.microsoft.com/office/drawing/2014/main" id="{0CF15D47-C988-4C09-A52B-59198AE976F5}"/>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5" name="Title 4">
            <a:extLst>
              <a:ext uri="{FF2B5EF4-FFF2-40B4-BE49-F238E27FC236}">
                <a16:creationId xmlns:a16="http://schemas.microsoft.com/office/drawing/2014/main" id="{BB58D89A-1A5B-4834-BD61-ED3C90664B3E}"/>
              </a:ext>
            </a:extLst>
          </p:cNvPr>
          <p:cNvSpPr>
            <a:spLocks noGrp="1"/>
          </p:cNvSpPr>
          <p:nvPr>
            <p:ph type="title"/>
          </p:nvPr>
        </p:nvSpPr>
        <p:spPr>
          <a:xfrm>
            <a:off x="852440" y="365126"/>
            <a:ext cx="8291559" cy="1325563"/>
          </a:xfrm>
        </p:spPr>
        <p:txBody>
          <a:bodyPr>
            <a:normAutofit/>
          </a:bodyPr>
          <a:lstStyle/>
          <a:p>
            <a:r>
              <a:rPr lang="en-US" sz="3200" dirty="0"/>
              <a:t>Writing Condition Codes – Spring 2019</a:t>
            </a:r>
          </a:p>
        </p:txBody>
      </p:sp>
      <p:sp>
        <p:nvSpPr>
          <p:cNvPr id="7" name="Arrow: Left 6">
            <a:extLst>
              <a:ext uri="{FF2B5EF4-FFF2-40B4-BE49-F238E27FC236}">
                <a16:creationId xmlns:a16="http://schemas.microsoft.com/office/drawing/2014/main" id="{185994A5-7C35-43E6-BB27-78FC8860E4CA}"/>
              </a:ext>
            </a:extLst>
          </p:cNvPr>
          <p:cNvSpPr/>
          <p:nvPr/>
        </p:nvSpPr>
        <p:spPr>
          <a:xfrm>
            <a:off x="8130016" y="4689705"/>
            <a:ext cx="1011330"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Blank</a:t>
            </a:r>
          </a:p>
        </p:txBody>
      </p:sp>
      <p:sp>
        <p:nvSpPr>
          <p:cNvPr id="9" name="Arrow: Left 8">
            <a:extLst>
              <a:ext uri="{FF2B5EF4-FFF2-40B4-BE49-F238E27FC236}">
                <a16:creationId xmlns:a16="http://schemas.microsoft.com/office/drawing/2014/main" id="{A51BCB87-FB7D-4E55-BE22-6F82264A349D}"/>
              </a:ext>
            </a:extLst>
          </p:cNvPr>
          <p:cNvSpPr/>
          <p:nvPr/>
        </p:nvSpPr>
        <p:spPr>
          <a:xfrm>
            <a:off x="8132671" y="2539985"/>
            <a:ext cx="1011330"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Copied</a:t>
            </a:r>
          </a:p>
        </p:txBody>
      </p:sp>
      <p:sp>
        <p:nvSpPr>
          <p:cNvPr id="10" name="Arrow: Left 9">
            <a:extLst>
              <a:ext uri="{FF2B5EF4-FFF2-40B4-BE49-F238E27FC236}">
                <a16:creationId xmlns:a16="http://schemas.microsoft.com/office/drawing/2014/main" id="{EBA038AE-2232-4391-8716-AA967BD6D4B5}"/>
              </a:ext>
            </a:extLst>
          </p:cNvPr>
          <p:cNvSpPr/>
          <p:nvPr/>
        </p:nvSpPr>
        <p:spPr>
          <a:xfrm>
            <a:off x="8132671" y="2029966"/>
            <a:ext cx="1011330" cy="470263"/>
          </a:xfrm>
          <a:prstGeom prst="leftArrow">
            <a:avLst/>
          </a:prstGeom>
          <a:solidFill>
            <a:srgbClr val="0A89B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t>Too Limited</a:t>
            </a:r>
          </a:p>
        </p:txBody>
      </p:sp>
      <p:sp>
        <p:nvSpPr>
          <p:cNvPr id="11" name="Rectangle: Rounded Corners 10">
            <a:extLst>
              <a:ext uri="{FF2B5EF4-FFF2-40B4-BE49-F238E27FC236}">
                <a16:creationId xmlns:a16="http://schemas.microsoft.com/office/drawing/2014/main" id="{E378B1A8-809E-4F31-B242-AE3537BC6E59}"/>
              </a:ext>
            </a:extLst>
          </p:cNvPr>
          <p:cNvSpPr/>
          <p:nvPr/>
        </p:nvSpPr>
        <p:spPr>
          <a:xfrm>
            <a:off x="8064137" y="2505149"/>
            <a:ext cx="1079863" cy="566361"/>
          </a:xfrm>
          <a:prstGeom prst="roundRect">
            <a:avLst/>
          </a:prstGeom>
          <a:noFill/>
          <a:ln w="38100">
            <a:solidFill>
              <a:srgbClr val="66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23847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1446AF52-320C-4D8A-9B7D-3EAFE07A53FE}"/>
              </a:ext>
            </a:extLst>
          </p:cNvPr>
          <p:cNvGraphicFramePr>
            <a:graphicFrameLocks/>
          </p:cNvGraphicFramePr>
          <p:nvPr>
            <p:extLst>
              <p:ext uri="{D42A27DB-BD31-4B8C-83A1-F6EECF244321}">
                <p14:modId xmlns:p14="http://schemas.microsoft.com/office/powerpoint/2010/main" val="2776938517"/>
              </p:ext>
            </p:extLst>
          </p:nvPr>
        </p:nvGraphicFramePr>
        <p:xfrm>
          <a:off x="762000" y="1266184"/>
          <a:ext cx="7772400" cy="504423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8686338-48C3-4810-8868-F330526F5F29}"/>
              </a:ext>
            </a:extLst>
          </p:cNvPr>
          <p:cNvSpPr txBox="1"/>
          <p:nvPr/>
        </p:nvSpPr>
        <p:spPr>
          <a:xfrm>
            <a:off x="8458200" y="6344977"/>
            <a:ext cx="457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14B4F27-F2FD-4F2A-90F4-99B0DF5C7454}" type="slidenum">
              <a:rPr kumimoji="0" lang="en-US"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FA878B-1E80-4EA9-B858-C7DA11DC7F66}"/>
              </a:ext>
            </a:extLst>
          </p:cNvPr>
          <p:cNvSpPr txBox="1"/>
          <p:nvPr/>
        </p:nvSpPr>
        <p:spPr>
          <a:xfrm>
            <a:off x="762000" y="1524000"/>
            <a:ext cx="430887" cy="3657600"/>
          </a:xfrm>
          <a:prstGeom prst="rect">
            <a:avLst/>
          </a:prstGeom>
          <a:noFill/>
        </p:spPr>
        <p:txBody>
          <a:bodyPr vert="vert270" wrap="square" rtlCol="0">
            <a:spAutoFit/>
          </a:bodyPr>
          <a:lstStyle/>
          <a:p>
            <a:pPr algn="ctr"/>
            <a:r>
              <a:rPr lang="en-US" sz="1600" dirty="0"/>
              <a:t>Percentage of Student  Responses</a:t>
            </a:r>
          </a:p>
        </p:txBody>
      </p:sp>
      <p:sp>
        <p:nvSpPr>
          <p:cNvPr id="9" name="Title 1">
            <a:extLst>
              <a:ext uri="{FF2B5EF4-FFF2-40B4-BE49-F238E27FC236}">
                <a16:creationId xmlns:a16="http://schemas.microsoft.com/office/drawing/2014/main" id="{47010FFA-E2AA-4D3A-93E4-19B89F755E4A}"/>
              </a:ext>
            </a:extLst>
          </p:cNvPr>
          <p:cNvSpPr>
            <a:spLocks noGrp="1"/>
          </p:cNvSpPr>
          <p:nvPr>
            <p:ph type="title"/>
          </p:nvPr>
        </p:nvSpPr>
        <p:spPr>
          <a:xfrm>
            <a:off x="895349" y="365126"/>
            <a:ext cx="8422821" cy="1325563"/>
          </a:xfrm>
        </p:spPr>
        <p:txBody>
          <a:bodyPr>
            <a:normAutofit/>
          </a:bodyPr>
          <a:lstStyle/>
          <a:p>
            <a:r>
              <a:rPr lang="en-US" sz="3200" dirty="0"/>
              <a:t>Copied Text Condition Code – Spring 2019</a:t>
            </a:r>
          </a:p>
        </p:txBody>
      </p:sp>
      <p:sp>
        <p:nvSpPr>
          <p:cNvPr id="10" name="TextBox 9">
            <a:extLst>
              <a:ext uri="{FF2B5EF4-FFF2-40B4-BE49-F238E27FC236}">
                <a16:creationId xmlns:a16="http://schemas.microsoft.com/office/drawing/2014/main" id="{019163AB-563F-4ADA-AF7E-0301E865492D}"/>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16853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CA21F5-9774-4F06-87A6-27D6EB4263F2}"/>
              </a:ext>
            </a:extLst>
          </p:cNvPr>
          <p:cNvSpPr>
            <a:spLocks noGrp="1"/>
          </p:cNvSpPr>
          <p:nvPr>
            <p:ph idx="1"/>
          </p:nvPr>
        </p:nvSpPr>
        <p:spPr>
          <a:xfrm>
            <a:off x="895350" y="2246810"/>
            <a:ext cx="7886700" cy="3776449"/>
          </a:xfrm>
        </p:spPr>
        <p:txBody>
          <a:bodyPr>
            <a:normAutofit fontScale="77500" lnSpcReduction="20000"/>
          </a:bodyPr>
          <a:lstStyle/>
          <a:p>
            <a:r>
              <a:rPr lang="en-US" dirty="0"/>
              <a:t>Narrative writing is mainly judged according to the strength of the </a:t>
            </a:r>
            <a:r>
              <a:rPr lang="en-US" i="1" dirty="0"/>
              <a:t>narrative elements </a:t>
            </a:r>
            <a:r>
              <a:rPr lang="en-US" dirty="0"/>
              <a:t>in the response. </a:t>
            </a:r>
          </a:p>
          <a:p>
            <a:r>
              <a:rPr lang="en-US" dirty="0"/>
              <a:t>Use information from the text to inspire the writing and serve as a knowledge base for detail and description in the story.</a:t>
            </a:r>
          </a:p>
          <a:p>
            <a:r>
              <a:rPr lang="en-US" dirty="0"/>
              <a:t>Ideas and details from the text should be integrated into the narrative and become a natural part of it, rather than interrupting the flow of the story being told.</a:t>
            </a:r>
          </a:p>
          <a:p>
            <a:r>
              <a:rPr lang="en-US" dirty="0"/>
              <a:t>Generally avoid copying or closely paraphrasing large blocks of writing from the text.</a:t>
            </a:r>
          </a:p>
          <a:p>
            <a:r>
              <a:rPr lang="en-US" dirty="0"/>
              <a:t>Let the story drive the selection of what to include from the text.</a:t>
            </a:r>
          </a:p>
        </p:txBody>
      </p:sp>
      <p:sp>
        <p:nvSpPr>
          <p:cNvPr id="5" name="Title 1">
            <a:extLst>
              <a:ext uri="{FF2B5EF4-FFF2-40B4-BE49-F238E27FC236}">
                <a16:creationId xmlns:a16="http://schemas.microsoft.com/office/drawing/2014/main" id="{F66D2A20-F4B6-493A-B85C-0FC73320D1FE}"/>
              </a:ext>
            </a:extLst>
          </p:cNvPr>
          <p:cNvSpPr>
            <a:spLocks noGrp="1"/>
          </p:cNvSpPr>
          <p:nvPr>
            <p:ph type="title"/>
          </p:nvPr>
        </p:nvSpPr>
        <p:spPr>
          <a:xfrm>
            <a:off x="895350" y="365126"/>
            <a:ext cx="7886700" cy="1325563"/>
          </a:xfrm>
        </p:spPr>
        <p:txBody>
          <a:bodyPr/>
          <a:lstStyle/>
          <a:p>
            <a:r>
              <a:rPr lang="en-US" dirty="0"/>
              <a:t>Narrative Writing</a:t>
            </a:r>
          </a:p>
        </p:txBody>
      </p:sp>
      <p:sp>
        <p:nvSpPr>
          <p:cNvPr id="6" name="TextBox 5">
            <a:extLst>
              <a:ext uri="{FF2B5EF4-FFF2-40B4-BE49-F238E27FC236}">
                <a16:creationId xmlns:a16="http://schemas.microsoft.com/office/drawing/2014/main" id="{60CBF2E7-9B79-4A71-AC1A-F4AEE215BDA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7" name="TextBox 6">
            <a:extLst>
              <a:ext uri="{FF2B5EF4-FFF2-40B4-BE49-F238E27FC236}">
                <a16:creationId xmlns:a16="http://schemas.microsoft.com/office/drawing/2014/main" id="{E590CD5B-BA8F-43AF-B476-53BEE2A22BBE}"/>
              </a:ext>
            </a:extLst>
          </p:cNvPr>
          <p:cNvSpPr txBox="1"/>
          <p:nvPr/>
        </p:nvSpPr>
        <p:spPr>
          <a:xfrm>
            <a:off x="895349" y="1196063"/>
            <a:ext cx="7886701" cy="830997"/>
          </a:xfrm>
          <a:prstGeom prst="rect">
            <a:avLst/>
          </a:prstGeom>
          <a:noFill/>
        </p:spPr>
        <p:txBody>
          <a:bodyPr wrap="square" rtlCol="0">
            <a:spAutoFit/>
          </a:bodyPr>
          <a:lstStyle/>
          <a:p>
            <a:r>
              <a:rPr lang="en-US" sz="2400" b="1" dirty="0">
                <a:solidFill>
                  <a:srgbClr val="214987"/>
                </a:solidFill>
              </a:rPr>
              <a:t>Tips for Effective Integration of Ideas and Details from Source Material</a:t>
            </a:r>
          </a:p>
        </p:txBody>
      </p:sp>
    </p:spTree>
    <p:extLst>
      <p:ext uri="{BB962C8B-B14F-4D97-AF65-F5344CB8AC3E}">
        <p14:creationId xmlns:p14="http://schemas.microsoft.com/office/powerpoint/2010/main" val="4775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D2A20-F4B6-493A-B85C-0FC73320D1FE}"/>
              </a:ext>
            </a:extLst>
          </p:cNvPr>
          <p:cNvSpPr>
            <a:spLocks noGrp="1"/>
          </p:cNvSpPr>
          <p:nvPr>
            <p:ph type="title"/>
          </p:nvPr>
        </p:nvSpPr>
        <p:spPr>
          <a:xfrm>
            <a:off x="895350" y="365126"/>
            <a:ext cx="7886700" cy="1325563"/>
          </a:xfrm>
        </p:spPr>
        <p:txBody>
          <a:bodyPr/>
          <a:lstStyle/>
          <a:p>
            <a:r>
              <a:rPr lang="en-US" dirty="0"/>
              <a:t>Narrative Writer’s Checklist</a:t>
            </a:r>
          </a:p>
        </p:txBody>
      </p:sp>
      <p:sp>
        <p:nvSpPr>
          <p:cNvPr id="6" name="TextBox 5">
            <a:extLst>
              <a:ext uri="{FF2B5EF4-FFF2-40B4-BE49-F238E27FC236}">
                <a16:creationId xmlns:a16="http://schemas.microsoft.com/office/drawing/2014/main" id="{60CBF2E7-9B79-4A71-AC1A-F4AEE215BDA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8" name="Content Placeholder 2">
            <a:extLst>
              <a:ext uri="{FF2B5EF4-FFF2-40B4-BE49-F238E27FC236}">
                <a16:creationId xmlns:a16="http://schemas.microsoft.com/office/drawing/2014/main" id="{CFFE78CA-D771-4A8F-A1DE-754B78EF04F5}"/>
              </a:ext>
            </a:extLst>
          </p:cNvPr>
          <p:cNvSpPr>
            <a:spLocks noGrp="1"/>
          </p:cNvSpPr>
          <p:nvPr>
            <p:ph idx="1"/>
          </p:nvPr>
        </p:nvSpPr>
        <p:spPr>
          <a:xfrm>
            <a:off x="895350" y="1825625"/>
            <a:ext cx="7886700" cy="4197635"/>
          </a:xfrm>
        </p:spPr>
        <p:txBody>
          <a:bodyPr>
            <a:normAutofit fontScale="92500" lnSpcReduction="10000"/>
          </a:bodyPr>
          <a:lstStyle/>
          <a:p>
            <a:pPr marL="0" indent="0">
              <a:buNone/>
            </a:pPr>
            <a:r>
              <a:rPr lang="en-US" sz="1400" b="1" dirty="0"/>
              <a:t>Be sure to:</a:t>
            </a:r>
            <a:endParaRPr lang="en-US" sz="1200" dirty="0"/>
          </a:p>
          <a:p>
            <a:r>
              <a:rPr lang="en-US" sz="1400" dirty="0"/>
              <a:t>Write a narrative response that develops a real or imagined experience. </a:t>
            </a:r>
            <a:endParaRPr lang="en-US" sz="1200" dirty="0"/>
          </a:p>
          <a:p>
            <a:r>
              <a:rPr lang="en-US" sz="1400" dirty="0"/>
              <a:t>Establish a situation and introduce a narrator and/or characters.</a:t>
            </a:r>
            <a:endParaRPr lang="en-US" sz="1200" dirty="0"/>
          </a:p>
          <a:p>
            <a:r>
              <a:rPr lang="en-US" sz="1400" dirty="0"/>
              <a:t>Organize events in a clear and logical order.</a:t>
            </a:r>
            <a:endParaRPr lang="en-US" sz="1200" dirty="0"/>
          </a:p>
          <a:p>
            <a:pPr lvl="1"/>
            <a:r>
              <a:rPr lang="en-US" sz="1200" dirty="0"/>
              <a:t>Use a variety of transitional words and phrases to sequence the events.</a:t>
            </a:r>
            <a:endParaRPr lang="en-US" sz="1100" dirty="0"/>
          </a:p>
          <a:p>
            <a:r>
              <a:rPr lang="en-US" sz="1400" dirty="0"/>
              <a:t>Use dialogue, description, and/or pacing to:</a:t>
            </a:r>
            <a:endParaRPr lang="en-US" sz="1200" dirty="0"/>
          </a:p>
          <a:p>
            <a:pPr lvl="1"/>
            <a:r>
              <a:rPr lang="en-US" sz="1200" dirty="0"/>
              <a:t>develop events. </a:t>
            </a:r>
            <a:endParaRPr lang="en-US" sz="1100" dirty="0"/>
          </a:p>
          <a:p>
            <a:pPr lvl="1"/>
            <a:r>
              <a:rPr lang="en-US" sz="1200" dirty="0"/>
              <a:t>show how characters respond to situations. </a:t>
            </a:r>
            <a:endParaRPr lang="en-US" sz="1100" dirty="0"/>
          </a:p>
          <a:p>
            <a:r>
              <a:rPr lang="en-US" sz="1400" dirty="0"/>
              <a:t>Use concrete words, phrases, and sensory details to describe the events.</a:t>
            </a:r>
            <a:endParaRPr lang="en-US" sz="1200" dirty="0"/>
          </a:p>
          <a:p>
            <a:r>
              <a:rPr lang="en-US" sz="1400" dirty="0"/>
              <a:t>Include a conclusion.</a:t>
            </a:r>
            <a:endParaRPr lang="en-US" sz="1200" dirty="0"/>
          </a:p>
          <a:p>
            <a:r>
              <a:rPr lang="en-US" sz="1400" dirty="0"/>
              <a:t>Use ideas and/or details from the passage(s).</a:t>
            </a:r>
            <a:endParaRPr lang="en-US" sz="1200" dirty="0"/>
          </a:p>
          <a:p>
            <a:r>
              <a:rPr lang="en-US" sz="1400" dirty="0"/>
              <a:t>Check your work for correct usage, grammar, spelling, capitalization, and punctuation. </a:t>
            </a:r>
            <a:endParaRPr lang="en-US" sz="1200" dirty="0"/>
          </a:p>
          <a:p>
            <a:pPr marL="0" indent="0">
              <a:buNone/>
            </a:pPr>
            <a:r>
              <a:rPr lang="en-US" sz="1400" dirty="0"/>
              <a:t> </a:t>
            </a:r>
          </a:p>
          <a:p>
            <a:pPr marL="0" indent="0">
              <a:buNone/>
            </a:pPr>
            <a:r>
              <a:rPr lang="en-US" sz="1400" b="1" dirty="0"/>
              <a:t>Now type your narrative in the space provided. Refer to the Writer’s Checklist as you type and proofread your narrative. </a:t>
            </a:r>
            <a:endParaRPr lang="en-US" sz="1400" dirty="0"/>
          </a:p>
        </p:txBody>
      </p:sp>
    </p:spTree>
    <p:extLst>
      <p:ext uri="{BB962C8B-B14F-4D97-AF65-F5344CB8AC3E}">
        <p14:creationId xmlns:p14="http://schemas.microsoft.com/office/powerpoint/2010/main" val="54176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9395-2D4C-4FFD-9578-870082B93CB8}"/>
              </a:ext>
            </a:extLst>
          </p:cNvPr>
          <p:cNvSpPr>
            <a:spLocks noGrp="1"/>
          </p:cNvSpPr>
          <p:nvPr>
            <p:ph type="title"/>
          </p:nvPr>
        </p:nvSpPr>
        <p:spPr/>
        <p:txBody>
          <a:bodyPr/>
          <a:lstStyle/>
          <a:p>
            <a:r>
              <a:rPr lang="en-US" dirty="0"/>
              <a:t>GAA 2.0</a:t>
            </a:r>
          </a:p>
        </p:txBody>
      </p:sp>
      <p:sp>
        <p:nvSpPr>
          <p:cNvPr id="3" name="Text Placeholder 2">
            <a:extLst>
              <a:ext uri="{FF2B5EF4-FFF2-40B4-BE49-F238E27FC236}">
                <a16:creationId xmlns:a16="http://schemas.microsoft.com/office/drawing/2014/main" id="{4618AD5E-5F4F-45B0-BE66-23FEC6C0A864}"/>
              </a:ext>
            </a:extLst>
          </p:cNvPr>
          <p:cNvSpPr>
            <a:spLocks noGrp="1"/>
          </p:cNvSpPr>
          <p:nvPr>
            <p:ph type="body" sz="quarter" idx="13"/>
          </p:nvPr>
        </p:nvSpPr>
        <p:spPr/>
        <p:txBody>
          <a:bodyPr/>
          <a:lstStyle/>
          <a:p>
            <a:r>
              <a:rPr lang="en-US" dirty="0"/>
              <a:t>Overview of Spring 2019 Results</a:t>
            </a:r>
          </a:p>
        </p:txBody>
      </p:sp>
    </p:spTree>
    <p:extLst>
      <p:ext uri="{BB962C8B-B14F-4D97-AF65-F5344CB8AC3E}">
        <p14:creationId xmlns:p14="http://schemas.microsoft.com/office/powerpoint/2010/main" val="33120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534-7375-42E4-8E16-82D312F43FD5}"/>
              </a:ext>
            </a:extLst>
          </p:cNvPr>
          <p:cNvSpPr>
            <a:spLocks noGrp="1"/>
          </p:cNvSpPr>
          <p:nvPr>
            <p:ph type="title"/>
          </p:nvPr>
        </p:nvSpPr>
        <p:spPr/>
        <p:txBody>
          <a:bodyPr/>
          <a:lstStyle/>
          <a:p>
            <a:r>
              <a:rPr lang="en-US" dirty="0"/>
              <a:t>GAA 2.0 – Spring 2019</a:t>
            </a:r>
          </a:p>
        </p:txBody>
      </p:sp>
      <p:sp>
        <p:nvSpPr>
          <p:cNvPr id="4" name="TextBox 3">
            <a:extLst>
              <a:ext uri="{FF2B5EF4-FFF2-40B4-BE49-F238E27FC236}">
                <a16:creationId xmlns:a16="http://schemas.microsoft.com/office/drawing/2014/main" id="{EA79DF5D-30B2-4E29-9B9F-50B5AC07F7E5}"/>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graphicFrame>
        <p:nvGraphicFramePr>
          <p:cNvPr id="8" name="Content Placeholder 2">
            <a:extLst>
              <a:ext uri="{FF2B5EF4-FFF2-40B4-BE49-F238E27FC236}">
                <a16:creationId xmlns:a16="http://schemas.microsoft.com/office/drawing/2014/main" id="{7FD07454-9F3D-46D3-B647-0FB1B40F80DA}"/>
              </a:ext>
            </a:extLst>
          </p:cNvPr>
          <p:cNvGraphicFramePr>
            <a:graphicFrameLocks noGrp="1"/>
          </p:cNvGraphicFramePr>
          <p:nvPr>
            <p:ph idx="1"/>
            <p:extLst>
              <p:ext uri="{D42A27DB-BD31-4B8C-83A1-F6EECF244321}">
                <p14:modId xmlns:p14="http://schemas.microsoft.com/office/powerpoint/2010/main" val="3061050344"/>
              </p:ext>
            </p:extLst>
          </p:nvPr>
        </p:nvGraphicFramePr>
        <p:xfrm>
          <a:off x="895350" y="3840485"/>
          <a:ext cx="7886700" cy="245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A2A44914-A757-44AF-BA75-A7A60FDAC6CF}"/>
              </a:ext>
            </a:extLst>
          </p:cNvPr>
          <p:cNvSpPr txBox="1">
            <a:spLocks/>
          </p:cNvSpPr>
          <p:nvPr/>
        </p:nvSpPr>
        <p:spPr>
          <a:xfrm>
            <a:off x="895350" y="1571121"/>
            <a:ext cx="7886700" cy="41976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The GAA 2.0 is Georgia’s alternate assessment based on alternate academic achievement standards for students with the most significant cognitive disabilities.</a:t>
            </a:r>
          </a:p>
          <a:p>
            <a:pPr marL="0" indent="0">
              <a:buFont typeface="Arial" panose="020B0604020202020204" pitchFamily="34" charset="0"/>
              <a:buNone/>
            </a:pPr>
            <a:r>
              <a:rPr lang="en-US" sz="2000" dirty="0"/>
              <a:t>It is comprised of a series of standardized tasks that include a scenario, multiple parts that increase in complexity, built-in supports,  and additional scaffolding, when applicable.</a:t>
            </a:r>
            <a:endParaRPr lang="en-US" sz="2400" dirty="0"/>
          </a:p>
          <a:p>
            <a:endParaRPr lang="en-GB" dirty="0"/>
          </a:p>
        </p:txBody>
      </p:sp>
    </p:spTree>
    <p:extLst>
      <p:ext uri="{BB962C8B-B14F-4D97-AF65-F5344CB8AC3E}">
        <p14:creationId xmlns:p14="http://schemas.microsoft.com/office/powerpoint/2010/main" val="26152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E4A86-D8F5-4B99-BC89-D1AC2A69B529}"/>
              </a:ext>
            </a:extLst>
          </p:cNvPr>
          <p:cNvSpPr>
            <a:spLocks noGrp="1"/>
          </p:cNvSpPr>
          <p:nvPr>
            <p:ph idx="1"/>
          </p:nvPr>
        </p:nvSpPr>
        <p:spPr/>
        <p:txBody>
          <a:bodyPr>
            <a:normAutofit fontScale="92500" lnSpcReduction="10000"/>
          </a:bodyPr>
          <a:lstStyle/>
          <a:p>
            <a:r>
              <a:rPr lang="en-US" dirty="0"/>
              <a:t>The knowledge and skills measured in the GAA 2.0 are aligned to Georgia’s </a:t>
            </a:r>
            <a:r>
              <a:rPr lang="en-US" b="1" dirty="0">
                <a:solidFill>
                  <a:schemeClr val="accent6">
                    <a:lumMod val="75000"/>
                  </a:schemeClr>
                </a:solidFill>
              </a:rPr>
              <a:t>alternate academic content standards</a:t>
            </a:r>
            <a:r>
              <a:rPr lang="en-US" dirty="0"/>
              <a:t>, the Extended Content Standards.</a:t>
            </a:r>
          </a:p>
          <a:p>
            <a:r>
              <a:rPr lang="en-US" dirty="0"/>
              <a:t>The Extended Content Standards identify skills that connect to the grade-level content standards, allowing students to show learning of </a:t>
            </a:r>
            <a:r>
              <a:rPr lang="en-GB" dirty="0"/>
              <a:t>concepts at reduced levels of complexity.</a:t>
            </a:r>
          </a:p>
          <a:p>
            <a:r>
              <a:rPr lang="en-GB" dirty="0"/>
              <a:t>More information on Georgia’s alternate academic content standards is available</a:t>
            </a:r>
            <a:r>
              <a:rPr lang="en-GB" dirty="0">
                <a:solidFill>
                  <a:schemeClr val="accent6">
                    <a:lumMod val="75000"/>
                  </a:schemeClr>
                </a:solidFill>
              </a:rPr>
              <a:t> </a:t>
            </a:r>
            <a:r>
              <a:rPr lang="en-GB" dirty="0">
                <a:solidFill>
                  <a:schemeClr val="accent6">
                    <a:lumMod val="75000"/>
                  </a:schemeClr>
                </a:solidFill>
                <a:hlinkClick r:id="rId2">
                  <a:extLst>
                    <a:ext uri="{A12FA001-AC4F-418D-AE19-62706E023703}">
                      <ahyp:hlinkClr xmlns:ahyp="http://schemas.microsoft.com/office/drawing/2018/hyperlinkcolor" val="tx"/>
                    </a:ext>
                  </a:extLst>
                </a:hlinkClick>
              </a:rPr>
              <a:t>here</a:t>
            </a:r>
            <a:r>
              <a:rPr lang="en-GB" dirty="0"/>
              <a:t>. </a:t>
            </a:r>
            <a:endParaRPr lang="en-GB" dirty="0">
              <a:solidFill>
                <a:schemeClr val="accent6">
                  <a:lumMod val="75000"/>
                </a:schemeClr>
              </a:solidFill>
            </a:endParaRPr>
          </a:p>
        </p:txBody>
      </p:sp>
      <p:sp>
        <p:nvSpPr>
          <p:cNvPr id="6" name="Title 1">
            <a:extLst>
              <a:ext uri="{FF2B5EF4-FFF2-40B4-BE49-F238E27FC236}">
                <a16:creationId xmlns:a16="http://schemas.microsoft.com/office/drawing/2014/main" id="{39407947-B4F7-492A-862A-7030085C355C}"/>
              </a:ext>
            </a:extLst>
          </p:cNvPr>
          <p:cNvSpPr>
            <a:spLocks noGrp="1"/>
          </p:cNvSpPr>
          <p:nvPr>
            <p:ph type="title"/>
          </p:nvPr>
        </p:nvSpPr>
        <p:spPr>
          <a:xfrm>
            <a:off x="895350" y="365126"/>
            <a:ext cx="7886700" cy="1325563"/>
          </a:xfrm>
        </p:spPr>
        <p:txBody>
          <a:bodyPr/>
          <a:lstStyle/>
          <a:p>
            <a:r>
              <a:rPr lang="en-US" dirty="0"/>
              <a:t>Extended Content Standards</a:t>
            </a:r>
          </a:p>
        </p:txBody>
      </p:sp>
      <p:sp>
        <p:nvSpPr>
          <p:cNvPr id="7" name="TextBox 6">
            <a:extLst>
              <a:ext uri="{FF2B5EF4-FFF2-40B4-BE49-F238E27FC236}">
                <a16:creationId xmlns:a16="http://schemas.microsoft.com/office/drawing/2014/main" id="{66D37CDE-5000-4F24-903A-8C7310D95DF8}"/>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5917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6E4419C-67F7-4719-AB6C-D49C350A866E}"/>
              </a:ext>
            </a:extLst>
          </p:cNvPr>
          <p:cNvGraphicFramePr>
            <a:graphicFrameLocks noGrp="1"/>
          </p:cNvGraphicFramePr>
          <p:nvPr>
            <p:ph idx="1"/>
            <p:extLst>
              <p:ext uri="{D42A27DB-BD31-4B8C-83A1-F6EECF244321}">
                <p14:modId xmlns:p14="http://schemas.microsoft.com/office/powerpoint/2010/main" val="4159714994"/>
              </p:ext>
            </p:extLst>
          </p:nvPr>
        </p:nvGraphicFramePr>
        <p:xfrm>
          <a:off x="750771" y="1406012"/>
          <a:ext cx="8277726" cy="483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416A056-55DE-4AB9-AD7F-9908D0BE14C2}"/>
              </a:ext>
            </a:extLst>
          </p:cNvPr>
          <p:cNvSpPr>
            <a:spLocks noGrp="1"/>
          </p:cNvSpPr>
          <p:nvPr>
            <p:ph type="title"/>
          </p:nvPr>
        </p:nvSpPr>
        <p:spPr>
          <a:xfrm>
            <a:off x="895350" y="365126"/>
            <a:ext cx="7886700" cy="1325563"/>
          </a:xfrm>
        </p:spPr>
        <p:txBody>
          <a:bodyPr/>
          <a:lstStyle/>
          <a:p>
            <a:r>
              <a:rPr lang="en-US" dirty="0"/>
              <a:t>Policy ALDs</a:t>
            </a:r>
          </a:p>
        </p:txBody>
      </p:sp>
      <p:sp>
        <p:nvSpPr>
          <p:cNvPr id="7" name="TextBox 6">
            <a:extLst>
              <a:ext uri="{FF2B5EF4-FFF2-40B4-BE49-F238E27FC236}">
                <a16:creationId xmlns:a16="http://schemas.microsoft.com/office/drawing/2014/main" id="{82647F43-7A2F-4EB0-AB93-6458A90EB82E}"/>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
        <p:nvSpPr>
          <p:cNvPr id="2" name="TextBox 1">
            <a:extLst>
              <a:ext uri="{FF2B5EF4-FFF2-40B4-BE49-F238E27FC236}">
                <a16:creationId xmlns:a16="http://schemas.microsoft.com/office/drawing/2014/main" id="{BF615DB4-DE81-4A60-A9DF-6E914062ED17}"/>
              </a:ext>
            </a:extLst>
          </p:cNvPr>
          <p:cNvSpPr txBox="1"/>
          <p:nvPr/>
        </p:nvSpPr>
        <p:spPr>
          <a:xfrm>
            <a:off x="2107472" y="1506023"/>
            <a:ext cx="2290354"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limited</a:t>
            </a:r>
            <a:r>
              <a:rPr lang="en-US" dirty="0"/>
              <a:t> understanding </a:t>
            </a:r>
          </a:p>
        </p:txBody>
      </p:sp>
      <p:sp>
        <p:nvSpPr>
          <p:cNvPr id="8" name="TextBox 7">
            <a:extLst>
              <a:ext uri="{FF2B5EF4-FFF2-40B4-BE49-F238E27FC236}">
                <a16:creationId xmlns:a16="http://schemas.microsoft.com/office/drawing/2014/main" id="{8716AAF1-3C97-4A89-92DF-7361D66B8DB5}"/>
              </a:ext>
            </a:extLst>
          </p:cNvPr>
          <p:cNvSpPr txBox="1"/>
          <p:nvPr/>
        </p:nvSpPr>
        <p:spPr>
          <a:xfrm>
            <a:off x="2333895" y="1982732"/>
            <a:ext cx="3988525"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may need substantial academic support</a:t>
            </a:r>
            <a:endParaRPr lang="en-US" dirty="0"/>
          </a:p>
        </p:txBody>
      </p:sp>
      <p:sp>
        <p:nvSpPr>
          <p:cNvPr id="9" name="TextBox 8">
            <a:extLst>
              <a:ext uri="{FF2B5EF4-FFF2-40B4-BE49-F238E27FC236}">
                <a16:creationId xmlns:a16="http://schemas.microsoft.com/office/drawing/2014/main" id="{B9CA95B0-DEE0-45FD-843A-D3F3181CE0D0}"/>
              </a:ext>
            </a:extLst>
          </p:cNvPr>
          <p:cNvSpPr txBox="1"/>
          <p:nvPr/>
        </p:nvSpPr>
        <p:spPr>
          <a:xfrm>
            <a:off x="2608761" y="2767625"/>
            <a:ext cx="2290354"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partial</a:t>
            </a:r>
            <a:r>
              <a:rPr lang="en-US" dirty="0"/>
              <a:t> understanding </a:t>
            </a:r>
          </a:p>
        </p:txBody>
      </p:sp>
      <p:sp>
        <p:nvSpPr>
          <p:cNvPr id="10" name="TextBox 9">
            <a:extLst>
              <a:ext uri="{FF2B5EF4-FFF2-40B4-BE49-F238E27FC236}">
                <a16:creationId xmlns:a16="http://schemas.microsoft.com/office/drawing/2014/main" id="{00DB003F-E66D-4CDF-A248-B71E01E00503}"/>
              </a:ext>
            </a:extLst>
          </p:cNvPr>
          <p:cNvSpPr txBox="1"/>
          <p:nvPr/>
        </p:nvSpPr>
        <p:spPr>
          <a:xfrm>
            <a:off x="2835184" y="3244334"/>
            <a:ext cx="3988525"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may need frequent academic support</a:t>
            </a:r>
            <a:endParaRPr lang="en-US" dirty="0"/>
          </a:p>
        </p:txBody>
      </p:sp>
      <p:sp>
        <p:nvSpPr>
          <p:cNvPr id="11" name="TextBox 10">
            <a:extLst>
              <a:ext uri="{FF2B5EF4-FFF2-40B4-BE49-F238E27FC236}">
                <a16:creationId xmlns:a16="http://schemas.microsoft.com/office/drawing/2014/main" id="{8A79BE67-24CF-4EA7-A425-05A986E9DBA8}"/>
              </a:ext>
            </a:extLst>
          </p:cNvPr>
          <p:cNvSpPr txBox="1"/>
          <p:nvPr/>
        </p:nvSpPr>
        <p:spPr>
          <a:xfrm>
            <a:off x="3279321" y="4025689"/>
            <a:ext cx="2494462"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adequate</a:t>
            </a:r>
            <a:r>
              <a:rPr lang="en-US" dirty="0"/>
              <a:t> understanding </a:t>
            </a:r>
          </a:p>
        </p:txBody>
      </p:sp>
      <p:sp>
        <p:nvSpPr>
          <p:cNvPr id="12" name="TextBox 11">
            <a:extLst>
              <a:ext uri="{FF2B5EF4-FFF2-40B4-BE49-F238E27FC236}">
                <a16:creationId xmlns:a16="http://schemas.microsoft.com/office/drawing/2014/main" id="{1FA2D151-A677-42B7-B509-DFC9674B0DCD}"/>
              </a:ext>
            </a:extLst>
          </p:cNvPr>
          <p:cNvSpPr txBox="1"/>
          <p:nvPr/>
        </p:nvSpPr>
        <p:spPr>
          <a:xfrm>
            <a:off x="3505744" y="4502398"/>
            <a:ext cx="3988525"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may need occasional academic support</a:t>
            </a:r>
            <a:endParaRPr lang="en-US" dirty="0"/>
          </a:p>
        </p:txBody>
      </p:sp>
      <p:sp>
        <p:nvSpPr>
          <p:cNvPr id="13" name="TextBox 12">
            <a:extLst>
              <a:ext uri="{FF2B5EF4-FFF2-40B4-BE49-F238E27FC236}">
                <a16:creationId xmlns:a16="http://schemas.microsoft.com/office/drawing/2014/main" id="{ACDFB88B-7062-431C-A488-27E944C6B48E}"/>
              </a:ext>
            </a:extLst>
          </p:cNvPr>
          <p:cNvSpPr txBox="1"/>
          <p:nvPr/>
        </p:nvSpPr>
        <p:spPr>
          <a:xfrm>
            <a:off x="3831768" y="5303495"/>
            <a:ext cx="2490652"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thorough</a:t>
            </a:r>
            <a:r>
              <a:rPr lang="en-US" dirty="0"/>
              <a:t> understanding </a:t>
            </a:r>
          </a:p>
        </p:txBody>
      </p:sp>
      <p:sp>
        <p:nvSpPr>
          <p:cNvPr id="14" name="TextBox 13">
            <a:extLst>
              <a:ext uri="{FF2B5EF4-FFF2-40B4-BE49-F238E27FC236}">
                <a16:creationId xmlns:a16="http://schemas.microsoft.com/office/drawing/2014/main" id="{8D9E0D6A-7E2D-41DE-BEEA-658CA287DE7F}"/>
              </a:ext>
            </a:extLst>
          </p:cNvPr>
          <p:cNvSpPr txBox="1"/>
          <p:nvPr/>
        </p:nvSpPr>
        <p:spPr>
          <a:xfrm>
            <a:off x="4058191" y="5780204"/>
            <a:ext cx="3988525" cy="36933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6">
                    <a:lumMod val="75000"/>
                  </a:schemeClr>
                </a:solidFill>
              </a:rPr>
              <a:t>may need limited academic support</a:t>
            </a:r>
            <a:endParaRPr lang="en-US" dirty="0"/>
          </a:p>
        </p:txBody>
      </p:sp>
    </p:spTree>
    <p:extLst>
      <p:ext uri="{BB962C8B-B14F-4D97-AF65-F5344CB8AC3E}">
        <p14:creationId xmlns:p14="http://schemas.microsoft.com/office/powerpoint/2010/main" val="18653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3A84B7F-8821-4FA3-BAF7-AE6722073527}"/>
              </a:ext>
            </a:extLst>
          </p:cNvPr>
          <p:cNvGraphicFramePr>
            <a:graphicFrameLocks noGrp="1"/>
          </p:cNvGraphicFramePr>
          <p:nvPr>
            <p:ph idx="1"/>
            <p:extLst>
              <p:ext uri="{D42A27DB-BD31-4B8C-83A1-F6EECF244321}">
                <p14:modId xmlns:p14="http://schemas.microsoft.com/office/powerpoint/2010/main" val="3255695975"/>
              </p:ext>
            </p:extLst>
          </p:nvPr>
        </p:nvGraphicFramePr>
        <p:xfrm>
          <a:off x="895350" y="1825624"/>
          <a:ext cx="7886700" cy="436341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picture containing object, first-aid kit, clock&#10;&#10;Description automatically generated">
            <a:extLst>
              <a:ext uri="{FF2B5EF4-FFF2-40B4-BE49-F238E27FC236}">
                <a16:creationId xmlns:a16="http://schemas.microsoft.com/office/drawing/2014/main" id="{89AB4FDC-2836-44D7-9977-4CCF0246E736}"/>
              </a:ext>
            </a:extLst>
          </p:cNvPr>
          <p:cNvPicPr>
            <a:picLocks noChangeAspect="1"/>
          </p:cNvPicPr>
          <p:nvPr/>
        </p:nvPicPr>
        <p:blipFill>
          <a:blip r:embed="rId4">
            <a:duotone>
              <a:schemeClr val="accent2">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3820562" y="1297995"/>
            <a:ext cx="660903" cy="660903"/>
          </a:xfrm>
          <a:prstGeom prst="rect">
            <a:avLst/>
          </a:prstGeom>
        </p:spPr>
      </p:pic>
      <p:pic>
        <p:nvPicPr>
          <p:cNvPr id="8" name="Picture 7" descr="A close up of a logo&#10;&#10;Description automatically generated">
            <a:extLst>
              <a:ext uri="{FF2B5EF4-FFF2-40B4-BE49-F238E27FC236}">
                <a16:creationId xmlns:a16="http://schemas.microsoft.com/office/drawing/2014/main" id="{6BD9E865-83E1-43D6-ABA6-F1487884CD93}"/>
              </a:ext>
            </a:extLst>
          </p:cNvPr>
          <p:cNvPicPr>
            <a:picLocks noChangeAspect="1"/>
          </p:cNvPicPr>
          <p:nvPr/>
        </p:nvPicPr>
        <p:blipFill>
          <a:blip r:embed="rId6">
            <a:duotone>
              <a:schemeClr val="accent4">
                <a:shade val="45000"/>
                <a:satMod val="135000"/>
              </a:schemeClr>
              <a:prstClr val="white"/>
            </a:duotone>
            <a:extLst>
              <a:ext uri="{837473B0-CC2E-450A-ABE3-18F120FF3D39}">
                <a1611:picAttrSrcUrl xmlns:a1611="http://schemas.microsoft.com/office/drawing/2016/11/main" r:id="rId7"/>
              </a:ext>
            </a:extLst>
          </a:blip>
          <a:stretch>
            <a:fillRect/>
          </a:stretch>
        </p:blipFill>
        <p:spPr>
          <a:xfrm>
            <a:off x="1882178" y="1397578"/>
            <a:ext cx="968721" cy="531661"/>
          </a:xfrm>
          <a:prstGeom prst="rect">
            <a:avLst/>
          </a:prstGeom>
        </p:spPr>
      </p:pic>
      <p:pic>
        <p:nvPicPr>
          <p:cNvPr id="11" name="Picture 10" descr="A close up of a sign&#10;&#10;Description automatically generated">
            <a:extLst>
              <a:ext uri="{FF2B5EF4-FFF2-40B4-BE49-F238E27FC236}">
                <a16:creationId xmlns:a16="http://schemas.microsoft.com/office/drawing/2014/main" id="{35EB29E9-8C5A-49D8-B64E-BE8B18E018C4}"/>
              </a:ext>
            </a:extLst>
          </p:cNvPr>
          <p:cNvPicPr>
            <a:picLocks noChangeAspect="1"/>
          </p:cNvPicPr>
          <p:nvPr/>
        </p:nvPicPr>
        <p:blipFill>
          <a:blip r:embed="rId8">
            <a:duotone>
              <a:schemeClr val="accent6">
                <a:shade val="45000"/>
                <a:satMod val="135000"/>
              </a:schemeClr>
              <a:prstClr val="white"/>
            </a:duotone>
            <a:extLst>
              <a:ext uri="{837473B0-CC2E-450A-ABE3-18F120FF3D39}">
                <a1611:picAttrSrcUrl xmlns:a1611="http://schemas.microsoft.com/office/drawing/2016/11/main" r:id="rId9"/>
              </a:ext>
            </a:extLst>
          </a:blip>
          <a:stretch>
            <a:fillRect/>
          </a:stretch>
        </p:blipFill>
        <p:spPr>
          <a:xfrm>
            <a:off x="5678280" y="1297994"/>
            <a:ext cx="515845" cy="631245"/>
          </a:xfrm>
          <a:prstGeom prst="rect">
            <a:avLst/>
          </a:prstGeom>
        </p:spPr>
      </p:pic>
      <p:pic>
        <p:nvPicPr>
          <p:cNvPr id="13" name="Picture 12" descr="A close up of a logo&#10;&#10;Description automatically generated">
            <a:extLst>
              <a:ext uri="{FF2B5EF4-FFF2-40B4-BE49-F238E27FC236}">
                <a16:creationId xmlns:a16="http://schemas.microsoft.com/office/drawing/2014/main" id="{9950F397-915D-4282-BD0C-249EC4B8B83A}"/>
              </a:ext>
            </a:extLst>
          </p:cNvPr>
          <p:cNvPicPr>
            <a:picLocks noChangeAspect="1"/>
          </p:cNvPicPr>
          <p:nvPr/>
        </p:nvPicPr>
        <p:blipFill>
          <a:blip r:embed="rId10">
            <a:duotone>
              <a:schemeClr val="accent5">
                <a:shade val="45000"/>
                <a:satMod val="135000"/>
              </a:schemeClr>
              <a:prstClr val="white"/>
            </a:duotone>
            <a:extLst>
              <a:ext uri="{837473B0-CC2E-450A-ABE3-18F120FF3D39}">
                <a1611:picAttrSrcUrl xmlns:a1611="http://schemas.microsoft.com/office/drawing/2016/11/main" r:id="rId11"/>
              </a:ext>
            </a:extLst>
          </a:blip>
          <a:stretch>
            <a:fillRect/>
          </a:stretch>
        </p:blipFill>
        <p:spPr>
          <a:xfrm>
            <a:off x="7406677" y="1297995"/>
            <a:ext cx="661696" cy="661696"/>
          </a:xfrm>
          <a:prstGeom prst="rect">
            <a:avLst/>
          </a:prstGeom>
        </p:spPr>
      </p:pic>
      <p:sp>
        <p:nvSpPr>
          <p:cNvPr id="10" name="Title 1">
            <a:extLst>
              <a:ext uri="{FF2B5EF4-FFF2-40B4-BE49-F238E27FC236}">
                <a16:creationId xmlns:a16="http://schemas.microsoft.com/office/drawing/2014/main" id="{B2976170-4272-4853-856C-1927E9D640C6}"/>
              </a:ext>
            </a:extLst>
          </p:cNvPr>
          <p:cNvSpPr>
            <a:spLocks noGrp="1"/>
          </p:cNvSpPr>
          <p:nvPr>
            <p:ph type="title"/>
          </p:nvPr>
        </p:nvSpPr>
        <p:spPr>
          <a:xfrm>
            <a:off x="895350" y="365126"/>
            <a:ext cx="7886700" cy="1325563"/>
          </a:xfrm>
        </p:spPr>
        <p:txBody>
          <a:bodyPr/>
          <a:lstStyle/>
          <a:p>
            <a:r>
              <a:rPr lang="en-US" dirty="0"/>
              <a:t>Summary of Results</a:t>
            </a:r>
          </a:p>
        </p:txBody>
      </p:sp>
      <p:sp>
        <p:nvSpPr>
          <p:cNvPr id="12" name="TextBox 11">
            <a:extLst>
              <a:ext uri="{FF2B5EF4-FFF2-40B4-BE49-F238E27FC236}">
                <a16:creationId xmlns:a16="http://schemas.microsoft.com/office/drawing/2014/main" id="{95B8FCEA-4E8E-43E4-BA90-6E91AB581182}"/>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3320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A3A06-9BF9-475A-9BDC-5E8A5D759CC7}"/>
              </a:ext>
            </a:extLst>
          </p:cNvPr>
          <p:cNvSpPr>
            <a:spLocks noGrp="1"/>
          </p:cNvSpPr>
          <p:nvPr>
            <p:ph type="title"/>
          </p:nvPr>
        </p:nvSpPr>
        <p:spPr/>
        <p:txBody>
          <a:bodyPr/>
          <a:lstStyle/>
          <a:p>
            <a:r>
              <a:rPr lang="en-US" dirty="0"/>
              <a:t>Georgia Milestones</a:t>
            </a:r>
          </a:p>
        </p:txBody>
      </p:sp>
      <p:sp>
        <p:nvSpPr>
          <p:cNvPr id="5" name="Text Placeholder 4">
            <a:extLst>
              <a:ext uri="{FF2B5EF4-FFF2-40B4-BE49-F238E27FC236}">
                <a16:creationId xmlns:a16="http://schemas.microsoft.com/office/drawing/2014/main" id="{CAFF4F71-89B2-431F-8B67-046CA94B2B8C}"/>
              </a:ext>
            </a:extLst>
          </p:cNvPr>
          <p:cNvSpPr>
            <a:spLocks noGrp="1"/>
          </p:cNvSpPr>
          <p:nvPr>
            <p:ph type="body" sz="quarter" idx="13"/>
          </p:nvPr>
        </p:nvSpPr>
        <p:spPr/>
        <p:txBody>
          <a:bodyPr/>
          <a:lstStyle/>
          <a:p>
            <a:r>
              <a:rPr lang="en-US" dirty="0"/>
              <a:t>Updates and New Resources</a:t>
            </a:r>
          </a:p>
        </p:txBody>
      </p:sp>
    </p:spTree>
    <p:extLst>
      <p:ext uri="{BB962C8B-B14F-4D97-AF65-F5344CB8AC3E}">
        <p14:creationId xmlns:p14="http://schemas.microsoft.com/office/powerpoint/2010/main" val="32537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5D85084-C4BD-4F56-B263-7511CBB62E45}"/>
              </a:ext>
            </a:extLst>
          </p:cNvPr>
          <p:cNvGraphicFramePr>
            <a:graphicFrameLocks noGrp="1"/>
          </p:cNvGraphicFramePr>
          <p:nvPr>
            <p:ph idx="1"/>
          </p:nvPr>
        </p:nvGraphicFramePr>
        <p:xfrm>
          <a:off x="895350" y="1825625"/>
          <a:ext cx="7886700" cy="4197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0F06F931-F7F6-49A8-B37B-9EDFBBBC3F22}"/>
              </a:ext>
            </a:extLst>
          </p:cNvPr>
          <p:cNvSpPr>
            <a:spLocks noGrp="1"/>
          </p:cNvSpPr>
          <p:nvPr>
            <p:ph type="title"/>
          </p:nvPr>
        </p:nvSpPr>
        <p:spPr>
          <a:xfrm>
            <a:off x="895350" y="365126"/>
            <a:ext cx="8248650" cy="1325563"/>
          </a:xfrm>
        </p:spPr>
        <p:txBody>
          <a:bodyPr>
            <a:normAutofit/>
          </a:bodyPr>
          <a:lstStyle/>
          <a:p>
            <a:r>
              <a:rPr lang="en-US" sz="3300" dirty="0"/>
              <a:t>Percent of Students at Level 3 or Above</a:t>
            </a:r>
          </a:p>
        </p:txBody>
      </p:sp>
      <p:sp>
        <p:nvSpPr>
          <p:cNvPr id="9" name="TextBox 8">
            <a:extLst>
              <a:ext uri="{FF2B5EF4-FFF2-40B4-BE49-F238E27FC236}">
                <a16:creationId xmlns:a16="http://schemas.microsoft.com/office/drawing/2014/main" id="{9FC71F64-48A2-4FFA-BD49-873A8D072B76}"/>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6284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2E538-43DD-457E-AC3B-A64E06A0E2F8}"/>
              </a:ext>
            </a:extLst>
          </p:cNvPr>
          <p:cNvSpPr>
            <a:spLocks noGrp="1"/>
          </p:cNvSpPr>
          <p:nvPr>
            <p:ph idx="1"/>
          </p:nvPr>
        </p:nvSpPr>
        <p:spPr>
          <a:xfrm>
            <a:off x="895350" y="1571121"/>
            <a:ext cx="7886700" cy="4197635"/>
          </a:xfrm>
        </p:spPr>
        <p:txBody>
          <a:bodyPr/>
          <a:lstStyle/>
          <a:p>
            <a:pPr marL="0" indent="0">
              <a:buNone/>
            </a:pPr>
            <a:r>
              <a:rPr lang="en-US" sz="2000" dirty="0"/>
              <a:t>In 2017-2019, over </a:t>
            </a:r>
            <a:r>
              <a:rPr lang="en-US" sz="2000" b="1" dirty="0">
                <a:solidFill>
                  <a:srgbClr val="008080"/>
                </a:solidFill>
              </a:rPr>
              <a:t>200</a:t>
            </a:r>
            <a:r>
              <a:rPr lang="en-US" sz="2000" dirty="0"/>
              <a:t> Georgia educators, specialists, and higher education representatives participated in the development process of the Georgia Alternate Assessment 2.0.</a:t>
            </a:r>
            <a:endParaRPr lang="en-US" sz="2400" dirty="0"/>
          </a:p>
          <a:p>
            <a:endParaRPr lang="en-GB" dirty="0"/>
          </a:p>
        </p:txBody>
      </p:sp>
      <p:graphicFrame>
        <p:nvGraphicFramePr>
          <p:cNvPr id="4" name="Content Placeholder 4">
            <a:extLst>
              <a:ext uri="{FF2B5EF4-FFF2-40B4-BE49-F238E27FC236}">
                <a16:creationId xmlns:a16="http://schemas.microsoft.com/office/drawing/2014/main" id="{58D49266-7529-44F1-AC75-2574DA8B9336}"/>
              </a:ext>
            </a:extLst>
          </p:cNvPr>
          <p:cNvGraphicFramePr>
            <a:graphicFrameLocks/>
          </p:cNvGraphicFramePr>
          <p:nvPr>
            <p:extLst>
              <p:ext uri="{D42A27DB-BD31-4B8C-83A1-F6EECF244321}">
                <p14:modId xmlns:p14="http://schemas.microsoft.com/office/powerpoint/2010/main" val="2563639688"/>
              </p:ext>
            </p:extLst>
          </p:nvPr>
        </p:nvGraphicFramePr>
        <p:xfrm>
          <a:off x="895350" y="4759795"/>
          <a:ext cx="8001000" cy="152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2CE15030-00EC-450A-B955-98AA5D612F38}"/>
              </a:ext>
            </a:extLst>
          </p:cNvPr>
          <p:cNvGraphicFramePr>
            <a:graphicFrameLocks/>
          </p:cNvGraphicFramePr>
          <p:nvPr>
            <p:extLst>
              <p:ext uri="{D42A27DB-BD31-4B8C-83A1-F6EECF244321}">
                <p14:modId xmlns:p14="http://schemas.microsoft.com/office/powerpoint/2010/main" val="4274454811"/>
              </p:ext>
            </p:extLst>
          </p:nvPr>
        </p:nvGraphicFramePr>
        <p:xfrm>
          <a:off x="895350" y="3118586"/>
          <a:ext cx="8001000" cy="1525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itle 1">
            <a:extLst>
              <a:ext uri="{FF2B5EF4-FFF2-40B4-BE49-F238E27FC236}">
                <a16:creationId xmlns:a16="http://schemas.microsoft.com/office/drawing/2014/main" id="{8F285908-0498-44B4-8138-861C332E141D}"/>
              </a:ext>
            </a:extLst>
          </p:cNvPr>
          <p:cNvSpPr>
            <a:spLocks noGrp="1"/>
          </p:cNvSpPr>
          <p:nvPr>
            <p:ph type="title"/>
          </p:nvPr>
        </p:nvSpPr>
        <p:spPr>
          <a:xfrm>
            <a:off x="895350" y="365126"/>
            <a:ext cx="7886700" cy="1325563"/>
          </a:xfrm>
        </p:spPr>
        <p:txBody>
          <a:bodyPr/>
          <a:lstStyle/>
          <a:p>
            <a:r>
              <a:rPr lang="en-US" dirty="0"/>
              <a:t>Spotlight On: Development</a:t>
            </a:r>
          </a:p>
        </p:txBody>
      </p:sp>
      <p:sp>
        <p:nvSpPr>
          <p:cNvPr id="11" name="TextBox 10">
            <a:extLst>
              <a:ext uri="{FF2B5EF4-FFF2-40B4-BE49-F238E27FC236}">
                <a16:creationId xmlns:a16="http://schemas.microsoft.com/office/drawing/2014/main" id="{A33DC031-903F-40C2-B772-D7D8C1E8E989}"/>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58815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2E538-43DD-457E-AC3B-A64E06A0E2F8}"/>
              </a:ext>
            </a:extLst>
          </p:cNvPr>
          <p:cNvSpPr>
            <a:spLocks noGrp="1"/>
          </p:cNvSpPr>
          <p:nvPr>
            <p:ph idx="1"/>
          </p:nvPr>
        </p:nvSpPr>
        <p:spPr>
          <a:xfrm>
            <a:off x="895350" y="1484417"/>
            <a:ext cx="7886700" cy="4538844"/>
          </a:xfrm>
        </p:spPr>
        <p:txBody>
          <a:bodyPr>
            <a:normAutofit fontScale="55000" lnSpcReduction="20000"/>
          </a:bodyPr>
          <a:lstStyle/>
          <a:p>
            <a:pPr marL="0" indent="0">
              <a:buNone/>
            </a:pPr>
            <a:r>
              <a:rPr lang="en-US" sz="3600" dirty="0"/>
              <a:t>Following this year’s administration of the GAA 2.0, Georgia teachers shared their experience. Here are some of the things they had to say: </a:t>
            </a:r>
          </a:p>
          <a:p>
            <a:r>
              <a:rPr lang="en-GB" sz="3300" dirty="0"/>
              <a:t>“I enjoyed the GAA 2.0 and being able to actually </a:t>
            </a:r>
            <a:r>
              <a:rPr lang="en-GB" sz="3300" b="1" dirty="0">
                <a:solidFill>
                  <a:srgbClr val="008080"/>
                </a:solidFill>
              </a:rPr>
              <a:t>teach standards throughout the year</a:t>
            </a:r>
            <a:r>
              <a:rPr lang="en-GB" sz="3300" dirty="0">
                <a:solidFill>
                  <a:schemeClr val="accent6">
                    <a:lumMod val="75000"/>
                  </a:schemeClr>
                </a:solidFill>
              </a:rPr>
              <a:t> </a:t>
            </a:r>
            <a:r>
              <a:rPr lang="en-GB" sz="3300" dirty="0"/>
              <a:t>and then test on them.” </a:t>
            </a:r>
          </a:p>
          <a:p>
            <a:r>
              <a:rPr lang="en-GB" sz="3300" dirty="0"/>
              <a:t>“I like the format. There has been a lot of thought put into the structure of the test. </a:t>
            </a:r>
            <a:r>
              <a:rPr lang="en-GB" sz="3300" b="1" dirty="0">
                <a:solidFill>
                  <a:srgbClr val="008080"/>
                </a:solidFill>
              </a:rPr>
              <a:t>I especially like the blueprints and extended standards. </a:t>
            </a:r>
            <a:r>
              <a:rPr lang="en-GB" sz="3300" dirty="0"/>
              <a:t>They have given much-needed guidance and structure to how I plan and prepare my lessons.” </a:t>
            </a:r>
          </a:p>
          <a:p>
            <a:r>
              <a:rPr lang="en-GB" sz="3400" dirty="0"/>
              <a:t>“The test was easy to understand. The </a:t>
            </a:r>
            <a:r>
              <a:rPr lang="en-GB" sz="3400" b="1" dirty="0">
                <a:solidFill>
                  <a:srgbClr val="008080"/>
                </a:solidFill>
              </a:rPr>
              <a:t>different complexity of the tasks was very much needed</a:t>
            </a:r>
            <a:r>
              <a:rPr lang="en-GB" sz="3400" dirty="0">
                <a:solidFill>
                  <a:schemeClr val="accent6">
                    <a:lumMod val="75000"/>
                  </a:schemeClr>
                </a:solidFill>
              </a:rPr>
              <a:t> </a:t>
            </a:r>
            <a:r>
              <a:rPr lang="en-GB" sz="3400" dirty="0"/>
              <a:t>to get a valid picture of the students’ understanding.” </a:t>
            </a:r>
          </a:p>
          <a:p>
            <a:r>
              <a:rPr lang="en-GB" sz="3400" dirty="0"/>
              <a:t>“I was very pleased with all the materials that I used for the GAA 2.0. </a:t>
            </a:r>
            <a:r>
              <a:rPr lang="en-GB" sz="3400" b="1" dirty="0">
                <a:solidFill>
                  <a:srgbClr val="008080"/>
                </a:solidFill>
              </a:rPr>
              <a:t>The standards were modified appropriately for my students too.</a:t>
            </a:r>
            <a:r>
              <a:rPr lang="en-GB" sz="3400" dirty="0"/>
              <a:t>”</a:t>
            </a:r>
            <a:r>
              <a:rPr lang="en-GB" sz="3400" b="1" dirty="0">
                <a:solidFill>
                  <a:srgbClr val="008080"/>
                </a:solidFill>
              </a:rPr>
              <a:t> </a:t>
            </a:r>
          </a:p>
          <a:p>
            <a:r>
              <a:rPr lang="en-GB" sz="3400" dirty="0"/>
              <a:t>“</a:t>
            </a:r>
            <a:r>
              <a:rPr lang="en-US" sz="3400" dirty="0"/>
              <a:t>I was very pleased with this assessment. I truly believe it will give a </a:t>
            </a:r>
            <a:r>
              <a:rPr lang="en-US" sz="3400" b="1" dirty="0">
                <a:solidFill>
                  <a:srgbClr val="008080"/>
                </a:solidFill>
              </a:rPr>
              <a:t>better indication of what our students actually know!</a:t>
            </a:r>
            <a:r>
              <a:rPr lang="en-US" sz="3400" dirty="0"/>
              <a:t>” </a:t>
            </a:r>
          </a:p>
        </p:txBody>
      </p:sp>
      <p:sp>
        <p:nvSpPr>
          <p:cNvPr id="6" name="Title 1">
            <a:extLst>
              <a:ext uri="{FF2B5EF4-FFF2-40B4-BE49-F238E27FC236}">
                <a16:creationId xmlns:a16="http://schemas.microsoft.com/office/drawing/2014/main" id="{5C1D4F50-7191-44C1-9617-548307253591}"/>
              </a:ext>
            </a:extLst>
          </p:cNvPr>
          <p:cNvSpPr>
            <a:spLocks noGrp="1"/>
          </p:cNvSpPr>
          <p:nvPr>
            <p:ph type="title"/>
          </p:nvPr>
        </p:nvSpPr>
        <p:spPr>
          <a:xfrm>
            <a:off x="895350" y="365126"/>
            <a:ext cx="7886700" cy="1325563"/>
          </a:xfrm>
        </p:spPr>
        <p:txBody>
          <a:bodyPr/>
          <a:lstStyle/>
          <a:p>
            <a:r>
              <a:rPr lang="en-US" dirty="0"/>
              <a:t>Spotlight On: Georgia’s Teachers</a:t>
            </a:r>
          </a:p>
        </p:txBody>
      </p:sp>
      <p:sp>
        <p:nvSpPr>
          <p:cNvPr id="7" name="TextBox 6">
            <a:extLst>
              <a:ext uri="{FF2B5EF4-FFF2-40B4-BE49-F238E27FC236}">
                <a16:creationId xmlns:a16="http://schemas.microsoft.com/office/drawing/2014/main" id="{EFE85BD2-97E7-4D68-B8B6-7281824BE745}"/>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37155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534-7375-42E4-8E16-82D312F43FD5}"/>
              </a:ext>
            </a:extLst>
          </p:cNvPr>
          <p:cNvSpPr>
            <a:spLocks noGrp="1"/>
          </p:cNvSpPr>
          <p:nvPr>
            <p:ph type="title"/>
          </p:nvPr>
        </p:nvSpPr>
        <p:spPr/>
        <p:txBody>
          <a:bodyPr/>
          <a:lstStyle/>
          <a:p>
            <a:r>
              <a:rPr lang="en-US" dirty="0"/>
              <a:t>Enhancements for 2019-2020</a:t>
            </a:r>
          </a:p>
        </p:txBody>
      </p:sp>
      <p:sp>
        <p:nvSpPr>
          <p:cNvPr id="4" name="TextBox 3">
            <a:extLst>
              <a:ext uri="{FF2B5EF4-FFF2-40B4-BE49-F238E27FC236}">
                <a16:creationId xmlns:a16="http://schemas.microsoft.com/office/drawing/2014/main" id="{EA79DF5D-30B2-4E29-9B9F-50B5AC07F7E5}"/>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
        <p:nvSpPr>
          <p:cNvPr id="3" name="Content Placeholder 2">
            <a:extLst>
              <a:ext uri="{FF2B5EF4-FFF2-40B4-BE49-F238E27FC236}">
                <a16:creationId xmlns:a16="http://schemas.microsoft.com/office/drawing/2014/main" id="{CA414D9D-184A-417E-89BE-75D29FBDE162}"/>
              </a:ext>
            </a:extLst>
          </p:cNvPr>
          <p:cNvSpPr>
            <a:spLocks noGrp="1"/>
          </p:cNvSpPr>
          <p:nvPr>
            <p:ph idx="1"/>
          </p:nvPr>
        </p:nvSpPr>
        <p:spPr>
          <a:xfrm>
            <a:off x="895350" y="1825625"/>
            <a:ext cx="7886700" cy="4460875"/>
          </a:xfrm>
        </p:spPr>
        <p:txBody>
          <a:bodyPr>
            <a:normAutofit fontScale="62500" lnSpcReduction="20000"/>
          </a:bodyPr>
          <a:lstStyle/>
          <a:p>
            <a:r>
              <a:rPr lang="en-US" dirty="0"/>
              <a:t>Training</a:t>
            </a:r>
          </a:p>
          <a:p>
            <a:pPr lvl="1"/>
            <a:r>
              <a:rPr lang="en-US" dirty="0"/>
              <a:t>Updated (earlier) training schedule</a:t>
            </a:r>
          </a:p>
          <a:p>
            <a:pPr lvl="1"/>
            <a:r>
              <a:rPr lang="en-US" dirty="0"/>
              <a:t>Webinars on administration procedures, video-based modules on platform use, and updated manuals</a:t>
            </a:r>
          </a:p>
          <a:p>
            <a:pPr lvl="1"/>
            <a:r>
              <a:rPr lang="en-US" dirty="0"/>
              <a:t>Developing additional sample tasks</a:t>
            </a:r>
          </a:p>
          <a:p>
            <a:r>
              <a:rPr lang="en-US" dirty="0"/>
              <a:t>Administration rules</a:t>
            </a:r>
          </a:p>
          <a:p>
            <a:pPr lvl="1"/>
            <a:r>
              <a:rPr lang="en-US" dirty="0"/>
              <a:t>Adding turn-page directions, read-aloud guidelines with adaptations for students with special needs, and a streamlined process for answer entry in the online platform</a:t>
            </a:r>
          </a:p>
          <a:p>
            <a:r>
              <a:rPr lang="en-US" dirty="0"/>
              <a:t>Layout and format</a:t>
            </a:r>
          </a:p>
          <a:p>
            <a:pPr lvl="1"/>
            <a:r>
              <a:rPr lang="en-US" dirty="0"/>
              <a:t>All materials are color-coded by content area</a:t>
            </a:r>
          </a:p>
          <a:p>
            <a:pPr lvl="1"/>
            <a:r>
              <a:rPr lang="en-US" dirty="0"/>
              <a:t>Providing guidance on cutting/manipulating materials to reduce flipping or to present answer/questions simultaneously as needed by the student</a:t>
            </a:r>
          </a:p>
          <a:p>
            <a:r>
              <a:rPr lang="en-US" dirty="0"/>
              <a:t>Content</a:t>
            </a:r>
          </a:p>
          <a:p>
            <a:pPr lvl="1"/>
            <a:r>
              <a:rPr lang="en-US" dirty="0"/>
              <a:t>All content as been reviewed by educator committees with Spring 2019 performance data</a:t>
            </a:r>
          </a:p>
          <a:p>
            <a:pPr lvl="1"/>
            <a:r>
              <a:rPr lang="en-US" dirty="0"/>
              <a:t>Edits made to reduce length, simplify vocabulary, increase clarity, and modify visuals/art</a:t>
            </a:r>
          </a:p>
        </p:txBody>
      </p:sp>
    </p:spTree>
    <p:extLst>
      <p:ext uri="{BB962C8B-B14F-4D97-AF65-F5344CB8AC3E}">
        <p14:creationId xmlns:p14="http://schemas.microsoft.com/office/powerpoint/2010/main" val="214926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1B23-D066-4BB3-9850-7874E04B7ACC}"/>
              </a:ext>
            </a:extLst>
          </p:cNvPr>
          <p:cNvSpPr>
            <a:spLocks noGrp="1"/>
          </p:cNvSpPr>
          <p:nvPr>
            <p:ph type="title"/>
          </p:nvPr>
        </p:nvSpPr>
        <p:spPr>
          <a:xfrm>
            <a:off x="722812" y="0"/>
            <a:ext cx="7663542" cy="1778000"/>
          </a:xfrm>
        </p:spPr>
        <p:txBody>
          <a:bodyPr/>
          <a:lstStyle/>
          <a:p>
            <a:r>
              <a:rPr lang="en-US" dirty="0"/>
              <a:t>Newest Formative Assessments</a:t>
            </a:r>
          </a:p>
        </p:txBody>
      </p:sp>
      <p:sp>
        <p:nvSpPr>
          <p:cNvPr id="3" name="Text Placeholder 2">
            <a:extLst>
              <a:ext uri="{FF2B5EF4-FFF2-40B4-BE49-F238E27FC236}">
                <a16:creationId xmlns:a16="http://schemas.microsoft.com/office/drawing/2014/main" id="{AFEF8025-A5A8-47A3-9EE9-A5FB31474911}"/>
              </a:ext>
            </a:extLst>
          </p:cNvPr>
          <p:cNvSpPr>
            <a:spLocks noGrp="1"/>
          </p:cNvSpPr>
          <p:nvPr>
            <p:ph type="body" sz="quarter" idx="13"/>
          </p:nvPr>
        </p:nvSpPr>
        <p:spPr/>
        <p:txBody>
          <a:bodyPr/>
          <a:lstStyle/>
          <a:p>
            <a:r>
              <a:rPr lang="en-US" dirty="0"/>
              <a:t>GKIDS 2.0 and </a:t>
            </a:r>
            <a:r>
              <a:rPr lang="en-US" dirty="0" err="1"/>
              <a:t>Keenville</a:t>
            </a:r>
            <a:endParaRPr lang="en-US" dirty="0"/>
          </a:p>
        </p:txBody>
      </p:sp>
      <p:pic>
        <p:nvPicPr>
          <p:cNvPr id="5" name="Picture 4">
            <a:extLst>
              <a:ext uri="{FF2B5EF4-FFF2-40B4-BE49-F238E27FC236}">
                <a16:creationId xmlns:a16="http://schemas.microsoft.com/office/drawing/2014/main" id="{D5C6F2C5-3A8F-4398-9CA0-D4783CA58490}"/>
              </a:ext>
            </a:extLst>
          </p:cNvPr>
          <p:cNvPicPr>
            <a:picLocks noChangeAspect="1"/>
          </p:cNvPicPr>
          <p:nvPr/>
        </p:nvPicPr>
        <p:blipFill>
          <a:blip r:embed="rId2"/>
          <a:stretch>
            <a:fillRect/>
          </a:stretch>
        </p:blipFill>
        <p:spPr>
          <a:xfrm>
            <a:off x="4986186" y="5132896"/>
            <a:ext cx="669571" cy="115214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4463D0C-4BD1-4626-923D-44395B368C9F}"/>
              </a:ext>
            </a:extLst>
          </p:cNvPr>
          <p:cNvPicPr>
            <a:picLocks noChangeAspect="1"/>
          </p:cNvPicPr>
          <p:nvPr/>
        </p:nvPicPr>
        <p:blipFill>
          <a:blip r:embed="rId3"/>
          <a:stretch>
            <a:fillRect/>
          </a:stretch>
        </p:blipFill>
        <p:spPr>
          <a:xfrm>
            <a:off x="4209933" y="5133554"/>
            <a:ext cx="675575" cy="1152144"/>
          </a:xfrm>
          <a:prstGeom prst="rect">
            <a:avLst/>
          </a:prstGeom>
        </p:spPr>
      </p:pic>
      <p:pic>
        <p:nvPicPr>
          <p:cNvPr id="9" name="Picture 8">
            <a:extLst>
              <a:ext uri="{FF2B5EF4-FFF2-40B4-BE49-F238E27FC236}">
                <a16:creationId xmlns:a16="http://schemas.microsoft.com/office/drawing/2014/main" id="{5ACDA998-D238-4EB9-8140-AA1A4E198AFC}"/>
              </a:ext>
            </a:extLst>
          </p:cNvPr>
          <p:cNvPicPr>
            <a:picLocks noChangeAspect="1"/>
          </p:cNvPicPr>
          <p:nvPr/>
        </p:nvPicPr>
        <p:blipFill>
          <a:blip r:embed="rId4"/>
          <a:stretch>
            <a:fillRect/>
          </a:stretch>
        </p:blipFill>
        <p:spPr>
          <a:xfrm>
            <a:off x="6689180" y="5134212"/>
            <a:ext cx="663511" cy="1152144"/>
          </a:xfrm>
          <a:prstGeom prst="rect">
            <a:avLst/>
          </a:prstGeom>
        </p:spPr>
      </p:pic>
      <p:pic>
        <p:nvPicPr>
          <p:cNvPr id="11" name="Picture 10">
            <a:extLst>
              <a:ext uri="{FF2B5EF4-FFF2-40B4-BE49-F238E27FC236}">
                <a16:creationId xmlns:a16="http://schemas.microsoft.com/office/drawing/2014/main" id="{E8A97BFA-E923-450F-879A-EF989B08CF80}"/>
              </a:ext>
            </a:extLst>
          </p:cNvPr>
          <p:cNvPicPr>
            <a:picLocks noChangeAspect="1"/>
          </p:cNvPicPr>
          <p:nvPr/>
        </p:nvPicPr>
        <p:blipFill>
          <a:blip r:embed="rId5"/>
          <a:stretch>
            <a:fillRect/>
          </a:stretch>
        </p:blipFill>
        <p:spPr>
          <a:xfrm>
            <a:off x="5702906" y="5133554"/>
            <a:ext cx="950816" cy="1152802"/>
          </a:xfrm>
          <a:prstGeom prst="rect">
            <a:avLst/>
          </a:prstGeom>
        </p:spPr>
      </p:pic>
    </p:spTree>
    <p:extLst>
      <p:ext uri="{BB962C8B-B14F-4D97-AF65-F5344CB8AC3E}">
        <p14:creationId xmlns:p14="http://schemas.microsoft.com/office/powerpoint/2010/main" val="7021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GKIDS 2.0</a:t>
            </a:r>
          </a:p>
        </p:txBody>
      </p:sp>
      <p:sp>
        <p:nvSpPr>
          <p:cNvPr id="4" name="TextBox 3">
            <a:extLst>
              <a:ext uri="{FF2B5EF4-FFF2-40B4-BE49-F238E27FC236}">
                <a16:creationId xmlns:a16="http://schemas.microsoft.com/office/drawing/2014/main" id="{B903861E-67D6-48A0-AE90-FBFDEBA5339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664288"/>
                </a:solidFill>
              </a:rPr>
              <a:t>GKIDS 2.0</a:t>
            </a:r>
          </a:p>
        </p:txBody>
      </p:sp>
      <p:sp>
        <p:nvSpPr>
          <p:cNvPr id="7" name="TextBox 6">
            <a:extLst>
              <a:ext uri="{FF2B5EF4-FFF2-40B4-BE49-F238E27FC236}">
                <a16:creationId xmlns:a16="http://schemas.microsoft.com/office/drawing/2014/main" id="{ABDA2686-4D10-49AA-80B0-CCE3D86C99CE}"/>
              </a:ext>
            </a:extLst>
          </p:cNvPr>
          <p:cNvSpPr txBox="1"/>
          <p:nvPr/>
        </p:nvSpPr>
        <p:spPr>
          <a:xfrm>
            <a:off x="852441" y="1383494"/>
            <a:ext cx="5359516" cy="461665"/>
          </a:xfrm>
          <a:prstGeom prst="rect">
            <a:avLst/>
          </a:prstGeom>
          <a:noFill/>
        </p:spPr>
        <p:txBody>
          <a:bodyPr wrap="square" rtlCol="0">
            <a:spAutoFit/>
          </a:bodyPr>
          <a:lstStyle/>
          <a:p>
            <a:r>
              <a:rPr lang="en-US" sz="2400" b="1" dirty="0">
                <a:solidFill>
                  <a:srgbClr val="664288"/>
                </a:solidFill>
              </a:rPr>
              <a:t>Operational Statewide in 2019-2020!</a:t>
            </a:r>
          </a:p>
        </p:txBody>
      </p:sp>
      <p:sp>
        <p:nvSpPr>
          <p:cNvPr id="10" name="Content Placeholder 7">
            <a:extLst>
              <a:ext uri="{FF2B5EF4-FFF2-40B4-BE49-F238E27FC236}">
                <a16:creationId xmlns:a16="http://schemas.microsoft.com/office/drawing/2014/main" id="{15361411-C711-445C-A8C3-37A4403D3901}"/>
              </a:ext>
            </a:extLst>
          </p:cNvPr>
          <p:cNvSpPr>
            <a:spLocks noGrp="1"/>
          </p:cNvSpPr>
          <p:nvPr>
            <p:ph idx="1"/>
          </p:nvPr>
        </p:nvSpPr>
        <p:spPr>
          <a:xfrm>
            <a:off x="925830" y="1792149"/>
            <a:ext cx="7731281" cy="4324745"/>
          </a:xfrm>
        </p:spPr>
        <p:txBody>
          <a:bodyPr>
            <a:normAutofit/>
          </a:bodyPr>
          <a:lstStyle/>
          <a:p>
            <a:r>
              <a:rPr lang="en-US" sz="2400" dirty="0"/>
              <a:t>GKIDS 2.0 is a yearlong, progression-based formative assessment that is integrated into classroom work.</a:t>
            </a:r>
          </a:p>
          <a:p>
            <a:pPr lvl="1"/>
            <a:r>
              <a:rPr lang="en-US" sz="1800" dirty="0"/>
              <a:t>A </a:t>
            </a:r>
            <a:r>
              <a:rPr lang="en-US" sz="1800" b="1" dirty="0">
                <a:solidFill>
                  <a:srgbClr val="50902D"/>
                </a:solidFill>
              </a:rPr>
              <a:t>big idea </a:t>
            </a:r>
            <a:r>
              <a:rPr lang="en-US" sz="1800" dirty="0"/>
              <a:t>describes the integration of concepts and skills from the kindergarten standards that are most important for success in first grade.</a:t>
            </a:r>
          </a:p>
          <a:p>
            <a:pPr lvl="1"/>
            <a:r>
              <a:rPr lang="en-US" sz="1800" dirty="0"/>
              <a:t>A </a:t>
            </a:r>
            <a:r>
              <a:rPr lang="en-US" sz="1800" b="1" dirty="0">
                <a:solidFill>
                  <a:srgbClr val="50902D"/>
                </a:solidFill>
              </a:rPr>
              <a:t>learning progression </a:t>
            </a:r>
            <a:r>
              <a:rPr lang="en-US" sz="1800" dirty="0"/>
              <a:t>shows where the student is in the learning continuum of content and reasoning development regarding the big idea from the GSE.</a:t>
            </a:r>
          </a:p>
          <a:p>
            <a:r>
              <a:rPr lang="en-US" sz="2200" dirty="0"/>
              <a:t>This new assessment design:</a:t>
            </a:r>
          </a:p>
          <a:p>
            <a:pPr lvl="1"/>
            <a:r>
              <a:rPr lang="en-US" sz="1800" dirty="0"/>
              <a:t>Provides teachers with one source of </a:t>
            </a:r>
            <a:r>
              <a:rPr lang="en-US" sz="1800" b="1" dirty="0">
                <a:solidFill>
                  <a:srgbClr val="50902D"/>
                </a:solidFill>
              </a:rPr>
              <a:t>real-time information </a:t>
            </a:r>
            <a:r>
              <a:rPr lang="en-US" sz="1800" dirty="0"/>
              <a:t>to adjust instruction</a:t>
            </a:r>
          </a:p>
          <a:p>
            <a:pPr lvl="1"/>
            <a:r>
              <a:rPr lang="en-US" sz="1800" dirty="0"/>
              <a:t>Identifies what a student already knows, what the student needs next, and allows teachers to </a:t>
            </a:r>
            <a:r>
              <a:rPr lang="en-US" sz="1800" b="1" dirty="0">
                <a:solidFill>
                  <a:srgbClr val="50902D"/>
                </a:solidFill>
              </a:rPr>
              <a:t>monitor growth</a:t>
            </a:r>
          </a:p>
        </p:txBody>
      </p:sp>
      <p:pic>
        <p:nvPicPr>
          <p:cNvPr id="11" name="Picture 10">
            <a:extLst>
              <a:ext uri="{FF2B5EF4-FFF2-40B4-BE49-F238E27FC236}">
                <a16:creationId xmlns:a16="http://schemas.microsoft.com/office/drawing/2014/main" id="{2D2CEAAB-C7B4-43B6-A1B9-7B41C4905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903" y="220882"/>
            <a:ext cx="890208" cy="1119676"/>
          </a:xfrm>
          <a:prstGeom prst="rect">
            <a:avLst/>
          </a:prstGeom>
        </p:spPr>
      </p:pic>
    </p:spTree>
    <p:extLst>
      <p:ext uri="{BB962C8B-B14F-4D97-AF65-F5344CB8AC3E}">
        <p14:creationId xmlns:p14="http://schemas.microsoft.com/office/powerpoint/2010/main" val="411589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GKIDS 2.0</a:t>
            </a:r>
          </a:p>
        </p:txBody>
      </p:sp>
      <p:sp>
        <p:nvSpPr>
          <p:cNvPr id="4" name="TextBox 3">
            <a:extLst>
              <a:ext uri="{FF2B5EF4-FFF2-40B4-BE49-F238E27FC236}">
                <a16:creationId xmlns:a16="http://schemas.microsoft.com/office/drawing/2014/main" id="{B903861E-67D6-48A0-AE90-FBFDEBA5339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664288"/>
                </a:solidFill>
              </a:rPr>
              <a:t>GKIDS 2.0</a:t>
            </a:r>
          </a:p>
        </p:txBody>
      </p:sp>
      <p:pic>
        <p:nvPicPr>
          <p:cNvPr id="11" name="Picture 10">
            <a:extLst>
              <a:ext uri="{FF2B5EF4-FFF2-40B4-BE49-F238E27FC236}">
                <a16:creationId xmlns:a16="http://schemas.microsoft.com/office/drawing/2014/main" id="{2D2CEAAB-C7B4-43B6-A1B9-7B41C4905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903" y="220882"/>
            <a:ext cx="890208" cy="1119676"/>
          </a:xfrm>
          <a:prstGeom prst="rect">
            <a:avLst/>
          </a:prstGeom>
        </p:spPr>
      </p:pic>
      <p:sp>
        <p:nvSpPr>
          <p:cNvPr id="9" name="Content Placeholder 7">
            <a:extLst>
              <a:ext uri="{FF2B5EF4-FFF2-40B4-BE49-F238E27FC236}">
                <a16:creationId xmlns:a16="http://schemas.microsoft.com/office/drawing/2014/main" id="{74473546-2591-4FA5-9D71-C728D2D4655D}"/>
              </a:ext>
            </a:extLst>
          </p:cNvPr>
          <p:cNvSpPr>
            <a:spLocks noGrp="1"/>
          </p:cNvSpPr>
          <p:nvPr>
            <p:ph idx="1"/>
          </p:nvPr>
        </p:nvSpPr>
        <p:spPr>
          <a:xfrm>
            <a:off x="925830" y="1543791"/>
            <a:ext cx="7731281" cy="4324745"/>
          </a:xfrm>
        </p:spPr>
        <p:txBody>
          <a:bodyPr>
            <a:normAutofit/>
          </a:bodyPr>
          <a:lstStyle/>
          <a:p>
            <a:r>
              <a:rPr lang="en-US" sz="2400" dirty="0"/>
              <a:t>Academic Domains:</a:t>
            </a:r>
          </a:p>
          <a:p>
            <a:pPr lvl="1"/>
            <a:r>
              <a:rPr lang="en-US" sz="1800" dirty="0"/>
              <a:t>English language arts</a:t>
            </a:r>
          </a:p>
          <a:p>
            <a:pPr lvl="1"/>
            <a:r>
              <a:rPr lang="en-US" sz="1800" dirty="0"/>
              <a:t>Mathematics</a:t>
            </a:r>
          </a:p>
          <a:p>
            <a:pPr lvl="1"/>
            <a:r>
              <a:rPr lang="en-US" sz="1800" dirty="0"/>
              <a:t>Science (optional)</a:t>
            </a:r>
          </a:p>
          <a:p>
            <a:pPr lvl="1"/>
            <a:r>
              <a:rPr lang="en-US" sz="1800" dirty="0"/>
              <a:t>Social studies (optional)</a:t>
            </a:r>
          </a:p>
          <a:p>
            <a:pPr lvl="1"/>
            <a:endParaRPr lang="en-US" sz="1400" b="1" dirty="0">
              <a:solidFill>
                <a:srgbClr val="50902D"/>
              </a:solidFill>
            </a:endParaRPr>
          </a:p>
        </p:txBody>
      </p:sp>
      <p:pic>
        <p:nvPicPr>
          <p:cNvPr id="12" name="Picture 11">
            <a:extLst>
              <a:ext uri="{FF2B5EF4-FFF2-40B4-BE49-F238E27FC236}">
                <a16:creationId xmlns:a16="http://schemas.microsoft.com/office/drawing/2014/main" id="{6CE8D153-4F16-40F9-ACF6-17039FE914C4}"/>
              </a:ext>
            </a:extLst>
          </p:cNvPr>
          <p:cNvPicPr>
            <a:picLocks noChangeAspect="1"/>
          </p:cNvPicPr>
          <p:nvPr/>
        </p:nvPicPr>
        <p:blipFill>
          <a:blip r:embed="rId3"/>
          <a:stretch>
            <a:fillRect/>
          </a:stretch>
        </p:blipFill>
        <p:spPr>
          <a:xfrm>
            <a:off x="1446662" y="3393159"/>
            <a:ext cx="7365992" cy="3282212"/>
          </a:xfrm>
          <a:prstGeom prst="rect">
            <a:avLst/>
          </a:prstGeom>
          <a:ln>
            <a:noFill/>
          </a:ln>
          <a:effectLst>
            <a:outerShdw blurRad="292100" dist="139700" dir="2700000" algn="tl" rotWithShape="0">
              <a:srgbClr val="333333">
                <a:alpha val="65000"/>
              </a:srgbClr>
            </a:outerShdw>
          </a:effectLst>
        </p:spPr>
      </p:pic>
      <p:sp>
        <p:nvSpPr>
          <p:cNvPr id="13" name="Content Placeholder 7">
            <a:extLst>
              <a:ext uri="{FF2B5EF4-FFF2-40B4-BE49-F238E27FC236}">
                <a16:creationId xmlns:a16="http://schemas.microsoft.com/office/drawing/2014/main" id="{55B9967B-80F9-42B5-9A0B-108DCB54E6E6}"/>
              </a:ext>
            </a:extLst>
          </p:cNvPr>
          <p:cNvSpPr txBox="1">
            <a:spLocks/>
          </p:cNvSpPr>
          <p:nvPr/>
        </p:nvSpPr>
        <p:spPr>
          <a:xfrm>
            <a:off x="4571999" y="1538343"/>
            <a:ext cx="4085111" cy="43247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Non-Academic Domains:</a:t>
            </a:r>
          </a:p>
          <a:p>
            <a:pPr lvl="1"/>
            <a:r>
              <a:rPr lang="en-US" sz="1800" dirty="0"/>
              <a:t>Approaches to learning</a:t>
            </a:r>
          </a:p>
          <a:p>
            <a:pPr lvl="1"/>
            <a:r>
              <a:rPr lang="en-US" sz="1800" dirty="0"/>
              <a:t>Personal and social development</a:t>
            </a:r>
          </a:p>
          <a:p>
            <a:pPr lvl="1"/>
            <a:r>
              <a:rPr lang="en-US" sz="1800" dirty="0"/>
              <a:t>Motor skills (optional)</a:t>
            </a:r>
          </a:p>
          <a:p>
            <a:pPr lvl="1"/>
            <a:endParaRPr lang="en-US" sz="1400" b="1" dirty="0">
              <a:solidFill>
                <a:srgbClr val="50902D"/>
              </a:solidFill>
            </a:endParaRPr>
          </a:p>
        </p:txBody>
      </p:sp>
    </p:spTree>
    <p:extLst>
      <p:ext uri="{BB962C8B-B14F-4D97-AF65-F5344CB8AC3E}">
        <p14:creationId xmlns:p14="http://schemas.microsoft.com/office/powerpoint/2010/main" val="251453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259C-E285-4660-8E07-2C0E96B86D07}"/>
              </a:ext>
            </a:extLst>
          </p:cNvPr>
          <p:cNvSpPr>
            <a:spLocks noGrp="1"/>
          </p:cNvSpPr>
          <p:nvPr>
            <p:ph type="title"/>
          </p:nvPr>
        </p:nvSpPr>
        <p:spPr/>
        <p:txBody>
          <a:bodyPr/>
          <a:lstStyle/>
          <a:p>
            <a:r>
              <a:rPr lang="en-US" dirty="0"/>
              <a:t>GKIDS 2.0 – Alternate</a:t>
            </a:r>
          </a:p>
        </p:txBody>
      </p:sp>
      <p:sp>
        <p:nvSpPr>
          <p:cNvPr id="3" name="Content Placeholder 2">
            <a:extLst>
              <a:ext uri="{FF2B5EF4-FFF2-40B4-BE49-F238E27FC236}">
                <a16:creationId xmlns:a16="http://schemas.microsoft.com/office/drawing/2014/main" id="{984322F3-4131-4027-8698-F6D8578FE5DF}"/>
              </a:ext>
            </a:extLst>
          </p:cNvPr>
          <p:cNvSpPr>
            <a:spLocks noGrp="1"/>
          </p:cNvSpPr>
          <p:nvPr>
            <p:ph idx="1"/>
          </p:nvPr>
        </p:nvSpPr>
        <p:spPr>
          <a:xfrm>
            <a:off x="895350" y="1825625"/>
            <a:ext cx="7886700" cy="4416149"/>
          </a:xfrm>
        </p:spPr>
        <p:txBody>
          <a:bodyPr>
            <a:normAutofit fontScale="92500" lnSpcReduction="10000"/>
          </a:bodyPr>
          <a:lstStyle/>
          <a:p>
            <a:r>
              <a:rPr lang="en-US" dirty="0"/>
              <a:t>During the 2019-2020 school year, GaDOE will be developing and piloting a GKIDS 2.0 Alternate for students with significant cognitive disabilities.</a:t>
            </a:r>
          </a:p>
          <a:p>
            <a:pPr lvl="1"/>
            <a:r>
              <a:rPr lang="en-US" dirty="0"/>
              <a:t>The GAA 2.0 will include Kindergarten in 2019-2020.</a:t>
            </a:r>
          </a:p>
          <a:p>
            <a:pPr lvl="1"/>
            <a:r>
              <a:rPr lang="en-US" dirty="0"/>
              <a:t>Students with significant cognitive disabilities can participate in the GKIDS 2.0 (non-alternate version) if appropriate.</a:t>
            </a:r>
          </a:p>
          <a:p>
            <a:r>
              <a:rPr lang="en-US" dirty="0"/>
              <a:t>Beginning in 2020-2021, students with significant cognitive disabilities will participate in GKIDS 2.0 or the GKIDS 2.0 Alternate, as appropriate.</a:t>
            </a:r>
          </a:p>
          <a:p>
            <a:pPr lvl="1"/>
            <a:r>
              <a:rPr lang="en-US" dirty="0"/>
              <a:t>The GAA 2.0 will no longer include Kindergarten.</a:t>
            </a:r>
          </a:p>
        </p:txBody>
      </p:sp>
      <p:sp>
        <p:nvSpPr>
          <p:cNvPr id="4" name="TextBox 3">
            <a:extLst>
              <a:ext uri="{FF2B5EF4-FFF2-40B4-BE49-F238E27FC236}">
                <a16:creationId xmlns:a16="http://schemas.microsoft.com/office/drawing/2014/main" id="{CAE631CC-84A8-4B92-A0C2-21F977CB07F9}"/>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664288"/>
                </a:solidFill>
              </a:rPr>
              <a:t>GKIDS 2.0</a:t>
            </a:r>
          </a:p>
        </p:txBody>
      </p:sp>
    </p:spTree>
    <p:extLst>
      <p:ext uri="{BB962C8B-B14F-4D97-AF65-F5344CB8AC3E}">
        <p14:creationId xmlns:p14="http://schemas.microsoft.com/office/powerpoint/2010/main" val="12272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5EEB-00C2-4C34-9A01-C4AD875F94AC}"/>
              </a:ext>
            </a:extLst>
          </p:cNvPr>
          <p:cNvSpPr>
            <a:spLocks noGrp="1"/>
          </p:cNvSpPr>
          <p:nvPr>
            <p:ph type="title"/>
          </p:nvPr>
        </p:nvSpPr>
        <p:spPr/>
        <p:txBody>
          <a:bodyPr/>
          <a:lstStyle/>
          <a:p>
            <a:r>
              <a:rPr lang="en-US" dirty="0"/>
              <a:t>Welcome to </a:t>
            </a:r>
            <a:r>
              <a:rPr lang="en-US" dirty="0" err="1"/>
              <a:t>Keenville</a:t>
            </a:r>
            <a:r>
              <a:rPr lang="en-US" dirty="0"/>
              <a:t>!</a:t>
            </a:r>
          </a:p>
        </p:txBody>
      </p:sp>
      <p:sp>
        <p:nvSpPr>
          <p:cNvPr id="3" name="Content Placeholder 2">
            <a:extLst>
              <a:ext uri="{FF2B5EF4-FFF2-40B4-BE49-F238E27FC236}">
                <a16:creationId xmlns:a16="http://schemas.microsoft.com/office/drawing/2014/main" id="{C33AF1F4-F7F5-495C-A365-E44F9D0C47B1}"/>
              </a:ext>
            </a:extLst>
          </p:cNvPr>
          <p:cNvSpPr>
            <a:spLocks noGrp="1"/>
          </p:cNvSpPr>
          <p:nvPr>
            <p:ph sz="half" idx="1"/>
          </p:nvPr>
        </p:nvSpPr>
        <p:spPr/>
        <p:txBody>
          <a:bodyPr>
            <a:normAutofit fontScale="85000" lnSpcReduction="20000"/>
          </a:bodyPr>
          <a:lstStyle/>
          <a:p>
            <a:r>
              <a:rPr lang="en-US" dirty="0" err="1"/>
              <a:t>Keenville</a:t>
            </a:r>
            <a:r>
              <a:rPr lang="en-US" dirty="0"/>
              <a:t> is Georgia’s game-based, formative assessment in literacy and mathematics for grades 1 and 2.</a:t>
            </a:r>
          </a:p>
          <a:p>
            <a:r>
              <a:rPr lang="en-US" dirty="0"/>
              <a:t>Games are highly engaging, age-appropriate, and relevant to young learners.</a:t>
            </a:r>
          </a:p>
          <a:p>
            <a:r>
              <a:rPr lang="en-US" dirty="0"/>
              <a:t>It is accessible via the Statewide Longitudinal Data System (SLDS).</a:t>
            </a:r>
          </a:p>
          <a:p>
            <a:r>
              <a:rPr lang="en-US" dirty="0" err="1">
                <a:solidFill>
                  <a:srgbClr val="E20177"/>
                </a:solidFill>
              </a:rPr>
              <a:t>Keenville</a:t>
            </a:r>
            <a:r>
              <a:rPr lang="en-US" dirty="0">
                <a:solidFill>
                  <a:srgbClr val="E20177"/>
                </a:solidFill>
              </a:rPr>
              <a:t> is fully operational for the 2019-2020 school year.</a:t>
            </a:r>
          </a:p>
        </p:txBody>
      </p:sp>
      <p:pic>
        <p:nvPicPr>
          <p:cNvPr id="5" name="Content Placeholder 8">
            <a:extLst>
              <a:ext uri="{FF2B5EF4-FFF2-40B4-BE49-F238E27FC236}">
                <a16:creationId xmlns:a16="http://schemas.microsoft.com/office/drawing/2014/main" id="{D6C4C039-8A4C-4233-9B09-B0CF6EA938CE}"/>
              </a:ext>
            </a:extLst>
          </p:cNvPr>
          <p:cNvPicPr>
            <a:picLocks noChangeAspect="1"/>
          </p:cNvPicPr>
          <p:nvPr/>
        </p:nvPicPr>
        <p:blipFill>
          <a:blip r:embed="rId3"/>
          <a:stretch>
            <a:fillRect/>
          </a:stretch>
        </p:blipFill>
        <p:spPr>
          <a:xfrm>
            <a:off x="4681039" y="1719177"/>
            <a:ext cx="4114800" cy="24739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B6AEA9E-3404-471A-A3CE-35E6066F263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8" name="Picture 7">
            <a:extLst>
              <a:ext uri="{FF2B5EF4-FFF2-40B4-BE49-F238E27FC236}">
                <a16:creationId xmlns:a16="http://schemas.microsoft.com/office/drawing/2014/main" id="{8319433F-1FF9-4549-8A79-6EFBF8ECDFEB}"/>
              </a:ext>
            </a:extLst>
          </p:cNvPr>
          <p:cNvPicPr>
            <a:picLocks noChangeAspect="1"/>
          </p:cNvPicPr>
          <p:nvPr/>
        </p:nvPicPr>
        <p:blipFill>
          <a:blip r:embed="rId4"/>
          <a:stretch>
            <a:fillRect/>
          </a:stretch>
        </p:blipFill>
        <p:spPr>
          <a:xfrm>
            <a:off x="4681039" y="4328054"/>
            <a:ext cx="4114800" cy="2264298"/>
          </a:xfrm>
          <a:prstGeom prst="rect">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89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EFD3-2C30-4AEB-8444-B390BAAB402D}"/>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F9C044EF-7E95-4941-BABE-518294D1424B}"/>
              </a:ext>
            </a:extLst>
          </p:cNvPr>
          <p:cNvSpPr>
            <a:spLocks noGrp="1"/>
          </p:cNvSpPr>
          <p:nvPr>
            <p:ph idx="1"/>
          </p:nvPr>
        </p:nvSpPr>
        <p:spPr>
          <a:xfrm>
            <a:off x="895350" y="1412824"/>
            <a:ext cx="7886700" cy="2891341"/>
          </a:xfrm>
        </p:spPr>
        <p:txBody>
          <a:bodyPr>
            <a:normAutofit fontScale="70000" lnSpcReduction="20000"/>
          </a:bodyPr>
          <a:lstStyle/>
          <a:p>
            <a:r>
              <a:rPr lang="en-US" dirty="0"/>
              <a:t>Designed to engage students through features such as an avatar builder; earning rewards; decorating their house; and fun sights, sounds, and reactions</a:t>
            </a:r>
          </a:p>
          <a:p>
            <a:r>
              <a:rPr lang="en-US" dirty="0"/>
              <a:t>Students receive ongoing support through motivational prompts and feedback</a:t>
            </a:r>
          </a:p>
          <a:p>
            <a:r>
              <a:rPr lang="en-US" dirty="0"/>
              <a:t>Games often include Georgia-specific themes and integrate other standards and initiatives, such as science, arts, and nutrition.</a:t>
            </a:r>
          </a:p>
          <a:p>
            <a:r>
              <a:rPr lang="en-US" dirty="0"/>
              <a:t>Teachers can access interactive dashboards that provide real-time data to help guide instruction and enhance instructional practices. </a:t>
            </a:r>
          </a:p>
        </p:txBody>
      </p:sp>
      <p:sp>
        <p:nvSpPr>
          <p:cNvPr id="6" name="Content Placeholder 2">
            <a:extLst>
              <a:ext uri="{FF2B5EF4-FFF2-40B4-BE49-F238E27FC236}">
                <a16:creationId xmlns:a16="http://schemas.microsoft.com/office/drawing/2014/main" id="{AB399E29-1BAC-43A0-9DFF-CCA76CE1F376}"/>
              </a:ext>
            </a:extLst>
          </p:cNvPr>
          <p:cNvSpPr txBox="1">
            <a:spLocks/>
          </p:cNvSpPr>
          <p:nvPr/>
        </p:nvSpPr>
        <p:spPr>
          <a:xfrm>
            <a:off x="895350" y="4184777"/>
            <a:ext cx="4857750" cy="18829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Each game is designed with multiple levels of learning to: </a:t>
            </a:r>
          </a:p>
          <a:p>
            <a:pPr lvl="1"/>
            <a:r>
              <a:rPr lang="en-US" sz="1900" dirty="0">
                <a:latin typeface="Arial" panose="020B0604020202020204" pitchFamily="34" charset="0"/>
                <a:cs typeface="Arial" panose="020B0604020202020204" pitchFamily="34" charset="0"/>
              </a:rPr>
              <a:t>identify students’ current level of knowledge, skill, and concept development.</a:t>
            </a:r>
          </a:p>
          <a:p>
            <a:pPr lvl="1"/>
            <a:r>
              <a:rPr lang="en-US" sz="1900" dirty="0">
                <a:latin typeface="Arial" panose="020B0604020202020204" pitchFamily="34" charset="0"/>
                <a:cs typeface="Arial" panose="020B0604020202020204" pitchFamily="34" charset="0"/>
              </a:rPr>
              <a:t>provide students, with varying abilities, access to content based on their learning needs.  </a:t>
            </a:r>
          </a:p>
          <a:p>
            <a:pPr lvl="1"/>
            <a:endParaRPr lang="en-US" sz="1900" dirty="0">
              <a:latin typeface="Arial" panose="020B0604020202020204" pitchFamily="34" charset="0"/>
              <a:cs typeface="Arial" panose="020B0604020202020204" pitchFamily="34" charset="0"/>
            </a:endParaRPr>
          </a:p>
        </p:txBody>
      </p:sp>
      <p:pic>
        <p:nvPicPr>
          <p:cNvPr id="8" name="Picture 5" descr="Picture 5">
            <a:extLst>
              <a:ext uri="{FF2B5EF4-FFF2-40B4-BE49-F238E27FC236}">
                <a16:creationId xmlns:a16="http://schemas.microsoft.com/office/drawing/2014/main" id="{EDFC4FA2-E5E6-4C0B-AFCB-0A6468F65EB0}"/>
              </a:ext>
            </a:extLst>
          </p:cNvPr>
          <p:cNvPicPr>
            <a:picLocks noChangeAspect="1"/>
          </p:cNvPicPr>
          <p:nvPr/>
        </p:nvPicPr>
        <p:blipFill>
          <a:blip r:embed="rId2"/>
          <a:stretch>
            <a:fillRect/>
          </a:stretch>
        </p:blipFill>
        <p:spPr>
          <a:xfrm>
            <a:off x="746908" y="5126261"/>
            <a:ext cx="704059" cy="1181118"/>
          </a:xfrm>
          <a:prstGeom prst="rect">
            <a:avLst/>
          </a:prstGeom>
          <a:ln w="12700">
            <a:miter lim="400000"/>
          </a:ln>
        </p:spPr>
      </p:pic>
      <p:sp>
        <p:nvSpPr>
          <p:cNvPr id="9" name="TextBox 8">
            <a:extLst>
              <a:ext uri="{FF2B5EF4-FFF2-40B4-BE49-F238E27FC236}">
                <a16:creationId xmlns:a16="http://schemas.microsoft.com/office/drawing/2014/main" id="{2A264BE9-B0D0-4AF1-B48B-E59056DCE842}"/>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Content Placeholder 3">
            <a:extLst>
              <a:ext uri="{FF2B5EF4-FFF2-40B4-BE49-F238E27FC236}">
                <a16:creationId xmlns:a16="http://schemas.microsoft.com/office/drawing/2014/main" id="{35638240-59A5-44A2-8DF2-77BBD3113C39}"/>
              </a:ext>
            </a:extLst>
          </p:cNvPr>
          <p:cNvPicPr>
            <a:picLocks noChangeAspect="1"/>
          </p:cNvPicPr>
          <p:nvPr/>
        </p:nvPicPr>
        <p:blipFill>
          <a:blip r:embed="rId3"/>
          <a:stretch>
            <a:fillRect/>
          </a:stretch>
        </p:blipFill>
        <p:spPr>
          <a:xfrm>
            <a:off x="5691378" y="4208829"/>
            <a:ext cx="3090672" cy="1954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19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F2411-BC6E-478C-BB5A-391B0C8DB464}"/>
              </a:ext>
            </a:extLst>
          </p:cNvPr>
          <p:cNvSpPr>
            <a:spLocks noGrp="1"/>
          </p:cNvSpPr>
          <p:nvPr>
            <p:ph type="title"/>
          </p:nvPr>
        </p:nvSpPr>
        <p:spPr/>
        <p:txBody>
          <a:bodyPr/>
          <a:lstStyle/>
          <a:p>
            <a:r>
              <a:rPr lang="en-US" dirty="0"/>
              <a:t>2019-2020 Updates</a:t>
            </a:r>
          </a:p>
        </p:txBody>
      </p:sp>
      <p:sp>
        <p:nvSpPr>
          <p:cNvPr id="17" name="Content Placeholder 16">
            <a:extLst>
              <a:ext uri="{FF2B5EF4-FFF2-40B4-BE49-F238E27FC236}">
                <a16:creationId xmlns:a16="http://schemas.microsoft.com/office/drawing/2014/main" id="{E423AF23-280F-4443-B241-E8BDC8F8A01B}"/>
              </a:ext>
            </a:extLst>
          </p:cNvPr>
          <p:cNvSpPr>
            <a:spLocks noGrp="1"/>
          </p:cNvSpPr>
          <p:nvPr>
            <p:ph idx="1"/>
          </p:nvPr>
        </p:nvSpPr>
        <p:spPr>
          <a:xfrm>
            <a:off x="895349" y="1825625"/>
            <a:ext cx="5146635" cy="4447853"/>
          </a:xfrm>
        </p:spPr>
        <p:txBody>
          <a:bodyPr>
            <a:normAutofit fontScale="77500" lnSpcReduction="20000"/>
          </a:bodyPr>
          <a:lstStyle/>
          <a:p>
            <a:r>
              <a:rPr lang="en-US" dirty="0"/>
              <a:t>Two types of TE items field-tested in 2018-2019 will be eligible for operational use in 2019-2020.</a:t>
            </a:r>
          </a:p>
          <a:p>
            <a:pPr lvl="1"/>
            <a:r>
              <a:rPr lang="en-US" dirty="0"/>
              <a:t>Graphing (mathematics)</a:t>
            </a:r>
          </a:p>
          <a:p>
            <a:pPr lvl="2"/>
            <a:r>
              <a:rPr lang="en-US" dirty="0"/>
              <a:t>Allows students to graph and label points and lines and shade regions </a:t>
            </a:r>
          </a:p>
          <a:p>
            <a:pPr lvl="2"/>
            <a:r>
              <a:rPr lang="en-US" dirty="0"/>
              <a:t>Allows students to demonstrate depth of understanding and ability through performance on math tasks</a:t>
            </a:r>
          </a:p>
          <a:p>
            <a:pPr lvl="1"/>
            <a:r>
              <a:rPr lang="en-US" dirty="0"/>
              <a:t>Drag and drop (mathematics, science, social studies)</a:t>
            </a:r>
          </a:p>
          <a:p>
            <a:pPr lvl="2"/>
            <a:r>
              <a:rPr lang="en-US" dirty="0"/>
              <a:t>Response choices (such as numbers, words, or phrases) can be moved and placed in another location (such as a chart or map)</a:t>
            </a:r>
          </a:p>
          <a:p>
            <a:pPr lvl="2"/>
            <a:r>
              <a:rPr lang="en-US" dirty="0"/>
              <a:t>Allows students to demonstrate depth of understanding by identifying, classifying, comparing, or organizing information</a:t>
            </a:r>
          </a:p>
        </p:txBody>
      </p:sp>
      <p:sp>
        <p:nvSpPr>
          <p:cNvPr id="18" name="TextBox 17">
            <a:extLst>
              <a:ext uri="{FF2B5EF4-FFF2-40B4-BE49-F238E27FC236}">
                <a16:creationId xmlns:a16="http://schemas.microsoft.com/office/drawing/2014/main" id="{0CB2AFD6-3408-4BE1-B65F-935A7BA06110}"/>
              </a:ext>
            </a:extLst>
          </p:cNvPr>
          <p:cNvSpPr txBox="1"/>
          <p:nvPr/>
        </p:nvSpPr>
        <p:spPr>
          <a:xfrm>
            <a:off x="852441" y="1383494"/>
            <a:ext cx="7191964" cy="461665"/>
          </a:xfrm>
          <a:prstGeom prst="rect">
            <a:avLst/>
          </a:prstGeom>
          <a:noFill/>
        </p:spPr>
        <p:txBody>
          <a:bodyPr wrap="square" rtlCol="0">
            <a:spAutoFit/>
          </a:bodyPr>
          <a:lstStyle/>
          <a:p>
            <a:r>
              <a:rPr lang="en-US" sz="2400" b="1" dirty="0">
                <a:solidFill>
                  <a:srgbClr val="214987"/>
                </a:solidFill>
              </a:rPr>
              <a:t>Technology Enhanced Items – Operational Use</a:t>
            </a:r>
          </a:p>
        </p:txBody>
      </p:sp>
      <p:pic>
        <p:nvPicPr>
          <p:cNvPr id="19" name="Picture 18">
            <a:extLst>
              <a:ext uri="{FF2B5EF4-FFF2-40B4-BE49-F238E27FC236}">
                <a16:creationId xmlns:a16="http://schemas.microsoft.com/office/drawing/2014/main" id="{CA57B398-F676-48E7-9961-7BADB4A64552}"/>
              </a:ext>
            </a:extLst>
          </p:cNvPr>
          <p:cNvPicPr/>
          <p:nvPr/>
        </p:nvPicPr>
        <p:blipFill>
          <a:blip r:embed="rId2"/>
          <a:stretch>
            <a:fillRect/>
          </a:stretch>
        </p:blipFill>
        <p:spPr>
          <a:xfrm>
            <a:off x="6366220" y="1864783"/>
            <a:ext cx="2563946" cy="2394701"/>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1D1EDE75-C23C-4158-8429-B636E0A265D7}"/>
              </a:ext>
            </a:extLst>
          </p:cNvPr>
          <p:cNvPicPr/>
          <p:nvPr/>
        </p:nvPicPr>
        <p:blipFill>
          <a:blip r:embed="rId3"/>
          <a:stretch>
            <a:fillRect/>
          </a:stretch>
        </p:blipFill>
        <p:spPr>
          <a:xfrm>
            <a:off x="5995274" y="4381523"/>
            <a:ext cx="2934892" cy="168611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1D233C4-8D4C-4A23-83AB-42FFDC6DD13E}"/>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Tree>
    <p:extLst>
      <p:ext uri="{BB962C8B-B14F-4D97-AF65-F5344CB8AC3E}">
        <p14:creationId xmlns:p14="http://schemas.microsoft.com/office/powerpoint/2010/main" val="19029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200D-841F-48D5-BA75-2802A92EB700}"/>
              </a:ext>
            </a:extLst>
          </p:cNvPr>
          <p:cNvSpPr>
            <a:spLocks noGrp="1"/>
          </p:cNvSpPr>
          <p:nvPr>
            <p:ph type="title"/>
          </p:nvPr>
        </p:nvSpPr>
        <p:spPr/>
        <p:txBody>
          <a:bodyPr/>
          <a:lstStyle/>
          <a:p>
            <a:r>
              <a:rPr lang="en-US" dirty="0"/>
              <a:t>What’s in </a:t>
            </a:r>
            <a:r>
              <a:rPr lang="en-US" dirty="0" err="1"/>
              <a:t>Keenville</a:t>
            </a:r>
            <a:r>
              <a:rPr lang="en-US" dirty="0"/>
              <a:t>?</a:t>
            </a:r>
          </a:p>
        </p:txBody>
      </p:sp>
      <p:sp>
        <p:nvSpPr>
          <p:cNvPr id="5" name="Text Placeholder 4">
            <a:extLst>
              <a:ext uri="{FF2B5EF4-FFF2-40B4-BE49-F238E27FC236}">
                <a16:creationId xmlns:a16="http://schemas.microsoft.com/office/drawing/2014/main" id="{7B16C69D-C940-4EAE-8063-D002F4FA0629}"/>
              </a:ext>
            </a:extLst>
          </p:cNvPr>
          <p:cNvSpPr>
            <a:spLocks noGrp="1"/>
          </p:cNvSpPr>
          <p:nvPr>
            <p:ph type="body" idx="1"/>
          </p:nvPr>
        </p:nvSpPr>
        <p:spPr/>
        <p:txBody>
          <a:bodyPr/>
          <a:lstStyle/>
          <a:p>
            <a:r>
              <a:rPr lang="en-US" dirty="0">
                <a:solidFill>
                  <a:srgbClr val="E20177"/>
                </a:solidFill>
              </a:rPr>
              <a:t>English Language Arts</a:t>
            </a:r>
          </a:p>
        </p:txBody>
      </p:sp>
      <p:sp>
        <p:nvSpPr>
          <p:cNvPr id="6" name="Content Placeholder 5">
            <a:extLst>
              <a:ext uri="{FF2B5EF4-FFF2-40B4-BE49-F238E27FC236}">
                <a16:creationId xmlns:a16="http://schemas.microsoft.com/office/drawing/2014/main" id="{5B0350D7-38E0-4D0A-955A-EF40929C3501}"/>
              </a:ext>
            </a:extLst>
          </p:cNvPr>
          <p:cNvSpPr>
            <a:spLocks noGrp="1"/>
          </p:cNvSpPr>
          <p:nvPr>
            <p:ph sz="half" idx="2"/>
          </p:nvPr>
        </p:nvSpPr>
        <p:spPr>
          <a:xfrm>
            <a:off x="852442" y="2505075"/>
            <a:ext cx="3868340" cy="3684588"/>
          </a:xfrm>
        </p:spPr>
        <p:txBody>
          <a:bodyPr>
            <a:normAutofit/>
          </a:bodyPr>
          <a:lstStyle/>
          <a:p>
            <a:r>
              <a:rPr lang="en-US" sz="1800" dirty="0"/>
              <a:t>Literary reading comprehension</a:t>
            </a:r>
          </a:p>
          <a:p>
            <a:r>
              <a:rPr lang="en-US" sz="1800" dirty="0"/>
              <a:t>Informational reading comprehension</a:t>
            </a:r>
          </a:p>
          <a:p>
            <a:r>
              <a:rPr lang="en-US" sz="1800" dirty="0"/>
              <a:t>Phonics and word recognition</a:t>
            </a:r>
          </a:p>
          <a:p>
            <a:r>
              <a:rPr lang="en-US" sz="1800" dirty="0"/>
              <a:t>Vocabulary acquisition and use</a:t>
            </a:r>
          </a:p>
        </p:txBody>
      </p:sp>
      <p:sp>
        <p:nvSpPr>
          <p:cNvPr id="7" name="Text Placeholder 6">
            <a:extLst>
              <a:ext uri="{FF2B5EF4-FFF2-40B4-BE49-F238E27FC236}">
                <a16:creationId xmlns:a16="http://schemas.microsoft.com/office/drawing/2014/main" id="{ED75E94D-CD6D-4BFA-A2AD-902C360D9ADA}"/>
              </a:ext>
            </a:extLst>
          </p:cNvPr>
          <p:cNvSpPr>
            <a:spLocks noGrp="1"/>
          </p:cNvSpPr>
          <p:nvPr>
            <p:ph type="body" sz="quarter" idx="3"/>
          </p:nvPr>
        </p:nvSpPr>
        <p:spPr/>
        <p:txBody>
          <a:bodyPr/>
          <a:lstStyle/>
          <a:p>
            <a:r>
              <a:rPr lang="en-US" dirty="0">
                <a:solidFill>
                  <a:srgbClr val="0D6BB9"/>
                </a:solidFill>
              </a:rPr>
              <a:t>Mathematics</a:t>
            </a:r>
          </a:p>
        </p:txBody>
      </p:sp>
      <p:sp>
        <p:nvSpPr>
          <p:cNvPr id="8" name="Content Placeholder 7">
            <a:extLst>
              <a:ext uri="{FF2B5EF4-FFF2-40B4-BE49-F238E27FC236}">
                <a16:creationId xmlns:a16="http://schemas.microsoft.com/office/drawing/2014/main" id="{BD39C835-8A13-459B-B5D2-BCDBE64CA5FE}"/>
              </a:ext>
            </a:extLst>
          </p:cNvPr>
          <p:cNvSpPr>
            <a:spLocks noGrp="1"/>
          </p:cNvSpPr>
          <p:nvPr>
            <p:ph sz="quarter" idx="4"/>
          </p:nvPr>
        </p:nvSpPr>
        <p:spPr/>
        <p:txBody>
          <a:bodyPr>
            <a:normAutofit fontScale="62500" lnSpcReduction="20000"/>
          </a:bodyPr>
          <a:lstStyle/>
          <a:p>
            <a:r>
              <a:rPr lang="en-US" dirty="0"/>
              <a:t>Reading and writing numerals</a:t>
            </a:r>
          </a:p>
          <a:p>
            <a:r>
              <a:rPr lang="en-US" dirty="0"/>
              <a:t>Time, money, and measurement</a:t>
            </a:r>
          </a:p>
          <a:p>
            <a:r>
              <a:rPr lang="en-US" dirty="0"/>
              <a:t>Place value and comparing numbers</a:t>
            </a:r>
          </a:p>
          <a:p>
            <a:r>
              <a:rPr lang="en-US" dirty="0"/>
              <a:t>Solving word problems and equations</a:t>
            </a:r>
          </a:p>
          <a:p>
            <a:r>
              <a:rPr lang="en-US" dirty="0"/>
              <a:t>Shapes and fractional parts to whole</a:t>
            </a:r>
          </a:p>
          <a:p>
            <a:r>
              <a:rPr lang="en-US" dirty="0"/>
              <a:t>Addition and subtraction</a:t>
            </a:r>
          </a:p>
          <a:p>
            <a:r>
              <a:rPr lang="en-US" dirty="0"/>
              <a:t>Using repeated addition to understand multiplication</a:t>
            </a:r>
          </a:p>
          <a:p>
            <a:r>
              <a:rPr lang="en-US" dirty="0"/>
              <a:t>Interpreting data with tables, graphs, and line plots</a:t>
            </a:r>
          </a:p>
        </p:txBody>
      </p:sp>
      <p:sp>
        <p:nvSpPr>
          <p:cNvPr id="4" name="TextBox 3">
            <a:extLst>
              <a:ext uri="{FF2B5EF4-FFF2-40B4-BE49-F238E27FC236}">
                <a16:creationId xmlns:a16="http://schemas.microsoft.com/office/drawing/2014/main" id="{F6B4ECC4-3F14-4404-A120-0B9DD49E46C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Picture 9">
            <a:extLst>
              <a:ext uri="{FF2B5EF4-FFF2-40B4-BE49-F238E27FC236}">
                <a16:creationId xmlns:a16="http://schemas.microsoft.com/office/drawing/2014/main" id="{85EA1713-5A73-4F53-8597-F48DCEF95072}"/>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flipH="1">
            <a:off x="1911482" y="5295566"/>
            <a:ext cx="689909" cy="777240"/>
          </a:xfrm>
          <a:prstGeom prst="rect">
            <a:avLst/>
          </a:prstGeom>
        </p:spPr>
      </p:pic>
      <p:pic>
        <p:nvPicPr>
          <p:cNvPr id="11" name="Picture 10">
            <a:extLst>
              <a:ext uri="{FF2B5EF4-FFF2-40B4-BE49-F238E27FC236}">
                <a16:creationId xmlns:a16="http://schemas.microsoft.com/office/drawing/2014/main" id="{E5EAD0B7-7FFB-4BB6-9B40-4451EA8EEA2F}"/>
              </a:ext>
            </a:extLst>
          </p:cNvPr>
          <p:cNvPicPr>
            <a:picLocks noChangeAspect="1"/>
          </p:cNvPicPr>
          <p:nvPr/>
        </p:nvPicPr>
        <p:blipFill>
          <a:blip r:embed="rId3">
            <a:clrChange>
              <a:clrFrom>
                <a:srgbClr val="130012">
                  <a:alpha val="10588"/>
                </a:srgbClr>
              </a:clrFrom>
              <a:clrTo>
                <a:srgbClr val="130012">
                  <a:alpha val="0"/>
                </a:srgbClr>
              </a:clrTo>
            </a:clrChange>
          </a:blip>
          <a:stretch>
            <a:fillRect/>
          </a:stretch>
        </p:blipFill>
        <p:spPr>
          <a:xfrm>
            <a:off x="3928805" y="5226986"/>
            <a:ext cx="860941" cy="91440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CB9EFA16-C895-4D05-A0B2-AE49DF23B970}"/>
              </a:ext>
            </a:extLst>
          </p:cNvPr>
          <p:cNvPicPr>
            <a:picLocks noChangeAspect="1"/>
          </p:cNvPicPr>
          <p:nvPr/>
        </p:nvPicPr>
        <p:blipFill>
          <a:blip r:embed="rId4">
            <a:clrChange>
              <a:clrFrom>
                <a:srgbClr val="130012">
                  <a:alpha val="10588"/>
                </a:srgbClr>
              </a:clrFrom>
              <a:clrTo>
                <a:srgbClr val="130012">
                  <a:alpha val="0"/>
                </a:srgbClr>
              </a:clrTo>
            </a:clrChange>
          </a:blip>
          <a:stretch>
            <a:fillRect/>
          </a:stretch>
        </p:blipFill>
        <p:spPr>
          <a:xfrm flipH="1">
            <a:off x="1036943" y="5087642"/>
            <a:ext cx="560895" cy="914400"/>
          </a:xfrm>
          <a:prstGeom prst="rect">
            <a:avLst/>
          </a:prstGeom>
        </p:spPr>
      </p:pic>
      <p:pic>
        <p:nvPicPr>
          <p:cNvPr id="13" name="Picture 12">
            <a:extLst>
              <a:ext uri="{FF2B5EF4-FFF2-40B4-BE49-F238E27FC236}">
                <a16:creationId xmlns:a16="http://schemas.microsoft.com/office/drawing/2014/main" id="{D9595B0C-2DB3-41DF-8907-DBBE75D36085}"/>
              </a:ext>
            </a:extLst>
          </p:cNvPr>
          <p:cNvPicPr>
            <a:picLocks noChangeAspect="1"/>
          </p:cNvPicPr>
          <p:nvPr/>
        </p:nvPicPr>
        <p:blipFill>
          <a:blip r:embed="rId5">
            <a:clrChange>
              <a:clrFrom>
                <a:srgbClr val="130012">
                  <a:alpha val="10588"/>
                </a:srgbClr>
              </a:clrFrom>
              <a:clrTo>
                <a:srgbClr val="130012">
                  <a:alpha val="0"/>
                </a:srgbClr>
              </a:clrTo>
            </a:clrChange>
          </a:blip>
          <a:stretch>
            <a:fillRect/>
          </a:stretch>
        </p:blipFill>
        <p:spPr>
          <a:xfrm>
            <a:off x="2915035" y="5044097"/>
            <a:ext cx="700126" cy="914400"/>
          </a:xfrm>
          <a:prstGeom prst="rect">
            <a:avLst/>
          </a:prstGeom>
        </p:spPr>
      </p:pic>
    </p:spTree>
    <p:extLst>
      <p:ext uri="{BB962C8B-B14F-4D97-AF65-F5344CB8AC3E}">
        <p14:creationId xmlns:p14="http://schemas.microsoft.com/office/powerpoint/2010/main" val="29558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C42-56A8-4E58-A890-D6CEC2D6C0FB}"/>
              </a:ext>
            </a:extLst>
          </p:cNvPr>
          <p:cNvSpPr>
            <a:spLocks noGrp="1"/>
          </p:cNvSpPr>
          <p:nvPr>
            <p:ph type="title"/>
          </p:nvPr>
        </p:nvSpPr>
        <p:spPr/>
        <p:txBody>
          <a:bodyPr/>
          <a:lstStyle/>
          <a:p>
            <a:r>
              <a:rPr lang="en-US" dirty="0"/>
              <a:t>Innovative Assessment Demonstration Authority</a:t>
            </a:r>
          </a:p>
        </p:txBody>
      </p:sp>
      <p:sp>
        <p:nvSpPr>
          <p:cNvPr id="3" name="Text Placeholder 2">
            <a:extLst>
              <a:ext uri="{FF2B5EF4-FFF2-40B4-BE49-F238E27FC236}">
                <a16:creationId xmlns:a16="http://schemas.microsoft.com/office/drawing/2014/main" id="{5EA9E6F5-C31B-4ECF-8E3A-9488F357174B}"/>
              </a:ext>
            </a:extLst>
          </p:cNvPr>
          <p:cNvSpPr>
            <a:spLocks noGrp="1"/>
          </p:cNvSpPr>
          <p:nvPr>
            <p:ph type="body" sz="quarter" idx="13"/>
          </p:nvPr>
        </p:nvSpPr>
        <p:spPr/>
        <p:txBody>
          <a:bodyPr/>
          <a:lstStyle/>
          <a:p>
            <a:r>
              <a:rPr lang="en-US"/>
              <a:t>Update</a:t>
            </a:r>
            <a:endParaRPr lang="en-US" dirty="0"/>
          </a:p>
        </p:txBody>
      </p:sp>
    </p:spTree>
    <p:extLst>
      <p:ext uri="{BB962C8B-B14F-4D97-AF65-F5344CB8AC3E}">
        <p14:creationId xmlns:p14="http://schemas.microsoft.com/office/powerpoint/2010/main" val="4293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E8186-577F-40F6-88D0-D2EA5E22BB2D}"/>
              </a:ext>
            </a:extLst>
          </p:cNvPr>
          <p:cNvSpPr>
            <a:spLocks noGrp="1"/>
          </p:cNvSpPr>
          <p:nvPr>
            <p:ph type="title"/>
          </p:nvPr>
        </p:nvSpPr>
        <p:spPr/>
        <p:txBody>
          <a:bodyPr/>
          <a:lstStyle/>
          <a:p>
            <a:r>
              <a:rPr lang="en-US" dirty="0"/>
              <a:t>IADA Approval</a:t>
            </a:r>
          </a:p>
        </p:txBody>
      </p:sp>
      <p:sp>
        <p:nvSpPr>
          <p:cNvPr id="5" name="Content Placeholder 4">
            <a:extLst>
              <a:ext uri="{FF2B5EF4-FFF2-40B4-BE49-F238E27FC236}">
                <a16:creationId xmlns:a16="http://schemas.microsoft.com/office/drawing/2014/main" id="{67F0F8CC-BD3E-4DA4-A1D8-5B03F078FDC4}"/>
              </a:ext>
            </a:extLst>
          </p:cNvPr>
          <p:cNvSpPr>
            <a:spLocks noGrp="1"/>
          </p:cNvSpPr>
          <p:nvPr>
            <p:ph idx="1"/>
          </p:nvPr>
        </p:nvSpPr>
        <p:spPr>
          <a:xfrm>
            <a:off x="895350" y="1825625"/>
            <a:ext cx="7886700" cy="4460875"/>
          </a:xfrm>
        </p:spPr>
        <p:txBody>
          <a:bodyPr>
            <a:normAutofit fontScale="85000" lnSpcReduction="20000"/>
          </a:bodyPr>
          <a:lstStyle/>
          <a:p>
            <a:r>
              <a:rPr lang="en-US" dirty="0"/>
              <a:t>Georgia’s IADA application was approved by the U.S. Department of Education in July 2019.</a:t>
            </a:r>
          </a:p>
          <a:p>
            <a:r>
              <a:rPr lang="en-US" dirty="0"/>
              <a:t>This provides a 5-year period during which the approved assessment consortia can develop, implement, and scale their innovative assessment systems.</a:t>
            </a:r>
          </a:p>
          <a:p>
            <a:r>
              <a:rPr lang="en-US" dirty="0"/>
              <a:t>During this time, GaDOE will manage the authority, collect stakeholder feedback, and oversee an external technical evaluation.</a:t>
            </a:r>
          </a:p>
          <a:p>
            <a:r>
              <a:rPr lang="en-US" dirty="0"/>
              <a:t>At the end of the authority (the close of the 2023-2024 school year), the state will determine whether either of the innovative assessment systems will be administered statewide.</a:t>
            </a:r>
          </a:p>
        </p:txBody>
      </p:sp>
      <p:sp>
        <p:nvSpPr>
          <p:cNvPr id="6" name="TextBox 5">
            <a:extLst>
              <a:ext uri="{FF2B5EF4-FFF2-40B4-BE49-F238E27FC236}">
                <a16:creationId xmlns:a16="http://schemas.microsoft.com/office/drawing/2014/main" id="{8F4B3B57-A927-4DD5-AFF8-9E130D01CAE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00B0F0"/>
                </a:solidFill>
              </a:rPr>
              <a:t>IADA</a:t>
            </a:r>
          </a:p>
        </p:txBody>
      </p:sp>
    </p:spTree>
    <p:extLst>
      <p:ext uri="{BB962C8B-B14F-4D97-AF65-F5344CB8AC3E}">
        <p14:creationId xmlns:p14="http://schemas.microsoft.com/office/powerpoint/2010/main" val="360817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E8186-577F-40F6-88D0-D2EA5E22BB2D}"/>
              </a:ext>
            </a:extLst>
          </p:cNvPr>
          <p:cNvSpPr>
            <a:spLocks noGrp="1"/>
          </p:cNvSpPr>
          <p:nvPr>
            <p:ph type="title"/>
          </p:nvPr>
        </p:nvSpPr>
        <p:spPr/>
        <p:txBody>
          <a:bodyPr/>
          <a:lstStyle/>
          <a:p>
            <a:r>
              <a:rPr lang="en-US" dirty="0"/>
              <a:t>IADA Consortia</a:t>
            </a:r>
          </a:p>
        </p:txBody>
      </p:sp>
      <p:sp>
        <p:nvSpPr>
          <p:cNvPr id="5" name="Content Placeholder 4">
            <a:extLst>
              <a:ext uri="{FF2B5EF4-FFF2-40B4-BE49-F238E27FC236}">
                <a16:creationId xmlns:a16="http://schemas.microsoft.com/office/drawing/2014/main" id="{67F0F8CC-BD3E-4DA4-A1D8-5B03F078FDC4}"/>
              </a:ext>
            </a:extLst>
          </p:cNvPr>
          <p:cNvSpPr>
            <a:spLocks noGrp="1"/>
          </p:cNvSpPr>
          <p:nvPr>
            <p:ph idx="1"/>
          </p:nvPr>
        </p:nvSpPr>
        <p:spPr>
          <a:xfrm>
            <a:off x="895350" y="1825625"/>
            <a:ext cx="7886700" cy="4448175"/>
          </a:xfrm>
        </p:spPr>
        <p:txBody>
          <a:bodyPr>
            <a:normAutofit fontScale="92500" lnSpcReduction="10000"/>
          </a:bodyPr>
          <a:lstStyle/>
          <a:p>
            <a:r>
              <a:rPr lang="en-US" dirty="0"/>
              <a:t>Georgia MAP Assessment Partnership</a:t>
            </a:r>
          </a:p>
          <a:p>
            <a:pPr lvl="1"/>
            <a:r>
              <a:rPr lang="en-US" dirty="0"/>
              <a:t>MAP Growth for Georgia</a:t>
            </a:r>
          </a:p>
          <a:p>
            <a:pPr lvl="1"/>
            <a:r>
              <a:rPr lang="en-US" dirty="0"/>
              <a:t>A through-year assessment that leverages adaptive interim assessments to provide timely insights on students’ command of grade-level standards, measure academic growth, provide norm-referenced test results, and produce summative proficiency scores.</a:t>
            </a:r>
          </a:p>
          <a:p>
            <a:r>
              <a:rPr lang="en-US" dirty="0"/>
              <a:t>Putnam Consortium</a:t>
            </a:r>
          </a:p>
          <a:p>
            <a:pPr lvl="1"/>
            <a:r>
              <a:rPr lang="en-US" dirty="0" err="1"/>
              <a:t>Navvy</a:t>
            </a:r>
            <a:r>
              <a:rPr lang="en-US" dirty="0"/>
              <a:t> </a:t>
            </a:r>
          </a:p>
          <a:p>
            <a:pPr lvl="1"/>
            <a:r>
              <a:rPr lang="en-US" dirty="0"/>
              <a:t>An on-demand assessment system that leverages cutting-edge data science to provide real-time diagnostic data.</a:t>
            </a:r>
          </a:p>
        </p:txBody>
      </p:sp>
      <p:sp>
        <p:nvSpPr>
          <p:cNvPr id="6" name="TextBox 5">
            <a:extLst>
              <a:ext uri="{FF2B5EF4-FFF2-40B4-BE49-F238E27FC236}">
                <a16:creationId xmlns:a16="http://schemas.microsoft.com/office/drawing/2014/main" id="{8F4B3B57-A927-4DD5-AFF8-9E130D01CAE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00B0F0"/>
                </a:solidFill>
              </a:rPr>
              <a:t>IADA</a:t>
            </a:r>
          </a:p>
        </p:txBody>
      </p:sp>
    </p:spTree>
    <p:extLst>
      <p:ext uri="{BB962C8B-B14F-4D97-AF65-F5344CB8AC3E}">
        <p14:creationId xmlns:p14="http://schemas.microsoft.com/office/powerpoint/2010/main" val="121565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E8186-577F-40F6-88D0-D2EA5E22BB2D}"/>
              </a:ext>
            </a:extLst>
          </p:cNvPr>
          <p:cNvSpPr>
            <a:spLocks noGrp="1"/>
          </p:cNvSpPr>
          <p:nvPr>
            <p:ph type="title"/>
          </p:nvPr>
        </p:nvSpPr>
        <p:spPr/>
        <p:txBody>
          <a:bodyPr/>
          <a:lstStyle/>
          <a:p>
            <a:r>
              <a:rPr lang="en-US" dirty="0"/>
              <a:t>IADA Next Steps</a:t>
            </a:r>
          </a:p>
        </p:txBody>
      </p:sp>
      <p:sp>
        <p:nvSpPr>
          <p:cNvPr id="5" name="Content Placeholder 4">
            <a:extLst>
              <a:ext uri="{FF2B5EF4-FFF2-40B4-BE49-F238E27FC236}">
                <a16:creationId xmlns:a16="http://schemas.microsoft.com/office/drawing/2014/main" id="{67F0F8CC-BD3E-4DA4-A1D8-5B03F078FDC4}"/>
              </a:ext>
            </a:extLst>
          </p:cNvPr>
          <p:cNvSpPr>
            <a:spLocks noGrp="1"/>
          </p:cNvSpPr>
          <p:nvPr>
            <p:ph idx="1"/>
          </p:nvPr>
        </p:nvSpPr>
        <p:spPr/>
        <p:txBody>
          <a:bodyPr>
            <a:normAutofit/>
          </a:bodyPr>
          <a:lstStyle/>
          <a:p>
            <a:r>
              <a:rPr lang="en-US" dirty="0"/>
              <a:t>Both consortia are continuing development of their assessment systems and building comparability evidence.</a:t>
            </a:r>
          </a:p>
          <a:p>
            <a:pPr lvl="1"/>
            <a:r>
              <a:rPr lang="en-US" dirty="0"/>
              <a:t>Each assessment system must be comparable to Georgia Milestones and comparability must be demonstrated annually.</a:t>
            </a:r>
          </a:p>
          <a:p>
            <a:pPr lvl="1"/>
            <a:r>
              <a:rPr lang="en-US" dirty="0"/>
              <a:t>The consortia will have the opportunity to present their comparability evidence to the newly formed innovative assessment technical advisory committee as early as this fall. </a:t>
            </a:r>
          </a:p>
        </p:txBody>
      </p:sp>
      <p:sp>
        <p:nvSpPr>
          <p:cNvPr id="6" name="TextBox 5">
            <a:extLst>
              <a:ext uri="{FF2B5EF4-FFF2-40B4-BE49-F238E27FC236}">
                <a16:creationId xmlns:a16="http://schemas.microsoft.com/office/drawing/2014/main" id="{8F4B3B57-A927-4DD5-AFF8-9E130D01CAE0}"/>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00B0F0"/>
                </a:solidFill>
              </a:rPr>
              <a:t>IADA</a:t>
            </a:r>
          </a:p>
        </p:txBody>
      </p:sp>
    </p:spTree>
    <p:extLst>
      <p:ext uri="{BB962C8B-B14F-4D97-AF65-F5344CB8AC3E}">
        <p14:creationId xmlns:p14="http://schemas.microsoft.com/office/powerpoint/2010/main" val="244848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ansport&#10;&#10;Description automatically generated">
            <a:extLst>
              <a:ext uri="{FF2B5EF4-FFF2-40B4-BE49-F238E27FC236}">
                <a16:creationId xmlns:a16="http://schemas.microsoft.com/office/drawing/2014/main" id="{7DBBECA7-C8A2-4AD2-9D93-E7BD894EE3B9}"/>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a:off x="6936785" y="3542587"/>
            <a:ext cx="1511475" cy="3067671"/>
          </a:xfrm>
          <a:prstGeom prst="rect">
            <a:avLst/>
          </a:prstGeom>
        </p:spPr>
      </p:pic>
      <p:sp>
        <p:nvSpPr>
          <p:cNvPr id="3" name="Speech Bubble: Oval 2">
            <a:extLst>
              <a:ext uri="{FF2B5EF4-FFF2-40B4-BE49-F238E27FC236}">
                <a16:creationId xmlns:a16="http://schemas.microsoft.com/office/drawing/2014/main" id="{46C45FC0-CB8A-476B-84A1-F98165D37449}"/>
              </a:ext>
            </a:extLst>
          </p:cNvPr>
          <p:cNvSpPr/>
          <p:nvPr/>
        </p:nvSpPr>
        <p:spPr>
          <a:xfrm flipH="1">
            <a:off x="4710543" y="3866499"/>
            <a:ext cx="2004292" cy="1605849"/>
          </a:xfrm>
          <a:prstGeom prst="wedgeEllipseCallout">
            <a:avLst>
              <a:gd name="adj1" fmla="val -60876"/>
              <a:gd name="adj2" fmla="val 19396"/>
            </a:avLst>
          </a:prstGeom>
          <a:ln>
            <a:solidFill>
              <a:srgbClr val="E2017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E20177"/>
                </a:solidFill>
              </a:rPr>
              <a:t>Thank you!</a:t>
            </a:r>
          </a:p>
        </p:txBody>
      </p:sp>
    </p:spTree>
    <p:extLst>
      <p:ext uri="{BB962C8B-B14F-4D97-AF65-F5344CB8AC3E}">
        <p14:creationId xmlns:p14="http://schemas.microsoft.com/office/powerpoint/2010/main" val="32336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F2411-BC6E-478C-BB5A-391B0C8DB464}"/>
              </a:ext>
            </a:extLst>
          </p:cNvPr>
          <p:cNvSpPr>
            <a:spLocks noGrp="1"/>
          </p:cNvSpPr>
          <p:nvPr>
            <p:ph type="title"/>
          </p:nvPr>
        </p:nvSpPr>
        <p:spPr/>
        <p:txBody>
          <a:bodyPr/>
          <a:lstStyle/>
          <a:p>
            <a:r>
              <a:rPr lang="en-US" dirty="0"/>
              <a:t>2019-2020 Updates</a:t>
            </a:r>
          </a:p>
        </p:txBody>
      </p:sp>
      <p:sp>
        <p:nvSpPr>
          <p:cNvPr id="17" name="Content Placeholder 16">
            <a:extLst>
              <a:ext uri="{FF2B5EF4-FFF2-40B4-BE49-F238E27FC236}">
                <a16:creationId xmlns:a16="http://schemas.microsoft.com/office/drawing/2014/main" id="{E423AF23-280F-4443-B241-E8BDC8F8A01B}"/>
              </a:ext>
            </a:extLst>
          </p:cNvPr>
          <p:cNvSpPr>
            <a:spLocks noGrp="1"/>
          </p:cNvSpPr>
          <p:nvPr>
            <p:ph idx="1"/>
          </p:nvPr>
        </p:nvSpPr>
        <p:spPr>
          <a:xfrm>
            <a:off x="895349" y="1825625"/>
            <a:ext cx="4434297" cy="4447853"/>
          </a:xfrm>
        </p:spPr>
        <p:txBody>
          <a:bodyPr>
            <a:normAutofit/>
          </a:bodyPr>
          <a:lstStyle/>
          <a:p>
            <a:pPr marL="0" indent="0">
              <a:buNone/>
            </a:pPr>
            <a:endParaRPr lang="en-US" sz="2200" dirty="0"/>
          </a:p>
          <a:p>
            <a:pPr lvl="1"/>
            <a:r>
              <a:rPr lang="en-US" sz="1900" dirty="0"/>
              <a:t>Drop down input (all content areas)</a:t>
            </a:r>
          </a:p>
          <a:p>
            <a:pPr lvl="2"/>
            <a:r>
              <a:rPr lang="en-US" sz="1600" dirty="0"/>
              <a:t>Allows a student to select the word, number, or symbol to complete a sentence, table, or equation</a:t>
            </a:r>
          </a:p>
          <a:p>
            <a:pPr lvl="1"/>
            <a:r>
              <a:rPr lang="en-US" sz="1900" dirty="0"/>
              <a:t>Scorable equation (mathematics)</a:t>
            </a:r>
          </a:p>
          <a:p>
            <a:pPr lvl="2"/>
            <a:r>
              <a:rPr lang="en-US" sz="1600" dirty="0"/>
              <a:t>Allows a student to input numbers, symbols, equations, or inequalities with a configurable scoring engine that can find equivalencies</a:t>
            </a:r>
          </a:p>
          <a:p>
            <a:pPr lvl="1"/>
            <a:r>
              <a:rPr lang="en-US" sz="2000" dirty="0"/>
              <a:t>Also adding drag and drop field test items for ELA</a:t>
            </a:r>
          </a:p>
        </p:txBody>
      </p:sp>
      <p:sp>
        <p:nvSpPr>
          <p:cNvPr id="18" name="TextBox 17">
            <a:extLst>
              <a:ext uri="{FF2B5EF4-FFF2-40B4-BE49-F238E27FC236}">
                <a16:creationId xmlns:a16="http://schemas.microsoft.com/office/drawing/2014/main" id="{0CB2AFD6-3408-4BE1-B65F-935A7BA06110}"/>
              </a:ext>
            </a:extLst>
          </p:cNvPr>
          <p:cNvSpPr txBox="1"/>
          <p:nvPr/>
        </p:nvSpPr>
        <p:spPr>
          <a:xfrm>
            <a:off x="852441" y="1383494"/>
            <a:ext cx="7191964" cy="461665"/>
          </a:xfrm>
          <a:prstGeom prst="rect">
            <a:avLst/>
          </a:prstGeom>
          <a:noFill/>
        </p:spPr>
        <p:txBody>
          <a:bodyPr wrap="square" rtlCol="0">
            <a:spAutoFit/>
          </a:bodyPr>
          <a:lstStyle/>
          <a:p>
            <a:r>
              <a:rPr lang="en-US" sz="2400" b="1" dirty="0">
                <a:solidFill>
                  <a:srgbClr val="214987"/>
                </a:solidFill>
              </a:rPr>
              <a:t>Technology Enhanced Items – Field Test Only</a:t>
            </a:r>
          </a:p>
        </p:txBody>
      </p:sp>
      <p:pic>
        <p:nvPicPr>
          <p:cNvPr id="8" name="Picture 7">
            <a:extLst>
              <a:ext uri="{FF2B5EF4-FFF2-40B4-BE49-F238E27FC236}">
                <a16:creationId xmlns:a16="http://schemas.microsoft.com/office/drawing/2014/main" id="{288C3868-7801-44CC-A9A1-C812E1D21006}"/>
              </a:ext>
            </a:extLst>
          </p:cNvPr>
          <p:cNvPicPr/>
          <p:nvPr/>
        </p:nvPicPr>
        <p:blipFill>
          <a:blip r:embed="rId2"/>
          <a:stretch>
            <a:fillRect/>
          </a:stretch>
        </p:blipFill>
        <p:spPr>
          <a:xfrm>
            <a:off x="5387511" y="4061880"/>
            <a:ext cx="3246815" cy="148118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A9CC3D8-4C37-46A8-8FE2-C54A738EB8C9}"/>
              </a:ext>
            </a:extLst>
          </p:cNvPr>
          <p:cNvPicPr/>
          <p:nvPr/>
        </p:nvPicPr>
        <p:blipFill>
          <a:blip r:embed="rId3"/>
          <a:stretch>
            <a:fillRect/>
          </a:stretch>
        </p:blipFill>
        <p:spPr>
          <a:xfrm>
            <a:off x="4856761" y="2401027"/>
            <a:ext cx="4239984" cy="93044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EB690CC-4275-4A86-8977-1816669B84F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11" name="Content Placeholder 16">
            <a:extLst>
              <a:ext uri="{FF2B5EF4-FFF2-40B4-BE49-F238E27FC236}">
                <a16:creationId xmlns:a16="http://schemas.microsoft.com/office/drawing/2014/main" id="{A48E22E0-C1DD-42CC-988F-D313F9BF5510}"/>
              </a:ext>
            </a:extLst>
          </p:cNvPr>
          <p:cNvSpPr txBox="1">
            <a:spLocks/>
          </p:cNvSpPr>
          <p:nvPr/>
        </p:nvSpPr>
        <p:spPr>
          <a:xfrm>
            <a:off x="892719" y="1826683"/>
            <a:ext cx="8042275" cy="44478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Two new types of TE items will be field-tested in 2019-2020.</a:t>
            </a:r>
          </a:p>
        </p:txBody>
      </p:sp>
    </p:spTree>
    <p:extLst>
      <p:ext uri="{BB962C8B-B14F-4D97-AF65-F5344CB8AC3E}">
        <p14:creationId xmlns:p14="http://schemas.microsoft.com/office/powerpoint/2010/main" val="147265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581-F21C-4A02-8D4E-1BADCC001436}"/>
              </a:ext>
            </a:extLst>
          </p:cNvPr>
          <p:cNvSpPr>
            <a:spLocks noGrp="1"/>
          </p:cNvSpPr>
          <p:nvPr>
            <p:ph type="title"/>
          </p:nvPr>
        </p:nvSpPr>
        <p:spPr/>
        <p:txBody>
          <a:bodyPr/>
          <a:lstStyle/>
          <a:p>
            <a:r>
              <a:rPr lang="en-US" dirty="0"/>
              <a:t>2019-2020 Updates</a:t>
            </a:r>
          </a:p>
        </p:txBody>
      </p:sp>
      <p:sp>
        <p:nvSpPr>
          <p:cNvPr id="6" name="Content Placeholder 5">
            <a:extLst>
              <a:ext uri="{FF2B5EF4-FFF2-40B4-BE49-F238E27FC236}">
                <a16:creationId xmlns:a16="http://schemas.microsoft.com/office/drawing/2014/main" id="{1A61BE0C-C20E-4840-84FA-8228AA85BC4A}"/>
              </a:ext>
            </a:extLst>
          </p:cNvPr>
          <p:cNvSpPr>
            <a:spLocks noGrp="1"/>
          </p:cNvSpPr>
          <p:nvPr>
            <p:ph sz="half" idx="1"/>
          </p:nvPr>
        </p:nvSpPr>
        <p:spPr>
          <a:xfrm>
            <a:off x="869949" y="1825625"/>
            <a:ext cx="4782781" cy="4351338"/>
          </a:xfrm>
        </p:spPr>
        <p:txBody>
          <a:bodyPr>
            <a:normAutofit fontScale="70000" lnSpcReduction="20000"/>
          </a:bodyPr>
          <a:lstStyle/>
          <a:p>
            <a:pPr marL="0" indent="0" algn="ctr">
              <a:buNone/>
            </a:pPr>
            <a:r>
              <a:rPr lang="en-US" b="1" dirty="0"/>
              <a:t> </a:t>
            </a:r>
          </a:p>
          <a:p>
            <a:r>
              <a:rPr lang="en-US" dirty="0"/>
              <a:t>Accessibility</a:t>
            </a:r>
          </a:p>
          <a:p>
            <a:pPr lvl="1"/>
            <a:r>
              <a:rPr lang="en-US" dirty="0"/>
              <a:t>Desmos can be used on mobile devices</a:t>
            </a:r>
          </a:p>
          <a:p>
            <a:pPr lvl="1"/>
            <a:r>
              <a:rPr lang="en-US" dirty="0"/>
              <a:t>Students will not have to log into DRC system to practice</a:t>
            </a:r>
          </a:p>
          <a:p>
            <a:pPr lvl="1"/>
            <a:r>
              <a:rPr lang="en-US" dirty="0"/>
              <a:t>Easier access for teachers and student use at home</a:t>
            </a:r>
          </a:p>
          <a:p>
            <a:r>
              <a:rPr lang="en-US" dirty="0"/>
              <a:t>Easy to use for instruction and assessment</a:t>
            </a:r>
          </a:p>
          <a:p>
            <a:r>
              <a:rPr lang="en-US" dirty="0"/>
              <a:t>More capabilities and functions than current calculator</a:t>
            </a:r>
          </a:p>
          <a:p>
            <a:r>
              <a:rPr lang="en-US" dirty="0"/>
              <a:t>Equitable</a:t>
            </a:r>
          </a:p>
          <a:p>
            <a:pPr lvl="1"/>
            <a:r>
              <a:rPr lang="en-US" dirty="0"/>
              <a:t>Provides a free resource</a:t>
            </a:r>
          </a:p>
          <a:p>
            <a:r>
              <a:rPr lang="en-US" dirty="0"/>
              <a:t>Layout is friendly and                 visually pleasing</a:t>
            </a:r>
          </a:p>
        </p:txBody>
      </p:sp>
      <p:sp>
        <p:nvSpPr>
          <p:cNvPr id="4" name="TextBox 3">
            <a:extLst>
              <a:ext uri="{FF2B5EF4-FFF2-40B4-BE49-F238E27FC236}">
                <a16:creationId xmlns:a16="http://schemas.microsoft.com/office/drawing/2014/main" id="{9725E64C-87E2-4D6C-8FA1-FE926B53E1D0}"/>
              </a:ext>
            </a:extLst>
          </p:cNvPr>
          <p:cNvSpPr txBox="1"/>
          <p:nvPr/>
        </p:nvSpPr>
        <p:spPr>
          <a:xfrm>
            <a:off x="852441" y="1383494"/>
            <a:ext cx="7929609" cy="461665"/>
          </a:xfrm>
          <a:prstGeom prst="rect">
            <a:avLst/>
          </a:prstGeom>
          <a:noFill/>
        </p:spPr>
        <p:txBody>
          <a:bodyPr wrap="square" rtlCol="0">
            <a:spAutoFit/>
          </a:bodyPr>
          <a:lstStyle/>
          <a:p>
            <a:r>
              <a:rPr lang="en-US" sz="2400" b="1" dirty="0">
                <a:solidFill>
                  <a:srgbClr val="214987"/>
                </a:solidFill>
              </a:rPr>
              <a:t>Online Calculator – Switching to Desmos</a:t>
            </a:r>
          </a:p>
        </p:txBody>
      </p:sp>
      <p:sp>
        <p:nvSpPr>
          <p:cNvPr id="5" name="TextBox 4">
            <a:extLst>
              <a:ext uri="{FF2B5EF4-FFF2-40B4-BE49-F238E27FC236}">
                <a16:creationId xmlns:a16="http://schemas.microsoft.com/office/drawing/2014/main" id="{00943B4F-64C8-4191-88C4-661E61D1339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pic>
        <p:nvPicPr>
          <p:cNvPr id="9" name="Picture 8">
            <a:extLst>
              <a:ext uri="{FF2B5EF4-FFF2-40B4-BE49-F238E27FC236}">
                <a16:creationId xmlns:a16="http://schemas.microsoft.com/office/drawing/2014/main" id="{201C3E28-DA3F-427C-879E-B17A6C81ABB7}"/>
              </a:ext>
            </a:extLst>
          </p:cNvPr>
          <p:cNvPicPr/>
          <p:nvPr/>
        </p:nvPicPr>
        <p:blipFill>
          <a:blip r:embed="rId2"/>
          <a:stretch>
            <a:fillRect/>
          </a:stretch>
        </p:blipFill>
        <p:spPr>
          <a:xfrm>
            <a:off x="5879215" y="1825624"/>
            <a:ext cx="3129319" cy="3405875"/>
          </a:xfrm>
          <a:prstGeom prst="rect">
            <a:avLst/>
          </a:prstGeom>
        </p:spPr>
      </p:pic>
      <p:sp>
        <p:nvSpPr>
          <p:cNvPr id="11" name="TextBox 10">
            <a:extLst>
              <a:ext uri="{FF2B5EF4-FFF2-40B4-BE49-F238E27FC236}">
                <a16:creationId xmlns:a16="http://schemas.microsoft.com/office/drawing/2014/main" id="{7C89D7E1-AD0D-4064-BB53-B2C74CAE2DBA}"/>
              </a:ext>
            </a:extLst>
          </p:cNvPr>
          <p:cNvSpPr txBox="1"/>
          <p:nvPr/>
        </p:nvSpPr>
        <p:spPr>
          <a:xfrm>
            <a:off x="4097867" y="5279300"/>
            <a:ext cx="4910667"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Four-Function Calculator: </a:t>
            </a:r>
            <a:r>
              <a:rPr lang="en-US" sz="1400" u="sng" dirty="0">
                <a:hlinkClick r:id="rId3"/>
              </a:rPr>
              <a:t>https://www.desmos.com/fourfunction</a:t>
            </a:r>
            <a:endParaRPr lang="en-US" sz="1400" u="sng" dirty="0"/>
          </a:p>
          <a:p>
            <a:r>
              <a:rPr lang="en-US" sz="1400" dirty="0"/>
              <a:t>Scientific Calculator:  </a:t>
            </a:r>
            <a:r>
              <a:rPr lang="en-US" sz="1400" u="sng" dirty="0">
                <a:hlinkClick r:id="rId4"/>
              </a:rPr>
              <a:t>https://www.desmos.com/scientific</a:t>
            </a:r>
            <a:r>
              <a:rPr lang="en-US" sz="1400" dirty="0"/>
              <a:t>    </a:t>
            </a:r>
          </a:p>
          <a:p>
            <a:r>
              <a:rPr lang="en-US" sz="1400" dirty="0"/>
              <a:t>Graphing Calculator: </a:t>
            </a:r>
            <a:r>
              <a:rPr lang="en-US" sz="1400" u="sng" dirty="0">
                <a:hlinkClick r:id="rId5"/>
              </a:rPr>
              <a:t>https://www.desmos.com/calculator</a:t>
            </a:r>
            <a:r>
              <a:rPr lang="en-US" sz="1400" dirty="0"/>
              <a:t>   </a:t>
            </a:r>
          </a:p>
          <a:p>
            <a:r>
              <a:rPr lang="en-US" sz="1400" dirty="0"/>
              <a:t>Classroom Activities:  </a:t>
            </a:r>
            <a:r>
              <a:rPr lang="en-US" sz="1400" u="sng" dirty="0">
                <a:hlinkClick r:id="rId6"/>
              </a:rPr>
              <a:t>https://teacher.desmos.com/</a:t>
            </a:r>
            <a:endParaRPr lang="en-US" sz="1400" dirty="0"/>
          </a:p>
        </p:txBody>
      </p:sp>
    </p:spTree>
    <p:extLst>
      <p:ext uri="{BB962C8B-B14F-4D97-AF65-F5344CB8AC3E}">
        <p14:creationId xmlns:p14="http://schemas.microsoft.com/office/powerpoint/2010/main" val="375453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44118DD-0853-418E-A3E3-CB01D26F51A8}"/>
              </a:ext>
            </a:extLst>
          </p:cNvPr>
          <p:cNvSpPr>
            <a:spLocks noGrp="1"/>
          </p:cNvSpPr>
          <p:nvPr>
            <p:ph idx="1"/>
          </p:nvPr>
        </p:nvSpPr>
        <p:spPr>
          <a:xfrm>
            <a:off x="895350" y="1825625"/>
            <a:ext cx="7886700" cy="4306818"/>
          </a:xfrm>
        </p:spPr>
        <p:txBody>
          <a:bodyPr>
            <a:normAutofit fontScale="85000" lnSpcReduction="10000"/>
          </a:bodyPr>
          <a:lstStyle/>
          <a:p>
            <a:r>
              <a:rPr lang="en-US" dirty="0"/>
              <a:t>Based on recent feedback around narrative writing, the following additional resources are in development:</a:t>
            </a:r>
          </a:p>
          <a:p>
            <a:pPr lvl="1"/>
            <a:r>
              <a:rPr lang="en-US" dirty="0"/>
              <a:t>Narrative Writing Checklist</a:t>
            </a:r>
          </a:p>
          <a:p>
            <a:pPr lvl="2"/>
            <a:r>
              <a:rPr lang="en-US" dirty="0"/>
              <a:t>Similar to the Writer’s Checklist provided for the extended writing prompt, this resource will support students in responding to the narrative writing prompt.</a:t>
            </a:r>
          </a:p>
          <a:p>
            <a:pPr lvl="2"/>
            <a:r>
              <a:rPr lang="en-US" dirty="0"/>
              <a:t>A unique checklist will be developed for each grade/course, based on the narrative writing rubric.</a:t>
            </a:r>
          </a:p>
          <a:p>
            <a:pPr lvl="1"/>
            <a:r>
              <a:rPr lang="en-US" dirty="0"/>
              <a:t>Narrative Writing Item &amp; Scoring Sampler</a:t>
            </a:r>
          </a:p>
          <a:p>
            <a:pPr lvl="2"/>
            <a:r>
              <a:rPr lang="en-US" dirty="0"/>
              <a:t>1 narrative prompt per grade/course with 3 annotated student responses per score point (high, mid, low)</a:t>
            </a:r>
          </a:p>
          <a:p>
            <a:pPr lvl="1"/>
            <a:r>
              <a:rPr lang="en-US" dirty="0"/>
              <a:t>Study Guide – Narrative Section</a:t>
            </a:r>
          </a:p>
          <a:p>
            <a:pPr lvl="2"/>
            <a:r>
              <a:rPr lang="en-US" dirty="0"/>
              <a:t>Creating a Writing Unit within the Study Guide to include opinion/argumentative, informational/explanatory, and narrative</a:t>
            </a:r>
          </a:p>
        </p:txBody>
      </p:sp>
      <p:sp>
        <p:nvSpPr>
          <p:cNvPr id="10" name="TextBox 9">
            <a:extLst>
              <a:ext uri="{FF2B5EF4-FFF2-40B4-BE49-F238E27FC236}">
                <a16:creationId xmlns:a16="http://schemas.microsoft.com/office/drawing/2014/main" id="{712E5995-7A01-4A71-B87E-99FCE3F7FBB8}"/>
              </a:ext>
            </a:extLst>
          </p:cNvPr>
          <p:cNvSpPr txBox="1"/>
          <p:nvPr/>
        </p:nvSpPr>
        <p:spPr>
          <a:xfrm>
            <a:off x="852441" y="1383494"/>
            <a:ext cx="4604657" cy="461665"/>
          </a:xfrm>
          <a:prstGeom prst="rect">
            <a:avLst/>
          </a:prstGeom>
          <a:noFill/>
        </p:spPr>
        <p:txBody>
          <a:bodyPr wrap="square" rtlCol="0">
            <a:spAutoFit/>
          </a:bodyPr>
          <a:lstStyle/>
          <a:p>
            <a:r>
              <a:rPr lang="en-US" sz="2400" b="1" dirty="0">
                <a:solidFill>
                  <a:srgbClr val="214987"/>
                </a:solidFill>
              </a:rPr>
              <a:t>Narrative Writing Resources</a:t>
            </a:r>
          </a:p>
        </p:txBody>
      </p:sp>
      <p:sp>
        <p:nvSpPr>
          <p:cNvPr id="20" name="Title 1">
            <a:extLst>
              <a:ext uri="{FF2B5EF4-FFF2-40B4-BE49-F238E27FC236}">
                <a16:creationId xmlns:a16="http://schemas.microsoft.com/office/drawing/2014/main" id="{426D42A2-C658-457B-A8EA-7671DD682DCF}"/>
              </a:ext>
            </a:extLst>
          </p:cNvPr>
          <p:cNvSpPr>
            <a:spLocks noGrp="1"/>
          </p:cNvSpPr>
          <p:nvPr>
            <p:ph type="title"/>
          </p:nvPr>
        </p:nvSpPr>
        <p:spPr>
          <a:xfrm>
            <a:off x="852441" y="365126"/>
            <a:ext cx="7886700" cy="1325563"/>
          </a:xfrm>
        </p:spPr>
        <p:txBody>
          <a:bodyPr/>
          <a:lstStyle/>
          <a:p>
            <a:r>
              <a:rPr lang="en-US" dirty="0"/>
              <a:t>2019-2020 Updates</a:t>
            </a:r>
          </a:p>
        </p:txBody>
      </p:sp>
      <p:sp>
        <p:nvSpPr>
          <p:cNvPr id="6" name="TextBox 5">
            <a:extLst>
              <a:ext uri="{FF2B5EF4-FFF2-40B4-BE49-F238E27FC236}">
                <a16:creationId xmlns:a16="http://schemas.microsoft.com/office/drawing/2014/main" id="{F8FBD0BE-6AD7-4BDB-8C71-599BE8851CED}"/>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2" name="TextBox 1">
            <a:extLst>
              <a:ext uri="{FF2B5EF4-FFF2-40B4-BE49-F238E27FC236}">
                <a16:creationId xmlns:a16="http://schemas.microsoft.com/office/drawing/2014/main" id="{63A24F0D-C7C5-441B-818D-77B8D56873B9}"/>
              </a:ext>
            </a:extLst>
          </p:cNvPr>
          <p:cNvSpPr txBox="1"/>
          <p:nvPr/>
        </p:nvSpPr>
        <p:spPr>
          <a:xfrm>
            <a:off x="6515645" y="2529583"/>
            <a:ext cx="2223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FF0000"/>
                </a:solidFill>
              </a:rPr>
              <a:t>Now Available</a:t>
            </a:r>
          </a:p>
        </p:txBody>
      </p:sp>
      <p:sp>
        <p:nvSpPr>
          <p:cNvPr id="7" name="TextBox 6">
            <a:extLst>
              <a:ext uri="{FF2B5EF4-FFF2-40B4-BE49-F238E27FC236}">
                <a16:creationId xmlns:a16="http://schemas.microsoft.com/office/drawing/2014/main" id="{BCE5BCF0-BDD2-419F-BD0F-9805D4692F78}"/>
              </a:ext>
            </a:extLst>
          </p:cNvPr>
          <p:cNvSpPr txBox="1"/>
          <p:nvPr/>
        </p:nvSpPr>
        <p:spPr>
          <a:xfrm>
            <a:off x="6515645" y="4143751"/>
            <a:ext cx="230931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FF0000"/>
                </a:solidFill>
              </a:rPr>
              <a:t>Available in December</a:t>
            </a:r>
          </a:p>
        </p:txBody>
      </p:sp>
      <p:sp>
        <p:nvSpPr>
          <p:cNvPr id="8" name="TextBox 7">
            <a:extLst>
              <a:ext uri="{FF2B5EF4-FFF2-40B4-BE49-F238E27FC236}">
                <a16:creationId xmlns:a16="http://schemas.microsoft.com/office/drawing/2014/main" id="{A57F3A85-3F59-468C-87ED-C4A6C369363F}"/>
              </a:ext>
            </a:extLst>
          </p:cNvPr>
          <p:cNvSpPr txBox="1"/>
          <p:nvPr/>
        </p:nvSpPr>
        <p:spPr>
          <a:xfrm>
            <a:off x="6515645" y="5027183"/>
            <a:ext cx="230931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FF0000"/>
                </a:solidFill>
              </a:rPr>
              <a:t>Available in February</a:t>
            </a:r>
          </a:p>
        </p:txBody>
      </p:sp>
    </p:spTree>
    <p:extLst>
      <p:ext uri="{BB962C8B-B14F-4D97-AF65-F5344CB8AC3E}">
        <p14:creationId xmlns:p14="http://schemas.microsoft.com/office/powerpoint/2010/main" val="11330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ED28-2B51-459C-A6D7-4AAECC30A69A}"/>
              </a:ext>
            </a:extLst>
          </p:cNvPr>
          <p:cNvSpPr>
            <a:spLocks noGrp="1"/>
          </p:cNvSpPr>
          <p:nvPr>
            <p:ph type="title"/>
          </p:nvPr>
        </p:nvSpPr>
        <p:spPr/>
        <p:txBody>
          <a:bodyPr/>
          <a:lstStyle/>
          <a:p>
            <a:r>
              <a:rPr lang="en-US" dirty="0"/>
              <a:t>Georgia Milestones</a:t>
            </a:r>
          </a:p>
        </p:txBody>
      </p:sp>
      <p:sp>
        <p:nvSpPr>
          <p:cNvPr id="3" name="Text Placeholder 2">
            <a:extLst>
              <a:ext uri="{FF2B5EF4-FFF2-40B4-BE49-F238E27FC236}">
                <a16:creationId xmlns:a16="http://schemas.microsoft.com/office/drawing/2014/main" id="{1B0EF555-FB6E-46D4-AD92-1D4529152D9B}"/>
              </a:ext>
            </a:extLst>
          </p:cNvPr>
          <p:cNvSpPr>
            <a:spLocks noGrp="1"/>
          </p:cNvSpPr>
          <p:nvPr>
            <p:ph type="body" sz="quarter" idx="13"/>
          </p:nvPr>
        </p:nvSpPr>
        <p:spPr/>
        <p:txBody>
          <a:bodyPr/>
          <a:lstStyle/>
          <a:p>
            <a:r>
              <a:rPr lang="en-US" dirty="0"/>
              <a:t>A Look at Narrative Writing</a:t>
            </a:r>
          </a:p>
        </p:txBody>
      </p:sp>
    </p:spTree>
    <p:extLst>
      <p:ext uri="{BB962C8B-B14F-4D97-AF65-F5344CB8AC3E}">
        <p14:creationId xmlns:p14="http://schemas.microsoft.com/office/powerpoint/2010/main" val="926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814-3677-49C7-AECC-64DB6E6A78A6}"/>
              </a:ext>
            </a:extLst>
          </p:cNvPr>
          <p:cNvSpPr>
            <a:spLocks noGrp="1"/>
          </p:cNvSpPr>
          <p:nvPr>
            <p:ph type="title"/>
          </p:nvPr>
        </p:nvSpPr>
        <p:spPr/>
        <p:txBody>
          <a:bodyPr/>
          <a:lstStyle/>
          <a:p>
            <a:r>
              <a:rPr lang="en-US" dirty="0"/>
              <a:t>Trends in Reading Status</a:t>
            </a:r>
          </a:p>
        </p:txBody>
      </p:sp>
      <p:sp>
        <p:nvSpPr>
          <p:cNvPr id="4" name="TextBox 3">
            <a:extLst>
              <a:ext uri="{FF2B5EF4-FFF2-40B4-BE49-F238E27FC236}">
                <a16:creationId xmlns:a16="http://schemas.microsoft.com/office/drawing/2014/main" id="{7D17C605-E165-4033-B450-B22063AA7BAF}"/>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graphicFrame>
        <p:nvGraphicFramePr>
          <p:cNvPr id="5" name="Table 4">
            <a:extLst>
              <a:ext uri="{FF2B5EF4-FFF2-40B4-BE49-F238E27FC236}">
                <a16:creationId xmlns:a16="http://schemas.microsoft.com/office/drawing/2014/main" id="{6E5147E5-5BAB-4A6D-8505-EB1846CA89A4}"/>
              </a:ext>
            </a:extLst>
          </p:cNvPr>
          <p:cNvGraphicFramePr>
            <a:graphicFrameLocks noGrp="1"/>
          </p:cNvGraphicFramePr>
          <p:nvPr/>
        </p:nvGraphicFramePr>
        <p:xfrm>
          <a:off x="895350" y="1645972"/>
          <a:ext cx="7886700" cy="3659804"/>
        </p:xfrm>
        <a:graphic>
          <a:graphicData uri="http://schemas.openxmlformats.org/drawingml/2006/table">
            <a:tbl>
              <a:tblPr bandCol="1"/>
              <a:tblGrid>
                <a:gridCol w="1742410">
                  <a:extLst>
                    <a:ext uri="{9D8B030D-6E8A-4147-A177-3AD203B41FA5}">
                      <a16:colId xmlns:a16="http://schemas.microsoft.com/office/drawing/2014/main" val="372333641"/>
                    </a:ext>
                  </a:extLst>
                </a:gridCol>
                <a:gridCol w="1228858">
                  <a:extLst>
                    <a:ext uri="{9D8B030D-6E8A-4147-A177-3AD203B41FA5}">
                      <a16:colId xmlns:a16="http://schemas.microsoft.com/office/drawing/2014/main" val="168975643"/>
                    </a:ext>
                  </a:extLst>
                </a:gridCol>
                <a:gridCol w="1228858">
                  <a:extLst>
                    <a:ext uri="{9D8B030D-6E8A-4147-A177-3AD203B41FA5}">
                      <a16:colId xmlns:a16="http://schemas.microsoft.com/office/drawing/2014/main" val="1637186073"/>
                    </a:ext>
                  </a:extLst>
                </a:gridCol>
                <a:gridCol w="1228858">
                  <a:extLst>
                    <a:ext uri="{9D8B030D-6E8A-4147-A177-3AD203B41FA5}">
                      <a16:colId xmlns:a16="http://schemas.microsoft.com/office/drawing/2014/main" val="2017440590"/>
                    </a:ext>
                  </a:extLst>
                </a:gridCol>
                <a:gridCol w="1228858">
                  <a:extLst>
                    <a:ext uri="{9D8B030D-6E8A-4147-A177-3AD203B41FA5}">
                      <a16:colId xmlns:a16="http://schemas.microsoft.com/office/drawing/2014/main" val="2851328792"/>
                    </a:ext>
                  </a:extLst>
                </a:gridCol>
                <a:gridCol w="1228858">
                  <a:extLst>
                    <a:ext uri="{9D8B030D-6E8A-4147-A177-3AD203B41FA5}">
                      <a16:colId xmlns:a16="http://schemas.microsoft.com/office/drawing/2014/main" val="170936368"/>
                    </a:ext>
                  </a:extLst>
                </a:gridCol>
              </a:tblGrid>
              <a:tr h="470831">
                <a:tc rowSpan="2">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Students at Grade Level or Above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402371"/>
                  </a:ext>
                </a:extLst>
              </a:tr>
              <a:tr h="454835">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2018 to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from 2017 to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383042"/>
                  </a:ext>
                </a:extLst>
              </a:tr>
              <a:tr h="30407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BD5F"/>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extLst>
                  <a:ext uri="{0D108BD9-81ED-4DB2-BD59-A6C34878D82A}">
                    <a16:rowId xmlns:a16="http://schemas.microsoft.com/office/drawing/2014/main" val="2051138900"/>
                  </a:ext>
                </a:extLst>
              </a:tr>
              <a:tr h="30407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extLst>
                  <a:ext uri="{0D108BD9-81ED-4DB2-BD59-A6C34878D82A}">
                    <a16:rowId xmlns:a16="http://schemas.microsoft.com/office/drawing/2014/main" val="2848654540"/>
                  </a:ext>
                </a:extLst>
              </a:tr>
              <a:tr h="30407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extLst>
                  <a:ext uri="{0D108BD9-81ED-4DB2-BD59-A6C34878D82A}">
                    <a16:rowId xmlns:a16="http://schemas.microsoft.com/office/drawing/2014/main" val="1919231609"/>
                  </a:ext>
                </a:extLst>
              </a:tr>
              <a:tr h="30407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499"/>
                    </a:solidFill>
                  </a:tcPr>
                </a:tc>
                <a:extLst>
                  <a:ext uri="{0D108BD9-81ED-4DB2-BD59-A6C34878D82A}">
                    <a16:rowId xmlns:a16="http://schemas.microsoft.com/office/drawing/2014/main" val="2051380025"/>
                  </a:ext>
                </a:extLst>
              </a:tr>
              <a:tr h="304078">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extLst>
                  <a:ext uri="{0D108BD9-81ED-4DB2-BD59-A6C34878D82A}">
                    <a16:rowId xmlns:a16="http://schemas.microsoft.com/office/drawing/2014/main" val="2608361338"/>
                  </a:ext>
                </a:extLst>
              </a:tr>
              <a:tr h="30407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499"/>
                    </a:solidFill>
                  </a:tcPr>
                </a:tc>
                <a:extLst>
                  <a:ext uri="{0D108BD9-81ED-4DB2-BD59-A6C34878D82A}">
                    <a16:rowId xmlns:a16="http://schemas.microsoft.com/office/drawing/2014/main" val="2199971356"/>
                  </a:ext>
                </a:extLst>
              </a:tr>
              <a:tr h="454835">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a:t>
                      </a:r>
                      <a:r>
                        <a:rPr lang="en-US" sz="14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Grade Literature &amp; Composition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CAC"/>
                    </a:solidFill>
                  </a:tcPr>
                </a:tc>
                <a:extLst>
                  <a:ext uri="{0D108BD9-81ED-4DB2-BD59-A6C34878D82A}">
                    <a16:rowId xmlns:a16="http://schemas.microsoft.com/office/drawing/2014/main" val="518323756"/>
                  </a:ext>
                </a:extLst>
              </a:tr>
              <a:tr h="454835">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American Literature &amp; Composition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63682117"/>
                  </a:ext>
                </a:extLst>
              </a:tr>
            </a:tbl>
          </a:graphicData>
        </a:graphic>
      </p:graphicFrame>
      <p:grpSp>
        <p:nvGrpSpPr>
          <p:cNvPr id="6" name="Group 5">
            <a:extLst>
              <a:ext uri="{FF2B5EF4-FFF2-40B4-BE49-F238E27FC236}">
                <a16:creationId xmlns:a16="http://schemas.microsoft.com/office/drawing/2014/main" id="{3F1F6B5D-2A8F-45B6-B7C5-1D52BAB2191F}"/>
              </a:ext>
            </a:extLst>
          </p:cNvPr>
          <p:cNvGrpSpPr/>
          <p:nvPr/>
        </p:nvGrpSpPr>
        <p:grpSpPr>
          <a:xfrm>
            <a:off x="6800850" y="5396274"/>
            <a:ext cx="1981200" cy="1190348"/>
            <a:chOff x="3810000" y="4953000"/>
            <a:chExt cx="1981200" cy="1190348"/>
          </a:xfrm>
        </p:grpSpPr>
        <p:sp>
          <p:nvSpPr>
            <p:cNvPr id="7" name="TextBox 6">
              <a:extLst>
                <a:ext uri="{FF2B5EF4-FFF2-40B4-BE49-F238E27FC236}">
                  <a16:creationId xmlns:a16="http://schemas.microsoft.com/office/drawing/2014/main" id="{C839502C-2255-46EA-9B36-9A07012D03A3}"/>
                </a:ext>
              </a:extLst>
            </p:cNvPr>
            <p:cNvSpPr txBox="1"/>
            <p:nvPr/>
          </p:nvSpPr>
          <p:spPr>
            <a:xfrm>
              <a:off x="3810000" y="5881738"/>
              <a:ext cx="1981200" cy="261610"/>
            </a:xfrm>
            <a:prstGeom prst="rect">
              <a:avLst/>
            </a:prstGeom>
            <a:solidFill>
              <a:srgbClr val="F9C499"/>
            </a:solidFill>
          </p:spPr>
          <p:txBody>
            <a:bodyPr wrap="square" rtlCol="0">
              <a:spAutoFit/>
            </a:bodyPr>
            <a:lstStyle/>
            <a:p>
              <a:r>
                <a:rPr lang="en-US" sz="1100" dirty="0"/>
                <a:t>Decrease</a:t>
              </a:r>
            </a:p>
          </p:txBody>
        </p:sp>
        <p:sp>
          <p:nvSpPr>
            <p:cNvPr id="8" name="TextBox 7">
              <a:extLst>
                <a:ext uri="{FF2B5EF4-FFF2-40B4-BE49-F238E27FC236}">
                  <a16:creationId xmlns:a16="http://schemas.microsoft.com/office/drawing/2014/main" id="{39BE85E4-FDA7-4EAC-8FCC-7DAC172B2E60}"/>
                </a:ext>
              </a:extLst>
            </p:cNvPr>
            <p:cNvSpPr txBox="1"/>
            <p:nvPr/>
          </p:nvSpPr>
          <p:spPr>
            <a:xfrm>
              <a:off x="3810000" y="5569769"/>
              <a:ext cx="1981200" cy="261610"/>
            </a:xfrm>
            <a:prstGeom prst="rect">
              <a:avLst/>
            </a:prstGeom>
            <a:solidFill>
              <a:srgbClr val="FFFF99"/>
            </a:solidFill>
          </p:spPr>
          <p:txBody>
            <a:bodyPr wrap="square" rtlCol="0">
              <a:spAutoFit/>
            </a:bodyPr>
            <a:lstStyle/>
            <a:p>
              <a:r>
                <a:rPr lang="en-US" sz="1100" dirty="0"/>
                <a:t>No change</a:t>
              </a:r>
            </a:p>
          </p:txBody>
        </p:sp>
        <p:sp>
          <p:nvSpPr>
            <p:cNvPr id="9" name="TextBox 8">
              <a:extLst>
                <a:ext uri="{FF2B5EF4-FFF2-40B4-BE49-F238E27FC236}">
                  <a16:creationId xmlns:a16="http://schemas.microsoft.com/office/drawing/2014/main" id="{5BB66495-CBBC-4AED-BAD3-8DFA5F560EF4}"/>
                </a:ext>
              </a:extLst>
            </p:cNvPr>
            <p:cNvSpPr txBox="1"/>
            <p:nvPr/>
          </p:nvSpPr>
          <p:spPr>
            <a:xfrm>
              <a:off x="3810000" y="5257800"/>
              <a:ext cx="1981200" cy="261610"/>
            </a:xfrm>
            <a:prstGeom prst="rect">
              <a:avLst/>
            </a:prstGeom>
            <a:solidFill>
              <a:srgbClr val="CCDCAC"/>
            </a:solidFill>
          </p:spPr>
          <p:txBody>
            <a:bodyPr wrap="square" rtlCol="0">
              <a:spAutoFit/>
            </a:bodyPr>
            <a:lstStyle/>
            <a:p>
              <a:r>
                <a:rPr lang="en-US" sz="1100" dirty="0"/>
                <a:t>Increase</a:t>
              </a:r>
            </a:p>
          </p:txBody>
        </p:sp>
        <p:sp>
          <p:nvSpPr>
            <p:cNvPr id="10" name="TextBox 9">
              <a:extLst>
                <a:ext uri="{FF2B5EF4-FFF2-40B4-BE49-F238E27FC236}">
                  <a16:creationId xmlns:a16="http://schemas.microsoft.com/office/drawing/2014/main" id="{66799103-5917-4A5D-86B1-824BD1D3F396}"/>
                </a:ext>
              </a:extLst>
            </p:cNvPr>
            <p:cNvSpPr txBox="1"/>
            <p:nvPr/>
          </p:nvSpPr>
          <p:spPr>
            <a:xfrm>
              <a:off x="3810000" y="4953000"/>
              <a:ext cx="1981200" cy="261610"/>
            </a:xfrm>
            <a:prstGeom prst="rect">
              <a:avLst/>
            </a:prstGeom>
            <a:solidFill>
              <a:srgbClr val="9EBD5F"/>
            </a:solidFill>
          </p:spPr>
          <p:txBody>
            <a:bodyPr wrap="square" rtlCol="0">
              <a:spAutoFit/>
            </a:bodyPr>
            <a:lstStyle/>
            <a:p>
              <a:r>
                <a:rPr lang="en-US" sz="1100" dirty="0"/>
                <a:t>Increase ≥ 5 points</a:t>
              </a:r>
            </a:p>
          </p:txBody>
        </p:sp>
      </p:grpSp>
    </p:spTree>
    <p:extLst>
      <p:ext uri="{BB962C8B-B14F-4D97-AF65-F5344CB8AC3E}">
        <p14:creationId xmlns:p14="http://schemas.microsoft.com/office/powerpoint/2010/main" val="12912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DC1469C3-A5B5-42AE-8B00-7A05CE79869C}"/>
</file>

<file path=customXml/itemProps2.xml><?xml version="1.0" encoding="utf-8"?>
<ds:datastoreItem xmlns:ds="http://schemas.openxmlformats.org/officeDocument/2006/customXml" ds:itemID="{917EFDE3-FA0A-4C21-924F-B7AFC710340F}"/>
</file>

<file path=customXml/itemProps3.xml><?xml version="1.0" encoding="utf-8"?>
<ds:datastoreItem xmlns:ds="http://schemas.openxmlformats.org/officeDocument/2006/customXml" ds:itemID="{BB5F34BB-A826-43E3-A052-D5FDE061662F}"/>
</file>

<file path=docProps/app.xml><?xml version="1.0" encoding="utf-8"?>
<Properties xmlns="http://schemas.openxmlformats.org/officeDocument/2006/extended-properties" xmlns:vt="http://schemas.openxmlformats.org/officeDocument/2006/docPropsVTypes">
  <Template>Office Theme</Template>
  <TotalTime>5168</TotalTime>
  <Words>3838</Words>
  <Application>Microsoft Office PowerPoint</Application>
  <PresentationFormat>On-screen Show (4:3)</PresentationFormat>
  <Paragraphs>785</Paragraphs>
  <Slides>45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Black</vt:lpstr>
      <vt:lpstr>Calibri</vt:lpstr>
      <vt:lpstr>Wingdings</vt:lpstr>
      <vt:lpstr>Office Theme</vt:lpstr>
      <vt:lpstr>Assessment Update</vt:lpstr>
      <vt:lpstr>Topics</vt:lpstr>
      <vt:lpstr>Georgia Milestones</vt:lpstr>
      <vt:lpstr>2019-2020 Updates</vt:lpstr>
      <vt:lpstr>2019-2020 Updates</vt:lpstr>
      <vt:lpstr>2019-2020 Updates</vt:lpstr>
      <vt:lpstr>2019-2020 Updates</vt:lpstr>
      <vt:lpstr>Georgia Milestones</vt:lpstr>
      <vt:lpstr>Trends in Reading Status</vt:lpstr>
      <vt:lpstr>Achievement Level Performance: EOG</vt:lpstr>
      <vt:lpstr>Achievement Level Performance: EOC</vt:lpstr>
      <vt:lpstr>Deeper Dive Into Narrative Writing</vt:lpstr>
      <vt:lpstr>Narrative Prompt</vt:lpstr>
      <vt:lpstr>Narrative Prompt – Grade 5 Example</vt:lpstr>
      <vt:lpstr>Narrative Prompt – Grade 5 Example</vt:lpstr>
      <vt:lpstr>Narrative Prompt</vt:lpstr>
      <vt:lpstr>Narrative Rubric – Grade 5 Example</vt:lpstr>
      <vt:lpstr>Scoring Philosophy</vt:lpstr>
      <vt:lpstr>Narrative Writing Scores – Spring 2019</vt:lpstr>
      <vt:lpstr>Writing Condition Codes</vt:lpstr>
      <vt:lpstr>Writing Condition Codes – Spring 2019</vt:lpstr>
      <vt:lpstr>Copied Text Condition Code – Spring 2019</vt:lpstr>
      <vt:lpstr>Narrative Writing</vt:lpstr>
      <vt:lpstr>Narrative Writer’s Checklist</vt:lpstr>
      <vt:lpstr>GAA 2.0</vt:lpstr>
      <vt:lpstr>GAA 2.0 – Spring 2019</vt:lpstr>
      <vt:lpstr>Extended Content Standards</vt:lpstr>
      <vt:lpstr>Policy ALDs</vt:lpstr>
      <vt:lpstr>Summary of Results</vt:lpstr>
      <vt:lpstr>Percent of Students at Level 3 or Above</vt:lpstr>
      <vt:lpstr>Spotlight On: Development</vt:lpstr>
      <vt:lpstr>Spotlight On: Georgia’s Teachers</vt:lpstr>
      <vt:lpstr>Enhancements for 2019-2020</vt:lpstr>
      <vt:lpstr>Newest Formative Assessments</vt:lpstr>
      <vt:lpstr>GKIDS 2.0</vt:lpstr>
      <vt:lpstr>GKIDS 2.0</vt:lpstr>
      <vt:lpstr>GKIDS 2.0 – Alternate</vt:lpstr>
      <vt:lpstr>Welcome to Keenville!</vt:lpstr>
      <vt:lpstr>Features</vt:lpstr>
      <vt:lpstr>What’s in Keenville?</vt:lpstr>
      <vt:lpstr>Innovative Assessment Demonstration Authority</vt:lpstr>
      <vt:lpstr>IADA Approval</vt:lpstr>
      <vt:lpstr>IADA Consortia</vt:lpstr>
      <vt:lpstr>IADA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Sandra Greene</cp:lastModifiedBy>
  <cp:revision>229</cp:revision>
  <dcterms:created xsi:type="dcterms:W3CDTF">2018-12-04T19:58:15Z</dcterms:created>
  <dcterms:modified xsi:type="dcterms:W3CDTF">2019-09-27T14:43:17Z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