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09"/>
  </p:notesMasterIdLst>
  <p:handoutMasterIdLst>
    <p:handoutMasterId r:id="rId110"/>
  </p:handoutMasterIdLst>
  <p:sldIdLst>
    <p:sldId id="554" r:id="rId5"/>
    <p:sldId id="556" r:id="rId6"/>
    <p:sldId id="718" r:id="rId7"/>
    <p:sldId id="703" r:id="rId8"/>
    <p:sldId id="652" r:id="rId9"/>
    <p:sldId id="653" r:id="rId10"/>
    <p:sldId id="706" r:id="rId11"/>
    <p:sldId id="555" r:id="rId12"/>
    <p:sldId id="560" r:id="rId13"/>
    <p:sldId id="563" r:id="rId14"/>
    <p:sldId id="564" r:id="rId15"/>
    <p:sldId id="655" r:id="rId16"/>
    <p:sldId id="713" r:id="rId17"/>
    <p:sldId id="651" r:id="rId18"/>
    <p:sldId id="572" r:id="rId19"/>
    <p:sldId id="588" r:id="rId20"/>
    <p:sldId id="589" r:id="rId21"/>
    <p:sldId id="650" r:id="rId22"/>
    <p:sldId id="590" r:id="rId23"/>
    <p:sldId id="591" r:id="rId24"/>
    <p:sldId id="592" r:id="rId25"/>
    <p:sldId id="583" r:id="rId26"/>
    <p:sldId id="586" r:id="rId27"/>
    <p:sldId id="575" r:id="rId28"/>
    <p:sldId id="577" r:id="rId29"/>
    <p:sldId id="573" r:id="rId30"/>
    <p:sldId id="682" r:id="rId31"/>
    <p:sldId id="608" r:id="rId32"/>
    <p:sldId id="656" r:id="rId33"/>
    <p:sldId id="717" r:id="rId34"/>
    <p:sldId id="597" r:id="rId35"/>
    <p:sldId id="599" r:id="rId36"/>
    <p:sldId id="602" r:id="rId37"/>
    <p:sldId id="604" r:id="rId38"/>
    <p:sldId id="606" r:id="rId39"/>
    <p:sldId id="633" r:id="rId40"/>
    <p:sldId id="607" r:id="rId41"/>
    <p:sldId id="657" r:id="rId42"/>
    <p:sldId id="611" r:id="rId43"/>
    <p:sldId id="614" r:id="rId44"/>
    <p:sldId id="617" r:id="rId45"/>
    <p:sldId id="619" r:id="rId46"/>
    <p:sldId id="660" r:id="rId47"/>
    <p:sldId id="667" r:id="rId48"/>
    <p:sldId id="506" r:id="rId49"/>
    <p:sldId id="547" r:id="rId50"/>
    <p:sldId id="508" r:id="rId51"/>
    <p:sldId id="511" r:id="rId52"/>
    <p:sldId id="512" r:id="rId53"/>
    <p:sldId id="527" r:id="rId54"/>
    <p:sldId id="711" r:id="rId55"/>
    <p:sldId id="514" r:id="rId56"/>
    <p:sldId id="515" r:id="rId57"/>
    <p:sldId id="668" r:id="rId58"/>
    <p:sldId id="516" r:id="rId59"/>
    <p:sldId id="520" r:id="rId60"/>
    <p:sldId id="707" r:id="rId61"/>
    <p:sldId id="708" r:id="rId62"/>
    <p:sldId id="522" r:id="rId63"/>
    <p:sldId id="669" r:id="rId64"/>
    <p:sldId id="495" r:id="rId65"/>
    <p:sldId id="550" r:id="rId66"/>
    <p:sldId id="705" r:id="rId67"/>
    <p:sldId id="496" r:id="rId68"/>
    <p:sldId id="503" r:id="rId69"/>
    <p:sldId id="504" r:id="rId70"/>
    <p:sldId id="549" r:id="rId71"/>
    <p:sldId id="640" r:id="rId72"/>
    <p:sldId id="531" r:id="rId73"/>
    <p:sldId id="704" r:id="rId74"/>
    <p:sldId id="680" r:id="rId75"/>
    <p:sldId id="696" r:id="rId76"/>
    <p:sldId id="697" r:id="rId77"/>
    <p:sldId id="551" r:id="rId78"/>
    <p:sldId id="694" r:id="rId79"/>
    <p:sldId id="679" r:id="rId80"/>
    <p:sldId id="715" r:id="rId81"/>
    <p:sldId id="716" r:id="rId82"/>
    <p:sldId id="683" r:id="rId83"/>
    <p:sldId id="541" r:id="rId84"/>
    <p:sldId id="542" r:id="rId85"/>
    <p:sldId id="544" r:id="rId86"/>
    <p:sldId id="545" r:id="rId87"/>
    <p:sldId id="546" r:id="rId88"/>
    <p:sldId id="670" r:id="rId89"/>
    <p:sldId id="533" r:id="rId90"/>
    <p:sldId id="534" r:id="rId91"/>
    <p:sldId id="538" r:id="rId92"/>
    <p:sldId id="539" r:id="rId93"/>
    <p:sldId id="540" r:id="rId94"/>
    <p:sldId id="661" r:id="rId95"/>
    <p:sldId id="338" r:id="rId96"/>
    <p:sldId id="317" r:id="rId97"/>
    <p:sldId id="684" r:id="rId98"/>
    <p:sldId id="690" r:id="rId99"/>
    <p:sldId id="691" r:id="rId100"/>
    <p:sldId id="710" r:id="rId101"/>
    <p:sldId id="658" r:id="rId102"/>
    <p:sldId id="548" r:id="rId103"/>
    <p:sldId id="625" r:id="rId104"/>
    <p:sldId id="624" r:id="rId105"/>
    <p:sldId id="639" r:id="rId106"/>
    <p:sldId id="557" r:id="rId107"/>
    <p:sldId id="672" r:id="rId10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945"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2FC"/>
    <a:srgbClr val="F42ABA"/>
    <a:srgbClr val="0000CC"/>
    <a:srgbClr val="FF0000"/>
    <a:srgbClr val="ED7D31"/>
    <a:srgbClr val="5B9BD5"/>
    <a:srgbClr val="D2DEEF"/>
    <a:srgbClr val="0000FF"/>
    <a:srgbClr val="C7AFF7"/>
    <a:srgbClr val="5A2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guide orient="horz" pos="2160"/>
        <p:guide pos="2880"/>
      </p:guideLst>
    </p:cSldViewPr>
  </p:slideViewPr>
  <p:notesTextViewPr>
    <p:cViewPr>
      <p:scale>
        <a:sx n="1" d="1"/>
        <a:sy n="1" d="1"/>
      </p:scale>
      <p:origin x="0" y="0"/>
    </p:cViewPr>
  </p:notesTextViewPr>
  <p:sorterViewPr>
    <p:cViewPr>
      <p:scale>
        <a:sx n="100" d="100"/>
        <a:sy n="100" d="100"/>
      </p:scale>
      <p:origin x="0" y="-15498"/>
    </p:cViewPr>
  </p:sorter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handoutMaster" Target="handoutMasters/handoutMaster1.xml"/><Relationship Id="rId115"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52F6C1-75A4-40B2-8260-CB528243A8A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E207BF8-66B4-4C4F-8B82-5C80D922A01F}">
      <dgm:prSet phldrT="[Text]" custT="1"/>
      <dgm:spPr/>
      <dgm:t>
        <a:bodyPr/>
        <a:lstStyle/>
        <a:p>
          <a:r>
            <a:rPr lang="en-US" sz="1700" b="1" dirty="0"/>
            <a:t>Students to be Tested</a:t>
          </a:r>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custT="1"/>
      <dgm:spPr/>
      <dgm:t>
        <a:bodyPr/>
        <a:lstStyle/>
        <a:p>
          <a:r>
            <a:rPr lang="en-US" sz="1700" b="1" dirty="0"/>
            <a:t>Makeup Testing</a:t>
          </a:r>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60D138FA-5365-419E-8A91-888B0BC16103}">
      <dgm:prSet phldrT="[Text]" custT="1"/>
      <dgm:spPr/>
      <dgm:t>
        <a:bodyPr/>
        <a:lstStyle/>
        <a:p>
          <a:r>
            <a:rPr lang="en-US" sz="1700" b="1" dirty="0"/>
            <a:t>Retest</a:t>
          </a:r>
        </a:p>
      </dgm:t>
    </dgm:pt>
    <dgm:pt modelId="{BBFB1C2B-4881-4F00-A59F-EB07F81F7236}" type="parTrans" cxnId="{B4A81ECB-3E9C-432D-A6D1-F61810A3FC37}">
      <dgm:prSet/>
      <dgm:spPr/>
      <dgm:t>
        <a:bodyPr/>
        <a:lstStyle/>
        <a:p>
          <a:endParaRPr lang="en-US"/>
        </a:p>
      </dgm:t>
    </dgm:pt>
    <dgm:pt modelId="{DB7FBA58-FCD9-4D67-9F71-328F395EE67D}" type="sibTrans" cxnId="{B4A81ECB-3E9C-432D-A6D1-F61810A3FC37}">
      <dgm:prSet/>
      <dgm:spPr/>
      <dgm:t>
        <a:bodyPr/>
        <a:lstStyle/>
        <a:p>
          <a:endParaRPr lang="en-US"/>
        </a:p>
      </dgm:t>
    </dgm:pt>
    <dgm:pt modelId="{01EB1F1A-81B2-42DB-9F8E-4A36C757B5E2}">
      <dgm:prSet custT="1"/>
      <dgm:spPr/>
      <dgm:t>
        <a:bodyPr/>
        <a:lstStyle/>
        <a:p>
          <a:pPr marL="228600" indent="-114300">
            <a:buFont typeface="Arial" panose="020B0604020202020204" pitchFamily="34" charset="0"/>
            <a:buChar char="•"/>
          </a:pPr>
          <a:r>
            <a:rPr lang="en-US" sz="1400" dirty="0"/>
            <a:t>Testing includes all students enrolled in grades 3 through 8, except for those participating in the GAA.</a:t>
          </a:r>
        </a:p>
      </dgm:t>
    </dgm:pt>
    <dgm:pt modelId="{724AFA07-E2F5-4291-90C0-2F367A52106D}" type="parTrans" cxnId="{C6B3C793-8147-444F-9F6B-2E0800D1123C}">
      <dgm:prSet/>
      <dgm:spPr/>
      <dgm:t>
        <a:bodyPr/>
        <a:lstStyle/>
        <a:p>
          <a:endParaRPr lang="en-US"/>
        </a:p>
      </dgm:t>
    </dgm:pt>
    <dgm:pt modelId="{992A388F-FB36-4A1D-97C0-4C096686AB87}" type="sibTrans" cxnId="{C6B3C793-8147-444F-9F6B-2E0800D1123C}">
      <dgm:prSet/>
      <dgm:spPr/>
      <dgm:t>
        <a:bodyPr/>
        <a:lstStyle/>
        <a:p>
          <a:endParaRPr lang="en-US"/>
        </a:p>
      </dgm:t>
    </dgm:pt>
    <dgm:pt modelId="{2A1227CD-6D12-4F11-A07F-700C9563013F}">
      <dgm:prSet custT="1"/>
      <dgm:spPr/>
      <dgm:t>
        <a:bodyPr/>
        <a:lstStyle/>
        <a:p>
          <a:pPr>
            <a:buFont typeface="Arial" panose="020B0604020202020204" pitchFamily="34" charset="0"/>
            <a:buChar char="•"/>
          </a:pPr>
          <a:r>
            <a:rPr lang="en-US" sz="1400"/>
            <a:t>Make-up tests must be given within the system’s scheduled local administration window; the last day of the local window should be scheduled as a makeup day.</a:t>
          </a:r>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C90CB95C-BC40-40EF-94E1-A7503696F27F}">
      <dgm:prSet custT="1"/>
      <dgm:spPr/>
      <dgm:t>
        <a:bodyPr/>
        <a:lstStyle/>
        <a:p>
          <a:pPr>
            <a:buFont typeface="Arial" panose="020B0604020202020204" pitchFamily="34" charset="0"/>
            <a:buChar char="•"/>
          </a:pPr>
          <a:r>
            <a:rPr lang="en-US" sz="1400"/>
            <a:t>Students who are not on Grade Level for Reading in Grades 3,5,8</a:t>
          </a:r>
        </a:p>
      </dgm:t>
    </dgm:pt>
    <dgm:pt modelId="{9AEA6538-4CDB-4F7F-BEEF-FDDA5B101B43}" type="parTrans" cxnId="{ED235D58-5B59-4000-8842-F83C868AA925}">
      <dgm:prSet/>
      <dgm:spPr/>
      <dgm:t>
        <a:bodyPr/>
        <a:lstStyle/>
        <a:p>
          <a:endParaRPr lang="en-US"/>
        </a:p>
      </dgm:t>
    </dgm:pt>
    <dgm:pt modelId="{D4B09B33-EE00-450B-89B2-83C91506E49F}" type="sibTrans" cxnId="{ED235D58-5B59-4000-8842-F83C868AA925}">
      <dgm:prSet/>
      <dgm:spPr/>
      <dgm:t>
        <a:bodyPr/>
        <a:lstStyle/>
        <a:p>
          <a:endParaRPr lang="en-US"/>
        </a:p>
      </dgm:t>
    </dgm:pt>
    <dgm:pt modelId="{528CE2E0-7F7C-410E-9B2D-E180341FEF7C}">
      <dgm:prSet custT="1"/>
      <dgm:spPr/>
      <dgm:t>
        <a:bodyPr/>
        <a:lstStyle/>
        <a:p>
          <a:pPr>
            <a:buFont typeface="Arial" panose="020B0604020202020204" pitchFamily="34" charset="0"/>
            <a:buChar char="•"/>
          </a:pPr>
          <a:r>
            <a:rPr lang="en-US" sz="1400"/>
            <a:t>Students who score in the Beginning Learner achievement level in mathematics in Grades 5,8</a:t>
          </a:r>
        </a:p>
      </dgm:t>
    </dgm:pt>
    <dgm:pt modelId="{E582DB27-1EFC-4927-AEA8-808037C75E38}" type="parTrans" cxnId="{A9845CA4-7BCA-49D3-A80D-F7894AF4CEA4}">
      <dgm:prSet/>
      <dgm:spPr/>
      <dgm:t>
        <a:bodyPr/>
        <a:lstStyle/>
        <a:p>
          <a:endParaRPr lang="en-US"/>
        </a:p>
      </dgm:t>
    </dgm:pt>
    <dgm:pt modelId="{2036128C-F372-440B-9536-7F3908A30A8A}" type="sibTrans" cxnId="{A9845CA4-7BCA-49D3-A80D-F7894AF4CEA4}">
      <dgm:prSet/>
      <dgm:spPr/>
      <dgm:t>
        <a:bodyPr/>
        <a:lstStyle/>
        <a:p>
          <a:endParaRPr lang="en-US"/>
        </a:p>
      </dgm:t>
    </dgm:pt>
    <dgm:pt modelId="{E382FD24-B94D-40F6-9076-5D3774C08F94}">
      <dgm:prSet custT="1"/>
      <dgm:spPr/>
      <dgm:t>
        <a:bodyPr/>
        <a:lstStyle/>
        <a:p>
          <a:pPr>
            <a:buFont typeface="Arial" panose="020B0604020202020204" pitchFamily="34" charset="0"/>
            <a:buChar char="•"/>
          </a:pPr>
          <a:r>
            <a:rPr lang="en-US" sz="1400"/>
            <a:t>For Grades 3, 5, or 8 – a new student who has not tested should participate in the required promotion/retention EOG content assessment(s) for that grade level if the state window is still open</a:t>
          </a:r>
        </a:p>
      </dgm:t>
    </dgm:pt>
    <dgm:pt modelId="{B23A9263-6866-4DDD-B328-95D21B132709}" type="parTrans" cxnId="{3BA1F3BE-1DE7-40EE-ADCD-633930CDCAD5}">
      <dgm:prSet/>
      <dgm:spPr/>
      <dgm:t>
        <a:bodyPr/>
        <a:lstStyle/>
        <a:p>
          <a:endParaRPr lang="en-US"/>
        </a:p>
      </dgm:t>
    </dgm:pt>
    <dgm:pt modelId="{1ABC64D6-43B9-47DE-9037-742727A64010}" type="sibTrans" cxnId="{3BA1F3BE-1DE7-40EE-ADCD-633930CDCAD5}">
      <dgm:prSet/>
      <dgm:spPr/>
      <dgm:t>
        <a:bodyPr/>
        <a:lstStyle/>
        <a:p>
          <a:endParaRPr lang="en-US"/>
        </a:p>
      </dgm:t>
    </dgm:pt>
    <dgm:pt modelId="{B5EE342B-2A75-4F73-85AA-225FB615A128}">
      <dgm:prSet custT="1"/>
      <dgm:spPr/>
      <dgm:t>
        <a:bodyPr/>
        <a:lstStyle/>
        <a:p>
          <a:pPr>
            <a:buFont typeface="Arial" panose="020B0604020202020204" pitchFamily="34" charset="0"/>
            <a:buChar char="•"/>
          </a:pPr>
          <a:r>
            <a:rPr lang="en-US" sz="1400"/>
            <a:t>Strategic Waivers are managed locally.</a:t>
          </a:r>
        </a:p>
      </dgm:t>
    </dgm:pt>
    <dgm:pt modelId="{2E5234AE-417A-4A86-B2A7-4E87FFE59082}" type="parTrans" cxnId="{C2D125AF-C003-4E95-8FC3-361898EC497C}">
      <dgm:prSet/>
      <dgm:spPr/>
      <dgm:t>
        <a:bodyPr/>
        <a:lstStyle/>
        <a:p>
          <a:endParaRPr lang="en-US"/>
        </a:p>
      </dgm:t>
    </dgm:pt>
    <dgm:pt modelId="{55B79AC1-6B0E-4D20-9F35-F852A257D453}" type="sibTrans" cxnId="{C2D125AF-C003-4E95-8FC3-361898EC497C}">
      <dgm:prSet/>
      <dgm:spPr/>
      <dgm:t>
        <a:bodyPr/>
        <a:lstStyle/>
        <a:p>
          <a:endParaRPr lang="en-US"/>
        </a:p>
      </dgm:t>
    </dgm:pt>
    <dgm:pt modelId="{65F5707D-A2FE-48D3-95CF-D8FCDBEBACE0}">
      <dgm:prSet custT="1"/>
      <dgm:spPr/>
      <dgm:t>
        <a:bodyPr/>
        <a:lstStyle/>
        <a:p>
          <a:pPr marL="228600" indent="-114300">
            <a:buFont typeface="Arial" panose="020B0604020202020204" pitchFamily="34" charset="0"/>
            <a:buChar char="•"/>
          </a:pPr>
          <a:r>
            <a:rPr lang="en-US" sz="1400" dirty="0"/>
            <a:t>Advanced middle school students enrolled in an EOC MUST take the required EOC assessment.</a:t>
          </a:r>
        </a:p>
      </dgm:t>
    </dgm:pt>
    <dgm:pt modelId="{73B669C4-9458-45E2-AF7F-827117EC99B3}" type="parTrans" cxnId="{46C05E82-1D54-4D2F-88D3-2150ECBBDB14}">
      <dgm:prSet/>
      <dgm:spPr/>
      <dgm:t>
        <a:bodyPr/>
        <a:lstStyle/>
        <a:p>
          <a:endParaRPr lang="en-US"/>
        </a:p>
      </dgm:t>
    </dgm:pt>
    <dgm:pt modelId="{820E11FD-3274-448D-9B58-3D5C265E0098}" type="sibTrans" cxnId="{46C05E82-1D54-4D2F-88D3-2150ECBBDB14}">
      <dgm:prSet/>
      <dgm:spPr/>
      <dgm:t>
        <a:bodyPr/>
        <a:lstStyle/>
        <a:p>
          <a:endParaRPr lang="en-US"/>
        </a:p>
      </dgm:t>
    </dgm:pt>
    <dgm:pt modelId="{7F2F190E-29F1-4303-8C81-1A7518F1B817}">
      <dgm:prSet custT="1"/>
      <dgm:spPr/>
      <dgm:t>
        <a:bodyPr/>
        <a:lstStyle/>
        <a:p>
          <a:pPr marL="228600" indent="-114300">
            <a:buFont typeface="Arial" panose="020B0604020202020204" pitchFamily="34" charset="0"/>
            <a:buChar char="•"/>
          </a:pPr>
          <a:r>
            <a:rPr lang="en-US" sz="1400"/>
            <a:t>Those middle school students enrolled in an ELA, mathematics or science EOC course should not take the corresponding grade-level EOG.</a:t>
          </a:r>
          <a:endParaRPr lang="en-US" sz="1400" dirty="0"/>
        </a:p>
      </dgm:t>
    </dgm:pt>
    <dgm:pt modelId="{8882F89E-F11A-421E-A832-6F25CF593789}" type="parTrans" cxnId="{A19F6336-020F-4CDA-875A-27241734900C}">
      <dgm:prSet/>
      <dgm:spPr/>
      <dgm:t>
        <a:bodyPr/>
        <a:lstStyle/>
        <a:p>
          <a:endParaRPr lang="en-US"/>
        </a:p>
      </dgm:t>
    </dgm:pt>
    <dgm:pt modelId="{A85AF5AA-F60E-4B36-93B4-E9C21D3DF3A3}" type="sibTrans" cxnId="{A19F6336-020F-4CDA-875A-27241734900C}">
      <dgm:prSet/>
      <dgm:spPr/>
      <dgm:t>
        <a:bodyPr/>
        <a:lstStyle/>
        <a:p>
          <a:endParaRPr lang="en-US"/>
        </a:p>
      </dgm:t>
    </dgm:pt>
    <dgm:pt modelId="{28201286-D2B0-4272-B370-87B7E2AD6A63}" type="pres">
      <dgm:prSet presAssocID="{6D52F6C1-75A4-40B2-8260-CB528243A8A2}" presName="linear" presStyleCnt="0">
        <dgm:presLayoutVars>
          <dgm:animLvl val="lvl"/>
          <dgm:resizeHandles val="exact"/>
        </dgm:presLayoutVars>
      </dgm:prSet>
      <dgm:spPr/>
    </dgm:pt>
    <dgm:pt modelId="{6CA72E42-51BD-4961-B3A3-D46BB2F0D3C2}" type="pres">
      <dgm:prSet presAssocID="{7E207BF8-66B4-4C4F-8B82-5C80D922A01F}" presName="parentText" presStyleLbl="node1" presStyleIdx="0" presStyleCnt="3" custLinFactNeighborX="-2637" custLinFactNeighborY="-1497">
        <dgm:presLayoutVars>
          <dgm:chMax val="0"/>
          <dgm:bulletEnabled val="1"/>
        </dgm:presLayoutVars>
      </dgm:prSet>
      <dgm:spPr/>
    </dgm:pt>
    <dgm:pt modelId="{BCCBB92B-F160-43B9-8D56-F7F978BCDE3D}" type="pres">
      <dgm:prSet presAssocID="{7E207BF8-66B4-4C4F-8B82-5C80D922A01F}" presName="childText" presStyleLbl="revTx" presStyleIdx="0" presStyleCnt="3" custScaleY="121280">
        <dgm:presLayoutVars>
          <dgm:bulletEnabled val="1"/>
        </dgm:presLayoutVars>
      </dgm:prSet>
      <dgm:spPr/>
    </dgm:pt>
    <dgm:pt modelId="{1805F9B1-CB4E-416F-96FA-12CB0611E280}" type="pres">
      <dgm:prSet presAssocID="{9C5311A3-9EE0-4D15-83B2-E742C54A9AF1}" presName="parentText" presStyleLbl="node1" presStyleIdx="1" presStyleCnt="3" custLinFactNeighborY="-13276">
        <dgm:presLayoutVars>
          <dgm:chMax val="0"/>
          <dgm:bulletEnabled val="1"/>
        </dgm:presLayoutVars>
      </dgm:prSet>
      <dgm:spPr/>
    </dgm:pt>
    <dgm:pt modelId="{2A50D099-4F03-419A-B424-4137A3CD646D}" type="pres">
      <dgm:prSet presAssocID="{9C5311A3-9EE0-4D15-83B2-E742C54A9AF1}" presName="childText" presStyleLbl="revTx" presStyleIdx="1" presStyleCnt="3">
        <dgm:presLayoutVars>
          <dgm:bulletEnabled val="1"/>
        </dgm:presLayoutVars>
      </dgm:prSet>
      <dgm:spPr/>
    </dgm:pt>
    <dgm:pt modelId="{52ADD8F8-1DE7-4035-BE32-081C7D1C80F0}" type="pres">
      <dgm:prSet presAssocID="{60D138FA-5365-419E-8A91-888B0BC16103}" presName="parentText" presStyleLbl="node1" presStyleIdx="2" presStyleCnt="3">
        <dgm:presLayoutVars>
          <dgm:chMax val="0"/>
          <dgm:bulletEnabled val="1"/>
        </dgm:presLayoutVars>
      </dgm:prSet>
      <dgm:spPr/>
    </dgm:pt>
    <dgm:pt modelId="{7AFCCB45-7BEF-4135-A57A-06D9C464F72E}" type="pres">
      <dgm:prSet presAssocID="{60D138FA-5365-419E-8A91-888B0BC16103}" presName="childText" presStyleLbl="revTx" presStyleIdx="2" presStyleCnt="3">
        <dgm:presLayoutVars>
          <dgm:bulletEnabled val="1"/>
        </dgm:presLayoutVars>
      </dgm:prSet>
      <dgm:spPr/>
    </dgm:pt>
  </dgm:ptLst>
  <dgm:cxnLst>
    <dgm:cxn modelId="{60ECC301-36AC-415F-BBF1-B6BA034F7CE6}" type="presOf" srcId="{7E207BF8-66B4-4C4F-8B82-5C80D922A01F}" destId="{6CA72E42-51BD-4961-B3A3-D46BB2F0D3C2}" srcOrd="0" destOrd="0" presId="urn:microsoft.com/office/officeart/2005/8/layout/vList2"/>
    <dgm:cxn modelId="{21447E23-16F8-40BC-8899-9BDA59F09E39}" type="presOf" srcId="{C90CB95C-BC40-40EF-94E1-A7503696F27F}" destId="{7AFCCB45-7BEF-4135-A57A-06D9C464F72E}" srcOrd="0" destOrd="0" presId="urn:microsoft.com/office/officeart/2005/8/layout/vList2"/>
    <dgm:cxn modelId="{A19F6336-020F-4CDA-875A-27241734900C}" srcId="{7E207BF8-66B4-4C4F-8B82-5C80D922A01F}" destId="{7F2F190E-29F1-4303-8C81-1A7518F1B817}" srcOrd="2" destOrd="0" parTransId="{8882F89E-F11A-421E-A832-6F25CF593789}" sibTransId="{A85AF5AA-F60E-4B36-93B4-E9C21D3DF3A3}"/>
    <dgm:cxn modelId="{40329942-2802-46B3-8ED1-F4B951C8D1F1}" type="presOf" srcId="{2A1227CD-6D12-4F11-A07F-700C9563013F}" destId="{2A50D099-4F03-419A-B424-4137A3CD646D}" srcOrd="0" destOrd="0" presId="urn:microsoft.com/office/officeart/2005/8/layout/vList2"/>
    <dgm:cxn modelId="{A0432443-1C14-49A3-9D94-8531F9000A1C}" type="presOf" srcId="{60D138FA-5365-419E-8A91-888B0BC16103}" destId="{52ADD8F8-1DE7-4035-BE32-081C7D1C80F0}" srcOrd="0" destOrd="0" presId="urn:microsoft.com/office/officeart/2005/8/layout/vList2"/>
    <dgm:cxn modelId="{E416EA43-F600-41F0-BF40-5530078567CD}" type="presOf" srcId="{01EB1F1A-81B2-42DB-9F8E-4A36C757B5E2}" destId="{BCCBB92B-F160-43B9-8D56-F7F978BCDE3D}" srcOrd="0" destOrd="0" presId="urn:microsoft.com/office/officeart/2005/8/layout/vList2"/>
    <dgm:cxn modelId="{6D2E774C-F274-438F-A504-6032AA6981B5}" type="presOf" srcId="{B5EE342B-2A75-4F73-85AA-225FB615A128}" destId="{7AFCCB45-7BEF-4135-A57A-06D9C464F72E}" srcOrd="0" destOrd="2" presId="urn:microsoft.com/office/officeart/2005/8/layout/vList2"/>
    <dgm:cxn modelId="{44472A77-884F-45C9-B4F1-F6C243D7C93E}" type="presOf" srcId="{9C5311A3-9EE0-4D15-83B2-E742C54A9AF1}" destId="{1805F9B1-CB4E-416F-96FA-12CB0611E280}" srcOrd="0" destOrd="0" presId="urn:microsoft.com/office/officeart/2005/8/layout/vList2"/>
    <dgm:cxn modelId="{ED235D58-5B59-4000-8842-F83C868AA925}" srcId="{60D138FA-5365-419E-8A91-888B0BC16103}" destId="{C90CB95C-BC40-40EF-94E1-A7503696F27F}" srcOrd="0" destOrd="0" parTransId="{9AEA6538-4CDB-4F7F-BEEF-FDDA5B101B43}" sibTransId="{D4B09B33-EE00-450B-89B2-83C91506E49F}"/>
    <dgm:cxn modelId="{10F97178-6C5E-42C0-9C75-5F522CFE4224}" type="presOf" srcId="{528CE2E0-7F7C-410E-9B2D-E180341FEF7C}" destId="{7AFCCB45-7BEF-4135-A57A-06D9C464F72E}" srcOrd="0" destOrd="1" presId="urn:microsoft.com/office/officeart/2005/8/layout/vList2"/>
    <dgm:cxn modelId="{46C05E82-1D54-4D2F-88D3-2150ECBBDB14}" srcId="{7E207BF8-66B4-4C4F-8B82-5C80D922A01F}" destId="{65F5707D-A2FE-48D3-95CF-D8FCDBEBACE0}" srcOrd="1" destOrd="0" parTransId="{73B669C4-9458-45E2-AF7F-827117EC99B3}" sibTransId="{820E11FD-3274-448D-9B58-3D5C265E0098}"/>
    <dgm:cxn modelId="{63D2838F-AE97-428F-BE35-CD1C4BA11D75}" srcId="{6D52F6C1-75A4-40B2-8260-CB528243A8A2}" destId="{9C5311A3-9EE0-4D15-83B2-E742C54A9AF1}" srcOrd="1" destOrd="0" parTransId="{9D8D8AD4-31BE-40DF-99C2-9BFFB4550D5E}" sibTransId="{6144512F-62AC-4014-A0C7-CCA05DE97BD4}"/>
    <dgm:cxn modelId="{C6B3C793-8147-444F-9F6B-2E0800D1123C}" srcId="{7E207BF8-66B4-4C4F-8B82-5C80D922A01F}" destId="{01EB1F1A-81B2-42DB-9F8E-4A36C757B5E2}" srcOrd="0" destOrd="0" parTransId="{724AFA07-E2F5-4291-90C0-2F367A52106D}" sibTransId="{992A388F-FB36-4A1D-97C0-4C096686AB87}"/>
    <dgm:cxn modelId="{DF3B6296-FB83-4527-9611-F750AFAD30CD}" srcId="{9C5311A3-9EE0-4D15-83B2-E742C54A9AF1}" destId="{2A1227CD-6D12-4F11-A07F-700C9563013F}" srcOrd="0" destOrd="0" parTransId="{A7248B33-5350-42A6-A05A-D7504F8147C1}" sibTransId="{D8E70ABF-7723-483F-83AA-C6461BAAA98C}"/>
    <dgm:cxn modelId="{A9845CA4-7BCA-49D3-A80D-F7894AF4CEA4}" srcId="{60D138FA-5365-419E-8A91-888B0BC16103}" destId="{528CE2E0-7F7C-410E-9B2D-E180341FEF7C}" srcOrd="1" destOrd="0" parTransId="{E582DB27-1EFC-4927-AEA8-808037C75E38}" sibTransId="{2036128C-F372-440B-9536-7F3908A30A8A}"/>
    <dgm:cxn modelId="{C2D125AF-C003-4E95-8FC3-361898EC497C}" srcId="{60D138FA-5365-419E-8A91-888B0BC16103}" destId="{B5EE342B-2A75-4F73-85AA-225FB615A128}" srcOrd="2" destOrd="0" parTransId="{2E5234AE-417A-4A86-B2A7-4E87FFE59082}" sibTransId="{55B79AC1-6B0E-4D20-9F35-F852A257D453}"/>
    <dgm:cxn modelId="{5219D8BE-5A71-43A1-951F-E4A846746E43}" type="presOf" srcId="{7F2F190E-29F1-4303-8C81-1A7518F1B817}" destId="{BCCBB92B-F160-43B9-8D56-F7F978BCDE3D}" srcOrd="0" destOrd="2" presId="urn:microsoft.com/office/officeart/2005/8/layout/vList2"/>
    <dgm:cxn modelId="{3BA1F3BE-1DE7-40EE-ADCD-633930CDCAD5}" srcId="{9C5311A3-9EE0-4D15-83B2-E742C54A9AF1}" destId="{E382FD24-B94D-40F6-9076-5D3774C08F94}" srcOrd="1" destOrd="0" parTransId="{B23A9263-6866-4DDD-B328-95D21B132709}" sibTransId="{1ABC64D6-43B9-47DE-9037-742727A64010}"/>
    <dgm:cxn modelId="{B4A81ECB-3E9C-432D-A6D1-F61810A3FC37}" srcId="{6D52F6C1-75A4-40B2-8260-CB528243A8A2}" destId="{60D138FA-5365-419E-8A91-888B0BC16103}" srcOrd="2" destOrd="0" parTransId="{BBFB1C2B-4881-4F00-A59F-EB07F81F7236}" sibTransId="{DB7FBA58-FCD9-4D67-9F71-328F395EE67D}"/>
    <dgm:cxn modelId="{DD8AECCE-7207-4335-A5DD-82515CD4EA88}" type="presOf" srcId="{6D52F6C1-75A4-40B2-8260-CB528243A8A2}" destId="{28201286-D2B0-4272-B370-87B7E2AD6A63}" srcOrd="0" destOrd="0" presId="urn:microsoft.com/office/officeart/2005/8/layout/vList2"/>
    <dgm:cxn modelId="{0F45EFD3-B327-4FA0-AE56-D79CF4162B66}" type="presOf" srcId="{65F5707D-A2FE-48D3-95CF-D8FCDBEBACE0}" destId="{BCCBB92B-F160-43B9-8D56-F7F978BCDE3D}" srcOrd="0" destOrd="1" presId="urn:microsoft.com/office/officeart/2005/8/layout/vList2"/>
    <dgm:cxn modelId="{5A94DAE4-E398-49C3-AAA2-9BCFAE7B0BAA}" type="presOf" srcId="{E382FD24-B94D-40F6-9076-5D3774C08F94}" destId="{2A50D099-4F03-419A-B424-4137A3CD646D}" srcOrd="0" destOrd="1" presId="urn:microsoft.com/office/officeart/2005/8/layout/vList2"/>
    <dgm:cxn modelId="{E1111BFC-D9F3-4ADF-9759-D1418E6A71BD}" srcId="{6D52F6C1-75A4-40B2-8260-CB528243A8A2}" destId="{7E207BF8-66B4-4C4F-8B82-5C80D922A01F}" srcOrd="0" destOrd="0" parTransId="{847399FE-EB2C-446A-8BBA-A5A9A4EE7F12}" sibTransId="{96D4E010-795E-414E-BEA8-8DAE5F74F9A3}"/>
    <dgm:cxn modelId="{2EE7F9BE-9E72-4812-8B8F-0839EB6035F1}" type="presParOf" srcId="{28201286-D2B0-4272-B370-87B7E2AD6A63}" destId="{6CA72E42-51BD-4961-B3A3-D46BB2F0D3C2}" srcOrd="0" destOrd="0" presId="urn:microsoft.com/office/officeart/2005/8/layout/vList2"/>
    <dgm:cxn modelId="{BE38EA56-2832-4AA5-B64C-886D6F644942}" type="presParOf" srcId="{28201286-D2B0-4272-B370-87B7E2AD6A63}" destId="{BCCBB92B-F160-43B9-8D56-F7F978BCDE3D}" srcOrd="1" destOrd="0" presId="urn:microsoft.com/office/officeart/2005/8/layout/vList2"/>
    <dgm:cxn modelId="{A6349625-5220-4F0E-B5B2-F92E67A5003C}" type="presParOf" srcId="{28201286-D2B0-4272-B370-87B7E2AD6A63}" destId="{1805F9B1-CB4E-416F-96FA-12CB0611E280}" srcOrd="2" destOrd="0" presId="urn:microsoft.com/office/officeart/2005/8/layout/vList2"/>
    <dgm:cxn modelId="{4F8FC37B-5773-41AE-837B-6C1C76AA8BBD}" type="presParOf" srcId="{28201286-D2B0-4272-B370-87B7E2AD6A63}" destId="{2A50D099-4F03-419A-B424-4137A3CD646D}" srcOrd="3" destOrd="0" presId="urn:microsoft.com/office/officeart/2005/8/layout/vList2"/>
    <dgm:cxn modelId="{AFE424D7-EF68-46EF-AC2A-5B7ECE7117B3}" type="presParOf" srcId="{28201286-D2B0-4272-B370-87B7E2AD6A63}" destId="{52ADD8F8-1DE7-4035-BE32-081C7D1C80F0}" srcOrd="4" destOrd="0" presId="urn:microsoft.com/office/officeart/2005/8/layout/vList2"/>
    <dgm:cxn modelId="{B0691663-7CB4-4AAD-8D09-76B0A4219211}" type="presParOf" srcId="{28201286-D2B0-4272-B370-87B7E2AD6A63}" destId="{7AFCCB45-7BEF-4135-A57A-06D9C464F72E}" srcOrd="5"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52F6C1-75A4-40B2-8260-CB528243A8A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7E207BF8-66B4-4C4F-8B82-5C80D922A01F}">
      <dgm:prSet phldrT="[Text]" custT="1"/>
      <dgm:spPr/>
      <dgm:t>
        <a:bodyPr/>
        <a:lstStyle/>
        <a:p>
          <a:r>
            <a:rPr lang="en-US" sz="1700" b="1"/>
            <a:t>Enrolled in EOC Course(s)</a:t>
          </a:r>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custT="1"/>
      <dgm:spPr/>
      <dgm:t>
        <a:bodyPr/>
        <a:lstStyle/>
        <a:p>
          <a:r>
            <a:rPr lang="en-US" sz="1700" b="1"/>
            <a:t>Enrolled in Specified Courses/Programs </a:t>
          </a:r>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60D138FA-5365-419E-8A91-888B0BC16103}">
      <dgm:prSet phldrT="[Text]" custT="1"/>
      <dgm:spPr/>
      <dgm:t>
        <a:bodyPr/>
        <a:lstStyle/>
        <a:p>
          <a:r>
            <a:rPr lang="en-US" sz="1700" b="1"/>
            <a:t>Validation of Credit</a:t>
          </a:r>
        </a:p>
      </dgm:t>
    </dgm:pt>
    <dgm:pt modelId="{BBFB1C2B-4881-4F00-A59F-EB07F81F7236}" type="parTrans" cxnId="{B4A81ECB-3E9C-432D-A6D1-F61810A3FC37}">
      <dgm:prSet/>
      <dgm:spPr/>
      <dgm:t>
        <a:bodyPr/>
        <a:lstStyle/>
        <a:p>
          <a:endParaRPr lang="en-US"/>
        </a:p>
      </dgm:t>
    </dgm:pt>
    <dgm:pt modelId="{DB7FBA58-FCD9-4D67-9F71-328F395EE67D}" type="sibTrans" cxnId="{B4A81ECB-3E9C-432D-A6D1-F61810A3FC37}">
      <dgm:prSet/>
      <dgm:spPr/>
      <dgm:t>
        <a:bodyPr/>
        <a:lstStyle/>
        <a:p>
          <a:endParaRPr lang="en-US"/>
        </a:p>
      </dgm:t>
    </dgm:pt>
    <dgm:pt modelId="{01EB1F1A-81B2-42DB-9F8E-4A36C757B5E2}">
      <dgm:prSet custT="1"/>
      <dgm:spPr/>
      <dgm:t>
        <a:bodyPr/>
        <a:lstStyle/>
        <a:p>
          <a:r>
            <a:rPr lang="en-US" sz="1400"/>
            <a:t>Counts as 20% of grade. </a:t>
          </a:r>
        </a:p>
      </dgm:t>
    </dgm:pt>
    <dgm:pt modelId="{724AFA07-E2F5-4291-90C0-2F367A52106D}" type="parTrans" cxnId="{C6B3C793-8147-444F-9F6B-2E0800D1123C}">
      <dgm:prSet/>
      <dgm:spPr/>
      <dgm:t>
        <a:bodyPr/>
        <a:lstStyle/>
        <a:p>
          <a:endParaRPr lang="en-US"/>
        </a:p>
      </dgm:t>
    </dgm:pt>
    <dgm:pt modelId="{992A388F-FB36-4A1D-97C0-4C096686AB87}" type="sibTrans" cxnId="{C6B3C793-8147-444F-9F6B-2E0800D1123C}">
      <dgm:prSet/>
      <dgm:spPr/>
      <dgm:t>
        <a:bodyPr/>
        <a:lstStyle/>
        <a:p>
          <a:endParaRPr lang="en-US"/>
        </a:p>
      </dgm:t>
    </dgm:pt>
    <dgm:pt modelId="{2A1227CD-6D12-4F11-A07F-700C9563013F}">
      <dgm:prSet custT="1"/>
      <dgm:spPr/>
      <dgm:t>
        <a:bodyPr/>
        <a:lstStyle/>
        <a:p>
          <a:r>
            <a:rPr lang="en-US" sz="1400"/>
            <a:t>AP/IB Course enrollees in EOC associated courses</a:t>
          </a:r>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212A32BE-4098-41B9-93BC-A8B3BAD5E278}">
      <dgm:prSet custT="1"/>
      <dgm:spPr/>
      <dgm:t>
        <a:bodyPr/>
        <a:lstStyle/>
        <a:p>
          <a:r>
            <a:rPr lang="en-US" sz="1400" err="1"/>
            <a:t>GaVS</a:t>
          </a:r>
          <a:r>
            <a:rPr lang="en-US" sz="1400"/>
            <a:t> </a:t>
          </a:r>
          <a:r>
            <a:rPr lang="en-US" sz="1400" baseline="30000">
              <a:solidFill>
                <a:srgbClr val="FF0000"/>
              </a:solidFill>
            </a:rPr>
            <a:t>**</a:t>
          </a:r>
        </a:p>
      </dgm:t>
    </dgm:pt>
    <dgm:pt modelId="{753107DF-3B6B-4E52-B71B-4EEF8F00920B}" type="parTrans" cxnId="{4D359531-4250-4CC7-88D8-57AC01E733AA}">
      <dgm:prSet/>
      <dgm:spPr/>
      <dgm:t>
        <a:bodyPr/>
        <a:lstStyle/>
        <a:p>
          <a:endParaRPr lang="en-US"/>
        </a:p>
      </dgm:t>
    </dgm:pt>
    <dgm:pt modelId="{E37C4B66-8CE7-47DA-AEB9-D15B0A975A61}" type="sibTrans" cxnId="{4D359531-4250-4CC7-88D8-57AC01E733AA}">
      <dgm:prSet/>
      <dgm:spPr/>
      <dgm:t>
        <a:bodyPr/>
        <a:lstStyle/>
        <a:p>
          <a:endParaRPr lang="en-US"/>
        </a:p>
      </dgm:t>
    </dgm:pt>
    <dgm:pt modelId="{C01809C6-922E-4111-98D4-BF6B38A74BA0}">
      <dgm:prSet custT="1"/>
      <dgm:spPr/>
      <dgm:t>
        <a:bodyPr/>
        <a:lstStyle/>
        <a:p>
          <a:r>
            <a:rPr lang="en-US" sz="1400"/>
            <a:t>Credit Recovery</a:t>
          </a:r>
        </a:p>
      </dgm:t>
    </dgm:pt>
    <dgm:pt modelId="{8235B8E1-CCF2-4DAF-9CE0-30BCFB69599B}" type="parTrans" cxnId="{C5D41665-02BD-4DC7-A179-0CF3B62D0F42}">
      <dgm:prSet/>
      <dgm:spPr/>
      <dgm:t>
        <a:bodyPr/>
        <a:lstStyle/>
        <a:p>
          <a:endParaRPr lang="en-US"/>
        </a:p>
      </dgm:t>
    </dgm:pt>
    <dgm:pt modelId="{6210BA25-1E5C-4AB5-984D-1351F7A0149D}" type="sibTrans" cxnId="{C5D41665-02BD-4DC7-A179-0CF3B62D0F42}">
      <dgm:prSet/>
      <dgm:spPr/>
      <dgm:t>
        <a:bodyPr/>
        <a:lstStyle/>
        <a:p>
          <a:endParaRPr lang="en-US"/>
        </a:p>
      </dgm:t>
    </dgm:pt>
    <dgm:pt modelId="{C90CB95C-BC40-40EF-94E1-A7503696F27F}">
      <dgm:prSet custT="1"/>
      <dgm:spPr/>
      <dgm:t>
        <a:bodyPr/>
        <a:lstStyle/>
        <a:p>
          <a:r>
            <a:rPr lang="en-US" sz="1400"/>
            <a:t>Transfer students from home school, non-accredited entities</a:t>
          </a:r>
        </a:p>
      </dgm:t>
    </dgm:pt>
    <dgm:pt modelId="{9AEA6538-4CDB-4F7F-BEEF-FDDA5B101B43}" type="parTrans" cxnId="{ED235D58-5B59-4000-8842-F83C868AA925}">
      <dgm:prSet/>
      <dgm:spPr/>
      <dgm:t>
        <a:bodyPr/>
        <a:lstStyle/>
        <a:p>
          <a:endParaRPr lang="en-US"/>
        </a:p>
      </dgm:t>
    </dgm:pt>
    <dgm:pt modelId="{D4B09B33-EE00-450B-89B2-83C91506E49F}" type="sibTrans" cxnId="{ED235D58-5B59-4000-8842-F83C868AA925}">
      <dgm:prSet/>
      <dgm:spPr/>
      <dgm:t>
        <a:bodyPr/>
        <a:lstStyle/>
        <a:p>
          <a:endParaRPr lang="en-US"/>
        </a:p>
      </dgm:t>
    </dgm:pt>
    <dgm:pt modelId="{55D56600-9258-499B-9B1C-EFA3E52AAD7F}">
      <dgm:prSet custT="1"/>
      <dgm:spPr/>
      <dgm:t>
        <a:bodyPr/>
        <a:lstStyle/>
        <a:p>
          <a:r>
            <a:rPr lang="en-US" sz="1400"/>
            <a:t>Includes: Students with Disabilities (SWD) and English Learners (EL)</a:t>
          </a:r>
        </a:p>
      </dgm:t>
    </dgm:pt>
    <dgm:pt modelId="{EF25195A-C5DC-41C9-A483-ECA13670B4B4}" type="parTrans" cxnId="{29F6A7E5-41AD-4AE1-9D1F-86E3F67371C9}">
      <dgm:prSet/>
      <dgm:spPr/>
      <dgm:t>
        <a:bodyPr/>
        <a:lstStyle/>
        <a:p>
          <a:endParaRPr lang="en-US"/>
        </a:p>
      </dgm:t>
    </dgm:pt>
    <dgm:pt modelId="{651DFC1C-BA2E-453A-B469-8EDE3A36CEE1}" type="sibTrans" cxnId="{29F6A7E5-41AD-4AE1-9D1F-86E3F67371C9}">
      <dgm:prSet/>
      <dgm:spPr/>
      <dgm:t>
        <a:bodyPr/>
        <a:lstStyle/>
        <a:p>
          <a:endParaRPr lang="en-US"/>
        </a:p>
      </dgm:t>
    </dgm:pt>
    <dgm:pt modelId="{528CE2E0-7F7C-410E-9B2D-E180341FEF7C}">
      <dgm:prSet custT="1"/>
      <dgm:spPr/>
      <dgm:t>
        <a:bodyPr/>
        <a:lstStyle/>
        <a:p>
          <a:r>
            <a:rPr lang="en-US" sz="1400"/>
            <a:t>Students concurrently enrolled in a GA public school and a private school or non-traditional entity</a:t>
          </a:r>
        </a:p>
      </dgm:t>
    </dgm:pt>
    <dgm:pt modelId="{E582DB27-1EFC-4927-AEA8-808037C75E38}" type="parTrans" cxnId="{A9845CA4-7BCA-49D3-A80D-F7894AF4CEA4}">
      <dgm:prSet/>
      <dgm:spPr/>
      <dgm:t>
        <a:bodyPr/>
        <a:lstStyle/>
        <a:p>
          <a:endParaRPr lang="en-US"/>
        </a:p>
      </dgm:t>
    </dgm:pt>
    <dgm:pt modelId="{2036128C-F372-440B-9536-7F3908A30A8A}" type="sibTrans" cxnId="{A9845CA4-7BCA-49D3-A80D-F7894AF4CEA4}">
      <dgm:prSet/>
      <dgm:spPr/>
      <dgm:t>
        <a:bodyPr/>
        <a:lstStyle/>
        <a:p>
          <a:endParaRPr lang="en-US"/>
        </a:p>
      </dgm:t>
    </dgm:pt>
    <dgm:pt modelId="{D4D56C43-C29A-4890-8F5F-0DE557889B89}">
      <dgm:prSet custT="1"/>
      <dgm:spPr/>
      <dgm:t>
        <a:bodyPr/>
        <a:lstStyle/>
        <a:p>
          <a:r>
            <a:rPr lang="en-US" sz="1400"/>
            <a:t>Dual Enrollment students</a:t>
          </a:r>
          <a:r>
            <a:rPr lang="en-US" sz="1400" baseline="30000">
              <a:solidFill>
                <a:srgbClr val="FF0000"/>
              </a:solidFill>
            </a:rPr>
            <a:t>*</a:t>
          </a:r>
          <a:endParaRPr lang="en-US" sz="1400"/>
        </a:p>
      </dgm:t>
    </dgm:pt>
    <dgm:pt modelId="{704D5C13-7E93-42ED-A2C5-F2024AA4A5FA}" type="parTrans" cxnId="{E0F07728-BBAB-4427-B64D-AE138F639AFA}">
      <dgm:prSet/>
      <dgm:spPr/>
      <dgm:t>
        <a:bodyPr/>
        <a:lstStyle/>
        <a:p>
          <a:endParaRPr lang="en-US"/>
        </a:p>
      </dgm:t>
    </dgm:pt>
    <dgm:pt modelId="{F431180E-6F6C-4B18-8457-71CFCA9333F9}" type="sibTrans" cxnId="{E0F07728-BBAB-4427-B64D-AE138F639AFA}">
      <dgm:prSet/>
      <dgm:spPr/>
      <dgm:t>
        <a:bodyPr/>
        <a:lstStyle/>
        <a:p>
          <a:endParaRPr lang="en-US"/>
        </a:p>
      </dgm:t>
    </dgm:pt>
    <dgm:pt modelId="{9534EDDF-B883-4434-81E1-32C8B0139700}" type="pres">
      <dgm:prSet presAssocID="{6D52F6C1-75A4-40B2-8260-CB528243A8A2}" presName="linear" presStyleCnt="0">
        <dgm:presLayoutVars>
          <dgm:dir/>
          <dgm:animLvl val="lvl"/>
          <dgm:resizeHandles val="exact"/>
        </dgm:presLayoutVars>
      </dgm:prSet>
      <dgm:spPr/>
    </dgm:pt>
    <dgm:pt modelId="{46E61B38-EF22-4C7F-B2B3-A733CD78F9EF}" type="pres">
      <dgm:prSet presAssocID="{7E207BF8-66B4-4C4F-8B82-5C80D922A01F}" presName="parentLin" presStyleCnt="0"/>
      <dgm:spPr/>
    </dgm:pt>
    <dgm:pt modelId="{C0F5BB95-8A96-47E6-92B3-B0414040A323}" type="pres">
      <dgm:prSet presAssocID="{7E207BF8-66B4-4C4F-8B82-5C80D922A01F}" presName="parentLeftMargin" presStyleLbl="node1" presStyleIdx="0" presStyleCnt="3"/>
      <dgm:spPr/>
    </dgm:pt>
    <dgm:pt modelId="{170D00D1-F498-4DD8-842C-62A8B46A5623}" type="pres">
      <dgm:prSet presAssocID="{7E207BF8-66B4-4C4F-8B82-5C80D922A01F}" presName="parentText" presStyleLbl="node1" presStyleIdx="0" presStyleCnt="3" custScaleX="142857" custScaleY="154644" custLinFactNeighborX="-100000" custLinFactNeighborY="-7565">
        <dgm:presLayoutVars>
          <dgm:chMax val="0"/>
          <dgm:bulletEnabled val="1"/>
        </dgm:presLayoutVars>
      </dgm:prSet>
      <dgm:spPr/>
    </dgm:pt>
    <dgm:pt modelId="{BBAF05F8-D723-4321-B854-949928FAF740}" type="pres">
      <dgm:prSet presAssocID="{7E207BF8-66B4-4C4F-8B82-5C80D922A01F}" presName="negativeSpace" presStyleCnt="0"/>
      <dgm:spPr/>
    </dgm:pt>
    <dgm:pt modelId="{FE2AEBB5-DA9F-4D7F-B3C4-38338AE95776}" type="pres">
      <dgm:prSet presAssocID="{7E207BF8-66B4-4C4F-8B82-5C80D922A01F}" presName="childText" presStyleLbl="conFgAcc1" presStyleIdx="0" presStyleCnt="3">
        <dgm:presLayoutVars>
          <dgm:bulletEnabled val="1"/>
        </dgm:presLayoutVars>
      </dgm:prSet>
      <dgm:spPr/>
    </dgm:pt>
    <dgm:pt modelId="{20CF985A-BD39-4F69-8637-465439FEDA47}" type="pres">
      <dgm:prSet presAssocID="{96D4E010-795E-414E-BEA8-8DAE5F74F9A3}" presName="spaceBetweenRectangles" presStyleCnt="0"/>
      <dgm:spPr/>
    </dgm:pt>
    <dgm:pt modelId="{FC97755E-7C6D-49D3-A44F-902455BFB3F5}" type="pres">
      <dgm:prSet presAssocID="{9C5311A3-9EE0-4D15-83B2-E742C54A9AF1}" presName="parentLin" presStyleCnt="0"/>
      <dgm:spPr/>
    </dgm:pt>
    <dgm:pt modelId="{F4028585-3947-42D2-BEF2-5BA1368C789D}" type="pres">
      <dgm:prSet presAssocID="{9C5311A3-9EE0-4D15-83B2-E742C54A9AF1}" presName="parentLeftMargin" presStyleLbl="node1" presStyleIdx="0" presStyleCnt="3"/>
      <dgm:spPr/>
    </dgm:pt>
    <dgm:pt modelId="{D9F02E1E-0ACB-426E-B244-EA8311BC6987}" type="pres">
      <dgm:prSet presAssocID="{9C5311A3-9EE0-4D15-83B2-E742C54A9AF1}" presName="parentText" presStyleLbl="node1" presStyleIdx="1" presStyleCnt="3" custScaleX="142857" custScaleY="166062" custLinFactNeighborX="-100000" custLinFactNeighborY="-21377">
        <dgm:presLayoutVars>
          <dgm:chMax val="0"/>
          <dgm:bulletEnabled val="1"/>
        </dgm:presLayoutVars>
      </dgm:prSet>
      <dgm:spPr/>
    </dgm:pt>
    <dgm:pt modelId="{0A9D22F5-7103-491A-98A9-73F5D1195552}" type="pres">
      <dgm:prSet presAssocID="{9C5311A3-9EE0-4D15-83B2-E742C54A9AF1}" presName="negativeSpace" presStyleCnt="0"/>
      <dgm:spPr/>
    </dgm:pt>
    <dgm:pt modelId="{F0787717-AE05-4D77-A11B-9DAF2576428B}" type="pres">
      <dgm:prSet presAssocID="{9C5311A3-9EE0-4D15-83B2-E742C54A9AF1}" presName="childText" presStyleLbl="conFgAcc1" presStyleIdx="1" presStyleCnt="3">
        <dgm:presLayoutVars>
          <dgm:bulletEnabled val="1"/>
        </dgm:presLayoutVars>
      </dgm:prSet>
      <dgm:spPr/>
    </dgm:pt>
    <dgm:pt modelId="{2CE8EF97-F0BA-4CD4-81D8-53A46ABD4BDD}" type="pres">
      <dgm:prSet presAssocID="{6144512F-62AC-4014-A0C7-CCA05DE97BD4}" presName="spaceBetweenRectangles" presStyleCnt="0"/>
      <dgm:spPr/>
    </dgm:pt>
    <dgm:pt modelId="{8225826E-1C49-43D7-A8F6-498E282923B6}" type="pres">
      <dgm:prSet presAssocID="{60D138FA-5365-419E-8A91-888B0BC16103}" presName="parentLin" presStyleCnt="0"/>
      <dgm:spPr/>
    </dgm:pt>
    <dgm:pt modelId="{5E085767-2A6F-4D83-BBC5-8BA20C3E9481}" type="pres">
      <dgm:prSet presAssocID="{60D138FA-5365-419E-8A91-888B0BC16103}" presName="parentLeftMargin" presStyleLbl="node1" presStyleIdx="1" presStyleCnt="3"/>
      <dgm:spPr/>
    </dgm:pt>
    <dgm:pt modelId="{1DE8AF2B-19FB-4FAC-BFDC-50743FF1F894}" type="pres">
      <dgm:prSet presAssocID="{60D138FA-5365-419E-8A91-888B0BC16103}" presName="parentText" presStyleLbl="node1" presStyleIdx="2" presStyleCnt="3" custScaleX="142857" custScaleY="158759" custLinFactNeighborX="-100000" custLinFactNeighborY="-21876">
        <dgm:presLayoutVars>
          <dgm:chMax val="0"/>
          <dgm:bulletEnabled val="1"/>
        </dgm:presLayoutVars>
      </dgm:prSet>
      <dgm:spPr/>
    </dgm:pt>
    <dgm:pt modelId="{8D66773D-557F-42D6-B44E-22D1BB15B21D}" type="pres">
      <dgm:prSet presAssocID="{60D138FA-5365-419E-8A91-888B0BC16103}" presName="negativeSpace" presStyleCnt="0"/>
      <dgm:spPr/>
    </dgm:pt>
    <dgm:pt modelId="{E6AE2E5F-3466-45AF-A04D-00077F4AEA1E}" type="pres">
      <dgm:prSet presAssocID="{60D138FA-5365-419E-8A91-888B0BC16103}" presName="childText" presStyleLbl="conFgAcc1" presStyleIdx="2" presStyleCnt="3" custLinFactNeighborX="-672">
        <dgm:presLayoutVars>
          <dgm:bulletEnabled val="1"/>
        </dgm:presLayoutVars>
      </dgm:prSet>
      <dgm:spPr/>
    </dgm:pt>
  </dgm:ptLst>
  <dgm:cxnLst>
    <dgm:cxn modelId="{8307C307-360E-4B69-93BA-A47FC70AAA95}" type="presOf" srcId="{55D56600-9258-499B-9B1C-EFA3E52AAD7F}" destId="{FE2AEBB5-DA9F-4D7F-B3C4-38338AE95776}" srcOrd="0" destOrd="1" presId="urn:microsoft.com/office/officeart/2005/8/layout/list1"/>
    <dgm:cxn modelId="{4B09DF07-7B1B-4489-9E81-E767CBB26CCB}" type="presOf" srcId="{212A32BE-4098-41B9-93BC-A8B3BAD5E278}" destId="{F0787717-AE05-4D77-A11B-9DAF2576428B}" srcOrd="0" destOrd="2" presId="urn:microsoft.com/office/officeart/2005/8/layout/list1"/>
    <dgm:cxn modelId="{E0F07728-BBAB-4427-B64D-AE138F639AFA}" srcId="{9C5311A3-9EE0-4D15-83B2-E742C54A9AF1}" destId="{D4D56C43-C29A-4890-8F5F-0DE557889B89}" srcOrd="1" destOrd="0" parTransId="{704D5C13-7E93-42ED-A2C5-F2024AA4A5FA}" sibTransId="{F431180E-6F6C-4B18-8457-71CFCA9333F9}"/>
    <dgm:cxn modelId="{9254492F-552C-4ABA-92BB-3599EA9032F4}" type="presOf" srcId="{2A1227CD-6D12-4F11-A07F-700C9563013F}" destId="{F0787717-AE05-4D77-A11B-9DAF2576428B}" srcOrd="0" destOrd="0" presId="urn:microsoft.com/office/officeart/2005/8/layout/list1"/>
    <dgm:cxn modelId="{4D359531-4250-4CC7-88D8-57AC01E733AA}" srcId="{9C5311A3-9EE0-4D15-83B2-E742C54A9AF1}" destId="{212A32BE-4098-41B9-93BC-A8B3BAD5E278}" srcOrd="2" destOrd="0" parTransId="{753107DF-3B6B-4E52-B71B-4EEF8F00920B}" sibTransId="{E37C4B66-8CE7-47DA-AEB9-D15B0A975A61}"/>
    <dgm:cxn modelId="{11520638-B9AA-4A29-A276-85BBCC2CB99B}" type="presOf" srcId="{9C5311A3-9EE0-4D15-83B2-E742C54A9AF1}" destId="{F4028585-3947-42D2-BEF2-5BA1368C789D}" srcOrd="0" destOrd="0" presId="urn:microsoft.com/office/officeart/2005/8/layout/list1"/>
    <dgm:cxn modelId="{EEC66362-6C88-4E98-9434-67AA714ECE70}" type="presOf" srcId="{D4D56C43-C29A-4890-8F5F-0DE557889B89}" destId="{F0787717-AE05-4D77-A11B-9DAF2576428B}" srcOrd="0" destOrd="1" presId="urn:microsoft.com/office/officeart/2005/8/layout/list1"/>
    <dgm:cxn modelId="{C5D41665-02BD-4DC7-A179-0CF3B62D0F42}" srcId="{9C5311A3-9EE0-4D15-83B2-E742C54A9AF1}" destId="{C01809C6-922E-4111-98D4-BF6B38A74BA0}" srcOrd="3" destOrd="0" parTransId="{8235B8E1-CCF2-4DAF-9CE0-30BCFB69599B}" sibTransId="{6210BA25-1E5C-4AB5-984D-1351F7A0149D}"/>
    <dgm:cxn modelId="{C15F6966-9095-4B30-AD72-64EFEC1D636D}" type="presOf" srcId="{01EB1F1A-81B2-42DB-9F8E-4A36C757B5E2}" destId="{FE2AEBB5-DA9F-4D7F-B3C4-38338AE95776}" srcOrd="0" destOrd="0" presId="urn:microsoft.com/office/officeart/2005/8/layout/list1"/>
    <dgm:cxn modelId="{ED235D58-5B59-4000-8842-F83C868AA925}" srcId="{60D138FA-5365-419E-8A91-888B0BC16103}" destId="{C90CB95C-BC40-40EF-94E1-A7503696F27F}" srcOrd="0" destOrd="0" parTransId="{9AEA6538-4CDB-4F7F-BEEF-FDDA5B101B43}" sibTransId="{D4B09B33-EE00-450B-89B2-83C91506E49F}"/>
    <dgm:cxn modelId="{63D2838F-AE97-428F-BE35-CD1C4BA11D75}" srcId="{6D52F6C1-75A4-40B2-8260-CB528243A8A2}" destId="{9C5311A3-9EE0-4D15-83B2-E742C54A9AF1}" srcOrd="1" destOrd="0" parTransId="{9D8D8AD4-31BE-40DF-99C2-9BFFB4550D5E}" sibTransId="{6144512F-62AC-4014-A0C7-CCA05DE97BD4}"/>
    <dgm:cxn modelId="{C6B3C793-8147-444F-9F6B-2E0800D1123C}" srcId="{7E207BF8-66B4-4C4F-8B82-5C80D922A01F}" destId="{01EB1F1A-81B2-42DB-9F8E-4A36C757B5E2}" srcOrd="0" destOrd="0" parTransId="{724AFA07-E2F5-4291-90C0-2F367A52106D}" sibTransId="{992A388F-FB36-4A1D-97C0-4C096686AB87}"/>
    <dgm:cxn modelId="{7F939295-657B-4090-9529-2E3B639210F3}" type="presOf" srcId="{C01809C6-922E-4111-98D4-BF6B38A74BA0}" destId="{F0787717-AE05-4D77-A11B-9DAF2576428B}" srcOrd="0" destOrd="3" presId="urn:microsoft.com/office/officeart/2005/8/layout/list1"/>
    <dgm:cxn modelId="{DF3B6296-FB83-4527-9611-F750AFAD30CD}" srcId="{9C5311A3-9EE0-4D15-83B2-E742C54A9AF1}" destId="{2A1227CD-6D12-4F11-A07F-700C9563013F}" srcOrd="0" destOrd="0" parTransId="{A7248B33-5350-42A6-A05A-D7504F8147C1}" sibTransId="{D8E70ABF-7723-483F-83AA-C6461BAAA98C}"/>
    <dgm:cxn modelId="{7E34F199-4B0C-42A3-B995-6AE6B3288D78}" type="presOf" srcId="{60D138FA-5365-419E-8A91-888B0BC16103}" destId="{5E085767-2A6F-4D83-BBC5-8BA20C3E9481}" srcOrd="0" destOrd="0" presId="urn:microsoft.com/office/officeart/2005/8/layout/list1"/>
    <dgm:cxn modelId="{FFB9B3A1-DC76-4B4D-8DB4-F01044DDE4D0}" type="presOf" srcId="{7E207BF8-66B4-4C4F-8B82-5C80D922A01F}" destId="{170D00D1-F498-4DD8-842C-62A8B46A5623}" srcOrd="1" destOrd="0" presId="urn:microsoft.com/office/officeart/2005/8/layout/list1"/>
    <dgm:cxn modelId="{A9845CA4-7BCA-49D3-A80D-F7894AF4CEA4}" srcId="{60D138FA-5365-419E-8A91-888B0BC16103}" destId="{528CE2E0-7F7C-410E-9B2D-E180341FEF7C}" srcOrd="1" destOrd="0" parTransId="{E582DB27-1EFC-4927-AEA8-808037C75E38}" sibTransId="{2036128C-F372-440B-9536-7F3908A30A8A}"/>
    <dgm:cxn modelId="{F6AE0AA7-6043-43C1-853B-0407F406E885}" type="presOf" srcId="{9C5311A3-9EE0-4D15-83B2-E742C54A9AF1}" destId="{D9F02E1E-0ACB-426E-B244-EA8311BC6987}" srcOrd="1" destOrd="0" presId="urn:microsoft.com/office/officeart/2005/8/layout/list1"/>
    <dgm:cxn modelId="{DFEFF0B8-387D-4BBB-9837-8EB45394D3E3}" type="presOf" srcId="{6D52F6C1-75A4-40B2-8260-CB528243A8A2}" destId="{9534EDDF-B883-4434-81E1-32C8B0139700}" srcOrd="0" destOrd="0" presId="urn:microsoft.com/office/officeart/2005/8/layout/list1"/>
    <dgm:cxn modelId="{B4A81ECB-3E9C-432D-A6D1-F61810A3FC37}" srcId="{6D52F6C1-75A4-40B2-8260-CB528243A8A2}" destId="{60D138FA-5365-419E-8A91-888B0BC16103}" srcOrd="2" destOrd="0" parTransId="{BBFB1C2B-4881-4F00-A59F-EB07F81F7236}" sibTransId="{DB7FBA58-FCD9-4D67-9F71-328F395EE67D}"/>
    <dgm:cxn modelId="{48E128D2-60D6-4C0E-AF54-900BC5F4F6CE}" type="presOf" srcId="{528CE2E0-7F7C-410E-9B2D-E180341FEF7C}" destId="{E6AE2E5F-3466-45AF-A04D-00077F4AEA1E}" srcOrd="0" destOrd="1" presId="urn:microsoft.com/office/officeart/2005/8/layout/list1"/>
    <dgm:cxn modelId="{8BE226E5-75E1-4A7E-955C-7B469B8C1A7A}" type="presOf" srcId="{7E207BF8-66B4-4C4F-8B82-5C80D922A01F}" destId="{C0F5BB95-8A96-47E6-92B3-B0414040A323}" srcOrd="0" destOrd="0" presId="urn:microsoft.com/office/officeart/2005/8/layout/list1"/>
    <dgm:cxn modelId="{29F6A7E5-41AD-4AE1-9D1F-86E3F67371C9}" srcId="{7E207BF8-66B4-4C4F-8B82-5C80D922A01F}" destId="{55D56600-9258-499B-9B1C-EFA3E52AAD7F}" srcOrd="1" destOrd="0" parTransId="{EF25195A-C5DC-41C9-A483-ECA13670B4B4}" sibTransId="{651DFC1C-BA2E-453A-B469-8EDE3A36CEE1}"/>
    <dgm:cxn modelId="{19AD36EC-0C28-478D-88F7-F25FC2A30A9B}" type="presOf" srcId="{60D138FA-5365-419E-8A91-888B0BC16103}" destId="{1DE8AF2B-19FB-4FAC-BFDC-50743FF1F894}" srcOrd="1" destOrd="0" presId="urn:microsoft.com/office/officeart/2005/8/layout/list1"/>
    <dgm:cxn modelId="{434F05F6-318C-467E-908F-8744D0FCF4CB}" type="presOf" srcId="{C90CB95C-BC40-40EF-94E1-A7503696F27F}" destId="{E6AE2E5F-3466-45AF-A04D-00077F4AEA1E}" srcOrd="0" destOrd="0" presId="urn:microsoft.com/office/officeart/2005/8/layout/list1"/>
    <dgm:cxn modelId="{E1111BFC-D9F3-4ADF-9759-D1418E6A71BD}" srcId="{6D52F6C1-75A4-40B2-8260-CB528243A8A2}" destId="{7E207BF8-66B4-4C4F-8B82-5C80D922A01F}" srcOrd="0" destOrd="0" parTransId="{847399FE-EB2C-446A-8BBA-A5A9A4EE7F12}" sibTransId="{96D4E010-795E-414E-BEA8-8DAE5F74F9A3}"/>
    <dgm:cxn modelId="{3E4235CB-0675-49F4-BD32-8E0AE6567506}" type="presParOf" srcId="{9534EDDF-B883-4434-81E1-32C8B0139700}" destId="{46E61B38-EF22-4C7F-B2B3-A733CD78F9EF}" srcOrd="0" destOrd="0" presId="urn:microsoft.com/office/officeart/2005/8/layout/list1"/>
    <dgm:cxn modelId="{E09E5EF8-3A17-44C8-92BC-3969C5F7E7A1}" type="presParOf" srcId="{46E61B38-EF22-4C7F-B2B3-A733CD78F9EF}" destId="{C0F5BB95-8A96-47E6-92B3-B0414040A323}" srcOrd="0" destOrd="0" presId="urn:microsoft.com/office/officeart/2005/8/layout/list1"/>
    <dgm:cxn modelId="{EE1408AD-2353-48F0-87AE-7F1E65A75397}" type="presParOf" srcId="{46E61B38-EF22-4C7F-B2B3-A733CD78F9EF}" destId="{170D00D1-F498-4DD8-842C-62A8B46A5623}" srcOrd="1" destOrd="0" presId="urn:microsoft.com/office/officeart/2005/8/layout/list1"/>
    <dgm:cxn modelId="{C0FC41C0-5EA0-47BA-9D4A-CAD32759985C}" type="presParOf" srcId="{9534EDDF-B883-4434-81E1-32C8B0139700}" destId="{BBAF05F8-D723-4321-B854-949928FAF740}" srcOrd="1" destOrd="0" presId="urn:microsoft.com/office/officeart/2005/8/layout/list1"/>
    <dgm:cxn modelId="{D62478F5-0A48-4A0B-B78B-249681E37275}" type="presParOf" srcId="{9534EDDF-B883-4434-81E1-32C8B0139700}" destId="{FE2AEBB5-DA9F-4D7F-B3C4-38338AE95776}" srcOrd="2" destOrd="0" presId="urn:microsoft.com/office/officeart/2005/8/layout/list1"/>
    <dgm:cxn modelId="{D9EE281E-8596-4D95-91AE-DEE34E6E14BC}" type="presParOf" srcId="{9534EDDF-B883-4434-81E1-32C8B0139700}" destId="{20CF985A-BD39-4F69-8637-465439FEDA47}" srcOrd="3" destOrd="0" presId="urn:microsoft.com/office/officeart/2005/8/layout/list1"/>
    <dgm:cxn modelId="{23137CF5-2B6A-46EB-BC0E-70C608EED380}" type="presParOf" srcId="{9534EDDF-B883-4434-81E1-32C8B0139700}" destId="{FC97755E-7C6D-49D3-A44F-902455BFB3F5}" srcOrd="4" destOrd="0" presId="urn:microsoft.com/office/officeart/2005/8/layout/list1"/>
    <dgm:cxn modelId="{ACC82F69-3BCF-424C-B4D2-C475CA28E34E}" type="presParOf" srcId="{FC97755E-7C6D-49D3-A44F-902455BFB3F5}" destId="{F4028585-3947-42D2-BEF2-5BA1368C789D}" srcOrd="0" destOrd="0" presId="urn:microsoft.com/office/officeart/2005/8/layout/list1"/>
    <dgm:cxn modelId="{B5162B14-7059-4552-8F2C-D7D65C9A3641}" type="presParOf" srcId="{FC97755E-7C6D-49D3-A44F-902455BFB3F5}" destId="{D9F02E1E-0ACB-426E-B244-EA8311BC6987}" srcOrd="1" destOrd="0" presId="urn:microsoft.com/office/officeart/2005/8/layout/list1"/>
    <dgm:cxn modelId="{8A40FCB7-5696-49F0-8F6E-2BBD4061BFAC}" type="presParOf" srcId="{9534EDDF-B883-4434-81E1-32C8B0139700}" destId="{0A9D22F5-7103-491A-98A9-73F5D1195552}" srcOrd="5" destOrd="0" presId="urn:microsoft.com/office/officeart/2005/8/layout/list1"/>
    <dgm:cxn modelId="{0EFB534F-01C6-4D1B-8C39-F2D133E062C5}" type="presParOf" srcId="{9534EDDF-B883-4434-81E1-32C8B0139700}" destId="{F0787717-AE05-4D77-A11B-9DAF2576428B}" srcOrd="6" destOrd="0" presId="urn:microsoft.com/office/officeart/2005/8/layout/list1"/>
    <dgm:cxn modelId="{BCC58577-C09A-4DD1-8271-A959BAE6770A}" type="presParOf" srcId="{9534EDDF-B883-4434-81E1-32C8B0139700}" destId="{2CE8EF97-F0BA-4CD4-81D8-53A46ABD4BDD}" srcOrd="7" destOrd="0" presId="urn:microsoft.com/office/officeart/2005/8/layout/list1"/>
    <dgm:cxn modelId="{8E4E38EE-1120-427A-A7F1-93AF0E606A48}" type="presParOf" srcId="{9534EDDF-B883-4434-81E1-32C8B0139700}" destId="{8225826E-1C49-43D7-A8F6-498E282923B6}" srcOrd="8" destOrd="0" presId="urn:microsoft.com/office/officeart/2005/8/layout/list1"/>
    <dgm:cxn modelId="{FB35F087-D2D4-4FFD-85A8-7CB829C98C80}" type="presParOf" srcId="{8225826E-1C49-43D7-A8F6-498E282923B6}" destId="{5E085767-2A6F-4D83-BBC5-8BA20C3E9481}" srcOrd="0" destOrd="0" presId="urn:microsoft.com/office/officeart/2005/8/layout/list1"/>
    <dgm:cxn modelId="{514F8616-3520-4DE6-91A2-51CA1B84C3A0}" type="presParOf" srcId="{8225826E-1C49-43D7-A8F6-498E282923B6}" destId="{1DE8AF2B-19FB-4FAC-BFDC-50743FF1F894}" srcOrd="1" destOrd="0" presId="urn:microsoft.com/office/officeart/2005/8/layout/list1"/>
    <dgm:cxn modelId="{462B9B20-4911-48A7-B13E-C8894EA23AF6}" type="presParOf" srcId="{9534EDDF-B883-4434-81E1-32C8B0139700}" destId="{8D66773D-557F-42D6-B44E-22D1BB15B21D}" srcOrd="9" destOrd="0" presId="urn:microsoft.com/office/officeart/2005/8/layout/list1"/>
    <dgm:cxn modelId="{7E0161D5-F573-4B4E-A027-ECFB7573D9C5}" type="presParOf" srcId="{9534EDDF-B883-4434-81E1-32C8B0139700}" destId="{E6AE2E5F-3466-45AF-A04D-00077F4AEA1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52F6C1-75A4-40B2-8260-CB528243A8A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7E207BF8-66B4-4C4F-8B82-5C80D922A01F}">
      <dgm:prSet phldrT="[Text]" custT="1"/>
      <dgm:spPr/>
      <dgm:t>
        <a:bodyPr/>
        <a:lstStyle/>
        <a:p>
          <a:r>
            <a:rPr lang="en-US" sz="1700" b="1"/>
            <a:t>Retest</a:t>
          </a:r>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custT="1"/>
      <dgm:spPr/>
      <dgm:t>
        <a:bodyPr/>
        <a:lstStyle/>
        <a:p>
          <a:r>
            <a:rPr lang="en-US" sz="1700" b="1"/>
            <a:t>Demonstrating Subject Area Competency (“Testing-Out”) </a:t>
          </a:r>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01EB1F1A-81B2-42DB-9F8E-4A36C757B5E2}">
      <dgm:prSet/>
      <dgm:spPr/>
      <dgm:t>
        <a:bodyPr/>
        <a:lstStyle/>
        <a:p>
          <a:r>
            <a:rPr lang="en-US"/>
            <a:t>Grade conversion score less than 70 on previous administration</a:t>
          </a:r>
        </a:p>
      </dgm:t>
    </dgm:pt>
    <dgm:pt modelId="{724AFA07-E2F5-4291-90C0-2F367A52106D}" type="parTrans" cxnId="{C6B3C793-8147-444F-9F6B-2E0800D1123C}">
      <dgm:prSet/>
      <dgm:spPr/>
      <dgm:t>
        <a:bodyPr/>
        <a:lstStyle/>
        <a:p>
          <a:endParaRPr lang="en-US"/>
        </a:p>
      </dgm:t>
    </dgm:pt>
    <dgm:pt modelId="{992A388F-FB36-4A1D-97C0-4C096686AB87}" type="sibTrans" cxnId="{C6B3C793-8147-444F-9F6B-2E0800D1123C}">
      <dgm:prSet/>
      <dgm:spPr/>
      <dgm:t>
        <a:bodyPr/>
        <a:lstStyle/>
        <a:p>
          <a:endParaRPr lang="en-US"/>
        </a:p>
      </dgm:t>
    </dgm:pt>
    <dgm:pt modelId="{2A1227CD-6D12-4F11-A07F-700C9563013F}">
      <dgm:prSet/>
      <dgm:spPr/>
      <dgm:t>
        <a:bodyPr/>
        <a:lstStyle/>
        <a:p>
          <a:pPr>
            <a:buFont typeface="Arial" panose="020B0604020202020204" pitchFamily="34" charset="0"/>
            <a:buChar char="•"/>
          </a:pPr>
          <a:r>
            <a:rPr lang="en-US" sz="1300"/>
            <a:t>Students must meet eligibility requirements</a:t>
          </a:r>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55D56600-9258-499B-9B1C-EFA3E52AAD7F}">
      <dgm:prSet/>
      <dgm:spPr/>
      <dgm:t>
        <a:bodyPr/>
        <a:lstStyle/>
        <a:p>
          <a:r>
            <a:rPr lang="en-US"/>
            <a:t>Available during Mid-Month and Summer Main administrations only </a:t>
          </a:r>
        </a:p>
      </dgm:t>
    </dgm:pt>
    <dgm:pt modelId="{EF25195A-C5DC-41C9-A483-ECA13670B4B4}" type="parTrans" cxnId="{29F6A7E5-41AD-4AE1-9D1F-86E3F67371C9}">
      <dgm:prSet/>
      <dgm:spPr/>
      <dgm:t>
        <a:bodyPr/>
        <a:lstStyle/>
        <a:p>
          <a:endParaRPr lang="en-US"/>
        </a:p>
      </dgm:t>
    </dgm:pt>
    <dgm:pt modelId="{651DFC1C-BA2E-453A-B469-8EDE3A36CEE1}" type="sibTrans" cxnId="{29F6A7E5-41AD-4AE1-9D1F-86E3F67371C9}">
      <dgm:prSet/>
      <dgm:spPr/>
      <dgm:t>
        <a:bodyPr/>
        <a:lstStyle/>
        <a:p>
          <a:endParaRPr lang="en-US"/>
        </a:p>
      </dgm:t>
    </dgm:pt>
    <dgm:pt modelId="{DBCBB84D-5CD8-42FB-BE5B-76A057FF919B}">
      <dgm:prSet/>
      <dgm:spPr/>
      <dgm:t>
        <a:bodyPr/>
        <a:lstStyle/>
        <a:p>
          <a:r>
            <a:rPr lang="en-US" dirty="0"/>
            <a:t>See </a:t>
          </a:r>
          <a:r>
            <a:rPr lang="en-US" i="1" dirty="0"/>
            <a:t>Student Assessment Handbook (SAH) </a:t>
          </a:r>
          <a:r>
            <a:rPr lang="en-US" dirty="0"/>
            <a:t>for administration parameters</a:t>
          </a:r>
        </a:p>
      </dgm:t>
    </dgm:pt>
    <dgm:pt modelId="{1F45DDAF-9964-4FAC-8019-7242A3777C89}" type="parTrans" cxnId="{0292AABD-E768-4E0E-A0E9-054561862238}">
      <dgm:prSet/>
      <dgm:spPr/>
      <dgm:t>
        <a:bodyPr/>
        <a:lstStyle/>
        <a:p>
          <a:endParaRPr lang="en-US"/>
        </a:p>
      </dgm:t>
    </dgm:pt>
    <dgm:pt modelId="{9132CDD5-67DA-4874-B796-4D9BDD5BAB3A}" type="sibTrans" cxnId="{0292AABD-E768-4E0E-A0E9-054561862238}">
      <dgm:prSet/>
      <dgm:spPr/>
      <dgm:t>
        <a:bodyPr/>
        <a:lstStyle/>
        <a:p>
          <a:endParaRPr lang="en-US"/>
        </a:p>
      </dgm:t>
    </dgm:pt>
    <dgm:pt modelId="{A7392174-CD16-404A-A459-0E9006457440}">
      <dgm:prSet/>
      <dgm:spPr/>
      <dgm:t>
        <a:bodyPr/>
        <a:lstStyle/>
        <a:p>
          <a:pPr>
            <a:buFont typeface="Arial" panose="020B0604020202020204" pitchFamily="34" charset="0"/>
            <a:buChar char="•"/>
          </a:pPr>
          <a:r>
            <a:rPr lang="en-US" sz="1300"/>
            <a:t>Testing-Out is available during the August, September, and March Mid-Month administrations and the Summer Main administration</a:t>
          </a:r>
        </a:p>
      </dgm:t>
    </dgm:pt>
    <dgm:pt modelId="{EA893EAF-354A-4884-B70C-CC5730CE0A81}" type="parTrans" cxnId="{07236770-0590-4E45-9DCB-F95827671DB6}">
      <dgm:prSet/>
      <dgm:spPr/>
      <dgm:t>
        <a:bodyPr/>
        <a:lstStyle/>
        <a:p>
          <a:endParaRPr lang="en-US"/>
        </a:p>
      </dgm:t>
    </dgm:pt>
    <dgm:pt modelId="{60CBB037-0EF4-4F12-AA47-AEA7694A5E97}" type="sibTrans" cxnId="{07236770-0590-4E45-9DCB-F95827671DB6}">
      <dgm:prSet/>
      <dgm:spPr/>
      <dgm:t>
        <a:bodyPr/>
        <a:lstStyle/>
        <a:p>
          <a:endParaRPr lang="en-US"/>
        </a:p>
      </dgm:t>
    </dgm:pt>
    <dgm:pt modelId="{F4FA8DE2-65AF-4CFF-875A-DF625BC0282B}">
      <dgm:prSet/>
      <dgm:spPr/>
      <dgm:t>
        <a:bodyPr/>
        <a:lstStyle/>
        <a:p>
          <a:pPr>
            <a:buFont typeface="Arial" panose="020B0604020202020204" pitchFamily="34" charset="0"/>
            <a:buChar char="•"/>
          </a:pPr>
          <a:r>
            <a:rPr lang="en-US" sz="1300"/>
            <a:t>See </a:t>
          </a:r>
          <a:r>
            <a:rPr lang="en-US" sz="1300" i="1"/>
            <a:t>SAH</a:t>
          </a:r>
          <a:r>
            <a:rPr lang="en-US" sz="1300"/>
            <a:t> for guidance</a:t>
          </a:r>
        </a:p>
      </dgm:t>
    </dgm:pt>
    <dgm:pt modelId="{4D392D8A-78CF-4E66-A9E0-3FCE49DA58A0}" type="parTrans" cxnId="{4C2D6867-6583-4F4F-BFFB-BBDC617B4ED1}">
      <dgm:prSet/>
      <dgm:spPr/>
      <dgm:t>
        <a:bodyPr/>
        <a:lstStyle/>
        <a:p>
          <a:endParaRPr lang="en-US"/>
        </a:p>
      </dgm:t>
    </dgm:pt>
    <dgm:pt modelId="{A652BCBD-81F8-4A7C-B262-1A64DE04B51D}" type="sibTrans" cxnId="{4C2D6867-6583-4F4F-BFFB-BBDC617B4ED1}">
      <dgm:prSet/>
      <dgm:spPr/>
      <dgm:t>
        <a:bodyPr/>
        <a:lstStyle/>
        <a:p>
          <a:endParaRPr lang="en-US"/>
        </a:p>
      </dgm:t>
    </dgm:pt>
    <dgm:pt modelId="{9534EDDF-B883-4434-81E1-32C8B0139700}" type="pres">
      <dgm:prSet presAssocID="{6D52F6C1-75A4-40B2-8260-CB528243A8A2}" presName="linear" presStyleCnt="0">
        <dgm:presLayoutVars>
          <dgm:dir/>
          <dgm:animLvl val="lvl"/>
          <dgm:resizeHandles val="exact"/>
        </dgm:presLayoutVars>
      </dgm:prSet>
      <dgm:spPr/>
    </dgm:pt>
    <dgm:pt modelId="{46E61B38-EF22-4C7F-B2B3-A733CD78F9EF}" type="pres">
      <dgm:prSet presAssocID="{7E207BF8-66B4-4C4F-8B82-5C80D922A01F}" presName="parentLin" presStyleCnt="0"/>
      <dgm:spPr/>
    </dgm:pt>
    <dgm:pt modelId="{C0F5BB95-8A96-47E6-92B3-B0414040A323}" type="pres">
      <dgm:prSet presAssocID="{7E207BF8-66B4-4C4F-8B82-5C80D922A01F}" presName="parentLeftMargin" presStyleLbl="node1" presStyleIdx="0" presStyleCnt="2"/>
      <dgm:spPr/>
    </dgm:pt>
    <dgm:pt modelId="{170D00D1-F498-4DD8-842C-62A8B46A5623}" type="pres">
      <dgm:prSet presAssocID="{7E207BF8-66B4-4C4F-8B82-5C80D922A01F}" presName="parentText" presStyleLbl="node1" presStyleIdx="0" presStyleCnt="2" custScaleX="142857" custScaleY="154644" custLinFactX="-13222" custLinFactNeighborX="-100000" custLinFactNeighborY="51479">
        <dgm:presLayoutVars>
          <dgm:chMax val="0"/>
          <dgm:bulletEnabled val="1"/>
        </dgm:presLayoutVars>
      </dgm:prSet>
      <dgm:spPr/>
    </dgm:pt>
    <dgm:pt modelId="{BBAF05F8-D723-4321-B854-949928FAF740}" type="pres">
      <dgm:prSet presAssocID="{7E207BF8-66B4-4C4F-8B82-5C80D922A01F}" presName="negativeSpace" presStyleCnt="0"/>
      <dgm:spPr/>
    </dgm:pt>
    <dgm:pt modelId="{FE2AEBB5-DA9F-4D7F-B3C4-38338AE95776}" type="pres">
      <dgm:prSet presAssocID="{7E207BF8-66B4-4C4F-8B82-5C80D922A01F}" presName="childText" presStyleLbl="conFgAcc1" presStyleIdx="0" presStyleCnt="2" custLinFactY="15257" custLinFactNeighborY="100000">
        <dgm:presLayoutVars>
          <dgm:bulletEnabled val="1"/>
        </dgm:presLayoutVars>
      </dgm:prSet>
      <dgm:spPr/>
    </dgm:pt>
    <dgm:pt modelId="{20CF985A-BD39-4F69-8637-465439FEDA47}" type="pres">
      <dgm:prSet presAssocID="{96D4E010-795E-414E-BEA8-8DAE5F74F9A3}" presName="spaceBetweenRectangles" presStyleCnt="0"/>
      <dgm:spPr/>
    </dgm:pt>
    <dgm:pt modelId="{FC97755E-7C6D-49D3-A44F-902455BFB3F5}" type="pres">
      <dgm:prSet presAssocID="{9C5311A3-9EE0-4D15-83B2-E742C54A9AF1}" presName="parentLin" presStyleCnt="0"/>
      <dgm:spPr/>
    </dgm:pt>
    <dgm:pt modelId="{F4028585-3947-42D2-BEF2-5BA1368C789D}" type="pres">
      <dgm:prSet presAssocID="{9C5311A3-9EE0-4D15-83B2-E742C54A9AF1}" presName="parentLeftMargin" presStyleLbl="node1" presStyleIdx="0" presStyleCnt="2"/>
      <dgm:spPr/>
    </dgm:pt>
    <dgm:pt modelId="{D9F02E1E-0ACB-426E-B244-EA8311BC6987}" type="pres">
      <dgm:prSet presAssocID="{9C5311A3-9EE0-4D15-83B2-E742C54A9AF1}" presName="parentText" presStyleLbl="node1" presStyleIdx="1" presStyleCnt="2" custScaleX="142857" custScaleY="166062" custLinFactNeighborX="-100000" custLinFactNeighborY="29011">
        <dgm:presLayoutVars>
          <dgm:chMax val="0"/>
          <dgm:bulletEnabled val="1"/>
        </dgm:presLayoutVars>
      </dgm:prSet>
      <dgm:spPr/>
    </dgm:pt>
    <dgm:pt modelId="{0A9D22F5-7103-491A-98A9-73F5D1195552}" type="pres">
      <dgm:prSet presAssocID="{9C5311A3-9EE0-4D15-83B2-E742C54A9AF1}" presName="negativeSpace" presStyleCnt="0"/>
      <dgm:spPr/>
    </dgm:pt>
    <dgm:pt modelId="{F0787717-AE05-4D77-A11B-9DAF2576428B}" type="pres">
      <dgm:prSet presAssocID="{9C5311A3-9EE0-4D15-83B2-E742C54A9AF1}" presName="childText" presStyleLbl="conFgAcc1" presStyleIdx="1" presStyleCnt="2" custLinFactY="6252" custLinFactNeighborY="100000">
        <dgm:presLayoutVars>
          <dgm:bulletEnabled val="1"/>
        </dgm:presLayoutVars>
      </dgm:prSet>
      <dgm:spPr/>
    </dgm:pt>
  </dgm:ptLst>
  <dgm:cxnLst>
    <dgm:cxn modelId="{8307C307-360E-4B69-93BA-A47FC70AAA95}" type="presOf" srcId="{55D56600-9258-499B-9B1C-EFA3E52AAD7F}" destId="{FE2AEBB5-DA9F-4D7F-B3C4-38338AE95776}" srcOrd="0" destOrd="1" presId="urn:microsoft.com/office/officeart/2005/8/layout/list1"/>
    <dgm:cxn modelId="{9254492F-552C-4ABA-92BB-3599EA9032F4}" type="presOf" srcId="{2A1227CD-6D12-4F11-A07F-700C9563013F}" destId="{F0787717-AE05-4D77-A11B-9DAF2576428B}" srcOrd="0" destOrd="0" presId="urn:microsoft.com/office/officeart/2005/8/layout/list1"/>
    <dgm:cxn modelId="{11520638-B9AA-4A29-A276-85BBCC2CB99B}" type="presOf" srcId="{9C5311A3-9EE0-4D15-83B2-E742C54A9AF1}" destId="{F4028585-3947-42D2-BEF2-5BA1368C789D}" srcOrd="0" destOrd="0" presId="urn:microsoft.com/office/officeart/2005/8/layout/list1"/>
    <dgm:cxn modelId="{C15F6966-9095-4B30-AD72-64EFEC1D636D}" type="presOf" srcId="{01EB1F1A-81B2-42DB-9F8E-4A36C757B5E2}" destId="{FE2AEBB5-DA9F-4D7F-B3C4-38338AE95776}" srcOrd="0" destOrd="0" presId="urn:microsoft.com/office/officeart/2005/8/layout/list1"/>
    <dgm:cxn modelId="{4D9D1347-9DA8-4F34-A28E-BDB6A654C860}" type="presOf" srcId="{F4FA8DE2-65AF-4CFF-875A-DF625BC0282B}" destId="{F0787717-AE05-4D77-A11B-9DAF2576428B}" srcOrd="0" destOrd="2" presId="urn:microsoft.com/office/officeart/2005/8/layout/list1"/>
    <dgm:cxn modelId="{4C2D6867-6583-4F4F-BFFB-BBDC617B4ED1}" srcId="{9C5311A3-9EE0-4D15-83B2-E742C54A9AF1}" destId="{F4FA8DE2-65AF-4CFF-875A-DF625BC0282B}" srcOrd="2" destOrd="0" parTransId="{4D392D8A-78CF-4E66-A9E0-3FCE49DA58A0}" sibTransId="{A652BCBD-81F8-4A7C-B262-1A64DE04B51D}"/>
    <dgm:cxn modelId="{07236770-0590-4E45-9DCB-F95827671DB6}" srcId="{9C5311A3-9EE0-4D15-83B2-E742C54A9AF1}" destId="{A7392174-CD16-404A-A459-0E9006457440}" srcOrd="1" destOrd="0" parTransId="{EA893EAF-354A-4884-B70C-CC5730CE0A81}" sibTransId="{60CBB037-0EF4-4F12-AA47-AEA7694A5E97}"/>
    <dgm:cxn modelId="{28F7CE73-84FE-4C2C-AE8E-993605345D69}" type="presOf" srcId="{DBCBB84D-5CD8-42FB-BE5B-76A057FF919B}" destId="{FE2AEBB5-DA9F-4D7F-B3C4-38338AE95776}" srcOrd="0" destOrd="2" presId="urn:microsoft.com/office/officeart/2005/8/layout/list1"/>
    <dgm:cxn modelId="{63D2838F-AE97-428F-BE35-CD1C4BA11D75}" srcId="{6D52F6C1-75A4-40B2-8260-CB528243A8A2}" destId="{9C5311A3-9EE0-4D15-83B2-E742C54A9AF1}" srcOrd="1" destOrd="0" parTransId="{9D8D8AD4-31BE-40DF-99C2-9BFFB4550D5E}" sibTransId="{6144512F-62AC-4014-A0C7-CCA05DE97BD4}"/>
    <dgm:cxn modelId="{C6B3C793-8147-444F-9F6B-2E0800D1123C}" srcId="{7E207BF8-66B4-4C4F-8B82-5C80D922A01F}" destId="{01EB1F1A-81B2-42DB-9F8E-4A36C757B5E2}" srcOrd="0" destOrd="0" parTransId="{724AFA07-E2F5-4291-90C0-2F367A52106D}" sibTransId="{992A388F-FB36-4A1D-97C0-4C096686AB87}"/>
    <dgm:cxn modelId="{DF3B6296-FB83-4527-9611-F750AFAD30CD}" srcId="{9C5311A3-9EE0-4D15-83B2-E742C54A9AF1}" destId="{2A1227CD-6D12-4F11-A07F-700C9563013F}" srcOrd="0" destOrd="0" parTransId="{A7248B33-5350-42A6-A05A-D7504F8147C1}" sibTransId="{D8E70ABF-7723-483F-83AA-C6461BAAA98C}"/>
    <dgm:cxn modelId="{FFB9B3A1-DC76-4B4D-8DB4-F01044DDE4D0}" type="presOf" srcId="{7E207BF8-66B4-4C4F-8B82-5C80D922A01F}" destId="{170D00D1-F498-4DD8-842C-62A8B46A5623}" srcOrd="1" destOrd="0" presId="urn:microsoft.com/office/officeart/2005/8/layout/list1"/>
    <dgm:cxn modelId="{F6AE0AA7-6043-43C1-853B-0407F406E885}" type="presOf" srcId="{9C5311A3-9EE0-4D15-83B2-E742C54A9AF1}" destId="{D9F02E1E-0ACB-426E-B244-EA8311BC6987}" srcOrd="1" destOrd="0" presId="urn:microsoft.com/office/officeart/2005/8/layout/list1"/>
    <dgm:cxn modelId="{DFEFF0B8-387D-4BBB-9837-8EB45394D3E3}" type="presOf" srcId="{6D52F6C1-75A4-40B2-8260-CB528243A8A2}" destId="{9534EDDF-B883-4434-81E1-32C8B0139700}" srcOrd="0" destOrd="0" presId="urn:microsoft.com/office/officeart/2005/8/layout/list1"/>
    <dgm:cxn modelId="{0292AABD-E768-4E0E-A0E9-054561862238}" srcId="{7E207BF8-66B4-4C4F-8B82-5C80D922A01F}" destId="{DBCBB84D-5CD8-42FB-BE5B-76A057FF919B}" srcOrd="2" destOrd="0" parTransId="{1F45DDAF-9964-4FAC-8019-7242A3777C89}" sibTransId="{9132CDD5-67DA-4874-B796-4D9BDD5BAB3A}"/>
    <dgm:cxn modelId="{E074AFC9-B8E9-488B-97DE-8990BBE9804B}" type="presOf" srcId="{A7392174-CD16-404A-A459-0E9006457440}" destId="{F0787717-AE05-4D77-A11B-9DAF2576428B}" srcOrd="0" destOrd="1" presId="urn:microsoft.com/office/officeart/2005/8/layout/list1"/>
    <dgm:cxn modelId="{8BE226E5-75E1-4A7E-955C-7B469B8C1A7A}" type="presOf" srcId="{7E207BF8-66B4-4C4F-8B82-5C80D922A01F}" destId="{C0F5BB95-8A96-47E6-92B3-B0414040A323}" srcOrd="0" destOrd="0" presId="urn:microsoft.com/office/officeart/2005/8/layout/list1"/>
    <dgm:cxn modelId="{29F6A7E5-41AD-4AE1-9D1F-86E3F67371C9}" srcId="{7E207BF8-66B4-4C4F-8B82-5C80D922A01F}" destId="{55D56600-9258-499B-9B1C-EFA3E52AAD7F}" srcOrd="1" destOrd="0" parTransId="{EF25195A-C5DC-41C9-A483-ECA13670B4B4}" sibTransId="{651DFC1C-BA2E-453A-B469-8EDE3A36CEE1}"/>
    <dgm:cxn modelId="{E1111BFC-D9F3-4ADF-9759-D1418E6A71BD}" srcId="{6D52F6C1-75A4-40B2-8260-CB528243A8A2}" destId="{7E207BF8-66B4-4C4F-8B82-5C80D922A01F}" srcOrd="0" destOrd="0" parTransId="{847399FE-EB2C-446A-8BBA-A5A9A4EE7F12}" sibTransId="{96D4E010-795E-414E-BEA8-8DAE5F74F9A3}"/>
    <dgm:cxn modelId="{3E4235CB-0675-49F4-BD32-8E0AE6567506}" type="presParOf" srcId="{9534EDDF-B883-4434-81E1-32C8B0139700}" destId="{46E61B38-EF22-4C7F-B2B3-A733CD78F9EF}" srcOrd="0" destOrd="0" presId="urn:microsoft.com/office/officeart/2005/8/layout/list1"/>
    <dgm:cxn modelId="{E09E5EF8-3A17-44C8-92BC-3969C5F7E7A1}" type="presParOf" srcId="{46E61B38-EF22-4C7F-B2B3-A733CD78F9EF}" destId="{C0F5BB95-8A96-47E6-92B3-B0414040A323}" srcOrd="0" destOrd="0" presId="urn:microsoft.com/office/officeart/2005/8/layout/list1"/>
    <dgm:cxn modelId="{EE1408AD-2353-48F0-87AE-7F1E65A75397}" type="presParOf" srcId="{46E61B38-EF22-4C7F-B2B3-A733CD78F9EF}" destId="{170D00D1-F498-4DD8-842C-62A8B46A5623}" srcOrd="1" destOrd="0" presId="urn:microsoft.com/office/officeart/2005/8/layout/list1"/>
    <dgm:cxn modelId="{C0FC41C0-5EA0-47BA-9D4A-CAD32759985C}" type="presParOf" srcId="{9534EDDF-B883-4434-81E1-32C8B0139700}" destId="{BBAF05F8-D723-4321-B854-949928FAF740}" srcOrd="1" destOrd="0" presId="urn:microsoft.com/office/officeart/2005/8/layout/list1"/>
    <dgm:cxn modelId="{D62478F5-0A48-4A0B-B78B-249681E37275}" type="presParOf" srcId="{9534EDDF-B883-4434-81E1-32C8B0139700}" destId="{FE2AEBB5-DA9F-4D7F-B3C4-38338AE95776}" srcOrd="2" destOrd="0" presId="urn:microsoft.com/office/officeart/2005/8/layout/list1"/>
    <dgm:cxn modelId="{D9EE281E-8596-4D95-91AE-DEE34E6E14BC}" type="presParOf" srcId="{9534EDDF-B883-4434-81E1-32C8B0139700}" destId="{20CF985A-BD39-4F69-8637-465439FEDA47}" srcOrd="3" destOrd="0" presId="urn:microsoft.com/office/officeart/2005/8/layout/list1"/>
    <dgm:cxn modelId="{23137CF5-2B6A-46EB-BC0E-70C608EED380}" type="presParOf" srcId="{9534EDDF-B883-4434-81E1-32C8B0139700}" destId="{FC97755E-7C6D-49D3-A44F-902455BFB3F5}" srcOrd="4" destOrd="0" presId="urn:microsoft.com/office/officeart/2005/8/layout/list1"/>
    <dgm:cxn modelId="{ACC82F69-3BCF-424C-B4D2-C475CA28E34E}" type="presParOf" srcId="{FC97755E-7C6D-49D3-A44F-902455BFB3F5}" destId="{F4028585-3947-42D2-BEF2-5BA1368C789D}" srcOrd="0" destOrd="0" presId="urn:microsoft.com/office/officeart/2005/8/layout/list1"/>
    <dgm:cxn modelId="{B5162B14-7059-4552-8F2C-D7D65C9A3641}" type="presParOf" srcId="{FC97755E-7C6D-49D3-A44F-902455BFB3F5}" destId="{D9F02E1E-0ACB-426E-B244-EA8311BC6987}" srcOrd="1" destOrd="0" presId="urn:microsoft.com/office/officeart/2005/8/layout/list1"/>
    <dgm:cxn modelId="{8A40FCB7-5696-49F0-8F6E-2BBD4061BFAC}" type="presParOf" srcId="{9534EDDF-B883-4434-81E1-32C8B0139700}" destId="{0A9D22F5-7103-491A-98A9-73F5D1195552}" srcOrd="5" destOrd="0" presId="urn:microsoft.com/office/officeart/2005/8/layout/list1"/>
    <dgm:cxn modelId="{0EFB534F-01C6-4D1B-8C39-F2D133E062C5}" type="presParOf" srcId="{9534EDDF-B883-4434-81E1-32C8B0139700}" destId="{F0787717-AE05-4D77-A11B-9DAF2576428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C38287-1823-4FB2-BBB4-296534F165E2}" type="doc">
      <dgm:prSet loTypeId="urn:microsoft.com/office/officeart/2016/7/layout/VerticalSolidActionList" loCatId="List" qsTypeId="urn:microsoft.com/office/officeart/2005/8/quickstyle/simple1" qsCatId="simple" csTypeId="urn:microsoft.com/office/officeart/2005/8/colors/ColorSchemeForSuggestions" csCatId="other" phldr="1"/>
      <dgm:spPr/>
      <dgm:t>
        <a:bodyPr/>
        <a:lstStyle/>
        <a:p>
          <a:endParaRPr lang="en-US"/>
        </a:p>
      </dgm:t>
    </dgm:pt>
    <dgm:pt modelId="{B4191433-0AAD-4A7F-BBF8-4A77E9650450}">
      <dgm:prSet/>
      <dgm:spPr/>
      <dgm:t>
        <a:bodyPr/>
        <a:lstStyle/>
        <a:p>
          <a:r>
            <a:rPr lang="en-US"/>
            <a:t>Develop</a:t>
          </a:r>
        </a:p>
      </dgm:t>
    </dgm:pt>
    <dgm:pt modelId="{8E89BC43-9B4D-4A5E-A6F6-803677F6FF42}" type="parTrans" cxnId="{F2B4953A-5401-4317-8F16-AACD645D9F5C}">
      <dgm:prSet/>
      <dgm:spPr/>
      <dgm:t>
        <a:bodyPr/>
        <a:lstStyle/>
        <a:p>
          <a:endParaRPr lang="en-US"/>
        </a:p>
      </dgm:t>
    </dgm:pt>
    <dgm:pt modelId="{F6775F46-7448-4CF0-AD17-C0FE9873C356}" type="sibTrans" cxnId="{F2B4953A-5401-4317-8F16-AACD645D9F5C}">
      <dgm:prSet/>
      <dgm:spPr/>
      <dgm:t>
        <a:bodyPr/>
        <a:lstStyle/>
        <a:p>
          <a:endParaRPr lang="en-US"/>
        </a:p>
      </dgm:t>
    </dgm:pt>
    <dgm:pt modelId="{068CEB04-5CDB-44FB-A9B7-5C02E11C5DCC}">
      <dgm:prSet custT="1"/>
      <dgm:spPr/>
      <dgm:t>
        <a:bodyPr/>
        <a:lstStyle/>
        <a:p>
          <a:r>
            <a:rPr lang="en-US" sz="1600" baseline="0"/>
            <a:t>Develop a strategy</a:t>
          </a:r>
        </a:p>
      </dgm:t>
    </dgm:pt>
    <dgm:pt modelId="{636F2FBD-79E1-4F79-BBEE-B830161695F4}" type="parTrans" cxnId="{ECA44528-76EC-47CB-B8D3-3394665BB582}">
      <dgm:prSet/>
      <dgm:spPr/>
      <dgm:t>
        <a:bodyPr/>
        <a:lstStyle/>
        <a:p>
          <a:endParaRPr lang="en-US"/>
        </a:p>
      </dgm:t>
    </dgm:pt>
    <dgm:pt modelId="{1FB1E7C0-2905-43C2-BCDF-6431C10012CF}" type="sibTrans" cxnId="{ECA44528-76EC-47CB-B8D3-3394665BB582}">
      <dgm:prSet/>
      <dgm:spPr/>
      <dgm:t>
        <a:bodyPr/>
        <a:lstStyle/>
        <a:p>
          <a:endParaRPr lang="en-US"/>
        </a:p>
      </dgm:t>
    </dgm:pt>
    <dgm:pt modelId="{DA44FBC9-F19B-4C9A-B8AA-645F57D75A2D}">
      <dgm:prSet/>
      <dgm:spPr/>
      <dgm:t>
        <a:bodyPr/>
        <a:lstStyle/>
        <a:p>
          <a:r>
            <a:rPr lang="en-US"/>
            <a:t>Notify</a:t>
          </a:r>
        </a:p>
      </dgm:t>
    </dgm:pt>
    <dgm:pt modelId="{C1DF605E-E813-44E9-98F1-8E622BC92A05}" type="parTrans" cxnId="{8CB9165B-15B0-4C86-B7B2-4AA5C28AE624}">
      <dgm:prSet/>
      <dgm:spPr/>
      <dgm:t>
        <a:bodyPr/>
        <a:lstStyle/>
        <a:p>
          <a:endParaRPr lang="en-US"/>
        </a:p>
      </dgm:t>
    </dgm:pt>
    <dgm:pt modelId="{A9D96E39-14B3-45DA-925E-118D7319AB38}" type="sibTrans" cxnId="{8CB9165B-15B0-4C86-B7B2-4AA5C28AE624}">
      <dgm:prSet/>
      <dgm:spPr/>
      <dgm:t>
        <a:bodyPr/>
        <a:lstStyle/>
        <a:p>
          <a:endParaRPr lang="en-US"/>
        </a:p>
      </dgm:t>
    </dgm:pt>
    <dgm:pt modelId="{F0B9BF7E-E927-4E1E-8349-A1D4BC4E7FA1}">
      <dgm:prSet custT="1"/>
      <dgm:spPr/>
      <dgm:t>
        <a:bodyPr/>
        <a:lstStyle/>
        <a:p>
          <a:r>
            <a:rPr lang="en-US" sz="1600" baseline="0"/>
            <a:t>Notify parents/guardians of test dates and times</a:t>
          </a:r>
        </a:p>
      </dgm:t>
    </dgm:pt>
    <dgm:pt modelId="{60A7E7C8-7912-44B4-9A3D-3EC652BC3E59}" type="parTrans" cxnId="{63F46162-7C74-495C-8F7B-C868F2C3E6D3}">
      <dgm:prSet/>
      <dgm:spPr/>
      <dgm:t>
        <a:bodyPr/>
        <a:lstStyle/>
        <a:p>
          <a:endParaRPr lang="en-US"/>
        </a:p>
      </dgm:t>
    </dgm:pt>
    <dgm:pt modelId="{F03F505C-29A3-40CB-9E42-8CBE4AE54D8A}" type="sibTrans" cxnId="{63F46162-7C74-495C-8F7B-C868F2C3E6D3}">
      <dgm:prSet/>
      <dgm:spPr/>
      <dgm:t>
        <a:bodyPr/>
        <a:lstStyle/>
        <a:p>
          <a:endParaRPr lang="en-US"/>
        </a:p>
      </dgm:t>
    </dgm:pt>
    <dgm:pt modelId="{CFEB4FFF-3227-4A73-9D57-33C466525938}">
      <dgm:prSet/>
      <dgm:spPr/>
      <dgm:t>
        <a:bodyPr/>
        <a:lstStyle/>
        <a:p>
          <a:r>
            <a:rPr lang="en-US"/>
            <a:t>Share</a:t>
          </a:r>
        </a:p>
      </dgm:t>
    </dgm:pt>
    <dgm:pt modelId="{805C1D2E-582F-4957-99D3-70DB18FD3DB9}" type="parTrans" cxnId="{34539007-C3E6-480D-BA97-322A8BEC95CF}">
      <dgm:prSet/>
      <dgm:spPr/>
      <dgm:t>
        <a:bodyPr/>
        <a:lstStyle/>
        <a:p>
          <a:endParaRPr lang="en-US"/>
        </a:p>
      </dgm:t>
    </dgm:pt>
    <dgm:pt modelId="{9C088122-8892-4A47-9620-5DDCED340024}" type="sibTrans" cxnId="{34539007-C3E6-480D-BA97-322A8BEC95CF}">
      <dgm:prSet/>
      <dgm:spPr/>
      <dgm:t>
        <a:bodyPr/>
        <a:lstStyle/>
        <a:p>
          <a:endParaRPr lang="en-US"/>
        </a:p>
      </dgm:t>
    </dgm:pt>
    <dgm:pt modelId="{C64AABA6-3F9C-4DCB-8199-149DDF38C72B}">
      <dgm:prSet custT="1"/>
      <dgm:spPr/>
      <dgm:t>
        <a:bodyPr/>
        <a:lstStyle/>
        <a:p>
          <a:r>
            <a:rPr lang="en-US" sz="1600" baseline="0"/>
            <a:t>Share the personal relevance of the test </a:t>
          </a:r>
        </a:p>
      </dgm:t>
    </dgm:pt>
    <dgm:pt modelId="{462CACB9-34BF-4A05-B8EC-BE55D257AD89}" type="parTrans" cxnId="{CC0A9ABE-DB42-4C01-9736-8DA7FF4DD57E}">
      <dgm:prSet/>
      <dgm:spPr/>
      <dgm:t>
        <a:bodyPr/>
        <a:lstStyle/>
        <a:p>
          <a:endParaRPr lang="en-US"/>
        </a:p>
      </dgm:t>
    </dgm:pt>
    <dgm:pt modelId="{288C74A5-201D-4B31-96E6-4C7F10960037}" type="sibTrans" cxnId="{CC0A9ABE-DB42-4C01-9736-8DA7FF4DD57E}">
      <dgm:prSet/>
      <dgm:spPr/>
      <dgm:t>
        <a:bodyPr/>
        <a:lstStyle/>
        <a:p>
          <a:endParaRPr lang="en-US"/>
        </a:p>
      </dgm:t>
    </dgm:pt>
    <dgm:pt modelId="{DEB08F5C-E400-41E8-B3E7-350B5BEA5532}">
      <dgm:prSet/>
      <dgm:spPr/>
      <dgm:t>
        <a:bodyPr/>
        <a:lstStyle/>
        <a:p>
          <a:r>
            <a:rPr lang="en-US"/>
            <a:t>Communicate</a:t>
          </a:r>
        </a:p>
      </dgm:t>
    </dgm:pt>
    <dgm:pt modelId="{259BBC3F-E3D9-4D07-80A8-44630446B349}" type="parTrans" cxnId="{B8371D59-B473-4311-8A77-CC286B8094A2}">
      <dgm:prSet/>
      <dgm:spPr/>
      <dgm:t>
        <a:bodyPr/>
        <a:lstStyle/>
        <a:p>
          <a:endParaRPr lang="en-US"/>
        </a:p>
      </dgm:t>
    </dgm:pt>
    <dgm:pt modelId="{F6CAFBFD-1E6A-4791-9BB9-0CEAE7F70196}" type="sibTrans" cxnId="{B8371D59-B473-4311-8A77-CC286B8094A2}">
      <dgm:prSet/>
      <dgm:spPr/>
      <dgm:t>
        <a:bodyPr/>
        <a:lstStyle/>
        <a:p>
          <a:endParaRPr lang="en-US"/>
        </a:p>
      </dgm:t>
    </dgm:pt>
    <dgm:pt modelId="{2B6250E3-881D-4439-AEA1-0B484FA1CCD2}">
      <dgm:prSet custT="1"/>
      <dgm:spPr/>
      <dgm:t>
        <a:bodyPr/>
        <a:lstStyle/>
        <a:p>
          <a:r>
            <a:rPr lang="en-US" sz="1600" baseline="0"/>
            <a:t>Communicate reporting timelines</a:t>
          </a:r>
        </a:p>
        <a:p>
          <a:r>
            <a:rPr lang="en-US" sz="1600"/>
            <a:t>Preliminary reports may be shared with parents, school, and district staff to support grading, promotion/retention, and placement decisions.</a:t>
          </a:r>
          <a:endParaRPr lang="en-US" sz="1600" baseline="0"/>
        </a:p>
      </dgm:t>
    </dgm:pt>
    <dgm:pt modelId="{DED85467-C357-48F1-8F07-D4ACCADEFD84}" type="parTrans" cxnId="{EC40271A-DDA0-4306-BD38-6E02A1D6FEBF}">
      <dgm:prSet/>
      <dgm:spPr/>
      <dgm:t>
        <a:bodyPr/>
        <a:lstStyle/>
        <a:p>
          <a:endParaRPr lang="en-US"/>
        </a:p>
      </dgm:t>
    </dgm:pt>
    <dgm:pt modelId="{D6409185-FA70-43B9-9B79-D6D9DB7ED208}" type="sibTrans" cxnId="{EC40271A-DDA0-4306-BD38-6E02A1D6FEBF}">
      <dgm:prSet/>
      <dgm:spPr/>
      <dgm:t>
        <a:bodyPr/>
        <a:lstStyle/>
        <a:p>
          <a:endParaRPr lang="en-US"/>
        </a:p>
      </dgm:t>
    </dgm:pt>
    <dgm:pt modelId="{C98E4975-EE7E-4AFD-A267-46D5A7C04486}">
      <dgm:prSet/>
      <dgm:spPr/>
      <dgm:t>
        <a:bodyPr/>
        <a:lstStyle/>
        <a:p>
          <a:r>
            <a:rPr lang="en-US"/>
            <a:t>Articulate</a:t>
          </a:r>
        </a:p>
      </dgm:t>
    </dgm:pt>
    <dgm:pt modelId="{045B0888-A07C-4AC9-9277-5D372BB97D0A}" type="parTrans" cxnId="{A68B7B49-F18F-4020-B2D2-0D6C9C0253EA}">
      <dgm:prSet/>
      <dgm:spPr/>
      <dgm:t>
        <a:bodyPr/>
        <a:lstStyle/>
        <a:p>
          <a:endParaRPr lang="en-US"/>
        </a:p>
      </dgm:t>
    </dgm:pt>
    <dgm:pt modelId="{6EC43917-1E48-4AB6-BC02-7723CA581238}" type="sibTrans" cxnId="{A68B7B49-F18F-4020-B2D2-0D6C9C0253EA}">
      <dgm:prSet/>
      <dgm:spPr/>
      <dgm:t>
        <a:bodyPr/>
        <a:lstStyle/>
        <a:p>
          <a:endParaRPr lang="en-US"/>
        </a:p>
      </dgm:t>
    </dgm:pt>
    <dgm:pt modelId="{745CB852-7800-45D9-8F5F-D256179188C4}">
      <dgm:prSet custT="1"/>
      <dgm:spPr/>
      <dgm:t>
        <a:bodyPr/>
        <a:lstStyle/>
        <a:p>
          <a:r>
            <a:rPr lang="en-US" sz="1600" baseline="0"/>
            <a:t>Articulate relationship between testing and specific policies and program</a:t>
          </a:r>
        </a:p>
      </dgm:t>
    </dgm:pt>
    <dgm:pt modelId="{2E5D2578-9ACD-4939-A97A-9AB7298C02BC}" type="parTrans" cxnId="{F75B55D6-8C05-4233-88CC-2CFDD2AFADD0}">
      <dgm:prSet/>
      <dgm:spPr/>
      <dgm:t>
        <a:bodyPr/>
        <a:lstStyle/>
        <a:p>
          <a:endParaRPr lang="en-US"/>
        </a:p>
      </dgm:t>
    </dgm:pt>
    <dgm:pt modelId="{2B45C70A-7FE7-4916-A5AA-2CEE316CCFDF}" type="sibTrans" cxnId="{F75B55D6-8C05-4233-88CC-2CFDD2AFADD0}">
      <dgm:prSet/>
      <dgm:spPr/>
      <dgm:t>
        <a:bodyPr/>
        <a:lstStyle/>
        <a:p>
          <a:endParaRPr lang="en-US"/>
        </a:p>
      </dgm:t>
    </dgm:pt>
    <dgm:pt modelId="{2E84DB8A-6827-4B84-B925-BF9DFFFC7CA0}">
      <dgm:prSet custT="1"/>
      <dgm:spPr/>
      <dgm:t>
        <a:bodyPr/>
        <a:lstStyle/>
        <a:p>
          <a:r>
            <a:rPr lang="en-US" sz="1100" baseline="0" dirty="0"/>
            <a:t>e.g. Demonstrating Subject Area Competency/Testing-Out, MOWR, Promotion and Retention</a:t>
          </a:r>
        </a:p>
      </dgm:t>
    </dgm:pt>
    <dgm:pt modelId="{34B59A84-CB50-488B-866B-7B92E4D7AA9C}" type="parTrans" cxnId="{2833B994-D466-4D39-A6C8-5EA344F6CF5F}">
      <dgm:prSet/>
      <dgm:spPr/>
      <dgm:t>
        <a:bodyPr/>
        <a:lstStyle/>
        <a:p>
          <a:endParaRPr lang="en-US"/>
        </a:p>
      </dgm:t>
    </dgm:pt>
    <dgm:pt modelId="{EF85AEAC-5B22-457B-A4DC-FF47E94B5449}" type="sibTrans" cxnId="{2833B994-D466-4D39-A6C8-5EA344F6CF5F}">
      <dgm:prSet/>
      <dgm:spPr/>
      <dgm:t>
        <a:bodyPr/>
        <a:lstStyle/>
        <a:p>
          <a:endParaRPr lang="en-US"/>
        </a:p>
      </dgm:t>
    </dgm:pt>
    <dgm:pt modelId="{79C6B59C-D68C-406F-9651-23C375728440}" type="pres">
      <dgm:prSet presAssocID="{E3C38287-1823-4FB2-BBB4-296534F165E2}" presName="Name0" presStyleCnt="0">
        <dgm:presLayoutVars>
          <dgm:dir/>
          <dgm:animLvl val="lvl"/>
          <dgm:resizeHandles val="exact"/>
        </dgm:presLayoutVars>
      </dgm:prSet>
      <dgm:spPr/>
    </dgm:pt>
    <dgm:pt modelId="{53EEBDDE-874C-4DCC-8F25-830CF519F5C7}" type="pres">
      <dgm:prSet presAssocID="{B4191433-0AAD-4A7F-BBF8-4A77E9650450}" presName="linNode" presStyleCnt="0"/>
      <dgm:spPr/>
    </dgm:pt>
    <dgm:pt modelId="{B347F6D4-2F6B-4B01-BC84-378F7F584306}" type="pres">
      <dgm:prSet presAssocID="{B4191433-0AAD-4A7F-BBF8-4A77E9650450}" presName="parentText" presStyleLbl="alignNode1" presStyleIdx="0" presStyleCnt="5">
        <dgm:presLayoutVars>
          <dgm:chMax val="1"/>
          <dgm:bulletEnabled/>
        </dgm:presLayoutVars>
      </dgm:prSet>
      <dgm:spPr/>
    </dgm:pt>
    <dgm:pt modelId="{077DF8CE-E2C5-4B30-B818-347E504C2592}" type="pres">
      <dgm:prSet presAssocID="{B4191433-0AAD-4A7F-BBF8-4A77E9650450}" presName="descendantText" presStyleLbl="alignAccFollowNode1" presStyleIdx="0" presStyleCnt="5" custLinFactNeighborX="-1126" custLinFactNeighborY="-8284">
        <dgm:presLayoutVars>
          <dgm:bulletEnabled/>
        </dgm:presLayoutVars>
      </dgm:prSet>
      <dgm:spPr/>
    </dgm:pt>
    <dgm:pt modelId="{C8BF7E1F-3DC0-47DB-9F05-8D68320D8E7B}" type="pres">
      <dgm:prSet presAssocID="{F6775F46-7448-4CF0-AD17-C0FE9873C356}" presName="sp" presStyleCnt="0"/>
      <dgm:spPr/>
    </dgm:pt>
    <dgm:pt modelId="{20E069FA-2EF2-4606-AF3F-26C7E53BA56C}" type="pres">
      <dgm:prSet presAssocID="{DA44FBC9-F19B-4C9A-B8AA-645F57D75A2D}" presName="linNode" presStyleCnt="0"/>
      <dgm:spPr/>
    </dgm:pt>
    <dgm:pt modelId="{FD770C6F-9BD3-4DB7-AC07-9C7EB1C3E03E}" type="pres">
      <dgm:prSet presAssocID="{DA44FBC9-F19B-4C9A-B8AA-645F57D75A2D}" presName="parentText" presStyleLbl="alignNode1" presStyleIdx="1" presStyleCnt="5">
        <dgm:presLayoutVars>
          <dgm:chMax val="1"/>
          <dgm:bulletEnabled/>
        </dgm:presLayoutVars>
      </dgm:prSet>
      <dgm:spPr/>
    </dgm:pt>
    <dgm:pt modelId="{042101F9-0299-44E3-B8AC-CD74855A8A39}" type="pres">
      <dgm:prSet presAssocID="{DA44FBC9-F19B-4C9A-B8AA-645F57D75A2D}" presName="descendantText" presStyleLbl="alignAccFollowNode1" presStyleIdx="1" presStyleCnt="5">
        <dgm:presLayoutVars>
          <dgm:bulletEnabled/>
        </dgm:presLayoutVars>
      </dgm:prSet>
      <dgm:spPr/>
    </dgm:pt>
    <dgm:pt modelId="{82076A6A-3167-405C-AF64-5C4BC43313DC}" type="pres">
      <dgm:prSet presAssocID="{A9D96E39-14B3-45DA-925E-118D7319AB38}" presName="sp" presStyleCnt="0"/>
      <dgm:spPr/>
    </dgm:pt>
    <dgm:pt modelId="{4C32CFEC-4E20-4879-B912-1502DEB53FF4}" type="pres">
      <dgm:prSet presAssocID="{CFEB4FFF-3227-4A73-9D57-33C466525938}" presName="linNode" presStyleCnt="0"/>
      <dgm:spPr/>
    </dgm:pt>
    <dgm:pt modelId="{E7D418BE-9894-425E-865B-1F295CB0E0FD}" type="pres">
      <dgm:prSet presAssocID="{CFEB4FFF-3227-4A73-9D57-33C466525938}" presName="parentText" presStyleLbl="alignNode1" presStyleIdx="2" presStyleCnt="5">
        <dgm:presLayoutVars>
          <dgm:chMax val="1"/>
          <dgm:bulletEnabled/>
        </dgm:presLayoutVars>
      </dgm:prSet>
      <dgm:spPr/>
    </dgm:pt>
    <dgm:pt modelId="{0D6B2732-820F-4678-B555-95BB0205477E}" type="pres">
      <dgm:prSet presAssocID="{CFEB4FFF-3227-4A73-9D57-33C466525938}" presName="descendantText" presStyleLbl="alignAccFollowNode1" presStyleIdx="2" presStyleCnt="5">
        <dgm:presLayoutVars>
          <dgm:bulletEnabled/>
        </dgm:presLayoutVars>
      </dgm:prSet>
      <dgm:spPr/>
    </dgm:pt>
    <dgm:pt modelId="{10ACC675-29E0-480B-920A-3537FA7C45F9}" type="pres">
      <dgm:prSet presAssocID="{9C088122-8892-4A47-9620-5DDCED340024}" presName="sp" presStyleCnt="0"/>
      <dgm:spPr/>
    </dgm:pt>
    <dgm:pt modelId="{6E4A89C8-4D92-4734-9BDB-0497E28062DD}" type="pres">
      <dgm:prSet presAssocID="{DEB08F5C-E400-41E8-B3E7-350B5BEA5532}" presName="linNode" presStyleCnt="0"/>
      <dgm:spPr/>
    </dgm:pt>
    <dgm:pt modelId="{8D4D2BBE-3232-4C6A-9A31-E6A3CF9D2844}" type="pres">
      <dgm:prSet presAssocID="{DEB08F5C-E400-41E8-B3E7-350B5BEA5532}" presName="parentText" presStyleLbl="alignNode1" presStyleIdx="3" presStyleCnt="5">
        <dgm:presLayoutVars>
          <dgm:chMax val="1"/>
          <dgm:bulletEnabled/>
        </dgm:presLayoutVars>
      </dgm:prSet>
      <dgm:spPr/>
    </dgm:pt>
    <dgm:pt modelId="{DD03DA2A-98B5-4F9B-933E-7CDD9F5BF6A6}" type="pres">
      <dgm:prSet presAssocID="{DEB08F5C-E400-41E8-B3E7-350B5BEA5532}" presName="descendantText" presStyleLbl="alignAccFollowNode1" presStyleIdx="3" presStyleCnt="5">
        <dgm:presLayoutVars>
          <dgm:bulletEnabled/>
        </dgm:presLayoutVars>
      </dgm:prSet>
      <dgm:spPr/>
    </dgm:pt>
    <dgm:pt modelId="{D4A675E8-95BD-4BB4-B056-CED514C7EE57}" type="pres">
      <dgm:prSet presAssocID="{F6CAFBFD-1E6A-4791-9BB9-0CEAE7F70196}" presName="sp" presStyleCnt="0"/>
      <dgm:spPr/>
    </dgm:pt>
    <dgm:pt modelId="{9A1A6C75-BFF4-45AC-9BB9-91B6DD64F9F5}" type="pres">
      <dgm:prSet presAssocID="{C98E4975-EE7E-4AFD-A267-46D5A7C04486}" presName="linNode" presStyleCnt="0"/>
      <dgm:spPr/>
    </dgm:pt>
    <dgm:pt modelId="{F25DD761-00B1-41E5-8978-63017A9AA0CD}" type="pres">
      <dgm:prSet presAssocID="{C98E4975-EE7E-4AFD-A267-46D5A7C04486}" presName="parentText" presStyleLbl="alignNode1" presStyleIdx="4" presStyleCnt="5">
        <dgm:presLayoutVars>
          <dgm:chMax val="1"/>
          <dgm:bulletEnabled/>
        </dgm:presLayoutVars>
      </dgm:prSet>
      <dgm:spPr/>
    </dgm:pt>
    <dgm:pt modelId="{95EB41F9-AD89-4E89-A167-2BC38F6B339B}" type="pres">
      <dgm:prSet presAssocID="{C98E4975-EE7E-4AFD-A267-46D5A7C04486}" presName="descendantText" presStyleLbl="alignAccFollowNode1" presStyleIdx="4" presStyleCnt="5">
        <dgm:presLayoutVars>
          <dgm:bulletEnabled/>
        </dgm:presLayoutVars>
      </dgm:prSet>
      <dgm:spPr/>
    </dgm:pt>
  </dgm:ptLst>
  <dgm:cxnLst>
    <dgm:cxn modelId="{9C674405-A975-4219-949C-6600471C8702}" type="presOf" srcId="{2B6250E3-881D-4439-AEA1-0B484FA1CCD2}" destId="{DD03DA2A-98B5-4F9B-933E-7CDD9F5BF6A6}" srcOrd="0" destOrd="0" presId="urn:microsoft.com/office/officeart/2016/7/layout/VerticalSolidActionList"/>
    <dgm:cxn modelId="{34539007-C3E6-480D-BA97-322A8BEC95CF}" srcId="{E3C38287-1823-4FB2-BBB4-296534F165E2}" destId="{CFEB4FFF-3227-4A73-9D57-33C466525938}" srcOrd="2" destOrd="0" parTransId="{805C1D2E-582F-4957-99D3-70DB18FD3DB9}" sibTransId="{9C088122-8892-4A47-9620-5DDCED340024}"/>
    <dgm:cxn modelId="{EC40271A-DDA0-4306-BD38-6E02A1D6FEBF}" srcId="{DEB08F5C-E400-41E8-B3E7-350B5BEA5532}" destId="{2B6250E3-881D-4439-AEA1-0B484FA1CCD2}" srcOrd="0" destOrd="0" parTransId="{DED85467-C357-48F1-8F07-D4ACCADEFD84}" sibTransId="{D6409185-FA70-43B9-9B79-D6D9DB7ED208}"/>
    <dgm:cxn modelId="{ECA44528-76EC-47CB-B8D3-3394665BB582}" srcId="{B4191433-0AAD-4A7F-BBF8-4A77E9650450}" destId="{068CEB04-5CDB-44FB-A9B7-5C02E11C5DCC}" srcOrd="0" destOrd="0" parTransId="{636F2FBD-79E1-4F79-BBEE-B830161695F4}" sibTransId="{1FB1E7C0-2905-43C2-BCDF-6431C10012CF}"/>
    <dgm:cxn modelId="{F2B4953A-5401-4317-8F16-AACD645D9F5C}" srcId="{E3C38287-1823-4FB2-BBB4-296534F165E2}" destId="{B4191433-0AAD-4A7F-BBF8-4A77E9650450}" srcOrd="0" destOrd="0" parTransId="{8E89BC43-9B4D-4A5E-A6F6-803677F6FF42}" sibTransId="{F6775F46-7448-4CF0-AD17-C0FE9873C356}"/>
    <dgm:cxn modelId="{8CB9165B-15B0-4C86-B7B2-4AA5C28AE624}" srcId="{E3C38287-1823-4FB2-BBB4-296534F165E2}" destId="{DA44FBC9-F19B-4C9A-B8AA-645F57D75A2D}" srcOrd="1" destOrd="0" parTransId="{C1DF605E-E813-44E9-98F1-8E622BC92A05}" sibTransId="{A9D96E39-14B3-45DA-925E-118D7319AB38}"/>
    <dgm:cxn modelId="{63F46162-7C74-495C-8F7B-C868F2C3E6D3}" srcId="{DA44FBC9-F19B-4C9A-B8AA-645F57D75A2D}" destId="{F0B9BF7E-E927-4E1E-8349-A1D4BC4E7FA1}" srcOrd="0" destOrd="0" parTransId="{60A7E7C8-7912-44B4-9A3D-3EC652BC3E59}" sibTransId="{F03F505C-29A3-40CB-9E42-8CBE4AE54D8A}"/>
    <dgm:cxn modelId="{6C2AE946-E95A-4895-9298-838D5ED606E0}" type="presOf" srcId="{B4191433-0AAD-4A7F-BBF8-4A77E9650450}" destId="{B347F6D4-2F6B-4B01-BC84-378F7F584306}" srcOrd="0" destOrd="0" presId="urn:microsoft.com/office/officeart/2016/7/layout/VerticalSolidActionList"/>
    <dgm:cxn modelId="{FD180D49-4C47-4610-B139-F6510A9806A8}" type="presOf" srcId="{745CB852-7800-45D9-8F5F-D256179188C4}" destId="{95EB41F9-AD89-4E89-A167-2BC38F6B339B}" srcOrd="0" destOrd="0" presId="urn:microsoft.com/office/officeart/2016/7/layout/VerticalSolidActionList"/>
    <dgm:cxn modelId="{A68B7B49-F18F-4020-B2D2-0D6C9C0253EA}" srcId="{E3C38287-1823-4FB2-BBB4-296534F165E2}" destId="{C98E4975-EE7E-4AFD-A267-46D5A7C04486}" srcOrd="4" destOrd="0" parTransId="{045B0888-A07C-4AC9-9277-5D372BB97D0A}" sibTransId="{6EC43917-1E48-4AB6-BC02-7723CA581238}"/>
    <dgm:cxn modelId="{91F0AC6B-EFC3-4128-9ABD-E2EBF376E723}" type="presOf" srcId="{DA44FBC9-F19B-4C9A-B8AA-645F57D75A2D}" destId="{FD770C6F-9BD3-4DB7-AC07-9C7EB1C3E03E}" srcOrd="0" destOrd="0" presId="urn:microsoft.com/office/officeart/2016/7/layout/VerticalSolidActionList"/>
    <dgm:cxn modelId="{B8371D59-B473-4311-8A77-CC286B8094A2}" srcId="{E3C38287-1823-4FB2-BBB4-296534F165E2}" destId="{DEB08F5C-E400-41E8-B3E7-350B5BEA5532}" srcOrd="3" destOrd="0" parTransId="{259BBC3F-E3D9-4D07-80A8-44630446B349}" sibTransId="{F6CAFBFD-1E6A-4791-9BB9-0CEAE7F70196}"/>
    <dgm:cxn modelId="{DD57E189-B72F-49E7-903E-649F0103F54C}" type="presOf" srcId="{E3C38287-1823-4FB2-BBB4-296534F165E2}" destId="{79C6B59C-D68C-406F-9651-23C375728440}" srcOrd="0" destOrd="0" presId="urn:microsoft.com/office/officeart/2016/7/layout/VerticalSolidActionList"/>
    <dgm:cxn modelId="{2833B994-D466-4D39-A6C8-5EA344F6CF5F}" srcId="{745CB852-7800-45D9-8F5F-D256179188C4}" destId="{2E84DB8A-6827-4B84-B925-BF9DFFFC7CA0}" srcOrd="0" destOrd="0" parTransId="{34B59A84-CB50-488B-866B-7B92E4D7AA9C}" sibTransId="{EF85AEAC-5B22-457B-A4DC-FF47E94B5449}"/>
    <dgm:cxn modelId="{CE9E36AD-2C42-410B-B27D-5BA5E2DF175F}" type="presOf" srcId="{068CEB04-5CDB-44FB-A9B7-5C02E11C5DCC}" destId="{077DF8CE-E2C5-4B30-B818-347E504C2592}" srcOrd="0" destOrd="0" presId="urn:microsoft.com/office/officeart/2016/7/layout/VerticalSolidActionList"/>
    <dgm:cxn modelId="{CC0A9ABE-DB42-4C01-9736-8DA7FF4DD57E}" srcId="{CFEB4FFF-3227-4A73-9D57-33C466525938}" destId="{C64AABA6-3F9C-4DCB-8199-149DDF38C72B}" srcOrd="0" destOrd="0" parTransId="{462CACB9-34BF-4A05-B8EC-BE55D257AD89}" sibTransId="{288C74A5-201D-4B31-96E6-4C7F10960037}"/>
    <dgm:cxn modelId="{9EF994C8-53E9-4D0E-AE16-70E2248285A0}" type="presOf" srcId="{C98E4975-EE7E-4AFD-A267-46D5A7C04486}" destId="{F25DD761-00B1-41E5-8978-63017A9AA0CD}" srcOrd="0" destOrd="0" presId="urn:microsoft.com/office/officeart/2016/7/layout/VerticalSolidActionList"/>
    <dgm:cxn modelId="{B213A1C8-7C1E-446B-A748-123C191BBF41}" type="presOf" srcId="{DEB08F5C-E400-41E8-B3E7-350B5BEA5532}" destId="{8D4D2BBE-3232-4C6A-9A31-E6A3CF9D2844}" srcOrd="0" destOrd="0" presId="urn:microsoft.com/office/officeart/2016/7/layout/VerticalSolidActionList"/>
    <dgm:cxn modelId="{134E16CC-8F44-497A-A311-2091A39017AC}" type="presOf" srcId="{C64AABA6-3F9C-4DCB-8199-149DDF38C72B}" destId="{0D6B2732-820F-4678-B555-95BB0205477E}" srcOrd="0" destOrd="0" presId="urn:microsoft.com/office/officeart/2016/7/layout/VerticalSolidActionList"/>
    <dgm:cxn modelId="{F75B55D6-8C05-4233-88CC-2CFDD2AFADD0}" srcId="{C98E4975-EE7E-4AFD-A267-46D5A7C04486}" destId="{745CB852-7800-45D9-8F5F-D256179188C4}" srcOrd="0" destOrd="0" parTransId="{2E5D2578-9ACD-4939-A97A-9AB7298C02BC}" sibTransId="{2B45C70A-7FE7-4916-A5AA-2CEE316CCFDF}"/>
    <dgm:cxn modelId="{4002A3E0-F5CF-4FB5-85D4-64161590B32C}" type="presOf" srcId="{CFEB4FFF-3227-4A73-9D57-33C466525938}" destId="{E7D418BE-9894-425E-865B-1F295CB0E0FD}" srcOrd="0" destOrd="0" presId="urn:microsoft.com/office/officeart/2016/7/layout/VerticalSolidActionList"/>
    <dgm:cxn modelId="{54B654F8-C731-4F3C-8511-2367671E9484}" type="presOf" srcId="{F0B9BF7E-E927-4E1E-8349-A1D4BC4E7FA1}" destId="{042101F9-0299-44E3-B8AC-CD74855A8A39}" srcOrd="0" destOrd="0" presId="urn:microsoft.com/office/officeart/2016/7/layout/VerticalSolidActionList"/>
    <dgm:cxn modelId="{A45876F8-711B-45C6-9A68-8EF629D58BB4}" type="presOf" srcId="{2E84DB8A-6827-4B84-B925-BF9DFFFC7CA0}" destId="{95EB41F9-AD89-4E89-A167-2BC38F6B339B}" srcOrd="0" destOrd="1" presId="urn:microsoft.com/office/officeart/2016/7/layout/VerticalSolidActionList"/>
    <dgm:cxn modelId="{3FF2851A-CA75-40D7-9FE7-6284BA970146}" type="presParOf" srcId="{79C6B59C-D68C-406F-9651-23C375728440}" destId="{53EEBDDE-874C-4DCC-8F25-830CF519F5C7}" srcOrd="0" destOrd="0" presId="urn:microsoft.com/office/officeart/2016/7/layout/VerticalSolidActionList"/>
    <dgm:cxn modelId="{7A728DFF-2E45-4355-A092-55FD79559E45}" type="presParOf" srcId="{53EEBDDE-874C-4DCC-8F25-830CF519F5C7}" destId="{B347F6D4-2F6B-4B01-BC84-378F7F584306}" srcOrd="0" destOrd="0" presId="urn:microsoft.com/office/officeart/2016/7/layout/VerticalSolidActionList"/>
    <dgm:cxn modelId="{BAC84FEE-5C81-4A52-BC26-9532C69624F8}" type="presParOf" srcId="{53EEBDDE-874C-4DCC-8F25-830CF519F5C7}" destId="{077DF8CE-E2C5-4B30-B818-347E504C2592}" srcOrd="1" destOrd="0" presId="urn:microsoft.com/office/officeart/2016/7/layout/VerticalSolidActionList"/>
    <dgm:cxn modelId="{7B8B5869-BE13-4384-8F10-F6146EF770ED}" type="presParOf" srcId="{79C6B59C-D68C-406F-9651-23C375728440}" destId="{C8BF7E1F-3DC0-47DB-9F05-8D68320D8E7B}" srcOrd="1" destOrd="0" presId="urn:microsoft.com/office/officeart/2016/7/layout/VerticalSolidActionList"/>
    <dgm:cxn modelId="{502FC7B5-CD89-4A46-A8AF-A36EA4A89E7B}" type="presParOf" srcId="{79C6B59C-D68C-406F-9651-23C375728440}" destId="{20E069FA-2EF2-4606-AF3F-26C7E53BA56C}" srcOrd="2" destOrd="0" presId="urn:microsoft.com/office/officeart/2016/7/layout/VerticalSolidActionList"/>
    <dgm:cxn modelId="{E2009A79-9155-4854-A4C0-C844FB37DF12}" type="presParOf" srcId="{20E069FA-2EF2-4606-AF3F-26C7E53BA56C}" destId="{FD770C6F-9BD3-4DB7-AC07-9C7EB1C3E03E}" srcOrd="0" destOrd="0" presId="urn:microsoft.com/office/officeart/2016/7/layout/VerticalSolidActionList"/>
    <dgm:cxn modelId="{6CB99C51-ED97-45AB-A3EE-A3E1F0A198A8}" type="presParOf" srcId="{20E069FA-2EF2-4606-AF3F-26C7E53BA56C}" destId="{042101F9-0299-44E3-B8AC-CD74855A8A39}" srcOrd="1" destOrd="0" presId="urn:microsoft.com/office/officeart/2016/7/layout/VerticalSolidActionList"/>
    <dgm:cxn modelId="{1B5B9083-9A90-4209-847E-64657A4634A8}" type="presParOf" srcId="{79C6B59C-D68C-406F-9651-23C375728440}" destId="{82076A6A-3167-405C-AF64-5C4BC43313DC}" srcOrd="3" destOrd="0" presId="urn:microsoft.com/office/officeart/2016/7/layout/VerticalSolidActionList"/>
    <dgm:cxn modelId="{E4961680-E6E6-45ED-A7BD-D221B6E274A0}" type="presParOf" srcId="{79C6B59C-D68C-406F-9651-23C375728440}" destId="{4C32CFEC-4E20-4879-B912-1502DEB53FF4}" srcOrd="4" destOrd="0" presId="urn:microsoft.com/office/officeart/2016/7/layout/VerticalSolidActionList"/>
    <dgm:cxn modelId="{C39CE6A7-7E34-4BD2-8EB6-8F1173C6806D}" type="presParOf" srcId="{4C32CFEC-4E20-4879-B912-1502DEB53FF4}" destId="{E7D418BE-9894-425E-865B-1F295CB0E0FD}" srcOrd="0" destOrd="0" presId="urn:microsoft.com/office/officeart/2016/7/layout/VerticalSolidActionList"/>
    <dgm:cxn modelId="{672B4B55-1284-4E14-84A6-C70CB55F73A0}" type="presParOf" srcId="{4C32CFEC-4E20-4879-B912-1502DEB53FF4}" destId="{0D6B2732-820F-4678-B555-95BB0205477E}" srcOrd="1" destOrd="0" presId="urn:microsoft.com/office/officeart/2016/7/layout/VerticalSolidActionList"/>
    <dgm:cxn modelId="{2C2B450C-803D-4E6D-98CE-449195D7A971}" type="presParOf" srcId="{79C6B59C-D68C-406F-9651-23C375728440}" destId="{10ACC675-29E0-480B-920A-3537FA7C45F9}" srcOrd="5" destOrd="0" presId="urn:microsoft.com/office/officeart/2016/7/layout/VerticalSolidActionList"/>
    <dgm:cxn modelId="{B9223D3C-32E7-4692-AC76-55FCB6B72B99}" type="presParOf" srcId="{79C6B59C-D68C-406F-9651-23C375728440}" destId="{6E4A89C8-4D92-4734-9BDB-0497E28062DD}" srcOrd="6" destOrd="0" presId="urn:microsoft.com/office/officeart/2016/7/layout/VerticalSolidActionList"/>
    <dgm:cxn modelId="{143A1BB0-6A6E-44D4-B88D-677802358ED0}" type="presParOf" srcId="{6E4A89C8-4D92-4734-9BDB-0497E28062DD}" destId="{8D4D2BBE-3232-4C6A-9A31-E6A3CF9D2844}" srcOrd="0" destOrd="0" presId="urn:microsoft.com/office/officeart/2016/7/layout/VerticalSolidActionList"/>
    <dgm:cxn modelId="{B6B63F57-3846-4AE5-BCEE-EABF7308F30B}" type="presParOf" srcId="{6E4A89C8-4D92-4734-9BDB-0497E28062DD}" destId="{DD03DA2A-98B5-4F9B-933E-7CDD9F5BF6A6}" srcOrd="1" destOrd="0" presId="urn:microsoft.com/office/officeart/2016/7/layout/VerticalSolidActionList"/>
    <dgm:cxn modelId="{35308486-E185-4623-A993-895EC580A73E}" type="presParOf" srcId="{79C6B59C-D68C-406F-9651-23C375728440}" destId="{D4A675E8-95BD-4BB4-B056-CED514C7EE57}" srcOrd="7" destOrd="0" presId="urn:microsoft.com/office/officeart/2016/7/layout/VerticalSolidActionList"/>
    <dgm:cxn modelId="{7AE98C96-1CEC-4141-84FF-38D8F679CD46}" type="presParOf" srcId="{79C6B59C-D68C-406F-9651-23C375728440}" destId="{9A1A6C75-BFF4-45AC-9BB9-91B6DD64F9F5}" srcOrd="8" destOrd="0" presId="urn:microsoft.com/office/officeart/2016/7/layout/VerticalSolidActionList"/>
    <dgm:cxn modelId="{FD301C9C-648D-4C17-B44B-82704D58F5A8}" type="presParOf" srcId="{9A1A6C75-BFF4-45AC-9BB9-91B6DD64F9F5}" destId="{F25DD761-00B1-41E5-8978-63017A9AA0CD}" srcOrd="0" destOrd="0" presId="urn:microsoft.com/office/officeart/2016/7/layout/VerticalSolidActionList"/>
    <dgm:cxn modelId="{1A2AD28B-A237-4E4E-9A45-206BFB4081E6}" type="presParOf" srcId="{9A1A6C75-BFF4-45AC-9BB9-91B6DD64F9F5}" destId="{95EB41F9-AD89-4E89-A167-2BC38F6B339B}"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72E42-51BD-4961-B3A3-D46BB2F0D3C2}">
      <dsp:nvSpPr>
        <dsp:cNvPr id="0" name=""/>
        <dsp:cNvSpPr/>
      </dsp:nvSpPr>
      <dsp:spPr>
        <a:xfrm>
          <a:off x="0" y="8838"/>
          <a:ext cx="7627451" cy="486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Students to be Tested</a:t>
          </a:r>
        </a:p>
      </dsp:txBody>
      <dsp:txXfrm>
        <a:off x="23760" y="32598"/>
        <a:ext cx="7579931" cy="439200"/>
      </dsp:txXfrm>
    </dsp:sp>
    <dsp:sp modelId="{BCCBB92B-F160-43B9-8D56-F7F978BCDE3D}">
      <dsp:nvSpPr>
        <dsp:cNvPr id="0" name=""/>
        <dsp:cNvSpPr/>
      </dsp:nvSpPr>
      <dsp:spPr>
        <a:xfrm>
          <a:off x="0" y="512074"/>
          <a:ext cx="7627451" cy="1338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228600" lvl="1" indent="-114300" algn="l" defTabSz="622300">
            <a:lnSpc>
              <a:spcPct val="90000"/>
            </a:lnSpc>
            <a:spcBef>
              <a:spcPct val="0"/>
            </a:spcBef>
            <a:spcAft>
              <a:spcPct val="20000"/>
            </a:spcAft>
            <a:buFont typeface="Arial" panose="020B0604020202020204" pitchFamily="34" charset="0"/>
            <a:buChar char="•"/>
          </a:pPr>
          <a:r>
            <a:rPr lang="en-US" sz="1400" kern="1200" dirty="0"/>
            <a:t>Testing includes all students enrolled in grades 3 through 8, except for those participating in the GAA.</a:t>
          </a:r>
        </a:p>
        <a:p>
          <a:pPr marL="228600" lvl="1" indent="-114300" algn="l" defTabSz="622300">
            <a:lnSpc>
              <a:spcPct val="90000"/>
            </a:lnSpc>
            <a:spcBef>
              <a:spcPct val="0"/>
            </a:spcBef>
            <a:spcAft>
              <a:spcPct val="20000"/>
            </a:spcAft>
            <a:buFont typeface="Arial" panose="020B0604020202020204" pitchFamily="34" charset="0"/>
            <a:buChar char="•"/>
          </a:pPr>
          <a:r>
            <a:rPr lang="en-US" sz="1400" kern="1200" dirty="0"/>
            <a:t>Advanced middle school students enrolled in an EOC MUST take the required EOC assessment.</a:t>
          </a:r>
        </a:p>
        <a:p>
          <a:pPr marL="228600" lvl="1" indent="-114300" algn="l" defTabSz="622300">
            <a:lnSpc>
              <a:spcPct val="90000"/>
            </a:lnSpc>
            <a:spcBef>
              <a:spcPct val="0"/>
            </a:spcBef>
            <a:spcAft>
              <a:spcPct val="20000"/>
            </a:spcAft>
            <a:buFont typeface="Arial" panose="020B0604020202020204" pitchFamily="34" charset="0"/>
            <a:buChar char="•"/>
          </a:pPr>
          <a:r>
            <a:rPr lang="en-US" sz="1400" kern="1200"/>
            <a:t>Those middle school students enrolled in an ELA, mathematics or science EOC course should not take the corresponding grade-level EOG.</a:t>
          </a:r>
          <a:endParaRPr lang="en-US" sz="1400" kern="1200" dirty="0"/>
        </a:p>
      </dsp:txBody>
      <dsp:txXfrm>
        <a:off x="0" y="512074"/>
        <a:ext cx="7627451" cy="1338094"/>
      </dsp:txXfrm>
    </dsp:sp>
    <dsp:sp modelId="{1805F9B1-CB4E-416F-96FA-12CB0611E280}">
      <dsp:nvSpPr>
        <dsp:cNvPr id="0" name=""/>
        <dsp:cNvSpPr/>
      </dsp:nvSpPr>
      <dsp:spPr>
        <a:xfrm>
          <a:off x="0" y="1707266"/>
          <a:ext cx="7627451" cy="486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Makeup Testing</a:t>
          </a:r>
        </a:p>
      </dsp:txBody>
      <dsp:txXfrm>
        <a:off x="23760" y="1731026"/>
        <a:ext cx="7579931" cy="439200"/>
      </dsp:txXfrm>
    </dsp:sp>
    <dsp:sp modelId="{2A50D099-4F03-419A-B424-4137A3CD646D}">
      <dsp:nvSpPr>
        <dsp:cNvPr id="0" name=""/>
        <dsp:cNvSpPr/>
      </dsp:nvSpPr>
      <dsp:spPr>
        <a:xfrm>
          <a:off x="0" y="2336889"/>
          <a:ext cx="7627451"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en-US" sz="1400" kern="1200"/>
            <a:t>Make-up tests must be given within the system’s scheduled local administration window; the last day of the local window should be scheduled as a makeup day.</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t>For Grades 3, 5, or 8 – a new student who has not tested should participate in the required promotion/retention EOG content assessment(s) for that grade level if the state window is still open</a:t>
          </a:r>
        </a:p>
      </dsp:txBody>
      <dsp:txXfrm>
        <a:off x="0" y="2336889"/>
        <a:ext cx="7627451" cy="1076400"/>
      </dsp:txXfrm>
    </dsp:sp>
    <dsp:sp modelId="{52ADD8F8-1DE7-4035-BE32-081C7D1C80F0}">
      <dsp:nvSpPr>
        <dsp:cNvPr id="0" name=""/>
        <dsp:cNvSpPr/>
      </dsp:nvSpPr>
      <dsp:spPr>
        <a:xfrm>
          <a:off x="0" y="3413289"/>
          <a:ext cx="7627451" cy="486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Retest</a:t>
          </a:r>
        </a:p>
      </dsp:txBody>
      <dsp:txXfrm>
        <a:off x="23760" y="3437049"/>
        <a:ext cx="7579931" cy="439200"/>
      </dsp:txXfrm>
    </dsp:sp>
    <dsp:sp modelId="{7AFCCB45-7BEF-4135-A57A-06D9C464F72E}">
      <dsp:nvSpPr>
        <dsp:cNvPr id="0" name=""/>
        <dsp:cNvSpPr/>
      </dsp:nvSpPr>
      <dsp:spPr>
        <a:xfrm>
          <a:off x="0" y="3900009"/>
          <a:ext cx="7627451" cy="71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en-US" sz="1400" kern="1200"/>
            <a:t>Students who are not on Grade Level for Reading in Grades 3,5,8</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t>Students who score in the Beginning Learner achievement level in mathematics in Grades 5,8</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t>Strategic Waivers are managed locally.</a:t>
          </a:r>
        </a:p>
      </dsp:txBody>
      <dsp:txXfrm>
        <a:off x="0" y="3900009"/>
        <a:ext cx="7627451" cy="713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AEBB5-DA9F-4D7F-B3C4-38338AE95776}">
      <dsp:nvSpPr>
        <dsp:cNvPr id="0" name=""/>
        <dsp:cNvSpPr/>
      </dsp:nvSpPr>
      <dsp:spPr>
        <a:xfrm>
          <a:off x="0" y="519835"/>
          <a:ext cx="6917357" cy="8158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6864" tIns="291592" rIns="53686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Counts as 20% of grade. </a:t>
          </a:r>
        </a:p>
        <a:p>
          <a:pPr marL="114300" lvl="1" indent="-114300" algn="l" defTabSz="622300">
            <a:lnSpc>
              <a:spcPct val="90000"/>
            </a:lnSpc>
            <a:spcBef>
              <a:spcPct val="0"/>
            </a:spcBef>
            <a:spcAft>
              <a:spcPct val="15000"/>
            </a:spcAft>
            <a:buChar char="•"/>
          </a:pPr>
          <a:r>
            <a:rPr lang="en-US" sz="1400" kern="1200"/>
            <a:t>Includes: Students with Disabilities (SWD) and English Learners (EL)</a:t>
          </a:r>
        </a:p>
      </dsp:txBody>
      <dsp:txXfrm>
        <a:off x="0" y="519835"/>
        <a:ext cx="6917357" cy="815850"/>
      </dsp:txXfrm>
    </dsp:sp>
    <dsp:sp modelId="{170D00D1-F498-4DD8-842C-62A8B46A5623}">
      <dsp:nvSpPr>
        <dsp:cNvPr id="0" name=""/>
        <dsp:cNvSpPr/>
      </dsp:nvSpPr>
      <dsp:spPr>
        <a:xfrm>
          <a:off x="0" y="56098"/>
          <a:ext cx="6586344" cy="6391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022" tIns="0" rIns="183022" bIns="0" numCol="1" spcCol="1270" anchor="ctr" anchorCtr="0">
          <a:noAutofit/>
        </a:bodyPr>
        <a:lstStyle/>
        <a:p>
          <a:pPr marL="0" lvl="0" indent="0" algn="l" defTabSz="755650">
            <a:lnSpc>
              <a:spcPct val="90000"/>
            </a:lnSpc>
            <a:spcBef>
              <a:spcPct val="0"/>
            </a:spcBef>
            <a:spcAft>
              <a:spcPct val="35000"/>
            </a:spcAft>
            <a:buNone/>
          </a:pPr>
          <a:r>
            <a:rPr lang="en-US" sz="1700" b="1" kern="1200"/>
            <a:t>Enrolled in EOC Course(s)</a:t>
          </a:r>
        </a:p>
      </dsp:txBody>
      <dsp:txXfrm>
        <a:off x="31199" y="87297"/>
        <a:ext cx="6523946" cy="576714"/>
      </dsp:txXfrm>
    </dsp:sp>
    <dsp:sp modelId="{F0787717-AE05-4D77-A11B-9DAF2576428B}">
      <dsp:nvSpPr>
        <dsp:cNvPr id="0" name=""/>
        <dsp:cNvSpPr/>
      </dsp:nvSpPr>
      <dsp:spPr>
        <a:xfrm>
          <a:off x="0" y="1890946"/>
          <a:ext cx="6917357" cy="12789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6864" tIns="291592" rIns="53686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AP/IB Course enrollees in EOC associated courses</a:t>
          </a:r>
        </a:p>
        <a:p>
          <a:pPr marL="114300" lvl="1" indent="-114300" algn="l" defTabSz="622300">
            <a:lnSpc>
              <a:spcPct val="90000"/>
            </a:lnSpc>
            <a:spcBef>
              <a:spcPct val="0"/>
            </a:spcBef>
            <a:spcAft>
              <a:spcPct val="15000"/>
            </a:spcAft>
            <a:buChar char="•"/>
          </a:pPr>
          <a:r>
            <a:rPr lang="en-US" sz="1400" kern="1200"/>
            <a:t>Dual Enrollment students</a:t>
          </a:r>
          <a:r>
            <a:rPr lang="en-US" sz="1400" kern="1200" baseline="30000">
              <a:solidFill>
                <a:srgbClr val="FF0000"/>
              </a:solidFill>
            </a:rPr>
            <a:t>*</a:t>
          </a:r>
          <a:endParaRPr lang="en-US" sz="1400" kern="1200"/>
        </a:p>
        <a:p>
          <a:pPr marL="114300" lvl="1" indent="-114300" algn="l" defTabSz="622300">
            <a:lnSpc>
              <a:spcPct val="90000"/>
            </a:lnSpc>
            <a:spcBef>
              <a:spcPct val="0"/>
            </a:spcBef>
            <a:spcAft>
              <a:spcPct val="15000"/>
            </a:spcAft>
            <a:buChar char="•"/>
          </a:pPr>
          <a:r>
            <a:rPr lang="en-US" sz="1400" kern="1200" err="1"/>
            <a:t>GaVS</a:t>
          </a:r>
          <a:r>
            <a:rPr lang="en-US" sz="1400" kern="1200"/>
            <a:t> </a:t>
          </a:r>
          <a:r>
            <a:rPr lang="en-US" sz="1400" kern="1200" baseline="30000">
              <a:solidFill>
                <a:srgbClr val="FF0000"/>
              </a:solidFill>
            </a:rPr>
            <a:t>**</a:t>
          </a:r>
        </a:p>
        <a:p>
          <a:pPr marL="114300" lvl="1" indent="-114300" algn="l" defTabSz="622300">
            <a:lnSpc>
              <a:spcPct val="90000"/>
            </a:lnSpc>
            <a:spcBef>
              <a:spcPct val="0"/>
            </a:spcBef>
            <a:spcAft>
              <a:spcPct val="15000"/>
            </a:spcAft>
            <a:buChar char="•"/>
          </a:pPr>
          <a:r>
            <a:rPr lang="en-US" sz="1400" kern="1200"/>
            <a:t>Credit Recovery</a:t>
          </a:r>
        </a:p>
      </dsp:txBody>
      <dsp:txXfrm>
        <a:off x="0" y="1890946"/>
        <a:ext cx="6917357" cy="1278900"/>
      </dsp:txXfrm>
    </dsp:sp>
    <dsp:sp modelId="{D9F02E1E-0ACB-426E-B244-EA8311BC6987}">
      <dsp:nvSpPr>
        <dsp:cNvPr id="0" name=""/>
        <dsp:cNvSpPr/>
      </dsp:nvSpPr>
      <dsp:spPr>
        <a:xfrm>
          <a:off x="0" y="1322938"/>
          <a:ext cx="6586344" cy="68630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022" tIns="0" rIns="183022" bIns="0" numCol="1" spcCol="1270" anchor="ctr" anchorCtr="0">
          <a:noAutofit/>
        </a:bodyPr>
        <a:lstStyle/>
        <a:p>
          <a:pPr marL="0" lvl="0" indent="0" algn="l" defTabSz="755650">
            <a:lnSpc>
              <a:spcPct val="90000"/>
            </a:lnSpc>
            <a:spcBef>
              <a:spcPct val="0"/>
            </a:spcBef>
            <a:spcAft>
              <a:spcPct val="35000"/>
            </a:spcAft>
            <a:buNone/>
          </a:pPr>
          <a:r>
            <a:rPr lang="en-US" sz="1700" b="1" kern="1200"/>
            <a:t>Enrolled in Specified Courses/Programs </a:t>
          </a:r>
        </a:p>
      </dsp:txBody>
      <dsp:txXfrm>
        <a:off x="33502" y="1356440"/>
        <a:ext cx="6519340" cy="619297"/>
      </dsp:txXfrm>
    </dsp:sp>
    <dsp:sp modelId="{E6AE2E5F-3466-45AF-A04D-00077F4AEA1E}">
      <dsp:nvSpPr>
        <dsp:cNvPr id="0" name=""/>
        <dsp:cNvSpPr/>
      </dsp:nvSpPr>
      <dsp:spPr>
        <a:xfrm>
          <a:off x="0" y="3694925"/>
          <a:ext cx="6917357" cy="10143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6864" tIns="291592" rIns="53686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Transfer students from home school, non-accredited entities</a:t>
          </a:r>
        </a:p>
        <a:p>
          <a:pPr marL="114300" lvl="1" indent="-114300" algn="l" defTabSz="622300">
            <a:lnSpc>
              <a:spcPct val="90000"/>
            </a:lnSpc>
            <a:spcBef>
              <a:spcPct val="0"/>
            </a:spcBef>
            <a:spcAft>
              <a:spcPct val="15000"/>
            </a:spcAft>
            <a:buChar char="•"/>
          </a:pPr>
          <a:r>
            <a:rPr lang="en-US" sz="1400" kern="1200"/>
            <a:t>Students concurrently enrolled in a GA public school and a private school or non-traditional entity</a:t>
          </a:r>
        </a:p>
      </dsp:txBody>
      <dsp:txXfrm>
        <a:off x="0" y="3694925"/>
        <a:ext cx="6917357" cy="1014300"/>
      </dsp:txXfrm>
    </dsp:sp>
    <dsp:sp modelId="{1DE8AF2B-19FB-4FAC-BFDC-50743FF1F894}">
      <dsp:nvSpPr>
        <dsp:cNvPr id="0" name=""/>
        <dsp:cNvSpPr/>
      </dsp:nvSpPr>
      <dsp:spPr>
        <a:xfrm>
          <a:off x="0" y="3155037"/>
          <a:ext cx="6586344" cy="6561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022" tIns="0" rIns="183022" bIns="0" numCol="1" spcCol="1270" anchor="ctr" anchorCtr="0">
          <a:noAutofit/>
        </a:bodyPr>
        <a:lstStyle/>
        <a:p>
          <a:pPr marL="0" lvl="0" indent="0" algn="l" defTabSz="755650">
            <a:lnSpc>
              <a:spcPct val="90000"/>
            </a:lnSpc>
            <a:spcBef>
              <a:spcPct val="0"/>
            </a:spcBef>
            <a:spcAft>
              <a:spcPct val="35000"/>
            </a:spcAft>
            <a:buNone/>
          </a:pPr>
          <a:r>
            <a:rPr lang="en-US" sz="1700" b="1" kern="1200"/>
            <a:t>Validation of Credit</a:t>
          </a:r>
        </a:p>
      </dsp:txBody>
      <dsp:txXfrm>
        <a:off x="32029" y="3187066"/>
        <a:ext cx="6522286" cy="5920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AEBB5-DA9F-4D7F-B3C4-38338AE95776}">
      <dsp:nvSpPr>
        <dsp:cNvPr id="0" name=""/>
        <dsp:cNvSpPr/>
      </dsp:nvSpPr>
      <dsp:spPr>
        <a:xfrm>
          <a:off x="0" y="989622"/>
          <a:ext cx="6917357" cy="17671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6864" tIns="354076" rIns="53686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Grade conversion score less than 70 on previous administration</a:t>
          </a:r>
        </a:p>
        <a:p>
          <a:pPr marL="171450" lvl="1" indent="-171450" algn="l" defTabSz="755650">
            <a:lnSpc>
              <a:spcPct val="90000"/>
            </a:lnSpc>
            <a:spcBef>
              <a:spcPct val="0"/>
            </a:spcBef>
            <a:spcAft>
              <a:spcPct val="15000"/>
            </a:spcAft>
            <a:buChar char="•"/>
          </a:pPr>
          <a:r>
            <a:rPr lang="en-US" sz="1700" kern="1200"/>
            <a:t>Available during Mid-Month and Summer Main administrations only </a:t>
          </a:r>
        </a:p>
        <a:p>
          <a:pPr marL="171450" lvl="1" indent="-171450" algn="l" defTabSz="755650">
            <a:lnSpc>
              <a:spcPct val="90000"/>
            </a:lnSpc>
            <a:spcBef>
              <a:spcPct val="0"/>
            </a:spcBef>
            <a:spcAft>
              <a:spcPct val="15000"/>
            </a:spcAft>
            <a:buChar char="•"/>
          </a:pPr>
          <a:r>
            <a:rPr lang="en-US" sz="1700" kern="1200" dirty="0"/>
            <a:t>See </a:t>
          </a:r>
          <a:r>
            <a:rPr lang="en-US" sz="1700" i="1" kern="1200" dirty="0"/>
            <a:t>Student Assessment Handbook (SAH) </a:t>
          </a:r>
          <a:r>
            <a:rPr lang="en-US" sz="1700" kern="1200" dirty="0"/>
            <a:t>for administration parameters</a:t>
          </a:r>
        </a:p>
      </dsp:txBody>
      <dsp:txXfrm>
        <a:off x="0" y="989622"/>
        <a:ext cx="6917357" cy="1767150"/>
      </dsp:txXfrm>
    </dsp:sp>
    <dsp:sp modelId="{170D00D1-F498-4DD8-842C-62A8B46A5623}">
      <dsp:nvSpPr>
        <dsp:cNvPr id="0" name=""/>
        <dsp:cNvSpPr/>
      </dsp:nvSpPr>
      <dsp:spPr>
        <a:xfrm>
          <a:off x="0" y="361405"/>
          <a:ext cx="6586344" cy="7760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022" tIns="0" rIns="183022" bIns="0" numCol="1" spcCol="1270" anchor="ctr" anchorCtr="0">
          <a:noAutofit/>
        </a:bodyPr>
        <a:lstStyle/>
        <a:p>
          <a:pPr marL="0" lvl="0" indent="0" algn="l" defTabSz="755650">
            <a:lnSpc>
              <a:spcPct val="90000"/>
            </a:lnSpc>
            <a:spcBef>
              <a:spcPct val="0"/>
            </a:spcBef>
            <a:spcAft>
              <a:spcPct val="35000"/>
            </a:spcAft>
            <a:buNone/>
          </a:pPr>
          <a:r>
            <a:rPr lang="en-US" sz="1700" b="1" kern="1200"/>
            <a:t>Retest</a:t>
          </a:r>
        </a:p>
      </dsp:txBody>
      <dsp:txXfrm>
        <a:off x="37884" y="399289"/>
        <a:ext cx="6510576" cy="700297"/>
      </dsp:txXfrm>
    </dsp:sp>
    <dsp:sp modelId="{F0787717-AE05-4D77-A11B-9DAF2576428B}">
      <dsp:nvSpPr>
        <dsp:cNvPr id="0" name=""/>
        <dsp:cNvSpPr/>
      </dsp:nvSpPr>
      <dsp:spPr>
        <a:xfrm>
          <a:off x="0" y="3172667"/>
          <a:ext cx="6917357" cy="17671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6864" tIns="354076" rIns="536864"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a:t>Students must meet eligibility requirements</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Testing-Out is available during the August, September, and March Mid-Month administrations and the Summer Main administration</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See </a:t>
          </a:r>
          <a:r>
            <a:rPr lang="en-US" sz="1700" i="1" kern="1200"/>
            <a:t>SAH</a:t>
          </a:r>
          <a:r>
            <a:rPr lang="en-US" sz="1700" kern="1200"/>
            <a:t> for guidance</a:t>
          </a:r>
        </a:p>
      </dsp:txBody>
      <dsp:txXfrm>
        <a:off x="0" y="3172667"/>
        <a:ext cx="6917357" cy="1767150"/>
      </dsp:txXfrm>
    </dsp:sp>
    <dsp:sp modelId="{D9F02E1E-0ACB-426E-B244-EA8311BC6987}">
      <dsp:nvSpPr>
        <dsp:cNvPr id="0" name=""/>
        <dsp:cNvSpPr/>
      </dsp:nvSpPr>
      <dsp:spPr>
        <a:xfrm>
          <a:off x="0" y="2632747"/>
          <a:ext cx="6586344" cy="8333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022" tIns="0" rIns="183022" bIns="0" numCol="1" spcCol="1270" anchor="ctr" anchorCtr="0">
          <a:noAutofit/>
        </a:bodyPr>
        <a:lstStyle/>
        <a:p>
          <a:pPr marL="0" lvl="0" indent="0" algn="l" defTabSz="755650">
            <a:lnSpc>
              <a:spcPct val="90000"/>
            </a:lnSpc>
            <a:spcBef>
              <a:spcPct val="0"/>
            </a:spcBef>
            <a:spcAft>
              <a:spcPct val="35000"/>
            </a:spcAft>
            <a:buNone/>
          </a:pPr>
          <a:r>
            <a:rPr lang="en-US" sz="1700" b="1" kern="1200"/>
            <a:t>Demonstrating Subject Area Competency (“Testing-Out”) </a:t>
          </a:r>
        </a:p>
      </dsp:txBody>
      <dsp:txXfrm>
        <a:off x="40682" y="2673429"/>
        <a:ext cx="6504980" cy="752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DF8CE-E2C5-4B30-B818-347E504C2592}">
      <dsp:nvSpPr>
        <dsp:cNvPr id="0" name=""/>
        <dsp:cNvSpPr/>
      </dsp:nvSpPr>
      <dsp:spPr>
        <a:xfrm>
          <a:off x="1559579" y="0"/>
          <a:ext cx="6309360" cy="8573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7771" rIns="122419" bIns="217771" numCol="1" spcCol="1270" anchor="ctr" anchorCtr="0">
          <a:noAutofit/>
        </a:bodyPr>
        <a:lstStyle/>
        <a:p>
          <a:pPr marL="0" lvl="0" indent="0" algn="l" defTabSz="711200">
            <a:lnSpc>
              <a:spcPct val="90000"/>
            </a:lnSpc>
            <a:spcBef>
              <a:spcPct val="0"/>
            </a:spcBef>
            <a:spcAft>
              <a:spcPct val="35000"/>
            </a:spcAft>
            <a:buNone/>
          </a:pPr>
          <a:r>
            <a:rPr lang="en-US" sz="1600" kern="1200" baseline="0"/>
            <a:t>Develop a strategy</a:t>
          </a:r>
        </a:p>
      </dsp:txBody>
      <dsp:txXfrm>
        <a:off x="1559579" y="0"/>
        <a:ext cx="6309360" cy="857367"/>
      </dsp:txXfrm>
    </dsp:sp>
    <dsp:sp modelId="{B347F6D4-2F6B-4B01-BC84-378F7F584306}">
      <dsp:nvSpPr>
        <dsp:cNvPr id="0" name=""/>
        <dsp:cNvSpPr/>
      </dsp:nvSpPr>
      <dsp:spPr>
        <a:xfrm>
          <a:off x="0" y="1954"/>
          <a:ext cx="1577340" cy="8573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4689" rIns="83468" bIns="84689" numCol="1" spcCol="1270" anchor="ctr" anchorCtr="0">
          <a:noAutofit/>
        </a:bodyPr>
        <a:lstStyle/>
        <a:p>
          <a:pPr marL="0" lvl="0" indent="0" algn="ctr" defTabSz="844550">
            <a:lnSpc>
              <a:spcPct val="90000"/>
            </a:lnSpc>
            <a:spcBef>
              <a:spcPct val="0"/>
            </a:spcBef>
            <a:spcAft>
              <a:spcPct val="35000"/>
            </a:spcAft>
            <a:buNone/>
          </a:pPr>
          <a:r>
            <a:rPr lang="en-US" sz="1900" kern="1200"/>
            <a:t>Develop</a:t>
          </a:r>
        </a:p>
      </dsp:txBody>
      <dsp:txXfrm>
        <a:off x="0" y="1954"/>
        <a:ext cx="1577340" cy="857367"/>
      </dsp:txXfrm>
    </dsp:sp>
    <dsp:sp modelId="{042101F9-0299-44E3-B8AC-CD74855A8A39}">
      <dsp:nvSpPr>
        <dsp:cNvPr id="0" name=""/>
        <dsp:cNvSpPr/>
      </dsp:nvSpPr>
      <dsp:spPr>
        <a:xfrm>
          <a:off x="1577340" y="910764"/>
          <a:ext cx="6309360" cy="8573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7771" rIns="122419" bIns="217771" numCol="1" spcCol="1270" anchor="ctr" anchorCtr="0">
          <a:noAutofit/>
        </a:bodyPr>
        <a:lstStyle/>
        <a:p>
          <a:pPr marL="0" lvl="0" indent="0" algn="l" defTabSz="711200">
            <a:lnSpc>
              <a:spcPct val="90000"/>
            </a:lnSpc>
            <a:spcBef>
              <a:spcPct val="0"/>
            </a:spcBef>
            <a:spcAft>
              <a:spcPct val="35000"/>
            </a:spcAft>
            <a:buNone/>
          </a:pPr>
          <a:r>
            <a:rPr lang="en-US" sz="1600" kern="1200" baseline="0"/>
            <a:t>Notify parents/guardians of test dates and times</a:t>
          </a:r>
        </a:p>
      </dsp:txBody>
      <dsp:txXfrm>
        <a:off x="1577340" y="910764"/>
        <a:ext cx="6309360" cy="857367"/>
      </dsp:txXfrm>
    </dsp:sp>
    <dsp:sp modelId="{FD770C6F-9BD3-4DB7-AC07-9C7EB1C3E03E}">
      <dsp:nvSpPr>
        <dsp:cNvPr id="0" name=""/>
        <dsp:cNvSpPr/>
      </dsp:nvSpPr>
      <dsp:spPr>
        <a:xfrm>
          <a:off x="0" y="910764"/>
          <a:ext cx="1577340" cy="8573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4689" rIns="83468" bIns="84689" numCol="1" spcCol="1270" anchor="ctr" anchorCtr="0">
          <a:noAutofit/>
        </a:bodyPr>
        <a:lstStyle/>
        <a:p>
          <a:pPr marL="0" lvl="0" indent="0" algn="ctr" defTabSz="844550">
            <a:lnSpc>
              <a:spcPct val="90000"/>
            </a:lnSpc>
            <a:spcBef>
              <a:spcPct val="0"/>
            </a:spcBef>
            <a:spcAft>
              <a:spcPct val="35000"/>
            </a:spcAft>
            <a:buNone/>
          </a:pPr>
          <a:r>
            <a:rPr lang="en-US" sz="1900" kern="1200"/>
            <a:t>Notify</a:t>
          </a:r>
        </a:p>
      </dsp:txBody>
      <dsp:txXfrm>
        <a:off x="0" y="910764"/>
        <a:ext cx="1577340" cy="857367"/>
      </dsp:txXfrm>
    </dsp:sp>
    <dsp:sp modelId="{0D6B2732-820F-4678-B555-95BB0205477E}">
      <dsp:nvSpPr>
        <dsp:cNvPr id="0" name=""/>
        <dsp:cNvSpPr/>
      </dsp:nvSpPr>
      <dsp:spPr>
        <a:xfrm>
          <a:off x="1577340" y="1819574"/>
          <a:ext cx="6309360" cy="8573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7771" rIns="122419" bIns="217771" numCol="1" spcCol="1270" anchor="ctr" anchorCtr="0">
          <a:noAutofit/>
        </a:bodyPr>
        <a:lstStyle/>
        <a:p>
          <a:pPr marL="0" lvl="0" indent="0" algn="l" defTabSz="711200">
            <a:lnSpc>
              <a:spcPct val="90000"/>
            </a:lnSpc>
            <a:spcBef>
              <a:spcPct val="0"/>
            </a:spcBef>
            <a:spcAft>
              <a:spcPct val="35000"/>
            </a:spcAft>
            <a:buNone/>
          </a:pPr>
          <a:r>
            <a:rPr lang="en-US" sz="1600" kern="1200" baseline="0"/>
            <a:t>Share the personal relevance of the test </a:t>
          </a:r>
        </a:p>
      </dsp:txBody>
      <dsp:txXfrm>
        <a:off x="1577340" y="1819574"/>
        <a:ext cx="6309360" cy="857367"/>
      </dsp:txXfrm>
    </dsp:sp>
    <dsp:sp modelId="{E7D418BE-9894-425E-865B-1F295CB0E0FD}">
      <dsp:nvSpPr>
        <dsp:cNvPr id="0" name=""/>
        <dsp:cNvSpPr/>
      </dsp:nvSpPr>
      <dsp:spPr>
        <a:xfrm>
          <a:off x="0" y="1819574"/>
          <a:ext cx="1577340" cy="8573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4689" rIns="83468" bIns="84689" numCol="1" spcCol="1270" anchor="ctr" anchorCtr="0">
          <a:noAutofit/>
        </a:bodyPr>
        <a:lstStyle/>
        <a:p>
          <a:pPr marL="0" lvl="0" indent="0" algn="ctr" defTabSz="844550">
            <a:lnSpc>
              <a:spcPct val="90000"/>
            </a:lnSpc>
            <a:spcBef>
              <a:spcPct val="0"/>
            </a:spcBef>
            <a:spcAft>
              <a:spcPct val="35000"/>
            </a:spcAft>
            <a:buNone/>
          </a:pPr>
          <a:r>
            <a:rPr lang="en-US" sz="1900" kern="1200"/>
            <a:t>Share</a:t>
          </a:r>
        </a:p>
      </dsp:txBody>
      <dsp:txXfrm>
        <a:off x="0" y="1819574"/>
        <a:ext cx="1577340" cy="857367"/>
      </dsp:txXfrm>
    </dsp:sp>
    <dsp:sp modelId="{DD03DA2A-98B5-4F9B-933E-7CDD9F5BF6A6}">
      <dsp:nvSpPr>
        <dsp:cNvPr id="0" name=""/>
        <dsp:cNvSpPr/>
      </dsp:nvSpPr>
      <dsp:spPr>
        <a:xfrm>
          <a:off x="1577340" y="2728384"/>
          <a:ext cx="6309360" cy="8573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7771" rIns="122419" bIns="217771" numCol="1" spcCol="1270" anchor="ctr" anchorCtr="0">
          <a:noAutofit/>
        </a:bodyPr>
        <a:lstStyle/>
        <a:p>
          <a:pPr marL="0" lvl="0" indent="0" algn="l" defTabSz="711200">
            <a:lnSpc>
              <a:spcPct val="90000"/>
            </a:lnSpc>
            <a:spcBef>
              <a:spcPct val="0"/>
            </a:spcBef>
            <a:spcAft>
              <a:spcPct val="35000"/>
            </a:spcAft>
            <a:buNone/>
          </a:pPr>
          <a:r>
            <a:rPr lang="en-US" sz="1600" kern="1200" baseline="0"/>
            <a:t>Communicate reporting timelines</a:t>
          </a:r>
        </a:p>
        <a:p>
          <a:pPr marL="0" lvl="0" indent="0" algn="l" defTabSz="711200">
            <a:lnSpc>
              <a:spcPct val="90000"/>
            </a:lnSpc>
            <a:spcBef>
              <a:spcPct val="0"/>
            </a:spcBef>
            <a:spcAft>
              <a:spcPct val="35000"/>
            </a:spcAft>
            <a:buNone/>
          </a:pPr>
          <a:r>
            <a:rPr lang="en-US" sz="1600" kern="1200"/>
            <a:t>Preliminary reports may be shared with parents, school, and district staff to support grading, promotion/retention, and placement decisions.</a:t>
          </a:r>
          <a:endParaRPr lang="en-US" sz="1600" kern="1200" baseline="0"/>
        </a:p>
      </dsp:txBody>
      <dsp:txXfrm>
        <a:off x="1577340" y="2728384"/>
        <a:ext cx="6309360" cy="857367"/>
      </dsp:txXfrm>
    </dsp:sp>
    <dsp:sp modelId="{8D4D2BBE-3232-4C6A-9A31-E6A3CF9D2844}">
      <dsp:nvSpPr>
        <dsp:cNvPr id="0" name=""/>
        <dsp:cNvSpPr/>
      </dsp:nvSpPr>
      <dsp:spPr>
        <a:xfrm>
          <a:off x="0" y="2728384"/>
          <a:ext cx="1577340" cy="8573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4689" rIns="83468" bIns="84689" numCol="1" spcCol="1270" anchor="ctr" anchorCtr="0">
          <a:noAutofit/>
        </a:bodyPr>
        <a:lstStyle/>
        <a:p>
          <a:pPr marL="0" lvl="0" indent="0" algn="ctr" defTabSz="844550">
            <a:lnSpc>
              <a:spcPct val="90000"/>
            </a:lnSpc>
            <a:spcBef>
              <a:spcPct val="0"/>
            </a:spcBef>
            <a:spcAft>
              <a:spcPct val="35000"/>
            </a:spcAft>
            <a:buNone/>
          </a:pPr>
          <a:r>
            <a:rPr lang="en-US" sz="1900" kern="1200"/>
            <a:t>Communicate</a:t>
          </a:r>
        </a:p>
      </dsp:txBody>
      <dsp:txXfrm>
        <a:off x="0" y="2728384"/>
        <a:ext cx="1577340" cy="857367"/>
      </dsp:txXfrm>
    </dsp:sp>
    <dsp:sp modelId="{95EB41F9-AD89-4E89-A167-2BC38F6B339B}">
      <dsp:nvSpPr>
        <dsp:cNvPr id="0" name=""/>
        <dsp:cNvSpPr/>
      </dsp:nvSpPr>
      <dsp:spPr>
        <a:xfrm>
          <a:off x="1577340" y="3637194"/>
          <a:ext cx="6309360" cy="8573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217771" rIns="122419" bIns="217771" numCol="1" spcCol="1270" anchor="t" anchorCtr="0">
          <a:noAutofit/>
        </a:bodyPr>
        <a:lstStyle/>
        <a:p>
          <a:pPr marL="0" lvl="0" indent="0" algn="l" defTabSz="711200">
            <a:lnSpc>
              <a:spcPct val="90000"/>
            </a:lnSpc>
            <a:spcBef>
              <a:spcPct val="0"/>
            </a:spcBef>
            <a:spcAft>
              <a:spcPct val="35000"/>
            </a:spcAft>
            <a:buNone/>
          </a:pPr>
          <a:r>
            <a:rPr lang="en-US" sz="1600" kern="1200" baseline="0"/>
            <a:t>Articulate relationship between testing and specific policies and program</a:t>
          </a:r>
        </a:p>
        <a:p>
          <a:pPr marL="57150" lvl="1" indent="-57150" algn="l" defTabSz="488950">
            <a:lnSpc>
              <a:spcPct val="90000"/>
            </a:lnSpc>
            <a:spcBef>
              <a:spcPct val="0"/>
            </a:spcBef>
            <a:spcAft>
              <a:spcPct val="15000"/>
            </a:spcAft>
            <a:buChar char="•"/>
          </a:pPr>
          <a:r>
            <a:rPr lang="en-US" sz="1100" kern="1200" baseline="0" dirty="0"/>
            <a:t>e.g. Demonstrating Subject Area Competency/Testing-Out, MOWR, Promotion and Retention</a:t>
          </a:r>
        </a:p>
      </dsp:txBody>
      <dsp:txXfrm>
        <a:off x="1577340" y="3637194"/>
        <a:ext cx="6309360" cy="857367"/>
      </dsp:txXfrm>
    </dsp:sp>
    <dsp:sp modelId="{F25DD761-00B1-41E5-8978-63017A9AA0CD}">
      <dsp:nvSpPr>
        <dsp:cNvPr id="0" name=""/>
        <dsp:cNvSpPr/>
      </dsp:nvSpPr>
      <dsp:spPr>
        <a:xfrm>
          <a:off x="0" y="3637194"/>
          <a:ext cx="1577340" cy="8573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84689" rIns="83468" bIns="84689" numCol="1" spcCol="1270" anchor="ctr" anchorCtr="0">
          <a:noAutofit/>
        </a:bodyPr>
        <a:lstStyle/>
        <a:p>
          <a:pPr marL="0" lvl="0" indent="0" algn="ctr" defTabSz="844550">
            <a:lnSpc>
              <a:spcPct val="90000"/>
            </a:lnSpc>
            <a:spcBef>
              <a:spcPct val="0"/>
            </a:spcBef>
            <a:spcAft>
              <a:spcPct val="35000"/>
            </a:spcAft>
            <a:buNone/>
          </a:pPr>
          <a:r>
            <a:rPr lang="en-US" sz="1900" kern="1200"/>
            <a:t>Articulate</a:t>
          </a:r>
        </a:p>
      </dsp:txBody>
      <dsp:txXfrm>
        <a:off x="0" y="3637194"/>
        <a:ext cx="1577340" cy="8573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7072"/>
          </a:xfrm>
          <a:prstGeom prst="rect">
            <a:avLst/>
          </a:prstGeom>
        </p:spPr>
        <p:txBody>
          <a:bodyPr vert="horz" lIns="93315" tIns="46657" rIns="93315" bIns="46657" rtlCol="0"/>
          <a:lstStyle>
            <a:lvl1pPr algn="r">
              <a:defRPr sz="1200"/>
            </a:lvl1pPr>
          </a:lstStyle>
          <a:p>
            <a:fld id="{144086D9-9344-40EE-B036-6F4A77DB3C76}" type="datetimeFigureOut">
              <a:rPr lang="en-US" smtClean="0"/>
              <a:t>8/24/2018</a:t>
            </a:fld>
            <a:endParaRPr lang="en-US"/>
          </a:p>
        </p:txBody>
      </p:sp>
      <p:sp>
        <p:nvSpPr>
          <p:cNvPr id="4" name="Footer Placeholder 3"/>
          <p:cNvSpPr>
            <a:spLocks noGrp="1"/>
          </p:cNvSpPr>
          <p:nvPr>
            <p:ph type="ftr" sz="quarter" idx="2"/>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15" tIns="46657" rIns="93315" bIns="46657" rtlCol="0" anchor="b"/>
          <a:lstStyle>
            <a:lvl1pPr algn="r">
              <a:defRPr sz="1200"/>
            </a:lvl1pPr>
          </a:lstStyle>
          <a:p>
            <a:fld id="{568132E6-B52C-4BAD-9034-F0FE2266D6F7}"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5" tIns="46657" rIns="93315" bIns="46657" rtlCol="0"/>
          <a:lstStyle>
            <a:lvl1pPr algn="r">
              <a:defRPr sz="1200"/>
            </a:lvl1pPr>
          </a:lstStyle>
          <a:p>
            <a:fld id="{D8AB1433-BF8B-45C5-81D6-089F21EECCF9}" type="datetimeFigureOut">
              <a:rPr lang="en-US" smtClean="0"/>
              <a:t>8/24/2018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15" tIns="46657" rIns="93315" bIns="46657"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14D4630-72A1-4B96-9E89-6E403892B6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EFD39FF-FC9C-47ED-8DE8-0D8D83294A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563B11EE-0C7F-4E22-9281-8F933F8A45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569F6B-AE7B-488F-87A5-D7CC24D739DE}"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2673191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B23736E7-DFA8-4683-A1F8-673CE5C9F6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D007F428-2382-4B6C-B8D1-8F00D9CE0E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6676" name="Slide Number Placeholder 3">
            <a:extLst>
              <a:ext uri="{FF2B5EF4-FFF2-40B4-BE49-F238E27FC236}">
                <a16:creationId xmlns:a16="http://schemas.microsoft.com/office/drawing/2014/main" id="{1ADFEA49-C8C4-46CC-A614-6A10934A8E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2363" indent="-223838">
              <a:spcBef>
                <a:spcPct val="30000"/>
              </a:spcBef>
              <a:defRPr sz="1200">
                <a:solidFill>
                  <a:schemeClr val="tx1"/>
                </a:solidFill>
                <a:latin typeface="Calibri" panose="020F0502020204030204" pitchFamily="34" charset="0"/>
              </a:defRPr>
            </a:lvl3pPr>
            <a:lvl4pPr marL="1571625"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19F7E9-67B0-46A7-880D-63E6043AF25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177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65</a:t>
            </a:fld>
            <a:endParaRPr lang="en-US"/>
          </a:p>
        </p:txBody>
      </p:sp>
    </p:spTree>
    <p:extLst>
      <p:ext uri="{BB962C8B-B14F-4D97-AF65-F5344CB8AC3E}">
        <p14:creationId xmlns:p14="http://schemas.microsoft.com/office/powerpoint/2010/main" val="129027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66</a:t>
            </a:fld>
            <a:endParaRPr lang="en-US"/>
          </a:p>
        </p:txBody>
      </p:sp>
    </p:spTree>
    <p:extLst>
      <p:ext uri="{BB962C8B-B14F-4D97-AF65-F5344CB8AC3E}">
        <p14:creationId xmlns:p14="http://schemas.microsoft.com/office/powerpoint/2010/main" val="573997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67</a:t>
            </a:fld>
            <a:endParaRPr lang="en-US"/>
          </a:p>
        </p:txBody>
      </p:sp>
    </p:spTree>
    <p:extLst>
      <p:ext uri="{BB962C8B-B14F-4D97-AF65-F5344CB8AC3E}">
        <p14:creationId xmlns:p14="http://schemas.microsoft.com/office/powerpoint/2010/main" val="1281001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68</a:t>
            </a:fld>
            <a:endParaRPr lang="en-US"/>
          </a:p>
        </p:txBody>
      </p:sp>
    </p:spTree>
    <p:extLst>
      <p:ext uri="{BB962C8B-B14F-4D97-AF65-F5344CB8AC3E}">
        <p14:creationId xmlns:p14="http://schemas.microsoft.com/office/powerpoint/2010/main" val="3208280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714375"/>
            <a:ext cx="3702050" cy="2776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4229" tIns="47114" rIns="94229" bIns="47114"/>
          <a:lstStyle/>
          <a:p>
            <a:fld id="{E6530340-F5C0-43BA-9CC1-D63E860F355B}" type="slidenum">
              <a:rPr lang="en-US" smtClean="0"/>
              <a:t>92</a:t>
            </a:fld>
            <a:endParaRPr lang="en-US"/>
          </a:p>
        </p:txBody>
      </p:sp>
    </p:spTree>
    <p:extLst>
      <p:ext uri="{BB962C8B-B14F-4D97-AF65-F5344CB8AC3E}">
        <p14:creationId xmlns:p14="http://schemas.microsoft.com/office/powerpoint/2010/main" val="3690724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5422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5771F11F-FCA6-4FE2-AE23-2717DDEDDA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A982A88B-CEEC-4F27-B714-4B5AA0D4E1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p:txBody>
      </p:sp>
      <p:sp>
        <p:nvSpPr>
          <p:cNvPr id="132100" name="Slide Number Placeholder 3">
            <a:extLst>
              <a:ext uri="{FF2B5EF4-FFF2-40B4-BE49-F238E27FC236}">
                <a16:creationId xmlns:a16="http://schemas.microsoft.com/office/drawing/2014/main" id="{374A7589-72FD-43C8-9FE9-4EC957F04C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CFB3FF-7576-4A52-AF8D-27158AE16F34}" type="slidenum">
              <a:rPr lang="en-US" altLang="en-US" smtClean="0"/>
              <a:pPr>
                <a:spcBef>
                  <a:spcPct val="0"/>
                </a:spcBef>
              </a:pPr>
              <a:t>101</a:t>
            </a:fld>
            <a:endParaRPr lang="en-US" altLang="en-US"/>
          </a:p>
        </p:txBody>
      </p:sp>
    </p:spTree>
    <p:extLst>
      <p:ext uri="{BB962C8B-B14F-4D97-AF65-F5344CB8AC3E}">
        <p14:creationId xmlns:p14="http://schemas.microsoft.com/office/powerpoint/2010/main" val="125847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284DEB0-9BCC-49A7-BCF8-57E249CC48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39C97E04-6D30-4A9D-920A-D07A4BDB53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8CB65C4A-8375-4884-AED6-572BFE2C9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80C52C-5A0C-41F1-896C-EFEDD3EC768D}" type="slidenum">
              <a:rPr lang="en-US" altLang="en-US" smtClean="0"/>
              <a:pPr>
                <a:spcBef>
                  <a:spcPct val="0"/>
                </a:spcBef>
              </a:pPr>
              <a:t>15</a:t>
            </a:fld>
            <a:endParaRPr lang="en-US" altLang="en-US"/>
          </a:p>
        </p:txBody>
      </p:sp>
    </p:spTree>
    <p:extLst>
      <p:ext uri="{BB962C8B-B14F-4D97-AF65-F5344CB8AC3E}">
        <p14:creationId xmlns:p14="http://schemas.microsoft.com/office/powerpoint/2010/main" val="164394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C8D02B39-E62E-4456-84DD-40A0171AF3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A0F49A93-EB3D-4570-9F90-7A99018C06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9E386BE3-F885-47DF-8E3B-76092E0497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E44B2D-6D2E-44CF-AD52-F9B2495DB0E8}" type="slidenum">
              <a:rPr lang="en-US" altLang="en-US" smtClean="0"/>
              <a:pPr>
                <a:spcBef>
                  <a:spcPct val="0"/>
                </a:spcBef>
              </a:pPr>
              <a:t>20</a:t>
            </a:fld>
            <a:endParaRPr lang="en-US" altLang="en-US"/>
          </a:p>
        </p:txBody>
      </p:sp>
    </p:spTree>
    <p:extLst>
      <p:ext uri="{BB962C8B-B14F-4D97-AF65-F5344CB8AC3E}">
        <p14:creationId xmlns:p14="http://schemas.microsoft.com/office/powerpoint/2010/main" val="2309321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8A7597A-A088-4A1E-9C5E-A172A17203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0BAD5B42-FFFC-4270-8F5E-E3FF93A093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90078D34-3893-441F-9867-E75CF5E556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6F2D7D-0FFB-4A8F-B035-81851F2D32AA}" type="slidenum">
              <a:rPr lang="en-US" altLang="en-US" smtClean="0"/>
              <a:pPr>
                <a:spcBef>
                  <a:spcPct val="0"/>
                </a:spcBef>
              </a:pPr>
              <a:t>24</a:t>
            </a:fld>
            <a:endParaRPr lang="en-US" altLang="en-US"/>
          </a:p>
        </p:txBody>
      </p:sp>
    </p:spTree>
    <p:extLst>
      <p:ext uri="{BB962C8B-B14F-4D97-AF65-F5344CB8AC3E}">
        <p14:creationId xmlns:p14="http://schemas.microsoft.com/office/powerpoint/2010/main" val="2929981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38CD5015-F410-4B5D-84F7-3FEBB1E0B0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C8CC4957-423D-4F24-AB06-4854F12B60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4212" name="Slide Number Placeholder 3">
            <a:extLst>
              <a:ext uri="{FF2B5EF4-FFF2-40B4-BE49-F238E27FC236}">
                <a16:creationId xmlns:a16="http://schemas.microsoft.com/office/drawing/2014/main" id="{69CA572B-64B7-4DDA-8FA2-40FBBDA57C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2363" indent="-223838">
              <a:spcBef>
                <a:spcPct val="30000"/>
              </a:spcBef>
              <a:defRPr sz="1200">
                <a:solidFill>
                  <a:schemeClr val="tx1"/>
                </a:solidFill>
                <a:latin typeface="Calibri" panose="020F0502020204030204" pitchFamily="34" charset="0"/>
              </a:defRPr>
            </a:lvl3pPr>
            <a:lvl4pPr marL="1571625" indent="-223838">
              <a:spcBef>
                <a:spcPct val="30000"/>
              </a:spcBef>
              <a:defRPr sz="1200">
                <a:solidFill>
                  <a:schemeClr val="tx1"/>
                </a:solidFill>
                <a:latin typeface="Calibri" panose="020F0502020204030204" pitchFamily="34" charset="0"/>
              </a:defRPr>
            </a:lvl4pPr>
            <a:lvl5pPr marL="2019300" indent="-223838">
              <a:spcBef>
                <a:spcPct val="30000"/>
              </a:spcBef>
              <a:defRPr sz="1200">
                <a:solidFill>
                  <a:schemeClr val="tx1"/>
                </a:solidFill>
                <a:latin typeface="Calibri" panose="020F0502020204030204" pitchFamily="34" charset="0"/>
              </a:defRPr>
            </a:lvl5pPr>
            <a:lvl6pPr marL="2476500" indent="-223838" eaLnBrk="0" fontAlgn="base" hangingPunct="0">
              <a:spcBef>
                <a:spcPct val="30000"/>
              </a:spcBef>
              <a:spcAft>
                <a:spcPct val="0"/>
              </a:spcAft>
              <a:defRPr sz="1200">
                <a:solidFill>
                  <a:schemeClr val="tx1"/>
                </a:solidFill>
                <a:latin typeface="Calibri" panose="020F0502020204030204" pitchFamily="34" charset="0"/>
              </a:defRPr>
            </a:lvl6pPr>
            <a:lvl7pPr marL="2933700" indent="-223838" eaLnBrk="0" fontAlgn="base" hangingPunct="0">
              <a:spcBef>
                <a:spcPct val="30000"/>
              </a:spcBef>
              <a:spcAft>
                <a:spcPct val="0"/>
              </a:spcAft>
              <a:defRPr sz="1200">
                <a:solidFill>
                  <a:schemeClr val="tx1"/>
                </a:solidFill>
                <a:latin typeface="Calibri" panose="020F0502020204030204" pitchFamily="34" charset="0"/>
              </a:defRPr>
            </a:lvl7pPr>
            <a:lvl8pPr marL="3390900" indent="-223838" eaLnBrk="0" fontAlgn="base" hangingPunct="0">
              <a:spcBef>
                <a:spcPct val="30000"/>
              </a:spcBef>
              <a:spcAft>
                <a:spcPct val="0"/>
              </a:spcAft>
              <a:defRPr sz="1200">
                <a:solidFill>
                  <a:schemeClr val="tx1"/>
                </a:solidFill>
                <a:latin typeface="Calibri" panose="020F0502020204030204" pitchFamily="34" charset="0"/>
              </a:defRPr>
            </a:lvl8pPr>
            <a:lvl9pPr marL="3848100" indent="-2238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A3A004-2A2B-42C3-9BD9-5E8E23A51E5F}" type="slidenum">
              <a:rPr lang="en-US" altLang="en-US" smtClean="0"/>
              <a:pPr>
                <a:spcBef>
                  <a:spcPct val="0"/>
                </a:spcBef>
              </a:pPr>
              <a:t>31</a:t>
            </a:fld>
            <a:endParaRPr lang="en-US" altLang="en-US"/>
          </a:p>
        </p:txBody>
      </p:sp>
    </p:spTree>
    <p:extLst>
      <p:ext uri="{BB962C8B-B14F-4D97-AF65-F5344CB8AC3E}">
        <p14:creationId xmlns:p14="http://schemas.microsoft.com/office/powerpoint/2010/main" val="3058168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FE73E79-E38A-4622-86C5-F72FBF0605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5C4D4486-0943-4FF2-B6D3-3EA7F5DB97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8308" name="Slide Number Placeholder 3">
            <a:extLst>
              <a:ext uri="{FF2B5EF4-FFF2-40B4-BE49-F238E27FC236}">
                <a16:creationId xmlns:a16="http://schemas.microsoft.com/office/drawing/2014/main" id="{D5182C8F-455D-4EC2-A2B7-50D29F799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EBA75C-6DDA-413A-B601-28882A1B12B4}" type="slidenum">
              <a:rPr lang="en-US" altLang="en-US" smtClean="0"/>
              <a:pPr>
                <a:spcBef>
                  <a:spcPct val="0"/>
                </a:spcBef>
              </a:pPr>
              <a:t>32</a:t>
            </a:fld>
            <a:endParaRPr lang="en-US" altLang="en-US"/>
          </a:p>
        </p:txBody>
      </p:sp>
    </p:spTree>
    <p:extLst>
      <p:ext uri="{BB962C8B-B14F-4D97-AF65-F5344CB8AC3E}">
        <p14:creationId xmlns:p14="http://schemas.microsoft.com/office/powerpoint/2010/main" val="3566008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771E6774-05C0-465F-9322-CC980FC47F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BE8C5EC4-DAA9-47E7-9C93-4AE4629957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a:extLst>
              <a:ext uri="{FF2B5EF4-FFF2-40B4-BE49-F238E27FC236}">
                <a16:creationId xmlns:a16="http://schemas.microsoft.com/office/drawing/2014/main" id="{4F00E3BF-5544-4898-B4D3-0258FF1DF0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6681BB-0F65-4E0C-9058-06E4B5A140EE}" type="slidenum">
              <a:rPr lang="en-US" altLang="en-US" smtClean="0"/>
              <a:pPr>
                <a:spcBef>
                  <a:spcPct val="0"/>
                </a:spcBef>
              </a:pPr>
              <a:t>34</a:t>
            </a:fld>
            <a:endParaRPr lang="en-US" altLang="en-US"/>
          </a:p>
        </p:txBody>
      </p:sp>
    </p:spTree>
    <p:extLst>
      <p:ext uri="{BB962C8B-B14F-4D97-AF65-F5344CB8AC3E}">
        <p14:creationId xmlns:p14="http://schemas.microsoft.com/office/powerpoint/2010/main" val="82954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178C2AC9-32CC-4948-AAE2-402C6E7EC2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C6C0805F-A8E3-4E9F-9685-28A961F10A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9572" name="Slide Number Placeholder 3">
            <a:extLst>
              <a:ext uri="{FF2B5EF4-FFF2-40B4-BE49-F238E27FC236}">
                <a16:creationId xmlns:a16="http://schemas.microsoft.com/office/drawing/2014/main" id="{52FEAC70-C1D0-4160-BB1F-FB200ACB81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9E2FEC-02EA-4BCA-8B09-F70BBA54B946}" type="slidenum">
              <a:rPr lang="en-US" altLang="en-US" smtClean="0"/>
              <a:pPr>
                <a:spcBef>
                  <a:spcPct val="0"/>
                </a:spcBef>
              </a:pPr>
              <a:t>35</a:t>
            </a:fld>
            <a:endParaRPr lang="en-US" altLang="en-US"/>
          </a:p>
        </p:txBody>
      </p:sp>
    </p:spTree>
    <p:extLst>
      <p:ext uri="{BB962C8B-B14F-4D97-AF65-F5344CB8AC3E}">
        <p14:creationId xmlns:p14="http://schemas.microsoft.com/office/powerpoint/2010/main" val="393062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37</a:t>
            </a:fld>
            <a:endParaRPr lang="en-US"/>
          </a:p>
        </p:txBody>
      </p:sp>
    </p:spTree>
    <p:extLst>
      <p:ext uri="{BB962C8B-B14F-4D97-AF65-F5344CB8AC3E}">
        <p14:creationId xmlns:p14="http://schemas.microsoft.com/office/powerpoint/2010/main" val="1299657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solidFill>
                  <a:srgbClr val="0000FF"/>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CDA71900-997D-4524-B52F-895984466DCB}" type="datetime1">
              <a:rPr lang="en-US" smtClean="0"/>
              <a:t>8/24/2018</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331210"/>
            <a:ext cx="9144000" cy="138271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rPr>
              <a:t>gadoe.org</a:t>
            </a:r>
            <a:endParaRPr lang="en-US" sz="1200" b="1">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6" name="Rectangle 15"/>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3FDBEA5-90D0-4737-A204-C46D8390BE3D}" type="datetime1">
              <a:rPr lang="en-US" smtClean="0"/>
              <a:t>8/24/2018</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5D1B721-7A65-46CB-A17C-3737FAC700A1}" type="datetime1">
              <a:rPr lang="en-US" smtClean="0"/>
              <a:t>8/24/2018</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5" name="Rectangle 14"/>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lvl1pPr>
              <a:defRPr>
                <a:solidFill>
                  <a:srgbClr val="0000FF"/>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89CC597-6E8E-4C45-BBD1-29701189FC07}" type="datetime1">
              <a:rPr lang="en-US" smtClean="0"/>
              <a:t>8/24/2018</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858129"/>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C668A83-9E88-419E-9614-E9FC5F6A8EBA}" type="datetime1">
              <a:rPr lang="en-US" smtClean="0"/>
              <a:t>8/24/2018</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340084"/>
            <a:ext cx="9144000" cy="136595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rPr>
              <a:t>gadoe.org</a:t>
            </a:r>
            <a:endParaRPr lang="en-US" sz="1200" b="1">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6" name="Rectangle 15"/>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09D2AEB-0096-43F5-ACB0-DBF52B533916}" type="datetime1">
              <a:rPr lang="en-US" smtClean="0"/>
              <a:t>8/24/2018</a:t>
            </a:fld>
            <a:endParaRPr lang="en-US"/>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7" name="Rectangle 16"/>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6565E88-FE01-4D94-AF8C-61C997D23CA2}" type="datetime1">
              <a:rPr lang="en-US" smtClean="0"/>
              <a:t>8/24/2018</a:t>
            </a:fld>
            <a:endParaRPr lang="en-US"/>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715C84D2-1134-47EF-9523-DA581E585FCC}" type="datetime1">
              <a:rPr lang="en-US" smtClean="0"/>
              <a:t>8/24/2018</a:t>
            </a:fld>
            <a:endParaRPr lang="en-US"/>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E6CF3D1F-69D6-44FC-8638-18026CB0CB37}" type="datetime1">
              <a:rPr lang="en-US" smtClean="0"/>
              <a:t>8/24/2018</a:t>
            </a:fld>
            <a:endParaRPr lang="en-US"/>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304658"/>
            <a:ext cx="9144000" cy="133052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rPr>
              <a:t>gadoe.org</a:t>
            </a:r>
            <a:endParaRPr lang="en-US" sz="1200" b="1">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ectangle 14"/>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07C3892-EFE6-443B-87F8-74029D92CAB4}" type="datetime1">
              <a:rPr lang="en-US" smtClean="0"/>
              <a:t>8/24/2018</a:t>
            </a:fld>
            <a:endParaRPr lang="en-US"/>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ectangle 14"/>
          <p:cNvSpPr/>
          <p:nvPr userDrawn="1"/>
        </p:nvSpPr>
        <p:spPr>
          <a:xfrm>
            <a:off x="-8207" y="-6822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E8432111-9EBD-46EA-BB16-8C36CBF503BC}" type="datetime1">
              <a:rPr lang="en-US" smtClean="0"/>
              <a:t>8/24/2018</a:t>
            </a:fld>
            <a:endParaRPr lang="en-US"/>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4"/>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 name="Rectangle 13"/>
          <p:cNvSpPr/>
          <p:nvPr userDrawn="1"/>
        </p:nvSpPr>
        <p:spPr>
          <a:xfrm>
            <a:off x="0" y="-30593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A341AC6-AE14-478B-8B87-E1D583A77CB6}" type="datetime1">
              <a:rPr lang="en-US" smtClean="0"/>
              <a:t>8/24/2018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15"/>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a:solidFill>
            <a:srgbClr val="0000FF"/>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hyperlink" Target="mailto:gahelpdesk@datarecognitioncorp.com" TargetMode="External"/><Relationship Id="rId3" Type="http://schemas.openxmlformats.org/officeDocument/2006/relationships/hyperlink" Target="mailto:help@wida.us" TargetMode="External"/><Relationship Id="rId7" Type="http://schemas.openxmlformats.org/officeDocument/2006/relationships/hyperlink" Target="http://www.wida.us/" TargetMode="External"/><Relationship Id="rId2" Type="http://schemas.openxmlformats.org/officeDocument/2006/relationships/hyperlink" Target="https://portal.doe.k12.ga.us/login.aspx" TargetMode="External"/><Relationship Id="rId1" Type="http://schemas.openxmlformats.org/officeDocument/2006/relationships/slideLayout" Target="../slideLayouts/slideLayout2.xml"/><Relationship Id="rId6" Type="http://schemas.openxmlformats.org/officeDocument/2006/relationships/hyperlink" Target="https://gkids.tsars.uga.edu/start" TargetMode="External"/><Relationship Id="rId5" Type="http://schemas.openxmlformats.org/officeDocument/2006/relationships/hyperlink" Target="mailto:GA@QuestarAI.com" TargetMode="External"/><Relationship Id="rId4" Type="http://schemas.openxmlformats.org/officeDocument/2006/relationships/hyperlink" Target="mailto:WIDA@datarecognitioncorp.com"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ww.gadoe.org/Curriculum-Instruction-and-Assessment/Assessment/Documents/General%20Presentations/Assessment_Specialists_List.pdf" TargetMode="External"/><Relationship Id="rId2" Type="http://schemas.openxmlformats.org/officeDocument/2006/relationships/hyperlink" Target="https://www.gadoe.org/Curriculum-Instruction-and-Assessment/Assessment/Documents/General%20Presentations/Staff_Contact%20_List_July_2018.pdf" TargetMode="External"/><Relationship Id="rId1" Type="http://schemas.openxmlformats.org/officeDocument/2006/relationships/slideLayout" Target="../slideLayouts/slideLayout2.xml"/><Relationship Id="rId5" Type="http://schemas.openxmlformats.org/officeDocument/2006/relationships/hyperlink" Target="http://gadoe.org/assessment" TargetMode="External"/><Relationship Id="rId4" Type="http://schemas.openxmlformats.org/officeDocument/2006/relationships/hyperlink" Target="https://www.gadoe.org/Curriculum-Instruction-and-Assessment/Accountability/Documents/Contact%20Lists/Accountability%20Specialist%20List%2008.01.18.xlsx"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apsc.com/Ethics/CodeOfEthics.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portal.doe.k12.ga.us/login.asp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uatportal.doe.k12.ga.us/TestingIrregularityWeb/Testing_Irregularity_Form_User_Guide.pdf" TargetMode="Externa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ttendee.gotowebinar.com/register/8161987465707852290" TargetMode="External"/><Relationship Id="rId2" Type="http://schemas.openxmlformats.org/officeDocument/2006/relationships/hyperlink" Target="https://attendee.gotowebinar.com/register/9007425046048920322"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help@wida.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adoe.org/assessment"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gadoe.org/Assessmen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wida.us/assessment/access%202.0/documents/TechReadinessChecklist.pdf" TargetMode="External"/><Relationship Id="rId2" Type="http://schemas.openxmlformats.org/officeDocument/2006/relationships/hyperlink" Target="https://www.wida.us/assessment/ACCESS20.aspx#prep"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GAA_2.asp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eorgia-Milestones-EOC-Resources.aspx" TargetMode="External"/><Relationship Id="rId7" Type="http://schemas.openxmlformats.org/officeDocument/2006/relationships/hyperlink" Target="http://ga.drcedirect.com/" TargetMode="External"/><Relationship Id="rId2" Type="http://schemas.openxmlformats.org/officeDocument/2006/relationships/hyperlink" Target="https://www.gadoe.org/Curriculum-Instruction-and-Assessment/Assessment/Pages/Georgia-Milestones-EOG-Resources.aspx" TargetMode="External"/><Relationship Id="rId1" Type="http://schemas.openxmlformats.org/officeDocument/2006/relationships/slideLayout" Target="../slideLayouts/slideLayout2.xml"/><Relationship Id="rId6" Type="http://schemas.openxmlformats.org/officeDocument/2006/relationships/hyperlink" Target="https://www.gadoe.org/Curriculum-Instruction-and-Assessment/Assessment/Pages/TestPad.aspx" TargetMode="External"/><Relationship Id="rId5" Type="http://schemas.openxmlformats.org/officeDocument/2006/relationships/hyperlink" Target="https://www.gadoe.org/Curriculum-Instruction-and-Assessment/Assessment/Pages/Milestones_Training.aspx" TargetMode="External"/><Relationship Id="rId4" Type="http://schemas.openxmlformats.org/officeDocument/2006/relationships/hyperlink" Target="https://www.gadoe.org/Curriculum-Instruction-and-Assessment/Assessment/Pages/Georgia-Milestones-Presentations.aspx"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gadoe.org/Assessment"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nces.ed.gov/nationsreportcard/naepdata/" TargetMode="External"/><Relationship Id="rId2" Type="http://schemas.openxmlformats.org/officeDocument/2006/relationships/hyperlink" Target="https://nces.ed.gov/nationsreportcard/" TargetMode="External"/><Relationship Id="rId1" Type="http://schemas.openxmlformats.org/officeDocument/2006/relationships/slideLayout" Target="../slideLayouts/slideLayout2.xml"/><Relationship Id="rId5" Type="http://schemas.openxmlformats.org/officeDocument/2006/relationships/hyperlink" Target="https://nces.ed.gov/timss/" TargetMode="External"/><Relationship Id="rId4" Type="http://schemas.openxmlformats.org/officeDocument/2006/relationships/hyperlink" Target="https://nces.ed.gov/nationsreportcard/nqt/"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adoe.org/External-Affairs-and-Policy/State-Board-of-Education/Pages/PEABoardRules.aspx"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keenville.gadoe.org/"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E8F2CC8-FE18-418D-9F2E-856103E9538D}"/>
              </a:ext>
            </a:extLst>
          </p:cNvPr>
          <p:cNvSpPr>
            <a:spLocks noGrp="1"/>
          </p:cNvSpPr>
          <p:nvPr>
            <p:ph type="ctrTitle"/>
          </p:nvPr>
        </p:nvSpPr>
        <p:spPr>
          <a:xfrm>
            <a:off x="459581" y="4101415"/>
            <a:ext cx="8224837" cy="1470025"/>
          </a:xfrm>
        </p:spPr>
        <p:txBody>
          <a:bodyPr rtlCol="0">
            <a:normAutofit fontScale="90000"/>
          </a:bodyPr>
          <a:lstStyle/>
          <a:p>
            <a:pPr eaLnBrk="1" fontAlgn="auto" hangingPunct="1">
              <a:spcAft>
                <a:spcPts val="0"/>
              </a:spcAft>
              <a:defRPr/>
            </a:pPr>
            <a:r>
              <a:rPr lang="en-US" altLang="en-US" sz="5300" dirty="0">
                <a:solidFill>
                  <a:srgbClr val="0000FF"/>
                </a:solidFill>
              </a:rPr>
              <a:t>System Test Coordinators’</a:t>
            </a:r>
            <a:br>
              <a:rPr lang="en-US" altLang="en-US" sz="5300" dirty="0">
                <a:solidFill>
                  <a:srgbClr val="0000FF"/>
                </a:solidFill>
              </a:rPr>
            </a:br>
            <a:r>
              <a:rPr lang="en-US" altLang="en-US" sz="4000" dirty="0">
                <a:solidFill>
                  <a:srgbClr val="0000FF"/>
                </a:solidFill>
              </a:rPr>
              <a:t>Fall 2018 Assessment Conference</a:t>
            </a:r>
            <a:br>
              <a:rPr lang="en-US" altLang="en-US" sz="4000" dirty="0">
                <a:solidFill>
                  <a:srgbClr val="0000FF"/>
                </a:solidFill>
              </a:rPr>
            </a:br>
            <a:r>
              <a:rPr lang="en-US" altLang="en-US" sz="4000" dirty="0">
                <a:solidFill>
                  <a:srgbClr val="0000FF"/>
                </a:solidFill>
              </a:rPr>
              <a:t>Part 1</a:t>
            </a:r>
            <a:br>
              <a:rPr lang="en-US" altLang="en-US" sz="4000" dirty="0">
                <a:solidFill>
                  <a:srgbClr val="0000FF"/>
                </a:solidFill>
              </a:rPr>
            </a:br>
            <a:br>
              <a:rPr lang="en-US" altLang="en-US" sz="5300" dirty="0">
                <a:solidFill>
                  <a:srgbClr val="0000FF"/>
                </a:solidFill>
              </a:rPr>
            </a:br>
            <a:r>
              <a:rPr lang="en-US" altLang="en-US" sz="3600" dirty="0"/>
              <a:t>General Session/Test Administration</a:t>
            </a:r>
            <a:br>
              <a:rPr lang="en-US" altLang="en-US" sz="3600" dirty="0"/>
            </a:br>
            <a:r>
              <a:rPr lang="en-US" altLang="en-US" sz="3600" dirty="0"/>
              <a:t>August 7 &amp; 9, 2018</a:t>
            </a:r>
            <a:br>
              <a:rPr lang="en-US" altLang="en-US" sz="3600" i="1" dirty="0"/>
            </a:br>
            <a:br>
              <a:rPr lang="en-US" altLang="en-US" sz="4000" i="1" dirty="0"/>
            </a:br>
            <a:r>
              <a:rPr lang="en-US" altLang="en-US" sz="2800" i="1" dirty="0"/>
              <a:t>Georgia Student Assessment Program 2018 – 2019</a:t>
            </a:r>
          </a:p>
        </p:txBody>
      </p:sp>
      <p:sp>
        <p:nvSpPr>
          <p:cNvPr id="2" name="Slide Number Placeholder 1"/>
          <p:cNvSpPr>
            <a:spLocks noGrp="1"/>
          </p:cNvSpPr>
          <p:nvPr>
            <p:ph type="sldNum" sz="quarter" idx="4"/>
          </p:nvPr>
        </p:nvSpPr>
        <p:spPr/>
        <p:txBody>
          <a:bodyPr/>
          <a:lstStyle/>
          <a:p>
            <a:fld id="{B63E4CEF-BB1E-48C7-AE93-F39F6AA99AD7}" type="slidenum">
              <a:rPr lang="en-US" smtClean="0"/>
              <a:pPr/>
              <a:t>1</a:t>
            </a:fld>
            <a:endParaRPr lang="en-US"/>
          </a:p>
        </p:txBody>
      </p:sp>
      <p:sp>
        <p:nvSpPr>
          <p:cNvPr id="3" name="Date Placeholder 2">
            <a:extLst>
              <a:ext uri="{FF2B5EF4-FFF2-40B4-BE49-F238E27FC236}">
                <a16:creationId xmlns:a16="http://schemas.microsoft.com/office/drawing/2014/main" id="{4DE2FF61-6D6C-4ABF-99D2-DAACB54C9AC7}"/>
              </a:ext>
            </a:extLst>
          </p:cNvPr>
          <p:cNvSpPr>
            <a:spLocks noGrp="1"/>
          </p:cNvSpPr>
          <p:nvPr>
            <p:ph type="dt" sz="half" idx="2"/>
          </p:nvPr>
        </p:nvSpPr>
        <p:spPr/>
        <p:txBody>
          <a:bodyPr/>
          <a:lstStyle/>
          <a:p>
            <a:fld id="{606624B1-94EF-4BD4-9F8E-AF92816E8F97}" type="datetime1">
              <a:rPr lang="en-US" smtClean="0"/>
              <a:t>8/24/2018</a:t>
            </a:fld>
            <a:endParaRPr lang="en-US"/>
          </a:p>
        </p:txBody>
      </p:sp>
    </p:spTree>
    <p:extLst>
      <p:ext uri="{BB962C8B-B14F-4D97-AF65-F5344CB8AC3E}">
        <p14:creationId xmlns:p14="http://schemas.microsoft.com/office/powerpoint/2010/main" val="139530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4FEBD7-3E8F-446C-80FD-55BBAE4B4213}"/>
              </a:ext>
            </a:extLst>
          </p:cNvPr>
          <p:cNvPicPr>
            <a:picLocks noChangeAspect="1"/>
          </p:cNvPicPr>
          <p:nvPr/>
        </p:nvPicPr>
        <p:blipFill>
          <a:blip r:embed="rId2"/>
          <a:stretch>
            <a:fillRect/>
          </a:stretch>
        </p:blipFill>
        <p:spPr>
          <a:xfrm>
            <a:off x="733806" y="4218531"/>
            <a:ext cx="7781544" cy="2320382"/>
          </a:xfrm>
          <a:prstGeom prst="rect">
            <a:avLst/>
          </a:prstGeom>
          <a:ln>
            <a:solidFill>
              <a:schemeClr val="accent1"/>
            </a:solidFill>
          </a:ln>
        </p:spPr>
      </p:pic>
      <p:sp>
        <p:nvSpPr>
          <p:cNvPr id="61442" name="Title 1">
            <a:extLst>
              <a:ext uri="{FF2B5EF4-FFF2-40B4-BE49-F238E27FC236}">
                <a16:creationId xmlns:a16="http://schemas.microsoft.com/office/drawing/2014/main" id="{257D90A2-4B14-439C-B3C7-05217C8096E0}"/>
              </a:ext>
            </a:extLst>
          </p:cNvPr>
          <p:cNvSpPr>
            <a:spLocks noGrp="1"/>
          </p:cNvSpPr>
          <p:nvPr>
            <p:ph type="title"/>
          </p:nvPr>
        </p:nvSpPr>
        <p:spPr>
          <a:xfrm>
            <a:off x="101600" y="152401"/>
            <a:ext cx="6891867" cy="939800"/>
          </a:xfrm>
        </p:spPr>
        <p:txBody>
          <a:bodyPr rtlCol="0">
            <a:normAutofit fontScale="90000"/>
          </a:bodyPr>
          <a:lstStyle/>
          <a:p>
            <a:pPr eaLnBrk="1" fontAlgn="auto" hangingPunct="1">
              <a:spcAft>
                <a:spcPts val="0"/>
              </a:spcAft>
              <a:defRPr/>
            </a:pPr>
            <a:r>
              <a:rPr lang="en-US" altLang="en-US" sz="3600"/>
              <a:t>Transmission of Secure Information</a:t>
            </a:r>
          </a:p>
        </p:txBody>
      </p:sp>
      <p:sp>
        <p:nvSpPr>
          <p:cNvPr id="15363" name="Content Placeholder 2">
            <a:extLst>
              <a:ext uri="{FF2B5EF4-FFF2-40B4-BE49-F238E27FC236}">
                <a16:creationId xmlns:a16="http://schemas.microsoft.com/office/drawing/2014/main" id="{88F09028-1C0C-418D-B0F9-58EBAA3A01FC}"/>
              </a:ext>
            </a:extLst>
          </p:cNvPr>
          <p:cNvSpPr>
            <a:spLocks noGrp="1"/>
          </p:cNvSpPr>
          <p:nvPr>
            <p:ph idx="1"/>
          </p:nvPr>
        </p:nvSpPr>
        <p:spPr>
          <a:xfrm>
            <a:off x="457200" y="1531938"/>
            <a:ext cx="8229600" cy="4137025"/>
          </a:xfrm>
        </p:spPr>
        <p:txBody>
          <a:bodyPr rtlCol="0">
            <a:normAutofit/>
          </a:bodyPr>
          <a:lstStyle/>
          <a:p>
            <a:pPr eaLnBrk="1" fontAlgn="auto" hangingPunct="1">
              <a:spcAft>
                <a:spcPts val="0"/>
              </a:spcAft>
              <a:defRPr/>
            </a:pPr>
            <a:r>
              <a:rPr lang="en-US" sz="2400" b="1">
                <a:solidFill>
                  <a:srgbClr val="FF0000"/>
                </a:solidFill>
              </a:rPr>
              <a:t>Do </a:t>
            </a:r>
            <a:r>
              <a:rPr lang="en-US" sz="2400" b="1" u="sng">
                <a:solidFill>
                  <a:srgbClr val="FF0000"/>
                </a:solidFill>
              </a:rPr>
              <a:t>not</a:t>
            </a:r>
            <a:r>
              <a:rPr lang="en-US" sz="2400" b="1">
                <a:solidFill>
                  <a:srgbClr val="FF0000"/>
                </a:solidFill>
              </a:rPr>
              <a:t> include GTID or FTE numbers in emails. </a:t>
            </a:r>
          </a:p>
          <a:p>
            <a:pPr eaLnBrk="1" fontAlgn="auto" hangingPunct="1">
              <a:spcAft>
                <a:spcPts val="0"/>
              </a:spcAft>
              <a:defRPr/>
            </a:pPr>
            <a:r>
              <a:rPr lang="en-US" sz="2400"/>
              <a:t>In addition, please do not email other secure information such as confidential personnel information, secure test content, confidential student documents, etc.</a:t>
            </a:r>
          </a:p>
          <a:p>
            <a:pPr eaLnBrk="1" fontAlgn="auto" hangingPunct="1">
              <a:spcAft>
                <a:spcPts val="0"/>
              </a:spcAft>
              <a:defRPr/>
            </a:pPr>
            <a:r>
              <a:rPr lang="en-US" sz="2400"/>
              <a:t>If confidential/secure information needs to be shared via email, you may do so via the MyGaDOE Portal’s secure email function.</a:t>
            </a:r>
          </a:p>
        </p:txBody>
      </p:sp>
      <p:cxnSp>
        <p:nvCxnSpPr>
          <p:cNvPr id="3" name="Straight Arrow Connector 2">
            <a:extLst>
              <a:ext uri="{FF2B5EF4-FFF2-40B4-BE49-F238E27FC236}">
                <a16:creationId xmlns:a16="http://schemas.microsoft.com/office/drawing/2014/main" id="{4C2768C7-132C-405A-8BAE-30CCCC7BBDE3}"/>
              </a:ext>
            </a:extLst>
          </p:cNvPr>
          <p:cNvCxnSpPr/>
          <p:nvPr/>
        </p:nvCxnSpPr>
        <p:spPr>
          <a:xfrm flipH="1" flipV="1">
            <a:off x="2783702" y="4699508"/>
            <a:ext cx="2125663" cy="4635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737361" y="4545953"/>
            <a:ext cx="1199896" cy="2770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10</a:t>
            </a:fld>
            <a:endParaRPr lang="en-US"/>
          </a:p>
        </p:txBody>
      </p:sp>
      <p:sp>
        <p:nvSpPr>
          <p:cNvPr id="6" name="Date Placeholder 5">
            <a:extLst>
              <a:ext uri="{FF2B5EF4-FFF2-40B4-BE49-F238E27FC236}">
                <a16:creationId xmlns:a16="http://schemas.microsoft.com/office/drawing/2014/main" id="{196480DC-9CA7-4848-8712-5A6FDE5611FD}"/>
              </a:ext>
            </a:extLst>
          </p:cNvPr>
          <p:cNvSpPr>
            <a:spLocks noGrp="1"/>
          </p:cNvSpPr>
          <p:nvPr>
            <p:ph type="dt" sz="half" idx="2"/>
          </p:nvPr>
        </p:nvSpPr>
        <p:spPr/>
        <p:txBody>
          <a:bodyPr/>
          <a:lstStyle/>
          <a:p>
            <a:fld id="{D79E9DF9-A619-43E0-A0ED-86980FF9CC06}" type="datetime1">
              <a:rPr lang="en-US" smtClean="0"/>
              <a:t>8/24/2018</a:t>
            </a:fld>
            <a:endParaRPr lang="en-US"/>
          </a:p>
        </p:txBody>
      </p:sp>
    </p:spTree>
    <p:extLst>
      <p:ext uri="{BB962C8B-B14F-4D97-AF65-F5344CB8AC3E}">
        <p14:creationId xmlns:p14="http://schemas.microsoft.com/office/powerpoint/2010/main" val="7397919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4472000F-C37C-45AE-A4F3-7364202683FF}"/>
              </a:ext>
            </a:extLst>
          </p:cNvPr>
          <p:cNvSpPr>
            <a:spLocks noGrp="1"/>
          </p:cNvSpPr>
          <p:nvPr>
            <p:ph type="title"/>
          </p:nvPr>
        </p:nvSpPr>
        <p:spPr/>
        <p:txBody>
          <a:bodyPr/>
          <a:lstStyle/>
          <a:p>
            <a:r>
              <a:rPr lang="en-US" altLang="en-US"/>
              <a:t>Dissemination of Test Scores</a:t>
            </a:r>
          </a:p>
        </p:txBody>
      </p:sp>
      <p:sp>
        <p:nvSpPr>
          <p:cNvPr id="125955" name="Content Placeholder 2">
            <a:extLst>
              <a:ext uri="{FF2B5EF4-FFF2-40B4-BE49-F238E27FC236}">
                <a16:creationId xmlns:a16="http://schemas.microsoft.com/office/drawing/2014/main" id="{72D1E593-CD2C-45E2-90D8-C9914ECEFB55}"/>
              </a:ext>
            </a:extLst>
          </p:cNvPr>
          <p:cNvSpPr>
            <a:spLocks noGrp="1"/>
          </p:cNvSpPr>
          <p:nvPr>
            <p:ph idx="1"/>
          </p:nvPr>
        </p:nvSpPr>
        <p:spPr/>
        <p:txBody>
          <a:bodyPr>
            <a:normAutofit fontScale="77500" lnSpcReduction="20000"/>
          </a:bodyPr>
          <a:lstStyle/>
          <a:p>
            <a:r>
              <a:rPr lang="en-US" altLang="en-US" dirty="0"/>
              <a:t>Data files, and for some programs PDFs of reports, are released on the department’s secure portal, </a:t>
            </a:r>
            <a:r>
              <a:rPr lang="en-US" altLang="en-US" dirty="0" err="1"/>
              <a:t>MyGaDOE</a:t>
            </a:r>
            <a:r>
              <a:rPr lang="en-US" altLang="en-US" dirty="0"/>
              <a:t>, and/or (for some programs) via a contractor’s delivery system</a:t>
            </a:r>
          </a:p>
          <a:p>
            <a:pPr lvl="1"/>
            <a:r>
              <a:rPr lang="en-US" altLang="en-US" dirty="0"/>
              <a:t>To have access to these downloadable roster reports and data files, System Test Coordinators should have a login and password for both the </a:t>
            </a:r>
            <a:r>
              <a:rPr lang="en-US" altLang="en-US" dirty="0" err="1"/>
              <a:t>MyGaDOE</a:t>
            </a:r>
            <a:r>
              <a:rPr lang="en-US" altLang="en-US" dirty="0"/>
              <a:t> Portal and any necessary contractor sites</a:t>
            </a:r>
          </a:p>
          <a:p>
            <a:r>
              <a:rPr lang="en-US" altLang="en-US" dirty="0"/>
              <a:t>Requests for data from other personnel in the system (e.g. principals, teachers, parents, etc.) will be redirected to the System Test Coordinator</a:t>
            </a:r>
          </a:p>
          <a:p>
            <a:r>
              <a:rPr lang="en-US" altLang="en-US" dirty="0"/>
              <a:t>Individual student reports are provided in both electronic and paper format. Rosters, school and system level reports are made available to districts via electronic format only.</a:t>
            </a:r>
          </a:p>
          <a:p>
            <a:r>
              <a:rPr lang="en-US" altLang="en-US" dirty="0"/>
              <a:t>Most importantly, parents must receive their student’s report(s) on a timely basis – this includes test scores, growth scores (SGPs), etc.</a:t>
            </a:r>
          </a:p>
          <a:p>
            <a:endParaRPr lang="en-US" altLang="en-US"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100</a:t>
            </a:fld>
            <a:endParaRPr lang="en-US"/>
          </a:p>
        </p:txBody>
      </p:sp>
      <p:sp>
        <p:nvSpPr>
          <p:cNvPr id="3" name="Date Placeholder 2">
            <a:extLst>
              <a:ext uri="{FF2B5EF4-FFF2-40B4-BE49-F238E27FC236}">
                <a16:creationId xmlns:a16="http://schemas.microsoft.com/office/drawing/2014/main" id="{0FE42E5E-9638-4D19-AE09-65270F8313F3}"/>
              </a:ext>
            </a:extLst>
          </p:cNvPr>
          <p:cNvSpPr>
            <a:spLocks noGrp="1"/>
          </p:cNvSpPr>
          <p:nvPr>
            <p:ph type="dt" sz="half" idx="2"/>
          </p:nvPr>
        </p:nvSpPr>
        <p:spPr/>
        <p:txBody>
          <a:bodyPr/>
          <a:lstStyle/>
          <a:p>
            <a:fld id="{F0694A49-D529-4F2A-8A76-9DC2D4384F1B}" type="datetime1">
              <a:rPr lang="en-US" smtClean="0"/>
              <a:t>8/24/2018</a:t>
            </a:fld>
            <a:endParaRPr lang="en-US"/>
          </a:p>
        </p:txBody>
      </p:sp>
    </p:spTree>
    <p:extLst>
      <p:ext uri="{BB962C8B-B14F-4D97-AF65-F5344CB8AC3E}">
        <p14:creationId xmlns:p14="http://schemas.microsoft.com/office/powerpoint/2010/main" val="39977595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EE1022F7-74C8-4AA8-B759-53B764A84B98}"/>
              </a:ext>
            </a:extLst>
          </p:cNvPr>
          <p:cNvSpPr>
            <a:spLocks noGrp="1"/>
          </p:cNvSpPr>
          <p:nvPr>
            <p:ph type="title"/>
          </p:nvPr>
        </p:nvSpPr>
        <p:spPr/>
        <p:txBody>
          <a:bodyPr/>
          <a:lstStyle/>
          <a:p>
            <a:r>
              <a:rPr lang="en-US" altLang="en-US"/>
              <a:t>Transferring Student Test Scores</a:t>
            </a:r>
          </a:p>
        </p:txBody>
      </p:sp>
      <p:sp>
        <p:nvSpPr>
          <p:cNvPr id="131075" name="Content Placeholder 2">
            <a:extLst>
              <a:ext uri="{FF2B5EF4-FFF2-40B4-BE49-F238E27FC236}">
                <a16:creationId xmlns:a16="http://schemas.microsoft.com/office/drawing/2014/main" id="{87ED59CD-063A-4682-9435-D319206AADD4}"/>
              </a:ext>
            </a:extLst>
          </p:cNvPr>
          <p:cNvSpPr>
            <a:spLocks noGrp="1"/>
          </p:cNvSpPr>
          <p:nvPr>
            <p:ph idx="1"/>
          </p:nvPr>
        </p:nvSpPr>
        <p:spPr/>
        <p:txBody>
          <a:bodyPr/>
          <a:lstStyle/>
          <a:p>
            <a:r>
              <a:rPr lang="en-US" altLang="en-US"/>
              <a:t>It is the responsibility of local school systems to ensure that test scores become a part of students' records as soon as possible after reporting, and that such records follow students to their new schools</a:t>
            </a:r>
          </a:p>
          <a:p>
            <a:r>
              <a:rPr lang="en-US" altLang="en-US"/>
              <a:t>This responsibility to provide scores to students/parents continues even after a student withdraws/exits school. GaDOE does not issue individual student scores to students, parents, or receiving schools.</a:t>
            </a:r>
          </a:p>
        </p:txBody>
      </p:sp>
      <p:sp>
        <p:nvSpPr>
          <p:cNvPr id="2" name="Slide Number Placeholder 1"/>
          <p:cNvSpPr>
            <a:spLocks noGrp="1"/>
          </p:cNvSpPr>
          <p:nvPr>
            <p:ph type="sldNum" sz="quarter" idx="4"/>
          </p:nvPr>
        </p:nvSpPr>
        <p:spPr/>
        <p:txBody>
          <a:bodyPr/>
          <a:lstStyle/>
          <a:p>
            <a:fld id="{B63E4CEF-BB1E-48C7-AE93-F39F6AA99AD7}" type="slidenum">
              <a:rPr lang="en-US" smtClean="0"/>
              <a:pPr/>
              <a:t>101</a:t>
            </a:fld>
            <a:endParaRPr lang="en-US"/>
          </a:p>
        </p:txBody>
      </p:sp>
      <p:sp>
        <p:nvSpPr>
          <p:cNvPr id="3" name="Date Placeholder 2">
            <a:extLst>
              <a:ext uri="{FF2B5EF4-FFF2-40B4-BE49-F238E27FC236}">
                <a16:creationId xmlns:a16="http://schemas.microsoft.com/office/drawing/2014/main" id="{93443755-92FB-4BBC-B3CD-18877A869D39}"/>
              </a:ext>
            </a:extLst>
          </p:cNvPr>
          <p:cNvSpPr>
            <a:spLocks noGrp="1"/>
          </p:cNvSpPr>
          <p:nvPr>
            <p:ph type="dt" sz="half" idx="2"/>
          </p:nvPr>
        </p:nvSpPr>
        <p:spPr/>
        <p:txBody>
          <a:bodyPr/>
          <a:lstStyle/>
          <a:p>
            <a:fld id="{75D3A427-B72D-4F5C-BDC1-B06A9639F407}" type="datetime1">
              <a:rPr lang="en-US" smtClean="0"/>
              <a:t>8/24/2018</a:t>
            </a:fld>
            <a:endParaRPr lang="en-US"/>
          </a:p>
        </p:txBody>
      </p:sp>
    </p:spTree>
    <p:extLst>
      <p:ext uri="{BB962C8B-B14F-4D97-AF65-F5344CB8AC3E}">
        <p14:creationId xmlns:p14="http://schemas.microsoft.com/office/powerpoint/2010/main" val="37629654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E0B29FE-7CFB-4673-83BE-9AB8B67F13A4}"/>
              </a:ext>
            </a:extLst>
          </p:cNvPr>
          <p:cNvSpPr>
            <a:spLocks noGrp="1"/>
          </p:cNvSpPr>
          <p:nvPr>
            <p:ph type="title"/>
          </p:nvPr>
        </p:nvSpPr>
        <p:spPr/>
        <p:txBody>
          <a:bodyPr/>
          <a:lstStyle/>
          <a:p>
            <a:r>
              <a:rPr lang="en-US" dirty="0"/>
              <a:t>MyGaDOE Portal &amp; Contractor Accounts</a:t>
            </a:r>
            <a:endParaRPr lang="en-US" altLang="en-US" dirty="0"/>
          </a:p>
        </p:txBody>
      </p:sp>
      <p:sp>
        <p:nvSpPr>
          <p:cNvPr id="4" name="Date Placeholder 3">
            <a:extLst>
              <a:ext uri="{FF2B5EF4-FFF2-40B4-BE49-F238E27FC236}">
                <a16:creationId xmlns:a16="http://schemas.microsoft.com/office/drawing/2014/main" id="{5892D361-F896-4C9A-AC51-0E4B8A1CA0C1}"/>
              </a:ext>
            </a:extLst>
          </p:cNvPr>
          <p:cNvSpPr>
            <a:spLocks noGrp="1"/>
          </p:cNvSpPr>
          <p:nvPr>
            <p:ph type="dt" sz="half" idx="2"/>
          </p:nvPr>
        </p:nvSpPr>
        <p:spPr/>
        <p:txBody>
          <a:bodyPr/>
          <a:lstStyle/>
          <a:p>
            <a:fld id="{A59FA016-F3B1-42E3-9079-7174FDB8E473}" type="datetime1">
              <a:rPr lang="en-US" smtClean="0"/>
              <a:pPr/>
              <a:t>8/24/2018</a:t>
            </a:fld>
            <a:endParaRPr lang="en-US"/>
          </a:p>
        </p:txBody>
      </p:sp>
      <p:sp>
        <p:nvSpPr>
          <p:cNvPr id="3" name="Slide Number Placeholder 2"/>
          <p:cNvSpPr>
            <a:spLocks noGrp="1"/>
          </p:cNvSpPr>
          <p:nvPr>
            <p:ph type="sldNum" sz="quarter" idx="4"/>
          </p:nvPr>
        </p:nvSpPr>
        <p:spPr/>
        <p:txBody>
          <a:bodyPr/>
          <a:lstStyle/>
          <a:p>
            <a:fld id="{B63E4CEF-BB1E-48C7-AE93-F39F6AA99AD7}" type="slidenum">
              <a:rPr lang="en-US" smtClean="0"/>
              <a:pPr/>
              <a:t>102</a:t>
            </a:fld>
            <a:endParaRPr lang="en-US"/>
          </a:p>
        </p:txBody>
      </p:sp>
      <p:graphicFrame>
        <p:nvGraphicFramePr>
          <p:cNvPr id="2" name="Table 1">
            <a:extLst>
              <a:ext uri="{FF2B5EF4-FFF2-40B4-BE49-F238E27FC236}">
                <a16:creationId xmlns:a16="http://schemas.microsoft.com/office/drawing/2014/main" id="{78633BF4-FA0B-4843-AC60-4322B426013D}"/>
              </a:ext>
            </a:extLst>
          </p:cNvPr>
          <p:cNvGraphicFramePr>
            <a:graphicFrameLocks noGrp="1"/>
          </p:cNvGraphicFramePr>
          <p:nvPr>
            <p:extLst>
              <p:ext uri="{D42A27DB-BD31-4B8C-83A1-F6EECF244321}">
                <p14:modId xmlns:p14="http://schemas.microsoft.com/office/powerpoint/2010/main" val="1694317766"/>
              </p:ext>
            </p:extLst>
          </p:nvPr>
        </p:nvGraphicFramePr>
        <p:xfrm>
          <a:off x="417250" y="1747977"/>
          <a:ext cx="8451544" cy="3735832"/>
        </p:xfrm>
        <a:graphic>
          <a:graphicData uri="http://schemas.openxmlformats.org/drawingml/2006/table">
            <a:tbl>
              <a:tblPr firstRow="1" bandRow="1">
                <a:tableStyleId>{5C22544A-7EE6-4342-B048-85BDC9FD1C3A}</a:tableStyleId>
              </a:tblPr>
              <a:tblGrid>
                <a:gridCol w="1367162">
                  <a:extLst>
                    <a:ext uri="{9D8B030D-6E8A-4147-A177-3AD203B41FA5}">
                      <a16:colId xmlns:a16="http://schemas.microsoft.com/office/drawing/2014/main" val="3868134855"/>
                    </a:ext>
                  </a:extLst>
                </a:gridCol>
                <a:gridCol w="2636668">
                  <a:extLst>
                    <a:ext uri="{9D8B030D-6E8A-4147-A177-3AD203B41FA5}">
                      <a16:colId xmlns:a16="http://schemas.microsoft.com/office/drawing/2014/main" val="206694757"/>
                    </a:ext>
                  </a:extLst>
                </a:gridCol>
                <a:gridCol w="1944209">
                  <a:extLst>
                    <a:ext uri="{9D8B030D-6E8A-4147-A177-3AD203B41FA5}">
                      <a16:colId xmlns:a16="http://schemas.microsoft.com/office/drawing/2014/main" val="3175471017"/>
                    </a:ext>
                  </a:extLst>
                </a:gridCol>
                <a:gridCol w="2503505">
                  <a:extLst>
                    <a:ext uri="{9D8B030D-6E8A-4147-A177-3AD203B41FA5}">
                      <a16:colId xmlns:a16="http://schemas.microsoft.com/office/drawing/2014/main" val="3713904982"/>
                    </a:ext>
                  </a:extLst>
                </a:gridCol>
              </a:tblGrid>
              <a:tr h="370840">
                <a:tc>
                  <a:txBody>
                    <a:bodyPr/>
                    <a:lstStyle/>
                    <a:p>
                      <a:pPr algn="ctr"/>
                      <a:r>
                        <a:rPr lang="en-US"/>
                        <a:t>Assessment</a:t>
                      </a:r>
                    </a:p>
                  </a:txBody>
                  <a:tcPr/>
                </a:tc>
                <a:tc>
                  <a:txBody>
                    <a:bodyPr/>
                    <a:lstStyle/>
                    <a:p>
                      <a:pPr algn="ctr"/>
                      <a:r>
                        <a:rPr lang="en-US"/>
                        <a:t>Vendor</a:t>
                      </a:r>
                    </a:p>
                  </a:txBody>
                  <a:tcPr/>
                </a:tc>
                <a:tc>
                  <a:txBody>
                    <a:bodyPr/>
                    <a:lstStyle/>
                    <a:p>
                      <a:pPr algn="ctr"/>
                      <a:r>
                        <a:rPr lang="en-US"/>
                        <a:t>When</a:t>
                      </a:r>
                    </a:p>
                  </a:txBody>
                  <a:tcPr/>
                </a:tc>
                <a:tc>
                  <a:txBody>
                    <a:bodyPr/>
                    <a:lstStyle/>
                    <a:p>
                      <a:pPr algn="ctr"/>
                      <a:r>
                        <a:rPr lang="en-US"/>
                        <a:t>Contact</a:t>
                      </a:r>
                    </a:p>
                  </a:txBody>
                  <a:tcPr/>
                </a:tc>
                <a:extLst>
                  <a:ext uri="{0D108BD9-81ED-4DB2-BD59-A6C34878D82A}">
                    <a16:rowId xmlns:a16="http://schemas.microsoft.com/office/drawing/2014/main" val="3144627886"/>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MyGaDOE Portal/All</a:t>
                      </a:r>
                      <a:endPar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Georgia Department of Education</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hlinkClick r:id="rId2"/>
                        </a:rPr>
                        <a:t>https://portal.doe.k12.ga.us/login.aspx</a:t>
                      </a:r>
                      <a:endPar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9963" marR="49963"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ASAP</a:t>
                      </a: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Local System Technology Director</a:t>
                      </a:r>
                    </a:p>
                  </a:txBody>
                  <a:tcPr marL="49963" marR="49963" marT="0" marB="0" anchor="ctr" horzOverflow="overflow"/>
                </a:tc>
                <a:extLst>
                  <a:ext uri="{0D108BD9-81ED-4DB2-BD59-A6C34878D82A}">
                    <a16:rowId xmlns:a16="http://schemas.microsoft.com/office/drawing/2014/main" val="3560889087"/>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ACCESS for ELLs 2.0</a:t>
                      </a:r>
                      <a:endPar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WIDA (for WIDA.us)</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Data Recognition Corporation (DRC) (for the WIDA Assessment Management System, WIDA AMS)</a:t>
                      </a:r>
                    </a:p>
                  </a:txBody>
                  <a:tcPr marL="49963" marR="49963"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October 2017</a:t>
                      </a: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WIDA Customer Service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(866) 276-7735</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hlinkClick r:id="rId3"/>
                        </a:rPr>
                        <a:t>help@wida.us</a:t>
                      </a: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DRC Customer Service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(855) 787-9615</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rgbClr val="0070C0"/>
                          </a:solidFill>
                          <a:effectLst/>
                          <a:latin typeface="Calibri" pitchFamily="34" charset="0"/>
                          <a:ea typeface="Calibri" pitchFamily="34" charset="0"/>
                          <a:cs typeface="Times New Roman" pitchFamily="18" charset="0"/>
                          <a:hlinkClick r:id="rId4"/>
                        </a:rPr>
                        <a:t>WIDA@datarecognitioncorp.com</a:t>
                      </a:r>
                      <a:endParaRPr kumimoji="0" lang="en-US" sz="1200" b="0"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49963" marR="49963" marT="0" marB="0" anchor="ctr" horzOverflow="overflow"/>
                </a:tc>
                <a:extLst>
                  <a:ext uri="{0D108BD9-81ED-4DB2-BD59-A6C34878D82A}">
                    <a16:rowId xmlns:a16="http://schemas.microsoft.com/office/drawing/2014/main" val="3234590834"/>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rPr>
                        <a:t>GAA 2.0</a:t>
                      </a:r>
                      <a:endPar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Questar</a:t>
                      </a:r>
                    </a:p>
                  </a:txBody>
                  <a:tcPr marL="49963" marR="49963"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Sent to System TCs in October by Questar</a:t>
                      </a: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Questar Customer Service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hlinkClick r:id="rId5"/>
                        </a:rPr>
                        <a:t>GA@QuestarAI.com</a:t>
                      </a:r>
                      <a:endPar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(866) 997-0698</a:t>
                      </a:r>
                    </a:p>
                  </a:txBody>
                  <a:tcPr marL="49963" marR="49963" marT="0" marB="0" anchor="ctr" horzOverflow="overflow"/>
                </a:tc>
                <a:extLst>
                  <a:ext uri="{0D108BD9-81ED-4DB2-BD59-A6C34878D82A}">
                    <a16:rowId xmlns:a16="http://schemas.microsoft.com/office/drawing/2014/main" val="3516034541"/>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rPr>
                        <a:t>GKIDS</a:t>
                      </a:r>
                      <a:endPar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Georgia Center for Assessment (GCA)</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hlinkClick r:id="rId6"/>
                        </a:rPr>
                        <a:t>https://gkids.tsars.uga.edu/start</a:t>
                      </a:r>
                      <a:endPar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hlinkClick r:id="rId7"/>
                      </a:endParaRPr>
                    </a:p>
                  </a:txBody>
                  <a:tcPr marL="49963" marR="49963"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ASAP</a:t>
                      </a: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Georgia Center for Assessment (GCA)</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(888) 392-8977</a:t>
                      </a:r>
                    </a:p>
                  </a:txBody>
                  <a:tcPr marL="49963" marR="49963" marT="0" marB="0" anchor="ctr" horzOverflow="overflow"/>
                </a:tc>
                <a:extLst>
                  <a:ext uri="{0D108BD9-81ED-4DB2-BD59-A6C34878D82A}">
                    <a16:rowId xmlns:a16="http://schemas.microsoft.com/office/drawing/2014/main" val="1757371991"/>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rPr>
                        <a:t>Georgia Milestones</a:t>
                      </a:r>
                      <a:endParaRPr kumimoji="0" lang="en-US"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Data Recognition Corporation (DRC)</a:t>
                      </a:r>
                      <a:endPar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9963" marR="49963"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ASAP</a:t>
                      </a:r>
                      <a:endPar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a:ln/>
                          <a:solidFill>
                            <a:schemeClr val="tx1"/>
                          </a:solidFill>
                          <a:effectLst/>
                          <a:uLnTx/>
                          <a:uFillTx/>
                          <a:latin typeface="+mn-lt"/>
                          <a:ea typeface="+mn-ea"/>
                          <a:cs typeface="+mn-cs"/>
                        </a:rPr>
                        <a:t>Data Recognition Corporation (DRC)</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dirty="0">
                          <a:ln/>
                          <a:solidFill>
                            <a:schemeClr val="tx1"/>
                          </a:solidFill>
                          <a:effectLst/>
                          <a:uLnTx/>
                          <a:uFillTx/>
                          <a:latin typeface="+mn-lt"/>
                          <a:ea typeface="+mn-ea"/>
                          <a:cs typeface="+mn-cs"/>
                        </a:rPr>
                        <a:t>(866) 282-2249</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Calibri" pitchFamily="34" charset="0"/>
                          <a:ea typeface="Calibri" pitchFamily="34" charset="0"/>
                          <a:cs typeface="Times New Roman" pitchFamily="18" charset="0"/>
                          <a:hlinkClick r:id="rId8"/>
                        </a:rPr>
                        <a:t>gahelpdesk@datarecognitioncorp.com</a:t>
                      </a:r>
                      <a:r>
                        <a:rPr kumimoji="0" lang="en-US" sz="1200" b="0" i="0" u="none" strike="noStrike" cap="none" normalizeH="0" baseline="0" dirty="0">
                          <a:ln>
                            <a:noFill/>
                          </a:ln>
                          <a:solidFill>
                            <a:srgbClr val="FF0000"/>
                          </a:solidFill>
                          <a:effectLst/>
                          <a:latin typeface="Calibri" pitchFamily="34" charset="0"/>
                          <a:ea typeface="Calibri" pitchFamily="34" charset="0"/>
                          <a:cs typeface="Times New Roman" pitchFamily="18" charset="0"/>
                        </a:rPr>
                        <a:t> </a:t>
                      </a:r>
                    </a:p>
                  </a:txBody>
                  <a:tcPr marL="49963" marR="49963" marT="0" marB="0" anchor="ctr" horzOverflow="overflow"/>
                </a:tc>
                <a:extLst>
                  <a:ext uri="{0D108BD9-81ED-4DB2-BD59-A6C34878D82A}">
                    <a16:rowId xmlns:a16="http://schemas.microsoft.com/office/drawing/2014/main" val="4179265183"/>
                  </a:ext>
                </a:extLst>
              </a:tr>
            </a:tbl>
          </a:graphicData>
        </a:graphic>
      </p:graphicFrame>
    </p:spTree>
    <p:extLst>
      <p:ext uri="{BB962C8B-B14F-4D97-AF65-F5344CB8AC3E}">
        <p14:creationId xmlns:p14="http://schemas.microsoft.com/office/powerpoint/2010/main" val="19077218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E0B29FE-7CFB-4673-83BE-9AB8B67F13A4}"/>
              </a:ext>
            </a:extLst>
          </p:cNvPr>
          <p:cNvSpPr>
            <a:spLocks noGrp="1"/>
          </p:cNvSpPr>
          <p:nvPr>
            <p:ph type="title"/>
          </p:nvPr>
        </p:nvSpPr>
        <p:spPr/>
        <p:txBody>
          <a:bodyPr>
            <a:normAutofit fontScale="90000"/>
          </a:bodyPr>
          <a:lstStyle/>
          <a:p>
            <a:r>
              <a:rPr lang="en-US" altLang="en-US" dirty="0"/>
              <a:t>Assessment &amp; Accountability</a:t>
            </a:r>
            <a:br>
              <a:rPr lang="en-US" altLang="en-US" dirty="0"/>
            </a:br>
            <a:r>
              <a:rPr lang="en-US" altLang="en-US" dirty="0"/>
              <a:t>Contact Information</a:t>
            </a:r>
          </a:p>
        </p:txBody>
      </p:sp>
      <p:sp>
        <p:nvSpPr>
          <p:cNvPr id="9" name="Content Placeholder 8">
            <a:extLst>
              <a:ext uri="{FF2B5EF4-FFF2-40B4-BE49-F238E27FC236}">
                <a16:creationId xmlns:a16="http://schemas.microsoft.com/office/drawing/2014/main" id="{7EBAC818-FFB2-4C5D-A4AF-521A289FBD58}"/>
              </a:ext>
            </a:extLst>
          </p:cNvPr>
          <p:cNvSpPr>
            <a:spLocks noGrp="1"/>
          </p:cNvSpPr>
          <p:nvPr>
            <p:ph idx="1"/>
          </p:nvPr>
        </p:nvSpPr>
        <p:spPr>
          <a:xfrm>
            <a:off x="628650" y="2240279"/>
            <a:ext cx="7886700" cy="3936683"/>
          </a:xfrm>
        </p:spPr>
        <p:txBody>
          <a:bodyPr/>
          <a:lstStyle/>
          <a:p>
            <a:r>
              <a:rPr lang="en-US" dirty="0">
                <a:hlinkClick r:id="rId2"/>
              </a:rPr>
              <a:t>Link to Assessment and Accountability Contacts</a:t>
            </a:r>
            <a:endParaRPr lang="en-US" dirty="0"/>
          </a:p>
          <a:p>
            <a:r>
              <a:rPr lang="en-US" dirty="0">
                <a:hlinkClick r:id="rId3"/>
              </a:rPr>
              <a:t>Link to Georgia Milestones Assessment Specialists by Assigned School District</a:t>
            </a:r>
            <a:endParaRPr lang="en-US" dirty="0"/>
          </a:p>
          <a:p>
            <a:r>
              <a:rPr lang="en-US" dirty="0">
                <a:hlinkClick r:id="rId4"/>
              </a:rPr>
              <a:t>Link to Accountability Specialists by Assigned School District </a:t>
            </a:r>
            <a:endParaRPr lang="en-US" dirty="0"/>
          </a:p>
        </p:txBody>
      </p:sp>
      <p:sp>
        <p:nvSpPr>
          <p:cNvPr id="3" name="Date Placeholder 2">
            <a:extLst>
              <a:ext uri="{FF2B5EF4-FFF2-40B4-BE49-F238E27FC236}">
                <a16:creationId xmlns:a16="http://schemas.microsoft.com/office/drawing/2014/main" id="{7CD6811E-F973-4363-ACBE-61F4CCED79FC}"/>
              </a:ext>
            </a:extLst>
          </p:cNvPr>
          <p:cNvSpPr>
            <a:spLocks noGrp="1"/>
          </p:cNvSpPr>
          <p:nvPr>
            <p:ph type="dt" sz="half" idx="2"/>
          </p:nvPr>
        </p:nvSpPr>
        <p:spPr/>
        <p:txBody>
          <a:bodyPr/>
          <a:lstStyle/>
          <a:p>
            <a:fld id="{4989B849-BB03-4003-92B3-34DA9F95EBB7}" type="datetime1">
              <a:rPr lang="en-US" smtClean="0"/>
              <a:pPr/>
              <a:t>8/24/2018</a:t>
            </a:fld>
            <a:endParaRPr lang="en-US"/>
          </a:p>
        </p:txBody>
      </p:sp>
      <p:sp>
        <p:nvSpPr>
          <p:cNvPr id="2" name="Slide Number Placeholder 1"/>
          <p:cNvSpPr>
            <a:spLocks noGrp="1"/>
          </p:cNvSpPr>
          <p:nvPr>
            <p:ph type="sldNum" sz="quarter" idx="4"/>
          </p:nvPr>
        </p:nvSpPr>
        <p:spPr/>
        <p:txBody>
          <a:bodyPr/>
          <a:lstStyle/>
          <a:p>
            <a:fld id="{B63E4CEF-BB1E-48C7-AE93-F39F6AA99AD7}" type="slidenum">
              <a:rPr lang="en-US" smtClean="0"/>
              <a:pPr/>
              <a:t>103</a:t>
            </a:fld>
            <a:endParaRPr lang="en-US"/>
          </a:p>
        </p:txBody>
      </p:sp>
      <p:sp>
        <p:nvSpPr>
          <p:cNvPr id="7" name="TextBox 6">
            <a:extLst>
              <a:ext uri="{FF2B5EF4-FFF2-40B4-BE49-F238E27FC236}">
                <a16:creationId xmlns:a16="http://schemas.microsoft.com/office/drawing/2014/main" id="{37F2A539-7CC7-47F2-9ADA-CAA147E4E17E}"/>
              </a:ext>
            </a:extLst>
          </p:cNvPr>
          <p:cNvSpPr txBox="1"/>
          <p:nvPr/>
        </p:nvSpPr>
        <p:spPr>
          <a:xfrm>
            <a:off x="212724" y="5356781"/>
            <a:ext cx="4971923" cy="584775"/>
          </a:xfrm>
          <a:prstGeom prst="rect">
            <a:avLst/>
          </a:prstGeom>
          <a:solidFill>
            <a:schemeClr val="bg1"/>
          </a:solidFill>
        </p:spPr>
        <p:txBody>
          <a:bodyPr wrap="square" rtlCol="0">
            <a:spAutoFit/>
          </a:bodyPr>
          <a:lstStyle/>
          <a:p>
            <a:r>
              <a:rPr lang="en-US" sz="1600" b="1" dirty="0"/>
              <a:t>Toll-Free 800-634-4106 and 404-656-2668</a:t>
            </a:r>
          </a:p>
          <a:p>
            <a:r>
              <a:rPr lang="en-US" sz="1600" b="1" dirty="0">
                <a:hlinkClick r:id="rId5"/>
              </a:rPr>
              <a:t>http://gadoe.org/assessment </a:t>
            </a:r>
            <a:endParaRPr lang="en-US" sz="1600" b="1" dirty="0"/>
          </a:p>
        </p:txBody>
      </p:sp>
    </p:spTree>
    <p:extLst>
      <p:ext uri="{BB962C8B-B14F-4D97-AF65-F5344CB8AC3E}">
        <p14:creationId xmlns:p14="http://schemas.microsoft.com/office/powerpoint/2010/main" val="7538274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2672288" y="1633460"/>
            <a:ext cx="3985690" cy="1194103"/>
          </a:xfrm>
        </p:spPr>
        <p:txBody>
          <a:bodyPr/>
          <a:lstStyle/>
          <a:p>
            <a:r>
              <a:rPr lang="en-US"/>
              <a:t>Questions</a:t>
            </a:r>
          </a:p>
        </p:txBody>
      </p:sp>
      <p:sp>
        <p:nvSpPr>
          <p:cNvPr id="4" name="Slide Number Placeholder 3"/>
          <p:cNvSpPr>
            <a:spLocks noGrp="1"/>
          </p:cNvSpPr>
          <p:nvPr>
            <p:ph type="sldNum" sz="quarter" idx="4"/>
          </p:nvPr>
        </p:nvSpPr>
        <p:spPr/>
        <p:txBody>
          <a:bodyPr/>
          <a:lstStyle/>
          <a:p>
            <a:fld id="{B63E4CEF-BB1E-48C7-AE93-F39F6AA99AD7}" type="slidenum">
              <a:rPr lang="en-US" smtClean="0"/>
              <a:pPr/>
              <a:t>104</a:t>
            </a:fld>
            <a:endParaRPr lang="en-US"/>
          </a:p>
        </p:txBody>
      </p:sp>
      <p:sp>
        <p:nvSpPr>
          <p:cNvPr id="3" name="Date Placeholder 2">
            <a:extLst>
              <a:ext uri="{FF2B5EF4-FFF2-40B4-BE49-F238E27FC236}">
                <a16:creationId xmlns:a16="http://schemas.microsoft.com/office/drawing/2014/main" id="{A782A26F-CBBB-4374-9F0B-F26FF2D1D298}"/>
              </a:ext>
            </a:extLst>
          </p:cNvPr>
          <p:cNvSpPr>
            <a:spLocks noGrp="1"/>
          </p:cNvSpPr>
          <p:nvPr>
            <p:ph type="dt" sz="half" idx="2"/>
          </p:nvPr>
        </p:nvSpPr>
        <p:spPr/>
        <p:txBody>
          <a:bodyPr/>
          <a:lstStyle/>
          <a:p>
            <a:fld id="{A6E94A6C-7F5A-4CF2-916E-8859CC5FB6B7}" type="datetime1">
              <a:rPr lang="en-US" smtClean="0"/>
              <a:t>8/24/2018</a:t>
            </a:fld>
            <a:endParaRPr lang="en-US"/>
          </a:p>
        </p:txBody>
      </p:sp>
    </p:spTree>
    <p:extLst>
      <p:ext uri="{BB962C8B-B14F-4D97-AF65-F5344CB8AC3E}">
        <p14:creationId xmlns:p14="http://schemas.microsoft.com/office/powerpoint/2010/main" val="399473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59609A5-E020-4EA1-80C5-7B07E2C1D72F}"/>
              </a:ext>
            </a:extLst>
          </p:cNvPr>
          <p:cNvSpPr>
            <a:spLocks noGrp="1"/>
          </p:cNvSpPr>
          <p:nvPr>
            <p:ph type="title"/>
          </p:nvPr>
        </p:nvSpPr>
        <p:spPr>
          <a:xfrm>
            <a:off x="603983" y="334016"/>
            <a:ext cx="6316630" cy="1156117"/>
          </a:xfrm>
        </p:spPr>
        <p:txBody>
          <a:bodyPr>
            <a:normAutofit/>
          </a:bodyPr>
          <a:lstStyle/>
          <a:p>
            <a:r>
              <a:rPr lang="en-US" altLang="en-US"/>
              <a:t>Data Reporting</a:t>
            </a:r>
          </a:p>
        </p:txBody>
      </p:sp>
      <p:sp>
        <p:nvSpPr>
          <p:cNvPr id="40963" name="Content Placeholder 2">
            <a:extLst>
              <a:ext uri="{FF2B5EF4-FFF2-40B4-BE49-F238E27FC236}">
                <a16:creationId xmlns:a16="http://schemas.microsoft.com/office/drawing/2014/main" id="{0E4B6333-1C3E-4814-BBF6-CDF6DE38E623}"/>
              </a:ext>
            </a:extLst>
          </p:cNvPr>
          <p:cNvSpPr>
            <a:spLocks noGrp="1"/>
          </p:cNvSpPr>
          <p:nvPr>
            <p:ph idx="1"/>
          </p:nvPr>
        </p:nvSpPr>
        <p:spPr/>
        <p:txBody>
          <a:bodyPr>
            <a:normAutofit/>
          </a:bodyPr>
          <a:lstStyle/>
          <a:p>
            <a:r>
              <a:rPr lang="en-US" altLang="en-US"/>
              <a:t>GaDOE Data Collections Pre-ID Cycles 2018-2019</a:t>
            </a:r>
          </a:p>
          <a:p>
            <a:pPr lvl="1"/>
            <a:r>
              <a:rPr lang="en-US" altLang="en-US"/>
              <a:t>Cycle #1: No longer used</a:t>
            </a:r>
          </a:p>
          <a:p>
            <a:pPr lvl="1"/>
            <a:r>
              <a:rPr lang="en-US" altLang="en-US"/>
              <a:t>Cycle #2: September 8-20, 2018 – EOC Winter Main</a:t>
            </a:r>
          </a:p>
          <a:p>
            <a:pPr lvl="1"/>
            <a:r>
              <a:rPr lang="en-US" altLang="en-US"/>
              <a:t>Cycle #3: January 8-24, 2019 – EOC &amp; EOG Spring Main</a:t>
            </a:r>
            <a:endParaRPr lang="en-US" altLang="en-US" dirty="0"/>
          </a:p>
          <a:p>
            <a:r>
              <a:rPr lang="en-US" altLang="en-US" dirty="0"/>
              <a:t>Program Codes (such as the four-digit 6000 series) may not be used as the four-digit state school number</a:t>
            </a:r>
          </a:p>
          <a:p>
            <a:r>
              <a:rPr lang="en-US" altLang="en-US" dirty="0"/>
              <a:t>Correct course numbers must be assigned to students </a:t>
            </a:r>
            <a:r>
              <a:rPr lang="en-US" altLang="en-US"/>
              <a:t>to ensure </a:t>
            </a:r>
            <a:r>
              <a:rPr lang="en-US" altLang="en-US" dirty="0"/>
              <a:t>proper coding related </a:t>
            </a:r>
            <a:r>
              <a:rPr lang="en-US" altLang="en-US"/>
              <a:t>to Participation and Non-Participation.</a:t>
            </a:r>
            <a:endParaRPr lang="en-US" altLang="en-US"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11</a:t>
            </a:fld>
            <a:endParaRPr lang="en-US"/>
          </a:p>
        </p:txBody>
      </p:sp>
      <p:sp>
        <p:nvSpPr>
          <p:cNvPr id="3" name="Date Placeholder 2">
            <a:extLst>
              <a:ext uri="{FF2B5EF4-FFF2-40B4-BE49-F238E27FC236}">
                <a16:creationId xmlns:a16="http://schemas.microsoft.com/office/drawing/2014/main" id="{1DA7D207-8823-4F41-981D-5ADDA8B3003D}"/>
              </a:ext>
            </a:extLst>
          </p:cNvPr>
          <p:cNvSpPr>
            <a:spLocks noGrp="1"/>
          </p:cNvSpPr>
          <p:nvPr>
            <p:ph type="dt" sz="half" idx="2"/>
          </p:nvPr>
        </p:nvSpPr>
        <p:spPr/>
        <p:txBody>
          <a:bodyPr/>
          <a:lstStyle/>
          <a:p>
            <a:fld id="{F38246A2-E543-4691-AAAC-BA3A23B4DA33}" type="datetime1">
              <a:rPr lang="en-US" smtClean="0"/>
              <a:t>8/24/2018</a:t>
            </a:fld>
            <a:endParaRPr lang="en-US"/>
          </a:p>
        </p:txBody>
      </p:sp>
    </p:spTree>
    <p:extLst>
      <p:ext uri="{BB962C8B-B14F-4D97-AF65-F5344CB8AC3E}">
        <p14:creationId xmlns:p14="http://schemas.microsoft.com/office/powerpoint/2010/main" val="123871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normAutofit/>
          </a:bodyPr>
          <a:lstStyle/>
          <a:p>
            <a:r>
              <a:rPr lang="en-US" dirty="0"/>
              <a:t>Test Security and Assessment Administration </a:t>
            </a:r>
          </a:p>
        </p:txBody>
      </p:sp>
      <p:sp>
        <p:nvSpPr>
          <p:cNvPr id="5" name="Text Placeholder 4">
            <a:extLst>
              <a:ext uri="{FF2B5EF4-FFF2-40B4-BE49-F238E27FC236}">
                <a16:creationId xmlns:a16="http://schemas.microsoft.com/office/drawing/2014/main" id="{CF37BE52-6490-4F3D-9670-4E949AD738C4}"/>
              </a:ext>
            </a:extLst>
          </p:cNvPr>
          <p:cNvSpPr>
            <a:spLocks noGrp="1"/>
          </p:cNvSpPr>
          <p:nvPr>
            <p:ph type="body" idx="1"/>
          </p:nvPr>
        </p:nvSpPr>
        <p:spPr/>
        <p:txBody>
          <a:bodyPr/>
          <a:lstStyle/>
          <a:p>
            <a:endParaRPr lang="en-US"/>
          </a:p>
        </p:txBody>
      </p:sp>
      <p:sp>
        <p:nvSpPr>
          <p:cNvPr id="3" name="Date Placeholder 2">
            <a:extLst>
              <a:ext uri="{FF2B5EF4-FFF2-40B4-BE49-F238E27FC236}">
                <a16:creationId xmlns:a16="http://schemas.microsoft.com/office/drawing/2014/main" id="{EDCDE983-67A3-4422-AC49-4CC3A754F728}"/>
              </a:ext>
            </a:extLst>
          </p:cNvPr>
          <p:cNvSpPr>
            <a:spLocks noGrp="1"/>
          </p:cNvSpPr>
          <p:nvPr>
            <p:ph type="dt" sz="half" idx="2"/>
          </p:nvPr>
        </p:nvSpPr>
        <p:spPr/>
        <p:txBody>
          <a:bodyPr/>
          <a:lstStyle/>
          <a:p>
            <a:fld id="{BBD056DE-1917-4617-BC6A-BC051615147E}" type="datetime1">
              <a:rPr lang="en-US" smtClean="0"/>
              <a:t>8/24/2018</a:t>
            </a:fld>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12</a:t>
            </a:fld>
            <a:endParaRPr lang="en-US"/>
          </a:p>
        </p:txBody>
      </p:sp>
    </p:spTree>
    <p:extLst>
      <p:ext uri="{BB962C8B-B14F-4D97-AF65-F5344CB8AC3E}">
        <p14:creationId xmlns:p14="http://schemas.microsoft.com/office/powerpoint/2010/main" val="88851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 Ethics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In the pursuit of fair and ethical testing for all students and stakeholders, the following areas shall be addressed before, during, and after testing:</a:t>
            </a:r>
          </a:p>
          <a:p>
            <a:pPr marL="0" indent="0">
              <a:buNone/>
            </a:pPr>
            <a:r>
              <a:rPr lang="en-US" u="sng" dirty="0"/>
              <a:t>Test Security</a:t>
            </a:r>
            <a:r>
              <a:rPr lang="en-US" dirty="0"/>
              <a:t> – Test materials shall be secured before, during, and after testing and scoring to ensure fair assessment of all students.</a:t>
            </a:r>
          </a:p>
          <a:p>
            <a:pPr marL="0" indent="0">
              <a:buNone/>
            </a:pPr>
            <a:r>
              <a:rPr lang="en-US" u="sng" dirty="0"/>
              <a:t>Test Preparation</a:t>
            </a:r>
            <a:r>
              <a:rPr lang="en-US" dirty="0"/>
              <a:t> – The test should reflect the state-adopted content standards being taught, and should be developmentally appropriate for the age and level of the test-taker. Educators should be trained on proper administration procedures and testing practices. Tests should be administered in the appropriate environment.</a:t>
            </a:r>
          </a:p>
          <a:p>
            <a:pPr marL="0" indent="0">
              <a:buNone/>
            </a:pPr>
            <a:r>
              <a:rPr lang="en-US" u="sng" dirty="0"/>
              <a:t>Test Administration</a:t>
            </a:r>
            <a:r>
              <a:rPr lang="en-US" dirty="0"/>
              <a:t> – Policies and procedures should be developed to implement fair and ethical testing procedures and practices. All eligible students should be assessed. </a:t>
            </a:r>
          </a:p>
          <a:p>
            <a:pPr marL="0" indent="0">
              <a:buNone/>
            </a:pPr>
            <a:r>
              <a:rPr lang="en-US" u="sng" dirty="0"/>
              <a:t>Test Data</a:t>
            </a:r>
            <a:r>
              <a:rPr lang="en-US" dirty="0"/>
              <a:t> – Test scoring should be reliable and valid. Curriculum improvement should be guided by adequate data analyses. </a:t>
            </a:r>
          </a:p>
        </p:txBody>
      </p:sp>
      <p:sp>
        <p:nvSpPr>
          <p:cNvPr id="4" name="Slide Number Placeholder 3"/>
          <p:cNvSpPr>
            <a:spLocks noGrp="1"/>
          </p:cNvSpPr>
          <p:nvPr>
            <p:ph type="sldNum" sz="quarter" idx="4"/>
          </p:nvPr>
        </p:nvSpPr>
        <p:spPr/>
        <p:txBody>
          <a:bodyPr/>
          <a:lstStyle/>
          <a:p>
            <a:fld id="{B63E4CEF-BB1E-48C7-AE93-F39F6AA99AD7}" type="slidenum">
              <a:rPr lang="en-US" smtClean="0"/>
              <a:pPr/>
              <a:t>13</a:t>
            </a:fld>
            <a:endParaRPr lang="en-US"/>
          </a:p>
        </p:txBody>
      </p:sp>
      <p:sp>
        <p:nvSpPr>
          <p:cNvPr id="5" name="Date Placeholder 4">
            <a:extLst>
              <a:ext uri="{FF2B5EF4-FFF2-40B4-BE49-F238E27FC236}">
                <a16:creationId xmlns:a16="http://schemas.microsoft.com/office/drawing/2014/main" id="{7BC6D5BA-415A-4891-A795-DFFC97D83A55}"/>
              </a:ext>
            </a:extLst>
          </p:cNvPr>
          <p:cNvSpPr>
            <a:spLocks noGrp="1"/>
          </p:cNvSpPr>
          <p:nvPr>
            <p:ph type="dt" sz="half" idx="2"/>
          </p:nvPr>
        </p:nvSpPr>
        <p:spPr/>
        <p:txBody>
          <a:bodyPr/>
          <a:lstStyle/>
          <a:p>
            <a:fld id="{F198EAAD-D3FD-4FFF-9921-BA0EEBAC731D}" type="datetime1">
              <a:rPr lang="en-US" smtClean="0"/>
              <a:t>8/24/2018</a:t>
            </a:fld>
            <a:endParaRPr lang="en-US"/>
          </a:p>
        </p:txBody>
      </p:sp>
    </p:spTree>
    <p:extLst>
      <p:ext uri="{BB962C8B-B14F-4D97-AF65-F5344CB8AC3E}">
        <p14:creationId xmlns:p14="http://schemas.microsoft.com/office/powerpoint/2010/main" val="3726578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310DD7-5949-449C-9A0D-EABB3D8AE57A}"/>
              </a:ext>
            </a:extLst>
          </p:cNvPr>
          <p:cNvSpPr>
            <a:spLocks noGrp="1"/>
          </p:cNvSpPr>
          <p:nvPr>
            <p:ph type="title"/>
          </p:nvPr>
        </p:nvSpPr>
        <p:spPr/>
        <p:txBody>
          <a:bodyPr/>
          <a:lstStyle/>
          <a:p>
            <a:r>
              <a:rPr lang="en-US"/>
              <a:t>Code of Ethics for Georgia Educators </a:t>
            </a:r>
          </a:p>
        </p:txBody>
      </p:sp>
      <p:sp>
        <p:nvSpPr>
          <p:cNvPr id="28675" name="Content Placeholder 4">
            <a:extLst>
              <a:ext uri="{FF2B5EF4-FFF2-40B4-BE49-F238E27FC236}">
                <a16:creationId xmlns:a16="http://schemas.microsoft.com/office/drawing/2014/main" id="{4C689A63-A954-4A9E-9F58-4CB87D043EBB}"/>
              </a:ext>
            </a:extLst>
          </p:cNvPr>
          <p:cNvSpPr>
            <a:spLocks noGrp="1"/>
          </p:cNvSpPr>
          <p:nvPr>
            <p:ph idx="1"/>
          </p:nvPr>
        </p:nvSpPr>
        <p:spPr/>
        <p:txBody>
          <a:bodyPr>
            <a:noAutofit/>
          </a:bodyPr>
          <a:lstStyle/>
          <a:p>
            <a:pPr marL="0" lvl="1" indent="0">
              <a:lnSpc>
                <a:spcPct val="100000"/>
              </a:lnSpc>
              <a:buNone/>
            </a:pPr>
            <a:r>
              <a:rPr lang="en-US" sz="2300" dirty="0"/>
              <a:t>The Georgia Professional Standards Commission’s (GaPSC) Code of Ethics for Georgia Educators contains a standard specific to testing.</a:t>
            </a:r>
          </a:p>
          <a:p>
            <a:pPr marL="0" indent="0" algn="ctr">
              <a:lnSpc>
                <a:spcPct val="100000"/>
              </a:lnSpc>
              <a:buNone/>
            </a:pPr>
            <a:r>
              <a:rPr lang="en-US" sz="2300" b="1" i="1" dirty="0"/>
              <a:t>GaPSC Ethics Division: </a:t>
            </a:r>
            <a:r>
              <a:rPr lang="en-US" sz="2300" b="1" i="1" dirty="0">
                <a:hlinkClick r:id="rId2"/>
              </a:rPr>
              <a:t>https://www.gapsc.com/Ethics/CodeOfEthics.aspx</a:t>
            </a:r>
            <a:endParaRPr lang="en-US" sz="2300" b="1" i="1" dirty="0"/>
          </a:p>
          <a:p>
            <a:pPr marL="0" indent="0" algn="ctr">
              <a:lnSpc>
                <a:spcPct val="100000"/>
              </a:lnSpc>
              <a:buNone/>
            </a:pPr>
            <a:endParaRPr lang="en-US" sz="2300" dirty="0"/>
          </a:p>
          <a:p>
            <a:pPr marL="0" indent="0">
              <a:lnSpc>
                <a:spcPct val="100000"/>
              </a:lnSpc>
              <a:buNone/>
            </a:pPr>
            <a:r>
              <a:rPr lang="en-US" sz="2300" b="1" i="1" dirty="0"/>
              <a:t>Standard 10</a:t>
            </a:r>
            <a:r>
              <a:rPr lang="en-US" sz="2300" i="1" dirty="0"/>
              <a:t>: Testing – An educator shall administer state-mandated assessments fairly and ethically.</a:t>
            </a:r>
          </a:p>
          <a:p>
            <a:pPr marL="0" indent="0">
              <a:lnSpc>
                <a:spcPct val="100000"/>
              </a:lnSpc>
              <a:buNone/>
            </a:pPr>
            <a:r>
              <a:rPr lang="en-US" sz="2300" i="1" dirty="0"/>
              <a:t>Unethical conduct includes but is not limited to: </a:t>
            </a:r>
          </a:p>
          <a:p>
            <a:pPr marL="803275" lvl="1" indent="-346075">
              <a:lnSpc>
                <a:spcPct val="100000"/>
              </a:lnSpc>
              <a:spcBef>
                <a:spcPts val="0"/>
              </a:spcBef>
              <a:buFont typeface="+mj-lt"/>
              <a:buAutoNum type="arabicPeriod"/>
            </a:pPr>
            <a:r>
              <a:rPr lang="en-US" sz="2300" i="1" dirty="0"/>
              <a:t>committing any act that breaches Test Security; and </a:t>
            </a:r>
          </a:p>
          <a:p>
            <a:pPr marL="803275" lvl="1" indent="-346075">
              <a:lnSpc>
                <a:spcPct val="100000"/>
              </a:lnSpc>
              <a:spcBef>
                <a:spcPts val="0"/>
              </a:spcBef>
              <a:buFont typeface="+mj-lt"/>
              <a:buAutoNum type="arabicPeriod"/>
            </a:pPr>
            <a:r>
              <a:rPr lang="en-US" sz="2300" i="1" dirty="0"/>
              <a:t>compromising the integrity of the assessment.</a:t>
            </a:r>
          </a:p>
        </p:txBody>
      </p:sp>
      <p:sp>
        <p:nvSpPr>
          <p:cNvPr id="2" name="Slide Number Placeholder 1"/>
          <p:cNvSpPr>
            <a:spLocks noGrp="1"/>
          </p:cNvSpPr>
          <p:nvPr>
            <p:ph type="sldNum" sz="quarter" idx="4"/>
          </p:nvPr>
        </p:nvSpPr>
        <p:spPr/>
        <p:txBody>
          <a:bodyPr/>
          <a:lstStyle/>
          <a:p>
            <a:fld id="{B63E4CEF-BB1E-48C7-AE93-F39F6AA99AD7}" type="slidenum">
              <a:rPr lang="en-US" smtClean="0"/>
              <a:pPr/>
              <a:t>14</a:t>
            </a:fld>
            <a:endParaRPr lang="en-US"/>
          </a:p>
        </p:txBody>
      </p:sp>
      <p:sp>
        <p:nvSpPr>
          <p:cNvPr id="3" name="Date Placeholder 2">
            <a:extLst>
              <a:ext uri="{FF2B5EF4-FFF2-40B4-BE49-F238E27FC236}">
                <a16:creationId xmlns:a16="http://schemas.microsoft.com/office/drawing/2014/main" id="{AD13D2B8-AA9E-4D19-95CE-8B15223EBCB2}"/>
              </a:ext>
            </a:extLst>
          </p:cNvPr>
          <p:cNvSpPr>
            <a:spLocks noGrp="1"/>
          </p:cNvSpPr>
          <p:nvPr>
            <p:ph type="dt" sz="half" idx="2"/>
          </p:nvPr>
        </p:nvSpPr>
        <p:spPr/>
        <p:txBody>
          <a:bodyPr/>
          <a:lstStyle/>
          <a:p>
            <a:fld id="{65F8CDBF-7A06-46A0-A710-8C4E57A26A62}" type="datetime1">
              <a:rPr lang="en-US" smtClean="0"/>
              <a:t>8/24/2018</a:t>
            </a:fld>
            <a:endParaRPr lang="en-US"/>
          </a:p>
        </p:txBody>
      </p:sp>
    </p:spTree>
    <p:extLst>
      <p:ext uri="{BB962C8B-B14F-4D97-AF65-F5344CB8AC3E}">
        <p14:creationId xmlns:p14="http://schemas.microsoft.com/office/powerpoint/2010/main" val="2013244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1D5E2BA8-F974-4FE0-8314-DF204148CFF0}"/>
              </a:ext>
            </a:extLst>
          </p:cNvPr>
          <p:cNvSpPr>
            <a:spLocks noGrp="1"/>
          </p:cNvSpPr>
          <p:nvPr>
            <p:ph type="title"/>
          </p:nvPr>
        </p:nvSpPr>
        <p:spPr/>
        <p:txBody>
          <a:bodyPr/>
          <a:lstStyle/>
          <a:p>
            <a:r>
              <a:rPr lang="en-US" altLang="en-US"/>
              <a:t>Roles and Responsibilities</a:t>
            </a:r>
          </a:p>
        </p:txBody>
      </p:sp>
      <p:sp>
        <p:nvSpPr>
          <p:cNvPr id="3" name="Content Placeholder 2">
            <a:extLst>
              <a:ext uri="{FF2B5EF4-FFF2-40B4-BE49-F238E27FC236}">
                <a16:creationId xmlns:a16="http://schemas.microsoft.com/office/drawing/2014/main" id="{548D8E9C-7094-4F51-833C-CE019CE9706B}"/>
              </a:ext>
            </a:extLst>
          </p:cNvPr>
          <p:cNvSpPr>
            <a:spLocks noGrp="1"/>
          </p:cNvSpPr>
          <p:nvPr>
            <p:ph idx="1"/>
          </p:nvPr>
        </p:nvSpPr>
        <p:spPr/>
        <p:txBody>
          <a:bodyPr>
            <a:normAutofit fontScale="62500" lnSpcReduction="20000"/>
          </a:bodyPr>
          <a:lstStyle/>
          <a:p>
            <a:r>
              <a:rPr lang="en-US" dirty="0"/>
              <a:t>The successful implementation of the statewide student assessment program requires a concerted effort by many individuals at the local level. </a:t>
            </a:r>
          </a:p>
          <a:p>
            <a:r>
              <a:rPr lang="en-US" dirty="0"/>
              <a:t>The failure of personnel to assume the responsibilities described in the </a:t>
            </a:r>
            <a:r>
              <a:rPr lang="en-US" i="1" dirty="0"/>
              <a:t>Student Assessment Handbook</a:t>
            </a:r>
            <a:r>
              <a:rPr lang="en-US" dirty="0"/>
              <a:t> (SAH) may result in testing irregularities and/or invalidation of scores. </a:t>
            </a:r>
          </a:p>
          <a:p>
            <a:r>
              <a:rPr lang="en-US" dirty="0"/>
              <a:t>Failure to perform one’s responsibilities can have many far-reaching implications for schools, systems, communities, and may affect professional certification status. </a:t>
            </a:r>
          </a:p>
          <a:p>
            <a:r>
              <a:rPr lang="en-US" dirty="0"/>
              <a:t>Most importantly, a failure to fulfill one’s responsibilities can also have a detrimental impact upon students.</a:t>
            </a:r>
          </a:p>
          <a:p>
            <a:r>
              <a:rPr lang="en-US" dirty="0"/>
              <a:t>Detailed descriptions of roles and responsibilities are provided in the SAH:</a:t>
            </a:r>
          </a:p>
          <a:p>
            <a:pPr marL="0" indent="0">
              <a:buNone/>
            </a:pPr>
            <a:r>
              <a:rPr lang="en-US" dirty="0"/>
              <a:t>	Superintendent			System Test Coordinator (STC)</a:t>
            </a:r>
          </a:p>
          <a:p>
            <a:pPr marL="0" indent="0">
              <a:buNone/>
            </a:pPr>
            <a:r>
              <a:rPr lang="en-US" dirty="0"/>
              <a:t>	System Special Educ. Coordinator	System Title III Coordinator</a:t>
            </a:r>
          </a:p>
          <a:p>
            <a:pPr marL="0" indent="0">
              <a:buNone/>
            </a:pPr>
            <a:r>
              <a:rPr lang="en-US" dirty="0"/>
              <a:t>	System Tech Coordinator		School Test Coordinator</a:t>
            </a:r>
          </a:p>
          <a:p>
            <a:pPr marL="0" indent="0">
              <a:buNone/>
            </a:pPr>
            <a:r>
              <a:rPr lang="en-US" dirty="0"/>
              <a:t>	Principal				Examiner	</a:t>
            </a:r>
          </a:p>
          <a:p>
            <a:pPr marL="0" indent="0">
              <a:buNone/>
            </a:pPr>
            <a:r>
              <a:rPr lang="en-US" dirty="0"/>
              <a:t>	Proctor</a:t>
            </a:r>
          </a:p>
        </p:txBody>
      </p:sp>
      <p:sp>
        <p:nvSpPr>
          <p:cNvPr id="2" name="Slide Number Placeholder 1"/>
          <p:cNvSpPr>
            <a:spLocks noGrp="1"/>
          </p:cNvSpPr>
          <p:nvPr>
            <p:ph type="sldNum" sz="quarter" idx="4"/>
          </p:nvPr>
        </p:nvSpPr>
        <p:spPr/>
        <p:txBody>
          <a:bodyPr/>
          <a:lstStyle/>
          <a:p>
            <a:fld id="{B63E4CEF-BB1E-48C7-AE93-F39F6AA99AD7}" type="slidenum">
              <a:rPr lang="en-US" smtClean="0"/>
              <a:pPr/>
              <a:t>15</a:t>
            </a:fld>
            <a:endParaRPr lang="en-US"/>
          </a:p>
        </p:txBody>
      </p:sp>
      <p:sp>
        <p:nvSpPr>
          <p:cNvPr id="4" name="Date Placeholder 3">
            <a:extLst>
              <a:ext uri="{FF2B5EF4-FFF2-40B4-BE49-F238E27FC236}">
                <a16:creationId xmlns:a16="http://schemas.microsoft.com/office/drawing/2014/main" id="{2909E5ED-18A3-48BE-AEEE-0CAF95C569F9}"/>
              </a:ext>
            </a:extLst>
          </p:cNvPr>
          <p:cNvSpPr>
            <a:spLocks noGrp="1"/>
          </p:cNvSpPr>
          <p:nvPr>
            <p:ph type="dt" sz="half" idx="2"/>
          </p:nvPr>
        </p:nvSpPr>
        <p:spPr/>
        <p:txBody>
          <a:bodyPr/>
          <a:lstStyle/>
          <a:p>
            <a:fld id="{50F6756C-A65C-48E6-B67C-41BC8D29A837}" type="datetime1">
              <a:rPr lang="en-US" smtClean="0"/>
              <a:t>8/24/2018</a:t>
            </a:fld>
            <a:endParaRPr lang="en-US"/>
          </a:p>
        </p:txBody>
      </p:sp>
    </p:spTree>
    <p:extLst>
      <p:ext uri="{BB962C8B-B14F-4D97-AF65-F5344CB8AC3E}">
        <p14:creationId xmlns:p14="http://schemas.microsoft.com/office/powerpoint/2010/main" val="2115461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ED0FC7CE-85FA-4386-B49B-47B486B24E82}"/>
              </a:ext>
            </a:extLst>
          </p:cNvPr>
          <p:cNvSpPr>
            <a:spLocks noGrp="1"/>
          </p:cNvSpPr>
          <p:nvPr>
            <p:ph type="title"/>
          </p:nvPr>
        </p:nvSpPr>
        <p:spPr/>
        <p:txBody>
          <a:bodyPr/>
          <a:lstStyle/>
          <a:p>
            <a:r>
              <a:rPr lang="en-US" altLang="en-US"/>
              <a:t>Roles and Responsibilities</a:t>
            </a:r>
          </a:p>
        </p:txBody>
      </p:sp>
      <p:sp>
        <p:nvSpPr>
          <p:cNvPr id="78851" name="Content Placeholder 2">
            <a:extLst>
              <a:ext uri="{FF2B5EF4-FFF2-40B4-BE49-F238E27FC236}">
                <a16:creationId xmlns:a16="http://schemas.microsoft.com/office/drawing/2014/main" id="{3D698B67-9D7E-48C8-B7F7-B59B07D295BF}"/>
              </a:ext>
            </a:extLst>
          </p:cNvPr>
          <p:cNvSpPr>
            <a:spLocks noGrp="1"/>
          </p:cNvSpPr>
          <p:nvPr>
            <p:ph idx="1"/>
          </p:nvPr>
        </p:nvSpPr>
        <p:spPr>
          <a:xfrm>
            <a:off x="189738" y="1659579"/>
            <a:ext cx="8484362" cy="4493000"/>
          </a:xfrm>
        </p:spPr>
        <p:txBody>
          <a:bodyPr vert="horz" lIns="91440" tIns="45720" rIns="91440" bIns="45720" rtlCol="0" anchor="t">
            <a:normAutofit lnSpcReduction="10000"/>
          </a:bodyPr>
          <a:lstStyle/>
          <a:p>
            <a:pPr marL="457200" lvl="1" indent="0">
              <a:buNone/>
            </a:pPr>
            <a:r>
              <a:rPr lang="en-US" altLang="en-US" b="1" dirty="0"/>
              <a:t>Superintendent</a:t>
            </a:r>
            <a:endParaRPr lang="en-US" altLang="en-US" dirty="0"/>
          </a:p>
          <a:p>
            <a:pPr lvl="1"/>
            <a:r>
              <a:rPr lang="en-US" altLang="en-US" dirty="0"/>
              <a:t>Superintendent has ultimate responsibility for all testing activities within the local school system. The System Test Coordinator shares this responsibility as the Superintendent’s designee.</a:t>
            </a:r>
            <a:endParaRPr lang="en-US" dirty="0"/>
          </a:p>
          <a:p>
            <a:pPr lvl="2"/>
            <a:r>
              <a:rPr lang="en-US" b="1" dirty="0">
                <a:solidFill>
                  <a:srgbClr val="7030A0"/>
                </a:solidFill>
              </a:rPr>
              <a:t>Emphasize: </a:t>
            </a:r>
            <a:r>
              <a:rPr lang="en-US" altLang="en-US" dirty="0"/>
              <a:t>The Superintendent must complete the Superintendent’s Certification Form in the MyGaDOE portal by January 31 and July 31 of each school year.</a:t>
            </a:r>
          </a:p>
          <a:p>
            <a:pPr marL="457200" lvl="1" indent="0">
              <a:buNone/>
            </a:pPr>
            <a:r>
              <a:rPr lang="en-US" altLang="en-US" b="1" dirty="0"/>
              <a:t>Principal</a:t>
            </a:r>
          </a:p>
          <a:p>
            <a:pPr lvl="1"/>
            <a:r>
              <a:rPr lang="en-US" altLang="en-US" dirty="0"/>
              <a:t>Principal has ultimate responsibility for all testing activities within the school.</a:t>
            </a:r>
          </a:p>
          <a:p>
            <a:pPr lvl="2"/>
            <a:r>
              <a:rPr lang="en-US" altLang="en-US" b="1" dirty="0">
                <a:solidFill>
                  <a:srgbClr val="7030A0"/>
                </a:solidFill>
              </a:rPr>
              <a:t>Emphasize</a:t>
            </a:r>
            <a:r>
              <a:rPr lang="en-US" altLang="en-US" dirty="0"/>
              <a:t>: The Principal must complete the Principal’s Certification Form after </a:t>
            </a:r>
            <a:r>
              <a:rPr lang="en-US" altLang="en-US" u="sng" dirty="0"/>
              <a:t>each</a:t>
            </a:r>
            <a:r>
              <a:rPr lang="en-US" altLang="en-US" dirty="0"/>
              <a:t> administration.</a:t>
            </a:r>
          </a:p>
          <a:p>
            <a:pPr lvl="1"/>
            <a:r>
              <a:rPr lang="en-US" b="1" dirty="0">
                <a:solidFill>
                  <a:srgbClr val="7030A0"/>
                </a:solidFill>
              </a:rPr>
              <a:t>Detailed list of responsibilities in SAH</a:t>
            </a:r>
            <a:endParaRPr lang="en-US" altLang="en-US"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16</a:t>
            </a:fld>
            <a:endParaRPr lang="en-US"/>
          </a:p>
        </p:txBody>
      </p:sp>
      <p:sp>
        <p:nvSpPr>
          <p:cNvPr id="3" name="Date Placeholder 2">
            <a:extLst>
              <a:ext uri="{FF2B5EF4-FFF2-40B4-BE49-F238E27FC236}">
                <a16:creationId xmlns:a16="http://schemas.microsoft.com/office/drawing/2014/main" id="{C759A92A-5F7F-4C36-BBCD-F61719A6A247}"/>
              </a:ext>
            </a:extLst>
          </p:cNvPr>
          <p:cNvSpPr>
            <a:spLocks noGrp="1"/>
          </p:cNvSpPr>
          <p:nvPr>
            <p:ph type="dt" sz="half" idx="2"/>
          </p:nvPr>
        </p:nvSpPr>
        <p:spPr/>
        <p:txBody>
          <a:bodyPr/>
          <a:lstStyle/>
          <a:p>
            <a:fld id="{46E4350A-7C3B-476E-84FA-A8B1771D5085}" type="datetime1">
              <a:rPr lang="en-US" smtClean="0"/>
              <a:t>8/24/2018</a:t>
            </a:fld>
            <a:endParaRPr lang="en-US"/>
          </a:p>
        </p:txBody>
      </p:sp>
    </p:spTree>
    <p:extLst>
      <p:ext uri="{BB962C8B-B14F-4D97-AF65-F5344CB8AC3E}">
        <p14:creationId xmlns:p14="http://schemas.microsoft.com/office/powerpoint/2010/main" val="3447549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FF69E405-70C4-4606-81E0-9668379DABB1}"/>
              </a:ext>
            </a:extLst>
          </p:cNvPr>
          <p:cNvSpPr>
            <a:spLocks noGrp="1"/>
          </p:cNvSpPr>
          <p:nvPr>
            <p:ph type="title"/>
          </p:nvPr>
        </p:nvSpPr>
        <p:spPr/>
        <p:txBody>
          <a:bodyPr/>
          <a:lstStyle/>
          <a:p>
            <a:r>
              <a:rPr lang="en-US" altLang="en-US"/>
              <a:t>Roles and Responsibilities</a:t>
            </a:r>
          </a:p>
        </p:txBody>
      </p:sp>
      <p:sp>
        <p:nvSpPr>
          <p:cNvPr id="93187" name="Content Placeholder 2">
            <a:extLst>
              <a:ext uri="{FF2B5EF4-FFF2-40B4-BE49-F238E27FC236}">
                <a16:creationId xmlns:a16="http://schemas.microsoft.com/office/drawing/2014/main" id="{9F27D74C-D3F8-4E20-91DE-457865E2FC6D}"/>
              </a:ext>
            </a:extLst>
          </p:cNvPr>
          <p:cNvSpPr>
            <a:spLocks noGrp="1"/>
          </p:cNvSpPr>
          <p:nvPr>
            <p:ph idx="1"/>
          </p:nvPr>
        </p:nvSpPr>
        <p:spPr/>
        <p:txBody>
          <a:bodyPr>
            <a:normAutofit fontScale="92500"/>
          </a:bodyPr>
          <a:lstStyle/>
          <a:p>
            <a:pPr marL="0" indent="0">
              <a:lnSpc>
                <a:spcPct val="100000"/>
              </a:lnSpc>
              <a:buNone/>
            </a:pPr>
            <a:r>
              <a:rPr lang="en-US" altLang="en-US" sz="2400" b="1" dirty="0"/>
              <a:t>System Test Coordinator</a:t>
            </a:r>
          </a:p>
          <a:p>
            <a:pPr>
              <a:lnSpc>
                <a:spcPct val="100000"/>
              </a:lnSpc>
              <a:spcBef>
                <a:spcPts val="0"/>
              </a:spcBef>
            </a:pPr>
            <a:r>
              <a:rPr lang="en-US" altLang="en-US" sz="2400" dirty="0"/>
              <a:t>Liaison between system and GaDOE</a:t>
            </a:r>
          </a:p>
          <a:p>
            <a:pPr>
              <a:lnSpc>
                <a:spcPct val="100000"/>
              </a:lnSpc>
              <a:spcBef>
                <a:spcPts val="0"/>
              </a:spcBef>
            </a:pPr>
            <a:r>
              <a:rPr lang="en-US" altLang="en-US" sz="2400" dirty="0"/>
              <a:t>Conduct local system trainings of School Coordinators</a:t>
            </a:r>
          </a:p>
          <a:p>
            <a:pPr>
              <a:lnSpc>
                <a:spcPct val="100000"/>
              </a:lnSpc>
              <a:spcBef>
                <a:spcPts val="0"/>
              </a:spcBef>
            </a:pPr>
            <a:r>
              <a:rPr lang="en-US" altLang="en-US" sz="2400" dirty="0"/>
              <a:t>Coordinate ALL administration activity</a:t>
            </a:r>
          </a:p>
          <a:p>
            <a:pPr>
              <a:lnSpc>
                <a:spcPct val="100000"/>
              </a:lnSpc>
              <a:spcBef>
                <a:spcPts val="0"/>
              </a:spcBef>
            </a:pPr>
            <a:r>
              <a:rPr lang="en-US" altLang="en-US" sz="2400" dirty="0"/>
              <a:t>Know and enforce responsibilities of all other roles</a:t>
            </a:r>
          </a:p>
          <a:p>
            <a:pPr>
              <a:lnSpc>
                <a:spcPct val="100000"/>
              </a:lnSpc>
              <a:spcBef>
                <a:spcPts val="0"/>
              </a:spcBef>
            </a:pPr>
            <a:r>
              <a:rPr lang="en-US" altLang="en-US" sz="2400" dirty="0"/>
              <a:t>Adhere to the state testing calendar and local calendars/schedules</a:t>
            </a:r>
          </a:p>
          <a:p>
            <a:pPr>
              <a:lnSpc>
                <a:spcPct val="100000"/>
              </a:lnSpc>
              <a:spcBef>
                <a:spcPts val="0"/>
              </a:spcBef>
            </a:pPr>
            <a:r>
              <a:rPr lang="en-US" altLang="en-US" sz="2400" dirty="0"/>
              <a:t>Implement plans for ordering and receipt of materials, distribution, test security, administration, collection and return shipments, receipt and dissemination of reports and data</a:t>
            </a:r>
          </a:p>
          <a:p>
            <a:pPr>
              <a:lnSpc>
                <a:spcPct val="100000"/>
              </a:lnSpc>
              <a:spcBef>
                <a:spcPts val="0"/>
              </a:spcBef>
            </a:pPr>
            <a:r>
              <a:rPr lang="en-US" altLang="en-US" sz="2400" dirty="0"/>
              <a:t>Ensure accounts in test management systems are current</a:t>
            </a:r>
          </a:p>
          <a:p>
            <a:pPr>
              <a:lnSpc>
                <a:spcPct val="100000"/>
              </a:lnSpc>
              <a:spcBef>
                <a:spcPts val="0"/>
              </a:spcBef>
            </a:pPr>
            <a:r>
              <a:rPr lang="en-US" altLang="en-US" sz="2400" b="1" dirty="0">
                <a:solidFill>
                  <a:srgbClr val="7030A0"/>
                </a:solidFill>
              </a:rPr>
              <a:t>Detailed list of responsibilities in SAH</a:t>
            </a:r>
          </a:p>
        </p:txBody>
      </p:sp>
      <p:sp>
        <p:nvSpPr>
          <p:cNvPr id="2" name="Slide Number Placeholder 1"/>
          <p:cNvSpPr>
            <a:spLocks noGrp="1"/>
          </p:cNvSpPr>
          <p:nvPr>
            <p:ph type="sldNum" sz="quarter" idx="4"/>
          </p:nvPr>
        </p:nvSpPr>
        <p:spPr/>
        <p:txBody>
          <a:bodyPr/>
          <a:lstStyle/>
          <a:p>
            <a:fld id="{B63E4CEF-BB1E-48C7-AE93-F39F6AA99AD7}" type="slidenum">
              <a:rPr lang="en-US" smtClean="0"/>
              <a:pPr/>
              <a:t>17</a:t>
            </a:fld>
            <a:endParaRPr lang="en-US"/>
          </a:p>
        </p:txBody>
      </p:sp>
      <p:sp>
        <p:nvSpPr>
          <p:cNvPr id="3" name="Date Placeholder 2">
            <a:extLst>
              <a:ext uri="{FF2B5EF4-FFF2-40B4-BE49-F238E27FC236}">
                <a16:creationId xmlns:a16="http://schemas.microsoft.com/office/drawing/2014/main" id="{7AD67461-8E0C-415B-9B7E-969C588C2B59}"/>
              </a:ext>
            </a:extLst>
          </p:cNvPr>
          <p:cNvSpPr>
            <a:spLocks noGrp="1"/>
          </p:cNvSpPr>
          <p:nvPr>
            <p:ph type="dt" sz="half" idx="2"/>
          </p:nvPr>
        </p:nvSpPr>
        <p:spPr/>
        <p:txBody>
          <a:bodyPr/>
          <a:lstStyle/>
          <a:p>
            <a:fld id="{398EB092-3214-4134-8B0A-DC39F5FCB902}" type="datetime1">
              <a:rPr lang="en-US" smtClean="0"/>
              <a:t>8/24/2018</a:t>
            </a:fld>
            <a:endParaRPr lang="en-US"/>
          </a:p>
        </p:txBody>
      </p:sp>
    </p:spTree>
    <p:extLst>
      <p:ext uri="{BB962C8B-B14F-4D97-AF65-F5344CB8AC3E}">
        <p14:creationId xmlns:p14="http://schemas.microsoft.com/office/powerpoint/2010/main" val="1652545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FF69E405-70C4-4606-81E0-9668379DABB1}"/>
              </a:ext>
            </a:extLst>
          </p:cNvPr>
          <p:cNvSpPr>
            <a:spLocks noGrp="1"/>
          </p:cNvSpPr>
          <p:nvPr>
            <p:ph type="title"/>
          </p:nvPr>
        </p:nvSpPr>
        <p:spPr/>
        <p:txBody>
          <a:bodyPr/>
          <a:lstStyle/>
          <a:p>
            <a:r>
              <a:rPr lang="en-US" altLang="en-US"/>
              <a:t>Roles and Responsibilities</a:t>
            </a:r>
          </a:p>
        </p:txBody>
      </p:sp>
      <p:sp>
        <p:nvSpPr>
          <p:cNvPr id="93187" name="Content Placeholder 2">
            <a:extLst>
              <a:ext uri="{FF2B5EF4-FFF2-40B4-BE49-F238E27FC236}">
                <a16:creationId xmlns:a16="http://schemas.microsoft.com/office/drawing/2014/main" id="{9F27D74C-D3F8-4E20-91DE-457865E2FC6D}"/>
              </a:ext>
            </a:extLst>
          </p:cNvPr>
          <p:cNvSpPr>
            <a:spLocks noGrp="1"/>
          </p:cNvSpPr>
          <p:nvPr>
            <p:ph idx="1"/>
          </p:nvPr>
        </p:nvSpPr>
        <p:spPr>
          <a:xfrm>
            <a:off x="603983" y="1659579"/>
            <a:ext cx="7886700" cy="4351338"/>
          </a:xfrm>
        </p:spPr>
        <p:txBody>
          <a:bodyPr>
            <a:normAutofit fontScale="70000" lnSpcReduction="20000"/>
          </a:bodyPr>
          <a:lstStyle/>
          <a:p>
            <a:pPr marL="0" indent="0">
              <a:lnSpc>
                <a:spcPct val="120000"/>
              </a:lnSpc>
              <a:spcBef>
                <a:spcPts val="0"/>
              </a:spcBef>
              <a:buNone/>
            </a:pPr>
            <a:r>
              <a:rPr lang="en-US" altLang="en-US" b="1"/>
              <a:t>System Technology Coordinator</a:t>
            </a:r>
            <a:endParaRPr lang="en-US" altLang="en-US" b="1" dirty="0"/>
          </a:p>
          <a:p>
            <a:pPr>
              <a:lnSpc>
                <a:spcPct val="120000"/>
              </a:lnSpc>
              <a:spcBef>
                <a:spcPts val="0"/>
              </a:spcBef>
              <a:defRPr/>
            </a:pPr>
            <a:r>
              <a:rPr lang="en-US"/>
              <a:t>Acquires and maintains current information on the statewide testing program, including technology requirements for testing programs, training manuals, and testing schedules.</a:t>
            </a:r>
            <a:endParaRPr lang="en-US" dirty="0"/>
          </a:p>
          <a:p>
            <a:pPr>
              <a:lnSpc>
                <a:spcPct val="120000"/>
              </a:lnSpc>
              <a:spcBef>
                <a:spcPts val="0"/>
              </a:spcBef>
              <a:defRPr/>
            </a:pPr>
            <a:r>
              <a:rPr lang="en-US"/>
              <a:t>Coordinates with the System Test Coordinator for the appropriate implementation of computer based test administrations.</a:t>
            </a:r>
            <a:endParaRPr lang="en-US" dirty="0"/>
          </a:p>
          <a:p>
            <a:pPr>
              <a:lnSpc>
                <a:spcPct val="120000"/>
              </a:lnSpc>
              <a:spcBef>
                <a:spcPts val="0"/>
              </a:spcBef>
              <a:defRPr/>
            </a:pPr>
            <a:r>
              <a:rPr lang="en-US"/>
              <a:t>Attends or views GaDOE assessment technology trainings and webinars.</a:t>
            </a:r>
            <a:endParaRPr lang="en-US" dirty="0"/>
          </a:p>
          <a:p>
            <a:pPr>
              <a:lnSpc>
                <a:spcPct val="120000"/>
              </a:lnSpc>
              <a:spcBef>
                <a:spcPts val="0"/>
              </a:spcBef>
              <a:defRPr/>
            </a:pPr>
            <a:r>
              <a:rPr lang="en-US"/>
              <a:t>Works with the System Test Coordinator to ensure that all schools have technology ready for online testing.</a:t>
            </a:r>
            <a:endParaRPr lang="en-US" dirty="0"/>
          </a:p>
          <a:p>
            <a:pPr>
              <a:lnSpc>
                <a:spcPct val="120000"/>
              </a:lnSpc>
              <a:spcBef>
                <a:spcPts val="0"/>
              </a:spcBef>
              <a:defRPr/>
            </a:pPr>
            <a:r>
              <a:rPr lang="en-US"/>
              <a:t>Performs readiness checks for the system and local testing devices.</a:t>
            </a:r>
            <a:endParaRPr lang="en-US" dirty="0"/>
          </a:p>
          <a:p>
            <a:pPr>
              <a:lnSpc>
                <a:spcPct val="120000"/>
              </a:lnSpc>
              <a:spcBef>
                <a:spcPts val="0"/>
              </a:spcBef>
              <a:defRPr/>
            </a:pPr>
            <a:r>
              <a:rPr lang="en-US"/>
              <a:t>Coordinates with schools so local software is installed and ready for use with each testing administration.</a:t>
            </a:r>
            <a:endParaRPr lang="en-US" dirty="0"/>
          </a:p>
          <a:p>
            <a:pPr>
              <a:lnSpc>
                <a:spcPct val="120000"/>
              </a:lnSpc>
              <a:spcBef>
                <a:spcPts val="0"/>
              </a:spcBef>
              <a:defRPr/>
            </a:pPr>
            <a:r>
              <a:rPr lang="en-US" altLang="en-US" b="1">
                <a:solidFill>
                  <a:srgbClr val="7030A0"/>
                </a:solidFill>
              </a:rPr>
              <a:t>Detailed list of responsibilities in SAH</a:t>
            </a:r>
            <a:r>
              <a:rPr lang="en-US" altLang="en-US" b="1" dirty="0">
                <a:solidFill>
                  <a:srgbClr val="7030A0"/>
                </a:solidFill>
              </a:rPr>
              <a:t>.</a:t>
            </a:r>
          </a:p>
        </p:txBody>
      </p:sp>
      <p:sp>
        <p:nvSpPr>
          <p:cNvPr id="2" name="Slide Number Placeholder 1"/>
          <p:cNvSpPr>
            <a:spLocks noGrp="1"/>
          </p:cNvSpPr>
          <p:nvPr>
            <p:ph type="sldNum" sz="quarter" idx="4"/>
          </p:nvPr>
        </p:nvSpPr>
        <p:spPr/>
        <p:txBody>
          <a:bodyPr/>
          <a:lstStyle/>
          <a:p>
            <a:fld id="{B63E4CEF-BB1E-48C7-AE93-F39F6AA99AD7}" type="slidenum">
              <a:rPr lang="en-US" smtClean="0"/>
              <a:pPr/>
              <a:t>18</a:t>
            </a:fld>
            <a:endParaRPr lang="en-US"/>
          </a:p>
        </p:txBody>
      </p:sp>
      <p:sp>
        <p:nvSpPr>
          <p:cNvPr id="3" name="Date Placeholder 2">
            <a:extLst>
              <a:ext uri="{FF2B5EF4-FFF2-40B4-BE49-F238E27FC236}">
                <a16:creationId xmlns:a16="http://schemas.microsoft.com/office/drawing/2014/main" id="{DE19F147-5E70-407A-9BBF-626BE519005E}"/>
              </a:ext>
            </a:extLst>
          </p:cNvPr>
          <p:cNvSpPr>
            <a:spLocks noGrp="1"/>
          </p:cNvSpPr>
          <p:nvPr>
            <p:ph type="dt" sz="half" idx="2"/>
          </p:nvPr>
        </p:nvSpPr>
        <p:spPr/>
        <p:txBody>
          <a:bodyPr/>
          <a:lstStyle/>
          <a:p>
            <a:fld id="{B3F679A5-75E8-4375-AA86-92C8F5D5A4B1}" type="datetime1">
              <a:rPr lang="en-US" smtClean="0"/>
              <a:t>8/24/2018</a:t>
            </a:fld>
            <a:endParaRPr lang="en-US"/>
          </a:p>
        </p:txBody>
      </p:sp>
    </p:spTree>
    <p:extLst>
      <p:ext uri="{BB962C8B-B14F-4D97-AF65-F5344CB8AC3E}">
        <p14:creationId xmlns:p14="http://schemas.microsoft.com/office/powerpoint/2010/main" val="198127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0B2AEB84-0E19-40F8-8139-87389A62838E}"/>
              </a:ext>
            </a:extLst>
          </p:cNvPr>
          <p:cNvSpPr>
            <a:spLocks noGrp="1"/>
          </p:cNvSpPr>
          <p:nvPr>
            <p:ph type="title"/>
          </p:nvPr>
        </p:nvSpPr>
        <p:spPr/>
        <p:txBody>
          <a:bodyPr/>
          <a:lstStyle/>
          <a:p>
            <a:r>
              <a:rPr lang="en-US" altLang="en-US"/>
              <a:t>Roles and Responsibilities</a:t>
            </a:r>
          </a:p>
        </p:txBody>
      </p:sp>
      <p:sp>
        <p:nvSpPr>
          <p:cNvPr id="94211" name="Content Placeholder 2">
            <a:extLst>
              <a:ext uri="{FF2B5EF4-FFF2-40B4-BE49-F238E27FC236}">
                <a16:creationId xmlns:a16="http://schemas.microsoft.com/office/drawing/2014/main" id="{4FDA4ECF-671F-4BDF-A736-243641173BD1}"/>
              </a:ext>
            </a:extLst>
          </p:cNvPr>
          <p:cNvSpPr>
            <a:spLocks noGrp="1"/>
          </p:cNvSpPr>
          <p:nvPr>
            <p:ph idx="1"/>
          </p:nvPr>
        </p:nvSpPr>
        <p:spPr/>
        <p:txBody>
          <a:bodyPr>
            <a:normAutofit fontScale="70000" lnSpcReduction="20000"/>
          </a:bodyPr>
          <a:lstStyle/>
          <a:p>
            <a:pPr marL="0" indent="0">
              <a:buNone/>
            </a:pPr>
            <a:r>
              <a:rPr lang="en-US" altLang="en-US" b="1" dirty="0"/>
              <a:t>School Test Coordinator</a:t>
            </a:r>
          </a:p>
          <a:p>
            <a:r>
              <a:rPr lang="en-US" altLang="en-US" dirty="0"/>
              <a:t>Should hold a GaPSC-issued certificate (per </a:t>
            </a:r>
            <a:r>
              <a:rPr lang="en-US" altLang="en-US" i="1" dirty="0"/>
              <a:t>Student Assessment Handbook</a:t>
            </a:r>
            <a:r>
              <a:rPr lang="en-US" altLang="en-US" dirty="0"/>
              <a:t>)</a:t>
            </a:r>
          </a:p>
          <a:p>
            <a:r>
              <a:rPr lang="en-US" altLang="en-US" dirty="0"/>
              <a:t>Inventory and secure all test materials in a secure, locked location with restricted access and confirms access is restricted by accounting for keys</a:t>
            </a:r>
          </a:p>
          <a:p>
            <a:r>
              <a:rPr lang="en-US" altLang="en-US" dirty="0"/>
              <a:t>Materials distribution/return, signing out and signing in materials</a:t>
            </a:r>
          </a:p>
          <a:p>
            <a:r>
              <a:rPr lang="en-US" altLang="en-US" dirty="0"/>
              <a:t>Attend and then redeliver training </a:t>
            </a:r>
          </a:p>
          <a:p>
            <a:r>
              <a:rPr lang="en-US" altLang="en-US" dirty="0"/>
              <a:t>Plan for all aspects of the school’s test administration, monitor test administration environment</a:t>
            </a:r>
          </a:p>
          <a:p>
            <a:r>
              <a:rPr lang="en-US" altLang="en-US" dirty="0"/>
              <a:t>Receive/verify test material counts after testing each day</a:t>
            </a:r>
          </a:p>
          <a:p>
            <a:r>
              <a:rPr lang="en-US" altLang="en-US" dirty="0"/>
              <a:t>Collaborate effectively with local system colleagues who have a role in the success of your system’s testing program.</a:t>
            </a:r>
          </a:p>
          <a:p>
            <a:r>
              <a:rPr lang="en-US" altLang="en-US" b="1" dirty="0">
                <a:solidFill>
                  <a:srgbClr val="7030A0"/>
                </a:solidFill>
              </a:rPr>
              <a:t>Detailed list of responsibilities in SAH</a:t>
            </a:r>
          </a:p>
        </p:txBody>
      </p:sp>
      <p:sp>
        <p:nvSpPr>
          <p:cNvPr id="2" name="Slide Number Placeholder 1"/>
          <p:cNvSpPr>
            <a:spLocks noGrp="1"/>
          </p:cNvSpPr>
          <p:nvPr>
            <p:ph type="sldNum" sz="quarter" idx="4"/>
          </p:nvPr>
        </p:nvSpPr>
        <p:spPr/>
        <p:txBody>
          <a:bodyPr/>
          <a:lstStyle/>
          <a:p>
            <a:fld id="{B63E4CEF-BB1E-48C7-AE93-F39F6AA99AD7}" type="slidenum">
              <a:rPr lang="en-US" smtClean="0"/>
              <a:pPr/>
              <a:t>19</a:t>
            </a:fld>
            <a:endParaRPr lang="en-US"/>
          </a:p>
        </p:txBody>
      </p:sp>
      <p:sp>
        <p:nvSpPr>
          <p:cNvPr id="3" name="Date Placeholder 2">
            <a:extLst>
              <a:ext uri="{FF2B5EF4-FFF2-40B4-BE49-F238E27FC236}">
                <a16:creationId xmlns:a16="http://schemas.microsoft.com/office/drawing/2014/main" id="{D7AB1E1E-4D16-438F-84D6-0788E2E5B322}"/>
              </a:ext>
            </a:extLst>
          </p:cNvPr>
          <p:cNvSpPr>
            <a:spLocks noGrp="1"/>
          </p:cNvSpPr>
          <p:nvPr>
            <p:ph type="dt" sz="half" idx="2"/>
          </p:nvPr>
        </p:nvSpPr>
        <p:spPr/>
        <p:txBody>
          <a:bodyPr/>
          <a:lstStyle/>
          <a:p>
            <a:fld id="{3350D879-9DFC-4199-B572-7B42B1E75BB5}" type="datetime1">
              <a:rPr lang="en-US" smtClean="0"/>
              <a:t>8/24/2018</a:t>
            </a:fld>
            <a:endParaRPr lang="en-US"/>
          </a:p>
        </p:txBody>
      </p:sp>
    </p:spTree>
    <p:extLst>
      <p:ext uri="{BB962C8B-B14F-4D97-AF65-F5344CB8AC3E}">
        <p14:creationId xmlns:p14="http://schemas.microsoft.com/office/powerpoint/2010/main" val="243851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812718F-4D64-46D7-911B-158B9CDD009E}"/>
              </a:ext>
            </a:extLst>
          </p:cNvPr>
          <p:cNvSpPr>
            <a:spLocks noGrp="1"/>
          </p:cNvSpPr>
          <p:nvPr>
            <p:ph type="title"/>
          </p:nvPr>
        </p:nvSpPr>
        <p:spPr/>
        <p:txBody>
          <a:bodyPr/>
          <a:lstStyle/>
          <a:p>
            <a:r>
              <a:rPr lang="en-US" altLang="en-US"/>
              <a:t>Agenda</a:t>
            </a:r>
          </a:p>
        </p:txBody>
      </p:sp>
      <p:sp>
        <p:nvSpPr>
          <p:cNvPr id="6147" name="Content Placeholder 2">
            <a:extLst>
              <a:ext uri="{FF2B5EF4-FFF2-40B4-BE49-F238E27FC236}">
                <a16:creationId xmlns:a16="http://schemas.microsoft.com/office/drawing/2014/main" id="{680BB383-13F9-418B-96C4-429379B62AAD}"/>
              </a:ext>
            </a:extLst>
          </p:cNvPr>
          <p:cNvSpPr>
            <a:spLocks noGrp="1"/>
          </p:cNvSpPr>
          <p:nvPr>
            <p:ph idx="1"/>
          </p:nvPr>
        </p:nvSpPr>
        <p:spPr/>
        <p:txBody>
          <a:bodyPr vert="horz" lIns="91440" tIns="45720" rIns="91440" bIns="45720" rtlCol="0" anchor="t">
            <a:normAutofit/>
          </a:bodyPr>
          <a:lstStyle/>
          <a:p>
            <a:r>
              <a:rPr lang="en-US" dirty="0"/>
              <a:t>General Information</a:t>
            </a:r>
          </a:p>
          <a:p>
            <a:r>
              <a:rPr lang="en-US" dirty="0"/>
              <a:t>Test Security and Assessment Administration</a:t>
            </a:r>
            <a:endParaRPr lang="en-US" dirty="0">
              <a:cs typeface="Calibri"/>
            </a:endParaRPr>
          </a:p>
          <a:p>
            <a:r>
              <a:rPr lang="en-US" dirty="0"/>
              <a:t>Irregularities</a:t>
            </a:r>
            <a:endParaRPr lang="en-US" dirty="0">
              <a:cs typeface="Calibri"/>
            </a:endParaRPr>
          </a:p>
          <a:p>
            <a:r>
              <a:rPr lang="en-US" dirty="0"/>
              <a:t>Accommodations and Special Populations</a:t>
            </a:r>
            <a:endParaRPr lang="en-US" dirty="0">
              <a:cs typeface="Calibri"/>
            </a:endParaRPr>
          </a:p>
          <a:p>
            <a:r>
              <a:rPr lang="en-US" dirty="0"/>
              <a:t>Overview of 2018-2019 State Assessments</a:t>
            </a:r>
            <a:endParaRPr lang="en-US" dirty="0">
              <a:cs typeface="Calibri"/>
            </a:endParaRPr>
          </a:p>
          <a:p>
            <a:r>
              <a:rPr lang="en-US" dirty="0"/>
              <a:t>Post-Assessment Communication</a:t>
            </a:r>
            <a:endParaRPr lang="en-US" dirty="0">
              <a:cs typeface="Calibri"/>
            </a:endParaRPr>
          </a:p>
          <a:p>
            <a:r>
              <a:rPr lang="en-US" dirty="0"/>
              <a:t>Questions</a:t>
            </a:r>
            <a:endParaRPr lang="en-US" dirty="0">
              <a:cs typeface="Calibri"/>
            </a:endParaRPr>
          </a:p>
        </p:txBody>
      </p:sp>
      <p:sp>
        <p:nvSpPr>
          <p:cNvPr id="2" name="Slide Number Placeholder 1"/>
          <p:cNvSpPr>
            <a:spLocks noGrp="1"/>
          </p:cNvSpPr>
          <p:nvPr>
            <p:ph type="sldNum" sz="quarter" idx="4"/>
          </p:nvPr>
        </p:nvSpPr>
        <p:spPr/>
        <p:txBody>
          <a:bodyPr/>
          <a:lstStyle/>
          <a:p>
            <a:fld id="{B63E4CEF-BB1E-48C7-AE93-F39F6AA99AD7}" type="slidenum">
              <a:rPr lang="en-US" smtClean="0"/>
              <a:pPr/>
              <a:t>2</a:t>
            </a:fld>
            <a:endParaRPr lang="en-US"/>
          </a:p>
        </p:txBody>
      </p:sp>
      <p:sp>
        <p:nvSpPr>
          <p:cNvPr id="3" name="Date Placeholder 2">
            <a:extLst>
              <a:ext uri="{FF2B5EF4-FFF2-40B4-BE49-F238E27FC236}">
                <a16:creationId xmlns:a16="http://schemas.microsoft.com/office/drawing/2014/main" id="{B2EDBA43-7F08-40F0-A75A-91F5A367CF7D}"/>
              </a:ext>
            </a:extLst>
          </p:cNvPr>
          <p:cNvSpPr>
            <a:spLocks noGrp="1"/>
          </p:cNvSpPr>
          <p:nvPr>
            <p:ph type="dt" sz="half" idx="2"/>
          </p:nvPr>
        </p:nvSpPr>
        <p:spPr/>
        <p:txBody>
          <a:bodyPr/>
          <a:lstStyle/>
          <a:p>
            <a:fld id="{82A47C3D-3934-49D7-A2B4-BE745121DB0E}" type="datetime1">
              <a:rPr lang="en-US" smtClean="0"/>
              <a:t>8/24/2018</a:t>
            </a:fld>
            <a:endParaRPr lang="en-US"/>
          </a:p>
        </p:txBody>
      </p:sp>
    </p:spTree>
    <p:extLst>
      <p:ext uri="{BB962C8B-B14F-4D97-AF65-F5344CB8AC3E}">
        <p14:creationId xmlns:p14="http://schemas.microsoft.com/office/powerpoint/2010/main" val="178615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907F11-98D5-4CCA-880E-296FB312C4E7}"/>
              </a:ext>
            </a:extLst>
          </p:cNvPr>
          <p:cNvSpPr>
            <a:spLocks noGrp="1"/>
          </p:cNvSpPr>
          <p:nvPr>
            <p:ph type="title"/>
          </p:nvPr>
        </p:nvSpPr>
        <p:spPr/>
        <p:txBody>
          <a:bodyPr>
            <a:normAutofit/>
          </a:bodyPr>
          <a:lstStyle/>
          <a:p>
            <a:r>
              <a:rPr lang="en-US" altLang="en-US" dirty="0"/>
              <a:t>Roles and Responsibilities</a:t>
            </a:r>
            <a:endParaRPr lang="en-US" dirty="0"/>
          </a:p>
        </p:txBody>
      </p:sp>
      <p:sp>
        <p:nvSpPr>
          <p:cNvPr id="95235" name="Content Placeholder 2">
            <a:extLst>
              <a:ext uri="{FF2B5EF4-FFF2-40B4-BE49-F238E27FC236}">
                <a16:creationId xmlns:a16="http://schemas.microsoft.com/office/drawing/2014/main" id="{164E7CD0-B1E1-4E93-9391-4B8C2AB202A3}"/>
              </a:ext>
            </a:extLst>
          </p:cNvPr>
          <p:cNvSpPr>
            <a:spLocks noGrp="1"/>
          </p:cNvSpPr>
          <p:nvPr>
            <p:ph idx="1"/>
          </p:nvPr>
        </p:nvSpPr>
        <p:spPr/>
        <p:txBody>
          <a:bodyPr>
            <a:normAutofit fontScale="70000" lnSpcReduction="20000"/>
          </a:bodyPr>
          <a:lstStyle/>
          <a:p>
            <a:pPr marL="0" indent="0">
              <a:buNone/>
            </a:pPr>
            <a:r>
              <a:rPr lang="en-US" altLang="en-US" b="1" dirty="0"/>
              <a:t>Examiner</a:t>
            </a:r>
          </a:p>
          <a:p>
            <a:r>
              <a:rPr lang="en-US" dirty="0"/>
              <a:t>Certified educators (teachers, counselors, administrators, and paraprofessionals) must administer all state-mandated assessments. The term Certified Educator in this statement is defined as those educators directly involved with the instruction of students, and who must hold a clearance certificate as defined by the GaPSC.</a:t>
            </a:r>
          </a:p>
          <a:p>
            <a:r>
              <a:rPr lang="en-US" altLang="en-US" dirty="0"/>
              <a:t>Use of an uncertified examiner will result in invalidation.</a:t>
            </a:r>
          </a:p>
          <a:p>
            <a:r>
              <a:rPr lang="en-US" altLang="en-US" dirty="0"/>
              <a:t>Security/verification of test materials</a:t>
            </a:r>
          </a:p>
          <a:p>
            <a:r>
              <a:rPr lang="en-US" altLang="en-US" dirty="0"/>
              <a:t>Control of testing environment and active monitoring</a:t>
            </a:r>
          </a:p>
          <a:p>
            <a:r>
              <a:rPr lang="en-US" altLang="en-US" dirty="0"/>
              <a:t>Correct delivery of assigned accommodations</a:t>
            </a:r>
          </a:p>
          <a:p>
            <a:r>
              <a:rPr lang="en-US" altLang="en-US" dirty="0"/>
              <a:t>Follows procedures for testing as given in Examiner’s Manuals, including reading all directions/script to students</a:t>
            </a:r>
          </a:p>
          <a:p>
            <a:r>
              <a:rPr lang="en-US" altLang="en-US" dirty="0"/>
              <a:t>Test materials are not to be used for any purpose other than test administration</a:t>
            </a:r>
          </a:p>
          <a:p>
            <a:r>
              <a:rPr lang="en-US" altLang="en-US" b="1" dirty="0">
                <a:solidFill>
                  <a:srgbClr val="7030A0"/>
                </a:solidFill>
              </a:rPr>
              <a:t>Detailed list of responsibilities in SAH</a:t>
            </a:r>
          </a:p>
        </p:txBody>
      </p:sp>
      <p:sp>
        <p:nvSpPr>
          <p:cNvPr id="3" name="Date Placeholder 2">
            <a:extLst>
              <a:ext uri="{FF2B5EF4-FFF2-40B4-BE49-F238E27FC236}">
                <a16:creationId xmlns:a16="http://schemas.microsoft.com/office/drawing/2014/main" id="{53C643AA-6909-4184-BBD6-FBCD301E6D6A}"/>
              </a:ext>
            </a:extLst>
          </p:cNvPr>
          <p:cNvSpPr>
            <a:spLocks noGrp="1"/>
          </p:cNvSpPr>
          <p:nvPr>
            <p:ph type="dt" sz="half" idx="2"/>
          </p:nvPr>
        </p:nvSpPr>
        <p:spPr/>
        <p:txBody>
          <a:bodyPr/>
          <a:lstStyle/>
          <a:p>
            <a:fld id="{FD34FCBE-0E96-4823-9E04-89D185FC929E}" type="datetime1">
              <a:rPr lang="en-US" smtClean="0"/>
              <a:pPr/>
              <a:t>8/24/2018</a:t>
            </a:fld>
            <a:endParaRPr lang="en-US"/>
          </a:p>
        </p:txBody>
      </p:sp>
      <p:sp>
        <p:nvSpPr>
          <p:cNvPr id="2" name="Slide Number Placeholder 1"/>
          <p:cNvSpPr>
            <a:spLocks noGrp="1"/>
          </p:cNvSpPr>
          <p:nvPr>
            <p:ph type="sldNum" sz="quarter" idx="4"/>
          </p:nvPr>
        </p:nvSpPr>
        <p:spPr/>
        <p:txBody>
          <a:bodyPr/>
          <a:lstStyle/>
          <a:p>
            <a:fld id="{B63E4CEF-BB1E-48C7-AE93-F39F6AA99AD7}" type="slidenum">
              <a:rPr lang="en-US" smtClean="0"/>
              <a:pPr/>
              <a:t>20</a:t>
            </a:fld>
            <a:endParaRPr lang="en-US"/>
          </a:p>
        </p:txBody>
      </p:sp>
    </p:spTree>
    <p:extLst>
      <p:ext uri="{BB962C8B-B14F-4D97-AF65-F5344CB8AC3E}">
        <p14:creationId xmlns:p14="http://schemas.microsoft.com/office/powerpoint/2010/main" val="1989937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D0827D5E-2A26-40D8-AE0F-1819DA9B0505}"/>
              </a:ext>
            </a:extLst>
          </p:cNvPr>
          <p:cNvSpPr>
            <a:spLocks noGrp="1"/>
          </p:cNvSpPr>
          <p:nvPr>
            <p:ph type="title"/>
          </p:nvPr>
        </p:nvSpPr>
        <p:spPr/>
        <p:txBody>
          <a:bodyPr/>
          <a:lstStyle/>
          <a:p>
            <a:r>
              <a:rPr lang="en-US" altLang="en-US"/>
              <a:t>Roles and Responsibilities</a:t>
            </a:r>
          </a:p>
        </p:txBody>
      </p:sp>
      <p:sp>
        <p:nvSpPr>
          <p:cNvPr id="83971" name="Content Placeholder 2">
            <a:extLst>
              <a:ext uri="{FF2B5EF4-FFF2-40B4-BE49-F238E27FC236}">
                <a16:creationId xmlns:a16="http://schemas.microsoft.com/office/drawing/2014/main" id="{A9220D52-80A4-4A8A-B64D-A1947DDE714E}"/>
              </a:ext>
            </a:extLst>
          </p:cNvPr>
          <p:cNvSpPr>
            <a:spLocks noGrp="1"/>
          </p:cNvSpPr>
          <p:nvPr>
            <p:ph idx="1"/>
          </p:nvPr>
        </p:nvSpPr>
        <p:spPr/>
        <p:txBody>
          <a:bodyPr/>
          <a:lstStyle/>
          <a:p>
            <a:pPr marL="0" indent="0">
              <a:buNone/>
            </a:pPr>
            <a:r>
              <a:rPr lang="en-US" altLang="en-US" sz="2600" b="1"/>
              <a:t>Proctor</a:t>
            </a:r>
          </a:p>
          <a:p>
            <a:r>
              <a:rPr lang="en-US" altLang="en-US" sz="2600" dirty="0"/>
              <a:t>Must be trained</a:t>
            </a:r>
          </a:p>
          <a:p>
            <a:r>
              <a:rPr lang="en-US" altLang="en-US" sz="2600" dirty="0"/>
              <a:t>With examiner supervision, ensures that students are managing test materials appropriately</a:t>
            </a:r>
          </a:p>
          <a:p>
            <a:r>
              <a:rPr lang="en-US" altLang="en-US" sz="2600" dirty="0"/>
              <a:t>Helps prepare test materials for distribution to students</a:t>
            </a:r>
          </a:p>
          <a:p>
            <a:r>
              <a:rPr lang="en-US" altLang="en-US" sz="2600" dirty="0"/>
              <a:t>Reports any unusual circumstances to Examiner immediately</a:t>
            </a:r>
          </a:p>
          <a:p>
            <a:r>
              <a:rPr lang="en-US" altLang="en-US" sz="2600" dirty="0"/>
              <a:t>Active monitoring</a:t>
            </a:r>
          </a:p>
          <a:p>
            <a:r>
              <a:rPr lang="en-US" altLang="en-US" sz="2600" b="1" dirty="0">
                <a:solidFill>
                  <a:srgbClr val="7030A0"/>
                </a:solidFill>
              </a:rPr>
              <a:t>Detailed list of responsibilities in SAH</a:t>
            </a:r>
          </a:p>
          <a:p>
            <a:pPr lvl="1"/>
            <a:endParaRPr lang="en-US" altLang="en-US"/>
          </a:p>
        </p:txBody>
      </p:sp>
      <p:sp>
        <p:nvSpPr>
          <p:cNvPr id="2" name="Slide Number Placeholder 1"/>
          <p:cNvSpPr>
            <a:spLocks noGrp="1"/>
          </p:cNvSpPr>
          <p:nvPr>
            <p:ph type="sldNum" sz="quarter" idx="4"/>
          </p:nvPr>
        </p:nvSpPr>
        <p:spPr/>
        <p:txBody>
          <a:bodyPr/>
          <a:lstStyle/>
          <a:p>
            <a:fld id="{B63E4CEF-BB1E-48C7-AE93-F39F6AA99AD7}" type="slidenum">
              <a:rPr lang="en-US" smtClean="0"/>
              <a:pPr/>
              <a:t>21</a:t>
            </a:fld>
            <a:endParaRPr lang="en-US"/>
          </a:p>
        </p:txBody>
      </p:sp>
      <p:sp>
        <p:nvSpPr>
          <p:cNvPr id="3" name="Date Placeholder 2">
            <a:extLst>
              <a:ext uri="{FF2B5EF4-FFF2-40B4-BE49-F238E27FC236}">
                <a16:creationId xmlns:a16="http://schemas.microsoft.com/office/drawing/2014/main" id="{A3F65045-94E9-4BE6-8F78-5B6DE1414677}"/>
              </a:ext>
            </a:extLst>
          </p:cNvPr>
          <p:cNvSpPr>
            <a:spLocks noGrp="1"/>
          </p:cNvSpPr>
          <p:nvPr>
            <p:ph type="dt" sz="half" idx="2"/>
          </p:nvPr>
        </p:nvSpPr>
        <p:spPr/>
        <p:txBody>
          <a:bodyPr/>
          <a:lstStyle/>
          <a:p>
            <a:fld id="{95AEAC01-DE8F-42A6-B20C-2CAC782E7284}" type="datetime1">
              <a:rPr lang="en-US" smtClean="0"/>
              <a:t>8/24/2018</a:t>
            </a:fld>
            <a:endParaRPr lang="en-US"/>
          </a:p>
        </p:txBody>
      </p:sp>
    </p:spTree>
    <p:extLst>
      <p:ext uri="{BB962C8B-B14F-4D97-AF65-F5344CB8AC3E}">
        <p14:creationId xmlns:p14="http://schemas.microsoft.com/office/powerpoint/2010/main" val="3137311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2B2E49C2-487D-418D-AEC8-81CA636E730E}"/>
              </a:ext>
            </a:extLst>
          </p:cNvPr>
          <p:cNvSpPr>
            <a:spLocks noGrp="1"/>
          </p:cNvSpPr>
          <p:nvPr>
            <p:ph type="title"/>
          </p:nvPr>
        </p:nvSpPr>
        <p:spPr/>
        <p:txBody>
          <a:bodyPr/>
          <a:lstStyle/>
          <a:p>
            <a:r>
              <a:rPr lang="en-US" altLang="en-US"/>
              <a:t>Training Plan</a:t>
            </a:r>
          </a:p>
        </p:txBody>
      </p:sp>
      <p:sp>
        <p:nvSpPr>
          <p:cNvPr id="71683" name="Content Placeholder 2">
            <a:extLst>
              <a:ext uri="{FF2B5EF4-FFF2-40B4-BE49-F238E27FC236}">
                <a16:creationId xmlns:a16="http://schemas.microsoft.com/office/drawing/2014/main" id="{DFAD05F0-C70B-446D-A480-8AAC7A33BE69}"/>
              </a:ext>
            </a:extLst>
          </p:cNvPr>
          <p:cNvSpPr>
            <a:spLocks noGrp="1"/>
          </p:cNvSpPr>
          <p:nvPr>
            <p:ph idx="1"/>
          </p:nvPr>
        </p:nvSpPr>
        <p:spPr/>
        <p:txBody>
          <a:bodyPr/>
          <a:lstStyle/>
          <a:p>
            <a:r>
              <a:rPr lang="en-US" altLang="en-US"/>
              <a:t>System Test Coordinators in collaboration with System Technology Coordinators must develop and implement a district plan regarding training and technology needs for each assessment program.</a:t>
            </a:r>
          </a:p>
          <a:p>
            <a:r>
              <a:rPr lang="en-US" altLang="en-US"/>
              <a:t>Maintain detailed attendance records with the name of each participant, responsibility, date of training, and name of assessment.</a:t>
            </a:r>
          </a:p>
          <a:p>
            <a:r>
              <a:rPr lang="en-US" altLang="en-US"/>
              <a:t>Develop a specific plan for implementing accommodations for identified students.</a:t>
            </a:r>
          </a:p>
        </p:txBody>
      </p:sp>
      <p:sp>
        <p:nvSpPr>
          <p:cNvPr id="2" name="Slide Number Placeholder 1"/>
          <p:cNvSpPr>
            <a:spLocks noGrp="1"/>
          </p:cNvSpPr>
          <p:nvPr>
            <p:ph type="sldNum" sz="quarter" idx="4"/>
          </p:nvPr>
        </p:nvSpPr>
        <p:spPr/>
        <p:txBody>
          <a:bodyPr/>
          <a:lstStyle/>
          <a:p>
            <a:fld id="{B63E4CEF-BB1E-48C7-AE93-F39F6AA99AD7}" type="slidenum">
              <a:rPr lang="en-US" smtClean="0"/>
              <a:pPr/>
              <a:t>22</a:t>
            </a:fld>
            <a:endParaRPr lang="en-US"/>
          </a:p>
        </p:txBody>
      </p:sp>
      <p:sp>
        <p:nvSpPr>
          <p:cNvPr id="3" name="Date Placeholder 2">
            <a:extLst>
              <a:ext uri="{FF2B5EF4-FFF2-40B4-BE49-F238E27FC236}">
                <a16:creationId xmlns:a16="http://schemas.microsoft.com/office/drawing/2014/main" id="{C40D4445-578D-44F1-AB3D-8C9B9C799FD4}"/>
              </a:ext>
            </a:extLst>
          </p:cNvPr>
          <p:cNvSpPr>
            <a:spLocks noGrp="1"/>
          </p:cNvSpPr>
          <p:nvPr>
            <p:ph type="dt" sz="half" idx="2"/>
          </p:nvPr>
        </p:nvSpPr>
        <p:spPr/>
        <p:txBody>
          <a:bodyPr/>
          <a:lstStyle/>
          <a:p>
            <a:fld id="{0B6E7557-3667-4261-9BE4-6F48F29CF6F3}" type="datetime1">
              <a:rPr lang="en-US" smtClean="0"/>
              <a:t>8/24/2018</a:t>
            </a:fld>
            <a:endParaRPr lang="en-US"/>
          </a:p>
        </p:txBody>
      </p:sp>
    </p:spTree>
    <p:extLst>
      <p:ext uri="{BB962C8B-B14F-4D97-AF65-F5344CB8AC3E}">
        <p14:creationId xmlns:p14="http://schemas.microsoft.com/office/powerpoint/2010/main" val="418983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5B82F7A0-CDC7-4039-B0A2-64568AD405B3}"/>
              </a:ext>
            </a:extLst>
          </p:cNvPr>
          <p:cNvSpPr>
            <a:spLocks noGrp="1"/>
          </p:cNvSpPr>
          <p:nvPr>
            <p:ph type="title"/>
          </p:nvPr>
        </p:nvSpPr>
        <p:spPr/>
        <p:txBody>
          <a:bodyPr/>
          <a:lstStyle/>
          <a:p>
            <a:r>
              <a:rPr lang="en-US" altLang="en-US"/>
              <a:t>Online Testing Considerations</a:t>
            </a:r>
          </a:p>
        </p:txBody>
      </p:sp>
      <p:sp>
        <p:nvSpPr>
          <p:cNvPr id="71683" name="Content Placeholder 2">
            <a:extLst>
              <a:ext uri="{FF2B5EF4-FFF2-40B4-BE49-F238E27FC236}">
                <a16:creationId xmlns:a16="http://schemas.microsoft.com/office/drawing/2014/main" id="{0FC14D22-47BB-4D4C-88B1-4FCA98091E31}"/>
              </a:ext>
            </a:extLst>
          </p:cNvPr>
          <p:cNvSpPr>
            <a:spLocks noGrp="1"/>
          </p:cNvSpPr>
          <p:nvPr>
            <p:ph idx="1"/>
          </p:nvPr>
        </p:nvSpPr>
        <p:spPr/>
        <p:txBody>
          <a:bodyPr>
            <a:normAutofit fontScale="92500" lnSpcReduction="10000"/>
          </a:bodyPr>
          <a:lstStyle/>
          <a:p>
            <a:pPr marL="0" indent="0">
              <a:buNone/>
            </a:pPr>
            <a:r>
              <a:rPr lang="en-US" sz="2000" dirty="0"/>
              <a:t>Just a few of the most common considerations:</a:t>
            </a:r>
          </a:p>
          <a:p>
            <a:r>
              <a:rPr lang="en-US" sz="2000" dirty="0"/>
              <a:t>Hardware, test engine system requirements, support needs, bandwidth, proximity to wireless routers; how many users have access to Wireless access points… Do all staff (personal) phones/devices connect to the network? All student phones/devices?</a:t>
            </a:r>
          </a:p>
          <a:p>
            <a:r>
              <a:rPr lang="en-US" sz="2000" dirty="0"/>
              <a:t>Having all students “hit the button” to start at the same exact time school/district wide can create significant stress on your local network(s)</a:t>
            </a:r>
          </a:p>
          <a:p>
            <a:r>
              <a:rPr lang="en-US" sz="2000" dirty="0"/>
              <a:t>“Cycling” students through test settings where technology is housed; seating/space considerations</a:t>
            </a:r>
          </a:p>
          <a:p>
            <a:r>
              <a:rPr lang="en-US" sz="2000" dirty="0"/>
              <a:t>Securing log-ins, passwords, etc.</a:t>
            </a:r>
          </a:p>
          <a:p>
            <a:r>
              <a:rPr lang="en-US" sz="2000" dirty="0"/>
              <a:t>Proficiency of staff and students with technology and diligent participation in trainings and follow-up activities</a:t>
            </a:r>
          </a:p>
          <a:p>
            <a:r>
              <a:rPr lang="en-US" sz="2000" dirty="0"/>
              <a:t>Contingency planning for both expected and unexpected events such as power outages, monitoring weather during testing windows, Internet Service Provider (ISP) interruptions, construction in or near a school, etc.</a:t>
            </a:r>
          </a:p>
        </p:txBody>
      </p:sp>
      <p:sp>
        <p:nvSpPr>
          <p:cNvPr id="2" name="Slide Number Placeholder 1"/>
          <p:cNvSpPr>
            <a:spLocks noGrp="1"/>
          </p:cNvSpPr>
          <p:nvPr>
            <p:ph type="sldNum" sz="quarter" idx="4"/>
          </p:nvPr>
        </p:nvSpPr>
        <p:spPr/>
        <p:txBody>
          <a:bodyPr/>
          <a:lstStyle/>
          <a:p>
            <a:fld id="{B63E4CEF-BB1E-48C7-AE93-F39F6AA99AD7}" type="slidenum">
              <a:rPr lang="en-US" smtClean="0"/>
              <a:pPr/>
              <a:t>23</a:t>
            </a:fld>
            <a:endParaRPr lang="en-US"/>
          </a:p>
        </p:txBody>
      </p:sp>
      <p:sp>
        <p:nvSpPr>
          <p:cNvPr id="3" name="Date Placeholder 2">
            <a:extLst>
              <a:ext uri="{FF2B5EF4-FFF2-40B4-BE49-F238E27FC236}">
                <a16:creationId xmlns:a16="http://schemas.microsoft.com/office/drawing/2014/main" id="{95380330-0898-4FA5-9EA6-15FB3DB51D5E}"/>
              </a:ext>
            </a:extLst>
          </p:cNvPr>
          <p:cNvSpPr>
            <a:spLocks noGrp="1"/>
          </p:cNvSpPr>
          <p:nvPr>
            <p:ph type="dt" sz="half" idx="2"/>
          </p:nvPr>
        </p:nvSpPr>
        <p:spPr/>
        <p:txBody>
          <a:bodyPr/>
          <a:lstStyle/>
          <a:p>
            <a:fld id="{86F2B8BC-D448-4256-AA21-A13F48E36BBF}" type="datetime1">
              <a:rPr lang="en-US" smtClean="0"/>
              <a:t>8/24/2018</a:t>
            </a:fld>
            <a:endParaRPr lang="en-US"/>
          </a:p>
        </p:txBody>
      </p:sp>
    </p:spTree>
    <p:extLst>
      <p:ext uri="{BB962C8B-B14F-4D97-AF65-F5344CB8AC3E}">
        <p14:creationId xmlns:p14="http://schemas.microsoft.com/office/powerpoint/2010/main" val="874634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CAEF8913-1CEB-4ECF-8C7F-3B8FC014AF36}"/>
              </a:ext>
            </a:extLst>
          </p:cNvPr>
          <p:cNvSpPr>
            <a:spLocks noGrp="1"/>
          </p:cNvSpPr>
          <p:nvPr>
            <p:ph type="title"/>
          </p:nvPr>
        </p:nvSpPr>
        <p:spPr/>
        <p:txBody>
          <a:bodyPr/>
          <a:lstStyle/>
          <a:p>
            <a:r>
              <a:rPr lang="en-US" altLang="en-US" dirty="0"/>
              <a:t>Materials Management and Security</a:t>
            </a:r>
          </a:p>
        </p:txBody>
      </p:sp>
      <p:sp>
        <p:nvSpPr>
          <p:cNvPr id="77827" name="Content Placeholder 2">
            <a:extLst>
              <a:ext uri="{FF2B5EF4-FFF2-40B4-BE49-F238E27FC236}">
                <a16:creationId xmlns:a16="http://schemas.microsoft.com/office/drawing/2014/main" id="{70E88900-ECE6-4F1B-B6EB-5CD2F25E9CFA}"/>
              </a:ext>
            </a:extLst>
          </p:cNvPr>
          <p:cNvSpPr>
            <a:spLocks noGrp="1"/>
          </p:cNvSpPr>
          <p:nvPr>
            <p:ph idx="1"/>
          </p:nvPr>
        </p:nvSpPr>
        <p:spPr/>
        <p:txBody>
          <a:bodyPr>
            <a:normAutofit fontScale="92500" lnSpcReduction="10000"/>
          </a:bodyPr>
          <a:lstStyle/>
          <a:p>
            <a:pPr>
              <a:lnSpc>
                <a:spcPct val="100000"/>
              </a:lnSpc>
              <a:spcBef>
                <a:spcPts val="0"/>
              </a:spcBef>
            </a:pPr>
            <a:r>
              <a:rPr lang="en-US" sz="1800" dirty="0"/>
              <a:t>Plans for the effective, documented, and secure distribution and collection of test materials (online test tickets, test booklets, answer documents, scratch paper, etc.) must be in place regardless of the mode of testing.</a:t>
            </a:r>
          </a:p>
          <a:p>
            <a:pPr>
              <a:lnSpc>
                <a:spcPct val="100000"/>
              </a:lnSpc>
              <a:spcBef>
                <a:spcPts val="0"/>
              </a:spcBef>
            </a:pPr>
            <a:r>
              <a:rPr lang="en-US" sz="1800" dirty="0"/>
              <a:t>Plans must be in place for students who become ill or have an urgent personal need (restroom).</a:t>
            </a:r>
          </a:p>
          <a:p>
            <a:pPr>
              <a:lnSpc>
                <a:spcPct val="100000"/>
              </a:lnSpc>
              <a:spcBef>
                <a:spcPts val="0"/>
              </a:spcBef>
            </a:pPr>
            <a:r>
              <a:rPr lang="en-US" altLang="en-US" sz="1800" dirty="0"/>
              <a:t>Make certain that Pre-ID files and/or any direct student data transmissions for online testing are created accurately and uploaded in a timely manner.</a:t>
            </a:r>
          </a:p>
          <a:p>
            <a:pPr>
              <a:lnSpc>
                <a:spcPct val="100000"/>
              </a:lnSpc>
              <a:spcBef>
                <a:spcPts val="0"/>
              </a:spcBef>
            </a:pPr>
            <a:r>
              <a:rPr lang="en-US" altLang="en-US" sz="1800" dirty="0"/>
              <a:t>Correction of school/system level errors that result in reporting errors may negatively impact students and may result in fees (potentially substantial dollar amounts) to the local system</a:t>
            </a:r>
          </a:p>
          <a:p>
            <a:pPr>
              <a:lnSpc>
                <a:spcPct val="100000"/>
              </a:lnSpc>
              <a:spcBef>
                <a:spcPts val="0"/>
              </a:spcBef>
            </a:pPr>
            <a:r>
              <a:rPr lang="en-US" altLang="en-US" sz="1800" dirty="0"/>
              <a:t>There should be an accounting system and a documented signature trail for transfer of possession of secure test materials for all assessments. Examples would be between the district  and the School Test Coordinator, the School Test Coordinator and the Examiner, and School Test Coordinators between testing sites.</a:t>
            </a:r>
          </a:p>
          <a:p>
            <a:pPr>
              <a:lnSpc>
                <a:spcPct val="100000"/>
              </a:lnSpc>
              <a:spcBef>
                <a:spcPts val="0"/>
              </a:spcBef>
            </a:pPr>
            <a:r>
              <a:rPr lang="en-US" altLang="en-US" sz="1800" dirty="0"/>
              <a:t>All secure testing materials (inclusive of online test tickets) must be stored – under lock and key and with strict “key control” – in a secure central location.</a:t>
            </a:r>
          </a:p>
          <a:p>
            <a:pPr>
              <a:lnSpc>
                <a:spcPct val="100000"/>
              </a:lnSpc>
              <a:spcBef>
                <a:spcPts val="0"/>
              </a:spcBef>
            </a:pPr>
            <a:r>
              <a:rPr lang="en-US" altLang="en-US" sz="1800" dirty="0"/>
              <a:t>Once an answer document has a student pre-id label on it, student information bubbled on it, and/or student responses on it… It is considered secure.</a:t>
            </a:r>
          </a:p>
        </p:txBody>
      </p:sp>
      <p:sp>
        <p:nvSpPr>
          <p:cNvPr id="2" name="Slide Number Placeholder 1"/>
          <p:cNvSpPr>
            <a:spLocks noGrp="1"/>
          </p:cNvSpPr>
          <p:nvPr>
            <p:ph type="sldNum" sz="quarter" idx="4"/>
          </p:nvPr>
        </p:nvSpPr>
        <p:spPr/>
        <p:txBody>
          <a:bodyPr/>
          <a:lstStyle/>
          <a:p>
            <a:fld id="{B63E4CEF-BB1E-48C7-AE93-F39F6AA99AD7}" type="slidenum">
              <a:rPr lang="en-US" smtClean="0"/>
              <a:pPr/>
              <a:t>24</a:t>
            </a:fld>
            <a:endParaRPr lang="en-US"/>
          </a:p>
        </p:txBody>
      </p:sp>
      <p:sp>
        <p:nvSpPr>
          <p:cNvPr id="3" name="Date Placeholder 2">
            <a:extLst>
              <a:ext uri="{FF2B5EF4-FFF2-40B4-BE49-F238E27FC236}">
                <a16:creationId xmlns:a16="http://schemas.microsoft.com/office/drawing/2014/main" id="{A7ADEB33-6CFA-4ACE-B59E-D831526DDD70}"/>
              </a:ext>
            </a:extLst>
          </p:cNvPr>
          <p:cNvSpPr>
            <a:spLocks noGrp="1"/>
          </p:cNvSpPr>
          <p:nvPr>
            <p:ph type="dt" sz="half" idx="2"/>
          </p:nvPr>
        </p:nvSpPr>
        <p:spPr/>
        <p:txBody>
          <a:bodyPr/>
          <a:lstStyle/>
          <a:p>
            <a:fld id="{69D3D759-5DFA-462A-B9C0-5783001F158C}" type="datetime1">
              <a:rPr lang="en-US" smtClean="0"/>
              <a:t>8/24/2018</a:t>
            </a:fld>
            <a:endParaRPr lang="en-US"/>
          </a:p>
        </p:txBody>
      </p:sp>
    </p:spTree>
    <p:extLst>
      <p:ext uri="{BB962C8B-B14F-4D97-AF65-F5344CB8AC3E}">
        <p14:creationId xmlns:p14="http://schemas.microsoft.com/office/powerpoint/2010/main" val="1346464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B1F14371-56F1-49DE-8898-BD9275493C76}"/>
              </a:ext>
            </a:extLst>
          </p:cNvPr>
          <p:cNvSpPr>
            <a:spLocks noGrp="1"/>
          </p:cNvSpPr>
          <p:nvPr>
            <p:ph type="title"/>
          </p:nvPr>
        </p:nvSpPr>
        <p:spPr/>
        <p:txBody>
          <a:bodyPr/>
          <a:lstStyle/>
          <a:p>
            <a:r>
              <a:rPr lang="en-US" altLang="en-US" dirty="0"/>
              <a:t>Materials Management and Security</a:t>
            </a:r>
          </a:p>
        </p:txBody>
      </p:sp>
      <p:sp>
        <p:nvSpPr>
          <p:cNvPr id="25603" name="Content Placeholder 2">
            <a:extLst>
              <a:ext uri="{FF2B5EF4-FFF2-40B4-BE49-F238E27FC236}">
                <a16:creationId xmlns:a16="http://schemas.microsoft.com/office/drawing/2014/main" id="{E6F17BA9-4BF6-493C-A64C-3B77BE51DAE4}"/>
              </a:ext>
            </a:extLst>
          </p:cNvPr>
          <p:cNvSpPr>
            <a:spLocks noGrp="1"/>
          </p:cNvSpPr>
          <p:nvPr>
            <p:ph idx="1"/>
          </p:nvPr>
        </p:nvSpPr>
        <p:spPr/>
        <p:txBody>
          <a:bodyPr>
            <a:normAutofit lnSpcReduction="10000"/>
          </a:bodyPr>
          <a:lstStyle/>
          <a:p>
            <a:pPr>
              <a:lnSpc>
                <a:spcPct val="110000"/>
              </a:lnSpc>
              <a:spcBef>
                <a:spcPts val="0"/>
              </a:spcBef>
            </a:pPr>
            <a:r>
              <a:rPr lang="en-US" sz="1800" dirty="0"/>
              <a:t>Staff members who are not directly involved in testing should also be aware of the school’s responsibility for test security. </a:t>
            </a:r>
          </a:p>
          <a:p>
            <a:pPr>
              <a:lnSpc>
                <a:spcPct val="110000"/>
              </a:lnSpc>
              <a:spcBef>
                <a:spcPts val="0"/>
              </a:spcBef>
            </a:pPr>
            <a:r>
              <a:rPr lang="en-US" sz="1800" dirty="0"/>
              <a:t>Paraprofessionals, custodial staff, and others in the school who may be in classes during testing or may be near the area where tests are stored (even though they do not have direct access to tests) should be aware of security rules.</a:t>
            </a:r>
          </a:p>
          <a:p>
            <a:pPr>
              <a:lnSpc>
                <a:spcPct val="120000"/>
              </a:lnSpc>
              <a:spcBef>
                <a:spcPts val="0"/>
              </a:spcBef>
            </a:pPr>
            <a:r>
              <a:rPr lang="en-US" sz="1800" dirty="0"/>
              <a:t>All personnel involved in the administration must be trained in a manner appropriate to their role; this includes all staff who are involved in the handling of secure test materials (receipt, distribution, pre/post administration activities, return shipment, computer hardware management, etc.).</a:t>
            </a:r>
          </a:p>
          <a:p>
            <a:pPr>
              <a:lnSpc>
                <a:spcPct val="120000"/>
              </a:lnSpc>
              <a:spcBef>
                <a:spcPts val="0"/>
              </a:spcBef>
            </a:pPr>
            <a:r>
              <a:rPr lang="en-US" sz="1800" dirty="0"/>
              <a:t>Volunteers who assist in the school (non-employees) should not manage test materials or manage testing logistics but may assist in the administration in other ways (front office support, hall monitors, etc.).</a:t>
            </a:r>
          </a:p>
          <a:p>
            <a:pPr lvl="1">
              <a:lnSpc>
                <a:spcPct val="120000"/>
              </a:lnSpc>
              <a:spcBef>
                <a:spcPts val="0"/>
              </a:spcBef>
            </a:pPr>
            <a:r>
              <a:rPr lang="en-US" sz="1600" dirty="0"/>
              <a:t>If needed, volunteers may serve as proctors – but MUST be fully trained. See SAH for details.</a:t>
            </a:r>
          </a:p>
        </p:txBody>
      </p:sp>
      <p:sp>
        <p:nvSpPr>
          <p:cNvPr id="2" name="Slide Number Placeholder 1"/>
          <p:cNvSpPr>
            <a:spLocks noGrp="1"/>
          </p:cNvSpPr>
          <p:nvPr>
            <p:ph type="sldNum" sz="quarter" idx="4"/>
          </p:nvPr>
        </p:nvSpPr>
        <p:spPr/>
        <p:txBody>
          <a:bodyPr/>
          <a:lstStyle/>
          <a:p>
            <a:fld id="{B63E4CEF-BB1E-48C7-AE93-F39F6AA99AD7}" type="slidenum">
              <a:rPr lang="en-US" smtClean="0"/>
              <a:pPr/>
              <a:t>25</a:t>
            </a:fld>
            <a:endParaRPr lang="en-US"/>
          </a:p>
        </p:txBody>
      </p:sp>
      <p:sp>
        <p:nvSpPr>
          <p:cNvPr id="3" name="Date Placeholder 2">
            <a:extLst>
              <a:ext uri="{FF2B5EF4-FFF2-40B4-BE49-F238E27FC236}">
                <a16:creationId xmlns:a16="http://schemas.microsoft.com/office/drawing/2014/main" id="{0CE3B0CC-5F6A-4A4A-8FBC-EA5B3CEBC7D6}"/>
              </a:ext>
            </a:extLst>
          </p:cNvPr>
          <p:cNvSpPr>
            <a:spLocks noGrp="1"/>
          </p:cNvSpPr>
          <p:nvPr>
            <p:ph type="dt" sz="half" idx="2"/>
          </p:nvPr>
        </p:nvSpPr>
        <p:spPr/>
        <p:txBody>
          <a:bodyPr/>
          <a:lstStyle/>
          <a:p>
            <a:fld id="{4B6F33AA-5CBA-47C6-9F45-DEFCCBA0D6FC}" type="datetime1">
              <a:rPr lang="en-US" smtClean="0"/>
              <a:t>8/24/2018</a:t>
            </a:fld>
            <a:endParaRPr lang="en-US"/>
          </a:p>
        </p:txBody>
      </p:sp>
    </p:spTree>
    <p:extLst>
      <p:ext uri="{BB962C8B-B14F-4D97-AF65-F5344CB8AC3E}">
        <p14:creationId xmlns:p14="http://schemas.microsoft.com/office/powerpoint/2010/main" val="3647494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F6480579-8AC5-493B-9D18-DECDF98BED8F}"/>
              </a:ext>
            </a:extLst>
          </p:cNvPr>
          <p:cNvSpPr>
            <a:spLocks noGrp="1"/>
          </p:cNvSpPr>
          <p:nvPr>
            <p:ph type="title"/>
          </p:nvPr>
        </p:nvSpPr>
        <p:spPr/>
        <p:txBody>
          <a:bodyPr/>
          <a:lstStyle/>
          <a:p>
            <a:r>
              <a:rPr lang="en-US" altLang="en-US"/>
              <a:t>Scheduling Considerations</a:t>
            </a:r>
          </a:p>
        </p:txBody>
      </p:sp>
      <p:sp>
        <p:nvSpPr>
          <p:cNvPr id="31747" name="Content Placeholder 2">
            <a:extLst>
              <a:ext uri="{FF2B5EF4-FFF2-40B4-BE49-F238E27FC236}">
                <a16:creationId xmlns:a16="http://schemas.microsoft.com/office/drawing/2014/main" id="{00C19844-22A6-45C4-8012-70C630D838EE}"/>
              </a:ext>
            </a:extLst>
          </p:cNvPr>
          <p:cNvSpPr>
            <a:spLocks noGrp="1"/>
          </p:cNvSpPr>
          <p:nvPr>
            <p:ph idx="1"/>
          </p:nvPr>
        </p:nvSpPr>
        <p:spPr/>
        <p:txBody>
          <a:bodyPr>
            <a:normAutofit fontScale="77500" lnSpcReduction="20000"/>
          </a:bodyPr>
          <a:lstStyle/>
          <a:p>
            <a:r>
              <a:rPr lang="en-US"/>
              <a:t>Mandated tests must be scheduled in accordance with published </a:t>
            </a:r>
            <a:r>
              <a:rPr lang="en-US" dirty="0"/>
              <a:t>GaDOE</a:t>
            </a:r>
            <a:r>
              <a:rPr lang="en-US"/>
              <a:t> testing dates. Check guidance for order of administration for each assessment program. </a:t>
            </a:r>
            <a:endParaRPr lang="en-US" dirty="0"/>
          </a:p>
          <a:p>
            <a:r>
              <a:rPr lang="en-US"/>
              <a:t>The Georgia Assessment and Training Calendar for 2018-2019 can be found on the </a:t>
            </a:r>
            <a:r>
              <a:rPr lang="en-US" dirty="0"/>
              <a:t>GaDOE</a:t>
            </a:r>
            <a:r>
              <a:rPr lang="en-US"/>
              <a:t> Testing web page in the ‘For Educators’ link. </a:t>
            </a:r>
            <a:endParaRPr lang="en-US" dirty="0"/>
          </a:p>
          <a:p>
            <a:r>
              <a:rPr lang="en-US"/>
              <a:t>In scheduling each assessment, schools must adhere to the testing times prescribed in the Examiner’s Manuals. Allowing too much or too little time may result in an invalidation. </a:t>
            </a:r>
            <a:endParaRPr lang="en-US" dirty="0"/>
          </a:p>
          <a:p>
            <a:r>
              <a:rPr lang="en-US"/>
              <a:t>Specific to Georgia Milestones, this assessment is to be administered </a:t>
            </a:r>
            <a:r>
              <a:rPr lang="en-US" dirty="0"/>
              <a:t> </a:t>
            </a:r>
            <a:r>
              <a:rPr lang="en-US"/>
              <a:t>100% online.</a:t>
            </a:r>
            <a:endParaRPr lang="en-US" dirty="0"/>
          </a:p>
          <a:p>
            <a:r>
              <a:rPr lang="en-US"/>
              <a:t>When scheduling tests, consider the optimum time to administer the tests. </a:t>
            </a:r>
            <a:endParaRPr lang="en-US" dirty="0"/>
          </a:p>
          <a:p>
            <a:r>
              <a:rPr lang="en-US"/>
              <a:t>Consider logistics, including technology, time, and staff availability. </a:t>
            </a:r>
            <a:endParaRPr lang="en-US"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26</a:t>
            </a:fld>
            <a:endParaRPr lang="en-US"/>
          </a:p>
        </p:txBody>
      </p:sp>
      <p:sp>
        <p:nvSpPr>
          <p:cNvPr id="3" name="Date Placeholder 2">
            <a:extLst>
              <a:ext uri="{FF2B5EF4-FFF2-40B4-BE49-F238E27FC236}">
                <a16:creationId xmlns:a16="http://schemas.microsoft.com/office/drawing/2014/main" id="{C210E6B0-E99D-4E55-BA1C-D61C0514E3E2}"/>
              </a:ext>
            </a:extLst>
          </p:cNvPr>
          <p:cNvSpPr>
            <a:spLocks noGrp="1"/>
          </p:cNvSpPr>
          <p:nvPr>
            <p:ph type="dt" sz="half" idx="2"/>
          </p:nvPr>
        </p:nvSpPr>
        <p:spPr/>
        <p:txBody>
          <a:bodyPr/>
          <a:lstStyle/>
          <a:p>
            <a:fld id="{B6D5F59C-C41E-42A0-9846-7E0BFA5927B5}" type="datetime1">
              <a:rPr lang="en-US" smtClean="0"/>
              <a:t>8/24/2018</a:t>
            </a:fld>
            <a:endParaRPr lang="en-US"/>
          </a:p>
        </p:txBody>
      </p:sp>
    </p:spTree>
    <p:extLst>
      <p:ext uri="{BB962C8B-B14F-4D97-AF65-F5344CB8AC3E}">
        <p14:creationId xmlns:p14="http://schemas.microsoft.com/office/powerpoint/2010/main" val="4023369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B1F14371-56F1-49DE-8898-BD9275493C76}"/>
              </a:ext>
            </a:extLst>
          </p:cNvPr>
          <p:cNvSpPr>
            <a:spLocks noGrp="1"/>
          </p:cNvSpPr>
          <p:nvPr>
            <p:ph type="title"/>
          </p:nvPr>
        </p:nvSpPr>
        <p:spPr/>
        <p:txBody>
          <a:bodyPr>
            <a:normAutofit/>
          </a:bodyPr>
          <a:lstStyle/>
          <a:p>
            <a:r>
              <a:rPr lang="en-US" altLang="en-US"/>
              <a:t>Security for Online Testing  </a:t>
            </a:r>
            <a:r>
              <a:rPr lang="en-US" altLang="en-US" dirty="0"/>
              <a:t>Environments</a:t>
            </a:r>
            <a:endParaRPr lang="en-US" altLang="en-US"/>
          </a:p>
        </p:txBody>
      </p:sp>
      <p:sp>
        <p:nvSpPr>
          <p:cNvPr id="25603" name="Content Placeholder 2">
            <a:extLst>
              <a:ext uri="{FF2B5EF4-FFF2-40B4-BE49-F238E27FC236}">
                <a16:creationId xmlns:a16="http://schemas.microsoft.com/office/drawing/2014/main" id="{E6F17BA9-4BF6-493C-A64C-3B77BE51DAE4}"/>
              </a:ext>
            </a:extLst>
          </p:cNvPr>
          <p:cNvSpPr>
            <a:spLocks noGrp="1"/>
          </p:cNvSpPr>
          <p:nvPr>
            <p:ph idx="1"/>
          </p:nvPr>
        </p:nvSpPr>
        <p:spPr/>
        <p:txBody>
          <a:bodyPr>
            <a:normAutofit fontScale="92500" lnSpcReduction="10000"/>
          </a:bodyPr>
          <a:lstStyle/>
          <a:p>
            <a:pPr>
              <a:lnSpc>
                <a:spcPct val="100000"/>
              </a:lnSpc>
              <a:spcBef>
                <a:spcPts val="0"/>
              </a:spcBef>
            </a:pPr>
            <a:r>
              <a:rPr lang="en-US" sz="2000" dirty="0"/>
              <a:t>Test examiners should keep track of appropriate administration time for students. </a:t>
            </a:r>
          </a:p>
          <a:p>
            <a:pPr>
              <a:lnSpc>
                <a:spcPct val="100000"/>
              </a:lnSpc>
              <a:spcBef>
                <a:spcPts val="0"/>
              </a:spcBef>
            </a:pPr>
            <a:r>
              <a:rPr lang="en-US" sz="2000" dirty="0"/>
              <a:t>Test examiners should be </a:t>
            </a:r>
            <a:r>
              <a:rPr lang="en-US" sz="2000"/>
              <a:t>aware of </a:t>
            </a:r>
            <a:r>
              <a:rPr lang="en-US" sz="2000" dirty="0"/>
              <a:t>testing sessions that </a:t>
            </a:r>
            <a:r>
              <a:rPr lang="en-US" sz="2000"/>
              <a:t>include student s</a:t>
            </a:r>
            <a:r>
              <a:rPr lang="en-US" sz="2000" dirty="0"/>
              <a:t>’ accommodations, where appropriate</a:t>
            </a:r>
          </a:p>
          <a:p>
            <a:pPr>
              <a:lnSpc>
                <a:spcPct val="100000"/>
              </a:lnSpc>
              <a:spcBef>
                <a:spcPts val="0"/>
              </a:spcBef>
            </a:pPr>
            <a:r>
              <a:rPr lang="en-US" sz="2000" dirty="0"/>
              <a:t>Test examiners should be aware of what materials are allowed in the test session such as hand-held calculators, scratch paper, and formula sheets. </a:t>
            </a:r>
          </a:p>
          <a:p>
            <a:pPr>
              <a:lnSpc>
                <a:spcPct val="100000"/>
              </a:lnSpc>
              <a:spcBef>
                <a:spcPts val="0"/>
              </a:spcBef>
            </a:pPr>
            <a:r>
              <a:rPr lang="en-US" sz="2000"/>
              <a:t>Test </a:t>
            </a:r>
            <a:r>
              <a:rPr lang="en-US" sz="2000" dirty="0"/>
              <a:t>examiners should move between students in the testing room and monitor test sessions at all times. </a:t>
            </a:r>
          </a:p>
          <a:p>
            <a:pPr>
              <a:lnSpc>
                <a:spcPct val="100000"/>
              </a:lnSpc>
              <a:spcBef>
                <a:spcPts val="0"/>
              </a:spcBef>
            </a:pPr>
            <a:r>
              <a:rPr lang="en-US" sz="2000" dirty="0"/>
              <a:t>Test examiners should ensure students are only reviewing their own computer monitor. </a:t>
            </a:r>
          </a:p>
          <a:p>
            <a:pPr>
              <a:lnSpc>
                <a:spcPct val="100000"/>
              </a:lnSpc>
              <a:spcBef>
                <a:spcPts val="0"/>
              </a:spcBef>
            </a:pPr>
            <a:r>
              <a:rPr lang="en-US" sz="2000" dirty="0"/>
              <a:t>Test examiners should know in advance how to report problems that arise during an administration.</a:t>
            </a:r>
          </a:p>
          <a:p>
            <a:pPr>
              <a:lnSpc>
                <a:spcPct val="100000"/>
              </a:lnSpc>
              <a:spcBef>
                <a:spcPts val="0"/>
              </a:spcBef>
            </a:pPr>
            <a:r>
              <a:rPr lang="en-US" sz="2000" dirty="0"/>
              <a:t>Test examiners should NOT review or memorize test content. </a:t>
            </a:r>
          </a:p>
          <a:p>
            <a:pPr>
              <a:lnSpc>
                <a:spcPct val="100000"/>
              </a:lnSpc>
              <a:spcBef>
                <a:spcPts val="0"/>
              </a:spcBef>
            </a:pPr>
            <a:r>
              <a:rPr lang="en-US" sz="2000" dirty="0"/>
              <a:t>School and system test coordinators should monitor test activity to ensure students are testing according to district schedules. </a:t>
            </a:r>
          </a:p>
        </p:txBody>
      </p:sp>
      <p:sp>
        <p:nvSpPr>
          <p:cNvPr id="2" name="Slide Number Placeholder 1"/>
          <p:cNvSpPr>
            <a:spLocks noGrp="1"/>
          </p:cNvSpPr>
          <p:nvPr>
            <p:ph type="sldNum" sz="quarter" idx="4"/>
          </p:nvPr>
        </p:nvSpPr>
        <p:spPr/>
        <p:txBody>
          <a:bodyPr/>
          <a:lstStyle/>
          <a:p>
            <a:fld id="{B63E4CEF-BB1E-48C7-AE93-F39F6AA99AD7}" type="slidenum">
              <a:rPr lang="en-US" smtClean="0"/>
              <a:pPr/>
              <a:t>27</a:t>
            </a:fld>
            <a:endParaRPr lang="en-US"/>
          </a:p>
        </p:txBody>
      </p:sp>
      <p:sp>
        <p:nvSpPr>
          <p:cNvPr id="3" name="Date Placeholder 2">
            <a:extLst>
              <a:ext uri="{FF2B5EF4-FFF2-40B4-BE49-F238E27FC236}">
                <a16:creationId xmlns:a16="http://schemas.microsoft.com/office/drawing/2014/main" id="{AA84D591-226F-455C-BA9B-D2B6986FF0AA}"/>
              </a:ext>
            </a:extLst>
          </p:cNvPr>
          <p:cNvSpPr>
            <a:spLocks noGrp="1"/>
          </p:cNvSpPr>
          <p:nvPr>
            <p:ph type="dt" sz="half" idx="2"/>
          </p:nvPr>
        </p:nvSpPr>
        <p:spPr/>
        <p:txBody>
          <a:bodyPr/>
          <a:lstStyle/>
          <a:p>
            <a:fld id="{1B1FC6E5-D529-4244-8544-D4CEBD1A05F4}" type="datetime1">
              <a:rPr lang="en-US" smtClean="0"/>
              <a:t>8/24/2018</a:t>
            </a:fld>
            <a:endParaRPr lang="en-US"/>
          </a:p>
        </p:txBody>
      </p:sp>
    </p:spTree>
    <p:extLst>
      <p:ext uri="{BB962C8B-B14F-4D97-AF65-F5344CB8AC3E}">
        <p14:creationId xmlns:p14="http://schemas.microsoft.com/office/powerpoint/2010/main" val="795891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241C8E91-33F9-49B3-B6CF-8250098E7705}"/>
              </a:ext>
            </a:extLst>
          </p:cNvPr>
          <p:cNvSpPr>
            <a:spLocks noGrp="1"/>
          </p:cNvSpPr>
          <p:nvPr>
            <p:ph type="title"/>
          </p:nvPr>
        </p:nvSpPr>
        <p:spPr/>
        <p:txBody>
          <a:bodyPr/>
          <a:lstStyle/>
          <a:p>
            <a:r>
              <a:rPr lang="en-US" altLang="en-US"/>
              <a:t>Cell Phones and Electronic Devices</a:t>
            </a:r>
          </a:p>
        </p:txBody>
      </p:sp>
      <p:sp>
        <p:nvSpPr>
          <p:cNvPr id="111619" name="Content Placeholder 2">
            <a:extLst>
              <a:ext uri="{FF2B5EF4-FFF2-40B4-BE49-F238E27FC236}">
                <a16:creationId xmlns:a16="http://schemas.microsoft.com/office/drawing/2014/main" id="{DD18BB57-A5B5-46B1-9B1C-6160CEDEFDB2}"/>
              </a:ext>
            </a:extLst>
          </p:cNvPr>
          <p:cNvSpPr>
            <a:spLocks noGrp="1"/>
          </p:cNvSpPr>
          <p:nvPr>
            <p:ph idx="1"/>
          </p:nvPr>
        </p:nvSpPr>
        <p:spPr/>
        <p:txBody>
          <a:bodyPr>
            <a:normAutofit fontScale="85000" lnSpcReduction="20000"/>
          </a:bodyPr>
          <a:lstStyle/>
          <a:p>
            <a:r>
              <a:rPr lang="en-US" altLang="en-US" dirty="0"/>
              <a:t>No electronic devices that could allow students to access, retain, or transmit information (e.g., cell phone, smartphone, smartwatch, PDA, electronic recording, camera, or playback device, etc.) allowed in the testing environment.</a:t>
            </a:r>
          </a:p>
          <a:p>
            <a:r>
              <a:rPr lang="en-US" altLang="en-US" dirty="0"/>
              <a:t>Announcements </a:t>
            </a:r>
            <a:r>
              <a:rPr lang="en-US" altLang="en-US" b="1" dirty="0"/>
              <a:t>must</a:t>
            </a:r>
            <a:r>
              <a:rPr lang="en-US" altLang="en-US" dirty="0"/>
              <a:t> be made prior to testing that such devices are not allowed in the testing environment and possible consequences for possession. Examiner’s script provides reminders</a:t>
            </a:r>
          </a:p>
          <a:p>
            <a:r>
              <a:rPr lang="en-US" altLang="en-US" dirty="0"/>
              <a:t>Review guidance on this subject in the </a:t>
            </a:r>
            <a:r>
              <a:rPr lang="en-US" altLang="en-US" i="1" dirty="0"/>
              <a:t>Student Assessment Handbook</a:t>
            </a:r>
          </a:p>
          <a:p>
            <a:r>
              <a:rPr lang="en-US" altLang="en-US" dirty="0"/>
              <a:t>Should a student be found in possession, the </a:t>
            </a:r>
            <a:r>
              <a:rPr lang="en-US" altLang="en-US" dirty="0" err="1"/>
              <a:t>GaDOE</a:t>
            </a:r>
            <a:r>
              <a:rPr lang="en-US" altLang="en-US" dirty="0"/>
              <a:t> will determine if the assessment should be invalidated based on findings of the district’s investigation.</a:t>
            </a:r>
          </a:p>
        </p:txBody>
      </p:sp>
      <p:sp>
        <p:nvSpPr>
          <p:cNvPr id="2" name="Slide Number Placeholder 1"/>
          <p:cNvSpPr>
            <a:spLocks noGrp="1"/>
          </p:cNvSpPr>
          <p:nvPr>
            <p:ph type="sldNum" sz="quarter" idx="4"/>
          </p:nvPr>
        </p:nvSpPr>
        <p:spPr/>
        <p:txBody>
          <a:bodyPr/>
          <a:lstStyle/>
          <a:p>
            <a:fld id="{B63E4CEF-BB1E-48C7-AE93-F39F6AA99AD7}" type="slidenum">
              <a:rPr lang="en-US" smtClean="0"/>
              <a:pPr/>
              <a:t>28</a:t>
            </a:fld>
            <a:endParaRPr lang="en-US"/>
          </a:p>
        </p:txBody>
      </p:sp>
      <p:sp>
        <p:nvSpPr>
          <p:cNvPr id="3" name="Date Placeholder 2">
            <a:extLst>
              <a:ext uri="{FF2B5EF4-FFF2-40B4-BE49-F238E27FC236}">
                <a16:creationId xmlns:a16="http://schemas.microsoft.com/office/drawing/2014/main" id="{7ACC1ECE-F588-4B48-A03F-67F8F4BFFC8D}"/>
              </a:ext>
            </a:extLst>
          </p:cNvPr>
          <p:cNvSpPr>
            <a:spLocks noGrp="1"/>
          </p:cNvSpPr>
          <p:nvPr>
            <p:ph type="dt" sz="half" idx="2"/>
          </p:nvPr>
        </p:nvSpPr>
        <p:spPr/>
        <p:txBody>
          <a:bodyPr/>
          <a:lstStyle/>
          <a:p>
            <a:fld id="{6BADB254-EDA4-4A95-845E-D4AE8B9C0D16}" type="datetime1">
              <a:rPr lang="en-US" smtClean="0"/>
              <a:t>8/24/2018</a:t>
            </a:fld>
            <a:endParaRPr lang="en-US"/>
          </a:p>
        </p:txBody>
      </p:sp>
    </p:spTree>
    <p:extLst>
      <p:ext uri="{BB962C8B-B14F-4D97-AF65-F5344CB8AC3E}">
        <p14:creationId xmlns:p14="http://schemas.microsoft.com/office/powerpoint/2010/main" val="2746367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395288" y="1265985"/>
            <a:ext cx="7886700" cy="1006568"/>
          </a:xfrm>
        </p:spPr>
        <p:txBody>
          <a:bodyPr/>
          <a:lstStyle/>
          <a:p>
            <a:r>
              <a:rPr lang="en-US" dirty="0"/>
              <a:t>Irregularities</a:t>
            </a:r>
          </a:p>
        </p:txBody>
      </p:sp>
      <p:sp>
        <p:nvSpPr>
          <p:cNvPr id="3" name="Text Placeholder 2"/>
          <p:cNvSpPr>
            <a:spLocks noGrp="1"/>
          </p:cNvSpPr>
          <p:nvPr>
            <p:ph type="body" idx="1"/>
            <p:extLst/>
          </p:nvPr>
        </p:nvSpPr>
        <p:spPr>
          <a:xfrm>
            <a:off x="395288" y="2513085"/>
            <a:ext cx="7886700" cy="3296044"/>
          </a:xfrm>
        </p:spPr>
        <p:txBody>
          <a:bodyPr vert="horz" lIns="91440" tIns="45720" rIns="91440" bIns="45720" rtlCol="0" anchor="t">
            <a:normAutofit/>
          </a:bodyPr>
          <a:lstStyle/>
          <a:p>
            <a:pPr marL="342900" indent="-342900">
              <a:buChar char="•"/>
            </a:pPr>
            <a:r>
              <a:rPr lang="en-US"/>
              <a:t>Avoiding Testing Irregularities</a:t>
            </a:r>
          </a:p>
          <a:p>
            <a:pPr marL="342900" indent="-342900">
              <a:buChar char="•"/>
            </a:pPr>
            <a:r>
              <a:rPr lang="en-US"/>
              <a:t>Steps for Reporting an Irregularity</a:t>
            </a:r>
          </a:p>
          <a:p>
            <a:pPr marL="342900" indent="-342900">
              <a:buChar char="•"/>
            </a:pPr>
            <a:r>
              <a:rPr lang="en-US"/>
              <a:t>Characteristics of a Quality Investigation</a:t>
            </a:r>
          </a:p>
          <a:p>
            <a:pPr marL="342900" indent="-342900">
              <a:buChar char="•"/>
            </a:pPr>
            <a:r>
              <a:rPr lang="en-US"/>
              <a:t>Irregularities – Post Testing</a:t>
            </a:r>
          </a:p>
          <a:p>
            <a:pPr marL="342900" indent="-342900">
              <a:buChar char="•"/>
            </a:pPr>
            <a:r>
              <a:rPr lang="en-US"/>
              <a:t>Entering Irregularities into the </a:t>
            </a:r>
            <a:r>
              <a:rPr lang="en-US" dirty="0"/>
              <a:t>MyGaDOE</a:t>
            </a:r>
            <a:r>
              <a:rPr lang="en-US"/>
              <a:t> Portal</a:t>
            </a:r>
          </a:p>
        </p:txBody>
      </p:sp>
      <p:sp>
        <p:nvSpPr>
          <p:cNvPr id="4" name="Slide Number Placeholder 3"/>
          <p:cNvSpPr>
            <a:spLocks noGrp="1"/>
          </p:cNvSpPr>
          <p:nvPr>
            <p:ph type="sldNum" sz="quarter" idx="4"/>
          </p:nvPr>
        </p:nvSpPr>
        <p:spPr/>
        <p:txBody>
          <a:bodyPr/>
          <a:lstStyle/>
          <a:p>
            <a:fld id="{B63E4CEF-BB1E-48C7-AE93-F39F6AA99AD7}" type="slidenum">
              <a:rPr lang="en-US" smtClean="0"/>
              <a:pPr/>
              <a:t>29</a:t>
            </a:fld>
            <a:endParaRPr lang="en-US"/>
          </a:p>
        </p:txBody>
      </p:sp>
      <p:sp>
        <p:nvSpPr>
          <p:cNvPr id="5" name="Date Placeholder 4">
            <a:extLst>
              <a:ext uri="{FF2B5EF4-FFF2-40B4-BE49-F238E27FC236}">
                <a16:creationId xmlns:a16="http://schemas.microsoft.com/office/drawing/2014/main" id="{139FDE41-C68C-497D-8CDF-2AEF192F3178}"/>
              </a:ext>
            </a:extLst>
          </p:cNvPr>
          <p:cNvSpPr>
            <a:spLocks noGrp="1"/>
          </p:cNvSpPr>
          <p:nvPr>
            <p:ph type="dt" sz="half" idx="2"/>
          </p:nvPr>
        </p:nvSpPr>
        <p:spPr/>
        <p:txBody>
          <a:bodyPr/>
          <a:lstStyle/>
          <a:p>
            <a:fld id="{E60E93E4-7CEF-4E84-BA47-6A817583A96C}" type="datetime1">
              <a:rPr lang="en-US" smtClean="0"/>
              <a:t>8/24/2018</a:t>
            </a:fld>
            <a:endParaRPr lang="en-US"/>
          </a:p>
        </p:txBody>
      </p:sp>
    </p:spTree>
    <p:extLst>
      <p:ext uri="{BB962C8B-B14F-4D97-AF65-F5344CB8AC3E}">
        <p14:creationId xmlns:p14="http://schemas.microsoft.com/office/powerpoint/2010/main" val="234991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0A8AB-3883-4647-8637-74A5D23EFFA8}"/>
              </a:ext>
            </a:extLst>
          </p:cNvPr>
          <p:cNvSpPr>
            <a:spLocks noGrp="1"/>
          </p:cNvSpPr>
          <p:nvPr>
            <p:ph type="title"/>
          </p:nvPr>
        </p:nvSpPr>
        <p:spPr/>
        <p:txBody>
          <a:bodyPr/>
          <a:lstStyle/>
          <a:p>
            <a:r>
              <a:rPr lang="en-US" dirty="0"/>
              <a:t>General Information</a:t>
            </a:r>
            <a:br>
              <a:rPr lang="en-US" dirty="0"/>
            </a:br>
            <a:br>
              <a:rPr lang="en-US" dirty="0"/>
            </a:br>
            <a:endParaRPr lang="en-US" dirty="0"/>
          </a:p>
        </p:txBody>
      </p:sp>
      <p:sp>
        <p:nvSpPr>
          <p:cNvPr id="3" name="Text Placeholder 2">
            <a:extLst>
              <a:ext uri="{FF2B5EF4-FFF2-40B4-BE49-F238E27FC236}">
                <a16:creationId xmlns:a16="http://schemas.microsoft.com/office/drawing/2014/main" id="{D62F10D7-9555-4E94-8E2B-69E1423441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085F6E-D1AC-43AB-8FA1-5497A2052434}"/>
              </a:ext>
            </a:extLst>
          </p:cNvPr>
          <p:cNvSpPr>
            <a:spLocks noGrp="1"/>
          </p:cNvSpPr>
          <p:nvPr>
            <p:ph type="sldNum" sz="quarter" idx="4"/>
          </p:nvPr>
        </p:nvSpPr>
        <p:spPr/>
        <p:txBody>
          <a:bodyPr/>
          <a:lstStyle/>
          <a:p>
            <a:fld id="{B63E4CEF-BB1E-48C7-AE93-F39F6AA99AD7}" type="slidenum">
              <a:rPr lang="en-US" smtClean="0"/>
              <a:pPr/>
              <a:t>3</a:t>
            </a:fld>
            <a:endParaRPr lang="en-US"/>
          </a:p>
        </p:txBody>
      </p:sp>
    </p:spTree>
    <p:extLst>
      <p:ext uri="{BB962C8B-B14F-4D97-AF65-F5344CB8AC3E}">
        <p14:creationId xmlns:p14="http://schemas.microsoft.com/office/powerpoint/2010/main" val="2685225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pPr marL="0" indent="0">
              <a:buNone/>
            </a:pPr>
            <a:r>
              <a:rPr lang="en-US" b="1" dirty="0"/>
              <a:t>invalidation (IV): </a:t>
            </a:r>
            <a:r>
              <a:rPr lang="en-US" dirty="0"/>
              <a:t>Testing anomaly that warrants nullifying scores.</a:t>
            </a:r>
          </a:p>
          <a:p>
            <a:pPr marL="0" indent="0">
              <a:buNone/>
            </a:pPr>
            <a:endParaRPr lang="en-US" dirty="0"/>
          </a:p>
          <a:p>
            <a:pPr marL="0" indent="0">
              <a:buNone/>
            </a:pPr>
            <a:r>
              <a:rPr lang="en-US" b="1" dirty="0"/>
              <a:t>irregularity (IR): </a:t>
            </a:r>
            <a:r>
              <a:rPr lang="en-US" dirty="0"/>
              <a:t>Testing anomaly that warrants a report and coding, but test scores stand. An invalidation may be necessary following the review of a reported irregularity.</a:t>
            </a:r>
          </a:p>
          <a:p>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30</a:t>
            </a:fld>
            <a:endParaRPr lang="en-US"/>
          </a:p>
        </p:txBody>
      </p:sp>
    </p:spTree>
    <p:extLst>
      <p:ext uri="{BB962C8B-B14F-4D97-AF65-F5344CB8AC3E}">
        <p14:creationId xmlns:p14="http://schemas.microsoft.com/office/powerpoint/2010/main" val="4124933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12DD31F0-C2C3-4826-A157-C86B92946842}"/>
              </a:ext>
            </a:extLst>
          </p:cNvPr>
          <p:cNvSpPr>
            <a:spLocks noGrp="1"/>
          </p:cNvSpPr>
          <p:nvPr>
            <p:ph type="title"/>
          </p:nvPr>
        </p:nvSpPr>
        <p:spPr/>
        <p:txBody>
          <a:bodyPr/>
          <a:lstStyle/>
          <a:p>
            <a:r>
              <a:rPr lang="en-US" altLang="en-US"/>
              <a:t>Avoiding Testing Irregularities </a:t>
            </a:r>
          </a:p>
        </p:txBody>
      </p:sp>
      <p:sp>
        <p:nvSpPr>
          <p:cNvPr id="92163" name="Content Placeholder 2">
            <a:extLst>
              <a:ext uri="{FF2B5EF4-FFF2-40B4-BE49-F238E27FC236}">
                <a16:creationId xmlns:a16="http://schemas.microsoft.com/office/drawing/2014/main" id="{030BF7AE-C2B9-4A71-85FC-120CE1D1D22E}"/>
              </a:ext>
            </a:extLst>
          </p:cNvPr>
          <p:cNvSpPr>
            <a:spLocks noGrp="1"/>
          </p:cNvSpPr>
          <p:nvPr>
            <p:ph idx="1"/>
          </p:nvPr>
        </p:nvSpPr>
        <p:spPr/>
        <p:txBody>
          <a:bodyPr>
            <a:normAutofit fontScale="85000" lnSpcReduction="10000"/>
          </a:bodyPr>
          <a:lstStyle/>
          <a:p>
            <a:r>
              <a:rPr lang="en-US" altLang="en-US"/>
              <a:t>Adhere to test security policies, protocols and procedures.</a:t>
            </a:r>
          </a:p>
          <a:p>
            <a:r>
              <a:rPr lang="en-US" altLang="en-US"/>
              <a:t>Reinforce the use of active monitoring in testing environments.</a:t>
            </a:r>
          </a:p>
          <a:p>
            <a:r>
              <a:rPr lang="en-US" altLang="en-US"/>
              <a:t>Immediately report any possible testing irregularities.</a:t>
            </a:r>
          </a:p>
          <a:p>
            <a:r>
              <a:rPr lang="en-US" altLang="en-US"/>
              <a:t>Properly identify all students who should receive accommodations prior to testing</a:t>
            </a:r>
            <a:r>
              <a:rPr lang="en-US" altLang="en-US" dirty="0"/>
              <a:t> including a </a:t>
            </a:r>
            <a:r>
              <a:rPr lang="en-US" altLang="en-US"/>
              <a:t>regular review of IEP/IAP/TPC plans to determine if accommodations are still appropriate or needed.</a:t>
            </a:r>
          </a:p>
          <a:p>
            <a:r>
              <a:rPr lang="en-US" altLang="en-US"/>
              <a:t>If a student is suspected of cheating/cell phone use, but there is no proof of his or her action, allow the student to complete the section and/or entire test.</a:t>
            </a:r>
          </a:p>
          <a:p>
            <a:pPr lvl="1">
              <a:defRPr/>
            </a:pPr>
            <a:r>
              <a:rPr lang="en-US" altLang="en-US"/>
              <a:t>An invalidation can always occur after all of the facts are collected.</a:t>
            </a:r>
          </a:p>
        </p:txBody>
      </p:sp>
      <p:sp>
        <p:nvSpPr>
          <p:cNvPr id="2" name="Slide Number Placeholder 1"/>
          <p:cNvSpPr>
            <a:spLocks noGrp="1"/>
          </p:cNvSpPr>
          <p:nvPr>
            <p:ph type="sldNum" sz="quarter" idx="4"/>
          </p:nvPr>
        </p:nvSpPr>
        <p:spPr/>
        <p:txBody>
          <a:bodyPr/>
          <a:lstStyle/>
          <a:p>
            <a:fld id="{B63E4CEF-BB1E-48C7-AE93-F39F6AA99AD7}" type="slidenum">
              <a:rPr lang="en-US" smtClean="0"/>
              <a:pPr/>
              <a:t>31</a:t>
            </a:fld>
            <a:endParaRPr lang="en-US"/>
          </a:p>
        </p:txBody>
      </p:sp>
      <p:sp>
        <p:nvSpPr>
          <p:cNvPr id="3" name="Date Placeholder 2">
            <a:extLst>
              <a:ext uri="{FF2B5EF4-FFF2-40B4-BE49-F238E27FC236}">
                <a16:creationId xmlns:a16="http://schemas.microsoft.com/office/drawing/2014/main" id="{3A3D9BE8-ED55-4665-B676-904E38E8D8D7}"/>
              </a:ext>
            </a:extLst>
          </p:cNvPr>
          <p:cNvSpPr>
            <a:spLocks noGrp="1"/>
          </p:cNvSpPr>
          <p:nvPr>
            <p:ph type="dt" sz="half" idx="2"/>
          </p:nvPr>
        </p:nvSpPr>
        <p:spPr/>
        <p:txBody>
          <a:bodyPr/>
          <a:lstStyle/>
          <a:p>
            <a:fld id="{0F2DB57E-8761-41FA-B84A-B3BCF5B38A96}" type="datetime1">
              <a:rPr lang="en-US" smtClean="0"/>
              <a:t>8/24/2018</a:t>
            </a:fld>
            <a:endParaRPr lang="en-US"/>
          </a:p>
        </p:txBody>
      </p:sp>
    </p:spTree>
    <p:extLst>
      <p:ext uri="{BB962C8B-B14F-4D97-AF65-F5344CB8AC3E}">
        <p14:creationId xmlns:p14="http://schemas.microsoft.com/office/powerpoint/2010/main" val="1863737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DDFF5E95-3150-4286-9C36-80002A37B680}"/>
              </a:ext>
            </a:extLst>
          </p:cNvPr>
          <p:cNvSpPr>
            <a:spLocks noGrp="1"/>
          </p:cNvSpPr>
          <p:nvPr>
            <p:ph type="title"/>
          </p:nvPr>
        </p:nvSpPr>
        <p:spPr/>
        <p:txBody>
          <a:bodyPr/>
          <a:lstStyle/>
          <a:p>
            <a:r>
              <a:rPr lang="en-US" altLang="en-US"/>
              <a:t>Irregularities</a:t>
            </a:r>
          </a:p>
        </p:txBody>
      </p:sp>
      <p:sp>
        <p:nvSpPr>
          <p:cNvPr id="97283" name="Content Placeholder 2">
            <a:extLst>
              <a:ext uri="{FF2B5EF4-FFF2-40B4-BE49-F238E27FC236}">
                <a16:creationId xmlns:a16="http://schemas.microsoft.com/office/drawing/2014/main" id="{816AB0EC-A0DF-4BA9-8B9E-F49E84DB2852}"/>
              </a:ext>
            </a:extLst>
          </p:cNvPr>
          <p:cNvSpPr>
            <a:spLocks noGrp="1"/>
          </p:cNvSpPr>
          <p:nvPr>
            <p:ph idx="1"/>
          </p:nvPr>
        </p:nvSpPr>
        <p:spPr/>
        <p:txBody>
          <a:bodyPr>
            <a:normAutofit fontScale="70000" lnSpcReduction="20000"/>
          </a:bodyPr>
          <a:lstStyle/>
          <a:p>
            <a:r>
              <a:rPr lang="en-US" altLang="en-US"/>
              <a:t>All personnel in the local system must follow protocol as they become aware of testing irregularities</a:t>
            </a:r>
          </a:p>
          <a:p>
            <a:r>
              <a:rPr lang="en-US" altLang="en-US"/>
              <a:t>Signs of any testing irregularity must be dealt with immediately</a:t>
            </a:r>
          </a:p>
          <a:p>
            <a:pPr lvl="1"/>
            <a:r>
              <a:rPr lang="en-US" altLang="en-US"/>
              <a:t>Test Examiner &gt; School Test Coordinator &gt; System Test Coordinator </a:t>
            </a:r>
            <a:br>
              <a:rPr lang="en-US" altLang="en-US"/>
            </a:br>
            <a:r>
              <a:rPr lang="en-US" altLang="en-US"/>
              <a:t>&gt; </a:t>
            </a:r>
            <a:r>
              <a:rPr lang="en-US" altLang="en-US" dirty="0"/>
              <a:t>GaDOE</a:t>
            </a:r>
            <a:endParaRPr lang="en-US" altLang="en-US"/>
          </a:p>
          <a:p>
            <a:r>
              <a:rPr lang="en-US" altLang="en-US"/>
              <a:t>All irregularities must be reported to the </a:t>
            </a:r>
            <a:r>
              <a:rPr lang="en-US" altLang="en-US" dirty="0"/>
              <a:t>GaDOE</a:t>
            </a:r>
            <a:r>
              <a:rPr lang="en-US" altLang="en-US"/>
              <a:t> by completing the Testing Irregularity Form in the </a:t>
            </a:r>
            <a:r>
              <a:rPr lang="en-US" altLang="en-US" dirty="0"/>
              <a:t>MyGaDOE</a:t>
            </a:r>
            <a:r>
              <a:rPr lang="en-US" altLang="en-US"/>
              <a:t> Portal.</a:t>
            </a:r>
          </a:p>
          <a:p>
            <a:r>
              <a:rPr lang="en-US" altLang="en-US" b="1"/>
              <a:t>Only the </a:t>
            </a:r>
            <a:r>
              <a:rPr lang="en-US" altLang="en-US" b="1" dirty="0"/>
              <a:t>GaDOE</a:t>
            </a:r>
            <a:r>
              <a:rPr lang="en-US" altLang="en-US" b="1"/>
              <a:t> may invalidate assessments</a:t>
            </a:r>
          </a:p>
          <a:p>
            <a:r>
              <a:rPr lang="en-US" altLang="en-US"/>
              <a:t>The Assessment Administration Division will review all reports of irregularities</a:t>
            </a:r>
          </a:p>
          <a:p>
            <a:pPr lvl="1"/>
            <a:r>
              <a:rPr lang="en-US" altLang="en-US"/>
              <a:t>Issue irregularity/invalidation codes</a:t>
            </a:r>
          </a:p>
          <a:p>
            <a:pPr lvl="1"/>
            <a:r>
              <a:rPr lang="en-US" altLang="en-US"/>
              <a:t>If appropriate, advise the local system as to whether a report of possible unethical conduct should be made to the Georgia Professional Standards Commission (</a:t>
            </a:r>
            <a:r>
              <a:rPr lang="en-US" altLang="en-US" dirty="0"/>
              <a:t>GaPSC</a:t>
            </a:r>
            <a:r>
              <a:rPr lang="en-US" altLang="en-US"/>
              <a:t>)</a:t>
            </a:r>
          </a:p>
          <a:p>
            <a:r>
              <a:rPr lang="en-US" altLang="en-US" dirty="0"/>
              <a:t>In the event of an evacuation or other unexpected event, the safety and well being of students takes priority.</a:t>
            </a:r>
          </a:p>
          <a:p>
            <a:pPr marL="0" indent="0">
              <a:buNone/>
            </a:pPr>
            <a:endParaRPr lang="en-US" altLang="en-US"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32</a:t>
            </a:fld>
            <a:endParaRPr lang="en-US"/>
          </a:p>
        </p:txBody>
      </p:sp>
      <p:sp>
        <p:nvSpPr>
          <p:cNvPr id="3" name="Date Placeholder 2">
            <a:extLst>
              <a:ext uri="{FF2B5EF4-FFF2-40B4-BE49-F238E27FC236}">
                <a16:creationId xmlns:a16="http://schemas.microsoft.com/office/drawing/2014/main" id="{0E0EAB5A-008F-4FB4-9E31-DD1739CE12D9}"/>
              </a:ext>
            </a:extLst>
          </p:cNvPr>
          <p:cNvSpPr>
            <a:spLocks noGrp="1"/>
          </p:cNvSpPr>
          <p:nvPr>
            <p:ph type="dt" sz="half" idx="2"/>
          </p:nvPr>
        </p:nvSpPr>
        <p:spPr/>
        <p:txBody>
          <a:bodyPr/>
          <a:lstStyle/>
          <a:p>
            <a:fld id="{0E8B71BD-18E7-4DC8-8EB4-B5435337E5D4}" type="datetime1">
              <a:rPr lang="en-US" smtClean="0"/>
              <a:t>8/24/2018</a:t>
            </a:fld>
            <a:endParaRPr lang="en-US"/>
          </a:p>
        </p:txBody>
      </p:sp>
    </p:spTree>
    <p:extLst>
      <p:ext uri="{BB962C8B-B14F-4D97-AF65-F5344CB8AC3E}">
        <p14:creationId xmlns:p14="http://schemas.microsoft.com/office/powerpoint/2010/main" val="3700437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8D03E629-00D3-4B46-A400-C7D12CB975FF}"/>
              </a:ext>
            </a:extLst>
          </p:cNvPr>
          <p:cNvSpPr>
            <a:spLocks noGrp="1"/>
          </p:cNvSpPr>
          <p:nvPr>
            <p:ph type="title"/>
          </p:nvPr>
        </p:nvSpPr>
        <p:spPr/>
        <p:txBody>
          <a:bodyPr/>
          <a:lstStyle/>
          <a:p>
            <a:r>
              <a:rPr lang="en-US" altLang="en-US"/>
              <a:t>Steps for Reporting an Irregularity</a:t>
            </a:r>
          </a:p>
        </p:txBody>
      </p:sp>
      <p:sp>
        <p:nvSpPr>
          <p:cNvPr id="52227" name="Content Placeholder 2">
            <a:extLst>
              <a:ext uri="{FF2B5EF4-FFF2-40B4-BE49-F238E27FC236}">
                <a16:creationId xmlns:a16="http://schemas.microsoft.com/office/drawing/2014/main" id="{CA7DF88E-4A62-486D-BC50-39CA706B4805}"/>
              </a:ext>
            </a:extLst>
          </p:cNvPr>
          <p:cNvSpPr>
            <a:spLocks noGrp="1"/>
          </p:cNvSpPr>
          <p:nvPr>
            <p:ph idx="1"/>
          </p:nvPr>
        </p:nvSpPr>
        <p:spPr/>
        <p:txBody>
          <a:bodyPr>
            <a:normAutofit fontScale="92500"/>
          </a:bodyPr>
          <a:lstStyle/>
          <a:p>
            <a:pPr marL="0" indent="0">
              <a:buNone/>
            </a:pPr>
            <a:r>
              <a:rPr lang="en-US" b="1"/>
              <a:t>School Test Coordinator</a:t>
            </a:r>
            <a:r>
              <a:rPr lang="en-US"/>
              <a:t>: </a:t>
            </a:r>
          </a:p>
          <a:p>
            <a:r>
              <a:rPr lang="en-US"/>
              <a:t>Communicate with the Principal and System Test Coordinator about a possible testing irregularity</a:t>
            </a:r>
            <a:endParaRPr lang="en-US" dirty="0"/>
          </a:p>
          <a:p>
            <a:r>
              <a:rPr lang="en-US"/>
              <a:t>System Test Coordinator will provide guidance regarding investigation if necessary</a:t>
            </a:r>
            <a:endParaRPr lang="en-US" dirty="0"/>
          </a:p>
          <a:p>
            <a:r>
              <a:rPr lang="en-US"/>
              <a:t>Statements should be provided by all parties involved in the irregularity… Details, Details, Details…</a:t>
            </a:r>
            <a:endParaRPr lang="en-US" dirty="0"/>
          </a:p>
          <a:p>
            <a:r>
              <a:rPr lang="en-US"/>
              <a:t>Return all documentation to the System Test Coordinator in the manner and at the time prescribed</a:t>
            </a:r>
          </a:p>
        </p:txBody>
      </p:sp>
      <p:sp>
        <p:nvSpPr>
          <p:cNvPr id="2" name="Slide Number Placeholder 1"/>
          <p:cNvSpPr>
            <a:spLocks noGrp="1"/>
          </p:cNvSpPr>
          <p:nvPr>
            <p:ph type="sldNum" sz="quarter" idx="4"/>
          </p:nvPr>
        </p:nvSpPr>
        <p:spPr/>
        <p:txBody>
          <a:bodyPr/>
          <a:lstStyle/>
          <a:p>
            <a:fld id="{B63E4CEF-BB1E-48C7-AE93-F39F6AA99AD7}" type="slidenum">
              <a:rPr lang="en-US" smtClean="0"/>
              <a:pPr/>
              <a:t>33</a:t>
            </a:fld>
            <a:endParaRPr lang="en-US"/>
          </a:p>
        </p:txBody>
      </p:sp>
      <p:sp>
        <p:nvSpPr>
          <p:cNvPr id="3" name="Date Placeholder 2">
            <a:extLst>
              <a:ext uri="{FF2B5EF4-FFF2-40B4-BE49-F238E27FC236}">
                <a16:creationId xmlns:a16="http://schemas.microsoft.com/office/drawing/2014/main" id="{B358F768-8A91-45E3-B241-1C685BED8DD0}"/>
              </a:ext>
            </a:extLst>
          </p:cNvPr>
          <p:cNvSpPr>
            <a:spLocks noGrp="1"/>
          </p:cNvSpPr>
          <p:nvPr>
            <p:ph type="dt" sz="half" idx="2"/>
          </p:nvPr>
        </p:nvSpPr>
        <p:spPr/>
        <p:txBody>
          <a:bodyPr/>
          <a:lstStyle/>
          <a:p>
            <a:fld id="{BA8B6284-CE2B-4A3F-8F60-B918C5486F00}" type="datetime1">
              <a:rPr lang="en-US" smtClean="0"/>
              <a:t>8/24/2018</a:t>
            </a:fld>
            <a:endParaRPr lang="en-US"/>
          </a:p>
        </p:txBody>
      </p:sp>
    </p:spTree>
    <p:extLst>
      <p:ext uri="{BB962C8B-B14F-4D97-AF65-F5344CB8AC3E}">
        <p14:creationId xmlns:p14="http://schemas.microsoft.com/office/powerpoint/2010/main" val="3628395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80C18518-2F80-4171-9665-11CC5C3A78A9}"/>
              </a:ext>
            </a:extLst>
          </p:cNvPr>
          <p:cNvSpPr>
            <a:spLocks noGrp="1"/>
          </p:cNvSpPr>
          <p:nvPr>
            <p:ph type="title"/>
          </p:nvPr>
        </p:nvSpPr>
        <p:spPr/>
        <p:txBody>
          <a:bodyPr/>
          <a:lstStyle/>
          <a:p>
            <a:r>
              <a:rPr lang="en-US" altLang="en-US"/>
              <a:t>Characteristics of a Quality Investigation</a:t>
            </a:r>
          </a:p>
        </p:txBody>
      </p:sp>
      <p:sp>
        <p:nvSpPr>
          <p:cNvPr id="104451" name="Content Placeholder 2">
            <a:extLst>
              <a:ext uri="{FF2B5EF4-FFF2-40B4-BE49-F238E27FC236}">
                <a16:creationId xmlns:a16="http://schemas.microsoft.com/office/drawing/2014/main" id="{EC545BB6-6669-4925-BBD3-4CAF26355CBE}"/>
              </a:ext>
            </a:extLst>
          </p:cNvPr>
          <p:cNvSpPr>
            <a:spLocks noGrp="1"/>
          </p:cNvSpPr>
          <p:nvPr>
            <p:ph idx="1"/>
          </p:nvPr>
        </p:nvSpPr>
        <p:spPr>
          <a:xfrm>
            <a:off x="628650" y="1825625"/>
            <a:ext cx="7886700" cy="4456642"/>
          </a:xfrm>
        </p:spPr>
        <p:txBody>
          <a:bodyPr>
            <a:normAutofit fontScale="92500" lnSpcReduction="10000"/>
          </a:bodyPr>
          <a:lstStyle/>
          <a:p>
            <a:r>
              <a:rPr lang="en-US" altLang="en-US" dirty="0"/>
              <a:t>Examiner must notify Principal and School Test Coordinator of incident</a:t>
            </a:r>
          </a:p>
          <a:p>
            <a:r>
              <a:rPr lang="en-US" altLang="en-US" dirty="0"/>
              <a:t>School Test Coordinator must notify System Test Coordinator</a:t>
            </a:r>
          </a:p>
          <a:p>
            <a:r>
              <a:rPr lang="en-US" altLang="en-US" dirty="0"/>
              <a:t>System or School Test Coordinator requests detailed written statements from all parties involved if necessary</a:t>
            </a:r>
          </a:p>
          <a:p>
            <a:r>
              <a:rPr lang="en-US" altLang="en-US" dirty="0"/>
              <a:t>All should follow district procedures and GaDOE guidance regarding alleged employee misconduct</a:t>
            </a:r>
          </a:p>
          <a:p>
            <a:pPr marL="0" indent="0">
              <a:buNone/>
            </a:pPr>
            <a:endParaRPr lang="en-US" sz="2400" dirty="0">
              <a:solidFill>
                <a:srgbClr val="A922FC"/>
              </a:solidFill>
            </a:endParaRPr>
          </a:p>
          <a:p>
            <a:pPr marL="0" indent="0">
              <a:buNone/>
            </a:pPr>
            <a:r>
              <a:rPr lang="en-US" sz="2400" dirty="0">
                <a:solidFill>
                  <a:srgbClr val="A922FC"/>
                </a:solidFill>
              </a:rPr>
              <a:t>An optional Testing Irregularities Report Form may be found in the SAH.</a:t>
            </a:r>
          </a:p>
          <a:p>
            <a:pPr marL="0" indent="0">
              <a:buNone/>
            </a:pPr>
            <a:endParaRPr lang="en-US" altLang="en-US"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34</a:t>
            </a:fld>
            <a:endParaRPr lang="en-US"/>
          </a:p>
        </p:txBody>
      </p:sp>
      <p:sp>
        <p:nvSpPr>
          <p:cNvPr id="3" name="Date Placeholder 2">
            <a:extLst>
              <a:ext uri="{FF2B5EF4-FFF2-40B4-BE49-F238E27FC236}">
                <a16:creationId xmlns:a16="http://schemas.microsoft.com/office/drawing/2014/main" id="{79F983D8-9EED-40D6-A186-4DEA4632EA3D}"/>
              </a:ext>
            </a:extLst>
          </p:cNvPr>
          <p:cNvSpPr>
            <a:spLocks noGrp="1"/>
          </p:cNvSpPr>
          <p:nvPr>
            <p:ph type="dt" sz="half" idx="2"/>
          </p:nvPr>
        </p:nvSpPr>
        <p:spPr/>
        <p:txBody>
          <a:bodyPr/>
          <a:lstStyle/>
          <a:p>
            <a:fld id="{A716E5E6-940D-4805-BD5F-C90081C23446}" type="datetime1">
              <a:rPr lang="en-US" smtClean="0"/>
              <a:t>8/24/2018</a:t>
            </a:fld>
            <a:endParaRPr lang="en-US"/>
          </a:p>
        </p:txBody>
      </p:sp>
    </p:spTree>
    <p:extLst>
      <p:ext uri="{BB962C8B-B14F-4D97-AF65-F5344CB8AC3E}">
        <p14:creationId xmlns:p14="http://schemas.microsoft.com/office/powerpoint/2010/main" val="2793107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F7E6E9D6-CFAA-4992-A664-F24A97872200}"/>
              </a:ext>
            </a:extLst>
          </p:cNvPr>
          <p:cNvSpPr>
            <a:spLocks noGrp="1"/>
          </p:cNvSpPr>
          <p:nvPr>
            <p:ph type="title"/>
          </p:nvPr>
        </p:nvSpPr>
        <p:spPr/>
        <p:txBody>
          <a:bodyPr/>
          <a:lstStyle/>
          <a:p>
            <a:r>
              <a:rPr lang="en-US" altLang="en-US"/>
              <a:t>Irregularities – Post Testing</a:t>
            </a:r>
          </a:p>
        </p:txBody>
      </p:sp>
      <p:sp>
        <p:nvSpPr>
          <p:cNvPr id="104451" name="Content Placeholder 2">
            <a:extLst>
              <a:ext uri="{FF2B5EF4-FFF2-40B4-BE49-F238E27FC236}">
                <a16:creationId xmlns:a16="http://schemas.microsoft.com/office/drawing/2014/main" id="{26A5EB73-7AED-4650-872C-772084607BA7}"/>
              </a:ext>
            </a:extLst>
          </p:cNvPr>
          <p:cNvSpPr>
            <a:spLocks noGrp="1"/>
          </p:cNvSpPr>
          <p:nvPr>
            <p:ph idx="1"/>
          </p:nvPr>
        </p:nvSpPr>
        <p:spPr/>
        <p:txBody>
          <a:bodyPr>
            <a:normAutofit/>
          </a:bodyPr>
          <a:lstStyle/>
          <a:p>
            <a:r>
              <a:rPr lang="en-US" altLang="en-US"/>
              <a:t>Make certain that all irregularities and invalidations are coded</a:t>
            </a:r>
            <a:r>
              <a:rPr lang="en-US" altLang="en-US">
                <a:solidFill>
                  <a:srgbClr val="FF0000"/>
                </a:solidFill>
              </a:rPr>
              <a:t> </a:t>
            </a:r>
            <a:r>
              <a:rPr lang="en-US" altLang="en-US"/>
              <a:t>correctly</a:t>
            </a:r>
          </a:p>
          <a:p>
            <a:r>
              <a:rPr lang="en-US" altLang="en-US"/>
              <a:t>Make certain that online Testing Irregularity Forms have been submitted for </a:t>
            </a:r>
            <a:r>
              <a:rPr lang="en-US" altLang="en-US" err="1"/>
              <a:t>GaDOE</a:t>
            </a:r>
            <a:r>
              <a:rPr lang="en-US" altLang="en-US"/>
              <a:t> review.</a:t>
            </a:r>
          </a:p>
          <a:p>
            <a:r>
              <a:rPr lang="en-US" altLang="en-US"/>
              <a:t>Communicate the </a:t>
            </a:r>
            <a:r>
              <a:rPr lang="en-US" altLang="en-US" err="1"/>
              <a:t>GaDOE</a:t>
            </a:r>
            <a:r>
              <a:rPr lang="en-US" altLang="en-US"/>
              <a:t> responses to irregularity forms and consequences of irregularities, invalidations, and participation invalidations</a:t>
            </a:r>
          </a:p>
          <a:p>
            <a:r>
              <a:rPr lang="en-US" altLang="en-US"/>
              <a:t>If appropriate/necessary, refer to </a:t>
            </a:r>
            <a:r>
              <a:rPr lang="en-US" altLang="en-US" err="1"/>
              <a:t>GaPSC</a:t>
            </a:r>
            <a:r>
              <a:rPr lang="en-US" altLang="en-US"/>
              <a:t> for review/action</a:t>
            </a:r>
          </a:p>
        </p:txBody>
      </p:sp>
      <p:sp>
        <p:nvSpPr>
          <p:cNvPr id="2" name="Slide Number Placeholder 1"/>
          <p:cNvSpPr>
            <a:spLocks noGrp="1"/>
          </p:cNvSpPr>
          <p:nvPr>
            <p:ph type="sldNum" sz="quarter" idx="4"/>
          </p:nvPr>
        </p:nvSpPr>
        <p:spPr/>
        <p:txBody>
          <a:bodyPr/>
          <a:lstStyle/>
          <a:p>
            <a:fld id="{B63E4CEF-BB1E-48C7-AE93-F39F6AA99AD7}" type="slidenum">
              <a:rPr lang="en-US" smtClean="0"/>
              <a:pPr/>
              <a:t>35</a:t>
            </a:fld>
            <a:endParaRPr lang="en-US"/>
          </a:p>
        </p:txBody>
      </p:sp>
      <p:sp>
        <p:nvSpPr>
          <p:cNvPr id="3" name="Date Placeholder 2">
            <a:extLst>
              <a:ext uri="{FF2B5EF4-FFF2-40B4-BE49-F238E27FC236}">
                <a16:creationId xmlns:a16="http://schemas.microsoft.com/office/drawing/2014/main" id="{CEF1781F-624C-4D61-9F87-EBF87E4752AB}"/>
              </a:ext>
            </a:extLst>
          </p:cNvPr>
          <p:cNvSpPr>
            <a:spLocks noGrp="1"/>
          </p:cNvSpPr>
          <p:nvPr>
            <p:ph type="dt" sz="half" idx="2"/>
          </p:nvPr>
        </p:nvSpPr>
        <p:spPr/>
        <p:txBody>
          <a:bodyPr/>
          <a:lstStyle/>
          <a:p>
            <a:fld id="{EF817E52-D535-4180-9B0C-0E81FE092FDE}" type="datetime1">
              <a:rPr lang="en-US" smtClean="0"/>
              <a:t>8/24/2018</a:t>
            </a:fld>
            <a:endParaRPr lang="en-US"/>
          </a:p>
        </p:txBody>
      </p:sp>
    </p:spTree>
    <p:extLst>
      <p:ext uri="{BB962C8B-B14F-4D97-AF65-F5344CB8AC3E}">
        <p14:creationId xmlns:p14="http://schemas.microsoft.com/office/powerpoint/2010/main" val="3393612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CF78189D-2A50-4A92-85B5-C59EBA24A8A9}"/>
              </a:ext>
            </a:extLst>
          </p:cNvPr>
          <p:cNvSpPr>
            <a:spLocks noGrp="1"/>
          </p:cNvSpPr>
          <p:nvPr>
            <p:ph type="title"/>
          </p:nvPr>
        </p:nvSpPr>
        <p:spPr>
          <a:xfrm>
            <a:off x="341313" y="384175"/>
            <a:ext cx="8229600" cy="685800"/>
          </a:xfrm>
        </p:spPr>
        <p:txBody>
          <a:bodyPr rtlCol="0">
            <a:normAutofit fontScale="90000"/>
          </a:bodyPr>
          <a:lstStyle/>
          <a:p>
            <a:pPr eaLnBrk="1" fontAlgn="auto" hangingPunct="1">
              <a:spcAft>
                <a:spcPts val="0"/>
              </a:spcAft>
              <a:defRPr/>
            </a:pPr>
            <a:r>
              <a:rPr lang="en-US" altLang="en-US"/>
              <a:t>Assessment Online Forms</a:t>
            </a:r>
            <a:br>
              <a:rPr lang="en-US" altLang="en-US"/>
            </a:br>
            <a:r>
              <a:rPr lang="en-US" altLang="en-US" sz="2000">
                <a:hlinkClick r:id="rId2"/>
              </a:rPr>
              <a:t>https://portal.doe.k12.ga.us/login.aspx</a:t>
            </a:r>
            <a:br>
              <a:rPr lang="en-US" altLang="en-US" sz="1400"/>
            </a:br>
            <a:endParaRPr lang="en-US" altLang="en-US" sz="1400"/>
          </a:p>
        </p:txBody>
      </p:sp>
      <p:sp>
        <p:nvSpPr>
          <p:cNvPr id="133123" name="Content Placeholder 2">
            <a:extLst>
              <a:ext uri="{FF2B5EF4-FFF2-40B4-BE49-F238E27FC236}">
                <a16:creationId xmlns:a16="http://schemas.microsoft.com/office/drawing/2014/main" id="{EA236977-1266-4DD4-BD43-AAE817BABF78}"/>
              </a:ext>
            </a:extLst>
          </p:cNvPr>
          <p:cNvSpPr>
            <a:spLocks noGrp="1"/>
          </p:cNvSpPr>
          <p:nvPr>
            <p:ph idx="1"/>
          </p:nvPr>
        </p:nvSpPr>
        <p:spPr>
          <a:xfrm>
            <a:off x="285750" y="1701800"/>
            <a:ext cx="8229600" cy="4373563"/>
          </a:xfrm>
        </p:spPr>
        <p:txBody>
          <a:bodyPr rtlCol="0">
            <a:normAutofit fontScale="85000" lnSpcReduction="20000"/>
          </a:bodyPr>
          <a:lstStyle/>
          <a:p>
            <a:pPr eaLnBrk="1" fontAlgn="auto" hangingPunct="1">
              <a:spcAft>
                <a:spcPts val="0"/>
              </a:spcAft>
              <a:defRPr/>
            </a:pPr>
            <a:r>
              <a:rPr lang="en-US" altLang="en-US" sz="3200" b="1" dirty="0"/>
              <a:t>Assessment Rescore Request Form</a:t>
            </a:r>
          </a:p>
          <a:p>
            <a:pPr lvl="1" eaLnBrk="1" fontAlgn="auto" hangingPunct="1">
              <a:spcAft>
                <a:spcPts val="0"/>
              </a:spcAft>
              <a:defRPr/>
            </a:pPr>
            <a:r>
              <a:rPr lang="en-US" altLang="en-US" b="1" dirty="0">
                <a:solidFill>
                  <a:srgbClr val="7030A0"/>
                </a:solidFill>
              </a:rPr>
              <a:t>IMPORTANT: </a:t>
            </a:r>
            <a:r>
              <a:rPr lang="en-US" altLang="en-US" dirty="0"/>
              <a:t>Email/call appropriate Assessment Specialist to discuss applicable fees and notify GaDOE of request</a:t>
            </a:r>
          </a:p>
          <a:p>
            <a:pPr lvl="1" eaLnBrk="1" fontAlgn="auto" hangingPunct="1">
              <a:spcAft>
                <a:spcPts val="0"/>
              </a:spcAft>
              <a:defRPr/>
            </a:pPr>
            <a:r>
              <a:rPr lang="en-US" altLang="en-US" dirty="0"/>
              <a:t>Also used for transcription requests</a:t>
            </a:r>
          </a:p>
          <a:p>
            <a:pPr eaLnBrk="1" fontAlgn="auto" hangingPunct="1">
              <a:spcAft>
                <a:spcPts val="0"/>
              </a:spcAft>
              <a:defRPr/>
            </a:pPr>
            <a:r>
              <a:rPr lang="en-US" altLang="en-US" sz="3200" b="1" dirty="0"/>
              <a:t>Special Accommodations Request Form</a:t>
            </a:r>
          </a:p>
          <a:p>
            <a:pPr lvl="1" eaLnBrk="1" fontAlgn="auto" hangingPunct="1">
              <a:spcAft>
                <a:spcPts val="0"/>
              </a:spcAft>
              <a:defRPr/>
            </a:pPr>
            <a:r>
              <a:rPr lang="en-US" altLang="en-US" dirty="0"/>
              <a:t>Guidance appears in </a:t>
            </a:r>
            <a:r>
              <a:rPr lang="en-US" altLang="en-US" i="1" dirty="0"/>
              <a:t>Student Assessment Handbook</a:t>
            </a:r>
          </a:p>
          <a:p>
            <a:pPr lvl="1" eaLnBrk="1" fontAlgn="auto" hangingPunct="1">
              <a:spcAft>
                <a:spcPts val="0"/>
              </a:spcAft>
              <a:defRPr/>
            </a:pPr>
            <a:r>
              <a:rPr lang="en-US" altLang="en-US" dirty="0"/>
              <a:t>Last year, this online form replaced the need to submit requests via email</a:t>
            </a:r>
          </a:p>
          <a:p>
            <a:pPr lvl="1" eaLnBrk="1" fontAlgn="auto" hangingPunct="1">
              <a:spcAft>
                <a:spcPts val="0"/>
              </a:spcAft>
              <a:defRPr/>
            </a:pPr>
            <a:r>
              <a:rPr lang="en-US" altLang="en-US" b="1" dirty="0">
                <a:solidFill>
                  <a:srgbClr val="7030A0"/>
                </a:solidFill>
              </a:rPr>
              <a:t>IMPORTANT: </a:t>
            </a:r>
            <a:r>
              <a:rPr lang="en-US" altLang="en-US" dirty="0"/>
              <a:t>Email/Call Mary Nesbit-McBride to notify GaDOE of request</a:t>
            </a:r>
          </a:p>
          <a:p>
            <a:pPr eaLnBrk="1" fontAlgn="auto" hangingPunct="1">
              <a:spcAft>
                <a:spcPts val="0"/>
              </a:spcAft>
              <a:defRPr/>
            </a:pPr>
            <a:r>
              <a:rPr lang="en-US" altLang="en-US" sz="3200" b="1" dirty="0"/>
              <a:t>Superintendent’s Certification Form</a:t>
            </a:r>
          </a:p>
          <a:p>
            <a:pPr lvl="1" eaLnBrk="1" fontAlgn="auto" hangingPunct="1">
              <a:spcAft>
                <a:spcPts val="0"/>
              </a:spcAft>
              <a:defRPr/>
            </a:pPr>
            <a:r>
              <a:rPr lang="en-US" altLang="en-US" dirty="0"/>
              <a:t>Tests administered Jan. 1 – June 30: Submit no later than July 31</a:t>
            </a:r>
          </a:p>
          <a:p>
            <a:pPr lvl="1" eaLnBrk="1" fontAlgn="auto" hangingPunct="1">
              <a:spcAft>
                <a:spcPts val="0"/>
              </a:spcAft>
              <a:defRPr/>
            </a:pPr>
            <a:r>
              <a:rPr lang="en-US" altLang="en-US" dirty="0"/>
              <a:t>Tests administered July 1 – Dec. 31: Submit no later than January 31</a:t>
            </a:r>
          </a:p>
          <a:p>
            <a:pPr eaLnBrk="1" fontAlgn="auto" hangingPunct="1">
              <a:spcAft>
                <a:spcPts val="0"/>
              </a:spcAft>
              <a:defRPr/>
            </a:pPr>
            <a:r>
              <a:rPr lang="en-US" altLang="en-US" sz="3200" b="1" dirty="0"/>
              <a:t>Testing Irregularity Form</a:t>
            </a:r>
          </a:p>
          <a:p>
            <a:pPr marL="0" indent="0" eaLnBrk="1" fontAlgn="auto" hangingPunct="1">
              <a:spcAft>
                <a:spcPts val="0"/>
              </a:spcAft>
              <a:buFont typeface="Arial" panose="020B0604020202020204" pitchFamily="34" charset="0"/>
              <a:buNone/>
              <a:defRPr/>
            </a:pPr>
            <a:endParaRPr lang="en-US" altLang="en-US" sz="3200" b="1" dirty="0"/>
          </a:p>
          <a:p>
            <a:pPr marL="457200" lvl="1" indent="0" eaLnBrk="1" fontAlgn="auto" hangingPunct="1">
              <a:spcAft>
                <a:spcPts val="0"/>
              </a:spcAft>
              <a:buFont typeface="Arial" panose="020B0604020202020204" pitchFamily="34" charset="0"/>
              <a:buNone/>
              <a:defRPr/>
            </a:pPr>
            <a:endParaRPr lang="en-US" altLang="en-US" sz="3200"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36</a:t>
            </a:fld>
            <a:endParaRPr lang="en-US"/>
          </a:p>
        </p:txBody>
      </p:sp>
      <p:sp>
        <p:nvSpPr>
          <p:cNvPr id="3" name="Date Placeholder 2">
            <a:extLst>
              <a:ext uri="{FF2B5EF4-FFF2-40B4-BE49-F238E27FC236}">
                <a16:creationId xmlns:a16="http://schemas.microsoft.com/office/drawing/2014/main" id="{3AEE9B10-D7B3-40EB-BF05-0B13D43D838E}"/>
              </a:ext>
            </a:extLst>
          </p:cNvPr>
          <p:cNvSpPr>
            <a:spLocks noGrp="1"/>
          </p:cNvSpPr>
          <p:nvPr>
            <p:ph type="dt" sz="half" idx="2"/>
          </p:nvPr>
        </p:nvSpPr>
        <p:spPr/>
        <p:txBody>
          <a:bodyPr/>
          <a:lstStyle/>
          <a:p>
            <a:fld id="{173A65C3-CEF5-4D50-80BD-FC8AED147F99}" type="datetime1">
              <a:rPr lang="en-US" smtClean="0"/>
              <a:t>8/24/2018</a:t>
            </a:fld>
            <a:endParaRPr lang="en-US"/>
          </a:p>
        </p:txBody>
      </p:sp>
    </p:spTree>
    <p:extLst>
      <p:ext uri="{BB962C8B-B14F-4D97-AF65-F5344CB8AC3E}">
        <p14:creationId xmlns:p14="http://schemas.microsoft.com/office/powerpoint/2010/main" val="1217943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68F22702-1973-4AC2-A139-53683F6AA628}"/>
              </a:ext>
            </a:extLst>
          </p:cNvPr>
          <p:cNvSpPr>
            <a:spLocks noGrp="1"/>
          </p:cNvSpPr>
          <p:nvPr>
            <p:ph type="title"/>
          </p:nvPr>
        </p:nvSpPr>
        <p:spPr>
          <a:xfrm>
            <a:off x="376235" y="-217350"/>
            <a:ext cx="6316630" cy="1325563"/>
          </a:xfrm>
        </p:spPr>
        <p:txBody>
          <a:bodyPr>
            <a:normAutofit/>
          </a:bodyPr>
          <a:lstStyle/>
          <a:p>
            <a:r>
              <a:rPr lang="en-US" altLang="en-US" sz="3200"/>
              <a:t>Entering </a:t>
            </a:r>
            <a:r>
              <a:rPr lang="en-US" altLang="en-US" sz="3200" dirty="0"/>
              <a:t>Irregularities</a:t>
            </a:r>
            <a:r>
              <a:rPr lang="en-US" altLang="en-US" sz="3200"/>
              <a:t> into the </a:t>
            </a:r>
            <a:r>
              <a:rPr lang="en-US" altLang="en-US" sz="3200" dirty="0"/>
              <a:t>MyGaDOE</a:t>
            </a:r>
            <a:r>
              <a:rPr lang="en-US" altLang="en-US" sz="3200"/>
              <a:t> Portal</a:t>
            </a:r>
          </a:p>
        </p:txBody>
      </p:sp>
      <p:sp>
        <p:nvSpPr>
          <p:cNvPr id="2" name="Slide Number Placeholder 1"/>
          <p:cNvSpPr>
            <a:spLocks noGrp="1"/>
          </p:cNvSpPr>
          <p:nvPr>
            <p:ph type="sldNum" sz="quarter" idx="4"/>
          </p:nvPr>
        </p:nvSpPr>
        <p:spPr/>
        <p:txBody>
          <a:bodyPr/>
          <a:lstStyle/>
          <a:p>
            <a:fld id="{B63E4CEF-BB1E-48C7-AE93-F39F6AA99AD7}" type="slidenum">
              <a:rPr lang="en-US" smtClean="0"/>
              <a:pPr/>
              <a:t>37</a:t>
            </a:fld>
            <a:endParaRPr lang="en-US"/>
          </a:p>
        </p:txBody>
      </p:sp>
      <p:pic>
        <p:nvPicPr>
          <p:cNvPr id="5" name="Picture 4">
            <a:extLst>
              <a:ext uri="{FF2B5EF4-FFF2-40B4-BE49-F238E27FC236}">
                <a16:creationId xmlns:a16="http://schemas.microsoft.com/office/drawing/2014/main" id="{F889CA3C-EB45-428B-885F-C1D72DEC4609}"/>
              </a:ext>
            </a:extLst>
          </p:cNvPr>
          <p:cNvPicPr>
            <a:picLocks noChangeAspect="1"/>
          </p:cNvPicPr>
          <p:nvPr/>
        </p:nvPicPr>
        <p:blipFill>
          <a:blip r:embed="rId3"/>
          <a:stretch>
            <a:fillRect/>
          </a:stretch>
        </p:blipFill>
        <p:spPr>
          <a:xfrm>
            <a:off x="376233" y="3671342"/>
            <a:ext cx="8259763" cy="2286000"/>
          </a:xfrm>
          <a:prstGeom prst="rect">
            <a:avLst/>
          </a:prstGeom>
        </p:spPr>
      </p:pic>
      <p:pic>
        <p:nvPicPr>
          <p:cNvPr id="9" name="Picture 8">
            <a:extLst>
              <a:ext uri="{FF2B5EF4-FFF2-40B4-BE49-F238E27FC236}">
                <a16:creationId xmlns:a16="http://schemas.microsoft.com/office/drawing/2014/main" id="{9D3DB4EF-0012-47BD-85B5-4BADA1842BBA}"/>
              </a:ext>
            </a:extLst>
          </p:cNvPr>
          <p:cNvPicPr>
            <a:picLocks noChangeAspect="1"/>
          </p:cNvPicPr>
          <p:nvPr/>
        </p:nvPicPr>
        <p:blipFill>
          <a:blip r:embed="rId4"/>
          <a:stretch>
            <a:fillRect/>
          </a:stretch>
        </p:blipFill>
        <p:spPr>
          <a:xfrm>
            <a:off x="376233" y="1404604"/>
            <a:ext cx="8139113" cy="1867729"/>
          </a:xfrm>
          <a:prstGeom prst="rect">
            <a:avLst/>
          </a:prstGeom>
        </p:spPr>
      </p:pic>
      <p:sp>
        <p:nvSpPr>
          <p:cNvPr id="10" name="TextBox 9">
            <a:extLst>
              <a:ext uri="{FF2B5EF4-FFF2-40B4-BE49-F238E27FC236}">
                <a16:creationId xmlns:a16="http://schemas.microsoft.com/office/drawing/2014/main" id="{E7A5C4B3-0DC8-48BC-9494-834ED29FE089}"/>
              </a:ext>
            </a:extLst>
          </p:cNvPr>
          <p:cNvSpPr txBox="1"/>
          <p:nvPr/>
        </p:nvSpPr>
        <p:spPr>
          <a:xfrm>
            <a:off x="2341822" y="3454390"/>
            <a:ext cx="4207933"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a:t>Testing Irregularity Form Summary Page</a:t>
            </a:r>
          </a:p>
        </p:txBody>
      </p:sp>
      <p:sp>
        <p:nvSpPr>
          <p:cNvPr id="11" name="TextBox 10">
            <a:extLst>
              <a:ext uri="{FF2B5EF4-FFF2-40B4-BE49-F238E27FC236}">
                <a16:creationId xmlns:a16="http://schemas.microsoft.com/office/drawing/2014/main" id="{B7B5C58E-EC19-4C0C-9148-F4317EA8EE51}"/>
              </a:ext>
            </a:extLst>
          </p:cNvPr>
          <p:cNvSpPr txBox="1"/>
          <p:nvPr/>
        </p:nvSpPr>
        <p:spPr>
          <a:xfrm>
            <a:off x="2571767" y="1012906"/>
            <a:ext cx="3848065"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a:t>MyGaDOE Portal Welcome Page</a:t>
            </a:r>
          </a:p>
        </p:txBody>
      </p:sp>
      <p:sp>
        <p:nvSpPr>
          <p:cNvPr id="12" name="Rectangle 11">
            <a:extLst>
              <a:ext uri="{FF2B5EF4-FFF2-40B4-BE49-F238E27FC236}">
                <a16:creationId xmlns:a16="http://schemas.microsoft.com/office/drawing/2014/main" id="{A13A61EF-4E36-4986-8294-0C97AF8D3FA0}"/>
              </a:ext>
            </a:extLst>
          </p:cNvPr>
          <p:cNvSpPr/>
          <p:nvPr/>
        </p:nvSpPr>
        <p:spPr>
          <a:xfrm>
            <a:off x="376234" y="2976258"/>
            <a:ext cx="969568" cy="29607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8526C7-5C3F-4A6B-BE68-B34053050AD6}"/>
              </a:ext>
            </a:extLst>
          </p:cNvPr>
          <p:cNvSpPr/>
          <p:nvPr/>
        </p:nvSpPr>
        <p:spPr>
          <a:xfrm>
            <a:off x="556218" y="5058613"/>
            <a:ext cx="397934" cy="20826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BBD2A5-3506-4A88-A681-494CFA377968}"/>
              </a:ext>
            </a:extLst>
          </p:cNvPr>
          <p:cNvSpPr/>
          <p:nvPr/>
        </p:nvSpPr>
        <p:spPr>
          <a:xfrm>
            <a:off x="4495799" y="3913978"/>
            <a:ext cx="1284289" cy="31844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2F02EFA-5A29-4DAA-8399-8EB5BFE82191}"/>
              </a:ext>
            </a:extLst>
          </p:cNvPr>
          <p:cNvSpPr/>
          <p:nvPr/>
        </p:nvSpPr>
        <p:spPr>
          <a:xfrm>
            <a:off x="534459" y="3969068"/>
            <a:ext cx="811342" cy="20826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42809C-17AD-4482-AF71-DCC502DADDC6}"/>
              </a:ext>
            </a:extLst>
          </p:cNvPr>
          <p:cNvSpPr/>
          <p:nvPr/>
        </p:nvSpPr>
        <p:spPr>
          <a:xfrm>
            <a:off x="7427907" y="3913720"/>
            <a:ext cx="1208089" cy="31844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B1D9B1E-47FE-4CD3-BF5C-038B7F3721D5}"/>
              </a:ext>
            </a:extLst>
          </p:cNvPr>
          <p:cNvSpPr txBox="1"/>
          <p:nvPr/>
        </p:nvSpPr>
        <p:spPr>
          <a:xfrm>
            <a:off x="3543300" y="5801706"/>
            <a:ext cx="2057400"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a:hlinkClick r:id="rId5"/>
              </a:rPr>
              <a:t>Link to User Guide</a:t>
            </a:r>
            <a:endParaRPr lang="en-US" dirty="0"/>
          </a:p>
        </p:txBody>
      </p:sp>
      <p:sp>
        <p:nvSpPr>
          <p:cNvPr id="19" name="Callout: Bent Line 18">
            <a:extLst>
              <a:ext uri="{FF2B5EF4-FFF2-40B4-BE49-F238E27FC236}">
                <a16:creationId xmlns:a16="http://schemas.microsoft.com/office/drawing/2014/main" id="{B6DB460B-2770-4410-B42E-9D2D648198A1}"/>
              </a:ext>
            </a:extLst>
          </p:cNvPr>
          <p:cNvSpPr/>
          <p:nvPr/>
        </p:nvSpPr>
        <p:spPr>
          <a:xfrm>
            <a:off x="1859355" y="3935422"/>
            <a:ext cx="914400" cy="369332"/>
          </a:xfrm>
          <a:prstGeom prst="borderCallout2">
            <a:avLst>
              <a:gd name="adj1" fmla="val 18750"/>
              <a:gd name="adj2" fmla="val -8333"/>
              <a:gd name="adj3" fmla="val 18750"/>
              <a:gd name="adj4" fmla="val -16667"/>
              <a:gd name="adj5" fmla="val 35131"/>
              <a:gd name="adj6" fmla="val -6333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Refer to User Guide</a:t>
            </a:r>
          </a:p>
        </p:txBody>
      </p:sp>
      <p:sp>
        <p:nvSpPr>
          <p:cNvPr id="22" name="Callout: Bent Line 21">
            <a:extLst>
              <a:ext uri="{FF2B5EF4-FFF2-40B4-BE49-F238E27FC236}">
                <a16:creationId xmlns:a16="http://schemas.microsoft.com/office/drawing/2014/main" id="{7AE3989C-CD20-44E9-99F8-9E2C366E68CD}"/>
              </a:ext>
            </a:extLst>
          </p:cNvPr>
          <p:cNvSpPr/>
          <p:nvPr/>
        </p:nvSpPr>
        <p:spPr>
          <a:xfrm>
            <a:off x="1250551" y="4557274"/>
            <a:ext cx="914400" cy="369332"/>
          </a:xfrm>
          <a:prstGeom prst="borderCallout2">
            <a:avLst>
              <a:gd name="adj1" fmla="val 18750"/>
              <a:gd name="adj2" fmla="val -8333"/>
              <a:gd name="adj3" fmla="val 18750"/>
              <a:gd name="adj4" fmla="val -16667"/>
              <a:gd name="adj5" fmla="val 161501"/>
              <a:gd name="adj6" fmla="val -3729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Open for form review</a:t>
            </a:r>
          </a:p>
        </p:txBody>
      </p:sp>
      <p:sp>
        <p:nvSpPr>
          <p:cNvPr id="23" name="Callout: Bent Line 22">
            <a:extLst>
              <a:ext uri="{FF2B5EF4-FFF2-40B4-BE49-F238E27FC236}">
                <a16:creationId xmlns:a16="http://schemas.microsoft.com/office/drawing/2014/main" id="{1DE666DB-8B33-4AAE-A8E5-D1C0C881D606}"/>
              </a:ext>
            </a:extLst>
          </p:cNvPr>
          <p:cNvSpPr/>
          <p:nvPr/>
        </p:nvSpPr>
        <p:spPr>
          <a:xfrm>
            <a:off x="5780088" y="4463064"/>
            <a:ext cx="1039812" cy="369332"/>
          </a:xfrm>
          <a:prstGeom prst="borderCallout2">
            <a:avLst>
              <a:gd name="adj1" fmla="val 18750"/>
              <a:gd name="adj2" fmla="val -8333"/>
              <a:gd name="adj3" fmla="val 18750"/>
              <a:gd name="adj4" fmla="val -16667"/>
              <a:gd name="adj5" fmla="val -88660"/>
              <a:gd name="adj6" fmla="val -9145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Defaults to current active administration</a:t>
            </a:r>
          </a:p>
        </p:txBody>
      </p:sp>
      <p:sp>
        <p:nvSpPr>
          <p:cNvPr id="3" name="Date Placeholder 2">
            <a:extLst>
              <a:ext uri="{FF2B5EF4-FFF2-40B4-BE49-F238E27FC236}">
                <a16:creationId xmlns:a16="http://schemas.microsoft.com/office/drawing/2014/main" id="{3A8C98EB-47D5-45D5-A65E-EDABD079E5C7}"/>
              </a:ext>
            </a:extLst>
          </p:cNvPr>
          <p:cNvSpPr>
            <a:spLocks noGrp="1"/>
          </p:cNvSpPr>
          <p:nvPr>
            <p:ph type="dt" sz="half" idx="2"/>
          </p:nvPr>
        </p:nvSpPr>
        <p:spPr/>
        <p:txBody>
          <a:bodyPr/>
          <a:lstStyle/>
          <a:p>
            <a:fld id="{A39D19F1-FC8B-4FFA-96A4-D28D2F17466A}" type="datetime1">
              <a:rPr lang="en-US" smtClean="0"/>
              <a:t>8/24/2018</a:t>
            </a:fld>
            <a:endParaRPr lang="en-US"/>
          </a:p>
        </p:txBody>
      </p:sp>
    </p:spTree>
    <p:extLst>
      <p:ext uri="{BB962C8B-B14F-4D97-AF65-F5344CB8AC3E}">
        <p14:creationId xmlns:p14="http://schemas.microsoft.com/office/powerpoint/2010/main" val="2839901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623888" y="1709738"/>
            <a:ext cx="7886700" cy="1293345"/>
          </a:xfrm>
        </p:spPr>
        <p:txBody>
          <a:bodyPr>
            <a:normAutofit fontScale="90000"/>
          </a:bodyPr>
          <a:lstStyle/>
          <a:p>
            <a:r>
              <a:rPr lang="en-US"/>
              <a:t>Accommodations and Special Populations</a:t>
            </a:r>
          </a:p>
        </p:txBody>
      </p:sp>
      <p:sp>
        <p:nvSpPr>
          <p:cNvPr id="3" name="Text Placeholder 2"/>
          <p:cNvSpPr>
            <a:spLocks noGrp="1"/>
          </p:cNvSpPr>
          <p:nvPr>
            <p:ph type="body" idx="1"/>
            <p:extLst/>
          </p:nvPr>
        </p:nvSpPr>
        <p:spPr>
          <a:xfrm>
            <a:off x="623888" y="3598333"/>
            <a:ext cx="7886700" cy="2018227"/>
          </a:xfrm>
        </p:spPr>
        <p:txBody>
          <a:bodyPr vert="horz" lIns="91440" tIns="45720" rIns="91440" bIns="45720" rtlCol="0" anchor="t">
            <a:normAutofit/>
          </a:bodyPr>
          <a:lstStyle/>
          <a:p>
            <a:pPr marL="342900" indent="-342900">
              <a:buChar char="•"/>
            </a:pPr>
            <a:r>
              <a:rPr lang="en-US"/>
              <a:t>Test Administration Accommodations</a:t>
            </a:r>
          </a:p>
          <a:p>
            <a:pPr marL="342900" indent="-342900">
              <a:buChar char="•"/>
            </a:pPr>
            <a:r>
              <a:rPr lang="en-US"/>
              <a:t>Plan for Accommodations</a:t>
            </a:r>
          </a:p>
          <a:p>
            <a:pPr marL="342900" indent="-342900">
              <a:buChar char="•"/>
            </a:pPr>
            <a:r>
              <a:rPr lang="en-US"/>
              <a:t>Requests for Accommodations Not on the State-Approved List</a:t>
            </a:r>
          </a:p>
          <a:p>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38</a:t>
            </a:fld>
            <a:endParaRPr lang="en-US"/>
          </a:p>
        </p:txBody>
      </p:sp>
      <p:sp>
        <p:nvSpPr>
          <p:cNvPr id="5" name="Date Placeholder 4">
            <a:extLst>
              <a:ext uri="{FF2B5EF4-FFF2-40B4-BE49-F238E27FC236}">
                <a16:creationId xmlns:a16="http://schemas.microsoft.com/office/drawing/2014/main" id="{3575D7CA-7372-4F24-A904-02BC1F4493FC}"/>
              </a:ext>
            </a:extLst>
          </p:cNvPr>
          <p:cNvSpPr>
            <a:spLocks noGrp="1"/>
          </p:cNvSpPr>
          <p:nvPr>
            <p:ph type="dt" sz="half" idx="2"/>
          </p:nvPr>
        </p:nvSpPr>
        <p:spPr/>
        <p:txBody>
          <a:bodyPr/>
          <a:lstStyle/>
          <a:p>
            <a:fld id="{E0590F8B-F5D2-4B7C-9C13-7DC6CED09F36}" type="datetime1">
              <a:rPr lang="en-US" smtClean="0"/>
              <a:t>8/24/2018</a:t>
            </a:fld>
            <a:endParaRPr lang="en-US"/>
          </a:p>
        </p:txBody>
      </p:sp>
    </p:spTree>
    <p:extLst>
      <p:ext uri="{BB962C8B-B14F-4D97-AF65-F5344CB8AC3E}">
        <p14:creationId xmlns:p14="http://schemas.microsoft.com/office/powerpoint/2010/main" val="1109366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84968CD5-11FD-4A86-9593-E1A6D736C5A3}"/>
              </a:ext>
            </a:extLst>
          </p:cNvPr>
          <p:cNvSpPr>
            <a:spLocks noGrp="1"/>
          </p:cNvSpPr>
          <p:nvPr>
            <p:ph type="title"/>
          </p:nvPr>
        </p:nvSpPr>
        <p:spPr/>
        <p:txBody>
          <a:bodyPr/>
          <a:lstStyle/>
          <a:p>
            <a:r>
              <a:rPr lang="en-US" altLang="en-US"/>
              <a:t>Accommodations</a:t>
            </a:r>
          </a:p>
        </p:txBody>
      </p:sp>
      <p:sp>
        <p:nvSpPr>
          <p:cNvPr id="3" name="Content Placeholder 2">
            <a:extLst>
              <a:ext uri="{FF2B5EF4-FFF2-40B4-BE49-F238E27FC236}">
                <a16:creationId xmlns:a16="http://schemas.microsoft.com/office/drawing/2014/main" id="{9717CFA1-4372-47DA-9F0D-C393CEDE635F}"/>
              </a:ext>
            </a:extLst>
          </p:cNvPr>
          <p:cNvSpPr>
            <a:spLocks noGrp="1"/>
          </p:cNvSpPr>
          <p:nvPr>
            <p:ph idx="1"/>
          </p:nvPr>
        </p:nvSpPr>
        <p:spPr/>
        <p:txBody>
          <a:bodyPr>
            <a:normAutofit lnSpcReduction="10000"/>
          </a:bodyPr>
          <a:lstStyle/>
          <a:p>
            <a:r>
              <a:rPr lang="en-US"/>
              <a:t>Students eligible for accommodations include:</a:t>
            </a:r>
          </a:p>
          <a:p>
            <a:pPr lvl="1"/>
            <a:r>
              <a:rPr lang="en-US"/>
              <a:t>Students with Disabilities</a:t>
            </a:r>
          </a:p>
          <a:p>
            <a:pPr lvl="2"/>
            <a:r>
              <a:rPr lang="en-US"/>
              <a:t>Students with individualized educational programs</a:t>
            </a:r>
          </a:p>
          <a:p>
            <a:pPr lvl="2">
              <a:defRPr/>
            </a:pPr>
            <a:r>
              <a:rPr lang="en-US"/>
              <a:t>Students served under Section 504</a:t>
            </a:r>
          </a:p>
          <a:p>
            <a:pPr lvl="3">
              <a:defRPr/>
            </a:pPr>
            <a:r>
              <a:rPr lang="en-US"/>
              <a:t>Only in the rarest of circumstances would a 504 student qualify for a conditional accommodation</a:t>
            </a:r>
          </a:p>
          <a:p>
            <a:pPr lvl="2"/>
            <a:endParaRPr lang="en-US"/>
          </a:p>
          <a:p>
            <a:pPr lvl="1"/>
            <a:r>
              <a:rPr lang="en-US"/>
              <a:t>English Learners</a:t>
            </a:r>
          </a:p>
          <a:p>
            <a:pPr lvl="2"/>
            <a:r>
              <a:rPr lang="en-US"/>
              <a:t>Students qualifying for language assistance services</a:t>
            </a:r>
          </a:p>
          <a:p>
            <a:pPr lvl="2"/>
            <a:r>
              <a:rPr lang="en-US"/>
              <a:t>EL students who are also SWD</a:t>
            </a:r>
          </a:p>
          <a:p>
            <a:pPr lvl="2"/>
            <a:r>
              <a:rPr lang="en-US"/>
              <a:t>Students who have exited language assistance services in the last two years (EL-Monitored). EL-M students are ineligible for conditional accommodations based on </a:t>
            </a:r>
            <a:r>
              <a:rPr lang="en-US" i="1"/>
              <a:t>language proficiency</a:t>
            </a:r>
          </a:p>
          <a:p>
            <a:pPr lvl="2"/>
            <a:endParaRPr lang="en-US"/>
          </a:p>
        </p:txBody>
      </p:sp>
      <p:sp>
        <p:nvSpPr>
          <p:cNvPr id="2" name="Slide Number Placeholder 1"/>
          <p:cNvSpPr>
            <a:spLocks noGrp="1"/>
          </p:cNvSpPr>
          <p:nvPr>
            <p:ph type="sldNum" sz="quarter" idx="4"/>
          </p:nvPr>
        </p:nvSpPr>
        <p:spPr/>
        <p:txBody>
          <a:bodyPr/>
          <a:lstStyle/>
          <a:p>
            <a:fld id="{B63E4CEF-BB1E-48C7-AE93-F39F6AA99AD7}" type="slidenum">
              <a:rPr lang="en-US" smtClean="0"/>
              <a:pPr/>
              <a:t>39</a:t>
            </a:fld>
            <a:endParaRPr lang="en-US"/>
          </a:p>
        </p:txBody>
      </p:sp>
      <p:sp>
        <p:nvSpPr>
          <p:cNvPr id="4" name="Date Placeholder 3">
            <a:extLst>
              <a:ext uri="{FF2B5EF4-FFF2-40B4-BE49-F238E27FC236}">
                <a16:creationId xmlns:a16="http://schemas.microsoft.com/office/drawing/2014/main" id="{FC455B56-CF0F-4B58-9936-847A355EBD09}"/>
              </a:ext>
            </a:extLst>
          </p:cNvPr>
          <p:cNvSpPr>
            <a:spLocks noGrp="1"/>
          </p:cNvSpPr>
          <p:nvPr>
            <p:ph type="dt" sz="half" idx="2"/>
          </p:nvPr>
        </p:nvSpPr>
        <p:spPr/>
        <p:txBody>
          <a:bodyPr/>
          <a:lstStyle/>
          <a:p>
            <a:fld id="{306F55E4-B808-4403-9EAE-C8C00429FC8D}" type="datetime1">
              <a:rPr lang="en-US" smtClean="0"/>
              <a:t>8/24/2018</a:t>
            </a:fld>
            <a:endParaRPr lang="en-US"/>
          </a:p>
        </p:txBody>
      </p:sp>
    </p:spTree>
    <p:extLst>
      <p:ext uri="{BB962C8B-B14F-4D97-AF65-F5344CB8AC3E}">
        <p14:creationId xmlns:p14="http://schemas.microsoft.com/office/powerpoint/2010/main" val="233518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D0E1-142C-4BB0-8796-B511A3F74F1A}"/>
              </a:ext>
            </a:extLst>
          </p:cNvPr>
          <p:cNvSpPr>
            <a:spLocks noGrp="1"/>
          </p:cNvSpPr>
          <p:nvPr>
            <p:ph type="title"/>
          </p:nvPr>
        </p:nvSpPr>
        <p:spPr/>
        <p:txBody>
          <a:bodyPr/>
          <a:lstStyle/>
          <a:p>
            <a:r>
              <a:rPr lang="en-US"/>
              <a:t>Webinar</a:t>
            </a:r>
          </a:p>
        </p:txBody>
      </p:sp>
      <p:sp>
        <p:nvSpPr>
          <p:cNvPr id="5" name="Content Placeholder 4">
            <a:extLst>
              <a:ext uri="{FF2B5EF4-FFF2-40B4-BE49-F238E27FC236}">
                <a16:creationId xmlns:a16="http://schemas.microsoft.com/office/drawing/2014/main" id="{B863856C-9DF4-4425-8420-02C2F2AF5625}"/>
              </a:ext>
            </a:extLst>
          </p:cNvPr>
          <p:cNvSpPr txBox="1">
            <a:spLocks noGrp="1"/>
          </p:cNvSpPr>
          <p:nvPr>
            <p:ph idx="1"/>
          </p:nvPr>
        </p:nvSpPr>
        <p:spPr>
          <a:xfrm>
            <a:off x="628650" y="1481329"/>
            <a:ext cx="7886700" cy="2907792"/>
          </a:xfrm>
        </p:spPr>
        <p:txBody>
          <a:bodyPr>
            <a:normAutofit fontScale="85000" lnSpcReduction="20000"/>
          </a:bodyPr>
          <a:lstStyle/>
          <a:p>
            <a:r>
              <a:rPr lang="en-US" dirty="0"/>
              <a:t>All webinar recordings are available the day after the presentation. Click on the original registration link for any Assessment webinar to access the recording. </a:t>
            </a:r>
          </a:p>
          <a:p>
            <a:pPr lvl="1"/>
            <a:r>
              <a:rPr lang="en-US" dirty="0"/>
              <a:t>August 7: </a:t>
            </a:r>
            <a:r>
              <a:rPr lang="en-US" dirty="0">
                <a:hlinkClick r:id="rId2"/>
              </a:rPr>
              <a:t>https://attendee.gotowebinar.com/register/9007425046048920322</a:t>
            </a:r>
            <a:r>
              <a:rPr lang="en-US" dirty="0"/>
              <a:t> </a:t>
            </a:r>
          </a:p>
          <a:p>
            <a:pPr lvl="1"/>
            <a:r>
              <a:rPr lang="en-US" dirty="0"/>
              <a:t>August 9: </a:t>
            </a:r>
            <a:r>
              <a:rPr lang="en-US" dirty="0">
                <a:hlinkClick r:id="rId3"/>
              </a:rPr>
              <a:t>https://attendee.gotowebinar.com/register/8161987465707852290</a:t>
            </a:r>
            <a:r>
              <a:rPr lang="en-US" dirty="0"/>
              <a:t> </a:t>
            </a:r>
          </a:p>
          <a:p>
            <a:r>
              <a:rPr lang="en-US" dirty="0"/>
              <a:t>Certificates are now sent from </a:t>
            </a:r>
            <a:r>
              <a:rPr lang="en-US" dirty="0" err="1"/>
              <a:t>GoToWebinar</a:t>
            </a:r>
            <a:r>
              <a:rPr lang="en-US" dirty="0"/>
              <a:t> after </a:t>
            </a:r>
            <a:r>
              <a:rPr lang="en-US" b="1" dirty="0">
                <a:solidFill>
                  <a:srgbClr val="FF0000"/>
                </a:solidFill>
              </a:rPr>
              <a:t>live</a:t>
            </a:r>
            <a:r>
              <a:rPr lang="en-US" dirty="0"/>
              <a:t> training sessions. Those watching recordings will not receive a certificate.</a:t>
            </a:r>
          </a:p>
        </p:txBody>
      </p:sp>
      <p:sp>
        <p:nvSpPr>
          <p:cNvPr id="4" name="Slide Number Placeholder 3">
            <a:extLst>
              <a:ext uri="{FF2B5EF4-FFF2-40B4-BE49-F238E27FC236}">
                <a16:creationId xmlns:a16="http://schemas.microsoft.com/office/drawing/2014/main" id="{30B2FED9-25A2-400D-A0A4-7AFAAD9A2C77}"/>
              </a:ext>
            </a:extLst>
          </p:cNvPr>
          <p:cNvSpPr>
            <a:spLocks noGrp="1"/>
          </p:cNvSpPr>
          <p:nvPr>
            <p:ph type="sldNum" sz="quarter" idx="4"/>
          </p:nvPr>
        </p:nvSpPr>
        <p:spPr/>
        <p:txBody>
          <a:bodyPr/>
          <a:lstStyle/>
          <a:p>
            <a:fld id="{B63E4CEF-BB1E-48C7-AE93-F39F6AA99AD7}" type="slidenum">
              <a:rPr lang="en-US" smtClean="0"/>
              <a:pPr/>
              <a:t>4</a:t>
            </a:fld>
            <a:endParaRPr lang="en-US"/>
          </a:p>
        </p:txBody>
      </p:sp>
      <p:pic>
        <p:nvPicPr>
          <p:cNvPr id="6" name="Picture 5">
            <a:extLst>
              <a:ext uri="{FF2B5EF4-FFF2-40B4-BE49-F238E27FC236}">
                <a16:creationId xmlns:a16="http://schemas.microsoft.com/office/drawing/2014/main" id="{DC7C9011-78AA-4D52-963A-5C46AFFE7343}"/>
              </a:ext>
            </a:extLst>
          </p:cNvPr>
          <p:cNvPicPr>
            <a:picLocks noChangeAspect="1"/>
          </p:cNvPicPr>
          <p:nvPr/>
        </p:nvPicPr>
        <p:blipFill>
          <a:blip r:embed="rId4"/>
          <a:stretch>
            <a:fillRect/>
          </a:stretch>
        </p:blipFill>
        <p:spPr>
          <a:xfrm>
            <a:off x="3016649" y="4151519"/>
            <a:ext cx="3110701" cy="2442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Date Placeholder 2">
            <a:extLst>
              <a:ext uri="{FF2B5EF4-FFF2-40B4-BE49-F238E27FC236}">
                <a16:creationId xmlns:a16="http://schemas.microsoft.com/office/drawing/2014/main" id="{A969750D-AD0C-4796-BEB3-CB79E9A4A204}"/>
              </a:ext>
            </a:extLst>
          </p:cNvPr>
          <p:cNvSpPr>
            <a:spLocks noGrp="1"/>
          </p:cNvSpPr>
          <p:nvPr>
            <p:ph type="dt" sz="half" idx="2"/>
          </p:nvPr>
        </p:nvSpPr>
        <p:spPr/>
        <p:txBody>
          <a:bodyPr/>
          <a:lstStyle/>
          <a:p>
            <a:fld id="{AC2FA405-7269-4B59-B6DF-CB2B76519F24}" type="datetime1">
              <a:rPr lang="en-US" smtClean="0"/>
              <a:t>8/24/2018</a:t>
            </a:fld>
            <a:endParaRPr lang="en-US"/>
          </a:p>
        </p:txBody>
      </p:sp>
    </p:spTree>
    <p:extLst>
      <p:ext uri="{BB962C8B-B14F-4D97-AF65-F5344CB8AC3E}">
        <p14:creationId xmlns:p14="http://schemas.microsoft.com/office/powerpoint/2010/main" val="212510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1247632-5E7D-4C0D-8BF2-06523129E80B}"/>
              </a:ext>
            </a:extLst>
          </p:cNvPr>
          <p:cNvSpPr>
            <a:spLocks noGrp="1" noChangeArrowheads="1"/>
          </p:cNvSpPr>
          <p:nvPr>
            <p:ph type="title"/>
          </p:nvPr>
        </p:nvSpPr>
        <p:spPr>
          <a:xfrm>
            <a:off x="457200" y="0"/>
            <a:ext cx="8229600" cy="1243584"/>
          </a:xfrm>
        </p:spPr>
        <p:txBody>
          <a:bodyPr rtlCol="0">
            <a:normAutofit/>
          </a:bodyPr>
          <a:lstStyle/>
          <a:p>
            <a:pPr eaLnBrk="1" fontAlgn="auto" hangingPunct="1">
              <a:spcAft>
                <a:spcPts val="0"/>
              </a:spcAft>
              <a:defRPr/>
            </a:pPr>
            <a:r>
              <a:rPr lang="en-US" altLang="en-US" sz="4000"/>
              <a:t>Test Administration Accommodations</a:t>
            </a:r>
          </a:p>
        </p:txBody>
      </p:sp>
      <p:sp>
        <p:nvSpPr>
          <p:cNvPr id="112643" name="Rectangle 3">
            <a:extLst>
              <a:ext uri="{FF2B5EF4-FFF2-40B4-BE49-F238E27FC236}">
                <a16:creationId xmlns:a16="http://schemas.microsoft.com/office/drawing/2014/main" id="{71C21735-4C65-4F5E-A540-296048FB3FF8}"/>
              </a:ext>
            </a:extLst>
          </p:cNvPr>
          <p:cNvSpPr>
            <a:spLocks noGrp="1" noChangeArrowheads="1"/>
          </p:cNvSpPr>
          <p:nvPr>
            <p:ph type="body" idx="1"/>
          </p:nvPr>
        </p:nvSpPr>
        <p:spPr>
          <a:xfrm>
            <a:off x="315913" y="1501775"/>
            <a:ext cx="8229600" cy="4716463"/>
          </a:xfrm>
        </p:spPr>
        <p:txBody>
          <a:bodyPr rtlCol="0">
            <a:normAutofit/>
          </a:bodyPr>
          <a:lstStyle/>
          <a:p>
            <a:pPr eaLnBrk="1" fontAlgn="auto" hangingPunct="1">
              <a:lnSpc>
                <a:spcPct val="80000"/>
              </a:lnSpc>
              <a:spcAft>
                <a:spcPts val="0"/>
              </a:spcAft>
              <a:defRPr/>
            </a:pPr>
            <a:r>
              <a:rPr lang="en-US" altLang="en-US" sz="2200" dirty="0"/>
              <a:t>Accommodations must be required by the student in order to access the assessment</a:t>
            </a:r>
          </a:p>
          <a:p>
            <a:pPr eaLnBrk="1" fontAlgn="auto" hangingPunct="1">
              <a:lnSpc>
                <a:spcPct val="80000"/>
              </a:lnSpc>
              <a:spcAft>
                <a:spcPts val="0"/>
              </a:spcAft>
              <a:defRPr/>
            </a:pPr>
            <a:r>
              <a:rPr lang="en-US" altLang="en-US" sz="2200" dirty="0"/>
              <a:t>Accommodations must be provided during, and be informed by, routine instruction and assessment in the classroom (both before and after the state tests are administered)</a:t>
            </a:r>
          </a:p>
          <a:p>
            <a:pPr lvl="1" eaLnBrk="1" fontAlgn="auto" hangingPunct="1">
              <a:lnSpc>
                <a:spcPct val="80000"/>
              </a:lnSpc>
              <a:spcAft>
                <a:spcPts val="0"/>
              </a:spcAft>
              <a:defRPr/>
            </a:pPr>
            <a:r>
              <a:rPr lang="en-US" altLang="en-US" sz="2200" dirty="0"/>
              <a:t>For instance, the amount of extended time a student is given for a state assessment should be informed by the amount given during routine, daily instruction and classroom/local assessment experiences.</a:t>
            </a:r>
          </a:p>
          <a:p>
            <a:pPr eaLnBrk="1" fontAlgn="auto" hangingPunct="1">
              <a:lnSpc>
                <a:spcPct val="80000"/>
              </a:lnSpc>
              <a:spcAft>
                <a:spcPts val="0"/>
              </a:spcAft>
              <a:defRPr/>
            </a:pPr>
            <a:r>
              <a:rPr lang="en-US" altLang="en-US" sz="2200" dirty="0"/>
              <a:t>Specifying testing mode (online or paper) is not a standard accommodation. Paper forms are available for those students who cannot access the online assessment due to their disability.</a:t>
            </a:r>
          </a:p>
          <a:p>
            <a:pPr eaLnBrk="1" fontAlgn="auto" hangingPunct="1">
              <a:lnSpc>
                <a:spcPct val="80000"/>
              </a:lnSpc>
              <a:spcAft>
                <a:spcPts val="0"/>
              </a:spcAft>
              <a:defRPr/>
            </a:pPr>
            <a:r>
              <a:rPr lang="en-US" altLang="en-US" sz="2200" dirty="0"/>
              <a:t>Neither accommodations or assessment designations (such as a student’s assignment to the GAA) should be influenced by accountability concerns or influences.</a:t>
            </a:r>
          </a:p>
          <a:p>
            <a:pPr lvl="1" eaLnBrk="1" fontAlgn="auto" hangingPunct="1">
              <a:lnSpc>
                <a:spcPct val="80000"/>
              </a:lnSpc>
              <a:spcAft>
                <a:spcPts val="0"/>
              </a:spcAft>
              <a:defRPr/>
            </a:pPr>
            <a:endParaRPr lang="en-US" altLang="en-US" sz="2000" dirty="0"/>
          </a:p>
          <a:p>
            <a:pPr lvl="1" eaLnBrk="1" fontAlgn="auto" hangingPunct="1">
              <a:lnSpc>
                <a:spcPct val="80000"/>
              </a:lnSpc>
              <a:spcAft>
                <a:spcPts val="0"/>
              </a:spcAft>
              <a:defRPr/>
            </a:pPr>
            <a:endParaRPr lang="en-US" altLang="en-US" sz="2000" dirty="0"/>
          </a:p>
          <a:p>
            <a:pPr eaLnBrk="1" fontAlgn="auto" hangingPunct="1">
              <a:lnSpc>
                <a:spcPct val="80000"/>
              </a:lnSpc>
              <a:spcAft>
                <a:spcPts val="0"/>
              </a:spcAft>
              <a:buFontTx/>
              <a:buNone/>
              <a:defRPr/>
            </a:pPr>
            <a:endParaRPr lang="en-US" altLang="en-US" sz="1800"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40</a:t>
            </a:fld>
            <a:endParaRPr lang="en-US"/>
          </a:p>
        </p:txBody>
      </p:sp>
      <p:sp>
        <p:nvSpPr>
          <p:cNvPr id="3" name="Date Placeholder 2">
            <a:extLst>
              <a:ext uri="{FF2B5EF4-FFF2-40B4-BE49-F238E27FC236}">
                <a16:creationId xmlns:a16="http://schemas.microsoft.com/office/drawing/2014/main" id="{1E4AB575-3AFE-440A-B3EF-E553ED293CED}"/>
              </a:ext>
            </a:extLst>
          </p:cNvPr>
          <p:cNvSpPr>
            <a:spLocks noGrp="1"/>
          </p:cNvSpPr>
          <p:nvPr>
            <p:ph type="dt" sz="half" idx="2"/>
          </p:nvPr>
        </p:nvSpPr>
        <p:spPr/>
        <p:txBody>
          <a:bodyPr/>
          <a:lstStyle/>
          <a:p>
            <a:fld id="{95B338EB-536B-46BB-A910-25584EB34F30}" type="datetime1">
              <a:rPr lang="en-US" smtClean="0"/>
              <a:t>8/24/2018</a:t>
            </a:fld>
            <a:endParaRPr lang="en-US"/>
          </a:p>
        </p:txBody>
      </p:sp>
    </p:spTree>
    <p:extLst>
      <p:ext uri="{BB962C8B-B14F-4D97-AF65-F5344CB8AC3E}">
        <p14:creationId xmlns:p14="http://schemas.microsoft.com/office/powerpoint/2010/main" val="779235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396213A1-3282-4C0F-9A48-527400785421}"/>
              </a:ext>
            </a:extLst>
          </p:cNvPr>
          <p:cNvSpPr>
            <a:spLocks noGrp="1"/>
          </p:cNvSpPr>
          <p:nvPr>
            <p:ph type="title"/>
          </p:nvPr>
        </p:nvSpPr>
        <p:spPr>
          <a:xfrm>
            <a:off x="212725" y="557213"/>
            <a:ext cx="8229600" cy="563562"/>
          </a:xfrm>
        </p:spPr>
        <p:txBody>
          <a:bodyPr rtlCol="0">
            <a:normAutofit fontScale="90000"/>
          </a:bodyPr>
          <a:lstStyle/>
          <a:p>
            <a:pPr eaLnBrk="1" fontAlgn="auto" hangingPunct="1">
              <a:spcAft>
                <a:spcPts val="0"/>
              </a:spcAft>
              <a:defRPr/>
            </a:pPr>
            <a:r>
              <a:rPr lang="en-US" altLang="en-US"/>
              <a:t>Plan for Accommodations</a:t>
            </a:r>
          </a:p>
        </p:txBody>
      </p:sp>
      <p:sp>
        <p:nvSpPr>
          <p:cNvPr id="115715" name="Content Placeholder 2">
            <a:extLst>
              <a:ext uri="{FF2B5EF4-FFF2-40B4-BE49-F238E27FC236}">
                <a16:creationId xmlns:a16="http://schemas.microsoft.com/office/drawing/2014/main" id="{BD74E046-200C-4F66-9D91-3FCC51E07239}"/>
              </a:ext>
            </a:extLst>
          </p:cNvPr>
          <p:cNvSpPr>
            <a:spLocks noGrp="1"/>
          </p:cNvSpPr>
          <p:nvPr>
            <p:ph idx="1"/>
          </p:nvPr>
        </p:nvSpPr>
        <p:spPr>
          <a:xfrm>
            <a:off x="150813" y="1505243"/>
            <a:ext cx="8686800" cy="4555832"/>
          </a:xfrm>
        </p:spPr>
        <p:txBody>
          <a:bodyPr vert="horz" lIns="91440" tIns="45720" rIns="91440" bIns="45720" rtlCol="0" anchor="t">
            <a:normAutofit fontScale="92500" lnSpcReduction="10000"/>
          </a:bodyPr>
          <a:lstStyle/>
          <a:p>
            <a:pPr eaLnBrk="1" fontAlgn="auto" hangingPunct="1">
              <a:lnSpc>
                <a:spcPct val="110000"/>
              </a:lnSpc>
              <a:spcBef>
                <a:spcPts val="0"/>
              </a:spcBef>
              <a:spcAft>
                <a:spcPts val="0"/>
              </a:spcAft>
              <a:defRPr/>
            </a:pPr>
            <a:r>
              <a:rPr lang="en-US" altLang="en-US" sz="1900" dirty="0"/>
              <a:t>Know the test accommodations identified in students’ IEPs, IAPs, and EL/TPC plans allowed for each student as specified prior to the administration of all testing sessions. </a:t>
            </a:r>
          </a:p>
          <a:p>
            <a:pPr>
              <a:lnSpc>
                <a:spcPct val="110000"/>
              </a:lnSpc>
              <a:spcBef>
                <a:spcPts val="0"/>
              </a:spcBef>
              <a:defRPr/>
            </a:pPr>
            <a:r>
              <a:rPr lang="en-US" altLang="en-US" sz="1900" dirty="0"/>
              <a:t>Collaborate with others as needed to ensure that “paperwork” (IEP’s, EL-TPC’s, 504 Plans, etc.) is current.</a:t>
            </a:r>
            <a:endParaRPr lang="en-US" altLang="en-US" sz="1900" dirty="0">
              <a:cs typeface="Calibri"/>
            </a:endParaRPr>
          </a:p>
          <a:p>
            <a:pPr>
              <a:lnSpc>
                <a:spcPct val="110000"/>
              </a:lnSpc>
              <a:spcBef>
                <a:spcPts val="0"/>
              </a:spcBef>
              <a:defRPr/>
            </a:pPr>
            <a:r>
              <a:rPr lang="en-US" altLang="en-US" sz="1900" dirty="0"/>
              <a:t>Ensure that examiners are familiar with the proper way to deliver the necessary accommodations.</a:t>
            </a:r>
            <a:endParaRPr lang="en-US" altLang="en-US" sz="1900" dirty="0">
              <a:cs typeface="Calibri"/>
            </a:endParaRPr>
          </a:p>
          <a:p>
            <a:pPr>
              <a:lnSpc>
                <a:spcPct val="110000"/>
              </a:lnSpc>
              <a:spcBef>
                <a:spcPts val="0"/>
              </a:spcBef>
              <a:defRPr/>
            </a:pPr>
            <a:r>
              <a:rPr lang="en-US" altLang="en-US" sz="1900" dirty="0"/>
              <a:t>Make plans for small groups, if needed</a:t>
            </a:r>
            <a:r>
              <a:rPr lang="en-US" altLang="en-US" sz="1900" dirty="0">
                <a:cs typeface="Calibri"/>
              </a:rPr>
              <a:t>.</a:t>
            </a:r>
            <a:endParaRPr lang="en-US" altLang="en-US" sz="1900" dirty="0"/>
          </a:p>
          <a:p>
            <a:pPr eaLnBrk="1" fontAlgn="auto" hangingPunct="1">
              <a:lnSpc>
                <a:spcPct val="110000"/>
              </a:lnSpc>
              <a:spcBef>
                <a:spcPts val="0"/>
              </a:spcBef>
              <a:spcAft>
                <a:spcPts val="0"/>
              </a:spcAft>
              <a:defRPr/>
            </a:pPr>
            <a:r>
              <a:rPr lang="en-US" altLang="en-US" sz="1900" dirty="0"/>
              <a:t>Know who your visually impaired students are and ensure you have adequate materials.</a:t>
            </a:r>
            <a:endParaRPr lang="en-US" altLang="en-US" sz="1900" dirty="0">
              <a:cs typeface="Calibri"/>
            </a:endParaRPr>
          </a:p>
          <a:p>
            <a:pPr eaLnBrk="1" fontAlgn="auto" hangingPunct="1">
              <a:lnSpc>
                <a:spcPct val="110000"/>
              </a:lnSpc>
              <a:spcBef>
                <a:spcPts val="0"/>
              </a:spcBef>
              <a:spcAft>
                <a:spcPts val="0"/>
              </a:spcAft>
              <a:defRPr/>
            </a:pPr>
            <a:r>
              <a:rPr lang="en-US" altLang="en-US" sz="1900" dirty="0"/>
              <a:t>Make provisions for Extended Time students.</a:t>
            </a:r>
            <a:endParaRPr lang="en-US" altLang="en-US" sz="1900" dirty="0">
              <a:cs typeface="Calibri"/>
            </a:endParaRPr>
          </a:p>
          <a:p>
            <a:pPr eaLnBrk="1" fontAlgn="auto" hangingPunct="1">
              <a:lnSpc>
                <a:spcPct val="110000"/>
              </a:lnSpc>
              <a:spcBef>
                <a:spcPts val="0"/>
              </a:spcBef>
              <a:spcAft>
                <a:spcPts val="0"/>
              </a:spcAft>
              <a:defRPr/>
            </a:pPr>
            <a:r>
              <a:rPr lang="en-US" altLang="en-US" sz="1900" dirty="0"/>
              <a:t>Plan in advance for any Word to Word (EL) Dictionary needs.</a:t>
            </a:r>
            <a:endParaRPr lang="en-US" altLang="en-US" sz="1900" dirty="0">
              <a:cs typeface="Calibri"/>
            </a:endParaRPr>
          </a:p>
          <a:p>
            <a:pPr>
              <a:lnSpc>
                <a:spcPct val="110000"/>
              </a:lnSpc>
              <a:spcBef>
                <a:spcPts val="0"/>
              </a:spcBef>
              <a:defRPr/>
            </a:pPr>
            <a:r>
              <a:rPr lang="en-US" altLang="en-US" sz="1900" dirty="0"/>
              <a:t>Review scribing procedures found in the SAH for all students requiring a paper answer document </a:t>
            </a:r>
            <a:r>
              <a:rPr lang="en-US" altLang="en-US" sz="2000" dirty="0"/>
              <a:t>due to the students’ inability to access the online assessment due to their disability. </a:t>
            </a:r>
            <a:r>
              <a:rPr lang="en-US" altLang="en-US" sz="1900" b="1" u="sng" dirty="0">
                <a:solidFill>
                  <a:srgbClr val="7030A0"/>
                </a:solidFill>
              </a:rPr>
              <a:t>It is critical that staff confirm that this process is completed where required</a:t>
            </a:r>
            <a:r>
              <a:rPr lang="en-US" altLang="en-US" sz="1900" b="1" dirty="0">
                <a:solidFill>
                  <a:srgbClr val="7030A0"/>
                </a:solidFill>
              </a:rPr>
              <a:t>. </a:t>
            </a:r>
            <a:r>
              <a:rPr lang="en-US" altLang="en-US" sz="1900" b="1" dirty="0"/>
              <a:t>A form to document this process is provided in the </a:t>
            </a:r>
            <a:r>
              <a:rPr lang="en-US" altLang="en-US" sz="1900" b="1" i="1" dirty="0"/>
              <a:t>Student Assessment Handbook </a:t>
            </a:r>
            <a:r>
              <a:rPr lang="en-US" altLang="en-US" sz="1900" b="1" dirty="0"/>
              <a:t>under Required Forms.</a:t>
            </a:r>
            <a:endParaRPr lang="en-US" altLang="en-US" sz="1900" b="1" dirty="0">
              <a:cs typeface="Calibri"/>
            </a:endParaRPr>
          </a:p>
          <a:p>
            <a:pPr eaLnBrk="1" fontAlgn="auto" hangingPunct="1">
              <a:lnSpc>
                <a:spcPct val="110000"/>
              </a:lnSpc>
              <a:spcBef>
                <a:spcPts val="0"/>
              </a:spcBef>
              <a:spcAft>
                <a:spcPts val="0"/>
              </a:spcAft>
              <a:defRPr/>
            </a:pPr>
            <a:r>
              <a:rPr lang="en-US" altLang="en-US" sz="1900" dirty="0"/>
              <a:t>Accommodation errors should be reported as a testing irregularity.</a:t>
            </a:r>
            <a:endParaRPr lang="en-US" altLang="en-US" sz="1900" dirty="0">
              <a:cs typeface="Calibri"/>
            </a:endParaRPr>
          </a:p>
          <a:p>
            <a:pPr eaLnBrk="1" fontAlgn="auto" hangingPunct="1">
              <a:spcAft>
                <a:spcPts val="0"/>
              </a:spcAft>
              <a:buFont typeface="Arial" charset="0"/>
              <a:buNone/>
              <a:defRPr/>
            </a:pPr>
            <a:endParaRPr lang="en-US" altLang="en-US" sz="1800"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41</a:t>
            </a:fld>
            <a:endParaRPr lang="en-US"/>
          </a:p>
        </p:txBody>
      </p:sp>
      <p:sp>
        <p:nvSpPr>
          <p:cNvPr id="3" name="Date Placeholder 2">
            <a:extLst>
              <a:ext uri="{FF2B5EF4-FFF2-40B4-BE49-F238E27FC236}">
                <a16:creationId xmlns:a16="http://schemas.microsoft.com/office/drawing/2014/main" id="{3B720E77-2C16-4180-8F0A-911FB7234263}"/>
              </a:ext>
            </a:extLst>
          </p:cNvPr>
          <p:cNvSpPr>
            <a:spLocks noGrp="1"/>
          </p:cNvSpPr>
          <p:nvPr>
            <p:ph type="dt" sz="half" idx="2"/>
          </p:nvPr>
        </p:nvSpPr>
        <p:spPr/>
        <p:txBody>
          <a:bodyPr/>
          <a:lstStyle/>
          <a:p>
            <a:fld id="{2C2496EC-5AA3-4B98-BB66-3D1E3B5D7B2C}" type="datetime1">
              <a:rPr lang="en-US" smtClean="0"/>
              <a:t>8/24/2018</a:t>
            </a:fld>
            <a:endParaRPr lang="en-US"/>
          </a:p>
        </p:txBody>
      </p:sp>
    </p:spTree>
    <p:extLst>
      <p:ext uri="{BB962C8B-B14F-4D97-AF65-F5344CB8AC3E}">
        <p14:creationId xmlns:p14="http://schemas.microsoft.com/office/powerpoint/2010/main" val="2287147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FCF97A52-4634-492E-95B9-25AF7E015C7D}"/>
              </a:ext>
            </a:extLst>
          </p:cNvPr>
          <p:cNvSpPr>
            <a:spLocks noGrp="1"/>
          </p:cNvSpPr>
          <p:nvPr>
            <p:ph type="title"/>
          </p:nvPr>
        </p:nvSpPr>
        <p:spPr/>
        <p:txBody>
          <a:bodyPr>
            <a:normAutofit fontScale="90000"/>
          </a:bodyPr>
          <a:lstStyle/>
          <a:p>
            <a:r>
              <a:rPr lang="en-US" altLang="en-US" dirty="0"/>
              <a:t>Requests for Accommodations Not on State-Approved List</a:t>
            </a:r>
          </a:p>
        </p:txBody>
      </p:sp>
      <p:sp>
        <p:nvSpPr>
          <p:cNvPr id="3" name="Content Placeholder 2">
            <a:extLst>
              <a:ext uri="{FF2B5EF4-FFF2-40B4-BE49-F238E27FC236}">
                <a16:creationId xmlns:a16="http://schemas.microsoft.com/office/drawing/2014/main" id="{69AB61A9-34F7-49F3-A08C-A1406428C63A}"/>
              </a:ext>
            </a:extLst>
          </p:cNvPr>
          <p:cNvSpPr>
            <a:spLocks noGrp="1"/>
          </p:cNvSpPr>
          <p:nvPr>
            <p:ph idx="1"/>
          </p:nvPr>
        </p:nvSpPr>
        <p:spPr>
          <a:xfrm>
            <a:off x="628650" y="2006600"/>
            <a:ext cx="7886700" cy="4170362"/>
          </a:xfrm>
        </p:spPr>
        <p:txBody>
          <a:bodyPr>
            <a:normAutofit fontScale="77500" lnSpcReduction="20000"/>
          </a:bodyPr>
          <a:lstStyle/>
          <a:p>
            <a:pPr marL="0" indent="0">
              <a:buNone/>
            </a:pPr>
            <a:r>
              <a:rPr lang="en-US" dirty="0"/>
              <a:t>In rare instances, the GaDOE will consider a request for use of an accommodation that is not included in the </a:t>
            </a:r>
            <a:r>
              <a:rPr lang="en-US" i="1" dirty="0"/>
              <a:t>Student Assessment Handbook</a:t>
            </a:r>
            <a:r>
              <a:rPr lang="en-US" dirty="0"/>
              <a:t>, on a student by student basis.</a:t>
            </a:r>
          </a:p>
          <a:p>
            <a:r>
              <a:rPr lang="en-US" dirty="0"/>
              <a:t>Include detailed information for each student.</a:t>
            </a:r>
          </a:p>
          <a:p>
            <a:r>
              <a:rPr lang="en-US" dirty="0"/>
              <a:t>See the SAH for the required information that must be submitted.</a:t>
            </a:r>
          </a:p>
          <a:p>
            <a:r>
              <a:rPr lang="en-US" dirty="0"/>
              <a:t>Should be based upon the needs of individual students, requests that are identical for multiple students are not appropriate and will not be reviewed.</a:t>
            </a:r>
          </a:p>
          <a:p>
            <a:r>
              <a:rPr lang="en-US" dirty="0"/>
              <a:t>System Test Coordinator should screen requests prior to submitting to GaDOE</a:t>
            </a:r>
          </a:p>
          <a:p>
            <a:r>
              <a:rPr lang="en-US" dirty="0"/>
              <a:t>Submit in one batch 6 weeks prior to test administration</a:t>
            </a:r>
          </a:p>
          <a:p>
            <a:r>
              <a:rPr lang="en-US" dirty="0"/>
              <a:t>Use the Online Special Accommodations Request in the MyGaDOE Portal</a:t>
            </a:r>
          </a:p>
          <a:p>
            <a:endParaRPr lang="en-US"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42</a:t>
            </a:fld>
            <a:endParaRPr lang="en-US"/>
          </a:p>
        </p:txBody>
      </p:sp>
      <p:sp>
        <p:nvSpPr>
          <p:cNvPr id="4" name="Date Placeholder 3">
            <a:extLst>
              <a:ext uri="{FF2B5EF4-FFF2-40B4-BE49-F238E27FC236}">
                <a16:creationId xmlns:a16="http://schemas.microsoft.com/office/drawing/2014/main" id="{851A87D4-65E5-42E3-AED4-CA7A010DB395}"/>
              </a:ext>
            </a:extLst>
          </p:cNvPr>
          <p:cNvSpPr>
            <a:spLocks noGrp="1"/>
          </p:cNvSpPr>
          <p:nvPr>
            <p:ph type="dt" sz="half" idx="2"/>
          </p:nvPr>
        </p:nvSpPr>
        <p:spPr/>
        <p:txBody>
          <a:bodyPr/>
          <a:lstStyle/>
          <a:p>
            <a:fld id="{05DD77C3-D702-41C2-AE63-481273A22915}" type="datetime1">
              <a:rPr lang="en-US" smtClean="0"/>
              <a:t>8/24/2018</a:t>
            </a:fld>
            <a:endParaRPr lang="en-US"/>
          </a:p>
        </p:txBody>
      </p:sp>
    </p:spTree>
    <p:extLst>
      <p:ext uri="{BB962C8B-B14F-4D97-AF65-F5344CB8AC3E}">
        <p14:creationId xmlns:p14="http://schemas.microsoft.com/office/powerpoint/2010/main" val="2900375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378355" y="1162645"/>
            <a:ext cx="7886700" cy="1353476"/>
          </a:xfrm>
        </p:spPr>
        <p:txBody>
          <a:bodyPr>
            <a:normAutofit/>
          </a:bodyPr>
          <a:lstStyle/>
          <a:p>
            <a:r>
              <a:rPr lang="en-US" sz="4000"/>
              <a:t>Overview of </a:t>
            </a:r>
            <a:br>
              <a:rPr lang="en-US" sz="4000"/>
            </a:br>
            <a:r>
              <a:rPr lang="en-US" sz="4000"/>
              <a:t>2018-2019 State Assessments</a:t>
            </a:r>
          </a:p>
        </p:txBody>
      </p:sp>
      <p:sp>
        <p:nvSpPr>
          <p:cNvPr id="3" name="Text Placeholder 2"/>
          <p:cNvSpPr>
            <a:spLocks noGrp="1"/>
          </p:cNvSpPr>
          <p:nvPr>
            <p:ph type="body" idx="1"/>
            <p:extLst/>
          </p:nvPr>
        </p:nvSpPr>
        <p:spPr>
          <a:xfrm>
            <a:off x="450850" y="2709929"/>
            <a:ext cx="7886700" cy="2775876"/>
          </a:xfrm>
        </p:spPr>
        <p:txBody>
          <a:bodyPr vert="horz" lIns="91440" tIns="45720" rIns="91440" bIns="45720" rtlCol="0" anchor="t">
            <a:normAutofit fontScale="92500" lnSpcReduction="10000"/>
          </a:bodyPr>
          <a:lstStyle/>
          <a:p>
            <a:pPr marL="342900" indent="-342900">
              <a:buChar char="•"/>
            </a:pPr>
            <a:r>
              <a:rPr lang="en-US" dirty="0"/>
              <a:t>ACCESS for ELLs 2.0 and Alternate ACCESS for ELLs</a:t>
            </a:r>
          </a:p>
          <a:p>
            <a:pPr marL="342900" indent="-342900">
              <a:buChar char="•"/>
            </a:pPr>
            <a:r>
              <a:rPr lang="en-US" dirty="0"/>
              <a:t>Georgia Alternate Assessment (GAA)</a:t>
            </a:r>
            <a:r>
              <a:rPr lang="en-US" dirty="0">
                <a:cs typeface="Calibri"/>
              </a:rPr>
              <a:t> 2.0</a:t>
            </a:r>
            <a:endParaRPr lang="en-US" dirty="0"/>
          </a:p>
          <a:p>
            <a:pPr marL="342900" indent="-342900">
              <a:buChar char="•"/>
            </a:pPr>
            <a:r>
              <a:rPr lang="en-US" dirty="0"/>
              <a:t>Georgia Milestones</a:t>
            </a:r>
            <a:endParaRPr lang="en-US" dirty="0">
              <a:cs typeface="Calibri"/>
            </a:endParaRPr>
          </a:p>
          <a:p>
            <a:pPr marL="342900" indent="-342900">
              <a:buChar char="•"/>
            </a:pPr>
            <a:r>
              <a:rPr lang="en-US" dirty="0"/>
              <a:t>NAEP</a:t>
            </a:r>
          </a:p>
          <a:p>
            <a:pPr marL="342900" indent="-342900">
              <a:buChar char="•"/>
            </a:pPr>
            <a:r>
              <a:rPr lang="en-US" dirty="0"/>
              <a:t>Georgia Inventory of Developing Skills (GKIDS)</a:t>
            </a:r>
          </a:p>
          <a:p>
            <a:pPr marL="342900" indent="-342900">
              <a:buChar char="•"/>
            </a:pPr>
            <a:r>
              <a:rPr lang="en-US" dirty="0">
                <a:cs typeface="Calibri"/>
              </a:rPr>
              <a:t>GKIDS Readiness Check</a:t>
            </a:r>
          </a:p>
          <a:p>
            <a:pPr marL="342900" indent="-342900">
              <a:buChar char="•"/>
            </a:pPr>
            <a:r>
              <a:rPr lang="en-US" dirty="0" err="1">
                <a:cs typeface="Calibri"/>
              </a:rPr>
              <a:t>Keenville</a:t>
            </a:r>
            <a:endParaRPr lang="en-US" dirty="0">
              <a:cs typeface="Calibri"/>
            </a:endParaRPr>
          </a:p>
          <a:p>
            <a:endParaRPr lang="en-US" dirty="0">
              <a:cs typeface="Calibri"/>
            </a:endParaRPr>
          </a:p>
        </p:txBody>
      </p:sp>
      <p:sp>
        <p:nvSpPr>
          <p:cNvPr id="4" name="Slide Number Placeholder 3"/>
          <p:cNvSpPr>
            <a:spLocks noGrp="1"/>
          </p:cNvSpPr>
          <p:nvPr>
            <p:ph type="sldNum" sz="quarter" idx="4"/>
          </p:nvPr>
        </p:nvSpPr>
        <p:spPr/>
        <p:txBody>
          <a:bodyPr/>
          <a:lstStyle/>
          <a:p>
            <a:fld id="{B63E4CEF-BB1E-48C7-AE93-F39F6AA99AD7}" type="slidenum">
              <a:rPr lang="en-US" smtClean="0"/>
              <a:pPr/>
              <a:t>43</a:t>
            </a:fld>
            <a:endParaRPr lang="en-US"/>
          </a:p>
        </p:txBody>
      </p:sp>
      <p:sp>
        <p:nvSpPr>
          <p:cNvPr id="5" name="Date Placeholder 4">
            <a:extLst>
              <a:ext uri="{FF2B5EF4-FFF2-40B4-BE49-F238E27FC236}">
                <a16:creationId xmlns:a16="http://schemas.microsoft.com/office/drawing/2014/main" id="{58A1363F-57DD-4B46-9270-547442C9BC5F}"/>
              </a:ext>
            </a:extLst>
          </p:cNvPr>
          <p:cNvSpPr>
            <a:spLocks noGrp="1"/>
          </p:cNvSpPr>
          <p:nvPr>
            <p:ph type="dt" sz="half" idx="2"/>
          </p:nvPr>
        </p:nvSpPr>
        <p:spPr/>
        <p:txBody>
          <a:bodyPr/>
          <a:lstStyle/>
          <a:p>
            <a:fld id="{40940B95-FDC4-41D8-B602-F1537EADBE36}" type="datetime1">
              <a:rPr lang="en-US" smtClean="0"/>
              <a:t>8/24/2018</a:t>
            </a:fld>
            <a:endParaRPr lang="en-US"/>
          </a:p>
        </p:txBody>
      </p:sp>
    </p:spTree>
    <p:extLst>
      <p:ext uri="{BB962C8B-B14F-4D97-AF65-F5344CB8AC3E}">
        <p14:creationId xmlns:p14="http://schemas.microsoft.com/office/powerpoint/2010/main" val="31618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8A996-20EC-4E8B-A680-F15EE148C9AC}"/>
              </a:ext>
            </a:extLst>
          </p:cNvPr>
          <p:cNvSpPr>
            <a:spLocks noGrp="1"/>
          </p:cNvSpPr>
          <p:nvPr>
            <p:ph type="title"/>
          </p:nvPr>
        </p:nvSpPr>
        <p:spPr/>
        <p:txBody>
          <a:bodyPr>
            <a:normAutofit/>
          </a:bodyPr>
          <a:lstStyle/>
          <a:p>
            <a:r>
              <a:rPr lang="en-US" dirty="0"/>
              <a:t>ACCESS for ELLs 2.0 </a:t>
            </a:r>
            <a:r>
              <a:rPr lang="en-US" sz="4400" dirty="0"/>
              <a:t>&amp; </a:t>
            </a:r>
            <a:r>
              <a:rPr lang="en-US" dirty="0"/>
              <a:t>Alternate ACCESS for ELLs</a:t>
            </a:r>
          </a:p>
        </p:txBody>
      </p:sp>
      <p:sp>
        <p:nvSpPr>
          <p:cNvPr id="4" name="Slide Number Placeholder 3">
            <a:extLst>
              <a:ext uri="{FF2B5EF4-FFF2-40B4-BE49-F238E27FC236}">
                <a16:creationId xmlns:a16="http://schemas.microsoft.com/office/drawing/2014/main" id="{8F1C7C46-F616-4CD0-B783-8A222DFD3491}"/>
              </a:ext>
            </a:extLst>
          </p:cNvPr>
          <p:cNvSpPr>
            <a:spLocks noGrp="1"/>
          </p:cNvSpPr>
          <p:nvPr>
            <p:ph type="sldNum" sz="quarter" idx="4"/>
          </p:nvPr>
        </p:nvSpPr>
        <p:spPr/>
        <p:txBody>
          <a:bodyPr/>
          <a:lstStyle/>
          <a:p>
            <a:fld id="{B63E4CEF-BB1E-48C7-AE93-F39F6AA99AD7}" type="slidenum">
              <a:rPr lang="en-US" smtClean="0"/>
              <a:pPr/>
              <a:t>44</a:t>
            </a:fld>
            <a:endParaRPr lang="en-US"/>
          </a:p>
        </p:txBody>
      </p:sp>
      <p:sp>
        <p:nvSpPr>
          <p:cNvPr id="3" name="Date Placeholder 2">
            <a:extLst>
              <a:ext uri="{FF2B5EF4-FFF2-40B4-BE49-F238E27FC236}">
                <a16:creationId xmlns:a16="http://schemas.microsoft.com/office/drawing/2014/main" id="{395C2195-70C1-4742-A3A9-FE22F75D09B8}"/>
              </a:ext>
            </a:extLst>
          </p:cNvPr>
          <p:cNvSpPr>
            <a:spLocks noGrp="1"/>
          </p:cNvSpPr>
          <p:nvPr>
            <p:ph type="dt" sz="half" idx="2"/>
          </p:nvPr>
        </p:nvSpPr>
        <p:spPr/>
        <p:txBody>
          <a:bodyPr/>
          <a:lstStyle/>
          <a:p>
            <a:fld id="{06E8F700-1F2B-4334-82ED-5A027B655792}" type="datetime1">
              <a:rPr lang="en-US" smtClean="0"/>
              <a:t>8/24/2018</a:t>
            </a:fld>
            <a:endParaRPr lang="en-US"/>
          </a:p>
        </p:txBody>
      </p:sp>
    </p:spTree>
    <p:extLst>
      <p:ext uri="{BB962C8B-B14F-4D97-AF65-F5344CB8AC3E}">
        <p14:creationId xmlns:p14="http://schemas.microsoft.com/office/powerpoint/2010/main" val="2740809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9F332EA2-5F36-4101-87FF-C2CCD4D23A28}"/>
              </a:ext>
            </a:extLst>
          </p:cNvPr>
          <p:cNvSpPr>
            <a:spLocks noGrp="1"/>
          </p:cNvSpPr>
          <p:nvPr>
            <p:ph type="title"/>
          </p:nvPr>
        </p:nvSpPr>
        <p:spPr/>
        <p:txBody>
          <a:bodyPr>
            <a:noAutofit/>
          </a:bodyPr>
          <a:lstStyle/>
          <a:p>
            <a:r>
              <a:rPr lang="en-US" dirty="0"/>
              <a:t>ACCESS for ELLs 2.0</a:t>
            </a:r>
            <a:endParaRPr lang="en-US" altLang="en-US" dirty="0"/>
          </a:p>
        </p:txBody>
      </p:sp>
      <p:sp>
        <p:nvSpPr>
          <p:cNvPr id="146435" name="Content Placeholder 2">
            <a:extLst>
              <a:ext uri="{FF2B5EF4-FFF2-40B4-BE49-F238E27FC236}">
                <a16:creationId xmlns:a16="http://schemas.microsoft.com/office/drawing/2014/main" id="{ED1F1B21-6022-4DD6-A360-9A10D3F137E4}"/>
              </a:ext>
            </a:extLst>
          </p:cNvPr>
          <p:cNvSpPr>
            <a:spLocks noGrp="1"/>
          </p:cNvSpPr>
          <p:nvPr>
            <p:ph idx="1"/>
          </p:nvPr>
        </p:nvSpPr>
        <p:spPr/>
        <p:txBody>
          <a:bodyPr vert="horz" lIns="91440" tIns="45720" rIns="91440" bIns="45720" rtlCol="0" anchor="t">
            <a:normAutofit/>
          </a:bodyPr>
          <a:lstStyle/>
          <a:p>
            <a:pPr eaLnBrk="1" hangingPunct="1">
              <a:lnSpc>
                <a:spcPct val="100000"/>
              </a:lnSpc>
              <a:spcBef>
                <a:spcPct val="0"/>
              </a:spcBef>
            </a:pPr>
            <a:endParaRPr lang="en-US" altLang="en-US" sz="2200" dirty="0"/>
          </a:p>
          <a:p>
            <a:pPr marL="0" indent="0" eaLnBrk="1" hangingPunct="1">
              <a:lnSpc>
                <a:spcPct val="100000"/>
              </a:lnSpc>
              <a:spcBef>
                <a:spcPct val="0"/>
              </a:spcBef>
              <a:buNone/>
            </a:pPr>
            <a:r>
              <a:rPr lang="en-US" altLang="en-US" b="1" dirty="0"/>
              <a:t>Program Description</a:t>
            </a:r>
            <a:endParaRPr lang="en-US" altLang="en-US" b="1" dirty="0">
              <a:cs typeface="Calibri"/>
            </a:endParaRPr>
          </a:p>
          <a:p>
            <a:pPr>
              <a:lnSpc>
                <a:spcPct val="100000"/>
              </a:lnSpc>
              <a:spcBef>
                <a:spcPct val="0"/>
              </a:spcBef>
            </a:pPr>
            <a:r>
              <a:rPr lang="en-US" altLang="en-US" sz="2200" dirty="0"/>
              <a:t>Assesses the language proficiency of students in kindergarten through 12</a:t>
            </a:r>
            <a:r>
              <a:rPr lang="en-US" altLang="en-US" sz="2200" baseline="30000" dirty="0"/>
              <a:t>th</a:t>
            </a:r>
            <a:r>
              <a:rPr lang="en-US" altLang="en-US" sz="2200" dirty="0"/>
              <a:t> grade who have been identified as English language learners</a:t>
            </a:r>
            <a:endParaRPr lang="en-US" altLang="en-US" sz="2200" dirty="0">
              <a:cs typeface="Calibri"/>
            </a:endParaRPr>
          </a:p>
          <a:p>
            <a:pPr>
              <a:lnSpc>
                <a:spcPct val="100000"/>
              </a:lnSpc>
              <a:spcBef>
                <a:spcPct val="0"/>
              </a:spcBef>
            </a:pPr>
            <a:r>
              <a:rPr lang="en-US" altLang="en-US" sz="2200" dirty="0"/>
              <a:t>Assesses each of four language domains separately: </a:t>
            </a:r>
            <a:endParaRPr lang="en-US" altLang="en-US" sz="2200" dirty="0">
              <a:cs typeface="Calibri"/>
            </a:endParaRPr>
          </a:p>
          <a:p>
            <a:pPr marL="914400" lvl="1" indent="-457200">
              <a:lnSpc>
                <a:spcPct val="100000"/>
              </a:lnSpc>
              <a:spcBef>
                <a:spcPct val="0"/>
              </a:spcBef>
              <a:buFont typeface="+mj-lt"/>
              <a:buAutoNum type="arabicPeriod"/>
            </a:pPr>
            <a:r>
              <a:rPr lang="en-US" altLang="en-US" sz="2000" dirty="0"/>
              <a:t>Listening </a:t>
            </a:r>
            <a:endParaRPr lang="en-US" altLang="en-US" sz="2000" dirty="0">
              <a:cs typeface="Calibri"/>
            </a:endParaRPr>
          </a:p>
          <a:p>
            <a:pPr marL="914400" lvl="1" indent="-457200">
              <a:lnSpc>
                <a:spcPct val="100000"/>
              </a:lnSpc>
              <a:spcBef>
                <a:spcPct val="0"/>
              </a:spcBef>
              <a:buFont typeface="+mj-lt"/>
              <a:buAutoNum type="arabicPeriod"/>
            </a:pPr>
            <a:r>
              <a:rPr lang="en-US" altLang="en-US" sz="2000" dirty="0"/>
              <a:t>Speaking </a:t>
            </a:r>
            <a:endParaRPr lang="en-US" altLang="en-US" sz="2000" dirty="0">
              <a:cs typeface="Calibri"/>
            </a:endParaRPr>
          </a:p>
          <a:p>
            <a:pPr marL="914400" lvl="1" indent="-457200">
              <a:lnSpc>
                <a:spcPct val="100000"/>
              </a:lnSpc>
              <a:spcBef>
                <a:spcPct val="0"/>
              </a:spcBef>
              <a:buFont typeface="+mj-lt"/>
              <a:buAutoNum type="arabicPeriod"/>
            </a:pPr>
            <a:r>
              <a:rPr lang="en-US" altLang="en-US" sz="2000" dirty="0"/>
              <a:t>Reading </a:t>
            </a:r>
            <a:endParaRPr lang="en-US" altLang="en-US" sz="2000" dirty="0">
              <a:cs typeface="Calibri"/>
            </a:endParaRPr>
          </a:p>
          <a:p>
            <a:pPr marL="914400" lvl="1" indent="-457200">
              <a:lnSpc>
                <a:spcPct val="100000"/>
              </a:lnSpc>
              <a:spcBef>
                <a:spcPct val="0"/>
              </a:spcBef>
              <a:buFont typeface="+mj-lt"/>
              <a:buAutoNum type="arabicPeriod"/>
            </a:pPr>
            <a:r>
              <a:rPr lang="en-US" altLang="en-US" sz="2000" dirty="0"/>
              <a:t>Writing</a:t>
            </a:r>
          </a:p>
          <a:p>
            <a:pPr marL="0" indent="0">
              <a:lnSpc>
                <a:spcPct val="100000"/>
              </a:lnSpc>
              <a:spcBef>
                <a:spcPct val="0"/>
              </a:spcBef>
              <a:buNone/>
            </a:pPr>
            <a:endParaRPr lang="en-US" altLang="en-US" sz="2400" dirty="0">
              <a:cs typeface="Calibri"/>
            </a:endParaRPr>
          </a:p>
        </p:txBody>
      </p:sp>
      <p:sp>
        <p:nvSpPr>
          <p:cNvPr id="2" name="Slide Number Placeholder 1"/>
          <p:cNvSpPr>
            <a:spLocks noGrp="1"/>
          </p:cNvSpPr>
          <p:nvPr>
            <p:ph type="sldNum" sz="quarter" idx="4"/>
          </p:nvPr>
        </p:nvSpPr>
        <p:spPr/>
        <p:txBody>
          <a:bodyPr/>
          <a:lstStyle/>
          <a:p>
            <a:fld id="{B63E4CEF-BB1E-48C7-AE93-F39F6AA99AD7}" type="slidenum">
              <a:rPr lang="en-US" smtClean="0"/>
              <a:pPr/>
              <a:t>45</a:t>
            </a:fld>
            <a:endParaRPr lang="en-US"/>
          </a:p>
        </p:txBody>
      </p:sp>
      <p:sp>
        <p:nvSpPr>
          <p:cNvPr id="3" name="Date Placeholder 2">
            <a:extLst>
              <a:ext uri="{FF2B5EF4-FFF2-40B4-BE49-F238E27FC236}">
                <a16:creationId xmlns:a16="http://schemas.microsoft.com/office/drawing/2014/main" id="{84510F51-8044-43E9-BD90-F55C6EB19116}"/>
              </a:ext>
            </a:extLst>
          </p:cNvPr>
          <p:cNvSpPr>
            <a:spLocks noGrp="1"/>
          </p:cNvSpPr>
          <p:nvPr>
            <p:ph type="dt" sz="half" idx="2"/>
          </p:nvPr>
        </p:nvSpPr>
        <p:spPr/>
        <p:txBody>
          <a:bodyPr/>
          <a:lstStyle/>
          <a:p>
            <a:fld id="{140E6C09-BF1F-429D-A82A-F02A37ACA87B}" type="datetime1">
              <a:rPr lang="en-US" smtClean="0"/>
              <a:t>8/24/2018</a:t>
            </a:fld>
            <a:endParaRPr lang="en-US"/>
          </a:p>
        </p:txBody>
      </p:sp>
    </p:spTree>
    <p:extLst>
      <p:ext uri="{BB962C8B-B14F-4D97-AF65-F5344CB8AC3E}">
        <p14:creationId xmlns:p14="http://schemas.microsoft.com/office/powerpoint/2010/main" val="4233167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AC64-5C93-4FB2-BD9D-662EA58D07D3}"/>
              </a:ext>
            </a:extLst>
          </p:cNvPr>
          <p:cNvSpPr>
            <a:spLocks noGrp="1"/>
          </p:cNvSpPr>
          <p:nvPr>
            <p:ph type="title"/>
          </p:nvPr>
        </p:nvSpPr>
        <p:spPr>
          <a:xfrm>
            <a:off x="628650" y="71292"/>
            <a:ext cx="6316630" cy="1325563"/>
          </a:xfrm>
        </p:spPr>
        <p:txBody>
          <a:bodyPr>
            <a:normAutofit/>
          </a:bodyPr>
          <a:lstStyle/>
          <a:p>
            <a:r>
              <a:rPr lang="en-US" altLang="en-US" dirty="0"/>
              <a:t>ACCESS for ELLs 2.0</a:t>
            </a:r>
            <a:endParaRPr lang="en-US" dirty="0"/>
          </a:p>
        </p:txBody>
      </p:sp>
      <p:sp>
        <p:nvSpPr>
          <p:cNvPr id="7" name="Content Placeholder 6">
            <a:extLst>
              <a:ext uri="{FF2B5EF4-FFF2-40B4-BE49-F238E27FC236}">
                <a16:creationId xmlns:a16="http://schemas.microsoft.com/office/drawing/2014/main" id="{8C04016A-4C3F-42E8-8B69-489210D29A9C}"/>
              </a:ext>
            </a:extLst>
          </p:cNvPr>
          <p:cNvSpPr>
            <a:spLocks noGrp="1"/>
          </p:cNvSpPr>
          <p:nvPr>
            <p:ph idx="1"/>
          </p:nvPr>
        </p:nvSpPr>
        <p:spPr>
          <a:xfrm>
            <a:off x="628650" y="1825624"/>
            <a:ext cx="7886700" cy="4417233"/>
          </a:xfrm>
        </p:spPr>
        <p:txBody>
          <a:bodyPr vert="horz" lIns="91440" tIns="45720" rIns="91440" bIns="45720" rtlCol="0" anchor="t">
            <a:normAutofit/>
          </a:bodyPr>
          <a:lstStyle/>
          <a:p>
            <a:r>
              <a:rPr lang="en-US" dirty="0"/>
              <a:t>Kindergarten uses a stand-alone paper-pencil kit. </a:t>
            </a:r>
          </a:p>
          <a:p>
            <a:r>
              <a:rPr lang="en-US" dirty="0"/>
              <a:t>Tests for students in grades 1-12 are organized in the following grade-level clusters:</a:t>
            </a:r>
            <a:endParaRPr lang="en-US" dirty="0">
              <a:cs typeface="Calibri"/>
            </a:endParaRPr>
          </a:p>
          <a:p>
            <a:pPr marL="0" indent="0">
              <a:buNone/>
            </a:pPr>
            <a:endParaRPr lang="en-US" dirty="0"/>
          </a:p>
          <a:p>
            <a:pPr marL="0" indent="0">
              <a:buNone/>
            </a:pPr>
            <a:endParaRPr lang="en-US" dirty="0"/>
          </a:p>
          <a:p>
            <a:r>
              <a:rPr lang="en-US" altLang="en-US" dirty="0"/>
              <a:t>The Writing domain for students in grades 4-5 may be administered online. For 2019-2020, all domains for grades 4-5 will be administered online.</a:t>
            </a:r>
            <a:endParaRPr lang="en-US" altLang="en-US" dirty="0">
              <a:cs typeface="Calibri"/>
            </a:endParaRPr>
          </a:p>
        </p:txBody>
      </p:sp>
      <p:pic>
        <p:nvPicPr>
          <p:cNvPr id="8" name="Picture 7">
            <a:extLst>
              <a:ext uri="{FF2B5EF4-FFF2-40B4-BE49-F238E27FC236}">
                <a16:creationId xmlns:a16="http://schemas.microsoft.com/office/drawing/2014/main" id="{6EAE160A-6DBD-4517-A912-143380C0484B}"/>
              </a:ext>
            </a:extLst>
          </p:cNvPr>
          <p:cNvPicPr>
            <a:picLocks noChangeAspect="1"/>
          </p:cNvPicPr>
          <p:nvPr/>
        </p:nvPicPr>
        <p:blipFill>
          <a:blip r:embed="rId2"/>
          <a:stretch>
            <a:fillRect/>
          </a:stretch>
        </p:blipFill>
        <p:spPr>
          <a:xfrm>
            <a:off x="1964280" y="3189053"/>
            <a:ext cx="5095875" cy="990600"/>
          </a:xfrm>
          <a:prstGeom prst="rect">
            <a:avLst/>
          </a:prstGeom>
        </p:spPr>
      </p:pic>
      <p:sp>
        <p:nvSpPr>
          <p:cNvPr id="3" name="Slide Number Placeholder 2"/>
          <p:cNvSpPr>
            <a:spLocks noGrp="1"/>
          </p:cNvSpPr>
          <p:nvPr>
            <p:ph type="sldNum" sz="quarter" idx="4"/>
          </p:nvPr>
        </p:nvSpPr>
        <p:spPr/>
        <p:txBody>
          <a:bodyPr/>
          <a:lstStyle/>
          <a:p>
            <a:fld id="{B63E4CEF-BB1E-48C7-AE93-F39F6AA99AD7}" type="slidenum">
              <a:rPr lang="en-US" smtClean="0"/>
              <a:pPr/>
              <a:t>46</a:t>
            </a:fld>
            <a:endParaRPr lang="en-US"/>
          </a:p>
        </p:txBody>
      </p:sp>
      <p:sp>
        <p:nvSpPr>
          <p:cNvPr id="4" name="Date Placeholder 3">
            <a:extLst>
              <a:ext uri="{FF2B5EF4-FFF2-40B4-BE49-F238E27FC236}">
                <a16:creationId xmlns:a16="http://schemas.microsoft.com/office/drawing/2014/main" id="{71D3222D-866F-4457-A8E2-E7A1668F0B1F}"/>
              </a:ext>
            </a:extLst>
          </p:cNvPr>
          <p:cNvSpPr>
            <a:spLocks noGrp="1"/>
          </p:cNvSpPr>
          <p:nvPr>
            <p:ph type="dt" sz="half" idx="2"/>
          </p:nvPr>
        </p:nvSpPr>
        <p:spPr/>
        <p:txBody>
          <a:bodyPr/>
          <a:lstStyle/>
          <a:p>
            <a:fld id="{900379AE-FDE4-4971-9B7E-879F02045C40}" type="datetime1">
              <a:rPr lang="en-US" smtClean="0"/>
              <a:t>8/24/2018</a:t>
            </a:fld>
            <a:endParaRPr lang="en-US"/>
          </a:p>
        </p:txBody>
      </p:sp>
    </p:spTree>
    <p:extLst>
      <p:ext uri="{BB962C8B-B14F-4D97-AF65-F5344CB8AC3E}">
        <p14:creationId xmlns:p14="http://schemas.microsoft.com/office/powerpoint/2010/main" val="1650410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FF9545E7-B370-443A-A9BF-A216C3FD233B}"/>
              </a:ext>
            </a:extLst>
          </p:cNvPr>
          <p:cNvSpPr>
            <a:spLocks noGrp="1"/>
          </p:cNvSpPr>
          <p:nvPr>
            <p:ph type="title"/>
          </p:nvPr>
        </p:nvSpPr>
        <p:spPr/>
        <p:txBody>
          <a:bodyPr>
            <a:noAutofit/>
          </a:bodyPr>
          <a:lstStyle/>
          <a:p>
            <a:r>
              <a:rPr lang="en-US" altLang="en-US"/>
              <a:t>ACCESS for ELLs 2.0</a:t>
            </a:r>
          </a:p>
        </p:txBody>
      </p:sp>
      <p:sp>
        <p:nvSpPr>
          <p:cNvPr id="147459" name="Content Placeholder 2">
            <a:extLst>
              <a:ext uri="{FF2B5EF4-FFF2-40B4-BE49-F238E27FC236}">
                <a16:creationId xmlns:a16="http://schemas.microsoft.com/office/drawing/2014/main" id="{AF17D0F5-80AA-4762-8474-4347CB076509}"/>
              </a:ext>
            </a:extLst>
          </p:cNvPr>
          <p:cNvSpPr>
            <a:spLocks noGrp="1"/>
          </p:cNvSpPr>
          <p:nvPr>
            <p:ph idx="1"/>
          </p:nvPr>
        </p:nvSpPr>
        <p:spPr/>
        <p:txBody>
          <a:bodyPr>
            <a:normAutofit fontScale="92500" lnSpcReduction="10000"/>
          </a:bodyPr>
          <a:lstStyle/>
          <a:p>
            <a:pPr marL="0" indent="0" eaLnBrk="1" hangingPunct="1">
              <a:lnSpc>
                <a:spcPct val="100000"/>
              </a:lnSpc>
              <a:spcBef>
                <a:spcPct val="0"/>
              </a:spcBef>
              <a:buNone/>
            </a:pPr>
            <a:r>
              <a:rPr lang="en-US" altLang="en-US" sz="2400" b="1"/>
              <a:t>Testing Modes</a:t>
            </a:r>
          </a:p>
          <a:p>
            <a:pPr eaLnBrk="1" hangingPunct="1">
              <a:lnSpc>
                <a:spcPct val="100000"/>
              </a:lnSpc>
              <a:spcBef>
                <a:spcPct val="0"/>
              </a:spcBef>
            </a:pPr>
            <a:r>
              <a:rPr lang="en-US" altLang="en-US" sz="2400"/>
              <a:t>The online test is a staged adaptive test, meaning students will progress through the test based on their performance.</a:t>
            </a:r>
          </a:p>
          <a:p>
            <a:pPr>
              <a:lnSpc>
                <a:spcPct val="100000"/>
              </a:lnSpc>
              <a:spcBef>
                <a:spcPct val="0"/>
              </a:spcBef>
            </a:pPr>
            <a:r>
              <a:rPr lang="en-US" altLang="en-US" sz="2400" b="1" dirty="0"/>
              <a:t>The online</a:t>
            </a:r>
            <a:r>
              <a:rPr lang="en-US" altLang="en-US" sz="2400" b="1" i="1" dirty="0"/>
              <a:t> </a:t>
            </a:r>
            <a:r>
              <a:rPr lang="en-US" altLang="en-US" sz="2400" b="1" dirty="0"/>
              <a:t>test does not require test administrators/examiners to determine tier placement of students in order to administer the test.</a:t>
            </a:r>
            <a:endParaRPr lang="en-US" altLang="en-US" sz="2400" dirty="0"/>
          </a:p>
          <a:p>
            <a:pPr eaLnBrk="1" hangingPunct="1">
              <a:lnSpc>
                <a:spcPct val="100000"/>
              </a:lnSpc>
              <a:spcBef>
                <a:spcPct val="0"/>
              </a:spcBef>
            </a:pPr>
            <a:r>
              <a:rPr lang="en-US" altLang="en-US" sz="2400" dirty="0"/>
              <a:t>Each student testing online will require a computer and headset </a:t>
            </a:r>
            <a:r>
              <a:rPr lang="en-US" altLang="en-US" sz="2400" b="1" u="sng" dirty="0"/>
              <a:t>with microphone</a:t>
            </a:r>
            <a:r>
              <a:rPr lang="en-US" altLang="en-US" sz="2400" dirty="0"/>
              <a:t> for the Speaking test – and headphones for the other domains.</a:t>
            </a:r>
          </a:p>
          <a:p>
            <a:pPr>
              <a:lnSpc>
                <a:spcPct val="100000"/>
              </a:lnSpc>
              <a:spcBef>
                <a:spcPct val="0"/>
              </a:spcBef>
            </a:pPr>
            <a:r>
              <a:rPr lang="en-US" altLang="en-US" sz="2400" dirty="0"/>
              <a:t>WIDA recommends that students take the </a:t>
            </a:r>
            <a:r>
              <a:rPr lang="en-US" altLang="en-US" sz="2400" b="1" dirty="0"/>
              <a:t>Listening and Reading tests first </a:t>
            </a:r>
            <a:r>
              <a:rPr lang="en-US" altLang="en-US" sz="2400" dirty="0"/>
              <a:t>(in either order) followed by the Speaking and Writing tests (in either order).</a:t>
            </a:r>
          </a:p>
          <a:p>
            <a:pPr>
              <a:lnSpc>
                <a:spcPct val="100000"/>
              </a:lnSpc>
              <a:spcBef>
                <a:spcPts val="0"/>
              </a:spcBef>
            </a:pPr>
            <a:r>
              <a:rPr lang="en-US" altLang="en-US" sz="2400" dirty="0"/>
              <a:t>Students’ performance on the online Listening and Reading tests will determine their placement for Speaking and Writing.</a:t>
            </a:r>
          </a:p>
        </p:txBody>
      </p:sp>
      <p:sp>
        <p:nvSpPr>
          <p:cNvPr id="2" name="Slide Number Placeholder 1"/>
          <p:cNvSpPr>
            <a:spLocks noGrp="1"/>
          </p:cNvSpPr>
          <p:nvPr>
            <p:ph type="sldNum" sz="quarter" idx="4"/>
          </p:nvPr>
        </p:nvSpPr>
        <p:spPr/>
        <p:txBody>
          <a:bodyPr/>
          <a:lstStyle/>
          <a:p>
            <a:fld id="{B63E4CEF-BB1E-48C7-AE93-F39F6AA99AD7}" type="slidenum">
              <a:rPr lang="en-US" smtClean="0"/>
              <a:pPr/>
              <a:t>47</a:t>
            </a:fld>
            <a:endParaRPr lang="en-US"/>
          </a:p>
        </p:txBody>
      </p:sp>
      <p:sp>
        <p:nvSpPr>
          <p:cNvPr id="3" name="Date Placeholder 2">
            <a:extLst>
              <a:ext uri="{FF2B5EF4-FFF2-40B4-BE49-F238E27FC236}">
                <a16:creationId xmlns:a16="http://schemas.microsoft.com/office/drawing/2014/main" id="{BD7F2617-0DE2-4FBD-8FAD-A612B5BF7247}"/>
              </a:ext>
            </a:extLst>
          </p:cNvPr>
          <p:cNvSpPr>
            <a:spLocks noGrp="1"/>
          </p:cNvSpPr>
          <p:nvPr>
            <p:ph type="dt" sz="half" idx="2"/>
          </p:nvPr>
        </p:nvSpPr>
        <p:spPr/>
        <p:txBody>
          <a:bodyPr/>
          <a:lstStyle/>
          <a:p>
            <a:fld id="{C41FAD2E-7EF9-4B61-912C-C4CF9CAAAB0A}" type="datetime1">
              <a:rPr lang="en-US" smtClean="0"/>
              <a:t>8/24/2018</a:t>
            </a:fld>
            <a:endParaRPr lang="en-US"/>
          </a:p>
        </p:txBody>
      </p:sp>
    </p:spTree>
    <p:extLst>
      <p:ext uri="{BB962C8B-B14F-4D97-AF65-F5344CB8AC3E}">
        <p14:creationId xmlns:p14="http://schemas.microsoft.com/office/powerpoint/2010/main" val="1765406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4CFA4F1D-5216-4582-A1E4-59D5AFDA2C3D}"/>
              </a:ext>
            </a:extLst>
          </p:cNvPr>
          <p:cNvSpPr>
            <a:spLocks noGrp="1"/>
          </p:cNvSpPr>
          <p:nvPr>
            <p:ph type="title"/>
          </p:nvPr>
        </p:nvSpPr>
        <p:spPr/>
        <p:txBody>
          <a:bodyPr>
            <a:normAutofit/>
          </a:bodyPr>
          <a:lstStyle/>
          <a:p>
            <a:r>
              <a:rPr lang="en-US" dirty="0"/>
              <a:t>ACCESS for ELLs 2.0</a:t>
            </a:r>
            <a:endParaRPr lang="en-US" b="0" dirty="0"/>
          </a:p>
        </p:txBody>
      </p:sp>
      <p:sp>
        <p:nvSpPr>
          <p:cNvPr id="3" name="Content Placeholder 2">
            <a:extLst>
              <a:ext uri="{FF2B5EF4-FFF2-40B4-BE49-F238E27FC236}">
                <a16:creationId xmlns:a16="http://schemas.microsoft.com/office/drawing/2014/main" id="{32A54780-4639-47A4-A591-61A089AC561D}"/>
              </a:ext>
            </a:extLst>
          </p:cNvPr>
          <p:cNvSpPr>
            <a:spLocks noGrp="1"/>
          </p:cNvSpPr>
          <p:nvPr>
            <p:ph idx="1"/>
          </p:nvPr>
        </p:nvSpPr>
        <p:spPr/>
        <p:txBody>
          <a:bodyPr vert="horz" lIns="91440" tIns="45720" rIns="91440" bIns="45720" rtlCol="0" anchor="t">
            <a:normAutofit/>
          </a:bodyPr>
          <a:lstStyle/>
          <a:p>
            <a:pPr>
              <a:lnSpc>
                <a:spcPct val="100000"/>
              </a:lnSpc>
              <a:spcBef>
                <a:spcPts val="0"/>
              </a:spcBef>
              <a:defRPr/>
            </a:pPr>
            <a:r>
              <a:rPr lang="en-US" altLang="en-US" sz="2400" dirty="0"/>
              <a:t>Examiners must complete online training modules and certify in order to administer ACCESS for ELLs 2.0.</a:t>
            </a:r>
            <a:endParaRPr lang="en-US" altLang="en-US" sz="2400" dirty="0">
              <a:cs typeface="Calibri"/>
            </a:endParaRPr>
          </a:p>
          <a:p>
            <a:pPr marL="228600" lvl="1">
              <a:lnSpc>
                <a:spcPct val="100000"/>
              </a:lnSpc>
              <a:spcBef>
                <a:spcPts val="0"/>
              </a:spcBef>
              <a:defRPr/>
            </a:pPr>
            <a:r>
              <a:rPr lang="en-US" altLang="en-US" dirty="0"/>
              <a:t>Closely monitor the number of English Learners (ELs) in your systems to ensure an accurate order of any paper materials your system may require. </a:t>
            </a:r>
            <a:r>
              <a:rPr lang="en-US" altLang="en-US" u="sng" dirty="0"/>
              <a:t>Systems will be invoiced for excessive orders</a:t>
            </a:r>
            <a:r>
              <a:rPr lang="en-US" altLang="en-US" dirty="0"/>
              <a:t>.</a:t>
            </a:r>
          </a:p>
          <a:p>
            <a:pPr>
              <a:lnSpc>
                <a:spcPct val="100000"/>
              </a:lnSpc>
              <a:spcBef>
                <a:spcPts val="0"/>
              </a:spcBef>
              <a:defRPr/>
            </a:pPr>
            <a:r>
              <a:rPr lang="en-US" altLang="en-US" sz="2400" b="1" dirty="0"/>
              <a:t>WIDA will charge districts $100.00 for each data correction that is not made through WIDA AMS during Pre-Reporting or Post-Reporting Data Validation.</a:t>
            </a:r>
            <a:endParaRPr lang="en-US" altLang="en-US" sz="2400" b="1" dirty="0">
              <a:cs typeface="Calibri"/>
            </a:endParaRPr>
          </a:p>
        </p:txBody>
      </p:sp>
      <p:sp>
        <p:nvSpPr>
          <p:cNvPr id="2" name="Slide Number Placeholder 1"/>
          <p:cNvSpPr>
            <a:spLocks noGrp="1"/>
          </p:cNvSpPr>
          <p:nvPr>
            <p:ph type="sldNum" sz="quarter" idx="4"/>
          </p:nvPr>
        </p:nvSpPr>
        <p:spPr/>
        <p:txBody>
          <a:bodyPr/>
          <a:lstStyle/>
          <a:p>
            <a:fld id="{B63E4CEF-BB1E-48C7-AE93-F39F6AA99AD7}" type="slidenum">
              <a:rPr lang="en-US" smtClean="0"/>
              <a:pPr/>
              <a:t>48</a:t>
            </a:fld>
            <a:endParaRPr lang="en-US"/>
          </a:p>
        </p:txBody>
      </p:sp>
      <p:sp>
        <p:nvSpPr>
          <p:cNvPr id="4" name="Date Placeholder 3">
            <a:extLst>
              <a:ext uri="{FF2B5EF4-FFF2-40B4-BE49-F238E27FC236}">
                <a16:creationId xmlns:a16="http://schemas.microsoft.com/office/drawing/2014/main" id="{04C4AD73-6F97-4F71-A97D-D552F032BF41}"/>
              </a:ext>
            </a:extLst>
          </p:cNvPr>
          <p:cNvSpPr>
            <a:spLocks noGrp="1"/>
          </p:cNvSpPr>
          <p:nvPr>
            <p:ph type="dt" sz="half" idx="2"/>
          </p:nvPr>
        </p:nvSpPr>
        <p:spPr/>
        <p:txBody>
          <a:bodyPr/>
          <a:lstStyle/>
          <a:p>
            <a:fld id="{84E632C6-6A11-4483-91A5-3D9805C8D1E7}" type="datetime1">
              <a:rPr lang="en-US" smtClean="0"/>
              <a:t>8/24/2018</a:t>
            </a:fld>
            <a:endParaRPr lang="en-US"/>
          </a:p>
        </p:txBody>
      </p:sp>
    </p:spTree>
    <p:extLst>
      <p:ext uri="{BB962C8B-B14F-4D97-AF65-F5344CB8AC3E}">
        <p14:creationId xmlns:p14="http://schemas.microsoft.com/office/powerpoint/2010/main" val="248931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F3DDF1F7-FD0A-41C6-B56B-B6203C223D7F}"/>
              </a:ext>
            </a:extLst>
          </p:cNvPr>
          <p:cNvSpPr>
            <a:spLocks noGrp="1"/>
          </p:cNvSpPr>
          <p:nvPr>
            <p:ph type="title"/>
          </p:nvPr>
        </p:nvSpPr>
        <p:spPr/>
        <p:txBody>
          <a:bodyPr>
            <a:normAutofit/>
          </a:bodyPr>
          <a:lstStyle/>
          <a:p>
            <a:r>
              <a:rPr lang="en-US" dirty="0"/>
              <a:t>ACCESS for ELLs 2.0</a:t>
            </a:r>
            <a:endParaRPr lang="en-US" b="0" dirty="0"/>
          </a:p>
        </p:txBody>
      </p:sp>
      <p:sp>
        <p:nvSpPr>
          <p:cNvPr id="3" name="Content Placeholder 2">
            <a:extLst>
              <a:ext uri="{FF2B5EF4-FFF2-40B4-BE49-F238E27FC236}">
                <a16:creationId xmlns:a16="http://schemas.microsoft.com/office/drawing/2014/main" id="{10F8BF45-7782-4DBF-A6ED-AF5A4299DDD6}"/>
              </a:ext>
            </a:extLst>
          </p:cNvPr>
          <p:cNvSpPr>
            <a:spLocks noGrp="1"/>
          </p:cNvSpPr>
          <p:nvPr>
            <p:ph idx="1"/>
          </p:nvPr>
        </p:nvSpPr>
        <p:spPr/>
        <p:txBody>
          <a:bodyPr vert="horz" lIns="91440" tIns="45720" rIns="91440" bIns="45720" rtlCol="0" anchor="t">
            <a:normAutofit/>
          </a:bodyPr>
          <a:lstStyle/>
          <a:p>
            <a:pPr marL="0" indent="0">
              <a:buNone/>
            </a:pPr>
            <a:r>
              <a:rPr lang="en-US" dirty="0"/>
              <a:t>Clean-up inactive training accounts prior to the </a:t>
            </a:r>
            <a:r>
              <a:rPr lang="en-US" dirty="0" err="1"/>
              <a:t>GaDOE</a:t>
            </a:r>
            <a:r>
              <a:rPr lang="en-US" dirty="0"/>
              <a:t> ACCESS pre-administration webinars.</a:t>
            </a:r>
          </a:p>
          <a:p>
            <a:pPr lvl="1"/>
            <a:r>
              <a:rPr lang="en-US" dirty="0"/>
              <a:t>Uncheck all of the listed permissions and then it will effectively deactivate their WIDA.us account.</a:t>
            </a:r>
            <a:endParaRPr lang="en-US" dirty="0">
              <a:cs typeface="Calibri"/>
            </a:endParaRPr>
          </a:p>
          <a:p>
            <a:pPr lvl="1">
              <a:lnSpc>
                <a:spcPct val="100000"/>
              </a:lnSpc>
              <a:defRPr/>
            </a:pPr>
            <a:r>
              <a:rPr lang="en-US" sz="2000" dirty="0"/>
              <a:t>The STC may send the </a:t>
            </a:r>
            <a:r>
              <a:rPr lang="en-US" sz="2000" b="1" dirty="0"/>
              <a:t>system name</a:t>
            </a:r>
            <a:r>
              <a:rPr lang="en-US" sz="2000" dirty="0"/>
              <a:t>, </a:t>
            </a:r>
            <a:r>
              <a:rPr lang="en-US" sz="2000" b="1" dirty="0"/>
              <a:t>full name of account holder</a:t>
            </a:r>
            <a:r>
              <a:rPr lang="en-US" sz="2000" dirty="0"/>
              <a:t>, and </a:t>
            </a:r>
            <a:r>
              <a:rPr lang="en-US" sz="2000" b="1" dirty="0"/>
              <a:t>email address of account holder</a:t>
            </a:r>
            <a:r>
              <a:rPr lang="en-US" sz="2000" dirty="0"/>
              <a:t> to WIDA Helpdesk (</a:t>
            </a:r>
            <a:r>
              <a:rPr lang="en-US" sz="2000" dirty="0">
                <a:hlinkClick r:id="rId2"/>
              </a:rPr>
              <a:t>help@wida.us</a:t>
            </a:r>
            <a:r>
              <a:rPr lang="en-US" sz="2000" dirty="0"/>
              <a:t>)</a:t>
            </a:r>
            <a:endParaRPr lang="en-US" sz="2000" dirty="0">
              <a:cs typeface="Calibri"/>
            </a:endParaRPr>
          </a:p>
          <a:p>
            <a:pPr>
              <a:lnSpc>
                <a:spcPct val="100000"/>
              </a:lnSpc>
              <a:defRPr/>
            </a:pPr>
            <a:endParaRPr lang="en-US" sz="2400"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49</a:t>
            </a:fld>
            <a:endParaRPr lang="en-US"/>
          </a:p>
        </p:txBody>
      </p:sp>
      <p:sp>
        <p:nvSpPr>
          <p:cNvPr id="4" name="Date Placeholder 3">
            <a:extLst>
              <a:ext uri="{FF2B5EF4-FFF2-40B4-BE49-F238E27FC236}">
                <a16:creationId xmlns:a16="http://schemas.microsoft.com/office/drawing/2014/main" id="{83517490-1E67-46FE-91CB-B6B600ADCE32}"/>
              </a:ext>
            </a:extLst>
          </p:cNvPr>
          <p:cNvSpPr>
            <a:spLocks noGrp="1"/>
          </p:cNvSpPr>
          <p:nvPr>
            <p:ph type="dt" sz="half" idx="2"/>
          </p:nvPr>
        </p:nvSpPr>
        <p:spPr/>
        <p:txBody>
          <a:bodyPr/>
          <a:lstStyle/>
          <a:p>
            <a:fld id="{55CE55A4-43EB-423D-A7FF-0B6EC846E084}" type="datetime1">
              <a:rPr lang="en-US" smtClean="0"/>
              <a:t>8/24/2018</a:t>
            </a:fld>
            <a:endParaRPr lang="en-US"/>
          </a:p>
        </p:txBody>
      </p:sp>
    </p:spTree>
    <p:extLst>
      <p:ext uri="{BB962C8B-B14F-4D97-AF65-F5344CB8AC3E}">
        <p14:creationId xmlns:p14="http://schemas.microsoft.com/office/powerpoint/2010/main" val="4025624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screenshot of a cell phone&#10;&#10;Description generated with very high confidence">
            <a:extLst>
              <a:ext uri="{FF2B5EF4-FFF2-40B4-BE49-F238E27FC236}">
                <a16:creationId xmlns:a16="http://schemas.microsoft.com/office/drawing/2014/main" id="{0F362319-A43A-4FD5-B0C2-6AA4F666AD09}"/>
              </a:ext>
            </a:extLst>
          </p:cNvPr>
          <p:cNvPicPr>
            <a:picLocks noGrp="1" noChangeAspect="1"/>
          </p:cNvPicPr>
          <p:nvPr>
            <p:ph idx="1"/>
          </p:nvPr>
        </p:nvPicPr>
        <p:blipFill>
          <a:blip r:embed="rId2"/>
          <a:stretch>
            <a:fillRect/>
          </a:stretch>
        </p:blipFill>
        <p:spPr>
          <a:xfrm>
            <a:off x="585216" y="1462864"/>
            <a:ext cx="5621814" cy="4057625"/>
          </a:xfrm>
          <a:prstGeom prst="rect">
            <a:avLst/>
          </a:prstGeom>
          <a:ln>
            <a:solidFill>
              <a:schemeClr val="accent1"/>
            </a:solidFill>
          </a:ln>
        </p:spPr>
      </p:pic>
      <p:sp>
        <p:nvSpPr>
          <p:cNvPr id="2" name="Title 1">
            <a:extLst>
              <a:ext uri="{FF2B5EF4-FFF2-40B4-BE49-F238E27FC236}">
                <a16:creationId xmlns:a16="http://schemas.microsoft.com/office/drawing/2014/main" id="{4682FE05-95AB-4021-B697-5E2EFD2761D9}"/>
              </a:ext>
            </a:extLst>
          </p:cNvPr>
          <p:cNvSpPr>
            <a:spLocks noGrp="1"/>
          </p:cNvSpPr>
          <p:nvPr>
            <p:ph type="title"/>
          </p:nvPr>
        </p:nvSpPr>
        <p:spPr>
          <a:xfrm>
            <a:off x="503270" y="261885"/>
            <a:ext cx="5954680" cy="1100889"/>
          </a:xfrm>
        </p:spPr>
        <p:txBody>
          <a:bodyPr>
            <a:normAutofit/>
          </a:bodyPr>
          <a:lstStyle/>
          <a:p>
            <a:r>
              <a:rPr lang="en-US" sz="3600" dirty="0"/>
              <a:t>Link to System Test Coordinator Resources</a:t>
            </a:r>
          </a:p>
        </p:txBody>
      </p:sp>
      <p:sp>
        <p:nvSpPr>
          <p:cNvPr id="4" name="Slide Number Placeholder 3">
            <a:extLst>
              <a:ext uri="{FF2B5EF4-FFF2-40B4-BE49-F238E27FC236}">
                <a16:creationId xmlns:a16="http://schemas.microsoft.com/office/drawing/2014/main" id="{C70CA44F-1D56-4582-A910-FD24D89104B3}"/>
              </a:ext>
            </a:extLst>
          </p:cNvPr>
          <p:cNvSpPr>
            <a:spLocks noGrp="1"/>
          </p:cNvSpPr>
          <p:nvPr>
            <p:ph type="sldNum" sz="quarter" idx="4"/>
          </p:nvPr>
        </p:nvSpPr>
        <p:spPr/>
        <p:txBody>
          <a:bodyPr/>
          <a:lstStyle/>
          <a:p>
            <a:fld id="{B63E4CEF-BB1E-48C7-AE93-F39F6AA99AD7}" type="slidenum">
              <a:rPr lang="en-US" smtClean="0"/>
              <a:pPr/>
              <a:t>5</a:t>
            </a:fld>
            <a:endParaRPr lang="en-US"/>
          </a:p>
        </p:txBody>
      </p:sp>
      <p:sp>
        <p:nvSpPr>
          <p:cNvPr id="6" name="TextBox 5">
            <a:extLst>
              <a:ext uri="{FF2B5EF4-FFF2-40B4-BE49-F238E27FC236}">
                <a16:creationId xmlns:a16="http://schemas.microsoft.com/office/drawing/2014/main" id="{15F78E3D-E97B-4066-871F-A277CAD8D18C}"/>
              </a:ext>
            </a:extLst>
          </p:cNvPr>
          <p:cNvSpPr txBox="1"/>
          <p:nvPr/>
        </p:nvSpPr>
        <p:spPr>
          <a:xfrm>
            <a:off x="436098" y="5609930"/>
            <a:ext cx="6344530" cy="646331"/>
          </a:xfrm>
          <a:prstGeom prst="rect">
            <a:avLst/>
          </a:prstGeom>
          <a:noFill/>
        </p:spPr>
        <p:txBody>
          <a:bodyPr wrap="square" rtlCol="0">
            <a:spAutoFit/>
          </a:bodyPr>
          <a:lstStyle/>
          <a:p>
            <a:pPr>
              <a:defRPr/>
            </a:pPr>
            <a:r>
              <a:rPr lang="en-US"/>
              <a:t>Assessment Webinar memos posted at: </a:t>
            </a:r>
            <a:r>
              <a:rPr lang="en-US">
                <a:hlinkClick r:id="rId3"/>
              </a:rPr>
              <a:t>www.gadoe.org/</a:t>
            </a:r>
            <a:r>
              <a:rPr lang="en-US">
                <a:hlinkClick r:id="rId4"/>
              </a:rPr>
              <a:t>Assessment</a:t>
            </a:r>
            <a:r>
              <a:rPr lang="en-US">
                <a:cs typeface="Calibri"/>
              </a:rPr>
              <a:t> (then select </a:t>
            </a:r>
            <a:r>
              <a:rPr lang="en-US" b="1">
                <a:cs typeface="Calibri"/>
              </a:rPr>
              <a:t>For Educators...</a:t>
            </a:r>
            <a:r>
              <a:rPr lang="en-US">
                <a:cs typeface="Calibri"/>
              </a:rPr>
              <a:t>)</a:t>
            </a:r>
            <a:endParaRPr lang="en-US">
              <a:hlinkClick r:id="rId4"/>
            </a:endParaRPr>
          </a:p>
        </p:txBody>
      </p:sp>
      <p:sp>
        <p:nvSpPr>
          <p:cNvPr id="7" name="Oval 6">
            <a:extLst>
              <a:ext uri="{FF2B5EF4-FFF2-40B4-BE49-F238E27FC236}">
                <a16:creationId xmlns:a16="http://schemas.microsoft.com/office/drawing/2014/main" id="{8B76AC52-CE9F-42A6-A943-DA935BAB5C14}"/>
              </a:ext>
            </a:extLst>
          </p:cNvPr>
          <p:cNvSpPr/>
          <p:nvPr/>
        </p:nvSpPr>
        <p:spPr>
          <a:xfrm>
            <a:off x="4901184" y="5194614"/>
            <a:ext cx="749808" cy="2287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D67BFC60-ACF5-4B18-B779-BD392C1034EE}"/>
              </a:ext>
            </a:extLst>
          </p:cNvPr>
          <p:cNvSpPr>
            <a:spLocks noGrp="1"/>
          </p:cNvSpPr>
          <p:nvPr>
            <p:ph type="dt" sz="half" idx="2"/>
          </p:nvPr>
        </p:nvSpPr>
        <p:spPr/>
        <p:txBody>
          <a:bodyPr/>
          <a:lstStyle/>
          <a:p>
            <a:fld id="{5DB9FCD7-09E3-4B95-BE1B-F8718B13563E}" type="datetime1">
              <a:rPr lang="en-US" smtClean="0"/>
              <a:t>8/24/2018</a:t>
            </a:fld>
            <a:endParaRPr lang="en-US"/>
          </a:p>
        </p:txBody>
      </p:sp>
    </p:spTree>
    <p:extLst>
      <p:ext uri="{BB962C8B-B14F-4D97-AF65-F5344CB8AC3E}">
        <p14:creationId xmlns:p14="http://schemas.microsoft.com/office/powerpoint/2010/main" val="2963387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Title 1">
            <a:extLst>
              <a:ext uri="{FF2B5EF4-FFF2-40B4-BE49-F238E27FC236}">
                <a16:creationId xmlns:a16="http://schemas.microsoft.com/office/drawing/2014/main" id="{0B1F384E-47D7-4FD1-8B11-A0983356170C}"/>
              </a:ext>
            </a:extLst>
          </p:cNvPr>
          <p:cNvSpPr>
            <a:spLocks noGrp="1"/>
          </p:cNvSpPr>
          <p:nvPr>
            <p:ph type="title"/>
          </p:nvPr>
        </p:nvSpPr>
        <p:spPr/>
        <p:txBody>
          <a:bodyPr>
            <a:noAutofit/>
          </a:bodyPr>
          <a:lstStyle/>
          <a:p>
            <a:r>
              <a:rPr lang="en-US" dirty="0"/>
              <a:t>ACCESS for ELLs 2.0</a:t>
            </a:r>
            <a:endParaRPr lang="en-US" b="0" dirty="0"/>
          </a:p>
        </p:txBody>
      </p:sp>
      <p:sp>
        <p:nvSpPr>
          <p:cNvPr id="3" name="Content Placeholder 2">
            <a:extLst>
              <a:ext uri="{FF2B5EF4-FFF2-40B4-BE49-F238E27FC236}">
                <a16:creationId xmlns:a16="http://schemas.microsoft.com/office/drawing/2014/main" id="{4CABD745-96E1-4E1D-A8FC-EB5476027AF6}"/>
              </a:ext>
            </a:extLst>
          </p:cNvPr>
          <p:cNvSpPr>
            <a:spLocks noGrp="1"/>
          </p:cNvSpPr>
          <p:nvPr>
            <p:ph idx="1"/>
          </p:nvPr>
        </p:nvSpPr>
        <p:spPr/>
        <p:txBody>
          <a:bodyPr rtlCol="0">
            <a:normAutofit fontScale="85000" lnSpcReduction="20000"/>
          </a:bodyPr>
          <a:lstStyle/>
          <a:p>
            <a:pPr marL="0" indent="0" eaLnBrk="1" hangingPunct="1">
              <a:lnSpc>
                <a:spcPct val="110000"/>
              </a:lnSpc>
              <a:buNone/>
              <a:defRPr/>
            </a:pPr>
            <a:r>
              <a:rPr lang="en-US" altLang="en-US" sz="2400" b="1" dirty="0"/>
              <a:t>Administration Schedule</a:t>
            </a:r>
          </a:p>
          <a:p>
            <a:pPr marL="0" indent="0" eaLnBrk="1" hangingPunct="1">
              <a:lnSpc>
                <a:spcPct val="110000"/>
              </a:lnSpc>
              <a:buNone/>
              <a:defRPr/>
            </a:pPr>
            <a:r>
              <a:rPr lang="en-US" altLang="en-US" sz="2400" dirty="0"/>
              <a:t>The domains may be administered in a manner that best works for scheduling purposes and the use of technology.</a:t>
            </a:r>
          </a:p>
          <a:p>
            <a:pPr>
              <a:lnSpc>
                <a:spcPct val="110000"/>
              </a:lnSpc>
              <a:defRPr/>
            </a:pPr>
            <a:r>
              <a:rPr lang="en-US" altLang="en-US" sz="2600" dirty="0"/>
              <a:t>However, a </a:t>
            </a:r>
            <a:r>
              <a:rPr lang="en-US" altLang="en-US" sz="2600" u="sng" dirty="0"/>
              <a:t>single domain </a:t>
            </a:r>
            <a:r>
              <a:rPr lang="en-US" altLang="en-US" sz="2600" b="1" u="sng" dirty="0"/>
              <a:t>may not </a:t>
            </a:r>
            <a:r>
              <a:rPr lang="en-US" altLang="en-US" sz="2600" u="sng" dirty="0"/>
              <a:t>be broken into separate administrations</a:t>
            </a:r>
            <a:r>
              <a:rPr lang="en-US" altLang="en-US" sz="2600" dirty="0"/>
              <a:t>.</a:t>
            </a:r>
          </a:p>
          <a:p>
            <a:pPr>
              <a:lnSpc>
                <a:spcPct val="110000"/>
              </a:lnSpc>
              <a:defRPr/>
            </a:pPr>
            <a:r>
              <a:rPr lang="en-US" altLang="en-US" sz="2600" dirty="0"/>
              <a:t>For </a:t>
            </a:r>
            <a:r>
              <a:rPr lang="en-US" altLang="en-US" sz="2600" b="1" dirty="0"/>
              <a:t>Speaking, </a:t>
            </a:r>
            <a:r>
              <a:rPr lang="en-US" altLang="en-US" sz="2600" dirty="0"/>
              <a:t>it is recommended that groups of 5-7 students (or fewer) test simultaneously so that headset microphones do not capture other voices.</a:t>
            </a:r>
          </a:p>
          <a:p>
            <a:pPr>
              <a:lnSpc>
                <a:spcPct val="110000"/>
              </a:lnSpc>
              <a:defRPr/>
            </a:pPr>
            <a:r>
              <a:rPr lang="en-US" altLang="en-US" sz="2600" dirty="0"/>
              <a:t>Students from different grades may test in the same room simultaneously</a:t>
            </a:r>
          </a:p>
          <a:p>
            <a:pPr lvl="1">
              <a:lnSpc>
                <a:spcPct val="110000"/>
              </a:lnSpc>
              <a:defRPr/>
            </a:pPr>
            <a:r>
              <a:rPr lang="en-US" altLang="en-US" sz="2200" dirty="0"/>
              <a:t>Consider student needs before taking this approach. </a:t>
            </a:r>
          </a:p>
          <a:p>
            <a:pPr>
              <a:lnSpc>
                <a:spcPct val="110000"/>
              </a:lnSpc>
              <a:defRPr/>
            </a:pPr>
            <a:r>
              <a:rPr lang="en-US" altLang="en-US" sz="2400" dirty="0"/>
              <a:t>Target administration times range from 30 minutes up to 60 minutes.</a:t>
            </a:r>
          </a:p>
        </p:txBody>
      </p:sp>
      <p:sp>
        <p:nvSpPr>
          <p:cNvPr id="2" name="Slide Number Placeholder 1"/>
          <p:cNvSpPr>
            <a:spLocks noGrp="1"/>
          </p:cNvSpPr>
          <p:nvPr>
            <p:ph type="sldNum" sz="quarter" idx="4"/>
          </p:nvPr>
        </p:nvSpPr>
        <p:spPr/>
        <p:txBody>
          <a:bodyPr/>
          <a:lstStyle/>
          <a:p>
            <a:fld id="{B63E4CEF-BB1E-48C7-AE93-F39F6AA99AD7}" type="slidenum">
              <a:rPr lang="en-US" smtClean="0"/>
              <a:pPr/>
              <a:t>50</a:t>
            </a:fld>
            <a:endParaRPr lang="en-US"/>
          </a:p>
        </p:txBody>
      </p:sp>
      <p:sp>
        <p:nvSpPr>
          <p:cNvPr id="4" name="Date Placeholder 3">
            <a:extLst>
              <a:ext uri="{FF2B5EF4-FFF2-40B4-BE49-F238E27FC236}">
                <a16:creationId xmlns:a16="http://schemas.microsoft.com/office/drawing/2014/main" id="{D871551F-071E-46BE-A938-E982F43F1773}"/>
              </a:ext>
            </a:extLst>
          </p:cNvPr>
          <p:cNvSpPr>
            <a:spLocks noGrp="1"/>
          </p:cNvSpPr>
          <p:nvPr>
            <p:ph type="dt" sz="half" idx="2"/>
          </p:nvPr>
        </p:nvSpPr>
        <p:spPr/>
        <p:txBody>
          <a:bodyPr/>
          <a:lstStyle/>
          <a:p>
            <a:fld id="{B55ADC3A-FDB1-4BED-B963-DE4E3ABF1C47}" type="datetime1">
              <a:rPr lang="en-US" smtClean="0"/>
              <a:t>8/24/2018</a:t>
            </a:fld>
            <a:endParaRPr lang="en-US"/>
          </a:p>
        </p:txBody>
      </p:sp>
    </p:spTree>
    <p:extLst>
      <p:ext uri="{BB962C8B-B14F-4D97-AF65-F5344CB8AC3E}">
        <p14:creationId xmlns:p14="http://schemas.microsoft.com/office/powerpoint/2010/main" val="1884252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B2A08-27E2-45A2-8F90-57129878BCD7}"/>
              </a:ext>
            </a:extLst>
          </p:cNvPr>
          <p:cNvSpPr>
            <a:spLocks noGrp="1"/>
          </p:cNvSpPr>
          <p:nvPr>
            <p:ph type="title"/>
          </p:nvPr>
        </p:nvSpPr>
        <p:spPr/>
        <p:txBody>
          <a:bodyPr/>
          <a:lstStyle/>
          <a:p>
            <a:r>
              <a:rPr lang="en-US" dirty="0"/>
              <a:t>Alternate ACCESS for ELLs</a:t>
            </a:r>
          </a:p>
        </p:txBody>
      </p:sp>
      <p:sp>
        <p:nvSpPr>
          <p:cNvPr id="4" name="Slide Number Placeholder 3">
            <a:extLst>
              <a:ext uri="{FF2B5EF4-FFF2-40B4-BE49-F238E27FC236}">
                <a16:creationId xmlns:a16="http://schemas.microsoft.com/office/drawing/2014/main" id="{F6A721AA-C0B5-4B6D-BFFB-2F5BA91CDFA9}"/>
              </a:ext>
            </a:extLst>
          </p:cNvPr>
          <p:cNvSpPr>
            <a:spLocks noGrp="1"/>
          </p:cNvSpPr>
          <p:nvPr>
            <p:ph type="sldNum" sz="quarter" idx="4"/>
          </p:nvPr>
        </p:nvSpPr>
        <p:spPr/>
        <p:txBody>
          <a:bodyPr/>
          <a:lstStyle/>
          <a:p>
            <a:fld id="{B63E4CEF-BB1E-48C7-AE93-F39F6AA99AD7}" type="slidenum">
              <a:rPr lang="en-US" smtClean="0"/>
              <a:pPr/>
              <a:t>51</a:t>
            </a:fld>
            <a:endParaRPr lang="en-US"/>
          </a:p>
        </p:txBody>
      </p:sp>
      <p:pic>
        <p:nvPicPr>
          <p:cNvPr id="5" name="Content Placeholder 4">
            <a:extLst>
              <a:ext uri="{FF2B5EF4-FFF2-40B4-BE49-F238E27FC236}">
                <a16:creationId xmlns:a16="http://schemas.microsoft.com/office/drawing/2014/main" id="{4152F314-4E39-4555-BE62-048CF3C16E92}"/>
              </a:ext>
            </a:extLst>
          </p:cNvPr>
          <p:cNvPicPr>
            <a:picLocks noGrp="1" noChangeAspect="1"/>
          </p:cNvPicPr>
          <p:nvPr>
            <p:ph idx="1"/>
          </p:nvPr>
        </p:nvPicPr>
        <p:blipFill>
          <a:blip r:embed="rId2"/>
          <a:stretch>
            <a:fillRect/>
          </a:stretch>
        </p:blipFill>
        <p:spPr>
          <a:xfrm>
            <a:off x="1576120" y="5186694"/>
            <a:ext cx="4629150" cy="552450"/>
          </a:xfrm>
          <a:prstGeom prst="rect">
            <a:avLst/>
          </a:prstGeom>
        </p:spPr>
      </p:pic>
      <p:sp>
        <p:nvSpPr>
          <p:cNvPr id="6" name="TextBox 5">
            <a:extLst>
              <a:ext uri="{FF2B5EF4-FFF2-40B4-BE49-F238E27FC236}">
                <a16:creationId xmlns:a16="http://schemas.microsoft.com/office/drawing/2014/main" id="{393E7A4D-FF24-4260-A9AA-1C90095422B9}"/>
              </a:ext>
            </a:extLst>
          </p:cNvPr>
          <p:cNvSpPr txBox="1"/>
          <p:nvPr/>
        </p:nvSpPr>
        <p:spPr>
          <a:xfrm>
            <a:off x="603984" y="1492601"/>
            <a:ext cx="7728984" cy="3970318"/>
          </a:xfrm>
          <a:prstGeom prst="rect">
            <a:avLst/>
          </a:prstGeom>
          <a:noFill/>
        </p:spPr>
        <p:txBody>
          <a:bodyPr wrap="square" rtlCol="0">
            <a:spAutoFit/>
          </a:bodyPr>
          <a:lstStyle/>
          <a:p>
            <a:r>
              <a:rPr lang="en-US" dirty="0"/>
              <a:t>Measures English proficiency growth of ELs with significant cognitive disabilities</a:t>
            </a:r>
          </a:p>
          <a:p>
            <a:endParaRPr lang="en-US" dirty="0"/>
          </a:p>
          <a:p>
            <a:r>
              <a:rPr lang="en-US" dirty="0"/>
              <a:t>Alternate ACCESS for ELLs assesses Listening, Speaking, Reading and Writing.</a:t>
            </a:r>
          </a:p>
          <a:p>
            <a:endParaRPr lang="en-US" dirty="0"/>
          </a:p>
          <a:p>
            <a:r>
              <a:rPr lang="en-US" dirty="0"/>
              <a:t>Test aligned to WIDA Standards in four content areas:</a:t>
            </a:r>
          </a:p>
          <a:p>
            <a:pPr marL="742950" lvl="1" indent="-285750">
              <a:buFont typeface="Arial" panose="020B0604020202020204" pitchFamily="34" charset="0"/>
              <a:buChar char="•"/>
            </a:pPr>
            <a:r>
              <a:rPr lang="en-US" dirty="0"/>
              <a:t>Language of Language Arts</a:t>
            </a:r>
          </a:p>
          <a:p>
            <a:pPr marL="742950" lvl="1" indent="-285750">
              <a:buFont typeface="Arial" panose="020B0604020202020204" pitchFamily="34" charset="0"/>
              <a:buChar char="•"/>
            </a:pPr>
            <a:r>
              <a:rPr lang="en-US" dirty="0"/>
              <a:t>Language of Mathematics</a:t>
            </a:r>
          </a:p>
          <a:p>
            <a:pPr marL="742950" lvl="1" indent="-285750">
              <a:buFont typeface="Arial" panose="020B0604020202020204" pitchFamily="34" charset="0"/>
              <a:buChar char="•"/>
            </a:pPr>
            <a:r>
              <a:rPr lang="en-US" dirty="0"/>
              <a:t>Language of Science</a:t>
            </a:r>
          </a:p>
          <a:p>
            <a:pPr marL="742950" lvl="1" indent="-285750">
              <a:buFont typeface="Arial" panose="020B0604020202020204" pitchFamily="34" charset="0"/>
              <a:buChar char="•"/>
            </a:pPr>
            <a:r>
              <a:rPr lang="en-US" dirty="0"/>
              <a:t>Social and Instructional Language</a:t>
            </a:r>
          </a:p>
          <a:p>
            <a:pPr marL="285750" indent="-285750">
              <a:buFont typeface="Arial" panose="020B0604020202020204" pitchFamily="34" charset="0"/>
              <a:buChar char="•"/>
            </a:pPr>
            <a:r>
              <a:rPr lang="en-US" altLang="en-US" dirty="0"/>
              <a:t>Examiners must complete online training modules and certify in order to administer Alternate ACCESS.</a:t>
            </a:r>
          </a:p>
          <a:p>
            <a:endParaRPr lang="en-US" altLang="en-US" dirty="0">
              <a:cs typeface="Calibri"/>
            </a:endParaRPr>
          </a:p>
          <a:p>
            <a:pPr marL="285750" indent="-285750">
              <a:buFont typeface="Arial" panose="020B0604020202020204" pitchFamily="34" charset="0"/>
              <a:buChar char="•"/>
            </a:pPr>
            <a:r>
              <a:rPr lang="en-US" dirty="0"/>
              <a:t>Booklets must ordered from DRC through the WIDA AMS system.</a:t>
            </a:r>
          </a:p>
          <a:p>
            <a:endParaRPr lang="en-US" dirty="0"/>
          </a:p>
        </p:txBody>
      </p:sp>
      <p:sp>
        <p:nvSpPr>
          <p:cNvPr id="3" name="Date Placeholder 2">
            <a:extLst>
              <a:ext uri="{FF2B5EF4-FFF2-40B4-BE49-F238E27FC236}">
                <a16:creationId xmlns:a16="http://schemas.microsoft.com/office/drawing/2014/main" id="{07C41758-B02E-49E6-9855-362733A9AD30}"/>
              </a:ext>
            </a:extLst>
          </p:cNvPr>
          <p:cNvSpPr>
            <a:spLocks noGrp="1"/>
          </p:cNvSpPr>
          <p:nvPr>
            <p:ph type="dt" sz="half" idx="2"/>
          </p:nvPr>
        </p:nvSpPr>
        <p:spPr/>
        <p:txBody>
          <a:bodyPr/>
          <a:lstStyle/>
          <a:p>
            <a:fld id="{003A338B-9767-404B-87EC-7B81AB950E57}" type="datetime1">
              <a:rPr lang="en-US" smtClean="0"/>
              <a:t>8/24/2018</a:t>
            </a:fld>
            <a:endParaRPr lang="en-US"/>
          </a:p>
        </p:txBody>
      </p:sp>
    </p:spTree>
    <p:extLst>
      <p:ext uri="{BB962C8B-B14F-4D97-AF65-F5344CB8AC3E}">
        <p14:creationId xmlns:p14="http://schemas.microsoft.com/office/powerpoint/2010/main" val="2399101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D847-B727-455B-908F-449A6EF2A460}"/>
              </a:ext>
            </a:extLst>
          </p:cNvPr>
          <p:cNvSpPr>
            <a:spLocks noGrp="1"/>
          </p:cNvSpPr>
          <p:nvPr>
            <p:ph type="title"/>
          </p:nvPr>
        </p:nvSpPr>
        <p:spPr/>
        <p:txBody>
          <a:bodyPr>
            <a:normAutofit fontScale="90000"/>
          </a:bodyPr>
          <a:lstStyle/>
          <a:p>
            <a:r>
              <a:rPr lang="en-US" dirty="0"/>
              <a:t>ACCESS for ELLs 2.0 and Alternate ACCESS for ELLs</a:t>
            </a:r>
            <a:endParaRPr lang="en-US" b="0" dirty="0"/>
          </a:p>
        </p:txBody>
      </p:sp>
      <p:graphicFrame>
        <p:nvGraphicFramePr>
          <p:cNvPr id="5" name="Content Placeholder 4">
            <a:extLst>
              <a:ext uri="{FF2B5EF4-FFF2-40B4-BE49-F238E27FC236}">
                <a16:creationId xmlns:a16="http://schemas.microsoft.com/office/drawing/2014/main" id="{DE983964-6832-4A92-8081-E6ABAC105A69}"/>
              </a:ext>
            </a:extLst>
          </p:cNvPr>
          <p:cNvGraphicFramePr>
            <a:graphicFrameLocks noGrp="1"/>
          </p:cNvGraphicFramePr>
          <p:nvPr>
            <p:ph idx="1"/>
            <p:extLst>
              <p:ext uri="{D42A27DB-BD31-4B8C-83A1-F6EECF244321}">
                <p14:modId xmlns:p14="http://schemas.microsoft.com/office/powerpoint/2010/main" val="267997741"/>
              </p:ext>
            </p:extLst>
          </p:nvPr>
        </p:nvGraphicFramePr>
        <p:xfrm>
          <a:off x="628650" y="2109090"/>
          <a:ext cx="7887670" cy="3338489"/>
        </p:xfrm>
        <a:graphic>
          <a:graphicData uri="http://schemas.openxmlformats.org/drawingml/2006/table">
            <a:tbl>
              <a:tblPr firstCol="1" bandRow="1">
                <a:tableStyleId>{5C22544A-7EE6-4342-B048-85BDC9FD1C3A}</a:tableStyleId>
              </a:tblPr>
              <a:tblGrid>
                <a:gridCol w="4147134">
                  <a:extLst>
                    <a:ext uri="{9D8B030D-6E8A-4147-A177-3AD203B41FA5}">
                      <a16:colId xmlns:a16="http://schemas.microsoft.com/office/drawing/2014/main" val="1186003123"/>
                    </a:ext>
                  </a:extLst>
                </a:gridCol>
                <a:gridCol w="1946069">
                  <a:extLst>
                    <a:ext uri="{9D8B030D-6E8A-4147-A177-3AD203B41FA5}">
                      <a16:colId xmlns:a16="http://schemas.microsoft.com/office/drawing/2014/main" val="85584389"/>
                    </a:ext>
                  </a:extLst>
                </a:gridCol>
                <a:gridCol w="1794467">
                  <a:extLst>
                    <a:ext uri="{9D8B030D-6E8A-4147-A177-3AD203B41FA5}">
                      <a16:colId xmlns:a16="http://schemas.microsoft.com/office/drawing/2014/main" val="2223398381"/>
                    </a:ext>
                  </a:extLst>
                </a:gridCol>
              </a:tblGrid>
              <a:tr h="374102">
                <a:tc>
                  <a:txBody>
                    <a:bodyPr/>
                    <a:lstStyle/>
                    <a:p>
                      <a:pPr marL="0" marR="0">
                        <a:lnSpc>
                          <a:spcPct val="100000"/>
                        </a:lnSpc>
                        <a:spcBef>
                          <a:spcPts val="0"/>
                        </a:spcBef>
                        <a:spcAft>
                          <a:spcPts val="0"/>
                        </a:spcAft>
                      </a:pPr>
                      <a:r>
                        <a:rPr lang="en-US" sz="1400" dirty="0">
                          <a:effectLst/>
                          <a:latin typeface="+mn-lt"/>
                        </a:rPr>
                        <a:t>Test Materials Ordering Available in AMS</a:t>
                      </a:r>
                      <a:endParaRPr lang="en-US" sz="1400" dirty="0">
                        <a:effectLst/>
                        <a:latin typeface="+mn-lt"/>
                        <a:ea typeface="Calibri" panose="020F0502020204030204" pitchFamily="34" charset="0"/>
                        <a:cs typeface="Calibri" panose="020F0502020204030204" pitchFamily="34" charset="0"/>
                      </a:endParaRPr>
                    </a:p>
                  </a:txBody>
                  <a:tcPr marL="82153" marR="82153" marT="38100" marB="38100" anchor="ctr"/>
                </a:tc>
                <a:tc>
                  <a:txBody>
                    <a:bodyPr/>
                    <a:lstStyle/>
                    <a:p>
                      <a:pPr marL="0" marR="0" algn="ctr">
                        <a:lnSpc>
                          <a:spcPct val="100000"/>
                        </a:lnSpc>
                        <a:spcBef>
                          <a:spcPts val="0"/>
                        </a:spcBef>
                        <a:spcAft>
                          <a:spcPts val="0"/>
                        </a:spcAft>
                      </a:pPr>
                      <a:r>
                        <a:rPr lang="en-US" sz="1400" b="0">
                          <a:solidFill>
                            <a:schemeClr val="tx1"/>
                          </a:solidFill>
                          <a:effectLst/>
                          <a:latin typeface="+mn-lt"/>
                          <a:ea typeface="Calibri" panose="020F0502020204030204" pitchFamily="34" charset="0"/>
                          <a:cs typeface="Calibri"/>
                        </a:rPr>
                        <a:t>October 10, 2018</a:t>
                      </a:r>
                      <a:endParaRPr lang="en-US" sz="1400" b="0" dirty="0">
                        <a:solidFill>
                          <a:schemeClr val="tx1"/>
                        </a:solidFill>
                        <a:effectLst/>
                        <a:latin typeface="+mn-lt"/>
                        <a:ea typeface="Calibri" panose="020F0502020204030204" pitchFamily="34" charset="0"/>
                        <a:cs typeface="Calibri"/>
                      </a:endParaRPr>
                    </a:p>
                  </a:txBody>
                  <a:tcPr marL="82153" marR="82153" marT="38100" marB="38100"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400" b="0" dirty="0">
                          <a:solidFill>
                            <a:schemeClr val="tx1"/>
                          </a:solidFill>
                          <a:effectLst/>
                          <a:latin typeface="+mn-lt"/>
                          <a:ea typeface="Calibri" panose="020F0502020204030204" pitchFamily="34" charset="0"/>
                          <a:cs typeface="Calibri"/>
                        </a:rPr>
                        <a:t>November 28, 2018</a:t>
                      </a:r>
                    </a:p>
                  </a:txBody>
                  <a:tcPr marL="82153" marR="82153" marT="38100" marB="38100" anchor="ctr">
                    <a:solidFill>
                      <a:schemeClr val="accent1">
                        <a:lumMod val="20000"/>
                        <a:lumOff val="80000"/>
                      </a:schemeClr>
                    </a:solidFill>
                  </a:tcPr>
                </a:tc>
                <a:extLst>
                  <a:ext uri="{0D108BD9-81ED-4DB2-BD59-A6C34878D82A}">
                    <a16:rowId xmlns:a16="http://schemas.microsoft.com/office/drawing/2014/main" val="2769420332"/>
                  </a:ext>
                </a:extLst>
              </a:tr>
              <a:tr h="374102">
                <a:tc>
                  <a:txBody>
                    <a:bodyPr/>
                    <a:lstStyle/>
                    <a:p>
                      <a:pPr marL="0" marR="0">
                        <a:lnSpc>
                          <a:spcPct val="100000"/>
                        </a:lnSpc>
                        <a:spcBef>
                          <a:spcPts val="0"/>
                        </a:spcBef>
                        <a:spcAft>
                          <a:spcPts val="0"/>
                        </a:spcAft>
                      </a:pPr>
                      <a:r>
                        <a:rPr lang="en-US" sz="1400">
                          <a:effectLst/>
                          <a:latin typeface="+mn-lt"/>
                        </a:rPr>
                        <a:t>WIDA AMS Test Setup Available for Test Sessions</a:t>
                      </a:r>
                      <a:endParaRPr lang="en-US" sz="1400" dirty="0">
                        <a:effectLst/>
                        <a:latin typeface="+mn-lt"/>
                        <a:ea typeface="Calibri" panose="020F0502020204030204" pitchFamily="34" charset="0"/>
                        <a:cs typeface="Calibri" panose="020F0502020204030204" pitchFamily="34" charset="0"/>
                      </a:endParaRPr>
                    </a:p>
                  </a:txBody>
                  <a:tcPr marL="82153" marR="82153" marT="38100" marB="38100" anchor="ctr"/>
                </a:tc>
                <a:tc>
                  <a:txBody>
                    <a:bodyPr/>
                    <a:lstStyle/>
                    <a:p>
                      <a:pPr marL="0" marR="0" algn="ctr">
                        <a:lnSpc>
                          <a:spcPct val="100000"/>
                        </a:lnSpc>
                        <a:spcBef>
                          <a:spcPts val="0"/>
                        </a:spcBef>
                        <a:spcAft>
                          <a:spcPts val="0"/>
                        </a:spcAft>
                      </a:pPr>
                      <a:r>
                        <a:rPr lang="en-US" sz="1400">
                          <a:solidFill>
                            <a:schemeClr val="tx1"/>
                          </a:solidFill>
                          <a:effectLst/>
                          <a:latin typeface="+mn-lt"/>
                          <a:ea typeface="Calibri" panose="020F0502020204030204" pitchFamily="34" charset="0"/>
                          <a:cs typeface="Calibri"/>
                        </a:rPr>
                        <a:t>December 6, 2018</a:t>
                      </a:r>
                    </a:p>
                  </a:txBody>
                  <a:tcPr marL="82153" marR="82153" marT="38100" marB="38100" anchor="ctr"/>
                </a:tc>
                <a:tc>
                  <a:txBody>
                    <a:bodyPr/>
                    <a:lstStyle/>
                    <a:p>
                      <a:pPr marL="0" marR="0" algn="ctr">
                        <a:lnSpc>
                          <a:spcPct val="100000"/>
                        </a:lnSpc>
                        <a:spcBef>
                          <a:spcPts val="0"/>
                        </a:spcBef>
                        <a:spcAft>
                          <a:spcPts val="0"/>
                        </a:spcAft>
                      </a:pPr>
                      <a:endParaRPr lang="en-US" sz="1400" dirty="0">
                        <a:solidFill>
                          <a:schemeClr val="tx1"/>
                        </a:solidFill>
                        <a:effectLst/>
                        <a:latin typeface="+mn-lt"/>
                        <a:ea typeface="Calibri" panose="020F0502020204030204" pitchFamily="34" charset="0"/>
                        <a:cs typeface="Calibri"/>
                      </a:endParaRPr>
                    </a:p>
                  </a:txBody>
                  <a:tcPr marL="82153" marR="82153" marT="38100" marB="38100" anchor="ctr"/>
                </a:tc>
                <a:extLst>
                  <a:ext uri="{0D108BD9-81ED-4DB2-BD59-A6C34878D82A}">
                    <a16:rowId xmlns:a16="http://schemas.microsoft.com/office/drawing/2014/main" val="702042456"/>
                  </a:ext>
                </a:extLst>
              </a:tr>
              <a:tr h="414131">
                <a:tc>
                  <a:txBody>
                    <a:bodyPr/>
                    <a:lstStyle/>
                    <a:p>
                      <a:pPr marL="0" marR="0">
                        <a:lnSpc>
                          <a:spcPct val="100000"/>
                        </a:lnSpc>
                        <a:spcBef>
                          <a:spcPts val="0"/>
                        </a:spcBef>
                        <a:spcAft>
                          <a:spcPts val="0"/>
                        </a:spcAft>
                      </a:pPr>
                      <a:r>
                        <a:rPr lang="en-US" sz="1400">
                          <a:effectLst/>
                          <a:latin typeface="+mn-lt"/>
                          <a:ea typeface="Calibri" panose="020F0502020204030204" pitchFamily="34" charset="0"/>
                          <a:cs typeface="Calibri"/>
                        </a:rPr>
                        <a:t>Alternate ACCESS Pre-Administration Webinar</a:t>
                      </a:r>
                      <a:endParaRPr lang="en-US" sz="1400" dirty="0">
                        <a:effectLst/>
                        <a:latin typeface="+mn-lt"/>
                        <a:ea typeface="Calibri" panose="020F0502020204030204" pitchFamily="34" charset="0"/>
                        <a:cs typeface="Calibri"/>
                      </a:endParaRPr>
                    </a:p>
                  </a:txBody>
                  <a:tcPr marL="82153" marR="82153" marT="38100" marB="38100" anchor="ctr"/>
                </a:tc>
                <a:tc>
                  <a:txBody>
                    <a:bodyPr/>
                    <a:lstStyle/>
                    <a:p>
                      <a:pPr marL="0" marR="0" algn="ctr">
                        <a:lnSpc>
                          <a:spcPct val="100000"/>
                        </a:lnSpc>
                        <a:spcBef>
                          <a:spcPts val="0"/>
                        </a:spcBef>
                        <a:spcAft>
                          <a:spcPts val="0"/>
                        </a:spcAft>
                      </a:pPr>
                      <a:r>
                        <a:rPr lang="en-US" sz="1400">
                          <a:solidFill>
                            <a:schemeClr val="tx1"/>
                          </a:solidFill>
                          <a:effectLst/>
                          <a:latin typeface="+mn-lt"/>
                          <a:ea typeface="Calibri" panose="020F0502020204030204" pitchFamily="34" charset="0"/>
                          <a:cs typeface="Calibri"/>
                        </a:rPr>
                        <a:t>November 14, 2018</a:t>
                      </a:r>
                      <a:endParaRPr lang="en-US" sz="1400" dirty="0">
                        <a:solidFill>
                          <a:schemeClr val="tx1"/>
                        </a:solidFill>
                        <a:effectLst/>
                        <a:latin typeface="+mn-lt"/>
                        <a:ea typeface="Calibri" panose="020F0502020204030204" pitchFamily="34" charset="0"/>
                        <a:cs typeface="Calibri"/>
                      </a:endParaRPr>
                    </a:p>
                  </a:txBody>
                  <a:tcPr marL="82153" marR="82153" marT="38100" marB="38100" anchor="ctr"/>
                </a:tc>
                <a:tc>
                  <a:txBody>
                    <a:bodyPr/>
                    <a:lstStyle/>
                    <a:p>
                      <a:pPr marL="0" marR="0" algn="ctr">
                        <a:lnSpc>
                          <a:spcPct val="100000"/>
                        </a:lnSpc>
                        <a:spcBef>
                          <a:spcPts val="0"/>
                        </a:spcBef>
                        <a:spcAft>
                          <a:spcPts val="0"/>
                        </a:spcAft>
                      </a:pPr>
                      <a:endParaRPr lang="en-US" sz="1400" dirty="0">
                        <a:solidFill>
                          <a:schemeClr val="tx1"/>
                        </a:solidFill>
                        <a:effectLst/>
                        <a:latin typeface="+mn-lt"/>
                        <a:ea typeface="Calibri" panose="020F0502020204030204" pitchFamily="34" charset="0"/>
                        <a:cs typeface="Calibri" panose="020F0502020204030204" pitchFamily="34" charset="0"/>
                      </a:endParaRPr>
                    </a:p>
                  </a:txBody>
                  <a:tcPr marL="82153" marR="82153" marT="38100" marB="38100" anchor="ctr"/>
                </a:tc>
                <a:extLst>
                  <a:ext uri="{0D108BD9-81ED-4DB2-BD59-A6C34878D82A}">
                    <a16:rowId xmlns:a16="http://schemas.microsoft.com/office/drawing/2014/main" val="1145656142"/>
                  </a:ext>
                </a:extLst>
              </a:tr>
              <a:tr h="635470">
                <a:tc>
                  <a:txBody>
                    <a:bodyPr/>
                    <a:lstStyle/>
                    <a:p>
                      <a:pPr marL="0" marR="0">
                        <a:lnSpc>
                          <a:spcPct val="100000"/>
                        </a:lnSpc>
                        <a:spcBef>
                          <a:spcPts val="0"/>
                        </a:spcBef>
                        <a:spcAft>
                          <a:spcPts val="0"/>
                        </a:spcAft>
                      </a:pPr>
                      <a:r>
                        <a:rPr lang="en-US" sz="1400">
                          <a:effectLst/>
                          <a:latin typeface="+mn-lt"/>
                          <a:ea typeface="Calibri" panose="020F0502020204030204" pitchFamily="34" charset="0"/>
                          <a:cs typeface="Calibri"/>
                        </a:rPr>
                        <a:t>ACCESS 2.0 Pre-Administration Webinar</a:t>
                      </a:r>
                    </a:p>
                  </a:txBody>
                  <a:tcPr marL="82153" marR="82153" marT="38100" marB="38100" anchor="ctr"/>
                </a:tc>
                <a:tc>
                  <a:txBody>
                    <a:bodyPr/>
                    <a:lstStyle/>
                    <a:p>
                      <a:pPr marL="0" marR="0" algn="ctr">
                        <a:lnSpc>
                          <a:spcPct val="100000"/>
                        </a:lnSpc>
                        <a:spcBef>
                          <a:spcPts val="0"/>
                        </a:spcBef>
                        <a:spcAft>
                          <a:spcPts val="0"/>
                        </a:spcAft>
                      </a:pPr>
                      <a:r>
                        <a:rPr lang="en-US" sz="1400">
                          <a:solidFill>
                            <a:schemeClr val="tx1"/>
                          </a:solidFill>
                          <a:effectLst/>
                          <a:latin typeface="+mn-lt"/>
                          <a:ea typeface="Calibri" panose="020F0502020204030204" pitchFamily="34" charset="0"/>
                          <a:cs typeface="Calibri"/>
                        </a:rPr>
                        <a:t>September 27, 2018</a:t>
                      </a:r>
                      <a:endParaRPr lang="en-US" sz="1400" dirty="0">
                        <a:solidFill>
                          <a:schemeClr val="tx1"/>
                        </a:solidFill>
                        <a:effectLst/>
                        <a:latin typeface="+mn-lt"/>
                        <a:ea typeface="Calibri" panose="020F0502020204030204" pitchFamily="34" charset="0"/>
                        <a:cs typeface="Calibri"/>
                      </a:endParaRPr>
                    </a:p>
                  </a:txBody>
                  <a:tcPr marL="82153" marR="82153" marT="38100" marB="38100" anchor="ctr"/>
                </a:tc>
                <a:tc>
                  <a:txBody>
                    <a:bodyPr/>
                    <a:lstStyle/>
                    <a:p>
                      <a:pPr marL="0" marR="0" algn="ctr">
                        <a:lnSpc>
                          <a:spcPct val="100000"/>
                        </a:lnSpc>
                        <a:spcBef>
                          <a:spcPts val="0"/>
                        </a:spcBef>
                        <a:spcAft>
                          <a:spcPts val="0"/>
                        </a:spcAft>
                      </a:pPr>
                      <a:endParaRPr lang="en-US" sz="1400" dirty="0">
                        <a:solidFill>
                          <a:schemeClr val="tx1"/>
                        </a:solidFill>
                        <a:effectLst/>
                        <a:latin typeface="+mn-lt"/>
                        <a:ea typeface="Calibri" panose="020F0502020204030204" pitchFamily="34" charset="0"/>
                        <a:cs typeface="Calibri" panose="020F0502020204030204" pitchFamily="34" charset="0"/>
                      </a:endParaRPr>
                    </a:p>
                  </a:txBody>
                  <a:tcPr marL="82153" marR="82153" marT="38100" marB="38100" anchor="ctr"/>
                </a:tc>
                <a:extLst>
                  <a:ext uri="{0D108BD9-81ED-4DB2-BD59-A6C34878D82A}">
                    <a16:rowId xmlns:a16="http://schemas.microsoft.com/office/drawing/2014/main" val="3791718585"/>
                  </a:ext>
                </a:extLst>
              </a:tr>
              <a:tr h="374102">
                <a:tc>
                  <a:txBody>
                    <a:bodyPr/>
                    <a:lstStyle/>
                    <a:p>
                      <a:pPr marL="0" marR="0">
                        <a:lnSpc>
                          <a:spcPct val="100000"/>
                        </a:lnSpc>
                        <a:spcBef>
                          <a:spcPts val="0"/>
                        </a:spcBef>
                        <a:spcAft>
                          <a:spcPts val="0"/>
                        </a:spcAft>
                      </a:pPr>
                      <a:r>
                        <a:rPr lang="en-US" sz="1400">
                          <a:effectLst/>
                          <a:latin typeface="+mn-lt"/>
                        </a:rPr>
                        <a:t>Districts Receive Test Materials </a:t>
                      </a:r>
                      <a:endParaRPr lang="en-US" sz="1400">
                        <a:effectLst/>
                        <a:latin typeface="+mn-lt"/>
                        <a:ea typeface="Calibri" panose="020F0502020204030204" pitchFamily="34" charset="0"/>
                        <a:cs typeface="Calibri" panose="020F0502020204030204" pitchFamily="34" charset="0"/>
                      </a:endParaRPr>
                    </a:p>
                  </a:txBody>
                  <a:tcPr marL="82153" marR="82153" marT="38100" marB="38100" anchor="ctr"/>
                </a:tc>
                <a:tc>
                  <a:txBody>
                    <a:bodyPr/>
                    <a:lstStyle/>
                    <a:p>
                      <a:pPr marL="0" marR="0" algn="ctr">
                        <a:lnSpc>
                          <a:spcPct val="100000"/>
                        </a:lnSpc>
                        <a:spcBef>
                          <a:spcPts val="0"/>
                        </a:spcBef>
                        <a:spcAft>
                          <a:spcPts val="0"/>
                        </a:spcAft>
                      </a:pPr>
                      <a:r>
                        <a:rPr lang="en-US" sz="1400">
                          <a:solidFill>
                            <a:schemeClr val="tx1"/>
                          </a:solidFill>
                          <a:effectLst/>
                          <a:latin typeface="+mn-lt"/>
                          <a:ea typeface="Calibri" panose="020F0502020204030204" pitchFamily="34" charset="0"/>
                          <a:cs typeface="Calibri"/>
                        </a:rPr>
                        <a:t>January 7, 2019</a:t>
                      </a:r>
                    </a:p>
                  </a:txBody>
                  <a:tcPr marL="82153" marR="82153" marT="38100" marB="38100" anchor="ctr"/>
                </a:tc>
                <a:tc>
                  <a:txBody>
                    <a:bodyPr/>
                    <a:lstStyle/>
                    <a:p>
                      <a:pPr marL="0" marR="0" algn="ctr">
                        <a:lnSpc>
                          <a:spcPct val="100000"/>
                        </a:lnSpc>
                        <a:spcBef>
                          <a:spcPts val="0"/>
                        </a:spcBef>
                        <a:spcAft>
                          <a:spcPts val="0"/>
                        </a:spcAft>
                      </a:pPr>
                      <a:endParaRPr lang="en-US" sz="1400" dirty="0">
                        <a:solidFill>
                          <a:schemeClr val="tx1"/>
                        </a:solidFill>
                        <a:effectLst/>
                        <a:latin typeface="+mn-lt"/>
                        <a:ea typeface="Calibri" panose="020F0502020204030204" pitchFamily="34" charset="0"/>
                        <a:cs typeface="Calibri" panose="020F0502020204030204" pitchFamily="34" charset="0"/>
                      </a:endParaRPr>
                    </a:p>
                  </a:txBody>
                  <a:tcPr marL="82153" marR="82153" marT="38100" marB="38100" anchor="ctr"/>
                </a:tc>
                <a:extLst>
                  <a:ext uri="{0D108BD9-81ED-4DB2-BD59-A6C34878D82A}">
                    <a16:rowId xmlns:a16="http://schemas.microsoft.com/office/drawing/2014/main" val="2318727349"/>
                  </a:ext>
                </a:extLst>
              </a:tr>
              <a:tr h="271945">
                <a:tc>
                  <a:txBody>
                    <a:bodyPr/>
                    <a:lstStyle/>
                    <a:p>
                      <a:pPr marL="0" marR="0">
                        <a:lnSpc>
                          <a:spcPct val="100000"/>
                        </a:lnSpc>
                        <a:spcBef>
                          <a:spcPts val="0"/>
                        </a:spcBef>
                        <a:spcAft>
                          <a:spcPts val="0"/>
                        </a:spcAft>
                      </a:pPr>
                      <a:r>
                        <a:rPr lang="en-US" sz="1400">
                          <a:effectLst/>
                          <a:latin typeface="+mn-lt"/>
                        </a:rPr>
                        <a:t>Test Window</a:t>
                      </a:r>
                      <a:endParaRPr lang="en-US" sz="1400">
                        <a:effectLst/>
                        <a:latin typeface="+mn-lt"/>
                        <a:ea typeface="Calibri" panose="020F0502020204030204" pitchFamily="34" charset="0"/>
                        <a:cs typeface="Calibri" panose="020F0502020204030204" pitchFamily="34" charset="0"/>
                      </a:endParaRPr>
                    </a:p>
                  </a:txBody>
                  <a:tcPr marL="82153" marR="82153" marT="38100" marB="38100" anchor="ctr"/>
                </a:tc>
                <a:tc>
                  <a:txBody>
                    <a:bodyPr/>
                    <a:lstStyle/>
                    <a:p>
                      <a:pPr marL="0" marR="0" algn="ctr">
                        <a:lnSpc>
                          <a:spcPct val="100000"/>
                        </a:lnSpc>
                        <a:spcBef>
                          <a:spcPts val="0"/>
                        </a:spcBef>
                        <a:spcAft>
                          <a:spcPts val="0"/>
                        </a:spcAft>
                      </a:pPr>
                      <a:r>
                        <a:rPr lang="en-US" sz="1400">
                          <a:solidFill>
                            <a:schemeClr val="tx1"/>
                          </a:solidFill>
                          <a:effectLst/>
                          <a:latin typeface="+mn-lt"/>
                          <a:ea typeface="Calibri" panose="020F0502020204030204" pitchFamily="34" charset="0"/>
                          <a:cs typeface="Calibri"/>
                        </a:rPr>
                        <a:t>January 16, 2019</a:t>
                      </a:r>
                    </a:p>
                  </a:txBody>
                  <a:tcPr marL="82153" marR="82153" marT="38100" marB="38100" anchor="ctr"/>
                </a:tc>
                <a:tc>
                  <a:txBody>
                    <a:bodyPr/>
                    <a:lstStyle/>
                    <a:p>
                      <a:pPr marL="0" marR="0" algn="ctr">
                        <a:lnSpc>
                          <a:spcPct val="100000"/>
                        </a:lnSpc>
                        <a:spcBef>
                          <a:spcPts val="0"/>
                        </a:spcBef>
                        <a:spcAft>
                          <a:spcPts val="0"/>
                        </a:spcAft>
                      </a:pPr>
                      <a:r>
                        <a:rPr lang="en-US" sz="1400">
                          <a:solidFill>
                            <a:schemeClr val="tx1"/>
                          </a:solidFill>
                          <a:effectLst/>
                          <a:latin typeface="+mn-lt"/>
                          <a:ea typeface="Calibri" panose="020F0502020204030204" pitchFamily="34" charset="0"/>
                          <a:cs typeface="Calibri"/>
                        </a:rPr>
                        <a:t>March 8, 2019</a:t>
                      </a:r>
                      <a:endParaRPr lang="en-US" sz="1400" dirty="0">
                        <a:solidFill>
                          <a:schemeClr val="tx1"/>
                        </a:solidFill>
                        <a:effectLst/>
                        <a:latin typeface="+mn-lt"/>
                        <a:ea typeface="Calibri" panose="020F0502020204030204" pitchFamily="34" charset="0"/>
                        <a:cs typeface="Calibri" panose="020F0502020204030204" pitchFamily="34" charset="0"/>
                      </a:endParaRPr>
                    </a:p>
                  </a:txBody>
                  <a:tcPr marL="82153" marR="82153" marT="38100" marB="38100" anchor="ctr"/>
                </a:tc>
                <a:extLst>
                  <a:ext uri="{0D108BD9-81ED-4DB2-BD59-A6C34878D82A}">
                    <a16:rowId xmlns:a16="http://schemas.microsoft.com/office/drawing/2014/main" val="1260875922"/>
                  </a:ext>
                </a:extLst>
              </a:tr>
              <a:tr h="374102">
                <a:tc>
                  <a:txBody>
                    <a:bodyPr/>
                    <a:lstStyle/>
                    <a:p>
                      <a:pPr marL="0" marR="0">
                        <a:lnSpc>
                          <a:spcPct val="100000"/>
                        </a:lnSpc>
                        <a:spcBef>
                          <a:spcPts val="0"/>
                        </a:spcBef>
                        <a:spcAft>
                          <a:spcPts val="0"/>
                        </a:spcAft>
                      </a:pPr>
                      <a:r>
                        <a:rPr lang="en-US" sz="1400">
                          <a:effectLst/>
                          <a:latin typeface="+mn-lt"/>
                        </a:rPr>
                        <a:t>Additional Test Material Ordering Window in AMS</a:t>
                      </a:r>
                      <a:endParaRPr lang="en-US" sz="1400">
                        <a:effectLst/>
                        <a:latin typeface="+mn-lt"/>
                        <a:ea typeface="Calibri" panose="020F0502020204030204" pitchFamily="34" charset="0"/>
                        <a:cs typeface="Calibri" panose="020F0502020204030204" pitchFamily="34" charset="0"/>
                      </a:endParaRPr>
                    </a:p>
                  </a:txBody>
                  <a:tcPr marL="82153" marR="82153" marT="38100" marB="38100" anchor="ctr"/>
                </a:tc>
                <a:tc>
                  <a:txBody>
                    <a:bodyPr/>
                    <a:lstStyle/>
                    <a:p>
                      <a:pPr marL="0" marR="0" algn="ctr">
                        <a:lnSpc>
                          <a:spcPct val="100000"/>
                        </a:lnSpc>
                        <a:spcBef>
                          <a:spcPts val="0"/>
                        </a:spcBef>
                        <a:spcAft>
                          <a:spcPts val="0"/>
                        </a:spcAft>
                      </a:pPr>
                      <a:r>
                        <a:rPr lang="en-US" sz="1400">
                          <a:solidFill>
                            <a:schemeClr val="tx1"/>
                          </a:solidFill>
                          <a:effectLst/>
                          <a:latin typeface="+mn-lt"/>
                          <a:ea typeface="Calibri" panose="020F0502020204030204" pitchFamily="34" charset="0"/>
                          <a:cs typeface="Calibri"/>
                        </a:rPr>
                        <a:t>January 7, 2019</a:t>
                      </a:r>
                    </a:p>
                  </a:txBody>
                  <a:tcPr marL="82153" marR="82153" marT="38100" marB="38100" anchor="ctr"/>
                </a:tc>
                <a:tc>
                  <a:txBody>
                    <a:bodyPr/>
                    <a:lstStyle/>
                    <a:p>
                      <a:pPr marL="0" marR="0" algn="ctr">
                        <a:lnSpc>
                          <a:spcPct val="100000"/>
                        </a:lnSpc>
                        <a:spcBef>
                          <a:spcPts val="0"/>
                        </a:spcBef>
                        <a:spcAft>
                          <a:spcPts val="0"/>
                        </a:spcAft>
                      </a:pPr>
                      <a:r>
                        <a:rPr lang="en-US" sz="1400">
                          <a:solidFill>
                            <a:schemeClr val="tx1"/>
                          </a:solidFill>
                          <a:effectLst/>
                          <a:latin typeface="+mn-lt"/>
                          <a:ea typeface="Calibri" panose="020F0502020204030204" pitchFamily="34" charset="0"/>
                          <a:cs typeface="Calibri"/>
                        </a:rPr>
                        <a:t>March 1, 2019</a:t>
                      </a:r>
                      <a:endParaRPr lang="en-US" sz="1400" dirty="0">
                        <a:solidFill>
                          <a:schemeClr val="tx1"/>
                        </a:solidFill>
                        <a:effectLst/>
                        <a:latin typeface="+mn-lt"/>
                        <a:ea typeface="Calibri" panose="020F0502020204030204" pitchFamily="34" charset="0"/>
                        <a:cs typeface="Calibri" panose="020F0502020204030204" pitchFamily="34" charset="0"/>
                      </a:endParaRPr>
                    </a:p>
                  </a:txBody>
                  <a:tcPr marL="82153" marR="82153" marT="38100" marB="38100" anchor="ctr"/>
                </a:tc>
                <a:extLst>
                  <a:ext uri="{0D108BD9-81ED-4DB2-BD59-A6C34878D82A}">
                    <a16:rowId xmlns:a16="http://schemas.microsoft.com/office/drawing/2014/main" val="2652198000"/>
                  </a:ext>
                </a:extLst>
              </a:tr>
              <a:tr h="374102">
                <a:tc>
                  <a:txBody>
                    <a:bodyPr/>
                    <a:lstStyle/>
                    <a:p>
                      <a:pPr marL="0" marR="0">
                        <a:lnSpc>
                          <a:spcPct val="100000"/>
                        </a:lnSpc>
                        <a:spcBef>
                          <a:spcPts val="0"/>
                        </a:spcBef>
                        <a:spcAft>
                          <a:spcPts val="0"/>
                        </a:spcAft>
                      </a:pPr>
                      <a:r>
                        <a:rPr lang="en-US" sz="1400">
                          <a:effectLst/>
                          <a:latin typeface="+mn-lt"/>
                        </a:rPr>
                        <a:t>Deadline for Shipping Completed Test Materials to DRC</a:t>
                      </a:r>
                      <a:endParaRPr lang="en-US" sz="1400">
                        <a:effectLst/>
                        <a:latin typeface="+mn-lt"/>
                        <a:ea typeface="Calibri" panose="020F0502020204030204" pitchFamily="34" charset="0"/>
                        <a:cs typeface="Calibri" panose="020F0502020204030204" pitchFamily="34" charset="0"/>
                      </a:endParaRPr>
                    </a:p>
                  </a:txBody>
                  <a:tcPr marL="82153" marR="82153" marT="38100" marB="38100" anchor="ctr"/>
                </a:tc>
                <a:tc>
                  <a:txBody>
                    <a:bodyPr/>
                    <a:lstStyle/>
                    <a:p>
                      <a:pPr marL="0" marR="0" algn="ctr">
                        <a:lnSpc>
                          <a:spcPct val="100000"/>
                        </a:lnSpc>
                        <a:spcBef>
                          <a:spcPts val="0"/>
                        </a:spcBef>
                        <a:spcAft>
                          <a:spcPts val="0"/>
                        </a:spcAft>
                      </a:pPr>
                      <a:r>
                        <a:rPr lang="en-US" sz="1400">
                          <a:solidFill>
                            <a:schemeClr val="tx1"/>
                          </a:solidFill>
                          <a:effectLst/>
                          <a:latin typeface="+mn-lt"/>
                          <a:ea typeface="Calibri" panose="020F0502020204030204" pitchFamily="34" charset="0"/>
                          <a:cs typeface="Calibri"/>
                        </a:rPr>
                        <a:t>March 15, 2019</a:t>
                      </a:r>
                    </a:p>
                  </a:txBody>
                  <a:tcPr marL="82153" marR="82153" marT="38100" marB="38100" anchor="ctr"/>
                </a:tc>
                <a:tc>
                  <a:txBody>
                    <a:bodyPr/>
                    <a:lstStyle/>
                    <a:p>
                      <a:pPr marL="0" marR="0" algn="ctr">
                        <a:lnSpc>
                          <a:spcPct val="100000"/>
                        </a:lnSpc>
                        <a:spcBef>
                          <a:spcPts val="0"/>
                        </a:spcBef>
                        <a:spcAft>
                          <a:spcPts val="0"/>
                        </a:spcAft>
                      </a:pPr>
                      <a:endParaRPr lang="en-US" sz="1400" dirty="0">
                        <a:solidFill>
                          <a:schemeClr val="tx1"/>
                        </a:solidFill>
                        <a:effectLst/>
                        <a:latin typeface="+mn-lt"/>
                        <a:ea typeface="Calibri" panose="020F0502020204030204" pitchFamily="34" charset="0"/>
                        <a:cs typeface="Calibri" panose="020F0502020204030204" pitchFamily="34" charset="0"/>
                      </a:endParaRPr>
                    </a:p>
                  </a:txBody>
                  <a:tcPr marL="82153" marR="82153" marT="38100" marB="38100" anchor="ctr"/>
                </a:tc>
                <a:extLst>
                  <a:ext uri="{0D108BD9-81ED-4DB2-BD59-A6C34878D82A}">
                    <a16:rowId xmlns:a16="http://schemas.microsoft.com/office/drawing/2014/main" val="1255966778"/>
                  </a:ext>
                </a:extLst>
              </a:tr>
            </a:tbl>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52</a:t>
            </a:fld>
            <a:endParaRPr lang="en-US"/>
          </a:p>
        </p:txBody>
      </p:sp>
      <p:sp>
        <p:nvSpPr>
          <p:cNvPr id="4" name="Date Placeholder 3">
            <a:extLst>
              <a:ext uri="{FF2B5EF4-FFF2-40B4-BE49-F238E27FC236}">
                <a16:creationId xmlns:a16="http://schemas.microsoft.com/office/drawing/2014/main" id="{4D0A073D-7CCD-446F-A517-267A280FE0DA}"/>
              </a:ext>
            </a:extLst>
          </p:cNvPr>
          <p:cNvSpPr>
            <a:spLocks noGrp="1"/>
          </p:cNvSpPr>
          <p:nvPr>
            <p:ph type="dt" sz="half" idx="2"/>
          </p:nvPr>
        </p:nvSpPr>
        <p:spPr/>
        <p:txBody>
          <a:bodyPr/>
          <a:lstStyle/>
          <a:p>
            <a:fld id="{68ECBCE8-A1BD-4825-968F-9FD6646FDA11}" type="datetime1">
              <a:rPr lang="en-US" smtClean="0"/>
              <a:t>8/24/2018</a:t>
            </a:fld>
            <a:endParaRPr lang="en-US"/>
          </a:p>
        </p:txBody>
      </p:sp>
    </p:spTree>
    <p:extLst>
      <p:ext uri="{BB962C8B-B14F-4D97-AF65-F5344CB8AC3E}">
        <p14:creationId xmlns:p14="http://schemas.microsoft.com/office/powerpoint/2010/main" val="2694566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7E871-8CA4-47E7-AF65-4CD5AE09B5BF}"/>
              </a:ext>
            </a:extLst>
          </p:cNvPr>
          <p:cNvSpPr>
            <a:spLocks noGrp="1"/>
          </p:cNvSpPr>
          <p:nvPr>
            <p:ph type="title"/>
          </p:nvPr>
        </p:nvSpPr>
        <p:spPr/>
        <p:txBody>
          <a:bodyPr>
            <a:normAutofit/>
          </a:bodyPr>
          <a:lstStyle/>
          <a:p>
            <a:r>
              <a:rPr lang="en-US" sz="3600" dirty="0"/>
              <a:t>ACCESS for ELLs 2.0 and Alternate ACCESS for ELLs</a:t>
            </a:r>
            <a:endParaRPr lang="en-US" sz="3600" b="0" dirty="0"/>
          </a:p>
        </p:txBody>
      </p:sp>
      <p:sp>
        <p:nvSpPr>
          <p:cNvPr id="3" name="Content Placeholder 2">
            <a:extLst>
              <a:ext uri="{FF2B5EF4-FFF2-40B4-BE49-F238E27FC236}">
                <a16:creationId xmlns:a16="http://schemas.microsoft.com/office/drawing/2014/main" id="{C446100A-7882-4D75-9FF6-E4D32FE62361}"/>
              </a:ext>
            </a:extLst>
          </p:cNvPr>
          <p:cNvSpPr>
            <a:spLocks noGrp="1"/>
          </p:cNvSpPr>
          <p:nvPr>
            <p:ph idx="1"/>
          </p:nvPr>
        </p:nvSpPr>
        <p:spPr/>
        <p:txBody>
          <a:bodyPr/>
          <a:lstStyle/>
          <a:p>
            <a:pPr marL="0" indent="0">
              <a:lnSpc>
                <a:spcPct val="100000"/>
              </a:lnSpc>
              <a:buNone/>
            </a:pPr>
            <a:r>
              <a:rPr lang="en-US" sz="2400" dirty="0">
                <a:hlinkClick r:id="rId2"/>
              </a:rPr>
              <a:t>WIDA Training Resources</a:t>
            </a:r>
            <a:endParaRPr lang="en-US" sz="2400" dirty="0"/>
          </a:p>
          <a:p>
            <a:pPr marL="0" indent="0">
              <a:lnSpc>
                <a:spcPct val="100000"/>
              </a:lnSpc>
              <a:buNone/>
            </a:pPr>
            <a:r>
              <a:rPr lang="en-US" sz="2400" dirty="0">
                <a:hlinkClick r:id="rId3"/>
              </a:rPr>
              <a:t>WIDA’s Technology Readiness Checklist </a:t>
            </a:r>
            <a:endParaRPr lang="en-US" sz="2400"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53</a:t>
            </a:fld>
            <a:endParaRPr lang="en-US"/>
          </a:p>
        </p:txBody>
      </p:sp>
      <p:sp>
        <p:nvSpPr>
          <p:cNvPr id="5" name="Date Placeholder 4">
            <a:extLst>
              <a:ext uri="{FF2B5EF4-FFF2-40B4-BE49-F238E27FC236}">
                <a16:creationId xmlns:a16="http://schemas.microsoft.com/office/drawing/2014/main" id="{135B8299-6F29-4E29-BC28-5ADA273B0B1B}"/>
              </a:ext>
            </a:extLst>
          </p:cNvPr>
          <p:cNvSpPr>
            <a:spLocks noGrp="1"/>
          </p:cNvSpPr>
          <p:nvPr>
            <p:ph type="dt" sz="half" idx="2"/>
          </p:nvPr>
        </p:nvSpPr>
        <p:spPr/>
        <p:txBody>
          <a:bodyPr/>
          <a:lstStyle/>
          <a:p>
            <a:fld id="{22AD0025-286D-480B-9990-123D77CCDF4C}" type="datetime1">
              <a:rPr lang="en-US" smtClean="0"/>
              <a:t>8/24/2018</a:t>
            </a:fld>
            <a:endParaRPr lang="en-US"/>
          </a:p>
        </p:txBody>
      </p:sp>
    </p:spTree>
    <p:extLst>
      <p:ext uri="{BB962C8B-B14F-4D97-AF65-F5344CB8AC3E}">
        <p14:creationId xmlns:p14="http://schemas.microsoft.com/office/powerpoint/2010/main" val="3210444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A595-8677-44FE-8220-87FDF8C82B72}"/>
              </a:ext>
            </a:extLst>
          </p:cNvPr>
          <p:cNvSpPr>
            <a:spLocks noGrp="1"/>
          </p:cNvSpPr>
          <p:nvPr>
            <p:ph type="title"/>
            <p:extLst/>
          </p:nvPr>
        </p:nvSpPr>
        <p:spPr/>
        <p:txBody>
          <a:bodyPr/>
          <a:lstStyle/>
          <a:p>
            <a:r>
              <a:rPr lang="en-US" dirty="0"/>
              <a:t>Georgia Alternate Assessment (GAA) 2.0</a:t>
            </a:r>
          </a:p>
        </p:txBody>
      </p:sp>
      <p:sp>
        <p:nvSpPr>
          <p:cNvPr id="4" name="Slide Number Placeholder 3">
            <a:extLst>
              <a:ext uri="{FF2B5EF4-FFF2-40B4-BE49-F238E27FC236}">
                <a16:creationId xmlns:a16="http://schemas.microsoft.com/office/drawing/2014/main" id="{F7219FB7-F41C-43AA-9C23-CD15DF420B1B}"/>
              </a:ext>
            </a:extLst>
          </p:cNvPr>
          <p:cNvSpPr>
            <a:spLocks noGrp="1"/>
          </p:cNvSpPr>
          <p:nvPr>
            <p:ph type="sldNum" sz="quarter" idx="4"/>
          </p:nvPr>
        </p:nvSpPr>
        <p:spPr/>
        <p:txBody>
          <a:bodyPr/>
          <a:lstStyle/>
          <a:p>
            <a:fld id="{B63E4CEF-BB1E-48C7-AE93-F39F6AA99AD7}" type="slidenum">
              <a:rPr lang="en-US" smtClean="0"/>
              <a:pPr/>
              <a:t>54</a:t>
            </a:fld>
            <a:endParaRPr lang="en-US"/>
          </a:p>
        </p:txBody>
      </p:sp>
      <p:sp>
        <p:nvSpPr>
          <p:cNvPr id="3" name="Date Placeholder 2">
            <a:extLst>
              <a:ext uri="{FF2B5EF4-FFF2-40B4-BE49-F238E27FC236}">
                <a16:creationId xmlns:a16="http://schemas.microsoft.com/office/drawing/2014/main" id="{54159262-3168-4848-A397-97258EB2F4C9}"/>
              </a:ext>
            </a:extLst>
          </p:cNvPr>
          <p:cNvSpPr>
            <a:spLocks noGrp="1"/>
          </p:cNvSpPr>
          <p:nvPr>
            <p:ph type="dt" sz="half" idx="2"/>
          </p:nvPr>
        </p:nvSpPr>
        <p:spPr/>
        <p:txBody>
          <a:bodyPr/>
          <a:lstStyle/>
          <a:p>
            <a:fld id="{331C6377-19ED-4EF9-940B-00A9FCA8DF7E}" type="datetime1">
              <a:rPr lang="en-US" smtClean="0"/>
              <a:t>8/24/2018</a:t>
            </a:fld>
            <a:endParaRPr lang="en-US"/>
          </a:p>
        </p:txBody>
      </p:sp>
    </p:spTree>
    <p:extLst>
      <p:ext uri="{BB962C8B-B14F-4D97-AF65-F5344CB8AC3E}">
        <p14:creationId xmlns:p14="http://schemas.microsoft.com/office/powerpoint/2010/main" val="1994095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3998-E7D6-4F24-80B1-755F001DD93C}"/>
              </a:ext>
            </a:extLst>
          </p:cNvPr>
          <p:cNvSpPr>
            <a:spLocks noGrp="1"/>
          </p:cNvSpPr>
          <p:nvPr>
            <p:ph type="title"/>
          </p:nvPr>
        </p:nvSpPr>
        <p:spPr/>
        <p:txBody>
          <a:bodyPr/>
          <a:lstStyle/>
          <a:p>
            <a:r>
              <a:rPr lang="en-US" dirty="0"/>
              <a:t>Georgia Alternate Assessment (GAA) 2.0</a:t>
            </a:r>
          </a:p>
        </p:txBody>
      </p:sp>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vert="horz" lIns="91440" tIns="45720" rIns="91440" bIns="45720" rtlCol="0" anchor="t">
            <a:normAutofit/>
          </a:bodyPr>
          <a:lstStyle/>
          <a:p>
            <a:pPr>
              <a:lnSpc>
                <a:spcPct val="100000"/>
              </a:lnSpc>
            </a:pPr>
            <a:r>
              <a:rPr lang="en-US" dirty="0"/>
              <a:t>The purpose of the GAA 2.0 is to ensure that students with significant cognitive disabilities are:</a:t>
            </a:r>
          </a:p>
          <a:p>
            <a:pPr lvl="1">
              <a:lnSpc>
                <a:spcPct val="100000"/>
              </a:lnSpc>
            </a:pPr>
            <a:r>
              <a:rPr lang="en-US" dirty="0"/>
              <a:t>provided access to the state-mandated content standards.</a:t>
            </a:r>
            <a:endParaRPr lang="en-US" dirty="0">
              <a:cs typeface="Calibri"/>
            </a:endParaRPr>
          </a:p>
          <a:p>
            <a:pPr lvl="1">
              <a:lnSpc>
                <a:spcPct val="100000"/>
              </a:lnSpc>
            </a:pPr>
            <a:r>
              <a:rPr lang="en-US" dirty="0">
                <a:cs typeface="Calibri"/>
              </a:rPr>
              <a:t>given an opportunity to show what they know and can do.</a:t>
            </a:r>
          </a:p>
          <a:p>
            <a:pPr>
              <a:lnSpc>
                <a:spcPct val="100000"/>
              </a:lnSpc>
            </a:pPr>
            <a:r>
              <a:rPr lang="en-US" dirty="0">
                <a:cs typeface="Calibri"/>
              </a:rPr>
              <a:t>Only students meeting GAA 2.0 Eligibility Criteria may participate in the assessment.</a:t>
            </a:r>
          </a:p>
          <a:p>
            <a:pPr lvl="1">
              <a:lnSpc>
                <a:spcPct val="100000"/>
              </a:lnSpc>
            </a:pPr>
            <a:r>
              <a:rPr lang="en-US" dirty="0">
                <a:cs typeface="Calibri"/>
                <a:hlinkClick r:id="rId2"/>
              </a:rPr>
              <a:t>http://www.gadoe.org/Curriculum-Instruction-and-Assessment/Assessment/Pages/GAA_2.aspx</a:t>
            </a:r>
            <a:r>
              <a:rPr lang="en-US" dirty="0">
                <a:cs typeface="Calibri"/>
              </a:rPr>
              <a:t> </a:t>
            </a:r>
          </a:p>
        </p:txBody>
      </p:sp>
      <p:sp>
        <p:nvSpPr>
          <p:cNvPr id="4" name="Slide Number Placeholder 3"/>
          <p:cNvSpPr>
            <a:spLocks noGrp="1"/>
          </p:cNvSpPr>
          <p:nvPr>
            <p:ph type="sldNum" sz="quarter" idx="4"/>
          </p:nvPr>
        </p:nvSpPr>
        <p:spPr/>
        <p:txBody>
          <a:bodyPr/>
          <a:lstStyle/>
          <a:p>
            <a:fld id="{B63E4CEF-BB1E-48C7-AE93-F39F6AA99AD7}" type="slidenum">
              <a:rPr lang="en-US" smtClean="0"/>
              <a:pPr/>
              <a:t>55</a:t>
            </a:fld>
            <a:endParaRPr lang="en-US" dirty="0"/>
          </a:p>
        </p:txBody>
      </p:sp>
      <p:sp>
        <p:nvSpPr>
          <p:cNvPr id="5" name="Date Placeholder 4">
            <a:extLst>
              <a:ext uri="{FF2B5EF4-FFF2-40B4-BE49-F238E27FC236}">
                <a16:creationId xmlns:a16="http://schemas.microsoft.com/office/drawing/2014/main" id="{7E39D81B-9B6D-4467-8BBA-8D3BD0CAFE14}"/>
              </a:ext>
            </a:extLst>
          </p:cNvPr>
          <p:cNvSpPr>
            <a:spLocks noGrp="1"/>
          </p:cNvSpPr>
          <p:nvPr>
            <p:ph type="dt" sz="half" idx="2"/>
          </p:nvPr>
        </p:nvSpPr>
        <p:spPr/>
        <p:txBody>
          <a:bodyPr/>
          <a:lstStyle/>
          <a:p>
            <a:fld id="{D237DD52-54A9-4339-AAD7-F337AB7E4FAA}" type="datetime1">
              <a:rPr lang="en-US" smtClean="0"/>
              <a:t>8/24/2018</a:t>
            </a:fld>
            <a:endParaRPr lang="en-US"/>
          </a:p>
        </p:txBody>
      </p:sp>
    </p:spTree>
    <p:extLst>
      <p:ext uri="{BB962C8B-B14F-4D97-AF65-F5344CB8AC3E}">
        <p14:creationId xmlns:p14="http://schemas.microsoft.com/office/powerpoint/2010/main" val="33945029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8E40D84-65E2-489D-B4B2-96DD485FA7F2}"/>
              </a:ext>
            </a:extLst>
          </p:cNvPr>
          <p:cNvGraphicFramePr>
            <a:graphicFrameLocks noGrp="1"/>
          </p:cNvGraphicFramePr>
          <p:nvPr>
            <p:extLst>
              <p:ext uri="{D42A27DB-BD31-4B8C-83A1-F6EECF244321}">
                <p14:modId xmlns:p14="http://schemas.microsoft.com/office/powerpoint/2010/main" val="2563622252"/>
              </p:ext>
            </p:extLst>
          </p:nvPr>
        </p:nvGraphicFramePr>
        <p:xfrm>
          <a:off x="949804" y="2004573"/>
          <a:ext cx="7565546" cy="3652301"/>
        </p:xfrm>
        <a:graphic>
          <a:graphicData uri="http://schemas.openxmlformats.org/drawingml/2006/table">
            <a:tbl>
              <a:tblPr firstRow="1" bandRow="1">
                <a:tableStyleId>{21E4AEA4-8DFA-4A89-87EB-49C32662AFE0}</a:tableStyleId>
              </a:tblPr>
              <a:tblGrid>
                <a:gridCol w="2815420">
                  <a:extLst>
                    <a:ext uri="{9D8B030D-6E8A-4147-A177-3AD203B41FA5}">
                      <a16:colId xmlns:a16="http://schemas.microsoft.com/office/drawing/2014/main" val="20000"/>
                    </a:ext>
                  </a:extLst>
                </a:gridCol>
                <a:gridCol w="4750126">
                  <a:extLst>
                    <a:ext uri="{9D8B030D-6E8A-4147-A177-3AD203B41FA5}">
                      <a16:colId xmlns:a16="http://schemas.microsoft.com/office/drawing/2014/main" val="20001"/>
                    </a:ext>
                  </a:extLst>
                </a:gridCol>
              </a:tblGrid>
              <a:tr h="412254">
                <a:tc>
                  <a:txBody>
                    <a:bodyPr/>
                    <a:lstStyle/>
                    <a:p>
                      <a:pPr algn="ctr"/>
                      <a:r>
                        <a:rPr lang="en-US" sz="2400" b="1">
                          <a:solidFill>
                            <a:schemeClr val="tx1"/>
                          </a:solidFill>
                        </a:rPr>
                        <a:t>Elementary/Middle</a:t>
                      </a:r>
                    </a:p>
                  </a:txBody>
                  <a:tcPr marL="91450" marR="91450"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400" b="1">
                          <a:solidFill>
                            <a:schemeClr val="tx1"/>
                          </a:solidFill>
                        </a:rPr>
                        <a:t>High School (Grade 11)</a:t>
                      </a:r>
                      <a:endParaRPr lang="en-US" sz="2800" b="1">
                        <a:solidFill>
                          <a:schemeClr val="tx1"/>
                        </a:solidFill>
                      </a:endParaRPr>
                    </a:p>
                  </a:txBody>
                  <a:tcPr marL="91450" marR="91450"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3195123">
                <a:tc>
                  <a:txBody>
                    <a:bodyPr/>
                    <a:lstStyle/>
                    <a:p>
                      <a:r>
                        <a:rPr lang="en-US" sz="2000" b="1"/>
                        <a:t>Grades 5</a:t>
                      </a:r>
                      <a:r>
                        <a:rPr lang="en-US" sz="2000" b="1" baseline="0"/>
                        <a:t> &amp; </a:t>
                      </a:r>
                      <a:r>
                        <a:rPr lang="en-US" sz="2000" b="1"/>
                        <a:t>8</a:t>
                      </a:r>
                    </a:p>
                    <a:p>
                      <a:pPr marL="285750" indent="-285750">
                        <a:buFont typeface="Arial" panose="020B0604020202020204" pitchFamily="34" charset="0"/>
                        <a:buChar char="•"/>
                      </a:pPr>
                      <a:r>
                        <a:rPr lang="en-US" sz="2000" b="1"/>
                        <a:t>English</a:t>
                      </a:r>
                      <a:r>
                        <a:rPr lang="en-US" sz="2000" b="1" baseline="0"/>
                        <a:t> Language Arts</a:t>
                      </a:r>
                    </a:p>
                    <a:p>
                      <a:pPr marL="285750" indent="-285750">
                        <a:buFont typeface="Arial" panose="020B0604020202020204" pitchFamily="34" charset="0"/>
                        <a:buChar char="•"/>
                      </a:pPr>
                      <a:r>
                        <a:rPr lang="en-US" sz="2000" b="1" baseline="0"/>
                        <a:t>Mathematics</a:t>
                      </a:r>
                    </a:p>
                    <a:p>
                      <a:pPr marL="285750" indent="-285750">
                        <a:buFont typeface="Arial" panose="020B0604020202020204" pitchFamily="34" charset="0"/>
                        <a:buChar char="•"/>
                      </a:pPr>
                      <a:r>
                        <a:rPr lang="en-US" sz="2000" b="1" baseline="0"/>
                        <a:t>Science</a:t>
                      </a:r>
                    </a:p>
                    <a:p>
                      <a:pPr marL="285750" indent="-285750">
                        <a:buFont typeface="Arial" panose="020B0604020202020204" pitchFamily="34" charset="0"/>
                        <a:buChar char="•"/>
                      </a:pPr>
                      <a:r>
                        <a:rPr lang="en-US" sz="2000" b="1" baseline="0"/>
                        <a:t>Social Studies</a:t>
                      </a:r>
                    </a:p>
                    <a:p>
                      <a:pPr marL="0" indent="0">
                        <a:buFont typeface="Arial" panose="020B0604020202020204" pitchFamily="34" charset="0"/>
                        <a:buNone/>
                      </a:pPr>
                      <a:endParaRPr lang="en-US" sz="2000" b="1" baseline="0"/>
                    </a:p>
                    <a:p>
                      <a:pPr marL="0" indent="0">
                        <a:buFont typeface="Arial" panose="020B0604020202020204" pitchFamily="34" charset="0"/>
                        <a:buNone/>
                      </a:pPr>
                      <a:r>
                        <a:rPr lang="en-US" sz="2000" b="1" baseline="0"/>
                        <a:t>Kindergarten,</a:t>
                      </a:r>
                    </a:p>
                    <a:p>
                      <a:pPr marL="0" indent="0">
                        <a:buFont typeface="Arial" panose="020B0604020202020204" pitchFamily="34" charset="0"/>
                        <a:buNone/>
                      </a:pPr>
                      <a:r>
                        <a:rPr lang="en-US" sz="2000" b="1" baseline="0"/>
                        <a:t>Grades 3, 4, 6, and 7</a:t>
                      </a:r>
                    </a:p>
                    <a:p>
                      <a:pPr marL="285750" indent="-285750">
                        <a:buFont typeface="Arial" panose="020B0604020202020204" pitchFamily="34" charset="0"/>
                        <a:buChar char="•"/>
                      </a:pPr>
                      <a:r>
                        <a:rPr lang="en-US" sz="2000" b="1"/>
                        <a:t>English</a:t>
                      </a:r>
                      <a:r>
                        <a:rPr lang="en-US" sz="2000" b="1" baseline="0"/>
                        <a:t> Language Arts</a:t>
                      </a:r>
                    </a:p>
                    <a:p>
                      <a:pPr marL="285750" indent="-285750">
                        <a:buFont typeface="Arial" panose="020B0604020202020204" pitchFamily="34" charset="0"/>
                        <a:buChar char="•"/>
                      </a:pPr>
                      <a:r>
                        <a:rPr lang="en-US" sz="2000" b="1" baseline="0"/>
                        <a:t>Mathematics</a:t>
                      </a:r>
                    </a:p>
                  </a:txBody>
                  <a:tcPr marL="91450" marR="91450"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338138" lvl="1" indent="-285750">
                        <a:buFont typeface="Arial" panose="020B0604020202020204" pitchFamily="34" charset="0"/>
                        <a:buChar char="•"/>
                      </a:pPr>
                      <a:r>
                        <a:rPr lang="en-US" altLang="en-US" sz="2000" b="1" dirty="0"/>
                        <a:t>Ninth Grade Literature &amp; Composition</a:t>
                      </a:r>
                    </a:p>
                    <a:p>
                      <a:pPr marL="338138" lvl="1" indent="-285750">
                        <a:buFont typeface="Arial" panose="020B0604020202020204" pitchFamily="34" charset="0"/>
                        <a:buChar char="•"/>
                      </a:pPr>
                      <a:r>
                        <a:rPr lang="en-US" altLang="en-US" sz="2000" b="1" dirty="0"/>
                        <a:t>American Literature &amp; Composition</a:t>
                      </a:r>
                    </a:p>
                    <a:p>
                      <a:pPr marL="338138" lvl="1" indent="-285750">
                        <a:buFont typeface="Arial" panose="020B0604020202020204" pitchFamily="34" charset="0"/>
                        <a:buChar char="•"/>
                      </a:pPr>
                      <a:r>
                        <a:rPr lang="en-US" altLang="en-US" sz="2000" b="1" dirty="0"/>
                        <a:t>Coordinate Algebra </a:t>
                      </a:r>
                      <a:r>
                        <a:rPr lang="en-US" altLang="en-US" sz="2000" b="1" u="sng" dirty="0">
                          <a:solidFill>
                            <a:srgbClr val="FF0000"/>
                          </a:solidFill>
                        </a:rPr>
                        <a:t>or</a:t>
                      </a:r>
                      <a:r>
                        <a:rPr lang="en-US" altLang="en-US" sz="2000" b="1" dirty="0">
                          <a:solidFill>
                            <a:srgbClr val="FF0000"/>
                          </a:solidFill>
                        </a:rPr>
                        <a:t> </a:t>
                      </a:r>
                      <a:r>
                        <a:rPr lang="en-US" altLang="en-US" sz="2000" b="1" dirty="0"/>
                        <a:t>Algebra I</a:t>
                      </a:r>
                    </a:p>
                    <a:p>
                      <a:pPr marL="338138" lvl="1" indent="-285750">
                        <a:buFont typeface="Arial" panose="020B0604020202020204" pitchFamily="34" charset="0"/>
                        <a:buChar char="•"/>
                      </a:pPr>
                      <a:r>
                        <a:rPr lang="en-US" altLang="en-US" sz="2000" b="1" dirty="0"/>
                        <a:t>Analytic Geometry </a:t>
                      </a:r>
                      <a:r>
                        <a:rPr lang="en-US" altLang="en-US" sz="2000" b="1" u="sng" dirty="0">
                          <a:solidFill>
                            <a:srgbClr val="FF0000"/>
                          </a:solidFill>
                        </a:rPr>
                        <a:t>or</a:t>
                      </a:r>
                      <a:r>
                        <a:rPr lang="en-US" altLang="en-US" sz="2000" b="1" baseline="0" dirty="0">
                          <a:solidFill>
                            <a:srgbClr val="FF0000"/>
                          </a:solidFill>
                        </a:rPr>
                        <a:t> </a:t>
                      </a:r>
                      <a:r>
                        <a:rPr lang="en-US" altLang="en-US" sz="2000" b="1" baseline="0" dirty="0"/>
                        <a:t>Geometry</a:t>
                      </a:r>
                      <a:endParaRPr lang="en-US" altLang="en-US" sz="2000" b="1" dirty="0"/>
                    </a:p>
                    <a:p>
                      <a:pPr marL="338138" lvl="1" indent="-285750">
                        <a:buFont typeface="Arial" panose="020B0604020202020204" pitchFamily="34" charset="0"/>
                        <a:buChar char="•"/>
                      </a:pPr>
                      <a:r>
                        <a:rPr lang="en-US" altLang="en-US" sz="2000" b="1" dirty="0"/>
                        <a:t>Biology</a:t>
                      </a:r>
                    </a:p>
                    <a:p>
                      <a:pPr marL="338138" lvl="1" indent="-285750">
                        <a:buFont typeface="Arial" panose="020B0604020202020204" pitchFamily="34" charset="0"/>
                        <a:buChar char="•"/>
                      </a:pPr>
                      <a:r>
                        <a:rPr lang="en-US" altLang="en-US" sz="2000" b="1" dirty="0"/>
                        <a:t>Physical Science</a:t>
                      </a:r>
                    </a:p>
                    <a:p>
                      <a:pPr marL="338138" lvl="1" indent="-285750">
                        <a:buFont typeface="Arial" panose="020B0604020202020204" pitchFamily="34" charset="0"/>
                        <a:buChar char="•"/>
                      </a:pPr>
                      <a:r>
                        <a:rPr lang="en-US" altLang="en-US" sz="2000" b="1" dirty="0"/>
                        <a:t>US History</a:t>
                      </a:r>
                    </a:p>
                    <a:p>
                      <a:pPr marL="338138" lvl="1" indent="-285750">
                        <a:buFont typeface="Arial" panose="020B0604020202020204" pitchFamily="34" charset="0"/>
                        <a:buChar char="•"/>
                      </a:pPr>
                      <a:r>
                        <a:rPr lang="en-US" altLang="en-US" sz="2000" b="1" dirty="0"/>
                        <a:t>Economics/Business/Free Enterprise</a:t>
                      </a:r>
                    </a:p>
                    <a:p>
                      <a:pPr algn="ctr"/>
                      <a:endParaRPr lang="en-US" sz="2000" b="1" dirty="0"/>
                    </a:p>
                  </a:txBody>
                  <a:tcPr marL="91450" marR="91450"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155661" name="Title 1">
            <a:extLst>
              <a:ext uri="{FF2B5EF4-FFF2-40B4-BE49-F238E27FC236}">
                <a16:creationId xmlns:a16="http://schemas.microsoft.com/office/drawing/2014/main" id="{4524A216-47D3-4B0A-A957-92F07248FFC6}"/>
              </a:ext>
            </a:extLst>
          </p:cNvPr>
          <p:cNvSpPr txBox="1">
            <a:spLocks/>
          </p:cNvSpPr>
          <p:nvPr/>
        </p:nvSpPr>
        <p:spPr bwMode="auto">
          <a:xfrm>
            <a:off x="374650" y="182880"/>
            <a:ext cx="6608041" cy="112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fontAlgn="base">
              <a:spcBef>
                <a:spcPct val="0"/>
              </a:spcBef>
              <a:spcAft>
                <a:spcPct val="0"/>
              </a:spcAft>
              <a:buNone/>
              <a:defRPr/>
            </a:pPr>
            <a:endParaRPr kumimoji="0" lang="en-US" altLang="en-US" sz="4400" b="1" i="0" u="none" strike="noStrike" kern="1200" cap="none" spc="0" normalizeH="0" baseline="0" noProof="0">
              <a:ln>
                <a:noFill/>
              </a:ln>
              <a:solidFill>
                <a:srgbClr val="0000FF"/>
              </a:solidFill>
              <a:effectLst/>
              <a:uLnTx/>
              <a:uFillTx/>
              <a:latin typeface="Arial Rounded MT Bold" panose="020F070403050403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dirty="0"/>
              <a:t>Georgia Alternate Assessment (GAA) 2.0</a:t>
            </a:r>
          </a:p>
        </p:txBody>
      </p:sp>
      <p:sp>
        <p:nvSpPr>
          <p:cNvPr id="4" name="Slide Number Placeholder 3"/>
          <p:cNvSpPr>
            <a:spLocks noGrp="1"/>
          </p:cNvSpPr>
          <p:nvPr>
            <p:ph type="sldNum" sz="quarter" idx="4"/>
          </p:nvPr>
        </p:nvSpPr>
        <p:spPr/>
        <p:txBody>
          <a:bodyPr/>
          <a:lstStyle/>
          <a:p>
            <a:fld id="{B63E4CEF-BB1E-48C7-AE93-F39F6AA99AD7}" type="slidenum">
              <a:rPr lang="en-US" smtClean="0"/>
              <a:pPr/>
              <a:t>56</a:t>
            </a:fld>
            <a:endParaRPr lang="en-US"/>
          </a:p>
        </p:txBody>
      </p:sp>
      <p:sp>
        <p:nvSpPr>
          <p:cNvPr id="5" name="Date Placeholder 4">
            <a:extLst>
              <a:ext uri="{FF2B5EF4-FFF2-40B4-BE49-F238E27FC236}">
                <a16:creationId xmlns:a16="http://schemas.microsoft.com/office/drawing/2014/main" id="{204C4B7D-28D6-4FF8-8048-6575640DC2E8}"/>
              </a:ext>
            </a:extLst>
          </p:cNvPr>
          <p:cNvSpPr>
            <a:spLocks noGrp="1"/>
          </p:cNvSpPr>
          <p:nvPr>
            <p:ph type="dt" sz="half" idx="2"/>
          </p:nvPr>
        </p:nvSpPr>
        <p:spPr/>
        <p:txBody>
          <a:bodyPr/>
          <a:lstStyle/>
          <a:p>
            <a:fld id="{A3B78D23-21CD-426E-9B8C-C8749B5E061A}" type="datetime1">
              <a:rPr lang="en-US" smtClean="0"/>
              <a:t>8/24/2018</a:t>
            </a:fld>
            <a:endParaRPr lang="en-US"/>
          </a:p>
        </p:txBody>
      </p:sp>
    </p:spTree>
    <p:extLst>
      <p:ext uri="{BB962C8B-B14F-4D97-AF65-F5344CB8AC3E}">
        <p14:creationId xmlns:p14="http://schemas.microsoft.com/office/powerpoint/2010/main" val="1526655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A9DF2-F0FD-4F22-A880-B4A6839BA9FB}"/>
              </a:ext>
            </a:extLst>
          </p:cNvPr>
          <p:cNvSpPr>
            <a:spLocks noGrp="1"/>
          </p:cNvSpPr>
          <p:nvPr>
            <p:ph type="title"/>
          </p:nvPr>
        </p:nvSpPr>
        <p:spPr/>
        <p:txBody>
          <a:bodyPr/>
          <a:lstStyle/>
          <a:p>
            <a:r>
              <a:rPr lang="en-US" dirty="0"/>
              <a:t>Georgia Alternate Assessment (GAA) 2.0</a:t>
            </a:r>
          </a:p>
        </p:txBody>
      </p:sp>
      <p:sp>
        <p:nvSpPr>
          <p:cNvPr id="3" name="Content Placeholder 2">
            <a:extLst>
              <a:ext uri="{FF2B5EF4-FFF2-40B4-BE49-F238E27FC236}">
                <a16:creationId xmlns:a16="http://schemas.microsoft.com/office/drawing/2014/main" id="{97F3F421-8E6B-42C3-8C63-4015AC04E1FF}"/>
              </a:ext>
            </a:extLst>
          </p:cNvPr>
          <p:cNvSpPr>
            <a:spLocks noGrp="1"/>
          </p:cNvSpPr>
          <p:nvPr>
            <p:ph idx="1"/>
          </p:nvPr>
        </p:nvSpPr>
        <p:spPr/>
        <p:txBody>
          <a:bodyPr>
            <a:normAutofit fontScale="92500" lnSpcReduction="10000"/>
          </a:bodyPr>
          <a:lstStyle/>
          <a:p>
            <a:pPr marL="0" indent="0">
              <a:buNone/>
            </a:pPr>
            <a:r>
              <a:rPr lang="en-US" sz="2400" b="1" dirty="0"/>
              <a:t>Test Design Features</a:t>
            </a:r>
          </a:p>
          <a:p>
            <a:r>
              <a:rPr lang="en-US" sz="2400" dirty="0"/>
              <a:t>A standardized assessment that measures student achievement. </a:t>
            </a:r>
          </a:p>
          <a:p>
            <a:r>
              <a:rPr lang="en-US" sz="2400" dirty="0"/>
              <a:t>Measures student achievement aligned with access points in English language arts, mathematics, science, and social studies.</a:t>
            </a:r>
          </a:p>
          <a:p>
            <a:r>
              <a:rPr lang="en-US" sz="2400" dirty="0"/>
              <a:t>Students will enter an item at the first access point and continue to work through each level of complexity until they answer a question incorrectly. When a student answers an item incorrectly, the examiner’s script will direct examiner to provide the student with a prescribed (predetermined) level of support that will give the student another opportunity to provide the correct response.  </a:t>
            </a:r>
          </a:p>
          <a:p>
            <a:r>
              <a:rPr lang="en-US" sz="2400" dirty="0"/>
              <a:t>Students will select an answer to a question from three response options represented by pictures, text, numbers, and/or symbols in a response booklet.</a:t>
            </a:r>
          </a:p>
        </p:txBody>
      </p:sp>
      <p:sp>
        <p:nvSpPr>
          <p:cNvPr id="4" name="Slide Number Placeholder 3">
            <a:extLst>
              <a:ext uri="{FF2B5EF4-FFF2-40B4-BE49-F238E27FC236}">
                <a16:creationId xmlns:a16="http://schemas.microsoft.com/office/drawing/2014/main" id="{90BC270D-0FAE-449C-9001-D8C092D260CB}"/>
              </a:ext>
            </a:extLst>
          </p:cNvPr>
          <p:cNvSpPr>
            <a:spLocks noGrp="1"/>
          </p:cNvSpPr>
          <p:nvPr>
            <p:ph type="sldNum" sz="quarter" idx="4"/>
          </p:nvPr>
        </p:nvSpPr>
        <p:spPr/>
        <p:txBody>
          <a:bodyPr/>
          <a:lstStyle/>
          <a:p>
            <a:fld id="{B63E4CEF-BB1E-48C7-AE93-F39F6AA99AD7}" type="slidenum">
              <a:rPr lang="en-US" smtClean="0"/>
              <a:pPr/>
              <a:t>57</a:t>
            </a:fld>
            <a:endParaRPr lang="en-US"/>
          </a:p>
        </p:txBody>
      </p:sp>
      <p:sp>
        <p:nvSpPr>
          <p:cNvPr id="5" name="Date Placeholder 4">
            <a:extLst>
              <a:ext uri="{FF2B5EF4-FFF2-40B4-BE49-F238E27FC236}">
                <a16:creationId xmlns:a16="http://schemas.microsoft.com/office/drawing/2014/main" id="{3DE68C8A-AFC3-43E9-BC6C-FA4A048B7931}"/>
              </a:ext>
            </a:extLst>
          </p:cNvPr>
          <p:cNvSpPr>
            <a:spLocks noGrp="1"/>
          </p:cNvSpPr>
          <p:nvPr>
            <p:ph type="dt" sz="half" idx="2"/>
          </p:nvPr>
        </p:nvSpPr>
        <p:spPr/>
        <p:txBody>
          <a:bodyPr/>
          <a:lstStyle/>
          <a:p>
            <a:fld id="{B42E5C06-CBAD-4886-9A38-C669A56D2F31}" type="datetime1">
              <a:rPr lang="en-US" smtClean="0"/>
              <a:t>8/24/2018</a:t>
            </a:fld>
            <a:endParaRPr lang="en-US"/>
          </a:p>
        </p:txBody>
      </p:sp>
    </p:spTree>
    <p:extLst>
      <p:ext uri="{BB962C8B-B14F-4D97-AF65-F5344CB8AC3E}">
        <p14:creationId xmlns:p14="http://schemas.microsoft.com/office/powerpoint/2010/main" val="8772166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31A8-79DF-4865-B52E-66884240D00D}"/>
              </a:ext>
            </a:extLst>
          </p:cNvPr>
          <p:cNvSpPr>
            <a:spLocks noGrp="1"/>
          </p:cNvSpPr>
          <p:nvPr>
            <p:ph type="title"/>
          </p:nvPr>
        </p:nvSpPr>
        <p:spPr/>
        <p:txBody>
          <a:bodyPr/>
          <a:lstStyle/>
          <a:p>
            <a:r>
              <a:rPr lang="en-US" dirty="0"/>
              <a:t>Georgia Alternate Assessment (GAA) 2.0</a:t>
            </a:r>
          </a:p>
        </p:txBody>
      </p:sp>
      <p:sp>
        <p:nvSpPr>
          <p:cNvPr id="3" name="Content Placeholder 2">
            <a:extLst>
              <a:ext uri="{FF2B5EF4-FFF2-40B4-BE49-F238E27FC236}">
                <a16:creationId xmlns:a16="http://schemas.microsoft.com/office/drawing/2014/main" id="{7B1B812C-4B85-44BA-BE73-2CC3EBE99554}"/>
              </a:ext>
            </a:extLst>
          </p:cNvPr>
          <p:cNvSpPr>
            <a:spLocks noGrp="1"/>
          </p:cNvSpPr>
          <p:nvPr>
            <p:ph idx="1"/>
          </p:nvPr>
        </p:nvSpPr>
        <p:spPr/>
        <p:txBody>
          <a:bodyPr/>
          <a:lstStyle/>
          <a:p>
            <a:r>
              <a:rPr lang="en-US"/>
              <a:t>Results from the assessment will help inform classroom instruction by providing information related to individual student’s areas of strength and improvement. </a:t>
            </a:r>
          </a:p>
          <a:p>
            <a:r>
              <a:rPr lang="en-US"/>
              <a:t>Provide scale scores that reflect each test participant’s level of academic achievement. </a:t>
            </a:r>
          </a:p>
          <a:p>
            <a:endParaRPr lang="en-US"/>
          </a:p>
        </p:txBody>
      </p:sp>
      <p:sp>
        <p:nvSpPr>
          <p:cNvPr id="4" name="Slide Number Placeholder 3">
            <a:extLst>
              <a:ext uri="{FF2B5EF4-FFF2-40B4-BE49-F238E27FC236}">
                <a16:creationId xmlns:a16="http://schemas.microsoft.com/office/drawing/2014/main" id="{2F51D550-8FB4-4CBA-AEEF-3603F622C5B5}"/>
              </a:ext>
            </a:extLst>
          </p:cNvPr>
          <p:cNvSpPr>
            <a:spLocks noGrp="1"/>
          </p:cNvSpPr>
          <p:nvPr>
            <p:ph type="sldNum" sz="quarter" idx="4"/>
          </p:nvPr>
        </p:nvSpPr>
        <p:spPr/>
        <p:txBody>
          <a:bodyPr/>
          <a:lstStyle/>
          <a:p>
            <a:fld id="{B63E4CEF-BB1E-48C7-AE93-F39F6AA99AD7}" type="slidenum">
              <a:rPr lang="en-US" smtClean="0"/>
              <a:pPr/>
              <a:t>58</a:t>
            </a:fld>
            <a:endParaRPr lang="en-US"/>
          </a:p>
        </p:txBody>
      </p:sp>
      <p:sp>
        <p:nvSpPr>
          <p:cNvPr id="5" name="Date Placeholder 4">
            <a:extLst>
              <a:ext uri="{FF2B5EF4-FFF2-40B4-BE49-F238E27FC236}">
                <a16:creationId xmlns:a16="http://schemas.microsoft.com/office/drawing/2014/main" id="{9889BF6A-0163-4A4A-823E-18027B266F44}"/>
              </a:ext>
            </a:extLst>
          </p:cNvPr>
          <p:cNvSpPr>
            <a:spLocks noGrp="1"/>
          </p:cNvSpPr>
          <p:nvPr>
            <p:ph type="dt" sz="half" idx="2"/>
          </p:nvPr>
        </p:nvSpPr>
        <p:spPr/>
        <p:txBody>
          <a:bodyPr/>
          <a:lstStyle/>
          <a:p>
            <a:fld id="{0E049CAE-099A-4024-BB1D-80D001D437D0}" type="datetime1">
              <a:rPr lang="en-US" smtClean="0"/>
              <a:t>8/24/2018</a:t>
            </a:fld>
            <a:endParaRPr lang="en-US"/>
          </a:p>
        </p:txBody>
      </p:sp>
    </p:spTree>
    <p:extLst>
      <p:ext uri="{BB962C8B-B14F-4D97-AF65-F5344CB8AC3E}">
        <p14:creationId xmlns:p14="http://schemas.microsoft.com/office/powerpoint/2010/main" val="2668345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A45B-E7E4-40FE-A966-052F3E08481D}"/>
              </a:ext>
            </a:extLst>
          </p:cNvPr>
          <p:cNvSpPr>
            <a:spLocks noGrp="1"/>
          </p:cNvSpPr>
          <p:nvPr>
            <p:ph type="title"/>
          </p:nvPr>
        </p:nvSpPr>
        <p:spPr/>
        <p:txBody>
          <a:bodyPr>
            <a:normAutofit/>
          </a:bodyPr>
          <a:lstStyle/>
          <a:p>
            <a:r>
              <a:rPr lang="en-US" dirty="0"/>
              <a:t>Georgia Alternate Assessment (GAA) 2.0</a:t>
            </a:r>
          </a:p>
        </p:txBody>
      </p:sp>
      <p:graphicFrame>
        <p:nvGraphicFramePr>
          <p:cNvPr id="5" name="Content Placeholder 4">
            <a:extLst>
              <a:ext uri="{FF2B5EF4-FFF2-40B4-BE49-F238E27FC236}">
                <a16:creationId xmlns:a16="http://schemas.microsoft.com/office/drawing/2014/main" id="{A4A72EB8-8AB1-4D83-8CC5-1AC353C436F1}"/>
              </a:ext>
            </a:extLst>
          </p:cNvPr>
          <p:cNvGraphicFramePr>
            <a:graphicFrameLocks noGrp="1"/>
          </p:cNvGraphicFramePr>
          <p:nvPr>
            <p:ph idx="1"/>
            <p:extLst>
              <p:ext uri="{D42A27DB-BD31-4B8C-83A1-F6EECF244321}">
                <p14:modId xmlns:p14="http://schemas.microsoft.com/office/powerpoint/2010/main" val="689507844"/>
              </p:ext>
            </p:extLst>
          </p:nvPr>
        </p:nvGraphicFramePr>
        <p:xfrm>
          <a:off x="628650" y="1825625"/>
          <a:ext cx="7886700" cy="21031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7962794"/>
                    </a:ext>
                  </a:extLst>
                </a:gridCol>
                <a:gridCol w="3943350">
                  <a:extLst>
                    <a:ext uri="{9D8B030D-6E8A-4147-A177-3AD203B41FA5}">
                      <a16:colId xmlns:a16="http://schemas.microsoft.com/office/drawing/2014/main" val="469236088"/>
                    </a:ext>
                  </a:extLst>
                </a:gridCol>
              </a:tblGrid>
              <a:tr h="312632">
                <a:tc>
                  <a:txBody>
                    <a:bodyPr/>
                    <a:lstStyle/>
                    <a:p>
                      <a:pPr algn="ctr">
                        <a:buNone/>
                      </a:pPr>
                      <a:r>
                        <a:rPr lang="en-US"/>
                        <a:t>Date</a:t>
                      </a:r>
                    </a:p>
                  </a:txBody>
                  <a:tcPr anchor="ctr"/>
                </a:tc>
                <a:tc>
                  <a:txBody>
                    <a:bodyPr/>
                    <a:lstStyle/>
                    <a:p>
                      <a:pPr algn="ctr">
                        <a:buNone/>
                      </a:pPr>
                      <a:r>
                        <a:rPr lang="en-US"/>
                        <a:t>Event</a:t>
                      </a:r>
                      <a:endParaRPr lang="en-US" dirty="0"/>
                    </a:p>
                  </a:txBody>
                  <a:tcPr anchor="ctr"/>
                </a:tc>
                <a:extLst>
                  <a:ext uri="{0D108BD9-81ED-4DB2-BD59-A6C34878D82A}">
                    <a16:rowId xmlns:a16="http://schemas.microsoft.com/office/drawing/2014/main" val="2558669296"/>
                  </a:ext>
                </a:extLst>
              </a:tr>
              <a:tr h="312632">
                <a:tc>
                  <a:txBody>
                    <a:bodyPr/>
                    <a:lstStyle/>
                    <a:p>
                      <a:pPr>
                        <a:buNone/>
                      </a:pPr>
                      <a:r>
                        <a:rPr lang="en-US"/>
                        <a:t>Test Design Webinar</a:t>
                      </a:r>
                    </a:p>
                  </a:txBody>
                  <a:tcPr/>
                </a:tc>
                <a:tc>
                  <a:txBody>
                    <a:bodyPr/>
                    <a:lstStyle/>
                    <a:p>
                      <a:pPr algn="ctr">
                        <a:buNone/>
                      </a:pPr>
                      <a:r>
                        <a:rPr lang="en-US" dirty="0">
                          <a:solidFill>
                            <a:srgbClr val="000000"/>
                          </a:solidFill>
                        </a:rPr>
                        <a:t>August 21 and 23, 2018</a:t>
                      </a:r>
                    </a:p>
                  </a:txBody>
                  <a:tcPr anchor="ctr"/>
                </a:tc>
                <a:extLst>
                  <a:ext uri="{0D108BD9-81ED-4DB2-BD59-A6C34878D82A}">
                    <a16:rowId xmlns:a16="http://schemas.microsoft.com/office/drawing/2014/main" val="2882559919"/>
                  </a:ext>
                </a:extLst>
              </a:tr>
              <a:tr h="312632">
                <a:tc>
                  <a:txBody>
                    <a:bodyPr/>
                    <a:lstStyle/>
                    <a:p>
                      <a:r>
                        <a:rPr lang="en-US"/>
                        <a:t>Orientation to the New Assessment</a:t>
                      </a:r>
                    </a:p>
                  </a:txBody>
                  <a:tcPr/>
                </a:tc>
                <a:tc>
                  <a:txBody>
                    <a:bodyPr/>
                    <a:lstStyle/>
                    <a:p>
                      <a:pPr algn="ctr"/>
                      <a:r>
                        <a:rPr lang="en-US" dirty="0"/>
                        <a:t>October 22 and 24, 2018</a:t>
                      </a:r>
                    </a:p>
                  </a:txBody>
                  <a:tcPr anchor="ctr"/>
                </a:tc>
                <a:extLst>
                  <a:ext uri="{0D108BD9-81ED-4DB2-BD59-A6C34878D82A}">
                    <a16:rowId xmlns:a16="http://schemas.microsoft.com/office/drawing/2014/main" val="4274470126"/>
                  </a:ext>
                </a:extLst>
              </a:tr>
              <a:tr h="312632">
                <a:tc>
                  <a:txBody>
                    <a:bodyPr/>
                    <a:lstStyle/>
                    <a:p>
                      <a:r>
                        <a:rPr lang="en-US"/>
                        <a:t>Test Setup and Nextera Online Platform Training</a:t>
                      </a:r>
                      <a:endParaRPr lang="en-US" dirty="0"/>
                    </a:p>
                  </a:txBody>
                  <a:tcPr/>
                </a:tc>
                <a:tc>
                  <a:txBody>
                    <a:bodyPr/>
                    <a:lstStyle/>
                    <a:p>
                      <a:pPr algn="ctr"/>
                      <a:r>
                        <a:rPr lang="en-US"/>
                        <a:t>February 25 and 27, 2019</a:t>
                      </a:r>
                      <a:endParaRPr lang="en-US" dirty="0"/>
                    </a:p>
                  </a:txBody>
                  <a:tcPr anchor="ctr"/>
                </a:tc>
                <a:extLst>
                  <a:ext uri="{0D108BD9-81ED-4DB2-BD59-A6C34878D82A}">
                    <a16:rowId xmlns:a16="http://schemas.microsoft.com/office/drawing/2014/main" val="514389292"/>
                  </a:ext>
                </a:extLst>
              </a:tr>
              <a:tr h="312632">
                <a:tc>
                  <a:txBody>
                    <a:bodyPr/>
                    <a:lstStyle/>
                    <a:p>
                      <a:pPr>
                        <a:buNone/>
                      </a:pPr>
                      <a:r>
                        <a:rPr lang="en-US"/>
                        <a:t>Administration Window</a:t>
                      </a:r>
                    </a:p>
                  </a:txBody>
                  <a:tcPr/>
                </a:tc>
                <a:tc>
                  <a:txBody>
                    <a:bodyPr/>
                    <a:lstStyle/>
                    <a:p>
                      <a:pPr algn="ctr">
                        <a:buNone/>
                      </a:pPr>
                      <a:r>
                        <a:rPr lang="en-US" dirty="0"/>
                        <a:t>March 25 – May 3, 2019</a:t>
                      </a:r>
                    </a:p>
                  </a:txBody>
                  <a:tcPr anchor="ctr"/>
                </a:tc>
                <a:extLst>
                  <a:ext uri="{0D108BD9-81ED-4DB2-BD59-A6C34878D82A}">
                    <a16:rowId xmlns:a16="http://schemas.microsoft.com/office/drawing/2014/main" val="3403533092"/>
                  </a:ext>
                </a:extLst>
              </a:tr>
            </a:tbl>
          </a:graphicData>
        </a:graphic>
      </p:graphicFrame>
      <p:sp>
        <p:nvSpPr>
          <p:cNvPr id="4" name="Date Placeholder 3">
            <a:extLst>
              <a:ext uri="{FF2B5EF4-FFF2-40B4-BE49-F238E27FC236}">
                <a16:creationId xmlns:a16="http://schemas.microsoft.com/office/drawing/2014/main" id="{32603651-6D4B-427D-A2E7-FD12396A642B}"/>
              </a:ext>
            </a:extLst>
          </p:cNvPr>
          <p:cNvSpPr>
            <a:spLocks noGrp="1"/>
          </p:cNvSpPr>
          <p:nvPr>
            <p:ph type="dt" sz="half" idx="2"/>
          </p:nvPr>
        </p:nvSpPr>
        <p:spPr/>
        <p:txBody>
          <a:bodyPr/>
          <a:lstStyle/>
          <a:p>
            <a:fld id="{0BC5B01D-B28C-42F8-8A42-1007B8CEA406}" type="datetime1">
              <a:rPr lang="en-US" smtClean="0"/>
              <a:pPr/>
              <a:t>8/24/2018</a:t>
            </a:fld>
            <a:endParaRPr lang="en-US"/>
          </a:p>
        </p:txBody>
      </p:sp>
      <p:sp>
        <p:nvSpPr>
          <p:cNvPr id="3" name="Slide Number Placeholder 2"/>
          <p:cNvSpPr>
            <a:spLocks noGrp="1"/>
          </p:cNvSpPr>
          <p:nvPr>
            <p:ph type="sldNum" sz="quarter" idx="4"/>
          </p:nvPr>
        </p:nvSpPr>
        <p:spPr/>
        <p:txBody>
          <a:bodyPr/>
          <a:lstStyle/>
          <a:p>
            <a:fld id="{B63E4CEF-BB1E-48C7-AE93-F39F6AA99AD7}" type="slidenum">
              <a:rPr lang="en-US" smtClean="0"/>
              <a:pPr/>
              <a:t>59</a:t>
            </a:fld>
            <a:endParaRPr lang="en-US"/>
          </a:p>
        </p:txBody>
      </p:sp>
    </p:spTree>
    <p:extLst>
      <p:ext uri="{BB962C8B-B14F-4D97-AF65-F5344CB8AC3E}">
        <p14:creationId xmlns:p14="http://schemas.microsoft.com/office/powerpoint/2010/main" val="880440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5AF9-B291-4887-B294-1DA571364F6E}"/>
              </a:ext>
            </a:extLst>
          </p:cNvPr>
          <p:cNvSpPr>
            <a:spLocks noGrp="1"/>
          </p:cNvSpPr>
          <p:nvPr>
            <p:ph type="title"/>
          </p:nvPr>
        </p:nvSpPr>
        <p:spPr>
          <a:xfrm>
            <a:off x="603983" y="334017"/>
            <a:ext cx="5668230" cy="808984"/>
          </a:xfrm>
        </p:spPr>
        <p:txBody>
          <a:bodyPr>
            <a:normAutofit fontScale="90000"/>
          </a:bodyPr>
          <a:lstStyle/>
          <a:p>
            <a:r>
              <a:rPr lang="en-US"/>
              <a:t>Available Resources</a:t>
            </a:r>
          </a:p>
        </p:txBody>
      </p:sp>
      <p:pic>
        <p:nvPicPr>
          <p:cNvPr id="5" name="Picture 4">
            <a:extLst>
              <a:ext uri="{FF2B5EF4-FFF2-40B4-BE49-F238E27FC236}">
                <a16:creationId xmlns:a16="http://schemas.microsoft.com/office/drawing/2014/main" id="{610FD092-1B01-4850-AB4B-6268AF3A4A5D}"/>
              </a:ext>
            </a:extLst>
          </p:cNvPr>
          <p:cNvPicPr>
            <a:picLocks noChangeAspect="1"/>
          </p:cNvPicPr>
          <p:nvPr/>
        </p:nvPicPr>
        <p:blipFill>
          <a:blip r:embed="rId2"/>
          <a:stretch>
            <a:fillRect/>
          </a:stretch>
        </p:blipFill>
        <p:spPr>
          <a:xfrm>
            <a:off x="1905333" y="976619"/>
            <a:ext cx="5333333" cy="4904762"/>
          </a:xfrm>
          <a:prstGeom prst="rect">
            <a:avLst/>
          </a:prstGeom>
          <a:ln>
            <a:solidFill>
              <a:schemeClr val="tx1"/>
            </a:solidFill>
          </a:ln>
        </p:spPr>
      </p:pic>
      <p:sp>
        <p:nvSpPr>
          <p:cNvPr id="4" name="Slide Number Placeholder 3">
            <a:extLst>
              <a:ext uri="{FF2B5EF4-FFF2-40B4-BE49-F238E27FC236}">
                <a16:creationId xmlns:a16="http://schemas.microsoft.com/office/drawing/2014/main" id="{2A6CE651-B35B-400B-8409-2D9A71EEEDAC}"/>
              </a:ext>
            </a:extLst>
          </p:cNvPr>
          <p:cNvSpPr>
            <a:spLocks noGrp="1"/>
          </p:cNvSpPr>
          <p:nvPr>
            <p:ph type="sldNum" sz="quarter" idx="4"/>
          </p:nvPr>
        </p:nvSpPr>
        <p:spPr/>
        <p:txBody>
          <a:bodyPr/>
          <a:lstStyle/>
          <a:p>
            <a:fld id="{B63E4CEF-BB1E-48C7-AE93-F39F6AA99AD7}" type="slidenum">
              <a:rPr lang="en-US" smtClean="0"/>
              <a:pPr/>
              <a:t>6</a:t>
            </a:fld>
            <a:endParaRPr lang="en-US"/>
          </a:p>
        </p:txBody>
      </p:sp>
      <p:sp>
        <p:nvSpPr>
          <p:cNvPr id="10" name="Arrow: Right 9">
            <a:extLst>
              <a:ext uri="{FF2B5EF4-FFF2-40B4-BE49-F238E27FC236}">
                <a16:creationId xmlns:a16="http://schemas.microsoft.com/office/drawing/2014/main" id="{4433D758-E7B5-4B73-80A3-B3E181216F7B}"/>
              </a:ext>
            </a:extLst>
          </p:cNvPr>
          <p:cNvSpPr/>
          <p:nvPr/>
        </p:nvSpPr>
        <p:spPr>
          <a:xfrm rot="10800000">
            <a:off x="5600136" y="3024507"/>
            <a:ext cx="1394460" cy="808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6FC19F9-C9D1-455C-B258-2C646CDA87A6}"/>
              </a:ext>
            </a:extLst>
          </p:cNvPr>
          <p:cNvSpPr/>
          <p:nvPr/>
        </p:nvSpPr>
        <p:spPr>
          <a:xfrm rot="10800000">
            <a:off x="5600136" y="4843109"/>
            <a:ext cx="1394460" cy="808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id="{0109DDF1-C570-400F-A6A8-327FE964226B}"/>
              </a:ext>
            </a:extLst>
          </p:cNvPr>
          <p:cNvSpPr>
            <a:spLocks noGrp="1"/>
          </p:cNvSpPr>
          <p:nvPr>
            <p:ph type="dt" sz="half" idx="2"/>
          </p:nvPr>
        </p:nvSpPr>
        <p:spPr/>
        <p:txBody>
          <a:bodyPr/>
          <a:lstStyle/>
          <a:p>
            <a:fld id="{46F1877A-DB4F-42C8-A80C-9D89B3E60D9D}" type="datetime1">
              <a:rPr lang="en-US" smtClean="0"/>
              <a:t>8/24/2018</a:t>
            </a:fld>
            <a:endParaRPr lang="en-US"/>
          </a:p>
        </p:txBody>
      </p:sp>
    </p:spTree>
    <p:extLst>
      <p:ext uri="{BB962C8B-B14F-4D97-AF65-F5344CB8AC3E}">
        <p14:creationId xmlns:p14="http://schemas.microsoft.com/office/powerpoint/2010/main" val="10704028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80F35-A3DF-41E5-A990-B70A7D49F5F5}"/>
              </a:ext>
            </a:extLst>
          </p:cNvPr>
          <p:cNvSpPr>
            <a:spLocks noGrp="1"/>
          </p:cNvSpPr>
          <p:nvPr>
            <p:ph type="title"/>
          </p:nvPr>
        </p:nvSpPr>
        <p:spPr>
          <a:xfrm>
            <a:off x="753910" y="2743200"/>
            <a:ext cx="7886700" cy="1230553"/>
          </a:xfrm>
        </p:spPr>
        <p:txBody>
          <a:bodyPr/>
          <a:lstStyle/>
          <a:p>
            <a:r>
              <a:rPr lang="en-US"/>
              <a:t>Georgia Milestones</a:t>
            </a:r>
          </a:p>
        </p:txBody>
      </p:sp>
      <p:sp>
        <p:nvSpPr>
          <p:cNvPr id="4" name="Slide Number Placeholder 3">
            <a:extLst>
              <a:ext uri="{FF2B5EF4-FFF2-40B4-BE49-F238E27FC236}">
                <a16:creationId xmlns:a16="http://schemas.microsoft.com/office/drawing/2014/main" id="{B2B6A912-3000-4B38-85F5-48D97708B9F2}"/>
              </a:ext>
            </a:extLst>
          </p:cNvPr>
          <p:cNvSpPr>
            <a:spLocks noGrp="1"/>
          </p:cNvSpPr>
          <p:nvPr>
            <p:ph type="sldNum" sz="quarter" idx="4"/>
          </p:nvPr>
        </p:nvSpPr>
        <p:spPr/>
        <p:txBody>
          <a:bodyPr/>
          <a:lstStyle/>
          <a:p>
            <a:fld id="{B63E4CEF-BB1E-48C7-AE93-F39F6AA99AD7}" type="slidenum">
              <a:rPr lang="en-US" smtClean="0"/>
              <a:pPr/>
              <a:t>60</a:t>
            </a:fld>
            <a:endParaRPr lang="en-US"/>
          </a:p>
        </p:txBody>
      </p:sp>
      <p:sp>
        <p:nvSpPr>
          <p:cNvPr id="3" name="Date Placeholder 2">
            <a:extLst>
              <a:ext uri="{FF2B5EF4-FFF2-40B4-BE49-F238E27FC236}">
                <a16:creationId xmlns:a16="http://schemas.microsoft.com/office/drawing/2014/main" id="{F45CDBD8-1BB5-4618-9CF1-4E836C1D3124}"/>
              </a:ext>
            </a:extLst>
          </p:cNvPr>
          <p:cNvSpPr>
            <a:spLocks noGrp="1"/>
          </p:cNvSpPr>
          <p:nvPr>
            <p:ph type="dt" sz="half" idx="2"/>
          </p:nvPr>
        </p:nvSpPr>
        <p:spPr/>
        <p:txBody>
          <a:bodyPr/>
          <a:lstStyle/>
          <a:p>
            <a:fld id="{5BE26FEF-79E4-4859-BB5A-C85278142CF3}" type="datetime1">
              <a:rPr lang="en-US" smtClean="0"/>
              <a:t>8/24/2018</a:t>
            </a:fld>
            <a:endParaRPr lang="en-US"/>
          </a:p>
        </p:txBody>
      </p:sp>
    </p:spTree>
    <p:extLst>
      <p:ext uri="{BB962C8B-B14F-4D97-AF65-F5344CB8AC3E}">
        <p14:creationId xmlns:p14="http://schemas.microsoft.com/office/powerpoint/2010/main" val="1634364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3998-E7D6-4F24-80B1-755F001DD93C}"/>
              </a:ext>
            </a:extLst>
          </p:cNvPr>
          <p:cNvSpPr>
            <a:spLocks noGrp="1"/>
          </p:cNvSpPr>
          <p:nvPr>
            <p:ph type="title"/>
          </p:nvPr>
        </p:nvSpPr>
        <p:spPr/>
        <p:txBody>
          <a:bodyPr/>
          <a:lstStyle/>
          <a:p>
            <a:r>
              <a:rPr lang="en-US"/>
              <a:t>Georgia Milestones</a:t>
            </a:r>
          </a:p>
        </p:txBody>
      </p:sp>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a:xfrm>
            <a:off x="603983" y="1568173"/>
            <a:ext cx="7886700" cy="4351338"/>
          </a:xfrm>
        </p:spPr>
        <p:txBody>
          <a:bodyPr>
            <a:normAutofit fontScale="77500" lnSpcReduction="20000"/>
          </a:bodyPr>
          <a:lstStyle/>
          <a:p>
            <a:pPr>
              <a:lnSpc>
                <a:spcPct val="120000"/>
              </a:lnSpc>
              <a:spcBef>
                <a:spcPts val="0"/>
              </a:spcBef>
            </a:pPr>
            <a:r>
              <a:rPr lang="en-US"/>
              <a:t>The Georgia Milestones Assessment System (Georgia Milestones) is a comprehensive summative assessment pro​gram spanning grades 3 through high school.</a:t>
            </a:r>
          </a:p>
          <a:p>
            <a:pPr>
              <a:lnSpc>
                <a:spcPct val="120000"/>
              </a:lnSpc>
              <a:spcBef>
                <a:spcPts val="0"/>
              </a:spcBef>
            </a:pPr>
            <a:r>
              <a:rPr lang="en-US"/>
              <a:t>Georgia Milestones measures how well students have learned the knowledge and skills outlined in the state-adopted content standards in English language arts, mathematics, science, and social studies.</a:t>
            </a:r>
          </a:p>
          <a:p>
            <a:pPr>
              <a:lnSpc>
                <a:spcPct val="120000"/>
              </a:lnSpc>
              <a:spcBef>
                <a:spcPts val="0"/>
              </a:spcBef>
            </a:pPr>
            <a:r>
              <a:rPr lang="en-US"/>
              <a:t>Students in grades 3 through 8 take an end-of-grade assessment in English language arts and mathematics while students in grades 5 and 8 are also assessed in science and social studies. High school students take an end-of-course assessment for each of the 10 courses designated by the State Board of Education.</a:t>
            </a:r>
          </a:p>
        </p:txBody>
      </p:sp>
      <p:sp>
        <p:nvSpPr>
          <p:cNvPr id="4" name="Slide Number Placeholder 3"/>
          <p:cNvSpPr>
            <a:spLocks noGrp="1"/>
          </p:cNvSpPr>
          <p:nvPr>
            <p:ph type="sldNum" sz="quarter" idx="4"/>
          </p:nvPr>
        </p:nvSpPr>
        <p:spPr/>
        <p:txBody>
          <a:bodyPr/>
          <a:lstStyle/>
          <a:p>
            <a:fld id="{B63E4CEF-BB1E-48C7-AE93-F39F6AA99AD7}" type="slidenum">
              <a:rPr lang="en-US" smtClean="0"/>
              <a:pPr/>
              <a:t>61</a:t>
            </a:fld>
            <a:endParaRPr lang="en-US"/>
          </a:p>
        </p:txBody>
      </p:sp>
      <p:sp>
        <p:nvSpPr>
          <p:cNvPr id="5" name="Date Placeholder 4">
            <a:extLst>
              <a:ext uri="{FF2B5EF4-FFF2-40B4-BE49-F238E27FC236}">
                <a16:creationId xmlns:a16="http://schemas.microsoft.com/office/drawing/2014/main" id="{96CE1B8E-1152-4F45-84FB-BD72ED2C7741}"/>
              </a:ext>
            </a:extLst>
          </p:cNvPr>
          <p:cNvSpPr>
            <a:spLocks noGrp="1"/>
          </p:cNvSpPr>
          <p:nvPr>
            <p:ph type="dt" sz="half" idx="2"/>
          </p:nvPr>
        </p:nvSpPr>
        <p:spPr/>
        <p:txBody>
          <a:bodyPr/>
          <a:lstStyle/>
          <a:p>
            <a:fld id="{3715FB34-D5BF-4F5D-95F0-6270E8E165D8}" type="datetime1">
              <a:rPr lang="en-US" smtClean="0"/>
              <a:t>8/24/2018</a:t>
            </a:fld>
            <a:endParaRPr lang="en-US"/>
          </a:p>
        </p:txBody>
      </p:sp>
    </p:spTree>
    <p:extLst>
      <p:ext uri="{BB962C8B-B14F-4D97-AF65-F5344CB8AC3E}">
        <p14:creationId xmlns:p14="http://schemas.microsoft.com/office/powerpoint/2010/main" val="18489172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3CC5-1D13-43B9-BA34-286E16210803}"/>
              </a:ext>
            </a:extLst>
          </p:cNvPr>
          <p:cNvSpPr>
            <a:spLocks noGrp="1"/>
          </p:cNvSpPr>
          <p:nvPr>
            <p:ph type="title"/>
          </p:nvPr>
        </p:nvSpPr>
        <p:spPr/>
        <p:txBody>
          <a:bodyPr/>
          <a:lstStyle/>
          <a:p>
            <a:r>
              <a:rPr lang="en-US"/>
              <a:t>Georgia Milestones</a:t>
            </a:r>
          </a:p>
        </p:txBody>
      </p:sp>
      <p:sp>
        <p:nvSpPr>
          <p:cNvPr id="3" name="Content Placeholder 2">
            <a:extLst>
              <a:ext uri="{FF2B5EF4-FFF2-40B4-BE49-F238E27FC236}">
                <a16:creationId xmlns:a16="http://schemas.microsoft.com/office/drawing/2014/main" id="{D5296DEE-81EA-4CD6-B713-E292A86D8AE0}"/>
              </a:ext>
            </a:extLst>
          </p:cNvPr>
          <p:cNvSpPr>
            <a:spLocks noGrp="1"/>
          </p:cNvSpPr>
          <p:nvPr>
            <p:ph idx="1"/>
          </p:nvPr>
        </p:nvSpPr>
        <p:spPr>
          <a:xfrm>
            <a:off x="508907" y="1575254"/>
            <a:ext cx="7886700" cy="4351338"/>
          </a:xfrm>
        </p:spPr>
        <p:txBody>
          <a:bodyPr vert="horz" lIns="91440" tIns="45720" rIns="91440" bIns="45720" rtlCol="0" anchor="t">
            <a:normAutofit/>
          </a:bodyPr>
          <a:lstStyle/>
          <a:p>
            <a:r>
              <a:rPr lang="en-US" altLang="en-US"/>
              <a:t>Georgia Milestones will be administered 100% online in the 2018-2019 school year.</a:t>
            </a:r>
          </a:p>
          <a:p>
            <a:r>
              <a:rPr lang="en-US" altLang="en-US"/>
              <a:t>Online administrations allow for flexible scheduling, different item types, ease of administration, accessibility tools and rapid return of scoring. </a:t>
            </a:r>
            <a:endParaRPr lang="en-US" altLang="en-US">
              <a:cs typeface="Calibri"/>
            </a:endParaRPr>
          </a:p>
          <a:p>
            <a:r>
              <a:rPr lang="en-US" altLang="en-US"/>
              <a:t>Online administrations allow for additional scheduling flexibility for EOG. </a:t>
            </a:r>
          </a:p>
          <a:p>
            <a:pPr>
              <a:lnSpc>
                <a:spcPct val="80000"/>
              </a:lnSpc>
              <a:defRPr/>
            </a:pPr>
            <a:r>
              <a:rPr lang="en-US" altLang="en-US"/>
              <a:t>Paper forms are available for those students who cannot access the online assessment due to their disability.</a:t>
            </a:r>
          </a:p>
        </p:txBody>
      </p:sp>
      <p:sp>
        <p:nvSpPr>
          <p:cNvPr id="4" name="Slide Number Placeholder 3"/>
          <p:cNvSpPr>
            <a:spLocks noGrp="1"/>
          </p:cNvSpPr>
          <p:nvPr>
            <p:ph type="sldNum" sz="quarter" idx="4"/>
          </p:nvPr>
        </p:nvSpPr>
        <p:spPr/>
        <p:txBody>
          <a:bodyPr/>
          <a:lstStyle/>
          <a:p>
            <a:fld id="{B63E4CEF-BB1E-48C7-AE93-F39F6AA99AD7}" type="slidenum">
              <a:rPr lang="en-US" smtClean="0"/>
              <a:pPr/>
              <a:t>62</a:t>
            </a:fld>
            <a:endParaRPr lang="en-US"/>
          </a:p>
        </p:txBody>
      </p:sp>
      <p:sp>
        <p:nvSpPr>
          <p:cNvPr id="5" name="Date Placeholder 4">
            <a:extLst>
              <a:ext uri="{FF2B5EF4-FFF2-40B4-BE49-F238E27FC236}">
                <a16:creationId xmlns:a16="http://schemas.microsoft.com/office/drawing/2014/main" id="{645EA74B-46DA-476E-B6DA-1B861A557FF7}"/>
              </a:ext>
            </a:extLst>
          </p:cNvPr>
          <p:cNvSpPr>
            <a:spLocks noGrp="1"/>
          </p:cNvSpPr>
          <p:nvPr>
            <p:ph type="dt" sz="half" idx="2"/>
          </p:nvPr>
        </p:nvSpPr>
        <p:spPr/>
        <p:txBody>
          <a:bodyPr/>
          <a:lstStyle/>
          <a:p>
            <a:fld id="{D226AF78-4B6F-4C1E-A09D-5AE35FBBF2AE}" type="datetime1">
              <a:rPr lang="en-US" smtClean="0"/>
              <a:t>8/24/2018</a:t>
            </a:fld>
            <a:endParaRPr lang="en-US"/>
          </a:p>
        </p:txBody>
      </p:sp>
    </p:spTree>
    <p:extLst>
      <p:ext uri="{BB962C8B-B14F-4D97-AF65-F5344CB8AC3E}">
        <p14:creationId xmlns:p14="http://schemas.microsoft.com/office/powerpoint/2010/main" val="25015363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FE421-C253-4AD6-82BB-645EFD1F3540}"/>
              </a:ext>
            </a:extLst>
          </p:cNvPr>
          <p:cNvSpPr>
            <a:spLocks noGrp="1"/>
          </p:cNvSpPr>
          <p:nvPr>
            <p:ph type="title"/>
          </p:nvPr>
        </p:nvSpPr>
        <p:spPr/>
        <p:txBody>
          <a:bodyPr>
            <a:normAutofit fontScale="90000"/>
          </a:bodyPr>
          <a:lstStyle/>
          <a:p>
            <a:r>
              <a:rPr lang="en-US"/>
              <a:t>Central Office Services</a:t>
            </a:r>
            <a:br>
              <a:rPr lang="en-US"/>
            </a:br>
            <a:r>
              <a:rPr lang="en-US"/>
              <a:t>(COS)</a:t>
            </a:r>
          </a:p>
        </p:txBody>
      </p:sp>
      <p:sp>
        <p:nvSpPr>
          <p:cNvPr id="3" name="Content Placeholder 2">
            <a:extLst>
              <a:ext uri="{FF2B5EF4-FFF2-40B4-BE49-F238E27FC236}">
                <a16:creationId xmlns:a16="http://schemas.microsoft.com/office/drawing/2014/main" id="{54BF6453-4161-4EE4-B6C6-0B7D8A3A767B}"/>
              </a:ext>
            </a:extLst>
          </p:cNvPr>
          <p:cNvSpPr>
            <a:spLocks noGrp="1"/>
          </p:cNvSpPr>
          <p:nvPr>
            <p:ph idx="1"/>
          </p:nvPr>
        </p:nvSpPr>
        <p:spPr/>
        <p:txBody>
          <a:bodyPr>
            <a:normAutofit fontScale="92500" lnSpcReduction="20000"/>
          </a:bodyPr>
          <a:lstStyle/>
          <a:p>
            <a:r>
              <a:rPr lang="en-US" dirty="0"/>
              <a:t>Replaces the content caching feature currently found in the Testing Site Manager (TSM) software. </a:t>
            </a:r>
          </a:p>
          <a:p>
            <a:r>
              <a:rPr lang="en-US" dirty="0"/>
              <a:t>Requires download of only the content appropriate for a specific testing site</a:t>
            </a:r>
          </a:p>
          <a:p>
            <a:r>
              <a:rPr lang="en-US" dirty="0"/>
              <a:t>Allows download of content once for use by multiple COS Service Devices.</a:t>
            </a:r>
          </a:p>
          <a:p>
            <a:r>
              <a:rPr lang="en-US" dirty="0"/>
              <a:t>Supports up to 950 testing devices per service device without manipulating settings on machine</a:t>
            </a:r>
          </a:p>
          <a:p>
            <a:pPr lvl="1"/>
            <a:r>
              <a:rPr lang="en-US" dirty="0"/>
              <a:t>Allows configuration and management of COS Service Devices in the COS-Device Toolkit in eDIRECT</a:t>
            </a:r>
          </a:p>
          <a:p>
            <a:r>
              <a:rPr lang="en-US" dirty="0"/>
              <a:t>Ability to manage </a:t>
            </a:r>
            <a:r>
              <a:rPr lang="en-US" dirty="0">
                <a:solidFill>
                  <a:srgbClr val="FF0000"/>
                </a:solidFill>
              </a:rPr>
              <a:t>Georgia Milestones and WIDA ACCESS</a:t>
            </a:r>
            <a:r>
              <a:rPr lang="en-US" dirty="0"/>
              <a:t> on the same device</a:t>
            </a:r>
          </a:p>
        </p:txBody>
      </p:sp>
      <p:sp>
        <p:nvSpPr>
          <p:cNvPr id="4" name="Date Placeholder 3">
            <a:extLst>
              <a:ext uri="{FF2B5EF4-FFF2-40B4-BE49-F238E27FC236}">
                <a16:creationId xmlns:a16="http://schemas.microsoft.com/office/drawing/2014/main" id="{DB741F72-591C-402A-AEF7-1569FEA7773F}"/>
              </a:ext>
            </a:extLst>
          </p:cNvPr>
          <p:cNvSpPr>
            <a:spLocks noGrp="1"/>
          </p:cNvSpPr>
          <p:nvPr>
            <p:ph type="dt" sz="half" idx="2"/>
          </p:nvPr>
        </p:nvSpPr>
        <p:spPr/>
        <p:txBody>
          <a:bodyPr/>
          <a:lstStyle/>
          <a:p>
            <a:fld id="{6FD1B26A-86FB-4F9F-930E-E14565B089E1}" type="datetime1">
              <a:rPr lang="en-US" smtClean="0"/>
              <a:t>8/24/2018</a:t>
            </a:fld>
            <a:endParaRPr lang="en-US"/>
          </a:p>
        </p:txBody>
      </p:sp>
      <p:sp>
        <p:nvSpPr>
          <p:cNvPr id="5" name="Slide Number Placeholder 4">
            <a:extLst>
              <a:ext uri="{FF2B5EF4-FFF2-40B4-BE49-F238E27FC236}">
                <a16:creationId xmlns:a16="http://schemas.microsoft.com/office/drawing/2014/main" id="{0C9219E0-F206-4A57-98E6-6F4723B81722}"/>
              </a:ext>
            </a:extLst>
          </p:cNvPr>
          <p:cNvSpPr>
            <a:spLocks noGrp="1"/>
          </p:cNvSpPr>
          <p:nvPr>
            <p:ph type="sldNum" sz="quarter" idx="4"/>
          </p:nvPr>
        </p:nvSpPr>
        <p:spPr/>
        <p:txBody>
          <a:bodyPr/>
          <a:lstStyle/>
          <a:p>
            <a:fld id="{B63E4CEF-BB1E-48C7-AE93-F39F6AA99AD7}" type="slidenum">
              <a:rPr lang="en-US" smtClean="0"/>
              <a:pPr/>
              <a:t>63</a:t>
            </a:fld>
            <a:endParaRPr lang="en-US"/>
          </a:p>
        </p:txBody>
      </p:sp>
    </p:spTree>
    <p:extLst>
      <p:ext uri="{BB962C8B-B14F-4D97-AF65-F5344CB8AC3E}">
        <p14:creationId xmlns:p14="http://schemas.microsoft.com/office/powerpoint/2010/main" val="1985977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9BA6-26DD-4C2D-B721-CEC63363757E}"/>
              </a:ext>
            </a:extLst>
          </p:cNvPr>
          <p:cNvSpPr>
            <a:spLocks noGrp="1"/>
          </p:cNvSpPr>
          <p:nvPr>
            <p:ph type="title"/>
          </p:nvPr>
        </p:nvSpPr>
        <p:spPr/>
        <p:txBody>
          <a:bodyPr/>
          <a:lstStyle/>
          <a:p>
            <a:r>
              <a:rPr lang="en-US"/>
              <a:t>Georgia Milestones</a:t>
            </a:r>
          </a:p>
        </p:txBody>
      </p:sp>
      <p:graphicFrame>
        <p:nvGraphicFramePr>
          <p:cNvPr id="7" name="Table 6">
            <a:extLst>
              <a:ext uri="{FF2B5EF4-FFF2-40B4-BE49-F238E27FC236}">
                <a16:creationId xmlns:a16="http://schemas.microsoft.com/office/drawing/2014/main" id="{0316AB23-78B2-425E-A19A-891BB7AD40D2}"/>
              </a:ext>
            </a:extLst>
          </p:cNvPr>
          <p:cNvGraphicFramePr>
            <a:graphicFrameLocks noGrp="1"/>
          </p:cNvGraphicFramePr>
          <p:nvPr>
            <p:extLst>
              <p:ext uri="{D42A27DB-BD31-4B8C-83A1-F6EECF244321}">
                <p14:modId xmlns:p14="http://schemas.microsoft.com/office/powerpoint/2010/main" val="2544458616"/>
              </p:ext>
            </p:extLst>
          </p:nvPr>
        </p:nvGraphicFramePr>
        <p:xfrm>
          <a:off x="773723" y="1657989"/>
          <a:ext cx="7495171" cy="3738403"/>
        </p:xfrm>
        <a:graphic>
          <a:graphicData uri="http://schemas.openxmlformats.org/drawingml/2006/table">
            <a:tbl>
              <a:tblPr firstRow="1" bandRow="1">
                <a:tableStyleId>{9DCAF9ED-07DC-4A11-8D7F-57B35C25682E}</a:tableStyleId>
              </a:tblPr>
              <a:tblGrid>
                <a:gridCol w="3052105">
                  <a:extLst>
                    <a:ext uri="{9D8B030D-6E8A-4147-A177-3AD203B41FA5}">
                      <a16:colId xmlns:a16="http://schemas.microsoft.com/office/drawing/2014/main" val="20000"/>
                    </a:ext>
                  </a:extLst>
                </a:gridCol>
                <a:gridCol w="4443066">
                  <a:extLst>
                    <a:ext uri="{9D8B030D-6E8A-4147-A177-3AD203B41FA5}">
                      <a16:colId xmlns:a16="http://schemas.microsoft.com/office/drawing/2014/main" val="20001"/>
                    </a:ext>
                  </a:extLst>
                </a:gridCol>
              </a:tblGrid>
              <a:tr h="398399">
                <a:tc>
                  <a:txBody>
                    <a:bodyPr/>
                    <a:lstStyle/>
                    <a:p>
                      <a:pPr algn="ctr"/>
                      <a:r>
                        <a:rPr lang="en-US" sz="2000"/>
                        <a:t>EOG</a:t>
                      </a:r>
                      <a:endParaRPr lang="en-US" sz="2000" b="1">
                        <a:solidFill>
                          <a:schemeClr val="tx1"/>
                        </a:solidFill>
                      </a:endParaRPr>
                    </a:p>
                  </a:txBody>
                  <a:tcPr/>
                </a:tc>
                <a:tc>
                  <a:txBody>
                    <a:bodyPr/>
                    <a:lstStyle/>
                    <a:p>
                      <a:pPr algn="ctr"/>
                      <a:r>
                        <a:rPr lang="en-US" sz="2000"/>
                        <a:t>EOC</a:t>
                      </a:r>
                      <a:endParaRPr lang="en-US" sz="2000" b="1">
                        <a:solidFill>
                          <a:schemeClr val="tx1"/>
                        </a:solidFill>
                      </a:endParaRPr>
                    </a:p>
                  </a:txBody>
                  <a:tcPr/>
                </a:tc>
                <a:extLst>
                  <a:ext uri="{0D108BD9-81ED-4DB2-BD59-A6C34878D82A}">
                    <a16:rowId xmlns:a16="http://schemas.microsoft.com/office/drawing/2014/main" val="10000"/>
                  </a:ext>
                </a:extLst>
              </a:tr>
              <a:tr h="3340004">
                <a:tc>
                  <a:txBody>
                    <a:bodyPr/>
                    <a:lstStyle/>
                    <a:p>
                      <a:r>
                        <a:rPr lang="en-US" sz="2000" b="1" dirty="0"/>
                        <a:t>Grades 3–8</a:t>
                      </a:r>
                    </a:p>
                    <a:p>
                      <a:pPr marL="285750" indent="-285750">
                        <a:buFont typeface="Arial" panose="020B0604020202020204" pitchFamily="34" charset="0"/>
                        <a:buChar char="•"/>
                      </a:pPr>
                      <a:r>
                        <a:rPr lang="en-US" sz="2000" dirty="0"/>
                        <a:t>English</a:t>
                      </a:r>
                      <a:r>
                        <a:rPr lang="en-US" sz="2000" baseline="0" dirty="0"/>
                        <a:t> Language Arts</a:t>
                      </a:r>
                    </a:p>
                    <a:p>
                      <a:pPr marL="285750" indent="-285750">
                        <a:buFont typeface="Arial" panose="020B0604020202020204" pitchFamily="34" charset="0"/>
                        <a:buChar char="•"/>
                      </a:pPr>
                      <a:r>
                        <a:rPr lang="en-US" sz="2000" baseline="0" dirty="0"/>
                        <a:t>Mathematics</a:t>
                      </a:r>
                    </a:p>
                    <a:p>
                      <a:pPr marL="0" indent="0">
                        <a:buFont typeface="Arial" panose="020B0604020202020204" pitchFamily="34" charset="0"/>
                        <a:buNone/>
                      </a:pPr>
                      <a:endParaRPr lang="en-US" sz="2000" baseline="0" dirty="0"/>
                    </a:p>
                    <a:p>
                      <a:pPr marL="0" indent="0">
                        <a:buFont typeface="Arial" panose="020B0604020202020204" pitchFamily="34" charset="0"/>
                        <a:buNone/>
                      </a:pPr>
                      <a:r>
                        <a:rPr lang="en-US" sz="2000" b="1" baseline="0" dirty="0"/>
                        <a:t>Grades 5 and 8</a:t>
                      </a:r>
                    </a:p>
                    <a:p>
                      <a:pPr marL="285750" indent="-285750">
                        <a:buFont typeface="Arial" panose="020B0604020202020204" pitchFamily="34" charset="0"/>
                        <a:buChar char="•"/>
                      </a:pPr>
                      <a:r>
                        <a:rPr lang="en-US" sz="2000" baseline="0" dirty="0"/>
                        <a:t>Science </a:t>
                      </a:r>
                    </a:p>
                    <a:p>
                      <a:pPr marL="285750" indent="-285750">
                        <a:buFont typeface="Arial" panose="020B0604020202020204" pitchFamily="34" charset="0"/>
                        <a:buChar char="•"/>
                      </a:pPr>
                      <a:r>
                        <a:rPr lang="en-US" sz="2000" baseline="0" dirty="0"/>
                        <a:t>Social Studies</a:t>
                      </a:r>
                      <a:endParaRPr lang="en-US" sz="2000" b="1" dirty="0">
                        <a:solidFill>
                          <a:schemeClr val="tx1"/>
                        </a:solidFill>
                      </a:endParaRPr>
                    </a:p>
                  </a:txBody>
                  <a:tcPr/>
                </a:tc>
                <a:tc>
                  <a:txBody>
                    <a:bodyPr/>
                    <a:lstStyle/>
                    <a:p>
                      <a:pPr marL="337820" lvl="1" indent="-285750">
                        <a:buFont typeface="Arial" panose="020B0604020202020204" pitchFamily="34" charset="0"/>
                        <a:buChar char="•"/>
                      </a:pPr>
                      <a:r>
                        <a:rPr lang="en-US" altLang="en-US" sz="2000" dirty="0"/>
                        <a:t>Ninth Grade Literature &amp; Composition</a:t>
                      </a:r>
                    </a:p>
                    <a:p>
                      <a:pPr marL="337820" lvl="1" indent="-285750">
                        <a:buFont typeface="Arial" panose="020B0604020202020204" pitchFamily="34" charset="0"/>
                        <a:buChar char="•"/>
                      </a:pPr>
                      <a:r>
                        <a:rPr lang="en-US" altLang="en-US" sz="2000" dirty="0"/>
                        <a:t>American Literature &amp; Composition</a:t>
                      </a:r>
                    </a:p>
                    <a:p>
                      <a:pPr marL="337820" lvl="1" indent="-285750">
                        <a:buFont typeface="Arial" panose="020B0604020202020204" pitchFamily="34" charset="0"/>
                        <a:buChar char="•"/>
                      </a:pPr>
                      <a:r>
                        <a:rPr lang="en-US" altLang="en-US" sz="2000" dirty="0"/>
                        <a:t>Coordinate Algebra</a:t>
                      </a:r>
                    </a:p>
                    <a:p>
                      <a:pPr marL="337820" lvl="1" indent="-285750">
                        <a:buFont typeface="Arial" panose="020B0604020202020204" pitchFamily="34" charset="0"/>
                        <a:buChar char="•"/>
                      </a:pPr>
                      <a:r>
                        <a:rPr lang="en-US" altLang="en-US" sz="2000" dirty="0"/>
                        <a:t>Analytic Geometry</a:t>
                      </a:r>
                    </a:p>
                    <a:p>
                      <a:pPr marL="337820" lvl="1" indent="-285750">
                        <a:buFont typeface="Arial" panose="020B0604020202020204" pitchFamily="34" charset="0"/>
                        <a:buChar char="•"/>
                      </a:pPr>
                      <a:r>
                        <a:rPr lang="en-US" altLang="en-US" sz="2000" dirty="0"/>
                        <a:t>Algebra I</a:t>
                      </a:r>
                    </a:p>
                    <a:p>
                      <a:pPr marL="337820" lvl="1" indent="-285750">
                        <a:buFont typeface="Arial" panose="020B0604020202020204" pitchFamily="34" charset="0"/>
                        <a:buChar char="•"/>
                      </a:pPr>
                      <a:r>
                        <a:rPr lang="en-US" altLang="en-US" sz="2000" dirty="0"/>
                        <a:t>Geometry</a:t>
                      </a:r>
                    </a:p>
                    <a:p>
                      <a:pPr marL="337820" lvl="1" indent="-285750">
                        <a:buFont typeface="Arial" panose="020B0604020202020204" pitchFamily="34" charset="0"/>
                        <a:buChar char="•"/>
                      </a:pPr>
                      <a:r>
                        <a:rPr lang="en-US" altLang="en-US" sz="2000" dirty="0"/>
                        <a:t>Biology</a:t>
                      </a:r>
                    </a:p>
                    <a:p>
                      <a:pPr marL="337820" lvl="1" indent="-285750">
                        <a:buFont typeface="Arial" panose="020B0604020202020204" pitchFamily="34" charset="0"/>
                        <a:buChar char="•"/>
                      </a:pPr>
                      <a:r>
                        <a:rPr lang="en-US" altLang="en-US" sz="2000" dirty="0"/>
                        <a:t>Physical Science</a:t>
                      </a:r>
                    </a:p>
                    <a:p>
                      <a:pPr marL="337820" lvl="1" indent="-285750">
                        <a:buFont typeface="Arial" panose="020B0604020202020204" pitchFamily="34" charset="0"/>
                        <a:buChar char="•"/>
                      </a:pPr>
                      <a:r>
                        <a:rPr lang="en-US" altLang="en-US" sz="2000" dirty="0"/>
                        <a:t>United States History</a:t>
                      </a:r>
                    </a:p>
                    <a:p>
                      <a:pPr marL="337820" lvl="1" indent="-285750">
                        <a:buFont typeface="Arial" panose="020B0604020202020204" pitchFamily="34" charset="0"/>
                        <a:buChar char="•"/>
                      </a:pPr>
                      <a:r>
                        <a:rPr lang="en-US" altLang="en-US" sz="2000" dirty="0"/>
                        <a:t>Economics/Business/Free Enterprise</a:t>
                      </a:r>
                    </a:p>
                  </a:txBody>
                  <a:tcPr anchor="ct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64</a:t>
            </a:fld>
            <a:endParaRPr lang="en-US"/>
          </a:p>
        </p:txBody>
      </p:sp>
      <p:sp>
        <p:nvSpPr>
          <p:cNvPr id="4" name="Date Placeholder 3">
            <a:extLst>
              <a:ext uri="{FF2B5EF4-FFF2-40B4-BE49-F238E27FC236}">
                <a16:creationId xmlns:a16="http://schemas.microsoft.com/office/drawing/2014/main" id="{A1DAA71C-ABB4-4C5F-BF42-B3A9E863D8FA}"/>
              </a:ext>
            </a:extLst>
          </p:cNvPr>
          <p:cNvSpPr>
            <a:spLocks noGrp="1"/>
          </p:cNvSpPr>
          <p:nvPr>
            <p:ph type="dt" sz="half" idx="2"/>
          </p:nvPr>
        </p:nvSpPr>
        <p:spPr/>
        <p:txBody>
          <a:bodyPr/>
          <a:lstStyle/>
          <a:p>
            <a:fld id="{63C15ABE-713D-4341-9B9D-FD902E3DD7E8}" type="datetime1">
              <a:rPr lang="en-US" smtClean="0"/>
              <a:t>8/24/2018</a:t>
            </a:fld>
            <a:endParaRPr lang="en-US"/>
          </a:p>
        </p:txBody>
      </p:sp>
    </p:spTree>
    <p:extLst>
      <p:ext uri="{BB962C8B-B14F-4D97-AF65-F5344CB8AC3E}">
        <p14:creationId xmlns:p14="http://schemas.microsoft.com/office/powerpoint/2010/main" val="3753102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78" y="239470"/>
            <a:ext cx="6471072" cy="946739"/>
          </a:xfrm>
        </p:spPr>
        <p:txBody>
          <a:bodyPr>
            <a:normAutofit/>
          </a:bodyPr>
          <a:lstStyle/>
          <a:p>
            <a:r>
              <a:rPr lang="en-US"/>
              <a:t>Participants EOG</a:t>
            </a:r>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0" name="Diagram 9"/>
          <p:cNvGraphicFramePr/>
          <p:nvPr>
            <p:extLst>
              <p:ext uri="{D42A27DB-BD31-4B8C-83A1-F6EECF244321}">
                <p14:modId xmlns:p14="http://schemas.microsoft.com/office/powerpoint/2010/main" val="4217713367"/>
              </p:ext>
            </p:extLst>
          </p:nvPr>
        </p:nvGraphicFramePr>
        <p:xfrm>
          <a:off x="336678" y="1506681"/>
          <a:ext cx="7627451" cy="4638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65</a:t>
            </a:fld>
            <a:endParaRPr lang="en-US"/>
          </a:p>
        </p:txBody>
      </p:sp>
      <p:sp>
        <p:nvSpPr>
          <p:cNvPr id="4" name="Date Placeholder 3">
            <a:extLst>
              <a:ext uri="{FF2B5EF4-FFF2-40B4-BE49-F238E27FC236}">
                <a16:creationId xmlns:a16="http://schemas.microsoft.com/office/drawing/2014/main" id="{5F04CF5B-93E2-4CE3-A7E2-214E8418F7D9}"/>
              </a:ext>
            </a:extLst>
          </p:cNvPr>
          <p:cNvSpPr>
            <a:spLocks noGrp="1"/>
          </p:cNvSpPr>
          <p:nvPr>
            <p:ph type="dt" sz="half" idx="2"/>
          </p:nvPr>
        </p:nvSpPr>
        <p:spPr/>
        <p:txBody>
          <a:bodyPr/>
          <a:lstStyle/>
          <a:p>
            <a:fld id="{DD65EFCD-A49F-4663-AFFC-371BB59193C9}" type="datetime1">
              <a:rPr lang="en-US" smtClean="0"/>
              <a:t>8/24/2018</a:t>
            </a:fld>
            <a:endParaRPr lang="en-US"/>
          </a:p>
        </p:txBody>
      </p:sp>
    </p:spTree>
    <p:extLst>
      <p:ext uri="{BB962C8B-B14F-4D97-AF65-F5344CB8AC3E}">
        <p14:creationId xmlns:p14="http://schemas.microsoft.com/office/powerpoint/2010/main" val="6201331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994"/>
            <a:ext cx="7335585" cy="1422400"/>
          </a:xfrm>
        </p:spPr>
        <p:txBody>
          <a:bodyPr>
            <a:normAutofit/>
          </a:bodyPr>
          <a:lstStyle/>
          <a:p>
            <a:r>
              <a:rPr lang="en-US" sz="3200"/>
              <a:t>Participants EOC</a:t>
            </a:r>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0" name="Diagram 9"/>
          <p:cNvGraphicFramePr/>
          <p:nvPr>
            <p:extLst>
              <p:ext uri="{D42A27DB-BD31-4B8C-83A1-F6EECF244321}">
                <p14:modId xmlns:p14="http://schemas.microsoft.com/office/powerpoint/2010/main" val="2555975760"/>
              </p:ext>
            </p:extLst>
          </p:nvPr>
        </p:nvGraphicFramePr>
        <p:xfrm>
          <a:off x="209113" y="905228"/>
          <a:ext cx="6917357" cy="4796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09113" y="5798251"/>
            <a:ext cx="8714508" cy="461665"/>
          </a:xfrm>
          <a:prstGeom prst="rect">
            <a:avLst/>
          </a:prstGeom>
          <a:noFill/>
        </p:spPr>
        <p:txBody>
          <a:bodyPr wrap="square" rtlCol="0">
            <a:spAutoFit/>
          </a:bodyPr>
          <a:lstStyle/>
          <a:p>
            <a:r>
              <a:rPr lang="en-US" baseline="30000" dirty="0">
                <a:solidFill>
                  <a:srgbClr val="FF0000"/>
                </a:solidFill>
              </a:rPr>
              <a:t>   *</a:t>
            </a:r>
            <a:r>
              <a:rPr lang="en-US" sz="1200" dirty="0"/>
              <a:t>Dual Enrollment Students are exempt from designated EOCs. See </a:t>
            </a:r>
            <a:r>
              <a:rPr lang="en-US" sz="1200" i="1" dirty="0"/>
              <a:t>Student Assessment Handbook </a:t>
            </a:r>
            <a:r>
              <a:rPr lang="en-US" sz="1200" dirty="0"/>
              <a:t>(SAH) for guidance.</a:t>
            </a:r>
          </a:p>
          <a:p>
            <a:r>
              <a:rPr lang="en-US" baseline="30000" dirty="0">
                <a:solidFill>
                  <a:srgbClr val="FF0000"/>
                </a:solidFill>
              </a:rPr>
              <a:t>** </a:t>
            </a:r>
            <a:r>
              <a:rPr lang="en-US" sz="1200" dirty="0"/>
              <a:t>Coordinators must tag GAVS students under Testing Codes in eDIRECT.</a:t>
            </a:r>
          </a:p>
        </p:txBody>
      </p:sp>
      <p:sp>
        <p:nvSpPr>
          <p:cNvPr id="3" name="Slide Number Placeholder 2"/>
          <p:cNvSpPr>
            <a:spLocks noGrp="1"/>
          </p:cNvSpPr>
          <p:nvPr>
            <p:ph type="sldNum" sz="quarter" idx="4"/>
          </p:nvPr>
        </p:nvSpPr>
        <p:spPr/>
        <p:txBody>
          <a:bodyPr/>
          <a:lstStyle/>
          <a:p>
            <a:fld id="{B63E4CEF-BB1E-48C7-AE93-F39F6AA99AD7}" type="slidenum">
              <a:rPr lang="en-US" smtClean="0"/>
              <a:pPr/>
              <a:t>66</a:t>
            </a:fld>
            <a:endParaRPr lang="en-US"/>
          </a:p>
        </p:txBody>
      </p:sp>
      <p:sp>
        <p:nvSpPr>
          <p:cNvPr id="4" name="Date Placeholder 3">
            <a:extLst>
              <a:ext uri="{FF2B5EF4-FFF2-40B4-BE49-F238E27FC236}">
                <a16:creationId xmlns:a16="http://schemas.microsoft.com/office/drawing/2014/main" id="{C6FB3C35-C721-42A3-9FB4-CBFB8088FE5E}"/>
              </a:ext>
            </a:extLst>
          </p:cNvPr>
          <p:cNvSpPr>
            <a:spLocks noGrp="1"/>
          </p:cNvSpPr>
          <p:nvPr>
            <p:ph type="dt" sz="half" idx="2"/>
          </p:nvPr>
        </p:nvSpPr>
        <p:spPr/>
        <p:txBody>
          <a:bodyPr/>
          <a:lstStyle/>
          <a:p>
            <a:fld id="{7AA53508-D77A-4E91-A440-C57019139C88}" type="datetime1">
              <a:rPr lang="en-US" smtClean="0"/>
              <a:t>8/24/2018</a:t>
            </a:fld>
            <a:endParaRPr lang="en-US"/>
          </a:p>
        </p:txBody>
      </p:sp>
    </p:spTree>
    <p:extLst>
      <p:ext uri="{BB962C8B-B14F-4D97-AF65-F5344CB8AC3E}">
        <p14:creationId xmlns:p14="http://schemas.microsoft.com/office/powerpoint/2010/main" val="20570896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994"/>
            <a:ext cx="7335585" cy="1422400"/>
          </a:xfrm>
        </p:spPr>
        <p:txBody>
          <a:bodyPr>
            <a:normAutofit/>
          </a:bodyPr>
          <a:lstStyle/>
          <a:p>
            <a:r>
              <a:rPr lang="en-US" sz="3200"/>
              <a:t>Participants EOC - continued</a:t>
            </a:r>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0" name="Diagram 9"/>
          <p:cNvGraphicFramePr/>
          <p:nvPr>
            <p:extLst>
              <p:ext uri="{D42A27DB-BD31-4B8C-83A1-F6EECF244321}">
                <p14:modId xmlns:p14="http://schemas.microsoft.com/office/powerpoint/2010/main" val="1339626087"/>
              </p:ext>
            </p:extLst>
          </p:nvPr>
        </p:nvGraphicFramePr>
        <p:xfrm>
          <a:off x="209113" y="762000"/>
          <a:ext cx="6917357" cy="4939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67</a:t>
            </a:fld>
            <a:endParaRPr lang="en-US"/>
          </a:p>
        </p:txBody>
      </p:sp>
      <p:sp>
        <p:nvSpPr>
          <p:cNvPr id="4" name="Date Placeholder 3">
            <a:extLst>
              <a:ext uri="{FF2B5EF4-FFF2-40B4-BE49-F238E27FC236}">
                <a16:creationId xmlns:a16="http://schemas.microsoft.com/office/drawing/2014/main" id="{B1407D42-5BA8-4680-AFC4-4B5FA639A849}"/>
              </a:ext>
            </a:extLst>
          </p:cNvPr>
          <p:cNvSpPr>
            <a:spLocks noGrp="1"/>
          </p:cNvSpPr>
          <p:nvPr>
            <p:ph type="dt" sz="half" idx="2"/>
          </p:nvPr>
        </p:nvSpPr>
        <p:spPr/>
        <p:txBody>
          <a:bodyPr/>
          <a:lstStyle/>
          <a:p>
            <a:fld id="{BCDF6C55-8F8B-450C-AA79-378691A052C8}" type="datetime1">
              <a:rPr lang="en-US" smtClean="0"/>
              <a:t>8/24/2018</a:t>
            </a:fld>
            <a:endParaRPr lang="en-US"/>
          </a:p>
        </p:txBody>
      </p:sp>
    </p:spTree>
    <p:extLst>
      <p:ext uri="{BB962C8B-B14F-4D97-AF65-F5344CB8AC3E}">
        <p14:creationId xmlns:p14="http://schemas.microsoft.com/office/powerpoint/2010/main" val="12656958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A0AC4C-8C2F-43B0-96E4-D3E10E64E575}"/>
              </a:ext>
            </a:extLst>
          </p:cNvPr>
          <p:cNvSpPr>
            <a:spLocks noGrp="1"/>
          </p:cNvSpPr>
          <p:nvPr>
            <p:ph idx="1"/>
          </p:nvPr>
        </p:nvSpPr>
        <p:spPr>
          <a:xfrm>
            <a:off x="552357" y="1815747"/>
            <a:ext cx="7886700" cy="761198"/>
          </a:xfrm>
        </p:spPr>
        <p:txBody>
          <a:bodyPr>
            <a:normAutofit/>
          </a:bodyPr>
          <a:lstStyle/>
          <a:p>
            <a:pPr marL="0" indent="0" algn="ctr">
              <a:buNone/>
            </a:pPr>
            <a:r>
              <a:rPr lang="en-US" b="1"/>
              <a:t>Dual Enrollment</a:t>
            </a:r>
          </a:p>
        </p:txBody>
      </p:sp>
      <p:graphicFrame>
        <p:nvGraphicFramePr>
          <p:cNvPr id="4" name="Table 3">
            <a:extLst>
              <a:ext uri="{FF2B5EF4-FFF2-40B4-BE49-F238E27FC236}">
                <a16:creationId xmlns:a16="http://schemas.microsoft.com/office/drawing/2014/main" id="{6ED3F52C-83E9-4505-A3D9-C6725289D053}"/>
              </a:ext>
            </a:extLst>
          </p:cNvPr>
          <p:cNvGraphicFramePr>
            <a:graphicFrameLocks noGrp="1"/>
          </p:cNvGraphicFramePr>
          <p:nvPr>
            <p:extLst>
              <p:ext uri="{D42A27DB-BD31-4B8C-83A1-F6EECF244321}">
                <p14:modId xmlns:p14="http://schemas.microsoft.com/office/powerpoint/2010/main" val="2686602650"/>
              </p:ext>
            </p:extLst>
          </p:nvPr>
        </p:nvGraphicFramePr>
        <p:xfrm>
          <a:off x="552357" y="2810038"/>
          <a:ext cx="7734116" cy="2254930"/>
        </p:xfrm>
        <a:graphic>
          <a:graphicData uri="http://schemas.openxmlformats.org/drawingml/2006/table">
            <a:tbl>
              <a:tblPr firstRow="1" bandRow="1">
                <a:tableStyleId>{21E4AEA4-8DFA-4A89-87EB-49C32662AFE0}</a:tableStyleId>
              </a:tblPr>
              <a:tblGrid>
                <a:gridCol w="3867058">
                  <a:extLst>
                    <a:ext uri="{9D8B030D-6E8A-4147-A177-3AD203B41FA5}">
                      <a16:colId xmlns:a16="http://schemas.microsoft.com/office/drawing/2014/main" val="1486365687"/>
                    </a:ext>
                  </a:extLst>
                </a:gridCol>
                <a:gridCol w="3867058">
                  <a:extLst>
                    <a:ext uri="{9D8B030D-6E8A-4147-A177-3AD203B41FA5}">
                      <a16:colId xmlns:a16="http://schemas.microsoft.com/office/drawing/2014/main" val="2726813476"/>
                    </a:ext>
                  </a:extLst>
                </a:gridCol>
              </a:tblGrid>
              <a:tr h="450986">
                <a:tc>
                  <a:txBody>
                    <a:bodyPr/>
                    <a:lstStyle/>
                    <a:p>
                      <a:pPr algn="ctr"/>
                      <a:r>
                        <a:rPr lang="en-US"/>
                        <a:t>Required of All Students</a:t>
                      </a:r>
                      <a:endParaRPr lang="en-US" dirty="0"/>
                    </a:p>
                  </a:txBody>
                  <a:tcPr anchor="ctr"/>
                </a:tc>
                <a:tc>
                  <a:txBody>
                    <a:bodyPr/>
                    <a:lstStyle/>
                    <a:p>
                      <a:pPr algn="ctr"/>
                      <a:r>
                        <a:rPr lang="en-US"/>
                        <a:t>Allowed Exemption</a:t>
                      </a:r>
                      <a:endParaRPr lang="en-US" dirty="0"/>
                    </a:p>
                  </a:txBody>
                  <a:tcPr anchor="ctr"/>
                </a:tc>
                <a:extLst>
                  <a:ext uri="{0D108BD9-81ED-4DB2-BD59-A6C34878D82A}">
                    <a16:rowId xmlns:a16="http://schemas.microsoft.com/office/drawing/2014/main" val="3552491886"/>
                  </a:ext>
                </a:extLst>
              </a:tr>
              <a:tr h="450986">
                <a:tc>
                  <a:txBody>
                    <a:bodyPr/>
                    <a:lstStyle/>
                    <a:p>
                      <a:r>
                        <a:rPr lang="en-US"/>
                        <a:t>Ninth Grade Literature &amp; Composition</a:t>
                      </a:r>
                      <a:endParaRPr lang="en-US" dirty="0"/>
                    </a:p>
                  </a:txBody>
                  <a:tcPr anchor="ctr"/>
                </a:tc>
                <a:tc>
                  <a:txBody>
                    <a:bodyPr/>
                    <a:lstStyle/>
                    <a:p>
                      <a:r>
                        <a:rPr lang="en-US"/>
                        <a:t>American Literature &amp; Composition</a:t>
                      </a:r>
                    </a:p>
                  </a:txBody>
                  <a:tcPr anchor="ctr"/>
                </a:tc>
                <a:extLst>
                  <a:ext uri="{0D108BD9-81ED-4DB2-BD59-A6C34878D82A}">
                    <a16:rowId xmlns:a16="http://schemas.microsoft.com/office/drawing/2014/main" val="1420510136"/>
                  </a:ext>
                </a:extLst>
              </a:tr>
              <a:tr h="450986">
                <a:tc>
                  <a:txBody>
                    <a:bodyPr/>
                    <a:lstStyle/>
                    <a:p>
                      <a:r>
                        <a:rPr lang="en-US"/>
                        <a:t>Coordinate Algebra/Algebra I </a:t>
                      </a:r>
                      <a:endParaRPr lang="en-US" dirty="0"/>
                    </a:p>
                  </a:txBody>
                  <a:tcPr anchor="ctr"/>
                </a:tc>
                <a:tc>
                  <a:txBody>
                    <a:bodyPr/>
                    <a:lstStyle/>
                    <a:p>
                      <a:r>
                        <a:rPr lang="en-US"/>
                        <a:t>Physical Science </a:t>
                      </a:r>
                      <a:endParaRPr lang="en-US" dirty="0"/>
                    </a:p>
                  </a:txBody>
                  <a:tcPr anchor="ctr"/>
                </a:tc>
                <a:extLst>
                  <a:ext uri="{0D108BD9-81ED-4DB2-BD59-A6C34878D82A}">
                    <a16:rowId xmlns:a16="http://schemas.microsoft.com/office/drawing/2014/main" val="3223449001"/>
                  </a:ext>
                </a:extLst>
              </a:tr>
              <a:tr h="450986">
                <a:tc>
                  <a:txBody>
                    <a:bodyPr/>
                    <a:lstStyle/>
                    <a:p>
                      <a:r>
                        <a:rPr lang="en-US"/>
                        <a:t>Analytic Geometry/Geometry</a:t>
                      </a:r>
                    </a:p>
                  </a:txBody>
                  <a:tcPr anchor="ctr"/>
                </a:tc>
                <a:tc>
                  <a:txBody>
                    <a:bodyPr/>
                    <a:lstStyle/>
                    <a:p>
                      <a:r>
                        <a:rPr lang="en-US"/>
                        <a:t>US History</a:t>
                      </a:r>
                      <a:endParaRPr lang="en-US" dirty="0"/>
                    </a:p>
                  </a:txBody>
                  <a:tcPr anchor="ctr"/>
                </a:tc>
                <a:extLst>
                  <a:ext uri="{0D108BD9-81ED-4DB2-BD59-A6C34878D82A}">
                    <a16:rowId xmlns:a16="http://schemas.microsoft.com/office/drawing/2014/main" val="3906605234"/>
                  </a:ext>
                </a:extLst>
              </a:tr>
              <a:tr h="450986">
                <a:tc>
                  <a:txBody>
                    <a:bodyPr/>
                    <a:lstStyle/>
                    <a:p>
                      <a:r>
                        <a:rPr lang="en-US"/>
                        <a:t>Biology</a:t>
                      </a:r>
                    </a:p>
                  </a:txBody>
                  <a:tcPr anchor="ctr"/>
                </a:tc>
                <a:tc>
                  <a:txBody>
                    <a:bodyPr/>
                    <a:lstStyle/>
                    <a:p>
                      <a:r>
                        <a:rPr lang="en-US"/>
                        <a:t>Economics </a:t>
                      </a:r>
                      <a:endParaRPr lang="en-US" dirty="0"/>
                    </a:p>
                  </a:txBody>
                  <a:tcPr anchor="ctr"/>
                </a:tc>
                <a:extLst>
                  <a:ext uri="{0D108BD9-81ED-4DB2-BD59-A6C34878D82A}">
                    <a16:rowId xmlns:a16="http://schemas.microsoft.com/office/drawing/2014/main" val="1271106745"/>
                  </a:ext>
                </a:extLst>
              </a:tr>
            </a:tbl>
          </a:graphicData>
        </a:graphic>
      </p:graphicFrame>
      <p:sp>
        <p:nvSpPr>
          <p:cNvPr id="8" name="Title 1">
            <a:extLst>
              <a:ext uri="{FF2B5EF4-FFF2-40B4-BE49-F238E27FC236}">
                <a16:creationId xmlns:a16="http://schemas.microsoft.com/office/drawing/2014/main" id="{059D052A-0B69-4734-BE24-B95DB0824D00}"/>
              </a:ext>
            </a:extLst>
          </p:cNvPr>
          <p:cNvSpPr txBox="1">
            <a:spLocks/>
          </p:cNvSpPr>
          <p:nvPr/>
        </p:nvSpPr>
        <p:spPr>
          <a:xfrm>
            <a:off x="0" y="-298994"/>
            <a:ext cx="7335585" cy="142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FF"/>
                </a:solidFill>
                <a:latin typeface="Arial Rounded MT Bold" panose="020F0704030504030204" pitchFamily="34" charset="0"/>
                <a:ea typeface="+mj-ea"/>
                <a:cs typeface="+mj-cs"/>
              </a:defRPr>
            </a:lvl1pPr>
          </a:lstStyle>
          <a:p>
            <a:r>
              <a:rPr lang="en-US" sz="3200"/>
              <a:t>Participants EOC - continued</a:t>
            </a:r>
          </a:p>
        </p:txBody>
      </p:sp>
      <p:sp>
        <p:nvSpPr>
          <p:cNvPr id="2" name="Slide Number Placeholder 1"/>
          <p:cNvSpPr>
            <a:spLocks noGrp="1"/>
          </p:cNvSpPr>
          <p:nvPr>
            <p:ph type="sldNum" sz="quarter" idx="4"/>
          </p:nvPr>
        </p:nvSpPr>
        <p:spPr/>
        <p:txBody>
          <a:bodyPr/>
          <a:lstStyle/>
          <a:p>
            <a:fld id="{B63E4CEF-BB1E-48C7-AE93-F39F6AA99AD7}" type="slidenum">
              <a:rPr lang="en-US" smtClean="0"/>
              <a:pPr/>
              <a:t>68</a:t>
            </a:fld>
            <a:endParaRPr lang="en-US"/>
          </a:p>
        </p:txBody>
      </p:sp>
      <p:sp>
        <p:nvSpPr>
          <p:cNvPr id="5" name="TextBox 4">
            <a:extLst>
              <a:ext uri="{FF2B5EF4-FFF2-40B4-BE49-F238E27FC236}">
                <a16:creationId xmlns:a16="http://schemas.microsoft.com/office/drawing/2014/main" id="{3389D24C-D873-4048-B23F-8233EFE12973}"/>
              </a:ext>
            </a:extLst>
          </p:cNvPr>
          <p:cNvSpPr txBox="1"/>
          <p:nvPr/>
        </p:nvSpPr>
        <p:spPr>
          <a:xfrm>
            <a:off x="552357" y="5340096"/>
            <a:ext cx="7734116" cy="369332"/>
          </a:xfrm>
          <a:prstGeom prst="rect">
            <a:avLst/>
          </a:prstGeom>
          <a:noFill/>
        </p:spPr>
        <p:txBody>
          <a:bodyPr wrap="square" rtlCol="0">
            <a:spAutoFit/>
          </a:bodyPr>
          <a:lstStyle/>
          <a:p>
            <a:r>
              <a:rPr lang="en-US" dirty="0"/>
              <a:t>Note: For exempt EOCs, the college grade is factored into CCRPI.</a:t>
            </a:r>
          </a:p>
        </p:txBody>
      </p:sp>
      <p:sp>
        <p:nvSpPr>
          <p:cNvPr id="6" name="Date Placeholder 5">
            <a:extLst>
              <a:ext uri="{FF2B5EF4-FFF2-40B4-BE49-F238E27FC236}">
                <a16:creationId xmlns:a16="http://schemas.microsoft.com/office/drawing/2014/main" id="{88F851A9-0680-4AA0-A50D-00419CE0AAB9}"/>
              </a:ext>
            </a:extLst>
          </p:cNvPr>
          <p:cNvSpPr>
            <a:spLocks noGrp="1"/>
          </p:cNvSpPr>
          <p:nvPr>
            <p:ph type="dt" sz="half" idx="2"/>
          </p:nvPr>
        </p:nvSpPr>
        <p:spPr/>
        <p:txBody>
          <a:bodyPr/>
          <a:lstStyle/>
          <a:p>
            <a:fld id="{28D78539-D948-427C-9C16-AF75E05B99FA}" type="datetime1">
              <a:rPr lang="en-US" smtClean="0"/>
              <a:t>8/24/2018</a:t>
            </a:fld>
            <a:endParaRPr lang="en-US"/>
          </a:p>
        </p:txBody>
      </p:sp>
    </p:spTree>
    <p:extLst>
      <p:ext uri="{BB962C8B-B14F-4D97-AF65-F5344CB8AC3E}">
        <p14:creationId xmlns:p14="http://schemas.microsoft.com/office/powerpoint/2010/main" val="27924897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67C2-0766-4764-8593-BF1DB4563707}"/>
              </a:ext>
            </a:extLst>
          </p:cNvPr>
          <p:cNvSpPr>
            <a:spLocks noGrp="1"/>
          </p:cNvSpPr>
          <p:nvPr>
            <p:ph type="title"/>
          </p:nvPr>
        </p:nvSpPr>
        <p:spPr>
          <a:xfrm>
            <a:off x="603983" y="132848"/>
            <a:ext cx="6316630" cy="1325563"/>
          </a:xfrm>
        </p:spPr>
        <p:txBody>
          <a:bodyPr>
            <a:normAutofit fontScale="90000"/>
          </a:bodyPr>
          <a:lstStyle/>
          <a:p>
            <a:r>
              <a:rPr lang="en-US" dirty="0"/>
              <a:t>Georgia Milestones Administration Windows</a:t>
            </a:r>
          </a:p>
        </p:txBody>
      </p:sp>
      <p:sp>
        <p:nvSpPr>
          <p:cNvPr id="3" name="Date Placeholder 2">
            <a:extLst>
              <a:ext uri="{FF2B5EF4-FFF2-40B4-BE49-F238E27FC236}">
                <a16:creationId xmlns:a16="http://schemas.microsoft.com/office/drawing/2014/main" id="{CE35C6DC-322D-4DF5-A243-1B43E063C8F6}"/>
              </a:ext>
            </a:extLst>
          </p:cNvPr>
          <p:cNvSpPr>
            <a:spLocks noGrp="1"/>
          </p:cNvSpPr>
          <p:nvPr>
            <p:ph type="dt" sz="half" idx="2"/>
          </p:nvPr>
        </p:nvSpPr>
        <p:spPr/>
        <p:txBody>
          <a:bodyPr/>
          <a:lstStyle/>
          <a:p>
            <a:fld id="{955E44C0-3DDB-46F0-A2A7-8E28C718A5D3}" type="datetime1">
              <a:rPr lang="en-US" smtClean="0"/>
              <a:pPr/>
              <a:t>8/24/2018</a:t>
            </a:fld>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69</a:t>
            </a:fld>
            <a:endParaRPr lang="en-US"/>
          </a:p>
        </p:txBody>
      </p:sp>
      <p:graphicFrame>
        <p:nvGraphicFramePr>
          <p:cNvPr id="5" name="Table 4">
            <a:extLst>
              <a:ext uri="{FF2B5EF4-FFF2-40B4-BE49-F238E27FC236}">
                <a16:creationId xmlns:a16="http://schemas.microsoft.com/office/drawing/2014/main" id="{EE955CBF-C147-4A2A-87EF-6BA1C15D5E8A}"/>
              </a:ext>
            </a:extLst>
          </p:cNvPr>
          <p:cNvGraphicFramePr>
            <a:graphicFrameLocks noGrp="1"/>
          </p:cNvGraphicFramePr>
          <p:nvPr>
            <p:extLst>
              <p:ext uri="{D42A27DB-BD31-4B8C-83A1-F6EECF244321}">
                <p14:modId xmlns:p14="http://schemas.microsoft.com/office/powerpoint/2010/main" val="572979969"/>
              </p:ext>
            </p:extLst>
          </p:nvPr>
        </p:nvGraphicFramePr>
        <p:xfrm>
          <a:off x="540556" y="1382022"/>
          <a:ext cx="6744930" cy="4754880"/>
        </p:xfrm>
        <a:graphic>
          <a:graphicData uri="http://schemas.openxmlformats.org/drawingml/2006/table">
            <a:tbl>
              <a:tblPr firstRow="1" bandRow="1">
                <a:tableStyleId>{21E4AEA4-8DFA-4A89-87EB-49C32662AFE0}</a:tableStyleId>
              </a:tblPr>
              <a:tblGrid>
                <a:gridCol w="2248310">
                  <a:extLst>
                    <a:ext uri="{9D8B030D-6E8A-4147-A177-3AD203B41FA5}">
                      <a16:colId xmlns:a16="http://schemas.microsoft.com/office/drawing/2014/main" val="1180748189"/>
                    </a:ext>
                  </a:extLst>
                </a:gridCol>
                <a:gridCol w="2248310">
                  <a:extLst>
                    <a:ext uri="{9D8B030D-6E8A-4147-A177-3AD203B41FA5}">
                      <a16:colId xmlns:a16="http://schemas.microsoft.com/office/drawing/2014/main" val="2097541306"/>
                    </a:ext>
                  </a:extLst>
                </a:gridCol>
                <a:gridCol w="2248310">
                  <a:extLst>
                    <a:ext uri="{9D8B030D-6E8A-4147-A177-3AD203B41FA5}">
                      <a16:colId xmlns:a16="http://schemas.microsoft.com/office/drawing/2014/main" val="1767813940"/>
                    </a:ext>
                  </a:extLst>
                </a:gridCol>
              </a:tblGrid>
              <a:tr h="278804">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End of Course</a:t>
                      </a:r>
                    </a:p>
                  </a:txBody>
                  <a:tcPr anchor="ctr">
                    <a:solidFill>
                      <a:srgbClr val="ED7D3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8337640"/>
                  </a:ext>
                </a:extLst>
              </a:tr>
              <a:tr h="274320">
                <a:tc rowSpan="4">
                  <a:txBody>
                    <a:bodyPr/>
                    <a:lstStyle/>
                    <a:p>
                      <a:pPr>
                        <a:buNone/>
                      </a:pPr>
                      <a:r>
                        <a:rPr lang="en-US" sz="1600"/>
                        <a:t>Fall Mid-Month</a:t>
                      </a:r>
                    </a:p>
                  </a:txBody>
                  <a:tcPr anchor="ctr"/>
                </a:tc>
                <a:tc>
                  <a:txBody>
                    <a:bodyPr/>
                    <a:lstStyle/>
                    <a:p>
                      <a:pPr>
                        <a:buNone/>
                      </a:pPr>
                      <a:r>
                        <a:rPr lang="en-US" sz="1600"/>
                        <a:t>August 6</a:t>
                      </a:r>
                      <a:endParaRPr lang="en-US" sz="1600">
                        <a:solidFill>
                          <a:srgbClr val="FF0000"/>
                        </a:solidFill>
                      </a:endParaRPr>
                    </a:p>
                  </a:txBody>
                  <a:tcPr/>
                </a:tc>
                <a:tc>
                  <a:txBody>
                    <a:bodyPr/>
                    <a:lstStyle/>
                    <a:p>
                      <a:pPr>
                        <a:buNone/>
                      </a:pPr>
                      <a:r>
                        <a:rPr lang="en-US" sz="1600"/>
                        <a:t>August 24 </a:t>
                      </a:r>
                    </a:p>
                  </a:txBody>
                  <a:tcPr/>
                </a:tc>
                <a:extLst>
                  <a:ext uri="{0D108BD9-81ED-4DB2-BD59-A6C34878D82A}">
                    <a16:rowId xmlns:a16="http://schemas.microsoft.com/office/drawing/2014/main" val="2501241873"/>
                  </a:ext>
                </a:extLst>
              </a:tr>
              <a:tr h="274320">
                <a:tc vMerge="1">
                  <a:txBody>
                    <a:bodyPr/>
                    <a:lstStyle/>
                    <a:p>
                      <a:endParaRPr lang="en-US"/>
                    </a:p>
                  </a:txBody>
                  <a:tcPr anchor="ctr"/>
                </a:tc>
                <a:tc>
                  <a:txBody>
                    <a:bodyPr/>
                    <a:lstStyle/>
                    <a:p>
                      <a:pPr>
                        <a:buNone/>
                      </a:pPr>
                      <a:r>
                        <a:rPr lang="en-US" sz="1600"/>
                        <a:t>September 10</a:t>
                      </a:r>
                      <a:r>
                        <a:rPr lang="en-US" sz="1600" baseline="30000">
                          <a:solidFill>
                            <a:srgbClr val="FF0000"/>
                          </a:solidFill>
                        </a:rPr>
                        <a:t>1</a:t>
                      </a:r>
                      <a:endParaRPr lang="en-US" sz="1600">
                        <a:solidFill>
                          <a:srgbClr val="FF0000"/>
                        </a:solidFill>
                      </a:endParaRPr>
                    </a:p>
                  </a:txBody>
                  <a:tcPr/>
                </a:tc>
                <a:tc>
                  <a:txBody>
                    <a:bodyPr/>
                    <a:lstStyle/>
                    <a:p>
                      <a:pPr>
                        <a:buNone/>
                      </a:pPr>
                      <a:r>
                        <a:rPr lang="en-US" sz="1600"/>
                        <a:t>September 21</a:t>
                      </a:r>
                    </a:p>
                  </a:txBody>
                  <a:tcPr/>
                </a:tc>
                <a:extLst>
                  <a:ext uri="{0D108BD9-81ED-4DB2-BD59-A6C34878D82A}">
                    <a16:rowId xmlns:a16="http://schemas.microsoft.com/office/drawing/2014/main" val="3562522284"/>
                  </a:ext>
                </a:extLst>
              </a:tr>
              <a:tr h="274320">
                <a:tc vMerge="1">
                  <a:txBody>
                    <a:bodyPr/>
                    <a:lstStyle/>
                    <a:p>
                      <a:endParaRPr lang="en-US"/>
                    </a:p>
                  </a:txBody>
                  <a:tcPr anchor="ctr"/>
                </a:tc>
                <a:tc>
                  <a:txBody>
                    <a:bodyPr/>
                    <a:lstStyle/>
                    <a:p>
                      <a:pPr>
                        <a:buNone/>
                      </a:pPr>
                      <a:r>
                        <a:rPr lang="en-US" sz="1600"/>
                        <a:t>October 19</a:t>
                      </a:r>
                      <a:r>
                        <a:rPr lang="en-US" sz="1600" baseline="30000">
                          <a:solidFill>
                            <a:srgbClr val="FF0000"/>
                          </a:solidFill>
                        </a:rPr>
                        <a:t>1</a:t>
                      </a:r>
                      <a:endParaRPr lang="en-US" sz="1600">
                        <a:solidFill>
                          <a:srgbClr val="FF0000"/>
                        </a:solidFill>
                      </a:endParaRPr>
                    </a:p>
                  </a:txBody>
                  <a:tcPr/>
                </a:tc>
                <a:tc>
                  <a:txBody>
                    <a:bodyPr/>
                    <a:lstStyle/>
                    <a:p>
                      <a:pPr>
                        <a:buNone/>
                      </a:pPr>
                      <a:r>
                        <a:rPr lang="en-US" sz="1600"/>
                        <a:t>October 19</a:t>
                      </a:r>
                    </a:p>
                  </a:txBody>
                  <a:tcPr/>
                </a:tc>
                <a:extLst>
                  <a:ext uri="{0D108BD9-81ED-4DB2-BD59-A6C34878D82A}">
                    <a16:rowId xmlns:a16="http://schemas.microsoft.com/office/drawing/2014/main" val="287352524"/>
                  </a:ext>
                </a:extLst>
              </a:tr>
              <a:tr h="274320">
                <a:tc vMerge="1">
                  <a:txBody>
                    <a:bodyPr/>
                    <a:lstStyle/>
                    <a:p>
                      <a:endParaRPr lang="en-US"/>
                    </a:p>
                  </a:txBody>
                  <a:tcPr anchor="ctr"/>
                </a:tc>
                <a:tc>
                  <a:txBody>
                    <a:bodyPr/>
                    <a:lstStyle/>
                    <a:p>
                      <a:pPr>
                        <a:buNone/>
                      </a:pPr>
                      <a:r>
                        <a:rPr lang="en-US" sz="1600"/>
                        <a:t>November 5</a:t>
                      </a:r>
                      <a:r>
                        <a:rPr lang="en-US" sz="1600" baseline="30000">
                          <a:solidFill>
                            <a:srgbClr val="FF0000"/>
                          </a:solidFill>
                        </a:rPr>
                        <a:t>1</a:t>
                      </a:r>
                      <a:endParaRPr lang="en-US" sz="1600">
                        <a:solidFill>
                          <a:srgbClr val="FF0000"/>
                        </a:solidFill>
                      </a:endParaRPr>
                    </a:p>
                  </a:txBody>
                  <a:tcPr/>
                </a:tc>
                <a:tc>
                  <a:txBody>
                    <a:bodyPr/>
                    <a:lstStyle/>
                    <a:p>
                      <a:pPr>
                        <a:buNone/>
                      </a:pPr>
                      <a:r>
                        <a:rPr lang="en-US" sz="1600"/>
                        <a:t>November 16</a:t>
                      </a:r>
                    </a:p>
                  </a:txBody>
                  <a:tcPr/>
                </a:tc>
                <a:extLst>
                  <a:ext uri="{0D108BD9-81ED-4DB2-BD59-A6C34878D82A}">
                    <a16:rowId xmlns:a16="http://schemas.microsoft.com/office/drawing/2014/main" val="1289695546"/>
                  </a:ext>
                </a:extLst>
              </a:tr>
              <a:tr h="274320">
                <a:tc>
                  <a:txBody>
                    <a:bodyPr/>
                    <a:lstStyle/>
                    <a:p>
                      <a:pPr>
                        <a:buNone/>
                      </a:pPr>
                      <a:r>
                        <a:rPr lang="en-US" sz="1600"/>
                        <a:t>Winter</a:t>
                      </a:r>
                    </a:p>
                  </a:txBody>
                  <a:tcPr/>
                </a:tc>
                <a:tc>
                  <a:txBody>
                    <a:bodyPr/>
                    <a:lstStyle/>
                    <a:p>
                      <a:pPr>
                        <a:buNone/>
                      </a:pPr>
                      <a:r>
                        <a:rPr lang="en-US" sz="1600"/>
                        <a:t>November 26</a:t>
                      </a:r>
                    </a:p>
                  </a:txBody>
                  <a:tcPr/>
                </a:tc>
                <a:tc>
                  <a:txBody>
                    <a:bodyPr/>
                    <a:lstStyle/>
                    <a:p>
                      <a:pPr>
                        <a:buNone/>
                      </a:pPr>
                      <a:r>
                        <a:rPr lang="en-US" sz="1600"/>
                        <a:t>January 4</a:t>
                      </a:r>
                    </a:p>
                  </a:txBody>
                  <a:tcPr/>
                </a:tc>
                <a:extLst>
                  <a:ext uri="{0D108BD9-81ED-4DB2-BD59-A6C34878D82A}">
                    <a16:rowId xmlns:a16="http://schemas.microsoft.com/office/drawing/2014/main" val="939022014"/>
                  </a:ext>
                </a:extLst>
              </a:tr>
              <a:tr h="274320">
                <a:tc rowSpan="3">
                  <a:txBody>
                    <a:bodyPr/>
                    <a:lstStyle/>
                    <a:p>
                      <a:pPr>
                        <a:buNone/>
                      </a:pPr>
                      <a:r>
                        <a:rPr lang="en-US" sz="1600"/>
                        <a:t>Spring Mid-Month</a:t>
                      </a:r>
                    </a:p>
                  </a:txBody>
                  <a:tcPr anchor="ctr"/>
                </a:tc>
                <a:tc>
                  <a:txBody>
                    <a:bodyPr/>
                    <a:lstStyle/>
                    <a:p>
                      <a:pPr>
                        <a:buNone/>
                      </a:pPr>
                      <a:r>
                        <a:rPr lang="en-US" sz="1600"/>
                        <a:t>January 14</a:t>
                      </a:r>
                    </a:p>
                  </a:txBody>
                  <a:tcPr/>
                </a:tc>
                <a:tc>
                  <a:txBody>
                    <a:bodyPr/>
                    <a:lstStyle/>
                    <a:p>
                      <a:pPr>
                        <a:buNone/>
                      </a:pPr>
                      <a:r>
                        <a:rPr lang="en-US" sz="1600"/>
                        <a:t>January 25</a:t>
                      </a:r>
                    </a:p>
                  </a:txBody>
                  <a:tcPr/>
                </a:tc>
                <a:extLst>
                  <a:ext uri="{0D108BD9-81ED-4DB2-BD59-A6C34878D82A}">
                    <a16:rowId xmlns:a16="http://schemas.microsoft.com/office/drawing/2014/main" val="2922554141"/>
                  </a:ext>
                </a:extLst>
              </a:tr>
              <a:tr h="274320">
                <a:tc vMerge="1">
                  <a:txBody>
                    <a:bodyPr/>
                    <a:lstStyle/>
                    <a:p>
                      <a:endParaRPr lang="en-US"/>
                    </a:p>
                  </a:txBody>
                  <a:tcPr/>
                </a:tc>
                <a:tc>
                  <a:txBody>
                    <a:bodyPr/>
                    <a:lstStyle/>
                    <a:p>
                      <a:pPr>
                        <a:buNone/>
                      </a:pPr>
                      <a:r>
                        <a:rPr lang="en-US" sz="1600"/>
                        <a:t>February 11</a:t>
                      </a:r>
                    </a:p>
                  </a:txBody>
                  <a:tcPr/>
                </a:tc>
                <a:tc>
                  <a:txBody>
                    <a:bodyPr/>
                    <a:lstStyle/>
                    <a:p>
                      <a:pPr>
                        <a:buNone/>
                      </a:pPr>
                      <a:r>
                        <a:rPr lang="en-US" sz="1600"/>
                        <a:t>February 22</a:t>
                      </a:r>
                    </a:p>
                  </a:txBody>
                  <a:tcPr/>
                </a:tc>
                <a:extLst>
                  <a:ext uri="{0D108BD9-81ED-4DB2-BD59-A6C34878D82A}">
                    <a16:rowId xmlns:a16="http://schemas.microsoft.com/office/drawing/2014/main" val="2762325950"/>
                  </a:ext>
                </a:extLst>
              </a:tr>
              <a:tr h="27432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March 11 </a:t>
                      </a:r>
                    </a:p>
                  </a:txBody>
                  <a:tcPr/>
                </a:tc>
                <a:tc>
                  <a:txBody>
                    <a:bodyPr/>
                    <a:lstStyle/>
                    <a:p>
                      <a:pPr>
                        <a:buNone/>
                      </a:pPr>
                      <a:r>
                        <a:rPr lang="en-US" sz="1600"/>
                        <a:t>March 22</a:t>
                      </a:r>
                    </a:p>
                  </a:txBody>
                  <a:tcPr/>
                </a:tc>
                <a:extLst>
                  <a:ext uri="{0D108BD9-81ED-4DB2-BD59-A6C34878D82A}">
                    <a16:rowId xmlns:a16="http://schemas.microsoft.com/office/drawing/2014/main" val="2413932705"/>
                  </a:ext>
                </a:extLst>
              </a:tr>
              <a:tr h="274320">
                <a:tc>
                  <a:txBody>
                    <a:bodyPr/>
                    <a:lstStyle/>
                    <a:p>
                      <a:pPr>
                        <a:buNone/>
                      </a:pPr>
                      <a:r>
                        <a:rPr lang="en-US" sz="1600"/>
                        <a:t>Spring</a:t>
                      </a:r>
                    </a:p>
                  </a:txBody>
                  <a:tcPr/>
                </a:tc>
                <a:tc>
                  <a:txBody>
                    <a:bodyPr/>
                    <a:lstStyle/>
                    <a:p>
                      <a:pPr>
                        <a:buNone/>
                      </a:pPr>
                      <a:r>
                        <a:rPr lang="en-US" sz="1600"/>
                        <a:t>April 22</a:t>
                      </a:r>
                    </a:p>
                  </a:txBody>
                  <a:tcPr/>
                </a:tc>
                <a:tc>
                  <a:txBody>
                    <a:bodyPr/>
                    <a:lstStyle/>
                    <a:p>
                      <a:pPr>
                        <a:buNone/>
                      </a:pPr>
                      <a:r>
                        <a:rPr lang="en-US" sz="1600"/>
                        <a:t>May 31</a:t>
                      </a:r>
                    </a:p>
                  </a:txBody>
                  <a:tcPr/>
                </a:tc>
                <a:extLst>
                  <a:ext uri="{0D108BD9-81ED-4DB2-BD59-A6C34878D82A}">
                    <a16:rowId xmlns:a16="http://schemas.microsoft.com/office/drawing/2014/main" val="3994013790"/>
                  </a:ext>
                </a:extLst>
              </a:tr>
              <a:tr h="274320">
                <a:tc>
                  <a:txBody>
                    <a:bodyPr/>
                    <a:lstStyle/>
                    <a:p>
                      <a:pPr>
                        <a:buNone/>
                      </a:pPr>
                      <a:r>
                        <a:rPr lang="en-US" sz="1600"/>
                        <a:t>Summer</a:t>
                      </a:r>
                    </a:p>
                  </a:txBody>
                  <a:tcPr/>
                </a:tc>
                <a:tc>
                  <a:txBody>
                    <a:bodyPr/>
                    <a:lstStyle/>
                    <a:p>
                      <a:pPr>
                        <a:buNone/>
                      </a:pPr>
                      <a:r>
                        <a:rPr lang="en-US" sz="1600"/>
                        <a:t>June 17</a:t>
                      </a:r>
                    </a:p>
                  </a:txBody>
                  <a:tcPr/>
                </a:tc>
                <a:tc>
                  <a:txBody>
                    <a:bodyPr/>
                    <a:lstStyle/>
                    <a:p>
                      <a:pPr>
                        <a:buNone/>
                      </a:pPr>
                      <a:r>
                        <a:rPr lang="en-US" sz="1600"/>
                        <a:t>July 19</a:t>
                      </a:r>
                    </a:p>
                  </a:txBody>
                  <a:tcPr/>
                </a:tc>
                <a:extLst>
                  <a:ext uri="{0D108BD9-81ED-4DB2-BD59-A6C34878D82A}">
                    <a16:rowId xmlns:a16="http://schemas.microsoft.com/office/drawing/2014/main" val="172811130"/>
                  </a:ext>
                </a:extLst>
              </a:tr>
              <a:tr h="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solidFill>
                            <a:schemeClr val="bg1"/>
                          </a:solidFill>
                          <a:effectLst/>
                          <a:uLnTx/>
                          <a:uFillTx/>
                        </a:rPr>
                        <a:t>End of Grade</a:t>
                      </a:r>
                      <a:endParaRPr kumimoji="0" lang="en-US" sz="1800" b="1" i="0" u="none" strike="noStrike" kern="1200" cap="none" spc="0" normalizeH="0" baseline="0" noProof="0">
                        <a:ln>
                          <a:noFill/>
                        </a:ln>
                        <a:solidFill>
                          <a:schemeClr val="bg1"/>
                        </a:solidFill>
                        <a:effectLst/>
                        <a:uLnTx/>
                        <a:uFillTx/>
                        <a:latin typeface="+mn-lt"/>
                        <a:ea typeface="+mn-ea"/>
                        <a:cs typeface="+mn-cs"/>
                      </a:endParaRPr>
                    </a:p>
                  </a:txBody>
                  <a:tcPr>
                    <a:solidFill>
                      <a:srgbClr val="ED7D31"/>
                    </a:solidFill>
                  </a:tcPr>
                </a:tc>
                <a:tc hMerge="1">
                  <a:txBody>
                    <a:bodyPr/>
                    <a:lstStyle/>
                    <a:p>
                      <a:pPr>
                        <a:buNone/>
                      </a:pPr>
                      <a:endParaRPr lang="en-US" sz="1600"/>
                    </a:p>
                  </a:txBody>
                  <a:tcPr/>
                </a:tc>
                <a:tc hMerge="1">
                  <a:txBody>
                    <a:bodyPr/>
                    <a:lstStyle/>
                    <a:p>
                      <a:pPr>
                        <a:buNone/>
                      </a:pPr>
                      <a:endParaRPr lang="en-US" sz="1600"/>
                    </a:p>
                  </a:txBody>
                  <a:tcPr/>
                </a:tc>
                <a:extLst>
                  <a:ext uri="{0D108BD9-81ED-4DB2-BD59-A6C34878D82A}">
                    <a16:rowId xmlns:a16="http://schemas.microsoft.com/office/drawing/2014/main" val="3853286819"/>
                  </a:ext>
                </a:extLst>
              </a:tr>
              <a:tr h="274320">
                <a:tc>
                  <a:txBody>
                    <a:bodyPr/>
                    <a:lstStyle/>
                    <a:p>
                      <a:r>
                        <a:rPr lang="en-US" sz="1600"/>
                        <a:t>Spring </a:t>
                      </a:r>
                    </a:p>
                  </a:txBody>
                  <a:tcPr/>
                </a:tc>
                <a:tc>
                  <a:txBody>
                    <a:bodyPr/>
                    <a:lstStyle/>
                    <a:p>
                      <a:r>
                        <a:rPr lang="en-US" sz="1600"/>
                        <a:t>April 8</a:t>
                      </a:r>
                    </a:p>
                  </a:txBody>
                  <a:tcPr/>
                </a:tc>
                <a:tc>
                  <a:txBody>
                    <a:bodyPr/>
                    <a:lstStyle/>
                    <a:p>
                      <a:r>
                        <a:rPr lang="en-US" sz="1600"/>
                        <a:t>May 17</a:t>
                      </a:r>
                    </a:p>
                  </a:txBody>
                  <a:tcPr/>
                </a:tc>
                <a:extLst>
                  <a:ext uri="{0D108BD9-81ED-4DB2-BD59-A6C34878D82A}">
                    <a16:rowId xmlns:a16="http://schemas.microsoft.com/office/drawing/2014/main" val="1444219344"/>
                  </a:ext>
                </a:extLst>
              </a:tr>
              <a:tr h="274320">
                <a:tc>
                  <a:txBody>
                    <a:bodyPr/>
                    <a:lstStyle/>
                    <a:p>
                      <a:r>
                        <a:rPr lang="en-US" sz="1600"/>
                        <a:t>Summer Retest</a:t>
                      </a:r>
                    </a:p>
                  </a:txBody>
                  <a:tcPr/>
                </a:tc>
                <a:tc>
                  <a:txBody>
                    <a:bodyPr/>
                    <a:lstStyle/>
                    <a:p>
                      <a:r>
                        <a:rPr lang="en-US" sz="1600"/>
                        <a:t>May 13</a:t>
                      </a:r>
                    </a:p>
                  </a:txBody>
                  <a:tcPr/>
                </a:tc>
                <a:tc>
                  <a:txBody>
                    <a:bodyPr/>
                    <a:lstStyle/>
                    <a:p>
                      <a:r>
                        <a:rPr lang="en-US" sz="1600" dirty="0"/>
                        <a:t>July 19</a:t>
                      </a:r>
                    </a:p>
                  </a:txBody>
                  <a:tcPr/>
                </a:tc>
                <a:extLst>
                  <a:ext uri="{0D108BD9-81ED-4DB2-BD59-A6C34878D82A}">
                    <a16:rowId xmlns:a16="http://schemas.microsoft.com/office/drawing/2014/main" val="299941648"/>
                  </a:ext>
                </a:extLst>
              </a:tr>
            </a:tbl>
          </a:graphicData>
        </a:graphic>
      </p:graphicFrame>
    </p:spTree>
    <p:extLst>
      <p:ext uri="{BB962C8B-B14F-4D97-AF65-F5344CB8AC3E}">
        <p14:creationId xmlns:p14="http://schemas.microsoft.com/office/powerpoint/2010/main" val="240395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4246-E609-4309-842F-65C00854C9F2}"/>
              </a:ext>
            </a:extLst>
          </p:cNvPr>
          <p:cNvSpPr>
            <a:spLocks noGrp="1"/>
          </p:cNvSpPr>
          <p:nvPr>
            <p:ph type="title"/>
          </p:nvPr>
        </p:nvSpPr>
        <p:spPr/>
        <p:txBody>
          <a:bodyPr/>
          <a:lstStyle/>
          <a:p>
            <a:r>
              <a:rPr lang="en-US"/>
              <a:t>Assessment Update Newsletter</a:t>
            </a:r>
          </a:p>
        </p:txBody>
      </p:sp>
      <p:sp>
        <p:nvSpPr>
          <p:cNvPr id="3" name="Content Placeholder 2">
            <a:extLst>
              <a:ext uri="{FF2B5EF4-FFF2-40B4-BE49-F238E27FC236}">
                <a16:creationId xmlns:a16="http://schemas.microsoft.com/office/drawing/2014/main" id="{EDC63A0C-C150-4C16-BA69-8963E9CF8FA4}"/>
              </a:ext>
            </a:extLst>
          </p:cNvPr>
          <p:cNvSpPr>
            <a:spLocks noGrp="1"/>
          </p:cNvSpPr>
          <p:nvPr>
            <p:ph idx="1"/>
          </p:nvPr>
        </p:nvSpPr>
        <p:spPr>
          <a:xfrm>
            <a:off x="680183" y="2211501"/>
            <a:ext cx="3493884" cy="3376500"/>
          </a:xfrm>
        </p:spPr>
        <p:txBody>
          <a:bodyPr>
            <a:normAutofit fontScale="77500" lnSpcReduction="20000"/>
          </a:bodyPr>
          <a:lstStyle/>
          <a:p>
            <a:r>
              <a:rPr lang="en-US" dirty="0"/>
              <a:t>Provides monthly assessment updates</a:t>
            </a:r>
          </a:p>
          <a:p>
            <a:r>
              <a:rPr lang="en-US" dirty="0"/>
              <a:t>Provides training links and dates</a:t>
            </a:r>
          </a:p>
          <a:p>
            <a:r>
              <a:rPr lang="en-US" dirty="0"/>
              <a:t>Provides assessment tasks to remember</a:t>
            </a:r>
          </a:p>
          <a:p>
            <a:r>
              <a:rPr lang="en-US" dirty="0"/>
              <a:t>Provides accountability updates</a:t>
            </a:r>
          </a:p>
          <a:p>
            <a:r>
              <a:rPr lang="en-US" dirty="0"/>
              <a:t>July and August currently posted to the For Educators site</a:t>
            </a:r>
          </a:p>
        </p:txBody>
      </p:sp>
      <p:sp>
        <p:nvSpPr>
          <p:cNvPr id="4" name="Slide Number Placeholder 3">
            <a:extLst>
              <a:ext uri="{FF2B5EF4-FFF2-40B4-BE49-F238E27FC236}">
                <a16:creationId xmlns:a16="http://schemas.microsoft.com/office/drawing/2014/main" id="{82F98671-FA5F-45DC-877A-A97F43053F5F}"/>
              </a:ext>
            </a:extLst>
          </p:cNvPr>
          <p:cNvSpPr>
            <a:spLocks noGrp="1"/>
          </p:cNvSpPr>
          <p:nvPr>
            <p:ph type="sldNum" sz="quarter" idx="4"/>
          </p:nvPr>
        </p:nvSpPr>
        <p:spPr/>
        <p:txBody>
          <a:bodyPr/>
          <a:lstStyle/>
          <a:p>
            <a:fld id="{B63E4CEF-BB1E-48C7-AE93-F39F6AA99AD7}" type="slidenum">
              <a:rPr lang="en-US" smtClean="0"/>
              <a:pPr/>
              <a:t>7</a:t>
            </a:fld>
            <a:endParaRPr lang="en-US"/>
          </a:p>
        </p:txBody>
      </p:sp>
      <p:pic>
        <p:nvPicPr>
          <p:cNvPr id="6" name="Picture 4"/>
          <p:cNvPicPr>
            <a:picLocks noChangeAspect="1"/>
          </p:cNvPicPr>
          <p:nvPr/>
        </p:nvPicPr>
        <p:blipFill>
          <a:blip r:embed="rId2"/>
          <a:stretch>
            <a:fillRect/>
          </a:stretch>
        </p:blipFill>
        <p:spPr>
          <a:xfrm>
            <a:off x="4198399" y="2211501"/>
            <a:ext cx="4635652" cy="212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Date Placeholder 6">
            <a:extLst>
              <a:ext uri="{FF2B5EF4-FFF2-40B4-BE49-F238E27FC236}">
                <a16:creationId xmlns:a16="http://schemas.microsoft.com/office/drawing/2014/main" id="{A6E0E9B6-FDA5-49EB-A3BC-C343FABAB4C2}"/>
              </a:ext>
            </a:extLst>
          </p:cNvPr>
          <p:cNvSpPr>
            <a:spLocks noGrp="1"/>
          </p:cNvSpPr>
          <p:nvPr>
            <p:ph type="dt" sz="half" idx="2"/>
          </p:nvPr>
        </p:nvSpPr>
        <p:spPr/>
        <p:txBody>
          <a:bodyPr/>
          <a:lstStyle/>
          <a:p>
            <a:fld id="{879339F2-5CF0-47AD-805A-EE538E04E469}" type="datetime1">
              <a:rPr lang="en-US" smtClean="0"/>
              <a:t>8/24/2018</a:t>
            </a:fld>
            <a:endParaRPr lang="en-US"/>
          </a:p>
        </p:txBody>
      </p:sp>
    </p:spTree>
    <p:extLst>
      <p:ext uri="{BB962C8B-B14F-4D97-AF65-F5344CB8AC3E}">
        <p14:creationId xmlns:p14="http://schemas.microsoft.com/office/powerpoint/2010/main" val="4095621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084B-EE89-46A5-9E20-C97D373D7C37}"/>
              </a:ext>
            </a:extLst>
          </p:cNvPr>
          <p:cNvSpPr>
            <a:spLocks noGrp="1"/>
          </p:cNvSpPr>
          <p:nvPr>
            <p:ph type="title"/>
          </p:nvPr>
        </p:nvSpPr>
        <p:spPr>
          <a:xfrm>
            <a:off x="478301" y="136524"/>
            <a:ext cx="5739619" cy="1384715"/>
          </a:xfrm>
        </p:spPr>
        <p:txBody>
          <a:bodyPr/>
          <a:lstStyle/>
          <a:p>
            <a:r>
              <a:rPr lang="en-US" dirty="0"/>
              <a:t>Georgia Milestones  </a:t>
            </a:r>
            <a:br>
              <a:rPr lang="en-US" dirty="0"/>
            </a:br>
            <a:r>
              <a:rPr lang="en-US" sz="3200" dirty="0"/>
              <a:t>EOG Scheduling Flexibility</a:t>
            </a:r>
            <a:endParaRPr lang="en-US" dirty="0"/>
          </a:p>
        </p:txBody>
      </p:sp>
      <p:sp>
        <p:nvSpPr>
          <p:cNvPr id="4" name="Content Placeholder 3">
            <a:extLst>
              <a:ext uri="{FF2B5EF4-FFF2-40B4-BE49-F238E27FC236}">
                <a16:creationId xmlns:a16="http://schemas.microsoft.com/office/drawing/2014/main" id="{F2B46C34-6FA8-44C5-AFFF-6989389BD196}"/>
              </a:ext>
            </a:extLst>
          </p:cNvPr>
          <p:cNvSpPr>
            <a:spLocks noGrp="1"/>
          </p:cNvSpPr>
          <p:nvPr>
            <p:ph idx="1"/>
          </p:nvPr>
        </p:nvSpPr>
        <p:spPr>
          <a:xfrm>
            <a:off x="390418" y="1756881"/>
            <a:ext cx="8640566" cy="4109663"/>
          </a:xfrm>
          <a:solidFill>
            <a:schemeClr val="bg1"/>
          </a:solidFill>
        </p:spPr>
        <p:txBody>
          <a:bodyPr vert="horz" lIns="91440" tIns="45720" rIns="91440" bIns="45720" rtlCol="0" anchor="t">
            <a:normAutofit/>
          </a:bodyPr>
          <a:lstStyle/>
          <a:p>
            <a:r>
              <a:rPr lang="en-US" sz="2000" dirty="0">
                <a:cs typeface="Calibri"/>
              </a:rPr>
              <a:t>The Milestones EOG Assessments are to be administered online.</a:t>
            </a:r>
          </a:p>
          <a:p>
            <a:r>
              <a:rPr lang="en-US" sz="2000" dirty="0">
                <a:cs typeface="Calibri"/>
              </a:rPr>
              <a:t>The local testing calendar can encompass the entire state testing window; however, individual grade-level content assessments must maintain the same testing dates across all schools within the district (e.g. 3</a:t>
            </a:r>
            <a:r>
              <a:rPr lang="en-US" sz="2000" baseline="30000" dirty="0">
                <a:cs typeface="Calibri"/>
              </a:rPr>
              <a:t>rd</a:t>
            </a:r>
            <a:r>
              <a:rPr lang="en-US" sz="2000" dirty="0">
                <a:cs typeface="Calibri"/>
              </a:rPr>
              <a:t> grade ELA sections in all elementary schools must be scheduled on the same days across the district). The same guidance can apply for the retest.</a:t>
            </a:r>
            <a:endParaRPr lang="en-US" sz="2000" dirty="0"/>
          </a:p>
          <a:p>
            <a:r>
              <a:rPr lang="en-US" sz="2000" dirty="0">
                <a:cs typeface="Calibri"/>
              </a:rPr>
              <a:t>For each grade-level content assessment, systems may elect a one-day or a multiple-day administration. All sections must be completed on the same day or on consecutive days during the same week. At no time, should some students in the same grade complete a test one week and another group of students in the same grade complete the same test the following week.</a:t>
            </a:r>
            <a:endParaRPr lang="en-US" sz="2000" dirty="0"/>
          </a:p>
          <a:p>
            <a:r>
              <a:rPr lang="en-US" sz="2000" dirty="0">
                <a:cs typeface="Calibri"/>
              </a:rPr>
              <a:t>The actual time of day for test administration may vary from school to school. Morning and afternoon test sessions are allowed.</a:t>
            </a:r>
            <a:endParaRPr lang="en-US" sz="2000"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70</a:t>
            </a:fld>
            <a:endParaRPr lang="en-US"/>
          </a:p>
        </p:txBody>
      </p:sp>
      <p:sp>
        <p:nvSpPr>
          <p:cNvPr id="5" name="Date Placeholder 4">
            <a:extLst>
              <a:ext uri="{FF2B5EF4-FFF2-40B4-BE49-F238E27FC236}">
                <a16:creationId xmlns:a16="http://schemas.microsoft.com/office/drawing/2014/main" id="{97CF7299-F62A-451B-9873-6FA82B612BFF}"/>
              </a:ext>
            </a:extLst>
          </p:cNvPr>
          <p:cNvSpPr>
            <a:spLocks noGrp="1"/>
          </p:cNvSpPr>
          <p:nvPr>
            <p:ph type="dt" sz="half" idx="2"/>
          </p:nvPr>
        </p:nvSpPr>
        <p:spPr/>
        <p:txBody>
          <a:bodyPr/>
          <a:lstStyle/>
          <a:p>
            <a:fld id="{6EB381B6-6AD1-446E-8227-34F26A74021B}" type="datetime1">
              <a:rPr lang="en-US" smtClean="0"/>
              <a:t>8/24/2018</a:t>
            </a:fld>
            <a:endParaRPr lang="en-US"/>
          </a:p>
        </p:txBody>
      </p:sp>
    </p:spTree>
    <p:extLst>
      <p:ext uri="{BB962C8B-B14F-4D97-AF65-F5344CB8AC3E}">
        <p14:creationId xmlns:p14="http://schemas.microsoft.com/office/powerpoint/2010/main" val="5179778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084B-EE89-46A5-9E20-C97D373D7C37}"/>
              </a:ext>
            </a:extLst>
          </p:cNvPr>
          <p:cNvSpPr>
            <a:spLocks noGrp="1"/>
          </p:cNvSpPr>
          <p:nvPr>
            <p:ph type="title"/>
          </p:nvPr>
        </p:nvSpPr>
        <p:spPr/>
        <p:txBody>
          <a:bodyPr>
            <a:normAutofit fontScale="90000"/>
          </a:bodyPr>
          <a:lstStyle/>
          <a:p>
            <a:r>
              <a:rPr lang="en-US" dirty="0"/>
              <a:t>Georgia Milestones  </a:t>
            </a:r>
            <a:br>
              <a:rPr lang="en-US" dirty="0"/>
            </a:br>
            <a:r>
              <a:rPr lang="en-US" sz="3100" dirty="0"/>
              <a:t>EOG Scheduling Flexibility</a:t>
            </a:r>
            <a:br>
              <a:rPr lang="en-US" sz="3100" dirty="0"/>
            </a:br>
            <a:r>
              <a:rPr lang="en-US" sz="3100" dirty="0"/>
              <a:t>continued</a:t>
            </a:r>
            <a:endParaRPr lang="en-US" dirty="0"/>
          </a:p>
        </p:txBody>
      </p:sp>
      <p:sp>
        <p:nvSpPr>
          <p:cNvPr id="4" name="Content Placeholder 3">
            <a:extLst>
              <a:ext uri="{FF2B5EF4-FFF2-40B4-BE49-F238E27FC236}">
                <a16:creationId xmlns:a16="http://schemas.microsoft.com/office/drawing/2014/main" id="{F2B46C34-6FA8-44C5-AFFF-6989389BD196}"/>
              </a:ext>
            </a:extLst>
          </p:cNvPr>
          <p:cNvSpPr>
            <a:spLocks noGrp="1"/>
          </p:cNvSpPr>
          <p:nvPr>
            <p:ph idx="1"/>
          </p:nvPr>
        </p:nvSpPr>
        <p:spPr/>
        <p:txBody>
          <a:bodyPr>
            <a:normAutofit fontScale="85000" lnSpcReduction="10000"/>
          </a:bodyPr>
          <a:lstStyle/>
          <a:p>
            <a:r>
              <a:rPr lang="en-US" dirty="0"/>
              <a:t>Section 1, the Reading and Evidence-Based Writing (REBW) portion of ELA must be administered on a separate day from (and prior to) the two following sections of ELA (make-ups excluded). </a:t>
            </a:r>
            <a:r>
              <a:rPr lang="en-US" i="1" dirty="0"/>
              <a:t>An exception to this guidance would occur should a student need to make up multiple content areas and there are not enough days left in the local testing window to comply with this requirement. </a:t>
            </a:r>
          </a:p>
          <a:p>
            <a:r>
              <a:rPr lang="en-US" dirty="0"/>
              <a:t>The system sets the order of administration for EOG grade level content. Each grade level can be scheduled independent of other grades.</a:t>
            </a:r>
          </a:p>
          <a:p>
            <a:r>
              <a:rPr lang="en-US" dirty="0"/>
              <a:t>The local calendar can be scheduled around spring break; however, if a grade-level content test starts before spring break, it must be completed before spring break.</a:t>
            </a:r>
          </a:p>
        </p:txBody>
      </p:sp>
      <p:sp>
        <p:nvSpPr>
          <p:cNvPr id="5" name="Date Placeholder 4">
            <a:extLst>
              <a:ext uri="{FF2B5EF4-FFF2-40B4-BE49-F238E27FC236}">
                <a16:creationId xmlns:a16="http://schemas.microsoft.com/office/drawing/2014/main" id="{023AADF0-9CB0-44C5-A1EE-A4DE51DADD54}"/>
              </a:ext>
            </a:extLst>
          </p:cNvPr>
          <p:cNvSpPr>
            <a:spLocks noGrp="1"/>
          </p:cNvSpPr>
          <p:nvPr>
            <p:ph type="dt" sz="half" idx="2"/>
          </p:nvPr>
        </p:nvSpPr>
        <p:spPr/>
        <p:txBody>
          <a:bodyPr/>
          <a:lstStyle/>
          <a:p>
            <a:fld id="{4763DD60-FD65-40F4-AEE6-A056FF0BA953}" type="datetime1">
              <a:rPr lang="en-US" smtClean="0"/>
              <a:pPr/>
              <a:t>8/24/2018</a:t>
            </a:fld>
            <a:endParaRPr lang="en-US"/>
          </a:p>
        </p:txBody>
      </p:sp>
      <p:sp>
        <p:nvSpPr>
          <p:cNvPr id="3" name="Slide Number Placeholder 2"/>
          <p:cNvSpPr>
            <a:spLocks noGrp="1"/>
          </p:cNvSpPr>
          <p:nvPr>
            <p:ph type="sldNum" sz="quarter" idx="4"/>
          </p:nvPr>
        </p:nvSpPr>
        <p:spPr/>
        <p:txBody>
          <a:bodyPr/>
          <a:lstStyle/>
          <a:p>
            <a:fld id="{B63E4CEF-BB1E-48C7-AE93-F39F6AA99AD7}" type="slidenum">
              <a:rPr lang="en-US" smtClean="0"/>
              <a:pPr/>
              <a:t>71</a:t>
            </a:fld>
            <a:endParaRPr lang="en-US"/>
          </a:p>
        </p:txBody>
      </p:sp>
    </p:spTree>
    <p:extLst>
      <p:ext uri="{BB962C8B-B14F-4D97-AF65-F5344CB8AC3E}">
        <p14:creationId xmlns:p14="http://schemas.microsoft.com/office/powerpoint/2010/main" val="28022971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084B-EE89-46A5-9E20-C97D373D7C37}"/>
              </a:ext>
            </a:extLst>
          </p:cNvPr>
          <p:cNvSpPr>
            <a:spLocks noGrp="1"/>
          </p:cNvSpPr>
          <p:nvPr>
            <p:ph type="title"/>
          </p:nvPr>
        </p:nvSpPr>
        <p:spPr/>
        <p:txBody>
          <a:bodyPr>
            <a:normAutofit fontScale="90000"/>
          </a:bodyPr>
          <a:lstStyle/>
          <a:p>
            <a:r>
              <a:rPr lang="en-US"/>
              <a:t>Georgia Milestones</a:t>
            </a:r>
            <a:br>
              <a:rPr lang="en-US"/>
            </a:br>
            <a:r>
              <a:rPr lang="en-US"/>
              <a:t>EOG Scheduling Flexibility</a:t>
            </a:r>
            <a:r>
              <a:rPr lang="en-US" dirty="0"/>
              <a:t> Example</a:t>
            </a:r>
            <a:endParaRPr lang="en-US"/>
          </a:p>
        </p:txBody>
      </p:sp>
      <p:graphicFrame>
        <p:nvGraphicFramePr>
          <p:cNvPr id="7" name="Content Placeholder 6">
            <a:extLst>
              <a:ext uri="{FF2B5EF4-FFF2-40B4-BE49-F238E27FC236}">
                <a16:creationId xmlns:a16="http://schemas.microsoft.com/office/drawing/2014/main" id="{D43DF8AB-E46F-445F-8BC7-BB57DCC93C28}"/>
              </a:ext>
            </a:extLst>
          </p:cNvPr>
          <p:cNvGraphicFramePr>
            <a:graphicFrameLocks noGrp="1"/>
          </p:cNvGraphicFramePr>
          <p:nvPr>
            <p:ph idx="1"/>
            <p:extLst>
              <p:ext uri="{D42A27DB-BD31-4B8C-83A1-F6EECF244321}">
                <p14:modId xmlns:p14="http://schemas.microsoft.com/office/powerpoint/2010/main" val="197550951"/>
              </p:ext>
            </p:extLst>
          </p:nvPr>
        </p:nvGraphicFramePr>
        <p:xfrm>
          <a:off x="461303" y="1950752"/>
          <a:ext cx="8092146" cy="4261434"/>
        </p:xfrm>
        <a:graphic>
          <a:graphicData uri="http://schemas.openxmlformats.org/drawingml/2006/table">
            <a:tbl>
              <a:tblPr firstRow="1" bandRow="1">
                <a:tableStyleId>{5C22544A-7EE6-4342-B048-85BDC9FD1C3A}</a:tableStyleId>
              </a:tblPr>
              <a:tblGrid>
                <a:gridCol w="1422361">
                  <a:extLst>
                    <a:ext uri="{9D8B030D-6E8A-4147-A177-3AD203B41FA5}">
                      <a16:colId xmlns:a16="http://schemas.microsoft.com/office/drawing/2014/main" val="3191459617"/>
                    </a:ext>
                  </a:extLst>
                </a:gridCol>
                <a:gridCol w="1275021">
                  <a:extLst>
                    <a:ext uri="{9D8B030D-6E8A-4147-A177-3AD203B41FA5}">
                      <a16:colId xmlns:a16="http://schemas.microsoft.com/office/drawing/2014/main" val="2766077558"/>
                    </a:ext>
                  </a:extLst>
                </a:gridCol>
                <a:gridCol w="1348691">
                  <a:extLst>
                    <a:ext uri="{9D8B030D-6E8A-4147-A177-3AD203B41FA5}">
                      <a16:colId xmlns:a16="http://schemas.microsoft.com/office/drawing/2014/main" val="3044057423"/>
                    </a:ext>
                  </a:extLst>
                </a:gridCol>
                <a:gridCol w="1348691">
                  <a:extLst>
                    <a:ext uri="{9D8B030D-6E8A-4147-A177-3AD203B41FA5}">
                      <a16:colId xmlns:a16="http://schemas.microsoft.com/office/drawing/2014/main" val="2967157470"/>
                    </a:ext>
                  </a:extLst>
                </a:gridCol>
                <a:gridCol w="1348691">
                  <a:extLst>
                    <a:ext uri="{9D8B030D-6E8A-4147-A177-3AD203B41FA5}">
                      <a16:colId xmlns:a16="http://schemas.microsoft.com/office/drawing/2014/main" val="3035326387"/>
                    </a:ext>
                  </a:extLst>
                </a:gridCol>
                <a:gridCol w="1348691">
                  <a:extLst>
                    <a:ext uri="{9D8B030D-6E8A-4147-A177-3AD203B41FA5}">
                      <a16:colId xmlns:a16="http://schemas.microsoft.com/office/drawing/2014/main" val="1772639636"/>
                    </a:ext>
                  </a:extLst>
                </a:gridCol>
              </a:tblGrid>
              <a:tr h="613719">
                <a:tc>
                  <a:txBody>
                    <a:bodyPr/>
                    <a:lstStyle/>
                    <a:p>
                      <a:endParaRPr lang="en-US" sz="1600" dirty="0"/>
                    </a:p>
                  </a:txBody>
                  <a:tcPr/>
                </a:tc>
                <a:tc>
                  <a:txBody>
                    <a:bodyPr/>
                    <a:lstStyle/>
                    <a:p>
                      <a:pPr algn="ctr"/>
                      <a:r>
                        <a:rPr lang="en-US" sz="1600" dirty="0"/>
                        <a:t>Monday</a:t>
                      </a:r>
                    </a:p>
                  </a:txBody>
                  <a:tcPr anchor="ctr"/>
                </a:tc>
                <a:tc>
                  <a:txBody>
                    <a:bodyPr/>
                    <a:lstStyle/>
                    <a:p>
                      <a:pPr algn="ctr"/>
                      <a:r>
                        <a:rPr lang="en-US" sz="1600"/>
                        <a:t>Tuesday</a:t>
                      </a:r>
                      <a:endParaRPr lang="en-US" sz="1600" dirty="0"/>
                    </a:p>
                  </a:txBody>
                  <a:tcPr anchor="ctr"/>
                </a:tc>
                <a:tc>
                  <a:txBody>
                    <a:bodyPr/>
                    <a:lstStyle/>
                    <a:p>
                      <a:pPr algn="ctr"/>
                      <a:r>
                        <a:rPr lang="en-US" sz="1600" dirty="0"/>
                        <a:t>Wednesday</a:t>
                      </a:r>
                    </a:p>
                  </a:txBody>
                  <a:tcPr anchor="ctr"/>
                </a:tc>
                <a:tc>
                  <a:txBody>
                    <a:bodyPr/>
                    <a:lstStyle/>
                    <a:p>
                      <a:pPr algn="ctr"/>
                      <a:r>
                        <a:rPr lang="en-US" sz="1600"/>
                        <a:t>Thursday</a:t>
                      </a:r>
                      <a:endParaRPr lang="en-US" sz="1600" dirty="0"/>
                    </a:p>
                  </a:txBody>
                  <a:tcPr anchor="ctr"/>
                </a:tc>
                <a:tc>
                  <a:txBody>
                    <a:bodyPr/>
                    <a:lstStyle/>
                    <a:p>
                      <a:pPr algn="ctr"/>
                      <a:r>
                        <a:rPr lang="en-US" sz="1600"/>
                        <a:t>Friday</a:t>
                      </a:r>
                      <a:endParaRPr lang="en-US" sz="1600" dirty="0"/>
                    </a:p>
                  </a:txBody>
                  <a:tcPr anchor="ctr"/>
                </a:tc>
                <a:extLst>
                  <a:ext uri="{0D108BD9-81ED-4DB2-BD59-A6C34878D82A}">
                    <a16:rowId xmlns:a16="http://schemas.microsoft.com/office/drawing/2014/main" val="2641757688"/>
                  </a:ext>
                </a:extLst>
              </a:tr>
              <a:tr h="613719">
                <a:tc>
                  <a:txBody>
                    <a:bodyPr/>
                    <a:lstStyle/>
                    <a:p>
                      <a:r>
                        <a:rPr lang="en-US" sz="1600" dirty="0"/>
                        <a:t>April 8-12</a:t>
                      </a:r>
                    </a:p>
                  </a:txBody>
                  <a:tcPr anchor="ctr">
                    <a:solidFill>
                      <a:schemeClr val="accent3">
                        <a:lumMod val="60000"/>
                        <a:lumOff val="40000"/>
                      </a:schemeClr>
                    </a:solidFill>
                  </a:tcPr>
                </a:tc>
                <a:tc>
                  <a:txBody>
                    <a:bodyPr/>
                    <a:lstStyle/>
                    <a:p>
                      <a:pPr algn="ctr"/>
                      <a:r>
                        <a:rPr lang="en-US" sz="1600" dirty="0"/>
                        <a:t>ELA </a:t>
                      </a:r>
                    </a:p>
                    <a:p>
                      <a:pPr algn="ctr"/>
                      <a:r>
                        <a:rPr lang="en-US" sz="1600" dirty="0"/>
                        <a:t>3,5,8</a:t>
                      </a:r>
                    </a:p>
                  </a:txBody>
                  <a:tcPr anchor="ctr"/>
                </a:tc>
                <a:tc>
                  <a:txBody>
                    <a:bodyPr/>
                    <a:lstStyle/>
                    <a:p>
                      <a:pPr algn="ctr"/>
                      <a:r>
                        <a:rPr lang="en-US" sz="1600"/>
                        <a:t>ELA </a:t>
                      </a:r>
                    </a:p>
                    <a:p>
                      <a:pPr algn="ctr"/>
                      <a:r>
                        <a:rPr lang="en-US" sz="1600"/>
                        <a:t>3,5,8</a:t>
                      </a:r>
                      <a:endParaRPr lang="en-US" sz="1600" dirty="0"/>
                    </a:p>
                  </a:txBody>
                  <a:tcPr anchor="ctr"/>
                </a:tc>
                <a:tc>
                  <a:txBody>
                    <a:bodyPr/>
                    <a:lstStyle/>
                    <a:p>
                      <a:pPr algn="ctr"/>
                      <a:r>
                        <a:rPr lang="en-US" sz="1600"/>
                        <a:t>Math</a:t>
                      </a:r>
                    </a:p>
                    <a:p>
                      <a:pPr algn="ctr"/>
                      <a:r>
                        <a:rPr lang="en-US" sz="1600"/>
                        <a:t>3,5,8</a:t>
                      </a:r>
                    </a:p>
                  </a:txBody>
                  <a:tcPr anchor="ctr"/>
                </a:tc>
                <a:tc>
                  <a:txBody>
                    <a:bodyPr/>
                    <a:lstStyle/>
                    <a:p>
                      <a:pPr algn="ctr"/>
                      <a:r>
                        <a:rPr lang="en-US" sz="1600"/>
                        <a:t>Makeup</a:t>
                      </a:r>
                    </a:p>
                  </a:txBody>
                  <a:tcPr anchor="ctr"/>
                </a:tc>
                <a:tc>
                  <a:txBody>
                    <a:bodyPr/>
                    <a:lstStyle/>
                    <a:p>
                      <a:pPr algn="ctr"/>
                      <a:endParaRPr lang="en-US" sz="1600"/>
                    </a:p>
                  </a:txBody>
                  <a:tcPr anchor="ctr"/>
                </a:tc>
                <a:extLst>
                  <a:ext uri="{0D108BD9-81ED-4DB2-BD59-A6C34878D82A}">
                    <a16:rowId xmlns:a16="http://schemas.microsoft.com/office/drawing/2014/main" val="2720237397"/>
                  </a:ext>
                </a:extLst>
              </a:tr>
              <a:tr h="613719">
                <a:tc>
                  <a:txBody>
                    <a:bodyPr/>
                    <a:lstStyle/>
                    <a:p>
                      <a:r>
                        <a:rPr lang="en-US" sz="1600" dirty="0"/>
                        <a:t>April 15-19</a:t>
                      </a:r>
                    </a:p>
                  </a:txBody>
                  <a:tcPr anchor="ctr">
                    <a:solidFill>
                      <a:schemeClr val="accent3">
                        <a:lumMod val="60000"/>
                        <a:lumOff val="40000"/>
                      </a:schemeClr>
                    </a:solidFill>
                  </a:tcPr>
                </a:tc>
                <a:tc>
                  <a:txBody>
                    <a:bodyPr/>
                    <a:lstStyle/>
                    <a:p>
                      <a:pPr algn="ctr"/>
                      <a:r>
                        <a:rPr lang="en-US" sz="1600"/>
                        <a:t>ELA</a:t>
                      </a:r>
                    </a:p>
                    <a:p>
                      <a:pPr algn="ctr"/>
                      <a:r>
                        <a:rPr lang="en-US" sz="1600"/>
                        <a:t>4,6,7</a:t>
                      </a:r>
                    </a:p>
                  </a:txBody>
                  <a:tcPr anchor="ctr"/>
                </a:tc>
                <a:tc>
                  <a:txBody>
                    <a:bodyPr/>
                    <a:lstStyle/>
                    <a:p>
                      <a:pPr algn="ctr"/>
                      <a:r>
                        <a:rPr lang="en-US" sz="1600"/>
                        <a:t>ELA</a:t>
                      </a:r>
                    </a:p>
                    <a:p>
                      <a:pPr algn="ctr"/>
                      <a:r>
                        <a:rPr lang="en-US" sz="1600"/>
                        <a:t>4,6,7</a:t>
                      </a:r>
                    </a:p>
                  </a:txBody>
                  <a:tcPr anchor="ctr"/>
                </a:tc>
                <a:tc>
                  <a:txBody>
                    <a:bodyPr/>
                    <a:lstStyle/>
                    <a:p>
                      <a:pPr algn="ctr"/>
                      <a:r>
                        <a:rPr lang="en-US" sz="1600"/>
                        <a:t>Math</a:t>
                      </a:r>
                    </a:p>
                    <a:p>
                      <a:pPr algn="ctr"/>
                      <a:r>
                        <a:rPr lang="en-US" sz="1600"/>
                        <a:t>4,6,7</a:t>
                      </a:r>
                      <a:endParaRPr lang="en-US" sz="1600" dirty="0"/>
                    </a:p>
                  </a:txBody>
                  <a:tcPr anchor="ctr"/>
                </a:tc>
                <a:tc>
                  <a:txBody>
                    <a:bodyPr/>
                    <a:lstStyle/>
                    <a:p>
                      <a:pPr algn="ctr"/>
                      <a:r>
                        <a:rPr lang="en-US" sz="1600" dirty="0"/>
                        <a:t>Makeup</a:t>
                      </a:r>
                    </a:p>
                  </a:txBody>
                  <a:tcPr anchor="ctr"/>
                </a:tc>
                <a:tc>
                  <a:txBody>
                    <a:bodyPr/>
                    <a:lstStyle/>
                    <a:p>
                      <a:pPr algn="ctr"/>
                      <a:endParaRPr lang="en-US" sz="1600" dirty="0"/>
                    </a:p>
                  </a:txBody>
                  <a:tcPr anchor="ctr"/>
                </a:tc>
                <a:extLst>
                  <a:ext uri="{0D108BD9-81ED-4DB2-BD59-A6C34878D82A}">
                    <a16:rowId xmlns:a16="http://schemas.microsoft.com/office/drawing/2014/main" val="2808483211"/>
                  </a:ext>
                </a:extLst>
              </a:tr>
              <a:tr h="613719">
                <a:tc>
                  <a:txBody>
                    <a:bodyPr/>
                    <a:lstStyle/>
                    <a:p>
                      <a:r>
                        <a:rPr lang="en-US" sz="1600" dirty="0"/>
                        <a:t>April 22-26</a:t>
                      </a:r>
                    </a:p>
                  </a:txBody>
                  <a:tcPr anchor="ctr">
                    <a:solidFill>
                      <a:schemeClr val="accent3">
                        <a:lumMod val="60000"/>
                        <a:lumOff val="40000"/>
                      </a:schemeClr>
                    </a:solidFill>
                  </a:tcP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806094967"/>
                  </a:ext>
                </a:extLst>
              </a:tr>
              <a:tr h="613719">
                <a:tc>
                  <a:txBody>
                    <a:bodyPr/>
                    <a:lstStyle/>
                    <a:p>
                      <a:r>
                        <a:rPr lang="en-US" sz="1600" dirty="0"/>
                        <a:t>April 29-May 3</a:t>
                      </a:r>
                    </a:p>
                  </a:txBody>
                  <a:tcPr anchor="ctr">
                    <a:solidFill>
                      <a:schemeClr val="accent3">
                        <a:lumMod val="60000"/>
                        <a:lumOff val="40000"/>
                      </a:schemeClr>
                    </a:solidFill>
                  </a:tcP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dirty="0"/>
                    </a:p>
                  </a:txBody>
                  <a:tcPr anchor="ctr"/>
                </a:tc>
                <a:extLst>
                  <a:ext uri="{0D108BD9-81ED-4DB2-BD59-A6C34878D82A}">
                    <a16:rowId xmlns:a16="http://schemas.microsoft.com/office/drawing/2014/main" val="4121178492"/>
                  </a:ext>
                </a:extLst>
              </a:tr>
              <a:tr h="558928">
                <a:tc>
                  <a:txBody>
                    <a:bodyPr/>
                    <a:lstStyle/>
                    <a:p>
                      <a:r>
                        <a:rPr lang="en-US" sz="1600" dirty="0"/>
                        <a:t>May 6-10 </a:t>
                      </a:r>
                    </a:p>
                  </a:txBody>
                  <a:tcPr anchor="ctr">
                    <a:solidFill>
                      <a:schemeClr val="accent3">
                        <a:lumMod val="60000"/>
                        <a:lumOff val="40000"/>
                      </a:schemeClr>
                    </a:solidFill>
                  </a:tcP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a:t>Science </a:t>
                      </a:r>
                    </a:p>
                    <a:p>
                      <a:pPr algn="ctr"/>
                      <a:r>
                        <a:rPr lang="en-US" sz="1600"/>
                        <a:t>5,8</a:t>
                      </a:r>
                    </a:p>
                  </a:txBody>
                  <a:tcPr anchor="ctr"/>
                </a:tc>
                <a:tc>
                  <a:txBody>
                    <a:bodyPr/>
                    <a:lstStyle/>
                    <a:p>
                      <a:pPr algn="ctr"/>
                      <a:r>
                        <a:rPr lang="en-US" sz="1400"/>
                        <a:t>Social Studies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5,8</a:t>
                      </a:r>
                    </a:p>
                  </a:txBody>
                  <a:tcPr anchor="ctr"/>
                </a:tc>
                <a:tc>
                  <a:txBody>
                    <a:bodyPr/>
                    <a:lstStyle/>
                    <a:p>
                      <a:pPr algn="ctr"/>
                      <a:r>
                        <a:rPr lang="en-US" sz="1600" dirty="0"/>
                        <a:t>Makeup</a:t>
                      </a:r>
                    </a:p>
                  </a:txBody>
                  <a:tcPr anchor="ctr"/>
                </a:tc>
                <a:extLst>
                  <a:ext uri="{0D108BD9-81ED-4DB2-BD59-A6C34878D82A}">
                    <a16:rowId xmlns:a16="http://schemas.microsoft.com/office/drawing/2014/main" val="1610633999"/>
                  </a:ext>
                </a:extLst>
              </a:tr>
              <a:tr h="613719">
                <a:tc>
                  <a:txBody>
                    <a:bodyPr/>
                    <a:lstStyle/>
                    <a:p>
                      <a:r>
                        <a:rPr lang="en-US" sz="1600" dirty="0"/>
                        <a:t>May 13-17</a:t>
                      </a:r>
                    </a:p>
                  </a:txBody>
                  <a:tcPr anchor="ctr">
                    <a:solidFill>
                      <a:schemeClr val="accent3">
                        <a:lumMod val="60000"/>
                        <a:lumOff val="40000"/>
                      </a:schemeClr>
                    </a:solidFill>
                  </a:tcP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dirty="0"/>
                    </a:p>
                  </a:txBody>
                  <a:tcPr anchor="ctr"/>
                </a:tc>
                <a:extLst>
                  <a:ext uri="{0D108BD9-81ED-4DB2-BD59-A6C34878D82A}">
                    <a16:rowId xmlns:a16="http://schemas.microsoft.com/office/drawing/2014/main" val="3210691093"/>
                  </a:ext>
                </a:extLst>
              </a:tr>
            </a:tbl>
          </a:graphicData>
        </a:graphic>
      </p:graphicFrame>
      <p:sp>
        <p:nvSpPr>
          <p:cNvPr id="4" name="Date Placeholder 3">
            <a:extLst>
              <a:ext uri="{FF2B5EF4-FFF2-40B4-BE49-F238E27FC236}">
                <a16:creationId xmlns:a16="http://schemas.microsoft.com/office/drawing/2014/main" id="{493523F3-C905-4AA2-8339-B3499670B17B}"/>
              </a:ext>
            </a:extLst>
          </p:cNvPr>
          <p:cNvSpPr>
            <a:spLocks noGrp="1"/>
          </p:cNvSpPr>
          <p:nvPr>
            <p:ph type="dt" sz="half" idx="2"/>
          </p:nvPr>
        </p:nvSpPr>
        <p:spPr/>
        <p:txBody>
          <a:bodyPr/>
          <a:lstStyle/>
          <a:p>
            <a:fld id="{BAF6CB53-0B9B-4D4D-9E19-0EE25EAD5579}" type="datetime1">
              <a:rPr lang="en-US" smtClean="0"/>
              <a:pPr/>
              <a:t>8/24/2018</a:t>
            </a:fld>
            <a:endParaRPr lang="en-US"/>
          </a:p>
        </p:txBody>
      </p:sp>
      <p:sp>
        <p:nvSpPr>
          <p:cNvPr id="3" name="Slide Number Placeholder 2"/>
          <p:cNvSpPr>
            <a:spLocks noGrp="1"/>
          </p:cNvSpPr>
          <p:nvPr>
            <p:ph type="sldNum" sz="quarter" idx="4"/>
          </p:nvPr>
        </p:nvSpPr>
        <p:spPr/>
        <p:txBody>
          <a:bodyPr/>
          <a:lstStyle/>
          <a:p>
            <a:fld id="{B63E4CEF-BB1E-48C7-AE93-F39F6AA99AD7}" type="slidenum">
              <a:rPr lang="en-US" smtClean="0"/>
              <a:pPr/>
              <a:t>72</a:t>
            </a:fld>
            <a:endParaRPr lang="en-US"/>
          </a:p>
        </p:txBody>
      </p:sp>
      <p:sp>
        <p:nvSpPr>
          <p:cNvPr id="9" name="TextBox 8">
            <a:extLst>
              <a:ext uri="{FF2B5EF4-FFF2-40B4-BE49-F238E27FC236}">
                <a16:creationId xmlns:a16="http://schemas.microsoft.com/office/drawing/2014/main" id="{5C59DBE9-6BAE-48D0-9FB6-61DF32755218}"/>
              </a:ext>
            </a:extLst>
          </p:cNvPr>
          <p:cNvSpPr txBox="1"/>
          <p:nvPr/>
        </p:nvSpPr>
        <p:spPr>
          <a:xfrm flipH="1">
            <a:off x="1896911" y="5843891"/>
            <a:ext cx="4148797" cy="369332"/>
          </a:xfrm>
          <a:prstGeom prst="rect">
            <a:avLst/>
          </a:prstGeom>
          <a:noFill/>
        </p:spPr>
        <p:txBody>
          <a:bodyPr wrap="square" rtlCol="0">
            <a:spAutoFit/>
          </a:bodyPr>
          <a:lstStyle/>
          <a:p>
            <a:r>
              <a:rPr lang="en-US" dirty="0"/>
              <a:t>*EOG Retest window starts May 13</a:t>
            </a:r>
          </a:p>
        </p:txBody>
      </p:sp>
    </p:spTree>
    <p:extLst>
      <p:ext uri="{BB962C8B-B14F-4D97-AF65-F5344CB8AC3E}">
        <p14:creationId xmlns:p14="http://schemas.microsoft.com/office/powerpoint/2010/main" val="17696048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084B-EE89-46A5-9E20-C97D373D7C37}"/>
              </a:ext>
            </a:extLst>
          </p:cNvPr>
          <p:cNvSpPr>
            <a:spLocks noGrp="1"/>
          </p:cNvSpPr>
          <p:nvPr>
            <p:ph type="title"/>
          </p:nvPr>
        </p:nvSpPr>
        <p:spPr/>
        <p:txBody>
          <a:bodyPr>
            <a:normAutofit fontScale="90000"/>
          </a:bodyPr>
          <a:lstStyle/>
          <a:p>
            <a:r>
              <a:rPr lang="en-US"/>
              <a:t>Georgia Milestones</a:t>
            </a:r>
            <a:br>
              <a:rPr lang="en-US"/>
            </a:br>
            <a:r>
              <a:rPr lang="en-US"/>
              <a:t>EOG Scheduling Flexibility</a:t>
            </a:r>
            <a:r>
              <a:rPr lang="en-US" dirty="0"/>
              <a:t> Example</a:t>
            </a:r>
            <a:endParaRPr lang="en-US"/>
          </a:p>
        </p:txBody>
      </p:sp>
      <p:graphicFrame>
        <p:nvGraphicFramePr>
          <p:cNvPr id="7" name="Content Placeholder 6">
            <a:extLst>
              <a:ext uri="{FF2B5EF4-FFF2-40B4-BE49-F238E27FC236}">
                <a16:creationId xmlns:a16="http://schemas.microsoft.com/office/drawing/2014/main" id="{D43DF8AB-E46F-445F-8BC7-BB57DCC93C28}"/>
              </a:ext>
            </a:extLst>
          </p:cNvPr>
          <p:cNvGraphicFramePr>
            <a:graphicFrameLocks noGrp="1"/>
          </p:cNvGraphicFramePr>
          <p:nvPr>
            <p:ph idx="1"/>
            <p:extLst>
              <p:ext uri="{D42A27DB-BD31-4B8C-83A1-F6EECF244321}">
                <p14:modId xmlns:p14="http://schemas.microsoft.com/office/powerpoint/2010/main" val="198117222"/>
              </p:ext>
            </p:extLst>
          </p:nvPr>
        </p:nvGraphicFramePr>
        <p:xfrm>
          <a:off x="651657" y="1792220"/>
          <a:ext cx="8008326" cy="4500228"/>
        </p:xfrm>
        <a:graphic>
          <a:graphicData uri="http://schemas.openxmlformats.org/drawingml/2006/table">
            <a:tbl>
              <a:tblPr firstRow="1" bandRow="1">
                <a:tableStyleId>{5C22544A-7EE6-4342-B048-85BDC9FD1C3A}</a:tableStyleId>
              </a:tblPr>
              <a:tblGrid>
                <a:gridCol w="1433175">
                  <a:extLst>
                    <a:ext uri="{9D8B030D-6E8A-4147-A177-3AD203B41FA5}">
                      <a16:colId xmlns:a16="http://schemas.microsoft.com/office/drawing/2014/main" val="3191459617"/>
                    </a:ext>
                  </a:extLst>
                </a:gridCol>
                <a:gridCol w="1307592">
                  <a:extLst>
                    <a:ext uri="{9D8B030D-6E8A-4147-A177-3AD203B41FA5}">
                      <a16:colId xmlns:a16="http://schemas.microsoft.com/office/drawing/2014/main" val="2766077558"/>
                    </a:ext>
                  </a:extLst>
                </a:gridCol>
                <a:gridCol w="1335024">
                  <a:extLst>
                    <a:ext uri="{9D8B030D-6E8A-4147-A177-3AD203B41FA5}">
                      <a16:colId xmlns:a16="http://schemas.microsoft.com/office/drawing/2014/main" val="3044057423"/>
                    </a:ext>
                  </a:extLst>
                </a:gridCol>
                <a:gridCol w="1263093">
                  <a:extLst>
                    <a:ext uri="{9D8B030D-6E8A-4147-A177-3AD203B41FA5}">
                      <a16:colId xmlns:a16="http://schemas.microsoft.com/office/drawing/2014/main" val="2967157470"/>
                    </a:ext>
                  </a:extLst>
                </a:gridCol>
                <a:gridCol w="1334721">
                  <a:extLst>
                    <a:ext uri="{9D8B030D-6E8A-4147-A177-3AD203B41FA5}">
                      <a16:colId xmlns:a16="http://schemas.microsoft.com/office/drawing/2014/main" val="3035326387"/>
                    </a:ext>
                  </a:extLst>
                </a:gridCol>
                <a:gridCol w="1334721">
                  <a:extLst>
                    <a:ext uri="{9D8B030D-6E8A-4147-A177-3AD203B41FA5}">
                      <a16:colId xmlns:a16="http://schemas.microsoft.com/office/drawing/2014/main" val="1772639636"/>
                    </a:ext>
                  </a:extLst>
                </a:gridCol>
              </a:tblGrid>
              <a:tr h="649843">
                <a:tc>
                  <a:txBody>
                    <a:bodyPr/>
                    <a:lstStyle/>
                    <a:p>
                      <a:pPr algn="ctr"/>
                      <a:endParaRPr lang="en-US" sz="1600" dirty="0"/>
                    </a:p>
                  </a:txBody>
                  <a:tcPr anchor="ctr"/>
                </a:tc>
                <a:tc>
                  <a:txBody>
                    <a:bodyPr/>
                    <a:lstStyle/>
                    <a:p>
                      <a:pPr algn="ctr"/>
                      <a:r>
                        <a:rPr lang="en-US" sz="1600" dirty="0"/>
                        <a:t>Monday</a:t>
                      </a:r>
                    </a:p>
                  </a:txBody>
                  <a:tcPr anchor="ctr"/>
                </a:tc>
                <a:tc>
                  <a:txBody>
                    <a:bodyPr/>
                    <a:lstStyle/>
                    <a:p>
                      <a:pPr algn="ctr"/>
                      <a:r>
                        <a:rPr lang="en-US" sz="1600" dirty="0"/>
                        <a:t>Tuesday</a:t>
                      </a:r>
                    </a:p>
                  </a:txBody>
                  <a:tcPr anchor="ctr"/>
                </a:tc>
                <a:tc>
                  <a:txBody>
                    <a:bodyPr/>
                    <a:lstStyle/>
                    <a:p>
                      <a:pPr algn="ctr"/>
                      <a:r>
                        <a:rPr lang="en-US" sz="1600" dirty="0"/>
                        <a:t>Wednesday</a:t>
                      </a:r>
                    </a:p>
                  </a:txBody>
                  <a:tcPr anchor="ctr"/>
                </a:tc>
                <a:tc>
                  <a:txBody>
                    <a:bodyPr/>
                    <a:lstStyle/>
                    <a:p>
                      <a:pPr algn="ctr"/>
                      <a:r>
                        <a:rPr lang="en-US" sz="1600"/>
                        <a:t>Thursday</a:t>
                      </a:r>
                      <a:endParaRPr lang="en-US" sz="1600" dirty="0"/>
                    </a:p>
                  </a:txBody>
                  <a:tcPr anchor="ctr"/>
                </a:tc>
                <a:tc>
                  <a:txBody>
                    <a:bodyPr/>
                    <a:lstStyle/>
                    <a:p>
                      <a:pPr algn="ctr"/>
                      <a:r>
                        <a:rPr lang="en-US" sz="1600"/>
                        <a:t>Friday</a:t>
                      </a:r>
                      <a:endParaRPr lang="en-US" sz="1600" dirty="0"/>
                    </a:p>
                  </a:txBody>
                  <a:tcPr anchor="ctr"/>
                </a:tc>
                <a:extLst>
                  <a:ext uri="{0D108BD9-81ED-4DB2-BD59-A6C34878D82A}">
                    <a16:rowId xmlns:a16="http://schemas.microsoft.com/office/drawing/2014/main" val="2641757688"/>
                  </a:ext>
                </a:extLst>
              </a:tr>
              <a:tr h="649843">
                <a:tc>
                  <a:txBody>
                    <a:bodyPr/>
                    <a:lstStyle/>
                    <a:p>
                      <a:r>
                        <a:rPr lang="en-US" sz="1600"/>
                        <a:t>April 8-12</a:t>
                      </a:r>
                      <a:endParaRPr lang="en-US" sz="1600" dirty="0"/>
                    </a:p>
                  </a:txBody>
                  <a:tcPr anchor="ctr">
                    <a:solidFill>
                      <a:schemeClr val="accent3">
                        <a:lumMod val="60000"/>
                        <a:lumOff val="40000"/>
                      </a:schemeClr>
                    </a:solidFill>
                  </a:tcPr>
                </a:tc>
                <a:tc>
                  <a:txBody>
                    <a:bodyPr/>
                    <a:lstStyle/>
                    <a:p>
                      <a:pPr algn="ctr"/>
                      <a:r>
                        <a:rPr lang="en-US" sz="1600" dirty="0"/>
                        <a:t>Math </a:t>
                      </a:r>
                    </a:p>
                    <a:p>
                      <a:pPr algn="ctr"/>
                      <a:r>
                        <a:rPr lang="en-US" sz="1600" dirty="0"/>
                        <a:t>Section 1</a:t>
                      </a:r>
                    </a:p>
                  </a:txBody>
                  <a:tcPr anchor="ctr"/>
                </a:tc>
                <a:tc>
                  <a:txBody>
                    <a:bodyPr/>
                    <a:lstStyle/>
                    <a:p>
                      <a:pPr algn="ctr"/>
                      <a:r>
                        <a:rPr lang="en-US" sz="1600" dirty="0"/>
                        <a:t>Math</a:t>
                      </a:r>
                    </a:p>
                    <a:p>
                      <a:pPr algn="ctr"/>
                      <a:r>
                        <a:rPr lang="en-US" sz="1600" dirty="0"/>
                        <a:t>Section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Makeup</a:t>
                      </a:r>
                    </a:p>
                    <a:p>
                      <a:pPr algn="ctr"/>
                      <a:endParaRPr lang="en-US" sz="1600" dirty="0"/>
                    </a:p>
                  </a:txBody>
                  <a:tcPr anchor="ctr"/>
                </a:tc>
                <a:tc>
                  <a:txBody>
                    <a:bodyPr/>
                    <a:lstStyle/>
                    <a:p>
                      <a:pPr algn="ctr"/>
                      <a:endParaRPr lang="en-US" sz="1600" dirty="0"/>
                    </a:p>
                  </a:txBody>
                  <a:tcPr anchor="ctr"/>
                </a:tc>
                <a:tc>
                  <a:txBody>
                    <a:bodyPr/>
                    <a:lstStyle/>
                    <a:p>
                      <a:pPr algn="ctr"/>
                      <a:endParaRPr lang="en-US" sz="1600"/>
                    </a:p>
                  </a:txBody>
                  <a:tcPr anchor="ctr"/>
                </a:tc>
                <a:extLst>
                  <a:ext uri="{0D108BD9-81ED-4DB2-BD59-A6C34878D82A}">
                    <a16:rowId xmlns:a16="http://schemas.microsoft.com/office/drawing/2014/main" val="2720237397"/>
                  </a:ext>
                </a:extLst>
              </a:tr>
              <a:tr h="649843">
                <a:tc>
                  <a:txBody>
                    <a:bodyPr/>
                    <a:lstStyle/>
                    <a:p>
                      <a:r>
                        <a:rPr lang="en-US" sz="1600" dirty="0"/>
                        <a:t>April 15-19</a:t>
                      </a:r>
                    </a:p>
                  </a:txBody>
                  <a:tcPr anchor="ctr">
                    <a:solidFill>
                      <a:schemeClr val="accent3">
                        <a:lumMod val="60000"/>
                        <a:lumOff val="40000"/>
                      </a:schemeClr>
                    </a:solidFill>
                  </a:tcPr>
                </a:tc>
                <a:tc>
                  <a:txBody>
                    <a:bodyPr/>
                    <a:lstStyle/>
                    <a:p>
                      <a:pPr algn="ctr"/>
                      <a:r>
                        <a:rPr lang="en-US" sz="1600" dirty="0"/>
                        <a:t>ELA </a:t>
                      </a:r>
                    </a:p>
                    <a:p>
                      <a:pPr algn="ctr"/>
                      <a:r>
                        <a:rPr lang="en-US" sz="1600" dirty="0"/>
                        <a:t>Section 1</a:t>
                      </a:r>
                    </a:p>
                  </a:txBody>
                  <a:tcPr anchor="ctr"/>
                </a:tc>
                <a:tc>
                  <a:txBody>
                    <a:bodyPr/>
                    <a:lstStyle/>
                    <a:p>
                      <a:pPr algn="ctr"/>
                      <a:r>
                        <a:rPr lang="en-US" sz="1600" dirty="0"/>
                        <a:t>ELA </a:t>
                      </a:r>
                    </a:p>
                    <a:p>
                      <a:pPr algn="ctr"/>
                      <a:r>
                        <a:rPr lang="en-US" sz="1600" dirty="0"/>
                        <a:t>Section 2</a:t>
                      </a:r>
                    </a:p>
                  </a:txBody>
                  <a:tcPr anchor="ctr"/>
                </a:tc>
                <a:tc>
                  <a:txBody>
                    <a:bodyPr/>
                    <a:lstStyle/>
                    <a:p>
                      <a:pPr algn="ctr"/>
                      <a:r>
                        <a:rPr lang="en-US" sz="1600"/>
                        <a:t>ELA </a:t>
                      </a:r>
                    </a:p>
                    <a:p>
                      <a:pPr algn="ctr"/>
                      <a:r>
                        <a:rPr lang="en-US" sz="1600"/>
                        <a:t>Section 3</a:t>
                      </a:r>
                    </a:p>
                  </a:txBody>
                  <a:tcPr anchor="ctr"/>
                </a:tc>
                <a:tc>
                  <a:txBody>
                    <a:bodyPr/>
                    <a:lstStyle/>
                    <a:p>
                      <a:pPr algn="ctr"/>
                      <a:r>
                        <a:rPr lang="en-US" sz="1600"/>
                        <a:t>Makeup</a:t>
                      </a: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2808483211"/>
                  </a:ext>
                </a:extLst>
              </a:tr>
              <a:tr h="649843">
                <a:tc>
                  <a:txBody>
                    <a:bodyPr/>
                    <a:lstStyle/>
                    <a:p>
                      <a:r>
                        <a:rPr lang="en-US" sz="1600" dirty="0"/>
                        <a:t>April 22-26</a:t>
                      </a:r>
                    </a:p>
                  </a:txBody>
                  <a:tcPr anchor="ctr">
                    <a:solidFill>
                      <a:schemeClr val="accent3">
                        <a:lumMod val="60000"/>
                        <a:lumOff val="40000"/>
                      </a:schemeClr>
                    </a:solidFill>
                  </a:tcPr>
                </a:tc>
                <a:tc>
                  <a:txBody>
                    <a:bodyPr/>
                    <a:lstStyle/>
                    <a:p>
                      <a:endParaRPr lang="en-US" sz="1600" dirty="0"/>
                    </a:p>
                  </a:txBody>
                  <a:tcPr/>
                </a:tc>
                <a:tc>
                  <a:txBody>
                    <a:bodyPr/>
                    <a:lstStyle/>
                    <a:p>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806094967"/>
                  </a:ext>
                </a:extLst>
              </a:tr>
              <a:tr h="649843">
                <a:tc>
                  <a:txBody>
                    <a:bodyPr/>
                    <a:lstStyle/>
                    <a:p>
                      <a:r>
                        <a:rPr lang="en-US" sz="1600" dirty="0"/>
                        <a:t>April 29-May 3</a:t>
                      </a:r>
                    </a:p>
                  </a:txBody>
                  <a:tcPr anchor="ctr">
                    <a:solidFill>
                      <a:schemeClr val="accent3">
                        <a:lumMod val="60000"/>
                        <a:lumOff val="40000"/>
                      </a:schemeClr>
                    </a:solidFill>
                  </a:tcPr>
                </a:tc>
                <a:tc>
                  <a:txBody>
                    <a:bodyPr/>
                    <a:lstStyle/>
                    <a:p>
                      <a:pPr algn="ctr"/>
                      <a:r>
                        <a:rPr lang="en-US" sz="1600" dirty="0"/>
                        <a:t>Social Studies</a:t>
                      </a:r>
                    </a:p>
                    <a:p>
                      <a:pPr algn="ctr"/>
                      <a:r>
                        <a:rPr lang="en-US" sz="1600" dirty="0"/>
                        <a:t>Section 1 </a:t>
                      </a:r>
                    </a:p>
                  </a:txBody>
                  <a:tcPr anchor="ctr"/>
                </a:tc>
                <a:tc>
                  <a:txBody>
                    <a:bodyPr/>
                    <a:lstStyle/>
                    <a:p>
                      <a:pPr algn="ctr"/>
                      <a:r>
                        <a:rPr lang="en-US" sz="1600" dirty="0"/>
                        <a:t>Social Studies</a:t>
                      </a:r>
                    </a:p>
                    <a:p>
                      <a:pPr algn="ctr"/>
                      <a:r>
                        <a:rPr lang="en-US" sz="1600" dirty="0"/>
                        <a:t>Section 2</a:t>
                      </a:r>
                    </a:p>
                  </a:txBody>
                  <a:tcPr anchor="ctr"/>
                </a:tc>
                <a:tc>
                  <a:txBody>
                    <a:bodyPr/>
                    <a:lstStyle/>
                    <a:p>
                      <a:pPr algn="ctr"/>
                      <a:r>
                        <a:rPr lang="en-US" sz="1600"/>
                        <a:t>Makeup</a:t>
                      </a:r>
                      <a:endParaRPr lang="en-US" sz="1600" dirty="0"/>
                    </a:p>
                  </a:txBody>
                  <a:tcPr anchor="ctr"/>
                </a:tc>
                <a:tc>
                  <a:txBody>
                    <a:bodyPr/>
                    <a:lstStyle/>
                    <a:p>
                      <a:pPr algn="ctr"/>
                      <a:endParaRPr lang="en-US" sz="1600" dirty="0"/>
                    </a:p>
                  </a:txBody>
                  <a:tcPr anchor="ctr"/>
                </a:tc>
                <a:tc>
                  <a:txBody>
                    <a:bodyPr/>
                    <a:lstStyle/>
                    <a:p>
                      <a:pPr algn="ctr"/>
                      <a:endParaRPr lang="en-US" sz="1600"/>
                    </a:p>
                  </a:txBody>
                  <a:tcPr anchor="ctr"/>
                </a:tc>
                <a:extLst>
                  <a:ext uri="{0D108BD9-81ED-4DB2-BD59-A6C34878D82A}">
                    <a16:rowId xmlns:a16="http://schemas.microsoft.com/office/drawing/2014/main" val="4121178492"/>
                  </a:ext>
                </a:extLst>
              </a:tr>
              <a:tr h="601170">
                <a:tc>
                  <a:txBody>
                    <a:bodyPr/>
                    <a:lstStyle/>
                    <a:p>
                      <a:r>
                        <a:rPr lang="en-US" sz="1600" dirty="0"/>
                        <a:t>May 6-10 </a:t>
                      </a:r>
                    </a:p>
                  </a:txBody>
                  <a:tcPr anchor="ctr">
                    <a:solidFill>
                      <a:schemeClr val="accent3">
                        <a:lumMod val="60000"/>
                        <a:lumOff val="40000"/>
                      </a:schemeClr>
                    </a:solidFill>
                  </a:tcPr>
                </a:tc>
                <a:tc>
                  <a:txBody>
                    <a:bodyPr/>
                    <a:lstStyle/>
                    <a:p>
                      <a:pPr algn="ctr"/>
                      <a:r>
                        <a:rPr lang="en-US" sz="1600" dirty="0"/>
                        <a:t>Science </a:t>
                      </a:r>
                    </a:p>
                    <a:p>
                      <a:pPr algn="ctr"/>
                      <a:r>
                        <a:rPr lang="en-US" sz="1600" dirty="0"/>
                        <a:t>Section 1</a:t>
                      </a:r>
                    </a:p>
                  </a:txBody>
                  <a:tcPr anchor="ctr"/>
                </a:tc>
                <a:tc>
                  <a:txBody>
                    <a:bodyPr/>
                    <a:lstStyle/>
                    <a:p>
                      <a:pPr algn="ctr"/>
                      <a:r>
                        <a:rPr lang="en-US" sz="1600" dirty="0"/>
                        <a:t>Science </a:t>
                      </a:r>
                    </a:p>
                    <a:p>
                      <a:pPr algn="ctr"/>
                      <a:r>
                        <a:rPr lang="en-US" sz="1600" dirty="0"/>
                        <a:t>Section 2</a:t>
                      </a:r>
                    </a:p>
                  </a:txBody>
                  <a:tcPr anchor="ctr"/>
                </a:tc>
                <a:tc>
                  <a:txBody>
                    <a:bodyPr/>
                    <a:lstStyle/>
                    <a:p>
                      <a:pPr algn="ctr"/>
                      <a:r>
                        <a:rPr lang="en-US" sz="1600"/>
                        <a:t>Makeup</a:t>
                      </a:r>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610633999"/>
                  </a:ext>
                </a:extLst>
              </a:tr>
              <a:tr h="649843">
                <a:tc>
                  <a:txBody>
                    <a:bodyPr/>
                    <a:lstStyle/>
                    <a:p>
                      <a:r>
                        <a:rPr lang="en-US" sz="1600" dirty="0"/>
                        <a:t>May 13-17</a:t>
                      </a:r>
                    </a:p>
                  </a:txBody>
                  <a:tcPr anchor="ctr">
                    <a:solidFill>
                      <a:schemeClr val="accent3">
                        <a:lumMod val="60000"/>
                        <a:lumOff val="40000"/>
                      </a:schemeClr>
                    </a:solidFill>
                  </a:tcP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dirty="0"/>
                    </a:p>
                  </a:txBody>
                  <a:tcPr anchor="ctr"/>
                </a:tc>
                <a:extLst>
                  <a:ext uri="{0D108BD9-81ED-4DB2-BD59-A6C34878D82A}">
                    <a16:rowId xmlns:a16="http://schemas.microsoft.com/office/drawing/2014/main" val="3210691093"/>
                  </a:ext>
                </a:extLst>
              </a:tr>
            </a:tbl>
          </a:graphicData>
        </a:graphic>
      </p:graphicFrame>
      <p:sp>
        <p:nvSpPr>
          <p:cNvPr id="5" name="Date Placeholder 4">
            <a:extLst>
              <a:ext uri="{FF2B5EF4-FFF2-40B4-BE49-F238E27FC236}">
                <a16:creationId xmlns:a16="http://schemas.microsoft.com/office/drawing/2014/main" id="{F092C3B4-66AD-46EA-ABB4-F692CDB63F2E}"/>
              </a:ext>
            </a:extLst>
          </p:cNvPr>
          <p:cNvSpPr>
            <a:spLocks noGrp="1"/>
          </p:cNvSpPr>
          <p:nvPr>
            <p:ph type="dt" sz="half" idx="2"/>
          </p:nvPr>
        </p:nvSpPr>
        <p:spPr/>
        <p:txBody>
          <a:bodyPr/>
          <a:lstStyle/>
          <a:p>
            <a:fld id="{D505DC10-014F-4090-A6C3-F530AE7B3C2D}" type="datetime1">
              <a:rPr lang="en-US" smtClean="0"/>
              <a:pPr/>
              <a:t>8/24/2018</a:t>
            </a:fld>
            <a:endParaRPr lang="en-US"/>
          </a:p>
        </p:txBody>
      </p:sp>
      <p:sp>
        <p:nvSpPr>
          <p:cNvPr id="3" name="Slide Number Placeholder 2"/>
          <p:cNvSpPr>
            <a:spLocks noGrp="1"/>
          </p:cNvSpPr>
          <p:nvPr>
            <p:ph type="sldNum" sz="quarter" idx="4"/>
          </p:nvPr>
        </p:nvSpPr>
        <p:spPr/>
        <p:txBody>
          <a:bodyPr/>
          <a:lstStyle/>
          <a:p>
            <a:fld id="{B63E4CEF-BB1E-48C7-AE93-F39F6AA99AD7}" type="slidenum">
              <a:rPr lang="en-US" smtClean="0"/>
              <a:pPr/>
              <a:t>73</a:t>
            </a:fld>
            <a:endParaRPr lang="en-US"/>
          </a:p>
        </p:txBody>
      </p:sp>
      <p:sp>
        <p:nvSpPr>
          <p:cNvPr id="4" name="TextBox 3">
            <a:extLst>
              <a:ext uri="{FF2B5EF4-FFF2-40B4-BE49-F238E27FC236}">
                <a16:creationId xmlns:a16="http://schemas.microsoft.com/office/drawing/2014/main" id="{616F2BD5-DD62-4F29-BF79-6E869BEABC46}"/>
              </a:ext>
            </a:extLst>
          </p:cNvPr>
          <p:cNvSpPr txBox="1"/>
          <p:nvPr/>
        </p:nvSpPr>
        <p:spPr>
          <a:xfrm>
            <a:off x="2152649" y="3818129"/>
            <a:ext cx="6507333" cy="523220"/>
          </a:xfrm>
          <a:prstGeom prst="rect">
            <a:avLst/>
          </a:prstGeom>
          <a:noFill/>
        </p:spPr>
        <p:txBody>
          <a:bodyPr wrap="square" rtlCol="0">
            <a:spAutoFit/>
          </a:bodyPr>
          <a:lstStyle/>
          <a:p>
            <a:pPr algn="ctr"/>
            <a:r>
              <a:rPr lang="en-US" sz="2800" dirty="0"/>
              <a:t>Spring Break</a:t>
            </a:r>
          </a:p>
        </p:txBody>
      </p:sp>
      <p:sp>
        <p:nvSpPr>
          <p:cNvPr id="9" name="TextBox 8">
            <a:extLst>
              <a:ext uri="{FF2B5EF4-FFF2-40B4-BE49-F238E27FC236}">
                <a16:creationId xmlns:a16="http://schemas.microsoft.com/office/drawing/2014/main" id="{70681352-3CC2-407A-9BF0-3DEC8248E35F}"/>
              </a:ext>
            </a:extLst>
          </p:cNvPr>
          <p:cNvSpPr txBox="1"/>
          <p:nvPr/>
        </p:nvSpPr>
        <p:spPr>
          <a:xfrm flipH="1">
            <a:off x="2152649" y="5798470"/>
            <a:ext cx="4148797" cy="369332"/>
          </a:xfrm>
          <a:prstGeom prst="rect">
            <a:avLst/>
          </a:prstGeom>
          <a:noFill/>
        </p:spPr>
        <p:txBody>
          <a:bodyPr wrap="square" rtlCol="0">
            <a:spAutoFit/>
          </a:bodyPr>
          <a:lstStyle/>
          <a:p>
            <a:r>
              <a:rPr lang="en-US" dirty="0"/>
              <a:t>*EOG Retest window starts May 13</a:t>
            </a:r>
          </a:p>
        </p:txBody>
      </p:sp>
    </p:spTree>
    <p:extLst>
      <p:ext uri="{BB962C8B-B14F-4D97-AF65-F5344CB8AC3E}">
        <p14:creationId xmlns:p14="http://schemas.microsoft.com/office/powerpoint/2010/main" val="29721396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A45B-E7E4-40FE-A966-052F3E08481D}"/>
              </a:ext>
            </a:extLst>
          </p:cNvPr>
          <p:cNvSpPr>
            <a:spLocks noGrp="1"/>
          </p:cNvSpPr>
          <p:nvPr>
            <p:ph type="title"/>
          </p:nvPr>
        </p:nvSpPr>
        <p:spPr>
          <a:xfrm>
            <a:off x="633591" y="182880"/>
            <a:ext cx="6428190" cy="1567543"/>
          </a:xfrm>
        </p:spPr>
        <p:txBody>
          <a:bodyPr>
            <a:noAutofit/>
          </a:bodyPr>
          <a:lstStyle/>
          <a:p>
            <a:r>
              <a:rPr lang="en-US" sz="3200"/>
              <a:t>Georgia Milestones Preliminary Individual Student Report Timelines for Winter EOC</a:t>
            </a:r>
          </a:p>
        </p:txBody>
      </p:sp>
      <p:graphicFrame>
        <p:nvGraphicFramePr>
          <p:cNvPr id="6" name="Table 5">
            <a:extLst>
              <a:ext uri="{FF2B5EF4-FFF2-40B4-BE49-F238E27FC236}">
                <a16:creationId xmlns:a16="http://schemas.microsoft.com/office/drawing/2014/main" id="{5BA41D28-7097-4D1C-8AB8-54BA385FBEC5}"/>
              </a:ext>
            </a:extLst>
          </p:cNvPr>
          <p:cNvGraphicFramePr>
            <a:graphicFrameLocks noGrp="1"/>
          </p:cNvGraphicFramePr>
          <p:nvPr>
            <p:extLst>
              <p:ext uri="{D42A27DB-BD31-4B8C-83A1-F6EECF244321}">
                <p14:modId xmlns:p14="http://schemas.microsoft.com/office/powerpoint/2010/main" val="2107009009"/>
              </p:ext>
            </p:extLst>
          </p:nvPr>
        </p:nvGraphicFramePr>
        <p:xfrm>
          <a:off x="633591" y="1811867"/>
          <a:ext cx="6853053" cy="3584709"/>
        </p:xfrm>
        <a:graphic>
          <a:graphicData uri="http://schemas.openxmlformats.org/drawingml/2006/table">
            <a:tbl>
              <a:tblPr firstRow="1" bandRow="1">
                <a:tableStyleId>{21E4AEA4-8DFA-4A89-87EB-49C32662AFE0}</a:tableStyleId>
              </a:tblPr>
              <a:tblGrid>
                <a:gridCol w="2318425">
                  <a:extLst>
                    <a:ext uri="{9D8B030D-6E8A-4147-A177-3AD203B41FA5}">
                      <a16:colId xmlns:a16="http://schemas.microsoft.com/office/drawing/2014/main" val="2078264849"/>
                    </a:ext>
                  </a:extLst>
                </a:gridCol>
                <a:gridCol w="2188722">
                  <a:extLst>
                    <a:ext uri="{9D8B030D-6E8A-4147-A177-3AD203B41FA5}">
                      <a16:colId xmlns:a16="http://schemas.microsoft.com/office/drawing/2014/main" val="3562308608"/>
                    </a:ext>
                  </a:extLst>
                </a:gridCol>
                <a:gridCol w="2345906">
                  <a:extLst>
                    <a:ext uri="{9D8B030D-6E8A-4147-A177-3AD203B41FA5}">
                      <a16:colId xmlns:a16="http://schemas.microsoft.com/office/drawing/2014/main" val="3232999290"/>
                    </a:ext>
                  </a:extLst>
                </a:gridCol>
              </a:tblGrid>
              <a:tr h="685425">
                <a:tc>
                  <a:txBody>
                    <a:bodyPr/>
                    <a:lstStyle/>
                    <a:p>
                      <a:pPr algn="ctr"/>
                      <a:r>
                        <a:rPr lang="en-US"/>
                        <a:t>Administration</a:t>
                      </a:r>
                    </a:p>
                  </a:txBody>
                  <a:tcPr anchor="ctr"/>
                </a:tc>
                <a:tc>
                  <a:txBody>
                    <a:bodyPr/>
                    <a:lstStyle/>
                    <a:p>
                      <a:pPr algn="ctr"/>
                      <a:r>
                        <a:rPr lang="en-US"/>
                        <a:t>ELA/Math Online</a:t>
                      </a:r>
                    </a:p>
                  </a:txBody>
                  <a:tcPr anchor="ctr"/>
                </a:tc>
                <a:tc>
                  <a:txBody>
                    <a:bodyPr/>
                    <a:lstStyle/>
                    <a:p>
                      <a:pPr algn="ctr"/>
                      <a:r>
                        <a:rPr lang="en-US"/>
                        <a:t>Sci/SS Online</a:t>
                      </a:r>
                    </a:p>
                  </a:txBody>
                  <a:tcPr anchor="ctr"/>
                </a:tc>
                <a:extLst>
                  <a:ext uri="{0D108BD9-81ED-4DB2-BD59-A6C34878D82A}">
                    <a16:rowId xmlns:a16="http://schemas.microsoft.com/office/drawing/2014/main" val="1708892447"/>
                  </a:ext>
                </a:extLst>
              </a:tr>
              <a:tr h="979179">
                <a:tc>
                  <a:txBody>
                    <a:bodyPr/>
                    <a:lstStyle/>
                    <a:p>
                      <a:pPr algn="ctr"/>
                      <a:r>
                        <a:rPr lang="en-US"/>
                        <a:t>EOC Mid-Month and Winter Main</a:t>
                      </a:r>
                    </a:p>
                  </a:txBody>
                  <a:tcPr anchor="ctr"/>
                </a:tc>
                <a:tc>
                  <a:txBody>
                    <a:bodyPr/>
                    <a:lstStyle/>
                    <a:p>
                      <a:pPr algn="ctr"/>
                      <a:r>
                        <a:rPr lang="en-US"/>
                        <a:t>10 Business Days </a:t>
                      </a:r>
                      <a:r>
                        <a:rPr lang="en-US" sz="1200"/>
                        <a:t>(Winter ELA Scores may be delayed due to potential post-equating</a:t>
                      </a:r>
                      <a:r>
                        <a:rPr lang="en-US" sz="1200" baseline="30000"/>
                        <a:t>*</a:t>
                      </a:r>
                      <a:r>
                        <a:rPr lang="en-US" sz="1200"/>
                        <a:t>)</a:t>
                      </a:r>
                      <a:endParaRPr lang="en-US"/>
                    </a:p>
                  </a:txBody>
                  <a:tcPr anchor="ctr"/>
                </a:tc>
                <a:tc>
                  <a:txBody>
                    <a:bodyPr/>
                    <a:lstStyle/>
                    <a:p>
                      <a:pPr algn="ctr"/>
                      <a:r>
                        <a:rPr lang="en-US"/>
                        <a:t>5 Business Days</a:t>
                      </a:r>
                    </a:p>
                  </a:txBody>
                  <a:tcPr anchor="ctr"/>
                </a:tc>
                <a:extLst>
                  <a:ext uri="{0D108BD9-81ED-4DB2-BD59-A6C34878D82A}">
                    <a16:rowId xmlns:a16="http://schemas.microsoft.com/office/drawing/2014/main" val="2680726104"/>
                  </a:ext>
                </a:extLst>
              </a:tr>
              <a:tr h="979179">
                <a:tc>
                  <a:txBody>
                    <a:bodyPr/>
                    <a:lstStyle/>
                    <a:p>
                      <a:pPr algn="ctr"/>
                      <a:r>
                        <a:rPr lang="en-US"/>
                        <a:t>EOG and EOC Spring Administrations</a:t>
                      </a:r>
                    </a:p>
                  </a:txBody>
                  <a:tcPr anchor="ctr"/>
                </a:tc>
                <a:tc>
                  <a:txBody>
                    <a:bodyPr/>
                    <a:lstStyle/>
                    <a:p>
                      <a:pPr algn="ctr"/>
                      <a:r>
                        <a:rPr lang="en-US"/>
                        <a:t>Schedule to be shared at a later date.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5 Business Days</a:t>
                      </a:r>
                    </a:p>
                  </a:txBody>
                  <a:tcPr anchor="ctr"/>
                </a:tc>
                <a:extLst>
                  <a:ext uri="{0D108BD9-81ED-4DB2-BD59-A6C34878D82A}">
                    <a16:rowId xmlns:a16="http://schemas.microsoft.com/office/drawing/2014/main" val="2083586205"/>
                  </a:ext>
                </a:extLst>
              </a:tr>
              <a:tr h="940926">
                <a:tc>
                  <a:txBody>
                    <a:bodyPr/>
                    <a:lstStyle/>
                    <a:p>
                      <a:pPr algn="ctr"/>
                      <a:r>
                        <a:rPr lang="en-US"/>
                        <a:t>EOG Summer Retest</a:t>
                      </a:r>
                    </a:p>
                  </a:txBody>
                  <a:tcPr anchor="ctr"/>
                </a:tc>
                <a:tc>
                  <a:txBody>
                    <a:bodyPr/>
                    <a:lstStyle/>
                    <a:p>
                      <a:pPr algn="ctr"/>
                      <a:r>
                        <a:rPr lang="en-US"/>
                        <a:t>5 Business Days</a:t>
                      </a:r>
                    </a:p>
                  </a:txBody>
                  <a:tcPr anchor="ctr"/>
                </a:tc>
                <a:tc>
                  <a:txBody>
                    <a:bodyPr/>
                    <a:lstStyle/>
                    <a:p>
                      <a:pPr algn="ctr"/>
                      <a:r>
                        <a:rPr lang="en-US"/>
                        <a:t>Not tested</a:t>
                      </a:r>
                    </a:p>
                  </a:txBody>
                  <a:tcPr anchor="ctr"/>
                </a:tc>
                <a:extLst>
                  <a:ext uri="{0D108BD9-81ED-4DB2-BD59-A6C34878D82A}">
                    <a16:rowId xmlns:a16="http://schemas.microsoft.com/office/drawing/2014/main" val="2556282514"/>
                  </a:ext>
                </a:extLst>
              </a:tr>
            </a:tbl>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74</a:t>
            </a:fld>
            <a:endParaRPr lang="en-US"/>
          </a:p>
        </p:txBody>
      </p:sp>
      <p:sp>
        <p:nvSpPr>
          <p:cNvPr id="5" name="TextBox 4">
            <a:extLst>
              <a:ext uri="{FF2B5EF4-FFF2-40B4-BE49-F238E27FC236}">
                <a16:creationId xmlns:a16="http://schemas.microsoft.com/office/drawing/2014/main" id="{E6B1C2ED-3888-4EBC-AAC6-8D71C5C49D26}"/>
              </a:ext>
            </a:extLst>
          </p:cNvPr>
          <p:cNvSpPr txBox="1"/>
          <p:nvPr/>
        </p:nvSpPr>
        <p:spPr>
          <a:xfrm>
            <a:off x="633585" y="5458020"/>
            <a:ext cx="6853059" cy="830997"/>
          </a:xfrm>
          <a:prstGeom prst="rect">
            <a:avLst/>
          </a:prstGeom>
          <a:noFill/>
        </p:spPr>
        <p:txBody>
          <a:bodyPr wrap="square" rtlCol="0">
            <a:spAutoFit/>
          </a:bodyPr>
          <a:lstStyle/>
          <a:p>
            <a:r>
              <a:rPr lang="en-US" baseline="30000"/>
              <a:t>*</a:t>
            </a:r>
            <a:r>
              <a:rPr lang="en-US"/>
              <a:t>Consider Winter graduates</a:t>
            </a:r>
          </a:p>
          <a:p>
            <a:r>
              <a:rPr lang="en-US"/>
              <a:t>Spring timelines will be shared later.</a:t>
            </a:r>
          </a:p>
          <a:p>
            <a:endParaRPr lang="en-US" baseline="30000"/>
          </a:p>
        </p:txBody>
      </p:sp>
      <p:sp>
        <p:nvSpPr>
          <p:cNvPr id="4" name="Date Placeholder 3">
            <a:extLst>
              <a:ext uri="{FF2B5EF4-FFF2-40B4-BE49-F238E27FC236}">
                <a16:creationId xmlns:a16="http://schemas.microsoft.com/office/drawing/2014/main" id="{37F07763-4820-4EA4-8DD9-667EB9E7B945}"/>
              </a:ext>
            </a:extLst>
          </p:cNvPr>
          <p:cNvSpPr>
            <a:spLocks noGrp="1"/>
          </p:cNvSpPr>
          <p:nvPr>
            <p:ph type="dt" sz="half" idx="2"/>
          </p:nvPr>
        </p:nvSpPr>
        <p:spPr/>
        <p:txBody>
          <a:bodyPr/>
          <a:lstStyle/>
          <a:p>
            <a:fld id="{E1EF9BFE-73E8-46AC-B225-21E7DF7D8E60}" type="datetime1">
              <a:rPr lang="en-US" smtClean="0"/>
              <a:t>8/24/2018</a:t>
            </a:fld>
            <a:endParaRPr lang="en-US"/>
          </a:p>
        </p:txBody>
      </p:sp>
    </p:spTree>
    <p:extLst>
      <p:ext uri="{BB962C8B-B14F-4D97-AF65-F5344CB8AC3E}">
        <p14:creationId xmlns:p14="http://schemas.microsoft.com/office/powerpoint/2010/main" val="22440068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61782-1BE3-4778-8FBD-0935EE3DBADF}"/>
              </a:ext>
            </a:extLst>
          </p:cNvPr>
          <p:cNvSpPr>
            <a:spLocks noGrp="1"/>
          </p:cNvSpPr>
          <p:nvPr>
            <p:ph type="title"/>
          </p:nvPr>
        </p:nvSpPr>
        <p:spPr/>
        <p:txBody>
          <a:bodyPr/>
          <a:lstStyle/>
          <a:p>
            <a:r>
              <a:rPr lang="en-US"/>
              <a:t>eDIRECT Accounts</a:t>
            </a:r>
          </a:p>
        </p:txBody>
      </p:sp>
      <p:sp>
        <p:nvSpPr>
          <p:cNvPr id="3" name="Content Placeholder 2">
            <a:extLst>
              <a:ext uri="{FF2B5EF4-FFF2-40B4-BE49-F238E27FC236}">
                <a16:creationId xmlns:a16="http://schemas.microsoft.com/office/drawing/2014/main" id="{6212BAE8-3C66-4A76-95B3-1F746C447FCD}"/>
              </a:ext>
            </a:extLst>
          </p:cNvPr>
          <p:cNvSpPr>
            <a:spLocks noGrp="1"/>
          </p:cNvSpPr>
          <p:nvPr>
            <p:ph idx="1"/>
          </p:nvPr>
        </p:nvSpPr>
        <p:spPr/>
        <p:txBody>
          <a:bodyPr/>
          <a:lstStyle/>
          <a:p>
            <a:r>
              <a:rPr lang="en-US"/>
              <a:t>District System Test Coordinators are responsible for ensuring eDIRECT accounts are current.</a:t>
            </a:r>
          </a:p>
        </p:txBody>
      </p:sp>
      <p:sp>
        <p:nvSpPr>
          <p:cNvPr id="4" name="Slide Number Placeholder 3">
            <a:extLst>
              <a:ext uri="{FF2B5EF4-FFF2-40B4-BE49-F238E27FC236}">
                <a16:creationId xmlns:a16="http://schemas.microsoft.com/office/drawing/2014/main" id="{37C9929B-7FC6-423B-A99F-71BC4189A941}"/>
              </a:ext>
            </a:extLst>
          </p:cNvPr>
          <p:cNvSpPr>
            <a:spLocks noGrp="1"/>
          </p:cNvSpPr>
          <p:nvPr>
            <p:ph type="sldNum" sz="quarter" idx="4"/>
          </p:nvPr>
        </p:nvSpPr>
        <p:spPr/>
        <p:txBody>
          <a:bodyPr/>
          <a:lstStyle/>
          <a:p>
            <a:fld id="{B63E4CEF-BB1E-48C7-AE93-F39F6AA99AD7}" type="slidenum">
              <a:rPr lang="en-US" smtClean="0"/>
              <a:pPr/>
              <a:t>75</a:t>
            </a:fld>
            <a:endParaRPr lang="en-US"/>
          </a:p>
        </p:txBody>
      </p:sp>
      <p:pic>
        <p:nvPicPr>
          <p:cNvPr id="5" name="Picture 4">
            <a:extLst>
              <a:ext uri="{FF2B5EF4-FFF2-40B4-BE49-F238E27FC236}">
                <a16:creationId xmlns:a16="http://schemas.microsoft.com/office/drawing/2014/main" id="{23830B76-63CD-4A08-86C9-4F6280CA96D9}"/>
              </a:ext>
            </a:extLst>
          </p:cNvPr>
          <p:cNvPicPr>
            <a:picLocks noChangeAspect="1"/>
          </p:cNvPicPr>
          <p:nvPr/>
        </p:nvPicPr>
        <p:blipFill>
          <a:blip r:embed="rId2"/>
          <a:stretch>
            <a:fillRect/>
          </a:stretch>
        </p:blipFill>
        <p:spPr>
          <a:xfrm>
            <a:off x="2235200" y="2717737"/>
            <a:ext cx="4031314" cy="3199081"/>
          </a:xfrm>
          <a:prstGeom prst="rect">
            <a:avLst/>
          </a:prstGeom>
          <a:ln>
            <a:solidFill>
              <a:schemeClr val="tx1"/>
            </a:solidFill>
          </a:ln>
        </p:spPr>
      </p:pic>
      <p:sp>
        <p:nvSpPr>
          <p:cNvPr id="6" name="Date Placeholder 5">
            <a:extLst>
              <a:ext uri="{FF2B5EF4-FFF2-40B4-BE49-F238E27FC236}">
                <a16:creationId xmlns:a16="http://schemas.microsoft.com/office/drawing/2014/main" id="{A93819D0-BE6F-4C0E-A787-150F4681553A}"/>
              </a:ext>
            </a:extLst>
          </p:cNvPr>
          <p:cNvSpPr>
            <a:spLocks noGrp="1"/>
          </p:cNvSpPr>
          <p:nvPr>
            <p:ph type="dt" sz="half" idx="2"/>
          </p:nvPr>
        </p:nvSpPr>
        <p:spPr/>
        <p:txBody>
          <a:bodyPr/>
          <a:lstStyle/>
          <a:p>
            <a:fld id="{B5007B6C-A2BB-4664-B625-BD5B89513278}" type="datetime1">
              <a:rPr lang="en-US" smtClean="0"/>
              <a:t>8/24/2018</a:t>
            </a:fld>
            <a:endParaRPr lang="en-US"/>
          </a:p>
        </p:txBody>
      </p:sp>
    </p:spTree>
    <p:extLst>
      <p:ext uri="{BB962C8B-B14F-4D97-AF65-F5344CB8AC3E}">
        <p14:creationId xmlns:p14="http://schemas.microsoft.com/office/powerpoint/2010/main" val="19482743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3476-7AF8-4725-9F7C-3B9A15028B70}"/>
              </a:ext>
            </a:extLst>
          </p:cNvPr>
          <p:cNvSpPr>
            <a:spLocks noGrp="1"/>
          </p:cNvSpPr>
          <p:nvPr>
            <p:ph type="title"/>
          </p:nvPr>
        </p:nvSpPr>
        <p:spPr/>
        <p:txBody>
          <a:bodyPr/>
          <a:lstStyle/>
          <a:p>
            <a:r>
              <a:rPr lang="en-US"/>
              <a:t>Georgia Milestones</a:t>
            </a:r>
          </a:p>
        </p:txBody>
      </p:sp>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p:txBody>
          <a:bodyPr/>
          <a:lstStyle/>
          <a:p>
            <a:pPr>
              <a:lnSpc>
                <a:spcPct val="100000"/>
              </a:lnSpc>
              <a:spcBef>
                <a:spcPts val="0"/>
              </a:spcBef>
            </a:pPr>
            <a:r>
              <a:rPr lang="en-US">
                <a:hlinkClick r:id="rId2"/>
              </a:rPr>
              <a:t>EOG Resources</a:t>
            </a:r>
            <a:endParaRPr lang="en-US"/>
          </a:p>
          <a:p>
            <a:pPr>
              <a:lnSpc>
                <a:spcPct val="100000"/>
              </a:lnSpc>
              <a:spcBef>
                <a:spcPts val="0"/>
              </a:spcBef>
            </a:pPr>
            <a:r>
              <a:rPr lang="en-US">
                <a:hlinkClick r:id="rId3"/>
              </a:rPr>
              <a:t>EOC Resources</a:t>
            </a:r>
            <a:endParaRPr lang="en-US"/>
          </a:p>
          <a:p>
            <a:pPr>
              <a:lnSpc>
                <a:spcPct val="100000"/>
              </a:lnSpc>
              <a:spcBef>
                <a:spcPts val="0"/>
              </a:spcBef>
            </a:pPr>
            <a:r>
              <a:rPr lang="en-US">
                <a:hlinkClick r:id="rId4"/>
              </a:rPr>
              <a:t>Milestones Presentations</a:t>
            </a:r>
            <a:endParaRPr lang="en-US"/>
          </a:p>
          <a:p>
            <a:pPr>
              <a:lnSpc>
                <a:spcPct val="100000"/>
              </a:lnSpc>
              <a:spcBef>
                <a:spcPts val="0"/>
              </a:spcBef>
            </a:pPr>
            <a:r>
              <a:rPr lang="en-US">
                <a:hlinkClick r:id="rId5"/>
              </a:rPr>
              <a:t>Milestones Training Videos</a:t>
            </a:r>
            <a:endParaRPr lang="en-US"/>
          </a:p>
          <a:p>
            <a:pPr>
              <a:lnSpc>
                <a:spcPct val="100000"/>
              </a:lnSpc>
              <a:spcBef>
                <a:spcPts val="0"/>
              </a:spcBef>
            </a:pPr>
            <a:r>
              <a:rPr lang="en-US">
                <a:hlinkClick r:id="rId6"/>
              </a:rPr>
              <a:t>GOFAR</a:t>
            </a:r>
            <a:endParaRPr lang="en-US"/>
          </a:p>
          <a:p>
            <a:pPr>
              <a:lnSpc>
                <a:spcPct val="100000"/>
              </a:lnSpc>
              <a:spcBef>
                <a:spcPts val="0"/>
              </a:spcBef>
            </a:pPr>
            <a:r>
              <a:rPr lang="en-US">
                <a:hlinkClick r:id="rId7"/>
              </a:rPr>
              <a:t>eDIRECT</a:t>
            </a:r>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76</a:t>
            </a:fld>
            <a:endParaRPr lang="en-US"/>
          </a:p>
        </p:txBody>
      </p:sp>
      <p:sp>
        <p:nvSpPr>
          <p:cNvPr id="5" name="Date Placeholder 4">
            <a:extLst>
              <a:ext uri="{FF2B5EF4-FFF2-40B4-BE49-F238E27FC236}">
                <a16:creationId xmlns:a16="http://schemas.microsoft.com/office/drawing/2014/main" id="{CD7950E8-FEFF-43BB-A5E3-FBE3501B63CF}"/>
              </a:ext>
            </a:extLst>
          </p:cNvPr>
          <p:cNvSpPr>
            <a:spLocks noGrp="1"/>
          </p:cNvSpPr>
          <p:nvPr>
            <p:ph type="dt" sz="half" idx="2"/>
          </p:nvPr>
        </p:nvSpPr>
        <p:spPr/>
        <p:txBody>
          <a:bodyPr/>
          <a:lstStyle/>
          <a:p>
            <a:fld id="{EDBB40AD-5D5D-472C-B8FD-A85D8C60FFBB}" type="datetime1">
              <a:rPr lang="en-US" smtClean="0"/>
              <a:t>8/24/2018</a:t>
            </a:fld>
            <a:endParaRPr lang="en-US"/>
          </a:p>
        </p:txBody>
      </p:sp>
    </p:spTree>
    <p:extLst>
      <p:ext uri="{BB962C8B-B14F-4D97-AF65-F5344CB8AC3E}">
        <p14:creationId xmlns:p14="http://schemas.microsoft.com/office/powerpoint/2010/main" val="34975901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27B5-D1DD-40CC-BF85-185F3633B1B4}"/>
              </a:ext>
            </a:extLst>
          </p:cNvPr>
          <p:cNvSpPr>
            <a:spLocks noGrp="1"/>
          </p:cNvSpPr>
          <p:nvPr>
            <p:ph type="title"/>
          </p:nvPr>
        </p:nvSpPr>
        <p:spPr/>
        <p:txBody>
          <a:bodyPr>
            <a:normAutofit fontScale="90000"/>
          </a:bodyPr>
          <a:lstStyle/>
          <a:p>
            <a:r>
              <a:rPr lang="en-US" dirty="0"/>
              <a:t>Formative Assessment Resources</a:t>
            </a:r>
          </a:p>
        </p:txBody>
      </p:sp>
      <p:sp>
        <p:nvSpPr>
          <p:cNvPr id="3" name="Content Placeholder 2">
            <a:extLst>
              <a:ext uri="{FF2B5EF4-FFF2-40B4-BE49-F238E27FC236}">
                <a16:creationId xmlns:a16="http://schemas.microsoft.com/office/drawing/2014/main" id="{18FBB6FF-8A61-4439-B199-3B9633ACED49}"/>
              </a:ext>
            </a:extLst>
          </p:cNvPr>
          <p:cNvSpPr>
            <a:spLocks noGrp="1"/>
          </p:cNvSpPr>
          <p:nvPr>
            <p:ph idx="1"/>
          </p:nvPr>
        </p:nvSpPr>
        <p:spPr/>
        <p:txBody>
          <a:bodyPr vert="horz" lIns="91440" tIns="45720" rIns="91440" bIns="45720" rtlCol="0" anchor="t">
            <a:normAutofit/>
          </a:bodyPr>
          <a:lstStyle/>
          <a:p>
            <a:r>
              <a:rPr lang="en-US" dirty="0"/>
              <a:t>Formative Assessment Toolbox: Item and test content in GOFAR</a:t>
            </a:r>
            <a:r>
              <a:rPr lang="en-US" dirty="0">
                <a:cs typeface="Calibri"/>
              </a:rPr>
              <a:t> and </a:t>
            </a:r>
            <a:r>
              <a:rPr lang="en-US" dirty="0" err="1">
                <a:cs typeface="Calibri"/>
              </a:rPr>
              <a:t>TestPad</a:t>
            </a:r>
            <a:endParaRPr lang="en-US" dirty="0"/>
          </a:p>
          <a:p>
            <a:r>
              <a:rPr lang="en-US" dirty="0"/>
              <a:t>GOFAR: Benchmark Development Tool for use with </a:t>
            </a:r>
            <a:r>
              <a:rPr lang="en-US" dirty="0" err="1"/>
              <a:t>GaDOE</a:t>
            </a:r>
            <a:r>
              <a:rPr lang="en-US" dirty="0"/>
              <a:t> test items</a:t>
            </a:r>
          </a:p>
          <a:p>
            <a:r>
              <a:rPr lang="en-US" dirty="0"/>
              <a:t>TestPad: Tool for item creation</a:t>
            </a:r>
          </a:p>
          <a:p>
            <a:r>
              <a:rPr lang="en-US" dirty="0"/>
              <a:t>Formative Instructional Practices (FIP): online professional learning for teachers, coaches, and leaders</a:t>
            </a:r>
          </a:p>
          <a:p>
            <a:pPr marL="0" indent="0">
              <a:buNone/>
            </a:pPr>
            <a:endParaRPr lang="en-US" dirty="0"/>
          </a:p>
        </p:txBody>
      </p:sp>
      <p:sp>
        <p:nvSpPr>
          <p:cNvPr id="4" name="Slide Number Placeholder 3">
            <a:extLst>
              <a:ext uri="{FF2B5EF4-FFF2-40B4-BE49-F238E27FC236}">
                <a16:creationId xmlns:a16="http://schemas.microsoft.com/office/drawing/2014/main" id="{98F4390C-CFB9-4BC5-9DE0-3C9CB08951B4}"/>
              </a:ext>
            </a:extLst>
          </p:cNvPr>
          <p:cNvSpPr>
            <a:spLocks noGrp="1"/>
          </p:cNvSpPr>
          <p:nvPr>
            <p:ph type="sldNum" sz="quarter" idx="4"/>
          </p:nvPr>
        </p:nvSpPr>
        <p:spPr/>
        <p:txBody>
          <a:bodyPr/>
          <a:lstStyle/>
          <a:p>
            <a:fld id="{B63E4CEF-BB1E-48C7-AE93-F39F6AA99AD7}" type="slidenum">
              <a:rPr lang="en-US" smtClean="0"/>
              <a:pPr/>
              <a:t>77</a:t>
            </a:fld>
            <a:endParaRPr lang="en-US"/>
          </a:p>
        </p:txBody>
      </p:sp>
      <p:sp>
        <p:nvSpPr>
          <p:cNvPr id="5" name="Date Placeholder 4">
            <a:extLst>
              <a:ext uri="{FF2B5EF4-FFF2-40B4-BE49-F238E27FC236}">
                <a16:creationId xmlns:a16="http://schemas.microsoft.com/office/drawing/2014/main" id="{D8F42E52-04A3-4AC0-8C8D-9073FCC322D3}"/>
              </a:ext>
            </a:extLst>
          </p:cNvPr>
          <p:cNvSpPr>
            <a:spLocks noGrp="1"/>
          </p:cNvSpPr>
          <p:nvPr>
            <p:ph type="dt" sz="half" idx="2"/>
          </p:nvPr>
        </p:nvSpPr>
        <p:spPr/>
        <p:txBody>
          <a:bodyPr/>
          <a:lstStyle/>
          <a:p>
            <a:fld id="{7694E393-05B6-48EA-A78F-DDFCDD01862C}" type="datetime1">
              <a:rPr lang="en-US" smtClean="0"/>
              <a:t>8/24/2018</a:t>
            </a:fld>
            <a:endParaRPr lang="en-US"/>
          </a:p>
        </p:txBody>
      </p:sp>
    </p:spTree>
    <p:extLst>
      <p:ext uri="{BB962C8B-B14F-4D97-AF65-F5344CB8AC3E}">
        <p14:creationId xmlns:p14="http://schemas.microsoft.com/office/powerpoint/2010/main" val="12761455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901E-5ACD-4ABA-8C1C-CB5980326058}"/>
              </a:ext>
            </a:extLst>
          </p:cNvPr>
          <p:cNvSpPr>
            <a:spLocks noGrp="1"/>
          </p:cNvSpPr>
          <p:nvPr>
            <p:ph type="title"/>
          </p:nvPr>
        </p:nvSpPr>
        <p:spPr/>
        <p:txBody>
          <a:bodyPr/>
          <a:lstStyle/>
          <a:p>
            <a:r>
              <a:rPr lang="en-US"/>
              <a:t>GOFAR and TestPad</a:t>
            </a:r>
          </a:p>
        </p:txBody>
      </p:sp>
      <p:sp>
        <p:nvSpPr>
          <p:cNvPr id="4" name="Slide Number Placeholder 3">
            <a:extLst>
              <a:ext uri="{FF2B5EF4-FFF2-40B4-BE49-F238E27FC236}">
                <a16:creationId xmlns:a16="http://schemas.microsoft.com/office/drawing/2014/main" id="{6ED66324-66EE-4D25-9D5F-1EDE34602274}"/>
              </a:ext>
            </a:extLst>
          </p:cNvPr>
          <p:cNvSpPr>
            <a:spLocks noGrp="1"/>
          </p:cNvSpPr>
          <p:nvPr>
            <p:ph type="sldNum" sz="quarter" idx="4"/>
          </p:nvPr>
        </p:nvSpPr>
        <p:spPr/>
        <p:txBody>
          <a:bodyPr/>
          <a:lstStyle/>
          <a:p>
            <a:fld id="{B63E4CEF-BB1E-48C7-AE93-F39F6AA99AD7}" type="slidenum">
              <a:rPr lang="en-US" smtClean="0"/>
              <a:pPr/>
              <a:t>78</a:t>
            </a:fld>
            <a:endParaRPr lang="en-US"/>
          </a:p>
        </p:txBody>
      </p:sp>
      <p:pic>
        <p:nvPicPr>
          <p:cNvPr id="5" name="Picture 4">
            <a:extLst>
              <a:ext uri="{FF2B5EF4-FFF2-40B4-BE49-F238E27FC236}">
                <a16:creationId xmlns:a16="http://schemas.microsoft.com/office/drawing/2014/main" id="{1DA55586-1EE2-4D5A-86FB-C7B654758534}"/>
              </a:ext>
            </a:extLst>
          </p:cNvPr>
          <p:cNvPicPr>
            <a:picLocks noChangeAspect="1"/>
          </p:cNvPicPr>
          <p:nvPr/>
        </p:nvPicPr>
        <p:blipFill>
          <a:blip r:embed="rId2"/>
          <a:stretch>
            <a:fillRect/>
          </a:stretch>
        </p:blipFill>
        <p:spPr>
          <a:xfrm>
            <a:off x="0" y="1675763"/>
            <a:ext cx="6117336" cy="2710333"/>
          </a:xfrm>
          <a:prstGeom prst="rect">
            <a:avLst/>
          </a:prstGeom>
        </p:spPr>
      </p:pic>
      <p:pic>
        <p:nvPicPr>
          <p:cNvPr id="6" name="Picture 5">
            <a:extLst>
              <a:ext uri="{FF2B5EF4-FFF2-40B4-BE49-F238E27FC236}">
                <a16:creationId xmlns:a16="http://schemas.microsoft.com/office/drawing/2014/main" id="{06ACFAC3-D1EE-4142-A764-48ED4079287E}"/>
              </a:ext>
            </a:extLst>
          </p:cNvPr>
          <p:cNvPicPr>
            <a:picLocks noChangeAspect="1"/>
          </p:cNvPicPr>
          <p:nvPr/>
        </p:nvPicPr>
        <p:blipFill rotWithShape="1">
          <a:blip r:embed="rId3"/>
          <a:srcRect t="2354"/>
          <a:stretch/>
        </p:blipFill>
        <p:spPr>
          <a:xfrm>
            <a:off x="4788598" y="2807208"/>
            <a:ext cx="3995928" cy="3420809"/>
          </a:xfrm>
          <a:prstGeom prst="rect">
            <a:avLst/>
          </a:prstGeom>
        </p:spPr>
      </p:pic>
      <p:sp>
        <p:nvSpPr>
          <p:cNvPr id="7" name="Speech Bubble: Rectangle 6">
            <a:extLst>
              <a:ext uri="{FF2B5EF4-FFF2-40B4-BE49-F238E27FC236}">
                <a16:creationId xmlns:a16="http://schemas.microsoft.com/office/drawing/2014/main" id="{996339D9-BBC1-471F-878A-B07CAA9517C6}"/>
              </a:ext>
            </a:extLst>
          </p:cNvPr>
          <p:cNvSpPr/>
          <p:nvPr/>
        </p:nvSpPr>
        <p:spPr>
          <a:xfrm>
            <a:off x="6296535" y="1321517"/>
            <a:ext cx="1143000" cy="828828"/>
          </a:xfrm>
          <a:prstGeom prst="wedgeRectCallout">
            <a:avLst>
              <a:gd name="adj1" fmla="val -80033"/>
              <a:gd name="adj2" fmla="val 978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 Interface</a:t>
            </a:r>
          </a:p>
        </p:txBody>
      </p:sp>
      <p:sp>
        <p:nvSpPr>
          <p:cNvPr id="8" name="Speech Bubble: Rectangle 7">
            <a:extLst>
              <a:ext uri="{FF2B5EF4-FFF2-40B4-BE49-F238E27FC236}">
                <a16:creationId xmlns:a16="http://schemas.microsoft.com/office/drawing/2014/main" id="{717F39E3-1B4B-459D-83BE-A7BB16A0C51A}"/>
              </a:ext>
            </a:extLst>
          </p:cNvPr>
          <p:cNvSpPr/>
          <p:nvPr/>
        </p:nvSpPr>
        <p:spPr>
          <a:xfrm>
            <a:off x="2825496" y="4225062"/>
            <a:ext cx="1402461" cy="1089706"/>
          </a:xfrm>
          <a:prstGeom prst="wedgeRectCallout">
            <a:avLst>
              <a:gd name="adj1" fmla="val 97867"/>
              <a:gd name="adj2" fmla="val 387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Create Test Items, Passages and Rubrics</a:t>
            </a:r>
          </a:p>
        </p:txBody>
      </p:sp>
      <p:sp>
        <p:nvSpPr>
          <p:cNvPr id="9" name="Date Placeholder 8">
            <a:extLst>
              <a:ext uri="{FF2B5EF4-FFF2-40B4-BE49-F238E27FC236}">
                <a16:creationId xmlns:a16="http://schemas.microsoft.com/office/drawing/2014/main" id="{1C7BE8CB-F2C0-4242-B366-1911EEF84814}"/>
              </a:ext>
            </a:extLst>
          </p:cNvPr>
          <p:cNvSpPr>
            <a:spLocks noGrp="1"/>
          </p:cNvSpPr>
          <p:nvPr>
            <p:ph type="dt" sz="half" idx="2"/>
          </p:nvPr>
        </p:nvSpPr>
        <p:spPr/>
        <p:txBody>
          <a:bodyPr/>
          <a:lstStyle/>
          <a:p>
            <a:fld id="{71CB9525-5775-4513-BEBD-AFFE4EABD011}" type="datetime1">
              <a:rPr lang="en-US" smtClean="0"/>
              <a:t>8/24/2018</a:t>
            </a:fld>
            <a:endParaRPr lang="en-US"/>
          </a:p>
        </p:txBody>
      </p:sp>
    </p:spTree>
    <p:extLst>
      <p:ext uri="{BB962C8B-B14F-4D97-AF65-F5344CB8AC3E}">
        <p14:creationId xmlns:p14="http://schemas.microsoft.com/office/powerpoint/2010/main" val="36919786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1E7F-8058-4DB1-B291-B2DB6EDA7197}"/>
              </a:ext>
            </a:extLst>
          </p:cNvPr>
          <p:cNvSpPr>
            <a:spLocks noGrp="1"/>
          </p:cNvSpPr>
          <p:nvPr>
            <p:ph type="title"/>
          </p:nvPr>
        </p:nvSpPr>
        <p:spPr/>
        <p:txBody>
          <a:bodyPr>
            <a:normAutofit fontScale="90000"/>
          </a:bodyPr>
          <a:lstStyle/>
          <a:p>
            <a:r>
              <a:rPr lang="en-US"/>
              <a:t>National Assessment of Educational Progress (NAEP)</a:t>
            </a:r>
          </a:p>
        </p:txBody>
      </p:sp>
      <p:sp>
        <p:nvSpPr>
          <p:cNvPr id="4" name="Slide Number Placeholder 3">
            <a:extLst>
              <a:ext uri="{FF2B5EF4-FFF2-40B4-BE49-F238E27FC236}">
                <a16:creationId xmlns:a16="http://schemas.microsoft.com/office/drawing/2014/main" id="{28B3B0F4-078F-4678-9B49-F1BE1B06F626}"/>
              </a:ext>
            </a:extLst>
          </p:cNvPr>
          <p:cNvSpPr>
            <a:spLocks noGrp="1"/>
          </p:cNvSpPr>
          <p:nvPr>
            <p:ph type="sldNum" sz="quarter" idx="4"/>
          </p:nvPr>
        </p:nvSpPr>
        <p:spPr/>
        <p:txBody>
          <a:bodyPr/>
          <a:lstStyle/>
          <a:p>
            <a:fld id="{B63E4CEF-BB1E-48C7-AE93-F39F6AA99AD7}" type="slidenum">
              <a:rPr lang="en-US" smtClean="0"/>
              <a:pPr/>
              <a:t>79</a:t>
            </a:fld>
            <a:endParaRPr lang="en-US"/>
          </a:p>
        </p:txBody>
      </p:sp>
      <p:sp>
        <p:nvSpPr>
          <p:cNvPr id="3" name="Date Placeholder 2">
            <a:extLst>
              <a:ext uri="{FF2B5EF4-FFF2-40B4-BE49-F238E27FC236}">
                <a16:creationId xmlns:a16="http://schemas.microsoft.com/office/drawing/2014/main" id="{50C0DA69-D334-4C86-90DD-4CE14B7F7123}"/>
              </a:ext>
            </a:extLst>
          </p:cNvPr>
          <p:cNvSpPr>
            <a:spLocks noGrp="1"/>
          </p:cNvSpPr>
          <p:nvPr>
            <p:ph type="dt" sz="half" idx="2"/>
          </p:nvPr>
        </p:nvSpPr>
        <p:spPr/>
        <p:txBody>
          <a:bodyPr/>
          <a:lstStyle/>
          <a:p>
            <a:fld id="{D9DEC1C3-35D3-48B8-A335-FE196A9DF52B}" type="datetime1">
              <a:rPr lang="en-US" smtClean="0"/>
              <a:t>8/24/2018</a:t>
            </a:fld>
            <a:endParaRPr lang="en-US"/>
          </a:p>
        </p:txBody>
      </p:sp>
    </p:spTree>
    <p:extLst>
      <p:ext uri="{BB962C8B-B14F-4D97-AF65-F5344CB8AC3E}">
        <p14:creationId xmlns:p14="http://schemas.microsoft.com/office/powerpoint/2010/main" val="3615884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828A9A3-04E6-4EF5-AC73-C7C6E16600FE}"/>
              </a:ext>
            </a:extLst>
          </p:cNvPr>
          <p:cNvSpPr>
            <a:spLocks noGrp="1"/>
          </p:cNvSpPr>
          <p:nvPr>
            <p:ph type="title"/>
          </p:nvPr>
        </p:nvSpPr>
        <p:spPr>
          <a:xfrm>
            <a:off x="593438" y="0"/>
            <a:ext cx="6295877" cy="1012825"/>
          </a:xfrm>
        </p:spPr>
        <p:txBody>
          <a:bodyPr rtlCol="0">
            <a:normAutofit fontScale="90000"/>
          </a:bodyPr>
          <a:lstStyle/>
          <a:p>
            <a:pPr eaLnBrk="1" fontAlgn="auto" hangingPunct="1">
              <a:spcAft>
                <a:spcPts val="0"/>
              </a:spcAft>
              <a:defRPr/>
            </a:pPr>
            <a:r>
              <a:rPr lang="en-US" altLang="en-US" sz="3600"/>
              <a:t>2018 Fall Assessment Conference Sessions</a:t>
            </a:r>
          </a:p>
        </p:txBody>
      </p:sp>
      <p:graphicFrame>
        <p:nvGraphicFramePr>
          <p:cNvPr id="10" name="Table 9">
            <a:extLst>
              <a:ext uri="{FF2B5EF4-FFF2-40B4-BE49-F238E27FC236}">
                <a16:creationId xmlns:a16="http://schemas.microsoft.com/office/drawing/2014/main" id="{A8C66A72-DF7A-40D2-90A4-130C16299A7F}"/>
              </a:ext>
            </a:extLst>
          </p:cNvPr>
          <p:cNvGraphicFramePr>
            <a:graphicFrameLocks noGrp="1"/>
          </p:cNvGraphicFramePr>
          <p:nvPr>
            <p:extLst>
              <p:ext uri="{D42A27DB-BD31-4B8C-83A1-F6EECF244321}">
                <p14:modId xmlns:p14="http://schemas.microsoft.com/office/powerpoint/2010/main" val="2071459223"/>
              </p:ext>
            </p:extLst>
          </p:nvPr>
        </p:nvGraphicFramePr>
        <p:xfrm>
          <a:off x="371771" y="1266736"/>
          <a:ext cx="6909652" cy="3398046"/>
        </p:xfrm>
        <a:graphic>
          <a:graphicData uri="http://schemas.openxmlformats.org/drawingml/2006/table">
            <a:tbl>
              <a:tblPr firstRow="1" bandRow="1">
                <a:tableStyleId>{9DCAF9ED-07DC-4A11-8D7F-57B35C25682E}</a:tableStyleId>
              </a:tblPr>
              <a:tblGrid>
                <a:gridCol w="2425334">
                  <a:extLst>
                    <a:ext uri="{9D8B030D-6E8A-4147-A177-3AD203B41FA5}">
                      <a16:colId xmlns:a16="http://schemas.microsoft.com/office/drawing/2014/main" val="20000"/>
                    </a:ext>
                  </a:extLst>
                </a:gridCol>
                <a:gridCol w="2880986">
                  <a:extLst>
                    <a:ext uri="{9D8B030D-6E8A-4147-A177-3AD203B41FA5}">
                      <a16:colId xmlns:a16="http://schemas.microsoft.com/office/drawing/2014/main" val="20001"/>
                    </a:ext>
                  </a:extLst>
                </a:gridCol>
                <a:gridCol w="1603332">
                  <a:extLst>
                    <a:ext uri="{9D8B030D-6E8A-4147-A177-3AD203B41FA5}">
                      <a16:colId xmlns:a16="http://schemas.microsoft.com/office/drawing/2014/main" val="20002"/>
                    </a:ext>
                  </a:extLst>
                </a:gridCol>
              </a:tblGrid>
              <a:tr h="388328">
                <a:tc>
                  <a:txBody>
                    <a:bodyPr/>
                    <a:lstStyle/>
                    <a:p>
                      <a:pPr marL="0" marR="0" algn="ctr">
                        <a:spcBef>
                          <a:spcPts val="0"/>
                        </a:spcBef>
                        <a:spcAft>
                          <a:spcPts val="0"/>
                        </a:spcAft>
                      </a:pPr>
                      <a:r>
                        <a:rPr lang="en-US" sz="1400">
                          <a:effectLst/>
                        </a:rPr>
                        <a:t>Date</a:t>
                      </a:r>
                      <a:endParaRPr lang="en-US" sz="1400" b="1">
                        <a:solidFill>
                          <a:srgbClr val="000000"/>
                        </a:solidFill>
                        <a:effectLst/>
                        <a:latin typeface="+mn-lt"/>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a:effectLst/>
                        </a:rPr>
                        <a:t>Topic</a:t>
                      </a:r>
                      <a:endParaRPr lang="en-US" sz="1400" b="1">
                        <a:effectLst/>
                        <a:latin typeface="+mn-lt"/>
                      </a:endParaRPr>
                    </a:p>
                  </a:txBody>
                  <a:tcPr marL="68580" marR="68580" marT="0" marB="0" anchor="ctr"/>
                </a:tc>
                <a:tc>
                  <a:txBody>
                    <a:bodyPr/>
                    <a:lstStyle/>
                    <a:p>
                      <a:pPr marL="0" marR="0" algn="ctr">
                        <a:spcBef>
                          <a:spcPts val="0"/>
                        </a:spcBef>
                        <a:spcAft>
                          <a:spcPts val="0"/>
                        </a:spcAft>
                      </a:pPr>
                      <a:r>
                        <a:rPr lang="en-US" sz="1400">
                          <a:effectLst/>
                        </a:rPr>
                        <a:t>Time</a:t>
                      </a:r>
                      <a:endParaRPr lang="en-US" sz="1400" b="1">
                        <a:solidFill>
                          <a:srgbClr val="000000"/>
                        </a:solidFill>
                        <a:effectLst/>
                        <a:latin typeface="+mn-lt"/>
                        <a:ea typeface="Times New Roman"/>
                        <a:cs typeface="Arial" pitchFamily="34" charset="0"/>
                      </a:endParaRPr>
                    </a:p>
                  </a:txBody>
                  <a:tcPr marL="68580" marR="68580" marT="0" marB="0" anchor="ctr"/>
                </a:tc>
                <a:extLst>
                  <a:ext uri="{0D108BD9-81ED-4DB2-BD59-A6C34878D82A}">
                    <a16:rowId xmlns:a16="http://schemas.microsoft.com/office/drawing/2014/main" val="3279912849"/>
                  </a:ext>
                </a:extLst>
              </a:tr>
              <a:tr h="420624">
                <a:tc>
                  <a:txBody>
                    <a:bodyPr/>
                    <a:lstStyle/>
                    <a:p>
                      <a:pPr marL="0" marR="0" algn="ctr">
                        <a:spcBef>
                          <a:spcPts val="0"/>
                        </a:spcBef>
                        <a:spcAft>
                          <a:spcPts val="0"/>
                        </a:spcAft>
                      </a:pPr>
                      <a:r>
                        <a:rPr lang="en-US" sz="1400">
                          <a:effectLst/>
                        </a:rPr>
                        <a:t>Tuesday, August 7, 2018</a:t>
                      </a:r>
                      <a:endParaRPr lang="en-US" sz="1400" b="1">
                        <a:solidFill>
                          <a:srgbClr val="000000"/>
                        </a:solidFill>
                        <a:effectLst/>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a:effectLst/>
                        </a:rPr>
                        <a:t>Fall Assessment Conference – Part 1</a:t>
                      </a:r>
                      <a:endParaRPr lang="en-US" sz="1400" b="1">
                        <a:effectLst/>
                      </a:endParaRPr>
                    </a:p>
                  </a:txBody>
                  <a:tcPr marL="68580" marR="68580" marT="0" marB="0" anchor="ctr"/>
                </a:tc>
                <a:tc>
                  <a:txBody>
                    <a:bodyPr/>
                    <a:lstStyle/>
                    <a:p>
                      <a:pPr marL="0" marR="0" algn="ctr">
                        <a:spcBef>
                          <a:spcPts val="0"/>
                        </a:spcBef>
                        <a:spcAft>
                          <a:spcPts val="0"/>
                        </a:spcAft>
                      </a:pPr>
                      <a:r>
                        <a:rPr lang="en-US" sz="1400">
                          <a:effectLst/>
                        </a:rPr>
                        <a:t>9:00 am – 12:00 pm</a:t>
                      </a:r>
                      <a:endParaRPr lang="en-US" sz="1400" b="1">
                        <a:solidFill>
                          <a:srgbClr val="000000"/>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0"/>
                  </a:ext>
                </a:extLst>
              </a:tr>
              <a:tr h="586558">
                <a:tc>
                  <a:txBody>
                    <a:bodyPr/>
                    <a:lstStyle/>
                    <a:p>
                      <a:pPr marL="0" marR="0" algn="ctr">
                        <a:spcBef>
                          <a:spcPts val="0"/>
                        </a:spcBef>
                        <a:spcAft>
                          <a:spcPts val="0"/>
                        </a:spcAft>
                      </a:pPr>
                      <a:r>
                        <a:rPr lang="en-US" sz="1400">
                          <a:effectLst/>
                        </a:rPr>
                        <a:t>Thursday, August 9, 2018</a:t>
                      </a:r>
                      <a:endParaRPr lang="en-US" sz="1400" b="1">
                        <a:solidFill>
                          <a:srgbClr val="000000"/>
                        </a:solidFill>
                        <a:effectLst/>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a:effectLst/>
                        </a:rPr>
                        <a:t>Fall Assessment Conference – Part 1 </a:t>
                      </a:r>
                    </a:p>
                    <a:p>
                      <a:pPr marL="0" marR="0" algn="ctr">
                        <a:spcBef>
                          <a:spcPts val="0"/>
                        </a:spcBef>
                        <a:spcAft>
                          <a:spcPts val="0"/>
                        </a:spcAft>
                      </a:pPr>
                      <a:r>
                        <a:rPr lang="en-US" sz="1400" i="1" kern="1200" baseline="0">
                          <a:effectLst/>
                        </a:rPr>
                        <a:t>(Live repeat of August 7)</a:t>
                      </a:r>
                      <a:endParaRPr lang="en-US" sz="1400" b="1" i="1" kern="1200" baseline="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1400">
                          <a:effectLst/>
                        </a:rPr>
                        <a:t>1:00 pm – 4:00 pm</a:t>
                      </a:r>
                      <a:endParaRPr lang="en-US" sz="1400" b="1">
                        <a:solidFill>
                          <a:srgbClr val="000000"/>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1"/>
                  </a:ext>
                </a:extLst>
              </a:tr>
              <a:tr h="391850">
                <a:tc>
                  <a:txBody>
                    <a:bodyPr/>
                    <a:lstStyle/>
                    <a:p>
                      <a:pPr marL="0" marR="0" algn="ctr">
                        <a:spcBef>
                          <a:spcPts val="0"/>
                        </a:spcBef>
                        <a:spcAft>
                          <a:spcPts val="0"/>
                        </a:spcAft>
                      </a:pPr>
                      <a:r>
                        <a:rPr lang="en-US" sz="1400">
                          <a:effectLst/>
                        </a:rPr>
                        <a:t>Tuesday, September 4, 2018</a:t>
                      </a:r>
                      <a:endParaRPr lang="en-US" sz="1400" b="1">
                        <a:solidFill>
                          <a:srgbClr val="000000"/>
                        </a:solidFill>
                        <a:effectLst/>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a:effectLst/>
                        </a:rPr>
                        <a:t>Fall Assessment Conference – Part 2</a:t>
                      </a:r>
                      <a:endParaRPr lang="en-US" sz="1400" b="1">
                        <a:effectLst/>
                        <a:latin typeface="+mn-lt"/>
                      </a:endParaRPr>
                    </a:p>
                  </a:txBody>
                  <a:tcPr marL="68580" marR="68580" marT="0" marB="0" anchor="ctr"/>
                </a:tc>
                <a:tc>
                  <a:txBody>
                    <a:bodyPr/>
                    <a:lstStyle/>
                    <a:p>
                      <a:pPr marL="0" marR="0" algn="ctr">
                        <a:spcBef>
                          <a:spcPts val="0"/>
                        </a:spcBef>
                        <a:spcAft>
                          <a:spcPts val="0"/>
                        </a:spcAft>
                      </a:pPr>
                      <a:r>
                        <a:rPr lang="en-US" sz="1400">
                          <a:effectLst/>
                        </a:rPr>
                        <a:t>9:00 am – 12:00 pm</a:t>
                      </a:r>
                      <a:endParaRPr lang="en-US" sz="1400" b="1">
                        <a:solidFill>
                          <a:srgbClr val="000000"/>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2"/>
                  </a:ext>
                </a:extLst>
              </a:tr>
              <a:tr h="586558">
                <a:tc>
                  <a:txBody>
                    <a:bodyPr/>
                    <a:lstStyle/>
                    <a:p>
                      <a:pPr marL="0" marR="0" algn="ctr">
                        <a:spcBef>
                          <a:spcPts val="0"/>
                        </a:spcBef>
                        <a:spcAft>
                          <a:spcPts val="0"/>
                        </a:spcAft>
                      </a:pPr>
                      <a:r>
                        <a:rPr lang="en-US" sz="1400">
                          <a:effectLst/>
                        </a:rPr>
                        <a:t>Thursday, September 6, 2018</a:t>
                      </a:r>
                      <a:endParaRPr lang="en-US" sz="1400" b="1">
                        <a:solidFill>
                          <a:srgbClr val="000000"/>
                        </a:solidFill>
                        <a:effectLst/>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a:effectLst/>
                        </a:rPr>
                        <a:t>Fall Assessment Conference – Part 2</a:t>
                      </a:r>
                    </a:p>
                    <a:p>
                      <a:pPr marL="0" marR="0" algn="ctr">
                        <a:spcBef>
                          <a:spcPts val="0"/>
                        </a:spcBef>
                        <a:spcAft>
                          <a:spcPts val="0"/>
                        </a:spcAft>
                      </a:pPr>
                      <a:r>
                        <a:rPr lang="en-US" sz="1400" i="1">
                          <a:effectLst/>
                        </a:rPr>
                        <a:t>(Live</a:t>
                      </a:r>
                      <a:r>
                        <a:rPr lang="en-US" sz="1400" i="1" baseline="0">
                          <a:effectLst/>
                        </a:rPr>
                        <a:t> repeat of September 4)</a:t>
                      </a:r>
                      <a:endParaRPr lang="en-US" sz="1400" i="1" baseline="0" dirty="0">
                        <a:effectLst/>
                      </a:endParaRPr>
                    </a:p>
                  </a:txBody>
                  <a:tcPr marL="68580" marR="68580" marT="0" marB="0" anchor="ctr"/>
                </a:tc>
                <a:tc>
                  <a:txBody>
                    <a:bodyPr/>
                    <a:lstStyle/>
                    <a:p>
                      <a:pPr marL="0" marR="0" algn="ctr">
                        <a:spcBef>
                          <a:spcPts val="0"/>
                        </a:spcBef>
                        <a:spcAft>
                          <a:spcPts val="0"/>
                        </a:spcAft>
                      </a:pPr>
                      <a:r>
                        <a:rPr lang="en-US" sz="1400">
                          <a:effectLst/>
                        </a:rPr>
                        <a:t>1:00 pm – 4:00 pm</a:t>
                      </a:r>
                      <a:endParaRPr lang="en-US" sz="1400" b="1">
                        <a:solidFill>
                          <a:srgbClr val="000000"/>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3"/>
                  </a:ext>
                </a:extLst>
              </a:tr>
              <a:tr h="437570">
                <a:tc>
                  <a:txBody>
                    <a:bodyPr/>
                    <a:lstStyle/>
                    <a:p>
                      <a:pPr marL="0" marR="0" algn="ctr">
                        <a:spcBef>
                          <a:spcPts val="0"/>
                        </a:spcBef>
                        <a:spcAft>
                          <a:spcPts val="0"/>
                        </a:spcAft>
                      </a:pPr>
                      <a:r>
                        <a:rPr lang="en-US" sz="1400">
                          <a:effectLst/>
                        </a:rPr>
                        <a:t>Tuesday, September 11, 2018</a:t>
                      </a:r>
                      <a:endParaRPr lang="en-US" sz="1400" b="1">
                        <a:solidFill>
                          <a:srgbClr val="000000"/>
                        </a:solidFill>
                        <a:effectLst/>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a:effectLst/>
                        </a:rPr>
                        <a:t>Fall Assessment Conference – Part 3</a:t>
                      </a:r>
                      <a:endParaRPr lang="en-US" sz="1400" b="1">
                        <a:effectLst/>
                      </a:endParaRPr>
                    </a:p>
                  </a:txBody>
                  <a:tcPr marL="68580" marR="68580" marT="0" marB="0" anchor="ctr"/>
                </a:tc>
                <a:tc>
                  <a:txBody>
                    <a:bodyPr/>
                    <a:lstStyle/>
                    <a:p>
                      <a:pPr marL="0" marR="0" algn="ctr">
                        <a:spcBef>
                          <a:spcPts val="0"/>
                        </a:spcBef>
                        <a:spcAft>
                          <a:spcPts val="0"/>
                        </a:spcAft>
                      </a:pPr>
                      <a:r>
                        <a:rPr lang="en-US" sz="1400">
                          <a:effectLst/>
                        </a:rPr>
                        <a:t>9:00 am – 12:00 pm</a:t>
                      </a:r>
                      <a:endParaRPr lang="en-US" sz="1400" b="1">
                        <a:solidFill>
                          <a:srgbClr val="000000"/>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4"/>
                  </a:ext>
                </a:extLst>
              </a:tr>
              <a:tr h="586558">
                <a:tc>
                  <a:txBody>
                    <a:bodyPr/>
                    <a:lstStyle/>
                    <a:p>
                      <a:pPr marL="0" marR="0" algn="ctr">
                        <a:spcBef>
                          <a:spcPts val="0"/>
                        </a:spcBef>
                        <a:spcAft>
                          <a:spcPts val="0"/>
                        </a:spcAft>
                      </a:pPr>
                      <a:r>
                        <a:rPr lang="en-US" sz="1400">
                          <a:effectLst/>
                        </a:rPr>
                        <a:t>Thursday, September 13, 2018</a:t>
                      </a:r>
                      <a:endParaRPr lang="en-US" sz="1400" b="1">
                        <a:solidFill>
                          <a:srgbClr val="000000"/>
                        </a:solidFill>
                        <a:effectLst/>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a:effectLst/>
                        </a:rPr>
                        <a:t>Fall Assessment Conference – Part 3</a:t>
                      </a:r>
                    </a:p>
                    <a:p>
                      <a:pPr marL="0" marR="0" algn="ctr">
                        <a:spcBef>
                          <a:spcPts val="0"/>
                        </a:spcBef>
                        <a:spcAft>
                          <a:spcPts val="0"/>
                        </a:spcAft>
                      </a:pPr>
                      <a:r>
                        <a:rPr lang="en-US" sz="1400" i="1">
                          <a:effectLst/>
                        </a:rPr>
                        <a:t>(Live</a:t>
                      </a:r>
                      <a:r>
                        <a:rPr lang="en-US" sz="1400" i="1" baseline="0">
                          <a:effectLst/>
                        </a:rPr>
                        <a:t> repeat of September 11)</a:t>
                      </a:r>
                      <a:endParaRPr lang="en-US" sz="1400" b="1" i="1" dirty="0">
                        <a:effectLst/>
                      </a:endParaRPr>
                    </a:p>
                  </a:txBody>
                  <a:tcPr marL="68580" marR="68580" marT="0" marB="0" anchor="ctr"/>
                </a:tc>
                <a:tc>
                  <a:txBody>
                    <a:bodyPr/>
                    <a:lstStyle/>
                    <a:p>
                      <a:pPr marL="0" marR="0" algn="ctr">
                        <a:spcBef>
                          <a:spcPts val="0"/>
                        </a:spcBef>
                        <a:spcAft>
                          <a:spcPts val="0"/>
                        </a:spcAft>
                      </a:pPr>
                      <a:r>
                        <a:rPr lang="en-US" sz="1400">
                          <a:effectLst/>
                        </a:rPr>
                        <a:t>1:00 pm – 4:00 pm</a:t>
                      </a:r>
                      <a:endParaRPr lang="en-US" sz="1400" b="1">
                        <a:solidFill>
                          <a:srgbClr val="000000"/>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444692403"/>
                  </a:ext>
                </a:extLst>
              </a:tr>
            </a:tbl>
          </a:graphicData>
        </a:graphic>
      </p:graphicFrame>
      <p:sp>
        <p:nvSpPr>
          <p:cNvPr id="37920" name="Rectangle 12">
            <a:extLst>
              <a:ext uri="{FF2B5EF4-FFF2-40B4-BE49-F238E27FC236}">
                <a16:creationId xmlns:a16="http://schemas.microsoft.com/office/drawing/2014/main" id="{3DA56C61-67CA-4B4C-8CB9-1FF6DDF5A983}"/>
              </a:ext>
            </a:extLst>
          </p:cNvPr>
          <p:cNvSpPr>
            <a:spLocks noChangeArrowheads="1"/>
          </p:cNvSpPr>
          <p:nvPr/>
        </p:nvSpPr>
        <p:spPr bwMode="auto">
          <a:xfrm>
            <a:off x="371772" y="5511475"/>
            <a:ext cx="7607076" cy="307777"/>
          </a:xfrm>
          <a:prstGeom prst="rect">
            <a:avLst/>
          </a:prstGeom>
          <a:solidFill>
            <a:schemeClr val="accent5">
              <a:lumMod val="20000"/>
              <a:lumOff val="80000"/>
            </a:schemeClr>
          </a:solidFill>
          <a:ln>
            <a:noFill/>
          </a:ln>
        </p:spPr>
        <p:txBody>
          <a:bodyPr wrap="square" anchor="t">
            <a:spAutoFit/>
          </a:bodyPr>
          <a:lstStyle/>
          <a:p>
            <a:pPr>
              <a:defRPr/>
            </a:pPr>
            <a:r>
              <a:rPr lang="en-US" sz="1400">
                <a:latin typeface="+mn-lt"/>
                <a:cs typeface="+mn-cs"/>
              </a:rPr>
              <a:t>Assessment Webinar memos posted at: </a:t>
            </a:r>
            <a:r>
              <a:rPr lang="en-US" sz="1400">
                <a:hlinkClick r:id="rId2"/>
              </a:rPr>
              <a:t>www</a:t>
            </a:r>
            <a:r>
              <a:rPr lang="en-US" sz="1400">
                <a:latin typeface="+mn-lt"/>
                <a:cs typeface="+mn-cs"/>
                <a:hlinkClick r:id="rId2"/>
              </a:rPr>
              <a:t>.gadoe.org/</a:t>
            </a:r>
            <a:r>
              <a:rPr lang="en-US" sz="1400">
                <a:hlinkClick r:id="rId2"/>
              </a:rPr>
              <a:t>Assessment</a:t>
            </a:r>
            <a:r>
              <a:rPr lang="en-US" sz="1400">
                <a:cs typeface="Calibri"/>
              </a:rPr>
              <a:t> (then select </a:t>
            </a:r>
            <a:r>
              <a:rPr lang="en-US" sz="1400" b="1">
                <a:cs typeface="Calibri"/>
              </a:rPr>
              <a:t>For Educators...</a:t>
            </a:r>
            <a:r>
              <a:rPr lang="en-US" sz="1400">
                <a:cs typeface="Calibri"/>
              </a:rPr>
              <a:t>)</a:t>
            </a:r>
            <a:endParaRPr lang="en-US" sz="1400">
              <a:latin typeface="+mn-lt"/>
              <a:cs typeface="+mn-cs"/>
              <a:hlinkClick r:id="rId2"/>
            </a:endParaRPr>
          </a:p>
        </p:txBody>
      </p:sp>
      <p:sp>
        <p:nvSpPr>
          <p:cNvPr id="2" name="TextBox 1">
            <a:extLst>
              <a:ext uri="{FF2B5EF4-FFF2-40B4-BE49-F238E27FC236}">
                <a16:creationId xmlns:a16="http://schemas.microsoft.com/office/drawing/2014/main" id="{5C100CB9-6E55-478D-8DE1-CF578D8E9FDD}"/>
              </a:ext>
            </a:extLst>
          </p:cNvPr>
          <p:cNvSpPr txBox="1"/>
          <p:nvPr/>
        </p:nvSpPr>
        <p:spPr>
          <a:xfrm>
            <a:off x="371772" y="4764963"/>
            <a:ext cx="6909651" cy="646331"/>
          </a:xfrm>
          <a:prstGeom prst="rect">
            <a:avLst/>
          </a:prstGeom>
          <a:noFill/>
        </p:spPr>
        <p:txBody>
          <a:bodyPr wrap="square" rtlCol="0">
            <a:spAutoFit/>
          </a:bodyPr>
          <a:lstStyle/>
          <a:p>
            <a:r>
              <a:rPr lang="en-US"/>
              <a:t>New Test Coordinators should contact their assessment specialist to catch up on missed training opportunities. </a:t>
            </a:r>
          </a:p>
        </p:txBody>
      </p:sp>
      <p:sp>
        <p:nvSpPr>
          <p:cNvPr id="3" name="Slide Number Placeholder 2"/>
          <p:cNvSpPr>
            <a:spLocks noGrp="1"/>
          </p:cNvSpPr>
          <p:nvPr>
            <p:ph type="sldNum" sz="quarter" idx="4"/>
          </p:nvPr>
        </p:nvSpPr>
        <p:spPr/>
        <p:txBody>
          <a:bodyPr/>
          <a:lstStyle/>
          <a:p>
            <a:fld id="{B63E4CEF-BB1E-48C7-AE93-F39F6AA99AD7}" type="slidenum">
              <a:rPr lang="en-US" smtClean="0"/>
              <a:pPr/>
              <a:t>8</a:t>
            </a:fld>
            <a:endParaRPr lang="en-US"/>
          </a:p>
        </p:txBody>
      </p:sp>
      <p:sp>
        <p:nvSpPr>
          <p:cNvPr id="4" name="Date Placeholder 3">
            <a:extLst>
              <a:ext uri="{FF2B5EF4-FFF2-40B4-BE49-F238E27FC236}">
                <a16:creationId xmlns:a16="http://schemas.microsoft.com/office/drawing/2014/main" id="{E43D0EB9-004E-4782-8D22-580BAC05E487}"/>
              </a:ext>
            </a:extLst>
          </p:cNvPr>
          <p:cNvSpPr>
            <a:spLocks noGrp="1"/>
          </p:cNvSpPr>
          <p:nvPr>
            <p:ph type="dt" sz="half" idx="2"/>
          </p:nvPr>
        </p:nvSpPr>
        <p:spPr/>
        <p:txBody>
          <a:bodyPr/>
          <a:lstStyle/>
          <a:p>
            <a:fld id="{649F5BCD-2A47-47BC-B019-DB415E2F5296}" type="datetime1">
              <a:rPr lang="en-US" smtClean="0"/>
              <a:t>8/24/2018</a:t>
            </a:fld>
            <a:endParaRPr lang="en-US"/>
          </a:p>
        </p:txBody>
      </p:sp>
    </p:spTree>
    <p:extLst>
      <p:ext uri="{BB962C8B-B14F-4D97-AF65-F5344CB8AC3E}">
        <p14:creationId xmlns:p14="http://schemas.microsoft.com/office/powerpoint/2010/main" val="33540458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3998-E7D6-4F24-80B1-755F001DD93C}"/>
              </a:ext>
            </a:extLst>
          </p:cNvPr>
          <p:cNvSpPr>
            <a:spLocks noGrp="1"/>
          </p:cNvSpPr>
          <p:nvPr>
            <p:ph type="title"/>
          </p:nvPr>
        </p:nvSpPr>
        <p:spPr/>
        <p:txBody>
          <a:bodyPr>
            <a:normAutofit fontScale="90000"/>
          </a:bodyPr>
          <a:lstStyle/>
          <a:p>
            <a:r>
              <a:rPr lang="en-US" dirty="0"/>
              <a:t>National Assessment of Educational Progress (NAEP)</a:t>
            </a:r>
          </a:p>
        </p:txBody>
      </p:sp>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a:normAutofit lnSpcReduction="10000"/>
          </a:bodyPr>
          <a:lstStyle/>
          <a:p>
            <a:r>
              <a:rPr lang="en-US" dirty="0"/>
              <a:t>Managed through the U.S. Department of Education</a:t>
            </a:r>
          </a:p>
          <a:p>
            <a:r>
              <a:rPr lang="en-US" dirty="0"/>
              <a:t>National assessment since 1969</a:t>
            </a:r>
          </a:p>
          <a:p>
            <a:r>
              <a:rPr lang="en-US" dirty="0"/>
              <a:t>Representative sample in each state</a:t>
            </a:r>
          </a:p>
          <a:p>
            <a:r>
              <a:rPr lang="en-US" dirty="0"/>
              <a:t>2018 school lists sent to districts in June</a:t>
            </a:r>
          </a:p>
          <a:p>
            <a:r>
              <a:rPr lang="en-US" dirty="0"/>
              <a:t>Measure achievement in 4th, 8th, and 12th grades</a:t>
            </a:r>
          </a:p>
          <a:p>
            <a:r>
              <a:rPr lang="en-US" dirty="0"/>
              <a:t>State and national results in various subjects</a:t>
            </a:r>
          </a:p>
          <a:p>
            <a:r>
              <a:rPr lang="en-US" dirty="0"/>
              <a:t>School and teacher questionnaires</a:t>
            </a:r>
          </a:p>
          <a:p>
            <a:r>
              <a:rPr lang="en-US" dirty="0"/>
              <a:t>Results released as The Nation’s Report Card</a:t>
            </a:r>
          </a:p>
        </p:txBody>
      </p:sp>
      <p:sp>
        <p:nvSpPr>
          <p:cNvPr id="5" name="Date Placeholder 4">
            <a:extLst>
              <a:ext uri="{FF2B5EF4-FFF2-40B4-BE49-F238E27FC236}">
                <a16:creationId xmlns:a16="http://schemas.microsoft.com/office/drawing/2014/main" id="{C1860189-F947-43C2-8005-AB6B434B1DFE}"/>
              </a:ext>
            </a:extLst>
          </p:cNvPr>
          <p:cNvSpPr>
            <a:spLocks noGrp="1"/>
          </p:cNvSpPr>
          <p:nvPr>
            <p:ph type="dt" sz="half" idx="2"/>
          </p:nvPr>
        </p:nvSpPr>
        <p:spPr/>
        <p:txBody>
          <a:bodyPr/>
          <a:lstStyle/>
          <a:p>
            <a:fld id="{B78EA50F-6637-4636-9C6D-112CB9BF286E}" type="datetime1">
              <a:rPr lang="en-US" smtClean="0"/>
              <a:pPr/>
              <a:t>8/24/2018</a:t>
            </a:fld>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80</a:t>
            </a:fld>
            <a:endParaRPr lang="en-US"/>
          </a:p>
        </p:txBody>
      </p:sp>
    </p:spTree>
    <p:extLst>
      <p:ext uri="{BB962C8B-B14F-4D97-AF65-F5344CB8AC3E}">
        <p14:creationId xmlns:p14="http://schemas.microsoft.com/office/powerpoint/2010/main" val="605426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3998-E7D6-4F24-80B1-755F001DD93C}"/>
              </a:ext>
            </a:extLst>
          </p:cNvPr>
          <p:cNvSpPr>
            <a:spLocks noGrp="1"/>
          </p:cNvSpPr>
          <p:nvPr>
            <p:ph type="title"/>
          </p:nvPr>
        </p:nvSpPr>
        <p:spPr/>
        <p:txBody>
          <a:bodyPr>
            <a:normAutofit fontScale="90000"/>
          </a:bodyPr>
          <a:lstStyle/>
          <a:p>
            <a:r>
              <a:rPr lang="en-US" dirty="0"/>
              <a:t>National Assessment of Educational Progress (NAEP)</a:t>
            </a:r>
          </a:p>
        </p:txBody>
      </p:sp>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a:lstStyle/>
          <a:p>
            <a:r>
              <a:rPr lang="en-US" dirty="0"/>
              <a:t>Trends in International Mathematics and Science Study (TIMSS)</a:t>
            </a:r>
          </a:p>
          <a:p>
            <a:pPr lvl="1"/>
            <a:r>
              <a:rPr lang="en-US" dirty="0"/>
              <a:t>International assessment since 1995</a:t>
            </a:r>
          </a:p>
          <a:p>
            <a:pPr lvl="1"/>
            <a:r>
              <a:rPr lang="en-US" dirty="0"/>
              <a:t>Digitally based field test in 2018 to prepare for 2019 assessment</a:t>
            </a:r>
          </a:p>
          <a:p>
            <a:pPr lvl="1"/>
            <a:r>
              <a:rPr lang="en-US" dirty="0"/>
              <a:t>More than 60 countries/education systems will participate in 2019</a:t>
            </a:r>
          </a:p>
          <a:p>
            <a:pPr lvl="1"/>
            <a:r>
              <a:rPr lang="en-US" dirty="0"/>
              <a:t>Measure 4th and 8th grade math and science achievement</a:t>
            </a:r>
          </a:p>
          <a:p>
            <a:pPr lvl="1"/>
            <a:r>
              <a:rPr lang="en-US" dirty="0"/>
              <a:t>School and teacher questionnaires</a:t>
            </a:r>
          </a:p>
        </p:txBody>
      </p:sp>
      <p:sp>
        <p:nvSpPr>
          <p:cNvPr id="5" name="Date Placeholder 4">
            <a:extLst>
              <a:ext uri="{FF2B5EF4-FFF2-40B4-BE49-F238E27FC236}">
                <a16:creationId xmlns:a16="http://schemas.microsoft.com/office/drawing/2014/main" id="{36A3023C-9AF0-4161-B73A-3472DC509AFE}"/>
              </a:ext>
            </a:extLst>
          </p:cNvPr>
          <p:cNvSpPr>
            <a:spLocks noGrp="1"/>
          </p:cNvSpPr>
          <p:nvPr>
            <p:ph type="dt" sz="half" idx="2"/>
          </p:nvPr>
        </p:nvSpPr>
        <p:spPr/>
        <p:txBody>
          <a:bodyPr/>
          <a:lstStyle/>
          <a:p>
            <a:fld id="{F9561EC2-A597-4A74-9803-2050DBC1A02F}" type="datetime1">
              <a:rPr lang="en-US" smtClean="0"/>
              <a:pPr/>
              <a:t>8/24/2018</a:t>
            </a:fld>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81</a:t>
            </a:fld>
            <a:endParaRPr lang="en-US"/>
          </a:p>
        </p:txBody>
      </p:sp>
    </p:spTree>
    <p:extLst>
      <p:ext uri="{BB962C8B-B14F-4D97-AF65-F5344CB8AC3E}">
        <p14:creationId xmlns:p14="http://schemas.microsoft.com/office/powerpoint/2010/main" val="17653276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9BA6-26DD-4C2D-B721-CEC63363757E}"/>
              </a:ext>
            </a:extLst>
          </p:cNvPr>
          <p:cNvSpPr>
            <a:spLocks noGrp="1"/>
          </p:cNvSpPr>
          <p:nvPr>
            <p:ph type="title"/>
          </p:nvPr>
        </p:nvSpPr>
        <p:spPr/>
        <p:txBody>
          <a:bodyPr>
            <a:normAutofit fontScale="90000"/>
          </a:bodyPr>
          <a:lstStyle/>
          <a:p>
            <a:r>
              <a:rPr lang="en-US" dirty="0"/>
              <a:t>National Assessment of Educational Progress (NAEP)</a:t>
            </a:r>
          </a:p>
        </p:txBody>
      </p:sp>
      <p:sp>
        <p:nvSpPr>
          <p:cNvPr id="3" name="Content Placeholder 2">
            <a:extLst>
              <a:ext uri="{FF2B5EF4-FFF2-40B4-BE49-F238E27FC236}">
                <a16:creationId xmlns:a16="http://schemas.microsoft.com/office/drawing/2014/main" id="{DA91C016-062D-4A95-922F-B2CCFB119C2C}"/>
              </a:ext>
            </a:extLst>
          </p:cNvPr>
          <p:cNvSpPr>
            <a:spLocks noGrp="1"/>
          </p:cNvSpPr>
          <p:nvPr>
            <p:ph idx="1"/>
          </p:nvPr>
        </p:nvSpPr>
        <p:spPr/>
        <p:txBody>
          <a:bodyPr/>
          <a:lstStyle/>
          <a:p>
            <a:r>
              <a:rPr lang="en-US"/>
              <a:t>2019 </a:t>
            </a:r>
            <a:r>
              <a:rPr lang="en-US" dirty="0"/>
              <a:t>Assessment</a:t>
            </a:r>
          </a:p>
          <a:p>
            <a:pPr lvl="1"/>
            <a:r>
              <a:rPr lang="en-US" dirty="0"/>
              <a:t>Administration Schedule</a:t>
            </a:r>
          </a:p>
          <a:p>
            <a:pPr lvl="2"/>
            <a:r>
              <a:rPr lang="en-US" dirty="0"/>
              <a:t>NAEP:	January 28 – March 8, 2019</a:t>
            </a:r>
          </a:p>
          <a:p>
            <a:pPr lvl="2"/>
            <a:r>
              <a:rPr lang="en-US" dirty="0"/>
              <a:t>TIMSS: April 1 – May 31, 2019</a:t>
            </a:r>
          </a:p>
          <a:p>
            <a:pPr lvl="1"/>
            <a:r>
              <a:rPr lang="en-US" dirty="0"/>
              <a:t>Assessed Subjects</a:t>
            </a:r>
          </a:p>
          <a:p>
            <a:pPr lvl="2"/>
            <a:r>
              <a:rPr lang="en-US" dirty="0"/>
              <a:t>Grades 4 and 8 – State/TUDA Reading and Mathematics </a:t>
            </a:r>
          </a:p>
          <a:p>
            <a:pPr lvl="2"/>
            <a:r>
              <a:rPr lang="en-US" dirty="0"/>
              <a:t>Grades 4 and 8 – Pilot Reading and Mathematics</a:t>
            </a:r>
          </a:p>
          <a:p>
            <a:pPr lvl="2"/>
            <a:r>
              <a:rPr lang="en-US" dirty="0"/>
              <a:t>Grades 4, 8, and 12 – National Science</a:t>
            </a:r>
          </a:p>
          <a:p>
            <a:pPr lvl="2"/>
            <a:r>
              <a:rPr lang="en-US" dirty="0"/>
              <a:t>Grade 12 – National Mathematics and Reading</a:t>
            </a:r>
          </a:p>
          <a:p>
            <a:pPr lvl="2"/>
            <a:r>
              <a:rPr lang="en-US" dirty="0"/>
              <a:t>Grade 12 – High School Transcript Study</a:t>
            </a:r>
          </a:p>
        </p:txBody>
      </p:sp>
      <p:sp>
        <p:nvSpPr>
          <p:cNvPr id="5" name="Date Placeholder 4">
            <a:extLst>
              <a:ext uri="{FF2B5EF4-FFF2-40B4-BE49-F238E27FC236}">
                <a16:creationId xmlns:a16="http://schemas.microsoft.com/office/drawing/2014/main" id="{6274FDCF-CF87-46DE-9720-64F63FA9A6DB}"/>
              </a:ext>
            </a:extLst>
          </p:cNvPr>
          <p:cNvSpPr>
            <a:spLocks noGrp="1"/>
          </p:cNvSpPr>
          <p:nvPr>
            <p:ph type="dt" sz="half" idx="2"/>
          </p:nvPr>
        </p:nvSpPr>
        <p:spPr/>
        <p:txBody>
          <a:bodyPr/>
          <a:lstStyle/>
          <a:p>
            <a:fld id="{51901EF5-D365-47E9-ACC0-7EABBE3DBF18}" type="datetime1">
              <a:rPr lang="en-US" smtClean="0"/>
              <a:pPr/>
              <a:t>8/24/2018</a:t>
            </a:fld>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82</a:t>
            </a:fld>
            <a:endParaRPr lang="en-US"/>
          </a:p>
        </p:txBody>
      </p:sp>
    </p:spTree>
    <p:extLst>
      <p:ext uri="{BB962C8B-B14F-4D97-AF65-F5344CB8AC3E}">
        <p14:creationId xmlns:p14="http://schemas.microsoft.com/office/powerpoint/2010/main" val="24594763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3CC5-1D13-43B9-BA34-286E16210803}"/>
              </a:ext>
            </a:extLst>
          </p:cNvPr>
          <p:cNvSpPr>
            <a:spLocks noGrp="1"/>
          </p:cNvSpPr>
          <p:nvPr>
            <p:ph type="title"/>
          </p:nvPr>
        </p:nvSpPr>
        <p:spPr/>
        <p:txBody>
          <a:bodyPr>
            <a:normAutofit fontScale="90000"/>
          </a:bodyPr>
          <a:lstStyle/>
          <a:p>
            <a:r>
              <a:rPr lang="en-US" dirty="0"/>
              <a:t>National Assessment of Educational Progress (NAEP)</a:t>
            </a:r>
          </a:p>
        </p:txBody>
      </p:sp>
      <p:sp>
        <p:nvSpPr>
          <p:cNvPr id="3" name="Content Placeholder 2">
            <a:extLst>
              <a:ext uri="{FF2B5EF4-FFF2-40B4-BE49-F238E27FC236}">
                <a16:creationId xmlns:a16="http://schemas.microsoft.com/office/drawing/2014/main" id="{D5296DEE-81EA-4CD6-B713-E292A86D8AE0}"/>
              </a:ext>
            </a:extLst>
          </p:cNvPr>
          <p:cNvSpPr>
            <a:spLocks noGrp="1"/>
          </p:cNvSpPr>
          <p:nvPr>
            <p:ph idx="1"/>
          </p:nvPr>
        </p:nvSpPr>
        <p:spPr/>
        <p:txBody>
          <a:bodyPr/>
          <a:lstStyle/>
          <a:p>
            <a:pPr marL="0" indent="0">
              <a:buNone/>
            </a:pPr>
            <a:r>
              <a:rPr lang="en-US" b="1" dirty="0"/>
              <a:t>Testing Modes — January 28 to March 8, 2019</a:t>
            </a:r>
          </a:p>
          <a:p>
            <a:pPr lvl="1"/>
            <a:endParaRPr lang="en-US" dirty="0"/>
          </a:p>
          <a:p>
            <a:pPr lvl="1"/>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83</a:t>
            </a:fld>
            <a:endParaRPr lang="en-US"/>
          </a:p>
        </p:txBody>
      </p:sp>
      <p:graphicFrame>
        <p:nvGraphicFramePr>
          <p:cNvPr id="9" name="Table 8">
            <a:extLst>
              <a:ext uri="{FF2B5EF4-FFF2-40B4-BE49-F238E27FC236}">
                <a16:creationId xmlns:a16="http://schemas.microsoft.com/office/drawing/2014/main" id="{72B713EA-ED46-4EA1-AEC8-9129D9C25572}"/>
              </a:ext>
            </a:extLst>
          </p:cNvPr>
          <p:cNvGraphicFramePr>
            <a:graphicFrameLocks noGrp="1"/>
          </p:cNvGraphicFramePr>
          <p:nvPr>
            <p:extLst>
              <p:ext uri="{D42A27DB-BD31-4B8C-83A1-F6EECF244321}">
                <p14:modId xmlns:p14="http://schemas.microsoft.com/office/powerpoint/2010/main" val="1555875548"/>
              </p:ext>
            </p:extLst>
          </p:nvPr>
        </p:nvGraphicFramePr>
        <p:xfrm>
          <a:off x="950976" y="2375408"/>
          <a:ext cx="7413498" cy="3708400"/>
        </p:xfrm>
        <a:graphic>
          <a:graphicData uri="http://schemas.openxmlformats.org/drawingml/2006/table">
            <a:tbl>
              <a:tblPr firstRow="1" bandRow="1">
                <a:tableStyleId>{5C22544A-7EE6-4342-B048-85BDC9FD1C3A}</a:tableStyleId>
              </a:tblPr>
              <a:tblGrid>
                <a:gridCol w="1927098">
                  <a:extLst>
                    <a:ext uri="{9D8B030D-6E8A-4147-A177-3AD203B41FA5}">
                      <a16:colId xmlns:a16="http://schemas.microsoft.com/office/drawing/2014/main" val="3623517995"/>
                    </a:ext>
                  </a:extLst>
                </a:gridCol>
                <a:gridCol w="2560320">
                  <a:extLst>
                    <a:ext uri="{9D8B030D-6E8A-4147-A177-3AD203B41FA5}">
                      <a16:colId xmlns:a16="http://schemas.microsoft.com/office/drawing/2014/main" val="3590086324"/>
                    </a:ext>
                  </a:extLst>
                </a:gridCol>
                <a:gridCol w="1463040">
                  <a:extLst>
                    <a:ext uri="{9D8B030D-6E8A-4147-A177-3AD203B41FA5}">
                      <a16:colId xmlns:a16="http://schemas.microsoft.com/office/drawing/2014/main" val="1886018860"/>
                    </a:ext>
                  </a:extLst>
                </a:gridCol>
                <a:gridCol w="1463040">
                  <a:extLst>
                    <a:ext uri="{9D8B030D-6E8A-4147-A177-3AD203B41FA5}">
                      <a16:colId xmlns:a16="http://schemas.microsoft.com/office/drawing/2014/main" val="770623717"/>
                    </a:ext>
                  </a:extLst>
                </a:gridCol>
              </a:tblGrid>
              <a:tr h="370840">
                <a:tc rowSpan="2">
                  <a:txBody>
                    <a:bodyPr/>
                    <a:lstStyle/>
                    <a:p>
                      <a:pPr algn="ctr"/>
                      <a:r>
                        <a:rPr lang="en-US" dirty="0"/>
                        <a:t>Grade</a:t>
                      </a:r>
                    </a:p>
                  </a:txBody>
                  <a:tcPr anchor="ctr">
                    <a:lnB w="12700" cap="flat" cmpd="sng" algn="ctr">
                      <a:solidFill>
                        <a:schemeClr val="bg1"/>
                      </a:solidFill>
                      <a:prstDash val="solid"/>
                      <a:round/>
                      <a:headEnd type="none" w="med" len="med"/>
                      <a:tailEnd type="none" w="med" len="med"/>
                    </a:lnB>
                  </a:tcPr>
                </a:tc>
                <a:tc rowSpan="2">
                  <a:txBody>
                    <a:bodyPr/>
                    <a:lstStyle/>
                    <a:p>
                      <a:pPr algn="ctr"/>
                      <a:r>
                        <a:rPr lang="en-US" dirty="0"/>
                        <a:t>Subject</a:t>
                      </a:r>
                    </a:p>
                  </a:txBody>
                  <a:tcPr anchor="ctr">
                    <a:lnB w="12700" cap="flat" cmpd="sng" algn="ctr">
                      <a:solidFill>
                        <a:schemeClr val="bg1"/>
                      </a:solidFill>
                      <a:prstDash val="solid"/>
                      <a:round/>
                      <a:headEnd type="none" w="med" len="med"/>
                      <a:tailEnd type="none" w="med" len="med"/>
                    </a:lnB>
                  </a:tcPr>
                </a:tc>
                <a:tc gridSpan="2">
                  <a:txBody>
                    <a:bodyPr/>
                    <a:lstStyle/>
                    <a:p>
                      <a:pPr algn="ctr"/>
                      <a:r>
                        <a:rPr lang="en-US" dirty="0"/>
                        <a:t>Format</a:t>
                      </a:r>
                    </a:p>
                  </a:txBody>
                  <a:tcPr anchor="ctr">
                    <a:lnB w="12700" cap="flat" cmpd="sng" algn="ctr">
                      <a:solidFill>
                        <a:schemeClr val="bg1"/>
                      </a:solidFill>
                      <a:prstDash val="solid"/>
                      <a:round/>
                      <a:headEnd type="none" w="med" len="med"/>
                      <a:tailEnd type="none" w="med" len="med"/>
                    </a:lnB>
                  </a:tcPr>
                </a:tc>
                <a:tc hMerge="1">
                  <a:txBody>
                    <a:bodyPr/>
                    <a:lstStyle/>
                    <a:p>
                      <a:pPr algn="ctr"/>
                      <a:endParaRPr lang="en-US" dirty="0"/>
                    </a:p>
                  </a:txBody>
                  <a:tcPr anchor="ctr"/>
                </a:tc>
                <a:extLst>
                  <a:ext uri="{0D108BD9-81ED-4DB2-BD59-A6C34878D82A}">
                    <a16:rowId xmlns:a16="http://schemas.microsoft.com/office/drawing/2014/main" val="1512975007"/>
                  </a:ext>
                </a:extLst>
              </a:tr>
              <a:tr h="370840">
                <a:tc vMerge="1">
                  <a:txBody>
                    <a:bodyPr/>
                    <a:lstStyle/>
                    <a:p>
                      <a:endParaRPr lang="en-US" dirty="0"/>
                    </a:p>
                  </a:txBody>
                  <a:tcPr/>
                </a:tc>
                <a:tc vMerge="1">
                  <a:txBody>
                    <a:bodyPr/>
                    <a:lstStyle/>
                    <a:p>
                      <a:endParaRPr lang="en-US" dirty="0"/>
                    </a:p>
                  </a:txBody>
                  <a:tcPr/>
                </a:tc>
                <a:tc>
                  <a:txBody>
                    <a:bodyPr/>
                    <a:lstStyle/>
                    <a:p>
                      <a:pPr algn="ctr"/>
                      <a:r>
                        <a:rPr lang="en-US" sz="1800" b="1" kern="1200" dirty="0">
                          <a:solidFill>
                            <a:schemeClr val="lt1"/>
                          </a:solidFill>
                          <a:latin typeface="+mn-lt"/>
                          <a:ea typeface="+mn-ea"/>
                          <a:cs typeface="+mn-cs"/>
                        </a:rPr>
                        <a:t>Tablet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marL="0" algn="ctr" defTabSz="914400" rtl="0" eaLnBrk="1" latinLnBrk="0" hangingPunct="1"/>
                      <a:r>
                        <a:rPr lang="en-US" sz="1800" b="1" kern="1200" dirty="0">
                          <a:solidFill>
                            <a:schemeClr val="lt1"/>
                          </a:solidFill>
                          <a:latin typeface="+mn-lt"/>
                          <a:ea typeface="+mn-ea"/>
                          <a:cs typeface="+mn-cs"/>
                        </a:rPr>
                        <a:t>Paper/Pencil</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3976641718"/>
                  </a:ext>
                </a:extLst>
              </a:tr>
              <a:tr h="370840">
                <a:tc rowSpan="5">
                  <a:txBody>
                    <a:bodyPr/>
                    <a:lstStyle/>
                    <a:p>
                      <a:pPr algn="ctr"/>
                      <a:r>
                        <a:rPr lang="en-US" dirty="0"/>
                        <a:t>Grades 4 and 8</a:t>
                      </a:r>
                    </a:p>
                  </a:txBody>
                  <a:tcPr anchor="ctr">
                    <a:lnT w="12700" cap="flat" cmpd="sng" algn="ctr">
                      <a:solidFill>
                        <a:schemeClr val="bg1"/>
                      </a:solidFill>
                      <a:prstDash val="solid"/>
                      <a:round/>
                      <a:headEnd type="none" w="med" len="med"/>
                      <a:tailEnd type="none" w="med" len="med"/>
                    </a:lnT>
                  </a:tcPr>
                </a:tc>
                <a:tc>
                  <a:txBody>
                    <a:bodyPr/>
                    <a:lstStyle/>
                    <a:p>
                      <a:r>
                        <a:rPr lang="en-US" dirty="0"/>
                        <a:t>Mathematics</a:t>
                      </a:r>
                    </a:p>
                  </a:txBody>
                  <a:tcPr>
                    <a:lnT w="12700" cap="flat" cmpd="sng" algn="ctr">
                      <a:solidFill>
                        <a:schemeClr val="bg1"/>
                      </a:solidFill>
                      <a:prstDash val="solid"/>
                      <a:round/>
                      <a:headEnd type="none" w="med" len="med"/>
                      <a:tailEnd type="none" w="med" len="med"/>
                    </a:lnT>
                  </a:tcPr>
                </a:tc>
                <a:tc>
                  <a:txBody>
                    <a:bodyPr/>
                    <a:lstStyle/>
                    <a:p>
                      <a:pPr algn="ctr"/>
                      <a:r>
                        <a:rPr lang="en-US" dirty="0">
                          <a:sym typeface="Wingdings" panose="05000000000000000000" pitchFamily="2" charset="2"/>
                        </a:rPr>
                        <a:t></a:t>
                      </a:r>
                      <a:endParaRPr lang="en-US" dirty="0"/>
                    </a:p>
                  </a:txBody>
                  <a:tcPr anchor="ct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65941739"/>
                  </a:ext>
                </a:extLst>
              </a:tr>
              <a:tr h="370840">
                <a:tc vMerge="1">
                  <a:txBody>
                    <a:bodyPr/>
                    <a:lstStyle/>
                    <a:p>
                      <a:endParaRPr lang="en-US" dirty="0"/>
                    </a:p>
                  </a:txBody>
                  <a:tcPr/>
                </a:tc>
                <a:tc>
                  <a:txBody>
                    <a:bodyPr/>
                    <a:lstStyle/>
                    <a:p>
                      <a:r>
                        <a:rPr lang="en-US" dirty="0"/>
                        <a:t>Mathematics (Pilot)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962361060"/>
                  </a:ext>
                </a:extLst>
              </a:tr>
              <a:tr h="370840">
                <a:tc vMerge="1">
                  <a:txBody>
                    <a:bodyPr/>
                    <a:lstStyle/>
                    <a:p>
                      <a:endParaRPr lang="en-US" dirty="0"/>
                    </a:p>
                  </a:txBody>
                  <a:tcPr/>
                </a:tc>
                <a:tc>
                  <a:txBody>
                    <a:bodyPr/>
                    <a:lstStyle/>
                    <a:p>
                      <a:r>
                        <a:rPr lang="en-US" dirty="0"/>
                        <a:t>Reading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091704773"/>
                  </a:ext>
                </a:extLst>
              </a:tr>
              <a:tr h="370840">
                <a:tc vMerge="1">
                  <a:txBody>
                    <a:bodyPr/>
                    <a:lstStyle/>
                    <a:p>
                      <a:endParaRPr lang="en-US" dirty="0"/>
                    </a:p>
                  </a:txBody>
                  <a:tcPr/>
                </a:tc>
                <a:tc>
                  <a:txBody>
                    <a:bodyPr/>
                    <a:lstStyle/>
                    <a:p>
                      <a:r>
                        <a:rPr lang="en-US" dirty="0"/>
                        <a:t>Reading (Pilot)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187662950"/>
                  </a:ext>
                </a:extLst>
              </a:tr>
              <a:tr h="370840">
                <a:tc vMerge="1">
                  <a:txBody>
                    <a:bodyPr/>
                    <a:lstStyle/>
                    <a:p>
                      <a:endParaRPr lang="en-US" dirty="0"/>
                    </a:p>
                  </a:txBody>
                  <a:tcPr/>
                </a:tc>
                <a:tc>
                  <a:txBody>
                    <a:bodyPr/>
                    <a:lstStyle/>
                    <a:p>
                      <a:r>
                        <a:rPr lang="en-US" dirty="0"/>
                        <a:t>Science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nchor="ctr"/>
                </a:tc>
                <a:extLst>
                  <a:ext uri="{0D108BD9-81ED-4DB2-BD59-A6C34878D82A}">
                    <a16:rowId xmlns:a16="http://schemas.microsoft.com/office/drawing/2014/main" val="610996035"/>
                  </a:ext>
                </a:extLst>
              </a:tr>
              <a:tr h="370840">
                <a:tc rowSpan="3">
                  <a:txBody>
                    <a:bodyPr/>
                    <a:lstStyle/>
                    <a:p>
                      <a:pPr algn="ctr"/>
                      <a:r>
                        <a:rPr lang="en-US" dirty="0"/>
                        <a:t>Grade 12</a:t>
                      </a:r>
                    </a:p>
                  </a:txBody>
                  <a:tcPr anchor="ctr"/>
                </a:tc>
                <a:tc>
                  <a:txBody>
                    <a:bodyPr/>
                    <a:lstStyle/>
                    <a:p>
                      <a:r>
                        <a:rPr lang="en-US" dirty="0"/>
                        <a:t>Mathematics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nchor="ctr"/>
                </a:tc>
                <a:extLst>
                  <a:ext uri="{0D108BD9-81ED-4DB2-BD59-A6C34878D82A}">
                    <a16:rowId xmlns:a16="http://schemas.microsoft.com/office/drawing/2014/main" val="4176402180"/>
                  </a:ext>
                </a:extLst>
              </a:tr>
              <a:tr h="370840">
                <a:tc vMerge="1">
                  <a:txBody>
                    <a:bodyPr/>
                    <a:lstStyle/>
                    <a:p>
                      <a:endParaRPr lang="en-US" dirty="0"/>
                    </a:p>
                  </a:txBody>
                  <a:tcPr/>
                </a:tc>
                <a:tc>
                  <a:txBody>
                    <a:bodyPr/>
                    <a:lstStyle/>
                    <a:p>
                      <a:r>
                        <a:rPr lang="en-US" dirty="0"/>
                        <a:t>Reading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nchor="ctr"/>
                </a:tc>
                <a:extLst>
                  <a:ext uri="{0D108BD9-81ED-4DB2-BD59-A6C34878D82A}">
                    <a16:rowId xmlns:a16="http://schemas.microsoft.com/office/drawing/2014/main" val="3390379182"/>
                  </a:ext>
                </a:extLst>
              </a:tr>
              <a:tr h="370840">
                <a:tc vMerge="1">
                  <a:txBody>
                    <a:bodyPr/>
                    <a:lstStyle/>
                    <a:p>
                      <a:endParaRPr lang="en-US" dirty="0"/>
                    </a:p>
                  </a:txBody>
                  <a:tcPr/>
                </a:tc>
                <a:tc>
                  <a:txBody>
                    <a:bodyPr/>
                    <a:lstStyle/>
                    <a:p>
                      <a:r>
                        <a:rPr lang="en-US" dirty="0"/>
                        <a:t>Science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txBody>
                  <a:tcPr anchor="ctr"/>
                </a:tc>
                <a:extLst>
                  <a:ext uri="{0D108BD9-81ED-4DB2-BD59-A6C34878D82A}">
                    <a16:rowId xmlns:a16="http://schemas.microsoft.com/office/drawing/2014/main" val="1188295293"/>
                  </a:ext>
                </a:extLst>
              </a:tr>
            </a:tbl>
          </a:graphicData>
        </a:graphic>
      </p:graphicFrame>
      <p:sp>
        <p:nvSpPr>
          <p:cNvPr id="10" name="Date Placeholder 9">
            <a:extLst>
              <a:ext uri="{FF2B5EF4-FFF2-40B4-BE49-F238E27FC236}">
                <a16:creationId xmlns:a16="http://schemas.microsoft.com/office/drawing/2014/main" id="{E9A7E28E-4971-4189-8DBB-2508AC8CACC3}"/>
              </a:ext>
            </a:extLst>
          </p:cNvPr>
          <p:cNvSpPr>
            <a:spLocks noGrp="1"/>
          </p:cNvSpPr>
          <p:nvPr>
            <p:ph type="dt" sz="half" idx="2"/>
          </p:nvPr>
        </p:nvSpPr>
        <p:spPr/>
        <p:txBody>
          <a:bodyPr/>
          <a:lstStyle/>
          <a:p>
            <a:fld id="{A273CE26-0F5A-4E18-9942-1EF999A923F8}" type="datetime1">
              <a:rPr lang="en-US" smtClean="0"/>
              <a:t>8/24/2018</a:t>
            </a:fld>
            <a:endParaRPr lang="en-US"/>
          </a:p>
        </p:txBody>
      </p:sp>
    </p:spTree>
    <p:extLst>
      <p:ext uri="{BB962C8B-B14F-4D97-AF65-F5344CB8AC3E}">
        <p14:creationId xmlns:p14="http://schemas.microsoft.com/office/powerpoint/2010/main" val="1592021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3476-7AF8-4725-9F7C-3B9A15028B70}"/>
              </a:ext>
            </a:extLst>
          </p:cNvPr>
          <p:cNvSpPr>
            <a:spLocks noGrp="1"/>
          </p:cNvSpPr>
          <p:nvPr>
            <p:ph type="title"/>
          </p:nvPr>
        </p:nvSpPr>
        <p:spPr/>
        <p:txBody>
          <a:bodyPr/>
          <a:lstStyle/>
          <a:p>
            <a:r>
              <a:rPr lang="en-US"/>
              <a:t>NAEP Resources</a:t>
            </a:r>
          </a:p>
        </p:txBody>
      </p:sp>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p:txBody>
          <a:bodyPr vert="horz" lIns="91440" tIns="45720" rIns="91440" bIns="45720" rtlCol="0" anchor="t">
            <a:normAutofit/>
          </a:bodyPr>
          <a:lstStyle/>
          <a:p>
            <a:r>
              <a:rPr lang="en-US"/>
              <a:t>Results</a:t>
            </a:r>
          </a:p>
          <a:p>
            <a:pPr marL="457200" lvl="1" indent="0">
              <a:buNone/>
            </a:pPr>
            <a:r>
              <a:rPr lang="en-US">
                <a:hlinkClick r:id="rId2"/>
              </a:rPr>
              <a:t>https://nces.ed.gov/nationsreportcard/</a:t>
            </a:r>
            <a:endParaRPr lang="en-US"/>
          </a:p>
          <a:p>
            <a:r>
              <a:rPr lang="en-US"/>
              <a:t>NAEP Data Explorer</a:t>
            </a:r>
            <a:endParaRPr lang="en-US">
              <a:cs typeface="Calibri"/>
            </a:endParaRPr>
          </a:p>
          <a:p>
            <a:pPr marL="457200" lvl="1" indent="0">
              <a:buNone/>
            </a:pPr>
            <a:r>
              <a:rPr lang="en-US">
                <a:hlinkClick r:id="rId3"/>
              </a:rPr>
              <a:t>https://nces.ed.gov/nationsreportcard/naepdata/</a:t>
            </a:r>
            <a:endParaRPr lang="en-US"/>
          </a:p>
          <a:p>
            <a:r>
              <a:rPr lang="en-US"/>
              <a:t>NAEP Questions Tool</a:t>
            </a:r>
            <a:endParaRPr lang="en-US">
              <a:cs typeface="Calibri"/>
            </a:endParaRPr>
          </a:p>
          <a:p>
            <a:pPr marL="457200" lvl="1" indent="0">
              <a:buNone/>
            </a:pPr>
            <a:r>
              <a:rPr lang="en-US">
                <a:hlinkClick r:id="rId4"/>
              </a:rPr>
              <a:t>https://nces.ed.gov/nationsreportcard/nqt/</a:t>
            </a:r>
            <a:endParaRPr lang="en-US"/>
          </a:p>
          <a:p>
            <a:r>
              <a:rPr lang="en-US"/>
              <a:t>TIMSS</a:t>
            </a:r>
            <a:endParaRPr lang="en-US">
              <a:cs typeface="Calibri"/>
            </a:endParaRPr>
          </a:p>
          <a:p>
            <a:pPr marL="457200" lvl="1" indent="0">
              <a:buNone/>
            </a:pPr>
            <a:r>
              <a:rPr lang="en-US">
                <a:hlinkClick r:id="rId5"/>
              </a:rPr>
              <a:t>https://nces.ed.gov/timss/</a:t>
            </a:r>
            <a:endParaRPr lang="en-US"/>
          </a:p>
          <a:p>
            <a:pPr marL="457200" lvl="1" indent="0">
              <a:buNone/>
            </a:pPr>
            <a:endParaRPr lang="en-US">
              <a:cs typeface="Calibri"/>
            </a:endParaRPr>
          </a:p>
          <a:p>
            <a:pPr marL="457200" lvl="1" indent="0">
              <a:buNone/>
            </a:pPr>
            <a:endParaRPr lang="en-US"/>
          </a:p>
          <a:p>
            <a:pPr marL="457200" lvl="1" indent="0">
              <a:buNone/>
            </a:pPr>
            <a:endParaRPr lang="en-US"/>
          </a:p>
          <a:p>
            <a:pPr marL="457200" lvl="1" indent="0">
              <a:buNone/>
            </a:pPr>
            <a:endParaRPr lang="en-US"/>
          </a:p>
          <a:p>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84</a:t>
            </a:fld>
            <a:endParaRPr lang="en-US"/>
          </a:p>
        </p:txBody>
      </p:sp>
      <p:sp>
        <p:nvSpPr>
          <p:cNvPr id="5" name="Date Placeholder 4">
            <a:extLst>
              <a:ext uri="{FF2B5EF4-FFF2-40B4-BE49-F238E27FC236}">
                <a16:creationId xmlns:a16="http://schemas.microsoft.com/office/drawing/2014/main" id="{45D71309-FB34-44A0-8A77-5C6C2D5564F5}"/>
              </a:ext>
            </a:extLst>
          </p:cNvPr>
          <p:cNvSpPr>
            <a:spLocks noGrp="1"/>
          </p:cNvSpPr>
          <p:nvPr>
            <p:ph type="dt" sz="half" idx="2"/>
          </p:nvPr>
        </p:nvSpPr>
        <p:spPr/>
        <p:txBody>
          <a:bodyPr/>
          <a:lstStyle/>
          <a:p>
            <a:fld id="{209E154E-84B0-4FDD-B1F1-ED7289F1B79D}" type="datetime1">
              <a:rPr lang="en-US" smtClean="0"/>
              <a:t>8/24/2018</a:t>
            </a:fld>
            <a:endParaRPr lang="en-US"/>
          </a:p>
        </p:txBody>
      </p:sp>
    </p:spTree>
    <p:extLst>
      <p:ext uri="{BB962C8B-B14F-4D97-AF65-F5344CB8AC3E}">
        <p14:creationId xmlns:p14="http://schemas.microsoft.com/office/powerpoint/2010/main" val="7740923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2C78-0D40-477C-8F7B-A7DE185E03F5}"/>
              </a:ext>
            </a:extLst>
          </p:cNvPr>
          <p:cNvSpPr>
            <a:spLocks noGrp="1"/>
          </p:cNvSpPr>
          <p:nvPr>
            <p:ph type="title"/>
          </p:nvPr>
        </p:nvSpPr>
        <p:spPr/>
        <p:txBody>
          <a:bodyPr/>
          <a:lstStyle/>
          <a:p>
            <a:r>
              <a:rPr lang="en-US"/>
              <a:t>Georgia Inventory of Developing Skills (GKIDS) </a:t>
            </a:r>
          </a:p>
        </p:txBody>
      </p:sp>
      <p:sp>
        <p:nvSpPr>
          <p:cNvPr id="4" name="Slide Number Placeholder 3">
            <a:extLst>
              <a:ext uri="{FF2B5EF4-FFF2-40B4-BE49-F238E27FC236}">
                <a16:creationId xmlns:a16="http://schemas.microsoft.com/office/drawing/2014/main" id="{6EBE41CE-F237-410E-B42E-ED299C4053DC}"/>
              </a:ext>
            </a:extLst>
          </p:cNvPr>
          <p:cNvSpPr>
            <a:spLocks noGrp="1"/>
          </p:cNvSpPr>
          <p:nvPr>
            <p:ph type="sldNum" sz="quarter" idx="4"/>
          </p:nvPr>
        </p:nvSpPr>
        <p:spPr/>
        <p:txBody>
          <a:bodyPr/>
          <a:lstStyle/>
          <a:p>
            <a:fld id="{B63E4CEF-BB1E-48C7-AE93-F39F6AA99AD7}" type="slidenum">
              <a:rPr lang="en-US" smtClean="0"/>
              <a:pPr/>
              <a:t>85</a:t>
            </a:fld>
            <a:endParaRPr lang="en-US"/>
          </a:p>
        </p:txBody>
      </p:sp>
      <p:sp>
        <p:nvSpPr>
          <p:cNvPr id="3" name="Date Placeholder 2">
            <a:extLst>
              <a:ext uri="{FF2B5EF4-FFF2-40B4-BE49-F238E27FC236}">
                <a16:creationId xmlns:a16="http://schemas.microsoft.com/office/drawing/2014/main" id="{31DE8C56-D366-423F-B7BC-48CDB9C5BE5D}"/>
              </a:ext>
            </a:extLst>
          </p:cNvPr>
          <p:cNvSpPr>
            <a:spLocks noGrp="1"/>
          </p:cNvSpPr>
          <p:nvPr>
            <p:ph type="dt" sz="half" idx="2"/>
          </p:nvPr>
        </p:nvSpPr>
        <p:spPr/>
        <p:txBody>
          <a:bodyPr/>
          <a:lstStyle/>
          <a:p>
            <a:fld id="{26379E66-99F4-4082-B710-82014CF2C161}" type="datetime1">
              <a:rPr lang="en-US" smtClean="0"/>
              <a:t>8/24/2018</a:t>
            </a:fld>
            <a:endParaRPr lang="en-US"/>
          </a:p>
        </p:txBody>
      </p:sp>
    </p:spTree>
    <p:extLst>
      <p:ext uri="{BB962C8B-B14F-4D97-AF65-F5344CB8AC3E}">
        <p14:creationId xmlns:p14="http://schemas.microsoft.com/office/powerpoint/2010/main" val="35682964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normAutofit fontScale="90000"/>
          </a:bodyPr>
          <a:lstStyle/>
          <a:p>
            <a:r>
              <a:rPr lang="en-US" altLang="en-US"/>
              <a:t>Georgia Kindergarten Inventory of Developing Skills (GKIDS)</a:t>
            </a:r>
          </a:p>
        </p:txBody>
      </p:sp>
      <p:sp>
        <p:nvSpPr>
          <p:cNvPr id="149507" name="Content Placeholder 7"/>
          <p:cNvSpPr>
            <a:spLocks noGrp="1"/>
          </p:cNvSpPr>
          <p:nvPr>
            <p:ph idx="1"/>
          </p:nvPr>
        </p:nvSpPr>
        <p:spPr/>
        <p:txBody>
          <a:bodyPr vert="horz" lIns="91440" tIns="45720" rIns="91440" bIns="45720" rtlCol="0" anchor="t">
            <a:normAutofit fontScale="70000" lnSpcReduction="20000"/>
          </a:bodyPr>
          <a:lstStyle/>
          <a:p>
            <a:r>
              <a:rPr lang="en-US" altLang="en-US"/>
              <a:t>GKIDS continues in its current form in 2018-2019. The GKIDS website is currently open for 2018-2019.</a:t>
            </a:r>
          </a:p>
          <a:p>
            <a:r>
              <a:rPr lang="en-US" altLang="en-US"/>
              <a:t>Teachers should contact the school coordinator first and then the system test coordinator for assistance with GKIDS.</a:t>
            </a:r>
            <a:endParaRPr lang="en-US" altLang="en-US">
              <a:cs typeface="Calibri"/>
            </a:endParaRPr>
          </a:p>
          <a:p>
            <a:r>
              <a:rPr lang="en-US" altLang="en-US"/>
              <a:t>Teachers should enter student information into the website in a timely manner. </a:t>
            </a:r>
            <a:endParaRPr lang="en-US" altLang="en-US">
              <a:cs typeface="Calibri"/>
            </a:endParaRPr>
          </a:p>
          <a:p>
            <a:r>
              <a:rPr lang="en-US" altLang="en-US"/>
              <a:t>Students who transfer from a school/classroom should be released through the GKIDS website so they can be acquired by the new teacher.</a:t>
            </a:r>
            <a:endParaRPr lang="en-US" altLang="en-US">
              <a:cs typeface="Calibri"/>
            </a:endParaRPr>
          </a:p>
          <a:p>
            <a:r>
              <a:rPr lang="en-US" altLang="en-US"/>
              <a:t>GTID issues should be addressed with the school student database contact and/or the </a:t>
            </a:r>
            <a:r>
              <a:rPr lang="en-US" altLang="en-US" dirty="0"/>
              <a:t>GaDOE</a:t>
            </a:r>
            <a:r>
              <a:rPr lang="en-US" altLang="en-US"/>
              <a:t> Technology Services Division.</a:t>
            </a:r>
            <a:endParaRPr lang="en-US" altLang="en-US">
              <a:cs typeface="Calibri"/>
            </a:endParaRPr>
          </a:p>
          <a:p>
            <a:r>
              <a:rPr lang="en-US" altLang="en-US"/>
              <a:t>There is not a state-mandated baseline or end of year summary of required elements.</a:t>
            </a:r>
            <a:endParaRPr lang="en-US" altLang="en-US">
              <a:cs typeface="Calibri"/>
            </a:endParaRPr>
          </a:p>
          <a:p>
            <a:r>
              <a:rPr lang="en-US" altLang="en-US"/>
              <a:t>Teachers are responsible for students’ end of year reports prior to the end of the administration window in May.</a:t>
            </a:r>
            <a:endParaRPr lang="en-US" altLang="en-US">
              <a:cs typeface="Calibri"/>
            </a:endParaRPr>
          </a:p>
          <a:p>
            <a:r>
              <a:rPr lang="en-US" altLang="en-US"/>
              <a:t>A mid-year data file will again be available in January 2019.</a:t>
            </a:r>
            <a:endParaRPr lang="en-US" altLang="en-US">
              <a:cs typeface="Calibri"/>
            </a:endParaRPr>
          </a:p>
        </p:txBody>
      </p:sp>
      <p:sp>
        <p:nvSpPr>
          <p:cNvPr id="2" name="Slide Number Placeholder 1"/>
          <p:cNvSpPr>
            <a:spLocks noGrp="1"/>
          </p:cNvSpPr>
          <p:nvPr>
            <p:ph type="sldNum" sz="quarter" idx="4"/>
          </p:nvPr>
        </p:nvSpPr>
        <p:spPr/>
        <p:txBody>
          <a:bodyPr/>
          <a:lstStyle/>
          <a:p>
            <a:fld id="{B63E4CEF-BB1E-48C7-AE93-F39F6AA99AD7}" type="slidenum">
              <a:rPr lang="en-US" smtClean="0"/>
              <a:pPr/>
              <a:t>86</a:t>
            </a:fld>
            <a:endParaRPr lang="en-US"/>
          </a:p>
        </p:txBody>
      </p:sp>
      <p:sp>
        <p:nvSpPr>
          <p:cNvPr id="3" name="Date Placeholder 2">
            <a:extLst>
              <a:ext uri="{FF2B5EF4-FFF2-40B4-BE49-F238E27FC236}">
                <a16:creationId xmlns:a16="http://schemas.microsoft.com/office/drawing/2014/main" id="{D6BCFD6E-8D0D-4E21-8793-FA68AAF531EA}"/>
              </a:ext>
            </a:extLst>
          </p:cNvPr>
          <p:cNvSpPr>
            <a:spLocks noGrp="1"/>
          </p:cNvSpPr>
          <p:nvPr>
            <p:ph type="dt" sz="half" idx="2"/>
          </p:nvPr>
        </p:nvSpPr>
        <p:spPr/>
        <p:txBody>
          <a:bodyPr/>
          <a:lstStyle/>
          <a:p>
            <a:fld id="{9D083BCE-A513-4C2B-A837-006AF4F6647B}" type="datetime1">
              <a:rPr lang="en-US" smtClean="0"/>
              <a:t>8/24/2018</a:t>
            </a:fld>
            <a:endParaRPr lang="en-US"/>
          </a:p>
        </p:txBody>
      </p:sp>
    </p:spTree>
    <p:extLst>
      <p:ext uri="{BB962C8B-B14F-4D97-AF65-F5344CB8AC3E}">
        <p14:creationId xmlns:p14="http://schemas.microsoft.com/office/powerpoint/2010/main" val="25984384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9BA6-26DD-4C2D-B721-CEC63363757E}"/>
              </a:ext>
            </a:extLst>
          </p:cNvPr>
          <p:cNvSpPr>
            <a:spLocks noGrp="1"/>
          </p:cNvSpPr>
          <p:nvPr>
            <p:ph type="title"/>
          </p:nvPr>
        </p:nvSpPr>
        <p:spPr/>
        <p:txBody>
          <a:bodyPr>
            <a:normAutofit fontScale="90000"/>
          </a:bodyPr>
          <a:lstStyle/>
          <a:p>
            <a:r>
              <a:rPr lang="en-US" altLang="en-US"/>
              <a:t>Georgia Kindergarten Inventory of Developing Skills (GKIDS)</a:t>
            </a:r>
            <a:endParaRPr lang="en-US"/>
          </a:p>
        </p:txBody>
      </p:sp>
      <p:sp>
        <p:nvSpPr>
          <p:cNvPr id="3" name="Content Placeholder 2">
            <a:extLst>
              <a:ext uri="{FF2B5EF4-FFF2-40B4-BE49-F238E27FC236}">
                <a16:creationId xmlns:a16="http://schemas.microsoft.com/office/drawing/2014/main" id="{DA91C016-062D-4A95-922F-B2CCFB119C2C}"/>
              </a:ext>
            </a:extLst>
          </p:cNvPr>
          <p:cNvSpPr>
            <a:spLocks noGrp="1"/>
          </p:cNvSpPr>
          <p:nvPr>
            <p:ph idx="1"/>
          </p:nvPr>
        </p:nvSpPr>
        <p:spPr/>
        <p:txBody>
          <a:bodyPr>
            <a:normAutofit/>
          </a:bodyPr>
          <a:lstStyle/>
          <a:p>
            <a:pPr>
              <a:lnSpc>
                <a:spcPct val="100000"/>
              </a:lnSpc>
            </a:pPr>
            <a:r>
              <a:rPr lang="en-US"/>
              <a:t>Academic Domains</a:t>
            </a:r>
          </a:p>
          <a:p>
            <a:pPr lvl="1">
              <a:lnSpc>
                <a:spcPct val="100000"/>
              </a:lnSpc>
            </a:pPr>
            <a:r>
              <a:rPr lang="en-US"/>
              <a:t>Math</a:t>
            </a:r>
            <a:endParaRPr lang="en-US" dirty="0"/>
          </a:p>
          <a:p>
            <a:pPr lvl="1">
              <a:lnSpc>
                <a:spcPct val="100000"/>
              </a:lnSpc>
            </a:pPr>
            <a:r>
              <a:rPr lang="en-US"/>
              <a:t>ELA</a:t>
            </a:r>
            <a:endParaRPr lang="en-US" dirty="0"/>
          </a:p>
          <a:p>
            <a:pPr lvl="1">
              <a:lnSpc>
                <a:spcPct val="100000"/>
              </a:lnSpc>
            </a:pPr>
            <a:r>
              <a:rPr lang="en-US"/>
              <a:t>Science (Optional)</a:t>
            </a:r>
            <a:endParaRPr lang="en-US" dirty="0"/>
          </a:p>
          <a:p>
            <a:pPr lvl="1">
              <a:lnSpc>
                <a:spcPct val="100000"/>
              </a:lnSpc>
            </a:pPr>
            <a:r>
              <a:rPr lang="en-US"/>
              <a:t>Social Studies (Optional)</a:t>
            </a:r>
            <a:endParaRPr lang="en-US" dirty="0"/>
          </a:p>
          <a:p>
            <a:pPr>
              <a:lnSpc>
                <a:spcPct val="100000"/>
              </a:lnSpc>
            </a:pPr>
            <a:r>
              <a:rPr lang="en-US"/>
              <a:t>Non-Academic Domains</a:t>
            </a:r>
          </a:p>
          <a:p>
            <a:pPr lvl="1">
              <a:lnSpc>
                <a:spcPct val="100000"/>
              </a:lnSpc>
            </a:pPr>
            <a:r>
              <a:rPr lang="en-US"/>
              <a:t>Approaches to Learning</a:t>
            </a:r>
          </a:p>
          <a:p>
            <a:pPr lvl="1">
              <a:lnSpc>
                <a:spcPct val="100000"/>
              </a:lnSpc>
            </a:pPr>
            <a:r>
              <a:rPr lang="en-US"/>
              <a:t>Personal/Social Development</a:t>
            </a:r>
          </a:p>
          <a:p>
            <a:pPr lvl="1">
              <a:lnSpc>
                <a:spcPct val="100000"/>
              </a:lnSpc>
            </a:pPr>
            <a:r>
              <a:rPr lang="en-US"/>
              <a:t>Motor Skills (Optional)</a:t>
            </a:r>
          </a:p>
        </p:txBody>
      </p:sp>
      <p:sp>
        <p:nvSpPr>
          <p:cNvPr id="4" name="Slide Number Placeholder 3"/>
          <p:cNvSpPr>
            <a:spLocks noGrp="1"/>
          </p:cNvSpPr>
          <p:nvPr>
            <p:ph type="sldNum" sz="quarter" idx="4"/>
          </p:nvPr>
        </p:nvSpPr>
        <p:spPr/>
        <p:txBody>
          <a:bodyPr/>
          <a:lstStyle/>
          <a:p>
            <a:fld id="{B63E4CEF-BB1E-48C7-AE93-F39F6AA99AD7}" type="slidenum">
              <a:rPr lang="en-US" smtClean="0"/>
              <a:pPr/>
              <a:t>87</a:t>
            </a:fld>
            <a:endParaRPr lang="en-US"/>
          </a:p>
        </p:txBody>
      </p:sp>
      <p:sp>
        <p:nvSpPr>
          <p:cNvPr id="5" name="Date Placeholder 4">
            <a:extLst>
              <a:ext uri="{FF2B5EF4-FFF2-40B4-BE49-F238E27FC236}">
                <a16:creationId xmlns:a16="http://schemas.microsoft.com/office/drawing/2014/main" id="{FA57A3BC-51CD-4C23-AD62-933F25405300}"/>
              </a:ext>
            </a:extLst>
          </p:cNvPr>
          <p:cNvSpPr>
            <a:spLocks noGrp="1"/>
          </p:cNvSpPr>
          <p:nvPr>
            <p:ph type="dt" sz="half" idx="2"/>
          </p:nvPr>
        </p:nvSpPr>
        <p:spPr/>
        <p:txBody>
          <a:bodyPr/>
          <a:lstStyle/>
          <a:p>
            <a:fld id="{2667A103-9274-4204-BC67-89C12B063E31}" type="datetime1">
              <a:rPr lang="en-US" smtClean="0"/>
              <a:t>8/24/2018</a:t>
            </a:fld>
            <a:endParaRPr lang="en-US"/>
          </a:p>
        </p:txBody>
      </p:sp>
    </p:spTree>
    <p:extLst>
      <p:ext uri="{BB962C8B-B14F-4D97-AF65-F5344CB8AC3E}">
        <p14:creationId xmlns:p14="http://schemas.microsoft.com/office/powerpoint/2010/main" val="41037733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en-US" altLang="en-US"/>
              <a:t>GKIDS Readiness Check</a:t>
            </a:r>
          </a:p>
        </p:txBody>
      </p:sp>
      <p:sp>
        <p:nvSpPr>
          <p:cNvPr id="160771" name="Content Placeholder 2"/>
          <p:cNvSpPr>
            <a:spLocks noGrp="1"/>
          </p:cNvSpPr>
          <p:nvPr>
            <p:ph idx="1"/>
          </p:nvPr>
        </p:nvSpPr>
        <p:spPr/>
        <p:txBody>
          <a:bodyPr>
            <a:normAutofit fontScale="85000" lnSpcReduction="20000"/>
          </a:bodyPr>
          <a:lstStyle/>
          <a:p>
            <a:pPr>
              <a:lnSpc>
                <a:spcPct val="110000"/>
              </a:lnSpc>
            </a:pPr>
            <a:r>
              <a:rPr lang="en-US" altLang="en-US" dirty="0"/>
              <a:t>Developed </a:t>
            </a:r>
            <a:r>
              <a:rPr lang="en-US" altLang="en-US"/>
              <a:t>with our partners at the Department of Early Care &amp; Learning (DECAL</a:t>
            </a:r>
            <a:r>
              <a:rPr lang="en-US" altLang="en-US" dirty="0"/>
              <a:t>)</a:t>
            </a:r>
          </a:p>
          <a:p>
            <a:pPr>
              <a:lnSpc>
                <a:spcPct val="110000"/>
              </a:lnSpc>
            </a:pPr>
            <a:r>
              <a:rPr lang="en-US" altLang="en-US" dirty="0"/>
              <a:t>Augments </a:t>
            </a:r>
            <a:r>
              <a:rPr lang="en-US" altLang="en-US"/>
              <a:t>the Georgia Kindergarten Inventory of Developing Skills (GKIDS) and </a:t>
            </a:r>
            <a:r>
              <a:rPr lang="en-US" altLang="en-US" dirty="0"/>
              <a:t>is </a:t>
            </a:r>
            <a:r>
              <a:rPr lang="en-US" altLang="en-US"/>
              <a:t>administered during the first six weeks of kindergarten</a:t>
            </a:r>
            <a:endParaRPr lang="en-US" altLang="en-US" dirty="0"/>
          </a:p>
          <a:p>
            <a:pPr>
              <a:lnSpc>
                <a:spcPct val="110000"/>
              </a:lnSpc>
            </a:pPr>
            <a:r>
              <a:rPr lang="en-US" altLang="en-US"/>
              <a:t>Designed to highlight knowledge and skills critical for student success in learning, solely to guide instruction</a:t>
            </a:r>
            <a:endParaRPr lang="en-US" altLang="en-US" dirty="0"/>
          </a:p>
          <a:p>
            <a:pPr>
              <a:lnSpc>
                <a:spcPct val="110000"/>
              </a:lnSpc>
            </a:pPr>
            <a:r>
              <a:rPr lang="en-US" altLang="en-US" dirty="0"/>
              <a:t>Aligned </a:t>
            </a:r>
            <a:r>
              <a:rPr lang="en-US" altLang="en-US"/>
              <a:t>to the Georgia Early Learning Development Standards (GELDS) and correlated to the Georgia Standards of Excellence for kindergarten </a:t>
            </a:r>
            <a:endParaRPr lang="en-US" altLang="en-US" dirty="0"/>
          </a:p>
          <a:p>
            <a:pPr>
              <a:lnSpc>
                <a:spcPct val="110000"/>
              </a:lnSpc>
            </a:pPr>
            <a:r>
              <a:rPr lang="en-US" altLang="en-US" dirty="0"/>
              <a:t>Assesses</a:t>
            </a:r>
            <a:r>
              <a:rPr lang="en-US" altLang="en-US"/>
              <a:t> 20 essential concepts and skills</a:t>
            </a:r>
            <a:endParaRPr lang="en-US" altLang="en-US"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88</a:t>
            </a:fld>
            <a:endParaRPr lang="en-US"/>
          </a:p>
        </p:txBody>
      </p:sp>
      <p:sp>
        <p:nvSpPr>
          <p:cNvPr id="3" name="Date Placeholder 2">
            <a:extLst>
              <a:ext uri="{FF2B5EF4-FFF2-40B4-BE49-F238E27FC236}">
                <a16:creationId xmlns:a16="http://schemas.microsoft.com/office/drawing/2014/main" id="{C820F8FE-218D-40FD-AE20-542B91354780}"/>
              </a:ext>
            </a:extLst>
          </p:cNvPr>
          <p:cNvSpPr>
            <a:spLocks noGrp="1"/>
          </p:cNvSpPr>
          <p:nvPr>
            <p:ph type="dt" sz="half" idx="2"/>
          </p:nvPr>
        </p:nvSpPr>
        <p:spPr/>
        <p:txBody>
          <a:bodyPr/>
          <a:lstStyle/>
          <a:p>
            <a:fld id="{7C3CD2C6-036F-4590-A6DF-6DA847284324}" type="datetime1">
              <a:rPr lang="en-US" smtClean="0"/>
              <a:t>8/24/2018</a:t>
            </a:fld>
            <a:endParaRPr lang="en-US"/>
          </a:p>
        </p:txBody>
      </p:sp>
    </p:spTree>
    <p:extLst>
      <p:ext uri="{BB962C8B-B14F-4D97-AF65-F5344CB8AC3E}">
        <p14:creationId xmlns:p14="http://schemas.microsoft.com/office/powerpoint/2010/main" val="17967044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normAutofit/>
          </a:bodyPr>
          <a:lstStyle/>
          <a:p>
            <a:r>
              <a:rPr lang="en-US" altLang="en-US"/>
              <a:t>GKIDS: Administration Schedule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1928505"/>
              </p:ext>
            </p:extLst>
          </p:nvPr>
        </p:nvGraphicFramePr>
        <p:xfrm>
          <a:off x="603983" y="2452159"/>
          <a:ext cx="7886700" cy="1825702"/>
        </p:xfrm>
        <a:graphic>
          <a:graphicData uri="http://schemas.openxmlformats.org/drawingml/2006/table">
            <a:tbl>
              <a:tblPr firstRow="1" firstCol="1" bandRow="1">
                <a:tableStyleId>{5C22544A-7EE6-4342-B048-85BDC9FD1C3A}</a:tableStyleId>
              </a:tblPr>
              <a:tblGrid>
                <a:gridCol w="1726623">
                  <a:extLst>
                    <a:ext uri="{9D8B030D-6E8A-4147-A177-3AD203B41FA5}">
                      <a16:colId xmlns:a16="http://schemas.microsoft.com/office/drawing/2014/main" val="20000"/>
                    </a:ext>
                  </a:extLst>
                </a:gridCol>
                <a:gridCol w="6160077">
                  <a:extLst>
                    <a:ext uri="{9D8B030D-6E8A-4147-A177-3AD203B41FA5}">
                      <a16:colId xmlns:a16="http://schemas.microsoft.com/office/drawing/2014/main" val="20001"/>
                    </a:ext>
                  </a:extLst>
                </a:gridCol>
              </a:tblGrid>
              <a:tr h="714360">
                <a:tc>
                  <a:txBody>
                    <a:bodyPr/>
                    <a:lstStyle/>
                    <a:p>
                      <a:pPr marL="0" marR="0">
                        <a:spcBef>
                          <a:spcPts val="0"/>
                        </a:spcBef>
                        <a:spcAft>
                          <a:spcPts val="0"/>
                        </a:spcAft>
                      </a:pPr>
                      <a:r>
                        <a:rPr lang="en-US" sz="1600" b="1">
                          <a:solidFill>
                            <a:schemeClr val="tx1"/>
                          </a:solidFill>
                          <a:effectLst/>
                        </a:rPr>
                        <a:t>January 30, 2019</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0" marR="0">
                        <a:spcBef>
                          <a:spcPts val="0"/>
                        </a:spcBef>
                        <a:spcAft>
                          <a:spcPts val="0"/>
                        </a:spcAft>
                      </a:pPr>
                      <a:r>
                        <a:rPr lang="en-US" sz="1600" b="1">
                          <a:solidFill>
                            <a:schemeClr val="tx1"/>
                          </a:solidFill>
                          <a:effectLst/>
                        </a:rPr>
                        <a:t>Mid-Year GKIDS student data file posted to systems in the </a:t>
                      </a:r>
                      <a:r>
                        <a:rPr lang="en-US" sz="1600" b="1" err="1">
                          <a:solidFill>
                            <a:schemeClr val="tx1"/>
                          </a:solidFill>
                          <a:effectLst/>
                        </a:rPr>
                        <a:t>MyGaDOE</a:t>
                      </a:r>
                      <a:r>
                        <a:rPr lang="en-US" sz="1600" b="1">
                          <a:solidFill>
                            <a:schemeClr val="tx1"/>
                          </a:solidFill>
                          <a:effectLst/>
                        </a:rPr>
                        <a:t> Portal</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5"/>
                  </a:ext>
                </a:extLst>
              </a:tr>
              <a:tr h="514339">
                <a:tc>
                  <a:txBody>
                    <a:bodyPr/>
                    <a:lstStyle/>
                    <a:p>
                      <a:pPr marL="0" marR="0">
                        <a:spcBef>
                          <a:spcPts val="0"/>
                        </a:spcBef>
                        <a:spcAft>
                          <a:spcPts val="0"/>
                        </a:spcAft>
                      </a:pPr>
                      <a:r>
                        <a:rPr lang="en-US" sz="1600" b="1">
                          <a:solidFill>
                            <a:schemeClr val="tx1"/>
                          </a:solidFill>
                          <a:effectLst/>
                        </a:rPr>
                        <a:t>May 13, 2019</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0" marR="0">
                        <a:spcBef>
                          <a:spcPts val="0"/>
                        </a:spcBef>
                        <a:spcAft>
                          <a:spcPts val="0"/>
                        </a:spcAft>
                      </a:pPr>
                      <a:r>
                        <a:rPr lang="en-US" sz="1600" b="1">
                          <a:solidFill>
                            <a:schemeClr val="tx1"/>
                          </a:solidFill>
                          <a:effectLst/>
                        </a:rPr>
                        <a:t>Deadline for entry of student assessment data by teachers.</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6"/>
                  </a:ext>
                </a:extLst>
              </a:tr>
              <a:tr h="597003">
                <a:tc>
                  <a:txBody>
                    <a:bodyPr/>
                    <a:lstStyle/>
                    <a:p>
                      <a:pPr marL="0" marR="0">
                        <a:spcBef>
                          <a:spcPts val="0"/>
                        </a:spcBef>
                        <a:spcAft>
                          <a:spcPts val="0"/>
                        </a:spcAft>
                      </a:pPr>
                      <a:r>
                        <a:rPr lang="en-US" sz="1600" b="1">
                          <a:solidFill>
                            <a:schemeClr val="tx1"/>
                          </a:solidFill>
                          <a:effectLst/>
                        </a:rPr>
                        <a:t>June 10, 2019</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0" marR="0">
                        <a:spcBef>
                          <a:spcPts val="0"/>
                        </a:spcBef>
                        <a:spcAft>
                          <a:spcPts val="0"/>
                        </a:spcAft>
                      </a:pPr>
                      <a:r>
                        <a:rPr lang="en-US" sz="1600" b="1">
                          <a:solidFill>
                            <a:schemeClr val="accent6">
                              <a:lumMod val="75000"/>
                            </a:schemeClr>
                          </a:solidFill>
                          <a:effectLst/>
                        </a:rPr>
                        <a:t>GKIDS Website closes</a:t>
                      </a:r>
                      <a:r>
                        <a:rPr lang="en-US" sz="1600" b="1">
                          <a:solidFill>
                            <a:schemeClr val="tx1"/>
                          </a:solidFill>
                          <a:effectLst/>
                        </a:rPr>
                        <a:t> for the 2018-2019 school year.</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7"/>
                  </a:ext>
                </a:extLst>
              </a:tr>
            </a:tbl>
          </a:graphicData>
        </a:graphic>
      </p:graphicFrame>
      <p:sp>
        <p:nvSpPr>
          <p:cNvPr id="2" name="Slide Number Placeholder 1"/>
          <p:cNvSpPr>
            <a:spLocks noGrp="1"/>
          </p:cNvSpPr>
          <p:nvPr>
            <p:ph type="sldNum" sz="quarter" idx="4"/>
          </p:nvPr>
        </p:nvSpPr>
        <p:spPr/>
        <p:txBody>
          <a:bodyPr/>
          <a:lstStyle/>
          <a:p>
            <a:fld id="{B63E4CEF-BB1E-48C7-AE93-F39F6AA99AD7}" type="slidenum">
              <a:rPr lang="en-US" smtClean="0"/>
              <a:pPr/>
              <a:t>89</a:t>
            </a:fld>
            <a:endParaRPr lang="en-US"/>
          </a:p>
        </p:txBody>
      </p:sp>
      <p:sp>
        <p:nvSpPr>
          <p:cNvPr id="3" name="Date Placeholder 2">
            <a:extLst>
              <a:ext uri="{FF2B5EF4-FFF2-40B4-BE49-F238E27FC236}">
                <a16:creationId xmlns:a16="http://schemas.microsoft.com/office/drawing/2014/main" id="{031F7246-A808-4070-A186-4CCF733E3B67}"/>
              </a:ext>
            </a:extLst>
          </p:cNvPr>
          <p:cNvSpPr>
            <a:spLocks noGrp="1"/>
          </p:cNvSpPr>
          <p:nvPr>
            <p:ph type="dt" sz="half" idx="2"/>
          </p:nvPr>
        </p:nvSpPr>
        <p:spPr/>
        <p:txBody>
          <a:bodyPr/>
          <a:lstStyle/>
          <a:p>
            <a:fld id="{9D8E267A-4A90-4248-ACDB-057BE9F044D1}" type="datetime1">
              <a:rPr lang="en-US" smtClean="0"/>
              <a:t>8/24/2018</a:t>
            </a:fld>
            <a:endParaRPr lang="en-US"/>
          </a:p>
        </p:txBody>
      </p:sp>
    </p:spTree>
    <p:extLst>
      <p:ext uri="{BB962C8B-B14F-4D97-AF65-F5344CB8AC3E}">
        <p14:creationId xmlns:p14="http://schemas.microsoft.com/office/powerpoint/2010/main" val="109831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7D4E4DF4-67CF-40A3-875A-4F27EA08D77A}"/>
              </a:ext>
            </a:extLst>
          </p:cNvPr>
          <p:cNvSpPr>
            <a:spLocks noGrp="1"/>
          </p:cNvSpPr>
          <p:nvPr>
            <p:ph type="title"/>
          </p:nvPr>
        </p:nvSpPr>
        <p:spPr>
          <a:xfrm>
            <a:off x="457200" y="217488"/>
            <a:ext cx="8229600" cy="487362"/>
          </a:xfrm>
        </p:spPr>
        <p:txBody>
          <a:bodyPr rtlCol="0">
            <a:normAutofit fontScale="90000"/>
          </a:bodyPr>
          <a:lstStyle/>
          <a:p>
            <a:pPr eaLnBrk="1" fontAlgn="auto" hangingPunct="1">
              <a:spcAft>
                <a:spcPts val="0"/>
              </a:spcAft>
              <a:defRPr/>
            </a:pPr>
            <a:r>
              <a:rPr lang="en-US" altLang="en-US"/>
              <a:t>State Board Rules</a:t>
            </a:r>
          </a:p>
        </p:txBody>
      </p:sp>
      <p:sp>
        <p:nvSpPr>
          <p:cNvPr id="9219" name="Content Placeholder 2">
            <a:extLst>
              <a:ext uri="{FF2B5EF4-FFF2-40B4-BE49-F238E27FC236}">
                <a16:creationId xmlns:a16="http://schemas.microsoft.com/office/drawing/2014/main" id="{4137C718-DDDC-4F0E-992B-4CE7973DFDCE}"/>
              </a:ext>
            </a:extLst>
          </p:cNvPr>
          <p:cNvSpPr>
            <a:spLocks noGrp="1"/>
          </p:cNvSpPr>
          <p:nvPr>
            <p:ph idx="1"/>
          </p:nvPr>
        </p:nvSpPr>
        <p:spPr>
          <a:xfrm>
            <a:off x="44450" y="1008063"/>
            <a:ext cx="8832850" cy="5029200"/>
          </a:xfrm>
        </p:spPr>
        <p:txBody>
          <a:bodyPr rtlCol="0">
            <a:normAutofit fontScale="92500" lnSpcReduction="10000"/>
          </a:bodyPr>
          <a:lstStyle/>
          <a:p>
            <a:pPr eaLnBrk="1" fontAlgn="auto" hangingPunct="1">
              <a:spcAft>
                <a:spcPts val="0"/>
              </a:spcAft>
              <a:buFont typeface="Arial" charset="0"/>
              <a:buNone/>
              <a:defRPr/>
            </a:pPr>
            <a:r>
              <a:rPr lang="en-US" sz="1800" b="1"/>
              <a:t>	</a:t>
            </a:r>
            <a:r>
              <a:rPr lang="en-US" sz="2000" b="1"/>
              <a:t>State Board Rules relating to assessment include: </a:t>
            </a:r>
          </a:p>
          <a:p>
            <a:pPr lvl="1">
              <a:defRPr/>
            </a:pPr>
            <a:r>
              <a:rPr lang="en-US" sz="1800"/>
              <a:t>160-3-1-.07 Testing Programs – Student Assessment </a:t>
            </a:r>
          </a:p>
          <a:p>
            <a:pPr lvl="1">
              <a:defRPr/>
            </a:pPr>
            <a:r>
              <a:rPr lang="en-US" sz="1800"/>
              <a:t>160-4-2-.11 Promotion, Placement, and Retention </a:t>
            </a:r>
          </a:p>
          <a:p>
            <a:pPr lvl="1">
              <a:defRPr/>
            </a:pPr>
            <a:r>
              <a:rPr lang="en-US" sz="1800"/>
              <a:t>160-4-2-.13 Statewide Passing Score </a:t>
            </a:r>
          </a:p>
          <a:p>
            <a:pPr lvl="1">
              <a:defRPr/>
            </a:pPr>
            <a:r>
              <a:rPr lang="en-US" sz="1800"/>
              <a:t>160-4-2-.20 List of State-Funded K-8 Subjects and 9-12 Courses </a:t>
            </a:r>
          </a:p>
          <a:p>
            <a:pPr lvl="1">
              <a:defRPr/>
            </a:pPr>
            <a:r>
              <a:rPr lang="en-US" sz="1800"/>
              <a:t>160-4-2-.31 Hospital/Homebound (HHB) Services </a:t>
            </a:r>
          </a:p>
          <a:p>
            <a:pPr lvl="1">
              <a:defRPr/>
            </a:pPr>
            <a:r>
              <a:rPr lang="en-US" sz="1800"/>
              <a:t>160-4-2-.34 Dual Enrollment and Move On When Ready </a:t>
            </a:r>
          </a:p>
          <a:p>
            <a:pPr lvl="1">
              <a:defRPr/>
            </a:pPr>
            <a:r>
              <a:rPr lang="en-US" sz="1800"/>
              <a:t>160-4-2-.06 through 160-4-2-.48 (IHF) High School Graduation Requirements </a:t>
            </a:r>
          </a:p>
          <a:p>
            <a:pPr lvl="1">
              <a:defRPr/>
            </a:pPr>
            <a:r>
              <a:rPr lang="en-US" sz="1800"/>
              <a:t>160-4-5-.02 Language Assistance: Program for English Learners (ELs) </a:t>
            </a:r>
          </a:p>
          <a:p>
            <a:pPr lvl="1">
              <a:defRPr/>
            </a:pPr>
            <a:r>
              <a:rPr lang="en-US" sz="1800"/>
              <a:t>160-4-8-.12 Alternative Education Programs </a:t>
            </a:r>
          </a:p>
          <a:p>
            <a:pPr lvl="1">
              <a:defRPr/>
            </a:pPr>
            <a:r>
              <a:rPr lang="en-US" sz="1800"/>
              <a:t>160-4-9-.07 Charter Systems </a:t>
            </a:r>
          </a:p>
          <a:p>
            <a:pPr lvl="1">
              <a:defRPr/>
            </a:pPr>
            <a:r>
              <a:rPr lang="en-US" sz="1800"/>
              <a:t>160-5-1-.07 Student Data Collection </a:t>
            </a:r>
          </a:p>
          <a:p>
            <a:pPr lvl="1">
              <a:defRPr/>
            </a:pPr>
            <a:r>
              <a:rPr lang="en-US" sz="1800"/>
              <a:t>160-5-1-.14 Transfer of Student Records </a:t>
            </a:r>
          </a:p>
          <a:p>
            <a:pPr lvl="1">
              <a:defRPr/>
            </a:pPr>
            <a:r>
              <a:rPr lang="en-US" sz="1800"/>
              <a:t>160-5-1-.15 Awarding of Units of Credit and Acceptance of Transfer Credit and/or Grades </a:t>
            </a:r>
          </a:p>
          <a:p>
            <a:pPr lvl="1">
              <a:defRPr/>
            </a:pPr>
            <a:r>
              <a:rPr lang="en-US" sz="1800"/>
              <a:t>160-5-1-.33 Strategic Waivers and Title 20/No Waivers School Systems </a:t>
            </a:r>
          </a:p>
          <a:p>
            <a:pPr lvl="1">
              <a:defRPr/>
            </a:pPr>
            <a:r>
              <a:rPr lang="en-US" sz="1800"/>
              <a:t>160‐7‐1‐.01 Single Statewide Accountability System</a:t>
            </a:r>
          </a:p>
          <a:p>
            <a:pPr marL="457200" lvl="1" indent="0">
              <a:buNone/>
              <a:defRPr/>
            </a:pPr>
            <a:endParaRPr lang="en-US" sz="2000"/>
          </a:p>
          <a:p>
            <a:pPr marL="0" indent="0" eaLnBrk="1" fontAlgn="auto" hangingPunct="1">
              <a:spcAft>
                <a:spcPts val="0"/>
              </a:spcAft>
              <a:buFont typeface="Arial" panose="020B0604020202020204" pitchFamily="34" charset="0"/>
              <a:buNone/>
              <a:defRPr/>
            </a:pPr>
            <a:r>
              <a:rPr lang="en-US" sz="1500" b="1">
                <a:solidFill>
                  <a:srgbClr val="0000CC"/>
                </a:solidFill>
                <a:hlinkClick r:id="rId2"/>
              </a:rPr>
              <a:t>http://www.gadoe.org/External-Affairs-and-Policy/State-Board-of-Education/Pages/PEABoardRules.aspx</a:t>
            </a:r>
            <a:endParaRPr lang="en-US" sz="1500" b="1">
              <a:solidFill>
                <a:srgbClr val="0000CC"/>
              </a:solidFill>
            </a:endParaRPr>
          </a:p>
        </p:txBody>
      </p:sp>
      <p:sp>
        <p:nvSpPr>
          <p:cNvPr id="2" name="Slide Number Placeholder 1"/>
          <p:cNvSpPr>
            <a:spLocks noGrp="1"/>
          </p:cNvSpPr>
          <p:nvPr>
            <p:ph type="sldNum" sz="quarter" idx="4"/>
          </p:nvPr>
        </p:nvSpPr>
        <p:spPr/>
        <p:txBody>
          <a:bodyPr/>
          <a:lstStyle/>
          <a:p>
            <a:fld id="{B63E4CEF-BB1E-48C7-AE93-F39F6AA99AD7}" type="slidenum">
              <a:rPr lang="en-US" smtClean="0"/>
              <a:pPr/>
              <a:t>9</a:t>
            </a:fld>
            <a:endParaRPr lang="en-US"/>
          </a:p>
        </p:txBody>
      </p:sp>
      <p:sp>
        <p:nvSpPr>
          <p:cNvPr id="3" name="Date Placeholder 2">
            <a:extLst>
              <a:ext uri="{FF2B5EF4-FFF2-40B4-BE49-F238E27FC236}">
                <a16:creationId xmlns:a16="http://schemas.microsoft.com/office/drawing/2014/main" id="{0F741476-A727-4C17-BF0E-7824B197A311}"/>
              </a:ext>
            </a:extLst>
          </p:cNvPr>
          <p:cNvSpPr>
            <a:spLocks noGrp="1"/>
          </p:cNvSpPr>
          <p:nvPr>
            <p:ph type="dt" sz="half" idx="2"/>
          </p:nvPr>
        </p:nvSpPr>
        <p:spPr/>
        <p:txBody>
          <a:bodyPr/>
          <a:lstStyle/>
          <a:p>
            <a:fld id="{CD065C17-B2BF-491E-8DE5-CE5D601BC563}" type="datetime1">
              <a:rPr lang="en-US" smtClean="0"/>
              <a:t>8/24/2018</a:t>
            </a:fld>
            <a:endParaRPr lang="en-US"/>
          </a:p>
        </p:txBody>
      </p:sp>
    </p:spTree>
    <p:extLst>
      <p:ext uri="{BB962C8B-B14F-4D97-AF65-F5344CB8AC3E}">
        <p14:creationId xmlns:p14="http://schemas.microsoft.com/office/powerpoint/2010/main" val="5371138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3476-7AF8-4725-9F7C-3B9A15028B70}"/>
              </a:ext>
            </a:extLst>
          </p:cNvPr>
          <p:cNvSpPr>
            <a:spLocks noGrp="1"/>
          </p:cNvSpPr>
          <p:nvPr>
            <p:ph type="title"/>
          </p:nvPr>
        </p:nvSpPr>
        <p:spPr/>
        <p:txBody>
          <a:bodyPr/>
          <a:lstStyle/>
          <a:p>
            <a:r>
              <a:rPr lang="en-US"/>
              <a:t>GKIDS: Resources</a:t>
            </a:r>
          </a:p>
        </p:txBody>
      </p:sp>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p:txBody>
          <a:bodyPr vert="horz" lIns="91440" tIns="45720" rIns="91440" bIns="45720" rtlCol="0" anchor="t">
            <a:normAutofit/>
          </a:bodyPr>
          <a:lstStyle/>
          <a:p>
            <a:r>
              <a:rPr lang="en-US"/>
              <a:t>Administration Manual</a:t>
            </a:r>
          </a:p>
          <a:p>
            <a:r>
              <a:rPr lang="en-US"/>
              <a:t>Assessment and Instructional Guide</a:t>
            </a:r>
          </a:p>
          <a:p>
            <a:r>
              <a:rPr lang="en-US"/>
              <a:t>Reference Guide and FAQs</a:t>
            </a:r>
          </a:p>
          <a:p>
            <a:r>
              <a:rPr lang="en-US"/>
              <a:t>Parent Brochure</a:t>
            </a:r>
          </a:p>
          <a:p>
            <a:r>
              <a:rPr lang="en-US"/>
              <a:t>Roster Upload Directions and File Layout</a:t>
            </a:r>
            <a:endParaRPr lang="en-US">
              <a:cs typeface="Calibri"/>
            </a:endParaRPr>
          </a:p>
        </p:txBody>
      </p:sp>
      <p:sp>
        <p:nvSpPr>
          <p:cNvPr id="4" name="Slide Number Placeholder 3"/>
          <p:cNvSpPr>
            <a:spLocks noGrp="1"/>
          </p:cNvSpPr>
          <p:nvPr>
            <p:ph type="sldNum" sz="quarter" idx="4"/>
          </p:nvPr>
        </p:nvSpPr>
        <p:spPr/>
        <p:txBody>
          <a:bodyPr/>
          <a:lstStyle/>
          <a:p>
            <a:fld id="{B63E4CEF-BB1E-48C7-AE93-F39F6AA99AD7}" type="slidenum">
              <a:rPr lang="en-US" smtClean="0"/>
              <a:pPr/>
              <a:t>90</a:t>
            </a:fld>
            <a:endParaRPr lang="en-US"/>
          </a:p>
        </p:txBody>
      </p:sp>
      <p:sp>
        <p:nvSpPr>
          <p:cNvPr id="5" name="Date Placeholder 4">
            <a:extLst>
              <a:ext uri="{FF2B5EF4-FFF2-40B4-BE49-F238E27FC236}">
                <a16:creationId xmlns:a16="http://schemas.microsoft.com/office/drawing/2014/main" id="{06C68809-A926-44F0-B0E0-CD72B5020A9E}"/>
              </a:ext>
            </a:extLst>
          </p:cNvPr>
          <p:cNvSpPr>
            <a:spLocks noGrp="1"/>
          </p:cNvSpPr>
          <p:nvPr>
            <p:ph type="dt" sz="half" idx="2"/>
          </p:nvPr>
        </p:nvSpPr>
        <p:spPr/>
        <p:txBody>
          <a:bodyPr/>
          <a:lstStyle/>
          <a:p>
            <a:fld id="{E997F7DB-6C9F-47A4-91DB-2AE99BCBA07C}" type="datetime1">
              <a:rPr lang="en-US" smtClean="0"/>
              <a:t>8/24/2018</a:t>
            </a:fld>
            <a:endParaRPr lang="en-US"/>
          </a:p>
        </p:txBody>
      </p:sp>
    </p:spTree>
    <p:extLst>
      <p:ext uri="{BB962C8B-B14F-4D97-AF65-F5344CB8AC3E}">
        <p14:creationId xmlns:p14="http://schemas.microsoft.com/office/powerpoint/2010/main" val="5258240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1E7F-8058-4DB1-B291-B2DB6EDA7197}"/>
              </a:ext>
            </a:extLst>
          </p:cNvPr>
          <p:cNvSpPr>
            <a:spLocks noGrp="1"/>
          </p:cNvSpPr>
          <p:nvPr>
            <p:ph type="title"/>
          </p:nvPr>
        </p:nvSpPr>
        <p:spPr/>
        <p:txBody>
          <a:bodyPr>
            <a:normAutofit/>
          </a:bodyPr>
          <a:lstStyle/>
          <a:p>
            <a:r>
              <a:rPr lang="en-US" sz="6600" dirty="0"/>
              <a:t>Keenville</a:t>
            </a:r>
            <a:br>
              <a:rPr lang="en-US" sz="6600" dirty="0"/>
            </a:br>
            <a:endParaRPr lang="en-US" sz="6600" dirty="0"/>
          </a:p>
        </p:txBody>
      </p:sp>
      <p:sp>
        <p:nvSpPr>
          <p:cNvPr id="4" name="Slide Number Placeholder 3">
            <a:extLst>
              <a:ext uri="{FF2B5EF4-FFF2-40B4-BE49-F238E27FC236}">
                <a16:creationId xmlns:a16="http://schemas.microsoft.com/office/drawing/2014/main" id="{28B3B0F4-078F-4678-9B49-F1BE1B06F626}"/>
              </a:ext>
            </a:extLst>
          </p:cNvPr>
          <p:cNvSpPr>
            <a:spLocks noGrp="1"/>
          </p:cNvSpPr>
          <p:nvPr>
            <p:ph type="sldNum" sz="quarter" idx="4"/>
          </p:nvPr>
        </p:nvSpPr>
        <p:spPr/>
        <p:txBody>
          <a:bodyPr/>
          <a:lstStyle/>
          <a:p>
            <a:fld id="{B63E4CEF-BB1E-48C7-AE93-F39F6AA99AD7}" type="slidenum">
              <a:rPr lang="en-US" smtClean="0"/>
              <a:pPr/>
              <a:t>91</a:t>
            </a:fld>
            <a:endParaRPr lang="en-US"/>
          </a:p>
        </p:txBody>
      </p:sp>
      <p:sp>
        <p:nvSpPr>
          <p:cNvPr id="3" name="Date Placeholder 2">
            <a:extLst>
              <a:ext uri="{FF2B5EF4-FFF2-40B4-BE49-F238E27FC236}">
                <a16:creationId xmlns:a16="http://schemas.microsoft.com/office/drawing/2014/main" id="{1AEA90F9-5E22-4198-AAF6-7751FC440487}"/>
              </a:ext>
            </a:extLst>
          </p:cNvPr>
          <p:cNvSpPr>
            <a:spLocks noGrp="1"/>
          </p:cNvSpPr>
          <p:nvPr>
            <p:ph type="dt" sz="half" idx="2"/>
          </p:nvPr>
        </p:nvSpPr>
        <p:spPr/>
        <p:txBody>
          <a:bodyPr/>
          <a:lstStyle/>
          <a:p>
            <a:fld id="{91AD4E65-27B5-4AE3-8CF8-45BE14AD1B0D}" type="datetime1">
              <a:rPr lang="en-US" smtClean="0"/>
              <a:t>8/24/2018</a:t>
            </a:fld>
            <a:endParaRPr lang="en-US"/>
          </a:p>
        </p:txBody>
      </p:sp>
    </p:spTree>
    <p:extLst>
      <p:ext uri="{BB962C8B-B14F-4D97-AF65-F5344CB8AC3E}">
        <p14:creationId xmlns:p14="http://schemas.microsoft.com/office/powerpoint/2010/main" val="40585351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descr="A screen shot of a computer&#10;&#10;Description generated with high confidence">
            <a:extLst>
              <a:ext uri="{FF2B5EF4-FFF2-40B4-BE49-F238E27FC236}">
                <a16:creationId xmlns:a16="http://schemas.microsoft.com/office/drawing/2014/main" id="{4BD96032-8923-438A-B053-164434878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69893">
            <a:off x="4674645" y="4289505"/>
            <a:ext cx="4252077" cy="2274179"/>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EA4B4C5B-C102-4BDE-A84C-BBB7A3541002}"/>
              </a:ext>
            </a:extLst>
          </p:cNvPr>
          <p:cNvSpPr>
            <a:spLocks noGrp="1"/>
          </p:cNvSpPr>
          <p:nvPr>
            <p:ph type="title"/>
          </p:nvPr>
        </p:nvSpPr>
        <p:spPr>
          <a:xfrm>
            <a:off x="603982" y="334016"/>
            <a:ext cx="6427013" cy="1325563"/>
          </a:xfrm>
        </p:spPr>
        <p:txBody>
          <a:bodyPr>
            <a:noAutofit/>
          </a:bodyPr>
          <a:lstStyle/>
          <a:p>
            <a:r>
              <a:rPr lang="en-US" dirty="0" err="1"/>
              <a:t>Keenville</a:t>
            </a:r>
            <a:r>
              <a:rPr lang="en-US" dirty="0"/>
              <a:t>: Overview</a:t>
            </a:r>
            <a:endParaRPr lang="en-US" dirty="0">
              <a:solidFill>
                <a:schemeClr val="tx1">
                  <a:lumMod val="85000"/>
                  <a:lumOff val="15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77EE81A9-60B4-44CE-9D36-136BBBCD9870}"/>
              </a:ext>
            </a:extLst>
          </p:cNvPr>
          <p:cNvSpPr>
            <a:spLocks noGrp="1"/>
          </p:cNvSpPr>
          <p:nvPr>
            <p:ph sz="half" idx="1"/>
          </p:nvPr>
        </p:nvSpPr>
        <p:spPr>
          <a:xfrm>
            <a:off x="628650" y="1572768"/>
            <a:ext cx="7886700" cy="4604195"/>
          </a:xfrm>
        </p:spPr>
        <p:txBody>
          <a:bodyPr>
            <a:normAutofit/>
          </a:bodyPr>
          <a:lstStyle/>
          <a:p>
            <a:r>
              <a:rPr lang="en-US" dirty="0" err="1"/>
              <a:t>Keenville</a:t>
            </a:r>
            <a:r>
              <a:rPr lang="en-US" dirty="0"/>
              <a:t> is a series of interactive challenges that actively engage students and assess key literacy and numeracy skills in real-time.</a:t>
            </a:r>
          </a:p>
          <a:p>
            <a:r>
              <a:rPr lang="en-US" dirty="0" err="1"/>
              <a:t>Keenville</a:t>
            </a:r>
            <a:r>
              <a:rPr lang="en-US" dirty="0"/>
              <a:t> offers the opportunity to:</a:t>
            </a:r>
          </a:p>
          <a:p>
            <a:pPr marL="568325" lvl="1" indent="-222250"/>
            <a:r>
              <a:rPr lang="en-US" dirty="0"/>
              <a:t>integrate assessment alongside instruction;</a:t>
            </a:r>
          </a:p>
          <a:p>
            <a:pPr marL="568325" lvl="1" indent="-222250"/>
            <a:r>
              <a:rPr lang="en-US" dirty="0"/>
              <a:t>support and empower teachers with information to differentiate instruction; and</a:t>
            </a:r>
          </a:p>
          <a:p>
            <a:pPr marL="568325" lvl="1" indent="-222250"/>
            <a:r>
              <a:rPr lang="en-US" dirty="0"/>
              <a:t>hook students into the</a:t>
            </a:r>
            <a:br>
              <a:rPr lang="en-US" dirty="0"/>
            </a:br>
            <a:r>
              <a:rPr lang="en-US" dirty="0"/>
              <a:t>fun of learning.</a:t>
            </a:r>
          </a:p>
        </p:txBody>
      </p:sp>
      <p:pic>
        <p:nvPicPr>
          <p:cNvPr id="8" name="Picture 5" descr="Picture 5">
            <a:extLst>
              <a:ext uri="{FF2B5EF4-FFF2-40B4-BE49-F238E27FC236}">
                <a16:creationId xmlns:a16="http://schemas.microsoft.com/office/drawing/2014/main" id="{C9EBB615-088E-406C-8765-9F7101FE2B22}"/>
              </a:ext>
            </a:extLst>
          </p:cNvPr>
          <p:cNvPicPr>
            <a:picLocks noChangeAspect="1"/>
          </p:cNvPicPr>
          <p:nvPr/>
        </p:nvPicPr>
        <p:blipFill>
          <a:blip r:embed="rId4">
            <a:extLst/>
          </a:blip>
          <a:stretch>
            <a:fillRect/>
          </a:stretch>
        </p:blipFill>
        <p:spPr>
          <a:xfrm>
            <a:off x="57994" y="4386647"/>
            <a:ext cx="967092" cy="1622379"/>
          </a:xfrm>
          <a:prstGeom prst="rect">
            <a:avLst/>
          </a:prstGeom>
          <a:ln w="12700">
            <a:miter lim="400000"/>
          </a:ln>
        </p:spPr>
      </p:pic>
      <p:sp>
        <p:nvSpPr>
          <p:cNvPr id="4" name="Date Placeholder 3">
            <a:extLst>
              <a:ext uri="{FF2B5EF4-FFF2-40B4-BE49-F238E27FC236}">
                <a16:creationId xmlns:a16="http://schemas.microsoft.com/office/drawing/2014/main" id="{D7BB9574-4B33-491E-8B8E-591708586755}"/>
              </a:ext>
            </a:extLst>
          </p:cNvPr>
          <p:cNvSpPr>
            <a:spLocks noGrp="1"/>
          </p:cNvSpPr>
          <p:nvPr>
            <p:ph type="dt" sz="half" idx="10"/>
          </p:nvPr>
        </p:nvSpPr>
        <p:spPr/>
        <p:txBody>
          <a:bodyPr/>
          <a:lstStyle/>
          <a:p>
            <a:fld id="{D650C3A8-BB89-4A4D-80F4-FE3AC8393B78}" type="datetime1">
              <a:rPr lang="en-US" smtClean="0"/>
              <a:t>8/24/2018</a:t>
            </a:fld>
            <a:endParaRPr lang="en-US"/>
          </a:p>
        </p:txBody>
      </p:sp>
      <p:sp>
        <p:nvSpPr>
          <p:cNvPr id="5" name="Slide Number Placeholder 4">
            <a:extLst>
              <a:ext uri="{FF2B5EF4-FFF2-40B4-BE49-F238E27FC236}">
                <a16:creationId xmlns:a16="http://schemas.microsoft.com/office/drawing/2014/main" id="{4CA14416-517D-4FAD-9147-109957B96380}"/>
              </a:ext>
            </a:extLst>
          </p:cNvPr>
          <p:cNvSpPr>
            <a:spLocks noGrp="1"/>
          </p:cNvSpPr>
          <p:nvPr>
            <p:ph type="sldNum" sz="quarter" idx="4"/>
          </p:nvPr>
        </p:nvSpPr>
        <p:spPr/>
        <p:txBody>
          <a:bodyPr/>
          <a:lstStyle/>
          <a:p>
            <a:fld id="{B63E4CEF-BB1E-48C7-AE93-F39F6AA99AD7}" type="slidenum">
              <a:rPr lang="en-US" smtClean="0"/>
              <a:pPr/>
              <a:t>92</a:t>
            </a:fld>
            <a:endParaRPr lang="en-US"/>
          </a:p>
        </p:txBody>
      </p:sp>
    </p:spTree>
    <p:extLst>
      <p:ext uri="{BB962C8B-B14F-4D97-AF65-F5344CB8AC3E}">
        <p14:creationId xmlns:p14="http://schemas.microsoft.com/office/powerpoint/2010/main" val="17726184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9061E9B-F673-4A37-B3A1-3CAD449B21A2}"/>
              </a:ext>
            </a:extLst>
          </p:cNvPr>
          <p:cNvSpPr txBox="1">
            <a:spLocks/>
          </p:cNvSpPr>
          <p:nvPr/>
        </p:nvSpPr>
        <p:spPr>
          <a:xfrm>
            <a:off x="65768" y="1250576"/>
            <a:ext cx="8613997" cy="5053970"/>
          </a:xfrm>
          <a:prstGeom prst="rect">
            <a:avLst/>
          </a:prstGeom>
          <a:noFill/>
          <a:ln w="114300" cmpd="thinThick">
            <a:noFill/>
            <a:miter lim="400000"/>
          </a:ln>
          <a:extLst>
            <a:ext uri="{C572A759-6A51-4108-AA02-DFA0A04FC94B}">
              <ma14:wrappingTextBoxFlag xmlns:ma14="http://schemas.microsoft.com/office/mac/drawingml/2011/main" xmlns="" val="1"/>
            </a:ext>
          </a:extLst>
        </p:spPr>
        <p:txBody>
          <a:bodyPr lIns="45718" tIns="45718" rIns="45718" bIns="45718">
            <a:normAutofit fontScale="92500"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a:lstStyle>
          <a:p>
            <a:pPr marL="574675" lvl="2" indent="-287338" hangingPunct="1"/>
            <a:r>
              <a:rPr lang="en-US" sz="3200" dirty="0">
                <a:latin typeface="+mn-lt"/>
              </a:rPr>
              <a:t>Engages students in an ongoing formative assessment that is integrated with the learning process</a:t>
            </a:r>
          </a:p>
          <a:p>
            <a:pPr marL="574675" lvl="2" indent="-287338" hangingPunct="1"/>
            <a:r>
              <a:rPr lang="en-US" sz="3200" dirty="0">
                <a:latin typeface="+mn-lt"/>
              </a:rPr>
              <a:t>Integrates cross-curricular content</a:t>
            </a:r>
          </a:p>
          <a:p>
            <a:pPr marL="574675" lvl="2" indent="-287338" hangingPunct="1"/>
            <a:r>
              <a:rPr lang="en-US" sz="3200" dirty="0">
                <a:latin typeface="+mn-lt"/>
              </a:rPr>
              <a:t>Provides ongoing, timely feedback on student performance and progress</a:t>
            </a:r>
          </a:p>
          <a:p>
            <a:pPr marL="574675" lvl="2" indent="-287338" hangingPunct="1"/>
            <a:r>
              <a:rPr lang="en-US" sz="3200" dirty="0">
                <a:latin typeface="+mn-lt"/>
              </a:rPr>
              <a:t>Empowers teachers to differentiate and target standards to individual students</a:t>
            </a:r>
          </a:p>
          <a:p>
            <a:pPr marL="574675" lvl="2" indent="-287338" hangingPunct="1"/>
            <a:r>
              <a:rPr lang="en-US" sz="3200" dirty="0">
                <a:latin typeface="+mn-lt"/>
              </a:rPr>
              <a:t>Provides summative measures – </a:t>
            </a:r>
            <a:r>
              <a:rPr lang="en-US" sz="3200" dirty="0" err="1">
                <a:latin typeface="+mn-lt"/>
              </a:rPr>
              <a:t>Lexiles</a:t>
            </a:r>
            <a:r>
              <a:rPr lang="en-US" sz="3200" dirty="0">
                <a:latin typeface="+mn-lt"/>
              </a:rPr>
              <a:t> and Quantiles</a:t>
            </a:r>
          </a:p>
          <a:p>
            <a:pPr marL="574675" lvl="2" indent="-287338" hangingPunct="1"/>
            <a:r>
              <a:rPr lang="en-US" sz="3200" dirty="0">
                <a:latin typeface="+mn-lt"/>
              </a:rPr>
              <a:t>Can be expanded over time</a:t>
            </a:r>
          </a:p>
        </p:txBody>
      </p:sp>
      <p:pic>
        <p:nvPicPr>
          <p:cNvPr id="6" name="Picture 5" descr="Picture 5">
            <a:extLst>
              <a:ext uri="{FF2B5EF4-FFF2-40B4-BE49-F238E27FC236}">
                <a16:creationId xmlns:a16="http://schemas.microsoft.com/office/drawing/2014/main" id="{0C650952-0664-4B74-9C38-048CE29A3A4B}"/>
              </a:ext>
            </a:extLst>
          </p:cNvPr>
          <p:cNvPicPr>
            <a:picLocks noChangeAspect="1"/>
          </p:cNvPicPr>
          <p:nvPr/>
        </p:nvPicPr>
        <p:blipFill>
          <a:blip r:embed="rId3">
            <a:extLst/>
          </a:blip>
          <a:stretch>
            <a:fillRect/>
          </a:stretch>
        </p:blipFill>
        <p:spPr>
          <a:xfrm>
            <a:off x="7849773" y="5030006"/>
            <a:ext cx="1097280" cy="1557450"/>
          </a:xfrm>
          <a:prstGeom prst="rect">
            <a:avLst/>
          </a:prstGeom>
          <a:ln w="12700">
            <a:miter lim="400000"/>
          </a:ln>
        </p:spPr>
      </p:pic>
      <p:sp>
        <p:nvSpPr>
          <p:cNvPr id="4" name="Text Placeholder 2">
            <a:extLst>
              <a:ext uri="{FF2B5EF4-FFF2-40B4-BE49-F238E27FC236}">
                <a16:creationId xmlns:a16="http://schemas.microsoft.com/office/drawing/2014/main" id="{10DFA264-7FC8-400F-90AA-869053CC7C30}"/>
              </a:ext>
            </a:extLst>
          </p:cNvPr>
          <p:cNvSpPr>
            <a:spLocks noGrp="1"/>
          </p:cNvSpPr>
          <p:nvPr>
            <p:ph type="body" idx="1"/>
          </p:nvPr>
        </p:nvSpPr>
        <p:spPr>
          <a:xfrm>
            <a:off x="377952" y="240075"/>
            <a:ext cx="7118286" cy="869397"/>
          </a:xfrm>
          <a:noFill/>
          <a:ln w="114300" cmpd="thickThin">
            <a:noFill/>
          </a:ln>
        </p:spPr>
        <p:txBody>
          <a:bodyPr anchor="ctr">
            <a:normAutofit/>
          </a:bodyPr>
          <a:lstStyle/>
          <a:p>
            <a:pPr marL="0" indent="0">
              <a:buNone/>
            </a:pPr>
            <a:r>
              <a:rPr lang="en-US" sz="4400" b="1" dirty="0" err="1">
                <a:solidFill>
                  <a:srgbClr val="0000FF"/>
                </a:solidFill>
                <a:latin typeface="Arial Rounded MT Bold" panose="020F0704030504030204" pitchFamily="34" charset="0"/>
                <a:ea typeface="+mj-ea"/>
                <a:cs typeface="+mj-cs"/>
              </a:rPr>
              <a:t>Keenville</a:t>
            </a:r>
            <a:r>
              <a:rPr lang="en-US" sz="4400" b="1" dirty="0">
                <a:solidFill>
                  <a:srgbClr val="0000FF"/>
                </a:solidFill>
                <a:latin typeface="Arial Rounded MT Bold" panose="020F0704030504030204" pitchFamily="34" charset="0"/>
                <a:ea typeface="+mj-ea"/>
                <a:cs typeface="+mj-cs"/>
              </a:rPr>
              <a:t>: Benefits</a:t>
            </a:r>
            <a:endParaRPr lang="en-US" sz="3600" b="1" dirty="0">
              <a:solidFill>
                <a:schemeClr val="tx1"/>
              </a:solidFill>
            </a:endParaRPr>
          </a:p>
        </p:txBody>
      </p:sp>
      <p:sp>
        <p:nvSpPr>
          <p:cNvPr id="2" name="Date Placeholder 1">
            <a:extLst>
              <a:ext uri="{FF2B5EF4-FFF2-40B4-BE49-F238E27FC236}">
                <a16:creationId xmlns:a16="http://schemas.microsoft.com/office/drawing/2014/main" id="{730835EC-AE32-44F7-902D-4E1AD2C981BA}"/>
              </a:ext>
            </a:extLst>
          </p:cNvPr>
          <p:cNvSpPr>
            <a:spLocks noGrp="1"/>
          </p:cNvSpPr>
          <p:nvPr>
            <p:ph type="dt" sz="half" idx="2"/>
          </p:nvPr>
        </p:nvSpPr>
        <p:spPr/>
        <p:txBody>
          <a:bodyPr/>
          <a:lstStyle/>
          <a:p>
            <a:fld id="{627AA0AB-4AA6-4663-9049-321F09585B5E}" type="datetime1">
              <a:rPr lang="en-US" smtClean="0"/>
              <a:t>8/24/2018</a:t>
            </a:fld>
            <a:endParaRPr lang="en-US"/>
          </a:p>
        </p:txBody>
      </p:sp>
      <p:sp>
        <p:nvSpPr>
          <p:cNvPr id="3" name="Slide Number Placeholder 2">
            <a:extLst>
              <a:ext uri="{FF2B5EF4-FFF2-40B4-BE49-F238E27FC236}">
                <a16:creationId xmlns:a16="http://schemas.microsoft.com/office/drawing/2014/main" id="{F9547B4B-F850-401A-8245-A1A11E55A409}"/>
              </a:ext>
            </a:extLst>
          </p:cNvPr>
          <p:cNvSpPr>
            <a:spLocks noGrp="1"/>
          </p:cNvSpPr>
          <p:nvPr>
            <p:ph type="sldNum" sz="quarter" idx="4"/>
          </p:nvPr>
        </p:nvSpPr>
        <p:spPr/>
        <p:txBody>
          <a:bodyPr/>
          <a:lstStyle/>
          <a:p>
            <a:fld id="{B63E4CEF-BB1E-48C7-AE93-F39F6AA99AD7}" type="slidenum">
              <a:rPr lang="en-US" smtClean="0"/>
              <a:pPr/>
              <a:t>93</a:t>
            </a:fld>
            <a:endParaRPr lang="en-US"/>
          </a:p>
        </p:txBody>
      </p:sp>
    </p:spTree>
    <p:extLst>
      <p:ext uri="{BB962C8B-B14F-4D97-AF65-F5344CB8AC3E}">
        <p14:creationId xmlns:p14="http://schemas.microsoft.com/office/powerpoint/2010/main" val="13584307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9BA6-26DD-4C2D-B721-CEC63363757E}"/>
              </a:ext>
            </a:extLst>
          </p:cNvPr>
          <p:cNvSpPr>
            <a:spLocks noGrp="1"/>
          </p:cNvSpPr>
          <p:nvPr>
            <p:ph type="title"/>
          </p:nvPr>
        </p:nvSpPr>
        <p:spPr>
          <a:xfrm>
            <a:off x="603982" y="334016"/>
            <a:ext cx="6540529" cy="1325563"/>
          </a:xfrm>
        </p:spPr>
        <p:txBody>
          <a:bodyPr>
            <a:normAutofit/>
          </a:bodyPr>
          <a:lstStyle/>
          <a:p>
            <a:r>
              <a:rPr lang="en-US" altLang="en-US" dirty="0" err="1"/>
              <a:t>Keenville</a:t>
            </a:r>
            <a:r>
              <a:rPr lang="en-US" altLang="en-US" dirty="0"/>
              <a:t>: What is Assessed? </a:t>
            </a:r>
            <a:endParaRPr lang="en-US" dirty="0"/>
          </a:p>
        </p:txBody>
      </p:sp>
      <p:sp>
        <p:nvSpPr>
          <p:cNvPr id="3" name="Content Placeholder 2">
            <a:extLst>
              <a:ext uri="{FF2B5EF4-FFF2-40B4-BE49-F238E27FC236}">
                <a16:creationId xmlns:a16="http://schemas.microsoft.com/office/drawing/2014/main" id="{DA91C016-062D-4A95-922F-B2CCFB119C2C}"/>
              </a:ext>
            </a:extLst>
          </p:cNvPr>
          <p:cNvSpPr>
            <a:spLocks noGrp="1"/>
          </p:cNvSpPr>
          <p:nvPr>
            <p:ph idx="1"/>
          </p:nvPr>
        </p:nvSpPr>
        <p:spPr>
          <a:xfrm>
            <a:off x="603982" y="1659579"/>
            <a:ext cx="7886700" cy="4351338"/>
          </a:xfrm>
        </p:spPr>
        <p:txBody>
          <a:bodyPr vert="horz" lIns="91440" tIns="45720" rIns="91440" bIns="45720" rtlCol="0" anchor="t">
            <a:normAutofit/>
          </a:bodyPr>
          <a:lstStyle/>
          <a:p>
            <a:pPr>
              <a:lnSpc>
                <a:spcPct val="100000"/>
              </a:lnSpc>
            </a:pPr>
            <a:r>
              <a:rPr lang="en-US"/>
              <a:t>Academic Domains</a:t>
            </a:r>
          </a:p>
          <a:p>
            <a:pPr lvl="1">
              <a:lnSpc>
                <a:spcPct val="100000"/>
              </a:lnSpc>
            </a:pPr>
            <a:r>
              <a:rPr lang="en-US">
                <a:cs typeface="Calibri"/>
              </a:rPr>
              <a:t>Math – Early Numeracy Skills,</a:t>
            </a:r>
          </a:p>
          <a:p>
            <a:pPr lvl="1">
              <a:lnSpc>
                <a:spcPct val="100000"/>
              </a:lnSpc>
            </a:pPr>
            <a:r>
              <a:rPr lang="en-US">
                <a:cs typeface="Calibri"/>
              </a:rPr>
              <a:t>ELA – Early Literacy Skills,</a:t>
            </a:r>
          </a:p>
          <a:p>
            <a:pPr lvl="1">
              <a:lnSpc>
                <a:spcPct val="100000"/>
              </a:lnSpc>
            </a:pPr>
            <a:r>
              <a:rPr lang="en-US" dirty="0">
                <a:cs typeface="Calibri"/>
              </a:rPr>
              <a:t>Integration of science</a:t>
            </a:r>
            <a:r>
              <a:rPr lang="en-US">
                <a:cs typeface="Calibri"/>
              </a:rPr>
              <a:t>, social studies, fine arts, physical education/health/nutrition, CTAE, etc., within texts.</a:t>
            </a:r>
            <a:endParaRPr lang="en-US"/>
          </a:p>
          <a:p>
            <a:pPr>
              <a:lnSpc>
                <a:spcPct val="100000"/>
              </a:lnSpc>
            </a:pPr>
            <a:r>
              <a:rPr lang="en-US">
                <a:cs typeface="Calibri"/>
              </a:rPr>
              <a:t>Grade Levels</a:t>
            </a:r>
          </a:p>
          <a:p>
            <a:pPr lvl="1">
              <a:lnSpc>
                <a:spcPct val="100000"/>
              </a:lnSpc>
            </a:pPr>
            <a:r>
              <a:rPr lang="en-US">
                <a:cs typeface="Calibri"/>
              </a:rPr>
              <a:t>Grades 1 and 2</a:t>
            </a:r>
          </a:p>
          <a:p>
            <a:pPr lvl="1">
              <a:lnSpc>
                <a:spcPct val="100000"/>
              </a:lnSpc>
            </a:pPr>
            <a:r>
              <a:rPr lang="en-US">
                <a:cs typeface="Calibri"/>
              </a:rPr>
              <a:t>Most games also include Kindergarten and Grade 3 standards to support student enrichment or remediation needs. </a:t>
            </a:r>
          </a:p>
        </p:txBody>
      </p:sp>
      <p:sp>
        <p:nvSpPr>
          <p:cNvPr id="4" name="Slide Number Placeholder 3"/>
          <p:cNvSpPr>
            <a:spLocks noGrp="1"/>
          </p:cNvSpPr>
          <p:nvPr>
            <p:ph type="sldNum" sz="quarter" idx="4"/>
          </p:nvPr>
        </p:nvSpPr>
        <p:spPr/>
        <p:txBody>
          <a:bodyPr/>
          <a:lstStyle/>
          <a:p>
            <a:fld id="{B63E4CEF-BB1E-48C7-AE93-F39F6AA99AD7}" type="slidenum">
              <a:rPr lang="en-US" smtClean="0"/>
              <a:pPr/>
              <a:t>94</a:t>
            </a:fld>
            <a:endParaRPr lang="en-US"/>
          </a:p>
        </p:txBody>
      </p:sp>
      <p:sp>
        <p:nvSpPr>
          <p:cNvPr id="5" name="Date Placeholder 4">
            <a:extLst>
              <a:ext uri="{FF2B5EF4-FFF2-40B4-BE49-F238E27FC236}">
                <a16:creationId xmlns:a16="http://schemas.microsoft.com/office/drawing/2014/main" id="{D4A89AF3-426F-40E9-B3D7-3B956DD8F3B4}"/>
              </a:ext>
            </a:extLst>
          </p:cNvPr>
          <p:cNvSpPr>
            <a:spLocks noGrp="1"/>
          </p:cNvSpPr>
          <p:nvPr>
            <p:ph type="dt" sz="half" idx="2"/>
          </p:nvPr>
        </p:nvSpPr>
        <p:spPr/>
        <p:txBody>
          <a:bodyPr/>
          <a:lstStyle/>
          <a:p>
            <a:fld id="{D06324F4-6182-4A71-9079-C389118DD364}" type="datetime1">
              <a:rPr lang="en-US" smtClean="0"/>
              <a:t>8/24/2018</a:t>
            </a:fld>
            <a:endParaRPr lang="en-US"/>
          </a:p>
        </p:txBody>
      </p:sp>
    </p:spTree>
    <p:extLst>
      <p:ext uri="{BB962C8B-B14F-4D97-AF65-F5344CB8AC3E}">
        <p14:creationId xmlns:p14="http://schemas.microsoft.com/office/powerpoint/2010/main" val="28059242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3476-7AF8-4725-9F7C-3B9A15028B70}"/>
              </a:ext>
            </a:extLst>
          </p:cNvPr>
          <p:cNvSpPr>
            <a:spLocks noGrp="1"/>
          </p:cNvSpPr>
          <p:nvPr>
            <p:ph type="title"/>
          </p:nvPr>
        </p:nvSpPr>
        <p:spPr/>
        <p:txBody>
          <a:bodyPr/>
          <a:lstStyle/>
          <a:p>
            <a:r>
              <a:rPr lang="en-US" dirty="0"/>
              <a:t>Keenville: Resources</a:t>
            </a:r>
          </a:p>
        </p:txBody>
      </p:sp>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a:xfrm>
            <a:off x="628650" y="1659579"/>
            <a:ext cx="7886700" cy="4517384"/>
          </a:xfrm>
        </p:spPr>
        <p:txBody>
          <a:bodyPr vert="horz" lIns="91440" tIns="45720" rIns="91440" bIns="45720" rtlCol="0" anchor="t">
            <a:normAutofit/>
          </a:bodyPr>
          <a:lstStyle/>
          <a:p>
            <a:r>
              <a:rPr lang="en-US" dirty="0"/>
              <a:t>Pre-administration webinars are scheduled for August 14 and August 16. </a:t>
            </a:r>
          </a:p>
          <a:p>
            <a:r>
              <a:rPr lang="en-US" dirty="0"/>
              <a:t>Training presentations and resources will be posted soon to </a:t>
            </a:r>
            <a:r>
              <a:rPr lang="en-US" dirty="0">
                <a:hlinkClick r:id="rId2"/>
              </a:rPr>
              <a:t>keenville.gadoe.org</a:t>
            </a:r>
            <a:endParaRPr lang="en-US" dirty="0">
              <a:cs typeface="Calibri"/>
            </a:endParaRPr>
          </a:p>
          <a:p>
            <a:r>
              <a:rPr lang="en-US" dirty="0"/>
              <a:t>Available resources will include: </a:t>
            </a:r>
          </a:p>
          <a:p>
            <a:pPr lvl="1"/>
            <a:r>
              <a:rPr lang="en-US" dirty="0"/>
              <a:t>Administration Manual</a:t>
            </a:r>
          </a:p>
          <a:p>
            <a:pPr lvl="1"/>
            <a:r>
              <a:rPr lang="en-US" dirty="0">
                <a:cs typeface="Calibri"/>
              </a:rPr>
              <a:t>Frequently Asked Questions for Administrators</a:t>
            </a:r>
          </a:p>
          <a:p>
            <a:pPr lvl="1"/>
            <a:r>
              <a:rPr lang="en-US" dirty="0">
                <a:cs typeface="Calibri"/>
              </a:rPr>
              <a:t>Frequently Asked Questions for Teachers</a:t>
            </a:r>
          </a:p>
          <a:p>
            <a:pPr lvl="1"/>
            <a:r>
              <a:rPr lang="en-US" dirty="0">
                <a:cs typeface="Calibri"/>
              </a:rPr>
              <a:t>User Technical Guide</a:t>
            </a:r>
          </a:p>
          <a:p>
            <a:endParaRPr lang="en-US" dirty="0">
              <a:cs typeface="Calibri"/>
            </a:endParaRPr>
          </a:p>
        </p:txBody>
      </p:sp>
      <p:sp>
        <p:nvSpPr>
          <p:cNvPr id="4" name="Slide Number Placeholder 3"/>
          <p:cNvSpPr>
            <a:spLocks noGrp="1"/>
          </p:cNvSpPr>
          <p:nvPr>
            <p:ph type="sldNum" sz="quarter" idx="4"/>
          </p:nvPr>
        </p:nvSpPr>
        <p:spPr/>
        <p:txBody>
          <a:bodyPr/>
          <a:lstStyle/>
          <a:p>
            <a:fld id="{B63E4CEF-BB1E-48C7-AE93-F39F6AA99AD7}" type="slidenum">
              <a:rPr lang="en-US" smtClean="0"/>
              <a:pPr/>
              <a:t>95</a:t>
            </a:fld>
            <a:endParaRPr lang="en-US"/>
          </a:p>
        </p:txBody>
      </p:sp>
      <p:sp>
        <p:nvSpPr>
          <p:cNvPr id="5" name="Date Placeholder 4">
            <a:extLst>
              <a:ext uri="{FF2B5EF4-FFF2-40B4-BE49-F238E27FC236}">
                <a16:creationId xmlns:a16="http://schemas.microsoft.com/office/drawing/2014/main" id="{5DC1318E-F925-4365-A462-117193AAEAC2}"/>
              </a:ext>
            </a:extLst>
          </p:cNvPr>
          <p:cNvSpPr>
            <a:spLocks noGrp="1"/>
          </p:cNvSpPr>
          <p:nvPr>
            <p:ph type="dt" sz="half" idx="2"/>
          </p:nvPr>
        </p:nvSpPr>
        <p:spPr/>
        <p:txBody>
          <a:bodyPr/>
          <a:lstStyle/>
          <a:p>
            <a:fld id="{E20B6446-F64B-4C03-827D-925A9EFC11C7}" type="datetime1">
              <a:rPr lang="en-US" smtClean="0"/>
              <a:t>8/24/2018</a:t>
            </a:fld>
            <a:endParaRPr lang="en-US"/>
          </a:p>
        </p:txBody>
      </p:sp>
    </p:spTree>
    <p:extLst>
      <p:ext uri="{BB962C8B-B14F-4D97-AF65-F5344CB8AC3E}">
        <p14:creationId xmlns:p14="http://schemas.microsoft.com/office/powerpoint/2010/main" val="15115591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AF8E3-547C-4976-BDA5-2A08F56FB7E3}"/>
              </a:ext>
            </a:extLst>
          </p:cNvPr>
          <p:cNvSpPr>
            <a:spLocks noGrp="1"/>
          </p:cNvSpPr>
          <p:nvPr>
            <p:ph type="title"/>
          </p:nvPr>
        </p:nvSpPr>
        <p:spPr>
          <a:xfrm>
            <a:off x="628649" y="334016"/>
            <a:ext cx="6291963" cy="1325563"/>
          </a:xfrm>
        </p:spPr>
        <p:txBody>
          <a:bodyPr>
            <a:normAutofit/>
          </a:bodyPr>
          <a:lstStyle/>
          <a:p>
            <a:r>
              <a:rPr lang="en-US" err="1"/>
              <a:t>Keenville</a:t>
            </a:r>
            <a:r>
              <a:rPr lang="en-US"/>
              <a:t>: Access</a:t>
            </a:r>
          </a:p>
        </p:txBody>
      </p:sp>
      <p:sp>
        <p:nvSpPr>
          <p:cNvPr id="3" name="Content Placeholder 2">
            <a:extLst>
              <a:ext uri="{FF2B5EF4-FFF2-40B4-BE49-F238E27FC236}">
                <a16:creationId xmlns:a16="http://schemas.microsoft.com/office/drawing/2014/main" id="{052A7252-3CAC-4850-A96A-C9D3FDCDA933}"/>
              </a:ext>
            </a:extLst>
          </p:cNvPr>
          <p:cNvSpPr>
            <a:spLocks noGrp="1"/>
          </p:cNvSpPr>
          <p:nvPr>
            <p:ph idx="1"/>
          </p:nvPr>
        </p:nvSpPr>
        <p:spPr/>
        <p:txBody>
          <a:bodyPr vert="horz" lIns="91440" tIns="45720" rIns="91440" bIns="45720" rtlCol="0" anchor="t">
            <a:normAutofit/>
          </a:bodyPr>
          <a:lstStyle/>
          <a:p>
            <a:r>
              <a:rPr lang="en-US" err="1">
                <a:cs typeface="Calibri"/>
              </a:rPr>
              <a:t>Keenville</a:t>
            </a:r>
            <a:r>
              <a:rPr lang="en-US">
                <a:cs typeface="Calibri"/>
              </a:rPr>
              <a:t> </a:t>
            </a:r>
            <a:r>
              <a:rPr lang="en-US" dirty="0">
                <a:cs typeface="Calibri"/>
              </a:rPr>
              <a:t>will be accessed by all users via </a:t>
            </a:r>
            <a:r>
              <a:rPr lang="en-US">
                <a:cs typeface="Calibri"/>
              </a:rPr>
              <a:t>the Statewide Longitudinal Data System (SLDS). </a:t>
            </a:r>
          </a:p>
          <a:p>
            <a:r>
              <a:rPr lang="en-US" dirty="0">
                <a:cs typeface="Calibri"/>
              </a:rPr>
              <a:t>Accessing SLDS requires users to log into the </a:t>
            </a:r>
            <a:r>
              <a:rPr lang="en-US">
                <a:cs typeface="Calibri"/>
              </a:rPr>
              <a:t>district’s Student </a:t>
            </a:r>
            <a:r>
              <a:rPr lang="en-US" dirty="0">
                <a:cs typeface="Calibri"/>
              </a:rPr>
              <a:t>Information System (SIS). </a:t>
            </a:r>
          </a:p>
          <a:p>
            <a:r>
              <a:rPr lang="en-US" dirty="0">
                <a:cs typeface="Calibri"/>
              </a:rPr>
              <a:t>All </a:t>
            </a:r>
            <a:r>
              <a:rPr lang="en-US">
                <a:cs typeface="Calibri"/>
              </a:rPr>
              <a:t>users will need</a:t>
            </a:r>
            <a:r>
              <a:rPr lang="en-US" dirty="0">
                <a:cs typeface="Calibri"/>
              </a:rPr>
              <a:t> SIS login credentials </a:t>
            </a:r>
            <a:r>
              <a:rPr lang="en-US">
                <a:cs typeface="Calibri"/>
              </a:rPr>
              <a:t>to access </a:t>
            </a:r>
            <a:r>
              <a:rPr lang="en-US" dirty="0" err="1">
                <a:cs typeface="Calibri"/>
              </a:rPr>
              <a:t>Keenville</a:t>
            </a:r>
            <a:r>
              <a:rPr lang="en-US" dirty="0">
                <a:cs typeface="Calibri"/>
              </a:rPr>
              <a:t> via </a:t>
            </a:r>
            <a:r>
              <a:rPr lang="en-US">
                <a:cs typeface="Calibri"/>
              </a:rPr>
              <a:t>the SLDS</a:t>
            </a:r>
            <a:r>
              <a:rPr lang="en-US" dirty="0">
                <a:cs typeface="Calibri"/>
              </a:rPr>
              <a:t>. </a:t>
            </a:r>
          </a:p>
          <a:p>
            <a:r>
              <a:rPr lang="en-US" dirty="0">
                <a:cs typeface="Calibri"/>
              </a:rPr>
              <a:t>An email will </a:t>
            </a:r>
            <a:r>
              <a:rPr lang="en-US">
                <a:cs typeface="Calibri"/>
              </a:rPr>
              <a:t>be</a:t>
            </a:r>
            <a:r>
              <a:rPr lang="en-US" dirty="0">
                <a:cs typeface="Calibri"/>
              </a:rPr>
              <a:t> sent to </a:t>
            </a:r>
            <a:r>
              <a:rPr lang="en-US">
                <a:cs typeface="Calibri"/>
              </a:rPr>
              <a:t>district </a:t>
            </a:r>
            <a:r>
              <a:rPr lang="en-US" dirty="0">
                <a:cs typeface="Calibri"/>
              </a:rPr>
              <a:t>SIS Administrators </a:t>
            </a:r>
            <a:r>
              <a:rPr lang="en-US">
                <a:cs typeface="Calibri"/>
              </a:rPr>
              <a:t>with further details. </a:t>
            </a:r>
            <a:endParaRPr lang="en-US" dirty="0">
              <a:cs typeface="Calibri"/>
            </a:endParaRPr>
          </a:p>
          <a:p>
            <a:endParaRPr lang="en-US">
              <a:cs typeface="Calibri"/>
            </a:endParaRPr>
          </a:p>
        </p:txBody>
      </p:sp>
      <p:sp>
        <p:nvSpPr>
          <p:cNvPr id="4" name="Slide Number Placeholder 3">
            <a:extLst>
              <a:ext uri="{FF2B5EF4-FFF2-40B4-BE49-F238E27FC236}">
                <a16:creationId xmlns:a16="http://schemas.microsoft.com/office/drawing/2014/main" id="{219F14BD-D467-4B43-A080-25A8FB8A7225}"/>
              </a:ext>
            </a:extLst>
          </p:cNvPr>
          <p:cNvSpPr>
            <a:spLocks noGrp="1"/>
          </p:cNvSpPr>
          <p:nvPr>
            <p:ph type="sldNum" sz="quarter" idx="4"/>
          </p:nvPr>
        </p:nvSpPr>
        <p:spPr/>
        <p:txBody>
          <a:bodyPr/>
          <a:lstStyle/>
          <a:p>
            <a:fld id="{B63E4CEF-BB1E-48C7-AE93-F39F6AA99AD7}" type="slidenum">
              <a:rPr lang="en-US" smtClean="0"/>
              <a:pPr/>
              <a:t>96</a:t>
            </a:fld>
            <a:endParaRPr lang="en-US"/>
          </a:p>
        </p:txBody>
      </p:sp>
      <p:sp>
        <p:nvSpPr>
          <p:cNvPr id="5" name="Date Placeholder 4">
            <a:extLst>
              <a:ext uri="{FF2B5EF4-FFF2-40B4-BE49-F238E27FC236}">
                <a16:creationId xmlns:a16="http://schemas.microsoft.com/office/drawing/2014/main" id="{3334FE98-B671-4556-90EE-8E0012DA2B25}"/>
              </a:ext>
            </a:extLst>
          </p:cNvPr>
          <p:cNvSpPr>
            <a:spLocks noGrp="1"/>
          </p:cNvSpPr>
          <p:nvPr>
            <p:ph type="dt" sz="half" idx="2"/>
          </p:nvPr>
        </p:nvSpPr>
        <p:spPr/>
        <p:txBody>
          <a:bodyPr/>
          <a:lstStyle/>
          <a:p>
            <a:fld id="{E5CD7ABF-44FA-429B-9D3C-450F5BF1270D}" type="datetime1">
              <a:rPr lang="en-US" smtClean="0"/>
              <a:t>8/24/2018</a:t>
            </a:fld>
            <a:endParaRPr lang="en-US"/>
          </a:p>
        </p:txBody>
      </p:sp>
    </p:spTree>
    <p:extLst>
      <p:ext uri="{BB962C8B-B14F-4D97-AF65-F5344CB8AC3E}">
        <p14:creationId xmlns:p14="http://schemas.microsoft.com/office/powerpoint/2010/main" val="9113032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A8381-39ED-4717-88B1-3F862BD8DBE4}"/>
              </a:ext>
            </a:extLst>
          </p:cNvPr>
          <p:cNvSpPr>
            <a:spLocks noGrp="1"/>
          </p:cNvSpPr>
          <p:nvPr>
            <p:ph type="title"/>
          </p:nvPr>
        </p:nvSpPr>
        <p:spPr/>
        <p:txBody>
          <a:bodyPr/>
          <a:lstStyle/>
          <a:p>
            <a:r>
              <a:rPr lang="en-US" dirty="0" err="1"/>
              <a:t>Keenville</a:t>
            </a:r>
            <a:r>
              <a:rPr lang="en-US" dirty="0"/>
              <a:t>: Lexile and </a:t>
            </a:r>
            <a:r>
              <a:rPr lang="en-US"/>
              <a:t>Quantile Linking </a:t>
            </a:r>
            <a:r>
              <a:rPr lang="en-US" dirty="0"/>
              <a:t>Study</a:t>
            </a:r>
            <a:endParaRPr lang="en-US"/>
          </a:p>
        </p:txBody>
      </p:sp>
      <p:sp>
        <p:nvSpPr>
          <p:cNvPr id="3" name="Content Placeholder 2">
            <a:extLst>
              <a:ext uri="{FF2B5EF4-FFF2-40B4-BE49-F238E27FC236}">
                <a16:creationId xmlns:a16="http://schemas.microsoft.com/office/drawing/2014/main" id="{DFDBDD7C-66E6-4E06-8682-A254D73B4868}"/>
              </a:ext>
            </a:extLst>
          </p:cNvPr>
          <p:cNvSpPr>
            <a:spLocks noGrp="1"/>
          </p:cNvSpPr>
          <p:nvPr>
            <p:ph idx="1"/>
          </p:nvPr>
        </p:nvSpPr>
        <p:spPr/>
        <p:txBody>
          <a:bodyPr/>
          <a:lstStyle/>
          <a:p>
            <a:r>
              <a:rPr lang="en-US" dirty="0"/>
              <a:t>A linking study is necessary to provide Lexile and Quantile measures within </a:t>
            </a:r>
            <a:r>
              <a:rPr lang="en-US" dirty="0" err="1"/>
              <a:t>Keenville</a:t>
            </a:r>
            <a:r>
              <a:rPr lang="en-US" dirty="0"/>
              <a:t>. </a:t>
            </a:r>
          </a:p>
          <a:p>
            <a:r>
              <a:rPr lang="en-US" dirty="0"/>
              <a:t>Selected districts were notified via email </a:t>
            </a:r>
            <a:r>
              <a:rPr lang="en-US"/>
              <a:t>on 8/6. </a:t>
            </a:r>
            <a:endParaRPr lang="en-US" dirty="0"/>
          </a:p>
          <a:p>
            <a:r>
              <a:rPr lang="en-US" dirty="0"/>
              <a:t>Selected schools will administer either a Lexile or Quantile linking test (paper/pencil) and two </a:t>
            </a:r>
            <a:r>
              <a:rPr lang="en-US" dirty="0" err="1"/>
              <a:t>Keenville</a:t>
            </a:r>
            <a:r>
              <a:rPr lang="en-US" dirty="0"/>
              <a:t> games during a three week window. </a:t>
            </a:r>
          </a:p>
          <a:p>
            <a:r>
              <a:rPr lang="en-US" dirty="0"/>
              <a:t>Additional linking studies will be necessary as new games are released. </a:t>
            </a:r>
          </a:p>
        </p:txBody>
      </p:sp>
      <p:sp>
        <p:nvSpPr>
          <p:cNvPr id="4" name="Slide Number Placeholder 3">
            <a:extLst>
              <a:ext uri="{FF2B5EF4-FFF2-40B4-BE49-F238E27FC236}">
                <a16:creationId xmlns:a16="http://schemas.microsoft.com/office/drawing/2014/main" id="{88C25B87-06C4-4544-A159-69B1128E915E}"/>
              </a:ext>
            </a:extLst>
          </p:cNvPr>
          <p:cNvSpPr>
            <a:spLocks noGrp="1"/>
          </p:cNvSpPr>
          <p:nvPr>
            <p:ph type="sldNum" sz="quarter" idx="4"/>
          </p:nvPr>
        </p:nvSpPr>
        <p:spPr/>
        <p:txBody>
          <a:bodyPr/>
          <a:lstStyle/>
          <a:p>
            <a:fld id="{B63E4CEF-BB1E-48C7-AE93-F39F6AA99AD7}" type="slidenum">
              <a:rPr lang="en-US" smtClean="0"/>
              <a:pPr/>
              <a:t>97</a:t>
            </a:fld>
            <a:endParaRPr lang="en-US"/>
          </a:p>
        </p:txBody>
      </p:sp>
      <p:sp>
        <p:nvSpPr>
          <p:cNvPr id="5" name="Date Placeholder 4">
            <a:extLst>
              <a:ext uri="{FF2B5EF4-FFF2-40B4-BE49-F238E27FC236}">
                <a16:creationId xmlns:a16="http://schemas.microsoft.com/office/drawing/2014/main" id="{CF345C25-1F8B-43C7-9F36-41FD39079CA1}"/>
              </a:ext>
            </a:extLst>
          </p:cNvPr>
          <p:cNvSpPr>
            <a:spLocks noGrp="1"/>
          </p:cNvSpPr>
          <p:nvPr>
            <p:ph type="dt" sz="half" idx="2"/>
          </p:nvPr>
        </p:nvSpPr>
        <p:spPr/>
        <p:txBody>
          <a:bodyPr/>
          <a:lstStyle/>
          <a:p>
            <a:fld id="{CF67B1A6-30B7-48C4-A87B-497B9CFCA02F}" type="datetime1">
              <a:rPr lang="en-US" smtClean="0"/>
              <a:t>8/24/2018</a:t>
            </a:fld>
            <a:endParaRPr lang="en-US"/>
          </a:p>
        </p:txBody>
      </p:sp>
    </p:spTree>
    <p:extLst>
      <p:ext uri="{BB962C8B-B14F-4D97-AF65-F5344CB8AC3E}">
        <p14:creationId xmlns:p14="http://schemas.microsoft.com/office/powerpoint/2010/main" val="24279202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628650" y="1430338"/>
            <a:ext cx="7886700" cy="1778529"/>
          </a:xfrm>
        </p:spPr>
        <p:txBody>
          <a:bodyPr/>
          <a:lstStyle/>
          <a:p>
            <a:r>
              <a:rPr lang="en-US"/>
              <a:t>Post-Assessment Communication</a:t>
            </a:r>
          </a:p>
        </p:txBody>
      </p:sp>
      <p:sp>
        <p:nvSpPr>
          <p:cNvPr id="3" name="Text Placeholder 2"/>
          <p:cNvSpPr>
            <a:spLocks noGrp="1"/>
          </p:cNvSpPr>
          <p:nvPr>
            <p:ph type="body" idx="1"/>
            <p:extLst/>
          </p:nvPr>
        </p:nvSpPr>
        <p:spPr>
          <a:xfrm>
            <a:off x="628650" y="3583368"/>
            <a:ext cx="7886700" cy="1718882"/>
          </a:xfrm>
        </p:spPr>
        <p:txBody>
          <a:bodyPr vert="horz" lIns="91440" tIns="45720" rIns="91440" bIns="45720" rtlCol="0" anchor="t">
            <a:normAutofit/>
          </a:bodyPr>
          <a:lstStyle/>
          <a:p>
            <a:pPr marL="342900" indent="-342900">
              <a:buChar char="•"/>
            </a:pPr>
            <a:r>
              <a:rPr lang="en-US"/>
              <a:t>Communication</a:t>
            </a:r>
          </a:p>
          <a:p>
            <a:pPr marL="342900" indent="-342900">
              <a:buChar char="•"/>
            </a:pPr>
            <a:r>
              <a:rPr lang="en-US"/>
              <a:t>Dissemination of Test Scores</a:t>
            </a:r>
          </a:p>
          <a:p>
            <a:pPr marL="342900" indent="-342900">
              <a:buChar char="•"/>
            </a:pPr>
            <a:r>
              <a:rPr lang="en-US"/>
              <a:t>Transferring Student Test Scores</a:t>
            </a:r>
          </a:p>
        </p:txBody>
      </p:sp>
      <p:sp>
        <p:nvSpPr>
          <p:cNvPr id="4" name="Slide Number Placeholder 3"/>
          <p:cNvSpPr>
            <a:spLocks noGrp="1"/>
          </p:cNvSpPr>
          <p:nvPr>
            <p:ph type="sldNum" sz="quarter" idx="4"/>
          </p:nvPr>
        </p:nvSpPr>
        <p:spPr/>
        <p:txBody>
          <a:bodyPr/>
          <a:lstStyle/>
          <a:p>
            <a:fld id="{B63E4CEF-BB1E-48C7-AE93-F39F6AA99AD7}" type="slidenum">
              <a:rPr lang="en-US" smtClean="0"/>
              <a:pPr/>
              <a:t>98</a:t>
            </a:fld>
            <a:endParaRPr lang="en-US"/>
          </a:p>
        </p:txBody>
      </p:sp>
      <p:sp>
        <p:nvSpPr>
          <p:cNvPr id="5" name="Date Placeholder 4">
            <a:extLst>
              <a:ext uri="{FF2B5EF4-FFF2-40B4-BE49-F238E27FC236}">
                <a16:creationId xmlns:a16="http://schemas.microsoft.com/office/drawing/2014/main" id="{E5799178-6A41-4030-9774-739E937097A2}"/>
              </a:ext>
            </a:extLst>
          </p:cNvPr>
          <p:cNvSpPr>
            <a:spLocks noGrp="1"/>
          </p:cNvSpPr>
          <p:nvPr>
            <p:ph type="dt" sz="half" idx="2"/>
          </p:nvPr>
        </p:nvSpPr>
        <p:spPr/>
        <p:txBody>
          <a:bodyPr/>
          <a:lstStyle/>
          <a:p>
            <a:fld id="{7E413903-A645-46AF-8643-2A9E69AA12A5}" type="datetime1">
              <a:rPr lang="en-US" smtClean="0"/>
              <a:t>8/24/2018</a:t>
            </a:fld>
            <a:endParaRPr lang="en-US"/>
          </a:p>
        </p:txBody>
      </p:sp>
    </p:spTree>
    <p:extLst>
      <p:ext uri="{BB962C8B-B14F-4D97-AF65-F5344CB8AC3E}">
        <p14:creationId xmlns:p14="http://schemas.microsoft.com/office/powerpoint/2010/main" val="21413544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44AFB-517B-4893-B8FE-6C019BC8F6B7}"/>
              </a:ext>
            </a:extLst>
          </p:cNvPr>
          <p:cNvSpPr>
            <a:spLocks noGrp="1"/>
          </p:cNvSpPr>
          <p:nvPr>
            <p:ph type="title"/>
          </p:nvPr>
        </p:nvSpPr>
        <p:spPr>
          <a:xfrm>
            <a:off x="628650" y="365125"/>
            <a:ext cx="7886700" cy="1325563"/>
          </a:xfrm>
        </p:spPr>
        <p:txBody>
          <a:bodyPr>
            <a:normAutofit/>
          </a:bodyPr>
          <a:lstStyle/>
          <a:p>
            <a:r>
              <a:rPr lang="en-US"/>
              <a:t>Communication</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884158389"/>
              </p:ext>
            </p:extLst>
          </p:nvPr>
        </p:nvGraphicFramePr>
        <p:xfrm>
          <a:off x="510663" y="1599484"/>
          <a:ext cx="7886700" cy="4496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99</a:t>
            </a:fld>
            <a:endParaRPr lang="en-US"/>
          </a:p>
        </p:txBody>
      </p:sp>
      <p:sp>
        <p:nvSpPr>
          <p:cNvPr id="4" name="Date Placeholder 3">
            <a:extLst>
              <a:ext uri="{FF2B5EF4-FFF2-40B4-BE49-F238E27FC236}">
                <a16:creationId xmlns:a16="http://schemas.microsoft.com/office/drawing/2014/main" id="{1B007C3A-CD77-4EEA-B3D5-C24E623A2A1A}"/>
              </a:ext>
            </a:extLst>
          </p:cNvPr>
          <p:cNvSpPr>
            <a:spLocks noGrp="1"/>
          </p:cNvSpPr>
          <p:nvPr>
            <p:ph type="dt" sz="half" idx="2"/>
          </p:nvPr>
        </p:nvSpPr>
        <p:spPr/>
        <p:txBody>
          <a:bodyPr/>
          <a:lstStyle/>
          <a:p>
            <a:fld id="{92C9F5E9-BFCF-4ECA-9021-76A54DF44EB3}" type="datetime1">
              <a:rPr lang="en-US" smtClean="0"/>
              <a:t>8/24/2018</a:t>
            </a:fld>
            <a:endParaRPr lang="en-US"/>
          </a:p>
        </p:txBody>
      </p:sp>
    </p:spTree>
    <p:extLst>
      <p:ext uri="{BB962C8B-B14F-4D97-AF65-F5344CB8AC3E}">
        <p14:creationId xmlns:p14="http://schemas.microsoft.com/office/powerpoint/2010/main" val="3819463061"/>
      </p:ext>
    </p:extLst>
  </p:cSld>
  <p:clrMapOvr>
    <a:masterClrMapping/>
  </p:clrMapOvr>
</p:sld>
</file>

<file path=ppt/theme/theme1.xml><?xml version="1.0" encoding="utf-8"?>
<a:theme xmlns:a="http://schemas.openxmlformats.org/drawingml/2006/main" name="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93A657-88EF-4368-A608-DF7CC11F0AC5}"/>
</file>

<file path=customXml/itemProps2.xml><?xml version="1.0" encoding="utf-8"?>
<ds:datastoreItem xmlns:ds="http://schemas.openxmlformats.org/officeDocument/2006/customXml" ds:itemID="{72789993-DB7B-4E38-81D5-E883BE12F66F}"/>
</file>

<file path=customXml/itemProps3.xml><?xml version="1.0" encoding="utf-8"?>
<ds:datastoreItem xmlns:ds="http://schemas.openxmlformats.org/officeDocument/2006/customXml" ds:itemID="{7585439A-6961-44C4-B176-6E204D58F70C}"/>
</file>

<file path=docProps/app.xml><?xml version="1.0" encoding="utf-8"?>
<Properties xmlns="http://schemas.openxmlformats.org/officeDocument/2006/extended-properties" xmlns:vt="http://schemas.openxmlformats.org/officeDocument/2006/docPropsVTypes">
  <TotalTime>0</TotalTime>
  <Words>7134</Words>
  <Application>Microsoft Office PowerPoint</Application>
  <PresentationFormat>On-screen Show (4:3)</PresentationFormat>
  <Paragraphs>1113</Paragraphs>
  <Slides>104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104</vt:i4>
      </vt:variant>
    </vt:vector>
  </HeadingPairs>
  <TitlesOfParts>
    <vt:vector size="111" baseType="lpstr">
      <vt:lpstr>Arial</vt:lpstr>
      <vt:lpstr>Arial Black</vt:lpstr>
      <vt:lpstr>Arial Rounded MT Bold</vt:lpstr>
      <vt:lpstr>Calibri</vt:lpstr>
      <vt:lpstr>Times New Roman</vt:lpstr>
      <vt:lpstr>Wingdings</vt:lpstr>
      <vt:lpstr>GaDOE-PowerPoint-WhiteTemplate</vt:lpstr>
      <vt:lpstr>System Test Coordinators’ Fall 2018 Assessment Conference Part 1  General Session/Test Administration August 7 &amp; 9, 2018  Georgia Student Assessment Program 2018 – 2019</vt:lpstr>
      <vt:lpstr>Agenda</vt:lpstr>
      <vt:lpstr>General Information  </vt:lpstr>
      <vt:lpstr>Webinar</vt:lpstr>
      <vt:lpstr>Link to System Test Coordinator Resources</vt:lpstr>
      <vt:lpstr>Available Resources</vt:lpstr>
      <vt:lpstr>Assessment Update Newsletter</vt:lpstr>
      <vt:lpstr>2018 Fall Assessment Conference Sessions</vt:lpstr>
      <vt:lpstr>State Board Rules</vt:lpstr>
      <vt:lpstr>Transmission of Secure Information</vt:lpstr>
      <vt:lpstr>Data Reporting</vt:lpstr>
      <vt:lpstr>Test Security and Assessment Administration </vt:lpstr>
      <vt:lpstr>Professional Ethics</vt:lpstr>
      <vt:lpstr>Code of Ethics for Georgia Educators </vt:lpstr>
      <vt:lpstr>Roles and Responsibilities</vt:lpstr>
      <vt:lpstr>Roles and Responsibilities</vt:lpstr>
      <vt:lpstr>Roles and Responsibilities</vt:lpstr>
      <vt:lpstr>Roles and Responsibilities</vt:lpstr>
      <vt:lpstr>Roles and Responsibilities</vt:lpstr>
      <vt:lpstr>Roles and Responsibilities</vt:lpstr>
      <vt:lpstr>Roles and Responsibilities</vt:lpstr>
      <vt:lpstr>Training Plan</vt:lpstr>
      <vt:lpstr>Online Testing Considerations</vt:lpstr>
      <vt:lpstr>Materials Management and Security</vt:lpstr>
      <vt:lpstr>Materials Management and Security</vt:lpstr>
      <vt:lpstr>Scheduling Considerations</vt:lpstr>
      <vt:lpstr>Security for Online Testing  Environments</vt:lpstr>
      <vt:lpstr>Cell Phones and Electronic Devices</vt:lpstr>
      <vt:lpstr>Irregularities</vt:lpstr>
      <vt:lpstr>Definitions</vt:lpstr>
      <vt:lpstr>Avoiding Testing Irregularities </vt:lpstr>
      <vt:lpstr>Irregularities</vt:lpstr>
      <vt:lpstr>Steps for Reporting an Irregularity</vt:lpstr>
      <vt:lpstr>Characteristics of a Quality Investigation</vt:lpstr>
      <vt:lpstr>Irregularities – Post Testing</vt:lpstr>
      <vt:lpstr>Assessment Online Forms https://portal.doe.k12.ga.us/login.aspx </vt:lpstr>
      <vt:lpstr>Entering Irregularities into the MyGaDOE Portal</vt:lpstr>
      <vt:lpstr>Accommodations and Special Populations</vt:lpstr>
      <vt:lpstr>Accommodations</vt:lpstr>
      <vt:lpstr>Test Administration Accommodations</vt:lpstr>
      <vt:lpstr>Plan for Accommodations</vt:lpstr>
      <vt:lpstr>Requests for Accommodations Not on State-Approved List</vt:lpstr>
      <vt:lpstr>Overview of  2018-2019 State Assessments</vt:lpstr>
      <vt:lpstr>ACCESS for ELLs 2.0 &amp; Alternate ACCESS for ELLs</vt:lpstr>
      <vt:lpstr>ACCESS for ELLs 2.0</vt:lpstr>
      <vt:lpstr>ACCESS for ELLs 2.0</vt:lpstr>
      <vt:lpstr>ACCESS for ELLs 2.0</vt:lpstr>
      <vt:lpstr>ACCESS for ELLs 2.0</vt:lpstr>
      <vt:lpstr>ACCESS for ELLs 2.0</vt:lpstr>
      <vt:lpstr>ACCESS for ELLs 2.0</vt:lpstr>
      <vt:lpstr>Alternate ACCESS for ELLs</vt:lpstr>
      <vt:lpstr>ACCESS for ELLs 2.0 and Alternate ACCESS for ELLs</vt:lpstr>
      <vt:lpstr>ACCESS for ELLs 2.0 and Alternate ACCESS for ELLs</vt:lpstr>
      <vt:lpstr>Georgia Alternate Assessment (GAA) 2.0</vt:lpstr>
      <vt:lpstr>Georgia Alternate Assessment (GAA) 2.0</vt:lpstr>
      <vt:lpstr>Georgia Alternate Assessment (GAA) 2.0</vt:lpstr>
      <vt:lpstr>Georgia Alternate Assessment (GAA) 2.0</vt:lpstr>
      <vt:lpstr>Georgia Alternate Assessment (GAA) 2.0</vt:lpstr>
      <vt:lpstr>Georgia Alternate Assessment (GAA) 2.0</vt:lpstr>
      <vt:lpstr>Georgia Milestones</vt:lpstr>
      <vt:lpstr>Georgia Milestones</vt:lpstr>
      <vt:lpstr>Georgia Milestones</vt:lpstr>
      <vt:lpstr>Central Office Services (COS)</vt:lpstr>
      <vt:lpstr>Georgia Milestones</vt:lpstr>
      <vt:lpstr>Participants EOG</vt:lpstr>
      <vt:lpstr>Participants EOC</vt:lpstr>
      <vt:lpstr>Participants EOC - continued</vt:lpstr>
      <vt:lpstr>PowerPoint Presentation</vt:lpstr>
      <vt:lpstr>Georgia Milestones Administration Windows</vt:lpstr>
      <vt:lpstr>Georgia Milestones   EOG Scheduling Flexibility</vt:lpstr>
      <vt:lpstr>Georgia Milestones   EOG Scheduling Flexibility continued</vt:lpstr>
      <vt:lpstr>Georgia Milestones EOG Scheduling Flexibility Example</vt:lpstr>
      <vt:lpstr>Georgia Milestones EOG Scheduling Flexibility Example</vt:lpstr>
      <vt:lpstr>Georgia Milestones Preliminary Individual Student Report Timelines for Winter EOC</vt:lpstr>
      <vt:lpstr>eDIRECT Accounts</vt:lpstr>
      <vt:lpstr>Georgia Milestones</vt:lpstr>
      <vt:lpstr>Formative Assessment Resources</vt:lpstr>
      <vt:lpstr>GOFAR and TestPad</vt:lpstr>
      <vt:lpstr>National Assessment of Educational Progress (NAEP)</vt:lpstr>
      <vt:lpstr>National Assessment of Educational Progress (NAEP)</vt:lpstr>
      <vt:lpstr>National Assessment of Educational Progress (NAEP)</vt:lpstr>
      <vt:lpstr>National Assessment of Educational Progress (NAEP)</vt:lpstr>
      <vt:lpstr>National Assessment of Educational Progress (NAEP)</vt:lpstr>
      <vt:lpstr>NAEP Resources</vt:lpstr>
      <vt:lpstr>Georgia Inventory of Developing Skills (GKIDS) </vt:lpstr>
      <vt:lpstr>Georgia Kindergarten Inventory of Developing Skills (GKIDS)</vt:lpstr>
      <vt:lpstr>Georgia Kindergarten Inventory of Developing Skills (GKIDS)</vt:lpstr>
      <vt:lpstr>GKIDS Readiness Check</vt:lpstr>
      <vt:lpstr>GKIDS: Administration Schedule</vt:lpstr>
      <vt:lpstr>GKIDS: Resources</vt:lpstr>
      <vt:lpstr>Keenville </vt:lpstr>
      <vt:lpstr>Keenville: Overview</vt:lpstr>
      <vt:lpstr>PowerPoint Presentation</vt:lpstr>
      <vt:lpstr>Keenville: What is Assessed? </vt:lpstr>
      <vt:lpstr>Keenville: Resources</vt:lpstr>
      <vt:lpstr>Keenville: Access</vt:lpstr>
      <vt:lpstr>Keenville: Lexile and Quantile Linking Study</vt:lpstr>
      <vt:lpstr>Post-Assessment Communication</vt:lpstr>
      <vt:lpstr>Communication</vt:lpstr>
      <vt:lpstr>Dissemination of Test Scores</vt:lpstr>
      <vt:lpstr>Transferring Student Test Scores</vt:lpstr>
      <vt:lpstr>MyGaDOE Portal &amp; Contractor Accounts</vt:lpstr>
      <vt:lpstr>Assessment &amp; Accountability 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Test Coordinators’ Fall 2017 Conference  General Session/Test Administration August 8 &amp; 10, 2017  Georgia Student Assessment Program 2017 – 2018</dc:title>
  <dc:creator/>
  <cp:lastModifiedBy/>
  <cp:revision>2</cp:revision>
  <dcterms:modified xsi:type="dcterms:W3CDTF">2018-08-24T18:11:32Z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