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4"/>
  </p:notesMasterIdLst>
  <p:sldIdLst>
    <p:sldId id="258" r:id="rId5"/>
    <p:sldId id="259" r:id="rId6"/>
    <p:sldId id="311" r:id="rId7"/>
    <p:sldId id="267" r:id="rId8"/>
    <p:sldId id="266" r:id="rId9"/>
    <p:sldId id="268" r:id="rId10"/>
    <p:sldId id="271" r:id="rId11"/>
    <p:sldId id="260" r:id="rId12"/>
    <p:sldId id="261" r:id="rId13"/>
    <p:sldId id="262" r:id="rId14"/>
    <p:sldId id="312" r:id="rId15"/>
    <p:sldId id="263" r:id="rId16"/>
    <p:sldId id="264" r:id="rId17"/>
    <p:sldId id="265" r:id="rId18"/>
    <p:sldId id="269" r:id="rId19"/>
    <p:sldId id="270" r:id="rId20"/>
    <p:sldId id="313" r:id="rId21"/>
    <p:sldId id="314"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317" r:id="rId42"/>
    <p:sldId id="315" r:id="rId43"/>
    <p:sldId id="291" r:id="rId44"/>
    <p:sldId id="300" r:id="rId45"/>
    <p:sldId id="301" r:id="rId46"/>
    <p:sldId id="302" r:id="rId47"/>
    <p:sldId id="303" r:id="rId48"/>
    <p:sldId id="304" r:id="rId49"/>
    <p:sldId id="305" r:id="rId50"/>
    <p:sldId id="306" r:id="rId51"/>
    <p:sldId id="307" r:id="rId52"/>
    <p:sldId id="308"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4A19"/>
    <a:srgbClr val="DA2673"/>
    <a:srgbClr val="B71F60"/>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77" autoAdjust="0"/>
    <p:restoredTop sz="94660"/>
  </p:normalViewPr>
  <p:slideViewPr>
    <p:cSldViewPr snapToGrid="0">
      <p:cViewPr varScale="1">
        <p:scale>
          <a:sx n="109" d="100"/>
          <a:sy n="109" d="100"/>
        </p:scale>
        <p:origin x="108" y="174"/>
      </p:cViewPr>
      <p:guideLst>
        <p:guide orient="horz" pos="2160"/>
        <p:guide pos="2880"/>
      </p:guideLst>
    </p:cSldViewPr>
  </p:slideViewPr>
  <p:notesTextViewPr>
    <p:cViewPr>
      <p:scale>
        <a:sx n="1" d="1"/>
        <a:sy n="1" d="1"/>
      </p:scale>
      <p:origin x="0" y="0"/>
    </p:cViewPr>
  </p:notesTextViewPr>
  <p:sorterViewPr>
    <p:cViewPr>
      <p:scale>
        <a:sx n="100" d="100"/>
        <a:sy n="100" d="100"/>
      </p:scale>
      <p:origin x="0" y="12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B1433-BF8B-45C5-81D6-089F21EECCF9}" type="datetimeFigureOut">
              <a:rPr lang="en-US" smtClean="0"/>
              <a:t>8/7/2017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30340-F5C0-43BA-9CC1-D63E860F355B}" type="slidenum">
              <a:rPr lang="en-US" smtClean="0"/>
              <a:t>‹#›</a:t>
            </a:fld>
            <a:endParaRPr lang="en-US" dirty="0"/>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 name="Slide Number Placeholder 3"/>
          <p:cNvSpPr>
            <a:spLocks noGrp="1"/>
          </p:cNvSpPr>
          <p:nvPr>
            <p:ph type="sldNum" sz="quarter" idx="5"/>
          </p:nvPr>
        </p:nvSpPr>
        <p:spPr/>
        <p:txBody>
          <a:bodyPr/>
          <a:lstStyle/>
          <a:p>
            <a:pPr>
              <a:defRPr/>
            </a:pPr>
            <a:fld id="{B3BE28E6-FFB3-407C-AC61-F538D7AB386A}" type="slidenum">
              <a:rPr lang="en-US" smtClean="0"/>
              <a:pPr>
                <a:defRPr/>
              </a:pPr>
              <a:t>1</a:t>
            </a:fld>
            <a:endParaRPr lang="en-US" dirty="0"/>
          </a:p>
        </p:txBody>
      </p:sp>
    </p:spTree>
    <p:extLst>
      <p:ext uri="{BB962C8B-B14F-4D97-AF65-F5344CB8AC3E}">
        <p14:creationId xmlns:p14="http://schemas.microsoft.com/office/powerpoint/2010/main" val="2080164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p:txBody>
          <a:bodyPr/>
          <a:lstStyle/>
          <a:p>
            <a:pPr defTabSz="912757">
              <a:defRPr/>
            </a:pPr>
            <a:r>
              <a:rPr lang="en-US" dirty="0"/>
              <a:t>Lexiles: Making Sense of a New Score   2006 Curriculum Director's Conference</a:t>
            </a:r>
          </a:p>
        </p:txBody>
      </p:sp>
      <p:sp>
        <p:nvSpPr>
          <p:cNvPr id="83971" name="Rectangle 3"/>
          <p:cNvSpPr>
            <a:spLocks noGrp="1" noChangeArrowheads="1"/>
          </p:cNvSpPr>
          <p:nvPr>
            <p:ph type="dt" sz="quarter" idx="1"/>
          </p:nvPr>
        </p:nvSpPr>
        <p:spPr/>
        <p:txBody>
          <a:bodyPr/>
          <a:lstStyle/>
          <a:p>
            <a:pPr defTabSz="912757">
              <a:defRPr/>
            </a:pPr>
            <a:r>
              <a:rPr lang="en-US" dirty="0"/>
              <a:t>September 20, 2006</a:t>
            </a:r>
          </a:p>
        </p:txBody>
      </p:sp>
      <p:sp>
        <p:nvSpPr>
          <p:cNvPr id="83972" name="Rectangle 6"/>
          <p:cNvSpPr>
            <a:spLocks noGrp="1" noChangeArrowheads="1"/>
          </p:cNvSpPr>
          <p:nvPr>
            <p:ph type="ftr" sz="quarter" idx="4"/>
          </p:nvPr>
        </p:nvSpPr>
        <p:spPr/>
        <p:txBody>
          <a:bodyPr/>
          <a:lstStyle/>
          <a:p>
            <a:pPr defTabSz="912757">
              <a:defRPr/>
            </a:pPr>
            <a:r>
              <a:rPr lang="en-US" dirty="0"/>
              <a:t>Georgia Department of Education:           Testing Division</a:t>
            </a:r>
          </a:p>
        </p:txBody>
      </p:sp>
      <p:sp>
        <p:nvSpPr>
          <p:cNvPr id="83973" name="Rectangle 7"/>
          <p:cNvSpPr>
            <a:spLocks noGrp="1" noChangeArrowheads="1"/>
          </p:cNvSpPr>
          <p:nvPr>
            <p:ph type="sldNum" sz="quarter" idx="5"/>
          </p:nvPr>
        </p:nvSpPr>
        <p:spPr/>
        <p:txBody>
          <a:bodyPr/>
          <a:lstStyle/>
          <a:p>
            <a:pPr defTabSz="912757">
              <a:defRPr/>
            </a:pPr>
            <a:fld id="{9B718C33-59B2-47AA-8BE8-A30BF794935F}" type="slidenum">
              <a:rPr lang="en-US" smtClean="0"/>
              <a:pPr defTabSz="912757">
                <a:defRPr/>
              </a:pPr>
              <a:t>13</a:t>
            </a:fld>
            <a:endParaRPr lang="en-US" dirty="0"/>
          </a:p>
        </p:txBody>
      </p:sp>
      <p:sp>
        <p:nvSpPr>
          <p:cNvPr id="593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3893838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p:txBody>
          <a:bodyPr/>
          <a:lstStyle/>
          <a:p>
            <a:pPr defTabSz="912757">
              <a:defRPr/>
            </a:pPr>
            <a:r>
              <a:rPr lang="en-US" dirty="0"/>
              <a:t>Lexiles: Making Sense of a New Score   2006 Curriculum Director's Conference</a:t>
            </a:r>
          </a:p>
        </p:txBody>
      </p:sp>
      <p:sp>
        <p:nvSpPr>
          <p:cNvPr id="84995" name="Rectangle 3"/>
          <p:cNvSpPr>
            <a:spLocks noGrp="1" noChangeArrowheads="1"/>
          </p:cNvSpPr>
          <p:nvPr>
            <p:ph type="dt" sz="quarter" idx="1"/>
          </p:nvPr>
        </p:nvSpPr>
        <p:spPr/>
        <p:txBody>
          <a:bodyPr/>
          <a:lstStyle/>
          <a:p>
            <a:pPr defTabSz="912757">
              <a:defRPr/>
            </a:pPr>
            <a:r>
              <a:rPr lang="en-US" dirty="0"/>
              <a:t>September 20, 2006</a:t>
            </a:r>
          </a:p>
        </p:txBody>
      </p:sp>
      <p:sp>
        <p:nvSpPr>
          <p:cNvPr id="84996" name="Rectangle 6"/>
          <p:cNvSpPr>
            <a:spLocks noGrp="1" noChangeArrowheads="1"/>
          </p:cNvSpPr>
          <p:nvPr>
            <p:ph type="ftr" sz="quarter" idx="4"/>
          </p:nvPr>
        </p:nvSpPr>
        <p:spPr/>
        <p:txBody>
          <a:bodyPr/>
          <a:lstStyle/>
          <a:p>
            <a:pPr defTabSz="912757">
              <a:defRPr/>
            </a:pPr>
            <a:r>
              <a:rPr lang="en-US" dirty="0"/>
              <a:t>Georgia Department of Education:           Testing Division</a:t>
            </a:r>
          </a:p>
        </p:txBody>
      </p:sp>
      <p:sp>
        <p:nvSpPr>
          <p:cNvPr id="84997" name="Rectangle 7"/>
          <p:cNvSpPr>
            <a:spLocks noGrp="1" noChangeArrowheads="1"/>
          </p:cNvSpPr>
          <p:nvPr>
            <p:ph type="sldNum" sz="quarter" idx="5"/>
          </p:nvPr>
        </p:nvSpPr>
        <p:spPr/>
        <p:txBody>
          <a:bodyPr/>
          <a:lstStyle/>
          <a:p>
            <a:pPr defTabSz="912757">
              <a:defRPr/>
            </a:pPr>
            <a:fld id="{6C1D1392-F158-4FEF-BFBF-05B5BEE47F8D}" type="slidenum">
              <a:rPr lang="en-US" smtClean="0"/>
              <a:pPr defTabSz="912757">
                <a:defRPr/>
              </a:pPr>
              <a:t>14</a:t>
            </a:fld>
            <a:endParaRPr lang="en-US" dirty="0"/>
          </a:p>
        </p:txBody>
      </p:sp>
      <p:sp>
        <p:nvSpPr>
          <p:cNvPr id="604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1012308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p:txBody>
          <a:bodyPr/>
          <a:lstStyle/>
          <a:p>
            <a:pPr defTabSz="912757">
              <a:defRPr/>
            </a:pPr>
            <a:r>
              <a:rPr lang="en-US" dirty="0"/>
              <a:t>Lexiles: Making Sense of a New Score   2006 Curriculum Director's Conference</a:t>
            </a:r>
          </a:p>
        </p:txBody>
      </p:sp>
      <p:sp>
        <p:nvSpPr>
          <p:cNvPr id="93187" name="Rectangle 3"/>
          <p:cNvSpPr>
            <a:spLocks noGrp="1" noChangeArrowheads="1"/>
          </p:cNvSpPr>
          <p:nvPr>
            <p:ph type="dt" sz="quarter" idx="1"/>
          </p:nvPr>
        </p:nvSpPr>
        <p:spPr/>
        <p:txBody>
          <a:bodyPr/>
          <a:lstStyle/>
          <a:p>
            <a:pPr defTabSz="912757">
              <a:defRPr/>
            </a:pPr>
            <a:r>
              <a:rPr lang="en-US" dirty="0"/>
              <a:t>September 20, 2006</a:t>
            </a:r>
          </a:p>
        </p:txBody>
      </p:sp>
      <p:sp>
        <p:nvSpPr>
          <p:cNvPr id="93188" name="Rectangle 6"/>
          <p:cNvSpPr>
            <a:spLocks noGrp="1" noChangeArrowheads="1"/>
          </p:cNvSpPr>
          <p:nvPr>
            <p:ph type="ftr" sz="quarter" idx="4"/>
          </p:nvPr>
        </p:nvSpPr>
        <p:spPr/>
        <p:txBody>
          <a:bodyPr/>
          <a:lstStyle/>
          <a:p>
            <a:pPr defTabSz="912757">
              <a:defRPr/>
            </a:pPr>
            <a:r>
              <a:rPr lang="en-US" dirty="0"/>
              <a:t>Georgia Department of Education:           Testing Division</a:t>
            </a:r>
          </a:p>
        </p:txBody>
      </p:sp>
      <p:sp>
        <p:nvSpPr>
          <p:cNvPr id="93189" name="Rectangle 7"/>
          <p:cNvSpPr>
            <a:spLocks noGrp="1" noChangeArrowheads="1"/>
          </p:cNvSpPr>
          <p:nvPr>
            <p:ph type="sldNum" sz="quarter" idx="5"/>
          </p:nvPr>
        </p:nvSpPr>
        <p:spPr/>
        <p:txBody>
          <a:bodyPr/>
          <a:lstStyle/>
          <a:p>
            <a:pPr defTabSz="912757">
              <a:defRPr/>
            </a:pPr>
            <a:fld id="{0E5CCC53-FE5B-4FDC-87D0-4A0E5CF570BF}" type="slidenum">
              <a:rPr lang="en-US" smtClean="0"/>
              <a:pPr defTabSz="912757">
                <a:defRPr/>
              </a:pPr>
              <a:t>15</a:t>
            </a:fld>
            <a:endParaRPr lang="en-US" dirty="0"/>
          </a:p>
        </p:txBody>
      </p:sp>
      <p:sp>
        <p:nvSpPr>
          <p:cNvPr id="645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1343349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p:txBody>
          <a:bodyPr/>
          <a:lstStyle/>
          <a:p>
            <a:pPr defTabSz="912757">
              <a:defRPr/>
            </a:pPr>
            <a:r>
              <a:rPr lang="en-US" dirty="0"/>
              <a:t>Lexiles: Making Sense of a New Score   2006 Curriculum Director's Conference</a:t>
            </a:r>
          </a:p>
        </p:txBody>
      </p:sp>
      <p:sp>
        <p:nvSpPr>
          <p:cNvPr id="94211" name="Rectangle 3"/>
          <p:cNvSpPr>
            <a:spLocks noGrp="1" noChangeArrowheads="1"/>
          </p:cNvSpPr>
          <p:nvPr>
            <p:ph type="dt" sz="quarter" idx="1"/>
          </p:nvPr>
        </p:nvSpPr>
        <p:spPr/>
        <p:txBody>
          <a:bodyPr/>
          <a:lstStyle/>
          <a:p>
            <a:pPr defTabSz="912757">
              <a:defRPr/>
            </a:pPr>
            <a:r>
              <a:rPr lang="en-US" dirty="0"/>
              <a:t>September 20, 2006</a:t>
            </a:r>
          </a:p>
        </p:txBody>
      </p:sp>
      <p:sp>
        <p:nvSpPr>
          <p:cNvPr id="94212" name="Rectangle 6"/>
          <p:cNvSpPr>
            <a:spLocks noGrp="1" noChangeArrowheads="1"/>
          </p:cNvSpPr>
          <p:nvPr>
            <p:ph type="ftr" sz="quarter" idx="4"/>
          </p:nvPr>
        </p:nvSpPr>
        <p:spPr/>
        <p:txBody>
          <a:bodyPr/>
          <a:lstStyle/>
          <a:p>
            <a:pPr defTabSz="912757">
              <a:defRPr/>
            </a:pPr>
            <a:r>
              <a:rPr lang="en-US" dirty="0"/>
              <a:t>Georgia Department of Education:           Testing Division</a:t>
            </a:r>
          </a:p>
        </p:txBody>
      </p:sp>
      <p:sp>
        <p:nvSpPr>
          <p:cNvPr id="94213" name="Rectangle 7"/>
          <p:cNvSpPr>
            <a:spLocks noGrp="1" noChangeArrowheads="1"/>
          </p:cNvSpPr>
          <p:nvPr>
            <p:ph type="sldNum" sz="quarter" idx="5"/>
          </p:nvPr>
        </p:nvSpPr>
        <p:spPr/>
        <p:txBody>
          <a:bodyPr/>
          <a:lstStyle/>
          <a:p>
            <a:pPr defTabSz="912757">
              <a:defRPr/>
            </a:pPr>
            <a:fld id="{8ECE62CC-A544-4AE6-A3E9-F502D5320BD4}" type="slidenum">
              <a:rPr lang="en-US" smtClean="0"/>
              <a:pPr defTabSz="912757">
                <a:defRPr/>
              </a:pPr>
              <a:t>16</a:t>
            </a:fld>
            <a:endParaRPr lang="en-US" dirty="0"/>
          </a:p>
        </p:txBody>
      </p:sp>
      <p:sp>
        <p:nvSpPr>
          <p:cNvPr id="655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4174865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 name="Slide Number Placeholder 3"/>
          <p:cNvSpPr>
            <a:spLocks noGrp="1"/>
          </p:cNvSpPr>
          <p:nvPr>
            <p:ph type="sldNum" sz="quarter" idx="5"/>
          </p:nvPr>
        </p:nvSpPr>
        <p:spPr/>
        <p:txBody>
          <a:bodyPr/>
          <a:lstStyle/>
          <a:p>
            <a:pPr>
              <a:defRPr/>
            </a:pPr>
            <a:fld id="{B3BE28E6-FFB3-407C-AC61-F538D7AB386A}" type="slidenum">
              <a:rPr lang="en-US" smtClean="0"/>
              <a:pPr>
                <a:defRPr/>
              </a:pPr>
              <a:t>17</a:t>
            </a:fld>
            <a:endParaRPr lang="en-US" dirty="0"/>
          </a:p>
        </p:txBody>
      </p:sp>
    </p:spTree>
    <p:extLst>
      <p:ext uri="{BB962C8B-B14F-4D97-AF65-F5344CB8AC3E}">
        <p14:creationId xmlns:p14="http://schemas.microsoft.com/office/powerpoint/2010/main" val="2830803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p:txBody>
          <a:bodyPr/>
          <a:lstStyle/>
          <a:p>
            <a:pPr defTabSz="912757">
              <a:defRPr/>
            </a:pPr>
            <a:r>
              <a:rPr lang="en-US" dirty="0"/>
              <a:t>Lexiles: Making Sense of a New Score   2006 Curriculum Director's Conference</a:t>
            </a:r>
          </a:p>
        </p:txBody>
      </p:sp>
      <p:sp>
        <p:nvSpPr>
          <p:cNvPr id="96259" name="Rectangle 3"/>
          <p:cNvSpPr>
            <a:spLocks noGrp="1" noChangeArrowheads="1"/>
          </p:cNvSpPr>
          <p:nvPr>
            <p:ph type="dt" sz="quarter" idx="1"/>
          </p:nvPr>
        </p:nvSpPr>
        <p:spPr/>
        <p:txBody>
          <a:bodyPr/>
          <a:lstStyle/>
          <a:p>
            <a:pPr defTabSz="912757">
              <a:defRPr/>
            </a:pPr>
            <a:r>
              <a:rPr lang="en-US" dirty="0"/>
              <a:t>September 20, 2006</a:t>
            </a:r>
          </a:p>
        </p:txBody>
      </p:sp>
      <p:sp>
        <p:nvSpPr>
          <p:cNvPr id="96260" name="Rectangle 6"/>
          <p:cNvSpPr>
            <a:spLocks noGrp="1" noChangeArrowheads="1"/>
          </p:cNvSpPr>
          <p:nvPr>
            <p:ph type="ftr" sz="quarter" idx="4"/>
          </p:nvPr>
        </p:nvSpPr>
        <p:spPr/>
        <p:txBody>
          <a:bodyPr/>
          <a:lstStyle/>
          <a:p>
            <a:pPr defTabSz="912757">
              <a:defRPr/>
            </a:pPr>
            <a:r>
              <a:rPr lang="en-US" dirty="0"/>
              <a:t>Georgia Department of Education:           Testing Division</a:t>
            </a:r>
          </a:p>
        </p:txBody>
      </p:sp>
      <p:sp>
        <p:nvSpPr>
          <p:cNvPr id="96261" name="Rectangle 7"/>
          <p:cNvSpPr>
            <a:spLocks noGrp="1" noChangeArrowheads="1"/>
          </p:cNvSpPr>
          <p:nvPr>
            <p:ph type="sldNum" sz="quarter" idx="5"/>
          </p:nvPr>
        </p:nvSpPr>
        <p:spPr/>
        <p:txBody>
          <a:bodyPr/>
          <a:lstStyle/>
          <a:p>
            <a:pPr defTabSz="912757">
              <a:defRPr/>
            </a:pPr>
            <a:fld id="{1A2DD2B7-DFAF-44C4-862D-A5177F4A2E62}" type="slidenum">
              <a:rPr lang="en-US" smtClean="0"/>
              <a:pPr defTabSz="912757">
                <a:defRPr/>
              </a:pPr>
              <a:t>19</a:t>
            </a:fld>
            <a:endParaRPr lang="en-US" dirty="0"/>
          </a:p>
        </p:txBody>
      </p:sp>
      <p:sp>
        <p:nvSpPr>
          <p:cNvPr id="675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1160446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p:txBody>
          <a:bodyPr/>
          <a:lstStyle/>
          <a:p>
            <a:pPr defTabSz="912757">
              <a:defRPr/>
            </a:pPr>
            <a:r>
              <a:rPr lang="en-US" dirty="0"/>
              <a:t>Lexiles: Making Sense of a New Score   2006 Curriculum Director's Conference</a:t>
            </a:r>
          </a:p>
        </p:txBody>
      </p:sp>
      <p:sp>
        <p:nvSpPr>
          <p:cNvPr id="108547" name="Rectangle 3"/>
          <p:cNvSpPr>
            <a:spLocks noGrp="1" noChangeArrowheads="1"/>
          </p:cNvSpPr>
          <p:nvPr>
            <p:ph type="dt" sz="quarter" idx="1"/>
          </p:nvPr>
        </p:nvSpPr>
        <p:spPr/>
        <p:txBody>
          <a:bodyPr/>
          <a:lstStyle/>
          <a:p>
            <a:pPr defTabSz="912757">
              <a:defRPr/>
            </a:pPr>
            <a:r>
              <a:rPr lang="en-US" dirty="0"/>
              <a:t>September 20, 2006</a:t>
            </a:r>
          </a:p>
        </p:txBody>
      </p:sp>
      <p:sp>
        <p:nvSpPr>
          <p:cNvPr id="108548" name="Rectangle 6"/>
          <p:cNvSpPr>
            <a:spLocks noGrp="1" noChangeArrowheads="1"/>
          </p:cNvSpPr>
          <p:nvPr>
            <p:ph type="ftr" sz="quarter" idx="4"/>
          </p:nvPr>
        </p:nvSpPr>
        <p:spPr/>
        <p:txBody>
          <a:bodyPr/>
          <a:lstStyle/>
          <a:p>
            <a:pPr defTabSz="912757">
              <a:defRPr/>
            </a:pPr>
            <a:r>
              <a:rPr lang="en-US" dirty="0"/>
              <a:t>Georgia Department of Education:           Testing Division</a:t>
            </a:r>
          </a:p>
        </p:txBody>
      </p:sp>
      <p:sp>
        <p:nvSpPr>
          <p:cNvPr id="108549" name="Rectangle 7"/>
          <p:cNvSpPr>
            <a:spLocks noGrp="1" noChangeArrowheads="1"/>
          </p:cNvSpPr>
          <p:nvPr>
            <p:ph type="sldNum" sz="quarter" idx="5"/>
          </p:nvPr>
        </p:nvSpPr>
        <p:spPr/>
        <p:txBody>
          <a:bodyPr/>
          <a:lstStyle/>
          <a:p>
            <a:pPr defTabSz="912757">
              <a:defRPr/>
            </a:pPr>
            <a:fld id="{45502DA3-29B0-4E3F-A3DF-42BCBE1C4264}" type="slidenum">
              <a:rPr lang="en-US" smtClean="0"/>
              <a:pPr defTabSz="912757">
                <a:defRPr/>
              </a:pPr>
              <a:t>23</a:t>
            </a:fld>
            <a:endParaRPr lang="en-US" dirty="0"/>
          </a:p>
        </p:txBody>
      </p:sp>
      <p:sp>
        <p:nvSpPr>
          <p:cNvPr id="686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1544309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p:txBody>
          <a:bodyPr/>
          <a:lstStyle/>
          <a:p>
            <a:pPr defTabSz="912757">
              <a:defRPr/>
            </a:pPr>
            <a:r>
              <a:rPr lang="en-US" dirty="0"/>
              <a:t>Lexiles: Making Sense of a New Score   2006 Curriculum Director's Conference</a:t>
            </a:r>
          </a:p>
        </p:txBody>
      </p:sp>
      <p:sp>
        <p:nvSpPr>
          <p:cNvPr id="109571" name="Rectangle 3"/>
          <p:cNvSpPr>
            <a:spLocks noGrp="1" noChangeArrowheads="1"/>
          </p:cNvSpPr>
          <p:nvPr>
            <p:ph type="dt" sz="quarter" idx="1"/>
          </p:nvPr>
        </p:nvSpPr>
        <p:spPr/>
        <p:txBody>
          <a:bodyPr/>
          <a:lstStyle/>
          <a:p>
            <a:pPr defTabSz="912757">
              <a:defRPr/>
            </a:pPr>
            <a:r>
              <a:rPr lang="en-US" dirty="0"/>
              <a:t>September 20, 2006</a:t>
            </a:r>
          </a:p>
        </p:txBody>
      </p:sp>
      <p:sp>
        <p:nvSpPr>
          <p:cNvPr id="109572" name="Rectangle 6"/>
          <p:cNvSpPr>
            <a:spLocks noGrp="1" noChangeArrowheads="1"/>
          </p:cNvSpPr>
          <p:nvPr>
            <p:ph type="ftr" sz="quarter" idx="4"/>
          </p:nvPr>
        </p:nvSpPr>
        <p:spPr/>
        <p:txBody>
          <a:bodyPr/>
          <a:lstStyle/>
          <a:p>
            <a:pPr defTabSz="912757">
              <a:defRPr/>
            </a:pPr>
            <a:r>
              <a:rPr lang="en-US" dirty="0"/>
              <a:t>Georgia Department of Education:           Testing Division</a:t>
            </a:r>
          </a:p>
        </p:txBody>
      </p:sp>
      <p:sp>
        <p:nvSpPr>
          <p:cNvPr id="109573" name="Rectangle 7"/>
          <p:cNvSpPr>
            <a:spLocks noGrp="1" noChangeArrowheads="1"/>
          </p:cNvSpPr>
          <p:nvPr>
            <p:ph type="sldNum" sz="quarter" idx="5"/>
          </p:nvPr>
        </p:nvSpPr>
        <p:spPr/>
        <p:txBody>
          <a:bodyPr/>
          <a:lstStyle/>
          <a:p>
            <a:pPr defTabSz="912757">
              <a:defRPr/>
            </a:pPr>
            <a:fld id="{BE33E487-0287-4BBE-B8D1-2FBDF0097A6E}" type="slidenum">
              <a:rPr lang="en-US" smtClean="0"/>
              <a:pPr defTabSz="912757">
                <a:defRPr/>
              </a:pPr>
              <a:t>24</a:t>
            </a:fld>
            <a:endParaRPr lang="en-US" dirty="0"/>
          </a:p>
        </p:txBody>
      </p:sp>
      <p:sp>
        <p:nvSpPr>
          <p:cNvPr id="696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161340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p:txBody>
          <a:bodyPr/>
          <a:lstStyle/>
          <a:p>
            <a:pPr defTabSz="912757">
              <a:defRPr/>
            </a:pPr>
            <a:r>
              <a:rPr lang="en-US" dirty="0"/>
              <a:t>Lexiles: Making Sense of a New Score   2006 Curriculum Director's Conference</a:t>
            </a:r>
          </a:p>
        </p:txBody>
      </p:sp>
      <p:sp>
        <p:nvSpPr>
          <p:cNvPr id="110595" name="Rectangle 3"/>
          <p:cNvSpPr>
            <a:spLocks noGrp="1" noChangeArrowheads="1"/>
          </p:cNvSpPr>
          <p:nvPr>
            <p:ph type="dt" sz="quarter" idx="1"/>
          </p:nvPr>
        </p:nvSpPr>
        <p:spPr/>
        <p:txBody>
          <a:bodyPr/>
          <a:lstStyle/>
          <a:p>
            <a:pPr defTabSz="912757">
              <a:defRPr/>
            </a:pPr>
            <a:r>
              <a:rPr lang="en-US" dirty="0"/>
              <a:t>September 20, 2006</a:t>
            </a:r>
          </a:p>
        </p:txBody>
      </p:sp>
      <p:sp>
        <p:nvSpPr>
          <p:cNvPr id="110596" name="Rectangle 6"/>
          <p:cNvSpPr>
            <a:spLocks noGrp="1" noChangeArrowheads="1"/>
          </p:cNvSpPr>
          <p:nvPr>
            <p:ph type="ftr" sz="quarter" idx="4"/>
          </p:nvPr>
        </p:nvSpPr>
        <p:spPr/>
        <p:txBody>
          <a:bodyPr/>
          <a:lstStyle/>
          <a:p>
            <a:pPr defTabSz="912757">
              <a:defRPr/>
            </a:pPr>
            <a:r>
              <a:rPr lang="en-US" dirty="0"/>
              <a:t>Georgia Department of Education:           Testing Division</a:t>
            </a:r>
          </a:p>
        </p:txBody>
      </p:sp>
      <p:sp>
        <p:nvSpPr>
          <p:cNvPr id="110597" name="Rectangle 7"/>
          <p:cNvSpPr>
            <a:spLocks noGrp="1" noChangeArrowheads="1"/>
          </p:cNvSpPr>
          <p:nvPr>
            <p:ph type="sldNum" sz="quarter" idx="5"/>
          </p:nvPr>
        </p:nvSpPr>
        <p:spPr/>
        <p:txBody>
          <a:bodyPr/>
          <a:lstStyle/>
          <a:p>
            <a:pPr defTabSz="912757">
              <a:defRPr/>
            </a:pPr>
            <a:fld id="{BB9EC781-2ACA-47E4-BC9D-8E40AD800CD0}" type="slidenum">
              <a:rPr lang="en-US" smtClean="0"/>
              <a:pPr defTabSz="912757">
                <a:defRPr/>
              </a:pPr>
              <a:t>25</a:t>
            </a:fld>
            <a:endParaRPr lang="en-US" dirty="0"/>
          </a:p>
        </p:txBody>
      </p:sp>
      <p:sp>
        <p:nvSpPr>
          <p:cNvPr id="706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1060197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p:txBody>
          <a:bodyPr/>
          <a:lstStyle/>
          <a:p>
            <a:pPr defTabSz="912757">
              <a:defRPr/>
            </a:pPr>
            <a:r>
              <a:rPr lang="en-US" dirty="0"/>
              <a:t>Lexiles: Making Sense of a New Score   2006 Curriculum Director's Conference</a:t>
            </a:r>
          </a:p>
        </p:txBody>
      </p:sp>
      <p:sp>
        <p:nvSpPr>
          <p:cNvPr id="111619" name="Rectangle 3"/>
          <p:cNvSpPr>
            <a:spLocks noGrp="1" noChangeArrowheads="1"/>
          </p:cNvSpPr>
          <p:nvPr>
            <p:ph type="dt" sz="quarter" idx="1"/>
          </p:nvPr>
        </p:nvSpPr>
        <p:spPr/>
        <p:txBody>
          <a:bodyPr/>
          <a:lstStyle/>
          <a:p>
            <a:pPr defTabSz="912757">
              <a:defRPr/>
            </a:pPr>
            <a:r>
              <a:rPr lang="en-US" dirty="0"/>
              <a:t>September 20, 2006</a:t>
            </a:r>
          </a:p>
        </p:txBody>
      </p:sp>
      <p:sp>
        <p:nvSpPr>
          <p:cNvPr id="111620" name="Rectangle 6"/>
          <p:cNvSpPr>
            <a:spLocks noGrp="1" noChangeArrowheads="1"/>
          </p:cNvSpPr>
          <p:nvPr>
            <p:ph type="ftr" sz="quarter" idx="4"/>
          </p:nvPr>
        </p:nvSpPr>
        <p:spPr/>
        <p:txBody>
          <a:bodyPr/>
          <a:lstStyle/>
          <a:p>
            <a:pPr defTabSz="912757">
              <a:defRPr/>
            </a:pPr>
            <a:r>
              <a:rPr lang="en-US" dirty="0"/>
              <a:t>Georgia Department of Education:           Testing Division</a:t>
            </a:r>
          </a:p>
        </p:txBody>
      </p:sp>
      <p:sp>
        <p:nvSpPr>
          <p:cNvPr id="111621" name="Rectangle 7"/>
          <p:cNvSpPr>
            <a:spLocks noGrp="1" noChangeArrowheads="1"/>
          </p:cNvSpPr>
          <p:nvPr>
            <p:ph type="sldNum" sz="quarter" idx="5"/>
          </p:nvPr>
        </p:nvSpPr>
        <p:spPr/>
        <p:txBody>
          <a:bodyPr/>
          <a:lstStyle/>
          <a:p>
            <a:pPr defTabSz="912757">
              <a:defRPr/>
            </a:pPr>
            <a:fld id="{9E36BCC3-6F5C-4EB8-AE64-95EFF9046AA8}" type="slidenum">
              <a:rPr lang="en-US" smtClean="0"/>
              <a:pPr defTabSz="912757">
                <a:defRPr/>
              </a:pPr>
              <a:t>26</a:t>
            </a:fld>
            <a:endParaRPr lang="en-US" dirty="0"/>
          </a:p>
        </p:txBody>
      </p:sp>
      <p:sp>
        <p:nvSpPr>
          <p:cNvPr id="716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1110173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 name="Slide Number Placeholder 3"/>
          <p:cNvSpPr>
            <a:spLocks noGrp="1"/>
          </p:cNvSpPr>
          <p:nvPr>
            <p:ph type="sldNum" sz="quarter" idx="5"/>
          </p:nvPr>
        </p:nvSpPr>
        <p:spPr/>
        <p:txBody>
          <a:bodyPr/>
          <a:lstStyle/>
          <a:p>
            <a:pPr>
              <a:defRPr/>
            </a:pPr>
            <a:fld id="{B3BE28E6-FFB3-407C-AC61-F538D7AB386A}" type="slidenum">
              <a:rPr lang="en-US" smtClean="0"/>
              <a:pPr>
                <a:defRPr/>
              </a:pPr>
              <a:t>3</a:t>
            </a:fld>
            <a:endParaRPr lang="en-US" dirty="0"/>
          </a:p>
        </p:txBody>
      </p:sp>
    </p:spTree>
    <p:extLst>
      <p:ext uri="{BB962C8B-B14F-4D97-AF65-F5344CB8AC3E}">
        <p14:creationId xmlns:p14="http://schemas.microsoft.com/office/powerpoint/2010/main" val="345656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p:txBody>
          <a:bodyPr/>
          <a:lstStyle/>
          <a:p>
            <a:pPr defTabSz="912757">
              <a:defRPr/>
            </a:pPr>
            <a:r>
              <a:rPr lang="en-US" dirty="0"/>
              <a:t>Lexiles: Making Sense of a New Score   2006 Curriculum Director's Conference</a:t>
            </a:r>
          </a:p>
        </p:txBody>
      </p:sp>
      <p:sp>
        <p:nvSpPr>
          <p:cNvPr id="112643" name="Rectangle 3"/>
          <p:cNvSpPr>
            <a:spLocks noGrp="1" noChangeArrowheads="1"/>
          </p:cNvSpPr>
          <p:nvPr>
            <p:ph type="dt" sz="quarter" idx="1"/>
          </p:nvPr>
        </p:nvSpPr>
        <p:spPr/>
        <p:txBody>
          <a:bodyPr/>
          <a:lstStyle/>
          <a:p>
            <a:pPr defTabSz="912757">
              <a:defRPr/>
            </a:pPr>
            <a:r>
              <a:rPr lang="en-US" dirty="0"/>
              <a:t>September 20, 2006</a:t>
            </a:r>
          </a:p>
        </p:txBody>
      </p:sp>
      <p:sp>
        <p:nvSpPr>
          <p:cNvPr id="112644" name="Rectangle 6"/>
          <p:cNvSpPr>
            <a:spLocks noGrp="1" noChangeArrowheads="1"/>
          </p:cNvSpPr>
          <p:nvPr>
            <p:ph type="ftr" sz="quarter" idx="4"/>
          </p:nvPr>
        </p:nvSpPr>
        <p:spPr/>
        <p:txBody>
          <a:bodyPr/>
          <a:lstStyle/>
          <a:p>
            <a:pPr defTabSz="912757">
              <a:defRPr/>
            </a:pPr>
            <a:r>
              <a:rPr lang="en-US" dirty="0"/>
              <a:t>Georgia Department of Education:           Testing Division</a:t>
            </a:r>
          </a:p>
        </p:txBody>
      </p:sp>
      <p:sp>
        <p:nvSpPr>
          <p:cNvPr id="112645" name="Rectangle 7"/>
          <p:cNvSpPr>
            <a:spLocks noGrp="1" noChangeArrowheads="1"/>
          </p:cNvSpPr>
          <p:nvPr>
            <p:ph type="sldNum" sz="quarter" idx="5"/>
          </p:nvPr>
        </p:nvSpPr>
        <p:spPr/>
        <p:txBody>
          <a:bodyPr/>
          <a:lstStyle/>
          <a:p>
            <a:pPr defTabSz="912757">
              <a:defRPr/>
            </a:pPr>
            <a:fld id="{A5035046-4D71-48E9-82C0-FBD4D0F493AE}" type="slidenum">
              <a:rPr lang="en-US" smtClean="0"/>
              <a:pPr defTabSz="912757">
                <a:defRPr/>
              </a:pPr>
              <a:t>27</a:t>
            </a:fld>
            <a:endParaRPr lang="en-US" dirty="0"/>
          </a:p>
        </p:txBody>
      </p:sp>
      <p:sp>
        <p:nvSpPr>
          <p:cNvPr id="727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563433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p:txBody>
          <a:bodyPr/>
          <a:lstStyle/>
          <a:p>
            <a:pPr defTabSz="912757">
              <a:defRPr/>
            </a:pPr>
            <a:r>
              <a:rPr lang="en-US" dirty="0"/>
              <a:t>Lexiles: Making Sense of a New Score   2006 Curriculum Director's Conference</a:t>
            </a:r>
          </a:p>
        </p:txBody>
      </p:sp>
      <p:sp>
        <p:nvSpPr>
          <p:cNvPr id="113667" name="Rectangle 3"/>
          <p:cNvSpPr>
            <a:spLocks noGrp="1" noChangeArrowheads="1"/>
          </p:cNvSpPr>
          <p:nvPr>
            <p:ph type="dt" sz="quarter" idx="1"/>
          </p:nvPr>
        </p:nvSpPr>
        <p:spPr/>
        <p:txBody>
          <a:bodyPr/>
          <a:lstStyle/>
          <a:p>
            <a:pPr defTabSz="912757">
              <a:defRPr/>
            </a:pPr>
            <a:r>
              <a:rPr lang="en-US" dirty="0"/>
              <a:t>September 20, 2006</a:t>
            </a:r>
          </a:p>
        </p:txBody>
      </p:sp>
      <p:sp>
        <p:nvSpPr>
          <p:cNvPr id="113668" name="Rectangle 6"/>
          <p:cNvSpPr>
            <a:spLocks noGrp="1" noChangeArrowheads="1"/>
          </p:cNvSpPr>
          <p:nvPr>
            <p:ph type="ftr" sz="quarter" idx="4"/>
          </p:nvPr>
        </p:nvSpPr>
        <p:spPr/>
        <p:txBody>
          <a:bodyPr/>
          <a:lstStyle/>
          <a:p>
            <a:pPr defTabSz="912757">
              <a:defRPr/>
            </a:pPr>
            <a:r>
              <a:rPr lang="en-US" dirty="0"/>
              <a:t>Georgia Department of Education:           Testing Division</a:t>
            </a:r>
          </a:p>
        </p:txBody>
      </p:sp>
      <p:sp>
        <p:nvSpPr>
          <p:cNvPr id="113669" name="Rectangle 7"/>
          <p:cNvSpPr>
            <a:spLocks noGrp="1" noChangeArrowheads="1"/>
          </p:cNvSpPr>
          <p:nvPr>
            <p:ph type="sldNum" sz="quarter" idx="5"/>
          </p:nvPr>
        </p:nvSpPr>
        <p:spPr/>
        <p:txBody>
          <a:bodyPr/>
          <a:lstStyle/>
          <a:p>
            <a:pPr defTabSz="912757">
              <a:defRPr/>
            </a:pPr>
            <a:fld id="{BDE24B80-3D2E-40BC-8053-112192BEE3A8}" type="slidenum">
              <a:rPr lang="en-US" smtClean="0"/>
              <a:pPr defTabSz="912757">
                <a:defRPr/>
              </a:pPr>
              <a:t>28</a:t>
            </a:fld>
            <a:endParaRPr lang="en-US" dirty="0"/>
          </a:p>
        </p:txBody>
      </p:sp>
      <p:sp>
        <p:nvSpPr>
          <p:cNvPr id="737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76773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p:txBody>
          <a:bodyPr/>
          <a:lstStyle/>
          <a:p>
            <a:pPr defTabSz="912757">
              <a:defRPr/>
            </a:pPr>
            <a:r>
              <a:rPr lang="en-US" dirty="0"/>
              <a:t>Lexiles: Making Sense of a New Score   2006 Curriculum Director's Conference</a:t>
            </a:r>
          </a:p>
        </p:txBody>
      </p:sp>
      <p:sp>
        <p:nvSpPr>
          <p:cNvPr id="114691" name="Rectangle 3"/>
          <p:cNvSpPr>
            <a:spLocks noGrp="1" noChangeArrowheads="1"/>
          </p:cNvSpPr>
          <p:nvPr>
            <p:ph type="dt" sz="quarter" idx="1"/>
          </p:nvPr>
        </p:nvSpPr>
        <p:spPr/>
        <p:txBody>
          <a:bodyPr/>
          <a:lstStyle/>
          <a:p>
            <a:pPr defTabSz="912757">
              <a:defRPr/>
            </a:pPr>
            <a:r>
              <a:rPr lang="en-US" dirty="0"/>
              <a:t>September 20, 2006</a:t>
            </a:r>
          </a:p>
        </p:txBody>
      </p:sp>
      <p:sp>
        <p:nvSpPr>
          <p:cNvPr id="114692" name="Rectangle 6"/>
          <p:cNvSpPr>
            <a:spLocks noGrp="1" noChangeArrowheads="1"/>
          </p:cNvSpPr>
          <p:nvPr>
            <p:ph type="ftr" sz="quarter" idx="4"/>
          </p:nvPr>
        </p:nvSpPr>
        <p:spPr/>
        <p:txBody>
          <a:bodyPr/>
          <a:lstStyle/>
          <a:p>
            <a:pPr defTabSz="912757">
              <a:defRPr/>
            </a:pPr>
            <a:r>
              <a:rPr lang="en-US" dirty="0"/>
              <a:t>Georgia Department of Education:           Testing Division</a:t>
            </a:r>
          </a:p>
        </p:txBody>
      </p:sp>
      <p:sp>
        <p:nvSpPr>
          <p:cNvPr id="114693" name="Rectangle 7"/>
          <p:cNvSpPr>
            <a:spLocks noGrp="1" noChangeArrowheads="1"/>
          </p:cNvSpPr>
          <p:nvPr>
            <p:ph type="sldNum" sz="quarter" idx="5"/>
          </p:nvPr>
        </p:nvSpPr>
        <p:spPr/>
        <p:txBody>
          <a:bodyPr/>
          <a:lstStyle/>
          <a:p>
            <a:pPr defTabSz="912757">
              <a:defRPr/>
            </a:pPr>
            <a:fld id="{59F6943E-40C5-4E24-83C6-ACAB5843CEC1}" type="slidenum">
              <a:rPr lang="en-US" smtClean="0"/>
              <a:pPr defTabSz="912757">
                <a:defRPr/>
              </a:pPr>
              <a:t>29</a:t>
            </a:fld>
            <a:endParaRPr lang="en-US" dirty="0"/>
          </a:p>
        </p:txBody>
      </p:sp>
      <p:sp>
        <p:nvSpPr>
          <p:cNvPr id="747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169155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p:txBody>
          <a:bodyPr/>
          <a:lstStyle/>
          <a:p>
            <a:pPr defTabSz="912757">
              <a:defRPr/>
            </a:pPr>
            <a:r>
              <a:rPr lang="en-US" dirty="0"/>
              <a:t>Lexiles: Making Sense of a New Score   2006 Curriculum Director's Conference</a:t>
            </a:r>
          </a:p>
        </p:txBody>
      </p:sp>
      <p:sp>
        <p:nvSpPr>
          <p:cNvPr id="118787" name="Rectangle 3"/>
          <p:cNvSpPr>
            <a:spLocks noGrp="1" noChangeArrowheads="1"/>
          </p:cNvSpPr>
          <p:nvPr>
            <p:ph type="dt" sz="quarter" idx="1"/>
          </p:nvPr>
        </p:nvSpPr>
        <p:spPr/>
        <p:txBody>
          <a:bodyPr/>
          <a:lstStyle/>
          <a:p>
            <a:pPr defTabSz="912757">
              <a:defRPr/>
            </a:pPr>
            <a:r>
              <a:rPr lang="en-US" dirty="0"/>
              <a:t>September 20, 2006</a:t>
            </a:r>
          </a:p>
        </p:txBody>
      </p:sp>
      <p:sp>
        <p:nvSpPr>
          <p:cNvPr id="118788" name="Rectangle 6"/>
          <p:cNvSpPr>
            <a:spLocks noGrp="1" noChangeArrowheads="1"/>
          </p:cNvSpPr>
          <p:nvPr>
            <p:ph type="ftr" sz="quarter" idx="4"/>
          </p:nvPr>
        </p:nvSpPr>
        <p:spPr/>
        <p:txBody>
          <a:bodyPr/>
          <a:lstStyle/>
          <a:p>
            <a:pPr defTabSz="912757">
              <a:defRPr/>
            </a:pPr>
            <a:r>
              <a:rPr lang="en-US" dirty="0"/>
              <a:t>Georgia Department of Education:           Testing Division</a:t>
            </a:r>
          </a:p>
        </p:txBody>
      </p:sp>
      <p:sp>
        <p:nvSpPr>
          <p:cNvPr id="118789" name="Rectangle 7"/>
          <p:cNvSpPr>
            <a:spLocks noGrp="1" noChangeArrowheads="1"/>
          </p:cNvSpPr>
          <p:nvPr>
            <p:ph type="sldNum" sz="quarter" idx="5"/>
          </p:nvPr>
        </p:nvSpPr>
        <p:spPr/>
        <p:txBody>
          <a:bodyPr/>
          <a:lstStyle/>
          <a:p>
            <a:pPr defTabSz="912757">
              <a:defRPr/>
            </a:pPr>
            <a:fld id="{4AEC8824-6880-4ED4-ABE8-2348A59521DB}" type="slidenum">
              <a:rPr lang="en-US" smtClean="0"/>
              <a:pPr defTabSz="912757">
                <a:defRPr/>
              </a:pPr>
              <a:t>31</a:t>
            </a:fld>
            <a:endParaRPr lang="en-US" dirty="0"/>
          </a:p>
        </p:txBody>
      </p:sp>
      <p:sp>
        <p:nvSpPr>
          <p:cNvPr id="757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088774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p:txBody>
          <a:bodyPr/>
          <a:lstStyle/>
          <a:p>
            <a:pPr defTabSz="912757">
              <a:defRPr/>
            </a:pPr>
            <a:r>
              <a:rPr lang="en-US" dirty="0"/>
              <a:t>Lexiles: Making Sense of a New Score   2006 Curriculum Director's Conference</a:t>
            </a:r>
          </a:p>
        </p:txBody>
      </p:sp>
      <p:sp>
        <p:nvSpPr>
          <p:cNvPr id="119811" name="Rectangle 3"/>
          <p:cNvSpPr>
            <a:spLocks noGrp="1" noChangeArrowheads="1"/>
          </p:cNvSpPr>
          <p:nvPr>
            <p:ph type="dt" sz="quarter" idx="1"/>
          </p:nvPr>
        </p:nvSpPr>
        <p:spPr/>
        <p:txBody>
          <a:bodyPr/>
          <a:lstStyle/>
          <a:p>
            <a:pPr defTabSz="912757">
              <a:defRPr/>
            </a:pPr>
            <a:r>
              <a:rPr lang="en-US" dirty="0"/>
              <a:t>September 20, 2006</a:t>
            </a:r>
          </a:p>
        </p:txBody>
      </p:sp>
      <p:sp>
        <p:nvSpPr>
          <p:cNvPr id="119812" name="Rectangle 6"/>
          <p:cNvSpPr>
            <a:spLocks noGrp="1" noChangeArrowheads="1"/>
          </p:cNvSpPr>
          <p:nvPr>
            <p:ph type="ftr" sz="quarter" idx="4"/>
          </p:nvPr>
        </p:nvSpPr>
        <p:spPr/>
        <p:txBody>
          <a:bodyPr/>
          <a:lstStyle/>
          <a:p>
            <a:pPr defTabSz="912757">
              <a:defRPr/>
            </a:pPr>
            <a:r>
              <a:rPr lang="en-US" dirty="0"/>
              <a:t>Georgia Department of Education:           Testing Division</a:t>
            </a:r>
          </a:p>
        </p:txBody>
      </p:sp>
      <p:sp>
        <p:nvSpPr>
          <p:cNvPr id="119813" name="Rectangle 7"/>
          <p:cNvSpPr>
            <a:spLocks noGrp="1" noChangeArrowheads="1"/>
          </p:cNvSpPr>
          <p:nvPr>
            <p:ph type="sldNum" sz="quarter" idx="5"/>
          </p:nvPr>
        </p:nvSpPr>
        <p:spPr/>
        <p:txBody>
          <a:bodyPr/>
          <a:lstStyle/>
          <a:p>
            <a:pPr defTabSz="912757">
              <a:defRPr/>
            </a:pPr>
            <a:fld id="{AD519DF8-4C95-4A77-82DD-5D5136B01009}" type="slidenum">
              <a:rPr lang="en-US" smtClean="0"/>
              <a:pPr defTabSz="912757">
                <a:defRPr/>
              </a:pPr>
              <a:t>32</a:t>
            </a:fld>
            <a:endParaRPr lang="en-US" dirty="0"/>
          </a:p>
        </p:txBody>
      </p:sp>
      <p:sp>
        <p:nvSpPr>
          <p:cNvPr id="768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1020694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p:txBody>
          <a:bodyPr/>
          <a:lstStyle/>
          <a:p>
            <a:pPr defTabSz="912757">
              <a:defRPr/>
            </a:pPr>
            <a:r>
              <a:rPr lang="en-US" dirty="0"/>
              <a:t>Lexiles: Making Sense of a New Score   2006 Curriculum Director's Conference</a:t>
            </a:r>
          </a:p>
        </p:txBody>
      </p:sp>
      <p:sp>
        <p:nvSpPr>
          <p:cNvPr id="120835" name="Rectangle 3"/>
          <p:cNvSpPr>
            <a:spLocks noGrp="1" noChangeArrowheads="1"/>
          </p:cNvSpPr>
          <p:nvPr>
            <p:ph type="dt" sz="quarter" idx="1"/>
          </p:nvPr>
        </p:nvSpPr>
        <p:spPr/>
        <p:txBody>
          <a:bodyPr/>
          <a:lstStyle/>
          <a:p>
            <a:pPr defTabSz="912757">
              <a:defRPr/>
            </a:pPr>
            <a:r>
              <a:rPr lang="en-US" dirty="0"/>
              <a:t>September 20, 2006</a:t>
            </a:r>
          </a:p>
        </p:txBody>
      </p:sp>
      <p:sp>
        <p:nvSpPr>
          <p:cNvPr id="120836" name="Rectangle 6"/>
          <p:cNvSpPr>
            <a:spLocks noGrp="1" noChangeArrowheads="1"/>
          </p:cNvSpPr>
          <p:nvPr>
            <p:ph type="ftr" sz="quarter" idx="4"/>
          </p:nvPr>
        </p:nvSpPr>
        <p:spPr/>
        <p:txBody>
          <a:bodyPr/>
          <a:lstStyle/>
          <a:p>
            <a:pPr defTabSz="912757">
              <a:defRPr/>
            </a:pPr>
            <a:r>
              <a:rPr lang="en-US" dirty="0"/>
              <a:t>Georgia Department of Education:           Testing Division</a:t>
            </a:r>
          </a:p>
        </p:txBody>
      </p:sp>
      <p:sp>
        <p:nvSpPr>
          <p:cNvPr id="120837" name="Rectangle 7"/>
          <p:cNvSpPr>
            <a:spLocks noGrp="1" noChangeArrowheads="1"/>
          </p:cNvSpPr>
          <p:nvPr>
            <p:ph type="sldNum" sz="quarter" idx="5"/>
          </p:nvPr>
        </p:nvSpPr>
        <p:spPr/>
        <p:txBody>
          <a:bodyPr/>
          <a:lstStyle/>
          <a:p>
            <a:pPr defTabSz="912757">
              <a:defRPr/>
            </a:pPr>
            <a:fld id="{5D5645B0-05C3-4F78-9963-9FD1B0471C9E}" type="slidenum">
              <a:rPr lang="en-US" smtClean="0"/>
              <a:pPr defTabSz="912757">
                <a:defRPr/>
              </a:pPr>
              <a:t>33</a:t>
            </a:fld>
            <a:endParaRPr lang="en-US" dirty="0"/>
          </a:p>
        </p:txBody>
      </p:sp>
      <p:sp>
        <p:nvSpPr>
          <p:cNvPr id="778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14969377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p:txBody>
          <a:bodyPr/>
          <a:lstStyle/>
          <a:p>
            <a:pPr defTabSz="912757">
              <a:defRPr/>
            </a:pPr>
            <a:r>
              <a:rPr lang="en-US" dirty="0"/>
              <a:t>Lexiles: Making Sense of a New Score   2006 Curriculum Director's Conference</a:t>
            </a:r>
          </a:p>
        </p:txBody>
      </p:sp>
      <p:sp>
        <p:nvSpPr>
          <p:cNvPr id="121859" name="Rectangle 3"/>
          <p:cNvSpPr>
            <a:spLocks noGrp="1" noChangeArrowheads="1"/>
          </p:cNvSpPr>
          <p:nvPr>
            <p:ph type="dt" sz="quarter" idx="1"/>
          </p:nvPr>
        </p:nvSpPr>
        <p:spPr/>
        <p:txBody>
          <a:bodyPr/>
          <a:lstStyle/>
          <a:p>
            <a:pPr defTabSz="912757">
              <a:defRPr/>
            </a:pPr>
            <a:r>
              <a:rPr lang="en-US" dirty="0"/>
              <a:t>September 20, 2006</a:t>
            </a:r>
          </a:p>
        </p:txBody>
      </p:sp>
      <p:sp>
        <p:nvSpPr>
          <p:cNvPr id="121860" name="Rectangle 6"/>
          <p:cNvSpPr>
            <a:spLocks noGrp="1" noChangeArrowheads="1"/>
          </p:cNvSpPr>
          <p:nvPr>
            <p:ph type="ftr" sz="quarter" idx="4"/>
          </p:nvPr>
        </p:nvSpPr>
        <p:spPr/>
        <p:txBody>
          <a:bodyPr/>
          <a:lstStyle/>
          <a:p>
            <a:pPr defTabSz="912757">
              <a:defRPr/>
            </a:pPr>
            <a:r>
              <a:rPr lang="en-US" dirty="0"/>
              <a:t>Georgia Department of Education:           Testing Division</a:t>
            </a:r>
          </a:p>
        </p:txBody>
      </p:sp>
      <p:sp>
        <p:nvSpPr>
          <p:cNvPr id="121861" name="Rectangle 7"/>
          <p:cNvSpPr>
            <a:spLocks noGrp="1" noChangeArrowheads="1"/>
          </p:cNvSpPr>
          <p:nvPr>
            <p:ph type="sldNum" sz="quarter" idx="5"/>
          </p:nvPr>
        </p:nvSpPr>
        <p:spPr/>
        <p:txBody>
          <a:bodyPr/>
          <a:lstStyle/>
          <a:p>
            <a:pPr defTabSz="912757">
              <a:defRPr/>
            </a:pPr>
            <a:fld id="{4720DEB0-670A-48FB-B683-C79C7E09FB04}" type="slidenum">
              <a:rPr lang="en-US" smtClean="0"/>
              <a:pPr defTabSz="912757">
                <a:defRPr/>
              </a:pPr>
              <a:t>34</a:t>
            </a:fld>
            <a:endParaRPr lang="en-US" dirty="0"/>
          </a:p>
        </p:txBody>
      </p:sp>
      <p:sp>
        <p:nvSpPr>
          <p:cNvPr id="788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39375689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p:txBody>
          <a:bodyPr/>
          <a:lstStyle/>
          <a:p>
            <a:pPr defTabSz="912757">
              <a:defRPr/>
            </a:pPr>
            <a:r>
              <a:rPr lang="en-US" dirty="0"/>
              <a:t>Lexiles: Making Sense of a New Score   2006 Curriculum Director's Conference</a:t>
            </a:r>
          </a:p>
        </p:txBody>
      </p:sp>
      <p:sp>
        <p:nvSpPr>
          <p:cNvPr id="122883" name="Rectangle 3"/>
          <p:cNvSpPr>
            <a:spLocks noGrp="1" noChangeArrowheads="1"/>
          </p:cNvSpPr>
          <p:nvPr>
            <p:ph type="dt" sz="quarter" idx="1"/>
          </p:nvPr>
        </p:nvSpPr>
        <p:spPr/>
        <p:txBody>
          <a:bodyPr/>
          <a:lstStyle/>
          <a:p>
            <a:pPr defTabSz="912757">
              <a:defRPr/>
            </a:pPr>
            <a:r>
              <a:rPr lang="en-US" dirty="0"/>
              <a:t>September 20, 2006</a:t>
            </a:r>
          </a:p>
        </p:txBody>
      </p:sp>
      <p:sp>
        <p:nvSpPr>
          <p:cNvPr id="122884" name="Rectangle 6"/>
          <p:cNvSpPr>
            <a:spLocks noGrp="1" noChangeArrowheads="1"/>
          </p:cNvSpPr>
          <p:nvPr>
            <p:ph type="ftr" sz="quarter" idx="4"/>
          </p:nvPr>
        </p:nvSpPr>
        <p:spPr/>
        <p:txBody>
          <a:bodyPr/>
          <a:lstStyle/>
          <a:p>
            <a:pPr defTabSz="912757">
              <a:defRPr/>
            </a:pPr>
            <a:r>
              <a:rPr lang="en-US" dirty="0"/>
              <a:t>Georgia Department of Education:           Testing Division</a:t>
            </a:r>
          </a:p>
        </p:txBody>
      </p:sp>
      <p:sp>
        <p:nvSpPr>
          <p:cNvPr id="122885" name="Rectangle 7"/>
          <p:cNvSpPr>
            <a:spLocks noGrp="1" noChangeArrowheads="1"/>
          </p:cNvSpPr>
          <p:nvPr>
            <p:ph type="sldNum" sz="quarter" idx="5"/>
          </p:nvPr>
        </p:nvSpPr>
        <p:spPr/>
        <p:txBody>
          <a:bodyPr/>
          <a:lstStyle/>
          <a:p>
            <a:pPr defTabSz="912757">
              <a:defRPr/>
            </a:pPr>
            <a:fld id="{04CF7A5F-F499-4189-99C7-2780B1F0FEE9}" type="slidenum">
              <a:rPr lang="en-US" smtClean="0"/>
              <a:pPr defTabSz="912757">
                <a:defRPr/>
              </a:pPr>
              <a:t>35</a:t>
            </a:fld>
            <a:endParaRPr lang="en-US" dirty="0"/>
          </a:p>
        </p:txBody>
      </p:sp>
      <p:sp>
        <p:nvSpPr>
          <p:cNvPr id="798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182860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p:txBody>
          <a:bodyPr/>
          <a:lstStyle/>
          <a:p>
            <a:pPr defTabSz="912757">
              <a:defRPr/>
            </a:pPr>
            <a:r>
              <a:rPr lang="en-US" dirty="0"/>
              <a:t>Lexiles: Making Sense of a New Score   2006 Curriculum Director's Conference</a:t>
            </a:r>
          </a:p>
        </p:txBody>
      </p:sp>
      <p:sp>
        <p:nvSpPr>
          <p:cNvPr id="123907" name="Rectangle 3"/>
          <p:cNvSpPr>
            <a:spLocks noGrp="1" noChangeArrowheads="1"/>
          </p:cNvSpPr>
          <p:nvPr>
            <p:ph type="dt" sz="quarter" idx="1"/>
          </p:nvPr>
        </p:nvSpPr>
        <p:spPr/>
        <p:txBody>
          <a:bodyPr/>
          <a:lstStyle/>
          <a:p>
            <a:pPr defTabSz="912757">
              <a:defRPr/>
            </a:pPr>
            <a:r>
              <a:rPr lang="en-US" dirty="0"/>
              <a:t>September 20, 2006</a:t>
            </a:r>
          </a:p>
        </p:txBody>
      </p:sp>
      <p:sp>
        <p:nvSpPr>
          <p:cNvPr id="123908" name="Rectangle 6"/>
          <p:cNvSpPr>
            <a:spLocks noGrp="1" noChangeArrowheads="1"/>
          </p:cNvSpPr>
          <p:nvPr>
            <p:ph type="ftr" sz="quarter" idx="4"/>
          </p:nvPr>
        </p:nvSpPr>
        <p:spPr/>
        <p:txBody>
          <a:bodyPr/>
          <a:lstStyle/>
          <a:p>
            <a:pPr defTabSz="912757">
              <a:defRPr/>
            </a:pPr>
            <a:r>
              <a:rPr lang="en-US" dirty="0"/>
              <a:t>Georgia Department of Education:           Testing Division</a:t>
            </a:r>
          </a:p>
        </p:txBody>
      </p:sp>
      <p:sp>
        <p:nvSpPr>
          <p:cNvPr id="123909" name="Rectangle 7"/>
          <p:cNvSpPr>
            <a:spLocks noGrp="1" noChangeArrowheads="1"/>
          </p:cNvSpPr>
          <p:nvPr>
            <p:ph type="sldNum" sz="quarter" idx="5"/>
          </p:nvPr>
        </p:nvSpPr>
        <p:spPr/>
        <p:txBody>
          <a:bodyPr/>
          <a:lstStyle/>
          <a:p>
            <a:pPr defTabSz="912757">
              <a:defRPr/>
            </a:pPr>
            <a:fld id="{C7AE2B39-ABCA-450E-8E34-61E4E7119842}" type="slidenum">
              <a:rPr lang="en-US" smtClean="0"/>
              <a:pPr defTabSz="912757">
                <a:defRPr/>
              </a:pPr>
              <a:t>36</a:t>
            </a:fld>
            <a:endParaRPr lang="en-US" dirty="0"/>
          </a:p>
        </p:txBody>
      </p:sp>
      <p:sp>
        <p:nvSpPr>
          <p:cNvPr id="809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3003117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p:txBody>
          <a:bodyPr/>
          <a:lstStyle/>
          <a:p>
            <a:pPr defTabSz="912757">
              <a:defRPr/>
            </a:pPr>
            <a:r>
              <a:rPr lang="en-US" dirty="0"/>
              <a:t>Lexiles: Making Sense of a New Score   2006 Curriculum Director's Conference</a:t>
            </a:r>
          </a:p>
        </p:txBody>
      </p:sp>
      <p:sp>
        <p:nvSpPr>
          <p:cNvPr id="124931" name="Rectangle 3"/>
          <p:cNvSpPr>
            <a:spLocks noGrp="1" noChangeArrowheads="1"/>
          </p:cNvSpPr>
          <p:nvPr>
            <p:ph type="dt" sz="quarter" idx="1"/>
          </p:nvPr>
        </p:nvSpPr>
        <p:spPr/>
        <p:txBody>
          <a:bodyPr/>
          <a:lstStyle/>
          <a:p>
            <a:pPr defTabSz="912757">
              <a:defRPr/>
            </a:pPr>
            <a:r>
              <a:rPr lang="en-US" dirty="0"/>
              <a:t>September 20, 2006</a:t>
            </a:r>
          </a:p>
        </p:txBody>
      </p:sp>
      <p:sp>
        <p:nvSpPr>
          <p:cNvPr id="124932" name="Rectangle 6"/>
          <p:cNvSpPr>
            <a:spLocks noGrp="1" noChangeArrowheads="1"/>
          </p:cNvSpPr>
          <p:nvPr>
            <p:ph type="ftr" sz="quarter" idx="4"/>
          </p:nvPr>
        </p:nvSpPr>
        <p:spPr/>
        <p:txBody>
          <a:bodyPr/>
          <a:lstStyle/>
          <a:p>
            <a:pPr defTabSz="912757">
              <a:defRPr/>
            </a:pPr>
            <a:r>
              <a:rPr lang="en-US" dirty="0"/>
              <a:t>Georgia Department of Education:           Testing Division</a:t>
            </a:r>
          </a:p>
        </p:txBody>
      </p:sp>
      <p:sp>
        <p:nvSpPr>
          <p:cNvPr id="124933" name="Rectangle 7"/>
          <p:cNvSpPr>
            <a:spLocks noGrp="1" noChangeArrowheads="1"/>
          </p:cNvSpPr>
          <p:nvPr>
            <p:ph type="sldNum" sz="quarter" idx="5"/>
          </p:nvPr>
        </p:nvSpPr>
        <p:spPr/>
        <p:txBody>
          <a:bodyPr/>
          <a:lstStyle/>
          <a:p>
            <a:pPr defTabSz="912757">
              <a:defRPr/>
            </a:pPr>
            <a:fld id="{04C10742-A7EC-4DD0-AD36-B1A2E9E624BA}" type="slidenum">
              <a:rPr lang="en-US" smtClean="0"/>
              <a:pPr defTabSz="912757">
                <a:defRPr/>
              </a:pPr>
              <a:t>37</a:t>
            </a:fld>
            <a:endParaRPr lang="en-US" dirty="0"/>
          </a:p>
        </p:txBody>
      </p:sp>
      <p:sp>
        <p:nvSpPr>
          <p:cNvPr id="819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811474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p:txBody>
          <a:bodyPr/>
          <a:lstStyle/>
          <a:p>
            <a:pPr defTabSz="912757">
              <a:defRPr/>
            </a:pPr>
            <a:r>
              <a:rPr lang="en-US" dirty="0"/>
              <a:t>Lexiles: Making Sense of a New Score   2006 Curriculum Director's Conference</a:t>
            </a:r>
          </a:p>
        </p:txBody>
      </p:sp>
      <p:sp>
        <p:nvSpPr>
          <p:cNvPr id="88067" name="Rectangle 3"/>
          <p:cNvSpPr>
            <a:spLocks noGrp="1" noChangeArrowheads="1"/>
          </p:cNvSpPr>
          <p:nvPr>
            <p:ph type="dt" sz="quarter" idx="1"/>
          </p:nvPr>
        </p:nvSpPr>
        <p:spPr/>
        <p:txBody>
          <a:bodyPr/>
          <a:lstStyle/>
          <a:p>
            <a:pPr defTabSz="912757">
              <a:defRPr/>
            </a:pPr>
            <a:r>
              <a:rPr lang="en-US" dirty="0"/>
              <a:t>September 20, 2006</a:t>
            </a:r>
          </a:p>
        </p:txBody>
      </p:sp>
      <p:sp>
        <p:nvSpPr>
          <p:cNvPr id="88068" name="Rectangle 6"/>
          <p:cNvSpPr>
            <a:spLocks noGrp="1" noChangeArrowheads="1"/>
          </p:cNvSpPr>
          <p:nvPr>
            <p:ph type="ftr" sz="quarter" idx="4"/>
          </p:nvPr>
        </p:nvSpPr>
        <p:spPr/>
        <p:txBody>
          <a:bodyPr/>
          <a:lstStyle/>
          <a:p>
            <a:pPr defTabSz="912757">
              <a:defRPr/>
            </a:pPr>
            <a:r>
              <a:rPr lang="en-US" dirty="0"/>
              <a:t>Georgia Department of Education:           Testing Division</a:t>
            </a:r>
          </a:p>
        </p:txBody>
      </p:sp>
      <p:sp>
        <p:nvSpPr>
          <p:cNvPr id="88069" name="Rectangle 7"/>
          <p:cNvSpPr>
            <a:spLocks noGrp="1" noChangeArrowheads="1"/>
          </p:cNvSpPr>
          <p:nvPr>
            <p:ph type="sldNum" sz="quarter" idx="5"/>
          </p:nvPr>
        </p:nvSpPr>
        <p:spPr/>
        <p:txBody>
          <a:bodyPr/>
          <a:lstStyle/>
          <a:p>
            <a:pPr defTabSz="912757">
              <a:defRPr/>
            </a:pPr>
            <a:fld id="{87532F2A-9531-4370-A302-51F4DC0F2AF1}" type="slidenum">
              <a:rPr lang="en-US" smtClean="0"/>
              <a:pPr defTabSz="912757">
                <a:defRPr/>
              </a:pPr>
              <a:t>4</a:t>
            </a:fld>
            <a:endParaRPr lang="en-US" dirty="0"/>
          </a:p>
        </p:txBody>
      </p:sp>
      <p:sp>
        <p:nvSpPr>
          <p:cNvPr id="624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15821602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p:txBody>
          <a:bodyPr/>
          <a:lstStyle/>
          <a:p>
            <a:pPr defTabSz="912757">
              <a:defRPr/>
            </a:pPr>
            <a:r>
              <a:rPr lang="en-US" dirty="0"/>
              <a:t>Lexiles: Making Sense of a New Score   2006 Curriculum Director's Conference</a:t>
            </a:r>
          </a:p>
        </p:txBody>
      </p:sp>
      <p:sp>
        <p:nvSpPr>
          <p:cNvPr id="125955" name="Rectangle 3"/>
          <p:cNvSpPr>
            <a:spLocks noGrp="1" noChangeArrowheads="1"/>
          </p:cNvSpPr>
          <p:nvPr>
            <p:ph type="dt" sz="quarter" idx="1"/>
          </p:nvPr>
        </p:nvSpPr>
        <p:spPr/>
        <p:txBody>
          <a:bodyPr/>
          <a:lstStyle/>
          <a:p>
            <a:pPr defTabSz="912757">
              <a:defRPr/>
            </a:pPr>
            <a:r>
              <a:rPr lang="en-US" dirty="0"/>
              <a:t>September 20, 2006</a:t>
            </a:r>
          </a:p>
        </p:txBody>
      </p:sp>
      <p:sp>
        <p:nvSpPr>
          <p:cNvPr id="125956" name="Rectangle 6"/>
          <p:cNvSpPr>
            <a:spLocks noGrp="1" noChangeArrowheads="1"/>
          </p:cNvSpPr>
          <p:nvPr>
            <p:ph type="ftr" sz="quarter" idx="4"/>
          </p:nvPr>
        </p:nvSpPr>
        <p:spPr/>
        <p:txBody>
          <a:bodyPr/>
          <a:lstStyle/>
          <a:p>
            <a:pPr defTabSz="912757">
              <a:defRPr/>
            </a:pPr>
            <a:r>
              <a:rPr lang="en-US" dirty="0"/>
              <a:t>Georgia Department of Education:           Testing Division</a:t>
            </a:r>
          </a:p>
        </p:txBody>
      </p:sp>
      <p:sp>
        <p:nvSpPr>
          <p:cNvPr id="125957" name="Rectangle 7"/>
          <p:cNvSpPr>
            <a:spLocks noGrp="1" noChangeArrowheads="1"/>
          </p:cNvSpPr>
          <p:nvPr>
            <p:ph type="sldNum" sz="quarter" idx="5"/>
          </p:nvPr>
        </p:nvSpPr>
        <p:spPr/>
        <p:txBody>
          <a:bodyPr/>
          <a:lstStyle/>
          <a:p>
            <a:pPr defTabSz="912757">
              <a:defRPr/>
            </a:pPr>
            <a:fld id="{C671C48C-9552-491E-B256-4683CE004150}" type="slidenum">
              <a:rPr lang="en-US" smtClean="0"/>
              <a:pPr defTabSz="912757">
                <a:defRPr/>
              </a:pPr>
              <a:t>40</a:t>
            </a:fld>
            <a:endParaRPr lang="en-US" dirty="0"/>
          </a:p>
        </p:txBody>
      </p:sp>
      <p:sp>
        <p:nvSpPr>
          <p:cNvPr id="829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5952854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p:txBody>
          <a:bodyPr/>
          <a:lstStyle/>
          <a:p>
            <a:pPr defTabSz="912757">
              <a:defRPr/>
            </a:pPr>
            <a:r>
              <a:rPr lang="en-US" dirty="0"/>
              <a:t>Lexiles: Making Sense of a New Score   2006 Curriculum Director's Conference</a:t>
            </a:r>
          </a:p>
        </p:txBody>
      </p:sp>
      <p:sp>
        <p:nvSpPr>
          <p:cNvPr id="124931" name="Rectangle 3"/>
          <p:cNvSpPr>
            <a:spLocks noGrp="1" noChangeArrowheads="1"/>
          </p:cNvSpPr>
          <p:nvPr>
            <p:ph type="dt" sz="quarter" idx="1"/>
          </p:nvPr>
        </p:nvSpPr>
        <p:spPr/>
        <p:txBody>
          <a:bodyPr/>
          <a:lstStyle/>
          <a:p>
            <a:pPr defTabSz="912757">
              <a:defRPr/>
            </a:pPr>
            <a:r>
              <a:rPr lang="en-US" dirty="0"/>
              <a:t>September 20, 2006</a:t>
            </a:r>
          </a:p>
        </p:txBody>
      </p:sp>
      <p:sp>
        <p:nvSpPr>
          <p:cNvPr id="124932" name="Rectangle 6"/>
          <p:cNvSpPr>
            <a:spLocks noGrp="1" noChangeArrowheads="1"/>
          </p:cNvSpPr>
          <p:nvPr>
            <p:ph type="ftr" sz="quarter" idx="4"/>
          </p:nvPr>
        </p:nvSpPr>
        <p:spPr/>
        <p:txBody>
          <a:bodyPr/>
          <a:lstStyle/>
          <a:p>
            <a:pPr defTabSz="912757">
              <a:defRPr/>
            </a:pPr>
            <a:r>
              <a:rPr lang="en-US" dirty="0"/>
              <a:t>Georgia Department of Education:           Testing Division</a:t>
            </a:r>
          </a:p>
        </p:txBody>
      </p:sp>
      <p:sp>
        <p:nvSpPr>
          <p:cNvPr id="124933" name="Rectangle 7"/>
          <p:cNvSpPr>
            <a:spLocks noGrp="1" noChangeArrowheads="1"/>
          </p:cNvSpPr>
          <p:nvPr>
            <p:ph type="sldNum" sz="quarter" idx="5"/>
          </p:nvPr>
        </p:nvSpPr>
        <p:spPr/>
        <p:txBody>
          <a:bodyPr/>
          <a:lstStyle/>
          <a:p>
            <a:pPr defTabSz="912757">
              <a:defRPr/>
            </a:pPr>
            <a:fld id="{E3B11DC9-B5EB-4CBB-B23C-B7C097E17FC9}" type="slidenum">
              <a:rPr lang="en-US" smtClean="0"/>
              <a:pPr defTabSz="912757">
                <a:defRPr/>
              </a:pPr>
              <a:t>43</a:t>
            </a:fld>
            <a:endParaRPr lang="en-US" dirty="0"/>
          </a:p>
        </p:txBody>
      </p:sp>
      <p:sp>
        <p:nvSpPr>
          <p:cNvPr id="901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4914516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p:txBody>
          <a:bodyPr/>
          <a:lstStyle/>
          <a:p>
            <a:pPr defTabSz="912757">
              <a:defRPr/>
            </a:pPr>
            <a:r>
              <a:rPr lang="en-US" dirty="0"/>
              <a:t>Lexiles: Making Sense of a New Score   2006 Curriculum Director's Conference</a:t>
            </a:r>
          </a:p>
        </p:txBody>
      </p:sp>
      <p:sp>
        <p:nvSpPr>
          <p:cNvPr id="134147" name="Rectangle 3"/>
          <p:cNvSpPr>
            <a:spLocks noGrp="1" noChangeArrowheads="1"/>
          </p:cNvSpPr>
          <p:nvPr>
            <p:ph type="dt" sz="quarter" idx="1"/>
          </p:nvPr>
        </p:nvSpPr>
        <p:spPr/>
        <p:txBody>
          <a:bodyPr/>
          <a:lstStyle/>
          <a:p>
            <a:pPr defTabSz="912757">
              <a:defRPr/>
            </a:pPr>
            <a:r>
              <a:rPr lang="en-US" dirty="0"/>
              <a:t>September 20, 2006</a:t>
            </a:r>
          </a:p>
        </p:txBody>
      </p:sp>
      <p:sp>
        <p:nvSpPr>
          <p:cNvPr id="134148" name="Rectangle 6"/>
          <p:cNvSpPr>
            <a:spLocks noGrp="1" noChangeArrowheads="1"/>
          </p:cNvSpPr>
          <p:nvPr>
            <p:ph type="ftr" sz="quarter" idx="4"/>
          </p:nvPr>
        </p:nvSpPr>
        <p:spPr/>
        <p:txBody>
          <a:bodyPr/>
          <a:lstStyle/>
          <a:p>
            <a:pPr defTabSz="912757">
              <a:defRPr/>
            </a:pPr>
            <a:r>
              <a:rPr lang="en-US" dirty="0"/>
              <a:t>Georgia Department of Education:           Testing Division</a:t>
            </a:r>
          </a:p>
        </p:txBody>
      </p:sp>
      <p:sp>
        <p:nvSpPr>
          <p:cNvPr id="134149" name="Rectangle 7"/>
          <p:cNvSpPr>
            <a:spLocks noGrp="1" noChangeArrowheads="1"/>
          </p:cNvSpPr>
          <p:nvPr>
            <p:ph type="sldNum" sz="quarter" idx="5"/>
          </p:nvPr>
        </p:nvSpPr>
        <p:spPr/>
        <p:txBody>
          <a:bodyPr/>
          <a:lstStyle/>
          <a:p>
            <a:pPr defTabSz="912757">
              <a:defRPr/>
            </a:pPr>
            <a:fld id="{DB5A078B-E1D2-446E-B297-DFB763EEDEE1}" type="slidenum">
              <a:rPr lang="en-US" smtClean="0"/>
              <a:pPr defTabSz="912757">
                <a:defRPr/>
              </a:pPr>
              <a:t>44</a:t>
            </a:fld>
            <a:endParaRPr lang="en-US" dirty="0"/>
          </a:p>
        </p:txBody>
      </p:sp>
      <p:sp>
        <p:nvSpPr>
          <p:cNvPr id="911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39508187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p:txBody>
          <a:bodyPr/>
          <a:lstStyle/>
          <a:p>
            <a:pPr defTabSz="912757">
              <a:defRPr/>
            </a:pPr>
            <a:r>
              <a:rPr lang="en-US" dirty="0"/>
              <a:t>Lexiles: Making Sense of a New Score   2006 Curriculum Director's Conference</a:t>
            </a:r>
          </a:p>
        </p:txBody>
      </p:sp>
      <p:sp>
        <p:nvSpPr>
          <p:cNvPr id="135171" name="Rectangle 3"/>
          <p:cNvSpPr>
            <a:spLocks noGrp="1" noChangeArrowheads="1"/>
          </p:cNvSpPr>
          <p:nvPr>
            <p:ph type="dt" sz="quarter" idx="1"/>
          </p:nvPr>
        </p:nvSpPr>
        <p:spPr/>
        <p:txBody>
          <a:bodyPr/>
          <a:lstStyle/>
          <a:p>
            <a:pPr defTabSz="912757">
              <a:defRPr/>
            </a:pPr>
            <a:r>
              <a:rPr lang="en-US" dirty="0"/>
              <a:t>September 20, 2006</a:t>
            </a:r>
          </a:p>
        </p:txBody>
      </p:sp>
      <p:sp>
        <p:nvSpPr>
          <p:cNvPr id="135172" name="Rectangle 6"/>
          <p:cNvSpPr>
            <a:spLocks noGrp="1" noChangeArrowheads="1"/>
          </p:cNvSpPr>
          <p:nvPr>
            <p:ph type="ftr" sz="quarter" idx="4"/>
          </p:nvPr>
        </p:nvSpPr>
        <p:spPr/>
        <p:txBody>
          <a:bodyPr/>
          <a:lstStyle/>
          <a:p>
            <a:pPr defTabSz="912757">
              <a:defRPr/>
            </a:pPr>
            <a:r>
              <a:rPr lang="en-US" dirty="0"/>
              <a:t>Georgia Department of Education:           Testing Division</a:t>
            </a:r>
          </a:p>
        </p:txBody>
      </p:sp>
      <p:sp>
        <p:nvSpPr>
          <p:cNvPr id="135173" name="Rectangle 7"/>
          <p:cNvSpPr>
            <a:spLocks noGrp="1" noChangeArrowheads="1"/>
          </p:cNvSpPr>
          <p:nvPr>
            <p:ph type="sldNum" sz="quarter" idx="5"/>
          </p:nvPr>
        </p:nvSpPr>
        <p:spPr/>
        <p:txBody>
          <a:bodyPr/>
          <a:lstStyle/>
          <a:p>
            <a:pPr defTabSz="912757">
              <a:defRPr/>
            </a:pPr>
            <a:fld id="{A859DC93-5DBB-40DE-ABDF-1D8228DD5E19}" type="slidenum">
              <a:rPr lang="en-US" smtClean="0"/>
              <a:pPr defTabSz="912757">
                <a:defRPr/>
              </a:pPr>
              <a:t>45</a:t>
            </a:fld>
            <a:endParaRPr lang="en-US" dirty="0"/>
          </a:p>
        </p:txBody>
      </p:sp>
      <p:sp>
        <p:nvSpPr>
          <p:cNvPr id="921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15943194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p:txBody>
          <a:bodyPr/>
          <a:lstStyle/>
          <a:p>
            <a:pPr defTabSz="912757">
              <a:defRPr/>
            </a:pPr>
            <a:r>
              <a:rPr lang="en-US" dirty="0"/>
              <a:t>Lexiles: Making Sense of a New Score   2006 Curriculum Director's Conference</a:t>
            </a:r>
          </a:p>
        </p:txBody>
      </p:sp>
      <p:sp>
        <p:nvSpPr>
          <p:cNvPr id="136195" name="Rectangle 3"/>
          <p:cNvSpPr>
            <a:spLocks noGrp="1" noChangeArrowheads="1"/>
          </p:cNvSpPr>
          <p:nvPr>
            <p:ph type="dt" sz="quarter" idx="1"/>
          </p:nvPr>
        </p:nvSpPr>
        <p:spPr/>
        <p:txBody>
          <a:bodyPr/>
          <a:lstStyle/>
          <a:p>
            <a:pPr defTabSz="912757">
              <a:defRPr/>
            </a:pPr>
            <a:r>
              <a:rPr lang="en-US" dirty="0"/>
              <a:t>September 20, 2006</a:t>
            </a:r>
          </a:p>
        </p:txBody>
      </p:sp>
      <p:sp>
        <p:nvSpPr>
          <p:cNvPr id="136196" name="Rectangle 6"/>
          <p:cNvSpPr>
            <a:spLocks noGrp="1" noChangeArrowheads="1"/>
          </p:cNvSpPr>
          <p:nvPr>
            <p:ph type="ftr" sz="quarter" idx="4"/>
          </p:nvPr>
        </p:nvSpPr>
        <p:spPr/>
        <p:txBody>
          <a:bodyPr/>
          <a:lstStyle/>
          <a:p>
            <a:pPr defTabSz="912757">
              <a:defRPr/>
            </a:pPr>
            <a:r>
              <a:rPr lang="en-US" dirty="0"/>
              <a:t>Georgia Department of Education:           Testing Division</a:t>
            </a:r>
          </a:p>
        </p:txBody>
      </p:sp>
      <p:sp>
        <p:nvSpPr>
          <p:cNvPr id="136197" name="Rectangle 7"/>
          <p:cNvSpPr>
            <a:spLocks noGrp="1" noChangeArrowheads="1"/>
          </p:cNvSpPr>
          <p:nvPr>
            <p:ph type="sldNum" sz="quarter" idx="5"/>
          </p:nvPr>
        </p:nvSpPr>
        <p:spPr/>
        <p:txBody>
          <a:bodyPr/>
          <a:lstStyle/>
          <a:p>
            <a:pPr defTabSz="912757">
              <a:defRPr/>
            </a:pPr>
            <a:fld id="{8060C997-967A-4474-958F-893EC94BB79D}" type="slidenum">
              <a:rPr lang="en-US" smtClean="0"/>
              <a:pPr defTabSz="912757">
                <a:defRPr/>
              </a:pPr>
              <a:t>46</a:t>
            </a:fld>
            <a:endParaRPr lang="en-US" dirty="0"/>
          </a:p>
        </p:txBody>
      </p:sp>
      <p:sp>
        <p:nvSpPr>
          <p:cNvPr id="931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12123650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p:txBody>
          <a:bodyPr/>
          <a:lstStyle/>
          <a:p>
            <a:pPr defTabSz="912757">
              <a:defRPr/>
            </a:pPr>
            <a:r>
              <a:rPr lang="en-US" dirty="0"/>
              <a:t>Lexiles: Making Sense of a New Score   2006 Curriculum Director's Conference</a:t>
            </a:r>
          </a:p>
        </p:txBody>
      </p:sp>
      <p:sp>
        <p:nvSpPr>
          <p:cNvPr id="137219" name="Rectangle 3"/>
          <p:cNvSpPr>
            <a:spLocks noGrp="1" noChangeArrowheads="1"/>
          </p:cNvSpPr>
          <p:nvPr>
            <p:ph type="dt" sz="quarter" idx="1"/>
          </p:nvPr>
        </p:nvSpPr>
        <p:spPr/>
        <p:txBody>
          <a:bodyPr/>
          <a:lstStyle/>
          <a:p>
            <a:pPr defTabSz="912757">
              <a:defRPr/>
            </a:pPr>
            <a:r>
              <a:rPr lang="en-US" dirty="0"/>
              <a:t>September 20, 2006</a:t>
            </a:r>
          </a:p>
        </p:txBody>
      </p:sp>
      <p:sp>
        <p:nvSpPr>
          <p:cNvPr id="137220" name="Rectangle 6"/>
          <p:cNvSpPr>
            <a:spLocks noGrp="1" noChangeArrowheads="1"/>
          </p:cNvSpPr>
          <p:nvPr>
            <p:ph type="ftr" sz="quarter" idx="4"/>
          </p:nvPr>
        </p:nvSpPr>
        <p:spPr/>
        <p:txBody>
          <a:bodyPr/>
          <a:lstStyle/>
          <a:p>
            <a:pPr defTabSz="912757">
              <a:defRPr/>
            </a:pPr>
            <a:r>
              <a:rPr lang="en-US" dirty="0"/>
              <a:t>Georgia Department of Education:           Testing Division</a:t>
            </a:r>
          </a:p>
        </p:txBody>
      </p:sp>
      <p:sp>
        <p:nvSpPr>
          <p:cNvPr id="137221" name="Rectangle 7"/>
          <p:cNvSpPr>
            <a:spLocks noGrp="1" noChangeArrowheads="1"/>
          </p:cNvSpPr>
          <p:nvPr>
            <p:ph type="sldNum" sz="quarter" idx="5"/>
          </p:nvPr>
        </p:nvSpPr>
        <p:spPr/>
        <p:txBody>
          <a:bodyPr/>
          <a:lstStyle/>
          <a:p>
            <a:pPr defTabSz="912757">
              <a:defRPr/>
            </a:pPr>
            <a:fld id="{BAA3C551-5E7E-4B31-ACF2-EC497D240714}" type="slidenum">
              <a:rPr lang="en-US" smtClean="0"/>
              <a:pPr defTabSz="912757">
                <a:defRPr/>
              </a:pPr>
              <a:t>48</a:t>
            </a:fld>
            <a:endParaRPr lang="en-US" dirty="0"/>
          </a:p>
        </p:txBody>
      </p:sp>
      <p:sp>
        <p:nvSpPr>
          <p:cNvPr id="942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4296713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p:txBody>
          <a:bodyPr/>
          <a:lstStyle/>
          <a:p>
            <a:pPr defTabSz="912757">
              <a:defRPr/>
            </a:pPr>
            <a:r>
              <a:rPr lang="en-US" dirty="0"/>
              <a:t>Lexiles: Making Sense of a New Score   2006 Curriculum Director's Conference</a:t>
            </a:r>
          </a:p>
        </p:txBody>
      </p:sp>
      <p:sp>
        <p:nvSpPr>
          <p:cNvPr id="138243" name="Rectangle 3"/>
          <p:cNvSpPr>
            <a:spLocks noGrp="1" noChangeArrowheads="1"/>
          </p:cNvSpPr>
          <p:nvPr>
            <p:ph type="dt" sz="quarter" idx="1"/>
          </p:nvPr>
        </p:nvSpPr>
        <p:spPr/>
        <p:txBody>
          <a:bodyPr/>
          <a:lstStyle/>
          <a:p>
            <a:pPr defTabSz="912757">
              <a:defRPr/>
            </a:pPr>
            <a:r>
              <a:rPr lang="en-US" dirty="0"/>
              <a:t>September 20, 2006</a:t>
            </a:r>
          </a:p>
        </p:txBody>
      </p:sp>
      <p:sp>
        <p:nvSpPr>
          <p:cNvPr id="138244" name="Rectangle 6"/>
          <p:cNvSpPr>
            <a:spLocks noGrp="1" noChangeArrowheads="1"/>
          </p:cNvSpPr>
          <p:nvPr>
            <p:ph type="ftr" sz="quarter" idx="4"/>
          </p:nvPr>
        </p:nvSpPr>
        <p:spPr/>
        <p:txBody>
          <a:bodyPr/>
          <a:lstStyle/>
          <a:p>
            <a:pPr defTabSz="912757">
              <a:defRPr/>
            </a:pPr>
            <a:r>
              <a:rPr lang="en-US" dirty="0"/>
              <a:t>Georgia Department of Education:           Testing Division</a:t>
            </a:r>
          </a:p>
        </p:txBody>
      </p:sp>
      <p:sp>
        <p:nvSpPr>
          <p:cNvPr id="138245" name="Rectangle 7"/>
          <p:cNvSpPr>
            <a:spLocks noGrp="1" noChangeArrowheads="1"/>
          </p:cNvSpPr>
          <p:nvPr>
            <p:ph type="sldNum" sz="quarter" idx="5"/>
          </p:nvPr>
        </p:nvSpPr>
        <p:spPr/>
        <p:txBody>
          <a:bodyPr/>
          <a:lstStyle/>
          <a:p>
            <a:pPr defTabSz="912757">
              <a:defRPr/>
            </a:pPr>
            <a:fld id="{40542C1F-2344-4915-81D7-890B2AF5D729}" type="slidenum">
              <a:rPr lang="en-US" smtClean="0"/>
              <a:pPr defTabSz="912757">
                <a:defRPr/>
              </a:pPr>
              <a:t>49</a:t>
            </a:fld>
            <a:endParaRPr lang="en-US" dirty="0"/>
          </a:p>
        </p:txBody>
      </p:sp>
      <p:sp>
        <p:nvSpPr>
          <p:cNvPr id="952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3711748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p:txBody>
          <a:bodyPr/>
          <a:lstStyle/>
          <a:p>
            <a:pPr defTabSz="912757">
              <a:defRPr/>
            </a:pPr>
            <a:r>
              <a:rPr lang="en-US" dirty="0"/>
              <a:t>Lexiles: Making Sense of a New Score   2006 Curriculum Director's Conference</a:t>
            </a:r>
          </a:p>
        </p:txBody>
      </p:sp>
      <p:sp>
        <p:nvSpPr>
          <p:cNvPr id="87043" name="Rectangle 3"/>
          <p:cNvSpPr>
            <a:spLocks noGrp="1" noChangeArrowheads="1"/>
          </p:cNvSpPr>
          <p:nvPr>
            <p:ph type="dt" sz="quarter" idx="1"/>
          </p:nvPr>
        </p:nvSpPr>
        <p:spPr/>
        <p:txBody>
          <a:bodyPr/>
          <a:lstStyle/>
          <a:p>
            <a:pPr defTabSz="912757">
              <a:defRPr/>
            </a:pPr>
            <a:r>
              <a:rPr lang="en-US" dirty="0"/>
              <a:t>September 20, 2006</a:t>
            </a:r>
          </a:p>
        </p:txBody>
      </p:sp>
      <p:sp>
        <p:nvSpPr>
          <p:cNvPr id="87044" name="Rectangle 6"/>
          <p:cNvSpPr>
            <a:spLocks noGrp="1" noChangeArrowheads="1"/>
          </p:cNvSpPr>
          <p:nvPr>
            <p:ph type="ftr" sz="quarter" idx="4"/>
          </p:nvPr>
        </p:nvSpPr>
        <p:spPr/>
        <p:txBody>
          <a:bodyPr/>
          <a:lstStyle/>
          <a:p>
            <a:pPr defTabSz="912757">
              <a:defRPr/>
            </a:pPr>
            <a:r>
              <a:rPr lang="en-US" dirty="0"/>
              <a:t>Georgia Department of Education:           Testing Division</a:t>
            </a:r>
          </a:p>
        </p:txBody>
      </p:sp>
      <p:sp>
        <p:nvSpPr>
          <p:cNvPr id="87045" name="Rectangle 7"/>
          <p:cNvSpPr>
            <a:spLocks noGrp="1" noChangeArrowheads="1"/>
          </p:cNvSpPr>
          <p:nvPr>
            <p:ph type="sldNum" sz="quarter" idx="5"/>
          </p:nvPr>
        </p:nvSpPr>
        <p:spPr/>
        <p:txBody>
          <a:bodyPr/>
          <a:lstStyle/>
          <a:p>
            <a:pPr defTabSz="912757">
              <a:defRPr/>
            </a:pPr>
            <a:fld id="{26078369-C200-4FC6-9A5E-FC5A4EED6C5B}" type="slidenum">
              <a:rPr lang="en-US" smtClean="0"/>
              <a:pPr defTabSz="912757">
                <a:defRPr/>
              </a:pPr>
              <a:t>5</a:t>
            </a:fld>
            <a:endParaRPr lang="en-US" dirty="0"/>
          </a:p>
        </p:txBody>
      </p:sp>
      <p:sp>
        <p:nvSpPr>
          <p:cNvPr id="614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428304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p:txBody>
          <a:bodyPr/>
          <a:lstStyle/>
          <a:p>
            <a:pPr defTabSz="912757">
              <a:defRPr/>
            </a:pPr>
            <a:r>
              <a:rPr lang="en-US" dirty="0"/>
              <a:t>Lexiles: Making Sense of a New Score   2006 Curriculum Director's Conference</a:t>
            </a:r>
          </a:p>
        </p:txBody>
      </p:sp>
      <p:sp>
        <p:nvSpPr>
          <p:cNvPr id="92163" name="Rectangle 3"/>
          <p:cNvSpPr>
            <a:spLocks noGrp="1" noChangeArrowheads="1"/>
          </p:cNvSpPr>
          <p:nvPr>
            <p:ph type="dt" sz="quarter" idx="1"/>
          </p:nvPr>
        </p:nvSpPr>
        <p:spPr/>
        <p:txBody>
          <a:bodyPr/>
          <a:lstStyle/>
          <a:p>
            <a:pPr defTabSz="912757">
              <a:defRPr/>
            </a:pPr>
            <a:r>
              <a:rPr lang="en-US" dirty="0"/>
              <a:t>September 20, 2006</a:t>
            </a:r>
          </a:p>
        </p:txBody>
      </p:sp>
      <p:sp>
        <p:nvSpPr>
          <p:cNvPr id="92164" name="Rectangle 6"/>
          <p:cNvSpPr>
            <a:spLocks noGrp="1" noChangeArrowheads="1"/>
          </p:cNvSpPr>
          <p:nvPr>
            <p:ph type="ftr" sz="quarter" idx="4"/>
          </p:nvPr>
        </p:nvSpPr>
        <p:spPr/>
        <p:txBody>
          <a:bodyPr/>
          <a:lstStyle/>
          <a:p>
            <a:pPr defTabSz="912757">
              <a:defRPr/>
            </a:pPr>
            <a:r>
              <a:rPr lang="en-US" dirty="0"/>
              <a:t>Georgia Department of Education:           Testing Division</a:t>
            </a:r>
          </a:p>
        </p:txBody>
      </p:sp>
      <p:sp>
        <p:nvSpPr>
          <p:cNvPr id="92165" name="Rectangle 7"/>
          <p:cNvSpPr>
            <a:spLocks noGrp="1" noChangeArrowheads="1"/>
          </p:cNvSpPr>
          <p:nvPr>
            <p:ph type="sldNum" sz="quarter" idx="5"/>
          </p:nvPr>
        </p:nvSpPr>
        <p:spPr/>
        <p:txBody>
          <a:bodyPr/>
          <a:lstStyle/>
          <a:p>
            <a:pPr defTabSz="912757">
              <a:defRPr/>
            </a:pPr>
            <a:fld id="{95B62D72-287C-4899-B334-9FC86C940F2A}" type="slidenum">
              <a:rPr lang="en-US" smtClean="0"/>
              <a:pPr defTabSz="912757">
                <a:defRPr/>
              </a:pPr>
              <a:t>6</a:t>
            </a:fld>
            <a:endParaRPr lang="en-US" dirty="0"/>
          </a:p>
        </p:txBody>
      </p:sp>
      <p:sp>
        <p:nvSpPr>
          <p:cNvPr id="634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514621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p:txBody>
          <a:bodyPr/>
          <a:lstStyle/>
          <a:p>
            <a:pPr defTabSz="912757">
              <a:defRPr/>
            </a:pPr>
            <a:r>
              <a:rPr lang="en-US" dirty="0"/>
              <a:t>Lexiles: Making Sense of a New Score   2006 Curriculum Director's Conference</a:t>
            </a:r>
          </a:p>
        </p:txBody>
      </p:sp>
      <p:sp>
        <p:nvSpPr>
          <p:cNvPr id="95235" name="Rectangle 3"/>
          <p:cNvSpPr>
            <a:spLocks noGrp="1" noChangeArrowheads="1"/>
          </p:cNvSpPr>
          <p:nvPr>
            <p:ph type="dt" sz="quarter" idx="1"/>
          </p:nvPr>
        </p:nvSpPr>
        <p:spPr/>
        <p:txBody>
          <a:bodyPr/>
          <a:lstStyle/>
          <a:p>
            <a:pPr defTabSz="912757">
              <a:defRPr/>
            </a:pPr>
            <a:r>
              <a:rPr lang="en-US" dirty="0"/>
              <a:t>September 20, 2006</a:t>
            </a:r>
          </a:p>
        </p:txBody>
      </p:sp>
      <p:sp>
        <p:nvSpPr>
          <p:cNvPr id="95236" name="Rectangle 6"/>
          <p:cNvSpPr>
            <a:spLocks noGrp="1" noChangeArrowheads="1"/>
          </p:cNvSpPr>
          <p:nvPr>
            <p:ph type="ftr" sz="quarter" idx="4"/>
          </p:nvPr>
        </p:nvSpPr>
        <p:spPr/>
        <p:txBody>
          <a:bodyPr/>
          <a:lstStyle/>
          <a:p>
            <a:pPr defTabSz="912757">
              <a:defRPr/>
            </a:pPr>
            <a:r>
              <a:rPr lang="en-US" dirty="0"/>
              <a:t>Georgia Department of Education:           Testing Division</a:t>
            </a:r>
          </a:p>
        </p:txBody>
      </p:sp>
      <p:sp>
        <p:nvSpPr>
          <p:cNvPr id="95237" name="Rectangle 7"/>
          <p:cNvSpPr>
            <a:spLocks noGrp="1" noChangeArrowheads="1"/>
          </p:cNvSpPr>
          <p:nvPr>
            <p:ph type="sldNum" sz="quarter" idx="5"/>
          </p:nvPr>
        </p:nvSpPr>
        <p:spPr/>
        <p:txBody>
          <a:bodyPr/>
          <a:lstStyle/>
          <a:p>
            <a:pPr defTabSz="912757">
              <a:defRPr/>
            </a:pPr>
            <a:fld id="{2FB1892D-1BD6-4A8E-B73E-F1B8A6627B46}" type="slidenum">
              <a:rPr lang="en-US" smtClean="0"/>
              <a:pPr defTabSz="912757">
                <a:defRPr/>
              </a:pPr>
              <a:t>7</a:t>
            </a:fld>
            <a:endParaRPr lang="en-US" dirty="0"/>
          </a:p>
        </p:txBody>
      </p:sp>
      <p:sp>
        <p:nvSpPr>
          <p:cNvPr id="665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908590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E6CF26A2-81C6-417A-B4EC-A6106A63B86F}" type="slidenum">
              <a:rPr lang="en-US" smtClean="0"/>
              <a:pPr>
                <a:defRPr/>
              </a:pPr>
              <a:t>8</a:t>
            </a:fld>
            <a:endParaRPr lang="en-US" dirty="0"/>
          </a:p>
        </p:txBody>
      </p:sp>
    </p:spTree>
    <p:extLst>
      <p:ext uri="{BB962C8B-B14F-4D97-AF65-F5344CB8AC3E}">
        <p14:creationId xmlns:p14="http://schemas.microsoft.com/office/powerpoint/2010/main" val="2475382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 name="Slide Number Placeholder 3"/>
          <p:cNvSpPr>
            <a:spLocks noGrp="1"/>
          </p:cNvSpPr>
          <p:nvPr>
            <p:ph type="sldNum" sz="quarter" idx="5"/>
          </p:nvPr>
        </p:nvSpPr>
        <p:spPr/>
        <p:txBody>
          <a:bodyPr/>
          <a:lstStyle/>
          <a:p>
            <a:pPr>
              <a:defRPr/>
            </a:pPr>
            <a:fld id="{B3BE28E6-FFB3-407C-AC61-F538D7AB386A}" type="slidenum">
              <a:rPr lang="en-US" smtClean="0"/>
              <a:pPr>
                <a:defRPr/>
              </a:pPr>
              <a:t>11</a:t>
            </a:fld>
            <a:endParaRPr lang="en-US" dirty="0"/>
          </a:p>
        </p:txBody>
      </p:sp>
    </p:spTree>
    <p:extLst>
      <p:ext uri="{BB962C8B-B14F-4D97-AF65-F5344CB8AC3E}">
        <p14:creationId xmlns:p14="http://schemas.microsoft.com/office/powerpoint/2010/main" val="168703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p:txBody>
          <a:bodyPr/>
          <a:lstStyle/>
          <a:p>
            <a:pPr defTabSz="912757">
              <a:defRPr/>
            </a:pPr>
            <a:r>
              <a:rPr lang="en-US" dirty="0"/>
              <a:t>Lexiles: Making Sense of a New Score   2006 Curriculum Director's Conference</a:t>
            </a:r>
          </a:p>
        </p:txBody>
      </p:sp>
      <p:sp>
        <p:nvSpPr>
          <p:cNvPr id="82947" name="Rectangle 3"/>
          <p:cNvSpPr>
            <a:spLocks noGrp="1" noChangeArrowheads="1"/>
          </p:cNvSpPr>
          <p:nvPr>
            <p:ph type="dt" sz="quarter" idx="1"/>
          </p:nvPr>
        </p:nvSpPr>
        <p:spPr/>
        <p:txBody>
          <a:bodyPr/>
          <a:lstStyle/>
          <a:p>
            <a:pPr defTabSz="912757">
              <a:defRPr/>
            </a:pPr>
            <a:r>
              <a:rPr lang="en-US" dirty="0"/>
              <a:t>September 20, 2006</a:t>
            </a:r>
          </a:p>
        </p:txBody>
      </p:sp>
      <p:sp>
        <p:nvSpPr>
          <p:cNvPr id="82948" name="Rectangle 6"/>
          <p:cNvSpPr>
            <a:spLocks noGrp="1" noChangeArrowheads="1"/>
          </p:cNvSpPr>
          <p:nvPr>
            <p:ph type="ftr" sz="quarter" idx="4"/>
          </p:nvPr>
        </p:nvSpPr>
        <p:spPr/>
        <p:txBody>
          <a:bodyPr/>
          <a:lstStyle/>
          <a:p>
            <a:pPr defTabSz="912757">
              <a:defRPr/>
            </a:pPr>
            <a:r>
              <a:rPr lang="en-US" dirty="0"/>
              <a:t>Georgia Department of Education:           Testing Division</a:t>
            </a:r>
          </a:p>
        </p:txBody>
      </p:sp>
      <p:sp>
        <p:nvSpPr>
          <p:cNvPr id="82949" name="Rectangle 7"/>
          <p:cNvSpPr>
            <a:spLocks noGrp="1" noChangeArrowheads="1"/>
          </p:cNvSpPr>
          <p:nvPr>
            <p:ph type="sldNum" sz="quarter" idx="5"/>
          </p:nvPr>
        </p:nvSpPr>
        <p:spPr/>
        <p:txBody>
          <a:bodyPr/>
          <a:lstStyle/>
          <a:p>
            <a:pPr defTabSz="912757">
              <a:defRPr/>
            </a:pPr>
            <a:fld id="{B6AA5F07-E48F-402C-82C4-92BCFEBF5393}" type="slidenum">
              <a:rPr lang="en-US" smtClean="0"/>
              <a:pPr defTabSz="912757">
                <a:defRPr/>
              </a:pPr>
              <a:t>12</a:t>
            </a:fld>
            <a:endParaRPr lang="en-US" dirty="0"/>
          </a:p>
        </p:txBody>
      </p:sp>
      <p:sp>
        <p:nvSpPr>
          <p:cNvPr id="583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3174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35126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0157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158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3"/>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4"/>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www.gadoe.org/" TargetMode="Externa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5"/>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16"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17"/>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s://www.lexile.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lexile.com/fab/G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www.lexile.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lexile.com/analyze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1jt5u2s0h3gkt.cloudfront.net/m/cms_page_media/123/Lexiles-in-the-Classroom.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d1jt5u2s0h3gkt.cloudfront.net/m/cms_page_media/123/Lexiles-in-the-Classroom.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d1jt5u2s0h3gkt.cloudfront.net/m/cms_page_media/123/Lexiles-in-the-Classroom.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d1jt5u2s0h3gkt.cloudfront.net/m/cms_page_media/123/Lexiles-in-the-Classroom.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hyperlink" Target="https://d1jt5u2s0h3gkt.cloudfront.net/m/cms_page_media/123/Lexiles-in-the-Classroom.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lexile.com/using-lexile/lexile-at-library/"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d1jt5u2s0h3gkt.cloudfront.net/m/cms_page_media/123/Lexiles-in-the-Classroom.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lexile.com/fab/"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cdn.lexile.com/m/cms_page_media/135/Lexiles-at-Home_2.pdf" TargetMode="External"/><Relationship Id="rId5" Type="http://schemas.openxmlformats.org/officeDocument/2006/relationships/image" Target="../media/image22.jpeg"/><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hyperlink" Target="http://cdn.lexile.com/m/cms_page_media/135/Lexiles-at-Home_2.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cdn.lexile.com/m/cms_page_media/135/Lexiles-at-Home_2.pdf"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leveledreader.com/leveling-guide/" TargetMode="External"/></Relationships>
</file>

<file path=ppt/slides/_rels/slide47.xml.rels><?xml version="1.0" encoding="UTF-8" standalone="yes"?>
<Relationships xmlns="http://schemas.openxmlformats.org/package/2006/relationships"><Relationship Id="rId2" Type="http://schemas.openxmlformats.org/officeDocument/2006/relationships/hyperlink" Target="https://www.gadoe.org/Curriculum-Instruction-and-Assessment/Curriculum-and-Instruction/Pages/Georgia-Summer-Reading-Challenge.asp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georgiastandards.org/Resources/Pages/Tools/LexileFrameworkforReading.aspx"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lexile.com/"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533400" y="118534"/>
            <a:ext cx="8305800" cy="6112934"/>
          </a:xfrm>
        </p:spPr>
        <p:txBody>
          <a:bodyPr anchor="ctr">
            <a:normAutofit/>
          </a:bodyPr>
          <a:lstStyle/>
          <a:p>
            <a:pPr>
              <a:defRPr/>
            </a:pPr>
            <a:br>
              <a:rPr lang="en-US" altLang="en-US" dirty="0">
                <a:solidFill>
                  <a:schemeClr val="accent6">
                    <a:lumMod val="75000"/>
                  </a:schemeClr>
                </a:solidFill>
              </a:rPr>
            </a:br>
            <a:r>
              <a:rPr lang="en-US" altLang="en-US" dirty="0">
                <a:solidFill>
                  <a:schemeClr val="accent6">
                    <a:lumMod val="75000"/>
                  </a:schemeClr>
                </a:solidFill>
              </a:rPr>
              <a:t>LEXILES</a:t>
            </a:r>
            <a:r>
              <a:rPr lang="en-US" altLang="en-US" sz="4000" dirty="0">
                <a:solidFill>
                  <a:schemeClr val="accent6">
                    <a:lumMod val="75000"/>
                  </a:schemeClr>
                </a:solidFill>
              </a:rPr>
              <a:t>: </a:t>
            </a:r>
            <a:br>
              <a:rPr lang="en-US" altLang="en-US" sz="4000" dirty="0">
                <a:solidFill>
                  <a:schemeClr val="accent6">
                    <a:lumMod val="75000"/>
                  </a:schemeClr>
                </a:solidFill>
              </a:rPr>
            </a:br>
            <a:r>
              <a:rPr lang="en-US" altLang="en-US" sz="4000" dirty="0">
                <a:solidFill>
                  <a:schemeClr val="accent6">
                    <a:lumMod val="75000"/>
                  </a:schemeClr>
                </a:solidFill>
              </a:rPr>
              <a:t>Making Sense of a </a:t>
            </a:r>
            <a:br>
              <a:rPr lang="en-US" altLang="en-US" sz="4000" dirty="0">
                <a:solidFill>
                  <a:schemeClr val="accent6">
                    <a:lumMod val="75000"/>
                  </a:schemeClr>
                </a:solidFill>
              </a:rPr>
            </a:br>
            <a:r>
              <a:rPr lang="en-US" altLang="en-US" sz="4000" dirty="0">
                <a:solidFill>
                  <a:schemeClr val="accent6">
                    <a:lumMod val="75000"/>
                  </a:schemeClr>
                </a:solidFill>
              </a:rPr>
              <a:t>Reading Measure</a:t>
            </a:r>
            <a:br>
              <a:rPr lang="en-US" altLang="en-US" sz="4000" dirty="0">
                <a:solidFill>
                  <a:schemeClr val="accent6">
                    <a:lumMod val="75000"/>
                  </a:schemeClr>
                </a:solidFill>
              </a:rPr>
            </a:br>
            <a:br>
              <a:rPr lang="en-US" altLang="en-US" sz="4000" dirty="0">
                <a:solidFill>
                  <a:schemeClr val="accent6">
                    <a:lumMod val="75000"/>
                  </a:schemeClr>
                </a:solidFill>
              </a:rPr>
            </a:br>
            <a:br>
              <a:rPr lang="en-US" dirty="0"/>
            </a:br>
            <a:br>
              <a:rPr lang="en-US" dirty="0"/>
            </a:br>
            <a:r>
              <a:rPr lang="en-US" sz="2800" i="1" dirty="0">
                <a:solidFill>
                  <a:schemeClr val="accent2">
                    <a:lumMod val="75000"/>
                  </a:schemeClr>
                </a:solidFill>
              </a:rPr>
              <a:t>Updated August 7, 2017</a:t>
            </a:r>
            <a:endParaRPr lang="en-US" altLang="en-US" sz="1600" i="1" dirty="0">
              <a:solidFill>
                <a:schemeClr val="accent2">
                  <a:lumMod val="75000"/>
                </a:schemeClr>
              </a:solidFill>
            </a:endParaRPr>
          </a:p>
        </p:txBody>
      </p:sp>
      <p:sp>
        <p:nvSpPr>
          <p:cNvPr id="3" name="Slide Number Placeholder 2"/>
          <p:cNvSpPr>
            <a:spLocks noGrp="1"/>
          </p:cNvSpPr>
          <p:nvPr>
            <p:ph type="sldNum" sz="quarter" idx="4294967295"/>
          </p:nvPr>
        </p:nvSpPr>
        <p:spPr>
          <a:xfrm>
            <a:off x="7104185" y="6316393"/>
            <a:ext cx="1871004" cy="418011"/>
          </a:xfrm>
          <a:prstGeom prst="rect">
            <a:avLst/>
          </a:prstGeom>
        </p:spPr>
        <p:txBody>
          <a:bodyPr/>
          <a:lstStyle/>
          <a:p>
            <a:pPr>
              <a:defRPr/>
            </a:pPr>
            <a:fld id="{D0753F39-8C2D-411B-A9FC-5AC8512951B9}" type="slidenum">
              <a:rPr lang="en-US" smtClean="0"/>
              <a:pPr>
                <a:defRPr/>
              </a:pPr>
              <a:t>1</a:t>
            </a:fld>
            <a:endParaRPr lang="en-US" dirty="0"/>
          </a:p>
        </p:txBody>
      </p:sp>
      <p:pic>
        <p:nvPicPr>
          <p:cNvPr id="5124" name="Picture 6" descr="lex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634" y="1126564"/>
            <a:ext cx="1480855" cy="119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1061" y="3354091"/>
            <a:ext cx="568007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854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96875" y="304800"/>
            <a:ext cx="8229600" cy="487363"/>
          </a:xfrm>
        </p:spPr>
        <p:txBody>
          <a:bodyPr>
            <a:noAutofit/>
          </a:bodyPr>
          <a:lstStyle/>
          <a:p>
            <a:pPr>
              <a:defRPr/>
            </a:pPr>
            <a:r>
              <a:rPr lang="en-US" altLang="en-US" sz="3600" b="1" dirty="0">
                <a:solidFill>
                  <a:schemeClr val="accent6">
                    <a:lumMod val="75000"/>
                  </a:schemeClr>
                </a:solidFill>
              </a:rPr>
              <a:t>Lexile Bands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96943017"/>
              </p:ext>
            </p:extLst>
          </p:nvPr>
        </p:nvGraphicFramePr>
        <p:xfrm>
          <a:off x="1257300" y="914400"/>
          <a:ext cx="6890625" cy="3886201"/>
        </p:xfrm>
        <a:graphic>
          <a:graphicData uri="http://schemas.openxmlformats.org/drawingml/2006/table">
            <a:tbl>
              <a:tblPr firstRow="1" bandRow="1">
                <a:tableStyleId>{5C22544A-7EE6-4342-B048-85BDC9FD1C3A}</a:tableStyleId>
              </a:tblPr>
              <a:tblGrid>
                <a:gridCol w="2684385">
                  <a:extLst>
                    <a:ext uri="{9D8B030D-6E8A-4147-A177-3AD203B41FA5}">
                      <a16:colId xmlns:a16="http://schemas.microsoft.com/office/drawing/2014/main" val="20000"/>
                    </a:ext>
                  </a:extLst>
                </a:gridCol>
                <a:gridCol w="4206240">
                  <a:extLst>
                    <a:ext uri="{9D8B030D-6E8A-4147-A177-3AD203B41FA5}">
                      <a16:colId xmlns:a16="http://schemas.microsoft.com/office/drawing/2014/main" val="20001"/>
                    </a:ext>
                  </a:extLst>
                </a:gridCol>
              </a:tblGrid>
              <a:tr h="754507">
                <a:tc>
                  <a:txBody>
                    <a:bodyPr/>
                    <a:lstStyle/>
                    <a:p>
                      <a:pPr algn="ctr"/>
                      <a:r>
                        <a:rPr lang="en-US" sz="2800" dirty="0"/>
                        <a:t>Grade Band</a:t>
                      </a:r>
                    </a:p>
                  </a:txBody>
                  <a:tcPr marL="91439" marR="91439" anchor="ctr">
                    <a:solidFill>
                      <a:schemeClr val="accent3">
                        <a:lumMod val="75000"/>
                      </a:schemeClr>
                    </a:solidFill>
                  </a:tcPr>
                </a:tc>
                <a:tc>
                  <a:txBody>
                    <a:bodyPr/>
                    <a:lstStyle/>
                    <a:p>
                      <a:pPr algn="ctr"/>
                      <a:r>
                        <a:rPr lang="en-US" sz="2800" dirty="0"/>
                        <a:t>“Stretch” Lexile</a:t>
                      </a:r>
                      <a:r>
                        <a:rPr lang="en-US" sz="2800" baseline="0" dirty="0"/>
                        <a:t> Band</a:t>
                      </a:r>
                      <a:endParaRPr lang="en-US" sz="2800" dirty="0"/>
                    </a:p>
                  </a:txBody>
                  <a:tcPr marL="91439" marR="91439" anchor="ctr">
                    <a:solidFill>
                      <a:schemeClr val="accent3">
                        <a:lumMod val="75000"/>
                      </a:schemeClr>
                    </a:solidFill>
                  </a:tcPr>
                </a:tc>
                <a:extLst>
                  <a:ext uri="{0D108BD9-81ED-4DB2-BD59-A6C34878D82A}">
                    <a16:rowId xmlns:a16="http://schemas.microsoft.com/office/drawing/2014/main" val="10000"/>
                  </a:ext>
                </a:extLst>
              </a:tr>
              <a:tr h="521949">
                <a:tc>
                  <a:txBody>
                    <a:bodyPr/>
                    <a:lstStyle/>
                    <a:p>
                      <a:pPr algn="ctr"/>
                      <a:r>
                        <a:rPr lang="en-US" sz="2800" dirty="0"/>
                        <a:t>K-1</a:t>
                      </a:r>
                    </a:p>
                  </a:txBody>
                  <a:tcPr marL="91439" marR="91439" anchor="ctr">
                    <a:solidFill>
                      <a:schemeClr val="accent3">
                        <a:lumMod val="40000"/>
                        <a:lumOff val="60000"/>
                      </a:schemeClr>
                    </a:solidFill>
                  </a:tcPr>
                </a:tc>
                <a:tc>
                  <a:txBody>
                    <a:bodyPr/>
                    <a:lstStyle/>
                    <a:p>
                      <a:pPr algn="ctr"/>
                      <a:r>
                        <a:rPr lang="en-US" sz="2800" dirty="0"/>
                        <a:t>N/A</a:t>
                      </a:r>
                    </a:p>
                  </a:txBody>
                  <a:tcPr marL="91439" marR="91439" anchor="ctr">
                    <a:solidFill>
                      <a:schemeClr val="accent3">
                        <a:lumMod val="40000"/>
                        <a:lumOff val="60000"/>
                      </a:schemeClr>
                    </a:solidFill>
                  </a:tcPr>
                </a:tc>
                <a:extLst>
                  <a:ext uri="{0D108BD9-81ED-4DB2-BD59-A6C34878D82A}">
                    <a16:rowId xmlns:a16="http://schemas.microsoft.com/office/drawing/2014/main" val="10001"/>
                  </a:ext>
                </a:extLst>
              </a:tr>
              <a:tr h="521949">
                <a:tc>
                  <a:txBody>
                    <a:bodyPr/>
                    <a:lstStyle/>
                    <a:p>
                      <a:pPr algn="ctr"/>
                      <a:r>
                        <a:rPr lang="en-US" sz="2800" dirty="0"/>
                        <a:t>2-3</a:t>
                      </a:r>
                    </a:p>
                  </a:txBody>
                  <a:tcPr marL="91439" marR="91439" anchor="ctr"/>
                </a:tc>
                <a:tc>
                  <a:txBody>
                    <a:bodyPr/>
                    <a:lstStyle/>
                    <a:p>
                      <a:pPr algn="ctr"/>
                      <a:r>
                        <a:rPr lang="en-US" sz="2800" dirty="0"/>
                        <a:t>420L-820L</a:t>
                      </a:r>
                    </a:p>
                  </a:txBody>
                  <a:tcPr marL="91439" marR="91439" anchor="ctr"/>
                </a:tc>
                <a:extLst>
                  <a:ext uri="{0D108BD9-81ED-4DB2-BD59-A6C34878D82A}">
                    <a16:rowId xmlns:a16="http://schemas.microsoft.com/office/drawing/2014/main" val="10002"/>
                  </a:ext>
                </a:extLst>
              </a:tr>
              <a:tr h="521949">
                <a:tc>
                  <a:txBody>
                    <a:bodyPr/>
                    <a:lstStyle/>
                    <a:p>
                      <a:pPr algn="ctr"/>
                      <a:r>
                        <a:rPr lang="en-US" sz="2800" dirty="0"/>
                        <a:t>4-5</a:t>
                      </a:r>
                    </a:p>
                  </a:txBody>
                  <a:tcPr marL="91439" marR="91439" anchor="ctr">
                    <a:solidFill>
                      <a:schemeClr val="accent3">
                        <a:lumMod val="40000"/>
                        <a:lumOff val="60000"/>
                      </a:schemeClr>
                    </a:solidFill>
                  </a:tcPr>
                </a:tc>
                <a:tc>
                  <a:txBody>
                    <a:bodyPr/>
                    <a:lstStyle/>
                    <a:p>
                      <a:pPr algn="ctr"/>
                      <a:r>
                        <a:rPr lang="en-US" sz="2800" dirty="0"/>
                        <a:t>740L-1010L</a:t>
                      </a:r>
                    </a:p>
                  </a:txBody>
                  <a:tcPr marL="91439" marR="91439" anchor="ctr">
                    <a:solidFill>
                      <a:schemeClr val="accent3">
                        <a:lumMod val="40000"/>
                        <a:lumOff val="60000"/>
                      </a:schemeClr>
                    </a:solidFill>
                  </a:tcPr>
                </a:tc>
                <a:extLst>
                  <a:ext uri="{0D108BD9-81ED-4DB2-BD59-A6C34878D82A}">
                    <a16:rowId xmlns:a16="http://schemas.microsoft.com/office/drawing/2014/main" val="10003"/>
                  </a:ext>
                </a:extLst>
              </a:tr>
              <a:tr h="521949">
                <a:tc>
                  <a:txBody>
                    <a:bodyPr/>
                    <a:lstStyle/>
                    <a:p>
                      <a:pPr algn="ctr"/>
                      <a:r>
                        <a:rPr lang="en-US" sz="2800" dirty="0"/>
                        <a:t>6-8</a:t>
                      </a:r>
                    </a:p>
                  </a:txBody>
                  <a:tcPr marL="91439" marR="91439" anchor="ctr"/>
                </a:tc>
                <a:tc>
                  <a:txBody>
                    <a:bodyPr/>
                    <a:lstStyle/>
                    <a:p>
                      <a:pPr algn="ctr"/>
                      <a:r>
                        <a:rPr lang="en-US" sz="2800" dirty="0"/>
                        <a:t>925L-1185L</a:t>
                      </a:r>
                    </a:p>
                  </a:txBody>
                  <a:tcPr marL="91439" marR="91439" anchor="ctr"/>
                </a:tc>
                <a:extLst>
                  <a:ext uri="{0D108BD9-81ED-4DB2-BD59-A6C34878D82A}">
                    <a16:rowId xmlns:a16="http://schemas.microsoft.com/office/drawing/2014/main" val="10004"/>
                  </a:ext>
                </a:extLst>
              </a:tr>
              <a:tr h="521949">
                <a:tc>
                  <a:txBody>
                    <a:bodyPr/>
                    <a:lstStyle/>
                    <a:p>
                      <a:pPr algn="ctr"/>
                      <a:r>
                        <a:rPr lang="en-US" sz="2800" dirty="0"/>
                        <a:t>9-10</a:t>
                      </a:r>
                    </a:p>
                  </a:txBody>
                  <a:tcPr marL="91439" marR="91439" anchor="ctr">
                    <a:solidFill>
                      <a:schemeClr val="accent3">
                        <a:lumMod val="40000"/>
                        <a:lumOff val="60000"/>
                      </a:schemeClr>
                    </a:solidFill>
                  </a:tcPr>
                </a:tc>
                <a:tc>
                  <a:txBody>
                    <a:bodyPr/>
                    <a:lstStyle/>
                    <a:p>
                      <a:pPr algn="ctr"/>
                      <a:r>
                        <a:rPr lang="en-US" sz="2800" dirty="0"/>
                        <a:t>1050L-1335L</a:t>
                      </a:r>
                    </a:p>
                  </a:txBody>
                  <a:tcPr marL="91439" marR="91439" anchor="ctr">
                    <a:solidFill>
                      <a:schemeClr val="accent3">
                        <a:lumMod val="40000"/>
                        <a:lumOff val="60000"/>
                      </a:schemeClr>
                    </a:solidFill>
                  </a:tcPr>
                </a:tc>
                <a:extLst>
                  <a:ext uri="{0D108BD9-81ED-4DB2-BD59-A6C34878D82A}">
                    <a16:rowId xmlns:a16="http://schemas.microsoft.com/office/drawing/2014/main" val="10005"/>
                  </a:ext>
                </a:extLst>
              </a:tr>
              <a:tr h="521949">
                <a:tc>
                  <a:txBody>
                    <a:bodyPr/>
                    <a:lstStyle/>
                    <a:p>
                      <a:pPr algn="ctr"/>
                      <a:r>
                        <a:rPr lang="en-US" sz="2800" dirty="0"/>
                        <a:t>11-CCR</a:t>
                      </a:r>
                    </a:p>
                  </a:txBody>
                  <a:tcPr marL="91439" marR="91439" anchor="ctr"/>
                </a:tc>
                <a:tc>
                  <a:txBody>
                    <a:bodyPr/>
                    <a:lstStyle/>
                    <a:p>
                      <a:pPr algn="ctr"/>
                      <a:r>
                        <a:rPr lang="en-US" sz="2800" dirty="0"/>
                        <a:t>1185L-1385L</a:t>
                      </a:r>
                    </a:p>
                  </a:txBody>
                  <a:tcPr marL="91439" marR="91439" anchor="ct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4294967295"/>
          </p:nvPr>
        </p:nvSpPr>
        <p:spPr>
          <a:xfrm>
            <a:off x="5334000" y="6368645"/>
            <a:ext cx="3581400" cy="365760"/>
          </a:xfrm>
          <a:prstGeom prst="rect">
            <a:avLst/>
          </a:prstGeom>
        </p:spPr>
        <p:txBody>
          <a:bodyPr/>
          <a:lstStyle/>
          <a:p>
            <a:pPr>
              <a:defRPr/>
            </a:pPr>
            <a:fld id="{03C907E9-8DF0-4D97-9C5F-D593211953F3}" type="slidenum">
              <a:rPr lang="en-US" smtClean="0"/>
              <a:pPr>
                <a:defRPr/>
              </a:pPr>
              <a:t>10</a:t>
            </a:fld>
            <a:endParaRPr lang="en-US" dirty="0"/>
          </a:p>
        </p:txBody>
      </p:sp>
      <p:sp>
        <p:nvSpPr>
          <p:cNvPr id="9246" name="Rectangle 5"/>
          <p:cNvSpPr>
            <a:spLocks noChangeArrowheads="1"/>
          </p:cNvSpPr>
          <p:nvPr/>
        </p:nvSpPr>
        <p:spPr bwMode="auto">
          <a:xfrm>
            <a:off x="381000" y="4800600"/>
            <a:ext cx="853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These “stretch” Lexile bands are the basis for determining at what text complexity level students should be reading—and at which grades—to make sure they are ultimately prepared for the reading demands of college and careers.</a:t>
            </a:r>
          </a:p>
        </p:txBody>
      </p:sp>
    </p:spTree>
    <p:extLst>
      <p:ext uri="{BB962C8B-B14F-4D97-AF65-F5344CB8AC3E}">
        <p14:creationId xmlns:p14="http://schemas.microsoft.com/office/powerpoint/2010/main" val="1416282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533400" y="914400"/>
            <a:ext cx="8305800" cy="4876800"/>
          </a:xfrm>
        </p:spPr>
        <p:txBody>
          <a:bodyPr>
            <a:normAutofit fontScale="90000"/>
          </a:bodyPr>
          <a:lstStyle/>
          <a:p>
            <a:pPr>
              <a:defRPr/>
            </a:pPr>
            <a:br>
              <a:rPr lang="en-US" altLang="en-US" sz="4800" dirty="0">
                <a:latin typeface="Arial Narrow" pitchFamily="34" charset="0"/>
              </a:rPr>
            </a:br>
            <a:br>
              <a:rPr lang="en-US" altLang="en-US" sz="4800" dirty="0">
                <a:latin typeface="Arial Narrow" pitchFamily="34" charset="0"/>
              </a:rPr>
            </a:br>
            <a:br>
              <a:rPr lang="en-US" altLang="en-US" sz="4800" dirty="0">
                <a:latin typeface="Arial Narrow" pitchFamily="34" charset="0"/>
              </a:rPr>
            </a:br>
            <a:br>
              <a:rPr lang="en-US" altLang="en-US" sz="4800" dirty="0">
                <a:latin typeface="Arial Narrow" pitchFamily="34" charset="0"/>
              </a:rPr>
            </a:br>
            <a:br>
              <a:rPr lang="en-US" altLang="en-US" sz="4800" dirty="0">
                <a:latin typeface="Arial Narrow" pitchFamily="34" charset="0"/>
              </a:rPr>
            </a:br>
            <a:br>
              <a:rPr lang="en-US" altLang="en-US" sz="4800" dirty="0">
                <a:latin typeface="Arial Narrow" pitchFamily="34" charset="0"/>
              </a:rPr>
            </a:br>
            <a:br>
              <a:rPr lang="en-US" altLang="en-US" sz="4800" dirty="0">
                <a:latin typeface="Arial Narrow" pitchFamily="34" charset="0"/>
              </a:rPr>
            </a:br>
            <a:br>
              <a:rPr lang="en-US" altLang="en-US" sz="4000" i="1" dirty="0">
                <a:latin typeface="+mn-lt"/>
              </a:rPr>
            </a:br>
            <a:endParaRPr lang="en-US" altLang="en-US" sz="1600" dirty="0">
              <a:solidFill>
                <a:schemeClr val="accent2">
                  <a:lumMod val="75000"/>
                </a:schemeClr>
              </a:solidFill>
            </a:endParaRPr>
          </a:p>
        </p:txBody>
      </p:sp>
      <p:sp>
        <p:nvSpPr>
          <p:cNvPr id="3" name="Slide Number Placeholder 2"/>
          <p:cNvSpPr>
            <a:spLocks noGrp="1"/>
          </p:cNvSpPr>
          <p:nvPr>
            <p:ph type="sldNum" sz="quarter" idx="4294967295"/>
          </p:nvPr>
        </p:nvSpPr>
        <p:spPr>
          <a:xfrm>
            <a:off x="304800" y="6410848"/>
            <a:ext cx="3581400" cy="365760"/>
          </a:xfrm>
          <a:prstGeom prst="rect">
            <a:avLst/>
          </a:prstGeom>
        </p:spPr>
        <p:txBody>
          <a:bodyPr/>
          <a:lstStyle/>
          <a:p>
            <a:pPr>
              <a:defRPr/>
            </a:pPr>
            <a:fld id="{D0753F39-8C2D-411B-A9FC-5AC8512951B9}" type="slidenum">
              <a:rPr lang="en-US" smtClean="0"/>
              <a:pPr>
                <a:defRPr/>
              </a:pPr>
              <a:t>11</a:t>
            </a:fld>
            <a:endParaRPr lang="en-US" dirty="0"/>
          </a:p>
        </p:txBody>
      </p:sp>
      <p:sp>
        <p:nvSpPr>
          <p:cNvPr id="2" name="TextBox 1"/>
          <p:cNvSpPr txBox="1"/>
          <p:nvPr/>
        </p:nvSpPr>
        <p:spPr>
          <a:xfrm>
            <a:off x="731519" y="2208628"/>
            <a:ext cx="7934177" cy="1754326"/>
          </a:xfrm>
          <a:prstGeom prst="rect">
            <a:avLst/>
          </a:prstGeom>
          <a:noFill/>
        </p:spPr>
        <p:txBody>
          <a:bodyPr wrap="square" rtlCol="0">
            <a:spAutoFit/>
          </a:bodyPr>
          <a:lstStyle/>
          <a:p>
            <a:pPr algn="ctr"/>
            <a:r>
              <a:rPr lang="en-US" sz="5400" b="1" dirty="0">
                <a:solidFill>
                  <a:schemeClr val="accent6">
                    <a:lumMod val="75000"/>
                  </a:schemeClr>
                </a:solidFill>
              </a:rPr>
              <a:t>Georgia Milestones </a:t>
            </a:r>
          </a:p>
          <a:p>
            <a:pPr algn="ctr"/>
            <a:r>
              <a:rPr lang="en-US" sz="5400" b="1" dirty="0">
                <a:solidFill>
                  <a:schemeClr val="accent6">
                    <a:lumMod val="75000"/>
                  </a:schemeClr>
                </a:solidFill>
              </a:rPr>
              <a:t>and Lexiles</a:t>
            </a:r>
          </a:p>
        </p:txBody>
      </p:sp>
    </p:spTree>
    <p:extLst>
      <p:ext uri="{BB962C8B-B14F-4D97-AF65-F5344CB8AC3E}">
        <p14:creationId xmlns:p14="http://schemas.microsoft.com/office/powerpoint/2010/main" val="2796721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0165" y="230945"/>
            <a:ext cx="6551767" cy="866336"/>
          </a:xfrm>
        </p:spPr>
        <p:txBody>
          <a:bodyPr>
            <a:noAutofit/>
          </a:bodyPr>
          <a:lstStyle/>
          <a:p>
            <a:pPr>
              <a:defRPr/>
            </a:pPr>
            <a:r>
              <a:rPr lang="en-US" altLang="en-US" sz="3600" b="1" dirty="0">
                <a:solidFill>
                  <a:schemeClr val="accent6">
                    <a:lumMod val="75000"/>
                  </a:schemeClr>
                </a:solidFill>
              </a:rPr>
              <a:t>Georgia Milestones </a:t>
            </a:r>
            <a:br>
              <a:rPr lang="en-US" altLang="en-US" sz="3600" b="1" dirty="0">
                <a:solidFill>
                  <a:schemeClr val="accent6">
                    <a:lumMod val="75000"/>
                  </a:schemeClr>
                </a:solidFill>
              </a:rPr>
            </a:br>
            <a:r>
              <a:rPr lang="en-US" altLang="en-US" sz="3600" b="1" dirty="0">
                <a:solidFill>
                  <a:schemeClr val="accent6">
                    <a:lumMod val="75000"/>
                  </a:schemeClr>
                </a:solidFill>
              </a:rPr>
              <a:t>and Lexiles</a:t>
            </a:r>
          </a:p>
        </p:txBody>
      </p:sp>
      <p:sp>
        <p:nvSpPr>
          <p:cNvPr id="11267" name="Rectangle 3"/>
          <p:cNvSpPr>
            <a:spLocks noGrp="1" noChangeArrowheads="1"/>
          </p:cNvSpPr>
          <p:nvPr>
            <p:ph idx="1"/>
          </p:nvPr>
        </p:nvSpPr>
        <p:spPr>
          <a:xfrm>
            <a:off x="381000" y="1303867"/>
            <a:ext cx="8534400" cy="4843713"/>
          </a:xfrm>
        </p:spPr>
        <p:txBody>
          <a:bodyPr>
            <a:normAutofit fontScale="92500" lnSpcReduction="10000"/>
          </a:bodyPr>
          <a:lstStyle/>
          <a:p>
            <a:pPr eaLnBrk="1" hangingPunct="1">
              <a:lnSpc>
                <a:spcPct val="80000"/>
              </a:lnSpc>
              <a:buClr>
                <a:schemeClr val="accent3">
                  <a:lumMod val="50000"/>
                </a:schemeClr>
              </a:buClr>
              <a:defRPr/>
            </a:pPr>
            <a:r>
              <a:rPr lang="en-US" sz="2800" dirty="0"/>
              <a:t>GaDOE issues Lexile measures </a:t>
            </a:r>
          </a:p>
          <a:p>
            <a:pPr marL="0" indent="0" eaLnBrk="1" hangingPunct="1">
              <a:lnSpc>
                <a:spcPct val="80000"/>
              </a:lnSpc>
              <a:buClr>
                <a:schemeClr val="accent3">
                  <a:lumMod val="50000"/>
                </a:schemeClr>
              </a:buClr>
              <a:buNone/>
              <a:defRPr/>
            </a:pPr>
            <a:r>
              <a:rPr lang="en-US" sz="2800" dirty="0"/>
              <a:t>   for</a:t>
            </a:r>
          </a:p>
          <a:p>
            <a:pPr eaLnBrk="1" hangingPunct="1">
              <a:lnSpc>
                <a:spcPct val="80000"/>
              </a:lnSpc>
              <a:buClr>
                <a:schemeClr val="accent3">
                  <a:lumMod val="50000"/>
                </a:schemeClr>
              </a:buClr>
              <a:defRPr/>
            </a:pPr>
            <a:endParaRPr lang="en-US" dirty="0"/>
          </a:p>
          <a:p>
            <a:pPr eaLnBrk="1" hangingPunct="1">
              <a:lnSpc>
                <a:spcPct val="80000"/>
              </a:lnSpc>
              <a:buClr>
                <a:schemeClr val="accent3">
                  <a:lumMod val="50000"/>
                </a:schemeClr>
              </a:buClr>
              <a:defRPr/>
            </a:pPr>
            <a:r>
              <a:rPr lang="en-US" sz="2800" dirty="0"/>
              <a:t>Students receive a Lexile measure along with their regular scale score for a </a:t>
            </a:r>
            <a:r>
              <a:rPr lang="en-US" dirty="0"/>
              <a:t>Georgia </a:t>
            </a:r>
            <a:r>
              <a:rPr lang="en-US" sz="2800" dirty="0"/>
              <a:t>Milestones End-of-Grade (EOG) or End-of-</a:t>
            </a:r>
            <a:r>
              <a:rPr lang="en-US" dirty="0"/>
              <a:t>Course (EOC) English Language Arts (ELA) assessment</a:t>
            </a:r>
            <a:r>
              <a:rPr lang="en-US" sz="2800" dirty="0"/>
              <a:t>.</a:t>
            </a:r>
          </a:p>
          <a:p>
            <a:pPr eaLnBrk="1" hangingPunct="1">
              <a:lnSpc>
                <a:spcPct val="80000"/>
              </a:lnSpc>
              <a:buClr>
                <a:schemeClr val="accent3">
                  <a:lumMod val="50000"/>
                </a:schemeClr>
              </a:buClr>
              <a:defRPr/>
            </a:pPr>
            <a:r>
              <a:rPr lang="en-US" sz="2800" dirty="0"/>
              <a:t>A student’s Lexile measure is a tool </a:t>
            </a:r>
          </a:p>
          <a:p>
            <a:pPr lvl="1" eaLnBrk="1" hangingPunct="1">
              <a:lnSpc>
                <a:spcPct val="80000"/>
              </a:lnSpc>
              <a:buClr>
                <a:schemeClr val="accent3">
                  <a:lumMod val="50000"/>
                </a:schemeClr>
              </a:buClr>
              <a:defRPr/>
            </a:pPr>
            <a:r>
              <a:rPr lang="en-US" sz="2400" dirty="0">
                <a:solidFill>
                  <a:schemeClr val="accent2">
                    <a:lumMod val="75000"/>
                  </a:schemeClr>
                </a:solidFill>
              </a:rPr>
              <a:t>for teachers to use in targeting reading material for students.</a:t>
            </a:r>
          </a:p>
          <a:p>
            <a:pPr lvl="1" eaLnBrk="1" hangingPunct="1">
              <a:lnSpc>
                <a:spcPct val="80000"/>
              </a:lnSpc>
              <a:buClr>
                <a:schemeClr val="accent3">
                  <a:lumMod val="50000"/>
                </a:schemeClr>
              </a:buClr>
              <a:defRPr/>
            </a:pPr>
            <a:r>
              <a:rPr lang="en-US" sz="2400" dirty="0">
                <a:solidFill>
                  <a:schemeClr val="accent2">
                    <a:lumMod val="75000"/>
                  </a:schemeClr>
                </a:solidFill>
              </a:rPr>
              <a:t>for parents to use in selecting reading material for their children.</a:t>
            </a:r>
          </a:p>
          <a:p>
            <a:pPr eaLnBrk="1" hangingPunct="1">
              <a:lnSpc>
                <a:spcPct val="80000"/>
              </a:lnSpc>
              <a:buClr>
                <a:schemeClr val="accent3">
                  <a:lumMod val="50000"/>
                </a:schemeClr>
              </a:buClr>
              <a:defRPr/>
            </a:pPr>
            <a:r>
              <a:rPr lang="en-US" dirty="0"/>
              <a:t>GSE</a:t>
            </a:r>
            <a:r>
              <a:rPr lang="en-US" sz="2800" dirty="0"/>
              <a:t> promotes literacy in ELA and Math as well as other subject areas.  </a:t>
            </a:r>
          </a:p>
          <a:p>
            <a:pPr lvl="1" eaLnBrk="1" hangingPunct="1">
              <a:lnSpc>
                <a:spcPct val="80000"/>
              </a:lnSpc>
              <a:buClr>
                <a:schemeClr val="accent3">
                  <a:lumMod val="50000"/>
                </a:schemeClr>
              </a:buClr>
              <a:defRPr/>
            </a:pPr>
            <a:r>
              <a:rPr lang="en-US" sz="2400" dirty="0">
                <a:solidFill>
                  <a:schemeClr val="accent2">
                    <a:lumMod val="75000"/>
                  </a:schemeClr>
                </a:solidFill>
              </a:rPr>
              <a:t>Teachers in such areas as social studies and science must also help students develop literacy.</a:t>
            </a:r>
          </a:p>
        </p:txBody>
      </p:sp>
      <p:pic>
        <p:nvPicPr>
          <p:cNvPr id="102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0900" y="1565032"/>
            <a:ext cx="1659988" cy="868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B63E4CEF-BB1E-48C7-AE93-F39F6AA99AD7}" type="slidenum">
              <a:rPr lang="en-US" smtClean="0"/>
              <a:pPr/>
              <a:t>12</a:t>
            </a:fld>
            <a:endParaRPr lang="en-US" dirty="0"/>
          </a:p>
        </p:txBody>
      </p:sp>
    </p:spTree>
    <p:extLst>
      <p:ext uri="{BB962C8B-B14F-4D97-AF65-F5344CB8AC3E}">
        <p14:creationId xmlns:p14="http://schemas.microsoft.com/office/powerpoint/2010/main" val="1383032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335236" y="464306"/>
            <a:ext cx="4709031" cy="609600"/>
          </a:xfrm>
        </p:spPr>
        <p:txBody>
          <a:bodyPr>
            <a:noAutofit/>
          </a:bodyPr>
          <a:lstStyle/>
          <a:p>
            <a:pPr eaLnBrk="1" hangingPunct="1">
              <a:defRPr/>
            </a:pPr>
            <a:r>
              <a:rPr lang="en-US" altLang="en-US" sz="3600" b="1" dirty="0">
                <a:solidFill>
                  <a:schemeClr val="accent6">
                    <a:lumMod val="75000"/>
                  </a:schemeClr>
                </a:solidFill>
              </a:rPr>
              <a:t>Georgia</a:t>
            </a:r>
            <a:r>
              <a:rPr lang="en-US" altLang="en-US" sz="3600" dirty="0">
                <a:solidFill>
                  <a:schemeClr val="accent6">
                    <a:lumMod val="75000"/>
                  </a:schemeClr>
                </a:solidFill>
              </a:rPr>
              <a:t> Milestones and</a:t>
            </a:r>
            <a:r>
              <a:rPr lang="en-US" altLang="en-US" sz="3600" b="1" dirty="0">
                <a:solidFill>
                  <a:schemeClr val="accent6">
                    <a:lumMod val="75000"/>
                  </a:schemeClr>
                </a:solidFill>
              </a:rPr>
              <a:t> Lexiles</a:t>
            </a:r>
          </a:p>
        </p:txBody>
      </p:sp>
      <p:sp>
        <p:nvSpPr>
          <p:cNvPr id="7171" name="Rectangle 3"/>
          <p:cNvSpPr>
            <a:spLocks noGrp="1" noChangeArrowheads="1"/>
          </p:cNvSpPr>
          <p:nvPr>
            <p:ph idx="1"/>
          </p:nvPr>
        </p:nvSpPr>
        <p:spPr>
          <a:xfrm>
            <a:off x="336452" y="1433733"/>
            <a:ext cx="8001000" cy="4495800"/>
          </a:xfrm>
        </p:spPr>
        <p:txBody>
          <a:bodyPr>
            <a:noAutofit/>
          </a:bodyPr>
          <a:lstStyle/>
          <a:p>
            <a:pPr marL="274320" indent="-274320" eaLnBrk="1" fontAlgn="auto" hangingPunct="1">
              <a:spcAft>
                <a:spcPts val="0"/>
              </a:spcAft>
              <a:buClr>
                <a:schemeClr val="accent3">
                  <a:lumMod val="50000"/>
                </a:schemeClr>
              </a:buClr>
              <a:buFont typeface="Wingdings 2"/>
              <a:buChar char=""/>
              <a:defRPr/>
            </a:pPr>
            <a:r>
              <a:rPr lang="en-US" sz="2800" dirty="0"/>
              <a:t>In the spring of 2015, the GaDOE and MetaMetrics conducted a research study to link the Lexile metric to Georgia Milestones.</a:t>
            </a:r>
          </a:p>
          <a:p>
            <a:pPr marL="915988" lvl="1" eaLnBrk="1" fontAlgn="auto" hangingPunct="1">
              <a:spcAft>
                <a:spcPts val="0"/>
              </a:spcAft>
              <a:buClr>
                <a:schemeClr val="accent3">
                  <a:lumMod val="50000"/>
                </a:schemeClr>
              </a:buClr>
              <a:buFont typeface="Calibri" panose="020F0502020204030204" pitchFamily="34" charset="0"/>
              <a:buChar char="̶"/>
              <a:defRPr/>
            </a:pPr>
            <a:r>
              <a:rPr lang="en-US" sz="2400" dirty="0">
                <a:solidFill>
                  <a:schemeClr val="accent2">
                    <a:lumMod val="75000"/>
                  </a:schemeClr>
                </a:solidFill>
              </a:rPr>
              <a:t>About 2,500 students took a parallel Lexile test prior to the spring administration of the Milestones EOG and EOC.</a:t>
            </a:r>
          </a:p>
          <a:p>
            <a:pPr marL="915988" lvl="1" eaLnBrk="1" fontAlgn="auto" hangingPunct="1">
              <a:spcAft>
                <a:spcPts val="0"/>
              </a:spcAft>
              <a:buClr>
                <a:schemeClr val="accent3">
                  <a:lumMod val="50000"/>
                </a:schemeClr>
              </a:buClr>
              <a:buFont typeface="Calibri" panose="020F0502020204030204" pitchFamily="34" charset="0"/>
              <a:buChar char="̶"/>
              <a:defRPr/>
            </a:pPr>
            <a:r>
              <a:rPr lang="en-US" sz="2400" dirty="0">
                <a:solidFill>
                  <a:schemeClr val="accent2">
                    <a:lumMod val="75000"/>
                  </a:schemeClr>
                </a:solidFill>
              </a:rPr>
              <a:t>By matching these scores to performance on the subsequent operational test, the relationship between Lexiles and Georgia Milestones  was established.</a:t>
            </a:r>
          </a:p>
          <a:p>
            <a:pPr marL="915988" lvl="1" eaLnBrk="1" fontAlgn="auto" hangingPunct="1">
              <a:spcAft>
                <a:spcPts val="0"/>
              </a:spcAft>
              <a:buClr>
                <a:schemeClr val="accent3">
                  <a:lumMod val="50000"/>
                </a:schemeClr>
              </a:buClr>
              <a:buFont typeface="Calibri" panose="020F0502020204030204" pitchFamily="34" charset="0"/>
              <a:buChar char="̶"/>
              <a:defRPr/>
            </a:pPr>
            <a:r>
              <a:rPr lang="en-US" dirty="0">
                <a:solidFill>
                  <a:schemeClr val="accent2">
                    <a:lumMod val="75000"/>
                  </a:schemeClr>
                </a:solidFill>
              </a:rPr>
              <a:t>This was the basis for reporting a student’s reading status – “Below Grade Level” or “Grade Level or Above” on a Milestones English Language Arts assessment.</a:t>
            </a:r>
            <a:endParaRPr lang="en-US" sz="1600" dirty="0">
              <a:solidFill>
                <a:schemeClr val="accent2">
                  <a:lumMod val="75000"/>
                </a:schemeClr>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827" y="230944"/>
            <a:ext cx="20574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B63E4CEF-BB1E-48C7-AE93-F39F6AA99AD7}" type="slidenum">
              <a:rPr lang="en-US" smtClean="0"/>
              <a:pPr/>
              <a:t>13</a:t>
            </a:fld>
            <a:endParaRPr lang="en-US" dirty="0"/>
          </a:p>
        </p:txBody>
      </p:sp>
    </p:spTree>
    <p:extLst>
      <p:ext uri="{BB962C8B-B14F-4D97-AF65-F5344CB8AC3E}">
        <p14:creationId xmlns:p14="http://schemas.microsoft.com/office/powerpoint/2010/main" val="558478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1752" y="228599"/>
            <a:ext cx="8534400" cy="1192237"/>
          </a:xfrm>
        </p:spPr>
        <p:txBody>
          <a:bodyPr>
            <a:noAutofit/>
          </a:bodyPr>
          <a:lstStyle/>
          <a:p>
            <a:pPr eaLnBrk="1" hangingPunct="1">
              <a:defRPr/>
            </a:pPr>
            <a:r>
              <a:rPr lang="en-US" altLang="en-US" sz="3600" b="1" dirty="0">
                <a:solidFill>
                  <a:schemeClr val="accent6">
                    <a:lumMod val="75000"/>
                  </a:schemeClr>
                </a:solidFill>
              </a:rPr>
              <a:t>How </a:t>
            </a:r>
            <a:r>
              <a:rPr lang="en-US" altLang="en-US" sz="3600" dirty="0">
                <a:solidFill>
                  <a:schemeClr val="accent6">
                    <a:lumMod val="75000"/>
                  </a:schemeClr>
                </a:solidFill>
              </a:rPr>
              <a:t>are </a:t>
            </a:r>
            <a:r>
              <a:rPr lang="en-US" altLang="en-US" sz="3600" b="1" dirty="0">
                <a:solidFill>
                  <a:schemeClr val="accent6">
                    <a:lumMod val="75000"/>
                  </a:schemeClr>
                </a:solidFill>
              </a:rPr>
              <a:t>Lexiles reported?</a:t>
            </a:r>
          </a:p>
        </p:txBody>
      </p:sp>
      <p:sp>
        <p:nvSpPr>
          <p:cNvPr id="2" name="Content Placeholder 1"/>
          <p:cNvSpPr>
            <a:spLocks noGrp="1"/>
          </p:cNvSpPr>
          <p:nvPr>
            <p:ph sz="quarter" idx="1"/>
          </p:nvPr>
        </p:nvSpPr>
        <p:spPr>
          <a:xfrm>
            <a:off x="4343399" y="1600200"/>
            <a:ext cx="4312919" cy="4191000"/>
          </a:xfrm>
        </p:spPr>
        <p:txBody>
          <a:bodyPr>
            <a:normAutofit fontScale="70000" lnSpcReduction="20000"/>
          </a:bodyPr>
          <a:lstStyle/>
          <a:p>
            <a:pPr>
              <a:defRPr/>
            </a:pPr>
            <a:r>
              <a:rPr lang="en-US" sz="2800" b="1" dirty="0"/>
              <a:t>Individual Student Report provides:</a:t>
            </a:r>
          </a:p>
          <a:p>
            <a:pPr marL="682625" indent="-336550">
              <a:buClr>
                <a:schemeClr val="accent5">
                  <a:lumMod val="50000"/>
                </a:schemeClr>
              </a:buClr>
              <a:buFont typeface="Calibri" panose="020F0502020204030204" pitchFamily="34" charset="0"/>
              <a:buChar char="̶"/>
              <a:defRPr/>
            </a:pPr>
            <a:r>
              <a:rPr lang="en-US" sz="2400" dirty="0">
                <a:solidFill>
                  <a:schemeClr val="accent2">
                    <a:lumMod val="75000"/>
                  </a:schemeClr>
                </a:solidFill>
              </a:rPr>
              <a:t>Lexile information in parent-friendly format.</a:t>
            </a:r>
          </a:p>
          <a:p>
            <a:pPr marL="682625" indent="-336550">
              <a:buClr>
                <a:schemeClr val="accent5">
                  <a:lumMod val="50000"/>
                </a:schemeClr>
              </a:buClr>
              <a:buFont typeface="Calibri" panose="020F0502020204030204" pitchFamily="34" charset="0"/>
              <a:buChar char="̶"/>
              <a:defRPr/>
            </a:pPr>
            <a:r>
              <a:rPr lang="en-US" sz="2400" dirty="0">
                <a:solidFill>
                  <a:schemeClr val="accent2">
                    <a:lumMod val="75000"/>
                  </a:schemeClr>
                </a:solidFill>
              </a:rPr>
              <a:t>Lexile score and Lexile range.</a:t>
            </a:r>
          </a:p>
          <a:p>
            <a:pPr marL="682625" indent="-336550">
              <a:buClr>
                <a:schemeClr val="accent5">
                  <a:lumMod val="50000"/>
                </a:schemeClr>
              </a:buClr>
              <a:buFont typeface="Calibri" panose="020F0502020204030204" pitchFamily="34" charset="0"/>
              <a:buChar char="̶"/>
              <a:defRPr/>
            </a:pPr>
            <a:r>
              <a:rPr lang="en-US" sz="2400" dirty="0">
                <a:solidFill>
                  <a:schemeClr val="accent2">
                    <a:lumMod val="75000"/>
                  </a:schemeClr>
                </a:solidFill>
              </a:rPr>
              <a:t>An explanation of how to use the information.</a:t>
            </a:r>
          </a:p>
          <a:p>
            <a:pPr marL="682625" indent="-336550">
              <a:buClr>
                <a:schemeClr val="accent5">
                  <a:lumMod val="50000"/>
                </a:schemeClr>
              </a:buClr>
              <a:buFont typeface="Calibri" panose="020F0502020204030204" pitchFamily="34" charset="0"/>
              <a:buChar char="̶"/>
              <a:defRPr/>
            </a:pPr>
            <a:r>
              <a:rPr lang="en-US" sz="2400" dirty="0">
                <a:solidFill>
                  <a:schemeClr val="accent2">
                    <a:lumMod val="75000"/>
                  </a:schemeClr>
                </a:solidFill>
              </a:rPr>
              <a:t>Sample book titles individualized for each student based on their Lexile range.  These are categorized into a Leisure reading range and a Motivating Challenge reading range.</a:t>
            </a:r>
          </a:p>
          <a:p>
            <a:pPr>
              <a:defRPr/>
            </a:pPr>
            <a:endParaRPr lang="en-US" sz="2800" b="1" dirty="0"/>
          </a:p>
          <a:p>
            <a:pPr>
              <a:defRPr/>
            </a:pPr>
            <a:r>
              <a:rPr lang="en-US" sz="2800" b="1" dirty="0"/>
              <a:t>Lexile information is also provided on district summary reports and in the district data files.</a:t>
            </a:r>
          </a:p>
          <a:p>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14</a:t>
            </a:fld>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80" y="1121134"/>
            <a:ext cx="4079081" cy="542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59267" y="5192203"/>
            <a:ext cx="4149194" cy="993911"/>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6087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457200"/>
            <a:ext cx="7315200" cy="609600"/>
          </a:xfrm>
        </p:spPr>
        <p:txBody>
          <a:bodyPr>
            <a:normAutofit fontScale="90000"/>
          </a:bodyPr>
          <a:lstStyle/>
          <a:p>
            <a:pPr eaLnBrk="1" hangingPunct="1">
              <a:defRPr/>
            </a:pPr>
            <a:r>
              <a:rPr lang="en-US" altLang="en-US" sz="4400" b="1" dirty="0">
                <a:solidFill>
                  <a:schemeClr val="accent6">
                    <a:lumMod val="75000"/>
                  </a:schemeClr>
                </a:solidFill>
              </a:rPr>
              <a:t>The Lexile Scale</a:t>
            </a:r>
          </a:p>
        </p:txBody>
      </p:sp>
      <p:sp>
        <p:nvSpPr>
          <p:cNvPr id="21507" name="Rectangle 3"/>
          <p:cNvSpPr>
            <a:spLocks noGrp="1" noChangeArrowheads="1"/>
          </p:cNvSpPr>
          <p:nvPr>
            <p:ph idx="1"/>
          </p:nvPr>
        </p:nvSpPr>
        <p:spPr>
          <a:xfrm>
            <a:off x="228600" y="1600200"/>
            <a:ext cx="8229600" cy="4343400"/>
          </a:xfrm>
        </p:spPr>
        <p:txBody>
          <a:bodyPr/>
          <a:lstStyle/>
          <a:p>
            <a:pPr eaLnBrk="1" hangingPunct="1">
              <a:lnSpc>
                <a:spcPct val="90000"/>
              </a:lnSpc>
              <a:buClr>
                <a:schemeClr val="accent3">
                  <a:lumMod val="75000"/>
                </a:schemeClr>
              </a:buClr>
              <a:defRPr/>
            </a:pPr>
            <a:r>
              <a:rPr lang="en-US" sz="2800" dirty="0"/>
              <a:t>Lexiles typically range from 200 for beginning readers to 1700 for advanced readers.</a:t>
            </a:r>
          </a:p>
          <a:p>
            <a:pPr eaLnBrk="1" hangingPunct="1">
              <a:lnSpc>
                <a:spcPct val="90000"/>
              </a:lnSpc>
              <a:buClr>
                <a:schemeClr val="accent3">
                  <a:lumMod val="75000"/>
                </a:schemeClr>
              </a:buClr>
              <a:defRPr/>
            </a:pPr>
            <a:r>
              <a:rPr lang="en-US" sz="2800" dirty="0"/>
              <a:t>Lexile text below 200L represents beginning-reading material.  </a:t>
            </a:r>
          </a:p>
          <a:p>
            <a:pPr lvl="1" eaLnBrk="1" hangingPunct="1">
              <a:lnSpc>
                <a:spcPct val="90000"/>
              </a:lnSpc>
              <a:buClr>
                <a:schemeClr val="accent3">
                  <a:lumMod val="75000"/>
                </a:schemeClr>
              </a:buClr>
              <a:buFont typeface="Calibri" panose="020F0502020204030204" pitchFamily="34" charset="0"/>
              <a:buChar char="̶"/>
              <a:defRPr/>
            </a:pPr>
            <a:r>
              <a:rPr lang="en-US" sz="2400" dirty="0">
                <a:solidFill>
                  <a:schemeClr val="accent2">
                    <a:lumMod val="75000"/>
                  </a:schemeClr>
                </a:solidFill>
              </a:rPr>
              <a:t>A student’s Lexile score may have a number in the 100s or the code of BR (for Beginning Reader). </a:t>
            </a:r>
          </a:p>
          <a:p>
            <a:pPr eaLnBrk="1" hangingPunct="1">
              <a:lnSpc>
                <a:spcPct val="90000"/>
              </a:lnSpc>
              <a:buClr>
                <a:schemeClr val="accent3">
                  <a:lumMod val="75000"/>
                </a:schemeClr>
              </a:buClr>
              <a:defRPr/>
            </a:pPr>
            <a:r>
              <a:rPr lang="en-US" sz="2800" dirty="0"/>
              <a:t>Applies to both reader ability and text difficulty</a:t>
            </a:r>
          </a:p>
          <a:p>
            <a:pPr lvl="1" eaLnBrk="1" hangingPunct="1">
              <a:lnSpc>
                <a:spcPct val="90000"/>
              </a:lnSpc>
              <a:buClr>
                <a:schemeClr val="accent3">
                  <a:lumMod val="75000"/>
                </a:schemeClr>
              </a:buClr>
              <a:buFont typeface="Calibri" panose="020F0502020204030204" pitchFamily="34" charset="0"/>
              <a:buChar char="̶"/>
              <a:defRPr/>
            </a:pPr>
            <a:r>
              <a:rPr lang="en-US" sz="2400" dirty="0">
                <a:solidFill>
                  <a:schemeClr val="accent2">
                    <a:lumMod val="75000"/>
                  </a:schemeClr>
                </a:solidFill>
              </a:rPr>
              <a:t>When reader and text measures are the same, the student is expected to read with 75% comprehension</a:t>
            </a:r>
            <a:r>
              <a:rPr lang="en-US" dirty="0">
                <a:solidFill>
                  <a:schemeClr val="accent2">
                    <a:lumMod val="75000"/>
                  </a:schemeClr>
                </a:solidFill>
              </a:rPr>
              <a:t>.</a:t>
            </a:r>
          </a:p>
          <a:p>
            <a:pPr eaLnBrk="1" hangingPunct="1">
              <a:lnSpc>
                <a:spcPct val="90000"/>
              </a:lnSpc>
              <a:buClr>
                <a:schemeClr val="accent3">
                  <a:lumMod val="75000"/>
                </a:schemeClr>
              </a:buClr>
              <a:defRPr/>
            </a:pPr>
            <a:r>
              <a:rPr lang="en-US" sz="2800" dirty="0"/>
              <a:t>Can be used to track reading growth over time</a:t>
            </a:r>
          </a:p>
        </p:txBody>
      </p:sp>
      <p:pic>
        <p:nvPicPr>
          <p:cNvPr id="16388" name="Picture 4" descr="MPj039973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52400"/>
            <a:ext cx="19431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B63E4CEF-BB1E-48C7-AE93-F39F6AA99AD7}" type="slidenum">
              <a:rPr lang="en-US" smtClean="0"/>
              <a:pPr/>
              <a:t>15</a:t>
            </a:fld>
            <a:endParaRPr lang="en-US" dirty="0"/>
          </a:p>
        </p:txBody>
      </p:sp>
    </p:spTree>
    <p:extLst>
      <p:ext uri="{BB962C8B-B14F-4D97-AF65-F5344CB8AC3E}">
        <p14:creationId xmlns:p14="http://schemas.microsoft.com/office/powerpoint/2010/main" val="2259806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4522763" cy="1272808"/>
          </a:xfrm>
        </p:spPr>
        <p:txBody>
          <a:bodyPr>
            <a:normAutofit fontScale="90000"/>
          </a:bodyPr>
          <a:lstStyle/>
          <a:p>
            <a:pPr eaLnBrk="1" hangingPunct="1">
              <a:defRPr/>
            </a:pPr>
            <a:r>
              <a:rPr lang="en-US" altLang="en-US" sz="4800" dirty="0"/>
              <a:t>More About the </a:t>
            </a:r>
            <a:br>
              <a:rPr lang="en-US" altLang="en-US" sz="4800" dirty="0"/>
            </a:br>
            <a:r>
              <a:rPr lang="en-US" altLang="en-US" sz="4900" b="1" dirty="0">
                <a:solidFill>
                  <a:schemeClr val="accent6">
                    <a:lumMod val="75000"/>
                  </a:schemeClr>
                </a:solidFill>
              </a:rPr>
              <a:t>BR</a:t>
            </a:r>
            <a:r>
              <a:rPr lang="en-US" altLang="en-US" sz="4800" dirty="0"/>
              <a:t> Lexile Code </a:t>
            </a:r>
          </a:p>
        </p:txBody>
      </p:sp>
      <p:sp>
        <p:nvSpPr>
          <p:cNvPr id="16387" name="Rectangle 3"/>
          <p:cNvSpPr>
            <a:spLocks noGrp="1" noChangeArrowheads="1"/>
          </p:cNvSpPr>
          <p:nvPr>
            <p:ph type="body" sz="half" idx="1"/>
          </p:nvPr>
        </p:nvSpPr>
        <p:spPr>
          <a:xfrm>
            <a:off x="381000" y="2208628"/>
            <a:ext cx="4134729" cy="1603717"/>
          </a:xfrm>
        </p:spPr>
        <p:txBody>
          <a:bodyPr>
            <a:normAutofit/>
          </a:bodyPr>
          <a:lstStyle/>
          <a:p>
            <a:pPr marL="274320" indent="-274320" eaLnBrk="1" fontAlgn="auto" hangingPunct="1">
              <a:spcAft>
                <a:spcPts val="0"/>
              </a:spcAft>
              <a:buClr>
                <a:schemeClr val="accent3"/>
              </a:buClr>
              <a:buFontTx/>
              <a:buNone/>
              <a:defRPr/>
            </a:pPr>
            <a:r>
              <a:rPr lang="en-US" sz="2400" dirty="0"/>
              <a:t>	BR is used for any text or student ability that has a Lexile measure of zero or below. </a:t>
            </a:r>
          </a:p>
        </p:txBody>
      </p:sp>
      <p:graphicFrame>
        <p:nvGraphicFramePr>
          <p:cNvPr id="145512" name="Group 104"/>
          <p:cNvGraphicFramePr>
            <a:graphicFrameLocks noGrp="1"/>
          </p:cNvGraphicFramePr>
          <p:nvPr>
            <p:ph sz="quarter" idx="2"/>
            <p:extLst>
              <p:ext uri="{D42A27DB-BD31-4B8C-83A1-F6EECF244321}">
                <p14:modId xmlns:p14="http://schemas.microsoft.com/office/powerpoint/2010/main" val="2111868072"/>
              </p:ext>
            </p:extLst>
          </p:nvPr>
        </p:nvGraphicFramePr>
        <p:xfrm>
          <a:off x="4174067" y="1691120"/>
          <a:ext cx="4191000" cy="2124220"/>
        </p:xfrm>
        <a:graphic>
          <a:graphicData uri="http://schemas.openxmlformats.org/drawingml/2006/table">
            <a:tbl>
              <a:tblPr/>
              <a:tblGrid>
                <a:gridCol w="843472">
                  <a:extLst>
                    <a:ext uri="{9D8B030D-6E8A-4147-A177-3AD203B41FA5}">
                      <a16:colId xmlns:a16="http://schemas.microsoft.com/office/drawing/2014/main" val="20000"/>
                    </a:ext>
                  </a:extLst>
                </a:gridCol>
                <a:gridCol w="1742955">
                  <a:extLst>
                    <a:ext uri="{9D8B030D-6E8A-4147-A177-3AD203B41FA5}">
                      <a16:colId xmlns:a16="http://schemas.microsoft.com/office/drawing/2014/main" val="20001"/>
                    </a:ext>
                  </a:extLst>
                </a:gridCol>
                <a:gridCol w="994973">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530669">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050" b="1" i="0" u="none" strike="noStrike" cap="none" normalizeH="0" baseline="0" dirty="0">
                          <a:ln>
                            <a:noFill/>
                          </a:ln>
                          <a:solidFill>
                            <a:schemeClr val="tx1"/>
                          </a:solidFill>
                          <a:effectLst/>
                          <a:latin typeface="Arial" charset="0"/>
                          <a:cs typeface="Arial" charset="0"/>
                        </a:rPr>
                        <a:t>ISBN</a:t>
                      </a:r>
                      <a:endParaRPr kumimoji="0" lang="en-US" sz="2800" b="0"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accent3">
                        <a:lumMod val="60000"/>
                        <a:lumOff val="40000"/>
                      </a:schemeClr>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050" b="1" i="0" u="none" strike="noStrike" cap="none" normalizeH="0" baseline="0" dirty="0">
                          <a:ln>
                            <a:noFill/>
                          </a:ln>
                          <a:solidFill>
                            <a:schemeClr val="tx1"/>
                          </a:solidFill>
                          <a:effectLst/>
                          <a:latin typeface="Arial" charset="0"/>
                          <a:cs typeface="Arial" charset="0"/>
                        </a:rPr>
                        <a:t>Title</a:t>
                      </a:r>
                      <a:endParaRPr kumimoji="0" lang="en-US" sz="2800" b="0" i="0" u="none" strike="noStrike" cap="none" normalizeH="0" baseline="0" dirty="0">
                        <a:ln>
                          <a:noFill/>
                        </a:ln>
                        <a:solidFill>
                          <a:schemeClr val="tx1"/>
                        </a:solidFill>
                        <a:effectLst/>
                        <a:latin typeface="Arial" charset="0"/>
                      </a:endParaRP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accent3">
                        <a:lumMod val="60000"/>
                        <a:lumOff val="40000"/>
                      </a:schemeClr>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050" b="1" i="0" u="none" strike="noStrike" cap="none" normalizeH="0" baseline="0" dirty="0">
                          <a:ln>
                            <a:noFill/>
                          </a:ln>
                          <a:solidFill>
                            <a:schemeClr val="tx1"/>
                          </a:solidFill>
                          <a:effectLst/>
                          <a:latin typeface="Arial" charset="0"/>
                          <a:cs typeface="Arial" charset="0"/>
                        </a:rPr>
                        <a:t>Author</a:t>
                      </a:r>
                      <a:endParaRPr kumimoji="0" lang="en-US" sz="2800" b="0" i="0" u="none" strike="noStrike" cap="none" normalizeH="0" baseline="0" dirty="0">
                        <a:ln>
                          <a:noFill/>
                        </a:ln>
                        <a:solidFill>
                          <a:schemeClr val="tx1"/>
                        </a:solidFill>
                        <a:effectLst/>
                        <a:latin typeface="Arial" charset="0"/>
                      </a:endParaRP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accent3">
                        <a:lumMod val="60000"/>
                        <a:lumOff val="40000"/>
                      </a:schemeClr>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050" b="1" i="0" u="none" strike="noStrike" cap="none" normalizeH="0" baseline="0" dirty="0">
                          <a:ln>
                            <a:noFill/>
                          </a:ln>
                          <a:solidFill>
                            <a:schemeClr val="tx1"/>
                          </a:solidFill>
                          <a:effectLst/>
                          <a:latin typeface="Arial" charset="0"/>
                          <a:cs typeface="Arial" charset="0"/>
                        </a:rPr>
                        <a:t>Lexile</a:t>
                      </a:r>
                      <a:endParaRPr kumimoji="0" lang="en-US" sz="2800" b="0" i="0" u="none" strike="noStrike" cap="none" normalizeH="0" baseline="0" dirty="0">
                        <a:ln>
                          <a:noFill/>
                        </a:ln>
                        <a:solidFill>
                          <a:schemeClr val="tx1"/>
                        </a:solidFill>
                        <a:effectLst/>
                        <a:latin typeface="Arial" charset="0"/>
                      </a:endParaRP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r h="53221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cs typeface="Arial" charset="0"/>
                        </a:rPr>
                        <a:t>0152020632</a:t>
                      </a:r>
                      <a:endParaRPr kumimoji="0" lang="en-US" sz="2000" b="0"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cs typeface="Arial" charset="0"/>
                        </a:rPr>
                        <a:t>"Fire, Fire!" Said Mrs. McGuire</a:t>
                      </a:r>
                      <a:endParaRPr kumimoji="0" lang="en-US" sz="2000" b="0" i="0" u="none" strike="noStrike" cap="none" normalizeH="0" baseline="0" dirty="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cs typeface="Arial" charset="0"/>
                        </a:rPr>
                        <a:t>Martin Jr., Bill</a:t>
                      </a:r>
                      <a:endParaRPr kumimoji="0" lang="en-US" sz="2000" b="0" i="0" u="none" strike="noStrike" cap="none" normalizeH="0" baseline="0" dirty="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cs typeface="Arial" charset="0"/>
                        </a:rPr>
                        <a:t>BR</a:t>
                      </a:r>
                      <a:endParaRPr kumimoji="0" lang="en-US" sz="2000" b="0" i="0" u="none" strike="noStrike" cap="none" normalizeH="0" baseline="0" dirty="0">
                        <a:ln>
                          <a:noFill/>
                        </a:ln>
                        <a:solidFill>
                          <a:schemeClr val="tx1"/>
                        </a:solidFill>
                        <a:effectLst/>
                        <a:latin typeface="Arial" charset="0"/>
                      </a:endParaRP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a16="http://schemas.microsoft.com/office/drawing/2014/main" val="10001"/>
                  </a:ext>
                </a:extLst>
              </a:tr>
              <a:tr h="530669">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cs typeface="Arial" charset="0"/>
                        </a:rPr>
                        <a:t>0813620082</a:t>
                      </a:r>
                      <a:endParaRPr kumimoji="0" lang="en-US" sz="2000" b="0"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accent3">
                        <a:lumMod val="20000"/>
                        <a:lumOff val="80000"/>
                      </a:schemeClr>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cs typeface="Arial" charset="0"/>
                        </a:rPr>
                        <a:t>"POP" Pops the Popcorn</a:t>
                      </a:r>
                      <a:endParaRPr kumimoji="0" lang="en-US" sz="2000" b="0" i="0" u="none" strike="noStrike" cap="none" normalizeH="0" baseline="0" dirty="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chemeClr val="accent3">
                        <a:lumMod val="20000"/>
                        <a:lumOff val="80000"/>
                      </a:schemeClr>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cs typeface="Arial" charset="0"/>
                        </a:rPr>
                        <a:t>Egan, Bob</a:t>
                      </a:r>
                      <a:endParaRPr kumimoji="0" lang="en-US" sz="2000" b="0" i="0" u="none" strike="noStrike" cap="none" normalizeH="0" baseline="0" dirty="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chemeClr val="accent3">
                        <a:lumMod val="20000"/>
                        <a:lumOff val="80000"/>
                      </a:schemeClr>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cs typeface="Arial" charset="0"/>
                        </a:rPr>
                        <a:t>BR</a:t>
                      </a:r>
                      <a:endParaRPr kumimoji="0" lang="en-US" sz="2000" b="0" i="0" u="none" strike="noStrike" cap="none" normalizeH="0" baseline="0" dirty="0">
                        <a:ln>
                          <a:noFill/>
                        </a:ln>
                        <a:solidFill>
                          <a:schemeClr val="tx1"/>
                        </a:solidFill>
                        <a:effectLst/>
                        <a:latin typeface="Arial" charset="0"/>
                      </a:endParaRP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accent3">
                        <a:lumMod val="20000"/>
                        <a:lumOff val="80000"/>
                      </a:schemeClr>
                    </a:solidFill>
                  </a:tcPr>
                </a:tc>
                <a:extLst>
                  <a:ext uri="{0D108BD9-81ED-4DB2-BD59-A6C34878D82A}">
                    <a16:rowId xmlns:a16="http://schemas.microsoft.com/office/drawing/2014/main" val="10002"/>
                  </a:ext>
                </a:extLst>
              </a:tr>
              <a:tr h="530669">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cs typeface="Arial" charset="0"/>
                        </a:rPr>
                        <a:t>0478126123</a:t>
                      </a:r>
                      <a:endParaRPr kumimoji="0" lang="en-US" sz="2000" b="0"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cs typeface="Arial" charset="0"/>
                        </a:rPr>
                        <a:t>"Who Took the Cake?"</a:t>
                      </a:r>
                      <a:endParaRPr kumimoji="0" lang="en-US" sz="2000" b="0" i="0" u="none" strike="noStrike" cap="none" normalizeH="0" baseline="0" dirty="0">
                        <a:ln>
                          <a:noFill/>
                        </a:ln>
                        <a:solidFill>
                          <a:schemeClr val="tx1"/>
                        </a:solidFill>
                        <a:effectLst/>
                        <a:latin typeface="Arial" charset="0"/>
                      </a:endParaRP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cs typeface="Arial" charset="0"/>
                        </a:rPr>
                        <a:t>Medina, Eduardo</a:t>
                      </a:r>
                      <a:endParaRPr kumimoji="0" lang="en-US" sz="2000" b="0" i="0" u="none" strike="noStrike" cap="none" normalizeH="0" baseline="0" dirty="0">
                        <a:ln>
                          <a:noFill/>
                        </a:ln>
                        <a:solidFill>
                          <a:schemeClr val="tx1"/>
                        </a:solidFill>
                        <a:effectLst/>
                        <a:latin typeface="Arial" charset="0"/>
                      </a:endParaRP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cs typeface="Arial" charset="0"/>
                        </a:rPr>
                        <a:t>BR</a:t>
                      </a:r>
                      <a:endParaRPr kumimoji="0" lang="en-US" sz="2000" b="0" i="0" u="none" strike="noStrike" cap="none" normalizeH="0" baseline="0" dirty="0">
                        <a:ln>
                          <a:noFill/>
                        </a:ln>
                        <a:solidFill>
                          <a:schemeClr val="tx1"/>
                        </a:solidFill>
                        <a:effectLst/>
                        <a:latin typeface="Arial" charset="0"/>
                      </a:endParaRPr>
                    </a:p>
                  </a:txBody>
                  <a:tcPr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bl>
          </a:graphicData>
        </a:graphic>
      </p:graphicFrame>
      <p:graphicFrame>
        <p:nvGraphicFramePr>
          <p:cNvPr id="145527" name="Group 119"/>
          <p:cNvGraphicFramePr>
            <a:graphicFrameLocks noGrp="1"/>
          </p:cNvGraphicFramePr>
          <p:nvPr>
            <p:ph sz="quarter" idx="3"/>
            <p:extLst>
              <p:ext uri="{D42A27DB-BD31-4B8C-83A1-F6EECF244321}">
                <p14:modId xmlns:p14="http://schemas.microsoft.com/office/powerpoint/2010/main" val="2084824894"/>
              </p:ext>
            </p:extLst>
          </p:nvPr>
        </p:nvGraphicFramePr>
        <p:xfrm>
          <a:off x="4191000" y="3979334"/>
          <a:ext cx="4191001" cy="2187576"/>
        </p:xfrm>
        <a:graphic>
          <a:graphicData uri="http://schemas.openxmlformats.org/drawingml/2006/table">
            <a:tbl>
              <a:tblPr/>
              <a:tblGrid>
                <a:gridCol w="911016">
                  <a:extLst>
                    <a:ext uri="{9D8B030D-6E8A-4147-A177-3AD203B41FA5}">
                      <a16:colId xmlns:a16="http://schemas.microsoft.com/office/drawing/2014/main" val="20000"/>
                    </a:ext>
                  </a:extLst>
                </a:gridCol>
                <a:gridCol w="1576567">
                  <a:extLst>
                    <a:ext uri="{9D8B030D-6E8A-4147-A177-3AD203B41FA5}">
                      <a16:colId xmlns:a16="http://schemas.microsoft.com/office/drawing/2014/main" val="20001"/>
                    </a:ext>
                  </a:extLst>
                </a:gridCol>
                <a:gridCol w="1070814">
                  <a:extLst>
                    <a:ext uri="{9D8B030D-6E8A-4147-A177-3AD203B41FA5}">
                      <a16:colId xmlns:a16="http://schemas.microsoft.com/office/drawing/2014/main" val="20002"/>
                    </a:ext>
                  </a:extLst>
                </a:gridCol>
                <a:gridCol w="632604">
                  <a:extLst>
                    <a:ext uri="{9D8B030D-6E8A-4147-A177-3AD203B41FA5}">
                      <a16:colId xmlns:a16="http://schemas.microsoft.com/office/drawing/2014/main" val="20003"/>
                    </a:ext>
                  </a:extLst>
                </a:gridCol>
              </a:tblGrid>
              <a:tr h="43815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ISBN</a:t>
                      </a:r>
                      <a:endParaRPr kumimoji="0" lang="en-US" sz="2800" b="0"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accent3">
                        <a:lumMod val="60000"/>
                        <a:lumOff val="40000"/>
                      </a:schemeClr>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Title</a:t>
                      </a:r>
                      <a:endParaRPr kumimoji="0" lang="en-US" sz="2800" b="0" i="0" u="none" strike="noStrike" cap="none" normalizeH="0" baseline="0" dirty="0">
                        <a:ln>
                          <a:noFill/>
                        </a:ln>
                        <a:solidFill>
                          <a:schemeClr val="tx1"/>
                        </a:solidFill>
                        <a:effectLst/>
                        <a:latin typeface="Arial" charset="0"/>
                      </a:endParaRP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accent3">
                        <a:lumMod val="60000"/>
                        <a:lumOff val="40000"/>
                      </a:schemeClr>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Author</a:t>
                      </a:r>
                      <a:endParaRPr kumimoji="0" lang="en-US" sz="2800" b="0" i="0" u="none" strike="noStrike" cap="none" normalizeH="0" baseline="0" dirty="0">
                        <a:ln>
                          <a:noFill/>
                        </a:ln>
                        <a:solidFill>
                          <a:schemeClr val="tx1"/>
                        </a:solidFill>
                        <a:effectLst/>
                        <a:latin typeface="Arial" charset="0"/>
                      </a:endParaRP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accent3">
                        <a:lumMod val="60000"/>
                        <a:lumOff val="40000"/>
                      </a:schemeClr>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Lexile</a:t>
                      </a:r>
                      <a:endParaRPr kumimoji="0" lang="en-US" sz="2800" b="0" i="0" u="none" strike="noStrike" cap="none" normalizeH="0" baseline="0" dirty="0">
                        <a:ln>
                          <a:noFill/>
                        </a:ln>
                        <a:solidFill>
                          <a:schemeClr val="tx1"/>
                        </a:solidFill>
                        <a:effectLst/>
                        <a:latin typeface="Arial" charset="0"/>
                      </a:endParaRP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r h="43656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cs typeface="Arial" charset="0"/>
                        </a:rPr>
                        <a:t>0478204418</a:t>
                      </a:r>
                      <a:endParaRPr kumimoji="0" lang="en-US" sz="2000" b="0"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cs typeface="Arial" charset="0"/>
                        </a:rPr>
                        <a:t>"Happy Birthday, Estela!"</a:t>
                      </a:r>
                      <a:endParaRPr kumimoji="0" lang="en-US" sz="2000" b="0" i="0" u="none" strike="noStrike" cap="none" normalizeH="0" baseline="0" dirty="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cs typeface="Arial" charset="0"/>
                        </a:rPr>
                        <a:t>Bingley, Anne M.</a:t>
                      </a:r>
                      <a:endParaRPr kumimoji="0" lang="en-US" sz="2000" b="0" i="0" u="none" strike="noStrike" cap="none" normalizeH="0" baseline="0" dirty="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cs typeface="Arial" charset="0"/>
                        </a:rPr>
                        <a:t>70L</a:t>
                      </a:r>
                      <a:endParaRPr kumimoji="0" lang="en-US" sz="2000" b="0" i="0" u="none" strike="noStrike" cap="none" normalizeH="0" baseline="0" dirty="0">
                        <a:ln>
                          <a:noFill/>
                        </a:ln>
                        <a:solidFill>
                          <a:schemeClr val="tx1"/>
                        </a:solidFill>
                        <a:effectLst/>
                        <a:latin typeface="Arial" charset="0"/>
                      </a:endParaRP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a16="http://schemas.microsoft.com/office/drawing/2014/main" val="10001"/>
                  </a:ext>
                </a:extLst>
              </a:tr>
              <a:tr h="43815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cs typeface="Arial" charset="0"/>
                        </a:rPr>
                        <a:t>047820454X</a:t>
                      </a:r>
                      <a:endParaRPr kumimoji="0" lang="en-US" sz="2000" b="0"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EFEFEF"/>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cs typeface="Arial" charset="0"/>
                        </a:rPr>
                        <a:t>"Smile!" said Dad</a:t>
                      </a:r>
                      <a:endParaRPr kumimoji="0" lang="en-US" sz="2000" b="0" i="0" u="none" strike="noStrike" cap="none" normalizeH="0" baseline="0" dirty="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EFEFEF"/>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cs typeface="Arial" charset="0"/>
                        </a:rPr>
                        <a:t>Jane Buxton</a:t>
                      </a:r>
                      <a:endParaRPr kumimoji="0" lang="en-US" sz="2000" b="0" i="0" u="none" strike="noStrike" cap="none" normalizeH="0" baseline="0" dirty="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EFEFEF"/>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cs typeface="Arial" charset="0"/>
                        </a:rPr>
                        <a:t>20L</a:t>
                      </a:r>
                      <a:endParaRPr kumimoji="0" lang="en-US" sz="2000" b="0" i="0" u="none" strike="noStrike" cap="none" normalizeH="0" baseline="0" dirty="0">
                        <a:ln>
                          <a:noFill/>
                        </a:ln>
                        <a:solidFill>
                          <a:schemeClr val="tx1"/>
                        </a:solidFill>
                        <a:effectLst/>
                        <a:latin typeface="Arial" charset="0"/>
                      </a:endParaRP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EFEFEF"/>
                    </a:solidFill>
                  </a:tcPr>
                </a:tc>
                <a:extLst>
                  <a:ext uri="{0D108BD9-81ED-4DB2-BD59-A6C34878D82A}">
                    <a16:rowId xmlns:a16="http://schemas.microsoft.com/office/drawing/2014/main" val="10002"/>
                  </a:ext>
                </a:extLst>
              </a:tr>
              <a:tr h="436563">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cs typeface="Arial" charset="0"/>
                        </a:rPr>
                        <a:t>0679886893</a:t>
                      </a:r>
                      <a:endParaRPr kumimoji="0" lang="en-US" sz="2000" b="0"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cs typeface="Arial" charset="0"/>
                        </a:rPr>
                        <a:t>6 Sticks</a:t>
                      </a:r>
                      <a:endParaRPr kumimoji="0" lang="en-US" sz="2000" b="0" i="0" u="none" strike="noStrike" cap="none" normalizeH="0" baseline="0" dirty="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cs typeface="Arial" charset="0"/>
                        </a:rPr>
                        <a:t>Coxe, Molly</a:t>
                      </a:r>
                      <a:endParaRPr kumimoji="0" lang="en-US" sz="2000" b="0" i="0" u="none" strike="noStrike" cap="none" normalizeH="0" baseline="0" dirty="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cs typeface="Arial" charset="0"/>
                        </a:rPr>
                        <a:t>120L</a:t>
                      </a:r>
                      <a:endParaRPr kumimoji="0" lang="en-US" sz="2000" b="0" i="0" u="none" strike="noStrike" cap="none" normalizeH="0" baseline="0" dirty="0">
                        <a:ln>
                          <a:noFill/>
                        </a:ln>
                        <a:solidFill>
                          <a:schemeClr val="tx1"/>
                        </a:solidFill>
                        <a:effectLst/>
                        <a:latin typeface="Arial" charset="0"/>
                      </a:endParaRP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a16="http://schemas.microsoft.com/office/drawing/2014/main" val="10003"/>
                  </a:ext>
                </a:extLst>
              </a:tr>
              <a:tr h="43815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cs typeface="Arial" charset="0"/>
                        </a:rPr>
                        <a:t>051622879X</a:t>
                      </a:r>
                      <a:endParaRPr kumimoji="0" lang="en-US" sz="2000" b="0"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cs typeface="Arial" charset="0"/>
                        </a:rPr>
                        <a:t>A Lunch With Punch</a:t>
                      </a:r>
                      <a:endParaRPr kumimoji="0" lang="en-US" sz="2000" b="0" i="0" u="none" strike="noStrike" cap="none" normalizeH="0" baseline="0" dirty="0">
                        <a:ln>
                          <a:noFill/>
                        </a:ln>
                        <a:solidFill>
                          <a:schemeClr val="tx1"/>
                        </a:solidFill>
                        <a:effectLst/>
                        <a:latin typeface="Arial" charset="0"/>
                      </a:endParaRP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cs typeface="Arial" charset="0"/>
                        </a:rPr>
                        <a:t>Kittinger, Jo S.</a:t>
                      </a:r>
                      <a:endParaRPr kumimoji="0" lang="en-US" sz="2000" b="0" i="0" u="none" strike="noStrike" cap="none" normalizeH="0" baseline="0" dirty="0">
                        <a:ln>
                          <a:noFill/>
                        </a:ln>
                        <a:solidFill>
                          <a:schemeClr val="tx1"/>
                        </a:solidFill>
                        <a:effectLst/>
                        <a:latin typeface="Arial" charset="0"/>
                      </a:endParaRP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cs typeface="Arial" charset="0"/>
                        </a:rPr>
                        <a:t>80L</a:t>
                      </a:r>
                      <a:endParaRPr kumimoji="0" lang="en-US" sz="2000" b="0" i="0" u="none" strike="noStrike" cap="none" normalizeH="0" baseline="0" dirty="0">
                        <a:ln>
                          <a:noFill/>
                        </a:ln>
                        <a:solidFill>
                          <a:schemeClr val="tx1"/>
                        </a:solidFill>
                        <a:effectLst/>
                        <a:latin typeface="Arial" charset="0"/>
                      </a:endParaRPr>
                    </a:p>
                  </a:txBody>
                  <a:tcPr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4"/>
                  </a:ext>
                </a:extLst>
              </a:tr>
            </a:tbl>
          </a:graphicData>
        </a:graphic>
      </p:graphicFrame>
      <p:sp>
        <p:nvSpPr>
          <p:cNvPr id="6" name="Slide Number Placeholder 2"/>
          <p:cNvSpPr txBox="1">
            <a:spLocks/>
          </p:cNvSpPr>
          <p:nvPr/>
        </p:nvSpPr>
        <p:spPr>
          <a:xfrm>
            <a:off x="5397305" y="6382713"/>
            <a:ext cx="3581400" cy="36576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0753F39-8C2D-411B-A9FC-5AC8512951B9}" type="slidenum">
              <a:rPr lang="en-US" smtClean="0"/>
              <a:pPr>
                <a:defRPr/>
              </a:pPr>
              <a:t>16</a:t>
            </a:fld>
            <a:endParaRPr lang="en-US" dirty="0"/>
          </a:p>
        </p:txBody>
      </p:sp>
    </p:spTree>
    <p:extLst>
      <p:ext uri="{BB962C8B-B14F-4D97-AF65-F5344CB8AC3E}">
        <p14:creationId xmlns:p14="http://schemas.microsoft.com/office/powerpoint/2010/main" val="184437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533400" y="914400"/>
            <a:ext cx="8305800" cy="4876800"/>
          </a:xfrm>
        </p:spPr>
        <p:txBody>
          <a:bodyPr>
            <a:normAutofit fontScale="90000"/>
          </a:bodyPr>
          <a:lstStyle/>
          <a:p>
            <a:pPr>
              <a:defRPr/>
            </a:pPr>
            <a:br>
              <a:rPr lang="en-US" altLang="en-US" sz="4800" dirty="0">
                <a:latin typeface="Arial Narrow" pitchFamily="34" charset="0"/>
              </a:rPr>
            </a:br>
            <a:br>
              <a:rPr lang="en-US" altLang="en-US" sz="4800" dirty="0">
                <a:latin typeface="Arial Narrow" pitchFamily="34" charset="0"/>
              </a:rPr>
            </a:br>
            <a:br>
              <a:rPr lang="en-US" altLang="en-US" sz="4800" dirty="0">
                <a:latin typeface="Arial Narrow" pitchFamily="34" charset="0"/>
              </a:rPr>
            </a:br>
            <a:br>
              <a:rPr lang="en-US" altLang="en-US" sz="4800" dirty="0">
                <a:latin typeface="Arial Narrow" pitchFamily="34" charset="0"/>
              </a:rPr>
            </a:br>
            <a:br>
              <a:rPr lang="en-US" altLang="en-US" sz="4800" dirty="0">
                <a:latin typeface="Arial Narrow" pitchFamily="34" charset="0"/>
              </a:rPr>
            </a:br>
            <a:br>
              <a:rPr lang="en-US" altLang="en-US" sz="4800" dirty="0">
                <a:latin typeface="Arial Narrow" pitchFamily="34" charset="0"/>
              </a:rPr>
            </a:br>
            <a:br>
              <a:rPr lang="en-US" altLang="en-US" sz="4800" dirty="0">
                <a:latin typeface="Arial Narrow" pitchFamily="34" charset="0"/>
              </a:rPr>
            </a:br>
            <a:br>
              <a:rPr lang="en-US" altLang="en-US" sz="4000" i="1" dirty="0">
                <a:latin typeface="+mn-lt"/>
              </a:rPr>
            </a:br>
            <a:endParaRPr lang="en-US" altLang="en-US" sz="1600" dirty="0">
              <a:solidFill>
                <a:schemeClr val="accent2">
                  <a:lumMod val="75000"/>
                </a:schemeClr>
              </a:solidFill>
            </a:endParaRPr>
          </a:p>
        </p:txBody>
      </p:sp>
      <p:sp>
        <p:nvSpPr>
          <p:cNvPr id="3" name="Slide Number Placeholder 2"/>
          <p:cNvSpPr>
            <a:spLocks noGrp="1"/>
          </p:cNvSpPr>
          <p:nvPr>
            <p:ph type="sldNum" sz="quarter" idx="4294967295"/>
          </p:nvPr>
        </p:nvSpPr>
        <p:spPr>
          <a:xfrm>
            <a:off x="5397305" y="6382713"/>
            <a:ext cx="3581400" cy="365760"/>
          </a:xfrm>
          <a:prstGeom prst="rect">
            <a:avLst/>
          </a:prstGeom>
        </p:spPr>
        <p:txBody>
          <a:bodyPr/>
          <a:lstStyle/>
          <a:p>
            <a:pPr>
              <a:defRPr/>
            </a:pPr>
            <a:fld id="{D0753F39-8C2D-411B-A9FC-5AC8512951B9}" type="slidenum">
              <a:rPr lang="en-US" smtClean="0"/>
              <a:pPr>
                <a:defRPr/>
              </a:pPr>
              <a:t>17</a:t>
            </a:fld>
            <a:endParaRPr lang="en-US" dirty="0"/>
          </a:p>
        </p:txBody>
      </p:sp>
      <p:sp>
        <p:nvSpPr>
          <p:cNvPr id="2" name="TextBox 1"/>
          <p:cNvSpPr txBox="1"/>
          <p:nvPr/>
        </p:nvSpPr>
        <p:spPr>
          <a:xfrm>
            <a:off x="731520" y="1899139"/>
            <a:ext cx="7934177" cy="2585323"/>
          </a:xfrm>
          <a:prstGeom prst="rect">
            <a:avLst/>
          </a:prstGeom>
          <a:noFill/>
        </p:spPr>
        <p:txBody>
          <a:bodyPr wrap="square" rtlCol="0">
            <a:spAutoFit/>
          </a:bodyPr>
          <a:lstStyle/>
          <a:p>
            <a:pPr algn="ctr"/>
            <a:r>
              <a:rPr lang="en-US" sz="5400" b="1" dirty="0">
                <a:solidFill>
                  <a:schemeClr val="accent6">
                    <a:lumMod val="75000"/>
                  </a:schemeClr>
                </a:solidFill>
              </a:rPr>
              <a:t>Lexile Resources</a:t>
            </a:r>
          </a:p>
          <a:p>
            <a:pPr algn="ctr"/>
            <a:r>
              <a:rPr lang="en-US" sz="5400" b="1" dirty="0">
                <a:solidFill>
                  <a:schemeClr val="accent6">
                    <a:lumMod val="75000"/>
                  </a:schemeClr>
                </a:solidFill>
              </a:rPr>
              <a:t>From</a:t>
            </a:r>
          </a:p>
          <a:p>
            <a:pPr algn="ctr"/>
            <a:r>
              <a:rPr lang="en-US" sz="5400" b="1" dirty="0">
                <a:solidFill>
                  <a:schemeClr val="accent6">
                    <a:lumMod val="75000"/>
                  </a:schemeClr>
                </a:solidFill>
              </a:rPr>
              <a:t>MetaMetrics</a:t>
            </a:r>
          </a:p>
        </p:txBody>
      </p:sp>
    </p:spTree>
    <p:extLst>
      <p:ext uri="{BB962C8B-B14F-4D97-AF65-F5344CB8AC3E}">
        <p14:creationId xmlns:p14="http://schemas.microsoft.com/office/powerpoint/2010/main" val="2796721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45588" y="228600"/>
            <a:ext cx="6036212" cy="1051560"/>
          </a:xfrm>
        </p:spPr>
        <p:txBody>
          <a:bodyPr>
            <a:noAutofit/>
          </a:bodyPr>
          <a:lstStyle/>
          <a:p>
            <a:pPr eaLnBrk="1" hangingPunct="1">
              <a:defRPr/>
            </a:pPr>
            <a:r>
              <a:rPr lang="en-US" altLang="en-US" sz="3200" b="1" dirty="0">
                <a:solidFill>
                  <a:schemeClr val="accent6">
                    <a:lumMod val="75000"/>
                  </a:schemeClr>
                </a:solidFill>
              </a:rPr>
              <a:t>MetaMetrics Resources</a:t>
            </a:r>
          </a:p>
        </p:txBody>
      </p:sp>
      <p:sp>
        <p:nvSpPr>
          <p:cNvPr id="21507" name="Content Placeholder 2"/>
          <p:cNvSpPr>
            <a:spLocks noGrp="1"/>
          </p:cNvSpPr>
          <p:nvPr>
            <p:ph idx="1"/>
          </p:nvPr>
        </p:nvSpPr>
        <p:spPr>
          <a:xfrm>
            <a:off x="485335" y="1562686"/>
            <a:ext cx="8458200" cy="4830763"/>
          </a:xfrm>
        </p:spPr>
        <p:txBody>
          <a:bodyPr>
            <a:normAutofit/>
          </a:bodyPr>
          <a:lstStyle/>
          <a:p>
            <a:pPr eaLnBrk="1" hangingPunct="1">
              <a:buClr>
                <a:schemeClr val="accent3">
                  <a:lumMod val="50000"/>
                </a:schemeClr>
              </a:buClr>
              <a:defRPr/>
            </a:pPr>
            <a:r>
              <a:rPr lang="en-US" sz="2800" dirty="0"/>
              <a:t>MetaMetrics</a:t>
            </a:r>
            <a:r>
              <a:rPr lang="en-US" dirty="0"/>
              <a:t>, the developer of the Lexile Framework, provides several tools and resources for educators, parents, students, and other stakeholders.</a:t>
            </a:r>
          </a:p>
          <a:p>
            <a:pPr lvl="1">
              <a:buClr>
                <a:schemeClr val="accent3">
                  <a:lumMod val="50000"/>
                </a:schemeClr>
              </a:buClr>
              <a:defRPr/>
            </a:pPr>
            <a:r>
              <a:rPr lang="en-US" dirty="0">
                <a:solidFill>
                  <a:schemeClr val="accent2">
                    <a:lumMod val="75000"/>
                  </a:schemeClr>
                </a:solidFill>
              </a:rPr>
              <a:t>Find A Book</a:t>
            </a:r>
          </a:p>
          <a:p>
            <a:pPr lvl="1">
              <a:buClr>
                <a:schemeClr val="accent3">
                  <a:lumMod val="50000"/>
                </a:schemeClr>
              </a:buClr>
              <a:defRPr/>
            </a:pPr>
            <a:r>
              <a:rPr lang="en-US" dirty="0">
                <a:solidFill>
                  <a:schemeClr val="accent2">
                    <a:lumMod val="75000"/>
                  </a:schemeClr>
                </a:solidFill>
              </a:rPr>
              <a:t>Lexile Analyzer</a:t>
            </a:r>
          </a:p>
          <a:p>
            <a:pPr lvl="1">
              <a:buClr>
                <a:schemeClr val="accent3">
                  <a:lumMod val="50000"/>
                </a:schemeClr>
              </a:buClr>
              <a:defRPr/>
            </a:pPr>
            <a:r>
              <a:rPr lang="en-US" dirty="0">
                <a:solidFill>
                  <a:schemeClr val="accent2">
                    <a:lumMod val="75000"/>
                  </a:schemeClr>
                </a:solidFill>
              </a:rPr>
              <a:t>White Papers</a:t>
            </a:r>
          </a:p>
          <a:p>
            <a:pPr lvl="1">
              <a:buClr>
                <a:schemeClr val="accent3">
                  <a:lumMod val="50000"/>
                </a:schemeClr>
              </a:buClr>
              <a:defRPr/>
            </a:pPr>
            <a:r>
              <a:rPr lang="en-US" dirty="0">
                <a:solidFill>
                  <a:schemeClr val="accent2">
                    <a:lumMod val="75000"/>
                  </a:schemeClr>
                </a:solidFill>
              </a:rPr>
              <a:t>Teacher Resources</a:t>
            </a:r>
          </a:p>
          <a:p>
            <a:pPr lvl="1">
              <a:buClr>
                <a:schemeClr val="accent3">
                  <a:lumMod val="50000"/>
                </a:schemeClr>
              </a:buClr>
              <a:defRPr/>
            </a:pPr>
            <a:r>
              <a:rPr lang="en-US" dirty="0">
                <a:solidFill>
                  <a:schemeClr val="accent2">
                    <a:lumMod val="75000"/>
                  </a:schemeClr>
                </a:solidFill>
              </a:rPr>
              <a:t>Parent Resources</a:t>
            </a:r>
          </a:p>
          <a:p>
            <a:pPr lvl="1">
              <a:buClr>
                <a:schemeClr val="accent3">
                  <a:lumMod val="50000"/>
                </a:schemeClr>
              </a:buClr>
              <a:defRPr/>
            </a:pPr>
            <a:r>
              <a:rPr lang="en-US" dirty="0">
                <a:solidFill>
                  <a:schemeClr val="accent2">
                    <a:lumMod val="75000"/>
                  </a:schemeClr>
                </a:solidFill>
              </a:rPr>
              <a:t>And many more – </a:t>
            </a:r>
          </a:p>
          <a:p>
            <a:pPr>
              <a:buClr>
                <a:schemeClr val="accent3">
                  <a:lumMod val="50000"/>
                </a:schemeClr>
              </a:buClr>
              <a:defRPr/>
            </a:pPr>
            <a:r>
              <a:rPr lang="en-US" dirty="0"/>
              <a:t>Check out </a:t>
            </a:r>
            <a:r>
              <a:rPr lang="en-US" dirty="0">
                <a:hlinkClick r:id="rId2"/>
              </a:rPr>
              <a:t>https://www.lexile.com/</a:t>
            </a:r>
            <a:endParaRPr lang="en-US" dirty="0"/>
          </a:p>
          <a:p>
            <a:pPr>
              <a:buClr>
                <a:schemeClr val="accent3">
                  <a:lumMod val="50000"/>
                </a:schemeClr>
              </a:buClr>
              <a:defRPr/>
            </a:pPr>
            <a:endParaRPr lang="en-US" dirty="0"/>
          </a:p>
        </p:txBody>
      </p:sp>
      <p:pic>
        <p:nvPicPr>
          <p:cNvPr id="20484" name="Picture 6" descr="MMj0354774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048000"/>
            <a:ext cx="21336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B63E4CEF-BB1E-48C7-AE93-F39F6AA99AD7}" type="slidenum">
              <a:rPr lang="en-US" smtClean="0"/>
              <a:pPr/>
              <a:t>18</a:t>
            </a:fld>
            <a:endParaRPr lang="en-US" dirty="0"/>
          </a:p>
        </p:txBody>
      </p:sp>
    </p:spTree>
    <p:extLst>
      <p:ext uri="{BB962C8B-B14F-4D97-AF65-F5344CB8AC3E}">
        <p14:creationId xmlns:p14="http://schemas.microsoft.com/office/powerpoint/2010/main" val="1710653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47711" y="298939"/>
            <a:ext cx="8229600" cy="1309728"/>
          </a:xfrm>
        </p:spPr>
        <p:txBody>
          <a:bodyPr>
            <a:normAutofit/>
          </a:bodyPr>
          <a:lstStyle/>
          <a:p>
            <a:pPr eaLnBrk="1" fontAlgn="auto" hangingPunct="1">
              <a:spcAft>
                <a:spcPts val="0"/>
              </a:spcAft>
              <a:defRPr/>
            </a:pPr>
            <a:r>
              <a:rPr lang="en-US" sz="3400" b="1" dirty="0">
                <a:solidFill>
                  <a:schemeClr val="accent6">
                    <a:lumMod val="75000"/>
                  </a:schemeClr>
                </a:solidFill>
              </a:rPr>
              <a:t>Accessing the Find A Book Tool</a:t>
            </a:r>
            <a:br>
              <a:rPr lang="en-US" sz="3400" dirty="0">
                <a:solidFill>
                  <a:schemeClr val="accent6">
                    <a:lumMod val="75000"/>
                  </a:schemeClr>
                </a:solidFill>
              </a:rPr>
            </a:br>
            <a:r>
              <a:rPr lang="en-US" sz="2700" dirty="0">
                <a:solidFill>
                  <a:srgbClr val="C00000"/>
                </a:solidFill>
                <a:latin typeface="+mn-lt"/>
                <a:ea typeface="+mn-ea"/>
                <a:cs typeface="+mn-cs"/>
                <a:hlinkClick r:id="rId3"/>
              </a:rPr>
              <a:t>http://lexile.com/fab/GA</a:t>
            </a:r>
            <a:endParaRPr lang="en-US" sz="2700" dirty="0">
              <a:solidFill>
                <a:srgbClr val="C00000"/>
              </a:solidFill>
              <a:latin typeface="+mn-lt"/>
              <a:ea typeface="+mn-ea"/>
              <a:cs typeface="+mn-cs"/>
              <a:hlinkClick r:id="rId4"/>
            </a:endParaRPr>
          </a:p>
        </p:txBody>
      </p:sp>
      <p:sp>
        <p:nvSpPr>
          <p:cNvPr id="2" name="Slide Number Placeholder 1"/>
          <p:cNvSpPr>
            <a:spLocks noGrp="1"/>
          </p:cNvSpPr>
          <p:nvPr>
            <p:ph type="sldNum" sz="quarter" idx="4"/>
          </p:nvPr>
        </p:nvSpPr>
        <p:spPr/>
        <p:txBody>
          <a:bodyPr/>
          <a:lstStyle/>
          <a:p>
            <a:fld id="{B63E4CEF-BB1E-48C7-AE93-F39F6AA99AD7}" type="slidenum">
              <a:rPr lang="en-US" smtClean="0"/>
              <a:pPr/>
              <a:t>19</a:t>
            </a:fld>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255" y="1399439"/>
            <a:ext cx="6197441" cy="521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7047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04801"/>
            <a:ext cx="8229600" cy="685800"/>
          </a:xfrm>
        </p:spPr>
        <p:txBody>
          <a:bodyPr>
            <a:normAutofit fontScale="90000"/>
          </a:bodyPr>
          <a:lstStyle/>
          <a:p>
            <a:pPr eaLnBrk="1" hangingPunct="1">
              <a:defRPr/>
            </a:pPr>
            <a:r>
              <a:rPr lang="en-US" altLang="en-US" b="1" dirty="0">
                <a:solidFill>
                  <a:schemeClr val="accent6">
                    <a:lumMod val="75000"/>
                  </a:schemeClr>
                </a:solidFill>
              </a:rPr>
              <a:t>Goal of Presentation</a:t>
            </a:r>
          </a:p>
        </p:txBody>
      </p:sp>
      <p:sp>
        <p:nvSpPr>
          <p:cNvPr id="5123" name="Content Placeholder 2"/>
          <p:cNvSpPr>
            <a:spLocks noGrp="1"/>
          </p:cNvSpPr>
          <p:nvPr>
            <p:ph idx="1"/>
          </p:nvPr>
        </p:nvSpPr>
        <p:spPr>
          <a:xfrm>
            <a:off x="457200" y="1209822"/>
            <a:ext cx="8229600" cy="4886178"/>
          </a:xfrm>
        </p:spPr>
        <p:txBody>
          <a:bodyPr>
            <a:normAutofit/>
          </a:bodyPr>
          <a:lstStyle/>
          <a:p>
            <a:pPr marL="0" indent="0" eaLnBrk="1" fontAlgn="auto" hangingPunct="1">
              <a:spcAft>
                <a:spcPts val="0"/>
              </a:spcAft>
              <a:buClr>
                <a:schemeClr val="accent3"/>
              </a:buClr>
              <a:buFont typeface="Arial" charset="0"/>
              <a:buNone/>
              <a:defRPr/>
            </a:pPr>
            <a:r>
              <a:rPr lang="en-US" sz="2800" dirty="0"/>
              <a:t>Provide education stakeholders with background information for understanding, interpreting, and then using a student’s Lexile measure to improve the student’s reading ability.</a:t>
            </a:r>
          </a:p>
          <a:p>
            <a:pPr marL="640080" lvl="1" indent="-246888" eaLnBrk="1" fontAlgn="auto" hangingPunct="1">
              <a:spcAft>
                <a:spcPts val="0"/>
              </a:spcAft>
              <a:buClr>
                <a:schemeClr val="accent3">
                  <a:lumMod val="50000"/>
                </a:schemeClr>
              </a:buClr>
              <a:buFont typeface="Wingdings 2"/>
              <a:buChar char=""/>
              <a:defRPr/>
            </a:pPr>
            <a:r>
              <a:rPr lang="en-US" sz="2300" dirty="0">
                <a:solidFill>
                  <a:schemeClr val="accent2">
                    <a:lumMod val="75000"/>
                  </a:schemeClr>
                </a:solidFill>
              </a:rPr>
              <a:t>Overview of Lexile Framework and Lexiles</a:t>
            </a:r>
          </a:p>
          <a:p>
            <a:pPr marL="640080" lvl="1" indent="-246888" eaLnBrk="1" fontAlgn="auto" hangingPunct="1">
              <a:spcAft>
                <a:spcPts val="0"/>
              </a:spcAft>
              <a:buClr>
                <a:schemeClr val="accent3">
                  <a:lumMod val="50000"/>
                </a:schemeClr>
              </a:buClr>
              <a:buFont typeface="Wingdings 2"/>
              <a:buChar char=""/>
              <a:defRPr/>
            </a:pPr>
            <a:r>
              <a:rPr lang="en-US" sz="2300" dirty="0">
                <a:solidFill>
                  <a:schemeClr val="accent2">
                    <a:lumMod val="75000"/>
                  </a:schemeClr>
                </a:solidFill>
              </a:rPr>
              <a:t>Georgia Milestones and Lexiles</a:t>
            </a:r>
          </a:p>
          <a:p>
            <a:pPr marL="640080" lvl="1" indent="-246888" eaLnBrk="1" fontAlgn="auto" hangingPunct="1">
              <a:spcAft>
                <a:spcPts val="0"/>
              </a:spcAft>
              <a:buClr>
                <a:schemeClr val="accent3">
                  <a:lumMod val="50000"/>
                </a:schemeClr>
              </a:buClr>
              <a:buFont typeface="Wingdings 2"/>
              <a:buChar char=""/>
              <a:defRPr/>
            </a:pPr>
            <a:r>
              <a:rPr lang="en-US" sz="2300" dirty="0">
                <a:solidFill>
                  <a:schemeClr val="accent2">
                    <a:lumMod val="75000"/>
                  </a:schemeClr>
                </a:solidFill>
              </a:rPr>
              <a:t>Lexile Resources from MetaMetrics</a:t>
            </a:r>
          </a:p>
          <a:p>
            <a:pPr marL="640080" lvl="1" indent="-246888" eaLnBrk="1" fontAlgn="auto" hangingPunct="1">
              <a:spcAft>
                <a:spcPts val="0"/>
              </a:spcAft>
              <a:buClr>
                <a:schemeClr val="accent3">
                  <a:lumMod val="50000"/>
                </a:schemeClr>
              </a:buClr>
              <a:buFont typeface="Wingdings 2"/>
              <a:buChar char=""/>
              <a:defRPr/>
            </a:pPr>
            <a:r>
              <a:rPr lang="en-US" sz="2300" dirty="0">
                <a:solidFill>
                  <a:schemeClr val="accent2">
                    <a:lumMod val="75000"/>
                  </a:schemeClr>
                </a:solidFill>
              </a:rPr>
              <a:t>Using Lexiles to Build Partnerships between School, Library, and Home</a:t>
            </a:r>
          </a:p>
          <a:p>
            <a:pPr marL="640080" lvl="1" indent="-246888" eaLnBrk="1" fontAlgn="auto" hangingPunct="1">
              <a:spcAft>
                <a:spcPts val="0"/>
              </a:spcAft>
              <a:buClr>
                <a:schemeClr val="accent3">
                  <a:lumMod val="50000"/>
                </a:schemeClr>
              </a:buClr>
              <a:buFont typeface="Wingdings 2"/>
              <a:buChar char=""/>
              <a:defRPr/>
            </a:pPr>
            <a:r>
              <a:rPr lang="en-US" sz="2300" dirty="0">
                <a:solidFill>
                  <a:schemeClr val="accent2">
                    <a:lumMod val="75000"/>
                  </a:schemeClr>
                </a:solidFill>
              </a:rPr>
              <a:t>Georgia’s Lexile Results</a:t>
            </a:r>
          </a:p>
          <a:p>
            <a:pPr marL="640080" lvl="1" indent="-246888" eaLnBrk="1" fontAlgn="auto" hangingPunct="1">
              <a:spcAft>
                <a:spcPts val="0"/>
              </a:spcAft>
              <a:buClr>
                <a:schemeClr val="accent3">
                  <a:lumMod val="50000"/>
                </a:schemeClr>
              </a:buClr>
              <a:buFont typeface="Wingdings 2"/>
              <a:buChar char=""/>
              <a:defRPr/>
            </a:pPr>
            <a:r>
              <a:rPr lang="en-US" sz="2300" dirty="0">
                <a:solidFill>
                  <a:schemeClr val="accent2">
                    <a:lumMod val="75000"/>
                  </a:schemeClr>
                </a:solidFill>
              </a:rPr>
              <a:t>Relating Lexiles to Tests and Other Reading Measures</a:t>
            </a:r>
          </a:p>
        </p:txBody>
      </p:sp>
      <p:sp>
        <p:nvSpPr>
          <p:cNvPr id="2" name="Slide Number Placeholder 1"/>
          <p:cNvSpPr>
            <a:spLocks noGrp="1"/>
          </p:cNvSpPr>
          <p:nvPr>
            <p:ph type="sldNum" sz="quarter" idx="4"/>
          </p:nvPr>
        </p:nvSpPr>
        <p:spPr/>
        <p:txBody>
          <a:bodyPr/>
          <a:lstStyle/>
          <a:p>
            <a:fld id="{B63E4CEF-BB1E-48C7-AE93-F39F6AA99AD7}" type="slidenum">
              <a:rPr lang="en-US" smtClean="0"/>
              <a:pPr/>
              <a:t>2</a:t>
            </a:fld>
            <a:endParaRPr lang="en-US" dirty="0"/>
          </a:p>
        </p:txBody>
      </p:sp>
    </p:spTree>
    <p:extLst>
      <p:ext uri="{BB962C8B-B14F-4D97-AF65-F5344CB8AC3E}">
        <p14:creationId xmlns:p14="http://schemas.microsoft.com/office/powerpoint/2010/main" val="3614104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45588" y="228600"/>
            <a:ext cx="6036212" cy="1051560"/>
          </a:xfrm>
        </p:spPr>
        <p:txBody>
          <a:bodyPr>
            <a:noAutofit/>
          </a:bodyPr>
          <a:lstStyle/>
          <a:p>
            <a:pPr eaLnBrk="1" hangingPunct="1">
              <a:defRPr/>
            </a:pPr>
            <a:r>
              <a:rPr lang="en-US" altLang="en-US" sz="3200" b="1" dirty="0">
                <a:solidFill>
                  <a:schemeClr val="accent6">
                    <a:lumMod val="75000"/>
                  </a:schemeClr>
                </a:solidFill>
              </a:rPr>
              <a:t>What if a book or document </a:t>
            </a:r>
            <a:br>
              <a:rPr lang="en-US" altLang="en-US" sz="3200" b="1" dirty="0">
                <a:solidFill>
                  <a:schemeClr val="accent6">
                    <a:lumMod val="75000"/>
                  </a:schemeClr>
                </a:solidFill>
              </a:rPr>
            </a:br>
            <a:r>
              <a:rPr lang="en-US" altLang="en-US" sz="3200" b="1" dirty="0">
                <a:solidFill>
                  <a:schemeClr val="accent6">
                    <a:lumMod val="75000"/>
                  </a:schemeClr>
                </a:solidFill>
              </a:rPr>
              <a:t>isn’t in the Lexile database?</a:t>
            </a:r>
          </a:p>
        </p:txBody>
      </p:sp>
      <p:sp>
        <p:nvSpPr>
          <p:cNvPr id="21507" name="Content Placeholder 2"/>
          <p:cNvSpPr>
            <a:spLocks noGrp="1"/>
          </p:cNvSpPr>
          <p:nvPr>
            <p:ph idx="1"/>
          </p:nvPr>
        </p:nvSpPr>
        <p:spPr>
          <a:xfrm>
            <a:off x="485335" y="1562686"/>
            <a:ext cx="8458200" cy="4830763"/>
          </a:xfrm>
        </p:spPr>
        <p:txBody>
          <a:bodyPr>
            <a:normAutofit/>
          </a:bodyPr>
          <a:lstStyle/>
          <a:p>
            <a:pPr eaLnBrk="1" hangingPunct="1">
              <a:buClr>
                <a:schemeClr val="accent3">
                  <a:lumMod val="50000"/>
                </a:schemeClr>
              </a:buClr>
              <a:defRPr/>
            </a:pPr>
            <a:r>
              <a:rPr lang="en-US" sz="2800" dirty="0"/>
              <a:t>Use the Lexile Analyzer – it’s free, but you must register.</a:t>
            </a:r>
          </a:p>
          <a:p>
            <a:pPr eaLnBrk="1" hangingPunct="1">
              <a:buClr>
                <a:schemeClr val="accent3">
                  <a:lumMod val="50000"/>
                </a:schemeClr>
              </a:buClr>
              <a:defRPr/>
            </a:pPr>
            <a:r>
              <a:rPr lang="en-US" sz="2800" dirty="0"/>
              <a:t>Create a text document (file extension is  .txt) with multiple 175-word slices from the book or document.</a:t>
            </a:r>
          </a:p>
          <a:p>
            <a:pPr eaLnBrk="1" hangingPunct="1">
              <a:buClr>
                <a:schemeClr val="accent3">
                  <a:lumMod val="50000"/>
                </a:schemeClr>
              </a:buClr>
              <a:defRPr/>
            </a:pPr>
            <a:r>
              <a:rPr lang="en-US" sz="2800" dirty="0"/>
              <a:t>Submit via the Lexile Analyzer.</a:t>
            </a:r>
          </a:p>
          <a:p>
            <a:pPr lvl="1" eaLnBrk="1" hangingPunct="1">
              <a:buClr>
                <a:schemeClr val="accent3">
                  <a:lumMod val="50000"/>
                </a:schemeClr>
              </a:buClr>
              <a:buFont typeface="Arial" charset="0"/>
              <a:buNone/>
              <a:defRPr/>
            </a:pPr>
            <a:r>
              <a:rPr lang="en-US" sz="2400" dirty="0">
                <a:hlinkClick r:id="rId2"/>
              </a:rPr>
              <a:t>http://lexile.com/analyzer/</a:t>
            </a:r>
            <a:endParaRPr lang="en-US" sz="2400" dirty="0"/>
          </a:p>
          <a:p>
            <a:pPr eaLnBrk="1" hangingPunct="1">
              <a:buClr>
                <a:schemeClr val="accent3">
                  <a:lumMod val="50000"/>
                </a:schemeClr>
              </a:buClr>
              <a:defRPr/>
            </a:pPr>
            <a:r>
              <a:rPr lang="en-US" sz="2800" dirty="0"/>
              <a:t>Also can approximate the Lexile by seeing other books by the same author or in same series.  At least a good place to begin with to determine if book is close to a student’s Lexile range.</a:t>
            </a:r>
          </a:p>
        </p:txBody>
      </p:sp>
      <p:pic>
        <p:nvPicPr>
          <p:cNvPr id="20484" name="Picture 6" descr="MMj0354774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378201"/>
            <a:ext cx="12858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B63E4CEF-BB1E-48C7-AE93-F39F6AA99AD7}" type="slidenum">
              <a:rPr lang="en-US" smtClean="0"/>
              <a:pPr/>
              <a:t>20</a:t>
            </a:fld>
            <a:endParaRPr lang="en-US" dirty="0"/>
          </a:p>
        </p:txBody>
      </p:sp>
    </p:spTree>
    <p:extLst>
      <p:ext uri="{BB962C8B-B14F-4D97-AF65-F5344CB8AC3E}">
        <p14:creationId xmlns:p14="http://schemas.microsoft.com/office/powerpoint/2010/main" val="57935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28600"/>
            <a:ext cx="8229600" cy="762000"/>
          </a:xfrm>
        </p:spPr>
        <p:txBody>
          <a:bodyPr>
            <a:normAutofit/>
          </a:bodyPr>
          <a:lstStyle/>
          <a:p>
            <a:pPr eaLnBrk="1" hangingPunct="1">
              <a:defRPr/>
            </a:pPr>
            <a:r>
              <a:rPr lang="en-US" altLang="en-US" sz="3600" b="1" dirty="0">
                <a:solidFill>
                  <a:schemeClr val="accent6">
                    <a:lumMod val="75000"/>
                  </a:schemeClr>
                </a:solidFill>
              </a:rPr>
              <a:t>Lexile Analyzer</a:t>
            </a:r>
          </a:p>
        </p:txBody>
      </p:sp>
      <p:pic>
        <p:nvPicPr>
          <p:cNvPr id="113666" name="Picture 2"/>
          <p:cNvPicPr>
            <a:picLocks noGrp="1" noChangeAspect="1" noChangeArrowheads="1"/>
          </p:cNvPicPr>
          <p:nvPr>
            <p:ph idx="1"/>
          </p:nvPr>
        </p:nvPicPr>
        <p:blipFill>
          <a:blip r:embed="rId2"/>
          <a:srcRect/>
          <a:stretch>
            <a:fillRect/>
          </a:stretch>
        </p:blipFill>
        <p:spPr>
          <a:xfrm>
            <a:off x="533400" y="1499499"/>
            <a:ext cx="2087880" cy="2819400"/>
          </a:xfrm>
          <a:ln>
            <a:solidFill>
              <a:schemeClr val="tx1"/>
            </a:solidFill>
          </a:ln>
        </p:spPr>
      </p:pic>
      <p:sp>
        <p:nvSpPr>
          <p:cNvPr id="21510" name="TextBox 12"/>
          <p:cNvSpPr txBox="1">
            <a:spLocks noChangeArrowheads="1"/>
          </p:cNvSpPr>
          <p:nvPr/>
        </p:nvSpPr>
        <p:spPr bwMode="auto">
          <a:xfrm>
            <a:off x="609600" y="1134401"/>
            <a:ext cx="197453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dirty="0">
                <a:latin typeface="Arial" charset="0"/>
              </a:rPr>
              <a:t>Txt file</a:t>
            </a:r>
          </a:p>
        </p:txBody>
      </p:sp>
      <p:sp>
        <p:nvSpPr>
          <p:cNvPr id="21511" name="TextBox 13"/>
          <p:cNvSpPr txBox="1">
            <a:spLocks noChangeArrowheads="1"/>
          </p:cNvSpPr>
          <p:nvPr/>
        </p:nvSpPr>
        <p:spPr bwMode="auto">
          <a:xfrm>
            <a:off x="4876800" y="1093315"/>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charset="0"/>
              </a:rPr>
              <a:t>Lexile Analyzer</a:t>
            </a:r>
          </a:p>
        </p:txBody>
      </p:sp>
      <p:sp>
        <p:nvSpPr>
          <p:cNvPr id="21513" name="TextBox 19"/>
          <p:cNvSpPr txBox="1">
            <a:spLocks noChangeArrowheads="1"/>
          </p:cNvSpPr>
          <p:nvPr/>
        </p:nvSpPr>
        <p:spPr bwMode="auto">
          <a:xfrm>
            <a:off x="609600" y="4421242"/>
            <a:ext cx="197453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dirty="0">
                <a:latin typeface="Arial" charset="0"/>
              </a:rPr>
              <a:t>Result</a:t>
            </a:r>
          </a:p>
        </p:txBody>
      </p:sp>
      <p:sp>
        <p:nvSpPr>
          <p:cNvPr id="2" name="Slide Number Placeholder 1"/>
          <p:cNvSpPr>
            <a:spLocks noGrp="1"/>
          </p:cNvSpPr>
          <p:nvPr>
            <p:ph type="sldNum" sz="quarter" idx="4"/>
          </p:nvPr>
        </p:nvSpPr>
        <p:spPr/>
        <p:txBody>
          <a:bodyPr/>
          <a:lstStyle/>
          <a:p>
            <a:fld id="{B63E4CEF-BB1E-48C7-AE93-F39F6AA99AD7}" type="slidenum">
              <a:rPr lang="en-US" smtClean="0"/>
              <a:pPr/>
              <a:t>21</a:t>
            </a:fld>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193" y="1518860"/>
            <a:ext cx="514350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862" y="4791129"/>
            <a:ext cx="2086927" cy="19269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Arrow Connector 14"/>
          <p:cNvCxnSpPr/>
          <p:nvPr/>
        </p:nvCxnSpPr>
        <p:spPr>
          <a:xfrm flipH="1">
            <a:off x="2832640" y="5105400"/>
            <a:ext cx="762000" cy="381000"/>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718340" y="2668725"/>
            <a:ext cx="990600" cy="1588"/>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77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381000"/>
            <a:ext cx="8229600" cy="533400"/>
          </a:xfrm>
        </p:spPr>
        <p:txBody>
          <a:bodyPr>
            <a:noAutofit/>
          </a:bodyPr>
          <a:lstStyle/>
          <a:p>
            <a:pPr eaLnBrk="1" hangingPunct="1">
              <a:defRPr/>
            </a:pPr>
            <a:r>
              <a:rPr lang="en-US" altLang="en-US" sz="3600" b="1" dirty="0">
                <a:solidFill>
                  <a:schemeClr val="accent6">
                    <a:lumMod val="75000"/>
                  </a:schemeClr>
                </a:solidFill>
              </a:rPr>
              <a:t>Alternate Method </a:t>
            </a:r>
          </a:p>
        </p:txBody>
      </p:sp>
      <p:sp>
        <p:nvSpPr>
          <p:cNvPr id="22531" name="Content Placeholder 2"/>
          <p:cNvSpPr>
            <a:spLocks noGrp="1"/>
          </p:cNvSpPr>
          <p:nvPr>
            <p:ph idx="1"/>
          </p:nvPr>
        </p:nvSpPr>
        <p:spPr>
          <a:xfrm>
            <a:off x="457200" y="1447800"/>
            <a:ext cx="8534400" cy="4343400"/>
          </a:xfrm>
        </p:spPr>
        <p:txBody>
          <a:bodyPr/>
          <a:lstStyle/>
          <a:p>
            <a:pPr eaLnBrk="1" hangingPunct="1"/>
            <a:r>
              <a:rPr lang="en-US" altLang="en-US" sz="2400" dirty="0"/>
              <a:t>The book </a:t>
            </a:r>
            <a:r>
              <a:rPr lang="en-US" altLang="en-US" sz="2400" i="1" dirty="0"/>
              <a:t>Betsy’s Busy Summer </a:t>
            </a:r>
            <a:r>
              <a:rPr lang="en-US" altLang="en-US" sz="2400" dirty="0"/>
              <a:t>is</a:t>
            </a:r>
            <a:r>
              <a:rPr lang="en-US" altLang="en-US" sz="2400" i="1" dirty="0"/>
              <a:t> </a:t>
            </a:r>
            <a:r>
              <a:rPr lang="en-US" altLang="en-US" sz="2400" dirty="0"/>
              <a:t>not in the Lexile database.</a:t>
            </a:r>
          </a:p>
          <a:p>
            <a:pPr eaLnBrk="1" hangingPunct="1"/>
            <a:r>
              <a:rPr lang="en-US" altLang="en-US" sz="2400" dirty="0"/>
              <a:t>Other books by Carolyn Haywood are:</a:t>
            </a:r>
          </a:p>
          <a:p>
            <a:pPr lvl="1" eaLnBrk="1" hangingPunct="1">
              <a:buClr>
                <a:schemeClr val="accent5">
                  <a:lumMod val="50000"/>
                </a:schemeClr>
              </a:buClr>
            </a:pPr>
            <a:r>
              <a:rPr lang="en-US" altLang="en-US" sz="2000" i="1" dirty="0">
                <a:solidFill>
                  <a:schemeClr val="accent2">
                    <a:lumMod val="75000"/>
                  </a:schemeClr>
                </a:solidFill>
              </a:rPr>
              <a:t>B is for Betsy </a:t>
            </a:r>
            <a:r>
              <a:rPr lang="en-US" altLang="en-US" sz="2000" dirty="0">
                <a:solidFill>
                  <a:schemeClr val="accent2">
                    <a:lumMod val="75000"/>
                  </a:schemeClr>
                </a:solidFill>
              </a:rPr>
              <a:t>– 660L</a:t>
            </a:r>
          </a:p>
          <a:p>
            <a:pPr lvl="1" eaLnBrk="1" hangingPunct="1">
              <a:buClr>
                <a:schemeClr val="accent5">
                  <a:lumMod val="50000"/>
                </a:schemeClr>
              </a:buClr>
            </a:pPr>
            <a:r>
              <a:rPr lang="en-US" altLang="en-US" sz="2000" i="1" dirty="0">
                <a:solidFill>
                  <a:schemeClr val="accent2">
                    <a:lumMod val="75000"/>
                  </a:schemeClr>
                </a:solidFill>
              </a:rPr>
              <a:t>Back to School with Betsy </a:t>
            </a:r>
            <a:r>
              <a:rPr lang="en-US" altLang="en-US" sz="2000" dirty="0">
                <a:solidFill>
                  <a:schemeClr val="accent2">
                    <a:lumMod val="75000"/>
                  </a:schemeClr>
                </a:solidFill>
              </a:rPr>
              <a:t>– 570L</a:t>
            </a:r>
          </a:p>
          <a:p>
            <a:pPr lvl="1" eaLnBrk="1" hangingPunct="1">
              <a:buClr>
                <a:schemeClr val="accent5">
                  <a:lumMod val="50000"/>
                </a:schemeClr>
              </a:buClr>
            </a:pPr>
            <a:r>
              <a:rPr lang="en-US" altLang="en-US" sz="2000" i="1" dirty="0">
                <a:solidFill>
                  <a:schemeClr val="accent2">
                    <a:lumMod val="75000"/>
                  </a:schemeClr>
                </a:solidFill>
              </a:rPr>
              <a:t>Betsy and the Boys </a:t>
            </a:r>
            <a:r>
              <a:rPr lang="en-US" altLang="en-US" sz="2000" dirty="0">
                <a:solidFill>
                  <a:schemeClr val="accent2">
                    <a:lumMod val="75000"/>
                  </a:schemeClr>
                </a:solidFill>
              </a:rPr>
              <a:t>– 560L</a:t>
            </a:r>
          </a:p>
          <a:p>
            <a:pPr eaLnBrk="1" hangingPunct="1"/>
            <a:r>
              <a:rPr lang="en-US" altLang="en-US" sz="2400" dirty="0"/>
              <a:t>If book is in same series, then book is most likely somewhere in this range.</a:t>
            </a:r>
          </a:p>
          <a:p>
            <a:pPr eaLnBrk="1" hangingPunct="1"/>
            <a:r>
              <a:rPr lang="en-US" altLang="en-US" sz="2400" dirty="0"/>
              <a:t>Also see what other “leveling” might be done for the author or series.  The reading level for many “Betsy” books is 9 to 12-year-olds; this translates roughly into 3</a:t>
            </a:r>
            <a:r>
              <a:rPr lang="en-US" altLang="en-US" sz="2400" baseline="30000" dirty="0"/>
              <a:t>rd</a:t>
            </a:r>
            <a:r>
              <a:rPr lang="en-US" altLang="en-US" sz="2400" dirty="0"/>
              <a:t> to 5</a:t>
            </a:r>
            <a:r>
              <a:rPr lang="en-US" altLang="en-US" sz="2400" baseline="30000" dirty="0"/>
              <a:t>th</a:t>
            </a:r>
            <a:r>
              <a:rPr lang="en-US" altLang="en-US" sz="2400" dirty="0"/>
              <a:t> grade or about 500L to 950L. </a:t>
            </a:r>
          </a:p>
          <a:p>
            <a:pPr eaLnBrk="1" hangingPunct="1"/>
            <a:endParaRPr lang="en-US" altLang="en-US" sz="2400" dirty="0"/>
          </a:p>
          <a:p>
            <a:pPr eaLnBrk="1" hangingPunct="1">
              <a:buFont typeface="Wingdings 2" pitchFamily="18" charset="2"/>
              <a:buNone/>
            </a:pPr>
            <a:endParaRPr lang="en-US" altLang="en-US" sz="2400" dirty="0"/>
          </a:p>
        </p:txBody>
      </p:sp>
      <p:sp>
        <p:nvSpPr>
          <p:cNvPr id="2" name="Slide Number Placeholder 1"/>
          <p:cNvSpPr>
            <a:spLocks noGrp="1"/>
          </p:cNvSpPr>
          <p:nvPr>
            <p:ph type="sldNum" sz="quarter" idx="4"/>
          </p:nvPr>
        </p:nvSpPr>
        <p:spPr/>
        <p:txBody>
          <a:bodyPr/>
          <a:lstStyle/>
          <a:p>
            <a:fld id="{B63E4CEF-BB1E-48C7-AE93-F39F6AA99AD7}" type="slidenum">
              <a:rPr lang="en-US" smtClean="0"/>
              <a:pPr/>
              <a:t>22</a:t>
            </a:fld>
            <a:endParaRPr lang="en-US" dirty="0"/>
          </a:p>
        </p:txBody>
      </p:sp>
    </p:spTree>
    <p:extLst>
      <p:ext uri="{BB962C8B-B14F-4D97-AF65-F5344CB8AC3E}">
        <p14:creationId xmlns:p14="http://schemas.microsoft.com/office/powerpoint/2010/main" val="1715418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1734152" y="293688"/>
            <a:ext cx="5867400" cy="4343400"/>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555" name="Rectangle 2"/>
          <p:cNvSpPr>
            <a:spLocks noGrp="1" noChangeArrowheads="1"/>
          </p:cNvSpPr>
          <p:nvPr>
            <p:ph type="title"/>
          </p:nvPr>
        </p:nvSpPr>
        <p:spPr>
          <a:xfrm>
            <a:off x="2590800" y="1117923"/>
            <a:ext cx="4114800" cy="1589088"/>
          </a:xfrm>
        </p:spPr>
        <p:txBody>
          <a:bodyPr>
            <a:noAutofit/>
          </a:bodyPr>
          <a:lstStyle/>
          <a:p>
            <a:pPr algn="ctr" eaLnBrk="1" hangingPunct="1">
              <a:defRPr/>
            </a:pPr>
            <a:r>
              <a:rPr lang="en-US" altLang="en-US" sz="3600" b="1" dirty="0">
                <a:solidFill>
                  <a:schemeClr val="accent6">
                    <a:lumMod val="75000"/>
                  </a:schemeClr>
                </a:solidFill>
              </a:rPr>
              <a:t>Using Lexiles </a:t>
            </a:r>
            <a:br>
              <a:rPr lang="en-US" altLang="en-US" sz="3600" b="1" dirty="0">
                <a:solidFill>
                  <a:schemeClr val="accent6">
                    <a:lumMod val="75000"/>
                  </a:schemeClr>
                </a:solidFill>
              </a:rPr>
            </a:br>
            <a:r>
              <a:rPr lang="en-US" altLang="en-US" sz="3600" b="1" dirty="0">
                <a:solidFill>
                  <a:schemeClr val="accent6">
                    <a:lumMod val="75000"/>
                  </a:schemeClr>
                </a:solidFill>
              </a:rPr>
              <a:t>to Build Partnerships</a:t>
            </a:r>
          </a:p>
        </p:txBody>
      </p:sp>
      <p:sp>
        <p:nvSpPr>
          <p:cNvPr id="31748" name="Rectangle 3"/>
          <p:cNvSpPr>
            <a:spLocks noGrp="1" noChangeArrowheads="1"/>
          </p:cNvSpPr>
          <p:nvPr>
            <p:ph idx="1"/>
          </p:nvPr>
        </p:nvSpPr>
        <p:spPr>
          <a:xfrm>
            <a:off x="239151" y="5562600"/>
            <a:ext cx="8904849" cy="655320"/>
          </a:xfrm>
        </p:spPr>
        <p:txBody>
          <a:bodyPr>
            <a:normAutofit fontScale="25000" lnSpcReduction="20000"/>
          </a:bodyPr>
          <a:lstStyle/>
          <a:p>
            <a:pPr marL="274320" indent="0" eaLnBrk="1" fontAlgn="auto" hangingPunct="1">
              <a:lnSpc>
                <a:spcPct val="120000"/>
              </a:lnSpc>
              <a:spcAft>
                <a:spcPts val="0"/>
              </a:spcAft>
              <a:buClr>
                <a:schemeClr val="accent3"/>
              </a:buClr>
              <a:buFontTx/>
              <a:buNone/>
              <a:defRPr/>
            </a:pPr>
            <a:r>
              <a:rPr lang="en-US" sz="6400" b="1" i="1" dirty="0"/>
              <a:t>The Lexile Framework is a tool for teachers, media specialists, librarians, and parents to use in conjunction with existing reading programs and is not a replacement for existing reading programs.</a:t>
            </a:r>
          </a:p>
          <a:p>
            <a:pPr marL="274320" indent="-274320" eaLnBrk="1" fontAlgn="auto" hangingPunct="1">
              <a:spcAft>
                <a:spcPts val="0"/>
              </a:spcAft>
              <a:buClr>
                <a:schemeClr val="accent3"/>
              </a:buClr>
              <a:buFontTx/>
              <a:buNone/>
              <a:defRPr/>
            </a:pPr>
            <a:endParaRPr lang="en-US" sz="2000" i="1" dirty="0"/>
          </a:p>
        </p:txBody>
      </p:sp>
      <p:pic>
        <p:nvPicPr>
          <p:cNvPr id="23557" name="Picture 4" descr="C:\Documents and Settings\Melodee Davis\Local Settings\Temporary Internet Files\Content.IE5\MPQ9PPJK\MPj0409050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0711"/>
            <a:ext cx="16764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9" descr="C:\Documents and Settings\Melodee Davis\Local Settings\Temporary Internet Files\Content.IE5\BPV4LG7C\MPj03997860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0172" y="3222625"/>
            <a:ext cx="29733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0" descr="C:\Documents and Settings\Melodee Davis\Local Settings\Temporary Internet Files\Content.IE5\ZRWJPW20\MPj043182600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26988"/>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Box 27"/>
          <p:cNvSpPr txBox="1">
            <a:spLocks noChangeArrowheads="1"/>
          </p:cNvSpPr>
          <p:nvPr/>
        </p:nvSpPr>
        <p:spPr bwMode="auto">
          <a:xfrm>
            <a:off x="7596554" y="2606717"/>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800" b="1" dirty="0">
                <a:solidFill>
                  <a:schemeClr val="accent2">
                    <a:lumMod val="75000"/>
                  </a:schemeClr>
                </a:solidFill>
                <a:latin typeface="Arial" charset="0"/>
              </a:rPr>
              <a:t>HOME</a:t>
            </a:r>
          </a:p>
        </p:txBody>
      </p:sp>
      <p:sp>
        <p:nvSpPr>
          <p:cNvPr id="23561" name="TextBox 28"/>
          <p:cNvSpPr txBox="1">
            <a:spLocks noChangeArrowheads="1"/>
          </p:cNvSpPr>
          <p:nvPr/>
        </p:nvSpPr>
        <p:spPr bwMode="auto">
          <a:xfrm>
            <a:off x="438752" y="2852738"/>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1800" b="1" dirty="0">
                <a:solidFill>
                  <a:schemeClr val="accent2">
                    <a:lumMod val="75000"/>
                  </a:schemeClr>
                </a:solidFill>
                <a:latin typeface="Arial" charset="0"/>
              </a:rPr>
              <a:t>LIBRARY</a:t>
            </a:r>
          </a:p>
        </p:txBody>
      </p:sp>
      <p:sp>
        <p:nvSpPr>
          <p:cNvPr id="23562" name="TextBox 29"/>
          <p:cNvSpPr txBox="1">
            <a:spLocks noChangeArrowheads="1"/>
          </p:cNvSpPr>
          <p:nvPr/>
        </p:nvSpPr>
        <p:spPr bwMode="auto">
          <a:xfrm>
            <a:off x="4192966" y="5194434"/>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1800" b="1" dirty="0">
                <a:solidFill>
                  <a:schemeClr val="accent2">
                    <a:lumMod val="75000"/>
                  </a:schemeClr>
                </a:solidFill>
                <a:latin typeface="Arial" charset="0"/>
              </a:rPr>
              <a:t>SCHOOL</a:t>
            </a:r>
          </a:p>
        </p:txBody>
      </p:sp>
      <p:sp>
        <p:nvSpPr>
          <p:cNvPr id="2" name="Slide Number Placeholder 1"/>
          <p:cNvSpPr>
            <a:spLocks noGrp="1"/>
          </p:cNvSpPr>
          <p:nvPr>
            <p:ph type="sldNum" sz="quarter" idx="4"/>
          </p:nvPr>
        </p:nvSpPr>
        <p:spPr/>
        <p:txBody>
          <a:bodyPr/>
          <a:lstStyle/>
          <a:p>
            <a:fld id="{B63E4CEF-BB1E-48C7-AE93-F39F6AA99AD7}" type="slidenum">
              <a:rPr lang="en-US" smtClean="0"/>
              <a:pPr/>
              <a:t>23</a:t>
            </a:fld>
            <a:endParaRPr lang="en-US" dirty="0"/>
          </a:p>
        </p:txBody>
      </p:sp>
    </p:spTree>
    <p:extLst>
      <p:ext uri="{BB962C8B-B14F-4D97-AF65-F5344CB8AC3E}">
        <p14:creationId xmlns:p14="http://schemas.microsoft.com/office/powerpoint/2010/main" val="3718613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304800"/>
            <a:ext cx="8229600" cy="685800"/>
          </a:xfrm>
        </p:spPr>
        <p:txBody>
          <a:bodyPr>
            <a:normAutofit/>
          </a:bodyPr>
          <a:lstStyle/>
          <a:p>
            <a:pPr eaLnBrk="1" hangingPunct="1">
              <a:defRPr/>
            </a:pPr>
            <a:r>
              <a:rPr lang="en-US" altLang="en-US" sz="3600" b="1" dirty="0">
                <a:solidFill>
                  <a:schemeClr val="accent6">
                    <a:lumMod val="75000"/>
                  </a:schemeClr>
                </a:solidFill>
              </a:rPr>
              <a:t>How to Use Lexiles</a:t>
            </a:r>
          </a:p>
        </p:txBody>
      </p:sp>
      <p:sp>
        <p:nvSpPr>
          <p:cNvPr id="24579" name="Rectangle 3"/>
          <p:cNvSpPr>
            <a:spLocks noGrp="1" noChangeArrowheads="1"/>
          </p:cNvSpPr>
          <p:nvPr>
            <p:ph idx="1"/>
          </p:nvPr>
        </p:nvSpPr>
        <p:spPr>
          <a:xfrm>
            <a:off x="457200" y="1524000"/>
            <a:ext cx="8229600" cy="4525963"/>
          </a:xfrm>
        </p:spPr>
        <p:txBody>
          <a:bodyPr>
            <a:normAutofit/>
          </a:bodyPr>
          <a:lstStyle/>
          <a:p>
            <a:pPr eaLnBrk="1" hangingPunct="1"/>
            <a:r>
              <a:rPr lang="en-US" altLang="en-US" sz="3600" dirty="0"/>
              <a:t>It is recommended that readers choose texts within their Lexile range.</a:t>
            </a:r>
          </a:p>
          <a:p>
            <a:pPr lvl="1" eaLnBrk="1" hangingPunct="1">
              <a:buClr>
                <a:schemeClr val="accent5">
                  <a:lumMod val="50000"/>
                </a:schemeClr>
              </a:buClr>
            </a:pPr>
            <a:r>
              <a:rPr lang="en-US" altLang="en-US" sz="3200" dirty="0">
                <a:solidFill>
                  <a:schemeClr val="accent2">
                    <a:lumMod val="75000"/>
                  </a:schemeClr>
                </a:solidFill>
              </a:rPr>
              <a:t>A Lexile range is 50L above and 100L below a student’s reported Lexile measure. </a:t>
            </a:r>
          </a:p>
          <a:p>
            <a:pPr eaLnBrk="1" hangingPunct="1"/>
            <a:r>
              <a:rPr lang="en-US" altLang="en-US" sz="3600" dirty="0"/>
              <a:t>Selection for pleasure reading should also be based on student’s interests.</a:t>
            </a:r>
          </a:p>
          <a:p>
            <a:pPr eaLnBrk="1" hangingPunct="1"/>
            <a:r>
              <a:rPr lang="en-US" altLang="en-US" sz="3600" dirty="0"/>
              <a:t>Practice with a variety of texts.</a:t>
            </a:r>
          </a:p>
          <a:p>
            <a:pPr eaLnBrk="1" hangingPunct="1"/>
            <a:r>
              <a:rPr lang="en-US" altLang="en-US" sz="3600" dirty="0"/>
              <a:t>Use Lexiles to set goals.</a:t>
            </a:r>
          </a:p>
          <a:p>
            <a:pPr eaLnBrk="1" hangingPunct="1">
              <a:buFontTx/>
              <a:buNone/>
            </a:pPr>
            <a:endParaRPr lang="en-US" altLang="en-US" sz="3600" dirty="0"/>
          </a:p>
        </p:txBody>
      </p:sp>
      <p:sp>
        <p:nvSpPr>
          <p:cNvPr id="2" name="Slide Number Placeholder 1"/>
          <p:cNvSpPr>
            <a:spLocks noGrp="1"/>
          </p:cNvSpPr>
          <p:nvPr>
            <p:ph type="sldNum" sz="quarter" idx="4"/>
          </p:nvPr>
        </p:nvSpPr>
        <p:spPr/>
        <p:txBody>
          <a:bodyPr/>
          <a:lstStyle/>
          <a:p>
            <a:fld id="{B63E4CEF-BB1E-48C7-AE93-F39F6AA99AD7}" type="slidenum">
              <a:rPr lang="en-US" smtClean="0"/>
              <a:pPr/>
              <a:t>24</a:t>
            </a:fld>
            <a:endParaRPr lang="en-US" dirty="0"/>
          </a:p>
        </p:txBody>
      </p:sp>
    </p:spTree>
    <p:extLst>
      <p:ext uri="{BB962C8B-B14F-4D97-AF65-F5344CB8AC3E}">
        <p14:creationId xmlns:p14="http://schemas.microsoft.com/office/powerpoint/2010/main" val="426560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868362"/>
          </a:xfrm>
        </p:spPr>
        <p:txBody>
          <a:bodyPr>
            <a:normAutofit fontScale="90000"/>
          </a:bodyPr>
          <a:lstStyle/>
          <a:p>
            <a:pPr eaLnBrk="1" hangingPunct="1">
              <a:defRPr/>
            </a:pPr>
            <a:r>
              <a:rPr lang="en-US" altLang="en-US" sz="4800" dirty="0">
                <a:solidFill>
                  <a:schemeClr val="accent6">
                    <a:lumMod val="75000"/>
                  </a:schemeClr>
                </a:solidFill>
              </a:rPr>
              <a:t>Using Lexiles in the Classroom</a:t>
            </a:r>
          </a:p>
        </p:txBody>
      </p:sp>
      <p:sp>
        <p:nvSpPr>
          <p:cNvPr id="26627" name="Rectangle 3"/>
          <p:cNvSpPr>
            <a:spLocks noGrp="1" noChangeArrowheads="1"/>
          </p:cNvSpPr>
          <p:nvPr>
            <p:ph idx="1"/>
          </p:nvPr>
        </p:nvSpPr>
        <p:spPr>
          <a:xfrm>
            <a:off x="685800" y="1524000"/>
            <a:ext cx="7848600" cy="4114800"/>
          </a:xfrm>
        </p:spPr>
        <p:txBody>
          <a:bodyPr>
            <a:normAutofit lnSpcReduction="10000"/>
          </a:bodyPr>
          <a:lstStyle/>
          <a:p>
            <a:pPr eaLnBrk="1" hangingPunct="1">
              <a:lnSpc>
                <a:spcPct val="90000"/>
              </a:lnSpc>
              <a:buFontTx/>
              <a:buNone/>
              <a:defRPr/>
            </a:pPr>
            <a:r>
              <a:rPr lang="en-US" sz="2800" b="1" dirty="0"/>
              <a:t>Teachers can use Lexiles to help them:</a:t>
            </a:r>
          </a:p>
          <a:p>
            <a:pPr eaLnBrk="1" hangingPunct="1">
              <a:lnSpc>
                <a:spcPct val="60000"/>
              </a:lnSpc>
              <a:buFontTx/>
              <a:buNone/>
              <a:defRPr/>
            </a:pPr>
            <a:endParaRPr lang="en-US" sz="2800" dirty="0"/>
          </a:p>
          <a:p>
            <a:pPr eaLnBrk="1" hangingPunct="1">
              <a:lnSpc>
                <a:spcPct val="90000"/>
              </a:lnSpc>
              <a:buClr>
                <a:schemeClr val="accent3">
                  <a:lumMod val="50000"/>
                </a:schemeClr>
              </a:buClr>
              <a:defRPr/>
            </a:pPr>
            <a:r>
              <a:rPr lang="en-US" sz="2400" dirty="0"/>
              <a:t>Develop individualized or classroom reading lists tailored to provide appropriately challenging reading.</a:t>
            </a:r>
          </a:p>
          <a:p>
            <a:pPr eaLnBrk="1" hangingPunct="1">
              <a:lnSpc>
                <a:spcPct val="65000"/>
              </a:lnSpc>
              <a:spcBef>
                <a:spcPct val="10000"/>
              </a:spcBef>
              <a:buClr>
                <a:schemeClr val="accent3">
                  <a:lumMod val="50000"/>
                </a:schemeClr>
              </a:buClr>
              <a:defRPr/>
            </a:pPr>
            <a:endParaRPr lang="en-US" sz="2400" dirty="0"/>
          </a:p>
          <a:p>
            <a:pPr eaLnBrk="1" hangingPunct="1">
              <a:lnSpc>
                <a:spcPct val="90000"/>
              </a:lnSpc>
              <a:spcBef>
                <a:spcPct val="10000"/>
              </a:spcBef>
              <a:buClr>
                <a:schemeClr val="accent3">
                  <a:lumMod val="50000"/>
                </a:schemeClr>
              </a:buClr>
              <a:defRPr/>
            </a:pPr>
            <a:r>
              <a:rPr lang="en-US" sz="2400" dirty="0"/>
              <a:t>Enhance thematic teaching by building a bank of titles at varying levels that support the theme, but also allows all students to participate successfully in the theme with material at their own reading level.</a:t>
            </a:r>
          </a:p>
          <a:p>
            <a:pPr eaLnBrk="1" hangingPunct="1">
              <a:lnSpc>
                <a:spcPct val="65000"/>
              </a:lnSpc>
              <a:spcBef>
                <a:spcPct val="10000"/>
              </a:spcBef>
              <a:buClr>
                <a:schemeClr val="accent3">
                  <a:lumMod val="50000"/>
                </a:schemeClr>
              </a:buClr>
              <a:defRPr/>
            </a:pPr>
            <a:endParaRPr lang="en-US" sz="2400" dirty="0"/>
          </a:p>
          <a:p>
            <a:pPr eaLnBrk="1" hangingPunct="1">
              <a:lnSpc>
                <a:spcPct val="90000"/>
              </a:lnSpc>
              <a:spcBef>
                <a:spcPct val="10000"/>
              </a:spcBef>
              <a:buClr>
                <a:schemeClr val="accent3">
                  <a:lumMod val="50000"/>
                </a:schemeClr>
              </a:buClr>
              <a:defRPr/>
            </a:pPr>
            <a:r>
              <a:rPr lang="en-US" sz="2400" dirty="0"/>
              <a:t>Sequence materials, for example by increasing the difficulty of read-aloud books throughout the year.</a:t>
            </a:r>
          </a:p>
        </p:txBody>
      </p:sp>
      <p:sp>
        <p:nvSpPr>
          <p:cNvPr id="25604" name="Text Box 4"/>
          <p:cNvSpPr txBox="1">
            <a:spLocks noChangeArrowheads="1"/>
          </p:cNvSpPr>
          <p:nvPr/>
        </p:nvSpPr>
        <p:spPr bwMode="auto">
          <a:xfrm>
            <a:off x="381000" y="6019800"/>
            <a:ext cx="830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endParaRPr lang="en-US" altLang="en-US" sz="1800" dirty="0">
              <a:latin typeface="Times New Roman" pitchFamily="18" charset="0"/>
            </a:endParaRPr>
          </a:p>
        </p:txBody>
      </p:sp>
      <p:sp>
        <p:nvSpPr>
          <p:cNvPr id="25605" name="Text Box 4"/>
          <p:cNvSpPr txBox="1">
            <a:spLocks noChangeArrowheads="1"/>
          </p:cNvSpPr>
          <p:nvPr/>
        </p:nvSpPr>
        <p:spPr bwMode="auto">
          <a:xfrm>
            <a:off x="541867" y="5486400"/>
            <a:ext cx="8509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lvl="1">
              <a:spcBef>
                <a:spcPct val="50000"/>
              </a:spcBef>
              <a:buFontTx/>
              <a:buNone/>
            </a:pPr>
            <a:r>
              <a:rPr lang="en-US" altLang="en-US" sz="1600" b="1" dirty="0">
                <a:latin typeface="Times New Roman" pitchFamily="18" charset="0"/>
              </a:rPr>
              <a:t>Source: </a:t>
            </a:r>
            <a:r>
              <a:rPr lang="en-US" altLang="en-US" sz="1500" b="1" dirty="0">
                <a:latin typeface="Times New Roman" pitchFamily="18" charset="0"/>
                <a:hlinkClick r:id="rId3"/>
              </a:rPr>
              <a:t>https://d1jt5u2s0h3gkt.cloudfront.net/m/cms_page_media/123/Lexiles-in-the-Classroom.pdf</a:t>
            </a:r>
            <a:r>
              <a:rPr lang="en-US" altLang="en-US" sz="1500" b="1" dirty="0">
                <a:latin typeface="Times New Roman" pitchFamily="18" charset="0"/>
              </a:rPr>
              <a:t> </a:t>
            </a:r>
            <a:endParaRPr lang="en-US" altLang="en-US" sz="1500" dirty="0">
              <a:latin typeface="Arial" charset="0"/>
            </a:endParaRPr>
          </a:p>
          <a:p>
            <a:pPr>
              <a:spcBef>
                <a:spcPct val="50000"/>
              </a:spcBef>
              <a:buFontTx/>
              <a:buNone/>
            </a:pPr>
            <a:r>
              <a:rPr lang="en-US" altLang="en-US" sz="1600" b="1" dirty="0">
                <a:latin typeface="Times New Roman" pitchFamily="18" charset="0"/>
              </a:rPr>
              <a:t>  </a:t>
            </a:r>
          </a:p>
        </p:txBody>
      </p:sp>
      <p:sp>
        <p:nvSpPr>
          <p:cNvPr id="2" name="Slide Number Placeholder 1"/>
          <p:cNvSpPr>
            <a:spLocks noGrp="1"/>
          </p:cNvSpPr>
          <p:nvPr>
            <p:ph type="sldNum" sz="quarter" idx="4"/>
          </p:nvPr>
        </p:nvSpPr>
        <p:spPr/>
        <p:txBody>
          <a:bodyPr/>
          <a:lstStyle/>
          <a:p>
            <a:fld id="{B63E4CEF-BB1E-48C7-AE93-F39F6AA99AD7}" type="slidenum">
              <a:rPr lang="en-US" smtClean="0"/>
              <a:pPr/>
              <a:t>25</a:t>
            </a:fld>
            <a:endParaRPr lang="en-US" dirty="0"/>
          </a:p>
        </p:txBody>
      </p:sp>
    </p:spTree>
    <p:extLst>
      <p:ext uri="{BB962C8B-B14F-4D97-AF65-F5344CB8AC3E}">
        <p14:creationId xmlns:p14="http://schemas.microsoft.com/office/powerpoint/2010/main" val="2631227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52399"/>
            <a:ext cx="8229600" cy="1071489"/>
          </a:xfrm>
        </p:spPr>
        <p:txBody>
          <a:bodyPr>
            <a:normAutofit fontScale="90000"/>
          </a:bodyPr>
          <a:lstStyle/>
          <a:p>
            <a:pPr eaLnBrk="1" hangingPunct="1">
              <a:defRPr/>
            </a:pPr>
            <a:r>
              <a:rPr lang="en-US" altLang="en-US" sz="4800" dirty="0">
                <a:solidFill>
                  <a:schemeClr val="accent6">
                    <a:lumMod val="75000"/>
                  </a:schemeClr>
                </a:solidFill>
              </a:rPr>
              <a:t>Using Lexiles in the Classroom</a:t>
            </a:r>
          </a:p>
        </p:txBody>
      </p:sp>
      <p:sp>
        <p:nvSpPr>
          <p:cNvPr id="26627" name="Rectangle 3"/>
          <p:cNvSpPr>
            <a:spLocks noGrp="1" noChangeArrowheads="1"/>
          </p:cNvSpPr>
          <p:nvPr>
            <p:ph idx="1"/>
          </p:nvPr>
        </p:nvSpPr>
        <p:spPr>
          <a:xfrm>
            <a:off x="457200" y="1371600"/>
            <a:ext cx="8229600" cy="4754563"/>
          </a:xfrm>
        </p:spPr>
        <p:txBody>
          <a:bodyPr>
            <a:normAutofit lnSpcReduction="10000"/>
          </a:bodyPr>
          <a:lstStyle/>
          <a:p>
            <a:pPr eaLnBrk="1" hangingPunct="1">
              <a:lnSpc>
                <a:spcPct val="90000"/>
              </a:lnSpc>
              <a:buFontTx/>
              <a:buNone/>
            </a:pPr>
            <a:r>
              <a:rPr lang="en-US" altLang="en-US" sz="2800" b="1" dirty="0"/>
              <a:t>Teachers can use Lexiles to help them</a:t>
            </a:r>
            <a:r>
              <a:rPr lang="en-US" altLang="en-US" sz="2400" b="1" dirty="0"/>
              <a:t>:</a:t>
            </a:r>
          </a:p>
          <a:p>
            <a:pPr eaLnBrk="1" hangingPunct="1">
              <a:lnSpc>
                <a:spcPct val="90000"/>
              </a:lnSpc>
              <a:spcBef>
                <a:spcPct val="0"/>
              </a:spcBef>
              <a:buFontTx/>
              <a:buNone/>
            </a:pPr>
            <a:endParaRPr lang="en-US" altLang="en-US" sz="2400" dirty="0"/>
          </a:p>
          <a:p>
            <a:pPr eaLnBrk="1" hangingPunct="1">
              <a:lnSpc>
                <a:spcPct val="90000"/>
              </a:lnSpc>
            </a:pPr>
            <a:r>
              <a:rPr lang="en-US" altLang="en-US" sz="2400" dirty="0"/>
              <a:t>Develop a reading folder that goes home with students and comes back for weekly review.  Folder might contain:</a:t>
            </a:r>
          </a:p>
          <a:p>
            <a:pPr lvl="1" eaLnBrk="1" hangingPunct="1">
              <a:lnSpc>
                <a:spcPct val="90000"/>
              </a:lnSpc>
              <a:buClr>
                <a:schemeClr val="accent5">
                  <a:lumMod val="50000"/>
                </a:schemeClr>
              </a:buClr>
            </a:pPr>
            <a:r>
              <a:rPr lang="en-US" altLang="en-US" sz="2000" dirty="0">
                <a:solidFill>
                  <a:schemeClr val="accent2">
                    <a:lumMod val="75000"/>
                  </a:schemeClr>
                </a:solidFill>
              </a:rPr>
              <a:t>a reading list of books within the student’s Lexile range</a:t>
            </a:r>
          </a:p>
          <a:p>
            <a:pPr lvl="1" eaLnBrk="1" hangingPunct="1">
              <a:lnSpc>
                <a:spcPct val="90000"/>
              </a:lnSpc>
              <a:buClr>
                <a:schemeClr val="accent5">
                  <a:lumMod val="50000"/>
                </a:schemeClr>
              </a:buClr>
            </a:pPr>
            <a:r>
              <a:rPr lang="en-US" altLang="en-US" sz="2000" dirty="0">
                <a:solidFill>
                  <a:schemeClr val="accent2">
                    <a:lumMod val="75000"/>
                  </a:schemeClr>
                </a:solidFill>
              </a:rPr>
              <a:t>reports of recent assessments</a:t>
            </a:r>
          </a:p>
          <a:p>
            <a:pPr lvl="1" eaLnBrk="1" hangingPunct="1">
              <a:lnSpc>
                <a:spcPct val="90000"/>
              </a:lnSpc>
              <a:buClr>
                <a:schemeClr val="accent5">
                  <a:lumMod val="50000"/>
                </a:schemeClr>
              </a:buClr>
            </a:pPr>
            <a:r>
              <a:rPr lang="en-US" altLang="en-US" sz="2000" dirty="0">
                <a:solidFill>
                  <a:schemeClr val="accent2">
                    <a:lumMod val="75000"/>
                  </a:schemeClr>
                </a:solidFill>
              </a:rPr>
              <a:t>a form for parents to record reading that occurs at home.</a:t>
            </a:r>
          </a:p>
          <a:p>
            <a:pPr lvl="1" eaLnBrk="1" hangingPunct="1">
              <a:lnSpc>
                <a:spcPct val="90000"/>
              </a:lnSpc>
              <a:spcBef>
                <a:spcPct val="0"/>
              </a:spcBef>
            </a:pPr>
            <a:endParaRPr lang="en-US" altLang="en-US" sz="2000" dirty="0">
              <a:solidFill>
                <a:schemeClr val="accent5">
                  <a:lumMod val="50000"/>
                </a:schemeClr>
              </a:solidFill>
            </a:endParaRPr>
          </a:p>
          <a:p>
            <a:pPr eaLnBrk="1" hangingPunct="1">
              <a:lnSpc>
                <a:spcPct val="90000"/>
              </a:lnSpc>
            </a:pPr>
            <a:r>
              <a:rPr lang="en-US" altLang="en-US" sz="2400" dirty="0"/>
              <a:t>Vary reading difficulty of material to the situation:</a:t>
            </a:r>
          </a:p>
          <a:p>
            <a:pPr lvl="1" eaLnBrk="1" hangingPunct="1">
              <a:lnSpc>
                <a:spcPct val="90000"/>
              </a:lnSpc>
              <a:buClr>
                <a:schemeClr val="accent5">
                  <a:lumMod val="50000"/>
                </a:schemeClr>
              </a:buClr>
            </a:pPr>
            <a:r>
              <a:rPr lang="en-US" altLang="en-US" sz="2000" dirty="0">
                <a:solidFill>
                  <a:schemeClr val="accent2">
                    <a:lumMod val="75000"/>
                  </a:schemeClr>
                </a:solidFill>
              </a:rPr>
              <a:t>Choose texts lower in the student’s Lexile range when factors make the reading situation more challenging, threatening or unfamiliar. </a:t>
            </a:r>
          </a:p>
          <a:p>
            <a:pPr lvl="1" eaLnBrk="1" hangingPunct="1">
              <a:lnSpc>
                <a:spcPct val="90000"/>
              </a:lnSpc>
              <a:buClr>
                <a:schemeClr val="accent5">
                  <a:lumMod val="50000"/>
                </a:schemeClr>
              </a:buClr>
            </a:pPr>
            <a:r>
              <a:rPr lang="en-US" altLang="en-US" sz="2000" dirty="0">
                <a:solidFill>
                  <a:schemeClr val="accent2">
                    <a:lumMod val="75000"/>
                  </a:schemeClr>
                </a:solidFill>
              </a:rPr>
              <a:t>Select texts at or above the student’s range to stimulate growth when a topic is of extreme interest to a student, or when you will be giving additional support such as background teaching or discussion.</a:t>
            </a:r>
          </a:p>
        </p:txBody>
      </p:sp>
      <p:sp>
        <p:nvSpPr>
          <p:cNvPr id="26628" name="Text Box 4"/>
          <p:cNvSpPr txBox="1">
            <a:spLocks noChangeArrowheads="1"/>
          </p:cNvSpPr>
          <p:nvPr/>
        </p:nvSpPr>
        <p:spPr bwMode="auto">
          <a:xfrm>
            <a:off x="262467" y="5791200"/>
            <a:ext cx="8881533"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lvl="1">
              <a:spcBef>
                <a:spcPct val="50000"/>
              </a:spcBef>
              <a:buFontTx/>
              <a:buNone/>
            </a:pPr>
            <a:r>
              <a:rPr lang="en-US" altLang="en-US" sz="1500" b="1" dirty="0">
                <a:latin typeface="Times New Roman" pitchFamily="18" charset="0"/>
              </a:rPr>
              <a:t>Source: </a:t>
            </a:r>
            <a:r>
              <a:rPr lang="en-US" altLang="en-US" sz="1500" b="1" dirty="0">
                <a:latin typeface="Times New Roman" pitchFamily="18" charset="0"/>
                <a:hlinkClick r:id="rId3"/>
              </a:rPr>
              <a:t>https://d1jt5u2s0h3gkt.cloudfront.net/m/cms_page_media/123/Lexiles-in-the-Classroom.pdf</a:t>
            </a:r>
            <a:r>
              <a:rPr lang="en-US" altLang="en-US" sz="1500" b="1" dirty="0">
                <a:latin typeface="Times New Roman" pitchFamily="18" charset="0"/>
              </a:rPr>
              <a:t> </a:t>
            </a:r>
            <a:endParaRPr lang="en-US" altLang="en-US" sz="1500" dirty="0">
              <a:latin typeface="Arial" charset="0"/>
            </a:endParaRPr>
          </a:p>
          <a:p>
            <a:pPr>
              <a:spcBef>
                <a:spcPct val="50000"/>
              </a:spcBef>
              <a:buFontTx/>
              <a:buNone/>
            </a:pPr>
            <a:r>
              <a:rPr lang="en-US" altLang="en-US" sz="1500" b="1" dirty="0">
                <a:latin typeface="Times New Roman" pitchFamily="18" charset="0"/>
              </a:rPr>
              <a:t>  </a:t>
            </a:r>
          </a:p>
        </p:txBody>
      </p:sp>
      <p:sp>
        <p:nvSpPr>
          <p:cNvPr id="2" name="Slide Number Placeholder 1"/>
          <p:cNvSpPr>
            <a:spLocks noGrp="1"/>
          </p:cNvSpPr>
          <p:nvPr>
            <p:ph type="sldNum" sz="quarter" idx="4"/>
          </p:nvPr>
        </p:nvSpPr>
        <p:spPr/>
        <p:txBody>
          <a:bodyPr/>
          <a:lstStyle/>
          <a:p>
            <a:fld id="{B63E4CEF-BB1E-48C7-AE93-F39F6AA99AD7}" type="slidenum">
              <a:rPr lang="en-US" smtClean="0"/>
              <a:pPr/>
              <a:t>26</a:t>
            </a:fld>
            <a:endParaRPr lang="en-US" dirty="0"/>
          </a:p>
        </p:txBody>
      </p:sp>
    </p:spTree>
    <p:extLst>
      <p:ext uri="{BB962C8B-B14F-4D97-AF65-F5344CB8AC3E}">
        <p14:creationId xmlns:p14="http://schemas.microsoft.com/office/powerpoint/2010/main" val="3130365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152399"/>
            <a:ext cx="8991600" cy="1071489"/>
          </a:xfrm>
        </p:spPr>
        <p:txBody>
          <a:bodyPr>
            <a:normAutofit fontScale="90000"/>
          </a:bodyPr>
          <a:lstStyle/>
          <a:p>
            <a:pPr eaLnBrk="1" hangingPunct="1">
              <a:defRPr/>
            </a:pPr>
            <a:r>
              <a:rPr lang="en-US" altLang="en-US" sz="4800" dirty="0">
                <a:solidFill>
                  <a:schemeClr val="accent6">
                    <a:lumMod val="75000"/>
                  </a:schemeClr>
                </a:solidFill>
              </a:rPr>
              <a:t>More Instructional Uses </a:t>
            </a:r>
            <a:br>
              <a:rPr lang="en-US" altLang="en-US" sz="4800" dirty="0">
                <a:solidFill>
                  <a:schemeClr val="accent6">
                    <a:lumMod val="75000"/>
                  </a:schemeClr>
                </a:solidFill>
              </a:rPr>
            </a:br>
            <a:r>
              <a:rPr lang="en-US" altLang="en-US" sz="4800" dirty="0">
                <a:solidFill>
                  <a:schemeClr val="accent6">
                    <a:lumMod val="75000"/>
                  </a:schemeClr>
                </a:solidFill>
              </a:rPr>
              <a:t>of Lexiles</a:t>
            </a:r>
          </a:p>
        </p:txBody>
      </p:sp>
      <p:sp>
        <p:nvSpPr>
          <p:cNvPr id="28675" name="Rectangle 3"/>
          <p:cNvSpPr>
            <a:spLocks noGrp="1" noChangeArrowheads="1"/>
          </p:cNvSpPr>
          <p:nvPr>
            <p:ph idx="1"/>
          </p:nvPr>
        </p:nvSpPr>
        <p:spPr>
          <a:xfrm>
            <a:off x="457200" y="1308294"/>
            <a:ext cx="6096000" cy="5168705"/>
          </a:xfrm>
        </p:spPr>
        <p:txBody>
          <a:bodyPr/>
          <a:lstStyle/>
          <a:p>
            <a:pPr eaLnBrk="1" hangingPunct="1">
              <a:lnSpc>
                <a:spcPct val="90000"/>
              </a:lnSpc>
              <a:spcBef>
                <a:spcPct val="40000"/>
              </a:spcBef>
              <a:buFontTx/>
              <a:buNone/>
              <a:defRPr/>
            </a:pPr>
            <a:r>
              <a:rPr lang="en-US" sz="2800" b="1" dirty="0"/>
              <a:t>Teachers can use Lexiles to</a:t>
            </a:r>
            <a:r>
              <a:rPr lang="en-US" sz="2800" dirty="0"/>
              <a:t>:</a:t>
            </a:r>
          </a:p>
          <a:p>
            <a:pPr eaLnBrk="1" hangingPunct="1">
              <a:lnSpc>
                <a:spcPct val="90000"/>
              </a:lnSpc>
              <a:spcBef>
                <a:spcPct val="40000"/>
              </a:spcBef>
              <a:buClr>
                <a:schemeClr val="accent3">
                  <a:lumMod val="50000"/>
                </a:schemeClr>
              </a:buClr>
              <a:defRPr/>
            </a:pPr>
            <a:r>
              <a:rPr lang="en-US" sz="2300" dirty="0"/>
              <a:t>Set measurable goals for instruction and special intervention programs</a:t>
            </a:r>
          </a:p>
          <a:p>
            <a:pPr eaLnBrk="1" hangingPunct="1">
              <a:lnSpc>
                <a:spcPct val="90000"/>
              </a:lnSpc>
              <a:spcBef>
                <a:spcPct val="40000"/>
              </a:spcBef>
              <a:buClr>
                <a:schemeClr val="accent3">
                  <a:lumMod val="50000"/>
                </a:schemeClr>
              </a:buClr>
              <a:defRPr/>
            </a:pPr>
            <a:r>
              <a:rPr lang="en-US" sz="2300" dirty="0"/>
              <a:t>Monitor progress of various reading programs</a:t>
            </a:r>
          </a:p>
          <a:p>
            <a:pPr eaLnBrk="1" hangingPunct="1">
              <a:lnSpc>
                <a:spcPct val="90000"/>
              </a:lnSpc>
              <a:spcBef>
                <a:spcPct val="40000"/>
              </a:spcBef>
              <a:buClr>
                <a:schemeClr val="accent3">
                  <a:lumMod val="50000"/>
                </a:schemeClr>
              </a:buClr>
              <a:defRPr/>
            </a:pPr>
            <a:r>
              <a:rPr lang="en-US" sz="2300" dirty="0"/>
              <a:t>Engage parents as “partners to the classroom” by giving them a tool for selecting appropriate reading material for their children (e.g., Summer Reading Lists, visiting library, etc.)</a:t>
            </a:r>
          </a:p>
          <a:p>
            <a:pPr eaLnBrk="1" hangingPunct="1">
              <a:lnSpc>
                <a:spcPct val="90000"/>
              </a:lnSpc>
              <a:spcBef>
                <a:spcPct val="40000"/>
              </a:spcBef>
              <a:buClr>
                <a:schemeClr val="accent3">
                  <a:lumMod val="50000"/>
                </a:schemeClr>
              </a:buClr>
              <a:defRPr/>
            </a:pPr>
            <a:r>
              <a:rPr lang="en-US" sz="2300" dirty="0"/>
              <a:t>Help students set goals for themselves and use annual GA Milestones results to see if they have progressed towards their goals.</a:t>
            </a:r>
          </a:p>
        </p:txBody>
      </p:sp>
      <p:pic>
        <p:nvPicPr>
          <p:cNvPr id="27652" name="Picture 4" descr="MPj026296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29598">
            <a:off x="6553200" y="1600200"/>
            <a:ext cx="23685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4"/>
          <p:cNvSpPr txBox="1">
            <a:spLocks noChangeArrowheads="1"/>
          </p:cNvSpPr>
          <p:nvPr/>
        </p:nvSpPr>
        <p:spPr bwMode="auto">
          <a:xfrm>
            <a:off x="304799" y="5715000"/>
            <a:ext cx="8551333"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lvl="1">
              <a:spcBef>
                <a:spcPct val="50000"/>
              </a:spcBef>
              <a:buFontTx/>
              <a:buNone/>
            </a:pPr>
            <a:r>
              <a:rPr lang="en-US" altLang="en-US" sz="1500" b="1" dirty="0">
                <a:latin typeface="Times New Roman" pitchFamily="18" charset="0"/>
              </a:rPr>
              <a:t>Source: </a:t>
            </a:r>
            <a:r>
              <a:rPr lang="en-US" altLang="en-US" sz="1500" b="1" dirty="0">
                <a:latin typeface="Times New Roman" pitchFamily="18" charset="0"/>
                <a:hlinkClick r:id="rId4"/>
              </a:rPr>
              <a:t>https://d1jt5u2s0h3gkt.cloudfront.net/m/cms_page_media/123/Lexiles-in-the-Classroom.pdf</a:t>
            </a:r>
            <a:r>
              <a:rPr lang="en-US" altLang="en-US" sz="1500" b="1" dirty="0">
                <a:latin typeface="Times New Roman" pitchFamily="18" charset="0"/>
              </a:rPr>
              <a:t> </a:t>
            </a:r>
            <a:endParaRPr lang="en-US" altLang="en-US" sz="1500" dirty="0">
              <a:latin typeface="Arial" charset="0"/>
            </a:endParaRPr>
          </a:p>
          <a:p>
            <a:pPr>
              <a:spcBef>
                <a:spcPct val="50000"/>
              </a:spcBef>
              <a:buFontTx/>
              <a:buNone/>
            </a:pPr>
            <a:r>
              <a:rPr lang="en-US" altLang="en-US" sz="1500" b="1" dirty="0">
                <a:latin typeface="Times New Roman" pitchFamily="18" charset="0"/>
              </a:rPr>
              <a:t>  </a:t>
            </a:r>
          </a:p>
        </p:txBody>
      </p:sp>
      <p:sp>
        <p:nvSpPr>
          <p:cNvPr id="2" name="Slide Number Placeholder 1"/>
          <p:cNvSpPr>
            <a:spLocks noGrp="1"/>
          </p:cNvSpPr>
          <p:nvPr>
            <p:ph type="sldNum" sz="quarter" idx="4"/>
          </p:nvPr>
        </p:nvSpPr>
        <p:spPr/>
        <p:txBody>
          <a:bodyPr/>
          <a:lstStyle/>
          <a:p>
            <a:fld id="{B63E4CEF-BB1E-48C7-AE93-F39F6AA99AD7}" type="slidenum">
              <a:rPr lang="en-US" smtClean="0"/>
              <a:pPr/>
              <a:t>27</a:t>
            </a:fld>
            <a:endParaRPr lang="en-US" dirty="0"/>
          </a:p>
        </p:txBody>
      </p:sp>
    </p:spTree>
    <p:extLst>
      <p:ext uri="{BB962C8B-B14F-4D97-AF65-F5344CB8AC3E}">
        <p14:creationId xmlns:p14="http://schemas.microsoft.com/office/powerpoint/2010/main" val="3528824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152400"/>
            <a:ext cx="8915400" cy="1380978"/>
          </a:xfrm>
        </p:spPr>
        <p:txBody>
          <a:bodyPr>
            <a:normAutofit/>
          </a:bodyPr>
          <a:lstStyle/>
          <a:p>
            <a:pPr eaLnBrk="1" hangingPunct="1">
              <a:defRPr/>
            </a:pPr>
            <a:r>
              <a:rPr lang="en-US" altLang="en-US" sz="3600" b="1" dirty="0">
                <a:solidFill>
                  <a:schemeClr val="accent6">
                    <a:lumMod val="75000"/>
                  </a:schemeClr>
                </a:solidFill>
              </a:rPr>
              <a:t>More Instructional Uses </a:t>
            </a:r>
            <a:br>
              <a:rPr lang="en-US" altLang="en-US" sz="3600" b="1" dirty="0">
                <a:solidFill>
                  <a:schemeClr val="accent6">
                    <a:lumMod val="75000"/>
                  </a:schemeClr>
                </a:solidFill>
              </a:rPr>
            </a:br>
            <a:r>
              <a:rPr lang="en-US" altLang="en-US" sz="3600" b="1" dirty="0">
                <a:solidFill>
                  <a:schemeClr val="accent6">
                    <a:lumMod val="75000"/>
                  </a:schemeClr>
                </a:solidFill>
              </a:rPr>
              <a:t>of Lexiles</a:t>
            </a:r>
          </a:p>
        </p:txBody>
      </p:sp>
      <p:sp>
        <p:nvSpPr>
          <p:cNvPr id="29699" name="Rectangle 3"/>
          <p:cNvSpPr>
            <a:spLocks noGrp="1" noChangeArrowheads="1"/>
          </p:cNvSpPr>
          <p:nvPr>
            <p:ph idx="1"/>
          </p:nvPr>
        </p:nvSpPr>
        <p:spPr>
          <a:xfrm>
            <a:off x="504825" y="1684336"/>
            <a:ext cx="7848600" cy="4564063"/>
          </a:xfrm>
        </p:spPr>
        <p:txBody>
          <a:bodyPr/>
          <a:lstStyle/>
          <a:p>
            <a:pPr eaLnBrk="1" hangingPunct="1">
              <a:lnSpc>
                <a:spcPct val="200000"/>
              </a:lnSpc>
              <a:buFontTx/>
              <a:buNone/>
              <a:defRPr/>
            </a:pPr>
            <a:r>
              <a:rPr lang="en-US" b="1" dirty="0"/>
              <a:t>Lexiles can help teachers:</a:t>
            </a:r>
          </a:p>
          <a:p>
            <a:pPr eaLnBrk="1" hangingPunct="1">
              <a:buClr>
                <a:schemeClr val="accent3">
                  <a:lumMod val="50000"/>
                </a:schemeClr>
              </a:buClr>
              <a:defRPr/>
            </a:pPr>
            <a:r>
              <a:rPr lang="en-US" dirty="0"/>
              <a:t>Adjust materials to the purpose of reading.</a:t>
            </a:r>
          </a:p>
          <a:p>
            <a:pPr lvl="1" eaLnBrk="1" hangingPunct="1">
              <a:buClr>
                <a:schemeClr val="accent3">
                  <a:lumMod val="50000"/>
                </a:schemeClr>
              </a:buClr>
              <a:defRPr/>
            </a:pPr>
            <a:r>
              <a:rPr lang="en-US" dirty="0">
                <a:solidFill>
                  <a:schemeClr val="accent5">
                    <a:lumMod val="50000"/>
                  </a:schemeClr>
                </a:solidFill>
              </a:rPr>
              <a:t>For increased fluency and automaticity, teacher selects text that measures well below reader ability.</a:t>
            </a:r>
          </a:p>
          <a:p>
            <a:pPr lvl="1" eaLnBrk="1" hangingPunct="1">
              <a:buClr>
                <a:schemeClr val="accent3">
                  <a:lumMod val="50000"/>
                </a:schemeClr>
              </a:buClr>
              <a:defRPr/>
            </a:pPr>
            <a:r>
              <a:rPr lang="en-US" dirty="0">
                <a:solidFill>
                  <a:schemeClr val="accent5">
                    <a:lumMod val="50000"/>
                  </a:schemeClr>
                </a:solidFill>
              </a:rPr>
              <a:t>As a strategy for teaching students how to attack “hard” text, the teacher selects text that measures above reader ability.</a:t>
            </a:r>
          </a:p>
          <a:p>
            <a:pPr lvl="1" eaLnBrk="1" hangingPunct="1">
              <a:buFont typeface="Arial" charset="0"/>
              <a:buNone/>
              <a:defRPr/>
            </a:pPr>
            <a:endParaRPr lang="en-US" dirty="0"/>
          </a:p>
          <a:p>
            <a:pPr lvl="1" eaLnBrk="1" hangingPunct="1">
              <a:defRPr/>
            </a:pPr>
            <a:endParaRPr lang="en-US" sz="1600" dirty="0"/>
          </a:p>
        </p:txBody>
      </p:sp>
      <p:sp>
        <p:nvSpPr>
          <p:cNvPr id="28676" name="Text Box 4"/>
          <p:cNvSpPr txBox="1">
            <a:spLocks noChangeArrowheads="1"/>
          </p:cNvSpPr>
          <p:nvPr/>
        </p:nvSpPr>
        <p:spPr bwMode="auto">
          <a:xfrm>
            <a:off x="314325" y="5522303"/>
            <a:ext cx="85672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lvl="1">
              <a:spcBef>
                <a:spcPct val="50000"/>
              </a:spcBef>
              <a:buFontTx/>
              <a:buNone/>
            </a:pPr>
            <a:r>
              <a:rPr lang="en-US" altLang="en-US" sz="1500" b="1" dirty="0">
                <a:latin typeface="Times New Roman" pitchFamily="18" charset="0"/>
              </a:rPr>
              <a:t>Source: </a:t>
            </a:r>
            <a:r>
              <a:rPr lang="en-US" altLang="en-US" sz="1500" b="1" dirty="0">
                <a:latin typeface="Times New Roman" pitchFamily="18" charset="0"/>
                <a:hlinkClick r:id="rId3"/>
              </a:rPr>
              <a:t>https://d1jt5u2s0h3gkt.cloudfront.net/m/cms_page_media/123/Lexiles-in-the-Classroom.pdf</a:t>
            </a:r>
            <a:r>
              <a:rPr lang="en-US" altLang="en-US" sz="1500" b="1" dirty="0">
                <a:latin typeface="Times New Roman" pitchFamily="18" charset="0"/>
              </a:rPr>
              <a:t> </a:t>
            </a:r>
            <a:endParaRPr lang="en-US" altLang="en-US" sz="1500" dirty="0">
              <a:latin typeface="Arial" charset="0"/>
            </a:endParaRPr>
          </a:p>
        </p:txBody>
      </p:sp>
      <p:pic>
        <p:nvPicPr>
          <p:cNvPr id="2867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67049" y="1083734"/>
            <a:ext cx="240579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B63E4CEF-BB1E-48C7-AE93-F39F6AA99AD7}" type="slidenum">
              <a:rPr lang="en-US" smtClean="0"/>
              <a:pPr/>
              <a:t>28</a:t>
            </a:fld>
            <a:endParaRPr lang="en-US" dirty="0"/>
          </a:p>
        </p:txBody>
      </p:sp>
    </p:spTree>
    <p:extLst>
      <p:ext uri="{BB962C8B-B14F-4D97-AF65-F5344CB8AC3E}">
        <p14:creationId xmlns:p14="http://schemas.microsoft.com/office/powerpoint/2010/main" val="3989085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274637"/>
            <a:ext cx="8839200" cy="1033657"/>
          </a:xfrm>
        </p:spPr>
        <p:txBody>
          <a:bodyPr>
            <a:noAutofit/>
          </a:bodyPr>
          <a:lstStyle/>
          <a:p>
            <a:pPr eaLnBrk="1" hangingPunct="1">
              <a:defRPr/>
            </a:pPr>
            <a:r>
              <a:rPr lang="en-US" altLang="en-US" sz="3600" b="1" dirty="0">
                <a:solidFill>
                  <a:schemeClr val="accent6">
                    <a:lumMod val="75000"/>
                  </a:schemeClr>
                </a:solidFill>
              </a:rPr>
              <a:t>More</a:t>
            </a:r>
            <a:r>
              <a:rPr lang="en-US" altLang="en-US" sz="4000" dirty="0">
                <a:solidFill>
                  <a:schemeClr val="accent6">
                    <a:lumMod val="75000"/>
                  </a:schemeClr>
                </a:solidFill>
              </a:rPr>
              <a:t> </a:t>
            </a:r>
            <a:r>
              <a:rPr lang="en-US" altLang="en-US" sz="3600" b="1" dirty="0">
                <a:solidFill>
                  <a:schemeClr val="accent6">
                    <a:lumMod val="75000"/>
                  </a:schemeClr>
                </a:solidFill>
              </a:rPr>
              <a:t>Instructional Uses</a:t>
            </a:r>
            <a:br>
              <a:rPr lang="en-US" altLang="en-US" sz="3600" b="1" dirty="0">
                <a:solidFill>
                  <a:schemeClr val="accent6">
                    <a:lumMod val="75000"/>
                  </a:schemeClr>
                </a:solidFill>
              </a:rPr>
            </a:br>
            <a:r>
              <a:rPr lang="en-US" altLang="en-US" sz="3600" b="1" dirty="0">
                <a:solidFill>
                  <a:schemeClr val="accent6">
                    <a:lumMod val="75000"/>
                  </a:schemeClr>
                </a:solidFill>
              </a:rPr>
              <a:t>of Lexiles</a:t>
            </a:r>
          </a:p>
        </p:txBody>
      </p:sp>
      <p:sp>
        <p:nvSpPr>
          <p:cNvPr id="30723" name="Rectangle 3"/>
          <p:cNvSpPr>
            <a:spLocks noGrp="1" noChangeArrowheads="1"/>
          </p:cNvSpPr>
          <p:nvPr>
            <p:ph idx="1"/>
          </p:nvPr>
        </p:nvSpPr>
        <p:spPr>
          <a:xfrm>
            <a:off x="228600" y="1447800"/>
            <a:ext cx="8458200" cy="1066800"/>
          </a:xfrm>
        </p:spPr>
        <p:txBody>
          <a:bodyPr>
            <a:normAutofit fontScale="92500" lnSpcReduction="10000"/>
          </a:bodyPr>
          <a:lstStyle/>
          <a:p>
            <a:pPr eaLnBrk="1" hangingPunct="1">
              <a:lnSpc>
                <a:spcPct val="90000"/>
              </a:lnSpc>
              <a:buClr>
                <a:schemeClr val="accent3">
                  <a:lumMod val="50000"/>
                </a:schemeClr>
              </a:buClr>
              <a:defRPr/>
            </a:pPr>
            <a:r>
              <a:rPr lang="en-US" sz="2800" dirty="0"/>
              <a:t>Teachers can use Lexiles to target fiction and non-fiction material to students’ abilities and thus promote learning of all subjects.</a:t>
            </a:r>
          </a:p>
        </p:txBody>
      </p:sp>
      <p:sp>
        <p:nvSpPr>
          <p:cNvPr id="30725" name="Text Box 5"/>
          <p:cNvSpPr txBox="1">
            <a:spLocks noChangeArrowheads="1"/>
          </p:cNvSpPr>
          <p:nvPr/>
        </p:nvSpPr>
        <p:spPr bwMode="auto">
          <a:xfrm>
            <a:off x="228600" y="2438400"/>
            <a:ext cx="6553200" cy="3014663"/>
          </a:xfrm>
          <a:prstGeom prst="rect">
            <a:avLst/>
          </a:prstGeom>
          <a:noFill/>
          <a:ln w="9525">
            <a:noFill/>
            <a:miter lim="800000"/>
            <a:headEnd/>
            <a:tailEnd/>
          </a:ln>
        </p:spPr>
        <p:txBody>
          <a:bodyPr>
            <a:spAutoFit/>
          </a:bodyPr>
          <a:lstStyle/>
          <a:p>
            <a:pPr marL="687388" lvl="1" indent="-225425">
              <a:lnSpc>
                <a:spcPts val="2200"/>
              </a:lnSpc>
              <a:spcBef>
                <a:spcPct val="60000"/>
              </a:spcBef>
              <a:buClr>
                <a:schemeClr val="accent3">
                  <a:lumMod val="75000"/>
                </a:schemeClr>
              </a:buClr>
              <a:buFont typeface="Arial" charset="0"/>
              <a:buChar char="−"/>
              <a:defRPr/>
            </a:pPr>
            <a:r>
              <a:rPr lang="en-US" sz="2000" dirty="0">
                <a:solidFill>
                  <a:schemeClr val="accent5">
                    <a:lumMod val="50000"/>
                  </a:schemeClr>
                </a:solidFill>
                <a:latin typeface="+mn-lt"/>
                <a:cs typeface="Times New Roman" pitchFamily="18" charset="0"/>
              </a:rPr>
              <a:t>Avoids student frustration when reading text is too difficult.</a:t>
            </a:r>
          </a:p>
          <a:p>
            <a:pPr marL="687388" lvl="1" indent="-225425">
              <a:lnSpc>
                <a:spcPts val="2200"/>
              </a:lnSpc>
              <a:spcBef>
                <a:spcPct val="60000"/>
              </a:spcBef>
              <a:buClr>
                <a:schemeClr val="accent3">
                  <a:lumMod val="75000"/>
                </a:schemeClr>
              </a:buClr>
              <a:buFont typeface="Arial" charset="0"/>
              <a:buChar char="−"/>
              <a:defRPr/>
            </a:pPr>
            <a:r>
              <a:rPr lang="en-US" sz="2000" dirty="0">
                <a:solidFill>
                  <a:schemeClr val="accent5">
                    <a:lumMod val="50000"/>
                  </a:schemeClr>
                </a:solidFill>
                <a:latin typeface="+mn-lt"/>
                <a:cs typeface="Times New Roman" pitchFamily="18" charset="0"/>
              </a:rPr>
              <a:t>Avoids undermining student self-confidence.</a:t>
            </a:r>
          </a:p>
          <a:p>
            <a:pPr marL="687388" lvl="1" indent="-225425">
              <a:lnSpc>
                <a:spcPts val="2200"/>
              </a:lnSpc>
              <a:spcBef>
                <a:spcPct val="60000"/>
              </a:spcBef>
              <a:buClr>
                <a:schemeClr val="accent3">
                  <a:lumMod val="75000"/>
                </a:schemeClr>
              </a:buClr>
              <a:buFont typeface="Arial" charset="0"/>
              <a:buChar char="−"/>
              <a:defRPr/>
            </a:pPr>
            <a:r>
              <a:rPr lang="en-US" sz="2000" dirty="0">
                <a:solidFill>
                  <a:schemeClr val="accent5">
                    <a:lumMod val="50000"/>
                  </a:schemeClr>
                </a:solidFill>
                <a:latin typeface="+mn-lt"/>
                <a:cs typeface="Times New Roman" pitchFamily="18" charset="0"/>
              </a:rPr>
              <a:t>Avoids the fostering of bad work habits and unrealistic self-expectations when a student is always presented with too easy material. </a:t>
            </a:r>
          </a:p>
          <a:p>
            <a:pPr marL="687388" lvl="1" indent="-225425">
              <a:lnSpc>
                <a:spcPts val="2200"/>
              </a:lnSpc>
              <a:spcBef>
                <a:spcPct val="60000"/>
              </a:spcBef>
              <a:buClr>
                <a:schemeClr val="accent3">
                  <a:lumMod val="75000"/>
                </a:schemeClr>
              </a:buClr>
              <a:buFont typeface="Arial" charset="0"/>
              <a:buChar char="−"/>
              <a:defRPr/>
            </a:pPr>
            <a:r>
              <a:rPr lang="en-US" sz="2000" dirty="0">
                <a:solidFill>
                  <a:schemeClr val="accent5">
                    <a:lumMod val="50000"/>
                  </a:schemeClr>
                </a:solidFill>
                <a:latin typeface="+mn-lt"/>
                <a:cs typeface="Times New Roman" pitchFamily="18" charset="0"/>
              </a:rPr>
              <a:t>Learning occurs best when the text material can be comprehended at a 75% </a:t>
            </a:r>
            <a:r>
              <a:rPr lang="en-US" sz="2400" dirty="0">
                <a:solidFill>
                  <a:schemeClr val="accent5">
                    <a:lumMod val="50000"/>
                  </a:schemeClr>
                </a:solidFill>
                <a:latin typeface="+mn-lt"/>
                <a:cs typeface="Times New Roman" pitchFamily="18" charset="0"/>
              </a:rPr>
              <a:t>rate.</a:t>
            </a:r>
          </a:p>
        </p:txBody>
      </p:sp>
      <p:sp>
        <p:nvSpPr>
          <p:cNvPr id="29701" name="Text Box 4"/>
          <p:cNvSpPr txBox="1">
            <a:spLocks noChangeArrowheads="1"/>
          </p:cNvSpPr>
          <p:nvPr/>
        </p:nvSpPr>
        <p:spPr bwMode="auto">
          <a:xfrm>
            <a:off x="304799" y="5638800"/>
            <a:ext cx="8517467"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lvl="1">
              <a:spcBef>
                <a:spcPct val="50000"/>
              </a:spcBef>
              <a:buNone/>
            </a:pPr>
            <a:r>
              <a:rPr lang="en-US" altLang="en-US" sz="1500" b="1" dirty="0">
                <a:latin typeface="Times New Roman" pitchFamily="18" charset="0"/>
              </a:rPr>
              <a:t>Source: </a:t>
            </a:r>
            <a:r>
              <a:rPr lang="en-US" altLang="en-US" sz="1500" b="1" dirty="0">
                <a:latin typeface="Times New Roman" pitchFamily="18" charset="0"/>
                <a:hlinkClick r:id="rId3"/>
              </a:rPr>
              <a:t>https://d1jt5u2s0h3gkt.cloudfront.net/m/cms_page_media/123/Lexiles-in-the-Classroom.pdf</a:t>
            </a:r>
            <a:r>
              <a:rPr lang="en-US" altLang="en-US" sz="1500" b="1" dirty="0">
                <a:latin typeface="Times New Roman" pitchFamily="18" charset="0"/>
              </a:rPr>
              <a:t> </a:t>
            </a:r>
            <a:endParaRPr lang="en-US" altLang="en-US" sz="1500" dirty="0">
              <a:latin typeface="Arial" charset="0"/>
            </a:endParaRPr>
          </a:p>
          <a:p>
            <a:pPr>
              <a:spcBef>
                <a:spcPct val="50000"/>
              </a:spcBef>
              <a:buFontTx/>
              <a:buNone/>
            </a:pPr>
            <a:r>
              <a:rPr lang="en-US" altLang="en-US" sz="1500" b="1" dirty="0">
                <a:latin typeface="Times New Roman" pitchFamily="18" charset="0"/>
              </a:rPr>
              <a:t>  </a:t>
            </a:r>
          </a:p>
        </p:txBody>
      </p:sp>
      <p:pic>
        <p:nvPicPr>
          <p:cNvPr id="2970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193131"/>
            <a:ext cx="2161310" cy="143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B63E4CEF-BB1E-48C7-AE93-F39F6AA99AD7}" type="slidenum">
              <a:rPr lang="en-US" smtClean="0"/>
              <a:pPr/>
              <a:t>29</a:t>
            </a:fld>
            <a:endParaRPr lang="en-US" dirty="0"/>
          </a:p>
        </p:txBody>
      </p:sp>
    </p:spTree>
    <p:extLst>
      <p:ext uri="{BB962C8B-B14F-4D97-AF65-F5344CB8AC3E}">
        <p14:creationId xmlns:p14="http://schemas.microsoft.com/office/powerpoint/2010/main" val="778696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533400" y="914400"/>
            <a:ext cx="8305800" cy="4876800"/>
          </a:xfrm>
        </p:spPr>
        <p:txBody>
          <a:bodyPr>
            <a:normAutofit fontScale="90000"/>
          </a:bodyPr>
          <a:lstStyle/>
          <a:p>
            <a:pPr>
              <a:defRPr/>
            </a:pPr>
            <a:br>
              <a:rPr lang="en-US" altLang="en-US" sz="4800" dirty="0">
                <a:latin typeface="Arial Narrow" pitchFamily="34" charset="0"/>
              </a:rPr>
            </a:br>
            <a:br>
              <a:rPr lang="en-US" altLang="en-US" sz="4800" dirty="0">
                <a:latin typeface="Arial Narrow" pitchFamily="34" charset="0"/>
              </a:rPr>
            </a:br>
            <a:br>
              <a:rPr lang="en-US" altLang="en-US" sz="4800" dirty="0">
                <a:latin typeface="Arial Narrow" pitchFamily="34" charset="0"/>
              </a:rPr>
            </a:br>
            <a:br>
              <a:rPr lang="en-US" altLang="en-US" sz="4800" dirty="0">
                <a:latin typeface="Arial Narrow" pitchFamily="34" charset="0"/>
              </a:rPr>
            </a:br>
            <a:br>
              <a:rPr lang="en-US" altLang="en-US" sz="4800" dirty="0">
                <a:latin typeface="Arial Narrow" pitchFamily="34" charset="0"/>
              </a:rPr>
            </a:br>
            <a:br>
              <a:rPr lang="en-US" altLang="en-US" sz="4800" dirty="0">
                <a:latin typeface="Arial Narrow" pitchFamily="34" charset="0"/>
              </a:rPr>
            </a:br>
            <a:br>
              <a:rPr lang="en-US" altLang="en-US" sz="4800" dirty="0">
                <a:latin typeface="Arial Narrow" pitchFamily="34" charset="0"/>
              </a:rPr>
            </a:br>
            <a:br>
              <a:rPr lang="en-US" altLang="en-US" sz="4000" i="1" dirty="0">
                <a:latin typeface="+mn-lt"/>
              </a:rPr>
            </a:br>
            <a:endParaRPr lang="en-US" altLang="en-US" sz="1600" dirty="0">
              <a:solidFill>
                <a:schemeClr val="accent2">
                  <a:lumMod val="75000"/>
                </a:schemeClr>
              </a:solidFill>
            </a:endParaRPr>
          </a:p>
        </p:txBody>
      </p:sp>
      <p:sp>
        <p:nvSpPr>
          <p:cNvPr id="3" name="Slide Number Placeholder 2"/>
          <p:cNvSpPr>
            <a:spLocks noGrp="1"/>
          </p:cNvSpPr>
          <p:nvPr>
            <p:ph type="sldNum" sz="quarter" idx="4294967295"/>
          </p:nvPr>
        </p:nvSpPr>
        <p:spPr>
          <a:xfrm>
            <a:off x="5383237" y="6382713"/>
            <a:ext cx="3581400" cy="365760"/>
          </a:xfrm>
          <a:prstGeom prst="rect">
            <a:avLst/>
          </a:prstGeom>
        </p:spPr>
        <p:txBody>
          <a:bodyPr/>
          <a:lstStyle/>
          <a:p>
            <a:pPr>
              <a:defRPr/>
            </a:pPr>
            <a:fld id="{EFB00243-FF37-4B25-8AD6-C2B17358695C}" type="slidenum">
              <a:rPr lang="en-US" smtClean="0"/>
              <a:t>3</a:t>
            </a:fld>
            <a:endParaRPr lang="en-US" dirty="0"/>
          </a:p>
        </p:txBody>
      </p:sp>
      <p:sp>
        <p:nvSpPr>
          <p:cNvPr id="2" name="TextBox 1"/>
          <p:cNvSpPr txBox="1"/>
          <p:nvPr/>
        </p:nvSpPr>
        <p:spPr>
          <a:xfrm>
            <a:off x="731520" y="1899139"/>
            <a:ext cx="7934177" cy="2585323"/>
          </a:xfrm>
          <a:prstGeom prst="rect">
            <a:avLst/>
          </a:prstGeom>
          <a:noFill/>
        </p:spPr>
        <p:txBody>
          <a:bodyPr wrap="square" rtlCol="0">
            <a:spAutoFit/>
          </a:bodyPr>
          <a:lstStyle/>
          <a:p>
            <a:pPr algn="ctr"/>
            <a:r>
              <a:rPr lang="en-US" sz="5400" b="1" dirty="0">
                <a:solidFill>
                  <a:schemeClr val="accent6">
                    <a:lumMod val="75000"/>
                  </a:schemeClr>
                </a:solidFill>
              </a:rPr>
              <a:t>Overview </a:t>
            </a:r>
          </a:p>
          <a:p>
            <a:pPr algn="ctr"/>
            <a:r>
              <a:rPr lang="en-US" sz="5400" b="1" dirty="0">
                <a:solidFill>
                  <a:schemeClr val="accent6">
                    <a:lumMod val="75000"/>
                  </a:schemeClr>
                </a:solidFill>
              </a:rPr>
              <a:t>of </a:t>
            </a:r>
          </a:p>
          <a:p>
            <a:pPr algn="ctr"/>
            <a:r>
              <a:rPr lang="en-US" sz="5400" b="1" dirty="0">
                <a:solidFill>
                  <a:schemeClr val="accent6">
                    <a:lumMod val="75000"/>
                  </a:schemeClr>
                </a:solidFill>
              </a:rPr>
              <a:t>Lexile Framework &amp; Lexiles</a:t>
            </a:r>
          </a:p>
        </p:txBody>
      </p:sp>
    </p:spTree>
    <p:extLst>
      <p:ext uri="{BB962C8B-B14F-4D97-AF65-F5344CB8AC3E}">
        <p14:creationId xmlns:p14="http://schemas.microsoft.com/office/powerpoint/2010/main" val="2043839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67286" y="304800"/>
            <a:ext cx="8419514" cy="762000"/>
          </a:xfrm>
        </p:spPr>
        <p:txBody>
          <a:bodyPr>
            <a:normAutofit/>
          </a:bodyPr>
          <a:lstStyle/>
          <a:p>
            <a:pPr eaLnBrk="1" hangingPunct="1">
              <a:defRPr/>
            </a:pPr>
            <a:r>
              <a:rPr lang="en-US" altLang="en-US" sz="3600" b="1" dirty="0">
                <a:solidFill>
                  <a:schemeClr val="accent6">
                    <a:lumMod val="75000"/>
                  </a:schemeClr>
                </a:solidFill>
              </a:rPr>
              <a:t>Summer Reading is Essential!</a:t>
            </a:r>
          </a:p>
        </p:txBody>
      </p:sp>
      <p:sp>
        <p:nvSpPr>
          <p:cNvPr id="31747" name="Content Placeholder 2"/>
          <p:cNvSpPr>
            <a:spLocks noGrp="1"/>
          </p:cNvSpPr>
          <p:nvPr>
            <p:ph idx="1"/>
          </p:nvPr>
        </p:nvSpPr>
        <p:spPr>
          <a:xfrm>
            <a:off x="457200" y="1295400"/>
            <a:ext cx="8458200" cy="4830763"/>
          </a:xfrm>
        </p:spPr>
        <p:txBody>
          <a:bodyPr/>
          <a:lstStyle/>
          <a:p>
            <a:pPr eaLnBrk="1" hangingPunct="1">
              <a:buFont typeface="Wingdings 2" pitchFamily="18" charset="2"/>
              <a:buNone/>
              <a:defRPr/>
            </a:pPr>
            <a:r>
              <a:rPr lang="en-US" sz="2800" b="1" dirty="0"/>
              <a:t>Research studies show that ---</a:t>
            </a:r>
          </a:p>
          <a:p>
            <a:pPr eaLnBrk="1" hangingPunct="1">
              <a:buClr>
                <a:schemeClr val="accent3">
                  <a:lumMod val="50000"/>
                </a:schemeClr>
              </a:buClr>
              <a:defRPr/>
            </a:pPr>
            <a:r>
              <a:rPr lang="en-US" sz="2800" dirty="0"/>
              <a:t>students can have up to a 2-3 month loss in reading ability over summer.</a:t>
            </a:r>
          </a:p>
          <a:p>
            <a:pPr eaLnBrk="1" hangingPunct="1">
              <a:buClr>
                <a:schemeClr val="accent3">
                  <a:lumMod val="50000"/>
                </a:schemeClr>
              </a:buClr>
              <a:defRPr/>
            </a:pPr>
            <a:r>
              <a:rPr lang="en-US" sz="2800" dirty="0"/>
              <a:t>lower income students may suffer most due to lack of books in the home and transportation access to public libraries.</a:t>
            </a:r>
          </a:p>
          <a:p>
            <a:pPr eaLnBrk="1" hangingPunct="1">
              <a:buClr>
                <a:schemeClr val="accent3">
                  <a:lumMod val="50000"/>
                </a:schemeClr>
              </a:buClr>
              <a:defRPr/>
            </a:pPr>
            <a:r>
              <a:rPr lang="en-US" sz="2800" dirty="0"/>
              <a:t>rural area students also lack easy access.</a:t>
            </a:r>
          </a:p>
          <a:p>
            <a:pPr eaLnBrk="1" hangingPunct="1">
              <a:buClr>
                <a:schemeClr val="accent3">
                  <a:lumMod val="50000"/>
                </a:schemeClr>
              </a:buClr>
              <a:defRPr/>
            </a:pPr>
            <a:r>
              <a:rPr lang="en-US" sz="2800" dirty="0"/>
              <a:t>innovative partnering of schools, publishers, and public libraries have great promise for solving the summer reading loss dilemma.</a:t>
            </a:r>
          </a:p>
        </p:txBody>
      </p:sp>
      <p:sp>
        <p:nvSpPr>
          <p:cNvPr id="2" name="Slide Number Placeholder 1"/>
          <p:cNvSpPr>
            <a:spLocks noGrp="1"/>
          </p:cNvSpPr>
          <p:nvPr>
            <p:ph type="sldNum" sz="quarter" idx="4"/>
          </p:nvPr>
        </p:nvSpPr>
        <p:spPr/>
        <p:txBody>
          <a:bodyPr/>
          <a:lstStyle/>
          <a:p>
            <a:fld id="{B63E4CEF-BB1E-48C7-AE93-F39F6AA99AD7}" type="slidenum">
              <a:rPr lang="en-US" smtClean="0"/>
              <a:pPr/>
              <a:t>30</a:t>
            </a:fld>
            <a:endParaRPr lang="en-US" dirty="0"/>
          </a:p>
        </p:txBody>
      </p:sp>
    </p:spTree>
    <p:extLst>
      <p:ext uri="{BB962C8B-B14F-4D97-AF65-F5344CB8AC3E}">
        <p14:creationId xmlns:p14="http://schemas.microsoft.com/office/powerpoint/2010/main" val="826331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04800" y="274637"/>
            <a:ext cx="8610600" cy="977387"/>
          </a:xfrm>
        </p:spPr>
        <p:txBody>
          <a:bodyPr>
            <a:noAutofit/>
          </a:bodyPr>
          <a:lstStyle/>
          <a:p>
            <a:pPr eaLnBrk="1" hangingPunct="1">
              <a:defRPr/>
            </a:pPr>
            <a:r>
              <a:rPr lang="en-US" altLang="en-US" sz="3600" b="1" dirty="0">
                <a:solidFill>
                  <a:schemeClr val="accent6">
                    <a:lumMod val="75000"/>
                  </a:schemeClr>
                </a:solidFill>
              </a:rPr>
              <a:t>Using Lexiles </a:t>
            </a:r>
            <a:br>
              <a:rPr lang="en-US" altLang="en-US" sz="3600" b="1" dirty="0">
                <a:solidFill>
                  <a:schemeClr val="accent6">
                    <a:lumMod val="75000"/>
                  </a:schemeClr>
                </a:solidFill>
              </a:rPr>
            </a:br>
            <a:r>
              <a:rPr lang="en-US" altLang="en-US" sz="3600" b="1" dirty="0">
                <a:solidFill>
                  <a:schemeClr val="accent6">
                    <a:lumMod val="75000"/>
                  </a:schemeClr>
                </a:solidFill>
              </a:rPr>
              <a:t>to Promote Reading</a:t>
            </a:r>
          </a:p>
        </p:txBody>
      </p:sp>
      <p:sp>
        <p:nvSpPr>
          <p:cNvPr id="33795" name="Rectangle 3"/>
          <p:cNvSpPr>
            <a:spLocks noGrp="1" noChangeArrowheads="1"/>
          </p:cNvSpPr>
          <p:nvPr>
            <p:ph idx="1"/>
          </p:nvPr>
        </p:nvSpPr>
        <p:spPr>
          <a:xfrm>
            <a:off x="457200" y="1491175"/>
            <a:ext cx="8458200" cy="4558788"/>
          </a:xfrm>
        </p:spPr>
        <p:txBody>
          <a:bodyPr>
            <a:normAutofit fontScale="92500" lnSpcReduction="10000"/>
          </a:bodyPr>
          <a:lstStyle/>
          <a:p>
            <a:pPr marL="274320" indent="-274320" eaLnBrk="1" fontAlgn="auto" hangingPunct="1">
              <a:spcAft>
                <a:spcPts val="0"/>
              </a:spcAft>
              <a:buClr>
                <a:schemeClr val="accent3">
                  <a:lumMod val="50000"/>
                </a:schemeClr>
              </a:buClr>
              <a:buFont typeface="Wingdings 2"/>
              <a:buChar char=""/>
              <a:defRPr/>
            </a:pPr>
            <a:r>
              <a:rPr lang="en-US" sz="2600" dirty="0"/>
              <a:t>Improve students’ reading fluency and increase enjoyment of reading.</a:t>
            </a:r>
          </a:p>
          <a:p>
            <a:pPr marL="640080" lvl="1" indent="-246888" eaLnBrk="1" fontAlgn="auto" hangingPunct="1">
              <a:spcAft>
                <a:spcPts val="0"/>
              </a:spcAft>
              <a:buClr>
                <a:schemeClr val="accent3">
                  <a:lumMod val="50000"/>
                </a:schemeClr>
              </a:buClr>
              <a:buSzPct val="90000"/>
              <a:buFont typeface="Arial" pitchFamily="34" charset="0"/>
              <a:buChar char="•"/>
              <a:defRPr/>
            </a:pPr>
            <a:r>
              <a:rPr lang="en-US" sz="2200" dirty="0">
                <a:solidFill>
                  <a:schemeClr val="accent2">
                    <a:lumMod val="75000"/>
                  </a:schemeClr>
                </a:solidFill>
              </a:rPr>
              <a:t>Students who spend a minimum of 3 hrs/week reading at their own level for their own purposes develop reading fluency which leads to improved mastery.  Even 15 minutes a day is helpful.</a:t>
            </a:r>
          </a:p>
          <a:p>
            <a:pPr marL="274320" indent="-274320" eaLnBrk="1" fontAlgn="auto" hangingPunct="1">
              <a:spcAft>
                <a:spcPts val="0"/>
              </a:spcAft>
              <a:buClr>
                <a:schemeClr val="accent3">
                  <a:lumMod val="50000"/>
                </a:schemeClr>
              </a:buClr>
              <a:buFont typeface="Wingdings 2"/>
              <a:buChar char=""/>
              <a:defRPr/>
            </a:pPr>
            <a:r>
              <a:rPr lang="en-US" sz="2600" dirty="0"/>
              <a:t>It is recommended that readers choose texts within their Lexile range.</a:t>
            </a:r>
          </a:p>
          <a:p>
            <a:pPr marL="640080" lvl="1" indent="-246888" eaLnBrk="1" fontAlgn="auto" hangingPunct="1">
              <a:spcAft>
                <a:spcPts val="0"/>
              </a:spcAft>
              <a:buClr>
                <a:schemeClr val="accent3">
                  <a:lumMod val="50000"/>
                </a:schemeClr>
              </a:buClr>
              <a:buFont typeface="Arial" pitchFamily="34" charset="0"/>
              <a:buChar char="•"/>
              <a:defRPr/>
            </a:pPr>
            <a:r>
              <a:rPr lang="en-US" sz="2200" dirty="0">
                <a:solidFill>
                  <a:schemeClr val="accent2">
                    <a:lumMod val="75000"/>
                  </a:schemeClr>
                </a:solidFill>
              </a:rPr>
              <a:t>A Lexile range is 50L above and 100L below a student’s reported Lexile measure. </a:t>
            </a:r>
          </a:p>
          <a:p>
            <a:pPr marL="274320" indent="-274320" eaLnBrk="1" fontAlgn="auto" hangingPunct="1">
              <a:spcAft>
                <a:spcPts val="0"/>
              </a:spcAft>
              <a:buClr>
                <a:schemeClr val="accent3">
                  <a:lumMod val="50000"/>
                </a:schemeClr>
              </a:buClr>
              <a:buFont typeface="Wingdings 2"/>
              <a:buChar char=""/>
              <a:defRPr/>
            </a:pPr>
            <a:r>
              <a:rPr lang="en-US" sz="2600" dirty="0"/>
              <a:t>Use Lexiles to set goals.</a:t>
            </a:r>
          </a:p>
          <a:p>
            <a:pPr marL="274320" indent="-274320" eaLnBrk="1" fontAlgn="auto" hangingPunct="1">
              <a:spcAft>
                <a:spcPts val="0"/>
              </a:spcAft>
              <a:buClr>
                <a:schemeClr val="accent3">
                  <a:lumMod val="50000"/>
                </a:schemeClr>
              </a:buClr>
              <a:buFont typeface="Wingdings 2"/>
              <a:buChar char=""/>
              <a:defRPr/>
            </a:pPr>
            <a:r>
              <a:rPr lang="en-US" sz="2600" dirty="0"/>
              <a:t>Practice with a variety of texts.</a:t>
            </a:r>
          </a:p>
          <a:p>
            <a:pPr marL="274320" indent="-274320" eaLnBrk="1" fontAlgn="auto" hangingPunct="1">
              <a:spcAft>
                <a:spcPts val="0"/>
              </a:spcAft>
              <a:buClr>
                <a:schemeClr val="accent3">
                  <a:lumMod val="50000"/>
                </a:schemeClr>
              </a:buClr>
              <a:buFont typeface="Wingdings 2"/>
              <a:buChar char=""/>
              <a:defRPr/>
            </a:pPr>
            <a:r>
              <a:rPr lang="en-US" sz="2600" dirty="0"/>
              <a:t>Challenge the BEST readers.</a:t>
            </a:r>
          </a:p>
          <a:p>
            <a:pPr marL="274320" indent="-274320" eaLnBrk="1" fontAlgn="auto" hangingPunct="1">
              <a:spcAft>
                <a:spcPts val="0"/>
              </a:spcAft>
              <a:buClr>
                <a:schemeClr val="accent3">
                  <a:lumMod val="50000"/>
                </a:schemeClr>
              </a:buClr>
              <a:buFont typeface="Wingdings 2"/>
              <a:buChar char=""/>
              <a:defRPr/>
            </a:pPr>
            <a:r>
              <a:rPr lang="en-US" sz="2600" dirty="0"/>
              <a:t>Success breeds enjoyment.</a:t>
            </a:r>
          </a:p>
          <a:p>
            <a:pPr marL="274320" indent="-274320" eaLnBrk="1" fontAlgn="auto" hangingPunct="1">
              <a:spcAft>
                <a:spcPts val="0"/>
              </a:spcAft>
              <a:buClr>
                <a:schemeClr val="accent3"/>
              </a:buClr>
              <a:buFont typeface="Wingdings 2"/>
              <a:buChar char=""/>
              <a:defRPr/>
            </a:pPr>
            <a:endParaRPr lang="en-US" sz="2400" dirty="0"/>
          </a:p>
          <a:p>
            <a:pPr marL="274320" indent="-274320" eaLnBrk="1" fontAlgn="auto" hangingPunct="1">
              <a:spcAft>
                <a:spcPts val="0"/>
              </a:spcAft>
              <a:buClr>
                <a:schemeClr val="accent3"/>
              </a:buClr>
              <a:buFontTx/>
              <a:buNone/>
              <a:defRPr/>
            </a:pPr>
            <a:endParaRPr lang="en-US" sz="3600" dirty="0"/>
          </a:p>
        </p:txBody>
      </p:sp>
      <p:sp>
        <p:nvSpPr>
          <p:cNvPr id="2" name="Slide Number Placeholder 1"/>
          <p:cNvSpPr>
            <a:spLocks noGrp="1"/>
          </p:cNvSpPr>
          <p:nvPr>
            <p:ph type="sldNum" sz="quarter" idx="4"/>
          </p:nvPr>
        </p:nvSpPr>
        <p:spPr/>
        <p:txBody>
          <a:bodyPr/>
          <a:lstStyle/>
          <a:p>
            <a:fld id="{B63E4CEF-BB1E-48C7-AE93-F39F6AA99AD7}" type="slidenum">
              <a:rPr lang="en-US" smtClean="0"/>
              <a:pPr/>
              <a:t>31</a:t>
            </a:fld>
            <a:endParaRPr lang="en-US" dirty="0"/>
          </a:p>
        </p:txBody>
      </p:sp>
    </p:spTree>
    <p:extLst>
      <p:ext uri="{BB962C8B-B14F-4D97-AF65-F5344CB8AC3E}">
        <p14:creationId xmlns:p14="http://schemas.microsoft.com/office/powerpoint/2010/main" val="2659079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04800" y="351692"/>
            <a:ext cx="8534400" cy="1083213"/>
          </a:xfrm>
        </p:spPr>
        <p:txBody>
          <a:bodyPr>
            <a:noAutofit/>
          </a:bodyPr>
          <a:lstStyle/>
          <a:p>
            <a:pPr eaLnBrk="1" fontAlgn="auto" hangingPunct="1">
              <a:spcAft>
                <a:spcPts val="0"/>
              </a:spcAft>
              <a:defRPr/>
            </a:pPr>
            <a:r>
              <a:rPr lang="en-US" sz="3600" b="1" dirty="0">
                <a:solidFill>
                  <a:schemeClr val="accent6">
                    <a:lumMod val="75000"/>
                  </a:schemeClr>
                </a:solidFill>
              </a:rPr>
              <a:t>Using Lexiles in Media </a:t>
            </a:r>
            <a:br>
              <a:rPr lang="en-US" sz="3600" b="1" dirty="0">
                <a:solidFill>
                  <a:schemeClr val="accent6">
                    <a:lumMod val="75000"/>
                  </a:schemeClr>
                </a:solidFill>
              </a:rPr>
            </a:br>
            <a:r>
              <a:rPr lang="en-US" sz="3600" b="1" dirty="0">
                <a:solidFill>
                  <a:schemeClr val="accent6">
                    <a:lumMod val="75000"/>
                  </a:schemeClr>
                </a:solidFill>
              </a:rPr>
              <a:t>Centers and Public Libraries</a:t>
            </a:r>
          </a:p>
        </p:txBody>
      </p:sp>
      <p:sp>
        <p:nvSpPr>
          <p:cNvPr id="34819" name="Rectangle 3"/>
          <p:cNvSpPr>
            <a:spLocks noGrp="1" noChangeArrowheads="1"/>
          </p:cNvSpPr>
          <p:nvPr>
            <p:ph idx="1"/>
          </p:nvPr>
        </p:nvSpPr>
        <p:spPr>
          <a:xfrm>
            <a:off x="381000" y="1371600"/>
            <a:ext cx="8305800" cy="4572000"/>
          </a:xfrm>
        </p:spPr>
        <p:txBody>
          <a:bodyPr>
            <a:normAutofit/>
          </a:bodyPr>
          <a:lstStyle/>
          <a:p>
            <a:pPr marL="0" indent="-274320" eaLnBrk="1" fontAlgn="auto" hangingPunct="1">
              <a:lnSpc>
                <a:spcPct val="90000"/>
              </a:lnSpc>
              <a:spcAft>
                <a:spcPts val="0"/>
              </a:spcAft>
              <a:buClr>
                <a:schemeClr val="accent3"/>
              </a:buClr>
              <a:buFontTx/>
              <a:buNone/>
              <a:defRPr/>
            </a:pPr>
            <a:r>
              <a:rPr lang="en-US" sz="2800" b="1" dirty="0"/>
              <a:t>Media specialists and librarians can assist classroom instruction by </a:t>
            </a:r>
          </a:p>
          <a:p>
            <a:pPr marL="274320" indent="-274320" eaLnBrk="1" fontAlgn="auto" hangingPunct="1">
              <a:lnSpc>
                <a:spcPts val="1200"/>
              </a:lnSpc>
              <a:spcBef>
                <a:spcPct val="0"/>
              </a:spcBef>
              <a:spcAft>
                <a:spcPts val="0"/>
              </a:spcAft>
              <a:buClr>
                <a:schemeClr val="accent3"/>
              </a:buClr>
              <a:buFontTx/>
              <a:buNone/>
              <a:defRPr/>
            </a:pPr>
            <a:endParaRPr lang="en-US" sz="2800" dirty="0"/>
          </a:p>
          <a:p>
            <a:pPr marL="274320" indent="-274320" eaLnBrk="1" fontAlgn="auto" hangingPunct="1">
              <a:lnSpc>
                <a:spcPct val="90000"/>
              </a:lnSpc>
              <a:spcBef>
                <a:spcPct val="0"/>
              </a:spcBef>
              <a:spcAft>
                <a:spcPts val="0"/>
              </a:spcAft>
              <a:buClr>
                <a:schemeClr val="accent5">
                  <a:lumMod val="50000"/>
                </a:schemeClr>
              </a:buClr>
              <a:buFont typeface="Wingdings 2"/>
              <a:buChar char=""/>
              <a:defRPr/>
            </a:pPr>
            <a:r>
              <a:rPr lang="en-US" sz="2400" dirty="0">
                <a:solidFill>
                  <a:schemeClr val="accent2">
                    <a:lumMod val="75000"/>
                  </a:schemeClr>
                </a:solidFill>
              </a:rPr>
              <a:t>Helping to develop individualized or classroom reading lists tailored to provide appropriately challenging reading.</a:t>
            </a:r>
          </a:p>
          <a:p>
            <a:pPr marL="274320" indent="-274320" eaLnBrk="1" fontAlgn="auto" hangingPunct="1">
              <a:lnSpc>
                <a:spcPct val="65000"/>
              </a:lnSpc>
              <a:spcBef>
                <a:spcPct val="0"/>
              </a:spcBef>
              <a:spcAft>
                <a:spcPts val="0"/>
              </a:spcAft>
              <a:buClr>
                <a:schemeClr val="accent5">
                  <a:lumMod val="50000"/>
                </a:schemeClr>
              </a:buClr>
              <a:buFont typeface="Wingdings 2"/>
              <a:buChar char=""/>
              <a:defRPr/>
            </a:pPr>
            <a:endParaRPr lang="en-US" sz="2400" dirty="0">
              <a:solidFill>
                <a:schemeClr val="accent2">
                  <a:lumMod val="75000"/>
                </a:schemeClr>
              </a:solidFill>
            </a:endParaRPr>
          </a:p>
          <a:p>
            <a:pPr marL="274320" indent="-274320" eaLnBrk="1" fontAlgn="auto" hangingPunct="1">
              <a:lnSpc>
                <a:spcPct val="90000"/>
              </a:lnSpc>
              <a:spcBef>
                <a:spcPct val="0"/>
              </a:spcBef>
              <a:spcAft>
                <a:spcPts val="0"/>
              </a:spcAft>
              <a:buClr>
                <a:schemeClr val="accent5">
                  <a:lumMod val="50000"/>
                </a:schemeClr>
              </a:buClr>
              <a:buFont typeface="Wingdings 2"/>
              <a:buChar char=""/>
              <a:defRPr/>
            </a:pPr>
            <a:r>
              <a:rPr lang="en-US" sz="2400" dirty="0">
                <a:solidFill>
                  <a:schemeClr val="accent2">
                    <a:lumMod val="75000"/>
                  </a:schemeClr>
                </a:solidFill>
              </a:rPr>
              <a:t>Guiding teachers in selecting a bank of titles at varying levels that support an instructional thematic unit.  This allows all students to participate successfully in the theme with material at their own reading level.</a:t>
            </a:r>
          </a:p>
          <a:p>
            <a:pPr marL="274320" indent="-274320" eaLnBrk="1" fontAlgn="auto" hangingPunct="1">
              <a:lnSpc>
                <a:spcPct val="65000"/>
              </a:lnSpc>
              <a:spcBef>
                <a:spcPct val="0"/>
              </a:spcBef>
              <a:spcAft>
                <a:spcPts val="0"/>
              </a:spcAft>
              <a:buClr>
                <a:schemeClr val="accent5">
                  <a:lumMod val="50000"/>
                </a:schemeClr>
              </a:buClr>
              <a:buFont typeface="Wingdings 2"/>
              <a:buChar char=""/>
              <a:defRPr/>
            </a:pPr>
            <a:endParaRPr lang="en-US" sz="2400" dirty="0">
              <a:solidFill>
                <a:schemeClr val="accent2">
                  <a:lumMod val="75000"/>
                </a:schemeClr>
              </a:solidFill>
            </a:endParaRPr>
          </a:p>
          <a:p>
            <a:pPr marL="274320" indent="-274320" eaLnBrk="1" fontAlgn="auto" hangingPunct="1">
              <a:lnSpc>
                <a:spcPct val="90000"/>
              </a:lnSpc>
              <a:spcBef>
                <a:spcPct val="0"/>
              </a:spcBef>
              <a:spcAft>
                <a:spcPts val="0"/>
              </a:spcAft>
              <a:buClr>
                <a:schemeClr val="accent5">
                  <a:lumMod val="50000"/>
                </a:schemeClr>
              </a:buClr>
              <a:buFont typeface="Wingdings 2"/>
              <a:buChar char=""/>
              <a:defRPr/>
            </a:pPr>
            <a:r>
              <a:rPr lang="en-US" sz="2400" dirty="0">
                <a:solidFill>
                  <a:schemeClr val="accent2">
                    <a:lumMod val="75000"/>
                  </a:schemeClr>
                </a:solidFill>
              </a:rPr>
              <a:t>Locating and sequencing materials for classroom use.  For example, increasing the difficulty of books throughout the year.</a:t>
            </a:r>
          </a:p>
        </p:txBody>
      </p:sp>
      <p:sp>
        <p:nvSpPr>
          <p:cNvPr id="32772" name="Text Box 4"/>
          <p:cNvSpPr txBox="1">
            <a:spLocks noChangeArrowheads="1"/>
          </p:cNvSpPr>
          <p:nvPr/>
        </p:nvSpPr>
        <p:spPr bwMode="auto">
          <a:xfrm>
            <a:off x="381000" y="6019800"/>
            <a:ext cx="830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endParaRPr lang="en-US" altLang="en-US" sz="1800" dirty="0">
              <a:latin typeface="Times New Roman" pitchFamily="18" charset="0"/>
            </a:endParaRPr>
          </a:p>
        </p:txBody>
      </p:sp>
      <p:sp>
        <p:nvSpPr>
          <p:cNvPr id="33797" name="Text Box 4"/>
          <p:cNvSpPr txBox="1">
            <a:spLocks noChangeArrowheads="1"/>
          </p:cNvSpPr>
          <p:nvPr/>
        </p:nvSpPr>
        <p:spPr bwMode="auto">
          <a:xfrm>
            <a:off x="304799" y="5850523"/>
            <a:ext cx="8839201" cy="338554"/>
          </a:xfrm>
          <a:prstGeom prst="rect">
            <a:avLst/>
          </a:prstGeom>
          <a:noFill/>
          <a:ln w="9525">
            <a:noFill/>
            <a:miter lim="800000"/>
            <a:headEnd/>
            <a:tailEnd/>
          </a:ln>
        </p:spPr>
        <p:txBody>
          <a:bodyPr wrap="square">
            <a:spAutoFit/>
          </a:bodyPr>
          <a:lstStyle/>
          <a:p>
            <a:pPr marL="0" lvl="1" eaLnBrk="0" hangingPunct="0">
              <a:spcBef>
                <a:spcPct val="50000"/>
              </a:spcBef>
              <a:defRPr/>
            </a:pPr>
            <a:r>
              <a:rPr lang="en-US" sz="1600" b="1" dirty="0">
                <a:latin typeface="Times New Roman" pitchFamily="18" charset="0"/>
              </a:rPr>
              <a:t>Source: </a:t>
            </a:r>
            <a:r>
              <a:rPr lang="en-US" sz="1600" dirty="0">
                <a:hlinkClick r:id="rId3"/>
              </a:rPr>
              <a:t>https://www.lexile.com/using-lexile/lexile-at-library/</a:t>
            </a:r>
            <a:r>
              <a:rPr lang="en-US" sz="1600" dirty="0"/>
              <a:t> </a:t>
            </a:r>
            <a:endParaRPr lang="en-US" sz="1600" dirty="0">
              <a:latin typeface="+mn-lt"/>
            </a:endParaRPr>
          </a:p>
        </p:txBody>
      </p:sp>
      <p:sp>
        <p:nvSpPr>
          <p:cNvPr id="2" name="Slide Number Placeholder 1"/>
          <p:cNvSpPr>
            <a:spLocks noGrp="1"/>
          </p:cNvSpPr>
          <p:nvPr>
            <p:ph type="sldNum" sz="quarter" idx="4"/>
          </p:nvPr>
        </p:nvSpPr>
        <p:spPr/>
        <p:txBody>
          <a:bodyPr/>
          <a:lstStyle/>
          <a:p>
            <a:fld id="{B63E4CEF-BB1E-48C7-AE93-F39F6AA99AD7}" type="slidenum">
              <a:rPr lang="en-US" smtClean="0"/>
              <a:pPr/>
              <a:t>32</a:t>
            </a:fld>
            <a:endParaRPr lang="en-US" dirty="0"/>
          </a:p>
        </p:txBody>
      </p:sp>
    </p:spTree>
    <p:extLst>
      <p:ext uri="{BB962C8B-B14F-4D97-AF65-F5344CB8AC3E}">
        <p14:creationId xmlns:p14="http://schemas.microsoft.com/office/powerpoint/2010/main" val="3823233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152400"/>
            <a:ext cx="8686800" cy="685800"/>
          </a:xfrm>
        </p:spPr>
        <p:txBody>
          <a:bodyPr>
            <a:normAutofit/>
          </a:bodyPr>
          <a:lstStyle/>
          <a:p>
            <a:pPr eaLnBrk="1" hangingPunct="1">
              <a:defRPr/>
            </a:pPr>
            <a:r>
              <a:rPr lang="en-US" altLang="en-US" sz="3600" b="1" dirty="0">
                <a:solidFill>
                  <a:schemeClr val="accent6">
                    <a:lumMod val="75000"/>
                  </a:schemeClr>
                </a:solidFill>
              </a:rPr>
              <a:t>Building Partnerships</a:t>
            </a:r>
          </a:p>
        </p:txBody>
      </p:sp>
      <p:sp>
        <p:nvSpPr>
          <p:cNvPr id="35843" name="Rectangle 3"/>
          <p:cNvSpPr>
            <a:spLocks noGrp="1" noChangeArrowheads="1"/>
          </p:cNvSpPr>
          <p:nvPr>
            <p:ph idx="1"/>
          </p:nvPr>
        </p:nvSpPr>
        <p:spPr>
          <a:xfrm>
            <a:off x="381000" y="956733"/>
            <a:ext cx="8458200" cy="5063067"/>
          </a:xfrm>
        </p:spPr>
        <p:txBody>
          <a:bodyPr>
            <a:normAutofit lnSpcReduction="10000"/>
          </a:bodyPr>
          <a:lstStyle/>
          <a:p>
            <a:pPr marL="274320" indent="-274320" eaLnBrk="1" fontAlgn="auto" hangingPunct="1">
              <a:lnSpc>
                <a:spcPct val="90000"/>
              </a:lnSpc>
              <a:spcAft>
                <a:spcPts val="0"/>
              </a:spcAft>
              <a:buClr>
                <a:schemeClr val="accent3">
                  <a:lumMod val="50000"/>
                </a:schemeClr>
              </a:buClr>
              <a:buFont typeface="Wingdings 2"/>
              <a:buChar char=""/>
              <a:defRPr/>
            </a:pPr>
            <a:r>
              <a:rPr lang="en-US" sz="2200" dirty="0"/>
              <a:t>School media specialists and public librarians should be            partners.  </a:t>
            </a:r>
          </a:p>
          <a:p>
            <a:pPr marL="640080" lvl="1" indent="-246888" eaLnBrk="1" fontAlgn="auto" hangingPunct="1">
              <a:lnSpc>
                <a:spcPct val="90000"/>
              </a:lnSpc>
              <a:spcAft>
                <a:spcPts val="0"/>
              </a:spcAft>
              <a:buClr>
                <a:schemeClr val="accent3">
                  <a:lumMod val="50000"/>
                </a:schemeClr>
              </a:buClr>
              <a:buFont typeface="Wingdings 2"/>
              <a:buChar char=""/>
              <a:defRPr/>
            </a:pPr>
            <a:r>
              <a:rPr lang="en-US" sz="2000" dirty="0">
                <a:solidFill>
                  <a:schemeClr val="accent2">
                    <a:lumMod val="75000"/>
                  </a:schemeClr>
                </a:solidFill>
              </a:rPr>
              <a:t>Jointly create reading lists</a:t>
            </a:r>
          </a:p>
          <a:p>
            <a:pPr marL="640080" lvl="1" indent="-246888" eaLnBrk="1" fontAlgn="auto" hangingPunct="1">
              <a:lnSpc>
                <a:spcPct val="90000"/>
              </a:lnSpc>
              <a:spcAft>
                <a:spcPts val="0"/>
              </a:spcAft>
              <a:buClr>
                <a:schemeClr val="accent3">
                  <a:lumMod val="50000"/>
                </a:schemeClr>
              </a:buClr>
              <a:buFont typeface="Wingdings 2"/>
              <a:buChar char=""/>
              <a:defRPr/>
            </a:pPr>
            <a:r>
              <a:rPr lang="en-US" sz="2000" dirty="0">
                <a:solidFill>
                  <a:schemeClr val="accent2">
                    <a:lumMod val="75000"/>
                  </a:schemeClr>
                </a:solidFill>
              </a:rPr>
              <a:t>Complement catalogue holdings</a:t>
            </a:r>
          </a:p>
          <a:p>
            <a:pPr marL="274320" indent="-274320" eaLnBrk="1" fontAlgn="auto" hangingPunct="1">
              <a:lnSpc>
                <a:spcPct val="90000"/>
              </a:lnSpc>
              <a:spcAft>
                <a:spcPts val="0"/>
              </a:spcAft>
              <a:buClr>
                <a:schemeClr val="accent3">
                  <a:lumMod val="50000"/>
                </a:schemeClr>
              </a:buClr>
              <a:buFont typeface="Wingdings 2"/>
              <a:buChar char=""/>
              <a:defRPr/>
            </a:pPr>
            <a:r>
              <a:rPr lang="en-US" sz="2200" dirty="0"/>
              <a:t>Assist students in selecting reading material.  </a:t>
            </a:r>
          </a:p>
          <a:p>
            <a:pPr marL="640080" lvl="1" indent="-246888" eaLnBrk="1" fontAlgn="auto" hangingPunct="1">
              <a:lnSpc>
                <a:spcPct val="90000"/>
              </a:lnSpc>
              <a:spcAft>
                <a:spcPts val="0"/>
              </a:spcAft>
              <a:buClr>
                <a:schemeClr val="accent3">
                  <a:lumMod val="50000"/>
                </a:schemeClr>
              </a:buClr>
              <a:buFont typeface="Wingdings 2"/>
              <a:buChar char=""/>
              <a:defRPr/>
            </a:pPr>
            <a:r>
              <a:rPr lang="en-US" sz="2000" dirty="0">
                <a:solidFill>
                  <a:schemeClr val="accent2">
                    <a:lumMod val="75000"/>
                  </a:schemeClr>
                </a:solidFill>
              </a:rPr>
              <a:t>Remember to vary reading difficulty of material to the situation.</a:t>
            </a:r>
          </a:p>
          <a:p>
            <a:pPr marL="640080" lvl="1" indent="-246888" eaLnBrk="1" fontAlgn="auto" hangingPunct="1">
              <a:lnSpc>
                <a:spcPct val="90000"/>
              </a:lnSpc>
              <a:spcAft>
                <a:spcPts val="0"/>
              </a:spcAft>
              <a:buClr>
                <a:schemeClr val="accent3">
                  <a:lumMod val="50000"/>
                </a:schemeClr>
              </a:buClr>
              <a:buFont typeface="Wingdings 2"/>
              <a:buChar char=""/>
              <a:defRPr/>
            </a:pPr>
            <a:r>
              <a:rPr lang="en-US" sz="2000" dirty="0">
                <a:solidFill>
                  <a:schemeClr val="accent2">
                    <a:lumMod val="75000"/>
                  </a:schemeClr>
                </a:solidFill>
              </a:rPr>
              <a:t>Ask for Lexile information.  Schools might create a library card with Lexile information on it.</a:t>
            </a:r>
          </a:p>
          <a:p>
            <a:pPr marL="640080" lvl="1" indent="-246888" eaLnBrk="1" fontAlgn="auto" hangingPunct="1">
              <a:lnSpc>
                <a:spcPct val="90000"/>
              </a:lnSpc>
              <a:spcAft>
                <a:spcPts val="0"/>
              </a:spcAft>
              <a:buClr>
                <a:schemeClr val="accent3">
                  <a:lumMod val="50000"/>
                </a:schemeClr>
              </a:buClr>
              <a:buFont typeface="Wingdings 2"/>
              <a:buChar char=""/>
              <a:defRPr/>
            </a:pPr>
            <a:r>
              <a:rPr lang="en-US" sz="2000" dirty="0">
                <a:solidFill>
                  <a:schemeClr val="accent2">
                    <a:lumMod val="75000"/>
                  </a:schemeClr>
                </a:solidFill>
              </a:rPr>
              <a:t>Choose texts lower in the student’s Lexile range when factors make the reading situation more challenging, threatening or unfamiliar. </a:t>
            </a:r>
          </a:p>
          <a:p>
            <a:pPr marL="640080" lvl="1" indent="-246888" eaLnBrk="1" fontAlgn="auto" hangingPunct="1">
              <a:lnSpc>
                <a:spcPct val="90000"/>
              </a:lnSpc>
              <a:spcAft>
                <a:spcPts val="0"/>
              </a:spcAft>
              <a:buClr>
                <a:schemeClr val="accent3">
                  <a:lumMod val="50000"/>
                </a:schemeClr>
              </a:buClr>
              <a:buFont typeface="Wingdings 2"/>
              <a:buChar char=""/>
              <a:defRPr/>
            </a:pPr>
            <a:r>
              <a:rPr lang="en-US" sz="2000" dirty="0">
                <a:solidFill>
                  <a:schemeClr val="accent2">
                    <a:lumMod val="75000"/>
                  </a:schemeClr>
                </a:solidFill>
              </a:rPr>
              <a:t>Select texts at or above the student’s range to stimulate growth when a topic is of extreme interest to a student, or when you will be giving additional support such as background teaching or discussion.</a:t>
            </a:r>
          </a:p>
          <a:p>
            <a:pPr marL="274320" indent="-274320" eaLnBrk="1" fontAlgn="auto" hangingPunct="1">
              <a:lnSpc>
                <a:spcPct val="90000"/>
              </a:lnSpc>
              <a:spcAft>
                <a:spcPts val="0"/>
              </a:spcAft>
              <a:buClr>
                <a:schemeClr val="accent3">
                  <a:lumMod val="50000"/>
                </a:schemeClr>
              </a:buClr>
              <a:buFont typeface="Wingdings 2"/>
              <a:buChar char=""/>
              <a:defRPr/>
            </a:pPr>
            <a:r>
              <a:rPr lang="en-US" sz="2200" dirty="0"/>
              <a:t>Make parents “partners” by giving them a tool for selecting appropriate reading material for their children (e.g., Summer Reading Lists, visiting library, etc.)</a:t>
            </a:r>
          </a:p>
          <a:p>
            <a:pPr marL="640080" lvl="1" indent="-246888" eaLnBrk="1" fontAlgn="auto" hangingPunct="1">
              <a:lnSpc>
                <a:spcPct val="90000"/>
              </a:lnSpc>
              <a:spcAft>
                <a:spcPts val="0"/>
              </a:spcAft>
              <a:buFont typeface="Wingdings 2"/>
              <a:buChar char=""/>
              <a:defRPr/>
            </a:pPr>
            <a:endParaRPr lang="en-US" sz="2000" dirty="0"/>
          </a:p>
        </p:txBody>
      </p:sp>
      <p:sp>
        <p:nvSpPr>
          <p:cNvPr id="33796" name="Text Box 4"/>
          <p:cNvSpPr txBox="1">
            <a:spLocks noChangeArrowheads="1"/>
          </p:cNvSpPr>
          <p:nvPr/>
        </p:nvSpPr>
        <p:spPr bwMode="auto">
          <a:xfrm>
            <a:off x="304800" y="5715000"/>
            <a:ext cx="8559800"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lvl="1">
              <a:spcBef>
                <a:spcPct val="50000"/>
              </a:spcBef>
              <a:buNone/>
            </a:pPr>
            <a:r>
              <a:rPr lang="en-US" altLang="en-US" sz="1500" b="1" dirty="0">
                <a:latin typeface="Times New Roman" pitchFamily="18" charset="0"/>
              </a:rPr>
              <a:t>Source: </a:t>
            </a:r>
            <a:r>
              <a:rPr lang="en-US" altLang="en-US" sz="1500" b="1" dirty="0">
                <a:latin typeface="Times New Roman" pitchFamily="18" charset="0"/>
                <a:hlinkClick r:id="rId3"/>
              </a:rPr>
              <a:t>https://d1jt5u2s0h3gkt.cloudfront.net/m/cms_page_media/123/Lexiles-in-the-Classroom.pdf</a:t>
            </a:r>
            <a:r>
              <a:rPr lang="en-US" altLang="en-US" sz="1500" b="1" dirty="0">
                <a:latin typeface="Times New Roman" pitchFamily="18" charset="0"/>
              </a:rPr>
              <a:t> </a:t>
            </a:r>
            <a:endParaRPr lang="en-US" altLang="en-US" sz="1500" dirty="0">
              <a:latin typeface="Arial" charset="0"/>
            </a:endParaRPr>
          </a:p>
          <a:p>
            <a:pPr>
              <a:spcBef>
                <a:spcPct val="50000"/>
              </a:spcBef>
              <a:buFontTx/>
              <a:buNone/>
            </a:pPr>
            <a:r>
              <a:rPr lang="en-US" altLang="en-US" sz="1500" b="1" dirty="0">
                <a:latin typeface="Times New Roman" pitchFamily="18" charset="0"/>
              </a:rPr>
              <a:t>  </a:t>
            </a:r>
          </a:p>
        </p:txBody>
      </p:sp>
      <p:sp>
        <p:nvSpPr>
          <p:cNvPr id="2" name="Slide Number Placeholder 1"/>
          <p:cNvSpPr>
            <a:spLocks noGrp="1"/>
          </p:cNvSpPr>
          <p:nvPr>
            <p:ph type="sldNum" sz="quarter" idx="4"/>
          </p:nvPr>
        </p:nvSpPr>
        <p:spPr/>
        <p:txBody>
          <a:bodyPr/>
          <a:lstStyle/>
          <a:p>
            <a:fld id="{B63E4CEF-BB1E-48C7-AE93-F39F6AA99AD7}" type="slidenum">
              <a:rPr lang="en-US" smtClean="0"/>
              <a:pPr/>
              <a:t>33</a:t>
            </a:fld>
            <a:endParaRPr lang="en-US" dirty="0"/>
          </a:p>
        </p:txBody>
      </p:sp>
    </p:spTree>
    <p:extLst>
      <p:ext uri="{BB962C8B-B14F-4D97-AF65-F5344CB8AC3E}">
        <p14:creationId xmlns:p14="http://schemas.microsoft.com/office/powerpoint/2010/main" val="3587065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28246" y="381000"/>
            <a:ext cx="6705600" cy="533400"/>
          </a:xfrm>
        </p:spPr>
        <p:txBody>
          <a:bodyPr>
            <a:noAutofit/>
          </a:bodyPr>
          <a:lstStyle/>
          <a:p>
            <a:pPr eaLnBrk="1" hangingPunct="1">
              <a:defRPr/>
            </a:pPr>
            <a:r>
              <a:rPr lang="en-US" altLang="en-US" sz="4000" b="1" dirty="0">
                <a:solidFill>
                  <a:schemeClr val="accent6">
                    <a:lumMod val="75000"/>
                  </a:schemeClr>
                </a:solidFill>
              </a:rPr>
              <a:t>Parents Can Use Lexiles </a:t>
            </a:r>
          </a:p>
        </p:txBody>
      </p:sp>
      <p:sp>
        <p:nvSpPr>
          <p:cNvPr id="35843" name="Rectangle 3"/>
          <p:cNvSpPr>
            <a:spLocks noGrp="1" noChangeArrowheads="1"/>
          </p:cNvSpPr>
          <p:nvPr>
            <p:ph idx="1"/>
          </p:nvPr>
        </p:nvSpPr>
        <p:spPr>
          <a:xfrm>
            <a:off x="152400" y="1185333"/>
            <a:ext cx="8077200" cy="4947179"/>
          </a:xfrm>
        </p:spPr>
        <p:txBody>
          <a:bodyPr/>
          <a:lstStyle/>
          <a:p>
            <a:pPr eaLnBrk="1" hangingPunct="1">
              <a:lnSpc>
                <a:spcPct val="90000"/>
              </a:lnSpc>
              <a:buClr>
                <a:schemeClr val="accent3">
                  <a:lumMod val="50000"/>
                </a:schemeClr>
              </a:buClr>
              <a:defRPr/>
            </a:pPr>
            <a:r>
              <a:rPr lang="en-US" sz="2800" dirty="0"/>
              <a:t>Promotes family-school connections.</a:t>
            </a:r>
          </a:p>
          <a:p>
            <a:pPr eaLnBrk="1" hangingPunct="1">
              <a:lnSpc>
                <a:spcPct val="90000"/>
              </a:lnSpc>
              <a:buClr>
                <a:schemeClr val="accent3">
                  <a:lumMod val="50000"/>
                </a:schemeClr>
              </a:buClr>
              <a:defRPr/>
            </a:pPr>
            <a:r>
              <a:rPr lang="en-US" sz="2800" dirty="0"/>
              <a:t>Know your child’s Lexile measure.</a:t>
            </a:r>
          </a:p>
          <a:p>
            <a:pPr eaLnBrk="1" hangingPunct="1">
              <a:lnSpc>
                <a:spcPct val="90000"/>
              </a:lnSpc>
              <a:buClr>
                <a:schemeClr val="accent3">
                  <a:lumMod val="50000"/>
                </a:schemeClr>
              </a:buClr>
              <a:defRPr/>
            </a:pPr>
            <a:r>
              <a:rPr lang="en-US" sz="2800" dirty="0"/>
              <a:t>Know your child’s Lexile range.</a:t>
            </a:r>
          </a:p>
          <a:p>
            <a:pPr lvl="1" eaLnBrk="1" hangingPunct="1">
              <a:lnSpc>
                <a:spcPct val="90000"/>
              </a:lnSpc>
              <a:buClr>
                <a:schemeClr val="accent3">
                  <a:lumMod val="50000"/>
                </a:schemeClr>
              </a:buClr>
              <a:defRPr/>
            </a:pPr>
            <a:r>
              <a:rPr lang="en-US" dirty="0">
                <a:solidFill>
                  <a:schemeClr val="accent2">
                    <a:lumMod val="75000"/>
                  </a:schemeClr>
                </a:solidFill>
              </a:rPr>
              <a:t>50L above and 100L below their reported Lexile measure.  This range represents the boundaries between the easiest kind of reading material for your child and the hardest level at which he/she can read successfully.</a:t>
            </a:r>
          </a:p>
          <a:p>
            <a:pPr eaLnBrk="1" hangingPunct="1">
              <a:lnSpc>
                <a:spcPct val="90000"/>
              </a:lnSpc>
              <a:buClr>
                <a:schemeClr val="accent3">
                  <a:lumMod val="50000"/>
                </a:schemeClr>
              </a:buClr>
              <a:defRPr/>
            </a:pPr>
            <a:r>
              <a:rPr lang="en-US" sz="2800" dirty="0"/>
              <a:t>Use the Lexile Find a Book Database                                   (at </a:t>
            </a:r>
            <a:r>
              <a:rPr lang="en-US" sz="2800" dirty="0">
                <a:hlinkClick r:id="rId3"/>
              </a:rPr>
              <a:t>http://lexile.com/fab/</a:t>
            </a:r>
            <a:r>
              <a:rPr lang="en-US" sz="2800" dirty="0"/>
              <a:t>) to find                          books in the child’s Lexile range.</a:t>
            </a:r>
          </a:p>
        </p:txBody>
      </p:sp>
      <p:pic>
        <p:nvPicPr>
          <p:cNvPr id="34820" name="Picture 4" descr="MPj0386357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47981">
            <a:off x="6030193" y="962865"/>
            <a:ext cx="1091794"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MPj0400239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76091" y="3810000"/>
            <a:ext cx="2171700" cy="173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Box 6"/>
          <p:cNvSpPr txBox="1">
            <a:spLocks noChangeArrowheads="1"/>
          </p:cNvSpPr>
          <p:nvPr/>
        </p:nvSpPr>
        <p:spPr bwMode="auto">
          <a:xfrm>
            <a:off x="457200" y="5685134"/>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latin typeface="Times New Roman" pitchFamily="18" charset="0"/>
                <a:cs typeface="Times New Roman" pitchFamily="18" charset="0"/>
              </a:rPr>
              <a:t>Source:</a:t>
            </a:r>
            <a:r>
              <a:rPr lang="en-US" altLang="en-US" sz="1800" dirty="0">
                <a:latin typeface="Arial" charset="0"/>
              </a:rPr>
              <a:t> </a:t>
            </a:r>
            <a:r>
              <a:rPr lang="en-US" altLang="en-US" sz="1600" dirty="0">
                <a:latin typeface="Arial" charset="0"/>
                <a:hlinkClick r:id="rId6"/>
              </a:rPr>
              <a:t>http://cdn.lexile.com/m/cms_page_media/135/Lexiles-at-Home_2.pdf</a:t>
            </a:r>
            <a:r>
              <a:rPr lang="en-US" altLang="en-US" sz="1600" dirty="0">
                <a:latin typeface="Arial" charset="0"/>
              </a:rPr>
              <a:t> </a:t>
            </a:r>
          </a:p>
        </p:txBody>
      </p:sp>
      <p:sp>
        <p:nvSpPr>
          <p:cNvPr id="2" name="Slide Number Placeholder 1"/>
          <p:cNvSpPr>
            <a:spLocks noGrp="1"/>
          </p:cNvSpPr>
          <p:nvPr>
            <p:ph type="sldNum" sz="quarter" idx="4"/>
          </p:nvPr>
        </p:nvSpPr>
        <p:spPr/>
        <p:txBody>
          <a:bodyPr/>
          <a:lstStyle/>
          <a:p>
            <a:fld id="{B63E4CEF-BB1E-48C7-AE93-F39F6AA99AD7}" type="slidenum">
              <a:rPr lang="en-US" smtClean="0"/>
              <a:pPr/>
              <a:t>34</a:t>
            </a:fld>
            <a:endParaRPr lang="en-US" dirty="0"/>
          </a:p>
        </p:txBody>
      </p:sp>
    </p:spTree>
    <p:extLst>
      <p:ext uri="{BB962C8B-B14F-4D97-AF65-F5344CB8AC3E}">
        <p14:creationId xmlns:p14="http://schemas.microsoft.com/office/powerpoint/2010/main" val="3746768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363372" y="380999"/>
            <a:ext cx="4501662" cy="1138311"/>
          </a:xfrm>
        </p:spPr>
        <p:txBody>
          <a:bodyPr>
            <a:normAutofit fontScale="90000"/>
          </a:bodyPr>
          <a:lstStyle/>
          <a:p>
            <a:pPr>
              <a:defRPr/>
            </a:pPr>
            <a:r>
              <a:rPr lang="en-US" altLang="en-US" sz="4000" b="1" dirty="0">
                <a:solidFill>
                  <a:schemeClr val="accent6">
                    <a:lumMod val="75000"/>
                  </a:schemeClr>
                </a:solidFill>
              </a:rPr>
              <a:t>Parents </a:t>
            </a:r>
            <a:br>
              <a:rPr lang="en-US" altLang="en-US" sz="4000" b="1" dirty="0">
                <a:solidFill>
                  <a:schemeClr val="accent6">
                    <a:lumMod val="75000"/>
                  </a:schemeClr>
                </a:solidFill>
              </a:rPr>
            </a:br>
            <a:r>
              <a:rPr lang="en-US" altLang="en-US" sz="4000" b="1" dirty="0">
                <a:solidFill>
                  <a:schemeClr val="accent6">
                    <a:lumMod val="75000"/>
                  </a:schemeClr>
                </a:solidFill>
              </a:rPr>
              <a:t>Can Use Lexiles </a:t>
            </a:r>
          </a:p>
        </p:txBody>
      </p:sp>
      <p:sp>
        <p:nvSpPr>
          <p:cNvPr id="37891" name="Rectangle 3"/>
          <p:cNvSpPr>
            <a:spLocks noGrp="1" noChangeArrowheads="1"/>
          </p:cNvSpPr>
          <p:nvPr>
            <p:ph idx="1"/>
          </p:nvPr>
        </p:nvSpPr>
        <p:spPr>
          <a:xfrm>
            <a:off x="457200" y="1828800"/>
            <a:ext cx="8382000" cy="4419600"/>
          </a:xfrm>
        </p:spPr>
        <p:txBody>
          <a:bodyPr>
            <a:noAutofit/>
          </a:bodyPr>
          <a:lstStyle/>
          <a:p>
            <a:pPr marL="274320" indent="-274320" eaLnBrk="1" fontAlgn="auto" hangingPunct="1">
              <a:spcAft>
                <a:spcPts val="0"/>
              </a:spcAft>
              <a:buClr>
                <a:schemeClr val="accent3">
                  <a:lumMod val="50000"/>
                </a:schemeClr>
              </a:buClr>
              <a:buFont typeface="Wingdings 2"/>
              <a:buChar char=""/>
              <a:defRPr/>
            </a:pPr>
            <a:r>
              <a:rPr lang="en-US" sz="2400" dirty="0"/>
              <a:t>Ensure that your child reads every day.</a:t>
            </a:r>
          </a:p>
          <a:p>
            <a:pPr marL="274320" indent="-274320" eaLnBrk="1" fontAlgn="auto" hangingPunct="1">
              <a:spcAft>
                <a:spcPts val="0"/>
              </a:spcAft>
              <a:buClr>
                <a:schemeClr val="accent3">
                  <a:lumMod val="50000"/>
                </a:schemeClr>
              </a:buClr>
              <a:buFont typeface="Wingdings 2"/>
              <a:buChar char=""/>
              <a:defRPr/>
            </a:pPr>
            <a:r>
              <a:rPr lang="en-US" sz="2400" dirty="0"/>
              <a:t>Parents should read to set a good example.  Reading newspapers and magazines will show children that reading is a wonderful pastime as well as a window to the world of learning.</a:t>
            </a:r>
          </a:p>
          <a:p>
            <a:pPr marL="274320" indent="-274320" eaLnBrk="1" fontAlgn="auto" hangingPunct="1">
              <a:spcAft>
                <a:spcPts val="0"/>
              </a:spcAft>
              <a:buClr>
                <a:schemeClr val="accent3">
                  <a:lumMod val="50000"/>
                </a:schemeClr>
              </a:buClr>
              <a:buFont typeface="Wingdings 2"/>
              <a:buChar char=""/>
              <a:defRPr/>
            </a:pPr>
            <a:r>
              <a:rPr lang="en-US" sz="2400" dirty="0"/>
              <a:t>Ask school or library for book lists within Lexile range.</a:t>
            </a:r>
          </a:p>
          <a:p>
            <a:pPr marL="274320" indent="-274320" eaLnBrk="1" fontAlgn="auto" hangingPunct="1">
              <a:spcAft>
                <a:spcPts val="0"/>
              </a:spcAft>
              <a:buClr>
                <a:schemeClr val="accent3">
                  <a:lumMod val="50000"/>
                </a:schemeClr>
              </a:buClr>
              <a:buFont typeface="Wingdings 2"/>
              <a:buChar char=""/>
              <a:defRPr/>
            </a:pPr>
            <a:r>
              <a:rPr lang="en-US" sz="2400" dirty="0"/>
              <a:t>Student’s interests should play a part in book selection.</a:t>
            </a:r>
          </a:p>
          <a:p>
            <a:pPr marL="274320" indent="-274320" eaLnBrk="1" fontAlgn="auto" hangingPunct="1">
              <a:spcAft>
                <a:spcPts val="0"/>
              </a:spcAft>
              <a:buClr>
                <a:schemeClr val="accent3">
                  <a:lumMod val="50000"/>
                </a:schemeClr>
              </a:buClr>
              <a:buFont typeface="Wingdings 2"/>
              <a:buChar char=""/>
              <a:defRPr/>
            </a:pPr>
            <a:r>
              <a:rPr lang="en-US" sz="2400" dirty="0"/>
              <a:t>Visit public libraries often.</a:t>
            </a:r>
          </a:p>
          <a:p>
            <a:pPr marL="274320" indent="-274320" eaLnBrk="1" fontAlgn="auto" hangingPunct="1">
              <a:spcAft>
                <a:spcPts val="0"/>
              </a:spcAft>
              <a:buClr>
                <a:schemeClr val="accent3">
                  <a:lumMod val="50000"/>
                </a:schemeClr>
              </a:buClr>
              <a:buFont typeface="Wingdings 2"/>
              <a:buChar char=""/>
              <a:defRPr/>
            </a:pPr>
            <a:r>
              <a:rPr lang="en-US" sz="2400" dirty="0"/>
              <a:t>Participate in summer reading programs.</a:t>
            </a:r>
          </a:p>
          <a:p>
            <a:pPr marL="274320" indent="-274320" eaLnBrk="1" fontAlgn="auto" hangingPunct="1">
              <a:spcAft>
                <a:spcPts val="0"/>
              </a:spcAft>
              <a:buClr>
                <a:schemeClr val="accent3"/>
              </a:buClr>
              <a:buFontTx/>
              <a:buNone/>
              <a:defRPr/>
            </a:pPr>
            <a:endParaRPr lang="en-US" sz="2400" dirty="0"/>
          </a:p>
          <a:p>
            <a:pPr marL="274320" indent="-274320" eaLnBrk="1" fontAlgn="auto" hangingPunct="1">
              <a:spcAft>
                <a:spcPts val="0"/>
              </a:spcAft>
              <a:buClr>
                <a:schemeClr val="accent3"/>
              </a:buClr>
              <a:buFont typeface="Wingdings 2"/>
              <a:buChar char=""/>
              <a:defRPr/>
            </a:pPr>
            <a:endParaRPr lang="en-US" sz="2400" dirty="0"/>
          </a:p>
        </p:txBody>
      </p:sp>
      <p:pic>
        <p:nvPicPr>
          <p:cNvPr id="35844" name="Picture 4" descr="MPj030897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8989" y="4351338"/>
            <a:ext cx="17002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5"/>
          <p:cNvSpPr txBox="1">
            <a:spLocks noChangeArrowheads="1"/>
          </p:cNvSpPr>
          <p:nvPr/>
        </p:nvSpPr>
        <p:spPr bwMode="auto">
          <a:xfrm>
            <a:off x="457200" y="5638800"/>
            <a:ext cx="7772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500" b="1" dirty="0">
                <a:latin typeface="Times New Roman" pitchFamily="18" charset="0"/>
                <a:cs typeface="Times New Roman" pitchFamily="18" charset="0"/>
              </a:rPr>
              <a:t>Source:</a:t>
            </a:r>
            <a:r>
              <a:rPr lang="en-US" altLang="en-US" sz="1500" dirty="0">
                <a:latin typeface="Arial" charset="0"/>
              </a:rPr>
              <a:t> </a:t>
            </a:r>
            <a:r>
              <a:rPr lang="en-US" altLang="en-US" sz="1500" dirty="0">
                <a:latin typeface="Arial" charset="0"/>
                <a:hlinkClick r:id="rId4"/>
              </a:rPr>
              <a:t>http://cdn.lexile.com/m/cms_page_media/135/Lexiles-at-Home_2.pdf</a:t>
            </a:r>
            <a:r>
              <a:rPr lang="en-US" altLang="en-US" sz="1500" dirty="0">
                <a:latin typeface="Arial" charset="0"/>
              </a:rPr>
              <a:t> </a:t>
            </a:r>
          </a:p>
          <a:p>
            <a:pPr eaLnBrk="1" hangingPunct="1">
              <a:spcBef>
                <a:spcPct val="0"/>
              </a:spcBef>
              <a:buFontTx/>
              <a:buNone/>
            </a:pPr>
            <a:endParaRPr lang="en-US" altLang="en-US" sz="1500" dirty="0">
              <a:latin typeface="Arial" charset="0"/>
            </a:endParaRPr>
          </a:p>
        </p:txBody>
      </p:sp>
      <p:pic>
        <p:nvPicPr>
          <p:cNvPr id="3584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8049" y="350985"/>
            <a:ext cx="171767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B63E4CEF-BB1E-48C7-AE93-F39F6AA99AD7}" type="slidenum">
              <a:rPr lang="en-US" smtClean="0"/>
              <a:pPr/>
              <a:t>35</a:t>
            </a:fld>
            <a:endParaRPr lang="en-US" dirty="0"/>
          </a:p>
        </p:txBody>
      </p:sp>
    </p:spTree>
    <p:extLst>
      <p:ext uri="{BB962C8B-B14F-4D97-AF65-F5344CB8AC3E}">
        <p14:creationId xmlns:p14="http://schemas.microsoft.com/office/powerpoint/2010/main" val="4224605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304800"/>
            <a:ext cx="8229600" cy="685800"/>
          </a:xfrm>
        </p:spPr>
        <p:txBody>
          <a:bodyPr>
            <a:noAutofit/>
          </a:bodyPr>
          <a:lstStyle/>
          <a:p>
            <a:pPr eaLnBrk="1" hangingPunct="1">
              <a:defRPr/>
            </a:pPr>
            <a:r>
              <a:rPr lang="en-US" altLang="en-US" sz="4000" b="1" dirty="0">
                <a:solidFill>
                  <a:schemeClr val="accent6">
                    <a:lumMod val="75000"/>
                  </a:schemeClr>
                </a:solidFill>
              </a:rPr>
              <a:t>Parents Can Use Lexiles </a:t>
            </a:r>
          </a:p>
        </p:txBody>
      </p:sp>
      <p:sp>
        <p:nvSpPr>
          <p:cNvPr id="36867" name="Rectangle 3"/>
          <p:cNvSpPr>
            <a:spLocks noGrp="1" noChangeArrowheads="1"/>
          </p:cNvSpPr>
          <p:nvPr>
            <p:ph idx="1"/>
          </p:nvPr>
        </p:nvSpPr>
        <p:spPr>
          <a:xfrm>
            <a:off x="248529" y="1097280"/>
            <a:ext cx="7620000" cy="4916341"/>
          </a:xfrm>
        </p:spPr>
        <p:txBody>
          <a:bodyPr/>
          <a:lstStyle/>
          <a:p>
            <a:pPr>
              <a:lnSpc>
                <a:spcPct val="90000"/>
              </a:lnSpc>
              <a:buClrTx/>
            </a:pPr>
            <a:r>
              <a:rPr lang="en-US" altLang="en-US" sz="2400" dirty="0"/>
              <a:t>When a reading assignment proves to be too difficult, provide adult-directed assistance:</a:t>
            </a:r>
          </a:p>
          <a:p>
            <a:pPr lvl="1" eaLnBrk="1" hangingPunct="1">
              <a:lnSpc>
                <a:spcPct val="90000"/>
              </a:lnSpc>
              <a:buClr>
                <a:schemeClr val="accent5">
                  <a:lumMod val="50000"/>
                </a:schemeClr>
              </a:buClr>
            </a:pPr>
            <a:r>
              <a:rPr lang="en-US" altLang="en-US" sz="2000" dirty="0">
                <a:solidFill>
                  <a:schemeClr val="accent2">
                    <a:lumMod val="75000"/>
                  </a:schemeClr>
                </a:solidFill>
              </a:rPr>
              <a:t>Review words and definitions from the glossary or dictionary.</a:t>
            </a:r>
          </a:p>
          <a:p>
            <a:pPr lvl="1" eaLnBrk="1" hangingPunct="1">
              <a:lnSpc>
                <a:spcPct val="90000"/>
              </a:lnSpc>
              <a:buClr>
                <a:schemeClr val="accent5">
                  <a:lumMod val="50000"/>
                </a:schemeClr>
              </a:buClr>
            </a:pPr>
            <a:r>
              <a:rPr lang="en-US" altLang="en-US" sz="2000" dirty="0">
                <a:solidFill>
                  <a:schemeClr val="accent2">
                    <a:lumMod val="75000"/>
                  </a:schemeClr>
                </a:solidFill>
              </a:rPr>
              <a:t>Review questions at the end of a chapter before child reads text.</a:t>
            </a:r>
          </a:p>
          <a:p>
            <a:pPr lvl="1" eaLnBrk="1" hangingPunct="1">
              <a:lnSpc>
                <a:spcPct val="90000"/>
              </a:lnSpc>
              <a:buClr>
                <a:schemeClr val="accent5">
                  <a:lumMod val="50000"/>
                </a:schemeClr>
              </a:buClr>
            </a:pPr>
            <a:r>
              <a:rPr lang="en-US" altLang="en-US" sz="2000" dirty="0">
                <a:solidFill>
                  <a:schemeClr val="accent2">
                    <a:lumMod val="75000"/>
                  </a:schemeClr>
                </a:solidFill>
              </a:rPr>
              <a:t>Pair-share read – Parent and student alternate reading the text. Stop, discuss, and ask questions along the way to see that student understands.</a:t>
            </a:r>
          </a:p>
          <a:p>
            <a:pPr lvl="1" eaLnBrk="1" hangingPunct="1">
              <a:lnSpc>
                <a:spcPct val="90000"/>
              </a:lnSpc>
              <a:buClr>
                <a:schemeClr val="accent5">
                  <a:lumMod val="50000"/>
                </a:schemeClr>
              </a:buClr>
            </a:pPr>
            <a:r>
              <a:rPr lang="en-US" altLang="en-US" sz="2000" dirty="0">
                <a:solidFill>
                  <a:schemeClr val="accent2">
                    <a:lumMod val="75000"/>
                  </a:schemeClr>
                </a:solidFill>
              </a:rPr>
              <a:t>Return to end of chapter questions and glossary to make certain your child understands the material.</a:t>
            </a:r>
          </a:p>
          <a:p>
            <a:pPr eaLnBrk="1" hangingPunct="1">
              <a:lnSpc>
                <a:spcPct val="90000"/>
              </a:lnSpc>
              <a:buClrTx/>
            </a:pPr>
            <a:r>
              <a:rPr lang="en-US" altLang="en-US" sz="2400" dirty="0"/>
              <a:t>Celebrate your child’s reading accomplishments.</a:t>
            </a:r>
          </a:p>
          <a:p>
            <a:pPr lvl="1" eaLnBrk="1" hangingPunct="1">
              <a:lnSpc>
                <a:spcPct val="90000"/>
              </a:lnSpc>
              <a:buClr>
                <a:schemeClr val="accent5">
                  <a:lumMod val="50000"/>
                </a:schemeClr>
              </a:buClr>
            </a:pPr>
            <a:r>
              <a:rPr lang="en-US" altLang="en-US" sz="2000" dirty="0">
                <a:solidFill>
                  <a:schemeClr val="accent2">
                    <a:lumMod val="75000"/>
                  </a:schemeClr>
                </a:solidFill>
              </a:rPr>
              <a:t>Set goals – </a:t>
            </a:r>
          </a:p>
          <a:p>
            <a:pPr lvl="2" eaLnBrk="1" hangingPunct="1">
              <a:lnSpc>
                <a:spcPct val="90000"/>
              </a:lnSpc>
            </a:pPr>
            <a:r>
              <a:rPr lang="en-US" altLang="en-US" sz="1800" dirty="0">
                <a:solidFill>
                  <a:schemeClr val="accent2">
                    <a:lumMod val="75000"/>
                  </a:schemeClr>
                </a:solidFill>
              </a:rPr>
              <a:t>number of books read</a:t>
            </a:r>
          </a:p>
          <a:p>
            <a:pPr lvl="2" eaLnBrk="1" hangingPunct="1">
              <a:lnSpc>
                <a:spcPct val="90000"/>
              </a:lnSpc>
            </a:pPr>
            <a:r>
              <a:rPr lang="en-US" altLang="en-US" sz="1800" dirty="0">
                <a:solidFill>
                  <a:schemeClr val="accent2">
                    <a:lumMod val="75000"/>
                  </a:schemeClr>
                </a:solidFill>
              </a:rPr>
              <a:t>variety of books</a:t>
            </a:r>
          </a:p>
          <a:p>
            <a:pPr lvl="2" eaLnBrk="1" hangingPunct="1">
              <a:lnSpc>
                <a:spcPct val="90000"/>
              </a:lnSpc>
            </a:pPr>
            <a:r>
              <a:rPr lang="en-US" altLang="en-US" sz="1800" dirty="0">
                <a:solidFill>
                  <a:schemeClr val="accent2">
                    <a:lumMod val="75000"/>
                  </a:schemeClr>
                </a:solidFill>
              </a:rPr>
              <a:t>stretch to books at higher Lexile</a:t>
            </a:r>
          </a:p>
        </p:txBody>
      </p:sp>
      <p:pic>
        <p:nvPicPr>
          <p:cNvPr id="36868" name="Picture 4" descr="MPj030895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6733" y="4419600"/>
            <a:ext cx="1992313" cy="124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5"/>
          <p:cNvSpPr txBox="1">
            <a:spLocks noChangeArrowheads="1"/>
          </p:cNvSpPr>
          <p:nvPr/>
        </p:nvSpPr>
        <p:spPr bwMode="auto">
          <a:xfrm>
            <a:off x="457200" y="5791200"/>
            <a:ext cx="7772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500" b="1" dirty="0">
                <a:latin typeface="Times New Roman" pitchFamily="18" charset="0"/>
                <a:cs typeface="Times New Roman" pitchFamily="18" charset="0"/>
              </a:rPr>
              <a:t>Source:</a:t>
            </a:r>
            <a:r>
              <a:rPr lang="en-US" altLang="en-US" sz="1500" dirty="0">
                <a:latin typeface="Arial" charset="0"/>
              </a:rPr>
              <a:t> </a:t>
            </a:r>
            <a:r>
              <a:rPr lang="en-US" altLang="en-US" sz="1500" dirty="0">
                <a:latin typeface="Arial" charset="0"/>
                <a:hlinkClick r:id="rId4"/>
              </a:rPr>
              <a:t>http://cdn.lexile.com/m/cms_page_media/135/Lexiles-at-Home_2.pdf</a:t>
            </a:r>
            <a:r>
              <a:rPr lang="en-US" altLang="en-US" sz="1500" dirty="0">
                <a:latin typeface="Arial" charset="0"/>
              </a:rPr>
              <a:t> </a:t>
            </a:r>
          </a:p>
          <a:p>
            <a:pPr eaLnBrk="1" hangingPunct="1">
              <a:spcBef>
                <a:spcPct val="0"/>
              </a:spcBef>
              <a:buFontTx/>
              <a:buNone/>
            </a:pPr>
            <a:endParaRPr lang="en-US" altLang="en-US" sz="1500" dirty="0">
              <a:latin typeface="Arial" charset="0"/>
            </a:endParaRPr>
          </a:p>
        </p:txBody>
      </p:sp>
      <p:sp>
        <p:nvSpPr>
          <p:cNvPr id="2" name="Slide Number Placeholder 1"/>
          <p:cNvSpPr>
            <a:spLocks noGrp="1"/>
          </p:cNvSpPr>
          <p:nvPr>
            <p:ph type="sldNum" sz="quarter" idx="4"/>
          </p:nvPr>
        </p:nvSpPr>
        <p:spPr/>
        <p:txBody>
          <a:bodyPr/>
          <a:lstStyle/>
          <a:p>
            <a:fld id="{B63E4CEF-BB1E-48C7-AE93-F39F6AA99AD7}" type="slidenum">
              <a:rPr lang="en-US" smtClean="0"/>
              <a:pPr/>
              <a:t>36</a:t>
            </a:fld>
            <a:endParaRPr lang="en-US" dirty="0"/>
          </a:p>
        </p:txBody>
      </p:sp>
    </p:spTree>
    <p:extLst>
      <p:ext uri="{BB962C8B-B14F-4D97-AF65-F5344CB8AC3E}">
        <p14:creationId xmlns:p14="http://schemas.microsoft.com/office/powerpoint/2010/main" val="32232621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4"/>
          <p:cNvSpPr>
            <a:spLocks noGrp="1" noChangeArrowheads="1"/>
          </p:cNvSpPr>
          <p:nvPr>
            <p:ph type="subTitle" idx="1"/>
          </p:nvPr>
        </p:nvSpPr>
        <p:spPr>
          <a:xfrm>
            <a:off x="1143000" y="3602038"/>
            <a:ext cx="6858000" cy="2151648"/>
          </a:xfrm>
        </p:spPr>
        <p:txBody>
          <a:bodyPr>
            <a:normAutofit fontScale="77500" lnSpcReduction="20000"/>
          </a:bodyPr>
          <a:lstStyle/>
          <a:p>
            <a:pPr eaLnBrk="1" hangingPunct="1">
              <a:lnSpc>
                <a:spcPct val="100000"/>
              </a:lnSpc>
              <a:spcBef>
                <a:spcPts val="0"/>
              </a:spcBef>
            </a:pPr>
            <a:r>
              <a:rPr lang="en-US" altLang="en-US" sz="2800" b="1" dirty="0"/>
              <a:t>The next few slides provide a brief overview of students’ Lexile measures from the 2016–2017 academic year. </a:t>
            </a:r>
          </a:p>
          <a:p>
            <a:pPr eaLnBrk="1" hangingPunct="1">
              <a:lnSpc>
                <a:spcPct val="100000"/>
              </a:lnSpc>
              <a:spcBef>
                <a:spcPts val="0"/>
              </a:spcBef>
            </a:pPr>
            <a:endParaRPr lang="en-US" altLang="en-US" sz="2800" b="1" dirty="0"/>
          </a:p>
          <a:p>
            <a:pPr>
              <a:lnSpc>
                <a:spcPct val="100000"/>
              </a:lnSpc>
              <a:spcBef>
                <a:spcPts val="0"/>
              </a:spcBef>
            </a:pPr>
            <a:r>
              <a:rPr lang="en-US" altLang="en-US" sz="2800" b="1" dirty="0"/>
              <a:t>During the 2016-2017 school year, </a:t>
            </a:r>
            <a:r>
              <a:rPr lang="en-US" altLang="en-US" sz="2800" b="1" dirty="0">
                <a:solidFill>
                  <a:srgbClr val="FF0000"/>
                </a:solidFill>
              </a:rPr>
              <a:t>1,055,369</a:t>
            </a:r>
            <a:r>
              <a:rPr lang="en-US" altLang="en-US" sz="2800" b="1" dirty="0"/>
              <a:t> students took an ELA Milestones assessment and those with a valid scale score also received a Lexile score.</a:t>
            </a:r>
          </a:p>
          <a:p>
            <a:pPr eaLnBrk="1" hangingPunct="1">
              <a:lnSpc>
                <a:spcPct val="100000"/>
              </a:lnSpc>
              <a:spcBef>
                <a:spcPts val="0"/>
              </a:spcBef>
            </a:pPr>
            <a:endParaRPr lang="en-US" altLang="en-US" sz="2800" b="1" dirty="0"/>
          </a:p>
          <a:p>
            <a:pPr eaLnBrk="1" hangingPunct="1"/>
            <a:endParaRPr lang="en-US" altLang="en-US" sz="2800" dirty="0"/>
          </a:p>
        </p:txBody>
      </p:sp>
      <p:sp>
        <p:nvSpPr>
          <p:cNvPr id="37890" name="Rectangle 2"/>
          <p:cNvSpPr>
            <a:spLocks noGrp="1" noChangeArrowheads="1"/>
          </p:cNvSpPr>
          <p:nvPr>
            <p:ph type="ctrTitle"/>
          </p:nvPr>
        </p:nvSpPr>
        <p:spPr/>
        <p:txBody>
          <a:bodyPr/>
          <a:lstStyle/>
          <a:p>
            <a:pPr eaLnBrk="1" hangingPunct="1">
              <a:defRPr/>
            </a:pPr>
            <a:r>
              <a:rPr lang="en-US" altLang="en-US" sz="4800" b="1" dirty="0">
                <a:solidFill>
                  <a:schemeClr val="accent6">
                    <a:lumMod val="75000"/>
                  </a:schemeClr>
                </a:solidFill>
              </a:rPr>
              <a:t>Georgia’s Lexile Results</a:t>
            </a:r>
            <a:br>
              <a:rPr lang="en-US" altLang="en-US" sz="4800" dirty="0">
                <a:solidFill>
                  <a:schemeClr val="accent6">
                    <a:lumMod val="75000"/>
                  </a:schemeClr>
                </a:solidFill>
              </a:rPr>
            </a:br>
            <a:endParaRPr lang="en-US" altLang="en-US" sz="4800" dirty="0">
              <a:solidFill>
                <a:schemeClr val="accent6">
                  <a:lumMod val="75000"/>
                </a:schemeClr>
              </a:solidFill>
            </a:endParaRPr>
          </a:p>
        </p:txBody>
      </p:sp>
      <p:sp>
        <p:nvSpPr>
          <p:cNvPr id="2" name="Slide Number Placeholder 1"/>
          <p:cNvSpPr>
            <a:spLocks noGrp="1"/>
          </p:cNvSpPr>
          <p:nvPr>
            <p:ph type="sldNum" sz="quarter" idx="4"/>
          </p:nvPr>
        </p:nvSpPr>
        <p:spPr/>
        <p:txBody>
          <a:bodyPr/>
          <a:lstStyle/>
          <a:p>
            <a:fld id="{B63E4CEF-BB1E-48C7-AE93-F39F6AA99AD7}" type="slidenum">
              <a:rPr lang="en-US" smtClean="0"/>
              <a:pPr/>
              <a:t>37</a:t>
            </a:fld>
            <a:endParaRPr lang="en-US" dirty="0"/>
          </a:p>
        </p:txBody>
      </p:sp>
    </p:spTree>
    <p:extLst>
      <p:ext uri="{BB962C8B-B14F-4D97-AF65-F5344CB8AC3E}">
        <p14:creationId xmlns:p14="http://schemas.microsoft.com/office/powerpoint/2010/main" val="3939569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19456" y="242455"/>
            <a:ext cx="6707817" cy="1132248"/>
          </a:xfrm>
        </p:spPr>
        <p:txBody>
          <a:bodyPr>
            <a:normAutofit fontScale="90000"/>
          </a:bodyPr>
          <a:lstStyle/>
          <a:p>
            <a:r>
              <a:rPr lang="en-US" altLang="en-US" sz="3200" dirty="0">
                <a:solidFill>
                  <a:srgbClr val="3E12FA"/>
                </a:solidFill>
              </a:rPr>
              <a:t>Lexile Results for Georgia Students:  Spring 2009 – Spring 2017</a:t>
            </a:r>
          </a:p>
        </p:txBody>
      </p:sp>
      <p:graphicFrame>
        <p:nvGraphicFramePr>
          <p:cNvPr id="2" name="Table 1"/>
          <p:cNvGraphicFramePr>
            <a:graphicFrameLocks noGrp="1"/>
          </p:cNvGraphicFramePr>
          <p:nvPr>
            <p:extLst>
              <p:ext uri="{D42A27DB-BD31-4B8C-83A1-F6EECF244321}">
                <p14:modId xmlns:p14="http://schemas.microsoft.com/office/powerpoint/2010/main" val="3512058828"/>
              </p:ext>
            </p:extLst>
          </p:nvPr>
        </p:nvGraphicFramePr>
        <p:xfrm>
          <a:off x="332494" y="1635125"/>
          <a:ext cx="8490858" cy="3948116"/>
        </p:xfrm>
        <a:graphic>
          <a:graphicData uri="http://schemas.openxmlformats.org/drawingml/2006/table">
            <a:tbl>
              <a:tblPr firstRow="1" firstCol="1" bandRow="1"/>
              <a:tblGrid>
                <a:gridCol w="978352">
                  <a:extLst>
                    <a:ext uri="{9D8B030D-6E8A-4147-A177-3AD203B41FA5}">
                      <a16:colId xmlns:a16="http://schemas.microsoft.com/office/drawing/2014/main" val="20000"/>
                    </a:ext>
                  </a:extLst>
                </a:gridCol>
                <a:gridCol w="628405">
                  <a:extLst>
                    <a:ext uri="{9D8B030D-6E8A-4147-A177-3AD203B41FA5}">
                      <a16:colId xmlns:a16="http://schemas.microsoft.com/office/drawing/2014/main" val="20001"/>
                    </a:ext>
                  </a:extLst>
                </a:gridCol>
                <a:gridCol w="628405">
                  <a:extLst>
                    <a:ext uri="{9D8B030D-6E8A-4147-A177-3AD203B41FA5}">
                      <a16:colId xmlns:a16="http://schemas.microsoft.com/office/drawing/2014/main" val="20002"/>
                    </a:ext>
                  </a:extLst>
                </a:gridCol>
                <a:gridCol w="628405">
                  <a:extLst>
                    <a:ext uri="{9D8B030D-6E8A-4147-A177-3AD203B41FA5}">
                      <a16:colId xmlns:a16="http://schemas.microsoft.com/office/drawing/2014/main" val="20003"/>
                    </a:ext>
                  </a:extLst>
                </a:gridCol>
                <a:gridCol w="629214">
                  <a:extLst>
                    <a:ext uri="{9D8B030D-6E8A-4147-A177-3AD203B41FA5}">
                      <a16:colId xmlns:a16="http://schemas.microsoft.com/office/drawing/2014/main" val="20004"/>
                    </a:ext>
                  </a:extLst>
                </a:gridCol>
                <a:gridCol w="628405">
                  <a:extLst>
                    <a:ext uri="{9D8B030D-6E8A-4147-A177-3AD203B41FA5}">
                      <a16:colId xmlns:a16="http://schemas.microsoft.com/office/drawing/2014/main" val="20005"/>
                    </a:ext>
                  </a:extLst>
                </a:gridCol>
                <a:gridCol w="628405">
                  <a:extLst>
                    <a:ext uri="{9D8B030D-6E8A-4147-A177-3AD203B41FA5}">
                      <a16:colId xmlns:a16="http://schemas.microsoft.com/office/drawing/2014/main" val="20006"/>
                    </a:ext>
                  </a:extLst>
                </a:gridCol>
                <a:gridCol w="628405">
                  <a:extLst>
                    <a:ext uri="{9D8B030D-6E8A-4147-A177-3AD203B41FA5}">
                      <a16:colId xmlns:a16="http://schemas.microsoft.com/office/drawing/2014/main" val="20007"/>
                    </a:ext>
                  </a:extLst>
                </a:gridCol>
                <a:gridCol w="578079">
                  <a:extLst>
                    <a:ext uri="{9D8B030D-6E8A-4147-A177-3AD203B41FA5}">
                      <a16:colId xmlns:a16="http://schemas.microsoft.com/office/drawing/2014/main" val="20008"/>
                    </a:ext>
                  </a:extLst>
                </a:gridCol>
                <a:gridCol w="578079">
                  <a:extLst>
                    <a:ext uri="{9D8B030D-6E8A-4147-A177-3AD203B41FA5}">
                      <a16:colId xmlns:a16="http://schemas.microsoft.com/office/drawing/2014/main" val="20009"/>
                    </a:ext>
                  </a:extLst>
                </a:gridCol>
                <a:gridCol w="978352">
                  <a:extLst>
                    <a:ext uri="{9D8B030D-6E8A-4147-A177-3AD203B41FA5}">
                      <a16:colId xmlns:a16="http://schemas.microsoft.com/office/drawing/2014/main" val="20010"/>
                    </a:ext>
                  </a:extLst>
                </a:gridCol>
                <a:gridCol w="978352">
                  <a:extLst>
                    <a:ext uri="{9D8B030D-6E8A-4147-A177-3AD203B41FA5}">
                      <a16:colId xmlns:a16="http://schemas.microsoft.com/office/drawing/2014/main" val="20011"/>
                    </a:ext>
                  </a:extLst>
                </a:gridCol>
              </a:tblGrid>
              <a:tr h="380882">
                <a:tc gridSpan="1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1" dirty="0">
                          <a:solidFill>
                            <a:srgbClr val="FF0000"/>
                          </a:solidFill>
                          <a:latin typeface="Times New Roman" panose="02020603050405020304" pitchFamily="18" charset="0"/>
                          <a:cs typeface="Times New Roman" panose="02020603050405020304" pitchFamily="18" charset="0"/>
                        </a:rPr>
                        <a:t>Median Lexile for Georgia Students by Grade</a:t>
                      </a:r>
                      <a:r>
                        <a:rPr lang="en-US" sz="2000" b="1" baseline="0" dirty="0">
                          <a:solidFill>
                            <a:srgbClr val="FF0000"/>
                          </a:solidFill>
                          <a:latin typeface="Times New Roman" panose="02020603050405020304" pitchFamily="18" charset="0"/>
                          <a:cs typeface="Times New Roman" panose="02020603050405020304" pitchFamily="18" charset="0"/>
                        </a:rPr>
                        <a:t> Level</a:t>
                      </a:r>
                      <a:r>
                        <a:rPr lang="en-US" sz="2000" b="1" dirty="0">
                          <a:solidFill>
                            <a:srgbClr val="FF0000"/>
                          </a:solidFill>
                          <a:latin typeface="Times New Roman" panose="02020603050405020304" pitchFamily="18" charset="0"/>
                          <a:cs typeface="Times New Roman" panose="02020603050405020304" pitchFamily="18" charset="0"/>
                        </a:rPr>
                        <a:t>/Course</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gn="ctr">
                        <a:lnSpc>
                          <a:spcPct val="115000"/>
                        </a:lnSpc>
                        <a:spcBef>
                          <a:spcPts val="0"/>
                        </a:spcBef>
                        <a:spcAft>
                          <a:spcPts val="0"/>
                        </a:spcAft>
                      </a:pP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26818">
                <a:tc>
                  <a:txBody>
                    <a:bodyPr/>
                    <a:lstStyle/>
                    <a:p>
                      <a:pPr marL="0" marR="0" algn="ctr">
                        <a:lnSpc>
                          <a:spcPct val="115000"/>
                        </a:lnSpc>
                        <a:spcBef>
                          <a:spcPts val="0"/>
                        </a:spcBef>
                        <a:spcAft>
                          <a:spcPts val="0"/>
                        </a:spcAft>
                      </a:pPr>
                      <a:r>
                        <a:rPr lang="en-US" sz="1300" b="1" dirty="0">
                          <a:solidFill>
                            <a:srgbClr val="000000"/>
                          </a:solidFill>
                          <a:effectLst/>
                          <a:latin typeface="Times New Roman"/>
                          <a:ea typeface="Times New Roman"/>
                          <a:cs typeface="Times New Roman"/>
                        </a:rPr>
                        <a:t>Grade Level/</a:t>
                      </a:r>
                      <a:endParaRPr lang="en-US" sz="1300" dirty="0">
                        <a:effectLst/>
                        <a:latin typeface="Calibri"/>
                        <a:ea typeface="Calibri"/>
                        <a:cs typeface="Times New Roman"/>
                      </a:endParaRPr>
                    </a:p>
                    <a:p>
                      <a:pPr marL="0" marR="0" algn="ctr">
                        <a:lnSpc>
                          <a:spcPct val="115000"/>
                        </a:lnSpc>
                        <a:spcBef>
                          <a:spcPts val="0"/>
                        </a:spcBef>
                        <a:spcAft>
                          <a:spcPts val="0"/>
                        </a:spcAft>
                      </a:pPr>
                      <a:r>
                        <a:rPr lang="en-US" sz="1300" b="1" dirty="0">
                          <a:solidFill>
                            <a:srgbClr val="000000"/>
                          </a:solidFill>
                          <a:effectLst/>
                          <a:latin typeface="Times New Roman"/>
                          <a:ea typeface="Times New Roman"/>
                          <a:cs typeface="Times New Roman"/>
                        </a:rPr>
                        <a:t>Course</a:t>
                      </a:r>
                      <a:endParaRPr lang="en-US" sz="13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a:solidFill>
                            <a:srgbClr val="000000"/>
                          </a:solidFill>
                          <a:effectLst/>
                          <a:latin typeface="Times New Roman"/>
                          <a:ea typeface="Times New Roman"/>
                          <a:cs typeface="Times New Roman"/>
                        </a:rPr>
                        <a:t>2009</a:t>
                      </a:r>
                      <a:endParaRPr lang="en-US" sz="13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a:solidFill>
                            <a:srgbClr val="000000"/>
                          </a:solidFill>
                          <a:effectLst/>
                          <a:latin typeface="Times New Roman"/>
                          <a:ea typeface="Times New Roman"/>
                          <a:cs typeface="Times New Roman"/>
                        </a:rPr>
                        <a:t>2010</a:t>
                      </a:r>
                      <a:endParaRPr lang="en-US" sz="13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a:solidFill>
                            <a:srgbClr val="000000"/>
                          </a:solidFill>
                          <a:effectLst/>
                          <a:latin typeface="Times New Roman"/>
                          <a:ea typeface="Times New Roman"/>
                          <a:cs typeface="Times New Roman"/>
                        </a:rPr>
                        <a:t>2011</a:t>
                      </a:r>
                      <a:endParaRPr lang="en-US" sz="13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a:solidFill>
                            <a:srgbClr val="000000"/>
                          </a:solidFill>
                          <a:effectLst/>
                          <a:latin typeface="Times New Roman"/>
                          <a:ea typeface="Times New Roman"/>
                          <a:cs typeface="Times New Roman"/>
                        </a:rPr>
                        <a:t>2012</a:t>
                      </a:r>
                      <a:endParaRPr lang="en-US" sz="13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a:solidFill>
                            <a:srgbClr val="000000"/>
                          </a:solidFill>
                          <a:effectLst/>
                          <a:latin typeface="Times New Roman"/>
                          <a:ea typeface="Times New Roman"/>
                          <a:cs typeface="Times New Roman"/>
                        </a:rPr>
                        <a:t>2013</a:t>
                      </a:r>
                      <a:endParaRPr lang="en-US" sz="13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a:solidFill>
                            <a:srgbClr val="000000"/>
                          </a:solidFill>
                          <a:effectLst/>
                          <a:latin typeface="Times New Roman"/>
                          <a:ea typeface="Times New Roman"/>
                          <a:cs typeface="Times New Roman"/>
                        </a:rPr>
                        <a:t>2014</a:t>
                      </a:r>
                      <a:endParaRPr lang="en-US" sz="13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300" b="1" kern="1200" dirty="0">
                          <a:solidFill>
                            <a:srgbClr val="000000"/>
                          </a:solidFill>
                          <a:effectLst/>
                          <a:latin typeface="Times New Roman"/>
                          <a:ea typeface="Times New Roman"/>
                          <a:cs typeface="Times New Roman"/>
                        </a:rPr>
                        <a:t>2015</a:t>
                      </a:r>
                      <a:r>
                        <a:rPr lang="en-US" sz="1300" b="1" kern="1200" baseline="30000" dirty="0">
                          <a:solidFill>
                            <a:srgbClr val="000000"/>
                          </a:solidFill>
                          <a:effectLst/>
                          <a:latin typeface="Times New Roman"/>
                          <a:ea typeface="Times New Roman"/>
                          <a:cs typeface="Times New Roman"/>
                        </a:rPr>
                        <a:t>*</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300" b="1" dirty="0">
                          <a:solidFill>
                            <a:srgbClr val="000000"/>
                          </a:solidFill>
                          <a:effectLst/>
                          <a:latin typeface="Times New Roman"/>
                          <a:ea typeface="Times New Roman"/>
                          <a:cs typeface="Times New Roman"/>
                        </a:rPr>
                        <a:t>2016</a:t>
                      </a:r>
                      <a:endParaRPr lang="en-US" sz="1300" b="1" kern="1200" baseline="300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300" b="1" dirty="0">
                          <a:solidFill>
                            <a:srgbClr val="000000"/>
                          </a:solidFill>
                          <a:effectLst/>
                          <a:latin typeface="Times New Roman"/>
                          <a:ea typeface="Times New Roman"/>
                          <a:cs typeface="Times New Roman"/>
                        </a:rPr>
                        <a:t>2017</a:t>
                      </a:r>
                      <a:endParaRPr lang="en-US" sz="1300" b="1" kern="1200" baseline="300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a:solidFill>
                            <a:srgbClr val="0000CC"/>
                          </a:solidFill>
                          <a:effectLst/>
                          <a:latin typeface="Times New Roman"/>
                          <a:ea typeface="Times New Roman"/>
                          <a:cs typeface="Times New Roman"/>
                        </a:rPr>
                        <a:t>Suggested</a:t>
                      </a:r>
                      <a:endParaRPr lang="en-US" sz="1300" dirty="0">
                        <a:solidFill>
                          <a:srgbClr val="0000CC"/>
                        </a:solidFill>
                        <a:effectLst/>
                        <a:latin typeface="Calibri"/>
                        <a:ea typeface="Calibri"/>
                        <a:cs typeface="Times New Roman"/>
                      </a:endParaRPr>
                    </a:p>
                    <a:p>
                      <a:pPr marL="0" marR="0" algn="ctr">
                        <a:lnSpc>
                          <a:spcPct val="115000"/>
                        </a:lnSpc>
                        <a:spcBef>
                          <a:spcPts val="0"/>
                        </a:spcBef>
                        <a:spcAft>
                          <a:spcPts val="0"/>
                        </a:spcAft>
                      </a:pPr>
                      <a:r>
                        <a:rPr lang="en-US" sz="1300" b="1" dirty="0">
                          <a:solidFill>
                            <a:srgbClr val="0000CC"/>
                          </a:solidFill>
                          <a:effectLst/>
                          <a:latin typeface="Times New Roman"/>
                          <a:ea typeface="Times New Roman"/>
                          <a:cs typeface="Times New Roman"/>
                        </a:rPr>
                        <a:t>Text Demand:</a:t>
                      </a:r>
                    </a:p>
                    <a:p>
                      <a:pPr marL="0" marR="0" algn="ctr">
                        <a:lnSpc>
                          <a:spcPct val="115000"/>
                        </a:lnSpc>
                        <a:spcBef>
                          <a:spcPts val="0"/>
                        </a:spcBef>
                        <a:spcAft>
                          <a:spcPts val="0"/>
                        </a:spcAft>
                      </a:pPr>
                      <a:r>
                        <a:rPr lang="en-US" sz="1300" b="1" dirty="0">
                          <a:solidFill>
                            <a:srgbClr val="0000CC"/>
                          </a:solidFill>
                          <a:effectLst/>
                          <a:latin typeface="Times New Roman"/>
                          <a:ea typeface="Times New Roman"/>
                          <a:cs typeface="Times New Roman"/>
                        </a:rPr>
                        <a:t>Lower Limit</a:t>
                      </a:r>
                      <a:endParaRPr lang="en-US" sz="1300" dirty="0">
                        <a:solidFill>
                          <a:srgbClr val="0000CC"/>
                        </a:solidFill>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a:solidFill>
                            <a:srgbClr val="0000CC"/>
                          </a:solidFill>
                          <a:effectLst/>
                          <a:latin typeface="Times New Roman"/>
                          <a:ea typeface="Calibri"/>
                          <a:cs typeface="Times New Roman"/>
                        </a:rPr>
                        <a:t>Suggested</a:t>
                      </a:r>
                      <a:endParaRPr lang="en-US" sz="1300" dirty="0">
                        <a:solidFill>
                          <a:srgbClr val="0000CC"/>
                        </a:solidFill>
                        <a:effectLst/>
                        <a:latin typeface="Calibri"/>
                        <a:ea typeface="Calibri"/>
                        <a:cs typeface="Times New Roman"/>
                      </a:endParaRPr>
                    </a:p>
                    <a:p>
                      <a:pPr marL="0" marR="0" algn="ctr">
                        <a:lnSpc>
                          <a:spcPct val="115000"/>
                        </a:lnSpc>
                        <a:spcBef>
                          <a:spcPts val="0"/>
                        </a:spcBef>
                        <a:spcAft>
                          <a:spcPts val="0"/>
                        </a:spcAft>
                      </a:pPr>
                      <a:r>
                        <a:rPr lang="en-US" sz="1300" b="1" dirty="0">
                          <a:solidFill>
                            <a:srgbClr val="0000CC"/>
                          </a:solidFill>
                          <a:effectLst/>
                          <a:latin typeface="Times New Roman"/>
                          <a:ea typeface="Times New Roman"/>
                          <a:cs typeface="Times New Roman"/>
                        </a:rPr>
                        <a:t>Text Demand: Upper Limit</a:t>
                      </a:r>
                      <a:endParaRPr lang="en-US" sz="1300" dirty="0">
                        <a:solidFill>
                          <a:srgbClr val="0000CC"/>
                        </a:solidFill>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255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3</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645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685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720</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740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790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755</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650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645</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655</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520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820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255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4</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790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810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805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840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860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915</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790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795</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810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740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940</a:t>
                      </a:r>
                      <a:endParaRPr lang="en-US" sz="11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255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840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885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925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935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940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965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920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940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940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830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1010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255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6</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980</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980</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1000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1025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1070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1075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975</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980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990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925</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1070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9255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7</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1020</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1020</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1040</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1065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1095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1120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1095</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1115</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1100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970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1120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255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8</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1110</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1150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1170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1180</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1210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1265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1130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1175</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1170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1010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1185</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9255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9</a:t>
                      </a:r>
                      <a:r>
                        <a:rPr lang="en-US" sz="1600" b="1" baseline="30000" dirty="0">
                          <a:solidFill>
                            <a:srgbClr val="000000"/>
                          </a:solidFill>
                          <a:effectLst/>
                          <a:latin typeface="Times New Roman"/>
                          <a:ea typeface="Times New Roman"/>
                          <a:cs typeface="Times New Roman"/>
                        </a:rPr>
                        <a:t>th</a:t>
                      </a:r>
                      <a:r>
                        <a:rPr lang="en-US" sz="1600" b="1" dirty="0">
                          <a:solidFill>
                            <a:srgbClr val="000000"/>
                          </a:solidFill>
                          <a:effectLst/>
                          <a:latin typeface="Times New Roman"/>
                          <a:ea typeface="Times New Roman"/>
                          <a:cs typeface="Times New Roman"/>
                        </a:rPr>
                        <a:t> Lit</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 </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 </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600">
                          <a:solidFill>
                            <a:srgbClr val="000000"/>
                          </a:solidFill>
                          <a:effectLst/>
                          <a:latin typeface="Times New Roman"/>
                          <a:ea typeface="Times New Roman"/>
                          <a:cs typeface="Times New Roman"/>
                        </a:rPr>
                        <a:t> </a:t>
                      </a:r>
                      <a:endParaRPr lang="en-US" sz="160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1205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1215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1225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1205</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1230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a:solidFill>
                            <a:srgbClr val="000000"/>
                          </a:solidFill>
                          <a:effectLst/>
                          <a:latin typeface="Times New Roman"/>
                          <a:ea typeface="Times New Roman"/>
                          <a:cs typeface="Times New Roman"/>
                        </a:rPr>
                        <a:t>1265</a:t>
                      </a:r>
                      <a:endParaRPr lang="en-US" sz="1600" kern="12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1050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1260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9255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Am. Lit</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 </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 </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 </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1220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1240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effectLst/>
                          <a:latin typeface="Times New Roman"/>
                          <a:ea typeface="Times New Roman"/>
                          <a:cs typeface="Times New Roman"/>
                        </a:rPr>
                        <a:t>1270</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1305</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1345</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1370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1185</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1385</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 name="Lightning Bolt 2"/>
          <p:cNvSpPr/>
          <p:nvPr/>
        </p:nvSpPr>
        <p:spPr>
          <a:xfrm rot="237409">
            <a:off x="5031566" y="2074508"/>
            <a:ext cx="279272" cy="3480318"/>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9456" y="5634263"/>
            <a:ext cx="8796528" cy="461665"/>
          </a:xfrm>
          <a:prstGeom prst="rect">
            <a:avLst/>
          </a:prstGeom>
          <a:noFill/>
        </p:spPr>
        <p:txBody>
          <a:bodyPr wrap="square" rtlCol="0">
            <a:spAutoFit/>
          </a:bodyPr>
          <a:lstStyle/>
          <a:p>
            <a:r>
              <a:rPr lang="en-US" sz="1200" dirty="0"/>
              <a:t>* Based on available preliminary spring data.  The median </a:t>
            </a:r>
            <a:r>
              <a:rPr lang="en-US" sz="1200" dirty="0" err="1"/>
              <a:t>Lexiles</a:t>
            </a:r>
            <a:r>
              <a:rPr lang="en-US" sz="1200" dirty="0"/>
              <a:t> obtained from the Georgia Milestones Assessments are not really comparable to prior years because the new test is more rigorous with different performance standards than its predecessors.</a:t>
            </a:r>
          </a:p>
        </p:txBody>
      </p:sp>
      <p:sp>
        <p:nvSpPr>
          <p:cNvPr id="7" name="Slide Number Placeholder 4"/>
          <p:cNvSpPr>
            <a:spLocks noGrp="1"/>
          </p:cNvSpPr>
          <p:nvPr>
            <p:ph type="sldNum" sz="quarter" idx="4"/>
          </p:nvPr>
        </p:nvSpPr>
        <p:spPr>
          <a:xfrm>
            <a:off x="6457950" y="6356351"/>
            <a:ext cx="2057400" cy="365125"/>
          </a:xfrm>
        </p:spPr>
        <p:txBody>
          <a:bodyPr/>
          <a:lstStyle/>
          <a:p>
            <a:fld id="{B63E4CEF-BB1E-48C7-AE93-F39F6AA99AD7}" type="slidenum">
              <a:rPr lang="en-US" smtClean="0"/>
              <a:pPr/>
              <a:t>38</a:t>
            </a:fld>
            <a:endParaRPr lang="en-US" dirty="0"/>
          </a:p>
        </p:txBody>
      </p:sp>
    </p:spTree>
    <p:extLst>
      <p:ext uri="{BB962C8B-B14F-4D97-AF65-F5344CB8AC3E}">
        <p14:creationId xmlns:p14="http://schemas.microsoft.com/office/powerpoint/2010/main" val="13750885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948" y="154746"/>
            <a:ext cx="7230794" cy="689316"/>
          </a:xfrm>
        </p:spPr>
        <p:txBody>
          <a:bodyPr>
            <a:noAutofit/>
          </a:bodyPr>
          <a:lstStyle/>
          <a:p>
            <a:r>
              <a:rPr lang="en-US" sz="3200" dirty="0">
                <a:solidFill>
                  <a:schemeClr val="accent6">
                    <a:lumMod val="75000"/>
                  </a:schemeClr>
                </a:solidFill>
              </a:rPr>
              <a:t>Lexile Distribution by Grade/Course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86669839"/>
              </p:ext>
            </p:extLst>
          </p:nvPr>
        </p:nvGraphicFramePr>
        <p:xfrm>
          <a:off x="436100" y="773725"/>
          <a:ext cx="5795891" cy="5755484"/>
        </p:xfrm>
        <a:graphic>
          <a:graphicData uri="http://schemas.openxmlformats.org/drawingml/2006/table">
            <a:tbl>
              <a:tblPr firstRow="1" firstCol="1" bandRow="1">
                <a:tableStyleId>{5C22544A-7EE6-4342-B048-85BDC9FD1C3A}</a:tableStyleId>
              </a:tblPr>
              <a:tblGrid>
                <a:gridCol w="1159663">
                  <a:extLst>
                    <a:ext uri="{9D8B030D-6E8A-4147-A177-3AD203B41FA5}">
                      <a16:colId xmlns:a16="http://schemas.microsoft.com/office/drawing/2014/main" val="20000"/>
                    </a:ext>
                  </a:extLst>
                </a:gridCol>
                <a:gridCol w="1159057">
                  <a:extLst>
                    <a:ext uri="{9D8B030D-6E8A-4147-A177-3AD203B41FA5}">
                      <a16:colId xmlns:a16="http://schemas.microsoft.com/office/drawing/2014/main" val="20001"/>
                    </a:ext>
                  </a:extLst>
                </a:gridCol>
                <a:gridCol w="1159057">
                  <a:extLst>
                    <a:ext uri="{9D8B030D-6E8A-4147-A177-3AD203B41FA5}">
                      <a16:colId xmlns:a16="http://schemas.microsoft.com/office/drawing/2014/main" val="20002"/>
                    </a:ext>
                  </a:extLst>
                </a:gridCol>
                <a:gridCol w="1159057">
                  <a:extLst>
                    <a:ext uri="{9D8B030D-6E8A-4147-A177-3AD203B41FA5}">
                      <a16:colId xmlns:a16="http://schemas.microsoft.com/office/drawing/2014/main" val="20003"/>
                    </a:ext>
                  </a:extLst>
                </a:gridCol>
                <a:gridCol w="1159057">
                  <a:extLst>
                    <a:ext uri="{9D8B030D-6E8A-4147-A177-3AD203B41FA5}">
                      <a16:colId xmlns:a16="http://schemas.microsoft.com/office/drawing/2014/main" val="20004"/>
                    </a:ext>
                  </a:extLst>
                </a:gridCol>
              </a:tblGrid>
              <a:tr h="421652">
                <a:tc>
                  <a:txBody>
                    <a:bodyPr/>
                    <a:lstStyle/>
                    <a:p>
                      <a:pPr marL="0" marR="0" algn="ctr">
                        <a:spcBef>
                          <a:spcPts val="0"/>
                        </a:spcBef>
                        <a:spcAft>
                          <a:spcPts val="0"/>
                        </a:spcAft>
                      </a:pPr>
                      <a:r>
                        <a:rPr lang="en-US" sz="1200" dirty="0">
                          <a:effectLst/>
                        </a:rPr>
                        <a:t>Grade/</a:t>
                      </a:r>
                    </a:p>
                    <a:p>
                      <a:pPr marL="0" marR="0" algn="ctr">
                        <a:spcBef>
                          <a:spcPts val="0"/>
                        </a:spcBef>
                        <a:spcAft>
                          <a:spcPts val="0"/>
                        </a:spcAft>
                      </a:pPr>
                      <a:r>
                        <a:rPr lang="en-US" sz="1200" dirty="0">
                          <a:effectLst/>
                        </a:rPr>
                        <a:t>Course</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Measure</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Below the</a:t>
                      </a:r>
                    </a:p>
                    <a:p>
                      <a:pPr marL="0" marR="0" algn="ctr">
                        <a:spcBef>
                          <a:spcPts val="0"/>
                        </a:spcBef>
                        <a:spcAft>
                          <a:spcPts val="0"/>
                        </a:spcAft>
                      </a:pPr>
                      <a:r>
                        <a:rPr lang="en-US" sz="1200" dirty="0">
                          <a:effectLst/>
                        </a:rPr>
                        <a:t>Stretch Band</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Within the</a:t>
                      </a:r>
                    </a:p>
                    <a:p>
                      <a:pPr marL="0" marR="0" algn="ctr">
                        <a:spcBef>
                          <a:spcPts val="0"/>
                        </a:spcBef>
                        <a:spcAft>
                          <a:spcPts val="0"/>
                        </a:spcAft>
                      </a:pPr>
                      <a:r>
                        <a:rPr lang="en-US" sz="1200" dirty="0">
                          <a:effectLst/>
                        </a:rPr>
                        <a:t>Stretch Band</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Above the</a:t>
                      </a:r>
                    </a:p>
                    <a:p>
                      <a:pPr marL="0" marR="0" algn="ctr">
                        <a:spcBef>
                          <a:spcPts val="0"/>
                        </a:spcBef>
                        <a:spcAft>
                          <a:spcPts val="0"/>
                        </a:spcAft>
                      </a:pPr>
                      <a:r>
                        <a:rPr lang="en-US" sz="1200" dirty="0">
                          <a:effectLst/>
                        </a:rPr>
                        <a:t>Stretch Band</a:t>
                      </a:r>
                      <a:endParaRPr lang="en-US" sz="1200" dirty="0">
                        <a:effectLst/>
                        <a:latin typeface="Calibri"/>
                        <a:ea typeface="Calibri"/>
                        <a:cs typeface="Times New Roman"/>
                      </a:endParaRPr>
                    </a:p>
                  </a:txBody>
                  <a:tcPr marL="46756" marR="46756" marT="0" marB="0" anchor="ctr"/>
                </a:tc>
                <a:extLst>
                  <a:ext uri="{0D108BD9-81ED-4DB2-BD59-A6C34878D82A}">
                    <a16:rowId xmlns:a16="http://schemas.microsoft.com/office/drawing/2014/main" val="10000"/>
                  </a:ext>
                </a:extLst>
              </a:tr>
              <a:tr h="290863">
                <a:tc rowSpan="2">
                  <a:txBody>
                    <a:bodyPr/>
                    <a:lstStyle/>
                    <a:p>
                      <a:pPr marL="0" marR="0" algn="ctr">
                        <a:spcBef>
                          <a:spcPts val="0"/>
                        </a:spcBef>
                        <a:spcAft>
                          <a:spcPts val="0"/>
                        </a:spcAft>
                      </a:pPr>
                      <a:r>
                        <a:rPr lang="en-US" sz="1200" dirty="0">
                          <a:effectLst/>
                        </a:rPr>
                        <a:t>3</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Lexile</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Below 520L</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520L – 820L</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Above 820L</a:t>
                      </a:r>
                      <a:endParaRPr lang="en-US" sz="1200" dirty="0">
                        <a:effectLst/>
                        <a:latin typeface="Calibri"/>
                        <a:ea typeface="Calibri"/>
                        <a:cs typeface="Times New Roman"/>
                      </a:endParaRPr>
                    </a:p>
                  </a:txBody>
                  <a:tcPr marL="46756" marR="46756" marT="0" marB="0" anchor="ctr"/>
                </a:tc>
                <a:extLst>
                  <a:ext uri="{0D108BD9-81ED-4DB2-BD59-A6C34878D82A}">
                    <a16:rowId xmlns:a16="http://schemas.microsoft.com/office/drawing/2014/main" val="10001"/>
                  </a:ext>
                </a:extLst>
              </a:tr>
              <a:tr h="375866">
                <a:tc vMerge="1">
                  <a:txBody>
                    <a:bodyPr/>
                    <a:lstStyle/>
                    <a:p>
                      <a:endParaRPr lang="en-US"/>
                    </a:p>
                  </a:txBody>
                  <a:tcPr/>
                </a:tc>
                <a:tc>
                  <a:txBody>
                    <a:bodyPr/>
                    <a:lstStyle/>
                    <a:p>
                      <a:pPr marL="0" marR="0" algn="ctr">
                        <a:spcBef>
                          <a:spcPts val="0"/>
                        </a:spcBef>
                        <a:spcAft>
                          <a:spcPts val="0"/>
                        </a:spcAft>
                      </a:pPr>
                      <a:r>
                        <a:rPr lang="en-US" sz="1200" dirty="0">
                          <a:effectLst/>
                        </a:rPr>
                        <a:t>Percentage of Students</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29%</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48%</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23%</a:t>
                      </a:r>
                      <a:endParaRPr lang="en-US" sz="1200" dirty="0">
                        <a:effectLst/>
                        <a:latin typeface="Calibri"/>
                        <a:ea typeface="Calibri"/>
                        <a:cs typeface="Times New Roman"/>
                      </a:endParaRPr>
                    </a:p>
                  </a:txBody>
                  <a:tcPr marL="46756" marR="46756" marT="0" marB="0" anchor="ctr"/>
                </a:tc>
                <a:extLst>
                  <a:ext uri="{0D108BD9-81ED-4DB2-BD59-A6C34878D82A}">
                    <a16:rowId xmlns:a16="http://schemas.microsoft.com/office/drawing/2014/main" val="10002"/>
                  </a:ext>
                </a:extLst>
              </a:tr>
              <a:tr h="290863">
                <a:tc rowSpan="2">
                  <a:txBody>
                    <a:bodyPr/>
                    <a:lstStyle/>
                    <a:p>
                      <a:pPr marL="0" marR="0" algn="ctr">
                        <a:spcBef>
                          <a:spcPts val="0"/>
                        </a:spcBef>
                        <a:spcAft>
                          <a:spcPts val="0"/>
                        </a:spcAft>
                      </a:pPr>
                      <a:r>
                        <a:rPr lang="en-US" sz="1200" dirty="0">
                          <a:effectLst/>
                        </a:rPr>
                        <a:t>4</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Lexile</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Below 740L</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740L – 940L</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Above 940L</a:t>
                      </a:r>
                      <a:endParaRPr lang="en-US" sz="1200" dirty="0">
                        <a:effectLst/>
                        <a:latin typeface="Calibri"/>
                        <a:ea typeface="Calibri"/>
                        <a:cs typeface="Times New Roman"/>
                      </a:endParaRPr>
                    </a:p>
                  </a:txBody>
                  <a:tcPr marL="46756" marR="46756" marT="0" marB="0" anchor="ctr"/>
                </a:tc>
                <a:extLst>
                  <a:ext uri="{0D108BD9-81ED-4DB2-BD59-A6C34878D82A}">
                    <a16:rowId xmlns:a16="http://schemas.microsoft.com/office/drawing/2014/main" val="10003"/>
                  </a:ext>
                </a:extLst>
              </a:tr>
              <a:tr h="375866">
                <a:tc vMerge="1">
                  <a:txBody>
                    <a:bodyPr/>
                    <a:lstStyle/>
                    <a:p>
                      <a:endParaRPr lang="en-US"/>
                    </a:p>
                  </a:txBody>
                  <a:tcPr/>
                </a:tc>
                <a:tc>
                  <a:txBody>
                    <a:bodyPr/>
                    <a:lstStyle/>
                    <a:p>
                      <a:pPr marL="0" marR="0" algn="ctr">
                        <a:spcBef>
                          <a:spcPts val="0"/>
                        </a:spcBef>
                        <a:spcAft>
                          <a:spcPts val="0"/>
                        </a:spcAft>
                      </a:pPr>
                      <a:r>
                        <a:rPr lang="en-US" sz="1200" dirty="0">
                          <a:effectLst/>
                        </a:rPr>
                        <a:t>Percentage of Students</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40%</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29%</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30%</a:t>
                      </a:r>
                      <a:endParaRPr lang="en-US" sz="1200" dirty="0">
                        <a:effectLst/>
                        <a:latin typeface="Calibri"/>
                        <a:ea typeface="Calibri"/>
                        <a:cs typeface="Times New Roman"/>
                      </a:endParaRPr>
                    </a:p>
                  </a:txBody>
                  <a:tcPr marL="46756" marR="46756" marT="0" marB="0" anchor="ctr"/>
                </a:tc>
                <a:extLst>
                  <a:ext uri="{0D108BD9-81ED-4DB2-BD59-A6C34878D82A}">
                    <a16:rowId xmlns:a16="http://schemas.microsoft.com/office/drawing/2014/main" val="10004"/>
                  </a:ext>
                </a:extLst>
              </a:tr>
              <a:tr h="290863">
                <a:tc rowSpan="2">
                  <a:txBody>
                    <a:bodyPr/>
                    <a:lstStyle/>
                    <a:p>
                      <a:pPr marL="0" marR="0" algn="ctr">
                        <a:spcBef>
                          <a:spcPts val="0"/>
                        </a:spcBef>
                        <a:spcAft>
                          <a:spcPts val="0"/>
                        </a:spcAft>
                      </a:pPr>
                      <a:r>
                        <a:rPr lang="en-US" sz="1200" dirty="0">
                          <a:effectLst/>
                        </a:rPr>
                        <a:t>5</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Lexile</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Below 830L</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830L – 1010L</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Above 1010L</a:t>
                      </a:r>
                      <a:endParaRPr lang="en-US" sz="1200" dirty="0">
                        <a:effectLst/>
                        <a:latin typeface="Calibri"/>
                        <a:ea typeface="Calibri"/>
                        <a:cs typeface="Times New Roman"/>
                      </a:endParaRPr>
                    </a:p>
                  </a:txBody>
                  <a:tcPr marL="46756" marR="46756" marT="0" marB="0" anchor="ctr"/>
                </a:tc>
                <a:extLst>
                  <a:ext uri="{0D108BD9-81ED-4DB2-BD59-A6C34878D82A}">
                    <a16:rowId xmlns:a16="http://schemas.microsoft.com/office/drawing/2014/main" val="10005"/>
                  </a:ext>
                </a:extLst>
              </a:tr>
              <a:tr h="375866">
                <a:tc vMerge="1">
                  <a:txBody>
                    <a:bodyPr/>
                    <a:lstStyle/>
                    <a:p>
                      <a:endParaRPr lang="en-US"/>
                    </a:p>
                  </a:txBody>
                  <a:tcPr/>
                </a:tc>
                <a:tc>
                  <a:txBody>
                    <a:bodyPr/>
                    <a:lstStyle/>
                    <a:p>
                      <a:pPr marL="0" marR="0" algn="ctr">
                        <a:spcBef>
                          <a:spcPts val="0"/>
                        </a:spcBef>
                        <a:spcAft>
                          <a:spcPts val="0"/>
                        </a:spcAft>
                      </a:pPr>
                      <a:r>
                        <a:rPr lang="en-US" sz="1200" dirty="0">
                          <a:effectLst/>
                        </a:rPr>
                        <a:t>Percentage of Students</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30%</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33%</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38%</a:t>
                      </a:r>
                      <a:endParaRPr lang="en-US" sz="1200" dirty="0">
                        <a:effectLst/>
                        <a:latin typeface="Calibri"/>
                        <a:ea typeface="Calibri"/>
                        <a:cs typeface="Times New Roman"/>
                      </a:endParaRPr>
                    </a:p>
                  </a:txBody>
                  <a:tcPr marL="46756" marR="46756" marT="0" marB="0" anchor="ctr"/>
                </a:tc>
                <a:extLst>
                  <a:ext uri="{0D108BD9-81ED-4DB2-BD59-A6C34878D82A}">
                    <a16:rowId xmlns:a16="http://schemas.microsoft.com/office/drawing/2014/main" val="10006"/>
                  </a:ext>
                </a:extLst>
              </a:tr>
              <a:tr h="290863">
                <a:tc rowSpan="2">
                  <a:txBody>
                    <a:bodyPr/>
                    <a:lstStyle/>
                    <a:p>
                      <a:pPr marL="0" marR="0" algn="ctr">
                        <a:spcBef>
                          <a:spcPts val="0"/>
                        </a:spcBef>
                        <a:spcAft>
                          <a:spcPts val="0"/>
                        </a:spcAft>
                      </a:pPr>
                      <a:r>
                        <a:rPr lang="en-US" sz="1200" dirty="0">
                          <a:effectLst/>
                        </a:rPr>
                        <a:t>6</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Lexile</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Below 925L</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925L – 1070L</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Above 1070L</a:t>
                      </a:r>
                      <a:endParaRPr lang="en-US" sz="1200" dirty="0">
                        <a:effectLst/>
                        <a:latin typeface="Calibri"/>
                        <a:ea typeface="Calibri"/>
                        <a:cs typeface="Times New Roman"/>
                      </a:endParaRPr>
                    </a:p>
                  </a:txBody>
                  <a:tcPr marL="46756" marR="46756" marT="0" marB="0" anchor="ctr"/>
                </a:tc>
                <a:extLst>
                  <a:ext uri="{0D108BD9-81ED-4DB2-BD59-A6C34878D82A}">
                    <a16:rowId xmlns:a16="http://schemas.microsoft.com/office/drawing/2014/main" val="10007"/>
                  </a:ext>
                </a:extLst>
              </a:tr>
              <a:tr h="375866">
                <a:tc vMerge="1">
                  <a:txBody>
                    <a:bodyPr/>
                    <a:lstStyle/>
                    <a:p>
                      <a:endParaRPr lang="en-US"/>
                    </a:p>
                  </a:txBody>
                  <a:tcPr/>
                </a:tc>
                <a:tc>
                  <a:txBody>
                    <a:bodyPr/>
                    <a:lstStyle/>
                    <a:p>
                      <a:pPr marL="0" marR="0" algn="ctr">
                        <a:spcBef>
                          <a:spcPts val="0"/>
                        </a:spcBef>
                        <a:spcAft>
                          <a:spcPts val="0"/>
                        </a:spcAft>
                      </a:pPr>
                      <a:r>
                        <a:rPr lang="en-US" sz="1200" dirty="0">
                          <a:effectLst/>
                        </a:rPr>
                        <a:t>Percentage of Students</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37%</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27%</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36%</a:t>
                      </a:r>
                      <a:endParaRPr lang="en-US" sz="1200" dirty="0">
                        <a:effectLst/>
                        <a:latin typeface="Calibri"/>
                        <a:ea typeface="Calibri"/>
                        <a:cs typeface="Times New Roman"/>
                      </a:endParaRPr>
                    </a:p>
                  </a:txBody>
                  <a:tcPr marL="46756" marR="46756" marT="0" marB="0" anchor="ctr"/>
                </a:tc>
                <a:extLst>
                  <a:ext uri="{0D108BD9-81ED-4DB2-BD59-A6C34878D82A}">
                    <a16:rowId xmlns:a16="http://schemas.microsoft.com/office/drawing/2014/main" val="10008"/>
                  </a:ext>
                </a:extLst>
              </a:tr>
              <a:tr h="290863">
                <a:tc rowSpan="2">
                  <a:txBody>
                    <a:bodyPr/>
                    <a:lstStyle/>
                    <a:p>
                      <a:pPr marL="0" marR="0" algn="ctr">
                        <a:spcBef>
                          <a:spcPts val="0"/>
                        </a:spcBef>
                        <a:spcAft>
                          <a:spcPts val="0"/>
                        </a:spcAft>
                      </a:pPr>
                      <a:r>
                        <a:rPr lang="en-US" sz="1200" dirty="0">
                          <a:effectLst/>
                        </a:rPr>
                        <a:t>7</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Lexile</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Below 970L</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970L – 1120L</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Above 1120L</a:t>
                      </a:r>
                      <a:endParaRPr lang="en-US" sz="1200" dirty="0">
                        <a:effectLst/>
                        <a:latin typeface="Calibri"/>
                        <a:ea typeface="Calibri"/>
                        <a:cs typeface="Times New Roman"/>
                      </a:endParaRPr>
                    </a:p>
                  </a:txBody>
                  <a:tcPr marL="46756" marR="46756" marT="0" marB="0" anchor="ctr"/>
                </a:tc>
                <a:extLst>
                  <a:ext uri="{0D108BD9-81ED-4DB2-BD59-A6C34878D82A}">
                    <a16:rowId xmlns:a16="http://schemas.microsoft.com/office/drawing/2014/main" val="10009"/>
                  </a:ext>
                </a:extLst>
              </a:tr>
              <a:tr h="375866">
                <a:tc vMerge="1">
                  <a:txBody>
                    <a:bodyPr/>
                    <a:lstStyle/>
                    <a:p>
                      <a:endParaRPr lang="en-US"/>
                    </a:p>
                  </a:txBody>
                  <a:tcPr/>
                </a:tc>
                <a:tc>
                  <a:txBody>
                    <a:bodyPr/>
                    <a:lstStyle/>
                    <a:p>
                      <a:pPr marL="0" marR="0" algn="ctr">
                        <a:spcBef>
                          <a:spcPts val="0"/>
                        </a:spcBef>
                        <a:spcAft>
                          <a:spcPts val="0"/>
                        </a:spcAft>
                      </a:pPr>
                      <a:r>
                        <a:rPr lang="en-US" sz="1200" dirty="0">
                          <a:effectLst/>
                        </a:rPr>
                        <a:t>Percentage of Students</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28%</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27%</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45%</a:t>
                      </a:r>
                      <a:endParaRPr lang="en-US" sz="1200" dirty="0">
                        <a:effectLst/>
                        <a:latin typeface="Calibri"/>
                        <a:ea typeface="Calibri"/>
                        <a:cs typeface="Times New Roman"/>
                      </a:endParaRPr>
                    </a:p>
                  </a:txBody>
                  <a:tcPr marL="46756" marR="46756" marT="0" marB="0" anchor="ctr"/>
                </a:tc>
                <a:extLst>
                  <a:ext uri="{0D108BD9-81ED-4DB2-BD59-A6C34878D82A}">
                    <a16:rowId xmlns:a16="http://schemas.microsoft.com/office/drawing/2014/main" val="10010"/>
                  </a:ext>
                </a:extLst>
              </a:tr>
              <a:tr h="290863">
                <a:tc rowSpan="2">
                  <a:txBody>
                    <a:bodyPr/>
                    <a:lstStyle/>
                    <a:p>
                      <a:pPr marL="0" marR="0" algn="ctr">
                        <a:spcBef>
                          <a:spcPts val="0"/>
                        </a:spcBef>
                        <a:spcAft>
                          <a:spcPts val="0"/>
                        </a:spcAft>
                      </a:pPr>
                      <a:r>
                        <a:rPr lang="en-US" sz="1200" dirty="0">
                          <a:effectLst/>
                        </a:rPr>
                        <a:t>8</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Lexile</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Below 1010L</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1010L – 1185L</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Above 1185L</a:t>
                      </a:r>
                      <a:endParaRPr lang="en-US" sz="1200" dirty="0">
                        <a:effectLst/>
                        <a:latin typeface="Calibri"/>
                        <a:ea typeface="Calibri"/>
                        <a:cs typeface="Times New Roman"/>
                      </a:endParaRPr>
                    </a:p>
                  </a:txBody>
                  <a:tcPr marL="46756" marR="46756" marT="0" marB="0" anchor="ctr"/>
                </a:tc>
                <a:extLst>
                  <a:ext uri="{0D108BD9-81ED-4DB2-BD59-A6C34878D82A}">
                    <a16:rowId xmlns:a16="http://schemas.microsoft.com/office/drawing/2014/main" val="10011"/>
                  </a:ext>
                </a:extLst>
              </a:tr>
              <a:tr h="375866">
                <a:tc vMerge="1">
                  <a:txBody>
                    <a:bodyPr/>
                    <a:lstStyle/>
                    <a:p>
                      <a:endParaRPr lang="en-US"/>
                    </a:p>
                  </a:txBody>
                  <a:tcPr/>
                </a:tc>
                <a:tc>
                  <a:txBody>
                    <a:bodyPr/>
                    <a:lstStyle/>
                    <a:p>
                      <a:pPr marL="0" marR="0" algn="ctr">
                        <a:spcBef>
                          <a:spcPts val="0"/>
                        </a:spcBef>
                        <a:spcAft>
                          <a:spcPts val="0"/>
                        </a:spcAft>
                      </a:pPr>
                      <a:r>
                        <a:rPr lang="en-US" sz="1200" dirty="0">
                          <a:effectLst/>
                        </a:rPr>
                        <a:t>Percentage of Students</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22%</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32%</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46%</a:t>
                      </a:r>
                      <a:endParaRPr lang="en-US" sz="1200" dirty="0">
                        <a:effectLst/>
                        <a:latin typeface="Calibri"/>
                        <a:ea typeface="Calibri"/>
                        <a:cs typeface="Times New Roman"/>
                      </a:endParaRPr>
                    </a:p>
                  </a:txBody>
                  <a:tcPr marL="46756" marR="46756" marT="0" marB="0" anchor="ctr"/>
                </a:tc>
                <a:extLst>
                  <a:ext uri="{0D108BD9-81ED-4DB2-BD59-A6C34878D82A}">
                    <a16:rowId xmlns:a16="http://schemas.microsoft.com/office/drawing/2014/main" val="10012"/>
                  </a:ext>
                </a:extLst>
              </a:tr>
              <a:tr h="290863">
                <a:tc rowSpan="2">
                  <a:txBody>
                    <a:bodyPr/>
                    <a:lstStyle/>
                    <a:p>
                      <a:pPr marL="0" marR="0" algn="ctr">
                        <a:spcBef>
                          <a:spcPts val="0"/>
                        </a:spcBef>
                        <a:spcAft>
                          <a:spcPts val="0"/>
                        </a:spcAft>
                      </a:pPr>
                      <a:r>
                        <a:rPr lang="en-US" sz="1200" dirty="0">
                          <a:effectLst/>
                        </a:rPr>
                        <a:t>Ninth Grade Literature and Composition</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Lexile</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Below 1050L</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1050L – 1260L</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Above 1260L</a:t>
                      </a:r>
                      <a:endParaRPr lang="en-US" sz="1200" dirty="0">
                        <a:effectLst/>
                        <a:latin typeface="Calibri"/>
                        <a:ea typeface="Calibri"/>
                        <a:cs typeface="Times New Roman"/>
                      </a:endParaRPr>
                    </a:p>
                  </a:txBody>
                  <a:tcPr marL="46756" marR="46756" marT="0" marB="0" anchor="ctr"/>
                </a:tc>
                <a:extLst>
                  <a:ext uri="{0D108BD9-81ED-4DB2-BD59-A6C34878D82A}">
                    <a16:rowId xmlns:a16="http://schemas.microsoft.com/office/drawing/2014/main" val="10013"/>
                  </a:ext>
                </a:extLst>
              </a:tr>
              <a:tr h="375866">
                <a:tc vMerge="1">
                  <a:txBody>
                    <a:bodyPr/>
                    <a:lstStyle/>
                    <a:p>
                      <a:endParaRPr lang="en-US"/>
                    </a:p>
                  </a:txBody>
                  <a:tcPr/>
                </a:tc>
                <a:tc>
                  <a:txBody>
                    <a:bodyPr/>
                    <a:lstStyle/>
                    <a:p>
                      <a:pPr marL="0" marR="0" algn="ctr">
                        <a:spcBef>
                          <a:spcPts val="0"/>
                        </a:spcBef>
                        <a:spcAft>
                          <a:spcPts val="0"/>
                        </a:spcAft>
                      </a:pPr>
                      <a:r>
                        <a:rPr lang="en-US" sz="1200" dirty="0">
                          <a:effectLst/>
                        </a:rPr>
                        <a:t>Percentage of Students</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18%</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29%</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53%</a:t>
                      </a:r>
                      <a:endParaRPr lang="en-US" sz="1200" dirty="0">
                        <a:effectLst/>
                        <a:latin typeface="Calibri"/>
                        <a:ea typeface="Calibri"/>
                        <a:cs typeface="Times New Roman"/>
                      </a:endParaRPr>
                    </a:p>
                  </a:txBody>
                  <a:tcPr marL="46756" marR="46756" marT="0" marB="0" anchor="ctr"/>
                </a:tc>
                <a:extLst>
                  <a:ext uri="{0D108BD9-81ED-4DB2-BD59-A6C34878D82A}">
                    <a16:rowId xmlns:a16="http://schemas.microsoft.com/office/drawing/2014/main" val="10014"/>
                  </a:ext>
                </a:extLst>
              </a:tr>
              <a:tr h="290863">
                <a:tc rowSpan="2">
                  <a:txBody>
                    <a:bodyPr/>
                    <a:lstStyle/>
                    <a:p>
                      <a:pPr marL="0" marR="0" algn="ctr">
                        <a:spcBef>
                          <a:spcPts val="0"/>
                        </a:spcBef>
                        <a:spcAft>
                          <a:spcPts val="0"/>
                        </a:spcAft>
                      </a:pPr>
                      <a:r>
                        <a:rPr lang="en-US" sz="1200" dirty="0">
                          <a:effectLst/>
                        </a:rPr>
                        <a:t>American Literature and Composition</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Lexile</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Below 1185L</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1185L – 1385L</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Above 1385L</a:t>
                      </a:r>
                      <a:endParaRPr lang="en-US" sz="1200" dirty="0">
                        <a:effectLst/>
                        <a:latin typeface="Calibri"/>
                        <a:ea typeface="Calibri"/>
                        <a:cs typeface="Times New Roman"/>
                      </a:endParaRPr>
                    </a:p>
                  </a:txBody>
                  <a:tcPr marL="46756" marR="46756" marT="0" marB="0" anchor="ctr"/>
                </a:tc>
                <a:extLst>
                  <a:ext uri="{0D108BD9-81ED-4DB2-BD59-A6C34878D82A}">
                    <a16:rowId xmlns:a16="http://schemas.microsoft.com/office/drawing/2014/main" val="10015"/>
                  </a:ext>
                </a:extLst>
              </a:tr>
              <a:tr h="375866">
                <a:tc vMerge="1">
                  <a:txBody>
                    <a:bodyPr/>
                    <a:lstStyle/>
                    <a:p>
                      <a:endParaRPr lang="en-US"/>
                    </a:p>
                  </a:txBody>
                  <a:tcPr/>
                </a:tc>
                <a:tc>
                  <a:txBody>
                    <a:bodyPr/>
                    <a:lstStyle/>
                    <a:p>
                      <a:pPr marL="0" marR="0" algn="ctr">
                        <a:spcBef>
                          <a:spcPts val="0"/>
                        </a:spcBef>
                        <a:spcAft>
                          <a:spcPts val="0"/>
                        </a:spcAft>
                      </a:pPr>
                      <a:r>
                        <a:rPr lang="en-US" sz="1200" dirty="0">
                          <a:effectLst/>
                        </a:rPr>
                        <a:t>Percentage of Students</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25%</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27%</a:t>
                      </a:r>
                      <a:endParaRPr lang="en-US" sz="1200" dirty="0">
                        <a:effectLst/>
                        <a:latin typeface="Calibri"/>
                        <a:ea typeface="Calibri"/>
                        <a:cs typeface="Times New Roman"/>
                      </a:endParaRPr>
                    </a:p>
                  </a:txBody>
                  <a:tcPr marL="46756" marR="46756" marT="0" marB="0" anchor="ctr"/>
                </a:tc>
                <a:tc>
                  <a:txBody>
                    <a:bodyPr/>
                    <a:lstStyle/>
                    <a:p>
                      <a:pPr marL="0" marR="0" algn="ctr">
                        <a:spcBef>
                          <a:spcPts val="0"/>
                        </a:spcBef>
                        <a:spcAft>
                          <a:spcPts val="0"/>
                        </a:spcAft>
                      </a:pPr>
                      <a:r>
                        <a:rPr lang="en-US" sz="1200" dirty="0">
                          <a:effectLst/>
                        </a:rPr>
                        <a:t>48%</a:t>
                      </a:r>
                      <a:endParaRPr lang="en-US" sz="1200" dirty="0">
                        <a:effectLst/>
                        <a:latin typeface="Calibri"/>
                        <a:ea typeface="Calibri"/>
                        <a:cs typeface="Times New Roman"/>
                      </a:endParaRPr>
                    </a:p>
                  </a:txBody>
                  <a:tcPr marL="46756" marR="46756" marT="0" marB="0" anchor="ctr"/>
                </a:tc>
                <a:extLst>
                  <a:ext uri="{0D108BD9-81ED-4DB2-BD59-A6C34878D82A}">
                    <a16:rowId xmlns:a16="http://schemas.microsoft.com/office/drawing/2014/main" val="10016"/>
                  </a:ext>
                </a:extLst>
              </a:tr>
            </a:tbl>
          </a:graphicData>
        </a:graphic>
      </p:graphicFrame>
      <p:sp>
        <p:nvSpPr>
          <p:cNvPr id="5" name="Slide Number Placeholder 4"/>
          <p:cNvSpPr>
            <a:spLocks noGrp="1"/>
          </p:cNvSpPr>
          <p:nvPr>
            <p:ph type="sldNum" sz="quarter" idx="4"/>
          </p:nvPr>
        </p:nvSpPr>
        <p:spPr/>
        <p:txBody>
          <a:bodyPr/>
          <a:lstStyle/>
          <a:p>
            <a:fld id="{B63E4CEF-BB1E-48C7-AE93-F39F6AA99AD7}" type="slidenum">
              <a:rPr lang="en-US" smtClean="0"/>
              <a:pPr/>
              <a:t>39</a:t>
            </a:fld>
            <a:endParaRPr lang="en-US" dirty="0"/>
          </a:p>
        </p:txBody>
      </p:sp>
      <p:sp>
        <p:nvSpPr>
          <p:cNvPr id="7" name="TextBox 6"/>
          <p:cNvSpPr txBox="1"/>
          <p:nvPr/>
        </p:nvSpPr>
        <p:spPr>
          <a:xfrm>
            <a:off x="6738425" y="2236763"/>
            <a:ext cx="1941341" cy="1569660"/>
          </a:xfrm>
          <a:prstGeom prst="rect">
            <a:avLst/>
          </a:prstGeom>
          <a:noFill/>
        </p:spPr>
        <p:txBody>
          <a:bodyPr wrap="square" rtlCol="0">
            <a:spAutoFit/>
          </a:bodyPr>
          <a:lstStyle/>
          <a:p>
            <a:r>
              <a:rPr lang="en-US" sz="2400" b="1" dirty="0">
                <a:solidFill>
                  <a:schemeClr val="accent6">
                    <a:lumMod val="75000"/>
                  </a:schemeClr>
                </a:solidFill>
              </a:rPr>
              <a:t>Spring 2017 Georgia Milestones Results</a:t>
            </a:r>
          </a:p>
        </p:txBody>
      </p:sp>
    </p:spTree>
    <p:extLst>
      <p:ext uri="{BB962C8B-B14F-4D97-AF65-F5344CB8AC3E}">
        <p14:creationId xmlns:p14="http://schemas.microsoft.com/office/powerpoint/2010/main" val="2983601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07963" y="365759"/>
            <a:ext cx="8278837" cy="1125415"/>
          </a:xfrm>
        </p:spPr>
        <p:txBody>
          <a:bodyPr>
            <a:normAutofit/>
          </a:bodyPr>
          <a:lstStyle/>
          <a:p>
            <a:pPr eaLnBrk="1" hangingPunct="1">
              <a:defRPr/>
            </a:pPr>
            <a:r>
              <a:rPr lang="en-US" altLang="en-US" sz="3600" b="1" dirty="0">
                <a:solidFill>
                  <a:schemeClr val="accent6">
                    <a:lumMod val="75000"/>
                  </a:schemeClr>
                </a:solidFill>
              </a:rPr>
              <a:t>What is the Lexile Framework?</a:t>
            </a:r>
          </a:p>
        </p:txBody>
      </p:sp>
      <p:sp>
        <p:nvSpPr>
          <p:cNvPr id="11267" name="Rectangle 3"/>
          <p:cNvSpPr>
            <a:spLocks noGrp="1" noChangeArrowheads="1"/>
          </p:cNvSpPr>
          <p:nvPr>
            <p:ph idx="1"/>
          </p:nvPr>
        </p:nvSpPr>
        <p:spPr>
          <a:xfrm>
            <a:off x="457200" y="1676400"/>
            <a:ext cx="8229600" cy="4953000"/>
          </a:xfrm>
        </p:spPr>
        <p:txBody>
          <a:bodyPr>
            <a:normAutofit/>
          </a:bodyPr>
          <a:lstStyle/>
          <a:p>
            <a:pPr marL="274320" indent="-274320" eaLnBrk="1" fontAlgn="auto" hangingPunct="1">
              <a:lnSpc>
                <a:spcPct val="90000"/>
              </a:lnSpc>
              <a:spcAft>
                <a:spcPts val="0"/>
              </a:spcAft>
              <a:buClr>
                <a:schemeClr val="accent3">
                  <a:lumMod val="50000"/>
                </a:schemeClr>
              </a:buClr>
              <a:buFont typeface="Wingdings 2"/>
              <a:buChar char=""/>
              <a:defRPr/>
            </a:pPr>
            <a:r>
              <a:rPr lang="en-US" sz="2800" dirty="0"/>
              <a:t>An educational tool that links text and readers under a common metric known as Lexiles.</a:t>
            </a:r>
          </a:p>
          <a:p>
            <a:pPr marL="274320" indent="-274320" eaLnBrk="1" fontAlgn="auto" hangingPunct="1">
              <a:lnSpc>
                <a:spcPct val="90000"/>
              </a:lnSpc>
              <a:spcAft>
                <a:spcPts val="0"/>
              </a:spcAft>
              <a:buClr>
                <a:schemeClr val="accent3">
                  <a:lumMod val="50000"/>
                </a:schemeClr>
              </a:buClr>
              <a:buFont typeface="Wingdings 2"/>
              <a:buChar char=""/>
              <a:defRPr/>
            </a:pPr>
            <a:r>
              <a:rPr lang="en-US" sz="2800" dirty="0"/>
              <a:t>Allows educators to forecast the level of comprehension a reader is expected to experience with a particular text</a:t>
            </a:r>
          </a:p>
          <a:p>
            <a:pPr marL="274320" indent="-274320" eaLnBrk="1" fontAlgn="auto" hangingPunct="1">
              <a:lnSpc>
                <a:spcPct val="90000"/>
              </a:lnSpc>
              <a:spcAft>
                <a:spcPts val="0"/>
              </a:spcAft>
              <a:buClr>
                <a:schemeClr val="accent3">
                  <a:lumMod val="50000"/>
                </a:schemeClr>
              </a:buClr>
              <a:buFont typeface="Wingdings 2"/>
              <a:buChar char=""/>
              <a:defRPr/>
            </a:pPr>
            <a:r>
              <a:rPr lang="en-US" sz="2800" dirty="0"/>
              <a:t>Most commonly used reading measure</a:t>
            </a:r>
          </a:p>
          <a:p>
            <a:pPr marL="850392" lvl="1" indent="-457200" eaLnBrk="1" fontAlgn="auto" hangingPunct="1">
              <a:lnSpc>
                <a:spcPct val="90000"/>
              </a:lnSpc>
              <a:spcAft>
                <a:spcPts val="0"/>
              </a:spcAft>
              <a:buClr>
                <a:schemeClr val="accent3">
                  <a:lumMod val="50000"/>
                </a:schemeClr>
              </a:buClr>
              <a:buFont typeface="Calibri" panose="020F0502020204030204" pitchFamily="34" charset="0"/>
              <a:buChar char="̶"/>
              <a:defRPr/>
            </a:pPr>
            <a:r>
              <a:rPr lang="en-US" dirty="0">
                <a:solidFill>
                  <a:schemeClr val="accent2">
                    <a:lumMod val="75000"/>
                  </a:schemeClr>
                </a:solidFill>
              </a:rPr>
              <a:t>Over 19 million students receive Lexile scores through commercial and state assessments</a:t>
            </a:r>
          </a:p>
          <a:p>
            <a:pPr marL="850392" lvl="1" indent="-457200" eaLnBrk="1" fontAlgn="auto" hangingPunct="1">
              <a:lnSpc>
                <a:spcPct val="90000"/>
              </a:lnSpc>
              <a:spcAft>
                <a:spcPts val="0"/>
              </a:spcAft>
              <a:buClr>
                <a:schemeClr val="accent3">
                  <a:lumMod val="50000"/>
                </a:schemeClr>
              </a:buClr>
              <a:buFont typeface="Calibri" panose="020F0502020204030204" pitchFamily="34" charset="0"/>
              <a:buChar char="̶"/>
              <a:defRPr/>
            </a:pPr>
            <a:r>
              <a:rPr lang="en-US" dirty="0">
                <a:solidFill>
                  <a:schemeClr val="accent2">
                    <a:lumMod val="75000"/>
                  </a:schemeClr>
                </a:solidFill>
              </a:rPr>
              <a:t>Over 100,000 books and tens of millions of articles have Lexile measures</a:t>
            </a:r>
          </a:p>
        </p:txBody>
      </p:sp>
      <p:sp>
        <p:nvSpPr>
          <p:cNvPr id="2" name="Slide Number Placeholder 1"/>
          <p:cNvSpPr>
            <a:spLocks noGrp="1"/>
          </p:cNvSpPr>
          <p:nvPr>
            <p:ph type="sldNum" sz="quarter" idx="4"/>
          </p:nvPr>
        </p:nvSpPr>
        <p:spPr/>
        <p:txBody>
          <a:bodyPr/>
          <a:lstStyle/>
          <a:p>
            <a:fld id="{B63E4CEF-BB1E-48C7-AE93-F39F6AA99AD7}" type="slidenum">
              <a:rPr lang="en-US" smtClean="0"/>
              <a:pPr/>
              <a:t>4</a:t>
            </a:fld>
            <a:endParaRPr lang="en-US" dirty="0"/>
          </a:p>
        </p:txBody>
      </p:sp>
    </p:spTree>
    <p:extLst>
      <p:ext uri="{BB962C8B-B14F-4D97-AF65-F5344CB8AC3E}">
        <p14:creationId xmlns:p14="http://schemas.microsoft.com/office/powerpoint/2010/main" val="27609191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1"/>
          <p:cNvSpPr>
            <a:spLocks noGrp="1" noChangeArrowheads="1"/>
          </p:cNvSpPr>
          <p:nvPr>
            <p:ph type="title"/>
          </p:nvPr>
        </p:nvSpPr>
        <p:spPr>
          <a:xfrm>
            <a:off x="152400" y="228600"/>
            <a:ext cx="8991600" cy="609600"/>
          </a:xfrm>
        </p:spPr>
        <p:txBody>
          <a:bodyPr>
            <a:noAutofit/>
          </a:bodyPr>
          <a:lstStyle/>
          <a:p>
            <a:pPr eaLnBrk="1" hangingPunct="1">
              <a:defRPr/>
            </a:pPr>
            <a:r>
              <a:rPr lang="en-US" altLang="en-US" sz="3200" b="1" dirty="0">
                <a:solidFill>
                  <a:schemeClr val="accent1"/>
                </a:solidFill>
              </a:rPr>
              <a:t>Lexiles </a:t>
            </a:r>
            <a:r>
              <a:rPr lang="en-US" altLang="en-US" sz="3200" dirty="0">
                <a:solidFill>
                  <a:schemeClr val="accent1"/>
                </a:solidFill>
              </a:rPr>
              <a:t>by</a:t>
            </a:r>
            <a:r>
              <a:rPr lang="en-US" altLang="en-US" sz="3200" b="1" dirty="0">
                <a:solidFill>
                  <a:schemeClr val="accent1"/>
                </a:solidFill>
              </a:rPr>
              <a:t> Grade</a:t>
            </a:r>
          </a:p>
        </p:txBody>
      </p:sp>
      <p:sp>
        <p:nvSpPr>
          <p:cNvPr id="40963" name="Rectangle 22"/>
          <p:cNvSpPr>
            <a:spLocks noGrp="1" noChangeArrowheads="1"/>
          </p:cNvSpPr>
          <p:nvPr>
            <p:ph type="body" sz="half" idx="1"/>
          </p:nvPr>
        </p:nvSpPr>
        <p:spPr>
          <a:xfrm>
            <a:off x="152399" y="984738"/>
            <a:ext cx="2182837" cy="4958862"/>
          </a:xfrm>
        </p:spPr>
        <p:txBody>
          <a:bodyPr>
            <a:noAutofit/>
          </a:bodyPr>
          <a:lstStyle/>
          <a:p>
            <a:pPr marL="274320" indent="-274320" eaLnBrk="1" fontAlgn="auto" hangingPunct="1">
              <a:lnSpc>
                <a:spcPct val="90000"/>
              </a:lnSpc>
              <a:spcAft>
                <a:spcPts val="0"/>
              </a:spcAft>
              <a:buClr>
                <a:schemeClr val="accent3"/>
              </a:buClr>
              <a:buFont typeface="Wingdings 2"/>
              <a:buChar char=""/>
              <a:defRPr/>
            </a:pPr>
            <a:r>
              <a:rPr lang="en-US" sz="1400" b="1" dirty="0"/>
              <a:t>Column 1 shows grade.</a:t>
            </a:r>
          </a:p>
          <a:p>
            <a:pPr marL="274320" indent="-274320" eaLnBrk="1" fontAlgn="auto" hangingPunct="1">
              <a:lnSpc>
                <a:spcPct val="90000"/>
              </a:lnSpc>
              <a:spcAft>
                <a:spcPts val="0"/>
              </a:spcAft>
              <a:buClr>
                <a:schemeClr val="accent3"/>
              </a:buClr>
              <a:buFont typeface="Wingdings 2"/>
              <a:buChar char=""/>
              <a:defRPr/>
            </a:pPr>
            <a:r>
              <a:rPr lang="en-US" sz="1400" b="1" dirty="0"/>
              <a:t>Column 2 shows the range of Lexiles in which the middle 50% of readers fall at a grade level.  25% of students fall below this range and 25% above.</a:t>
            </a:r>
          </a:p>
          <a:p>
            <a:pPr marL="274320" indent="-274320" eaLnBrk="1" fontAlgn="auto" hangingPunct="1">
              <a:lnSpc>
                <a:spcPct val="90000"/>
              </a:lnSpc>
              <a:spcAft>
                <a:spcPts val="0"/>
              </a:spcAft>
              <a:buClr>
                <a:schemeClr val="accent3"/>
              </a:buClr>
              <a:buFont typeface="Wingdings 2"/>
              <a:buChar char=""/>
              <a:defRPr/>
            </a:pPr>
            <a:r>
              <a:rPr lang="en-US" sz="1400" b="1" dirty="0"/>
              <a:t>Column 3 shows the "stretch" text measures (defined in 2010 through studies related to the development of the Common Core State Standards for English Language Arts) and represents the demand of text that students should be reading to be  college and career ready  by the end of Grade 12. </a:t>
            </a:r>
          </a:p>
        </p:txBody>
      </p:sp>
      <p:graphicFrame>
        <p:nvGraphicFramePr>
          <p:cNvPr id="13" name="Content Placeholder 12"/>
          <p:cNvGraphicFramePr>
            <a:graphicFrameLocks noGrp="1"/>
          </p:cNvGraphicFramePr>
          <p:nvPr>
            <p:ph sz="half" idx="2"/>
            <p:extLst>
              <p:ext uri="{D42A27DB-BD31-4B8C-83A1-F6EECF244321}">
                <p14:modId xmlns:p14="http://schemas.microsoft.com/office/powerpoint/2010/main" val="3254773869"/>
              </p:ext>
            </p:extLst>
          </p:nvPr>
        </p:nvGraphicFramePr>
        <p:xfrm>
          <a:off x="2324557" y="765389"/>
          <a:ext cx="4800601" cy="5329331"/>
        </p:xfrm>
        <a:graphic>
          <a:graphicData uri="http://schemas.openxmlformats.org/drawingml/2006/table">
            <a:tbl>
              <a:tblPr firstRow="1" bandRow="1">
                <a:tableStyleId>{F2DE63D5-997A-4646-A377-4702673A728D}</a:tableStyleId>
              </a:tblPr>
              <a:tblGrid>
                <a:gridCol w="10668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828801">
                  <a:extLst>
                    <a:ext uri="{9D8B030D-6E8A-4147-A177-3AD203B41FA5}">
                      <a16:colId xmlns:a16="http://schemas.microsoft.com/office/drawing/2014/main" val="20002"/>
                    </a:ext>
                  </a:extLst>
                </a:gridCol>
              </a:tblGrid>
              <a:tr h="1301021">
                <a:tc>
                  <a:txBody>
                    <a:bodyPr/>
                    <a:lstStyle/>
                    <a:p>
                      <a:pPr algn="ctr" rtl="0" fontAlgn="t"/>
                      <a:r>
                        <a:rPr lang="en-US" sz="1600" u="none" strike="noStrike" dirty="0">
                          <a:solidFill>
                            <a:schemeClr val="tx1"/>
                          </a:solidFill>
                        </a:rPr>
                        <a:t>Grade</a:t>
                      </a:r>
                      <a:endParaRPr lang="en-US" sz="1600" b="1" i="0" u="none" strike="noStrike" dirty="0">
                        <a:solidFill>
                          <a:schemeClr val="tx1"/>
                        </a:solidFill>
                        <a:latin typeface="Calibri"/>
                      </a:endParaRPr>
                    </a:p>
                  </a:txBody>
                  <a:tcPr marL="7620" marR="7620" marT="7621" marB="0" anchor="ctr">
                    <a:solidFill>
                      <a:schemeClr val="accent4">
                        <a:lumMod val="40000"/>
                        <a:lumOff val="60000"/>
                      </a:schemeClr>
                    </a:solidFill>
                  </a:tcPr>
                </a:tc>
                <a:tc>
                  <a:txBody>
                    <a:bodyPr/>
                    <a:lstStyle/>
                    <a:p>
                      <a:pPr algn="ctr" rtl="0" fontAlgn="t"/>
                      <a:r>
                        <a:rPr lang="en-US" sz="1600" u="none" strike="noStrike" dirty="0">
                          <a:solidFill>
                            <a:schemeClr val="tx1"/>
                          </a:solidFill>
                        </a:rPr>
                        <a:t>Reader Measures, Mid-Year</a:t>
                      </a:r>
                    </a:p>
                    <a:p>
                      <a:pPr marL="0" marR="0" lvl="0" indent="0" algn="ctr" defTabSz="914400" rtl="0" eaLnBrk="1" fontAlgn="t" latinLnBrk="0" hangingPunct="1">
                        <a:lnSpc>
                          <a:spcPct val="100000"/>
                        </a:lnSpc>
                        <a:spcBef>
                          <a:spcPts val="0"/>
                        </a:spcBef>
                        <a:spcAft>
                          <a:spcPts val="0"/>
                        </a:spcAft>
                        <a:buClrTx/>
                        <a:buSzTx/>
                        <a:buFontTx/>
                        <a:buNone/>
                        <a:tabLst/>
                        <a:defRPr/>
                      </a:pPr>
                      <a:r>
                        <a:rPr lang="en-US" sz="1200" u="none" strike="noStrike" dirty="0">
                          <a:solidFill>
                            <a:schemeClr val="tx1"/>
                          </a:solidFill>
                        </a:rPr>
                        <a:t>25th percentile to 75th percentile (IQR)</a:t>
                      </a:r>
                      <a:endParaRPr lang="en-US" sz="1200" b="1" i="0" u="none" strike="noStrike" dirty="0">
                        <a:solidFill>
                          <a:schemeClr val="tx1"/>
                        </a:solidFill>
                        <a:latin typeface="Calibri"/>
                      </a:endParaRPr>
                    </a:p>
                  </a:txBody>
                  <a:tcPr marL="7620" marR="7620" marT="7621" marB="0" anchor="ctr">
                    <a:solidFill>
                      <a:schemeClr val="accent4">
                        <a:lumMod val="40000"/>
                        <a:lumOff val="60000"/>
                      </a:schemeClr>
                    </a:solidFill>
                  </a:tcPr>
                </a:tc>
                <a:tc>
                  <a:txBody>
                    <a:bodyPr/>
                    <a:lstStyle/>
                    <a:p>
                      <a:pPr algn="ctr" rtl="0" fontAlgn="t"/>
                      <a:r>
                        <a:rPr lang="en-US" sz="1600" u="none" strike="noStrike" dirty="0">
                          <a:solidFill>
                            <a:schemeClr val="tx1"/>
                          </a:solidFill>
                        </a:rPr>
                        <a:t>"Stretch" Text Measures</a:t>
                      </a:r>
                      <a:endParaRPr lang="en-US" sz="1600" b="1" i="0" u="none" strike="noStrike" dirty="0">
                        <a:solidFill>
                          <a:schemeClr val="tx1"/>
                        </a:solidFill>
                        <a:latin typeface="Calibri"/>
                      </a:endParaRPr>
                    </a:p>
                  </a:txBody>
                  <a:tcPr marL="7620" marR="7620" marT="7621" marB="0" anchor="ctr">
                    <a:solidFill>
                      <a:schemeClr val="accent4">
                        <a:lumMod val="40000"/>
                        <a:lumOff val="60000"/>
                      </a:schemeClr>
                    </a:solidFill>
                  </a:tcPr>
                </a:tc>
                <a:extLst>
                  <a:ext uri="{0D108BD9-81ED-4DB2-BD59-A6C34878D82A}">
                    <a16:rowId xmlns:a16="http://schemas.microsoft.com/office/drawing/2014/main" val="10000"/>
                  </a:ext>
                </a:extLst>
              </a:tr>
              <a:tr h="366210">
                <a:tc>
                  <a:txBody>
                    <a:bodyPr/>
                    <a:lstStyle/>
                    <a:p>
                      <a:pPr algn="ctr" rtl="0" fontAlgn="ctr"/>
                      <a:r>
                        <a:rPr lang="en-US" sz="1600" b="1" u="none" strike="noStrike" dirty="0">
                          <a:solidFill>
                            <a:schemeClr val="tx1"/>
                          </a:solidFill>
                        </a:rPr>
                        <a:t>1</a:t>
                      </a:r>
                      <a:endParaRPr lang="en-US" sz="1600" b="1" i="0" u="none" strike="noStrike" dirty="0">
                        <a:solidFill>
                          <a:schemeClr val="tx1"/>
                        </a:solidFill>
                        <a:latin typeface="Calibri"/>
                      </a:endParaRPr>
                    </a:p>
                  </a:txBody>
                  <a:tcPr marL="7620" marR="7620" marT="7621" marB="0" anchor="ctr"/>
                </a:tc>
                <a:tc>
                  <a:txBody>
                    <a:bodyPr/>
                    <a:lstStyle/>
                    <a:p>
                      <a:pPr algn="ctr" rtl="0" fontAlgn="ctr"/>
                      <a:r>
                        <a:rPr lang="en-US" sz="1600" b="1" u="none" strike="noStrike" dirty="0">
                          <a:solidFill>
                            <a:schemeClr val="tx1"/>
                          </a:solidFill>
                        </a:rPr>
                        <a:t>Up to 300L</a:t>
                      </a:r>
                      <a:endParaRPr lang="en-US" sz="1600" b="1" i="0" u="none" strike="noStrike" dirty="0">
                        <a:solidFill>
                          <a:schemeClr val="tx1"/>
                        </a:solidFill>
                        <a:latin typeface="Calibri"/>
                      </a:endParaRPr>
                    </a:p>
                  </a:txBody>
                  <a:tcPr marL="7620" marR="7620" marT="7621" marB="0" anchor="ctr"/>
                </a:tc>
                <a:tc>
                  <a:txBody>
                    <a:bodyPr/>
                    <a:lstStyle/>
                    <a:p>
                      <a:pPr algn="ctr" rtl="0" fontAlgn="ctr"/>
                      <a:r>
                        <a:rPr lang="en-US" sz="1600" b="1" u="none" strike="noStrike" dirty="0">
                          <a:solidFill>
                            <a:schemeClr val="tx1"/>
                          </a:solidFill>
                        </a:rPr>
                        <a:t>190L to 530L</a:t>
                      </a:r>
                      <a:endParaRPr lang="en-US" sz="1600" b="1" i="0" u="none" strike="noStrike" dirty="0">
                        <a:solidFill>
                          <a:schemeClr val="tx1"/>
                        </a:solidFill>
                        <a:latin typeface="Calibri"/>
                      </a:endParaRPr>
                    </a:p>
                  </a:txBody>
                  <a:tcPr marL="7620" marR="7620" marT="7621" marB="0" anchor="ctr"/>
                </a:tc>
                <a:extLst>
                  <a:ext uri="{0D108BD9-81ED-4DB2-BD59-A6C34878D82A}">
                    <a16:rowId xmlns:a16="http://schemas.microsoft.com/office/drawing/2014/main" val="10002"/>
                  </a:ext>
                </a:extLst>
              </a:tr>
              <a:tr h="366210">
                <a:tc>
                  <a:txBody>
                    <a:bodyPr/>
                    <a:lstStyle/>
                    <a:p>
                      <a:pPr algn="ctr" rtl="0" fontAlgn="ctr"/>
                      <a:r>
                        <a:rPr lang="en-US" sz="1600" b="1" u="none" strike="noStrike" dirty="0">
                          <a:solidFill>
                            <a:schemeClr val="tx1"/>
                          </a:solidFill>
                        </a:rPr>
                        <a:t>2</a:t>
                      </a:r>
                      <a:endParaRPr lang="en-US" sz="1600" b="1" i="0" u="none" strike="noStrike" dirty="0">
                        <a:solidFill>
                          <a:schemeClr val="tx1"/>
                        </a:solidFill>
                        <a:latin typeface="Calibri"/>
                      </a:endParaRPr>
                    </a:p>
                  </a:txBody>
                  <a:tcPr marL="7620" marR="7620" marT="7621" marB="0" anchor="ctr"/>
                </a:tc>
                <a:tc>
                  <a:txBody>
                    <a:bodyPr/>
                    <a:lstStyle/>
                    <a:p>
                      <a:pPr algn="ctr" rtl="0" fontAlgn="ctr"/>
                      <a:r>
                        <a:rPr lang="en-US" sz="1600" b="1" u="none" strike="noStrike" dirty="0">
                          <a:solidFill>
                            <a:schemeClr val="tx1"/>
                          </a:solidFill>
                        </a:rPr>
                        <a:t>140L to 500L</a:t>
                      </a:r>
                      <a:endParaRPr lang="en-US" sz="1600" b="1" i="0" u="none" strike="noStrike" dirty="0">
                        <a:solidFill>
                          <a:schemeClr val="tx1"/>
                        </a:solidFill>
                        <a:latin typeface="Calibri"/>
                      </a:endParaRPr>
                    </a:p>
                  </a:txBody>
                  <a:tcPr marL="7620" marR="7620" marT="7621" marB="0" anchor="ctr"/>
                </a:tc>
                <a:tc>
                  <a:txBody>
                    <a:bodyPr/>
                    <a:lstStyle/>
                    <a:p>
                      <a:pPr algn="ctr" rtl="0" fontAlgn="ctr"/>
                      <a:r>
                        <a:rPr lang="en-US" sz="1600" b="1" u="none" strike="noStrike" dirty="0">
                          <a:solidFill>
                            <a:schemeClr val="tx1"/>
                          </a:solidFill>
                        </a:rPr>
                        <a:t>420L to 650L</a:t>
                      </a:r>
                      <a:endParaRPr lang="en-US" sz="1600" b="1" i="0" u="none" strike="noStrike" dirty="0">
                        <a:solidFill>
                          <a:schemeClr val="tx1"/>
                        </a:solidFill>
                        <a:latin typeface="Calibri"/>
                      </a:endParaRPr>
                    </a:p>
                  </a:txBody>
                  <a:tcPr marL="7620" marR="7620" marT="7621" marB="0" anchor="ctr"/>
                </a:tc>
                <a:extLst>
                  <a:ext uri="{0D108BD9-81ED-4DB2-BD59-A6C34878D82A}">
                    <a16:rowId xmlns:a16="http://schemas.microsoft.com/office/drawing/2014/main" val="10003"/>
                  </a:ext>
                </a:extLst>
              </a:tr>
              <a:tr h="366210">
                <a:tc>
                  <a:txBody>
                    <a:bodyPr/>
                    <a:lstStyle/>
                    <a:p>
                      <a:pPr algn="ctr" rtl="0" fontAlgn="ctr"/>
                      <a:r>
                        <a:rPr lang="en-US" sz="1600" b="1" u="none" strike="noStrike" dirty="0">
                          <a:solidFill>
                            <a:schemeClr val="tx1"/>
                          </a:solidFill>
                        </a:rPr>
                        <a:t>3</a:t>
                      </a:r>
                      <a:endParaRPr lang="en-US" sz="1600" b="1" i="0" u="none" strike="noStrike" dirty="0">
                        <a:solidFill>
                          <a:schemeClr val="tx1"/>
                        </a:solidFill>
                        <a:latin typeface="Calibri"/>
                      </a:endParaRPr>
                    </a:p>
                  </a:txBody>
                  <a:tcPr marL="7620" marR="7620" marT="7621" marB="0" anchor="ctr"/>
                </a:tc>
                <a:tc>
                  <a:txBody>
                    <a:bodyPr/>
                    <a:lstStyle/>
                    <a:p>
                      <a:pPr algn="ctr" rtl="0" fontAlgn="ctr"/>
                      <a:r>
                        <a:rPr lang="en-US" sz="1600" b="1" u="none" strike="noStrike" dirty="0">
                          <a:solidFill>
                            <a:schemeClr val="tx1"/>
                          </a:solidFill>
                        </a:rPr>
                        <a:t>330L to 700L</a:t>
                      </a:r>
                      <a:endParaRPr lang="en-US" sz="1600" b="1" i="0" u="none" strike="noStrike" dirty="0">
                        <a:solidFill>
                          <a:schemeClr val="tx1"/>
                        </a:solidFill>
                        <a:latin typeface="Calibri"/>
                      </a:endParaRPr>
                    </a:p>
                  </a:txBody>
                  <a:tcPr marL="7620" marR="7620" marT="7621" marB="0" anchor="ctr"/>
                </a:tc>
                <a:tc>
                  <a:txBody>
                    <a:bodyPr/>
                    <a:lstStyle/>
                    <a:p>
                      <a:pPr algn="ctr" rtl="0" fontAlgn="ctr"/>
                      <a:r>
                        <a:rPr lang="en-US" sz="1600" b="1" u="none" strike="noStrike" dirty="0">
                          <a:solidFill>
                            <a:schemeClr val="tx1"/>
                          </a:solidFill>
                        </a:rPr>
                        <a:t>520L to 820L</a:t>
                      </a:r>
                      <a:endParaRPr lang="en-US" sz="1600" b="1" i="0" u="none" strike="noStrike" dirty="0">
                        <a:solidFill>
                          <a:schemeClr val="tx1"/>
                        </a:solidFill>
                        <a:latin typeface="Calibri"/>
                      </a:endParaRPr>
                    </a:p>
                  </a:txBody>
                  <a:tcPr marL="7620" marR="7620" marT="7621" marB="0" anchor="ctr"/>
                </a:tc>
                <a:extLst>
                  <a:ext uri="{0D108BD9-81ED-4DB2-BD59-A6C34878D82A}">
                    <a16:rowId xmlns:a16="http://schemas.microsoft.com/office/drawing/2014/main" val="10004"/>
                  </a:ext>
                </a:extLst>
              </a:tr>
              <a:tr h="366210">
                <a:tc>
                  <a:txBody>
                    <a:bodyPr/>
                    <a:lstStyle/>
                    <a:p>
                      <a:pPr algn="ctr" rtl="0" fontAlgn="ctr"/>
                      <a:r>
                        <a:rPr lang="en-US" sz="1600" b="1" u="none" strike="noStrike" dirty="0">
                          <a:solidFill>
                            <a:schemeClr val="tx1"/>
                          </a:solidFill>
                        </a:rPr>
                        <a:t>4</a:t>
                      </a:r>
                      <a:endParaRPr lang="en-US" sz="1600" b="1" i="0" u="none" strike="noStrike" dirty="0">
                        <a:solidFill>
                          <a:schemeClr val="tx1"/>
                        </a:solidFill>
                        <a:latin typeface="Calibri"/>
                      </a:endParaRPr>
                    </a:p>
                  </a:txBody>
                  <a:tcPr marL="7620" marR="7620" marT="7621" marB="0" anchor="ctr"/>
                </a:tc>
                <a:tc>
                  <a:txBody>
                    <a:bodyPr/>
                    <a:lstStyle/>
                    <a:p>
                      <a:pPr algn="ctr" rtl="0" fontAlgn="ctr"/>
                      <a:r>
                        <a:rPr lang="en-US" sz="1600" b="1" u="none" strike="noStrike" dirty="0">
                          <a:solidFill>
                            <a:schemeClr val="tx1"/>
                          </a:solidFill>
                        </a:rPr>
                        <a:t>445L to 810L</a:t>
                      </a:r>
                      <a:endParaRPr lang="en-US" sz="1600" b="1" i="0" u="none" strike="noStrike" dirty="0">
                        <a:solidFill>
                          <a:schemeClr val="tx1"/>
                        </a:solidFill>
                        <a:latin typeface="Calibri"/>
                      </a:endParaRPr>
                    </a:p>
                  </a:txBody>
                  <a:tcPr marL="7620" marR="7620" marT="7621" marB="0" anchor="ctr"/>
                </a:tc>
                <a:tc>
                  <a:txBody>
                    <a:bodyPr/>
                    <a:lstStyle/>
                    <a:p>
                      <a:pPr algn="ctr" rtl="0" fontAlgn="ctr"/>
                      <a:r>
                        <a:rPr lang="en-US" sz="1600" b="1" u="none" strike="noStrike" dirty="0">
                          <a:solidFill>
                            <a:schemeClr val="tx1"/>
                          </a:solidFill>
                        </a:rPr>
                        <a:t>740L to 940L</a:t>
                      </a:r>
                      <a:endParaRPr lang="en-US" sz="1600" b="1" i="0" u="none" strike="noStrike" dirty="0">
                        <a:solidFill>
                          <a:schemeClr val="tx1"/>
                        </a:solidFill>
                        <a:latin typeface="Calibri"/>
                      </a:endParaRPr>
                    </a:p>
                  </a:txBody>
                  <a:tcPr marL="7620" marR="7620" marT="7621" marB="0" anchor="ctr"/>
                </a:tc>
                <a:extLst>
                  <a:ext uri="{0D108BD9-81ED-4DB2-BD59-A6C34878D82A}">
                    <a16:rowId xmlns:a16="http://schemas.microsoft.com/office/drawing/2014/main" val="10005"/>
                  </a:ext>
                </a:extLst>
              </a:tr>
              <a:tr h="366210">
                <a:tc>
                  <a:txBody>
                    <a:bodyPr/>
                    <a:lstStyle/>
                    <a:p>
                      <a:pPr algn="ctr" rtl="0" fontAlgn="ctr"/>
                      <a:r>
                        <a:rPr lang="en-US" sz="1600" b="1" u="none" strike="noStrike" dirty="0">
                          <a:solidFill>
                            <a:schemeClr val="tx1"/>
                          </a:solidFill>
                        </a:rPr>
                        <a:t>5</a:t>
                      </a:r>
                      <a:endParaRPr lang="en-US" sz="1600" b="1" i="0" u="none" strike="noStrike" dirty="0">
                        <a:solidFill>
                          <a:schemeClr val="tx1"/>
                        </a:solidFill>
                        <a:latin typeface="Calibri"/>
                      </a:endParaRPr>
                    </a:p>
                  </a:txBody>
                  <a:tcPr marL="7620" marR="7620" marT="7621" marB="0" anchor="ctr"/>
                </a:tc>
                <a:tc>
                  <a:txBody>
                    <a:bodyPr/>
                    <a:lstStyle/>
                    <a:p>
                      <a:pPr algn="ctr" rtl="0" fontAlgn="ctr"/>
                      <a:r>
                        <a:rPr lang="en-US" sz="1600" b="1" u="none" strike="noStrike" dirty="0">
                          <a:solidFill>
                            <a:schemeClr val="tx1"/>
                          </a:solidFill>
                        </a:rPr>
                        <a:t>565L to 910L</a:t>
                      </a:r>
                      <a:endParaRPr lang="en-US" sz="1600" b="1" i="0" u="none" strike="noStrike" dirty="0">
                        <a:solidFill>
                          <a:schemeClr val="tx1"/>
                        </a:solidFill>
                        <a:latin typeface="Calibri"/>
                      </a:endParaRPr>
                    </a:p>
                  </a:txBody>
                  <a:tcPr marL="7620" marR="7620" marT="7621" marB="0" anchor="ctr"/>
                </a:tc>
                <a:tc>
                  <a:txBody>
                    <a:bodyPr/>
                    <a:lstStyle/>
                    <a:p>
                      <a:pPr algn="ctr" rtl="0" fontAlgn="ctr"/>
                      <a:r>
                        <a:rPr lang="en-US" sz="1600" b="1" u="none" strike="noStrike" dirty="0">
                          <a:solidFill>
                            <a:schemeClr val="tx1"/>
                          </a:solidFill>
                        </a:rPr>
                        <a:t>830L to 1010L</a:t>
                      </a:r>
                      <a:endParaRPr lang="en-US" sz="1600" b="1" i="0" u="none" strike="noStrike" dirty="0">
                        <a:solidFill>
                          <a:schemeClr val="tx1"/>
                        </a:solidFill>
                        <a:latin typeface="Calibri"/>
                      </a:endParaRPr>
                    </a:p>
                  </a:txBody>
                  <a:tcPr marL="7620" marR="7620" marT="7621" marB="0" anchor="ctr"/>
                </a:tc>
                <a:extLst>
                  <a:ext uri="{0D108BD9-81ED-4DB2-BD59-A6C34878D82A}">
                    <a16:rowId xmlns:a16="http://schemas.microsoft.com/office/drawing/2014/main" val="10006"/>
                  </a:ext>
                </a:extLst>
              </a:tr>
              <a:tr h="366210">
                <a:tc>
                  <a:txBody>
                    <a:bodyPr/>
                    <a:lstStyle/>
                    <a:p>
                      <a:pPr algn="ctr" rtl="0" fontAlgn="ctr"/>
                      <a:r>
                        <a:rPr lang="en-US" sz="1600" b="1" u="none" strike="noStrike" dirty="0">
                          <a:solidFill>
                            <a:schemeClr val="tx1"/>
                          </a:solidFill>
                        </a:rPr>
                        <a:t>6</a:t>
                      </a:r>
                      <a:endParaRPr lang="en-US" sz="1600" b="1" i="0" u="none" strike="noStrike" dirty="0">
                        <a:solidFill>
                          <a:schemeClr val="tx1"/>
                        </a:solidFill>
                        <a:latin typeface="Calibri"/>
                      </a:endParaRPr>
                    </a:p>
                  </a:txBody>
                  <a:tcPr marL="7620" marR="7620" marT="7621" marB="0" anchor="ctr"/>
                </a:tc>
                <a:tc>
                  <a:txBody>
                    <a:bodyPr/>
                    <a:lstStyle/>
                    <a:p>
                      <a:pPr algn="ctr" rtl="0" fontAlgn="ctr"/>
                      <a:r>
                        <a:rPr lang="en-US" sz="1600" b="1" u="none" strike="noStrike" dirty="0">
                          <a:solidFill>
                            <a:schemeClr val="tx1"/>
                          </a:solidFill>
                        </a:rPr>
                        <a:t>665L to 1000L</a:t>
                      </a:r>
                      <a:endParaRPr lang="en-US" sz="1600" b="1" i="0" u="none" strike="noStrike" dirty="0">
                        <a:solidFill>
                          <a:schemeClr val="tx1"/>
                        </a:solidFill>
                        <a:latin typeface="Calibri"/>
                      </a:endParaRPr>
                    </a:p>
                  </a:txBody>
                  <a:tcPr marL="7620" marR="7620" marT="7621" marB="0" anchor="ctr"/>
                </a:tc>
                <a:tc>
                  <a:txBody>
                    <a:bodyPr/>
                    <a:lstStyle/>
                    <a:p>
                      <a:pPr algn="ctr" rtl="0" fontAlgn="ctr"/>
                      <a:r>
                        <a:rPr lang="en-US" sz="1600" b="1" u="none" strike="noStrike" dirty="0">
                          <a:solidFill>
                            <a:schemeClr val="tx1"/>
                          </a:solidFill>
                        </a:rPr>
                        <a:t>925L to 1070L</a:t>
                      </a:r>
                      <a:endParaRPr lang="en-US" sz="1600" b="1" i="0" u="none" strike="noStrike" dirty="0">
                        <a:solidFill>
                          <a:schemeClr val="tx1"/>
                        </a:solidFill>
                        <a:latin typeface="Calibri"/>
                      </a:endParaRPr>
                    </a:p>
                  </a:txBody>
                  <a:tcPr marL="7620" marR="7620" marT="7621" marB="0" anchor="ctr"/>
                </a:tc>
                <a:extLst>
                  <a:ext uri="{0D108BD9-81ED-4DB2-BD59-A6C34878D82A}">
                    <a16:rowId xmlns:a16="http://schemas.microsoft.com/office/drawing/2014/main" val="10007"/>
                  </a:ext>
                </a:extLst>
              </a:tr>
              <a:tr h="366210">
                <a:tc>
                  <a:txBody>
                    <a:bodyPr/>
                    <a:lstStyle/>
                    <a:p>
                      <a:pPr algn="ctr" rtl="0" fontAlgn="ctr"/>
                      <a:r>
                        <a:rPr lang="en-US" sz="1600" b="1" u="none" strike="noStrike" dirty="0">
                          <a:solidFill>
                            <a:schemeClr val="tx1"/>
                          </a:solidFill>
                        </a:rPr>
                        <a:t>7</a:t>
                      </a:r>
                      <a:endParaRPr lang="en-US" sz="1600" b="1" i="0" u="none" strike="noStrike" dirty="0">
                        <a:solidFill>
                          <a:schemeClr val="tx1"/>
                        </a:solidFill>
                        <a:latin typeface="Calibri"/>
                      </a:endParaRPr>
                    </a:p>
                  </a:txBody>
                  <a:tcPr marL="7620" marR="7620" marT="7621" marB="0" anchor="ctr"/>
                </a:tc>
                <a:tc>
                  <a:txBody>
                    <a:bodyPr/>
                    <a:lstStyle/>
                    <a:p>
                      <a:pPr algn="ctr" rtl="0" fontAlgn="ctr"/>
                      <a:r>
                        <a:rPr lang="en-US" sz="1600" b="1" u="none" strike="noStrike" dirty="0">
                          <a:solidFill>
                            <a:schemeClr val="tx1"/>
                          </a:solidFill>
                        </a:rPr>
                        <a:t>735L to 1065L</a:t>
                      </a:r>
                      <a:endParaRPr lang="en-US" sz="1600" b="1" i="0" u="none" strike="noStrike" dirty="0">
                        <a:solidFill>
                          <a:schemeClr val="tx1"/>
                        </a:solidFill>
                        <a:latin typeface="Calibri"/>
                      </a:endParaRPr>
                    </a:p>
                  </a:txBody>
                  <a:tcPr marL="7620" marR="7620" marT="7621" marB="0" anchor="ctr"/>
                </a:tc>
                <a:tc>
                  <a:txBody>
                    <a:bodyPr/>
                    <a:lstStyle/>
                    <a:p>
                      <a:pPr algn="ctr" rtl="0" fontAlgn="ctr"/>
                      <a:r>
                        <a:rPr lang="en-US" sz="1600" b="1" u="none" strike="noStrike" dirty="0">
                          <a:solidFill>
                            <a:schemeClr val="tx1"/>
                          </a:solidFill>
                        </a:rPr>
                        <a:t>970L to 1120L</a:t>
                      </a:r>
                      <a:endParaRPr lang="en-US" sz="1600" b="1" i="0" u="none" strike="noStrike" dirty="0">
                        <a:solidFill>
                          <a:schemeClr val="tx1"/>
                        </a:solidFill>
                        <a:latin typeface="Calibri"/>
                      </a:endParaRPr>
                    </a:p>
                  </a:txBody>
                  <a:tcPr marL="7620" marR="7620" marT="7621" marB="0" anchor="ctr"/>
                </a:tc>
                <a:extLst>
                  <a:ext uri="{0D108BD9-81ED-4DB2-BD59-A6C34878D82A}">
                    <a16:rowId xmlns:a16="http://schemas.microsoft.com/office/drawing/2014/main" val="10008"/>
                  </a:ext>
                </a:extLst>
              </a:tr>
              <a:tr h="366210">
                <a:tc>
                  <a:txBody>
                    <a:bodyPr/>
                    <a:lstStyle/>
                    <a:p>
                      <a:pPr algn="ctr" rtl="0" fontAlgn="ctr"/>
                      <a:r>
                        <a:rPr lang="en-US" sz="1600" b="1" u="none" strike="noStrike" dirty="0">
                          <a:solidFill>
                            <a:schemeClr val="tx1"/>
                          </a:solidFill>
                        </a:rPr>
                        <a:t>8</a:t>
                      </a:r>
                      <a:endParaRPr lang="en-US" sz="1600" b="1" i="0" u="none" strike="noStrike" dirty="0">
                        <a:solidFill>
                          <a:schemeClr val="tx1"/>
                        </a:solidFill>
                        <a:latin typeface="Calibri"/>
                      </a:endParaRPr>
                    </a:p>
                  </a:txBody>
                  <a:tcPr marL="7620" marR="7620" marT="7621" marB="0" anchor="ctr"/>
                </a:tc>
                <a:tc>
                  <a:txBody>
                    <a:bodyPr/>
                    <a:lstStyle/>
                    <a:p>
                      <a:pPr algn="ctr" rtl="0" fontAlgn="ctr"/>
                      <a:r>
                        <a:rPr lang="en-US" sz="1600" b="1" u="none" strike="noStrike" dirty="0">
                          <a:solidFill>
                            <a:schemeClr val="tx1"/>
                          </a:solidFill>
                        </a:rPr>
                        <a:t>805L to 1100L</a:t>
                      </a:r>
                      <a:endParaRPr lang="en-US" sz="1600" b="1" i="0" u="none" strike="noStrike" dirty="0">
                        <a:solidFill>
                          <a:schemeClr val="tx1"/>
                        </a:solidFill>
                        <a:latin typeface="Calibri"/>
                      </a:endParaRPr>
                    </a:p>
                  </a:txBody>
                  <a:tcPr marL="7620" marR="7620" marT="7621" marB="0" anchor="ctr"/>
                </a:tc>
                <a:tc>
                  <a:txBody>
                    <a:bodyPr/>
                    <a:lstStyle/>
                    <a:p>
                      <a:pPr algn="ctr" rtl="0" fontAlgn="ctr"/>
                      <a:r>
                        <a:rPr lang="en-US" sz="1600" b="1" u="none" strike="noStrike" dirty="0">
                          <a:solidFill>
                            <a:schemeClr val="tx1"/>
                          </a:solidFill>
                        </a:rPr>
                        <a:t>1010L to 1185L</a:t>
                      </a:r>
                      <a:endParaRPr lang="en-US" sz="1600" b="1" i="0" u="none" strike="noStrike" dirty="0">
                        <a:solidFill>
                          <a:schemeClr val="tx1"/>
                        </a:solidFill>
                        <a:latin typeface="Calibri"/>
                      </a:endParaRPr>
                    </a:p>
                  </a:txBody>
                  <a:tcPr marL="7620" marR="7620" marT="7621" marB="0" anchor="ctr"/>
                </a:tc>
                <a:extLst>
                  <a:ext uri="{0D108BD9-81ED-4DB2-BD59-A6C34878D82A}">
                    <a16:rowId xmlns:a16="http://schemas.microsoft.com/office/drawing/2014/main" val="10009"/>
                  </a:ext>
                </a:extLst>
              </a:tr>
              <a:tr h="366210">
                <a:tc>
                  <a:txBody>
                    <a:bodyPr/>
                    <a:lstStyle/>
                    <a:p>
                      <a:pPr algn="ctr" rtl="0" fontAlgn="ctr"/>
                      <a:r>
                        <a:rPr lang="en-US" sz="1600" b="1" u="none" strike="noStrike" dirty="0">
                          <a:solidFill>
                            <a:schemeClr val="tx1"/>
                          </a:solidFill>
                        </a:rPr>
                        <a:t>9</a:t>
                      </a:r>
                      <a:endParaRPr lang="en-US" sz="1600" b="1" i="0" u="none" strike="noStrike" dirty="0">
                        <a:solidFill>
                          <a:schemeClr val="tx1"/>
                        </a:solidFill>
                        <a:latin typeface="Calibri"/>
                      </a:endParaRPr>
                    </a:p>
                  </a:txBody>
                  <a:tcPr marL="7620" marR="7620" marT="7621" marB="0" anchor="ctr"/>
                </a:tc>
                <a:tc>
                  <a:txBody>
                    <a:bodyPr/>
                    <a:lstStyle/>
                    <a:p>
                      <a:pPr algn="ctr" rtl="0" fontAlgn="ctr"/>
                      <a:r>
                        <a:rPr lang="en-US" sz="1600" b="1" u="none" strike="noStrike" dirty="0">
                          <a:solidFill>
                            <a:schemeClr val="tx1"/>
                          </a:solidFill>
                        </a:rPr>
                        <a:t>855L to 1165L</a:t>
                      </a:r>
                      <a:endParaRPr lang="en-US" sz="1600" b="1" i="0" u="none" strike="noStrike" dirty="0">
                        <a:solidFill>
                          <a:schemeClr val="tx1"/>
                        </a:solidFill>
                        <a:latin typeface="Calibri"/>
                      </a:endParaRPr>
                    </a:p>
                  </a:txBody>
                  <a:tcPr marL="7620" marR="7620" marT="7621" marB="0" anchor="ctr"/>
                </a:tc>
                <a:tc>
                  <a:txBody>
                    <a:bodyPr/>
                    <a:lstStyle/>
                    <a:p>
                      <a:pPr algn="ctr" rtl="0" fontAlgn="ctr"/>
                      <a:r>
                        <a:rPr lang="en-US" sz="1600" b="1" u="none" strike="noStrike" dirty="0">
                          <a:solidFill>
                            <a:schemeClr val="tx1"/>
                          </a:solidFill>
                        </a:rPr>
                        <a:t>1050L to 1260L</a:t>
                      </a:r>
                      <a:endParaRPr lang="en-US" sz="1600" b="1" i="0" u="none" strike="noStrike" dirty="0">
                        <a:solidFill>
                          <a:schemeClr val="tx1"/>
                        </a:solidFill>
                        <a:latin typeface="Calibri"/>
                      </a:endParaRPr>
                    </a:p>
                  </a:txBody>
                  <a:tcPr marL="7620" marR="7620" marT="7621" marB="0" anchor="ctr"/>
                </a:tc>
                <a:extLst>
                  <a:ext uri="{0D108BD9-81ED-4DB2-BD59-A6C34878D82A}">
                    <a16:rowId xmlns:a16="http://schemas.microsoft.com/office/drawing/2014/main" val="10010"/>
                  </a:ext>
                </a:extLst>
              </a:tr>
              <a:tr h="366210">
                <a:tc>
                  <a:txBody>
                    <a:bodyPr/>
                    <a:lstStyle/>
                    <a:p>
                      <a:pPr algn="ctr" rtl="0" fontAlgn="ctr"/>
                      <a:r>
                        <a:rPr lang="en-US" sz="1600" b="1" u="none" strike="noStrike" dirty="0">
                          <a:solidFill>
                            <a:schemeClr val="tx1"/>
                          </a:solidFill>
                        </a:rPr>
                        <a:t>10</a:t>
                      </a:r>
                      <a:endParaRPr lang="en-US" sz="1600" b="1" i="0" u="none" strike="noStrike" dirty="0">
                        <a:solidFill>
                          <a:schemeClr val="tx1"/>
                        </a:solidFill>
                        <a:latin typeface="Calibri"/>
                      </a:endParaRPr>
                    </a:p>
                  </a:txBody>
                  <a:tcPr marL="7620" marR="7620" marT="7621" marB="0" anchor="ctr"/>
                </a:tc>
                <a:tc>
                  <a:txBody>
                    <a:bodyPr/>
                    <a:lstStyle/>
                    <a:p>
                      <a:pPr algn="ctr" rtl="0" fontAlgn="ctr"/>
                      <a:r>
                        <a:rPr lang="en-US" sz="1600" b="1" u="none" strike="noStrike" dirty="0">
                          <a:solidFill>
                            <a:schemeClr val="tx1"/>
                          </a:solidFill>
                        </a:rPr>
                        <a:t>905L to 1195L</a:t>
                      </a:r>
                      <a:endParaRPr lang="en-US" sz="1600" b="1" i="0" u="none" strike="noStrike" dirty="0">
                        <a:solidFill>
                          <a:schemeClr val="tx1"/>
                        </a:solidFill>
                        <a:latin typeface="Calibri"/>
                      </a:endParaRPr>
                    </a:p>
                  </a:txBody>
                  <a:tcPr marL="7620" marR="7620" marT="7621" marB="0" anchor="ctr"/>
                </a:tc>
                <a:tc>
                  <a:txBody>
                    <a:bodyPr/>
                    <a:lstStyle/>
                    <a:p>
                      <a:pPr algn="ctr" rtl="0" fontAlgn="ctr"/>
                      <a:r>
                        <a:rPr lang="en-US" sz="1600" b="1" u="none" strike="noStrike" dirty="0">
                          <a:solidFill>
                            <a:schemeClr val="tx1"/>
                          </a:solidFill>
                        </a:rPr>
                        <a:t>1080L to 1335L</a:t>
                      </a:r>
                      <a:endParaRPr lang="en-US" sz="1600" b="1" i="0" u="none" strike="noStrike" dirty="0">
                        <a:solidFill>
                          <a:schemeClr val="tx1"/>
                        </a:solidFill>
                        <a:latin typeface="Calibri"/>
                      </a:endParaRPr>
                    </a:p>
                  </a:txBody>
                  <a:tcPr marL="7620" marR="7620" marT="7621" marB="0" anchor="ctr"/>
                </a:tc>
                <a:extLst>
                  <a:ext uri="{0D108BD9-81ED-4DB2-BD59-A6C34878D82A}">
                    <a16:rowId xmlns:a16="http://schemas.microsoft.com/office/drawing/2014/main" val="10011"/>
                  </a:ext>
                </a:extLst>
              </a:tr>
              <a:tr h="366210">
                <a:tc>
                  <a:txBody>
                    <a:bodyPr/>
                    <a:lstStyle/>
                    <a:p>
                      <a:pPr algn="ctr" rtl="0" fontAlgn="ctr"/>
                      <a:r>
                        <a:rPr lang="en-US" sz="1600" b="1" u="none" strike="noStrike" dirty="0">
                          <a:solidFill>
                            <a:schemeClr val="tx1"/>
                          </a:solidFill>
                        </a:rPr>
                        <a:t>11 and 12</a:t>
                      </a:r>
                      <a:endParaRPr lang="en-US" sz="1600" b="1" i="0" u="none" strike="noStrike" dirty="0">
                        <a:solidFill>
                          <a:schemeClr val="tx1"/>
                        </a:solidFill>
                        <a:latin typeface="Calibri"/>
                      </a:endParaRPr>
                    </a:p>
                  </a:txBody>
                  <a:tcPr marL="7620" marR="7620" marT="7621" marB="0" anchor="ctr"/>
                </a:tc>
                <a:tc>
                  <a:txBody>
                    <a:bodyPr/>
                    <a:lstStyle/>
                    <a:p>
                      <a:pPr algn="ctr" rtl="0" fontAlgn="ctr"/>
                      <a:r>
                        <a:rPr lang="en-US" sz="1600" b="1" u="none" strike="noStrike" dirty="0">
                          <a:solidFill>
                            <a:schemeClr val="tx1"/>
                          </a:solidFill>
                        </a:rPr>
                        <a:t>940L to 1210L</a:t>
                      </a:r>
                      <a:endParaRPr lang="en-US" sz="1600" b="1" i="0" u="none" strike="noStrike" dirty="0">
                        <a:solidFill>
                          <a:schemeClr val="tx1"/>
                        </a:solidFill>
                        <a:latin typeface="Calibri"/>
                      </a:endParaRPr>
                    </a:p>
                  </a:txBody>
                  <a:tcPr marL="7620" marR="7620" marT="7621" marB="0" anchor="ctr"/>
                </a:tc>
                <a:tc>
                  <a:txBody>
                    <a:bodyPr/>
                    <a:lstStyle/>
                    <a:p>
                      <a:pPr algn="ctr" rtl="0" fontAlgn="ctr"/>
                      <a:r>
                        <a:rPr lang="en-US" sz="1600" b="1" u="none" strike="noStrike" dirty="0">
                          <a:solidFill>
                            <a:schemeClr val="tx1"/>
                          </a:solidFill>
                        </a:rPr>
                        <a:t>1185L to 1385L</a:t>
                      </a:r>
                      <a:endParaRPr lang="en-US" sz="1600" b="1" i="0" u="none" strike="noStrike" dirty="0">
                        <a:solidFill>
                          <a:schemeClr val="tx1"/>
                        </a:solidFill>
                        <a:latin typeface="Calibri"/>
                      </a:endParaRPr>
                    </a:p>
                  </a:txBody>
                  <a:tcPr marL="7620" marR="7620" marT="7621" marB="0" anchor="ctr"/>
                </a:tc>
                <a:extLst>
                  <a:ext uri="{0D108BD9-81ED-4DB2-BD59-A6C34878D82A}">
                    <a16:rowId xmlns:a16="http://schemas.microsoft.com/office/drawing/2014/main" val="10012"/>
                  </a:ext>
                </a:extLst>
              </a:tr>
            </a:tbl>
          </a:graphicData>
        </a:graphic>
      </p:graphicFrame>
      <p:sp>
        <p:nvSpPr>
          <p:cNvPr id="38984" name="TextBox 13"/>
          <p:cNvSpPr txBox="1">
            <a:spLocks noChangeArrowheads="1"/>
          </p:cNvSpPr>
          <p:nvPr/>
        </p:nvSpPr>
        <p:spPr bwMode="auto">
          <a:xfrm>
            <a:off x="134816" y="6437874"/>
            <a:ext cx="68146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b="1" dirty="0">
                <a:solidFill>
                  <a:schemeClr val="bg1"/>
                </a:solidFill>
                <a:latin typeface="Arial" charset="0"/>
              </a:rPr>
              <a:t>http://www.lexile.com/about-lexile/grade-equivalent/grade-equivalent-chart</a:t>
            </a:r>
            <a:r>
              <a:rPr lang="en-US" altLang="en-US" sz="1200" b="1" dirty="0">
                <a:solidFill>
                  <a:schemeClr val="bg1"/>
                </a:solidFill>
                <a:latin typeface="Arial" charset="0"/>
              </a:rPr>
              <a:t>/</a:t>
            </a:r>
          </a:p>
        </p:txBody>
      </p:sp>
      <p:sp>
        <p:nvSpPr>
          <p:cNvPr id="6" name="Slide Number Placeholder 4"/>
          <p:cNvSpPr txBox="1">
            <a:spLocks/>
          </p:cNvSpPr>
          <p:nvPr/>
        </p:nvSpPr>
        <p:spPr>
          <a:xfrm>
            <a:off x="7301131" y="6356351"/>
            <a:ext cx="16318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3E4CEF-BB1E-48C7-AE93-F39F6AA99AD7}" type="slidenum">
              <a:rPr lang="en-US" sz="1400" smtClean="0">
                <a:solidFill>
                  <a:schemeClr val="bg1"/>
                </a:solidFill>
              </a:rPr>
              <a:pPr algn="r"/>
              <a:t>40</a:t>
            </a:fld>
            <a:endParaRPr lang="en-US" dirty="0">
              <a:solidFill>
                <a:schemeClr val="bg1"/>
              </a:solidFill>
            </a:endParaRPr>
          </a:p>
        </p:txBody>
      </p:sp>
    </p:spTree>
    <p:extLst>
      <p:ext uri="{BB962C8B-B14F-4D97-AF65-F5344CB8AC3E}">
        <p14:creationId xmlns:p14="http://schemas.microsoft.com/office/powerpoint/2010/main" val="1381892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334016"/>
            <a:ext cx="6316630" cy="974279"/>
          </a:xfrm>
        </p:spPr>
        <p:txBody>
          <a:bodyPr>
            <a:normAutofit/>
          </a:bodyPr>
          <a:lstStyle/>
          <a:p>
            <a:r>
              <a:rPr lang="en-US" sz="3600" b="1" dirty="0">
                <a:solidFill>
                  <a:schemeClr val="accent6">
                    <a:lumMod val="75000"/>
                  </a:schemeClr>
                </a:solidFill>
              </a:rPr>
              <a:t>Lexiles and CCRPI</a:t>
            </a:r>
          </a:p>
        </p:txBody>
      </p:sp>
      <p:sp>
        <p:nvSpPr>
          <p:cNvPr id="3" name="Content Placeholder 2"/>
          <p:cNvSpPr>
            <a:spLocks noGrp="1"/>
          </p:cNvSpPr>
          <p:nvPr>
            <p:ph idx="1"/>
          </p:nvPr>
        </p:nvSpPr>
        <p:spPr>
          <a:xfrm>
            <a:off x="572379" y="1459864"/>
            <a:ext cx="7886700" cy="4561107"/>
          </a:xfrm>
        </p:spPr>
        <p:txBody>
          <a:bodyPr>
            <a:normAutofit fontScale="92500" lnSpcReduction="10000"/>
          </a:bodyPr>
          <a:lstStyle/>
          <a:p>
            <a:r>
              <a:rPr lang="en-US" dirty="0"/>
              <a:t>Percent of students in </a:t>
            </a:r>
            <a:r>
              <a:rPr lang="en-US" dirty="0">
                <a:solidFill>
                  <a:schemeClr val="accent2">
                    <a:lumMod val="75000"/>
                  </a:schemeClr>
                </a:solidFill>
              </a:rPr>
              <a:t>grade 3</a:t>
            </a:r>
            <a:r>
              <a:rPr lang="en-US" dirty="0"/>
              <a:t> achieving a Lexile measure equal to or greater than </a:t>
            </a:r>
            <a:r>
              <a:rPr lang="en-US" dirty="0">
                <a:solidFill>
                  <a:schemeClr val="accent2">
                    <a:lumMod val="75000"/>
                  </a:schemeClr>
                </a:solidFill>
              </a:rPr>
              <a:t>650L</a:t>
            </a:r>
            <a:r>
              <a:rPr lang="en-US" dirty="0"/>
              <a:t> on the Georgia Milestones English Language Arts EOG assessment.</a:t>
            </a:r>
          </a:p>
          <a:p>
            <a:r>
              <a:rPr lang="en-US" dirty="0"/>
              <a:t>Percent of students in </a:t>
            </a:r>
            <a:r>
              <a:rPr lang="en-US" dirty="0">
                <a:solidFill>
                  <a:schemeClr val="accent2">
                    <a:lumMod val="75000"/>
                  </a:schemeClr>
                </a:solidFill>
              </a:rPr>
              <a:t>grade 5</a:t>
            </a:r>
            <a:r>
              <a:rPr lang="en-US" dirty="0"/>
              <a:t> achieving a Lexile measure equal to or greater than </a:t>
            </a:r>
            <a:r>
              <a:rPr lang="en-US" dirty="0">
                <a:solidFill>
                  <a:schemeClr val="accent2">
                    <a:lumMod val="75000"/>
                  </a:schemeClr>
                </a:solidFill>
              </a:rPr>
              <a:t>850L</a:t>
            </a:r>
            <a:r>
              <a:rPr lang="en-US" dirty="0"/>
              <a:t> on the Georgia Milestones English Language Arts EOG assessment.</a:t>
            </a:r>
          </a:p>
          <a:p>
            <a:r>
              <a:rPr lang="en-US" dirty="0"/>
              <a:t>Percent of students in </a:t>
            </a:r>
            <a:r>
              <a:rPr lang="en-US" dirty="0">
                <a:solidFill>
                  <a:schemeClr val="accent2">
                    <a:lumMod val="75000"/>
                  </a:schemeClr>
                </a:solidFill>
              </a:rPr>
              <a:t>grade 8</a:t>
            </a:r>
            <a:r>
              <a:rPr lang="en-US" dirty="0"/>
              <a:t> achieving a Lexile measure equal to or greater than </a:t>
            </a:r>
            <a:r>
              <a:rPr lang="en-US" dirty="0">
                <a:solidFill>
                  <a:schemeClr val="accent2">
                    <a:lumMod val="75000"/>
                  </a:schemeClr>
                </a:solidFill>
              </a:rPr>
              <a:t>1050L</a:t>
            </a:r>
            <a:r>
              <a:rPr lang="en-US" dirty="0"/>
              <a:t> on the Georgia Milestones English Language Arts EOG assessment.</a:t>
            </a:r>
          </a:p>
          <a:p>
            <a:r>
              <a:rPr lang="en-US" dirty="0"/>
              <a:t>Percent of students achieving a Lexile measure equal to or greater than </a:t>
            </a:r>
            <a:r>
              <a:rPr lang="en-US" dirty="0">
                <a:solidFill>
                  <a:schemeClr val="accent2">
                    <a:lumMod val="75000"/>
                  </a:schemeClr>
                </a:solidFill>
              </a:rPr>
              <a:t>1275L</a:t>
            </a:r>
            <a:r>
              <a:rPr lang="en-US" dirty="0"/>
              <a:t> on the Georgia Milestones </a:t>
            </a:r>
            <a:r>
              <a:rPr lang="en-US" dirty="0">
                <a:solidFill>
                  <a:schemeClr val="accent2">
                    <a:lumMod val="75000"/>
                  </a:schemeClr>
                </a:solidFill>
              </a:rPr>
              <a:t>American Literature and Composition EOC assessment.</a:t>
            </a:r>
          </a:p>
          <a:p>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41</a:t>
            </a:fld>
            <a:endParaRPr lang="en-US" dirty="0"/>
          </a:p>
        </p:txBody>
      </p:sp>
    </p:spTree>
    <p:extLst>
      <p:ext uri="{BB962C8B-B14F-4D97-AF65-F5344CB8AC3E}">
        <p14:creationId xmlns:p14="http://schemas.microsoft.com/office/powerpoint/2010/main" val="18149417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6">
                    <a:lumMod val="75000"/>
                  </a:schemeClr>
                </a:solidFill>
              </a:rPr>
              <a:t>Lexiles and CCRPI</a:t>
            </a:r>
          </a:p>
        </p:txBody>
      </p:sp>
      <p:sp>
        <p:nvSpPr>
          <p:cNvPr id="3" name="Content Placeholder 2"/>
          <p:cNvSpPr>
            <a:spLocks noGrp="1"/>
          </p:cNvSpPr>
          <p:nvPr>
            <p:ph sz="quarter" idx="1"/>
          </p:nvPr>
        </p:nvSpPr>
        <p:spPr>
          <a:xfrm>
            <a:off x="381000" y="1447800"/>
            <a:ext cx="8503920" cy="1745566"/>
          </a:xfrm>
        </p:spPr>
        <p:txBody>
          <a:bodyPr>
            <a:normAutofit fontScale="92500"/>
          </a:bodyPr>
          <a:lstStyle/>
          <a:p>
            <a:r>
              <a:rPr lang="en-US" dirty="0"/>
              <a:t>Targets for the Lexile indicators in CCRPI were based on the Lexile “stretch” bands and longitudinal data from state tests.</a:t>
            </a:r>
          </a:p>
          <a:p>
            <a:r>
              <a:rPr lang="en-US" dirty="0"/>
              <a:t>Targets represent student reading ability within the college and career ready stretch bands for their grade level.</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91395395"/>
              </p:ext>
            </p:extLst>
          </p:nvPr>
        </p:nvGraphicFramePr>
        <p:xfrm>
          <a:off x="609600" y="3429000"/>
          <a:ext cx="8077200" cy="2291300"/>
        </p:xfrm>
        <a:graphic>
          <a:graphicData uri="http://schemas.openxmlformats.org/drawingml/2006/table">
            <a:tbl>
              <a:tblPr firstRow="1" bandRow="1">
                <a:tableStyleId>{93296810-A885-4BE3-A3E7-6D5BEEA58F35}</a:tableStyleId>
              </a:tblPr>
              <a:tblGrid>
                <a:gridCol w="1295400">
                  <a:extLst>
                    <a:ext uri="{9D8B030D-6E8A-4147-A177-3AD203B41FA5}">
                      <a16:colId xmlns:a16="http://schemas.microsoft.com/office/drawing/2014/main" val="20000"/>
                    </a:ext>
                  </a:extLst>
                </a:gridCol>
                <a:gridCol w="2260600">
                  <a:extLst>
                    <a:ext uri="{9D8B030D-6E8A-4147-A177-3AD203B41FA5}">
                      <a16:colId xmlns:a16="http://schemas.microsoft.com/office/drawing/2014/main" val="20001"/>
                    </a:ext>
                  </a:extLst>
                </a:gridCol>
                <a:gridCol w="2260600">
                  <a:extLst>
                    <a:ext uri="{9D8B030D-6E8A-4147-A177-3AD203B41FA5}">
                      <a16:colId xmlns:a16="http://schemas.microsoft.com/office/drawing/2014/main" val="20002"/>
                    </a:ext>
                  </a:extLst>
                </a:gridCol>
                <a:gridCol w="2260600">
                  <a:extLst>
                    <a:ext uri="{9D8B030D-6E8A-4147-A177-3AD203B41FA5}">
                      <a16:colId xmlns:a16="http://schemas.microsoft.com/office/drawing/2014/main" val="20003"/>
                    </a:ext>
                  </a:extLst>
                </a:gridCol>
              </a:tblGrid>
              <a:tr h="695739">
                <a:tc>
                  <a:txBody>
                    <a:bodyPr/>
                    <a:lstStyle/>
                    <a:p>
                      <a:pPr algn="ctr"/>
                      <a:r>
                        <a:rPr lang="en-US" sz="2000" dirty="0"/>
                        <a:t>Grade</a:t>
                      </a:r>
                    </a:p>
                  </a:txBody>
                  <a:tcPr anchor="ctr"/>
                </a:tc>
                <a:tc>
                  <a:txBody>
                    <a:bodyPr/>
                    <a:lstStyle/>
                    <a:p>
                      <a:pPr algn="ctr"/>
                      <a:r>
                        <a:rPr lang="en-US" sz="2000" dirty="0"/>
                        <a:t>Stretch Text</a:t>
                      </a:r>
                      <a:r>
                        <a:rPr lang="en-US" sz="2000" baseline="0" dirty="0"/>
                        <a:t> Band Lower Limit</a:t>
                      </a:r>
                      <a:endParaRPr lang="en-US" sz="2000" dirty="0"/>
                    </a:p>
                  </a:txBody>
                  <a:tcPr anchor="ctr"/>
                </a:tc>
                <a:tc>
                  <a:txBody>
                    <a:bodyPr/>
                    <a:lstStyle/>
                    <a:p>
                      <a:pPr algn="ctr"/>
                      <a:r>
                        <a:rPr lang="en-US" sz="2000" dirty="0"/>
                        <a:t>Stretch Text Band</a:t>
                      </a:r>
                      <a:r>
                        <a:rPr lang="en-US" sz="2000" baseline="0" dirty="0"/>
                        <a:t> </a:t>
                      </a:r>
                    </a:p>
                    <a:p>
                      <a:pPr algn="ctr"/>
                      <a:r>
                        <a:rPr lang="en-US" sz="2000" baseline="0" dirty="0"/>
                        <a:t>Upper Limit</a:t>
                      </a:r>
                      <a:endParaRPr lang="en-US" sz="2000" dirty="0"/>
                    </a:p>
                  </a:txBody>
                  <a:tcPr anchor="ctr"/>
                </a:tc>
                <a:tc>
                  <a:txBody>
                    <a:bodyPr/>
                    <a:lstStyle/>
                    <a:p>
                      <a:pPr algn="ctr"/>
                      <a:r>
                        <a:rPr lang="en-US" sz="2000" dirty="0"/>
                        <a:t>CCRPI</a:t>
                      </a:r>
                    </a:p>
                    <a:p>
                      <a:pPr algn="ctr"/>
                      <a:r>
                        <a:rPr lang="en-US" sz="2000" dirty="0"/>
                        <a:t>Target</a:t>
                      </a:r>
                    </a:p>
                  </a:txBody>
                  <a:tcPr anchor="ctr"/>
                </a:tc>
                <a:extLst>
                  <a:ext uri="{0D108BD9-81ED-4DB2-BD59-A6C34878D82A}">
                    <a16:rowId xmlns:a16="http://schemas.microsoft.com/office/drawing/2014/main" val="10000"/>
                  </a:ext>
                </a:extLst>
              </a:tr>
              <a:tr h="397565">
                <a:tc>
                  <a:txBody>
                    <a:bodyPr/>
                    <a:lstStyle/>
                    <a:p>
                      <a:pPr algn="ctr"/>
                      <a:r>
                        <a:rPr lang="en-US" sz="2000" dirty="0"/>
                        <a:t>3</a:t>
                      </a:r>
                    </a:p>
                  </a:txBody>
                  <a:tcPr anchor="ctr"/>
                </a:tc>
                <a:tc>
                  <a:txBody>
                    <a:bodyPr/>
                    <a:lstStyle/>
                    <a:p>
                      <a:pPr algn="ctr"/>
                      <a:r>
                        <a:rPr lang="en-US" sz="2000" dirty="0"/>
                        <a:t>520L</a:t>
                      </a:r>
                    </a:p>
                  </a:txBody>
                  <a:tcPr anchor="ctr"/>
                </a:tc>
                <a:tc>
                  <a:txBody>
                    <a:bodyPr/>
                    <a:lstStyle/>
                    <a:p>
                      <a:pPr algn="ctr"/>
                      <a:r>
                        <a:rPr lang="en-US" sz="2000" dirty="0"/>
                        <a:t>820L</a:t>
                      </a:r>
                    </a:p>
                  </a:txBody>
                  <a:tcPr anchor="ctr"/>
                </a:tc>
                <a:tc>
                  <a:txBody>
                    <a:bodyPr/>
                    <a:lstStyle/>
                    <a:p>
                      <a:pPr algn="ctr"/>
                      <a:r>
                        <a:rPr lang="en-US" sz="2000" dirty="0"/>
                        <a:t>650L</a:t>
                      </a:r>
                    </a:p>
                  </a:txBody>
                  <a:tcPr anchor="ctr"/>
                </a:tc>
                <a:extLst>
                  <a:ext uri="{0D108BD9-81ED-4DB2-BD59-A6C34878D82A}">
                    <a16:rowId xmlns:a16="http://schemas.microsoft.com/office/drawing/2014/main" val="10001"/>
                  </a:ext>
                </a:extLst>
              </a:tr>
              <a:tr h="397565">
                <a:tc>
                  <a:txBody>
                    <a:bodyPr/>
                    <a:lstStyle/>
                    <a:p>
                      <a:pPr algn="ctr"/>
                      <a:r>
                        <a:rPr lang="en-US" sz="2000" dirty="0"/>
                        <a:t>5</a:t>
                      </a:r>
                    </a:p>
                  </a:txBody>
                  <a:tcPr anchor="ctr"/>
                </a:tc>
                <a:tc>
                  <a:txBody>
                    <a:bodyPr/>
                    <a:lstStyle/>
                    <a:p>
                      <a:pPr algn="ctr"/>
                      <a:r>
                        <a:rPr lang="en-US" sz="2000" dirty="0"/>
                        <a:t>830L</a:t>
                      </a:r>
                    </a:p>
                  </a:txBody>
                  <a:tcPr anchor="ctr"/>
                </a:tc>
                <a:tc>
                  <a:txBody>
                    <a:bodyPr/>
                    <a:lstStyle/>
                    <a:p>
                      <a:pPr algn="ctr"/>
                      <a:r>
                        <a:rPr lang="en-US" sz="2000" dirty="0"/>
                        <a:t>1010L</a:t>
                      </a:r>
                    </a:p>
                  </a:txBody>
                  <a:tcPr anchor="ctr"/>
                </a:tc>
                <a:tc>
                  <a:txBody>
                    <a:bodyPr/>
                    <a:lstStyle/>
                    <a:p>
                      <a:pPr algn="ctr"/>
                      <a:r>
                        <a:rPr lang="en-US" sz="2000" dirty="0"/>
                        <a:t>850L</a:t>
                      </a:r>
                    </a:p>
                  </a:txBody>
                  <a:tcPr anchor="ctr"/>
                </a:tc>
                <a:extLst>
                  <a:ext uri="{0D108BD9-81ED-4DB2-BD59-A6C34878D82A}">
                    <a16:rowId xmlns:a16="http://schemas.microsoft.com/office/drawing/2014/main" val="10002"/>
                  </a:ext>
                </a:extLst>
              </a:tr>
              <a:tr h="397565">
                <a:tc>
                  <a:txBody>
                    <a:bodyPr/>
                    <a:lstStyle/>
                    <a:p>
                      <a:pPr algn="ctr"/>
                      <a:r>
                        <a:rPr lang="en-US" sz="2000" dirty="0"/>
                        <a:t>8</a:t>
                      </a:r>
                    </a:p>
                  </a:txBody>
                  <a:tcPr anchor="ctr"/>
                </a:tc>
                <a:tc>
                  <a:txBody>
                    <a:bodyPr/>
                    <a:lstStyle/>
                    <a:p>
                      <a:pPr algn="ctr"/>
                      <a:r>
                        <a:rPr lang="en-US" sz="2000" dirty="0"/>
                        <a:t>1010L</a:t>
                      </a:r>
                    </a:p>
                  </a:txBody>
                  <a:tcPr anchor="ctr"/>
                </a:tc>
                <a:tc>
                  <a:txBody>
                    <a:bodyPr/>
                    <a:lstStyle/>
                    <a:p>
                      <a:pPr algn="ctr"/>
                      <a:r>
                        <a:rPr lang="en-US" sz="2000" dirty="0"/>
                        <a:t>1185L</a:t>
                      </a:r>
                    </a:p>
                  </a:txBody>
                  <a:tcPr anchor="ctr"/>
                </a:tc>
                <a:tc>
                  <a:txBody>
                    <a:bodyPr/>
                    <a:lstStyle/>
                    <a:p>
                      <a:pPr algn="ctr"/>
                      <a:r>
                        <a:rPr lang="en-US" sz="2000" dirty="0"/>
                        <a:t>1050L</a:t>
                      </a:r>
                    </a:p>
                  </a:txBody>
                  <a:tcPr anchor="ctr"/>
                </a:tc>
                <a:extLst>
                  <a:ext uri="{0D108BD9-81ED-4DB2-BD59-A6C34878D82A}">
                    <a16:rowId xmlns:a16="http://schemas.microsoft.com/office/drawing/2014/main" val="10003"/>
                  </a:ext>
                </a:extLst>
              </a:tr>
              <a:tr h="397565">
                <a:tc>
                  <a:txBody>
                    <a:bodyPr/>
                    <a:lstStyle/>
                    <a:p>
                      <a:pPr algn="ctr"/>
                      <a:r>
                        <a:rPr lang="en-US" sz="2000" dirty="0"/>
                        <a:t>11</a:t>
                      </a:r>
                    </a:p>
                  </a:txBody>
                  <a:tcPr anchor="ctr"/>
                </a:tc>
                <a:tc>
                  <a:txBody>
                    <a:bodyPr/>
                    <a:lstStyle/>
                    <a:p>
                      <a:pPr algn="ctr"/>
                      <a:r>
                        <a:rPr lang="en-US" sz="2000" dirty="0"/>
                        <a:t>1185L</a:t>
                      </a:r>
                    </a:p>
                  </a:txBody>
                  <a:tcPr anchor="ctr"/>
                </a:tc>
                <a:tc>
                  <a:txBody>
                    <a:bodyPr/>
                    <a:lstStyle/>
                    <a:p>
                      <a:pPr algn="ctr"/>
                      <a:r>
                        <a:rPr lang="en-US" sz="2000" dirty="0"/>
                        <a:t>1385L</a:t>
                      </a:r>
                    </a:p>
                  </a:txBody>
                  <a:tcPr anchor="ctr"/>
                </a:tc>
                <a:tc>
                  <a:txBody>
                    <a:bodyPr/>
                    <a:lstStyle/>
                    <a:p>
                      <a:pPr algn="ctr"/>
                      <a:r>
                        <a:rPr lang="en-US" sz="2000" dirty="0"/>
                        <a:t>1275L</a:t>
                      </a:r>
                    </a:p>
                  </a:txBody>
                  <a:tcPr anchor="ct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4"/>
          </p:nvPr>
        </p:nvSpPr>
        <p:spPr/>
        <p:txBody>
          <a:bodyPr/>
          <a:lstStyle/>
          <a:p>
            <a:fld id="{B63E4CEF-BB1E-48C7-AE93-F39F6AA99AD7}" type="slidenum">
              <a:rPr lang="en-US" smtClean="0"/>
              <a:pPr/>
              <a:t>42</a:t>
            </a:fld>
            <a:endParaRPr lang="en-US" dirty="0"/>
          </a:p>
        </p:txBody>
      </p:sp>
    </p:spTree>
    <p:extLst>
      <p:ext uri="{BB962C8B-B14F-4D97-AF65-F5344CB8AC3E}">
        <p14:creationId xmlns:p14="http://schemas.microsoft.com/office/powerpoint/2010/main" val="14806947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4"/>
          <p:cNvSpPr>
            <a:spLocks noGrp="1" noChangeArrowheads="1"/>
          </p:cNvSpPr>
          <p:nvPr>
            <p:ph type="subTitle" idx="1"/>
          </p:nvPr>
        </p:nvSpPr>
        <p:spPr>
          <a:xfrm>
            <a:off x="1371600" y="3573193"/>
            <a:ext cx="6400800" cy="2039815"/>
          </a:xfrm>
        </p:spPr>
        <p:txBody>
          <a:bodyPr>
            <a:normAutofit fontScale="92500" lnSpcReduction="10000"/>
          </a:bodyPr>
          <a:lstStyle/>
          <a:p>
            <a:pPr eaLnBrk="1" hangingPunct="1"/>
            <a:r>
              <a:rPr lang="en-US" altLang="en-US" sz="2800" dirty="0"/>
              <a:t>GaDOE often receives questions on how to relate Lexiles to other measures.</a:t>
            </a:r>
          </a:p>
          <a:p>
            <a:pPr eaLnBrk="1" hangingPunct="1"/>
            <a:endParaRPr lang="en-US" altLang="en-US" sz="2800" dirty="0"/>
          </a:p>
          <a:p>
            <a:pPr eaLnBrk="1" hangingPunct="1"/>
            <a:r>
              <a:rPr lang="en-US" altLang="en-US" sz="2800" dirty="0"/>
              <a:t>The next few slides show correspondence of Lexiles to other reading level models.</a:t>
            </a:r>
          </a:p>
          <a:p>
            <a:pPr eaLnBrk="1" hangingPunct="1"/>
            <a:endParaRPr lang="en-US" altLang="en-US" sz="2800" dirty="0"/>
          </a:p>
        </p:txBody>
      </p:sp>
      <p:sp>
        <p:nvSpPr>
          <p:cNvPr id="48130" name="Rectangle 2"/>
          <p:cNvSpPr>
            <a:spLocks noGrp="1" noChangeArrowheads="1"/>
          </p:cNvSpPr>
          <p:nvPr>
            <p:ph type="ctrTitle"/>
          </p:nvPr>
        </p:nvSpPr>
        <p:spPr>
          <a:xfrm>
            <a:off x="685800" y="1122363"/>
            <a:ext cx="7772400" cy="1944394"/>
          </a:xfrm>
        </p:spPr>
        <p:txBody>
          <a:bodyPr>
            <a:normAutofit/>
          </a:bodyPr>
          <a:lstStyle/>
          <a:p>
            <a:pPr eaLnBrk="1" hangingPunct="1">
              <a:defRPr/>
            </a:pPr>
            <a:r>
              <a:rPr lang="en-US" altLang="en-US" sz="3600" b="1" dirty="0">
                <a:solidFill>
                  <a:schemeClr val="accent6">
                    <a:lumMod val="75000"/>
                  </a:schemeClr>
                </a:solidFill>
              </a:rPr>
              <a:t>Relating Lexiles </a:t>
            </a:r>
            <a:br>
              <a:rPr lang="en-US" altLang="en-US" sz="3600" b="1" dirty="0">
                <a:solidFill>
                  <a:schemeClr val="accent6">
                    <a:lumMod val="75000"/>
                  </a:schemeClr>
                </a:solidFill>
              </a:rPr>
            </a:br>
            <a:r>
              <a:rPr lang="en-US" altLang="en-US" sz="3600" b="1" dirty="0">
                <a:solidFill>
                  <a:schemeClr val="accent6">
                    <a:lumMod val="75000"/>
                  </a:schemeClr>
                </a:solidFill>
              </a:rPr>
              <a:t>to </a:t>
            </a:r>
            <a:br>
              <a:rPr lang="en-US" altLang="en-US" sz="3600" b="1" dirty="0">
                <a:solidFill>
                  <a:schemeClr val="accent6">
                    <a:lumMod val="75000"/>
                  </a:schemeClr>
                </a:solidFill>
              </a:rPr>
            </a:br>
            <a:r>
              <a:rPr lang="en-US" altLang="en-US" sz="3600" b="1" dirty="0">
                <a:solidFill>
                  <a:schemeClr val="accent6">
                    <a:lumMod val="75000"/>
                  </a:schemeClr>
                </a:solidFill>
              </a:rPr>
              <a:t>Other Measures</a:t>
            </a:r>
          </a:p>
        </p:txBody>
      </p:sp>
      <p:sp>
        <p:nvSpPr>
          <p:cNvPr id="2" name="Slide Number Placeholder 1"/>
          <p:cNvSpPr>
            <a:spLocks noGrp="1"/>
          </p:cNvSpPr>
          <p:nvPr>
            <p:ph type="sldNum" sz="quarter" idx="4"/>
          </p:nvPr>
        </p:nvSpPr>
        <p:spPr/>
        <p:txBody>
          <a:bodyPr/>
          <a:lstStyle/>
          <a:p>
            <a:fld id="{B63E4CEF-BB1E-48C7-AE93-F39F6AA99AD7}" type="slidenum">
              <a:rPr lang="en-US" smtClean="0"/>
              <a:pPr/>
              <a:t>43</a:t>
            </a:fld>
            <a:endParaRPr lang="en-US" dirty="0"/>
          </a:p>
        </p:txBody>
      </p:sp>
    </p:spTree>
    <p:extLst>
      <p:ext uri="{BB962C8B-B14F-4D97-AF65-F5344CB8AC3E}">
        <p14:creationId xmlns:p14="http://schemas.microsoft.com/office/powerpoint/2010/main" val="8382857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52400" y="152400"/>
            <a:ext cx="8534400" cy="685800"/>
          </a:xfrm>
        </p:spPr>
        <p:txBody>
          <a:bodyPr>
            <a:normAutofit/>
          </a:bodyPr>
          <a:lstStyle/>
          <a:p>
            <a:pPr eaLnBrk="1" hangingPunct="1">
              <a:defRPr/>
            </a:pPr>
            <a:r>
              <a:rPr lang="en-US" altLang="en-US" sz="3200" b="1" dirty="0">
                <a:solidFill>
                  <a:schemeClr val="accent6">
                    <a:lumMod val="75000"/>
                  </a:schemeClr>
                </a:solidFill>
              </a:rPr>
              <a:t>Accelerated Reader* &amp; Lexiles</a:t>
            </a:r>
            <a:r>
              <a:rPr lang="en-US" altLang="en-US" sz="3200" b="1" dirty="0">
                <a:solidFill>
                  <a:schemeClr val="accent1"/>
                </a:solidFill>
              </a:rPr>
              <a:t>**</a:t>
            </a:r>
          </a:p>
        </p:txBody>
      </p:sp>
      <p:pic>
        <p:nvPicPr>
          <p:cNvPr id="49155" name="Picture 4" descr="imageTJV"/>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75138" y="691620"/>
            <a:ext cx="6477000" cy="4938713"/>
          </a:xfrm>
          <a:noFill/>
        </p:spPr>
      </p:pic>
      <p:sp>
        <p:nvSpPr>
          <p:cNvPr id="49156" name="Text Box 5"/>
          <p:cNvSpPr txBox="1">
            <a:spLocks noChangeArrowheads="1"/>
          </p:cNvSpPr>
          <p:nvPr/>
        </p:nvSpPr>
        <p:spPr bwMode="auto">
          <a:xfrm>
            <a:off x="152400" y="5638800"/>
            <a:ext cx="8991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b="1" dirty="0">
                <a:latin typeface="Arial" charset="0"/>
              </a:rPr>
              <a:t>*This relational table is from Renaissance Learning, Inc. (2002)  </a:t>
            </a:r>
          </a:p>
          <a:p>
            <a:pPr eaLnBrk="1" hangingPunct="1">
              <a:spcBef>
                <a:spcPct val="0"/>
              </a:spcBef>
              <a:buFontTx/>
              <a:buNone/>
            </a:pPr>
            <a:r>
              <a:rPr lang="en-US" altLang="en-US" sz="1200" b="1" dirty="0">
                <a:latin typeface="Arial" charset="0"/>
              </a:rPr>
              <a:t>**Lexile is a trademark of MetaMetrics, Inc.  </a:t>
            </a:r>
          </a:p>
          <a:p>
            <a:pPr eaLnBrk="1" hangingPunct="1">
              <a:spcBef>
                <a:spcPct val="0"/>
              </a:spcBef>
              <a:buFontTx/>
              <a:buNone/>
            </a:pPr>
            <a:endParaRPr lang="en-US" altLang="en-US" sz="1200" b="1" dirty="0">
              <a:latin typeface="Arial" charset="0"/>
            </a:endParaRPr>
          </a:p>
          <a:p>
            <a:pPr eaLnBrk="1" hangingPunct="1">
              <a:spcBef>
                <a:spcPct val="0"/>
              </a:spcBef>
              <a:buFontTx/>
              <a:buNone/>
            </a:pPr>
            <a:endParaRPr lang="en-US" altLang="en-US" sz="1200" b="1" dirty="0">
              <a:latin typeface="Arial" charset="0"/>
            </a:endParaRPr>
          </a:p>
        </p:txBody>
      </p:sp>
      <p:sp>
        <p:nvSpPr>
          <p:cNvPr id="2" name="Slide Number Placeholder 1"/>
          <p:cNvSpPr>
            <a:spLocks noGrp="1"/>
          </p:cNvSpPr>
          <p:nvPr>
            <p:ph type="sldNum" sz="quarter" idx="4"/>
          </p:nvPr>
        </p:nvSpPr>
        <p:spPr/>
        <p:txBody>
          <a:bodyPr/>
          <a:lstStyle/>
          <a:p>
            <a:fld id="{B63E4CEF-BB1E-48C7-AE93-F39F6AA99AD7}" type="slidenum">
              <a:rPr lang="en-US" smtClean="0"/>
              <a:pPr/>
              <a:t>44</a:t>
            </a:fld>
            <a:endParaRPr lang="en-US" dirty="0"/>
          </a:p>
        </p:txBody>
      </p:sp>
    </p:spTree>
    <p:extLst>
      <p:ext uri="{BB962C8B-B14F-4D97-AF65-F5344CB8AC3E}">
        <p14:creationId xmlns:p14="http://schemas.microsoft.com/office/powerpoint/2010/main" val="14312499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0"/>
            <a:ext cx="6809511" cy="1028035"/>
          </a:xfrm>
        </p:spPr>
        <p:txBody>
          <a:bodyPr>
            <a:normAutofit/>
          </a:bodyPr>
          <a:lstStyle/>
          <a:p>
            <a:pPr algn="r" eaLnBrk="1" hangingPunct="1">
              <a:defRPr/>
            </a:pPr>
            <a:r>
              <a:rPr lang="en-US" altLang="en-US" sz="3600" b="1" dirty="0">
                <a:solidFill>
                  <a:schemeClr val="accent6">
                    <a:lumMod val="75000"/>
                  </a:schemeClr>
                </a:solidFill>
              </a:rPr>
              <a:t>Various Reading Level Models</a:t>
            </a:r>
          </a:p>
        </p:txBody>
      </p:sp>
      <p:sp>
        <p:nvSpPr>
          <p:cNvPr id="55300" name="Text Box 5"/>
          <p:cNvSpPr txBox="1">
            <a:spLocks noChangeArrowheads="1"/>
          </p:cNvSpPr>
          <p:nvPr/>
        </p:nvSpPr>
        <p:spPr bwMode="auto">
          <a:xfrm>
            <a:off x="6268064" y="1857237"/>
            <a:ext cx="2743200" cy="2800767"/>
          </a:xfrm>
          <a:prstGeom prst="rect">
            <a:avLst/>
          </a:prstGeom>
          <a:noFill/>
          <a:ln w="9525">
            <a:noFill/>
            <a:miter lim="800000"/>
            <a:headEnd/>
            <a:tailEnd/>
          </a:ln>
        </p:spPr>
        <p:txBody>
          <a:bodyPr>
            <a:spAutoFit/>
          </a:bodyPr>
          <a:lstStyle/>
          <a:p>
            <a:pPr>
              <a:defRPr/>
            </a:pPr>
            <a:r>
              <a:rPr lang="en-US" sz="1600" b="1" dirty="0"/>
              <a:t>This chart was provided to the Oregon Educational Media Association by Steven Zimmerman of Harcourt. It provides a comparison by grade level of different book leveling systems including Lexiles, Fountas and Pinnell (Guided Reading), Basal, DRP (Degrees of Reading Power), Reading Recovery and DRA.</a:t>
            </a:r>
          </a:p>
        </p:txBody>
      </p:sp>
      <p:pic>
        <p:nvPicPr>
          <p:cNvPr id="501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793" y="815513"/>
            <a:ext cx="5987271" cy="592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B63E4CEF-BB1E-48C7-AE93-F39F6AA99AD7}" type="slidenum">
              <a:rPr lang="en-US" smtClean="0"/>
              <a:pPr/>
              <a:t>45</a:t>
            </a:fld>
            <a:endParaRPr lang="en-US" dirty="0"/>
          </a:p>
        </p:txBody>
      </p:sp>
    </p:spTree>
    <p:extLst>
      <p:ext uri="{BB962C8B-B14F-4D97-AF65-F5344CB8AC3E}">
        <p14:creationId xmlns:p14="http://schemas.microsoft.com/office/powerpoint/2010/main" val="34154609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xfrm>
            <a:off x="6133514" y="959950"/>
            <a:ext cx="2629486" cy="3727938"/>
          </a:xfrm>
        </p:spPr>
        <p:txBody>
          <a:bodyPr>
            <a:normAutofit/>
          </a:bodyPr>
          <a:lstStyle/>
          <a:p>
            <a:pPr eaLnBrk="1" hangingPunct="1">
              <a:defRPr/>
            </a:pPr>
            <a:r>
              <a:rPr lang="en-US" altLang="en-US" sz="3600" b="1" dirty="0">
                <a:solidFill>
                  <a:schemeClr val="accent6">
                    <a:lumMod val="75000"/>
                  </a:schemeClr>
                </a:solidFill>
              </a:rPr>
              <a:t>Relating Different Reading Level Models </a:t>
            </a:r>
          </a:p>
        </p:txBody>
      </p:sp>
      <p:pic>
        <p:nvPicPr>
          <p:cNvPr id="5120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8333" y="0"/>
            <a:ext cx="6011863" cy="6705600"/>
          </a:xfrm>
          <a:noFill/>
        </p:spPr>
      </p:pic>
      <p:sp>
        <p:nvSpPr>
          <p:cNvPr id="52228" name="Text Box 5"/>
          <p:cNvSpPr txBox="1">
            <a:spLocks noChangeArrowheads="1"/>
          </p:cNvSpPr>
          <p:nvPr/>
        </p:nvSpPr>
        <p:spPr bwMode="auto">
          <a:xfrm>
            <a:off x="5943600" y="4687888"/>
            <a:ext cx="3200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1400" b="1" dirty="0">
                <a:solidFill>
                  <a:schemeClr val="accent3">
                    <a:lumMod val="50000"/>
                  </a:schemeClr>
                </a:solidFill>
                <a:latin typeface="Arial" charset="0"/>
              </a:rPr>
              <a:t>This table is from  </a:t>
            </a:r>
            <a:r>
              <a:rPr lang="en-US" altLang="en-US" sz="1400" b="1" dirty="0">
                <a:solidFill>
                  <a:schemeClr val="accent3">
                    <a:lumMod val="50000"/>
                  </a:schemeClr>
                </a:solidFill>
                <a:latin typeface="Arial" charset="0"/>
                <a:hlinkClick r:id="rId4"/>
              </a:rPr>
              <a:t>https://leveledreader.com/leveling-guide/</a:t>
            </a:r>
            <a:r>
              <a:rPr lang="en-US" altLang="en-US" sz="1400" b="1" dirty="0">
                <a:solidFill>
                  <a:schemeClr val="accent3">
                    <a:lumMod val="50000"/>
                  </a:schemeClr>
                </a:solidFill>
                <a:latin typeface="Arial" charset="0"/>
              </a:rPr>
              <a:t> </a:t>
            </a:r>
          </a:p>
        </p:txBody>
      </p:sp>
      <p:sp>
        <p:nvSpPr>
          <p:cNvPr id="2" name="Slide Number Placeholder 1"/>
          <p:cNvSpPr>
            <a:spLocks noGrp="1"/>
          </p:cNvSpPr>
          <p:nvPr>
            <p:ph type="sldNum" sz="quarter" idx="4"/>
          </p:nvPr>
        </p:nvSpPr>
        <p:spPr/>
        <p:txBody>
          <a:bodyPr/>
          <a:lstStyle/>
          <a:p>
            <a:fld id="{B63E4CEF-BB1E-48C7-AE93-F39F6AA99AD7}" type="slidenum">
              <a:rPr lang="en-US" smtClean="0"/>
              <a:pPr/>
              <a:t>46</a:t>
            </a:fld>
            <a:endParaRPr lang="en-US" dirty="0"/>
          </a:p>
        </p:txBody>
      </p:sp>
    </p:spTree>
    <p:extLst>
      <p:ext uri="{BB962C8B-B14F-4D97-AF65-F5344CB8AC3E}">
        <p14:creationId xmlns:p14="http://schemas.microsoft.com/office/powerpoint/2010/main" val="42528545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534572" y="152399"/>
            <a:ext cx="5711483" cy="1366911"/>
          </a:xfrm>
        </p:spPr>
        <p:txBody>
          <a:bodyPr>
            <a:noAutofit/>
          </a:bodyPr>
          <a:lstStyle/>
          <a:p>
            <a:pPr>
              <a:defRPr/>
            </a:pPr>
            <a:r>
              <a:rPr lang="en-US" altLang="en-US" sz="3600" b="1" dirty="0">
                <a:solidFill>
                  <a:schemeClr val="accent6">
                    <a:lumMod val="75000"/>
                  </a:schemeClr>
                </a:solidFill>
              </a:rPr>
              <a:t>Georgia’s Summer </a:t>
            </a:r>
            <a:br>
              <a:rPr lang="en-US" altLang="en-US" sz="3600" b="1" dirty="0">
                <a:solidFill>
                  <a:schemeClr val="accent6">
                    <a:lumMod val="75000"/>
                  </a:schemeClr>
                </a:solidFill>
              </a:rPr>
            </a:br>
            <a:r>
              <a:rPr lang="en-US" altLang="en-US" sz="3600" b="1" dirty="0">
                <a:solidFill>
                  <a:schemeClr val="accent6">
                    <a:lumMod val="75000"/>
                  </a:schemeClr>
                </a:solidFill>
              </a:rPr>
              <a:t>Reading Challenge</a:t>
            </a:r>
          </a:p>
        </p:txBody>
      </p:sp>
      <p:sp>
        <p:nvSpPr>
          <p:cNvPr id="52227" name="Content Placeholder 2"/>
          <p:cNvSpPr>
            <a:spLocks noGrp="1"/>
          </p:cNvSpPr>
          <p:nvPr>
            <p:ph idx="1"/>
          </p:nvPr>
        </p:nvSpPr>
        <p:spPr>
          <a:xfrm>
            <a:off x="381000" y="1600200"/>
            <a:ext cx="8534400" cy="4144963"/>
          </a:xfrm>
        </p:spPr>
        <p:txBody>
          <a:bodyPr/>
          <a:lstStyle/>
          <a:p>
            <a:r>
              <a:rPr lang="en-US" altLang="en-US" dirty="0"/>
              <a:t>A student’s growth in reading ability doesn’t happen only at school.</a:t>
            </a:r>
          </a:p>
          <a:p>
            <a:r>
              <a:rPr lang="en-US" altLang="en-US" dirty="0"/>
              <a:t>Research has shown that students can have up to a 2-3 month loss in reading ability over the summer.</a:t>
            </a:r>
          </a:p>
          <a:p>
            <a:r>
              <a:rPr lang="en-US" altLang="en-US" dirty="0"/>
              <a:t>Therefore, summer reading at home is essential!</a:t>
            </a:r>
          </a:p>
          <a:p>
            <a:r>
              <a:rPr lang="en-US" altLang="en-US" dirty="0"/>
              <a:t>Visit Georgia’s Summer Reading Challenge webpage for more information: </a:t>
            </a:r>
            <a:r>
              <a:rPr lang="en-US" altLang="en-US" sz="2000" dirty="0">
                <a:hlinkClick r:id="rId2"/>
              </a:rPr>
              <a:t>http://www.gadoe.org/Curriculum-Instruction-and-Assessment/Curriculum-and-Instruction/Pages/Georgia-Summer-Reading-Challenge.aspx</a:t>
            </a:r>
            <a:endParaRPr lang="en-US" altLang="en-US" sz="2000" dirty="0"/>
          </a:p>
          <a:p>
            <a:endParaRPr lang="en-US" altLang="en-US" dirty="0"/>
          </a:p>
          <a:p>
            <a:endParaRPr lang="en-US" altLang="en-US" dirty="0"/>
          </a:p>
        </p:txBody>
      </p:sp>
      <p:sp>
        <p:nvSpPr>
          <p:cNvPr id="4" name="Slide Number Placeholder 3"/>
          <p:cNvSpPr>
            <a:spLocks noGrp="1"/>
          </p:cNvSpPr>
          <p:nvPr>
            <p:ph type="sldNum" sz="quarter" idx="4294967295"/>
          </p:nvPr>
        </p:nvSpPr>
        <p:spPr>
          <a:xfrm>
            <a:off x="5298831" y="6382713"/>
            <a:ext cx="3581400" cy="365760"/>
          </a:xfrm>
          <a:prstGeom prst="rect">
            <a:avLst/>
          </a:prstGeom>
        </p:spPr>
        <p:txBody>
          <a:bodyPr/>
          <a:lstStyle/>
          <a:p>
            <a:pPr>
              <a:defRPr/>
            </a:pPr>
            <a:fld id="{5D6A112C-2F8A-402C-A38F-B139BCAD820A}" type="slidenum">
              <a:rPr lang="en-US" smtClean="0"/>
              <a:pPr>
                <a:defRPr/>
              </a:pPr>
              <a:t>47</a:t>
            </a:fld>
            <a:endParaRPr lang="en-US" dirty="0"/>
          </a:p>
        </p:txBody>
      </p:sp>
    </p:spTree>
    <p:extLst>
      <p:ext uri="{BB962C8B-B14F-4D97-AF65-F5344CB8AC3E}">
        <p14:creationId xmlns:p14="http://schemas.microsoft.com/office/powerpoint/2010/main" val="42845299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304800"/>
            <a:ext cx="8229600" cy="685800"/>
          </a:xfrm>
        </p:spPr>
        <p:txBody>
          <a:bodyPr>
            <a:normAutofit/>
          </a:bodyPr>
          <a:lstStyle/>
          <a:p>
            <a:pPr eaLnBrk="1" hangingPunct="1">
              <a:defRPr/>
            </a:pPr>
            <a:r>
              <a:rPr lang="en-US" altLang="en-US" sz="3600" b="1" dirty="0">
                <a:solidFill>
                  <a:schemeClr val="accent6">
                    <a:lumMod val="75000"/>
                  </a:schemeClr>
                </a:solidFill>
              </a:rPr>
              <a:t>Want to Know More . . .</a:t>
            </a:r>
          </a:p>
        </p:txBody>
      </p:sp>
      <p:sp>
        <p:nvSpPr>
          <p:cNvPr id="52227" name="Rectangle 3"/>
          <p:cNvSpPr>
            <a:spLocks noGrp="1" noChangeArrowheads="1"/>
          </p:cNvSpPr>
          <p:nvPr>
            <p:ph idx="1"/>
          </p:nvPr>
        </p:nvSpPr>
        <p:spPr>
          <a:xfrm>
            <a:off x="304800" y="1524000"/>
            <a:ext cx="8534400" cy="4953000"/>
          </a:xfrm>
        </p:spPr>
        <p:txBody>
          <a:bodyPr>
            <a:normAutofit/>
          </a:bodyPr>
          <a:lstStyle/>
          <a:p>
            <a:pPr eaLnBrk="1" hangingPunct="1">
              <a:buClr>
                <a:schemeClr val="accent3">
                  <a:lumMod val="50000"/>
                </a:schemeClr>
              </a:buClr>
              <a:defRPr/>
            </a:pPr>
            <a:r>
              <a:rPr lang="en-US" sz="2400" dirty="0"/>
              <a:t>GA Department of Education has Lexile information at: </a:t>
            </a:r>
          </a:p>
          <a:p>
            <a:pPr lvl="1" eaLnBrk="1" hangingPunct="1">
              <a:buClr>
                <a:schemeClr val="accent3">
                  <a:lumMod val="50000"/>
                </a:schemeClr>
              </a:buClr>
              <a:defRPr/>
            </a:pPr>
            <a:r>
              <a:rPr lang="en-US" sz="2000" dirty="0">
                <a:hlinkClick r:id="rId3"/>
              </a:rPr>
              <a:t>http://www.gadoe.org/Curriculum-Instruction-and-Assessment/Assessment/Pages/Lexile-Framework.aspx</a:t>
            </a:r>
          </a:p>
          <a:p>
            <a:pPr lvl="1" eaLnBrk="1" hangingPunct="1">
              <a:buClr>
                <a:schemeClr val="accent3">
                  <a:lumMod val="50000"/>
                </a:schemeClr>
              </a:buClr>
              <a:defRPr/>
            </a:pPr>
            <a:r>
              <a:rPr lang="en-US" sz="2000" dirty="0">
                <a:hlinkClick r:id="rId3"/>
              </a:rPr>
              <a:t>https://www.georgiastandards.org/Resources/Pages/Tools/LexileFrameworkforReading.aspx</a:t>
            </a:r>
            <a:endParaRPr lang="en-US" sz="2000" dirty="0"/>
          </a:p>
          <a:p>
            <a:pPr lvl="1" eaLnBrk="1" hangingPunct="1">
              <a:buClr>
                <a:schemeClr val="accent3">
                  <a:lumMod val="50000"/>
                </a:schemeClr>
              </a:buClr>
              <a:defRPr/>
            </a:pPr>
            <a:endParaRPr lang="en-US" sz="2000" dirty="0"/>
          </a:p>
          <a:p>
            <a:pPr eaLnBrk="1" hangingPunct="1">
              <a:buClr>
                <a:schemeClr val="accent3">
                  <a:lumMod val="50000"/>
                </a:schemeClr>
              </a:buClr>
              <a:defRPr/>
            </a:pPr>
            <a:r>
              <a:rPr lang="en-US" sz="2400" dirty="0"/>
              <a:t>GaDOE Contact:</a:t>
            </a:r>
          </a:p>
          <a:p>
            <a:pPr marL="457200" lvl="1" indent="0" eaLnBrk="1" hangingPunct="1">
              <a:spcBef>
                <a:spcPct val="0"/>
              </a:spcBef>
              <a:buClr>
                <a:schemeClr val="accent3">
                  <a:lumMod val="50000"/>
                </a:schemeClr>
              </a:buClr>
              <a:buNone/>
              <a:defRPr/>
            </a:pPr>
            <a:r>
              <a:rPr lang="en-US" sz="2000" dirty="0">
                <a:solidFill>
                  <a:schemeClr val="accent5">
                    <a:lumMod val="50000"/>
                  </a:schemeClr>
                </a:solidFill>
              </a:rPr>
              <a:t> </a:t>
            </a:r>
            <a:r>
              <a:rPr lang="en-US" dirty="0">
                <a:solidFill>
                  <a:schemeClr val="accent5">
                    <a:lumMod val="50000"/>
                  </a:schemeClr>
                </a:solidFill>
              </a:rPr>
              <a:t>Assessment Research and Development Division</a:t>
            </a:r>
          </a:p>
          <a:p>
            <a:pPr marL="457200" lvl="1" indent="0" eaLnBrk="1" hangingPunct="1">
              <a:spcBef>
                <a:spcPct val="0"/>
              </a:spcBef>
              <a:buClr>
                <a:schemeClr val="accent3">
                  <a:lumMod val="50000"/>
                </a:schemeClr>
              </a:buClr>
              <a:buNone/>
              <a:defRPr/>
            </a:pPr>
            <a:r>
              <a:rPr lang="en-US" dirty="0">
                <a:solidFill>
                  <a:schemeClr val="accent5">
                    <a:lumMod val="50000"/>
                  </a:schemeClr>
                </a:solidFill>
              </a:rPr>
              <a:t> Georgia Department of Education</a:t>
            </a:r>
          </a:p>
          <a:p>
            <a:pPr marL="457200" lvl="1" indent="0" eaLnBrk="1" hangingPunct="1">
              <a:spcBef>
                <a:spcPct val="0"/>
              </a:spcBef>
              <a:buClr>
                <a:schemeClr val="accent3">
                  <a:lumMod val="50000"/>
                </a:schemeClr>
              </a:buClr>
              <a:buNone/>
              <a:defRPr/>
            </a:pPr>
            <a:r>
              <a:rPr lang="en-US" dirty="0">
                <a:solidFill>
                  <a:schemeClr val="accent5">
                    <a:lumMod val="50000"/>
                  </a:schemeClr>
                </a:solidFill>
              </a:rPr>
              <a:t> Phone: 404-656-2668</a:t>
            </a:r>
          </a:p>
          <a:p>
            <a:pPr marL="548640" lvl="2" indent="0">
              <a:spcBef>
                <a:spcPct val="0"/>
              </a:spcBef>
              <a:buClr>
                <a:schemeClr val="accent3">
                  <a:lumMod val="50000"/>
                </a:schemeClr>
              </a:buClr>
              <a:buNone/>
              <a:defRPr/>
            </a:pPr>
            <a:endParaRPr lang="en-US" dirty="0">
              <a:solidFill>
                <a:schemeClr val="accent5">
                  <a:lumMod val="50000"/>
                </a:schemeClr>
              </a:solidFill>
            </a:endParaRPr>
          </a:p>
          <a:p>
            <a:pPr marL="0" indent="-365760">
              <a:spcBef>
                <a:spcPct val="0"/>
              </a:spcBef>
              <a:buClr>
                <a:schemeClr val="accent3">
                  <a:lumMod val="50000"/>
                </a:schemeClr>
              </a:buClr>
              <a:defRPr/>
            </a:pPr>
            <a:r>
              <a:rPr lang="en-US" dirty="0"/>
              <a:t>MetaMetrics’ website: </a:t>
            </a:r>
            <a:r>
              <a:rPr lang="en-US" dirty="0">
                <a:hlinkClick r:id="rId4"/>
              </a:rPr>
              <a:t>http://lexile.com/</a:t>
            </a:r>
            <a:endParaRPr lang="en-US" dirty="0"/>
          </a:p>
          <a:p>
            <a:pPr eaLnBrk="1" hangingPunct="1">
              <a:defRPr/>
            </a:pPr>
            <a:endParaRPr lang="en-US" sz="2800" dirty="0"/>
          </a:p>
        </p:txBody>
      </p:sp>
      <p:sp>
        <p:nvSpPr>
          <p:cNvPr id="2" name="Slide Number Placeholder 1"/>
          <p:cNvSpPr>
            <a:spLocks noGrp="1"/>
          </p:cNvSpPr>
          <p:nvPr>
            <p:ph type="sldNum" sz="quarter" idx="4"/>
          </p:nvPr>
        </p:nvSpPr>
        <p:spPr/>
        <p:txBody>
          <a:bodyPr/>
          <a:lstStyle/>
          <a:p>
            <a:fld id="{B63E4CEF-BB1E-48C7-AE93-F39F6AA99AD7}" type="slidenum">
              <a:rPr lang="en-US" smtClean="0"/>
              <a:pPr/>
              <a:t>48</a:t>
            </a:fld>
            <a:endParaRPr lang="en-US" dirty="0"/>
          </a:p>
        </p:txBody>
      </p:sp>
    </p:spTree>
    <p:extLst>
      <p:ext uri="{BB962C8B-B14F-4D97-AF65-F5344CB8AC3E}">
        <p14:creationId xmlns:p14="http://schemas.microsoft.com/office/powerpoint/2010/main" val="12574839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17106" y="1353080"/>
            <a:ext cx="2951163"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9210" y="3657600"/>
            <a:ext cx="3132137"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17106" y="3767667"/>
            <a:ext cx="3016314"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9211" y="1230313"/>
            <a:ext cx="3132137" cy="242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Rectangle 2"/>
          <p:cNvSpPr>
            <a:spLocks noGrp="1" noChangeArrowheads="1"/>
          </p:cNvSpPr>
          <p:nvPr>
            <p:ph type="title"/>
          </p:nvPr>
        </p:nvSpPr>
        <p:spPr>
          <a:xfrm>
            <a:off x="3038622" y="603282"/>
            <a:ext cx="3446585" cy="4183824"/>
          </a:xfrm>
        </p:spPr>
        <p:txBody>
          <a:bodyPr>
            <a:noAutofit/>
          </a:bodyPr>
          <a:lstStyle/>
          <a:p>
            <a:pPr algn="ctr" eaLnBrk="1" hangingPunct="1">
              <a:defRPr/>
            </a:pPr>
            <a:r>
              <a:rPr lang="en-US" altLang="en-US" sz="8800" b="1" dirty="0">
                <a:ln w="15875">
                  <a:solidFill>
                    <a:schemeClr val="tx1"/>
                  </a:solidFill>
                </a:ln>
                <a:solidFill>
                  <a:srgbClr val="E74A19"/>
                </a:solidFill>
              </a:rPr>
              <a:t>Read Every </a:t>
            </a:r>
            <a:r>
              <a:rPr lang="en-US" altLang="en-US" sz="8800" dirty="0">
                <a:ln w="15875">
                  <a:solidFill>
                    <a:schemeClr val="tx1"/>
                  </a:solidFill>
                </a:ln>
                <a:solidFill>
                  <a:srgbClr val="E74A19"/>
                </a:solidFill>
              </a:rPr>
              <a:t>D</a:t>
            </a:r>
            <a:r>
              <a:rPr lang="en-US" altLang="en-US" sz="8800" b="1" dirty="0">
                <a:ln w="15875">
                  <a:solidFill>
                    <a:schemeClr val="tx1"/>
                  </a:solidFill>
                </a:ln>
                <a:solidFill>
                  <a:srgbClr val="E74A19"/>
                </a:solidFill>
              </a:rPr>
              <a:t>ay!</a:t>
            </a:r>
          </a:p>
        </p:txBody>
      </p:sp>
      <p:sp>
        <p:nvSpPr>
          <p:cNvPr id="2" name="Slide Number Placeholder 1"/>
          <p:cNvSpPr>
            <a:spLocks noGrp="1"/>
          </p:cNvSpPr>
          <p:nvPr>
            <p:ph type="sldNum" sz="quarter" idx="4"/>
          </p:nvPr>
        </p:nvSpPr>
        <p:spPr/>
        <p:txBody>
          <a:bodyPr/>
          <a:lstStyle/>
          <a:p>
            <a:fld id="{B63E4CEF-BB1E-48C7-AE93-F39F6AA99AD7}" type="slidenum">
              <a:rPr lang="en-US" smtClean="0"/>
              <a:pPr/>
              <a:t>49</a:t>
            </a:fld>
            <a:endParaRPr lang="en-US" dirty="0"/>
          </a:p>
        </p:txBody>
      </p:sp>
    </p:spTree>
    <p:extLst>
      <p:ext uri="{BB962C8B-B14F-4D97-AF65-F5344CB8AC3E}">
        <p14:creationId xmlns:p14="http://schemas.microsoft.com/office/powerpoint/2010/main" val="2005705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12188" y="654466"/>
            <a:ext cx="8686800" cy="715962"/>
          </a:xfrm>
        </p:spPr>
        <p:txBody>
          <a:bodyPr>
            <a:normAutofit/>
          </a:bodyPr>
          <a:lstStyle/>
          <a:p>
            <a:pPr eaLnBrk="1" hangingPunct="1">
              <a:defRPr/>
            </a:pPr>
            <a:r>
              <a:rPr lang="en-US" altLang="en-US" sz="3600" b="1" dirty="0">
                <a:solidFill>
                  <a:schemeClr val="accent6">
                    <a:lumMod val="75000"/>
                  </a:schemeClr>
                </a:solidFill>
              </a:rPr>
              <a:t>What is the Lexile Framework?</a:t>
            </a:r>
          </a:p>
        </p:txBody>
      </p:sp>
      <p:sp>
        <p:nvSpPr>
          <p:cNvPr id="11267" name="Rectangle 3"/>
          <p:cNvSpPr>
            <a:spLocks noGrp="1" noChangeArrowheads="1"/>
          </p:cNvSpPr>
          <p:nvPr>
            <p:ph idx="1"/>
          </p:nvPr>
        </p:nvSpPr>
        <p:spPr>
          <a:xfrm>
            <a:off x="381000" y="1524000"/>
            <a:ext cx="8534400" cy="4267200"/>
          </a:xfrm>
        </p:spPr>
        <p:txBody>
          <a:bodyPr/>
          <a:lstStyle/>
          <a:p>
            <a:pPr eaLnBrk="1" hangingPunct="1">
              <a:buClr>
                <a:schemeClr val="accent3">
                  <a:lumMod val="50000"/>
                </a:schemeClr>
              </a:buClr>
              <a:buSzPct val="120000"/>
              <a:defRPr/>
            </a:pPr>
            <a:r>
              <a:rPr lang="en-US" b="1" dirty="0"/>
              <a:t>Developed by MetaMetrics</a:t>
            </a:r>
          </a:p>
          <a:p>
            <a:pPr eaLnBrk="1" hangingPunct="1">
              <a:buClr>
                <a:schemeClr val="accent3">
                  <a:lumMod val="50000"/>
                </a:schemeClr>
              </a:buClr>
              <a:buSzPct val="120000"/>
              <a:defRPr/>
            </a:pPr>
            <a:endParaRPr lang="en-US" b="1" dirty="0"/>
          </a:p>
          <a:p>
            <a:pPr eaLnBrk="1" hangingPunct="1">
              <a:buClr>
                <a:schemeClr val="accent3">
                  <a:lumMod val="50000"/>
                </a:schemeClr>
              </a:buClr>
              <a:buSzPct val="120000"/>
              <a:defRPr/>
            </a:pPr>
            <a:r>
              <a:rPr lang="en-US" b="1" dirty="0"/>
              <a:t>Based on research funded by National Institute for Child Health Development (NICHD)</a:t>
            </a:r>
          </a:p>
          <a:p>
            <a:pPr eaLnBrk="1" hangingPunct="1">
              <a:lnSpc>
                <a:spcPct val="60000"/>
              </a:lnSpc>
              <a:buClr>
                <a:schemeClr val="accent3">
                  <a:lumMod val="50000"/>
                </a:schemeClr>
              </a:buClr>
              <a:defRPr/>
            </a:pPr>
            <a:endParaRPr lang="en-US" b="1" dirty="0"/>
          </a:p>
          <a:p>
            <a:pPr eaLnBrk="1" hangingPunct="1">
              <a:buClr>
                <a:schemeClr val="accent3">
                  <a:lumMod val="50000"/>
                </a:schemeClr>
              </a:buClr>
              <a:buSzPct val="120000"/>
              <a:defRPr/>
            </a:pPr>
            <a:r>
              <a:rPr lang="en-US" b="1" dirty="0"/>
              <a:t>Combined the work of reading experts Chall, Flesch, Carroll, and Bormuth, with measurement expert, Rasch</a:t>
            </a:r>
            <a:endParaRPr lang="en-US" sz="2000" b="1" dirty="0"/>
          </a:p>
        </p:txBody>
      </p:sp>
      <p:sp>
        <p:nvSpPr>
          <p:cNvPr id="2" name="Slide Number Placeholder 1"/>
          <p:cNvSpPr>
            <a:spLocks noGrp="1"/>
          </p:cNvSpPr>
          <p:nvPr>
            <p:ph type="sldNum" sz="quarter" idx="4"/>
          </p:nvPr>
        </p:nvSpPr>
        <p:spPr/>
        <p:txBody>
          <a:bodyPr/>
          <a:lstStyle/>
          <a:p>
            <a:fld id="{B63E4CEF-BB1E-48C7-AE93-F39F6AA99AD7}" type="slidenum">
              <a:rPr lang="en-US" smtClean="0"/>
              <a:pPr/>
              <a:t>5</a:t>
            </a:fld>
            <a:endParaRPr lang="en-US" dirty="0"/>
          </a:p>
        </p:txBody>
      </p:sp>
    </p:spTree>
    <p:extLst>
      <p:ext uri="{BB962C8B-B14F-4D97-AF65-F5344CB8AC3E}">
        <p14:creationId xmlns:p14="http://schemas.microsoft.com/office/powerpoint/2010/main" val="1184380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ales.jpg"/>
          <p:cNvPicPr/>
          <p:nvPr/>
        </p:nvPicPr>
        <p:blipFill>
          <a:blip r:embed="rId3"/>
          <a:stretch>
            <a:fillRect/>
          </a:stretch>
        </p:blipFill>
        <p:spPr>
          <a:xfrm>
            <a:off x="5608637" y="2412609"/>
            <a:ext cx="2514600" cy="1752600"/>
          </a:xfrm>
          <a:prstGeom prst="rect">
            <a:avLst/>
          </a:prstGeom>
        </p:spPr>
        <p:style>
          <a:lnRef idx="2">
            <a:schemeClr val="accent6">
              <a:shade val="50000"/>
            </a:schemeClr>
          </a:lnRef>
          <a:fillRef idx="1">
            <a:schemeClr val="accent6"/>
          </a:fillRef>
          <a:effectRef idx="0">
            <a:schemeClr val="accent6"/>
          </a:effectRef>
          <a:fontRef idx="minor">
            <a:schemeClr val="lt1"/>
          </a:fontRef>
        </p:style>
      </p:pic>
      <p:sp>
        <p:nvSpPr>
          <p:cNvPr id="15363" name="Rectangle 2"/>
          <p:cNvSpPr>
            <a:spLocks noGrp="1" noChangeArrowheads="1"/>
          </p:cNvSpPr>
          <p:nvPr>
            <p:ph type="title"/>
          </p:nvPr>
        </p:nvSpPr>
        <p:spPr>
          <a:xfrm>
            <a:off x="457200" y="304799"/>
            <a:ext cx="6676292" cy="1130106"/>
          </a:xfrm>
        </p:spPr>
        <p:txBody>
          <a:bodyPr>
            <a:normAutofit fontScale="90000"/>
          </a:bodyPr>
          <a:lstStyle/>
          <a:p>
            <a:pPr eaLnBrk="1" hangingPunct="1">
              <a:defRPr/>
            </a:pPr>
            <a:r>
              <a:rPr lang="en-US" altLang="en-US" sz="4400" b="1" dirty="0">
                <a:solidFill>
                  <a:schemeClr val="accent6">
                    <a:lumMod val="75000"/>
                  </a:schemeClr>
                </a:solidFill>
              </a:rPr>
              <a:t>Lexile Measures Defined</a:t>
            </a:r>
          </a:p>
        </p:txBody>
      </p:sp>
      <p:sp>
        <p:nvSpPr>
          <p:cNvPr id="2" name="Rectangle 3"/>
          <p:cNvSpPr>
            <a:spLocks noGrp="1" noChangeArrowheads="1"/>
          </p:cNvSpPr>
          <p:nvPr>
            <p:ph idx="1"/>
          </p:nvPr>
        </p:nvSpPr>
        <p:spPr>
          <a:xfrm>
            <a:off x="228600" y="1688123"/>
            <a:ext cx="8153400" cy="4952564"/>
          </a:xfrm>
        </p:spPr>
        <p:txBody>
          <a:bodyPr/>
          <a:lstStyle/>
          <a:p>
            <a:pPr eaLnBrk="1" hangingPunct="1">
              <a:spcBef>
                <a:spcPts val="0"/>
              </a:spcBef>
              <a:buClr>
                <a:schemeClr val="accent3">
                  <a:lumMod val="50000"/>
                </a:schemeClr>
              </a:buClr>
              <a:defRPr/>
            </a:pPr>
            <a:r>
              <a:rPr lang="en-US" dirty="0"/>
              <a:t>A Lexile is a standard score </a:t>
            </a:r>
          </a:p>
          <a:p>
            <a:pPr indent="4763" eaLnBrk="1" hangingPunct="1">
              <a:spcBef>
                <a:spcPts val="0"/>
              </a:spcBef>
              <a:buClr>
                <a:schemeClr val="accent3">
                  <a:lumMod val="50000"/>
                </a:schemeClr>
              </a:buClr>
              <a:buFont typeface="Arial" charset="0"/>
              <a:buNone/>
              <a:defRPr/>
            </a:pPr>
            <a:r>
              <a:rPr lang="en-US" dirty="0"/>
              <a:t>developed by MetaMetrics</a:t>
            </a:r>
          </a:p>
          <a:p>
            <a:pPr eaLnBrk="1" hangingPunct="1">
              <a:buClr>
                <a:schemeClr val="accent3">
                  <a:lumMod val="50000"/>
                </a:schemeClr>
              </a:buClr>
              <a:defRPr/>
            </a:pPr>
            <a:r>
              <a:rPr lang="en-US" dirty="0"/>
              <a:t>Matches a student’s reading ability    </a:t>
            </a:r>
          </a:p>
          <a:p>
            <a:pPr marL="0" indent="0" eaLnBrk="1" hangingPunct="1">
              <a:buClr>
                <a:schemeClr val="accent3">
                  <a:lumMod val="50000"/>
                </a:schemeClr>
              </a:buClr>
              <a:buNone/>
              <a:defRPr/>
            </a:pPr>
            <a:r>
              <a:rPr lang="en-US" dirty="0"/>
              <a:t>   with difficulty of text material</a:t>
            </a:r>
          </a:p>
          <a:p>
            <a:pPr eaLnBrk="1" hangingPunct="1">
              <a:buClr>
                <a:schemeClr val="accent3">
                  <a:lumMod val="50000"/>
                </a:schemeClr>
              </a:buClr>
              <a:defRPr/>
            </a:pPr>
            <a:r>
              <a:rPr lang="en-US" dirty="0"/>
              <a:t>Interpreted as the level of book </a:t>
            </a:r>
          </a:p>
          <a:p>
            <a:pPr marL="0" indent="0" eaLnBrk="1" hangingPunct="1">
              <a:buClr>
                <a:schemeClr val="accent3">
                  <a:lumMod val="50000"/>
                </a:schemeClr>
              </a:buClr>
              <a:buNone/>
              <a:defRPr/>
            </a:pPr>
            <a:r>
              <a:rPr lang="en-US" dirty="0"/>
              <a:t>   that a student can read with 75% comprehension</a:t>
            </a:r>
          </a:p>
          <a:p>
            <a:pPr eaLnBrk="1" hangingPunct="1">
              <a:buClr>
                <a:schemeClr val="accent3">
                  <a:lumMod val="50000"/>
                </a:schemeClr>
              </a:buClr>
              <a:defRPr/>
            </a:pPr>
            <a:r>
              <a:rPr lang="en-US" dirty="0"/>
              <a:t>75% comprehension is the level identified by experts as offering the reader a certain amount of comfort and yet still offering a challenge</a:t>
            </a:r>
          </a:p>
          <a:p>
            <a:pPr eaLnBrk="1" hangingPunct="1">
              <a:defRPr/>
            </a:pPr>
            <a:endParaRPr lang="en-US" dirty="0"/>
          </a:p>
        </p:txBody>
      </p:sp>
      <p:sp>
        <p:nvSpPr>
          <p:cNvPr id="16390" name="Text Box 6"/>
          <p:cNvSpPr txBox="1">
            <a:spLocks noChangeArrowheads="1"/>
          </p:cNvSpPr>
          <p:nvPr/>
        </p:nvSpPr>
        <p:spPr bwMode="auto">
          <a:xfrm>
            <a:off x="7133492" y="3065865"/>
            <a:ext cx="854075" cy="446088"/>
          </a:xfrm>
          <a:prstGeom prst="rect">
            <a:avLst/>
          </a:prstGeom>
          <a:solidFill>
            <a:schemeClr val="accent5">
              <a:lumMod val="60000"/>
              <a:lumOff val="40000"/>
            </a:schemeClr>
          </a:solidFill>
          <a:ln w="9525">
            <a:solidFill>
              <a:srgbClr val="000000"/>
            </a:solidFill>
            <a:miter lim="800000"/>
            <a:headEnd/>
            <a:tailEnd/>
          </a:ln>
        </p:spPr>
        <p:txBody>
          <a:bodyPr/>
          <a:lstStyle/>
          <a:p>
            <a:pPr algn="ctr">
              <a:spcAft>
                <a:spcPts val="1000"/>
              </a:spcAft>
              <a:defRPr/>
            </a:pPr>
            <a:r>
              <a:rPr lang="en-US" sz="1100" b="1" dirty="0">
                <a:latin typeface="Calibri" pitchFamily="34" charset="0"/>
                <a:cs typeface="Arial" pitchFamily="34" charset="0"/>
              </a:rPr>
              <a:t>Text Complexity</a:t>
            </a:r>
            <a:endParaRPr lang="en-US" dirty="0">
              <a:latin typeface="Arial" pitchFamily="34" charset="0"/>
              <a:cs typeface="Arial" pitchFamily="34" charset="0"/>
            </a:endParaRPr>
          </a:p>
        </p:txBody>
      </p:sp>
      <p:sp>
        <p:nvSpPr>
          <p:cNvPr id="8" name="Text Box 5"/>
          <p:cNvSpPr txBox="1">
            <a:spLocks noChangeArrowheads="1"/>
          </p:cNvSpPr>
          <p:nvPr/>
        </p:nvSpPr>
        <p:spPr bwMode="auto">
          <a:xfrm>
            <a:off x="5733757" y="3065865"/>
            <a:ext cx="854075" cy="446088"/>
          </a:xfrm>
          <a:prstGeom prst="rect">
            <a:avLst/>
          </a:prstGeom>
          <a:solidFill>
            <a:srgbClr val="FF0000"/>
          </a:solidFill>
          <a:ln w="9525">
            <a:solidFill>
              <a:srgbClr val="00000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spcAft>
                <a:spcPts val="1000"/>
              </a:spcAft>
              <a:buFontTx/>
              <a:buNone/>
            </a:pPr>
            <a:r>
              <a:rPr lang="en-US" altLang="en-US" sz="1100" b="1" dirty="0"/>
              <a:t>Reading Ability</a:t>
            </a:r>
            <a:endParaRPr lang="en-US" altLang="en-US" sz="1800" dirty="0">
              <a:latin typeface="Arial" charset="0"/>
            </a:endParaRPr>
          </a:p>
        </p:txBody>
      </p:sp>
      <p:sp>
        <p:nvSpPr>
          <p:cNvPr id="3" name="Slide Number Placeholder 2"/>
          <p:cNvSpPr>
            <a:spLocks noGrp="1"/>
          </p:cNvSpPr>
          <p:nvPr>
            <p:ph type="sldNum" sz="quarter" idx="4"/>
          </p:nvPr>
        </p:nvSpPr>
        <p:spPr/>
        <p:txBody>
          <a:bodyPr/>
          <a:lstStyle/>
          <a:p>
            <a:fld id="{B63E4CEF-BB1E-48C7-AE93-F39F6AA99AD7}" type="slidenum">
              <a:rPr lang="en-US" smtClean="0"/>
              <a:pPr/>
              <a:t>6</a:t>
            </a:fld>
            <a:endParaRPr lang="en-US" dirty="0"/>
          </a:p>
        </p:txBody>
      </p:sp>
    </p:spTree>
    <p:extLst>
      <p:ext uri="{BB962C8B-B14F-4D97-AF65-F5344CB8AC3E}">
        <p14:creationId xmlns:p14="http://schemas.microsoft.com/office/powerpoint/2010/main" val="4003346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3557" y="844061"/>
            <a:ext cx="8439443" cy="858129"/>
          </a:xfrm>
        </p:spPr>
        <p:txBody>
          <a:bodyPr>
            <a:noAutofit/>
          </a:bodyPr>
          <a:lstStyle/>
          <a:p>
            <a:pPr eaLnBrk="1" hangingPunct="1">
              <a:defRPr/>
            </a:pPr>
            <a:r>
              <a:rPr lang="en-US" altLang="en-US" sz="4000" b="1" dirty="0">
                <a:solidFill>
                  <a:schemeClr val="accent6">
                    <a:lumMod val="75000"/>
                  </a:schemeClr>
                </a:solidFill>
              </a:rPr>
              <a:t>How are Lexiles calculated? </a:t>
            </a:r>
          </a:p>
        </p:txBody>
      </p:sp>
      <p:sp>
        <p:nvSpPr>
          <p:cNvPr id="19459" name="Rectangle 3"/>
          <p:cNvSpPr>
            <a:spLocks noGrp="1" noChangeArrowheads="1"/>
          </p:cNvSpPr>
          <p:nvPr>
            <p:ph idx="1"/>
          </p:nvPr>
        </p:nvSpPr>
        <p:spPr>
          <a:xfrm>
            <a:off x="762000" y="2222695"/>
            <a:ext cx="7031502" cy="3179300"/>
          </a:xfrm>
        </p:spPr>
        <p:txBody>
          <a:bodyPr>
            <a:normAutofit fontScale="92500"/>
          </a:bodyPr>
          <a:lstStyle/>
          <a:p>
            <a:pPr marL="0" indent="0" eaLnBrk="1" hangingPunct="1">
              <a:buClr>
                <a:schemeClr val="accent3">
                  <a:lumMod val="50000"/>
                </a:schemeClr>
              </a:buClr>
              <a:buNone/>
              <a:defRPr/>
            </a:pPr>
            <a:r>
              <a:rPr lang="en-US" sz="3600" dirty="0"/>
              <a:t>Lexiles take into account the following:</a:t>
            </a:r>
          </a:p>
          <a:p>
            <a:pPr eaLnBrk="1" hangingPunct="1">
              <a:buClr>
                <a:schemeClr val="accent3">
                  <a:lumMod val="50000"/>
                </a:schemeClr>
              </a:buClr>
              <a:defRPr/>
            </a:pPr>
            <a:r>
              <a:rPr lang="en-US" sz="3200" dirty="0"/>
              <a:t>Semantic Difficulty </a:t>
            </a:r>
          </a:p>
          <a:p>
            <a:pPr lvl="1" eaLnBrk="1" hangingPunct="1">
              <a:buClr>
                <a:schemeClr val="accent3">
                  <a:lumMod val="50000"/>
                </a:schemeClr>
              </a:buClr>
              <a:defRPr/>
            </a:pPr>
            <a:r>
              <a:rPr lang="en-US" sz="2800" dirty="0">
                <a:solidFill>
                  <a:schemeClr val="accent2">
                    <a:lumMod val="75000"/>
                  </a:schemeClr>
                </a:solidFill>
              </a:rPr>
              <a:t>Word Frequency</a:t>
            </a:r>
          </a:p>
          <a:p>
            <a:pPr lvl="1" eaLnBrk="1" hangingPunct="1">
              <a:buClr>
                <a:schemeClr val="accent3">
                  <a:lumMod val="50000"/>
                </a:schemeClr>
              </a:buClr>
              <a:defRPr/>
            </a:pPr>
            <a:endParaRPr lang="en-US" sz="2800" dirty="0"/>
          </a:p>
          <a:p>
            <a:pPr eaLnBrk="1" hangingPunct="1">
              <a:buClr>
                <a:schemeClr val="accent3">
                  <a:lumMod val="50000"/>
                </a:schemeClr>
              </a:buClr>
              <a:defRPr/>
            </a:pPr>
            <a:r>
              <a:rPr lang="en-US" sz="3200" dirty="0"/>
              <a:t>Syntactic Complexity</a:t>
            </a:r>
          </a:p>
          <a:p>
            <a:pPr lvl="1" eaLnBrk="1" hangingPunct="1">
              <a:buClr>
                <a:schemeClr val="accent3">
                  <a:lumMod val="50000"/>
                </a:schemeClr>
              </a:buClr>
              <a:defRPr/>
            </a:pPr>
            <a:r>
              <a:rPr lang="en-US" sz="2800" dirty="0">
                <a:solidFill>
                  <a:schemeClr val="accent2">
                    <a:lumMod val="75000"/>
                  </a:schemeClr>
                </a:solidFill>
              </a:rPr>
              <a:t>Sentence Length</a:t>
            </a:r>
          </a:p>
        </p:txBody>
      </p:sp>
      <p:sp>
        <p:nvSpPr>
          <p:cNvPr id="2" name="Slide Number Placeholder 1"/>
          <p:cNvSpPr>
            <a:spLocks noGrp="1"/>
          </p:cNvSpPr>
          <p:nvPr>
            <p:ph type="sldNum" sz="quarter" idx="4"/>
          </p:nvPr>
        </p:nvSpPr>
        <p:spPr/>
        <p:txBody>
          <a:bodyPr/>
          <a:lstStyle/>
          <a:p>
            <a:fld id="{B63E4CEF-BB1E-48C7-AE93-F39F6AA99AD7}" type="slidenum">
              <a:rPr lang="en-US" smtClean="0"/>
              <a:pPr/>
              <a:t>7</a:t>
            </a:fld>
            <a:endParaRPr lang="en-US" dirty="0"/>
          </a:p>
        </p:txBody>
      </p:sp>
    </p:spTree>
    <p:extLst>
      <p:ext uri="{BB962C8B-B14F-4D97-AF65-F5344CB8AC3E}">
        <p14:creationId xmlns:p14="http://schemas.microsoft.com/office/powerpoint/2010/main" val="273030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40677" y="304800"/>
            <a:ext cx="8622323" cy="1200443"/>
          </a:xfrm>
        </p:spPr>
        <p:txBody>
          <a:bodyPr>
            <a:normAutofit/>
          </a:bodyPr>
          <a:lstStyle/>
          <a:p>
            <a:pPr>
              <a:defRPr/>
            </a:pPr>
            <a:r>
              <a:rPr lang="en-US" altLang="en-US" sz="3600" dirty="0">
                <a:solidFill>
                  <a:schemeClr val="accent6">
                    <a:lumMod val="75000"/>
                  </a:schemeClr>
                </a:solidFill>
              </a:rPr>
              <a:t>Lexiles </a:t>
            </a:r>
            <a:r>
              <a:rPr lang="en-US" altLang="en-US" sz="3600" b="1" dirty="0">
                <a:solidFill>
                  <a:schemeClr val="accent6">
                    <a:lumMod val="75000"/>
                  </a:schemeClr>
                </a:solidFill>
              </a:rPr>
              <a:t>and the Georgia </a:t>
            </a:r>
            <a:br>
              <a:rPr lang="en-US" altLang="en-US" sz="3600" b="1" dirty="0">
                <a:solidFill>
                  <a:schemeClr val="accent6">
                    <a:lumMod val="75000"/>
                  </a:schemeClr>
                </a:solidFill>
              </a:rPr>
            </a:br>
            <a:r>
              <a:rPr lang="en-US" altLang="en-US" sz="3600" b="1" dirty="0">
                <a:solidFill>
                  <a:schemeClr val="accent6">
                    <a:lumMod val="75000"/>
                  </a:schemeClr>
                </a:solidFill>
              </a:rPr>
              <a:t>Standards for Excellence (GSE)</a:t>
            </a:r>
            <a:endParaRPr lang="en-US" altLang="en-US" b="1" dirty="0">
              <a:solidFill>
                <a:schemeClr val="accent6">
                  <a:lumMod val="75000"/>
                </a:schemeClr>
              </a:solidFill>
            </a:endParaRPr>
          </a:p>
        </p:txBody>
      </p:sp>
      <p:sp>
        <p:nvSpPr>
          <p:cNvPr id="8195" name="Content Placeholder 2"/>
          <p:cNvSpPr>
            <a:spLocks noGrp="1"/>
          </p:cNvSpPr>
          <p:nvPr>
            <p:ph idx="1"/>
          </p:nvPr>
        </p:nvSpPr>
        <p:spPr>
          <a:xfrm>
            <a:off x="429065" y="1603717"/>
            <a:ext cx="8229600" cy="4536514"/>
          </a:xfrm>
        </p:spPr>
        <p:txBody>
          <a:bodyPr>
            <a:normAutofit lnSpcReduction="10000"/>
          </a:bodyPr>
          <a:lstStyle/>
          <a:p>
            <a:pPr>
              <a:spcBef>
                <a:spcPts val="0"/>
              </a:spcBef>
              <a:buClr>
                <a:schemeClr val="accent3">
                  <a:lumMod val="50000"/>
                </a:schemeClr>
              </a:buClr>
              <a:defRPr/>
            </a:pPr>
            <a:r>
              <a:rPr lang="en-US" sz="2800" dirty="0"/>
              <a:t>The GSE promote that students should be ready for college and career after high school. </a:t>
            </a:r>
          </a:p>
          <a:p>
            <a:pPr>
              <a:buClr>
                <a:schemeClr val="accent3">
                  <a:lumMod val="50000"/>
                </a:schemeClr>
              </a:buClr>
              <a:defRPr/>
            </a:pPr>
            <a:r>
              <a:rPr lang="en-US" sz="2800" dirty="0"/>
              <a:t>The most important factor for readiness is a student’s ability to read and understand texts of steadily increasing complexity as they progress through school. </a:t>
            </a:r>
          </a:p>
          <a:p>
            <a:pPr>
              <a:buClr>
                <a:schemeClr val="accent3">
                  <a:lumMod val="50000"/>
                </a:schemeClr>
              </a:buClr>
              <a:defRPr/>
            </a:pPr>
            <a:r>
              <a:rPr lang="en-US" sz="2800" dirty="0"/>
              <a:t>The Lexile</a:t>
            </a:r>
            <a:r>
              <a:rPr lang="en-US" sz="2800" baseline="30000" dirty="0"/>
              <a:t>®</a:t>
            </a:r>
            <a:r>
              <a:rPr lang="en-US" sz="2800" dirty="0"/>
              <a:t> Framework provides valuable insights into student readiness by measuring both the complexity of reading materials, including college and career texts, and a student's ability to comprehend these texts.</a:t>
            </a:r>
          </a:p>
        </p:txBody>
      </p:sp>
      <p:sp>
        <p:nvSpPr>
          <p:cNvPr id="4" name="Slide Number Placeholder 3"/>
          <p:cNvSpPr>
            <a:spLocks noGrp="1"/>
          </p:cNvSpPr>
          <p:nvPr>
            <p:ph type="sldNum" sz="quarter" idx="4294967295"/>
          </p:nvPr>
        </p:nvSpPr>
        <p:spPr>
          <a:xfrm>
            <a:off x="5242560" y="6400799"/>
            <a:ext cx="3581400" cy="291402"/>
          </a:xfrm>
          <a:prstGeom prst="rect">
            <a:avLst/>
          </a:prstGeom>
        </p:spPr>
        <p:txBody>
          <a:bodyPr/>
          <a:lstStyle/>
          <a:p>
            <a:pPr>
              <a:defRPr/>
            </a:pPr>
            <a:fld id="{4E25ED66-DA1D-4269-AC01-F6F90491D911}" type="slidenum">
              <a:rPr lang="en-US" smtClean="0"/>
              <a:pPr>
                <a:defRPr/>
              </a:pPr>
              <a:t>8</a:t>
            </a:fld>
            <a:endParaRPr lang="en-US" dirty="0"/>
          </a:p>
        </p:txBody>
      </p:sp>
    </p:spTree>
    <p:extLst>
      <p:ext uri="{BB962C8B-B14F-4D97-AF65-F5344CB8AC3E}">
        <p14:creationId xmlns:p14="http://schemas.microsoft.com/office/powerpoint/2010/main" val="274113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4800" y="654465"/>
            <a:ext cx="8458200" cy="1441621"/>
          </a:xfrm>
        </p:spPr>
        <p:txBody>
          <a:bodyPr>
            <a:normAutofit/>
          </a:bodyPr>
          <a:lstStyle/>
          <a:p>
            <a:pPr>
              <a:defRPr/>
            </a:pPr>
            <a:r>
              <a:rPr lang="en-US" altLang="en-US" b="1" dirty="0">
                <a:solidFill>
                  <a:schemeClr val="accent6">
                    <a:lumMod val="75000"/>
                  </a:schemeClr>
                </a:solidFill>
              </a:rPr>
              <a:t>Lexiles, Stretch Bands &amp; </a:t>
            </a:r>
            <a:br>
              <a:rPr lang="en-US" altLang="en-US" b="1" dirty="0">
                <a:solidFill>
                  <a:schemeClr val="accent6">
                    <a:lumMod val="75000"/>
                  </a:schemeClr>
                </a:solidFill>
              </a:rPr>
            </a:br>
            <a:r>
              <a:rPr lang="en-US" altLang="en-US" b="1" dirty="0">
                <a:solidFill>
                  <a:schemeClr val="accent6">
                    <a:lumMod val="75000"/>
                  </a:schemeClr>
                </a:solidFill>
              </a:rPr>
              <a:t>College and Career Readiness</a:t>
            </a:r>
          </a:p>
        </p:txBody>
      </p:sp>
      <p:sp>
        <p:nvSpPr>
          <p:cNvPr id="9219" name="Content Placeholder 2"/>
          <p:cNvSpPr>
            <a:spLocks noGrp="1"/>
          </p:cNvSpPr>
          <p:nvPr>
            <p:ph idx="1"/>
          </p:nvPr>
        </p:nvSpPr>
        <p:spPr>
          <a:xfrm>
            <a:off x="342900" y="2208628"/>
            <a:ext cx="8382000" cy="976532"/>
          </a:xfrm>
        </p:spPr>
        <p:txBody>
          <a:bodyPr>
            <a:normAutofit/>
          </a:bodyPr>
          <a:lstStyle/>
          <a:p>
            <a:pPr>
              <a:buClr>
                <a:schemeClr val="accent3">
                  <a:lumMod val="50000"/>
                </a:schemeClr>
              </a:buClr>
              <a:defRPr/>
            </a:pPr>
            <a:r>
              <a:rPr lang="en-US" dirty="0"/>
              <a:t>The Lexile Framework is aligned to match the college and career ready text complexity grade bands.</a:t>
            </a:r>
          </a:p>
          <a:p>
            <a:pPr>
              <a:buFont typeface="Arial" charset="0"/>
              <a:buNone/>
              <a:defRPr/>
            </a:pPr>
            <a:endParaRPr lang="en-US" dirty="0"/>
          </a:p>
        </p:txBody>
      </p:sp>
      <p:sp>
        <p:nvSpPr>
          <p:cNvPr id="4" name="Slide Number Placeholder 3"/>
          <p:cNvSpPr>
            <a:spLocks noGrp="1"/>
          </p:cNvSpPr>
          <p:nvPr>
            <p:ph type="sldNum" sz="quarter" idx="4294967295"/>
          </p:nvPr>
        </p:nvSpPr>
        <p:spPr>
          <a:xfrm>
            <a:off x="5562600" y="6368645"/>
            <a:ext cx="3581400" cy="365760"/>
          </a:xfrm>
          <a:prstGeom prst="rect">
            <a:avLst/>
          </a:prstGeom>
        </p:spPr>
        <p:txBody>
          <a:bodyPr/>
          <a:lstStyle/>
          <a:p>
            <a:pPr>
              <a:defRPr/>
            </a:pPr>
            <a:fld id="{5044131F-AE8B-4A16-8FFA-CB8A15B66FDE}" type="slidenum">
              <a:rPr lang="en-US" smtClean="0"/>
              <a:pPr>
                <a:defRPr/>
              </a:pPr>
              <a:t>9</a:t>
            </a:fld>
            <a:endParaRPr lang="en-US" dirty="0"/>
          </a:p>
        </p:txBody>
      </p:sp>
      <p:sp>
        <p:nvSpPr>
          <p:cNvPr id="2" name="TextBox 1"/>
          <p:cNvSpPr txBox="1"/>
          <p:nvPr/>
        </p:nvSpPr>
        <p:spPr>
          <a:xfrm>
            <a:off x="1295400" y="3317630"/>
            <a:ext cx="6477000" cy="2677656"/>
          </a:xfrm>
          <a:prstGeom prst="rect">
            <a:avLst/>
          </a:prstGeom>
          <a:noFill/>
          <a:ln w="57150">
            <a:solidFill>
              <a:schemeClr val="accent3">
                <a:lumMod val="75000"/>
              </a:schemeClr>
            </a:solidFill>
          </a:ln>
        </p:spPr>
        <p:txBody>
          <a:bodyPr wrap="square">
            <a:spAutoFit/>
          </a:bodyPr>
          <a:lstStyle/>
          <a:p>
            <a:pPr lvl="1">
              <a:buClr>
                <a:schemeClr val="accent3">
                  <a:lumMod val="50000"/>
                </a:schemeClr>
              </a:buClr>
              <a:defRPr/>
            </a:pPr>
            <a:r>
              <a:rPr lang="en-US" sz="2400" i="1" dirty="0">
                <a:solidFill>
                  <a:srgbClr val="FF0000"/>
                </a:solidFill>
              </a:rPr>
              <a:t>The “stretch” bands of the Lexile Framework show an upward trajectory of reading comprehension development through the grades to indicate that all students should be reading at the college- and career-readiness level by no later than the end of high school.</a:t>
            </a:r>
          </a:p>
        </p:txBody>
      </p:sp>
    </p:spTree>
    <p:extLst>
      <p:ext uri="{BB962C8B-B14F-4D97-AF65-F5344CB8AC3E}">
        <p14:creationId xmlns:p14="http://schemas.microsoft.com/office/powerpoint/2010/main" val="1206549123"/>
      </p:ext>
    </p:extLst>
  </p:cSld>
  <p:clrMapOvr>
    <a:masterClrMapping/>
  </p:clrMapOvr>
</p:sld>
</file>

<file path=ppt/theme/theme1.xml><?xml version="1.0" encoding="utf-8"?>
<a:theme xmlns:a="http://schemas.openxmlformats.org/drawingml/2006/main" name="GaDOE-PowerPoint-White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54775A-D7AA-4B1B-B3EC-AAD7D274BF7A}"/>
</file>

<file path=customXml/itemProps2.xml><?xml version="1.0" encoding="utf-8"?>
<ds:datastoreItem xmlns:ds="http://schemas.openxmlformats.org/officeDocument/2006/customXml" ds:itemID="{CAC93927-1C98-4B0C-B423-8A645C949E05}"/>
</file>

<file path=customXml/itemProps3.xml><?xml version="1.0" encoding="utf-8"?>
<ds:datastoreItem xmlns:ds="http://schemas.openxmlformats.org/officeDocument/2006/customXml" ds:itemID="{C0968995-DB85-41E3-8B3D-20F93602D9DA}"/>
</file>

<file path=docProps/app.xml><?xml version="1.0" encoding="utf-8"?>
<Properties xmlns="http://schemas.openxmlformats.org/officeDocument/2006/extended-properties" xmlns:vt="http://schemas.openxmlformats.org/officeDocument/2006/docPropsVTypes">
  <Template>GaDOE-PowerPoint-WhiteTemplate</Template>
  <TotalTime>1080</TotalTime>
  <Words>4476</Words>
  <Application>Microsoft Office PowerPoint</Application>
  <PresentationFormat>On-screen Show (4:3)</PresentationFormat>
  <Paragraphs>767</Paragraphs>
  <Slides>49</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Arial Narrow</vt:lpstr>
      <vt:lpstr>Arial Rounded MT Bold</vt:lpstr>
      <vt:lpstr>Calibri</vt:lpstr>
      <vt:lpstr>Times New Roman</vt:lpstr>
      <vt:lpstr>Wingdings 2</vt:lpstr>
      <vt:lpstr>GaDOE-PowerPoint-WhiteTemplate</vt:lpstr>
      <vt:lpstr> LEXILES:  Making Sense of a  Reading Measure    Updated August 7, 2017</vt:lpstr>
      <vt:lpstr>Goal of Presentation</vt:lpstr>
      <vt:lpstr>        </vt:lpstr>
      <vt:lpstr>What is the Lexile Framework?</vt:lpstr>
      <vt:lpstr>What is the Lexile Framework?</vt:lpstr>
      <vt:lpstr>Lexile Measures Defined</vt:lpstr>
      <vt:lpstr>How are Lexiles calculated? </vt:lpstr>
      <vt:lpstr>Lexiles and the Georgia  Standards for Excellence (GSE)</vt:lpstr>
      <vt:lpstr>Lexiles, Stretch Bands &amp;  College and Career Readiness</vt:lpstr>
      <vt:lpstr>Lexile Bands</vt:lpstr>
      <vt:lpstr>        </vt:lpstr>
      <vt:lpstr>Georgia Milestones  and Lexiles</vt:lpstr>
      <vt:lpstr>Georgia Milestones and Lexiles</vt:lpstr>
      <vt:lpstr>How are Lexiles reported?</vt:lpstr>
      <vt:lpstr>The Lexile Scale</vt:lpstr>
      <vt:lpstr>More About the  BR Lexile Code </vt:lpstr>
      <vt:lpstr>        </vt:lpstr>
      <vt:lpstr>MetaMetrics Resources</vt:lpstr>
      <vt:lpstr>Accessing the Find A Book Tool http://lexile.com/fab/GA</vt:lpstr>
      <vt:lpstr>What if a book or document  isn’t in the Lexile database?</vt:lpstr>
      <vt:lpstr>Lexile Analyzer</vt:lpstr>
      <vt:lpstr>Alternate Method </vt:lpstr>
      <vt:lpstr>Using Lexiles  to Build Partnerships</vt:lpstr>
      <vt:lpstr>How to Use Lexiles</vt:lpstr>
      <vt:lpstr>Using Lexiles in the Classroom</vt:lpstr>
      <vt:lpstr>Using Lexiles in the Classroom</vt:lpstr>
      <vt:lpstr>More Instructional Uses  of Lexiles</vt:lpstr>
      <vt:lpstr>More Instructional Uses  of Lexiles</vt:lpstr>
      <vt:lpstr>More Instructional Uses of Lexiles</vt:lpstr>
      <vt:lpstr>Summer Reading is Essential!</vt:lpstr>
      <vt:lpstr>Using Lexiles  to Promote Reading</vt:lpstr>
      <vt:lpstr>Using Lexiles in Media  Centers and Public Libraries</vt:lpstr>
      <vt:lpstr>Building Partnerships</vt:lpstr>
      <vt:lpstr>Parents Can Use Lexiles </vt:lpstr>
      <vt:lpstr>Parents  Can Use Lexiles </vt:lpstr>
      <vt:lpstr>Parents Can Use Lexiles </vt:lpstr>
      <vt:lpstr>Georgia’s Lexile Results </vt:lpstr>
      <vt:lpstr>Lexile Results for Georgia Students:  Spring 2009 – Spring 2017</vt:lpstr>
      <vt:lpstr>Lexile Distribution by Grade/Course</vt:lpstr>
      <vt:lpstr>Lexiles by Grade</vt:lpstr>
      <vt:lpstr>Lexiles and CCRPI</vt:lpstr>
      <vt:lpstr>Lexiles and CCRPI</vt:lpstr>
      <vt:lpstr>Relating Lexiles  to  Other Measures</vt:lpstr>
      <vt:lpstr>Accelerated Reader* &amp; Lexiles**</vt:lpstr>
      <vt:lpstr>Various Reading Level Models</vt:lpstr>
      <vt:lpstr>Relating Different Reading Level Models </vt:lpstr>
      <vt:lpstr>Georgia’s Summer  Reading Challenge</vt:lpstr>
      <vt:lpstr>Want to Know More . . .</vt:lpstr>
      <vt:lpstr>Read Every Day!</vt:lpstr>
    </vt:vector>
  </TitlesOfParts>
  <Company>GADOE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dc:creator>
  <cp:lastModifiedBy>Niveen Vosler</cp:lastModifiedBy>
  <cp:revision>62</cp:revision>
  <dcterms:created xsi:type="dcterms:W3CDTF">2015-02-02T18:43:19Z</dcterms:created>
  <dcterms:modified xsi:type="dcterms:W3CDTF">2017-08-07T14:14:26Z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