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1"/>
  </p:notesMasterIdLst>
  <p:handoutMasterIdLst>
    <p:handoutMasterId r:id="rId72"/>
  </p:handoutMasterIdLst>
  <p:sldIdLst>
    <p:sldId id="256" r:id="rId5"/>
    <p:sldId id="280" r:id="rId6"/>
    <p:sldId id="257" r:id="rId7"/>
    <p:sldId id="3087" r:id="rId8"/>
    <p:sldId id="2378" r:id="rId9"/>
    <p:sldId id="259" r:id="rId10"/>
    <p:sldId id="295" r:id="rId11"/>
    <p:sldId id="267" r:id="rId12"/>
    <p:sldId id="820" r:id="rId13"/>
    <p:sldId id="288" r:id="rId14"/>
    <p:sldId id="294" r:id="rId15"/>
    <p:sldId id="274" r:id="rId16"/>
    <p:sldId id="1730" r:id="rId17"/>
    <p:sldId id="1984" r:id="rId18"/>
    <p:sldId id="2031" r:id="rId19"/>
    <p:sldId id="285" r:id="rId20"/>
    <p:sldId id="2013" r:id="rId21"/>
    <p:sldId id="2014" r:id="rId22"/>
    <p:sldId id="2016" r:id="rId23"/>
    <p:sldId id="284" r:id="rId24"/>
    <p:sldId id="3093" r:id="rId25"/>
    <p:sldId id="3096" r:id="rId26"/>
    <p:sldId id="3095" r:id="rId27"/>
    <p:sldId id="1983" r:id="rId28"/>
    <p:sldId id="2027" r:id="rId29"/>
    <p:sldId id="316" r:id="rId30"/>
    <p:sldId id="1729" r:id="rId31"/>
    <p:sldId id="261" r:id="rId32"/>
    <p:sldId id="2034" r:id="rId33"/>
    <p:sldId id="2033" r:id="rId34"/>
    <p:sldId id="315" r:id="rId35"/>
    <p:sldId id="314" r:id="rId36"/>
    <p:sldId id="529" r:id="rId37"/>
    <p:sldId id="525" r:id="rId38"/>
    <p:sldId id="2035" r:id="rId39"/>
    <p:sldId id="262" r:id="rId40"/>
    <p:sldId id="263" r:id="rId41"/>
    <p:sldId id="264" r:id="rId42"/>
    <p:sldId id="2036" r:id="rId43"/>
    <p:sldId id="2037" r:id="rId44"/>
    <p:sldId id="268" r:id="rId45"/>
    <p:sldId id="528" r:id="rId46"/>
    <p:sldId id="270" r:id="rId47"/>
    <p:sldId id="297" r:id="rId48"/>
    <p:sldId id="265" r:id="rId49"/>
    <p:sldId id="526" r:id="rId50"/>
    <p:sldId id="296" r:id="rId51"/>
    <p:sldId id="3088" r:id="rId52"/>
    <p:sldId id="258" r:id="rId53"/>
    <p:sldId id="302" r:id="rId54"/>
    <p:sldId id="303" r:id="rId55"/>
    <p:sldId id="3091" r:id="rId56"/>
    <p:sldId id="305" r:id="rId57"/>
    <p:sldId id="306" r:id="rId58"/>
    <p:sldId id="309" r:id="rId59"/>
    <p:sldId id="310" r:id="rId60"/>
    <p:sldId id="312" r:id="rId61"/>
    <p:sldId id="313" r:id="rId62"/>
    <p:sldId id="3089" r:id="rId63"/>
    <p:sldId id="317" r:id="rId64"/>
    <p:sldId id="319" r:id="rId65"/>
    <p:sldId id="324" r:id="rId66"/>
    <p:sldId id="326" r:id="rId67"/>
    <p:sldId id="524" r:id="rId68"/>
    <p:sldId id="269" r:id="rId69"/>
    <p:sldId id="925"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7E228B-7EAD-B3CC-A369-06BB088FAA3C}" name="Joseph Blessing" initials="JB" userId="S::joseph.blessing@doe.k12.ga.us::7889c011-a317-4592-94f1-ef0eb833f7a2" providerId="AD"/>
  <p188:author id="{530A52CC-A312-DDDE-5128-69B98AF8E63E}" name="Sandra Greene" initials="SG" userId="S::Sandra.Greene@doe.k12.ga.us::bcc4c9e6-04ef-42b7-be7f-d4a88ff49640" providerId="AD"/>
  <p188:author id="{A09925E6-4397-4426-0F83-55850EC6B666}" name="Joseph Blessing" initials="JB" userId="S::Joseph.Blessing@doe.k12.ga.us::7889c011-a317-4592-94f1-ef0eb833f7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aiesha Adams" initials="TA" lastIdx="3" clrIdx="0">
    <p:extLst>
      <p:ext uri="{19B8F6BF-5375-455C-9EA6-DF929625EA0E}">
        <p15:presenceInfo xmlns:p15="http://schemas.microsoft.com/office/powerpoint/2012/main" userId="S::taiesha.adams@doe.k12.ga.us::ae94274c-ed35-4513-8c58-b7969a202b54" providerId="AD"/>
      </p:ext>
    </p:extLst>
  </p:cmAuthor>
  <p:cmAuthor id="2" name="Sandy Greene" initials="SG" lastIdx="53" clrIdx="1">
    <p:extLst>
      <p:ext uri="{19B8F6BF-5375-455C-9EA6-DF929625EA0E}">
        <p15:presenceInfo xmlns:p15="http://schemas.microsoft.com/office/powerpoint/2012/main" userId="Sandy Greene" providerId="None"/>
      </p:ext>
    </p:extLst>
  </p:cmAuthor>
  <p:cmAuthor id="3" name="Joseph Blessing" initials="JB" lastIdx="20" clrIdx="2">
    <p:extLst>
      <p:ext uri="{19B8F6BF-5375-455C-9EA6-DF929625EA0E}">
        <p15:presenceInfo xmlns:p15="http://schemas.microsoft.com/office/powerpoint/2012/main" userId="S-1-5-21-4138756018-1546103158-1358996498-327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F4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78F3C-68AB-4141-AD8E-FACCF4054190}" v="67" dt="2022-02-18T17:21:22.215"/>
    <p1510:client id="{C3472DA0-F97F-44D1-8A11-5C2A53669B94}" v="104" dt="2022-02-17T20:51:58.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82134" autoAdjust="0"/>
  </p:normalViewPr>
  <p:slideViewPr>
    <p:cSldViewPr snapToGrid="0">
      <p:cViewPr varScale="1">
        <p:scale>
          <a:sx n="92" d="100"/>
          <a:sy n="92"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diagrams/_rels/data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452736-1EAE-4208-84B5-E52FC23DFC5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4C86451D-70EC-4051-AEFF-B2CA5D7CF0B2}">
      <dgm:prSet/>
      <dgm:spPr/>
      <dgm:t>
        <a:bodyPr/>
        <a:lstStyle/>
        <a:p>
          <a:r>
            <a:rPr lang="en-US"/>
            <a:t>Participate </a:t>
          </a:r>
        </a:p>
        <a:p>
          <a:r>
            <a:rPr lang="en-US"/>
            <a:t>in District Training </a:t>
          </a:r>
        </a:p>
      </dgm:t>
    </dgm:pt>
    <dgm:pt modelId="{CD9757E1-DDF0-476E-8266-C47398D7F3C9}" type="parTrans" cxnId="{80DF15EF-BAB6-4949-B196-929E0536756B}">
      <dgm:prSet/>
      <dgm:spPr/>
      <dgm:t>
        <a:bodyPr/>
        <a:lstStyle/>
        <a:p>
          <a:endParaRPr lang="en-US"/>
        </a:p>
      </dgm:t>
    </dgm:pt>
    <dgm:pt modelId="{87D63BE0-AA4A-4E2E-A707-7629A1315866}" type="sibTrans" cxnId="{80DF15EF-BAB6-4949-B196-929E0536756B}">
      <dgm:prSet/>
      <dgm:spPr/>
      <dgm:t>
        <a:bodyPr/>
        <a:lstStyle/>
        <a:p>
          <a:endParaRPr lang="en-US"/>
        </a:p>
      </dgm:t>
    </dgm:pt>
    <dgm:pt modelId="{0BF29D11-F301-45E6-BADE-6A468AD0744D}">
      <dgm:prSet/>
      <dgm:spPr/>
      <dgm:t>
        <a:bodyPr/>
        <a:lstStyle/>
        <a:p>
          <a:r>
            <a:rPr lang="en-US"/>
            <a:t>Read </a:t>
          </a:r>
        </a:p>
        <a:p>
          <a:r>
            <a:rPr lang="en-US"/>
            <a:t>Test Administration Manuals</a:t>
          </a:r>
        </a:p>
      </dgm:t>
    </dgm:pt>
    <dgm:pt modelId="{EE272345-292D-4BAC-AB2D-8D9B70BF5173}" type="parTrans" cxnId="{6E430957-6575-4DAC-A86A-CC0EB456DE40}">
      <dgm:prSet/>
      <dgm:spPr/>
      <dgm:t>
        <a:bodyPr/>
        <a:lstStyle/>
        <a:p>
          <a:endParaRPr lang="en-US"/>
        </a:p>
      </dgm:t>
    </dgm:pt>
    <dgm:pt modelId="{C1F7E864-E3CE-4369-AE94-D8545AA01C3E}" type="sibTrans" cxnId="{6E430957-6575-4DAC-A86A-CC0EB456DE40}">
      <dgm:prSet/>
      <dgm:spPr/>
      <dgm:t>
        <a:bodyPr/>
        <a:lstStyle/>
        <a:p>
          <a:endParaRPr lang="en-US"/>
        </a:p>
      </dgm:t>
    </dgm:pt>
    <dgm:pt modelId="{F0CEB404-4E54-48D1-8725-080170A243D4}">
      <dgm:prSet/>
      <dgm:spPr/>
      <dgm:t>
        <a:bodyPr/>
        <a:lstStyle/>
        <a:p>
          <a:r>
            <a:rPr lang="en-US"/>
            <a:t>Review</a:t>
          </a:r>
        </a:p>
        <a:p>
          <a:r>
            <a:rPr lang="en-US" i="1"/>
            <a:t>Student Assessment Handbook</a:t>
          </a:r>
        </a:p>
      </dgm:t>
    </dgm:pt>
    <dgm:pt modelId="{7FEFC1E0-A3D0-4D9A-8F08-AA712DE687D7}" type="parTrans" cxnId="{EAFF4660-8FAC-4724-A2C7-E207A692CECB}">
      <dgm:prSet/>
      <dgm:spPr/>
      <dgm:t>
        <a:bodyPr/>
        <a:lstStyle/>
        <a:p>
          <a:endParaRPr lang="en-US"/>
        </a:p>
      </dgm:t>
    </dgm:pt>
    <dgm:pt modelId="{8B925896-76F3-442D-9B37-21FF552573F2}" type="sibTrans" cxnId="{EAFF4660-8FAC-4724-A2C7-E207A692CECB}">
      <dgm:prSet/>
      <dgm:spPr/>
      <dgm:t>
        <a:bodyPr/>
        <a:lstStyle/>
        <a:p>
          <a:endParaRPr lang="en-US"/>
        </a:p>
      </dgm:t>
    </dgm:pt>
    <dgm:pt modelId="{3FA68FD0-C052-41DD-AFB7-53CF923D614C}" type="pres">
      <dgm:prSet presAssocID="{3C452736-1EAE-4208-84B5-E52FC23DFC54}" presName="CompostProcess" presStyleCnt="0">
        <dgm:presLayoutVars>
          <dgm:dir/>
          <dgm:resizeHandles val="exact"/>
        </dgm:presLayoutVars>
      </dgm:prSet>
      <dgm:spPr/>
    </dgm:pt>
    <dgm:pt modelId="{F7640BA5-192C-4FC1-86EA-3B09716688C9}" type="pres">
      <dgm:prSet presAssocID="{3C452736-1EAE-4208-84B5-E52FC23DFC54}" presName="arrow" presStyleLbl="bgShp" presStyleIdx="0" presStyleCnt="1"/>
      <dgm:spPr/>
    </dgm:pt>
    <dgm:pt modelId="{4FCE6839-8D3E-42C1-AA62-525F85BF5B01}" type="pres">
      <dgm:prSet presAssocID="{3C452736-1EAE-4208-84B5-E52FC23DFC54}" presName="linearProcess" presStyleCnt="0"/>
      <dgm:spPr/>
    </dgm:pt>
    <dgm:pt modelId="{F18C715C-DFE0-4786-A4BC-6ECB94958E00}" type="pres">
      <dgm:prSet presAssocID="{4C86451D-70EC-4051-AEFF-B2CA5D7CF0B2}" presName="textNode" presStyleLbl="node1" presStyleIdx="0" presStyleCnt="3">
        <dgm:presLayoutVars>
          <dgm:bulletEnabled val="1"/>
        </dgm:presLayoutVars>
      </dgm:prSet>
      <dgm:spPr/>
    </dgm:pt>
    <dgm:pt modelId="{8A9579CD-1507-4121-B7E4-31CC7DE157E6}" type="pres">
      <dgm:prSet presAssocID="{87D63BE0-AA4A-4E2E-A707-7629A1315866}" presName="sibTrans" presStyleCnt="0"/>
      <dgm:spPr/>
    </dgm:pt>
    <dgm:pt modelId="{40935847-53EC-413F-A1C5-443DF7579B40}" type="pres">
      <dgm:prSet presAssocID="{0BF29D11-F301-45E6-BADE-6A468AD0744D}" presName="textNode" presStyleLbl="node1" presStyleIdx="1" presStyleCnt="3">
        <dgm:presLayoutVars>
          <dgm:bulletEnabled val="1"/>
        </dgm:presLayoutVars>
      </dgm:prSet>
      <dgm:spPr/>
    </dgm:pt>
    <dgm:pt modelId="{5CD5BC7B-D9EF-4074-A4DE-BC58D7A027CD}" type="pres">
      <dgm:prSet presAssocID="{C1F7E864-E3CE-4369-AE94-D8545AA01C3E}" presName="sibTrans" presStyleCnt="0"/>
      <dgm:spPr/>
    </dgm:pt>
    <dgm:pt modelId="{6E01C1CC-9786-4DE1-B5C9-4FAC9BA1E8E0}" type="pres">
      <dgm:prSet presAssocID="{F0CEB404-4E54-48D1-8725-080170A243D4}" presName="textNode" presStyleLbl="node1" presStyleIdx="2" presStyleCnt="3">
        <dgm:presLayoutVars>
          <dgm:bulletEnabled val="1"/>
        </dgm:presLayoutVars>
      </dgm:prSet>
      <dgm:spPr/>
    </dgm:pt>
  </dgm:ptLst>
  <dgm:cxnLst>
    <dgm:cxn modelId="{4C0A9A1C-6D0A-4F3E-B7F1-E48E1BE2B4A8}" type="presOf" srcId="{0BF29D11-F301-45E6-BADE-6A468AD0744D}" destId="{40935847-53EC-413F-A1C5-443DF7579B40}" srcOrd="0" destOrd="0" presId="urn:microsoft.com/office/officeart/2005/8/layout/hProcess9"/>
    <dgm:cxn modelId="{16240D26-0C63-4AA5-AE44-B88E35350728}" type="presOf" srcId="{F0CEB404-4E54-48D1-8725-080170A243D4}" destId="{6E01C1CC-9786-4DE1-B5C9-4FAC9BA1E8E0}" srcOrd="0" destOrd="0" presId="urn:microsoft.com/office/officeart/2005/8/layout/hProcess9"/>
    <dgm:cxn modelId="{B2EC945B-4039-4D50-B92C-887E47E9298A}" type="presOf" srcId="{4C86451D-70EC-4051-AEFF-B2CA5D7CF0B2}" destId="{F18C715C-DFE0-4786-A4BC-6ECB94958E00}" srcOrd="0" destOrd="0" presId="urn:microsoft.com/office/officeart/2005/8/layout/hProcess9"/>
    <dgm:cxn modelId="{EAFF4660-8FAC-4724-A2C7-E207A692CECB}" srcId="{3C452736-1EAE-4208-84B5-E52FC23DFC54}" destId="{F0CEB404-4E54-48D1-8725-080170A243D4}" srcOrd="2" destOrd="0" parTransId="{7FEFC1E0-A3D0-4D9A-8F08-AA712DE687D7}" sibTransId="{8B925896-76F3-442D-9B37-21FF552573F2}"/>
    <dgm:cxn modelId="{6E430957-6575-4DAC-A86A-CC0EB456DE40}" srcId="{3C452736-1EAE-4208-84B5-E52FC23DFC54}" destId="{0BF29D11-F301-45E6-BADE-6A468AD0744D}" srcOrd="1" destOrd="0" parTransId="{EE272345-292D-4BAC-AB2D-8D9B70BF5173}" sibTransId="{C1F7E864-E3CE-4369-AE94-D8545AA01C3E}"/>
    <dgm:cxn modelId="{B3E01F93-E001-4431-800A-5662725DB20C}" type="presOf" srcId="{3C452736-1EAE-4208-84B5-E52FC23DFC54}" destId="{3FA68FD0-C052-41DD-AFB7-53CF923D614C}" srcOrd="0" destOrd="0" presId="urn:microsoft.com/office/officeart/2005/8/layout/hProcess9"/>
    <dgm:cxn modelId="{80DF15EF-BAB6-4949-B196-929E0536756B}" srcId="{3C452736-1EAE-4208-84B5-E52FC23DFC54}" destId="{4C86451D-70EC-4051-AEFF-B2CA5D7CF0B2}" srcOrd="0" destOrd="0" parTransId="{CD9757E1-DDF0-476E-8266-C47398D7F3C9}" sibTransId="{87D63BE0-AA4A-4E2E-A707-7629A1315866}"/>
    <dgm:cxn modelId="{34099262-EEA5-4EA8-9CFC-719228FD6405}" type="presParOf" srcId="{3FA68FD0-C052-41DD-AFB7-53CF923D614C}" destId="{F7640BA5-192C-4FC1-86EA-3B09716688C9}" srcOrd="0" destOrd="0" presId="urn:microsoft.com/office/officeart/2005/8/layout/hProcess9"/>
    <dgm:cxn modelId="{1D62F338-DF69-4229-85F4-4F65333A969F}" type="presParOf" srcId="{3FA68FD0-C052-41DD-AFB7-53CF923D614C}" destId="{4FCE6839-8D3E-42C1-AA62-525F85BF5B01}" srcOrd="1" destOrd="0" presId="urn:microsoft.com/office/officeart/2005/8/layout/hProcess9"/>
    <dgm:cxn modelId="{446E36C1-4A3D-43B0-BDE1-65051B61E965}" type="presParOf" srcId="{4FCE6839-8D3E-42C1-AA62-525F85BF5B01}" destId="{F18C715C-DFE0-4786-A4BC-6ECB94958E00}" srcOrd="0" destOrd="0" presId="urn:microsoft.com/office/officeart/2005/8/layout/hProcess9"/>
    <dgm:cxn modelId="{116E6999-F699-454E-876F-77522AB9E007}" type="presParOf" srcId="{4FCE6839-8D3E-42C1-AA62-525F85BF5B01}" destId="{8A9579CD-1507-4121-B7E4-31CC7DE157E6}" srcOrd="1" destOrd="0" presId="urn:microsoft.com/office/officeart/2005/8/layout/hProcess9"/>
    <dgm:cxn modelId="{251673BF-86A9-4267-B650-43867C372DC4}" type="presParOf" srcId="{4FCE6839-8D3E-42C1-AA62-525F85BF5B01}" destId="{40935847-53EC-413F-A1C5-443DF7579B40}" srcOrd="2" destOrd="0" presId="urn:microsoft.com/office/officeart/2005/8/layout/hProcess9"/>
    <dgm:cxn modelId="{9644001E-DC4F-4CA2-A4AE-7AE27F92FE16}" type="presParOf" srcId="{4FCE6839-8D3E-42C1-AA62-525F85BF5B01}" destId="{5CD5BC7B-D9EF-4074-A4DE-BC58D7A027CD}" srcOrd="3" destOrd="0" presId="urn:microsoft.com/office/officeart/2005/8/layout/hProcess9"/>
    <dgm:cxn modelId="{4CCFAEFE-BBF6-452B-8902-3B8658F567E0}" type="presParOf" srcId="{4FCE6839-8D3E-42C1-AA62-525F85BF5B01}" destId="{6E01C1CC-9786-4DE1-B5C9-4FAC9BA1E8E0}"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07D28-E343-4A63-BC3C-7474BA413145}" type="doc">
      <dgm:prSet loTypeId="urn:microsoft.com/office/officeart/2016/7/layout/VerticalDownArrowProcess" loCatId="process" qsTypeId="urn:microsoft.com/office/officeart/2005/8/quickstyle/simple4" qsCatId="simple" csTypeId="urn:microsoft.com/office/officeart/2005/8/colors/colorful5" csCatId="colorful"/>
      <dgm:spPr/>
      <dgm:t>
        <a:bodyPr/>
        <a:lstStyle/>
        <a:p>
          <a:endParaRPr lang="en-US"/>
        </a:p>
      </dgm:t>
    </dgm:pt>
    <dgm:pt modelId="{9E72B7A6-2D82-4874-9983-882D5FF68EF8}">
      <dgm:prSet/>
      <dgm:spPr/>
      <dgm:t>
        <a:bodyPr/>
        <a:lstStyle/>
        <a:p>
          <a:r>
            <a:rPr lang="en-US" dirty="0"/>
            <a:t>Ensure</a:t>
          </a:r>
        </a:p>
      </dgm:t>
    </dgm:pt>
    <dgm:pt modelId="{F6793A7B-A42E-42E5-B43C-286856411E41}" type="parTrans" cxnId="{894275AC-DA0D-4FAE-8075-C6CFDFBACFB6}">
      <dgm:prSet/>
      <dgm:spPr/>
      <dgm:t>
        <a:bodyPr/>
        <a:lstStyle/>
        <a:p>
          <a:endParaRPr lang="en-US"/>
        </a:p>
      </dgm:t>
    </dgm:pt>
    <dgm:pt modelId="{53E9C68E-70C1-44C1-9150-5B40A27B5276}" type="sibTrans" cxnId="{894275AC-DA0D-4FAE-8075-C6CFDFBACFB6}">
      <dgm:prSet/>
      <dgm:spPr/>
      <dgm:t>
        <a:bodyPr/>
        <a:lstStyle/>
        <a:p>
          <a:endParaRPr lang="en-US"/>
        </a:p>
      </dgm:t>
    </dgm:pt>
    <dgm:pt modelId="{66B97D41-41C5-425B-A8F5-653E2CC9F5AB}">
      <dgm:prSet custT="1"/>
      <dgm:spPr/>
      <dgm:t>
        <a:bodyPr/>
        <a:lstStyle/>
        <a:p>
          <a:r>
            <a:rPr lang="en-US" sz="1800" dirty="0"/>
            <a:t>Ensure other online, instructional activities will not compete for bandwidth with testing</a:t>
          </a:r>
        </a:p>
      </dgm:t>
    </dgm:pt>
    <dgm:pt modelId="{00FC4906-43A1-407C-9B1F-7D79D52BBD99}" type="parTrans" cxnId="{2CA0F0DD-6CB8-4D7D-8331-5B9D2DB697D5}">
      <dgm:prSet/>
      <dgm:spPr/>
      <dgm:t>
        <a:bodyPr/>
        <a:lstStyle/>
        <a:p>
          <a:endParaRPr lang="en-US"/>
        </a:p>
      </dgm:t>
    </dgm:pt>
    <dgm:pt modelId="{A7EF07A3-DAC5-4B78-8F5C-E9C4B9774205}" type="sibTrans" cxnId="{2CA0F0DD-6CB8-4D7D-8331-5B9D2DB697D5}">
      <dgm:prSet/>
      <dgm:spPr/>
      <dgm:t>
        <a:bodyPr/>
        <a:lstStyle/>
        <a:p>
          <a:endParaRPr lang="en-US"/>
        </a:p>
      </dgm:t>
    </dgm:pt>
    <dgm:pt modelId="{3CB421FE-CF21-4007-87A3-0120753CF0C8}">
      <dgm:prSet/>
      <dgm:spPr/>
      <dgm:t>
        <a:bodyPr/>
        <a:lstStyle/>
        <a:p>
          <a:r>
            <a:rPr lang="en-US"/>
            <a:t>Perform</a:t>
          </a:r>
        </a:p>
      </dgm:t>
    </dgm:pt>
    <dgm:pt modelId="{06AE0C81-FA93-4B14-B03F-A3E047494AF6}" type="parTrans" cxnId="{B4A921D8-B378-4D68-9A9E-F8F10D5E720A}">
      <dgm:prSet/>
      <dgm:spPr/>
      <dgm:t>
        <a:bodyPr/>
        <a:lstStyle/>
        <a:p>
          <a:endParaRPr lang="en-US"/>
        </a:p>
      </dgm:t>
    </dgm:pt>
    <dgm:pt modelId="{470E1E00-89BD-4E63-8820-AB5DD782B104}" type="sibTrans" cxnId="{B4A921D8-B378-4D68-9A9E-F8F10D5E720A}">
      <dgm:prSet/>
      <dgm:spPr/>
      <dgm:t>
        <a:bodyPr/>
        <a:lstStyle/>
        <a:p>
          <a:endParaRPr lang="en-US"/>
        </a:p>
      </dgm:t>
    </dgm:pt>
    <dgm:pt modelId="{EA1C2D1D-0112-43E2-ABCC-A54A28D16182}">
      <dgm:prSet custT="1"/>
      <dgm:spPr/>
      <dgm:t>
        <a:bodyPr/>
        <a:lstStyle/>
        <a:p>
          <a:r>
            <a:rPr lang="en-US" sz="1800" dirty="0"/>
            <a:t>Perform readiness checks prior to and, where applicable, during testing.</a:t>
          </a:r>
        </a:p>
      </dgm:t>
    </dgm:pt>
    <dgm:pt modelId="{D8DEF22B-2D03-4E9E-9D2A-8A0945942438}" type="parTrans" cxnId="{3E7C8408-B6D6-4BF3-8814-7F428F513CA6}">
      <dgm:prSet/>
      <dgm:spPr/>
      <dgm:t>
        <a:bodyPr/>
        <a:lstStyle/>
        <a:p>
          <a:endParaRPr lang="en-US"/>
        </a:p>
      </dgm:t>
    </dgm:pt>
    <dgm:pt modelId="{419A2D7A-71BF-4BBA-BED5-BC912A01CA8C}" type="sibTrans" cxnId="{3E7C8408-B6D6-4BF3-8814-7F428F513CA6}">
      <dgm:prSet/>
      <dgm:spPr/>
      <dgm:t>
        <a:bodyPr/>
        <a:lstStyle/>
        <a:p>
          <a:endParaRPr lang="en-US"/>
        </a:p>
      </dgm:t>
    </dgm:pt>
    <dgm:pt modelId="{004A1CF4-1CD4-4B38-AA2E-4CCD67AD7117}">
      <dgm:prSet/>
      <dgm:spPr/>
      <dgm:t>
        <a:bodyPr/>
        <a:lstStyle/>
        <a:p>
          <a:r>
            <a:rPr lang="en-US"/>
            <a:t>Ensure</a:t>
          </a:r>
        </a:p>
      </dgm:t>
    </dgm:pt>
    <dgm:pt modelId="{7C7672CF-E98F-41AD-88F8-7E11C2D37B4A}" type="parTrans" cxnId="{9EDB2456-219D-49B7-9E27-AC09CFA4D61A}">
      <dgm:prSet/>
      <dgm:spPr/>
      <dgm:t>
        <a:bodyPr/>
        <a:lstStyle/>
        <a:p>
          <a:endParaRPr lang="en-US"/>
        </a:p>
      </dgm:t>
    </dgm:pt>
    <dgm:pt modelId="{97FBDA1B-5539-414E-A918-62A2AABF2839}" type="sibTrans" cxnId="{9EDB2456-219D-49B7-9E27-AC09CFA4D61A}">
      <dgm:prSet/>
      <dgm:spPr/>
      <dgm:t>
        <a:bodyPr/>
        <a:lstStyle/>
        <a:p>
          <a:endParaRPr lang="en-US"/>
        </a:p>
      </dgm:t>
    </dgm:pt>
    <dgm:pt modelId="{451FBB42-1705-4E26-9734-5D199968E8B0}">
      <dgm:prSet custT="1"/>
      <dgm:spPr/>
      <dgm:t>
        <a:bodyPr/>
        <a:lstStyle/>
        <a:p>
          <a:r>
            <a:rPr lang="en-US" sz="1800" dirty="0"/>
            <a:t>Ensure test content, including TTS, has been downloaded  to COS before testing. </a:t>
          </a:r>
        </a:p>
      </dgm:t>
    </dgm:pt>
    <dgm:pt modelId="{9FE7D267-FA6A-47D8-9C1B-CFA40F8881D3}" type="parTrans" cxnId="{230D940E-6721-4BDF-A5A0-37D9920E0516}">
      <dgm:prSet/>
      <dgm:spPr/>
      <dgm:t>
        <a:bodyPr/>
        <a:lstStyle/>
        <a:p>
          <a:endParaRPr lang="en-US"/>
        </a:p>
      </dgm:t>
    </dgm:pt>
    <dgm:pt modelId="{8596A953-E9DC-4D83-9EC9-BBA89CA2C9A3}" type="sibTrans" cxnId="{230D940E-6721-4BDF-A5A0-37D9920E0516}">
      <dgm:prSet/>
      <dgm:spPr/>
      <dgm:t>
        <a:bodyPr/>
        <a:lstStyle/>
        <a:p>
          <a:endParaRPr lang="en-US"/>
        </a:p>
      </dgm:t>
    </dgm:pt>
    <dgm:pt modelId="{29001969-FF21-4FBD-A182-E63990B2E212}">
      <dgm:prSet/>
      <dgm:spPr/>
      <dgm:t>
        <a:bodyPr/>
        <a:lstStyle/>
        <a:p>
          <a:r>
            <a:rPr lang="en-US"/>
            <a:t>Share</a:t>
          </a:r>
        </a:p>
      </dgm:t>
    </dgm:pt>
    <dgm:pt modelId="{3B3B215F-5089-478E-A91E-2D9F9E424FBE}" type="parTrans" cxnId="{F8628A68-7D8B-492F-89F1-3D44089C7E2F}">
      <dgm:prSet/>
      <dgm:spPr/>
      <dgm:t>
        <a:bodyPr/>
        <a:lstStyle/>
        <a:p>
          <a:endParaRPr lang="en-US"/>
        </a:p>
      </dgm:t>
    </dgm:pt>
    <dgm:pt modelId="{00E3D648-BB36-41FD-BB70-B405DCB08226}" type="sibTrans" cxnId="{F8628A68-7D8B-492F-89F1-3D44089C7E2F}">
      <dgm:prSet/>
      <dgm:spPr/>
      <dgm:t>
        <a:bodyPr/>
        <a:lstStyle/>
        <a:p>
          <a:endParaRPr lang="en-US"/>
        </a:p>
      </dgm:t>
    </dgm:pt>
    <dgm:pt modelId="{81E77FAA-9C40-4387-93C9-2DBFC467A339}">
      <dgm:prSet custT="1"/>
      <dgm:spPr/>
      <dgm:t>
        <a:bodyPr/>
        <a:lstStyle/>
        <a:p>
          <a:r>
            <a:rPr lang="en-US" sz="1800" dirty="0"/>
            <a:t>Share online troubleshooting tips with examiners</a:t>
          </a:r>
        </a:p>
      </dgm:t>
    </dgm:pt>
    <dgm:pt modelId="{CEA0B56C-7B14-45F1-B314-6D9A65439EF7}" type="parTrans" cxnId="{ED755CFE-65E9-4C30-A8FB-CE1E45CB232F}">
      <dgm:prSet/>
      <dgm:spPr/>
      <dgm:t>
        <a:bodyPr/>
        <a:lstStyle/>
        <a:p>
          <a:endParaRPr lang="en-US"/>
        </a:p>
      </dgm:t>
    </dgm:pt>
    <dgm:pt modelId="{9F767E19-6E37-44BA-8FD1-C8CF79CBF5D5}" type="sibTrans" cxnId="{ED755CFE-65E9-4C30-A8FB-CE1E45CB232F}">
      <dgm:prSet/>
      <dgm:spPr/>
      <dgm:t>
        <a:bodyPr/>
        <a:lstStyle/>
        <a:p>
          <a:endParaRPr lang="en-US"/>
        </a:p>
      </dgm:t>
    </dgm:pt>
    <dgm:pt modelId="{363D6FD2-0587-41D8-B44E-7A1CBD9339D6}">
      <dgm:prSet/>
      <dgm:spPr/>
      <dgm:t>
        <a:bodyPr/>
        <a:lstStyle/>
        <a:p>
          <a:r>
            <a:rPr lang="en-US"/>
            <a:t>Provide</a:t>
          </a:r>
        </a:p>
      </dgm:t>
    </dgm:pt>
    <dgm:pt modelId="{C16E920D-49FE-4477-9721-0DD38F074635}" type="parTrans" cxnId="{912F81D6-BFA4-47A5-A77E-68C1501D67D5}">
      <dgm:prSet/>
      <dgm:spPr/>
      <dgm:t>
        <a:bodyPr/>
        <a:lstStyle/>
        <a:p>
          <a:endParaRPr lang="en-US"/>
        </a:p>
      </dgm:t>
    </dgm:pt>
    <dgm:pt modelId="{04D2132E-05CB-44FB-B324-3C8C680794D5}" type="sibTrans" cxnId="{912F81D6-BFA4-47A5-A77E-68C1501D67D5}">
      <dgm:prSet/>
      <dgm:spPr/>
      <dgm:t>
        <a:bodyPr/>
        <a:lstStyle/>
        <a:p>
          <a:endParaRPr lang="en-US"/>
        </a:p>
      </dgm:t>
    </dgm:pt>
    <dgm:pt modelId="{BC4E1FFA-76E2-4D51-B182-95505A9EB68E}">
      <dgm:prSet custT="1"/>
      <dgm:spPr/>
      <dgm:t>
        <a:bodyPr/>
        <a:lstStyle/>
        <a:p>
          <a:r>
            <a:rPr lang="en-US" sz="1800" dirty="0"/>
            <a:t>Provide contact information for local technology support</a:t>
          </a:r>
        </a:p>
      </dgm:t>
    </dgm:pt>
    <dgm:pt modelId="{D601BE12-2828-47B1-8567-01431CDE6A98}" type="parTrans" cxnId="{2E3D37B9-A42A-49B9-9AFC-568C58E0A9B6}">
      <dgm:prSet/>
      <dgm:spPr/>
      <dgm:t>
        <a:bodyPr/>
        <a:lstStyle/>
        <a:p>
          <a:endParaRPr lang="en-US"/>
        </a:p>
      </dgm:t>
    </dgm:pt>
    <dgm:pt modelId="{1B745293-951E-4BAA-A269-8DB56D13471B}" type="sibTrans" cxnId="{2E3D37B9-A42A-49B9-9AFC-568C58E0A9B6}">
      <dgm:prSet/>
      <dgm:spPr/>
      <dgm:t>
        <a:bodyPr/>
        <a:lstStyle/>
        <a:p>
          <a:endParaRPr lang="en-US"/>
        </a:p>
      </dgm:t>
    </dgm:pt>
    <dgm:pt modelId="{B2D145CE-5820-4F76-A19A-9C78CFB6DD02}">
      <dgm:prSet/>
      <dgm:spPr/>
      <dgm:t>
        <a:bodyPr/>
        <a:lstStyle/>
        <a:p>
          <a:r>
            <a:rPr lang="en-US"/>
            <a:t>Watch</a:t>
          </a:r>
        </a:p>
      </dgm:t>
    </dgm:pt>
    <dgm:pt modelId="{47B6FB82-F4F3-4ED9-8F02-1CA21F3D46B3}" type="parTrans" cxnId="{80D14B5A-C9F7-4C01-9B3A-B6CB58E5A079}">
      <dgm:prSet/>
      <dgm:spPr/>
      <dgm:t>
        <a:bodyPr/>
        <a:lstStyle/>
        <a:p>
          <a:endParaRPr lang="en-US"/>
        </a:p>
      </dgm:t>
    </dgm:pt>
    <dgm:pt modelId="{DC2EBC77-D8E9-4DD7-AB92-4243A200AF0D}" type="sibTrans" cxnId="{80D14B5A-C9F7-4C01-9B3A-B6CB58E5A079}">
      <dgm:prSet/>
      <dgm:spPr/>
      <dgm:t>
        <a:bodyPr/>
        <a:lstStyle/>
        <a:p>
          <a:endParaRPr lang="en-US"/>
        </a:p>
      </dgm:t>
    </dgm:pt>
    <dgm:pt modelId="{CFC1DBBC-EA8D-4CF0-B0C9-E69DBC39BB71}">
      <dgm:prSet custT="1"/>
      <dgm:spPr/>
      <dgm:t>
        <a:bodyPr/>
        <a:lstStyle/>
        <a:p>
          <a:r>
            <a:rPr lang="en-US" sz="1800" dirty="0"/>
            <a:t>Watch weather forecasts to determine potential impact </a:t>
          </a:r>
        </a:p>
      </dgm:t>
    </dgm:pt>
    <dgm:pt modelId="{220ACE92-55F4-430B-896E-805F1E1013DA}" type="parTrans" cxnId="{B550399C-C68B-437F-B423-2AC4C3AA6E29}">
      <dgm:prSet/>
      <dgm:spPr/>
      <dgm:t>
        <a:bodyPr/>
        <a:lstStyle/>
        <a:p>
          <a:endParaRPr lang="en-US"/>
        </a:p>
      </dgm:t>
    </dgm:pt>
    <dgm:pt modelId="{4E4B4CDC-CDDB-40CB-8754-F55710B2C0E1}" type="sibTrans" cxnId="{B550399C-C68B-437F-B423-2AC4C3AA6E29}">
      <dgm:prSet/>
      <dgm:spPr/>
      <dgm:t>
        <a:bodyPr/>
        <a:lstStyle/>
        <a:p>
          <a:endParaRPr lang="en-US"/>
        </a:p>
      </dgm:t>
    </dgm:pt>
    <dgm:pt modelId="{3116A0D4-1511-456B-AA39-6535B7622E8A}" type="pres">
      <dgm:prSet presAssocID="{45B07D28-E343-4A63-BC3C-7474BA413145}" presName="Name0" presStyleCnt="0">
        <dgm:presLayoutVars>
          <dgm:dir/>
          <dgm:animLvl val="lvl"/>
          <dgm:resizeHandles val="exact"/>
        </dgm:presLayoutVars>
      </dgm:prSet>
      <dgm:spPr/>
    </dgm:pt>
    <dgm:pt modelId="{EBA92FFD-BCED-4562-BFAF-BB6DA11DEC4D}" type="pres">
      <dgm:prSet presAssocID="{B2D145CE-5820-4F76-A19A-9C78CFB6DD02}" presName="boxAndChildren" presStyleCnt="0"/>
      <dgm:spPr/>
    </dgm:pt>
    <dgm:pt modelId="{90917D21-BF80-4068-8222-6519896F8876}" type="pres">
      <dgm:prSet presAssocID="{B2D145CE-5820-4F76-A19A-9C78CFB6DD02}" presName="parentTextBox" presStyleLbl="alignNode1" presStyleIdx="0" presStyleCnt="6"/>
      <dgm:spPr/>
    </dgm:pt>
    <dgm:pt modelId="{10639149-057A-4167-B256-263580426E14}" type="pres">
      <dgm:prSet presAssocID="{B2D145CE-5820-4F76-A19A-9C78CFB6DD02}" presName="descendantBox" presStyleLbl="bgAccFollowNode1" presStyleIdx="0" presStyleCnt="6"/>
      <dgm:spPr/>
    </dgm:pt>
    <dgm:pt modelId="{4B8BED84-5BAB-490F-B5D7-8E9D92EB6F86}" type="pres">
      <dgm:prSet presAssocID="{04D2132E-05CB-44FB-B324-3C8C680794D5}" presName="sp" presStyleCnt="0"/>
      <dgm:spPr/>
    </dgm:pt>
    <dgm:pt modelId="{2D0D66AD-9007-4BA9-96CD-8D7D96D6B9D1}" type="pres">
      <dgm:prSet presAssocID="{363D6FD2-0587-41D8-B44E-7A1CBD9339D6}" presName="arrowAndChildren" presStyleCnt="0"/>
      <dgm:spPr/>
    </dgm:pt>
    <dgm:pt modelId="{72B2B550-07DC-411B-BF9E-9D69EADB1A4E}" type="pres">
      <dgm:prSet presAssocID="{363D6FD2-0587-41D8-B44E-7A1CBD9339D6}" presName="parentTextArrow" presStyleLbl="node1" presStyleIdx="0" presStyleCnt="0"/>
      <dgm:spPr/>
    </dgm:pt>
    <dgm:pt modelId="{5CDD95CA-A007-4A26-BAEE-78EF07C54DCF}" type="pres">
      <dgm:prSet presAssocID="{363D6FD2-0587-41D8-B44E-7A1CBD9339D6}" presName="arrow" presStyleLbl="alignNode1" presStyleIdx="1" presStyleCnt="6"/>
      <dgm:spPr/>
    </dgm:pt>
    <dgm:pt modelId="{48B66F91-71F7-4117-B01E-06EF7862E2B0}" type="pres">
      <dgm:prSet presAssocID="{363D6FD2-0587-41D8-B44E-7A1CBD9339D6}" presName="descendantArrow" presStyleLbl="bgAccFollowNode1" presStyleIdx="1" presStyleCnt="6"/>
      <dgm:spPr/>
    </dgm:pt>
    <dgm:pt modelId="{C9B5421D-D462-43C8-A6E7-3180D6C9E2B3}" type="pres">
      <dgm:prSet presAssocID="{00E3D648-BB36-41FD-BB70-B405DCB08226}" presName="sp" presStyleCnt="0"/>
      <dgm:spPr/>
    </dgm:pt>
    <dgm:pt modelId="{39132B50-6E49-43E2-AA4B-36991FDF3497}" type="pres">
      <dgm:prSet presAssocID="{29001969-FF21-4FBD-A182-E63990B2E212}" presName="arrowAndChildren" presStyleCnt="0"/>
      <dgm:spPr/>
    </dgm:pt>
    <dgm:pt modelId="{68F1AD27-8A6A-4E95-8FEA-E04F1725DFB4}" type="pres">
      <dgm:prSet presAssocID="{29001969-FF21-4FBD-A182-E63990B2E212}" presName="parentTextArrow" presStyleLbl="node1" presStyleIdx="0" presStyleCnt="0"/>
      <dgm:spPr/>
    </dgm:pt>
    <dgm:pt modelId="{02D97D7B-E365-46CA-B7E9-599DF684CD66}" type="pres">
      <dgm:prSet presAssocID="{29001969-FF21-4FBD-A182-E63990B2E212}" presName="arrow" presStyleLbl="alignNode1" presStyleIdx="2" presStyleCnt="6"/>
      <dgm:spPr/>
    </dgm:pt>
    <dgm:pt modelId="{D9E65114-D38A-454F-A144-3668ACEBFF69}" type="pres">
      <dgm:prSet presAssocID="{29001969-FF21-4FBD-A182-E63990B2E212}" presName="descendantArrow" presStyleLbl="bgAccFollowNode1" presStyleIdx="2" presStyleCnt="6"/>
      <dgm:spPr/>
    </dgm:pt>
    <dgm:pt modelId="{F6FEC8FF-2F13-49E5-AC92-6839EA3AA97E}" type="pres">
      <dgm:prSet presAssocID="{97FBDA1B-5539-414E-A918-62A2AABF2839}" presName="sp" presStyleCnt="0"/>
      <dgm:spPr/>
    </dgm:pt>
    <dgm:pt modelId="{F7BB3FFD-5B6F-4BA3-AEBD-FDEE223C1992}" type="pres">
      <dgm:prSet presAssocID="{004A1CF4-1CD4-4B38-AA2E-4CCD67AD7117}" presName="arrowAndChildren" presStyleCnt="0"/>
      <dgm:spPr/>
    </dgm:pt>
    <dgm:pt modelId="{8D9EE527-A1AB-48B0-8607-E5E7B3A54926}" type="pres">
      <dgm:prSet presAssocID="{004A1CF4-1CD4-4B38-AA2E-4CCD67AD7117}" presName="parentTextArrow" presStyleLbl="node1" presStyleIdx="0" presStyleCnt="0"/>
      <dgm:spPr/>
    </dgm:pt>
    <dgm:pt modelId="{9E603022-AF48-423B-A92B-97C980AE2BCF}" type="pres">
      <dgm:prSet presAssocID="{004A1CF4-1CD4-4B38-AA2E-4CCD67AD7117}" presName="arrow" presStyleLbl="alignNode1" presStyleIdx="3" presStyleCnt="6"/>
      <dgm:spPr/>
    </dgm:pt>
    <dgm:pt modelId="{5FC0EB0B-F231-4F82-A40D-6FD936A2BE07}" type="pres">
      <dgm:prSet presAssocID="{004A1CF4-1CD4-4B38-AA2E-4CCD67AD7117}" presName="descendantArrow" presStyleLbl="bgAccFollowNode1" presStyleIdx="3" presStyleCnt="6"/>
      <dgm:spPr/>
    </dgm:pt>
    <dgm:pt modelId="{AD970CAB-252B-4377-A519-03E5E4470654}" type="pres">
      <dgm:prSet presAssocID="{470E1E00-89BD-4E63-8820-AB5DD782B104}" presName="sp" presStyleCnt="0"/>
      <dgm:spPr/>
    </dgm:pt>
    <dgm:pt modelId="{38FDE4CC-0C03-4CE8-B05C-8269CBE901B2}" type="pres">
      <dgm:prSet presAssocID="{3CB421FE-CF21-4007-87A3-0120753CF0C8}" presName="arrowAndChildren" presStyleCnt="0"/>
      <dgm:spPr/>
    </dgm:pt>
    <dgm:pt modelId="{C83A57F0-3D6D-4020-8FAE-42E399E047F1}" type="pres">
      <dgm:prSet presAssocID="{3CB421FE-CF21-4007-87A3-0120753CF0C8}" presName="parentTextArrow" presStyleLbl="node1" presStyleIdx="0" presStyleCnt="0"/>
      <dgm:spPr/>
    </dgm:pt>
    <dgm:pt modelId="{AF75363A-CF46-4EB7-8F56-8A6F3A9850CB}" type="pres">
      <dgm:prSet presAssocID="{3CB421FE-CF21-4007-87A3-0120753CF0C8}" presName="arrow" presStyleLbl="alignNode1" presStyleIdx="4" presStyleCnt="6"/>
      <dgm:spPr/>
    </dgm:pt>
    <dgm:pt modelId="{B657368B-150A-4E5A-A608-A484C5D94096}" type="pres">
      <dgm:prSet presAssocID="{3CB421FE-CF21-4007-87A3-0120753CF0C8}" presName="descendantArrow" presStyleLbl="bgAccFollowNode1" presStyleIdx="4" presStyleCnt="6"/>
      <dgm:spPr/>
    </dgm:pt>
    <dgm:pt modelId="{A94293D7-4E87-418C-A0A3-612DA2A55126}" type="pres">
      <dgm:prSet presAssocID="{53E9C68E-70C1-44C1-9150-5B40A27B5276}" presName="sp" presStyleCnt="0"/>
      <dgm:spPr/>
    </dgm:pt>
    <dgm:pt modelId="{5FF6A742-2F70-48F5-BF40-0FF88C8B929C}" type="pres">
      <dgm:prSet presAssocID="{9E72B7A6-2D82-4874-9983-882D5FF68EF8}" presName="arrowAndChildren" presStyleCnt="0"/>
      <dgm:spPr/>
    </dgm:pt>
    <dgm:pt modelId="{CB129F74-E710-4CD2-9B0F-CF01F129C1E7}" type="pres">
      <dgm:prSet presAssocID="{9E72B7A6-2D82-4874-9983-882D5FF68EF8}" presName="parentTextArrow" presStyleLbl="node1" presStyleIdx="0" presStyleCnt="0"/>
      <dgm:spPr/>
    </dgm:pt>
    <dgm:pt modelId="{1EB184A8-A14B-46BE-9334-8DD607D42138}" type="pres">
      <dgm:prSet presAssocID="{9E72B7A6-2D82-4874-9983-882D5FF68EF8}" presName="arrow" presStyleLbl="alignNode1" presStyleIdx="5" presStyleCnt="6"/>
      <dgm:spPr/>
    </dgm:pt>
    <dgm:pt modelId="{4893608A-E533-477A-B84A-62F79E744ADE}" type="pres">
      <dgm:prSet presAssocID="{9E72B7A6-2D82-4874-9983-882D5FF68EF8}" presName="descendantArrow" presStyleLbl="bgAccFollowNode1" presStyleIdx="5" presStyleCnt="6"/>
      <dgm:spPr/>
    </dgm:pt>
  </dgm:ptLst>
  <dgm:cxnLst>
    <dgm:cxn modelId="{3B75D107-CA01-487B-82F6-B7CB5481D950}" type="presOf" srcId="{29001969-FF21-4FBD-A182-E63990B2E212}" destId="{02D97D7B-E365-46CA-B7E9-599DF684CD66}" srcOrd="1" destOrd="0" presId="urn:microsoft.com/office/officeart/2016/7/layout/VerticalDownArrowProcess"/>
    <dgm:cxn modelId="{3E7C8408-B6D6-4BF3-8814-7F428F513CA6}" srcId="{3CB421FE-CF21-4007-87A3-0120753CF0C8}" destId="{EA1C2D1D-0112-43E2-ABCC-A54A28D16182}" srcOrd="0" destOrd="0" parTransId="{D8DEF22B-2D03-4E9E-9D2A-8A0945942438}" sibTransId="{419A2D7A-71BF-4BBA-BED5-BC912A01CA8C}"/>
    <dgm:cxn modelId="{DBBDF00A-E9AD-4634-BC0C-76DFA90DCA72}" type="presOf" srcId="{9E72B7A6-2D82-4874-9983-882D5FF68EF8}" destId="{CB129F74-E710-4CD2-9B0F-CF01F129C1E7}" srcOrd="0" destOrd="0" presId="urn:microsoft.com/office/officeart/2016/7/layout/VerticalDownArrowProcess"/>
    <dgm:cxn modelId="{230D940E-6721-4BDF-A5A0-37D9920E0516}" srcId="{004A1CF4-1CD4-4B38-AA2E-4CCD67AD7117}" destId="{451FBB42-1705-4E26-9734-5D199968E8B0}" srcOrd="0" destOrd="0" parTransId="{9FE7D267-FA6A-47D8-9C1B-CFA40F8881D3}" sibTransId="{8596A953-E9DC-4D83-9EC9-BBA89CA2C9A3}"/>
    <dgm:cxn modelId="{23870B1A-3F64-4ED5-8061-54E8FEE081B1}" type="presOf" srcId="{29001969-FF21-4FBD-A182-E63990B2E212}" destId="{68F1AD27-8A6A-4E95-8FEA-E04F1725DFB4}" srcOrd="0" destOrd="0" presId="urn:microsoft.com/office/officeart/2016/7/layout/VerticalDownArrowProcess"/>
    <dgm:cxn modelId="{F8628A68-7D8B-492F-89F1-3D44089C7E2F}" srcId="{45B07D28-E343-4A63-BC3C-7474BA413145}" destId="{29001969-FF21-4FBD-A182-E63990B2E212}" srcOrd="3" destOrd="0" parTransId="{3B3B215F-5089-478E-A91E-2D9F9E424FBE}" sibTransId="{00E3D648-BB36-41FD-BB70-B405DCB08226}"/>
    <dgm:cxn modelId="{C3FC7A52-503E-4116-9AEE-EEB2717EE58E}" type="presOf" srcId="{363D6FD2-0587-41D8-B44E-7A1CBD9339D6}" destId="{5CDD95CA-A007-4A26-BAEE-78EF07C54DCF}" srcOrd="1" destOrd="0" presId="urn:microsoft.com/office/officeart/2016/7/layout/VerticalDownArrowProcess"/>
    <dgm:cxn modelId="{3BCF1854-D253-4AB5-810B-8534585F6F38}" type="presOf" srcId="{BC4E1FFA-76E2-4D51-B182-95505A9EB68E}" destId="{48B66F91-71F7-4117-B01E-06EF7862E2B0}" srcOrd="0" destOrd="0" presId="urn:microsoft.com/office/officeart/2016/7/layout/VerticalDownArrowProcess"/>
    <dgm:cxn modelId="{62187F74-5950-4A02-9390-D5508EEDBEE1}" type="presOf" srcId="{CFC1DBBC-EA8D-4CF0-B0C9-E69DBC39BB71}" destId="{10639149-057A-4167-B256-263580426E14}" srcOrd="0" destOrd="0" presId="urn:microsoft.com/office/officeart/2016/7/layout/VerticalDownArrowProcess"/>
    <dgm:cxn modelId="{0863DE55-3791-430A-99DE-116F49CAD1AB}" type="presOf" srcId="{451FBB42-1705-4E26-9734-5D199968E8B0}" destId="{5FC0EB0B-F231-4F82-A40D-6FD936A2BE07}" srcOrd="0" destOrd="0" presId="urn:microsoft.com/office/officeart/2016/7/layout/VerticalDownArrowProcess"/>
    <dgm:cxn modelId="{9EDB2456-219D-49B7-9E27-AC09CFA4D61A}" srcId="{45B07D28-E343-4A63-BC3C-7474BA413145}" destId="{004A1CF4-1CD4-4B38-AA2E-4CCD67AD7117}" srcOrd="2" destOrd="0" parTransId="{7C7672CF-E98F-41AD-88F8-7E11C2D37B4A}" sibTransId="{97FBDA1B-5539-414E-A918-62A2AABF2839}"/>
    <dgm:cxn modelId="{E4B46959-0F5A-4C67-942E-54CED1156ABC}" type="presOf" srcId="{004A1CF4-1CD4-4B38-AA2E-4CCD67AD7117}" destId="{9E603022-AF48-423B-A92B-97C980AE2BCF}" srcOrd="1" destOrd="0" presId="urn:microsoft.com/office/officeart/2016/7/layout/VerticalDownArrowProcess"/>
    <dgm:cxn modelId="{80D14B5A-C9F7-4C01-9B3A-B6CB58E5A079}" srcId="{45B07D28-E343-4A63-BC3C-7474BA413145}" destId="{B2D145CE-5820-4F76-A19A-9C78CFB6DD02}" srcOrd="5" destOrd="0" parTransId="{47B6FB82-F4F3-4ED9-8F02-1CA21F3D46B3}" sibTransId="{DC2EBC77-D8E9-4DD7-AB92-4243A200AF0D}"/>
    <dgm:cxn modelId="{B3955181-86D6-4804-B007-71F4B0615221}" type="presOf" srcId="{3CB421FE-CF21-4007-87A3-0120753CF0C8}" destId="{AF75363A-CF46-4EB7-8F56-8A6F3A9850CB}" srcOrd="1" destOrd="0" presId="urn:microsoft.com/office/officeart/2016/7/layout/VerticalDownArrowProcess"/>
    <dgm:cxn modelId="{F3A6EE81-57EC-4227-8257-E5B0C036E187}" type="presOf" srcId="{3CB421FE-CF21-4007-87A3-0120753CF0C8}" destId="{C83A57F0-3D6D-4020-8FAE-42E399E047F1}" srcOrd="0" destOrd="0" presId="urn:microsoft.com/office/officeart/2016/7/layout/VerticalDownArrowProcess"/>
    <dgm:cxn modelId="{1910A591-0FE9-4F05-AB88-BA05BF078F91}" type="presOf" srcId="{66B97D41-41C5-425B-A8F5-653E2CC9F5AB}" destId="{4893608A-E533-477A-B84A-62F79E744ADE}" srcOrd="0" destOrd="0" presId="urn:microsoft.com/office/officeart/2016/7/layout/VerticalDownArrowProcess"/>
    <dgm:cxn modelId="{B550399C-C68B-437F-B423-2AC4C3AA6E29}" srcId="{B2D145CE-5820-4F76-A19A-9C78CFB6DD02}" destId="{CFC1DBBC-EA8D-4CF0-B0C9-E69DBC39BB71}" srcOrd="0" destOrd="0" parTransId="{220ACE92-55F4-430B-896E-805F1E1013DA}" sibTransId="{4E4B4CDC-CDDB-40CB-8754-F55710B2C0E1}"/>
    <dgm:cxn modelId="{0733BAA1-7E3D-4D9A-B95C-BE0E3676CD21}" type="presOf" srcId="{45B07D28-E343-4A63-BC3C-7474BA413145}" destId="{3116A0D4-1511-456B-AA39-6535B7622E8A}" srcOrd="0" destOrd="0" presId="urn:microsoft.com/office/officeart/2016/7/layout/VerticalDownArrowProcess"/>
    <dgm:cxn modelId="{AE0565A8-BE82-481E-A221-D07C4444838B}" type="presOf" srcId="{9E72B7A6-2D82-4874-9983-882D5FF68EF8}" destId="{1EB184A8-A14B-46BE-9334-8DD607D42138}" srcOrd="1" destOrd="0" presId="urn:microsoft.com/office/officeart/2016/7/layout/VerticalDownArrowProcess"/>
    <dgm:cxn modelId="{894275AC-DA0D-4FAE-8075-C6CFDFBACFB6}" srcId="{45B07D28-E343-4A63-BC3C-7474BA413145}" destId="{9E72B7A6-2D82-4874-9983-882D5FF68EF8}" srcOrd="0" destOrd="0" parTransId="{F6793A7B-A42E-42E5-B43C-286856411E41}" sibTransId="{53E9C68E-70C1-44C1-9150-5B40A27B5276}"/>
    <dgm:cxn modelId="{A1CBB8B7-57B5-4128-B51B-72D1095BA5F3}" type="presOf" srcId="{B2D145CE-5820-4F76-A19A-9C78CFB6DD02}" destId="{90917D21-BF80-4068-8222-6519896F8876}" srcOrd="0" destOrd="0" presId="urn:microsoft.com/office/officeart/2016/7/layout/VerticalDownArrowProcess"/>
    <dgm:cxn modelId="{2E3D37B9-A42A-49B9-9AFC-568C58E0A9B6}" srcId="{363D6FD2-0587-41D8-B44E-7A1CBD9339D6}" destId="{BC4E1FFA-76E2-4D51-B182-95505A9EB68E}" srcOrd="0" destOrd="0" parTransId="{D601BE12-2828-47B1-8567-01431CDE6A98}" sibTransId="{1B745293-951E-4BAA-A269-8DB56D13471B}"/>
    <dgm:cxn modelId="{5A7BE6CA-B2D6-4411-AACD-B01193C70907}" type="presOf" srcId="{EA1C2D1D-0112-43E2-ABCC-A54A28D16182}" destId="{B657368B-150A-4E5A-A608-A484C5D94096}" srcOrd="0" destOrd="0" presId="urn:microsoft.com/office/officeart/2016/7/layout/VerticalDownArrowProcess"/>
    <dgm:cxn modelId="{912F81D6-BFA4-47A5-A77E-68C1501D67D5}" srcId="{45B07D28-E343-4A63-BC3C-7474BA413145}" destId="{363D6FD2-0587-41D8-B44E-7A1CBD9339D6}" srcOrd="4" destOrd="0" parTransId="{C16E920D-49FE-4477-9721-0DD38F074635}" sibTransId="{04D2132E-05CB-44FB-B324-3C8C680794D5}"/>
    <dgm:cxn modelId="{B4A921D8-B378-4D68-9A9E-F8F10D5E720A}" srcId="{45B07D28-E343-4A63-BC3C-7474BA413145}" destId="{3CB421FE-CF21-4007-87A3-0120753CF0C8}" srcOrd="1" destOrd="0" parTransId="{06AE0C81-FA93-4B14-B03F-A3E047494AF6}" sibTransId="{470E1E00-89BD-4E63-8820-AB5DD782B104}"/>
    <dgm:cxn modelId="{2CA0F0DD-6CB8-4D7D-8331-5B9D2DB697D5}" srcId="{9E72B7A6-2D82-4874-9983-882D5FF68EF8}" destId="{66B97D41-41C5-425B-A8F5-653E2CC9F5AB}" srcOrd="0" destOrd="0" parTransId="{00FC4906-43A1-407C-9B1F-7D79D52BBD99}" sibTransId="{A7EF07A3-DAC5-4B78-8F5C-E9C4B9774205}"/>
    <dgm:cxn modelId="{8437CFEE-2AF6-4B14-AD41-A82D068A98CA}" type="presOf" srcId="{81E77FAA-9C40-4387-93C9-2DBFC467A339}" destId="{D9E65114-D38A-454F-A144-3668ACEBFF69}" srcOrd="0" destOrd="0" presId="urn:microsoft.com/office/officeart/2016/7/layout/VerticalDownArrowProcess"/>
    <dgm:cxn modelId="{C81D0BEF-6776-46CE-85DF-9D4BCFF056DE}" type="presOf" srcId="{004A1CF4-1CD4-4B38-AA2E-4CCD67AD7117}" destId="{8D9EE527-A1AB-48B0-8607-E5E7B3A54926}" srcOrd="0" destOrd="0" presId="urn:microsoft.com/office/officeart/2016/7/layout/VerticalDownArrowProcess"/>
    <dgm:cxn modelId="{905C96F5-2530-46DB-91AB-817C146516BF}" type="presOf" srcId="{363D6FD2-0587-41D8-B44E-7A1CBD9339D6}" destId="{72B2B550-07DC-411B-BF9E-9D69EADB1A4E}" srcOrd="0" destOrd="0" presId="urn:microsoft.com/office/officeart/2016/7/layout/VerticalDownArrowProcess"/>
    <dgm:cxn modelId="{ED755CFE-65E9-4C30-A8FB-CE1E45CB232F}" srcId="{29001969-FF21-4FBD-A182-E63990B2E212}" destId="{81E77FAA-9C40-4387-93C9-2DBFC467A339}" srcOrd="0" destOrd="0" parTransId="{CEA0B56C-7B14-45F1-B314-6D9A65439EF7}" sibTransId="{9F767E19-6E37-44BA-8FD1-C8CF79CBF5D5}"/>
    <dgm:cxn modelId="{60E9FCC4-6625-44C3-9324-6D8F33453E9F}" type="presParOf" srcId="{3116A0D4-1511-456B-AA39-6535B7622E8A}" destId="{EBA92FFD-BCED-4562-BFAF-BB6DA11DEC4D}" srcOrd="0" destOrd="0" presId="urn:microsoft.com/office/officeart/2016/7/layout/VerticalDownArrowProcess"/>
    <dgm:cxn modelId="{68974397-D0E6-4E57-B599-4139A7547728}" type="presParOf" srcId="{EBA92FFD-BCED-4562-BFAF-BB6DA11DEC4D}" destId="{90917D21-BF80-4068-8222-6519896F8876}" srcOrd="0" destOrd="0" presId="urn:microsoft.com/office/officeart/2016/7/layout/VerticalDownArrowProcess"/>
    <dgm:cxn modelId="{F2067551-2477-4020-8753-59020935F1F2}" type="presParOf" srcId="{EBA92FFD-BCED-4562-BFAF-BB6DA11DEC4D}" destId="{10639149-057A-4167-B256-263580426E14}" srcOrd="1" destOrd="0" presId="urn:microsoft.com/office/officeart/2016/7/layout/VerticalDownArrowProcess"/>
    <dgm:cxn modelId="{519CC8D6-7553-434C-9227-22B927B7D2CA}" type="presParOf" srcId="{3116A0D4-1511-456B-AA39-6535B7622E8A}" destId="{4B8BED84-5BAB-490F-B5D7-8E9D92EB6F86}" srcOrd="1" destOrd="0" presId="urn:microsoft.com/office/officeart/2016/7/layout/VerticalDownArrowProcess"/>
    <dgm:cxn modelId="{B8756A14-BCEE-4222-ABD7-9E3D9AC0EDEB}" type="presParOf" srcId="{3116A0D4-1511-456B-AA39-6535B7622E8A}" destId="{2D0D66AD-9007-4BA9-96CD-8D7D96D6B9D1}" srcOrd="2" destOrd="0" presId="urn:microsoft.com/office/officeart/2016/7/layout/VerticalDownArrowProcess"/>
    <dgm:cxn modelId="{8ACB0055-D9A2-49B0-9020-EB0013F80428}" type="presParOf" srcId="{2D0D66AD-9007-4BA9-96CD-8D7D96D6B9D1}" destId="{72B2B550-07DC-411B-BF9E-9D69EADB1A4E}" srcOrd="0" destOrd="0" presId="urn:microsoft.com/office/officeart/2016/7/layout/VerticalDownArrowProcess"/>
    <dgm:cxn modelId="{B7E56AF6-6E33-40C2-A021-5A38FD43FA01}" type="presParOf" srcId="{2D0D66AD-9007-4BA9-96CD-8D7D96D6B9D1}" destId="{5CDD95CA-A007-4A26-BAEE-78EF07C54DCF}" srcOrd="1" destOrd="0" presId="urn:microsoft.com/office/officeart/2016/7/layout/VerticalDownArrowProcess"/>
    <dgm:cxn modelId="{1D099D59-9D99-4E25-98AE-56C47929BD2A}" type="presParOf" srcId="{2D0D66AD-9007-4BA9-96CD-8D7D96D6B9D1}" destId="{48B66F91-71F7-4117-B01E-06EF7862E2B0}" srcOrd="2" destOrd="0" presId="urn:microsoft.com/office/officeart/2016/7/layout/VerticalDownArrowProcess"/>
    <dgm:cxn modelId="{36F187A9-22BB-4F24-8D1D-BEFD174BED9A}" type="presParOf" srcId="{3116A0D4-1511-456B-AA39-6535B7622E8A}" destId="{C9B5421D-D462-43C8-A6E7-3180D6C9E2B3}" srcOrd="3" destOrd="0" presId="urn:microsoft.com/office/officeart/2016/7/layout/VerticalDownArrowProcess"/>
    <dgm:cxn modelId="{7791A1DC-364A-4F1A-A9C2-B90DFE38C9A6}" type="presParOf" srcId="{3116A0D4-1511-456B-AA39-6535B7622E8A}" destId="{39132B50-6E49-43E2-AA4B-36991FDF3497}" srcOrd="4" destOrd="0" presId="urn:microsoft.com/office/officeart/2016/7/layout/VerticalDownArrowProcess"/>
    <dgm:cxn modelId="{0CFEB6A5-3B8A-475B-85FF-0A62C0E79EF6}" type="presParOf" srcId="{39132B50-6E49-43E2-AA4B-36991FDF3497}" destId="{68F1AD27-8A6A-4E95-8FEA-E04F1725DFB4}" srcOrd="0" destOrd="0" presId="urn:microsoft.com/office/officeart/2016/7/layout/VerticalDownArrowProcess"/>
    <dgm:cxn modelId="{9AD733BF-FD97-4358-B62C-1E79D30A9296}" type="presParOf" srcId="{39132B50-6E49-43E2-AA4B-36991FDF3497}" destId="{02D97D7B-E365-46CA-B7E9-599DF684CD66}" srcOrd="1" destOrd="0" presId="urn:microsoft.com/office/officeart/2016/7/layout/VerticalDownArrowProcess"/>
    <dgm:cxn modelId="{7621B549-D7D1-4BDB-8F86-0D11C3D74EAF}" type="presParOf" srcId="{39132B50-6E49-43E2-AA4B-36991FDF3497}" destId="{D9E65114-D38A-454F-A144-3668ACEBFF69}" srcOrd="2" destOrd="0" presId="urn:microsoft.com/office/officeart/2016/7/layout/VerticalDownArrowProcess"/>
    <dgm:cxn modelId="{ACD1568E-7ACE-45FB-B802-2A12DF75BB8E}" type="presParOf" srcId="{3116A0D4-1511-456B-AA39-6535B7622E8A}" destId="{F6FEC8FF-2F13-49E5-AC92-6839EA3AA97E}" srcOrd="5" destOrd="0" presId="urn:microsoft.com/office/officeart/2016/7/layout/VerticalDownArrowProcess"/>
    <dgm:cxn modelId="{5CF8E064-2B91-4926-BFF4-06CE47524EB1}" type="presParOf" srcId="{3116A0D4-1511-456B-AA39-6535B7622E8A}" destId="{F7BB3FFD-5B6F-4BA3-AEBD-FDEE223C1992}" srcOrd="6" destOrd="0" presId="urn:microsoft.com/office/officeart/2016/7/layout/VerticalDownArrowProcess"/>
    <dgm:cxn modelId="{FF5377FD-89A3-4670-86D8-B0606E6C2A31}" type="presParOf" srcId="{F7BB3FFD-5B6F-4BA3-AEBD-FDEE223C1992}" destId="{8D9EE527-A1AB-48B0-8607-E5E7B3A54926}" srcOrd="0" destOrd="0" presId="urn:microsoft.com/office/officeart/2016/7/layout/VerticalDownArrowProcess"/>
    <dgm:cxn modelId="{21962A47-2DC2-40E9-81BE-20C46814D63B}" type="presParOf" srcId="{F7BB3FFD-5B6F-4BA3-AEBD-FDEE223C1992}" destId="{9E603022-AF48-423B-A92B-97C980AE2BCF}" srcOrd="1" destOrd="0" presId="urn:microsoft.com/office/officeart/2016/7/layout/VerticalDownArrowProcess"/>
    <dgm:cxn modelId="{42F6BF94-82C3-4A5C-BD80-FA658BD1BDEA}" type="presParOf" srcId="{F7BB3FFD-5B6F-4BA3-AEBD-FDEE223C1992}" destId="{5FC0EB0B-F231-4F82-A40D-6FD936A2BE07}" srcOrd="2" destOrd="0" presId="urn:microsoft.com/office/officeart/2016/7/layout/VerticalDownArrowProcess"/>
    <dgm:cxn modelId="{B9B2E21C-08F6-4A98-94B7-0D441980866B}" type="presParOf" srcId="{3116A0D4-1511-456B-AA39-6535B7622E8A}" destId="{AD970CAB-252B-4377-A519-03E5E4470654}" srcOrd="7" destOrd="0" presId="urn:microsoft.com/office/officeart/2016/7/layout/VerticalDownArrowProcess"/>
    <dgm:cxn modelId="{E378F0B8-88DD-4C24-8EB8-3DF93892F2A7}" type="presParOf" srcId="{3116A0D4-1511-456B-AA39-6535B7622E8A}" destId="{38FDE4CC-0C03-4CE8-B05C-8269CBE901B2}" srcOrd="8" destOrd="0" presId="urn:microsoft.com/office/officeart/2016/7/layout/VerticalDownArrowProcess"/>
    <dgm:cxn modelId="{95597E59-48ED-4B5B-8CF8-36229A09359C}" type="presParOf" srcId="{38FDE4CC-0C03-4CE8-B05C-8269CBE901B2}" destId="{C83A57F0-3D6D-4020-8FAE-42E399E047F1}" srcOrd="0" destOrd="0" presId="urn:microsoft.com/office/officeart/2016/7/layout/VerticalDownArrowProcess"/>
    <dgm:cxn modelId="{5A36FA05-1631-42A2-9380-9A65AA66E4AB}" type="presParOf" srcId="{38FDE4CC-0C03-4CE8-B05C-8269CBE901B2}" destId="{AF75363A-CF46-4EB7-8F56-8A6F3A9850CB}" srcOrd="1" destOrd="0" presId="urn:microsoft.com/office/officeart/2016/7/layout/VerticalDownArrowProcess"/>
    <dgm:cxn modelId="{DD77D52F-5548-46F0-9F5C-3C14EC0BD0D0}" type="presParOf" srcId="{38FDE4CC-0C03-4CE8-B05C-8269CBE901B2}" destId="{B657368B-150A-4E5A-A608-A484C5D94096}" srcOrd="2" destOrd="0" presId="urn:microsoft.com/office/officeart/2016/7/layout/VerticalDownArrowProcess"/>
    <dgm:cxn modelId="{99A9D536-0974-4988-83D8-E684056149F7}" type="presParOf" srcId="{3116A0D4-1511-456B-AA39-6535B7622E8A}" destId="{A94293D7-4E87-418C-A0A3-612DA2A55126}" srcOrd="9" destOrd="0" presId="urn:microsoft.com/office/officeart/2016/7/layout/VerticalDownArrowProcess"/>
    <dgm:cxn modelId="{5F112AA5-A8B7-46CA-BC0D-5869851433F9}" type="presParOf" srcId="{3116A0D4-1511-456B-AA39-6535B7622E8A}" destId="{5FF6A742-2F70-48F5-BF40-0FF88C8B929C}" srcOrd="10" destOrd="0" presId="urn:microsoft.com/office/officeart/2016/7/layout/VerticalDownArrowProcess"/>
    <dgm:cxn modelId="{59026DAB-8540-4C3D-8271-C1A444EDFE5D}" type="presParOf" srcId="{5FF6A742-2F70-48F5-BF40-0FF88C8B929C}" destId="{CB129F74-E710-4CD2-9B0F-CF01F129C1E7}" srcOrd="0" destOrd="0" presId="urn:microsoft.com/office/officeart/2016/7/layout/VerticalDownArrowProcess"/>
    <dgm:cxn modelId="{EFD04BE8-E276-47F4-BD89-76BFCE5A3ECF}" type="presParOf" srcId="{5FF6A742-2F70-48F5-BF40-0FF88C8B929C}" destId="{1EB184A8-A14B-46BE-9334-8DD607D42138}" srcOrd="1" destOrd="0" presId="urn:microsoft.com/office/officeart/2016/7/layout/VerticalDownArrowProcess"/>
    <dgm:cxn modelId="{9B035124-BB3E-4801-A3DC-919540F8210B}" type="presParOf" srcId="{5FF6A742-2F70-48F5-BF40-0FF88C8B929C}" destId="{4893608A-E533-477A-B84A-62F79E744ADE}"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41A74D-CFB6-4C27-B2D4-B0D4AB4E6D53}" type="doc">
      <dgm:prSet loTypeId="urn:microsoft.com/office/officeart/2005/8/layout/pList2" loCatId="list" qsTypeId="urn:microsoft.com/office/officeart/2005/8/quickstyle/simple1" qsCatId="simple" csTypeId="urn:microsoft.com/office/officeart/2005/8/colors/accent1_2" csCatId="accent1" phldr="1"/>
      <dgm:spPr/>
    </dgm:pt>
    <dgm:pt modelId="{DF27909D-1E0E-457E-9B11-08C32FEF914D}">
      <dgm:prSet phldrT="[Text]"/>
      <dgm:spPr/>
      <dgm:t>
        <a:bodyPr/>
        <a:lstStyle/>
        <a:p>
          <a:r>
            <a:rPr lang="en-US" dirty="0"/>
            <a:t>No-Calculator Online Warning</a:t>
          </a:r>
        </a:p>
      </dgm:t>
    </dgm:pt>
    <dgm:pt modelId="{F8FE1E73-0955-4D2C-8BA5-0C28D6545E79}" type="parTrans" cxnId="{9C7993C4-07BC-4E67-ADA4-05C55D76D5CA}">
      <dgm:prSet/>
      <dgm:spPr/>
      <dgm:t>
        <a:bodyPr/>
        <a:lstStyle/>
        <a:p>
          <a:endParaRPr lang="en-US"/>
        </a:p>
      </dgm:t>
    </dgm:pt>
    <dgm:pt modelId="{6B04624D-2212-41E2-AA1C-EA063E25C44A}" type="sibTrans" cxnId="{9C7993C4-07BC-4E67-ADA4-05C55D76D5CA}">
      <dgm:prSet/>
      <dgm:spPr/>
      <dgm:t>
        <a:bodyPr/>
        <a:lstStyle/>
        <a:p>
          <a:endParaRPr lang="en-US"/>
        </a:p>
      </dgm:t>
    </dgm:pt>
    <dgm:pt modelId="{8DB1031D-EC6E-4908-990C-470D68D3D84F}">
      <dgm:prSet phldrT="[Text]"/>
      <dgm:spPr/>
      <dgm:t>
        <a:bodyPr/>
        <a:lstStyle/>
        <a:p>
          <a:r>
            <a:rPr lang="en-US" dirty="0"/>
            <a:t> No-Calculator Paper Warning</a:t>
          </a:r>
        </a:p>
      </dgm:t>
    </dgm:pt>
    <dgm:pt modelId="{0A6EAA42-06D8-4263-B3E3-678BEB5E5E1A}" type="parTrans" cxnId="{54FF0D06-72D1-4999-B5DC-A0DC73D4F9B2}">
      <dgm:prSet/>
      <dgm:spPr/>
      <dgm:t>
        <a:bodyPr/>
        <a:lstStyle/>
        <a:p>
          <a:endParaRPr lang="en-US"/>
        </a:p>
      </dgm:t>
    </dgm:pt>
    <dgm:pt modelId="{63750EB4-90E7-42C6-A332-E4B3F6BCC045}" type="sibTrans" cxnId="{54FF0D06-72D1-4999-B5DC-A0DC73D4F9B2}">
      <dgm:prSet/>
      <dgm:spPr/>
      <dgm:t>
        <a:bodyPr/>
        <a:lstStyle/>
        <a:p>
          <a:endParaRPr lang="en-US"/>
        </a:p>
      </dgm:t>
    </dgm:pt>
    <dgm:pt modelId="{83C13F0D-D3D7-4EAF-9BC3-B37DF797AE15}">
      <dgm:prSet phldrT="[Text]"/>
      <dgm:spPr/>
      <dgm:t>
        <a:bodyPr/>
        <a:lstStyle/>
        <a:p>
          <a:pPr algn="ctr"/>
          <a:r>
            <a:rPr lang="en-US" dirty="0"/>
            <a:t>End of Test Section</a:t>
          </a:r>
        </a:p>
      </dgm:t>
    </dgm:pt>
    <dgm:pt modelId="{BFEA1AAF-9736-4CA3-B5BB-37534ABFB5D4}" type="parTrans" cxnId="{F5BDD3A0-EDB1-45D3-8B41-7953C04683DF}">
      <dgm:prSet/>
      <dgm:spPr/>
      <dgm:t>
        <a:bodyPr/>
        <a:lstStyle/>
        <a:p>
          <a:endParaRPr lang="en-US"/>
        </a:p>
      </dgm:t>
    </dgm:pt>
    <dgm:pt modelId="{D37BA7E8-E43E-47B0-8E16-E12573EA33D0}" type="sibTrans" cxnId="{F5BDD3A0-EDB1-45D3-8B41-7953C04683DF}">
      <dgm:prSet/>
      <dgm:spPr/>
      <dgm:t>
        <a:bodyPr/>
        <a:lstStyle/>
        <a:p>
          <a:endParaRPr lang="en-US"/>
        </a:p>
      </dgm:t>
    </dgm:pt>
    <dgm:pt modelId="{9D928184-7CFB-4514-9A20-7A46D078558B}" type="pres">
      <dgm:prSet presAssocID="{0341A74D-CFB6-4C27-B2D4-B0D4AB4E6D53}" presName="Name0" presStyleCnt="0">
        <dgm:presLayoutVars>
          <dgm:dir/>
          <dgm:resizeHandles val="exact"/>
        </dgm:presLayoutVars>
      </dgm:prSet>
      <dgm:spPr/>
    </dgm:pt>
    <dgm:pt modelId="{CCFB3A51-267B-4A88-A339-1709F1B54678}" type="pres">
      <dgm:prSet presAssocID="{0341A74D-CFB6-4C27-B2D4-B0D4AB4E6D53}" presName="bkgdShp" presStyleLbl="alignAccFollowNode1" presStyleIdx="0" presStyleCnt="1"/>
      <dgm:spPr/>
    </dgm:pt>
    <dgm:pt modelId="{42CAC6F9-C2E2-4D86-8940-A4E82824B7A1}" type="pres">
      <dgm:prSet presAssocID="{0341A74D-CFB6-4C27-B2D4-B0D4AB4E6D53}" presName="linComp" presStyleCnt="0"/>
      <dgm:spPr/>
    </dgm:pt>
    <dgm:pt modelId="{2C843C3E-0863-4E38-9248-B7A9CE909146}" type="pres">
      <dgm:prSet presAssocID="{DF27909D-1E0E-457E-9B11-08C32FEF914D}" presName="compNode" presStyleCnt="0"/>
      <dgm:spPr/>
    </dgm:pt>
    <dgm:pt modelId="{3CB1F3E9-8613-4E4B-AF5E-E8CF2296AD2B}" type="pres">
      <dgm:prSet presAssocID="{DF27909D-1E0E-457E-9B11-08C32FEF914D}" presName="node" presStyleLbl="node1" presStyleIdx="0" presStyleCnt="3">
        <dgm:presLayoutVars>
          <dgm:bulletEnabled val="1"/>
        </dgm:presLayoutVars>
      </dgm:prSet>
      <dgm:spPr/>
    </dgm:pt>
    <dgm:pt modelId="{D0A3A22E-8EB9-4309-B2AE-BBB6608CFE49}" type="pres">
      <dgm:prSet presAssocID="{DF27909D-1E0E-457E-9B11-08C32FEF914D}" presName="invisiNode" presStyleLbl="node1" presStyleIdx="0" presStyleCnt="3"/>
      <dgm:spPr/>
    </dgm:pt>
    <dgm:pt modelId="{7F38BCF3-9172-4B8F-97AE-DF4F229D2CAB}" type="pres">
      <dgm:prSet presAssocID="{DF27909D-1E0E-457E-9B11-08C32FEF914D}" presName="imagNode" presStyleLbl="fgImgPlace1" presStyleIdx="0" presStyleCnt="3" custLinFactNeighborY="-533"/>
      <dgm:spPr>
        <a:blipFill rotWithShape="1">
          <a:blip xmlns:r="http://schemas.openxmlformats.org/officeDocument/2006/relationships" r:embed="rId1"/>
          <a:stretch>
            <a:fillRect/>
          </a:stretch>
        </a:blipFill>
      </dgm:spPr>
    </dgm:pt>
    <dgm:pt modelId="{A11B057E-01E2-4445-ACE0-B65E701B2082}" type="pres">
      <dgm:prSet presAssocID="{6B04624D-2212-41E2-AA1C-EA063E25C44A}" presName="sibTrans" presStyleLbl="sibTrans2D1" presStyleIdx="0" presStyleCnt="0"/>
      <dgm:spPr/>
    </dgm:pt>
    <dgm:pt modelId="{E1B83AFD-6A0D-4C18-958A-E61141A6D07D}" type="pres">
      <dgm:prSet presAssocID="{8DB1031D-EC6E-4908-990C-470D68D3D84F}" presName="compNode" presStyleCnt="0"/>
      <dgm:spPr/>
    </dgm:pt>
    <dgm:pt modelId="{42845C26-C0D5-4E96-9084-A19AF499384E}" type="pres">
      <dgm:prSet presAssocID="{8DB1031D-EC6E-4908-990C-470D68D3D84F}" presName="node" presStyleLbl="node1" presStyleIdx="1" presStyleCnt="3">
        <dgm:presLayoutVars>
          <dgm:bulletEnabled val="1"/>
        </dgm:presLayoutVars>
      </dgm:prSet>
      <dgm:spPr/>
    </dgm:pt>
    <dgm:pt modelId="{0A6BA0A1-B431-42C5-A822-AB27F73B38EE}" type="pres">
      <dgm:prSet presAssocID="{8DB1031D-EC6E-4908-990C-470D68D3D84F}" presName="invisiNode" presStyleLbl="node1" presStyleIdx="1" presStyleCnt="3"/>
      <dgm:spPr/>
    </dgm:pt>
    <dgm:pt modelId="{48F6520C-87FC-4267-ABB2-FB2E1D4083EA}" type="pres">
      <dgm:prSet presAssocID="{8DB1031D-EC6E-4908-990C-470D68D3D84F}" presName="imagNode" presStyleLbl="fgImgPlace1" presStyleIdx="1" presStyleCnt="3"/>
      <dgm:spPr>
        <a:blipFill rotWithShape="1">
          <a:blip xmlns:r="http://schemas.openxmlformats.org/officeDocument/2006/relationships" r:embed="rId2"/>
          <a:stretch>
            <a:fillRect/>
          </a:stretch>
        </a:blipFill>
      </dgm:spPr>
    </dgm:pt>
    <dgm:pt modelId="{D29C620B-72FF-4049-ADAC-E0F6AF527392}" type="pres">
      <dgm:prSet presAssocID="{63750EB4-90E7-42C6-A332-E4B3F6BCC045}" presName="sibTrans" presStyleLbl="sibTrans2D1" presStyleIdx="0" presStyleCnt="0"/>
      <dgm:spPr/>
    </dgm:pt>
    <dgm:pt modelId="{A219488F-B51C-4F93-A526-DBE54C648705}" type="pres">
      <dgm:prSet presAssocID="{83C13F0D-D3D7-4EAF-9BC3-B37DF797AE15}" presName="compNode" presStyleCnt="0"/>
      <dgm:spPr/>
    </dgm:pt>
    <dgm:pt modelId="{CF9F67F8-B336-4809-B079-55D62E3AFA84}" type="pres">
      <dgm:prSet presAssocID="{83C13F0D-D3D7-4EAF-9BC3-B37DF797AE15}" presName="node" presStyleLbl="node1" presStyleIdx="2" presStyleCnt="3">
        <dgm:presLayoutVars>
          <dgm:bulletEnabled val="1"/>
        </dgm:presLayoutVars>
      </dgm:prSet>
      <dgm:spPr/>
    </dgm:pt>
    <dgm:pt modelId="{E5E430B0-F2A3-4B06-94DF-219259E097D2}" type="pres">
      <dgm:prSet presAssocID="{83C13F0D-D3D7-4EAF-9BC3-B37DF797AE15}" presName="invisiNode" presStyleLbl="node1" presStyleIdx="2" presStyleCnt="3"/>
      <dgm:spPr/>
    </dgm:pt>
    <dgm:pt modelId="{77549487-DD08-4310-BE90-134A9B01E64C}" type="pres">
      <dgm:prSet presAssocID="{83C13F0D-D3D7-4EAF-9BC3-B37DF797AE15}" presName="imagNode" presStyleLbl="fgImgPlace1" presStyleIdx="2" presStyleCnt="3"/>
      <dgm:spPr>
        <a:blipFill rotWithShape="1">
          <a:blip xmlns:r="http://schemas.openxmlformats.org/officeDocument/2006/relationships" r:embed="rId3"/>
          <a:stretch>
            <a:fillRect/>
          </a:stretch>
        </a:blipFill>
      </dgm:spPr>
    </dgm:pt>
  </dgm:ptLst>
  <dgm:cxnLst>
    <dgm:cxn modelId="{54FF0D06-72D1-4999-B5DC-A0DC73D4F9B2}" srcId="{0341A74D-CFB6-4C27-B2D4-B0D4AB4E6D53}" destId="{8DB1031D-EC6E-4908-990C-470D68D3D84F}" srcOrd="1" destOrd="0" parTransId="{0A6EAA42-06D8-4263-B3E3-678BEB5E5E1A}" sibTransId="{63750EB4-90E7-42C6-A332-E4B3F6BCC045}"/>
    <dgm:cxn modelId="{365FA649-5687-46F2-A87A-45865234C807}" type="presOf" srcId="{6B04624D-2212-41E2-AA1C-EA063E25C44A}" destId="{A11B057E-01E2-4445-ACE0-B65E701B2082}" srcOrd="0" destOrd="0" presId="urn:microsoft.com/office/officeart/2005/8/layout/pList2"/>
    <dgm:cxn modelId="{F5BDD3A0-EDB1-45D3-8B41-7953C04683DF}" srcId="{0341A74D-CFB6-4C27-B2D4-B0D4AB4E6D53}" destId="{83C13F0D-D3D7-4EAF-9BC3-B37DF797AE15}" srcOrd="2" destOrd="0" parTransId="{BFEA1AAF-9736-4CA3-B5BB-37534ABFB5D4}" sibTransId="{D37BA7E8-E43E-47B0-8E16-E12573EA33D0}"/>
    <dgm:cxn modelId="{12B7DEA6-A7E6-4BF3-904E-274978859BC3}" type="presOf" srcId="{8DB1031D-EC6E-4908-990C-470D68D3D84F}" destId="{42845C26-C0D5-4E96-9084-A19AF499384E}" srcOrd="0" destOrd="0" presId="urn:microsoft.com/office/officeart/2005/8/layout/pList2"/>
    <dgm:cxn modelId="{00DC2DB1-54BC-4260-810E-27EF0CB4ECFC}" type="presOf" srcId="{0341A74D-CFB6-4C27-B2D4-B0D4AB4E6D53}" destId="{9D928184-7CFB-4514-9A20-7A46D078558B}" srcOrd="0" destOrd="0" presId="urn:microsoft.com/office/officeart/2005/8/layout/pList2"/>
    <dgm:cxn modelId="{9C7993C4-07BC-4E67-ADA4-05C55D76D5CA}" srcId="{0341A74D-CFB6-4C27-B2D4-B0D4AB4E6D53}" destId="{DF27909D-1E0E-457E-9B11-08C32FEF914D}" srcOrd="0" destOrd="0" parTransId="{F8FE1E73-0955-4D2C-8BA5-0C28D6545E79}" sibTransId="{6B04624D-2212-41E2-AA1C-EA063E25C44A}"/>
    <dgm:cxn modelId="{817478C8-BDC3-44D6-8E21-0E597B7E9032}" type="presOf" srcId="{DF27909D-1E0E-457E-9B11-08C32FEF914D}" destId="{3CB1F3E9-8613-4E4B-AF5E-E8CF2296AD2B}" srcOrd="0" destOrd="0" presId="urn:microsoft.com/office/officeart/2005/8/layout/pList2"/>
    <dgm:cxn modelId="{82F393EE-A900-4CAA-BC15-08FDFD2B80A9}" type="presOf" srcId="{63750EB4-90E7-42C6-A332-E4B3F6BCC045}" destId="{D29C620B-72FF-4049-ADAC-E0F6AF527392}" srcOrd="0" destOrd="0" presId="urn:microsoft.com/office/officeart/2005/8/layout/pList2"/>
    <dgm:cxn modelId="{2EF550F9-9749-4AB5-BC0C-24C15AD19F53}" type="presOf" srcId="{83C13F0D-D3D7-4EAF-9BC3-B37DF797AE15}" destId="{CF9F67F8-B336-4809-B079-55D62E3AFA84}" srcOrd="0" destOrd="0" presId="urn:microsoft.com/office/officeart/2005/8/layout/pList2"/>
    <dgm:cxn modelId="{A1D4F61B-722C-4128-8256-F27F81C3F068}" type="presParOf" srcId="{9D928184-7CFB-4514-9A20-7A46D078558B}" destId="{CCFB3A51-267B-4A88-A339-1709F1B54678}" srcOrd="0" destOrd="0" presId="urn:microsoft.com/office/officeart/2005/8/layout/pList2"/>
    <dgm:cxn modelId="{9E099F6C-A5E2-48EB-B6A8-9DF516DFDF65}" type="presParOf" srcId="{9D928184-7CFB-4514-9A20-7A46D078558B}" destId="{42CAC6F9-C2E2-4D86-8940-A4E82824B7A1}" srcOrd="1" destOrd="0" presId="urn:microsoft.com/office/officeart/2005/8/layout/pList2"/>
    <dgm:cxn modelId="{7D7F9600-F23B-4A93-BBAA-0781FB520B16}" type="presParOf" srcId="{42CAC6F9-C2E2-4D86-8940-A4E82824B7A1}" destId="{2C843C3E-0863-4E38-9248-B7A9CE909146}" srcOrd="0" destOrd="0" presId="urn:microsoft.com/office/officeart/2005/8/layout/pList2"/>
    <dgm:cxn modelId="{4F1080AE-ECA0-4E07-A96A-3F6EBF402087}" type="presParOf" srcId="{2C843C3E-0863-4E38-9248-B7A9CE909146}" destId="{3CB1F3E9-8613-4E4B-AF5E-E8CF2296AD2B}" srcOrd="0" destOrd="0" presId="urn:microsoft.com/office/officeart/2005/8/layout/pList2"/>
    <dgm:cxn modelId="{4EF05BAF-B56E-45FA-A8E2-49692D296FDB}" type="presParOf" srcId="{2C843C3E-0863-4E38-9248-B7A9CE909146}" destId="{D0A3A22E-8EB9-4309-B2AE-BBB6608CFE49}" srcOrd="1" destOrd="0" presId="urn:microsoft.com/office/officeart/2005/8/layout/pList2"/>
    <dgm:cxn modelId="{2B9CDA1E-DE87-47F5-A0F2-0EF0CF8FC4C4}" type="presParOf" srcId="{2C843C3E-0863-4E38-9248-B7A9CE909146}" destId="{7F38BCF3-9172-4B8F-97AE-DF4F229D2CAB}" srcOrd="2" destOrd="0" presId="urn:microsoft.com/office/officeart/2005/8/layout/pList2"/>
    <dgm:cxn modelId="{E452266F-EEBF-44A4-997D-44ABDC1FC61A}" type="presParOf" srcId="{42CAC6F9-C2E2-4D86-8940-A4E82824B7A1}" destId="{A11B057E-01E2-4445-ACE0-B65E701B2082}" srcOrd="1" destOrd="0" presId="urn:microsoft.com/office/officeart/2005/8/layout/pList2"/>
    <dgm:cxn modelId="{58121175-8E17-43E9-966A-B77425FC0A3A}" type="presParOf" srcId="{42CAC6F9-C2E2-4D86-8940-A4E82824B7A1}" destId="{E1B83AFD-6A0D-4C18-958A-E61141A6D07D}" srcOrd="2" destOrd="0" presId="urn:microsoft.com/office/officeart/2005/8/layout/pList2"/>
    <dgm:cxn modelId="{7FC3CE7A-A77F-423F-BADB-A8BF7E09B539}" type="presParOf" srcId="{E1B83AFD-6A0D-4C18-958A-E61141A6D07D}" destId="{42845C26-C0D5-4E96-9084-A19AF499384E}" srcOrd="0" destOrd="0" presId="urn:microsoft.com/office/officeart/2005/8/layout/pList2"/>
    <dgm:cxn modelId="{C51A018E-628B-425B-B86E-3EFE9176367B}" type="presParOf" srcId="{E1B83AFD-6A0D-4C18-958A-E61141A6D07D}" destId="{0A6BA0A1-B431-42C5-A822-AB27F73B38EE}" srcOrd="1" destOrd="0" presId="urn:microsoft.com/office/officeart/2005/8/layout/pList2"/>
    <dgm:cxn modelId="{43A63400-7D9A-48DD-B057-7FA9FC464759}" type="presParOf" srcId="{E1B83AFD-6A0D-4C18-958A-E61141A6D07D}" destId="{48F6520C-87FC-4267-ABB2-FB2E1D4083EA}" srcOrd="2" destOrd="0" presId="urn:microsoft.com/office/officeart/2005/8/layout/pList2"/>
    <dgm:cxn modelId="{EC9428FE-74F6-4419-B738-7EB45417C126}" type="presParOf" srcId="{42CAC6F9-C2E2-4D86-8940-A4E82824B7A1}" destId="{D29C620B-72FF-4049-ADAC-E0F6AF527392}" srcOrd="3" destOrd="0" presId="urn:microsoft.com/office/officeart/2005/8/layout/pList2"/>
    <dgm:cxn modelId="{14279D4A-2E85-4C92-B30B-2599022DFC80}" type="presParOf" srcId="{42CAC6F9-C2E2-4D86-8940-A4E82824B7A1}" destId="{A219488F-B51C-4F93-A526-DBE54C648705}" srcOrd="4" destOrd="0" presId="urn:microsoft.com/office/officeart/2005/8/layout/pList2"/>
    <dgm:cxn modelId="{E630AF3E-B29B-424B-9AD5-2B5931D61785}" type="presParOf" srcId="{A219488F-B51C-4F93-A526-DBE54C648705}" destId="{CF9F67F8-B336-4809-B079-55D62E3AFA84}" srcOrd="0" destOrd="0" presId="urn:microsoft.com/office/officeart/2005/8/layout/pList2"/>
    <dgm:cxn modelId="{4052F5AD-2BAD-44A5-BB6F-A6E1B67D7031}" type="presParOf" srcId="{A219488F-B51C-4F93-A526-DBE54C648705}" destId="{E5E430B0-F2A3-4B06-94DF-219259E097D2}" srcOrd="1" destOrd="0" presId="urn:microsoft.com/office/officeart/2005/8/layout/pList2"/>
    <dgm:cxn modelId="{B73BF09B-B060-41FD-B49D-4C96AACC5569}" type="presParOf" srcId="{A219488F-B51C-4F93-A526-DBE54C648705}" destId="{77549487-DD08-4310-BE90-134A9B01E64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40BA5-192C-4FC1-86EA-3B09716688C9}">
      <dsp:nvSpPr>
        <dsp:cNvPr id="0" name=""/>
        <dsp:cNvSpPr/>
      </dsp:nvSpPr>
      <dsp:spPr>
        <a:xfrm>
          <a:off x="591502" y="0"/>
          <a:ext cx="6703695"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8C715C-DFE0-4786-A4BC-6ECB94958E00}">
      <dsp:nvSpPr>
        <dsp:cNvPr id="0" name=""/>
        <dsp:cNvSpPr/>
      </dsp:nvSpPr>
      <dsp:spPr>
        <a:xfrm>
          <a:off x="248769" y="1305401"/>
          <a:ext cx="2366010"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Participate </a:t>
          </a:r>
        </a:p>
        <a:p>
          <a:pPr marL="0" lvl="0" indent="0" algn="ctr" defTabSz="977900">
            <a:lnSpc>
              <a:spcPct val="90000"/>
            </a:lnSpc>
            <a:spcBef>
              <a:spcPct val="0"/>
            </a:spcBef>
            <a:spcAft>
              <a:spcPct val="35000"/>
            </a:spcAft>
            <a:buNone/>
          </a:pPr>
          <a:r>
            <a:rPr lang="en-US" sz="2200" kern="1200"/>
            <a:t>in District Training </a:t>
          </a:r>
        </a:p>
      </dsp:txBody>
      <dsp:txXfrm>
        <a:off x="333735" y="1390367"/>
        <a:ext cx="2196078" cy="1570603"/>
      </dsp:txXfrm>
    </dsp:sp>
    <dsp:sp modelId="{40935847-53EC-413F-A1C5-443DF7579B40}">
      <dsp:nvSpPr>
        <dsp:cNvPr id="0" name=""/>
        <dsp:cNvSpPr/>
      </dsp:nvSpPr>
      <dsp:spPr>
        <a:xfrm>
          <a:off x="2760345" y="1305401"/>
          <a:ext cx="2366010"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Read </a:t>
          </a:r>
        </a:p>
        <a:p>
          <a:pPr marL="0" lvl="0" indent="0" algn="ctr" defTabSz="977900">
            <a:lnSpc>
              <a:spcPct val="90000"/>
            </a:lnSpc>
            <a:spcBef>
              <a:spcPct val="0"/>
            </a:spcBef>
            <a:spcAft>
              <a:spcPct val="35000"/>
            </a:spcAft>
            <a:buNone/>
          </a:pPr>
          <a:r>
            <a:rPr lang="en-US" sz="2200" kern="1200"/>
            <a:t>Test Administration Manuals</a:t>
          </a:r>
        </a:p>
      </dsp:txBody>
      <dsp:txXfrm>
        <a:off x="2845311" y="1390367"/>
        <a:ext cx="2196078" cy="1570603"/>
      </dsp:txXfrm>
    </dsp:sp>
    <dsp:sp modelId="{6E01C1CC-9786-4DE1-B5C9-4FAC9BA1E8E0}">
      <dsp:nvSpPr>
        <dsp:cNvPr id="0" name=""/>
        <dsp:cNvSpPr/>
      </dsp:nvSpPr>
      <dsp:spPr>
        <a:xfrm>
          <a:off x="5271920" y="1305401"/>
          <a:ext cx="2366010"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Review</a:t>
          </a:r>
        </a:p>
        <a:p>
          <a:pPr marL="0" lvl="0" indent="0" algn="ctr" defTabSz="977900">
            <a:lnSpc>
              <a:spcPct val="90000"/>
            </a:lnSpc>
            <a:spcBef>
              <a:spcPct val="0"/>
            </a:spcBef>
            <a:spcAft>
              <a:spcPct val="35000"/>
            </a:spcAft>
            <a:buNone/>
          </a:pPr>
          <a:r>
            <a:rPr lang="en-US" sz="2200" i="1" kern="1200"/>
            <a:t>Student Assessment Handbook</a:t>
          </a:r>
        </a:p>
      </dsp:txBody>
      <dsp:txXfrm>
        <a:off x="5356886" y="1390367"/>
        <a:ext cx="2196078"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17D21-BF80-4068-8222-6519896F8876}">
      <dsp:nvSpPr>
        <dsp:cNvPr id="0" name=""/>
        <dsp:cNvSpPr/>
      </dsp:nvSpPr>
      <dsp:spPr>
        <a:xfrm>
          <a:off x="0" y="4674402"/>
          <a:ext cx="2255404" cy="61351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0404" tIns="149352" rIns="160404" bIns="149352" numCol="1" spcCol="1270" anchor="ctr" anchorCtr="0">
          <a:noAutofit/>
        </a:bodyPr>
        <a:lstStyle/>
        <a:p>
          <a:pPr marL="0" lvl="0" indent="0" algn="ctr" defTabSz="933450">
            <a:lnSpc>
              <a:spcPct val="90000"/>
            </a:lnSpc>
            <a:spcBef>
              <a:spcPct val="0"/>
            </a:spcBef>
            <a:spcAft>
              <a:spcPct val="35000"/>
            </a:spcAft>
            <a:buNone/>
          </a:pPr>
          <a:r>
            <a:rPr lang="en-US" sz="2100" kern="1200"/>
            <a:t>Watch</a:t>
          </a:r>
        </a:p>
      </dsp:txBody>
      <dsp:txXfrm>
        <a:off x="0" y="4674402"/>
        <a:ext cx="2255404" cy="613512"/>
      </dsp:txXfrm>
    </dsp:sp>
    <dsp:sp modelId="{10639149-057A-4167-B256-263580426E14}">
      <dsp:nvSpPr>
        <dsp:cNvPr id="0" name=""/>
        <dsp:cNvSpPr/>
      </dsp:nvSpPr>
      <dsp:spPr>
        <a:xfrm>
          <a:off x="2255404" y="4674402"/>
          <a:ext cx="6766213" cy="613512"/>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251" tIns="228600" rIns="137251" bIns="228600" numCol="1" spcCol="1270" anchor="ctr" anchorCtr="0">
          <a:noAutofit/>
        </a:bodyPr>
        <a:lstStyle/>
        <a:p>
          <a:pPr marL="0" lvl="0" indent="0" algn="l" defTabSz="800100">
            <a:lnSpc>
              <a:spcPct val="90000"/>
            </a:lnSpc>
            <a:spcBef>
              <a:spcPct val="0"/>
            </a:spcBef>
            <a:spcAft>
              <a:spcPct val="35000"/>
            </a:spcAft>
            <a:buNone/>
          </a:pPr>
          <a:r>
            <a:rPr lang="en-US" sz="1800" kern="1200" dirty="0"/>
            <a:t>Watch weather forecasts to determine potential impact </a:t>
          </a:r>
        </a:p>
      </dsp:txBody>
      <dsp:txXfrm>
        <a:off x="2255404" y="4674402"/>
        <a:ext cx="6766213" cy="613512"/>
      </dsp:txXfrm>
    </dsp:sp>
    <dsp:sp modelId="{5CDD95CA-A007-4A26-BAEE-78EF07C54DCF}">
      <dsp:nvSpPr>
        <dsp:cNvPr id="0" name=""/>
        <dsp:cNvSpPr/>
      </dsp:nvSpPr>
      <dsp:spPr>
        <a:xfrm rot="10800000">
          <a:off x="0" y="3740022"/>
          <a:ext cx="2255404" cy="943582"/>
        </a:xfrm>
        <a:prstGeom prst="upArrowCallout">
          <a:avLst>
            <a:gd name="adj1" fmla="val 5000"/>
            <a:gd name="adj2" fmla="val 10000"/>
            <a:gd name="adj3" fmla="val 15000"/>
            <a:gd name="adj4" fmla="val 64977"/>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w="6350" cap="flat" cmpd="sng" algn="ctr">
          <a:solidFill>
            <a:schemeClr val="accent5">
              <a:hueOff val="-1351709"/>
              <a:satOff val="-3484"/>
              <a:lumOff val="-235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0404" tIns="149352" rIns="160404" bIns="149352" numCol="1" spcCol="1270" anchor="ctr" anchorCtr="0">
          <a:noAutofit/>
        </a:bodyPr>
        <a:lstStyle/>
        <a:p>
          <a:pPr marL="0" lvl="0" indent="0" algn="ctr" defTabSz="933450">
            <a:lnSpc>
              <a:spcPct val="90000"/>
            </a:lnSpc>
            <a:spcBef>
              <a:spcPct val="0"/>
            </a:spcBef>
            <a:spcAft>
              <a:spcPct val="35000"/>
            </a:spcAft>
            <a:buNone/>
          </a:pPr>
          <a:r>
            <a:rPr lang="en-US" sz="2100" kern="1200"/>
            <a:t>Provide</a:t>
          </a:r>
        </a:p>
      </dsp:txBody>
      <dsp:txXfrm rot="-10800000">
        <a:off x="0" y="3740022"/>
        <a:ext cx="2255404" cy="613328"/>
      </dsp:txXfrm>
    </dsp:sp>
    <dsp:sp modelId="{48B66F91-71F7-4117-B01E-06EF7862E2B0}">
      <dsp:nvSpPr>
        <dsp:cNvPr id="0" name=""/>
        <dsp:cNvSpPr/>
      </dsp:nvSpPr>
      <dsp:spPr>
        <a:xfrm>
          <a:off x="2255404" y="3740022"/>
          <a:ext cx="6766213" cy="613328"/>
        </a:xfrm>
        <a:prstGeom prst="rect">
          <a:avLst/>
        </a:prstGeom>
        <a:solidFill>
          <a:schemeClr val="accent5">
            <a:tint val="40000"/>
            <a:alpha val="90000"/>
            <a:hueOff val="-1347952"/>
            <a:satOff val="-4566"/>
            <a:lumOff val="-586"/>
            <a:alphaOff val="0"/>
          </a:schemeClr>
        </a:solidFill>
        <a:ln w="6350" cap="flat" cmpd="sng" algn="ctr">
          <a:solidFill>
            <a:schemeClr val="accent5">
              <a:tint val="40000"/>
              <a:alpha val="90000"/>
              <a:hueOff val="-1347952"/>
              <a:satOff val="-4566"/>
              <a:lumOff val="-58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251" tIns="228600" rIns="137251" bIns="228600" numCol="1" spcCol="1270" anchor="ctr" anchorCtr="0">
          <a:noAutofit/>
        </a:bodyPr>
        <a:lstStyle/>
        <a:p>
          <a:pPr marL="0" lvl="0" indent="0" algn="l" defTabSz="800100">
            <a:lnSpc>
              <a:spcPct val="90000"/>
            </a:lnSpc>
            <a:spcBef>
              <a:spcPct val="0"/>
            </a:spcBef>
            <a:spcAft>
              <a:spcPct val="35000"/>
            </a:spcAft>
            <a:buNone/>
          </a:pPr>
          <a:r>
            <a:rPr lang="en-US" sz="1800" kern="1200" dirty="0"/>
            <a:t>Provide contact information for local technology support</a:t>
          </a:r>
        </a:p>
      </dsp:txBody>
      <dsp:txXfrm>
        <a:off x="2255404" y="3740022"/>
        <a:ext cx="6766213" cy="613328"/>
      </dsp:txXfrm>
    </dsp:sp>
    <dsp:sp modelId="{02D97D7B-E365-46CA-B7E9-599DF684CD66}">
      <dsp:nvSpPr>
        <dsp:cNvPr id="0" name=""/>
        <dsp:cNvSpPr/>
      </dsp:nvSpPr>
      <dsp:spPr>
        <a:xfrm rot="10800000">
          <a:off x="0" y="2805642"/>
          <a:ext cx="2255404" cy="943582"/>
        </a:xfrm>
        <a:prstGeom prst="upArrowCallout">
          <a:avLst>
            <a:gd name="adj1" fmla="val 5000"/>
            <a:gd name="adj2" fmla="val 10000"/>
            <a:gd name="adj3" fmla="val 15000"/>
            <a:gd name="adj4" fmla="val 64977"/>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w="6350" cap="flat" cmpd="sng" algn="ctr">
          <a:solidFill>
            <a:schemeClr val="accent5">
              <a:hueOff val="-2703417"/>
              <a:satOff val="-6968"/>
              <a:lumOff val="-47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0404" tIns="149352" rIns="160404" bIns="149352" numCol="1" spcCol="1270" anchor="ctr" anchorCtr="0">
          <a:noAutofit/>
        </a:bodyPr>
        <a:lstStyle/>
        <a:p>
          <a:pPr marL="0" lvl="0" indent="0" algn="ctr" defTabSz="933450">
            <a:lnSpc>
              <a:spcPct val="90000"/>
            </a:lnSpc>
            <a:spcBef>
              <a:spcPct val="0"/>
            </a:spcBef>
            <a:spcAft>
              <a:spcPct val="35000"/>
            </a:spcAft>
            <a:buNone/>
          </a:pPr>
          <a:r>
            <a:rPr lang="en-US" sz="2100" kern="1200"/>
            <a:t>Share</a:t>
          </a:r>
        </a:p>
      </dsp:txBody>
      <dsp:txXfrm rot="-10800000">
        <a:off x="0" y="2805642"/>
        <a:ext cx="2255404" cy="613328"/>
      </dsp:txXfrm>
    </dsp:sp>
    <dsp:sp modelId="{D9E65114-D38A-454F-A144-3668ACEBFF69}">
      <dsp:nvSpPr>
        <dsp:cNvPr id="0" name=""/>
        <dsp:cNvSpPr/>
      </dsp:nvSpPr>
      <dsp:spPr>
        <a:xfrm>
          <a:off x="2255404" y="2805642"/>
          <a:ext cx="6766213" cy="613328"/>
        </a:xfrm>
        <a:prstGeom prst="rect">
          <a:avLst/>
        </a:prstGeom>
        <a:solidFill>
          <a:schemeClr val="accent5">
            <a:tint val="40000"/>
            <a:alpha val="90000"/>
            <a:hueOff val="-2695905"/>
            <a:satOff val="-9133"/>
            <a:lumOff val="-1171"/>
            <a:alphaOff val="0"/>
          </a:schemeClr>
        </a:solidFill>
        <a:ln w="6350" cap="flat" cmpd="sng" algn="ctr">
          <a:solidFill>
            <a:schemeClr val="accent5">
              <a:tint val="40000"/>
              <a:alpha val="90000"/>
              <a:hueOff val="-2695905"/>
              <a:satOff val="-9133"/>
              <a:lumOff val="-117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251" tIns="228600" rIns="137251" bIns="228600" numCol="1" spcCol="1270" anchor="ctr" anchorCtr="0">
          <a:noAutofit/>
        </a:bodyPr>
        <a:lstStyle/>
        <a:p>
          <a:pPr marL="0" lvl="0" indent="0" algn="l" defTabSz="800100">
            <a:lnSpc>
              <a:spcPct val="90000"/>
            </a:lnSpc>
            <a:spcBef>
              <a:spcPct val="0"/>
            </a:spcBef>
            <a:spcAft>
              <a:spcPct val="35000"/>
            </a:spcAft>
            <a:buNone/>
          </a:pPr>
          <a:r>
            <a:rPr lang="en-US" sz="1800" kern="1200" dirty="0"/>
            <a:t>Share online troubleshooting tips with examiners</a:t>
          </a:r>
        </a:p>
      </dsp:txBody>
      <dsp:txXfrm>
        <a:off x="2255404" y="2805642"/>
        <a:ext cx="6766213" cy="613328"/>
      </dsp:txXfrm>
    </dsp:sp>
    <dsp:sp modelId="{9E603022-AF48-423B-A92B-97C980AE2BCF}">
      <dsp:nvSpPr>
        <dsp:cNvPr id="0" name=""/>
        <dsp:cNvSpPr/>
      </dsp:nvSpPr>
      <dsp:spPr>
        <a:xfrm rot="10800000">
          <a:off x="0" y="1871262"/>
          <a:ext cx="2255404" cy="943582"/>
        </a:xfrm>
        <a:prstGeom prst="upArrowCallout">
          <a:avLst>
            <a:gd name="adj1" fmla="val 5000"/>
            <a:gd name="adj2" fmla="val 10000"/>
            <a:gd name="adj3" fmla="val 15000"/>
            <a:gd name="adj4" fmla="val 64977"/>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0404" tIns="149352" rIns="160404" bIns="149352" numCol="1" spcCol="1270" anchor="ctr" anchorCtr="0">
          <a:noAutofit/>
        </a:bodyPr>
        <a:lstStyle/>
        <a:p>
          <a:pPr marL="0" lvl="0" indent="0" algn="ctr" defTabSz="933450">
            <a:lnSpc>
              <a:spcPct val="90000"/>
            </a:lnSpc>
            <a:spcBef>
              <a:spcPct val="0"/>
            </a:spcBef>
            <a:spcAft>
              <a:spcPct val="35000"/>
            </a:spcAft>
            <a:buNone/>
          </a:pPr>
          <a:r>
            <a:rPr lang="en-US" sz="2100" kern="1200"/>
            <a:t>Ensure</a:t>
          </a:r>
        </a:p>
      </dsp:txBody>
      <dsp:txXfrm rot="-10800000">
        <a:off x="0" y="1871262"/>
        <a:ext cx="2255404" cy="613328"/>
      </dsp:txXfrm>
    </dsp:sp>
    <dsp:sp modelId="{5FC0EB0B-F231-4F82-A40D-6FD936A2BE07}">
      <dsp:nvSpPr>
        <dsp:cNvPr id="0" name=""/>
        <dsp:cNvSpPr/>
      </dsp:nvSpPr>
      <dsp:spPr>
        <a:xfrm>
          <a:off x="2255404" y="1871262"/>
          <a:ext cx="6766213" cy="613328"/>
        </a:xfrm>
        <a:prstGeom prst="rect">
          <a:avLst/>
        </a:prstGeom>
        <a:solidFill>
          <a:schemeClr val="accent5">
            <a:tint val="40000"/>
            <a:alpha val="90000"/>
            <a:hueOff val="-4043857"/>
            <a:satOff val="-13699"/>
            <a:lumOff val="-1757"/>
            <a:alphaOff val="0"/>
          </a:schemeClr>
        </a:solidFill>
        <a:ln w="6350" cap="flat" cmpd="sng" algn="ctr">
          <a:solidFill>
            <a:schemeClr val="accent5">
              <a:tint val="40000"/>
              <a:alpha val="90000"/>
              <a:hueOff val="-4043857"/>
              <a:satOff val="-13699"/>
              <a:lumOff val="-175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251" tIns="228600" rIns="137251" bIns="228600" numCol="1" spcCol="1270" anchor="ctr" anchorCtr="0">
          <a:noAutofit/>
        </a:bodyPr>
        <a:lstStyle/>
        <a:p>
          <a:pPr marL="0" lvl="0" indent="0" algn="l" defTabSz="800100">
            <a:lnSpc>
              <a:spcPct val="90000"/>
            </a:lnSpc>
            <a:spcBef>
              <a:spcPct val="0"/>
            </a:spcBef>
            <a:spcAft>
              <a:spcPct val="35000"/>
            </a:spcAft>
            <a:buNone/>
          </a:pPr>
          <a:r>
            <a:rPr lang="en-US" sz="1800" kern="1200" dirty="0"/>
            <a:t>Ensure test content, including TTS, has been downloaded  to COS before testing. </a:t>
          </a:r>
        </a:p>
      </dsp:txBody>
      <dsp:txXfrm>
        <a:off x="2255404" y="1871262"/>
        <a:ext cx="6766213" cy="613328"/>
      </dsp:txXfrm>
    </dsp:sp>
    <dsp:sp modelId="{AF75363A-CF46-4EB7-8F56-8A6F3A9850CB}">
      <dsp:nvSpPr>
        <dsp:cNvPr id="0" name=""/>
        <dsp:cNvSpPr/>
      </dsp:nvSpPr>
      <dsp:spPr>
        <a:xfrm rot="10800000">
          <a:off x="0" y="936882"/>
          <a:ext cx="2255404" cy="943582"/>
        </a:xfrm>
        <a:prstGeom prst="upArrowCallout">
          <a:avLst>
            <a:gd name="adj1" fmla="val 5000"/>
            <a:gd name="adj2" fmla="val 10000"/>
            <a:gd name="adj3" fmla="val 15000"/>
            <a:gd name="adj4" fmla="val 64977"/>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0404" tIns="149352" rIns="160404" bIns="149352" numCol="1" spcCol="1270" anchor="ctr" anchorCtr="0">
          <a:noAutofit/>
        </a:bodyPr>
        <a:lstStyle/>
        <a:p>
          <a:pPr marL="0" lvl="0" indent="0" algn="ctr" defTabSz="933450">
            <a:lnSpc>
              <a:spcPct val="90000"/>
            </a:lnSpc>
            <a:spcBef>
              <a:spcPct val="0"/>
            </a:spcBef>
            <a:spcAft>
              <a:spcPct val="35000"/>
            </a:spcAft>
            <a:buNone/>
          </a:pPr>
          <a:r>
            <a:rPr lang="en-US" sz="2100" kern="1200"/>
            <a:t>Perform</a:t>
          </a:r>
        </a:p>
      </dsp:txBody>
      <dsp:txXfrm rot="-10800000">
        <a:off x="0" y="936882"/>
        <a:ext cx="2255404" cy="613328"/>
      </dsp:txXfrm>
    </dsp:sp>
    <dsp:sp modelId="{B657368B-150A-4E5A-A608-A484C5D94096}">
      <dsp:nvSpPr>
        <dsp:cNvPr id="0" name=""/>
        <dsp:cNvSpPr/>
      </dsp:nvSpPr>
      <dsp:spPr>
        <a:xfrm>
          <a:off x="2255404" y="936882"/>
          <a:ext cx="6766213" cy="613328"/>
        </a:xfrm>
        <a:prstGeom prst="rect">
          <a:avLst/>
        </a:prstGeom>
        <a:solidFill>
          <a:schemeClr val="accent5">
            <a:tint val="40000"/>
            <a:alpha val="90000"/>
            <a:hueOff val="-5391810"/>
            <a:satOff val="-18266"/>
            <a:lumOff val="-2342"/>
            <a:alphaOff val="0"/>
          </a:schemeClr>
        </a:solidFill>
        <a:ln w="6350" cap="flat" cmpd="sng" algn="ctr">
          <a:solidFill>
            <a:schemeClr val="accent5">
              <a:tint val="40000"/>
              <a:alpha val="90000"/>
              <a:hueOff val="-5391810"/>
              <a:satOff val="-18266"/>
              <a:lumOff val="-234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251" tIns="228600" rIns="137251" bIns="228600" numCol="1" spcCol="1270" anchor="ctr" anchorCtr="0">
          <a:noAutofit/>
        </a:bodyPr>
        <a:lstStyle/>
        <a:p>
          <a:pPr marL="0" lvl="0" indent="0" algn="l" defTabSz="800100">
            <a:lnSpc>
              <a:spcPct val="90000"/>
            </a:lnSpc>
            <a:spcBef>
              <a:spcPct val="0"/>
            </a:spcBef>
            <a:spcAft>
              <a:spcPct val="35000"/>
            </a:spcAft>
            <a:buNone/>
          </a:pPr>
          <a:r>
            <a:rPr lang="en-US" sz="1800" kern="1200" dirty="0"/>
            <a:t>Perform readiness checks prior to and, where applicable, during testing.</a:t>
          </a:r>
        </a:p>
      </dsp:txBody>
      <dsp:txXfrm>
        <a:off x="2255404" y="936882"/>
        <a:ext cx="6766213" cy="613328"/>
      </dsp:txXfrm>
    </dsp:sp>
    <dsp:sp modelId="{1EB184A8-A14B-46BE-9334-8DD607D42138}">
      <dsp:nvSpPr>
        <dsp:cNvPr id="0" name=""/>
        <dsp:cNvSpPr/>
      </dsp:nvSpPr>
      <dsp:spPr>
        <a:xfrm rot="10800000">
          <a:off x="0" y="2502"/>
          <a:ext cx="2255404" cy="943582"/>
        </a:xfrm>
        <a:prstGeom prst="upArrowCallout">
          <a:avLst>
            <a:gd name="adj1" fmla="val 5000"/>
            <a:gd name="adj2" fmla="val 10000"/>
            <a:gd name="adj3" fmla="val 15000"/>
            <a:gd name="adj4" fmla="val 64977"/>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0404" tIns="149352" rIns="160404" bIns="149352" numCol="1" spcCol="1270" anchor="ctr" anchorCtr="0">
          <a:noAutofit/>
        </a:bodyPr>
        <a:lstStyle/>
        <a:p>
          <a:pPr marL="0" lvl="0" indent="0" algn="ctr" defTabSz="933450">
            <a:lnSpc>
              <a:spcPct val="90000"/>
            </a:lnSpc>
            <a:spcBef>
              <a:spcPct val="0"/>
            </a:spcBef>
            <a:spcAft>
              <a:spcPct val="35000"/>
            </a:spcAft>
            <a:buNone/>
          </a:pPr>
          <a:r>
            <a:rPr lang="en-US" sz="2100" kern="1200" dirty="0"/>
            <a:t>Ensure</a:t>
          </a:r>
        </a:p>
      </dsp:txBody>
      <dsp:txXfrm rot="-10800000">
        <a:off x="0" y="2502"/>
        <a:ext cx="2255404" cy="613328"/>
      </dsp:txXfrm>
    </dsp:sp>
    <dsp:sp modelId="{4893608A-E533-477A-B84A-62F79E744ADE}">
      <dsp:nvSpPr>
        <dsp:cNvPr id="0" name=""/>
        <dsp:cNvSpPr/>
      </dsp:nvSpPr>
      <dsp:spPr>
        <a:xfrm>
          <a:off x="2255404" y="2502"/>
          <a:ext cx="6766213" cy="613328"/>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251" tIns="228600" rIns="137251" bIns="228600" numCol="1" spcCol="1270" anchor="ctr" anchorCtr="0">
          <a:noAutofit/>
        </a:bodyPr>
        <a:lstStyle/>
        <a:p>
          <a:pPr marL="0" lvl="0" indent="0" algn="l" defTabSz="800100">
            <a:lnSpc>
              <a:spcPct val="90000"/>
            </a:lnSpc>
            <a:spcBef>
              <a:spcPct val="0"/>
            </a:spcBef>
            <a:spcAft>
              <a:spcPct val="35000"/>
            </a:spcAft>
            <a:buNone/>
          </a:pPr>
          <a:r>
            <a:rPr lang="en-US" sz="1800" kern="1200" dirty="0"/>
            <a:t>Ensure other online, instructional activities will not compete for bandwidth with testing</a:t>
          </a:r>
        </a:p>
      </dsp:txBody>
      <dsp:txXfrm>
        <a:off x="2255404" y="2502"/>
        <a:ext cx="6766213" cy="6133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B3A51-267B-4A88-A339-1709F1B54678}">
      <dsp:nvSpPr>
        <dsp:cNvPr id="0" name=""/>
        <dsp:cNvSpPr/>
      </dsp:nvSpPr>
      <dsp:spPr>
        <a:xfrm>
          <a:off x="0" y="0"/>
          <a:ext cx="6096000" cy="18288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38BCF3-9172-4B8F-97AE-DF4F229D2CAB}">
      <dsp:nvSpPr>
        <dsp:cNvPr id="0" name=""/>
        <dsp:cNvSpPr/>
      </dsp:nvSpPr>
      <dsp:spPr>
        <a:xfrm>
          <a:off x="182879" y="236691"/>
          <a:ext cx="1790700" cy="134112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B1F3E9-8613-4E4B-AF5E-E8CF2296AD2B}">
      <dsp:nvSpPr>
        <dsp:cNvPr id="0" name=""/>
        <dsp:cNvSpPr/>
      </dsp:nvSpPr>
      <dsp:spPr>
        <a:xfrm rot="10800000">
          <a:off x="182879" y="1828799"/>
          <a:ext cx="1790700" cy="22352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t>No-Calculator Online Warning</a:t>
          </a:r>
        </a:p>
      </dsp:txBody>
      <dsp:txXfrm rot="10800000">
        <a:off x="237949" y="1828799"/>
        <a:ext cx="1680560" cy="2180130"/>
      </dsp:txXfrm>
    </dsp:sp>
    <dsp:sp modelId="{48F6520C-87FC-4267-ABB2-FB2E1D4083EA}">
      <dsp:nvSpPr>
        <dsp:cNvPr id="0" name=""/>
        <dsp:cNvSpPr/>
      </dsp:nvSpPr>
      <dsp:spPr>
        <a:xfrm>
          <a:off x="2152650" y="243840"/>
          <a:ext cx="1790700" cy="134112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845C26-C0D5-4E96-9084-A19AF499384E}">
      <dsp:nvSpPr>
        <dsp:cNvPr id="0" name=""/>
        <dsp:cNvSpPr/>
      </dsp:nvSpPr>
      <dsp:spPr>
        <a:xfrm rot="10800000">
          <a:off x="2152650" y="1828799"/>
          <a:ext cx="1790700" cy="22352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t> No-Calculator Paper Warning</a:t>
          </a:r>
        </a:p>
      </dsp:txBody>
      <dsp:txXfrm rot="10800000">
        <a:off x="2207720" y="1828799"/>
        <a:ext cx="1680560" cy="2180130"/>
      </dsp:txXfrm>
    </dsp:sp>
    <dsp:sp modelId="{77549487-DD08-4310-BE90-134A9B01E64C}">
      <dsp:nvSpPr>
        <dsp:cNvPr id="0" name=""/>
        <dsp:cNvSpPr/>
      </dsp:nvSpPr>
      <dsp:spPr>
        <a:xfrm>
          <a:off x="4122420" y="243840"/>
          <a:ext cx="1790700" cy="1341120"/>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9F67F8-B336-4809-B079-55D62E3AFA84}">
      <dsp:nvSpPr>
        <dsp:cNvPr id="0" name=""/>
        <dsp:cNvSpPr/>
      </dsp:nvSpPr>
      <dsp:spPr>
        <a:xfrm rot="10800000">
          <a:off x="4122420" y="1828799"/>
          <a:ext cx="1790700" cy="22352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t>End of Test Section</a:t>
          </a:r>
        </a:p>
      </dsp:txBody>
      <dsp:txXfrm rot="10800000">
        <a:off x="4177490" y="1828799"/>
        <a:ext cx="1680560" cy="21801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F634FF-77AD-4D33-B51E-65AE8F0675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4B1D678-46E5-4113-9FD4-795EDE267E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F058F6-2237-4D91-9C99-2AE1743F493E}" type="datetimeFigureOut">
              <a:rPr lang="en-US" smtClean="0"/>
              <a:t>3/3/2022</a:t>
            </a:fld>
            <a:endParaRPr lang="en-US"/>
          </a:p>
        </p:txBody>
      </p:sp>
      <p:sp>
        <p:nvSpPr>
          <p:cNvPr id="4" name="Footer Placeholder 3">
            <a:extLst>
              <a:ext uri="{FF2B5EF4-FFF2-40B4-BE49-F238E27FC236}">
                <a16:creationId xmlns:a16="http://schemas.microsoft.com/office/drawing/2014/main" id="{A8048770-9428-44F8-90A0-4F1E365F2F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A80193-53B8-4765-9564-4A7F3F3EA6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5F2F49-954D-465D-886D-A0A6DB187C85}" type="slidenum">
              <a:rPr lang="en-US" smtClean="0"/>
              <a:t>‹#›</a:t>
            </a:fld>
            <a:endParaRPr lang="en-US"/>
          </a:p>
        </p:txBody>
      </p:sp>
    </p:spTree>
    <p:extLst>
      <p:ext uri="{BB962C8B-B14F-4D97-AF65-F5344CB8AC3E}">
        <p14:creationId xmlns:p14="http://schemas.microsoft.com/office/powerpoint/2010/main" val="314406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1989F-831A-48EC-AF7E-243E655CAB0B}" type="datetimeFigureOut">
              <a:rPr lang="en-US"/>
              <a:t>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E735D-4965-47BB-9CDE-C5384D8F0D1A}" type="slidenum">
              <a:rPr lang="en-US"/>
              <a:t>‹#›</a:t>
            </a:fld>
            <a:endParaRPr lang="en-US"/>
          </a:p>
        </p:txBody>
      </p:sp>
    </p:spTree>
    <p:extLst>
      <p:ext uri="{BB962C8B-B14F-4D97-AF65-F5344CB8AC3E}">
        <p14:creationId xmlns:p14="http://schemas.microsoft.com/office/powerpoint/2010/main" val="3603923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Welcome to the Georgia Milestones Test Examiner Training. This training will go over preparation for testing, test security and requirements for test examiners of the Georgia Milestones. This training should work in coordination with your local district and school training. </a:t>
            </a:r>
          </a:p>
        </p:txBody>
      </p:sp>
      <p:sp>
        <p:nvSpPr>
          <p:cNvPr id="4" name="Slide Number Placeholder 3"/>
          <p:cNvSpPr>
            <a:spLocks noGrp="1"/>
          </p:cNvSpPr>
          <p:nvPr>
            <p:ph type="sldNum" sz="quarter" idx="5"/>
          </p:nvPr>
        </p:nvSpPr>
        <p:spPr/>
        <p:txBody>
          <a:bodyPr/>
          <a:lstStyle/>
          <a:p>
            <a:fld id="{DDAE735D-4965-47BB-9CDE-C5384D8F0D1A}" type="slidenum">
              <a:rPr lang="en-US" smtClean="0"/>
              <a:t>1</a:t>
            </a:fld>
            <a:endParaRPr lang="en-US"/>
          </a:p>
        </p:txBody>
      </p:sp>
    </p:spTree>
    <p:extLst>
      <p:ext uri="{BB962C8B-B14F-4D97-AF65-F5344CB8AC3E}">
        <p14:creationId xmlns:p14="http://schemas.microsoft.com/office/powerpoint/2010/main" val="2485728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All test examiners should read the appropriate sections of the Test Administration Manual before testing. Manuals can be found on the Georgia Milestones Resources page. </a:t>
            </a:r>
          </a:p>
        </p:txBody>
      </p:sp>
      <p:sp>
        <p:nvSpPr>
          <p:cNvPr id="4" name="Slide Number Placeholder 3"/>
          <p:cNvSpPr>
            <a:spLocks noGrp="1"/>
          </p:cNvSpPr>
          <p:nvPr>
            <p:ph type="sldNum" sz="quarter" idx="5"/>
          </p:nvPr>
        </p:nvSpPr>
        <p:spPr/>
        <p:txBody>
          <a:bodyPr/>
          <a:lstStyle/>
          <a:p>
            <a:fld id="{DDAE735D-4965-47BB-9CDE-C5384D8F0D1A}" type="slidenum">
              <a:rPr lang="en-US" smtClean="0"/>
              <a:t>10</a:t>
            </a:fld>
            <a:endParaRPr lang="en-US"/>
          </a:p>
        </p:txBody>
      </p:sp>
    </p:spTree>
    <p:extLst>
      <p:ext uri="{BB962C8B-B14F-4D97-AF65-F5344CB8AC3E}">
        <p14:creationId xmlns:p14="http://schemas.microsoft.com/office/powerpoint/2010/main" val="143956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Cell phones are not allowed in the test environment and should be collected before the test. If the student has a cell phone during testing or it rings, you should determine if the student accessed the device during the test. If you aren’t sure if the student accessed the device, notify your school test coordinator so they can investigate but allow the student to complete  testing. If it is confirmed that the student used the device to access, retain or share test information, make sure to collect the device and stop testing the student. If a cell phone rings but nobody accessed the device, continue testing. </a:t>
            </a:r>
          </a:p>
        </p:txBody>
      </p:sp>
      <p:sp>
        <p:nvSpPr>
          <p:cNvPr id="4" name="Slide Number Placeholder 3"/>
          <p:cNvSpPr>
            <a:spLocks noGrp="1"/>
          </p:cNvSpPr>
          <p:nvPr>
            <p:ph type="sldNum" sz="quarter" idx="5"/>
          </p:nvPr>
        </p:nvSpPr>
        <p:spPr/>
        <p:txBody>
          <a:bodyPr/>
          <a:lstStyle/>
          <a:p>
            <a:fld id="{DDAE735D-4965-47BB-9CDE-C5384D8F0D1A}" type="slidenum">
              <a:rPr lang="en-US" smtClean="0"/>
              <a:t>11</a:t>
            </a:fld>
            <a:endParaRPr lang="en-US"/>
          </a:p>
        </p:txBody>
      </p:sp>
    </p:spTree>
    <p:extLst>
      <p:ext uri="{BB962C8B-B14F-4D97-AF65-F5344CB8AC3E}">
        <p14:creationId xmlns:p14="http://schemas.microsoft.com/office/powerpoint/2010/main" val="221787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a:r>
              <a:rPr lang="en-US" dirty="0"/>
              <a:t>This table shows which Georgia Milestones Assessments allow calculator use. The calculators will be available through INSIGHT. Students do not have access to the calculator on test items in Mathematics Section 1 Part A that require students to demonstrate direct knowledge of computational skills. If your district allows handheld calculators, you should have a plan for distribution and collection of the calculators. Calculators with memory should be cleared before and after the assessment. </a:t>
            </a:r>
            <a:endParaRPr lang="en-US" dirty="0">
              <a:cs typeface="Calibri"/>
            </a:endParaRPr>
          </a:p>
        </p:txBody>
      </p:sp>
      <p:sp>
        <p:nvSpPr>
          <p:cNvPr id="4" name="Slide Number Placeholder 3"/>
          <p:cNvSpPr>
            <a:spLocks noGrp="1"/>
          </p:cNvSpPr>
          <p:nvPr>
            <p:ph type="sldNum" sz="quarter" idx="5"/>
          </p:nvPr>
        </p:nvSpPr>
        <p:spPr/>
        <p:txBody>
          <a:bodyPr/>
          <a:lstStyle/>
          <a:p>
            <a:fld id="{DDAE735D-4965-47BB-9CDE-C5384D8F0D1A}" type="slidenum">
              <a:rPr lang="en-US"/>
              <a:t>12</a:t>
            </a:fld>
            <a:endParaRPr lang="en-US"/>
          </a:p>
        </p:txBody>
      </p:sp>
    </p:spTree>
    <p:extLst>
      <p:ext uri="{BB962C8B-B14F-4D97-AF65-F5344CB8AC3E}">
        <p14:creationId xmlns:p14="http://schemas.microsoft.com/office/powerpoint/2010/main" val="364305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guidelines show how many pieces of clean scratch paper may be provided to students to start per section. Students can also ask for more scratch paper. Scratch paper of any kind may not contain student or teacher writing of any sort other than the student name prior to starting a test session. All scratch paper must be collected from students and is considered secure testing material.</a:t>
            </a:r>
          </a:p>
          <a:p>
            <a:endParaRPr lang="en-US" dirty="0"/>
          </a:p>
        </p:txBody>
      </p:sp>
      <p:sp>
        <p:nvSpPr>
          <p:cNvPr id="4" name="Slide Number Placeholder 3"/>
          <p:cNvSpPr>
            <a:spLocks noGrp="1"/>
          </p:cNvSpPr>
          <p:nvPr>
            <p:ph type="sldNum" sz="quarter" idx="5"/>
          </p:nvPr>
        </p:nvSpPr>
        <p:spPr/>
        <p:txBody>
          <a:bodyPr/>
          <a:lstStyle/>
          <a:p>
            <a:fld id="{30EB9B95-B308-412A-9D1B-F8D9AA4D73B7}" type="slidenum">
              <a:rPr lang="en-US" smtClean="0"/>
              <a:t>13</a:t>
            </a:fld>
            <a:endParaRPr lang="en-US"/>
          </a:p>
        </p:txBody>
      </p:sp>
    </p:spTree>
    <p:extLst>
      <p:ext uri="{BB962C8B-B14F-4D97-AF65-F5344CB8AC3E}">
        <p14:creationId xmlns:p14="http://schemas.microsoft.com/office/powerpoint/2010/main" val="3778446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Examiner must keep time during testing in accordance with the 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analyses of prior years’ testing, we have determined the typical amount of time in which most student should complete testing. If needed, however, students are allowed up to the maximum time shown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1D1E"/>
                </a:solidFill>
                <a:latin typeface="Arial" panose="020B0604020202020204" pitchFamily="34" charset="0"/>
                <a:cs typeface="Arial" panose="020B0604020202020204" pitchFamily="34" charset="0"/>
              </a:rPr>
              <a:t>There is no minimum time for testing. If all students have submitted the test, the examiner should complete the test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271CFC3-20A8-4356-8593-3DAD199D2D06}" type="slidenum">
              <a:rPr lang="en-US" smtClean="0"/>
              <a:t>14</a:t>
            </a:fld>
            <a:endParaRPr lang="en-US"/>
          </a:p>
        </p:txBody>
      </p:sp>
      <p:sp>
        <p:nvSpPr>
          <p:cNvPr id="5" name="Date Placeholder 4">
            <a:extLst>
              <a:ext uri="{FF2B5EF4-FFF2-40B4-BE49-F238E27FC236}">
                <a16:creationId xmlns:a16="http://schemas.microsoft.com/office/drawing/2014/main" id="{35ADCACA-44D5-49DB-AC1E-F62E4D0B623A}"/>
              </a:ext>
            </a:extLst>
          </p:cNvPr>
          <p:cNvSpPr>
            <a:spLocks noGrp="1"/>
          </p:cNvSpPr>
          <p:nvPr>
            <p:ph type="dt" idx="1"/>
          </p:nvPr>
        </p:nvSpPr>
        <p:spPr/>
        <p:txBody>
          <a:bodyPr/>
          <a:lstStyle/>
          <a:p>
            <a:r>
              <a:rPr lang="en-US"/>
              <a:t>9/11/2020</a:t>
            </a:r>
          </a:p>
        </p:txBody>
      </p:sp>
      <p:sp>
        <p:nvSpPr>
          <p:cNvPr id="6" name="Header Placeholder 5">
            <a:extLst>
              <a:ext uri="{FF2B5EF4-FFF2-40B4-BE49-F238E27FC236}">
                <a16:creationId xmlns:a16="http://schemas.microsoft.com/office/drawing/2014/main" id="{3023B1D3-04E9-481C-A5A0-60B980C1D6FF}"/>
              </a:ext>
            </a:extLst>
          </p:cNvPr>
          <p:cNvSpPr>
            <a:spLocks noGrp="1"/>
          </p:cNvSpPr>
          <p:nvPr>
            <p:ph type="hdr" sz="quarter"/>
          </p:nvPr>
        </p:nvSpPr>
        <p:spPr/>
        <p:txBody>
          <a:bodyPr/>
          <a:lstStyle/>
          <a:p>
            <a:r>
              <a:rPr lang="en-US"/>
              <a:t>September 2020 Assessement Lunch and Learn</a:t>
            </a:r>
          </a:p>
        </p:txBody>
      </p:sp>
    </p:spTree>
    <p:extLst>
      <p:ext uri="{BB962C8B-B14F-4D97-AF65-F5344CB8AC3E}">
        <p14:creationId xmlns:p14="http://schemas.microsoft.com/office/powerpoint/2010/main" val="3876237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notes about testing schedules are….</a:t>
            </a:r>
          </a:p>
        </p:txBody>
      </p:sp>
      <p:sp>
        <p:nvSpPr>
          <p:cNvPr id="4" name="Slide Number Placeholder 3"/>
          <p:cNvSpPr>
            <a:spLocks noGrp="1"/>
          </p:cNvSpPr>
          <p:nvPr>
            <p:ph type="sldNum" sz="quarter" idx="5"/>
          </p:nvPr>
        </p:nvSpPr>
        <p:spPr/>
        <p:txBody>
          <a:bodyPr/>
          <a:lstStyle/>
          <a:p>
            <a:fld id="{DDAE735D-4965-47BB-9CDE-C5384D8F0D1A}" type="slidenum">
              <a:rPr lang="en-US" smtClean="0"/>
              <a:t>15</a:t>
            </a:fld>
            <a:endParaRPr lang="en-US"/>
          </a:p>
        </p:txBody>
      </p:sp>
    </p:spTree>
    <p:extLst>
      <p:ext uri="{BB962C8B-B14F-4D97-AF65-F5344CB8AC3E}">
        <p14:creationId xmlns:p14="http://schemas.microsoft.com/office/powerpoint/2010/main" val="130149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should be comfortable with the format of the Georgia Milestones assessment as well as the INSIGHT program and all available tools. Districts should set up practice sessions with students using the Secure Practice Tests. Teachers, students and parents can experience the format of the test and the INSIGHT program anywhere anytime through Experience Online Testing Georgia. </a:t>
            </a:r>
          </a:p>
        </p:txBody>
      </p:sp>
      <p:sp>
        <p:nvSpPr>
          <p:cNvPr id="4" name="Slide Number Placeholder 3"/>
          <p:cNvSpPr>
            <a:spLocks noGrp="1"/>
          </p:cNvSpPr>
          <p:nvPr>
            <p:ph type="sldNum" sz="quarter" idx="5"/>
          </p:nvPr>
        </p:nvSpPr>
        <p:spPr/>
        <p:txBody>
          <a:bodyPr/>
          <a:lstStyle/>
          <a:p>
            <a:fld id="{DDAE735D-4965-47BB-9CDE-C5384D8F0D1A}" type="slidenum">
              <a:rPr lang="en-US" smtClean="0"/>
              <a:t>16</a:t>
            </a:fld>
            <a:endParaRPr lang="en-US"/>
          </a:p>
        </p:txBody>
      </p:sp>
    </p:spTree>
    <p:extLst>
      <p:ext uri="{BB962C8B-B14F-4D97-AF65-F5344CB8AC3E}">
        <p14:creationId xmlns:p14="http://schemas.microsoft.com/office/powerpoint/2010/main" val="897911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Item types found on the English language arts assessments and presented to students include selected response (or multiple choice), constructed response, extended constructed response, extended writing response, evidence-based selected response, drag and drop/paste and drop-down list. </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17</a:t>
            </a:fld>
            <a:endParaRPr lang="en-US"/>
          </a:p>
        </p:txBody>
      </p:sp>
    </p:spTree>
    <p:extLst>
      <p:ext uri="{BB962C8B-B14F-4D97-AF65-F5344CB8AC3E}">
        <p14:creationId xmlns:p14="http://schemas.microsoft.com/office/powerpoint/2010/main" val="557755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item types and features are included for mathematics. </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18</a:t>
            </a:fld>
            <a:endParaRPr lang="en-US"/>
          </a:p>
        </p:txBody>
      </p:sp>
    </p:spTree>
    <p:extLst>
      <p:ext uri="{BB962C8B-B14F-4D97-AF65-F5344CB8AC3E}">
        <p14:creationId xmlns:p14="http://schemas.microsoft.com/office/powerpoint/2010/main" val="719375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These item types are included for science and social studies.</a:t>
            </a:r>
          </a:p>
          <a:p>
            <a:endParaRPr lang="en-US"/>
          </a:p>
        </p:txBody>
      </p:sp>
      <p:sp>
        <p:nvSpPr>
          <p:cNvPr id="4" name="Slide Number Placeholder 3"/>
          <p:cNvSpPr>
            <a:spLocks noGrp="1"/>
          </p:cNvSpPr>
          <p:nvPr>
            <p:ph type="sldNum" sz="quarter" idx="5"/>
          </p:nvPr>
        </p:nvSpPr>
        <p:spPr/>
        <p:txBody>
          <a:bodyPr/>
          <a:lstStyle/>
          <a:p>
            <a:fld id="{B76E8109-D017-4B6F-AD0C-B629D608F015}" type="slidenum">
              <a:rPr lang="en-US" smtClean="0"/>
              <a:t>19</a:t>
            </a:fld>
            <a:endParaRPr lang="en-US"/>
          </a:p>
        </p:txBody>
      </p:sp>
    </p:spTree>
    <p:extLst>
      <p:ext uri="{BB962C8B-B14F-4D97-AF65-F5344CB8AC3E}">
        <p14:creationId xmlns:p14="http://schemas.microsoft.com/office/powerpoint/2010/main" val="12037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Let’s get started with what you need to do before testing. </a:t>
            </a:r>
          </a:p>
        </p:txBody>
      </p:sp>
      <p:sp>
        <p:nvSpPr>
          <p:cNvPr id="4" name="Slide Number Placeholder 3"/>
          <p:cNvSpPr>
            <a:spLocks noGrp="1"/>
          </p:cNvSpPr>
          <p:nvPr>
            <p:ph type="sldNum" sz="quarter" idx="5"/>
          </p:nvPr>
        </p:nvSpPr>
        <p:spPr/>
        <p:txBody>
          <a:bodyPr/>
          <a:lstStyle/>
          <a:p>
            <a:fld id="{DDAE735D-4965-47BB-9CDE-C5384D8F0D1A}" type="slidenum">
              <a:rPr lang="en-US" smtClean="0"/>
              <a:t>2</a:t>
            </a:fld>
            <a:endParaRPr lang="en-US"/>
          </a:p>
        </p:txBody>
      </p:sp>
    </p:spTree>
    <p:extLst>
      <p:ext uri="{BB962C8B-B14F-4D97-AF65-F5344CB8AC3E}">
        <p14:creationId xmlns:p14="http://schemas.microsoft.com/office/powerpoint/2010/main" val="3209618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format of the test includes different test item types, how they will be displayed, and how students interact with the items. Experience Online Testing Georgia allows students to use the Universal Testing Tools. Students should know how to use cut, copy, paste, undo and redo when responding to constructed response items. </a:t>
            </a:r>
          </a:p>
        </p:txBody>
      </p:sp>
      <p:sp>
        <p:nvSpPr>
          <p:cNvPr id="4" name="Slide Number Placeholder 3"/>
          <p:cNvSpPr>
            <a:spLocks noGrp="1"/>
          </p:cNvSpPr>
          <p:nvPr>
            <p:ph type="sldNum" sz="quarter" idx="5"/>
          </p:nvPr>
        </p:nvSpPr>
        <p:spPr/>
        <p:txBody>
          <a:bodyPr/>
          <a:lstStyle/>
          <a:p>
            <a:fld id="{DDAE735D-4965-47BB-9CDE-C5384D8F0D1A}" type="slidenum">
              <a:rPr lang="en-US" smtClean="0"/>
              <a:t>20</a:t>
            </a:fld>
            <a:endParaRPr lang="en-US"/>
          </a:p>
        </p:txBody>
      </p:sp>
    </p:spTree>
    <p:extLst>
      <p:ext uri="{BB962C8B-B14F-4D97-AF65-F5344CB8AC3E}">
        <p14:creationId xmlns:p14="http://schemas.microsoft.com/office/powerpoint/2010/main" val="346472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21</a:t>
            </a:fld>
            <a:endParaRPr lang="en-US"/>
          </a:p>
        </p:txBody>
      </p:sp>
    </p:spTree>
    <p:extLst>
      <p:ext uri="{BB962C8B-B14F-4D97-AF65-F5344CB8AC3E}">
        <p14:creationId xmlns:p14="http://schemas.microsoft.com/office/powerpoint/2010/main" val="3300660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22</a:t>
            </a:fld>
            <a:endParaRPr lang="en-US"/>
          </a:p>
        </p:txBody>
      </p:sp>
    </p:spTree>
    <p:extLst>
      <p:ext uri="{BB962C8B-B14F-4D97-AF65-F5344CB8AC3E}">
        <p14:creationId xmlns:p14="http://schemas.microsoft.com/office/powerpoint/2010/main" val="4217546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23</a:t>
            </a:fld>
            <a:endParaRPr lang="en-US"/>
          </a:p>
        </p:txBody>
      </p:sp>
    </p:spTree>
    <p:extLst>
      <p:ext uri="{BB962C8B-B14F-4D97-AF65-F5344CB8AC3E}">
        <p14:creationId xmlns:p14="http://schemas.microsoft.com/office/powerpoint/2010/main" val="1060019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tools are available to students participating in the Georgia assessment program to address their individual accessibility needs as they access instructional or assessment content. These supports are either embedded in the online test or provided by a test administrator at the local level during testing (i.e., scratch paper). </a:t>
            </a:r>
          </a:p>
          <a:p>
            <a:endParaRPr lang="en-US" dirty="0"/>
          </a:p>
        </p:txBody>
      </p:sp>
      <p:sp>
        <p:nvSpPr>
          <p:cNvPr id="4" name="Slide Number Placeholder 3"/>
          <p:cNvSpPr>
            <a:spLocks noGrp="1"/>
          </p:cNvSpPr>
          <p:nvPr>
            <p:ph type="sldNum" sz="quarter" idx="5"/>
          </p:nvPr>
        </p:nvSpPr>
        <p:spPr/>
        <p:txBody>
          <a:bodyPr/>
          <a:lstStyle/>
          <a:p>
            <a:fld id="{9271CFC3-20A8-4356-8593-3DAD199D2D06}" type="slidenum">
              <a:rPr lang="en-US" smtClean="0"/>
              <a:t>24</a:t>
            </a:fld>
            <a:endParaRPr lang="en-US"/>
          </a:p>
        </p:txBody>
      </p:sp>
    </p:spTree>
    <p:extLst>
      <p:ext uri="{BB962C8B-B14F-4D97-AF65-F5344CB8AC3E}">
        <p14:creationId xmlns:p14="http://schemas.microsoft.com/office/powerpoint/2010/main" val="4037492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The masking tool is available to all online test takers as a universal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E6530340-F5C0-43BA-9CC1-D63E860F355B}" type="slidenum">
              <a:rPr lang="en-US" smtClean="0"/>
              <a:t>25</a:t>
            </a:fld>
            <a:endParaRPr lang="en-US"/>
          </a:p>
        </p:txBody>
      </p:sp>
    </p:spTree>
    <p:extLst>
      <p:ext uri="{BB962C8B-B14F-4D97-AF65-F5344CB8AC3E}">
        <p14:creationId xmlns:p14="http://schemas.microsoft.com/office/powerpoint/2010/main" val="69169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who need larger print and other test content can use the Magnifier tool that is available for all students. The Georgia Milestones assessment scales to the size of the monitor therefore students who need the test to show larger can be given a larger monitor. </a:t>
            </a:r>
          </a:p>
        </p:txBody>
      </p:sp>
      <p:sp>
        <p:nvSpPr>
          <p:cNvPr id="4" name="Slide Number Placeholder 3"/>
          <p:cNvSpPr>
            <a:spLocks noGrp="1"/>
          </p:cNvSpPr>
          <p:nvPr>
            <p:ph type="sldNum" sz="quarter" idx="10"/>
          </p:nvPr>
        </p:nvSpPr>
        <p:spPr/>
        <p:txBody>
          <a:bodyPr/>
          <a:lstStyle/>
          <a:p>
            <a:fld id="{E6530340-F5C0-43BA-9CC1-D63E860F355B}" type="slidenum">
              <a:rPr lang="en-US" smtClean="0"/>
              <a:t>26</a:t>
            </a:fld>
            <a:endParaRPr lang="en-US"/>
          </a:p>
        </p:txBody>
      </p:sp>
    </p:spTree>
    <p:extLst>
      <p:ext uri="{BB962C8B-B14F-4D97-AF65-F5344CB8AC3E}">
        <p14:creationId xmlns:p14="http://schemas.microsoft.com/office/powerpoint/2010/main" val="1494827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online DESMOS calculator is available as a universal tool for all students during the appropriate sections of the content assessments. Practice opportunities are available in Experience Online Georgia and the practice tests. Please remember, in grades 6-high school, it is not permissible to assign a calculator as an accommodation for the no-calculator subsection. Handheld calculators must not be assigned to any students during this section of the assessment. </a:t>
            </a:r>
          </a:p>
        </p:txBody>
      </p:sp>
      <p:sp>
        <p:nvSpPr>
          <p:cNvPr id="4" name="Slide Number Placeholder 3"/>
          <p:cNvSpPr>
            <a:spLocks noGrp="1"/>
          </p:cNvSpPr>
          <p:nvPr>
            <p:ph type="sldNum" sz="quarter" idx="5"/>
          </p:nvPr>
        </p:nvSpPr>
        <p:spPr/>
        <p:txBody>
          <a:bodyPr/>
          <a:lstStyle/>
          <a:p>
            <a:fld id="{9271CFC3-20A8-4356-8593-3DAD199D2D06}" type="slidenum">
              <a:rPr lang="en-US" smtClean="0"/>
              <a:t>27</a:t>
            </a:fld>
            <a:endParaRPr lang="en-US"/>
          </a:p>
        </p:txBody>
      </p:sp>
    </p:spTree>
    <p:extLst>
      <p:ext uri="{BB962C8B-B14F-4D97-AF65-F5344CB8AC3E}">
        <p14:creationId xmlns:p14="http://schemas.microsoft.com/office/powerpoint/2010/main" val="4205826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cs typeface="Calibri"/>
              </a:rPr>
              <a:t>Examine each test ticket for correct name, content area, GTID, school, test section, test session and accommodations. Test scores will be invalidated if a student takes the wrong test or logs in with the incorrect test ticket. Accommodations show on both the ticket and the student roster. Test examiners should have a list of students and their accommodations. Some accommodations do not require INSIGHT to make a change and will not show on the accommodations listed on the ticket or roster. For example, additional time will not show on the ticket. The examiner is required to monitor the additional time. </a:t>
            </a:r>
          </a:p>
          <a:p>
            <a:endParaRPr lang="en-US" b="0" dirty="0">
              <a:cs typeface="Calibri"/>
            </a:endParaRPr>
          </a:p>
          <a:p>
            <a:r>
              <a:rPr lang="en-US" b="0" dirty="0">
                <a:cs typeface="Calibri"/>
              </a:rPr>
              <a:t>Contact your school test coordinator before logging in if a student needs to receive one of the accommodations listed here and it isn’t on the ticket or roster. </a:t>
            </a:r>
          </a:p>
        </p:txBody>
      </p:sp>
      <p:sp>
        <p:nvSpPr>
          <p:cNvPr id="4" name="Slide Number Placeholder 3"/>
          <p:cNvSpPr>
            <a:spLocks noGrp="1"/>
          </p:cNvSpPr>
          <p:nvPr>
            <p:ph type="sldNum" sz="quarter" idx="5"/>
          </p:nvPr>
        </p:nvSpPr>
        <p:spPr/>
        <p:txBody>
          <a:bodyPr/>
          <a:lstStyle/>
          <a:p>
            <a:fld id="{DDAE735D-4965-47BB-9CDE-C5384D8F0D1A}" type="slidenum">
              <a:rPr lang="en-US"/>
              <a:t>28</a:t>
            </a:fld>
            <a:endParaRPr lang="en-US"/>
          </a:p>
        </p:txBody>
      </p:sp>
    </p:spTree>
    <p:extLst>
      <p:ext uri="{BB962C8B-B14F-4D97-AF65-F5344CB8AC3E}">
        <p14:creationId xmlns:p14="http://schemas.microsoft.com/office/powerpoint/2010/main" val="2522599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29</a:t>
            </a:fld>
            <a:endParaRPr lang="en-US"/>
          </a:p>
        </p:txBody>
      </p:sp>
    </p:spTree>
    <p:extLst>
      <p:ext uri="{BB962C8B-B14F-4D97-AF65-F5344CB8AC3E}">
        <p14:creationId xmlns:p14="http://schemas.microsoft.com/office/powerpoint/2010/main" val="384190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Start gathering everything you need for testing. You should study the test administration manual. You will need to know when tests are scheduled in your district and how long test times are for your administration. Make sure to have the proper equipment for your students including students with accommodations. You should have information on who to  contact in case issues arise during testing. Remember, all test examiners must be PSC certified and a proctor is required for 30 or more students. </a:t>
            </a:r>
          </a:p>
        </p:txBody>
      </p:sp>
      <p:sp>
        <p:nvSpPr>
          <p:cNvPr id="4" name="Slide Number Placeholder 3"/>
          <p:cNvSpPr>
            <a:spLocks noGrp="1"/>
          </p:cNvSpPr>
          <p:nvPr>
            <p:ph type="sldNum" sz="quarter" idx="5"/>
          </p:nvPr>
        </p:nvSpPr>
        <p:spPr/>
        <p:txBody>
          <a:bodyPr/>
          <a:lstStyle/>
          <a:p>
            <a:fld id="{DDAE735D-4965-47BB-9CDE-C5384D8F0D1A}" type="slidenum">
              <a:rPr lang="en-US" smtClean="0"/>
              <a:t>3</a:t>
            </a:fld>
            <a:endParaRPr lang="en-US"/>
          </a:p>
        </p:txBody>
      </p:sp>
    </p:spTree>
    <p:extLst>
      <p:ext uri="{BB962C8B-B14F-4D97-AF65-F5344CB8AC3E}">
        <p14:creationId xmlns:p14="http://schemas.microsoft.com/office/powerpoint/2010/main" val="1783905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30</a:t>
            </a:fld>
            <a:endParaRPr lang="en-US"/>
          </a:p>
        </p:txBody>
      </p:sp>
    </p:spTree>
    <p:extLst>
      <p:ext uri="{BB962C8B-B14F-4D97-AF65-F5344CB8AC3E}">
        <p14:creationId xmlns:p14="http://schemas.microsoft.com/office/powerpoint/2010/main" val="244090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students with the read aloud also called Text To Speech accommodation the recorded voice will read the text. Students can pause or stop the read aloud. Students can also choose start points to read part or all of the text. Make sure that students who are allowed the read aloud accommodation know how to manipulate the online audio. </a:t>
            </a:r>
          </a:p>
        </p:txBody>
      </p:sp>
      <p:sp>
        <p:nvSpPr>
          <p:cNvPr id="4" name="Slide Number Placeholder 3"/>
          <p:cNvSpPr>
            <a:spLocks noGrp="1"/>
          </p:cNvSpPr>
          <p:nvPr>
            <p:ph type="sldNum" sz="quarter" idx="10"/>
          </p:nvPr>
        </p:nvSpPr>
        <p:spPr/>
        <p:txBody>
          <a:bodyPr/>
          <a:lstStyle/>
          <a:p>
            <a:fld id="{E6530340-F5C0-43BA-9CC1-D63E860F355B}" type="slidenum">
              <a:rPr lang="en-US" smtClean="0"/>
              <a:t>31</a:t>
            </a:fld>
            <a:endParaRPr lang="en-US"/>
          </a:p>
        </p:txBody>
      </p:sp>
    </p:spTree>
    <p:extLst>
      <p:ext uri="{BB962C8B-B14F-4D97-AF65-F5344CB8AC3E}">
        <p14:creationId xmlns:p14="http://schemas.microsoft.com/office/powerpoint/2010/main" val="1775538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530340-F5C0-43BA-9CC1-D63E860F355B}" type="slidenum">
              <a:rPr lang="en-US" smtClean="0"/>
              <a:t>32</a:t>
            </a:fld>
            <a:endParaRPr lang="en-US"/>
          </a:p>
        </p:txBody>
      </p:sp>
      <p:sp>
        <p:nvSpPr>
          <p:cNvPr id="5" name="Notes Placeholder 4"/>
          <p:cNvSpPr>
            <a:spLocks noGrp="1"/>
          </p:cNvSpPr>
          <p:nvPr>
            <p:ph type="body" sz="quarter" idx="11"/>
          </p:nvPr>
        </p:nvSpPr>
        <p:spPr/>
        <p:txBody>
          <a:bodyPr/>
          <a:lstStyle/>
          <a:p>
            <a:r>
              <a:rPr lang="en-US"/>
              <a:t>Accommodations are presented online including contrasting colors which show different color text and background. </a:t>
            </a:r>
          </a:p>
        </p:txBody>
      </p:sp>
    </p:spTree>
    <p:extLst>
      <p:ext uri="{BB962C8B-B14F-4D97-AF65-F5344CB8AC3E}">
        <p14:creationId xmlns:p14="http://schemas.microsoft.com/office/powerpoint/2010/main" val="2064712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530340-F5C0-43BA-9CC1-D63E860F355B}" type="slidenum">
              <a:rPr lang="en-US" smtClean="0"/>
              <a:t>33</a:t>
            </a:fld>
            <a:endParaRPr lang="en-US"/>
          </a:p>
        </p:txBody>
      </p:sp>
      <p:sp>
        <p:nvSpPr>
          <p:cNvPr id="5" name="Notes Placeholder 4"/>
          <p:cNvSpPr>
            <a:spLocks noGrp="1"/>
          </p:cNvSpPr>
          <p:nvPr>
            <p:ph type="body" sz="quarter" idx="11"/>
          </p:nvPr>
        </p:nvSpPr>
        <p:spPr/>
        <p:txBody>
          <a:bodyPr/>
          <a:lstStyle/>
          <a:p>
            <a:r>
              <a:rPr lang="en-US"/>
              <a:t>Video Sign Language can be used so a signed version of Georgia Milestones is presented to students. Students can play, pause as well as move forward and backward as needed  using online controls. </a:t>
            </a:r>
          </a:p>
        </p:txBody>
      </p:sp>
    </p:spTree>
    <p:extLst>
      <p:ext uri="{BB962C8B-B14F-4D97-AF65-F5344CB8AC3E}">
        <p14:creationId xmlns:p14="http://schemas.microsoft.com/office/powerpoint/2010/main" val="394315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Let’s get started with what the test examiner needs to do during the day of testing. </a:t>
            </a:r>
          </a:p>
        </p:txBody>
      </p:sp>
      <p:sp>
        <p:nvSpPr>
          <p:cNvPr id="4" name="Slide Number Placeholder 3"/>
          <p:cNvSpPr>
            <a:spLocks noGrp="1"/>
          </p:cNvSpPr>
          <p:nvPr>
            <p:ph type="sldNum" sz="quarter" idx="5"/>
          </p:nvPr>
        </p:nvSpPr>
        <p:spPr/>
        <p:txBody>
          <a:bodyPr/>
          <a:lstStyle/>
          <a:p>
            <a:fld id="{DDAE735D-4965-47BB-9CDE-C5384D8F0D1A}" type="slidenum">
              <a:rPr lang="en-US" smtClean="0"/>
              <a:t>34</a:t>
            </a:fld>
            <a:endParaRPr lang="en-US"/>
          </a:p>
        </p:txBody>
      </p:sp>
    </p:spTree>
    <p:extLst>
      <p:ext uri="{BB962C8B-B14F-4D97-AF65-F5344CB8AC3E}">
        <p14:creationId xmlns:p14="http://schemas.microsoft.com/office/powerpoint/2010/main" val="837460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35</a:t>
            </a:fld>
            <a:endParaRPr lang="en-US"/>
          </a:p>
        </p:txBody>
      </p:sp>
    </p:spTree>
    <p:extLst>
      <p:ext uri="{BB962C8B-B14F-4D97-AF65-F5344CB8AC3E}">
        <p14:creationId xmlns:p14="http://schemas.microsoft.com/office/powerpoint/2010/main" val="294619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Before students start testing, the test examiner should click on the INSIGHT application and choose the correct assessment for the student. Check test tickets to verify accommodations and student information including GTID. </a:t>
            </a:r>
          </a:p>
        </p:txBody>
      </p:sp>
      <p:sp>
        <p:nvSpPr>
          <p:cNvPr id="4" name="Slide Number Placeholder 3"/>
          <p:cNvSpPr>
            <a:spLocks noGrp="1"/>
          </p:cNvSpPr>
          <p:nvPr>
            <p:ph type="sldNum" sz="quarter" idx="5"/>
          </p:nvPr>
        </p:nvSpPr>
        <p:spPr/>
        <p:txBody>
          <a:bodyPr/>
          <a:lstStyle/>
          <a:p>
            <a:fld id="{DDAE735D-4965-47BB-9CDE-C5384D8F0D1A}" type="slidenum">
              <a:rPr lang="en-US" smtClean="0"/>
              <a:t>36</a:t>
            </a:fld>
            <a:endParaRPr lang="en-US"/>
          </a:p>
        </p:txBody>
      </p:sp>
    </p:spTree>
    <p:extLst>
      <p:ext uri="{BB962C8B-B14F-4D97-AF65-F5344CB8AC3E}">
        <p14:creationId xmlns:p14="http://schemas.microsoft.com/office/powerpoint/2010/main" val="1101121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will then use their test tickets to login to the system. </a:t>
            </a:r>
          </a:p>
        </p:txBody>
      </p:sp>
      <p:sp>
        <p:nvSpPr>
          <p:cNvPr id="4" name="Slide Number Placeholder 3"/>
          <p:cNvSpPr>
            <a:spLocks noGrp="1"/>
          </p:cNvSpPr>
          <p:nvPr>
            <p:ph type="sldNum" sz="quarter" idx="5"/>
          </p:nvPr>
        </p:nvSpPr>
        <p:spPr/>
        <p:txBody>
          <a:bodyPr/>
          <a:lstStyle/>
          <a:p>
            <a:fld id="{DDAE735D-4965-47BB-9CDE-C5384D8F0D1A}" type="slidenum">
              <a:rPr lang="en-US" smtClean="0"/>
              <a:t>37</a:t>
            </a:fld>
            <a:endParaRPr lang="en-US"/>
          </a:p>
        </p:txBody>
      </p:sp>
    </p:spTree>
    <p:extLst>
      <p:ext uri="{BB962C8B-B14F-4D97-AF65-F5344CB8AC3E}">
        <p14:creationId xmlns:p14="http://schemas.microsoft.com/office/powerpoint/2010/main" val="1269428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Make sure to familiarize yourself with all of the Test Examiner script found in the Test Administration Manual as well as any other documents that you need  to distribute to students. </a:t>
            </a:r>
          </a:p>
        </p:txBody>
      </p:sp>
      <p:sp>
        <p:nvSpPr>
          <p:cNvPr id="4" name="Slide Number Placeholder 3"/>
          <p:cNvSpPr>
            <a:spLocks noGrp="1"/>
          </p:cNvSpPr>
          <p:nvPr>
            <p:ph type="sldNum" sz="quarter" idx="5"/>
          </p:nvPr>
        </p:nvSpPr>
        <p:spPr/>
        <p:txBody>
          <a:bodyPr/>
          <a:lstStyle/>
          <a:p>
            <a:fld id="{DDAE735D-4965-47BB-9CDE-C5384D8F0D1A}" type="slidenum">
              <a:rPr lang="en-US" smtClean="0"/>
              <a:t>38</a:t>
            </a:fld>
            <a:endParaRPr lang="en-US"/>
          </a:p>
        </p:txBody>
      </p:sp>
    </p:spTree>
    <p:extLst>
      <p:ext uri="{BB962C8B-B14F-4D97-AF65-F5344CB8AC3E}">
        <p14:creationId xmlns:p14="http://schemas.microsoft.com/office/powerpoint/2010/main" val="1044653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39</a:t>
            </a:fld>
            <a:endParaRPr lang="en-US"/>
          </a:p>
        </p:txBody>
      </p:sp>
    </p:spTree>
    <p:extLst>
      <p:ext uri="{BB962C8B-B14F-4D97-AF65-F5344CB8AC3E}">
        <p14:creationId xmlns:p14="http://schemas.microsoft.com/office/powerpoint/2010/main" val="335800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in grades 3 through 8 are required to take English, language arts, and mathematics.  Student in grades 5 and 8 will take Science. Eighth grade students who take the physical science course will take the High School Physical Science assessment and are not required to take the grade 8 science EOG. Grade 8 students will also take the social studies assessment.</a:t>
            </a:r>
          </a:p>
        </p:txBody>
      </p:sp>
      <p:sp>
        <p:nvSpPr>
          <p:cNvPr id="4" name="Header Placeholder 3"/>
          <p:cNvSpPr>
            <a:spLocks noGrp="1"/>
          </p:cNvSpPr>
          <p:nvPr>
            <p:ph type="hdr" sz="quarter"/>
          </p:nvPr>
        </p:nvSpPr>
        <p:spPr/>
        <p:txBody>
          <a:bodyPr/>
          <a:lstStyle/>
          <a:p>
            <a:pPr>
              <a:defRPr/>
            </a:pPr>
            <a:r>
              <a:rPr lang="en-US"/>
              <a:t>Test Setup &amp; Pre-Admin Winter 2021 EOC/Spring 2021 Mid-Month</a:t>
            </a:r>
          </a:p>
        </p:txBody>
      </p:sp>
      <p:sp>
        <p:nvSpPr>
          <p:cNvPr id="5" name="Date Placeholder 4"/>
          <p:cNvSpPr>
            <a:spLocks noGrp="1"/>
          </p:cNvSpPr>
          <p:nvPr>
            <p:ph type="dt" idx="1"/>
          </p:nvPr>
        </p:nvSpPr>
        <p:spPr/>
        <p:txBody>
          <a:bodyPr/>
          <a:lstStyle/>
          <a:p>
            <a:pPr>
              <a:defRPr/>
            </a:pPr>
            <a:r>
              <a:rPr lang="en-US"/>
              <a:t>10/12/2021</a:t>
            </a:r>
          </a:p>
        </p:txBody>
      </p:sp>
      <p:sp>
        <p:nvSpPr>
          <p:cNvPr id="6" name="Slide Number Placeholder 5"/>
          <p:cNvSpPr>
            <a:spLocks noGrp="1"/>
          </p:cNvSpPr>
          <p:nvPr>
            <p:ph type="sldNum" sz="quarter" idx="5"/>
          </p:nvPr>
        </p:nvSpPr>
        <p:spPr/>
        <p:txBody>
          <a:bodyPr/>
          <a:lstStyle/>
          <a:p>
            <a:pPr>
              <a:defRPr/>
            </a:pPr>
            <a:fld id="{803A73EC-F890-474A-8E2B-4BAC3BAEA038}" type="slidenum">
              <a:rPr lang="en-US" smtClean="0"/>
              <a:pPr>
                <a:defRPr/>
              </a:pPr>
              <a:t>4</a:t>
            </a:fld>
            <a:endParaRPr lang="en-US"/>
          </a:p>
        </p:txBody>
      </p:sp>
    </p:spTree>
    <p:extLst>
      <p:ext uri="{BB962C8B-B14F-4D97-AF65-F5344CB8AC3E}">
        <p14:creationId xmlns:p14="http://schemas.microsoft.com/office/powerpoint/2010/main" val="3153710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E735D-4965-47BB-9CDE-C5384D8F0D1A}" type="slidenum">
              <a:rPr lang="en-US" smtClean="0"/>
              <a:t>40</a:t>
            </a:fld>
            <a:endParaRPr lang="en-US"/>
          </a:p>
        </p:txBody>
      </p:sp>
    </p:spTree>
    <p:extLst>
      <p:ext uri="{BB962C8B-B14F-4D97-AF65-F5344CB8AC3E}">
        <p14:creationId xmlns:p14="http://schemas.microsoft.com/office/powerpoint/2010/main" val="2432278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 prepared for student illness. If the student is sick prior to testing or between sections, make sure to plan for a makeup session. If a student gets sick in the middle of a section, please work with your school test coordinator to determine if scores can still be reported or if they will need to be invalidated. </a:t>
            </a:r>
          </a:p>
        </p:txBody>
      </p:sp>
      <p:sp>
        <p:nvSpPr>
          <p:cNvPr id="4" name="Slide Number Placeholder 3"/>
          <p:cNvSpPr>
            <a:spLocks noGrp="1"/>
          </p:cNvSpPr>
          <p:nvPr>
            <p:ph type="sldNum" sz="quarter" idx="5"/>
          </p:nvPr>
        </p:nvSpPr>
        <p:spPr/>
        <p:txBody>
          <a:bodyPr/>
          <a:lstStyle/>
          <a:p>
            <a:fld id="{DDAE735D-4965-47BB-9CDE-C5384D8F0D1A}" type="slidenum">
              <a:rPr lang="en-US" smtClean="0"/>
              <a:t>41</a:t>
            </a:fld>
            <a:endParaRPr lang="en-US"/>
          </a:p>
        </p:txBody>
      </p:sp>
    </p:spTree>
    <p:extLst>
      <p:ext uri="{BB962C8B-B14F-4D97-AF65-F5344CB8AC3E}">
        <p14:creationId xmlns:p14="http://schemas.microsoft.com/office/powerpoint/2010/main" val="2029922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Sometimes network issues can interrupt testing. If the testing device looses connectivity, INSIGHT will continue to reconnect. If you see this message, contact your school technology coordinator. The INSIGHT system has a heartbeat that submits responses every 45 seconds as well as every time a student moves between test items. These safeguards minimize any loss of content when there is a network interruption. </a:t>
            </a:r>
          </a:p>
        </p:txBody>
      </p:sp>
      <p:sp>
        <p:nvSpPr>
          <p:cNvPr id="4" name="Slide Number Placeholder 3"/>
          <p:cNvSpPr>
            <a:spLocks noGrp="1"/>
          </p:cNvSpPr>
          <p:nvPr>
            <p:ph type="sldNum" sz="quarter" idx="5"/>
          </p:nvPr>
        </p:nvSpPr>
        <p:spPr/>
        <p:txBody>
          <a:bodyPr/>
          <a:lstStyle/>
          <a:p>
            <a:fld id="{DDAE735D-4965-47BB-9CDE-C5384D8F0D1A}" type="slidenum">
              <a:rPr lang="en-US" smtClean="0"/>
              <a:t>42</a:t>
            </a:fld>
            <a:endParaRPr lang="en-US"/>
          </a:p>
        </p:txBody>
      </p:sp>
    </p:spTree>
    <p:extLst>
      <p:ext uri="{BB962C8B-B14F-4D97-AF65-F5344CB8AC3E}">
        <p14:creationId xmlns:p14="http://schemas.microsoft.com/office/powerpoint/2010/main" val="2398390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Many test irregularities can be avoided if the test examiner is actively monitoring the testing room. Errors during test administration can also be avoided by careful planning and following the testing script. Immediately report any irregularities to the school test coordinator. </a:t>
            </a:r>
          </a:p>
          <a:p>
            <a:r>
              <a:rPr lang="en-US"/>
              <a:t>Here are some things that can cause testing irregularities;</a:t>
            </a:r>
          </a:p>
          <a:p>
            <a:endParaRPr lang="en-US"/>
          </a:p>
          <a:p>
            <a:pPr marL="567040"/>
            <a:r>
              <a:rPr lang="en-US">
                <a:cs typeface="Calibri"/>
              </a:rPr>
              <a:t>Student illnesses</a:t>
            </a:r>
            <a:endParaRPr lang="en-US"/>
          </a:p>
          <a:p>
            <a:pPr marL="567040"/>
            <a:r>
              <a:rPr lang="en-US">
                <a:cs typeface="Calibri"/>
              </a:rPr>
              <a:t>Students leaving a test setting unaccompanied by an adult</a:t>
            </a:r>
          </a:p>
          <a:p>
            <a:pPr marL="567040"/>
            <a:r>
              <a:rPr lang="en-US"/>
              <a:t>Students who don’t’ receive their accommodation or receive the incorrect accommodation</a:t>
            </a:r>
          </a:p>
          <a:p>
            <a:pPr marL="567040"/>
            <a:r>
              <a:rPr lang="en-US">
                <a:cs typeface="Calibri"/>
              </a:rPr>
              <a:t>Students accessing electronic devices during testing</a:t>
            </a:r>
            <a:endParaRPr lang="en-US"/>
          </a:p>
          <a:p>
            <a:pPr marL="567040"/>
            <a:r>
              <a:rPr lang="en-US">
                <a:cs typeface="Calibri"/>
              </a:rPr>
              <a:t>Adults providing inappropriate assistance or </a:t>
            </a:r>
            <a:endParaRPr lang="en-US"/>
          </a:p>
          <a:p>
            <a:pPr marL="567040"/>
            <a:r>
              <a:rPr lang="en-US">
                <a:cs typeface="Calibri"/>
              </a:rPr>
              <a:t>Lost test tickets</a:t>
            </a:r>
          </a:p>
        </p:txBody>
      </p:sp>
      <p:sp>
        <p:nvSpPr>
          <p:cNvPr id="4" name="Slide Number Placeholder 3"/>
          <p:cNvSpPr>
            <a:spLocks noGrp="1"/>
          </p:cNvSpPr>
          <p:nvPr>
            <p:ph type="sldNum" sz="quarter" idx="5"/>
          </p:nvPr>
        </p:nvSpPr>
        <p:spPr/>
        <p:txBody>
          <a:bodyPr/>
          <a:lstStyle/>
          <a:p>
            <a:fld id="{DDAE735D-4965-47BB-9CDE-C5384D8F0D1A}" type="slidenum">
              <a:rPr lang="en-US" smtClean="0"/>
              <a:t>43</a:t>
            </a:fld>
            <a:endParaRPr lang="en-US"/>
          </a:p>
        </p:txBody>
      </p:sp>
    </p:spTree>
    <p:extLst>
      <p:ext uri="{BB962C8B-B14F-4D97-AF65-F5344CB8AC3E}">
        <p14:creationId xmlns:p14="http://schemas.microsoft.com/office/powerpoint/2010/main" val="2212529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online testing environment can reduce sharing of test answers since students work through the test at their own pace. However, if not monitored correctly, students can review content on other computers. The test examiner should always be careful to be conscious of student behavior and ensure students are demonstrating their own knowledge of test content. Test examiners should intervene to stop cheating before it results in a test invalidation.  If you are unsure about cheating, allow testing to continue and report to the school test coordinator. If cheating is confirmed, test scores will be invalidated. </a:t>
            </a:r>
          </a:p>
        </p:txBody>
      </p:sp>
      <p:sp>
        <p:nvSpPr>
          <p:cNvPr id="4" name="Slide Number Placeholder 3"/>
          <p:cNvSpPr>
            <a:spLocks noGrp="1"/>
          </p:cNvSpPr>
          <p:nvPr>
            <p:ph type="sldNum" sz="quarter" idx="5"/>
          </p:nvPr>
        </p:nvSpPr>
        <p:spPr/>
        <p:txBody>
          <a:bodyPr/>
          <a:lstStyle/>
          <a:p>
            <a:fld id="{DDAE735D-4965-47BB-9CDE-C5384D8F0D1A}" type="slidenum">
              <a:rPr lang="en-US" smtClean="0"/>
              <a:t>44</a:t>
            </a:fld>
            <a:endParaRPr lang="en-US"/>
          </a:p>
        </p:txBody>
      </p:sp>
    </p:spTree>
    <p:extLst>
      <p:ext uri="{BB962C8B-B14F-4D97-AF65-F5344CB8AC3E}">
        <p14:creationId xmlns:p14="http://schemas.microsoft.com/office/powerpoint/2010/main" val="1515148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Test examiners should be actively monitoring during the entire testing time by walking around the room, assisting students with technology questions, and checking on students who are looking to gain information from other students. Test examiners should use testing time for monitoring and not doing other work. Test examiners should never point to test answers, share content knowledge or give students any advantage during testing. The test administrator may look at the test to see whether responses are entered and may not examine or comment on individual responses.</a:t>
            </a:r>
          </a:p>
        </p:txBody>
      </p:sp>
      <p:sp>
        <p:nvSpPr>
          <p:cNvPr id="4" name="Slide Number Placeholder 3"/>
          <p:cNvSpPr>
            <a:spLocks noGrp="1"/>
          </p:cNvSpPr>
          <p:nvPr>
            <p:ph type="sldNum" sz="quarter" idx="5"/>
          </p:nvPr>
        </p:nvSpPr>
        <p:spPr/>
        <p:txBody>
          <a:bodyPr/>
          <a:lstStyle/>
          <a:p>
            <a:fld id="{DDAE735D-4965-47BB-9CDE-C5384D8F0D1A}" type="slidenum">
              <a:rPr lang="en-US" smtClean="0"/>
              <a:t>45</a:t>
            </a:fld>
            <a:endParaRPr lang="en-US"/>
          </a:p>
        </p:txBody>
      </p:sp>
    </p:spTree>
    <p:extLst>
      <p:ext uri="{BB962C8B-B14F-4D97-AF65-F5344CB8AC3E}">
        <p14:creationId xmlns:p14="http://schemas.microsoft.com/office/powerpoint/2010/main" val="229673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Ensuring the confidentiality of test content is critical to ensure the security of the test administration. Failure to maintain the security of testing materials and content can lead to the invalidation of testing and/or a referral to the Professional Standards Commission. </a:t>
            </a:r>
          </a:p>
        </p:txBody>
      </p:sp>
      <p:sp>
        <p:nvSpPr>
          <p:cNvPr id="4" name="Slide Number Placeholder 3"/>
          <p:cNvSpPr>
            <a:spLocks noGrp="1"/>
          </p:cNvSpPr>
          <p:nvPr>
            <p:ph type="sldNum" sz="quarter" idx="5"/>
          </p:nvPr>
        </p:nvSpPr>
        <p:spPr/>
        <p:txBody>
          <a:bodyPr/>
          <a:lstStyle/>
          <a:p>
            <a:fld id="{DDAE735D-4965-47BB-9CDE-C5384D8F0D1A}" type="slidenum">
              <a:rPr lang="en-US" smtClean="0"/>
              <a:t>46</a:t>
            </a:fld>
            <a:endParaRPr lang="en-US"/>
          </a:p>
        </p:txBody>
      </p:sp>
    </p:spTree>
    <p:extLst>
      <p:ext uri="{BB962C8B-B14F-4D97-AF65-F5344CB8AC3E}">
        <p14:creationId xmlns:p14="http://schemas.microsoft.com/office/powerpoint/2010/main" val="950156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must exit the test properly in order for the test to be submitted for scoring. When students are done with the test, they should click the Review/End Test button, review their test items then click End Test and Submit. </a:t>
            </a:r>
          </a:p>
        </p:txBody>
      </p:sp>
      <p:sp>
        <p:nvSpPr>
          <p:cNvPr id="4" name="Slide Number Placeholder 3"/>
          <p:cNvSpPr>
            <a:spLocks noGrp="1"/>
          </p:cNvSpPr>
          <p:nvPr>
            <p:ph type="sldNum" sz="quarter" idx="5"/>
          </p:nvPr>
        </p:nvSpPr>
        <p:spPr/>
        <p:txBody>
          <a:bodyPr/>
          <a:lstStyle/>
          <a:p>
            <a:fld id="{DDAE735D-4965-47BB-9CDE-C5384D8F0D1A}" type="slidenum">
              <a:rPr lang="en-US" smtClean="0"/>
              <a:t>47</a:t>
            </a:fld>
            <a:endParaRPr lang="en-US"/>
          </a:p>
        </p:txBody>
      </p:sp>
    </p:spTree>
    <p:extLst>
      <p:ext uri="{BB962C8B-B14F-4D97-AF65-F5344CB8AC3E}">
        <p14:creationId xmlns:p14="http://schemas.microsoft.com/office/powerpoint/2010/main" val="376928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continue with best practices for reducing testing irregularities. </a:t>
            </a:r>
          </a:p>
        </p:txBody>
      </p:sp>
      <p:sp>
        <p:nvSpPr>
          <p:cNvPr id="4" name="Slide Number Placeholder 3"/>
          <p:cNvSpPr>
            <a:spLocks noGrp="1"/>
          </p:cNvSpPr>
          <p:nvPr>
            <p:ph type="sldNum" sz="quarter" idx="5"/>
          </p:nvPr>
        </p:nvSpPr>
        <p:spPr/>
        <p:txBody>
          <a:bodyPr/>
          <a:lstStyle/>
          <a:p>
            <a:fld id="{DDAE735D-4965-47BB-9CDE-C5384D8F0D1A}" type="slidenum">
              <a:rPr lang="en-US" smtClean="0"/>
              <a:t>48</a:t>
            </a:fld>
            <a:endParaRPr lang="en-US"/>
          </a:p>
        </p:txBody>
      </p:sp>
    </p:spTree>
    <p:extLst>
      <p:ext uri="{BB962C8B-B14F-4D97-AF65-F5344CB8AC3E}">
        <p14:creationId xmlns:p14="http://schemas.microsoft.com/office/powerpoint/2010/main" val="189532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 get a complete understanding of the testing process and avoiding irregularities, it is important to:</a:t>
            </a:r>
          </a:p>
          <a:p>
            <a:pPr marL="800018" lvl="1" indent="-342865">
              <a:buFont typeface="Arial" panose="020B0604020202020204" pitchFamily="34" charset="0"/>
              <a:buChar char="•"/>
            </a:pPr>
            <a:r>
              <a:rPr lang="en-US" sz="1400" dirty="0"/>
              <a:t>Participate in district training</a:t>
            </a:r>
          </a:p>
          <a:p>
            <a:pPr marL="800018" lvl="1" indent="-342865">
              <a:buFont typeface="Arial" panose="020B0604020202020204" pitchFamily="34" charset="0"/>
              <a:buChar char="•"/>
            </a:pPr>
            <a:r>
              <a:rPr lang="en-US" sz="1400" dirty="0"/>
              <a:t>Read Test Administrator Manuals that apply to your school and</a:t>
            </a:r>
          </a:p>
          <a:p>
            <a:pPr marL="800018" lvl="1" indent="-342865">
              <a:buFont typeface="Arial" panose="020B0604020202020204" pitchFamily="34" charset="0"/>
              <a:buChar char="•"/>
            </a:pPr>
            <a:r>
              <a:rPr lang="en-US" sz="1400" dirty="0"/>
              <a:t>Review the Student Assessment Handbook</a:t>
            </a:r>
          </a:p>
          <a:p>
            <a:endParaRPr lang="en-US" sz="1400" dirty="0"/>
          </a:p>
        </p:txBody>
      </p:sp>
      <p:sp>
        <p:nvSpPr>
          <p:cNvPr id="4" name="Slide Number Placeholder 3"/>
          <p:cNvSpPr>
            <a:spLocks noGrp="1"/>
          </p:cNvSpPr>
          <p:nvPr>
            <p:ph type="sldNum" sz="quarter" idx="10"/>
          </p:nvPr>
        </p:nvSpPr>
        <p:spPr/>
        <p:txBody>
          <a:bodyPr/>
          <a:lstStyle/>
          <a:p>
            <a:fld id="{E6530340-F5C0-43BA-9CC1-D63E860F355B}" type="slidenum">
              <a:rPr lang="en-US" smtClean="0"/>
              <a:t>49</a:t>
            </a:fld>
            <a:endParaRPr lang="en-US" dirty="0"/>
          </a:p>
        </p:txBody>
      </p:sp>
    </p:spTree>
    <p:extLst>
      <p:ext uri="{BB962C8B-B14F-4D97-AF65-F5344CB8AC3E}">
        <p14:creationId xmlns:p14="http://schemas.microsoft.com/office/powerpoint/2010/main" val="68065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a:cs typeface="Arial"/>
              </a:rPr>
              <a:t>The End of Course test is required for all students completing American Literature, Algebra I or Coordinate Algebra, Biology or US History. The End of Course is required for Advanced Placement (AP), International </a:t>
            </a:r>
            <a:r>
              <a:rPr lang="en-US" sz="3600" dirty="0">
                <a:latin typeface="Calibri"/>
                <a:ea typeface="Calibri" panose="020F0502020204030204" pitchFamily="34" charset="0"/>
                <a:cs typeface="Calibri"/>
              </a:rPr>
              <a:t>Baccalaureate (IB), and Dual Enrollment (DE) students in all content areas except US History.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defTabSz="1833006">
              <a:defRPr/>
            </a:pPr>
            <a:r>
              <a:rPr lang="en-US" sz="3600" dirty="0">
                <a:latin typeface="Calibri"/>
                <a:ea typeface="Calibri" panose="020F0502020204030204" pitchFamily="34" charset="0"/>
                <a:cs typeface="Calibri"/>
              </a:rPr>
              <a:t>▪ Students who are enrolled in an EOC-required course will take the related EOC assessment regardless of whether they are awarded high school credit for the course. The EOC shall count as a portion of the final grade.</a:t>
            </a:r>
          </a:p>
          <a:p>
            <a:pPr>
              <a:defRPr/>
            </a:pPr>
            <a:r>
              <a:rPr lang="en-US" sz="3600" dirty="0">
                <a:latin typeface="Calibri"/>
                <a:ea typeface="Calibri" panose="020F0502020204030204" pitchFamily="34" charset="0"/>
                <a:cs typeface="Calibri"/>
              </a:rPr>
              <a:t>▪Middle School students enrolled in an EOC course must also take the associated grade-level content EOG.</a:t>
            </a:r>
          </a:p>
          <a:p>
            <a:pPr>
              <a:defRPr/>
            </a:pPr>
            <a:r>
              <a:rPr lang="en-US" dirty="0"/>
              <a:t>▪</a:t>
            </a:r>
            <a:r>
              <a:rPr lang="en-US" sz="3600" dirty="0">
                <a:latin typeface="Calibri"/>
                <a:ea typeface="Calibri" panose="020F0502020204030204" pitchFamily="34" charset="0"/>
                <a:cs typeface="Calibri"/>
              </a:rPr>
              <a:t>Remember, HS Physical Science is no longer an End-of-Course assessment and may only be administered to 8th grade students enrolled in HS Physical Science during the Spring End of Grade assessment window. </a:t>
            </a:r>
            <a:endParaRPr lang="en-US" dirty="0">
              <a:cs typeface="Arial"/>
            </a:endParaRPr>
          </a:p>
        </p:txBody>
      </p:sp>
      <p:sp>
        <p:nvSpPr>
          <p:cNvPr id="4" name="Header Placeholder 3"/>
          <p:cNvSpPr>
            <a:spLocks noGrp="1"/>
          </p:cNvSpPr>
          <p:nvPr>
            <p:ph type="hdr" sz="quarter"/>
          </p:nvPr>
        </p:nvSpPr>
        <p:spPr/>
        <p:txBody>
          <a:bodyPr/>
          <a:lstStyle/>
          <a:p>
            <a:r>
              <a:rPr lang="en-US"/>
              <a:t>Test Setup &amp; Pre-Admin Winter 2021 EOC/Spring 2021 Mid-Month</a:t>
            </a:r>
          </a:p>
        </p:txBody>
      </p:sp>
      <p:sp>
        <p:nvSpPr>
          <p:cNvPr id="5" name="Date Placeholder 4"/>
          <p:cNvSpPr>
            <a:spLocks noGrp="1"/>
          </p:cNvSpPr>
          <p:nvPr>
            <p:ph type="dt" idx="1"/>
          </p:nvPr>
        </p:nvSpPr>
        <p:spPr/>
        <p:txBody>
          <a:bodyPr/>
          <a:lstStyle/>
          <a:p>
            <a:r>
              <a:rPr lang="en-US"/>
              <a:t>10/12/2021</a:t>
            </a:r>
          </a:p>
        </p:txBody>
      </p:sp>
      <p:sp>
        <p:nvSpPr>
          <p:cNvPr id="6" name="Slide Number Placeholder 5"/>
          <p:cNvSpPr>
            <a:spLocks noGrp="1"/>
          </p:cNvSpPr>
          <p:nvPr>
            <p:ph type="sldNum" sz="quarter" idx="5"/>
          </p:nvPr>
        </p:nvSpPr>
        <p:spPr/>
        <p:txBody>
          <a:bodyPr/>
          <a:lstStyle/>
          <a:p>
            <a:fld id="{9271CFC3-20A8-4356-8593-3DAD199D2D06}" type="slidenum">
              <a:rPr lang="en-US" smtClean="0"/>
              <a:t>5</a:t>
            </a:fld>
            <a:endParaRPr lang="en-US"/>
          </a:p>
        </p:txBody>
      </p:sp>
    </p:spTree>
    <p:extLst>
      <p:ext uri="{BB962C8B-B14F-4D97-AF65-F5344CB8AC3E}">
        <p14:creationId xmlns:p14="http://schemas.microsoft.com/office/powerpoint/2010/main" val="4112176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Testing Irregularities represent deviations from standard test security and test administration procedures. </a:t>
            </a:r>
          </a:p>
          <a:p>
            <a:r>
              <a:rPr lang="en-US" sz="1000" dirty="0"/>
              <a:t>Irregularities can occur inside and outside of the testing environment. </a:t>
            </a:r>
          </a:p>
          <a:p>
            <a:r>
              <a:rPr lang="en-US" sz="1000" dirty="0"/>
              <a:t>It is the responsibility of all personnel in the local system to follow reporting protocol as they become aware of testing irregularities. </a:t>
            </a:r>
          </a:p>
          <a:p>
            <a:r>
              <a:rPr lang="en-US" sz="1000" dirty="0"/>
              <a:t>The standard reporting protocol requires that any testing irregularity to be handled immediately. To ensure these matters are dealt with quickly the examiner or other staff person must tell the School Test Coordinator as soon as possible. </a:t>
            </a:r>
          </a:p>
          <a:p>
            <a:r>
              <a:rPr lang="en-US" sz="1000" dirty="0"/>
              <a:t>The School Test Coordinator must then let the System Test Coordinator know that a possible testing irregularity has occurred. </a:t>
            </a:r>
          </a:p>
          <a:p>
            <a:r>
              <a:rPr lang="en-US" sz="1100" dirty="0"/>
              <a:t>The System Test Coordinator is required to contact the Assessment Specialist in the Assessment Division.</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50</a:t>
            </a:fld>
            <a:endParaRPr lang="en-US" dirty="0"/>
          </a:p>
        </p:txBody>
      </p:sp>
    </p:spTree>
    <p:extLst>
      <p:ext uri="{BB962C8B-B14F-4D97-AF65-F5344CB8AC3E}">
        <p14:creationId xmlns:p14="http://schemas.microsoft.com/office/powerpoint/2010/main" val="566232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Test Coordinator uses the information that you provide when talking with the assessment specialist and to complete a testing irregularity form in the </a:t>
            </a:r>
            <a:r>
              <a:rPr lang="en-US" dirty="0" err="1"/>
              <a:t>MyGaDOE</a:t>
            </a:r>
            <a:r>
              <a:rPr lang="en-US" dirty="0"/>
              <a:t> Portal.</a:t>
            </a:r>
          </a:p>
          <a:p>
            <a:endParaRPr lang="en-US" dirty="0"/>
          </a:p>
          <a:p>
            <a:r>
              <a:rPr lang="en-US" dirty="0"/>
              <a:t>It is important to share details about what happened about:</a:t>
            </a:r>
          </a:p>
          <a:p>
            <a:endParaRPr lang="en-US" dirty="0"/>
          </a:p>
          <a:p>
            <a:r>
              <a:rPr lang="en-US" dirty="0"/>
              <a:t>Who was involved in the incident.</a:t>
            </a:r>
          </a:p>
          <a:p>
            <a:r>
              <a:rPr lang="en-US" dirty="0"/>
              <a:t>To what degree was the student or students involved in the situation disadvantaged or advantaged.</a:t>
            </a:r>
          </a:p>
          <a:p>
            <a:r>
              <a:rPr lang="en-US" dirty="0"/>
              <a:t>What evidence supports the district’s recommendation(s) or summary of the incident. </a:t>
            </a:r>
          </a:p>
          <a:p>
            <a:endParaRPr lang="en-US" dirty="0"/>
          </a:p>
          <a:p>
            <a:r>
              <a:rPr lang="en-US" dirty="0"/>
              <a:t>When incomplete information is submitted, the district’s Assessment Specialist may reject the testing irregularity form and ask the System Test Coordinator to answer key questions and provide additional documentation.</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51</a:t>
            </a:fld>
            <a:endParaRPr lang="en-US" dirty="0"/>
          </a:p>
        </p:txBody>
      </p:sp>
    </p:spTree>
    <p:extLst>
      <p:ext uri="{BB962C8B-B14F-4D97-AF65-F5344CB8AC3E}">
        <p14:creationId xmlns:p14="http://schemas.microsoft.com/office/powerpoint/2010/main" val="1572118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Test Coordinator uses the information that you provide when talking with the assessment specialist and to complete a testing irregularity form in the </a:t>
            </a:r>
            <a:r>
              <a:rPr lang="en-US" dirty="0" err="1"/>
              <a:t>MyGaDOE</a:t>
            </a:r>
            <a:r>
              <a:rPr lang="en-US" dirty="0"/>
              <a:t> Portal.</a:t>
            </a:r>
          </a:p>
          <a:p>
            <a:endParaRPr lang="en-US" dirty="0"/>
          </a:p>
          <a:p>
            <a:r>
              <a:rPr lang="en-US" dirty="0"/>
              <a:t>It is important to share details about what happened about:</a:t>
            </a:r>
          </a:p>
          <a:p>
            <a:endParaRPr lang="en-US" dirty="0"/>
          </a:p>
          <a:p>
            <a:r>
              <a:rPr lang="en-US" dirty="0"/>
              <a:t>Who was involved in the incident.</a:t>
            </a:r>
          </a:p>
          <a:p>
            <a:r>
              <a:rPr lang="en-US" dirty="0"/>
              <a:t>To what degree was the student or students involved in the situation disadvantaged or advantaged.</a:t>
            </a:r>
          </a:p>
          <a:p>
            <a:r>
              <a:rPr lang="en-US" dirty="0"/>
              <a:t>What evidence supports the district’s recommendation(s) or summary of the incident. </a:t>
            </a:r>
          </a:p>
          <a:p>
            <a:endParaRPr lang="en-US" dirty="0"/>
          </a:p>
          <a:p>
            <a:r>
              <a:rPr lang="en-US" dirty="0"/>
              <a:t>When incomplete information is submitted, the district’s Assessment Specialist may reject the testing irregularity form and ask the System Test Coordinator to answer key questions and provide additional documentation.</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52</a:t>
            </a:fld>
            <a:endParaRPr lang="en-US" dirty="0"/>
          </a:p>
        </p:txBody>
      </p:sp>
    </p:spTree>
    <p:extLst>
      <p:ext uri="{BB962C8B-B14F-4D97-AF65-F5344CB8AC3E}">
        <p14:creationId xmlns:p14="http://schemas.microsoft.com/office/powerpoint/2010/main" val="1609129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situation, we know that Malcom Jacobs was unsupervised during the test administration. Now we need to provide additional details to give a more complete description of the incident. (CLICK) Now we can see that he was away from the testing environment for 10 minutes. (CLICK) He did not have access to test related content because the video showed he went straight to the office. (CLICK) Finally, he completed the test in time so he wasn’t disadvantaged by the time he was away from the test. This gives the system Test Coordinator and the state assessment specialist all the information needed to determine how to respond to the situation. </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53</a:t>
            </a:fld>
            <a:endParaRPr lang="en-US" dirty="0"/>
          </a:p>
        </p:txBody>
      </p:sp>
    </p:spTree>
    <p:extLst>
      <p:ext uri="{BB962C8B-B14F-4D97-AF65-F5344CB8AC3E}">
        <p14:creationId xmlns:p14="http://schemas.microsoft.com/office/powerpoint/2010/main" val="1567606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ways to avoid testing irregularities. Test Examiners should know exactly which accommodations students are scheduled to receive and how to implement the accommodation. Test Coordinators should also manage the testing schedules so that there are no conflicts with lunch or dismissal and that Test Examiners are aware of students that need extended time.  In addition, Test Examiners should have all the materials needed for accommodations such as headsets, special booklets, large monitors or other forms of assistive technology. </a:t>
            </a:r>
          </a:p>
        </p:txBody>
      </p:sp>
      <p:sp>
        <p:nvSpPr>
          <p:cNvPr id="4" name="Slide Number Placeholder 3"/>
          <p:cNvSpPr>
            <a:spLocks noGrp="1"/>
          </p:cNvSpPr>
          <p:nvPr>
            <p:ph type="sldNum" sz="quarter" idx="10"/>
          </p:nvPr>
        </p:nvSpPr>
        <p:spPr/>
        <p:txBody>
          <a:bodyPr/>
          <a:lstStyle/>
          <a:p>
            <a:fld id="{E6530340-F5C0-43BA-9CC1-D63E860F355B}" type="slidenum">
              <a:rPr lang="en-US" smtClean="0"/>
              <a:t>54</a:t>
            </a:fld>
            <a:endParaRPr lang="en-US" dirty="0"/>
          </a:p>
        </p:txBody>
      </p:sp>
    </p:spTree>
    <p:extLst>
      <p:ext uri="{BB962C8B-B14F-4D97-AF65-F5344CB8AC3E}">
        <p14:creationId xmlns:p14="http://schemas.microsoft.com/office/powerpoint/2010/main" val="37865554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ensure that students who receive a read-aloud accommodation receive an error free administration. Test Examiners should check to make sure that headsets are working properly, and sound is functioning on the computer. Students should be told to raise their hand and tell the examiner if sound is not working. It is very important that Test Examiners verify that the correct TTS accommodation appears on test tickets. </a:t>
            </a:r>
          </a:p>
        </p:txBody>
      </p:sp>
      <p:sp>
        <p:nvSpPr>
          <p:cNvPr id="4" name="Slide Number Placeholder 3"/>
          <p:cNvSpPr>
            <a:spLocks noGrp="1"/>
          </p:cNvSpPr>
          <p:nvPr>
            <p:ph type="sldNum" sz="quarter" idx="10"/>
          </p:nvPr>
        </p:nvSpPr>
        <p:spPr/>
        <p:txBody>
          <a:bodyPr/>
          <a:lstStyle/>
          <a:p>
            <a:fld id="{E6530340-F5C0-43BA-9CC1-D63E860F355B}" type="slidenum">
              <a:rPr lang="en-US" smtClean="0"/>
              <a:t>55</a:t>
            </a:fld>
            <a:endParaRPr lang="en-US" dirty="0"/>
          </a:p>
        </p:txBody>
      </p:sp>
    </p:spTree>
    <p:extLst>
      <p:ext uri="{BB962C8B-B14F-4D97-AF65-F5344CB8AC3E}">
        <p14:creationId xmlns:p14="http://schemas.microsoft.com/office/powerpoint/2010/main" val="168922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Examiners should know that the test roster and test ticket should show TTS-S for the standard read aloud accommodation and TTS-C for the conditional read-aloud that includes the passages. If the tickets are incorrect, the Test Examiner should stop </a:t>
            </a:r>
            <a:r>
              <a:rPr lang="en-US"/>
              <a:t>testing and contact </a:t>
            </a:r>
            <a:r>
              <a:rPr lang="en-US" dirty="0"/>
              <a:t>their Test Coordinator. The Test Coordinator will need to update the accommodation in INSIGHT, print out new test tickets and begin testing. IF the student begins testing before the error is discovered, the Test Coordinator will need to contact the System Test Coordinator. </a:t>
            </a:r>
          </a:p>
          <a:p>
            <a:endParaRPr lang="en-US" dirty="0"/>
          </a:p>
          <a:p>
            <a:r>
              <a:rPr lang="en-US" dirty="0"/>
              <a:t>Test Examiners should examine test tickets for all students to ensure that the name and GTID are correct for the student. </a:t>
            </a:r>
          </a:p>
        </p:txBody>
      </p:sp>
      <p:sp>
        <p:nvSpPr>
          <p:cNvPr id="4" name="Slide Number Placeholder 3"/>
          <p:cNvSpPr>
            <a:spLocks noGrp="1"/>
          </p:cNvSpPr>
          <p:nvPr>
            <p:ph type="sldNum" sz="quarter" idx="10"/>
          </p:nvPr>
        </p:nvSpPr>
        <p:spPr/>
        <p:txBody>
          <a:bodyPr/>
          <a:lstStyle/>
          <a:p>
            <a:fld id="{E6530340-F5C0-43BA-9CC1-D63E860F355B}" type="slidenum">
              <a:rPr lang="en-US" smtClean="0"/>
              <a:t>56</a:t>
            </a:fld>
            <a:endParaRPr lang="en-US" dirty="0"/>
          </a:p>
        </p:txBody>
      </p:sp>
    </p:spTree>
    <p:extLst>
      <p:ext uri="{BB962C8B-B14F-4D97-AF65-F5344CB8AC3E}">
        <p14:creationId xmlns:p14="http://schemas.microsoft.com/office/powerpoint/2010/main" val="217338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phones and other electronic devices can interfere with testing and possibly give students access to test content during testing. In order to minimize this risk, schools should let families know that cell phones and smart watches are prohibited in the testing environment. Test Examiners should always be monitoring the test environment actively walking around the classroom at all times. The Test Examiner should display the No Cell Phone sign outside the classroom. If a Test Examiner notices that the student has a device but didn’t access the device, they can simply take the device and allow the student to continue testing. School Test Coordinators should have a school plan for collecting and redistributing electronic devices. </a:t>
            </a:r>
          </a:p>
        </p:txBody>
      </p:sp>
      <p:sp>
        <p:nvSpPr>
          <p:cNvPr id="4" name="Slide Number Placeholder 3"/>
          <p:cNvSpPr>
            <a:spLocks noGrp="1"/>
          </p:cNvSpPr>
          <p:nvPr>
            <p:ph type="sldNum" sz="quarter" idx="10"/>
          </p:nvPr>
        </p:nvSpPr>
        <p:spPr/>
        <p:txBody>
          <a:bodyPr/>
          <a:lstStyle/>
          <a:p>
            <a:fld id="{E6530340-F5C0-43BA-9CC1-D63E860F355B}" type="slidenum">
              <a:rPr lang="en-US" smtClean="0"/>
              <a:t>57</a:t>
            </a:fld>
            <a:endParaRPr lang="en-US" dirty="0"/>
          </a:p>
        </p:txBody>
      </p:sp>
    </p:spTree>
    <p:extLst>
      <p:ext uri="{BB962C8B-B14F-4D97-AF65-F5344CB8AC3E}">
        <p14:creationId xmlns:p14="http://schemas.microsoft.com/office/powerpoint/2010/main" val="1737479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method for collecting cell phones is to place the cell phone in a plastic bag with a raffle ticket and give the student a matching raffle ticket. Another method would be to have students place their name on the plastic bag with the phone or device. </a:t>
            </a:r>
          </a:p>
        </p:txBody>
      </p:sp>
      <p:sp>
        <p:nvSpPr>
          <p:cNvPr id="4" name="Slide Number Placeholder 3"/>
          <p:cNvSpPr>
            <a:spLocks noGrp="1"/>
          </p:cNvSpPr>
          <p:nvPr>
            <p:ph type="sldNum" sz="quarter" idx="10"/>
          </p:nvPr>
        </p:nvSpPr>
        <p:spPr/>
        <p:txBody>
          <a:bodyPr/>
          <a:lstStyle/>
          <a:p>
            <a:fld id="{E6530340-F5C0-43BA-9CC1-D63E860F355B}" type="slidenum">
              <a:rPr lang="en-US" smtClean="0"/>
              <a:t>58</a:t>
            </a:fld>
            <a:endParaRPr lang="en-US" dirty="0"/>
          </a:p>
        </p:txBody>
      </p:sp>
    </p:spTree>
    <p:extLst>
      <p:ext uri="{BB962C8B-B14F-4D97-AF65-F5344CB8AC3E}">
        <p14:creationId xmlns:p14="http://schemas.microsoft.com/office/powerpoint/2010/main" val="559695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 do if the Test Examiner confirms that the student accessed the electronic device during testing. If the examiner determines that the student used the device to cheat or share test content, the examiner should collect the device, and remove the student from the test environment. However, if the Test Examiner only suspects that the student cheated, they should collect the device and allow the student to complete testing. When appropriate, the Test Coordinator should investigate if the student was advantaged by having the device during testing. </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59</a:t>
            </a:fld>
            <a:endParaRPr lang="en-US" dirty="0"/>
          </a:p>
        </p:txBody>
      </p:sp>
    </p:spTree>
    <p:extLst>
      <p:ext uri="{BB962C8B-B14F-4D97-AF65-F5344CB8AC3E}">
        <p14:creationId xmlns:p14="http://schemas.microsoft.com/office/powerpoint/2010/main" val="121014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Each testing setup is unique so make sure to preview your test environment before test day. Test administrators should consider how desks, tables or computers are distributed and the proximity of students. Physical barriers limit distractions and discourage cheating.  Make sure all instructional materials are covered. If there is a question about whether materials should be covered, it is best to be safe and cover them. Make sure that INSIGHT is functioning on testing devices. You can check the system using the Secure Practice Test or Secure Practice Test with Response Transmission. Schools should have a plan to minimize background noise and for test monitors in the halls to manage any students. Make sure that there is a Do Not Disturb and No Electronic Devices Sign for the Door. You should also have a plan for gathering cell phones and other electronic devices so students do not use them during testing. </a:t>
            </a:r>
          </a:p>
        </p:txBody>
      </p:sp>
      <p:sp>
        <p:nvSpPr>
          <p:cNvPr id="4" name="Slide Number Placeholder 3"/>
          <p:cNvSpPr>
            <a:spLocks noGrp="1"/>
          </p:cNvSpPr>
          <p:nvPr>
            <p:ph type="sldNum" sz="quarter" idx="5"/>
          </p:nvPr>
        </p:nvSpPr>
        <p:spPr/>
        <p:txBody>
          <a:bodyPr/>
          <a:lstStyle/>
          <a:p>
            <a:fld id="{DDAE735D-4965-47BB-9CDE-C5384D8F0D1A}" type="slidenum">
              <a:rPr lang="en-US" smtClean="0"/>
              <a:t>6</a:t>
            </a:fld>
            <a:endParaRPr lang="en-US"/>
          </a:p>
        </p:txBody>
      </p:sp>
    </p:spTree>
    <p:extLst>
      <p:ext uri="{BB962C8B-B14F-4D97-AF65-F5344CB8AC3E}">
        <p14:creationId xmlns:p14="http://schemas.microsoft.com/office/powerpoint/2010/main" val="3139240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best to minimize risks caused by online testing interruptions before testing. Schools should ensure that other online activities will not compete for bandwidth necessary for testing. The district technology team should perform readiness checks and download test content including TTS to the COS before testing. Examiners should be aware of troubleshooting tips and have contact information for technology support. Finally, watch the weather to determine potential impact to testing. </a:t>
            </a:r>
          </a:p>
        </p:txBody>
      </p:sp>
      <p:sp>
        <p:nvSpPr>
          <p:cNvPr id="4" name="Slide Number Placeholder 3"/>
          <p:cNvSpPr>
            <a:spLocks noGrp="1"/>
          </p:cNvSpPr>
          <p:nvPr>
            <p:ph type="sldNum" sz="quarter" idx="10"/>
          </p:nvPr>
        </p:nvSpPr>
        <p:spPr/>
        <p:txBody>
          <a:bodyPr/>
          <a:lstStyle/>
          <a:p>
            <a:fld id="{E6530340-F5C0-43BA-9CC1-D63E860F355B}" type="slidenum">
              <a:rPr lang="en-US" smtClean="0"/>
              <a:t>60</a:t>
            </a:fld>
            <a:endParaRPr lang="en-US" dirty="0"/>
          </a:p>
        </p:txBody>
      </p:sp>
    </p:spTree>
    <p:extLst>
      <p:ext uri="{BB962C8B-B14F-4D97-AF65-F5344CB8AC3E}">
        <p14:creationId xmlns:p14="http://schemas.microsoft.com/office/powerpoint/2010/main" val="13774341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530340-F5C0-43BA-9CC1-D63E860F355B}" type="slidenum">
              <a:rPr lang="en-US" smtClean="0"/>
              <a:t>61</a:t>
            </a:fld>
            <a:endParaRPr lang="en-US" dirty="0"/>
          </a:p>
        </p:txBody>
      </p:sp>
      <p:sp>
        <p:nvSpPr>
          <p:cNvPr id="6" name="Notes Placeholder 5"/>
          <p:cNvSpPr>
            <a:spLocks noGrp="1"/>
          </p:cNvSpPr>
          <p:nvPr>
            <p:ph type="body" sz="quarter" idx="3"/>
          </p:nvPr>
        </p:nvSpPr>
        <p:spPr/>
        <p:txBody>
          <a:bodyPr/>
          <a:lstStyle/>
          <a:p>
            <a:r>
              <a:rPr lang="en-US" dirty="0"/>
              <a:t>If you do encounter connectivity issues during testing, use the appropriate troubleshooting tools available to correct the issues. If problems persist, your System Test Coordinator should use their best judgement to determine whether to allow the student to continue testing. Examiners should keep track of time lost so when connectivity returns, students can have the balance of their time. If appropriate, call the help desk for additional assistance. </a:t>
            </a:r>
          </a:p>
        </p:txBody>
      </p:sp>
    </p:spTree>
    <p:extLst>
      <p:ext uri="{BB962C8B-B14F-4D97-AF65-F5344CB8AC3E}">
        <p14:creationId xmlns:p14="http://schemas.microsoft.com/office/powerpoint/2010/main" val="1025076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to minimize irregularities regarding directions. Test Examiners and test takers should be given the opportunity to review the format of the test and the test directions. Examiners should review test manuals and contact their School Test Coordinator if there are any questions. Students should understand time limits and Test Examiners should make students aware of how much time is left during testing. Students, teachers and parents can go to Experience Online Testing Georgia and the Secure Practice Tests to become accustomed to the test. </a:t>
            </a:r>
          </a:p>
        </p:txBody>
      </p:sp>
      <p:sp>
        <p:nvSpPr>
          <p:cNvPr id="4" name="Slide Number Placeholder 3"/>
          <p:cNvSpPr>
            <a:spLocks noGrp="1"/>
          </p:cNvSpPr>
          <p:nvPr>
            <p:ph type="sldNum" sz="quarter" idx="10"/>
          </p:nvPr>
        </p:nvSpPr>
        <p:spPr/>
        <p:txBody>
          <a:bodyPr/>
          <a:lstStyle/>
          <a:p>
            <a:fld id="{E6530340-F5C0-43BA-9CC1-D63E860F355B}" type="slidenum">
              <a:rPr lang="en-US" smtClean="0"/>
              <a:t>62</a:t>
            </a:fld>
            <a:endParaRPr lang="en-US" dirty="0"/>
          </a:p>
        </p:txBody>
      </p:sp>
    </p:spTree>
    <p:extLst>
      <p:ext uri="{BB962C8B-B14F-4D97-AF65-F5344CB8AC3E}">
        <p14:creationId xmlns:p14="http://schemas.microsoft.com/office/powerpoint/2010/main" val="8557881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530340-F5C0-43BA-9CC1-D63E860F355B}" type="slidenum">
              <a:rPr lang="en-US" smtClean="0"/>
              <a:t>63</a:t>
            </a:fld>
            <a:endParaRPr lang="en-US" dirty="0"/>
          </a:p>
        </p:txBody>
      </p:sp>
      <p:sp>
        <p:nvSpPr>
          <p:cNvPr id="6" name="Notes Placeholder 5"/>
          <p:cNvSpPr>
            <a:spLocks noGrp="1"/>
          </p:cNvSpPr>
          <p:nvPr>
            <p:ph type="body" sz="quarter" idx="3"/>
          </p:nvPr>
        </p:nvSpPr>
        <p:spPr/>
        <p:txBody>
          <a:bodyPr/>
          <a:lstStyle/>
          <a:p>
            <a:r>
              <a:rPr lang="en-US" dirty="0"/>
              <a:t>Let's look at the features that are built into the Georgia Milestones. Examiners should help students become familiar with these symbols. Examiners should let students in grades 6-12 know that they will see the no calculator symbol in section 1 part A. Once students go beyond this section, they will not be able to return. Students should also be aware of how to end a test when they are finished. Students should be comfortable with the online program and format of the test before logging in to take Georgia Milestones. </a:t>
            </a:r>
          </a:p>
        </p:txBody>
      </p:sp>
    </p:spTree>
    <p:extLst>
      <p:ext uri="{BB962C8B-B14F-4D97-AF65-F5344CB8AC3E}">
        <p14:creationId xmlns:p14="http://schemas.microsoft.com/office/powerpoint/2010/main" val="3586342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Now that testing is over, what do you need to do?</a:t>
            </a:r>
          </a:p>
        </p:txBody>
      </p:sp>
      <p:sp>
        <p:nvSpPr>
          <p:cNvPr id="4" name="Slide Number Placeholder 3"/>
          <p:cNvSpPr>
            <a:spLocks noGrp="1"/>
          </p:cNvSpPr>
          <p:nvPr>
            <p:ph type="sldNum" sz="quarter" idx="5"/>
          </p:nvPr>
        </p:nvSpPr>
        <p:spPr/>
        <p:txBody>
          <a:bodyPr/>
          <a:lstStyle/>
          <a:p>
            <a:fld id="{DDAE735D-4965-47BB-9CDE-C5384D8F0D1A}" type="slidenum">
              <a:rPr lang="en-US" smtClean="0"/>
              <a:t>64</a:t>
            </a:fld>
            <a:endParaRPr lang="en-US"/>
          </a:p>
        </p:txBody>
      </p:sp>
    </p:spTree>
    <p:extLst>
      <p:ext uri="{BB962C8B-B14F-4D97-AF65-F5344CB8AC3E}">
        <p14:creationId xmlns:p14="http://schemas.microsoft.com/office/powerpoint/2010/main" val="7281856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Remember that test tickets, used scratch paper, and testing rosters are all secure test materials. Follow protocol to ensure that all materials have been returned and verified by the school test coordinator. </a:t>
            </a:r>
          </a:p>
          <a:p>
            <a:r>
              <a:rPr lang="en-US" dirty="0"/>
              <a:t>Examiners must account for all test materials before dismissing students from the testing room.</a:t>
            </a:r>
          </a:p>
          <a:p>
            <a:r>
              <a:rPr lang="en-US" dirty="0"/>
              <a:t>All individuals who have the responsibility for handling the Georgia Milestones assessments are accountable for all test materials assigned to them before, during, and after the test administration.  Any discrepancies should be documented and reported to the School Test Coordinator.</a:t>
            </a:r>
          </a:p>
          <a:p>
            <a:endParaRPr lang="en-US" dirty="0"/>
          </a:p>
        </p:txBody>
      </p:sp>
      <p:sp>
        <p:nvSpPr>
          <p:cNvPr id="4" name="Slide Number Placeholder 3"/>
          <p:cNvSpPr>
            <a:spLocks noGrp="1"/>
          </p:cNvSpPr>
          <p:nvPr>
            <p:ph type="sldNum" sz="quarter" idx="5"/>
          </p:nvPr>
        </p:nvSpPr>
        <p:spPr/>
        <p:txBody>
          <a:bodyPr/>
          <a:lstStyle/>
          <a:p>
            <a:fld id="{DDAE735D-4965-47BB-9CDE-C5384D8F0D1A}" type="slidenum">
              <a:rPr lang="en-US" smtClean="0"/>
              <a:t>65</a:t>
            </a:fld>
            <a:endParaRPr lang="en-US"/>
          </a:p>
        </p:txBody>
      </p:sp>
    </p:spTree>
    <p:extLst>
      <p:ext uri="{BB962C8B-B14F-4D97-AF65-F5344CB8AC3E}">
        <p14:creationId xmlns:p14="http://schemas.microsoft.com/office/powerpoint/2010/main" val="22859650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this portion of the Test Examiner training. Now, you should work with your school test coordinator to receive instructions specific for your district. </a:t>
            </a:r>
          </a:p>
        </p:txBody>
      </p:sp>
      <p:sp>
        <p:nvSpPr>
          <p:cNvPr id="4" name="Slide Number Placeholder 3"/>
          <p:cNvSpPr>
            <a:spLocks noGrp="1"/>
          </p:cNvSpPr>
          <p:nvPr>
            <p:ph type="sldNum" sz="quarter" idx="5"/>
          </p:nvPr>
        </p:nvSpPr>
        <p:spPr/>
        <p:txBody>
          <a:bodyPr/>
          <a:lstStyle/>
          <a:p>
            <a:fld id="{B76E8109-D017-4B6F-AD0C-B629D608F015}" type="slidenum">
              <a:rPr lang="en-US" smtClean="0"/>
              <a:t>66</a:t>
            </a:fld>
            <a:endParaRPr lang="en-US"/>
          </a:p>
        </p:txBody>
      </p:sp>
    </p:spTree>
    <p:extLst>
      <p:ext uri="{BB962C8B-B14F-4D97-AF65-F5344CB8AC3E}">
        <p14:creationId xmlns:p14="http://schemas.microsoft.com/office/powerpoint/2010/main" val="374319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Look through the Test Administration Manual to ensure you have all materials including scratch paper, student rosters, test tickets, a clock, and pencils. Test examiners should know ahead of time about any accommodations for students and should know how to help implement them in the test environment. Make sure you know of any district requirements such as hand-held calculators, or paper copies of ancillary materials. </a:t>
            </a:r>
          </a:p>
        </p:txBody>
      </p:sp>
      <p:sp>
        <p:nvSpPr>
          <p:cNvPr id="4" name="Slide Number Placeholder 3"/>
          <p:cNvSpPr>
            <a:spLocks noGrp="1"/>
          </p:cNvSpPr>
          <p:nvPr>
            <p:ph type="sldNum" sz="quarter" idx="5"/>
          </p:nvPr>
        </p:nvSpPr>
        <p:spPr/>
        <p:txBody>
          <a:bodyPr/>
          <a:lstStyle/>
          <a:p>
            <a:fld id="{DDAE735D-4965-47BB-9CDE-C5384D8F0D1A}" type="slidenum">
              <a:rPr lang="en-US" smtClean="0"/>
              <a:t>7</a:t>
            </a:fld>
            <a:endParaRPr lang="en-US"/>
          </a:p>
        </p:txBody>
      </p:sp>
    </p:spTree>
    <p:extLst>
      <p:ext uri="{BB962C8B-B14F-4D97-AF65-F5344CB8AC3E}">
        <p14:creationId xmlns:p14="http://schemas.microsoft.com/office/powerpoint/2010/main" val="913967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numerous resources available for educators, administrators, students and technology leaders for preparation and implementation of Georgia Milestones on the Georgia Milestones Resources page.</a:t>
            </a:r>
            <a:endParaRPr lang="en-US" dirty="0"/>
          </a:p>
        </p:txBody>
      </p:sp>
      <p:sp>
        <p:nvSpPr>
          <p:cNvPr id="4" name="Slide Number Placeholder 3"/>
          <p:cNvSpPr>
            <a:spLocks noGrp="1"/>
          </p:cNvSpPr>
          <p:nvPr>
            <p:ph type="sldNum" sz="quarter" idx="5"/>
          </p:nvPr>
        </p:nvSpPr>
        <p:spPr/>
        <p:txBody>
          <a:bodyPr/>
          <a:lstStyle/>
          <a:p>
            <a:fld id="{30EB9B95-B308-412A-9D1B-F8D9AA4D73B7}" type="slidenum">
              <a:rPr lang="en-US" smtClean="0"/>
              <a:t>8</a:t>
            </a:fld>
            <a:endParaRPr lang="en-US"/>
          </a:p>
        </p:txBody>
      </p:sp>
    </p:spTree>
    <p:extLst>
      <p:ext uri="{BB962C8B-B14F-4D97-AF65-F5344CB8AC3E}">
        <p14:creationId xmlns:p14="http://schemas.microsoft.com/office/powerpoint/2010/main" val="221610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resources offered for training. The Recorded Webinars are these presentations that are delivered from the GaDOE. The links will take you to the PowerPoints.  Videos are short presentations that cover a series of topics. PowerPoint documents are offered so districts can redeliver topics. Most PowerPoints include the script for your redelivery. QuickStart Guides are short pdf documents with information to quickly guide users on training topics. Lastly, School Test Coordinator course can be accessed through the MyGaDOE portal, clicking on PLO and searching for the course. </a:t>
            </a:r>
            <a:endParaRPr lang="en-US" dirty="0">
              <a:cs typeface="Calibri"/>
            </a:endParaRPr>
          </a:p>
        </p:txBody>
      </p:sp>
      <p:sp>
        <p:nvSpPr>
          <p:cNvPr id="4" name="Slide Number Placeholder 3"/>
          <p:cNvSpPr>
            <a:spLocks noGrp="1"/>
          </p:cNvSpPr>
          <p:nvPr>
            <p:ph type="sldNum" sz="quarter" idx="10"/>
          </p:nvPr>
        </p:nvSpPr>
        <p:spPr/>
        <p:txBody>
          <a:bodyPr/>
          <a:lstStyle/>
          <a:p>
            <a:pPr>
              <a:defRPr/>
            </a:pPr>
            <a:fld id="{803A73EC-F890-474A-8E2B-4BAC3BAEA038}" type="slidenum">
              <a:rPr lang="en-US" smtClean="0"/>
              <a:pPr>
                <a:defRPr/>
              </a:pPr>
              <a:t>9</a:t>
            </a:fld>
            <a:endParaRPr lang="en-US"/>
          </a:p>
        </p:txBody>
      </p:sp>
    </p:spTree>
    <p:extLst>
      <p:ext uri="{BB962C8B-B14F-4D97-AF65-F5344CB8AC3E}">
        <p14:creationId xmlns:p14="http://schemas.microsoft.com/office/powerpoint/2010/main" val="2274057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239877798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1159933" y="365127"/>
            <a:ext cx="10515600" cy="1325563"/>
          </a:xfrm>
        </p:spPr>
        <p:txBody>
          <a:bodyPr anchor="ctr"/>
          <a:lstStyle/>
          <a:p>
            <a:r>
              <a:rPr lang="en-US"/>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1159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6493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E861E9B-9EBC-4738-B7B8-6D0246E79071}"/>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184351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11365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11365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64690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64690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4CAC2516-0E8D-4630-9848-9232ABACF99C}"/>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806595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1136588" y="365127"/>
            <a:ext cx="10515600" cy="1325563"/>
          </a:xfrm>
        </p:spPr>
        <p:txBody>
          <a:bodyPr anchor="ctr"/>
          <a:lstStyle/>
          <a:p>
            <a:r>
              <a:rPr lang="en-US"/>
              <a:t>Click to edit Master title style</a:t>
            </a:r>
          </a:p>
        </p:txBody>
      </p:sp>
      <p:pic>
        <p:nvPicPr>
          <p:cNvPr id="11" name="Picture 10">
            <a:extLst>
              <a:ext uri="{FF2B5EF4-FFF2-40B4-BE49-F238E27FC236}">
                <a16:creationId xmlns:a16="http://schemas.microsoft.com/office/drawing/2014/main" id="{4A806060-CC8B-4E8E-BFD7-9A29E4EB5E0F}"/>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243805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1171871" y="457200"/>
            <a:ext cx="3932237" cy="1600200"/>
          </a:xfrm>
        </p:spPr>
        <p:txBody>
          <a:bodyPr anchor="ctr"/>
          <a:lstStyle>
            <a:lvl1pPr>
              <a:defRPr sz="3200"/>
            </a:lvl1pPr>
          </a:lstStyle>
          <a:p>
            <a:r>
              <a:rPr lang="en-US"/>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5515271"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117187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3" name="Picture 12">
            <a:extLst>
              <a:ext uri="{FF2B5EF4-FFF2-40B4-BE49-F238E27FC236}">
                <a16:creationId xmlns:a16="http://schemas.microsoft.com/office/drawing/2014/main" id="{57D4FF24-A98D-4749-A422-8C7AB8FFA502}"/>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351769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1178455" y="457200"/>
            <a:ext cx="3932237" cy="1600200"/>
          </a:xfrm>
        </p:spPr>
        <p:txBody>
          <a:bodyPr anchor="ctr"/>
          <a:lstStyle>
            <a:lvl1pPr>
              <a:defRPr sz="3200"/>
            </a:lvl1pPr>
          </a:lstStyle>
          <a:p>
            <a:r>
              <a:rPr lang="en-US"/>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5521855"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117845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5" name="Picture 14">
            <a:extLst>
              <a:ext uri="{FF2B5EF4-FFF2-40B4-BE49-F238E27FC236}">
                <a16:creationId xmlns:a16="http://schemas.microsoft.com/office/drawing/2014/main" id="{05793CA9-255F-45BA-A5FD-4B5F111B77CC}"/>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407785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1126067" y="365127"/>
            <a:ext cx="10515600" cy="1325563"/>
          </a:xfrm>
        </p:spPr>
        <p:txBody>
          <a:bodyPr anchor="ctr"/>
          <a:lstStyle/>
          <a:p>
            <a:r>
              <a:rPr lang="en-US"/>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1126067" y="1825625"/>
            <a:ext cx="105156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B36A6EBB-83BD-4227-9233-4CF13E5AD259}"/>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1285313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8978901" y="288925"/>
            <a:ext cx="2628900" cy="5811838"/>
          </a:xfrm>
        </p:spPr>
        <p:txBody>
          <a:bodyPr vert="eaVert"/>
          <a:lstStyle/>
          <a:p>
            <a:r>
              <a:rPr lang="en-US"/>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1092201" y="2889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47732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p:nvPicPr>
        <p:blipFill rotWithShape="1">
          <a:blip r:embed="rId2"/>
          <a:srcRect t="4552" r="15488" b="24702"/>
          <a:stretch/>
        </p:blipFill>
        <p:spPr>
          <a:xfrm>
            <a:off x="3781692" y="190502"/>
            <a:ext cx="8410309"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p:nvSpPr>
        <p:spPr>
          <a:xfrm>
            <a:off x="5650604" y="5575566"/>
            <a:ext cx="6913227" cy="954107"/>
          </a:xfrm>
          <a:prstGeom prst="rect">
            <a:avLst/>
          </a:prstGeom>
          <a:noFill/>
        </p:spPr>
        <p:txBody>
          <a:bodyPr wrap="square" rtlCol="0">
            <a:spAutoFit/>
          </a:bodyPr>
          <a:lstStyle/>
          <a:p>
            <a:pPr algn="ctr"/>
            <a:r>
              <a:rPr lang="en-US" sz="2800" b="1" i="0">
                <a:solidFill>
                  <a:srgbClr val="44883E"/>
                </a:solidFill>
                <a:latin typeface="Arial Black" panose="020B0604020202020204" pitchFamily="34" charset="0"/>
                <a:cs typeface="Arial Black" panose="020B0604020202020204" pitchFamily="34" charset="0"/>
              </a:rPr>
              <a:t>EDUCATING </a:t>
            </a:r>
          </a:p>
          <a:p>
            <a:pPr algn="ctr"/>
            <a:r>
              <a:rPr lang="en-US" sz="2800" b="1" i="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p:nvSpPr>
        <p:spPr>
          <a:xfrm>
            <a:off x="5628999" y="5559363"/>
            <a:ext cx="6913227" cy="954107"/>
          </a:xfrm>
          <a:prstGeom prst="rect">
            <a:avLst/>
          </a:prstGeom>
          <a:noFill/>
        </p:spPr>
        <p:txBody>
          <a:bodyPr wrap="square" rtlCol="0">
            <a:spAutoFit/>
          </a:bodyPr>
          <a:lstStyle/>
          <a:p>
            <a:pPr algn="ctr"/>
            <a:r>
              <a:rPr lang="en-US" sz="2800" b="1" i="0">
                <a:solidFill>
                  <a:schemeClr val="bg1"/>
                </a:solidFill>
                <a:latin typeface="Arial Black" panose="020B0604020202020204" pitchFamily="34" charset="0"/>
                <a:cs typeface="Arial Black" panose="020B0604020202020204" pitchFamily="34" charset="0"/>
              </a:rPr>
              <a:t>EDUCATING </a:t>
            </a:r>
          </a:p>
          <a:p>
            <a:pPr algn="ctr"/>
            <a:r>
              <a:rPr lang="en-US" sz="2800" b="1" i="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p:nvPicPr>
        <p:blipFill>
          <a:blip r:embed="rId3"/>
          <a:stretch>
            <a:fillRect/>
          </a:stretch>
        </p:blipFill>
        <p:spPr>
          <a:xfrm>
            <a:off x="877141" y="5056094"/>
            <a:ext cx="2985396"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p:nvGrpSpPr>
        <p:grpSpPr>
          <a:xfrm>
            <a:off x="826340" y="1890558"/>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302885119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p:nvPicPr>
        <p:blipFill rotWithShape="1">
          <a:blip r:embed="rId2"/>
          <a:srcRect l="12560" b="10499"/>
          <a:stretch/>
        </p:blipFill>
        <p:spPr>
          <a:xfrm>
            <a:off x="2" y="100458"/>
            <a:ext cx="5367293"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p:nvPicPr>
        <p:blipFill>
          <a:blip r:embed="rId3"/>
          <a:stretch>
            <a:fillRect/>
          </a:stretch>
        </p:blipFill>
        <p:spPr>
          <a:xfrm>
            <a:off x="87632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p:nvGrpSpPr>
        <p:grpSpPr>
          <a:xfrm>
            <a:off x="6738637" y="3515892"/>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p:nvSpPr>
        <p:spPr>
          <a:xfrm>
            <a:off x="4321743" y="1056805"/>
            <a:ext cx="684127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latin typeface="Arial Black" panose="020B0A04020102020204" pitchFamily="34" charset="0"/>
              </a:rPr>
              <a:t>in our state.</a:t>
            </a:r>
          </a:p>
          <a:p>
            <a:pPr algn="l"/>
            <a:endParaRPr lang="en-US" sz="1800">
              <a:solidFill>
                <a:srgbClr val="44883E"/>
              </a:solidFill>
            </a:endParaRPr>
          </a:p>
        </p:txBody>
      </p:sp>
    </p:spTree>
    <p:extLst>
      <p:ext uri="{BB962C8B-B14F-4D97-AF65-F5344CB8AC3E}">
        <p14:creationId xmlns:p14="http://schemas.microsoft.com/office/powerpoint/2010/main" val="391821487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p:nvPicPr>
        <p:blipFill>
          <a:blip r:embed="rId2"/>
          <a:stretch>
            <a:fillRect/>
          </a:stretch>
        </p:blipFill>
        <p:spPr>
          <a:xfrm>
            <a:off x="990839" y="5352785"/>
            <a:ext cx="2541612"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p:nvGrpSpPr>
        <p:grpSpPr>
          <a:xfrm>
            <a:off x="906172" y="3327400"/>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513552"/>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p:nvSpPr>
        <p:spPr>
          <a:xfrm>
            <a:off x="844597" y="800986"/>
            <a:ext cx="8311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4400">
                <a:solidFill>
                  <a:srgbClr val="3DB8CF"/>
                </a:solidFill>
                <a:latin typeface="Arial Black" panose="020B0A04020102020204" pitchFamily="34" charset="0"/>
              </a:rPr>
              <a:t>.</a:t>
            </a:r>
            <a:endParaRPr lang="en-US" sz="72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p:nvPicPr>
        <p:blipFill rotWithShape="1">
          <a:blip r:embed="rId5"/>
          <a:srcRect t="288" r="637" b="2344"/>
          <a:stretch/>
        </p:blipFill>
        <p:spPr>
          <a:xfrm>
            <a:off x="7278362" y="342900"/>
            <a:ext cx="4729188" cy="6515100"/>
          </a:xfrm>
          <a:prstGeom prst="rect">
            <a:avLst/>
          </a:prstGeom>
        </p:spPr>
      </p:pic>
    </p:spTree>
    <p:extLst>
      <p:ext uri="{BB962C8B-B14F-4D97-AF65-F5344CB8AC3E}">
        <p14:creationId xmlns:p14="http://schemas.microsoft.com/office/powerpoint/2010/main" val="186773251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365127"/>
            <a:ext cx="10515600" cy="1325563"/>
          </a:xfrm>
        </p:spPr>
        <p:txBody>
          <a:bodyPr anchor="ct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pic>
        <p:nvPicPr>
          <p:cNvPr id="12" name="Picture 11">
            <a:extLst>
              <a:ext uri="{FF2B5EF4-FFF2-40B4-BE49-F238E27FC236}">
                <a16:creationId xmlns:a16="http://schemas.microsoft.com/office/drawing/2014/main" id="{7B8BE84E-C067-415A-8259-B6CE89466A90}"/>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24007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3370-2414-48BA-B6EF-CA16B3134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B09DE4-4170-4475-B849-E9A25BA1C21E}"/>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CC684F-D593-4745-97B7-9BBD420F50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D91EA69-15F2-45C0-A43C-4A414F1F2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3AEF5-FC3D-4948-9DB8-5F03FBC79B4C}"/>
              </a:ext>
            </a:extLst>
          </p:cNvPr>
          <p:cNvSpPr>
            <a:spLocks noGrp="1"/>
          </p:cNvSpPr>
          <p:nvPr>
            <p:ph type="sldNum" sz="quarter" idx="12"/>
          </p:nvPr>
        </p:nvSpPr>
        <p:spPr/>
        <p:txBody>
          <a:bodyPr/>
          <a:lstStyle/>
          <a:p>
            <a:fld id="{2C7140F6-05B1-4C65-975A-39A2070589EB}" type="slidenum">
              <a:rPr lang="en-US" smtClean="0"/>
              <a:t>‹#›</a:t>
            </a:fld>
            <a:endParaRPr lang="en-US"/>
          </a:p>
        </p:txBody>
      </p:sp>
      <p:pic>
        <p:nvPicPr>
          <p:cNvPr id="8" name="Picture 7">
            <a:extLst>
              <a:ext uri="{FF2B5EF4-FFF2-40B4-BE49-F238E27FC236}">
                <a16:creationId xmlns:a16="http://schemas.microsoft.com/office/drawing/2014/main" id="{915ACDD8-19E7-4139-BBD1-737C3E4F6320}"/>
              </a:ext>
            </a:extLst>
          </p:cNvPr>
          <p:cNvPicPr>
            <a:picLocks noChangeAspect="1"/>
          </p:cNvPicPr>
          <p:nvPr userDrawn="1"/>
        </p:nvPicPr>
        <p:blipFill>
          <a:blip r:embed="rId2"/>
          <a:stretch>
            <a:fillRect/>
          </a:stretch>
        </p:blipFill>
        <p:spPr>
          <a:xfrm>
            <a:off x="838201" y="1145854"/>
            <a:ext cx="10169883" cy="5210496"/>
          </a:xfrm>
          <a:prstGeom prst="rect">
            <a:avLst/>
          </a:prstGeom>
        </p:spPr>
      </p:pic>
      <p:pic>
        <p:nvPicPr>
          <p:cNvPr id="9" name="Picture 8">
            <a:extLst>
              <a:ext uri="{FF2B5EF4-FFF2-40B4-BE49-F238E27FC236}">
                <a16:creationId xmlns:a16="http://schemas.microsoft.com/office/drawing/2014/main" id="{BF6D49FC-F004-4B6B-9E68-508CBCF747F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9808674" y="59826"/>
            <a:ext cx="2212567" cy="946227"/>
          </a:xfrm>
          <a:prstGeom prst="rect">
            <a:avLst/>
          </a:prstGeom>
        </p:spPr>
      </p:pic>
      <p:sp>
        <p:nvSpPr>
          <p:cNvPr id="10" name="Date Placeholder 3">
            <a:extLst>
              <a:ext uri="{FF2B5EF4-FFF2-40B4-BE49-F238E27FC236}">
                <a16:creationId xmlns:a16="http://schemas.microsoft.com/office/drawing/2014/main" id="{68D0C1DD-24FE-4B20-9C26-5E8276C37D02}"/>
              </a:ext>
            </a:extLst>
          </p:cNvPr>
          <p:cNvSpPr txBox="1">
            <a:spLocks/>
          </p:cNvSpPr>
          <p:nvPr userDrawn="1"/>
        </p:nvSpPr>
        <p:spPr>
          <a:xfrm>
            <a:off x="10094205" y="1028915"/>
            <a:ext cx="1927035"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a:solidFill>
                  <a:schemeClr val="tx1">
                    <a:lumMod val="65000"/>
                    <a:lumOff val="35000"/>
                  </a:schemeClr>
                </a:solidFill>
              </a:rPr>
              <a:t>Richard</a:t>
            </a:r>
            <a:r>
              <a:rPr lang="en-US" sz="1000" b="1" baseline="0">
                <a:solidFill>
                  <a:schemeClr val="tx1">
                    <a:lumMod val="65000"/>
                    <a:lumOff val="35000"/>
                  </a:schemeClr>
                </a:solidFill>
              </a:rPr>
              <a:t> Woods </a:t>
            </a:r>
          </a:p>
          <a:p>
            <a:pPr algn="r"/>
            <a:r>
              <a:rPr lang="en-US" sz="1000" b="1" baseline="0">
                <a:solidFill>
                  <a:schemeClr val="tx1">
                    <a:lumMod val="65000"/>
                    <a:lumOff val="35000"/>
                  </a:schemeClr>
                </a:solidFill>
              </a:rPr>
              <a:t>Georgia’s School Superintendent</a:t>
            </a:r>
          </a:p>
          <a:p>
            <a:pPr algn="r"/>
            <a:r>
              <a:rPr lang="en-US" sz="1000" b="1" i="1" u="none" baseline="0">
                <a:solidFill>
                  <a:schemeClr val="tx1">
                    <a:lumMod val="65000"/>
                    <a:lumOff val="35000"/>
                  </a:schemeClr>
                </a:solidFill>
              </a:rPr>
              <a:t>“Educating Georgia’s Future”</a:t>
            </a:r>
          </a:p>
          <a:p>
            <a:pPr algn="r"/>
            <a:r>
              <a:rPr lang="en-US" sz="1000" b="1" baseline="0">
                <a:solidFill>
                  <a:schemeClr val="tx1">
                    <a:lumMod val="65000"/>
                    <a:lumOff val="35000"/>
                  </a:schemeClr>
                </a:solidFill>
                <a:hlinkClick r:id="rId4"/>
              </a:rPr>
              <a:t>gadoe.org</a:t>
            </a:r>
            <a:endParaRPr lang="en-US" sz="1000" b="1">
              <a:solidFill>
                <a:schemeClr val="tx1">
                  <a:lumMod val="65000"/>
                  <a:lumOff val="35000"/>
                </a:schemeClr>
              </a:solidFill>
            </a:endParaRPr>
          </a:p>
        </p:txBody>
      </p:sp>
      <p:sp>
        <p:nvSpPr>
          <p:cNvPr id="11" name="Rectangle 10">
            <a:extLst>
              <a:ext uri="{FF2B5EF4-FFF2-40B4-BE49-F238E27FC236}">
                <a16:creationId xmlns:a16="http://schemas.microsoft.com/office/drawing/2014/main" id="{939DAC5B-0667-48F9-A0BD-8D4199F50654}"/>
              </a:ext>
            </a:extLst>
          </p:cNvPr>
          <p:cNvSpPr/>
          <p:nvPr userDrawn="1"/>
        </p:nvSpPr>
        <p:spPr>
          <a:xfrm>
            <a:off x="0" y="6721479"/>
            <a:ext cx="12192000" cy="136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938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94360"/>
            <a:ext cx="10515600"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Date Placeholder 1">
            <a:extLst>
              <a:ext uri="{FF2B5EF4-FFF2-40B4-BE49-F238E27FC236}">
                <a16:creationId xmlns:a16="http://schemas.microsoft.com/office/drawing/2014/main" id="{3F2D0878-B4CE-4000-B09E-F2606580BC4A}"/>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2/25/2020</a:t>
            </a:r>
          </a:p>
        </p:txBody>
      </p:sp>
      <p:sp>
        <p:nvSpPr>
          <p:cNvPr id="13" name="Slide Number Placeholder 3">
            <a:extLst>
              <a:ext uri="{FF2B5EF4-FFF2-40B4-BE49-F238E27FC236}">
                <a16:creationId xmlns:a16="http://schemas.microsoft.com/office/drawing/2014/main" id="{76388F5A-591F-4511-954A-4E96639F72B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52CB1007-DB6D-4684-A6B9-2C36CF7BE86D}"/>
              </a:ext>
            </a:extLst>
          </p:cNvPr>
          <p:cNvSpPr>
            <a:spLocks noGrp="1"/>
          </p:cNvSpPr>
          <p:nvPr>
            <p:ph type="body" sz="quarter" idx="14"/>
          </p:nvPr>
        </p:nvSpPr>
        <p:spPr>
          <a:xfrm>
            <a:off x="1193800" y="1115568"/>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1766376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no foot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9CE4C0D-C17D-462C-9388-58CA74AF0D98}"/>
              </a:ext>
            </a:extLst>
          </p:cNvPr>
          <p:cNvSpPr>
            <a:spLocks noGrp="1"/>
          </p:cNvSpPr>
          <p:nvPr>
            <p:ph type="title"/>
          </p:nvPr>
        </p:nvSpPr>
        <p:spPr>
          <a:xfrm>
            <a:off x="1193800" y="594360"/>
            <a:ext cx="10515600" cy="539496"/>
          </a:xfrm>
        </p:spPr>
        <p:txBody>
          <a:bodyPr anchor="t" anchorCtr="0"/>
          <a:lstStyle>
            <a:lvl1pPr>
              <a:defRPr>
                <a:solidFill>
                  <a:srgbClr val="007E67"/>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B23ED839-2272-4F61-8B8B-ED2752D073A9}"/>
              </a:ext>
            </a:extLst>
          </p:cNvPr>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484EE0D7-2AF1-4E28-8AE9-601B77767A05}"/>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21" name="Date Placeholder 1">
            <a:extLst>
              <a:ext uri="{FF2B5EF4-FFF2-40B4-BE49-F238E27FC236}">
                <a16:creationId xmlns:a16="http://schemas.microsoft.com/office/drawing/2014/main" id="{90BB495E-CF20-4221-B31C-C79F3BD079F0}"/>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2/25/2020</a:t>
            </a:r>
          </a:p>
        </p:txBody>
      </p:sp>
      <p:sp>
        <p:nvSpPr>
          <p:cNvPr id="22" name="Slide Number Placeholder 3">
            <a:extLst>
              <a:ext uri="{FF2B5EF4-FFF2-40B4-BE49-F238E27FC236}">
                <a16:creationId xmlns:a16="http://schemas.microsoft.com/office/drawing/2014/main" id="{91BD0599-8439-4EEA-976D-BC1626D54C1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23" name="Text Placeholder 6">
            <a:extLst>
              <a:ext uri="{FF2B5EF4-FFF2-40B4-BE49-F238E27FC236}">
                <a16:creationId xmlns:a16="http://schemas.microsoft.com/office/drawing/2014/main" id="{3C04001D-0033-4656-91DD-B16E1EC0A90C}"/>
              </a:ext>
            </a:extLst>
          </p:cNvPr>
          <p:cNvSpPr>
            <a:spLocks noGrp="1"/>
          </p:cNvSpPr>
          <p:nvPr>
            <p:ph type="body" sz="quarter" idx="14"/>
          </p:nvPr>
        </p:nvSpPr>
        <p:spPr>
          <a:xfrm>
            <a:off x="1193800" y="1115568"/>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339597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94360"/>
            <a:ext cx="10515600"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Date Placeholder 1">
            <a:extLst>
              <a:ext uri="{FF2B5EF4-FFF2-40B4-BE49-F238E27FC236}">
                <a16:creationId xmlns:a16="http://schemas.microsoft.com/office/drawing/2014/main" id="{3F2D0878-B4CE-4000-B09E-F2606580BC4A}"/>
              </a:ext>
            </a:extLst>
          </p:cNvPr>
          <p:cNvSpPr>
            <a:spLocks noGrp="1"/>
          </p:cNvSpPr>
          <p:nvPr>
            <p:ph type="dt" sz="half" idx="10"/>
          </p:nvPr>
        </p:nvSpPr>
        <p:spPr>
          <a:xfrm rot="16200000">
            <a:off x="-590488" y="1191770"/>
            <a:ext cx="2057400" cy="48683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a:t>2/25/2020</a:t>
            </a:r>
          </a:p>
        </p:txBody>
      </p:sp>
      <p:sp>
        <p:nvSpPr>
          <p:cNvPr id="13" name="Slide Number Placeholder 3">
            <a:extLst>
              <a:ext uri="{FF2B5EF4-FFF2-40B4-BE49-F238E27FC236}">
                <a16:creationId xmlns:a16="http://schemas.microsoft.com/office/drawing/2014/main" id="{76388F5A-591F-4511-954A-4E96639F72BF}"/>
              </a:ext>
            </a:extLst>
          </p:cNvPr>
          <p:cNvSpPr>
            <a:spLocks noGrp="1"/>
          </p:cNvSpPr>
          <p:nvPr>
            <p:ph type="sldNum" sz="quarter" idx="12"/>
          </p:nvPr>
        </p:nvSpPr>
        <p:spPr>
          <a:xfrm>
            <a:off x="-1" y="6412493"/>
            <a:ext cx="890185"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 Placeholder 6">
            <a:extLst>
              <a:ext uri="{FF2B5EF4-FFF2-40B4-BE49-F238E27FC236}">
                <a16:creationId xmlns:a16="http://schemas.microsoft.com/office/drawing/2014/main" id="{52CB1007-DB6D-4684-A6B9-2C36CF7BE86D}"/>
              </a:ext>
            </a:extLst>
          </p:cNvPr>
          <p:cNvSpPr>
            <a:spLocks noGrp="1"/>
          </p:cNvSpPr>
          <p:nvPr>
            <p:ph type="body" sz="quarter" idx="14"/>
          </p:nvPr>
        </p:nvSpPr>
        <p:spPr>
          <a:xfrm>
            <a:off x="1193800" y="1115568"/>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444324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40F46DA-977B-4E46-838A-4DD5DF38F135}"/>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3"/>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6"/>
            <a:ext cx="114802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4" name="Date Placeholder 3">
            <a:extLst>
              <a:ext uri="{FF2B5EF4-FFF2-40B4-BE49-F238E27FC236}">
                <a16:creationId xmlns:a16="http://schemas.microsoft.com/office/drawing/2014/main" id="{A7DD95FE-E99A-49B8-AADB-97174D941236}"/>
              </a:ext>
            </a:extLst>
          </p:cNvPr>
          <p:cNvSpPr>
            <a:spLocks noGrp="1"/>
          </p:cNvSpPr>
          <p:nvPr>
            <p:ph type="dt" sz="half" idx="15"/>
          </p:nvPr>
        </p:nvSpPr>
        <p:spPr>
          <a:xfrm rot="16200000">
            <a:off x="-590488" y="1191770"/>
            <a:ext cx="2057400" cy="486833"/>
          </a:xfrm>
          <a:prstGeom prst="rect">
            <a:avLst/>
          </a:prstGeom>
        </p:spPr>
        <p:txBody>
          <a:bodyPr/>
          <a:lstStyle/>
          <a:p>
            <a:r>
              <a:rPr lang="en-US"/>
              <a:t>2/22/2022</a:t>
            </a:r>
          </a:p>
        </p:txBody>
      </p:sp>
      <p:sp>
        <p:nvSpPr>
          <p:cNvPr id="5" name="Slide Number Placeholder 4">
            <a:extLst>
              <a:ext uri="{FF2B5EF4-FFF2-40B4-BE49-F238E27FC236}">
                <a16:creationId xmlns:a16="http://schemas.microsoft.com/office/drawing/2014/main" id="{8BB60D28-E8EC-4DCC-8FC5-C3EC3F07FB23}"/>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65862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40F46DA-977B-4E46-838A-4DD5DF38F135}"/>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3"/>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585216"/>
            <a:ext cx="10558272" cy="539496"/>
          </a:xfrm>
        </p:spPr>
        <p:txBody>
          <a:bodyPr anchor="t" anchorCtr="0"/>
          <a:lstStyle>
            <a:lvl1pPr>
              <a:defRPr>
                <a:solidFill>
                  <a:srgbClr val="007E67"/>
                </a:solidFill>
              </a:defRPr>
            </a:lvl1pPr>
          </a:lstStyle>
          <a:p>
            <a:r>
              <a:rPr lang="en-US"/>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6"/>
            <a:ext cx="114802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latin typeface="Calibri" panose="020F0502020204030204" pitchFamily="34" charset="0"/>
                <a:cs typeface="Calibri" panose="020F0502020204030204" pitchFamily="34" charset="0"/>
              </a:rPr>
              <a:t>Richard Woods, Georgia’s School Superintendent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Georgia Department of Education </a:t>
            </a:r>
            <a:r>
              <a:rPr lang="en-US" sz="1100" b="1">
                <a:solidFill>
                  <a:srgbClr val="1186CA"/>
                </a:solidFill>
                <a:latin typeface="Calibri" panose="020F0502020204030204" pitchFamily="34" charset="0"/>
                <a:cs typeface="Calibri" panose="020F0502020204030204" pitchFamily="34" charset="0"/>
              </a:rPr>
              <a:t>|</a:t>
            </a:r>
            <a:r>
              <a:rPr lang="en-US" sz="1100" b="1">
                <a:solidFill>
                  <a:schemeClr val="bg2">
                    <a:lumMod val="50000"/>
                  </a:schemeClr>
                </a:solidFill>
                <a:latin typeface="Calibri" panose="020F0502020204030204" pitchFamily="34" charset="0"/>
                <a:cs typeface="Calibri" panose="020F0502020204030204" pitchFamily="34" charset="0"/>
              </a:rPr>
              <a:t> </a:t>
            </a:r>
            <a:r>
              <a:rPr lang="en-US" sz="1100" b="1" i="1">
                <a:solidFill>
                  <a:schemeClr val="bg2">
                    <a:lumMod val="50000"/>
                  </a:schemeClr>
                </a:solidFill>
                <a:latin typeface="Calibri" panose="020F0502020204030204" pitchFamily="34" charset="0"/>
                <a:cs typeface="Calibri" panose="020F0502020204030204" pitchFamily="34" charset="0"/>
              </a:rPr>
              <a:t>Educating Georgia’s Future</a:t>
            </a:r>
          </a:p>
        </p:txBody>
      </p:sp>
      <p:sp>
        <p:nvSpPr>
          <p:cNvPr id="15" name="Text Placeholder 6">
            <a:extLst>
              <a:ext uri="{FF2B5EF4-FFF2-40B4-BE49-F238E27FC236}">
                <a16:creationId xmlns:a16="http://schemas.microsoft.com/office/drawing/2014/main" id="{0553D725-161F-4524-A0E5-8DAEC52E0D25}"/>
              </a:ext>
            </a:extLst>
          </p:cNvPr>
          <p:cNvSpPr>
            <a:spLocks noGrp="1"/>
          </p:cNvSpPr>
          <p:nvPr>
            <p:ph type="body" sz="quarter" idx="14"/>
          </p:nvPr>
        </p:nvSpPr>
        <p:spPr>
          <a:xfrm>
            <a:off x="1193800" y="1112013"/>
            <a:ext cx="105156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
        <p:nvSpPr>
          <p:cNvPr id="4" name="Date Placeholder 3">
            <a:extLst>
              <a:ext uri="{FF2B5EF4-FFF2-40B4-BE49-F238E27FC236}">
                <a16:creationId xmlns:a16="http://schemas.microsoft.com/office/drawing/2014/main" id="{A7DD95FE-E99A-49B8-AADB-97174D941236}"/>
              </a:ext>
            </a:extLst>
          </p:cNvPr>
          <p:cNvSpPr>
            <a:spLocks noGrp="1"/>
          </p:cNvSpPr>
          <p:nvPr>
            <p:ph type="dt" sz="half" idx="15"/>
          </p:nvPr>
        </p:nvSpPr>
        <p:spPr>
          <a:xfrm rot="16200000">
            <a:off x="-590488" y="1191770"/>
            <a:ext cx="2057400" cy="486833"/>
          </a:xfrm>
          <a:prstGeom prst="rect">
            <a:avLst/>
          </a:prstGeom>
        </p:spPr>
        <p:txBody>
          <a:bodyPr/>
          <a:lstStyle/>
          <a:p>
            <a:r>
              <a:rPr lang="en-US"/>
              <a:t>2/22/2022</a:t>
            </a:r>
          </a:p>
        </p:txBody>
      </p:sp>
      <p:sp>
        <p:nvSpPr>
          <p:cNvPr id="5" name="Slide Number Placeholder 4">
            <a:extLst>
              <a:ext uri="{FF2B5EF4-FFF2-40B4-BE49-F238E27FC236}">
                <a16:creationId xmlns:a16="http://schemas.microsoft.com/office/drawing/2014/main" id="{8BB60D28-E8EC-4DCC-8FC5-C3EC3F07FB23}"/>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89079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p:nvPicPr>
        <p:blipFill rotWithShape="1">
          <a:blip r:embed="rId2"/>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Box 22">
            <a:extLst>
              <a:ext uri="{FF2B5EF4-FFF2-40B4-BE49-F238E27FC236}">
                <a16:creationId xmlns:a16="http://schemas.microsoft.com/office/drawing/2014/main" id="{A1143413-3208-B848-8E62-DD6AED7FE731}"/>
              </a:ext>
            </a:extLst>
          </p:cNvPr>
          <p:cNvSpPr txBox="1"/>
          <p:nvPr/>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40368882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p:nvPicPr>
        <p:blipFill rotWithShape="1">
          <a:blip r:embed="rId2"/>
          <a:srcRect l="10731"/>
          <a:stretch/>
        </p:blipFill>
        <p:spPr>
          <a:xfrm>
            <a:off x="1" y="1251061"/>
            <a:ext cx="3841196"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Box 22">
            <a:extLst>
              <a:ext uri="{FF2B5EF4-FFF2-40B4-BE49-F238E27FC236}">
                <a16:creationId xmlns:a16="http://schemas.microsoft.com/office/drawing/2014/main" id="{A1143413-3208-B848-8E62-DD6AED7FE731}"/>
              </a:ext>
            </a:extLst>
          </p:cNvPr>
          <p:cNvSpPr txBox="1"/>
          <p:nvPr/>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25034766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p:nvPicPr>
        <p:blipFill rotWithShape="1">
          <a:blip r:embed="rId2"/>
          <a:srcRect r="12629"/>
          <a:stretch/>
        </p:blipFill>
        <p:spPr>
          <a:xfrm>
            <a:off x="9049819" y="1399531"/>
            <a:ext cx="3142181"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p:nvSpPr>
        <p:spPr>
          <a:xfrm>
            <a:off x="2309712" y="6354188"/>
            <a:ext cx="114068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11845627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p:nvPicPr>
        <p:blipFill rotWithShape="1">
          <a:blip r:embed="rId2"/>
          <a:srcRect r="20961"/>
          <a:stretch/>
        </p:blipFill>
        <p:spPr>
          <a:xfrm>
            <a:off x="7941734" y="1236380"/>
            <a:ext cx="4250268"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459088" y="726832"/>
            <a:ext cx="8159979"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459088" y="2841946"/>
            <a:ext cx="8159979"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422142"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2437485"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AE349129-BD40-B545-8AF5-31B3765D9801}"/>
              </a:ext>
            </a:extLst>
          </p:cNvPr>
          <p:cNvSpPr txBox="1"/>
          <p:nvPr/>
        </p:nvSpPr>
        <p:spPr>
          <a:xfrm>
            <a:off x="2309712" y="6354188"/>
            <a:ext cx="114068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Tree>
    <p:extLst>
      <p:ext uri="{BB962C8B-B14F-4D97-AF65-F5344CB8AC3E}">
        <p14:creationId xmlns:p14="http://schemas.microsoft.com/office/powerpoint/2010/main" val="37887885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p:nvPicPr>
        <p:blipFill rotWithShape="1">
          <a:blip r:embed="rId2"/>
          <a:srcRect l="634" b="13764"/>
          <a:stretch/>
        </p:blipFill>
        <p:spPr>
          <a:xfrm>
            <a:off x="285325" y="2537127"/>
            <a:ext cx="5963076"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733482" y="0"/>
            <a:ext cx="8725037" cy="1778000"/>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733482" y="1884546"/>
            <a:ext cx="8725037"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 name="TextBox 12">
            <a:extLst>
              <a:ext uri="{FF2B5EF4-FFF2-40B4-BE49-F238E27FC236}">
                <a16:creationId xmlns:a16="http://schemas.microsoft.com/office/drawing/2014/main" id="{7AEF3D64-B4A9-F448-94C2-B2BAD28044CD}"/>
              </a:ext>
            </a:extLst>
          </p:cNvPr>
          <p:cNvSpPr txBox="1"/>
          <p:nvPr/>
        </p:nvSpPr>
        <p:spPr>
          <a:xfrm>
            <a:off x="580252" y="6380316"/>
            <a:ext cx="8325203"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spTree>
    <p:extLst>
      <p:ext uri="{BB962C8B-B14F-4D97-AF65-F5344CB8AC3E}">
        <p14:creationId xmlns:p14="http://schemas.microsoft.com/office/powerpoint/2010/main" val="52634871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1201956" y="1122363"/>
            <a:ext cx="10551832" cy="2387600"/>
          </a:xfrm>
        </p:spPr>
        <p:txBody>
          <a:bodyPr anchor="b">
            <a:normAutofit/>
          </a:bodyPr>
          <a:lstStyle>
            <a:lvl1pPr algn="ctr">
              <a:defRPr sz="3600"/>
            </a:lvl1pPr>
          </a:lstStyle>
          <a:p>
            <a:r>
              <a:rPr lang="en-US"/>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Tree>
    <p:extLst>
      <p:ext uri="{BB962C8B-B14F-4D97-AF65-F5344CB8AC3E}">
        <p14:creationId xmlns:p14="http://schemas.microsoft.com/office/powerpoint/2010/main" val="22248642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pic>
        <p:nvPicPr>
          <p:cNvPr id="10" name="Picture 9">
            <a:extLst>
              <a:ext uri="{FF2B5EF4-FFF2-40B4-BE49-F238E27FC236}">
                <a16:creationId xmlns:a16="http://schemas.microsoft.com/office/drawing/2014/main" id="{28687196-692D-480C-A0D7-B0F92CC733CD}"/>
              </a:ext>
            </a:extLst>
          </p:cNvPr>
          <p:cNvPicPr>
            <a:picLocks noChangeAspect="1"/>
          </p:cNvPicPr>
          <p:nvPr userDrawn="1"/>
        </p:nvPicPr>
        <p:blipFill>
          <a:blip r:embed="rId4"/>
          <a:stretch>
            <a:fillRect/>
          </a:stretch>
        </p:blipFill>
        <p:spPr>
          <a:xfrm>
            <a:off x="838201" y="1145854"/>
            <a:ext cx="10169883" cy="5210496"/>
          </a:xfrm>
          <a:prstGeom prst="rect">
            <a:avLst/>
          </a:prstGeom>
        </p:spPr>
      </p:pic>
    </p:spTree>
    <p:extLst>
      <p:ext uri="{BB962C8B-B14F-4D97-AF65-F5344CB8AC3E}">
        <p14:creationId xmlns:p14="http://schemas.microsoft.com/office/powerpoint/2010/main" val="93499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140F6-05B1-4C65-975A-39A2070589EB}" type="slidenum">
              <a:rPr lang="en-US" smtClean="0"/>
              <a:t>‹#›</a:t>
            </a:fld>
            <a:endParaRPr lang="en-US"/>
          </a:p>
        </p:txBody>
      </p:sp>
    </p:spTree>
    <p:extLst>
      <p:ext uri="{BB962C8B-B14F-4D97-AF65-F5344CB8AC3E}">
        <p14:creationId xmlns:p14="http://schemas.microsoft.com/office/powerpoint/2010/main" val="3232739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sldNum="0" hdr="0" ftr="0" dt="0"/>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pixabay.com/en/no-cellphones-cellphone-not-allowed-3512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desmos.com/testi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www.gaexperienceonline.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cherlund.blogspot.com/2015/03/studies-online-ed-not-better-or-worse.html" TargetMode="Externa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1.tiff"/><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hyperlink" Target="http://www.desmos.com/testing" TargetMode="Externa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openclipart.org/detail/17620/blank-sticky-note-by-lemmling" TargetMode="Externa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martmoneyonline.co.uk/critical-illnes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rapchickduniya.blogspot.com/2010/10/how-students-we-do-cheating-in-exams.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72.svg"/></Relationships>
</file>

<file path=ppt/slides/_rels/slide62.xml.rels><?xml version="1.0" encoding="UTF-8" standalone="yes"?>
<Relationships xmlns="http://schemas.openxmlformats.org/package/2006/relationships"><Relationship Id="rId3" Type="http://schemas.openxmlformats.org/officeDocument/2006/relationships/hyperlink" Target="http://www.gaexperienceonline.com/"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quidblacklist.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Milestones_Resources.aspx"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gadoe.org/Curriculum-Instruction-and-Assessment/Assessment/Pages/Milestones_Training.aspx" TargetMode="External"/><Relationship Id="rId7"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ABFD-C24E-43B4-995B-CA71988978FD}"/>
              </a:ext>
            </a:extLst>
          </p:cNvPr>
          <p:cNvSpPr>
            <a:spLocks noGrp="1"/>
          </p:cNvSpPr>
          <p:nvPr>
            <p:ph type="ctrTitle"/>
          </p:nvPr>
        </p:nvSpPr>
        <p:spPr/>
        <p:txBody>
          <a:bodyPr/>
          <a:lstStyle/>
          <a:p>
            <a:r>
              <a:rPr lang="en-US" b="1"/>
              <a:t>Georgia Milestones</a:t>
            </a:r>
            <a:br>
              <a:rPr lang="en-US" b="1"/>
            </a:br>
            <a:r>
              <a:rPr lang="en-US" b="1"/>
              <a:t>Test Examiner Training</a:t>
            </a:r>
            <a:endParaRPr lang="en-US" b="1">
              <a:cs typeface="Calibri Light"/>
            </a:endParaRPr>
          </a:p>
        </p:txBody>
      </p:sp>
      <p:sp>
        <p:nvSpPr>
          <p:cNvPr id="3" name="Subtitle 2">
            <a:extLst>
              <a:ext uri="{FF2B5EF4-FFF2-40B4-BE49-F238E27FC236}">
                <a16:creationId xmlns:a16="http://schemas.microsoft.com/office/drawing/2014/main" id="{25B23C27-6F7D-495B-BFDA-1A047D74AA47}"/>
              </a:ext>
            </a:extLst>
          </p:cNvPr>
          <p:cNvSpPr>
            <a:spLocks noGrp="1"/>
          </p:cNvSpPr>
          <p:nvPr>
            <p:ph type="subTitle" idx="1"/>
          </p:nvPr>
        </p:nvSpPr>
        <p:spPr/>
        <p:txBody>
          <a:bodyPr vert="horz" lIns="91440" tIns="45720" rIns="91440" bIns="45720" rtlCol="0" anchor="t">
            <a:normAutofit fontScale="92500" lnSpcReduction="10000"/>
          </a:bodyPr>
          <a:lstStyle/>
          <a:p>
            <a:r>
              <a:rPr lang="en-US" b="1">
                <a:cs typeface="Calibri"/>
              </a:rPr>
              <a:t>Developed by the Georgia Department of Education</a:t>
            </a:r>
          </a:p>
          <a:p>
            <a:endParaRPr lang="en-US" b="1">
              <a:cs typeface="Calibri"/>
            </a:endParaRPr>
          </a:p>
          <a:p>
            <a:r>
              <a:rPr lang="en-US">
                <a:solidFill>
                  <a:srgbClr val="000000"/>
                </a:solidFill>
                <a:cs typeface="Calibri"/>
              </a:rPr>
              <a:t>This presentation is meant to work in coordination</a:t>
            </a:r>
            <a:br>
              <a:rPr lang="en-US">
                <a:solidFill>
                  <a:srgbClr val="000000"/>
                </a:solidFill>
                <a:cs typeface="Calibri"/>
              </a:rPr>
            </a:br>
            <a:r>
              <a:rPr lang="en-US">
                <a:solidFill>
                  <a:srgbClr val="000000"/>
                </a:solidFill>
                <a:cs typeface="Calibri"/>
              </a:rPr>
              <a:t>with local district and school training.</a:t>
            </a:r>
            <a:endParaRPr lang="en-US" b="1" u="sng">
              <a:solidFill>
                <a:srgbClr val="000000"/>
              </a:solidFill>
              <a:cs typeface="Calibri"/>
            </a:endParaRPr>
          </a:p>
        </p:txBody>
      </p:sp>
    </p:spTree>
    <p:extLst>
      <p:ext uri="{BB962C8B-B14F-4D97-AF65-F5344CB8AC3E}">
        <p14:creationId xmlns:p14="http://schemas.microsoft.com/office/powerpoint/2010/main" val="10773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E4D19-BC7D-48C3-8CDA-234B16DD39E4}"/>
              </a:ext>
            </a:extLst>
          </p:cNvPr>
          <p:cNvSpPr>
            <a:spLocks noGrp="1"/>
          </p:cNvSpPr>
          <p:nvPr>
            <p:ph type="title"/>
          </p:nvPr>
        </p:nvSpPr>
        <p:spPr>
          <a:xfrm>
            <a:off x="838200" y="50803"/>
            <a:ext cx="10515600" cy="1325563"/>
          </a:xfrm>
        </p:spPr>
        <p:txBody>
          <a:bodyPr/>
          <a:lstStyle/>
          <a:p>
            <a:r>
              <a:rPr lang="en-US" b="1">
                <a:cs typeface="Calibri Light"/>
              </a:rPr>
              <a:t>Test Administration Manual</a:t>
            </a:r>
          </a:p>
        </p:txBody>
      </p:sp>
      <p:sp>
        <p:nvSpPr>
          <p:cNvPr id="3" name="Content Placeholder 2">
            <a:extLst>
              <a:ext uri="{FF2B5EF4-FFF2-40B4-BE49-F238E27FC236}">
                <a16:creationId xmlns:a16="http://schemas.microsoft.com/office/drawing/2014/main" id="{5F3611DF-393E-43D2-B2F9-B8D9F29F55E4}"/>
              </a:ext>
            </a:extLst>
          </p:cNvPr>
          <p:cNvSpPr>
            <a:spLocks noGrp="1"/>
          </p:cNvSpPr>
          <p:nvPr>
            <p:ph idx="1"/>
          </p:nvPr>
        </p:nvSpPr>
        <p:spPr>
          <a:xfrm>
            <a:off x="7314196" y="1376366"/>
            <a:ext cx="4112343" cy="4351339"/>
          </a:xfrm>
        </p:spPr>
        <p:txBody>
          <a:bodyPr vert="horz" lIns="91440" tIns="45720" rIns="91440" bIns="45720" rtlCol="0" anchor="t">
            <a:normAutofit fontScale="92500" lnSpcReduction="20000"/>
          </a:bodyPr>
          <a:lstStyle/>
          <a:p>
            <a:r>
              <a:rPr lang="en-US" sz="2800" b="1"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Examiners </a:t>
            </a:r>
            <a:r>
              <a:rPr lang="en-US"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use Parts 4–5 and Appendices B–I of the </a:t>
            </a:r>
            <a:r>
              <a:rPr lang="en-US" sz="2800" b="0" i="1"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Test Administration Manual </a:t>
            </a:r>
            <a:r>
              <a:rPr lang="en-US"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to administer the Georgia Milestones EOG assessments.</a:t>
            </a:r>
            <a:endParaRPr lang="en-US" dirty="0">
              <a:cs typeface="Calibri"/>
            </a:endParaRPr>
          </a:p>
          <a:p>
            <a:r>
              <a:rPr lang="en-US" dirty="0">
                <a:cs typeface="Calibri"/>
              </a:rPr>
              <a:t>Read each manual that pertains to the test being administered prior to the day of testing so that time is available to ask all questions that arise.</a:t>
            </a:r>
          </a:p>
          <a:p>
            <a:endParaRPr lang="en-US" dirty="0">
              <a:cs typeface="Calibri"/>
            </a:endParaRPr>
          </a:p>
          <a:p>
            <a:endParaRPr lang="en-US" dirty="0">
              <a:cs typeface="Calibri"/>
            </a:endParaRPr>
          </a:p>
        </p:txBody>
      </p:sp>
      <p:pic>
        <p:nvPicPr>
          <p:cNvPr id="5" name="Picture 4">
            <a:extLst>
              <a:ext uri="{FF2B5EF4-FFF2-40B4-BE49-F238E27FC236}">
                <a16:creationId xmlns:a16="http://schemas.microsoft.com/office/drawing/2014/main" id="{1742B94A-55DE-409F-93D9-EFE3C5A2CB9E}"/>
              </a:ext>
            </a:extLst>
          </p:cNvPr>
          <p:cNvPicPr>
            <a:picLocks noChangeAspect="1"/>
          </p:cNvPicPr>
          <p:nvPr/>
        </p:nvPicPr>
        <p:blipFill>
          <a:blip r:embed="rId3"/>
          <a:stretch>
            <a:fillRect/>
          </a:stretch>
        </p:blipFill>
        <p:spPr>
          <a:xfrm>
            <a:off x="1541398" y="1312934"/>
            <a:ext cx="3945003" cy="5087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69474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8C25-8993-429F-8902-211934540C53}"/>
              </a:ext>
            </a:extLst>
          </p:cNvPr>
          <p:cNvSpPr>
            <a:spLocks noGrp="1"/>
          </p:cNvSpPr>
          <p:nvPr>
            <p:ph type="title"/>
          </p:nvPr>
        </p:nvSpPr>
        <p:spPr/>
        <p:txBody>
          <a:bodyPr/>
          <a:lstStyle/>
          <a:p>
            <a:r>
              <a:rPr lang="en-US" b="1" dirty="0"/>
              <a:t>Cell Phones</a:t>
            </a:r>
            <a:endParaRPr lang="en-US" b="1" dirty="0">
              <a:cs typeface="Calibri Light"/>
            </a:endParaRPr>
          </a:p>
        </p:txBody>
      </p:sp>
      <p:sp>
        <p:nvSpPr>
          <p:cNvPr id="3" name="Content Placeholder 2">
            <a:extLst>
              <a:ext uri="{FF2B5EF4-FFF2-40B4-BE49-F238E27FC236}">
                <a16:creationId xmlns:a16="http://schemas.microsoft.com/office/drawing/2014/main" id="{12B5185A-B1ED-401C-8754-601F44205454}"/>
              </a:ext>
            </a:extLst>
          </p:cNvPr>
          <p:cNvSpPr>
            <a:spLocks noGrp="1"/>
          </p:cNvSpPr>
          <p:nvPr>
            <p:ph idx="1"/>
          </p:nvPr>
        </p:nvSpPr>
        <p:spPr>
          <a:xfrm>
            <a:off x="960740" y="1360343"/>
            <a:ext cx="7168549" cy="4879975"/>
          </a:xfrm>
        </p:spPr>
        <p:txBody>
          <a:bodyPr vert="horz" lIns="91440" tIns="45720" rIns="91440" bIns="45720" rtlCol="0" anchor="t">
            <a:normAutofit fontScale="92500" lnSpcReduction="20000"/>
          </a:bodyPr>
          <a:lstStyle/>
          <a:p>
            <a:r>
              <a:rPr lang="en-US" altLang="en-US" sz="1800" dirty="0"/>
              <a:t>In the event an examiner </a:t>
            </a:r>
            <a:r>
              <a:rPr lang="en-US" altLang="en-US" sz="1800" b="1" dirty="0"/>
              <a:t>confirms </a:t>
            </a:r>
            <a:r>
              <a:rPr lang="en-US" altLang="en-US" sz="1800" dirty="0"/>
              <a:t>during testing that a student is using a device to </a:t>
            </a:r>
            <a:r>
              <a:rPr lang="en-US" altLang="en-US" sz="1800" b="1" dirty="0"/>
              <a:t>access</a:t>
            </a:r>
            <a:r>
              <a:rPr lang="en-US" altLang="en-US" sz="1800" dirty="0"/>
              <a:t>, </a:t>
            </a:r>
            <a:r>
              <a:rPr lang="en-US" altLang="en-US" sz="1800" b="1" dirty="0"/>
              <a:t>retain</a:t>
            </a:r>
            <a:r>
              <a:rPr lang="en-US" altLang="en-US" sz="1800" dirty="0"/>
              <a:t>, or </a:t>
            </a:r>
            <a:r>
              <a:rPr lang="en-US" altLang="en-US" sz="1800" b="1" dirty="0"/>
              <a:t>share </a:t>
            </a:r>
            <a:r>
              <a:rPr lang="en-US" altLang="en-US" sz="1800" dirty="0"/>
              <a:t>information, the examiner, must with minimal disruption: </a:t>
            </a:r>
          </a:p>
          <a:p>
            <a:pPr lvl="1"/>
            <a:r>
              <a:rPr lang="en-US" altLang="en-US" sz="1600" dirty="0"/>
              <a:t>collect the device, </a:t>
            </a:r>
          </a:p>
          <a:p>
            <a:pPr lvl="1"/>
            <a:r>
              <a:rPr lang="en-US" altLang="en-US" sz="1600" b="1" dirty="0"/>
              <a:t>stop testing that student</a:t>
            </a:r>
            <a:r>
              <a:rPr lang="en-US" altLang="en-US" sz="1600" dirty="0"/>
              <a:t>, </a:t>
            </a:r>
          </a:p>
          <a:p>
            <a:pPr lvl="1"/>
            <a:r>
              <a:rPr lang="en-US" altLang="en-US" sz="1600" dirty="0"/>
              <a:t>remove the student from the testing session, and </a:t>
            </a:r>
          </a:p>
          <a:p>
            <a:pPr lvl="1"/>
            <a:r>
              <a:rPr lang="en-US" altLang="en-US" sz="1600" dirty="0"/>
              <a:t>notify the School Test Coordinator immediately. </a:t>
            </a:r>
          </a:p>
          <a:p>
            <a:r>
              <a:rPr lang="en-US" altLang="en-US" sz="1800" dirty="0"/>
              <a:t>In the event such actions are </a:t>
            </a:r>
            <a:r>
              <a:rPr lang="en-US" altLang="en-US" sz="1800" b="1" dirty="0"/>
              <a:t>suspected</a:t>
            </a:r>
            <a:r>
              <a:rPr lang="en-US" altLang="en-US" sz="1800" dirty="0"/>
              <a:t>, but not yet confirmed, the examiner must with minimal disruption</a:t>
            </a:r>
            <a:r>
              <a:rPr lang="en-US" altLang="en-US" sz="1600" dirty="0"/>
              <a:t>: </a:t>
            </a:r>
          </a:p>
          <a:p>
            <a:pPr lvl="1"/>
            <a:r>
              <a:rPr lang="en-US" altLang="en-US" sz="1600" dirty="0"/>
              <a:t>collect the device, </a:t>
            </a:r>
          </a:p>
          <a:p>
            <a:pPr lvl="1"/>
            <a:r>
              <a:rPr lang="en-US" altLang="en-US" sz="1600" b="1" dirty="0"/>
              <a:t>allow the student to complete testing</a:t>
            </a:r>
            <a:r>
              <a:rPr lang="en-US" altLang="en-US" sz="1600" dirty="0"/>
              <a:t>, </a:t>
            </a:r>
          </a:p>
          <a:p>
            <a:pPr lvl="1"/>
            <a:r>
              <a:rPr lang="en-US" altLang="en-US" sz="1600" dirty="0"/>
              <a:t>notify the School Test Coordinator immediately, and </a:t>
            </a:r>
          </a:p>
          <a:p>
            <a:pPr lvl="1"/>
            <a:r>
              <a:rPr lang="en-US" altLang="en-US" sz="1600" dirty="0"/>
              <a:t>as soon as it is appropriate, attempt to confirm if the device has been used in violation of the guidelines above. </a:t>
            </a:r>
            <a:endParaRPr lang="en-US" altLang="en-US" sz="1600" dirty="0">
              <a:cs typeface="Calibri"/>
            </a:endParaRPr>
          </a:p>
          <a:p>
            <a:r>
              <a:rPr lang="en-US" altLang="en-US" sz="1800" b="1" dirty="0"/>
              <a:t>Simple possession of a device </a:t>
            </a:r>
            <a:r>
              <a:rPr lang="en-US" altLang="en-US" sz="1800" dirty="0"/>
              <a:t>(including the ringing of a phone during test administration) may be addressed in keeping with the system’s code of conduct and does not require an irregularity report</a:t>
            </a:r>
            <a:r>
              <a:rPr lang="en-US" altLang="en-US" sz="1600" dirty="0"/>
              <a:t>.</a:t>
            </a:r>
          </a:p>
          <a:p>
            <a:r>
              <a:rPr lang="en-US" sz="1600" dirty="0"/>
              <a:t>The use, or intended use, of an electronic device to photograph, post, retain, or share information/images from any portion of a secure test may result in disciplinary action.</a:t>
            </a:r>
          </a:p>
          <a:p>
            <a:endParaRPr lang="en-US" altLang="en-US" sz="1600" dirty="0"/>
          </a:p>
        </p:txBody>
      </p:sp>
      <p:pic>
        <p:nvPicPr>
          <p:cNvPr id="8" name="Picture 7" descr="A close up of a logo&#10;&#10;Description generated with very high confidence">
            <a:extLst>
              <a:ext uri="{FF2B5EF4-FFF2-40B4-BE49-F238E27FC236}">
                <a16:creationId xmlns:a16="http://schemas.microsoft.com/office/drawing/2014/main" id="{295655D5-A7DC-46F8-A808-55A3AD973E4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59910" y="804723"/>
            <a:ext cx="3569852" cy="35698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244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9194-68B0-45E6-B652-384F46572533}"/>
              </a:ext>
            </a:extLst>
          </p:cNvPr>
          <p:cNvSpPr>
            <a:spLocks noGrp="1"/>
          </p:cNvSpPr>
          <p:nvPr>
            <p:ph type="title"/>
          </p:nvPr>
        </p:nvSpPr>
        <p:spPr>
          <a:xfrm>
            <a:off x="935701" y="797600"/>
            <a:ext cx="2903806" cy="796468"/>
          </a:xfrm>
        </p:spPr>
        <p:txBody>
          <a:bodyPr>
            <a:normAutofit fontScale="90000"/>
          </a:bodyPr>
          <a:lstStyle/>
          <a:p>
            <a:r>
              <a:rPr lang="en-US" b="1"/>
              <a:t>Calculators</a:t>
            </a:r>
            <a:br>
              <a:rPr lang="en-US" b="1"/>
            </a:br>
            <a:r>
              <a:rPr lang="en-US" sz="1800">
                <a:hlinkClick r:id="rId3"/>
              </a:rPr>
              <a:t>www.desmos.com/testing</a:t>
            </a:r>
            <a:endParaRPr lang="en-US" b="1">
              <a:cs typeface="Calibri Light"/>
            </a:endParaRPr>
          </a:p>
        </p:txBody>
      </p:sp>
      <p:graphicFrame>
        <p:nvGraphicFramePr>
          <p:cNvPr id="6" name="Content Placeholder 4">
            <a:extLst>
              <a:ext uri="{FF2B5EF4-FFF2-40B4-BE49-F238E27FC236}">
                <a16:creationId xmlns:a16="http://schemas.microsoft.com/office/drawing/2014/main" id="{98408CDF-D6C1-4980-83D0-0B2D1F495AEA}"/>
              </a:ext>
            </a:extLst>
          </p:cNvPr>
          <p:cNvGraphicFramePr>
            <a:graphicFrameLocks noGrp="1"/>
          </p:cNvGraphicFramePr>
          <p:nvPr>
            <p:ph idx="1"/>
            <p:extLst>
              <p:ext uri="{D42A27DB-BD31-4B8C-83A1-F6EECF244321}">
                <p14:modId xmlns:p14="http://schemas.microsoft.com/office/powerpoint/2010/main" val="3245403762"/>
              </p:ext>
            </p:extLst>
          </p:nvPr>
        </p:nvGraphicFramePr>
        <p:xfrm>
          <a:off x="4273811" y="287990"/>
          <a:ext cx="7588375" cy="3185478"/>
        </p:xfrm>
        <a:graphic>
          <a:graphicData uri="http://schemas.openxmlformats.org/drawingml/2006/table">
            <a:tbl>
              <a:tblPr firstRow="1" bandRow="1">
                <a:tableStyleId>{21E4AEA4-8DFA-4A89-87EB-49C32662AFE0}</a:tableStyleId>
              </a:tblPr>
              <a:tblGrid>
                <a:gridCol w="1551256">
                  <a:extLst>
                    <a:ext uri="{9D8B030D-6E8A-4147-A177-3AD203B41FA5}">
                      <a16:colId xmlns:a16="http://schemas.microsoft.com/office/drawing/2014/main" val="20000"/>
                    </a:ext>
                  </a:extLst>
                </a:gridCol>
                <a:gridCol w="3045728">
                  <a:extLst>
                    <a:ext uri="{9D8B030D-6E8A-4147-A177-3AD203B41FA5}">
                      <a16:colId xmlns:a16="http://schemas.microsoft.com/office/drawing/2014/main" val="20001"/>
                    </a:ext>
                  </a:extLst>
                </a:gridCol>
                <a:gridCol w="2991391">
                  <a:extLst>
                    <a:ext uri="{9D8B030D-6E8A-4147-A177-3AD203B41FA5}">
                      <a16:colId xmlns:a16="http://schemas.microsoft.com/office/drawing/2014/main" val="20002"/>
                    </a:ext>
                  </a:extLst>
                </a:gridCol>
              </a:tblGrid>
              <a:tr h="393753">
                <a:tc>
                  <a:txBody>
                    <a:bodyPr/>
                    <a:lstStyle/>
                    <a:p>
                      <a:pPr algn="ctr"/>
                      <a:r>
                        <a:rPr lang="en-US" sz="1900"/>
                        <a:t>Content Area</a:t>
                      </a:r>
                    </a:p>
                  </a:txBody>
                  <a:tcPr anchor="ctr"/>
                </a:tc>
                <a:tc>
                  <a:txBody>
                    <a:bodyPr/>
                    <a:lstStyle/>
                    <a:p>
                      <a:pPr algn="ctr"/>
                      <a:r>
                        <a:rPr lang="en-US" sz="1900"/>
                        <a:t>Grade Level/Course</a:t>
                      </a:r>
                    </a:p>
                  </a:txBody>
                  <a:tcPr anchor="ctr"/>
                </a:tc>
                <a:tc>
                  <a:txBody>
                    <a:bodyPr/>
                    <a:lstStyle/>
                    <a:p>
                      <a:pPr algn="ctr"/>
                      <a:r>
                        <a:rPr lang="en-US" sz="1900"/>
                        <a:t>Type of Calculator</a:t>
                      </a:r>
                    </a:p>
                  </a:txBody>
                  <a:tcPr anchor="ctr"/>
                </a:tc>
                <a:extLst>
                  <a:ext uri="{0D108BD9-81ED-4DB2-BD59-A6C34878D82A}">
                    <a16:rowId xmlns:a16="http://schemas.microsoft.com/office/drawing/2014/main" val="10000"/>
                  </a:ext>
                </a:extLst>
              </a:tr>
              <a:tr h="393753">
                <a:tc rowSpan="4">
                  <a:txBody>
                    <a:bodyPr/>
                    <a:lstStyle/>
                    <a:p>
                      <a:pPr algn="ctr"/>
                      <a:r>
                        <a:rPr lang="en-US" sz="1900"/>
                        <a:t>Mathematics</a:t>
                      </a:r>
                    </a:p>
                  </a:txBody>
                  <a:tcPr anchor="ctr"/>
                </a:tc>
                <a:tc>
                  <a:txBody>
                    <a:bodyPr/>
                    <a:lstStyle/>
                    <a:p>
                      <a:r>
                        <a:rPr lang="en-US" sz="1900"/>
                        <a:t>Grades 3-5</a:t>
                      </a:r>
                    </a:p>
                  </a:txBody>
                  <a:tcPr anchor="ctr"/>
                </a:tc>
                <a:tc>
                  <a:txBody>
                    <a:bodyPr/>
                    <a:lstStyle/>
                    <a:p>
                      <a:r>
                        <a:rPr lang="en-US" sz="1900" b="1" i="1"/>
                        <a:t>Not</a:t>
                      </a:r>
                      <a:r>
                        <a:rPr lang="en-US" sz="1900" b="1" i="1" baseline="0"/>
                        <a:t> Allowed</a:t>
                      </a:r>
                      <a:endParaRPr lang="en-US" sz="1900" b="1" i="1"/>
                    </a:p>
                  </a:txBody>
                  <a:tcPr anchor="ctr"/>
                </a:tc>
                <a:extLst>
                  <a:ext uri="{0D108BD9-81ED-4DB2-BD59-A6C34878D82A}">
                    <a16:rowId xmlns:a16="http://schemas.microsoft.com/office/drawing/2014/main" val="10001"/>
                  </a:ext>
                </a:extLst>
              </a:tr>
              <a:tr h="393753">
                <a:tc vMerge="1">
                  <a:txBody>
                    <a:bodyPr/>
                    <a:lstStyle/>
                    <a:p>
                      <a:endParaRPr lang="en-US"/>
                    </a:p>
                  </a:txBody>
                  <a:tcPr/>
                </a:tc>
                <a:tc>
                  <a:txBody>
                    <a:bodyPr/>
                    <a:lstStyle/>
                    <a:p>
                      <a:r>
                        <a:rPr lang="en-US" sz="1900"/>
                        <a:t>Grade 6</a:t>
                      </a:r>
                    </a:p>
                  </a:txBody>
                  <a:tcPr anchor="ctr"/>
                </a:tc>
                <a:tc>
                  <a:txBody>
                    <a:bodyPr/>
                    <a:lstStyle/>
                    <a:p>
                      <a:r>
                        <a:rPr lang="en-US" sz="1900"/>
                        <a:t>Basic</a:t>
                      </a:r>
                      <a:r>
                        <a:rPr lang="en-US" sz="1900" baseline="30000">
                          <a:solidFill>
                            <a:srgbClr val="FF0000"/>
                          </a:solidFill>
                        </a:rPr>
                        <a:t>1</a:t>
                      </a:r>
                      <a:endParaRPr lang="en-US" sz="1900"/>
                    </a:p>
                  </a:txBody>
                  <a:tcPr anchor="ctr"/>
                </a:tc>
                <a:extLst>
                  <a:ext uri="{0D108BD9-81ED-4DB2-BD59-A6C34878D82A}">
                    <a16:rowId xmlns:a16="http://schemas.microsoft.com/office/drawing/2014/main" val="10002"/>
                  </a:ext>
                </a:extLst>
              </a:tr>
              <a:tr h="393753">
                <a:tc vMerge="1">
                  <a:txBody>
                    <a:bodyPr/>
                    <a:lstStyle/>
                    <a:p>
                      <a:endParaRPr lang="en-US"/>
                    </a:p>
                  </a:txBody>
                  <a:tcPr/>
                </a:tc>
                <a:tc>
                  <a:txBody>
                    <a:bodyPr/>
                    <a:lstStyle/>
                    <a:p>
                      <a:r>
                        <a:rPr lang="en-US" sz="1900"/>
                        <a:t>Grades 7 and 8</a:t>
                      </a:r>
                    </a:p>
                  </a:txBody>
                  <a:tcPr anchor="ctr"/>
                </a:tc>
                <a:tc>
                  <a:txBody>
                    <a:bodyPr/>
                    <a:lstStyle/>
                    <a:p>
                      <a:r>
                        <a:rPr lang="en-US" sz="1900"/>
                        <a:t>Basic</a:t>
                      </a:r>
                      <a:r>
                        <a:rPr lang="en-US" sz="1900" baseline="30000">
                          <a:solidFill>
                            <a:srgbClr val="FF0000"/>
                          </a:solidFill>
                        </a:rPr>
                        <a:t>1</a:t>
                      </a:r>
                      <a:r>
                        <a:rPr lang="en-US" sz="1900" baseline="0">
                          <a:solidFill>
                            <a:schemeClr val="tx1"/>
                          </a:solidFill>
                        </a:rPr>
                        <a:t> or Scientific</a:t>
                      </a:r>
                      <a:endParaRPr lang="en-US" sz="1900"/>
                    </a:p>
                  </a:txBody>
                  <a:tcPr anchor="ctr"/>
                </a:tc>
                <a:extLst>
                  <a:ext uri="{0D108BD9-81ED-4DB2-BD59-A6C34878D82A}">
                    <a16:rowId xmlns:a16="http://schemas.microsoft.com/office/drawing/2014/main" val="10003"/>
                  </a:ext>
                </a:extLst>
              </a:tr>
              <a:tr h="393753">
                <a:tc vMerge="1">
                  <a:txBody>
                    <a:bodyPr/>
                    <a:lstStyle/>
                    <a:p>
                      <a:endParaRPr lang="en-US"/>
                    </a:p>
                  </a:txBody>
                  <a:tcPr/>
                </a:tc>
                <a:tc>
                  <a:txBody>
                    <a:bodyPr/>
                    <a:lstStyle/>
                    <a:p>
                      <a:r>
                        <a:rPr lang="en-US" sz="1900"/>
                        <a:t>Coordinate Algebra/Algebra I</a:t>
                      </a:r>
                    </a:p>
                  </a:txBody>
                  <a:tcPr anchor="ctr"/>
                </a:tc>
                <a:tc>
                  <a:txBody>
                    <a:bodyPr/>
                    <a:lstStyle/>
                    <a:p>
                      <a:r>
                        <a:rPr lang="en-US" sz="1900"/>
                        <a:t>Scientific or Graphing</a:t>
                      </a:r>
                    </a:p>
                  </a:txBody>
                  <a:tcPr anchor="ctr"/>
                </a:tc>
                <a:extLst>
                  <a:ext uri="{0D108BD9-81ED-4DB2-BD59-A6C34878D82A}">
                    <a16:rowId xmlns:a16="http://schemas.microsoft.com/office/drawing/2014/main" val="10004"/>
                  </a:ext>
                </a:extLst>
              </a:tr>
              <a:tr h="393753">
                <a:tc>
                  <a:txBody>
                    <a:bodyPr/>
                    <a:lstStyle/>
                    <a:p>
                      <a:pPr algn="ctr"/>
                      <a:r>
                        <a:rPr lang="en-US" sz="1900"/>
                        <a:t>Science</a:t>
                      </a:r>
                    </a:p>
                  </a:txBody>
                  <a:tcPr/>
                </a:tc>
                <a:tc>
                  <a:txBody>
                    <a:bodyPr/>
                    <a:lstStyle/>
                    <a:p>
                      <a:r>
                        <a:rPr lang="en-US" sz="1900"/>
                        <a:t>Physical Science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a:t>Basic</a:t>
                      </a:r>
                      <a:r>
                        <a:rPr lang="en-US" sz="1900" baseline="30000">
                          <a:solidFill>
                            <a:srgbClr val="FF0000"/>
                          </a:solidFill>
                        </a:rPr>
                        <a:t>1</a:t>
                      </a:r>
                      <a:r>
                        <a:rPr lang="en-US" sz="1900" baseline="0">
                          <a:solidFill>
                            <a:schemeClr val="tx1"/>
                          </a:solidFill>
                        </a:rPr>
                        <a:t> or Scientific</a:t>
                      </a:r>
                      <a:endParaRPr lang="en-US" sz="1900"/>
                    </a:p>
                  </a:txBody>
                  <a:tcPr anchor="ctr"/>
                </a:tc>
                <a:extLst>
                  <a:ext uri="{0D108BD9-81ED-4DB2-BD59-A6C34878D82A}">
                    <a16:rowId xmlns:a16="http://schemas.microsoft.com/office/drawing/2014/main" val="10008"/>
                  </a:ext>
                </a:extLst>
              </a:tr>
              <a:tr h="393753">
                <a:tc gridSpan="3">
                  <a:txBody>
                    <a:bodyPr/>
                    <a:lstStyle/>
                    <a:p>
                      <a:pPr marL="114297" indent="-114297">
                        <a:buFont typeface="Arial" panose="020B0604020202020204" pitchFamily="34" charset="0"/>
                        <a:buChar char="•"/>
                        <a:defRPr/>
                      </a:pPr>
                      <a:r>
                        <a:rPr lang="en-US" sz="1600">
                          <a:solidFill>
                            <a:prstClr val="black"/>
                          </a:solidFill>
                        </a:rPr>
                        <a:t>Calculators are </a:t>
                      </a:r>
                      <a:r>
                        <a:rPr lang="en-US" sz="1600" u="sng">
                          <a:solidFill>
                            <a:prstClr val="black"/>
                          </a:solidFill>
                        </a:rPr>
                        <a:t>not</a:t>
                      </a:r>
                      <a:r>
                        <a:rPr lang="en-US" sz="1600">
                          <a:solidFill>
                            <a:prstClr val="black"/>
                          </a:solidFill>
                        </a:rPr>
                        <a:t> permitted on </a:t>
                      </a:r>
                      <a:r>
                        <a:rPr lang="en-US" sz="1600" b="1">
                          <a:solidFill>
                            <a:prstClr val="black"/>
                          </a:solidFill>
                        </a:rPr>
                        <a:t>Section 1, Part A,</a:t>
                      </a:r>
                      <a:r>
                        <a:rPr lang="en-US" sz="1600">
                          <a:solidFill>
                            <a:prstClr val="black"/>
                          </a:solidFill>
                        </a:rPr>
                        <a:t> of each mathematics test in grades 6–8 and high school. Calculators are not permitted at all in grades 3–5 mathematics.</a:t>
                      </a:r>
                    </a:p>
                    <a:p>
                      <a:pPr marL="114297" indent="-114297">
                        <a:buFont typeface="Arial" panose="020B0604020202020204" pitchFamily="34" charset="0"/>
                        <a:buChar char="•"/>
                        <a:defRPr/>
                      </a:pPr>
                      <a:r>
                        <a:rPr lang="en-US" sz="1600">
                          <a:solidFill>
                            <a:prstClr val="black"/>
                          </a:solidFill>
                        </a:rPr>
                        <a:t>Clear text from calculator before and after testing. </a:t>
                      </a:r>
                    </a:p>
                  </a:txBody>
                  <a:tcPr/>
                </a:tc>
                <a:tc hMerge="1">
                  <a:txBody>
                    <a:bodyPr/>
                    <a:lstStyle/>
                    <a:p>
                      <a:endParaRPr lang="en-US" sz="1900"/>
                    </a:p>
                  </a:txBody>
                  <a:tcPr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900"/>
                    </a:p>
                  </a:txBody>
                  <a:tcPr anchor="ctr"/>
                </a:tc>
                <a:extLst>
                  <a:ext uri="{0D108BD9-81ED-4DB2-BD59-A6C34878D82A}">
                    <a16:rowId xmlns:a16="http://schemas.microsoft.com/office/drawing/2014/main" val="1257218878"/>
                  </a:ext>
                </a:extLst>
              </a:tr>
            </a:tbl>
          </a:graphicData>
        </a:graphic>
      </p:graphicFrame>
      <p:pic>
        <p:nvPicPr>
          <p:cNvPr id="5" name="Picture 4">
            <a:extLst>
              <a:ext uri="{FF2B5EF4-FFF2-40B4-BE49-F238E27FC236}">
                <a16:creationId xmlns:a16="http://schemas.microsoft.com/office/drawing/2014/main" id="{36AC2177-445A-4D12-8242-E5D247577B96}"/>
              </a:ext>
            </a:extLst>
          </p:cNvPr>
          <p:cNvPicPr>
            <a:picLocks noChangeAspect="1"/>
          </p:cNvPicPr>
          <p:nvPr/>
        </p:nvPicPr>
        <p:blipFill>
          <a:blip r:embed="rId4"/>
          <a:stretch>
            <a:fillRect/>
          </a:stretch>
        </p:blipFill>
        <p:spPr>
          <a:xfrm>
            <a:off x="6108036" y="3978891"/>
            <a:ext cx="3993734" cy="2231136"/>
          </a:xfrm>
          <a:prstGeom prst="rect">
            <a:avLst/>
          </a:prstGeom>
          <a:ln>
            <a:solidFill>
              <a:schemeClr val="tx1"/>
            </a:solidFill>
          </a:ln>
        </p:spPr>
      </p:pic>
      <p:pic>
        <p:nvPicPr>
          <p:cNvPr id="8" name="Content Placeholder 6">
            <a:extLst>
              <a:ext uri="{FF2B5EF4-FFF2-40B4-BE49-F238E27FC236}">
                <a16:creationId xmlns:a16="http://schemas.microsoft.com/office/drawing/2014/main" id="{AD8409B2-B1F7-45F7-8DD6-9F47A702A4A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58552" y="3953483"/>
            <a:ext cx="1782845" cy="2235209"/>
          </a:xfrm>
          <a:prstGeom prst="rect">
            <a:avLst/>
          </a:prstGeom>
          <a:ln>
            <a:solidFill>
              <a:schemeClr val="tx1"/>
            </a:solidFill>
          </a:ln>
        </p:spPr>
      </p:pic>
      <p:pic>
        <p:nvPicPr>
          <p:cNvPr id="9" name="Picture 8">
            <a:extLst>
              <a:ext uri="{FF2B5EF4-FFF2-40B4-BE49-F238E27FC236}">
                <a16:creationId xmlns:a16="http://schemas.microsoft.com/office/drawing/2014/main" id="{104D22AC-6A0B-4FEE-B3AC-C3AAA5D5FF0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40702" y="3953483"/>
            <a:ext cx="2679584" cy="2235209"/>
          </a:xfrm>
          <a:prstGeom prst="rect">
            <a:avLst/>
          </a:prstGeom>
          <a:ln>
            <a:solidFill>
              <a:schemeClr val="tx1"/>
            </a:solidFill>
          </a:ln>
        </p:spPr>
      </p:pic>
      <p:sp>
        <p:nvSpPr>
          <p:cNvPr id="10" name="TextBox 9">
            <a:extLst>
              <a:ext uri="{FF2B5EF4-FFF2-40B4-BE49-F238E27FC236}">
                <a16:creationId xmlns:a16="http://schemas.microsoft.com/office/drawing/2014/main" id="{EA1CC0B9-7279-469F-B4B7-534B20F80470}"/>
              </a:ext>
            </a:extLst>
          </p:cNvPr>
          <p:cNvSpPr txBox="1"/>
          <p:nvPr/>
        </p:nvSpPr>
        <p:spPr>
          <a:xfrm>
            <a:off x="1643453" y="3578781"/>
            <a:ext cx="813043" cy="400110"/>
          </a:xfrm>
          <a:prstGeom prst="rect">
            <a:avLst/>
          </a:prstGeom>
          <a:noFill/>
        </p:spPr>
        <p:txBody>
          <a:bodyPr wrap="none" rtlCol="0" anchor="ctr">
            <a:spAutoFit/>
          </a:bodyPr>
          <a:lstStyle/>
          <a:p>
            <a:r>
              <a:rPr lang="en-US" sz="2000">
                <a:latin typeface="Arial" panose="020B0604020202020204" pitchFamily="34" charset="0"/>
                <a:cs typeface="Arial" panose="020B0604020202020204" pitchFamily="34" charset="0"/>
              </a:rPr>
              <a:t>Basic</a:t>
            </a:r>
          </a:p>
        </p:txBody>
      </p:sp>
      <p:sp>
        <p:nvSpPr>
          <p:cNvPr id="11" name="TextBox 10">
            <a:extLst>
              <a:ext uri="{FF2B5EF4-FFF2-40B4-BE49-F238E27FC236}">
                <a16:creationId xmlns:a16="http://schemas.microsoft.com/office/drawing/2014/main" id="{12B163D1-2931-49A5-812E-E8EEE1464020}"/>
              </a:ext>
            </a:extLst>
          </p:cNvPr>
          <p:cNvSpPr txBox="1"/>
          <p:nvPr/>
        </p:nvSpPr>
        <p:spPr>
          <a:xfrm>
            <a:off x="3974400" y="3578781"/>
            <a:ext cx="1212191" cy="400110"/>
          </a:xfrm>
          <a:prstGeom prst="rect">
            <a:avLst/>
          </a:prstGeom>
          <a:noFill/>
        </p:spPr>
        <p:txBody>
          <a:bodyPr wrap="none" rtlCol="0" anchor="ctr">
            <a:spAutoFit/>
          </a:bodyPr>
          <a:lstStyle/>
          <a:p>
            <a:r>
              <a:rPr lang="en-US" sz="2000">
                <a:latin typeface="Arial" panose="020B0604020202020204" pitchFamily="34" charset="0"/>
                <a:cs typeface="Arial" panose="020B0604020202020204" pitchFamily="34" charset="0"/>
              </a:rPr>
              <a:t>Scientific</a:t>
            </a:r>
          </a:p>
        </p:txBody>
      </p:sp>
      <p:sp>
        <p:nvSpPr>
          <p:cNvPr id="12" name="TextBox 11">
            <a:extLst>
              <a:ext uri="{FF2B5EF4-FFF2-40B4-BE49-F238E27FC236}">
                <a16:creationId xmlns:a16="http://schemas.microsoft.com/office/drawing/2014/main" id="{5F7AF614-D368-42CA-9CA4-F7B1054D6EA5}"/>
              </a:ext>
            </a:extLst>
          </p:cNvPr>
          <p:cNvSpPr txBox="1"/>
          <p:nvPr/>
        </p:nvSpPr>
        <p:spPr>
          <a:xfrm>
            <a:off x="7448278" y="3578781"/>
            <a:ext cx="1239442" cy="400110"/>
          </a:xfrm>
          <a:prstGeom prst="rect">
            <a:avLst/>
          </a:prstGeom>
          <a:noFill/>
        </p:spPr>
        <p:txBody>
          <a:bodyPr wrap="none" rtlCol="0" anchor="ctr">
            <a:spAutoFit/>
          </a:bodyPr>
          <a:lstStyle/>
          <a:p>
            <a:r>
              <a:rPr lang="en-US" sz="2000">
                <a:latin typeface="Arial" panose="020B0604020202020204" pitchFamily="34" charset="0"/>
                <a:cs typeface="Arial" panose="020B0604020202020204" pitchFamily="34" charset="0"/>
              </a:rPr>
              <a:t>Graphing</a:t>
            </a:r>
          </a:p>
        </p:txBody>
      </p:sp>
    </p:spTree>
    <p:extLst>
      <p:ext uri="{BB962C8B-B14F-4D97-AF65-F5344CB8AC3E}">
        <p14:creationId xmlns:p14="http://schemas.microsoft.com/office/powerpoint/2010/main" val="2426077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9D50-8593-4511-B409-8F32B0E9EAA4}"/>
              </a:ext>
            </a:extLst>
          </p:cNvPr>
          <p:cNvSpPr>
            <a:spLocks noGrp="1"/>
          </p:cNvSpPr>
          <p:nvPr>
            <p:ph type="title"/>
          </p:nvPr>
        </p:nvSpPr>
        <p:spPr/>
        <p:txBody>
          <a:bodyPr>
            <a:normAutofit fontScale="90000"/>
          </a:bodyPr>
          <a:lstStyle/>
          <a:p>
            <a:r>
              <a:rPr lang="en-US"/>
              <a:t>Scratch Paper – EOG/EOC</a:t>
            </a:r>
          </a:p>
        </p:txBody>
      </p:sp>
      <p:graphicFrame>
        <p:nvGraphicFramePr>
          <p:cNvPr id="7" name="Table 7">
            <a:extLst>
              <a:ext uri="{FF2B5EF4-FFF2-40B4-BE49-F238E27FC236}">
                <a16:creationId xmlns:a16="http://schemas.microsoft.com/office/drawing/2014/main" id="{C88EAA76-ED59-41B3-981B-68D4F60E9C1B}"/>
              </a:ext>
            </a:extLst>
          </p:cNvPr>
          <p:cNvGraphicFramePr>
            <a:graphicFrameLocks noGrp="1"/>
          </p:cNvGraphicFramePr>
          <p:nvPr>
            <p:ph idx="1"/>
          </p:nvPr>
        </p:nvGraphicFramePr>
        <p:xfrm>
          <a:off x="2386585" y="1186326"/>
          <a:ext cx="5227739" cy="5226167"/>
        </p:xfrm>
        <a:graphic>
          <a:graphicData uri="http://schemas.openxmlformats.org/drawingml/2006/table">
            <a:tbl>
              <a:tblPr firstRow="1" bandRow="1">
                <a:tableStyleId>{B301B821-A1FF-4177-AEE7-76D212191A09}</a:tableStyleId>
              </a:tblPr>
              <a:tblGrid>
                <a:gridCol w="2622753">
                  <a:extLst>
                    <a:ext uri="{9D8B030D-6E8A-4147-A177-3AD203B41FA5}">
                      <a16:colId xmlns:a16="http://schemas.microsoft.com/office/drawing/2014/main" val="2642610417"/>
                    </a:ext>
                  </a:extLst>
                </a:gridCol>
                <a:gridCol w="2604986">
                  <a:extLst>
                    <a:ext uri="{9D8B030D-6E8A-4147-A177-3AD203B41FA5}">
                      <a16:colId xmlns:a16="http://schemas.microsoft.com/office/drawing/2014/main" val="3511795869"/>
                    </a:ext>
                  </a:extLst>
                </a:gridCol>
              </a:tblGrid>
              <a:tr h="359677">
                <a:tc gridSpan="2">
                  <a:txBody>
                    <a:bodyPr/>
                    <a:lstStyle/>
                    <a:p>
                      <a:pPr algn="ctr"/>
                      <a:r>
                        <a:rPr lang="en-US" sz="1800"/>
                        <a:t>ELA</a:t>
                      </a:r>
                      <a:endParaRPr lang="en-US" sz="1800">
                        <a:latin typeface="Arial" panose="020B0604020202020204" pitchFamily="34"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3873245131"/>
                  </a:ext>
                </a:extLst>
              </a:tr>
              <a:tr h="639901">
                <a:tc>
                  <a:txBody>
                    <a:bodyPr/>
                    <a:lstStyle/>
                    <a:p>
                      <a:pPr algn="ctr"/>
                      <a:r>
                        <a:rPr lang="en-US" sz="1800"/>
                        <a:t>Section 1</a:t>
                      </a:r>
                    </a:p>
                    <a:p>
                      <a:pPr algn="ctr"/>
                      <a:r>
                        <a:rPr lang="en-US" sz="1800"/>
                        <a:t>Start with 2 sheets</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t>Section 2/3</a:t>
                      </a:r>
                    </a:p>
                    <a:p>
                      <a:pPr algn="ctr"/>
                      <a:r>
                        <a:rPr lang="en-US" sz="1800"/>
                        <a:t>Start with 1 sheet</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7913034"/>
                  </a:ext>
                </a:extLst>
              </a:tr>
              <a:tr h="469753">
                <a:tc gridSpan="2">
                  <a:txBody>
                    <a:bodyPr/>
                    <a:lstStyle/>
                    <a:p>
                      <a:pPr algn="ctr"/>
                      <a:r>
                        <a:rPr lang="en-US" sz="1800"/>
                        <a:t>Allowable: Writers Checklist, test ticket</a:t>
                      </a:r>
                      <a:endParaRPr lang="en-US" sz="1800">
                        <a:latin typeface="Arial" panose="020B0604020202020204" pitchFamily="34" charset="0"/>
                        <a:cs typeface="Arial" panose="020B0604020202020204" pitchFamily="34" charset="0"/>
                      </a:endParaRPr>
                    </a:p>
                  </a:txBody>
                  <a:tcPr anchor="ctr"/>
                </a:tc>
                <a:tc hMerge="1">
                  <a:txBody>
                    <a:bodyPr/>
                    <a:lstStyle/>
                    <a:p>
                      <a:pPr algn="ct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95347420"/>
                  </a:ext>
                </a:extLst>
              </a:tr>
              <a:tr h="359677">
                <a:tc gridSpan="2">
                  <a:txBody>
                    <a:bodyPr/>
                    <a:lstStyle/>
                    <a:p>
                      <a:pPr algn="ctr"/>
                      <a:r>
                        <a:rPr lang="en-US" sz="1800" b="1">
                          <a:solidFill>
                            <a:schemeClr val="bg1"/>
                          </a:solidFill>
                        </a:rPr>
                        <a:t>Mathematics</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accent1"/>
                    </a:solidFill>
                  </a:tcPr>
                </a:tc>
                <a:tc hMerge="1">
                  <a:txBody>
                    <a:bodyPr/>
                    <a:lstStyle/>
                    <a:p>
                      <a:endParaRPr lang="en-US"/>
                    </a:p>
                  </a:txBody>
                  <a:tcPr/>
                </a:tc>
                <a:extLst>
                  <a:ext uri="{0D108BD9-81ED-4DB2-BD59-A6C34878D82A}">
                    <a16:rowId xmlns:a16="http://schemas.microsoft.com/office/drawing/2014/main" val="3474309025"/>
                  </a:ext>
                </a:extLst>
              </a:tr>
              <a:tr h="625658">
                <a:tc>
                  <a:txBody>
                    <a:bodyPr/>
                    <a:lstStyle/>
                    <a:p>
                      <a:pPr algn="ctr"/>
                      <a:r>
                        <a:rPr lang="en-US" sz="1800"/>
                        <a:t>Sections 1 / 2</a:t>
                      </a:r>
                    </a:p>
                    <a:p>
                      <a:pPr algn="ctr"/>
                      <a:r>
                        <a:rPr lang="en-US" sz="1800"/>
                        <a:t>Start with 2 sheets</a:t>
                      </a:r>
                    </a:p>
                  </a:txBody>
                  <a:tcPr anchor="ctr"/>
                </a:tc>
                <a:tc>
                  <a:txBody>
                    <a:bodyPr/>
                    <a:lstStyle/>
                    <a:p>
                      <a:pPr algn="ctr"/>
                      <a:r>
                        <a:rPr lang="en-US" sz="1800"/>
                        <a:t>¼” graph paper</a:t>
                      </a:r>
                    </a:p>
                    <a:p>
                      <a:pPr algn="ctr"/>
                      <a:r>
                        <a:rPr lang="en-US" sz="1800"/>
                        <a:t>Allowed</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36945542"/>
                  </a:ext>
                </a:extLst>
              </a:tr>
              <a:tr h="641614">
                <a:tc gridSpan="2">
                  <a:txBody>
                    <a:bodyPr/>
                    <a:lstStyle/>
                    <a:p>
                      <a:pPr algn="ctr"/>
                      <a:r>
                        <a:rPr lang="en-US" sz="1800"/>
                        <a:t>Allowable: Formula Sheets, Graph Paper</a:t>
                      </a:r>
                    </a:p>
                  </a:txBody>
                  <a:tcPr anchor="ctr"/>
                </a:tc>
                <a:tc hMerge="1">
                  <a:txBody>
                    <a:bodyPr/>
                    <a:lstStyle/>
                    <a:p>
                      <a:pPr algn="ct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5453249"/>
                  </a:ext>
                </a:extLst>
              </a:tr>
              <a:tr h="359677">
                <a:tc gridSpan="2">
                  <a:txBody>
                    <a:bodyPr/>
                    <a:lstStyle/>
                    <a:p>
                      <a:pPr algn="ctr"/>
                      <a:r>
                        <a:rPr lang="en-US" sz="1800" b="1">
                          <a:solidFill>
                            <a:schemeClr val="bg1"/>
                          </a:solidFill>
                        </a:rPr>
                        <a:t>Science</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accent1"/>
                    </a:solidFill>
                  </a:tcPr>
                </a:tc>
                <a:tc hMerge="1">
                  <a:txBody>
                    <a:bodyPr/>
                    <a:lstStyle/>
                    <a:p>
                      <a:endParaRPr lang="en-US"/>
                    </a:p>
                  </a:txBody>
                  <a:tcPr/>
                </a:tc>
                <a:extLst>
                  <a:ext uri="{0D108BD9-81ED-4DB2-BD59-A6C34878D82A}">
                    <a16:rowId xmlns:a16="http://schemas.microsoft.com/office/drawing/2014/main" val="1902955093"/>
                  </a:ext>
                </a:extLst>
              </a:tr>
              <a:tr h="35967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Sections 1 / 2 Start with 1 sheet</a:t>
                      </a:r>
                      <a:endParaRPr lang="en-US" sz="1800">
                        <a:latin typeface="Arial" panose="020B0604020202020204" pitchFamily="34" charset="0"/>
                        <a:cs typeface="Arial" panose="020B060402020202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84569550"/>
                  </a:ext>
                </a:extLst>
              </a:tr>
              <a:tr h="45447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Allowable: Periodic Table, Physical Science Reference Sheet (HS Physical Science only)</a:t>
                      </a:r>
                      <a:endParaRPr lang="en-US" sz="1800">
                        <a:latin typeface="Arial" panose="020B0604020202020204" pitchFamily="34"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1030703958"/>
                  </a:ext>
                </a:extLst>
              </a:tr>
              <a:tr h="359677">
                <a:tc gridSpan="2">
                  <a:txBody>
                    <a:bodyPr/>
                    <a:lstStyle/>
                    <a:p>
                      <a:pPr algn="ctr"/>
                      <a:r>
                        <a:rPr lang="en-US" sz="1800" b="1">
                          <a:solidFill>
                            <a:schemeClr val="bg1"/>
                          </a:solidFill>
                        </a:rPr>
                        <a:t>Social Studies</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accent1"/>
                    </a:solidFill>
                  </a:tcPr>
                </a:tc>
                <a:tc hMerge="1">
                  <a:txBody>
                    <a:bodyPr/>
                    <a:lstStyle/>
                    <a:p>
                      <a:endParaRPr lang="en-US"/>
                    </a:p>
                  </a:txBody>
                  <a:tcPr/>
                </a:tc>
                <a:extLst>
                  <a:ext uri="{0D108BD9-81ED-4DB2-BD59-A6C34878D82A}">
                    <a16:rowId xmlns:a16="http://schemas.microsoft.com/office/drawing/2014/main" val="3969609996"/>
                  </a:ext>
                </a:extLst>
              </a:tr>
              <a:tr h="35967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Sections 1 / 2 Start with 1 sheet</a:t>
                      </a:r>
                      <a:endParaRPr lang="en-US" sz="1800">
                        <a:latin typeface="Arial" panose="020B0604020202020204" pitchFamily="34" charset="0"/>
                        <a:cs typeface="Arial" panose="020B060402020202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26178754"/>
                  </a:ext>
                </a:extLst>
              </a:tr>
            </a:tbl>
          </a:graphicData>
        </a:graphic>
      </p:graphicFrame>
      <p:sp>
        <p:nvSpPr>
          <p:cNvPr id="4" name="Date Placeholder 3">
            <a:extLst>
              <a:ext uri="{FF2B5EF4-FFF2-40B4-BE49-F238E27FC236}">
                <a16:creationId xmlns:a16="http://schemas.microsoft.com/office/drawing/2014/main" id="{95364050-2AB7-4009-ADDF-7DCE2DD56481}"/>
              </a:ext>
            </a:extLst>
          </p:cNvPr>
          <p:cNvSpPr>
            <a:spLocks noGrp="1"/>
          </p:cNvSpPr>
          <p:nvPr>
            <p:ph type="dt" sz="half" idx="10"/>
          </p:nvPr>
        </p:nvSpPr>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2/22/2022</a:t>
            </a:r>
          </a:p>
        </p:txBody>
      </p:sp>
      <p:sp>
        <p:nvSpPr>
          <p:cNvPr id="5" name="Slide Number Placeholder 4">
            <a:extLst>
              <a:ext uri="{FF2B5EF4-FFF2-40B4-BE49-F238E27FC236}">
                <a16:creationId xmlns:a16="http://schemas.microsoft.com/office/drawing/2014/main" id="{0EA7DD99-BCBF-4A2B-94F8-3E76B6892299}"/>
              </a:ext>
            </a:extLst>
          </p:cNvPr>
          <p:cNvSpPr>
            <a:spLocks noGrp="1"/>
          </p:cNvSpPr>
          <p:nvPr>
            <p:ph type="sldNum" sz="quarter" idx="12"/>
          </p:nvPr>
        </p:nvSpPr>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13</a:t>
            </a:fld>
            <a:endParaRPr lang="en-US"/>
          </a:p>
        </p:txBody>
      </p:sp>
      <p:sp>
        <p:nvSpPr>
          <p:cNvPr id="21" name="Rectangle: Rounded Corners 20">
            <a:extLst>
              <a:ext uri="{FF2B5EF4-FFF2-40B4-BE49-F238E27FC236}">
                <a16:creationId xmlns:a16="http://schemas.microsoft.com/office/drawing/2014/main" id="{F0980F39-78C1-460E-B86B-9064EBAFB09C}"/>
              </a:ext>
            </a:extLst>
          </p:cNvPr>
          <p:cNvSpPr/>
          <p:nvPr/>
        </p:nvSpPr>
        <p:spPr>
          <a:xfrm>
            <a:off x="7842036" y="988951"/>
            <a:ext cx="2496781" cy="155870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Scratch paper may not contain any writing (other than student name) prior to starting a test session.</a:t>
            </a:r>
          </a:p>
        </p:txBody>
      </p:sp>
      <p:sp>
        <p:nvSpPr>
          <p:cNvPr id="22" name="Rectangle: Rounded Corners 21">
            <a:extLst>
              <a:ext uri="{FF2B5EF4-FFF2-40B4-BE49-F238E27FC236}">
                <a16:creationId xmlns:a16="http://schemas.microsoft.com/office/drawing/2014/main" id="{41C1E04D-32F1-4811-A4D1-45739E11190B}"/>
              </a:ext>
            </a:extLst>
          </p:cNvPr>
          <p:cNvSpPr/>
          <p:nvPr/>
        </p:nvSpPr>
        <p:spPr>
          <a:xfrm>
            <a:off x="7842036" y="2830451"/>
            <a:ext cx="2496781" cy="173679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Once scratch paper is used, it is considered secure testing material.</a:t>
            </a:r>
          </a:p>
        </p:txBody>
      </p:sp>
      <p:sp>
        <p:nvSpPr>
          <p:cNvPr id="23" name="Rectangle: Rounded Corners 22">
            <a:extLst>
              <a:ext uri="{FF2B5EF4-FFF2-40B4-BE49-F238E27FC236}">
                <a16:creationId xmlns:a16="http://schemas.microsoft.com/office/drawing/2014/main" id="{B0C8AF10-13E0-4B63-8D95-84BA98AD7FEB}"/>
              </a:ext>
            </a:extLst>
          </p:cNvPr>
          <p:cNvSpPr/>
          <p:nvPr/>
        </p:nvSpPr>
        <p:spPr>
          <a:xfrm>
            <a:off x="7842608" y="4829651"/>
            <a:ext cx="2496781" cy="172106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Only GaDOE posted documents as listed on Georgia Milestones Resources may be used as scratch paper.</a:t>
            </a:r>
          </a:p>
        </p:txBody>
      </p:sp>
    </p:spTree>
    <p:extLst>
      <p:ext uri="{BB962C8B-B14F-4D97-AF65-F5344CB8AC3E}">
        <p14:creationId xmlns:p14="http://schemas.microsoft.com/office/powerpoint/2010/main" val="4010752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9494-987D-4450-9C31-141E6D9D537D}"/>
              </a:ext>
            </a:extLst>
          </p:cNvPr>
          <p:cNvSpPr>
            <a:spLocks noGrp="1"/>
          </p:cNvSpPr>
          <p:nvPr>
            <p:ph type="title"/>
          </p:nvPr>
        </p:nvSpPr>
        <p:spPr/>
        <p:txBody>
          <a:bodyPr>
            <a:normAutofit fontScale="90000"/>
          </a:bodyPr>
          <a:lstStyle/>
          <a:p>
            <a:r>
              <a:rPr lang="en-US"/>
              <a:t>Georgia Milestones</a:t>
            </a:r>
          </a:p>
        </p:txBody>
      </p:sp>
      <p:graphicFrame>
        <p:nvGraphicFramePr>
          <p:cNvPr id="7" name="Content Placeholder 6">
            <a:extLst>
              <a:ext uri="{FF2B5EF4-FFF2-40B4-BE49-F238E27FC236}">
                <a16:creationId xmlns:a16="http://schemas.microsoft.com/office/drawing/2014/main" id="{2EBB86BB-88AA-4087-B6B2-3FFD4FC6A83D}"/>
              </a:ext>
            </a:extLst>
          </p:cNvPr>
          <p:cNvGraphicFramePr>
            <a:graphicFrameLocks noGrp="1"/>
          </p:cNvGraphicFramePr>
          <p:nvPr>
            <p:ph idx="1"/>
            <p:extLst>
              <p:ext uri="{D42A27DB-BD31-4B8C-83A1-F6EECF244321}">
                <p14:modId xmlns:p14="http://schemas.microsoft.com/office/powerpoint/2010/main" val="2677405120"/>
              </p:ext>
            </p:extLst>
          </p:nvPr>
        </p:nvGraphicFramePr>
        <p:xfrm>
          <a:off x="1491366" y="1569268"/>
          <a:ext cx="8964187" cy="3438384"/>
        </p:xfrm>
        <a:graphic>
          <a:graphicData uri="http://schemas.openxmlformats.org/drawingml/2006/table">
            <a:tbl>
              <a:tblPr firstRow="1" firstCol="1" bandRow="1">
                <a:tableStyleId>{2A488322-F2BA-4B5B-9748-0D474271808F}</a:tableStyleId>
              </a:tblPr>
              <a:tblGrid>
                <a:gridCol w="1955802">
                  <a:extLst>
                    <a:ext uri="{9D8B030D-6E8A-4147-A177-3AD203B41FA5}">
                      <a16:colId xmlns:a16="http://schemas.microsoft.com/office/drawing/2014/main" val="13714531"/>
                    </a:ext>
                  </a:extLst>
                </a:gridCol>
                <a:gridCol w="1615924">
                  <a:extLst>
                    <a:ext uri="{9D8B030D-6E8A-4147-A177-3AD203B41FA5}">
                      <a16:colId xmlns:a16="http://schemas.microsoft.com/office/drawing/2014/main" val="2972984593"/>
                    </a:ext>
                  </a:extLst>
                </a:gridCol>
                <a:gridCol w="2584174">
                  <a:extLst>
                    <a:ext uri="{9D8B030D-6E8A-4147-A177-3AD203B41FA5}">
                      <a16:colId xmlns:a16="http://schemas.microsoft.com/office/drawing/2014/main" val="206861781"/>
                    </a:ext>
                  </a:extLst>
                </a:gridCol>
                <a:gridCol w="2808287">
                  <a:extLst>
                    <a:ext uri="{9D8B030D-6E8A-4147-A177-3AD203B41FA5}">
                      <a16:colId xmlns:a16="http://schemas.microsoft.com/office/drawing/2014/main" val="3964987804"/>
                    </a:ext>
                  </a:extLst>
                </a:gridCol>
              </a:tblGrid>
              <a:tr h="822498">
                <a:tc>
                  <a:txBody>
                    <a:bodyPr/>
                    <a:lstStyle/>
                    <a:p>
                      <a:pPr marL="0" marR="0" algn="ctr">
                        <a:spcBef>
                          <a:spcPts val="0"/>
                        </a:spcBef>
                        <a:spcAft>
                          <a:spcPts val="0"/>
                        </a:spcAft>
                      </a:pPr>
                      <a:r>
                        <a:rPr lang="en-US" sz="1800" b="1">
                          <a:effectLst/>
                          <a:latin typeface="Arial" panose="020B0604020202020204" pitchFamily="34" charset="0"/>
                          <a:cs typeface="Arial" panose="020B0604020202020204" pitchFamily="34" charset="0"/>
                        </a:rPr>
                        <a:t>Content Area</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effectLst/>
                          <a:latin typeface="Arial" panose="020B0604020202020204" pitchFamily="34" charset="0"/>
                          <a:cs typeface="Arial" panose="020B0604020202020204" pitchFamily="34" charset="0"/>
                        </a:rPr>
                        <a:t>Section</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effectLst/>
                          <a:latin typeface="Arial" panose="020B0604020202020204" pitchFamily="34" charset="0"/>
                          <a:cs typeface="Arial" panose="020B0604020202020204" pitchFamily="34" charset="0"/>
                        </a:rPr>
                        <a:t>Typical Testing</a:t>
                      </a:r>
                      <a:br>
                        <a:rPr lang="en-US" sz="1800" b="1">
                          <a:effectLst/>
                          <a:latin typeface="Arial" panose="020B0604020202020204" pitchFamily="34" charset="0"/>
                          <a:cs typeface="Arial" panose="020B0604020202020204" pitchFamily="34" charset="0"/>
                        </a:rPr>
                      </a:br>
                      <a:r>
                        <a:rPr lang="en-US" sz="1800" b="1">
                          <a:effectLst/>
                          <a:latin typeface="Arial" panose="020B0604020202020204" pitchFamily="34" charset="0"/>
                          <a:cs typeface="Arial" panose="020B0604020202020204" pitchFamily="34" charset="0"/>
                        </a:rPr>
                        <a:t>Time</a:t>
                      </a:r>
                      <a:endParaRPr lang="en-US" sz="1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chemeClr val="bg1"/>
                          </a:solidFill>
                          <a:effectLst/>
                          <a:latin typeface="Arial" panose="020B0604020202020204" pitchFamily="34" charset="0"/>
                          <a:cs typeface="Arial" panose="020B0604020202020204" pitchFamily="34" charset="0"/>
                        </a:rPr>
                        <a:t>Maximum</a:t>
                      </a:r>
                    </a:p>
                    <a:p>
                      <a:pPr marL="0" marR="0" algn="ctr">
                        <a:spcBef>
                          <a:spcPts val="0"/>
                        </a:spcBef>
                        <a:spcAft>
                          <a:spcPts val="0"/>
                        </a:spcAft>
                      </a:pPr>
                      <a:r>
                        <a:rPr lang="en-US" sz="1800" b="1">
                          <a:solidFill>
                            <a:schemeClr val="bg1"/>
                          </a:solidFill>
                          <a:effectLst/>
                          <a:latin typeface="Arial" panose="020B0604020202020204" pitchFamily="34" charset="0"/>
                          <a:cs typeface="Arial" panose="020B0604020202020204" pitchFamily="34" charset="0"/>
                        </a:rPr>
                        <a:t>Testing Time</a:t>
                      </a:r>
                      <a:endParaRPr lang="en-US" sz="1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84490626"/>
                  </a:ext>
                </a:extLst>
              </a:tr>
              <a:tr h="290654">
                <a:tc rowSpan="3">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ELA</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45-65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90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94071016"/>
                  </a:ext>
                </a:extLst>
              </a:tr>
              <a:tr h="290654">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40-60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80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2630169"/>
                  </a:ext>
                </a:extLst>
              </a:tr>
              <a:tr h="290654">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40-60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80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072778"/>
                  </a:ext>
                </a:extLst>
              </a:tr>
              <a:tr h="290654">
                <a:tc rowSpan="2">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Math</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30-50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65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86469784"/>
                  </a:ext>
                </a:extLst>
              </a:tr>
              <a:tr h="290654">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30-50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65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451722"/>
                  </a:ext>
                </a:extLst>
              </a:tr>
              <a:tr h="290654">
                <a:tc rowSpan="2">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Science</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20-30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47653348"/>
                  </a:ext>
                </a:extLst>
              </a:tr>
              <a:tr h="290654">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20-30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40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8919874"/>
                  </a:ext>
                </a:extLst>
              </a:tr>
              <a:tr h="290654">
                <a:tc rowSpan="2">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Social Studies</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15-25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35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41274605"/>
                  </a:ext>
                </a:extLst>
              </a:tr>
              <a:tr h="290654">
                <a:tc vMerge="1">
                  <a:txBody>
                    <a:bodyPr/>
                    <a:lstStyle/>
                    <a:p>
                      <a:endParaRPr lang="en-US"/>
                    </a:p>
                  </a:txBody>
                  <a:tcP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latin typeface="Arial" panose="020B0604020202020204" pitchFamily="34" charset="0"/>
                          <a:cs typeface="Arial" panose="020B0604020202020204" pitchFamily="34" charset="0"/>
                        </a:rPr>
                        <a:t>15-25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dirty="0">
                          <a:effectLst/>
                          <a:latin typeface="Arial" panose="020B0604020202020204" pitchFamily="34" charset="0"/>
                          <a:cs typeface="Arial" panose="020B0604020202020204" pitchFamily="34" charset="0"/>
                        </a:rPr>
                        <a:t>35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65292157"/>
                  </a:ext>
                </a:extLst>
              </a:tr>
            </a:tbl>
          </a:graphicData>
        </a:graphic>
      </p:graphicFrame>
      <p:sp>
        <p:nvSpPr>
          <p:cNvPr id="4" name="Date Placeholder 3">
            <a:extLst>
              <a:ext uri="{FF2B5EF4-FFF2-40B4-BE49-F238E27FC236}">
                <a16:creationId xmlns:a16="http://schemas.microsoft.com/office/drawing/2014/main" id="{F7867779-4069-4212-8468-6B03C54BCB8E}"/>
              </a:ext>
            </a:extLst>
          </p:cNvPr>
          <p:cNvSpPr>
            <a:spLocks noGrp="1"/>
          </p:cNvSpPr>
          <p:nvPr>
            <p:ph type="dt" sz="half" idx="10"/>
          </p:nvPr>
        </p:nvSpPr>
        <p:spPr/>
        <p:txBody>
          <a:bodyPr/>
          <a:lstStyle/>
          <a:p>
            <a:r>
              <a:rPr lang="en-US"/>
              <a:t>10/13/2020</a:t>
            </a:r>
          </a:p>
        </p:txBody>
      </p:sp>
      <p:sp>
        <p:nvSpPr>
          <p:cNvPr id="5" name="Slide Number Placeholder 4">
            <a:extLst>
              <a:ext uri="{FF2B5EF4-FFF2-40B4-BE49-F238E27FC236}">
                <a16:creationId xmlns:a16="http://schemas.microsoft.com/office/drawing/2014/main" id="{851B9249-BD90-48A5-A808-939E26070057}"/>
              </a:ext>
            </a:extLst>
          </p:cNvPr>
          <p:cNvSpPr>
            <a:spLocks noGrp="1"/>
          </p:cNvSpPr>
          <p:nvPr>
            <p:ph type="sldNum" sz="quarter" idx="12"/>
          </p:nvPr>
        </p:nvSpPr>
        <p:spPr/>
        <p:txBody>
          <a:bodyPr/>
          <a:lstStyle/>
          <a:p>
            <a:fld id="{48F63A3B-78C7-47BE-AE5E-E10140E04643}" type="slidenum">
              <a:rPr lang="en-US" smtClean="0"/>
              <a:pPr/>
              <a:t>14</a:t>
            </a:fld>
            <a:endParaRPr lang="en-US"/>
          </a:p>
        </p:txBody>
      </p:sp>
      <p:sp>
        <p:nvSpPr>
          <p:cNvPr id="6" name="Text Placeholder 5">
            <a:extLst>
              <a:ext uri="{FF2B5EF4-FFF2-40B4-BE49-F238E27FC236}">
                <a16:creationId xmlns:a16="http://schemas.microsoft.com/office/drawing/2014/main" id="{EA1D51B3-C30D-4223-88A6-7F02A10D202C}"/>
              </a:ext>
            </a:extLst>
          </p:cNvPr>
          <p:cNvSpPr>
            <a:spLocks noGrp="1"/>
          </p:cNvSpPr>
          <p:nvPr>
            <p:ph type="body" sz="quarter" idx="14"/>
          </p:nvPr>
        </p:nvSpPr>
        <p:spPr/>
        <p:txBody>
          <a:bodyPr/>
          <a:lstStyle/>
          <a:p>
            <a:r>
              <a:rPr lang="en-US"/>
              <a:t>Testing Times – EOG and EOC</a:t>
            </a:r>
          </a:p>
        </p:txBody>
      </p:sp>
      <p:sp>
        <p:nvSpPr>
          <p:cNvPr id="3" name="TextBox 2">
            <a:extLst>
              <a:ext uri="{FF2B5EF4-FFF2-40B4-BE49-F238E27FC236}">
                <a16:creationId xmlns:a16="http://schemas.microsoft.com/office/drawing/2014/main" id="{194E739F-2489-474D-9021-05A73B98A0B3}"/>
              </a:ext>
            </a:extLst>
          </p:cNvPr>
          <p:cNvSpPr txBox="1"/>
          <p:nvPr/>
        </p:nvSpPr>
        <p:spPr>
          <a:xfrm>
            <a:off x="1472978" y="5117727"/>
            <a:ext cx="9246044"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11D1E"/>
                </a:solidFill>
                <a:latin typeface="Arial" panose="020B0604020202020204" pitchFamily="34" charset="0"/>
                <a:cs typeface="Arial" panose="020B0604020202020204" pitchFamily="34" charset="0"/>
              </a:rPr>
              <a:t>There is no minimum time for testing. If all students have submitted the test, the examiner should complete the test section. </a:t>
            </a:r>
          </a:p>
          <a:p>
            <a:pPr marL="285750" indent="-285750">
              <a:buFont typeface="Arial" panose="020B0604020202020204" pitchFamily="34" charset="0"/>
              <a:buChar char="•"/>
            </a:pPr>
            <a:r>
              <a:rPr lang="en-US" dirty="0"/>
              <a:t>The Examiner must keep time during testing in accordance with the script.  When time has been called, the Examiner must instruct the student to stop the test.</a:t>
            </a:r>
          </a:p>
          <a:p>
            <a:endParaRPr lang="en-US" dirty="0">
              <a:solidFill>
                <a:srgbClr val="211D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428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9F8F-4F0B-42E5-B091-2817D5799ED9}"/>
              </a:ext>
            </a:extLst>
          </p:cNvPr>
          <p:cNvSpPr>
            <a:spLocks noGrp="1"/>
          </p:cNvSpPr>
          <p:nvPr>
            <p:ph type="title"/>
          </p:nvPr>
        </p:nvSpPr>
        <p:spPr/>
        <p:txBody>
          <a:bodyPr>
            <a:normAutofit fontScale="90000"/>
          </a:bodyPr>
          <a:lstStyle/>
          <a:p>
            <a:r>
              <a:rPr lang="en-US"/>
              <a:t>Testing Schedules</a:t>
            </a:r>
          </a:p>
        </p:txBody>
      </p:sp>
      <p:sp>
        <p:nvSpPr>
          <p:cNvPr id="3" name="Content Placeholder 2">
            <a:extLst>
              <a:ext uri="{FF2B5EF4-FFF2-40B4-BE49-F238E27FC236}">
                <a16:creationId xmlns:a16="http://schemas.microsoft.com/office/drawing/2014/main" id="{A66AD125-9DC7-4542-AEA0-F89BB29A9270}"/>
              </a:ext>
            </a:extLst>
          </p:cNvPr>
          <p:cNvSpPr>
            <a:spLocks noGrp="1"/>
          </p:cNvSpPr>
          <p:nvPr>
            <p:ph idx="1"/>
          </p:nvPr>
        </p:nvSpPr>
        <p:spPr/>
        <p:txBody>
          <a:bodyPr>
            <a:normAutofit/>
          </a:bodyPr>
          <a:lstStyle/>
          <a:p>
            <a:r>
              <a:rPr lang="en-US" dirty="0"/>
              <a:t>Assessments must be administered in the order determined by the System Test Coordinator.</a:t>
            </a:r>
          </a:p>
          <a:p>
            <a:r>
              <a:rPr lang="en-US" dirty="0"/>
              <a:t>ELA – Section 1 must be administered on a single day.  Sections 2 and 3 must be scheduled on the same day or two consecutive days immediately following section 1 and may not be scheduled over a weekend.</a:t>
            </a:r>
          </a:p>
          <a:p>
            <a:r>
              <a:rPr lang="en-US" dirty="0"/>
              <a:t>Math, Science, Social Studies – must be administered such that both sections will be completed in a single day or over the course of two consecutive days.</a:t>
            </a:r>
          </a:p>
          <a:p>
            <a:pPr marL="0" indent="0">
              <a:buNone/>
            </a:pPr>
            <a:endParaRPr lang="en-US" dirty="0"/>
          </a:p>
        </p:txBody>
      </p:sp>
      <p:sp>
        <p:nvSpPr>
          <p:cNvPr id="4" name="Text Placeholder 3">
            <a:extLst>
              <a:ext uri="{FF2B5EF4-FFF2-40B4-BE49-F238E27FC236}">
                <a16:creationId xmlns:a16="http://schemas.microsoft.com/office/drawing/2014/main" id="{2947473F-900A-4107-B68B-CC4511413D44}"/>
              </a:ext>
            </a:extLst>
          </p:cNvPr>
          <p:cNvSpPr>
            <a:spLocks noGrp="1"/>
          </p:cNvSpPr>
          <p:nvPr>
            <p:ph type="body" sz="quarter" idx="14"/>
          </p:nvPr>
        </p:nvSpPr>
        <p:spPr/>
        <p:txBody>
          <a:bodyPr/>
          <a:lstStyle/>
          <a:p>
            <a:endParaRPr lang="en-US"/>
          </a:p>
        </p:txBody>
      </p:sp>
      <p:pic>
        <p:nvPicPr>
          <p:cNvPr id="6" name="Picture 5" descr="Top view of a calendar with a red pen on top">
            <a:extLst>
              <a:ext uri="{FF2B5EF4-FFF2-40B4-BE49-F238E27FC236}">
                <a16:creationId xmlns:a16="http://schemas.microsoft.com/office/drawing/2014/main" id="{E31CE58D-A903-498D-ACDE-090C6C9D1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024" y="34107"/>
            <a:ext cx="2722632" cy="1791519"/>
          </a:xfrm>
          <a:prstGeom prst="rect">
            <a:avLst/>
          </a:prstGeom>
        </p:spPr>
      </p:pic>
    </p:spTree>
    <p:extLst>
      <p:ext uri="{BB962C8B-B14F-4D97-AF65-F5344CB8AC3E}">
        <p14:creationId xmlns:p14="http://schemas.microsoft.com/office/powerpoint/2010/main" val="3482249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8DA4-E79E-4D7B-865C-BD395534FA12}"/>
              </a:ext>
            </a:extLst>
          </p:cNvPr>
          <p:cNvSpPr>
            <a:spLocks noGrp="1"/>
          </p:cNvSpPr>
          <p:nvPr>
            <p:ph type="title"/>
          </p:nvPr>
        </p:nvSpPr>
        <p:spPr/>
        <p:txBody>
          <a:bodyPr/>
          <a:lstStyle/>
          <a:p>
            <a:r>
              <a:rPr lang="en-US" b="1"/>
              <a:t>Are Students Ready?</a:t>
            </a:r>
            <a:endParaRPr lang="en-US" b="1">
              <a:cs typeface="Calibri Light"/>
            </a:endParaRPr>
          </a:p>
        </p:txBody>
      </p:sp>
      <p:sp>
        <p:nvSpPr>
          <p:cNvPr id="3" name="Content Placeholder 2">
            <a:extLst>
              <a:ext uri="{FF2B5EF4-FFF2-40B4-BE49-F238E27FC236}">
                <a16:creationId xmlns:a16="http://schemas.microsoft.com/office/drawing/2014/main" id="{A2A21DA7-8404-4C3B-9D60-362A8A275F9F}"/>
              </a:ext>
            </a:extLst>
          </p:cNvPr>
          <p:cNvSpPr>
            <a:spLocks noGrp="1"/>
          </p:cNvSpPr>
          <p:nvPr>
            <p:ph idx="1"/>
          </p:nvPr>
        </p:nvSpPr>
        <p:spPr>
          <a:xfrm>
            <a:off x="848590" y="4915202"/>
            <a:ext cx="10643755" cy="1325563"/>
          </a:xfrm>
        </p:spPr>
        <p:txBody>
          <a:bodyPr vert="horz" lIns="91440" tIns="45720" rIns="91440" bIns="45720" rtlCol="0" anchor="t">
            <a:normAutofit fontScale="85000" lnSpcReduction="20000"/>
          </a:bodyPr>
          <a:lstStyle/>
          <a:p>
            <a:pPr marL="0" indent="0">
              <a:buNone/>
            </a:pPr>
            <a:r>
              <a:rPr lang="en-US" dirty="0">
                <a:cs typeface="Calibri"/>
              </a:rPr>
              <a:t>Orient students to testing via an online platform: </a:t>
            </a:r>
          </a:p>
          <a:p>
            <a:pPr lvl="1"/>
            <a:r>
              <a:rPr lang="en-US" dirty="0"/>
              <a:t>Experience Online Testing Georgia: </a:t>
            </a:r>
            <a:r>
              <a:rPr lang="en-US" dirty="0">
                <a:hlinkClick r:id="rId3"/>
              </a:rPr>
              <a:t>http://www.gaexperienceonline.com</a:t>
            </a:r>
            <a:r>
              <a:rPr lang="en-US" dirty="0"/>
              <a:t> </a:t>
            </a:r>
          </a:p>
          <a:p>
            <a:pPr lvl="1"/>
            <a:r>
              <a:rPr lang="en-US" dirty="0">
                <a:cs typeface="Calibri"/>
              </a:rPr>
              <a:t>Available anywhere, anytime.</a:t>
            </a:r>
          </a:p>
          <a:p>
            <a:pPr lvl="1"/>
            <a:r>
              <a:rPr lang="en-US" dirty="0">
                <a:cs typeface="Calibri"/>
              </a:rPr>
              <a:t>Can be used by students and parents and a script is available for use in the classroom.</a:t>
            </a:r>
          </a:p>
        </p:txBody>
      </p:sp>
      <p:pic>
        <p:nvPicPr>
          <p:cNvPr id="5" name="Picture 4" descr="A person sitting at a desk using a computer&#10;&#10;Description generated with very high confidence">
            <a:extLst>
              <a:ext uri="{FF2B5EF4-FFF2-40B4-BE49-F238E27FC236}">
                <a16:creationId xmlns:a16="http://schemas.microsoft.com/office/drawing/2014/main" id="{9ACE63CC-6DA2-4F84-817F-8338893D0E7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56656" y="1374836"/>
            <a:ext cx="5162886" cy="343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5375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619387306"/>
              </p:ext>
            </p:extLst>
          </p:nvPr>
        </p:nvGraphicFramePr>
        <p:xfrm>
          <a:off x="2419352" y="1655064"/>
          <a:ext cx="7886699" cy="4907280"/>
        </p:xfrm>
        <a:graphic>
          <a:graphicData uri="http://schemas.openxmlformats.org/drawingml/2006/table">
            <a:tbl>
              <a:tblPr firstRow="1" bandRow="1">
                <a:tableStyleId>{2D5ABB26-0587-4C30-8999-92F81FD0307C}</a:tableStyleId>
              </a:tblPr>
              <a:tblGrid>
                <a:gridCol w="3943251">
                  <a:extLst>
                    <a:ext uri="{9D8B030D-6E8A-4147-A177-3AD203B41FA5}">
                      <a16:colId xmlns:a16="http://schemas.microsoft.com/office/drawing/2014/main" val="3609648708"/>
                    </a:ext>
                  </a:extLst>
                </a:gridCol>
                <a:gridCol w="3943448">
                  <a:extLst>
                    <a:ext uri="{9D8B030D-6E8A-4147-A177-3AD203B41FA5}">
                      <a16:colId xmlns:a16="http://schemas.microsoft.com/office/drawing/2014/main" val="1018068773"/>
                    </a:ext>
                  </a:extLst>
                </a:gridCol>
              </a:tblGrid>
              <a:tr h="148714">
                <a:tc gridSpan="2">
                  <a:txBody>
                    <a:bodyPr/>
                    <a:lstStyle/>
                    <a:p>
                      <a:pPr marL="0" indent="0" algn="ctr">
                        <a:buNone/>
                      </a:pPr>
                      <a:r>
                        <a:rPr lang="en-US" sz="2000" b="1">
                          <a:latin typeface="Arial" panose="020B0604020202020204" pitchFamily="34" charset="0"/>
                          <a:cs typeface="Arial" panose="020B0604020202020204" pitchFamily="34" charset="0"/>
                        </a:rPr>
                        <a:t>Item 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875857"/>
                  </a:ext>
                </a:extLst>
              </a:tr>
              <a:tr h="370840">
                <a:tc>
                  <a:txBody>
                    <a:bodyPr/>
                    <a:lstStyle/>
                    <a:p>
                      <a:r>
                        <a:rPr lang="en-US" sz="1800">
                          <a:latin typeface="Arial" panose="020B0604020202020204" pitchFamily="34" charset="0"/>
                          <a:cs typeface="Arial" panose="020B0604020202020204" pitchFamily="34" charset="0"/>
                        </a:rPr>
                        <a:t>Selected Response</a:t>
                      </a:r>
                    </a:p>
                    <a:p>
                      <a:r>
                        <a:rPr lang="en-US" sz="1800">
                          <a:latin typeface="Arial" panose="020B0604020202020204" pitchFamily="34" charset="0"/>
                          <a:cs typeface="Arial" panose="020B0604020202020204" pitchFamily="34" charset="0"/>
                        </a:rPr>
                        <a:t>Constructed Response items</a:t>
                      </a:r>
                    </a:p>
                    <a:p>
                      <a:pPr lvl="1"/>
                      <a:r>
                        <a:rPr lang="en-US" sz="1800">
                          <a:latin typeface="Arial" panose="020B0604020202020204" pitchFamily="34" charset="0"/>
                          <a:cs typeface="Arial" panose="020B0604020202020204" pitchFamily="34" charset="0"/>
                        </a:rPr>
                        <a:t>Constructed Response</a:t>
                      </a:r>
                    </a:p>
                    <a:p>
                      <a:pPr lvl="1"/>
                      <a:r>
                        <a:rPr lang="en-US" sz="1800">
                          <a:latin typeface="Arial" panose="020B0604020202020204" pitchFamily="34" charset="0"/>
                          <a:cs typeface="Arial" panose="020B0604020202020204" pitchFamily="34" charset="0"/>
                        </a:rPr>
                        <a:t>Extended Constructed Response (Narrative Writing)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Extended Writing Response</a:t>
                      </a:r>
                    </a:p>
                    <a:p>
                      <a:r>
                        <a:rPr lang="en-US" sz="1800">
                          <a:latin typeface="Arial" panose="020B0604020202020204" pitchFamily="34" charset="0"/>
                          <a:cs typeface="Arial" panose="020B0604020202020204" pitchFamily="34" charset="0"/>
                        </a:rPr>
                        <a:t>Evidence-Based Selected Response</a:t>
                      </a:r>
                    </a:p>
                    <a:p>
                      <a:r>
                        <a:rPr lang="en-US" sz="1800">
                          <a:latin typeface="Arial" panose="020B0604020202020204" pitchFamily="34" charset="0"/>
                          <a:cs typeface="Arial" panose="020B0604020202020204" pitchFamily="34" charset="0"/>
                        </a:rPr>
                        <a:t>Drag and Drop/Paste</a:t>
                      </a:r>
                    </a:p>
                    <a:p>
                      <a:r>
                        <a:rPr lang="en-US" sz="1800">
                          <a:latin typeface="Arial" panose="020B0604020202020204" pitchFamily="34" charset="0"/>
                          <a:cs typeface="Arial" panose="020B0604020202020204" pitchFamily="34" charset="0"/>
                        </a:rPr>
                        <a:t>Drop-down List </a:t>
                      </a:r>
                    </a:p>
                    <a:p>
                      <a:endParaRPr lang="en-US">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620767"/>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atin typeface="Arial" panose="020B0604020202020204" pitchFamily="34" charset="0"/>
                          <a:cs typeface="Arial" panose="020B0604020202020204" pitchFamily="34" charset="0"/>
                        </a:rPr>
                        <a:t>Unique Feature(s)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064929"/>
                  </a:ext>
                </a:extLst>
              </a:tr>
              <a:tr h="370840">
                <a:tc gridSpan="2">
                  <a:txBody>
                    <a:bodyPr/>
                    <a:lstStyle/>
                    <a:p>
                      <a:r>
                        <a:rPr lang="en-US" sz="1800">
                          <a:latin typeface="Arial" panose="020B0604020202020204" pitchFamily="34" charset="0"/>
                          <a:cs typeface="Arial" panose="020B0604020202020204" pitchFamily="34" charset="0"/>
                        </a:rPr>
                        <a:t>Reading and Evidence-Based Writing Section requires students to construct meaning, make inferences, draw conclusions, compare and contrast ideas as well as synthesize ideas and concepts across multiple texts</a:t>
                      </a:r>
                    </a:p>
                    <a:p>
                      <a:pPr marL="742950" lvl="1" indent="-285750">
                        <a:buFont typeface="Arial" panose="020B0604020202020204" pitchFamily="34" charset="0"/>
                        <a:buChar char="•"/>
                      </a:pPr>
                      <a:r>
                        <a:rPr lang="en-US" sz="1800">
                          <a:latin typeface="Arial" panose="020B0604020202020204" pitchFamily="34" charset="0"/>
                          <a:cs typeface="Arial" panose="020B0604020202020204" pitchFamily="34" charset="0"/>
                        </a:rPr>
                        <a:t>Selected Response</a:t>
                      </a:r>
                    </a:p>
                    <a:p>
                      <a:pPr marL="742950" lvl="1" indent="-285750">
                        <a:buFont typeface="Arial" panose="020B0604020202020204" pitchFamily="34" charset="0"/>
                        <a:buChar char="•"/>
                      </a:pPr>
                      <a:r>
                        <a:rPr lang="en-US" sz="1800">
                          <a:latin typeface="Arial" panose="020B0604020202020204" pitchFamily="34" charset="0"/>
                          <a:cs typeface="Arial" panose="020B0604020202020204" pitchFamily="34" charset="0"/>
                        </a:rPr>
                        <a:t>Constructed Response</a:t>
                      </a:r>
                    </a:p>
                    <a:p>
                      <a:pPr marL="742950" lvl="1" indent="-285750">
                        <a:buFont typeface="Arial" panose="020B0604020202020204" pitchFamily="34" charset="0"/>
                        <a:buChar char="•"/>
                      </a:pPr>
                      <a:r>
                        <a:rPr lang="en-US" sz="1800">
                          <a:latin typeface="Arial" panose="020B0604020202020204" pitchFamily="34" charset="0"/>
                          <a:cs typeface="Arial" panose="020B0604020202020204" pitchFamily="34" charset="0"/>
                        </a:rPr>
                        <a:t>Extended Writing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579989"/>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Extended Writing Response requires students to develop an informative/explanatory or opinion/argumentative essay – citing evidence from text(s) and using standard language conventions, etc.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53235051"/>
                  </a:ext>
                </a:extLst>
              </a:tr>
            </a:tbl>
          </a:graphicData>
        </a:graphic>
      </p:graphicFrame>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0"/>
          </p:nvPr>
        </p:nvSpPr>
        <p:spPr/>
        <p:txBody>
          <a:bodyPr/>
          <a:lstStyle/>
          <a:p>
            <a:r>
              <a:rPr lang="en-US"/>
              <a:t>10/13/2020</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2"/>
          </p:nvPr>
        </p:nvSpPr>
        <p:spPr/>
        <p:txBody>
          <a:bodyPr/>
          <a:lstStyle/>
          <a:p>
            <a:fld id="{48F63A3B-78C7-47BE-AE5E-E10140E04643}" type="slidenum">
              <a:rPr lang="en-US" smtClean="0"/>
              <a:pPr/>
              <a:t>17</a:t>
            </a:fld>
            <a:endParaRPr lang="en-US"/>
          </a:p>
        </p:txBody>
      </p:sp>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English Language Arts</a:t>
            </a:r>
          </a:p>
        </p:txBody>
      </p:sp>
    </p:spTree>
    <p:extLst>
      <p:ext uri="{BB962C8B-B14F-4D97-AF65-F5344CB8AC3E}">
        <p14:creationId xmlns:p14="http://schemas.microsoft.com/office/powerpoint/2010/main" val="32359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1102527865"/>
              </p:ext>
            </p:extLst>
          </p:nvPr>
        </p:nvGraphicFramePr>
        <p:xfrm>
          <a:off x="2419351" y="1825625"/>
          <a:ext cx="7886699" cy="2621280"/>
        </p:xfrm>
        <a:graphic>
          <a:graphicData uri="http://schemas.openxmlformats.org/drawingml/2006/table">
            <a:tbl>
              <a:tblPr firstRow="1" bandRow="1">
                <a:tableStyleId>{2D5ABB26-0587-4C30-8999-92F81FD0307C}</a:tableStyleId>
              </a:tblPr>
              <a:tblGrid>
                <a:gridCol w="3943251">
                  <a:extLst>
                    <a:ext uri="{9D8B030D-6E8A-4147-A177-3AD203B41FA5}">
                      <a16:colId xmlns:a16="http://schemas.microsoft.com/office/drawing/2014/main" val="3609648708"/>
                    </a:ext>
                  </a:extLst>
                </a:gridCol>
                <a:gridCol w="3943448">
                  <a:extLst>
                    <a:ext uri="{9D8B030D-6E8A-4147-A177-3AD203B41FA5}">
                      <a16:colId xmlns:a16="http://schemas.microsoft.com/office/drawing/2014/main" val="1018068773"/>
                    </a:ext>
                  </a:extLst>
                </a:gridCol>
              </a:tblGrid>
              <a:tr h="148714">
                <a:tc gridSpan="2">
                  <a:txBody>
                    <a:bodyPr/>
                    <a:lstStyle/>
                    <a:p>
                      <a:pPr marL="0" indent="0" algn="ctr">
                        <a:buNone/>
                      </a:pPr>
                      <a:r>
                        <a:rPr lang="en-US" sz="2000" b="1">
                          <a:latin typeface="Arial" panose="020B0604020202020204" pitchFamily="34" charset="0"/>
                          <a:cs typeface="Arial" panose="020B0604020202020204" pitchFamily="34" charset="0"/>
                        </a:rPr>
                        <a:t>Item 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875857"/>
                  </a:ext>
                </a:extLst>
              </a:tr>
              <a:tr h="370840">
                <a:tc>
                  <a:txBody>
                    <a:bodyPr/>
                    <a:lstStyle/>
                    <a:p>
                      <a:pPr algn="ctr"/>
                      <a:r>
                        <a:rPr lang="en-US" sz="1800">
                          <a:latin typeface="Arial" panose="020B0604020202020204" pitchFamily="34" charset="0"/>
                          <a:cs typeface="Arial" panose="020B0604020202020204" pitchFamily="34" charset="0"/>
                        </a:rPr>
                        <a:t>Selected Response</a:t>
                      </a:r>
                    </a:p>
                    <a:p>
                      <a:pPr algn="ctr"/>
                      <a:r>
                        <a:rPr lang="en-US" sz="1800">
                          <a:latin typeface="Arial" panose="020B0604020202020204" pitchFamily="34" charset="0"/>
                          <a:cs typeface="Arial" panose="020B0604020202020204" pitchFamily="34" charset="0"/>
                        </a:rPr>
                        <a:t>Multi-Part</a:t>
                      </a:r>
                    </a:p>
                    <a:p>
                      <a:pPr algn="ctr"/>
                      <a:r>
                        <a:rPr lang="en-US" sz="1800">
                          <a:latin typeface="Arial" panose="020B0604020202020204" pitchFamily="34" charset="0"/>
                          <a:cs typeface="Arial" panose="020B0604020202020204" pitchFamily="34" charset="0"/>
                        </a:rPr>
                        <a:t>Multi-Select</a:t>
                      </a:r>
                    </a:p>
                    <a:p>
                      <a:pPr algn="ctr"/>
                      <a:r>
                        <a:rPr lang="en-US" sz="1800">
                          <a:latin typeface="Arial" panose="020B0604020202020204" pitchFamily="34" charset="0"/>
                          <a:cs typeface="Arial" panose="020B0604020202020204" pitchFamily="34" charset="0"/>
                        </a:rPr>
                        <a:t>Drag and Drop/Paste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a:latin typeface="Arial" panose="020B0604020202020204" pitchFamily="34" charset="0"/>
                          <a:cs typeface="Arial" panose="020B0604020202020204" pitchFamily="34" charset="0"/>
                        </a:rPr>
                        <a:t>Graphing (Bar graph, line graph, pictograph)</a:t>
                      </a:r>
                    </a:p>
                    <a:p>
                      <a:pPr algn="ctr"/>
                      <a:r>
                        <a:rPr lang="en-US" sz="1800">
                          <a:latin typeface="Arial" panose="020B0604020202020204" pitchFamily="34" charset="0"/>
                          <a:cs typeface="Arial" panose="020B0604020202020204" pitchFamily="34" charset="0"/>
                        </a:rPr>
                        <a:t>Keypad Input</a:t>
                      </a:r>
                    </a:p>
                    <a:p>
                      <a:pPr algn="ctr"/>
                      <a:r>
                        <a:rPr lang="en-US" sz="1800">
                          <a:latin typeface="Arial" panose="020B0604020202020204" pitchFamily="34" charset="0"/>
                          <a:cs typeface="Arial" panose="020B0604020202020204" pitchFamily="34" charset="0"/>
                        </a:rPr>
                        <a:t>Drop-down list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620767"/>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atin typeface="Arial" panose="020B0604020202020204" pitchFamily="34" charset="0"/>
                          <a:cs typeface="Arial" panose="020B0604020202020204" pitchFamily="34" charset="0"/>
                        </a:rPr>
                        <a:t>Unique Feature(s)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064929"/>
                  </a:ext>
                </a:extLst>
              </a:tr>
              <a:tr h="370840">
                <a:tc gridSpan="2">
                  <a:txBody>
                    <a:bodyPr/>
                    <a:lstStyle/>
                    <a:p>
                      <a:pPr algn="ctr"/>
                      <a:r>
                        <a:rPr lang="en-US" sz="1800">
                          <a:latin typeface="Arial" panose="020B0604020202020204" pitchFamily="34" charset="0"/>
                          <a:cs typeface="Arial" panose="020B0604020202020204" pitchFamily="34" charset="0"/>
                        </a:rPr>
                        <a:t>No-Calculator Section</a:t>
                      </a:r>
                    </a:p>
                    <a:p>
                      <a:pPr algn="ctr"/>
                      <a:r>
                        <a:rPr lang="en-US" sz="1800">
                          <a:latin typeface="Arial" panose="020B0604020202020204" pitchFamily="34" charset="0"/>
                          <a:cs typeface="Arial" panose="020B0604020202020204" pitchFamily="34" charset="0"/>
                        </a:rPr>
                        <a:t>Desmos Calculator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579989"/>
                  </a:ext>
                </a:extLst>
              </a:tr>
            </a:tbl>
          </a:graphicData>
        </a:graphic>
      </p:graphicFrame>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0"/>
          </p:nvPr>
        </p:nvSpPr>
        <p:spPr/>
        <p:txBody>
          <a:bodyPr/>
          <a:lstStyle/>
          <a:p>
            <a:r>
              <a:rPr lang="en-US"/>
              <a:t>10/13/2020</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2"/>
          </p:nvPr>
        </p:nvSpPr>
        <p:spPr/>
        <p:txBody>
          <a:bodyPr/>
          <a:lstStyle/>
          <a:p>
            <a:fld id="{48F63A3B-78C7-47BE-AE5E-E10140E04643}" type="slidenum">
              <a:rPr lang="en-US" smtClean="0"/>
              <a:pPr/>
              <a:t>18</a:t>
            </a:fld>
            <a:endParaRPr lang="en-US"/>
          </a:p>
        </p:txBody>
      </p:sp>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Mathematics</a:t>
            </a:r>
          </a:p>
        </p:txBody>
      </p:sp>
    </p:spTree>
    <p:extLst>
      <p:ext uri="{BB962C8B-B14F-4D97-AF65-F5344CB8AC3E}">
        <p14:creationId xmlns:p14="http://schemas.microsoft.com/office/powerpoint/2010/main" val="3552566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0F3792-F49E-40EC-A015-7E5E49C05C05}"/>
              </a:ext>
            </a:extLst>
          </p:cNvPr>
          <p:cNvSpPr>
            <a:spLocks noGrp="1"/>
          </p:cNvSpPr>
          <p:nvPr>
            <p:ph type="title"/>
          </p:nvPr>
        </p:nvSpPr>
        <p:spPr/>
        <p:txBody>
          <a:bodyPr>
            <a:normAutofit fontScale="90000"/>
          </a:bodyPr>
          <a:lstStyle/>
          <a:p>
            <a:r>
              <a:rPr lang="en-US"/>
              <a:t>Item Types</a:t>
            </a:r>
          </a:p>
        </p:txBody>
      </p:sp>
      <p:graphicFrame>
        <p:nvGraphicFramePr>
          <p:cNvPr id="7" name="Table 7">
            <a:extLst>
              <a:ext uri="{FF2B5EF4-FFF2-40B4-BE49-F238E27FC236}">
                <a16:creationId xmlns:a16="http://schemas.microsoft.com/office/drawing/2014/main" id="{B0C29365-3EA1-434D-ACB6-61D816E1B4F3}"/>
              </a:ext>
            </a:extLst>
          </p:cNvPr>
          <p:cNvGraphicFramePr>
            <a:graphicFrameLocks noGrp="1"/>
          </p:cNvGraphicFramePr>
          <p:nvPr>
            <p:ph idx="1"/>
            <p:extLst>
              <p:ext uri="{D42A27DB-BD31-4B8C-83A1-F6EECF244321}">
                <p14:modId xmlns:p14="http://schemas.microsoft.com/office/powerpoint/2010/main" val="870476014"/>
              </p:ext>
            </p:extLst>
          </p:nvPr>
        </p:nvGraphicFramePr>
        <p:xfrm>
          <a:off x="2419352" y="1655064"/>
          <a:ext cx="7886699" cy="3718560"/>
        </p:xfrm>
        <a:graphic>
          <a:graphicData uri="http://schemas.openxmlformats.org/drawingml/2006/table">
            <a:tbl>
              <a:tblPr firstRow="1" bandRow="1">
                <a:tableStyleId>{2D5ABB26-0587-4C30-8999-92F81FD0307C}</a:tableStyleId>
              </a:tblPr>
              <a:tblGrid>
                <a:gridCol w="7886699">
                  <a:extLst>
                    <a:ext uri="{9D8B030D-6E8A-4147-A177-3AD203B41FA5}">
                      <a16:colId xmlns:a16="http://schemas.microsoft.com/office/drawing/2014/main" val="3609648708"/>
                    </a:ext>
                  </a:extLst>
                </a:gridCol>
              </a:tblGrid>
              <a:tr h="148714">
                <a:tc>
                  <a:txBody>
                    <a:bodyPr/>
                    <a:lstStyle/>
                    <a:p>
                      <a:pPr marL="0" indent="0" algn="ctr">
                        <a:buNone/>
                      </a:pPr>
                      <a:r>
                        <a:rPr lang="en-US" sz="2000" b="1">
                          <a:latin typeface="Arial" panose="020B0604020202020204" pitchFamily="34" charset="0"/>
                          <a:cs typeface="Arial" panose="020B0604020202020204" pitchFamily="34" charset="0"/>
                        </a:rPr>
                        <a:t>Item 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983875857"/>
                  </a:ext>
                </a:extLst>
              </a:tr>
              <a:tr h="370840">
                <a:tc>
                  <a:txBody>
                    <a:bodyPr/>
                    <a:lstStyle/>
                    <a:p>
                      <a:pPr algn="ctr"/>
                      <a:r>
                        <a:rPr lang="en-US">
                          <a:latin typeface="Arial" panose="020B0604020202020204" pitchFamily="34" charset="0"/>
                          <a:cs typeface="Arial" panose="020B0604020202020204" pitchFamily="34" charset="0"/>
                        </a:rPr>
                        <a:t>Selected Response</a:t>
                      </a:r>
                    </a:p>
                    <a:p>
                      <a:pPr algn="ctr"/>
                      <a:r>
                        <a:rPr lang="en-US">
                          <a:latin typeface="Arial" panose="020B0604020202020204" pitchFamily="34" charset="0"/>
                          <a:cs typeface="Arial" panose="020B0604020202020204" pitchFamily="34" charset="0"/>
                        </a:rPr>
                        <a:t>Multi-Part</a:t>
                      </a:r>
                    </a:p>
                    <a:p>
                      <a:pPr algn="ctr"/>
                      <a:r>
                        <a:rPr lang="en-US">
                          <a:latin typeface="Arial" panose="020B0604020202020204" pitchFamily="34" charset="0"/>
                          <a:cs typeface="Arial" panose="020B0604020202020204" pitchFamily="34" charset="0"/>
                        </a:rPr>
                        <a:t>Multi-Select</a:t>
                      </a:r>
                    </a:p>
                    <a:p>
                      <a:pPr algn="ctr"/>
                      <a:r>
                        <a:rPr lang="en-US">
                          <a:latin typeface="Arial" panose="020B0604020202020204" pitchFamily="34" charset="0"/>
                          <a:cs typeface="Arial" panose="020B0604020202020204" pitchFamily="34" charset="0"/>
                        </a:rPr>
                        <a:t>Drag and Drop/Paste</a:t>
                      </a:r>
                    </a:p>
                    <a:p>
                      <a:pPr algn="ctr"/>
                      <a:r>
                        <a:rPr lang="en-US">
                          <a:latin typeface="Arial" panose="020B0604020202020204" pitchFamily="34" charset="0"/>
                          <a:cs typeface="Arial" panose="020B0604020202020204" pitchFamily="34" charset="0"/>
                        </a:rPr>
                        <a:t>Drop-down list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06207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atin typeface="Arial" panose="020B0604020202020204" pitchFamily="34" charset="0"/>
                          <a:cs typeface="Arial" panose="020B0604020202020204" pitchFamily="34" charset="0"/>
                        </a:rPr>
                        <a:t>Unique Feature(s)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62064929"/>
                  </a:ext>
                </a:extLst>
              </a:tr>
              <a:tr h="370840">
                <a:tc>
                  <a:txBody>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Science requires understanding of the core concepts, ideas, and practices of science to explain scientific phenomena</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Social Studies requires understanding of the past and its influence on the present and future – including the interconnectedness of history, culture, geography, economics, and government/civics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579989"/>
                  </a:ext>
                </a:extLst>
              </a:tr>
            </a:tbl>
          </a:graphicData>
        </a:graphic>
      </p:graphicFrame>
      <p:sp>
        <p:nvSpPr>
          <p:cNvPr id="4" name="Date Placeholder 3">
            <a:extLst>
              <a:ext uri="{FF2B5EF4-FFF2-40B4-BE49-F238E27FC236}">
                <a16:creationId xmlns:a16="http://schemas.microsoft.com/office/drawing/2014/main" id="{A506083D-7EB7-42F0-9FD9-D793B83D4CB4}"/>
              </a:ext>
            </a:extLst>
          </p:cNvPr>
          <p:cNvSpPr>
            <a:spLocks noGrp="1"/>
          </p:cNvSpPr>
          <p:nvPr>
            <p:ph type="dt" sz="half" idx="10"/>
          </p:nvPr>
        </p:nvSpPr>
        <p:spPr/>
        <p:txBody>
          <a:bodyPr/>
          <a:lstStyle/>
          <a:p>
            <a:r>
              <a:rPr lang="en-US"/>
              <a:t>10/13/2020</a:t>
            </a:r>
          </a:p>
        </p:txBody>
      </p:sp>
      <p:sp>
        <p:nvSpPr>
          <p:cNvPr id="5" name="Slide Number Placeholder 4">
            <a:extLst>
              <a:ext uri="{FF2B5EF4-FFF2-40B4-BE49-F238E27FC236}">
                <a16:creationId xmlns:a16="http://schemas.microsoft.com/office/drawing/2014/main" id="{039E1671-C68E-4FD5-A8ED-7E05C8CC1CDF}"/>
              </a:ext>
            </a:extLst>
          </p:cNvPr>
          <p:cNvSpPr>
            <a:spLocks noGrp="1"/>
          </p:cNvSpPr>
          <p:nvPr>
            <p:ph type="sldNum" sz="quarter" idx="12"/>
          </p:nvPr>
        </p:nvSpPr>
        <p:spPr/>
        <p:txBody>
          <a:bodyPr/>
          <a:lstStyle/>
          <a:p>
            <a:fld id="{48F63A3B-78C7-47BE-AE5E-E10140E04643}" type="slidenum">
              <a:rPr lang="en-US" smtClean="0"/>
              <a:pPr/>
              <a:t>19</a:t>
            </a:fld>
            <a:endParaRPr lang="en-US"/>
          </a:p>
        </p:txBody>
      </p:sp>
      <p:sp>
        <p:nvSpPr>
          <p:cNvPr id="9" name="Text Placeholder 8">
            <a:extLst>
              <a:ext uri="{FF2B5EF4-FFF2-40B4-BE49-F238E27FC236}">
                <a16:creationId xmlns:a16="http://schemas.microsoft.com/office/drawing/2014/main" id="{37E59371-62E4-472F-BE06-F84CA66AAAB6}"/>
              </a:ext>
            </a:extLst>
          </p:cNvPr>
          <p:cNvSpPr>
            <a:spLocks noGrp="1"/>
          </p:cNvSpPr>
          <p:nvPr>
            <p:ph type="body" sz="quarter" idx="14"/>
          </p:nvPr>
        </p:nvSpPr>
        <p:spPr/>
        <p:txBody>
          <a:bodyPr/>
          <a:lstStyle/>
          <a:p>
            <a:r>
              <a:rPr lang="en-US"/>
              <a:t>Science and Social Studies</a:t>
            </a:r>
          </a:p>
        </p:txBody>
      </p:sp>
    </p:spTree>
    <p:extLst>
      <p:ext uri="{BB962C8B-B14F-4D97-AF65-F5344CB8AC3E}">
        <p14:creationId xmlns:p14="http://schemas.microsoft.com/office/powerpoint/2010/main" val="315736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E16867-4BBE-489E-8A2E-266E155AC760}"/>
              </a:ext>
            </a:extLst>
          </p:cNvPr>
          <p:cNvSpPr>
            <a:spLocks noGrp="1"/>
          </p:cNvSpPr>
          <p:nvPr>
            <p:ph type="subTitle" idx="4294967295"/>
          </p:nvPr>
        </p:nvSpPr>
        <p:spPr>
          <a:xfrm>
            <a:off x="1633928" y="3647008"/>
            <a:ext cx="9144000" cy="1655762"/>
          </a:xfrm>
        </p:spPr>
        <p:txBody>
          <a:bodyPr vert="horz" lIns="91440" tIns="45720" rIns="91440" bIns="45720" rtlCol="0" anchor="t">
            <a:normAutofit/>
          </a:bodyPr>
          <a:lstStyle/>
          <a:p>
            <a:pPr marL="0" indent="0" algn="ctr">
              <a:buNone/>
            </a:pPr>
            <a:r>
              <a:rPr lang="en-US" b="1" i="1">
                <a:cs typeface="Calibri"/>
              </a:rPr>
              <a:t>BEFORE TESTING</a:t>
            </a:r>
          </a:p>
        </p:txBody>
      </p:sp>
      <p:sp>
        <p:nvSpPr>
          <p:cNvPr id="2" name="Title 1">
            <a:extLst>
              <a:ext uri="{FF2B5EF4-FFF2-40B4-BE49-F238E27FC236}">
                <a16:creationId xmlns:a16="http://schemas.microsoft.com/office/drawing/2014/main" id="{B36243B4-9B3C-4437-B16D-5F85BF85EE8C}"/>
              </a:ext>
            </a:extLst>
          </p:cNvPr>
          <p:cNvSpPr>
            <a:spLocks noGrp="1"/>
          </p:cNvSpPr>
          <p:nvPr>
            <p:ph type="ctrTitle" idx="4294967295"/>
          </p:nvPr>
        </p:nvSpPr>
        <p:spPr>
          <a:xfrm>
            <a:off x="1633928" y="1259408"/>
            <a:ext cx="9144000" cy="2387600"/>
          </a:xfrm>
        </p:spPr>
        <p:txBody>
          <a:bodyPr/>
          <a:lstStyle/>
          <a:p>
            <a:pPr algn="ctr"/>
            <a:r>
              <a:rPr lang="en-US" b="1">
                <a:cs typeface="Calibri Light"/>
              </a:rPr>
              <a:t>Examiner’s Responsibilities</a:t>
            </a:r>
            <a:br>
              <a:rPr lang="en-US" b="1">
                <a:cs typeface="Calibri Light"/>
              </a:rPr>
            </a:br>
            <a:r>
              <a:rPr lang="en-US" b="1">
                <a:cs typeface="Calibri Light"/>
              </a:rPr>
              <a:t>&amp; Activities</a:t>
            </a:r>
          </a:p>
        </p:txBody>
      </p:sp>
    </p:spTree>
    <p:extLst>
      <p:ext uri="{BB962C8B-B14F-4D97-AF65-F5344CB8AC3E}">
        <p14:creationId xmlns:p14="http://schemas.microsoft.com/office/powerpoint/2010/main" val="345065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8DA4-E79E-4D7B-865C-BD395534FA12}"/>
              </a:ext>
            </a:extLst>
          </p:cNvPr>
          <p:cNvSpPr>
            <a:spLocks noGrp="1"/>
          </p:cNvSpPr>
          <p:nvPr>
            <p:ph type="title"/>
          </p:nvPr>
        </p:nvSpPr>
        <p:spPr/>
        <p:txBody>
          <a:bodyPr/>
          <a:lstStyle/>
          <a:p>
            <a:r>
              <a:rPr lang="en-US" b="1"/>
              <a:t>Are Students Ready?</a:t>
            </a:r>
            <a:endParaRPr lang="en-US" b="1">
              <a:cs typeface="Calibri Light"/>
            </a:endParaRPr>
          </a:p>
        </p:txBody>
      </p:sp>
      <p:sp>
        <p:nvSpPr>
          <p:cNvPr id="8" name="TextBox 7">
            <a:extLst>
              <a:ext uri="{FF2B5EF4-FFF2-40B4-BE49-F238E27FC236}">
                <a16:creationId xmlns:a16="http://schemas.microsoft.com/office/drawing/2014/main" id="{29797AAE-74C6-418C-AA98-E332314D86B1}"/>
              </a:ext>
            </a:extLst>
          </p:cNvPr>
          <p:cNvSpPr txBox="1"/>
          <p:nvPr/>
        </p:nvSpPr>
        <p:spPr>
          <a:xfrm>
            <a:off x="7947739" y="1872151"/>
            <a:ext cx="4151943" cy="4154984"/>
          </a:xfrm>
          <a:prstGeom prst="rect">
            <a:avLst/>
          </a:prstGeom>
          <a:noFill/>
        </p:spPr>
        <p:txBody>
          <a:bodyPr wrap="square" rtlCol="0" anchor="t">
            <a:spAutoFit/>
          </a:bodyPr>
          <a:lstStyle/>
          <a:p>
            <a:pPr marL="285744" indent="-285744">
              <a:buFont typeface="Arial" panose="020B0604020202020204" pitchFamily="34" charset="0"/>
              <a:buChar char="•"/>
            </a:pPr>
            <a:r>
              <a:rPr lang="en-US" sz="2400" dirty="0"/>
              <a:t>Format of the test</a:t>
            </a:r>
          </a:p>
          <a:p>
            <a:pPr marL="285744" indent="-285744">
              <a:buFont typeface="Arial" panose="020B0604020202020204" pitchFamily="34" charset="0"/>
              <a:buChar char="•"/>
            </a:pPr>
            <a:r>
              <a:rPr lang="en-US" sz="2400" dirty="0"/>
              <a:t>Testing tools</a:t>
            </a:r>
            <a:endParaRPr lang="en-US" sz="2400" dirty="0">
              <a:cs typeface="Calibri"/>
            </a:endParaRPr>
          </a:p>
          <a:p>
            <a:pPr marL="285744" indent="-285744">
              <a:buFont typeface="Arial" panose="020B0604020202020204" pitchFamily="34" charset="0"/>
              <a:buChar char="•"/>
            </a:pPr>
            <a:r>
              <a:rPr lang="en-US" sz="2400" dirty="0"/>
              <a:t>Time and date of test</a:t>
            </a:r>
          </a:p>
          <a:p>
            <a:pPr marL="285744" indent="-285744">
              <a:buFont typeface="Arial" panose="020B0604020202020204" pitchFamily="34" charset="0"/>
              <a:buChar char="•"/>
            </a:pPr>
            <a:r>
              <a:rPr lang="en-US" sz="2400" dirty="0"/>
              <a:t>Different item types</a:t>
            </a:r>
          </a:p>
          <a:p>
            <a:pPr marL="285744" indent="-285744">
              <a:buFont typeface="Arial" panose="020B0604020202020204" pitchFamily="34" charset="0"/>
              <a:buChar char="•"/>
            </a:pPr>
            <a:r>
              <a:rPr lang="en-US" sz="2400" dirty="0"/>
              <a:t>Online calculators</a:t>
            </a:r>
            <a:endParaRPr lang="en-US" sz="2400" dirty="0">
              <a:cs typeface="Calibri"/>
            </a:endParaRPr>
          </a:p>
          <a:p>
            <a:pPr marL="285744" indent="-285744">
              <a:buFont typeface="Arial" panose="020B0604020202020204" pitchFamily="34" charset="0"/>
              <a:buChar char="•"/>
            </a:pPr>
            <a:r>
              <a:rPr lang="en-US" sz="2400" dirty="0"/>
              <a:t>Cut, copy, paste, undo, redo</a:t>
            </a:r>
            <a:endParaRPr lang="en-US" sz="2400" dirty="0">
              <a:cs typeface="Calibri"/>
            </a:endParaRPr>
          </a:p>
          <a:p>
            <a:pPr marL="285744" indent="-285744">
              <a:buFont typeface="Arial" panose="020B0604020202020204" pitchFamily="34" charset="0"/>
              <a:buChar char="•"/>
            </a:pPr>
            <a:r>
              <a:rPr lang="en-US" sz="2400" dirty="0"/>
              <a:t>Online reference Documents</a:t>
            </a:r>
            <a:endParaRPr lang="en-US" sz="2400" dirty="0">
              <a:cs typeface="Calibri"/>
            </a:endParaRPr>
          </a:p>
          <a:p>
            <a:pPr marL="285744" indent="-285744">
              <a:buFont typeface="Arial" panose="020B0604020202020204" pitchFamily="34" charset="0"/>
              <a:buChar char="•"/>
            </a:pPr>
            <a:r>
              <a:rPr lang="en-US" sz="2400" dirty="0"/>
              <a:t>Accommodations</a:t>
            </a:r>
          </a:p>
          <a:p>
            <a:pPr marL="285744" indent="-285744">
              <a:buFont typeface="Arial" panose="020B0604020202020204" pitchFamily="34" charset="0"/>
              <a:buChar char="•"/>
            </a:pPr>
            <a:r>
              <a:rPr lang="en-US" sz="2400" dirty="0"/>
              <a:t>Familiarity with device for testing</a:t>
            </a:r>
          </a:p>
          <a:p>
            <a:pPr marL="285744" indent="-285744">
              <a:buFont typeface="Arial" panose="020B0604020202020204" pitchFamily="34" charset="0"/>
              <a:buChar char="•"/>
            </a:pPr>
            <a:r>
              <a:rPr lang="en-US" sz="2400" dirty="0"/>
              <a:t>Closing out the test</a:t>
            </a:r>
            <a:endParaRPr lang="en-US" sz="2400" dirty="0">
              <a:cs typeface="Calibri"/>
            </a:endParaRPr>
          </a:p>
        </p:txBody>
      </p:sp>
      <p:grpSp>
        <p:nvGrpSpPr>
          <p:cNvPr id="3" name="Group 2">
            <a:extLst>
              <a:ext uri="{FF2B5EF4-FFF2-40B4-BE49-F238E27FC236}">
                <a16:creationId xmlns:a16="http://schemas.microsoft.com/office/drawing/2014/main" id="{5668464E-4E7F-4690-80AA-4F996183BC4C}"/>
              </a:ext>
            </a:extLst>
          </p:cNvPr>
          <p:cNvGrpSpPr/>
          <p:nvPr/>
        </p:nvGrpSpPr>
        <p:grpSpPr>
          <a:xfrm>
            <a:off x="909424" y="1496905"/>
            <a:ext cx="6881616" cy="4905475"/>
            <a:chOff x="909424" y="1496905"/>
            <a:chExt cx="6881616" cy="4905475"/>
          </a:xfrm>
        </p:grpSpPr>
        <p:pic>
          <p:nvPicPr>
            <p:cNvPr id="7" name="Picture 6">
              <a:extLst>
                <a:ext uri="{FF2B5EF4-FFF2-40B4-BE49-F238E27FC236}">
                  <a16:creationId xmlns:a16="http://schemas.microsoft.com/office/drawing/2014/main" id="{73E1A873-62DA-4351-B19C-0ED9756CB6F1}"/>
                </a:ext>
              </a:extLst>
            </p:cNvPr>
            <p:cNvPicPr>
              <a:picLocks noChangeAspect="1"/>
            </p:cNvPicPr>
            <p:nvPr/>
          </p:nvPicPr>
          <p:blipFill>
            <a:blip r:embed="rId3"/>
            <a:stretch>
              <a:fillRect/>
            </a:stretch>
          </p:blipFill>
          <p:spPr>
            <a:xfrm>
              <a:off x="909424" y="1496905"/>
              <a:ext cx="6881616" cy="4905475"/>
            </a:xfrm>
            <a:prstGeom prst="rect">
              <a:avLst/>
            </a:prstGeom>
            <a:ln>
              <a:noFill/>
            </a:ln>
            <a:effectLst>
              <a:outerShdw blurRad="292100" dist="139700" dir="2700000" algn="tl" rotWithShape="0">
                <a:srgbClr val="333333">
                  <a:alpha val="65000"/>
                </a:srgbClr>
              </a:outerShdw>
            </a:effectLst>
          </p:spPr>
        </p:pic>
        <p:pic>
          <p:nvPicPr>
            <p:cNvPr id="9" name="Picture 1" descr="image001">
              <a:extLst>
                <a:ext uri="{FF2B5EF4-FFF2-40B4-BE49-F238E27FC236}">
                  <a16:creationId xmlns:a16="http://schemas.microsoft.com/office/drawing/2014/main" id="{D4A24AEA-211A-448F-AE88-CBCFB4BEB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514" y="3006434"/>
              <a:ext cx="3185227" cy="282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616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595F-FDFD-47A2-BC70-0C92FDD3DC60}"/>
              </a:ext>
            </a:extLst>
          </p:cNvPr>
          <p:cNvSpPr>
            <a:spLocks noGrp="1"/>
          </p:cNvSpPr>
          <p:nvPr>
            <p:ph type="title"/>
          </p:nvPr>
        </p:nvSpPr>
        <p:spPr>
          <a:xfrm>
            <a:off x="1136588" y="365127"/>
            <a:ext cx="10771394" cy="1325563"/>
          </a:xfrm>
        </p:spPr>
        <p:txBody>
          <a:bodyPr/>
          <a:lstStyle/>
          <a:p>
            <a:r>
              <a:rPr lang="en-US" dirty="0"/>
              <a:t>Item Types – </a:t>
            </a:r>
            <a:r>
              <a:rPr lang="en-US" dirty="0">
                <a:solidFill>
                  <a:schemeClr val="accent1">
                    <a:lumMod val="50000"/>
                  </a:schemeClr>
                </a:solidFill>
              </a:rPr>
              <a:t>Reading &amp; Evidence Based Writing</a:t>
            </a:r>
          </a:p>
        </p:txBody>
      </p:sp>
      <p:pic>
        <p:nvPicPr>
          <p:cNvPr id="6" name="Picture 5" descr="Graphical user interface, text, application&#10;&#10;Description automatically generated">
            <a:extLst>
              <a:ext uri="{FF2B5EF4-FFF2-40B4-BE49-F238E27FC236}">
                <a16:creationId xmlns:a16="http://schemas.microsoft.com/office/drawing/2014/main" id="{D16F5256-153F-436B-A543-877D4CE75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094" y="1494846"/>
            <a:ext cx="6191250" cy="4572000"/>
          </a:xfrm>
          <a:prstGeom prst="rect">
            <a:avLst/>
          </a:prstGeom>
        </p:spPr>
      </p:pic>
    </p:spTree>
    <p:extLst>
      <p:ext uri="{BB962C8B-B14F-4D97-AF65-F5344CB8AC3E}">
        <p14:creationId xmlns:p14="http://schemas.microsoft.com/office/powerpoint/2010/main" val="364012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595F-FDFD-47A2-BC70-0C92FDD3DC60}"/>
              </a:ext>
            </a:extLst>
          </p:cNvPr>
          <p:cNvSpPr>
            <a:spLocks noGrp="1"/>
          </p:cNvSpPr>
          <p:nvPr>
            <p:ph type="title"/>
          </p:nvPr>
        </p:nvSpPr>
        <p:spPr>
          <a:xfrm>
            <a:off x="1136588" y="365127"/>
            <a:ext cx="10771394" cy="1325563"/>
          </a:xfrm>
        </p:spPr>
        <p:txBody>
          <a:bodyPr/>
          <a:lstStyle/>
          <a:p>
            <a:r>
              <a:rPr lang="en-US" dirty="0"/>
              <a:t>Item Types – </a:t>
            </a:r>
            <a:r>
              <a:rPr lang="en-US" dirty="0">
                <a:solidFill>
                  <a:schemeClr val="accent1">
                    <a:lumMod val="50000"/>
                  </a:schemeClr>
                </a:solidFill>
              </a:rPr>
              <a:t>Bar Graph</a:t>
            </a:r>
          </a:p>
        </p:txBody>
      </p:sp>
      <p:pic>
        <p:nvPicPr>
          <p:cNvPr id="3" name="bar_graph">
            <a:hlinkClick r:id="" action="ppaction://media"/>
            <a:extLst>
              <a:ext uri="{FF2B5EF4-FFF2-40B4-BE49-F238E27FC236}">
                <a16:creationId xmlns:a16="http://schemas.microsoft.com/office/drawing/2014/main" id="{E940C180-E716-4EE1-A2E4-72E3788DFB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98258" y="1597772"/>
            <a:ext cx="6195483" cy="4572000"/>
          </a:xfrm>
          <a:prstGeom prst="rect">
            <a:avLst/>
          </a:prstGeom>
        </p:spPr>
      </p:pic>
    </p:spTree>
    <p:extLst>
      <p:ext uri="{BB962C8B-B14F-4D97-AF65-F5344CB8AC3E}">
        <p14:creationId xmlns:p14="http://schemas.microsoft.com/office/powerpoint/2010/main" val="107927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595F-FDFD-47A2-BC70-0C92FDD3DC60}"/>
              </a:ext>
            </a:extLst>
          </p:cNvPr>
          <p:cNvSpPr>
            <a:spLocks noGrp="1"/>
          </p:cNvSpPr>
          <p:nvPr>
            <p:ph type="title"/>
          </p:nvPr>
        </p:nvSpPr>
        <p:spPr>
          <a:xfrm>
            <a:off x="1136588" y="365127"/>
            <a:ext cx="10771394" cy="1325563"/>
          </a:xfrm>
        </p:spPr>
        <p:txBody>
          <a:bodyPr/>
          <a:lstStyle/>
          <a:p>
            <a:r>
              <a:rPr lang="en-US" dirty="0"/>
              <a:t>Item Types </a:t>
            </a:r>
            <a:r>
              <a:rPr lang="en-US"/>
              <a:t>– </a:t>
            </a:r>
            <a:r>
              <a:rPr lang="en-US">
                <a:solidFill>
                  <a:schemeClr val="accent1">
                    <a:lumMod val="50000"/>
                  </a:schemeClr>
                </a:solidFill>
              </a:rPr>
              <a:t>Drag and Drop</a:t>
            </a:r>
            <a:endParaRPr lang="en-US" dirty="0">
              <a:solidFill>
                <a:schemeClr val="accent1">
                  <a:lumMod val="50000"/>
                </a:schemeClr>
              </a:solidFill>
            </a:endParaRPr>
          </a:p>
        </p:txBody>
      </p:sp>
      <p:pic>
        <p:nvPicPr>
          <p:cNvPr id="5" name="Picture 4" descr="Graphical user interface&#10;&#10;Description automatically generated with medium confidence">
            <a:extLst>
              <a:ext uri="{FF2B5EF4-FFF2-40B4-BE49-F238E27FC236}">
                <a16:creationId xmlns:a16="http://schemas.microsoft.com/office/drawing/2014/main" id="{A1C830D9-BBD0-4C60-8273-E4EB2923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5130" y="1485900"/>
            <a:ext cx="6191250" cy="4572000"/>
          </a:xfrm>
          <a:prstGeom prst="rect">
            <a:avLst/>
          </a:prstGeom>
        </p:spPr>
      </p:pic>
    </p:spTree>
    <p:extLst>
      <p:ext uri="{BB962C8B-B14F-4D97-AF65-F5344CB8AC3E}">
        <p14:creationId xmlns:p14="http://schemas.microsoft.com/office/powerpoint/2010/main" val="1383647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24E8-011A-459E-93A9-D4553AD8DE94}"/>
              </a:ext>
            </a:extLst>
          </p:cNvPr>
          <p:cNvSpPr>
            <a:spLocks noGrp="1"/>
          </p:cNvSpPr>
          <p:nvPr>
            <p:ph type="title"/>
          </p:nvPr>
        </p:nvSpPr>
        <p:spPr/>
        <p:txBody>
          <a:bodyPr>
            <a:normAutofit fontScale="90000"/>
          </a:bodyPr>
          <a:lstStyle/>
          <a:p>
            <a:r>
              <a:rPr lang="en-US"/>
              <a:t>Universal Tools – All Students</a:t>
            </a:r>
          </a:p>
        </p:txBody>
      </p:sp>
      <p:sp>
        <p:nvSpPr>
          <p:cNvPr id="4" name="Slide Number Placeholder 3">
            <a:extLst>
              <a:ext uri="{FF2B5EF4-FFF2-40B4-BE49-F238E27FC236}">
                <a16:creationId xmlns:a16="http://schemas.microsoft.com/office/drawing/2014/main" id="{DFF3CAD7-FF27-4898-8FC1-065F739F0A99}"/>
              </a:ext>
            </a:extLst>
          </p:cNvPr>
          <p:cNvSpPr>
            <a:spLocks noGrp="1"/>
          </p:cNvSpPr>
          <p:nvPr>
            <p:ph type="sldNum" sz="quarter" idx="12"/>
          </p:nvPr>
        </p:nvSpPr>
        <p:spPr/>
        <p:txBody>
          <a:bodyPr/>
          <a:lstStyle/>
          <a:p>
            <a:fld id="{48F63A3B-78C7-47BE-AE5E-E10140E04643}" type="slidenum">
              <a:rPr lang="en-US" smtClean="0"/>
              <a:pPr/>
              <a:t>24</a:t>
            </a:fld>
            <a:endParaRPr lang="en-US"/>
          </a:p>
        </p:txBody>
      </p:sp>
      <p:pic>
        <p:nvPicPr>
          <p:cNvPr id="12" name="Picture 11">
            <a:extLst>
              <a:ext uri="{FF2B5EF4-FFF2-40B4-BE49-F238E27FC236}">
                <a16:creationId xmlns:a16="http://schemas.microsoft.com/office/drawing/2014/main" id="{B85C6A14-5297-4FF9-A46C-9F9E00836D79}"/>
              </a:ext>
            </a:extLst>
          </p:cNvPr>
          <p:cNvPicPr>
            <a:picLocks noChangeAspect="1"/>
          </p:cNvPicPr>
          <p:nvPr/>
        </p:nvPicPr>
        <p:blipFill>
          <a:blip r:embed="rId3"/>
          <a:stretch>
            <a:fillRect/>
          </a:stretch>
        </p:blipFill>
        <p:spPr>
          <a:xfrm>
            <a:off x="2722180" y="1133857"/>
            <a:ext cx="6747641" cy="5407271"/>
          </a:xfrm>
          <a:prstGeom prst="rect">
            <a:avLst/>
          </a:prstGeom>
        </p:spPr>
      </p:pic>
    </p:spTree>
    <p:extLst>
      <p:ext uri="{BB962C8B-B14F-4D97-AF65-F5344CB8AC3E}">
        <p14:creationId xmlns:p14="http://schemas.microsoft.com/office/powerpoint/2010/main" val="915615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867" y="267944"/>
            <a:ext cx="7886700" cy="539496"/>
          </a:xfrm>
        </p:spPr>
        <p:txBody>
          <a:bodyPr>
            <a:noAutofit/>
          </a:bodyPr>
          <a:lstStyle/>
          <a:p>
            <a:r>
              <a:rPr lang="en-US">
                <a:solidFill>
                  <a:srgbClr val="44883E"/>
                </a:solidFill>
                <a:ea typeface="+mj-ea"/>
              </a:rPr>
              <a:t>Online Tools</a:t>
            </a:r>
            <a:br>
              <a:rPr lang="en-US">
                <a:solidFill>
                  <a:srgbClr val="44883E"/>
                </a:solidFill>
                <a:ea typeface="+mj-ea"/>
              </a:rPr>
            </a:br>
            <a:r>
              <a:rPr lang="en-US" sz="3600" b="1">
                <a:solidFill>
                  <a:srgbClr val="44883E"/>
                </a:solidFill>
                <a:ea typeface="+mj-ea"/>
              </a:rPr>
              <a:t>Masking</a:t>
            </a:r>
            <a:br>
              <a:rPr lang="en-US" sz="3600" b="1">
                <a:solidFill>
                  <a:srgbClr val="44883E"/>
                </a:solidFill>
                <a:ea typeface="+mj-ea"/>
              </a:rPr>
            </a:br>
            <a:endParaRPr lang="en-US">
              <a:solidFill>
                <a:srgbClr val="44883E"/>
              </a:solidFill>
              <a:ea typeface="+mj-ea"/>
            </a:endParaRPr>
          </a:p>
        </p:txBody>
      </p:sp>
      <p:sp>
        <p:nvSpPr>
          <p:cNvPr id="5" name="Slide Number Placeholder 4">
            <a:extLst>
              <a:ext uri="{FF2B5EF4-FFF2-40B4-BE49-F238E27FC236}">
                <a16:creationId xmlns:a16="http://schemas.microsoft.com/office/drawing/2014/main" id="{BC295CA5-3EC3-498B-9AD6-56779EDB77AE}"/>
              </a:ext>
            </a:extLst>
          </p:cNvPr>
          <p:cNvSpPr>
            <a:spLocks noGrp="1"/>
          </p:cNvSpPr>
          <p:nvPr>
            <p:ph type="sldNum" sz="quarter" idx="12"/>
          </p:nvPr>
        </p:nvSpPr>
        <p:spPr>
          <a:xfrm>
            <a:off x="1524000" y="6412493"/>
            <a:ext cx="667639" cy="365125"/>
          </a:xfrm>
        </p:spPr>
        <p:txBody>
          <a:bodyPr/>
          <a:lstStyle/>
          <a:p>
            <a:fld id="{48F63A3B-78C7-47BE-AE5E-E10140E04643}" type="slidenum">
              <a:rPr lang="en-US" smtClean="0"/>
              <a:pPr/>
              <a:t>25</a:t>
            </a:fld>
            <a:endParaRPr lang="en-US"/>
          </a:p>
        </p:txBody>
      </p:sp>
      <p:pic>
        <p:nvPicPr>
          <p:cNvPr id="6" name="Masking Tool Updated">
            <a:hlinkClick r:id="" action="ppaction://media"/>
            <a:extLst>
              <a:ext uri="{FF2B5EF4-FFF2-40B4-BE49-F238E27FC236}">
                <a16:creationId xmlns:a16="http://schemas.microsoft.com/office/drawing/2014/main" id="{E09A31D3-20CD-4C17-A320-9A0DEBA32D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34078" y="1547150"/>
            <a:ext cx="5795433" cy="4572000"/>
          </a:xfrm>
          <a:prstGeom prst="rect">
            <a:avLst/>
          </a:prstGeom>
        </p:spPr>
      </p:pic>
    </p:spTree>
    <p:extLst>
      <p:ext uri="{BB962C8B-B14F-4D97-AF65-F5344CB8AC3E}">
        <p14:creationId xmlns:p14="http://schemas.microsoft.com/office/powerpoint/2010/main" val="322313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659" y="1372406"/>
            <a:ext cx="4696506" cy="3629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Users\deborah_meloche\AppData\Local\Microsoft\Windows\Temporary Internet Files\Content.Outlook\GBOR86H0\PastedGraphic-12.t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448" y="2642498"/>
            <a:ext cx="4718679" cy="3325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421419" y="4126253"/>
            <a:ext cx="2545491" cy="1451146"/>
          </a:xfrm>
          <a:solidFill>
            <a:schemeClr val="accent2">
              <a:lumMod val="20000"/>
              <a:lumOff val="80000"/>
            </a:schemeClr>
          </a:solidFill>
          <a:ln>
            <a:solidFill>
              <a:schemeClr val="tx1"/>
            </a:solidFill>
          </a:ln>
        </p:spPr>
        <p:txBody>
          <a:bodyPr>
            <a:noAutofit/>
          </a:bodyPr>
          <a:lstStyle/>
          <a:p>
            <a:pPr marL="0" indent="0">
              <a:buNone/>
            </a:pPr>
            <a:r>
              <a:rPr lang="en-US" sz="1800" b="1"/>
              <a:t>The Magnifier Tool increases the size of selected items 1.5x or 2x the standard size.</a:t>
            </a:r>
          </a:p>
        </p:txBody>
      </p:sp>
      <p:sp>
        <p:nvSpPr>
          <p:cNvPr id="6" name="Rectangle 5"/>
          <p:cNvSpPr/>
          <p:nvPr/>
        </p:nvSpPr>
        <p:spPr>
          <a:xfrm>
            <a:off x="1760335" y="3432169"/>
            <a:ext cx="3295491" cy="2246769"/>
          </a:xfrm>
          <a:prstGeom prst="rect">
            <a:avLst/>
          </a:prstGeom>
          <a:solidFill>
            <a:schemeClr val="accent1">
              <a:lumMod val="20000"/>
              <a:lumOff val="80000"/>
            </a:schemeClr>
          </a:solidFill>
          <a:ln>
            <a:solidFill>
              <a:schemeClr val="tx1"/>
            </a:solidFill>
          </a:ln>
        </p:spPr>
        <p:txBody>
          <a:bodyPr wrap="square">
            <a:spAutoFit/>
          </a:bodyPr>
          <a:lstStyle/>
          <a:p>
            <a:r>
              <a:rPr lang="en-US" sz="2000" b="1"/>
              <a:t>INSIGHT uses Scalable Vector Graphics</a:t>
            </a:r>
          </a:p>
          <a:p>
            <a:pPr marL="285750" indent="-285750">
              <a:buFont typeface="Arial" panose="020B0604020202020204" pitchFamily="34" charset="0"/>
              <a:buChar char="•"/>
            </a:pPr>
            <a:r>
              <a:rPr lang="en-US" sz="2000" b="1"/>
              <a:t>Allows for students to use many sizes of monitors, including larger monitors</a:t>
            </a:r>
          </a:p>
          <a:p>
            <a:pPr marL="285750" indent="-285750">
              <a:buFont typeface="Arial" panose="020B0604020202020204" pitchFamily="34" charset="0"/>
              <a:buChar char="•"/>
            </a:pPr>
            <a:r>
              <a:rPr lang="en-US" sz="2000" b="1"/>
              <a:t>No distortion of the content</a:t>
            </a:r>
          </a:p>
        </p:txBody>
      </p:sp>
      <p:sp>
        <p:nvSpPr>
          <p:cNvPr id="11" name="Title 5">
            <a:extLst>
              <a:ext uri="{FF2B5EF4-FFF2-40B4-BE49-F238E27FC236}">
                <a16:creationId xmlns:a16="http://schemas.microsoft.com/office/drawing/2014/main" id="{49B3EE39-A23C-4812-965B-5D37CAB65438}"/>
              </a:ext>
            </a:extLst>
          </p:cNvPr>
          <p:cNvSpPr txBox="1">
            <a:spLocks/>
          </p:cNvSpPr>
          <p:nvPr/>
        </p:nvSpPr>
        <p:spPr>
          <a:xfrm>
            <a:off x="1585616" y="355246"/>
            <a:ext cx="6585890" cy="96661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a:solidFill>
                  <a:srgbClr val="44883E"/>
                </a:solidFill>
                <a:latin typeface="Arial" panose="020B0604020202020204" pitchFamily="34" charset="0"/>
                <a:cs typeface="Arial" panose="020B0604020202020204" pitchFamily="34" charset="0"/>
              </a:rPr>
              <a:t>Online Tools</a:t>
            </a:r>
            <a:br>
              <a:rPr lang="en-US" sz="3600">
                <a:solidFill>
                  <a:srgbClr val="44883E"/>
                </a:solidFill>
                <a:latin typeface="Arial" panose="020B0604020202020204" pitchFamily="34" charset="0"/>
                <a:cs typeface="Arial" panose="020B0604020202020204" pitchFamily="34" charset="0"/>
              </a:rPr>
            </a:br>
            <a:r>
              <a:rPr lang="en-US" sz="3600">
                <a:solidFill>
                  <a:srgbClr val="44883E"/>
                </a:solidFill>
                <a:latin typeface="Arial" panose="020B0604020202020204" pitchFamily="34" charset="0"/>
                <a:cs typeface="Arial" panose="020B0604020202020204" pitchFamily="34" charset="0"/>
              </a:rPr>
              <a:t>Large text and graphics</a:t>
            </a:r>
          </a:p>
        </p:txBody>
      </p:sp>
    </p:spTree>
    <p:extLst>
      <p:ext uri="{BB962C8B-B14F-4D97-AF65-F5344CB8AC3E}">
        <p14:creationId xmlns:p14="http://schemas.microsoft.com/office/powerpoint/2010/main" val="364231397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6022B-F707-4D7A-8FC9-0F76F1CB478D}"/>
              </a:ext>
            </a:extLst>
          </p:cNvPr>
          <p:cNvPicPr>
            <a:picLocks noChangeAspect="1"/>
          </p:cNvPicPr>
          <p:nvPr/>
        </p:nvPicPr>
        <p:blipFill>
          <a:blip r:embed="rId3"/>
          <a:stretch>
            <a:fillRect/>
          </a:stretch>
        </p:blipFill>
        <p:spPr>
          <a:xfrm>
            <a:off x="6892020" y="1870058"/>
            <a:ext cx="3629884" cy="2027868"/>
          </a:xfrm>
          <a:prstGeom prst="rect">
            <a:avLst/>
          </a:prstGeom>
          <a:ln>
            <a:solidFill>
              <a:schemeClr val="tx1"/>
            </a:solidFill>
          </a:ln>
        </p:spPr>
      </p:pic>
      <p:sp>
        <p:nvSpPr>
          <p:cNvPr id="7" name="Title 6">
            <a:extLst>
              <a:ext uri="{FF2B5EF4-FFF2-40B4-BE49-F238E27FC236}">
                <a16:creationId xmlns:a16="http://schemas.microsoft.com/office/drawing/2014/main" id="{8A6D88B2-3C02-421D-8D09-1945331B0116}"/>
              </a:ext>
            </a:extLst>
          </p:cNvPr>
          <p:cNvSpPr>
            <a:spLocks noGrp="1"/>
          </p:cNvSpPr>
          <p:nvPr>
            <p:ph type="title"/>
          </p:nvPr>
        </p:nvSpPr>
        <p:spPr>
          <a:xfrm>
            <a:off x="1104900" y="185565"/>
            <a:ext cx="10515600" cy="539496"/>
          </a:xfrm>
        </p:spPr>
        <p:txBody>
          <a:bodyPr>
            <a:normAutofit fontScale="90000"/>
          </a:bodyPr>
          <a:lstStyle/>
          <a:p>
            <a:r>
              <a:rPr lang="en-US" altLang="en-US"/>
              <a:t>Online Tools</a:t>
            </a:r>
            <a:br>
              <a:rPr lang="en-US" altLang="en-US"/>
            </a:br>
            <a:r>
              <a:rPr lang="en-US" altLang="en-US"/>
              <a:t>Desmos Calculator</a:t>
            </a:r>
            <a:endParaRPr lang="en-US"/>
          </a:p>
        </p:txBody>
      </p:sp>
      <p:pic>
        <p:nvPicPr>
          <p:cNvPr id="8" name="Content Placeholder 6">
            <a:extLst>
              <a:ext uri="{FF2B5EF4-FFF2-40B4-BE49-F238E27FC236}">
                <a16:creationId xmlns:a16="http://schemas.microsoft.com/office/drawing/2014/main" id="{C7F6CFD2-ABD9-4BFC-A1C6-A8C1EC2EF572}"/>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a:xfrm>
            <a:off x="4144496" y="1870058"/>
            <a:ext cx="2552831" cy="3200564"/>
          </a:xfrm>
          <a:prstGeom prst="rect">
            <a:avLst/>
          </a:prstGeom>
          <a:ln>
            <a:solidFill>
              <a:schemeClr val="tx1"/>
            </a:solidFill>
          </a:ln>
        </p:spPr>
      </p:pic>
      <p:sp>
        <p:nvSpPr>
          <p:cNvPr id="11" name="Slide Number Placeholder 10">
            <a:extLst>
              <a:ext uri="{FF2B5EF4-FFF2-40B4-BE49-F238E27FC236}">
                <a16:creationId xmlns:a16="http://schemas.microsoft.com/office/drawing/2014/main" id="{D01BB643-4093-4E1D-97EB-87EC2A6FB3EA}"/>
              </a:ext>
            </a:extLst>
          </p:cNvPr>
          <p:cNvSpPr>
            <a:spLocks noGrp="1"/>
          </p:cNvSpPr>
          <p:nvPr>
            <p:ph type="sldNum" sz="quarter" idx="12"/>
          </p:nvPr>
        </p:nvSpPr>
        <p:spPr/>
        <p:txBody>
          <a:bodyPr/>
          <a:lstStyle/>
          <a:p>
            <a:fld id="{48F63A3B-78C7-47BE-AE5E-E10140E04643}" type="slidenum">
              <a:rPr lang="en-US" smtClean="0"/>
              <a:pPr/>
              <a:t>27</a:t>
            </a:fld>
            <a:endParaRPr lang="en-US"/>
          </a:p>
        </p:txBody>
      </p:sp>
      <p:sp>
        <p:nvSpPr>
          <p:cNvPr id="6" name="Text Placeholder 5">
            <a:extLst>
              <a:ext uri="{FF2B5EF4-FFF2-40B4-BE49-F238E27FC236}">
                <a16:creationId xmlns:a16="http://schemas.microsoft.com/office/drawing/2014/main" id="{CEB6A697-09DC-4652-A989-8DDB97FF85A7}"/>
              </a:ext>
            </a:extLst>
          </p:cNvPr>
          <p:cNvSpPr>
            <a:spLocks noGrp="1"/>
          </p:cNvSpPr>
          <p:nvPr>
            <p:ph type="body" sz="quarter" idx="14"/>
          </p:nvPr>
        </p:nvSpPr>
        <p:spPr/>
        <p:txBody>
          <a:bodyPr/>
          <a:lstStyle/>
          <a:p>
            <a:r>
              <a:rPr lang="en-US">
                <a:hlinkClick r:id="rId5"/>
              </a:rPr>
              <a:t>www.desmos.com/testing</a:t>
            </a:r>
            <a:endParaRPr lang="en-US"/>
          </a:p>
        </p:txBody>
      </p:sp>
      <p:pic>
        <p:nvPicPr>
          <p:cNvPr id="10" name="Picture 9">
            <a:extLst>
              <a:ext uri="{FF2B5EF4-FFF2-40B4-BE49-F238E27FC236}">
                <a16:creationId xmlns:a16="http://schemas.microsoft.com/office/drawing/2014/main" id="{9FD16742-37A4-4D4B-BE56-2B5CFC17F33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616166" y="1967823"/>
            <a:ext cx="2333636" cy="1946632"/>
          </a:xfrm>
          <a:prstGeom prst="rect">
            <a:avLst/>
          </a:prstGeom>
          <a:ln>
            <a:solidFill>
              <a:schemeClr val="tx1"/>
            </a:solidFill>
          </a:ln>
        </p:spPr>
      </p:pic>
      <p:sp>
        <p:nvSpPr>
          <p:cNvPr id="2" name="TextBox 1">
            <a:extLst>
              <a:ext uri="{FF2B5EF4-FFF2-40B4-BE49-F238E27FC236}">
                <a16:creationId xmlns:a16="http://schemas.microsoft.com/office/drawing/2014/main" id="{5DDDAA4C-5A3F-4C63-8871-B42194E454F3}"/>
              </a:ext>
            </a:extLst>
          </p:cNvPr>
          <p:cNvSpPr txBox="1"/>
          <p:nvPr/>
        </p:nvSpPr>
        <p:spPr>
          <a:xfrm>
            <a:off x="2387565" y="1427648"/>
            <a:ext cx="813043" cy="400110"/>
          </a:xfrm>
          <a:prstGeom prst="rect">
            <a:avLst/>
          </a:prstGeom>
          <a:noFill/>
        </p:spPr>
        <p:txBody>
          <a:bodyPr wrap="none" rtlCol="0" anchor="ctr">
            <a:spAutoFit/>
          </a:bodyPr>
          <a:lstStyle/>
          <a:p>
            <a:r>
              <a:rPr lang="en-US" sz="2000">
                <a:latin typeface="Arial" panose="020B0604020202020204" pitchFamily="34" charset="0"/>
                <a:cs typeface="Arial" panose="020B0604020202020204" pitchFamily="34" charset="0"/>
              </a:rPr>
              <a:t>Basic</a:t>
            </a:r>
          </a:p>
        </p:txBody>
      </p:sp>
      <p:sp>
        <p:nvSpPr>
          <p:cNvPr id="12" name="TextBox 11">
            <a:extLst>
              <a:ext uri="{FF2B5EF4-FFF2-40B4-BE49-F238E27FC236}">
                <a16:creationId xmlns:a16="http://schemas.microsoft.com/office/drawing/2014/main" id="{D9AC07B0-FE88-4ABA-ADFF-9E223D0A352C}"/>
              </a:ext>
            </a:extLst>
          </p:cNvPr>
          <p:cNvSpPr txBox="1"/>
          <p:nvPr/>
        </p:nvSpPr>
        <p:spPr>
          <a:xfrm>
            <a:off x="4701785" y="1435185"/>
            <a:ext cx="1212191" cy="400110"/>
          </a:xfrm>
          <a:prstGeom prst="rect">
            <a:avLst/>
          </a:prstGeom>
          <a:noFill/>
        </p:spPr>
        <p:txBody>
          <a:bodyPr wrap="none" rtlCol="0" anchor="ctr">
            <a:spAutoFit/>
          </a:bodyPr>
          <a:lstStyle/>
          <a:p>
            <a:r>
              <a:rPr lang="en-US" sz="2000">
                <a:latin typeface="Arial" panose="020B0604020202020204" pitchFamily="34" charset="0"/>
                <a:cs typeface="Arial" panose="020B0604020202020204" pitchFamily="34" charset="0"/>
              </a:rPr>
              <a:t>Scientific</a:t>
            </a:r>
          </a:p>
        </p:txBody>
      </p:sp>
      <p:sp>
        <p:nvSpPr>
          <p:cNvPr id="13" name="TextBox 12">
            <a:extLst>
              <a:ext uri="{FF2B5EF4-FFF2-40B4-BE49-F238E27FC236}">
                <a16:creationId xmlns:a16="http://schemas.microsoft.com/office/drawing/2014/main" id="{0F862561-8B91-459B-B340-6536E855622E}"/>
              </a:ext>
            </a:extLst>
          </p:cNvPr>
          <p:cNvSpPr txBox="1"/>
          <p:nvPr/>
        </p:nvSpPr>
        <p:spPr>
          <a:xfrm>
            <a:off x="8001687" y="1427648"/>
            <a:ext cx="1239442" cy="400110"/>
          </a:xfrm>
          <a:prstGeom prst="rect">
            <a:avLst/>
          </a:prstGeom>
          <a:noFill/>
        </p:spPr>
        <p:txBody>
          <a:bodyPr wrap="none" rtlCol="0" anchor="ctr">
            <a:spAutoFit/>
          </a:bodyPr>
          <a:lstStyle/>
          <a:p>
            <a:r>
              <a:rPr lang="en-US" sz="2000">
                <a:latin typeface="Arial" panose="020B0604020202020204" pitchFamily="34" charset="0"/>
                <a:cs typeface="Arial" panose="020B0604020202020204" pitchFamily="34" charset="0"/>
              </a:rPr>
              <a:t>Graphing</a:t>
            </a:r>
          </a:p>
        </p:txBody>
      </p:sp>
      <p:sp>
        <p:nvSpPr>
          <p:cNvPr id="14" name="TextBox 13">
            <a:extLst>
              <a:ext uri="{FF2B5EF4-FFF2-40B4-BE49-F238E27FC236}">
                <a16:creationId xmlns:a16="http://schemas.microsoft.com/office/drawing/2014/main" id="{D7F8CD22-FB35-4D49-924B-483FD2DD5D3C}"/>
              </a:ext>
            </a:extLst>
          </p:cNvPr>
          <p:cNvSpPr txBox="1"/>
          <p:nvPr/>
        </p:nvSpPr>
        <p:spPr>
          <a:xfrm>
            <a:off x="2419350" y="5157217"/>
            <a:ext cx="7886700" cy="132343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Local districts must clearly determine if a handheld calculator will be made available for students.</a:t>
            </a: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Grades 6-high school may not assign a handheld calculator as an accommodation for the no-calculator subsection.</a:t>
            </a:r>
          </a:p>
        </p:txBody>
      </p:sp>
    </p:spTree>
    <p:extLst>
      <p:ext uri="{BB962C8B-B14F-4D97-AF65-F5344CB8AC3E}">
        <p14:creationId xmlns:p14="http://schemas.microsoft.com/office/powerpoint/2010/main" val="3420091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679ADB-FDCE-4285-B744-381E71F12FC9}"/>
              </a:ext>
            </a:extLst>
          </p:cNvPr>
          <p:cNvPicPr>
            <a:picLocks noChangeAspect="1"/>
          </p:cNvPicPr>
          <p:nvPr/>
        </p:nvPicPr>
        <p:blipFill>
          <a:blip r:embed="rId3"/>
          <a:stretch>
            <a:fillRect/>
          </a:stretch>
        </p:blipFill>
        <p:spPr>
          <a:xfrm>
            <a:off x="59345" y="1167984"/>
            <a:ext cx="4666667" cy="2647619"/>
          </a:xfrm>
          <a:prstGeom prst="rect">
            <a:avLst/>
          </a:prstGeom>
        </p:spPr>
      </p:pic>
      <p:sp>
        <p:nvSpPr>
          <p:cNvPr id="2" name="Title 1">
            <a:extLst>
              <a:ext uri="{FF2B5EF4-FFF2-40B4-BE49-F238E27FC236}">
                <a16:creationId xmlns:a16="http://schemas.microsoft.com/office/drawing/2014/main" id="{83E4DA34-1027-45B5-8BD8-B4BF2295B6A7}"/>
              </a:ext>
            </a:extLst>
          </p:cNvPr>
          <p:cNvSpPr>
            <a:spLocks noGrp="1"/>
          </p:cNvSpPr>
          <p:nvPr>
            <p:ph type="title"/>
          </p:nvPr>
        </p:nvSpPr>
        <p:spPr/>
        <p:txBody>
          <a:bodyPr/>
          <a:lstStyle/>
          <a:p>
            <a:r>
              <a:rPr lang="en-US" b="1"/>
              <a:t>Test Tickets and Student Roster</a:t>
            </a:r>
            <a:endParaRPr lang="en-US" b="1">
              <a:cs typeface="Calibri Light"/>
            </a:endParaRPr>
          </a:p>
        </p:txBody>
      </p:sp>
      <p:pic>
        <p:nvPicPr>
          <p:cNvPr id="22" name="Picture 21">
            <a:extLst>
              <a:ext uri="{FF2B5EF4-FFF2-40B4-BE49-F238E27FC236}">
                <a16:creationId xmlns:a16="http://schemas.microsoft.com/office/drawing/2014/main" id="{3555D232-4DA9-4865-B37A-3AB992AE552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60641" y="365129"/>
            <a:ext cx="3356387" cy="3243109"/>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678A4FF4-A628-473B-B193-6623935A4472}"/>
              </a:ext>
            </a:extLst>
          </p:cNvPr>
          <p:cNvSpPr txBox="1"/>
          <p:nvPr/>
        </p:nvSpPr>
        <p:spPr>
          <a:xfrm>
            <a:off x="8992765" y="920607"/>
            <a:ext cx="2186060" cy="2585323"/>
          </a:xfrm>
          <a:prstGeom prst="rect">
            <a:avLst/>
          </a:prstGeom>
          <a:noFill/>
        </p:spPr>
        <p:txBody>
          <a:bodyPr wrap="square" rtlCol="0" anchor="t">
            <a:spAutoFit/>
          </a:bodyPr>
          <a:lstStyle/>
          <a:p>
            <a:r>
              <a:rPr lang="en-US"/>
              <a:t>Check</a:t>
            </a:r>
          </a:p>
          <a:p>
            <a:pPr marL="285744" indent="-285744">
              <a:buFont typeface="Wingdings" panose="05000000000000000000" pitchFamily="2" charset="2"/>
              <a:buChar char="ü"/>
            </a:pPr>
            <a:r>
              <a:rPr lang="en-US"/>
              <a:t>Test Subject</a:t>
            </a:r>
            <a:endParaRPr lang="en-US">
              <a:cs typeface="Calibri"/>
            </a:endParaRPr>
          </a:p>
          <a:p>
            <a:pPr marL="285744" indent="-285744">
              <a:buFont typeface="Wingdings" panose="05000000000000000000" pitchFamily="2" charset="2"/>
              <a:buChar char="ü"/>
            </a:pPr>
            <a:r>
              <a:rPr lang="en-US">
                <a:cs typeface="Calibri"/>
              </a:rPr>
              <a:t>Test Section </a:t>
            </a:r>
            <a:endParaRPr lang="en-US"/>
          </a:p>
          <a:p>
            <a:pPr marL="285744" indent="-285744">
              <a:buFont typeface="Wingdings" panose="05000000000000000000" pitchFamily="2" charset="2"/>
              <a:buChar char="ü"/>
            </a:pPr>
            <a:r>
              <a:rPr lang="en-US"/>
              <a:t>Student Name</a:t>
            </a:r>
            <a:endParaRPr lang="en-US">
              <a:cs typeface="Calibri"/>
            </a:endParaRPr>
          </a:p>
          <a:p>
            <a:pPr marL="285744" indent="-285744">
              <a:buFont typeface="Wingdings" panose="05000000000000000000" pitchFamily="2" charset="2"/>
              <a:buChar char="ü"/>
            </a:pPr>
            <a:r>
              <a:rPr lang="en-US"/>
              <a:t>GTID</a:t>
            </a:r>
          </a:p>
          <a:p>
            <a:pPr marL="285744" indent="-285744">
              <a:buFont typeface="Wingdings" panose="05000000000000000000" pitchFamily="2" charset="2"/>
              <a:buChar char="ü"/>
            </a:pPr>
            <a:r>
              <a:rPr lang="en-US"/>
              <a:t>Test Session</a:t>
            </a:r>
          </a:p>
          <a:p>
            <a:pPr marL="285744" indent="-285744">
              <a:buFont typeface="Wingdings" panose="05000000000000000000" pitchFamily="2" charset="2"/>
              <a:buChar char="ü"/>
            </a:pPr>
            <a:r>
              <a:rPr lang="en-US"/>
              <a:t>Accommodations</a:t>
            </a:r>
          </a:p>
          <a:p>
            <a:pPr marL="285744" indent="-285744">
              <a:buFont typeface="Wingdings" panose="05000000000000000000" pitchFamily="2" charset="2"/>
              <a:buChar char="ü"/>
            </a:pPr>
            <a:endParaRPr lang="en-US"/>
          </a:p>
          <a:p>
            <a:pPr marL="285744" indent="-285744">
              <a:buFont typeface="Wingdings" panose="05000000000000000000" pitchFamily="2" charset="2"/>
              <a:buChar char="ü"/>
            </a:pPr>
            <a:endParaRPr lang="en-US"/>
          </a:p>
        </p:txBody>
      </p:sp>
      <p:pic>
        <p:nvPicPr>
          <p:cNvPr id="5" name="Picture 4">
            <a:extLst>
              <a:ext uri="{FF2B5EF4-FFF2-40B4-BE49-F238E27FC236}">
                <a16:creationId xmlns:a16="http://schemas.microsoft.com/office/drawing/2014/main" id="{548F77FA-DB27-4388-BA9B-1CC9285D5C5E}"/>
              </a:ext>
            </a:extLst>
          </p:cNvPr>
          <p:cNvPicPr>
            <a:picLocks noChangeAspect="1"/>
          </p:cNvPicPr>
          <p:nvPr/>
        </p:nvPicPr>
        <p:blipFill>
          <a:blip r:embed="rId6"/>
          <a:stretch>
            <a:fillRect/>
          </a:stretch>
        </p:blipFill>
        <p:spPr>
          <a:xfrm>
            <a:off x="2710880" y="3784537"/>
            <a:ext cx="5841572" cy="2009096"/>
          </a:xfrm>
          <a:prstGeom prst="rect">
            <a:avLst/>
          </a:prstGeom>
        </p:spPr>
      </p:pic>
      <p:sp>
        <p:nvSpPr>
          <p:cNvPr id="10" name="Text Box 4">
            <a:extLst>
              <a:ext uri="{FF2B5EF4-FFF2-40B4-BE49-F238E27FC236}">
                <a16:creationId xmlns:a16="http://schemas.microsoft.com/office/drawing/2014/main" id="{CA379AEF-2A3A-40C2-ADC7-9E5EF20EF781}"/>
              </a:ext>
            </a:extLst>
          </p:cNvPr>
          <p:cNvSpPr txBox="1">
            <a:spLocks noChangeArrowheads="1"/>
          </p:cNvSpPr>
          <p:nvPr/>
        </p:nvSpPr>
        <p:spPr bwMode="auto">
          <a:xfrm>
            <a:off x="817418" y="5739846"/>
            <a:ext cx="9789832" cy="1138773"/>
          </a:xfrm>
          <a:prstGeom prst="rect">
            <a:avLst/>
          </a:prstGeom>
          <a:solidFill>
            <a:schemeClr val="bg1"/>
          </a:solidFill>
          <a:ln w="9525">
            <a:noFill/>
            <a:miter lim="800000"/>
            <a:headEnd/>
            <a:tailEnd/>
          </a:ln>
        </p:spPr>
        <p:txBody>
          <a:bodyPr wrap="square">
            <a:spAutoFit/>
          </a:bodyPr>
          <a:lstStyle/>
          <a:p>
            <a:pPr>
              <a:defRPr/>
            </a:pPr>
            <a:r>
              <a:rPr lang="en-US" sz="1700" dirty="0"/>
              <a:t>To avoid a student testing under another student’s GTID, you </a:t>
            </a:r>
            <a:r>
              <a:rPr lang="en-US" sz="1700" u="sng" dirty="0"/>
              <a:t>must</a:t>
            </a:r>
            <a:r>
              <a:rPr lang="en-US" sz="1700" dirty="0"/>
              <a:t> : </a:t>
            </a:r>
          </a:p>
          <a:p>
            <a:pPr marL="342900" indent="-342900">
              <a:buFont typeface="+mj-lt"/>
              <a:buAutoNum type="arabicPeriod"/>
              <a:defRPr/>
            </a:pPr>
            <a:r>
              <a:rPr lang="en-US" sz="1700" dirty="0"/>
              <a:t>Have students verify their name and test name are correct and sign the ticket next to their name.</a:t>
            </a:r>
          </a:p>
          <a:p>
            <a:pPr marL="342900" indent="-342900">
              <a:buFont typeface="+mj-lt"/>
              <a:buAutoNum type="arabicPeriod"/>
              <a:defRPr/>
            </a:pPr>
            <a:r>
              <a:rPr lang="en-US" sz="1700" dirty="0"/>
              <a:t>If a change is made to a student record (e.g. adding an accommodation), create a new test ticket for that student, which will have a new login/password.</a:t>
            </a:r>
          </a:p>
        </p:txBody>
      </p:sp>
      <p:graphicFrame>
        <p:nvGraphicFramePr>
          <p:cNvPr id="7" name="Table 6">
            <a:extLst>
              <a:ext uri="{FF2B5EF4-FFF2-40B4-BE49-F238E27FC236}">
                <a16:creationId xmlns:a16="http://schemas.microsoft.com/office/drawing/2014/main" id="{BA0D0717-EA37-4768-8D53-3C2237134C54}"/>
              </a:ext>
            </a:extLst>
          </p:cNvPr>
          <p:cNvGraphicFramePr>
            <a:graphicFrameLocks noGrp="1"/>
          </p:cNvGraphicFramePr>
          <p:nvPr>
            <p:extLst>
              <p:ext uri="{D42A27DB-BD31-4B8C-83A1-F6EECF244321}">
                <p14:modId xmlns:p14="http://schemas.microsoft.com/office/powerpoint/2010/main" val="3486200694"/>
              </p:ext>
            </p:extLst>
          </p:nvPr>
        </p:nvGraphicFramePr>
        <p:xfrm>
          <a:off x="9481120" y="3738882"/>
          <a:ext cx="2575420" cy="1922460"/>
        </p:xfrm>
        <a:graphic>
          <a:graphicData uri="http://schemas.openxmlformats.org/drawingml/2006/table">
            <a:tbl>
              <a:tblPr firstRow="1" bandRow="1">
                <a:tableStyleId>{5C22544A-7EE6-4342-B048-85BDC9FD1C3A}</a:tableStyleId>
              </a:tblPr>
              <a:tblGrid>
                <a:gridCol w="590693">
                  <a:extLst>
                    <a:ext uri="{9D8B030D-6E8A-4147-A177-3AD203B41FA5}">
                      <a16:colId xmlns:a16="http://schemas.microsoft.com/office/drawing/2014/main" val="3375816794"/>
                    </a:ext>
                  </a:extLst>
                </a:gridCol>
                <a:gridCol w="1984727">
                  <a:extLst>
                    <a:ext uri="{9D8B030D-6E8A-4147-A177-3AD203B41FA5}">
                      <a16:colId xmlns:a16="http://schemas.microsoft.com/office/drawing/2014/main" val="2437980965"/>
                    </a:ext>
                  </a:extLst>
                </a:gridCol>
              </a:tblGrid>
              <a:tr h="293052">
                <a:tc gridSpan="2">
                  <a:txBody>
                    <a:bodyPr/>
                    <a:lstStyle/>
                    <a:p>
                      <a:pPr algn="ctr"/>
                      <a:r>
                        <a:rPr lang="en-US" sz="1200">
                          <a:solidFill>
                            <a:schemeClr val="tx1"/>
                          </a:solidFill>
                        </a:rPr>
                        <a:t>Accommodation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740409497"/>
                  </a:ext>
                </a:extLst>
              </a:tr>
              <a:tr h="293052">
                <a:tc>
                  <a:txBody>
                    <a:bodyPr/>
                    <a:lstStyle/>
                    <a:p>
                      <a:r>
                        <a:rPr lang="en-US" sz="1200"/>
                        <a:t>TTS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t>Text-To-Speech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023019"/>
                  </a:ext>
                </a:extLst>
              </a:tr>
              <a:tr h="457200">
                <a:tc>
                  <a:txBody>
                    <a:bodyPr/>
                    <a:lstStyle/>
                    <a:p>
                      <a:r>
                        <a:rPr lang="en-US" sz="1200"/>
                        <a:t>TTS-C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t>Text-To-Speech Conditional (with passages)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7152245"/>
                  </a:ext>
                </a:extLst>
              </a:tr>
              <a:tr h="293052">
                <a:tc>
                  <a:txBody>
                    <a:bodyPr/>
                    <a:lstStyle/>
                    <a:p>
                      <a:r>
                        <a:rPr lang="en-US" sz="1200"/>
                        <a:t>CC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t>Color Chooser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5399569"/>
                  </a:ext>
                </a:extLst>
              </a:tr>
              <a:tr h="293052">
                <a:tc>
                  <a:txBody>
                    <a:bodyPr/>
                    <a:lstStyle/>
                    <a:p>
                      <a:r>
                        <a:rPr lang="en-US" sz="1200"/>
                        <a:t>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t>Contrasting 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9081362"/>
                  </a:ext>
                </a:extLst>
              </a:tr>
              <a:tr h="293052">
                <a:tc>
                  <a:txBody>
                    <a:bodyPr/>
                    <a:lstStyle/>
                    <a:p>
                      <a:r>
                        <a:rPr lang="en-US" sz="1200"/>
                        <a:t>VSL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t>Video Sign 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0602112"/>
                  </a:ext>
                </a:extLst>
              </a:tr>
            </a:tbl>
          </a:graphicData>
        </a:graphic>
      </p:graphicFrame>
      <p:sp>
        <p:nvSpPr>
          <p:cNvPr id="11" name="TextBox 10">
            <a:extLst>
              <a:ext uri="{FF2B5EF4-FFF2-40B4-BE49-F238E27FC236}">
                <a16:creationId xmlns:a16="http://schemas.microsoft.com/office/drawing/2014/main" id="{1B1BF5F3-4529-46C1-8747-991892C9FA0A}"/>
              </a:ext>
            </a:extLst>
          </p:cNvPr>
          <p:cNvSpPr txBox="1"/>
          <p:nvPr/>
        </p:nvSpPr>
        <p:spPr>
          <a:xfrm>
            <a:off x="459400" y="3958088"/>
            <a:ext cx="1851426" cy="830997"/>
          </a:xfrm>
          <a:prstGeom prst="rect">
            <a:avLst/>
          </a:prstGeom>
          <a:solidFill>
            <a:schemeClr val="accent5">
              <a:lumMod val="20000"/>
              <a:lumOff val="80000"/>
            </a:schemeClr>
          </a:solidFill>
          <a:ln>
            <a:solidFill>
              <a:schemeClr val="tx2">
                <a:alpha val="67000"/>
              </a:schemeClr>
            </a:solidFill>
          </a:ln>
        </p:spPr>
        <p:txBody>
          <a:bodyPr wrap="square" rtlCol="0" anchor="t">
            <a:spAutoFit/>
          </a:bodyPr>
          <a:lstStyle/>
          <a:p>
            <a:r>
              <a:rPr lang="en-US" sz="1600"/>
              <a:t>If</a:t>
            </a:r>
            <a:r>
              <a:rPr lang="en-US" sz="1600">
                <a:cs typeface="Calibri"/>
              </a:rPr>
              <a:t> a student receives an accommodation, it will be noted here</a:t>
            </a:r>
            <a:endParaRPr lang="en-US"/>
          </a:p>
        </p:txBody>
      </p:sp>
      <p:sp>
        <p:nvSpPr>
          <p:cNvPr id="12" name="TextBox 11">
            <a:extLst>
              <a:ext uri="{FF2B5EF4-FFF2-40B4-BE49-F238E27FC236}">
                <a16:creationId xmlns:a16="http://schemas.microsoft.com/office/drawing/2014/main" id="{4CC36529-97C6-4F9E-B582-338851CE9801}"/>
              </a:ext>
            </a:extLst>
          </p:cNvPr>
          <p:cNvSpPr txBox="1"/>
          <p:nvPr/>
        </p:nvSpPr>
        <p:spPr>
          <a:xfrm>
            <a:off x="4947814" y="1455175"/>
            <a:ext cx="2518176" cy="2062103"/>
          </a:xfrm>
          <a:prstGeom prst="rect">
            <a:avLst/>
          </a:prstGeom>
          <a:solidFill>
            <a:schemeClr val="accent6">
              <a:lumMod val="20000"/>
              <a:lumOff val="80000"/>
            </a:schemeClr>
          </a:solidFill>
          <a:ln>
            <a:solidFill>
              <a:srgbClr val="000000">
                <a:alpha val="65000"/>
              </a:srgbClr>
            </a:solidFill>
          </a:ln>
        </p:spPr>
        <p:txBody>
          <a:bodyPr wrap="square" rtlCol="0">
            <a:spAutoFit/>
          </a:bodyPr>
          <a:lstStyle/>
          <a:p>
            <a:r>
              <a:rPr lang="en-US" sz="1600" i="1"/>
              <a:t>Test Tickets </a:t>
            </a:r>
            <a:r>
              <a:rPr lang="en-US" sz="1600"/>
              <a:t>will print </a:t>
            </a:r>
            <a:r>
              <a:rPr lang="en-US" sz="1600">
                <a:solidFill>
                  <a:srgbClr val="FF0000"/>
                </a:solidFill>
              </a:rPr>
              <a:t>one to a page</a:t>
            </a:r>
            <a:r>
              <a:rPr lang="en-US" sz="1600"/>
              <a:t>, and Each </a:t>
            </a:r>
            <a:r>
              <a:rPr lang="en-US" sz="1600" i="1"/>
              <a:t>Test Ticket </a:t>
            </a:r>
            <a:r>
              <a:rPr lang="en-US" sz="1600"/>
              <a:t>contains the student’s username and password for the test session. Note that the student will have a separate </a:t>
            </a:r>
            <a:r>
              <a:rPr lang="en-US" sz="1600" i="1"/>
              <a:t>Test Ticket </a:t>
            </a:r>
            <a:r>
              <a:rPr lang="en-US" sz="1600"/>
              <a:t>for each section of the test.</a:t>
            </a:r>
          </a:p>
        </p:txBody>
      </p:sp>
      <p:cxnSp>
        <p:nvCxnSpPr>
          <p:cNvPr id="13" name="Straight Arrow Connector 12">
            <a:extLst>
              <a:ext uri="{FF2B5EF4-FFF2-40B4-BE49-F238E27FC236}">
                <a16:creationId xmlns:a16="http://schemas.microsoft.com/office/drawing/2014/main" id="{6ADDAED2-EB08-47EA-A9DD-5D8F408BD0AB}"/>
              </a:ext>
            </a:extLst>
          </p:cNvPr>
          <p:cNvCxnSpPr>
            <a:cxnSpLocks/>
          </p:cNvCxnSpPr>
          <p:nvPr/>
        </p:nvCxnSpPr>
        <p:spPr>
          <a:xfrm flipH="1" flipV="1">
            <a:off x="1296365" y="3009418"/>
            <a:ext cx="254643" cy="948671"/>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1B4EAD3-4E28-4C07-A6DE-EC0969D9AB64}"/>
              </a:ext>
            </a:extLst>
          </p:cNvPr>
          <p:cNvCxnSpPr>
            <a:cxnSpLocks/>
          </p:cNvCxnSpPr>
          <p:nvPr/>
        </p:nvCxnSpPr>
        <p:spPr>
          <a:xfrm>
            <a:off x="2310827" y="4454602"/>
            <a:ext cx="5155163" cy="788730"/>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182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91F9-B48E-4C38-B639-5FE90D6CC2C4}"/>
              </a:ext>
            </a:extLst>
          </p:cNvPr>
          <p:cNvSpPr>
            <a:spLocks noGrp="1"/>
          </p:cNvSpPr>
          <p:nvPr>
            <p:ph type="title"/>
          </p:nvPr>
        </p:nvSpPr>
        <p:spPr/>
        <p:txBody>
          <a:bodyPr>
            <a:normAutofit fontScale="90000"/>
          </a:bodyPr>
          <a:lstStyle/>
          <a:p>
            <a:r>
              <a:rPr lang="en-US" dirty="0"/>
              <a:t>Test Tickets</a:t>
            </a:r>
          </a:p>
        </p:txBody>
      </p:sp>
      <p:sp>
        <p:nvSpPr>
          <p:cNvPr id="3" name="Content Placeholder 2">
            <a:extLst>
              <a:ext uri="{FF2B5EF4-FFF2-40B4-BE49-F238E27FC236}">
                <a16:creationId xmlns:a16="http://schemas.microsoft.com/office/drawing/2014/main" id="{7E7A6CA7-B96B-47CC-B55F-5C62B582F909}"/>
              </a:ext>
            </a:extLst>
          </p:cNvPr>
          <p:cNvSpPr>
            <a:spLocks noGrp="1"/>
          </p:cNvSpPr>
          <p:nvPr>
            <p:ph idx="1"/>
          </p:nvPr>
        </p:nvSpPr>
        <p:spPr>
          <a:xfrm>
            <a:off x="1193800" y="1825626"/>
            <a:ext cx="10515600" cy="4438014"/>
          </a:xfrm>
        </p:spPr>
        <p:txBody>
          <a:bodyPr>
            <a:normAutofit/>
          </a:bodyPr>
          <a:lstStyle/>
          <a:p>
            <a:r>
              <a:rPr lang="en-US" dirty="0"/>
              <a:t>School Test Coordinator will provide Test Examiners with the secure materials needed to administer each assessment.</a:t>
            </a:r>
          </a:p>
          <a:p>
            <a:pPr lvl="1"/>
            <a:r>
              <a:rPr lang="en-US" dirty="0"/>
              <a:t>Student Test Roster</a:t>
            </a:r>
          </a:p>
          <a:p>
            <a:pPr lvl="2"/>
            <a:r>
              <a:rPr lang="en-US" dirty="0"/>
              <a:t>Contains a list of students and the usernames and passwords for each student</a:t>
            </a:r>
          </a:p>
          <a:p>
            <a:pPr lvl="2"/>
            <a:r>
              <a:rPr lang="en-US" dirty="0"/>
              <a:t>Requires verification of the listed accommodations for each student on the roster</a:t>
            </a:r>
          </a:p>
          <a:p>
            <a:pPr lvl="1"/>
            <a:r>
              <a:rPr lang="en-US" dirty="0"/>
              <a:t>Test Tickets for each student</a:t>
            </a:r>
          </a:p>
          <a:p>
            <a:pPr lvl="2"/>
            <a:r>
              <a:rPr lang="en-US" dirty="0"/>
              <a:t>Student should be given usernames and passwords only for the test and section they are scheduled to take.</a:t>
            </a:r>
          </a:p>
          <a:p>
            <a:pPr lvl="2"/>
            <a:r>
              <a:rPr lang="en-US" dirty="0"/>
              <a:t>Requires verification of the expected accommodations for each student on the Test Ticket and validated on the Student Test Roster</a:t>
            </a:r>
          </a:p>
          <a:p>
            <a:pPr lvl="2"/>
            <a:r>
              <a:rPr lang="en-US" dirty="0"/>
              <a:t>Requires verification of student identity</a:t>
            </a:r>
          </a:p>
          <a:p>
            <a:pPr lvl="2"/>
            <a:endParaRPr lang="en-US" dirty="0"/>
          </a:p>
        </p:txBody>
      </p:sp>
      <p:sp>
        <p:nvSpPr>
          <p:cNvPr id="4" name="Text Placeholder 3">
            <a:extLst>
              <a:ext uri="{FF2B5EF4-FFF2-40B4-BE49-F238E27FC236}">
                <a16:creationId xmlns:a16="http://schemas.microsoft.com/office/drawing/2014/main" id="{3FBCAD28-94AB-43CC-AE3A-F413B70D7B7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0733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3993F-B7AB-4B5D-8D2E-D8D96979967E}"/>
              </a:ext>
            </a:extLst>
          </p:cNvPr>
          <p:cNvSpPr>
            <a:spLocks noGrp="1"/>
          </p:cNvSpPr>
          <p:nvPr>
            <p:ph type="title"/>
          </p:nvPr>
        </p:nvSpPr>
        <p:spPr>
          <a:xfrm>
            <a:off x="1235975" y="281440"/>
            <a:ext cx="10515600" cy="1325563"/>
          </a:xfrm>
        </p:spPr>
        <p:txBody>
          <a:bodyPr/>
          <a:lstStyle/>
          <a:p>
            <a:r>
              <a:rPr lang="en-US" b="1"/>
              <a:t>Are you ready?</a:t>
            </a:r>
            <a:endParaRPr lang="en-US" b="1">
              <a:cs typeface="Calibri Light"/>
            </a:endParaRPr>
          </a:p>
        </p:txBody>
      </p:sp>
      <p:pic>
        <p:nvPicPr>
          <p:cNvPr id="6" name="Picture 5" descr="Doctor holding sign">
            <a:extLst>
              <a:ext uri="{FF2B5EF4-FFF2-40B4-BE49-F238E27FC236}">
                <a16:creationId xmlns:a16="http://schemas.microsoft.com/office/drawing/2014/main" id="{7EFEC7E8-BA1C-4865-BBB0-AED7121D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505" y="281440"/>
            <a:ext cx="6142917" cy="8733949"/>
          </a:xfrm>
          <a:prstGeom prst="rect">
            <a:avLst/>
          </a:prstGeom>
        </p:spPr>
      </p:pic>
      <p:sp>
        <p:nvSpPr>
          <p:cNvPr id="7" name="TextBox 6">
            <a:extLst>
              <a:ext uri="{FF2B5EF4-FFF2-40B4-BE49-F238E27FC236}">
                <a16:creationId xmlns:a16="http://schemas.microsoft.com/office/drawing/2014/main" id="{EA814798-8423-4BFC-9525-93C11D36219B}"/>
              </a:ext>
            </a:extLst>
          </p:cNvPr>
          <p:cNvSpPr txBox="1"/>
          <p:nvPr/>
        </p:nvSpPr>
        <p:spPr>
          <a:xfrm rot="21447064">
            <a:off x="3599505" y="2264207"/>
            <a:ext cx="4821381" cy="2893100"/>
          </a:xfrm>
          <a:prstGeom prst="rect">
            <a:avLst/>
          </a:prstGeom>
          <a:noFill/>
        </p:spPr>
        <p:txBody>
          <a:bodyPr wrap="square" rtlCol="0">
            <a:spAutoFit/>
          </a:bodyPr>
          <a:lstStyle/>
          <a:p>
            <a:pPr algn="ctr"/>
            <a:r>
              <a:rPr lang="en-US" sz="2500" dirty="0">
                <a:latin typeface="Caveat" panose="00000500000000000000" pitchFamily="2" charset="0"/>
                <a:cs typeface="Sanskrit Text" panose="020B0502040204020203" pitchFamily="18" charset="0"/>
              </a:rPr>
              <a:t>Test Administration Manual</a:t>
            </a:r>
          </a:p>
          <a:p>
            <a:pPr algn="ctr"/>
            <a:r>
              <a:rPr lang="en-US" sz="2500" dirty="0">
                <a:latin typeface="Caveat" panose="00000500000000000000" pitchFamily="2" charset="0"/>
                <a:cs typeface="Sanskrit Text" panose="020B0502040204020203" pitchFamily="18" charset="0"/>
              </a:rPr>
              <a:t>Time and location of tests</a:t>
            </a:r>
          </a:p>
          <a:p>
            <a:pPr algn="ctr"/>
            <a:r>
              <a:rPr lang="en-US" sz="2500" dirty="0">
                <a:latin typeface="Caveat" panose="00000500000000000000" pitchFamily="2" charset="0"/>
                <a:cs typeface="Sanskrit Text" panose="020B0502040204020203" pitchFamily="18" charset="0"/>
              </a:rPr>
              <a:t>Equipment needed</a:t>
            </a:r>
          </a:p>
          <a:p>
            <a:pPr algn="ctr"/>
            <a:r>
              <a:rPr lang="en-US" sz="2500" dirty="0">
                <a:latin typeface="Caveat" panose="00000500000000000000" pitchFamily="2" charset="0"/>
                <a:cs typeface="Sanskrit Text" panose="020B0502040204020203" pitchFamily="18" charset="0"/>
              </a:rPr>
              <a:t>Special Accommodations</a:t>
            </a:r>
          </a:p>
          <a:p>
            <a:pPr algn="ctr"/>
            <a:r>
              <a:rPr lang="en-US" sz="2500" dirty="0">
                <a:latin typeface="Caveat" panose="00000500000000000000" pitchFamily="2" charset="0"/>
                <a:cs typeface="Sanskrit Text" panose="020B0502040204020203" pitchFamily="18" charset="0"/>
              </a:rPr>
              <a:t>Contacts for technical and testing issues</a:t>
            </a:r>
          </a:p>
          <a:p>
            <a:pPr algn="ctr"/>
            <a:r>
              <a:rPr lang="en-US" sz="2500" dirty="0">
                <a:latin typeface="Caveat" panose="00000500000000000000" pitchFamily="2" charset="0"/>
                <a:cs typeface="Sanskrit Text" panose="020B0502040204020203" pitchFamily="18" charset="0"/>
              </a:rPr>
              <a:t>PSC Certification</a:t>
            </a:r>
          </a:p>
          <a:p>
            <a:pPr algn="ctr"/>
            <a:r>
              <a:rPr lang="en-US" sz="2500" dirty="0">
                <a:latin typeface="Caveat" panose="00000500000000000000" pitchFamily="2" charset="0"/>
                <a:cs typeface="Sanskrit Text" panose="020B0502040204020203" pitchFamily="18" charset="0"/>
              </a:rPr>
              <a:t>Proctor for 30 or more students</a:t>
            </a:r>
          </a:p>
        </p:txBody>
      </p:sp>
    </p:spTree>
    <p:extLst>
      <p:ext uri="{BB962C8B-B14F-4D97-AF65-F5344CB8AC3E}">
        <p14:creationId xmlns:p14="http://schemas.microsoft.com/office/powerpoint/2010/main" val="3562602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1B3E-1BD8-43E7-B926-005E5CBE1796}"/>
              </a:ext>
            </a:extLst>
          </p:cNvPr>
          <p:cNvSpPr>
            <a:spLocks noGrp="1"/>
          </p:cNvSpPr>
          <p:nvPr>
            <p:ph type="title"/>
          </p:nvPr>
        </p:nvSpPr>
        <p:spPr/>
        <p:txBody>
          <a:bodyPr>
            <a:normAutofit fontScale="90000"/>
          </a:bodyPr>
          <a:lstStyle/>
          <a:p>
            <a:r>
              <a:rPr lang="en-US" dirty="0"/>
              <a:t>Questions about Accommodations</a:t>
            </a:r>
          </a:p>
        </p:txBody>
      </p:sp>
      <p:sp>
        <p:nvSpPr>
          <p:cNvPr id="3" name="Content Placeholder 2">
            <a:extLst>
              <a:ext uri="{FF2B5EF4-FFF2-40B4-BE49-F238E27FC236}">
                <a16:creationId xmlns:a16="http://schemas.microsoft.com/office/drawing/2014/main" id="{1BF006CB-D3A7-472F-8371-F10416DF7840}"/>
              </a:ext>
            </a:extLst>
          </p:cNvPr>
          <p:cNvSpPr>
            <a:spLocks noGrp="1"/>
          </p:cNvSpPr>
          <p:nvPr>
            <p:ph idx="1"/>
          </p:nvPr>
        </p:nvSpPr>
        <p:spPr/>
        <p:txBody>
          <a:bodyPr/>
          <a:lstStyle/>
          <a:p>
            <a:r>
              <a:rPr lang="en-US" dirty="0"/>
              <a:t>Do you know which students need accommodations?</a:t>
            </a:r>
          </a:p>
          <a:p>
            <a:r>
              <a:rPr lang="en-US" dirty="0"/>
              <a:t>Do you have all hardware students might need to implement an accommodation? </a:t>
            </a:r>
          </a:p>
          <a:p>
            <a:r>
              <a:rPr lang="en-US" dirty="0"/>
              <a:t>Have you made plans for students with extended time?</a:t>
            </a:r>
          </a:p>
          <a:p>
            <a:r>
              <a:rPr lang="en-US" dirty="0"/>
              <a:t>Note: Any departure from the list of allowable accommodations may alter the nature of the task being assessed, resulting in an invalid administration.</a:t>
            </a:r>
          </a:p>
          <a:p>
            <a:endParaRPr lang="en-US" dirty="0"/>
          </a:p>
        </p:txBody>
      </p:sp>
      <p:sp>
        <p:nvSpPr>
          <p:cNvPr id="4" name="Text Placeholder 3">
            <a:extLst>
              <a:ext uri="{FF2B5EF4-FFF2-40B4-BE49-F238E27FC236}">
                <a16:creationId xmlns:a16="http://schemas.microsoft.com/office/drawing/2014/main" id="{C022718F-03D5-42D0-BB42-28FCA312EB3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94733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88746" y="1542044"/>
            <a:ext cx="4583046" cy="4401205"/>
          </a:xfrm>
          <a:prstGeom prst="rect">
            <a:avLst/>
          </a:prstGeom>
          <a:noFill/>
        </p:spPr>
        <p:txBody>
          <a:bodyPr wrap="square" rtlCol="0">
            <a:spAutoFit/>
          </a:bodyPr>
          <a:lstStyle/>
          <a:p>
            <a:pPr marL="342900" indent="-342900">
              <a:buFont typeface="Arial" panose="020B0604020202020204" pitchFamily="34" charset="0"/>
              <a:buChar char="•"/>
            </a:pPr>
            <a:r>
              <a:rPr lang="en-US" sz="2800" dirty="0"/>
              <a:t>Pre-recorded computer voice.</a:t>
            </a:r>
          </a:p>
          <a:p>
            <a:pPr marL="342900" indent="-342900">
              <a:buFont typeface="Arial" panose="020B0604020202020204" pitchFamily="34" charset="0"/>
              <a:buChar char="•"/>
            </a:pPr>
            <a:r>
              <a:rPr lang="en-US" sz="2800" dirty="0"/>
              <a:t>Audio plays automatically for each page.</a:t>
            </a:r>
          </a:p>
          <a:p>
            <a:pPr marL="342900" indent="-342900">
              <a:buFont typeface="Arial" panose="020B0604020202020204" pitchFamily="34" charset="0"/>
              <a:buChar char="•"/>
            </a:pPr>
            <a:r>
              <a:rPr lang="en-US" sz="2800" dirty="0"/>
              <a:t>Can be restarted for the whole page or at Start Points. </a:t>
            </a:r>
          </a:p>
          <a:p>
            <a:pPr marL="800100" lvl="1" indent="-342900">
              <a:buFont typeface="Arial" panose="020B0604020202020204" pitchFamily="34" charset="0"/>
              <a:buChar char="•"/>
            </a:pPr>
            <a:r>
              <a:rPr lang="en-US" sz="2800" dirty="0"/>
              <a:t>Each passage contains at least one Start Point per page</a:t>
            </a:r>
          </a:p>
        </p:txBody>
      </p:sp>
      <p:pic>
        <p:nvPicPr>
          <p:cNvPr id="7" name="Picture 5"/>
          <p:cNvPicPr>
            <a:picLocks noChangeAspect="1" noChangeArrowheads="1"/>
          </p:cNvPicPr>
          <p:nvPr/>
        </p:nvPicPr>
        <p:blipFill rotWithShape="1">
          <a:blip r:embed="rId3" cstate="print"/>
          <a:srcRect l="3941" t="1212" r="3202" b="9697"/>
          <a:stretch/>
        </p:blipFill>
        <p:spPr bwMode="auto">
          <a:xfrm>
            <a:off x="6892662" y="1797059"/>
            <a:ext cx="3519304" cy="4111803"/>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4" cstate="print"/>
          <a:srcRect/>
          <a:stretch>
            <a:fillRect/>
          </a:stretch>
        </p:blipFill>
        <p:spPr bwMode="auto">
          <a:xfrm>
            <a:off x="4885892" y="5633686"/>
            <a:ext cx="1485900" cy="619125"/>
          </a:xfrm>
          <a:prstGeom prst="rect">
            <a:avLst/>
          </a:prstGeom>
          <a:noFill/>
          <a:ln w="9525">
            <a:noFill/>
            <a:miter lim="800000"/>
            <a:headEnd/>
            <a:tailEnd/>
          </a:ln>
        </p:spPr>
      </p:pic>
      <p:sp>
        <p:nvSpPr>
          <p:cNvPr id="10" name="Title 5">
            <a:extLst>
              <a:ext uri="{FF2B5EF4-FFF2-40B4-BE49-F238E27FC236}">
                <a16:creationId xmlns:a16="http://schemas.microsoft.com/office/drawing/2014/main" id="{803BDDB8-66BD-4944-90D3-5C324D9D71D8}"/>
              </a:ext>
            </a:extLst>
          </p:cNvPr>
          <p:cNvSpPr txBox="1">
            <a:spLocks/>
          </p:cNvSpPr>
          <p:nvPr/>
        </p:nvSpPr>
        <p:spPr>
          <a:xfrm>
            <a:off x="1585616" y="355246"/>
            <a:ext cx="6585890" cy="96661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a:solidFill>
                  <a:srgbClr val="44883E"/>
                </a:solidFill>
                <a:latin typeface="Arial" panose="020B0604020202020204" pitchFamily="34" charset="0"/>
                <a:cs typeface="Arial" panose="020B0604020202020204" pitchFamily="34" charset="0"/>
              </a:rPr>
              <a:t>Accommodations</a:t>
            </a:r>
            <a:br>
              <a:rPr lang="en-US" sz="3600">
                <a:solidFill>
                  <a:srgbClr val="44883E"/>
                </a:solidFill>
                <a:latin typeface="Arial" panose="020B0604020202020204" pitchFamily="34" charset="0"/>
                <a:cs typeface="Arial" panose="020B0604020202020204" pitchFamily="34" charset="0"/>
              </a:rPr>
            </a:br>
            <a:r>
              <a:rPr lang="en-US" sz="3600" b="0">
                <a:solidFill>
                  <a:srgbClr val="44883E"/>
                </a:solidFill>
                <a:latin typeface="Arial" panose="020B0604020202020204" pitchFamily="34" charset="0"/>
                <a:cs typeface="Arial" panose="020B0604020202020204" pitchFamily="34" charset="0"/>
              </a:rPr>
              <a:t>Online Audio</a:t>
            </a:r>
          </a:p>
        </p:txBody>
      </p:sp>
    </p:spTree>
    <p:extLst>
      <p:ext uri="{BB962C8B-B14F-4D97-AF65-F5344CB8AC3E}">
        <p14:creationId xmlns:p14="http://schemas.microsoft.com/office/powerpoint/2010/main" val="3538595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85616" y="355246"/>
            <a:ext cx="6585890" cy="966615"/>
          </a:xfrm>
        </p:spPr>
        <p:txBody>
          <a:bodyPr>
            <a:noAutofit/>
          </a:bodyPr>
          <a:lstStyle/>
          <a:p>
            <a:r>
              <a:rPr lang="en-US" sz="4000"/>
              <a:t>Accommodations</a:t>
            </a:r>
            <a:br>
              <a:rPr lang="en-US" sz="4000"/>
            </a:br>
            <a:r>
              <a:rPr lang="en-US" sz="3600" b="0"/>
              <a:t>Text and Background Colors</a:t>
            </a:r>
          </a:p>
        </p:txBody>
      </p:sp>
      <p:sp>
        <p:nvSpPr>
          <p:cNvPr id="2" name="TextBox 1"/>
          <p:cNvSpPr txBox="1"/>
          <p:nvPr/>
        </p:nvSpPr>
        <p:spPr>
          <a:xfrm>
            <a:off x="2455644" y="1436161"/>
            <a:ext cx="3312544" cy="830997"/>
          </a:xfrm>
          <a:prstGeom prst="rect">
            <a:avLst/>
          </a:prstGeom>
          <a:noFill/>
        </p:spPr>
        <p:txBody>
          <a:bodyPr wrap="square" rtlCol="0">
            <a:spAutoFit/>
          </a:bodyPr>
          <a:lstStyle/>
          <a:p>
            <a:pPr algn="ctr"/>
            <a:r>
              <a:rPr lang="en-US" sz="2400" b="1"/>
              <a:t>Contrasting Background and Text Color Options</a:t>
            </a:r>
          </a:p>
        </p:txBody>
      </p:sp>
      <p:pic>
        <p:nvPicPr>
          <p:cNvPr id="61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872" y="2391026"/>
            <a:ext cx="2050352" cy="2603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947" y="2381458"/>
            <a:ext cx="3991939" cy="26127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34898" y="1436161"/>
            <a:ext cx="2400300" cy="830997"/>
          </a:xfrm>
          <a:prstGeom prst="rect">
            <a:avLst/>
          </a:prstGeom>
          <a:noFill/>
        </p:spPr>
        <p:txBody>
          <a:bodyPr wrap="square" rtlCol="0">
            <a:spAutoFit/>
          </a:bodyPr>
          <a:lstStyle/>
          <a:p>
            <a:pPr algn="ctr"/>
            <a:r>
              <a:rPr lang="en-US" sz="2400" b="1"/>
              <a:t>Background Color Options </a:t>
            </a:r>
          </a:p>
        </p:txBody>
      </p:sp>
    </p:spTree>
    <p:extLst>
      <p:ext uri="{BB962C8B-B14F-4D97-AF65-F5344CB8AC3E}">
        <p14:creationId xmlns:p14="http://schemas.microsoft.com/office/powerpoint/2010/main" val="2494957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85616" y="355246"/>
            <a:ext cx="6585890" cy="966615"/>
          </a:xfrm>
        </p:spPr>
        <p:txBody>
          <a:bodyPr>
            <a:noAutofit/>
          </a:bodyPr>
          <a:lstStyle/>
          <a:p>
            <a:r>
              <a:rPr lang="en-US" sz="4000"/>
              <a:t>Accommodations</a:t>
            </a:r>
            <a:br>
              <a:rPr lang="en-US" sz="4000"/>
            </a:br>
            <a:r>
              <a:rPr lang="en-US" sz="3600" b="0"/>
              <a:t>Video Sign Language</a:t>
            </a:r>
          </a:p>
        </p:txBody>
      </p:sp>
      <p:pic>
        <p:nvPicPr>
          <p:cNvPr id="4" name="Picture 3">
            <a:extLst>
              <a:ext uri="{FF2B5EF4-FFF2-40B4-BE49-F238E27FC236}">
                <a16:creationId xmlns:a16="http://schemas.microsoft.com/office/drawing/2014/main" id="{8153D332-F852-4BEF-9B74-46DB555EB638}"/>
              </a:ext>
            </a:extLst>
          </p:cNvPr>
          <p:cNvPicPr>
            <a:picLocks noChangeAspect="1"/>
          </p:cNvPicPr>
          <p:nvPr/>
        </p:nvPicPr>
        <p:blipFill>
          <a:blip r:embed="rId3"/>
          <a:stretch>
            <a:fillRect/>
          </a:stretch>
        </p:blipFill>
        <p:spPr>
          <a:xfrm>
            <a:off x="1694331" y="1562462"/>
            <a:ext cx="8141045" cy="4940292"/>
          </a:xfrm>
          <a:prstGeom prst="rect">
            <a:avLst/>
          </a:prstGeom>
        </p:spPr>
      </p:pic>
    </p:spTree>
    <p:extLst>
      <p:ext uri="{BB962C8B-B14F-4D97-AF65-F5344CB8AC3E}">
        <p14:creationId xmlns:p14="http://schemas.microsoft.com/office/powerpoint/2010/main" val="225281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E16867-4BBE-489E-8A2E-266E155AC760}"/>
              </a:ext>
            </a:extLst>
          </p:cNvPr>
          <p:cNvSpPr>
            <a:spLocks noGrp="1"/>
          </p:cNvSpPr>
          <p:nvPr>
            <p:ph type="subTitle" idx="4294967295"/>
          </p:nvPr>
        </p:nvSpPr>
        <p:spPr>
          <a:xfrm>
            <a:off x="1524000" y="3724701"/>
            <a:ext cx="9144000" cy="1655762"/>
          </a:xfrm>
        </p:spPr>
        <p:txBody>
          <a:bodyPr vert="horz" lIns="91440" tIns="45720" rIns="91440" bIns="45720" rtlCol="0" anchor="t">
            <a:normAutofit/>
          </a:bodyPr>
          <a:lstStyle/>
          <a:p>
            <a:pPr marL="0" indent="0" algn="ctr">
              <a:buNone/>
            </a:pPr>
            <a:r>
              <a:rPr lang="en-US" b="1" i="1">
                <a:cs typeface="Calibri"/>
              </a:rPr>
              <a:t>DURING TESTING</a:t>
            </a:r>
          </a:p>
        </p:txBody>
      </p:sp>
      <p:sp>
        <p:nvSpPr>
          <p:cNvPr id="2" name="Title 1">
            <a:extLst>
              <a:ext uri="{FF2B5EF4-FFF2-40B4-BE49-F238E27FC236}">
                <a16:creationId xmlns:a16="http://schemas.microsoft.com/office/drawing/2014/main" id="{B36243B4-9B3C-4437-B16D-5F85BF85EE8C}"/>
              </a:ext>
            </a:extLst>
          </p:cNvPr>
          <p:cNvSpPr>
            <a:spLocks noGrp="1"/>
          </p:cNvSpPr>
          <p:nvPr>
            <p:ph type="ctrTitle" idx="4294967295"/>
          </p:nvPr>
        </p:nvSpPr>
        <p:spPr>
          <a:xfrm>
            <a:off x="1524000" y="1214438"/>
            <a:ext cx="9144000" cy="2387600"/>
          </a:xfrm>
        </p:spPr>
        <p:txBody>
          <a:bodyPr/>
          <a:lstStyle/>
          <a:p>
            <a:pPr algn="ctr"/>
            <a:r>
              <a:rPr lang="en-US" b="1">
                <a:cs typeface="Calibri Light"/>
              </a:rPr>
              <a:t>Examiner’s Responsibilities</a:t>
            </a:r>
            <a:br>
              <a:rPr lang="en-US" b="1">
                <a:cs typeface="Calibri Light"/>
              </a:rPr>
            </a:br>
            <a:r>
              <a:rPr lang="en-US" b="1">
                <a:cs typeface="Calibri Light"/>
              </a:rPr>
              <a:t>&amp; Activities</a:t>
            </a:r>
          </a:p>
        </p:txBody>
      </p:sp>
    </p:spTree>
    <p:extLst>
      <p:ext uri="{BB962C8B-B14F-4D97-AF65-F5344CB8AC3E}">
        <p14:creationId xmlns:p14="http://schemas.microsoft.com/office/powerpoint/2010/main" val="4257481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2399-3022-4E9C-ABDD-DD77EE9CD7DD}"/>
              </a:ext>
            </a:extLst>
          </p:cNvPr>
          <p:cNvSpPr>
            <a:spLocks noGrp="1"/>
          </p:cNvSpPr>
          <p:nvPr>
            <p:ph type="title"/>
          </p:nvPr>
        </p:nvSpPr>
        <p:spPr/>
        <p:txBody>
          <a:bodyPr/>
          <a:lstStyle/>
          <a:p>
            <a:r>
              <a:rPr lang="en-US"/>
              <a:t>Immediately before administering…</a:t>
            </a:r>
          </a:p>
        </p:txBody>
      </p:sp>
      <p:sp>
        <p:nvSpPr>
          <p:cNvPr id="3" name="Content Placeholder 2">
            <a:extLst>
              <a:ext uri="{FF2B5EF4-FFF2-40B4-BE49-F238E27FC236}">
                <a16:creationId xmlns:a16="http://schemas.microsoft.com/office/drawing/2014/main" id="{C59C9634-C545-4FD9-A761-40CEEB6EBD9C}"/>
              </a:ext>
            </a:extLst>
          </p:cNvPr>
          <p:cNvSpPr>
            <a:spLocks noGrp="1"/>
          </p:cNvSpPr>
          <p:nvPr>
            <p:ph idx="1"/>
          </p:nvPr>
        </p:nvSpPr>
        <p:spPr>
          <a:xfrm>
            <a:off x="1193800" y="1360449"/>
            <a:ext cx="10515600" cy="4761571"/>
          </a:xfrm>
        </p:spPr>
        <p:txBody>
          <a:bodyPr>
            <a:normAutofit fontScale="92500"/>
          </a:bodyPr>
          <a:lstStyle/>
          <a:p>
            <a:pPr algn="l"/>
            <a:endParaRPr lang="en-US" sz="1800" b="0" i="0" u="none" strike="noStrike" baseline="0" dirty="0">
              <a:solidFill>
                <a:srgbClr val="000000"/>
              </a:solidFill>
              <a:latin typeface="TeeFranklin Md"/>
            </a:endParaRPr>
          </a:p>
          <a:p>
            <a:r>
              <a:rPr lang="en-US" sz="2400" b="0" i="0" u="none" strike="noStrike" baseline="0" dirty="0">
                <a:solidFill>
                  <a:srgbClr val="000000"/>
                </a:solidFill>
                <a:latin typeface="TeeFranklin Md"/>
              </a:rPr>
              <a:t>Post a “Testing—Do Not Disturb” sign on testing location door. </a:t>
            </a:r>
          </a:p>
          <a:p>
            <a:r>
              <a:rPr lang="en-US" sz="2400" b="0" i="0" u="none" strike="noStrike" baseline="0" dirty="0">
                <a:solidFill>
                  <a:srgbClr val="000000"/>
                </a:solidFill>
                <a:latin typeface="TeeFranklin Md"/>
              </a:rPr>
              <a:t>Post a “No Electronic Devices” sign in the testing location. </a:t>
            </a:r>
          </a:p>
          <a:p>
            <a:r>
              <a:rPr lang="en-US" sz="2400" b="0" i="0" u="none" strike="noStrike" baseline="0" dirty="0">
                <a:solidFill>
                  <a:srgbClr val="000000"/>
                </a:solidFill>
                <a:latin typeface="TeeFranklin Md"/>
              </a:rPr>
              <a:t>Write the name of the school, system, and assessment to be administered on the board. </a:t>
            </a:r>
          </a:p>
          <a:p>
            <a:r>
              <a:rPr lang="en-US" sz="2400" b="0" i="0" u="none" strike="noStrike" baseline="0" dirty="0">
                <a:solidFill>
                  <a:srgbClr val="000000"/>
                </a:solidFill>
                <a:latin typeface="TeeFranklin Md"/>
              </a:rPr>
              <a:t>Write the Monitoring Code on the board if test sessions are using the Test Monitoring Application. </a:t>
            </a:r>
          </a:p>
          <a:p>
            <a:r>
              <a:rPr lang="en-US" sz="2400" b="0" i="0" u="none" strike="noStrike" baseline="0" dirty="0">
                <a:solidFill>
                  <a:srgbClr val="000000"/>
                </a:solidFill>
                <a:latin typeface="TeeFranklin Md"/>
              </a:rPr>
              <a:t>Make sure students have all test materials. (See the Student Test Materials section in Part 4 of this manual.) </a:t>
            </a:r>
          </a:p>
          <a:p>
            <a:r>
              <a:rPr lang="en-US" sz="2400" b="0" i="0" u="none" strike="noStrike" baseline="0" dirty="0">
                <a:solidFill>
                  <a:srgbClr val="000000"/>
                </a:solidFill>
                <a:latin typeface="TeeFranklin Md"/>
              </a:rPr>
              <a:t>Verify that students are assigned accommodations </a:t>
            </a:r>
            <a:r>
              <a:rPr lang="en-US" sz="2400" b="1" i="0" u="none" strike="noStrike" baseline="0" dirty="0">
                <a:solidFill>
                  <a:srgbClr val="000000"/>
                </a:solidFill>
                <a:latin typeface="TeeFranklin Bd"/>
              </a:rPr>
              <a:t>before </a:t>
            </a:r>
            <a:r>
              <a:rPr lang="en-US" sz="2400" b="0" i="0" u="none" strike="noStrike" baseline="0" dirty="0">
                <a:solidFill>
                  <a:srgbClr val="000000"/>
                </a:solidFill>
                <a:latin typeface="TeeFranklin Md"/>
              </a:rPr>
              <a:t>testing by viewing </a:t>
            </a:r>
            <a:r>
              <a:rPr lang="en-US" sz="2400" b="0" i="1" u="none" strike="noStrike" baseline="0" dirty="0">
                <a:solidFill>
                  <a:srgbClr val="000000"/>
                </a:solidFill>
                <a:latin typeface="TeeFranklin Md"/>
              </a:rPr>
              <a:t>Test Ticket</a:t>
            </a:r>
            <a:r>
              <a:rPr lang="en-US" sz="2400" b="0" i="0" u="none" strike="noStrike" baseline="0" dirty="0">
                <a:solidFill>
                  <a:srgbClr val="000000"/>
                </a:solidFill>
                <a:latin typeface="TeeFranklin Md"/>
              </a:rPr>
              <a:t>s. </a:t>
            </a:r>
          </a:p>
          <a:p>
            <a:r>
              <a:rPr lang="en-US" sz="2400" b="0" i="0" u="none" strike="noStrike" baseline="0" dirty="0">
                <a:solidFill>
                  <a:srgbClr val="000000"/>
                </a:solidFill>
                <a:latin typeface="TeeFranklin Md"/>
              </a:rPr>
              <a:t>Verify the identity of each student before distributing Test Tickets</a:t>
            </a:r>
          </a:p>
          <a:p>
            <a:r>
              <a:rPr lang="en-US" sz="2400" dirty="0">
                <a:solidFill>
                  <a:srgbClr val="000000"/>
                </a:solidFill>
                <a:latin typeface="TeeFranklin Md"/>
              </a:rPr>
              <a:t>Verify the identity of each student </a:t>
            </a:r>
            <a:r>
              <a:rPr lang="en-US" sz="2400" b="0" i="0" u="none" strike="noStrike" baseline="0" dirty="0">
                <a:solidFill>
                  <a:srgbClr val="000000"/>
                </a:solidFill>
                <a:latin typeface="TeeFranklin Md"/>
              </a:rPr>
              <a:t>present for testing and record attendance. </a:t>
            </a:r>
          </a:p>
          <a:p>
            <a:endParaRPr lang="en-US" dirty="0"/>
          </a:p>
        </p:txBody>
      </p:sp>
    </p:spTree>
    <p:extLst>
      <p:ext uri="{BB962C8B-B14F-4D97-AF65-F5344CB8AC3E}">
        <p14:creationId xmlns:p14="http://schemas.microsoft.com/office/powerpoint/2010/main" val="2974152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1504-7092-4468-9F06-3D12B680737A}"/>
              </a:ext>
            </a:extLst>
          </p:cNvPr>
          <p:cNvSpPr>
            <a:spLocks noGrp="1"/>
          </p:cNvSpPr>
          <p:nvPr>
            <p:ph type="title"/>
          </p:nvPr>
        </p:nvSpPr>
        <p:spPr/>
        <p:txBody>
          <a:bodyPr/>
          <a:lstStyle/>
          <a:p>
            <a:r>
              <a:rPr lang="en-US" b="1"/>
              <a:t>Launching INSIGHT</a:t>
            </a:r>
            <a:endParaRPr lang="en-US" b="1">
              <a:cs typeface="Calibri Light"/>
            </a:endParaRPr>
          </a:p>
        </p:txBody>
      </p:sp>
      <p:pic>
        <p:nvPicPr>
          <p:cNvPr id="5" name="Picture 4">
            <a:extLst>
              <a:ext uri="{FF2B5EF4-FFF2-40B4-BE49-F238E27FC236}">
                <a16:creationId xmlns:a16="http://schemas.microsoft.com/office/drawing/2014/main" id="{2E7CF8F4-2E2E-440E-AA16-86E9501BCC1E}"/>
              </a:ext>
            </a:extLst>
          </p:cNvPr>
          <p:cNvPicPr>
            <a:picLocks noChangeAspect="1"/>
          </p:cNvPicPr>
          <p:nvPr/>
        </p:nvPicPr>
        <p:blipFill>
          <a:blip r:embed="rId3"/>
          <a:stretch>
            <a:fillRect/>
          </a:stretch>
        </p:blipFill>
        <p:spPr>
          <a:xfrm>
            <a:off x="5808688" y="1091834"/>
            <a:ext cx="6248400" cy="467433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B558FB4-B07B-458D-A66B-3AB9AD8D0CFC}"/>
              </a:ext>
            </a:extLst>
          </p:cNvPr>
          <p:cNvPicPr>
            <a:picLocks noChangeAspect="1"/>
          </p:cNvPicPr>
          <p:nvPr/>
        </p:nvPicPr>
        <p:blipFill>
          <a:blip r:embed="rId4"/>
          <a:stretch>
            <a:fillRect/>
          </a:stretch>
        </p:blipFill>
        <p:spPr>
          <a:xfrm>
            <a:off x="4478339" y="5009996"/>
            <a:ext cx="1018594" cy="132556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FAED1A3-B505-4DE9-8F26-CDE93F8AAA27}"/>
              </a:ext>
            </a:extLst>
          </p:cNvPr>
          <p:cNvSpPr txBox="1"/>
          <p:nvPr/>
        </p:nvSpPr>
        <p:spPr>
          <a:xfrm>
            <a:off x="838200" y="2025569"/>
            <a:ext cx="4149436"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Ensure INSIGHT has been launched.</a:t>
            </a:r>
          </a:p>
          <a:p>
            <a:pPr marL="285750" indent="-285750">
              <a:buFont typeface="Arial" panose="020B0604020202020204" pitchFamily="34" charset="0"/>
              <a:buChar char="•"/>
            </a:pPr>
            <a:r>
              <a:rPr lang="en-US" sz="2000" dirty="0"/>
              <a:t>Check student test tickets</a:t>
            </a:r>
          </a:p>
          <a:p>
            <a:pPr marL="285750" indent="-285750">
              <a:buFont typeface="Arial" panose="020B0604020202020204" pitchFamily="34" charset="0"/>
              <a:buChar char="•"/>
            </a:pPr>
            <a:r>
              <a:rPr lang="en-US" sz="2000" dirty="0"/>
              <a:t>Verify name and accommodations on test tickets.</a:t>
            </a:r>
          </a:p>
          <a:p>
            <a:pPr marL="285750" indent="-285750">
              <a:buFont typeface="Arial" panose="020B0604020202020204" pitchFamily="34" charset="0"/>
              <a:buChar char="•"/>
            </a:pPr>
            <a:r>
              <a:rPr lang="en-US" sz="2000" dirty="0"/>
              <a:t>Become familiar with student needs so that all accommodations are administered. Some accommodations are managed by test examiner and not INSIGHT.</a:t>
            </a:r>
          </a:p>
        </p:txBody>
      </p:sp>
    </p:spTree>
    <p:extLst>
      <p:ext uri="{BB962C8B-B14F-4D97-AF65-F5344CB8AC3E}">
        <p14:creationId xmlns:p14="http://schemas.microsoft.com/office/powerpoint/2010/main" val="353406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1B64-A8EF-4256-A96B-72F235C43A78}"/>
              </a:ext>
            </a:extLst>
          </p:cNvPr>
          <p:cNvSpPr>
            <a:spLocks noGrp="1"/>
          </p:cNvSpPr>
          <p:nvPr>
            <p:ph type="title"/>
          </p:nvPr>
        </p:nvSpPr>
        <p:spPr/>
        <p:txBody>
          <a:bodyPr/>
          <a:lstStyle/>
          <a:p>
            <a:r>
              <a:rPr lang="en-US" b="1"/>
              <a:t>Student Login</a:t>
            </a:r>
            <a:endParaRPr lang="en-US" b="1">
              <a:cs typeface="Calibri Light"/>
            </a:endParaRPr>
          </a:p>
        </p:txBody>
      </p:sp>
      <p:sp>
        <p:nvSpPr>
          <p:cNvPr id="3" name="Content Placeholder 2">
            <a:extLst>
              <a:ext uri="{FF2B5EF4-FFF2-40B4-BE49-F238E27FC236}">
                <a16:creationId xmlns:a16="http://schemas.microsoft.com/office/drawing/2014/main" id="{DAC57E7F-D26F-4D90-8B89-5CB988B699AC}"/>
              </a:ext>
            </a:extLst>
          </p:cNvPr>
          <p:cNvSpPr>
            <a:spLocks noGrp="1"/>
          </p:cNvSpPr>
          <p:nvPr>
            <p:ph idx="1"/>
          </p:nvPr>
        </p:nvSpPr>
        <p:spPr>
          <a:xfrm>
            <a:off x="838202" y="2086310"/>
            <a:ext cx="3816927" cy="3309793"/>
          </a:xfrm>
        </p:spPr>
        <p:txBody>
          <a:bodyPr/>
          <a:lstStyle/>
          <a:p>
            <a:r>
              <a:rPr lang="en-US"/>
              <a:t>Students should enter login information from their test ticket.</a:t>
            </a:r>
          </a:p>
          <a:p>
            <a:r>
              <a:rPr lang="en-US"/>
              <a:t>Stagger logins for a better student experience.</a:t>
            </a:r>
          </a:p>
        </p:txBody>
      </p:sp>
      <p:pic>
        <p:nvPicPr>
          <p:cNvPr id="5" name="Picture 4" descr="A screenshot of a cell phone&#10;&#10;Description generated with very high confidence">
            <a:extLst>
              <a:ext uri="{FF2B5EF4-FFF2-40B4-BE49-F238E27FC236}">
                <a16:creationId xmlns:a16="http://schemas.microsoft.com/office/drawing/2014/main" id="{1D789883-8635-4048-8A2E-BFC533F3D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503" y="1946817"/>
            <a:ext cx="6115051" cy="4105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453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1276-50C7-4367-B361-2DE009AC2A3A}"/>
              </a:ext>
            </a:extLst>
          </p:cNvPr>
          <p:cNvSpPr>
            <a:spLocks noGrp="1"/>
          </p:cNvSpPr>
          <p:nvPr>
            <p:ph type="title"/>
          </p:nvPr>
        </p:nvSpPr>
        <p:spPr/>
        <p:txBody>
          <a:bodyPr/>
          <a:lstStyle/>
          <a:p>
            <a:r>
              <a:rPr lang="en-US" b="1"/>
              <a:t>TAM Script</a:t>
            </a:r>
            <a:endParaRPr lang="en-US" b="1">
              <a:cs typeface="Calibri Light"/>
            </a:endParaRPr>
          </a:p>
        </p:txBody>
      </p:sp>
      <p:sp>
        <p:nvSpPr>
          <p:cNvPr id="3" name="Content Placeholder 2">
            <a:extLst>
              <a:ext uri="{FF2B5EF4-FFF2-40B4-BE49-F238E27FC236}">
                <a16:creationId xmlns:a16="http://schemas.microsoft.com/office/drawing/2014/main" id="{FB9CCDF9-C385-4934-B979-4DF3F9378943}"/>
              </a:ext>
            </a:extLst>
          </p:cNvPr>
          <p:cNvSpPr>
            <a:spLocks noGrp="1"/>
          </p:cNvSpPr>
          <p:nvPr>
            <p:ph idx="1"/>
          </p:nvPr>
        </p:nvSpPr>
        <p:spPr>
          <a:xfrm>
            <a:off x="838201" y="1825625"/>
            <a:ext cx="4324643" cy="4351339"/>
          </a:xfrm>
        </p:spPr>
        <p:txBody>
          <a:bodyPr vert="horz" lIns="91440" tIns="45720" rIns="91440" bIns="45720" rtlCol="0" anchor="t">
            <a:normAutofit fontScale="92500" lnSpcReduction="10000"/>
          </a:bodyPr>
          <a:lstStyle/>
          <a:p>
            <a:r>
              <a:rPr lang="en-US">
                <a:cs typeface="Calibri"/>
              </a:rPr>
              <a:t>The </a:t>
            </a:r>
            <a:r>
              <a:rPr lang="en-US" i="1">
                <a:cs typeface="Calibri"/>
              </a:rPr>
              <a:t>Test Administration Manual (TAM)</a:t>
            </a:r>
            <a:r>
              <a:rPr lang="en-US">
                <a:cs typeface="Calibri"/>
              </a:rPr>
              <a:t> should be read in its entirely prior to testing. </a:t>
            </a:r>
          </a:p>
          <a:p>
            <a:r>
              <a:rPr lang="en-US">
                <a:cs typeface="Calibri"/>
              </a:rPr>
              <a:t>Additionally, all documents given to you by your school testing coordinator (i.e., accommodations guidelines) should be read prior to testing. </a:t>
            </a:r>
            <a:endParaRPr lang="en-US"/>
          </a:p>
        </p:txBody>
      </p:sp>
      <p:pic>
        <p:nvPicPr>
          <p:cNvPr id="4" name="Picture 3">
            <a:extLst>
              <a:ext uri="{FF2B5EF4-FFF2-40B4-BE49-F238E27FC236}">
                <a16:creationId xmlns:a16="http://schemas.microsoft.com/office/drawing/2014/main" id="{6CD1369E-5EA1-494C-87CB-B474B51907D7}"/>
              </a:ext>
            </a:extLst>
          </p:cNvPr>
          <p:cNvPicPr>
            <a:picLocks noChangeAspect="1"/>
          </p:cNvPicPr>
          <p:nvPr/>
        </p:nvPicPr>
        <p:blipFill>
          <a:blip r:embed="rId3"/>
          <a:stretch>
            <a:fillRect/>
          </a:stretch>
        </p:blipFill>
        <p:spPr>
          <a:xfrm>
            <a:off x="6237596" y="585556"/>
            <a:ext cx="4503559" cy="55043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03813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B86E-DDF4-45E5-A8ED-311137EF6B2B}"/>
              </a:ext>
            </a:extLst>
          </p:cNvPr>
          <p:cNvSpPr>
            <a:spLocks noGrp="1"/>
          </p:cNvSpPr>
          <p:nvPr>
            <p:ph type="title"/>
          </p:nvPr>
        </p:nvSpPr>
        <p:spPr/>
        <p:txBody>
          <a:bodyPr/>
          <a:lstStyle/>
          <a:p>
            <a:r>
              <a:rPr lang="en-US"/>
              <a:t>General Directions</a:t>
            </a:r>
          </a:p>
        </p:txBody>
      </p:sp>
      <p:sp>
        <p:nvSpPr>
          <p:cNvPr id="3" name="Content Placeholder 2">
            <a:extLst>
              <a:ext uri="{FF2B5EF4-FFF2-40B4-BE49-F238E27FC236}">
                <a16:creationId xmlns:a16="http://schemas.microsoft.com/office/drawing/2014/main" id="{847BE3AA-4284-4103-A4C5-3D37F1D550CA}"/>
              </a:ext>
            </a:extLst>
          </p:cNvPr>
          <p:cNvSpPr>
            <a:spLocks noGrp="1"/>
          </p:cNvSpPr>
          <p:nvPr>
            <p:ph idx="1"/>
          </p:nvPr>
        </p:nvSpPr>
        <p:spPr>
          <a:xfrm>
            <a:off x="1193800" y="1405054"/>
            <a:ext cx="10515600" cy="4783873"/>
          </a:xfrm>
        </p:spPr>
        <p:txBody>
          <a:bodyPr>
            <a:noAutofit/>
          </a:bodyPr>
          <a:lstStyle/>
          <a:p>
            <a:r>
              <a:rPr lang="en-US" sz="2000" b="0" i="0" u="none" strike="noStrike" baseline="0" dirty="0">
                <a:solidFill>
                  <a:srgbClr val="000000"/>
                </a:solidFill>
                <a:latin typeface="TeeFranklin Md"/>
              </a:rPr>
              <a:t>Follow the exact script provided in this </a:t>
            </a:r>
            <a:r>
              <a:rPr lang="en-US" sz="2000" b="0" i="1" u="none" strike="noStrike" baseline="0" dirty="0">
                <a:solidFill>
                  <a:srgbClr val="000000"/>
                </a:solidFill>
                <a:latin typeface="TeeFranklin Md"/>
              </a:rPr>
              <a:t>Test Administration Manual</a:t>
            </a:r>
            <a:r>
              <a:rPr lang="en-US" sz="2000" b="0" i="0" u="none" strike="noStrike" baseline="0" dirty="0">
                <a:solidFill>
                  <a:srgbClr val="000000"/>
                </a:solidFill>
                <a:latin typeface="TeeFranklin Md"/>
              </a:rPr>
              <a:t>. </a:t>
            </a:r>
          </a:p>
          <a:p>
            <a:r>
              <a:rPr lang="en-US" sz="2000" b="0" i="0" u="none" strike="noStrike" baseline="0" dirty="0">
                <a:solidFill>
                  <a:srgbClr val="000000"/>
                </a:solidFill>
                <a:latin typeface="TeeFranklin Md"/>
              </a:rPr>
              <a:t>You may repeat any part of the directions exactly as printed as many times as needed. Directions may </a:t>
            </a:r>
            <a:r>
              <a:rPr lang="en-US" sz="2000" b="1" i="0" u="none" strike="noStrike" baseline="0" dirty="0">
                <a:solidFill>
                  <a:srgbClr val="000000"/>
                </a:solidFill>
                <a:latin typeface="TeeFranklin Bd"/>
              </a:rPr>
              <a:t>not </a:t>
            </a:r>
            <a:r>
              <a:rPr lang="en-US" sz="2000" b="0" i="0" u="none" strike="noStrike" baseline="0" dirty="0">
                <a:solidFill>
                  <a:srgbClr val="000000"/>
                </a:solidFill>
                <a:latin typeface="TeeFranklin Md"/>
              </a:rPr>
              <a:t>be paraphrased. </a:t>
            </a:r>
          </a:p>
          <a:p>
            <a:r>
              <a:rPr lang="en-US" sz="2000" b="1" i="0" u="none" strike="noStrike" baseline="0" dirty="0">
                <a:solidFill>
                  <a:srgbClr val="000000"/>
                </a:solidFill>
                <a:latin typeface="TeeFranklin Bd"/>
              </a:rPr>
              <a:t>Under no circumstances </a:t>
            </a:r>
            <a:r>
              <a:rPr lang="en-US" sz="2000" b="0" i="0" u="none" strike="noStrike" baseline="0" dirty="0">
                <a:solidFill>
                  <a:srgbClr val="000000"/>
                </a:solidFill>
                <a:latin typeface="TeeFranklin Md"/>
              </a:rPr>
              <a:t>should you suggest answers or evaluate student work during the testing session. </a:t>
            </a:r>
          </a:p>
          <a:p>
            <a:r>
              <a:rPr lang="en-US" sz="2000" b="1" i="0" u="none" strike="noStrike" baseline="0" dirty="0">
                <a:solidFill>
                  <a:srgbClr val="000000"/>
                </a:solidFill>
                <a:latin typeface="TeeFranklin Bd"/>
              </a:rPr>
              <a:t>All school system personnel are prohibited from examining the contents of the </a:t>
            </a:r>
            <a:r>
              <a:rPr lang="en-US" sz="2000" b="1">
                <a:solidFill>
                  <a:srgbClr val="000000"/>
                </a:solidFill>
                <a:latin typeface="TeeFranklin Bd"/>
              </a:rPr>
              <a:t>Georgia Milestones</a:t>
            </a:r>
            <a:r>
              <a:rPr lang="en-US" sz="2000" b="1" i="0" u="none" strike="noStrike" baseline="0">
                <a:solidFill>
                  <a:srgbClr val="000000"/>
                </a:solidFill>
                <a:latin typeface="TeeFranklin Bd"/>
              </a:rPr>
              <a:t> </a:t>
            </a:r>
            <a:r>
              <a:rPr lang="en-US" sz="2000" b="1" i="0" u="none" strike="noStrike" baseline="0" dirty="0">
                <a:solidFill>
                  <a:srgbClr val="000000"/>
                </a:solidFill>
                <a:latin typeface="TeeFranklin Bd"/>
              </a:rPr>
              <a:t>assessment.</a:t>
            </a:r>
            <a:endParaRPr lang="en-US" sz="2000" b="0" i="0" u="none" strike="noStrike" baseline="0" dirty="0">
              <a:solidFill>
                <a:srgbClr val="000000"/>
              </a:solidFill>
              <a:latin typeface="TeeFranklin Bd"/>
            </a:endParaRPr>
          </a:p>
          <a:p>
            <a:r>
              <a:rPr lang="en-US" sz="2000" b="0" i="0" u="none" strike="noStrike" baseline="0" dirty="0">
                <a:solidFill>
                  <a:srgbClr val="000000"/>
                </a:solidFill>
                <a:latin typeface="TeeFranklin Md"/>
              </a:rPr>
              <a:t>Read aloud </a:t>
            </a:r>
            <a:r>
              <a:rPr lang="en-US" sz="2000" b="1" i="0" u="none" strike="noStrike" baseline="0" dirty="0">
                <a:solidFill>
                  <a:srgbClr val="000000"/>
                </a:solidFill>
                <a:latin typeface="TeeFranklin Bd"/>
              </a:rPr>
              <a:t>word for word </a:t>
            </a:r>
            <a:r>
              <a:rPr lang="en-US" sz="2000" b="0" i="0" u="none" strike="noStrike" baseline="0" dirty="0">
                <a:solidFill>
                  <a:srgbClr val="000000"/>
                </a:solidFill>
                <a:latin typeface="TeeFranklin Md"/>
              </a:rPr>
              <a:t>the material that is printed in </a:t>
            </a:r>
            <a:r>
              <a:rPr lang="en-US" sz="2000" b="1" i="0" u="none" strike="noStrike" baseline="0" dirty="0">
                <a:solidFill>
                  <a:srgbClr val="000000"/>
                </a:solidFill>
                <a:latin typeface="TeeFranklin Bd"/>
              </a:rPr>
              <a:t>bold type </a:t>
            </a:r>
            <a:r>
              <a:rPr lang="en-US" sz="2000" b="0" i="0" u="none" strike="noStrike" baseline="0" dirty="0">
                <a:solidFill>
                  <a:srgbClr val="000000"/>
                </a:solidFill>
                <a:latin typeface="TeeFranklin Md"/>
              </a:rPr>
              <a:t>and preceded by the word “Say.” The material in italicized type is information for you and should </a:t>
            </a:r>
            <a:r>
              <a:rPr lang="en-US" sz="2000" b="0" i="0" u="sng" strike="noStrike" baseline="0" dirty="0">
                <a:solidFill>
                  <a:srgbClr val="000000"/>
                </a:solidFill>
                <a:latin typeface="TeeFranklin Md"/>
              </a:rPr>
              <a:t>not </a:t>
            </a:r>
            <a:r>
              <a:rPr lang="en-US" sz="2000" b="0" i="0" u="none" strike="noStrike" baseline="0" dirty="0">
                <a:solidFill>
                  <a:srgbClr val="000000"/>
                </a:solidFill>
                <a:latin typeface="TeeFranklin Md"/>
              </a:rPr>
              <a:t>be read to the students. </a:t>
            </a:r>
          </a:p>
          <a:p>
            <a:r>
              <a:rPr lang="en-US" sz="2000" b="0" i="0" u="none" strike="noStrike" baseline="0" dirty="0">
                <a:solidFill>
                  <a:srgbClr val="000000"/>
                </a:solidFill>
                <a:latin typeface="TeeFranklin Md"/>
              </a:rPr>
              <a:t>Under no circumstances should students be allowed to access other software applications or Internet sites in the testing environment. </a:t>
            </a:r>
          </a:p>
          <a:p>
            <a:r>
              <a:rPr lang="en-US" sz="2000" b="0" i="0" u="none" strike="noStrike" baseline="0" dirty="0">
                <a:solidFill>
                  <a:srgbClr val="000000"/>
                </a:solidFill>
                <a:latin typeface="TeeFranklin Md"/>
              </a:rPr>
              <a:t>There is no minimum time for testing. If all students have submitted the test the examiner should complete the test section. </a:t>
            </a:r>
          </a:p>
        </p:txBody>
      </p:sp>
    </p:spTree>
    <p:extLst>
      <p:ext uri="{BB962C8B-B14F-4D97-AF65-F5344CB8AC3E}">
        <p14:creationId xmlns:p14="http://schemas.microsoft.com/office/powerpoint/2010/main" val="4235608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262E-2B49-47F2-8372-255599A27C46}"/>
              </a:ext>
            </a:extLst>
          </p:cNvPr>
          <p:cNvSpPr>
            <a:spLocks noGrp="1"/>
          </p:cNvSpPr>
          <p:nvPr>
            <p:ph type="title"/>
          </p:nvPr>
        </p:nvSpPr>
        <p:spPr/>
        <p:txBody>
          <a:bodyPr>
            <a:normAutofit fontScale="90000"/>
          </a:bodyPr>
          <a:lstStyle/>
          <a:p>
            <a:r>
              <a:rPr lang="en-US"/>
              <a:t>EOG Participation Requirements</a:t>
            </a:r>
          </a:p>
        </p:txBody>
      </p:sp>
      <p:sp>
        <p:nvSpPr>
          <p:cNvPr id="6" name="Slide Number Placeholder 5">
            <a:extLst>
              <a:ext uri="{FF2B5EF4-FFF2-40B4-BE49-F238E27FC236}">
                <a16:creationId xmlns:a16="http://schemas.microsoft.com/office/drawing/2014/main" id="{7A3856E8-939B-42F4-978C-3083E1B79B87}"/>
              </a:ext>
            </a:extLst>
          </p:cNvPr>
          <p:cNvSpPr>
            <a:spLocks noGrp="1"/>
          </p:cNvSpPr>
          <p:nvPr>
            <p:ph type="sldNum" sz="quarter" idx="16"/>
          </p:nvPr>
        </p:nvSpPr>
        <p:spPr/>
        <p:txBody>
          <a:bodyPr/>
          <a:lstStyle/>
          <a:p>
            <a:fld id="{48F63A3B-78C7-47BE-AE5E-E10140E04643}" type="slidenum">
              <a:rPr lang="en-US" smtClean="0"/>
              <a:pPr/>
              <a:t>4</a:t>
            </a:fld>
            <a:endParaRPr lang="en-US"/>
          </a:p>
        </p:txBody>
      </p:sp>
      <p:graphicFrame>
        <p:nvGraphicFramePr>
          <p:cNvPr id="7" name="Content Placeholder 6">
            <a:extLst>
              <a:ext uri="{FF2B5EF4-FFF2-40B4-BE49-F238E27FC236}">
                <a16:creationId xmlns:a16="http://schemas.microsoft.com/office/drawing/2014/main" id="{81F9650B-4910-4EC1-994B-EC423585ECCD}"/>
              </a:ext>
            </a:extLst>
          </p:cNvPr>
          <p:cNvGraphicFramePr>
            <a:graphicFrameLocks noGrp="1"/>
          </p:cNvGraphicFramePr>
          <p:nvPr>
            <p:ph idx="1"/>
            <p:extLst>
              <p:ext uri="{D42A27DB-BD31-4B8C-83A1-F6EECF244321}">
                <p14:modId xmlns:p14="http://schemas.microsoft.com/office/powerpoint/2010/main" val="2658449894"/>
              </p:ext>
            </p:extLst>
          </p:nvPr>
        </p:nvGraphicFramePr>
        <p:xfrm>
          <a:off x="2119746" y="1241804"/>
          <a:ext cx="8186307" cy="2530096"/>
        </p:xfrm>
        <a:graphic>
          <a:graphicData uri="http://schemas.openxmlformats.org/drawingml/2006/table">
            <a:tbl>
              <a:tblPr firstRow="1"/>
              <a:tblGrid>
                <a:gridCol w="1643463">
                  <a:extLst>
                    <a:ext uri="{9D8B030D-6E8A-4147-A177-3AD203B41FA5}">
                      <a16:colId xmlns:a16="http://schemas.microsoft.com/office/drawing/2014/main" val="1379511742"/>
                    </a:ext>
                  </a:extLst>
                </a:gridCol>
                <a:gridCol w="1643463">
                  <a:extLst>
                    <a:ext uri="{9D8B030D-6E8A-4147-A177-3AD203B41FA5}">
                      <a16:colId xmlns:a16="http://schemas.microsoft.com/office/drawing/2014/main" val="1617942502"/>
                    </a:ext>
                  </a:extLst>
                </a:gridCol>
                <a:gridCol w="1643463">
                  <a:extLst>
                    <a:ext uri="{9D8B030D-6E8A-4147-A177-3AD203B41FA5}">
                      <a16:colId xmlns:a16="http://schemas.microsoft.com/office/drawing/2014/main" val="4061380222"/>
                    </a:ext>
                  </a:extLst>
                </a:gridCol>
                <a:gridCol w="1627959">
                  <a:extLst>
                    <a:ext uri="{9D8B030D-6E8A-4147-A177-3AD203B41FA5}">
                      <a16:colId xmlns:a16="http://schemas.microsoft.com/office/drawing/2014/main" val="2348927977"/>
                    </a:ext>
                  </a:extLst>
                </a:gridCol>
                <a:gridCol w="1627959">
                  <a:extLst>
                    <a:ext uri="{9D8B030D-6E8A-4147-A177-3AD203B41FA5}">
                      <a16:colId xmlns:a16="http://schemas.microsoft.com/office/drawing/2014/main" val="3042093157"/>
                    </a:ext>
                  </a:extLst>
                </a:gridCol>
              </a:tblGrid>
              <a:tr h="696107">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Georgia Milestones</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005594"/>
                    </a:solidFill>
                  </a:tcPr>
                </a:tc>
                <a:tc>
                  <a:txBody>
                    <a:bodyPr/>
                    <a:lstStyle/>
                    <a:p>
                      <a:pPr algn="ctr" fontAlgn="t"/>
                      <a:r>
                        <a:rPr lang="en-US" sz="1800" b="1" dirty="0">
                          <a:solidFill>
                            <a:srgbClr val="FFFFFF"/>
                          </a:solidFill>
                          <a:effectLst/>
                          <a:latin typeface="Arial" panose="020B0604020202020204" pitchFamily="34" charset="0"/>
                          <a:cs typeface="Arial" panose="020B0604020202020204" pitchFamily="34" charset="0"/>
                        </a:rPr>
                        <a:t>ELA</a:t>
                      </a:r>
                      <a:endParaRPr lang="en-US" sz="1800" b="0" dirty="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chemeClr val="accent1">
                        <a:lumMod val="60000"/>
                        <a:lumOff val="40000"/>
                      </a:schemeClr>
                    </a:solidFill>
                  </a:tcPr>
                </a:tc>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Mathematics</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chemeClr val="accent1">
                        <a:lumMod val="60000"/>
                        <a:lumOff val="40000"/>
                      </a:schemeClr>
                    </a:solidFill>
                  </a:tcPr>
                </a:tc>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Science</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chemeClr val="accent1">
                        <a:lumMod val="60000"/>
                        <a:lumOff val="40000"/>
                      </a:schemeClr>
                    </a:solidFill>
                  </a:tcPr>
                </a:tc>
                <a:tc>
                  <a:txBody>
                    <a:bodyPr/>
                    <a:lstStyle/>
                    <a:p>
                      <a:pPr algn="ctr" fontAlgn="t"/>
                      <a:r>
                        <a:rPr lang="en-US" sz="1800" b="1">
                          <a:solidFill>
                            <a:srgbClr val="FFFFFF"/>
                          </a:solidFill>
                          <a:effectLst/>
                          <a:latin typeface="Arial" panose="020B0604020202020204" pitchFamily="34" charset="0"/>
                          <a:cs typeface="Arial" panose="020B0604020202020204" pitchFamily="34" charset="0"/>
                        </a:rPr>
                        <a:t>Social Studies</a:t>
                      </a:r>
                      <a:endParaRPr lang="en-US" sz="1800" b="0">
                        <a:solidFill>
                          <a:srgbClr val="FFFFFF"/>
                        </a:solidFill>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669431288"/>
                  </a:ext>
                </a:extLst>
              </a:tr>
              <a:tr h="633056">
                <a:tc rowSpan="2">
                  <a:txBody>
                    <a:bodyPr/>
                    <a:lstStyle/>
                    <a:p>
                      <a:pPr algn="ctr" fontAlgn="t"/>
                      <a:r>
                        <a:rPr lang="en-US" sz="1600">
                          <a:effectLst/>
                          <a:latin typeface="Arial" panose="020B0604020202020204" pitchFamily="34" charset="0"/>
                          <a:cs typeface="Arial" panose="020B0604020202020204" pitchFamily="34" charset="0"/>
                        </a:rPr>
                        <a:t>End-of-Grade (EOG)</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rowSpan="2">
                  <a:txBody>
                    <a:bodyPr/>
                    <a:lstStyle/>
                    <a:p>
                      <a:pPr algn="ctr" fontAlgn="t"/>
                      <a:r>
                        <a:rPr lang="en-US" sz="1600">
                          <a:effectLst/>
                          <a:latin typeface="Arial" panose="020B0604020202020204" pitchFamily="34" charset="0"/>
                          <a:cs typeface="Arial" panose="020B0604020202020204" pitchFamily="34" charset="0"/>
                        </a:rPr>
                        <a:t>Grades 3 – 8</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rowSpan="2">
                  <a:txBody>
                    <a:bodyPr/>
                    <a:lstStyle/>
                    <a:p>
                      <a:pPr algn="ctr" fontAlgn="t"/>
                      <a:r>
                        <a:rPr lang="en-US" sz="1600">
                          <a:effectLst/>
                          <a:latin typeface="Arial" panose="020B0604020202020204" pitchFamily="34" charset="0"/>
                          <a:cs typeface="Arial" panose="020B0604020202020204" pitchFamily="34" charset="0"/>
                        </a:rPr>
                        <a:t>Grades 3 – 8</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a:txBody>
                    <a:bodyPr/>
                    <a:lstStyle/>
                    <a:p>
                      <a:pPr algn="ctr" fontAlgn="t"/>
                      <a:r>
                        <a:rPr lang="en-US" sz="1600">
                          <a:effectLst/>
                          <a:latin typeface="Arial" panose="020B0604020202020204" pitchFamily="34" charset="0"/>
                          <a:cs typeface="Arial" panose="020B0604020202020204" pitchFamily="34" charset="0"/>
                        </a:rPr>
                        <a:t>Grades 5 &amp; 8</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rowSpan="2">
                  <a:txBody>
                    <a:bodyPr/>
                    <a:lstStyle/>
                    <a:p>
                      <a:pPr algn="ctr" fontAlgn="t"/>
                      <a:r>
                        <a:rPr lang="en-US" sz="1600">
                          <a:effectLst/>
                          <a:latin typeface="Arial" panose="020B0604020202020204" pitchFamily="34" charset="0"/>
                          <a:cs typeface="Arial" panose="020B0604020202020204" pitchFamily="34" charset="0"/>
                        </a:rPr>
                        <a:t>Grade 8</a:t>
                      </a: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extLst>
                  <a:ext uri="{0D108BD9-81ED-4DB2-BD59-A6C34878D82A}">
                    <a16:rowId xmlns:a16="http://schemas.microsoft.com/office/drawing/2014/main" val="1011439434"/>
                  </a:ext>
                </a:extLst>
              </a:tr>
              <a:tr h="120093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t"/>
                      <a:r>
                        <a:rPr lang="en-US" sz="1600" dirty="0">
                          <a:effectLst/>
                          <a:latin typeface="Arial" panose="020B0604020202020204" pitchFamily="34" charset="0"/>
                          <a:cs typeface="Arial" panose="020B0604020202020204" pitchFamily="34" charset="0"/>
                        </a:rPr>
                        <a:t>Physical Science</a:t>
                      </a:r>
                      <a:br>
                        <a:rPr lang="en-US" sz="1600" dirty="0">
                          <a:effectLst/>
                          <a:latin typeface="Arial" panose="020B0604020202020204" pitchFamily="34" charset="0"/>
                          <a:cs typeface="Arial" panose="020B0604020202020204" pitchFamily="34" charset="0"/>
                        </a:rPr>
                      </a:br>
                      <a:r>
                        <a:rPr lang="en-US" sz="1200" i="1" dirty="0">
                          <a:effectLst/>
                          <a:latin typeface="Arial" panose="020B0604020202020204" pitchFamily="34" charset="0"/>
                          <a:cs typeface="Arial" panose="020B0604020202020204" pitchFamily="34" charset="0"/>
                        </a:rPr>
                        <a:t>Grade 8 Only in lieu of Grade 8 Science EOG</a:t>
                      </a:r>
                      <a:endParaRPr lang="en-US" sz="1600" i="1" dirty="0">
                        <a:effectLst/>
                        <a:latin typeface="Arial" panose="020B0604020202020204" pitchFamily="34" charset="0"/>
                        <a:cs typeface="Arial" panose="020B0604020202020204" pitchFamily="34" charset="0"/>
                      </a:endParaRPr>
                    </a:p>
                  </a:txBody>
                  <a:tcPr marL="47625" marR="47625" marT="66675" marB="57150" anchor="ctr">
                    <a:lnL w="9525" cap="flat" cmpd="sng" algn="ctr">
                      <a:solidFill>
                        <a:srgbClr val="005594"/>
                      </a:solidFill>
                      <a:prstDash val="solid"/>
                      <a:round/>
                      <a:headEnd type="none" w="med" len="med"/>
                      <a:tailEnd type="none" w="med" len="med"/>
                    </a:lnL>
                    <a:lnR w="9525" cap="flat" cmpd="sng" algn="ctr">
                      <a:solidFill>
                        <a:srgbClr val="005594"/>
                      </a:solidFill>
                      <a:prstDash val="solid"/>
                      <a:round/>
                      <a:headEnd type="none" w="med" len="med"/>
                      <a:tailEnd type="none" w="med" len="med"/>
                    </a:lnR>
                    <a:lnT w="9525" cap="flat" cmpd="sng" algn="ctr">
                      <a:solidFill>
                        <a:srgbClr val="005594"/>
                      </a:solidFill>
                      <a:prstDash val="solid"/>
                      <a:round/>
                      <a:headEnd type="none" w="med" len="med"/>
                      <a:tailEnd type="none" w="med" len="med"/>
                    </a:lnT>
                    <a:lnB w="9525" cap="flat" cmpd="sng" algn="ctr">
                      <a:solidFill>
                        <a:srgbClr val="005594"/>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3986680667"/>
                  </a:ext>
                </a:extLst>
              </a:tr>
            </a:tbl>
          </a:graphicData>
        </a:graphic>
      </p:graphicFrame>
      <p:sp>
        <p:nvSpPr>
          <p:cNvPr id="3" name="TextBox 2">
            <a:extLst>
              <a:ext uri="{FF2B5EF4-FFF2-40B4-BE49-F238E27FC236}">
                <a16:creationId xmlns:a16="http://schemas.microsoft.com/office/drawing/2014/main" id="{BCE1B9B3-4484-4B78-B0D3-884C3E546C5B}"/>
              </a:ext>
            </a:extLst>
          </p:cNvPr>
          <p:cNvSpPr txBox="1"/>
          <p:nvPr/>
        </p:nvSpPr>
        <p:spPr>
          <a:xfrm>
            <a:off x="2419349" y="4012624"/>
            <a:ext cx="7886701" cy="1938992"/>
          </a:xfrm>
          <a:prstGeom prst="rect">
            <a:avLst/>
          </a:prstGeom>
          <a:noFill/>
        </p:spPr>
        <p:txBody>
          <a:bodyPr wrap="square" rtlCol="0">
            <a:spAutoFit/>
          </a:bodyPr>
          <a:lstStyle/>
          <a:p>
            <a:pPr marL="171450" indent="-171450">
              <a:buFont typeface="Arial" panose="020B0604020202020204" pitchFamily="34" charset="0"/>
              <a:buChar char="•"/>
            </a:pPr>
            <a:r>
              <a:rPr lang="en-US" sz="2000" dirty="0"/>
              <a:t>Students must be assigned test sessions based on FTE enrollment.</a:t>
            </a:r>
          </a:p>
          <a:p>
            <a:pPr marL="171450" indent="-171450">
              <a:buFont typeface="Arial" panose="020B0604020202020204" pitchFamily="34" charset="0"/>
              <a:buChar char="•"/>
            </a:pPr>
            <a:r>
              <a:rPr lang="en-US" sz="2000" dirty="0"/>
              <a:t>Grade 8 students taking High School Physical Science must take the HS Physical Science assessment and </a:t>
            </a:r>
            <a:r>
              <a:rPr lang="en-US" sz="2000" u="sng" dirty="0"/>
              <a:t>are not required</a:t>
            </a:r>
            <a:r>
              <a:rPr lang="en-US" sz="2000" dirty="0"/>
              <a:t> to take the Grade 8 Science EOG.</a:t>
            </a:r>
          </a:p>
          <a:p>
            <a:pPr marL="171450" indent="-171450">
              <a:buFont typeface="Arial" panose="020B0604020202020204" pitchFamily="34" charset="0"/>
              <a:buChar char="•"/>
            </a:pPr>
            <a:r>
              <a:rPr lang="en-US" sz="2000" dirty="0"/>
              <a:t>Students enrolled in required EOC courses must take the EOG according to grade level requirements.</a:t>
            </a:r>
          </a:p>
        </p:txBody>
      </p:sp>
    </p:spTree>
    <p:extLst>
      <p:ext uri="{BB962C8B-B14F-4D97-AF65-F5344CB8AC3E}">
        <p14:creationId xmlns:p14="http://schemas.microsoft.com/office/powerpoint/2010/main" val="1856568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8EF0C-1449-41E2-91AA-13B4B657FDC1}"/>
              </a:ext>
            </a:extLst>
          </p:cNvPr>
          <p:cNvSpPr>
            <a:spLocks noGrp="1"/>
          </p:cNvSpPr>
          <p:nvPr>
            <p:ph type="title"/>
          </p:nvPr>
        </p:nvSpPr>
        <p:spPr/>
        <p:txBody>
          <a:bodyPr/>
          <a:lstStyle/>
          <a:p>
            <a:r>
              <a:rPr lang="en-US" dirty="0"/>
              <a:t>Pause Functionality</a:t>
            </a:r>
          </a:p>
        </p:txBody>
      </p:sp>
      <p:sp>
        <p:nvSpPr>
          <p:cNvPr id="3" name="Content Placeholder 2">
            <a:extLst>
              <a:ext uri="{FF2B5EF4-FFF2-40B4-BE49-F238E27FC236}">
                <a16:creationId xmlns:a16="http://schemas.microsoft.com/office/drawing/2014/main" id="{8B823C1F-C9EE-4BE7-919E-D902C79F34FD}"/>
              </a:ext>
            </a:extLst>
          </p:cNvPr>
          <p:cNvSpPr>
            <a:spLocks noGrp="1"/>
          </p:cNvSpPr>
          <p:nvPr>
            <p:ph idx="1"/>
          </p:nvPr>
        </p:nvSpPr>
        <p:spPr>
          <a:xfrm>
            <a:off x="1193800" y="1825626"/>
            <a:ext cx="10515600" cy="4432581"/>
          </a:xfrm>
        </p:spPr>
        <p:txBody>
          <a:bodyPr>
            <a:noAutofit/>
          </a:bodyPr>
          <a:lstStyle/>
          <a:p>
            <a:r>
              <a:rPr lang="en-US" sz="2200" b="0" i="0" u="none" strike="noStrike" baseline="0" dirty="0">
                <a:solidFill>
                  <a:srgbClr val="000000"/>
                </a:solidFill>
                <a:latin typeface="TeeFranklin Md"/>
              </a:rPr>
              <a:t>During the test administration, if a student needs to leave the testing location for a short break (e.g., restroom break, office visit) the student should click on the </a:t>
            </a:r>
            <a:r>
              <a:rPr lang="en-US" sz="2200" b="1" i="0" u="none" strike="noStrike" baseline="0" dirty="0">
                <a:solidFill>
                  <a:srgbClr val="000000"/>
                </a:solidFill>
                <a:latin typeface="TeeFranklin Bd"/>
              </a:rPr>
              <a:t>Pause </a:t>
            </a:r>
            <a:r>
              <a:rPr lang="en-US" sz="2200" b="0" i="0" u="none" strike="noStrike" baseline="0" dirty="0">
                <a:solidFill>
                  <a:srgbClr val="000000"/>
                </a:solidFill>
                <a:latin typeface="TeeFranklin Md"/>
              </a:rPr>
              <a:t>button in INSIGHT. A countdown, beginning with </a:t>
            </a:r>
            <a:r>
              <a:rPr lang="en-US" sz="2200" b="0" i="0" u="sng" strike="noStrike" baseline="0" dirty="0">
                <a:solidFill>
                  <a:srgbClr val="000000"/>
                </a:solidFill>
                <a:latin typeface="TeeFranklin Md"/>
              </a:rPr>
              <a:t>20 minutes</a:t>
            </a:r>
            <a:r>
              <a:rPr lang="en-US" sz="2200" b="0" i="0" u="none" strike="noStrike" baseline="0" dirty="0">
                <a:solidFill>
                  <a:srgbClr val="000000"/>
                </a:solidFill>
                <a:latin typeface="TeeFranklin Md"/>
              </a:rPr>
              <a:t>, appears on the screen notifying the student of the time left before the system automatically exits the test. </a:t>
            </a:r>
          </a:p>
          <a:p>
            <a:r>
              <a:rPr lang="en-US" sz="2200" b="0" i="0" u="none" strike="noStrike" baseline="0" dirty="0">
                <a:solidFill>
                  <a:srgbClr val="000000"/>
                </a:solidFill>
                <a:latin typeface="TeeFranklin Md"/>
              </a:rPr>
              <a:t>If the test is not resumed within </a:t>
            </a:r>
            <a:r>
              <a:rPr lang="en-US" sz="2200" b="0" i="0" u="sng" strike="noStrike" baseline="0" dirty="0">
                <a:solidFill>
                  <a:srgbClr val="000000"/>
                </a:solidFill>
                <a:latin typeface="TeeFranklin Md"/>
              </a:rPr>
              <a:t>20 minutes</a:t>
            </a:r>
            <a:r>
              <a:rPr lang="en-US" sz="2200" b="0" i="0" u="none" strike="noStrike" baseline="0" dirty="0">
                <a:solidFill>
                  <a:srgbClr val="000000"/>
                </a:solidFill>
                <a:latin typeface="TeeFranklin Md"/>
              </a:rPr>
              <a:t>, the student must log back in to finish the test. If it is still the same day that the student originally logged into the test, the student will log in again using the </a:t>
            </a:r>
            <a:r>
              <a:rPr lang="en-US" sz="2200" b="0" i="1" u="none" strike="noStrike" baseline="0" dirty="0">
                <a:solidFill>
                  <a:srgbClr val="000000"/>
                </a:solidFill>
                <a:latin typeface="TeeFranklin Md"/>
              </a:rPr>
              <a:t>Test Ticket </a:t>
            </a:r>
            <a:r>
              <a:rPr lang="en-US" sz="2200" b="0" i="0" u="none" strike="noStrike" baseline="0" dirty="0">
                <a:solidFill>
                  <a:srgbClr val="000000"/>
                </a:solidFill>
                <a:latin typeface="TeeFranklin Md"/>
              </a:rPr>
              <a:t>information to regain access to the test. On a subsequent day, the system requires the </a:t>
            </a:r>
            <a:r>
              <a:rPr lang="en-US" sz="2200" b="0" i="1" u="none" strike="noStrike" baseline="0" dirty="0">
                <a:solidFill>
                  <a:srgbClr val="000000"/>
                </a:solidFill>
                <a:latin typeface="TeeFranklin Md"/>
              </a:rPr>
              <a:t>Student Test Ticket </a:t>
            </a:r>
            <a:r>
              <a:rPr lang="en-US" sz="2200" b="0" i="0" u="none" strike="noStrike" baseline="0" dirty="0">
                <a:solidFill>
                  <a:srgbClr val="000000"/>
                </a:solidFill>
                <a:latin typeface="TeeFranklin Md"/>
              </a:rPr>
              <a:t>to be unlocked prior to the student logging back into the assessment. </a:t>
            </a:r>
          </a:p>
          <a:p>
            <a:r>
              <a:rPr lang="en-US" sz="2200" b="1" i="0" u="none" strike="noStrike" baseline="0" dirty="0">
                <a:solidFill>
                  <a:srgbClr val="000000"/>
                </a:solidFill>
                <a:latin typeface="TeeFranklin Bd"/>
              </a:rPr>
              <a:t>Note: </a:t>
            </a:r>
            <a:r>
              <a:rPr lang="en-US" sz="2200" b="0" i="0" u="none" strike="noStrike" baseline="0" dirty="0">
                <a:solidFill>
                  <a:srgbClr val="000000"/>
                </a:solidFill>
                <a:latin typeface="TeeFranklin Md"/>
              </a:rPr>
              <a:t>When a student logs back in after a test has timed out, all answer choices, sticky notes, or flags will be saved. </a:t>
            </a:r>
            <a:endParaRPr lang="en-US" sz="2200" dirty="0"/>
          </a:p>
        </p:txBody>
      </p:sp>
      <p:pic>
        <p:nvPicPr>
          <p:cNvPr id="5" name="Picture 4">
            <a:extLst>
              <a:ext uri="{FF2B5EF4-FFF2-40B4-BE49-F238E27FC236}">
                <a16:creationId xmlns:a16="http://schemas.microsoft.com/office/drawing/2014/main" id="{C846E05A-EBAD-4476-A366-0FBCCA732FE6}"/>
              </a:ext>
            </a:extLst>
          </p:cNvPr>
          <p:cNvPicPr>
            <a:picLocks noChangeAspect="1"/>
          </p:cNvPicPr>
          <p:nvPr/>
        </p:nvPicPr>
        <p:blipFill>
          <a:blip r:embed="rId3"/>
          <a:stretch>
            <a:fillRect/>
          </a:stretch>
        </p:blipFill>
        <p:spPr>
          <a:xfrm>
            <a:off x="7868702" y="599793"/>
            <a:ext cx="1410379" cy="770376"/>
          </a:xfrm>
          <a:prstGeom prst="rect">
            <a:avLst/>
          </a:prstGeom>
        </p:spPr>
      </p:pic>
      <p:sp>
        <p:nvSpPr>
          <p:cNvPr id="7" name="Oval 6">
            <a:extLst>
              <a:ext uri="{FF2B5EF4-FFF2-40B4-BE49-F238E27FC236}">
                <a16:creationId xmlns:a16="http://schemas.microsoft.com/office/drawing/2014/main" id="{17C1311F-40CB-4941-8388-F434E98AE80F}"/>
              </a:ext>
            </a:extLst>
          </p:cNvPr>
          <p:cNvSpPr/>
          <p:nvPr/>
        </p:nvSpPr>
        <p:spPr>
          <a:xfrm>
            <a:off x="7689274" y="44585"/>
            <a:ext cx="1781042" cy="178104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540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9D0C-0971-4FC2-AFF0-21292C48B939}"/>
              </a:ext>
            </a:extLst>
          </p:cNvPr>
          <p:cNvSpPr>
            <a:spLocks noGrp="1"/>
          </p:cNvSpPr>
          <p:nvPr>
            <p:ph type="title"/>
          </p:nvPr>
        </p:nvSpPr>
        <p:spPr/>
        <p:txBody>
          <a:bodyPr/>
          <a:lstStyle/>
          <a:p>
            <a:r>
              <a:rPr lang="en-US" b="1" dirty="0"/>
              <a:t>What happens if a student gets sick?</a:t>
            </a:r>
            <a:endParaRPr lang="en-US" b="1" dirty="0">
              <a:cs typeface="Calibri Light"/>
            </a:endParaRPr>
          </a:p>
        </p:txBody>
      </p:sp>
      <p:sp>
        <p:nvSpPr>
          <p:cNvPr id="3" name="Content Placeholder 2">
            <a:extLst>
              <a:ext uri="{FF2B5EF4-FFF2-40B4-BE49-F238E27FC236}">
                <a16:creationId xmlns:a16="http://schemas.microsoft.com/office/drawing/2014/main" id="{AFBB62C4-FD9C-47A6-81F8-59852ACB8EE2}"/>
              </a:ext>
            </a:extLst>
          </p:cNvPr>
          <p:cNvSpPr>
            <a:spLocks noGrp="1"/>
          </p:cNvSpPr>
          <p:nvPr>
            <p:ph idx="1"/>
          </p:nvPr>
        </p:nvSpPr>
        <p:spPr>
          <a:xfrm>
            <a:off x="838200" y="1538869"/>
            <a:ext cx="6176058" cy="4638096"/>
          </a:xfrm>
        </p:spPr>
        <p:txBody>
          <a:bodyPr>
            <a:normAutofit fontScale="92500" lnSpcReduction="10000"/>
          </a:bodyPr>
          <a:lstStyle/>
          <a:p>
            <a:pPr lvl="1"/>
            <a:r>
              <a:rPr lang="en-US" altLang="en-US" dirty="0"/>
              <a:t>Student gets sick </a:t>
            </a:r>
            <a:r>
              <a:rPr lang="en-US" altLang="en-US" b="1" u="sng" dirty="0"/>
              <a:t>prior</a:t>
            </a:r>
            <a:r>
              <a:rPr lang="en-US" altLang="en-US" dirty="0"/>
              <a:t> to starting the test.</a:t>
            </a:r>
          </a:p>
          <a:p>
            <a:pPr lvl="2"/>
            <a:r>
              <a:rPr lang="en-US" altLang="en-US" dirty="0"/>
              <a:t>Upon return to school student will complete the test in its entirety and test is </a:t>
            </a:r>
            <a:r>
              <a:rPr lang="en-US" altLang="en-US" b="1" dirty="0"/>
              <a:t>scored as is</a:t>
            </a:r>
            <a:r>
              <a:rPr lang="en-US" altLang="en-US" dirty="0"/>
              <a:t>; </a:t>
            </a:r>
            <a:r>
              <a:rPr lang="en-US" altLang="en-US" b="1" dirty="0"/>
              <a:t>does not require MyGaDOE Portal entry.</a:t>
            </a:r>
          </a:p>
          <a:p>
            <a:pPr lvl="1"/>
            <a:r>
              <a:rPr lang="en-US" altLang="en-US" dirty="0"/>
              <a:t>Student gets sick </a:t>
            </a:r>
            <a:r>
              <a:rPr lang="en-US" altLang="en-US" b="1" u="sng" dirty="0"/>
              <a:t>after</a:t>
            </a:r>
            <a:r>
              <a:rPr lang="en-US" altLang="en-US" dirty="0"/>
              <a:t> having completed Section 1 but before starting Section 2.</a:t>
            </a:r>
          </a:p>
          <a:p>
            <a:pPr lvl="2"/>
            <a:r>
              <a:rPr lang="en-US" altLang="en-US" dirty="0"/>
              <a:t>Upon return to school, student will complete Section 2 of the test and test is </a:t>
            </a:r>
            <a:r>
              <a:rPr lang="en-US" altLang="en-US" b="1" dirty="0"/>
              <a:t>coded as an irregularity</a:t>
            </a:r>
            <a:r>
              <a:rPr lang="en-US" altLang="en-US" dirty="0"/>
              <a:t>; </a:t>
            </a:r>
            <a:r>
              <a:rPr lang="en-US" altLang="en-US" b="1" dirty="0"/>
              <a:t>requires MyGaDOE Portal entry.</a:t>
            </a:r>
          </a:p>
          <a:p>
            <a:pPr lvl="1"/>
            <a:r>
              <a:rPr lang="en-US" altLang="en-US" dirty="0"/>
              <a:t>Student gets sick </a:t>
            </a:r>
            <a:r>
              <a:rPr lang="en-US" altLang="en-US" b="1" u="sng" dirty="0"/>
              <a:t>while</a:t>
            </a:r>
            <a:r>
              <a:rPr lang="en-US" altLang="en-US" dirty="0"/>
              <a:t> testing in either Section 1 or 2.</a:t>
            </a:r>
          </a:p>
          <a:p>
            <a:pPr lvl="2"/>
            <a:r>
              <a:rPr lang="en-US" altLang="en-US" dirty="0"/>
              <a:t>Test scores maybe </a:t>
            </a:r>
            <a:r>
              <a:rPr lang="en-US" altLang="en-US" b="1" dirty="0"/>
              <a:t>invalidated</a:t>
            </a:r>
            <a:r>
              <a:rPr lang="en-US" altLang="en-US" dirty="0"/>
              <a:t> by GaDOE;</a:t>
            </a:r>
            <a:r>
              <a:rPr lang="en-US" altLang="en-US" dirty="0">
                <a:solidFill>
                  <a:srgbClr val="7030A0"/>
                </a:solidFill>
              </a:rPr>
              <a:t> </a:t>
            </a:r>
            <a:r>
              <a:rPr lang="en-US" altLang="en-US" b="1" dirty="0"/>
              <a:t>requires MyGaDOE Portal entry.</a:t>
            </a:r>
            <a:endParaRPr lang="en-US" altLang="en-US" dirty="0"/>
          </a:p>
        </p:txBody>
      </p:sp>
      <p:pic>
        <p:nvPicPr>
          <p:cNvPr id="12" name="Picture 11">
            <a:extLst>
              <a:ext uri="{FF2B5EF4-FFF2-40B4-BE49-F238E27FC236}">
                <a16:creationId xmlns:a16="http://schemas.microsoft.com/office/drawing/2014/main" id="{873996DB-15F4-4F89-BA33-B86300CB4B3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27740" y="1705160"/>
            <a:ext cx="3810000" cy="3810000"/>
          </a:xfrm>
          <a:prstGeom prst="rect">
            <a:avLst/>
          </a:prstGeom>
        </p:spPr>
      </p:pic>
    </p:spTree>
    <p:extLst>
      <p:ext uri="{BB962C8B-B14F-4D97-AF65-F5344CB8AC3E}">
        <p14:creationId xmlns:p14="http://schemas.microsoft.com/office/powerpoint/2010/main" val="84186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9D0C-0971-4FC2-AFF0-21292C48B939}"/>
              </a:ext>
            </a:extLst>
          </p:cNvPr>
          <p:cNvSpPr>
            <a:spLocks noGrp="1"/>
          </p:cNvSpPr>
          <p:nvPr>
            <p:ph type="title"/>
          </p:nvPr>
        </p:nvSpPr>
        <p:spPr/>
        <p:txBody>
          <a:bodyPr/>
          <a:lstStyle/>
          <a:p>
            <a:r>
              <a:rPr lang="en-US" b="1"/>
              <a:t>What happens if there are network issues?</a:t>
            </a:r>
            <a:endParaRPr lang="en-US" b="1">
              <a:cs typeface="Calibri Light"/>
            </a:endParaRPr>
          </a:p>
        </p:txBody>
      </p:sp>
      <p:sp>
        <p:nvSpPr>
          <p:cNvPr id="3" name="Content Placeholder 2">
            <a:extLst>
              <a:ext uri="{FF2B5EF4-FFF2-40B4-BE49-F238E27FC236}">
                <a16:creationId xmlns:a16="http://schemas.microsoft.com/office/drawing/2014/main" id="{AFBB62C4-FD9C-47A6-81F8-59852ACB8EE2}"/>
              </a:ext>
            </a:extLst>
          </p:cNvPr>
          <p:cNvSpPr>
            <a:spLocks noGrp="1"/>
          </p:cNvSpPr>
          <p:nvPr>
            <p:ph idx="1"/>
          </p:nvPr>
        </p:nvSpPr>
        <p:spPr>
          <a:xfrm>
            <a:off x="838200" y="1825625"/>
            <a:ext cx="3855160" cy="4351339"/>
          </a:xfrm>
        </p:spPr>
        <p:txBody>
          <a:bodyPr>
            <a:normAutofit fontScale="85000" lnSpcReduction="20000"/>
          </a:bodyPr>
          <a:lstStyle/>
          <a:p>
            <a:r>
              <a:rPr lang="en-US"/>
              <a:t>If the system shows a message about connectivity issues, contact your school technology contact. </a:t>
            </a:r>
          </a:p>
          <a:p>
            <a:r>
              <a:rPr lang="en-US"/>
              <a:t>The system will allow the student to continue testing after network issues are resolved.</a:t>
            </a:r>
          </a:p>
          <a:p>
            <a:r>
              <a:rPr lang="en-US"/>
              <a:t>Work with your test coordinator to determine if students can continue testing. </a:t>
            </a:r>
          </a:p>
        </p:txBody>
      </p:sp>
      <p:pic>
        <p:nvPicPr>
          <p:cNvPr id="5" name="Picture 4" descr="A screenshot of a cell phone&#10;&#10;Description generated with very high confidence">
            <a:extLst>
              <a:ext uri="{FF2B5EF4-FFF2-40B4-BE49-F238E27FC236}">
                <a16:creationId xmlns:a16="http://schemas.microsoft.com/office/drawing/2014/main" id="{DD77A013-2D76-4949-9F63-14046ADA7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362" y="2006009"/>
            <a:ext cx="7072149" cy="3730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5137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2C11-E3B9-408D-9906-ECAABDB18703}"/>
              </a:ext>
            </a:extLst>
          </p:cNvPr>
          <p:cNvSpPr>
            <a:spLocks noGrp="1"/>
          </p:cNvSpPr>
          <p:nvPr>
            <p:ph type="title"/>
          </p:nvPr>
        </p:nvSpPr>
        <p:spPr/>
        <p:txBody>
          <a:bodyPr/>
          <a:lstStyle/>
          <a:p>
            <a:r>
              <a:rPr lang="en-US" b="1"/>
              <a:t>Testing Irregularities</a:t>
            </a:r>
            <a:endParaRPr lang="en-US" b="1">
              <a:cs typeface="Calibri Light"/>
            </a:endParaRPr>
          </a:p>
        </p:txBody>
      </p:sp>
      <p:sp>
        <p:nvSpPr>
          <p:cNvPr id="3" name="Content Placeholder 2">
            <a:extLst>
              <a:ext uri="{FF2B5EF4-FFF2-40B4-BE49-F238E27FC236}">
                <a16:creationId xmlns:a16="http://schemas.microsoft.com/office/drawing/2014/main" id="{BB6E2E18-9B71-491B-9EC9-E2CA5111E1F8}"/>
              </a:ext>
            </a:extLst>
          </p:cNvPr>
          <p:cNvSpPr>
            <a:spLocks noGrp="1"/>
          </p:cNvSpPr>
          <p:nvPr>
            <p:ph idx="1"/>
          </p:nvPr>
        </p:nvSpPr>
        <p:spPr>
          <a:xfrm>
            <a:off x="1005468" y="1580300"/>
            <a:ext cx="10515600" cy="4667244"/>
          </a:xfrm>
        </p:spPr>
        <p:txBody>
          <a:bodyPr vert="horz" lIns="91440" tIns="45720" rIns="91440" bIns="45720" rtlCol="0" anchor="t">
            <a:normAutofit fontScale="85000" lnSpcReduction="20000"/>
          </a:bodyPr>
          <a:lstStyle/>
          <a:p>
            <a:pPr marL="0" indent="0">
              <a:buNone/>
            </a:pPr>
            <a:r>
              <a:rPr lang="en-US" sz="2400"/>
              <a:t>Examples of testing irregularities are included in the </a:t>
            </a:r>
            <a:r>
              <a:rPr lang="en-US" sz="2400" i="1"/>
              <a:t>Test Administration Manuals</a:t>
            </a:r>
            <a:r>
              <a:rPr lang="en-US" sz="2400"/>
              <a:t>. Examples of test irregularities</a:t>
            </a:r>
            <a:r>
              <a:rPr lang="en-US" sz="2400">
                <a:cs typeface="Calibri"/>
              </a:rPr>
              <a:t> include, but are not limited to:</a:t>
            </a:r>
          </a:p>
          <a:p>
            <a:pPr marL="567040"/>
            <a:r>
              <a:rPr lang="en-US" sz="2400">
                <a:cs typeface="Calibri"/>
              </a:rPr>
              <a:t>A student becomes ill or leaves for an appointment during testing and cannot finish the test</a:t>
            </a:r>
            <a:endParaRPr lang="en-US" sz="2400"/>
          </a:p>
          <a:p>
            <a:pPr marL="567040"/>
            <a:r>
              <a:rPr lang="en-US" sz="2400">
                <a:cs typeface="Calibri"/>
              </a:rPr>
              <a:t>A student leaves the test setting without an escort or monitor</a:t>
            </a:r>
          </a:p>
          <a:p>
            <a:pPr marL="567040"/>
            <a:r>
              <a:rPr lang="en-US" sz="2400"/>
              <a:t>A student doesn’t receive their accommodation</a:t>
            </a:r>
          </a:p>
          <a:p>
            <a:pPr marL="1024229" lvl="1"/>
            <a:r>
              <a:rPr lang="en-US" sz="1800"/>
              <a:t>This may lead to an irregularity of an invalidation of test scores. </a:t>
            </a:r>
          </a:p>
          <a:p>
            <a:pPr marL="567040"/>
            <a:r>
              <a:rPr lang="en-US" sz="2400"/>
              <a:t>A student refuses accommodations</a:t>
            </a:r>
          </a:p>
          <a:p>
            <a:pPr marL="567040"/>
            <a:r>
              <a:rPr lang="en-US" sz="2400">
                <a:cs typeface="Calibri"/>
              </a:rPr>
              <a:t>A student accesses an electronic device in the testing room</a:t>
            </a:r>
            <a:endParaRPr lang="en-US" sz="2400"/>
          </a:p>
          <a:p>
            <a:pPr marL="567040"/>
            <a:r>
              <a:rPr lang="en-US" sz="2400">
                <a:cs typeface="Calibri"/>
              </a:rPr>
              <a:t>An adult provides inappropriate assistance to a student during testing</a:t>
            </a:r>
            <a:endParaRPr lang="en-US" sz="2400"/>
          </a:p>
          <a:p>
            <a:pPr marL="567040"/>
            <a:r>
              <a:rPr lang="en-US" sz="2400">
                <a:cs typeface="Calibri"/>
              </a:rPr>
              <a:t>A student is provided with an inappropriate manipulative (e.g. calculator) during testing</a:t>
            </a:r>
            <a:endParaRPr lang="en-US" sz="2400"/>
          </a:p>
          <a:p>
            <a:pPr marL="567040"/>
            <a:r>
              <a:rPr lang="en-US" sz="2400">
                <a:cs typeface="Calibri"/>
              </a:rPr>
              <a:t>An unused test ticket is missing</a:t>
            </a:r>
          </a:p>
          <a:p>
            <a:pPr marL="338446" indent="0">
              <a:buNone/>
            </a:pPr>
            <a:r>
              <a:rPr lang="en-US" sz="2400"/>
              <a:t>Note: Immediately report any irregularities to the school test coordinator. </a:t>
            </a:r>
          </a:p>
        </p:txBody>
      </p:sp>
    </p:spTree>
    <p:extLst>
      <p:ext uri="{BB962C8B-B14F-4D97-AF65-F5344CB8AC3E}">
        <p14:creationId xmlns:p14="http://schemas.microsoft.com/office/powerpoint/2010/main" val="3554591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8050-AE91-4230-AC44-A7759ABF2C06}"/>
              </a:ext>
            </a:extLst>
          </p:cNvPr>
          <p:cNvSpPr>
            <a:spLocks noGrp="1"/>
          </p:cNvSpPr>
          <p:nvPr>
            <p:ph type="title"/>
          </p:nvPr>
        </p:nvSpPr>
        <p:spPr/>
        <p:txBody>
          <a:bodyPr/>
          <a:lstStyle/>
          <a:p>
            <a:r>
              <a:rPr lang="en-US" b="1"/>
              <a:t>Improper Student Test Activity</a:t>
            </a:r>
            <a:endParaRPr lang="en-US" b="1">
              <a:cs typeface="Calibri Light"/>
            </a:endParaRPr>
          </a:p>
        </p:txBody>
      </p:sp>
      <p:sp>
        <p:nvSpPr>
          <p:cNvPr id="3" name="Content Placeholder 2">
            <a:extLst>
              <a:ext uri="{FF2B5EF4-FFF2-40B4-BE49-F238E27FC236}">
                <a16:creationId xmlns:a16="http://schemas.microsoft.com/office/drawing/2014/main" id="{057B84B3-1865-481A-B7BE-FF1845925A3C}"/>
              </a:ext>
            </a:extLst>
          </p:cNvPr>
          <p:cNvSpPr>
            <a:spLocks noGrp="1"/>
          </p:cNvSpPr>
          <p:nvPr>
            <p:ph idx="1"/>
          </p:nvPr>
        </p:nvSpPr>
        <p:spPr>
          <a:xfrm>
            <a:off x="1081087" y="1500283"/>
            <a:ext cx="5014913" cy="4643434"/>
          </a:xfrm>
        </p:spPr>
        <p:txBody>
          <a:bodyPr vert="horz" lIns="91440" tIns="45720" rIns="91440" bIns="45720" rtlCol="0" anchor="t">
            <a:normAutofit fontScale="77500" lnSpcReduction="20000"/>
          </a:bodyPr>
          <a:lstStyle/>
          <a:p>
            <a:r>
              <a:rPr lang="en-US">
                <a:cs typeface="Calibri"/>
              </a:rPr>
              <a:t>Viewing other student’s test</a:t>
            </a:r>
          </a:p>
          <a:p>
            <a:r>
              <a:rPr lang="en-US">
                <a:cs typeface="Calibri"/>
              </a:rPr>
              <a:t>Accessing unallowable aids or materials</a:t>
            </a:r>
          </a:p>
          <a:p>
            <a:r>
              <a:rPr lang="en-US">
                <a:cs typeface="Calibri"/>
              </a:rPr>
              <a:t>Previewing content</a:t>
            </a:r>
          </a:p>
          <a:p>
            <a:r>
              <a:rPr lang="en-US">
                <a:cs typeface="Calibri"/>
              </a:rPr>
              <a:t>Accessing cell phone, smart watch, ebooks, tablets</a:t>
            </a:r>
          </a:p>
          <a:p>
            <a:r>
              <a:rPr lang="en-US">
                <a:cs typeface="Calibri"/>
              </a:rPr>
              <a:t>Recording responses in the incorrect location</a:t>
            </a:r>
          </a:p>
          <a:p>
            <a:r>
              <a:rPr lang="en-US">
                <a:cs typeface="Calibri"/>
              </a:rPr>
              <a:t>If you are unsure about cheating, allow the student to complete the test section and report to the school test coordinator. </a:t>
            </a:r>
          </a:p>
          <a:p>
            <a:r>
              <a:rPr lang="en-US">
                <a:cs typeface="Calibri"/>
              </a:rPr>
              <a:t>If cheating is confirmed, test scores will be invalidated by the GaDOE. </a:t>
            </a:r>
            <a:endParaRPr lang="en-US" dirty="0">
              <a:cs typeface="Calibri"/>
            </a:endParaRPr>
          </a:p>
        </p:txBody>
      </p:sp>
      <p:pic>
        <p:nvPicPr>
          <p:cNvPr id="5" name="Picture 4" descr="A person sitting in front of a computer&#10;&#10;Description generated with high confidence">
            <a:extLst>
              <a:ext uri="{FF2B5EF4-FFF2-40B4-BE49-F238E27FC236}">
                <a16:creationId xmlns:a16="http://schemas.microsoft.com/office/drawing/2014/main" id="{1D75BD2C-3700-417A-B45A-E86DD70E59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00283"/>
            <a:ext cx="5862619" cy="38574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5586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9AA8-535B-4395-8635-1F841369163E}"/>
              </a:ext>
            </a:extLst>
          </p:cNvPr>
          <p:cNvSpPr>
            <a:spLocks noGrp="1"/>
          </p:cNvSpPr>
          <p:nvPr>
            <p:ph type="title"/>
          </p:nvPr>
        </p:nvSpPr>
        <p:spPr/>
        <p:txBody>
          <a:bodyPr/>
          <a:lstStyle/>
          <a:p>
            <a:r>
              <a:rPr lang="en-US" b="1"/>
              <a:t>What is Active Monitoring</a:t>
            </a:r>
            <a:r>
              <a:rPr lang="en-US" b="1">
                <a:cs typeface="Calibri Light"/>
              </a:rPr>
              <a:t>?</a:t>
            </a:r>
          </a:p>
        </p:txBody>
      </p:sp>
      <p:graphicFrame>
        <p:nvGraphicFramePr>
          <p:cNvPr id="4" name="Content Placeholder 3">
            <a:extLst>
              <a:ext uri="{FF2B5EF4-FFF2-40B4-BE49-F238E27FC236}">
                <a16:creationId xmlns:a16="http://schemas.microsoft.com/office/drawing/2014/main" id="{BE35BC13-AD2C-4621-9664-F3CC8368BAFB}"/>
              </a:ext>
            </a:extLst>
          </p:cNvPr>
          <p:cNvGraphicFramePr>
            <a:graphicFrameLocks noGrp="1"/>
          </p:cNvGraphicFramePr>
          <p:nvPr>
            <p:ph idx="1"/>
            <p:extLst>
              <p:ext uri="{D42A27DB-BD31-4B8C-83A1-F6EECF244321}">
                <p14:modId xmlns:p14="http://schemas.microsoft.com/office/powerpoint/2010/main" val="3949064473"/>
              </p:ext>
            </p:extLst>
          </p:nvPr>
        </p:nvGraphicFramePr>
        <p:xfrm>
          <a:off x="1193800" y="1825625"/>
          <a:ext cx="10515600" cy="4495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72555104"/>
                    </a:ext>
                  </a:extLst>
                </a:gridCol>
                <a:gridCol w="5257800">
                  <a:extLst>
                    <a:ext uri="{9D8B030D-6E8A-4147-A177-3AD203B41FA5}">
                      <a16:colId xmlns:a16="http://schemas.microsoft.com/office/drawing/2014/main" val="2859538348"/>
                    </a:ext>
                  </a:extLst>
                </a:gridCol>
              </a:tblGrid>
              <a:tr h="375920">
                <a:tc>
                  <a:txBody>
                    <a:bodyPr/>
                    <a:lstStyle/>
                    <a:p>
                      <a:pPr algn="ctr"/>
                      <a:r>
                        <a:rPr lang="en-US" sz="1900" dirty="0"/>
                        <a:t>DO</a:t>
                      </a:r>
                    </a:p>
                  </a:txBody>
                  <a:tcPr>
                    <a:solidFill>
                      <a:schemeClr val="accent6"/>
                    </a:solidFill>
                  </a:tcPr>
                </a:tc>
                <a:tc>
                  <a:txBody>
                    <a:bodyPr/>
                    <a:lstStyle/>
                    <a:p>
                      <a:pPr algn="ctr"/>
                      <a:r>
                        <a:rPr lang="en-US" sz="1900"/>
                        <a:t>Don’t</a:t>
                      </a:r>
                    </a:p>
                  </a:txBody>
                  <a:tcPr>
                    <a:solidFill>
                      <a:srgbClr val="FF0000"/>
                    </a:solidFill>
                  </a:tcPr>
                </a:tc>
                <a:extLst>
                  <a:ext uri="{0D108BD9-81ED-4DB2-BD59-A6C34878D82A}">
                    <a16:rowId xmlns:a16="http://schemas.microsoft.com/office/drawing/2014/main" val="3754105527"/>
                  </a:ext>
                </a:extLst>
              </a:tr>
              <a:tr h="375920">
                <a:tc>
                  <a:txBody>
                    <a:bodyPr/>
                    <a:lstStyle/>
                    <a:p>
                      <a:pPr marL="285750" indent="-285750">
                        <a:buFont typeface="Wingdings"/>
                        <a:buChar char="ü"/>
                      </a:pPr>
                      <a:r>
                        <a:rPr lang="en-US" sz="1900"/>
                        <a:t>Actively walk around the testing room</a:t>
                      </a:r>
                    </a:p>
                  </a:txBody>
                  <a:tcPr anchor="ctr"/>
                </a:tc>
                <a:tc>
                  <a:txBody>
                    <a:bodyPr/>
                    <a:lstStyle/>
                    <a:p>
                      <a:pPr marL="285750" indent="-285750">
                        <a:buFont typeface="Wingdings"/>
                        <a:buChar char="ü"/>
                      </a:pPr>
                      <a:r>
                        <a:rPr lang="en-US" sz="1900"/>
                        <a:t>Sit at your desk doing personal or other work</a:t>
                      </a:r>
                    </a:p>
                  </a:txBody>
                  <a:tcPr anchor="ctr"/>
                </a:tc>
                <a:extLst>
                  <a:ext uri="{0D108BD9-81ED-4DB2-BD59-A6C34878D82A}">
                    <a16:rowId xmlns:a16="http://schemas.microsoft.com/office/drawing/2014/main" val="2260849766"/>
                  </a:ext>
                </a:extLst>
              </a:tr>
              <a:tr h="375920">
                <a:tc>
                  <a:txBody>
                    <a:bodyPr/>
                    <a:lstStyle/>
                    <a:p>
                      <a:pPr marL="285750" indent="-285750">
                        <a:buFont typeface="Wingdings"/>
                        <a:buChar char="ü"/>
                      </a:pPr>
                      <a:r>
                        <a:rPr lang="en-US" sz="1900"/>
                        <a:t>Monitor student progress</a:t>
                      </a:r>
                    </a:p>
                  </a:txBody>
                  <a:tcPr anchor="ctr"/>
                </a:tc>
                <a:tc>
                  <a:txBody>
                    <a:bodyPr/>
                    <a:lstStyle/>
                    <a:p>
                      <a:pPr marL="285750" indent="-285750">
                        <a:buFont typeface="Wingdings"/>
                        <a:buChar char="ü"/>
                      </a:pPr>
                      <a:r>
                        <a:rPr lang="en-US" sz="1900"/>
                        <a:t>Answer test content questions</a:t>
                      </a:r>
                    </a:p>
                  </a:txBody>
                  <a:tcPr anchor="ctr"/>
                </a:tc>
                <a:extLst>
                  <a:ext uri="{0D108BD9-81ED-4DB2-BD59-A6C34878D82A}">
                    <a16:rowId xmlns:a16="http://schemas.microsoft.com/office/drawing/2014/main" val="2319280794"/>
                  </a:ext>
                </a:extLst>
              </a:tr>
              <a:tr h="375920">
                <a:tc>
                  <a:txBody>
                    <a:bodyPr/>
                    <a:lstStyle/>
                    <a:p>
                      <a:pPr marL="285750" indent="-285750">
                        <a:buFont typeface="Wingdings"/>
                        <a:buChar char="ü"/>
                      </a:pPr>
                      <a:r>
                        <a:rPr lang="en-US" sz="1900"/>
                        <a:t>Assist students with technology</a:t>
                      </a:r>
                    </a:p>
                  </a:txBody>
                  <a:tcPr anchor="ctr"/>
                </a:tc>
                <a:tc>
                  <a:txBody>
                    <a:bodyPr/>
                    <a:lstStyle/>
                    <a:p>
                      <a:pPr marL="285750" indent="-285750">
                        <a:buFont typeface="Wingdings"/>
                        <a:buChar char="ü"/>
                      </a:pPr>
                      <a:r>
                        <a:rPr lang="en-US" sz="1900"/>
                        <a:t>Point to test content</a:t>
                      </a:r>
                    </a:p>
                  </a:txBody>
                  <a:tcPr anchor="ctr"/>
                </a:tc>
                <a:extLst>
                  <a:ext uri="{0D108BD9-81ED-4DB2-BD59-A6C34878D82A}">
                    <a16:rowId xmlns:a16="http://schemas.microsoft.com/office/drawing/2014/main" val="2155871147"/>
                  </a:ext>
                </a:extLst>
              </a:tr>
              <a:tr h="660400">
                <a:tc>
                  <a:txBody>
                    <a:bodyPr/>
                    <a:lstStyle/>
                    <a:p>
                      <a:pPr marL="285750" indent="-285750">
                        <a:buFont typeface="Wingdings"/>
                        <a:buChar char="ü"/>
                      </a:pPr>
                      <a:r>
                        <a:rPr lang="en-US" sz="1900"/>
                        <a:t>Check that students are in the correct test section</a:t>
                      </a:r>
                    </a:p>
                  </a:txBody>
                  <a:tcPr anchor="ctr"/>
                </a:tc>
                <a:tc>
                  <a:txBody>
                    <a:bodyPr/>
                    <a:lstStyle/>
                    <a:p>
                      <a:pPr marL="285750" indent="-285750">
                        <a:buFont typeface="Wingdings"/>
                        <a:buChar char="ü"/>
                      </a:pPr>
                      <a:r>
                        <a:rPr lang="en-US" sz="1900"/>
                        <a:t>Review, take pictures or share test content</a:t>
                      </a:r>
                    </a:p>
                  </a:txBody>
                  <a:tcPr anchor="ctr"/>
                </a:tc>
                <a:extLst>
                  <a:ext uri="{0D108BD9-81ED-4DB2-BD59-A6C34878D82A}">
                    <a16:rowId xmlns:a16="http://schemas.microsoft.com/office/drawing/2014/main" val="990266306"/>
                  </a:ext>
                </a:extLst>
              </a:tr>
              <a:tr h="660400">
                <a:tc>
                  <a:txBody>
                    <a:bodyPr/>
                    <a:lstStyle/>
                    <a:p>
                      <a:pPr marL="285750" indent="-285750">
                        <a:buFont typeface="Wingdings"/>
                        <a:buChar char="ü"/>
                      </a:pPr>
                      <a:r>
                        <a:rPr lang="en-US" sz="1900"/>
                        <a:t>Check that students have the correct test ticket</a:t>
                      </a:r>
                    </a:p>
                  </a:txBody>
                  <a:tcPr anchor="ctr"/>
                </a:tc>
                <a:tc>
                  <a:txBody>
                    <a:bodyPr/>
                    <a:lstStyle/>
                    <a:p>
                      <a:pPr marL="285750" indent="-285750">
                        <a:buFont typeface="Wingdings"/>
                        <a:buChar char="ü"/>
                      </a:pPr>
                      <a:r>
                        <a:rPr lang="en-US" sz="1900"/>
                        <a:t>Leave students or test materials unattended for any length of time</a:t>
                      </a:r>
                    </a:p>
                  </a:txBody>
                  <a:tcPr anchor="ctr"/>
                </a:tc>
                <a:extLst>
                  <a:ext uri="{0D108BD9-81ED-4DB2-BD59-A6C34878D82A}">
                    <a16:rowId xmlns:a16="http://schemas.microsoft.com/office/drawing/2014/main" val="130470627"/>
                  </a:ext>
                </a:extLst>
              </a:tr>
              <a:tr h="944880">
                <a:tc>
                  <a:txBody>
                    <a:bodyPr/>
                    <a:lstStyle/>
                    <a:p>
                      <a:pPr marL="285750" lvl="0" indent="-285750">
                        <a:buFont typeface="Wingdings"/>
                        <a:buChar char="ü"/>
                      </a:pPr>
                      <a:r>
                        <a:rPr lang="en-US" sz="1900" dirty="0"/>
                        <a:t>Check that students do not bring prohibited items in the testing environment (i.e., cell phones)</a:t>
                      </a:r>
                    </a:p>
                  </a:txBody>
                  <a:tcPr anchor="ctr"/>
                </a:tc>
                <a:tc>
                  <a:txBody>
                    <a:bodyPr/>
                    <a:lstStyle/>
                    <a:p>
                      <a:pPr marL="285750" lvl="0" indent="-285750">
                        <a:buFont typeface="Wingdings"/>
                        <a:buChar char="ü"/>
                      </a:pPr>
                      <a:r>
                        <a:rPr lang="en-US" sz="1900" dirty="0"/>
                        <a:t>Allow students to have access to cell phones/other electronic devices</a:t>
                      </a:r>
                    </a:p>
                  </a:txBody>
                  <a:tcPr anchor="ctr"/>
                </a:tc>
                <a:extLst>
                  <a:ext uri="{0D108BD9-81ED-4DB2-BD59-A6C34878D82A}">
                    <a16:rowId xmlns:a16="http://schemas.microsoft.com/office/drawing/2014/main" val="2975831525"/>
                  </a:ext>
                </a:extLst>
              </a:tr>
              <a:tr h="660400">
                <a:tc>
                  <a:txBody>
                    <a:bodyPr/>
                    <a:lstStyle/>
                    <a:p>
                      <a:pPr marL="285750" lvl="0" indent="-285750">
                        <a:buFont typeface="Wingdings"/>
                        <a:buChar char="ü"/>
                      </a:pPr>
                      <a:r>
                        <a:rPr lang="en-US" sz="1900"/>
                        <a:t>Do plan an activity for students to do after they finish testing (i.e., read a book)</a:t>
                      </a:r>
                    </a:p>
                  </a:txBody>
                  <a:tcPr anchor="ctr"/>
                </a:tc>
                <a:tc>
                  <a:txBody>
                    <a:bodyPr/>
                    <a:lstStyle/>
                    <a:p>
                      <a:pPr marL="285750" lvl="0" indent="-285750">
                        <a:buFont typeface="Wingdings"/>
                        <a:buChar char="ü"/>
                      </a:pPr>
                      <a:r>
                        <a:rPr lang="en-US" sz="1900" b="0" i="0" u="none" strike="noStrike" noProof="0">
                          <a:latin typeface="Calibri"/>
                        </a:rPr>
                        <a:t>Allow students to have access to any unauthorized materials.</a:t>
                      </a:r>
                      <a:endParaRPr lang="en-US" sz="1900"/>
                    </a:p>
                  </a:txBody>
                  <a:tcPr anchor="ctr"/>
                </a:tc>
                <a:extLst>
                  <a:ext uri="{0D108BD9-81ED-4DB2-BD59-A6C34878D82A}">
                    <a16:rowId xmlns:a16="http://schemas.microsoft.com/office/drawing/2014/main" val="3702377919"/>
                  </a:ext>
                </a:extLst>
              </a:tr>
            </a:tbl>
          </a:graphicData>
        </a:graphic>
      </p:graphicFrame>
    </p:spTree>
    <p:extLst>
      <p:ext uri="{BB962C8B-B14F-4D97-AF65-F5344CB8AC3E}">
        <p14:creationId xmlns:p14="http://schemas.microsoft.com/office/powerpoint/2010/main" val="357507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28A0-072F-4B32-897B-D82CD646663A}"/>
              </a:ext>
            </a:extLst>
          </p:cNvPr>
          <p:cNvSpPr>
            <a:spLocks noGrp="1"/>
          </p:cNvSpPr>
          <p:nvPr>
            <p:ph type="title"/>
          </p:nvPr>
        </p:nvSpPr>
        <p:spPr/>
        <p:txBody>
          <a:bodyPr/>
          <a:lstStyle/>
          <a:p>
            <a:r>
              <a:rPr lang="en-US">
                <a:solidFill>
                  <a:srgbClr val="FF0000"/>
                </a:solidFill>
              </a:rPr>
              <a:t>Improper Monitoring</a:t>
            </a:r>
          </a:p>
        </p:txBody>
      </p:sp>
      <p:sp>
        <p:nvSpPr>
          <p:cNvPr id="3" name="Content Placeholder 2">
            <a:extLst>
              <a:ext uri="{FF2B5EF4-FFF2-40B4-BE49-F238E27FC236}">
                <a16:creationId xmlns:a16="http://schemas.microsoft.com/office/drawing/2014/main" id="{501F774C-585D-47B4-B9D7-94DF4374585F}"/>
              </a:ext>
            </a:extLst>
          </p:cNvPr>
          <p:cNvSpPr>
            <a:spLocks noGrp="1"/>
          </p:cNvSpPr>
          <p:nvPr>
            <p:ph idx="1"/>
          </p:nvPr>
        </p:nvSpPr>
        <p:spPr/>
        <p:txBody>
          <a:bodyPr>
            <a:normAutofit lnSpcReduction="10000"/>
          </a:bodyPr>
          <a:lstStyle/>
          <a:p>
            <a:pPr marL="0" indent="0">
              <a:buNone/>
            </a:pPr>
            <a:r>
              <a:rPr lang="en-US"/>
              <a:t>Test examiners should never</a:t>
            </a:r>
          </a:p>
          <a:p>
            <a:r>
              <a:rPr lang="en-US"/>
              <a:t>Review test content</a:t>
            </a:r>
          </a:p>
          <a:p>
            <a:r>
              <a:rPr lang="en-US"/>
              <a:t>Review student responses</a:t>
            </a:r>
          </a:p>
          <a:p>
            <a:r>
              <a:rPr lang="en-US"/>
              <a:t>Memorize test content</a:t>
            </a:r>
          </a:p>
          <a:p>
            <a:r>
              <a:rPr lang="en-US"/>
              <a:t>Discuss test content with students, other staff members or anyone</a:t>
            </a:r>
          </a:p>
          <a:p>
            <a:r>
              <a:rPr lang="en-US"/>
              <a:t>Take photos of test content</a:t>
            </a:r>
          </a:p>
          <a:p>
            <a:r>
              <a:rPr lang="en-US"/>
              <a:t>Sharing test content through social media</a:t>
            </a:r>
          </a:p>
          <a:p>
            <a:endParaRPr lang="en-US"/>
          </a:p>
          <a:p>
            <a:pPr marL="0" indent="0">
              <a:buNone/>
            </a:pPr>
            <a:endParaRPr lang="en-US"/>
          </a:p>
        </p:txBody>
      </p:sp>
    </p:spTree>
    <p:extLst>
      <p:ext uri="{BB962C8B-B14F-4D97-AF65-F5344CB8AC3E}">
        <p14:creationId xmlns:p14="http://schemas.microsoft.com/office/powerpoint/2010/main" val="49602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B06DFFD1-95C9-4C17-8AEE-FE3158142583}"/>
              </a:ext>
            </a:extLst>
          </p:cNvPr>
          <p:cNvPicPr>
            <a:picLocks noChangeAspect="1"/>
          </p:cNvPicPr>
          <p:nvPr/>
        </p:nvPicPr>
        <p:blipFill rotWithShape="1">
          <a:blip r:embed="rId3"/>
          <a:srcRect t="25207" b="12604"/>
          <a:stretch/>
        </p:blipFill>
        <p:spPr>
          <a:xfrm>
            <a:off x="1078267" y="2441051"/>
            <a:ext cx="6562344" cy="3054643"/>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4AFE9C56-A829-41A4-8EDA-56B38CAF6B78}"/>
              </a:ext>
            </a:extLst>
          </p:cNvPr>
          <p:cNvSpPr txBox="1">
            <a:spLocks/>
          </p:cNvSpPr>
          <p:nvPr/>
        </p:nvSpPr>
        <p:spPr>
          <a:xfrm>
            <a:off x="838200" y="36512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a:cs typeface="Calibri Light"/>
            </a:endParaRPr>
          </a:p>
        </p:txBody>
      </p:sp>
      <p:sp>
        <p:nvSpPr>
          <p:cNvPr id="3" name="Title 2">
            <a:extLst>
              <a:ext uri="{FF2B5EF4-FFF2-40B4-BE49-F238E27FC236}">
                <a16:creationId xmlns:a16="http://schemas.microsoft.com/office/drawing/2014/main" id="{5DF47F0E-FB0C-43A3-A558-7EE575C2B8F0}"/>
              </a:ext>
            </a:extLst>
          </p:cNvPr>
          <p:cNvSpPr>
            <a:spLocks noGrp="1"/>
          </p:cNvSpPr>
          <p:nvPr>
            <p:ph type="title"/>
          </p:nvPr>
        </p:nvSpPr>
        <p:spPr/>
        <p:txBody>
          <a:bodyPr/>
          <a:lstStyle/>
          <a:p>
            <a:r>
              <a:rPr lang="en-US"/>
              <a:t>How to Exit the Test</a:t>
            </a:r>
          </a:p>
        </p:txBody>
      </p:sp>
      <p:sp>
        <p:nvSpPr>
          <p:cNvPr id="8" name="TextBox 7">
            <a:extLst>
              <a:ext uri="{FF2B5EF4-FFF2-40B4-BE49-F238E27FC236}">
                <a16:creationId xmlns:a16="http://schemas.microsoft.com/office/drawing/2014/main" id="{3BF305DB-618D-4B41-9D08-0849B11948A0}"/>
              </a:ext>
            </a:extLst>
          </p:cNvPr>
          <p:cNvSpPr txBox="1"/>
          <p:nvPr/>
        </p:nvSpPr>
        <p:spPr>
          <a:xfrm>
            <a:off x="7918171" y="1689927"/>
            <a:ext cx="4036593"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Students </a:t>
            </a:r>
            <a:r>
              <a:rPr lang="en-US" b="1">
                <a:cs typeface="Calibri"/>
              </a:rPr>
              <a:t>must </a:t>
            </a:r>
            <a:r>
              <a:rPr lang="en-US">
                <a:cs typeface="Calibri"/>
              </a:rPr>
              <a:t>the </a:t>
            </a:r>
            <a:r>
              <a:rPr lang="en-US" i="1">
                <a:cs typeface="Calibri"/>
              </a:rPr>
              <a:t>Submit </a:t>
            </a:r>
            <a:r>
              <a:rPr lang="en-US">
                <a:cs typeface="Calibri"/>
              </a:rPr>
              <a:t>button to complete the test. </a:t>
            </a:r>
            <a:endParaRPr lang="en-US"/>
          </a:p>
        </p:txBody>
      </p:sp>
      <p:pic>
        <p:nvPicPr>
          <p:cNvPr id="9" name="Picture 8" descr="A screenshot of a cell phone&#10;&#10;Description generated with very high confidence">
            <a:extLst>
              <a:ext uri="{FF2B5EF4-FFF2-40B4-BE49-F238E27FC236}">
                <a16:creationId xmlns:a16="http://schemas.microsoft.com/office/drawing/2014/main" id="{3343B044-BAB0-49C6-8447-98473585CC15}"/>
              </a:ext>
            </a:extLst>
          </p:cNvPr>
          <p:cNvPicPr>
            <a:picLocks noChangeAspect="1"/>
          </p:cNvPicPr>
          <p:nvPr/>
        </p:nvPicPr>
        <p:blipFill>
          <a:blip r:embed="rId4"/>
          <a:stretch>
            <a:fillRect/>
          </a:stretch>
        </p:blipFill>
        <p:spPr>
          <a:xfrm>
            <a:off x="7829526" y="3520440"/>
            <a:ext cx="4267903" cy="1604935"/>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CD82B7D1-E4B5-4F8F-9411-DBA91A01D386}"/>
              </a:ext>
            </a:extLst>
          </p:cNvPr>
          <p:cNvCxnSpPr>
            <a:cxnSpLocks/>
          </p:cNvCxnSpPr>
          <p:nvPr/>
        </p:nvCxnSpPr>
        <p:spPr>
          <a:xfrm flipH="1">
            <a:off x="10508917" y="2336258"/>
            <a:ext cx="372443" cy="2337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2C1B1EA-4D26-4001-9B18-22ABA2C0C12E}"/>
              </a:ext>
            </a:extLst>
          </p:cNvPr>
          <p:cNvPicPr>
            <a:picLocks noChangeAspect="1"/>
          </p:cNvPicPr>
          <p:nvPr/>
        </p:nvPicPr>
        <p:blipFill>
          <a:blip r:embed="rId5"/>
          <a:stretch>
            <a:fillRect/>
          </a:stretch>
        </p:blipFill>
        <p:spPr>
          <a:xfrm>
            <a:off x="1509795" y="1533736"/>
            <a:ext cx="1323811" cy="676191"/>
          </a:xfrm>
          <a:prstGeom prst="rect">
            <a:avLst/>
          </a:prstGeom>
        </p:spPr>
      </p:pic>
    </p:spTree>
    <p:extLst>
      <p:ext uri="{BB962C8B-B14F-4D97-AF65-F5344CB8AC3E}">
        <p14:creationId xmlns:p14="http://schemas.microsoft.com/office/powerpoint/2010/main" val="3935117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EB05D-A38D-4B43-ADE9-59454291E9F0}"/>
              </a:ext>
            </a:extLst>
          </p:cNvPr>
          <p:cNvSpPr>
            <a:spLocks noGrp="1"/>
          </p:cNvSpPr>
          <p:nvPr>
            <p:ph type="title"/>
          </p:nvPr>
        </p:nvSpPr>
        <p:spPr/>
        <p:txBody>
          <a:bodyPr/>
          <a:lstStyle/>
          <a:p>
            <a:r>
              <a:rPr lang="en-US" dirty="0"/>
              <a:t>Reducing Irregularities</a:t>
            </a:r>
          </a:p>
        </p:txBody>
      </p:sp>
      <p:sp>
        <p:nvSpPr>
          <p:cNvPr id="5" name="Text Placeholder 4">
            <a:extLst>
              <a:ext uri="{FF2B5EF4-FFF2-40B4-BE49-F238E27FC236}">
                <a16:creationId xmlns:a16="http://schemas.microsoft.com/office/drawing/2014/main" id="{5A4F52D6-26FC-4920-8400-23CF75E02AE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12717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Ready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3507052"/>
              </p:ext>
            </p:extLst>
          </p:nvPr>
        </p:nvGraphicFramePr>
        <p:xfrm>
          <a:off x="2305050" y="185610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8610600" y="6356351"/>
            <a:ext cx="2057400" cy="365125"/>
          </a:xfrm>
        </p:spPr>
        <p:txBody>
          <a:bodyPr/>
          <a:lstStyle/>
          <a:p>
            <a:fld id="{B63E4CEF-BB1E-48C7-AE93-F39F6AA99AD7}" type="slidenum">
              <a:rPr lang="en-US" smtClean="0"/>
              <a:pPr/>
              <a:t>49</a:t>
            </a:fld>
            <a:endParaRPr lang="en-US" dirty="0"/>
          </a:p>
        </p:txBody>
      </p:sp>
    </p:spTree>
    <p:extLst>
      <p:ext uri="{BB962C8B-B14F-4D97-AF65-F5344CB8AC3E}">
        <p14:creationId xmlns:p14="http://schemas.microsoft.com/office/powerpoint/2010/main" val="2439207202"/>
      </p:ext>
    </p:extLst>
  </p:cSld>
  <p:clrMapOvr>
    <a:masterClrMapping/>
  </p:clrMapOvr>
  <mc:AlternateContent xmlns:mc="http://schemas.openxmlformats.org/markup-compatibility/2006" xmlns:p14="http://schemas.microsoft.com/office/powerpoint/2010/main">
    <mc:Choice Requires="p14">
      <p:transition p14:dur="0" advTm="22021"/>
    </mc:Choice>
    <mc:Fallback xmlns="">
      <p:transition advTm="2202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D764-4571-460D-B44B-98FFA3F08E5C}"/>
              </a:ext>
            </a:extLst>
          </p:cNvPr>
          <p:cNvSpPr>
            <a:spLocks noGrp="1"/>
          </p:cNvSpPr>
          <p:nvPr>
            <p:ph type="title"/>
          </p:nvPr>
        </p:nvSpPr>
        <p:spPr/>
        <p:txBody>
          <a:bodyPr>
            <a:noAutofit/>
          </a:bodyPr>
          <a:lstStyle/>
          <a:p>
            <a:r>
              <a:rPr lang="en-US" sz="2800"/>
              <a:t>EOC Student Participation Requirements</a:t>
            </a:r>
          </a:p>
        </p:txBody>
      </p:sp>
      <p:graphicFrame>
        <p:nvGraphicFramePr>
          <p:cNvPr id="9" name="Content Placeholder 8">
            <a:extLst>
              <a:ext uri="{FF2B5EF4-FFF2-40B4-BE49-F238E27FC236}">
                <a16:creationId xmlns:a16="http://schemas.microsoft.com/office/drawing/2014/main" id="{6381BB23-FE2F-4BCF-9FAD-6BA90539650E}"/>
              </a:ext>
            </a:extLst>
          </p:cNvPr>
          <p:cNvGraphicFramePr>
            <a:graphicFrameLocks noGrp="1"/>
          </p:cNvGraphicFramePr>
          <p:nvPr>
            <p:ph idx="1"/>
          </p:nvPr>
        </p:nvGraphicFramePr>
        <p:xfrm>
          <a:off x="2419351" y="1825625"/>
          <a:ext cx="7886699" cy="3347708"/>
        </p:xfrm>
        <a:graphic>
          <a:graphicData uri="http://schemas.openxmlformats.org/drawingml/2006/table">
            <a:tbl>
              <a:tblPr firstRow="1" firstCol="1" bandRow="1">
                <a:tableStyleId>{5C22544A-7EE6-4342-B048-85BDC9FD1C3A}</a:tableStyleId>
              </a:tblPr>
              <a:tblGrid>
                <a:gridCol w="1815439">
                  <a:extLst>
                    <a:ext uri="{9D8B030D-6E8A-4147-A177-3AD203B41FA5}">
                      <a16:colId xmlns:a16="http://schemas.microsoft.com/office/drawing/2014/main" val="1069387375"/>
                    </a:ext>
                  </a:extLst>
                </a:gridCol>
                <a:gridCol w="1517815">
                  <a:extLst>
                    <a:ext uri="{9D8B030D-6E8A-4147-A177-3AD203B41FA5}">
                      <a16:colId xmlns:a16="http://schemas.microsoft.com/office/drawing/2014/main" val="843204784"/>
                    </a:ext>
                  </a:extLst>
                </a:gridCol>
                <a:gridCol w="1517815">
                  <a:extLst>
                    <a:ext uri="{9D8B030D-6E8A-4147-A177-3AD203B41FA5}">
                      <a16:colId xmlns:a16="http://schemas.microsoft.com/office/drawing/2014/main" val="395934154"/>
                    </a:ext>
                  </a:extLst>
                </a:gridCol>
                <a:gridCol w="1517815">
                  <a:extLst>
                    <a:ext uri="{9D8B030D-6E8A-4147-A177-3AD203B41FA5}">
                      <a16:colId xmlns:a16="http://schemas.microsoft.com/office/drawing/2014/main" val="3369915208"/>
                    </a:ext>
                  </a:extLst>
                </a:gridCol>
                <a:gridCol w="1517815">
                  <a:extLst>
                    <a:ext uri="{9D8B030D-6E8A-4147-A177-3AD203B41FA5}">
                      <a16:colId xmlns:a16="http://schemas.microsoft.com/office/drawing/2014/main" val="2493878932"/>
                    </a:ext>
                  </a:extLst>
                </a:gridCol>
              </a:tblGrid>
              <a:tr h="548640">
                <a:tc gridSpan="5">
                  <a:txBody>
                    <a:bodyPr/>
                    <a:lstStyle/>
                    <a:p>
                      <a:pPr marL="0" marR="0" algn="ctr">
                        <a:lnSpc>
                          <a:spcPct val="107000"/>
                        </a:lnSpc>
                        <a:spcBef>
                          <a:spcPts val="0"/>
                        </a:spcBef>
                        <a:spcAft>
                          <a:spcPts val="0"/>
                        </a:spcAft>
                      </a:pPr>
                      <a:r>
                        <a:rPr lang="en-US" sz="2100">
                          <a:effectLst/>
                          <a:latin typeface="Arial" panose="020B0604020202020204" pitchFamily="34" charset="0"/>
                          <a:cs typeface="Arial" panose="020B0604020202020204" pitchFamily="34" charset="0"/>
                        </a:rPr>
                        <a:t>End of Course Student Participation Requirements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8675840"/>
                  </a:ext>
                </a:extLst>
              </a:tr>
              <a:tr h="738586">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Participating Students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American Lit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Algebra I/</a:t>
                      </a:r>
                      <a:br>
                        <a:rPr lang="en-US" sz="1600">
                          <a:effectLst/>
                          <a:latin typeface="Arial" panose="020B0604020202020204" pitchFamily="34" charset="0"/>
                          <a:cs typeface="Arial" panose="020B0604020202020204" pitchFamily="34" charset="0"/>
                        </a:rPr>
                      </a:br>
                      <a:r>
                        <a:rPr lang="en-US" sz="1600">
                          <a:effectLst/>
                          <a:latin typeface="Arial" panose="020B0604020202020204" pitchFamily="34" charset="0"/>
                          <a:cs typeface="Arial" panose="020B0604020202020204" pitchFamily="34" charset="0"/>
                        </a:rPr>
                        <a:t>Coordinate Algebra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Biology</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US History</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extLst>
                  <a:ext uri="{0D108BD9-81ED-4DB2-BD59-A6C34878D82A}">
                    <a16:rowId xmlns:a16="http://schemas.microsoft.com/office/drawing/2014/main" val="1408518808"/>
                  </a:ext>
                </a:extLst>
              </a:tr>
              <a:tr h="572250">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High School</a:t>
                      </a: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extLst>
                  <a:ext uri="{0D108BD9-81ED-4DB2-BD59-A6C34878D82A}">
                    <a16:rowId xmlns:a16="http://schemas.microsoft.com/office/drawing/2014/main" val="504430189"/>
                  </a:ext>
                </a:extLst>
              </a:tr>
              <a:tr h="731520">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AP/IB/DE</a:t>
                      </a:r>
                    </a:p>
                    <a:p>
                      <a:pPr marL="0" marR="0" algn="ctr">
                        <a:lnSpc>
                          <a:spcPct val="107000"/>
                        </a:lnSpc>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If taking for core course credit</a:t>
                      </a:r>
                    </a:p>
                  </a:txBody>
                  <a:tcPr marL="61133" marR="61133" marT="0" marB="0" anchor="ctr"/>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EOC Required</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EOC Required</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tc>
                  <a:txBody>
                    <a:bodyPr/>
                    <a:lstStyle/>
                    <a:p>
                      <a:pPr marL="0" marR="0" algn="ctr">
                        <a:lnSpc>
                          <a:spcPct val="107000"/>
                        </a:lnSpc>
                        <a:spcBef>
                          <a:spcPts val="0"/>
                        </a:spcBef>
                        <a:spcAft>
                          <a:spcPts val="0"/>
                        </a:spcAft>
                      </a:pPr>
                      <a:r>
                        <a:rPr lang="en-US" sz="1600" i="1">
                          <a:effectLst/>
                          <a:latin typeface="Arial" panose="020B0604020202020204" pitchFamily="34" charset="0"/>
                          <a:cs typeface="Arial" panose="020B0604020202020204" pitchFamily="34" charset="0"/>
                        </a:rPr>
                        <a:t>Exempt</a:t>
                      </a:r>
                      <a:endParaRPr lang="en-US" sz="1600" i="1">
                        <a:effectLst/>
                        <a:latin typeface="Arial" panose="020B0604020202020204" pitchFamily="34" charset="0"/>
                        <a:ea typeface="Calibri" panose="020F0502020204030204" pitchFamily="34" charset="0"/>
                        <a:cs typeface="Arial" panose="020B0604020202020204" pitchFamily="34" charset="0"/>
                      </a:endParaRPr>
                    </a:p>
                  </a:txBody>
                  <a:tcPr marL="61133" marR="61133" marT="0" marB="0" anchor="ctr"/>
                </a:tc>
                <a:extLst>
                  <a:ext uri="{0D108BD9-81ED-4DB2-BD59-A6C34878D82A}">
                    <a16:rowId xmlns:a16="http://schemas.microsoft.com/office/drawing/2014/main" val="1292040751"/>
                  </a:ext>
                </a:extLst>
              </a:tr>
              <a:tr h="731520">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Middle School </a:t>
                      </a:r>
                    </a:p>
                    <a:p>
                      <a:pPr marL="0" marR="0" algn="ctr">
                        <a:lnSpc>
                          <a:spcPct val="107000"/>
                        </a:lnSpc>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If enrolled in EOC Course</a:t>
                      </a:r>
                    </a:p>
                  </a:txBody>
                  <a:tcPr marL="61133" marR="61133" marT="0" marB="0" anchor="ctr"/>
                </a:tc>
                <a:tc>
                  <a:txBody>
                    <a:bodyPr/>
                    <a:lstStyle/>
                    <a:p>
                      <a:pPr marL="0" marR="0" algn="ctr">
                        <a:lnSpc>
                          <a:spcPct val="107000"/>
                        </a:lnSpc>
                        <a:spcBef>
                          <a:spcPts val="0"/>
                        </a:spcBef>
                        <a:spcAft>
                          <a:spcPts val="0"/>
                        </a:spcAft>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EOC and EOG Required</a:t>
                      </a:r>
                    </a:p>
                  </a:txBody>
                  <a:tcPr marL="61133" marR="61133"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EOC and EOG Required</a:t>
                      </a:r>
                    </a:p>
                  </a:txBody>
                  <a:tcPr marL="61133" marR="61133"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EOC and EOG Required</a:t>
                      </a:r>
                    </a:p>
                  </a:txBody>
                  <a:tcPr marL="61133" marR="61133"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rPr>
                        <a:t>EOC and EOG Required</a:t>
                      </a:r>
                    </a:p>
                  </a:txBody>
                  <a:tcPr marL="61133" marR="61133" marT="0" marB="0" anchor="ctr"/>
                </a:tc>
                <a:extLst>
                  <a:ext uri="{0D108BD9-81ED-4DB2-BD59-A6C34878D82A}">
                    <a16:rowId xmlns:a16="http://schemas.microsoft.com/office/drawing/2014/main" val="1384210209"/>
                  </a:ext>
                </a:extLst>
              </a:tr>
            </a:tbl>
          </a:graphicData>
        </a:graphic>
      </p:graphicFrame>
      <p:sp>
        <p:nvSpPr>
          <p:cNvPr id="5" name="Slide Number Placeholder 4">
            <a:extLst>
              <a:ext uri="{FF2B5EF4-FFF2-40B4-BE49-F238E27FC236}">
                <a16:creationId xmlns:a16="http://schemas.microsoft.com/office/drawing/2014/main" id="{30F69064-4F93-4501-85C0-5261DE2267A6}"/>
              </a:ext>
            </a:extLst>
          </p:cNvPr>
          <p:cNvSpPr>
            <a:spLocks noGrp="1"/>
          </p:cNvSpPr>
          <p:nvPr>
            <p:ph type="sldNum" sz="quarter" idx="16"/>
          </p:nvPr>
        </p:nvSpPr>
        <p:spPr/>
        <p:txBody>
          <a:bodyPr/>
          <a:lstStyle/>
          <a:p>
            <a:fld id="{48F63A3B-78C7-47BE-AE5E-E10140E04643}" type="slidenum">
              <a:rPr lang="en-US" smtClean="0"/>
              <a:pPr/>
              <a:t>5</a:t>
            </a:fld>
            <a:endParaRPr lang="en-US"/>
          </a:p>
        </p:txBody>
      </p:sp>
      <p:sp>
        <p:nvSpPr>
          <p:cNvPr id="8" name="TextBox 7">
            <a:extLst>
              <a:ext uri="{FF2B5EF4-FFF2-40B4-BE49-F238E27FC236}">
                <a16:creationId xmlns:a16="http://schemas.microsoft.com/office/drawing/2014/main" id="{C0224487-F845-4EE5-AC42-2391C0894416}"/>
              </a:ext>
            </a:extLst>
          </p:cNvPr>
          <p:cNvSpPr txBox="1"/>
          <p:nvPr/>
        </p:nvSpPr>
        <p:spPr>
          <a:xfrm>
            <a:off x="3948640" y="5499503"/>
            <a:ext cx="4828118" cy="830997"/>
          </a:xfrm>
          <a:prstGeom prst="rect">
            <a:avLst/>
          </a:prstGeom>
          <a:noFill/>
        </p:spPr>
        <p:txBody>
          <a:bodyPr wrap="square">
            <a:spAutoFit/>
          </a:bodyPr>
          <a:lstStyle/>
          <a:p>
            <a:pPr algn="ctr"/>
            <a:r>
              <a:rPr lang="en-US" sz="2400" b="1" dirty="0">
                <a:solidFill>
                  <a:srgbClr val="346834"/>
                </a:solidFill>
              </a:rPr>
              <a:t>EOC Courses can be found on the Georgia Milestones Resources Page</a:t>
            </a:r>
            <a:endParaRPr lang="en-US" sz="2400" dirty="0"/>
          </a:p>
        </p:txBody>
      </p:sp>
    </p:spTree>
    <p:extLst>
      <p:ext uri="{BB962C8B-B14F-4D97-AF65-F5344CB8AC3E}">
        <p14:creationId xmlns:p14="http://schemas.microsoft.com/office/powerpoint/2010/main" val="3909033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a:t>
            </a:r>
          </a:p>
        </p:txBody>
      </p:sp>
      <p:sp>
        <p:nvSpPr>
          <p:cNvPr id="3" name="Content Placeholder 2"/>
          <p:cNvSpPr>
            <a:spLocks noGrp="1"/>
          </p:cNvSpPr>
          <p:nvPr>
            <p:ph idx="1"/>
          </p:nvPr>
        </p:nvSpPr>
        <p:spPr/>
        <p:txBody>
          <a:bodyPr/>
          <a:lstStyle/>
          <a:p>
            <a:pPr marL="0" indent="0" algn="ctr">
              <a:buNone/>
            </a:pPr>
            <a:r>
              <a:rPr lang="en-US" b="1" dirty="0"/>
              <a:t>Protocol</a:t>
            </a:r>
          </a:p>
        </p:txBody>
      </p:sp>
      <p:sp>
        <p:nvSpPr>
          <p:cNvPr id="5" name="Slide Number Placeholder 4"/>
          <p:cNvSpPr>
            <a:spLocks noGrp="1"/>
          </p:cNvSpPr>
          <p:nvPr>
            <p:ph type="sldNum" sz="quarter" idx="4294967295"/>
          </p:nvPr>
        </p:nvSpPr>
        <p:spPr>
          <a:xfrm>
            <a:off x="8610600" y="6356351"/>
            <a:ext cx="2057400" cy="365125"/>
          </a:xfrm>
        </p:spPr>
        <p:txBody>
          <a:bodyPr/>
          <a:lstStyle/>
          <a:p>
            <a:fld id="{B63E4CEF-BB1E-48C7-AE93-F39F6AA99AD7}" type="slidenum">
              <a:rPr lang="en-US" smtClean="0"/>
              <a:pPr/>
              <a:t>50</a:t>
            </a:fld>
            <a:endParaRPr lang="en-US" dirty="0"/>
          </a:p>
        </p:txBody>
      </p:sp>
      <p:grpSp>
        <p:nvGrpSpPr>
          <p:cNvPr id="7" name="Group 6"/>
          <p:cNvGrpSpPr/>
          <p:nvPr/>
        </p:nvGrpSpPr>
        <p:grpSpPr>
          <a:xfrm>
            <a:off x="2887784" y="2412043"/>
            <a:ext cx="7127630" cy="2518509"/>
            <a:chOff x="1546942" y="2381737"/>
            <a:chExt cx="6085284" cy="2041773"/>
          </a:xfrm>
        </p:grpSpPr>
        <p:sp>
          <p:nvSpPr>
            <p:cNvPr id="8" name="Freeform: Shape 7"/>
            <p:cNvSpPr/>
            <p:nvPr/>
          </p:nvSpPr>
          <p:spPr>
            <a:xfrm>
              <a:off x="1546942" y="2381737"/>
              <a:ext cx="1601390" cy="2041773"/>
            </a:xfrm>
            <a:custGeom>
              <a:avLst/>
              <a:gdLst>
                <a:gd name="connsiteX0" fmla="*/ 0 w 1601390"/>
                <a:gd name="connsiteY0" fmla="*/ 160139 h 2041773"/>
                <a:gd name="connsiteX1" fmla="*/ 160139 w 1601390"/>
                <a:gd name="connsiteY1" fmla="*/ 0 h 2041773"/>
                <a:gd name="connsiteX2" fmla="*/ 1441251 w 1601390"/>
                <a:gd name="connsiteY2" fmla="*/ 0 h 2041773"/>
                <a:gd name="connsiteX3" fmla="*/ 1601390 w 1601390"/>
                <a:gd name="connsiteY3" fmla="*/ 160139 h 2041773"/>
                <a:gd name="connsiteX4" fmla="*/ 1601390 w 1601390"/>
                <a:gd name="connsiteY4" fmla="*/ 1881634 h 2041773"/>
                <a:gd name="connsiteX5" fmla="*/ 1441251 w 1601390"/>
                <a:gd name="connsiteY5" fmla="*/ 2041773 h 2041773"/>
                <a:gd name="connsiteX6" fmla="*/ 160139 w 1601390"/>
                <a:gd name="connsiteY6" fmla="*/ 2041773 h 2041773"/>
                <a:gd name="connsiteX7" fmla="*/ 0 w 1601390"/>
                <a:gd name="connsiteY7" fmla="*/ 1881634 h 2041773"/>
                <a:gd name="connsiteX8" fmla="*/ 0 w 1601390"/>
                <a:gd name="connsiteY8" fmla="*/ 160139 h 20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2041773">
                  <a:moveTo>
                    <a:pt x="0" y="160139"/>
                  </a:moveTo>
                  <a:cubicBezTo>
                    <a:pt x="0" y="71697"/>
                    <a:pt x="71697" y="0"/>
                    <a:pt x="160139" y="0"/>
                  </a:cubicBezTo>
                  <a:lnTo>
                    <a:pt x="1441251" y="0"/>
                  </a:lnTo>
                  <a:cubicBezTo>
                    <a:pt x="1529693" y="0"/>
                    <a:pt x="1601390" y="71697"/>
                    <a:pt x="1601390" y="160139"/>
                  </a:cubicBezTo>
                  <a:lnTo>
                    <a:pt x="1601390" y="1881634"/>
                  </a:lnTo>
                  <a:cubicBezTo>
                    <a:pt x="1601390" y="1970076"/>
                    <a:pt x="1529693" y="2041773"/>
                    <a:pt x="1441251" y="2041773"/>
                  </a:cubicBezTo>
                  <a:lnTo>
                    <a:pt x="160139" y="2041773"/>
                  </a:lnTo>
                  <a:cubicBezTo>
                    <a:pt x="71697" y="2041773"/>
                    <a:pt x="0" y="1970076"/>
                    <a:pt x="0" y="1881634"/>
                  </a:cubicBezTo>
                  <a:lnTo>
                    <a:pt x="0" y="1601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483" tIns="115483" rIns="115483" bIns="115483" numCol="1" spcCol="1270" anchor="ctr" anchorCtr="0">
              <a:noAutofit/>
            </a:bodyPr>
            <a:lstStyle/>
            <a:p>
              <a:pPr algn="ctr" defTabSz="800100">
                <a:lnSpc>
                  <a:spcPct val="90000"/>
                </a:lnSpc>
                <a:spcBef>
                  <a:spcPct val="0"/>
                </a:spcBef>
                <a:spcAft>
                  <a:spcPct val="35000"/>
                </a:spcAft>
              </a:pPr>
              <a:r>
                <a:rPr lang="en-US"/>
                <a:t>Examiner</a:t>
              </a:r>
            </a:p>
            <a:p>
              <a:pPr algn="ctr" defTabSz="800100">
                <a:lnSpc>
                  <a:spcPct val="90000"/>
                </a:lnSpc>
                <a:spcBef>
                  <a:spcPct val="0"/>
                </a:spcBef>
                <a:spcAft>
                  <a:spcPct val="35000"/>
                </a:spcAft>
              </a:pPr>
              <a:r>
                <a:rPr lang="en-US"/>
                <a:t>or</a:t>
              </a:r>
            </a:p>
            <a:p>
              <a:pPr algn="ctr" defTabSz="800100">
                <a:lnSpc>
                  <a:spcPct val="90000"/>
                </a:lnSpc>
                <a:spcBef>
                  <a:spcPct val="0"/>
                </a:spcBef>
                <a:spcAft>
                  <a:spcPct val="35000"/>
                </a:spcAft>
              </a:pPr>
              <a:r>
                <a:rPr lang="en-US"/>
                <a:t>Staff Person</a:t>
              </a:r>
            </a:p>
            <a:p>
              <a:pPr algn="ctr" defTabSz="800100">
                <a:lnSpc>
                  <a:spcPct val="90000"/>
                </a:lnSpc>
                <a:spcBef>
                  <a:spcPct val="0"/>
                </a:spcBef>
                <a:spcAft>
                  <a:spcPct val="35000"/>
                </a:spcAft>
              </a:pPr>
              <a:r>
                <a:rPr lang="en-US"/>
                <a:t>contacts School Test Coordinator</a:t>
              </a:r>
            </a:p>
          </p:txBody>
        </p:sp>
        <p:sp>
          <p:nvSpPr>
            <p:cNvPr id="9" name="Freeform: Shape 8"/>
            <p:cNvSpPr/>
            <p:nvPr/>
          </p:nvSpPr>
          <p:spPr>
            <a:xfrm>
              <a:off x="3308472" y="3204051"/>
              <a:ext cx="339494" cy="397144"/>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algn="ctr" defTabSz="622300">
                <a:lnSpc>
                  <a:spcPct val="90000"/>
                </a:lnSpc>
                <a:spcBef>
                  <a:spcPct val="0"/>
                </a:spcBef>
                <a:spcAft>
                  <a:spcPct val="35000"/>
                </a:spcAft>
              </a:pPr>
              <a:endParaRPr lang="en-US" sz="1400"/>
            </a:p>
          </p:txBody>
        </p:sp>
        <p:sp>
          <p:nvSpPr>
            <p:cNvPr id="10" name="Freeform: Shape 9"/>
            <p:cNvSpPr/>
            <p:nvPr/>
          </p:nvSpPr>
          <p:spPr>
            <a:xfrm>
              <a:off x="3788889" y="2381737"/>
              <a:ext cx="1601390" cy="2041773"/>
            </a:xfrm>
            <a:custGeom>
              <a:avLst/>
              <a:gdLst>
                <a:gd name="connsiteX0" fmla="*/ 0 w 1601390"/>
                <a:gd name="connsiteY0" fmla="*/ 160139 h 2041773"/>
                <a:gd name="connsiteX1" fmla="*/ 160139 w 1601390"/>
                <a:gd name="connsiteY1" fmla="*/ 0 h 2041773"/>
                <a:gd name="connsiteX2" fmla="*/ 1441251 w 1601390"/>
                <a:gd name="connsiteY2" fmla="*/ 0 h 2041773"/>
                <a:gd name="connsiteX3" fmla="*/ 1601390 w 1601390"/>
                <a:gd name="connsiteY3" fmla="*/ 160139 h 2041773"/>
                <a:gd name="connsiteX4" fmla="*/ 1601390 w 1601390"/>
                <a:gd name="connsiteY4" fmla="*/ 1881634 h 2041773"/>
                <a:gd name="connsiteX5" fmla="*/ 1441251 w 1601390"/>
                <a:gd name="connsiteY5" fmla="*/ 2041773 h 2041773"/>
                <a:gd name="connsiteX6" fmla="*/ 160139 w 1601390"/>
                <a:gd name="connsiteY6" fmla="*/ 2041773 h 2041773"/>
                <a:gd name="connsiteX7" fmla="*/ 0 w 1601390"/>
                <a:gd name="connsiteY7" fmla="*/ 1881634 h 2041773"/>
                <a:gd name="connsiteX8" fmla="*/ 0 w 1601390"/>
                <a:gd name="connsiteY8" fmla="*/ 160139 h 20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2041773">
                  <a:moveTo>
                    <a:pt x="0" y="160139"/>
                  </a:moveTo>
                  <a:cubicBezTo>
                    <a:pt x="0" y="71697"/>
                    <a:pt x="71697" y="0"/>
                    <a:pt x="160139" y="0"/>
                  </a:cubicBezTo>
                  <a:lnTo>
                    <a:pt x="1441251" y="0"/>
                  </a:lnTo>
                  <a:cubicBezTo>
                    <a:pt x="1529693" y="0"/>
                    <a:pt x="1601390" y="71697"/>
                    <a:pt x="1601390" y="160139"/>
                  </a:cubicBezTo>
                  <a:lnTo>
                    <a:pt x="1601390" y="1881634"/>
                  </a:lnTo>
                  <a:cubicBezTo>
                    <a:pt x="1601390" y="1970076"/>
                    <a:pt x="1529693" y="2041773"/>
                    <a:pt x="1441251" y="2041773"/>
                  </a:cubicBezTo>
                  <a:lnTo>
                    <a:pt x="160139" y="2041773"/>
                  </a:lnTo>
                  <a:cubicBezTo>
                    <a:pt x="71697" y="2041773"/>
                    <a:pt x="0" y="1970076"/>
                    <a:pt x="0" y="1881634"/>
                  </a:cubicBezTo>
                  <a:lnTo>
                    <a:pt x="0" y="1601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483" tIns="115483" rIns="115483" bIns="115483" numCol="1" spcCol="1270" anchor="ctr" anchorCtr="0">
              <a:noAutofit/>
            </a:bodyPr>
            <a:lstStyle/>
            <a:p>
              <a:pPr algn="ctr" defTabSz="800100">
                <a:lnSpc>
                  <a:spcPct val="90000"/>
                </a:lnSpc>
                <a:spcBef>
                  <a:spcPct val="0"/>
                </a:spcBef>
                <a:spcAft>
                  <a:spcPct val="35000"/>
                </a:spcAft>
              </a:pPr>
              <a:r>
                <a:rPr lang="en-US"/>
                <a:t>School Test Coordinator informs </a:t>
              </a:r>
            </a:p>
            <a:p>
              <a:pPr algn="ctr" defTabSz="800100">
                <a:lnSpc>
                  <a:spcPct val="90000"/>
                </a:lnSpc>
                <a:spcBef>
                  <a:spcPct val="0"/>
                </a:spcBef>
                <a:spcAft>
                  <a:spcPct val="35000"/>
                </a:spcAft>
              </a:pPr>
              <a:r>
                <a:rPr lang="en-US"/>
                <a:t>System Test Coordinator &amp; Principal</a:t>
              </a:r>
            </a:p>
          </p:txBody>
        </p:sp>
        <p:sp>
          <p:nvSpPr>
            <p:cNvPr id="11" name="Freeform: Shape 10"/>
            <p:cNvSpPr/>
            <p:nvPr/>
          </p:nvSpPr>
          <p:spPr>
            <a:xfrm>
              <a:off x="5550419" y="3204051"/>
              <a:ext cx="339494" cy="397144"/>
            </a:xfrm>
            <a:custGeom>
              <a:avLst/>
              <a:gdLst>
                <a:gd name="connsiteX0" fmla="*/ 0 w 339494"/>
                <a:gd name="connsiteY0" fmla="*/ 79429 h 397144"/>
                <a:gd name="connsiteX1" fmla="*/ 169747 w 339494"/>
                <a:gd name="connsiteY1" fmla="*/ 79429 h 397144"/>
                <a:gd name="connsiteX2" fmla="*/ 169747 w 339494"/>
                <a:gd name="connsiteY2" fmla="*/ 0 h 397144"/>
                <a:gd name="connsiteX3" fmla="*/ 339494 w 339494"/>
                <a:gd name="connsiteY3" fmla="*/ 198572 h 397144"/>
                <a:gd name="connsiteX4" fmla="*/ 169747 w 339494"/>
                <a:gd name="connsiteY4" fmla="*/ 397144 h 397144"/>
                <a:gd name="connsiteX5" fmla="*/ 169747 w 339494"/>
                <a:gd name="connsiteY5" fmla="*/ 317715 h 397144"/>
                <a:gd name="connsiteX6" fmla="*/ 0 w 339494"/>
                <a:gd name="connsiteY6" fmla="*/ 317715 h 397144"/>
                <a:gd name="connsiteX7" fmla="*/ 0 w 339494"/>
                <a:gd name="connsiteY7" fmla="*/ 79429 h 39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94" h="397144">
                  <a:moveTo>
                    <a:pt x="0" y="79429"/>
                  </a:moveTo>
                  <a:lnTo>
                    <a:pt x="169747" y="79429"/>
                  </a:lnTo>
                  <a:lnTo>
                    <a:pt x="169747" y="0"/>
                  </a:lnTo>
                  <a:lnTo>
                    <a:pt x="339494" y="198572"/>
                  </a:lnTo>
                  <a:lnTo>
                    <a:pt x="169747" y="397144"/>
                  </a:lnTo>
                  <a:lnTo>
                    <a:pt x="169747" y="317715"/>
                  </a:lnTo>
                  <a:lnTo>
                    <a:pt x="0" y="317715"/>
                  </a:lnTo>
                  <a:lnTo>
                    <a:pt x="0" y="7942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9429" rIns="101848" bIns="79429" numCol="1" spcCol="1270" anchor="ctr" anchorCtr="0">
              <a:noAutofit/>
            </a:bodyPr>
            <a:lstStyle/>
            <a:p>
              <a:pPr algn="ctr" defTabSz="622300">
                <a:lnSpc>
                  <a:spcPct val="90000"/>
                </a:lnSpc>
                <a:spcBef>
                  <a:spcPct val="0"/>
                </a:spcBef>
                <a:spcAft>
                  <a:spcPct val="35000"/>
                </a:spcAft>
              </a:pPr>
              <a:endParaRPr lang="en-US" sz="1400"/>
            </a:p>
          </p:txBody>
        </p:sp>
        <p:sp>
          <p:nvSpPr>
            <p:cNvPr id="12" name="Freeform: Shape 11"/>
            <p:cNvSpPr/>
            <p:nvPr/>
          </p:nvSpPr>
          <p:spPr>
            <a:xfrm>
              <a:off x="6030836" y="2381737"/>
              <a:ext cx="1601390" cy="2041773"/>
            </a:xfrm>
            <a:custGeom>
              <a:avLst/>
              <a:gdLst>
                <a:gd name="connsiteX0" fmla="*/ 0 w 1601390"/>
                <a:gd name="connsiteY0" fmla="*/ 160139 h 2041773"/>
                <a:gd name="connsiteX1" fmla="*/ 160139 w 1601390"/>
                <a:gd name="connsiteY1" fmla="*/ 0 h 2041773"/>
                <a:gd name="connsiteX2" fmla="*/ 1441251 w 1601390"/>
                <a:gd name="connsiteY2" fmla="*/ 0 h 2041773"/>
                <a:gd name="connsiteX3" fmla="*/ 1601390 w 1601390"/>
                <a:gd name="connsiteY3" fmla="*/ 160139 h 2041773"/>
                <a:gd name="connsiteX4" fmla="*/ 1601390 w 1601390"/>
                <a:gd name="connsiteY4" fmla="*/ 1881634 h 2041773"/>
                <a:gd name="connsiteX5" fmla="*/ 1441251 w 1601390"/>
                <a:gd name="connsiteY5" fmla="*/ 2041773 h 2041773"/>
                <a:gd name="connsiteX6" fmla="*/ 160139 w 1601390"/>
                <a:gd name="connsiteY6" fmla="*/ 2041773 h 2041773"/>
                <a:gd name="connsiteX7" fmla="*/ 0 w 1601390"/>
                <a:gd name="connsiteY7" fmla="*/ 1881634 h 2041773"/>
                <a:gd name="connsiteX8" fmla="*/ 0 w 1601390"/>
                <a:gd name="connsiteY8" fmla="*/ 160139 h 20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390" h="2041773">
                  <a:moveTo>
                    <a:pt x="0" y="160139"/>
                  </a:moveTo>
                  <a:cubicBezTo>
                    <a:pt x="0" y="71697"/>
                    <a:pt x="71697" y="0"/>
                    <a:pt x="160139" y="0"/>
                  </a:cubicBezTo>
                  <a:lnTo>
                    <a:pt x="1441251" y="0"/>
                  </a:lnTo>
                  <a:cubicBezTo>
                    <a:pt x="1529693" y="0"/>
                    <a:pt x="1601390" y="71697"/>
                    <a:pt x="1601390" y="160139"/>
                  </a:cubicBezTo>
                  <a:lnTo>
                    <a:pt x="1601390" y="1881634"/>
                  </a:lnTo>
                  <a:cubicBezTo>
                    <a:pt x="1601390" y="1970076"/>
                    <a:pt x="1529693" y="2041773"/>
                    <a:pt x="1441251" y="2041773"/>
                  </a:cubicBezTo>
                  <a:lnTo>
                    <a:pt x="160139" y="2041773"/>
                  </a:lnTo>
                  <a:cubicBezTo>
                    <a:pt x="71697" y="2041773"/>
                    <a:pt x="0" y="1970076"/>
                    <a:pt x="0" y="1881634"/>
                  </a:cubicBezTo>
                  <a:lnTo>
                    <a:pt x="0" y="16013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483" tIns="115483" rIns="115483" bIns="115483" numCol="1" spcCol="1270" anchor="ctr" anchorCtr="0">
              <a:noAutofit/>
            </a:bodyPr>
            <a:lstStyle/>
            <a:p>
              <a:pPr algn="ctr" defTabSz="800100">
                <a:lnSpc>
                  <a:spcPct val="90000"/>
                </a:lnSpc>
                <a:spcBef>
                  <a:spcPct val="0"/>
                </a:spcBef>
                <a:spcAft>
                  <a:spcPct val="35000"/>
                </a:spcAft>
              </a:pPr>
              <a:r>
                <a:rPr lang="en-US"/>
                <a:t>System Test Coordinator contacts  Assessment Division</a:t>
              </a:r>
            </a:p>
          </p:txBody>
        </p:sp>
      </p:grpSp>
    </p:spTree>
    <p:extLst>
      <p:ext uri="{BB962C8B-B14F-4D97-AF65-F5344CB8AC3E}">
        <p14:creationId xmlns:p14="http://schemas.microsoft.com/office/powerpoint/2010/main" val="1606730563"/>
      </p:ext>
    </p:extLst>
  </p:cSld>
  <p:clrMapOvr>
    <a:masterClrMapping/>
  </p:clrMapOvr>
  <mc:AlternateContent xmlns:mc="http://schemas.openxmlformats.org/markup-compatibility/2006" xmlns:p14="http://schemas.microsoft.com/office/powerpoint/2010/main">
    <mc:Choice Requires="p14">
      <p:transition p14:dur="0" advTm="36912"/>
    </mc:Choice>
    <mc:Fallback xmlns="">
      <p:transition advTm="3691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10600" y="6356351"/>
            <a:ext cx="2057400" cy="365125"/>
          </a:xfrm>
        </p:spPr>
        <p:txBody>
          <a:bodyPr/>
          <a:lstStyle/>
          <a:p>
            <a:fld id="{B63E4CEF-BB1E-48C7-AE93-F39F6AA99AD7}" type="slidenum">
              <a:rPr lang="en-US" smtClean="0"/>
              <a:pPr/>
              <a:t>51</a:t>
            </a:fld>
            <a:endParaRPr lang="en-US" dirty="0"/>
          </a:p>
        </p:txBody>
      </p:sp>
      <p:sp>
        <p:nvSpPr>
          <p:cNvPr id="3" name="Content Placeholder 2"/>
          <p:cNvSpPr txBox="1">
            <a:spLocks/>
          </p:cNvSpPr>
          <p:nvPr/>
        </p:nvSpPr>
        <p:spPr>
          <a:xfrm>
            <a:off x="1130862" y="808050"/>
            <a:ext cx="7800790" cy="50797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3900" dirty="0">
                <a:solidFill>
                  <a:schemeClr val="accent6">
                    <a:lumMod val="75000"/>
                  </a:schemeClr>
                </a:solidFill>
              </a:rPr>
              <a:t>Reporting</a:t>
            </a:r>
            <a:endParaRPr lang="en-US" altLang="en-US" sz="3900" dirty="0">
              <a:solidFill>
                <a:schemeClr val="accent6">
                  <a:lumMod val="75000"/>
                </a:schemeClr>
              </a:solidFill>
            </a:endParaRPr>
          </a:p>
          <a:p>
            <a:pPr marL="0" indent="0">
              <a:buNone/>
              <a:defRPr/>
            </a:pPr>
            <a:r>
              <a:rPr lang="en-US" altLang="en-US" sz="3600" dirty="0"/>
              <a:t>The School Test Coordinator must provide information to the System Test Coordinator that details:</a:t>
            </a:r>
          </a:p>
          <a:p>
            <a:pPr lvl="1">
              <a:defRPr/>
            </a:pPr>
            <a:r>
              <a:rPr lang="en-US" altLang="en-US" sz="2800" dirty="0"/>
              <a:t>What happened</a:t>
            </a:r>
          </a:p>
          <a:p>
            <a:pPr lvl="1">
              <a:defRPr/>
            </a:pPr>
            <a:r>
              <a:rPr lang="en-US" altLang="en-US" sz="2800" dirty="0"/>
              <a:t>Who was involved</a:t>
            </a:r>
            <a:endParaRPr lang="en-US" altLang="en-US" sz="2000" dirty="0"/>
          </a:p>
          <a:p>
            <a:pPr lvl="1">
              <a:defRPr/>
            </a:pPr>
            <a:r>
              <a:rPr lang="en-US" altLang="en-US" sz="2800" dirty="0"/>
              <a:t>To what degree was the student disadvantaged or advantaged</a:t>
            </a:r>
          </a:p>
          <a:p>
            <a:pPr lvl="1">
              <a:defRPr/>
            </a:pPr>
            <a:r>
              <a:rPr lang="en-US" altLang="en-US" sz="2800" dirty="0"/>
              <a:t> What information supports the district’s recommendation(s) or conclusions (e.g., written statements, video…)</a:t>
            </a:r>
          </a:p>
          <a:p>
            <a:pPr marL="0" indent="0">
              <a:buNone/>
              <a:defRPr/>
            </a:pPr>
            <a:endParaRPr lang="en-US" altLang="en-US" sz="2400" dirty="0"/>
          </a:p>
          <a:p>
            <a:pPr>
              <a:defRPr/>
            </a:pPr>
            <a:endParaRPr lang="en-US" altLang="en-US" sz="2000" dirty="0"/>
          </a:p>
          <a:p>
            <a:pPr>
              <a:defRPr/>
            </a:pPr>
            <a:endParaRPr lang="en-US" altLang="en-US" dirty="0"/>
          </a:p>
          <a:p>
            <a:pPr lvl="2">
              <a:buFont typeface="Arial" charset="0"/>
              <a:buNone/>
              <a:defRPr/>
            </a:pPr>
            <a:endParaRPr lang="en-US" altLang="en-US" sz="1800" dirty="0"/>
          </a:p>
          <a:p>
            <a:pPr lvl="1">
              <a:buFont typeface="Arial" charset="0"/>
              <a:buNone/>
              <a:defRPr/>
            </a:pPr>
            <a:endParaRPr lang="en-US" altLang="en-US" dirty="0"/>
          </a:p>
        </p:txBody>
      </p:sp>
      <p:pic>
        <p:nvPicPr>
          <p:cNvPr id="6" name="Picture 5" descr="Young businessman hand on chin">
            <a:extLst>
              <a:ext uri="{FF2B5EF4-FFF2-40B4-BE49-F238E27FC236}">
                <a16:creationId xmlns:a16="http://schemas.microsoft.com/office/drawing/2014/main" id="{4AF8414D-31AF-48FC-A845-08F768B81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652" y="136524"/>
            <a:ext cx="2057400" cy="6640082"/>
          </a:xfrm>
          <a:prstGeom prst="rect">
            <a:avLst/>
          </a:prstGeom>
        </p:spPr>
      </p:pic>
    </p:spTree>
    <p:extLst>
      <p:ext uri="{BB962C8B-B14F-4D97-AF65-F5344CB8AC3E}">
        <p14:creationId xmlns:p14="http://schemas.microsoft.com/office/powerpoint/2010/main" val="117201056"/>
      </p:ext>
    </p:extLst>
  </p:cSld>
  <p:clrMapOvr>
    <a:masterClrMapping/>
  </p:clrMapOvr>
  <mc:AlternateContent xmlns:mc="http://schemas.openxmlformats.org/markup-compatibility/2006" xmlns:p14="http://schemas.microsoft.com/office/powerpoint/2010/main">
    <mc:Choice Requires="p14">
      <p:transition p14:dur="0" advTm="50849"/>
    </mc:Choice>
    <mc:Fallback xmlns="">
      <p:transition advTm="50849"/>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10600" y="6356351"/>
            <a:ext cx="2057400" cy="365125"/>
          </a:xfrm>
        </p:spPr>
        <p:txBody>
          <a:bodyPr/>
          <a:lstStyle/>
          <a:p>
            <a:fld id="{B63E4CEF-BB1E-48C7-AE93-F39F6AA99AD7}" type="slidenum">
              <a:rPr lang="en-US" smtClean="0"/>
              <a:pPr/>
              <a:t>52</a:t>
            </a:fld>
            <a:endParaRPr lang="en-US" dirty="0"/>
          </a:p>
        </p:txBody>
      </p:sp>
      <p:sp>
        <p:nvSpPr>
          <p:cNvPr id="7" name="TextBox 6">
            <a:extLst>
              <a:ext uri="{FF2B5EF4-FFF2-40B4-BE49-F238E27FC236}">
                <a16:creationId xmlns:a16="http://schemas.microsoft.com/office/drawing/2014/main" id="{ED960F4E-3C5F-43FB-A5BC-D80243C5428F}"/>
              </a:ext>
            </a:extLst>
          </p:cNvPr>
          <p:cNvSpPr txBox="1"/>
          <p:nvPr/>
        </p:nvSpPr>
        <p:spPr>
          <a:xfrm>
            <a:off x="1070765" y="752785"/>
            <a:ext cx="7255966" cy="4770537"/>
          </a:xfrm>
          <a:prstGeom prst="rect">
            <a:avLst/>
          </a:prstGeom>
          <a:noFill/>
        </p:spPr>
        <p:txBody>
          <a:bodyPr wrap="square" rtlCol="0">
            <a:spAutoFit/>
          </a:bodyPr>
          <a:lstStyle/>
          <a:p>
            <a:r>
              <a:rPr lang="en-US" sz="3600" dirty="0">
                <a:solidFill>
                  <a:schemeClr val="accent6">
                    <a:lumMod val="75000"/>
                  </a:schemeClr>
                </a:solidFill>
              </a:rPr>
              <a:t>Documentation</a:t>
            </a:r>
          </a:p>
          <a:p>
            <a:pPr marL="342900" indent="-342900">
              <a:buFont typeface="Arial" panose="020B0604020202020204" pitchFamily="34" charset="0"/>
              <a:buChar char="•"/>
            </a:pPr>
            <a:r>
              <a:rPr lang="en-US" sz="3600" dirty="0"/>
              <a:t>School Test Coordinator tells the System Test Coordinator about an irregularity</a:t>
            </a:r>
          </a:p>
          <a:p>
            <a:pPr marL="800100" lvl="1" indent="-342900">
              <a:buFont typeface="Arial" panose="020B0604020202020204" pitchFamily="34" charset="0"/>
              <a:buChar char="•"/>
            </a:pPr>
            <a:r>
              <a:rPr lang="en-US" sz="3200" dirty="0"/>
              <a:t>A student left the classroom unsupervised</a:t>
            </a:r>
          </a:p>
          <a:p>
            <a:pPr marL="800100" lvl="1" indent="-342900">
              <a:buFont typeface="Arial" panose="020B0604020202020204" pitchFamily="34" charset="0"/>
              <a:buChar char="•"/>
            </a:pPr>
            <a:r>
              <a:rPr lang="en-US" sz="3200" dirty="0"/>
              <a:t>School Testing Coordinator was required to provide proper documentation</a:t>
            </a:r>
          </a:p>
        </p:txBody>
      </p:sp>
      <p:pic>
        <p:nvPicPr>
          <p:cNvPr id="8" name="Picture 7" descr="Young businessman hand on chin">
            <a:extLst>
              <a:ext uri="{FF2B5EF4-FFF2-40B4-BE49-F238E27FC236}">
                <a16:creationId xmlns:a16="http://schemas.microsoft.com/office/drawing/2014/main" id="{9ACED459-BC83-442B-8DF5-27815F80B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652" y="136524"/>
            <a:ext cx="2057400" cy="6640082"/>
          </a:xfrm>
          <a:prstGeom prst="rect">
            <a:avLst/>
          </a:prstGeom>
        </p:spPr>
      </p:pic>
    </p:spTree>
    <p:extLst>
      <p:ext uri="{BB962C8B-B14F-4D97-AF65-F5344CB8AC3E}">
        <p14:creationId xmlns:p14="http://schemas.microsoft.com/office/powerpoint/2010/main" val="1644277778"/>
      </p:ext>
    </p:extLst>
  </p:cSld>
  <p:clrMapOvr>
    <a:masterClrMapping/>
  </p:clrMapOvr>
  <mc:AlternateContent xmlns:mc="http://schemas.openxmlformats.org/markup-compatibility/2006" xmlns:p14="http://schemas.microsoft.com/office/powerpoint/2010/main">
    <mc:Choice Requires="p14">
      <p:transition p14:dur="0" advTm="50849"/>
    </mc:Choice>
    <mc:Fallback xmlns="">
      <p:transition advTm="50849"/>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a:t>
            </a:r>
          </a:p>
        </p:txBody>
      </p:sp>
      <p:sp>
        <p:nvSpPr>
          <p:cNvPr id="5" name="Slide Number Placeholder 4"/>
          <p:cNvSpPr>
            <a:spLocks noGrp="1"/>
          </p:cNvSpPr>
          <p:nvPr>
            <p:ph type="sldNum" sz="quarter" idx="4294967295"/>
          </p:nvPr>
        </p:nvSpPr>
        <p:spPr>
          <a:xfrm>
            <a:off x="8610600" y="6356351"/>
            <a:ext cx="2057400" cy="365125"/>
          </a:xfrm>
        </p:spPr>
        <p:txBody>
          <a:bodyPr/>
          <a:lstStyle/>
          <a:p>
            <a:fld id="{B63E4CEF-BB1E-48C7-AE93-F39F6AA99AD7}" type="slidenum">
              <a:rPr lang="en-US" smtClean="0"/>
              <a:pPr/>
              <a:t>53</a:t>
            </a:fld>
            <a:endParaRPr lang="en-US" dirty="0"/>
          </a:p>
        </p:txBody>
      </p:sp>
      <p:sp>
        <p:nvSpPr>
          <p:cNvPr id="25" name="Freeform: Shape 24"/>
          <p:cNvSpPr/>
          <p:nvPr/>
        </p:nvSpPr>
        <p:spPr>
          <a:xfrm>
            <a:off x="2307198" y="1829857"/>
            <a:ext cx="7886700" cy="835379"/>
          </a:xfrm>
          <a:custGeom>
            <a:avLst/>
            <a:gdLst>
              <a:gd name="connsiteX0" fmla="*/ 0 w 7886700"/>
              <a:gd name="connsiteY0" fmla="*/ 139233 h 835379"/>
              <a:gd name="connsiteX1" fmla="*/ 139233 w 7886700"/>
              <a:gd name="connsiteY1" fmla="*/ 0 h 835379"/>
              <a:gd name="connsiteX2" fmla="*/ 7747467 w 7886700"/>
              <a:gd name="connsiteY2" fmla="*/ 0 h 835379"/>
              <a:gd name="connsiteX3" fmla="*/ 7886700 w 7886700"/>
              <a:gd name="connsiteY3" fmla="*/ 139233 h 835379"/>
              <a:gd name="connsiteX4" fmla="*/ 7886700 w 7886700"/>
              <a:gd name="connsiteY4" fmla="*/ 696146 h 835379"/>
              <a:gd name="connsiteX5" fmla="*/ 7747467 w 7886700"/>
              <a:gd name="connsiteY5" fmla="*/ 835379 h 835379"/>
              <a:gd name="connsiteX6" fmla="*/ 139233 w 7886700"/>
              <a:gd name="connsiteY6" fmla="*/ 835379 h 835379"/>
              <a:gd name="connsiteX7" fmla="*/ 0 w 7886700"/>
              <a:gd name="connsiteY7" fmla="*/ 696146 h 835379"/>
              <a:gd name="connsiteX8" fmla="*/ 0 w 7886700"/>
              <a:gd name="connsiteY8" fmla="*/ 139233 h 83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6700" h="835379">
                <a:moveTo>
                  <a:pt x="0" y="139233"/>
                </a:moveTo>
                <a:cubicBezTo>
                  <a:pt x="0" y="62337"/>
                  <a:pt x="62337" y="0"/>
                  <a:pt x="139233" y="0"/>
                </a:cubicBezTo>
                <a:lnTo>
                  <a:pt x="7747467" y="0"/>
                </a:lnTo>
                <a:cubicBezTo>
                  <a:pt x="7824363" y="0"/>
                  <a:pt x="7886700" y="62337"/>
                  <a:pt x="7886700" y="139233"/>
                </a:cubicBezTo>
                <a:lnTo>
                  <a:pt x="7886700" y="696146"/>
                </a:lnTo>
                <a:cubicBezTo>
                  <a:pt x="7886700" y="773042"/>
                  <a:pt x="7824363" y="835379"/>
                  <a:pt x="7747467" y="835379"/>
                </a:cubicBezTo>
                <a:lnTo>
                  <a:pt x="139233" y="835379"/>
                </a:lnTo>
                <a:cubicBezTo>
                  <a:pt x="62337" y="835379"/>
                  <a:pt x="0" y="773042"/>
                  <a:pt x="0" y="696146"/>
                </a:cubicBezTo>
                <a:lnTo>
                  <a:pt x="0" y="1392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790" tIns="120790" rIns="120790" bIns="120790" numCol="1" spcCol="1270" anchor="ctr" anchorCtr="0">
            <a:noAutofit/>
          </a:bodyPr>
          <a:lstStyle/>
          <a:p>
            <a:pPr defTabSz="933450">
              <a:lnSpc>
                <a:spcPct val="90000"/>
              </a:lnSpc>
              <a:spcBef>
                <a:spcPct val="0"/>
              </a:spcBef>
              <a:spcAft>
                <a:spcPct val="35000"/>
              </a:spcAft>
            </a:pPr>
            <a:r>
              <a:rPr lang="en-US" sz="2100" dirty="0"/>
              <a:t>Ms. Smith allowed Malcolm Jacobs to walk unsupervised to the office prior to the break. </a:t>
            </a:r>
          </a:p>
        </p:txBody>
      </p:sp>
      <p:sp>
        <p:nvSpPr>
          <p:cNvPr id="26" name="Freeform: Shape 25"/>
          <p:cNvSpPr/>
          <p:nvPr/>
        </p:nvSpPr>
        <p:spPr>
          <a:xfrm>
            <a:off x="2307198" y="2725717"/>
            <a:ext cx="7886700" cy="759435"/>
          </a:xfrm>
          <a:custGeom>
            <a:avLst/>
            <a:gdLst>
              <a:gd name="connsiteX0" fmla="*/ 0 w 7886700"/>
              <a:gd name="connsiteY0" fmla="*/ 126575 h 759435"/>
              <a:gd name="connsiteX1" fmla="*/ 126575 w 7886700"/>
              <a:gd name="connsiteY1" fmla="*/ 0 h 759435"/>
              <a:gd name="connsiteX2" fmla="*/ 7760125 w 7886700"/>
              <a:gd name="connsiteY2" fmla="*/ 0 h 759435"/>
              <a:gd name="connsiteX3" fmla="*/ 7886700 w 7886700"/>
              <a:gd name="connsiteY3" fmla="*/ 126575 h 759435"/>
              <a:gd name="connsiteX4" fmla="*/ 7886700 w 7886700"/>
              <a:gd name="connsiteY4" fmla="*/ 632860 h 759435"/>
              <a:gd name="connsiteX5" fmla="*/ 7760125 w 7886700"/>
              <a:gd name="connsiteY5" fmla="*/ 759435 h 759435"/>
              <a:gd name="connsiteX6" fmla="*/ 126575 w 7886700"/>
              <a:gd name="connsiteY6" fmla="*/ 759435 h 759435"/>
              <a:gd name="connsiteX7" fmla="*/ 0 w 7886700"/>
              <a:gd name="connsiteY7" fmla="*/ 632860 h 759435"/>
              <a:gd name="connsiteX8" fmla="*/ 0 w 7886700"/>
              <a:gd name="connsiteY8" fmla="*/ 126575 h 7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6700" h="759435">
                <a:moveTo>
                  <a:pt x="0" y="126575"/>
                </a:moveTo>
                <a:cubicBezTo>
                  <a:pt x="0" y="56670"/>
                  <a:pt x="56670" y="0"/>
                  <a:pt x="126575" y="0"/>
                </a:cubicBezTo>
                <a:lnTo>
                  <a:pt x="7760125" y="0"/>
                </a:lnTo>
                <a:cubicBezTo>
                  <a:pt x="7830030" y="0"/>
                  <a:pt x="7886700" y="56670"/>
                  <a:pt x="7886700" y="126575"/>
                </a:cubicBezTo>
                <a:lnTo>
                  <a:pt x="7886700" y="632860"/>
                </a:lnTo>
                <a:cubicBezTo>
                  <a:pt x="7886700" y="702765"/>
                  <a:pt x="7830030" y="759435"/>
                  <a:pt x="7760125" y="759435"/>
                </a:cubicBezTo>
                <a:lnTo>
                  <a:pt x="126575" y="759435"/>
                </a:lnTo>
                <a:cubicBezTo>
                  <a:pt x="56670" y="759435"/>
                  <a:pt x="0" y="702765"/>
                  <a:pt x="0" y="632860"/>
                </a:cubicBezTo>
                <a:lnTo>
                  <a:pt x="0" y="12657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083" tIns="117083" rIns="117083" bIns="117083" numCol="1" spcCol="1270" anchor="ctr" anchorCtr="0">
            <a:noAutofit/>
          </a:bodyPr>
          <a:lstStyle/>
          <a:p>
            <a:pPr defTabSz="933450">
              <a:lnSpc>
                <a:spcPct val="90000"/>
              </a:lnSpc>
              <a:spcBef>
                <a:spcPct val="0"/>
              </a:spcBef>
              <a:spcAft>
                <a:spcPct val="35000"/>
              </a:spcAft>
            </a:pPr>
            <a:r>
              <a:rPr lang="en-US" sz="2100" dirty="0"/>
              <a:t>He was away for 10 minutes. Video shows he went straight to the office</a:t>
            </a:r>
          </a:p>
        </p:txBody>
      </p:sp>
      <p:sp>
        <p:nvSpPr>
          <p:cNvPr id="27" name="Freeform: Shape 26"/>
          <p:cNvSpPr/>
          <p:nvPr/>
        </p:nvSpPr>
        <p:spPr>
          <a:xfrm>
            <a:off x="2307198" y="3545632"/>
            <a:ext cx="7886700" cy="835379"/>
          </a:xfrm>
          <a:custGeom>
            <a:avLst/>
            <a:gdLst>
              <a:gd name="connsiteX0" fmla="*/ 0 w 7886700"/>
              <a:gd name="connsiteY0" fmla="*/ 139233 h 835379"/>
              <a:gd name="connsiteX1" fmla="*/ 139233 w 7886700"/>
              <a:gd name="connsiteY1" fmla="*/ 0 h 835379"/>
              <a:gd name="connsiteX2" fmla="*/ 7747467 w 7886700"/>
              <a:gd name="connsiteY2" fmla="*/ 0 h 835379"/>
              <a:gd name="connsiteX3" fmla="*/ 7886700 w 7886700"/>
              <a:gd name="connsiteY3" fmla="*/ 139233 h 835379"/>
              <a:gd name="connsiteX4" fmla="*/ 7886700 w 7886700"/>
              <a:gd name="connsiteY4" fmla="*/ 696146 h 835379"/>
              <a:gd name="connsiteX5" fmla="*/ 7747467 w 7886700"/>
              <a:gd name="connsiteY5" fmla="*/ 835379 h 835379"/>
              <a:gd name="connsiteX6" fmla="*/ 139233 w 7886700"/>
              <a:gd name="connsiteY6" fmla="*/ 835379 h 835379"/>
              <a:gd name="connsiteX7" fmla="*/ 0 w 7886700"/>
              <a:gd name="connsiteY7" fmla="*/ 696146 h 835379"/>
              <a:gd name="connsiteX8" fmla="*/ 0 w 7886700"/>
              <a:gd name="connsiteY8" fmla="*/ 139233 h 83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6700" h="835379">
                <a:moveTo>
                  <a:pt x="0" y="139233"/>
                </a:moveTo>
                <a:cubicBezTo>
                  <a:pt x="0" y="62337"/>
                  <a:pt x="62337" y="0"/>
                  <a:pt x="139233" y="0"/>
                </a:cubicBezTo>
                <a:lnTo>
                  <a:pt x="7747467" y="0"/>
                </a:lnTo>
                <a:cubicBezTo>
                  <a:pt x="7824363" y="0"/>
                  <a:pt x="7886700" y="62337"/>
                  <a:pt x="7886700" y="139233"/>
                </a:cubicBezTo>
                <a:lnTo>
                  <a:pt x="7886700" y="696146"/>
                </a:lnTo>
                <a:cubicBezTo>
                  <a:pt x="7886700" y="773042"/>
                  <a:pt x="7824363" y="835379"/>
                  <a:pt x="7747467" y="835379"/>
                </a:cubicBezTo>
                <a:lnTo>
                  <a:pt x="139233" y="835379"/>
                </a:lnTo>
                <a:cubicBezTo>
                  <a:pt x="62337" y="835379"/>
                  <a:pt x="0" y="773042"/>
                  <a:pt x="0" y="696146"/>
                </a:cubicBezTo>
                <a:lnTo>
                  <a:pt x="0" y="1392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790" tIns="120790" rIns="120790" bIns="120790" numCol="1" spcCol="1270" anchor="ctr" anchorCtr="0">
            <a:noAutofit/>
          </a:bodyPr>
          <a:lstStyle/>
          <a:p>
            <a:pPr defTabSz="933450">
              <a:lnSpc>
                <a:spcPct val="90000"/>
              </a:lnSpc>
              <a:spcBef>
                <a:spcPct val="0"/>
              </a:spcBef>
              <a:spcAft>
                <a:spcPct val="35000"/>
              </a:spcAft>
            </a:pPr>
            <a:r>
              <a:rPr lang="en-US" sz="2100" dirty="0"/>
              <a:t>While in the office, he did not have access to  electronic equipment or test related content.</a:t>
            </a:r>
          </a:p>
        </p:txBody>
      </p:sp>
      <p:sp>
        <p:nvSpPr>
          <p:cNvPr id="29" name="Freeform: Shape 28"/>
          <p:cNvSpPr/>
          <p:nvPr/>
        </p:nvSpPr>
        <p:spPr>
          <a:xfrm>
            <a:off x="2307198" y="4441491"/>
            <a:ext cx="7886700" cy="835379"/>
          </a:xfrm>
          <a:custGeom>
            <a:avLst/>
            <a:gdLst>
              <a:gd name="connsiteX0" fmla="*/ 0 w 7886700"/>
              <a:gd name="connsiteY0" fmla="*/ 139233 h 835379"/>
              <a:gd name="connsiteX1" fmla="*/ 139233 w 7886700"/>
              <a:gd name="connsiteY1" fmla="*/ 0 h 835379"/>
              <a:gd name="connsiteX2" fmla="*/ 7747467 w 7886700"/>
              <a:gd name="connsiteY2" fmla="*/ 0 h 835379"/>
              <a:gd name="connsiteX3" fmla="*/ 7886700 w 7886700"/>
              <a:gd name="connsiteY3" fmla="*/ 139233 h 835379"/>
              <a:gd name="connsiteX4" fmla="*/ 7886700 w 7886700"/>
              <a:gd name="connsiteY4" fmla="*/ 696146 h 835379"/>
              <a:gd name="connsiteX5" fmla="*/ 7747467 w 7886700"/>
              <a:gd name="connsiteY5" fmla="*/ 835379 h 835379"/>
              <a:gd name="connsiteX6" fmla="*/ 139233 w 7886700"/>
              <a:gd name="connsiteY6" fmla="*/ 835379 h 835379"/>
              <a:gd name="connsiteX7" fmla="*/ 0 w 7886700"/>
              <a:gd name="connsiteY7" fmla="*/ 696146 h 835379"/>
              <a:gd name="connsiteX8" fmla="*/ 0 w 7886700"/>
              <a:gd name="connsiteY8" fmla="*/ 139233 h 83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6700" h="835379">
                <a:moveTo>
                  <a:pt x="0" y="139233"/>
                </a:moveTo>
                <a:cubicBezTo>
                  <a:pt x="0" y="62337"/>
                  <a:pt x="62337" y="0"/>
                  <a:pt x="139233" y="0"/>
                </a:cubicBezTo>
                <a:lnTo>
                  <a:pt x="7747467" y="0"/>
                </a:lnTo>
                <a:cubicBezTo>
                  <a:pt x="7824363" y="0"/>
                  <a:pt x="7886700" y="62337"/>
                  <a:pt x="7886700" y="139233"/>
                </a:cubicBezTo>
                <a:lnTo>
                  <a:pt x="7886700" y="696146"/>
                </a:lnTo>
                <a:cubicBezTo>
                  <a:pt x="7886700" y="773042"/>
                  <a:pt x="7824363" y="835379"/>
                  <a:pt x="7747467" y="835379"/>
                </a:cubicBezTo>
                <a:lnTo>
                  <a:pt x="139233" y="835379"/>
                </a:lnTo>
                <a:cubicBezTo>
                  <a:pt x="62337" y="835379"/>
                  <a:pt x="0" y="773042"/>
                  <a:pt x="0" y="696146"/>
                </a:cubicBezTo>
                <a:lnTo>
                  <a:pt x="0" y="13923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790" tIns="120790" rIns="120790" bIns="120790" numCol="1" spcCol="1270" anchor="ctr" anchorCtr="0">
            <a:noAutofit/>
          </a:bodyPr>
          <a:lstStyle/>
          <a:p>
            <a:pPr defTabSz="933450">
              <a:lnSpc>
                <a:spcPct val="90000"/>
              </a:lnSpc>
              <a:spcBef>
                <a:spcPct val="0"/>
              </a:spcBef>
              <a:spcAft>
                <a:spcPct val="35000"/>
              </a:spcAft>
            </a:pPr>
            <a:r>
              <a:rPr lang="en-US" sz="2100" dirty="0"/>
              <a:t>He completed his test before the examiner called time (see examiner’s statement).</a:t>
            </a:r>
          </a:p>
        </p:txBody>
      </p:sp>
    </p:spTree>
    <p:custDataLst>
      <p:tags r:id="rId1"/>
    </p:custDataLst>
    <p:extLst>
      <p:ext uri="{BB962C8B-B14F-4D97-AF65-F5344CB8AC3E}">
        <p14:creationId xmlns:p14="http://schemas.microsoft.com/office/powerpoint/2010/main" val="1408697543"/>
      </p:ext>
    </p:extLst>
  </p:cSld>
  <p:clrMapOvr>
    <a:masterClrMapping/>
  </p:clrMapOvr>
  <mc:AlternateContent xmlns:mc="http://schemas.openxmlformats.org/markup-compatibility/2006" xmlns:p14="http://schemas.microsoft.com/office/powerpoint/2010/main">
    <mc:Choice Requires="p14">
      <p:transition p14:dur="0" advTm="84689"/>
    </mc:Choice>
    <mc:Fallback xmlns="">
      <p:transition advTm="84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Accommodation Error</a:t>
            </a:r>
          </a:p>
        </p:txBody>
      </p:sp>
      <p:sp>
        <p:nvSpPr>
          <p:cNvPr id="3" name="Content Placeholder 2"/>
          <p:cNvSpPr>
            <a:spLocks noGrp="1"/>
          </p:cNvSpPr>
          <p:nvPr>
            <p:ph idx="1"/>
          </p:nvPr>
        </p:nvSpPr>
        <p:spPr/>
        <p:txBody>
          <a:bodyPr>
            <a:normAutofit lnSpcReduction="10000"/>
          </a:bodyPr>
          <a:lstStyle/>
          <a:p>
            <a:pPr marL="0" indent="0">
              <a:buNone/>
            </a:pPr>
            <a:r>
              <a:rPr lang="en-US" b="1" dirty="0"/>
              <a:t>Minimize Risks</a:t>
            </a:r>
          </a:p>
          <a:p>
            <a:pPr lvl="1"/>
            <a:r>
              <a:rPr lang="en-US" dirty="0"/>
              <a:t>Examiners should know what accommodations students are scheduled to receive prior to testing</a:t>
            </a:r>
          </a:p>
          <a:p>
            <a:pPr lvl="1"/>
            <a:r>
              <a:rPr lang="en-US" dirty="0"/>
              <a:t>Review daily schedules of students with extended time </a:t>
            </a:r>
          </a:p>
          <a:p>
            <a:pPr lvl="2"/>
            <a:r>
              <a:rPr lang="en-US" dirty="0"/>
              <a:t>Should sessions begin earlier to avoid conflicts with lunch and school dismissal</a:t>
            </a:r>
          </a:p>
          <a:p>
            <a:pPr lvl="1"/>
            <a:r>
              <a:rPr lang="en-US" dirty="0"/>
              <a:t>Examiners should ensure they have space for accommodated materials and assistive technology </a:t>
            </a:r>
          </a:p>
          <a:p>
            <a:pPr lvl="2"/>
            <a:r>
              <a:rPr lang="en-US" dirty="0"/>
              <a:t>Headsets</a:t>
            </a:r>
          </a:p>
          <a:p>
            <a:pPr lvl="2"/>
            <a:r>
              <a:rPr lang="en-US" dirty="0"/>
              <a:t>Braille Booklets</a:t>
            </a:r>
          </a:p>
          <a:p>
            <a:pPr lvl="2"/>
            <a:r>
              <a:rPr lang="en-US" dirty="0"/>
              <a:t>Large monitors</a:t>
            </a:r>
          </a:p>
          <a:p>
            <a:pPr lvl="2"/>
            <a:r>
              <a:rPr lang="en-US" dirty="0"/>
              <a:t>Adaptive keyboards </a:t>
            </a:r>
          </a:p>
          <a:p>
            <a:pPr lvl="1"/>
            <a:endParaRPr lang="en-US" dirty="0"/>
          </a:p>
        </p:txBody>
      </p:sp>
      <p:sp>
        <p:nvSpPr>
          <p:cNvPr id="4" name="Slide Number Placeholder 3"/>
          <p:cNvSpPr>
            <a:spLocks noGrp="1"/>
          </p:cNvSpPr>
          <p:nvPr>
            <p:ph type="sldNum" sz="quarter" idx="4294967295"/>
          </p:nvPr>
        </p:nvSpPr>
        <p:spPr>
          <a:xfrm>
            <a:off x="8610600" y="6356351"/>
            <a:ext cx="2057400" cy="365125"/>
          </a:xfrm>
        </p:spPr>
        <p:txBody>
          <a:bodyPr/>
          <a:lstStyle/>
          <a:p>
            <a:fld id="{B63E4CEF-BB1E-48C7-AE93-F39F6AA99AD7}" type="slidenum">
              <a:rPr lang="en-US" smtClean="0"/>
              <a:pPr/>
              <a:t>54</a:t>
            </a:fld>
            <a:endParaRPr lang="en-US" dirty="0"/>
          </a:p>
        </p:txBody>
      </p:sp>
    </p:spTree>
    <p:extLst>
      <p:ext uri="{BB962C8B-B14F-4D97-AF65-F5344CB8AC3E}">
        <p14:creationId xmlns:p14="http://schemas.microsoft.com/office/powerpoint/2010/main" val="3087324967"/>
      </p:ext>
    </p:extLst>
  </p:cSld>
  <p:clrMapOvr>
    <a:masterClrMapping/>
  </p:clrMapOvr>
  <mc:AlternateContent xmlns:mc="http://schemas.openxmlformats.org/markup-compatibility/2006" xmlns:p14="http://schemas.microsoft.com/office/powerpoint/2010/main">
    <mc:Choice Requires="p14">
      <p:transition p14:dur="0" advTm="40214"/>
    </mc:Choice>
    <mc:Fallback xmlns="">
      <p:transition advTm="40214"/>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dirty="0"/>
              <a:t>Read-Aloud</a:t>
            </a:r>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US" sz="2000" b="1"/>
              <a:t>Minimize Risk</a:t>
            </a:r>
          </a:p>
          <a:p>
            <a:pPr lvl="1"/>
            <a:r>
              <a:rPr lang="en-US" sz="2000"/>
              <a:t>Proper management of online sessions </a:t>
            </a:r>
          </a:p>
          <a:p>
            <a:pPr lvl="2"/>
            <a:r>
              <a:rPr lang="en-US"/>
              <a:t>Verify students have functioning headsets</a:t>
            </a:r>
          </a:p>
          <a:p>
            <a:pPr lvl="2"/>
            <a:r>
              <a:rPr lang="en-US"/>
              <a:t>Verify computer sound is working properly</a:t>
            </a:r>
          </a:p>
          <a:p>
            <a:pPr lvl="2"/>
            <a:r>
              <a:rPr lang="en-US" b="1"/>
              <a:t>Students should tell their examiner if sound is not working.</a:t>
            </a:r>
          </a:p>
          <a:p>
            <a:pPr lvl="2"/>
            <a:r>
              <a:rPr lang="en-US"/>
              <a:t>Verify the correct TTS accommodation appears on Test Tickets </a:t>
            </a:r>
          </a:p>
          <a:p>
            <a:pPr marL="914400" lvl="2" indent="0">
              <a:buNone/>
            </a:pPr>
            <a:endParaRPr lang="en-US"/>
          </a:p>
          <a:p>
            <a:pPr marL="914400" lvl="2" indent="0">
              <a:buNone/>
            </a:pPr>
            <a:endParaRPr lang="en-US"/>
          </a:p>
          <a:p>
            <a:pPr marL="457200" lvl="1" indent="0">
              <a:buNone/>
            </a:pPr>
            <a:endParaRPr lang="en-US" sz="2000"/>
          </a:p>
          <a:p>
            <a:endParaRPr lang="en-US" sz="2000"/>
          </a:p>
        </p:txBody>
      </p:sp>
      <p:pic>
        <p:nvPicPr>
          <p:cNvPr id="6" name="Picture 5" descr="Customer service man">
            <a:extLst>
              <a:ext uri="{FF2B5EF4-FFF2-40B4-BE49-F238E27FC236}">
                <a16:creationId xmlns:a16="http://schemas.microsoft.com/office/drawing/2014/main" id="{45C6150D-BA6A-4E10-B063-F766B190CD3A}"/>
              </a:ext>
            </a:extLst>
          </p:cNvPr>
          <p:cNvPicPr>
            <a:picLocks noChangeAspect="1"/>
          </p:cNvPicPr>
          <p:nvPr/>
        </p:nvPicPr>
        <p:blipFill rotWithShape="1">
          <a:blip r:embed="rId3">
            <a:extLst>
              <a:ext uri="{28A0092B-C50C-407E-A947-70E740481C1C}">
                <a14:useLocalDpi xmlns:a14="http://schemas.microsoft.com/office/drawing/2010/main" val="0"/>
              </a:ext>
            </a:extLst>
          </a:blip>
          <a:srcRect r="1" b="29728"/>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7482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4294967295"/>
          </p:nvPr>
        </p:nvSpPr>
        <p:spPr>
          <a:xfrm>
            <a:off x="10167042" y="6356350"/>
            <a:ext cx="1186758" cy="365125"/>
          </a:xfrm>
        </p:spPr>
        <p:txBody>
          <a:bodyPr>
            <a:normAutofit/>
          </a:bodyPr>
          <a:lstStyle/>
          <a:p>
            <a:pPr>
              <a:spcAft>
                <a:spcPts val="600"/>
              </a:spcAft>
            </a:pPr>
            <a:fld id="{B63E4CEF-BB1E-48C7-AE93-F39F6AA99AD7}" type="slidenum">
              <a:rPr lang="en-US" smtClean="0"/>
              <a:pPr>
                <a:spcAft>
                  <a:spcPts val="600"/>
                </a:spcAft>
              </a:pPr>
              <a:t>55</a:t>
            </a:fld>
            <a:endParaRPr lang="en-US"/>
          </a:p>
        </p:txBody>
      </p:sp>
    </p:spTree>
    <p:extLst>
      <p:ext uri="{BB962C8B-B14F-4D97-AF65-F5344CB8AC3E}">
        <p14:creationId xmlns:p14="http://schemas.microsoft.com/office/powerpoint/2010/main" val="1810558063"/>
      </p:ext>
    </p:extLst>
  </p:cSld>
  <p:clrMapOvr>
    <a:masterClrMapping/>
  </p:clrMapOvr>
  <mc:AlternateContent xmlns:mc="http://schemas.openxmlformats.org/markup-compatibility/2006" xmlns:p14="http://schemas.microsoft.com/office/powerpoint/2010/main">
    <mc:Choice Requires="p14">
      <p:transition p14:dur="0" advTm="56062"/>
    </mc:Choice>
    <mc:Fallback xmlns="">
      <p:transition advTm="5606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Read-Aloud</a:t>
            </a:r>
          </a:p>
        </p:txBody>
      </p:sp>
      <p:sp>
        <p:nvSpPr>
          <p:cNvPr id="8" name="Slide Number Placeholder 7"/>
          <p:cNvSpPr>
            <a:spLocks noGrp="1"/>
          </p:cNvSpPr>
          <p:nvPr>
            <p:ph type="sldNum" sz="quarter" idx="4294967295"/>
          </p:nvPr>
        </p:nvSpPr>
        <p:spPr>
          <a:xfrm>
            <a:off x="8610600" y="6356351"/>
            <a:ext cx="2057400" cy="365125"/>
          </a:xfrm>
        </p:spPr>
        <p:txBody>
          <a:bodyPr/>
          <a:lstStyle/>
          <a:p>
            <a:fld id="{B63E4CEF-BB1E-48C7-AE93-F39F6AA99AD7}" type="slidenum">
              <a:rPr lang="en-US" smtClean="0"/>
              <a:pPr/>
              <a:t>56</a:t>
            </a:fld>
            <a:endParaRPr lang="en-US" dirty="0"/>
          </a:p>
        </p:txBody>
      </p:sp>
      <p:sp>
        <p:nvSpPr>
          <p:cNvPr id="14" name="TextBox 13"/>
          <p:cNvSpPr txBox="1"/>
          <p:nvPr/>
        </p:nvSpPr>
        <p:spPr>
          <a:xfrm>
            <a:off x="2188993" y="4864552"/>
            <a:ext cx="7814013" cy="1200329"/>
          </a:xfrm>
          <a:prstGeom prst="rect">
            <a:avLst/>
          </a:prstGeom>
          <a:noFill/>
        </p:spPr>
        <p:txBody>
          <a:bodyPr wrap="square" rtlCol="0">
            <a:spAutoFit/>
          </a:bodyPr>
          <a:lstStyle/>
          <a:p>
            <a:pPr marL="169863" lvl="3"/>
            <a:r>
              <a:rPr lang="en-US" b="1" dirty="0">
                <a:solidFill>
                  <a:srgbClr val="0070C0"/>
                </a:solidFill>
              </a:rPr>
              <a:t>TTS-S = Standard Read-Aloud</a:t>
            </a:r>
          </a:p>
          <a:p>
            <a:pPr marL="169863" lvl="3"/>
            <a:r>
              <a:rPr lang="en-US" b="1" dirty="0">
                <a:solidFill>
                  <a:srgbClr val="0070C0"/>
                </a:solidFill>
              </a:rPr>
              <a:t>TTS-C = Conditional Read-Aloud with passages</a:t>
            </a:r>
          </a:p>
          <a:p>
            <a:pPr marL="169863" lvl="3"/>
            <a:r>
              <a:rPr lang="en-US" b="1" dirty="0">
                <a:solidFill>
                  <a:srgbClr val="0070C0"/>
                </a:solidFill>
              </a:rPr>
              <a:t>If an error is caught and corrected, give the student updated test tickets before they log in to the test.</a:t>
            </a:r>
            <a:endParaRPr lang="en-US" b="1" dirty="0"/>
          </a:p>
        </p:txBody>
      </p:sp>
      <p:sp>
        <p:nvSpPr>
          <p:cNvPr id="6" name="Oval 5"/>
          <p:cNvSpPr/>
          <p:nvPr/>
        </p:nvSpPr>
        <p:spPr>
          <a:xfrm>
            <a:off x="9153843" y="4213543"/>
            <a:ext cx="247015" cy="1447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310B03A-AEE7-4674-B8D4-6641FF933944}"/>
              </a:ext>
            </a:extLst>
          </p:cNvPr>
          <p:cNvPicPr>
            <a:picLocks noChangeAspect="1"/>
          </p:cNvPicPr>
          <p:nvPr/>
        </p:nvPicPr>
        <p:blipFill>
          <a:blip r:embed="rId3"/>
          <a:stretch>
            <a:fillRect/>
          </a:stretch>
        </p:blipFill>
        <p:spPr>
          <a:xfrm>
            <a:off x="6859515" y="3310028"/>
            <a:ext cx="3430566" cy="1713808"/>
          </a:xfrm>
          <a:prstGeom prst="rect">
            <a:avLst/>
          </a:prstGeom>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D81E336F-433C-42C0-8920-F4D1625669DB}"/>
              </a:ext>
            </a:extLst>
          </p:cNvPr>
          <p:cNvPicPr>
            <a:picLocks noChangeAspect="1"/>
          </p:cNvPicPr>
          <p:nvPr/>
        </p:nvPicPr>
        <p:blipFill>
          <a:blip r:embed="rId4"/>
          <a:stretch>
            <a:fillRect/>
          </a:stretch>
        </p:blipFill>
        <p:spPr>
          <a:xfrm>
            <a:off x="6861081" y="1502800"/>
            <a:ext cx="3429000" cy="1742414"/>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A7A5861F-F1E2-4361-B308-56C30E7D12CC}"/>
              </a:ext>
            </a:extLst>
          </p:cNvPr>
          <p:cNvPicPr>
            <a:picLocks noChangeAspect="1"/>
          </p:cNvPicPr>
          <p:nvPr/>
        </p:nvPicPr>
        <p:blipFill>
          <a:blip r:embed="rId5"/>
          <a:stretch>
            <a:fillRect/>
          </a:stretch>
        </p:blipFill>
        <p:spPr>
          <a:xfrm>
            <a:off x="1901920" y="2077511"/>
            <a:ext cx="4684889" cy="2136033"/>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3A93FDEA-CA75-40E7-9286-B96ECD140535}"/>
              </a:ext>
            </a:extLst>
          </p:cNvPr>
          <p:cNvPicPr>
            <a:picLocks noChangeAspect="1"/>
          </p:cNvPicPr>
          <p:nvPr/>
        </p:nvPicPr>
        <p:blipFill>
          <a:blip r:embed="rId6"/>
          <a:stretch>
            <a:fillRect/>
          </a:stretch>
        </p:blipFill>
        <p:spPr>
          <a:xfrm>
            <a:off x="8251861" y="4115268"/>
            <a:ext cx="1987652" cy="241312"/>
          </a:xfrm>
          <a:prstGeom prst="rect">
            <a:avLst/>
          </a:prstGeom>
          <a:ln>
            <a:solidFill>
              <a:schemeClr val="tx1"/>
            </a:solidFill>
          </a:ln>
        </p:spPr>
      </p:pic>
      <p:cxnSp>
        <p:nvCxnSpPr>
          <p:cNvPr id="9" name="Straight Connector 8">
            <a:extLst>
              <a:ext uri="{FF2B5EF4-FFF2-40B4-BE49-F238E27FC236}">
                <a16:creationId xmlns:a16="http://schemas.microsoft.com/office/drawing/2014/main" id="{676D209F-A074-41FF-82EC-BE148C9E4B7E}"/>
              </a:ext>
            </a:extLst>
          </p:cNvPr>
          <p:cNvCxnSpPr>
            <a:cxnSpLocks/>
          </p:cNvCxnSpPr>
          <p:nvPr/>
        </p:nvCxnSpPr>
        <p:spPr>
          <a:xfrm flipH="1">
            <a:off x="7775343" y="4385050"/>
            <a:ext cx="476519" cy="2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15FB7BC-8186-4B79-9933-B56D99EA6B62}"/>
              </a:ext>
            </a:extLst>
          </p:cNvPr>
          <p:cNvPicPr>
            <a:picLocks noChangeAspect="1"/>
          </p:cNvPicPr>
          <p:nvPr/>
        </p:nvPicPr>
        <p:blipFill>
          <a:blip r:embed="rId7"/>
          <a:stretch>
            <a:fillRect/>
          </a:stretch>
        </p:blipFill>
        <p:spPr>
          <a:xfrm>
            <a:off x="8283524" y="2322284"/>
            <a:ext cx="1886047" cy="260363"/>
          </a:xfrm>
          <a:prstGeom prst="rect">
            <a:avLst/>
          </a:prstGeom>
          <a:ln>
            <a:solidFill>
              <a:schemeClr val="tx1"/>
            </a:solidFill>
          </a:ln>
        </p:spPr>
      </p:pic>
      <p:cxnSp>
        <p:nvCxnSpPr>
          <p:cNvPr id="16" name="Straight Connector 15">
            <a:extLst>
              <a:ext uri="{FF2B5EF4-FFF2-40B4-BE49-F238E27FC236}">
                <a16:creationId xmlns:a16="http://schemas.microsoft.com/office/drawing/2014/main" id="{D2D3252A-B29D-432B-87D3-98593834CEE1}"/>
              </a:ext>
            </a:extLst>
          </p:cNvPr>
          <p:cNvCxnSpPr>
            <a:cxnSpLocks/>
          </p:cNvCxnSpPr>
          <p:nvPr/>
        </p:nvCxnSpPr>
        <p:spPr>
          <a:xfrm flipH="1">
            <a:off x="7807005" y="2580504"/>
            <a:ext cx="476519" cy="2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393204"/>
      </p:ext>
    </p:extLst>
  </p:cSld>
  <p:clrMapOvr>
    <a:masterClrMapping/>
  </p:clrMapOvr>
  <mc:AlternateContent xmlns:mc="http://schemas.openxmlformats.org/markup-compatibility/2006" xmlns:p14="http://schemas.microsoft.com/office/powerpoint/2010/main">
    <mc:Choice Requires="p14">
      <p:transition p14:dur="0" advTm="71864"/>
    </mc:Choice>
    <mc:Fallback xmlns="">
      <p:transition advTm="71864"/>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Phones &amp; Electronic Devices</a:t>
            </a:r>
          </a:p>
        </p:txBody>
      </p:sp>
      <p:sp>
        <p:nvSpPr>
          <p:cNvPr id="3" name="Content Placeholder 2"/>
          <p:cNvSpPr>
            <a:spLocks noGrp="1"/>
          </p:cNvSpPr>
          <p:nvPr>
            <p:ph idx="1"/>
          </p:nvPr>
        </p:nvSpPr>
        <p:spPr>
          <a:xfrm>
            <a:off x="988868" y="1441370"/>
            <a:ext cx="5827568" cy="4351338"/>
          </a:xfrm>
        </p:spPr>
        <p:txBody>
          <a:bodyPr>
            <a:normAutofit lnSpcReduction="10000"/>
          </a:bodyPr>
          <a:lstStyle/>
          <a:p>
            <a:pPr marL="0" indent="0">
              <a:buNone/>
            </a:pPr>
            <a:r>
              <a:rPr lang="en-US" b="1" dirty="0"/>
              <a:t>Minimize Risk</a:t>
            </a:r>
          </a:p>
          <a:p>
            <a:pPr lvl="1"/>
            <a:r>
              <a:rPr lang="en-US" dirty="0"/>
              <a:t>Families should know that cell phones and </a:t>
            </a:r>
            <a:r>
              <a:rPr lang="en-US" b="1" dirty="0"/>
              <a:t>smartwatches</a:t>
            </a:r>
            <a:r>
              <a:rPr lang="en-US" dirty="0"/>
              <a:t> are prohibited in the testing environment</a:t>
            </a:r>
          </a:p>
          <a:p>
            <a:pPr lvl="1"/>
            <a:r>
              <a:rPr lang="en-US" dirty="0"/>
              <a:t>Actively monitor test sessions</a:t>
            </a:r>
          </a:p>
          <a:p>
            <a:pPr lvl="1"/>
            <a:r>
              <a:rPr lang="en-US" dirty="0"/>
              <a:t>Post “No Cell Phone” sign</a:t>
            </a:r>
          </a:p>
          <a:p>
            <a:pPr lvl="1"/>
            <a:r>
              <a:rPr lang="en-US" altLang="en-US" dirty="0"/>
              <a:t>Simple possession can be addressed per the system’s code of conduct</a:t>
            </a:r>
          </a:p>
          <a:p>
            <a:pPr lvl="1"/>
            <a:r>
              <a:rPr lang="en-US" dirty="0"/>
              <a:t>Devise a method to collect and redistribute these devices</a:t>
            </a:r>
          </a:p>
          <a:p>
            <a:pPr lvl="1"/>
            <a:endParaRPr lang="en-US" dirty="0"/>
          </a:p>
        </p:txBody>
      </p:sp>
      <p:sp>
        <p:nvSpPr>
          <p:cNvPr id="5" name="Slide Number Placeholder 4"/>
          <p:cNvSpPr>
            <a:spLocks noGrp="1"/>
          </p:cNvSpPr>
          <p:nvPr>
            <p:ph type="sldNum" sz="quarter" idx="4294967295"/>
          </p:nvPr>
        </p:nvSpPr>
        <p:spPr>
          <a:xfrm>
            <a:off x="8610600" y="6356351"/>
            <a:ext cx="2057400" cy="365125"/>
          </a:xfrm>
        </p:spPr>
        <p:txBody>
          <a:bodyPr/>
          <a:lstStyle/>
          <a:p>
            <a:fld id="{B63E4CEF-BB1E-48C7-AE93-F39F6AA99AD7}" type="slidenum">
              <a:rPr lang="en-US" smtClean="0"/>
              <a:pPr/>
              <a:t>57</a:t>
            </a:fld>
            <a:endParaRPr lang="en-US" dirty="0"/>
          </a:p>
        </p:txBody>
      </p:sp>
      <p:pic>
        <p:nvPicPr>
          <p:cNvPr id="7" name="Picture 6">
            <a:extLst>
              <a:ext uri="{FF2B5EF4-FFF2-40B4-BE49-F238E27FC236}">
                <a16:creationId xmlns:a16="http://schemas.microsoft.com/office/drawing/2014/main" id="{2C4E5E8D-2FF9-46C9-B127-349D22B667D7}"/>
              </a:ext>
            </a:extLst>
          </p:cNvPr>
          <p:cNvPicPr>
            <a:picLocks noChangeAspect="1"/>
          </p:cNvPicPr>
          <p:nvPr/>
        </p:nvPicPr>
        <p:blipFill>
          <a:blip r:embed="rId3"/>
          <a:stretch>
            <a:fillRect/>
          </a:stretch>
        </p:blipFill>
        <p:spPr>
          <a:xfrm>
            <a:off x="6899562" y="2861952"/>
            <a:ext cx="5150303" cy="1510173"/>
          </a:xfrm>
          <a:prstGeom prst="rect">
            <a:avLst/>
          </a:prstGeom>
        </p:spPr>
      </p:pic>
    </p:spTree>
    <p:extLst>
      <p:ext uri="{BB962C8B-B14F-4D97-AF65-F5344CB8AC3E}">
        <p14:creationId xmlns:p14="http://schemas.microsoft.com/office/powerpoint/2010/main" val="362330531"/>
      </p:ext>
    </p:extLst>
  </p:cSld>
  <p:clrMapOvr>
    <a:masterClrMapping/>
  </p:clrMapOvr>
  <mc:AlternateContent xmlns:mc="http://schemas.openxmlformats.org/markup-compatibility/2006" xmlns:p14="http://schemas.microsoft.com/office/powerpoint/2010/main">
    <mc:Choice Requires="p14">
      <p:transition p14:dur="0" advTm="93423"/>
    </mc:Choice>
    <mc:Fallback xmlns="">
      <p:transition advTm="9342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Districts Examples</a:t>
            </a:r>
          </a:p>
        </p:txBody>
      </p:sp>
      <p:sp>
        <p:nvSpPr>
          <p:cNvPr id="3" name="Text Placeholder 2"/>
          <p:cNvSpPr>
            <a:spLocks noGrp="1"/>
          </p:cNvSpPr>
          <p:nvPr>
            <p:ph type="body" idx="1"/>
          </p:nvPr>
        </p:nvSpPr>
        <p:spPr/>
        <p:txBody>
          <a:bodyPr/>
          <a:lstStyle/>
          <a:p>
            <a:r>
              <a:rPr lang="en-US" dirty="0">
                <a:solidFill>
                  <a:srgbClr val="0070C0"/>
                </a:solidFill>
              </a:rPr>
              <a:t>Raffle Ticket Method</a:t>
            </a:r>
          </a:p>
        </p:txBody>
      </p:sp>
      <p:sp>
        <p:nvSpPr>
          <p:cNvPr id="4" name="Content Placeholder 3"/>
          <p:cNvSpPr>
            <a:spLocks noGrp="1"/>
          </p:cNvSpPr>
          <p:nvPr>
            <p:ph sz="half" idx="2"/>
          </p:nvPr>
        </p:nvSpPr>
        <p:spPr/>
        <p:txBody>
          <a:bodyPr>
            <a:normAutofit/>
          </a:bodyPr>
          <a:lstStyle/>
          <a:p>
            <a:r>
              <a:rPr lang="en-US" dirty="0"/>
              <a:t>Assign a pair of raffle tickets to a student </a:t>
            </a:r>
          </a:p>
          <a:p>
            <a:r>
              <a:rPr lang="en-US" dirty="0"/>
              <a:t>Give the student a ticket and place the matching ticket in a bag with the phone  </a:t>
            </a:r>
          </a:p>
          <a:p>
            <a:r>
              <a:rPr lang="en-US" dirty="0"/>
              <a:t>Return phones to students who have corresponding ticket after testing</a:t>
            </a:r>
          </a:p>
          <a:p>
            <a:endParaRPr lang="en-US" dirty="0"/>
          </a:p>
        </p:txBody>
      </p:sp>
      <p:sp>
        <p:nvSpPr>
          <p:cNvPr id="5" name="Text Placeholder 4"/>
          <p:cNvSpPr>
            <a:spLocks noGrp="1"/>
          </p:cNvSpPr>
          <p:nvPr>
            <p:ph type="body" sz="quarter" idx="3"/>
          </p:nvPr>
        </p:nvSpPr>
        <p:spPr/>
        <p:txBody>
          <a:bodyPr/>
          <a:lstStyle/>
          <a:p>
            <a:r>
              <a:rPr lang="en-US" dirty="0">
                <a:solidFill>
                  <a:srgbClr val="0070C0"/>
                </a:solidFill>
              </a:rPr>
              <a:t>Label Plastic Bag</a:t>
            </a:r>
          </a:p>
        </p:txBody>
      </p:sp>
      <p:sp>
        <p:nvSpPr>
          <p:cNvPr id="6" name="Content Placeholder 5"/>
          <p:cNvSpPr>
            <a:spLocks noGrp="1"/>
          </p:cNvSpPr>
          <p:nvPr>
            <p:ph sz="quarter" idx="4"/>
          </p:nvPr>
        </p:nvSpPr>
        <p:spPr>
          <a:xfrm>
            <a:off x="6151960" y="2505075"/>
            <a:ext cx="3887391" cy="3684588"/>
          </a:xfrm>
        </p:spPr>
        <p:txBody>
          <a:bodyPr/>
          <a:lstStyle/>
          <a:p>
            <a:r>
              <a:rPr lang="en-US" dirty="0"/>
              <a:t>Have students place their name on a bag</a:t>
            </a:r>
          </a:p>
          <a:p>
            <a:r>
              <a:rPr lang="en-US" dirty="0"/>
              <a:t>Students insert their phone into the bag</a:t>
            </a:r>
          </a:p>
          <a:p>
            <a:r>
              <a:rPr lang="en-US" dirty="0"/>
              <a:t>Return the phone to the respective student after testing</a:t>
            </a:r>
          </a:p>
          <a:p>
            <a:endParaRPr lang="en-US" dirty="0"/>
          </a:p>
        </p:txBody>
      </p:sp>
      <p:sp>
        <p:nvSpPr>
          <p:cNvPr id="8" name="Slide Number Placeholder 7"/>
          <p:cNvSpPr>
            <a:spLocks noGrp="1"/>
          </p:cNvSpPr>
          <p:nvPr>
            <p:ph type="sldNum" sz="quarter" idx="4294967295"/>
          </p:nvPr>
        </p:nvSpPr>
        <p:spPr>
          <a:xfrm>
            <a:off x="8610600" y="6356351"/>
            <a:ext cx="2057400" cy="365125"/>
          </a:xfrm>
        </p:spPr>
        <p:txBody>
          <a:bodyPr/>
          <a:lstStyle/>
          <a:p>
            <a:fld id="{B63E4CEF-BB1E-48C7-AE93-F39F6AA99AD7}" type="slidenum">
              <a:rPr lang="en-US" smtClean="0"/>
              <a:pPr/>
              <a:t>58</a:t>
            </a:fld>
            <a:endParaRPr lang="en-US" dirty="0"/>
          </a:p>
        </p:txBody>
      </p:sp>
      <p:pic>
        <p:nvPicPr>
          <p:cNvPr id="9" name="Picture 8">
            <a:extLst>
              <a:ext uri="{FF2B5EF4-FFF2-40B4-BE49-F238E27FC236}">
                <a16:creationId xmlns:a16="http://schemas.microsoft.com/office/drawing/2014/main" id="{50BD37F5-9E12-40A3-A70D-19430CF2A180}"/>
              </a:ext>
            </a:extLst>
          </p:cNvPr>
          <p:cNvPicPr>
            <a:picLocks noChangeAspect="1"/>
          </p:cNvPicPr>
          <p:nvPr/>
        </p:nvPicPr>
        <p:blipFill>
          <a:blip r:embed="rId3"/>
          <a:stretch>
            <a:fillRect/>
          </a:stretch>
        </p:blipFill>
        <p:spPr>
          <a:xfrm>
            <a:off x="8437418" y="136524"/>
            <a:ext cx="3474206" cy="1903897"/>
          </a:xfrm>
          <a:prstGeom prst="rect">
            <a:avLst/>
          </a:prstGeom>
        </p:spPr>
      </p:pic>
    </p:spTree>
    <p:extLst>
      <p:ext uri="{BB962C8B-B14F-4D97-AF65-F5344CB8AC3E}">
        <p14:creationId xmlns:p14="http://schemas.microsoft.com/office/powerpoint/2010/main" val="2863251658"/>
      </p:ext>
    </p:extLst>
  </p:cSld>
  <p:clrMapOvr>
    <a:masterClrMapping/>
  </p:clrMapOvr>
  <mc:AlternateContent xmlns:mc="http://schemas.openxmlformats.org/markup-compatibility/2006" xmlns:p14="http://schemas.microsoft.com/office/powerpoint/2010/main">
    <mc:Choice Requires="p14">
      <p:transition p14:dur="0" advTm="50441"/>
    </mc:Choice>
    <mc:Fallback xmlns="">
      <p:transition advTm="5044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 </a:t>
            </a:r>
          </a:p>
        </p:txBody>
      </p:sp>
      <p:sp>
        <p:nvSpPr>
          <p:cNvPr id="3" name="Text Placeholder 2"/>
          <p:cNvSpPr>
            <a:spLocks noGrp="1"/>
          </p:cNvSpPr>
          <p:nvPr>
            <p:ph type="body" idx="1"/>
          </p:nvPr>
        </p:nvSpPr>
        <p:spPr/>
        <p:txBody>
          <a:bodyPr>
            <a:normAutofit/>
          </a:bodyPr>
          <a:lstStyle/>
          <a:p>
            <a:r>
              <a:rPr lang="en-US" dirty="0">
                <a:solidFill>
                  <a:srgbClr val="0070C0"/>
                </a:solidFill>
              </a:rPr>
              <a:t>Confirmed Cheating</a:t>
            </a:r>
          </a:p>
        </p:txBody>
      </p:sp>
      <p:sp>
        <p:nvSpPr>
          <p:cNvPr id="4" name="Content Placeholder 3"/>
          <p:cNvSpPr>
            <a:spLocks noGrp="1"/>
          </p:cNvSpPr>
          <p:nvPr>
            <p:ph sz="half" idx="2"/>
          </p:nvPr>
        </p:nvSpPr>
        <p:spPr/>
        <p:txBody>
          <a:bodyPr>
            <a:normAutofit/>
          </a:bodyPr>
          <a:lstStyle/>
          <a:p>
            <a:r>
              <a:rPr lang="en-US" altLang="en-US" sz="1800" dirty="0"/>
              <a:t>If </a:t>
            </a:r>
            <a:r>
              <a:rPr lang="en-US" altLang="en-US" sz="1800" b="1" dirty="0"/>
              <a:t>confirmed</a:t>
            </a:r>
            <a:r>
              <a:rPr lang="en-US" altLang="en-US" sz="1800" dirty="0"/>
              <a:t>, the examiner, must with minimal disruption: </a:t>
            </a:r>
          </a:p>
          <a:p>
            <a:pPr lvl="1"/>
            <a:r>
              <a:rPr lang="en-US" altLang="en-US" sz="1600" dirty="0"/>
              <a:t>collect the device, </a:t>
            </a:r>
          </a:p>
          <a:p>
            <a:pPr lvl="1"/>
            <a:r>
              <a:rPr lang="en-US" altLang="en-US" sz="1600" b="1" dirty="0"/>
              <a:t>stop testing that student</a:t>
            </a:r>
            <a:r>
              <a:rPr lang="en-US" altLang="en-US" sz="1600" dirty="0"/>
              <a:t>, </a:t>
            </a:r>
          </a:p>
          <a:p>
            <a:pPr lvl="1"/>
            <a:r>
              <a:rPr lang="en-US" altLang="en-US" sz="1600" dirty="0"/>
              <a:t>remove the student from the testing session, and </a:t>
            </a:r>
          </a:p>
          <a:p>
            <a:pPr lvl="1"/>
            <a:r>
              <a:rPr lang="en-US" altLang="en-US" sz="1600" dirty="0"/>
              <a:t>notify the School Test Coordinator immediately. </a:t>
            </a:r>
          </a:p>
          <a:p>
            <a:pPr marL="0" indent="0">
              <a:buNone/>
            </a:pPr>
            <a:endParaRPr lang="en-US" dirty="0"/>
          </a:p>
        </p:txBody>
      </p:sp>
      <p:sp>
        <p:nvSpPr>
          <p:cNvPr id="5" name="Text Placeholder 4"/>
          <p:cNvSpPr>
            <a:spLocks noGrp="1"/>
          </p:cNvSpPr>
          <p:nvPr>
            <p:ph type="body" sz="quarter" idx="3"/>
          </p:nvPr>
        </p:nvSpPr>
        <p:spPr/>
        <p:txBody>
          <a:bodyPr>
            <a:normAutofit/>
          </a:bodyPr>
          <a:lstStyle/>
          <a:p>
            <a:r>
              <a:rPr lang="en-US" dirty="0">
                <a:solidFill>
                  <a:srgbClr val="0070C0"/>
                </a:solidFill>
              </a:rPr>
              <a:t>Suspected Cheating</a:t>
            </a:r>
          </a:p>
        </p:txBody>
      </p:sp>
      <p:sp>
        <p:nvSpPr>
          <p:cNvPr id="6" name="Content Placeholder 5"/>
          <p:cNvSpPr>
            <a:spLocks noGrp="1"/>
          </p:cNvSpPr>
          <p:nvPr>
            <p:ph sz="quarter" idx="4"/>
          </p:nvPr>
        </p:nvSpPr>
        <p:spPr/>
        <p:txBody>
          <a:bodyPr/>
          <a:lstStyle/>
          <a:p>
            <a:r>
              <a:rPr lang="en-US" altLang="en-US" sz="1800" dirty="0"/>
              <a:t>If </a:t>
            </a:r>
            <a:r>
              <a:rPr lang="en-US" altLang="en-US" sz="1800" b="1" dirty="0"/>
              <a:t>suspected</a:t>
            </a:r>
            <a:r>
              <a:rPr lang="en-US" altLang="en-US" sz="1800" dirty="0"/>
              <a:t>, but not confirmed, the examiner must with minimal disruption: </a:t>
            </a:r>
          </a:p>
          <a:p>
            <a:pPr lvl="1"/>
            <a:r>
              <a:rPr lang="en-US" altLang="en-US" sz="1600" dirty="0"/>
              <a:t>collect the device, </a:t>
            </a:r>
          </a:p>
          <a:p>
            <a:pPr lvl="1"/>
            <a:r>
              <a:rPr lang="en-US" altLang="en-US" sz="1600" b="1" dirty="0"/>
              <a:t>allow the student to complete testing</a:t>
            </a:r>
            <a:r>
              <a:rPr lang="en-US" altLang="en-US" sz="1600" dirty="0"/>
              <a:t>, </a:t>
            </a:r>
          </a:p>
          <a:p>
            <a:pPr lvl="1"/>
            <a:r>
              <a:rPr lang="en-US" altLang="en-US" sz="1600" dirty="0"/>
              <a:t>notify the School Test Coordinator immediately, and </a:t>
            </a:r>
          </a:p>
          <a:p>
            <a:pPr lvl="1"/>
            <a:r>
              <a:rPr lang="en-US" altLang="en-US" sz="1800" dirty="0"/>
              <a:t>when appropriate attempt to confirm whether the device has been used  in violation of the guidelines. </a:t>
            </a:r>
          </a:p>
          <a:p>
            <a:endParaRPr lang="en-US" dirty="0"/>
          </a:p>
        </p:txBody>
      </p:sp>
      <p:sp>
        <p:nvSpPr>
          <p:cNvPr id="8" name="Slide Number Placeholder 7"/>
          <p:cNvSpPr>
            <a:spLocks noGrp="1"/>
          </p:cNvSpPr>
          <p:nvPr>
            <p:ph type="sldNum" sz="quarter" idx="4294967295"/>
          </p:nvPr>
        </p:nvSpPr>
        <p:spPr>
          <a:xfrm>
            <a:off x="8610600" y="6356351"/>
            <a:ext cx="2057400" cy="365125"/>
          </a:xfrm>
        </p:spPr>
        <p:txBody>
          <a:bodyPr/>
          <a:lstStyle/>
          <a:p>
            <a:fld id="{B63E4CEF-BB1E-48C7-AE93-F39F6AA99AD7}" type="slidenum">
              <a:rPr lang="en-US" smtClean="0"/>
              <a:pPr/>
              <a:t>59</a:t>
            </a:fld>
            <a:endParaRPr lang="en-US" dirty="0"/>
          </a:p>
        </p:txBody>
      </p:sp>
      <p:pic>
        <p:nvPicPr>
          <p:cNvPr id="11" name="Picture 10">
            <a:extLst>
              <a:ext uri="{FF2B5EF4-FFF2-40B4-BE49-F238E27FC236}">
                <a16:creationId xmlns:a16="http://schemas.microsoft.com/office/drawing/2014/main" id="{7CFB78A2-EEB4-48B2-B64C-002E671435FD}"/>
              </a:ext>
            </a:extLst>
          </p:cNvPr>
          <p:cNvPicPr>
            <a:picLocks noChangeAspect="1"/>
          </p:cNvPicPr>
          <p:nvPr/>
        </p:nvPicPr>
        <p:blipFill>
          <a:blip r:embed="rId3"/>
          <a:stretch>
            <a:fillRect/>
          </a:stretch>
        </p:blipFill>
        <p:spPr>
          <a:xfrm>
            <a:off x="8251016" y="20782"/>
            <a:ext cx="3066249" cy="2047009"/>
          </a:xfrm>
          <a:prstGeom prst="rect">
            <a:avLst/>
          </a:prstGeom>
        </p:spPr>
      </p:pic>
    </p:spTree>
    <p:extLst>
      <p:ext uri="{BB962C8B-B14F-4D97-AF65-F5344CB8AC3E}">
        <p14:creationId xmlns:p14="http://schemas.microsoft.com/office/powerpoint/2010/main" val="3214408235"/>
      </p:ext>
    </p:extLst>
  </p:cSld>
  <p:clrMapOvr>
    <a:masterClrMapping/>
  </p:clrMapOvr>
  <mc:AlternateContent xmlns:mc="http://schemas.openxmlformats.org/markup-compatibility/2006" xmlns:p14="http://schemas.microsoft.com/office/powerpoint/2010/main">
    <mc:Choice Requires="p14">
      <p:transition p14:dur="0" advTm="53622"/>
    </mc:Choice>
    <mc:Fallback xmlns="">
      <p:transition advTm="536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E8FD-DCA3-4083-9A05-7114EE9420E1}"/>
              </a:ext>
            </a:extLst>
          </p:cNvPr>
          <p:cNvSpPr>
            <a:spLocks noGrp="1"/>
          </p:cNvSpPr>
          <p:nvPr>
            <p:ph type="title"/>
          </p:nvPr>
        </p:nvSpPr>
        <p:spPr/>
        <p:txBody>
          <a:bodyPr/>
          <a:lstStyle/>
          <a:p>
            <a:r>
              <a:rPr lang="en-US" b="1"/>
              <a:t>Testing</a:t>
            </a:r>
            <a:r>
              <a:rPr lang="en-US" b="1">
                <a:cs typeface="Calibri Light"/>
              </a:rPr>
              <a:t> Environment – Setup</a:t>
            </a:r>
            <a:endParaRPr lang="en-US"/>
          </a:p>
        </p:txBody>
      </p:sp>
      <p:sp>
        <p:nvSpPr>
          <p:cNvPr id="3" name="Content Placeholder 2">
            <a:extLst>
              <a:ext uri="{FF2B5EF4-FFF2-40B4-BE49-F238E27FC236}">
                <a16:creationId xmlns:a16="http://schemas.microsoft.com/office/drawing/2014/main" id="{6829ADCE-2D0E-4B27-B0D3-A4DA4AA443D9}"/>
              </a:ext>
            </a:extLst>
          </p:cNvPr>
          <p:cNvSpPr>
            <a:spLocks noGrp="1"/>
          </p:cNvSpPr>
          <p:nvPr>
            <p:ph idx="1"/>
          </p:nvPr>
        </p:nvSpPr>
        <p:spPr>
          <a:xfrm>
            <a:off x="4404598" y="1690692"/>
            <a:ext cx="3382803" cy="3605212"/>
          </a:xfrm>
        </p:spPr>
        <p:txBody>
          <a:bodyPr vert="horz" lIns="91440" tIns="45720" rIns="91440" bIns="45720" rtlCol="0" anchor="t">
            <a:normAutofit fontScale="92500" lnSpcReduction="20000"/>
          </a:bodyPr>
          <a:lstStyle/>
          <a:p>
            <a:r>
              <a:rPr lang="en-US" dirty="0"/>
              <a:t>Space and/or dividers between computers</a:t>
            </a:r>
          </a:p>
          <a:p>
            <a:r>
              <a:rPr lang="en-US" dirty="0"/>
              <a:t>Cover instructional materials</a:t>
            </a:r>
            <a:endParaRPr lang="en-US" dirty="0">
              <a:cs typeface="Calibri"/>
            </a:endParaRPr>
          </a:p>
          <a:p>
            <a:r>
              <a:rPr lang="en-US" dirty="0"/>
              <a:t>INSIGHT software on devices</a:t>
            </a:r>
          </a:p>
          <a:p>
            <a:r>
              <a:rPr lang="en-US" dirty="0"/>
              <a:t>Enough power to testing devices</a:t>
            </a:r>
          </a:p>
        </p:txBody>
      </p:sp>
      <p:pic>
        <p:nvPicPr>
          <p:cNvPr id="6" name="Picture 5">
            <a:extLst>
              <a:ext uri="{FF2B5EF4-FFF2-40B4-BE49-F238E27FC236}">
                <a16:creationId xmlns:a16="http://schemas.microsoft.com/office/drawing/2014/main" id="{3108A71A-CD32-47CE-85EC-FA1E4043CAEF}"/>
              </a:ext>
            </a:extLst>
          </p:cNvPr>
          <p:cNvPicPr>
            <a:picLocks/>
          </p:cNvPicPr>
          <p:nvPr/>
        </p:nvPicPr>
        <p:blipFill>
          <a:blip r:embed="rId3"/>
          <a:stretch>
            <a:fillRect/>
          </a:stretch>
        </p:blipFill>
        <p:spPr>
          <a:xfrm>
            <a:off x="7912146" y="1861344"/>
            <a:ext cx="4187952" cy="3200400"/>
          </a:xfrm>
          <a:prstGeom prst="rect">
            <a:avLst/>
          </a:prstGeom>
          <a:ln>
            <a:solidFill>
              <a:schemeClr val="tx1"/>
            </a:solidFill>
          </a:ln>
        </p:spPr>
      </p:pic>
      <p:pic>
        <p:nvPicPr>
          <p:cNvPr id="7" name="Picture 6">
            <a:extLst>
              <a:ext uri="{FF2B5EF4-FFF2-40B4-BE49-F238E27FC236}">
                <a16:creationId xmlns:a16="http://schemas.microsoft.com/office/drawing/2014/main" id="{5A49AC8E-1543-4B3A-8EA5-1E846B6A3BD1}"/>
              </a:ext>
            </a:extLst>
          </p:cNvPr>
          <p:cNvPicPr>
            <a:picLocks noChangeAspect="1"/>
          </p:cNvPicPr>
          <p:nvPr/>
        </p:nvPicPr>
        <p:blipFill>
          <a:blip r:embed="rId4"/>
          <a:stretch>
            <a:fillRect/>
          </a:stretch>
        </p:blipFill>
        <p:spPr>
          <a:xfrm>
            <a:off x="91902" y="1861344"/>
            <a:ext cx="4183264" cy="3200400"/>
          </a:xfrm>
          <a:prstGeom prst="rect">
            <a:avLst/>
          </a:prstGeom>
          <a:ln>
            <a:solidFill>
              <a:schemeClr val="tx1"/>
            </a:solidFill>
          </a:ln>
        </p:spPr>
      </p:pic>
      <p:sp>
        <p:nvSpPr>
          <p:cNvPr id="5" name="TextBox 4">
            <a:extLst>
              <a:ext uri="{FF2B5EF4-FFF2-40B4-BE49-F238E27FC236}">
                <a16:creationId xmlns:a16="http://schemas.microsoft.com/office/drawing/2014/main" id="{1848BE9D-293A-49F0-A394-2E645BEEFDC2}"/>
              </a:ext>
            </a:extLst>
          </p:cNvPr>
          <p:cNvSpPr txBox="1"/>
          <p:nvPr/>
        </p:nvSpPr>
        <p:spPr>
          <a:xfrm>
            <a:off x="1591212" y="5167308"/>
            <a:ext cx="9720775" cy="1200329"/>
          </a:xfrm>
          <a:prstGeom prst="rect">
            <a:avLst/>
          </a:prstGeom>
          <a:noFill/>
        </p:spPr>
        <p:txBody>
          <a:bodyPr wrap="square" rtlCol="0">
            <a:spAutoFit/>
          </a:bodyPr>
          <a:lstStyle/>
          <a:p>
            <a:pPr algn="ctr"/>
            <a:r>
              <a:rPr lang="en-US" dirty="0"/>
              <a:t>Testing conditions, especially the supervision and seating arrangements of students, should be designed to minimize the potential for cheating.  Any sign of cheating must be handled immediately.  Examiners are to contact the School Test Coordinator if there are any questions or if cheating or security violations are suspected.</a:t>
            </a:r>
            <a:endParaRPr lang="en-US"/>
          </a:p>
        </p:txBody>
      </p:sp>
    </p:spTree>
    <p:extLst>
      <p:ext uri="{BB962C8B-B14F-4D97-AF65-F5344CB8AC3E}">
        <p14:creationId xmlns:p14="http://schemas.microsoft.com/office/powerpoint/2010/main" val="38219382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pPr algn="r"/>
            <a:r>
              <a:rPr lang="en-US" sz="4000" dirty="0">
                <a:solidFill>
                  <a:srgbClr val="FFFFFF"/>
                </a:solidFill>
              </a:rPr>
              <a:t>Online Testing Interruption</a:t>
            </a:r>
          </a:p>
        </p:txBody>
      </p:sp>
      <p:sp>
        <p:nvSpPr>
          <p:cNvPr id="4" name="Slide Number Placeholder 3"/>
          <p:cNvSpPr>
            <a:spLocks noGrp="1"/>
          </p:cNvSpPr>
          <p:nvPr>
            <p:ph type="sldNum" sz="quarter" idx="4294967295"/>
          </p:nvPr>
        </p:nvSpPr>
        <p:spPr>
          <a:xfrm>
            <a:off x="11744325" y="6456363"/>
            <a:ext cx="447675" cy="365125"/>
          </a:xfrm>
        </p:spPr>
        <p:txBody>
          <a:bodyPr>
            <a:normAutofit/>
          </a:bodyPr>
          <a:lstStyle/>
          <a:p>
            <a:pPr>
              <a:spcAft>
                <a:spcPts val="600"/>
              </a:spcAft>
            </a:pPr>
            <a:fld id="{B63E4CEF-BB1E-48C7-AE93-F39F6AA99AD7}" type="slidenum">
              <a:rPr lang="en-US" sz="1100">
                <a:solidFill>
                  <a:schemeClr val="tx1">
                    <a:lumMod val="50000"/>
                    <a:lumOff val="50000"/>
                  </a:schemeClr>
                </a:solidFill>
              </a:rPr>
              <a:pPr>
                <a:spcAft>
                  <a:spcPts val="600"/>
                </a:spcAft>
              </a:pPr>
              <a:t>60</a:t>
            </a:fld>
            <a:endParaRPr lang="en-US" sz="1100">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D23EE501-F882-4BDC-9BC2-9BD93AB07298}"/>
              </a:ext>
            </a:extLst>
          </p:cNvPr>
          <p:cNvGraphicFramePr>
            <a:graphicFrameLocks noGrp="1"/>
          </p:cNvGraphicFramePr>
          <p:nvPr>
            <p:ph idx="4294967295"/>
            <p:extLst>
              <p:ext uri="{D42A27DB-BD31-4B8C-83A1-F6EECF244321}">
                <p14:modId xmlns:p14="http://schemas.microsoft.com/office/powerpoint/2010/main" val="3143600946"/>
              </p:ext>
            </p:extLst>
          </p:nvPr>
        </p:nvGraphicFramePr>
        <p:xfrm>
          <a:off x="2033794" y="904009"/>
          <a:ext cx="9021618" cy="5290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DD72A1B-992A-4977-BD41-0F98A5B78291}"/>
              </a:ext>
            </a:extLst>
          </p:cNvPr>
          <p:cNvSpPr txBox="1"/>
          <p:nvPr/>
        </p:nvSpPr>
        <p:spPr>
          <a:xfrm>
            <a:off x="4197928" y="66832"/>
            <a:ext cx="6504709" cy="1046440"/>
          </a:xfrm>
          <a:prstGeom prst="rect">
            <a:avLst/>
          </a:prstGeom>
          <a:noFill/>
        </p:spPr>
        <p:txBody>
          <a:bodyPr wrap="square" rtlCol="0">
            <a:spAutoFit/>
          </a:bodyPr>
          <a:lstStyle/>
          <a:p>
            <a:pPr lvl="1"/>
            <a:r>
              <a:rPr lang="en-US" sz="4400" b="1" dirty="0">
                <a:solidFill>
                  <a:schemeClr val="accent1">
                    <a:lumMod val="50000"/>
                  </a:schemeClr>
                </a:solidFill>
              </a:rPr>
              <a:t>Minimize risks</a:t>
            </a:r>
          </a:p>
          <a:p>
            <a:endParaRPr lang="en-US" dirty="0"/>
          </a:p>
        </p:txBody>
      </p:sp>
    </p:spTree>
    <p:extLst>
      <p:ext uri="{BB962C8B-B14F-4D97-AF65-F5344CB8AC3E}">
        <p14:creationId xmlns:p14="http://schemas.microsoft.com/office/powerpoint/2010/main" val="1088688218"/>
      </p:ext>
    </p:extLst>
  </p:cSld>
  <p:clrMapOvr>
    <a:masterClrMapping/>
  </p:clrMapOvr>
  <mc:AlternateContent xmlns:mc="http://schemas.openxmlformats.org/markup-compatibility/2006" xmlns:p14="http://schemas.microsoft.com/office/powerpoint/2010/main">
    <mc:Choice Requires="p14">
      <p:transition p14:dur="0" advTm="76635"/>
    </mc:Choice>
    <mc:Fallback xmlns="">
      <p:transition advTm="7663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5600"/>
              <a:t>What to Do</a:t>
            </a:r>
          </a:p>
        </p:txBody>
      </p:sp>
      <p:sp>
        <p:nvSpPr>
          <p:cNvPr id="3" name="Content Placeholder 2"/>
          <p:cNvSpPr>
            <a:spLocks noGrp="1"/>
          </p:cNvSpPr>
          <p:nvPr>
            <p:ph idx="4294967295"/>
          </p:nvPr>
        </p:nvSpPr>
        <p:spPr>
          <a:xfrm>
            <a:off x="1136588" y="2082654"/>
            <a:ext cx="6191250" cy="3894399"/>
          </a:xfrm>
        </p:spPr>
        <p:txBody>
          <a:bodyPr anchor="t">
            <a:normAutofit/>
          </a:bodyPr>
          <a:lstStyle/>
          <a:p>
            <a:pPr>
              <a:defRPr/>
            </a:pPr>
            <a:r>
              <a:rPr lang="en-US" sz="1900">
                <a:solidFill>
                  <a:schemeClr val="tx1">
                    <a:alpha val="80000"/>
                  </a:schemeClr>
                </a:solidFill>
              </a:rPr>
              <a:t>If you encounter connectivity issues </a:t>
            </a:r>
          </a:p>
          <a:p>
            <a:pPr lvl="1">
              <a:defRPr/>
            </a:pPr>
            <a:r>
              <a:rPr lang="en-US" sz="1900" b="1">
                <a:solidFill>
                  <a:schemeClr val="tx1">
                    <a:alpha val="80000"/>
                  </a:schemeClr>
                </a:solidFill>
              </a:rPr>
              <a:t>During </a:t>
            </a:r>
            <a:r>
              <a:rPr lang="en-US" sz="1900">
                <a:solidFill>
                  <a:schemeClr val="tx1">
                    <a:alpha val="80000"/>
                  </a:schemeClr>
                </a:solidFill>
              </a:rPr>
              <a:t>testing, </a:t>
            </a:r>
            <a:r>
              <a:rPr lang="en-US" sz="1900" b="1">
                <a:solidFill>
                  <a:schemeClr val="tx1">
                    <a:alpha val="80000"/>
                  </a:schemeClr>
                </a:solidFill>
              </a:rPr>
              <a:t>use the appropriate troubleshooting tools available to correct the issues. </a:t>
            </a:r>
            <a:r>
              <a:rPr lang="en-US" sz="1900">
                <a:solidFill>
                  <a:schemeClr val="tx1">
                    <a:alpha val="80000"/>
                  </a:schemeClr>
                </a:solidFill>
              </a:rPr>
              <a:t> </a:t>
            </a:r>
            <a:r>
              <a:rPr lang="en-US" sz="1900" b="1">
                <a:solidFill>
                  <a:schemeClr val="tx1">
                    <a:alpha val="80000"/>
                  </a:schemeClr>
                </a:solidFill>
              </a:rPr>
              <a:t>If problems persist</a:t>
            </a:r>
            <a:r>
              <a:rPr lang="en-US" sz="1900">
                <a:solidFill>
                  <a:schemeClr val="tx1">
                    <a:alpha val="80000"/>
                  </a:schemeClr>
                </a:solidFill>
              </a:rPr>
              <a:t> your System Test Coordinator will use their best judgment as to whether to allow students to continue </a:t>
            </a:r>
            <a:r>
              <a:rPr lang="en-US" sz="1900" b="1">
                <a:solidFill>
                  <a:schemeClr val="tx1">
                    <a:alpha val="80000"/>
                  </a:schemeClr>
                </a:solidFill>
              </a:rPr>
              <a:t>testing</a:t>
            </a:r>
            <a:r>
              <a:rPr lang="en-US" sz="1900">
                <a:solidFill>
                  <a:schemeClr val="tx1">
                    <a:alpha val="80000"/>
                  </a:schemeClr>
                </a:solidFill>
              </a:rPr>
              <a:t> </a:t>
            </a:r>
          </a:p>
          <a:p>
            <a:pPr>
              <a:defRPr/>
            </a:pPr>
            <a:r>
              <a:rPr lang="en-US" sz="1900">
                <a:solidFill>
                  <a:schemeClr val="tx1">
                    <a:alpha val="80000"/>
                  </a:schemeClr>
                </a:solidFill>
              </a:rPr>
              <a:t>Examiners should keep track of the amount of time students are owed</a:t>
            </a:r>
          </a:p>
          <a:p>
            <a:r>
              <a:rPr lang="en-US" sz="1900">
                <a:solidFill>
                  <a:schemeClr val="tx1">
                    <a:alpha val="80000"/>
                  </a:schemeClr>
                </a:solidFill>
              </a:rPr>
              <a:t>If appropriate, contact DRC Customer Service: 866-282-2249</a:t>
            </a:r>
          </a:p>
          <a:p>
            <a:endParaRPr lang="en-US" sz="1900">
              <a:solidFill>
                <a:schemeClr val="tx1">
                  <a:alpha val="80000"/>
                </a:schemeClr>
              </a:solidFill>
            </a:endParaRPr>
          </a:p>
        </p:txBody>
      </p:sp>
      <p:sp>
        <p:nvSpPr>
          <p:cNvPr id="5" name="Slide Number Placeholder 4"/>
          <p:cNvSpPr>
            <a:spLocks noGrp="1"/>
          </p:cNvSpPr>
          <p:nvPr>
            <p:ph type="sldNum" sz="quarter" idx="4294967295"/>
          </p:nvPr>
        </p:nvSpPr>
        <p:spPr>
          <a:xfrm>
            <a:off x="9448800" y="6356350"/>
            <a:ext cx="2743200" cy="365125"/>
          </a:xfrm>
        </p:spPr>
        <p:txBody>
          <a:bodyPr>
            <a:normAutofit/>
          </a:bodyPr>
          <a:lstStyle/>
          <a:p>
            <a:pPr>
              <a:spcAft>
                <a:spcPts val="600"/>
              </a:spcAft>
            </a:pPr>
            <a:fld id="{B63E4CEF-BB1E-48C7-AE93-F39F6AA99AD7}" type="slidenum">
              <a:rPr lang="en-US">
                <a:solidFill>
                  <a:schemeClr val="tx1">
                    <a:alpha val="60000"/>
                  </a:schemeClr>
                </a:solidFill>
              </a:rPr>
              <a:pPr>
                <a:spcAft>
                  <a:spcPts val="600"/>
                </a:spcAft>
              </a:pPr>
              <a:t>61</a:t>
            </a:fld>
            <a:endParaRPr lang="en-US">
              <a:solidFill>
                <a:schemeClr val="tx1">
                  <a:alpha val="60000"/>
                </a:schemeClr>
              </a:solidFill>
            </a:endParaRPr>
          </a:p>
        </p:txBody>
      </p:sp>
      <p:pic>
        <p:nvPicPr>
          <p:cNvPr id="6" name="Graphic 5" descr="Cloud Computing outline">
            <a:extLst>
              <a:ext uri="{FF2B5EF4-FFF2-40B4-BE49-F238E27FC236}">
                <a16:creationId xmlns:a16="http://schemas.microsoft.com/office/drawing/2014/main" id="{F2557DEA-CFCA-4289-9A11-1189452258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3784" y="1232739"/>
            <a:ext cx="3548404" cy="3548404"/>
          </a:xfrm>
          <a:prstGeom prst="rect">
            <a:avLst/>
          </a:prstGeom>
        </p:spPr>
      </p:pic>
    </p:spTree>
    <p:extLst>
      <p:ext uri="{BB962C8B-B14F-4D97-AF65-F5344CB8AC3E}">
        <p14:creationId xmlns:p14="http://schemas.microsoft.com/office/powerpoint/2010/main" val="3985275700"/>
      </p:ext>
    </p:extLst>
  </p:cSld>
  <p:clrMapOvr>
    <a:masterClrMapping/>
  </p:clrMapOvr>
  <mc:AlternateContent xmlns:mc="http://schemas.openxmlformats.org/markup-compatibility/2006" xmlns:p14="http://schemas.microsoft.com/office/powerpoint/2010/main">
    <mc:Choice Requires="p14">
      <p:transition p14:dur="0" advTm="37219"/>
    </mc:Choice>
    <mc:Fallback xmlns="">
      <p:transition advTm="37219"/>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130" y="365127"/>
            <a:ext cx="10515600" cy="1325563"/>
          </a:xfrm>
        </p:spPr>
        <p:txBody>
          <a:bodyPr/>
          <a:lstStyle/>
          <a:p>
            <a:r>
              <a:rPr lang="en-US" dirty="0"/>
              <a:t>Failure to Follow Directions</a:t>
            </a:r>
          </a:p>
        </p:txBody>
      </p:sp>
      <p:sp>
        <p:nvSpPr>
          <p:cNvPr id="4" name="Slide Number Placeholder 3"/>
          <p:cNvSpPr>
            <a:spLocks noGrp="1"/>
          </p:cNvSpPr>
          <p:nvPr>
            <p:ph type="sldNum" sz="quarter" idx="4294967295"/>
          </p:nvPr>
        </p:nvSpPr>
        <p:spPr>
          <a:xfrm>
            <a:off x="8610600" y="6356351"/>
            <a:ext cx="2057400" cy="365125"/>
          </a:xfrm>
        </p:spPr>
        <p:txBody>
          <a:bodyPr/>
          <a:lstStyle/>
          <a:p>
            <a:fld id="{B63E4CEF-BB1E-48C7-AE93-F39F6AA99AD7}" type="slidenum">
              <a:rPr lang="en-US" smtClean="0"/>
              <a:pPr/>
              <a:t>62</a:t>
            </a:fld>
            <a:endParaRPr lang="en-US" dirty="0"/>
          </a:p>
        </p:txBody>
      </p:sp>
      <p:sp>
        <p:nvSpPr>
          <p:cNvPr id="6" name="TextBox 5"/>
          <p:cNvSpPr txBox="1"/>
          <p:nvPr/>
        </p:nvSpPr>
        <p:spPr>
          <a:xfrm>
            <a:off x="1058130" y="1243942"/>
            <a:ext cx="5644005" cy="5539978"/>
          </a:xfrm>
          <a:prstGeom prst="rect">
            <a:avLst/>
          </a:prstGeom>
          <a:noFill/>
        </p:spPr>
        <p:txBody>
          <a:bodyPr wrap="square" rtlCol="0">
            <a:spAutoFit/>
          </a:bodyPr>
          <a:lstStyle/>
          <a:p>
            <a:r>
              <a:rPr lang="en-US" sz="3200" b="1" dirty="0"/>
              <a:t>Minimize Risks</a:t>
            </a:r>
          </a:p>
          <a:p>
            <a:pPr marL="342900" indent="-342900">
              <a:buFont typeface="Arial" panose="020B0604020202020204" pitchFamily="34" charset="0"/>
              <a:buChar char="•"/>
            </a:pPr>
            <a:r>
              <a:rPr lang="en-US" sz="2800" dirty="0"/>
              <a:t>Ensure students understand test directions</a:t>
            </a:r>
          </a:p>
          <a:p>
            <a:pPr marL="342900" indent="-342900">
              <a:buFont typeface="Arial" panose="020B0604020202020204" pitchFamily="34" charset="0"/>
              <a:buChar char="•"/>
            </a:pPr>
            <a:r>
              <a:rPr lang="en-US" sz="2800" b="1" dirty="0"/>
              <a:t>Examiners and students should understand how additional time is allocated in increments to actively engaged students.</a:t>
            </a:r>
          </a:p>
          <a:p>
            <a:pPr marL="342900" indent="-342900">
              <a:buFont typeface="Arial" panose="020B0604020202020204" pitchFamily="34" charset="0"/>
              <a:buChar char="•"/>
            </a:pPr>
            <a:endParaRPr lang="en-US" sz="2800" b="1" dirty="0"/>
          </a:p>
          <a:p>
            <a:pPr marL="342900" indent="-342900">
              <a:buFont typeface="Arial" panose="020B0604020202020204" pitchFamily="34" charset="0"/>
              <a:buChar char="•"/>
            </a:pPr>
            <a:r>
              <a:rPr lang="en-US" sz="2800" b="1" dirty="0"/>
              <a:t>Experience Online Testing Georgia</a:t>
            </a:r>
          </a:p>
          <a:p>
            <a:pPr marL="800100" lvl="1" indent="-342900">
              <a:buFont typeface="Arial" panose="020B0604020202020204" pitchFamily="34" charset="0"/>
              <a:buChar char="•"/>
            </a:pPr>
            <a:r>
              <a:rPr lang="en-US" sz="2800" b="1" dirty="0">
                <a:hlinkClick r:id="rId3"/>
              </a:rPr>
              <a:t>www.gaexperienceonline.com</a:t>
            </a:r>
            <a:r>
              <a:rPr lang="en-US" sz="2800" b="1" dirty="0"/>
              <a:t> 	</a:t>
            </a:r>
          </a:p>
          <a:p>
            <a:endParaRPr lang="en-US" b="1" dirty="0"/>
          </a:p>
          <a:p>
            <a:endParaRPr lang="en-US" sz="2400" dirty="0"/>
          </a:p>
        </p:txBody>
      </p:sp>
      <p:pic>
        <p:nvPicPr>
          <p:cNvPr id="5" name="Picture 4">
            <a:extLst>
              <a:ext uri="{FF2B5EF4-FFF2-40B4-BE49-F238E27FC236}">
                <a16:creationId xmlns:a16="http://schemas.microsoft.com/office/drawing/2014/main" id="{1E4E5AA4-F3FD-420F-B3C5-6AC22B5C0E56}"/>
              </a:ext>
            </a:extLst>
          </p:cNvPr>
          <p:cNvPicPr>
            <a:picLocks noChangeAspect="1"/>
          </p:cNvPicPr>
          <p:nvPr/>
        </p:nvPicPr>
        <p:blipFill>
          <a:blip r:embed="rId4"/>
          <a:stretch>
            <a:fillRect/>
          </a:stretch>
        </p:blipFill>
        <p:spPr>
          <a:xfrm>
            <a:off x="7038870" y="1690690"/>
            <a:ext cx="4873617" cy="3616036"/>
          </a:xfrm>
          <a:prstGeom prst="rect">
            <a:avLst/>
          </a:prstGeom>
        </p:spPr>
      </p:pic>
    </p:spTree>
    <p:extLst>
      <p:ext uri="{BB962C8B-B14F-4D97-AF65-F5344CB8AC3E}">
        <p14:creationId xmlns:p14="http://schemas.microsoft.com/office/powerpoint/2010/main" val="722392782"/>
      </p:ext>
    </p:extLst>
  </p:cSld>
  <p:clrMapOvr>
    <a:masterClrMapping/>
  </p:clrMapOvr>
  <mc:AlternateContent xmlns:mc="http://schemas.openxmlformats.org/markup-compatibility/2006" xmlns:p14="http://schemas.microsoft.com/office/powerpoint/2010/main">
    <mc:Choice Requires="p14">
      <p:transition p14:dur="0" advTm="77742"/>
    </mc:Choice>
    <mc:Fallback xmlns="">
      <p:transition advTm="77742"/>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673" y="202297"/>
            <a:ext cx="6316630" cy="1325563"/>
          </a:xfrm>
        </p:spPr>
        <p:txBody>
          <a:bodyPr/>
          <a:lstStyle/>
          <a:p>
            <a:r>
              <a:rPr lang="en-US" dirty="0"/>
              <a:t>Test Features</a:t>
            </a:r>
          </a:p>
        </p:txBody>
      </p:sp>
      <p:sp>
        <p:nvSpPr>
          <p:cNvPr id="4" name="Slide Number Placeholder 3"/>
          <p:cNvSpPr>
            <a:spLocks noGrp="1"/>
          </p:cNvSpPr>
          <p:nvPr>
            <p:ph type="sldNum" sz="quarter" idx="4294967295"/>
          </p:nvPr>
        </p:nvSpPr>
        <p:spPr>
          <a:xfrm>
            <a:off x="8610600" y="6356351"/>
            <a:ext cx="2057400" cy="365125"/>
          </a:xfrm>
        </p:spPr>
        <p:txBody>
          <a:bodyPr/>
          <a:lstStyle/>
          <a:p>
            <a:fld id="{B63E4CEF-BB1E-48C7-AE93-F39F6AA99AD7}" type="slidenum">
              <a:rPr lang="en-US" smtClean="0"/>
              <a:pPr/>
              <a:t>63</a:t>
            </a:fld>
            <a:endParaRPr lang="en-US" dirty="0"/>
          </a:p>
        </p:txBody>
      </p:sp>
      <p:graphicFrame>
        <p:nvGraphicFramePr>
          <p:cNvPr id="5" name="Diagram 4"/>
          <p:cNvGraphicFramePr/>
          <p:nvPr/>
        </p:nvGraphicFramePr>
        <p:xfrm>
          <a:off x="2812472" y="216063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552701" y="1659580"/>
            <a:ext cx="6822281" cy="461665"/>
          </a:xfrm>
          <a:prstGeom prst="rect">
            <a:avLst/>
          </a:prstGeom>
          <a:noFill/>
        </p:spPr>
        <p:txBody>
          <a:bodyPr wrap="square" rtlCol="0">
            <a:spAutoFit/>
          </a:bodyPr>
          <a:lstStyle/>
          <a:p>
            <a:pPr algn="ctr"/>
            <a:r>
              <a:rPr lang="en-US" sz="2400" b="1" dirty="0"/>
              <a:t>Tell students about the symbols they must follow.</a:t>
            </a:r>
          </a:p>
        </p:txBody>
      </p:sp>
    </p:spTree>
    <p:extLst>
      <p:ext uri="{BB962C8B-B14F-4D97-AF65-F5344CB8AC3E}">
        <p14:creationId xmlns:p14="http://schemas.microsoft.com/office/powerpoint/2010/main" val="4057121682"/>
      </p:ext>
    </p:extLst>
  </p:cSld>
  <p:clrMapOvr>
    <a:masterClrMapping/>
  </p:clrMapOvr>
  <mc:AlternateContent xmlns:mc="http://schemas.openxmlformats.org/markup-compatibility/2006" xmlns:p14="http://schemas.microsoft.com/office/powerpoint/2010/main">
    <mc:Choice Requires="p14">
      <p:transition p14:dur="0" advTm="68164"/>
    </mc:Choice>
    <mc:Fallback xmlns="">
      <p:transition advTm="68164"/>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E16867-4BBE-489E-8A2E-266E155AC760}"/>
              </a:ext>
            </a:extLst>
          </p:cNvPr>
          <p:cNvSpPr>
            <a:spLocks noGrp="1"/>
          </p:cNvSpPr>
          <p:nvPr>
            <p:ph type="subTitle" idx="4294967295"/>
          </p:nvPr>
        </p:nvSpPr>
        <p:spPr>
          <a:xfrm>
            <a:off x="1524000" y="3429000"/>
            <a:ext cx="9144000" cy="1655762"/>
          </a:xfrm>
        </p:spPr>
        <p:txBody>
          <a:bodyPr vert="horz" lIns="91440" tIns="45720" rIns="91440" bIns="45720" rtlCol="0" anchor="t">
            <a:normAutofit/>
          </a:bodyPr>
          <a:lstStyle/>
          <a:p>
            <a:pPr marL="0" indent="0" algn="ctr">
              <a:buNone/>
            </a:pPr>
            <a:r>
              <a:rPr lang="en-US" b="1" i="1">
                <a:cs typeface="Calibri"/>
              </a:rPr>
              <a:t>AFTER TESTING</a:t>
            </a:r>
          </a:p>
        </p:txBody>
      </p:sp>
      <p:sp>
        <p:nvSpPr>
          <p:cNvPr id="2" name="Title 1">
            <a:extLst>
              <a:ext uri="{FF2B5EF4-FFF2-40B4-BE49-F238E27FC236}">
                <a16:creationId xmlns:a16="http://schemas.microsoft.com/office/drawing/2014/main" id="{B36243B4-9B3C-4437-B16D-5F85BF85EE8C}"/>
              </a:ext>
            </a:extLst>
          </p:cNvPr>
          <p:cNvSpPr>
            <a:spLocks noGrp="1"/>
          </p:cNvSpPr>
          <p:nvPr>
            <p:ph type="ctrTitle" idx="4294967295"/>
          </p:nvPr>
        </p:nvSpPr>
        <p:spPr>
          <a:xfrm>
            <a:off x="1524000" y="1192330"/>
            <a:ext cx="9144000" cy="2387600"/>
          </a:xfrm>
        </p:spPr>
        <p:txBody>
          <a:bodyPr/>
          <a:lstStyle/>
          <a:p>
            <a:pPr algn="ctr"/>
            <a:r>
              <a:rPr lang="en-US" b="1">
                <a:cs typeface="Calibri Light"/>
              </a:rPr>
              <a:t>Examiner’s Responsibilities</a:t>
            </a:r>
            <a:br>
              <a:rPr lang="en-US" b="1">
                <a:cs typeface="Calibri Light"/>
              </a:rPr>
            </a:br>
            <a:r>
              <a:rPr lang="en-US" b="1">
                <a:cs typeface="Calibri Light"/>
              </a:rPr>
              <a:t>&amp; Activities</a:t>
            </a:r>
          </a:p>
        </p:txBody>
      </p:sp>
    </p:spTree>
    <p:extLst>
      <p:ext uri="{BB962C8B-B14F-4D97-AF65-F5344CB8AC3E}">
        <p14:creationId xmlns:p14="http://schemas.microsoft.com/office/powerpoint/2010/main" val="3334481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233A-CEF2-4B9D-9AF9-EBB0B4D7913D}"/>
              </a:ext>
            </a:extLst>
          </p:cNvPr>
          <p:cNvSpPr>
            <a:spLocks noGrp="1"/>
          </p:cNvSpPr>
          <p:nvPr>
            <p:ph type="title"/>
          </p:nvPr>
        </p:nvSpPr>
        <p:spPr/>
        <p:txBody>
          <a:bodyPr>
            <a:normAutofit/>
          </a:bodyPr>
          <a:lstStyle/>
          <a:p>
            <a:r>
              <a:rPr lang="en-US" b="1" dirty="0"/>
              <a:t>Collecting Materials</a:t>
            </a:r>
            <a:endParaRPr lang="en-US" b="1" dirty="0">
              <a:cs typeface="Calibri Light"/>
            </a:endParaRPr>
          </a:p>
        </p:txBody>
      </p:sp>
      <p:sp>
        <p:nvSpPr>
          <p:cNvPr id="3" name="Content Placeholder 2">
            <a:extLst>
              <a:ext uri="{FF2B5EF4-FFF2-40B4-BE49-F238E27FC236}">
                <a16:creationId xmlns:a16="http://schemas.microsoft.com/office/drawing/2014/main" id="{0C3F1DC6-D7B4-4DE4-B2A3-C410295D4892}"/>
              </a:ext>
            </a:extLst>
          </p:cNvPr>
          <p:cNvSpPr>
            <a:spLocks noGrp="1"/>
          </p:cNvSpPr>
          <p:nvPr>
            <p:ph idx="4294967295"/>
          </p:nvPr>
        </p:nvSpPr>
        <p:spPr>
          <a:xfrm>
            <a:off x="1136588" y="1804844"/>
            <a:ext cx="6505575" cy="4351338"/>
          </a:xfrm>
        </p:spPr>
        <p:txBody>
          <a:bodyPr vert="horz" lIns="91440" tIns="45720" rIns="91440" bIns="45720" rtlCol="0">
            <a:normAutofit/>
          </a:bodyPr>
          <a:lstStyle/>
          <a:p>
            <a:pPr>
              <a:lnSpc>
                <a:spcPct val="90000"/>
              </a:lnSpc>
            </a:pPr>
            <a:r>
              <a:rPr lang="en-US" sz="2000" dirty="0">
                <a:cs typeface="Calibri"/>
              </a:rPr>
              <a:t>Collect test materials from each student as they complete the test according to the directions in the </a:t>
            </a:r>
            <a:r>
              <a:rPr lang="en-US" sz="2000" i="1" dirty="0">
                <a:cs typeface="Calibri"/>
              </a:rPr>
              <a:t>Testing Administration Manual</a:t>
            </a:r>
            <a:r>
              <a:rPr lang="en-US" sz="2000" dirty="0">
                <a:cs typeface="Calibri"/>
              </a:rPr>
              <a:t>. </a:t>
            </a:r>
          </a:p>
          <a:p>
            <a:pPr lvl="1">
              <a:lnSpc>
                <a:spcPct val="90000"/>
              </a:lnSpc>
            </a:pPr>
            <a:r>
              <a:rPr lang="en-US" sz="2000" dirty="0">
                <a:cs typeface="Calibri"/>
              </a:rPr>
              <a:t>Student test tickets</a:t>
            </a:r>
          </a:p>
          <a:p>
            <a:pPr lvl="1">
              <a:lnSpc>
                <a:spcPct val="90000"/>
              </a:lnSpc>
            </a:pPr>
            <a:r>
              <a:rPr lang="en-US" sz="2000" dirty="0">
                <a:cs typeface="Calibri"/>
              </a:rPr>
              <a:t>Scratch paper (used/unused)</a:t>
            </a:r>
          </a:p>
          <a:p>
            <a:pPr lvl="1">
              <a:lnSpc>
                <a:spcPct val="90000"/>
              </a:lnSpc>
            </a:pPr>
            <a:r>
              <a:rPr lang="en-US" sz="2000" dirty="0">
                <a:cs typeface="Calibri"/>
              </a:rPr>
              <a:t>Student Testing Roster</a:t>
            </a:r>
          </a:p>
          <a:p>
            <a:pPr lvl="1">
              <a:lnSpc>
                <a:spcPct val="90000"/>
              </a:lnSpc>
            </a:pPr>
            <a:r>
              <a:rPr lang="en-US" sz="2000" dirty="0">
                <a:cs typeface="Calibri"/>
              </a:rPr>
              <a:t>Calculator (if applicable)</a:t>
            </a:r>
          </a:p>
          <a:p>
            <a:pPr>
              <a:lnSpc>
                <a:spcPct val="90000"/>
              </a:lnSpc>
            </a:pPr>
            <a:r>
              <a:rPr lang="en-US" sz="2000" dirty="0">
                <a:cs typeface="Calibri"/>
              </a:rPr>
              <a:t>The School Test Coordinator will count all test materials returned by the Test Examiner—in your presence and verify that the counts match.</a:t>
            </a:r>
          </a:p>
          <a:p>
            <a:pPr>
              <a:lnSpc>
                <a:spcPct val="90000"/>
              </a:lnSpc>
            </a:pPr>
            <a:r>
              <a:rPr lang="en-US" sz="2000" dirty="0">
                <a:cs typeface="Calibri"/>
              </a:rPr>
              <a:t>The School Test Coordinator will verify that all tests are properly submitted.</a:t>
            </a:r>
          </a:p>
          <a:p>
            <a:pPr lvl="1">
              <a:lnSpc>
                <a:spcPct val="90000"/>
              </a:lnSpc>
            </a:pPr>
            <a:endParaRPr lang="en-US" sz="1400" dirty="0">
              <a:cs typeface="Calibri"/>
            </a:endParaRPr>
          </a:p>
          <a:p>
            <a:pPr lvl="1">
              <a:lnSpc>
                <a:spcPct val="90000"/>
              </a:lnSpc>
            </a:pPr>
            <a:endParaRPr lang="en-US" sz="1400" dirty="0">
              <a:cs typeface="Calibri"/>
            </a:endParaRPr>
          </a:p>
          <a:p>
            <a:pPr>
              <a:lnSpc>
                <a:spcPct val="90000"/>
              </a:lnSpc>
            </a:pPr>
            <a:endParaRPr lang="en-US" sz="1400" dirty="0">
              <a:cs typeface="Calibri"/>
            </a:endParaRPr>
          </a:p>
        </p:txBody>
      </p:sp>
      <p:pic>
        <p:nvPicPr>
          <p:cNvPr id="6" name="Picture 5" descr="Businessman thumbs up">
            <a:extLst>
              <a:ext uri="{FF2B5EF4-FFF2-40B4-BE49-F238E27FC236}">
                <a16:creationId xmlns:a16="http://schemas.microsoft.com/office/drawing/2014/main" id="{6B5BE845-4CBA-49E6-8017-AE1418DE0312}"/>
              </a:ext>
            </a:extLst>
          </p:cNvPr>
          <p:cNvPicPr>
            <a:picLocks noChangeAspect="1"/>
          </p:cNvPicPr>
          <p:nvPr/>
        </p:nvPicPr>
        <p:blipFill rotWithShape="1">
          <a:blip r:embed="rId3">
            <a:extLst>
              <a:ext uri="{28A0092B-C50C-407E-A947-70E740481C1C}">
                <a14:useLocalDpi xmlns:a14="http://schemas.microsoft.com/office/drawing/2010/main" val="0"/>
              </a:ext>
            </a:extLst>
          </a:blip>
          <a:srcRect r="1" b="31521"/>
          <a:stretch/>
        </p:blipFill>
        <p:spPr>
          <a:xfrm>
            <a:off x="7737635" y="-1"/>
            <a:ext cx="3555205" cy="6858001"/>
          </a:xfrm>
          <a:prstGeom prst="rect">
            <a:avLst/>
          </a:prstGeom>
        </p:spPr>
      </p:pic>
    </p:spTree>
    <p:extLst>
      <p:ext uri="{BB962C8B-B14F-4D97-AF65-F5344CB8AC3E}">
        <p14:creationId xmlns:p14="http://schemas.microsoft.com/office/powerpoint/2010/main" val="30167718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02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E8FD-DCA3-4083-9A05-7114EE9420E1}"/>
              </a:ext>
            </a:extLst>
          </p:cNvPr>
          <p:cNvSpPr>
            <a:spLocks noGrp="1"/>
          </p:cNvSpPr>
          <p:nvPr>
            <p:ph type="title"/>
          </p:nvPr>
        </p:nvSpPr>
        <p:spPr>
          <a:xfrm>
            <a:off x="838200" y="365125"/>
            <a:ext cx="10230853" cy="1325563"/>
          </a:xfrm>
        </p:spPr>
        <p:txBody>
          <a:bodyPr/>
          <a:lstStyle/>
          <a:p>
            <a:r>
              <a:rPr lang="en-US" b="1"/>
              <a:t>Testing</a:t>
            </a:r>
            <a:r>
              <a:rPr lang="en-US" b="1">
                <a:cs typeface="Calibri Light"/>
              </a:rPr>
              <a:t> Environment – Materials</a:t>
            </a:r>
            <a:endParaRPr lang="en-US"/>
          </a:p>
        </p:txBody>
      </p:sp>
      <p:sp>
        <p:nvSpPr>
          <p:cNvPr id="3" name="Content Placeholder 2">
            <a:extLst>
              <a:ext uri="{FF2B5EF4-FFF2-40B4-BE49-F238E27FC236}">
                <a16:creationId xmlns:a16="http://schemas.microsoft.com/office/drawing/2014/main" id="{6829ADCE-2D0E-4B27-B0D3-A4DA4AA443D9}"/>
              </a:ext>
            </a:extLst>
          </p:cNvPr>
          <p:cNvSpPr>
            <a:spLocks noGrp="1"/>
          </p:cNvSpPr>
          <p:nvPr>
            <p:ph idx="1"/>
          </p:nvPr>
        </p:nvSpPr>
        <p:spPr>
          <a:xfrm>
            <a:off x="923313" y="1611599"/>
            <a:ext cx="5029687" cy="4581943"/>
          </a:xfrm>
        </p:spPr>
        <p:txBody>
          <a:bodyPr vert="horz" lIns="91440" tIns="45720" rIns="91440" bIns="45720" rtlCol="0" anchor="t">
            <a:normAutofit fontScale="55000" lnSpcReduction="20000"/>
          </a:bodyPr>
          <a:lstStyle/>
          <a:p>
            <a:r>
              <a:rPr lang="en-US" dirty="0"/>
              <a:t>Clock</a:t>
            </a:r>
            <a:endParaRPr lang="en-US" dirty="0">
              <a:cs typeface="Calibri"/>
            </a:endParaRPr>
          </a:p>
          <a:p>
            <a:r>
              <a:rPr lang="en-US" dirty="0"/>
              <a:t>Pencils</a:t>
            </a:r>
          </a:p>
          <a:p>
            <a:r>
              <a:rPr lang="en-US" dirty="0"/>
              <a:t>Blank scratch paper</a:t>
            </a:r>
          </a:p>
          <a:p>
            <a:r>
              <a:rPr lang="en-US" dirty="0"/>
              <a:t>Graph paper for EOG or EOC math </a:t>
            </a:r>
          </a:p>
          <a:p>
            <a:r>
              <a:rPr lang="en-US" dirty="0">
                <a:cs typeface="Calibri"/>
              </a:rPr>
              <a:t>Calculators (if needed)</a:t>
            </a:r>
            <a:endParaRPr lang="en-US" dirty="0"/>
          </a:p>
          <a:p>
            <a:r>
              <a:rPr lang="en-US" dirty="0"/>
              <a:t>“Testing</a:t>
            </a:r>
            <a:r>
              <a:rPr lang="en-US" b="1" dirty="0">
                <a:cs typeface="Calibri Light"/>
              </a:rPr>
              <a:t> – </a:t>
            </a:r>
            <a:r>
              <a:rPr lang="en-US" dirty="0"/>
              <a:t>Do Not Disturb” sign</a:t>
            </a:r>
          </a:p>
          <a:p>
            <a:r>
              <a:rPr lang="en-US" dirty="0"/>
              <a:t>“No Electronic Devices” sign</a:t>
            </a:r>
            <a:endParaRPr lang="en-US" dirty="0">
              <a:cs typeface="Calibri"/>
            </a:endParaRPr>
          </a:p>
          <a:p>
            <a:r>
              <a:rPr lang="en-US" dirty="0"/>
              <a:t>Test Administration Manual</a:t>
            </a:r>
          </a:p>
          <a:p>
            <a:r>
              <a:rPr lang="en-US" dirty="0"/>
              <a:t>Student Test Roster</a:t>
            </a:r>
          </a:p>
          <a:p>
            <a:r>
              <a:rPr lang="en-US" dirty="0"/>
              <a:t>Test Tickets</a:t>
            </a:r>
            <a:endParaRPr lang="en-US" dirty="0">
              <a:cs typeface="Calibri"/>
            </a:endParaRPr>
          </a:p>
          <a:p>
            <a:r>
              <a:rPr lang="en-US" dirty="0"/>
              <a:t>List of accommodations</a:t>
            </a:r>
          </a:p>
          <a:p>
            <a:r>
              <a:rPr lang="en-US" sz="2700" dirty="0"/>
              <a:t>Testing Device</a:t>
            </a:r>
          </a:p>
          <a:p>
            <a:r>
              <a:rPr lang="en-US" sz="2700" dirty="0"/>
              <a:t>Mouse (if needed)</a:t>
            </a:r>
          </a:p>
          <a:p>
            <a:r>
              <a:rPr lang="en-US" sz="2700" dirty="0"/>
              <a:t>Headsets for read aloud (if needed)</a:t>
            </a:r>
          </a:p>
        </p:txBody>
      </p:sp>
      <p:pic>
        <p:nvPicPr>
          <p:cNvPr id="4" name="Picture 3" descr="A person sitting at a table using a computer&#10;&#10;Description generated with very high confidence">
            <a:extLst>
              <a:ext uri="{FF2B5EF4-FFF2-40B4-BE49-F238E27FC236}">
                <a16:creationId xmlns:a16="http://schemas.microsoft.com/office/drawing/2014/main" id="{E680AEE7-0830-420D-83E7-86A4465AEA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39772" y="1308589"/>
            <a:ext cx="4142509" cy="276414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A8C5DCE-3A5C-4FFB-8717-E993666FE1DF}"/>
              </a:ext>
            </a:extLst>
          </p:cNvPr>
          <p:cNvSpPr txBox="1"/>
          <p:nvPr/>
        </p:nvSpPr>
        <p:spPr>
          <a:xfrm>
            <a:off x="4873336" y="4170605"/>
            <a:ext cx="7318664" cy="25853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t>It is your responsibility to know what you should expect to receive for the student(s) you are responsible for testing.</a:t>
            </a:r>
          </a:p>
          <a:p>
            <a:pPr marL="285750" indent="-285750">
              <a:buFont typeface="Arial" panose="020B0604020202020204" pitchFamily="34" charset="0"/>
              <a:buChar char="•"/>
            </a:pPr>
            <a:r>
              <a:rPr lang="en-US" dirty="0"/>
              <a:t>Test materials must be kept secure at ALL times.  While in the Examiner’s custody, secure test materials must be kept in a locked storage area when not being used for actual administration to students.</a:t>
            </a:r>
          </a:p>
          <a:p>
            <a:pPr marL="285750" indent="-285750">
              <a:buFont typeface="Arial" panose="020B0604020202020204" pitchFamily="34" charset="0"/>
              <a:buChar char="•"/>
            </a:pPr>
            <a:r>
              <a:rPr lang="en-US" dirty="0"/>
              <a:t>All school system personnel are prohibited from reviewing the contents of the Georgia Milestones assessments</a:t>
            </a: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823529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EOG-EOC Resources</a:t>
            </a:r>
          </a:p>
        </p:txBody>
      </p:sp>
      <p:sp>
        <p:nvSpPr>
          <p:cNvPr id="3" name="Date Placeholder 2">
            <a:extLst>
              <a:ext uri="{FF2B5EF4-FFF2-40B4-BE49-F238E27FC236}">
                <a16:creationId xmlns:a16="http://schemas.microsoft.com/office/drawing/2014/main" id="{AE1C8EC9-5247-4DA9-A8EB-407F25A29C29}"/>
              </a:ext>
            </a:extLst>
          </p:cNvPr>
          <p:cNvSpPr>
            <a:spLocks noGrp="1"/>
          </p:cNvSpPr>
          <p:nvPr>
            <p:ph type="dt" sz="half" idx="10"/>
          </p:nvPr>
        </p:nvSpPr>
        <p:spPr/>
        <p:txBody>
          <a:bodyPr/>
          <a:lstStyle/>
          <a:p>
            <a:r>
              <a:rPr lang="en-US"/>
              <a:t>10/13/2020</a:t>
            </a:r>
          </a:p>
        </p:txBody>
      </p:sp>
      <p:sp>
        <p:nvSpPr>
          <p:cNvPr id="4" name="Slide Number Placeholder 3">
            <a:extLst>
              <a:ext uri="{FF2B5EF4-FFF2-40B4-BE49-F238E27FC236}">
                <a16:creationId xmlns:a16="http://schemas.microsoft.com/office/drawing/2014/main" id="{B318CB53-09BF-4E6A-BE44-3607F9E0BC88}"/>
              </a:ext>
            </a:extLst>
          </p:cNvPr>
          <p:cNvSpPr>
            <a:spLocks noGrp="1"/>
          </p:cNvSpPr>
          <p:nvPr>
            <p:ph type="sldNum" sz="quarter" idx="12"/>
          </p:nvPr>
        </p:nvSpPr>
        <p:spPr/>
        <p:txBody>
          <a:bodyPr/>
          <a:lstStyle/>
          <a:p>
            <a:fld id="{48F63A3B-78C7-47BE-AE5E-E10140E04643}" type="slidenum">
              <a:rPr lang="en-US" smtClean="0"/>
              <a:pPr/>
              <a:t>8</a:t>
            </a:fld>
            <a:endParaRPr lang="en-US"/>
          </a:p>
        </p:txBody>
      </p:sp>
      <p:sp>
        <p:nvSpPr>
          <p:cNvPr id="9" name="TextBox 8"/>
          <p:cNvSpPr txBox="1"/>
          <p:nvPr/>
        </p:nvSpPr>
        <p:spPr>
          <a:xfrm>
            <a:off x="2191638" y="5986641"/>
            <a:ext cx="8190035" cy="261610"/>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hlinkClick r:id="rId3"/>
              </a:rPr>
              <a:t>https://www.gadoe.org/Curriculum-Instruction-and-Assessment/Assessment/Pages/Milestones_Resources.aspx</a:t>
            </a:r>
            <a:endParaRPr lang="en-US" sz="11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7DABB62-9CE7-4140-B8D9-98612CD4EEF9}"/>
              </a:ext>
            </a:extLst>
          </p:cNvPr>
          <p:cNvPicPr>
            <a:picLocks noChangeAspect="1"/>
          </p:cNvPicPr>
          <p:nvPr/>
        </p:nvPicPr>
        <p:blipFill>
          <a:blip r:embed="rId4"/>
          <a:stretch>
            <a:fillRect/>
          </a:stretch>
        </p:blipFill>
        <p:spPr>
          <a:xfrm>
            <a:off x="2419351" y="1133856"/>
            <a:ext cx="4133945" cy="27222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C2F7C82-89AD-4ACA-921B-C22428429905}"/>
              </a:ext>
            </a:extLst>
          </p:cNvPr>
          <p:cNvPicPr>
            <a:picLocks noChangeAspect="1"/>
          </p:cNvPicPr>
          <p:nvPr/>
        </p:nvPicPr>
        <p:blipFill>
          <a:blip r:embed="rId5"/>
          <a:stretch>
            <a:fillRect/>
          </a:stretch>
        </p:blipFill>
        <p:spPr>
          <a:xfrm>
            <a:off x="3804621" y="2083335"/>
            <a:ext cx="4303059" cy="319958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82BE8F2-D4BD-44F3-963B-07DEAB33F083}"/>
              </a:ext>
            </a:extLst>
          </p:cNvPr>
          <p:cNvPicPr>
            <a:picLocks noChangeAspect="1"/>
          </p:cNvPicPr>
          <p:nvPr/>
        </p:nvPicPr>
        <p:blipFill>
          <a:blip r:embed="rId6"/>
          <a:stretch>
            <a:fillRect/>
          </a:stretch>
        </p:blipFill>
        <p:spPr>
          <a:xfrm>
            <a:off x="5388232" y="4092207"/>
            <a:ext cx="4576858" cy="1426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1186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69CDF6B-FA14-435A-8735-685365D2160B}"/>
              </a:ext>
            </a:extLst>
          </p:cNvPr>
          <p:cNvSpPr>
            <a:spLocks noGrp="1"/>
          </p:cNvSpPr>
          <p:nvPr>
            <p:ph type="title"/>
          </p:nvPr>
        </p:nvSpPr>
        <p:spPr>
          <a:xfrm>
            <a:off x="2419350" y="594360"/>
            <a:ext cx="7886700" cy="539496"/>
          </a:xfrm>
        </p:spPr>
        <p:txBody>
          <a:bodyPr>
            <a:normAutofit fontScale="90000"/>
          </a:bodyPr>
          <a:lstStyle/>
          <a:p>
            <a:r>
              <a:rPr lang="en-US"/>
              <a:t>Training Resources</a:t>
            </a:r>
          </a:p>
        </p:txBody>
      </p:sp>
      <p:sp>
        <p:nvSpPr>
          <p:cNvPr id="2" name="Date Placeholder 1">
            <a:extLst>
              <a:ext uri="{FF2B5EF4-FFF2-40B4-BE49-F238E27FC236}">
                <a16:creationId xmlns:a16="http://schemas.microsoft.com/office/drawing/2014/main" id="{53B249F8-B6EB-40B6-9F07-33BE2B412F00}"/>
              </a:ext>
            </a:extLst>
          </p:cNvPr>
          <p:cNvSpPr>
            <a:spLocks noGrp="1"/>
          </p:cNvSpPr>
          <p:nvPr>
            <p:ph type="dt" sz="half" idx="10"/>
          </p:nvPr>
        </p:nvSpPr>
        <p:spPr>
          <a:xfrm rot="16200000">
            <a:off x="823959" y="1252624"/>
            <a:ext cx="2057400" cy="365125"/>
          </a:xfrm>
        </p:spPr>
        <p:txBody>
          <a:bodyPr/>
          <a:lstStyle/>
          <a:p>
            <a:r>
              <a:rPr lang="en-US"/>
              <a:t>10/13/2020</a:t>
            </a:r>
          </a:p>
        </p:txBody>
      </p:sp>
      <p:sp>
        <p:nvSpPr>
          <p:cNvPr id="3" name="Slide Number Placeholder 2">
            <a:extLst>
              <a:ext uri="{FF2B5EF4-FFF2-40B4-BE49-F238E27FC236}">
                <a16:creationId xmlns:a16="http://schemas.microsoft.com/office/drawing/2014/main" id="{109C5AE4-DA8A-4C6C-9217-F886BCAE4371}"/>
              </a:ext>
            </a:extLst>
          </p:cNvPr>
          <p:cNvSpPr>
            <a:spLocks noGrp="1"/>
          </p:cNvSpPr>
          <p:nvPr>
            <p:ph type="sldNum" sz="quarter" idx="12"/>
          </p:nvPr>
        </p:nvSpPr>
        <p:spPr>
          <a:xfrm>
            <a:off x="1524000" y="6412493"/>
            <a:ext cx="667639" cy="365125"/>
          </a:xfrm>
        </p:spPr>
        <p:txBody>
          <a:bodyPr/>
          <a:lstStyle/>
          <a:p>
            <a:fld id="{48F63A3B-78C7-47BE-AE5E-E10140E04643}" type="slidenum">
              <a:rPr lang="en-US" smtClean="0"/>
              <a:pPr/>
              <a:t>9</a:t>
            </a:fld>
            <a:endParaRPr lang="en-US"/>
          </a:p>
        </p:txBody>
      </p:sp>
      <p:sp>
        <p:nvSpPr>
          <p:cNvPr id="8" name="Text Placeholder 7">
            <a:extLst>
              <a:ext uri="{FF2B5EF4-FFF2-40B4-BE49-F238E27FC236}">
                <a16:creationId xmlns:a16="http://schemas.microsoft.com/office/drawing/2014/main" id="{54892BA0-AD45-4F81-BC5A-D47681692B4A}"/>
              </a:ext>
            </a:extLst>
          </p:cNvPr>
          <p:cNvSpPr>
            <a:spLocks noGrp="1"/>
          </p:cNvSpPr>
          <p:nvPr>
            <p:ph type="body" sz="quarter" idx="4294967295"/>
          </p:nvPr>
        </p:nvSpPr>
        <p:spPr>
          <a:xfrm>
            <a:off x="2419350" y="1115569"/>
            <a:ext cx="4514850" cy="827351"/>
          </a:xfrm>
        </p:spPr>
        <p:txBody>
          <a:bodyPr>
            <a:normAutofit lnSpcReduction="10000"/>
          </a:bodyPr>
          <a:lstStyle/>
          <a:p>
            <a:pPr marL="0" indent="0">
              <a:buNone/>
            </a:pPr>
            <a:r>
              <a:rPr lang="en-US">
                <a:hlinkClick r:id="rId3"/>
              </a:rPr>
              <a:t>Georgia Milestones Training Resource Page</a:t>
            </a:r>
            <a:endParaRPr lang="en-US"/>
          </a:p>
        </p:txBody>
      </p:sp>
      <p:sp>
        <p:nvSpPr>
          <p:cNvPr id="6" name="TextBox 5"/>
          <p:cNvSpPr txBox="1"/>
          <p:nvPr/>
        </p:nvSpPr>
        <p:spPr>
          <a:xfrm>
            <a:off x="2302717" y="4759872"/>
            <a:ext cx="4184099" cy="1938992"/>
          </a:xfrm>
          <a:prstGeom prst="rect">
            <a:avLst/>
          </a:prstGeom>
          <a:noFill/>
        </p:spPr>
        <p:txBody>
          <a:bodyPr wrap="square" rtlCol="0" anchor="t">
            <a:spAutoFit/>
          </a:bodyPr>
          <a:lstStyle/>
          <a:p>
            <a:pPr algn="ctr"/>
            <a:r>
              <a:rPr lang="en-US" sz="2000" b="1" dirty="0">
                <a:latin typeface="Arial" panose="020B0604020202020204" pitchFamily="34" charset="0"/>
                <a:cs typeface="Arial" panose="020B0604020202020204" pitchFamily="34" charset="0"/>
              </a:rPr>
              <a:t>Training Topics</a:t>
            </a:r>
          </a:p>
          <a:p>
            <a:pPr marL="171450" indent="-171450">
              <a:buFont typeface="Arial" panose="020B0604020202020204" pitchFamily="34" charset="0"/>
              <a:buChar char="•"/>
            </a:pPr>
            <a:r>
              <a:rPr lang="en-US" sz="2000" dirty="0">
                <a:latin typeface="Arial" panose="020B0604020202020204" pitchFamily="34" charset="0"/>
                <a:cs typeface="Arial" panose="020B0604020202020204" pitchFamily="34" charset="0"/>
              </a:rPr>
              <a:t>Webinars</a:t>
            </a:r>
          </a:p>
          <a:p>
            <a:pPr marL="171450" indent="-171450">
              <a:buFont typeface="Arial" panose="020B0604020202020204" pitchFamily="34" charset="0"/>
              <a:buChar char="•"/>
            </a:pPr>
            <a:r>
              <a:rPr lang="en-US" sz="2000" dirty="0">
                <a:latin typeface="Arial" panose="020B0604020202020204" pitchFamily="34" charset="0"/>
                <a:cs typeface="Arial" panose="020B0604020202020204" pitchFamily="34" charset="0"/>
              </a:rPr>
              <a:t>DRC INSIGHT Portal Training</a:t>
            </a:r>
          </a:p>
          <a:p>
            <a:pPr marL="171450" indent="-171450">
              <a:buFont typeface="Arial" panose="020B0604020202020204" pitchFamily="34" charset="0"/>
              <a:buChar char="•"/>
            </a:pPr>
            <a:r>
              <a:rPr lang="en-US" sz="2000" dirty="0">
                <a:latin typeface="Arial" panose="020B0604020202020204" pitchFamily="34" charset="0"/>
                <a:cs typeface="Arial" panose="020B0604020202020204" pitchFamily="34" charset="0"/>
              </a:rPr>
              <a:t>Test Coordinator Training</a:t>
            </a:r>
          </a:p>
          <a:p>
            <a:pPr marL="171450" indent="-171450">
              <a:buFont typeface="Arial" panose="020B0604020202020204" pitchFamily="34" charset="0"/>
              <a:buChar char="•"/>
            </a:pPr>
            <a:r>
              <a:rPr lang="en-US" sz="2000" dirty="0">
                <a:latin typeface="Arial" panose="020B0604020202020204" pitchFamily="34" charset="0"/>
                <a:cs typeface="Arial" panose="020B0604020202020204" pitchFamily="34" charset="0"/>
              </a:rPr>
              <a:t>Test Examiner Training</a:t>
            </a:r>
          </a:p>
          <a:p>
            <a:pPr marL="171450" indent="-171450">
              <a:buFont typeface="Arial" panose="020B0604020202020204" pitchFamily="34" charset="0"/>
              <a:buChar char="•"/>
            </a:pPr>
            <a:r>
              <a:rPr lang="en-US" sz="2000" dirty="0">
                <a:latin typeface="Arial" panose="020B0604020202020204" pitchFamily="34" charset="0"/>
                <a:cs typeface="Arial" panose="020B0604020202020204" pitchFamily="34" charset="0"/>
              </a:rPr>
              <a:t>Student Training</a:t>
            </a:r>
          </a:p>
        </p:txBody>
      </p:sp>
      <p:sp>
        <p:nvSpPr>
          <p:cNvPr id="10" name="Title 1">
            <a:extLst>
              <a:ext uri="{FF2B5EF4-FFF2-40B4-BE49-F238E27FC236}">
                <a16:creationId xmlns:a16="http://schemas.microsoft.com/office/drawing/2014/main" id="{084F664F-3A1C-4154-B5DB-9D8FBC0C611E}"/>
              </a:ext>
            </a:extLst>
          </p:cNvPr>
          <p:cNvSpPr txBox="1">
            <a:spLocks/>
          </p:cNvSpPr>
          <p:nvPr/>
        </p:nvSpPr>
        <p:spPr>
          <a:xfrm>
            <a:off x="1935326" y="1"/>
            <a:ext cx="63166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00FF"/>
                </a:solidFill>
                <a:latin typeface="Arial Rounded MT Bold" panose="020F0704030504030204" pitchFamily="34" charset="0"/>
                <a:ea typeface="+mj-ea"/>
                <a:cs typeface="+mj-cs"/>
              </a:defRPr>
            </a:lvl1pPr>
          </a:lstStyle>
          <a:p>
            <a:endParaRPr lang="en-US" sz="3200">
              <a:solidFill>
                <a:srgbClr val="00B050"/>
              </a:solidFill>
            </a:endParaRPr>
          </a:p>
        </p:txBody>
      </p:sp>
      <p:graphicFrame>
        <p:nvGraphicFramePr>
          <p:cNvPr id="7" name="Table 7">
            <a:extLst>
              <a:ext uri="{FF2B5EF4-FFF2-40B4-BE49-F238E27FC236}">
                <a16:creationId xmlns:a16="http://schemas.microsoft.com/office/drawing/2014/main" id="{910798B1-7C9E-4F02-9432-00B756A2D15E}"/>
              </a:ext>
            </a:extLst>
          </p:cNvPr>
          <p:cNvGraphicFramePr>
            <a:graphicFrameLocks noGrp="1"/>
          </p:cNvGraphicFramePr>
          <p:nvPr/>
        </p:nvGraphicFramePr>
        <p:xfrm>
          <a:off x="2302716" y="2379689"/>
          <a:ext cx="3961942" cy="2396648"/>
        </p:xfrm>
        <a:graphic>
          <a:graphicData uri="http://schemas.openxmlformats.org/drawingml/2006/table">
            <a:tbl>
              <a:tblPr firstRow="1" bandRow="1">
                <a:tableStyleId>{2D5ABB26-0587-4C30-8999-92F81FD0307C}</a:tableStyleId>
              </a:tblPr>
              <a:tblGrid>
                <a:gridCol w="801509">
                  <a:extLst>
                    <a:ext uri="{9D8B030D-6E8A-4147-A177-3AD203B41FA5}">
                      <a16:colId xmlns:a16="http://schemas.microsoft.com/office/drawing/2014/main" val="3780539484"/>
                    </a:ext>
                  </a:extLst>
                </a:gridCol>
                <a:gridCol w="3160433">
                  <a:extLst>
                    <a:ext uri="{9D8B030D-6E8A-4147-A177-3AD203B41FA5}">
                      <a16:colId xmlns:a16="http://schemas.microsoft.com/office/drawing/2014/main" val="2234343481"/>
                    </a:ext>
                  </a:extLst>
                </a:gridCol>
              </a:tblGrid>
              <a:tr h="405844">
                <a:tc gridSpan="2">
                  <a:txBody>
                    <a:bodyPr/>
                    <a:lstStyle/>
                    <a:p>
                      <a:pPr algn="ctr"/>
                      <a:r>
                        <a:rPr lang="en-US" sz="2000" b="1">
                          <a:latin typeface="Arial"/>
                          <a:cs typeface="Arial"/>
                        </a:rPr>
                        <a:t>Training Types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4703951"/>
                  </a:ext>
                </a:extLst>
              </a:tr>
              <a:tr h="405844">
                <a:tc>
                  <a:txBody>
                    <a:bodyPr/>
                    <a:lstStyle/>
                    <a:p>
                      <a:endParaRPr lang="en-US">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Recorded Webinars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1303400"/>
                  </a:ext>
                </a:extLst>
              </a:tr>
              <a:tr h="372601">
                <a:tc>
                  <a:txBody>
                    <a:bodyPr/>
                    <a:lstStyle/>
                    <a:p>
                      <a:endParaRPr lang="en-US">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Videos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74077"/>
                  </a:ext>
                </a:extLst>
              </a:tr>
              <a:tr h="372601">
                <a:tc>
                  <a:txBody>
                    <a:bodyPr/>
                    <a:lstStyle/>
                    <a:p>
                      <a:endParaRPr lang="en-US">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PowerPoints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9447298"/>
                  </a:ext>
                </a:extLst>
              </a:tr>
              <a:tr h="372601">
                <a:tc>
                  <a:txBody>
                    <a:bodyPr/>
                    <a:lstStyle/>
                    <a:p>
                      <a:endParaRPr lang="en-US">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QuickStart Guides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8230757"/>
                  </a:ext>
                </a:extLst>
              </a:tr>
              <a:tr h="372601">
                <a:tc>
                  <a:txBody>
                    <a:bodyPr/>
                    <a:lstStyle/>
                    <a:p>
                      <a:endParaRPr lang="en-US">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Online Courses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92404"/>
                  </a:ext>
                </a:extLst>
              </a:tr>
            </a:tbl>
          </a:graphicData>
        </a:graphic>
      </p:graphicFrame>
      <p:pic>
        <p:nvPicPr>
          <p:cNvPr id="13" name="Picture 12" descr="A picture containing drawing&#10;&#10;Description automatically generated">
            <a:extLst>
              <a:ext uri="{FF2B5EF4-FFF2-40B4-BE49-F238E27FC236}">
                <a16:creationId xmlns:a16="http://schemas.microsoft.com/office/drawing/2014/main" id="{E74FAEB8-8762-4889-9D68-DA31F4E0FC33}"/>
              </a:ext>
            </a:extLst>
          </p:cNvPr>
          <p:cNvPicPr>
            <a:picLocks noChangeAspect="1"/>
          </p:cNvPicPr>
          <p:nvPr/>
        </p:nvPicPr>
        <p:blipFill>
          <a:blip r:embed="rId4"/>
          <a:stretch>
            <a:fillRect/>
          </a:stretch>
        </p:blipFill>
        <p:spPr>
          <a:xfrm>
            <a:off x="2552552" y="2838790"/>
            <a:ext cx="320040" cy="32004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50088A4-FB91-4808-8573-21EDDBF23878}"/>
              </a:ext>
            </a:extLst>
          </p:cNvPr>
          <p:cNvPicPr>
            <a:picLocks noChangeAspect="1"/>
          </p:cNvPicPr>
          <p:nvPr/>
        </p:nvPicPr>
        <p:blipFill>
          <a:blip r:embed="rId5"/>
          <a:stretch>
            <a:fillRect/>
          </a:stretch>
        </p:blipFill>
        <p:spPr>
          <a:xfrm>
            <a:off x="2552552" y="3255278"/>
            <a:ext cx="320040" cy="320040"/>
          </a:xfrm>
          <a:prstGeom prst="rect">
            <a:avLst/>
          </a:prstGeom>
        </p:spPr>
      </p:pic>
      <p:pic>
        <p:nvPicPr>
          <p:cNvPr id="17" name="Picture 16" descr="A close up of a logo&#10;&#10;Description automatically generated">
            <a:extLst>
              <a:ext uri="{FF2B5EF4-FFF2-40B4-BE49-F238E27FC236}">
                <a16:creationId xmlns:a16="http://schemas.microsoft.com/office/drawing/2014/main" id="{C5B5A1EB-B71B-45C5-918C-56FF22E82B18}"/>
              </a:ext>
            </a:extLst>
          </p:cNvPr>
          <p:cNvPicPr>
            <a:picLocks noChangeAspect="1"/>
          </p:cNvPicPr>
          <p:nvPr/>
        </p:nvPicPr>
        <p:blipFill>
          <a:blip r:embed="rId6"/>
          <a:stretch>
            <a:fillRect/>
          </a:stretch>
        </p:blipFill>
        <p:spPr>
          <a:xfrm>
            <a:off x="2552552" y="4025263"/>
            <a:ext cx="320040" cy="320040"/>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7DC6F2C7-56D4-4731-B563-2E0AE526BA28}"/>
              </a:ext>
            </a:extLst>
          </p:cNvPr>
          <p:cNvPicPr>
            <a:picLocks noChangeAspect="1"/>
          </p:cNvPicPr>
          <p:nvPr/>
        </p:nvPicPr>
        <p:blipFill>
          <a:blip r:embed="rId7"/>
          <a:stretch>
            <a:fillRect/>
          </a:stretch>
        </p:blipFill>
        <p:spPr>
          <a:xfrm>
            <a:off x="2552552" y="4380878"/>
            <a:ext cx="320040" cy="320040"/>
          </a:xfrm>
          <a:prstGeom prst="rect">
            <a:avLst/>
          </a:prstGeom>
        </p:spPr>
      </p:pic>
      <p:pic>
        <p:nvPicPr>
          <p:cNvPr id="21" name="Picture 20" descr="A close up of a logo&#10;&#10;Description automatically generated">
            <a:extLst>
              <a:ext uri="{FF2B5EF4-FFF2-40B4-BE49-F238E27FC236}">
                <a16:creationId xmlns:a16="http://schemas.microsoft.com/office/drawing/2014/main" id="{DCD8A567-22D7-4CE1-9BB8-BD8739CA2CDF}"/>
              </a:ext>
            </a:extLst>
          </p:cNvPr>
          <p:cNvPicPr>
            <a:picLocks noChangeAspect="1"/>
          </p:cNvPicPr>
          <p:nvPr/>
        </p:nvPicPr>
        <p:blipFill>
          <a:blip r:embed="rId8"/>
          <a:stretch>
            <a:fillRect/>
          </a:stretch>
        </p:blipFill>
        <p:spPr>
          <a:xfrm>
            <a:off x="2552552" y="3630769"/>
            <a:ext cx="320040" cy="320040"/>
          </a:xfrm>
          <a:prstGeom prst="rect">
            <a:avLst/>
          </a:prstGeom>
        </p:spPr>
      </p:pic>
      <p:pic>
        <p:nvPicPr>
          <p:cNvPr id="11" name="Picture 10">
            <a:extLst>
              <a:ext uri="{FF2B5EF4-FFF2-40B4-BE49-F238E27FC236}">
                <a16:creationId xmlns:a16="http://schemas.microsoft.com/office/drawing/2014/main" id="{B6F54F44-7EA3-47C4-8CD3-450120C2D98F}"/>
              </a:ext>
            </a:extLst>
          </p:cNvPr>
          <p:cNvPicPr>
            <a:picLocks noChangeAspect="1"/>
          </p:cNvPicPr>
          <p:nvPr/>
        </p:nvPicPr>
        <p:blipFill rotWithShape="1">
          <a:blip r:embed="rId9"/>
          <a:srcRect r="24219"/>
          <a:stretch/>
        </p:blipFill>
        <p:spPr>
          <a:xfrm>
            <a:off x="7318329" y="864108"/>
            <a:ext cx="2920383" cy="53399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65323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37|27.2"/>
</p:tagLst>
</file>

<file path=ppt/theme/theme1.xml><?xml version="1.0" encoding="utf-8"?>
<a:theme xmlns:a="http://schemas.openxmlformats.org/drawingml/2006/main" name="GaDOE PPT Standard template 2-15-2019">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496aed-39d0-4758-b3cf-4e4773287716"/>
    <Page xmlns="20a672bb-8554-40ed-8ef6-17ff2403b73b" xsi:nil="true"/>
    <PublishingExpirationDate xmlns="http://schemas.microsoft.com/sharepoint/v3" xsi:nil="true"/>
    <Page_x0020_SubHeader xmlns="20a672bb-8554-40ed-8ef6-17ff2403b73b"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B34819C3326640A5C369F682C5BCEC" ma:contentTypeVersion="3" ma:contentTypeDescription="Create a new document." ma:contentTypeScope="" ma:versionID="b4d03f235370e36574effe2eb9849c75">
  <xsd:schema xmlns:xsd="http://www.w3.org/2001/XMLSchema" xmlns:xs="http://www.w3.org/2001/XMLSchema" xmlns:p="http://schemas.microsoft.com/office/2006/metadata/properties" xmlns:ns1="http://schemas.microsoft.com/sharepoint/v3" xmlns:ns2="1d496aed-39d0-4758-b3cf-4e4773287716" xmlns:ns3="20a672bb-8554-40ed-8ef6-17ff2403b73b" targetNamespace="http://schemas.microsoft.com/office/2006/metadata/properties" ma:root="true" ma:fieldsID="dc85d28dfa76c5fff1f4bca85981001c" ns1:_="" ns2:_="" ns3:_="">
    <xsd:import namespace="http://schemas.microsoft.com/sharepoint/v3"/>
    <xsd:import namespace="1d496aed-39d0-4758-b3cf-4e4773287716"/>
    <xsd:import namespace="20a672bb-8554-40ed-8ef6-17ff2403b73b"/>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a672bb-8554-40ed-8ef6-17ff2403b73b" elementFormDefault="qualified">
    <xsd:import namespace="http://schemas.microsoft.com/office/2006/documentManagement/types"/>
    <xsd:import namespace="http://schemas.microsoft.com/office/infopath/2007/PartnerControls"/>
    <xsd:element name="Page" ma:index="12" nillable="true" ma:displayName="Page" ma:list="{812383B8-FDBA-42DE-9B28-EFCB3124A900}"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B721C2-244E-435C-AB9F-BEB8330CCAE3}"/>
</file>

<file path=customXml/itemProps2.xml><?xml version="1.0" encoding="utf-8"?>
<ds:datastoreItem xmlns:ds="http://schemas.openxmlformats.org/officeDocument/2006/customXml" ds:itemID="{08985C23-D9A8-4AE5-9471-71AE4A67ACEA}"/>
</file>

<file path=customXml/itemProps3.xml><?xml version="1.0" encoding="utf-8"?>
<ds:datastoreItem xmlns:ds="http://schemas.openxmlformats.org/officeDocument/2006/customXml" ds:itemID="{BEF92ED7-2331-4AEA-866E-F097F29768BD}"/>
</file>

<file path=docProps/app.xml><?xml version="1.0" encoding="utf-8"?>
<Properties xmlns="http://schemas.openxmlformats.org/officeDocument/2006/extended-properties" xmlns:vt="http://schemas.openxmlformats.org/officeDocument/2006/docPropsVTypes">
  <Template/>
  <TotalTime>328</TotalTime>
  <Words>7916</Words>
  <Application>Microsoft Office PowerPoint</Application>
  <PresentationFormat>Widescreen</PresentationFormat>
  <Paragraphs>746</Paragraphs>
  <Slides>66</Slides>
  <Notes>66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66</vt:i4>
      </vt:variant>
    </vt:vector>
  </HeadingPairs>
  <TitlesOfParts>
    <vt:vector size="77" baseType="lpstr">
      <vt:lpstr>Arial</vt:lpstr>
      <vt:lpstr>Arial Black</vt:lpstr>
      <vt:lpstr>Arial Rounded MT Bold</vt:lpstr>
      <vt:lpstr>Calibri</vt:lpstr>
      <vt:lpstr>Calibri Light</vt:lpstr>
      <vt:lpstr>Caveat</vt:lpstr>
      <vt:lpstr>Tahoma</vt:lpstr>
      <vt:lpstr>TeeFranklin Bd</vt:lpstr>
      <vt:lpstr>TeeFranklin Md</vt:lpstr>
      <vt:lpstr>Wingdings</vt:lpstr>
      <vt:lpstr>GaDOE PPT Standard template 2-15-2019</vt:lpstr>
      <vt:lpstr>Georgia Milestones Test Examiner Training</vt:lpstr>
      <vt:lpstr>Examiner’s Responsibilities &amp; Activities</vt:lpstr>
      <vt:lpstr>Are you ready?</vt:lpstr>
      <vt:lpstr>EOG Participation Requirements</vt:lpstr>
      <vt:lpstr>EOC Student Participation Requirements</vt:lpstr>
      <vt:lpstr>Testing Environment – Setup</vt:lpstr>
      <vt:lpstr>Testing Environment – Materials</vt:lpstr>
      <vt:lpstr>EOG-EOC Resources</vt:lpstr>
      <vt:lpstr>Training Resources</vt:lpstr>
      <vt:lpstr>Test Administration Manual</vt:lpstr>
      <vt:lpstr>Cell Phones</vt:lpstr>
      <vt:lpstr>Calculators www.desmos.com/testing</vt:lpstr>
      <vt:lpstr>Scratch Paper – EOG/EOC</vt:lpstr>
      <vt:lpstr>Georgia Milestones</vt:lpstr>
      <vt:lpstr>Testing Schedules</vt:lpstr>
      <vt:lpstr>Are Students Ready?</vt:lpstr>
      <vt:lpstr>Item Types</vt:lpstr>
      <vt:lpstr>Item Types</vt:lpstr>
      <vt:lpstr>Item Types</vt:lpstr>
      <vt:lpstr>Are Students Ready?</vt:lpstr>
      <vt:lpstr>Item Types – Reading &amp; Evidence Based Writing</vt:lpstr>
      <vt:lpstr>Item Types – Bar Graph</vt:lpstr>
      <vt:lpstr>Item Types – Drag and Drop</vt:lpstr>
      <vt:lpstr>Universal Tools – All Students</vt:lpstr>
      <vt:lpstr>Online Tools Masking </vt:lpstr>
      <vt:lpstr>PowerPoint Presentation</vt:lpstr>
      <vt:lpstr>Online Tools Desmos Calculator</vt:lpstr>
      <vt:lpstr>Test Tickets and Student Roster</vt:lpstr>
      <vt:lpstr>Test Tickets</vt:lpstr>
      <vt:lpstr>Questions about Accommodations</vt:lpstr>
      <vt:lpstr>PowerPoint Presentation</vt:lpstr>
      <vt:lpstr>Accommodations Text and Background Colors</vt:lpstr>
      <vt:lpstr>Accommodations Video Sign Language</vt:lpstr>
      <vt:lpstr>Examiner’s Responsibilities &amp; Activities</vt:lpstr>
      <vt:lpstr>Immediately before administering…</vt:lpstr>
      <vt:lpstr>Launching INSIGHT</vt:lpstr>
      <vt:lpstr>Student Login</vt:lpstr>
      <vt:lpstr>TAM Script</vt:lpstr>
      <vt:lpstr>General Directions</vt:lpstr>
      <vt:lpstr>Pause Functionality</vt:lpstr>
      <vt:lpstr>What happens if a student gets sick?</vt:lpstr>
      <vt:lpstr>What happens if there are network issues?</vt:lpstr>
      <vt:lpstr>Testing Irregularities</vt:lpstr>
      <vt:lpstr>Improper Student Test Activity</vt:lpstr>
      <vt:lpstr>What is Active Monitoring?</vt:lpstr>
      <vt:lpstr>Improper Monitoring</vt:lpstr>
      <vt:lpstr>How to Exit the Test</vt:lpstr>
      <vt:lpstr>Reducing Irregularities</vt:lpstr>
      <vt:lpstr>Getting Ready</vt:lpstr>
      <vt:lpstr>Reporting</vt:lpstr>
      <vt:lpstr>PowerPoint Presentation</vt:lpstr>
      <vt:lpstr>PowerPoint Presentation</vt:lpstr>
      <vt:lpstr>Documentation</vt:lpstr>
      <vt:lpstr>Accommodation Error</vt:lpstr>
      <vt:lpstr>Read-Aloud</vt:lpstr>
      <vt:lpstr>Read-Aloud</vt:lpstr>
      <vt:lpstr>Cell Phones &amp; Electronic Devices</vt:lpstr>
      <vt:lpstr>Districts Examples</vt:lpstr>
      <vt:lpstr>What to Do </vt:lpstr>
      <vt:lpstr>Online Testing Interruption</vt:lpstr>
      <vt:lpstr>What to Do</vt:lpstr>
      <vt:lpstr>Failure to Follow Directions</vt:lpstr>
      <vt:lpstr>Test Features</vt:lpstr>
      <vt:lpstr>Examiner’s Responsibilities &amp; Activities</vt:lpstr>
      <vt:lpstr>Collecting Materials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Georgia Milestones Test Examiner Training</dc:title>
  <dc:creator>Joseph Blessing</dc:creator>
  <cp:lastModifiedBy>Joseph Blessing</cp:lastModifiedBy>
  <cp:revision>6</cp:revision>
  <dcterms:created xsi:type="dcterms:W3CDTF">2018-09-25T17:47:01Z</dcterms:created>
  <dcterms:modified xsi:type="dcterms:W3CDTF">2022-03-03T12:51:42Z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0x01010098B34819C3326640A5C369F682C5BCEC</vt:lpwstr>
  </property>
</Properties>
</file>