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58.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7.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77"/>
  </p:notesMasterIdLst>
  <p:handoutMasterIdLst>
    <p:handoutMasterId r:id="rId78"/>
  </p:handoutMasterIdLst>
  <p:sldIdLst>
    <p:sldId id="2092" r:id="rId2"/>
    <p:sldId id="319" r:id="rId3"/>
    <p:sldId id="715" r:id="rId4"/>
    <p:sldId id="787" r:id="rId5"/>
    <p:sldId id="743" r:id="rId6"/>
    <p:sldId id="744" r:id="rId7"/>
    <p:sldId id="2095" r:id="rId8"/>
    <p:sldId id="746" r:id="rId9"/>
    <p:sldId id="752" r:id="rId10"/>
    <p:sldId id="381" r:id="rId11"/>
    <p:sldId id="761" r:id="rId12"/>
    <p:sldId id="2096" r:id="rId13"/>
    <p:sldId id="792" r:id="rId14"/>
    <p:sldId id="439" r:id="rId15"/>
    <p:sldId id="790" r:id="rId16"/>
    <p:sldId id="350" r:id="rId17"/>
    <p:sldId id="382" r:id="rId18"/>
    <p:sldId id="383" r:id="rId19"/>
    <p:sldId id="794" r:id="rId20"/>
    <p:sldId id="795" r:id="rId21"/>
    <p:sldId id="796" r:id="rId22"/>
    <p:sldId id="797" r:id="rId23"/>
    <p:sldId id="798" r:id="rId24"/>
    <p:sldId id="799" r:id="rId25"/>
    <p:sldId id="801" r:id="rId26"/>
    <p:sldId id="2097" r:id="rId27"/>
    <p:sldId id="321" r:id="rId28"/>
    <p:sldId id="444" r:id="rId29"/>
    <p:sldId id="328" r:id="rId30"/>
    <p:sldId id="332" r:id="rId31"/>
    <p:sldId id="2098" r:id="rId32"/>
    <p:sldId id="770" r:id="rId33"/>
    <p:sldId id="2093" r:id="rId34"/>
    <p:sldId id="771" r:id="rId35"/>
    <p:sldId id="773" r:id="rId36"/>
    <p:sldId id="774" r:id="rId37"/>
    <p:sldId id="2099" r:id="rId38"/>
    <p:sldId id="2094" r:id="rId39"/>
    <p:sldId id="783" r:id="rId40"/>
    <p:sldId id="418" r:id="rId41"/>
    <p:sldId id="355" r:id="rId42"/>
    <p:sldId id="352" r:id="rId43"/>
    <p:sldId id="356" r:id="rId44"/>
    <p:sldId id="357" r:id="rId45"/>
    <p:sldId id="358" r:id="rId46"/>
    <p:sldId id="359" r:id="rId47"/>
    <p:sldId id="360" r:id="rId48"/>
    <p:sldId id="361" r:id="rId49"/>
    <p:sldId id="365" r:id="rId50"/>
    <p:sldId id="419" r:id="rId51"/>
    <p:sldId id="716" r:id="rId52"/>
    <p:sldId id="717" r:id="rId53"/>
    <p:sldId id="718" r:id="rId54"/>
    <p:sldId id="719" r:id="rId55"/>
    <p:sldId id="720" r:id="rId56"/>
    <p:sldId id="721" r:id="rId57"/>
    <p:sldId id="722" r:id="rId58"/>
    <p:sldId id="723" r:id="rId59"/>
    <p:sldId id="724" r:id="rId60"/>
    <p:sldId id="725" r:id="rId61"/>
    <p:sldId id="726" r:id="rId62"/>
    <p:sldId id="2100" r:id="rId63"/>
    <p:sldId id="741" r:id="rId64"/>
    <p:sldId id="742" r:id="rId65"/>
    <p:sldId id="732" r:id="rId66"/>
    <p:sldId id="727" r:id="rId67"/>
    <p:sldId id="735" r:id="rId68"/>
    <p:sldId id="736" r:id="rId69"/>
    <p:sldId id="739" r:id="rId70"/>
    <p:sldId id="740" r:id="rId71"/>
    <p:sldId id="728" r:id="rId72"/>
    <p:sldId id="729" r:id="rId73"/>
    <p:sldId id="784" r:id="rId74"/>
    <p:sldId id="339" r:id="rId75"/>
    <p:sldId id="34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C915FAE0-308C-453F-BA7E-28B06B3C769B}">
          <p14:sldIdLst>
            <p14:sldId id="2092"/>
            <p14:sldId id="319"/>
            <p14:sldId id="715"/>
            <p14:sldId id="787"/>
          </p14:sldIdLst>
        </p14:section>
        <p14:section name="FIP" id="{41BC1523-CC87-4693-918F-552F95322C62}">
          <p14:sldIdLst>
            <p14:sldId id="743"/>
            <p14:sldId id="744"/>
            <p14:sldId id="2095"/>
            <p14:sldId id="746"/>
            <p14:sldId id="752"/>
            <p14:sldId id="381"/>
            <p14:sldId id="761"/>
            <p14:sldId id="2096"/>
            <p14:sldId id="792"/>
            <p14:sldId id="439"/>
            <p14:sldId id="790"/>
            <p14:sldId id="350"/>
            <p14:sldId id="382"/>
            <p14:sldId id="383"/>
            <p14:sldId id="794"/>
            <p14:sldId id="795"/>
            <p14:sldId id="796"/>
            <p14:sldId id="797"/>
            <p14:sldId id="798"/>
            <p14:sldId id="799"/>
            <p14:sldId id="801"/>
            <p14:sldId id="2097"/>
            <p14:sldId id="321"/>
            <p14:sldId id="444"/>
            <p14:sldId id="328"/>
            <p14:sldId id="332"/>
            <p14:sldId id="2098"/>
            <p14:sldId id="770"/>
            <p14:sldId id="2093"/>
            <p14:sldId id="771"/>
            <p14:sldId id="773"/>
            <p14:sldId id="774"/>
            <p14:sldId id="2099"/>
            <p14:sldId id="2094"/>
            <p14:sldId id="783"/>
          </p14:sldIdLst>
        </p14:section>
        <p14:section name="Item Bank Development" id="{79FC89E3-5DB9-4871-899D-3B318BC852B1}">
          <p14:sldIdLst>
            <p14:sldId id="418"/>
            <p14:sldId id="355"/>
            <p14:sldId id="352"/>
            <p14:sldId id="356"/>
            <p14:sldId id="357"/>
            <p14:sldId id="358"/>
            <p14:sldId id="359"/>
            <p14:sldId id="360"/>
            <p14:sldId id="361"/>
            <p14:sldId id="365"/>
          </p14:sldIdLst>
        </p14:section>
        <p14:section name="TestPad" id="{66167027-85AE-4FB8-B8C4-221984A99431}">
          <p14:sldIdLst>
            <p14:sldId id="419"/>
            <p14:sldId id="716"/>
            <p14:sldId id="717"/>
            <p14:sldId id="718"/>
            <p14:sldId id="719"/>
            <p14:sldId id="720"/>
            <p14:sldId id="721"/>
            <p14:sldId id="722"/>
            <p14:sldId id="723"/>
            <p14:sldId id="724"/>
            <p14:sldId id="725"/>
            <p14:sldId id="726"/>
            <p14:sldId id="2100"/>
            <p14:sldId id="741"/>
            <p14:sldId id="742"/>
            <p14:sldId id="732"/>
            <p14:sldId id="727"/>
            <p14:sldId id="735"/>
            <p14:sldId id="736"/>
            <p14:sldId id="739"/>
            <p14:sldId id="740"/>
            <p14:sldId id="728"/>
            <p14:sldId id="729"/>
            <p14:sldId id="784"/>
            <p14:sldId id="339"/>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67"/>
    <a:srgbClr val="44883E"/>
    <a:srgbClr val="F8F8F8"/>
    <a:srgbClr val="223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12" autoAdjust="0"/>
  </p:normalViewPr>
  <p:slideViewPr>
    <p:cSldViewPr snapToGrid="0">
      <p:cViewPr varScale="1">
        <p:scale>
          <a:sx n="104" d="100"/>
          <a:sy n="104" d="100"/>
        </p:scale>
        <p:origin x="1008" y="144"/>
      </p:cViewPr>
      <p:guideLst/>
    </p:cSldViewPr>
  </p:slideViewPr>
  <p:outlineViewPr>
    <p:cViewPr>
      <p:scale>
        <a:sx n="33" d="100"/>
        <a:sy n="33" d="100"/>
      </p:scale>
      <p:origin x="0" y="-3697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1D16C-F12F-485E-A244-69EDFFF1C71D}" type="doc">
      <dgm:prSet loTypeId="urn:microsoft.com/office/officeart/2005/8/layout/hProcess7" loCatId="process" qsTypeId="urn:microsoft.com/office/officeart/2005/8/quickstyle/simple1" qsCatId="simple" csTypeId="urn:microsoft.com/office/officeart/2005/8/colors/colorful5" csCatId="colorful" phldr="1"/>
      <dgm:spPr/>
      <dgm:t>
        <a:bodyPr/>
        <a:lstStyle/>
        <a:p>
          <a:endParaRPr lang="en-US"/>
        </a:p>
      </dgm:t>
    </dgm:pt>
    <dgm:pt modelId="{A09314E6-0753-4799-A712-28EAC0A8A00E}">
      <dgm:prSet phldrT="[Text]"/>
      <dgm:spPr/>
      <dgm:t>
        <a:bodyPr/>
        <a:lstStyle/>
        <a:p>
          <a:r>
            <a:rPr lang="en-US" b="1">
              <a:latin typeface="Arial" panose="020B0604020202020204" pitchFamily="34" charset="0"/>
              <a:cs typeface="Arial" panose="020B0604020202020204" pitchFamily="34" charset="0"/>
            </a:rPr>
            <a:t>Instructional</a:t>
          </a:r>
        </a:p>
      </dgm:t>
    </dgm:pt>
    <dgm:pt modelId="{29A98A40-8D92-42E6-AC1A-2B154523C26C}" type="parTrans" cxnId="{095A58D5-25F7-48A2-B8C7-556134D2F642}">
      <dgm:prSet/>
      <dgm:spPr/>
      <dgm:t>
        <a:bodyPr/>
        <a:lstStyle/>
        <a:p>
          <a:endParaRPr lang="en-US">
            <a:latin typeface="Arial" panose="020B0604020202020204" pitchFamily="34" charset="0"/>
            <a:cs typeface="Arial" panose="020B0604020202020204" pitchFamily="34" charset="0"/>
          </a:endParaRPr>
        </a:p>
      </dgm:t>
    </dgm:pt>
    <dgm:pt modelId="{0A1BB3FF-1673-49C7-B1F1-711692EEC31E}" type="sibTrans" cxnId="{095A58D5-25F7-48A2-B8C7-556134D2F642}">
      <dgm:prSet/>
      <dgm:spPr/>
      <dgm:t>
        <a:bodyPr/>
        <a:lstStyle/>
        <a:p>
          <a:endParaRPr lang="en-US">
            <a:latin typeface="Arial" panose="020B0604020202020204" pitchFamily="34" charset="0"/>
            <a:cs typeface="Arial" panose="020B0604020202020204" pitchFamily="34" charset="0"/>
          </a:endParaRPr>
        </a:p>
      </dgm:t>
    </dgm:pt>
    <dgm:pt modelId="{1834D534-2CFE-4E47-8D63-3AE8B97D0560}">
      <dgm:prSet phldrT="[Text]"/>
      <dgm:spPr/>
      <dgm:t>
        <a:bodyPr/>
        <a:lstStyle/>
        <a:p>
          <a:r>
            <a:rPr lang="en-US">
              <a:latin typeface="Arial" panose="020B0604020202020204" pitchFamily="34" charset="0"/>
              <a:cs typeface="Arial" panose="020B0604020202020204" pitchFamily="34" charset="0"/>
            </a:rPr>
            <a:t>Tell me how well students are learning each day and where to adjust teaching to close gaps or offer more challenging learning Activities?</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Georgia FIP</a:t>
          </a:r>
        </a:p>
      </dgm:t>
    </dgm:pt>
    <dgm:pt modelId="{8A88C00E-AC39-45F5-BE7F-DE5206878A1A}" type="parTrans" cxnId="{8CC1FD4C-5981-4089-9F0B-C8AA663F8D82}">
      <dgm:prSet/>
      <dgm:spPr/>
      <dgm:t>
        <a:bodyPr/>
        <a:lstStyle/>
        <a:p>
          <a:endParaRPr lang="en-US">
            <a:latin typeface="Arial" panose="020B0604020202020204" pitchFamily="34" charset="0"/>
            <a:cs typeface="Arial" panose="020B0604020202020204" pitchFamily="34" charset="0"/>
          </a:endParaRPr>
        </a:p>
      </dgm:t>
    </dgm:pt>
    <dgm:pt modelId="{B08C7C30-FF26-41DC-9DA0-F8732E7ABC55}" type="sibTrans" cxnId="{8CC1FD4C-5981-4089-9F0B-C8AA663F8D82}">
      <dgm:prSet/>
      <dgm:spPr/>
      <dgm:t>
        <a:bodyPr/>
        <a:lstStyle/>
        <a:p>
          <a:endParaRPr lang="en-US">
            <a:latin typeface="Arial" panose="020B0604020202020204" pitchFamily="34" charset="0"/>
            <a:cs typeface="Arial" panose="020B0604020202020204" pitchFamily="34" charset="0"/>
          </a:endParaRPr>
        </a:p>
      </dgm:t>
    </dgm:pt>
    <dgm:pt modelId="{A1F38218-AE9B-49BD-8C3A-A8C6C0840386}">
      <dgm:prSet phldrT="[Text]"/>
      <dgm:spPr/>
      <dgm:t>
        <a:bodyPr/>
        <a:lstStyle/>
        <a:p>
          <a:r>
            <a:rPr lang="en-US" b="1">
              <a:latin typeface="Arial" panose="020B0604020202020204" pitchFamily="34" charset="0"/>
              <a:cs typeface="Arial" panose="020B0604020202020204" pitchFamily="34" charset="0"/>
            </a:rPr>
            <a:t>Predictive</a:t>
          </a:r>
        </a:p>
      </dgm:t>
    </dgm:pt>
    <dgm:pt modelId="{25AB4453-784F-4F15-9B78-F95D367A8A91}" type="parTrans" cxnId="{F0005442-FBEA-4602-B8F9-AD15A2631FD9}">
      <dgm:prSet/>
      <dgm:spPr/>
      <dgm:t>
        <a:bodyPr/>
        <a:lstStyle/>
        <a:p>
          <a:endParaRPr lang="en-US">
            <a:latin typeface="Arial" panose="020B0604020202020204" pitchFamily="34" charset="0"/>
            <a:cs typeface="Arial" panose="020B0604020202020204" pitchFamily="34" charset="0"/>
          </a:endParaRPr>
        </a:p>
      </dgm:t>
    </dgm:pt>
    <dgm:pt modelId="{955491D3-1FE7-439F-B312-D14B2F9A081E}" type="sibTrans" cxnId="{F0005442-FBEA-4602-B8F9-AD15A2631FD9}">
      <dgm:prSet/>
      <dgm:spPr/>
      <dgm:t>
        <a:bodyPr/>
        <a:lstStyle/>
        <a:p>
          <a:endParaRPr lang="en-US">
            <a:latin typeface="Arial" panose="020B0604020202020204" pitchFamily="34" charset="0"/>
            <a:cs typeface="Arial" panose="020B0604020202020204" pitchFamily="34" charset="0"/>
          </a:endParaRPr>
        </a:p>
      </dgm:t>
    </dgm:pt>
    <dgm:pt modelId="{DD381B0E-A827-48F6-9A02-3DB490DB8AB4}">
      <dgm:prSet phldrT="[Text]"/>
      <dgm:spPr/>
      <dgm:t>
        <a:bodyPr/>
        <a:lstStyle/>
        <a:p>
          <a:r>
            <a:rPr lang="en-US">
              <a:latin typeface="Arial" panose="020B0604020202020204" pitchFamily="34" charset="0"/>
              <a:cs typeface="Arial" panose="020B0604020202020204" pitchFamily="34" charset="0"/>
            </a:rPr>
            <a:t>Tell me how students are likely to perform on the end-of-year assessment?</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TestPad</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DRC BEACON Interim Assessment</a:t>
          </a:r>
        </a:p>
      </dgm:t>
    </dgm:pt>
    <dgm:pt modelId="{87B73477-DCBD-4391-A961-DB29A65856EF}" type="parTrans" cxnId="{70845222-C672-4372-B8A7-B1FAAB3E893B}">
      <dgm:prSet/>
      <dgm:spPr/>
      <dgm:t>
        <a:bodyPr/>
        <a:lstStyle/>
        <a:p>
          <a:endParaRPr lang="en-US">
            <a:latin typeface="Arial" panose="020B0604020202020204" pitchFamily="34" charset="0"/>
            <a:cs typeface="Arial" panose="020B0604020202020204" pitchFamily="34" charset="0"/>
          </a:endParaRPr>
        </a:p>
      </dgm:t>
    </dgm:pt>
    <dgm:pt modelId="{30D3D75D-EEDC-41BA-995F-142736F4CD75}" type="sibTrans" cxnId="{70845222-C672-4372-B8A7-B1FAAB3E893B}">
      <dgm:prSet/>
      <dgm:spPr/>
      <dgm:t>
        <a:bodyPr/>
        <a:lstStyle/>
        <a:p>
          <a:endParaRPr lang="en-US">
            <a:latin typeface="Arial" panose="020B0604020202020204" pitchFamily="34" charset="0"/>
            <a:cs typeface="Arial" panose="020B0604020202020204" pitchFamily="34" charset="0"/>
          </a:endParaRPr>
        </a:p>
      </dgm:t>
    </dgm:pt>
    <dgm:pt modelId="{2891C5F8-D37B-4DB8-BCE0-59FC7D7D4C5D}">
      <dgm:prSet phldrT="[Text]"/>
      <dgm:spPr/>
      <dgm:t>
        <a:bodyPr/>
        <a:lstStyle/>
        <a:p>
          <a:r>
            <a:rPr lang="en-US" b="1">
              <a:latin typeface="Arial" panose="020B0604020202020204" pitchFamily="34" charset="0"/>
              <a:cs typeface="Arial" panose="020B0604020202020204" pitchFamily="34" charset="0"/>
            </a:rPr>
            <a:t>Evaluative</a:t>
          </a:r>
        </a:p>
      </dgm:t>
    </dgm:pt>
    <dgm:pt modelId="{BB3B83F6-99FB-4EBE-8E21-2C643799F21D}" type="parTrans" cxnId="{9639EB87-C50F-4D4E-BF78-7E9B58D8DAC1}">
      <dgm:prSet/>
      <dgm:spPr/>
      <dgm:t>
        <a:bodyPr/>
        <a:lstStyle/>
        <a:p>
          <a:endParaRPr lang="en-US">
            <a:latin typeface="Arial" panose="020B0604020202020204" pitchFamily="34" charset="0"/>
            <a:cs typeface="Arial" panose="020B0604020202020204" pitchFamily="34" charset="0"/>
          </a:endParaRPr>
        </a:p>
      </dgm:t>
    </dgm:pt>
    <dgm:pt modelId="{69B2F336-D280-46FB-AF06-043D499245B9}" type="sibTrans" cxnId="{9639EB87-C50F-4D4E-BF78-7E9B58D8DAC1}">
      <dgm:prSet/>
      <dgm:spPr/>
      <dgm:t>
        <a:bodyPr/>
        <a:lstStyle/>
        <a:p>
          <a:endParaRPr lang="en-US">
            <a:latin typeface="Arial" panose="020B0604020202020204" pitchFamily="34" charset="0"/>
            <a:cs typeface="Arial" panose="020B0604020202020204" pitchFamily="34" charset="0"/>
          </a:endParaRPr>
        </a:p>
      </dgm:t>
    </dgm:pt>
    <dgm:pt modelId="{BB5EC6A4-1AAB-4989-82C7-8833E5635D3F}">
      <dgm:prSet phldrT="[Text]"/>
      <dgm:spPr/>
      <dgm:t>
        <a:bodyPr/>
        <a:lstStyle/>
        <a:p>
          <a:r>
            <a:rPr lang="en-US">
              <a:latin typeface="Arial" panose="020B0604020202020204" pitchFamily="34" charset="0"/>
              <a:cs typeface="Arial" panose="020B0604020202020204" pitchFamily="34" charset="0"/>
            </a:rPr>
            <a:t>Tell me which instructional program, approach, or teacher was most successful?</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Georgia Milestones Assessment System</a:t>
          </a:r>
        </a:p>
      </dgm:t>
    </dgm:pt>
    <dgm:pt modelId="{14973585-099C-40FF-9C45-94FEB119ED6E}" type="parTrans" cxnId="{4E6FE217-E6E1-4418-8FE8-4BC8E44D5754}">
      <dgm:prSet/>
      <dgm:spPr/>
      <dgm:t>
        <a:bodyPr/>
        <a:lstStyle/>
        <a:p>
          <a:endParaRPr lang="en-US">
            <a:latin typeface="Arial" panose="020B0604020202020204" pitchFamily="34" charset="0"/>
            <a:cs typeface="Arial" panose="020B0604020202020204" pitchFamily="34" charset="0"/>
          </a:endParaRPr>
        </a:p>
      </dgm:t>
    </dgm:pt>
    <dgm:pt modelId="{93B10277-D005-4F15-8052-AE0C33638719}" type="sibTrans" cxnId="{4E6FE217-E6E1-4418-8FE8-4BC8E44D5754}">
      <dgm:prSet/>
      <dgm:spPr/>
      <dgm:t>
        <a:bodyPr/>
        <a:lstStyle/>
        <a:p>
          <a:endParaRPr lang="en-US">
            <a:latin typeface="Arial" panose="020B0604020202020204" pitchFamily="34" charset="0"/>
            <a:cs typeface="Arial" panose="020B0604020202020204" pitchFamily="34" charset="0"/>
          </a:endParaRPr>
        </a:p>
      </dgm:t>
    </dgm:pt>
    <dgm:pt modelId="{1372EE95-B6BA-4144-8660-9DC97E4B459B}" type="pres">
      <dgm:prSet presAssocID="{BAD1D16C-F12F-485E-A244-69EDFFF1C71D}" presName="Name0" presStyleCnt="0">
        <dgm:presLayoutVars>
          <dgm:dir/>
          <dgm:animLvl val="lvl"/>
          <dgm:resizeHandles val="exact"/>
        </dgm:presLayoutVars>
      </dgm:prSet>
      <dgm:spPr/>
    </dgm:pt>
    <dgm:pt modelId="{8F688B35-E230-459A-A08F-D4538D00D31D}" type="pres">
      <dgm:prSet presAssocID="{A09314E6-0753-4799-A712-28EAC0A8A00E}" presName="compositeNode" presStyleCnt="0">
        <dgm:presLayoutVars>
          <dgm:bulletEnabled val="1"/>
        </dgm:presLayoutVars>
      </dgm:prSet>
      <dgm:spPr/>
    </dgm:pt>
    <dgm:pt modelId="{DC4816D5-C480-4966-B09E-72453B372F69}" type="pres">
      <dgm:prSet presAssocID="{A09314E6-0753-4799-A712-28EAC0A8A00E}" presName="bgRect" presStyleLbl="node1" presStyleIdx="0" presStyleCnt="3"/>
      <dgm:spPr/>
    </dgm:pt>
    <dgm:pt modelId="{79B2ABA2-3CED-48A1-9FFA-762F51B3E73B}" type="pres">
      <dgm:prSet presAssocID="{A09314E6-0753-4799-A712-28EAC0A8A00E}" presName="parentNode" presStyleLbl="node1" presStyleIdx="0" presStyleCnt="3">
        <dgm:presLayoutVars>
          <dgm:chMax val="0"/>
          <dgm:bulletEnabled val="1"/>
        </dgm:presLayoutVars>
      </dgm:prSet>
      <dgm:spPr/>
    </dgm:pt>
    <dgm:pt modelId="{BBDC2D4D-16C0-46CD-9151-1F21BB1F2DBD}" type="pres">
      <dgm:prSet presAssocID="{A09314E6-0753-4799-A712-28EAC0A8A00E}" presName="childNode" presStyleLbl="node1" presStyleIdx="0" presStyleCnt="3">
        <dgm:presLayoutVars>
          <dgm:bulletEnabled val="1"/>
        </dgm:presLayoutVars>
      </dgm:prSet>
      <dgm:spPr/>
    </dgm:pt>
    <dgm:pt modelId="{3ABC7BBD-0FC5-4275-9115-B53D1E74FD19}" type="pres">
      <dgm:prSet presAssocID="{0A1BB3FF-1673-49C7-B1F1-711692EEC31E}" presName="hSp" presStyleCnt="0"/>
      <dgm:spPr/>
    </dgm:pt>
    <dgm:pt modelId="{4B5346FD-6EAC-4FA4-9460-41AABCB32617}" type="pres">
      <dgm:prSet presAssocID="{0A1BB3FF-1673-49C7-B1F1-711692EEC31E}" presName="vProcSp" presStyleCnt="0"/>
      <dgm:spPr/>
    </dgm:pt>
    <dgm:pt modelId="{CC5C223B-050C-4F7E-8DCC-87123F599512}" type="pres">
      <dgm:prSet presAssocID="{0A1BB3FF-1673-49C7-B1F1-711692EEC31E}" presName="vSp1" presStyleCnt="0"/>
      <dgm:spPr/>
    </dgm:pt>
    <dgm:pt modelId="{425565BB-D106-42DB-8AF8-139A7BD4FC0F}" type="pres">
      <dgm:prSet presAssocID="{0A1BB3FF-1673-49C7-B1F1-711692EEC31E}" presName="simulatedConn" presStyleLbl="solidFgAcc1" presStyleIdx="0" presStyleCnt="2"/>
      <dgm:spPr/>
    </dgm:pt>
    <dgm:pt modelId="{5401D26A-42E1-4F77-8F36-56291B42A914}" type="pres">
      <dgm:prSet presAssocID="{0A1BB3FF-1673-49C7-B1F1-711692EEC31E}" presName="vSp2" presStyleCnt="0"/>
      <dgm:spPr/>
    </dgm:pt>
    <dgm:pt modelId="{B76D1CFF-019F-41BD-903D-77A9A4A6CB71}" type="pres">
      <dgm:prSet presAssocID="{0A1BB3FF-1673-49C7-B1F1-711692EEC31E}" presName="sibTrans" presStyleCnt="0"/>
      <dgm:spPr/>
    </dgm:pt>
    <dgm:pt modelId="{8F7DD64D-315E-42B3-9745-2BC8DD975D2F}" type="pres">
      <dgm:prSet presAssocID="{A1F38218-AE9B-49BD-8C3A-A8C6C0840386}" presName="compositeNode" presStyleCnt="0">
        <dgm:presLayoutVars>
          <dgm:bulletEnabled val="1"/>
        </dgm:presLayoutVars>
      </dgm:prSet>
      <dgm:spPr/>
    </dgm:pt>
    <dgm:pt modelId="{028A7DCB-B111-4F5C-92A1-4F2E1CB65F1F}" type="pres">
      <dgm:prSet presAssocID="{A1F38218-AE9B-49BD-8C3A-A8C6C0840386}" presName="bgRect" presStyleLbl="node1" presStyleIdx="1" presStyleCnt="3"/>
      <dgm:spPr/>
    </dgm:pt>
    <dgm:pt modelId="{1AC2FC8D-5187-4D74-B0FB-415CBEE50B12}" type="pres">
      <dgm:prSet presAssocID="{A1F38218-AE9B-49BD-8C3A-A8C6C0840386}" presName="parentNode" presStyleLbl="node1" presStyleIdx="1" presStyleCnt="3">
        <dgm:presLayoutVars>
          <dgm:chMax val="0"/>
          <dgm:bulletEnabled val="1"/>
        </dgm:presLayoutVars>
      </dgm:prSet>
      <dgm:spPr/>
    </dgm:pt>
    <dgm:pt modelId="{EF4A0942-0C15-4910-8812-5FEF29B097F2}" type="pres">
      <dgm:prSet presAssocID="{A1F38218-AE9B-49BD-8C3A-A8C6C0840386}" presName="childNode" presStyleLbl="node1" presStyleIdx="1" presStyleCnt="3">
        <dgm:presLayoutVars>
          <dgm:bulletEnabled val="1"/>
        </dgm:presLayoutVars>
      </dgm:prSet>
      <dgm:spPr/>
    </dgm:pt>
    <dgm:pt modelId="{65FAA33B-AED6-43F8-AB8C-51A926705128}" type="pres">
      <dgm:prSet presAssocID="{955491D3-1FE7-439F-B312-D14B2F9A081E}" presName="hSp" presStyleCnt="0"/>
      <dgm:spPr/>
    </dgm:pt>
    <dgm:pt modelId="{85592DAD-616C-4905-B265-AD0CB89CF134}" type="pres">
      <dgm:prSet presAssocID="{955491D3-1FE7-439F-B312-D14B2F9A081E}" presName="vProcSp" presStyleCnt="0"/>
      <dgm:spPr/>
    </dgm:pt>
    <dgm:pt modelId="{A328A9B9-33D1-49DB-BA60-373EA6883A71}" type="pres">
      <dgm:prSet presAssocID="{955491D3-1FE7-439F-B312-D14B2F9A081E}" presName="vSp1" presStyleCnt="0"/>
      <dgm:spPr/>
    </dgm:pt>
    <dgm:pt modelId="{65E6EA1E-27E3-4C5F-91CF-41E47C401D3B}" type="pres">
      <dgm:prSet presAssocID="{955491D3-1FE7-439F-B312-D14B2F9A081E}" presName="simulatedConn" presStyleLbl="solidFgAcc1" presStyleIdx="1" presStyleCnt="2"/>
      <dgm:spPr/>
    </dgm:pt>
    <dgm:pt modelId="{5AF96693-D5CB-4A7C-85F0-FB40DB98583C}" type="pres">
      <dgm:prSet presAssocID="{955491D3-1FE7-439F-B312-D14B2F9A081E}" presName="vSp2" presStyleCnt="0"/>
      <dgm:spPr/>
    </dgm:pt>
    <dgm:pt modelId="{106917E2-ACE5-4BBB-9ACA-D6B7240BA949}" type="pres">
      <dgm:prSet presAssocID="{955491D3-1FE7-439F-B312-D14B2F9A081E}" presName="sibTrans" presStyleCnt="0"/>
      <dgm:spPr/>
    </dgm:pt>
    <dgm:pt modelId="{66F086B8-FB0C-4563-BB79-A30782F0E1ED}" type="pres">
      <dgm:prSet presAssocID="{2891C5F8-D37B-4DB8-BCE0-59FC7D7D4C5D}" presName="compositeNode" presStyleCnt="0">
        <dgm:presLayoutVars>
          <dgm:bulletEnabled val="1"/>
        </dgm:presLayoutVars>
      </dgm:prSet>
      <dgm:spPr/>
    </dgm:pt>
    <dgm:pt modelId="{5E2F7836-56A7-47A9-ACE0-56EDE1F35817}" type="pres">
      <dgm:prSet presAssocID="{2891C5F8-D37B-4DB8-BCE0-59FC7D7D4C5D}" presName="bgRect" presStyleLbl="node1" presStyleIdx="2" presStyleCnt="3"/>
      <dgm:spPr/>
    </dgm:pt>
    <dgm:pt modelId="{DDB71ACD-8292-487D-B5A2-FC4C54D74227}" type="pres">
      <dgm:prSet presAssocID="{2891C5F8-D37B-4DB8-BCE0-59FC7D7D4C5D}" presName="parentNode" presStyleLbl="node1" presStyleIdx="2" presStyleCnt="3">
        <dgm:presLayoutVars>
          <dgm:chMax val="0"/>
          <dgm:bulletEnabled val="1"/>
        </dgm:presLayoutVars>
      </dgm:prSet>
      <dgm:spPr/>
    </dgm:pt>
    <dgm:pt modelId="{B6B2166E-273F-408A-95E2-465A54076940}" type="pres">
      <dgm:prSet presAssocID="{2891C5F8-D37B-4DB8-BCE0-59FC7D7D4C5D}" presName="childNode" presStyleLbl="node1" presStyleIdx="2" presStyleCnt="3">
        <dgm:presLayoutVars>
          <dgm:bulletEnabled val="1"/>
        </dgm:presLayoutVars>
      </dgm:prSet>
      <dgm:spPr/>
    </dgm:pt>
  </dgm:ptLst>
  <dgm:cxnLst>
    <dgm:cxn modelId="{4E6FE217-E6E1-4418-8FE8-4BC8E44D5754}" srcId="{2891C5F8-D37B-4DB8-BCE0-59FC7D7D4C5D}" destId="{BB5EC6A4-1AAB-4989-82C7-8833E5635D3F}" srcOrd="0" destOrd="0" parTransId="{14973585-099C-40FF-9C45-94FEB119ED6E}" sibTransId="{93B10277-D005-4F15-8052-AE0C33638719}"/>
    <dgm:cxn modelId="{70845222-C672-4372-B8A7-B1FAAB3E893B}" srcId="{A1F38218-AE9B-49BD-8C3A-A8C6C0840386}" destId="{DD381B0E-A827-48F6-9A02-3DB490DB8AB4}" srcOrd="0" destOrd="0" parTransId="{87B73477-DCBD-4391-A961-DB29A65856EF}" sibTransId="{30D3D75D-EEDC-41BA-995F-142736F4CD75}"/>
    <dgm:cxn modelId="{5C9ED036-92B0-4CAB-AEC2-722B25648D7F}" type="presOf" srcId="{1834D534-2CFE-4E47-8D63-3AE8B97D0560}" destId="{BBDC2D4D-16C0-46CD-9151-1F21BB1F2DBD}" srcOrd="0" destOrd="0" presId="urn:microsoft.com/office/officeart/2005/8/layout/hProcess7"/>
    <dgm:cxn modelId="{E3C8043F-1D8B-4537-8553-493900AD0F44}" type="presOf" srcId="{A09314E6-0753-4799-A712-28EAC0A8A00E}" destId="{DC4816D5-C480-4966-B09E-72453B372F69}" srcOrd="0" destOrd="0" presId="urn:microsoft.com/office/officeart/2005/8/layout/hProcess7"/>
    <dgm:cxn modelId="{F0005442-FBEA-4602-B8F9-AD15A2631FD9}" srcId="{BAD1D16C-F12F-485E-A244-69EDFFF1C71D}" destId="{A1F38218-AE9B-49BD-8C3A-A8C6C0840386}" srcOrd="1" destOrd="0" parTransId="{25AB4453-784F-4F15-9B78-F95D367A8A91}" sibTransId="{955491D3-1FE7-439F-B312-D14B2F9A081E}"/>
    <dgm:cxn modelId="{6883996C-BF32-4A92-BC02-99954CBAE819}" type="presOf" srcId="{BB5EC6A4-1AAB-4989-82C7-8833E5635D3F}" destId="{B6B2166E-273F-408A-95E2-465A54076940}" srcOrd="0" destOrd="0" presId="urn:microsoft.com/office/officeart/2005/8/layout/hProcess7"/>
    <dgm:cxn modelId="{8CC1FD4C-5981-4089-9F0B-C8AA663F8D82}" srcId="{A09314E6-0753-4799-A712-28EAC0A8A00E}" destId="{1834D534-2CFE-4E47-8D63-3AE8B97D0560}" srcOrd="0" destOrd="0" parTransId="{8A88C00E-AC39-45F5-BE7F-DE5206878A1A}" sibTransId="{B08C7C30-FF26-41DC-9DA0-F8732E7ABC55}"/>
    <dgm:cxn modelId="{9639EB87-C50F-4D4E-BF78-7E9B58D8DAC1}" srcId="{BAD1D16C-F12F-485E-A244-69EDFFF1C71D}" destId="{2891C5F8-D37B-4DB8-BCE0-59FC7D7D4C5D}" srcOrd="2" destOrd="0" parTransId="{BB3B83F6-99FB-4EBE-8E21-2C643799F21D}" sibTransId="{69B2F336-D280-46FB-AF06-043D499245B9}"/>
    <dgm:cxn modelId="{60D0449C-F9E8-4A88-9347-7D86D48F6C14}" type="presOf" srcId="{BAD1D16C-F12F-485E-A244-69EDFFF1C71D}" destId="{1372EE95-B6BA-4144-8660-9DC97E4B459B}" srcOrd="0" destOrd="0" presId="urn:microsoft.com/office/officeart/2005/8/layout/hProcess7"/>
    <dgm:cxn modelId="{5FCCFDA3-2CF7-495A-A951-DE637FEDBABB}" type="presOf" srcId="{A09314E6-0753-4799-A712-28EAC0A8A00E}" destId="{79B2ABA2-3CED-48A1-9FFA-762F51B3E73B}" srcOrd="1" destOrd="0" presId="urn:microsoft.com/office/officeart/2005/8/layout/hProcess7"/>
    <dgm:cxn modelId="{C636AEB0-7F69-4CBE-9483-C86F0930267A}" type="presOf" srcId="{2891C5F8-D37B-4DB8-BCE0-59FC7D7D4C5D}" destId="{5E2F7836-56A7-47A9-ACE0-56EDE1F35817}" srcOrd="0" destOrd="0" presId="urn:microsoft.com/office/officeart/2005/8/layout/hProcess7"/>
    <dgm:cxn modelId="{34F651C7-D443-422B-BEF6-CE3BF1C3F102}" type="presOf" srcId="{A1F38218-AE9B-49BD-8C3A-A8C6C0840386}" destId="{028A7DCB-B111-4F5C-92A1-4F2E1CB65F1F}" srcOrd="0" destOrd="0" presId="urn:microsoft.com/office/officeart/2005/8/layout/hProcess7"/>
    <dgm:cxn modelId="{69B919CB-BC92-4B65-AA36-F5B2CB68B9C4}" type="presOf" srcId="{2891C5F8-D37B-4DB8-BCE0-59FC7D7D4C5D}" destId="{DDB71ACD-8292-487D-B5A2-FC4C54D74227}" srcOrd="1" destOrd="0" presId="urn:microsoft.com/office/officeart/2005/8/layout/hProcess7"/>
    <dgm:cxn modelId="{AED5F4D4-DE18-4981-A781-B9BF0D16C8E0}" type="presOf" srcId="{A1F38218-AE9B-49BD-8C3A-A8C6C0840386}" destId="{1AC2FC8D-5187-4D74-B0FB-415CBEE50B12}" srcOrd="1" destOrd="0" presId="urn:microsoft.com/office/officeart/2005/8/layout/hProcess7"/>
    <dgm:cxn modelId="{095A58D5-25F7-48A2-B8C7-556134D2F642}" srcId="{BAD1D16C-F12F-485E-A244-69EDFFF1C71D}" destId="{A09314E6-0753-4799-A712-28EAC0A8A00E}" srcOrd="0" destOrd="0" parTransId="{29A98A40-8D92-42E6-AC1A-2B154523C26C}" sibTransId="{0A1BB3FF-1673-49C7-B1F1-711692EEC31E}"/>
    <dgm:cxn modelId="{0D67B2FD-7D9C-4429-826D-3349CAF59A74}" type="presOf" srcId="{DD381B0E-A827-48F6-9A02-3DB490DB8AB4}" destId="{EF4A0942-0C15-4910-8812-5FEF29B097F2}" srcOrd="0" destOrd="0" presId="urn:microsoft.com/office/officeart/2005/8/layout/hProcess7"/>
    <dgm:cxn modelId="{A57FB78E-539C-4449-80FB-B68786D40007}" type="presParOf" srcId="{1372EE95-B6BA-4144-8660-9DC97E4B459B}" destId="{8F688B35-E230-459A-A08F-D4538D00D31D}" srcOrd="0" destOrd="0" presId="urn:microsoft.com/office/officeart/2005/8/layout/hProcess7"/>
    <dgm:cxn modelId="{07D5AC94-4C86-4A01-B3C8-5A47E8495CE3}" type="presParOf" srcId="{8F688B35-E230-459A-A08F-D4538D00D31D}" destId="{DC4816D5-C480-4966-B09E-72453B372F69}" srcOrd="0" destOrd="0" presId="urn:microsoft.com/office/officeart/2005/8/layout/hProcess7"/>
    <dgm:cxn modelId="{63819D0F-88B1-4449-87F5-D58D6DE210EE}" type="presParOf" srcId="{8F688B35-E230-459A-A08F-D4538D00D31D}" destId="{79B2ABA2-3CED-48A1-9FFA-762F51B3E73B}" srcOrd="1" destOrd="0" presId="urn:microsoft.com/office/officeart/2005/8/layout/hProcess7"/>
    <dgm:cxn modelId="{45FB0B22-E300-41DD-A19A-28BBF15F62F9}" type="presParOf" srcId="{8F688B35-E230-459A-A08F-D4538D00D31D}" destId="{BBDC2D4D-16C0-46CD-9151-1F21BB1F2DBD}" srcOrd="2" destOrd="0" presId="urn:microsoft.com/office/officeart/2005/8/layout/hProcess7"/>
    <dgm:cxn modelId="{6BAA602B-175A-4E07-AD9B-AA63BE8C5774}" type="presParOf" srcId="{1372EE95-B6BA-4144-8660-9DC97E4B459B}" destId="{3ABC7BBD-0FC5-4275-9115-B53D1E74FD19}" srcOrd="1" destOrd="0" presId="urn:microsoft.com/office/officeart/2005/8/layout/hProcess7"/>
    <dgm:cxn modelId="{6A968517-E733-4C38-856F-EED07BB4685C}" type="presParOf" srcId="{1372EE95-B6BA-4144-8660-9DC97E4B459B}" destId="{4B5346FD-6EAC-4FA4-9460-41AABCB32617}" srcOrd="2" destOrd="0" presId="urn:microsoft.com/office/officeart/2005/8/layout/hProcess7"/>
    <dgm:cxn modelId="{0741DF8E-09E3-4AC7-BDB1-45C5B9CF756F}" type="presParOf" srcId="{4B5346FD-6EAC-4FA4-9460-41AABCB32617}" destId="{CC5C223B-050C-4F7E-8DCC-87123F599512}" srcOrd="0" destOrd="0" presId="urn:microsoft.com/office/officeart/2005/8/layout/hProcess7"/>
    <dgm:cxn modelId="{A6E87D98-E7D6-4437-BB10-3E8566EE83D9}" type="presParOf" srcId="{4B5346FD-6EAC-4FA4-9460-41AABCB32617}" destId="{425565BB-D106-42DB-8AF8-139A7BD4FC0F}" srcOrd="1" destOrd="0" presId="urn:microsoft.com/office/officeart/2005/8/layout/hProcess7"/>
    <dgm:cxn modelId="{A96D71B8-EAA4-48EB-AEEC-E69F42792816}" type="presParOf" srcId="{4B5346FD-6EAC-4FA4-9460-41AABCB32617}" destId="{5401D26A-42E1-4F77-8F36-56291B42A914}" srcOrd="2" destOrd="0" presId="urn:microsoft.com/office/officeart/2005/8/layout/hProcess7"/>
    <dgm:cxn modelId="{3E12BAB6-99E1-4A47-89F2-057F66DF7FCF}" type="presParOf" srcId="{1372EE95-B6BA-4144-8660-9DC97E4B459B}" destId="{B76D1CFF-019F-41BD-903D-77A9A4A6CB71}" srcOrd="3" destOrd="0" presId="urn:microsoft.com/office/officeart/2005/8/layout/hProcess7"/>
    <dgm:cxn modelId="{37ACF8B0-D235-49C1-9525-1EC01B772D72}" type="presParOf" srcId="{1372EE95-B6BA-4144-8660-9DC97E4B459B}" destId="{8F7DD64D-315E-42B3-9745-2BC8DD975D2F}" srcOrd="4" destOrd="0" presId="urn:microsoft.com/office/officeart/2005/8/layout/hProcess7"/>
    <dgm:cxn modelId="{D68512CA-0B99-4A59-9816-F680A69AB9FC}" type="presParOf" srcId="{8F7DD64D-315E-42B3-9745-2BC8DD975D2F}" destId="{028A7DCB-B111-4F5C-92A1-4F2E1CB65F1F}" srcOrd="0" destOrd="0" presId="urn:microsoft.com/office/officeart/2005/8/layout/hProcess7"/>
    <dgm:cxn modelId="{0C837573-80D5-4A45-9882-37E6B7FD75EA}" type="presParOf" srcId="{8F7DD64D-315E-42B3-9745-2BC8DD975D2F}" destId="{1AC2FC8D-5187-4D74-B0FB-415CBEE50B12}" srcOrd="1" destOrd="0" presId="urn:microsoft.com/office/officeart/2005/8/layout/hProcess7"/>
    <dgm:cxn modelId="{B437841B-C61D-4B7B-9C75-4AA55DA724A5}" type="presParOf" srcId="{8F7DD64D-315E-42B3-9745-2BC8DD975D2F}" destId="{EF4A0942-0C15-4910-8812-5FEF29B097F2}" srcOrd="2" destOrd="0" presId="urn:microsoft.com/office/officeart/2005/8/layout/hProcess7"/>
    <dgm:cxn modelId="{85D99CFD-F813-443D-BAE5-53DD340466EC}" type="presParOf" srcId="{1372EE95-B6BA-4144-8660-9DC97E4B459B}" destId="{65FAA33B-AED6-43F8-AB8C-51A926705128}" srcOrd="5" destOrd="0" presId="urn:microsoft.com/office/officeart/2005/8/layout/hProcess7"/>
    <dgm:cxn modelId="{76E93351-A529-437D-872A-AF7C2A1F3180}" type="presParOf" srcId="{1372EE95-B6BA-4144-8660-9DC97E4B459B}" destId="{85592DAD-616C-4905-B265-AD0CB89CF134}" srcOrd="6" destOrd="0" presId="urn:microsoft.com/office/officeart/2005/8/layout/hProcess7"/>
    <dgm:cxn modelId="{47EE78FE-547A-47A5-A6BC-FF42EF04B46A}" type="presParOf" srcId="{85592DAD-616C-4905-B265-AD0CB89CF134}" destId="{A328A9B9-33D1-49DB-BA60-373EA6883A71}" srcOrd="0" destOrd="0" presId="urn:microsoft.com/office/officeart/2005/8/layout/hProcess7"/>
    <dgm:cxn modelId="{7416A1E2-0930-4BCF-B86C-8279B3158433}" type="presParOf" srcId="{85592DAD-616C-4905-B265-AD0CB89CF134}" destId="{65E6EA1E-27E3-4C5F-91CF-41E47C401D3B}" srcOrd="1" destOrd="0" presId="urn:microsoft.com/office/officeart/2005/8/layout/hProcess7"/>
    <dgm:cxn modelId="{132D8197-3BE6-43CA-827F-A5228F305B1A}" type="presParOf" srcId="{85592DAD-616C-4905-B265-AD0CB89CF134}" destId="{5AF96693-D5CB-4A7C-85F0-FB40DB98583C}" srcOrd="2" destOrd="0" presId="urn:microsoft.com/office/officeart/2005/8/layout/hProcess7"/>
    <dgm:cxn modelId="{9A8F4F3A-F91A-4513-8451-979F5044449E}" type="presParOf" srcId="{1372EE95-B6BA-4144-8660-9DC97E4B459B}" destId="{106917E2-ACE5-4BBB-9ACA-D6B7240BA949}" srcOrd="7" destOrd="0" presId="urn:microsoft.com/office/officeart/2005/8/layout/hProcess7"/>
    <dgm:cxn modelId="{4D3A14E4-5273-4E82-A07C-8858DEF8E8E4}" type="presParOf" srcId="{1372EE95-B6BA-4144-8660-9DC97E4B459B}" destId="{66F086B8-FB0C-4563-BB79-A30782F0E1ED}" srcOrd="8" destOrd="0" presId="urn:microsoft.com/office/officeart/2005/8/layout/hProcess7"/>
    <dgm:cxn modelId="{98F1A782-DBC9-4EAB-B802-431B482D7B2E}" type="presParOf" srcId="{66F086B8-FB0C-4563-BB79-A30782F0E1ED}" destId="{5E2F7836-56A7-47A9-ACE0-56EDE1F35817}" srcOrd="0" destOrd="0" presId="urn:microsoft.com/office/officeart/2005/8/layout/hProcess7"/>
    <dgm:cxn modelId="{7B58D16A-1B60-41DA-9511-D9842D688A93}" type="presParOf" srcId="{66F086B8-FB0C-4563-BB79-A30782F0E1ED}" destId="{DDB71ACD-8292-487D-B5A2-FC4C54D74227}" srcOrd="1" destOrd="0" presId="urn:microsoft.com/office/officeart/2005/8/layout/hProcess7"/>
    <dgm:cxn modelId="{BE8B85B0-4B19-4A82-9FD5-34799DE20929}" type="presParOf" srcId="{66F086B8-FB0C-4563-BB79-A30782F0E1ED}" destId="{B6B2166E-273F-408A-95E2-465A5407694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816D5-C480-4966-B09E-72453B372F69}">
      <dsp:nvSpPr>
        <dsp:cNvPr id="0" name=""/>
        <dsp:cNvSpPr/>
      </dsp:nvSpPr>
      <dsp:spPr>
        <a:xfrm>
          <a:off x="596" y="557533"/>
          <a:ext cx="2568568" cy="3082282"/>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a:latin typeface="Arial" panose="020B0604020202020204" pitchFamily="34" charset="0"/>
              <a:cs typeface="Arial" panose="020B0604020202020204" pitchFamily="34" charset="0"/>
            </a:rPr>
            <a:t>Instructional</a:t>
          </a:r>
        </a:p>
      </dsp:txBody>
      <dsp:txXfrm rot="16200000">
        <a:off x="-1006282" y="1564412"/>
        <a:ext cx="2527471" cy="513713"/>
      </dsp:txXfrm>
    </dsp:sp>
    <dsp:sp modelId="{BBDC2D4D-16C0-46CD-9151-1F21BB1F2DBD}">
      <dsp:nvSpPr>
        <dsp:cNvPr id="0" name=""/>
        <dsp:cNvSpPr/>
      </dsp:nvSpPr>
      <dsp:spPr>
        <a:xfrm>
          <a:off x="514310" y="557533"/>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Tell me how well students are learning each day and where to adjust teaching to close gaps or offer more challenging learning Activities?</a:t>
          </a:r>
          <a:br>
            <a:rPr lang="en-US" sz="1900" kern="1200">
              <a:latin typeface="Arial" panose="020B0604020202020204" pitchFamily="34" charset="0"/>
              <a:cs typeface="Arial" panose="020B0604020202020204" pitchFamily="34" charset="0"/>
            </a:rPr>
          </a:br>
          <a:br>
            <a:rPr lang="en-US" sz="1900" kern="1200">
              <a:latin typeface="Arial" panose="020B0604020202020204" pitchFamily="34" charset="0"/>
              <a:cs typeface="Arial" panose="020B0604020202020204" pitchFamily="34" charset="0"/>
            </a:rPr>
          </a:br>
          <a:r>
            <a:rPr lang="en-US" sz="1900" kern="1200">
              <a:latin typeface="Arial" panose="020B0604020202020204" pitchFamily="34" charset="0"/>
              <a:cs typeface="Arial" panose="020B0604020202020204" pitchFamily="34" charset="0"/>
            </a:rPr>
            <a:t>Georgia FIP</a:t>
          </a:r>
        </a:p>
      </dsp:txBody>
      <dsp:txXfrm>
        <a:off x="514310" y="557533"/>
        <a:ext cx="1913583" cy="3082282"/>
      </dsp:txXfrm>
    </dsp:sp>
    <dsp:sp modelId="{028A7DCB-B111-4F5C-92A1-4F2E1CB65F1F}">
      <dsp:nvSpPr>
        <dsp:cNvPr id="0" name=""/>
        <dsp:cNvSpPr/>
      </dsp:nvSpPr>
      <dsp:spPr>
        <a:xfrm>
          <a:off x="2659065" y="557533"/>
          <a:ext cx="2568568" cy="3082282"/>
        </a:xfrm>
        <a:prstGeom prst="roundRect">
          <a:avLst>
            <a:gd name="adj" fmla="val 5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a:latin typeface="Arial" panose="020B0604020202020204" pitchFamily="34" charset="0"/>
              <a:cs typeface="Arial" panose="020B0604020202020204" pitchFamily="34" charset="0"/>
            </a:rPr>
            <a:t>Predictive</a:t>
          </a:r>
        </a:p>
      </dsp:txBody>
      <dsp:txXfrm rot="16200000">
        <a:off x="1652186" y="1564412"/>
        <a:ext cx="2527471" cy="513713"/>
      </dsp:txXfrm>
    </dsp:sp>
    <dsp:sp modelId="{425565BB-D106-42DB-8AF8-139A7BD4FC0F}">
      <dsp:nvSpPr>
        <dsp:cNvPr id="0" name=""/>
        <dsp:cNvSpPr/>
      </dsp:nvSpPr>
      <dsp:spPr>
        <a:xfrm rot="5400000">
          <a:off x="2445383" y="3007680"/>
          <a:ext cx="453049" cy="385285"/>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4A0942-0C15-4910-8812-5FEF29B097F2}">
      <dsp:nvSpPr>
        <dsp:cNvPr id="0" name=""/>
        <dsp:cNvSpPr/>
      </dsp:nvSpPr>
      <dsp:spPr>
        <a:xfrm>
          <a:off x="3172779" y="557533"/>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Tell me how students are likely to perform on the end-of-year assessment?</a:t>
          </a:r>
          <a:br>
            <a:rPr lang="en-US" sz="1900" kern="1200">
              <a:latin typeface="Arial" panose="020B0604020202020204" pitchFamily="34" charset="0"/>
              <a:cs typeface="Arial" panose="020B0604020202020204" pitchFamily="34" charset="0"/>
            </a:rPr>
          </a:br>
          <a:br>
            <a:rPr lang="en-US" sz="1900" kern="1200">
              <a:latin typeface="Arial" panose="020B0604020202020204" pitchFamily="34" charset="0"/>
              <a:cs typeface="Arial" panose="020B0604020202020204" pitchFamily="34" charset="0"/>
            </a:rPr>
          </a:br>
          <a:r>
            <a:rPr lang="en-US" sz="1900" kern="1200">
              <a:latin typeface="Arial" panose="020B0604020202020204" pitchFamily="34" charset="0"/>
              <a:cs typeface="Arial" panose="020B0604020202020204" pitchFamily="34" charset="0"/>
            </a:rPr>
            <a:t>TestPad</a:t>
          </a:r>
          <a:br>
            <a:rPr lang="en-US" sz="1900" kern="1200">
              <a:latin typeface="Arial" panose="020B0604020202020204" pitchFamily="34" charset="0"/>
              <a:cs typeface="Arial" panose="020B0604020202020204" pitchFamily="34" charset="0"/>
            </a:rPr>
          </a:br>
          <a:r>
            <a:rPr lang="en-US" sz="1900" kern="1200">
              <a:latin typeface="Arial" panose="020B0604020202020204" pitchFamily="34" charset="0"/>
              <a:cs typeface="Arial" panose="020B0604020202020204" pitchFamily="34" charset="0"/>
            </a:rPr>
            <a:t>DRC BEACON Interim Assessment</a:t>
          </a:r>
        </a:p>
      </dsp:txBody>
      <dsp:txXfrm>
        <a:off x="3172779" y="557533"/>
        <a:ext cx="1913583" cy="3082282"/>
      </dsp:txXfrm>
    </dsp:sp>
    <dsp:sp modelId="{5E2F7836-56A7-47A9-ACE0-56EDE1F35817}">
      <dsp:nvSpPr>
        <dsp:cNvPr id="0" name=""/>
        <dsp:cNvSpPr/>
      </dsp:nvSpPr>
      <dsp:spPr>
        <a:xfrm>
          <a:off x="5317534" y="557533"/>
          <a:ext cx="2568568" cy="3082282"/>
        </a:xfrm>
        <a:prstGeom prst="roundRect">
          <a:avLst>
            <a:gd name="adj" fmla="val 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a:latin typeface="Arial" panose="020B0604020202020204" pitchFamily="34" charset="0"/>
              <a:cs typeface="Arial" panose="020B0604020202020204" pitchFamily="34" charset="0"/>
            </a:rPr>
            <a:t>Evaluative</a:t>
          </a:r>
        </a:p>
      </dsp:txBody>
      <dsp:txXfrm rot="16200000">
        <a:off x="4310655" y="1564412"/>
        <a:ext cx="2527471" cy="513713"/>
      </dsp:txXfrm>
    </dsp:sp>
    <dsp:sp modelId="{65E6EA1E-27E3-4C5F-91CF-41E47C401D3B}">
      <dsp:nvSpPr>
        <dsp:cNvPr id="0" name=""/>
        <dsp:cNvSpPr/>
      </dsp:nvSpPr>
      <dsp:spPr>
        <a:xfrm rot="5400000">
          <a:off x="5103852" y="3007680"/>
          <a:ext cx="453049" cy="385285"/>
        </a:xfrm>
        <a:prstGeom prst="flowChartExtra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2166E-273F-408A-95E2-465A54076940}">
      <dsp:nvSpPr>
        <dsp:cNvPr id="0" name=""/>
        <dsp:cNvSpPr/>
      </dsp:nvSpPr>
      <dsp:spPr>
        <a:xfrm>
          <a:off x="5831248" y="557533"/>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Tell me which instructional program, approach, or teacher was most successful?</a:t>
          </a:r>
          <a:br>
            <a:rPr lang="en-US" sz="1900" kern="1200">
              <a:latin typeface="Arial" panose="020B0604020202020204" pitchFamily="34" charset="0"/>
              <a:cs typeface="Arial" panose="020B0604020202020204" pitchFamily="34" charset="0"/>
            </a:rPr>
          </a:br>
          <a:br>
            <a:rPr lang="en-US" sz="1900" kern="1200">
              <a:latin typeface="Arial" panose="020B0604020202020204" pitchFamily="34" charset="0"/>
              <a:cs typeface="Arial" panose="020B0604020202020204" pitchFamily="34" charset="0"/>
            </a:rPr>
          </a:br>
          <a:r>
            <a:rPr lang="en-US" sz="1900" kern="1200">
              <a:latin typeface="Arial" panose="020B0604020202020204" pitchFamily="34" charset="0"/>
              <a:cs typeface="Arial" panose="020B0604020202020204" pitchFamily="34" charset="0"/>
            </a:rPr>
            <a:t>Georgia Milestones Assessment System</a:t>
          </a:r>
        </a:p>
      </dsp:txBody>
      <dsp:txXfrm>
        <a:off x="5831248" y="557533"/>
        <a:ext cx="1913583" cy="30822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7729E4-0C14-44F3-8903-86F3DF412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FIP and TestPad Overview</a:t>
            </a:r>
          </a:p>
        </p:txBody>
      </p:sp>
      <p:sp>
        <p:nvSpPr>
          <p:cNvPr id="3" name="Date Placeholder 2">
            <a:extLst>
              <a:ext uri="{FF2B5EF4-FFF2-40B4-BE49-F238E27FC236}">
                <a16:creationId xmlns:a16="http://schemas.microsoft.com/office/drawing/2014/main" id="{FCB2E41D-10DE-4BC0-931D-9EACF6900C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9/15/2021</a:t>
            </a:r>
          </a:p>
        </p:txBody>
      </p:sp>
      <p:sp>
        <p:nvSpPr>
          <p:cNvPr id="4" name="Footer Placeholder 3">
            <a:extLst>
              <a:ext uri="{FF2B5EF4-FFF2-40B4-BE49-F238E27FC236}">
                <a16:creationId xmlns:a16="http://schemas.microsoft.com/office/drawing/2014/main" id="{B6932A3A-FDCD-48DB-AF35-1D0CB29F1B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4B59A0-49CC-4E01-85F7-40CDAA868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950E4-27D0-4C22-AD3B-27D67B5F585F}" type="slidenum">
              <a:rPr lang="en-US" smtClean="0"/>
              <a:t>‹#›</a:t>
            </a:fld>
            <a:endParaRPr lang="en-US"/>
          </a:p>
        </p:txBody>
      </p:sp>
    </p:spTree>
    <p:extLst>
      <p:ext uri="{BB962C8B-B14F-4D97-AF65-F5344CB8AC3E}">
        <p14:creationId xmlns:p14="http://schemas.microsoft.com/office/powerpoint/2010/main" val="173296668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FIP and TestPad Overview</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9/15/2021</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BA270-4D7D-48E0-97D6-CEAB66EF1C41}" type="slidenum">
              <a:rPr lang="en-US" smtClean="0"/>
              <a:t>‹#›</a:t>
            </a:fld>
            <a:endParaRPr lang="en-US"/>
          </a:p>
        </p:txBody>
      </p:sp>
    </p:spTree>
    <p:extLst>
      <p:ext uri="{BB962C8B-B14F-4D97-AF65-F5344CB8AC3E}">
        <p14:creationId xmlns:p14="http://schemas.microsoft.com/office/powerpoint/2010/main" val="394081259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a:t>
            </a:fld>
            <a:endParaRPr lang="en-US"/>
          </a:p>
        </p:txBody>
      </p:sp>
    </p:spTree>
    <p:extLst>
      <p:ext uri="{BB962C8B-B14F-4D97-AF65-F5344CB8AC3E}">
        <p14:creationId xmlns:p14="http://schemas.microsoft.com/office/powerpoint/2010/main" val="215335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10</a:t>
            </a:fld>
            <a:endParaRPr lang="en-US"/>
          </a:p>
        </p:txBody>
      </p:sp>
      <p:sp>
        <p:nvSpPr>
          <p:cNvPr id="5" name="Date Placeholder 4">
            <a:extLst>
              <a:ext uri="{FF2B5EF4-FFF2-40B4-BE49-F238E27FC236}">
                <a16:creationId xmlns:a16="http://schemas.microsoft.com/office/drawing/2014/main" id="{22E4FCE6-CDB6-4AB4-ACEF-3FC7D94B2923}"/>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6543B7F-71B9-4450-8092-D7E0FFEEF330}"/>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28898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11</a:t>
            </a:fld>
            <a:endParaRPr lang="en-US"/>
          </a:p>
        </p:txBody>
      </p:sp>
      <p:sp>
        <p:nvSpPr>
          <p:cNvPr id="5" name="Date Placeholder 4">
            <a:extLst>
              <a:ext uri="{FF2B5EF4-FFF2-40B4-BE49-F238E27FC236}">
                <a16:creationId xmlns:a16="http://schemas.microsoft.com/office/drawing/2014/main" id="{CF61727F-0F54-49F4-9A58-D199042EDA39}"/>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A5D16CE-E570-4092-91B2-67048B205EC8}"/>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45320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12</a:t>
            </a:fld>
            <a:endParaRPr lang="en-US"/>
          </a:p>
        </p:txBody>
      </p:sp>
    </p:spTree>
    <p:extLst>
      <p:ext uri="{BB962C8B-B14F-4D97-AF65-F5344CB8AC3E}">
        <p14:creationId xmlns:p14="http://schemas.microsoft.com/office/powerpoint/2010/main" val="321657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beginning the section on </a:t>
            </a:r>
            <a:r>
              <a:rPr lang="en-US" i="1"/>
              <a:t>FIP for Improvement and FIP/TestPad for Instruction</a:t>
            </a:r>
            <a:r>
              <a:rPr lang="en-US"/>
              <a:t>, it is very important to acknowledge that the current school year will be the most challenging in our careers as K-12 public school leaders and teachers. We have not lived through a pandemic in our lifetimes and we are learning as we go.</a:t>
            </a:r>
          </a:p>
          <a:p>
            <a:endParaRPr lang="en-US"/>
          </a:p>
          <a:p>
            <a:r>
              <a:rPr lang="en-US"/>
              <a:t>The two quotes on this slide serve as a recognition that even in a pandemic, we must support teachers and leaders in their efforts to be the best that they can be for students and parents. Concurrently, we acknowledge that compassion, flexibility and carefully designed and executed priorities will be the norm. This means that some plans and decisions may have to wait while others take precedent. </a:t>
            </a:r>
          </a:p>
          <a:p>
            <a:endParaRPr lang="en-US"/>
          </a:p>
          <a:p>
            <a:r>
              <a:rPr lang="en-US"/>
              <a:t>In terms of teaching and learning, the priority needs to be on ensuring that students access high quality curriculum and instruction because we provide professional development for teachers that equips them to be better for students. Better means instructional delivery to ensure that standards are taught in ways that makes sense to students in face-to-face and virtual settings and zeroing in on what students know, don’t know and must absolutely learn this year by using formative assessment well.</a:t>
            </a:r>
          </a:p>
        </p:txBody>
      </p:sp>
      <p:sp>
        <p:nvSpPr>
          <p:cNvPr id="4" name="Slide Number Placeholder 3"/>
          <p:cNvSpPr>
            <a:spLocks noGrp="1"/>
          </p:cNvSpPr>
          <p:nvPr>
            <p:ph type="sldNum" sz="quarter" idx="5"/>
          </p:nvPr>
        </p:nvSpPr>
        <p:spPr/>
        <p:txBody>
          <a:bodyPr/>
          <a:lstStyle/>
          <a:p>
            <a:fld id="{336BA270-4D7D-48E0-97D6-CEAB66EF1C41}" type="slidenum">
              <a:rPr lang="en-US" smtClean="0"/>
              <a:t>13</a:t>
            </a:fld>
            <a:endParaRPr lang="en-US"/>
          </a:p>
        </p:txBody>
      </p:sp>
      <p:sp>
        <p:nvSpPr>
          <p:cNvPr id="5" name="Date Placeholder 4">
            <a:extLst>
              <a:ext uri="{FF2B5EF4-FFF2-40B4-BE49-F238E27FC236}">
                <a16:creationId xmlns:a16="http://schemas.microsoft.com/office/drawing/2014/main" id="{72A37AF4-B5C3-4C77-B615-C3D5B6E53F50}"/>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5F1C7CE1-7DBC-4073-92E5-81946E558ED7}"/>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429275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Georgia’s System of Continuous Improvement (GSCI) – five components</a:t>
            </a:r>
          </a:p>
          <a:p>
            <a:endParaRPr lang="en-US"/>
          </a:p>
          <a:p>
            <a:r>
              <a:rPr lang="en-US"/>
              <a:t>Georgia School Assessment of Performance on Systems (GSAPS) – assesses a school’s level of implementation in each of the five systems of the GSCI</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FIP Online Learning Courses directly support the five systems of GSCI</a:t>
            </a:r>
          </a:p>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14</a:t>
            </a:fld>
            <a:endParaRPr lang="en-US"/>
          </a:p>
        </p:txBody>
      </p:sp>
      <p:sp>
        <p:nvSpPr>
          <p:cNvPr id="5" name="Date Placeholder 4">
            <a:extLst>
              <a:ext uri="{FF2B5EF4-FFF2-40B4-BE49-F238E27FC236}">
                <a16:creationId xmlns:a16="http://schemas.microsoft.com/office/drawing/2014/main" id="{73CFED23-DFC9-4ACC-95AB-B921CCE2FE21}"/>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D1F8F339-BC91-4B62-A111-FAA142016A11}"/>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07293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15</a:t>
            </a:fld>
            <a:endParaRPr lang="en-US"/>
          </a:p>
        </p:txBody>
      </p:sp>
      <p:sp>
        <p:nvSpPr>
          <p:cNvPr id="5" name="Date Placeholder 4">
            <a:extLst>
              <a:ext uri="{FF2B5EF4-FFF2-40B4-BE49-F238E27FC236}">
                <a16:creationId xmlns:a16="http://schemas.microsoft.com/office/drawing/2014/main" id="{208A3DE5-2985-4C03-AEBB-6229E8488342}"/>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62BAF663-CF37-4BF3-B53E-E67418989508}"/>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87518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16</a:t>
            </a:fld>
            <a:endParaRPr lang="en-US"/>
          </a:p>
        </p:txBody>
      </p:sp>
    </p:spTree>
    <p:extLst>
      <p:ext uri="{BB962C8B-B14F-4D97-AF65-F5344CB8AC3E}">
        <p14:creationId xmlns:p14="http://schemas.microsoft.com/office/powerpoint/2010/main" val="83317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17</a:t>
            </a:fld>
            <a:endParaRPr lang="en-US"/>
          </a:p>
        </p:txBody>
      </p:sp>
    </p:spTree>
    <p:extLst>
      <p:ext uri="{BB962C8B-B14F-4D97-AF65-F5344CB8AC3E}">
        <p14:creationId xmlns:p14="http://schemas.microsoft.com/office/powerpoint/2010/main" val="32759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is directly from a FIP online course. It shows which assessment type works best for each of the four types of learning targets; knowledge, reasoning, skill or product. This is very important because educators need to make decisions about student learning progress that are accurate and reliable.</a:t>
            </a:r>
          </a:p>
        </p:txBody>
      </p:sp>
      <p:sp>
        <p:nvSpPr>
          <p:cNvPr id="4" name="Slide Number Placeholder 3"/>
          <p:cNvSpPr>
            <a:spLocks noGrp="1"/>
          </p:cNvSpPr>
          <p:nvPr>
            <p:ph type="sldNum" sz="quarter" idx="5"/>
          </p:nvPr>
        </p:nvSpPr>
        <p:spPr/>
        <p:txBody>
          <a:bodyPr/>
          <a:lstStyle/>
          <a:p>
            <a:fld id="{336BA270-4D7D-48E0-97D6-CEAB66EF1C41}" type="slidenum">
              <a:rPr lang="en-US" smtClean="0"/>
              <a:t>18</a:t>
            </a:fld>
            <a:endParaRPr lang="en-US"/>
          </a:p>
        </p:txBody>
      </p:sp>
      <p:sp>
        <p:nvSpPr>
          <p:cNvPr id="5" name="Date Placeholder 4">
            <a:extLst>
              <a:ext uri="{FF2B5EF4-FFF2-40B4-BE49-F238E27FC236}">
                <a16:creationId xmlns:a16="http://schemas.microsoft.com/office/drawing/2014/main" id="{122EE6D8-2059-40E4-AAB7-A54B54838B9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5ED76B9B-F6E2-4228-A09E-761AFDED25B5}"/>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451612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Teachers who learn to use FIP processes well with students can also pull a single formative assessment item from </a:t>
            </a:r>
            <a:r>
              <a:rPr lang="en-US" err="1">
                <a:cs typeface="Calibri"/>
              </a:rPr>
              <a:t>TestPad</a:t>
            </a:r>
            <a:r>
              <a:rPr lang="en-US">
                <a:cs typeface="Calibri"/>
              </a:rPr>
              <a:t> to assess how well students learned a standard that has been taught. </a:t>
            </a:r>
          </a:p>
          <a:p>
            <a:endParaRPr lang="en-US">
              <a:cs typeface="Calibri"/>
            </a:endParaRPr>
          </a:p>
          <a:p>
            <a:r>
              <a:rPr lang="en-US">
                <a:cs typeface="Calibri"/>
              </a:rPr>
              <a:t>This is a sample </a:t>
            </a:r>
            <a:r>
              <a:rPr lang="en-US" err="1">
                <a:cs typeface="Calibri"/>
              </a:rPr>
              <a:t>TestPad</a:t>
            </a:r>
            <a:r>
              <a:rPr lang="en-US">
                <a:cs typeface="Calibri"/>
              </a:rPr>
              <a:t> item that can be to used to determine if students can apply the skills/concepts for the standard in a novel context. Depending upon the type of information that the teacher needs to know by using this assessment item, the resulting information could be used either formatively or </a:t>
            </a:r>
            <a:r>
              <a:rPr lang="en-US" err="1">
                <a:cs typeface="Calibri"/>
              </a:rPr>
              <a:t>summatively</a:t>
            </a:r>
            <a:r>
              <a:rPr lang="en-US">
                <a:cs typeface="Calibri"/>
              </a:rPr>
              <a:t>. </a:t>
            </a:r>
          </a:p>
          <a:p>
            <a:endParaRPr lang="en-US">
              <a:cs typeface="Calibri"/>
            </a:endParaRPr>
          </a:p>
          <a:p>
            <a:r>
              <a:rPr lang="en-US">
                <a:cs typeface="Calibri"/>
              </a:rPr>
              <a:t>The slide shows a </a:t>
            </a:r>
            <a:r>
              <a:rPr lang="en-US" err="1">
                <a:cs typeface="Calibri"/>
              </a:rPr>
              <a:t>TestPad</a:t>
            </a:r>
            <a:r>
              <a:rPr lang="en-US">
                <a:cs typeface="Calibri"/>
              </a:rPr>
              <a:t> item for the same 6th grade ELA standard that was discussed on slide 15. It is a paired passage item that requires a written response assessment, which is, an appropriate way to evaluate skills and concepts related to reading for information and integration of knowledge and skills. </a:t>
            </a:r>
          </a:p>
        </p:txBody>
      </p:sp>
      <p:sp>
        <p:nvSpPr>
          <p:cNvPr id="4" name="Slide Number Placeholder 3"/>
          <p:cNvSpPr>
            <a:spLocks noGrp="1"/>
          </p:cNvSpPr>
          <p:nvPr>
            <p:ph type="sldNum" sz="quarter" idx="5"/>
          </p:nvPr>
        </p:nvSpPr>
        <p:spPr/>
        <p:txBody>
          <a:bodyPr/>
          <a:lstStyle/>
          <a:p>
            <a:fld id="{336BA270-4D7D-48E0-97D6-CEAB66EF1C41}" type="slidenum">
              <a:rPr lang="en-US" smtClean="0"/>
              <a:t>19</a:t>
            </a:fld>
            <a:endParaRPr lang="en-US"/>
          </a:p>
        </p:txBody>
      </p:sp>
      <p:sp>
        <p:nvSpPr>
          <p:cNvPr id="5" name="Date Placeholder 4">
            <a:extLst>
              <a:ext uri="{FF2B5EF4-FFF2-40B4-BE49-F238E27FC236}">
                <a16:creationId xmlns:a16="http://schemas.microsoft.com/office/drawing/2014/main" id="{42894205-9EE0-41A6-BFBD-5DE47B46C0C2}"/>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7706C8C7-E100-4538-B326-46ECF3549908}"/>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75495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2</a:t>
            </a:fld>
            <a:endParaRPr lang="en-US"/>
          </a:p>
        </p:txBody>
      </p:sp>
      <p:sp>
        <p:nvSpPr>
          <p:cNvPr id="5" name="Date Placeholder 4">
            <a:extLst>
              <a:ext uri="{FF2B5EF4-FFF2-40B4-BE49-F238E27FC236}">
                <a16:creationId xmlns:a16="http://schemas.microsoft.com/office/drawing/2014/main" id="{B0574F00-8835-42C4-B5CA-BED0446D35AF}"/>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7D8E9BD0-B5A6-492E-81B7-483D52714336}"/>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91997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item requires that students read and use information from both passages to respond to a three-part task. The task requires students to use knowledge, skills and reasoning to respond appropriately in writing. Think back to our slide a few minutes ago where our standard ELAGSE6RI8 was deconstructed, ordered into a learning progression with each learning target or goal for lessons identified. AFTER instruction ends for all learning targets in the standard including use of daily formative assessment during each lesson, it is time to assess how well students can perform on the entire standard. Pulling and using a single TestPad item (for the standard that has been taught) can help us make this determination. </a:t>
            </a:r>
          </a:p>
        </p:txBody>
      </p:sp>
      <p:sp>
        <p:nvSpPr>
          <p:cNvPr id="4" name="Slide Number Placeholder 3"/>
          <p:cNvSpPr>
            <a:spLocks noGrp="1"/>
          </p:cNvSpPr>
          <p:nvPr>
            <p:ph type="sldNum" sz="quarter" idx="5"/>
          </p:nvPr>
        </p:nvSpPr>
        <p:spPr/>
        <p:txBody>
          <a:bodyPr/>
          <a:lstStyle/>
          <a:p>
            <a:fld id="{336BA270-4D7D-48E0-97D6-CEAB66EF1C41}" type="slidenum">
              <a:rPr lang="en-US" smtClean="0"/>
              <a:t>20</a:t>
            </a:fld>
            <a:endParaRPr lang="en-US"/>
          </a:p>
        </p:txBody>
      </p:sp>
      <p:sp>
        <p:nvSpPr>
          <p:cNvPr id="5" name="Date Placeholder 4">
            <a:extLst>
              <a:ext uri="{FF2B5EF4-FFF2-40B4-BE49-F238E27FC236}">
                <a16:creationId xmlns:a16="http://schemas.microsoft.com/office/drawing/2014/main" id="{DBCAE6A5-A584-4579-93F5-F2038EC59D98}"/>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03EFEDD4-0075-4DDC-8BC3-91ACCE4CC66D}"/>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870152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assist teachers in evaluating student responses to the TestPad item, a task-specific rubric is also provided that defines performance criteria from a score of 4 to indicate a thorough demonstration of the standard to a 0 to indicate incorrect or irrelevant performance.</a:t>
            </a:r>
          </a:p>
        </p:txBody>
      </p:sp>
      <p:sp>
        <p:nvSpPr>
          <p:cNvPr id="4" name="Slide Number Placeholder 3"/>
          <p:cNvSpPr>
            <a:spLocks noGrp="1"/>
          </p:cNvSpPr>
          <p:nvPr>
            <p:ph type="sldNum" sz="quarter" idx="5"/>
          </p:nvPr>
        </p:nvSpPr>
        <p:spPr/>
        <p:txBody>
          <a:bodyPr/>
          <a:lstStyle/>
          <a:p>
            <a:fld id="{336BA270-4D7D-48E0-97D6-CEAB66EF1C41}" type="slidenum">
              <a:rPr lang="en-US" smtClean="0"/>
              <a:t>21</a:t>
            </a:fld>
            <a:endParaRPr lang="en-US"/>
          </a:p>
        </p:txBody>
      </p:sp>
      <p:sp>
        <p:nvSpPr>
          <p:cNvPr id="5" name="Date Placeholder 4">
            <a:extLst>
              <a:ext uri="{FF2B5EF4-FFF2-40B4-BE49-F238E27FC236}">
                <a16:creationId xmlns:a16="http://schemas.microsoft.com/office/drawing/2014/main" id="{6A02C1A6-1D6E-4D8B-93A5-E867F7A09390}"/>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B15387A-C0DE-4CEC-A34F-74B942AEA1A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73364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Exemplar papers with annotations are provided to show student work for the performance criteria (4 to 0).</a:t>
            </a:r>
          </a:p>
        </p:txBody>
      </p:sp>
      <p:sp>
        <p:nvSpPr>
          <p:cNvPr id="4" name="Slide Number Placeholder 3"/>
          <p:cNvSpPr>
            <a:spLocks noGrp="1"/>
          </p:cNvSpPr>
          <p:nvPr>
            <p:ph type="sldNum" sz="quarter" idx="5"/>
          </p:nvPr>
        </p:nvSpPr>
        <p:spPr/>
        <p:txBody>
          <a:bodyPr/>
          <a:lstStyle/>
          <a:p>
            <a:fld id="{336BA270-4D7D-48E0-97D6-CEAB66EF1C41}" type="slidenum">
              <a:rPr lang="en-US" smtClean="0"/>
              <a:t>22</a:t>
            </a:fld>
            <a:endParaRPr lang="en-US"/>
          </a:p>
        </p:txBody>
      </p:sp>
      <p:sp>
        <p:nvSpPr>
          <p:cNvPr id="5" name="Date Placeholder 4">
            <a:extLst>
              <a:ext uri="{FF2B5EF4-FFF2-40B4-BE49-F238E27FC236}">
                <a16:creationId xmlns:a16="http://schemas.microsoft.com/office/drawing/2014/main" id="{1854D1D6-F7F4-4A4F-B32B-04686FF1E64F}"/>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282B36F7-9B11-45C7-BD8F-5F9F5CC463F4}"/>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57868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23</a:t>
            </a:fld>
            <a:endParaRPr lang="en-US"/>
          </a:p>
        </p:txBody>
      </p:sp>
      <p:sp>
        <p:nvSpPr>
          <p:cNvPr id="5" name="Date Placeholder 4">
            <a:extLst>
              <a:ext uri="{FF2B5EF4-FFF2-40B4-BE49-F238E27FC236}">
                <a16:creationId xmlns:a16="http://schemas.microsoft.com/office/drawing/2014/main" id="{D6FA815B-730C-4753-89C0-39C7159F5A54}"/>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E7884645-87CE-4CBA-8EF8-5F333A35F1B6}"/>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36712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particular TestPad item for standard ELAGSE6RI8 has two assessment options. Use of the paired passages item that was just discussed was the first assessment option. The second assessment item can be used for evaluation purposes too, BUT, it can also be used for instruction to teach students how to think to prepare to respond in writing. </a:t>
            </a:r>
          </a:p>
          <a:p>
            <a:endParaRPr lang="en-US">
              <a:cs typeface="Calibri"/>
            </a:endParaRPr>
          </a:p>
          <a:p>
            <a:r>
              <a:rPr lang="en-US">
                <a:cs typeface="Calibri"/>
              </a:rPr>
              <a:t>This example passage is about the origins of basketball and how it grew to become popular. The assessment task is to write a conclusion to the passage explaining how the expansion of basketball occurred. </a:t>
            </a:r>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24</a:t>
            </a:fld>
            <a:endParaRPr lang="en-US"/>
          </a:p>
        </p:txBody>
      </p:sp>
      <p:sp>
        <p:nvSpPr>
          <p:cNvPr id="5" name="Date Placeholder 4">
            <a:extLst>
              <a:ext uri="{FF2B5EF4-FFF2-40B4-BE49-F238E27FC236}">
                <a16:creationId xmlns:a16="http://schemas.microsoft.com/office/drawing/2014/main" id="{14F43F90-1924-4923-9358-31EABF0A061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30D5E12-E1B3-49A0-A298-88BEEFD28F09}"/>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44385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teacher could post the item virtually or on a whiteboard to model how to think to prepare the written response. For example, to successfully answer, one skill that students need is how to identify and use chronology to organize the sequence to explain how basketball expanded. </a:t>
            </a:r>
          </a:p>
          <a:p>
            <a:endParaRPr lang="en-US">
              <a:cs typeface="Calibri"/>
            </a:endParaRPr>
          </a:p>
          <a:p>
            <a:r>
              <a:rPr lang="en-US">
                <a:cs typeface="Calibri"/>
              </a:rPr>
              <a:t>To help students learn to identify the most important sequences in the passage to write an effective conclusion, the teacher could model a think-a-loud on how to skim the text to locate the sequence for the expansion of basketball. The teacher could use underlining and numbering as an organizing technique. This is just one example of how a TestPad item could be used as a teaching tool.</a:t>
            </a:r>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25</a:t>
            </a:fld>
            <a:endParaRPr lang="en-US"/>
          </a:p>
        </p:txBody>
      </p:sp>
      <p:sp>
        <p:nvSpPr>
          <p:cNvPr id="5" name="Date Placeholder 4">
            <a:extLst>
              <a:ext uri="{FF2B5EF4-FFF2-40B4-BE49-F238E27FC236}">
                <a16:creationId xmlns:a16="http://schemas.microsoft.com/office/drawing/2014/main" id="{57CB744C-91A1-4811-A88D-4A43D1365E6C}"/>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E244381-D94D-4E4F-A7A0-E02AAB578517}"/>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44385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26</a:t>
            </a:fld>
            <a:endParaRPr lang="en-US"/>
          </a:p>
        </p:txBody>
      </p:sp>
    </p:spTree>
    <p:extLst>
      <p:ext uri="{BB962C8B-B14F-4D97-AF65-F5344CB8AC3E}">
        <p14:creationId xmlns:p14="http://schemas.microsoft.com/office/powerpoint/2010/main" val="176002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will be shared only for questions 2, 5 and 7, which are highlighted.</a:t>
            </a:r>
          </a:p>
        </p:txBody>
      </p:sp>
      <p:sp>
        <p:nvSpPr>
          <p:cNvPr id="4" name="Slide Number Placeholder 3"/>
          <p:cNvSpPr>
            <a:spLocks noGrp="1"/>
          </p:cNvSpPr>
          <p:nvPr>
            <p:ph type="sldNum" sz="quarter" idx="5"/>
          </p:nvPr>
        </p:nvSpPr>
        <p:spPr/>
        <p:txBody>
          <a:bodyPr/>
          <a:lstStyle/>
          <a:p>
            <a:fld id="{336BA270-4D7D-48E0-97D6-CEAB66EF1C41}" type="slidenum">
              <a:rPr lang="en-US" smtClean="0"/>
              <a:t>27</a:t>
            </a:fld>
            <a:endParaRPr lang="en-US"/>
          </a:p>
        </p:txBody>
      </p:sp>
      <p:sp>
        <p:nvSpPr>
          <p:cNvPr id="5" name="Date Placeholder 4">
            <a:extLst>
              <a:ext uri="{FF2B5EF4-FFF2-40B4-BE49-F238E27FC236}">
                <a16:creationId xmlns:a16="http://schemas.microsoft.com/office/drawing/2014/main" id="{3805F5D8-BE3A-4914-8729-7394A212A18D}"/>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13F651CD-F499-40E0-8334-4133CBA13E0A}"/>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413566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28</a:t>
            </a:fld>
            <a:endParaRPr lang="en-US"/>
          </a:p>
        </p:txBody>
      </p:sp>
    </p:spTree>
    <p:extLst>
      <p:ext uri="{BB962C8B-B14F-4D97-AF65-F5344CB8AC3E}">
        <p14:creationId xmlns:p14="http://schemas.microsoft.com/office/powerpoint/2010/main" val="194527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29</a:t>
            </a:fld>
            <a:endParaRPr lang="en-US"/>
          </a:p>
        </p:txBody>
      </p:sp>
      <p:sp>
        <p:nvSpPr>
          <p:cNvPr id="5" name="Date Placeholder 4">
            <a:extLst>
              <a:ext uri="{FF2B5EF4-FFF2-40B4-BE49-F238E27FC236}">
                <a16:creationId xmlns:a16="http://schemas.microsoft.com/office/drawing/2014/main" id="{34BD918F-0F0D-4A29-A3F1-18D6338ECBBE}"/>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1021E68-4B22-4187-90DE-9B02A1BC53E6}"/>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74513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Joe Blessing and/or Kelli Wright-Harris</a:t>
            </a:r>
          </a:p>
          <a:p>
            <a:endParaRPr lang="en-US"/>
          </a:p>
          <a:p>
            <a:r>
              <a:rPr lang="en-US"/>
              <a:t>Georgia Department of Education offers a variety of formative assessment resources including BEACON, Keenville, GKIDS and of course FIP and TestPad which we will discuss today. </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a:t>
            </a:fld>
            <a:endParaRPr lang="en-US"/>
          </a:p>
        </p:txBody>
      </p:sp>
      <p:sp>
        <p:nvSpPr>
          <p:cNvPr id="5" name="Date Placeholder 4">
            <a:extLst>
              <a:ext uri="{FF2B5EF4-FFF2-40B4-BE49-F238E27FC236}">
                <a16:creationId xmlns:a16="http://schemas.microsoft.com/office/drawing/2014/main" id="{EEA279AE-7FA9-4AB7-974D-B0CD3E1E15F1}"/>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42EE18A5-636B-4870-BDA3-C2FCAC31A605}"/>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553165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30</a:t>
            </a:fld>
            <a:endParaRPr lang="en-US"/>
          </a:p>
        </p:txBody>
      </p:sp>
      <p:sp>
        <p:nvSpPr>
          <p:cNvPr id="5" name="Date Placeholder 4">
            <a:extLst>
              <a:ext uri="{FF2B5EF4-FFF2-40B4-BE49-F238E27FC236}">
                <a16:creationId xmlns:a16="http://schemas.microsoft.com/office/drawing/2014/main" id="{395BE75D-A2E0-4ECF-8A07-329C085B40B3}"/>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495F9A9-55BC-45CB-BDEC-9D4C5299AA3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281348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31</a:t>
            </a:fld>
            <a:endParaRPr lang="en-US"/>
          </a:p>
        </p:txBody>
      </p:sp>
    </p:spTree>
    <p:extLst>
      <p:ext uri="{BB962C8B-B14F-4D97-AF65-F5344CB8AC3E}">
        <p14:creationId xmlns:p14="http://schemas.microsoft.com/office/powerpoint/2010/main" val="1014436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32</a:t>
            </a:fld>
            <a:endParaRPr lang="en-US"/>
          </a:p>
        </p:txBody>
      </p:sp>
      <p:sp>
        <p:nvSpPr>
          <p:cNvPr id="5" name="Date Placeholder 4">
            <a:extLst>
              <a:ext uri="{FF2B5EF4-FFF2-40B4-BE49-F238E27FC236}">
                <a16:creationId xmlns:a16="http://schemas.microsoft.com/office/drawing/2014/main" id="{CB733AF1-57CB-4071-BA7C-9F3BCE1EE708}"/>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1D3B90FD-51D5-4564-A900-59327D875ED0}"/>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103281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33</a:t>
            </a:fld>
            <a:endParaRPr lang="en-US"/>
          </a:p>
        </p:txBody>
      </p:sp>
    </p:spTree>
    <p:extLst>
      <p:ext uri="{BB962C8B-B14F-4D97-AF65-F5344CB8AC3E}">
        <p14:creationId xmlns:p14="http://schemas.microsoft.com/office/powerpoint/2010/main" val="3976037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34</a:t>
            </a:fld>
            <a:endParaRPr lang="en-US"/>
          </a:p>
        </p:txBody>
      </p:sp>
      <p:sp>
        <p:nvSpPr>
          <p:cNvPr id="5" name="Date Placeholder 4">
            <a:extLst>
              <a:ext uri="{FF2B5EF4-FFF2-40B4-BE49-F238E27FC236}">
                <a16:creationId xmlns:a16="http://schemas.microsoft.com/office/drawing/2014/main" id="{CC938F2E-C0CE-45F3-8EE5-CEA09F10060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3C429F9B-DE25-4112-9D76-216B022B1E5A}"/>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804319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35</a:t>
            </a:fld>
            <a:endParaRPr lang="en-US"/>
          </a:p>
        </p:txBody>
      </p:sp>
      <p:sp>
        <p:nvSpPr>
          <p:cNvPr id="5" name="Date Placeholder 4">
            <a:extLst>
              <a:ext uri="{FF2B5EF4-FFF2-40B4-BE49-F238E27FC236}">
                <a16:creationId xmlns:a16="http://schemas.microsoft.com/office/drawing/2014/main" id="{F83EAF2B-26BE-48F5-AA97-4B088C8234BA}"/>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7E1475E8-A32D-4D22-8776-28DDBE1581EF}"/>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890466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36</a:t>
            </a:fld>
            <a:endParaRPr lang="en-US"/>
          </a:p>
        </p:txBody>
      </p:sp>
      <p:sp>
        <p:nvSpPr>
          <p:cNvPr id="5" name="Date Placeholder 4">
            <a:extLst>
              <a:ext uri="{FF2B5EF4-FFF2-40B4-BE49-F238E27FC236}">
                <a16:creationId xmlns:a16="http://schemas.microsoft.com/office/drawing/2014/main" id="{26AC39BB-A335-4230-BC3F-E730CCFCB334}"/>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36391EB0-B3D7-4022-9439-2991AA8B2E5B}"/>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17164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37</a:t>
            </a:fld>
            <a:endParaRPr lang="en-US"/>
          </a:p>
        </p:txBody>
      </p:sp>
    </p:spTree>
    <p:extLst>
      <p:ext uri="{BB962C8B-B14F-4D97-AF65-F5344CB8AC3E}">
        <p14:creationId xmlns:p14="http://schemas.microsoft.com/office/powerpoint/2010/main" val="3223968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38</a:t>
            </a:fld>
            <a:endParaRPr lang="en-US"/>
          </a:p>
        </p:txBody>
      </p:sp>
    </p:spTree>
    <p:extLst>
      <p:ext uri="{BB962C8B-B14F-4D97-AF65-F5344CB8AC3E}">
        <p14:creationId xmlns:p14="http://schemas.microsoft.com/office/powerpoint/2010/main" val="386502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39</a:t>
            </a:fld>
            <a:endParaRPr lang="en-US"/>
          </a:p>
        </p:txBody>
      </p:sp>
      <p:sp>
        <p:nvSpPr>
          <p:cNvPr id="5" name="Date Placeholder 4">
            <a:extLst>
              <a:ext uri="{FF2B5EF4-FFF2-40B4-BE49-F238E27FC236}">
                <a16:creationId xmlns:a16="http://schemas.microsoft.com/office/drawing/2014/main" id="{BD7621D8-B0AB-4D5F-9A4C-C8787F7550E1}"/>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7B7266B7-F06E-4075-A4D6-F4800F6ADF73}"/>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70276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Joe Blessing and/or Kelli Wright-Harris</a:t>
            </a:r>
          </a:p>
          <a:p>
            <a:endParaRPr lang="en-US"/>
          </a:p>
          <a:p>
            <a:r>
              <a:rPr lang="en-US">
                <a:cs typeface="Calibri"/>
              </a:rPr>
              <a:t>FIP is an online learning resource to develop educators' knowledge of and skills to use formative assessment as a part of daily instruction. While TestPad is provides a bank of assessment items and benchmarks, and also offers the ability to develop and use your own items and passages for formative assessment. Both are at no cost to districts and schools.</a:t>
            </a:r>
          </a:p>
        </p:txBody>
      </p:sp>
      <p:sp>
        <p:nvSpPr>
          <p:cNvPr id="4" name="Slide Number Placeholder 3"/>
          <p:cNvSpPr>
            <a:spLocks noGrp="1"/>
          </p:cNvSpPr>
          <p:nvPr>
            <p:ph type="sldNum" sz="quarter" idx="5"/>
          </p:nvPr>
        </p:nvSpPr>
        <p:spPr/>
        <p:txBody>
          <a:bodyPr/>
          <a:lstStyle/>
          <a:p>
            <a:fld id="{9271CFC3-20A8-4356-8593-3DAD199D2D06}" type="slidenum">
              <a:rPr lang="en-US" smtClean="0"/>
              <a:t>4</a:t>
            </a:fld>
            <a:endParaRPr lang="en-US"/>
          </a:p>
        </p:txBody>
      </p:sp>
      <p:sp>
        <p:nvSpPr>
          <p:cNvPr id="5" name="Date Placeholder 4">
            <a:extLst>
              <a:ext uri="{FF2B5EF4-FFF2-40B4-BE49-F238E27FC236}">
                <a16:creationId xmlns:a16="http://schemas.microsoft.com/office/drawing/2014/main" id="{73AA0D4F-5A46-4DA1-A57F-BC6209E36205}"/>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514A30A2-9D1C-4A42-A035-F5F0F34DE762}"/>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432626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40</a:t>
            </a:fld>
            <a:endParaRPr lang="en-US"/>
          </a:p>
        </p:txBody>
      </p:sp>
      <p:sp>
        <p:nvSpPr>
          <p:cNvPr id="5" name="Date Placeholder 4">
            <a:extLst>
              <a:ext uri="{FF2B5EF4-FFF2-40B4-BE49-F238E27FC236}">
                <a16:creationId xmlns:a16="http://schemas.microsoft.com/office/drawing/2014/main" id="{25A4077C-8476-4C31-B5D9-19F62A77EFF6}"/>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A9B2519B-FC77-4A43-B307-33F4479FE5B0}"/>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150264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TestPad has and item bank and item creator for a variety of test items including Multiple Choice and Constructed Response for deep levels of content. </a:t>
            </a:r>
          </a:p>
        </p:txBody>
      </p:sp>
      <p:sp>
        <p:nvSpPr>
          <p:cNvPr id="4" name="Slide Number Placeholder 3"/>
          <p:cNvSpPr>
            <a:spLocks noGrp="1"/>
          </p:cNvSpPr>
          <p:nvPr>
            <p:ph type="sldNum" sz="quarter" idx="5"/>
          </p:nvPr>
        </p:nvSpPr>
        <p:spPr/>
        <p:txBody>
          <a:bodyPr/>
          <a:lstStyle/>
          <a:p>
            <a:fld id="{336BA270-4D7D-48E0-97D6-CEAB66EF1C41}" type="slidenum">
              <a:rPr lang="en-US" smtClean="0"/>
              <a:t>41</a:t>
            </a:fld>
            <a:endParaRPr lang="en-US"/>
          </a:p>
        </p:txBody>
      </p:sp>
      <p:sp>
        <p:nvSpPr>
          <p:cNvPr id="5" name="Date Placeholder 4">
            <a:extLst>
              <a:ext uri="{FF2B5EF4-FFF2-40B4-BE49-F238E27FC236}">
                <a16:creationId xmlns:a16="http://schemas.microsoft.com/office/drawing/2014/main" id="{698807E5-B820-4F36-963F-A6DE6DEB282E}"/>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A6A6CC6-784A-4646-B57A-27AA1E1550DB}"/>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146632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Included in TestPad are a state developed benchmarks that system test coordinators can assign to schools. Assessments are aligned to Georgia Standards in ELA  and Mathematics Grades 3-8 and some EOC Courses. </a:t>
            </a:r>
          </a:p>
        </p:txBody>
      </p:sp>
      <p:sp>
        <p:nvSpPr>
          <p:cNvPr id="4" name="Slide Number Placeholder 3"/>
          <p:cNvSpPr>
            <a:spLocks noGrp="1"/>
          </p:cNvSpPr>
          <p:nvPr>
            <p:ph type="sldNum" sz="quarter" idx="5"/>
          </p:nvPr>
        </p:nvSpPr>
        <p:spPr/>
        <p:txBody>
          <a:bodyPr/>
          <a:lstStyle/>
          <a:p>
            <a:fld id="{336BA270-4D7D-48E0-97D6-CEAB66EF1C41}" type="slidenum">
              <a:rPr lang="en-US" smtClean="0"/>
              <a:t>42</a:t>
            </a:fld>
            <a:endParaRPr lang="en-US"/>
          </a:p>
        </p:txBody>
      </p:sp>
      <p:sp>
        <p:nvSpPr>
          <p:cNvPr id="5" name="Date Placeholder 4">
            <a:extLst>
              <a:ext uri="{FF2B5EF4-FFF2-40B4-BE49-F238E27FC236}">
                <a16:creationId xmlns:a16="http://schemas.microsoft.com/office/drawing/2014/main" id="{8D0A0A42-9280-4B31-A5D9-BADFC044D161}"/>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3B856AB-7889-4E3F-B097-839A828FCA59}"/>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265261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a two part Extended Response item. Below the item is a generic rubric for teacher scoring. </a:t>
            </a:r>
          </a:p>
        </p:txBody>
      </p:sp>
      <p:sp>
        <p:nvSpPr>
          <p:cNvPr id="4" name="Slide Number Placeholder 3"/>
          <p:cNvSpPr>
            <a:spLocks noGrp="1"/>
          </p:cNvSpPr>
          <p:nvPr>
            <p:ph type="sldNum" sz="quarter" idx="5"/>
          </p:nvPr>
        </p:nvSpPr>
        <p:spPr/>
        <p:txBody>
          <a:bodyPr/>
          <a:lstStyle/>
          <a:p>
            <a:fld id="{336BA270-4D7D-48E0-97D6-CEAB66EF1C41}" type="slidenum">
              <a:rPr lang="en-US" smtClean="0"/>
              <a:t>43</a:t>
            </a:fld>
            <a:endParaRPr lang="en-US"/>
          </a:p>
        </p:txBody>
      </p:sp>
      <p:sp>
        <p:nvSpPr>
          <p:cNvPr id="5" name="Date Placeholder 4">
            <a:extLst>
              <a:ext uri="{FF2B5EF4-FFF2-40B4-BE49-F238E27FC236}">
                <a16:creationId xmlns:a16="http://schemas.microsoft.com/office/drawing/2014/main" id="{0C77733E-7B05-445B-838D-0CCA1EA2C0E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ABD415CB-CD70-426C-A937-40F4931D50F0}"/>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464239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a three part Mathematics item. </a:t>
            </a:r>
          </a:p>
        </p:txBody>
      </p:sp>
      <p:sp>
        <p:nvSpPr>
          <p:cNvPr id="4" name="Slide Number Placeholder 3"/>
          <p:cNvSpPr>
            <a:spLocks noGrp="1"/>
          </p:cNvSpPr>
          <p:nvPr>
            <p:ph type="sldNum" sz="quarter" idx="5"/>
          </p:nvPr>
        </p:nvSpPr>
        <p:spPr/>
        <p:txBody>
          <a:bodyPr/>
          <a:lstStyle/>
          <a:p>
            <a:fld id="{336BA270-4D7D-48E0-97D6-CEAB66EF1C41}" type="slidenum">
              <a:rPr lang="en-US" smtClean="0"/>
              <a:t>44</a:t>
            </a:fld>
            <a:endParaRPr lang="en-US"/>
          </a:p>
        </p:txBody>
      </p:sp>
      <p:sp>
        <p:nvSpPr>
          <p:cNvPr id="5" name="Date Placeholder 4">
            <a:extLst>
              <a:ext uri="{FF2B5EF4-FFF2-40B4-BE49-F238E27FC236}">
                <a16:creationId xmlns:a16="http://schemas.microsoft.com/office/drawing/2014/main" id="{123E95B1-7BC9-4F17-8F09-149CD0AD60B3}"/>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2334EEFC-F0B1-41E3-ABC7-A3ECBE9DFF54}"/>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34553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Mathematics rubrics are specific to the test item. </a:t>
            </a:r>
          </a:p>
        </p:txBody>
      </p:sp>
      <p:sp>
        <p:nvSpPr>
          <p:cNvPr id="4" name="Slide Number Placeholder 3"/>
          <p:cNvSpPr>
            <a:spLocks noGrp="1"/>
          </p:cNvSpPr>
          <p:nvPr>
            <p:ph type="sldNum" sz="quarter" idx="5"/>
          </p:nvPr>
        </p:nvSpPr>
        <p:spPr/>
        <p:txBody>
          <a:bodyPr/>
          <a:lstStyle/>
          <a:p>
            <a:fld id="{336BA270-4D7D-48E0-97D6-CEAB66EF1C41}" type="slidenum">
              <a:rPr lang="en-US" smtClean="0"/>
              <a:t>45</a:t>
            </a:fld>
            <a:endParaRPr lang="en-US"/>
          </a:p>
        </p:txBody>
      </p:sp>
      <p:sp>
        <p:nvSpPr>
          <p:cNvPr id="5" name="Date Placeholder 4">
            <a:extLst>
              <a:ext uri="{FF2B5EF4-FFF2-40B4-BE49-F238E27FC236}">
                <a16:creationId xmlns:a16="http://schemas.microsoft.com/office/drawing/2014/main" id="{39E0CCF3-AA0F-43CE-94FC-6A425203CA18}"/>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B34DFD0-0B78-4303-A17F-BD6C185094CF}"/>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911358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content of page</a:t>
            </a:r>
          </a:p>
        </p:txBody>
      </p:sp>
      <p:sp>
        <p:nvSpPr>
          <p:cNvPr id="4" name="Slide Number Placeholder 3"/>
          <p:cNvSpPr>
            <a:spLocks noGrp="1"/>
          </p:cNvSpPr>
          <p:nvPr>
            <p:ph type="sldNum" sz="quarter" idx="5"/>
          </p:nvPr>
        </p:nvSpPr>
        <p:spPr/>
        <p:txBody>
          <a:bodyPr/>
          <a:lstStyle/>
          <a:p>
            <a:fld id="{336BA270-4D7D-48E0-97D6-CEAB66EF1C41}" type="slidenum">
              <a:rPr lang="en-US" smtClean="0"/>
              <a:t>46</a:t>
            </a:fld>
            <a:endParaRPr lang="en-US"/>
          </a:p>
        </p:txBody>
      </p:sp>
      <p:sp>
        <p:nvSpPr>
          <p:cNvPr id="5" name="Date Placeholder 4">
            <a:extLst>
              <a:ext uri="{FF2B5EF4-FFF2-40B4-BE49-F238E27FC236}">
                <a16:creationId xmlns:a16="http://schemas.microsoft.com/office/drawing/2014/main" id="{042D0E99-0A67-46C8-85E7-FDC3334EEB6A}"/>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567B31CB-34A8-41D6-9D55-E75BC91661C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154487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exemplar paper for a grade 5 Math test item. It shows the answers to the item. </a:t>
            </a:r>
          </a:p>
        </p:txBody>
      </p:sp>
      <p:sp>
        <p:nvSpPr>
          <p:cNvPr id="4" name="Slide Number Placeholder 3"/>
          <p:cNvSpPr>
            <a:spLocks noGrp="1"/>
          </p:cNvSpPr>
          <p:nvPr>
            <p:ph type="sldNum" sz="quarter" idx="5"/>
          </p:nvPr>
        </p:nvSpPr>
        <p:spPr/>
        <p:txBody>
          <a:bodyPr/>
          <a:lstStyle/>
          <a:p>
            <a:fld id="{336BA270-4D7D-48E0-97D6-CEAB66EF1C41}" type="slidenum">
              <a:rPr lang="en-US" smtClean="0"/>
              <a:t>47</a:t>
            </a:fld>
            <a:endParaRPr lang="en-US"/>
          </a:p>
        </p:txBody>
      </p:sp>
      <p:sp>
        <p:nvSpPr>
          <p:cNvPr id="5" name="Date Placeholder 4">
            <a:extLst>
              <a:ext uri="{FF2B5EF4-FFF2-40B4-BE49-F238E27FC236}">
                <a16:creationId xmlns:a16="http://schemas.microsoft.com/office/drawing/2014/main" id="{CC370C94-0F4E-4A77-9EB8-E7FAC0130BA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E3CADC7-63A3-4C5B-80B3-0202534A468A}"/>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635516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item shows the student response, the scorer’s annotation and score based on the rubric. Teachers can use these to help scoring Constructed Response items. Sample student work and scores with annotations are also a great professional development tool as you teach teachers how to score constructed response items as a school or district. </a:t>
            </a:r>
          </a:p>
        </p:txBody>
      </p:sp>
      <p:sp>
        <p:nvSpPr>
          <p:cNvPr id="4" name="Slide Number Placeholder 3"/>
          <p:cNvSpPr>
            <a:spLocks noGrp="1"/>
          </p:cNvSpPr>
          <p:nvPr>
            <p:ph type="sldNum" sz="quarter" idx="5"/>
          </p:nvPr>
        </p:nvSpPr>
        <p:spPr/>
        <p:txBody>
          <a:bodyPr/>
          <a:lstStyle/>
          <a:p>
            <a:fld id="{336BA270-4D7D-48E0-97D6-CEAB66EF1C41}" type="slidenum">
              <a:rPr lang="en-US" smtClean="0"/>
              <a:t>48</a:t>
            </a:fld>
            <a:endParaRPr lang="en-US"/>
          </a:p>
        </p:txBody>
      </p:sp>
      <p:sp>
        <p:nvSpPr>
          <p:cNvPr id="5" name="Date Placeholder 4">
            <a:extLst>
              <a:ext uri="{FF2B5EF4-FFF2-40B4-BE49-F238E27FC236}">
                <a16:creationId xmlns:a16="http://schemas.microsoft.com/office/drawing/2014/main" id="{1169D090-FDB3-4F02-9A53-E48E194EB739}"/>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387FEA5-FC55-461F-8978-2671C45E654B}"/>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4072438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ELA exemplar paper shows a sample essay, the score and scorer’s annotation so teachers can understand how the scorer determined the level of scoring. </a:t>
            </a:r>
          </a:p>
        </p:txBody>
      </p:sp>
      <p:sp>
        <p:nvSpPr>
          <p:cNvPr id="4" name="Slide Number Placeholder 3"/>
          <p:cNvSpPr>
            <a:spLocks noGrp="1"/>
          </p:cNvSpPr>
          <p:nvPr>
            <p:ph type="sldNum" sz="quarter" idx="5"/>
          </p:nvPr>
        </p:nvSpPr>
        <p:spPr/>
        <p:txBody>
          <a:bodyPr/>
          <a:lstStyle/>
          <a:p>
            <a:fld id="{336BA270-4D7D-48E0-97D6-CEAB66EF1C41}" type="slidenum">
              <a:rPr lang="en-US" smtClean="0"/>
              <a:t>49</a:t>
            </a:fld>
            <a:endParaRPr lang="en-US"/>
          </a:p>
        </p:txBody>
      </p:sp>
      <p:sp>
        <p:nvSpPr>
          <p:cNvPr id="5" name="Date Placeholder 4">
            <a:extLst>
              <a:ext uri="{FF2B5EF4-FFF2-40B4-BE49-F238E27FC236}">
                <a16:creationId xmlns:a16="http://schemas.microsoft.com/office/drawing/2014/main" id="{0F4999A8-F4E3-4288-B219-7153CC78D9B6}"/>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D0C7E19-1EDD-466A-BEAD-46A5C5F6BE3D}"/>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89034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Formative Instructional Practices (FIP) will be discussed on slides 4 – 37.</a:t>
            </a:r>
          </a:p>
        </p:txBody>
      </p:sp>
      <p:sp>
        <p:nvSpPr>
          <p:cNvPr id="4" name="Slide Number Placeholder 3"/>
          <p:cNvSpPr>
            <a:spLocks noGrp="1"/>
          </p:cNvSpPr>
          <p:nvPr>
            <p:ph type="sldNum" sz="quarter" idx="5"/>
          </p:nvPr>
        </p:nvSpPr>
        <p:spPr/>
        <p:txBody>
          <a:bodyPr/>
          <a:lstStyle/>
          <a:p>
            <a:fld id="{336BA270-4D7D-48E0-97D6-CEAB66EF1C41}" type="slidenum">
              <a:rPr lang="en-US" smtClean="0"/>
              <a:t>5</a:t>
            </a:fld>
            <a:endParaRPr lang="en-US"/>
          </a:p>
        </p:txBody>
      </p:sp>
      <p:sp>
        <p:nvSpPr>
          <p:cNvPr id="5" name="Date Placeholder 4">
            <a:extLst>
              <a:ext uri="{FF2B5EF4-FFF2-40B4-BE49-F238E27FC236}">
                <a16:creationId xmlns:a16="http://schemas.microsoft.com/office/drawing/2014/main" id="{BA997F56-DF95-474A-9CFC-EFCF0E6141E5}"/>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8EF60E64-139A-4F18-915E-F64FE5054C75}"/>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562663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50</a:t>
            </a:fld>
            <a:endParaRPr lang="en-US"/>
          </a:p>
        </p:txBody>
      </p:sp>
      <p:sp>
        <p:nvSpPr>
          <p:cNvPr id="5" name="Date Placeholder 4">
            <a:extLst>
              <a:ext uri="{FF2B5EF4-FFF2-40B4-BE49-F238E27FC236}">
                <a16:creationId xmlns:a16="http://schemas.microsoft.com/office/drawing/2014/main" id="{A4BB4992-C08A-4209-B8CF-052ED71F0568}"/>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45A06778-6623-4EB2-B47A-112C94D26625}"/>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906367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TestPad can be found in the SLDS. There are four main sections: Create, Search, Grade and Assign</a:t>
            </a:r>
          </a:p>
        </p:txBody>
      </p:sp>
      <p:sp>
        <p:nvSpPr>
          <p:cNvPr id="4" name="Slide Number Placeholder 3"/>
          <p:cNvSpPr>
            <a:spLocks noGrp="1"/>
          </p:cNvSpPr>
          <p:nvPr>
            <p:ph type="sldNum" sz="quarter" idx="5"/>
          </p:nvPr>
        </p:nvSpPr>
        <p:spPr/>
        <p:txBody>
          <a:bodyPr/>
          <a:lstStyle/>
          <a:p>
            <a:fld id="{336BA270-4D7D-48E0-97D6-CEAB66EF1C41}" type="slidenum">
              <a:rPr lang="en-US" smtClean="0"/>
              <a:t>51</a:t>
            </a:fld>
            <a:endParaRPr lang="en-US"/>
          </a:p>
        </p:txBody>
      </p:sp>
      <p:sp>
        <p:nvSpPr>
          <p:cNvPr id="5" name="Date Placeholder 4">
            <a:extLst>
              <a:ext uri="{FF2B5EF4-FFF2-40B4-BE49-F238E27FC236}">
                <a16:creationId xmlns:a16="http://schemas.microsoft.com/office/drawing/2014/main" id="{11B06D87-E6EA-42D6-A60C-8B0FEA52A13E}"/>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2FC9942E-A4BB-4000-B21E-E23637F98B5A}"/>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168499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Create section allows users to create an Item, Passage or test</a:t>
            </a:r>
          </a:p>
        </p:txBody>
      </p:sp>
      <p:sp>
        <p:nvSpPr>
          <p:cNvPr id="4" name="Slide Number Placeholder 3"/>
          <p:cNvSpPr>
            <a:spLocks noGrp="1"/>
          </p:cNvSpPr>
          <p:nvPr>
            <p:ph type="sldNum" sz="quarter" idx="5"/>
          </p:nvPr>
        </p:nvSpPr>
        <p:spPr/>
        <p:txBody>
          <a:bodyPr/>
          <a:lstStyle/>
          <a:p>
            <a:fld id="{336BA270-4D7D-48E0-97D6-CEAB66EF1C41}" type="slidenum">
              <a:rPr lang="en-US" smtClean="0"/>
              <a:t>52</a:t>
            </a:fld>
            <a:endParaRPr lang="en-US"/>
          </a:p>
        </p:txBody>
      </p:sp>
      <p:sp>
        <p:nvSpPr>
          <p:cNvPr id="5" name="Date Placeholder 4">
            <a:extLst>
              <a:ext uri="{FF2B5EF4-FFF2-40B4-BE49-F238E27FC236}">
                <a16:creationId xmlns:a16="http://schemas.microsoft.com/office/drawing/2014/main" id="{BBC72A3D-7D8E-49E2-B253-2A653802B64D}"/>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F36C4117-C9BD-43A5-8F9F-2DB18CD769C1}"/>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527782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can create an item by entering Grade, Subject, Domain, Standard, DOK. Item bank level, and item type (selected response or constructed response. Item ID is automatically generated. Users can create items for tested or non-tested courses. </a:t>
            </a:r>
          </a:p>
        </p:txBody>
      </p:sp>
      <p:sp>
        <p:nvSpPr>
          <p:cNvPr id="4" name="Slide Number Placeholder 3"/>
          <p:cNvSpPr>
            <a:spLocks noGrp="1"/>
          </p:cNvSpPr>
          <p:nvPr>
            <p:ph type="sldNum" sz="quarter" idx="5"/>
          </p:nvPr>
        </p:nvSpPr>
        <p:spPr/>
        <p:txBody>
          <a:bodyPr/>
          <a:lstStyle/>
          <a:p>
            <a:fld id="{336BA270-4D7D-48E0-97D6-CEAB66EF1C41}" type="slidenum">
              <a:rPr lang="en-US" smtClean="0"/>
              <a:t>53</a:t>
            </a:fld>
            <a:endParaRPr lang="en-US"/>
          </a:p>
        </p:txBody>
      </p:sp>
      <p:sp>
        <p:nvSpPr>
          <p:cNvPr id="5" name="Date Placeholder 4">
            <a:extLst>
              <a:ext uri="{FF2B5EF4-FFF2-40B4-BE49-F238E27FC236}">
                <a16:creationId xmlns:a16="http://schemas.microsoft.com/office/drawing/2014/main" id="{E208CCD4-9DE6-4BC7-A850-CCF21E3137B0}"/>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759A94DC-BFED-4D29-AF93-9CA86A1AFE52}"/>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838727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 grade 6 ELA item. </a:t>
            </a:r>
          </a:p>
        </p:txBody>
      </p:sp>
      <p:sp>
        <p:nvSpPr>
          <p:cNvPr id="4" name="Slide Number Placeholder 3"/>
          <p:cNvSpPr>
            <a:spLocks noGrp="1"/>
          </p:cNvSpPr>
          <p:nvPr>
            <p:ph type="sldNum" sz="quarter" idx="5"/>
          </p:nvPr>
        </p:nvSpPr>
        <p:spPr/>
        <p:txBody>
          <a:bodyPr/>
          <a:lstStyle/>
          <a:p>
            <a:fld id="{336BA270-4D7D-48E0-97D6-CEAB66EF1C41}" type="slidenum">
              <a:rPr lang="en-US" smtClean="0"/>
              <a:t>54</a:t>
            </a:fld>
            <a:endParaRPr lang="en-US"/>
          </a:p>
        </p:txBody>
      </p:sp>
      <p:sp>
        <p:nvSpPr>
          <p:cNvPr id="5" name="Date Placeholder 4">
            <a:extLst>
              <a:ext uri="{FF2B5EF4-FFF2-40B4-BE49-F238E27FC236}">
                <a16:creationId xmlns:a16="http://schemas.microsoft.com/office/drawing/2014/main" id="{073D9C95-F51A-4B49-A2D5-578147048756}"/>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565D8017-F4AC-458C-9328-37A21878109B}"/>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599040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55</a:t>
            </a:fld>
            <a:endParaRPr lang="en-US"/>
          </a:p>
        </p:txBody>
      </p:sp>
      <p:sp>
        <p:nvSpPr>
          <p:cNvPr id="5" name="Date Placeholder 4">
            <a:extLst>
              <a:ext uri="{FF2B5EF4-FFF2-40B4-BE49-F238E27FC236}">
                <a16:creationId xmlns:a16="http://schemas.microsoft.com/office/drawing/2014/main" id="{DA20155B-ABE0-42C2-9FA3-965B7AB39C8C}"/>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4AB41B13-EF89-4009-8D4A-334D6EC2C37F}"/>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089166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creating an item, you can save as draft or into your own private bank or in the Public Bank for others to access. </a:t>
            </a:r>
          </a:p>
        </p:txBody>
      </p:sp>
      <p:sp>
        <p:nvSpPr>
          <p:cNvPr id="4" name="Slide Number Placeholder 3"/>
          <p:cNvSpPr>
            <a:spLocks noGrp="1"/>
          </p:cNvSpPr>
          <p:nvPr>
            <p:ph type="sldNum" sz="quarter" idx="5"/>
          </p:nvPr>
        </p:nvSpPr>
        <p:spPr/>
        <p:txBody>
          <a:bodyPr/>
          <a:lstStyle/>
          <a:p>
            <a:fld id="{336BA270-4D7D-48E0-97D6-CEAB66EF1C41}" type="slidenum">
              <a:rPr lang="en-US" smtClean="0"/>
              <a:t>56</a:t>
            </a:fld>
            <a:endParaRPr lang="en-US"/>
          </a:p>
        </p:txBody>
      </p:sp>
      <p:sp>
        <p:nvSpPr>
          <p:cNvPr id="5" name="Date Placeholder 4">
            <a:extLst>
              <a:ext uri="{FF2B5EF4-FFF2-40B4-BE49-F238E27FC236}">
                <a16:creationId xmlns:a16="http://schemas.microsoft.com/office/drawing/2014/main" id="{B42410EB-FDD3-4B13-BDEE-7A622E3C105D}"/>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3748654B-3D02-4BDE-B429-BA4D36222797}"/>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669260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Images are easily inserted by uploading the image from your computer or dragging and dropping into the image library. </a:t>
            </a:r>
          </a:p>
        </p:txBody>
      </p:sp>
      <p:sp>
        <p:nvSpPr>
          <p:cNvPr id="4" name="Slide Number Placeholder 3"/>
          <p:cNvSpPr>
            <a:spLocks noGrp="1"/>
          </p:cNvSpPr>
          <p:nvPr>
            <p:ph type="sldNum" sz="quarter" idx="5"/>
          </p:nvPr>
        </p:nvSpPr>
        <p:spPr/>
        <p:txBody>
          <a:bodyPr/>
          <a:lstStyle/>
          <a:p>
            <a:fld id="{336BA270-4D7D-48E0-97D6-CEAB66EF1C41}" type="slidenum">
              <a:rPr lang="en-US" smtClean="0"/>
              <a:t>57</a:t>
            </a:fld>
            <a:endParaRPr lang="en-US"/>
          </a:p>
        </p:txBody>
      </p:sp>
      <p:sp>
        <p:nvSpPr>
          <p:cNvPr id="5" name="Date Placeholder 4">
            <a:extLst>
              <a:ext uri="{FF2B5EF4-FFF2-40B4-BE49-F238E27FC236}">
                <a16:creationId xmlns:a16="http://schemas.microsoft.com/office/drawing/2014/main" id="{19C9CC20-606C-4A26-9933-4568A0E85AA9}"/>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5D20F1EC-A7FB-4A49-A783-40CACCB36D6E}"/>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1286121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authoring, there is an item preview. </a:t>
            </a:r>
          </a:p>
        </p:txBody>
      </p:sp>
      <p:sp>
        <p:nvSpPr>
          <p:cNvPr id="4" name="Slide Number Placeholder 3"/>
          <p:cNvSpPr>
            <a:spLocks noGrp="1"/>
          </p:cNvSpPr>
          <p:nvPr>
            <p:ph type="sldNum" sz="quarter" idx="5"/>
          </p:nvPr>
        </p:nvSpPr>
        <p:spPr/>
        <p:txBody>
          <a:bodyPr/>
          <a:lstStyle/>
          <a:p>
            <a:fld id="{336BA270-4D7D-48E0-97D6-CEAB66EF1C41}" type="slidenum">
              <a:rPr lang="en-US" smtClean="0"/>
              <a:t>58</a:t>
            </a:fld>
            <a:endParaRPr lang="en-US"/>
          </a:p>
        </p:txBody>
      </p:sp>
      <p:sp>
        <p:nvSpPr>
          <p:cNvPr id="5" name="Date Placeholder 4">
            <a:extLst>
              <a:ext uri="{FF2B5EF4-FFF2-40B4-BE49-F238E27FC236}">
                <a16:creationId xmlns:a16="http://schemas.microsoft.com/office/drawing/2014/main" id="{C6E4F5D1-5C61-4230-91DC-18655EB7DA8C}"/>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34296AD-ACE2-4202-AA18-59C52EA9BB36}"/>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453062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Passages are created in a similar fashion. Text and images are added to the passage space. </a:t>
            </a:r>
          </a:p>
        </p:txBody>
      </p:sp>
      <p:sp>
        <p:nvSpPr>
          <p:cNvPr id="4" name="Slide Number Placeholder 3"/>
          <p:cNvSpPr>
            <a:spLocks noGrp="1"/>
          </p:cNvSpPr>
          <p:nvPr>
            <p:ph type="sldNum" sz="quarter" idx="5"/>
          </p:nvPr>
        </p:nvSpPr>
        <p:spPr/>
        <p:txBody>
          <a:bodyPr/>
          <a:lstStyle/>
          <a:p>
            <a:fld id="{336BA270-4D7D-48E0-97D6-CEAB66EF1C41}" type="slidenum">
              <a:rPr lang="en-US" smtClean="0"/>
              <a:t>59</a:t>
            </a:fld>
            <a:endParaRPr lang="en-US"/>
          </a:p>
        </p:txBody>
      </p:sp>
      <p:sp>
        <p:nvSpPr>
          <p:cNvPr id="5" name="Date Placeholder 4">
            <a:extLst>
              <a:ext uri="{FF2B5EF4-FFF2-40B4-BE49-F238E27FC236}">
                <a16:creationId xmlns:a16="http://schemas.microsoft.com/office/drawing/2014/main" id="{72D0E58F-E210-46B6-B3CD-08DBF2A74362}"/>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0DF9811-D65B-4239-A381-8CF775B27F56}"/>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80073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6</a:t>
            </a:fld>
            <a:endParaRPr lang="en-US"/>
          </a:p>
        </p:txBody>
      </p:sp>
      <p:sp>
        <p:nvSpPr>
          <p:cNvPr id="5" name="Date Placeholder 4">
            <a:extLst>
              <a:ext uri="{FF2B5EF4-FFF2-40B4-BE49-F238E27FC236}">
                <a16:creationId xmlns:a16="http://schemas.microsoft.com/office/drawing/2014/main" id="{C3F610E6-C28E-4821-8D6A-98E9382EA483}"/>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8D91D025-59BF-476B-B974-E7890FEAED3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718886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Passages then can be previewed and published. Users should remember the passage ID to easily attach to test items. </a:t>
            </a:r>
          </a:p>
        </p:txBody>
      </p:sp>
      <p:sp>
        <p:nvSpPr>
          <p:cNvPr id="4" name="Slide Number Placeholder 3"/>
          <p:cNvSpPr>
            <a:spLocks noGrp="1"/>
          </p:cNvSpPr>
          <p:nvPr>
            <p:ph type="sldNum" sz="quarter" idx="5"/>
          </p:nvPr>
        </p:nvSpPr>
        <p:spPr/>
        <p:txBody>
          <a:bodyPr/>
          <a:lstStyle/>
          <a:p>
            <a:fld id="{336BA270-4D7D-48E0-97D6-CEAB66EF1C41}" type="slidenum">
              <a:rPr lang="en-US" smtClean="0"/>
              <a:t>60</a:t>
            </a:fld>
            <a:endParaRPr lang="en-US"/>
          </a:p>
        </p:txBody>
      </p:sp>
      <p:sp>
        <p:nvSpPr>
          <p:cNvPr id="5" name="Date Placeholder 4">
            <a:extLst>
              <a:ext uri="{FF2B5EF4-FFF2-40B4-BE49-F238E27FC236}">
                <a16:creationId xmlns:a16="http://schemas.microsoft.com/office/drawing/2014/main" id="{8A4393F8-CFFE-4BF1-A776-843F93E3BD8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80DEBCCA-4ED6-4936-B207-0F1B2AF80A1A}"/>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549141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search for passages in TestPad by finding an item that has a passage attached, then filter for that passage ID. That way you can create a test with multiple items attached to a passage. </a:t>
            </a:r>
          </a:p>
        </p:txBody>
      </p:sp>
      <p:sp>
        <p:nvSpPr>
          <p:cNvPr id="4" name="Slide Number Placeholder 3"/>
          <p:cNvSpPr>
            <a:spLocks noGrp="1"/>
          </p:cNvSpPr>
          <p:nvPr>
            <p:ph type="sldNum" sz="quarter" idx="5"/>
          </p:nvPr>
        </p:nvSpPr>
        <p:spPr/>
        <p:txBody>
          <a:bodyPr/>
          <a:lstStyle/>
          <a:p>
            <a:fld id="{336BA270-4D7D-48E0-97D6-CEAB66EF1C41}" type="slidenum">
              <a:rPr lang="en-US" smtClean="0"/>
              <a:t>61</a:t>
            </a:fld>
            <a:endParaRPr lang="en-US"/>
          </a:p>
        </p:txBody>
      </p:sp>
      <p:sp>
        <p:nvSpPr>
          <p:cNvPr id="5" name="Date Placeholder 4">
            <a:extLst>
              <a:ext uri="{FF2B5EF4-FFF2-40B4-BE49-F238E27FC236}">
                <a16:creationId xmlns:a16="http://schemas.microsoft.com/office/drawing/2014/main" id="{867DBB37-5D9D-4D98-B2D9-D59D806E9586}"/>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79B02B97-4D9C-402F-8D1A-84AFA8C1A302}"/>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7627215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62</a:t>
            </a:fld>
            <a:endParaRPr lang="en-US"/>
          </a:p>
        </p:txBody>
      </p:sp>
    </p:spTree>
    <p:extLst>
      <p:ext uri="{BB962C8B-B14F-4D97-AF65-F5344CB8AC3E}">
        <p14:creationId xmlns:p14="http://schemas.microsoft.com/office/powerpoint/2010/main" val="37054307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63</a:t>
            </a:fld>
            <a:endParaRPr lang="en-US"/>
          </a:p>
        </p:txBody>
      </p:sp>
      <p:sp>
        <p:nvSpPr>
          <p:cNvPr id="5" name="Date Placeholder 4">
            <a:extLst>
              <a:ext uri="{FF2B5EF4-FFF2-40B4-BE49-F238E27FC236}">
                <a16:creationId xmlns:a16="http://schemas.microsoft.com/office/drawing/2014/main" id="{16438168-7DCB-44B1-BEDE-8D6933A2A463}"/>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1F25EB28-52BA-48B8-9C13-B2D1C4375F97}"/>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5230234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choose your item, you just click Add and they are added to the cart. </a:t>
            </a:r>
          </a:p>
        </p:txBody>
      </p:sp>
      <p:sp>
        <p:nvSpPr>
          <p:cNvPr id="4" name="Slide Number Placeholder 3"/>
          <p:cNvSpPr>
            <a:spLocks noGrp="1"/>
          </p:cNvSpPr>
          <p:nvPr>
            <p:ph type="sldNum" sz="quarter" idx="5"/>
          </p:nvPr>
        </p:nvSpPr>
        <p:spPr/>
        <p:txBody>
          <a:bodyPr/>
          <a:lstStyle/>
          <a:p>
            <a:fld id="{336BA270-4D7D-48E0-97D6-CEAB66EF1C41}" type="slidenum">
              <a:rPr lang="en-US" smtClean="0"/>
              <a:t>64</a:t>
            </a:fld>
            <a:endParaRPr lang="en-US"/>
          </a:p>
        </p:txBody>
      </p:sp>
      <p:sp>
        <p:nvSpPr>
          <p:cNvPr id="5" name="Date Placeholder 4">
            <a:extLst>
              <a:ext uri="{FF2B5EF4-FFF2-40B4-BE49-F238E27FC236}">
                <a16:creationId xmlns:a16="http://schemas.microsoft.com/office/drawing/2014/main" id="{0A71947C-7391-4222-9CF3-4FBD42F6FD10}"/>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88A872A6-DB8F-422D-B8A8-EFF510E3240D}"/>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348319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selecting State Developed, you will only see items developed by the state. You can also choose other users if you want items by a certain author. </a:t>
            </a:r>
          </a:p>
        </p:txBody>
      </p:sp>
      <p:sp>
        <p:nvSpPr>
          <p:cNvPr id="4" name="Slide Number Placeholder 3"/>
          <p:cNvSpPr>
            <a:spLocks noGrp="1"/>
          </p:cNvSpPr>
          <p:nvPr>
            <p:ph type="sldNum" sz="quarter" idx="5"/>
          </p:nvPr>
        </p:nvSpPr>
        <p:spPr/>
        <p:txBody>
          <a:bodyPr/>
          <a:lstStyle/>
          <a:p>
            <a:fld id="{336BA270-4D7D-48E0-97D6-CEAB66EF1C41}" type="slidenum">
              <a:rPr lang="en-US" smtClean="0"/>
              <a:t>65</a:t>
            </a:fld>
            <a:endParaRPr lang="en-US"/>
          </a:p>
        </p:txBody>
      </p:sp>
      <p:sp>
        <p:nvSpPr>
          <p:cNvPr id="5" name="Date Placeholder 4">
            <a:extLst>
              <a:ext uri="{FF2B5EF4-FFF2-40B4-BE49-F238E27FC236}">
                <a16:creationId xmlns:a16="http://schemas.microsoft.com/office/drawing/2014/main" id="{42089DCC-4568-4E0F-9DD1-7EEA4AD755AD}"/>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0D0C3688-F202-44E1-80F0-9049BE909C1B}"/>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144972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your items, you can preview the test. You can also remove or reorder items on this screen. </a:t>
            </a:r>
          </a:p>
        </p:txBody>
      </p:sp>
      <p:sp>
        <p:nvSpPr>
          <p:cNvPr id="4" name="Slide Number Placeholder 3"/>
          <p:cNvSpPr>
            <a:spLocks noGrp="1"/>
          </p:cNvSpPr>
          <p:nvPr>
            <p:ph type="sldNum" sz="quarter" idx="5"/>
          </p:nvPr>
        </p:nvSpPr>
        <p:spPr/>
        <p:txBody>
          <a:bodyPr/>
          <a:lstStyle/>
          <a:p>
            <a:fld id="{336BA270-4D7D-48E0-97D6-CEAB66EF1C41}" type="slidenum">
              <a:rPr lang="en-US" smtClean="0"/>
              <a:t>66</a:t>
            </a:fld>
            <a:endParaRPr lang="en-US"/>
          </a:p>
        </p:txBody>
      </p:sp>
      <p:sp>
        <p:nvSpPr>
          <p:cNvPr id="5" name="Date Placeholder 4">
            <a:extLst>
              <a:ext uri="{FF2B5EF4-FFF2-40B4-BE49-F238E27FC236}">
                <a16:creationId xmlns:a16="http://schemas.microsoft.com/office/drawing/2014/main" id="{228E74D9-4DCD-4440-B198-5515E11FF693}"/>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02BC55AF-E7E5-4D38-8ADE-93F6990F2E8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871510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3 sections to the assignment process. The test information, test attributes and student information. Explain each of the attributes. </a:t>
            </a:r>
          </a:p>
        </p:txBody>
      </p:sp>
      <p:sp>
        <p:nvSpPr>
          <p:cNvPr id="4" name="Slide Number Placeholder 3"/>
          <p:cNvSpPr>
            <a:spLocks noGrp="1"/>
          </p:cNvSpPr>
          <p:nvPr>
            <p:ph type="sldNum" sz="quarter" idx="5"/>
          </p:nvPr>
        </p:nvSpPr>
        <p:spPr/>
        <p:txBody>
          <a:bodyPr/>
          <a:lstStyle/>
          <a:p>
            <a:fld id="{336BA270-4D7D-48E0-97D6-CEAB66EF1C41}" type="slidenum">
              <a:rPr lang="en-US" smtClean="0"/>
              <a:t>67</a:t>
            </a:fld>
            <a:endParaRPr lang="en-US"/>
          </a:p>
        </p:txBody>
      </p:sp>
      <p:sp>
        <p:nvSpPr>
          <p:cNvPr id="5" name="Date Placeholder 4">
            <a:extLst>
              <a:ext uri="{FF2B5EF4-FFF2-40B4-BE49-F238E27FC236}">
                <a16:creationId xmlns:a16="http://schemas.microsoft.com/office/drawing/2014/main" id="{69848BFD-02F7-4B2F-9434-C3CE9A6B2FA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A3D8A92B-9592-4AB6-9BE1-D38F9FD383F8}"/>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581623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tests are assigned, you can return to find the test and manage attributes or print the test roster. </a:t>
            </a:r>
          </a:p>
        </p:txBody>
      </p:sp>
      <p:sp>
        <p:nvSpPr>
          <p:cNvPr id="4" name="Slide Number Placeholder 3"/>
          <p:cNvSpPr>
            <a:spLocks noGrp="1"/>
          </p:cNvSpPr>
          <p:nvPr>
            <p:ph type="sldNum" sz="quarter" idx="5"/>
          </p:nvPr>
        </p:nvSpPr>
        <p:spPr/>
        <p:txBody>
          <a:bodyPr/>
          <a:lstStyle/>
          <a:p>
            <a:fld id="{336BA270-4D7D-48E0-97D6-CEAB66EF1C41}" type="slidenum">
              <a:rPr lang="en-US" smtClean="0"/>
              <a:t>68</a:t>
            </a:fld>
            <a:endParaRPr lang="en-US"/>
          </a:p>
        </p:txBody>
      </p:sp>
      <p:sp>
        <p:nvSpPr>
          <p:cNvPr id="5" name="Date Placeholder 4">
            <a:extLst>
              <a:ext uri="{FF2B5EF4-FFF2-40B4-BE49-F238E27FC236}">
                <a16:creationId xmlns:a16="http://schemas.microsoft.com/office/drawing/2014/main" id="{1DC8F7DF-11EC-48D0-A58B-445CE0C58047}"/>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1D1FDF61-7691-491F-A6DF-ED956B95787A}"/>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0075529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access TestPad via the SLDS Student portal </a:t>
            </a:r>
          </a:p>
        </p:txBody>
      </p:sp>
      <p:sp>
        <p:nvSpPr>
          <p:cNvPr id="4" name="Slide Number Placeholder 3"/>
          <p:cNvSpPr>
            <a:spLocks noGrp="1"/>
          </p:cNvSpPr>
          <p:nvPr>
            <p:ph type="sldNum" sz="quarter" idx="5"/>
          </p:nvPr>
        </p:nvSpPr>
        <p:spPr/>
        <p:txBody>
          <a:bodyPr/>
          <a:lstStyle/>
          <a:p>
            <a:fld id="{336BA270-4D7D-48E0-97D6-CEAB66EF1C41}" type="slidenum">
              <a:rPr lang="en-US" smtClean="0"/>
              <a:t>69</a:t>
            </a:fld>
            <a:endParaRPr lang="en-US"/>
          </a:p>
        </p:txBody>
      </p:sp>
      <p:sp>
        <p:nvSpPr>
          <p:cNvPr id="5" name="Date Placeholder 4">
            <a:extLst>
              <a:ext uri="{FF2B5EF4-FFF2-40B4-BE49-F238E27FC236}">
                <a16:creationId xmlns:a16="http://schemas.microsoft.com/office/drawing/2014/main" id="{69FEC81D-472E-4D88-A6C4-274BC7F8DB0C}"/>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B45A4ABA-0CD4-4E78-959D-6A78317AEFD4}"/>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19272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FIP and TestPad Overview</a:t>
            </a:r>
          </a:p>
        </p:txBody>
      </p:sp>
      <p:sp>
        <p:nvSpPr>
          <p:cNvPr id="5" name="Date Placeholder 4"/>
          <p:cNvSpPr>
            <a:spLocks noGrp="1"/>
          </p:cNvSpPr>
          <p:nvPr>
            <p:ph type="dt" idx="1"/>
          </p:nvPr>
        </p:nvSpPr>
        <p:spPr/>
        <p:txBody>
          <a:bodyPr/>
          <a:lstStyle/>
          <a:p>
            <a:r>
              <a:rPr lang="en-US"/>
              <a:t>9/15/2021</a:t>
            </a:r>
          </a:p>
        </p:txBody>
      </p:sp>
      <p:sp>
        <p:nvSpPr>
          <p:cNvPr id="6" name="Slide Number Placeholder 5"/>
          <p:cNvSpPr>
            <a:spLocks noGrp="1"/>
          </p:cNvSpPr>
          <p:nvPr>
            <p:ph type="sldNum" sz="quarter" idx="5"/>
          </p:nvPr>
        </p:nvSpPr>
        <p:spPr/>
        <p:txBody>
          <a:bodyPr/>
          <a:lstStyle/>
          <a:p>
            <a:fld id="{336BA270-4D7D-48E0-97D6-CEAB66EF1C41}" type="slidenum">
              <a:rPr lang="en-US" smtClean="0"/>
              <a:t>7</a:t>
            </a:fld>
            <a:endParaRPr lang="en-US"/>
          </a:p>
        </p:txBody>
      </p:sp>
    </p:spTree>
    <p:extLst>
      <p:ext uri="{BB962C8B-B14F-4D97-AF65-F5344CB8AC3E}">
        <p14:creationId xmlns:p14="http://schemas.microsoft.com/office/powerpoint/2010/main" val="1359220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will see only tests assigned to them. They just click on the assigned test. </a:t>
            </a:r>
          </a:p>
        </p:txBody>
      </p:sp>
      <p:sp>
        <p:nvSpPr>
          <p:cNvPr id="4" name="Slide Number Placeholder 3"/>
          <p:cNvSpPr>
            <a:spLocks noGrp="1"/>
          </p:cNvSpPr>
          <p:nvPr>
            <p:ph type="sldNum" sz="quarter" idx="5"/>
          </p:nvPr>
        </p:nvSpPr>
        <p:spPr/>
        <p:txBody>
          <a:bodyPr/>
          <a:lstStyle/>
          <a:p>
            <a:fld id="{336BA270-4D7D-48E0-97D6-CEAB66EF1C41}" type="slidenum">
              <a:rPr lang="en-US" smtClean="0"/>
              <a:t>70</a:t>
            </a:fld>
            <a:endParaRPr lang="en-US"/>
          </a:p>
        </p:txBody>
      </p:sp>
      <p:sp>
        <p:nvSpPr>
          <p:cNvPr id="5" name="Date Placeholder 4">
            <a:extLst>
              <a:ext uri="{FF2B5EF4-FFF2-40B4-BE49-F238E27FC236}">
                <a16:creationId xmlns:a16="http://schemas.microsoft.com/office/drawing/2014/main" id="{4781FC55-E1CA-4C49-AC1A-9F9CE3489244}"/>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01973E17-E289-4F27-ACDD-CFE4C31AEA1D}"/>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515704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an item is presented for students in TestPad. </a:t>
            </a:r>
          </a:p>
        </p:txBody>
      </p:sp>
      <p:sp>
        <p:nvSpPr>
          <p:cNvPr id="4" name="Slide Number Placeholder 3"/>
          <p:cNvSpPr>
            <a:spLocks noGrp="1"/>
          </p:cNvSpPr>
          <p:nvPr>
            <p:ph type="sldNum" sz="quarter" idx="5"/>
          </p:nvPr>
        </p:nvSpPr>
        <p:spPr/>
        <p:txBody>
          <a:bodyPr/>
          <a:lstStyle/>
          <a:p>
            <a:fld id="{336BA270-4D7D-48E0-97D6-CEAB66EF1C41}" type="slidenum">
              <a:rPr lang="en-US" smtClean="0"/>
              <a:t>71</a:t>
            </a:fld>
            <a:endParaRPr lang="en-US"/>
          </a:p>
        </p:txBody>
      </p:sp>
      <p:sp>
        <p:nvSpPr>
          <p:cNvPr id="5" name="Date Placeholder 4">
            <a:extLst>
              <a:ext uri="{FF2B5EF4-FFF2-40B4-BE49-F238E27FC236}">
                <a16:creationId xmlns:a16="http://schemas.microsoft.com/office/drawing/2014/main" id="{262C538B-E169-4727-88DD-552587520171}"/>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D85DE398-265E-4E16-B826-CF3D7C28FBF2}"/>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7631457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Reports are automatically generated for users as students complete tests. </a:t>
            </a:r>
          </a:p>
        </p:txBody>
      </p:sp>
      <p:sp>
        <p:nvSpPr>
          <p:cNvPr id="4" name="Slide Number Placeholder 3"/>
          <p:cNvSpPr>
            <a:spLocks noGrp="1"/>
          </p:cNvSpPr>
          <p:nvPr>
            <p:ph type="sldNum" sz="quarter" idx="5"/>
          </p:nvPr>
        </p:nvSpPr>
        <p:spPr/>
        <p:txBody>
          <a:bodyPr/>
          <a:lstStyle/>
          <a:p>
            <a:fld id="{336BA270-4D7D-48E0-97D6-CEAB66EF1C41}" type="slidenum">
              <a:rPr lang="en-US" smtClean="0"/>
              <a:t>72</a:t>
            </a:fld>
            <a:endParaRPr lang="en-US"/>
          </a:p>
        </p:txBody>
      </p:sp>
      <p:sp>
        <p:nvSpPr>
          <p:cNvPr id="5" name="Date Placeholder 4">
            <a:extLst>
              <a:ext uri="{FF2B5EF4-FFF2-40B4-BE49-F238E27FC236}">
                <a16:creationId xmlns:a16="http://schemas.microsoft.com/office/drawing/2014/main" id="{F779C2EA-C50F-49D2-B60B-B761B283784B}"/>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AF898A1D-A1A5-4A31-AF48-35F51466458E}"/>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6785839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an item analysis report showing how student responded on each item. </a:t>
            </a:r>
          </a:p>
        </p:txBody>
      </p:sp>
      <p:sp>
        <p:nvSpPr>
          <p:cNvPr id="4" name="Slide Number Placeholder 3"/>
          <p:cNvSpPr>
            <a:spLocks noGrp="1"/>
          </p:cNvSpPr>
          <p:nvPr>
            <p:ph type="sldNum" sz="quarter" idx="5"/>
          </p:nvPr>
        </p:nvSpPr>
        <p:spPr/>
        <p:txBody>
          <a:bodyPr/>
          <a:lstStyle/>
          <a:p>
            <a:fld id="{336BA270-4D7D-48E0-97D6-CEAB66EF1C41}" type="slidenum">
              <a:rPr lang="en-US" smtClean="0"/>
              <a:t>73</a:t>
            </a:fld>
            <a:endParaRPr lang="en-US"/>
          </a:p>
        </p:txBody>
      </p:sp>
      <p:sp>
        <p:nvSpPr>
          <p:cNvPr id="5" name="Date Placeholder 4">
            <a:extLst>
              <a:ext uri="{FF2B5EF4-FFF2-40B4-BE49-F238E27FC236}">
                <a16:creationId xmlns:a16="http://schemas.microsoft.com/office/drawing/2014/main" id="{78228E73-44E2-490C-AA0C-F9BBE71DE884}"/>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C85E2197-318B-4263-83C6-A5CB84701D4E}"/>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4074180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74</a:t>
            </a:fld>
            <a:endParaRPr lang="en-US"/>
          </a:p>
        </p:txBody>
      </p:sp>
      <p:sp>
        <p:nvSpPr>
          <p:cNvPr id="5" name="Date Placeholder 4">
            <a:extLst>
              <a:ext uri="{FF2B5EF4-FFF2-40B4-BE49-F238E27FC236}">
                <a16:creationId xmlns:a16="http://schemas.microsoft.com/office/drawing/2014/main" id="{48555C9A-A7BF-4044-B199-FCCACECA4264}"/>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B82C037A-A282-4C77-99E3-A653AB94592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2794900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BA270-4D7D-48E0-97D6-CEAB66EF1C41}" type="slidenum">
              <a:rPr lang="en-US" smtClean="0"/>
              <a:t>75</a:t>
            </a:fld>
            <a:endParaRPr lang="en-US"/>
          </a:p>
        </p:txBody>
      </p:sp>
      <p:sp>
        <p:nvSpPr>
          <p:cNvPr id="5" name="Date Placeholder 4">
            <a:extLst>
              <a:ext uri="{FF2B5EF4-FFF2-40B4-BE49-F238E27FC236}">
                <a16:creationId xmlns:a16="http://schemas.microsoft.com/office/drawing/2014/main" id="{461579E9-DF0B-4E75-A871-1A387DCD6409}"/>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9E5C6723-0A17-42E1-A0FE-02A4F81CA42C}"/>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258309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There are FIP in-course assessments that offer immediate feedback to the educator about their understanding and application of FIP course content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GA FIP Online Professional Learning also provides downloadable resources for PLC facilitators and participant handouts to support deepening course content.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There are ready-to-go agendas to guide PLC discussions about course content.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FIP resources support efficient planning for PLCs.</a:t>
            </a:r>
          </a:p>
          <a:p>
            <a:endParaRPr lang="en-US"/>
          </a:p>
          <a:p>
            <a:pPr marL="171450" indent="-171450">
              <a:buFont typeface="Arial" panose="020B0604020202020204" pitchFamily="34" charset="0"/>
              <a:buChar char="•"/>
            </a:pPr>
            <a:r>
              <a:rPr lang="en-US"/>
              <a:t>Educators earn certificates for course completion for hours spent in online learning courses.</a:t>
            </a:r>
          </a:p>
        </p:txBody>
      </p:sp>
      <p:sp>
        <p:nvSpPr>
          <p:cNvPr id="4" name="Slide Number Placeholder 3"/>
          <p:cNvSpPr>
            <a:spLocks noGrp="1"/>
          </p:cNvSpPr>
          <p:nvPr>
            <p:ph type="sldNum" sz="quarter" idx="5"/>
          </p:nvPr>
        </p:nvSpPr>
        <p:spPr/>
        <p:txBody>
          <a:bodyPr/>
          <a:lstStyle/>
          <a:p>
            <a:fld id="{336BA270-4D7D-48E0-97D6-CEAB66EF1C41}" type="slidenum">
              <a:rPr lang="en-US" smtClean="0"/>
              <a:t>8</a:t>
            </a:fld>
            <a:endParaRPr lang="en-US"/>
          </a:p>
        </p:txBody>
      </p:sp>
      <p:sp>
        <p:nvSpPr>
          <p:cNvPr id="5" name="Date Placeholder 4">
            <a:extLst>
              <a:ext uri="{FF2B5EF4-FFF2-40B4-BE49-F238E27FC236}">
                <a16:creationId xmlns:a16="http://schemas.microsoft.com/office/drawing/2014/main" id="{8950AEF3-6973-4C92-AB92-ED126F6521B2}"/>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09A52C73-F3FE-4F3B-8CA5-04188469384E}"/>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190439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handout lists the titles for all 25 courses, includes information on the types of FIP access codes and how STCs can locate school-unique access codes in their My GaDOE Portal account.</a:t>
            </a:r>
          </a:p>
        </p:txBody>
      </p:sp>
      <p:sp>
        <p:nvSpPr>
          <p:cNvPr id="4" name="Slide Number Placeholder 3"/>
          <p:cNvSpPr>
            <a:spLocks noGrp="1"/>
          </p:cNvSpPr>
          <p:nvPr>
            <p:ph type="sldNum" sz="quarter" idx="5"/>
          </p:nvPr>
        </p:nvSpPr>
        <p:spPr/>
        <p:txBody>
          <a:bodyPr/>
          <a:lstStyle/>
          <a:p>
            <a:fld id="{336BA270-4D7D-48E0-97D6-CEAB66EF1C41}" type="slidenum">
              <a:rPr lang="en-US" smtClean="0"/>
              <a:t>9</a:t>
            </a:fld>
            <a:endParaRPr lang="en-US"/>
          </a:p>
        </p:txBody>
      </p:sp>
      <p:sp>
        <p:nvSpPr>
          <p:cNvPr id="5" name="Date Placeholder 4">
            <a:extLst>
              <a:ext uri="{FF2B5EF4-FFF2-40B4-BE49-F238E27FC236}">
                <a16:creationId xmlns:a16="http://schemas.microsoft.com/office/drawing/2014/main" id="{6AF58518-036F-4876-A410-5EF6B94E13B2}"/>
              </a:ext>
            </a:extLst>
          </p:cNvPr>
          <p:cNvSpPr>
            <a:spLocks noGrp="1"/>
          </p:cNvSpPr>
          <p:nvPr>
            <p:ph type="dt" idx="1"/>
          </p:nvPr>
        </p:nvSpPr>
        <p:spPr/>
        <p:txBody>
          <a:bodyPr/>
          <a:lstStyle/>
          <a:p>
            <a:r>
              <a:rPr lang="en-US"/>
              <a:t>9/15/2021</a:t>
            </a:r>
          </a:p>
        </p:txBody>
      </p:sp>
      <p:sp>
        <p:nvSpPr>
          <p:cNvPr id="6" name="Header Placeholder 5">
            <a:extLst>
              <a:ext uri="{FF2B5EF4-FFF2-40B4-BE49-F238E27FC236}">
                <a16:creationId xmlns:a16="http://schemas.microsoft.com/office/drawing/2014/main" id="{E84DA300-0512-4C0C-A200-C31DEB90D6B8}"/>
              </a:ext>
            </a:extLst>
          </p:cNvPr>
          <p:cNvSpPr>
            <a:spLocks noGrp="1"/>
          </p:cNvSpPr>
          <p:nvPr>
            <p:ph type="hdr" sz="quarter"/>
          </p:nvPr>
        </p:nvSpPr>
        <p:spPr/>
        <p:txBody>
          <a:bodyPr/>
          <a:lstStyle/>
          <a:p>
            <a:r>
              <a:rPr lang="en-US"/>
              <a:t>FIP and TestPad Overview</a:t>
            </a:r>
          </a:p>
        </p:txBody>
      </p:sp>
    </p:spTree>
    <p:extLst>
      <p:ext uri="{BB962C8B-B14F-4D97-AF65-F5344CB8AC3E}">
        <p14:creationId xmlns:p14="http://schemas.microsoft.com/office/powerpoint/2010/main" val="3340126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3" name="Date Placeholder 1">
            <a:extLst>
              <a:ext uri="{FF2B5EF4-FFF2-40B4-BE49-F238E27FC236}">
                <a16:creationId xmlns:a16="http://schemas.microsoft.com/office/drawing/2014/main" id="{CCDC1A8F-9525-4C26-86E0-B379F7A6524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9/15/2021</a:t>
            </a:r>
          </a:p>
        </p:txBody>
      </p:sp>
    </p:spTree>
    <p:extLst>
      <p:ext uri="{BB962C8B-B14F-4D97-AF65-F5344CB8AC3E}">
        <p14:creationId xmlns:p14="http://schemas.microsoft.com/office/powerpoint/2010/main" val="150929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96112" y="585216"/>
            <a:ext cx="7918704" cy="539496"/>
          </a:xfrm>
        </p:spPr>
        <p:txBody>
          <a:bodyPr anchor="ctr"/>
          <a:lstStyle>
            <a:lvl1pPr>
              <a:defRPr>
                <a:solidFill>
                  <a:srgbClr val="007E67"/>
                </a:solidFill>
              </a:defRPr>
            </a:lvl1pPr>
          </a:lstStyle>
          <a:p>
            <a:r>
              <a:rPr lang="en-US"/>
              <a:t>Click to edit Master title style</a:t>
            </a:r>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755325D9-B982-4935-9BB5-10D5E5905F76}"/>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
        <p:nvSpPr>
          <p:cNvPr id="15" name="Date Placeholder 1">
            <a:extLst>
              <a:ext uri="{FF2B5EF4-FFF2-40B4-BE49-F238E27FC236}">
                <a16:creationId xmlns:a16="http://schemas.microsoft.com/office/drawing/2014/main" id="{D0B57AFB-0F39-4D95-A8AD-E476C397BE92}"/>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dirty="0"/>
              <a:t>9/15/2021</a:t>
            </a:r>
          </a:p>
        </p:txBody>
      </p:sp>
    </p:spTree>
    <p:extLst>
      <p:ext uri="{BB962C8B-B14F-4D97-AF65-F5344CB8AC3E}">
        <p14:creationId xmlns:p14="http://schemas.microsoft.com/office/powerpoint/2010/main" val="48569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409335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82939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www.gadoe.org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145892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15" name="Graphic 14" descr="Question mark">
            <a:extLst>
              <a:ext uri="{FF2B5EF4-FFF2-40B4-BE49-F238E27FC236}">
                <a16:creationId xmlns:a16="http://schemas.microsoft.com/office/drawing/2014/main" id="{057803E1-CA55-4B5B-B08E-9574C77050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4814" y="1038321"/>
            <a:ext cx="3937412" cy="3937412"/>
          </a:xfrm>
          <a:prstGeom prst="rect">
            <a:avLst/>
          </a:prstGeom>
        </p:spPr>
      </p:pic>
      <p:sp>
        <p:nvSpPr>
          <p:cNvPr id="16" name="TextBox 15">
            <a:extLst>
              <a:ext uri="{FF2B5EF4-FFF2-40B4-BE49-F238E27FC236}">
                <a16:creationId xmlns:a16="http://schemas.microsoft.com/office/drawing/2014/main" id="{17020B2C-00A9-4D04-9B16-030DFE8FCB21}"/>
              </a:ext>
            </a:extLst>
          </p:cNvPr>
          <p:cNvSpPr txBox="1"/>
          <p:nvPr userDrawn="1"/>
        </p:nvSpPr>
        <p:spPr>
          <a:xfrm>
            <a:off x="5084814" y="4842543"/>
            <a:ext cx="3937412" cy="707886"/>
          </a:xfrm>
          <a:prstGeom prst="rect">
            <a:avLst/>
          </a:prstGeom>
          <a:noFill/>
        </p:spPr>
        <p:txBody>
          <a:bodyPr wrap="square" rtlCol="0">
            <a:spAutoFit/>
          </a:bodyPr>
          <a:lstStyle/>
          <a:p>
            <a:pPr algn="ctr"/>
            <a:r>
              <a:rPr lang="en-US" sz="4000" b="1">
                <a:solidFill>
                  <a:srgbClr val="007E67"/>
                </a:solidFill>
                <a:latin typeface="Arial" panose="020B0604020202020204" pitchFamily="34" charset="0"/>
                <a:cs typeface="Arial" panose="020B0604020202020204" pitchFamily="34" charset="0"/>
              </a:rPr>
              <a:t>Questions</a:t>
            </a:r>
          </a:p>
        </p:txBody>
      </p:sp>
      <p:sp>
        <p:nvSpPr>
          <p:cNvPr id="17" name="Slide Number Placeholder 3">
            <a:extLst>
              <a:ext uri="{FF2B5EF4-FFF2-40B4-BE49-F238E27FC236}">
                <a16:creationId xmlns:a16="http://schemas.microsoft.com/office/drawing/2014/main" id="{30539C26-C3BD-43A9-B668-B7A591F19035}"/>
              </a:ext>
            </a:extLst>
          </p:cNvPr>
          <p:cNvSpPr txBox="1">
            <a:spLocks/>
          </p:cNvSpPr>
          <p:nvPr userDrawn="1"/>
        </p:nvSpPr>
        <p:spPr>
          <a:xfrm>
            <a:off x="-1" y="6412492"/>
            <a:ext cx="667639"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a:p>
        </p:txBody>
      </p:sp>
      <p:sp>
        <p:nvSpPr>
          <p:cNvPr id="19" name="Date Placeholder 3">
            <a:extLst>
              <a:ext uri="{FF2B5EF4-FFF2-40B4-BE49-F238E27FC236}">
                <a16:creationId xmlns:a16="http://schemas.microsoft.com/office/drawing/2014/main" id="{87696AC7-16BE-4D0D-8559-9A031928376F}"/>
              </a:ext>
            </a:extLst>
          </p:cNvPr>
          <p:cNvSpPr>
            <a:spLocks noGrp="1"/>
          </p:cNvSpPr>
          <p:nvPr>
            <p:ph type="dt" sz="half" idx="10"/>
          </p:nvPr>
        </p:nvSpPr>
        <p:spPr>
          <a:xfrm rot="16200000">
            <a:off x="-700041" y="1252623"/>
            <a:ext cx="2057400" cy="365125"/>
          </a:xfrm>
        </p:spPr>
        <p:txBody>
          <a:bodyPr/>
          <a:lstStyle/>
          <a:p>
            <a:r>
              <a:rPr lang="en-US"/>
              <a:t>9/15/2021</a:t>
            </a:r>
          </a:p>
        </p:txBody>
      </p:sp>
      <p:pic>
        <p:nvPicPr>
          <p:cNvPr id="25" name="Picture 24">
            <a:extLst>
              <a:ext uri="{FF2B5EF4-FFF2-40B4-BE49-F238E27FC236}">
                <a16:creationId xmlns:a16="http://schemas.microsoft.com/office/drawing/2014/main" id="{01E4B2B8-0E81-45FE-B7FF-FD85C8AEB787}"/>
              </a:ext>
            </a:extLst>
          </p:cNvPr>
          <p:cNvPicPr>
            <a:picLocks noChangeAspect="1"/>
          </p:cNvPicPr>
          <p:nvPr userDrawn="1"/>
        </p:nvPicPr>
        <p:blipFill rotWithShape="1">
          <a:blip r:embed="rId4"/>
          <a:srcRect r="4456"/>
          <a:stretch/>
        </p:blipFill>
        <p:spPr>
          <a:xfrm>
            <a:off x="0" y="0"/>
            <a:ext cx="667638" cy="6858000"/>
          </a:xfrm>
          <a:prstGeom prst="rect">
            <a:avLst/>
          </a:prstGeom>
        </p:spPr>
      </p:pic>
      <p:pic>
        <p:nvPicPr>
          <p:cNvPr id="26" name="Picture 25">
            <a:extLst>
              <a:ext uri="{FF2B5EF4-FFF2-40B4-BE49-F238E27FC236}">
                <a16:creationId xmlns:a16="http://schemas.microsoft.com/office/drawing/2014/main" id="{72965C66-5229-480F-A870-65A3A193BAD3}"/>
              </a:ext>
            </a:extLst>
          </p:cNvPr>
          <p:cNvPicPr>
            <a:picLocks noChangeAspect="1"/>
          </p:cNvPicPr>
          <p:nvPr userDrawn="1"/>
        </p:nvPicPr>
        <p:blipFill>
          <a:blip r:embed="rId5"/>
          <a:stretch>
            <a:fillRect/>
          </a:stretch>
        </p:blipFill>
        <p:spPr>
          <a:xfrm>
            <a:off x="7511584" y="5919343"/>
            <a:ext cx="1303757" cy="714443"/>
          </a:xfrm>
          <a:prstGeom prst="rect">
            <a:avLst/>
          </a:prstGeom>
        </p:spPr>
      </p:pic>
      <p:grpSp>
        <p:nvGrpSpPr>
          <p:cNvPr id="27" name="Group 26">
            <a:extLst>
              <a:ext uri="{FF2B5EF4-FFF2-40B4-BE49-F238E27FC236}">
                <a16:creationId xmlns:a16="http://schemas.microsoft.com/office/drawing/2014/main" id="{2D8FAEFC-0E94-495F-B93E-BF1EFC20EAF6}"/>
              </a:ext>
            </a:extLst>
          </p:cNvPr>
          <p:cNvGrpSpPr/>
          <p:nvPr userDrawn="1"/>
        </p:nvGrpSpPr>
        <p:grpSpPr>
          <a:xfrm>
            <a:off x="667638" y="6306081"/>
            <a:ext cx="6691278" cy="53219"/>
            <a:chOff x="667641" y="6313581"/>
            <a:chExt cx="7276741" cy="45719"/>
          </a:xfrm>
        </p:grpSpPr>
        <p:sp>
          <p:nvSpPr>
            <p:cNvPr id="28" name="Rectangle 27">
              <a:extLst>
                <a:ext uri="{FF2B5EF4-FFF2-40B4-BE49-F238E27FC236}">
                  <a16:creationId xmlns:a16="http://schemas.microsoft.com/office/drawing/2014/main" id="{F0CC3146-6C66-4A55-A7C8-C76E22879486}"/>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381767-39CF-4D65-92A2-BA16AE42E054}"/>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1384BB-50D3-4615-8175-79CC47A0D0E9}"/>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65EC69-9195-486A-ADD5-DFDDE25D1AB0}"/>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80CB4D1A-B625-4201-B415-E7E9A7CA37AE}"/>
              </a:ext>
            </a:extLst>
          </p:cNvPr>
          <p:cNvSpPr txBox="1"/>
          <p:nvPr userDrawn="1"/>
        </p:nvSpPr>
        <p:spPr>
          <a:xfrm>
            <a:off x="667638" y="6399856"/>
            <a:ext cx="68439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33" name="Date Placeholder 1">
            <a:extLst>
              <a:ext uri="{FF2B5EF4-FFF2-40B4-BE49-F238E27FC236}">
                <a16:creationId xmlns:a16="http://schemas.microsoft.com/office/drawing/2014/main" id="{40963298-44CE-4DE6-8A51-B8D1FC838884}"/>
              </a:ext>
            </a:extLst>
          </p:cNvPr>
          <p:cNvSpPr txBox="1">
            <a:spLocks/>
          </p:cNvSpPr>
          <p:nvPr userDrawn="1"/>
        </p:nvSpPr>
        <p:spPr>
          <a:xfrm rot="16200000">
            <a:off x="-700041" y="1252623"/>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r>
              <a:rPr lang="en-US" dirty="0"/>
              <a:t>9/15/2021</a:t>
            </a:r>
          </a:p>
        </p:txBody>
      </p:sp>
      <p:sp>
        <p:nvSpPr>
          <p:cNvPr id="34" name="Slide Number Placeholder 3">
            <a:extLst>
              <a:ext uri="{FF2B5EF4-FFF2-40B4-BE49-F238E27FC236}">
                <a16:creationId xmlns:a16="http://schemas.microsoft.com/office/drawing/2014/main" id="{D1C734AC-718F-42A5-9E5D-F48C555E0FFB}"/>
              </a:ext>
            </a:extLst>
          </p:cNvPr>
          <p:cNvSpPr txBox="1">
            <a:spLocks/>
          </p:cNvSpPr>
          <p:nvPr userDrawn="1"/>
        </p:nvSpPr>
        <p:spPr>
          <a:xfrm>
            <a:off x="-1" y="6412492"/>
            <a:ext cx="667639"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fld id="{48F63A3B-78C7-47BE-AE5E-E10140E04643}" type="slidenum">
              <a:rPr lang="en-US" smtClean="0"/>
              <a:pPr/>
              <a:t>‹#›</a:t>
            </a:fld>
            <a:endParaRPr lang="en-US"/>
          </a:p>
        </p:txBody>
      </p:sp>
      <p:sp>
        <p:nvSpPr>
          <p:cNvPr id="35" name="Text Placeholder 2">
            <a:extLst>
              <a:ext uri="{FF2B5EF4-FFF2-40B4-BE49-F238E27FC236}">
                <a16:creationId xmlns:a16="http://schemas.microsoft.com/office/drawing/2014/main" id="{F4CA2574-C501-40BC-B36F-C88565EB71E5}"/>
              </a:ext>
            </a:extLst>
          </p:cNvPr>
          <p:cNvSpPr>
            <a:spLocks noGrp="1"/>
          </p:cNvSpPr>
          <p:nvPr>
            <p:ph type="body" sz="quarter" idx="13"/>
          </p:nvPr>
        </p:nvSpPr>
        <p:spPr>
          <a:xfrm>
            <a:off x="914400" y="1182255"/>
            <a:ext cx="4294188" cy="4683558"/>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C457A1BC-10CA-4245-B193-BA9DBE711247}"/>
              </a:ext>
            </a:extLst>
          </p:cNvPr>
          <p:cNvSpPr>
            <a:spLocks noGrp="1"/>
          </p:cNvSpPr>
          <p:nvPr>
            <p:ph type="title"/>
          </p:nvPr>
        </p:nvSpPr>
        <p:spPr>
          <a:xfrm>
            <a:off x="895350" y="585216"/>
            <a:ext cx="8248650" cy="539496"/>
          </a:xfrm>
        </p:spPr>
        <p:txBody>
          <a:bodyPr anchor="t" anchorCtr="0"/>
          <a:lstStyle>
            <a:lvl1pPr>
              <a:defRPr>
                <a:solidFill>
                  <a:srgbClr val="007E67"/>
                </a:solidFill>
              </a:defRPr>
            </a:lvl1pPr>
          </a:lstStyle>
          <a:p>
            <a:r>
              <a:rPr lang="en-US"/>
              <a:t>Click to edit Master title style</a:t>
            </a:r>
          </a:p>
        </p:txBody>
      </p:sp>
    </p:spTree>
    <p:extLst>
      <p:ext uri="{BB962C8B-B14F-4D97-AF65-F5344CB8AC3E}">
        <p14:creationId xmlns:p14="http://schemas.microsoft.com/office/powerpoint/2010/main" val="195992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5CE94410-7B98-461D-B523-E50287768C03}"/>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
        <p:nvSpPr>
          <p:cNvPr id="15" name="Date Placeholder 1">
            <a:extLst>
              <a:ext uri="{FF2B5EF4-FFF2-40B4-BE49-F238E27FC236}">
                <a16:creationId xmlns:a16="http://schemas.microsoft.com/office/drawing/2014/main" id="{9F8CAF5E-9735-4C3A-9697-1F77FDC34E8A}"/>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9/15/2021</a:t>
            </a:r>
          </a:p>
        </p:txBody>
      </p:sp>
    </p:spTree>
    <p:extLst>
      <p:ext uri="{BB962C8B-B14F-4D97-AF65-F5344CB8AC3E}">
        <p14:creationId xmlns:p14="http://schemas.microsoft.com/office/powerpoint/2010/main" val="3556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74377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31499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238392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solidFill>
                  <a:srgbClr val="007E67"/>
                </a:solidFill>
              </a:defRPr>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4" name="Date Placeholder 1">
            <a:extLst>
              <a:ext uri="{FF2B5EF4-FFF2-40B4-BE49-F238E27FC236}">
                <a16:creationId xmlns:a16="http://schemas.microsoft.com/office/drawing/2014/main" id="{5ACDEB49-2BB0-4F9A-B41C-E9B2A3E8E023}"/>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9/15/2021</a:t>
            </a:r>
          </a:p>
        </p:txBody>
      </p:sp>
    </p:spTree>
    <p:extLst>
      <p:ext uri="{BB962C8B-B14F-4D97-AF65-F5344CB8AC3E}">
        <p14:creationId xmlns:p14="http://schemas.microsoft.com/office/powerpoint/2010/main" val="171052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2" name="Date Placeholder 1">
            <a:extLst>
              <a:ext uri="{FF2B5EF4-FFF2-40B4-BE49-F238E27FC236}">
                <a16:creationId xmlns:a16="http://schemas.microsoft.com/office/drawing/2014/main" id="{90F3ACAE-F784-46A0-A04B-86A3B3973BDD}"/>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9/15/2021</a:t>
            </a:r>
          </a:p>
        </p:txBody>
      </p:sp>
    </p:spTree>
    <p:extLst>
      <p:ext uri="{BB962C8B-B14F-4D97-AF65-F5344CB8AC3E}">
        <p14:creationId xmlns:p14="http://schemas.microsoft.com/office/powerpoint/2010/main" val="157211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96112" y="585216"/>
            <a:ext cx="7918704" cy="539496"/>
          </a:xfrm>
        </p:spPr>
        <p:txBody>
          <a:bodyPr anchor="t" anchorCtr="0"/>
          <a:lstStyle>
            <a:lvl1pPr>
              <a:defRPr>
                <a:solidFill>
                  <a:srgbClr val="007E67"/>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5" name="Text Placeholder 6">
            <a:extLst>
              <a:ext uri="{FF2B5EF4-FFF2-40B4-BE49-F238E27FC236}">
                <a16:creationId xmlns:a16="http://schemas.microsoft.com/office/drawing/2014/main" id="{689C4713-C908-4C1C-B34B-8F1E32023A44}"/>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
        <p:nvSpPr>
          <p:cNvPr id="16" name="Date Placeholder 1">
            <a:extLst>
              <a:ext uri="{FF2B5EF4-FFF2-40B4-BE49-F238E27FC236}">
                <a16:creationId xmlns:a16="http://schemas.microsoft.com/office/drawing/2014/main" id="{4DA0FF00-0A12-478F-8504-44ACEF72133F}"/>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9/15/2021</a:t>
            </a:r>
          </a:p>
        </p:txBody>
      </p:sp>
    </p:spTree>
    <p:extLst>
      <p:ext uri="{BB962C8B-B14F-4D97-AF65-F5344CB8AC3E}">
        <p14:creationId xmlns:p14="http://schemas.microsoft.com/office/powerpoint/2010/main" val="112305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96112" y="585216"/>
            <a:ext cx="7918704" cy="539496"/>
          </a:xfrm>
        </p:spPr>
        <p:txBody>
          <a:bodyPr anchor="ctr"/>
          <a:lstStyle>
            <a:lvl1pPr>
              <a:defRPr>
                <a:solidFill>
                  <a:srgbClr val="007E67"/>
                </a:solidFill>
              </a:defRPr>
            </a:lvl1pP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0" smtClean="0">
                <a:solidFill>
                  <a:schemeClr val="bg1"/>
                </a:solidFill>
                <a:latin typeface="Arial" panose="020B0604020202020204" pitchFamily="34" charset="0"/>
                <a:cs typeface="Arial" panose="020B0604020202020204" pitchFamily="34" charset="0"/>
              </a:rPr>
              <a:pPr algn="ctr"/>
              <a:t>‹#›</a:t>
            </a:fld>
            <a:endParaRPr lang="en-US" sz="1300" b="0">
              <a:solidFill>
                <a:schemeClr val="bg1"/>
              </a:solidFill>
              <a:latin typeface="Arial" panose="020B0604020202020204" pitchFamily="34" charset="0"/>
              <a:cs typeface="Arial" panose="020B0604020202020204" pitchFamily="34" charset="0"/>
            </a:endParaRPr>
          </a:p>
        </p:txBody>
      </p:sp>
      <p:sp>
        <p:nvSpPr>
          <p:cNvPr id="19" name="Text Placeholder 6">
            <a:extLst>
              <a:ext uri="{FF2B5EF4-FFF2-40B4-BE49-F238E27FC236}">
                <a16:creationId xmlns:a16="http://schemas.microsoft.com/office/drawing/2014/main" id="{6B0298D5-00FA-4524-9849-4426048A704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
        <p:nvSpPr>
          <p:cNvPr id="28" name="Date Placeholder 1">
            <a:extLst>
              <a:ext uri="{FF2B5EF4-FFF2-40B4-BE49-F238E27FC236}">
                <a16:creationId xmlns:a16="http://schemas.microsoft.com/office/drawing/2014/main" id="{E986588E-8243-4476-B6F2-C3B916F35812}"/>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9/15/2021</a:t>
            </a:r>
          </a:p>
        </p:txBody>
      </p:sp>
    </p:spTree>
    <p:extLst>
      <p:ext uri="{BB962C8B-B14F-4D97-AF65-F5344CB8AC3E}">
        <p14:creationId xmlns:p14="http://schemas.microsoft.com/office/powerpoint/2010/main" val="239577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936" y="685800"/>
            <a:ext cx="7886700" cy="1005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9/15/2021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02374-0FE4-4E2E-96C1-008B83849749}" type="slidenum">
              <a:rPr lang="en-US" smtClean="0"/>
              <a:t>‹#›</a:t>
            </a:fld>
            <a:endParaRPr lang="en-US"/>
          </a:p>
        </p:txBody>
      </p:sp>
      <p:sp>
        <p:nvSpPr>
          <p:cNvPr id="8" name="TextBox 7">
            <a:extLst>
              <a:ext uri="{FF2B5EF4-FFF2-40B4-BE49-F238E27FC236}">
                <a16:creationId xmlns:a16="http://schemas.microsoft.com/office/drawing/2014/main" id="{351AE6B3-06A2-472A-BA12-8ABD937607CE}"/>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FIP and TestPad Overview</a:t>
            </a:r>
          </a:p>
        </p:txBody>
      </p:sp>
    </p:spTree>
    <p:extLst>
      <p:ext uri="{BB962C8B-B14F-4D97-AF65-F5344CB8AC3E}">
        <p14:creationId xmlns:p14="http://schemas.microsoft.com/office/powerpoint/2010/main" val="42829109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8" r:id="rId6"/>
    <p:sldLayoutId id="2147483729" r:id="rId7"/>
    <p:sldLayoutId id="2147483730" r:id="rId8"/>
    <p:sldLayoutId id="2147483731" r:id="rId9"/>
    <p:sldLayoutId id="2147483732" r:id="rId10"/>
    <p:sldLayoutId id="2147483737" r:id="rId11"/>
    <p:sldLayoutId id="2147483738" r:id="rId12"/>
    <p:sldLayoutId id="2147483739" r:id="rId13"/>
    <p:sldLayoutId id="2147483745" r:id="rId14"/>
  </p:sldLayoutIdLst>
  <p:hf hdr="0" ftr="0"/>
  <p:txStyles>
    <p:titleStyle>
      <a:lvl1pPr algn="l" defTabSz="914400" rtl="0" eaLnBrk="1" latinLnBrk="0" hangingPunct="1">
        <a:lnSpc>
          <a:spcPct val="90000"/>
        </a:lnSpc>
        <a:spcBef>
          <a:spcPct val="0"/>
        </a:spcBef>
        <a:buNone/>
        <a:defRPr sz="3600" b="1" i="0" kern="1200">
          <a:solidFill>
            <a:srgbClr val="007E67"/>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rpe.org/sites/default/files/final_diagnostics_brief_2020.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attendee.gotowebinar.com/register/710313690143881908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eorgiaFIP.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FIP.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gadoe.org/Curriculum-Instruction-and-Assessment/Assessment/Documents/FIP/Locating_FIP_Codes_in_GaDOE_Portal_Account.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timberlake@doe.k12.ga.us"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hyperlink" Target="mailto:Kharris-wright@doe.k12.ga.us" TargetMode="External"/><Relationship Id="rId4" Type="http://schemas.openxmlformats.org/officeDocument/2006/relationships/hyperlink" Target="mailto:sgreene@doe.k12.ga.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adoe.org/fi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kharris-wright@doe.k12.ga.u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jblessing@doe.k12.ga.us"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gadoe.org/Technology-Services/SLDS/Pages/TestPAD-Training-and-Support.aspx" TargetMode="External"/><Relationship Id="rId2" Type="http://schemas.openxmlformats.org/officeDocument/2006/relationships/notesSlide" Target="../notesSlides/notesSlide74.xml"/><Relationship Id="rId1" Type="http://schemas.openxmlformats.org/officeDocument/2006/relationships/slideLayout" Target="../slideLayouts/slideLayout14.xml"/><Relationship Id="rId6" Type="http://schemas.openxmlformats.org/officeDocument/2006/relationships/hyperlink" Target="mailto:slds@doe.k12.ga.us" TargetMode="External"/><Relationship Id="rId5" Type="http://schemas.openxmlformats.org/officeDocument/2006/relationships/hyperlink" Target="mailto:jblessing@doe.k12.ga.us" TargetMode="External"/><Relationship Id="rId4" Type="http://schemas.openxmlformats.org/officeDocument/2006/relationships/hyperlink" Target="http://sldstrn.gadoe.org/SLDSDemoWeb/TP.aspx"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144D-859A-4415-BB80-526152A5AB9D}"/>
              </a:ext>
            </a:extLst>
          </p:cNvPr>
          <p:cNvSpPr>
            <a:spLocks noGrp="1"/>
          </p:cNvSpPr>
          <p:nvPr>
            <p:ph type="title"/>
          </p:nvPr>
        </p:nvSpPr>
        <p:spPr/>
        <p:txBody>
          <a:bodyPr>
            <a:normAutofit fontScale="90000"/>
          </a:bodyPr>
          <a:lstStyle/>
          <a:p>
            <a:r>
              <a:rPr lang="en-US" dirty="0"/>
              <a:t>Welcome!</a:t>
            </a:r>
          </a:p>
        </p:txBody>
      </p:sp>
      <p:sp>
        <p:nvSpPr>
          <p:cNvPr id="6" name="Text Placeholder 5">
            <a:extLst>
              <a:ext uri="{FF2B5EF4-FFF2-40B4-BE49-F238E27FC236}">
                <a16:creationId xmlns:a16="http://schemas.microsoft.com/office/drawing/2014/main" id="{2306C8B4-0626-481F-9AB5-ECA2FD954021}"/>
              </a:ext>
            </a:extLst>
          </p:cNvPr>
          <p:cNvSpPr>
            <a:spLocks noGrp="1"/>
          </p:cNvSpPr>
          <p:nvPr>
            <p:ph type="body" sz="quarter" idx="14"/>
          </p:nvPr>
        </p:nvSpPr>
        <p:spPr/>
        <p:txBody>
          <a:bodyPr/>
          <a:lstStyle/>
          <a:p>
            <a:r>
              <a:rPr lang="en-US" sz="2400"/>
              <a:t>Check Audio</a:t>
            </a:r>
          </a:p>
        </p:txBody>
      </p:sp>
      <p:sp>
        <p:nvSpPr>
          <p:cNvPr id="3" name="Content Placeholder 2">
            <a:extLst>
              <a:ext uri="{FF2B5EF4-FFF2-40B4-BE49-F238E27FC236}">
                <a16:creationId xmlns:a16="http://schemas.microsoft.com/office/drawing/2014/main" id="{92ECF7A8-7B81-406D-9513-0B029AB31427}"/>
              </a:ext>
            </a:extLst>
          </p:cNvPr>
          <p:cNvSpPr>
            <a:spLocks noGrp="1"/>
          </p:cNvSpPr>
          <p:nvPr>
            <p:ph idx="1"/>
          </p:nvPr>
        </p:nvSpPr>
        <p:spPr/>
        <p:txBody>
          <a:bodyPr>
            <a:normAutofit fontScale="77500" lnSpcReduction="20000"/>
          </a:bodyPr>
          <a:lstStyle/>
          <a:p>
            <a:r>
              <a:rPr lang="en-US"/>
              <a:t>Expand the Audio pane.</a:t>
            </a:r>
          </a:p>
          <a:p>
            <a:r>
              <a:rPr lang="en-US"/>
              <a:t>Ensure that </a:t>
            </a:r>
            <a:r>
              <a:rPr lang="en-US" b="1"/>
              <a:t>Mic &amp; Speakers </a:t>
            </a:r>
            <a:r>
              <a:rPr lang="en-US"/>
              <a:t>is </a:t>
            </a:r>
            <a:br>
              <a:rPr lang="en-US"/>
            </a:br>
            <a:r>
              <a:rPr lang="en-US"/>
              <a:t>selected.</a:t>
            </a:r>
          </a:p>
          <a:p>
            <a:r>
              <a:rPr lang="en-US"/>
              <a:t>You will see separate icons for your microphone and speakers. Next to each is a volume meter.</a:t>
            </a:r>
          </a:p>
          <a:p>
            <a:pPr lvl="1"/>
            <a:r>
              <a:rPr lang="en-US" b="1"/>
              <a:t>Test your microphone </a:t>
            </a:r>
            <a:r>
              <a:rPr lang="en-US"/>
              <a:t>by speaking into it. If the volume meter next to the Mic icon does not show any green bars, then it is not properly picking up sound.</a:t>
            </a:r>
          </a:p>
          <a:p>
            <a:pPr lvl="2"/>
            <a:r>
              <a:rPr lang="en-US"/>
              <a:t>Use the drop-down menu to select a different microphone.</a:t>
            </a:r>
          </a:p>
          <a:p>
            <a:pPr lvl="1"/>
            <a:r>
              <a:rPr lang="en-US" b="1"/>
              <a:t>Test your speakers </a:t>
            </a:r>
            <a:r>
              <a:rPr lang="en-US"/>
              <a:t>by listening for audio. If the volume meter next to the Speakers icon does not show any green bars, then it is not properly emitting sound.</a:t>
            </a:r>
          </a:p>
          <a:p>
            <a:pPr lvl="2"/>
            <a:r>
              <a:rPr lang="en-US"/>
              <a:t>Use the drop-down menu to select different speakers.</a:t>
            </a:r>
          </a:p>
          <a:p>
            <a:pPr lvl="2"/>
            <a:r>
              <a:rPr lang="en-US"/>
              <a:t>If you see green bars but do not hear any noise, try turning up the volume of your speakers.</a:t>
            </a:r>
          </a:p>
        </p:txBody>
      </p:sp>
      <p:sp>
        <p:nvSpPr>
          <p:cNvPr id="7" name="Date Placeholder 1">
            <a:extLst>
              <a:ext uri="{FF2B5EF4-FFF2-40B4-BE49-F238E27FC236}">
                <a16:creationId xmlns:a16="http://schemas.microsoft.com/office/drawing/2014/main" id="{9E7D14DF-0735-4E5C-BC70-B0B414EAA3EA}"/>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pic>
        <p:nvPicPr>
          <p:cNvPr id="8" name="Picture 7">
            <a:extLst>
              <a:ext uri="{FF2B5EF4-FFF2-40B4-BE49-F238E27FC236}">
                <a16:creationId xmlns:a16="http://schemas.microsoft.com/office/drawing/2014/main" id="{F8D16333-E96A-4C41-8B16-566451100624}"/>
              </a:ext>
              <a:ext uri="{C183D7F6-B498-43B3-948B-1728B52AA6E4}">
                <adec:decorative xmlns:adec="http://schemas.microsoft.com/office/drawing/2017/decorative" val="1"/>
              </a:ext>
            </a:extLst>
          </p:cNvPr>
          <p:cNvPicPr>
            <a:picLocks noChangeAspect="1"/>
          </p:cNvPicPr>
          <p:nvPr/>
        </p:nvPicPr>
        <p:blipFill rotWithShape="1">
          <a:blip r:embed="rId3"/>
          <a:srcRect l="4717" t="4849" r="3214" b="1414"/>
          <a:stretch/>
        </p:blipFill>
        <p:spPr>
          <a:xfrm>
            <a:off x="6465740" y="585216"/>
            <a:ext cx="2332312" cy="2057401"/>
          </a:xfrm>
          <a:prstGeom prst="rect">
            <a:avLst/>
          </a:prstGeom>
        </p:spPr>
      </p:pic>
    </p:spTree>
    <p:extLst>
      <p:ext uri="{BB962C8B-B14F-4D97-AF65-F5344CB8AC3E}">
        <p14:creationId xmlns:p14="http://schemas.microsoft.com/office/powerpoint/2010/main" val="350284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627E-5DA4-451F-BD98-78141A04E17B}"/>
              </a:ext>
            </a:extLst>
          </p:cNvPr>
          <p:cNvSpPr>
            <a:spLocks noGrp="1"/>
          </p:cNvSpPr>
          <p:nvPr>
            <p:ph type="title"/>
          </p:nvPr>
        </p:nvSpPr>
        <p:spPr>
          <a:xfrm>
            <a:off x="895350" y="585216"/>
            <a:ext cx="7918704" cy="539496"/>
          </a:xfrm>
        </p:spPr>
        <p:txBody>
          <a:bodyPr>
            <a:normAutofit fontScale="90000"/>
          </a:bodyPr>
          <a:lstStyle/>
          <a:p>
            <a:r>
              <a:rPr lang="en-US"/>
              <a:t>Options for FIP Implementation</a:t>
            </a:r>
          </a:p>
        </p:txBody>
      </p:sp>
      <p:sp>
        <p:nvSpPr>
          <p:cNvPr id="12" name="Content Placeholder 11">
            <a:extLst>
              <a:ext uri="{FF2B5EF4-FFF2-40B4-BE49-F238E27FC236}">
                <a16:creationId xmlns:a16="http://schemas.microsoft.com/office/drawing/2014/main" id="{B6C056FD-3BF1-48F3-8AB6-92ADC625C575}"/>
              </a:ext>
            </a:extLst>
          </p:cNvPr>
          <p:cNvSpPr>
            <a:spLocks noGrp="1"/>
          </p:cNvSpPr>
          <p:nvPr>
            <p:ph idx="1"/>
          </p:nvPr>
        </p:nvSpPr>
        <p:spPr/>
        <p:txBody>
          <a:bodyPr>
            <a:normAutofit/>
          </a:bodyPr>
          <a:lstStyle/>
          <a:p>
            <a:pPr marL="461963" indent="-461963">
              <a:buFont typeface="+mj-lt"/>
              <a:buAutoNum type="arabicPeriod"/>
            </a:pPr>
            <a:r>
              <a:rPr lang="en-US" sz="2800"/>
              <a:t>Independent PL</a:t>
            </a:r>
          </a:p>
          <a:p>
            <a:pPr marL="461963" indent="-461963">
              <a:buFont typeface="+mj-lt"/>
              <a:buAutoNum type="arabicPeriod"/>
            </a:pPr>
            <a:r>
              <a:rPr lang="en-US" sz="2800"/>
              <a:t>Grade level or departmental PL</a:t>
            </a:r>
          </a:p>
          <a:p>
            <a:pPr marL="461963" indent="-461963">
              <a:buFont typeface="+mj-lt"/>
              <a:buAutoNum type="arabicPeriod"/>
            </a:pPr>
            <a:r>
              <a:rPr lang="en-US" sz="2800"/>
              <a:t>Vertically aligned elementary, middle  and high school PL</a:t>
            </a:r>
          </a:p>
          <a:p>
            <a:pPr marL="461963" indent="-461963">
              <a:buFont typeface="+mj-lt"/>
              <a:buAutoNum type="arabicPeriod"/>
            </a:pPr>
            <a:r>
              <a:rPr lang="en-US" sz="2800"/>
              <a:t>Schoolwide PL</a:t>
            </a:r>
          </a:p>
          <a:p>
            <a:pPr marL="461963" indent="-461963">
              <a:buFont typeface="+mj-lt"/>
              <a:buAutoNum type="arabicPeriod"/>
            </a:pPr>
            <a:r>
              <a:rPr lang="en-US" sz="2800"/>
              <a:t>District-led PL</a:t>
            </a:r>
          </a:p>
          <a:p>
            <a:pPr marL="461963" indent="-461963">
              <a:buFont typeface="+mj-lt"/>
              <a:buAutoNum type="arabicPeriod"/>
            </a:pPr>
            <a:r>
              <a:rPr lang="en-US" sz="2800"/>
              <a:t>RESA-led PL</a:t>
            </a:r>
            <a:endParaRPr lang="en-US" sz="2800">
              <a:cs typeface="Calibri"/>
            </a:endParaRPr>
          </a:p>
        </p:txBody>
      </p:sp>
      <p:sp>
        <p:nvSpPr>
          <p:cNvPr id="13" name="Text Placeholder 12">
            <a:extLst>
              <a:ext uri="{FF2B5EF4-FFF2-40B4-BE49-F238E27FC236}">
                <a16:creationId xmlns:a16="http://schemas.microsoft.com/office/drawing/2014/main" id="{F6492552-0410-4603-A604-7E7C51E3DB21}"/>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5" name="Date Placeholder 1">
            <a:extLst>
              <a:ext uri="{FF2B5EF4-FFF2-40B4-BE49-F238E27FC236}">
                <a16:creationId xmlns:a16="http://schemas.microsoft.com/office/drawing/2014/main" id="{D76A897C-40D4-4FF2-8390-53F03F7B5414}"/>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11138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96112" y="585216"/>
            <a:ext cx="7918704" cy="539496"/>
          </a:xfrm>
          <a:ln>
            <a:noFill/>
          </a:ln>
        </p:spPr>
        <p:txBody>
          <a:bodyPr>
            <a:normAutofit fontScale="90000"/>
          </a:bodyPr>
          <a:lstStyle/>
          <a:p>
            <a:r>
              <a:rPr lang="en-US"/>
              <a:t>Learning Components</a:t>
            </a:r>
          </a:p>
        </p:txBody>
      </p:sp>
      <p:sp>
        <p:nvSpPr>
          <p:cNvPr id="9" name="Text Placeholder 8">
            <a:extLst>
              <a:ext uri="{FF2B5EF4-FFF2-40B4-BE49-F238E27FC236}">
                <a16:creationId xmlns:a16="http://schemas.microsoft.com/office/drawing/2014/main" id="{F37F277E-6A4A-46F8-9619-C7A61DAF8A5E}"/>
              </a:ext>
            </a:extLst>
          </p:cNvPr>
          <p:cNvSpPr>
            <a:spLocks noGrp="1"/>
          </p:cNvSpPr>
          <p:nvPr>
            <p:ph type="body" sz="quarter" idx="14"/>
          </p:nvPr>
        </p:nvSpPr>
        <p:spPr>
          <a:xfrm>
            <a:off x="895350" y="1112013"/>
            <a:ext cx="7886700" cy="369332"/>
          </a:xfrm>
        </p:spPr>
        <p:txBody>
          <a:bodyPr/>
          <a:lstStyle/>
          <a:p>
            <a:r>
              <a:rPr lang="en-US"/>
              <a:t>Recommended for Professional Learning Community (PLC)</a:t>
            </a:r>
          </a:p>
        </p:txBody>
      </p:sp>
      <p:sp>
        <p:nvSpPr>
          <p:cNvPr id="28675" name="Content Placeholder 2"/>
          <p:cNvSpPr>
            <a:spLocks noGrp="1"/>
          </p:cNvSpPr>
          <p:nvPr>
            <p:ph sz="half" idx="1"/>
          </p:nvPr>
        </p:nvSpPr>
        <p:spPr>
          <a:xfrm>
            <a:off x="869950" y="1825625"/>
            <a:ext cx="3886200" cy="4351338"/>
          </a:xfrm>
        </p:spPr>
        <p:txBody>
          <a:bodyPr vert="horz" lIns="91440" tIns="45720" rIns="91440" bIns="45720" rtlCol="0" anchor="t">
            <a:normAutofit fontScale="62500" lnSpcReduction="20000"/>
          </a:bodyPr>
          <a:lstStyle/>
          <a:p>
            <a:pPr>
              <a:lnSpc>
                <a:spcPct val="120000"/>
              </a:lnSpc>
            </a:pPr>
            <a:r>
              <a:rPr lang="en-US" altLang="en-US" b="1"/>
              <a:t>Online Course Completion</a:t>
            </a:r>
            <a:br>
              <a:rPr lang="en-US" altLang="en-US" b="1"/>
            </a:br>
            <a:r>
              <a:rPr lang="en-US" altLang="en-US"/>
              <a:t>Individually (earns certificate of course completion)</a:t>
            </a:r>
          </a:p>
          <a:p>
            <a:pPr>
              <a:lnSpc>
                <a:spcPct val="120000"/>
              </a:lnSpc>
            </a:pPr>
            <a:r>
              <a:rPr lang="en-US" altLang="en-US" b="1"/>
              <a:t>Confirming Learning (online monitoring of course completion by leaders)</a:t>
            </a:r>
            <a:br>
              <a:rPr lang="en-US" altLang="en-US" b="1"/>
            </a:br>
            <a:r>
              <a:rPr lang="en-US" altLang="en-US"/>
              <a:t>Ensures that educators have completed the FIP course</a:t>
            </a:r>
          </a:p>
          <a:p>
            <a:pPr>
              <a:lnSpc>
                <a:spcPct val="120000"/>
              </a:lnSpc>
            </a:pPr>
            <a:r>
              <a:rPr lang="en-US" altLang="en-US" b="1"/>
              <a:t>Confirming Practice* </a:t>
            </a:r>
            <a:br>
              <a:rPr lang="en-US" altLang="en-US" b="1"/>
            </a:br>
            <a:r>
              <a:rPr lang="en-US" altLang="en-US"/>
              <a:t>PLC leader facilitates reflection and discussion about educator practice in relationship to completed FIP course</a:t>
            </a:r>
          </a:p>
        </p:txBody>
      </p:sp>
      <p:sp>
        <p:nvSpPr>
          <p:cNvPr id="4" name="Content Placeholder 3"/>
          <p:cNvSpPr>
            <a:spLocks noGrp="1"/>
          </p:cNvSpPr>
          <p:nvPr>
            <p:ph sz="half" idx="2"/>
          </p:nvPr>
        </p:nvSpPr>
        <p:spPr>
          <a:xfrm>
            <a:off x="4870450" y="1825625"/>
            <a:ext cx="3886200" cy="4351338"/>
          </a:xfrm>
        </p:spPr>
        <p:txBody>
          <a:bodyPr>
            <a:normAutofit fontScale="62500" lnSpcReduction="20000"/>
          </a:bodyPr>
          <a:lstStyle/>
          <a:p>
            <a:pPr>
              <a:lnSpc>
                <a:spcPct val="120000"/>
              </a:lnSpc>
            </a:pPr>
            <a:r>
              <a:rPr lang="en-US" b="1"/>
              <a:t>Confirming Commitment*</a:t>
            </a:r>
            <a:br>
              <a:rPr lang="en-US" b="1"/>
            </a:br>
            <a:r>
              <a:rPr lang="en-US"/>
              <a:t>Educators set goals and take action based on what they’ve learned from the course and PLC discussions</a:t>
            </a:r>
          </a:p>
          <a:p>
            <a:pPr>
              <a:lnSpc>
                <a:spcPct val="120000"/>
              </a:lnSpc>
            </a:pPr>
            <a:r>
              <a:rPr lang="en-US" b="1"/>
              <a:t>Reflection*</a:t>
            </a:r>
            <a:br>
              <a:rPr lang="en-US" b="1"/>
            </a:br>
            <a:r>
              <a:rPr lang="en-US"/>
              <a:t>Educators gather to discuss what they learned from implementing selected goals, plan for refinement and practice using FIP processes again until accurate use can be observed with students and learning data show evidence of learning success</a:t>
            </a:r>
          </a:p>
        </p:txBody>
      </p:sp>
      <p:sp>
        <p:nvSpPr>
          <p:cNvPr id="6" name="Date Placeholder 1">
            <a:extLst>
              <a:ext uri="{FF2B5EF4-FFF2-40B4-BE49-F238E27FC236}">
                <a16:creationId xmlns:a16="http://schemas.microsoft.com/office/drawing/2014/main" id="{373962D1-47E0-486B-A71A-9D04BA6A35CE}"/>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122721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3564-3BE1-4133-B7C1-EB9D9196D3E3}"/>
              </a:ext>
            </a:extLst>
          </p:cNvPr>
          <p:cNvSpPr>
            <a:spLocks noGrp="1"/>
          </p:cNvSpPr>
          <p:nvPr>
            <p:ph type="title"/>
          </p:nvPr>
        </p:nvSpPr>
        <p:spPr/>
        <p:txBody>
          <a:bodyPr/>
          <a:lstStyle/>
          <a:p>
            <a:r>
              <a:rPr lang="en-US"/>
              <a:t>FIP for Improvement</a:t>
            </a:r>
            <a:br>
              <a:rPr lang="en-US"/>
            </a:br>
            <a:r>
              <a:rPr lang="en-US"/>
              <a:t>FIP and TestPad for Instruction</a:t>
            </a:r>
          </a:p>
        </p:txBody>
      </p:sp>
      <p:sp>
        <p:nvSpPr>
          <p:cNvPr id="3" name="Text Placeholder 2">
            <a:extLst>
              <a:ext uri="{FF2B5EF4-FFF2-40B4-BE49-F238E27FC236}">
                <a16:creationId xmlns:a16="http://schemas.microsoft.com/office/drawing/2014/main" id="{B521F9C9-FEDA-4991-BB7E-043D6086571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5597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3BF2D-F399-49F4-8EEE-F07FFA9D1C7A}"/>
              </a:ext>
            </a:extLst>
          </p:cNvPr>
          <p:cNvSpPr>
            <a:spLocks noGrp="1"/>
          </p:cNvSpPr>
          <p:nvPr>
            <p:ph type="title"/>
          </p:nvPr>
        </p:nvSpPr>
        <p:spPr>
          <a:xfrm>
            <a:off x="895350" y="585788"/>
            <a:ext cx="3979330" cy="538162"/>
          </a:xfrm>
        </p:spPr>
        <p:txBody>
          <a:bodyPr>
            <a:normAutofit fontScale="90000"/>
          </a:bodyPr>
          <a:lstStyle/>
          <a:p>
            <a:r>
              <a:rPr lang="en-US"/>
              <a:t>Reflection and Acknowledgement</a:t>
            </a:r>
          </a:p>
        </p:txBody>
      </p:sp>
      <p:sp>
        <p:nvSpPr>
          <p:cNvPr id="7" name="Date Placeholder 1">
            <a:extLst>
              <a:ext uri="{FF2B5EF4-FFF2-40B4-BE49-F238E27FC236}">
                <a16:creationId xmlns:a16="http://schemas.microsoft.com/office/drawing/2014/main" id="{7A802AE8-4AAA-4A74-897B-21A55A801592}"/>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
        <p:nvSpPr>
          <p:cNvPr id="4" name="TextBox 3">
            <a:extLst>
              <a:ext uri="{FF2B5EF4-FFF2-40B4-BE49-F238E27FC236}">
                <a16:creationId xmlns:a16="http://schemas.microsoft.com/office/drawing/2014/main" id="{51C278F0-0E0B-4C95-ACD6-A5C0E45FA9CF}"/>
              </a:ext>
            </a:extLst>
          </p:cNvPr>
          <p:cNvSpPr txBox="1"/>
          <p:nvPr/>
        </p:nvSpPr>
        <p:spPr>
          <a:xfrm>
            <a:off x="834887" y="1595730"/>
            <a:ext cx="3907370" cy="4093428"/>
          </a:xfrm>
          <a:prstGeom prst="rect">
            <a:avLst/>
          </a:prstGeom>
          <a:noFill/>
          <a:ln w="19050">
            <a:solidFill>
              <a:schemeClr val="tx1"/>
            </a:solidFill>
          </a:ln>
        </p:spPr>
        <p:txBody>
          <a:bodyPr wrap="square" rtlCol="0">
            <a:spAutoFit/>
          </a:bodyPr>
          <a:lstStyle/>
          <a:p>
            <a:r>
              <a:rPr lang="en-US" sz="1600" i="1">
                <a:latin typeface="Arial" panose="020B0604020202020204" pitchFamily="34" charset="0"/>
                <a:cs typeface="Arial" panose="020B0604020202020204" pitchFamily="34" charset="0"/>
              </a:rPr>
              <a:t>Where is the “HOW?” Many of my fellow teachers and I understand the need for more rigor and challenging our students to help them achieve. We get it. What is lacking is the “how.” How is teaching with the new standards different from teaching with the old?</a:t>
            </a:r>
          </a:p>
          <a:p>
            <a:endParaRPr lang="en-US" sz="1600" i="1">
              <a:latin typeface="Arial" panose="020B0604020202020204" pitchFamily="34" charset="0"/>
              <a:cs typeface="Arial" panose="020B0604020202020204" pitchFamily="34" charset="0"/>
            </a:endParaRPr>
          </a:p>
          <a:p>
            <a:r>
              <a:rPr lang="en-US" sz="1600" i="1">
                <a:latin typeface="Arial" panose="020B0604020202020204" pitchFamily="34" charset="0"/>
                <a:cs typeface="Arial" panose="020B0604020202020204" pitchFamily="34" charset="0"/>
              </a:rPr>
              <a:t>Teachers need models and training to </a:t>
            </a:r>
          </a:p>
          <a:p>
            <a:r>
              <a:rPr lang="en-US" sz="1600" i="1">
                <a:latin typeface="Arial" panose="020B0604020202020204" pitchFamily="34" charset="0"/>
                <a:cs typeface="Arial" panose="020B0604020202020204" pitchFamily="34" charset="0"/>
              </a:rPr>
              <a:t>help them step back to the role of skilled </a:t>
            </a:r>
          </a:p>
          <a:p>
            <a:r>
              <a:rPr lang="en-US" sz="1600" i="1">
                <a:latin typeface="Arial" panose="020B0604020202020204" pitchFamily="34" charset="0"/>
                <a:cs typeface="Arial" panose="020B0604020202020204" pitchFamily="34" charset="0"/>
              </a:rPr>
              <a:t>facilitators, to guide students to take </a:t>
            </a:r>
          </a:p>
          <a:p>
            <a:r>
              <a:rPr lang="en-US" sz="1600" i="1">
                <a:latin typeface="Arial" panose="020B0604020202020204" pitchFamily="34" charset="0"/>
                <a:cs typeface="Arial" panose="020B0604020202020204" pitchFamily="34" charset="0"/>
              </a:rPr>
              <a:t>ownership of their own learning. </a:t>
            </a:r>
          </a:p>
          <a:p>
            <a:endParaRPr lang="en-US" sz="1600" i="1">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	</a:t>
            </a:r>
          </a:p>
          <a:p>
            <a:r>
              <a:rPr lang="en-US" sz="1200">
                <a:latin typeface="Arial" panose="020B0604020202020204" pitchFamily="34" charset="0"/>
                <a:cs typeface="Arial" panose="020B0604020202020204" pitchFamily="34" charset="0"/>
              </a:rPr>
              <a:t>Marzano, R. J. and Toth, M. D. (2014). </a:t>
            </a:r>
            <a:r>
              <a:rPr lang="en-US" sz="1200" i="1">
                <a:latin typeface="Arial" panose="020B0604020202020204" pitchFamily="34" charset="0"/>
                <a:cs typeface="Arial" panose="020B0604020202020204" pitchFamily="34" charset="0"/>
              </a:rPr>
              <a:t>Teaching for rigor: A call for a critical instructional shift</a:t>
            </a:r>
            <a:r>
              <a:rPr lang="en-US" sz="1200">
                <a:latin typeface="Arial" panose="020B0604020202020204" pitchFamily="34" charset="0"/>
                <a:cs typeface="Arial" panose="020B0604020202020204" pitchFamily="34" charset="0"/>
              </a:rPr>
              <a:t>. West Palm Beach, FL: Learning Sciences International.</a:t>
            </a:r>
            <a:endParaRPr lang="en-US" sz="1200" i="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12E8D4-25B2-4FEB-9219-7B2F8E58786B}"/>
              </a:ext>
            </a:extLst>
          </p:cNvPr>
          <p:cNvSpPr txBox="1"/>
          <p:nvPr/>
        </p:nvSpPr>
        <p:spPr>
          <a:xfrm>
            <a:off x="5017274" y="136525"/>
            <a:ext cx="3907370" cy="6124754"/>
          </a:xfrm>
          <a:prstGeom prst="rect">
            <a:avLst/>
          </a:prstGeom>
          <a:noFill/>
          <a:ln w="19050">
            <a:solidFill>
              <a:schemeClr val="tx1"/>
            </a:solidFill>
          </a:ln>
        </p:spPr>
        <p:txBody>
          <a:bodyPr wrap="square" lIns="91440" tIns="45720" rIns="91440" bIns="45720" rtlCol="0" anchor="t">
            <a:spAutoFit/>
          </a:bodyPr>
          <a:lstStyle/>
          <a:p>
            <a:r>
              <a:rPr lang="en-US" sz="1600" i="1">
                <a:latin typeface="Arial" panose="020B0604020202020204" pitchFamily="34" charset="0"/>
                <a:cs typeface="Arial" panose="020B0604020202020204" pitchFamily="34" charset="0"/>
              </a:rPr>
              <a:t>Teachers, schools, and school systems face unprecedented challenges when school reopens after pandemic-related closures. One of the central challenges will be figuring out how to meet the individual needs of students who had dramatically different experiences while schools were shuttered, and who will need dramatically different academic and non-academic interventions and supports as school begins. </a:t>
            </a:r>
            <a:r>
              <a:rPr lang="en-US" sz="1600" b="1" i="1">
                <a:latin typeface="Arial" panose="020B0604020202020204" pitchFamily="34" charset="0"/>
                <a:cs typeface="Arial" panose="020B0604020202020204" pitchFamily="34" charset="0"/>
              </a:rPr>
              <a:t>The priority should be on assessments closest to instruction that help teachers know what to do next. </a:t>
            </a:r>
          </a:p>
          <a:p>
            <a:r>
              <a:rPr lang="en-US" sz="1600" i="1">
                <a:latin typeface="Arial" panose="020B0604020202020204" pitchFamily="34" charset="0"/>
                <a:cs typeface="Arial" panose="020B0604020202020204" pitchFamily="34" charset="0"/>
              </a:rPr>
              <a:t>If districts or schools purchase anything this fall it should be quality curricula and </a:t>
            </a:r>
            <a:r>
              <a:rPr lang="en-US" sz="1600" b="1" i="1">
                <a:latin typeface="Arial" panose="020B0604020202020204" pitchFamily="34" charset="0"/>
                <a:cs typeface="Arial" panose="020B0604020202020204" pitchFamily="34" charset="0"/>
              </a:rPr>
              <a:t>effective professional development to ensure that teachers know how to zero in on high-priority skills and content to meet individual needs</a:t>
            </a:r>
            <a:r>
              <a:rPr lang="en-US" sz="1600" i="1">
                <a:latin typeface="Arial" panose="020B0604020202020204" pitchFamily="34" charset="0"/>
                <a:cs typeface="Arial" panose="020B0604020202020204" pitchFamily="34" charset="0"/>
              </a:rPr>
              <a:t>.”</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Lake, R. &amp; Olson, L. (July 2020). </a:t>
            </a:r>
            <a:r>
              <a:rPr lang="en-US" sz="1200" i="1">
                <a:latin typeface="Arial" panose="020B0604020202020204" pitchFamily="34" charset="0"/>
                <a:cs typeface="Arial" panose="020B0604020202020204" pitchFamily="34" charset="0"/>
              </a:rPr>
              <a:t>Learning as we go: Principles for effective assessment during the COVID-19 pandemic</a:t>
            </a:r>
            <a:r>
              <a:rPr lang="en-US" sz="1200">
                <a:latin typeface="Arial" panose="020B0604020202020204" pitchFamily="34" charset="0"/>
                <a:cs typeface="Arial" panose="020B0604020202020204" pitchFamily="34" charset="0"/>
              </a:rPr>
              <a:t>. The Evidence Project. </a:t>
            </a:r>
            <a:r>
              <a:rPr lang="en-US" sz="1200">
                <a:latin typeface="Arial" panose="020B0604020202020204" pitchFamily="34" charset="0"/>
                <a:cs typeface="Arial" panose="020B0604020202020204" pitchFamily="34" charset="0"/>
                <a:hlinkClick r:id="rId3"/>
              </a:rPr>
              <a:t>https://www.crpe.org/sites/default/files/final_diagnostics_brief_2020.pdf</a:t>
            </a: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18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3C9F-77B9-4318-98D4-85D6E613C369}"/>
              </a:ext>
            </a:extLst>
          </p:cNvPr>
          <p:cNvSpPr>
            <a:spLocks noGrp="1"/>
          </p:cNvSpPr>
          <p:nvPr>
            <p:ph type="title"/>
          </p:nvPr>
        </p:nvSpPr>
        <p:spPr>
          <a:solidFill>
            <a:schemeClr val="bg1"/>
          </a:solidFill>
        </p:spPr>
        <p:txBody>
          <a:bodyPr>
            <a:normAutofit fontScale="90000"/>
          </a:bodyPr>
          <a:lstStyle/>
          <a:p>
            <a:r>
              <a:rPr lang="en-US"/>
              <a:t>Why Consider FIP for Improvement?</a:t>
            </a:r>
          </a:p>
        </p:txBody>
      </p:sp>
      <p:sp>
        <p:nvSpPr>
          <p:cNvPr id="11" name="Text Placeholder 10">
            <a:extLst>
              <a:ext uri="{FF2B5EF4-FFF2-40B4-BE49-F238E27FC236}">
                <a16:creationId xmlns:a16="http://schemas.microsoft.com/office/drawing/2014/main" id="{64F73572-0390-4650-9EBA-C4C74A306FC3}"/>
              </a:ext>
            </a:extLst>
          </p:cNvPr>
          <p:cNvSpPr>
            <a:spLocks noGrp="1"/>
          </p:cNvSpPr>
          <p:nvPr>
            <p:ph type="body" sz="quarter" idx="14"/>
          </p:nvPr>
        </p:nvSpPr>
        <p:spPr>
          <a:xfrm>
            <a:off x="895350" y="1112013"/>
            <a:ext cx="7886700" cy="646331"/>
          </a:xfrm>
        </p:spPr>
        <p:txBody>
          <a:bodyPr/>
          <a:lstStyle/>
          <a:p>
            <a:r>
              <a:rPr lang="en-US"/>
              <a:t>The GSAPS assesses a school’s level of implementation in each of the five systems of GSCI:</a:t>
            </a:r>
          </a:p>
        </p:txBody>
      </p:sp>
      <p:sp>
        <p:nvSpPr>
          <p:cNvPr id="10" name="Content Placeholder 9">
            <a:extLst>
              <a:ext uri="{FF2B5EF4-FFF2-40B4-BE49-F238E27FC236}">
                <a16:creationId xmlns:a16="http://schemas.microsoft.com/office/drawing/2014/main" id="{A22D80A1-5989-41AF-B1A2-AD3CF3C08531}"/>
              </a:ext>
            </a:extLst>
          </p:cNvPr>
          <p:cNvSpPr>
            <a:spLocks noGrp="1"/>
          </p:cNvSpPr>
          <p:nvPr>
            <p:ph idx="1"/>
          </p:nvPr>
        </p:nvSpPr>
        <p:spPr>
          <a:xfrm>
            <a:off x="895350" y="1825625"/>
            <a:ext cx="7886700" cy="4447159"/>
          </a:xfrm>
        </p:spPr>
        <p:txBody>
          <a:bodyPr>
            <a:normAutofit fontScale="92500" lnSpcReduction="20000"/>
          </a:bodyPr>
          <a:lstStyle/>
          <a:p>
            <a:pPr>
              <a:lnSpc>
                <a:spcPct val="120000"/>
              </a:lnSpc>
            </a:pPr>
            <a:r>
              <a:rPr lang="en-US" sz="1700" b="1"/>
              <a:t>Coherent Instruction</a:t>
            </a:r>
            <a:r>
              <a:rPr lang="en-US" sz="1700"/>
              <a:t>: Districts and schools must have an established shared </a:t>
            </a:r>
            <a:r>
              <a:rPr lang="en-US" sz="1700">
                <a:highlight>
                  <a:srgbClr val="FFFF00"/>
                </a:highlight>
              </a:rPr>
              <a:t>instructional</a:t>
            </a:r>
            <a:r>
              <a:rPr lang="en-US" sz="1700"/>
              <a:t> guidance system (Structure 3: Use of a balanced blend of assessments)</a:t>
            </a:r>
          </a:p>
          <a:p>
            <a:pPr lvl="0">
              <a:lnSpc>
                <a:spcPct val="120000"/>
              </a:lnSpc>
            </a:pPr>
            <a:r>
              <a:rPr lang="en-US" sz="1700" b="1"/>
              <a:t>Effective Leadership</a:t>
            </a:r>
            <a:r>
              <a:rPr lang="en-US" sz="1700"/>
              <a:t>: A major support necessary for an effective </a:t>
            </a:r>
            <a:r>
              <a:rPr lang="en-US" sz="1700">
                <a:highlight>
                  <a:srgbClr val="FFFF00"/>
                </a:highlight>
              </a:rPr>
              <a:t>instructional </a:t>
            </a:r>
            <a:r>
              <a:rPr lang="en-US" sz="1700"/>
              <a:t>guidance system is leadership in the school and at the district level</a:t>
            </a:r>
          </a:p>
          <a:p>
            <a:pPr lvl="0">
              <a:lnSpc>
                <a:spcPct val="120000"/>
              </a:lnSpc>
            </a:pPr>
            <a:r>
              <a:rPr lang="en-US" sz="1700" b="1"/>
              <a:t>Professional Capacity</a:t>
            </a:r>
            <a:r>
              <a:rPr lang="en-US" sz="1700"/>
              <a:t>: In addition to effective leadership, schools, to improve, particularly in </a:t>
            </a:r>
            <a:r>
              <a:rPr lang="en-US" sz="1700">
                <a:highlight>
                  <a:srgbClr val="FFFF00"/>
                </a:highlight>
              </a:rPr>
              <a:t>instruction</a:t>
            </a:r>
            <a:r>
              <a:rPr lang="en-US" sz="1700"/>
              <a:t>, must have a coherent system to develop the capacity of the professionals in the school </a:t>
            </a:r>
          </a:p>
          <a:p>
            <a:pPr lvl="0">
              <a:lnSpc>
                <a:spcPct val="120000"/>
              </a:lnSpc>
            </a:pPr>
            <a:r>
              <a:rPr lang="en-US" sz="1700" b="1"/>
              <a:t>Family and Community Engagement</a:t>
            </a:r>
            <a:r>
              <a:rPr lang="en-US" sz="1700"/>
              <a:t>: A school must have an intentional explicit system for engaging the adults beyond the school in the core </a:t>
            </a:r>
            <a:r>
              <a:rPr lang="en-US" sz="1700">
                <a:highlight>
                  <a:srgbClr val="FFFF00"/>
                </a:highlight>
              </a:rPr>
              <a:t>instructional</a:t>
            </a:r>
            <a:r>
              <a:rPr lang="en-US" sz="1700"/>
              <a:t> work of the school </a:t>
            </a:r>
          </a:p>
          <a:p>
            <a:pPr lvl="0">
              <a:lnSpc>
                <a:spcPct val="120000"/>
              </a:lnSpc>
            </a:pPr>
            <a:r>
              <a:rPr lang="en-US" sz="1700" b="1"/>
              <a:t>Supportive Learning Environment</a:t>
            </a:r>
            <a:r>
              <a:rPr lang="en-US" sz="1700"/>
              <a:t>: A school must design a system that organizes the efforts in the school to </a:t>
            </a:r>
            <a:r>
              <a:rPr lang="en-US" sz="1700">
                <a:highlight>
                  <a:srgbClr val="FFFF00"/>
                </a:highlight>
              </a:rPr>
              <a:t>meet the differing needs of all students </a:t>
            </a:r>
          </a:p>
          <a:p>
            <a:pPr marL="0" lvl="0" indent="0">
              <a:lnSpc>
                <a:spcPct val="120000"/>
              </a:lnSpc>
              <a:buNone/>
            </a:pPr>
            <a:r>
              <a:rPr lang="en-US" sz="1400" i="1"/>
              <a:t>Source: (Page 1 of Process Guide for GaDOE’s GSAPS)</a:t>
            </a:r>
          </a:p>
          <a:p>
            <a:pPr marL="0" indent="0">
              <a:lnSpc>
                <a:spcPct val="120000"/>
              </a:lnSpc>
              <a:spcBef>
                <a:spcPts val="0"/>
              </a:spcBef>
              <a:buNone/>
            </a:pPr>
            <a:r>
              <a:rPr lang="en-US" sz="1400" i="1"/>
              <a:t>Organizing for School Improvement </a:t>
            </a:r>
            <a:r>
              <a:rPr lang="en-US" sz="1400"/>
              <a:t>edited by Anthony Bryk (2010)</a:t>
            </a:r>
          </a:p>
        </p:txBody>
      </p:sp>
      <p:sp>
        <p:nvSpPr>
          <p:cNvPr id="9" name="Date Placeholder 1">
            <a:extLst>
              <a:ext uri="{FF2B5EF4-FFF2-40B4-BE49-F238E27FC236}">
                <a16:creationId xmlns:a16="http://schemas.microsoft.com/office/drawing/2014/main" id="{4869EAA2-B2B2-466E-96E5-4B9A070D2B4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9/15/2021</a:t>
            </a:r>
          </a:p>
        </p:txBody>
      </p:sp>
      <p:sp>
        <p:nvSpPr>
          <p:cNvPr id="5" name="Star: 5 Points 4">
            <a:extLst>
              <a:ext uri="{FF2B5EF4-FFF2-40B4-BE49-F238E27FC236}">
                <a16:creationId xmlns:a16="http://schemas.microsoft.com/office/drawing/2014/main" id="{72C5237D-4D06-41EB-B2F5-F41E7236DA5D}"/>
              </a:ext>
              <a:ext uri="{C183D7F6-B498-43B3-948B-1728B52AA6E4}">
                <adec:decorative xmlns:adec="http://schemas.microsoft.com/office/drawing/2017/decorative" val="1"/>
              </a:ext>
            </a:extLst>
          </p:cNvPr>
          <p:cNvSpPr/>
          <p:nvPr/>
        </p:nvSpPr>
        <p:spPr>
          <a:xfrm>
            <a:off x="2550362" y="2368057"/>
            <a:ext cx="294724" cy="24707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534AE5C9-EA46-4400-A166-E4EC684147C4}"/>
              </a:ext>
              <a:ext uri="{C183D7F6-B498-43B3-948B-1728B52AA6E4}">
                <adec:decorative xmlns:adec="http://schemas.microsoft.com/office/drawing/2017/decorative" val="1"/>
              </a:ext>
            </a:extLst>
          </p:cNvPr>
          <p:cNvSpPr/>
          <p:nvPr/>
        </p:nvSpPr>
        <p:spPr>
          <a:xfrm>
            <a:off x="7255168" y="2925563"/>
            <a:ext cx="324950" cy="317395"/>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F4C64BF-8FB5-4CF6-830F-C30165CBF829}"/>
              </a:ext>
              <a:ext uri="{C183D7F6-B498-43B3-948B-1728B52AA6E4}">
                <adec:decorative xmlns:adec="http://schemas.microsoft.com/office/drawing/2017/decorative" val="1"/>
              </a:ext>
            </a:extLst>
          </p:cNvPr>
          <p:cNvSpPr/>
          <p:nvPr/>
        </p:nvSpPr>
        <p:spPr>
          <a:xfrm>
            <a:off x="3992630" y="3837289"/>
            <a:ext cx="324951" cy="282334"/>
          </a:xfrm>
          <a:prstGeom prst="star5">
            <a:avLst>
              <a:gd name="adj" fmla="val 22057"/>
              <a:gd name="hf" fmla="val 105146"/>
              <a:gd name="vf" fmla="val 11055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EB21C5-67BD-42F0-B1E3-1812773395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59657" y="5243317"/>
            <a:ext cx="377985" cy="323116"/>
          </a:xfrm>
          <a:prstGeom prst="rect">
            <a:avLst/>
          </a:prstGeom>
        </p:spPr>
      </p:pic>
      <p:pic>
        <p:nvPicPr>
          <p:cNvPr id="8" name="Picture 7">
            <a:extLst>
              <a:ext uri="{FF2B5EF4-FFF2-40B4-BE49-F238E27FC236}">
                <a16:creationId xmlns:a16="http://schemas.microsoft.com/office/drawing/2014/main" id="{25FED72A-35A6-4AC7-B69F-14376C33C4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2377" y="4704669"/>
            <a:ext cx="377985" cy="323116"/>
          </a:xfrm>
          <a:prstGeom prst="rect">
            <a:avLst/>
          </a:prstGeom>
        </p:spPr>
      </p:pic>
    </p:spTree>
    <p:extLst>
      <p:ext uri="{BB962C8B-B14F-4D97-AF65-F5344CB8AC3E}">
        <p14:creationId xmlns:p14="http://schemas.microsoft.com/office/powerpoint/2010/main" val="99191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E3BE3-298A-4A3E-958C-1E285B35E86F}"/>
              </a:ext>
            </a:extLst>
          </p:cNvPr>
          <p:cNvSpPr>
            <a:spLocks noGrp="1"/>
          </p:cNvSpPr>
          <p:nvPr>
            <p:ph type="title"/>
          </p:nvPr>
        </p:nvSpPr>
        <p:spPr>
          <a:xfrm>
            <a:off x="895350" y="585216"/>
            <a:ext cx="7918704" cy="539496"/>
          </a:xfrm>
        </p:spPr>
        <p:txBody>
          <a:bodyPr>
            <a:normAutofit fontScale="90000"/>
          </a:bodyPr>
          <a:lstStyle/>
          <a:p>
            <a:r>
              <a:rPr lang="en-US"/>
              <a:t>Example of Why FIP Works</a:t>
            </a:r>
          </a:p>
        </p:txBody>
      </p:sp>
      <p:sp>
        <p:nvSpPr>
          <p:cNvPr id="19" name="Text Placeholder 18">
            <a:extLst>
              <a:ext uri="{FF2B5EF4-FFF2-40B4-BE49-F238E27FC236}">
                <a16:creationId xmlns:a16="http://schemas.microsoft.com/office/drawing/2014/main" id="{D2720E3E-8D13-4C9D-B765-EA33475E097F}"/>
              </a:ext>
            </a:extLst>
          </p:cNvPr>
          <p:cNvSpPr>
            <a:spLocks noGrp="1"/>
          </p:cNvSpPr>
          <p:nvPr>
            <p:ph type="body" sz="quarter" idx="14"/>
          </p:nvPr>
        </p:nvSpPr>
        <p:spPr>
          <a:xfrm>
            <a:off x="895350" y="1111250"/>
            <a:ext cx="7886700" cy="590931"/>
          </a:xfrm>
        </p:spPr>
        <p:txBody>
          <a:bodyPr/>
          <a:lstStyle/>
          <a:p>
            <a:r>
              <a:rPr lang="en-US" sz="1800"/>
              <a:t>Sample Issue: Assessment results, student work and teacher observation data indicate students are struggling with ELAGSE6RI8.</a:t>
            </a:r>
          </a:p>
        </p:txBody>
      </p:sp>
      <p:sp>
        <p:nvSpPr>
          <p:cNvPr id="18" name="Content Placeholder 17">
            <a:extLst>
              <a:ext uri="{FF2B5EF4-FFF2-40B4-BE49-F238E27FC236}">
                <a16:creationId xmlns:a16="http://schemas.microsoft.com/office/drawing/2014/main" id="{F0EA7033-76A5-4E93-98F0-9CD8B0BD31CD}"/>
              </a:ext>
            </a:extLst>
          </p:cNvPr>
          <p:cNvSpPr>
            <a:spLocks noGrp="1"/>
          </p:cNvSpPr>
          <p:nvPr>
            <p:ph idx="1"/>
          </p:nvPr>
        </p:nvSpPr>
        <p:spPr>
          <a:xfrm>
            <a:off x="895350" y="1825625"/>
            <a:ext cx="7886700" cy="4197635"/>
          </a:xfrm>
        </p:spPr>
        <p:txBody>
          <a:bodyPr>
            <a:normAutofit/>
          </a:bodyPr>
          <a:lstStyle/>
          <a:p>
            <a:pPr marL="0" indent="0">
              <a:buNone/>
            </a:pPr>
            <a:r>
              <a:rPr lang="en-US" sz="2400" dirty="0"/>
              <a:t>Grade 6</a:t>
            </a:r>
          </a:p>
          <a:p>
            <a:pPr marL="0" indent="0">
              <a:buNone/>
            </a:pPr>
            <a:r>
              <a:rPr lang="en-US" sz="2400" dirty="0"/>
              <a:t>Strand: Reading Informational Text</a:t>
            </a:r>
          </a:p>
          <a:p>
            <a:pPr marL="0" indent="0">
              <a:buNone/>
            </a:pPr>
            <a:r>
              <a:rPr lang="en-US" sz="2400" dirty="0"/>
              <a:t>Topic: Integration of Knowledge and Skills</a:t>
            </a:r>
          </a:p>
          <a:p>
            <a:pPr marL="0" indent="0">
              <a:buNone/>
            </a:pPr>
            <a:r>
              <a:rPr lang="en-US" sz="2400" dirty="0"/>
              <a:t>Standard: Trace and evaluate the argument and specific claims in a text, distinguishing claims that are supported by reasons and evidence from claims that are not.</a:t>
            </a:r>
          </a:p>
          <a:p>
            <a:pPr marL="0" indent="0">
              <a:buNone/>
            </a:pPr>
            <a:endParaRPr lang="en-US" sz="2400" dirty="0"/>
          </a:p>
          <a:p>
            <a:pPr marL="0" indent="0">
              <a:buNone/>
            </a:pPr>
            <a:r>
              <a:rPr lang="en-US" sz="2400" b="1" dirty="0">
                <a:latin typeface="Arial" panose="020B0604020202020204" pitchFamily="34" charset="0"/>
                <a:cs typeface="Arial" panose="020B0604020202020204" pitchFamily="34" charset="0"/>
              </a:rPr>
              <a:t>What does this really mean for teaching and formative assessment?</a:t>
            </a:r>
          </a:p>
        </p:txBody>
      </p:sp>
      <p:sp>
        <p:nvSpPr>
          <p:cNvPr id="11" name="Date Placeholder 1">
            <a:extLst>
              <a:ext uri="{FF2B5EF4-FFF2-40B4-BE49-F238E27FC236}">
                <a16:creationId xmlns:a16="http://schemas.microsoft.com/office/drawing/2014/main" id="{631E0947-BB69-40E5-9377-CE72DD7C94A9}"/>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dirty="0"/>
              <a:t>9/15/2021</a:t>
            </a:r>
          </a:p>
        </p:txBody>
      </p:sp>
    </p:spTree>
    <p:extLst>
      <p:ext uri="{BB962C8B-B14F-4D97-AF65-F5344CB8AC3E}">
        <p14:creationId xmlns:p14="http://schemas.microsoft.com/office/powerpoint/2010/main" val="228366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61FB33-F4AA-427C-B7BC-0A0D91DBE4D9}"/>
              </a:ext>
            </a:extLst>
          </p:cNvPr>
          <p:cNvSpPr>
            <a:spLocks noGrp="1"/>
          </p:cNvSpPr>
          <p:nvPr>
            <p:ph type="title"/>
          </p:nvPr>
        </p:nvSpPr>
        <p:spPr>
          <a:xfrm>
            <a:off x="895350" y="585216"/>
            <a:ext cx="8248650" cy="539496"/>
          </a:xfrm>
        </p:spPr>
        <p:txBody>
          <a:bodyPr>
            <a:noAutofit/>
          </a:bodyPr>
          <a:lstStyle/>
          <a:p>
            <a:r>
              <a:rPr lang="en-US" sz="2400" b="1"/>
              <a:t>FIP Shows Educators How to Create Clear Learning Targets from Standards and the Learning Progression</a:t>
            </a:r>
            <a:endParaRPr lang="en-US" sz="2400"/>
          </a:p>
        </p:txBody>
      </p:sp>
      <p:sp>
        <p:nvSpPr>
          <p:cNvPr id="12" name="Text Placeholder 11">
            <a:extLst>
              <a:ext uri="{FF2B5EF4-FFF2-40B4-BE49-F238E27FC236}">
                <a16:creationId xmlns:a16="http://schemas.microsoft.com/office/drawing/2014/main" id="{2A9F5DE6-C055-431C-A629-45655E918F13}"/>
              </a:ext>
            </a:extLst>
          </p:cNvPr>
          <p:cNvSpPr>
            <a:spLocks noGrp="1"/>
          </p:cNvSpPr>
          <p:nvPr>
            <p:ph type="body" sz="quarter" idx="14"/>
          </p:nvPr>
        </p:nvSpPr>
        <p:spPr>
          <a:xfrm>
            <a:off x="895350" y="1250553"/>
            <a:ext cx="7886700" cy="757130"/>
          </a:xfrm>
        </p:spPr>
        <p:txBody>
          <a:bodyPr/>
          <a:lstStyle/>
          <a:p>
            <a:r>
              <a:rPr lang="en-US" sz="1600"/>
              <a:t>Standard:  Trace and evaluate the argument and specific claims in a text, distinguishing claims that are supported by reasons and evidence from claims that are not.</a:t>
            </a:r>
          </a:p>
        </p:txBody>
      </p:sp>
      <p:sp>
        <p:nvSpPr>
          <p:cNvPr id="10" name="Content Placeholder 9">
            <a:extLst>
              <a:ext uri="{FF2B5EF4-FFF2-40B4-BE49-F238E27FC236}">
                <a16:creationId xmlns:a16="http://schemas.microsoft.com/office/drawing/2014/main" id="{1E86AB0A-D122-4B57-B305-817F32502C2D}"/>
              </a:ext>
            </a:extLst>
          </p:cNvPr>
          <p:cNvSpPr>
            <a:spLocks noGrp="1"/>
          </p:cNvSpPr>
          <p:nvPr>
            <p:ph idx="1"/>
          </p:nvPr>
        </p:nvSpPr>
        <p:spPr>
          <a:xfrm>
            <a:off x="2086196" y="2007683"/>
            <a:ext cx="6695853" cy="4015577"/>
          </a:xfrm>
        </p:spPr>
        <p:txBody>
          <a:bodyPr>
            <a:normAutofit fontScale="55000" lnSpcReduction="20000"/>
          </a:bodyPr>
          <a:lstStyle/>
          <a:p>
            <a:pPr marL="0" indent="0">
              <a:buNone/>
            </a:pPr>
            <a:r>
              <a:rPr lang="en-US" sz="2800" b="1" dirty="0"/>
              <a:t>Mastering the Standard</a:t>
            </a:r>
          </a:p>
          <a:p>
            <a:pPr marL="285750" indent="-285750">
              <a:buFont typeface="Arial" panose="020B0604020202020204" pitchFamily="34" charset="0"/>
              <a:buChar char="•"/>
            </a:pPr>
            <a:r>
              <a:rPr lang="en-US" sz="2800" dirty="0"/>
              <a:t>I can evaluate or judge the argument and its specific claims in a text. This means that I can tell whether the reasons and evidence provided for a claim are logical and sufficient (enough) to support the claim. </a:t>
            </a:r>
            <a:r>
              <a:rPr lang="en-US" sz="2800" dirty="0">
                <a:solidFill>
                  <a:schemeClr val="accent2"/>
                </a:solidFill>
              </a:rPr>
              <a:t>R</a:t>
            </a:r>
          </a:p>
          <a:p>
            <a:pPr marL="285750" indent="-285750">
              <a:buFont typeface="Arial" panose="020B0604020202020204" pitchFamily="34" charset="0"/>
              <a:buChar char="•"/>
            </a:pPr>
            <a:r>
              <a:rPr lang="en-US" sz="2800" dirty="0"/>
              <a:t>I can determine whether a claim is supported by evidence or not. </a:t>
            </a:r>
            <a:r>
              <a:rPr lang="en-US" sz="2800" dirty="0">
                <a:solidFill>
                  <a:schemeClr val="accent2"/>
                </a:solidFill>
              </a:rPr>
              <a:t>R</a:t>
            </a:r>
          </a:p>
          <a:p>
            <a:pPr marL="285750" indent="-285750">
              <a:buFont typeface="Arial" panose="020B0604020202020204" pitchFamily="34" charset="0"/>
              <a:buChar char="•"/>
            </a:pPr>
            <a:r>
              <a:rPr lang="en-US" sz="2800" dirty="0"/>
              <a:t>I can trace or follow an argument and specific claims in a text. This means that I can find the claim made, find the reasons and evidence that support. the claim and explain how the reasons and evidence link to the claim. </a:t>
            </a:r>
            <a:r>
              <a:rPr lang="en-US" sz="2800" dirty="0">
                <a:solidFill>
                  <a:schemeClr val="accent2"/>
                </a:solidFill>
              </a:rPr>
              <a:t>R</a:t>
            </a:r>
          </a:p>
          <a:p>
            <a:pPr marL="285750" indent="-285750">
              <a:buFont typeface="Arial" panose="020B0604020202020204" pitchFamily="34" charset="0"/>
              <a:buChar char="•"/>
            </a:pPr>
            <a:r>
              <a:rPr lang="en-US" sz="2800" dirty="0"/>
              <a:t>I can find the reasons and evidence that support (back up) a claim. </a:t>
            </a:r>
            <a:r>
              <a:rPr lang="en-US" sz="2800" dirty="0">
                <a:solidFill>
                  <a:schemeClr val="accent2"/>
                </a:solidFill>
              </a:rPr>
              <a:t>R</a:t>
            </a:r>
          </a:p>
          <a:p>
            <a:pPr marL="285750" indent="-285750">
              <a:buFont typeface="Arial" panose="020B0604020202020204" pitchFamily="34" charset="0"/>
              <a:buChar char="•"/>
            </a:pPr>
            <a:r>
              <a:rPr lang="en-US" sz="2800" dirty="0"/>
              <a:t>I can find a claim made in a text. </a:t>
            </a:r>
            <a:r>
              <a:rPr lang="en-US" sz="2800" dirty="0">
                <a:solidFill>
                  <a:schemeClr val="accent2"/>
                </a:solidFill>
              </a:rPr>
              <a:t>K</a:t>
            </a:r>
          </a:p>
          <a:p>
            <a:pPr marL="285750" indent="-285750">
              <a:buFont typeface="Arial" panose="020B0604020202020204" pitchFamily="34" charset="0"/>
              <a:buChar char="•"/>
            </a:pPr>
            <a:r>
              <a:rPr lang="en-US" sz="2800" dirty="0"/>
              <a:t>I can define claim. </a:t>
            </a:r>
            <a:r>
              <a:rPr lang="en-US" sz="2800" dirty="0">
                <a:solidFill>
                  <a:schemeClr val="accent2"/>
                </a:solidFill>
              </a:rPr>
              <a:t>K</a:t>
            </a:r>
          </a:p>
          <a:p>
            <a:pPr marL="285750" indent="-285750">
              <a:buFont typeface="Arial" panose="020B0604020202020204" pitchFamily="34" charset="0"/>
              <a:buChar char="•"/>
            </a:pPr>
            <a:r>
              <a:rPr lang="en-US" sz="2800" dirty="0"/>
              <a:t>I can define argument. </a:t>
            </a:r>
            <a:r>
              <a:rPr lang="en-US" sz="2800" dirty="0">
                <a:solidFill>
                  <a:schemeClr val="accent2"/>
                </a:solidFill>
              </a:rPr>
              <a:t>K</a:t>
            </a:r>
          </a:p>
        </p:txBody>
      </p:sp>
      <p:sp>
        <p:nvSpPr>
          <p:cNvPr id="11" name="Up Arrow 10">
            <a:extLst>
              <a:ext uri="{C183D7F6-B498-43B3-948B-1728B52AA6E4}">
                <adec:decorative xmlns:adec="http://schemas.microsoft.com/office/drawing/2017/decorative" val="1"/>
              </a:ext>
            </a:extLst>
          </p:cNvPr>
          <p:cNvSpPr/>
          <p:nvPr/>
        </p:nvSpPr>
        <p:spPr>
          <a:xfrm>
            <a:off x="1664399" y="2528268"/>
            <a:ext cx="421798" cy="2840172"/>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7136" y="1980854"/>
            <a:ext cx="1389595" cy="3600986"/>
          </a:xfrm>
          <a:prstGeom prst="rect">
            <a:avLst/>
          </a:prstGeom>
          <a:solidFill>
            <a:schemeClr val="bg1"/>
          </a:solidFill>
        </p:spPr>
        <p:txBody>
          <a:bodyPr wrap="square" rtlCol="0">
            <a:spAutoFit/>
          </a:bodyPr>
          <a:lstStyle/>
          <a:p>
            <a:pPr algn="ctr"/>
            <a:r>
              <a:rPr lang="en-US" sz="1200" b="1">
                <a:solidFill>
                  <a:schemeClr val="accent6">
                    <a:lumMod val="75000"/>
                  </a:schemeClr>
                </a:solidFill>
                <a:latin typeface="Arial" panose="020B0604020202020204" pitchFamily="34" charset="0"/>
                <a:cs typeface="Arial" panose="020B0604020202020204" pitchFamily="34" charset="0"/>
              </a:rPr>
              <a:t>Learning progression begins with  academic vocabulary.</a:t>
            </a:r>
          </a:p>
          <a:p>
            <a:pPr algn="ctr"/>
            <a:endParaRPr lang="en-US" sz="1200" b="1">
              <a:solidFill>
                <a:schemeClr val="accent6">
                  <a:lumMod val="75000"/>
                </a:schemeClr>
              </a:solidFill>
              <a:latin typeface="Arial" panose="020B0604020202020204" pitchFamily="34" charset="0"/>
              <a:cs typeface="Arial" panose="020B0604020202020204" pitchFamily="34" charset="0"/>
            </a:endParaRPr>
          </a:p>
          <a:p>
            <a:pPr algn="ctr"/>
            <a:r>
              <a:rPr lang="en-US" sz="1200" b="1">
                <a:solidFill>
                  <a:schemeClr val="accent6">
                    <a:lumMod val="75000"/>
                  </a:schemeClr>
                </a:solidFill>
                <a:latin typeface="Arial" panose="020B0604020202020204" pitchFamily="34" charset="0"/>
                <a:cs typeface="Arial" panose="020B0604020202020204" pitchFamily="34" charset="0"/>
              </a:rPr>
              <a:t>Assess student learning at each progression to find gaps in understanding and provide revision opportunities as needed. </a:t>
            </a:r>
          </a:p>
          <a:p>
            <a:pPr algn="ctr"/>
            <a:endParaRPr lang="en-US" sz="1200" b="1">
              <a:solidFill>
                <a:schemeClr val="accent6">
                  <a:lumMod val="75000"/>
                </a:schemeClr>
              </a:solidFill>
              <a:latin typeface="Arial" panose="020B0604020202020204" pitchFamily="34" charset="0"/>
              <a:cs typeface="Arial" panose="020B0604020202020204" pitchFamily="34" charset="0"/>
            </a:endParaRPr>
          </a:p>
          <a:p>
            <a:pPr algn="ctr"/>
            <a:r>
              <a:rPr lang="en-US" sz="1200" b="1">
                <a:solidFill>
                  <a:schemeClr val="accent6">
                    <a:lumMod val="75000"/>
                  </a:schemeClr>
                </a:solidFill>
                <a:latin typeface="Arial" panose="020B0604020202020204" pitchFamily="34" charset="0"/>
                <a:cs typeface="Arial" panose="020B0604020202020204" pitchFamily="34" charset="0"/>
              </a:rPr>
              <a:t>Advance learning when indicated. </a:t>
            </a:r>
          </a:p>
        </p:txBody>
      </p:sp>
      <p:sp>
        <p:nvSpPr>
          <p:cNvPr id="19" name="TextBox 18">
            <a:extLst>
              <a:ext uri="{FF2B5EF4-FFF2-40B4-BE49-F238E27FC236}">
                <a16:creationId xmlns:a16="http://schemas.microsoft.com/office/drawing/2014/main" id="{AFF3D183-A993-46DC-868D-99A8631F6A5C}"/>
              </a:ext>
            </a:extLst>
          </p:cNvPr>
          <p:cNvSpPr txBox="1"/>
          <p:nvPr/>
        </p:nvSpPr>
        <p:spPr>
          <a:xfrm>
            <a:off x="2116156" y="5368440"/>
            <a:ext cx="7027844" cy="307777"/>
          </a:xfrm>
          <a:prstGeom prst="rect">
            <a:avLst/>
          </a:prstGeom>
          <a:noFill/>
          <a:ln>
            <a:solidFill>
              <a:srgbClr val="92D050"/>
            </a:solidFill>
          </a:ln>
        </p:spPr>
        <p:txBody>
          <a:bodyPr wrap="square" rtlCol="0">
            <a:spAutoFit/>
          </a:bodyPr>
          <a:lstStyle/>
          <a:p>
            <a:r>
              <a:rPr lang="en-US" sz="1400" b="1" dirty="0">
                <a:latin typeface="Arial" panose="020B0604020202020204" pitchFamily="34" charset="0"/>
                <a:cs typeface="Arial" panose="020B0604020202020204" pitchFamily="34" charset="0"/>
              </a:rPr>
              <a:t>Learning Target Types:  Knowledge </a:t>
            </a:r>
            <a:r>
              <a:rPr lang="en-US" sz="1400" b="1" dirty="0">
                <a:solidFill>
                  <a:schemeClr val="accent2"/>
                </a:solidFill>
                <a:latin typeface="Arial" panose="020B0604020202020204" pitchFamily="34" charset="0"/>
                <a:cs typeface="Arial" panose="020B0604020202020204" pitchFamily="34" charset="0"/>
              </a:rPr>
              <a:t>(K)</a:t>
            </a:r>
            <a:r>
              <a:rPr lang="en-US" sz="1400" b="1" dirty="0">
                <a:latin typeface="Arial" panose="020B0604020202020204" pitchFamily="34" charset="0"/>
                <a:cs typeface="Arial" panose="020B0604020202020204" pitchFamily="34" charset="0"/>
              </a:rPr>
              <a:t> – Skill </a:t>
            </a:r>
            <a:r>
              <a:rPr lang="en-US" sz="1400" b="1" dirty="0">
                <a:solidFill>
                  <a:schemeClr val="accent2"/>
                </a:solidFill>
                <a:latin typeface="Arial" panose="020B0604020202020204" pitchFamily="34" charset="0"/>
                <a:cs typeface="Arial" panose="020B0604020202020204" pitchFamily="34" charset="0"/>
              </a:rPr>
              <a:t>(S) </a:t>
            </a:r>
            <a:r>
              <a:rPr lang="en-US" sz="1400" b="1" dirty="0">
                <a:latin typeface="Arial" panose="020B0604020202020204" pitchFamily="34" charset="0"/>
                <a:cs typeface="Arial" panose="020B0604020202020204" pitchFamily="34" charset="0"/>
              </a:rPr>
              <a:t>– Reasoning </a:t>
            </a:r>
            <a:r>
              <a:rPr lang="en-US" sz="1400" b="1" dirty="0">
                <a:solidFill>
                  <a:schemeClr val="accent2"/>
                </a:solidFill>
                <a:latin typeface="Arial" panose="020B0604020202020204" pitchFamily="34" charset="0"/>
                <a:cs typeface="Arial" panose="020B0604020202020204" pitchFamily="34" charset="0"/>
              </a:rPr>
              <a:t>(R)</a:t>
            </a:r>
            <a:r>
              <a:rPr lang="en-US" sz="1400" b="1" dirty="0">
                <a:latin typeface="Arial" panose="020B0604020202020204" pitchFamily="34" charset="0"/>
                <a:cs typeface="Arial" panose="020B0604020202020204" pitchFamily="34" charset="0"/>
              </a:rPr>
              <a:t> – Product </a:t>
            </a:r>
            <a:r>
              <a:rPr lang="en-US" sz="1400" b="1" dirty="0">
                <a:solidFill>
                  <a:schemeClr val="accent2"/>
                </a:solidFill>
                <a:latin typeface="Arial" panose="020B0604020202020204" pitchFamily="34" charset="0"/>
                <a:cs typeface="Arial" panose="020B0604020202020204" pitchFamily="34" charset="0"/>
              </a:rPr>
              <a:t>(P)</a:t>
            </a:r>
          </a:p>
        </p:txBody>
      </p:sp>
      <p:sp>
        <p:nvSpPr>
          <p:cNvPr id="14" name="Date Placeholder 1">
            <a:extLst>
              <a:ext uri="{FF2B5EF4-FFF2-40B4-BE49-F238E27FC236}">
                <a16:creationId xmlns:a16="http://schemas.microsoft.com/office/drawing/2014/main" id="{F97267F6-1674-49D4-9BCC-B540C341A009}"/>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dirty="0"/>
              <a:t>9/15/2021</a:t>
            </a:r>
          </a:p>
        </p:txBody>
      </p:sp>
    </p:spTree>
    <p:extLst>
      <p:ext uri="{BB962C8B-B14F-4D97-AF65-F5344CB8AC3E}">
        <p14:creationId xmlns:p14="http://schemas.microsoft.com/office/powerpoint/2010/main" val="6060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5625-D40C-4CF2-9A5F-5A7185FA8547}"/>
              </a:ext>
            </a:extLst>
          </p:cNvPr>
          <p:cNvSpPr>
            <a:spLocks noGrp="1"/>
          </p:cNvSpPr>
          <p:nvPr>
            <p:ph type="title"/>
          </p:nvPr>
        </p:nvSpPr>
        <p:spPr>
          <a:xfrm>
            <a:off x="895350" y="585216"/>
            <a:ext cx="7918704" cy="539496"/>
          </a:xfrm>
        </p:spPr>
        <p:txBody>
          <a:bodyPr>
            <a:noAutofit/>
          </a:bodyPr>
          <a:lstStyle/>
          <a:p>
            <a:r>
              <a:rPr lang="en-US" sz="2400"/>
              <a:t>FIP Shows Educators How to Choose the Right Assessment to Match the Learning Target or Learning Goal</a:t>
            </a:r>
          </a:p>
        </p:txBody>
      </p:sp>
      <p:sp>
        <p:nvSpPr>
          <p:cNvPr id="3" name="Content Placeholder 2">
            <a:extLst>
              <a:ext uri="{FF2B5EF4-FFF2-40B4-BE49-F238E27FC236}">
                <a16:creationId xmlns:a16="http://schemas.microsoft.com/office/drawing/2014/main" id="{910CDA86-7C0C-4F6B-B218-60E53486C80F}"/>
              </a:ext>
            </a:extLst>
          </p:cNvPr>
          <p:cNvSpPr>
            <a:spLocks noGrp="1"/>
          </p:cNvSpPr>
          <p:nvPr>
            <p:ph idx="1"/>
          </p:nvPr>
        </p:nvSpPr>
        <p:spPr>
          <a:xfrm>
            <a:off x="895350" y="1825625"/>
            <a:ext cx="7886700" cy="4197635"/>
          </a:xfrm>
        </p:spPr>
        <p:txBody>
          <a:bodyPr>
            <a:normAutofit fontScale="85000" lnSpcReduction="20000"/>
          </a:bodyPr>
          <a:lstStyle/>
          <a:p>
            <a:r>
              <a:rPr lang="en-US" b="1"/>
              <a:t>Selected Response</a:t>
            </a:r>
            <a:r>
              <a:rPr lang="en-US"/>
              <a:t>: multiple choice, true/false, matching, fill-in-the blank</a:t>
            </a:r>
          </a:p>
          <a:p>
            <a:r>
              <a:rPr lang="en-US" b="1"/>
              <a:t>Written Response</a:t>
            </a:r>
            <a:r>
              <a:rPr lang="en-US"/>
              <a:t>: construct short responses with one or a limited range of answers or extended responses of several sentences in length with greater number of acceptable answers</a:t>
            </a:r>
          </a:p>
          <a:p>
            <a:r>
              <a:rPr lang="en-US" b="1"/>
              <a:t>Performance Assessment</a:t>
            </a:r>
            <a:r>
              <a:rPr lang="en-US"/>
              <a:t>: give demonstration or create a product </a:t>
            </a:r>
          </a:p>
          <a:p>
            <a:r>
              <a:rPr lang="en-US" b="1"/>
              <a:t>Personal Communication/Verbal Response</a:t>
            </a:r>
            <a:r>
              <a:rPr lang="en-US"/>
              <a:t>: response by speaking aloud and can include asking/answering a question, a discussion, conference, oral exams or presentations</a:t>
            </a:r>
          </a:p>
        </p:txBody>
      </p:sp>
      <p:sp>
        <p:nvSpPr>
          <p:cNvPr id="4" name="Date Placeholder 3">
            <a:extLst>
              <a:ext uri="{FF2B5EF4-FFF2-40B4-BE49-F238E27FC236}">
                <a16:creationId xmlns:a16="http://schemas.microsoft.com/office/drawing/2014/main" id="{DD02BC17-9723-448B-9DD0-7BC58A4D442B}"/>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383699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75E4-263F-4D90-9A96-1CF059C38298}"/>
              </a:ext>
            </a:extLst>
          </p:cNvPr>
          <p:cNvSpPr>
            <a:spLocks noGrp="1"/>
          </p:cNvSpPr>
          <p:nvPr>
            <p:ph type="title"/>
          </p:nvPr>
        </p:nvSpPr>
        <p:spPr>
          <a:xfrm>
            <a:off x="895350" y="585216"/>
            <a:ext cx="7918704" cy="539496"/>
          </a:xfrm>
          <a:solidFill>
            <a:schemeClr val="bg1"/>
          </a:solidFill>
        </p:spPr>
        <p:txBody>
          <a:bodyPr>
            <a:noAutofit/>
          </a:bodyPr>
          <a:lstStyle/>
          <a:p>
            <a:r>
              <a:rPr lang="en-US" sz="2800"/>
              <a:t>FIP Content Helps Teachers Gather the Right Information in the Right Way Efficiently</a:t>
            </a:r>
          </a:p>
        </p:txBody>
      </p:sp>
      <p:sp>
        <p:nvSpPr>
          <p:cNvPr id="3" name="Date Placeholder 2">
            <a:extLst>
              <a:ext uri="{FF2B5EF4-FFF2-40B4-BE49-F238E27FC236}">
                <a16:creationId xmlns:a16="http://schemas.microsoft.com/office/drawing/2014/main" id="{ECC90D8D-09FB-4EF2-9D84-C3C33034A9BC}"/>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graphicFrame>
        <p:nvGraphicFramePr>
          <p:cNvPr id="4" name="Object 3" descr="Battelle for Kids">
            <a:extLst>
              <a:ext uri="{FF2B5EF4-FFF2-40B4-BE49-F238E27FC236}">
                <a16:creationId xmlns:a16="http://schemas.microsoft.com/office/drawing/2014/main" id="{4E5BDC85-2AB1-42B2-B2FA-D5B19442094E}"/>
              </a:ext>
            </a:extLst>
          </p:cNvPr>
          <p:cNvGraphicFramePr>
            <a:graphicFrameLocks noChangeAspect="1"/>
          </p:cNvGraphicFramePr>
          <p:nvPr>
            <p:extLst>
              <p:ext uri="{D42A27DB-BD31-4B8C-83A1-F6EECF244321}">
                <p14:modId xmlns:p14="http://schemas.microsoft.com/office/powerpoint/2010/main" val="4162033409"/>
              </p:ext>
            </p:extLst>
          </p:nvPr>
        </p:nvGraphicFramePr>
        <p:xfrm>
          <a:off x="1016436" y="1435100"/>
          <a:ext cx="7676277" cy="4589714"/>
        </p:xfrm>
        <a:graphic>
          <a:graphicData uri="http://schemas.openxmlformats.org/presentationml/2006/ole">
            <mc:AlternateContent xmlns:mc="http://schemas.openxmlformats.org/markup-compatibility/2006">
              <mc:Choice xmlns:v="urn:schemas-microsoft-com:vml" Requires="v">
                <p:oleObj name="Acrobat Document" r:id="rId3" imgW="7543441" imgH="5829039" progId="Acrobat.Document.DC">
                  <p:embed/>
                </p:oleObj>
              </mc:Choice>
              <mc:Fallback>
                <p:oleObj name="Acrobat Document" r:id="rId3" imgW="7543441" imgH="5829039" progId="Acrobat.Document.DC">
                  <p:embed/>
                  <p:pic>
                    <p:nvPicPr>
                      <p:cNvPr id="4" name="Object 3">
                        <a:extLst>
                          <a:ext uri="{FF2B5EF4-FFF2-40B4-BE49-F238E27FC236}">
                            <a16:creationId xmlns:a16="http://schemas.microsoft.com/office/drawing/2014/main" id="{4E5BDC85-2AB1-42B2-B2FA-D5B19442094E}"/>
                          </a:ext>
                        </a:extLst>
                      </p:cNvPr>
                      <p:cNvPicPr/>
                      <p:nvPr/>
                    </p:nvPicPr>
                    <p:blipFill>
                      <a:blip r:embed="rId4"/>
                      <a:stretch>
                        <a:fillRect/>
                      </a:stretch>
                    </p:blipFill>
                    <p:spPr>
                      <a:xfrm>
                        <a:off x="1016436" y="1435100"/>
                        <a:ext cx="7676277" cy="458971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9944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9AED-50EE-4FC7-8E7A-F00F766FF559}"/>
              </a:ext>
            </a:extLst>
          </p:cNvPr>
          <p:cNvSpPr>
            <a:spLocks noGrp="1"/>
          </p:cNvSpPr>
          <p:nvPr>
            <p:ph type="title"/>
          </p:nvPr>
        </p:nvSpPr>
        <p:spPr>
          <a:xfrm>
            <a:off x="895350" y="585216"/>
            <a:ext cx="8248650" cy="539496"/>
          </a:xfrm>
          <a:solidFill>
            <a:schemeClr val="bg1"/>
          </a:solidFill>
        </p:spPr>
        <p:txBody>
          <a:bodyPr>
            <a:noAutofit/>
          </a:bodyPr>
          <a:lstStyle/>
          <a:p>
            <a:r>
              <a:rPr lang="en-US" sz="2800">
                <a:latin typeface="Arial"/>
                <a:cs typeface="Arial"/>
              </a:rPr>
              <a:t>FIP and TestPad for Instructional Improvement</a:t>
            </a:r>
            <a:endParaRPr lang="en-US" sz="2800"/>
          </a:p>
        </p:txBody>
      </p:sp>
      <p:sp>
        <p:nvSpPr>
          <p:cNvPr id="4" name="Date Placeholder 3">
            <a:extLst>
              <a:ext uri="{FF2B5EF4-FFF2-40B4-BE49-F238E27FC236}">
                <a16:creationId xmlns:a16="http://schemas.microsoft.com/office/drawing/2014/main" id="{9D71FD78-5514-4466-9645-0C9357D4E7D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pic>
        <p:nvPicPr>
          <p:cNvPr id="6" name="Picture 5">
            <a:extLst>
              <a:ext uri="{FF2B5EF4-FFF2-40B4-BE49-F238E27FC236}">
                <a16:creationId xmlns:a16="http://schemas.microsoft.com/office/drawing/2014/main" id="{420B9762-977C-4A7B-8BDB-6D4DF90FE5CD}"/>
              </a:ext>
              <a:ext uri="{C183D7F6-B498-43B3-948B-1728B52AA6E4}">
                <adec:decorative xmlns:adec="http://schemas.microsoft.com/office/drawing/2017/decorative" val="1"/>
              </a:ext>
            </a:extLst>
          </p:cNvPr>
          <p:cNvPicPr>
            <a:picLocks noChangeAspect="1"/>
          </p:cNvPicPr>
          <p:nvPr/>
        </p:nvPicPr>
        <p:blipFill rotWithShape="1">
          <a:blip r:embed="rId3"/>
          <a:srcRect l="25914" t="20899" r="23303" b="36589"/>
          <a:stretch/>
        </p:blipFill>
        <p:spPr>
          <a:xfrm>
            <a:off x="3180880" y="2998016"/>
            <a:ext cx="5740843" cy="2983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C7CBFBE-ECA0-401F-B17D-BC0CFB5931C2}"/>
              </a:ext>
              <a:ext uri="{C183D7F6-B498-43B3-948B-1728B52AA6E4}">
                <adec:decorative xmlns:adec="http://schemas.microsoft.com/office/drawing/2017/decorative" val="1"/>
              </a:ext>
            </a:extLst>
          </p:cNvPr>
          <p:cNvPicPr>
            <a:picLocks noChangeAspect="1"/>
          </p:cNvPicPr>
          <p:nvPr/>
        </p:nvPicPr>
        <p:blipFill rotWithShape="1">
          <a:blip r:embed="rId4"/>
          <a:srcRect l="25216" t="11778" r="23130" b="33125"/>
          <a:stretch/>
        </p:blipFill>
        <p:spPr>
          <a:xfrm>
            <a:off x="743614" y="1204274"/>
            <a:ext cx="5075296" cy="3285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765FE7F2-AB95-459A-89EA-0787852BEA75}"/>
              </a:ext>
            </a:extLst>
          </p:cNvPr>
          <p:cNvSpPr txBox="1"/>
          <p:nvPr/>
        </p:nvSpPr>
        <p:spPr>
          <a:xfrm>
            <a:off x="6027090" y="1932167"/>
            <a:ext cx="304535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Standard: ELAGSE6RI8</a:t>
            </a:r>
          </a:p>
        </p:txBody>
      </p:sp>
      <p:sp>
        <p:nvSpPr>
          <p:cNvPr id="3" name="Arrow: Left 2">
            <a:extLst>
              <a:ext uri="{FF2B5EF4-FFF2-40B4-BE49-F238E27FC236}">
                <a16:creationId xmlns:a16="http://schemas.microsoft.com/office/drawing/2014/main" id="{43C49F85-D9ED-4252-9590-24EF8F6A835E}"/>
              </a:ext>
              <a:ext uri="{C183D7F6-B498-43B3-948B-1728B52AA6E4}">
                <adec:decorative xmlns:adec="http://schemas.microsoft.com/office/drawing/2017/decorative" val="1"/>
              </a:ext>
            </a:extLst>
          </p:cNvPr>
          <p:cNvSpPr/>
          <p:nvPr/>
        </p:nvSpPr>
        <p:spPr>
          <a:xfrm>
            <a:off x="1218719" y="1600888"/>
            <a:ext cx="1622066" cy="151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33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801" y="3244779"/>
            <a:ext cx="7913874" cy="1804895"/>
          </a:xfrm>
        </p:spPr>
        <p:txBody>
          <a:bodyPr>
            <a:normAutofit fontScale="90000"/>
          </a:bodyPr>
          <a:lstStyle/>
          <a:p>
            <a:br>
              <a:rPr lang="en-US" dirty="0"/>
            </a:br>
            <a:r>
              <a:rPr lang="en-US" dirty="0">
                <a:latin typeface="Arial"/>
                <a:cs typeface="Arial"/>
              </a:rPr>
              <a:t>FIP and TestPad Overview</a:t>
            </a:r>
            <a:br>
              <a:rPr lang="en-US" dirty="0"/>
            </a:br>
            <a:br>
              <a:rPr lang="en-US" dirty="0"/>
            </a:br>
            <a:r>
              <a:rPr lang="en-US" sz="2700" dirty="0">
                <a:latin typeface="Arial"/>
                <a:cs typeface="Arial"/>
                <a:hlinkClick r:id="rId3"/>
              </a:rPr>
              <a:t>September 15, 2021</a:t>
            </a:r>
            <a:br>
              <a:rPr lang="en-US" dirty="0"/>
            </a:br>
            <a:br>
              <a:rPr lang="en-US" dirty="0"/>
            </a:br>
            <a:r>
              <a:rPr lang="en-US" sz="2700" dirty="0">
                <a:latin typeface="Arial"/>
                <a:cs typeface="Arial"/>
              </a:rPr>
              <a:t>Kelli Harris-Wright</a:t>
            </a:r>
            <a:br>
              <a:rPr lang="en-US" sz="2700" dirty="0"/>
            </a:br>
            <a:r>
              <a:rPr lang="en-US" sz="2700" dirty="0">
                <a:latin typeface="Arial"/>
                <a:cs typeface="Arial"/>
              </a:rPr>
              <a:t>Joe Blessing </a:t>
            </a:r>
            <a:endParaRPr lang="en-US" sz="2700" dirty="0"/>
          </a:p>
        </p:txBody>
      </p:sp>
      <p:sp>
        <p:nvSpPr>
          <p:cNvPr id="3" name="Date Placeholder 1">
            <a:extLst>
              <a:ext uri="{FF2B5EF4-FFF2-40B4-BE49-F238E27FC236}">
                <a16:creationId xmlns:a16="http://schemas.microsoft.com/office/drawing/2014/main" id="{5BF4F26A-5AEF-4A14-AAEF-583F08A45168}"/>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274323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DEAEFD-CF68-443D-9F0D-6E40F12FE653}"/>
              </a:ext>
            </a:extLst>
          </p:cNvPr>
          <p:cNvSpPr>
            <a:spLocks noGrp="1"/>
          </p:cNvSpPr>
          <p:nvPr>
            <p:ph type="title"/>
          </p:nvPr>
        </p:nvSpPr>
        <p:spPr>
          <a:xfrm>
            <a:off x="895350" y="-539496"/>
            <a:ext cx="7918704" cy="539496"/>
          </a:xfrm>
        </p:spPr>
        <p:txBody>
          <a:bodyPr vert="horz" lIns="91440" tIns="45720" rIns="91440" bIns="45720" rtlCol="0" anchor="b" anchorCtr="0">
            <a:normAutofit fontScale="90000"/>
          </a:bodyPr>
          <a:lstStyle/>
          <a:p>
            <a:r>
              <a:rPr lang="en-US" dirty="0"/>
              <a:t>Item 1</a:t>
            </a:r>
          </a:p>
        </p:txBody>
      </p:sp>
      <p:pic>
        <p:nvPicPr>
          <p:cNvPr id="4" name="Picture 3">
            <a:extLst>
              <a:ext uri="{FF2B5EF4-FFF2-40B4-BE49-F238E27FC236}">
                <a16:creationId xmlns:a16="http://schemas.microsoft.com/office/drawing/2014/main" id="{EA15B922-6FD9-445E-B1BB-FC531969F5B8}"/>
              </a:ext>
              <a:ext uri="{C183D7F6-B498-43B3-948B-1728B52AA6E4}">
                <adec:decorative xmlns:adec="http://schemas.microsoft.com/office/drawing/2017/decorative" val="1"/>
              </a:ext>
            </a:extLst>
          </p:cNvPr>
          <p:cNvPicPr>
            <a:picLocks noChangeAspect="1"/>
          </p:cNvPicPr>
          <p:nvPr/>
        </p:nvPicPr>
        <p:blipFill rotWithShape="1">
          <a:blip r:embed="rId3"/>
          <a:srcRect l="27653" t="37872" r="23914" b="38516"/>
          <a:stretch/>
        </p:blipFill>
        <p:spPr>
          <a:xfrm>
            <a:off x="911353" y="759004"/>
            <a:ext cx="7695738" cy="211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7E637BD-C72F-4B8E-9002-8AD416B6EE33}"/>
              </a:ext>
              <a:ext uri="{C183D7F6-B498-43B3-948B-1728B52AA6E4}">
                <adec:decorative xmlns:adec="http://schemas.microsoft.com/office/drawing/2017/decorative" val="1"/>
              </a:ext>
            </a:extLst>
          </p:cNvPr>
          <p:cNvPicPr>
            <a:picLocks noChangeAspect="1"/>
          </p:cNvPicPr>
          <p:nvPr/>
        </p:nvPicPr>
        <p:blipFill rotWithShape="1">
          <a:blip r:embed="rId4"/>
          <a:srcRect l="25391" t="11933" r="24087" b="59623"/>
          <a:stretch/>
        </p:blipFill>
        <p:spPr>
          <a:xfrm>
            <a:off x="1884457" y="4153550"/>
            <a:ext cx="5749529" cy="182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0790773E-F65C-44DC-AF18-5CCB35308137}"/>
              </a:ext>
            </a:extLst>
          </p:cNvPr>
          <p:cNvSpPr txBox="1"/>
          <p:nvPr/>
        </p:nvSpPr>
        <p:spPr>
          <a:xfrm>
            <a:off x="2414305" y="1360439"/>
            <a:ext cx="2997642" cy="369332"/>
          </a:xfrm>
          <a:prstGeom prst="rect">
            <a:avLst/>
          </a:prstGeom>
          <a:noFill/>
        </p:spPr>
        <p:txBody>
          <a:bodyPr wrap="square" rtlCol="0" anchor="t">
            <a:spAutoFit/>
          </a:bodyPr>
          <a:lstStyle/>
          <a:p>
            <a:r>
              <a:rPr lang="en-US">
                <a:solidFill>
                  <a:srgbClr val="00B050"/>
                </a:solidFill>
                <a:latin typeface="Arial" panose="020B0604020202020204" pitchFamily="34" charset="0"/>
                <a:cs typeface="Arial" panose="020B0604020202020204" pitchFamily="34" charset="0"/>
              </a:rPr>
              <a:t>Knowledge and Skills</a:t>
            </a:r>
          </a:p>
        </p:txBody>
      </p:sp>
      <p:sp>
        <p:nvSpPr>
          <p:cNvPr id="7" name="TextBox 6">
            <a:extLst>
              <a:ext uri="{FF2B5EF4-FFF2-40B4-BE49-F238E27FC236}">
                <a16:creationId xmlns:a16="http://schemas.microsoft.com/office/drawing/2014/main" id="{B8425D34-6EB6-4FCE-9E1C-2FEF0DE052C0}"/>
              </a:ext>
            </a:extLst>
          </p:cNvPr>
          <p:cNvSpPr txBox="1"/>
          <p:nvPr/>
        </p:nvSpPr>
        <p:spPr>
          <a:xfrm>
            <a:off x="4000269" y="1931655"/>
            <a:ext cx="2361537" cy="369332"/>
          </a:xfrm>
          <a:prstGeom prst="rect">
            <a:avLst/>
          </a:prstGeom>
          <a:noFill/>
        </p:spPr>
        <p:txBody>
          <a:bodyPr wrap="square" rtlCol="0">
            <a:spAutoFit/>
          </a:bodyPr>
          <a:lstStyle/>
          <a:p>
            <a:r>
              <a:rPr lang="en-US">
                <a:solidFill>
                  <a:srgbClr val="00B050"/>
                </a:solidFill>
                <a:latin typeface="Arial" panose="020B0604020202020204" pitchFamily="34" charset="0"/>
                <a:cs typeface="Arial" panose="020B0604020202020204" pitchFamily="34" charset="0"/>
              </a:rPr>
              <a:t>Reasoning</a:t>
            </a:r>
          </a:p>
        </p:txBody>
      </p:sp>
      <p:sp>
        <p:nvSpPr>
          <p:cNvPr id="9" name="TextBox 8">
            <a:extLst>
              <a:ext uri="{FF2B5EF4-FFF2-40B4-BE49-F238E27FC236}">
                <a16:creationId xmlns:a16="http://schemas.microsoft.com/office/drawing/2014/main" id="{AFAB0183-5A04-409B-A115-A02F1E16DA45}"/>
              </a:ext>
            </a:extLst>
          </p:cNvPr>
          <p:cNvSpPr txBox="1"/>
          <p:nvPr/>
        </p:nvSpPr>
        <p:spPr>
          <a:xfrm>
            <a:off x="6786719" y="2516543"/>
            <a:ext cx="1924216" cy="369332"/>
          </a:xfrm>
          <a:prstGeom prst="rect">
            <a:avLst/>
          </a:prstGeom>
          <a:noFill/>
        </p:spPr>
        <p:txBody>
          <a:bodyPr wrap="square" rtlCol="0">
            <a:spAutoFit/>
          </a:bodyPr>
          <a:lstStyle/>
          <a:p>
            <a:r>
              <a:rPr lang="en-US">
                <a:solidFill>
                  <a:srgbClr val="00B050"/>
                </a:solidFill>
                <a:latin typeface="Arial" panose="020B0604020202020204" pitchFamily="34" charset="0"/>
                <a:cs typeface="Arial" panose="020B0604020202020204" pitchFamily="34" charset="0"/>
              </a:rPr>
              <a:t>Reasoning</a:t>
            </a:r>
          </a:p>
        </p:txBody>
      </p:sp>
      <p:sp>
        <p:nvSpPr>
          <p:cNvPr id="2" name="TextBox 1">
            <a:extLst>
              <a:ext uri="{FF2B5EF4-FFF2-40B4-BE49-F238E27FC236}">
                <a16:creationId xmlns:a16="http://schemas.microsoft.com/office/drawing/2014/main" id="{26EB47C6-FA03-439A-B349-AA64F1ECD52C}"/>
              </a:ext>
            </a:extLst>
          </p:cNvPr>
          <p:cNvSpPr txBox="1"/>
          <p:nvPr/>
        </p:nvSpPr>
        <p:spPr>
          <a:xfrm>
            <a:off x="6170211" y="5099758"/>
            <a:ext cx="2417197" cy="369332"/>
          </a:xfrm>
          <a:prstGeom prst="rect">
            <a:avLst/>
          </a:prstGeom>
          <a:noFill/>
        </p:spPr>
        <p:txBody>
          <a:bodyPr wrap="square" rtlCol="0">
            <a:spAutoFit/>
          </a:bodyPr>
          <a:lstStyle/>
          <a:p>
            <a:r>
              <a:rPr lang="en-US">
                <a:solidFill>
                  <a:srgbClr val="00B050"/>
                </a:solidFill>
                <a:latin typeface="Arial" panose="020B0604020202020204" pitchFamily="34" charset="0"/>
                <a:cs typeface="Arial" panose="020B0604020202020204" pitchFamily="34" charset="0"/>
              </a:rPr>
              <a:t>Product</a:t>
            </a:r>
          </a:p>
        </p:txBody>
      </p:sp>
      <p:sp>
        <p:nvSpPr>
          <p:cNvPr id="3" name="Date Placeholder 2">
            <a:extLst>
              <a:ext uri="{FF2B5EF4-FFF2-40B4-BE49-F238E27FC236}">
                <a16:creationId xmlns:a16="http://schemas.microsoft.com/office/drawing/2014/main" id="{87320CC5-FAC5-4DD1-8675-CA6FF93E74C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181785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BA7D6-6621-4501-A76B-A03D479CD435}"/>
              </a:ext>
              <a:ext uri="{C183D7F6-B498-43B3-948B-1728B52AA6E4}">
                <adec:decorative xmlns:adec="http://schemas.microsoft.com/office/drawing/2017/decorative" val="1"/>
              </a:ext>
            </a:extLst>
          </p:cNvPr>
          <p:cNvPicPr>
            <a:picLocks noChangeAspect="1"/>
          </p:cNvPicPr>
          <p:nvPr/>
        </p:nvPicPr>
        <p:blipFill rotWithShape="1">
          <a:blip r:embed="rId3"/>
          <a:srcRect l="36261" t="9922" r="34261" b="23604"/>
          <a:stretch/>
        </p:blipFill>
        <p:spPr>
          <a:xfrm>
            <a:off x="983714" y="174689"/>
            <a:ext cx="4730708" cy="5985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a:extLst>
              <a:ext uri="{FF2B5EF4-FFF2-40B4-BE49-F238E27FC236}">
                <a16:creationId xmlns:a16="http://schemas.microsoft.com/office/drawing/2014/main" id="{AFA2B90A-67B7-416F-AFCC-D8138F35E627}"/>
              </a:ext>
            </a:extLst>
          </p:cNvPr>
          <p:cNvSpPr txBox="1">
            <a:spLocks noGrp="1"/>
          </p:cNvSpPr>
          <p:nvPr>
            <p:ph type="title" idx="4294967295"/>
          </p:nvPr>
        </p:nvSpPr>
        <p:spPr>
          <a:xfrm>
            <a:off x="6043956" y="1697804"/>
            <a:ext cx="159821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Task-specific Rubric</a:t>
            </a:r>
          </a:p>
        </p:txBody>
      </p:sp>
      <p:sp>
        <p:nvSpPr>
          <p:cNvPr id="2" name="Date Placeholder 1">
            <a:extLst>
              <a:ext uri="{FF2B5EF4-FFF2-40B4-BE49-F238E27FC236}">
                <a16:creationId xmlns:a16="http://schemas.microsoft.com/office/drawing/2014/main" id="{8A06D63D-20DE-4C94-8030-CB16FC39D39F}"/>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38989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E2026-46EB-42A0-B084-72D168D6F5B2}"/>
              </a:ext>
              <a:ext uri="{C183D7F6-B498-43B3-948B-1728B52AA6E4}">
                <adec:decorative xmlns:adec="http://schemas.microsoft.com/office/drawing/2017/decorative" val="1"/>
              </a:ext>
            </a:extLst>
          </p:cNvPr>
          <p:cNvPicPr>
            <a:picLocks noChangeAspect="1"/>
          </p:cNvPicPr>
          <p:nvPr/>
        </p:nvPicPr>
        <p:blipFill rotWithShape="1">
          <a:blip r:embed="rId3"/>
          <a:srcRect l="35902" t="22445" r="33450" b="20821"/>
          <a:stretch/>
        </p:blipFill>
        <p:spPr>
          <a:xfrm>
            <a:off x="586228" y="166495"/>
            <a:ext cx="4596023" cy="4810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DDD4886-86D6-4946-AE4B-250073D23047}"/>
              </a:ext>
              <a:ext uri="{C183D7F6-B498-43B3-948B-1728B52AA6E4}">
                <adec:decorative xmlns:adec="http://schemas.microsoft.com/office/drawing/2017/decorative" val="1"/>
              </a:ext>
            </a:extLst>
          </p:cNvPr>
          <p:cNvPicPr>
            <a:picLocks noChangeAspect="1"/>
          </p:cNvPicPr>
          <p:nvPr/>
        </p:nvPicPr>
        <p:blipFill rotWithShape="1">
          <a:blip r:embed="rId4"/>
          <a:srcRect l="35825" t="24145" r="33392" b="20976"/>
          <a:stretch/>
        </p:blipFill>
        <p:spPr>
          <a:xfrm>
            <a:off x="4106165" y="1435185"/>
            <a:ext cx="4559972" cy="4552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a:extLst>
              <a:ext uri="{FF2B5EF4-FFF2-40B4-BE49-F238E27FC236}">
                <a16:creationId xmlns:a16="http://schemas.microsoft.com/office/drawing/2014/main" id="{A3D7806D-56DE-40D8-BA4D-43D15CAB1E3B}"/>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
        <p:nvSpPr>
          <p:cNvPr id="3" name="Title 2">
            <a:extLst>
              <a:ext uri="{FF2B5EF4-FFF2-40B4-BE49-F238E27FC236}">
                <a16:creationId xmlns:a16="http://schemas.microsoft.com/office/drawing/2014/main" id="{A9F88050-20F3-4CC8-80DD-159CB8A2578A}"/>
              </a:ext>
            </a:extLst>
          </p:cNvPr>
          <p:cNvSpPr>
            <a:spLocks noGrp="1"/>
          </p:cNvSpPr>
          <p:nvPr>
            <p:ph type="title"/>
          </p:nvPr>
        </p:nvSpPr>
        <p:spPr>
          <a:xfrm>
            <a:off x="895350" y="-539496"/>
            <a:ext cx="7918704" cy="539496"/>
          </a:xfrm>
        </p:spPr>
        <p:txBody>
          <a:bodyPr vert="horz" lIns="91440" tIns="45720" rIns="91440" bIns="45720" rtlCol="0" anchor="b" anchorCtr="0">
            <a:normAutofit fontScale="90000"/>
          </a:bodyPr>
          <a:lstStyle/>
          <a:p>
            <a:r>
              <a:rPr lang="en-US" dirty="0"/>
              <a:t>Exemplar Papers</a:t>
            </a:r>
          </a:p>
        </p:txBody>
      </p:sp>
    </p:spTree>
    <p:extLst>
      <p:ext uri="{BB962C8B-B14F-4D97-AF65-F5344CB8AC3E}">
        <p14:creationId xmlns:p14="http://schemas.microsoft.com/office/powerpoint/2010/main" val="245635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24428-2EFF-4B17-8761-14B73EE77E65}"/>
              </a:ext>
              <a:ext uri="{C183D7F6-B498-43B3-948B-1728B52AA6E4}">
                <adec:decorative xmlns:adec="http://schemas.microsoft.com/office/drawing/2017/decorative" val="1"/>
              </a:ext>
            </a:extLst>
          </p:cNvPr>
          <p:cNvPicPr>
            <a:picLocks noChangeAspect="1"/>
          </p:cNvPicPr>
          <p:nvPr/>
        </p:nvPicPr>
        <p:blipFill rotWithShape="1">
          <a:blip r:embed="rId3"/>
          <a:srcRect l="36348" t="25383" r="34348" b="31642"/>
          <a:stretch/>
        </p:blipFill>
        <p:spPr>
          <a:xfrm>
            <a:off x="511222" y="151315"/>
            <a:ext cx="5841436" cy="4834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FC336A0-0C1E-4BDB-B28B-7E69799EA28D}"/>
              </a:ext>
              <a:ext uri="{C183D7F6-B498-43B3-948B-1728B52AA6E4}">
                <adec:decorative xmlns:adec="http://schemas.microsoft.com/office/drawing/2017/decorative" val="1"/>
              </a:ext>
            </a:extLst>
          </p:cNvPr>
          <p:cNvPicPr>
            <a:picLocks noChangeAspect="1"/>
          </p:cNvPicPr>
          <p:nvPr/>
        </p:nvPicPr>
        <p:blipFill rotWithShape="1">
          <a:blip r:embed="rId4"/>
          <a:srcRect l="36348" t="17034" r="33826" b="30096"/>
          <a:stretch/>
        </p:blipFill>
        <p:spPr>
          <a:xfrm>
            <a:off x="3840319" y="950431"/>
            <a:ext cx="4963667" cy="4957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ate Placeholder 1">
            <a:extLst>
              <a:ext uri="{FF2B5EF4-FFF2-40B4-BE49-F238E27FC236}">
                <a16:creationId xmlns:a16="http://schemas.microsoft.com/office/drawing/2014/main" id="{9A30358E-9A47-42BC-B687-FAD610D11170}"/>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
        <p:nvSpPr>
          <p:cNvPr id="3" name="Title 2">
            <a:extLst>
              <a:ext uri="{FF2B5EF4-FFF2-40B4-BE49-F238E27FC236}">
                <a16:creationId xmlns:a16="http://schemas.microsoft.com/office/drawing/2014/main" id="{390BD40B-4ADF-43CA-A09B-C44DE565CDB2}"/>
              </a:ext>
            </a:extLst>
          </p:cNvPr>
          <p:cNvSpPr>
            <a:spLocks noGrp="1"/>
          </p:cNvSpPr>
          <p:nvPr>
            <p:ph type="title"/>
          </p:nvPr>
        </p:nvSpPr>
        <p:spPr>
          <a:xfrm>
            <a:off x="895350" y="-539496"/>
            <a:ext cx="7918704" cy="539496"/>
          </a:xfrm>
        </p:spPr>
        <p:txBody>
          <a:bodyPr vert="horz" lIns="91440" tIns="45720" rIns="91440" bIns="45720" rtlCol="0" anchor="b" anchorCtr="0">
            <a:normAutofit fontScale="90000"/>
          </a:bodyPr>
          <a:lstStyle/>
          <a:p>
            <a:r>
              <a:rPr lang="en-US" dirty="0"/>
              <a:t>Part A</a:t>
            </a:r>
          </a:p>
        </p:txBody>
      </p:sp>
    </p:spTree>
    <p:extLst>
      <p:ext uri="{BB962C8B-B14F-4D97-AF65-F5344CB8AC3E}">
        <p14:creationId xmlns:p14="http://schemas.microsoft.com/office/powerpoint/2010/main" val="48477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4ACF-9B80-497F-98D6-019269DEA4BD}"/>
              </a:ext>
            </a:extLst>
          </p:cNvPr>
          <p:cNvSpPr>
            <a:spLocks noGrp="1"/>
          </p:cNvSpPr>
          <p:nvPr>
            <p:ph type="title"/>
          </p:nvPr>
        </p:nvSpPr>
        <p:spPr>
          <a:xfrm>
            <a:off x="895350" y="585216"/>
            <a:ext cx="7918704" cy="539496"/>
          </a:xfrm>
        </p:spPr>
        <p:txBody>
          <a:bodyPr>
            <a:normAutofit fontScale="90000"/>
          </a:bodyPr>
          <a:lstStyle/>
          <a:p>
            <a:r>
              <a:rPr lang="en-US"/>
              <a:t>Teaching with TestPad Items</a:t>
            </a:r>
          </a:p>
        </p:txBody>
      </p:sp>
      <p:sp>
        <p:nvSpPr>
          <p:cNvPr id="6" name="Date Placeholder 5">
            <a:extLst>
              <a:ext uri="{FF2B5EF4-FFF2-40B4-BE49-F238E27FC236}">
                <a16:creationId xmlns:a16="http://schemas.microsoft.com/office/drawing/2014/main" id="{6C7144A2-23C5-4B1E-990F-944B95555501}"/>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pic>
        <p:nvPicPr>
          <p:cNvPr id="4" name="Picture 4" descr="A screenshot of a social media post&#10;&#10;Description automatically generated">
            <a:extLst>
              <a:ext uri="{FF2B5EF4-FFF2-40B4-BE49-F238E27FC236}">
                <a16:creationId xmlns:a16="http://schemas.microsoft.com/office/drawing/2014/main" id="{58BA641C-7165-41C1-BB79-252241A4E7B1}"/>
              </a:ext>
            </a:extLst>
          </p:cNvPr>
          <p:cNvPicPr>
            <a:picLocks noChangeAspect="1"/>
          </p:cNvPicPr>
          <p:nvPr/>
        </p:nvPicPr>
        <p:blipFill rotWithShape="1">
          <a:blip r:embed="rId3"/>
          <a:srcRect l="32205" t="10514" r="30257" b="15336"/>
          <a:stretch/>
        </p:blipFill>
        <p:spPr>
          <a:xfrm>
            <a:off x="801082" y="1135537"/>
            <a:ext cx="4496360" cy="4993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2D0EA42C-BBA9-49E2-A6B0-5F1E70BC6111}"/>
              </a:ext>
              <a:ext uri="{C183D7F6-B498-43B3-948B-1728B52AA6E4}">
                <adec:decorative xmlns:adec="http://schemas.microsoft.com/office/drawing/2017/decorative" val="1"/>
              </a:ext>
            </a:extLst>
          </p:cNvPr>
          <p:cNvPicPr>
            <a:picLocks noChangeAspect="1"/>
          </p:cNvPicPr>
          <p:nvPr/>
        </p:nvPicPr>
        <p:blipFill rotWithShape="1">
          <a:blip r:embed="rId4"/>
          <a:srcRect l="14608" t="51662" r="13750" b="37517"/>
          <a:stretch/>
        </p:blipFill>
        <p:spPr>
          <a:xfrm>
            <a:off x="1268152" y="4491340"/>
            <a:ext cx="7696739" cy="653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F9C22D8C-F43B-4E12-95BA-67577D299771}"/>
              </a:ext>
            </a:extLst>
          </p:cNvPr>
          <p:cNvSpPr/>
          <p:nvPr/>
        </p:nvSpPr>
        <p:spPr>
          <a:xfrm>
            <a:off x="5457622" y="1528053"/>
            <a:ext cx="2762295" cy="369332"/>
          </a:xfrm>
          <a:prstGeom prst="rect">
            <a:avLst/>
          </a:prstGeom>
        </p:spPr>
        <p:txBody>
          <a:bodyPr wrap="none">
            <a:spAutoFit/>
          </a:bodyPr>
          <a:lstStyle/>
          <a:p>
            <a:r>
              <a:rPr lang="en-US" b="1">
                <a:solidFill>
                  <a:schemeClr val="accent6"/>
                </a:solidFill>
                <a:latin typeface="Arial" panose="020B0604020202020204" pitchFamily="34" charset="0"/>
                <a:cs typeface="Arial" panose="020B0604020202020204" pitchFamily="34" charset="0"/>
              </a:rPr>
              <a:t>Standard: ELAGSE6RI8</a:t>
            </a:r>
          </a:p>
        </p:txBody>
      </p:sp>
      <p:sp>
        <p:nvSpPr>
          <p:cNvPr id="10" name="Arrow: Left 9">
            <a:extLst>
              <a:ext uri="{FF2B5EF4-FFF2-40B4-BE49-F238E27FC236}">
                <a16:creationId xmlns:a16="http://schemas.microsoft.com/office/drawing/2014/main" id="{C55E60A9-78BC-411C-88B7-0BFE505972CB}"/>
              </a:ext>
              <a:ext uri="{C183D7F6-B498-43B3-948B-1728B52AA6E4}">
                <adec:decorative xmlns:adec="http://schemas.microsoft.com/office/drawing/2017/decorative" val="1"/>
              </a:ext>
            </a:extLst>
          </p:cNvPr>
          <p:cNvSpPr/>
          <p:nvPr/>
        </p:nvSpPr>
        <p:spPr>
          <a:xfrm>
            <a:off x="1128353" y="1228069"/>
            <a:ext cx="1216547" cy="1669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01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4ACF-9B80-497F-98D6-019269DEA4BD}"/>
              </a:ext>
            </a:extLst>
          </p:cNvPr>
          <p:cNvSpPr>
            <a:spLocks noGrp="1"/>
          </p:cNvSpPr>
          <p:nvPr>
            <p:ph type="title"/>
          </p:nvPr>
        </p:nvSpPr>
        <p:spPr>
          <a:xfrm>
            <a:off x="895350" y="585216"/>
            <a:ext cx="7918704" cy="539496"/>
          </a:xfrm>
        </p:spPr>
        <p:txBody>
          <a:bodyPr>
            <a:normAutofit fontScale="90000"/>
          </a:bodyPr>
          <a:lstStyle/>
          <a:p>
            <a:r>
              <a:rPr lang="en-US"/>
              <a:t>Teaching with </a:t>
            </a:r>
            <a:r>
              <a:rPr lang="en-US" err="1"/>
              <a:t>TestPad</a:t>
            </a:r>
            <a:r>
              <a:rPr lang="en-US"/>
              <a:t> Items</a:t>
            </a:r>
          </a:p>
        </p:txBody>
      </p:sp>
      <p:sp>
        <p:nvSpPr>
          <p:cNvPr id="5" name="Date Placeholder 4">
            <a:extLst>
              <a:ext uri="{FF2B5EF4-FFF2-40B4-BE49-F238E27FC236}">
                <a16:creationId xmlns:a16="http://schemas.microsoft.com/office/drawing/2014/main" id="{1567EB3F-D581-421D-B891-1C1634F35274}"/>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
        <p:nvSpPr>
          <p:cNvPr id="3" name="Rectangle 2">
            <a:extLst>
              <a:ext uri="{FF2B5EF4-FFF2-40B4-BE49-F238E27FC236}">
                <a16:creationId xmlns:a16="http://schemas.microsoft.com/office/drawing/2014/main" id="{24DB8A24-F173-4B0C-9461-853367133BFD}"/>
              </a:ext>
            </a:extLst>
          </p:cNvPr>
          <p:cNvSpPr/>
          <p:nvPr/>
        </p:nvSpPr>
        <p:spPr>
          <a:xfrm>
            <a:off x="5768932" y="1913363"/>
            <a:ext cx="2762295" cy="369332"/>
          </a:xfrm>
          <a:prstGeom prst="rect">
            <a:avLst/>
          </a:prstGeom>
        </p:spPr>
        <p:txBody>
          <a:bodyPr wrap="none">
            <a:spAutoFit/>
          </a:bodyPr>
          <a:lstStyle/>
          <a:p>
            <a:r>
              <a:rPr lang="en-US" b="1">
                <a:solidFill>
                  <a:schemeClr val="accent6"/>
                </a:solidFill>
                <a:latin typeface="Arial" panose="020B0604020202020204" pitchFamily="34" charset="0"/>
                <a:cs typeface="Arial" panose="020B0604020202020204" pitchFamily="34" charset="0"/>
              </a:rPr>
              <a:t>Standard: ELAGSE6RI8</a:t>
            </a:r>
          </a:p>
        </p:txBody>
      </p:sp>
      <p:pic>
        <p:nvPicPr>
          <p:cNvPr id="4" name="Picture 4" descr="A screenshot of a social media post&#10;&#10;Description automatically generated">
            <a:extLst>
              <a:ext uri="{FF2B5EF4-FFF2-40B4-BE49-F238E27FC236}">
                <a16:creationId xmlns:a16="http://schemas.microsoft.com/office/drawing/2014/main" id="{58BA641C-7165-41C1-BB79-252241A4E7B1}"/>
              </a:ext>
            </a:extLst>
          </p:cNvPr>
          <p:cNvPicPr>
            <a:picLocks noChangeAspect="1"/>
          </p:cNvPicPr>
          <p:nvPr/>
        </p:nvPicPr>
        <p:blipFill rotWithShape="1">
          <a:blip r:embed="rId3"/>
          <a:srcRect l="32205" t="10514" r="30257" b="15336"/>
          <a:stretch/>
        </p:blipFill>
        <p:spPr>
          <a:xfrm>
            <a:off x="986504" y="1112014"/>
            <a:ext cx="4520864" cy="5020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Box 25">
            <a:extLst>
              <a:ext uri="{FF2B5EF4-FFF2-40B4-BE49-F238E27FC236}">
                <a16:creationId xmlns:a16="http://schemas.microsoft.com/office/drawing/2014/main" id="{C6FA4998-9FDD-4C4E-9740-29DAAC0E1110}"/>
              </a:ext>
            </a:extLst>
          </p:cNvPr>
          <p:cNvSpPr txBox="1"/>
          <p:nvPr/>
        </p:nvSpPr>
        <p:spPr>
          <a:xfrm>
            <a:off x="5268936" y="3421965"/>
            <a:ext cx="473331" cy="369332"/>
          </a:xfrm>
          <a:prstGeom prst="rect">
            <a:avLst/>
          </a:prstGeom>
          <a:noFill/>
        </p:spPr>
        <p:txBody>
          <a:bodyPr wrap="square" rtlCol="0">
            <a:spAutoFit/>
          </a:bodyPr>
          <a:lstStyle/>
          <a:p>
            <a:r>
              <a:rPr lang="en-US">
                <a:solidFill>
                  <a:schemeClr val="accent2">
                    <a:lumMod val="75000"/>
                  </a:schemeClr>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555BDFA9-DBEF-42F4-BC06-0488E9BD831B}"/>
              </a:ext>
            </a:extLst>
          </p:cNvPr>
          <p:cNvSpPr txBox="1"/>
          <p:nvPr/>
        </p:nvSpPr>
        <p:spPr>
          <a:xfrm>
            <a:off x="5153002" y="4024379"/>
            <a:ext cx="391372" cy="369332"/>
          </a:xfrm>
          <a:prstGeom prst="rect">
            <a:avLst/>
          </a:prstGeom>
          <a:noFill/>
        </p:spPr>
        <p:txBody>
          <a:bodyPr wrap="square" rtlCol="0">
            <a:spAutoFit/>
          </a:bodyPr>
          <a:lstStyle/>
          <a:p>
            <a:r>
              <a:rPr lang="en-US">
                <a:solidFill>
                  <a:schemeClr val="accent2">
                    <a:lumMod val="75000"/>
                  </a:schemeClr>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F57F922-71D9-459E-B0B9-487C1270A9DB}"/>
              </a:ext>
            </a:extLst>
          </p:cNvPr>
          <p:cNvSpPr txBox="1"/>
          <p:nvPr/>
        </p:nvSpPr>
        <p:spPr>
          <a:xfrm>
            <a:off x="3802580" y="4272480"/>
            <a:ext cx="391372" cy="369332"/>
          </a:xfrm>
          <a:prstGeom prst="rect">
            <a:avLst/>
          </a:prstGeom>
          <a:noFill/>
        </p:spPr>
        <p:txBody>
          <a:bodyPr wrap="square" rtlCol="0">
            <a:spAutoFit/>
          </a:bodyPr>
          <a:lstStyle/>
          <a:p>
            <a:r>
              <a:rPr lang="en-US">
                <a:solidFill>
                  <a:schemeClr val="accent2">
                    <a:lumMod val="75000"/>
                  </a:schemeClr>
                </a:solidFill>
                <a:latin typeface="Arial" panose="020B0604020202020204" pitchFamily="34" charset="0"/>
                <a:cs typeface="Arial" panose="020B0604020202020204" pitchFamily="34" charset="0"/>
              </a:rPr>
              <a:t>3.</a:t>
            </a:r>
          </a:p>
        </p:txBody>
      </p:sp>
      <p:cxnSp>
        <p:nvCxnSpPr>
          <p:cNvPr id="30" name="Straight Connector 29">
            <a:extLst>
              <a:ext uri="{FF2B5EF4-FFF2-40B4-BE49-F238E27FC236}">
                <a16:creationId xmlns:a16="http://schemas.microsoft.com/office/drawing/2014/main" id="{573E419F-1616-46DE-9734-D97F7AA4D640}"/>
              </a:ext>
              <a:ext uri="{C183D7F6-B498-43B3-948B-1728B52AA6E4}">
                <adec:decorative xmlns:adec="http://schemas.microsoft.com/office/drawing/2017/decorative" val="1"/>
              </a:ext>
            </a:extLst>
          </p:cNvPr>
          <p:cNvCxnSpPr>
            <a:cxnSpLocks/>
          </p:cNvCxnSpPr>
          <p:nvPr/>
        </p:nvCxnSpPr>
        <p:spPr>
          <a:xfrm>
            <a:off x="4261224" y="3711324"/>
            <a:ext cx="98775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6E93A516-C264-4117-8467-7E3454BEBE4A}"/>
              </a:ext>
              <a:ext uri="{C183D7F6-B498-43B3-948B-1728B52AA6E4}">
                <adec:decorative xmlns:adec="http://schemas.microsoft.com/office/drawing/2017/decorative" val="1"/>
              </a:ext>
            </a:extLst>
          </p:cNvPr>
          <p:cNvCxnSpPr>
            <a:cxnSpLocks/>
          </p:cNvCxnSpPr>
          <p:nvPr/>
        </p:nvCxnSpPr>
        <p:spPr>
          <a:xfrm>
            <a:off x="1203402" y="3791297"/>
            <a:ext cx="241833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33E26AD4-8057-4A31-B5E8-88C448C6515A}"/>
              </a:ext>
              <a:ext uri="{C183D7F6-B498-43B3-948B-1728B52AA6E4}">
                <adec:decorative xmlns:adec="http://schemas.microsoft.com/office/drawing/2017/decorative" val="1"/>
              </a:ext>
            </a:extLst>
          </p:cNvPr>
          <p:cNvCxnSpPr>
            <a:cxnSpLocks/>
          </p:cNvCxnSpPr>
          <p:nvPr/>
        </p:nvCxnSpPr>
        <p:spPr>
          <a:xfrm>
            <a:off x="4201459" y="4298296"/>
            <a:ext cx="95154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28D92051-07A6-491F-A437-763A812440E6}"/>
              </a:ext>
              <a:ext uri="{C183D7F6-B498-43B3-948B-1728B52AA6E4}">
                <adec:decorative xmlns:adec="http://schemas.microsoft.com/office/drawing/2017/decorative" val="1"/>
              </a:ext>
            </a:extLst>
          </p:cNvPr>
          <p:cNvCxnSpPr>
            <a:cxnSpLocks/>
          </p:cNvCxnSpPr>
          <p:nvPr/>
        </p:nvCxnSpPr>
        <p:spPr>
          <a:xfrm>
            <a:off x="1203402" y="4298296"/>
            <a:ext cx="197608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5C3F76D0-6572-41CB-A5C6-32C210A6DDF6}"/>
              </a:ext>
              <a:ext uri="{C183D7F6-B498-43B3-948B-1728B52AA6E4}">
                <adec:decorative xmlns:adec="http://schemas.microsoft.com/office/drawing/2017/decorative" val="1"/>
              </a:ext>
            </a:extLst>
          </p:cNvPr>
          <p:cNvCxnSpPr>
            <a:cxnSpLocks/>
            <a:endCxn id="28" idx="1"/>
          </p:cNvCxnSpPr>
          <p:nvPr/>
        </p:nvCxnSpPr>
        <p:spPr>
          <a:xfrm>
            <a:off x="3269129" y="4457146"/>
            <a:ext cx="53345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522DCB94-3347-498D-B613-B76DE1CB2DE1}"/>
              </a:ext>
              <a:ext uri="{C183D7F6-B498-43B3-948B-1728B52AA6E4}">
                <adec:decorative xmlns:adec="http://schemas.microsoft.com/office/drawing/2017/decorative" val="1"/>
              </a:ext>
            </a:extLst>
          </p:cNvPr>
          <p:cNvCxnSpPr>
            <a:cxnSpLocks/>
          </p:cNvCxnSpPr>
          <p:nvPr/>
        </p:nvCxnSpPr>
        <p:spPr>
          <a:xfrm>
            <a:off x="2653553" y="5300520"/>
            <a:ext cx="73045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a:extLst>
              <a:ext uri="{FF2B5EF4-FFF2-40B4-BE49-F238E27FC236}">
                <a16:creationId xmlns:a16="http://schemas.microsoft.com/office/drawing/2014/main" id="{06742010-6A48-45AD-AD05-7E1F81895B51}"/>
              </a:ext>
              <a:ext uri="{C183D7F6-B498-43B3-948B-1728B52AA6E4}">
                <adec:decorative xmlns:adec="http://schemas.microsoft.com/office/drawing/2017/decorative" val="1"/>
              </a:ext>
            </a:extLst>
          </p:cNvPr>
          <p:cNvCxnSpPr>
            <a:cxnSpLocks/>
          </p:cNvCxnSpPr>
          <p:nvPr/>
        </p:nvCxnSpPr>
        <p:spPr>
          <a:xfrm>
            <a:off x="3621741" y="5300520"/>
            <a:ext cx="1627238" cy="0"/>
          </a:xfrm>
          <a:prstGeom prst="line">
            <a:avLst/>
          </a:prstGeom>
        </p:spPr>
        <p:style>
          <a:lnRef idx="3">
            <a:schemeClr val="accent2"/>
          </a:lnRef>
          <a:fillRef idx="0">
            <a:schemeClr val="accent2"/>
          </a:fillRef>
          <a:effectRef idx="2">
            <a:schemeClr val="accent2"/>
          </a:effectRef>
          <a:fontRef idx="minor">
            <a:schemeClr val="tx1"/>
          </a:fontRef>
        </p:style>
      </p:cxnSp>
      <p:sp>
        <p:nvSpPr>
          <p:cNvPr id="46" name="TextBox 45">
            <a:extLst>
              <a:ext uri="{FF2B5EF4-FFF2-40B4-BE49-F238E27FC236}">
                <a16:creationId xmlns:a16="http://schemas.microsoft.com/office/drawing/2014/main" id="{FDEAB5B9-943C-4CC8-ABF5-4341C7C990B7}"/>
              </a:ext>
            </a:extLst>
          </p:cNvPr>
          <p:cNvSpPr txBox="1"/>
          <p:nvPr/>
        </p:nvSpPr>
        <p:spPr>
          <a:xfrm>
            <a:off x="5151384" y="4980682"/>
            <a:ext cx="701946" cy="369332"/>
          </a:xfrm>
          <a:prstGeom prst="rect">
            <a:avLst/>
          </a:prstGeom>
          <a:noFill/>
        </p:spPr>
        <p:txBody>
          <a:bodyPr wrap="square" rtlCol="0">
            <a:spAutoFit/>
          </a:bodyPr>
          <a:lstStyle/>
          <a:p>
            <a:r>
              <a:rPr lang="en-US">
                <a:solidFill>
                  <a:schemeClr val="accent2">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54963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54BC-9129-4A55-8C2A-CF578D7B0745}"/>
              </a:ext>
            </a:extLst>
          </p:cNvPr>
          <p:cNvSpPr>
            <a:spLocks noGrp="1"/>
          </p:cNvSpPr>
          <p:nvPr>
            <p:ph type="title"/>
          </p:nvPr>
        </p:nvSpPr>
        <p:spPr/>
        <p:txBody>
          <a:bodyPr/>
          <a:lstStyle/>
          <a:p>
            <a:r>
              <a:rPr lang="en-US" dirty="0"/>
              <a:t>Educator Feedback About FIP RESA PLCs</a:t>
            </a:r>
          </a:p>
        </p:txBody>
      </p:sp>
      <p:sp>
        <p:nvSpPr>
          <p:cNvPr id="3" name="Text Placeholder 2">
            <a:extLst>
              <a:ext uri="{FF2B5EF4-FFF2-40B4-BE49-F238E27FC236}">
                <a16:creationId xmlns:a16="http://schemas.microsoft.com/office/drawing/2014/main" id="{5BFDE96B-F7C9-4CB3-AFE3-681DCFCDE025}"/>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2320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4BDF-ECFE-48F3-BB30-7863C4157817}"/>
              </a:ext>
            </a:extLst>
          </p:cNvPr>
          <p:cNvSpPr>
            <a:spLocks noGrp="1"/>
          </p:cNvSpPr>
          <p:nvPr>
            <p:ph type="title"/>
          </p:nvPr>
        </p:nvSpPr>
        <p:spPr>
          <a:xfrm>
            <a:off x="895350" y="585216"/>
            <a:ext cx="7918704" cy="539496"/>
          </a:xfrm>
        </p:spPr>
        <p:txBody>
          <a:bodyPr>
            <a:normAutofit fontScale="90000"/>
          </a:bodyPr>
          <a:lstStyle/>
          <a:p>
            <a:r>
              <a:rPr lang="en-US"/>
              <a:t>FIP Survey FY’2020</a:t>
            </a:r>
          </a:p>
        </p:txBody>
      </p:sp>
      <p:sp>
        <p:nvSpPr>
          <p:cNvPr id="10" name="Text Placeholder 9">
            <a:extLst>
              <a:ext uri="{FF2B5EF4-FFF2-40B4-BE49-F238E27FC236}">
                <a16:creationId xmlns:a16="http://schemas.microsoft.com/office/drawing/2014/main" id="{216DD256-6F61-437B-A367-F5FB63D38FA0}"/>
              </a:ext>
            </a:extLst>
          </p:cNvPr>
          <p:cNvSpPr>
            <a:spLocks noGrp="1"/>
          </p:cNvSpPr>
          <p:nvPr>
            <p:ph type="body" sz="quarter" idx="14"/>
          </p:nvPr>
        </p:nvSpPr>
        <p:spPr>
          <a:xfrm>
            <a:off x="895350" y="1112013"/>
            <a:ext cx="7886700" cy="369332"/>
          </a:xfrm>
        </p:spPr>
        <p:txBody>
          <a:bodyPr/>
          <a:lstStyle/>
          <a:p>
            <a:r>
              <a:rPr lang="en-US"/>
              <a:t>10 Survey Questions (n = 366)</a:t>
            </a:r>
          </a:p>
        </p:txBody>
      </p:sp>
      <p:sp>
        <p:nvSpPr>
          <p:cNvPr id="9" name="Content Placeholder 8">
            <a:extLst>
              <a:ext uri="{FF2B5EF4-FFF2-40B4-BE49-F238E27FC236}">
                <a16:creationId xmlns:a16="http://schemas.microsoft.com/office/drawing/2014/main" id="{6DD2636E-9F76-4DD1-9F0F-23A339B4E76C}"/>
              </a:ext>
            </a:extLst>
          </p:cNvPr>
          <p:cNvSpPr>
            <a:spLocks noGrp="1"/>
          </p:cNvSpPr>
          <p:nvPr>
            <p:ph idx="1"/>
          </p:nvPr>
        </p:nvSpPr>
        <p:spPr>
          <a:xfrm>
            <a:off x="895350" y="1825625"/>
            <a:ext cx="7886700" cy="4197635"/>
          </a:xfrm>
        </p:spPr>
        <p:txBody>
          <a:bodyPr>
            <a:normAutofit fontScale="92500"/>
          </a:bodyPr>
          <a:lstStyle/>
          <a:p>
            <a:pPr marL="341313" indent="-341313">
              <a:lnSpc>
                <a:spcPct val="120000"/>
              </a:lnSpc>
              <a:spcBef>
                <a:spcPts val="0"/>
              </a:spcBef>
              <a:buFont typeface="+mj-lt"/>
              <a:buAutoNum type="arabicPeriod"/>
            </a:pPr>
            <a:r>
              <a:rPr lang="en-US" sz="1400"/>
              <a:t>Please identify the Regional Education Service Agency (RESA) that supports your school district.</a:t>
            </a:r>
          </a:p>
          <a:p>
            <a:pPr marL="341313" indent="-341313">
              <a:lnSpc>
                <a:spcPct val="120000"/>
              </a:lnSpc>
              <a:spcBef>
                <a:spcPts val="0"/>
              </a:spcBef>
              <a:buFont typeface="+mj-lt"/>
              <a:buAutoNum type="arabicPeriod"/>
            </a:pPr>
            <a:r>
              <a:rPr lang="en-US" sz="1400"/>
              <a:t>Please select one answer choice below that best describes your role as an educator.</a:t>
            </a:r>
          </a:p>
          <a:p>
            <a:pPr marL="341313" indent="-341313">
              <a:lnSpc>
                <a:spcPct val="120000"/>
              </a:lnSpc>
              <a:spcBef>
                <a:spcPts val="0"/>
              </a:spcBef>
              <a:buFont typeface="+mj-lt"/>
              <a:buAutoNum type="arabicPeriod"/>
            </a:pPr>
            <a:r>
              <a:rPr lang="en-US" sz="1400"/>
              <a:t>How were you initially made aware of Georgia FIP online professional learning?</a:t>
            </a:r>
          </a:p>
          <a:p>
            <a:pPr marL="341313" indent="-341313">
              <a:lnSpc>
                <a:spcPct val="120000"/>
              </a:lnSpc>
              <a:spcBef>
                <a:spcPts val="0"/>
              </a:spcBef>
              <a:buFont typeface="+mj-lt"/>
              <a:buAutoNum type="arabicPeriod"/>
            </a:pPr>
            <a:r>
              <a:rPr lang="en-US" sz="1400"/>
              <a:t>Please check the appropriate box to indicate your current status in GA FIP professional  learning OR check ALL GA FIP online learning courses that you have completed.</a:t>
            </a:r>
          </a:p>
          <a:p>
            <a:pPr marL="341313" indent="-341313">
              <a:lnSpc>
                <a:spcPct val="120000"/>
              </a:lnSpc>
              <a:spcBef>
                <a:spcPts val="0"/>
              </a:spcBef>
              <a:buFont typeface="+mj-lt"/>
              <a:buAutoNum type="arabicPeriod"/>
            </a:pPr>
            <a:r>
              <a:rPr lang="en-US" sz="1400" b="1">
                <a:solidFill>
                  <a:schemeClr val="accent2">
                    <a:lumMod val="75000"/>
                  </a:schemeClr>
                </a:solidFill>
              </a:rPr>
              <a:t>Please rate your perception of the usefulness of the content in Georgia FIP to your classroom work with students.</a:t>
            </a:r>
          </a:p>
          <a:p>
            <a:pPr marL="341313" indent="-341313">
              <a:lnSpc>
                <a:spcPct val="120000"/>
              </a:lnSpc>
              <a:spcBef>
                <a:spcPts val="0"/>
              </a:spcBef>
              <a:buFont typeface="+mj-lt"/>
              <a:buAutoNum type="arabicPeriod"/>
            </a:pPr>
            <a:r>
              <a:rPr lang="en-US" sz="1400"/>
              <a:t>Please rate your perception of the usefulness of learning about FIP through a professional learning community (PLC)?</a:t>
            </a:r>
          </a:p>
          <a:p>
            <a:pPr marL="341313" indent="-341313">
              <a:lnSpc>
                <a:spcPct val="120000"/>
              </a:lnSpc>
              <a:spcBef>
                <a:spcPts val="0"/>
              </a:spcBef>
              <a:buFont typeface="+mj-lt"/>
              <a:buAutoNum type="arabicPeriod"/>
            </a:pPr>
            <a:r>
              <a:rPr lang="en-US" sz="1400" b="1">
                <a:solidFill>
                  <a:schemeClr val="accent2">
                    <a:lumMod val="75000"/>
                  </a:schemeClr>
                </a:solidFill>
              </a:rPr>
              <a:t>Please list any changes that you've made in your work that are a direct result  of participating in Georgia FIP professional learning. If you have not made any changes to your practice, write N/A.</a:t>
            </a:r>
          </a:p>
          <a:p>
            <a:pPr marL="341313" indent="-341313">
              <a:lnSpc>
                <a:spcPct val="120000"/>
              </a:lnSpc>
              <a:spcBef>
                <a:spcPts val="0"/>
              </a:spcBef>
              <a:buFont typeface="+mj-lt"/>
              <a:buAutoNum type="arabicPeriod"/>
            </a:pPr>
            <a:r>
              <a:rPr lang="en-US" sz="1400"/>
              <a:t>If you serve as the Instructional Coach/Teacher-leader for Georgia FIP professional learning, please rate your experience using the Facilitators' Guides and Resources.</a:t>
            </a:r>
          </a:p>
          <a:p>
            <a:pPr marL="341313" indent="-341313">
              <a:lnSpc>
                <a:spcPct val="120000"/>
              </a:lnSpc>
              <a:spcBef>
                <a:spcPts val="0"/>
              </a:spcBef>
              <a:buFont typeface="+mj-lt"/>
              <a:buAutoNum type="arabicPeriod"/>
            </a:pPr>
            <a:r>
              <a:rPr lang="en-US" sz="1400"/>
              <a:t>Please share any additional feedback about your experience with Georgia FIP professional learning in the comment box below. If you have not taken FIP courses, enter N/A.</a:t>
            </a:r>
          </a:p>
          <a:p>
            <a:pPr marL="341313" indent="-341313">
              <a:lnSpc>
                <a:spcPct val="120000"/>
              </a:lnSpc>
              <a:spcBef>
                <a:spcPts val="0"/>
              </a:spcBef>
              <a:buFont typeface="+mj-lt"/>
              <a:buAutoNum type="arabicPeriod"/>
            </a:pPr>
            <a:r>
              <a:rPr lang="en-US" sz="1400"/>
              <a:t>What suggestions can you share that would enhance GA FIP professional learning?</a:t>
            </a:r>
          </a:p>
        </p:txBody>
      </p:sp>
      <p:sp>
        <p:nvSpPr>
          <p:cNvPr id="3" name="Date Placeholder 2">
            <a:extLst>
              <a:ext uri="{FF2B5EF4-FFF2-40B4-BE49-F238E27FC236}">
                <a16:creationId xmlns:a16="http://schemas.microsoft.com/office/drawing/2014/main" id="{A46F1498-AD16-46CD-A10A-9ADF2D93EF80}"/>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974575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9CA1-8D6F-40FC-81AE-FC7B7F1988BF}"/>
              </a:ext>
            </a:extLst>
          </p:cNvPr>
          <p:cNvSpPr>
            <a:spLocks noGrp="1"/>
          </p:cNvSpPr>
          <p:nvPr>
            <p:ph type="title"/>
          </p:nvPr>
        </p:nvSpPr>
        <p:spPr>
          <a:xfrm>
            <a:off x="895350" y="585788"/>
            <a:ext cx="8248650" cy="538162"/>
          </a:xfrm>
        </p:spPr>
        <p:txBody>
          <a:bodyPr>
            <a:noAutofit/>
          </a:bodyPr>
          <a:lstStyle/>
          <a:p>
            <a:r>
              <a:rPr lang="en-US" sz="2800"/>
              <a:t>Historical Data from FIP Feedback Survey</a:t>
            </a:r>
          </a:p>
        </p:txBody>
      </p:sp>
      <p:sp>
        <p:nvSpPr>
          <p:cNvPr id="7" name="Text Placeholder 6">
            <a:extLst>
              <a:ext uri="{FF2B5EF4-FFF2-40B4-BE49-F238E27FC236}">
                <a16:creationId xmlns:a16="http://schemas.microsoft.com/office/drawing/2014/main" id="{2CA51AD9-FBEF-4CC2-AB27-82264A38561D}"/>
              </a:ext>
            </a:extLst>
          </p:cNvPr>
          <p:cNvSpPr>
            <a:spLocks noGrp="1"/>
          </p:cNvSpPr>
          <p:nvPr>
            <p:ph type="body" sz="quarter" idx="14"/>
          </p:nvPr>
        </p:nvSpPr>
        <p:spPr>
          <a:xfrm>
            <a:off x="895350" y="1111250"/>
            <a:ext cx="7886700" cy="840230"/>
          </a:xfrm>
        </p:spPr>
        <p:txBody>
          <a:bodyPr/>
          <a:lstStyle/>
          <a:p>
            <a:r>
              <a:rPr lang="en-US" sz="1800">
                <a:solidFill>
                  <a:schemeClr val="accent2">
                    <a:lumMod val="75000"/>
                  </a:schemeClr>
                </a:solidFill>
              </a:rPr>
              <a:t>Q5:  </a:t>
            </a:r>
            <a:br>
              <a:rPr lang="en-US" sz="1800"/>
            </a:br>
            <a:r>
              <a:rPr lang="en-US" sz="1800"/>
              <a:t>Please rate your perception of the usefulness of the content in Georgia FIP to your classroom work with students.</a:t>
            </a:r>
          </a:p>
        </p:txBody>
      </p:sp>
      <p:sp>
        <p:nvSpPr>
          <p:cNvPr id="5" name="Date Placeholder 4">
            <a:extLst>
              <a:ext uri="{FF2B5EF4-FFF2-40B4-BE49-F238E27FC236}">
                <a16:creationId xmlns:a16="http://schemas.microsoft.com/office/drawing/2014/main" id="{E1A07D55-20F2-4B12-8967-9B6A9A6E3167}"/>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graphicFrame>
        <p:nvGraphicFramePr>
          <p:cNvPr id="4" name="Table 5">
            <a:extLst>
              <a:ext uri="{FF2B5EF4-FFF2-40B4-BE49-F238E27FC236}">
                <a16:creationId xmlns:a16="http://schemas.microsoft.com/office/drawing/2014/main" id="{1BE6293B-8545-442D-AB71-592E04CA452B}"/>
              </a:ext>
            </a:extLst>
          </p:cNvPr>
          <p:cNvGraphicFramePr>
            <a:graphicFrameLocks noGrp="1"/>
          </p:cNvGraphicFramePr>
          <p:nvPr>
            <p:extLst>
              <p:ext uri="{D42A27DB-BD31-4B8C-83A1-F6EECF244321}">
                <p14:modId xmlns:p14="http://schemas.microsoft.com/office/powerpoint/2010/main" val="3073990362"/>
              </p:ext>
            </p:extLst>
          </p:nvPr>
        </p:nvGraphicFramePr>
        <p:xfrm>
          <a:off x="1265506" y="2051838"/>
          <a:ext cx="7146387" cy="3040380"/>
        </p:xfrm>
        <a:graphic>
          <a:graphicData uri="http://schemas.openxmlformats.org/drawingml/2006/table">
            <a:tbl>
              <a:tblPr firstRow="1" bandRow="1">
                <a:tableStyleId>{5C22544A-7EE6-4342-B048-85BDC9FD1C3A}</a:tableStyleId>
              </a:tblPr>
              <a:tblGrid>
                <a:gridCol w="2382129">
                  <a:extLst>
                    <a:ext uri="{9D8B030D-6E8A-4147-A177-3AD203B41FA5}">
                      <a16:colId xmlns:a16="http://schemas.microsoft.com/office/drawing/2014/main" val="912296974"/>
                    </a:ext>
                  </a:extLst>
                </a:gridCol>
                <a:gridCol w="2382129">
                  <a:extLst>
                    <a:ext uri="{9D8B030D-6E8A-4147-A177-3AD203B41FA5}">
                      <a16:colId xmlns:a16="http://schemas.microsoft.com/office/drawing/2014/main" val="599673143"/>
                    </a:ext>
                  </a:extLst>
                </a:gridCol>
                <a:gridCol w="2382129">
                  <a:extLst>
                    <a:ext uri="{9D8B030D-6E8A-4147-A177-3AD203B41FA5}">
                      <a16:colId xmlns:a16="http://schemas.microsoft.com/office/drawing/2014/main" val="3247188410"/>
                    </a:ext>
                  </a:extLst>
                </a:gridCol>
              </a:tblGrid>
              <a:tr h="437088">
                <a:tc>
                  <a:txBody>
                    <a:bodyPr/>
                    <a:lstStyle/>
                    <a:p>
                      <a:pPr algn="ctr"/>
                      <a:endParaRPr lang="en-US" sz="2000">
                        <a:latin typeface="Arial" panose="020B0604020202020204" pitchFamily="34" charset="0"/>
                        <a:cs typeface="Arial" panose="020B0604020202020204" pitchFamily="34" charset="0"/>
                      </a:endParaRPr>
                    </a:p>
                    <a:p>
                      <a:pPr algn="ctr"/>
                      <a:r>
                        <a:rPr lang="en-US" sz="2000">
                          <a:latin typeface="Arial" panose="020B0604020202020204" pitchFamily="34" charset="0"/>
                          <a:cs typeface="Arial" panose="020B0604020202020204" pitchFamily="34" charset="0"/>
                        </a:rPr>
                        <a:t>Year</a:t>
                      </a:r>
                    </a:p>
                    <a:p>
                      <a:pPr algn="ctr"/>
                      <a:endParaRPr lang="en-US" sz="200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Number of Survey Participants</a:t>
                      </a: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Positive Perceptions on Usefulness of FIP</a:t>
                      </a:r>
                    </a:p>
                  </a:txBody>
                  <a:tcPr marL="68580" marR="68580" marT="34290" marB="34290" anchor="ctr"/>
                </a:tc>
                <a:extLst>
                  <a:ext uri="{0D108BD9-81ED-4DB2-BD59-A6C34878D82A}">
                    <a16:rowId xmlns:a16="http://schemas.microsoft.com/office/drawing/2014/main" val="1728149504"/>
                  </a:ext>
                </a:extLst>
              </a:tr>
              <a:tr h="685800">
                <a:tc>
                  <a:txBody>
                    <a:bodyPr/>
                    <a:lstStyle/>
                    <a:p>
                      <a:pPr algn="ctr"/>
                      <a:r>
                        <a:rPr lang="en-US" sz="2000">
                          <a:latin typeface="Arial" panose="020B0604020202020204" pitchFamily="34" charset="0"/>
                          <a:cs typeface="Arial" panose="020B0604020202020204" pitchFamily="34" charset="0"/>
                        </a:rPr>
                        <a:t>2017-2018</a:t>
                      </a: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460</a:t>
                      </a: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91%</a:t>
                      </a:r>
                    </a:p>
                  </a:txBody>
                  <a:tcPr marL="68580" marR="68580" marT="34290" marB="34290" anchor="ctr"/>
                </a:tc>
                <a:extLst>
                  <a:ext uri="{0D108BD9-81ED-4DB2-BD59-A6C34878D82A}">
                    <a16:rowId xmlns:a16="http://schemas.microsoft.com/office/drawing/2014/main" val="1093276207"/>
                  </a:ext>
                </a:extLst>
              </a:tr>
              <a:tr h="685800">
                <a:tc>
                  <a:txBody>
                    <a:bodyPr/>
                    <a:lstStyle/>
                    <a:p>
                      <a:pPr algn="ctr"/>
                      <a:r>
                        <a:rPr lang="en-US" sz="2000">
                          <a:latin typeface="Arial" panose="020B0604020202020204" pitchFamily="34" charset="0"/>
                          <a:cs typeface="Arial" panose="020B0604020202020204" pitchFamily="34" charset="0"/>
                        </a:rPr>
                        <a:t>2018-2019</a:t>
                      </a: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504</a:t>
                      </a: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94%</a:t>
                      </a:r>
                    </a:p>
                  </a:txBody>
                  <a:tcPr marL="68580" marR="68580" marT="34290" marB="34290" anchor="ctr"/>
                </a:tc>
                <a:extLst>
                  <a:ext uri="{0D108BD9-81ED-4DB2-BD59-A6C34878D82A}">
                    <a16:rowId xmlns:a16="http://schemas.microsoft.com/office/drawing/2014/main" val="2396670238"/>
                  </a:ext>
                </a:extLst>
              </a:tr>
              <a:tr h="685800">
                <a:tc>
                  <a:txBody>
                    <a:bodyPr/>
                    <a:lstStyle/>
                    <a:p>
                      <a:pPr algn="ctr"/>
                      <a:r>
                        <a:rPr lang="en-US" sz="2000">
                          <a:latin typeface="Arial" panose="020B0604020202020204" pitchFamily="34" charset="0"/>
                          <a:cs typeface="Arial" panose="020B0604020202020204" pitchFamily="34" charset="0"/>
                        </a:rPr>
                        <a:t>2019-2020</a:t>
                      </a:r>
                    </a:p>
                  </a:txBody>
                  <a:tcPr marL="68580" marR="68580" marT="34290" marB="34290" anchor="ctr"/>
                </a:tc>
                <a:tc>
                  <a:txBody>
                    <a:bodyPr/>
                    <a:lstStyle/>
                    <a:p>
                      <a:pPr algn="ctr"/>
                      <a:r>
                        <a:rPr lang="en-US" sz="2000">
                          <a:latin typeface="Arial" panose="020B0604020202020204" pitchFamily="34" charset="0"/>
                          <a:cs typeface="Arial" panose="020B0604020202020204" pitchFamily="34" charset="0"/>
                        </a:rPr>
                        <a:t>355</a:t>
                      </a:r>
                    </a:p>
                  </a:txBody>
                  <a:tcPr marL="68580" marR="68580" marT="34290" marB="34290" anchor="ctr"/>
                </a:tc>
                <a:tc>
                  <a:txBody>
                    <a:bodyPr/>
                    <a:lstStyle/>
                    <a:p>
                      <a:pPr algn="ctr"/>
                      <a:r>
                        <a:rPr lang="en-US" sz="2000" dirty="0">
                          <a:latin typeface="Arial" panose="020B0604020202020204" pitchFamily="34" charset="0"/>
                          <a:cs typeface="Arial" panose="020B0604020202020204" pitchFamily="34" charset="0"/>
                        </a:rPr>
                        <a:t>95%</a:t>
                      </a:r>
                    </a:p>
                  </a:txBody>
                  <a:tcPr marL="68580" marR="68580" marT="34290" marB="34290" anchor="ctr"/>
                </a:tc>
                <a:extLst>
                  <a:ext uri="{0D108BD9-81ED-4DB2-BD59-A6C34878D82A}">
                    <a16:rowId xmlns:a16="http://schemas.microsoft.com/office/drawing/2014/main" val="1655600937"/>
                  </a:ext>
                </a:extLst>
              </a:tr>
            </a:tbl>
          </a:graphicData>
        </a:graphic>
      </p:graphicFrame>
      <p:sp>
        <p:nvSpPr>
          <p:cNvPr id="3" name="TextBox 2">
            <a:extLst>
              <a:ext uri="{FF2B5EF4-FFF2-40B4-BE49-F238E27FC236}">
                <a16:creationId xmlns:a16="http://schemas.microsoft.com/office/drawing/2014/main" id="{ECFCE5BB-34DE-421D-A8F8-F8516A5CD278}"/>
              </a:ext>
            </a:extLst>
          </p:cNvPr>
          <p:cNvSpPr txBox="1"/>
          <p:nvPr/>
        </p:nvSpPr>
        <p:spPr>
          <a:xfrm>
            <a:off x="979054" y="5577473"/>
            <a:ext cx="6698261"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Note: In FY’21, 701 educators participated in FIP PLCS at RESAs.</a:t>
            </a:r>
          </a:p>
        </p:txBody>
      </p:sp>
    </p:spTree>
    <p:extLst>
      <p:ext uri="{BB962C8B-B14F-4D97-AF65-F5344CB8AC3E}">
        <p14:creationId xmlns:p14="http://schemas.microsoft.com/office/powerpoint/2010/main" val="328825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800445-6775-42CF-8927-A9221E812D4D}"/>
              </a:ext>
            </a:extLst>
          </p:cNvPr>
          <p:cNvSpPr>
            <a:spLocks noGrp="1"/>
          </p:cNvSpPr>
          <p:nvPr>
            <p:ph type="title"/>
          </p:nvPr>
        </p:nvSpPr>
        <p:spPr>
          <a:xfrm>
            <a:off x="895350" y="585788"/>
            <a:ext cx="8248650" cy="538162"/>
          </a:xfrm>
        </p:spPr>
        <p:txBody>
          <a:bodyPr>
            <a:normAutofit fontScale="90000"/>
          </a:bodyPr>
          <a:lstStyle/>
          <a:p>
            <a:r>
              <a:rPr lang="en-US">
                <a:solidFill>
                  <a:schemeClr val="accent2">
                    <a:lumMod val="75000"/>
                  </a:schemeClr>
                </a:solidFill>
              </a:rPr>
              <a:t>Q5</a:t>
            </a:r>
            <a:r>
              <a:rPr lang="en-US"/>
              <a:t> Sample Anecdotal Comments (174/366)</a:t>
            </a:r>
          </a:p>
        </p:txBody>
      </p:sp>
      <p:sp>
        <p:nvSpPr>
          <p:cNvPr id="6" name="Content Placeholder 5">
            <a:extLst>
              <a:ext uri="{FF2B5EF4-FFF2-40B4-BE49-F238E27FC236}">
                <a16:creationId xmlns:a16="http://schemas.microsoft.com/office/drawing/2014/main" id="{C7C8D018-F543-4E05-99CB-4268248A28DF}"/>
              </a:ext>
            </a:extLst>
          </p:cNvPr>
          <p:cNvSpPr>
            <a:spLocks noGrp="1"/>
          </p:cNvSpPr>
          <p:nvPr>
            <p:ph idx="1"/>
          </p:nvPr>
        </p:nvSpPr>
        <p:spPr>
          <a:xfrm>
            <a:off x="895350" y="1825625"/>
            <a:ext cx="7886700" cy="4197635"/>
          </a:xfrm>
        </p:spPr>
        <p:txBody>
          <a:bodyPr>
            <a:normAutofit fontScale="92500" lnSpcReduction="20000"/>
          </a:bodyPr>
          <a:lstStyle/>
          <a:p>
            <a:pPr marL="285750" indent="-285750">
              <a:lnSpc>
                <a:spcPct val="110000"/>
              </a:lnSpc>
              <a:spcBef>
                <a:spcPts val="0"/>
              </a:spcBef>
              <a:buFont typeface="+mj-lt"/>
              <a:buAutoNum type="arabicPeriod"/>
            </a:pPr>
            <a:r>
              <a:rPr lang="en-US" sz="1800" i="1"/>
              <a:t>Coming into the classroom from a non-education background, this was an excellent resource to help give me the vocabulary of education and shed much needed light into some places I had just been feeling my way through in the dark.</a:t>
            </a:r>
          </a:p>
          <a:p>
            <a:pPr marL="285750" indent="-285750">
              <a:lnSpc>
                <a:spcPct val="110000"/>
              </a:lnSpc>
              <a:spcBef>
                <a:spcPts val="0"/>
              </a:spcBef>
              <a:buFont typeface="+mj-lt"/>
              <a:buAutoNum type="arabicPeriod"/>
            </a:pPr>
            <a:r>
              <a:rPr lang="en-US" sz="1800" i="1"/>
              <a:t>This gave me a broader view of how to use formative practices in learning music theory.</a:t>
            </a:r>
          </a:p>
          <a:p>
            <a:pPr marL="285750" indent="-285750">
              <a:lnSpc>
                <a:spcPct val="110000"/>
              </a:lnSpc>
              <a:spcBef>
                <a:spcPts val="0"/>
              </a:spcBef>
              <a:buFont typeface="+mj-lt"/>
              <a:buAutoNum type="arabicPeriod"/>
            </a:pPr>
            <a:r>
              <a:rPr lang="en-US" sz="1800" i="1"/>
              <a:t>The content was very useful in gearing my differentiated instruction and also setting clear learning targets.</a:t>
            </a:r>
          </a:p>
          <a:p>
            <a:pPr marL="285750" indent="-285750">
              <a:lnSpc>
                <a:spcPct val="110000"/>
              </a:lnSpc>
              <a:spcBef>
                <a:spcPts val="0"/>
              </a:spcBef>
              <a:buFont typeface="+mj-lt"/>
              <a:buAutoNum type="arabicPeriod"/>
            </a:pPr>
            <a:r>
              <a:rPr lang="en-US" sz="1800" i="1"/>
              <a:t>I will implement these practices into all content areas in my classroom. I want to focus more on assessment for learning by using it to drive instruction and having students monitor their own learning and closing gaps that they see themselves.</a:t>
            </a:r>
          </a:p>
          <a:p>
            <a:pPr marL="285750" indent="-285750">
              <a:lnSpc>
                <a:spcPct val="110000"/>
              </a:lnSpc>
              <a:spcBef>
                <a:spcPts val="0"/>
              </a:spcBef>
              <a:buFont typeface="+mj-lt"/>
              <a:buAutoNum type="arabicPeriod"/>
            </a:pPr>
            <a:r>
              <a:rPr lang="en-US" sz="1800" i="1"/>
              <a:t>Creating clear learning targets and providing appropriate formative and summative assessment help students understand what and why they are learning. The assessments tools help students and teachers identify their strengthens and weaknesses in order to move toward mastery of the standards.</a:t>
            </a:r>
          </a:p>
        </p:txBody>
      </p:sp>
      <p:sp>
        <p:nvSpPr>
          <p:cNvPr id="2" name="Date Placeholder 1">
            <a:extLst>
              <a:ext uri="{FF2B5EF4-FFF2-40B4-BE49-F238E27FC236}">
                <a16:creationId xmlns:a16="http://schemas.microsoft.com/office/drawing/2014/main" id="{4F9AE095-29D8-49BD-BA36-2723ECADD229}"/>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51842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F690F-0A5C-4BE6-ABC2-0134DA479750}"/>
              </a:ext>
            </a:extLst>
          </p:cNvPr>
          <p:cNvSpPr>
            <a:spLocks noGrp="1"/>
          </p:cNvSpPr>
          <p:nvPr>
            <p:ph type="title"/>
          </p:nvPr>
        </p:nvSpPr>
        <p:spPr/>
        <p:txBody>
          <a:bodyPr>
            <a:normAutofit fontScale="90000"/>
          </a:bodyPr>
          <a:lstStyle/>
          <a:p>
            <a:r>
              <a:rPr lang="en-US"/>
              <a:t>Formative Assessment Resources</a:t>
            </a:r>
          </a:p>
        </p:txBody>
      </p:sp>
      <p:pic>
        <p:nvPicPr>
          <p:cNvPr id="7" name="Content Placeholder 6">
            <a:extLst>
              <a:ext uri="{FF2B5EF4-FFF2-40B4-BE49-F238E27FC236}">
                <a16:creationId xmlns:a16="http://schemas.microsoft.com/office/drawing/2014/main" id="{6F04D34C-48C4-42F3-8F1D-AEE037556378}"/>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394548" y="2241684"/>
            <a:ext cx="2756042" cy="787440"/>
          </a:xfrm>
        </p:spPr>
      </p:pic>
      <p:sp>
        <p:nvSpPr>
          <p:cNvPr id="6" name="Text Placeholder 5">
            <a:extLst>
              <a:ext uri="{FF2B5EF4-FFF2-40B4-BE49-F238E27FC236}">
                <a16:creationId xmlns:a16="http://schemas.microsoft.com/office/drawing/2014/main" id="{DB21FC1E-524F-409C-810C-1283D203A12B}"/>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10" name="Date Placeholder 1">
            <a:extLst>
              <a:ext uri="{FF2B5EF4-FFF2-40B4-BE49-F238E27FC236}">
                <a16:creationId xmlns:a16="http://schemas.microsoft.com/office/drawing/2014/main" id="{DE3FC99E-2418-486A-A2F5-B3A61C47554B}"/>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pic>
        <p:nvPicPr>
          <p:cNvPr id="110594" name="Picture 2">
            <a:extLst>
              <a:ext uri="{FF2B5EF4-FFF2-40B4-BE49-F238E27FC236}">
                <a16:creationId xmlns:a16="http://schemas.microsoft.com/office/drawing/2014/main" id="{E7058B6D-B1D1-4845-BD41-49A9B7F2AB1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076" y="1238695"/>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0596" name="Picture 4">
            <a:extLst>
              <a:ext uri="{FF2B5EF4-FFF2-40B4-BE49-F238E27FC236}">
                <a16:creationId xmlns:a16="http://schemas.microsoft.com/office/drawing/2014/main" id="{34F455F8-5B14-4E39-ADD2-C5FDEE3BC34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422" y="2630413"/>
            <a:ext cx="3098307" cy="1355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D73A72-3A1D-479F-B8AC-CEF89D058D7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38823" y="3308167"/>
            <a:ext cx="1557297" cy="1938131"/>
          </a:xfrm>
          <a:prstGeom prst="rect">
            <a:avLst/>
          </a:prstGeom>
        </p:spPr>
      </p:pic>
      <p:pic>
        <p:nvPicPr>
          <p:cNvPr id="11" name="Picture 10">
            <a:extLst>
              <a:ext uri="{FF2B5EF4-FFF2-40B4-BE49-F238E27FC236}">
                <a16:creationId xmlns:a16="http://schemas.microsoft.com/office/drawing/2014/main" id="{F3595DFD-BF78-4F99-A9C4-274DED1FF45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394548" y="3756156"/>
            <a:ext cx="2013053" cy="1898748"/>
          </a:xfrm>
          <a:prstGeom prst="rect">
            <a:avLst/>
          </a:prstGeom>
        </p:spPr>
      </p:pic>
      <p:pic>
        <p:nvPicPr>
          <p:cNvPr id="13" name="Picture 12">
            <a:extLst>
              <a:ext uri="{FF2B5EF4-FFF2-40B4-BE49-F238E27FC236}">
                <a16:creationId xmlns:a16="http://schemas.microsoft.com/office/drawing/2014/main" id="{8631FDAA-F6E5-49AD-BE96-022D1469532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405178" y="4084383"/>
            <a:ext cx="1828800" cy="1938131"/>
          </a:xfrm>
          <a:prstGeom prst="rect">
            <a:avLst/>
          </a:prstGeom>
        </p:spPr>
      </p:pic>
    </p:spTree>
    <p:extLst>
      <p:ext uri="{BB962C8B-B14F-4D97-AF65-F5344CB8AC3E}">
        <p14:creationId xmlns:p14="http://schemas.microsoft.com/office/powerpoint/2010/main" val="12761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D5B8CE-0C27-4F78-8977-DDA37DE52DA7}"/>
              </a:ext>
            </a:extLst>
          </p:cNvPr>
          <p:cNvSpPr>
            <a:spLocks noGrp="1"/>
          </p:cNvSpPr>
          <p:nvPr>
            <p:ph type="title"/>
          </p:nvPr>
        </p:nvSpPr>
        <p:spPr>
          <a:xfrm>
            <a:off x="895350" y="585216"/>
            <a:ext cx="7918704" cy="539496"/>
          </a:xfrm>
        </p:spPr>
        <p:txBody>
          <a:bodyPr>
            <a:noAutofit/>
          </a:bodyPr>
          <a:lstStyle/>
          <a:p>
            <a:r>
              <a:rPr lang="en-US" sz="2000">
                <a:solidFill>
                  <a:schemeClr val="accent2">
                    <a:lumMod val="75000"/>
                  </a:schemeClr>
                </a:solidFill>
              </a:rPr>
              <a:t>Q7</a:t>
            </a:r>
            <a:r>
              <a:rPr lang="en-US" sz="2000"/>
              <a:t> Please list any changes that you've made in your work that are a direct result  of participating in Georgia FIP professional learning. If you have not made any changes to your practice, write N/A. </a:t>
            </a:r>
          </a:p>
        </p:txBody>
      </p:sp>
      <p:sp>
        <p:nvSpPr>
          <p:cNvPr id="10" name="Text Placeholder 9">
            <a:extLst>
              <a:ext uri="{FF2B5EF4-FFF2-40B4-BE49-F238E27FC236}">
                <a16:creationId xmlns:a16="http://schemas.microsoft.com/office/drawing/2014/main" id="{220CFC5A-1F83-4FF1-BA69-3E511871064B}"/>
              </a:ext>
            </a:extLst>
          </p:cNvPr>
          <p:cNvSpPr>
            <a:spLocks noGrp="1"/>
          </p:cNvSpPr>
          <p:nvPr>
            <p:ph type="body" sz="quarter" idx="14"/>
          </p:nvPr>
        </p:nvSpPr>
        <p:spPr>
          <a:xfrm>
            <a:off x="895350" y="1656947"/>
            <a:ext cx="7886700" cy="369332"/>
          </a:xfrm>
        </p:spPr>
        <p:txBody>
          <a:bodyPr/>
          <a:lstStyle/>
          <a:p>
            <a:r>
              <a:rPr lang="en-US" sz="2000"/>
              <a:t>366/366 with 104 as N/A</a:t>
            </a:r>
            <a:endParaRPr lang="en-US"/>
          </a:p>
        </p:txBody>
      </p:sp>
      <p:sp>
        <p:nvSpPr>
          <p:cNvPr id="3" name="Content Placeholder 2">
            <a:extLst>
              <a:ext uri="{FF2B5EF4-FFF2-40B4-BE49-F238E27FC236}">
                <a16:creationId xmlns:a16="http://schemas.microsoft.com/office/drawing/2014/main" id="{35EEC37D-0E1C-4A9F-B663-F9A57A29EB8A}"/>
              </a:ext>
            </a:extLst>
          </p:cNvPr>
          <p:cNvSpPr>
            <a:spLocks noGrp="1"/>
          </p:cNvSpPr>
          <p:nvPr>
            <p:ph idx="1"/>
          </p:nvPr>
        </p:nvSpPr>
        <p:spPr>
          <a:xfrm>
            <a:off x="895350" y="2065764"/>
            <a:ext cx="7886700" cy="4197350"/>
          </a:xfrm>
        </p:spPr>
        <p:txBody>
          <a:bodyPr>
            <a:normAutofit fontScale="62500" lnSpcReduction="20000"/>
          </a:bodyPr>
          <a:lstStyle/>
          <a:p>
            <a:pPr marL="341313" indent="-341313">
              <a:buFont typeface="+mj-lt"/>
              <a:buAutoNum type="arabicPeriod"/>
            </a:pPr>
            <a:r>
              <a:rPr lang="en-US" i="1"/>
              <a:t>I have changed in the way I look at the end product that I have asked the student to create. I try to make sure what I am teaching will assist the students to the pathway of creating the end product.</a:t>
            </a:r>
          </a:p>
          <a:p>
            <a:pPr marL="341313" indent="-341313">
              <a:buFont typeface="+mj-lt"/>
              <a:buAutoNum type="arabicPeriod"/>
            </a:pPr>
            <a:r>
              <a:rPr lang="en-US" i="1"/>
              <a:t>I provide more detailed feedback to my students.</a:t>
            </a:r>
          </a:p>
          <a:p>
            <a:pPr marL="341313" indent="-341313">
              <a:buFont typeface="+mj-lt"/>
              <a:buAutoNum type="arabicPeriod"/>
            </a:pPr>
            <a:r>
              <a:rPr lang="en-US" i="1"/>
              <a:t>Georgia FIP helped me improve my lesson plans.</a:t>
            </a:r>
          </a:p>
          <a:p>
            <a:pPr marL="341313" indent="-341313">
              <a:buFont typeface="+mj-lt"/>
              <a:buAutoNum type="arabicPeriod"/>
            </a:pPr>
            <a:r>
              <a:rPr lang="en-US" i="1"/>
              <a:t>Creating assessment blueprints.</a:t>
            </a:r>
          </a:p>
          <a:p>
            <a:pPr marL="341313" indent="-341313">
              <a:buFont typeface="+mj-lt"/>
              <a:buAutoNum type="arabicPeriod"/>
            </a:pPr>
            <a:r>
              <a:rPr lang="en-US" i="1"/>
              <a:t>Focus on demonstration of mastery, clear and measurable learning targets, understanding the "why" behind instructional tasks and assignments.</a:t>
            </a:r>
          </a:p>
          <a:p>
            <a:pPr marL="341313" indent="-341313">
              <a:buFont typeface="+mj-lt"/>
              <a:buAutoNum type="arabicPeriod"/>
            </a:pPr>
            <a:r>
              <a:rPr lang="en-US" i="1"/>
              <a:t>I have begun incorporating learning targets throughout my instruction and not just at the beginning. I have become clearer with my expectations and have given my students more rubrics so they can track their progress towards those expectations. Next school year, I am looking forward to incorporating more self-assessment and reflection for my students.</a:t>
            </a:r>
          </a:p>
        </p:txBody>
      </p:sp>
      <p:sp>
        <p:nvSpPr>
          <p:cNvPr id="2" name="Date Placeholder 1">
            <a:extLst>
              <a:ext uri="{FF2B5EF4-FFF2-40B4-BE49-F238E27FC236}">
                <a16:creationId xmlns:a16="http://schemas.microsoft.com/office/drawing/2014/main" id="{BFC5F6D5-DA87-4960-9EBF-D7C9CD96B924}"/>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80624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9EF0-811F-4737-928F-309EF3ECBAD7}"/>
              </a:ext>
            </a:extLst>
          </p:cNvPr>
          <p:cNvSpPr>
            <a:spLocks noGrp="1"/>
          </p:cNvSpPr>
          <p:nvPr>
            <p:ph type="title"/>
          </p:nvPr>
        </p:nvSpPr>
        <p:spPr/>
        <p:txBody>
          <a:bodyPr/>
          <a:lstStyle/>
          <a:p>
            <a:r>
              <a:rPr lang="en-US"/>
              <a:t>Getting Started with FIP Professional Learning</a:t>
            </a:r>
          </a:p>
        </p:txBody>
      </p:sp>
      <p:sp>
        <p:nvSpPr>
          <p:cNvPr id="3" name="Text Placeholder 2">
            <a:extLst>
              <a:ext uri="{FF2B5EF4-FFF2-40B4-BE49-F238E27FC236}">
                <a16:creationId xmlns:a16="http://schemas.microsoft.com/office/drawing/2014/main" id="{1EB77DED-A863-4504-92D8-522DA5BCCB3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37930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585216"/>
            <a:ext cx="7918704" cy="539496"/>
          </a:xfrm>
          <a:ln>
            <a:noFill/>
          </a:ln>
        </p:spPr>
        <p:txBody>
          <a:bodyPr>
            <a:normAutofit fontScale="90000"/>
          </a:bodyPr>
          <a:lstStyle/>
          <a:p>
            <a:r>
              <a:rPr lang="en-US"/>
              <a:t>Accessing Georgia FIP Online Learning</a:t>
            </a:r>
          </a:p>
        </p:txBody>
      </p:sp>
      <p:pic>
        <p:nvPicPr>
          <p:cNvPr id="11" name="Content Placeholder 10">
            <a:extLst>
              <a:ext uri="{FF2B5EF4-FFF2-40B4-BE49-F238E27FC236}">
                <a16:creationId xmlns:a16="http://schemas.microsoft.com/office/drawing/2014/main" id="{CC7FA7A8-B23D-4E64-A63F-7D394EE7EBE4}"/>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3980" b="6412"/>
          <a:stretch/>
        </p:blipFill>
        <p:spPr>
          <a:xfrm>
            <a:off x="1716649" y="2723291"/>
            <a:ext cx="6456133" cy="3252635"/>
          </a:xfrm>
          <a:ln>
            <a:solidFill>
              <a:schemeClr val="accent1"/>
            </a:solidFill>
          </a:ln>
        </p:spPr>
      </p:pic>
      <p:sp>
        <p:nvSpPr>
          <p:cNvPr id="7" name="TextBox 6"/>
          <p:cNvSpPr txBox="1"/>
          <p:nvPr/>
        </p:nvSpPr>
        <p:spPr>
          <a:xfrm>
            <a:off x="951104" y="1041433"/>
            <a:ext cx="7921968" cy="1600438"/>
          </a:xfrm>
          <a:prstGeom prst="rect">
            <a:avLst/>
          </a:prstGeom>
          <a:noFill/>
        </p:spPr>
        <p:txBody>
          <a:bodyPr wrap="square" rtlCol="0">
            <a:spAutoFit/>
          </a:bodyPr>
          <a:lstStyle/>
          <a:p>
            <a:pPr>
              <a:defRPr/>
            </a:pPr>
            <a:r>
              <a:rPr lang="en-US" sz="1400">
                <a:latin typeface="Arial" panose="020B0604020202020204" pitchFamily="34" charset="0"/>
                <a:cs typeface="Arial" panose="020B0604020202020204" pitchFamily="34" charset="0"/>
              </a:rPr>
              <a:t>K-12 public school educators can access courses at the GaDOE website for Georgia FIP when they have a unique access code and use their work email address to create an online learning account. Click the login link and have in hand your central office or school-unique FIP access code. </a:t>
            </a:r>
            <a:r>
              <a:rPr lang="en-US" sz="1400" b="1">
                <a:solidFill>
                  <a:schemeClr val="accent2"/>
                </a:solidFill>
                <a:latin typeface="Arial" panose="020B0604020202020204" pitchFamily="34" charset="0"/>
                <a:cs typeface="Arial" panose="020B0604020202020204" pitchFamily="34" charset="0"/>
              </a:rPr>
              <a:t>Obtain access codes from the district-level Test Coordinator. Access codes are in the Test Coordinator’s GaDOE Portal Account</a:t>
            </a:r>
            <a:r>
              <a:rPr lang="en-US" sz="140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hlinkClick r:id="rId4"/>
            </a:endParaRPr>
          </a:p>
          <a:p>
            <a:pPr algn="ctr"/>
            <a:r>
              <a:rPr lang="en-US" sz="1400">
                <a:latin typeface="Arial" panose="020B0604020202020204" pitchFamily="34" charset="0"/>
                <a:cs typeface="Arial" panose="020B0604020202020204" pitchFamily="34" charset="0"/>
                <a:hlinkClick r:id="rId4"/>
              </a:rPr>
              <a:t>https://www.gadoe.org/Curriculum-Instruction-and-Assessment/Assessment/Pages/GeorgiaFIP.aspx</a:t>
            </a:r>
            <a:endParaRPr lang="en-US" sz="1400">
              <a:latin typeface="Arial" panose="020B0604020202020204" pitchFamily="34" charset="0"/>
              <a:cs typeface="Arial" panose="020B0604020202020204" pitchFamily="34" charset="0"/>
            </a:endParaRPr>
          </a:p>
        </p:txBody>
      </p:sp>
      <p:sp>
        <p:nvSpPr>
          <p:cNvPr id="8" name="Right Arrow 7">
            <a:extLst>
              <a:ext uri="{C183D7F6-B498-43B3-948B-1728B52AA6E4}">
                <adec:decorative xmlns:adec="http://schemas.microsoft.com/office/drawing/2017/decorative" val="1"/>
              </a:ext>
            </a:extLst>
          </p:cNvPr>
          <p:cNvSpPr/>
          <p:nvPr/>
        </p:nvSpPr>
        <p:spPr>
          <a:xfrm rot="9086307">
            <a:off x="7071029" y="4616465"/>
            <a:ext cx="1216497" cy="39356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
            <a:extLst>
              <a:ext uri="{FF2B5EF4-FFF2-40B4-BE49-F238E27FC236}">
                <a16:creationId xmlns:a16="http://schemas.microsoft.com/office/drawing/2014/main" id="{3111DE0F-19AE-4A59-BA5B-F44501734011}"/>
              </a:ext>
              <a:ext uri="{C183D7F6-B498-43B3-948B-1728B52AA6E4}">
                <adec:decorative xmlns:adec="http://schemas.microsoft.com/office/drawing/2017/decorative" val="1"/>
              </a:ext>
            </a:extLst>
          </p:cNvPr>
          <p:cNvSpPr>
            <a:spLocks noGrp="1"/>
          </p:cNvSpPr>
          <p:nvPr>
            <p:ph type="dt" sz="half" idx="10"/>
          </p:nvPr>
        </p:nvSpPr>
        <p:spPr>
          <a:xfrm rot="16200000">
            <a:off x="-700088" y="1252538"/>
            <a:ext cx="2057401" cy="365125"/>
          </a:xfrm>
        </p:spPr>
        <p:txBody>
          <a:bodyPr/>
          <a:lstStyle/>
          <a:p>
            <a:r>
              <a:rPr lang="en-US"/>
              <a:t>9/15/2021</a:t>
            </a:r>
          </a:p>
        </p:txBody>
      </p:sp>
    </p:spTree>
    <p:extLst>
      <p:ext uri="{BB962C8B-B14F-4D97-AF65-F5344CB8AC3E}">
        <p14:creationId xmlns:p14="http://schemas.microsoft.com/office/powerpoint/2010/main" val="3880126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366-2BDB-4091-90B0-1C43579FE479}"/>
              </a:ext>
            </a:extLst>
          </p:cNvPr>
          <p:cNvSpPr>
            <a:spLocks noGrp="1"/>
          </p:cNvSpPr>
          <p:nvPr>
            <p:ph type="title"/>
          </p:nvPr>
        </p:nvSpPr>
        <p:spPr>
          <a:xfrm>
            <a:off x="895350" y="585216"/>
            <a:ext cx="7918704" cy="539496"/>
          </a:xfrm>
        </p:spPr>
        <p:txBody>
          <a:bodyPr>
            <a:normAutofit fontScale="90000"/>
          </a:bodyPr>
          <a:lstStyle/>
          <a:p>
            <a:r>
              <a:rPr lang="en-US"/>
              <a:t>Where are the FIP Codes in the MyGaDOE Portal Account?</a:t>
            </a:r>
          </a:p>
        </p:txBody>
      </p:sp>
      <p:sp>
        <p:nvSpPr>
          <p:cNvPr id="4" name="Content Placeholder 3">
            <a:extLst>
              <a:ext uri="{FF2B5EF4-FFF2-40B4-BE49-F238E27FC236}">
                <a16:creationId xmlns:a16="http://schemas.microsoft.com/office/drawing/2014/main" id="{CC6B334E-FF0B-4C3E-9D84-023C443228E9}"/>
              </a:ext>
            </a:extLst>
          </p:cNvPr>
          <p:cNvSpPr>
            <a:spLocks noGrp="1"/>
          </p:cNvSpPr>
          <p:nvPr>
            <p:ph idx="1"/>
          </p:nvPr>
        </p:nvSpPr>
        <p:spPr>
          <a:xfrm>
            <a:off x="895350" y="1650140"/>
            <a:ext cx="7886700" cy="4584412"/>
          </a:xfrm>
        </p:spPr>
        <p:txBody>
          <a:bodyPr>
            <a:normAutofit fontScale="92500" lnSpcReduction="10000"/>
          </a:bodyPr>
          <a:lstStyle/>
          <a:p>
            <a:pPr marL="341313" indent="-341313">
              <a:buFont typeface="+mj-lt"/>
              <a:buAutoNum type="arabicPeriod"/>
            </a:pPr>
            <a:r>
              <a:rPr lang="en-US" sz="1800"/>
              <a:t>Go to the FIP webpage: </a:t>
            </a:r>
            <a:r>
              <a:rPr lang="en-US" sz="1800">
                <a:hlinkClick r:id="rId3"/>
              </a:rPr>
              <a:t>https://www.gadoe.org/Curriculum-Instruction-and-Assessment/Assessment/Pages/GeorgiaFIP.aspx</a:t>
            </a:r>
            <a:endParaRPr lang="en-US" sz="1800"/>
          </a:p>
          <a:p>
            <a:pPr marL="341313" indent="-341313">
              <a:spcBef>
                <a:spcPts val="1200"/>
              </a:spcBef>
              <a:buFont typeface="+mj-lt"/>
              <a:buAutoNum type="arabicPeriod"/>
            </a:pPr>
            <a:r>
              <a:rPr lang="en-US" sz="1800"/>
              <a:t> </a:t>
            </a:r>
          </a:p>
          <a:p>
            <a:pPr marL="342900" indent="-342900">
              <a:spcBef>
                <a:spcPts val="22000"/>
              </a:spcBef>
              <a:buFont typeface="+mj-lt"/>
              <a:buAutoNum type="arabicPeriod"/>
            </a:pPr>
            <a:r>
              <a:rPr lang="en-US" sz="1800"/>
              <a:t>Educators Resources: </a:t>
            </a:r>
            <a:r>
              <a:rPr lang="en-US" sz="1800">
                <a:hlinkClick r:id="rId4"/>
              </a:rPr>
              <a:t>https://www.gadoe.org/Curriculum-Instruction-and-Assessment/Assessment/Documents/FIP/Locating_FIP_Codes_in_GaDOE_Portal_Account.pdf</a:t>
            </a:r>
            <a:endParaRPr lang="en-US" sz="1800"/>
          </a:p>
        </p:txBody>
      </p:sp>
      <p:sp>
        <p:nvSpPr>
          <p:cNvPr id="3" name="Date Placeholder 2">
            <a:extLst>
              <a:ext uri="{FF2B5EF4-FFF2-40B4-BE49-F238E27FC236}">
                <a16:creationId xmlns:a16="http://schemas.microsoft.com/office/drawing/2014/main" id="{98C978C6-24CF-428E-9874-A989E1FA0651}"/>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pic>
        <p:nvPicPr>
          <p:cNvPr id="11" name="Picture 10">
            <a:extLst>
              <a:ext uri="{FF2B5EF4-FFF2-40B4-BE49-F238E27FC236}">
                <a16:creationId xmlns:a16="http://schemas.microsoft.com/office/drawing/2014/main" id="{07960D29-71E8-421B-948F-6F8A59FA2326}"/>
              </a:ext>
              <a:ext uri="{C183D7F6-B498-43B3-948B-1728B52AA6E4}">
                <adec:decorative xmlns:adec="http://schemas.microsoft.com/office/drawing/2017/decorative" val="1"/>
              </a:ext>
            </a:extLst>
          </p:cNvPr>
          <p:cNvPicPr>
            <a:picLocks noChangeAspect="1"/>
          </p:cNvPicPr>
          <p:nvPr/>
        </p:nvPicPr>
        <p:blipFill rotWithShape="1">
          <a:blip r:embed="rId5"/>
          <a:srcRect l="3958" t="18787" r="3958" b="19284"/>
          <a:stretch/>
        </p:blipFill>
        <p:spPr>
          <a:xfrm>
            <a:off x="772840" y="2343425"/>
            <a:ext cx="8165366" cy="2799901"/>
          </a:xfrm>
          <a:prstGeom prst="rect">
            <a:avLst/>
          </a:prstGeom>
          <a:ln>
            <a:solidFill>
              <a:schemeClr val="tx1"/>
            </a:solidFill>
          </a:ln>
        </p:spPr>
      </p:pic>
      <p:sp>
        <p:nvSpPr>
          <p:cNvPr id="8" name="Oval 7">
            <a:extLst>
              <a:ext uri="{FF2B5EF4-FFF2-40B4-BE49-F238E27FC236}">
                <a16:creationId xmlns:a16="http://schemas.microsoft.com/office/drawing/2014/main" id="{BA4E9098-E7B9-49C4-8488-B1338D64E557}"/>
              </a:ext>
              <a:ext uri="{C183D7F6-B498-43B3-948B-1728B52AA6E4}">
                <adec:decorative xmlns:adec="http://schemas.microsoft.com/office/drawing/2017/decorative" val="1"/>
              </a:ext>
            </a:extLst>
          </p:cNvPr>
          <p:cNvSpPr/>
          <p:nvPr/>
        </p:nvSpPr>
        <p:spPr>
          <a:xfrm>
            <a:off x="6784045" y="4801399"/>
            <a:ext cx="1012874" cy="26728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919E5E5-23B6-4BCE-ACFD-EB275291AE81}"/>
              </a:ext>
            </a:extLst>
          </p:cNvPr>
          <p:cNvSpPr txBox="1"/>
          <p:nvPr/>
        </p:nvSpPr>
        <p:spPr>
          <a:xfrm>
            <a:off x="6320467" y="4779131"/>
            <a:ext cx="67525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206775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4DB6-1BF6-4576-8604-AA11FE28E9D2}"/>
              </a:ext>
            </a:extLst>
          </p:cNvPr>
          <p:cNvSpPr>
            <a:spLocks noGrp="1"/>
          </p:cNvSpPr>
          <p:nvPr>
            <p:ph type="title"/>
          </p:nvPr>
        </p:nvSpPr>
        <p:spPr/>
        <p:txBody>
          <a:bodyPr>
            <a:normAutofit fontScale="90000"/>
          </a:bodyPr>
          <a:lstStyle/>
          <a:p>
            <a:r>
              <a:rPr lang="en-US"/>
              <a:t>First Time Users Need to Create an Individual Online Learning Account</a:t>
            </a:r>
          </a:p>
        </p:txBody>
      </p:sp>
      <p:sp>
        <p:nvSpPr>
          <p:cNvPr id="3" name="Date Placeholder 2">
            <a:extLst>
              <a:ext uri="{FF2B5EF4-FFF2-40B4-BE49-F238E27FC236}">
                <a16:creationId xmlns:a16="http://schemas.microsoft.com/office/drawing/2014/main" id="{DB7ED01F-EB6E-4BD5-8AF2-A93B664F9863}"/>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pic>
        <p:nvPicPr>
          <p:cNvPr id="4" name="Picture 3">
            <a:extLst>
              <a:ext uri="{FF2B5EF4-FFF2-40B4-BE49-F238E27FC236}">
                <a16:creationId xmlns:a16="http://schemas.microsoft.com/office/drawing/2014/main" id="{0E2D93E8-661D-4187-9727-F2E27316FA27}"/>
              </a:ext>
              <a:ext uri="{C183D7F6-B498-43B3-948B-1728B52AA6E4}">
                <adec:decorative xmlns:adec="http://schemas.microsoft.com/office/drawing/2017/decorative" val="1"/>
              </a:ext>
            </a:extLst>
          </p:cNvPr>
          <p:cNvPicPr>
            <a:picLocks noChangeAspect="1"/>
          </p:cNvPicPr>
          <p:nvPr/>
        </p:nvPicPr>
        <p:blipFill rotWithShape="1">
          <a:blip r:embed="rId3"/>
          <a:srcRect t="9779" b="3389"/>
          <a:stretch/>
        </p:blipFill>
        <p:spPr>
          <a:xfrm>
            <a:off x="793450" y="1738687"/>
            <a:ext cx="8204454" cy="4007300"/>
          </a:xfrm>
          <a:prstGeom prst="rect">
            <a:avLst/>
          </a:prstGeom>
          <a:ln>
            <a:solidFill>
              <a:schemeClr val="accent1"/>
            </a:solidFill>
          </a:ln>
        </p:spPr>
      </p:pic>
      <p:sp>
        <p:nvSpPr>
          <p:cNvPr id="5" name="Arrow: Left 4">
            <a:extLst>
              <a:ext uri="{FF2B5EF4-FFF2-40B4-BE49-F238E27FC236}">
                <a16:creationId xmlns:a16="http://schemas.microsoft.com/office/drawing/2014/main" id="{D3D61348-CD6C-46F1-BC26-B66EA36096E2}"/>
              </a:ext>
              <a:ext uri="{C183D7F6-B498-43B3-948B-1728B52AA6E4}">
                <adec:decorative xmlns:adec="http://schemas.microsoft.com/office/drawing/2017/decorative" val="1"/>
              </a:ext>
            </a:extLst>
          </p:cNvPr>
          <p:cNvSpPr/>
          <p:nvPr/>
        </p:nvSpPr>
        <p:spPr>
          <a:xfrm rot="17997422">
            <a:off x="4225312" y="3398464"/>
            <a:ext cx="1436904" cy="421213"/>
          </a:xfrm>
          <a:prstGeom prst="leftArrow">
            <a:avLst/>
          </a:prstGeom>
          <a:solidFill>
            <a:srgbClr val="D576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4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A7F461-CFBA-4EF6-93AE-60CF05974948}"/>
              </a:ext>
            </a:extLst>
          </p:cNvPr>
          <p:cNvSpPr>
            <a:spLocks noGrp="1"/>
          </p:cNvSpPr>
          <p:nvPr>
            <p:ph type="title"/>
          </p:nvPr>
        </p:nvSpPr>
        <p:spPr>
          <a:xfrm>
            <a:off x="895350" y="585216"/>
            <a:ext cx="7918704" cy="539496"/>
          </a:xfrm>
        </p:spPr>
        <p:txBody>
          <a:bodyPr>
            <a:normAutofit fontScale="90000"/>
          </a:bodyPr>
          <a:lstStyle/>
          <a:p>
            <a:r>
              <a:rPr lang="en-US" altLang="en-US"/>
              <a:t>Landing Page for FIP Account and Course Catalog</a:t>
            </a:r>
            <a:endParaRPr lang="en-US"/>
          </a:p>
        </p:txBody>
      </p:sp>
      <p:sp>
        <p:nvSpPr>
          <p:cNvPr id="6" name="Date Placeholder 5">
            <a:extLst>
              <a:ext uri="{FF2B5EF4-FFF2-40B4-BE49-F238E27FC236}">
                <a16:creationId xmlns:a16="http://schemas.microsoft.com/office/drawing/2014/main" id="{A3569A24-BD87-4575-94A3-FAC8227B332D}"/>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pic>
        <p:nvPicPr>
          <p:cNvPr id="2" name="Picture 1">
            <a:extLst>
              <a:ext uri="{FF2B5EF4-FFF2-40B4-BE49-F238E27FC236}">
                <a16:creationId xmlns:a16="http://schemas.microsoft.com/office/drawing/2014/main" id="{FE3AEBA9-39B4-414C-88BA-6C1F56E0B8D1}"/>
              </a:ext>
              <a:ext uri="{C183D7F6-B498-43B3-948B-1728B52AA6E4}">
                <adec:decorative xmlns:adec="http://schemas.microsoft.com/office/drawing/2017/decorative" val="1"/>
              </a:ext>
            </a:extLst>
          </p:cNvPr>
          <p:cNvPicPr>
            <a:picLocks noChangeAspect="1"/>
          </p:cNvPicPr>
          <p:nvPr/>
        </p:nvPicPr>
        <p:blipFill rotWithShape="1">
          <a:blip r:embed="rId3"/>
          <a:srcRect t="9633" b="22342"/>
          <a:stretch/>
        </p:blipFill>
        <p:spPr>
          <a:xfrm>
            <a:off x="457200" y="1577494"/>
            <a:ext cx="8229600" cy="31437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A2EED2C1-3D7D-49D9-923E-B7783F6F3ECA}"/>
              </a:ext>
              <a:ext uri="{C183D7F6-B498-43B3-948B-1728B52AA6E4}">
                <adec:decorative xmlns:adec="http://schemas.microsoft.com/office/drawing/2017/decorative" val="1"/>
              </a:ext>
            </a:extLst>
          </p:cNvPr>
          <p:cNvPicPr>
            <a:picLocks noChangeAspect="1"/>
          </p:cNvPicPr>
          <p:nvPr/>
        </p:nvPicPr>
        <p:blipFill rotWithShape="1">
          <a:blip r:embed="rId4"/>
          <a:srcRect l="-579" t="5634" r="579" b="10463"/>
          <a:stretch/>
        </p:blipFill>
        <p:spPr>
          <a:xfrm>
            <a:off x="1896987" y="2463886"/>
            <a:ext cx="7100917" cy="3351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9F63D1F6-E152-40D2-832A-91AF3B5D198A}"/>
              </a:ext>
              <a:ext uri="{C183D7F6-B498-43B3-948B-1728B52AA6E4}">
                <adec:decorative xmlns:adec="http://schemas.microsoft.com/office/drawing/2017/decorative" val="1"/>
              </a:ext>
            </a:extLst>
          </p:cNvPr>
          <p:cNvSpPr/>
          <p:nvPr/>
        </p:nvSpPr>
        <p:spPr>
          <a:xfrm>
            <a:off x="7708166" y="2660073"/>
            <a:ext cx="219153" cy="1133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C30B14-81D9-46C0-961F-AB65DDA526B5}"/>
              </a:ext>
              <a:ext uri="{C183D7F6-B498-43B3-948B-1728B52AA6E4}">
                <adec:decorative xmlns:adec="http://schemas.microsoft.com/office/drawing/2017/decorative" val="1"/>
              </a:ext>
            </a:extLst>
          </p:cNvPr>
          <p:cNvSpPr/>
          <p:nvPr/>
        </p:nvSpPr>
        <p:spPr>
          <a:xfrm flipV="1">
            <a:off x="6862197" y="1614521"/>
            <a:ext cx="632117" cy="2121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748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1C69C-FEA5-4517-A941-3442E23F56D4}"/>
              </a:ext>
              <a:ext uri="{C183D7F6-B498-43B3-948B-1728B52AA6E4}">
                <adec:decorative xmlns:adec="http://schemas.microsoft.com/office/drawing/2017/decorative" val="1"/>
              </a:ext>
            </a:extLst>
          </p:cNvPr>
          <p:cNvPicPr>
            <a:picLocks noChangeAspect="1"/>
          </p:cNvPicPr>
          <p:nvPr/>
        </p:nvPicPr>
        <p:blipFill rotWithShape="1">
          <a:blip r:embed="rId3"/>
          <a:srcRect l="1404" t="9780" r="1735" b="8090"/>
          <a:stretch/>
        </p:blipFill>
        <p:spPr>
          <a:xfrm>
            <a:off x="895349" y="1726037"/>
            <a:ext cx="8089953" cy="38586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Arrow: Right 2">
            <a:extLst>
              <a:ext uri="{FF2B5EF4-FFF2-40B4-BE49-F238E27FC236}">
                <a16:creationId xmlns:a16="http://schemas.microsoft.com/office/drawing/2014/main" id="{412CAAA7-3036-4CE7-8253-66DFC1D76737}"/>
              </a:ext>
              <a:ext uri="{C183D7F6-B498-43B3-948B-1728B52AA6E4}">
                <adec:decorative xmlns:adec="http://schemas.microsoft.com/office/drawing/2017/decorative" val="1"/>
              </a:ext>
            </a:extLst>
          </p:cNvPr>
          <p:cNvSpPr/>
          <p:nvPr/>
        </p:nvSpPr>
        <p:spPr>
          <a:xfrm rot="1533970">
            <a:off x="4688025" y="4517256"/>
            <a:ext cx="1616289" cy="3098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98630DD-B9F3-44C8-91A8-04D67B9A4D29}"/>
              </a:ext>
            </a:extLst>
          </p:cNvPr>
          <p:cNvSpPr>
            <a:spLocks noGrp="1"/>
          </p:cNvSpPr>
          <p:nvPr>
            <p:ph type="title"/>
          </p:nvPr>
        </p:nvSpPr>
        <p:spPr>
          <a:xfrm>
            <a:off x="895350" y="585216"/>
            <a:ext cx="7918704" cy="539496"/>
          </a:xfrm>
        </p:spPr>
        <p:txBody>
          <a:bodyPr>
            <a:normAutofit fontScale="90000"/>
          </a:bodyPr>
          <a:lstStyle/>
          <a:p>
            <a:r>
              <a:rPr lang="en-US"/>
              <a:t>PLC Leader and Participant Resources for Each Course</a:t>
            </a:r>
          </a:p>
        </p:txBody>
      </p:sp>
      <p:sp>
        <p:nvSpPr>
          <p:cNvPr id="5" name="Date Placeholder 4">
            <a:extLst>
              <a:ext uri="{FF2B5EF4-FFF2-40B4-BE49-F238E27FC236}">
                <a16:creationId xmlns:a16="http://schemas.microsoft.com/office/drawing/2014/main" id="{42BB0687-CCAA-480F-9CD5-6085AB7BAF0E}"/>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650720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0DA6-4DCF-4079-94D7-448FF7F4FEAF}"/>
              </a:ext>
            </a:extLst>
          </p:cNvPr>
          <p:cNvSpPr>
            <a:spLocks noGrp="1"/>
          </p:cNvSpPr>
          <p:nvPr>
            <p:ph type="title"/>
          </p:nvPr>
        </p:nvSpPr>
        <p:spPr/>
        <p:txBody>
          <a:bodyPr>
            <a:noAutofit/>
          </a:bodyPr>
          <a:lstStyle/>
          <a:p>
            <a:r>
              <a:rPr lang="en-US" sz="2400"/>
              <a:t>Close Out Reflection:  </a:t>
            </a:r>
            <a:br>
              <a:rPr lang="en-US" sz="2400"/>
            </a:br>
            <a:r>
              <a:rPr lang="en-US" sz="2400"/>
              <a:t>Know the purpose for assessment and how will the results be used beforehand</a:t>
            </a:r>
          </a:p>
        </p:txBody>
      </p:sp>
      <p:graphicFrame>
        <p:nvGraphicFramePr>
          <p:cNvPr id="6" name="Content Placeholder 5">
            <a:extLst>
              <a:ext uri="{FF2B5EF4-FFF2-40B4-BE49-F238E27FC236}">
                <a16:creationId xmlns:a16="http://schemas.microsoft.com/office/drawing/2014/main" id="{7D67855A-057E-4EA3-B26C-B8B349B5088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6267671"/>
              </p:ext>
            </p:extLst>
          </p:nvPr>
        </p:nvGraphicFramePr>
        <p:xfrm>
          <a:off x="863346" y="132804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243129D2-2BD7-49C8-B4FF-786887FC0E1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
        <p:nvSpPr>
          <p:cNvPr id="7" name="TextBox 6">
            <a:extLst>
              <a:ext uri="{FF2B5EF4-FFF2-40B4-BE49-F238E27FC236}">
                <a16:creationId xmlns:a16="http://schemas.microsoft.com/office/drawing/2014/main" id="{5B8C6305-9A48-4210-A628-8460611B95B8}"/>
              </a:ext>
            </a:extLst>
          </p:cNvPr>
          <p:cNvSpPr txBox="1"/>
          <p:nvPr/>
        </p:nvSpPr>
        <p:spPr>
          <a:xfrm>
            <a:off x="895350" y="5012403"/>
            <a:ext cx="2595995" cy="615553"/>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Formative</a:t>
            </a:r>
          </a:p>
          <a:p>
            <a:pPr algn="ctr"/>
            <a:r>
              <a:rPr lang="en-US" sz="1600">
                <a:latin typeface="Arial" panose="020B0604020202020204" pitchFamily="34" charset="0"/>
                <a:cs typeface="Arial" panose="020B0604020202020204" pitchFamily="34" charset="0"/>
              </a:rPr>
              <a:t>Daily</a:t>
            </a: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DD7477-809E-4CE2-8020-93CEAC344990}"/>
              </a:ext>
            </a:extLst>
          </p:cNvPr>
          <p:cNvSpPr txBox="1"/>
          <p:nvPr/>
        </p:nvSpPr>
        <p:spPr>
          <a:xfrm>
            <a:off x="3523348" y="5012403"/>
            <a:ext cx="2526469" cy="615553"/>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Formative</a:t>
            </a:r>
          </a:p>
          <a:p>
            <a:pPr algn="ctr"/>
            <a:r>
              <a:rPr lang="en-US" sz="1600">
                <a:latin typeface="Arial" panose="020B0604020202020204" pitchFamily="34" charset="0"/>
                <a:cs typeface="Arial" panose="020B0604020202020204" pitchFamily="34" charset="0"/>
              </a:rPr>
              <a:t>Periodically</a:t>
            </a: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50666A2-68B1-4B66-8848-8D9F19C9979C}"/>
              </a:ext>
            </a:extLst>
          </p:cNvPr>
          <p:cNvSpPr txBox="1"/>
          <p:nvPr/>
        </p:nvSpPr>
        <p:spPr>
          <a:xfrm>
            <a:off x="6223577" y="5012403"/>
            <a:ext cx="2526469" cy="615553"/>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Summative</a:t>
            </a:r>
          </a:p>
          <a:p>
            <a:pPr algn="ctr"/>
            <a:r>
              <a:rPr lang="en-US" sz="1600">
                <a:latin typeface="Arial" panose="020B0604020202020204" pitchFamily="34" charset="0"/>
                <a:cs typeface="Arial" panose="020B0604020202020204" pitchFamily="34" charset="0"/>
              </a:rPr>
              <a:t>District’s Testing Window</a:t>
            </a:r>
          </a:p>
        </p:txBody>
      </p:sp>
      <p:sp>
        <p:nvSpPr>
          <p:cNvPr id="10" name="TextBox 9">
            <a:extLst>
              <a:ext uri="{FF2B5EF4-FFF2-40B4-BE49-F238E27FC236}">
                <a16:creationId xmlns:a16="http://schemas.microsoft.com/office/drawing/2014/main" id="{720492C3-EF65-444E-9798-366E2F1A9A34}"/>
              </a:ext>
            </a:extLst>
          </p:cNvPr>
          <p:cNvSpPr txBox="1"/>
          <p:nvPr/>
        </p:nvSpPr>
        <p:spPr>
          <a:xfrm>
            <a:off x="776432" y="5821324"/>
            <a:ext cx="6991350" cy="461665"/>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Adapted from: Gong, B., Marion, S. &amp; </a:t>
            </a:r>
            <a:r>
              <a:rPr lang="en-US" sz="1200" err="1">
                <a:latin typeface="Arial" panose="020B0604020202020204" pitchFamily="34" charset="0"/>
                <a:cs typeface="Arial" panose="020B0604020202020204" pitchFamily="34" charset="0"/>
              </a:rPr>
              <a:t>Perle</a:t>
            </a:r>
            <a:r>
              <a:rPr lang="en-US" sz="1200">
                <a:latin typeface="Arial" panose="020B0604020202020204" pitchFamily="34" charset="0"/>
                <a:cs typeface="Arial" panose="020B0604020202020204" pitchFamily="34" charset="0"/>
              </a:rPr>
              <a:t>, M. (2007). </a:t>
            </a:r>
            <a:r>
              <a:rPr lang="en-US" sz="1200" i="1">
                <a:latin typeface="Arial" panose="020B0604020202020204" pitchFamily="34" charset="0"/>
                <a:cs typeface="Arial" panose="020B0604020202020204" pitchFamily="34" charset="0"/>
              </a:rPr>
              <a:t>A framework for considering interim assessments</a:t>
            </a:r>
            <a:r>
              <a:rPr lang="en-US" sz="1200">
                <a:latin typeface="Arial" panose="020B0604020202020204" pitchFamily="34" charset="0"/>
                <a:cs typeface="Arial" panose="020B0604020202020204" pitchFamily="34" charset="0"/>
              </a:rPr>
              <a:t>. Denver, CO: National Center for the Improvement of Educational Assessment. </a:t>
            </a:r>
          </a:p>
        </p:txBody>
      </p:sp>
    </p:spTree>
    <p:extLst>
      <p:ext uri="{BB962C8B-B14F-4D97-AF65-F5344CB8AC3E}">
        <p14:creationId xmlns:p14="http://schemas.microsoft.com/office/powerpoint/2010/main" val="3445278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D935B-901A-48BB-AEE0-BA728182D41F}"/>
              </a:ext>
              <a:ext uri="{C183D7F6-B498-43B3-948B-1728B52AA6E4}">
                <adec:decorative xmlns:adec="http://schemas.microsoft.com/office/drawing/2017/decorative" val="1"/>
              </a:ext>
            </a:extLst>
          </p:cNvPr>
          <p:cNvPicPr>
            <a:picLocks noChangeAspect="1"/>
          </p:cNvPicPr>
          <p:nvPr/>
        </p:nvPicPr>
        <p:blipFill rotWithShape="1">
          <a:blip r:embed="rId3"/>
          <a:srcRect l="61077" t="28998" r="12615" b="19011"/>
          <a:stretch/>
        </p:blipFill>
        <p:spPr>
          <a:xfrm>
            <a:off x="2585230" y="1681829"/>
            <a:ext cx="4141797" cy="4601928"/>
          </a:xfrm>
          <a:prstGeom prst="rect">
            <a:avLst/>
          </a:prstGeom>
        </p:spPr>
      </p:pic>
      <p:sp>
        <p:nvSpPr>
          <p:cNvPr id="6" name="Title 5">
            <a:extLst>
              <a:ext uri="{FF2B5EF4-FFF2-40B4-BE49-F238E27FC236}">
                <a16:creationId xmlns:a16="http://schemas.microsoft.com/office/drawing/2014/main" id="{72A010F8-9A00-4D62-89E0-9437FBBB1B2F}"/>
              </a:ext>
            </a:extLst>
          </p:cNvPr>
          <p:cNvSpPr>
            <a:spLocks noGrp="1"/>
          </p:cNvSpPr>
          <p:nvPr>
            <p:ph type="title"/>
          </p:nvPr>
        </p:nvSpPr>
        <p:spPr>
          <a:xfrm>
            <a:off x="895350" y="585216"/>
            <a:ext cx="7918704" cy="539496"/>
          </a:xfrm>
        </p:spPr>
        <p:txBody>
          <a:bodyPr>
            <a:normAutofit fontScale="90000"/>
          </a:bodyPr>
          <a:lstStyle/>
          <a:p>
            <a:r>
              <a:rPr lang="en-US"/>
              <a:t>FIP Webinar Series for 2021-2022</a:t>
            </a:r>
          </a:p>
        </p:txBody>
      </p:sp>
      <p:sp>
        <p:nvSpPr>
          <p:cNvPr id="12" name="Text Placeholder 11">
            <a:extLst>
              <a:ext uri="{FF2B5EF4-FFF2-40B4-BE49-F238E27FC236}">
                <a16:creationId xmlns:a16="http://schemas.microsoft.com/office/drawing/2014/main" id="{69ED49EE-6211-473A-835B-69C34F1101A9}"/>
              </a:ext>
            </a:extLst>
          </p:cNvPr>
          <p:cNvSpPr>
            <a:spLocks noGrp="1"/>
          </p:cNvSpPr>
          <p:nvPr>
            <p:ph type="body" sz="quarter" idx="14"/>
          </p:nvPr>
        </p:nvSpPr>
        <p:spPr>
          <a:xfrm>
            <a:off x="895350" y="1112013"/>
            <a:ext cx="7886700" cy="646331"/>
          </a:xfrm>
        </p:spPr>
        <p:txBody>
          <a:bodyPr/>
          <a:lstStyle/>
          <a:p>
            <a:r>
              <a:rPr lang="en-US">
                <a:latin typeface="Arial" panose="020B0604020202020204" pitchFamily="34" charset="0"/>
                <a:cs typeface="Arial" panose="020B0604020202020204" pitchFamily="34" charset="0"/>
              </a:rPr>
              <a:t>Registration links to participate in the live FIP webinar sessions are published in the Assessment Newsletter</a:t>
            </a:r>
          </a:p>
        </p:txBody>
      </p:sp>
      <p:sp>
        <p:nvSpPr>
          <p:cNvPr id="2" name="Date Placeholder 1">
            <a:extLst>
              <a:ext uri="{FF2B5EF4-FFF2-40B4-BE49-F238E27FC236}">
                <a16:creationId xmlns:a16="http://schemas.microsoft.com/office/drawing/2014/main" id="{D63E92F5-1883-45F0-91D5-B8219965CEA7}"/>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219517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86C9E-7CFF-47A1-9E00-DD9BF2CF1CF6}"/>
              </a:ext>
            </a:extLst>
          </p:cNvPr>
          <p:cNvSpPr>
            <a:spLocks noGrp="1"/>
          </p:cNvSpPr>
          <p:nvPr>
            <p:ph type="body" sz="quarter" idx="13"/>
          </p:nvPr>
        </p:nvSpPr>
        <p:spPr>
          <a:xfrm>
            <a:off x="895350" y="1589087"/>
            <a:ext cx="4294188" cy="4683125"/>
          </a:xfrm>
        </p:spPr>
        <p:txBody>
          <a:bodyPr>
            <a:normAutofit fontScale="70000" lnSpcReduction="20000"/>
          </a:bodyPr>
          <a:lstStyle/>
          <a:p>
            <a:pPr>
              <a:lnSpc>
                <a:spcPct val="120000"/>
              </a:lnSpc>
              <a:spcBef>
                <a:spcPts val="0"/>
              </a:spcBef>
            </a:pPr>
            <a:r>
              <a:rPr lang="en-US" b="1"/>
              <a:t>Dr. Allison Timberlake</a:t>
            </a:r>
          </a:p>
          <a:p>
            <a:pPr>
              <a:lnSpc>
                <a:spcPct val="120000"/>
              </a:lnSpc>
              <a:spcBef>
                <a:spcPts val="0"/>
              </a:spcBef>
            </a:pPr>
            <a:r>
              <a:rPr lang="en-US"/>
              <a:t>Deputy Superintendent</a:t>
            </a:r>
          </a:p>
          <a:p>
            <a:pPr>
              <a:lnSpc>
                <a:spcPct val="120000"/>
              </a:lnSpc>
              <a:spcBef>
                <a:spcPts val="0"/>
              </a:spcBef>
            </a:pPr>
            <a:r>
              <a:rPr lang="en-US"/>
              <a:t>Assessment and Accountability</a:t>
            </a:r>
          </a:p>
          <a:p>
            <a:pPr>
              <a:lnSpc>
                <a:spcPct val="120000"/>
              </a:lnSpc>
              <a:spcBef>
                <a:spcPts val="0"/>
              </a:spcBef>
            </a:pPr>
            <a:r>
              <a:rPr lang="en-US"/>
              <a:t>470.579.3021</a:t>
            </a:r>
          </a:p>
          <a:p>
            <a:pPr>
              <a:lnSpc>
                <a:spcPct val="120000"/>
              </a:lnSpc>
              <a:spcBef>
                <a:spcPts val="0"/>
              </a:spcBef>
            </a:pPr>
            <a:r>
              <a:rPr lang="en-US">
                <a:hlinkClick r:id="rId3"/>
              </a:rPr>
              <a:t>atimberlake@doe.k12.ga.us</a:t>
            </a:r>
            <a:endParaRPr lang="en-US"/>
          </a:p>
          <a:p>
            <a:pPr>
              <a:lnSpc>
                <a:spcPct val="120000"/>
              </a:lnSpc>
              <a:spcBef>
                <a:spcPts val="1200"/>
              </a:spcBef>
            </a:pPr>
            <a:r>
              <a:rPr lang="en-US" b="1"/>
              <a:t>Dr. Sandy Greene</a:t>
            </a:r>
          </a:p>
          <a:p>
            <a:pPr>
              <a:lnSpc>
                <a:spcPct val="120000"/>
              </a:lnSpc>
              <a:spcBef>
                <a:spcPts val="0"/>
              </a:spcBef>
            </a:pPr>
            <a:r>
              <a:rPr lang="en-US"/>
              <a:t>Director, Assessment Administration</a:t>
            </a:r>
          </a:p>
          <a:p>
            <a:pPr>
              <a:lnSpc>
                <a:spcPct val="120000"/>
              </a:lnSpc>
              <a:spcBef>
                <a:spcPts val="0"/>
              </a:spcBef>
            </a:pPr>
            <a:r>
              <a:rPr lang="en-US"/>
              <a:t>470.579.5395</a:t>
            </a:r>
          </a:p>
          <a:p>
            <a:pPr>
              <a:lnSpc>
                <a:spcPct val="120000"/>
              </a:lnSpc>
              <a:spcBef>
                <a:spcPts val="0"/>
              </a:spcBef>
            </a:pPr>
            <a:r>
              <a:rPr lang="en-US">
                <a:hlinkClick r:id="rId4"/>
              </a:rPr>
              <a:t>sgreene@doe.k12.ga.us</a:t>
            </a:r>
            <a:endParaRPr lang="en-US"/>
          </a:p>
          <a:p>
            <a:pPr>
              <a:lnSpc>
                <a:spcPct val="120000"/>
              </a:lnSpc>
              <a:spcBef>
                <a:spcPts val="1200"/>
              </a:spcBef>
              <a:defRPr/>
            </a:pPr>
            <a:r>
              <a:rPr lang="en-US" sz="2800" b="1">
                <a:latin typeface="Arial" panose="020B0604020202020204" pitchFamily="34" charset="0"/>
                <a:cs typeface="Arial" panose="020B0604020202020204" pitchFamily="34" charset="0"/>
              </a:rPr>
              <a:t>Kelli Harris-Wright, </a:t>
            </a:r>
            <a:r>
              <a:rPr lang="en-US" sz="2800" b="1" err="1">
                <a:latin typeface="Arial" panose="020B0604020202020204" pitchFamily="34" charset="0"/>
                <a:cs typeface="Arial" panose="020B0604020202020204" pitchFamily="34" charset="0"/>
              </a:rPr>
              <a:t>Ed.S</a:t>
            </a:r>
            <a:r>
              <a:rPr lang="en-US" sz="2800" b="1">
                <a:latin typeface="Arial" panose="020B0604020202020204" pitchFamily="34" charset="0"/>
                <a:cs typeface="Arial" panose="020B0604020202020204" pitchFamily="34" charset="0"/>
              </a:rPr>
              <a:t>.</a:t>
            </a:r>
          </a:p>
          <a:p>
            <a:pPr>
              <a:lnSpc>
                <a:spcPct val="120000"/>
              </a:lnSpc>
              <a:spcBef>
                <a:spcPts val="0"/>
              </a:spcBef>
              <a:defRPr/>
            </a:pPr>
            <a:r>
              <a:rPr lang="en-US" sz="2800">
                <a:latin typeface="Arial" panose="020B0604020202020204" pitchFamily="34" charset="0"/>
                <a:cs typeface="Arial" panose="020B0604020202020204" pitchFamily="34" charset="0"/>
              </a:rPr>
              <a:t>Assessment Specialist, Georgia FIP</a:t>
            </a:r>
          </a:p>
          <a:p>
            <a:pPr>
              <a:lnSpc>
                <a:spcPct val="120000"/>
              </a:lnSpc>
              <a:spcBef>
                <a:spcPts val="0"/>
              </a:spcBef>
              <a:defRPr/>
            </a:pPr>
            <a:r>
              <a:rPr lang="en-US" sz="2800">
                <a:latin typeface="Arial" panose="020B0604020202020204" pitchFamily="34" charset="0"/>
                <a:cs typeface="Arial" panose="020B0604020202020204" pitchFamily="34" charset="0"/>
              </a:rPr>
              <a:t>470.579.6329</a:t>
            </a:r>
          </a:p>
          <a:p>
            <a:pPr>
              <a:lnSpc>
                <a:spcPct val="120000"/>
              </a:lnSpc>
              <a:spcBef>
                <a:spcPts val="0"/>
              </a:spcBef>
              <a:defRPr/>
            </a:pPr>
            <a:r>
              <a:rPr lang="en-US" sz="2800">
                <a:latin typeface="Arial" panose="020B0604020202020204" pitchFamily="34" charset="0"/>
                <a:cs typeface="Arial" panose="020B0604020202020204" pitchFamily="34" charset="0"/>
                <a:hlinkClick r:id="rId5"/>
              </a:rPr>
              <a:t>kharris-wright@doe.k12.ga.us</a:t>
            </a:r>
            <a:endParaRPr lang="en-US" sz="28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B623B1D-CC32-4F51-A7E1-83AB0DB9787C}"/>
              </a:ext>
            </a:extLst>
          </p:cNvPr>
          <p:cNvSpPr>
            <a:spLocks noGrp="1"/>
          </p:cNvSpPr>
          <p:nvPr>
            <p:ph type="title"/>
          </p:nvPr>
        </p:nvSpPr>
        <p:spPr>
          <a:xfrm>
            <a:off x="895350" y="585788"/>
            <a:ext cx="8248650" cy="538162"/>
          </a:xfrm>
        </p:spPr>
        <p:txBody>
          <a:bodyPr>
            <a:normAutofit fontScale="90000"/>
          </a:bodyPr>
          <a:lstStyle/>
          <a:p>
            <a:r>
              <a:rPr lang="en-US" altLang="en-US"/>
              <a:t>Georgia Department of Education</a:t>
            </a:r>
            <a:br>
              <a:rPr lang="en-US" altLang="en-US"/>
            </a:br>
            <a:r>
              <a:rPr lang="en-US" altLang="en-US"/>
              <a:t>FIP Online Learning Team</a:t>
            </a:r>
            <a:endParaRPr lang="en-US"/>
          </a:p>
        </p:txBody>
      </p:sp>
    </p:spTree>
    <p:extLst>
      <p:ext uri="{BB962C8B-B14F-4D97-AF65-F5344CB8AC3E}">
        <p14:creationId xmlns:p14="http://schemas.microsoft.com/office/powerpoint/2010/main" val="398635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AC5C-4F07-4CAE-BFEB-F420CA77C210}"/>
              </a:ext>
            </a:extLst>
          </p:cNvPr>
          <p:cNvSpPr>
            <a:spLocks noGrp="1"/>
          </p:cNvSpPr>
          <p:nvPr>
            <p:ph type="title"/>
          </p:nvPr>
        </p:nvSpPr>
        <p:spPr>
          <a:xfrm>
            <a:off x="895350" y="585216"/>
            <a:ext cx="7918704" cy="539496"/>
          </a:xfrm>
        </p:spPr>
        <p:txBody>
          <a:bodyPr>
            <a:normAutofit fontScale="90000"/>
          </a:bodyPr>
          <a:lstStyle/>
          <a:p>
            <a:r>
              <a:rPr lang="en-US"/>
              <a:t>Formative Assessment Resources</a:t>
            </a:r>
          </a:p>
        </p:txBody>
      </p:sp>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a:xfrm>
            <a:off x="895350" y="1825625"/>
            <a:ext cx="7886700" cy="4197635"/>
          </a:xfrm>
        </p:spPr>
        <p:txBody>
          <a:bodyPr vert="horz" lIns="91440" tIns="45720" rIns="91440" bIns="45720" rtlCol="0" anchor="t">
            <a:normAutofit/>
          </a:bodyPr>
          <a:lstStyle/>
          <a:p>
            <a:pPr marL="0" indent="0">
              <a:buNone/>
            </a:pPr>
            <a:r>
              <a:rPr lang="en-US" sz="2600" b="1"/>
              <a:t>Formative Instructional Practices (FIP)</a:t>
            </a:r>
          </a:p>
          <a:p>
            <a:r>
              <a:rPr lang="en-US" sz="2600"/>
              <a:t>Online professional learning for teachers, coaches, and leaders</a:t>
            </a:r>
          </a:p>
          <a:p>
            <a:endParaRPr lang="en-US" sz="2600"/>
          </a:p>
          <a:p>
            <a:pPr marL="0" indent="0">
              <a:buNone/>
            </a:pPr>
            <a:r>
              <a:rPr lang="en-US" sz="2600" b="1"/>
              <a:t>TestPad (in SLDS)</a:t>
            </a:r>
          </a:p>
          <a:p>
            <a:r>
              <a:rPr lang="en-US" sz="2600"/>
              <a:t>Item and test content in TestPad</a:t>
            </a:r>
          </a:p>
          <a:p>
            <a:r>
              <a:rPr lang="en-US" sz="2600"/>
              <a:t>Benchmark development tool</a:t>
            </a:r>
          </a:p>
          <a:p>
            <a:r>
              <a:rPr lang="en-US" sz="2600"/>
              <a:t>Item and passage creation</a:t>
            </a:r>
          </a:p>
        </p:txBody>
      </p:sp>
      <p:sp>
        <p:nvSpPr>
          <p:cNvPr id="9" name="Date Placeholder 1">
            <a:extLst>
              <a:ext uri="{FF2B5EF4-FFF2-40B4-BE49-F238E27FC236}">
                <a16:creationId xmlns:a16="http://schemas.microsoft.com/office/drawing/2014/main" id="{43302AA1-8634-4213-B158-BBE7315F4EAD}"/>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pic>
        <p:nvPicPr>
          <p:cNvPr id="7" name="Content Placeholder 6">
            <a:extLst>
              <a:ext uri="{FF2B5EF4-FFF2-40B4-BE49-F238E27FC236}">
                <a16:creationId xmlns:a16="http://schemas.microsoft.com/office/drawing/2014/main" id="{E13B8D12-363B-497D-B356-80BE6E020A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46320" y="3584390"/>
            <a:ext cx="2875818" cy="821661"/>
          </a:xfrm>
          <a:prstGeom prst="rect">
            <a:avLst/>
          </a:prstGeom>
        </p:spPr>
      </p:pic>
      <p:pic>
        <p:nvPicPr>
          <p:cNvPr id="8" name="Picture 7">
            <a:extLst>
              <a:ext uri="{FF2B5EF4-FFF2-40B4-BE49-F238E27FC236}">
                <a16:creationId xmlns:a16="http://schemas.microsoft.com/office/drawing/2014/main" id="{AE1E3434-E357-4AB9-B655-CDB840A652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60663" y="1372007"/>
            <a:ext cx="1501562" cy="1417121"/>
          </a:xfrm>
          <a:prstGeom prst="rect">
            <a:avLst/>
          </a:prstGeom>
        </p:spPr>
      </p:pic>
    </p:spTree>
    <p:extLst>
      <p:ext uri="{BB962C8B-B14F-4D97-AF65-F5344CB8AC3E}">
        <p14:creationId xmlns:p14="http://schemas.microsoft.com/office/powerpoint/2010/main" val="991153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B110-A989-4774-877E-D95F63491E31}"/>
              </a:ext>
            </a:extLst>
          </p:cNvPr>
          <p:cNvSpPr>
            <a:spLocks noGrp="1"/>
          </p:cNvSpPr>
          <p:nvPr>
            <p:ph type="title"/>
          </p:nvPr>
        </p:nvSpPr>
        <p:spPr/>
        <p:txBody>
          <a:bodyPr/>
          <a:lstStyle/>
          <a:p>
            <a:r>
              <a:rPr lang="en-US"/>
              <a:t>TestPad Item Bank Content</a:t>
            </a:r>
          </a:p>
        </p:txBody>
      </p:sp>
      <p:sp>
        <p:nvSpPr>
          <p:cNvPr id="6" name="Text Placeholder 5">
            <a:extLst>
              <a:ext uri="{FF2B5EF4-FFF2-40B4-BE49-F238E27FC236}">
                <a16:creationId xmlns:a16="http://schemas.microsoft.com/office/drawing/2014/main" id="{EF6C08DB-9425-4053-95EB-C09551025F34}"/>
              </a:ext>
            </a:extLst>
          </p:cNvPr>
          <p:cNvSpPr>
            <a:spLocks noGrp="1"/>
          </p:cNvSpPr>
          <p:nvPr>
            <p:ph type="body" sz="quarter" idx="13"/>
          </p:nvPr>
        </p:nvSpPr>
        <p:spPr/>
        <p:txBody>
          <a:bodyPr/>
          <a:lstStyle/>
          <a:p>
            <a:r>
              <a:rPr lang="en-US"/>
              <a:t>TestPad includes a bank of test items and resources aligned to Georgia state standards. </a:t>
            </a:r>
          </a:p>
        </p:txBody>
      </p:sp>
    </p:spTree>
    <p:extLst>
      <p:ext uri="{BB962C8B-B14F-4D97-AF65-F5344CB8AC3E}">
        <p14:creationId xmlns:p14="http://schemas.microsoft.com/office/powerpoint/2010/main" val="196522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585216"/>
            <a:ext cx="7918704" cy="539496"/>
          </a:xfrm>
        </p:spPr>
        <p:txBody>
          <a:bodyPr>
            <a:normAutofit fontScale="90000"/>
          </a:bodyPr>
          <a:lstStyle/>
          <a:p>
            <a:r>
              <a:rPr lang="en-US"/>
              <a:t>Item Formats</a:t>
            </a:r>
          </a:p>
        </p:txBody>
      </p:sp>
      <p:sp>
        <p:nvSpPr>
          <p:cNvPr id="3" name="Content Placeholder 2"/>
          <p:cNvSpPr>
            <a:spLocks noGrp="1"/>
          </p:cNvSpPr>
          <p:nvPr>
            <p:ph idx="1"/>
          </p:nvPr>
        </p:nvSpPr>
        <p:spPr>
          <a:xfrm>
            <a:off x="895350" y="1825625"/>
            <a:ext cx="7886700" cy="4197635"/>
          </a:xfrm>
        </p:spPr>
        <p:txBody>
          <a:bodyPr>
            <a:normAutofit lnSpcReduction="10000"/>
          </a:bodyPr>
          <a:lstStyle/>
          <a:p>
            <a:pPr>
              <a:defRPr/>
            </a:pPr>
            <a:r>
              <a:rPr lang="en-US"/>
              <a:t>Multiple Choice</a:t>
            </a:r>
          </a:p>
          <a:p>
            <a:pPr>
              <a:defRPr/>
            </a:pPr>
            <a:r>
              <a:rPr lang="en-US"/>
              <a:t>Constructed-Response </a:t>
            </a:r>
          </a:p>
          <a:p>
            <a:pPr lvl="1"/>
            <a:r>
              <a:rPr lang="en-US"/>
              <a:t>Extended Response</a:t>
            </a:r>
          </a:p>
          <a:p>
            <a:pPr lvl="1"/>
            <a:r>
              <a:rPr lang="en-US"/>
              <a:t>Scaffolded</a:t>
            </a:r>
          </a:p>
          <a:p>
            <a:pPr>
              <a:defRPr/>
            </a:pPr>
            <a:r>
              <a:rPr lang="en-US"/>
              <a:t>Constructed-response items require students to provide explanations/rationales, provide evidence, and/or to show work </a:t>
            </a:r>
          </a:p>
          <a:p>
            <a:pPr>
              <a:defRPr/>
            </a:pPr>
            <a:r>
              <a:rPr lang="en-US"/>
              <a:t>Provide teachers with evidence of true student understanding of content and process</a:t>
            </a:r>
          </a:p>
        </p:txBody>
      </p:sp>
      <p:sp>
        <p:nvSpPr>
          <p:cNvPr id="8" name="Text Placeholder 7">
            <a:extLst>
              <a:ext uri="{FF2B5EF4-FFF2-40B4-BE49-F238E27FC236}">
                <a16:creationId xmlns:a16="http://schemas.microsoft.com/office/drawing/2014/main" id="{04818994-9CDD-460D-AA3D-801508825B98}"/>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4" name="Date Placeholder 3">
            <a:extLst>
              <a:ext uri="{FF2B5EF4-FFF2-40B4-BE49-F238E27FC236}">
                <a16:creationId xmlns:a16="http://schemas.microsoft.com/office/drawing/2014/main" id="{7B4EA3BD-640A-47C3-886F-5012ADFC706A}"/>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2112482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585216"/>
            <a:ext cx="7918704" cy="539496"/>
          </a:xfrm>
        </p:spPr>
        <p:txBody>
          <a:bodyPr>
            <a:normAutofit fontScale="90000"/>
          </a:bodyPr>
          <a:lstStyle/>
          <a:p>
            <a:r>
              <a:rPr lang="en-US"/>
              <a:t>TestPad State Developed Assessments</a:t>
            </a:r>
          </a:p>
        </p:txBody>
      </p:sp>
      <p:sp>
        <p:nvSpPr>
          <p:cNvPr id="3" name="Content Placeholder 2"/>
          <p:cNvSpPr>
            <a:spLocks noGrp="1"/>
          </p:cNvSpPr>
          <p:nvPr>
            <p:ph idx="1"/>
          </p:nvPr>
        </p:nvSpPr>
        <p:spPr>
          <a:xfrm>
            <a:off x="895350" y="1825625"/>
            <a:ext cx="7886700" cy="4197635"/>
          </a:xfrm>
        </p:spPr>
        <p:txBody>
          <a:bodyPr vert="horz" lIns="91440" tIns="45720" rIns="91440" bIns="45720" rtlCol="0" anchor="t">
            <a:normAutofit/>
          </a:bodyPr>
          <a:lstStyle/>
          <a:p>
            <a:r>
              <a:rPr lang="en-US"/>
              <a:t>Formative Benchmarks</a:t>
            </a:r>
            <a:br>
              <a:rPr lang="en-US"/>
            </a:br>
            <a:r>
              <a:rPr lang="en-US"/>
              <a:t>(20 benchmarks with 2 parts each)</a:t>
            </a:r>
          </a:p>
          <a:p>
            <a:pPr lvl="1"/>
            <a:r>
              <a:rPr lang="en-US"/>
              <a:t>Aligned to the Georgia Standards</a:t>
            </a:r>
          </a:p>
          <a:p>
            <a:pPr lvl="1"/>
            <a:r>
              <a:rPr lang="en-US"/>
              <a:t>ELA Grades 3-8, 9th Grade Lit, American Lit</a:t>
            </a:r>
          </a:p>
          <a:p>
            <a:pPr lvl="1"/>
            <a:r>
              <a:rPr lang="en-US"/>
              <a:t>Mathematics Grades 3-8, Coordinate Algebra, Analytic Geometry</a:t>
            </a:r>
          </a:p>
        </p:txBody>
      </p:sp>
      <p:sp>
        <p:nvSpPr>
          <p:cNvPr id="9" name="Text Placeholder 8">
            <a:extLst>
              <a:ext uri="{FF2B5EF4-FFF2-40B4-BE49-F238E27FC236}">
                <a16:creationId xmlns:a16="http://schemas.microsoft.com/office/drawing/2014/main" id="{B3196FA0-278D-4ADD-9A42-4C44D66DD527}"/>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5" name="Date Placeholder 4">
            <a:extLst>
              <a:ext uri="{FF2B5EF4-FFF2-40B4-BE49-F238E27FC236}">
                <a16:creationId xmlns:a16="http://schemas.microsoft.com/office/drawing/2014/main" id="{C1E1B464-70B1-47BE-B059-41AC210EA49F}"/>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393013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normAutofit fontScale="90000"/>
          </a:bodyPr>
          <a:lstStyle/>
          <a:p>
            <a:r>
              <a:rPr lang="en-US" sz="2700"/>
              <a:t>Example of Extended Response Item</a:t>
            </a:r>
            <a:br>
              <a:rPr lang="en-US" sz="3000"/>
            </a:br>
            <a:r>
              <a:rPr lang="en-US" sz="2325"/>
              <a:t>ELA—Grades 9 – 10</a:t>
            </a:r>
            <a:br>
              <a:rPr lang="en-US"/>
            </a:br>
            <a:endParaRPr lang="en-US"/>
          </a:p>
        </p:txBody>
      </p:sp>
      <p:sp>
        <p:nvSpPr>
          <p:cNvPr id="5" name="TextBox 4"/>
          <p:cNvSpPr txBox="1"/>
          <p:nvPr/>
        </p:nvSpPr>
        <p:spPr>
          <a:xfrm>
            <a:off x="1485900" y="1356658"/>
            <a:ext cx="6172200" cy="300082"/>
          </a:xfrm>
          <a:prstGeom prst="rect">
            <a:avLst/>
          </a:prstGeom>
          <a:noFill/>
          <a:ln w="28575">
            <a:solidFill>
              <a:schemeClr val="tx1"/>
            </a:solidFill>
          </a:ln>
        </p:spPr>
        <p:txBody>
          <a:bodyPr wrap="square" rtlCol="0">
            <a:spAutoFit/>
          </a:bodyPr>
          <a:lstStyle/>
          <a:p>
            <a:r>
              <a:rPr lang="en-US" sz="1350">
                <a:latin typeface="Arial" panose="020B0604020202020204" pitchFamily="34" charset="0"/>
                <a:cs typeface="Arial" panose="020B0604020202020204" pitchFamily="34" charset="0"/>
              </a:rPr>
              <a:t>9</a:t>
            </a:r>
            <a:r>
              <a:rPr lang="en-US" sz="1350" baseline="30000">
                <a:latin typeface="Arial" panose="020B0604020202020204" pitchFamily="34" charset="0"/>
                <a:cs typeface="Arial" panose="020B0604020202020204" pitchFamily="34" charset="0"/>
              </a:rPr>
              <a:t>th</a:t>
            </a:r>
            <a:r>
              <a:rPr lang="en-US" sz="1350">
                <a:latin typeface="Arial" panose="020B0604020202020204" pitchFamily="34" charset="0"/>
                <a:cs typeface="Arial" panose="020B0604020202020204" pitchFamily="34" charset="0"/>
              </a:rPr>
              <a:t>/10</a:t>
            </a:r>
            <a:r>
              <a:rPr lang="en-US" sz="1350" baseline="30000">
                <a:latin typeface="Arial" panose="020B0604020202020204" pitchFamily="34" charset="0"/>
                <a:cs typeface="Arial" panose="020B0604020202020204" pitchFamily="34" charset="0"/>
              </a:rPr>
              <a:t>th</a:t>
            </a:r>
            <a:r>
              <a:rPr lang="en-US" sz="1350">
                <a:latin typeface="Arial" panose="020B0604020202020204" pitchFamily="34" charset="0"/>
                <a:cs typeface="Arial" panose="020B0604020202020204" pitchFamily="34" charset="0"/>
              </a:rPr>
              <a:t> Grade ELA Standards RI.9.8; RI9.1; L9.1; L9.2; DOK 4 </a:t>
            </a:r>
          </a:p>
        </p:txBody>
      </p:sp>
      <p:sp>
        <p:nvSpPr>
          <p:cNvPr id="4" name="Content Placeholder 3"/>
          <p:cNvSpPr>
            <a:spLocks noGrp="1"/>
          </p:cNvSpPr>
          <p:nvPr>
            <p:ph idx="1"/>
          </p:nvPr>
        </p:nvSpPr>
        <p:spPr>
          <a:xfrm>
            <a:off x="1485900" y="1813859"/>
            <a:ext cx="6172200" cy="2914650"/>
          </a:xfrm>
          <a:ln w="28575">
            <a:solidFill>
              <a:schemeClr val="tx1"/>
            </a:solidFill>
          </a:ln>
        </p:spPr>
        <p:txBody>
          <a:bodyPr>
            <a:normAutofit fontScale="92500" lnSpcReduction="20000"/>
          </a:bodyPr>
          <a:lstStyle/>
          <a:p>
            <a:pPr marL="0" indent="0">
              <a:buNone/>
            </a:pPr>
            <a:r>
              <a:rPr lang="en-US" sz="1500"/>
              <a:t>Passage Title: Juliette Gordon Lowe</a:t>
            </a:r>
          </a:p>
          <a:p>
            <a:pPr marL="0" indent="0">
              <a:buNone/>
            </a:pPr>
            <a:r>
              <a:rPr lang="en-US" sz="1500"/>
              <a:t>Part A</a:t>
            </a:r>
          </a:p>
          <a:p>
            <a:pPr marL="0" indent="0">
              <a:buNone/>
            </a:pPr>
            <a:r>
              <a:rPr lang="en-US" sz="1500"/>
              <a:t>Identify at least two arguments Juliette Gordon Low used as reasons to begin the Girl Scouts.</a:t>
            </a:r>
          </a:p>
          <a:p>
            <a:pPr marL="0" indent="0">
              <a:buNone/>
            </a:pPr>
            <a:r>
              <a:rPr lang="en-US" sz="1500"/>
              <a:t>Part B</a:t>
            </a:r>
          </a:p>
          <a:p>
            <a:pPr marL="0" indent="0">
              <a:buNone/>
            </a:pPr>
            <a:r>
              <a:rPr lang="en-US" sz="1500"/>
              <a:t>Evaluate whether or not these arguments are valid and whether there is enough evidence in the article to support them. </a:t>
            </a:r>
          </a:p>
          <a:p>
            <a:endParaRPr lang="en-US" sz="1500"/>
          </a:p>
          <a:p>
            <a:pPr marL="0" indent="0">
              <a:buNone/>
            </a:pPr>
            <a:r>
              <a:rPr lang="en-US" sz="1500"/>
              <a:t>Be sure to complete ALL parts of the task. Use details from the text to support your answer. Answer with complete sentences, and use correct punctuation and grammar.</a:t>
            </a:r>
          </a:p>
        </p:txBody>
      </p:sp>
      <p:pic>
        <p:nvPicPr>
          <p:cNvPr id="7" name="Picture 6">
            <a:extLst>
              <a:ext uri="{FF2B5EF4-FFF2-40B4-BE49-F238E27FC236}">
                <a16:creationId xmlns:a16="http://schemas.microsoft.com/office/drawing/2014/main" id="{700DB85E-3163-4BCD-BD77-25EF60F17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2885" y="4851679"/>
            <a:ext cx="6713646" cy="1325563"/>
          </a:xfrm>
          <a:prstGeom prst="rect">
            <a:avLst/>
          </a:prstGeom>
          <a:ln>
            <a:solidFill>
              <a:schemeClr val="tx1"/>
            </a:solidFill>
          </a:ln>
        </p:spPr>
      </p:pic>
      <p:sp>
        <p:nvSpPr>
          <p:cNvPr id="6" name="Date Placeholder 5">
            <a:extLst>
              <a:ext uri="{FF2B5EF4-FFF2-40B4-BE49-F238E27FC236}">
                <a16:creationId xmlns:a16="http://schemas.microsoft.com/office/drawing/2014/main" id="{7A08352C-EBD0-4DBF-8545-14FF058D3715}"/>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962412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95350" y="585216"/>
            <a:ext cx="7918704" cy="539496"/>
          </a:xfrm>
          <a:ln w="28575">
            <a:solidFill>
              <a:schemeClr val="bg1"/>
            </a:solidFill>
          </a:ln>
        </p:spPr>
        <p:txBody>
          <a:bodyPr>
            <a:noAutofit/>
          </a:bodyPr>
          <a:lstStyle/>
          <a:p>
            <a:r>
              <a:rPr lang="en-US" sz="3200"/>
              <a:t>Example of Extended Response Item </a:t>
            </a:r>
            <a:br>
              <a:rPr lang="en-US" sz="3200"/>
            </a:br>
            <a:r>
              <a:rPr lang="en-US" sz="3200"/>
              <a:t>Math—Advanced Algebra</a:t>
            </a:r>
          </a:p>
        </p:txBody>
      </p:sp>
      <p:sp>
        <p:nvSpPr>
          <p:cNvPr id="3" name="Date Placeholder 2">
            <a:extLst>
              <a:ext uri="{FF2B5EF4-FFF2-40B4-BE49-F238E27FC236}">
                <a16:creationId xmlns:a16="http://schemas.microsoft.com/office/drawing/2014/main" id="{1238FB67-8882-483E-A3FD-BE02582AE51E}"/>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pic>
        <p:nvPicPr>
          <p:cNvPr id="21508"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8594"/>
          <a:stretch>
            <a:fillRect/>
          </a:stretch>
        </p:blipFill>
        <p:spPr bwMode="auto">
          <a:xfrm>
            <a:off x="2343150" y="2452969"/>
            <a:ext cx="4286250" cy="322302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1509" name="TextBox 10"/>
          <p:cNvSpPr txBox="1">
            <a:spLocks noChangeArrowheads="1"/>
          </p:cNvSpPr>
          <p:nvPr/>
        </p:nvSpPr>
        <p:spPr bwMode="auto">
          <a:xfrm>
            <a:off x="1771651" y="2148167"/>
            <a:ext cx="5840381" cy="30008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50"/>
              <a:t>Advanced Algebra, Standards A.REI.2; A.REI.4; A.APR.6, A.REI.1; DOK 3</a:t>
            </a:r>
          </a:p>
        </p:txBody>
      </p:sp>
    </p:spTree>
    <p:extLst>
      <p:ext uri="{BB962C8B-B14F-4D97-AF65-F5344CB8AC3E}">
        <p14:creationId xmlns:p14="http://schemas.microsoft.com/office/powerpoint/2010/main" val="3828016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585216"/>
            <a:ext cx="7918704" cy="539496"/>
          </a:xfrm>
          <a:ln w="28575">
            <a:noFill/>
          </a:ln>
        </p:spPr>
        <p:txBody>
          <a:bodyPr>
            <a:normAutofit fontScale="90000"/>
          </a:bodyPr>
          <a:lstStyle/>
          <a:p>
            <a:r>
              <a:rPr lang="en-US"/>
              <a:t>Example of Rubric</a:t>
            </a:r>
            <a:br>
              <a:rPr lang="en-US"/>
            </a:br>
            <a:r>
              <a:rPr lang="en-US"/>
              <a:t>Mathematics—Grade 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3334471"/>
              </p:ext>
            </p:extLst>
          </p:nvPr>
        </p:nvGraphicFramePr>
        <p:xfrm>
          <a:off x="895350" y="1825625"/>
          <a:ext cx="4751840" cy="4300070"/>
        </p:xfrm>
        <a:graphic>
          <a:graphicData uri="http://schemas.openxmlformats.org/drawingml/2006/table">
            <a:tbl>
              <a:tblPr firstRow="1" firstCol="1" bandRow="1"/>
              <a:tblGrid>
                <a:gridCol w="530401">
                  <a:extLst>
                    <a:ext uri="{9D8B030D-6E8A-4147-A177-3AD203B41FA5}">
                      <a16:colId xmlns:a16="http://schemas.microsoft.com/office/drawing/2014/main" val="20000"/>
                    </a:ext>
                  </a:extLst>
                </a:gridCol>
                <a:gridCol w="912705">
                  <a:extLst>
                    <a:ext uri="{9D8B030D-6E8A-4147-A177-3AD203B41FA5}">
                      <a16:colId xmlns:a16="http://schemas.microsoft.com/office/drawing/2014/main" val="20001"/>
                    </a:ext>
                  </a:extLst>
                </a:gridCol>
                <a:gridCol w="3308734">
                  <a:extLst>
                    <a:ext uri="{9D8B030D-6E8A-4147-A177-3AD203B41FA5}">
                      <a16:colId xmlns:a16="http://schemas.microsoft.com/office/drawing/2014/main" val="20002"/>
                    </a:ext>
                  </a:extLst>
                </a:gridCol>
              </a:tblGrid>
              <a:tr h="0">
                <a:tc gridSpan="3">
                  <a:txBody>
                    <a:bodyPr/>
                    <a:lstStyle/>
                    <a:p>
                      <a:pPr marL="0" marR="0" algn="ctr">
                        <a:spcBef>
                          <a:spcPts val="0"/>
                        </a:spcBef>
                        <a:spcAft>
                          <a:spcPts val="0"/>
                        </a:spcAft>
                      </a:pPr>
                      <a:r>
                        <a:rPr lang="en-US" sz="600" b="1">
                          <a:effectLst/>
                          <a:latin typeface="Verdana"/>
                          <a:ea typeface="Times New Roman"/>
                          <a:cs typeface="Times New Roman"/>
                        </a:rPr>
                        <a:t>Rubric</a:t>
                      </a:r>
                      <a:endParaRPr lang="en-US" sz="600">
                        <a:effectLst/>
                        <a:latin typeface="Verdana"/>
                        <a:ea typeface="Times New Roman"/>
                        <a:cs typeface="Times New Roman"/>
                      </a:endParaRPr>
                    </a:p>
                  </a:txBody>
                  <a:tcPr marL="110188" marR="110188" marT="55094" marB="550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61">
                <a:tc>
                  <a:txBody>
                    <a:bodyPr/>
                    <a:lstStyle/>
                    <a:p>
                      <a:pPr marL="0" marR="0" algn="ctr">
                        <a:spcBef>
                          <a:spcPts val="0"/>
                        </a:spcBef>
                        <a:spcAft>
                          <a:spcPts val="0"/>
                        </a:spcAft>
                      </a:pPr>
                      <a:r>
                        <a:rPr lang="en-US" sz="600" b="1">
                          <a:effectLst/>
                          <a:latin typeface="Verdana"/>
                          <a:ea typeface="Times New Roman"/>
                          <a:cs typeface="Times New Roman"/>
                        </a:rPr>
                        <a:t>Score</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effectLst/>
                          <a:latin typeface="Verdana"/>
                          <a:ea typeface="Times New Roman"/>
                          <a:cs typeface="Times New Roman"/>
                        </a:rPr>
                        <a:t>Designation</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effectLst/>
                          <a:latin typeface="Verdana"/>
                          <a:ea typeface="Times New Roman"/>
                          <a:cs typeface="Times New Roman"/>
                        </a:rPr>
                        <a:t>Description</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6915">
                <a:tc>
                  <a:txBody>
                    <a:bodyPr/>
                    <a:lstStyle/>
                    <a:p>
                      <a:pPr marL="0" marR="0" algn="ctr">
                        <a:spcBef>
                          <a:spcPts val="0"/>
                        </a:spcBef>
                        <a:spcAft>
                          <a:spcPts val="0"/>
                        </a:spcAft>
                      </a:pPr>
                      <a:r>
                        <a:rPr lang="en-US" sz="600" b="1">
                          <a:effectLst/>
                          <a:latin typeface="Verdana"/>
                          <a:ea typeface="Times New Roman"/>
                          <a:cs typeface="Times New Roman"/>
                        </a:rPr>
                        <a:t>4</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a:effectLst/>
                          <a:latin typeface="Verdana"/>
                          <a:ea typeface="Times New Roman"/>
                          <a:cs typeface="Times New Roman"/>
                        </a:rPr>
                        <a:t>Thoroughly Demonstrated</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effectLst/>
                          <a:latin typeface="Verdana"/>
                          <a:ea typeface="Times New Roman"/>
                          <a:cs typeface="Times New Roman"/>
                        </a:rPr>
                        <a:t>The student successfully completes all elements of the item by demonstrating knowledge and application of </a:t>
                      </a:r>
                      <a:r>
                        <a:rPr lang="en-US" sz="600">
                          <a:effectLst/>
                          <a:latin typeface="Verdana"/>
                          <a:ea typeface="Times New Roman"/>
                          <a:cs typeface="Gotham-Book"/>
                        </a:rPr>
                        <a:t>measuring volumes by counting unit cubes, using cubic cm, cubic in, cubic ft, and improvised units (5.MD.4), applying the formulas </a:t>
                      </a:r>
                      <a:r>
                        <a:rPr lang="en-US" sz="600" i="1">
                          <a:effectLst/>
                          <a:latin typeface="Verdana"/>
                          <a:ea typeface="Times New Roman"/>
                          <a:cs typeface="Gotham-BookItalic"/>
                        </a:rPr>
                        <a:t>V </a:t>
                      </a:r>
                      <a:r>
                        <a:rPr lang="en-US" sz="600">
                          <a:effectLst/>
                          <a:latin typeface="Verdana"/>
                          <a:ea typeface="Times New Roman"/>
                          <a:cs typeface="Gotham-Book"/>
                        </a:rPr>
                        <a:t>= </a:t>
                      </a:r>
                      <a:r>
                        <a:rPr lang="en-US" sz="600" i="1">
                          <a:effectLst/>
                          <a:latin typeface="Verdana"/>
                          <a:ea typeface="Times New Roman"/>
                          <a:cs typeface="Gotham-BookItalic"/>
                        </a:rPr>
                        <a:t>l </a:t>
                      </a:r>
                      <a:r>
                        <a:rPr lang="en-US" sz="600">
                          <a:effectLst/>
                          <a:latin typeface="Verdana"/>
                          <a:ea typeface="Times New Roman"/>
                          <a:cs typeface="Helvetica"/>
                        </a:rPr>
                        <a:t>× </a:t>
                      </a:r>
                      <a:r>
                        <a:rPr lang="en-US" sz="600" i="1">
                          <a:effectLst/>
                          <a:latin typeface="Verdana"/>
                          <a:ea typeface="Times New Roman"/>
                          <a:cs typeface="Gotham-BookItalic"/>
                        </a:rPr>
                        <a:t>w </a:t>
                      </a:r>
                      <a:r>
                        <a:rPr lang="en-US" sz="600">
                          <a:effectLst/>
                          <a:latin typeface="Verdana"/>
                          <a:ea typeface="Times New Roman"/>
                          <a:cs typeface="Helvetica"/>
                        </a:rPr>
                        <a:t>× </a:t>
                      </a:r>
                      <a:r>
                        <a:rPr lang="en-US" sz="600" i="1">
                          <a:effectLst/>
                          <a:latin typeface="Verdana"/>
                          <a:ea typeface="Times New Roman"/>
                          <a:cs typeface="Gotham-BookItalic"/>
                        </a:rPr>
                        <a:t>h </a:t>
                      </a:r>
                      <a:r>
                        <a:rPr lang="en-US" sz="600">
                          <a:effectLst/>
                          <a:latin typeface="Verdana"/>
                          <a:ea typeface="Times New Roman"/>
                          <a:cs typeface="Gotham-Book"/>
                        </a:rPr>
                        <a:t>and </a:t>
                      </a:r>
                      <a:r>
                        <a:rPr lang="en-US" sz="600" i="1">
                          <a:effectLst/>
                          <a:latin typeface="Verdana"/>
                          <a:ea typeface="Times New Roman"/>
                          <a:cs typeface="Gotham-BookItalic"/>
                        </a:rPr>
                        <a:t>V </a:t>
                      </a:r>
                      <a:r>
                        <a:rPr lang="en-US" sz="600">
                          <a:effectLst/>
                          <a:latin typeface="Verdana"/>
                          <a:ea typeface="Times New Roman"/>
                          <a:cs typeface="Gotham-Book"/>
                        </a:rPr>
                        <a:t>= </a:t>
                      </a:r>
                      <a:r>
                        <a:rPr lang="en-US" sz="600" i="1">
                          <a:effectLst/>
                          <a:latin typeface="Verdana"/>
                          <a:ea typeface="Times New Roman"/>
                          <a:cs typeface="Gotham-BookItalic"/>
                        </a:rPr>
                        <a:t>b </a:t>
                      </a:r>
                      <a:r>
                        <a:rPr lang="en-US" sz="600">
                          <a:effectLst/>
                          <a:latin typeface="Verdana"/>
                          <a:ea typeface="Times New Roman"/>
                          <a:cs typeface="Helvetica"/>
                        </a:rPr>
                        <a:t>× </a:t>
                      </a:r>
                      <a:r>
                        <a:rPr lang="en-US" sz="600" i="1">
                          <a:effectLst/>
                          <a:latin typeface="Verdana"/>
                          <a:ea typeface="Times New Roman"/>
                          <a:cs typeface="Gotham-BookItalic"/>
                        </a:rPr>
                        <a:t>h </a:t>
                      </a:r>
                      <a:r>
                        <a:rPr lang="en-US" sz="600">
                          <a:effectLst/>
                          <a:latin typeface="Verdana"/>
                          <a:ea typeface="Times New Roman"/>
                          <a:cs typeface="Gotham-Book"/>
                        </a:rPr>
                        <a:t>for rectangular prisms to find volumes of right rectangular prisms with whole number edge lengths in the context of solving real world and mathematical problems (5.MD.5b), and adding, subtracting, multiplying, and dividing decimals to hundredths, using concrete models or drawings and strategies based on place value, properties of operations, and/or the relationship between addition and subtraction; relating the strategy to a written method and explain the reasoning used (5.NBT.7).</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4611">
                <a:tc>
                  <a:txBody>
                    <a:bodyPr/>
                    <a:lstStyle/>
                    <a:p>
                      <a:pPr marL="0" marR="0" algn="ctr">
                        <a:spcBef>
                          <a:spcPts val="0"/>
                        </a:spcBef>
                        <a:spcAft>
                          <a:spcPts val="0"/>
                        </a:spcAft>
                      </a:pPr>
                      <a:r>
                        <a:rPr lang="en-US" sz="600" b="1">
                          <a:effectLst/>
                          <a:latin typeface="Verdana"/>
                          <a:ea typeface="Times New Roman"/>
                          <a:cs typeface="Times New Roman"/>
                        </a:rPr>
                        <a:t>3</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a:effectLst/>
                          <a:latin typeface="Verdana"/>
                          <a:ea typeface="Times New Roman"/>
                          <a:cs typeface="Times New Roman"/>
                        </a:rPr>
                        <a:t>Clearly Demonstrated</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effectLst/>
                          <a:latin typeface="Verdana"/>
                          <a:ea typeface="Times New Roman"/>
                          <a:cs typeface="Times New Roman"/>
                        </a:rPr>
                        <a:t>The student shows clear understanding of the standards listed above, but one of the explanations or work shown is insufficient or weak</a:t>
                      </a:r>
                    </a:p>
                    <a:p>
                      <a:pPr marL="0" marR="0">
                        <a:spcBef>
                          <a:spcPts val="0"/>
                        </a:spcBef>
                        <a:spcAft>
                          <a:spcPts val="0"/>
                        </a:spcAft>
                      </a:pPr>
                      <a:r>
                        <a:rPr lang="en-US" sz="600">
                          <a:effectLst/>
                          <a:latin typeface="Verdana"/>
                          <a:ea typeface="Times New Roman"/>
                          <a:cs typeface="Times New Roman"/>
                        </a:rPr>
                        <a:t>Or</a:t>
                      </a:r>
                    </a:p>
                    <a:p>
                      <a:pPr marL="0" marR="0">
                        <a:spcBef>
                          <a:spcPts val="0"/>
                        </a:spcBef>
                        <a:spcAft>
                          <a:spcPts val="0"/>
                        </a:spcAft>
                      </a:pPr>
                      <a:r>
                        <a:rPr lang="en-US" sz="600">
                          <a:effectLst/>
                          <a:latin typeface="Verdana"/>
                          <a:ea typeface="Times New Roman"/>
                          <a:cs typeface="Times New Roman"/>
                        </a:rPr>
                        <a:t>All parts of the item are correctly done except for a minor computational error</a:t>
                      </a:r>
                    </a:p>
                    <a:p>
                      <a:pPr marL="0" marR="0">
                        <a:spcBef>
                          <a:spcPts val="0"/>
                        </a:spcBef>
                        <a:spcAft>
                          <a:spcPts val="0"/>
                        </a:spcAft>
                      </a:pPr>
                      <a:r>
                        <a:rPr lang="en-US" sz="600">
                          <a:effectLst/>
                          <a:latin typeface="Verdana"/>
                          <a:ea typeface="Times New Roman"/>
                          <a:cs typeface="Times New Roman"/>
                        </a:rPr>
                        <a:t>Or</a:t>
                      </a:r>
                    </a:p>
                    <a:p>
                      <a:pPr marL="0" marR="0">
                        <a:spcBef>
                          <a:spcPts val="0"/>
                        </a:spcBef>
                        <a:spcAft>
                          <a:spcPts val="0"/>
                        </a:spcAft>
                      </a:pPr>
                      <a:r>
                        <a:rPr lang="en-US" sz="600">
                          <a:effectLst/>
                          <a:latin typeface="Verdana"/>
                          <a:ea typeface="Times New Roman"/>
                          <a:cs typeface="Times New Roman"/>
                        </a:rPr>
                        <a:t>The student successfully completes two of the three parts of the item and partially completes the other part.</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7228">
                <a:tc>
                  <a:txBody>
                    <a:bodyPr/>
                    <a:lstStyle/>
                    <a:p>
                      <a:pPr marL="0" marR="0" algn="ctr">
                        <a:spcBef>
                          <a:spcPts val="0"/>
                        </a:spcBef>
                        <a:spcAft>
                          <a:spcPts val="0"/>
                        </a:spcAft>
                      </a:pPr>
                      <a:r>
                        <a:rPr lang="en-US" sz="600" b="1">
                          <a:effectLst/>
                          <a:latin typeface="Verdana"/>
                          <a:ea typeface="Times New Roman"/>
                          <a:cs typeface="Times New Roman"/>
                        </a:rPr>
                        <a:t>2</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a:effectLst/>
                          <a:latin typeface="Verdana"/>
                          <a:ea typeface="Times New Roman"/>
                          <a:cs typeface="Times New Roman"/>
                        </a:rPr>
                        <a:t>Basically Demonstrated</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effectLst/>
                          <a:latin typeface="Verdana"/>
                          <a:ea typeface="Times New Roman"/>
                          <a:cs typeface="Times New Roman"/>
                        </a:rPr>
                        <a:t>The student shows basic understanding of the standards listed above, but two of the explanations or work shown are insufficient or weak</a:t>
                      </a:r>
                    </a:p>
                    <a:p>
                      <a:pPr marL="0" marR="0">
                        <a:spcBef>
                          <a:spcPts val="0"/>
                        </a:spcBef>
                        <a:spcAft>
                          <a:spcPts val="0"/>
                        </a:spcAft>
                      </a:pPr>
                      <a:r>
                        <a:rPr lang="en-US" sz="600">
                          <a:effectLst/>
                          <a:latin typeface="Verdana"/>
                          <a:ea typeface="Times New Roman"/>
                          <a:cs typeface="Times New Roman"/>
                        </a:rPr>
                        <a:t>Or</a:t>
                      </a:r>
                    </a:p>
                    <a:p>
                      <a:pPr marL="0" marR="0">
                        <a:spcBef>
                          <a:spcPts val="0"/>
                        </a:spcBef>
                        <a:spcAft>
                          <a:spcPts val="0"/>
                        </a:spcAft>
                      </a:pPr>
                      <a:r>
                        <a:rPr lang="en-US" sz="600">
                          <a:effectLst/>
                          <a:latin typeface="Verdana"/>
                          <a:ea typeface="Times New Roman"/>
                          <a:cs typeface="Times New Roman"/>
                        </a:rPr>
                        <a:t>The student successfully completes one of the three parts of the item and partially completes the other parts.</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2304">
                <a:tc>
                  <a:txBody>
                    <a:bodyPr/>
                    <a:lstStyle/>
                    <a:p>
                      <a:pPr marL="0" marR="0" algn="ctr">
                        <a:spcBef>
                          <a:spcPts val="0"/>
                        </a:spcBef>
                        <a:spcAft>
                          <a:spcPts val="0"/>
                        </a:spcAft>
                      </a:pPr>
                      <a:r>
                        <a:rPr lang="en-US" sz="600" b="1">
                          <a:effectLst/>
                          <a:latin typeface="Verdana"/>
                          <a:ea typeface="Times New Roman"/>
                          <a:cs typeface="Times New Roman"/>
                        </a:rPr>
                        <a:t>1</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a:effectLst/>
                          <a:latin typeface="Verdana"/>
                          <a:ea typeface="Times New Roman"/>
                          <a:cs typeface="Times New Roman"/>
                        </a:rPr>
                        <a:t>Minimally Demonstrated</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a:effectLst/>
                          <a:latin typeface="Verdana"/>
                          <a:ea typeface="Times New Roman"/>
                          <a:cs typeface="Times New Roman"/>
                        </a:rPr>
                        <a:t>The student shows minimal understanding of the standards listed above and completes only one of the three parts</a:t>
                      </a:r>
                    </a:p>
                    <a:p>
                      <a:pPr marL="0" marR="0">
                        <a:spcBef>
                          <a:spcPts val="0"/>
                        </a:spcBef>
                        <a:spcAft>
                          <a:spcPts val="0"/>
                        </a:spcAft>
                      </a:pPr>
                      <a:r>
                        <a:rPr lang="en-US" sz="600">
                          <a:effectLst/>
                          <a:latin typeface="Verdana"/>
                          <a:ea typeface="Times New Roman"/>
                          <a:cs typeface="Times New Roman"/>
                        </a:rPr>
                        <a:t>Or</a:t>
                      </a:r>
                    </a:p>
                    <a:p>
                      <a:pPr marL="0" marR="0">
                        <a:spcBef>
                          <a:spcPts val="0"/>
                        </a:spcBef>
                        <a:spcAft>
                          <a:spcPts val="0"/>
                        </a:spcAft>
                      </a:pPr>
                      <a:r>
                        <a:rPr lang="en-US" sz="600">
                          <a:effectLst/>
                          <a:latin typeface="Verdana"/>
                          <a:ea typeface="Times New Roman"/>
                          <a:cs typeface="Times New Roman"/>
                        </a:rPr>
                        <a:t>The student partially completes two of the three parts.</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4923">
                <a:tc>
                  <a:txBody>
                    <a:bodyPr/>
                    <a:lstStyle/>
                    <a:p>
                      <a:pPr marL="0" marR="0" algn="ctr">
                        <a:spcBef>
                          <a:spcPts val="0"/>
                        </a:spcBef>
                        <a:spcAft>
                          <a:spcPts val="0"/>
                        </a:spcAft>
                      </a:pPr>
                      <a:r>
                        <a:rPr lang="en-US" sz="600" b="1">
                          <a:effectLst/>
                          <a:latin typeface="Verdana"/>
                          <a:ea typeface="Times New Roman"/>
                          <a:cs typeface="Times New Roman"/>
                        </a:rPr>
                        <a:t>0</a:t>
                      </a:r>
                      <a:endParaRPr lang="en-US" sz="600">
                        <a:effectLst/>
                        <a:latin typeface="Verdana"/>
                        <a:ea typeface="Times New Roman"/>
                        <a:cs typeface="Times New Roman"/>
                      </a:endParaRP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a:effectLst/>
                          <a:latin typeface="Verdana"/>
                          <a:ea typeface="Times New Roman"/>
                          <a:cs typeface="Times New Roman"/>
                        </a:rPr>
                        <a:t>Incorrect or irrelevant</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a:effectLst/>
                          <a:latin typeface="Verdana"/>
                          <a:ea typeface="Times New Roman"/>
                          <a:cs typeface="Times New Roman"/>
                        </a:rPr>
                        <a:t>The response is incorrect or irrelevant to the skill or concept being measured.</a:t>
                      </a:r>
                    </a:p>
                  </a:txBody>
                  <a:tcPr marL="37412" marR="37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Date Placeholder 3">
            <a:extLst>
              <a:ext uri="{FF2B5EF4-FFF2-40B4-BE49-F238E27FC236}">
                <a16:creationId xmlns:a16="http://schemas.microsoft.com/office/drawing/2014/main" id="{FDF30169-9845-4B39-B336-57EE8CFCA5AA}"/>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3942925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5350" y="585216"/>
            <a:ext cx="7918704" cy="539496"/>
          </a:xfrm>
          <a:ln>
            <a:solidFill>
              <a:schemeClr val="bg1"/>
            </a:solidFill>
          </a:ln>
        </p:spPr>
        <p:txBody>
          <a:bodyPr>
            <a:normAutofit fontScale="90000"/>
          </a:bodyPr>
          <a:lstStyle/>
          <a:p>
            <a:r>
              <a:rPr lang="en-US"/>
              <a:t>Exemplar Papers</a:t>
            </a:r>
          </a:p>
        </p:txBody>
      </p:sp>
      <p:sp>
        <p:nvSpPr>
          <p:cNvPr id="3" name="Content Placeholder 2"/>
          <p:cNvSpPr>
            <a:spLocks noGrp="1"/>
          </p:cNvSpPr>
          <p:nvPr>
            <p:ph idx="1"/>
          </p:nvPr>
        </p:nvSpPr>
        <p:spPr>
          <a:xfrm>
            <a:off x="895350" y="1825625"/>
            <a:ext cx="7886700" cy="2917825"/>
          </a:xfrm>
        </p:spPr>
        <p:txBody>
          <a:bodyPr>
            <a:normAutofit fontScale="70000" lnSpcReduction="20000"/>
          </a:bodyPr>
          <a:lstStyle/>
          <a:p>
            <a:r>
              <a:rPr lang="en-US"/>
              <a:t>Prototype answer – the “ideal” response</a:t>
            </a:r>
          </a:p>
          <a:p>
            <a:r>
              <a:rPr lang="en-US"/>
              <a:t>Set of responses from actual Georgia students, collected during item pilots</a:t>
            </a:r>
          </a:p>
          <a:p>
            <a:r>
              <a:rPr lang="en-US"/>
              <a:t>Samples scored by trained raters using rubric </a:t>
            </a:r>
          </a:p>
          <a:p>
            <a:r>
              <a:rPr lang="en-US"/>
              <a:t>Papers allow teachers to review and compare their own students’ work to the sample responses for each score point</a:t>
            </a:r>
          </a:p>
          <a:p>
            <a:pPr lvl="1"/>
            <a:r>
              <a:rPr lang="en-US"/>
              <a:t>Helps standardize expectations of the standards</a:t>
            </a:r>
          </a:p>
          <a:p>
            <a:r>
              <a:rPr lang="en-US"/>
              <a:t>Score point and annotations provided for each sample item response</a:t>
            </a:r>
          </a:p>
          <a:p>
            <a:endParaRPr lang="en-US"/>
          </a:p>
          <a:p>
            <a:endParaRPr lang="en-US"/>
          </a:p>
          <a:p>
            <a:endParaRPr lang="en-US"/>
          </a:p>
        </p:txBody>
      </p:sp>
      <p:sp>
        <p:nvSpPr>
          <p:cNvPr id="12" name="Text Placeholder 11">
            <a:extLst>
              <a:ext uri="{FF2B5EF4-FFF2-40B4-BE49-F238E27FC236}">
                <a16:creationId xmlns:a16="http://schemas.microsoft.com/office/drawing/2014/main" id="{A90A533B-8FC7-4B09-BFC8-A7EB80AA71A2}"/>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4" name="Date Placeholder 3">
            <a:extLst>
              <a:ext uri="{FF2B5EF4-FFF2-40B4-BE49-F238E27FC236}">
                <a16:creationId xmlns:a16="http://schemas.microsoft.com/office/drawing/2014/main" id="{B4AF8BEB-D9C2-4DFE-9E6B-875F83353EB7}"/>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
        <p:nvSpPr>
          <p:cNvPr id="26628" name="TextBox 3"/>
          <p:cNvSpPr txBox="1">
            <a:spLocks noChangeArrowheads="1"/>
          </p:cNvSpPr>
          <p:nvPr/>
        </p:nvSpPr>
        <p:spPr bwMode="auto">
          <a:xfrm>
            <a:off x="1428750" y="4743450"/>
            <a:ext cx="62865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50" i="1"/>
              <a:t>Note: The pilot was conducted using standard administration procedures in order to ensure that results were comparable across the state. When items/tasks are used during instruction, these administration rules do not have to apply and student results may vary; thus, teachers may want to modify the rubrics and even raise expectations. </a:t>
            </a:r>
            <a:r>
              <a:rPr lang="en-US" sz="1050" b="1" i="1"/>
              <a:t>Rubrics and exemplars should remain focused on high expectations.</a:t>
            </a:r>
          </a:p>
        </p:txBody>
      </p:sp>
    </p:spTree>
    <p:extLst>
      <p:ext uri="{BB962C8B-B14F-4D97-AF65-F5344CB8AC3E}">
        <p14:creationId xmlns:p14="http://schemas.microsoft.com/office/powerpoint/2010/main" val="3257835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5350" y="585216"/>
            <a:ext cx="7918704" cy="539496"/>
          </a:xfrm>
          <a:ln w="28575">
            <a:solidFill>
              <a:schemeClr val="bg1"/>
            </a:solidFill>
          </a:ln>
        </p:spPr>
        <p:txBody>
          <a:bodyPr>
            <a:normAutofit fontScale="90000"/>
          </a:bodyPr>
          <a:lstStyle/>
          <a:p>
            <a:r>
              <a:rPr lang="en-US"/>
              <a:t>Exemplar Paper</a:t>
            </a:r>
            <a:br>
              <a:rPr lang="en-US"/>
            </a:br>
            <a:r>
              <a:rPr lang="en-US"/>
              <a:t>Mathematics—Grade 5</a:t>
            </a:r>
          </a:p>
        </p:txBody>
      </p:sp>
      <p:pic>
        <p:nvPicPr>
          <p:cNvPr id="114694"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8676" y="2323338"/>
            <a:ext cx="6480048" cy="3201924"/>
          </a:xfr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a:extLst>
              <a:ext uri="{FF2B5EF4-FFF2-40B4-BE49-F238E27FC236}">
                <a16:creationId xmlns:a16="http://schemas.microsoft.com/office/drawing/2014/main" id="{933B0C52-9C9E-4921-A787-73311D0E892E}"/>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2009735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normAutofit fontScale="90000"/>
          </a:bodyPr>
          <a:lstStyle/>
          <a:p>
            <a:r>
              <a:rPr lang="en-US"/>
              <a:t>Student Exemplar Papers</a:t>
            </a:r>
          </a:p>
        </p:txBody>
      </p:sp>
      <p:pic>
        <p:nvPicPr>
          <p:cNvPr id="116739" name="Picture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0351" y="2000251"/>
            <a:ext cx="2883278" cy="339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a:extLst>
              <a:ext uri="{C183D7F6-B498-43B3-948B-1728B52AA6E4}">
                <adec:decorative xmlns:adec="http://schemas.microsoft.com/office/drawing/2017/decorative" val="1"/>
              </a:ext>
            </a:extLst>
          </p:cNvPr>
          <p:cNvSpPr/>
          <p:nvPr/>
        </p:nvSpPr>
        <p:spPr>
          <a:xfrm>
            <a:off x="5486400" y="2171700"/>
            <a:ext cx="628650" cy="2171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6" name="TextBox 5"/>
          <p:cNvSpPr txBox="1"/>
          <p:nvPr/>
        </p:nvSpPr>
        <p:spPr>
          <a:xfrm>
            <a:off x="6265069" y="3119050"/>
            <a:ext cx="1600200" cy="300082"/>
          </a:xfrm>
          <a:prstGeom prst="rect">
            <a:avLst/>
          </a:prstGeom>
          <a:noFill/>
          <a:ln>
            <a:solidFill>
              <a:schemeClr val="tx1"/>
            </a:solidFill>
          </a:ln>
        </p:spPr>
        <p:txBody>
          <a:bodyPr wrap="square" rtlCol="0">
            <a:spAutoFit/>
          </a:bodyPr>
          <a:lstStyle/>
          <a:p>
            <a:r>
              <a:rPr lang="en-US" sz="1350">
                <a:latin typeface="Arial" panose="020B0604020202020204" pitchFamily="34" charset="0"/>
                <a:cs typeface="Arial" panose="020B0604020202020204" pitchFamily="34" charset="0"/>
              </a:rPr>
              <a:t>Student Response</a:t>
            </a:r>
          </a:p>
        </p:txBody>
      </p:sp>
      <p:sp>
        <p:nvSpPr>
          <p:cNvPr id="7" name="Right Brace 6">
            <a:extLst>
              <a:ext uri="{C183D7F6-B498-43B3-948B-1728B52AA6E4}">
                <adec:decorative xmlns:adec="http://schemas.microsoft.com/office/drawing/2017/decorative" val="1"/>
              </a:ext>
            </a:extLst>
          </p:cNvPr>
          <p:cNvSpPr/>
          <p:nvPr/>
        </p:nvSpPr>
        <p:spPr>
          <a:xfrm>
            <a:off x="5486400" y="4400550"/>
            <a:ext cx="400050" cy="400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8" name="TextBox 7"/>
          <p:cNvSpPr txBox="1"/>
          <p:nvPr/>
        </p:nvSpPr>
        <p:spPr>
          <a:xfrm>
            <a:off x="6000749" y="4462075"/>
            <a:ext cx="1864519" cy="300082"/>
          </a:xfrm>
          <a:prstGeom prst="rect">
            <a:avLst/>
          </a:prstGeom>
          <a:noFill/>
          <a:ln>
            <a:solidFill>
              <a:schemeClr val="tx1"/>
            </a:solidFill>
          </a:ln>
        </p:spPr>
        <p:txBody>
          <a:bodyPr wrap="square" rtlCol="0">
            <a:spAutoFit/>
          </a:bodyPr>
          <a:lstStyle/>
          <a:p>
            <a:r>
              <a:rPr lang="en-US" sz="1350">
                <a:latin typeface="Arial" panose="020B0604020202020204" pitchFamily="34" charset="0"/>
                <a:cs typeface="Arial" panose="020B0604020202020204" pitchFamily="34" charset="0"/>
              </a:rPr>
              <a:t>Scorer’s Annotation</a:t>
            </a:r>
          </a:p>
        </p:txBody>
      </p:sp>
      <p:sp>
        <p:nvSpPr>
          <p:cNvPr id="9" name="Right Brace 8">
            <a:extLst>
              <a:ext uri="{C183D7F6-B498-43B3-948B-1728B52AA6E4}">
                <adec:decorative xmlns:adec="http://schemas.microsoft.com/office/drawing/2017/decorative" val="1"/>
              </a:ext>
            </a:extLst>
          </p:cNvPr>
          <p:cNvSpPr/>
          <p:nvPr/>
        </p:nvSpPr>
        <p:spPr>
          <a:xfrm>
            <a:off x="4514850" y="5086350"/>
            <a:ext cx="342900" cy="285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0" name="TextBox 9"/>
          <p:cNvSpPr txBox="1"/>
          <p:nvPr/>
        </p:nvSpPr>
        <p:spPr>
          <a:xfrm>
            <a:off x="5057775" y="5095101"/>
            <a:ext cx="2114550" cy="300082"/>
          </a:xfrm>
          <a:prstGeom prst="rect">
            <a:avLst/>
          </a:prstGeom>
          <a:solidFill>
            <a:schemeClr val="bg1"/>
          </a:solidFill>
          <a:ln>
            <a:solidFill>
              <a:schemeClr val="tx1"/>
            </a:solidFill>
          </a:ln>
        </p:spPr>
        <p:txBody>
          <a:bodyPr wrap="square" rtlCol="0">
            <a:spAutoFit/>
          </a:bodyPr>
          <a:lstStyle/>
          <a:p>
            <a:r>
              <a:rPr lang="en-US" sz="1350">
                <a:latin typeface="Arial" panose="020B0604020202020204" pitchFamily="34" charset="0"/>
                <a:cs typeface="Arial" panose="020B0604020202020204" pitchFamily="34" charset="0"/>
              </a:rPr>
              <a:t>Score based upon rubric</a:t>
            </a:r>
          </a:p>
        </p:txBody>
      </p:sp>
      <p:sp>
        <p:nvSpPr>
          <p:cNvPr id="4" name="Date Placeholder 3">
            <a:extLst>
              <a:ext uri="{FF2B5EF4-FFF2-40B4-BE49-F238E27FC236}">
                <a16:creationId xmlns:a16="http://schemas.microsoft.com/office/drawing/2014/main" id="{12EB57F2-B659-4C8B-8D32-F03EC8F44DA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471495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D8684-94EA-4D7E-964C-F90155EB40AF}"/>
              </a:ext>
            </a:extLst>
          </p:cNvPr>
          <p:cNvSpPr>
            <a:spLocks noGrp="1"/>
          </p:cNvSpPr>
          <p:nvPr>
            <p:ph type="title"/>
          </p:nvPr>
        </p:nvSpPr>
        <p:spPr>
          <a:xfrm>
            <a:off x="895350" y="585216"/>
            <a:ext cx="7918704" cy="539496"/>
          </a:xfrm>
        </p:spPr>
        <p:txBody>
          <a:bodyPr>
            <a:normAutofit fontScale="90000"/>
          </a:bodyPr>
          <a:lstStyle/>
          <a:p>
            <a:r>
              <a:rPr lang="en-US"/>
              <a:t>Student Exemplar Paper - ELA</a:t>
            </a:r>
          </a:p>
        </p:txBody>
      </p:sp>
      <p:pic>
        <p:nvPicPr>
          <p:cNvPr id="128002"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51401" y="2397119"/>
            <a:ext cx="5974598" cy="3054361"/>
          </a:xfr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Text Placeholder 9">
            <a:extLst>
              <a:ext uri="{FF2B5EF4-FFF2-40B4-BE49-F238E27FC236}">
                <a16:creationId xmlns:a16="http://schemas.microsoft.com/office/drawing/2014/main" id="{4A112978-E180-4884-9520-7AF14B1EF050}"/>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13D8AFBD-27E9-471B-B89C-1568CDBE957F}"/>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211934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a:xfrm>
            <a:off x="903320" y="657462"/>
            <a:ext cx="7913874" cy="3321036"/>
          </a:xfrm>
        </p:spPr>
        <p:txBody>
          <a:bodyPr>
            <a:noAutofit/>
          </a:bodyPr>
          <a:lstStyle/>
          <a:p>
            <a:br>
              <a:rPr lang="en-US" sz="3600"/>
            </a:br>
            <a:br>
              <a:rPr lang="en-US" sz="3600"/>
            </a:br>
            <a:r>
              <a:rPr lang="en-US" sz="3600">
                <a:latin typeface="Arial"/>
                <a:cs typeface="Arial"/>
              </a:rPr>
              <a:t>Formative Instructional Practices Online Professional Learning</a:t>
            </a:r>
            <a:br>
              <a:rPr lang="en-US" sz="3200" i="1"/>
            </a:br>
            <a:r>
              <a:rPr lang="en-US" sz="3600">
                <a:latin typeface="Arial"/>
                <a:cs typeface="Arial"/>
                <a:hlinkClick r:id="rId3"/>
              </a:rPr>
              <a:t>www.gadoe.org/fip</a:t>
            </a:r>
            <a:br>
              <a:rPr lang="en-US" sz="3600"/>
            </a:br>
            <a:br>
              <a:rPr lang="en-US" sz="2800"/>
            </a:br>
            <a:endParaRPr lang="en-US" sz="3200" i="1"/>
          </a:p>
        </p:txBody>
      </p:sp>
      <p:sp>
        <p:nvSpPr>
          <p:cNvPr id="7" name="Subtitle 6">
            <a:extLst>
              <a:ext uri="{FF2B5EF4-FFF2-40B4-BE49-F238E27FC236}">
                <a16:creationId xmlns:a16="http://schemas.microsoft.com/office/drawing/2014/main" id="{0C59CF97-0D59-634D-87EA-64E41E65128A}"/>
              </a:ext>
            </a:extLst>
          </p:cNvPr>
          <p:cNvSpPr>
            <a:spLocks noGrp="1"/>
          </p:cNvSpPr>
          <p:nvPr>
            <p:ph type="subTitle" idx="1"/>
          </p:nvPr>
        </p:nvSpPr>
        <p:spPr>
          <a:xfrm>
            <a:off x="954366" y="4479985"/>
            <a:ext cx="7811783" cy="1342702"/>
          </a:xfrm>
        </p:spPr>
        <p:txBody>
          <a:bodyPr vert="horz" lIns="91440" tIns="45720" rIns="91440" bIns="45720" rtlCol="0" anchor="t">
            <a:normAutofit/>
          </a:bodyPr>
          <a:lstStyle/>
          <a:p>
            <a:endParaRPr lang="en-US" sz="2600"/>
          </a:p>
          <a:p>
            <a:r>
              <a:rPr lang="en-US" sz="2600"/>
              <a:t>Contact: </a:t>
            </a:r>
            <a:r>
              <a:rPr lang="en-US" sz="2600">
                <a:hlinkClick r:id="rId4"/>
              </a:rPr>
              <a:t>kharris-wright@doe.k12.ga.us</a:t>
            </a:r>
            <a:endParaRPr lang="en-US" sz="2600"/>
          </a:p>
          <a:p>
            <a:endParaRPr lang="en-US" sz="2600"/>
          </a:p>
          <a:p>
            <a:endParaRPr lang="en-US"/>
          </a:p>
          <a:p>
            <a:endParaRPr lang="en-US"/>
          </a:p>
        </p:txBody>
      </p:sp>
      <p:sp>
        <p:nvSpPr>
          <p:cNvPr id="4" name="Date Placeholder 1">
            <a:extLst>
              <a:ext uri="{FF2B5EF4-FFF2-40B4-BE49-F238E27FC236}">
                <a16:creationId xmlns:a16="http://schemas.microsoft.com/office/drawing/2014/main" id="{4F1C79E9-51A4-4951-AE13-C6CBA46EDE0D}"/>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519630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7DA0-ECED-4516-A0DD-DF0CE5A77372}"/>
              </a:ext>
            </a:extLst>
          </p:cNvPr>
          <p:cNvSpPr>
            <a:spLocks noGrp="1"/>
          </p:cNvSpPr>
          <p:nvPr>
            <p:ph type="title"/>
          </p:nvPr>
        </p:nvSpPr>
        <p:spPr/>
        <p:txBody>
          <a:bodyPr/>
          <a:lstStyle/>
          <a:p>
            <a:r>
              <a:rPr lang="en-US"/>
              <a:t>TestPad</a:t>
            </a:r>
          </a:p>
        </p:txBody>
      </p:sp>
      <p:sp>
        <p:nvSpPr>
          <p:cNvPr id="4" name="Text Placeholder 3">
            <a:extLst>
              <a:ext uri="{FF2B5EF4-FFF2-40B4-BE49-F238E27FC236}">
                <a16:creationId xmlns:a16="http://schemas.microsoft.com/office/drawing/2014/main" id="{B25A10A8-4B3C-4604-A9EF-BCE8C5CBD7AE}"/>
              </a:ext>
            </a:extLst>
          </p:cNvPr>
          <p:cNvSpPr>
            <a:spLocks noGrp="1"/>
          </p:cNvSpPr>
          <p:nvPr>
            <p:ph type="body" sz="quarter" idx="13"/>
          </p:nvPr>
        </p:nvSpPr>
        <p:spPr/>
        <p:txBody>
          <a:bodyPr/>
          <a:lstStyle/>
          <a:p>
            <a:r>
              <a:rPr lang="en-US"/>
              <a:t>Joe Blessing</a:t>
            </a:r>
          </a:p>
          <a:p>
            <a:r>
              <a:rPr lang="en-US">
                <a:hlinkClick r:id="rId3"/>
              </a:rPr>
              <a:t>jblessing@doe.k12.ga.us</a:t>
            </a:r>
            <a:endParaRPr lang="en-US"/>
          </a:p>
          <a:p>
            <a:r>
              <a:rPr lang="en-US"/>
              <a:t>404-232-1208</a:t>
            </a:r>
          </a:p>
        </p:txBody>
      </p:sp>
    </p:spTree>
    <p:extLst>
      <p:ext uri="{BB962C8B-B14F-4D97-AF65-F5344CB8AC3E}">
        <p14:creationId xmlns:p14="http://schemas.microsoft.com/office/powerpoint/2010/main" val="259789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8EB">
            <a:extLst>
              <a:ext uri="{FF2B5EF4-FFF2-40B4-BE49-F238E27FC236}">
                <a16:creationId xmlns:a16="http://schemas.microsoft.com/office/drawing/2014/main" id="{16927364-7A50-4A72-8752-F691B99300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9670"/>
            <a:ext cx="8988137" cy="400009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5380923-F2C0-4F46-921E-4BF2602E79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82786" y="2052634"/>
            <a:ext cx="702234" cy="261296"/>
          </a:xfrm>
          <a:prstGeom prst="rect">
            <a:avLst/>
          </a:prstGeom>
          <a:ln w="28575">
            <a:solidFill>
              <a:srgbClr val="FF0000"/>
            </a:solidFill>
          </a:ln>
        </p:spPr>
      </p:pic>
      <p:pic>
        <p:nvPicPr>
          <p:cNvPr id="7" name="Picture 6">
            <a:extLst>
              <a:ext uri="{FF2B5EF4-FFF2-40B4-BE49-F238E27FC236}">
                <a16:creationId xmlns:a16="http://schemas.microsoft.com/office/drawing/2014/main" id="{2DBBB374-F023-42B7-80C5-248AE0F8E9D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36751" y="2745784"/>
            <a:ext cx="6070498" cy="2695349"/>
          </a:xfrm>
          <a:prstGeom prst="rect">
            <a:avLst/>
          </a:prstGeom>
        </p:spPr>
      </p:pic>
      <p:sp>
        <p:nvSpPr>
          <p:cNvPr id="8" name="Title 7">
            <a:extLst>
              <a:ext uri="{FF2B5EF4-FFF2-40B4-BE49-F238E27FC236}">
                <a16:creationId xmlns:a16="http://schemas.microsoft.com/office/drawing/2014/main" id="{8583DC21-7179-4FCC-88EB-FFDC9FBD2724}"/>
              </a:ext>
            </a:extLst>
          </p:cNvPr>
          <p:cNvSpPr>
            <a:spLocks noGrp="1"/>
          </p:cNvSpPr>
          <p:nvPr>
            <p:ph type="title"/>
          </p:nvPr>
        </p:nvSpPr>
        <p:spPr/>
        <p:txBody>
          <a:bodyPr>
            <a:normAutofit fontScale="90000"/>
          </a:bodyPr>
          <a:lstStyle/>
          <a:p>
            <a:r>
              <a:rPr lang="en-US"/>
              <a:t>TestPad Landing Page</a:t>
            </a:r>
          </a:p>
        </p:txBody>
      </p:sp>
      <p:sp>
        <p:nvSpPr>
          <p:cNvPr id="4" name="Date Placeholder 3">
            <a:extLst>
              <a:ext uri="{FF2B5EF4-FFF2-40B4-BE49-F238E27FC236}">
                <a16:creationId xmlns:a16="http://schemas.microsoft.com/office/drawing/2014/main" id="{F9B9BE20-0002-493A-BDCC-47871B179FFF}"/>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00688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7611E4-E19A-438D-BFFA-C08C3FABCE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4106" y="1752859"/>
            <a:ext cx="8103689" cy="3727443"/>
          </a:xfrm>
          <a:prstGeom prst="rect">
            <a:avLst/>
          </a:prstGeom>
          <a:ln>
            <a:solidFill>
              <a:schemeClr val="tx1"/>
            </a:solidFill>
          </a:ln>
        </p:spPr>
      </p:pic>
      <p:pic>
        <p:nvPicPr>
          <p:cNvPr id="7" name="Picture 6">
            <a:extLst>
              <a:ext uri="{FF2B5EF4-FFF2-40B4-BE49-F238E27FC236}">
                <a16:creationId xmlns:a16="http://schemas.microsoft.com/office/drawing/2014/main" id="{DC0F9823-888D-4041-A1D1-17EE943914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61184" y="1752859"/>
            <a:ext cx="2621632" cy="2193990"/>
          </a:xfrm>
          <a:prstGeom prst="rect">
            <a:avLst/>
          </a:prstGeom>
        </p:spPr>
      </p:pic>
      <p:sp>
        <p:nvSpPr>
          <p:cNvPr id="4" name="Title 3">
            <a:extLst>
              <a:ext uri="{FF2B5EF4-FFF2-40B4-BE49-F238E27FC236}">
                <a16:creationId xmlns:a16="http://schemas.microsoft.com/office/drawing/2014/main" id="{907646F9-7CF4-4E24-A018-EAD5987B0760}"/>
              </a:ext>
            </a:extLst>
          </p:cNvPr>
          <p:cNvSpPr>
            <a:spLocks noGrp="1"/>
          </p:cNvSpPr>
          <p:nvPr>
            <p:ph type="title"/>
          </p:nvPr>
        </p:nvSpPr>
        <p:spPr>
          <a:xfrm>
            <a:off x="895350" y="585216"/>
            <a:ext cx="7918704" cy="539496"/>
          </a:xfrm>
        </p:spPr>
        <p:txBody>
          <a:bodyPr>
            <a:normAutofit fontScale="90000"/>
          </a:bodyPr>
          <a:lstStyle/>
          <a:p>
            <a:r>
              <a:rPr lang="en-US" dirty="0"/>
              <a:t>Create an Item</a:t>
            </a:r>
          </a:p>
        </p:txBody>
      </p:sp>
      <p:sp>
        <p:nvSpPr>
          <p:cNvPr id="12" name="Text Placeholder 11">
            <a:extLst>
              <a:ext uri="{FF2B5EF4-FFF2-40B4-BE49-F238E27FC236}">
                <a16:creationId xmlns:a16="http://schemas.microsoft.com/office/drawing/2014/main" id="{E1226986-BC40-4472-AD8A-7B4B262474E2}"/>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2" name="Date Placeholder 1">
            <a:extLst>
              <a:ext uri="{FF2B5EF4-FFF2-40B4-BE49-F238E27FC236}">
                <a16:creationId xmlns:a16="http://schemas.microsoft.com/office/drawing/2014/main" id="{A5D6C422-EB8D-4F41-9B81-623A41BA88E2}"/>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1146631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801A">
            <a:extLst>
              <a:ext uri="{FF2B5EF4-FFF2-40B4-BE49-F238E27FC236}">
                <a16:creationId xmlns:a16="http://schemas.microsoft.com/office/drawing/2014/main" id="{BCD2676C-9D2A-4A87-A79F-3DFF076DB3D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15649"/>
          <a:stretch/>
        </p:blipFill>
        <p:spPr>
          <a:xfrm>
            <a:off x="551967" y="1690688"/>
            <a:ext cx="8132599" cy="4012527"/>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023CF53-6145-46E1-B25D-BCA33B7E53A5}"/>
              </a:ext>
            </a:extLst>
          </p:cNvPr>
          <p:cNvSpPr>
            <a:spLocks noGrp="1"/>
          </p:cNvSpPr>
          <p:nvPr>
            <p:ph type="title"/>
          </p:nvPr>
        </p:nvSpPr>
        <p:spPr/>
        <p:txBody>
          <a:bodyPr>
            <a:normAutofit fontScale="90000"/>
          </a:bodyPr>
          <a:lstStyle/>
          <a:p>
            <a:r>
              <a:rPr lang="en-US"/>
              <a:t>Item Creation – Item Detail Screen</a:t>
            </a:r>
          </a:p>
        </p:txBody>
      </p:sp>
      <p:sp>
        <p:nvSpPr>
          <p:cNvPr id="7" name="Text Placeholder 6">
            <a:extLst>
              <a:ext uri="{FF2B5EF4-FFF2-40B4-BE49-F238E27FC236}">
                <a16:creationId xmlns:a16="http://schemas.microsoft.com/office/drawing/2014/main" id="{678E4294-F2CD-44CB-A799-71B9E3EBD0A0}"/>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4" name="Date Placeholder 3">
            <a:extLst>
              <a:ext uri="{FF2B5EF4-FFF2-40B4-BE49-F238E27FC236}">
                <a16:creationId xmlns:a16="http://schemas.microsoft.com/office/drawing/2014/main" id="{F920D14C-FAF6-4683-B020-9FD2168D28D6}"/>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7550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64EFCCF0-3D6B-4FCD-A82C-095A68287E4A}"/>
              </a:ext>
              <a:ext uri="{C183D7F6-B498-43B3-948B-1728B52AA6E4}">
                <adec:decorative xmlns:adec="http://schemas.microsoft.com/office/drawing/2017/decorative" val="1"/>
              </a:ext>
            </a:extLst>
          </p:cNvPr>
          <p:cNvPicPr>
            <a:picLocks noChangeAspect="1"/>
          </p:cNvPicPr>
          <p:nvPr/>
        </p:nvPicPr>
        <p:blipFill rotWithShape="1">
          <a:blip r:embed="rId3"/>
          <a:srcRect r="9676"/>
          <a:stretch/>
        </p:blipFill>
        <p:spPr>
          <a:xfrm>
            <a:off x="132653" y="1838225"/>
            <a:ext cx="8758874" cy="3186261"/>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EB680217-77CA-4212-A063-C536626C5939}"/>
              </a:ext>
            </a:extLst>
          </p:cNvPr>
          <p:cNvSpPr>
            <a:spLocks noGrp="1"/>
          </p:cNvSpPr>
          <p:nvPr>
            <p:ph type="title"/>
          </p:nvPr>
        </p:nvSpPr>
        <p:spPr/>
        <p:txBody>
          <a:bodyPr>
            <a:normAutofit fontScale="90000"/>
          </a:bodyPr>
          <a:lstStyle/>
          <a:p>
            <a:r>
              <a:rPr lang="en-US"/>
              <a:t>Item Detail Screen</a:t>
            </a:r>
          </a:p>
        </p:txBody>
      </p:sp>
      <p:sp>
        <p:nvSpPr>
          <p:cNvPr id="8" name="Text Placeholder 7">
            <a:extLst>
              <a:ext uri="{FF2B5EF4-FFF2-40B4-BE49-F238E27FC236}">
                <a16:creationId xmlns:a16="http://schemas.microsoft.com/office/drawing/2014/main" id="{27FDC1AD-C935-48B7-B423-571724781075}"/>
              </a:ext>
            </a:extLst>
          </p:cNvPr>
          <p:cNvSpPr>
            <a:spLocks noGrp="1"/>
          </p:cNvSpPr>
          <p:nvPr>
            <p:ph type="body" sz="quarter" idx="14"/>
          </p:nvPr>
        </p:nvSpPr>
        <p:spPr/>
        <p:txBody>
          <a:bodyPr/>
          <a:lstStyle/>
          <a:p>
            <a:r>
              <a:rPr lang="en-US"/>
              <a:t>Create New Item</a:t>
            </a:r>
          </a:p>
        </p:txBody>
      </p:sp>
      <p:sp>
        <p:nvSpPr>
          <p:cNvPr id="5" name="Date Placeholder 4">
            <a:extLst>
              <a:ext uri="{FF2B5EF4-FFF2-40B4-BE49-F238E27FC236}">
                <a16:creationId xmlns:a16="http://schemas.microsoft.com/office/drawing/2014/main" id="{E3FE9ADB-572A-4C64-9D37-ED277F6CB4F0}"/>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2550673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1B8">
            <a:extLst>
              <a:ext uri="{FF2B5EF4-FFF2-40B4-BE49-F238E27FC236}">
                <a16:creationId xmlns:a16="http://schemas.microsoft.com/office/drawing/2014/main" id="{8AE1ADE1-0B87-4230-A147-A435A12D3A65}"/>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7714"/>
          <a:stretch/>
        </p:blipFill>
        <p:spPr>
          <a:xfrm>
            <a:off x="3110104" y="1335433"/>
            <a:ext cx="5527001" cy="485940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5D7237B-8BB0-4B2D-83D9-5A46371140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10103" y="863701"/>
            <a:ext cx="5527002" cy="1782152"/>
          </a:xfrm>
          <a:prstGeom prst="rect">
            <a:avLst/>
          </a:prstGeom>
        </p:spPr>
      </p:pic>
      <p:pic>
        <p:nvPicPr>
          <p:cNvPr id="7" name="Picture 6">
            <a:extLst>
              <a:ext uri="{FF2B5EF4-FFF2-40B4-BE49-F238E27FC236}">
                <a16:creationId xmlns:a16="http://schemas.microsoft.com/office/drawing/2014/main" id="{9B6AF712-41A2-44DB-9023-D7DC9EBA68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10102" y="2645853"/>
            <a:ext cx="5456709" cy="1939643"/>
          </a:xfrm>
          <a:prstGeom prst="rect">
            <a:avLst/>
          </a:prstGeom>
        </p:spPr>
      </p:pic>
      <p:pic>
        <p:nvPicPr>
          <p:cNvPr id="9" name="Picture 8">
            <a:extLst>
              <a:ext uri="{FF2B5EF4-FFF2-40B4-BE49-F238E27FC236}">
                <a16:creationId xmlns:a16="http://schemas.microsoft.com/office/drawing/2014/main" id="{A7E93600-0256-40ED-9956-38A8F42FEFC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083906" y="4325847"/>
            <a:ext cx="5579397" cy="2272655"/>
          </a:xfrm>
          <a:prstGeom prst="rect">
            <a:avLst/>
          </a:prstGeom>
        </p:spPr>
      </p:pic>
      <p:sp>
        <p:nvSpPr>
          <p:cNvPr id="6" name="Title 5">
            <a:extLst>
              <a:ext uri="{FF2B5EF4-FFF2-40B4-BE49-F238E27FC236}">
                <a16:creationId xmlns:a16="http://schemas.microsoft.com/office/drawing/2014/main" id="{6175A9D2-90B3-4A55-B006-1251D23496D2}"/>
              </a:ext>
            </a:extLst>
          </p:cNvPr>
          <p:cNvSpPr>
            <a:spLocks noGrp="1"/>
          </p:cNvSpPr>
          <p:nvPr>
            <p:ph type="title"/>
          </p:nvPr>
        </p:nvSpPr>
        <p:spPr/>
        <p:txBody>
          <a:bodyPr>
            <a:normAutofit fontScale="90000"/>
          </a:bodyPr>
          <a:lstStyle/>
          <a:p>
            <a:r>
              <a:rPr lang="en-US"/>
              <a:t>Item Creation – Item Authoring Screen</a:t>
            </a:r>
          </a:p>
        </p:txBody>
      </p:sp>
      <p:sp>
        <p:nvSpPr>
          <p:cNvPr id="4" name="Date Placeholder 3">
            <a:extLst>
              <a:ext uri="{FF2B5EF4-FFF2-40B4-BE49-F238E27FC236}">
                <a16:creationId xmlns:a16="http://schemas.microsoft.com/office/drawing/2014/main" id="{A87FF7FB-10B3-451D-9B35-E198A6F4481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19387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9ED3">
            <a:extLst>
              <a:ext uri="{FF2B5EF4-FFF2-40B4-BE49-F238E27FC236}">
                <a16:creationId xmlns:a16="http://schemas.microsoft.com/office/drawing/2014/main" id="{C916DCE1-073F-4E2C-B235-A4F6FAECBF5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521" y="1690689"/>
            <a:ext cx="8548528" cy="3748577"/>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207FF2E0-8FCB-425B-9A9E-E61DF84F2217}"/>
              </a:ext>
            </a:extLst>
          </p:cNvPr>
          <p:cNvSpPr>
            <a:spLocks noGrp="1"/>
          </p:cNvSpPr>
          <p:nvPr>
            <p:ph type="title"/>
          </p:nvPr>
        </p:nvSpPr>
        <p:spPr/>
        <p:txBody>
          <a:bodyPr>
            <a:normAutofit fontScale="90000"/>
          </a:bodyPr>
          <a:lstStyle/>
          <a:p>
            <a:r>
              <a:rPr lang="en-US"/>
              <a:t>Item Creating – Item Preview Screen</a:t>
            </a:r>
          </a:p>
        </p:txBody>
      </p:sp>
      <p:sp>
        <p:nvSpPr>
          <p:cNvPr id="4" name="Callout: Double Bent Line with No Border 3">
            <a:extLst>
              <a:ext uri="{FF2B5EF4-FFF2-40B4-BE49-F238E27FC236}">
                <a16:creationId xmlns:a16="http://schemas.microsoft.com/office/drawing/2014/main" id="{F8F9CC9C-8B2E-40D8-B545-488656237CA0}"/>
              </a:ext>
            </a:extLst>
          </p:cNvPr>
          <p:cNvSpPr/>
          <p:nvPr/>
        </p:nvSpPr>
        <p:spPr>
          <a:xfrm>
            <a:off x="3010470" y="5327377"/>
            <a:ext cx="2067791" cy="685799"/>
          </a:xfrm>
          <a:prstGeom prst="callout3">
            <a:avLst>
              <a:gd name="adj1" fmla="val 18750"/>
              <a:gd name="adj2" fmla="val -8333"/>
              <a:gd name="adj3" fmla="val 18750"/>
              <a:gd name="adj4" fmla="val -16667"/>
              <a:gd name="adj5" fmla="val 8491"/>
              <a:gd name="adj6" fmla="val -25210"/>
              <a:gd name="adj7" fmla="val -63452"/>
              <a:gd name="adj8" fmla="val -641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latin typeface="Arial" panose="020B0604020202020204" pitchFamily="34" charset="0"/>
                <a:cs typeface="Arial" panose="020B0604020202020204" pitchFamily="34" charset="0"/>
              </a:rPr>
              <a:t>Save as Draft, Private and Public Banks</a:t>
            </a:r>
          </a:p>
        </p:txBody>
      </p:sp>
      <p:sp>
        <p:nvSpPr>
          <p:cNvPr id="8" name="Text Placeholder 7">
            <a:extLst>
              <a:ext uri="{FF2B5EF4-FFF2-40B4-BE49-F238E27FC236}">
                <a16:creationId xmlns:a16="http://schemas.microsoft.com/office/drawing/2014/main" id="{6524AE16-D613-4E6F-8A78-D647478D2236}"/>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5" name="Date Placeholder 4">
            <a:extLst>
              <a:ext uri="{FF2B5EF4-FFF2-40B4-BE49-F238E27FC236}">
                <a16:creationId xmlns:a16="http://schemas.microsoft.com/office/drawing/2014/main" id="{841168B5-C130-4565-8662-FF72EA56BA1D}"/>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706238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ABA1F-A846-4E22-8F45-2EF8A338F2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3578" y="1952836"/>
            <a:ext cx="6909070" cy="3202615"/>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64F26E41-3EA1-4419-8B44-CDA03852F288}"/>
              </a:ext>
            </a:extLst>
          </p:cNvPr>
          <p:cNvSpPr>
            <a:spLocks noGrp="1"/>
          </p:cNvSpPr>
          <p:nvPr>
            <p:ph type="title"/>
          </p:nvPr>
        </p:nvSpPr>
        <p:spPr/>
        <p:txBody>
          <a:bodyPr>
            <a:normAutofit fontScale="90000"/>
          </a:bodyPr>
          <a:lstStyle/>
          <a:p>
            <a:r>
              <a:rPr lang="en-US"/>
              <a:t>Item Creating – Insert Image</a:t>
            </a:r>
          </a:p>
        </p:txBody>
      </p:sp>
      <p:sp>
        <p:nvSpPr>
          <p:cNvPr id="4" name="Callout: Double Bent Line with No Border 3">
            <a:extLst>
              <a:ext uri="{FF2B5EF4-FFF2-40B4-BE49-F238E27FC236}">
                <a16:creationId xmlns:a16="http://schemas.microsoft.com/office/drawing/2014/main" id="{A9697D19-E148-4182-8C32-5A04FD34ED02}"/>
              </a:ext>
            </a:extLst>
          </p:cNvPr>
          <p:cNvSpPr/>
          <p:nvPr/>
        </p:nvSpPr>
        <p:spPr>
          <a:xfrm>
            <a:off x="7722108" y="1727046"/>
            <a:ext cx="1349373" cy="2250595"/>
          </a:xfrm>
          <a:prstGeom prst="callout3">
            <a:avLst>
              <a:gd name="adj1" fmla="val 18750"/>
              <a:gd name="adj2" fmla="val -8333"/>
              <a:gd name="adj3" fmla="val 18750"/>
              <a:gd name="adj4" fmla="val -16667"/>
              <a:gd name="adj5" fmla="val 25050"/>
              <a:gd name="adj6" fmla="val -103235"/>
              <a:gd name="adj7" fmla="val 34830"/>
              <a:gd name="adj8" fmla="val -1391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350">
                <a:solidFill>
                  <a:schemeClr val="tx1"/>
                </a:solidFill>
                <a:latin typeface="Arial" panose="020B0604020202020204" pitchFamily="34" charset="0"/>
                <a:cs typeface="Arial" panose="020B0604020202020204" pitchFamily="34" charset="0"/>
              </a:rPr>
              <a:t>Click Choose Files</a:t>
            </a:r>
          </a:p>
          <a:p>
            <a:pPr marL="214313" indent="-214313">
              <a:buFont typeface="Arial" panose="020B0604020202020204" pitchFamily="34" charset="0"/>
              <a:buChar char="•"/>
            </a:pPr>
            <a:r>
              <a:rPr lang="en-US" sz="1350">
                <a:solidFill>
                  <a:schemeClr val="tx1"/>
                </a:solidFill>
                <a:latin typeface="Arial" panose="020B0604020202020204" pitchFamily="34" charset="0"/>
                <a:cs typeface="Arial" panose="020B0604020202020204" pitchFamily="34" charset="0"/>
              </a:rPr>
              <a:t>Select your file from your computer</a:t>
            </a:r>
          </a:p>
          <a:p>
            <a:pPr marL="214313" indent="-214313">
              <a:buFont typeface="Arial" panose="020B0604020202020204" pitchFamily="34" charset="0"/>
              <a:buChar char="•"/>
            </a:pPr>
            <a:r>
              <a:rPr lang="en-US" sz="1350">
                <a:solidFill>
                  <a:schemeClr val="tx1"/>
                </a:solidFill>
                <a:latin typeface="Arial" panose="020B0604020202020204" pitchFamily="34" charset="0"/>
                <a:cs typeface="Arial" panose="020B0604020202020204" pitchFamily="34" charset="0"/>
              </a:rPr>
              <a:t>Drag and drop the image to the Question</a:t>
            </a:r>
          </a:p>
        </p:txBody>
      </p:sp>
      <p:sp>
        <p:nvSpPr>
          <p:cNvPr id="8" name="Text Placeholder 7">
            <a:extLst>
              <a:ext uri="{FF2B5EF4-FFF2-40B4-BE49-F238E27FC236}">
                <a16:creationId xmlns:a16="http://schemas.microsoft.com/office/drawing/2014/main" id="{FACC1D59-27BC-476E-A1EB-21553863ACD2}"/>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5" name="Date Placeholder 4">
            <a:extLst>
              <a:ext uri="{FF2B5EF4-FFF2-40B4-BE49-F238E27FC236}">
                <a16:creationId xmlns:a16="http://schemas.microsoft.com/office/drawing/2014/main" id="{96063ACA-3BA7-4947-B2FD-73915F8DD38F}"/>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240132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205D39-E969-4F6E-9A33-5952495B359A}"/>
              </a:ext>
              <a:ext uri="{C183D7F6-B498-43B3-948B-1728B52AA6E4}">
                <adec:decorative xmlns:adec="http://schemas.microsoft.com/office/drawing/2017/decorative" val="1"/>
              </a:ext>
            </a:extLst>
          </p:cNvPr>
          <p:cNvPicPr>
            <a:picLocks noChangeAspect="1"/>
          </p:cNvPicPr>
          <p:nvPr/>
        </p:nvPicPr>
        <p:blipFill rotWithShape="1">
          <a:blip r:embed="rId3"/>
          <a:srcRect r="51289" b="6011"/>
          <a:stretch/>
        </p:blipFill>
        <p:spPr>
          <a:xfrm>
            <a:off x="1512022" y="1597688"/>
            <a:ext cx="5207972" cy="4600496"/>
          </a:xfrm>
          <a:prstGeom prst="rect">
            <a:avLst/>
          </a:prstGeom>
          <a:ln>
            <a:solidFill>
              <a:schemeClr val="tx1"/>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D4D9D2A3-56C0-46EE-971A-AB5FE7073509}"/>
              </a:ext>
            </a:extLst>
          </p:cNvPr>
          <p:cNvSpPr>
            <a:spLocks noGrp="1"/>
          </p:cNvSpPr>
          <p:nvPr>
            <p:ph type="title"/>
          </p:nvPr>
        </p:nvSpPr>
        <p:spPr>
          <a:xfrm>
            <a:off x="895350" y="585216"/>
            <a:ext cx="7918704" cy="539496"/>
          </a:xfrm>
        </p:spPr>
        <p:txBody>
          <a:bodyPr>
            <a:normAutofit fontScale="90000"/>
          </a:bodyPr>
          <a:lstStyle/>
          <a:p>
            <a:r>
              <a:rPr lang="en-US"/>
              <a:t>Item Creating – Item Preview Screen</a:t>
            </a:r>
            <a:br>
              <a:rPr lang="en-US"/>
            </a:br>
            <a:r>
              <a:rPr lang="en-US"/>
              <a:t>Constructed Response Item</a:t>
            </a:r>
          </a:p>
        </p:txBody>
      </p:sp>
      <p:sp>
        <p:nvSpPr>
          <p:cNvPr id="2" name="Date Placeholder 1">
            <a:extLst>
              <a:ext uri="{FF2B5EF4-FFF2-40B4-BE49-F238E27FC236}">
                <a16:creationId xmlns:a16="http://schemas.microsoft.com/office/drawing/2014/main" id="{87A4DB98-C332-438E-A57E-4D31B63C1039}"/>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95682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BAF21-4020-431A-94DB-5EA6098601BC}"/>
              </a:ext>
              <a:ext uri="{C183D7F6-B498-43B3-948B-1728B52AA6E4}">
                <adec:decorative xmlns:adec="http://schemas.microsoft.com/office/drawing/2017/decorative" val="1"/>
              </a:ext>
            </a:extLst>
          </p:cNvPr>
          <p:cNvPicPr>
            <a:picLocks noChangeAspect="1"/>
          </p:cNvPicPr>
          <p:nvPr/>
        </p:nvPicPr>
        <p:blipFill rotWithShape="1">
          <a:blip r:embed="rId3"/>
          <a:srcRect r="18787"/>
          <a:stretch/>
        </p:blipFill>
        <p:spPr>
          <a:xfrm>
            <a:off x="895350" y="2232313"/>
            <a:ext cx="7998724" cy="278274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53365142-B411-4A3E-BCFB-ED6073550F3D}"/>
              </a:ext>
            </a:extLst>
          </p:cNvPr>
          <p:cNvSpPr>
            <a:spLocks noGrp="1"/>
          </p:cNvSpPr>
          <p:nvPr>
            <p:ph type="title"/>
          </p:nvPr>
        </p:nvSpPr>
        <p:spPr/>
        <p:txBody>
          <a:bodyPr>
            <a:normAutofit fontScale="90000"/>
          </a:bodyPr>
          <a:lstStyle/>
          <a:p>
            <a:r>
              <a:rPr lang="en-US"/>
              <a:t>Create a Passage – Passage Authoring Screen</a:t>
            </a:r>
          </a:p>
        </p:txBody>
      </p:sp>
      <p:sp>
        <p:nvSpPr>
          <p:cNvPr id="4" name="Date Placeholder 3">
            <a:extLst>
              <a:ext uri="{FF2B5EF4-FFF2-40B4-BE49-F238E27FC236}">
                <a16:creationId xmlns:a16="http://schemas.microsoft.com/office/drawing/2014/main" id="{22DA962B-A9A1-4F73-91D9-4AC1F8D4F84D}"/>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230934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A507-D717-482E-82B0-9E231392F821}"/>
              </a:ext>
            </a:extLst>
          </p:cNvPr>
          <p:cNvSpPr>
            <a:spLocks noGrp="1"/>
          </p:cNvSpPr>
          <p:nvPr>
            <p:ph type="title"/>
          </p:nvPr>
        </p:nvSpPr>
        <p:spPr/>
        <p:txBody>
          <a:bodyPr>
            <a:normAutofit fontScale="90000"/>
          </a:bodyPr>
          <a:lstStyle/>
          <a:p>
            <a:r>
              <a:rPr lang="en-US">
                <a:latin typeface="Arial"/>
                <a:cs typeface="Arial"/>
              </a:rPr>
              <a:t>Today’s Topics for FIP</a:t>
            </a:r>
            <a:endParaRPr lang="en-US"/>
          </a:p>
        </p:txBody>
      </p:sp>
      <p:sp>
        <p:nvSpPr>
          <p:cNvPr id="3" name="Content Placeholder 2">
            <a:extLst>
              <a:ext uri="{FF2B5EF4-FFF2-40B4-BE49-F238E27FC236}">
                <a16:creationId xmlns:a16="http://schemas.microsoft.com/office/drawing/2014/main" id="{212C0458-7E07-4045-8716-58DF2AFEBC0A}"/>
              </a:ext>
            </a:extLst>
          </p:cNvPr>
          <p:cNvSpPr>
            <a:spLocks noGrp="1"/>
          </p:cNvSpPr>
          <p:nvPr>
            <p:ph idx="1"/>
          </p:nvPr>
        </p:nvSpPr>
        <p:spPr/>
        <p:txBody>
          <a:bodyPr vert="horz" lIns="91440" tIns="45720" rIns="91440" bIns="45720" rtlCol="0" anchor="t">
            <a:normAutofit fontScale="92500"/>
          </a:bodyPr>
          <a:lstStyle/>
          <a:p>
            <a:r>
              <a:rPr lang="en-US" sz="2400">
                <a:latin typeface="Arial"/>
                <a:cs typeface="Arial"/>
              </a:rPr>
              <a:t>Define Formative Instructional Practices Online Professional Learning (FIP), courses and learning options</a:t>
            </a:r>
          </a:p>
          <a:p>
            <a:r>
              <a:rPr lang="en-US" sz="2400">
                <a:latin typeface="Arial"/>
                <a:cs typeface="Arial"/>
              </a:rPr>
              <a:t>Discuss FIP as an Option for District/School Improvement </a:t>
            </a:r>
          </a:p>
          <a:p>
            <a:r>
              <a:rPr lang="en-US" sz="2400">
                <a:latin typeface="Arial"/>
                <a:cs typeface="Arial"/>
              </a:rPr>
              <a:t>Explain how FIP and TestPad can coordinate to support instruction</a:t>
            </a:r>
          </a:p>
          <a:p>
            <a:r>
              <a:rPr lang="en-US" sz="2400">
                <a:latin typeface="Arial"/>
                <a:cs typeface="Arial"/>
              </a:rPr>
              <a:t>Share feedback from educators who participated in FIP</a:t>
            </a:r>
          </a:p>
          <a:p>
            <a:r>
              <a:rPr lang="en-US" sz="2400">
                <a:latin typeface="Arial"/>
                <a:cs typeface="Arial"/>
              </a:rPr>
              <a:t>Share how to begin FIP</a:t>
            </a:r>
            <a:endParaRPr lang="en-US"/>
          </a:p>
          <a:p>
            <a:r>
              <a:rPr lang="en-US" sz="2400">
                <a:latin typeface="Arial"/>
                <a:cs typeface="Arial"/>
              </a:rPr>
              <a:t>Share the importance of a balanced assessment system</a:t>
            </a:r>
          </a:p>
          <a:p>
            <a:r>
              <a:rPr lang="en-US" sz="2400">
                <a:latin typeface="Arial"/>
                <a:cs typeface="Arial"/>
              </a:rPr>
              <a:t>Reminder about FIP webinar series</a:t>
            </a:r>
            <a:endParaRPr lang="en-US" sz="2400"/>
          </a:p>
        </p:txBody>
      </p:sp>
      <p:sp>
        <p:nvSpPr>
          <p:cNvPr id="5" name="Text Placeholder 4">
            <a:extLst>
              <a:ext uri="{FF2B5EF4-FFF2-40B4-BE49-F238E27FC236}">
                <a16:creationId xmlns:a16="http://schemas.microsoft.com/office/drawing/2014/main" id="{6DB63C26-5A5B-4D48-8787-F1DE1FBF3FAF}"/>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4" name="Date Placeholder 1">
            <a:extLst>
              <a:ext uri="{FF2B5EF4-FFF2-40B4-BE49-F238E27FC236}">
                <a16:creationId xmlns:a16="http://schemas.microsoft.com/office/drawing/2014/main" id="{07FF068E-433B-4A20-B26F-221575AC16A0}"/>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28686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F5B2A7-2620-406A-BCCA-9CDBBC7E2F43}"/>
              </a:ext>
              <a:ext uri="{C183D7F6-B498-43B3-948B-1728B52AA6E4}">
                <adec:decorative xmlns:adec="http://schemas.microsoft.com/office/drawing/2017/decorative" val="1"/>
              </a:ext>
            </a:extLst>
          </p:cNvPr>
          <p:cNvPicPr>
            <a:picLocks noChangeAspect="1"/>
          </p:cNvPicPr>
          <p:nvPr/>
        </p:nvPicPr>
        <p:blipFill rotWithShape="1">
          <a:blip r:embed="rId3"/>
          <a:srcRect r="29875"/>
          <a:stretch/>
        </p:blipFill>
        <p:spPr>
          <a:xfrm>
            <a:off x="1967345" y="1498100"/>
            <a:ext cx="5922890" cy="4662642"/>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21683DD6-6D75-4421-AE75-ECE99C7E5089}"/>
              </a:ext>
            </a:extLst>
          </p:cNvPr>
          <p:cNvSpPr>
            <a:spLocks noGrp="1"/>
          </p:cNvSpPr>
          <p:nvPr>
            <p:ph type="title"/>
          </p:nvPr>
        </p:nvSpPr>
        <p:spPr/>
        <p:txBody>
          <a:bodyPr>
            <a:normAutofit fontScale="90000"/>
          </a:bodyPr>
          <a:lstStyle/>
          <a:p>
            <a:r>
              <a:rPr lang="en-US"/>
              <a:t>Create a Passage – Passage Preview Screen</a:t>
            </a:r>
          </a:p>
        </p:txBody>
      </p:sp>
      <p:sp>
        <p:nvSpPr>
          <p:cNvPr id="4" name="Date Placeholder 3">
            <a:extLst>
              <a:ext uri="{FF2B5EF4-FFF2-40B4-BE49-F238E27FC236}">
                <a16:creationId xmlns:a16="http://schemas.microsoft.com/office/drawing/2014/main" id="{BCFB1E33-E5B9-4364-B440-3E741B533BD2}"/>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1735587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776644-9771-434D-A7D2-EB69B6FE58E4}"/>
              </a:ext>
              <a:ext uri="{C183D7F6-B498-43B3-948B-1728B52AA6E4}">
                <adec:decorative xmlns:adec="http://schemas.microsoft.com/office/drawing/2017/decorative" val="1"/>
              </a:ext>
            </a:extLst>
          </p:cNvPr>
          <p:cNvPicPr/>
          <p:nvPr/>
        </p:nvPicPr>
        <p:blipFill rotWithShape="1">
          <a:blip r:embed="rId3"/>
          <a:srcRect b="23354"/>
          <a:stretch/>
        </p:blipFill>
        <p:spPr bwMode="auto">
          <a:xfrm>
            <a:off x="601579" y="1584196"/>
            <a:ext cx="3606320" cy="1982767"/>
          </a:xfrm>
          <a:prstGeom prst="rect">
            <a:avLst/>
          </a:prstGeom>
          <a:ln>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id="{B044C146-B6E0-468F-B44D-2BA698A21CA9}"/>
              </a:ext>
            </a:extLst>
          </p:cNvPr>
          <p:cNvSpPr>
            <a:spLocks noGrp="1"/>
          </p:cNvSpPr>
          <p:nvPr>
            <p:ph type="title"/>
          </p:nvPr>
        </p:nvSpPr>
        <p:spPr/>
        <p:txBody>
          <a:bodyPr>
            <a:normAutofit fontScale="90000"/>
          </a:bodyPr>
          <a:lstStyle/>
          <a:p>
            <a:r>
              <a:rPr lang="en-US"/>
              <a:t>Passages in TestPad</a:t>
            </a:r>
          </a:p>
        </p:txBody>
      </p:sp>
      <p:sp>
        <p:nvSpPr>
          <p:cNvPr id="4" name="Rectangle 3">
            <a:extLst>
              <a:ext uri="{FF2B5EF4-FFF2-40B4-BE49-F238E27FC236}">
                <a16:creationId xmlns:a16="http://schemas.microsoft.com/office/drawing/2014/main" id="{2FBC585C-9F11-4905-A7A2-93327AC28C3A}"/>
              </a:ext>
            </a:extLst>
          </p:cNvPr>
          <p:cNvSpPr/>
          <p:nvPr/>
        </p:nvSpPr>
        <p:spPr>
          <a:xfrm>
            <a:off x="738307" y="3725003"/>
            <a:ext cx="3970421" cy="1262846"/>
          </a:xfrm>
          <a:prstGeom prst="rect">
            <a:avLst/>
          </a:prstGeom>
        </p:spPr>
        <p:txBody>
          <a:bodyPr wrap="square">
            <a:spAutoFit/>
          </a:bodyPr>
          <a:lstStyle/>
          <a:p>
            <a:pPr>
              <a:lnSpc>
                <a:spcPct val="107000"/>
              </a:lnSpc>
              <a:spcAft>
                <a:spcPts val="600"/>
              </a:spcAft>
            </a:pPr>
            <a:r>
              <a:rPr lang="en-US">
                <a:latin typeface="Arial" panose="020B0604020202020204" pitchFamily="34" charset="0"/>
                <a:ea typeface="Calibri" panose="020F0502020204030204" pitchFamily="34" charset="0"/>
                <a:cs typeface="Arial" panose="020B0604020202020204" pitchFamily="34" charset="0"/>
              </a:rPr>
              <a:t>To find more items with a passage, click on the </a:t>
            </a:r>
            <a:r>
              <a:rPr lang="en-US" b="1">
                <a:latin typeface="Arial" panose="020B0604020202020204" pitchFamily="34" charset="0"/>
                <a:ea typeface="Calibri" panose="020F0502020204030204" pitchFamily="34" charset="0"/>
                <a:cs typeface="Arial" panose="020B0604020202020204" pitchFamily="34" charset="0"/>
              </a:rPr>
              <a:t>Passage ID filter</a:t>
            </a:r>
            <a:r>
              <a:rPr lang="en-US">
                <a:latin typeface="Arial" panose="020B0604020202020204" pitchFamily="34" charset="0"/>
                <a:ea typeface="Calibri" panose="020F0502020204030204" pitchFamily="34" charset="0"/>
                <a:cs typeface="Arial" panose="020B0604020202020204" pitchFamily="34" charset="0"/>
              </a:rPr>
              <a:t>. Enter the </a:t>
            </a:r>
            <a:r>
              <a:rPr lang="en-US" b="1">
                <a:latin typeface="Arial" panose="020B0604020202020204" pitchFamily="34" charset="0"/>
                <a:ea typeface="Calibri" panose="020F0502020204030204" pitchFamily="34" charset="0"/>
                <a:cs typeface="Arial" panose="020B0604020202020204" pitchFamily="34" charset="0"/>
              </a:rPr>
              <a:t>Passage ID</a:t>
            </a:r>
            <a:r>
              <a:rPr lang="en-US">
                <a:latin typeface="Arial" panose="020B0604020202020204" pitchFamily="34" charset="0"/>
                <a:ea typeface="Calibri" panose="020F0502020204030204" pitchFamily="34" charset="0"/>
                <a:cs typeface="Arial" panose="020B0604020202020204" pitchFamily="34" charset="0"/>
              </a:rPr>
              <a:t> into the Is equal to box. Then click </a:t>
            </a:r>
            <a:r>
              <a:rPr lang="en-US" b="1">
                <a:latin typeface="Arial" panose="020B0604020202020204" pitchFamily="34" charset="0"/>
                <a:ea typeface="Calibri" panose="020F0502020204030204" pitchFamily="34" charset="0"/>
                <a:cs typeface="Arial" panose="020B0604020202020204" pitchFamily="34" charset="0"/>
              </a:rPr>
              <a:t>Filter. </a:t>
            </a:r>
            <a:endParaRPr lang="en-US">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27C16A-043A-4512-AF19-CEAEF21E669D}"/>
              </a:ex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4530156" y="1646938"/>
            <a:ext cx="1572982" cy="1857281"/>
          </a:xfrm>
          <a:prstGeom prst="rect">
            <a:avLst/>
          </a:prstGeom>
        </p:spPr>
      </p:pic>
      <p:pic>
        <p:nvPicPr>
          <p:cNvPr id="6" name="Picture 5">
            <a:extLst>
              <a:ext uri="{FF2B5EF4-FFF2-40B4-BE49-F238E27FC236}">
                <a16:creationId xmlns:a16="http://schemas.microsoft.com/office/drawing/2014/main" id="{D435DEAD-3186-45B3-A070-FD416ECE91DD}"/>
              </a:ext>
              <a:ext uri="{C183D7F6-B498-43B3-948B-1728B52AA6E4}">
                <adec:decorative xmlns:adec="http://schemas.microsoft.com/office/drawing/2017/decorative" val="1"/>
              </a:ext>
            </a:extLst>
          </p:cNvPr>
          <p:cNvPicPr/>
          <p:nvPr/>
        </p:nvPicPr>
        <p:blipFill>
          <a:blip r:embed="rId5"/>
          <a:stretch>
            <a:fillRect/>
          </a:stretch>
        </p:blipFill>
        <p:spPr>
          <a:xfrm>
            <a:off x="4995814" y="3575444"/>
            <a:ext cx="3666979" cy="185728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DFDEF6C5-BF16-4230-81CE-430CC2BE0093}"/>
              </a:ext>
            </a:extLst>
          </p:cNvPr>
          <p:cNvSpPr/>
          <p:nvPr/>
        </p:nvSpPr>
        <p:spPr>
          <a:xfrm>
            <a:off x="2683898" y="5552895"/>
            <a:ext cx="6460102" cy="369332"/>
          </a:xfrm>
          <a:prstGeom prst="rect">
            <a:avLst/>
          </a:prstGeom>
        </p:spPr>
        <p:txBody>
          <a:bodyPr wrap="none">
            <a:spAutoFit/>
          </a:bodyPr>
          <a:lstStyle/>
          <a:p>
            <a:r>
              <a:rPr lang="en-US">
                <a:latin typeface="Arial" panose="020B0604020202020204" pitchFamily="34" charset="0"/>
                <a:ea typeface="Calibri" panose="020F0502020204030204" pitchFamily="34" charset="0"/>
                <a:cs typeface="Arial" panose="020B0604020202020204" pitchFamily="34" charset="0"/>
              </a:rPr>
              <a:t>You can now easily assign test items attached to the passage</a:t>
            </a:r>
            <a:endParaRPr lang="en-US">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E9402676-A838-41E7-A71D-4B9446FC0E28}"/>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8" name="Date Placeholder 7">
            <a:extLst>
              <a:ext uri="{FF2B5EF4-FFF2-40B4-BE49-F238E27FC236}">
                <a16:creationId xmlns:a16="http://schemas.microsoft.com/office/drawing/2014/main" id="{8B73A3EF-C8FF-457C-9883-D40629CBE03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934849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6FFD-B037-41E9-9185-B6549F5E7A85}"/>
              </a:ext>
            </a:extLst>
          </p:cNvPr>
          <p:cNvSpPr>
            <a:spLocks noGrp="1"/>
          </p:cNvSpPr>
          <p:nvPr>
            <p:ph type="title"/>
          </p:nvPr>
        </p:nvSpPr>
        <p:spPr/>
        <p:txBody>
          <a:bodyPr>
            <a:normAutofit fontScale="90000"/>
          </a:bodyPr>
          <a:lstStyle/>
          <a:p>
            <a:r>
              <a:rPr lang="en-US"/>
              <a:t>Item Bank</a:t>
            </a:r>
          </a:p>
        </p:txBody>
      </p:sp>
      <p:sp>
        <p:nvSpPr>
          <p:cNvPr id="5" name="Date Placeholder 4">
            <a:extLst>
              <a:ext uri="{FF2B5EF4-FFF2-40B4-BE49-F238E27FC236}">
                <a16:creationId xmlns:a16="http://schemas.microsoft.com/office/drawing/2014/main" id="{7AFA8A21-FEEA-44DE-800E-895F7D318B8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pic>
        <p:nvPicPr>
          <p:cNvPr id="6" name="Snagit_PPTAF77">
            <a:extLst>
              <a:ext uri="{FF2B5EF4-FFF2-40B4-BE49-F238E27FC236}">
                <a16:creationId xmlns:a16="http://schemas.microsoft.com/office/drawing/2014/main" id="{047F6407-913D-43DD-B88E-27618C2FC1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1" y="1373949"/>
            <a:ext cx="8372500" cy="4150250"/>
          </a:xfrm>
          <a:prstGeom prst="rect">
            <a:avLst/>
          </a:prstGeom>
          <a:ln>
            <a:noFill/>
          </a:ln>
          <a:effectLst>
            <a:outerShdw blurRad="292100" dist="139700" dir="2700000" algn="tl" rotWithShape="0">
              <a:srgbClr val="333333">
                <a:alpha val="65000"/>
              </a:srgbClr>
            </a:outerShdw>
          </a:effectLst>
        </p:spPr>
      </p:pic>
      <p:sp>
        <p:nvSpPr>
          <p:cNvPr id="7" name="Callout: Double Bent Line with No Border 6">
            <a:extLst>
              <a:ext uri="{FF2B5EF4-FFF2-40B4-BE49-F238E27FC236}">
                <a16:creationId xmlns:a16="http://schemas.microsoft.com/office/drawing/2014/main" id="{A96597E6-14DD-48F5-BDCD-DF0C9D5D69D2}"/>
              </a:ext>
            </a:extLst>
          </p:cNvPr>
          <p:cNvSpPr/>
          <p:nvPr/>
        </p:nvSpPr>
        <p:spPr>
          <a:xfrm>
            <a:off x="5665352" y="2247331"/>
            <a:ext cx="1278082" cy="623455"/>
          </a:xfrm>
          <a:prstGeom prst="callout3">
            <a:avLst>
              <a:gd name="adj1" fmla="val 18750"/>
              <a:gd name="adj2" fmla="val -8333"/>
              <a:gd name="adj3" fmla="val 18750"/>
              <a:gd name="adj4" fmla="val -16667"/>
              <a:gd name="adj5" fmla="val 61203"/>
              <a:gd name="adj6" fmla="val -29417"/>
              <a:gd name="adj7" fmla="val 128780"/>
              <a:gd name="adj8" fmla="val -518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tx1"/>
                </a:solidFill>
              </a:rPr>
              <a:t>Items Created by state and users</a:t>
            </a:r>
          </a:p>
        </p:txBody>
      </p:sp>
      <p:sp>
        <p:nvSpPr>
          <p:cNvPr id="8" name="Callout: Double Bent Line with No Border 7">
            <a:extLst>
              <a:ext uri="{FF2B5EF4-FFF2-40B4-BE49-F238E27FC236}">
                <a16:creationId xmlns:a16="http://schemas.microsoft.com/office/drawing/2014/main" id="{F86F063D-7F0C-4CD3-BD41-DFD402456B52}"/>
              </a:ext>
              <a:ext uri="{C183D7F6-B498-43B3-948B-1728B52AA6E4}">
                <adec:decorative xmlns:adec="http://schemas.microsoft.com/office/drawing/2017/decorative" val="1"/>
              </a:ext>
            </a:extLst>
          </p:cNvPr>
          <p:cNvSpPr/>
          <p:nvPr/>
        </p:nvSpPr>
        <p:spPr>
          <a:xfrm>
            <a:off x="2316680" y="2153813"/>
            <a:ext cx="1278082" cy="623455"/>
          </a:xfrm>
          <a:prstGeom prst="callout3">
            <a:avLst>
              <a:gd name="adj1" fmla="val 18750"/>
              <a:gd name="adj2" fmla="val -8333"/>
              <a:gd name="adj3" fmla="val 18750"/>
              <a:gd name="adj4" fmla="val -16667"/>
              <a:gd name="adj5" fmla="val 61203"/>
              <a:gd name="adj6" fmla="val -29417"/>
              <a:gd name="adj7" fmla="val 213780"/>
              <a:gd name="adj8" fmla="val -859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Standards for tested and non-tested courses</a:t>
            </a:r>
          </a:p>
        </p:txBody>
      </p:sp>
      <p:pic>
        <p:nvPicPr>
          <p:cNvPr id="9" name="Picture 8">
            <a:extLst>
              <a:ext uri="{FF2B5EF4-FFF2-40B4-BE49-F238E27FC236}">
                <a16:creationId xmlns:a16="http://schemas.microsoft.com/office/drawing/2014/main" id="{F1D44955-B4C5-4A1E-BB1B-55220F3CAEE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13667" y="2100983"/>
            <a:ext cx="2144260" cy="4078441"/>
          </a:xfrm>
          <a:prstGeom prst="rect">
            <a:avLst/>
          </a:prstGeom>
        </p:spPr>
      </p:pic>
      <p:pic>
        <p:nvPicPr>
          <p:cNvPr id="10" name="Picture 9">
            <a:extLst>
              <a:ext uri="{FF2B5EF4-FFF2-40B4-BE49-F238E27FC236}">
                <a16:creationId xmlns:a16="http://schemas.microsoft.com/office/drawing/2014/main" id="{E04FFF99-87C9-4E43-92E4-BDFED2ED304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76593" y="2751569"/>
            <a:ext cx="1111307" cy="2019404"/>
          </a:xfrm>
          <a:prstGeom prst="rect">
            <a:avLst/>
          </a:prstGeom>
        </p:spPr>
      </p:pic>
    </p:spTree>
    <p:extLst>
      <p:ext uri="{BB962C8B-B14F-4D97-AF65-F5344CB8AC3E}">
        <p14:creationId xmlns:p14="http://schemas.microsoft.com/office/powerpoint/2010/main" val="22888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614486-4E5F-44F3-849E-E63AAAF0BD03}"/>
              </a:ext>
              <a:ext uri="{C183D7F6-B498-43B3-948B-1728B52AA6E4}">
                <adec:decorative xmlns:adec="http://schemas.microsoft.com/office/drawing/2017/decorative" val="1"/>
              </a:ext>
            </a:extLst>
          </p:cNvPr>
          <p:cNvGrpSpPr/>
          <p:nvPr/>
        </p:nvGrpSpPr>
        <p:grpSpPr>
          <a:xfrm>
            <a:off x="1006386" y="1263871"/>
            <a:ext cx="7699860" cy="4140581"/>
            <a:chOff x="241099" y="1197966"/>
            <a:chExt cx="11223995" cy="6035675"/>
          </a:xfrm>
        </p:grpSpPr>
        <p:pic>
          <p:nvPicPr>
            <p:cNvPr id="4" name="Snagit_PPTBA50">
              <a:extLst>
                <a:ext uri="{FF2B5EF4-FFF2-40B4-BE49-F238E27FC236}">
                  <a16:creationId xmlns:a16="http://schemas.microsoft.com/office/drawing/2014/main" id="{714321DC-4D6A-48A3-95AB-FAFEA923D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99" y="1197966"/>
              <a:ext cx="11223995" cy="6035675"/>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E11E10CE-DC12-4206-A15E-38F9A6023352}"/>
                </a:ext>
              </a:extLst>
            </p:cNvPr>
            <p:cNvCxnSpPr/>
            <p:nvPr/>
          </p:nvCxnSpPr>
          <p:spPr>
            <a:xfrm flipV="1">
              <a:off x="1522516" y="2917708"/>
              <a:ext cx="899809" cy="7660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ACD0C3A-C16E-45C1-BA73-D070953EC7A2}"/>
                </a:ext>
              </a:extLst>
            </p:cNvPr>
            <p:cNvSpPr/>
            <p:nvPr/>
          </p:nvSpPr>
          <p:spPr>
            <a:xfrm>
              <a:off x="2340864" y="5367528"/>
              <a:ext cx="4123944" cy="1490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9">
            <a:extLst>
              <a:ext uri="{FF2B5EF4-FFF2-40B4-BE49-F238E27FC236}">
                <a16:creationId xmlns:a16="http://schemas.microsoft.com/office/drawing/2014/main" id="{06A908ED-3E20-494F-BBCA-8D1A536505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0928" y="1512637"/>
            <a:ext cx="952549" cy="806491"/>
          </a:xfrm>
          <a:prstGeom prst="rect">
            <a:avLst/>
          </a:prstGeom>
        </p:spPr>
      </p:pic>
      <p:pic>
        <p:nvPicPr>
          <p:cNvPr id="12" name="Picture 11">
            <a:extLst>
              <a:ext uri="{FF2B5EF4-FFF2-40B4-BE49-F238E27FC236}">
                <a16:creationId xmlns:a16="http://schemas.microsoft.com/office/drawing/2014/main" id="{AE3ADC79-2084-4FB3-84E3-898B591597A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46862" y="4124265"/>
            <a:ext cx="5459418" cy="1207038"/>
          </a:xfrm>
          <a:prstGeom prst="rect">
            <a:avLst/>
          </a:prstGeom>
          <a:ln w="28575">
            <a:solidFill>
              <a:srgbClr val="FF0000"/>
            </a:solidFill>
          </a:ln>
        </p:spPr>
      </p:pic>
      <p:sp>
        <p:nvSpPr>
          <p:cNvPr id="8" name="Title 7">
            <a:extLst>
              <a:ext uri="{FF2B5EF4-FFF2-40B4-BE49-F238E27FC236}">
                <a16:creationId xmlns:a16="http://schemas.microsoft.com/office/drawing/2014/main" id="{A816C55F-8862-4924-A054-5FA30EB959EB}"/>
              </a:ext>
            </a:extLst>
          </p:cNvPr>
          <p:cNvSpPr>
            <a:spLocks noGrp="1"/>
          </p:cNvSpPr>
          <p:nvPr>
            <p:ph type="title"/>
          </p:nvPr>
        </p:nvSpPr>
        <p:spPr>
          <a:xfrm>
            <a:off x="895350" y="585216"/>
            <a:ext cx="8248650" cy="539496"/>
          </a:xfrm>
        </p:spPr>
        <p:txBody>
          <a:bodyPr>
            <a:normAutofit/>
          </a:bodyPr>
          <a:lstStyle/>
          <a:p>
            <a:r>
              <a:rPr lang="en-US" sz="3100"/>
              <a:t>Preview an Item by Clicking on the Item ID</a:t>
            </a:r>
          </a:p>
        </p:txBody>
      </p:sp>
      <p:sp>
        <p:nvSpPr>
          <p:cNvPr id="7" name="Date Placeholder 6">
            <a:extLst>
              <a:ext uri="{FF2B5EF4-FFF2-40B4-BE49-F238E27FC236}">
                <a16:creationId xmlns:a16="http://schemas.microsoft.com/office/drawing/2014/main" id="{0ABB36E9-43A7-4F7A-9A46-CCEB7F1C599B}"/>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0313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2D8B30-97D7-46BF-8697-DA1D35BEBB33}"/>
              </a:ext>
              <a:ext uri="{C183D7F6-B498-43B3-948B-1728B52AA6E4}">
                <adec:decorative xmlns:adec="http://schemas.microsoft.com/office/drawing/2017/decorative" val="1"/>
              </a:ext>
            </a:extLst>
          </p:cNvPr>
          <p:cNvGrpSpPr>
            <a:grpSpLocks noChangeAspect="1"/>
          </p:cNvGrpSpPr>
          <p:nvPr/>
        </p:nvGrpSpPr>
        <p:grpSpPr>
          <a:xfrm>
            <a:off x="908987" y="1678075"/>
            <a:ext cx="8107028" cy="3300326"/>
            <a:chOff x="145019" y="1055597"/>
            <a:chExt cx="11774324" cy="5962684"/>
          </a:xfrm>
        </p:grpSpPr>
        <p:pic>
          <p:nvPicPr>
            <p:cNvPr id="4" name="Snagit_PPTC884">
              <a:extLst>
                <a:ext uri="{FF2B5EF4-FFF2-40B4-BE49-F238E27FC236}">
                  <a16:creationId xmlns:a16="http://schemas.microsoft.com/office/drawing/2014/main" id="{3DEF5274-306C-431C-8F16-57643352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19" y="1055597"/>
              <a:ext cx="11774324" cy="5962684"/>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4C91F7E5-6161-4CE3-847D-B1F52313AA77}"/>
                </a:ext>
              </a:extLst>
            </p:cNvPr>
            <p:cNvCxnSpPr>
              <a:cxnSpLocks/>
            </p:cNvCxnSpPr>
            <p:nvPr/>
          </p:nvCxnSpPr>
          <p:spPr>
            <a:xfrm flipV="1">
              <a:off x="9834277" y="3456432"/>
              <a:ext cx="449905" cy="4663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76338E6-9EB9-4326-A24C-77A2660360D0}"/>
                </a:ext>
              </a:extLst>
            </p:cNvPr>
            <p:cNvCxnSpPr>
              <a:cxnSpLocks/>
            </p:cNvCxnSpPr>
            <p:nvPr/>
          </p:nvCxnSpPr>
          <p:spPr>
            <a:xfrm flipV="1">
              <a:off x="10764384" y="2628897"/>
              <a:ext cx="674756" cy="2057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FF1E5519-79BF-4B58-AF56-4D595ADB0F96}"/>
              </a:ext>
            </a:extLst>
          </p:cNvPr>
          <p:cNvSpPr>
            <a:spLocks noGrp="1"/>
          </p:cNvSpPr>
          <p:nvPr>
            <p:ph type="title"/>
          </p:nvPr>
        </p:nvSpPr>
        <p:spPr/>
        <p:txBody>
          <a:bodyPr>
            <a:normAutofit fontScale="90000"/>
          </a:bodyPr>
          <a:lstStyle/>
          <a:p>
            <a:r>
              <a:rPr lang="en-US"/>
              <a:t>Add Items to a New Test</a:t>
            </a:r>
          </a:p>
        </p:txBody>
      </p:sp>
      <p:sp>
        <p:nvSpPr>
          <p:cNvPr id="7" name="Date Placeholder 6">
            <a:extLst>
              <a:ext uri="{FF2B5EF4-FFF2-40B4-BE49-F238E27FC236}">
                <a16:creationId xmlns:a16="http://schemas.microsoft.com/office/drawing/2014/main" id="{DE1240FC-9394-4E7D-AB0B-B19F8E22580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2610882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EA2545-4B58-4F85-A599-283A89C5F2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1145" y="3923877"/>
            <a:ext cx="5520253" cy="1917254"/>
          </a:xfrm>
          <a:prstGeom prst="rect">
            <a:avLst/>
          </a:prstGeom>
          <a:ln>
            <a:solidFill>
              <a:schemeClr val="tx1"/>
            </a:solid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57209E3A-1DD4-4A00-B298-0DCD7462B35C}"/>
              </a:ext>
              <a:ext uri="{C183D7F6-B498-43B3-948B-1728B52AA6E4}">
                <adec:decorative xmlns:adec="http://schemas.microsoft.com/office/drawing/2017/decorative" val="1"/>
              </a:ext>
            </a:extLst>
          </p:cNvPr>
          <p:cNvGrpSpPr/>
          <p:nvPr/>
        </p:nvGrpSpPr>
        <p:grpSpPr>
          <a:xfrm>
            <a:off x="755622" y="1269813"/>
            <a:ext cx="2725523" cy="3159739"/>
            <a:chOff x="273301" y="1109039"/>
            <a:chExt cx="2725523" cy="3159739"/>
          </a:xfrm>
        </p:grpSpPr>
        <p:pic>
          <p:nvPicPr>
            <p:cNvPr id="3" name="Picture 2">
              <a:extLst>
                <a:ext uri="{FF2B5EF4-FFF2-40B4-BE49-F238E27FC236}">
                  <a16:creationId xmlns:a16="http://schemas.microsoft.com/office/drawing/2014/main" id="{A2CEAE51-BB97-4A6A-8FCA-970FAC199CEF}"/>
                </a:ext>
              </a:extLst>
            </p:cNvPr>
            <p:cNvPicPr>
              <a:picLocks noChangeAspect="1"/>
            </p:cNvPicPr>
            <p:nvPr/>
          </p:nvPicPr>
          <p:blipFill>
            <a:blip r:embed="rId4"/>
            <a:stretch>
              <a:fillRect/>
            </a:stretch>
          </p:blipFill>
          <p:spPr>
            <a:xfrm>
              <a:off x="273301" y="1109039"/>
              <a:ext cx="2725523" cy="2240158"/>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2DF8A-92B2-4275-9DD2-FB2E2050215A}"/>
                </a:ext>
              </a:extLst>
            </p:cNvPr>
            <p:cNvPicPr>
              <a:picLocks noChangeAspect="1"/>
            </p:cNvPicPr>
            <p:nvPr/>
          </p:nvPicPr>
          <p:blipFill>
            <a:blip r:embed="rId5"/>
            <a:stretch>
              <a:fillRect/>
            </a:stretch>
          </p:blipFill>
          <p:spPr>
            <a:xfrm>
              <a:off x="1416028" y="2434601"/>
              <a:ext cx="1453919" cy="1834177"/>
            </a:xfrm>
            <a:prstGeom prst="rect">
              <a:avLst/>
            </a:prstGeom>
          </p:spPr>
        </p:pic>
        <p:sp>
          <p:nvSpPr>
            <p:cNvPr id="7" name="Rectangle 6">
              <a:extLst>
                <a:ext uri="{FF2B5EF4-FFF2-40B4-BE49-F238E27FC236}">
                  <a16:creationId xmlns:a16="http://schemas.microsoft.com/office/drawing/2014/main" id="{205EAC9E-ACC5-4BA8-A028-7779CFE7C3F4}"/>
                </a:ext>
              </a:extLst>
            </p:cNvPr>
            <p:cNvSpPr/>
            <p:nvPr/>
          </p:nvSpPr>
          <p:spPr>
            <a:xfrm>
              <a:off x="1408922" y="2434602"/>
              <a:ext cx="1371600" cy="205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552929D7-A3E0-4F90-A062-3916BF088225}"/>
              </a:ext>
            </a:extLst>
          </p:cNvPr>
          <p:cNvSpPr>
            <a:spLocks noGrp="1"/>
          </p:cNvSpPr>
          <p:nvPr>
            <p:ph type="title"/>
          </p:nvPr>
        </p:nvSpPr>
        <p:spPr/>
        <p:txBody>
          <a:bodyPr>
            <a:normAutofit fontScale="90000"/>
          </a:bodyPr>
          <a:lstStyle/>
          <a:p>
            <a:r>
              <a:rPr lang="en-US"/>
              <a:t>Using the Item Bank</a:t>
            </a:r>
          </a:p>
        </p:txBody>
      </p:sp>
      <p:sp>
        <p:nvSpPr>
          <p:cNvPr id="5" name="Date Placeholder 4">
            <a:extLst>
              <a:ext uri="{FF2B5EF4-FFF2-40B4-BE49-F238E27FC236}">
                <a16:creationId xmlns:a16="http://schemas.microsoft.com/office/drawing/2014/main" id="{C496D787-3F74-41A6-B6B4-AA8074CE970D}"/>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4037600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D513">
            <a:extLst>
              <a:ext uri="{FF2B5EF4-FFF2-40B4-BE49-F238E27FC236}">
                <a16:creationId xmlns:a16="http://schemas.microsoft.com/office/drawing/2014/main" id="{DB829950-BA6D-457B-8364-105FE4CC17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5350" y="1124712"/>
            <a:ext cx="7918705" cy="4887358"/>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7E40E230-0735-4603-8223-1D98B5BBA893}"/>
              </a:ext>
              <a:ext uri="{C183D7F6-B498-43B3-948B-1728B52AA6E4}">
                <adec:decorative xmlns:adec="http://schemas.microsoft.com/office/drawing/2017/decorative" val="1"/>
              </a:ext>
            </a:extLst>
          </p:cNvPr>
          <p:cNvCxnSpPr>
            <a:cxnSpLocks/>
          </p:cNvCxnSpPr>
          <p:nvPr/>
        </p:nvCxnSpPr>
        <p:spPr>
          <a:xfrm>
            <a:off x="5617331" y="5013866"/>
            <a:ext cx="761476" cy="2917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70B95FF-6D90-49E6-AFF0-C149ED5377F9}"/>
              </a:ext>
            </a:extLst>
          </p:cNvPr>
          <p:cNvSpPr>
            <a:spLocks noGrp="1"/>
          </p:cNvSpPr>
          <p:nvPr>
            <p:ph type="title"/>
          </p:nvPr>
        </p:nvSpPr>
        <p:spPr/>
        <p:txBody>
          <a:bodyPr>
            <a:normAutofit fontScale="90000"/>
          </a:bodyPr>
          <a:lstStyle/>
          <a:p>
            <a:r>
              <a:rPr lang="en-US"/>
              <a:t>Create Test Screen</a:t>
            </a:r>
          </a:p>
        </p:txBody>
      </p:sp>
      <p:sp>
        <p:nvSpPr>
          <p:cNvPr id="6" name="Date Placeholder 5">
            <a:extLst>
              <a:ext uri="{FF2B5EF4-FFF2-40B4-BE49-F238E27FC236}">
                <a16:creationId xmlns:a16="http://schemas.microsoft.com/office/drawing/2014/main" id="{53D19A31-FD38-4E7E-A45A-AFAEF5DF5D40}"/>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9424294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C0549A-F023-4044-8B8F-E38BFF0A976D}"/>
              </a:ext>
              <a:ext uri="{C183D7F6-B498-43B3-948B-1728B52AA6E4}">
                <adec:decorative xmlns:adec="http://schemas.microsoft.com/office/drawing/2017/decorative" val="1"/>
              </a:ext>
            </a:extLst>
          </p:cNvPr>
          <p:cNvGrpSpPr/>
          <p:nvPr/>
        </p:nvGrpSpPr>
        <p:grpSpPr>
          <a:xfrm>
            <a:off x="2156270" y="1056474"/>
            <a:ext cx="6572094" cy="4745053"/>
            <a:chOff x="2875026" y="221519"/>
            <a:chExt cx="9191800" cy="6636481"/>
          </a:xfrm>
        </p:grpSpPr>
        <p:pic>
          <p:nvPicPr>
            <p:cNvPr id="4" name="Snagit_PPTE0C7">
              <a:extLst>
                <a:ext uri="{FF2B5EF4-FFF2-40B4-BE49-F238E27FC236}">
                  <a16:creationId xmlns:a16="http://schemas.microsoft.com/office/drawing/2014/main" id="{AD169F55-0F19-4790-B16A-D104FF38998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75026" y="221519"/>
              <a:ext cx="9191800" cy="663648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C31884E-0E9A-422B-813E-21723E979B29}"/>
                </a:ext>
              </a:extLst>
            </p:cNvPr>
            <p:cNvPicPr>
              <a:picLocks noChangeAspect="1"/>
            </p:cNvPicPr>
            <p:nvPr/>
          </p:nvPicPr>
          <p:blipFill>
            <a:blip r:embed="rId4"/>
            <a:stretch>
              <a:fillRect/>
            </a:stretch>
          </p:blipFill>
          <p:spPr>
            <a:xfrm>
              <a:off x="6217919" y="4357482"/>
              <a:ext cx="4723563" cy="2065788"/>
            </a:xfrm>
            <a:prstGeom prst="rect">
              <a:avLst/>
            </a:prstGeom>
            <a:ln>
              <a:noFill/>
            </a:ln>
            <a:effectLst>
              <a:outerShdw blurRad="292100" dist="139700" dir="2700000" algn="tl" rotWithShape="0">
                <a:srgbClr val="333333">
                  <a:alpha val="65000"/>
                </a:srgbClr>
              </a:outerShdw>
            </a:effectLst>
          </p:spPr>
        </p:pic>
      </p:grpSp>
      <p:pic>
        <p:nvPicPr>
          <p:cNvPr id="7" name="Picture 6">
            <a:extLst>
              <a:ext uri="{FF2B5EF4-FFF2-40B4-BE49-F238E27FC236}">
                <a16:creationId xmlns:a16="http://schemas.microsoft.com/office/drawing/2014/main" id="{8CCB6035-E47A-42B7-BF20-D63005E606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1056473"/>
            <a:ext cx="9144000" cy="1936729"/>
          </a:xfrm>
          <a:prstGeom prst="rect">
            <a:avLst/>
          </a:prstGeom>
        </p:spPr>
      </p:pic>
      <p:pic>
        <p:nvPicPr>
          <p:cNvPr id="9" name="Picture 8">
            <a:extLst>
              <a:ext uri="{FF2B5EF4-FFF2-40B4-BE49-F238E27FC236}">
                <a16:creationId xmlns:a16="http://schemas.microsoft.com/office/drawing/2014/main" id="{40275C36-40D0-41F6-B012-79A3205A7F1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3089916"/>
            <a:ext cx="9144000" cy="1189266"/>
          </a:xfrm>
          <a:prstGeom prst="rect">
            <a:avLst/>
          </a:prstGeom>
        </p:spPr>
      </p:pic>
      <p:pic>
        <p:nvPicPr>
          <p:cNvPr id="11" name="Picture 10">
            <a:extLst>
              <a:ext uri="{FF2B5EF4-FFF2-40B4-BE49-F238E27FC236}">
                <a16:creationId xmlns:a16="http://schemas.microsoft.com/office/drawing/2014/main" id="{4F658CAA-AA21-4B8A-BC05-AD680562D5A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82797" y="4310200"/>
            <a:ext cx="2908449" cy="2527430"/>
          </a:xfrm>
          <a:prstGeom prst="rect">
            <a:avLst/>
          </a:prstGeom>
        </p:spPr>
      </p:pic>
      <p:sp>
        <p:nvSpPr>
          <p:cNvPr id="8" name="Title 7">
            <a:extLst>
              <a:ext uri="{FF2B5EF4-FFF2-40B4-BE49-F238E27FC236}">
                <a16:creationId xmlns:a16="http://schemas.microsoft.com/office/drawing/2014/main" id="{79938509-E898-4442-90EA-E8622B601321}"/>
              </a:ext>
            </a:extLst>
          </p:cNvPr>
          <p:cNvSpPr>
            <a:spLocks noGrp="1"/>
          </p:cNvSpPr>
          <p:nvPr>
            <p:ph type="title"/>
          </p:nvPr>
        </p:nvSpPr>
        <p:spPr/>
        <p:txBody>
          <a:bodyPr>
            <a:normAutofit fontScale="90000"/>
          </a:bodyPr>
          <a:lstStyle/>
          <a:p>
            <a:r>
              <a:rPr lang="en-US" dirty="0"/>
              <a:t>Assign Test Screen</a:t>
            </a:r>
          </a:p>
        </p:txBody>
      </p:sp>
      <p:sp>
        <p:nvSpPr>
          <p:cNvPr id="6" name="Date Placeholder 5">
            <a:extLst>
              <a:ext uri="{FF2B5EF4-FFF2-40B4-BE49-F238E27FC236}">
                <a16:creationId xmlns:a16="http://schemas.microsoft.com/office/drawing/2014/main" id="{18B4BD1D-3542-4E00-A975-211C79D20DC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143556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EF1A">
            <a:extLst>
              <a:ext uri="{FF2B5EF4-FFF2-40B4-BE49-F238E27FC236}">
                <a16:creationId xmlns:a16="http://schemas.microsoft.com/office/drawing/2014/main" id="{C348C8F6-96C2-465F-B4F4-E4AB71473F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1" y="1876174"/>
            <a:ext cx="8856278" cy="3251741"/>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AB35FC0F-4E48-4506-864B-0DDD56A17831}"/>
              </a:ext>
            </a:extLst>
          </p:cNvPr>
          <p:cNvSpPr>
            <a:spLocks noGrp="1"/>
          </p:cNvSpPr>
          <p:nvPr>
            <p:ph type="title"/>
          </p:nvPr>
        </p:nvSpPr>
        <p:spPr/>
        <p:txBody>
          <a:bodyPr>
            <a:normAutofit fontScale="90000"/>
          </a:bodyPr>
          <a:lstStyle/>
          <a:p>
            <a:r>
              <a:rPr lang="en-US"/>
              <a:t>Manage Assigned Tests</a:t>
            </a:r>
          </a:p>
        </p:txBody>
      </p:sp>
      <p:sp>
        <p:nvSpPr>
          <p:cNvPr id="7" name="Text Placeholder 6">
            <a:extLst>
              <a:ext uri="{FF2B5EF4-FFF2-40B4-BE49-F238E27FC236}">
                <a16:creationId xmlns:a16="http://schemas.microsoft.com/office/drawing/2014/main" id="{B2ACDA02-E65E-487F-AB09-3120356D0C43}"/>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4" name="Date Placeholder 3">
            <a:extLst>
              <a:ext uri="{FF2B5EF4-FFF2-40B4-BE49-F238E27FC236}">
                <a16:creationId xmlns:a16="http://schemas.microsoft.com/office/drawing/2014/main" id="{0F1C9061-A786-4A55-8B3C-FE91B42FE71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2162336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9395CB-715A-40CE-9751-CCB67C5179E7}"/>
              </a:ext>
              <a:ext uri="{C183D7F6-B498-43B3-948B-1728B52AA6E4}">
                <adec:decorative xmlns:adec="http://schemas.microsoft.com/office/drawing/2017/decorative" val="1"/>
              </a:ext>
            </a:extLst>
          </p:cNvPr>
          <p:cNvGrpSpPr/>
          <p:nvPr/>
        </p:nvGrpSpPr>
        <p:grpSpPr>
          <a:xfrm>
            <a:off x="1235891" y="1870953"/>
            <a:ext cx="6672218" cy="3116094"/>
            <a:chOff x="485382" y="3057236"/>
            <a:chExt cx="8896290" cy="4154792"/>
          </a:xfrm>
        </p:grpSpPr>
        <p:grpSp>
          <p:nvGrpSpPr>
            <p:cNvPr id="4" name="Group 3">
              <a:extLst>
                <a:ext uri="{FF2B5EF4-FFF2-40B4-BE49-F238E27FC236}">
                  <a16:creationId xmlns:a16="http://schemas.microsoft.com/office/drawing/2014/main" id="{6690D3D9-BAE0-4897-BF84-1B89D5DC5D21}"/>
                </a:ext>
              </a:extLst>
            </p:cNvPr>
            <p:cNvGrpSpPr/>
            <p:nvPr/>
          </p:nvGrpSpPr>
          <p:grpSpPr>
            <a:xfrm>
              <a:off x="485382" y="3057236"/>
              <a:ext cx="8896290" cy="4154792"/>
              <a:chOff x="429963" y="1809210"/>
              <a:chExt cx="8896290" cy="4154792"/>
            </a:xfrm>
          </p:grpSpPr>
          <p:grpSp>
            <p:nvGrpSpPr>
              <p:cNvPr id="6" name="Group 5">
                <a:extLst>
                  <a:ext uri="{FF2B5EF4-FFF2-40B4-BE49-F238E27FC236}">
                    <a16:creationId xmlns:a16="http://schemas.microsoft.com/office/drawing/2014/main" id="{FCD1100B-3AD7-4A72-AB5C-FBB470E0EA9D}"/>
                  </a:ext>
                </a:extLst>
              </p:cNvPr>
              <p:cNvGrpSpPr/>
              <p:nvPr/>
            </p:nvGrpSpPr>
            <p:grpSpPr>
              <a:xfrm>
                <a:off x="429963" y="1809210"/>
                <a:ext cx="8896290" cy="4154792"/>
                <a:chOff x="429963" y="1809210"/>
                <a:chExt cx="8896290" cy="4154792"/>
              </a:xfrm>
            </p:grpSpPr>
            <p:pic>
              <p:nvPicPr>
                <p:cNvPr id="8" name="Snagit_PPT3F23">
                  <a:extLst>
                    <a:ext uri="{FF2B5EF4-FFF2-40B4-BE49-F238E27FC236}">
                      <a16:creationId xmlns:a16="http://schemas.microsoft.com/office/drawing/2014/main" id="{CD8FF151-E103-438C-A8CB-438D45D7D3F6}"/>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429963" y="1809210"/>
                  <a:ext cx="8896290" cy="4154792"/>
                </a:xfrm>
                <a:prstGeom prst="rect">
                  <a:avLst/>
                </a:prstGeom>
                <a:ln>
                  <a:solidFill>
                    <a:schemeClr val="tx1"/>
                  </a:solidFill>
                </a:ln>
              </p:spPr>
            </p:pic>
            <p:sp>
              <p:nvSpPr>
                <p:cNvPr id="9" name="Rectangle 8">
                  <a:extLst>
                    <a:ext uri="{FF2B5EF4-FFF2-40B4-BE49-F238E27FC236}">
                      <a16:creationId xmlns:a16="http://schemas.microsoft.com/office/drawing/2014/main" id="{70A7C5B2-66CF-4465-A060-CAC4844838AE}"/>
                    </a:ext>
                  </a:extLst>
                </p:cNvPr>
                <p:cNvSpPr/>
                <p:nvPr/>
              </p:nvSpPr>
              <p:spPr>
                <a:xfrm>
                  <a:off x="8100291" y="3297382"/>
                  <a:ext cx="1225962" cy="25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 name="Snagit_PPT3F23">
                <a:extLst>
                  <a:ext uri="{FF2B5EF4-FFF2-40B4-BE49-F238E27FC236}">
                    <a16:creationId xmlns:a16="http://schemas.microsoft.com/office/drawing/2014/main" id="{8B8C8A6D-FA8A-4651-BF70-3EBE83476DE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89051" y="1809210"/>
                <a:ext cx="1137202" cy="4154792"/>
              </a:xfrm>
              <a:prstGeom prst="rect">
                <a:avLst/>
              </a:prstGeom>
            </p:spPr>
          </p:pic>
        </p:grpSp>
        <p:sp>
          <p:nvSpPr>
            <p:cNvPr id="5" name="Rectangle 4">
              <a:extLst>
                <a:ext uri="{FF2B5EF4-FFF2-40B4-BE49-F238E27FC236}">
                  <a16:creationId xmlns:a16="http://schemas.microsoft.com/office/drawing/2014/main" id="{DDDD9D14-75D1-4505-AF54-4136486C8D02}"/>
                </a:ext>
              </a:extLst>
            </p:cNvPr>
            <p:cNvSpPr/>
            <p:nvPr/>
          </p:nvSpPr>
          <p:spPr>
            <a:xfrm>
              <a:off x="6508034" y="3916218"/>
              <a:ext cx="1736436" cy="314036"/>
            </a:xfrm>
            <a:prstGeom prst="rect">
              <a:avLst/>
            </a:prstGeom>
            <a:solidFill>
              <a:srgbClr val="223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itle 10">
            <a:extLst>
              <a:ext uri="{FF2B5EF4-FFF2-40B4-BE49-F238E27FC236}">
                <a16:creationId xmlns:a16="http://schemas.microsoft.com/office/drawing/2014/main" id="{D88F2257-9FFC-4EA1-99EC-5A3EC66918E8}"/>
              </a:ext>
            </a:extLst>
          </p:cNvPr>
          <p:cNvSpPr>
            <a:spLocks noGrp="1"/>
          </p:cNvSpPr>
          <p:nvPr>
            <p:ph type="title"/>
          </p:nvPr>
        </p:nvSpPr>
        <p:spPr/>
        <p:txBody>
          <a:bodyPr>
            <a:normAutofit fontScale="90000"/>
          </a:bodyPr>
          <a:lstStyle/>
          <a:p>
            <a:r>
              <a:rPr lang="en-US"/>
              <a:t>Students Access TestPad via the SLDS Student Portal</a:t>
            </a:r>
          </a:p>
        </p:txBody>
      </p:sp>
      <p:sp>
        <p:nvSpPr>
          <p:cNvPr id="10" name="Date Placeholder 9">
            <a:extLst>
              <a:ext uri="{FF2B5EF4-FFF2-40B4-BE49-F238E27FC236}">
                <a16:creationId xmlns:a16="http://schemas.microsoft.com/office/drawing/2014/main" id="{19B794E6-6F7E-4011-986C-883233DE89C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82101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381-46B1-462F-AF5E-EBD1EB176CF4}"/>
              </a:ext>
            </a:extLst>
          </p:cNvPr>
          <p:cNvSpPr>
            <a:spLocks noGrp="1"/>
          </p:cNvSpPr>
          <p:nvPr>
            <p:ph type="title"/>
          </p:nvPr>
        </p:nvSpPr>
        <p:spPr/>
        <p:txBody>
          <a:bodyPr/>
          <a:lstStyle/>
          <a:p>
            <a:r>
              <a:rPr lang="en-US"/>
              <a:t>Let’s Talk About Georgia FIP</a:t>
            </a:r>
          </a:p>
        </p:txBody>
      </p:sp>
      <p:sp>
        <p:nvSpPr>
          <p:cNvPr id="3" name="Text Placeholder 2">
            <a:extLst>
              <a:ext uri="{FF2B5EF4-FFF2-40B4-BE49-F238E27FC236}">
                <a16:creationId xmlns:a16="http://schemas.microsoft.com/office/drawing/2014/main" id="{F6D30BE2-3492-480F-BCE2-07CFE31044D4}"/>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827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4022A-60F8-48EA-B98B-2462A53136B2}"/>
              </a:ext>
              <a:ext uri="{C183D7F6-B498-43B3-948B-1728B52AA6E4}">
                <adec:decorative xmlns:adec="http://schemas.microsoft.com/office/drawing/2017/decorative" val="1"/>
              </a:ext>
            </a:extLst>
          </p:cNvPr>
          <p:cNvSpPr/>
          <p:nvPr/>
        </p:nvSpPr>
        <p:spPr>
          <a:xfrm>
            <a:off x="5333274" y="2469278"/>
            <a:ext cx="1192774" cy="171250"/>
          </a:xfrm>
          <a:prstGeom prst="rect">
            <a:avLst/>
          </a:prstGeom>
          <a:solidFill>
            <a:srgbClr val="223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83148024-2807-4C88-A9A1-57813BF6B0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23108" y="1835584"/>
            <a:ext cx="5497784" cy="3886206"/>
          </a:xfrm>
          <a:prstGeom prst="rect">
            <a:avLst/>
          </a:prstGeom>
          <a:ln>
            <a:solidFill>
              <a:schemeClr val="accent1"/>
            </a:solidFill>
          </a:ln>
        </p:spPr>
      </p:pic>
      <p:sp>
        <p:nvSpPr>
          <p:cNvPr id="4" name="Title 3">
            <a:extLst>
              <a:ext uri="{FF2B5EF4-FFF2-40B4-BE49-F238E27FC236}">
                <a16:creationId xmlns:a16="http://schemas.microsoft.com/office/drawing/2014/main" id="{B83CCE30-B29F-498C-876E-37680D9A8089}"/>
              </a:ext>
            </a:extLst>
          </p:cNvPr>
          <p:cNvSpPr>
            <a:spLocks noGrp="1"/>
          </p:cNvSpPr>
          <p:nvPr>
            <p:ph type="title"/>
          </p:nvPr>
        </p:nvSpPr>
        <p:spPr>
          <a:xfrm>
            <a:off x="895350" y="585216"/>
            <a:ext cx="8248650" cy="539496"/>
          </a:xfrm>
        </p:spPr>
        <p:txBody>
          <a:bodyPr>
            <a:noAutofit/>
          </a:bodyPr>
          <a:lstStyle/>
          <a:p>
            <a:r>
              <a:rPr lang="en-US" sz="2800"/>
              <a:t>Students will see available TestPad assignments and can click “Take Assignment”</a:t>
            </a:r>
          </a:p>
        </p:txBody>
      </p:sp>
      <p:sp>
        <p:nvSpPr>
          <p:cNvPr id="3" name="Date Placeholder 2">
            <a:extLst>
              <a:ext uri="{FF2B5EF4-FFF2-40B4-BE49-F238E27FC236}">
                <a16:creationId xmlns:a16="http://schemas.microsoft.com/office/drawing/2014/main" id="{645DC294-A4D7-4750-8E3C-213DA5B92BC9}"/>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1300510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32A4">
            <a:extLst>
              <a:ext uri="{FF2B5EF4-FFF2-40B4-BE49-F238E27FC236}">
                <a16:creationId xmlns:a16="http://schemas.microsoft.com/office/drawing/2014/main" id="{B8A99DBE-CCDB-45DF-87B3-3CFDFD3EE34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835" y="1824410"/>
            <a:ext cx="8962330" cy="3209180"/>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F1C6EFF6-A1D4-47CC-B878-F4739045AA02}"/>
              </a:ext>
            </a:extLst>
          </p:cNvPr>
          <p:cNvSpPr>
            <a:spLocks noGrp="1"/>
          </p:cNvSpPr>
          <p:nvPr>
            <p:ph type="title"/>
          </p:nvPr>
        </p:nvSpPr>
        <p:spPr/>
        <p:txBody>
          <a:bodyPr>
            <a:normAutofit fontScale="90000"/>
          </a:bodyPr>
          <a:lstStyle/>
          <a:p>
            <a:r>
              <a:rPr lang="en-US"/>
              <a:t>Student View of TestPad Assignment</a:t>
            </a:r>
          </a:p>
        </p:txBody>
      </p:sp>
      <p:sp>
        <p:nvSpPr>
          <p:cNvPr id="7" name="Text Placeholder 6">
            <a:extLst>
              <a:ext uri="{FF2B5EF4-FFF2-40B4-BE49-F238E27FC236}">
                <a16:creationId xmlns:a16="http://schemas.microsoft.com/office/drawing/2014/main" id="{62DDAF2A-21EC-4184-89C7-2AC3B05DF07C}"/>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
        <p:nvSpPr>
          <p:cNvPr id="4" name="Date Placeholder 3">
            <a:extLst>
              <a:ext uri="{FF2B5EF4-FFF2-40B4-BE49-F238E27FC236}">
                <a16:creationId xmlns:a16="http://schemas.microsoft.com/office/drawing/2014/main" id="{175EC9D7-B702-4C63-B719-D43B7BE7467F}"/>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4188660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184F">
            <a:extLst>
              <a:ext uri="{FF2B5EF4-FFF2-40B4-BE49-F238E27FC236}">
                <a16:creationId xmlns:a16="http://schemas.microsoft.com/office/drawing/2014/main" id="{D06EA08B-58D0-4375-974B-0530431D50B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90521" y="1594027"/>
            <a:ext cx="5324886" cy="4492738"/>
          </a:xfrm>
          <a:prstGeom prst="rect">
            <a:avLst/>
          </a:prstGeom>
          <a:ln>
            <a:noFill/>
          </a:ln>
          <a:effectLst>
            <a:outerShdw blurRad="190500" algn="tl" rotWithShape="0">
              <a:srgbClr val="000000">
                <a:alpha val="70000"/>
              </a:srgbClr>
            </a:outerShdw>
          </a:effectLst>
        </p:spPr>
      </p:pic>
      <p:sp>
        <p:nvSpPr>
          <p:cNvPr id="5" name="Title 4">
            <a:extLst>
              <a:ext uri="{FF2B5EF4-FFF2-40B4-BE49-F238E27FC236}">
                <a16:creationId xmlns:a16="http://schemas.microsoft.com/office/drawing/2014/main" id="{142E9CD6-4183-454E-A765-B7D7EB2D4089}"/>
              </a:ext>
            </a:extLst>
          </p:cNvPr>
          <p:cNvSpPr>
            <a:spLocks noGrp="1"/>
          </p:cNvSpPr>
          <p:nvPr>
            <p:ph type="title"/>
          </p:nvPr>
        </p:nvSpPr>
        <p:spPr/>
        <p:txBody>
          <a:bodyPr>
            <a:normAutofit fontScale="90000"/>
          </a:bodyPr>
          <a:lstStyle/>
          <a:p>
            <a:r>
              <a:rPr lang="en-US"/>
              <a:t>Reports are automatically generated as students turn in tests</a:t>
            </a:r>
          </a:p>
        </p:txBody>
      </p:sp>
      <p:sp>
        <p:nvSpPr>
          <p:cNvPr id="4" name="Date Placeholder 3">
            <a:extLst>
              <a:ext uri="{FF2B5EF4-FFF2-40B4-BE49-F238E27FC236}">
                <a16:creationId xmlns:a16="http://schemas.microsoft.com/office/drawing/2014/main" id="{5D46B966-F290-4E7A-8B5A-5B51E09E8BB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941947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60EAF-8C42-4CCC-9C51-6EC23FA8AB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96584" y="1653485"/>
            <a:ext cx="5124698" cy="4510469"/>
          </a:xfrm>
          <a:prstGeom prst="rect">
            <a:avLst/>
          </a:prstGeom>
          <a:ln>
            <a:solidFill>
              <a:schemeClr val="accent1"/>
            </a:solidFill>
          </a:ln>
        </p:spPr>
      </p:pic>
      <p:sp>
        <p:nvSpPr>
          <p:cNvPr id="4" name="Title 3">
            <a:extLst>
              <a:ext uri="{FF2B5EF4-FFF2-40B4-BE49-F238E27FC236}">
                <a16:creationId xmlns:a16="http://schemas.microsoft.com/office/drawing/2014/main" id="{30830F69-0322-4817-8502-7224EB808930}"/>
              </a:ext>
            </a:extLst>
          </p:cNvPr>
          <p:cNvSpPr>
            <a:spLocks noGrp="1"/>
          </p:cNvSpPr>
          <p:nvPr>
            <p:ph type="title"/>
          </p:nvPr>
        </p:nvSpPr>
        <p:spPr/>
        <p:txBody>
          <a:bodyPr>
            <a:normAutofit fontScale="90000"/>
          </a:bodyPr>
          <a:lstStyle/>
          <a:p>
            <a:r>
              <a:rPr lang="en-US"/>
              <a:t>Reports are automatically generated as students turn in tests</a:t>
            </a:r>
          </a:p>
        </p:txBody>
      </p:sp>
      <p:sp>
        <p:nvSpPr>
          <p:cNvPr id="3" name="Date Placeholder 2">
            <a:extLst>
              <a:ext uri="{FF2B5EF4-FFF2-40B4-BE49-F238E27FC236}">
                <a16:creationId xmlns:a16="http://schemas.microsoft.com/office/drawing/2014/main" id="{64699840-FB7B-4161-88F9-A994204DD9AC}"/>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37541759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normAutofit fontScale="90000"/>
          </a:bodyPr>
          <a:lstStyle/>
          <a:p>
            <a:pPr eaLnBrk="1" hangingPunct="1"/>
            <a:r>
              <a:rPr lang="en-US"/>
              <a:t>Contact Information </a:t>
            </a:r>
          </a:p>
        </p:txBody>
      </p:sp>
      <p:sp>
        <p:nvSpPr>
          <p:cNvPr id="118786" name="Content Placeholder 2"/>
          <p:cNvSpPr>
            <a:spLocks noGrp="1"/>
          </p:cNvSpPr>
          <p:nvPr>
            <p:ph type="body" sz="quarter" idx="13"/>
          </p:nvPr>
        </p:nvSpPr>
        <p:spPr>
          <a:xfrm>
            <a:off x="914400" y="1182254"/>
            <a:ext cx="4294188" cy="5090529"/>
          </a:xfrm>
        </p:spPr>
        <p:txBody>
          <a:bodyPr vert="horz" lIns="68580" tIns="34290" rIns="68580" bIns="34290" rtlCol="0" anchor="t">
            <a:noAutofit/>
          </a:bodyPr>
          <a:lstStyle/>
          <a:p>
            <a:pPr marL="0" indent="0">
              <a:buNone/>
            </a:pPr>
            <a:r>
              <a:rPr lang="en-US" sz="1600" b="1"/>
              <a:t>TestPad Web Site</a:t>
            </a:r>
          </a:p>
          <a:p>
            <a:pPr lvl="1">
              <a:spcBef>
                <a:spcPts val="0"/>
              </a:spcBef>
            </a:pPr>
            <a:r>
              <a:rPr lang="en-US" sz="1600">
                <a:hlinkClick r:id="rId3"/>
              </a:rPr>
              <a:t>http://www.gadoe.org/Technology-Services/SLDS/Pages/TestPAD-Training-and-Support.aspx</a:t>
            </a:r>
            <a:r>
              <a:rPr lang="en-US" sz="1600"/>
              <a:t> </a:t>
            </a:r>
          </a:p>
          <a:p>
            <a:pPr marL="0" indent="0">
              <a:buNone/>
            </a:pPr>
            <a:r>
              <a:rPr lang="en-US" sz="1600" b="1"/>
              <a:t>TestPad Training Site</a:t>
            </a:r>
          </a:p>
          <a:p>
            <a:pPr lvl="1">
              <a:spcBef>
                <a:spcPts val="0"/>
              </a:spcBef>
            </a:pPr>
            <a:r>
              <a:rPr lang="en-US" sz="1600">
                <a:hlinkClick r:id="rId4"/>
              </a:rPr>
              <a:t>http://sldstrn.gadoe.org/SLDSDemoWeb/TP.aspx</a:t>
            </a:r>
            <a:endParaRPr lang="en-US" sz="1600"/>
          </a:p>
          <a:p>
            <a:pPr marL="0" indent="0">
              <a:buNone/>
            </a:pPr>
            <a:r>
              <a:rPr lang="en-US" sz="1600" b="1"/>
              <a:t>Questions Regarding TestPad Content &amp; School/System Usage</a:t>
            </a:r>
            <a:endParaRPr lang="en-US" sz="1600" b="1">
              <a:cs typeface="Calibri"/>
            </a:endParaRPr>
          </a:p>
          <a:p>
            <a:pPr marL="457200" lvl="1" indent="0">
              <a:spcBef>
                <a:spcPts val="0"/>
              </a:spcBef>
              <a:buNone/>
              <a:defRPr/>
            </a:pPr>
            <a:r>
              <a:rPr lang="en-US" sz="1600"/>
              <a:t>Joe Blessing</a:t>
            </a:r>
          </a:p>
          <a:p>
            <a:pPr marL="457200" lvl="1" indent="0">
              <a:spcBef>
                <a:spcPts val="0"/>
              </a:spcBef>
              <a:buNone/>
              <a:defRPr/>
            </a:pPr>
            <a:r>
              <a:rPr lang="en-US" sz="1600"/>
              <a:t>Program Manager - Georgia Milestones, TestPad</a:t>
            </a:r>
          </a:p>
          <a:p>
            <a:pPr marL="457200" lvl="1" indent="0">
              <a:spcBef>
                <a:spcPts val="0"/>
              </a:spcBef>
              <a:buNone/>
              <a:defRPr/>
            </a:pPr>
            <a:r>
              <a:rPr lang="en-US" sz="1600"/>
              <a:t>404.232.1208</a:t>
            </a:r>
          </a:p>
          <a:p>
            <a:pPr marL="457200" lvl="1" indent="0">
              <a:spcBef>
                <a:spcPts val="0"/>
              </a:spcBef>
              <a:buNone/>
              <a:defRPr/>
            </a:pPr>
            <a:r>
              <a:rPr lang="en-US" sz="1600">
                <a:hlinkClick r:id="rId5"/>
              </a:rPr>
              <a:t>jblessing@doe.k12.ga.us</a:t>
            </a:r>
            <a:r>
              <a:rPr lang="en-US" sz="1600"/>
              <a:t> </a:t>
            </a:r>
          </a:p>
          <a:p>
            <a:pPr marL="43815" indent="-43815">
              <a:buNone/>
            </a:pPr>
            <a:r>
              <a:rPr lang="en-US" sz="1600" b="1"/>
              <a:t>Questions Regarding TestPad Functionality/Technical Support</a:t>
            </a:r>
            <a:endParaRPr lang="en-US" sz="1600" b="1">
              <a:cs typeface="Calibri"/>
            </a:endParaRPr>
          </a:p>
          <a:p>
            <a:pPr lvl="1">
              <a:spcBef>
                <a:spcPts val="0"/>
              </a:spcBef>
            </a:pPr>
            <a:r>
              <a:rPr lang="en-US" sz="1600"/>
              <a:t>1-800-869-1011</a:t>
            </a:r>
            <a:endParaRPr lang="en-US" sz="1600">
              <a:cs typeface="Calibri"/>
            </a:endParaRPr>
          </a:p>
          <a:p>
            <a:pPr lvl="1">
              <a:spcBef>
                <a:spcPts val="0"/>
              </a:spcBef>
            </a:pPr>
            <a:r>
              <a:rPr lang="en-US" sz="1600">
                <a:hlinkClick r:id="rId6"/>
              </a:rPr>
              <a:t>slds@doe.k12.ga.us</a:t>
            </a:r>
            <a:r>
              <a:rPr lang="en-US" sz="1600"/>
              <a:t> </a:t>
            </a:r>
          </a:p>
        </p:txBody>
      </p:sp>
    </p:spTree>
    <p:extLst>
      <p:ext uri="{BB962C8B-B14F-4D97-AF65-F5344CB8AC3E}">
        <p14:creationId xmlns:p14="http://schemas.microsoft.com/office/powerpoint/2010/main" val="3193168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47E1-495B-417C-8815-08538181C5B6}"/>
              </a:ext>
            </a:extLst>
          </p:cNvPr>
          <p:cNvSpPr>
            <a:spLocks noGrp="1"/>
          </p:cNvSpPr>
          <p:nvPr>
            <p:ph type="title" idx="4294967295"/>
          </p:nvPr>
        </p:nvSpPr>
        <p:spPr>
          <a:xfrm>
            <a:off x="630936" y="-1005840"/>
            <a:ext cx="7886700" cy="1005840"/>
          </a:xfrm>
        </p:spPr>
        <p:txBody>
          <a:bodyPr vert="horz" lIns="91440" tIns="45720" rIns="91440" bIns="45720" rtlCol="0" anchor="b">
            <a:normAutofit/>
          </a:bodyPr>
          <a:lstStyle/>
          <a:p>
            <a:r>
              <a:rPr lang="en-US" dirty="0"/>
              <a:t>Educating Georgia</a:t>
            </a:r>
          </a:p>
        </p:txBody>
      </p:sp>
    </p:spTree>
    <p:extLst>
      <p:ext uri="{BB962C8B-B14F-4D97-AF65-F5344CB8AC3E}">
        <p14:creationId xmlns:p14="http://schemas.microsoft.com/office/powerpoint/2010/main" val="406920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95350" y="585788"/>
            <a:ext cx="8248650" cy="538162"/>
          </a:xfrm>
          <a:ln>
            <a:noFill/>
          </a:ln>
        </p:spPr>
        <p:txBody>
          <a:bodyPr>
            <a:normAutofit fontScale="90000"/>
          </a:bodyPr>
          <a:lstStyle/>
          <a:p>
            <a:r>
              <a:rPr lang="en-US" altLang="en-US"/>
              <a:t>Formative Instructional Practices Defined</a:t>
            </a:r>
          </a:p>
        </p:txBody>
      </p:sp>
      <p:sp>
        <p:nvSpPr>
          <p:cNvPr id="2" name="Text Placeholder 1">
            <a:extLst>
              <a:ext uri="{FF2B5EF4-FFF2-40B4-BE49-F238E27FC236}">
                <a16:creationId xmlns:a16="http://schemas.microsoft.com/office/drawing/2014/main" id="{E39F1B1E-CBAC-46F4-BBD4-10F179A03EBF}"/>
              </a:ext>
            </a:extLst>
          </p:cNvPr>
          <p:cNvSpPr>
            <a:spLocks noGrp="1"/>
          </p:cNvSpPr>
          <p:nvPr>
            <p:ph type="body" sz="quarter" idx="14"/>
          </p:nvPr>
        </p:nvSpPr>
        <p:spPr>
          <a:xfrm>
            <a:off x="895350" y="1111250"/>
            <a:ext cx="7886700" cy="1200329"/>
          </a:xfrm>
        </p:spPr>
        <p:txBody>
          <a:bodyPr/>
          <a:lstStyle/>
          <a:p>
            <a:r>
              <a:rPr lang="en-US" altLang="en-US" sz="1600"/>
              <a:t>“It is not the instrument that is formative; it is the use of the information gathered.”</a:t>
            </a:r>
            <a:br>
              <a:rPr lang="en-US" altLang="en-US" sz="1600"/>
            </a:br>
            <a:br>
              <a:rPr lang="en-US" altLang="en-US" sz="1600"/>
            </a:br>
            <a:r>
              <a:rPr lang="en-US" altLang="en-US" sz="1600" err="1"/>
              <a:t>Chappius</a:t>
            </a:r>
            <a:r>
              <a:rPr lang="en-US" altLang="en-US" sz="1600"/>
              <a:t>, J. (2019). Seven strategies of Assessment for learning. Portland: Pearson Education Assessment Training Institute</a:t>
            </a:r>
            <a:endParaRPr lang="en-US" sz="1600"/>
          </a:p>
        </p:txBody>
      </p:sp>
      <p:sp>
        <p:nvSpPr>
          <p:cNvPr id="3" name="Content Placeholder 2"/>
          <p:cNvSpPr>
            <a:spLocks noGrp="1"/>
          </p:cNvSpPr>
          <p:nvPr>
            <p:ph idx="1"/>
          </p:nvPr>
        </p:nvSpPr>
        <p:spPr>
          <a:xfrm>
            <a:off x="895350" y="2463801"/>
            <a:ext cx="7886700" cy="3559173"/>
          </a:xfrm>
        </p:spPr>
        <p:txBody>
          <a:bodyPr>
            <a:normAutofit fontScale="62500" lnSpcReduction="20000"/>
          </a:bodyPr>
          <a:lstStyle/>
          <a:p>
            <a:r>
              <a:rPr lang="en-US"/>
              <a:t>Formative Instructional Practices (FIP) are intentional behaviors that both teachers and students use to make decisions about learning. Formative instructional practices are the formal and informal ways that teachers and students gather and respond to evidence of student learning. </a:t>
            </a:r>
          </a:p>
          <a:p>
            <a:r>
              <a:rPr lang="en-US"/>
              <a:t>Georgia FIP is a blended model for professional learning. It provides Tier I evidenced-based processes and practice opportunities for educators to accurately use formative instructional practices in districts and schools. </a:t>
            </a:r>
          </a:p>
          <a:p>
            <a:r>
              <a:rPr lang="en-US"/>
              <a:t>GA FIP online professional learning has four foundational components:</a:t>
            </a:r>
          </a:p>
          <a:p>
            <a:r>
              <a:rPr lang="en-US"/>
              <a:t>Clear Learning Targets</a:t>
            </a:r>
          </a:p>
          <a:p>
            <a:r>
              <a:rPr lang="en-US"/>
              <a:t>Collecting, analyzing and using evidence of student learning</a:t>
            </a:r>
          </a:p>
          <a:p>
            <a:r>
              <a:rPr lang="en-US"/>
              <a:t>Effective Feedback</a:t>
            </a:r>
          </a:p>
          <a:p>
            <a:r>
              <a:rPr lang="en-US"/>
              <a:t>Student Ownership of Learning</a:t>
            </a:r>
          </a:p>
        </p:txBody>
      </p:sp>
      <p:sp>
        <p:nvSpPr>
          <p:cNvPr id="5" name="Date Placeholder 1">
            <a:extLst>
              <a:ext uri="{FF2B5EF4-FFF2-40B4-BE49-F238E27FC236}">
                <a16:creationId xmlns:a16="http://schemas.microsoft.com/office/drawing/2014/main" id="{A79AD080-2848-48F9-8A64-A3373E5C33CA}"/>
              </a:ext>
              <a:ext uri="{C183D7F6-B498-43B3-948B-1728B52AA6E4}">
                <adec:decorative xmlns:adec="http://schemas.microsoft.com/office/drawing/2017/decorative" val="1"/>
              </a:ext>
            </a:extLst>
          </p:cNvPr>
          <p:cNvSpPr>
            <a:spLocks noGrp="1"/>
          </p:cNvSpPr>
          <p:nvPr>
            <p:ph type="dt" sz="half" idx="10"/>
          </p:nvPr>
        </p:nvSpPr>
        <p:spPr>
          <a:xfrm rot="16200000">
            <a:off x="-700041" y="1252623"/>
            <a:ext cx="2057400" cy="365125"/>
          </a:xfrm>
        </p:spPr>
        <p:txBody>
          <a:bodyPr/>
          <a:lstStyle/>
          <a:p>
            <a:r>
              <a:rPr lang="en-US"/>
              <a:t>9/15/2021</a:t>
            </a:r>
          </a:p>
        </p:txBody>
      </p:sp>
    </p:spTree>
    <p:extLst>
      <p:ext uri="{BB962C8B-B14F-4D97-AF65-F5344CB8AC3E}">
        <p14:creationId xmlns:p14="http://schemas.microsoft.com/office/powerpoint/2010/main" val="37063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r>
              <a:rPr lang="en-US" dirty="0"/>
              <a:t>FIP Series and Courses</a:t>
            </a:r>
          </a:p>
        </p:txBody>
      </p:sp>
      <p:sp>
        <p:nvSpPr>
          <p:cNvPr id="5" name="Text Placeholder 4">
            <a:extLst>
              <a:ext uri="{FF2B5EF4-FFF2-40B4-BE49-F238E27FC236}">
                <a16:creationId xmlns:a16="http://schemas.microsoft.com/office/drawing/2014/main" id="{7575A63A-90B3-40F0-98A3-6F50B9526C5D}"/>
              </a:ext>
            </a:extLst>
          </p:cNvPr>
          <p:cNvSpPr>
            <a:spLocks noGrp="1"/>
          </p:cNvSpPr>
          <p:nvPr>
            <p:ph type="body" sz="quarter" idx="14"/>
          </p:nvPr>
        </p:nvSpPr>
        <p:spPr>
          <a:xfrm>
            <a:off x="895350" y="1112013"/>
            <a:ext cx="7886700" cy="369332"/>
          </a:xfrm>
        </p:spPr>
        <p:txBody>
          <a:bodyPr/>
          <a:lstStyle/>
          <a:p>
            <a:r>
              <a:rPr lang="en-US" dirty="0"/>
              <a:t>(Download Handout)</a:t>
            </a:r>
          </a:p>
        </p:txBody>
      </p:sp>
      <p:sp>
        <p:nvSpPr>
          <p:cNvPr id="3" name="Content Placeholder 2"/>
          <p:cNvSpPr>
            <a:spLocks noGrp="1"/>
          </p:cNvSpPr>
          <p:nvPr>
            <p:ph idx="1"/>
          </p:nvPr>
        </p:nvSpPr>
        <p:spPr/>
        <p:txBody>
          <a:bodyPr>
            <a:normAutofit/>
          </a:bodyPr>
          <a:lstStyle/>
          <a:p>
            <a:r>
              <a:rPr lang="en-US"/>
              <a:t>Foundations for Understanding FIP (5 core courses)</a:t>
            </a:r>
          </a:p>
          <a:p>
            <a:r>
              <a:rPr lang="en-US"/>
              <a:t>Leading and Coaching FIP (1 course)</a:t>
            </a:r>
          </a:p>
          <a:p>
            <a:r>
              <a:rPr lang="en-US"/>
              <a:t>Creating Clear Learning Targets (6 courses)</a:t>
            </a:r>
          </a:p>
          <a:p>
            <a:r>
              <a:rPr lang="en-US"/>
              <a:t>Reaching Every Student (3 courses)</a:t>
            </a:r>
          </a:p>
          <a:p>
            <a:r>
              <a:rPr lang="en-US"/>
              <a:t>Designing Sound Assessments (10 courses)</a:t>
            </a:r>
          </a:p>
        </p:txBody>
      </p:sp>
      <p:sp>
        <p:nvSpPr>
          <p:cNvPr id="4" name="Date Placeholder 1">
            <a:extLst>
              <a:ext uri="{FF2B5EF4-FFF2-40B4-BE49-F238E27FC236}">
                <a16:creationId xmlns:a16="http://schemas.microsoft.com/office/drawing/2014/main" id="{C522662A-0697-44A2-A390-77530DC197C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9/15/2021</a:t>
            </a:r>
          </a:p>
        </p:txBody>
      </p:sp>
    </p:spTree>
    <p:extLst>
      <p:ext uri="{BB962C8B-B14F-4D97-AF65-F5344CB8AC3E}">
        <p14:creationId xmlns:p14="http://schemas.microsoft.com/office/powerpoint/2010/main" val="77008862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B926C8-01B7-4376-B5E9-DACDA19B8BC7}"/>
</file>

<file path=customXml/itemProps2.xml><?xml version="1.0" encoding="utf-8"?>
<ds:datastoreItem xmlns:ds="http://schemas.openxmlformats.org/officeDocument/2006/customXml" ds:itemID="{EF0F5781-CEF6-45FB-9A5F-702039260594}"/>
</file>

<file path=customXml/itemProps3.xml><?xml version="1.0" encoding="utf-8"?>
<ds:datastoreItem xmlns:ds="http://schemas.openxmlformats.org/officeDocument/2006/customXml" ds:itemID="{15EAC27D-97AF-44BC-8119-B7CC27A96C20}"/>
</file>

<file path=docProps/app.xml><?xml version="1.0" encoding="utf-8"?>
<Properties xmlns="http://schemas.openxmlformats.org/officeDocument/2006/extended-properties" xmlns:vt="http://schemas.openxmlformats.org/officeDocument/2006/docPropsVTypes">
  <Template/>
  <TotalTime>0</TotalTime>
  <Words>5994</Words>
  <Application>Microsoft Office PowerPoint</Application>
  <PresentationFormat>On-screen Show (4:3)</PresentationFormat>
  <Paragraphs>701</Paragraphs>
  <Slides>75</Slides>
  <Notes>75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1" baseType="lpstr">
      <vt:lpstr>Arial</vt:lpstr>
      <vt:lpstr>Arial Black</vt:lpstr>
      <vt:lpstr>Calibri</vt:lpstr>
      <vt:lpstr>Verdana</vt:lpstr>
      <vt:lpstr>1_Office Theme</vt:lpstr>
      <vt:lpstr>Acrobat Document</vt:lpstr>
      <vt:lpstr>Welcome!</vt:lpstr>
      <vt:lpstr> FIP and TestPad Overview  September 15, 2021  Kelli Harris-Wright Joe Blessing </vt:lpstr>
      <vt:lpstr>Formative Assessment Resources</vt:lpstr>
      <vt:lpstr>Formative Assessment Resources</vt:lpstr>
      <vt:lpstr>  Formative Instructional Practices Online Professional Learning www.gadoe.org/fip  </vt:lpstr>
      <vt:lpstr>Today’s Topics for FIP</vt:lpstr>
      <vt:lpstr>Let’s Talk About Georgia FIP</vt:lpstr>
      <vt:lpstr>Formative Instructional Practices Defined</vt:lpstr>
      <vt:lpstr>FIP Series and Courses</vt:lpstr>
      <vt:lpstr>Options for FIP Implementation</vt:lpstr>
      <vt:lpstr>Learning Components</vt:lpstr>
      <vt:lpstr>FIP for Improvement FIP and TestPad for Instruction</vt:lpstr>
      <vt:lpstr>Reflection and Acknowledgement</vt:lpstr>
      <vt:lpstr>Why Consider FIP for Improvement?</vt:lpstr>
      <vt:lpstr>Example of Why FIP Works</vt:lpstr>
      <vt:lpstr>FIP Shows Educators How to Create Clear Learning Targets from Standards and the Learning Progression</vt:lpstr>
      <vt:lpstr>FIP Shows Educators How to Choose the Right Assessment to Match the Learning Target or Learning Goal</vt:lpstr>
      <vt:lpstr>FIP Content Helps Teachers Gather the Right Information in the Right Way Efficiently</vt:lpstr>
      <vt:lpstr>FIP and TestPad for Instructional Improvement</vt:lpstr>
      <vt:lpstr>Item 1</vt:lpstr>
      <vt:lpstr>Task-specific Rubric</vt:lpstr>
      <vt:lpstr>Exemplar Papers</vt:lpstr>
      <vt:lpstr>Part A</vt:lpstr>
      <vt:lpstr>Teaching with TestPad Items</vt:lpstr>
      <vt:lpstr>Teaching with TestPad Items</vt:lpstr>
      <vt:lpstr>Educator Feedback About FIP RESA PLCs</vt:lpstr>
      <vt:lpstr>FIP Survey FY’2020</vt:lpstr>
      <vt:lpstr>Historical Data from FIP Feedback Survey</vt:lpstr>
      <vt:lpstr>Q5 Sample Anecdotal Comments (174/366)</vt:lpstr>
      <vt:lpstr>Q7 Please list any changes that you've made in your work that are a direct result  of participating in Georgia FIP professional learning. If you have not made any changes to your practice, write N/A. </vt:lpstr>
      <vt:lpstr>Getting Started with FIP Professional Learning</vt:lpstr>
      <vt:lpstr>Accessing Georgia FIP Online Learning</vt:lpstr>
      <vt:lpstr>Where are the FIP Codes in the MyGaDOE Portal Account?</vt:lpstr>
      <vt:lpstr>First Time Users Need to Create an Individual Online Learning Account</vt:lpstr>
      <vt:lpstr>Landing Page for FIP Account and Course Catalog</vt:lpstr>
      <vt:lpstr>PLC Leader and Participant Resources for Each Course</vt:lpstr>
      <vt:lpstr>Close Out Reflection:   Know the purpose for assessment and how will the results be used beforehand</vt:lpstr>
      <vt:lpstr>FIP Webinar Series for 2021-2022</vt:lpstr>
      <vt:lpstr>Georgia Department of Education FIP Online Learning Team</vt:lpstr>
      <vt:lpstr>TestPad Item Bank Content</vt:lpstr>
      <vt:lpstr>Item Formats</vt:lpstr>
      <vt:lpstr>TestPad State Developed Assessments</vt:lpstr>
      <vt:lpstr>Example of Extended Response Item ELA—Grades 9 – 10 </vt:lpstr>
      <vt:lpstr>Example of Extended Response Item  Math—Advanced Algebra</vt:lpstr>
      <vt:lpstr>Example of Rubric Mathematics—Grade 5</vt:lpstr>
      <vt:lpstr>Exemplar Papers</vt:lpstr>
      <vt:lpstr>Exemplar Paper Mathematics—Grade 5</vt:lpstr>
      <vt:lpstr>Student Exemplar Papers</vt:lpstr>
      <vt:lpstr>Student Exemplar Paper - ELA</vt:lpstr>
      <vt:lpstr>TestPad</vt:lpstr>
      <vt:lpstr>TestPad Landing Page</vt:lpstr>
      <vt:lpstr>Create an Item</vt:lpstr>
      <vt:lpstr>Item Creation – Item Detail Screen</vt:lpstr>
      <vt:lpstr>Item Detail Screen</vt:lpstr>
      <vt:lpstr>Item Creation – Item Authoring Screen</vt:lpstr>
      <vt:lpstr>Item Creating – Item Preview Screen</vt:lpstr>
      <vt:lpstr>Item Creating – Insert Image</vt:lpstr>
      <vt:lpstr>Item Creating – Item Preview Screen Constructed Response Item</vt:lpstr>
      <vt:lpstr>Create a Passage – Passage Authoring Screen</vt:lpstr>
      <vt:lpstr>Create a Passage – Passage Preview Screen</vt:lpstr>
      <vt:lpstr>Passages in TestPad</vt:lpstr>
      <vt:lpstr>Item Bank</vt:lpstr>
      <vt:lpstr>Preview an Item by Clicking on the Item ID</vt:lpstr>
      <vt:lpstr>Add Items to a New Test</vt:lpstr>
      <vt:lpstr>Using the Item Bank</vt:lpstr>
      <vt:lpstr>Create Test Screen</vt:lpstr>
      <vt:lpstr>Assign Test Screen</vt:lpstr>
      <vt:lpstr>Manage Assigned Tests</vt:lpstr>
      <vt:lpstr>Students Access TestPad via the SLDS Student Portal</vt:lpstr>
      <vt:lpstr>Students will see available TestPad assignments and can click “Take Assignment”</vt:lpstr>
      <vt:lpstr>Student View of TestPad Assignment</vt:lpstr>
      <vt:lpstr>Reports are automatically generated as students turn in tests</vt:lpstr>
      <vt:lpstr>Reports are automatically generated as students turn in tests</vt:lpstr>
      <vt:lpstr>Contact Information </vt:lpstr>
      <vt:lpstr>Educating Georgia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2021 FIP TestPad</dc:title>
  <dc:creator/>
  <cp:lastModifiedBy/>
  <cp:revision>1</cp:revision>
  <dcterms:created xsi:type="dcterms:W3CDTF">2021-09-13T13:34:02Z</dcterms:created>
  <dcterms:modified xsi:type="dcterms:W3CDTF">2021-09-13T13:51:11Z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