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57" r:id="rId2"/>
    <p:sldId id="299" r:id="rId3"/>
    <p:sldId id="258" r:id="rId4"/>
    <p:sldId id="302" r:id="rId5"/>
    <p:sldId id="303" r:id="rId6"/>
    <p:sldId id="340" r:id="rId7"/>
    <p:sldId id="305" r:id="rId8"/>
    <p:sldId id="306" r:id="rId9"/>
    <p:sldId id="309" r:id="rId10"/>
    <p:sldId id="310" r:id="rId11"/>
    <p:sldId id="312" r:id="rId12"/>
    <p:sldId id="313" r:id="rId13"/>
    <p:sldId id="314" r:id="rId14"/>
    <p:sldId id="315" r:id="rId15"/>
    <p:sldId id="317" r:id="rId16"/>
    <p:sldId id="319" r:id="rId17"/>
    <p:sldId id="323" r:id="rId18"/>
    <p:sldId id="324" r:id="rId19"/>
    <p:sldId id="326" r:id="rId20"/>
    <p:sldId id="32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65335" autoAdjust="0"/>
  </p:normalViewPr>
  <p:slideViewPr>
    <p:cSldViewPr snapToGrid="0">
      <p:cViewPr varScale="1">
        <p:scale>
          <a:sx n="74" d="100"/>
          <a:sy n="74" d="100"/>
        </p:scale>
        <p:origin x="2586" y="72"/>
      </p:cViewPr>
      <p:guideLst>
        <p:guide orient="horz" pos="2160"/>
        <p:guide pos="2880"/>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E0E08-5322-4F31-9F07-386FAA214B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91205C-0796-44C7-AF7E-71C9ECBE0D63}">
      <dgm:prSet phldrT="[Text]"/>
      <dgm:spPr/>
      <dgm:t>
        <a:bodyPr/>
        <a:lstStyle/>
        <a:p>
          <a:r>
            <a:rPr lang="en-US" dirty="0"/>
            <a:t>Reporting Protocol</a:t>
          </a:r>
        </a:p>
      </dgm:t>
    </dgm:pt>
    <dgm:pt modelId="{C583D889-4F26-4645-B78E-BF55488E6579}" type="parTrans" cxnId="{C70CB001-CF42-4F88-B932-30785E466B4B}">
      <dgm:prSet/>
      <dgm:spPr/>
      <dgm:t>
        <a:bodyPr/>
        <a:lstStyle/>
        <a:p>
          <a:endParaRPr lang="en-US"/>
        </a:p>
      </dgm:t>
    </dgm:pt>
    <dgm:pt modelId="{F69AD536-9CF2-44A5-B089-DFBC37CD6AB5}" type="sibTrans" cxnId="{C70CB001-CF42-4F88-B932-30785E466B4B}">
      <dgm:prSet/>
      <dgm:spPr/>
      <dgm:t>
        <a:bodyPr/>
        <a:lstStyle/>
        <a:p>
          <a:endParaRPr lang="en-US"/>
        </a:p>
      </dgm:t>
    </dgm:pt>
    <dgm:pt modelId="{425CD425-83DE-483C-AE22-04D3BA766CDA}">
      <dgm:prSet phldrT="[Text]"/>
      <dgm:spPr/>
      <dgm:t>
        <a:bodyPr/>
        <a:lstStyle/>
        <a:p>
          <a:r>
            <a:rPr lang="en-US" dirty="0"/>
            <a:t>Minimizing Risks &amp; Handling Irregularities </a:t>
          </a:r>
        </a:p>
      </dgm:t>
    </dgm:pt>
    <dgm:pt modelId="{8DB67943-2AAE-4801-BF89-7528B3F142D4}" type="parTrans" cxnId="{8EEE17C4-65AE-47CD-A26B-6256F2E2309D}">
      <dgm:prSet/>
      <dgm:spPr/>
      <dgm:t>
        <a:bodyPr/>
        <a:lstStyle/>
        <a:p>
          <a:endParaRPr lang="en-US"/>
        </a:p>
      </dgm:t>
    </dgm:pt>
    <dgm:pt modelId="{046169C6-9890-4EC8-A579-8C33F1518BFC}" type="sibTrans" cxnId="{8EEE17C4-65AE-47CD-A26B-6256F2E2309D}">
      <dgm:prSet/>
      <dgm:spPr/>
      <dgm:t>
        <a:bodyPr/>
        <a:lstStyle/>
        <a:p>
          <a:endParaRPr lang="en-US"/>
        </a:p>
      </dgm:t>
    </dgm:pt>
    <dgm:pt modelId="{3553E335-472E-4A54-86FC-4DEA01F5CFB7}" type="pres">
      <dgm:prSet presAssocID="{63BE0E08-5322-4F31-9F07-386FAA214B61}" presName="linear" presStyleCnt="0">
        <dgm:presLayoutVars>
          <dgm:dir/>
          <dgm:animLvl val="lvl"/>
          <dgm:resizeHandles val="exact"/>
        </dgm:presLayoutVars>
      </dgm:prSet>
      <dgm:spPr/>
    </dgm:pt>
    <dgm:pt modelId="{8C39DEB7-0875-413A-962B-D90BFAC57707}" type="pres">
      <dgm:prSet presAssocID="{C791205C-0796-44C7-AF7E-71C9ECBE0D63}" presName="parentLin" presStyleCnt="0"/>
      <dgm:spPr/>
    </dgm:pt>
    <dgm:pt modelId="{4B435703-4C66-483E-A2E7-13B70C84F876}" type="pres">
      <dgm:prSet presAssocID="{C791205C-0796-44C7-AF7E-71C9ECBE0D63}" presName="parentLeftMargin" presStyleLbl="node1" presStyleIdx="0" presStyleCnt="2"/>
      <dgm:spPr/>
    </dgm:pt>
    <dgm:pt modelId="{9CF9F84E-BC0D-4203-A8D4-26D4596186CE}" type="pres">
      <dgm:prSet presAssocID="{C791205C-0796-44C7-AF7E-71C9ECBE0D63}" presName="parentText" presStyleLbl="node1" presStyleIdx="0" presStyleCnt="2">
        <dgm:presLayoutVars>
          <dgm:chMax val="0"/>
          <dgm:bulletEnabled val="1"/>
        </dgm:presLayoutVars>
      </dgm:prSet>
      <dgm:spPr/>
    </dgm:pt>
    <dgm:pt modelId="{6B144734-A6F5-49A0-A752-36F22C2444C3}" type="pres">
      <dgm:prSet presAssocID="{C791205C-0796-44C7-AF7E-71C9ECBE0D63}" presName="negativeSpace" presStyleCnt="0"/>
      <dgm:spPr/>
    </dgm:pt>
    <dgm:pt modelId="{67C57CA7-7616-46B6-906C-679DD489BEAB}" type="pres">
      <dgm:prSet presAssocID="{C791205C-0796-44C7-AF7E-71C9ECBE0D63}" presName="childText" presStyleLbl="conFgAcc1" presStyleIdx="0" presStyleCnt="2">
        <dgm:presLayoutVars>
          <dgm:bulletEnabled val="1"/>
        </dgm:presLayoutVars>
      </dgm:prSet>
      <dgm:spPr/>
    </dgm:pt>
    <dgm:pt modelId="{A132B35C-775B-464C-8E4E-CC4655EAE12C}" type="pres">
      <dgm:prSet presAssocID="{F69AD536-9CF2-44A5-B089-DFBC37CD6AB5}" presName="spaceBetweenRectangles" presStyleCnt="0"/>
      <dgm:spPr/>
    </dgm:pt>
    <dgm:pt modelId="{E3FC8F1C-BF92-4C91-AA9C-21B14217E898}" type="pres">
      <dgm:prSet presAssocID="{425CD425-83DE-483C-AE22-04D3BA766CDA}" presName="parentLin" presStyleCnt="0"/>
      <dgm:spPr/>
    </dgm:pt>
    <dgm:pt modelId="{4BC83560-877E-48FC-B341-73436CDD5BD8}" type="pres">
      <dgm:prSet presAssocID="{425CD425-83DE-483C-AE22-04D3BA766CDA}" presName="parentLeftMargin" presStyleLbl="node1" presStyleIdx="0" presStyleCnt="2"/>
      <dgm:spPr/>
    </dgm:pt>
    <dgm:pt modelId="{3DA25AA6-BB2D-49BB-BEEA-24E266C92B5D}" type="pres">
      <dgm:prSet presAssocID="{425CD425-83DE-483C-AE22-04D3BA766CDA}" presName="parentText" presStyleLbl="node1" presStyleIdx="1" presStyleCnt="2">
        <dgm:presLayoutVars>
          <dgm:chMax val="0"/>
          <dgm:bulletEnabled val="1"/>
        </dgm:presLayoutVars>
      </dgm:prSet>
      <dgm:spPr/>
    </dgm:pt>
    <dgm:pt modelId="{8308A58B-7416-4339-BF54-8C077BB156F1}" type="pres">
      <dgm:prSet presAssocID="{425CD425-83DE-483C-AE22-04D3BA766CDA}" presName="negativeSpace" presStyleCnt="0"/>
      <dgm:spPr/>
    </dgm:pt>
    <dgm:pt modelId="{C18D55FC-E642-4F94-B2F9-A1EB4003D1BE}" type="pres">
      <dgm:prSet presAssocID="{425CD425-83DE-483C-AE22-04D3BA766CDA}" presName="childText" presStyleLbl="conFgAcc1" presStyleIdx="1" presStyleCnt="2">
        <dgm:presLayoutVars>
          <dgm:bulletEnabled val="1"/>
        </dgm:presLayoutVars>
      </dgm:prSet>
      <dgm:spPr/>
    </dgm:pt>
  </dgm:ptLst>
  <dgm:cxnLst>
    <dgm:cxn modelId="{C70CB001-CF42-4F88-B932-30785E466B4B}" srcId="{63BE0E08-5322-4F31-9F07-386FAA214B61}" destId="{C791205C-0796-44C7-AF7E-71C9ECBE0D63}" srcOrd="0" destOrd="0" parTransId="{C583D889-4F26-4645-B78E-BF55488E6579}" sibTransId="{F69AD536-9CF2-44A5-B089-DFBC37CD6AB5}"/>
    <dgm:cxn modelId="{8B209702-B2CF-437D-8BE9-D773819CD0EC}" type="presOf" srcId="{C791205C-0796-44C7-AF7E-71C9ECBE0D63}" destId="{9CF9F84E-BC0D-4203-A8D4-26D4596186CE}" srcOrd="1" destOrd="0" presId="urn:microsoft.com/office/officeart/2005/8/layout/list1"/>
    <dgm:cxn modelId="{D418FD4D-778F-43D9-B422-3E443AA9526D}" type="presOf" srcId="{63BE0E08-5322-4F31-9F07-386FAA214B61}" destId="{3553E335-472E-4A54-86FC-4DEA01F5CFB7}" srcOrd="0" destOrd="0" presId="urn:microsoft.com/office/officeart/2005/8/layout/list1"/>
    <dgm:cxn modelId="{5A2D377F-19FA-49BD-93DC-030D3D190C2A}" type="presOf" srcId="{425CD425-83DE-483C-AE22-04D3BA766CDA}" destId="{4BC83560-877E-48FC-B341-73436CDD5BD8}" srcOrd="0" destOrd="0" presId="urn:microsoft.com/office/officeart/2005/8/layout/list1"/>
    <dgm:cxn modelId="{A8C73B85-BA16-4C93-B4CD-88A08FD138FD}" type="presOf" srcId="{C791205C-0796-44C7-AF7E-71C9ECBE0D63}" destId="{4B435703-4C66-483E-A2E7-13B70C84F876}" srcOrd="0" destOrd="0" presId="urn:microsoft.com/office/officeart/2005/8/layout/list1"/>
    <dgm:cxn modelId="{8EEE17C4-65AE-47CD-A26B-6256F2E2309D}" srcId="{63BE0E08-5322-4F31-9F07-386FAA214B61}" destId="{425CD425-83DE-483C-AE22-04D3BA766CDA}" srcOrd="1" destOrd="0" parTransId="{8DB67943-2AAE-4801-BF89-7528B3F142D4}" sibTransId="{046169C6-9890-4EC8-A579-8C33F1518BFC}"/>
    <dgm:cxn modelId="{2ADCDED0-4513-410C-883B-130B796E5B6B}" type="presOf" srcId="{425CD425-83DE-483C-AE22-04D3BA766CDA}" destId="{3DA25AA6-BB2D-49BB-BEEA-24E266C92B5D}" srcOrd="1" destOrd="0" presId="urn:microsoft.com/office/officeart/2005/8/layout/list1"/>
    <dgm:cxn modelId="{9A4EFED1-BCB0-47B4-8165-F649DCD70C01}" type="presParOf" srcId="{3553E335-472E-4A54-86FC-4DEA01F5CFB7}" destId="{8C39DEB7-0875-413A-962B-D90BFAC57707}" srcOrd="0" destOrd="0" presId="urn:microsoft.com/office/officeart/2005/8/layout/list1"/>
    <dgm:cxn modelId="{9EC537D9-D251-4B6C-AEA6-30A1B873C146}" type="presParOf" srcId="{8C39DEB7-0875-413A-962B-D90BFAC57707}" destId="{4B435703-4C66-483E-A2E7-13B70C84F876}" srcOrd="0" destOrd="0" presId="urn:microsoft.com/office/officeart/2005/8/layout/list1"/>
    <dgm:cxn modelId="{38722D44-11F2-464D-A2A8-33E8FF8674ED}" type="presParOf" srcId="{8C39DEB7-0875-413A-962B-D90BFAC57707}" destId="{9CF9F84E-BC0D-4203-A8D4-26D4596186CE}" srcOrd="1" destOrd="0" presId="urn:microsoft.com/office/officeart/2005/8/layout/list1"/>
    <dgm:cxn modelId="{697252B7-4A9A-4E78-804D-FC73FC4F26D0}" type="presParOf" srcId="{3553E335-472E-4A54-86FC-4DEA01F5CFB7}" destId="{6B144734-A6F5-49A0-A752-36F22C2444C3}" srcOrd="1" destOrd="0" presId="urn:microsoft.com/office/officeart/2005/8/layout/list1"/>
    <dgm:cxn modelId="{8D6025E0-9FCC-4EAC-84EC-D471DA149ACB}" type="presParOf" srcId="{3553E335-472E-4A54-86FC-4DEA01F5CFB7}" destId="{67C57CA7-7616-46B6-906C-679DD489BEAB}" srcOrd="2" destOrd="0" presId="urn:microsoft.com/office/officeart/2005/8/layout/list1"/>
    <dgm:cxn modelId="{D3BC937A-3F43-4C67-B61D-41E38033F24C}" type="presParOf" srcId="{3553E335-472E-4A54-86FC-4DEA01F5CFB7}" destId="{A132B35C-775B-464C-8E4E-CC4655EAE12C}" srcOrd="3" destOrd="0" presId="urn:microsoft.com/office/officeart/2005/8/layout/list1"/>
    <dgm:cxn modelId="{F8F81402-4149-4913-906A-645D0BA63F22}" type="presParOf" srcId="{3553E335-472E-4A54-86FC-4DEA01F5CFB7}" destId="{E3FC8F1C-BF92-4C91-AA9C-21B14217E898}" srcOrd="4" destOrd="0" presId="urn:microsoft.com/office/officeart/2005/8/layout/list1"/>
    <dgm:cxn modelId="{9975B2BC-33A9-4B85-A52F-8BDA27ECE18B}" type="presParOf" srcId="{E3FC8F1C-BF92-4C91-AA9C-21B14217E898}" destId="{4BC83560-877E-48FC-B341-73436CDD5BD8}" srcOrd="0" destOrd="0" presId="urn:microsoft.com/office/officeart/2005/8/layout/list1"/>
    <dgm:cxn modelId="{6FFAF39E-BB43-4E37-A1E5-D0754BFCDB5D}" type="presParOf" srcId="{E3FC8F1C-BF92-4C91-AA9C-21B14217E898}" destId="{3DA25AA6-BB2D-49BB-BEEA-24E266C92B5D}" srcOrd="1" destOrd="0" presId="urn:microsoft.com/office/officeart/2005/8/layout/list1"/>
    <dgm:cxn modelId="{8418F1E4-FE24-43F6-AB3C-ED15D703EFE9}" type="presParOf" srcId="{3553E335-472E-4A54-86FC-4DEA01F5CFB7}" destId="{8308A58B-7416-4339-BF54-8C077BB156F1}" srcOrd="5" destOrd="0" presId="urn:microsoft.com/office/officeart/2005/8/layout/list1"/>
    <dgm:cxn modelId="{407235FD-0057-436E-B695-3713BD566FA4}" type="presParOf" srcId="{3553E335-472E-4A54-86FC-4DEA01F5CFB7}" destId="{C18D55FC-E642-4F94-B2F9-A1EB4003D1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52736-1EAE-4208-84B5-E52FC23DFC5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C86451D-70EC-4051-AEFF-B2CA5D7CF0B2}">
      <dgm:prSet/>
      <dgm:spPr/>
      <dgm:t>
        <a:bodyPr/>
        <a:lstStyle/>
        <a:p>
          <a:r>
            <a:rPr lang="en-US" dirty="0"/>
            <a:t>Participate in District Training </a:t>
          </a:r>
        </a:p>
      </dgm:t>
    </dgm:pt>
    <dgm:pt modelId="{CD9757E1-DDF0-476E-8266-C47398D7F3C9}" type="parTrans" cxnId="{80DF15EF-BAB6-4949-B196-929E0536756B}">
      <dgm:prSet/>
      <dgm:spPr/>
      <dgm:t>
        <a:bodyPr/>
        <a:lstStyle/>
        <a:p>
          <a:endParaRPr lang="en-US"/>
        </a:p>
      </dgm:t>
    </dgm:pt>
    <dgm:pt modelId="{87D63BE0-AA4A-4E2E-A707-7629A1315866}" type="sibTrans" cxnId="{80DF15EF-BAB6-4949-B196-929E0536756B}">
      <dgm:prSet/>
      <dgm:spPr/>
      <dgm:t>
        <a:bodyPr/>
        <a:lstStyle/>
        <a:p>
          <a:endParaRPr lang="en-US"/>
        </a:p>
      </dgm:t>
    </dgm:pt>
    <dgm:pt modelId="{0BF29D11-F301-45E6-BADE-6A468AD0744D}">
      <dgm:prSet/>
      <dgm:spPr/>
      <dgm:t>
        <a:bodyPr/>
        <a:lstStyle/>
        <a:p>
          <a:r>
            <a:rPr lang="en-US" dirty="0"/>
            <a:t>Read </a:t>
          </a:r>
        </a:p>
        <a:p>
          <a:r>
            <a:rPr lang="en-US" dirty="0"/>
            <a:t>Test Administrator Manuals</a:t>
          </a:r>
        </a:p>
      </dgm:t>
    </dgm:pt>
    <dgm:pt modelId="{EE272345-292D-4BAC-AB2D-8D9B70BF5173}" type="parTrans" cxnId="{6E430957-6575-4DAC-A86A-CC0EB456DE40}">
      <dgm:prSet/>
      <dgm:spPr/>
      <dgm:t>
        <a:bodyPr/>
        <a:lstStyle/>
        <a:p>
          <a:endParaRPr lang="en-US"/>
        </a:p>
      </dgm:t>
    </dgm:pt>
    <dgm:pt modelId="{C1F7E864-E3CE-4369-AE94-D8545AA01C3E}" type="sibTrans" cxnId="{6E430957-6575-4DAC-A86A-CC0EB456DE40}">
      <dgm:prSet/>
      <dgm:spPr/>
      <dgm:t>
        <a:bodyPr/>
        <a:lstStyle/>
        <a:p>
          <a:endParaRPr lang="en-US"/>
        </a:p>
      </dgm:t>
    </dgm:pt>
    <dgm:pt modelId="{F0CEB404-4E54-48D1-8725-080170A243D4}">
      <dgm:prSet/>
      <dgm:spPr/>
      <dgm:t>
        <a:bodyPr/>
        <a:lstStyle/>
        <a:p>
          <a:r>
            <a:rPr lang="en-US" dirty="0"/>
            <a:t>Review Student Assessment Handbook</a:t>
          </a:r>
        </a:p>
      </dgm:t>
    </dgm:pt>
    <dgm:pt modelId="{7FEFC1E0-A3D0-4D9A-8F08-AA712DE687D7}" type="parTrans" cxnId="{EAFF4660-8FAC-4724-A2C7-E207A692CECB}">
      <dgm:prSet/>
      <dgm:spPr/>
      <dgm:t>
        <a:bodyPr/>
        <a:lstStyle/>
        <a:p>
          <a:endParaRPr lang="en-US"/>
        </a:p>
      </dgm:t>
    </dgm:pt>
    <dgm:pt modelId="{8B925896-76F3-442D-9B37-21FF552573F2}" type="sibTrans" cxnId="{EAFF4660-8FAC-4724-A2C7-E207A692CECB}">
      <dgm:prSet/>
      <dgm:spPr/>
      <dgm:t>
        <a:bodyPr/>
        <a:lstStyle/>
        <a:p>
          <a:endParaRPr lang="en-US"/>
        </a:p>
      </dgm:t>
    </dgm:pt>
    <dgm:pt modelId="{3FA68FD0-C052-41DD-AFB7-53CF923D614C}" type="pres">
      <dgm:prSet presAssocID="{3C452736-1EAE-4208-84B5-E52FC23DFC54}" presName="CompostProcess" presStyleCnt="0">
        <dgm:presLayoutVars>
          <dgm:dir/>
          <dgm:resizeHandles val="exact"/>
        </dgm:presLayoutVars>
      </dgm:prSet>
      <dgm:spPr/>
    </dgm:pt>
    <dgm:pt modelId="{F7640BA5-192C-4FC1-86EA-3B09716688C9}" type="pres">
      <dgm:prSet presAssocID="{3C452736-1EAE-4208-84B5-E52FC23DFC54}" presName="arrow" presStyleLbl="bgShp" presStyleIdx="0" presStyleCnt="1"/>
      <dgm:spPr/>
    </dgm:pt>
    <dgm:pt modelId="{4FCE6839-8D3E-42C1-AA62-525F85BF5B01}" type="pres">
      <dgm:prSet presAssocID="{3C452736-1EAE-4208-84B5-E52FC23DFC54}" presName="linearProcess" presStyleCnt="0"/>
      <dgm:spPr/>
    </dgm:pt>
    <dgm:pt modelId="{F18C715C-DFE0-4786-A4BC-6ECB94958E00}" type="pres">
      <dgm:prSet presAssocID="{4C86451D-70EC-4051-AEFF-B2CA5D7CF0B2}" presName="textNode" presStyleLbl="node1" presStyleIdx="0" presStyleCnt="3">
        <dgm:presLayoutVars>
          <dgm:bulletEnabled val="1"/>
        </dgm:presLayoutVars>
      </dgm:prSet>
      <dgm:spPr/>
    </dgm:pt>
    <dgm:pt modelId="{8A9579CD-1507-4121-B7E4-31CC7DE157E6}" type="pres">
      <dgm:prSet presAssocID="{87D63BE0-AA4A-4E2E-A707-7629A1315866}" presName="sibTrans" presStyleCnt="0"/>
      <dgm:spPr/>
    </dgm:pt>
    <dgm:pt modelId="{40935847-53EC-413F-A1C5-443DF7579B40}" type="pres">
      <dgm:prSet presAssocID="{0BF29D11-F301-45E6-BADE-6A468AD0744D}" presName="textNode" presStyleLbl="node1" presStyleIdx="1" presStyleCnt="3">
        <dgm:presLayoutVars>
          <dgm:bulletEnabled val="1"/>
        </dgm:presLayoutVars>
      </dgm:prSet>
      <dgm:spPr/>
    </dgm:pt>
    <dgm:pt modelId="{5CD5BC7B-D9EF-4074-A4DE-BC58D7A027CD}" type="pres">
      <dgm:prSet presAssocID="{C1F7E864-E3CE-4369-AE94-D8545AA01C3E}" presName="sibTrans" presStyleCnt="0"/>
      <dgm:spPr/>
    </dgm:pt>
    <dgm:pt modelId="{6E01C1CC-9786-4DE1-B5C9-4FAC9BA1E8E0}" type="pres">
      <dgm:prSet presAssocID="{F0CEB404-4E54-48D1-8725-080170A243D4}" presName="textNode" presStyleLbl="node1" presStyleIdx="2" presStyleCnt="3">
        <dgm:presLayoutVars>
          <dgm:bulletEnabled val="1"/>
        </dgm:presLayoutVars>
      </dgm:prSet>
      <dgm:spPr/>
    </dgm:pt>
  </dgm:ptLst>
  <dgm:cxnLst>
    <dgm:cxn modelId="{4C0A9A1C-6D0A-4F3E-B7F1-E48E1BE2B4A8}" type="presOf" srcId="{0BF29D11-F301-45E6-BADE-6A468AD0744D}" destId="{40935847-53EC-413F-A1C5-443DF7579B40}" srcOrd="0" destOrd="0" presId="urn:microsoft.com/office/officeart/2005/8/layout/hProcess9"/>
    <dgm:cxn modelId="{16240D26-0C63-4AA5-AE44-B88E35350728}" type="presOf" srcId="{F0CEB404-4E54-48D1-8725-080170A243D4}" destId="{6E01C1CC-9786-4DE1-B5C9-4FAC9BA1E8E0}" srcOrd="0" destOrd="0" presId="urn:microsoft.com/office/officeart/2005/8/layout/hProcess9"/>
    <dgm:cxn modelId="{B2EC945B-4039-4D50-B92C-887E47E9298A}" type="presOf" srcId="{4C86451D-70EC-4051-AEFF-B2CA5D7CF0B2}" destId="{F18C715C-DFE0-4786-A4BC-6ECB94958E00}" srcOrd="0" destOrd="0" presId="urn:microsoft.com/office/officeart/2005/8/layout/hProcess9"/>
    <dgm:cxn modelId="{EAFF4660-8FAC-4724-A2C7-E207A692CECB}" srcId="{3C452736-1EAE-4208-84B5-E52FC23DFC54}" destId="{F0CEB404-4E54-48D1-8725-080170A243D4}" srcOrd="2" destOrd="0" parTransId="{7FEFC1E0-A3D0-4D9A-8F08-AA712DE687D7}" sibTransId="{8B925896-76F3-442D-9B37-21FF552573F2}"/>
    <dgm:cxn modelId="{6E430957-6575-4DAC-A86A-CC0EB456DE40}" srcId="{3C452736-1EAE-4208-84B5-E52FC23DFC54}" destId="{0BF29D11-F301-45E6-BADE-6A468AD0744D}" srcOrd="1" destOrd="0" parTransId="{EE272345-292D-4BAC-AB2D-8D9B70BF5173}" sibTransId="{C1F7E864-E3CE-4369-AE94-D8545AA01C3E}"/>
    <dgm:cxn modelId="{B3E01F93-E001-4431-800A-5662725DB20C}" type="presOf" srcId="{3C452736-1EAE-4208-84B5-E52FC23DFC54}" destId="{3FA68FD0-C052-41DD-AFB7-53CF923D614C}" srcOrd="0" destOrd="0" presId="urn:microsoft.com/office/officeart/2005/8/layout/hProcess9"/>
    <dgm:cxn modelId="{80DF15EF-BAB6-4949-B196-929E0536756B}" srcId="{3C452736-1EAE-4208-84B5-E52FC23DFC54}" destId="{4C86451D-70EC-4051-AEFF-B2CA5D7CF0B2}" srcOrd="0" destOrd="0" parTransId="{CD9757E1-DDF0-476E-8266-C47398D7F3C9}" sibTransId="{87D63BE0-AA4A-4E2E-A707-7629A1315866}"/>
    <dgm:cxn modelId="{34099262-EEA5-4EA8-9CFC-719228FD6405}" type="presParOf" srcId="{3FA68FD0-C052-41DD-AFB7-53CF923D614C}" destId="{F7640BA5-192C-4FC1-86EA-3B09716688C9}" srcOrd="0" destOrd="0" presId="urn:microsoft.com/office/officeart/2005/8/layout/hProcess9"/>
    <dgm:cxn modelId="{1D62F338-DF69-4229-85F4-4F65333A969F}" type="presParOf" srcId="{3FA68FD0-C052-41DD-AFB7-53CF923D614C}" destId="{4FCE6839-8D3E-42C1-AA62-525F85BF5B01}" srcOrd="1" destOrd="0" presId="urn:microsoft.com/office/officeart/2005/8/layout/hProcess9"/>
    <dgm:cxn modelId="{446E36C1-4A3D-43B0-BDE1-65051B61E965}" type="presParOf" srcId="{4FCE6839-8D3E-42C1-AA62-525F85BF5B01}" destId="{F18C715C-DFE0-4786-A4BC-6ECB94958E00}" srcOrd="0" destOrd="0" presId="urn:microsoft.com/office/officeart/2005/8/layout/hProcess9"/>
    <dgm:cxn modelId="{116E6999-F699-454E-876F-77522AB9E007}" type="presParOf" srcId="{4FCE6839-8D3E-42C1-AA62-525F85BF5B01}" destId="{8A9579CD-1507-4121-B7E4-31CC7DE157E6}" srcOrd="1" destOrd="0" presId="urn:microsoft.com/office/officeart/2005/8/layout/hProcess9"/>
    <dgm:cxn modelId="{251673BF-86A9-4267-B650-43867C372DC4}" type="presParOf" srcId="{4FCE6839-8D3E-42C1-AA62-525F85BF5B01}" destId="{40935847-53EC-413F-A1C5-443DF7579B40}" srcOrd="2" destOrd="0" presId="urn:microsoft.com/office/officeart/2005/8/layout/hProcess9"/>
    <dgm:cxn modelId="{9644001E-DC4F-4CA2-A4AE-7AE27F92FE16}" type="presParOf" srcId="{4FCE6839-8D3E-42C1-AA62-525F85BF5B01}" destId="{5CD5BC7B-D9EF-4074-A4DE-BC58D7A027CD}" srcOrd="3" destOrd="0" presId="urn:microsoft.com/office/officeart/2005/8/layout/hProcess9"/>
    <dgm:cxn modelId="{4CCFAEFE-BBF6-452B-8902-3B8658F567E0}" type="presParOf" srcId="{4FCE6839-8D3E-42C1-AA62-525F85BF5B01}" destId="{6E01C1CC-9786-4DE1-B5C9-4FAC9BA1E8E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1A74D-CFB6-4C27-B2D4-B0D4AB4E6D53}" type="doc">
      <dgm:prSet loTypeId="urn:microsoft.com/office/officeart/2005/8/layout/pList2" loCatId="list" qsTypeId="urn:microsoft.com/office/officeart/2005/8/quickstyle/simple1" qsCatId="simple" csTypeId="urn:microsoft.com/office/officeart/2005/8/colors/accent1_2" csCatId="accent1" phldr="1"/>
      <dgm:spPr/>
    </dgm:pt>
    <dgm:pt modelId="{DF27909D-1E0E-457E-9B11-08C32FEF914D}">
      <dgm:prSet phldrT="[Text]"/>
      <dgm:spPr/>
      <dgm:t>
        <a:bodyPr/>
        <a:lstStyle/>
        <a:p>
          <a:r>
            <a:rPr lang="en-US" dirty="0"/>
            <a:t>No-Calculator Online Warning</a:t>
          </a:r>
        </a:p>
      </dgm:t>
    </dgm:pt>
    <dgm:pt modelId="{F8FE1E73-0955-4D2C-8BA5-0C28D6545E79}" type="parTrans" cxnId="{9C7993C4-07BC-4E67-ADA4-05C55D76D5CA}">
      <dgm:prSet/>
      <dgm:spPr/>
      <dgm:t>
        <a:bodyPr/>
        <a:lstStyle/>
        <a:p>
          <a:endParaRPr lang="en-US"/>
        </a:p>
      </dgm:t>
    </dgm:pt>
    <dgm:pt modelId="{6B04624D-2212-41E2-AA1C-EA063E25C44A}" type="sibTrans" cxnId="{9C7993C4-07BC-4E67-ADA4-05C55D76D5CA}">
      <dgm:prSet/>
      <dgm:spPr/>
      <dgm:t>
        <a:bodyPr/>
        <a:lstStyle/>
        <a:p>
          <a:endParaRPr lang="en-US"/>
        </a:p>
      </dgm:t>
    </dgm:pt>
    <dgm:pt modelId="{8DB1031D-EC6E-4908-990C-470D68D3D84F}">
      <dgm:prSet phldrT="[Text]"/>
      <dgm:spPr/>
      <dgm:t>
        <a:bodyPr/>
        <a:lstStyle/>
        <a:p>
          <a:r>
            <a:rPr lang="en-US" dirty="0"/>
            <a:t> No-Calculator Paper Warning</a:t>
          </a:r>
        </a:p>
      </dgm:t>
    </dgm:pt>
    <dgm:pt modelId="{0A6EAA42-06D8-4263-B3E3-678BEB5E5E1A}" type="parTrans" cxnId="{54FF0D06-72D1-4999-B5DC-A0DC73D4F9B2}">
      <dgm:prSet/>
      <dgm:spPr/>
      <dgm:t>
        <a:bodyPr/>
        <a:lstStyle/>
        <a:p>
          <a:endParaRPr lang="en-US"/>
        </a:p>
      </dgm:t>
    </dgm:pt>
    <dgm:pt modelId="{63750EB4-90E7-42C6-A332-E4B3F6BCC045}" type="sibTrans" cxnId="{54FF0D06-72D1-4999-B5DC-A0DC73D4F9B2}">
      <dgm:prSet/>
      <dgm:spPr/>
      <dgm:t>
        <a:bodyPr/>
        <a:lstStyle/>
        <a:p>
          <a:endParaRPr lang="en-US"/>
        </a:p>
      </dgm:t>
    </dgm:pt>
    <dgm:pt modelId="{83C13F0D-D3D7-4EAF-9BC3-B37DF797AE15}">
      <dgm:prSet phldrT="[Text]"/>
      <dgm:spPr/>
      <dgm:t>
        <a:bodyPr/>
        <a:lstStyle/>
        <a:p>
          <a:pPr algn="ctr"/>
          <a:r>
            <a:rPr lang="en-US" dirty="0"/>
            <a:t>End of Test Section</a:t>
          </a:r>
        </a:p>
      </dgm:t>
    </dgm:pt>
    <dgm:pt modelId="{BFEA1AAF-9736-4CA3-B5BB-37534ABFB5D4}" type="parTrans" cxnId="{F5BDD3A0-EDB1-45D3-8B41-7953C04683DF}">
      <dgm:prSet/>
      <dgm:spPr/>
      <dgm:t>
        <a:bodyPr/>
        <a:lstStyle/>
        <a:p>
          <a:endParaRPr lang="en-US"/>
        </a:p>
      </dgm:t>
    </dgm:pt>
    <dgm:pt modelId="{D37BA7E8-E43E-47B0-8E16-E12573EA33D0}" type="sibTrans" cxnId="{F5BDD3A0-EDB1-45D3-8B41-7953C04683DF}">
      <dgm:prSet/>
      <dgm:spPr/>
      <dgm:t>
        <a:bodyPr/>
        <a:lstStyle/>
        <a:p>
          <a:endParaRPr lang="en-US"/>
        </a:p>
      </dgm:t>
    </dgm:pt>
    <dgm:pt modelId="{9D928184-7CFB-4514-9A20-7A46D078558B}" type="pres">
      <dgm:prSet presAssocID="{0341A74D-CFB6-4C27-B2D4-B0D4AB4E6D53}" presName="Name0" presStyleCnt="0">
        <dgm:presLayoutVars>
          <dgm:dir/>
          <dgm:resizeHandles val="exact"/>
        </dgm:presLayoutVars>
      </dgm:prSet>
      <dgm:spPr/>
    </dgm:pt>
    <dgm:pt modelId="{CCFB3A51-267B-4A88-A339-1709F1B54678}" type="pres">
      <dgm:prSet presAssocID="{0341A74D-CFB6-4C27-B2D4-B0D4AB4E6D53}" presName="bkgdShp" presStyleLbl="alignAccFollowNode1" presStyleIdx="0" presStyleCnt="1"/>
      <dgm:spPr/>
    </dgm:pt>
    <dgm:pt modelId="{42CAC6F9-C2E2-4D86-8940-A4E82824B7A1}" type="pres">
      <dgm:prSet presAssocID="{0341A74D-CFB6-4C27-B2D4-B0D4AB4E6D53}" presName="linComp" presStyleCnt="0"/>
      <dgm:spPr/>
    </dgm:pt>
    <dgm:pt modelId="{2C843C3E-0863-4E38-9248-B7A9CE909146}" type="pres">
      <dgm:prSet presAssocID="{DF27909D-1E0E-457E-9B11-08C32FEF914D}" presName="compNode" presStyleCnt="0"/>
      <dgm:spPr/>
    </dgm:pt>
    <dgm:pt modelId="{3CB1F3E9-8613-4E4B-AF5E-E8CF2296AD2B}" type="pres">
      <dgm:prSet presAssocID="{DF27909D-1E0E-457E-9B11-08C32FEF914D}" presName="node" presStyleLbl="node1" presStyleIdx="0" presStyleCnt="3">
        <dgm:presLayoutVars>
          <dgm:bulletEnabled val="1"/>
        </dgm:presLayoutVars>
      </dgm:prSet>
      <dgm:spPr/>
    </dgm:pt>
    <dgm:pt modelId="{D0A3A22E-8EB9-4309-B2AE-BBB6608CFE49}" type="pres">
      <dgm:prSet presAssocID="{DF27909D-1E0E-457E-9B11-08C32FEF914D}" presName="invisiNode" presStyleLbl="node1" presStyleIdx="0" presStyleCnt="3"/>
      <dgm:spPr/>
    </dgm:pt>
    <dgm:pt modelId="{7F38BCF3-9172-4B8F-97AE-DF4F229D2CAB}" type="pres">
      <dgm:prSet presAssocID="{DF27909D-1E0E-457E-9B11-08C32FEF914D}" presName="imagNode" presStyleLbl="fgImgPlace1" presStyleIdx="0" presStyleCnt="3" custLinFactNeighborY="-533"/>
      <dgm:spPr>
        <a:blipFill rotWithShape="1">
          <a:blip xmlns:r="http://schemas.openxmlformats.org/officeDocument/2006/relationships" r:embed="rId1"/>
          <a:stretch>
            <a:fillRect/>
          </a:stretch>
        </a:blipFill>
      </dgm:spPr>
    </dgm:pt>
    <dgm:pt modelId="{A11B057E-01E2-4445-ACE0-B65E701B2082}" type="pres">
      <dgm:prSet presAssocID="{6B04624D-2212-41E2-AA1C-EA063E25C44A}" presName="sibTrans" presStyleLbl="sibTrans2D1" presStyleIdx="0" presStyleCnt="0"/>
      <dgm:spPr/>
    </dgm:pt>
    <dgm:pt modelId="{E1B83AFD-6A0D-4C18-958A-E61141A6D07D}" type="pres">
      <dgm:prSet presAssocID="{8DB1031D-EC6E-4908-990C-470D68D3D84F}" presName="compNode" presStyleCnt="0"/>
      <dgm:spPr/>
    </dgm:pt>
    <dgm:pt modelId="{42845C26-C0D5-4E96-9084-A19AF499384E}" type="pres">
      <dgm:prSet presAssocID="{8DB1031D-EC6E-4908-990C-470D68D3D84F}" presName="node" presStyleLbl="node1" presStyleIdx="1" presStyleCnt="3">
        <dgm:presLayoutVars>
          <dgm:bulletEnabled val="1"/>
        </dgm:presLayoutVars>
      </dgm:prSet>
      <dgm:spPr/>
    </dgm:pt>
    <dgm:pt modelId="{0A6BA0A1-B431-42C5-A822-AB27F73B38EE}" type="pres">
      <dgm:prSet presAssocID="{8DB1031D-EC6E-4908-990C-470D68D3D84F}" presName="invisiNode" presStyleLbl="node1" presStyleIdx="1" presStyleCnt="3"/>
      <dgm:spPr/>
    </dgm:pt>
    <dgm:pt modelId="{48F6520C-87FC-4267-ABB2-FB2E1D4083EA}" type="pres">
      <dgm:prSet presAssocID="{8DB1031D-EC6E-4908-990C-470D68D3D84F}" presName="imagNode" presStyleLbl="fgImgPlace1" presStyleIdx="1" presStyleCnt="3"/>
      <dgm:spPr>
        <a:blipFill rotWithShape="1">
          <a:blip xmlns:r="http://schemas.openxmlformats.org/officeDocument/2006/relationships" r:embed="rId2"/>
          <a:stretch>
            <a:fillRect/>
          </a:stretch>
        </a:blipFill>
      </dgm:spPr>
    </dgm:pt>
    <dgm:pt modelId="{D29C620B-72FF-4049-ADAC-E0F6AF527392}" type="pres">
      <dgm:prSet presAssocID="{63750EB4-90E7-42C6-A332-E4B3F6BCC045}" presName="sibTrans" presStyleLbl="sibTrans2D1" presStyleIdx="0" presStyleCnt="0"/>
      <dgm:spPr/>
    </dgm:pt>
    <dgm:pt modelId="{A219488F-B51C-4F93-A526-DBE54C648705}" type="pres">
      <dgm:prSet presAssocID="{83C13F0D-D3D7-4EAF-9BC3-B37DF797AE15}" presName="compNode" presStyleCnt="0"/>
      <dgm:spPr/>
    </dgm:pt>
    <dgm:pt modelId="{CF9F67F8-B336-4809-B079-55D62E3AFA84}" type="pres">
      <dgm:prSet presAssocID="{83C13F0D-D3D7-4EAF-9BC3-B37DF797AE15}" presName="node" presStyleLbl="node1" presStyleIdx="2" presStyleCnt="3">
        <dgm:presLayoutVars>
          <dgm:bulletEnabled val="1"/>
        </dgm:presLayoutVars>
      </dgm:prSet>
      <dgm:spPr/>
    </dgm:pt>
    <dgm:pt modelId="{E5E430B0-F2A3-4B06-94DF-219259E097D2}" type="pres">
      <dgm:prSet presAssocID="{83C13F0D-D3D7-4EAF-9BC3-B37DF797AE15}" presName="invisiNode" presStyleLbl="node1" presStyleIdx="2" presStyleCnt="3"/>
      <dgm:spPr/>
    </dgm:pt>
    <dgm:pt modelId="{77549487-DD08-4310-BE90-134A9B01E64C}" type="pres">
      <dgm:prSet presAssocID="{83C13F0D-D3D7-4EAF-9BC3-B37DF797AE15}" presName="imagNode" presStyleLbl="fgImgPlace1" presStyleIdx="2" presStyleCnt="3"/>
      <dgm:spPr>
        <a:blipFill rotWithShape="1">
          <a:blip xmlns:r="http://schemas.openxmlformats.org/officeDocument/2006/relationships" r:embed="rId3"/>
          <a:stretch>
            <a:fillRect/>
          </a:stretch>
        </a:blipFill>
      </dgm:spPr>
    </dgm:pt>
  </dgm:ptLst>
  <dgm:cxnLst>
    <dgm:cxn modelId="{54FF0D06-72D1-4999-B5DC-A0DC73D4F9B2}" srcId="{0341A74D-CFB6-4C27-B2D4-B0D4AB4E6D53}" destId="{8DB1031D-EC6E-4908-990C-470D68D3D84F}" srcOrd="1" destOrd="0" parTransId="{0A6EAA42-06D8-4263-B3E3-678BEB5E5E1A}" sibTransId="{63750EB4-90E7-42C6-A332-E4B3F6BCC045}"/>
    <dgm:cxn modelId="{365FA649-5687-46F2-A87A-45865234C807}" type="presOf" srcId="{6B04624D-2212-41E2-AA1C-EA063E25C44A}" destId="{A11B057E-01E2-4445-ACE0-B65E701B2082}" srcOrd="0" destOrd="0" presId="urn:microsoft.com/office/officeart/2005/8/layout/pList2"/>
    <dgm:cxn modelId="{F5BDD3A0-EDB1-45D3-8B41-7953C04683DF}" srcId="{0341A74D-CFB6-4C27-B2D4-B0D4AB4E6D53}" destId="{83C13F0D-D3D7-4EAF-9BC3-B37DF797AE15}" srcOrd="2" destOrd="0" parTransId="{BFEA1AAF-9736-4CA3-B5BB-37534ABFB5D4}" sibTransId="{D37BA7E8-E43E-47B0-8E16-E12573EA33D0}"/>
    <dgm:cxn modelId="{12B7DEA6-A7E6-4BF3-904E-274978859BC3}" type="presOf" srcId="{8DB1031D-EC6E-4908-990C-470D68D3D84F}" destId="{42845C26-C0D5-4E96-9084-A19AF499384E}" srcOrd="0" destOrd="0" presId="urn:microsoft.com/office/officeart/2005/8/layout/pList2"/>
    <dgm:cxn modelId="{00DC2DB1-54BC-4260-810E-27EF0CB4ECFC}" type="presOf" srcId="{0341A74D-CFB6-4C27-B2D4-B0D4AB4E6D53}" destId="{9D928184-7CFB-4514-9A20-7A46D078558B}" srcOrd="0" destOrd="0" presId="urn:microsoft.com/office/officeart/2005/8/layout/pList2"/>
    <dgm:cxn modelId="{9C7993C4-07BC-4E67-ADA4-05C55D76D5CA}" srcId="{0341A74D-CFB6-4C27-B2D4-B0D4AB4E6D53}" destId="{DF27909D-1E0E-457E-9B11-08C32FEF914D}" srcOrd="0" destOrd="0" parTransId="{F8FE1E73-0955-4D2C-8BA5-0C28D6545E79}" sibTransId="{6B04624D-2212-41E2-AA1C-EA063E25C44A}"/>
    <dgm:cxn modelId="{817478C8-BDC3-44D6-8E21-0E597B7E9032}" type="presOf" srcId="{DF27909D-1E0E-457E-9B11-08C32FEF914D}" destId="{3CB1F3E9-8613-4E4B-AF5E-E8CF2296AD2B}" srcOrd="0" destOrd="0" presId="urn:microsoft.com/office/officeart/2005/8/layout/pList2"/>
    <dgm:cxn modelId="{82F393EE-A900-4CAA-BC15-08FDFD2B80A9}" type="presOf" srcId="{63750EB4-90E7-42C6-A332-E4B3F6BCC045}" destId="{D29C620B-72FF-4049-ADAC-E0F6AF527392}" srcOrd="0" destOrd="0" presId="urn:microsoft.com/office/officeart/2005/8/layout/pList2"/>
    <dgm:cxn modelId="{2EF550F9-9749-4AB5-BC0C-24C15AD19F53}" type="presOf" srcId="{83C13F0D-D3D7-4EAF-9BC3-B37DF797AE15}" destId="{CF9F67F8-B336-4809-B079-55D62E3AFA84}" srcOrd="0" destOrd="0" presId="urn:microsoft.com/office/officeart/2005/8/layout/pList2"/>
    <dgm:cxn modelId="{A1D4F61B-722C-4128-8256-F27F81C3F068}" type="presParOf" srcId="{9D928184-7CFB-4514-9A20-7A46D078558B}" destId="{CCFB3A51-267B-4A88-A339-1709F1B54678}" srcOrd="0" destOrd="0" presId="urn:microsoft.com/office/officeart/2005/8/layout/pList2"/>
    <dgm:cxn modelId="{9E099F6C-A5E2-48EB-B6A8-9DF516DFDF65}" type="presParOf" srcId="{9D928184-7CFB-4514-9A20-7A46D078558B}" destId="{42CAC6F9-C2E2-4D86-8940-A4E82824B7A1}" srcOrd="1" destOrd="0" presId="urn:microsoft.com/office/officeart/2005/8/layout/pList2"/>
    <dgm:cxn modelId="{7D7F9600-F23B-4A93-BBAA-0781FB520B16}" type="presParOf" srcId="{42CAC6F9-C2E2-4D86-8940-A4E82824B7A1}" destId="{2C843C3E-0863-4E38-9248-B7A9CE909146}" srcOrd="0" destOrd="0" presId="urn:microsoft.com/office/officeart/2005/8/layout/pList2"/>
    <dgm:cxn modelId="{4F1080AE-ECA0-4E07-A96A-3F6EBF402087}" type="presParOf" srcId="{2C843C3E-0863-4E38-9248-B7A9CE909146}" destId="{3CB1F3E9-8613-4E4B-AF5E-E8CF2296AD2B}" srcOrd="0" destOrd="0" presId="urn:microsoft.com/office/officeart/2005/8/layout/pList2"/>
    <dgm:cxn modelId="{4EF05BAF-B56E-45FA-A8E2-49692D296FDB}" type="presParOf" srcId="{2C843C3E-0863-4E38-9248-B7A9CE909146}" destId="{D0A3A22E-8EB9-4309-B2AE-BBB6608CFE49}" srcOrd="1" destOrd="0" presId="urn:microsoft.com/office/officeart/2005/8/layout/pList2"/>
    <dgm:cxn modelId="{2B9CDA1E-DE87-47F5-A0F2-0EF0CF8FC4C4}" type="presParOf" srcId="{2C843C3E-0863-4E38-9248-B7A9CE909146}" destId="{7F38BCF3-9172-4B8F-97AE-DF4F229D2CAB}" srcOrd="2" destOrd="0" presId="urn:microsoft.com/office/officeart/2005/8/layout/pList2"/>
    <dgm:cxn modelId="{E452266F-EEBF-44A4-997D-44ABDC1FC61A}" type="presParOf" srcId="{42CAC6F9-C2E2-4D86-8940-A4E82824B7A1}" destId="{A11B057E-01E2-4445-ACE0-B65E701B2082}" srcOrd="1" destOrd="0" presId="urn:microsoft.com/office/officeart/2005/8/layout/pList2"/>
    <dgm:cxn modelId="{58121175-8E17-43E9-966A-B77425FC0A3A}" type="presParOf" srcId="{42CAC6F9-C2E2-4D86-8940-A4E82824B7A1}" destId="{E1B83AFD-6A0D-4C18-958A-E61141A6D07D}" srcOrd="2" destOrd="0" presId="urn:microsoft.com/office/officeart/2005/8/layout/pList2"/>
    <dgm:cxn modelId="{7FC3CE7A-A77F-423F-BADB-A8BF7E09B539}" type="presParOf" srcId="{E1B83AFD-6A0D-4C18-958A-E61141A6D07D}" destId="{42845C26-C0D5-4E96-9084-A19AF499384E}" srcOrd="0" destOrd="0" presId="urn:microsoft.com/office/officeart/2005/8/layout/pList2"/>
    <dgm:cxn modelId="{C51A018E-628B-425B-B86E-3EFE9176367B}" type="presParOf" srcId="{E1B83AFD-6A0D-4C18-958A-E61141A6D07D}" destId="{0A6BA0A1-B431-42C5-A822-AB27F73B38EE}" srcOrd="1" destOrd="0" presId="urn:microsoft.com/office/officeart/2005/8/layout/pList2"/>
    <dgm:cxn modelId="{43A63400-7D9A-48DD-B057-7FA9FC464759}" type="presParOf" srcId="{E1B83AFD-6A0D-4C18-958A-E61141A6D07D}" destId="{48F6520C-87FC-4267-ABB2-FB2E1D4083EA}" srcOrd="2" destOrd="0" presId="urn:microsoft.com/office/officeart/2005/8/layout/pList2"/>
    <dgm:cxn modelId="{EC9428FE-74F6-4419-B738-7EB45417C126}" type="presParOf" srcId="{42CAC6F9-C2E2-4D86-8940-A4E82824B7A1}" destId="{D29C620B-72FF-4049-ADAC-E0F6AF527392}" srcOrd="3" destOrd="0" presId="urn:microsoft.com/office/officeart/2005/8/layout/pList2"/>
    <dgm:cxn modelId="{14279D4A-2E85-4C92-B30B-2599022DFC80}" type="presParOf" srcId="{42CAC6F9-C2E2-4D86-8940-A4E82824B7A1}" destId="{A219488F-B51C-4F93-A526-DBE54C648705}" srcOrd="4" destOrd="0" presId="urn:microsoft.com/office/officeart/2005/8/layout/pList2"/>
    <dgm:cxn modelId="{E630AF3E-B29B-424B-9AD5-2B5931D61785}" type="presParOf" srcId="{A219488F-B51C-4F93-A526-DBE54C648705}" destId="{CF9F67F8-B336-4809-B079-55D62E3AFA84}" srcOrd="0" destOrd="0" presId="urn:microsoft.com/office/officeart/2005/8/layout/pList2"/>
    <dgm:cxn modelId="{4052F5AD-2BAD-44A5-BB6F-A6E1B67D7031}" type="presParOf" srcId="{A219488F-B51C-4F93-A526-DBE54C648705}" destId="{E5E430B0-F2A3-4B06-94DF-219259E097D2}" srcOrd="1" destOrd="0" presId="urn:microsoft.com/office/officeart/2005/8/layout/pList2"/>
    <dgm:cxn modelId="{B73BF09B-B060-41FD-B49D-4C96AACC5569}" type="presParOf" srcId="{A219488F-B51C-4F93-A526-DBE54C648705}" destId="{77549487-DD08-4310-BE90-134A9B01E64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57CA7-7616-46B6-906C-679DD489BEAB}">
      <dsp:nvSpPr>
        <dsp:cNvPr id="0" name=""/>
        <dsp:cNvSpPr/>
      </dsp:nvSpPr>
      <dsp:spPr>
        <a:xfrm>
          <a:off x="0" y="1529800"/>
          <a:ext cx="6096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9F84E-BC0D-4203-A8D4-26D4596186CE}">
      <dsp:nvSpPr>
        <dsp:cNvPr id="0" name=""/>
        <dsp:cNvSpPr/>
      </dsp:nvSpPr>
      <dsp:spPr>
        <a:xfrm>
          <a:off x="304800" y="1264120"/>
          <a:ext cx="42672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Reporting Protocol</a:t>
          </a:r>
        </a:p>
      </dsp:txBody>
      <dsp:txXfrm>
        <a:off x="330739" y="1290059"/>
        <a:ext cx="4215322" cy="479482"/>
      </dsp:txXfrm>
    </dsp:sp>
    <dsp:sp modelId="{C18D55FC-E642-4F94-B2F9-A1EB4003D1BE}">
      <dsp:nvSpPr>
        <dsp:cNvPr id="0" name=""/>
        <dsp:cNvSpPr/>
      </dsp:nvSpPr>
      <dsp:spPr>
        <a:xfrm>
          <a:off x="0" y="2346280"/>
          <a:ext cx="6096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A25AA6-BB2D-49BB-BEEA-24E266C92B5D}">
      <dsp:nvSpPr>
        <dsp:cNvPr id="0" name=""/>
        <dsp:cNvSpPr/>
      </dsp:nvSpPr>
      <dsp:spPr>
        <a:xfrm>
          <a:off x="304800" y="2080600"/>
          <a:ext cx="42672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Minimizing Risks &amp; Handling Irregularities </a:t>
          </a:r>
        </a:p>
      </dsp:txBody>
      <dsp:txXfrm>
        <a:off x="330739" y="2106539"/>
        <a:ext cx="42153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0BA5-192C-4FC1-86EA-3B09716688C9}">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C715C-DFE0-4786-A4BC-6ECB94958E00}">
      <dsp:nvSpPr>
        <dsp:cNvPr id="0" name=""/>
        <dsp:cNvSpPr/>
      </dsp:nvSpPr>
      <dsp:spPr>
        <a:xfrm>
          <a:off x="8472" y="1305401"/>
          <a:ext cx="253853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Participate in District Training </a:t>
          </a:r>
        </a:p>
      </dsp:txBody>
      <dsp:txXfrm>
        <a:off x="93438" y="1390367"/>
        <a:ext cx="2368599" cy="1570603"/>
      </dsp:txXfrm>
    </dsp:sp>
    <dsp:sp modelId="{40935847-53EC-413F-A1C5-443DF7579B40}">
      <dsp:nvSpPr>
        <dsp:cNvPr id="0" name=""/>
        <dsp:cNvSpPr/>
      </dsp:nvSpPr>
      <dsp:spPr>
        <a:xfrm>
          <a:off x="2674084" y="1305401"/>
          <a:ext cx="253853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Read </a:t>
          </a:r>
        </a:p>
        <a:p>
          <a:pPr marL="0" lvl="0" indent="0" algn="ctr" defTabSz="1022350">
            <a:lnSpc>
              <a:spcPct val="90000"/>
            </a:lnSpc>
            <a:spcBef>
              <a:spcPct val="0"/>
            </a:spcBef>
            <a:spcAft>
              <a:spcPct val="35000"/>
            </a:spcAft>
            <a:buNone/>
          </a:pPr>
          <a:r>
            <a:rPr lang="en-US" sz="2300" kern="1200" dirty="0"/>
            <a:t>Test Administrator Manuals</a:t>
          </a:r>
        </a:p>
      </dsp:txBody>
      <dsp:txXfrm>
        <a:off x="2759050" y="1390367"/>
        <a:ext cx="2368599" cy="1570603"/>
      </dsp:txXfrm>
    </dsp:sp>
    <dsp:sp modelId="{6E01C1CC-9786-4DE1-B5C9-4FAC9BA1E8E0}">
      <dsp:nvSpPr>
        <dsp:cNvPr id="0" name=""/>
        <dsp:cNvSpPr/>
      </dsp:nvSpPr>
      <dsp:spPr>
        <a:xfrm>
          <a:off x="5339696" y="1305401"/>
          <a:ext cx="253853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Review Student Assessment Handbook</a:t>
          </a:r>
        </a:p>
      </dsp:txBody>
      <dsp:txXfrm>
        <a:off x="5424662" y="1390367"/>
        <a:ext cx="2368599"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B3A51-267B-4A88-A339-1709F1B54678}">
      <dsp:nvSpPr>
        <dsp:cNvPr id="0" name=""/>
        <dsp:cNvSpPr/>
      </dsp:nvSpPr>
      <dsp:spPr>
        <a:xfrm>
          <a:off x="0" y="0"/>
          <a:ext cx="6096000" cy="1828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8BCF3-9172-4B8F-97AE-DF4F229D2CAB}">
      <dsp:nvSpPr>
        <dsp:cNvPr id="0" name=""/>
        <dsp:cNvSpPr/>
      </dsp:nvSpPr>
      <dsp:spPr>
        <a:xfrm>
          <a:off x="182879" y="236691"/>
          <a:ext cx="1790700" cy="13411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1F3E9-8613-4E4B-AF5E-E8CF2296AD2B}">
      <dsp:nvSpPr>
        <dsp:cNvPr id="0" name=""/>
        <dsp:cNvSpPr/>
      </dsp:nvSpPr>
      <dsp:spPr>
        <a:xfrm rot="10800000">
          <a:off x="182879"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No-Calculator Online Warning</a:t>
          </a:r>
        </a:p>
      </dsp:txBody>
      <dsp:txXfrm rot="10800000">
        <a:off x="237949" y="1828799"/>
        <a:ext cx="1680560" cy="2180130"/>
      </dsp:txXfrm>
    </dsp:sp>
    <dsp:sp modelId="{48F6520C-87FC-4267-ABB2-FB2E1D4083EA}">
      <dsp:nvSpPr>
        <dsp:cNvPr id="0" name=""/>
        <dsp:cNvSpPr/>
      </dsp:nvSpPr>
      <dsp:spPr>
        <a:xfrm>
          <a:off x="2152650" y="243840"/>
          <a:ext cx="1790700" cy="134112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45C26-C0D5-4E96-9084-A19AF499384E}">
      <dsp:nvSpPr>
        <dsp:cNvPr id="0" name=""/>
        <dsp:cNvSpPr/>
      </dsp:nvSpPr>
      <dsp:spPr>
        <a:xfrm rot="10800000">
          <a:off x="2152650"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 No-Calculator Paper Warning</a:t>
          </a:r>
        </a:p>
      </dsp:txBody>
      <dsp:txXfrm rot="10800000">
        <a:off x="2207720" y="1828799"/>
        <a:ext cx="1680560" cy="2180130"/>
      </dsp:txXfrm>
    </dsp:sp>
    <dsp:sp modelId="{77549487-DD08-4310-BE90-134A9B01E64C}">
      <dsp:nvSpPr>
        <dsp:cNvPr id="0" name=""/>
        <dsp:cNvSpPr/>
      </dsp:nvSpPr>
      <dsp:spPr>
        <a:xfrm>
          <a:off x="4122420" y="243840"/>
          <a:ext cx="1790700" cy="134112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F67F8-B336-4809-B079-55D62E3AFA84}">
      <dsp:nvSpPr>
        <dsp:cNvPr id="0" name=""/>
        <dsp:cNvSpPr/>
      </dsp:nvSpPr>
      <dsp:spPr>
        <a:xfrm rot="10800000">
          <a:off x="4122420" y="1828799"/>
          <a:ext cx="1790700" cy="22352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End of Test Section</a:t>
          </a:r>
        </a:p>
      </dsp:txBody>
      <dsp:txXfrm rot="10800000">
        <a:off x="4177490" y="1828799"/>
        <a:ext cx="1680560" cy="21801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D8AB1433-BF8B-45C5-81D6-089F21EECCF9}" type="datetimeFigureOut">
              <a:rPr lang="en-US" smtClean="0"/>
              <a:t>10/21/2019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Georgia Milestones Testing Irregularities Video. </a:t>
            </a:r>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dirty="0"/>
          </a:p>
        </p:txBody>
      </p:sp>
    </p:spTree>
    <p:extLst>
      <p:ext uri="{BB962C8B-B14F-4D97-AF65-F5344CB8AC3E}">
        <p14:creationId xmlns:p14="http://schemas.microsoft.com/office/powerpoint/2010/main" val="265979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Examiners should know that the test roster and test ticket should show TTS-S for the standard read aloud accommodation and TTS-C for the conditional read-aloud that includes the passages. If the tickets are incorrect, the Test Examiner should contact their Test Coordinator. The Test Coordinator will need to update the accommodation in eDIRECT, print out new test tickets and begin testing. IF the student begins testing before the error is discovered, the Test Coordinator will need to contact the A </a:t>
            </a:r>
            <a:r>
              <a:rPr lang="en-US" dirty="0" err="1"/>
              <a:t>ystem</a:t>
            </a:r>
            <a:r>
              <a:rPr lang="en-US" dirty="0"/>
              <a:t> Test Coordinator. </a:t>
            </a:r>
          </a:p>
          <a:p>
            <a:endParaRPr lang="en-US" dirty="0"/>
          </a:p>
          <a:p>
            <a:r>
              <a:rPr lang="en-US" dirty="0"/>
              <a:t>Test Examiners should examine test tickets for all students to ensure that the name and GTID are correct for the student. </a:t>
            </a:r>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dirty="0"/>
          </a:p>
        </p:txBody>
      </p:sp>
    </p:spTree>
    <p:extLst>
      <p:ext uri="{BB962C8B-B14F-4D97-AF65-F5344CB8AC3E}">
        <p14:creationId xmlns:p14="http://schemas.microsoft.com/office/powerpoint/2010/main" val="21733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phones and other electronic devices can interfere with testing and possibly give students access to test content during testing. In order to minimize this risk, schools should let families know that cell phones and smart watches are prohibited in the testing environment. Test Examiners should always be monitoring the test environment actively walking around the classroom at all times. The Test Examiner should display the No Cell Phone sign outside the classroom. If a Test Examiner notices that the student has a device but didn’t access the device, they can simply take the device and allow the student to continue testing. School Test Coordinators should have a school plan for collecting and redistributing electronic devices. </a:t>
            </a:r>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dirty="0"/>
          </a:p>
        </p:txBody>
      </p:sp>
    </p:spTree>
    <p:extLst>
      <p:ext uri="{BB962C8B-B14F-4D97-AF65-F5344CB8AC3E}">
        <p14:creationId xmlns:p14="http://schemas.microsoft.com/office/powerpoint/2010/main" val="173747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method for collecting cell phones is to place the cell phone in a plastic bag with a raffle ticket and give the student a matching raffle ticket. Another method would be to have students place their name on the plastic bag with the phone or device. </a:t>
            </a:r>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55969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do if the Test Examiner confirms that the student accessed the electronic device during testing. If the examiner determines that the student used the device to cheat or share test content, the examiner should collect the device, and remove the student from the test environment. However if the Test Examiner only suspects that the student cheated, they should collect the device and allow the student to complete testing. When appropriate, the Test Coordinator should investigate if the student was advantaged by having the device during testing.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121014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what to do if a student becomes ill during testing. If the student is sick before a test or between test sections, simply require these students to take their test on a makeup day. No coding will be required. If a student gets sick in the middle of a test section, you should contact your system Test Coordinator for direction. </a:t>
            </a:r>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dirty="0"/>
          </a:p>
        </p:txBody>
      </p:sp>
    </p:spTree>
    <p:extLst>
      <p:ext uri="{BB962C8B-B14F-4D97-AF65-F5344CB8AC3E}">
        <p14:creationId xmlns:p14="http://schemas.microsoft.com/office/powerpoint/2010/main" val="59931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best to minimize risks caused by online testing interruptions before testing. Schools should ensure that other online activities will not compete for bandwidth necessary for testing. The district technology team should perform readiness checks and download test content including TTS to the COS before testing. Examiners should be aware of troubleshooting tips and have contact information for technology support. Finally, watch the weather to determine potential impact to testing. </a:t>
            </a:r>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137743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
        <p:nvSpPr>
          <p:cNvPr id="6" name="Notes Placeholder 5"/>
          <p:cNvSpPr>
            <a:spLocks noGrp="1"/>
          </p:cNvSpPr>
          <p:nvPr>
            <p:ph type="body" sz="quarter" idx="3"/>
          </p:nvPr>
        </p:nvSpPr>
        <p:spPr/>
        <p:txBody>
          <a:bodyPr/>
          <a:lstStyle/>
          <a:p>
            <a:r>
              <a:rPr lang="en-US" dirty="0"/>
              <a:t>If you do encounter connectivity issues during testing, use the appropriate troubleshooting tools available to correct the issues. If problems persist, your System Test Coordinator should use their best judgement to determine whether to allow the student to continue testing. Examiners should keep track of time lost so when connectivity returns, students can have the balance of their time. If appropriate, call the help desk for additional assistance. </a:t>
            </a:r>
          </a:p>
        </p:txBody>
      </p:sp>
    </p:spTree>
    <p:extLst>
      <p:ext uri="{BB962C8B-B14F-4D97-AF65-F5344CB8AC3E}">
        <p14:creationId xmlns:p14="http://schemas.microsoft.com/office/powerpoint/2010/main" val="102507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ways to minimize irregularities caused by staff misconduct. Test Coordinators should ensure that all staff have been trained on proper testing procedures. You should give the Test Examiners access to the Test Administrator's Manual well before testing. The manual is posted online for easy access. </a:t>
            </a:r>
          </a:p>
          <a:p>
            <a:endParaRPr lang="en-US" dirty="0"/>
          </a:p>
          <a:p>
            <a:r>
              <a:rPr lang="en-US" dirty="0"/>
              <a:t>Examiners should follow the script as it is written. Examiners can answer procedural questions but they cannot do anything that would cue a student to the correct response. Examiners should review all of the content regarding security in the Administrator's Manual. Staff members should contact the Test Coordinator as soon as they become aware of suspected misconduct. The School Test Coordinator should contact the System Test Coordinator who will inform the Assessment Specialist at the Georgia Department of Education. Referrals to the Georgia Professional Standards Commission will be made if necessary. </a:t>
            </a:r>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38698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minimize irregularities regarding directions. Test Examiners and test takers should be given the opportunity to review the format of the test and the test directions. Examiners should review test manuals and contact their School Test Coordinator if there are any questions. Students should have an understanding of time limits and Test Examiners should make students aware of how much time is left during testing. Students, teachers and parents can go to Experience Online Testing Georgia and the Secure Practice Tests to become accustomed to the test. </a:t>
            </a:r>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85578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dirty="0"/>
          </a:p>
        </p:txBody>
      </p:sp>
      <p:sp>
        <p:nvSpPr>
          <p:cNvPr id="6" name="Notes Placeholder 5"/>
          <p:cNvSpPr>
            <a:spLocks noGrp="1"/>
          </p:cNvSpPr>
          <p:nvPr>
            <p:ph type="body" sz="quarter" idx="3"/>
          </p:nvPr>
        </p:nvSpPr>
        <p:spPr/>
        <p:txBody>
          <a:bodyPr/>
          <a:lstStyle/>
          <a:p>
            <a:r>
              <a:rPr lang="en-US" dirty="0"/>
              <a:t>Lets look at the features that are built into the Georgia Milestones. Examiners should help students become familiar with these symbols. Examiners should let students in grades 6-12 know that they will see the no calculator symbol in section 1 part A. Once students go beyond this section, they will not be able to return. Students should also be aware of how to end a test when they are finished. Students should be comfortable with the online program and format of the test before logging in to take Georgia Milestones. </a:t>
            </a:r>
          </a:p>
        </p:txBody>
      </p:sp>
    </p:spTree>
    <p:extLst>
      <p:ext uri="{BB962C8B-B14F-4D97-AF65-F5344CB8AC3E}">
        <p14:creationId xmlns:p14="http://schemas.microsoft.com/office/powerpoint/2010/main" val="35863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video, we will discuss the standard reporting protocol for irregularities. We will also talk about the occurrence of irregularities and how to handle these irregularities in your school.</a:t>
            </a:r>
          </a:p>
          <a:p>
            <a:r>
              <a:rPr lang="en-US" dirty="0"/>
              <a:t>This presentation is not designed to replace district-led test administration training or the other training requirements outlined in the Student Assessment Handbook.  </a:t>
            </a:r>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dirty="0"/>
          </a:p>
        </p:txBody>
      </p:sp>
    </p:spTree>
    <p:extLst>
      <p:ext uri="{BB962C8B-B14F-4D97-AF65-F5344CB8AC3E}">
        <p14:creationId xmlns:p14="http://schemas.microsoft.com/office/powerpoint/2010/main" val="2746348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dirty="0"/>
              <a:t>this video, we reviewed the steps School Test Coordinators and Test Examiners need to take to get ready for testing, We reviewed the standard reporting protocol that must be followed by school staff, and we looked at ways to avoid common irregularities. </a:t>
            </a:r>
          </a:p>
          <a:p>
            <a:endParaRPr lang="en-US" dirty="0"/>
          </a:p>
          <a:p>
            <a:r>
              <a:rPr lang="en-US" dirty="0"/>
              <a:t>If you have questions about the content of the video please let your System Test Coordinator know so that he/she can reach out to your district’s assessment specialist for clarification.</a:t>
            </a:r>
          </a:p>
          <a:p>
            <a:endParaRPr lang="en-US" dirty="0"/>
          </a:p>
          <a:p>
            <a:r>
              <a:rPr lang="en-US" dirty="0"/>
              <a:t>Thank you.</a:t>
            </a:r>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12107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get a complete understanding of the testing process and avoiding irregularities, it is important to:</a:t>
            </a:r>
          </a:p>
          <a:p>
            <a:pPr marL="800018" lvl="1" indent="-342865">
              <a:buFont typeface="Arial" panose="020B0604020202020204" pitchFamily="34" charset="0"/>
              <a:buChar char="•"/>
            </a:pPr>
            <a:r>
              <a:rPr lang="en-US" sz="1400" dirty="0"/>
              <a:t>Participate in district training</a:t>
            </a:r>
          </a:p>
          <a:p>
            <a:pPr marL="800018" lvl="1" indent="-342865">
              <a:buFont typeface="Arial" panose="020B0604020202020204" pitchFamily="34" charset="0"/>
              <a:buChar char="•"/>
            </a:pPr>
            <a:r>
              <a:rPr lang="en-US" sz="1400" dirty="0"/>
              <a:t>Read Test Administrator Manuals that apply to your school and</a:t>
            </a:r>
          </a:p>
          <a:p>
            <a:pPr marL="800018" lvl="1" indent="-342865">
              <a:buFont typeface="Arial" panose="020B0604020202020204" pitchFamily="34" charset="0"/>
              <a:buChar char="•"/>
            </a:pPr>
            <a:r>
              <a:rPr lang="en-US" sz="1400" dirty="0"/>
              <a:t>Review the Student Assessment Handbook</a:t>
            </a:r>
          </a:p>
          <a:p>
            <a:endParaRPr lang="en-US" sz="1400"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dirty="0"/>
          </a:p>
        </p:txBody>
      </p:sp>
    </p:spTree>
    <p:extLst>
      <p:ext uri="{BB962C8B-B14F-4D97-AF65-F5344CB8AC3E}">
        <p14:creationId xmlns:p14="http://schemas.microsoft.com/office/powerpoint/2010/main" val="68065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Testing Irregularities represent deviations from standard test security and test administration procedures. </a:t>
            </a:r>
          </a:p>
          <a:p>
            <a:r>
              <a:rPr lang="en-US" sz="1000" dirty="0"/>
              <a:t>Irregularities can occur inside and outside of the testing environment. </a:t>
            </a:r>
          </a:p>
          <a:p>
            <a:r>
              <a:rPr lang="en-US" sz="1000" dirty="0"/>
              <a:t>It is the responsibility of all personnel in the local system to follow reporting protocol as they become aware of testing irregularities. </a:t>
            </a:r>
          </a:p>
          <a:p>
            <a:r>
              <a:rPr lang="en-US" sz="1000" dirty="0"/>
              <a:t>The standard reporting protocol requires that any testing irregularity to be handled immediately. To ensure these matters are dealt with quickly the examiner or other staff person must tell the School Test Coordinator as soon as possible. </a:t>
            </a:r>
          </a:p>
          <a:p>
            <a:r>
              <a:rPr lang="en-US" sz="1000" dirty="0"/>
              <a:t>The School Test Coordinator must then let the System Test Coordinator know that a possible testing irregularity has occurred. </a:t>
            </a:r>
          </a:p>
          <a:p>
            <a:r>
              <a:rPr lang="en-US" sz="1100" dirty="0"/>
              <a:t>The System Test Coordinator is required to contact the Assessment Specialist in the Assessment Division.</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dirty="0"/>
          </a:p>
        </p:txBody>
      </p:sp>
    </p:spTree>
    <p:extLst>
      <p:ext uri="{BB962C8B-B14F-4D97-AF65-F5344CB8AC3E}">
        <p14:creationId xmlns:p14="http://schemas.microsoft.com/office/powerpoint/2010/main" val="56623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Test Coordinator uses the information that you provide when talking with the assessment specialist and to complete a testing irregularity form in the </a:t>
            </a:r>
            <a:r>
              <a:rPr lang="en-US" dirty="0" err="1"/>
              <a:t>MyGaDOE</a:t>
            </a:r>
            <a:r>
              <a:rPr lang="en-US" dirty="0"/>
              <a:t> Portal.</a:t>
            </a:r>
          </a:p>
          <a:p>
            <a:endParaRPr lang="en-US" dirty="0"/>
          </a:p>
          <a:p>
            <a:r>
              <a:rPr lang="en-US" dirty="0"/>
              <a:t>It is important to share details about what happened about:</a:t>
            </a:r>
          </a:p>
          <a:p>
            <a:endParaRPr lang="en-US" dirty="0"/>
          </a:p>
          <a:p>
            <a:r>
              <a:rPr lang="en-US" dirty="0"/>
              <a:t>Who was involved in the incident.</a:t>
            </a:r>
          </a:p>
          <a:p>
            <a:r>
              <a:rPr lang="en-US" dirty="0"/>
              <a:t>To what degree was the student or students involved in the situation disadvantaged or advantaged.</a:t>
            </a:r>
          </a:p>
          <a:p>
            <a:r>
              <a:rPr lang="en-US" dirty="0"/>
              <a:t>What evidence supports the district’s recommendation(s) or summary of the incident. </a:t>
            </a:r>
          </a:p>
          <a:p>
            <a:endParaRPr lang="en-US" dirty="0"/>
          </a:p>
          <a:p>
            <a:r>
              <a:rPr lang="en-US" dirty="0"/>
              <a:t>When incomplete information is submitted, the district’s Assessment Specialist may reject the testing irregularity form and ask the System Test Coordinator to answer key questions and provide additional documentation.</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dirty="0"/>
          </a:p>
        </p:txBody>
      </p:sp>
    </p:spTree>
    <p:extLst>
      <p:ext uri="{BB962C8B-B14F-4D97-AF65-F5344CB8AC3E}">
        <p14:creationId xmlns:p14="http://schemas.microsoft.com/office/powerpoint/2010/main" val="157211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typical kind of incident description that would be rejected because it did not address key questions. </a:t>
            </a:r>
          </a:p>
          <a:p>
            <a:endParaRPr lang="en-US" dirty="0"/>
          </a:p>
          <a:p>
            <a:r>
              <a:rPr lang="en-US" dirty="0"/>
              <a:t>In this scenario,  The School Test Coordinator tells the System Test Coordinator that an </a:t>
            </a:r>
          </a:p>
          <a:p>
            <a:pPr marL="800018" lvl="1" indent="-342865">
              <a:buFont typeface="Arial" panose="020B0604020202020204" pitchFamily="34" charset="0"/>
              <a:buChar char="•"/>
            </a:pPr>
            <a:r>
              <a:rPr lang="en-US" dirty="0"/>
              <a:t>Examiner allowed a student to leave the classroom unsupervised</a:t>
            </a:r>
          </a:p>
          <a:p>
            <a:pPr marL="800018" lvl="1" indent="-342865">
              <a:buFont typeface="Arial" panose="020B0604020202020204" pitchFamily="34" charset="0"/>
              <a:buChar char="•"/>
            </a:pPr>
            <a:r>
              <a:rPr lang="en-US" dirty="0"/>
              <a:t>The System Test Coordinator asked the School to summarize the incident and provide supporting documentation.</a:t>
            </a:r>
          </a:p>
          <a:p>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dirty="0"/>
          </a:p>
        </p:txBody>
      </p:sp>
    </p:spTree>
    <p:extLst>
      <p:ext uri="{BB962C8B-B14F-4D97-AF65-F5344CB8AC3E}">
        <p14:creationId xmlns:p14="http://schemas.microsoft.com/office/powerpoint/2010/main" val="337106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situation, we know that Malcom Jacobs was unsupervised during the test administration. Now we need to provide additional details to give a more complete description of the incident. Now we can see that he was away from the testing environment for 10 minutes. He did not have access to test related content because the video showed he went straight to the office. Finally, he completed the test in time so he wasn’t disadvantaged by the time he was away from the test. This gives the system Test Coordinator and the state assessment specialist all of the information needed to determine how to respond to the situation.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dirty="0"/>
          </a:p>
        </p:txBody>
      </p:sp>
    </p:spTree>
    <p:extLst>
      <p:ext uri="{BB962C8B-B14F-4D97-AF65-F5344CB8AC3E}">
        <p14:creationId xmlns:p14="http://schemas.microsoft.com/office/powerpoint/2010/main" val="156760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ways to avoid testing irregularities. Test Examiners should know exactly which accommodations students are scheduled to receive and how to implement the accommodation. Test Coordinators should also manage the testing schedules so that there are no conflicts with lunch or dismissal and that Test Examiners are aware of students that need extended time.  In addition, Test Examiners should have all of the materials needed for accommodations such as headsets, special booklets, large monitors or other forms of assistive technology. </a:t>
            </a:r>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dirty="0"/>
          </a:p>
        </p:txBody>
      </p:sp>
    </p:spTree>
    <p:extLst>
      <p:ext uri="{BB962C8B-B14F-4D97-AF65-F5344CB8AC3E}">
        <p14:creationId xmlns:p14="http://schemas.microsoft.com/office/powerpoint/2010/main" val="378655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ensure that students who receive a read-aloud accommodation receive an error free administration. Test Examiners should check to make sure that headsets are working properly and sound is functioning on the computer. Students should be told to raise their hand and tell the examiner if sound is not working. It is very important that Test Examiners verify that the correct TTS accommodation appears on test tickets. </a:t>
            </a:r>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dirty="0"/>
          </a:p>
        </p:txBody>
      </p:sp>
    </p:spTree>
    <p:extLst>
      <p:ext uri="{BB962C8B-B14F-4D97-AF65-F5344CB8AC3E}">
        <p14:creationId xmlns:p14="http://schemas.microsoft.com/office/powerpoint/2010/main" val="168922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9234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B015C07-F536-4F99-BA80-CC3C6F37913B}"/>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30" name="Picture 29">
            <a:extLst>
              <a:ext uri="{FF2B5EF4-FFF2-40B4-BE49-F238E27FC236}">
                <a16:creationId xmlns:a16="http://schemas.microsoft.com/office/drawing/2014/main" id="{29692863-500D-4DB3-9B55-DD9835A0C15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1" name="Date Placeholder 3">
            <a:extLst>
              <a:ext uri="{FF2B5EF4-FFF2-40B4-BE49-F238E27FC236}">
                <a16:creationId xmlns:a16="http://schemas.microsoft.com/office/drawing/2014/main" id="{125B6B2F-5E3E-40AE-A8F3-916AC78C383D}"/>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5862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10870F7-7F8C-462F-8B63-6E3A37060F60}"/>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18" name="Picture 17">
            <a:extLst>
              <a:ext uri="{FF2B5EF4-FFF2-40B4-BE49-F238E27FC236}">
                <a16:creationId xmlns:a16="http://schemas.microsoft.com/office/drawing/2014/main" id="{1DA15669-7E63-4BFC-9891-4B0414F9297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9" name="Date Placeholder 3">
            <a:extLst>
              <a:ext uri="{FF2B5EF4-FFF2-40B4-BE49-F238E27FC236}">
                <a16:creationId xmlns:a16="http://schemas.microsoft.com/office/drawing/2014/main" id="{C32E667F-9502-4AB7-9C97-CE541EAEE87C}"/>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85243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7D2EE88-37BC-4FA8-9D9B-DA7B0DEBEE0D}"/>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29" name="Picture 28">
            <a:extLst>
              <a:ext uri="{FF2B5EF4-FFF2-40B4-BE49-F238E27FC236}">
                <a16:creationId xmlns:a16="http://schemas.microsoft.com/office/drawing/2014/main" id="{7ECEEBB3-C454-4171-9E3B-AAECFAFF9FB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0" name="Date Placeholder 3">
            <a:extLst>
              <a:ext uri="{FF2B5EF4-FFF2-40B4-BE49-F238E27FC236}">
                <a16:creationId xmlns:a16="http://schemas.microsoft.com/office/drawing/2014/main" id="{F9801651-5EA9-4DB4-B7CD-E162D6CFB601}"/>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6722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777AC05-92AF-48FC-A614-5347213CF432}"/>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28" name="Picture 27">
            <a:extLst>
              <a:ext uri="{FF2B5EF4-FFF2-40B4-BE49-F238E27FC236}">
                <a16:creationId xmlns:a16="http://schemas.microsoft.com/office/drawing/2014/main" id="{ACD65730-2E3E-41A6-90CB-46D5B00CF5C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9" name="Date Placeholder 3">
            <a:extLst>
              <a:ext uri="{FF2B5EF4-FFF2-40B4-BE49-F238E27FC236}">
                <a16:creationId xmlns:a16="http://schemas.microsoft.com/office/drawing/2014/main" id="{711B2184-97FB-4E6C-A3E9-6351EE7D5AFC}"/>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73599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E5F18FD-765E-4BAD-B38C-1B397DD26466}"/>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19" name="Picture 18">
            <a:extLst>
              <a:ext uri="{FF2B5EF4-FFF2-40B4-BE49-F238E27FC236}">
                <a16:creationId xmlns:a16="http://schemas.microsoft.com/office/drawing/2014/main" id="{68CF14B0-E3B7-4573-B855-582AD1D59B3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8" name="Date Placeholder 3">
            <a:extLst>
              <a:ext uri="{FF2B5EF4-FFF2-40B4-BE49-F238E27FC236}">
                <a16:creationId xmlns:a16="http://schemas.microsoft.com/office/drawing/2014/main" id="{08E93C5F-3A3C-4381-9DED-2372106A4BAD}"/>
              </a:ext>
            </a:extLst>
          </p:cNvPr>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2940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9940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19405051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408113694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6405848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816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96D9500-D27D-42D8-B29C-4047C4BEEEBD}"/>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25" name="Picture 24">
            <a:extLst>
              <a:ext uri="{FF2B5EF4-FFF2-40B4-BE49-F238E27FC236}">
                <a16:creationId xmlns:a16="http://schemas.microsoft.com/office/drawing/2014/main" id="{210826B0-B0F7-47CE-B385-106667FB8D2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6" name="Date Placeholder 3">
            <a:extLst>
              <a:ext uri="{FF2B5EF4-FFF2-40B4-BE49-F238E27FC236}">
                <a16:creationId xmlns:a16="http://schemas.microsoft.com/office/drawing/2014/main" id="{0904E8EC-337F-4887-9AEA-2C968C86418A}"/>
              </a:ext>
            </a:extLst>
          </p:cNvPr>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71887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950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49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3731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1237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8840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0150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63BF3EE-6EA1-409C-8EEB-E7081EA91273}"/>
              </a:ext>
            </a:extLst>
          </p:cNvPr>
          <p:cNvPicPr>
            <a:picLocks noChangeAspect="1"/>
          </p:cNvPicPr>
          <p:nvPr userDrawn="1"/>
        </p:nvPicPr>
        <p:blipFill>
          <a:blip r:embed="rId4"/>
          <a:stretch>
            <a:fillRect/>
          </a:stretch>
        </p:blipFill>
        <p:spPr>
          <a:xfrm>
            <a:off x="119105" y="1434648"/>
            <a:ext cx="8856454" cy="4537566"/>
          </a:xfrm>
          <a:prstGeom prst="rect">
            <a:avLst/>
          </a:prstGeom>
        </p:spPr>
      </p:pic>
      <p:pic>
        <p:nvPicPr>
          <p:cNvPr id="19" name="Picture 18">
            <a:extLst>
              <a:ext uri="{FF2B5EF4-FFF2-40B4-BE49-F238E27FC236}">
                <a16:creationId xmlns:a16="http://schemas.microsoft.com/office/drawing/2014/main" id="{8603F6A4-40E5-4086-9C9D-58BC73F7A9D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7" name="Date Placeholder 3">
            <a:extLst>
              <a:ext uri="{FF2B5EF4-FFF2-40B4-BE49-F238E27FC236}">
                <a16:creationId xmlns:a16="http://schemas.microsoft.com/office/drawing/2014/main" id="{5FEEDBEB-8127-4C85-8AC6-9A8FE0C01D68}"/>
              </a:ext>
            </a:extLst>
          </p:cNvPr>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37634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F20E7-ED3B-49CE-8EC3-8E7572696ACA}" type="datetime1">
              <a:rPr lang="en-US" smtClean="0"/>
              <a:t>10/21/2019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273694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Georgia Milestones</a:t>
            </a:r>
          </a:p>
        </p:txBody>
      </p:sp>
      <p:sp>
        <p:nvSpPr>
          <p:cNvPr id="3" name="Subtitle 2"/>
          <p:cNvSpPr>
            <a:spLocks noGrp="1"/>
          </p:cNvSpPr>
          <p:nvPr>
            <p:ph type="subTitle" idx="1"/>
          </p:nvPr>
        </p:nvSpPr>
        <p:spPr/>
        <p:txBody>
          <a:bodyPr>
            <a:normAutofit/>
          </a:bodyPr>
          <a:lstStyle/>
          <a:p>
            <a:r>
              <a:rPr lang="en-US" sz="3600" b="1" dirty="0">
                <a:solidFill>
                  <a:srgbClr val="0070C0"/>
                </a:solidFill>
              </a:rPr>
              <a:t>Testing Irregularities</a:t>
            </a:r>
          </a:p>
        </p:txBody>
      </p:sp>
    </p:spTree>
    <p:extLst>
      <p:ext uri="{BB962C8B-B14F-4D97-AF65-F5344CB8AC3E}">
        <p14:creationId xmlns:p14="http://schemas.microsoft.com/office/powerpoint/2010/main" val="528673388"/>
      </p:ext>
    </p:extLst>
  </p:cSld>
  <p:clrMapOvr>
    <a:masterClrMapping/>
  </p:clrMapOvr>
  <mc:AlternateContent xmlns:mc="http://schemas.openxmlformats.org/markup-compatibility/2006" xmlns:p14="http://schemas.microsoft.com/office/powerpoint/2010/main">
    <mc:Choice Requires="p14">
      <p:transition p14:dur="250" advClick="0" advTm="9337">
        <p:fade/>
      </p:transition>
    </mc:Choice>
    <mc:Fallback xmlns="">
      <p:transition advClick="0" advTm="933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Read-Aloud</a:t>
            </a:r>
          </a:p>
        </p:txBody>
      </p:sp>
      <p:sp>
        <p:nvSpPr>
          <p:cNvPr id="8" name="Slide Number Placeholder 7"/>
          <p:cNvSpPr>
            <a:spLocks noGrp="1"/>
          </p:cNvSpPr>
          <p:nvPr>
            <p:ph type="sldNum" sz="quarter" idx="4294967295"/>
          </p:nvPr>
        </p:nvSpPr>
        <p:spPr>
          <a:xfrm>
            <a:off x="7086600" y="6356350"/>
            <a:ext cx="2057400" cy="365125"/>
          </a:xfrm>
        </p:spPr>
        <p:txBody>
          <a:bodyPr/>
          <a:lstStyle/>
          <a:p>
            <a:fld id="{B63E4CEF-BB1E-48C7-AE93-F39F6AA99AD7}" type="slidenum">
              <a:rPr lang="en-US" smtClean="0"/>
              <a:pPr/>
              <a:t>10</a:t>
            </a:fld>
            <a:endParaRPr lang="en-US" dirty="0"/>
          </a:p>
        </p:txBody>
      </p:sp>
      <p:sp>
        <p:nvSpPr>
          <p:cNvPr id="14" name="TextBox 13"/>
          <p:cNvSpPr txBox="1"/>
          <p:nvPr/>
        </p:nvSpPr>
        <p:spPr>
          <a:xfrm>
            <a:off x="690225" y="5086965"/>
            <a:ext cx="7814013" cy="1200329"/>
          </a:xfrm>
          <a:prstGeom prst="rect">
            <a:avLst/>
          </a:prstGeom>
          <a:noFill/>
        </p:spPr>
        <p:txBody>
          <a:bodyPr wrap="square" rtlCol="0">
            <a:spAutoFit/>
          </a:bodyPr>
          <a:lstStyle/>
          <a:p>
            <a:pPr marL="169863" lvl="3"/>
            <a:r>
              <a:rPr lang="en-US" b="1" dirty="0">
                <a:solidFill>
                  <a:srgbClr val="0070C0"/>
                </a:solidFill>
              </a:rPr>
              <a:t>TTS-S = Standard Read-Aloud</a:t>
            </a:r>
          </a:p>
          <a:p>
            <a:pPr marL="169863" lvl="3"/>
            <a:r>
              <a:rPr lang="en-US" b="1" dirty="0">
                <a:solidFill>
                  <a:srgbClr val="0070C0"/>
                </a:solidFill>
              </a:rPr>
              <a:t>TTS-C = Conditional Read-Aloud with passages</a:t>
            </a:r>
          </a:p>
          <a:p>
            <a:pPr marL="169863" lvl="3"/>
            <a:r>
              <a:rPr lang="en-US" b="1" dirty="0">
                <a:solidFill>
                  <a:srgbClr val="0070C0"/>
                </a:solidFill>
              </a:rPr>
              <a:t>If an error is caught and corrected, give the student updated test tickets before they log in to the test.</a:t>
            </a:r>
            <a:endParaRPr lang="en-US" b="1" dirty="0"/>
          </a:p>
        </p:txBody>
      </p:sp>
      <p:sp>
        <p:nvSpPr>
          <p:cNvPr id="6" name="Oval 5"/>
          <p:cNvSpPr/>
          <p:nvPr/>
        </p:nvSpPr>
        <p:spPr>
          <a:xfrm>
            <a:off x="7629842" y="4213543"/>
            <a:ext cx="247015" cy="1447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6310B03A-AEE7-4674-B8D4-6641FF933944}"/>
              </a:ext>
            </a:extLst>
          </p:cNvPr>
          <p:cNvPicPr>
            <a:picLocks noChangeAspect="1"/>
          </p:cNvPicPr>
          <p:nvPr/>
        </p:nvPicPr>
        <p:blipFill>
          <a:blip r:embed="rId3"/>
          <a:stretch>
            <a:fillRect/>
          </a:stretch>
        </p:blipFill>
        <p:spPr>
          <a:xfrm>
            <a:off x="5335515" y="3310028"/>
            <a:ext cx="3430566" cy="1713808"/>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D81E336F-433C-42C0-8920-F4D1625669DB}"/>
              </a:ext>
            </a:extLst>
          </p:cNvPr>
          <p:cNvPicPr>
            <a:picLocks noChangeAspect="1"/>
          </p:cNvPicPr>
          <p:nvPr/>
        </p:nvPicPr>
        <p:blipFill>
          <a:blip r:embed="rId4"/>
          <a:stretch>
            <a:fillRect/>
          </a:stretch>
        </p:blipFill>
        <p:spPr>
          <a:xfrm>
            <a:off x="5337081" y="1502800"/>
            <a:ext cx="3429000" cy="1742414"/>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A7A5861F-F1E2-4361-B308-56C30E7D12CC}"/>
              </a:ext>
            </a:extLst>
          </p:cNvPr>
          <p:cNvPicPr>
            <a:picLocks noChangeAspect="1"/>
          </p:cNvPicPr>
          <p:nvPr/>
        </p:nvPicPr>
        <p:blipFill>
          <a:blip r:embed="rId5"/>
          <a:stretch>
            <a:fillRect/>
          </a:stretch>
        </p:blipFill>
        <p:spPr>
          <a:xfrm>
            <a:off x="377919" y="2077510"/>
            <a:ext cx="4684889" cy="2136033"/>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3A93FDEA-CA75-40E7-9286-B96ECD140535}"/>
              </a:ext>
            </a:extLst>
          </p:cNvPr>
          <p:cNvPicPr>
            <a:picLocks noChangeAspect="1"/>
          </p:cNvPicPr>
          <p:nvPr/>
        </p:nvPicPr>
        <p:blipFill>
          <a:blip r:embed="rId6"/>
          <a:stretch>
            <a:fillRect/>
          </a:stretch>
        </p:blipFill>
        <p:spPr>
          <a:xfrm>
            <a:off x="6727861" y="4115268"/>
            <a:ext cx="1987652" cy="241312"/>
          </a:xfrm>
          <a:prstGeom prst="rect">
            <a:avLst/>
          </a:prstGeom>
          <a:ln>
            <a:solidFill>
              <a:schemeClr val="tx1"/>
            </a:solidFill>
          </a:ln>
        </p:spPr>
      </p:pic>
      <p:cxnSp>
        <p:nvCxnSpPr>
          <p:cNvPr id="9" name="Straight Connector 8">
            <a:extLst>
              <a:ext uri="{FF2B5EF4-FFF2-40B4-BE49-F238E27FC236}">
                <a16:creationId xmlns:a16="http://schemas.microsoft.com/office/drawing/2014/main" id="{676D209F-A074-41FF-82EC-BE148C9E4B7E}"/>
              </a:ext>
            </a:extLst>
          </p:cNvPr>
          <p:cNvCxnSpPr>
            <a:cxnSpLocks/>
          </p:cNvCxnSpPr>
          <p:nvPr/>
        </p:nvCxnSpPr>
        <p:spPr>
          <a:xfrm flipH="1">
            <a:off x="6251342" y="4385049"/>
            <a:ext cx="476519" cy="278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5FB7BC-8186-4B79-9933-B56D99EA6B62}"/>
              </a:ext>
            </a:extLst>
          </p:cNvPr>
          <p:cNvPicPr>
            <a:picLocks noChangeAspect="1"/>
          </p:cNvPicPr>
          <p:nvPr/>
        </p:nvPicPr>
        <p:blipFill>
          <a:blip r:embed="rId7"/>
          <a:stretch>
            <a:fillRect/>
          </a:stretch>
        </p:blipFill>
        <p:spPr>
          <a:xfrm>
            <a:off x="6759523" y="2322283"/>
            <a:ext cx="1886047" cy="260363"/>
          </a:xfrm>
          <a:prstGeom prst="rect">
            <a:avLst/>
          </a:prstGeom>
          <a:ln>
            <a:solidFill>
              <a:schemeClr val="tx1"/>
            </a:solidFill>
          </a:ln>
        </p:spPr>
      </p:pic>
      <p:cxnSp>
        <p:nvCxnSpPr>
          <p:cNvPr id="16" name="Straight Connector 15">
            <a:extLst>
              <a:ext uri="{FF2B5EF4-FFF2-40B4-BE49-F238E27FC236}">
                <a16:creationId xmlns:a16="http://schemas.microsoft.com/office/drawing/2014/main" id="{D2D3252A-B29D-432B-87D3-98593834CEE1}"/>
              </a:ext>
            </a:extLst>
          </p:cNvPr>
          <p:cNvCxnSpPr>
            <a:cxnSpLocks/>
          </p:cNvCxnSpPr>
          <p:nvPr/>
        </p:nvCxnSpPr>
        <p:spPr>
          <a:xfrm flipH="1">
            <a:off x="6283004" y="2580503"/>
            <a:ext cx="476519" cy="278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393204"/>
      </p:ext>
    </p:extLst>
  </p:cSld>
  <p:clrMapOvr>
    <a:masterClrMapping/>
  </p:clrMapOvr>
  <mc:AlternateContent xmlns:mc="http://schemas.openxmlformats.org/markup-compatibility/2006" xmlns:p14="http://schemas.microsoft.com/office/powerpoint/2010/main">
    <mc:Choice Requires="p14">
      <p:transition spd="med" p14:dur="700" advTm="71864">
        <p:fade/>
      </p:transition>
    </mc:Choice>
    <mc:Fallback xmlns="">
      <p:transition spd="med" advTm="7186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Phones &amp; Electronic Devices</a:t>
            </a:r>
          </a:p>
        </p:txBody>
      </p:sp>
      <p:sp>
        <p:nvSpPr>
          <p:cNvPr id="3" name="Content Placeholder 2"/>
          <p:cNvSpPr>
            <a:spLocks noGrp="1"/>
          </p:cNvSpPr>
          <p:nvPr>
            <p:ph idx="1"/>
          </p:nvPr>
        </p:nvSpPr>
        <p:spPr>
          <a:xfrm>
            <a:off x="628650" y="1659579"/>
            <a:ext cx="7886700" cy="4351338"/>
          </a:xfrm>
        </p:spPr>
        <p:txBody>
          <a:bodyPr>
            <a:normAutofit/>
          </a:bodyPr>
          <a:lstStyle/>
          <a:p>
            <a:pPr marL="0" indent="0">
              <a:buNone/>
            </a:pPr>
            <a:r>
              <a:rPr lang="en-US" b="1" dirty="0"/>
              <a:t>Minimize Risk</a:t>
            </a:r>
          </a:p>
          <a:p>
            <a:pPr lvl="1"/>
            <a:r>
              <a:rPr lang="en-US" dirty="0"/>
              <a:t>Families should know that cell phones and </a:t>
            </a:r>
            <a:r>
              <a:rPr lang="en-US" b="1" dirty="0"/>
              <a:t>smartwatches</a:t>
            </a:r>
            <a:r>
              <a:rPr lang="en-US" dirty="0"/>
              <a:t> are prohibited in the testing environment</a:t>
            </a:r>
          </a:p>
          <a:p>
            <a:pPr lvl="1"/>
            <a:r>
              <a:rPr lang="en-US" dirty="0"/>
              <a:t>Actively monitor test sessions</a:t>
            </a:r>
          </a:p>
          <a:p>
            <a:pPr lvl="1"/>
            <a:r>
              <a:rPr lang="en-US" dirty="0"/>
              <a:t>Post “No Cell Phone” sign</a:t>
            </a:r>
          </a:p>
          <a:p>
            <a:pPr lvl="1"/>
            <a:r>
              <a:rPr lang="en-US" altLang="en-US" dirty="0"/>
              <a:t>Simple possession can be addressed per the system’s code of conduct</a:t>
            </a:r>
          </a:p>
          <a:p>
            <a:pPr lvl="1"/>
            <a:r>
              <a:rPr lang="en-US" dirty="0"/>
              <a:t>Devise a method to collect and redistribute these devices</a:t>
            </a:r>
          </a:p>
          <a:p>
            <a:pPr lvl="1"/>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701" y="4822371"/>
            <a:ext cx="1616272" cy="1188546"/>
          </a:xfrm>
          <a:prstGeom prst="rect">
            <a:avLst/>
          </a:prstGeom>
        </p:spPr>
      </p:pic>
    </p:spTree>
    <p:extLst>
      <p:ext uri="{BB962C8B-B14F-4D97-AF65-F5344CB8AC3E}">
        <p14:creationId xmlns:p14="http://schemas.microsoft.com/office/powerpoint/2010/main" val="362330531"/>
      </p:ext>
    </p:extLst>
  </p:cSld>
  <p:clrMapOvr>
    <a:masterClrMapping/>
  </p:clrMapOvr>
  <mc:AlternateContent xmlns:mc="http://schemas.openxmlformats.org/markup-compatibility/2006" xmlns:p14="http://schemas.microsoft.com/office/powerpoint/2010/main">
    <mc:Choice Requires="p14">
      <p:transition spd="med" p14:dur="700" advTm="93423">
        <p:fade/>
      </p:transition>
    </mc:Choice>
    <mc:Fallback xmlns="">
      <p:transition spd="med" advTm="9342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Districts Examples</a:t>
            </a:r>
          </a:p>
        </p:txBody>
      </p:sp>
      <p:sp>
        <p:nvSpPr>
          <p:cNvPr id="3" name="Text Placeholder 2"/>
          <p:cNvSpPr>
            <a:spLocks noGrp="1"/>
          </p:cNvSpPr>
          <p:nvPr>
            <p:ph type="body" idx="1"/>
          </p:nvPr>
        </p:nvSpPr>
        <p:spPr/>
        <p:txBody>
          <a:bodyPr/>
          <a:lstStyle/>
          <a:p>
            <a:r>
              <a:rPr lang="en-US" dirty="0">
                <a:solidFill>
                  <a:srgbClr val="0070C0"/>
                </a:solidFill>
              </a:rPr>
              <a:t>Raffle Ticket Method</a:t>
            </a:r>
          </a:p>
        </p:txBody>
      </p:sp>
      <p:sp>
        <p:nvSpPr>
          <p:cNvPr id="4" name="Content Placeholder 3"/>
          <p:cNvSpPr>
            <a:spLocks noGrp="1"/>
          </p:cNvSpPr>
          <p:nvPr>
            <p:ph sz="half" idx="2"/>
          </p:nvPr>
        </p:nvSpPr>
        <p:spPr/>
        <p:txBody>
          <a:bodyPr>
            <a:normAutofit fontScale="92500" lnSpcReduction="10000"/>
          </a:bodyPr>
          <a:lstStyle/>
          <a:p>
            <a:r>
              <a:rPr lang="en-US" dirty="0"/>
              <a:t>Assign a pair of raffle tickets to a student </a:t>
            </a:r>
          </a:p>
          <a:p>
            <a:r>
              <a:rPr lang="en-US" dirty="0"/>
              <a:t>Give the student a ticket and place the matching ticket in a bag with the phone  </a:t>
            </a:r>
          </a:p>
          <a:p>
            <a:r>
              <a:rPr lang="en-US" dirty="0"/>
              <a:t>Return phones to students who have corresponding ticket after testing</a:t>
            </a:r>
          </a:p>
          <a:p>
            <a:endParaRPr lang="en-US" dirty="0"/>
          </a:p>
        </p:txBody>
      </p:sp>
      <p:sp>
        <p:nvSpPr>
          <p:cNvPr id="5" name="Text Placeholder 4"/>
          <p:cNvSpPr>
            <a:spLocks noGrp="1"/>
          </p:cNvSpPr>
          <p:nvPr>
            <p:ph type="body" sz="quarter" idx="3"/>
          </p:nvPr>
        </p:nvSpPr>
        <p:spPr/>
        <p:txBody>
          <a:bodyPr/>
          <a:lstStyle/>
          <a:p>
            <a:r>
              <a:rPr lang="en-US" dirty="0">
                <a:solidFill>
                  <a:srgbClr val="0070C0"/>
                </a:solidFill>
              </a:rPr>
              <a:t>Label Plastic Bag</a:t>
            </a:r>
          </a:p>
        </p:txBody>
      </p:sp>
      <p:sp>
        <p:nvSpPr>
          <p:cNvPr id="6" name="Content Placeholder 5"/>
          <p:cNvSpPr>
            <a:spLocks noGrp="1"/>
          </p:cNvSpPr>
          <p:nvPr>
            <p:ph sz="quarter" idx="4"/>
          </p:nvPr>
        </p:nvSpPr>
        <p:spPr>
          <a:xfrm>
            <a:off x="4627959" y="2505075"/>
            <a:ext cx="3887391" cy="3684588"/>
          </a:xfrm>
        </p:spPr>
        <p:txBody>
          <a:bodyPr/>
          <a:lstStyle/>
          <a:p>
            <a:r>
              <a:rPr lang="en-US" dirty="0"/>
              <a:t>Have students place their name on a bag</a:t>
            </a:r>
          </a:p>
          <a:p>
            <a:r>
              <a:rPr lang="en-US" dirty="0"/>
              <a:t>Students insert their phone into the bag</a:t>
            </a:r>
          </a:p>
          <a:p>
            <a:r>
              <a:rPr lang="en-US" dirty="0"/>
              <a:t>Return the phone to the respective student after testing</a:t>
            </a:r>
          </a:p>
          <a:p>
            <a:endParaRPr lang="en-US" dirty="0"/>
          </a:p>
        </p:txBody>
      </p:sp>
      <p:sp>
        <p:nvSpPr>
          <p:cNvPr id="8" name="Slide Number Placeholder 7"/>
          <p:cNvSpPr>
            <a:spLocks noGrp="1"/>
          </p:cNvSpPr>
          <p:nvPr>
            <p:ph type="sldNum" sz="quarter" idx="4294967295"/>
          </p:nvPr>
        </p:nvSpPr>
        <p:spPr>
          <a:xfrm>
            <a:off x="7086600" y="6356350"/>
            <a:ext cx="2057400" cy="365125"/>
          </a:xfrm>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863251658"/>
      </p:ext>
    </p:extLst>
  </p:cSld>
  <p:clrMapOvr>
    <a:masterClrMapping/>
  </p:clrMapOvr>
  <mc:AlternateContent xmlns:mc="http://schemas.openxmlformats.org/markup-compatibility/2006" xmlns:p14="http://schemas.microsoft.com/office/powerpoint/2010/main">
    <mc:Choice Requires="p14">
      <p:transition spd="med" p14:dur="700" advTm="50441">
        <p:fade/>
      </p:transition>
    </mc:Choice>
    <mc:Fallback xmlns="">
      <p:transition spd="med" advTm="5044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a:t>
            </a:r>
          </a:p>
        </p:txBody>
      </p:sp>
      <p:sp>
        <p:nvSpPr>
          <p:cNvPr id="3" name="Text Placeholder 2"/>
          <p:cNvSpPr>
            <a:spLocks noGrp="1"/>
          </p:cNvSpPr>
          <p:nvPr>
            <p:ph type="body" idx="1"/>
          </p:nvPr>
        </p:nvSpPr>
        <p:spPr/>
        <p:txBody>
          <a:bodyPr>
            <a:normAutofit/>
          </a:bodyPr>
          <a:lstStyle/>
          <a:p>
            <a:r>
              <a:rPr lang="en-US" dirty="0">
                <a:solidFill>
                  <a:srgbClr val="0070C0"/>
                </a:solidFill>
              </a:rPr>
              <a:t>Confirmed Cheating</a:t>
            </a:r>
          </a:p>
        </p:txBody>
      </p:sp>
      <p:sp>
        <p:nvSpPr>
          <p:cNvPr id="4" name="Content Placeholder 3"/>
          <p:cNvSpPr>
            <a:spLocks noGrp="1"/>
          </p:cNvSpPr>
          <p:nvPr>
            <p:ph sz="half" idx="2"/>
          </p:nvPr>
        </p:nvSpPr>
        <p:spPr/>
        <p:txBody>
          <a:bodyPr>
            <a:normAutofit/>
          </a:bodyPr>
          <a:lstStyle/>
          <a:p>
            <a:r>
              <a:rPr lang="en-US" altLang="en-US" sz="1800" dirty="0"/>
              <a:t>If </a:t>
            </a:r>
            <a:r>
              <a:rPr lang="en-US" altLang="en-US" sz="1800" b="1" dirty="0"/>
              <a:t>confirmed</a:t>
            </a:r>
            <a:r>
              <a:rPr lang="en-US" altLang="en-US" sz="1800" dirty="0"/>
              <a:t>, the examiner, must with minimal disruption: </a:t>
            </a:r>
          </a:p>
          <a:p>
            <a:pPr lvl="1"/>
            <a:r>
              <a:rPr lang="en-US" altLang="en-US" sz="1600" dirty="0"/>
              <a:t>collect the device, </a:t>
            </a:r>
          </a:p>
          <a:p>
            <a:pPr lvl="1"/>
            <a:r>
              <a:rPr lang="en-US" altLang="en-US" sz="1600" b="1" dirty="0"/>
              <a:t>stop testing that student</a:t>
            </a:r>
            <a:r>
              <a:rPr lang="en-US" altLang="en-US" sz="1600" dirty="0"/>
              <a:t>, </a:t>
            </a:r>
          </a:p>
          <a:p>
            <a:pPr lvl="1"/>
            <a:r>
              <a:rPr lang="en-US" altLang="en-US" sz="1600" dirty="0"/>
              <a:t>remove the student from the testing session, and </a:t>
            </a:r>
          </a:p>
          <a:p>
            <a:pPr lvl="1"/>
            <a:r>
              <a:rPr lang="en-US" altLang="en-US" sz="1600" dirty="0"/>
              <a:t>notify the School Test Coordinator immediately. </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dirty="0">
                <a:solidFill>
                  <a:srgbClr val="0070C0"/>
                </a:solidFill>
              </a:rPr>
              <a:t>Suspected Cheating</a:t>
            </a:r>
          </a:p>
        </p:txBody>
      </p:sp>
      <p:sp>
        <p:nvSpPr>
          <p:cNvPr id="6" name="Content Placeholder 5"/>
          <p:cNvSpPr>
            <a:spLocks noGrp="1"/>
          </p:cNvSpPr>
          <p:nvPr>
            <p:ph sz="quarter" idx="4"/>
          </p:nvPr>
        </p:nvSpPr>
        <p:spPr/>
        <p:txBody>
          <a:bodyPr/>
          <a:lstStyle/>
          <a:p>
            <a:r>
              <a:rPr lang="en-US" altLang="en-US" sz="1800" dirty="0"/>
              <a:t>If </a:t>
            </a:r>
            <a:r>
              <a:rPr lang="en-US" altLang="en-US" sz="1800" b="1" dirty="0"/>
              <a:t>suspected</a:t>
            </a:r>
            <a:r>
              <a:rPr lang="en-US" altLang="en-US" sz="1800" dirty="0"/>
              <a:t>, but not confirmed, the examiner must with minimal disruption: </a:t>
            </a:r>
          </a:p>
          <a:p>
            <a:pPr lvl="1"/>
            <a:r>
              <a:rPr lang="en-US" altLang="en-US" sz="1600" dirty="0"/>
              <a:t>collect the device, </a:t>
            </a:r>
          </a:p>
          <a:p>
            <a:pPr lvl="1"/>
            <a:r>
              <a:rPr lang="en-US" altLang="en-US" sz="1600" b="1" dirty="0"/>
              <a:t>allow the student to complete testing</a:t>
            </a:r>
            <a:r>
              <a:rPr lang="en-US" altLang="en-US" sz="1600" dirty="0"/>
              <a:t>, </a:t>
            </a:r>
          </a:p>
          <a:p>
            <a:pPr lvl="1"/>
            <a:r>
              <a:rPr lang="en-US" altLang="en-US" sz="1600" dirty="0"/>
              <a:t>notify the School Test Coordinator immediately, and </a:t>
            </a:r>
          </a:p>
          <a:p>
            <a:pPr lvl="1"/>
            <a:r>
              <a:rPr lang="en-US" altLang="en-US" sz="1800" dirty="0"/>
              <a:t>when appropriate attempt to confirm whether or not the device has been used  in violation of the guidelines. </a:t>
            </a:r>
          </a:p>
          <a:p>
            <a:endParaRPr lang="en-US" dirty="0"/>
          </a:p>
        </p:txBody>
      </p:sp>
      <p:sp>
        <p:nvSpPr>
          <p:cNvPr id="8" name="Slide Number Placeholder 7"/>
          <p:cNvSpPr>
            <a:spLocks noGrp="1"/>
          </p:cNvSpPr>
          <p:nvPr>
            <p:ph type="sldNum" sz="quarter" idx="4294967295"/>
          </p:nvPr>
        </p:nvSpPr>
        <p:spPr>
          <a:xfrm>
            <a:off x="7086600" y="6356350"/>
            <a:ext cx="2057400" cy="365125"/>
          </a:xfrm>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214408235"/>
      </p:ext>
    </p:extLst>
  </p:cSld>
  <p:clrMapOvr>
    <a:masterClrMapping/>
  </p:clrMapOvr>
  <mc:AlternateContent xmlns:mc="http://schemas.openxmlformats.org/markup-compatibility/2006" xmlns:p14="http://schemas.microsoft.com/office/powerpoint/2010/main">
    <mc:Choice Requires="p14">
      <p:transition spd="med" p14:dur="700" advTm="53622">
        <p:fade/>
      </p:transition>
    </mc:Choice>
    <mc:Fallback xmlns="">
      <p:transition spd="med" advTm="5362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52130"/>
            <a:ext cx="6316630" cy="1325563"/>
          </a:xfrm>
        </p:spPr>
        <p:txBody>
          <a:bodyPr/>
          <a:lstStyle/>
          <a:p>
            <a:r>
              <a:rPr lang="en-US" dirty="0"/>
              <a:t>What to Do </a:t>
            </a:r>
          </a:p>
        </p:txBody>
      </p:sp>
      <p:sp>
        <p:nvSpPr>
          <p:cNvPr id="3" name="Content Placeholder 2"/>
          <p:cNvSpPr>
            <a:spLocks noGrp="1"/>
          </p:cNvSpPr>
          <p:nvPr>
            <p:ph idx="1"/>
          </p:nvPr>
        </p:nvSpPr>
        <p:spPr>
          <a:xfrm>
            <a:off x="603983" y="1525374"/>
            <a:ext cx="7829480" cy="4534232"/>
          </a:xfrm>
        </p:spPr>
        <p:txBody>
          <a:bodyPr>
            <a:normAutofit/>
          </a:bodyPr>
          <a:lstStyle/>
          <a:p>
            <a:r>
              <a:rPr lang="en-US" altLang="en-US" sz="2600" dirty="0"/>
              <a:t>If a student is too ill to begin testing, allow them to make-up their test</a:t>
            </a:r>
          </a:p>
          <a:p>
            <a:r>
              <a:rPr lang="en-US" altLang="en-US" dirty="0"/>
              <a:t>If a student gets sick between test sections, allow them to complete their test on a make-up day</a:t>
            </a:r>
          </a:p>
          <a:p>
            <a:r>
              <a:rPr lang="en-US" altLang="en-US" dirty="0"/>
              <a:t>If a student gets sick </a:t>
            </a:r>
            <a:r>
              <a:rPr lang="en-US" altLang="en-US" b="1" u="sng" dirty="0"/>
              <a:t>while</a:t>
            </a:r>
            <a:r>
              <a:rPr lang="en-US" altLang="en-US" dirty="0"/>
              <a:t> testing, contact your System Test Coordinator</a:t>
            </a:r>
          </a:p>
          <a:p>
            <a:endParaRPr lang="en-US" dirty="0"/>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3886050714"/>
      </p:ext>
    </p:extLst>
  </p:cSld>
  <p:clrMapOvr>
    <a:masterClrMapping/>
  </p:clrMapOvr>
  <mc:AlternateContent xmlns:mc="http://schemas.openxmlformats.org/markup-compatibility/2006" xmlns:p14="http://schemas.microsoft.com/office/powerpoint/2010/main">
    <mc:Choice Requires="p14">
      <p:transition spd="med" p14:dur="700" advTm="59353">
        <p:fade/>
      </p:transition>
    </mc:Choice>
    <mc:Fallback xmlns="">
      <p:transition spd="med" advTm="5935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Testing Interruption</a:t>
            </a:r>
          </a:p>
        </p:txBody>
      </p:sp>
      <p:sp>
        <p:nvSpPr>
          <p:cNvPr id="3" name="Content Placeholder 2"/>
          <p:cNvSpPr>
            <a:spLocks noGrp="1"/>
          </p:cNvSpPr>
          <p:nvPr>
            <p:ph idx="1"/>
          </p:nvPr>
        </p:nvSpPr>
        <p:spPr/>
        <p:txBody>
          <a:bodyPr>
            <a:normAutofit fontScale="92500" lnSpcReduction="10000"/>
          </a:bodyPr>
          <a:lstStyle/>
          <a:p>
            <a:pPr marL="0" indent="0">
              <a:buNone/>
              <a:defRPr/>
            </a:pPr>
            <a:r>
              <a:rPr lang="en-US" sz="2400" b="1" dirty="0"/>
              <a:t>Minimize risks</a:t>
            </a:r>
          </a:p>
          <a:p>
            <a:pPr lvl="0"/>
            <a:r>
              <a:rPr lang="en-US" sz="2400" dirty="0"/>
              <a:t>Ensure other online, instructional activities will not compete for bandwidth with testing</a:t>
            </a:r>
          </a:p>
          <a:p>
            <a:pPr lvl="0"/>
            <a:r>
              <a:rPr lang="en-US" sz="2400" dirty="0"/>
              <a:t>Perform readiness checks prior to and, where applicable, during testing.</a:t>
            </a:r>
          </a:p>
          <a:p>
            <a:pPr lvl="0"/>
            <a:r>
              <a:rPr lang="en-US" sz="2400" dirty="0"/>
              <a:t>Ensure test content, including TTS, has been downloaded  to COS before testing. </a:t>
            </a:r>
          </a:p>
          <a:p>
            <a:r>
              <a:rPr lang="en-US" sz="2400" dirty="0"/>
              <a:t>Share online troubleshooting tips with examiners</a:t>
            </a:r>
          </a:p>
          <a:p>
            <a:r>
              <a:rPr lang="en-US" sz="2400" dirty="0"/>
              <a:t>Provide contact information for local technology support</a:t>
            </a:r>
          </a:p>
          <a:p>
            <a:r>
              <a:rPr lang="en-US" sz="2400" b="1" dirty="0"/>
              <a:t>Watch weather forecasts to determine potential impact </a:t>
            </a:r>
          </a:p>
          <a:p>
            <a:pPr marL="0" indent="0">
              <a:buNone/>
              <a:defRPr/>
            </a:pPr>
            <a:endParaRPr lang="en-US" sz="2400" dirty="0"/>
          </a:p>
          <a:p>
            <a:pPr marL="0" indent="0">
              <a:buNone/>
            </a:pPr>
            <a:endParaRPr lang="en-US" dirty="0"/>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1088688218"/>
      </p:ext>
    </p:extLst>
  </p:cSld>
  <p:clrMapOvr>
    <a:masterClrMapping/>
  </p:clrMapOvr>
  <mc:AlternateContent xmlns:mc="http://schemas.openxmlformats.org/markup-compatibility/2006" xmlns:p14="http://schemas.microsoft.com/office/powerpoint/2010/main">
    <mc:Choice Requires="p14">
      <p:transition spd="med" p14:dur="700" advTm="76635">
        <p:fade/>
      </p:transition>
    </mc:Choice>
    <mc:Fallback xmlns="">
      <p:transition spd="med" advTm="7663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a:xfrm>
            <a:off x="628650" y="1659579"/>
            <a:ext cx="7886700" cy="4517384"/>
          </a:xfrm>
        </p:spPr>
        <p:txBody>
          <a:bodyPr>
            <a:normAutofit/>
          </a:bodyPr>
          <a:lstStyle/>
          <a:p>
            <a:pPr>
              <a:defRPr/>
            </a:pPr>
            <a:r>
              <a:rPr lang="en-US" sz="2400" dirty="0"/>
              <a:t>If you encounter connectivity issues </a:t>
            </a:r>
          </a:p>
          <a:p>
            <a:pPr lvl="1">
              <a:defRPr/>
            </a:pPr>
            <a:r>
              <a:rPr lang="en-US" sz="2000" b="1" dirty="0"/>
              <a:t>During </a:t>
            </a:r>
            <a:r>
              <a:rPr lang="en-US" sz="2000" dirty="0"/>
              <a:t>testing, </a:t>
            </a:r>
            <a:r>
              <a:rPr lang="en-US" sz="2000" b="1" dirty="0"/>
              <a:t>use the appropriate troubleshooting tools available to correct the issues. </a:t>
            </a:r>
            <a:r>
              <a:rPr lang="en-US" sz="2000" dirty="0"/>
              <a:t> </a:t>
            </a:r>
            <a:r>
              <a:rPr lang="en-US" sz="2000" b="1" dirty="0"/>
              <a:t>If problems persist</a:t>
            </a:r>
            <a:r>
              <a:rPr lang="en-US" sz="2000" dirty="0"/>
              <a:t> your System Test Coordinator will use their best judgment as to whether to allow students to continue </a:t>
            </a:r>
            <a:r>
              <a:rPr lang="en-US" sz="2000" b="1" dirty="0"/>
              <a:t>testing</a:t>
            </a:r>
            <a:r>
              <a:rPr lang="en-US" sz="2000" dirty="0"/>
              <a:t> </a:t>
            </a:r>
          </a:p>
          <a:p>
            <a:pPr>
              <a:defRPr/>
            </a:pPr>
            <a:r>
              <a:rPr lang="en-US" sz="2400" dirty="0"/>
              <a:t>Examiners should keep track of the amount of time students are owed</a:t>
            </a:r>
          </a:p>
          <a:p>
            <a:r>
              <a:rPr lang="en-US" sz="2400" dirty="0"/>
              <a:t>If appropriate, contact DRC Customer Service: 866-282-2249</a:t>
            </a:r>
          </a:p>
          <a:p>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3985275700"/>
      </p:ext>
    </p:extLst>
  </p:cSld>
  <p:clrMapOvr>
    <a:masterClrMapping/>
  </p:clrMapOvr>
  <mc:AlternateContent xmlns:mc="http://schemas.openxmlformats.org/markup-compatibility/2006" xmlns:p14="http://schemas.microsoft.com/office/powerpoint/2010/main">
    <mc:Choice Requires="p14">
      <p:transition spd="med" p14:dur="700" advTm="37219">
        <p:fade/>
      </p:transition>
    </mc:Choice>
    <mc:Fallback xmlns="">
      <p:transition spd="med" advTm="3721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Misconduct</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17</a:t>
            </a:fld>
            <a:endParaRPr lang="en-US" dirty="0"/>
          </a:p>
        </p:txBody>
      </p:sp>
      <p:sp>
        <p:nvSpPr>
          <p:cNvPr id="5" name="Content Placeholder 2"/>
          <p:cNvSpPr txBox="1">
            <a:spLocks/>
          </p:cNvSpPr>
          <p:nvPr/>
        </p:nvSpPr>
        <p:spPr>
          <a:xfrm>
            <a:off x="603983" y="1518138"/>
            <a:ext cx="7936278" cy="45407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t>Minimize Risks</a:t>
            </a:r>
          </a:p>
          <a:p>
            <a:pPr lvl="1"/>
            <a:r>
              <a:rPr lang="en-US" altLang="en-US" dirty="0"/>
              <a:t>Give Examiners manuals to review before testing</a:t>
            </a:r>
          </a:p>
          <a:p>
            <a:pPr lvl="1"/>
            <a:r>
              <a:rPr lang="en-US" altLang="en-US" dirty="0"/>
              <a:t>Remind examiners to follow the script in the Test Administrator’s Manual. </a:t>
            </a:r>
          </a:p>
          <a:p>
            <a:pPr lvl="1"/>
            <a:r>
              <a:rPr lang="en-US" altLang="en-US" dirty="0"/>
              <a:t>Inform examiners that they can answer students’ procedural questions</a:t>
            </a:r>
          </a:p>
          <a:p>
            <a:pPr marL="0" indent="0">
              <a:buNone/>
            </a:pPr>
            <a:r>
              <a:rPr lang="en-US" altLang="en-US" b="1" dirty="0"/>
              <a:t>Handling Situation</a:t>
            </a:r>
          </a:p>
          <a:p>
            <a:pPr lvl="1"/>
            <a:r>
              <a:rPr lang="en-US" altLang="en-US" dirty="0"/>
              <a:t>Staff that become aware of misconduct should follow reporting protocol</a:t>
            </a:r>
          </a:p>
          <a:p>
            <a:pPr lvl="1"/>
            <a:r>
              <a:rPr lang="en-US" altLang="en-US" dirty="0"/>
              <a:t> A referral to the Georgia Professional Standards Commission for disciplinary action may result.</a:t>
            </a:r>
          </a:p>
          <a:p>
            <a:pPr marL="457200" lvl="1" indent="0">
              <a:buNone/>
            </a:pPr>
            <a:endParaRPr lang="en-US" altLang="en-US" dirty="0"/>
          </a:p>
          <a:p>
            <a:pPr lvl="1">
              <a:buFont typeface="Arial" charset="0"/>
              <a:buNone/>
            </a:pPr>
            <a:endParaRPr lang="en-US" altLang="en-US" dirty="0"/>
          </a:p>
        </p:txBody>
      </p:sp>
    </p:spTree>
    <p:extLst>
      <p:ext uri="{BB962C8B-B14F-4D97-AF65-F5344CB8AC3E}">
        <p14:creationId xmlns:p14="http://schemas.microsoft.com/office/powerpoint/2010/main" val="2555662496"/>
      </p:ext>
    </p:extLst>
  </p:cSld>
  <p:clrMapOvr>
    <a:masterClrMapping/>
  </p:clrMapOvr>
  <mc:AlternateContent xmlns:mc="http://schemas.openxmlformats.org/markup-compatibility/2006" xmlns:p14="http://schemas.microsoft.com/office/powerpoint/2010/main">
    <mc:Choice Requires="p14">
      <p:transition spd="med" p14:dur="700" advTm="85666">
        <p:fade/>
      </p:transition>
    </mc:Choice>
    <mc:Fallback xmlns="">
      <p:transition spd="med" advTm="8566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Follow Directions</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18</a:t>
            </a:fld>
            <a:endParaRPr lang="en-US" dirty="0"/>
          </a:p>
        </p:txBody>
      </p:sp>
      <p:sp>
        <p:nvSpPr>
          <p:cNvPr id="6" name="TextBox 5"/>
          <p:cNvSpPr txBox="1"/>
          <p:nvPr/>
        </p:nvSpPr>
        <p:spPr>
          <a:xfrm>
            <a:off x="750627" y="1659579"/>
            <a:ext cx="7690570" cy="3754874"/>
          </a:xfrm>
          <a:prstGeom prst="rect">
            <a:avLst/>
          </a:prstGeom>
          <a:noFill/>
        </p:spPr>
        <p:txBody>
          <a:bodyPr wrap="square" rtlCol="0">
            <a:spAutoFit/>
          </a:bodyPr>
          <a:lstStyle/>
          <a:p>
            <a:r>
              <a:rPr lang="en-US" sz="2800" b="1" dirty="0"/>
              <a:t>Minimize Risks</a:t>
            </a:r>
          </a:p>
          <a:p>
            <a:pPr marL="342900" indent="-342900">
              <a:buFont typeface="Arial" panose="020B0604020202020204" pitchFamily="34" charset="0"/>
              <a:buChar char="•"/>
            </a:pPr>
            <a:r>
              <a:rPr lang="en-US" sz="2400" dirty="0"/>
              <a:t>Ensure students and examiners understand test directions</a:t>
            </a:r>
          </a:p>
          <a:p>
            <a:pPr marL="342900" indent="-342900">
              <a:buFont typeface="Arial" panose="020B0604020202020204" pitchFamily="34" charset="0"/>
              <a:buChar char="•"/>
            </a:pPr>
            <a:r>
              <a:rPr lang="en-US" sz="2400" b="1" dirty="0"/>
              <a:t>Examiners and students should understand how additional time is allocated in increments to actively engaged students.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Experience Online Testing Georgia</a:t>
            </a:r>
          </a:p>
          <a:p>
            <a:pPr marL="800100" lvl="1" indent="-342900">
              <a:buFont typeface="Arial" panose="020B0604020202020204" pitchFamily="34" charset="0"/>
              <a:buChar char="•"/>
            </a:pPr>
            <a:r>
              <a:rPr lang="en-US" sz="2400" b="1" dirty="0">
                <a:hlinkClick r:id="rId3"/>
              </a:rPr>
              <a:t>www.gaexperienceonline.com</a:t>
            </a:r>
            <a:r>
              <a:rPr lang="en-US" sz="2400" b="1" dirty="0"/>
              <a:t> 	</a:t>
            </a:r>
          </a:p>
          <a:p>
            <a:endParaRPr lang="en-US" b="1" dirty="0"/>
          </a:p>
          <a:p>
            <a:endParaRPr lang="en-US" sz="2400" dirty="0"/>
          </a:p>
        </p:txBody>
      </p:sp>
    </p:spTree>
    <p:extLst>
      <p:ext uri="{BB962C8B-B14F-4D97-AF65-F5344CB8AC3E}">
        <p14:creationId xmlns:p14="http://schemas.microsoft.com/office/powerpoint/2010/main" val="722392782"/>
      </p:ext>
    </p:extLst>
  </p:cSld>
  <p:clrMapOvr>
    <a:masterClrMapping/>
  </p:clrMapOvr>
  <mc:AlternateContent xmlns:mc="http://schemas.openxmlformats.org/markup-compatibility/2006" xmlns:p14="http://schemas.microsoft.com/office/powerpoint/2010/main">
    <mc:Choice Requires="p14">
      <p:transition spd="med" p14:dur="700" advTm="77742">
        <p:fade/>
      </p:transition>
    </mc:Choice>
    <mc:Fallback xmlns="">
      <p:transition spd="med" advTm="7774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3" y="202296"/>
            <a:ext cx="6316630" cy="1325563"/>
          </a:xfrm>
        </p:spPr>
        <p:txBody>
          <a:bodyPr/>
          <a:lstStyle/>
          <a:p>
            <a:r>
              <a:rPr lang="en-US" dirty="0"/>
              <a:t>Test Features</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19</a:t>
            </a:fld>
            <a:endParaRPr lang="en-US" dirty="0"/>
          </a:p>
        </p:txBody>
      </p:sp>
      <p:graphicFrame>
        <p:nvGraphicFramePr>
          <p:cNvPr id="5" name="Diagram 4"/>
          <p:cNvGraphicFramePr/>
          <p:nvPr>
            <p:extLst>
              <p:ext uri="{D42A27DB-BD31-4B8C-83A1-F6EECF244321}">
                <p14:modId xmlns:p14="http://schemas.microsoft.com/office/powerpoint/2010/main" val="2330326260"/>
              </p:ext>
            </p:extLst>
          </p:nvPr>
        </p:nvGraphicFramePr>
        <p:xfrm>
          <a:off x="1288472" y="21606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28700" y="1659579"/>
            <a:ext cx="6822281" cy="461665"/>
          </a:xfrm>
          <a:prstGeom prst="rect">
            <a:avLst/>
          </a:prstGeom>
          <a:noFill/>
        </p:spPr>
        <p:txBody>
          <a:bodyPr wrap="square" rtlCol="0">
            <a:spAutoFit/>
          </a:bodyPr>
          <a:lstStyle/>
          <a:p>
            <a:pPr algn="ctr"/>
            <a:r>
              <a:rPr lang="en-US" sz="2400" b="1" dirty="0"/>
              <a:t>Tell students about the symbols they must follow.</a:t>
            </a:r>
          </a:p>
        </p:txBody>
      </p:sp>
    </p:spTree>
    <p:extLst>
      <p:ext uri="{BB962C8B-B14F-4D97-AF65-F5344CB8AC3E}">
        <p14:creationId xmlns:p14="http://schemas.microsoft.com/office/powerpoint/2010/main" val="4057121682"/>
      </p:ext>
    </p:extLst>
  </p:cSld>
  <p:clrMapOvr>
    <a:masterClrMapping/>
  </p:clrMapOvr>
  <mc:AlternateContent xmlns:mc="http://schemas.openxmlformats.org/markup-compatibility/2006" xmlns:p14="http://schemas.microsoft.com/office/powerpoint/2010/main">
    <mc:Choice Requires="p14">
      <p:transition spd="med" p14:dur="700" advTm="68164">
        <p:fade/>
      </p:transition>
    </mc:Choice>
    <mc:Fallback xmlns="">
      <p:transition spd="med" advTm="6816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2</a:t>
            </a:fld>
            <a:endParaRPr lang="en-US" dirty="0"/>
          </a:p>
        </p:txBody>
      </p:sp>
      <p:graphicFrame>
        <p:nvGraphicFramePr>
          <p:cNvPr id="5" name="Diagram 4"/>
          <p:cNvGraphicFramePr/>
          <p:nvPr>
            <p:extLst>
              <p:ext uri="{D42A27DB-BD31-4B8C-83A1-F6EECF244321}">
                <p14:modId xmlns:p14="http://schemas.microsoft.com/office/powerpoint/2010/main" val="31236910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448602"/>
      </p:ext>
    </p:extLst>
  </p:cSld>
  <p:clrMapOvr>
    <a:masterClrMapping/>
  </p:clrMapOvr>
  <mc:AlternateContent xmlns:mc="http://schemas.openxmlformats.org/markup-compatibility/2006" xmlns:p14="http://schemas.microsoft.com/office/powerpoint/2010/main">
    <mc:Choice Requires="p14">
      <p:transition spd="med" p14:dur="700" advTm="17186">
        <p:fade/>
      </p:transition>
    </mc:Choice>
    <mc:Fallback xmlns="">
      <p:transition spd="med" advTm="17186">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706" y="2819308"/>
            <a:ext cx="6316630" cy="1325563"/>
          </a:xfrm>
        </p:spPr>
        <p:txBody>
          <a:bodyPr/>
          <a:lstStyle/>
          <a:p>
            <a:pPr algn="ctr"/>
            <a:r>
              <a:rPr lang="en-US" dirty="0"/>
              <a:t>Thank You</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4200146733"/>
      </p:ext>
    </p:extLst>
  </p:cSld>
  <p:clrMapOvr>
    <a:masterClrMapping/>
  </p:clrMapOvr>
  <mc:AlternateContent xmlns:mc="http://schemas.openxmlformats.org/markup-compatibility/2006" xmlns:p14="http://schemas.microsoft.com/office/powerpoint/2010/main">
    <mc:Choice Requires="p14">
      <p:transition spd="med" p14:dur="700" advTm="52306">
        <p:fade/>
      </p:transition>
    </mc:Choice>
    <mc:Fallback xmlns="">
      <p:transition spd="med" advTm="5230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786422"/>
              </p:ext>
            </p:extLst>
          </p:nvPr>
        </p:nvGraphicFramePr>
        <p:xfrm>
          <a:off x="781050" y="185610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7086600" y="6356350"/>
            <a:ext cx="2057400" cy="365125"/>
          </a:xfrm>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439207202"/>
      </p:ext>
    </p:extLst>
  </p:cSld>
  <p:clrMapOvr>
    <a:masterClrMapping/>
  </p:clrMapOvr>
  <mc:AlternateContent xmlns:mc="http://schemas.openxmlformats.org/markup-compatibility/2006" xmlns:p14="http://schemas.microsoft.com/office/powerpoint/2010/main">
    <mc:Choice Requires="p14">
      <p:transition spd="med" p14:dur="700" advTm="22021">
        <p:fade/>
      </p:transition>
    </mc:Choice>
    <mc:Fallback xmlns="">
      <p:transition spd="med" advTm="2202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p:txBody>
          <a:bodyPr/>
          <a:lstStyle/>
          <a:p>
            <a:pPr marL="0" indent="0" algn="ctr">
              <a:buNone/>
            </a:pPr>
            <a:r>
              <a:rPr lang="en-US" b="1" dirty="0"/>
              <a:t>Protocol</a:t>
            </a: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4</a:t>
            </a:fld>
            <a:endParaRPr lang="en-US" dirty="0"/>
          </a:p>
        </p:txBody>
      </p:sp>
      <p:grpSp>
        <p:nvGrpSpPr>
          <p:cNvPr id="7" name="Group 6"/>
          <p:cNvGrpSpPr/>
          <p:nvPr/>
        </p:nvGrpSpPr>
        <p:grpSpPr>
          <a:xfrm>
            <a:off x="1031631" y="2381737"/>
            <a:ext cx="7127631" cy="2518509"/>
            <a:chOff x="1546942" y="2381737"/>
            <a:chExt cx="6085284" cy="2041773"/>
          </a:xfrm>
        </p:grpSpPr>
        <p:sp>
          <p:nvSpPr>
            <p:cNvPr id="8" name="Freeform: Shape 7"/>
            <p:cNvSpPr/>
            <p:nvPr/>
          </p:nvSpPr>
          <p:spPr>
            <a:xfrm>
              <a:off x="1546942" y="2381737"/>
              <a:ext cx="1601390" cy="2041773"/>
            </a:xfrm>
            <a:custGeom>
              <a:avLst/>
              <a:gdLst>
                <a:gd name="connsiteX0" fmla="*/ 0 w 1601390"/>
                <a:gd name="connsiteY0" fmla="*/ 160139 h 2041773"/>
                <a:gd name="connsiteX1" fmla="*/ 160139 w 1601390"/>
                <a:gd name="connsiteY1" fmla="*/ 0 h 2041773"/>
                <a:gd name="connsiteX2" fmla="*/ 1441251 w 1601390"/>
                <a:gd name="connsiteY2" fmla="*/ 0 h 2041773"/>
                <a:gd name="connsiteX3" fmla="*/ 1601390 w 1601390"/>
                <a:gd name="connsiteY3" fmla="*/ 160139 h 2041773"/>
                <a:gd name="connsiteX4" fmla="*/ 1601390 w 1601390"/>
                <a:gd name="connsiteY4" fmla="*/ 1881634 h 2041773"/>
                <a:gd name="connsiteX5" fmla="*/ 1441251 w 1601390"/>
                <a:gd name="connsiteY5" fmla="*/ 2041773 h 2041773"/>
                <a:gd name="connsiteX6" fmla="*/ 160139 w 1601390"/>
                <a:gd name="connsiteY6" fmla="*/ 2041773 h 2041773"/>
                <a:gd name="connsiteX7" fmla="*/ 0 w 1601390"/>
                <a:gd name="connsiteY7" fmla="*/ 1881634 h 2041773"/>
                <a:gd name="connsiteX8" fmla="*/ 0 w 1601390"/>
                <a:gd name="connsiteY8" fmla="*/ 160139 h 20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2041773">
                  <a:moveTo>
                    <a:pt x="0" y="160139"/>
                  </a:moveTo>
                  <a:cubicBezTo>
                    <a:pt x="0" y="71697"/>
                    <a:pt x="71697" y="0"/>
                    <a:pt x="160139" y="0"/>
                  </a:cubicBezTo>
                  <a:lnTo>
                    <a:pt x="1441251" y="0"/>
                  </a:lnTo>
                  <a:cubicBezTo>
                    <a:pt x="1529693" y="0"/>
                    <a:pt x="1601390" y="71697"/>
                    <a:pt x="1601390" y="160139"/>
                  </a:cubicBezTo>
                  <a:lnTo>
                    <a:pt x="1601390" y="1881634"/>
                  </a:lnTo>
                  <a:cubicBezTo>
                    <a:pt x="1601390" y="1970076"/>
                    <a:pt x="1529693" y="2041773"/>
                    <a:pt x="1441251" y="2041773"/>
                  </a:cubicBezTo>
                  <a:lnTo>
                    <a:pt x="160139" y="2041773"/>
                  </a:lnTo>
                  <a:cubicBezTo>
                    <a:pt x="71697" y="2041773"/>
                    <a:pt x="0" y="1970076"/>
                    <a:pt x="0" y="1881634"/>
                  </a:cubicBezTo>
                  <a:lnTo>
                    <a:pt x="0" y="1601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483" tIns="115483" rIns="115483" bIns="115483" numCol="1" spcCol="1270" anchor="ctr" anchorCtr="0">
              <a:noAutofit/>
            </a:bodyPr>
            <a:lstStyle/>
            <a:p>
              <a:pPr marL="0" lvl="0" indent="0" algn="ctr" defTabSz="800100">
                <a:lnSpc>
                  <a:spcPct val="90000"/>
                </a:lnSpc>
                <a:spcBef>
                  <a:spcPct val="0"/>
                </a:spcBef>
                <a:spcAft>
                  <a:spcPct val="35000"/>
                </a:spcAft>
                <a:buNone/>
              </a:pPr>
              <a:r>
                <a:rPr lang="en-US" sz="1800" kern="1200" dirty="0"/>
                <a:t>Examiner</a:t>
              </a:r>
            </a:p>
            <a:p>
              <a:pPr marL="0" lvl="0" indent="0" algn="ctr" defTabSz="800100">
                <a:lnSpc>
                  <a:spcPct val="90000"/>
                </a:lnSpc>
                <a:spcBef>
                  <a:spcPct val="0"/>
                </a:spcBef>
                <a:spcAft>
                  <a:spcPct val="35000"/>
                </a:spcAft>
                <a:buNone/>
              </a:pPr>
              <a:r>
                <a:rPr lang="en-US" sz="1800" kern="1200" dirty="0"/>
                <a:t>or</a:t>
              </a:r>
            </a:p>
            <a:p>
              <a:pPr marL="0" lvl="0" indent="0" algn="ctr" defTabSz="800100">
                <a:lnSpc>
                  <a:spcPct val="90000"/>
                </a:lnSpc>
                <a:spcBef>
                  <a:spcPct val="0"/>
                </a:spcBef>
                <a:spcAft>
                  <a:spcPct val="35000"/>
                </a:spcAft>
                <a:buNone/>
              </a:pPr>
              <a:r>
                <a:rPr lang="en-US" dirty="0"/>
                <a:t>S</a:t>
              </a:r>
              <a:r>
                <a:rPr lang="en-US" sz="1800" kern="1200" dirty="0"/>
                <a:t>taff </a:t>
              </a:r>
              <a:r>
                <a:rPr lang="en-US" dirty="0"/>
                <a:t>P</a:t>
              </a:r>
              <a:r>
                <a:rPr lang="en-US" sz="1800" kern="1200" dirty="0"/>
                <a:t>erson</a:t>
              </a:r>
            </a:p>
            <a:p>
              <a:pPr marL="0" lvl="0" indent="0" algn="ctr" defTabSz="800100">
                <a:lnSpc>
                  <a:spcPct val="90000"/>
                </a:lnSpc>
                <a:spcBef>
                  <a:spcPct val="0"/>
                </a:spcBef>
                <a:spcAft>
                  <a:spcPct val="35000"/>
                </a:spcAft>
                <a:buNone/>
              </a:pPr>
              <a:r>
                <a:rPr lang="en-US" sz="1800" kern="1200" dirty="0"/>
                <a:t>contacts School Test Coordinator</a:t>
              </a:r>
            </a:p>
          </p:txBody>
        </p:sp>
        <p:sp>
          <p:nvSpPr>
            <p:cNvPr id="9" name="Freeform: Shape 8"/>
            <p:cNvSpPr/>
            <p:nvPr/>
          </p:nvSpPr>
          <p:spPr>
            <a:xfrm>
              <a:off x="3308472" y="3204051"/>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0" name="Freeform: Shape 9"/>
            <p:cNvSpPr/>
            <p:nvPr/>
          </p:nvSpPr>
          <p:spPr>
            <a:xfrm>
              <a:off x="3788889" y="2381737"/>
              <a:ext cx="1601390" cy="2041773"/>
            </a:xfrm>
            <a:custGeom>
              <a:avLst/>
              <a:gdLst>
                <a:gd name="connsiteX0" fmla="*/ 0 w 1601390"/>
                <a:gd name="connsiteY0" fmla="*/ 160139 h 2041773"/>
                <a:gd name="connsiteX1" fmla="*/ 160139 w 1601390"/>
                <a:gd name="connsiteY1" fmla="*/ 0 h 2041773"/>
                <a:gd name="connsiteX2" fmla="*/ 1441251 w 1601390"/>
                <a:gd name="connsiteY2" fmla="*/ 0 h 2041773"/>
                <a:gd name="connsiteX3" fmla="*/ 1601390 w 1601390"/>
                <a:gd name="connsiteY3" fmla="*/ 160139 h 2041773"/>
                <a:gd name="connsiteX4" fmla="*/ 1601390 w 1601390"/>
                <a:gd name="connsiteY4" fmla="*/ 1881634 h 2041773"/>
                <a:gd name="connsiteX5" fmla="*/ 1441251 w 1601390"/>
                <a:gd name="connsiteY5" fmla="*/ 2041773 h 2041773"/>
                <a:gd name="connsiteX6" fmla="*/ 160139 w 1601390"/>
                <a:gd name="connsiteY6" fmla="*/ 2041773 h 2041773"/>
                <a:gd name="connsiteX7" fmla="*/ 0 w 1601390"/>
                <a:gd name="connsiteY7" fmla="*/ 1881634 h 2041773"/>
                <a:gd name="connsiteX8" fmla="*/ 0 w 1601390"/>
                <a:gd name="connsiteY8" fmla="*/ 160139 h 20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2041773">
                  <a:moveTo>
                    <a:pt x="0" y="160139"/>
                  </a:moveTo>
                  <a:cubicBezTo>
                    <a:pt x="0" y="71697"/>
                    <a:pt x="71697" y="0"/>
                    <a:pt x="160139" y="0"/>
                  </a:cubicBezTo>
                  <a:lnTo>
                    <a:pt x="1441251" y="0"/>
                  </a:lnTo>
                  <a:cubicBezTo>
                    <a:pt x="1529693" y="0"/>
                    <a:pt x="1601390" y="71697"/>
                    <a:pt x="1601390" y="160139"/>
                  </a:cubicBezTo>
                  <a:lnTo>
                    <a:pt x="1601390" y="1881634"/>
                  </a:lnTo>
                  <a:cubicBezTo>
                    <a:pt x="1601390" y="1970076"/>
                    <a:pt x="1529693" y="2041773"/>
                    <a:pt x="1441251" y="2041773"/>
                  </a:cubicBezTo>
                  <a:lnTo>
                    <a:pt x="160139" y="2041773"/>
                  </a:lnTo>
                  <a:cubicBezTo>
                    <a:pt x="71697" y="2041773"/>
                    <a:pt x="0" y="1970076"/>
                    <a:pt x="0" y="1881634"/>
                  </a:cubicBezTo>
                  <a:lnTo>
                    <a:pt x="0" y="1601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483" tIns="115483" rIns="115483" bIns="115483" numCol="1" spcCol="1270" anchor="ctr" anchorCtr="0">
              <a:noAutofit/>
            </a:bodyPr>
            <a:lstStyle/>
            <a:p>
              <a:pPr marL="0" lvl="0" indent="0" algn="ctr" defTabSz="800100">
                <a:lnSpc>
                  <a:spcPct val="90000"/>
                </a:lnSpc>
                <a:spcBef>
                  <a:spcPct val="0"/>
                </a:spcBef>
                <a:spcAft>
                  <a:spcPct val="35000"/>
                </a:spcAft>
                <a:buNone/>
              </a:pPr>
              <a:r>
                <a:rPr lang="en-US" sz="1800" kern="1200" dirty="0"/>
                <a:t>School Test Coordinator </a:t>
              </a:r>
              <a:r>
                <a:rPr lang="en-US" dirty="0"/>
                <a:t>informs </a:t>
              </a:r>
            </a:p>
            <a:p>
              <a:pPr marL="0" lvl="0" indent="0" algn="ctr" defTabSz="800100">
                <a:lnSpc>
                  <a:spcPct val="90000"/>
                </a:lnSpc>
                <a:spcBef>
                  <a:spcPct val="0"/>
                </a:spcBef>
                <a:spcAft>
                  <a:spcPct val="35000"/>
                </a:spcAft>
                <a:buNone/>
              </a:pPr>
              <a:r>
                <a:rPr lang="en-US" sz="1800" kern="1200" dirty="0"/>
                <a:t>System Test Coordinator &amp; Principal</a:t>
              </a:r>
            </a:p>
          </p:txBody>
        </p:sp>
        <p:sp>
          <p:nvSpPr>
            <p:cNvPr id="11" name="Freeform: Shape 10"/>
            <p:cNvSpPr/>
            <p:nvPr/>
          </p:nvSpPr>
          <p:spPr>
            <a:xfrm>
              <a:off x="5550419" y="3204051"/>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2" name="Freeform: Shape 11"/>
            <p:cNvSpPr/>
            <p:nvPr/>
          </p:nvSpPr>
          <p:spPr>
            <a:xfrm>
              <a:off x="6030836" y="2381737"/>
              <a:ext cx="1601390" cy="2041773"/>
            </a:xfrm>
            <a:custGeom>
              <a:avLst/>
              <a:gdLst>
                <a:gd name="connsiteX0" fmla="*/ 0 w 1601390"/>
                <a:gd name="connsiteY0" fmla="*/ 160139 h 2041773"/>
                <a:gd name="connsiteX1" fmla="*/ 160139 w 1601390"/>
                <a:gd name="connsiteY1" fmla="*/ 0 h 2041773"/>
                <a:gd name="connsiteX2" fmla="*/ 1441251 w 1601390"/>
                <a:gd name="connsiteY2" fmla="*/ 0 h 2041773"/>
                <a:gd name="connsiteX3" fmla="*/ 1601390 w 1601390"/>
                <a:gd name="connsiteY3" fmla="*/ 160139 h 2041773"/>
                <a:gd name="connsiteX4" fmla="*/ 1601390 w 1601390"/>
                <a:gd name="connsiteY4" fmla="*/ 1881634 h 2041773"/>
                <a:gd name="connsiteX5" fmla="*/ 1441251 w 1601390"/>
                <a:gd name="connsiteY5" fmla="*/ 2041773 h 2041773"/>
                <a:gd name="connsiteX6" fmla="*/ 160139 w 1601390"/>
                <a:gd name="connsiteY6" fmla="*/ 2041773 h 2041773"/>
                <a:gd name="connsiteX7" fmla="*/ 0 w 1601390"/>
                <a:gd name="connsiteY7" fmla="*/ 1881634 h 2041773"/>
                <a:gd name="connsiteX8" fmla="*/ 0 w 1601390"/>
                <a:gd name="connsiteY8" fmla="*/ 160139 h 20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2041773">
                  <a:moveTo>
                    <a:pt x="0" y="160139"/>
                  </a:moveTo>
                  <a:cubicBezTo>
                    <a:pt x="0" y="71697"/>
                    <a:pt x="71697" y="0"/>
                    <a:pt x="160139" y="0"/>
                  </a:cubicBezTo>
                  <a:lnTo>
                    <a:pt x="1441251" y="0"/>
                  </a:lnTo>
                  <a:cubicBezTo>
                    <a:pt x="1529693" y="0"/>
                    <a:pt x="1601390" y="71697"/>
                    <a:pt x="1601390" y="160139"/>
                  </a:cubicBezTo>
                  <a:lnTo>
                    <a:pt x="1601390" y="1881634"/>
                  </a:lnTo>
                  <a:cubicBezTo>
                    <a:pt x="1601390" y="1970076"/>
                    <a:pt x="1529693" y="2041773"/>
                    <a:pt x="1441251" y="2041773"/>
                  </a:cubicBezTo>
                  <a:lnTo>
                    <a:pt x="160139" y="2041773"/>
                  </a:lnTo>
                  <a:cubicBezTo>
                    <a:pt x="71697" y="2041773"/>
                    <a:pt x="0" y="1970076"/>
                    <a:pt x="0" y="1881634"/>
                  </a:cubicBezTo>
                  <a:lnTo>
                    <a:pt x="0" y="1601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483" tIns="115483" rIns="115483" bIns="115483" numCol="1" spcCol="1270" anchor="ctr" anchorCtr="0">
              <a:noAutofit/>
            </a:bodyPr>
            <a:lstStyle/>
            <a:p>
              <a:pPr marL="0" lvl="0" indent="0" algn="ctr" defTabSz="800100">
                <a:lnSpc>
                  <a:spcPct val="90000"/>
                </a:lnSpc>
                <a:spcBef>
                  <a:spcPct val="0"/>
                </a:spcBef>
                <a:spcAft>
                  <a:spcPct val="35000"/>
                </a:spcAft>
                <a:buNone/>
              </a:pPr>
              <a:r>
                <a:rPr lang="en-US" sz="1800" kern="1200" dirty="0"/>
                <a:t>System Test Coordinator contacts  Assessment Division</a:t>
              </a:r>
            </a:p>
          </p:txBody>
        </p:sp>
      </p:grpSp>
    </p:spTree>
    <p:extLst>
      <p:ext uri="{BB962C8B-B14F-4D97-AF65-F5344CB8AC3E}">
        <p14:creationId xmlns:p14="http://schemas.microsoft.com/office/powerpoint/2010/main" val="1606730563"/>
      </p:ext>
    </p:extLst>
  </p:cSld>
  <p:clrMapOvr>
    <a:masterClrMapping/>
  </p:clrMapOvr>
  <mc:AlternateContent xmlns:mc="http://schemas.openxmlformats.org/markup-compatibility/2006" xmlns:p14="http://schemas.microsoft.com/office/powerpoint/2010/main">
    <mc:Choice Requires="p14">
      <p:transition spd="med" p14:dur="700" advTm="36912">
        <p:fade/>
      </p:transition>
    </mc:Choice>
    <mc:Fallback xmlns="">
      <p:transition spd="med" advTm="3691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5</a:t>
            </a:fld>
            <a:endParaRPr lang="en-US" dirty="0"/>
          </a:p>
        </p:txBody>
      </p:sp>
      <p:sp>
        <p:nvSpPr>
          <p:cNvPr id="3" name="Content Placeholder 2"/>
          <p:cNvSpPr txBox="1">
            <a:spLocks/>
          </p:cNvSpPr>
          <p:nvPr/>
        </p:nvSpPr>
        <p:spPr>
          <a:xfrm>
            <a:off x="739471" y="1836751"/>
            <a:ext cx="7800790" cy="43069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dirty="0"/>
              <a:t>The School Test Coordinator must provide information to the System Test Coordinator that details:</a:t>
            </a:r>
          </a:p>
          <a:p>
            <a:pPr lvl="1">
              <a:defRPr/>
            </a:pPr>
            <a:r>
              <a:rPr lang="en-US" altLang="en-US" sz="2000" dirty="0"/>
              <a:t>What happened</a:t>
            </a:r>
          </a:p>
          <a:p>
            <a:pPr lvl="1">
              <a:defRPr/>
            </a:pPr>
            <a:r>
              <a:rPr lang="en-US" altLang="en-US" sz="2000" dirty="0"/>
              <a:t>Who was involved</a:t>
            </a:r>
            <a:endParaRPr lang="en-US" altLang="en-US" sz="1600" dirty="0"/>
          </a:p>
          <a:p>
            <a:pPr lvl="1">
              <a:defRPr/>
            </a:pPr>
            <a:r>
              <a:rPr lang="en-US" altLang="en-US" sz="2000" dirty="0"/>
              <a:t>To what degree was the student disadvantaged or advantaged</a:t>
            </a:r>
          </a:p>
          <a:p>
            <a:pPr lvl="1">
              <a:defRPr/>
            </a:pPr>
            <a:r>
              <a:rPr lang="en-US" altLang="en-US" sz="2000" dirty="0"/>
              <a:t> What information supports the district’s recommendation(s) or conclusions (e.g., written statements, video…)</a:t>
            </a:r>
          </a:p>
          <a:p>
            <a:pPr marL="0" indent="0">
              <a:buNone/>
              <a:defRPr/>
            </a:pPr>
            <a:endParaRPr lang="en-US" altLang="en-US" sz="2400" dirty="0"/>
          </a:p>
          <a:p>
            <a:pPr>
              <a:defRPr/>
            </a:pPr>
            <a:endParaRPr lang="en-US" altLang="en-US" sz="2000" dirty="0"/>
          </a:p>
          <a:p>
            <a:pPr>
              <a:defRPr/>
            </a:pPr>
            <a:endParaRPr lang="en-US" altLang="en-US" dirty="0"/>
          </a:p>
          <a:p>
            <a:pPr lvl="2">
              <a:buFont typeface="Arial" charset="0"/>
              <a:buNone/>
              <a:defRPr/>
            </a:pPr>
            <a:endParaRPr lang="en-US" altLang="en-US" sz="1800" dirty="0"/>
          </a:p>
          <a:p>
            <a:pPr lvl="1">
              <a:buFont typeface="Arial" charset="0"/>
              <a:buNone/>
              <a:defRPr/>
            </a:pPr>
            <a:endParaRPr lang="en-US" altLang="en-US" dirty="0"/>
          </a:p>
        </p:txBody>
      </p:sp>
    </p:spTree>
    <p:extLst>
      <p:ext uri="{BB962C8B-B14F-4D97-AF65-F5344CB8AC3E}">
        <p14:creationId xmlns:p14="http://schemas.microsoft.com/office/powerpoint/2010/main" val="117201056"/>
      </p:ext>
    </p:extLst>
  </p:cSld>
  <p:clrMapOvr>
    <a:masterClrMapping/>
  </p:clrMapOvr>
  <mc:AlternateContent xmlns:mc="http://schemas.openxmlformats.org/markup-compatibility/2006" xmlns:p14="http://schemas.microsoft.com/office/powerpoint/2010/main">
    <mc:Choice Requires="p14">
      <p:transition spd="med" p14:dur="700" advTm="50849">
        <p:fade/>
      </p:transition>
    </mc:Choice>
    <mc:Fallback xmlns="">
      <p:transition spd="med" advTm="5084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6</a:t>
            </a:fld>
            <a:endParaRPr lang="en-US" dirty="0"/>
          </a:p>
        </p:txBody>
      </p:sp>
      <p:sp>
        <p:nvSpPr>
          <p:cNvPr id="3" name="TextBox 2"/>
          <p:cNvSpPr txBox="1"/>
          <p:nvPr/>
        </p:nvSpPr>
        <p:spPr>
          <a:xfrm>
            <a:off x="876358" y="1797692"/>
            <a:ext cx="7255966" cy="2062103"/>
          </a:xfrm>
          <a:prstGeom prst="rect">
            <a:avLst/>
          </a:prstGeom>
          <a:noFill/>
        </p:spPr>
        <p:txBody>
          <a:bodyPr wrap="square" rtlCol="0">
            <a:spAutoFit/>
          </a:bodyPr>
          <a:lstStyle/>
          <a:p>
            <a:pPr marL="342900" indent="-342900">
              <a:buFont typeface="Arial" panose="020B0604020202020204" pitchFamily="34" charset="0"/>
              <a:buChar char="•"/>
            </a:pPr>
            <a:r>
              <a:rPr lang="en-US" sz="2800" dirty="0"/>
              <a:t>School Test Coordinator tells the System Test Coordinator about an irregularity</a:t>
            </a:r>
          </a:p>
          <a:p>
            <a:pPr marL="800100" lvl="1" indent="-342900">
              <a:buFont typeface="Arial" panose="020B0604020202020204" pitchFamily="34" charset="0"/>
              <a:buChar char="•"/>
            </a:pPr>
            <a:r>
              <a:rPr lang="en-US" sz="2400" dirty="0"/>
              <a:t>A student left the classroom unsupervised</a:t>
            </a:r>
          </a:p>
          <a:p>
            <a:pPr marL="800100" lvl="1" indent="-342900">
              <a:buFont typeface="Arial" panose="020B0604020202020204" pitchFamily="34" charset="0"/>
              <a:buChar char="•"/>
            </a:pPr>
            <a:r>
              <a:rPr lang="en-US" sz="2400" dirty="0"/>
              <a:t>School Testing Coordinator was required provide proper documentation</a:t>
            </a:r>
          </a:p>
        </p:txBody>
      </p:sp>
    </p:spTree>
    <p:extLst>
      <p:ext uri="{BB962C8B-B14F-4D97-AF65-F5344CB8AC3E}">
        <p14:creationId xmlns:p14="http://schemas.microsoft.com/office/powerpoint/2010/main" val="3568561838"/>
      </p:ext>
    </p:extLst>
  </p:cSld>
  <p:clrMapOvr>
    <a:masterClrMapping/>
  </p:clrMapOvr>
  <mc:AlternateContent xmlns:mc="http://schemas.openxmlformats.org/markup-compatibility/2006" xmlns:p14="http://schemas.microsoft.com/office/powerpoint/2010/main">
    <mc:Choice Requires="p14">
      <p:transition spd="med" p14:dur="700" advTm="32975">
        <p:fade/>
      </p:transition>
    </mc:Choice>
    <mc:Fallback xmlns="">
      <p:transition spd="med" advTm="3297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7</a:t>
            </a:fld>
            <a:endParaRPr lang="en-US" dirty="0"/>
          </a:p>
        </p:txBody>
      </p:sp>
      <p:sp>
        <p:nvSpPr>
          <p:cNvPr id="25" name="Freeform: Shape 24"/>
          <p:cNvSpPr/>
          <p:nvPr/>
        </p:nvSpPr>
        <p:spPr>
          <a:xfrm>
            <a:off x="783198" y="1829856"/>
            <a:ext cx="7886700" cy="835379"/>
          </a:xfrm>
          <a:custGeom>
            <a:avLst/>
            <a:gdLst>
              <a:gd name="connsiteX0" fmla="*/ 0 w 7886700"/>
              <a:gd name="connsiteY0" fmla="*/ 139233 h 835379"/>
              <a:gd name="connsiteX1" fmla="*/ 139233 w 7886700"/>
              <a:gd name="connsiteY1" fmla="*/ 0 h 835379"/>
              <a:gd name="connsiteX2" fmla="*/ 7747467 w 7886700"/>
              <a:gd name="connsiteY2" fmla="*/ 0 h 835379"/>
              <a:gd name="connsiteX3" fmla="*/ 7886700 w 7886700"/>
              <a:gd name="connsiteY3" fmla="*/ 139233 h 835379"/>
              <a:gd name="connsiteX4" fmla="*/ 7886700 w 7886700"/>
              <a:gd name="connsiteY4" fmla="*/ 696146 h 835379"/>
              <a:gd name="connsiteX5" fmla="*/ 7747467 w 7886700"/>
              <a:gd name="connsiteY5" fmla="*/ 835379 h 835379"/>
              <a:gd name="connsiteX6" fmla="*/ 139233 w 7886700"/>
              <a:gd name="connsiteY6" fmla="*/ 835379 h 835379"/>
              <a:gd name="connsiteX7" fmla="*/ 0 w 7886700"/>
              <a:gd name="connsiteY7" fmla="*/ 696146 h 835379"/>
              <a:gd name="connsiteX8" fmla="*/ 0 w 7886700"/>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835379">
                <a:moveTo>
                  <a:pt x="0" y="139233"/>
                </a:moveTo>
                <a:cubicBezTo>
                  <a:pt x="0" y="62337"/>
                  <a:pt x="62337" y="0"/>
                  <a:pt x="139233" y="0"/>
                </a:cubicBezTo>
                <a:lnTo>
                  <a:pt x="7747467" y="0"/>
                </a:lnTo>
                <a:cubicBezTo>
                  <a:pt x="7824363" y="0"/>
                  <a:pt x="7886700" y="62337"/>
                  <a:pt x="7886700" y="139233"/>
                </a:cubicBezTo>
                <a:lnTo>
                  <a:pt x="7886700" y="696146"/>
                </a:lnTo>
                <a:cubicBezTo>
                  <a:pt x="7886700" y="773042"/>
                  <a:pt x="7824363" y="835379"/>
                  <a:pt x="7747467" y="835379"/>
                </a:cubicBezTo>
                <a:lnTo>
                  <a:pt x="139233" y="835379"/>
                </a:lnTo>
                <a:cubicBezTo>
                  <a:pt x="62337" y="835379"/>
                  <a:pt x="0" y="773042"/>
                  <a:pt x="0" y="696146"/>
                </a:cubicBezTo>
                <a:lnTo>
                  <a:pt x="0" y="1392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US" sz="2100" kern="1200" dirty="0"/>
              <a:t>Ms. Smith allowed Malcolm Jacobs to walk unsupervised to the office prior to the break. </a:t>
            </a:r>
          </a:p>
        </p:txBody>
      </p:sp>
      <p:sp>
        <p:nvSpPr>
          <p:cNvPr id="26" name="Freeform: Shape 25"/>
          <p:cNvSpPr/>
          <p:nvPr/>
        </p:nvSpPr>
        <p:spPr>
          <a:xfrm>
            <a:off x="783198" y="2725716"/>
            <a:ext cx="7886700" cy="759435"/>
          </a:xfrm>
          <a:custGeom>
            <a:avLst/>
            <a:gdLst>
              <a:gd name="connsiteX0" fmla="*/ 0 w 7886700"/>
              <a:gd name="connsiteY0" fmla="*/ 126575 h 759435"/>
              <a:gd name="connsiteX1" fmla="*/ 126575 w 7886700"/>
              <a:gd name="connsiteY1" fmla="*/ 0 h 759435"/>
              <a:gd name="connsiteX2" fmla="*/ 7760125 w 7886700"/>
              <a:gd name="connsiteY2" fmla="*/ 0 h 759435"/>
              <a:gd name="connsiteX3" fmla="*/ 7886700 w 7886700"/>
              <a:gd name="connsiteY3" fmla="*/ 126575 h 759435"/>
              <a:gd name="connsiteX4" fmla="*/ 7886700 w 7886700"/>
              <a:gd name="connsiteY4" fmla="*/ 632860 h 759435"/>
              <a:gd name="connsiteX5" fmla="*/ 7760125 w 7886700"/>
              <a:gd name="connsiteY5" fmla="*/ 759435 h 759435"/>
              <a:gd name="connsiteX6" fmla="*/ 126575 w 7886700"/>
              <a:gd name="connsiteY6" fmla="*/ 759435 h 759435"/>
              <a:gd name="connsiteX7" fmla="*/ 0 w 7886700"/>
              <a:gd name="connsiteY7" fmla="*/ 632860 h 759435"/>
              <a:gd name="connsiteX8" fmla="*/ 0 w 7886700"/>
              <a:gd name="connsiteY8" fmla="*/ 126575 h 7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59435">
                <a:moveTo>
                  <a:pt x="0" y="126575"/>
                </a:moveTo>
                <a:cubicBezTo>
                  <a:pt x="0" y="56670"/>
                  <a:pt x="56670" y="0"/>
                  <a:pt x="126575" y="0"/>
                </a:cubicBezTo>
                <a:lnTo>
                  <a:pt x="7760125" y="0"/>
                </a:lnTo>
                <a:cubicBezTo>
                  <a:pt x="7830030" y="0"/>
                  <a:pt x="7886700" y="56670"/>
                  <a:pt x="7886700" y="126575"/>
                </a:cubicBezTo>
                <a:lnTo>
                  <a:pt x="7886700" y="632860"/>
                </a:lnTo>
                <a:cubicBezTo>
                  <a:pt x="7886700" y="702765"/>
                  <a:pt x="7830030" y="759435"/>
                  <a:pt x="7760125" y="759435"/>
                </a:cubicBezTo>
                <a:lnTo>
                  <a:pt x="126575" y="759435"/>
                </a:lnTo>
                <a:cubicBezTo>
                  <a:pt x="56670" y="759435"/>
                  <a:pt x="0" y="702765"/>
                  <a:pt x="0" y="632860"/>
                </a:cubicBezTo>
                <a:lnTo>
                  <a:pt x="0" y="126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083" tIns="117083" rIns="117083" bIns="117083" numCol="1" spcCol="1270" anchor="ctr" anchorCtr="0">
            <a:noAutofit/>
          </a:bodyPr>
          <a:lstStyle/>
          <a:p>
            <a:pPr marL="0" lvl="0" indent="0" algn="l" defTabSz="933450">
              <a:lnSpc>
                <a:spcPct val="90000"/>
              </a:lnSpc>
              <a:spcBef>
                <a:spcPct val="0"/>
              </a:spcBef>
              <a:spcAft>
                <a:spcPct val="35000"/>
              </a:spcAft>
              <a:buNone/>
            </a:pPr>
            <a:r>
              <a:rPr lang="en-US" sz="2100" dirty="0"/>
              <a:t>He was away for 10 minutes. Video shows he went straight to the office</a:t>
            </a:r>
            <a:endParaRPr lang="en-US" sz="2100" kern="1200" dirty="0"/>
          </a:p>
        </p:txBody>
      </p:sp>
      <p:sp>
        <p:nvSpPr>
          <p:cNvPr id="27" name="Freeform: Shape 26"/>
          <p:cNvSpPr/>
          <p:nvPr/>
        </p:nvSpPr>
        <p:spPr>
          <a:xfrm>
            <a:off x="783198" y="3545631"/>
            <a:ext cx="7886700" cy="835379"/>
          </a:xfrm>
          <a:custGeom>
            <a:avLst/>
            <a:gdLst>
              <a:gd name="connsiteX0" fmla="*/ 0 w 7886700"/>
              <a:gd name="connsiteY0" fmla="*/ 139233 h 835379"/>
              <a:gd name="connsiteX1" fmla="*/ 139233 w 7886700"/>
              <a:gd name="connsiteY1" fmla="*/ 0 h 835379"/>
              <a:gd name="connsiteX2" fmla="*/ 7747467 w 7886700"/>
              <a:gd name="connsiteY2" fmla="*/ 0 h 835379"/>
              <a:gd name="connsiteX3" fmla="*/ 7886700 w 7886700"/>
              <a:gd name="connsiteY3" fmla="*/ 139233 h 835379"/>
              <a:gd name="connsiteX4" fmla="*/ 7886700 w 7886700"/>
              <a:gd name="connsiteY4" fmla="*/ 696146 h 835379"/>
              <a:gd name="connsiteX5" fmla="*/ 7747467 w 7886700"/>
              <a:gd name="connsiteY5" fmla="*/ 835379 h 835379"/>
              <a:gd name="connsiteX6" fmla="*/ 139233 w 7886700"/>
              <a:gd name="connsiteY6" fmla="*/ 835379 h 835379"/>
              <a:gd name="connsiteX7" fmla="*/ 0 w 7886700"/>
              <a:gd name="connsiteY7" fmla="*/ 696146 h 835379"/>
              <a:gd name="connsiteX8" fmla="*/ 0 w 7886700"/>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835379">
                <a:moveTo>
                  <a:pt x="0" y="139233"/>
                </a:moveTo>
                <a:cubicBezTo>
                  <a:pt x="0" y="62337"/>
                  <a:pt x="62337" y="0"/>
                  <a:pt x="139233" y="0"/>
                </a:cubicBezTo>
                <a:lnTo>
                  <a:pt x="7747467" y="0"/>
                </a:lnTo>
                <a:cubicBezTo>
                  <a:pt x="7824363" y="0"/>
                  <a:pt x="7886700" y="62337"/>
                  <a:pt x="7886700" y="139233"/>
                </a:cubicBezTo>
                <a:lnTo>
                  <a:pt x="7886700" y="696146"/>
                </a:lnTo>
                <a:cubicBezTo>
                  <a:pt x="7886700" y="773042"/>
                  <a:pt x="7824363" y="835379"/>
                  <a:pt x="7747467" y="835379"/>
                </a:cubicBezTo>
                <a:lnTo>
                  <a:pt x="139233" y="835379"/>
                </a:lnTo>
                <a:cubicBezTo>
                  <a:pt x="62337" y="835379"/>
                  <a:pt x="0" y="773042"/>
                  <a:pt x="0" y="696146"/>
                </a:cubicBezTo>
                <a:lnTo>
                  <a:pt x="0" y="1392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790" tIns="120790" rIns="120790" bIns="120790" numCol="1" spcCol="1270" anchor="ctr" anchorCtr="0">
            <a:noAutofit/>
          </a:bodyPr>
          <a:lstStyle/>
          <a:p>
            <a:pPr lvl="0" defTabSz="933450">
              <a:lnSpc>
                <a:spcPct val="90000"/>
              </a:lnSpc>
              <a:spcBef>
                <a:spcPct val="0"/>
              </a:spcBef>
              <a:spcAft>
                <a:spcPct val="35000"/>
              </a:spcAft>
            </a:pPr>
            <a:r>
              <a:rPr lang="en-US" sz="2100" kern="1200" dirty="0"/>
              <a:t>While in the office, he did not have access to  electronic equipment or test related content.</a:t>
            </a:r>
          </a:p>
        </p:txBody>
      </p:sp>
      <p:sp>
        <p:nvSpPr>
          <p:cNvPr id="29" name="Freeform: Shape 28"/>
          <p:cNvSpPr/>
          <p:nvPr/>
        </p:nvSpPr>
        <p:spPr>
          <a:xfrm>
            <a:off x="783198" y="4441490"/>
            <a:ext cx="7886700" cy="835379"/>
          </a:xfrm>
          <a:custGeom>
            <a:avLst/>
            <a:gdLst>
              <a:gd name="connsiteX0" fmla="*/ 0 w 7886700"/>
              <a:gd name="connsiteY0" fmla="*/ 139233 h 835379"/>
              <a:gd name="connsiteX1" fmla="*/ 139233 w 7886700"/>
              <a:gd name="connsiteY1" fmla="*/ 0 h 835379"/>
              <a:gd name="connsiteX2" fmla="*/ 7747467 w 7886700"/>
              <a:gd name="connsiteY2" fmla="*/ 0 h 835379"/>
              <a:gd name="connsiteX3" fmla="*/ 7886700 w 7886700"/>
              <a:gd name="connsiteY3" fmla="*/ 139233 h 835379"/>
              <a:gd name="connsiteX4" fmla="*/ 7886700 w 7886700"/>
              <a:gd name="connsiteY4" fmla="*/ 696146 h 835379"/>
              <a:gd name="connsiteX5" fmla="*/ 7747467 w 7886700"/>
              <a:gd name="connsiteY5" fmla="*/ 835379 h 835379"/>
              <a:gd name="connsiteX6" fmla="*/ 139233 w 7886700"/>
              <a:gd name="connsiteY6" fmla="*/ 835379 h 835379"/>
              <a:gd name="connsiteX7" fmla="*/ 0 w 7886700"/>
              <a:gd name="connsiteY7" fmla="*/ 696146 h 835379"/>
              <a:gd name="connsiteX8" fmla="*/ 0 w 7886700"/>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835379">
                <a:moveTo>
                  <a:pt x="0" y="139233"/>
                </a:moveTo>
                <a:cubicBezTo>
                  <a:pt x="0" y="62337"/>
                  <a:pt x="62337" y="0"/>
                  <a:pt x="139233" y="0"/>
                </a:cubicBezTo>
                <a:lnTo>
                  <a:pt x="7747467" y="0"/>
                </a:lnTo>
                <a:cubicBezTo>
                  <a:pt x="7824363" y="0"/>
                  <a:pt x="7886700" y="62337"/>
                  <a:pt x="7886700" y="139233"/>
                </a:cubicBezTo>
                <a:lnTo>
                  <a:pt x="7886700" y="696146"/>
                </a:lnTo>
                <a:cubicBezTo>
                  <a:pt x="7886700" y="773042"/>
                  <a:pt x="7824363" y="835379"/>
                  <a:pt x="7747467" y="835379"/>
                </a:cubicBezTo>
                <a:lnTo>
                  <a:pt x="139233" y="835379"/>
                </a:lnTo>
                <a:cubicBezTo>
                  <a:pt x="62337" y="835379"/>
                  <a:pt x="0" y="773042"/>
                  <a:pt x="0" y="696146"/>
                </a:cubicBezTo>
                <a:lnTo>
                  <a:pt x="0" y="1392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790" tIns="120790" rIns="120790" bIns="120790" numCol="1" spcCol="1270" anchor="ctr" anchorCtr="0">
            <a:noAutofit/>
          </a:bodyPr>
          <a:lstStyle/>
          <a:p>
            <a:pPr lvl="0" defTabSz="933450">
              <a:lnSpc>
                <a:spcPct val="90000"/>
              </a:lnSpc>
              <a:spcBef>
                <a:spcPct val="0"/>
              </a:spcBef>
              <a:spcAft>
                <a:spcPct val="35000"/>
              </a:spcAft>
            </a:pPr>
            <a:r>
              <a:rPr lang="en-US" sz="2100" kern="1200" dirty="0"/>
              <a:t>He completed his test before the examiner called time </a:t>
            </a:r>
            <a:r>
              <a:rPr lang="en-US" sz="2100" dirty="0"/>
              <a:t>(see examiner’s statement).</a:t>
            </a:r>
            <a:endParaRPr lang="en-US" sz="2100" kern="1200" dirty="0"/>
          </a:p>
        </p:txBody>
      </p:sp>
    </p:spTree>
    <p:custDataLst>
      <p:tags r:id="rId1"/>
    </p:custDataLst>
    <p:extLst>
      <p:ext uri="{BB962C8B-B14F-4D97-AF65-F5344CB8AC3E}">
        <p14:creationId xmlns:p14="http://schemas.microsoft.com/office/powerpoint/2010/main" val="1408697543"/>
      </p:ext>
    </p:extLst>
  </p:cSld>
  <p:clrMapOvr>
    <a:masterClrMapping/>
  </p:clrMapOvr>
  <mc:AlternateContent xmlns:mc="http://schemas.openxmlformats.org/markup-compatibility/2006" xmlns:p14="http://schemas.microsoft.com/office/powerpoint/2010/main">
    <mc:Choice Requires="p14">
      <p:transition spd="med" p14:dur="700" advTm="84689">
        <p:fade/>
      </p:transition>
    </mc:Choice>
    <mc:Fallback xmlns="">
      <p:transition spd="med" advTm="846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Accommodation Error</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Minimize Risks</a:t>
            </a:r>
          </a:p>
          <a:p>
            <a:pPr lvl="1"/>
            <a:r>
              <a:rPr lang="en-US" dirty="0"/>
              <a:t>Examiners should know what accommodations students are scheduled to receive prior to testing</a:t>
            </a:r>
          </a:p>
          <a:p>
            <a:pPr lvl="1"/>
            <a:r>
              <a:rPr lang="en-US" dirty="0"/>
              <a:t>Review daily schedules of students with extended time </a:t>
            </a:r>
          </a:p>
          <a:p>
            <a:pPr lvl="2"/>
            <a:r>
              <a:rPr lang="en-US" dirty="0"/>
              <a:t>Should sessions begin earlier to avoid conflicts with lunch and school dismissal</a:t>
            </a:r>
          </a:p>
          <a:p>
            <a:pPr lvl="1"/>
            <a:r>
              <a:rPr lang="en-US" dirty="0"/>
              <a:t>Examiners should ensure they have space for accommodated materials and assistive technology </a:t>
            </a:r>
          </a:p>
          <a:p>
            <a:pPr lvl="2"/>
            <a:r>
              <a:rPr lang="en-US" dirty="0"/>
              <a:t>Headsets</a:t>
            </a:r>
          </a:p>
          <a:p>
            <a:pPr lvl="2"/>
            <a:r>
              <a:rPr lang="en-US" dirty="0"/>
              <a:t>Braille Booklets</a:t>
            </a:r>
          </a:p>
          <a:p>
            <a:pPr lvl="2"/>
            <a:r>
              <a:rPr lang="en-US" dirty="0"/>
              <a:t>Large monitors</a:t>
            </a:r>
          </a:p>
          <a:p>
            <a:pPr lvl="2"/>
            <a:r>
              <a:rPr lang="en-US" dirty="0"/>
              <a:t>Adaptive keyboards </a:t>
            </a:r>
          </a:p>
          <a:p>
            <a:pPr lvl="1"/>
            <a:endParaRPr lang="en-US" dirty="0"/>
          </a:p>
        </p:txBody>
      </p:sp>
      <p:sp>
        <p:nvSpPr>
          <p:cNvPr id="4" name="Slide Number Placeholder 3"/>
          <p:cNvSpPr>
            <a:spLocks noGrp="1"/>
          </p:cNvSpPr>
          <p:nvPr>
            <p:ph type="sldNum" sz="quarter" idx="4294967295"/>
          </p:nvPr>
        </p:nvSpPr>
        <p:spPr>
          <a:xfrm>
            <a:off x="7086600" y="6356350"/>
            <a:ext cx="2057400" cy="365125"/>
          </a:xfrm>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3087324967"/>
      </p:ext>
    </p:extLst>
  </p:cSld>
  <p:clrMapOvr>
    <a:masterClrMapping/>
  </p:clrMapOvr>
  <mc:AlternateContent xmlns:mc="http://schemas.openxmlformats.org/markup-compatibility/2006" xmlns:p14="http://schemas.microsoft.com/office/powerpoint/2010/main">
    <mc:Choice Requires="p14">
      <p:transition spd="med" p14:dur="700" advTm="40214">
        <p:fade/>
      </p:transition>
    </mc:Choice>
    <mc:Fallback xmlns="">
      <p:transition spd="med" advTm="4021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Read-Aloud</a:t>
            </a:r>
          </a:p>
        </p:txBody>
      </p:sp>
      <p:sp>
        <p:nvSpPr>
          <p:cNvPr id="3" name="Content Placeholder 2"/>
          <p:cNvSpPr>
            <a:spLocks noGrp="1"/>
          </p:cNvSpPr>
          <p:nvPr>
            <p:ph idx="1"/>
          </p:nvPr>
        </p:nvSpPr>
        <p:spPr/>
        <p:txBody>
          <a:bodyPr>
            <a:normAutofit/>
          </a:bodyPr>
          <a:lstStyle/>
          <a:p>
            <a:pPr marL="0" indent="0">
              <a:buNone/>
            </a:pPr>
            <a:r>
              <a:rPr lang="en-US" b="1" dirty="0"/>
              <a:t>Minimize Risk</a:t>
            </a:r>
          </a:p>
          <a:p>
            <a:pPr lvl="1"/>
            <a:r>
              <a:rPr lang="en-US" dirty="0"/>
              <a:t>Proper management of online sessions </a:t>
            </a:r>
          </a:p>
          <a:p>
            <a:pPr lvl="2"/>
            <a:r>
              <a:rPr lang="en-US" dirty="0"/>
              <a:t>Verify students have functioning headsets</a:t>
            </a:r>
          </a:p>
          <a:p>
            <a:pPr lvl="2"/>
            <a:r>
              <a:rPr lang="en-US" dirty="0"/>
              <a:t>Verify computer sound is working properly</a:t>
            </a:r>
          </a:p>
          <a:p>
            <a:pPr lvl="2"/>
            <a:r>
              <a:rPr lang="en-US" b="1" dirty="0">
                <a:solidFill>
                  <a:srgbClr val="0070C0"/>
                </a:solidFill>
              </a:rPr>
              <a:t>Students should tell their examiner if sound is not working.</a:t>
            </a:r>
          </a:p>
          <a:p>
            <a:pPr lvl="2"/>
            <a:r>
              <a:rPr lang="en-US" dirty="0"/>
              <a:t>Verify the correct TTS accommodation appears on Test Tickets </a:t>
            </a:r>
          </a:p>
          <a:p>
            <a:pPr marL="914400" lvl="2" indent="0">
              <a:buNone/>
            </a:pPr>
            <a:endParaRPr lang="en-US" dirty="0">
              <a:solidFill>
                <a:srgbClr val="0070C0"/>
              </a:solidFill>
            </a:endParaRPr>
          </a:p>
          <a:p>
            <a:pPr marL="914400" lvl="2" indent="0">
              <a:buNone/>
            </a:pPr>
            <a:endParaRPr lang="en-US" dirty="0">
              <a:solidFill>
                <a:srgbClr val="0070C0"/>
              </a:solidFill>
            </a:endParaRPr>
          </a:p>
          <a:p>
            <a:pPr marL="457200" lvl="1" indent="0">
              <a:buNone/>
            </a:pPr>
            <a:endParaRPr lang="en-US" dirty="0"/>
          </a:p>
          <a:p>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1810558063"/>
      </p:ext>
    </p:extLst>
  </p:cSld>
  <p:clrMapOvr>
    <a:masterClrMapping/>
  </p:clrMapOvr>
  <mc:AlternateContent xmlns:mc="http://schemas.openxmlformats.org/markup-compatibility/2006" xmlns:p14="http://schemas.microsoft.com/office/powerpoint/2010/main">
    <mc:Choice Requires="p14">
      <p:transition spd="med" p14:dur="700" advTm="56062">
        <p:fade/>
      </p:transition>
    </mc:Choice>
    <mc:Fallback xmlns="">
      <p:transition spd="med" advTm="56062">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37|27.2"/>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44D3A658-4A45-4CF0-A516-D00AE4EE7EC1}"/>
</file>

<file path=customXml/itemProps2.xml><?xml version="1.0" encoding="utf-8"?>
<ds:datastoreItem xmlns:ds="http://schemas.openxmlformats.org/officeDocument/2006/customXml" ds:itemID="{491C6542-9221-4761-919E-351395F3E9FD}"/>
</file>

<file path=customXml/itemProps3.xml><?xml version="1.0" encoding="utf-8"?>
<ds:datastoreItem xmlns:ds="http://schemas.openxmlformats.org/officeDocument/2006/customXml" ds:itemID="{792167D3-F031-4409-B9E5-4E5435CDA350}"/>
</file>

<file path=docProps/app.xml><?xml version="1.0" encoding="utf-8"?>
<Properties xmlns="http://schemas.openxmlformats.org/officeDocument/2006/extended-properties" xmlns:vt="http://schemas.openxmlformats.org/officeDocument/2006/docPropsVTypes">
  <Template>GaDOE PPT Standard template 4-12-2019</Template>
  <TotalTime>7648</TotalTime>
  <Words>2523</Words>
  <Application>Microsoft Office PowerPoint</Application>
  <PresentationFormat>On-screen Show (4:3)</PresentationFormat>
  <Paragraphs>215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1_Office Theme</vt:lpstr>
      <vt:lpstr>Georgia Milestones</vt:lpstr>
      <vt:lpstr>Topics</vt:lpstr>
      <vt:lpstr>Getting Ready</vt:lpstr>
      <vt:lpstr>Reporting</vt:lpstr>
      <vt:lpstr>Reporting</vt:lpstr>
      <vt:lpstr>Documentation</vt:lpstr>
      <vt:lpstr>Documentation</vt:lpstr>
      <vt:lpstr>Accommodation Error</vt:lpstr>
      <vt:lpstr>Read-Aloud</vt:lpstr>
      <vt:lpstr>Read-Aloud</vt:lpstr>
      <vt:lpstr>Cell Phones &amp; Electronic Devices</vt:lpstr>
      <vt:lpstr>Districts Examples</vt:lpstr>
      <vt:lpstr>What to Do </vt:lpstr>
      <vt:lpstr>What to Do </vt:lpstr>
      <vt:lpstr>Online Testing Interruption</vt:lpstr>
      <vt:lpstr>What to Do</vt:lpstr>
      <vt:lpstr>Staff Misconduct</vt:lpstr>
      <vt:lpstr>Failure to Follow Directions</vt:lpstr>
      <vt:lpstr>Test Features</vt:lpstr>
      <vt:lpstr>Thank You</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Irregularities</dc:title>
  <dc:creator>Mary Nesbit-McBride</dc:creator>
  <cp:lastModifiedBy>Joseph Blessing</cp:lastModifiedBy>
  <cp:revision>288</cp:revision>
  <cp:lastPrinted>2019-01-30T14:03:53Z</cp:lastPrinted>
  <dcterms:created xsi:type="dcterms:W3CDTF">2017-02-09T23:04:11Z</dcterms:created>
  <dcterms:modified xsi:type="dcterms:W3CDTF">2019-10-21T14:08:42Z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