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87" r:id="rId5"/>
  </p:sldMasterIdLst>
  <p:notesMasterIdLst>
    <p:notesMasterId r:id="rId23"/>
  </p:notesMasterIdLst>
  <p:handoutMasterIdLst>
    <p:handoutMasterId r:id="rId24"/>
  </p:handoutMasterIdLst>
  <p:sldIdLst>
    <p:sldId id="1120" r:id="rId6"/>
    <p:sldId id="256" r:id="rId7"/>
    <p:sldId id="1116" r:id="rId8"/>
    <p:sldId id="1083" r:id="rId9"/>
    <p:sldId id="1087" r:id="rId10"/>
    <p:sldId id="1115" r:id="rId11"/>
    <p:sldId id="1119" r:id="rId12"/>
    <p:sldId id="848" r:id="rId13"/>
    <p:sldId id="847" r:id="rId14"/>
    <p:sldId id="1094" r:id="rId15"/>
    <p:sldId id="1097" r:id="rId16"/>
    <p:sldId id="1098" r:id="rId17"/>
    <p:sldId id="1099" r:id="rId18"/>
    <p:sldId id="1100" r:id="rId19"/>
    <p:sldId id="1101" r:id="rId20"/>
    <p:sldId id="1102" r:id="rId21"/>
    <p:sldId id="112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veen Vosler" initials="NV" lastIdx="6" clrIdx="0">
    <p:extLst>
      <p:ext uri="{19B8F6BF-5375-455C-9EA6-DF929625EA0E}">
        <p15:presenceInfo xmlns:p15="http://schemas.microsoft.com/office/powerpoint/2012/main" userId="S::Niveen.Vosler@doe.k12.ga.us::25faf20b-a9b9-43cc-a1a9-af9a3dd0b849" providerId="AD"/>
      </p:ext>
    </p:extLst>
  </p:cmAuthor>
  <p:cmAuthor id="2" name="Elena Nightingale" initials="EN" lastIdx="11" clrIdx="1">
    <p:extLst>
      <p:ext uri="{19B8F6BF-5375-455C-9EA6-DF929625EA0E}">
        <p15:presenceInfo xmlns:p15="http://schemas.microsoft.com/office/powerpoint/2012/main" userId="S::Elena.Nightingale@doe.k12.ga.us::c8f7a262-2fdb-48e0-9483-916f908ffe30" providerId="AD"/>
      </p:ext>
    </p:extLst>
  </p:cmAuthor>
  <p:cmAuthor id="3" name="Sandra Greene" initials="SG" lastIdx="9" clrIdx="2">
    <p:extLst>
      <p:ext uri="{19B8F6BF-5375-455C-9EA6-DF929625EA0E}">
        <p15:presenceInfo xmlns:p15="http://schemas.microsoft.com/office/powerpoint/2012/main" userId="S::Sandra.Greene@doe.k12.ga.us::bcc4c9e6-04ef-42b7-be7f-d4a88ff49640" providerId="AD"/>
      </p:ext>
    </p:extLst>
  </p:cmAuthor>
  <p:cmAuthor id="4" name="Joseph Blessing" initials="JB" lastIdx="2" clrIdx="3">
    <p:extLst>
      <p:ext uri="{19B8F6BF-5375-455C-9EA6-DF929625EA0E}">
        <p15:presenceInfo xmlns:p15="http://schemas.microsoft.com/office/powerpoint/2012/main" userId="S::Joseph.Blessing@doe.k12.ga.us::7889c011-a317-4592-94f1-ef0eb833f7a2" providerId="AD"/>
      </p:ext>
    </p:extLst>
  </p:cmAuthor>
  <p:cmAuthor id="5" name="Robert McLeod" initials="RM" lastIdx="3" clrIdx="4">
    <p:extLst>
      <p:ext uri="{19B8F6BF-5375-455C-9EA6-DF929625EA0E}">
        <p15:presenceInfo xmlns:p15="http://schemas.microsoft.com/office/powerpoint/2012/main" userId="S::Robert.McLeod@doe.k12.ga.us::13caff03-e165-4729-a6f9-3dd5bf750b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404040"/>
    <a:srgbClr val="00A249"/>
    <a:srgbClr val="00B050"/>
    <a:srgbClr val="007E67"/>
    <a:srgbClr val="AD2991"/>
    <a:srgbClr val="2F5597"/>
    <a:srgbClr val="07A398"/>
    <a:srgbClr val="70AC2E"/>
    <a:srgbClr val="E201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0035" autoAdjust="0"/>
  </p:normalViewPr>
  <p:slideViewPr>
    <p:cSldViewPr>
      <p:cViewPr varScale="1">
        <p:scale>
          <a:sx n="47" d="100"/>
          <a:sy n="47" d="100"/>
        </p:scale>
        <p:origin x="1784"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735" cy="466088"/>
          </a:xfrm>
          <a:prstGeom prst="rect">
            <a:avLst/>
          </a:prstGeom>
        </p:spPr>
        <p:txBody>
          <a:bodyPr vert="horz" lIns="91285" tIns="45642" rIns="91285" bIns="45642" rtlCol="0"/>
          <a:lstStyle>
            <a:lvl1pPr algn="l">
              <a:defRPr sz="1200"/>
            </a:lvl1pPr>
          </a:lstStyle>
          <a:p>
            <a:endParaRPr lang="en-US" dirty="0"/>
          </a:p>
        </p:txBody>
      </p:sp>
      <p:sp>
        <p:nvSpPr>
          <p:cNvPr id="3" name="Date Placeholder 2"/>
          <p:cNvSpPr>
            <a:spLocks noGrp="1"/>
          </p:cNvSpPr>
          <p:nvPr>
            <p:ph type="dt" sz="quarter" idx="1"/>
          </p:nvPr>
        </p:nvSpPr>
        <p:spPr>
          <a:xfrm>
            <a:off x="3971082" y="2"/>
            <a:ext cx="3037735" cy="466088"/>
          </a:xfrm>
          <a:prstGeom prst="rect">
            <a:avLst/>
          </a:prstGeom>
        </p:spPr>
        <p:txBody>
          <a:bodyPr vert="horz" lIns="91285" tIns="45642" rIns="91285" bIns="45642" rtlCol="0"/>
          <a:lstStyle>
            <a:lvl1pPr algn="r">
              <a:defRPr sz="1200"/>
            </a:lvl1pPr>
          </a:lstStyle>
          <a:p>
            <a:fld id="{4BD29585-F403-419D-8DA9-478AD7EF17BF}" type="datetimeFigureOut">
              <a:rPr lang="en-US" smtClean="0"/>
              <a:t>2/24/2020</a:t>
            </a:fld>
            <a:endParaRPr lang="en-US" dirty="0"/>
          </a:p>
        </p:txBody>
      </p:sp>
      <p:sp>
        <p:nvSpPr>
          <p:cNvPr id="4" name="Footer Placeholder 3"/>
          <p:cNvSpPr>
            <a:spLocks noGrp="1"/>
          </p:cNvSpPr>
          <p:nvPr>
            <p:ph type="ftr" sz="quarter" idx="2"/>
          </p:nvPr>
        </p:nvSpPr>
        <p:spPr>
          <a:xfrm>
            <a:off x="1" y="8830312"/>
            <a:ext cx="3037735" cy="466088"/>
          </a:xfrm>
          <a:prstGeom prst="rect">
            <a:avLst/>
          </a:prstGeom>
        </p:spPr>
        <p:txBody>
          <a:bodyPr vert="horz" lIns="91285" tIns="45642" rIns="91285" bIns="456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2" y="8830312"/>
            <a:ext cx="3037735" cy="466088"/>
          </a:xfrm>
          <a:prstGeom prst="rect">
            <a:avLst/>
          </a:prstGeom>
        </p:spPr>
        <p:txBody>
          <a:bodyPr vert="horz" lIns="91285" tIns="45642" rIns="91285" bIns="45642" rtlCol="0" anchor="b"/>
          <a:lstStyle>
            <a:lvl1pPr algn="r">
              <a:defRPr sz="1200"/>
            </a:lvl1pPr>
          </a:lstStyle>
          <a:p>
            <a:fld id="{FF973AFC-B203-447F-9E58-595B0F045AF2}" type="slidenum">
              <a:rPr lang="en-US" smtClean="0"/>
              <a:t>‹#›</a:t>
            </a:fld>
            <a:endParaRPr lang="en-US" dirty="0"/>
          </a:p>
        </p:txBody>
      </p:sp>
    </p:spTree>
    <p:extLst>
      <p:ext uri="{BB962C8B-B14F-4D97-AF65-F5344CB8AC3E}">
        <p14:creationId xmlns:p14="http://schemas.microsoft.com/office/powerpoint/2010/main" val="3653774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11" tIns="45708" rIns="91411" bIns="45708" rtlCol="0"/>
          <a:lstStyle>
            <a:lvl1pPr algn="l">
              <a:defRPr sz="1200"/>
            </a:lvl1pPr>
          </a:lstStyle>
          <a:p>
            <a:endParaRPr lang="en-US" dirty="0"/>
          </a:p>
        </p:txBody>
      </p:sp>
      <p:sp>
        <p:nvSpPr>
          <p:cNvPr id="3" name="Date Placeholder 2"/>
          <p:cNvSpPr>
            <a:spLocks noGrp="1"/>
          </p:cNvSpPr>
          <p:nvPr>
            <p:ph type="dt" idx="1"/>
          </p:nvPr>
        </p:nvSpPr>
        <p:spPr>
          <a:xfrm>
            <a:off x="3970341" y="0"/>
            <a:ext cx="3038475" cy="465138"/>
          </a:xfrm>
          <a:prstGeom prst="rect">
            <a:avLst/>
          </a:prstGeom>
        </p:spPr>
        <p:txBody>
          <a:bodyPr vert="horz" lIns="91411" tIns="45708" rIns="91411" bIns="45708" rtlCol="0"/>
          <a:lstStyle>
            <a:lvl1pPr algn="r">
              <a:defRPr sz="1200"/>
            </a:lvl1pPr>
          </a:lstStyle>
          <a:p>
            <a:fld id="{12D2E67A-6CB9-4C09-BC41-7AE1C8583795}" type="datetimeFigureOut">
              <a:rPr lang="en-US" smtClean="0"/>
              <a:t>2/24/2020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11" tIns="45708" rIns="91411" bIns="45708" rtlCol="0" anchor="ctr"/>
          <a:lstStyle/>
          <a:p>
            <a:endParaRPr lang="en-US" dirty="0"/>
          </a:p>
        </p:txBody>
      </p:sp>
      <p:sp>
        <p:nvSpPr>
          <p:cNvPr id="5" name="Notes Placeholder 4"/>
          <p:cNvSpPr>
            <a:spLocks noGrp="1"/>
          </p:cNvSpPr>
          <p:nvPr>
            <p:ph type="body" sz="quarter" idx="3"/>
          </p:nvPr>
        </p:nvSpPr>
        <p:spPr>
          <a:xfrm>
            <a:off x="701675" y="4416428"/>
            <a:ext cx="5607050" cy="4183063"/>
          </a:xfrm>
          <a:prstGeom prst="rect">
            <a:avLst/>
          </a:prstGeom>
        </p:spPr>
        <p:txBody>
          <a:bodyPr vert="horz" lIns="91411" tIns="45708" rIns="91411"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678"/>
            <a:ext cx="3038475" cy="465138"/>
          </a:xfrm>
          <a:prstGeom prst="rect">
            <a:avLst/>
          </a:prstGeom>
        </p:spPr>
        <p:txBody>
          <a:bodyPr vert="horz" lIns="91411" tIns="45708" rIns="91411"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829678"/>
            <a:ext cx="3038475" cy="465138"/>
          </a:xfrm>
          <a:prstGeom prst="rect">
            <a:avLst/>
          </a:prstGeom>
        </p:spPr>
        <p:txBody>
          <a:bodyPr vert="horz" lIns="91411" tIns="45708" rIns="91411" bIns="45708" rtlCol="0" anchor="b"/>
          <a:lstStyle>
            <a:lvl1pPr algn="r">
              <a:defRPr sz="1200"/>
            </a:lvl1pPr>
          </a:lstStyle>
          <a:p>
            <a:fld id="{21EB9A5E-51A3-4480-BF10-6C314DC4AC0B}" type="slidenum">
              <a:rPr lang="en-US" smtClean="0"/>
              <a:t>‹#›</a:t>
            </a:fld>
            <a:endParaRPr lang="en-US" dirty="0"/>
          </a:p>
        </p:txBody>
      </p:sp>
    </p:spTree>
    <p:extLst>
      <p:ext uri="{BB962C8B-B14F-4D97-AF65-F5344CB8AC3E}">
        <p14:creationId xmlns:p14="http://schemas.microsoft.com/office/powerpoint/2010/main" val="100736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Georgia Milestones Assessment System offers a variety of reports for districts, schools, parents and students. </a:t>
            </a:r>
          </a:p>
        </p:txBody>
      </p:sp>
      <p:sp>
        <p:nvSpPr>
          <p:cNvPr id="4" name="Slide Number Placeholder 3"/>
          <p:cNvSpPr>
            <a:spLocks noGrp="1"/>
          </p:cNvSpPr>
          <p:nvPr>
            <p:ph type="sldNum" sz="quarter" idx="5"/>
          </p:nvPr>
        </p:nvSpPr>
        <p:spPr/>
        <p:txBody>
          <a:bodyPr/>
          <a:lstStyle/>
          <a:p>
            <a:fld id="{21EB9A5E-51A3-4480-BF10-6C314DC4AC0B}" type="slidenum">
              <a:rPr lang="en-US" smtClean="0"/>
              <a:t>1</a:t>
            </a:fld>
            <a:endParaRPr lang="en-US" dirty="0"/>
          </a:p>
        </p:txBody>
      </p:sp>
    </p:spTree>
    <p:extLst>
      <p:ext uri="{BB962C8B-B14F-4D97-AF65-F5344CB8AC3E}">
        <p14:creationId xmlns:p14="http://schemas.microsoft.com/office/powerpoint/2010/main" val="152098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show some examples of Georgia Milestones reports. </a:t>
            </a:r>
          </a:p>
        </p:txBody>
      </p:sp>
      <p:sp>
        <p:nvSpPr>
          <p:cNvPr id="4" name="Slide Number Placeholder 3"/>
          <p:cNvSpPr>
            <a:spLocks noGrp="1"/>
          </p:cNvSpPr>
          <p:nvPr>
            <p:ph type="sldNum" sz="quarter" idx="5"/>
          </p:nvPr>
        </p:nvSpPr>
        <p:spPr/>
        <p:txBody>
          <a:bodyPr/>
          <a:lstStyle/>
          <a:p>
            <a:fld id="{21EB9A5E-51A3-4480-BF10-6C314DC4AC0B}" type="slidenum">
              <a:rPr lang="en-US" smtClean="0"/>
              <a:t>10</a:t>
            </a:fld>
            <a:endParaRPr lang="en-US" dirty="0"/>
          </a:p>
        </p:txBody>
      </p:sp>
    </p:spTree>
    <p:extLst>
      <p:ext uri="{BB962C8B-B14F-4D97-AF65-F5344CB8AC3E}">
        <p14:creationId xmlns:p14="http://schemas.microsoft.com/office/powerpoint/2010/main" val="26628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Remediation and Retest Roster Reports are generated at the school level for all students who tested in grades 3, 5, and 8. These reports indicate whether or not a student could receive remediation in ELA and/or mathematics and be provided the opportunity to retest during the summer EOG administration. </a:t>
            </a:r>
          </a:p>
          <a:p>
            <a:endParaRPr lang="en-US" dirty="0"/>
          </a:p>
          <a:p>
            <a:r>
              <a:rPr lang="en-US" dirty="0"/>
              <a:t>To be eligible for a retest in ELA, students in grade 3, 5, and 8 must have a reading status designation of </a:t>
            </a:r>
            <a:r>
              <a:rPr lang="en-US" i="1" dirty="0"/>
              <a:t>Below Grade Level</a:t>
            </a:r>
            <a:r>
              <a:rPr lang="en-US" dirty="0"/>
              <a:t>. For students in grades 5 and 8, retest eligibility for mathematics is defined by attaining an achievement level designation of </a:t>
            </a:r>
            <a:r>
              <a:rPr lang="en-US" i="1" dirty="0"/>
              <a:t>Beginning Learner</a:t>
            </a:r>
            <a:r>
              <a:rPr lang="en-US" dirty="0"/>
              <a:t>. </a:t>
            </a:r>
          </a:p>
        </p:txBody>
      </p:sp>
      <p:sp>
        <p:nvSpPr>
          <p:cNvPr id="4" name="Slide Number Placeholder 3"/>
          <p:cNvSpPr>
            <a:spLocks noGrp="1"/>
          </p:cNvSpPr>
          <p:nvPr>
            <p:ph type="sldNum" sz="quarter" idx="5"/>
          </p:nvPr>
        </p:nvSpPr>
        <p:spPr/>
        <p:txBody>
          <a:bodyPr/>
          <a:lstStyle/>
          <a:p>
            <a:fld id="{21EB9A5E-51A3-4480-BF10-6C314DC4AC0B}" type="slidenum">
              <a:rPr lang="en-US" smtClean="0"/>
              <a:t>11</a:t>
            </a:fld>
            <a:endParaRPr lang="en-US" dirty="0"/>
          </a:p>
        </p:txBody>
      </p:sp>
    </p:spTree>
    <p:extLst>
      <p:ext uri="{BB962C8B-B14F-4D97-AF65-F5344CB8AC3E}">
        <p14:creationId xmlns:p14="http://schemas.microsoft.com/office/powerpoint/2010/main" val="1267904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LCE Roster Reports are generated at the system level and will include all students in the system who have an LCE. Students on this roster have a designation of a Local Coding Error (LCE) in lieu of a scale score. These are records which reflect a mismatch between the Irregularity Status—IR, IV, PIV—and the associated 5-digit numeric Irregularity Code. All LCE codes must be investigated by the System Test Coordinator and corrected in eDIRECT prior to final reporting. Students will remain on the LCE Roster until the LCE has been updated in eDIRECT. Otherwise, it will be replaced by an IV in the final report. </a:t>
            </a:r>
          </a:p>
        </p:txBody>
      </p:sp>
      <p:sp>
        <p:nvSpPr>
          <p:cNvPr id="4" name="Slide Number Placeholder 3"/>
          <p:cNvSpPr>
            <a:spLocks noGrp="1"/>
          </p:cNvSpPr>
          <p:nvPr>
            <p:ph type="sldNum" sz="quarter" idx="5"/>
          </p:nvPr>
        </p:nvSpPr>
        <p:spPr/>
        <p:txBody>
          <a:bodyPr/>
          <a:lstStyle/>
          <a:p>
            <a:fld id="{21EB9A5E-51A3-4480-BF10-6C314DC4AC0B}" type="slidenum">
              <a:rPr lang="en-US" smtClean="0"/>
              <a:t>12</a:t>
            </a:fld>
            <a:endParaRPr lang="en-US" dirty="0"/>
          </a:p>
        </p:txBody>
      </p:sp>
    </p:spTree>
    <p:extLst>
      <p:ext uri="{BB962C8B-B14F-4D97-AF65-F5344CB8AC3E}">
        <p14:creationId xmlns:p14="http://schemas.microsoft.com/office/powerpoint/2010/main" val="142897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Area Summary Reports are generated at the state, system, and school levels for each grade level and content area. Each of these reports contains similar information, but comparison data are presented at different levels of aggregation. The School Content Area Summary Report provides overall performance data and domain-level data for the school, system, RESA, and state. For percentage of students proficient, this school is 1% lower than the system, 4% lower than the RESA and 11% lower than the state. </a:t>
            </a:r>
          </a:p>
        </p:txBody>
      </p:sp>
      <p:sp>
        <p:nvSpPr>
          <p:cNvPr id="4" name="Slide Number Placeholder 3"/>
          <p:cNvSpPr>
            <a:spLocks noGrp="1"/>
          </p:cNvSpPr>
          <p:nvPr>
            <p:ph type="sldNum" sz="quarter" idx="5"/>
          </p:nvPr>
        </p:nvSpPr>
        <p:spPr/>
        <p:txBody>
          <a:bodyPr/>
          <a:lstStyle/>
          <a:p>
            <a:fld id="{21EB9A5E-51A3-4480-BF10-6C314DC4AC0B}" type="slidenum">
              <a:rPr lang="en-US" smtClean="0"/>
              <a:t>13</a:t>
            </a:fld>
            <a:endParaRPr lang="en-US" dirty="0"/>
          </a:p>
        </p:txBody>
      </p:sp>
    </p:spTree>
    <p:extLst>
      <p:ext uri="{BB962C8B-B14F-4D97-AF65-F5344CB8AC3E}">
        <p14:creationId xmlns:p14="http://schemas.microsoft.com/office/powerpoint/2010/main" val="91640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page of the Content Area Summary Report shows Reading Status, Lexile Distribution, Percentage of Students in each domain mastery category, Percentage of student with each score point. Number of students with a writing condition code. Also shown is the percentage of students achieving each score point on the extended writing task on the ELA assessment. For the Reading status, this school has 71 percent of the students at Grade Level or Above which is equal to the system and state but higher than the RESA. </a:t>
            </a:r>
          </a:p>
        </p:txBody>
      </p:sp>
      <p:sp>
        <p:nvSpPr>
          <p:cNvPr id="4" name="Slide Number Placeholder 3"/>
          <p:cNvSpPr>
            <a:spLocks noGrp="1"/>
          </p:cNvSpPr>
          <p:nvPr>
            <p:ph type="sldNum" sz="quarter" idx="5"/>
          </p:nvPr>
        </p:nvSpPr>
        <p:spPr/>
        <p:txBody>
          <a:bodyPr/>
          <a:lstStyle/>
          <a:p>
            <a:fld id="{21EB9A5E-51A3-4480-BF10-6C314DC4AC0B}" type="slidenum">
              <a:rPr lang="en-US" smtClean="0"/>
              <a:t>14</a:t>
            </a:fld>
            <a:endParaRPr lang="en-US" dirty="0"/>
          </a:p>
        </p:txBody>
      </p:sp>
    </p:spTree>
    <p:extLst>
      <p:ext uri="{BB962C8B-B14F-4D97-AF65-F5344CB8AC3E}">
        <p14:creationId xmlns:p14="http://schemas.microsoft.com/office/powerpoint/2010/main" val="442605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Reports of All Student Populations are generated at the school, system, and state levels. The reports are generated by grade level and content area and present summary statistics for all students as well as particular groups of students. These reports are produced for the spring main administration. This report shows data from an 8</a:t>
            </a:r>
            <a:r>
              <a:rPr lang="en-US" baseline="30000" dirty="0"/>
              <a:t>th</a:t>
            </a:r>
            <a:r>
              <a:rPr lang="en-US" dirty="0"/>
              <a:t> grade ELA administration. There are 130,028 test takers with 129,649 standard administrations. The mean scale score is 510. Twenty four percent of students are in beginning learner, 37% in developing learner, 31 percent in proficient learner and 8% in distinguished learner. Additional information is available for reporting subgroups.</a:t>
            </a:r>
          </a:p>
        </p:txBody>
      </p:sp>
      <p:sp>
        <p:nvSpPr>
          <p:cNvPr id="4" name="Slide Number Placeholder 3"/>
          <p:cNvSpPr>
            <a:spLocks noGrp="1"/>
          </p:cNvSpPr>
          <p:nvPr>
            <p:ph type="sldNum" sz="quarter" idx="5"/>
          </p:nvPr>
        </p:nvSpPr>
        <p:spPr/>
        <p:txBody>
          <a:bodyPr/>
          <a:lstStyle/>
          <a:p>
            <a:fld id="{21EB9A5E-51A3-4480-BF10-6C314DC4AC0B}" type="slidenum">
              <a:rPr lang="en-US" smtClean="0"/>
              <a:t>15</a:t>
            </a:fld>
            <a:endParaRPr lang="en-US" dirty="0"/>
          </a:p>
        </p:txBody>
      </p:sp>
    </p:spTree>
    <p:extLst>
      <p:ext uri="{BB962C8B-B14F-4D97-AF65-F5344CB8AC3E}">
        <p14:creationId xmlns:p14="http://schemas.microsoft.com/office/powerpoint/2010/main" val="1235817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 of the Population Summary Report continues with Group data along with numbers of students with </a:t>
            </a:r>
            <a:r>
              <a:rPr lang="en-US" dirty="0" err="1"/>
              <a:t>nonscore</a:t>
            </a:r>
            <a:r>
              <a:rPr lang="en-US" dirty="0"/>
              <a:t> codes. Students with no scores include Present, Test Not Attempted, Did Not Attempt, Invalidation, or Participation Invalidation.</a:t>
            </a:r>
          </a:p>
        </p:txBody>
      </p:sp>
      <p:sp>
        <p:nvSpPr>
          <p:cNvPr id="4" name="Slide Number Placeholder 3"/>
          <p:cNvSpPr>
            <a:spLocks noGrp="1"/>
          </p:cNvSpPr>
          <p:nvPr>
            <p:ph type="sldNum" sz="quarter" idx="5"/>
          </p:nvPr>
        </p:nvSpPr>
        <p:spPr/>
        <p:txBody>
          <a:bodyPr/>
          <a:lstStyle/>
          <a:p>
            <a:fld id="{21EB9A5E-51A3-4480-BF10-6C314DC4AC0B}" type="slidenum">
              <a:rPr lang="en-US" smtClean="0"/>
              <a:t>16</a:t>
            </a:fld>
            <a:endParaRPr lang="en-US" dirty="0"/>
          </a:p>
        </p:txBody>
      </p:sp>
    </p:spTree>
    <p:extLst>
      <p:ext uri="{BB962C8B-B14F-4D97-AF65-F5344CB8AC3E}">
        <p14:creationId xmlns:p14="http://schemas.microsoft.com/office/powerpoint/2010/main" val="2864548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More information on the  Georgia Milestones  score reports can be found on the EOG and EOC Score Interpretive Guides. </a:t>
            </a:r>
            <a:endParaRPr lang="en-US" u="none" dirty="0"/>
          </a:p>
        </p:txBody>
      </p:sp>
      <p:sp>
        <p:nvSpPr>
          <p:cNvPr id="4" name="Slide Number Placeholder 3"/>
          <p:cNvSpPr>
            <a:spLocks noGrp="1"/>
          </p:cNvSpPr>
          <p:nvPr>
            <p:ph type="sldNum" sz="quarter" idx="10"/>
          </p:nvPr>
        </p:nvSpPr>
        <p:spPr/>
        <p:txBody>
          <a:bodyPr/>
          <a:lstStyle/>
          <a:p>
            <a:pPr defTabSz="914307">
              <a:defRPr/>
            </a:pPr>
            <a:fld id="{542650AC-6CF8-44C9-9392-A17EC8AF8D6F}" type="slidenum">
              <a:rPr lang="en-US">
                <a:solidFill>
                  <a:prstClr val="black"/>
                </a:solidFill>
                <a:latin typeface="Calibri" panose="020F0502020204030204"/>
              </a:rPr>
              <a:pPr defTabSz="914307">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580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focuses on school and district level reports. </a:t>
            </a:r>
          </a:p>
        </p:txBody>
      </p:sp>
      <p:sp>
        <p:nvSpPr>
          <p:cNvPr id="4" name="Slide Number Placeholder 3"/>
          <p:cNvSpPr>
            <a:spLocks noGrp="1"/>
          </p:cNvSpPr>
          <p:nvPr>
            <p:ph type="sldNum" sz="quarter" idx="5"/>
          </p:nvPr>
        </p:nvSpPr>
        <p:spPr/>
        <p:txBody>
          <a:bodyPr/>
          <a:lstStyle/>
          <a:p>
            <a:fld id="{21EB9A5E-51A3-4480-BF10-6C314DC4AC0B}" type="slidenum">
              <a:rPr lang="en-US" smtClean="0"/>
              <a:t>2</a:t>
            </a:fld>
            <a:endParaRPr lang="en-US" dirty="0"/>
          </a:p>
        </p:txBody>
      </p:sp>
    </p:spTree>
    <p:extLst>
      <p:ext uri="{BB962C8B-B14F-4D97-AF65-F5344CB8AC3E}">
        <p14:creationId xmlns:p14="http://schemas.microsoft.com/office/powerpoint/2010/main" val="397001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 Milestones reports are delivered immediately after scoring. Science and Social Studies reports post 5 days after testing and ELA and Math reports post 11 days after testing. ELA and Math take additional time due to scoring of constructed response items. Final reports with comparison data are produced three weeks after the testing window closes. The Public Release is the third week of July. Scores are posted in SLDS 2 weeks after the data file is posted and PDF reports are posted in late July to mid-August. </a:t>
            </a:r>
          </a:p>
        </p:txBody>
      </p:sp>
      <p:sp>
        <p:nvSpPr>
          <p:cNvPr id="4" name="Slide Number Placeholder 3"/>
          <p:cNvSpPr>
            <a:spLocks noGrp="1"/>
          </p:cNvSpPr>
          <p:nvPr>
            <p:ph type="sldNum" sz="quarter" idx="5"/>
          </p:nvPr>
        </p:nvSpPr>
        <p:spPr/>
        <p:txBody>
          <a:bodyPr/>
          <a:lstStyle/>
          <a:p>
            <a:fld id="{21EB9A5E-51A3-4480-BF10-6C314DC4AC0B}" type="slidenum">
              <a:rPr lang="en-US" smtClean="0"/>
              <a:t>3</a:t>
            </a:fld>
            <a:endParaRPr lang="en-US" dirty="0"/>
          </a:p>
        </p:txBody>
      </p:sp>
    </p:spTree>
    <p:extLst>
      <p:ext uri="{BB962C8B-B14F-4D97-AF65-F5344CB8AC3E}">
        <p14:creationId xmlns:p14="http://schemas.microsoft.com/office/powerpoint/2010/main" val="13703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reports are designed and distributed at the Student, Class, School, District and State Level</a:t>
            </a:r>
          </a:p>
        </p:txBody>
      </p:sp>
      <p:sp>
        <p:nvSpPr>
          <p:cNvPr id="4" name="Slide Number Placeholder 3"/>
          <p:cNvSpPr>
            <a:spLocks noGrp="1"/>
          </p:cNvSpPr>
          <p:nvPr>
            <p:ph type="sldNum" sz="quarter" idx="5"/>
          </p:nvPr>
        </p:nvSpPr>
        <p:spPr/>
        <p:txBody>
          <a:bodyPr/>
          <a:lstStyle/>
          <a:p>
            <a:fld id="{21EB9A5E-51A3-4480-BF10-6C314DC4AC0B}" type="slidenum">
              <a:rPr lang="en-US" smtClean="0"/>
              <a:t>4</a:t>
            </a:fld>
            <a:endParaRPr lang="en-US" dirty="0"/>
          </a:p>
        </p:txBody>
      </p:sp>
    </p:spTree>
    <p:extLst>
      <p:ext uri="{BB962C8B-B14F-4D97-AF65-F5344CB8AC3E}">
        <p14:creationId xmlns:p14="http://schemas.microsoft.com/office/powerpoint/2010/main" val="131335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are distributed through the eDIRECT and MyGaDOE portals. The Individual Student Reports are also shared in the SLDS for parent access. Paper reports are shipped directly to school districts. </a:t>
            </a:r>
          </a:p>
        </p:txBody>
      </p:sp>
      <p:sp>
        <p:nvSpPr>
          <p:cNvPr id="4" name="Slide Number Placeholder 3"/>
          <p:cNvSpPr>
            <a:spLocks noGrp="1"/>
          </p:cNvSpPr>
          <p:nvPr>
            <p:ph type="sldNum" sz="quarter" idx="5"/>
          </p:nvPr>
        </p:nvSpPr>
        <p:spPr/>
        <p:txBody>
          <a:bodyPr/>
          <a:lstStyle/>
          <a:p>
            <a:fld id="{21EB9A5E-51A3-4480-BF10-6C314DC4AC0B}" type="slidenum">
              <a:rPr lang="en-US" smtClean="0"/>
              <a:t>5</a:t>
            </a:fld>
            <a:endParaRPr lang="en-US" dirty="0"/>
          </a:p>
        </p:txBody>
      </p:sp>
    </p:spTree>
    <p:extLst>
      <p:ext uri="{BB962C8B-B14F-4D97-AF65-F5344CB8AC3E}">
        <p14:creationId xmlns:p14="http://schemas.microsoft.com/office/powerpoint/2010/main" val="60220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 Milestones shares a series of reports with a wide variety of information. Most reports include scale score and achievement levels, Lexile and reading status, extended and narrative writing  information, along with domain mastery and national percentile rank. </a:t>
            </a:r>
          </a:p>
        </p:txBody>
      </p:sp>
      <p:sp>
        <p:nvSpPr>
          <p:cNvPr id="4" name="Slide Number Placeholder 3"/>
          <p:cNvSpPr>
            <a:spLocks noGrp="1"/>
          </p:cNvSpPr>
          <p:nvPr>
            <p:ph type="sldNum" sz="quarter" idx="5"/>
          </p:nvPr>
        </p:nvSpPr>
        <p:spPr/>
        <p:txBody>
          <a:bodyPr/>
          <a:lstStyle/>
          <a:p>
            <a:fld id="{21EB9A5E-51A3-4480-BF10-6C314DC4AC0B}" type="slidenum">
              <a:rPr lang="en-US" smtClean="0"/>
              <a:t>6</a:t>
            </a:fld>
            <a:endParaRPr lang="en-US" dirty="0"/>
          </a:p>
        </p:txBody>
      </p:sp>
    </p:spTree>
    <p:extLst>
      <p:ext uri="{BB962C8B-B14F-4D97-AF65-F5344CB8AC3E}">
        <p14:creationId xmlns:p14="http://schemas.microsoft.com/office/powerpoint/2010/main" val="185319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reports are intended for a specific audience. Students and Parents receive student scores on individual student reports. Teachers receive student and class level information. School administrators can view data from the student and class level data with comparisons with the district and state. System administrators can view compare schools within their district as well as district level information in comparison with state scores. There are also Content and Population summary reports that are appropriate for sharing with school </a:t>
            </a:r>
            <a:r>
              <a:rPr lang="en-US"/>
              <a:t>board members. </a:t>
            </a:r>
            <a:endParaRPr lang="en-US" dirty="0"/>
          </a:p>
        </p:txBody>
      </p:sp>
      <p:sp>
        <p:nvSpPr>
          <p:cNvPr id="4" name="Slide Number Placeholder 3"/>
          <p:cNvSpPr>
            <a:spLocks noGrp="1"/>
          </p:cNvSpPr>
          <p:nvPr>
            <p:ph type="sldNum" sz="quarter" idx="5"/>
          </p:nvPr>
        </p:nvSpPr>
        <p:spPr/>
        <p:txBody>
          <a:bodyPr/>
          <a:lstStyle/>
          <a:p>
            <a:fld id="{21EB9A5E-51A3-4480-BF10-6C314DC4AC0B}" type="slidenum">
              <a:rPr lang="en-US" smtClean="0"/>
              <a:t>7</a:t>
            </a:fld>
            <a:endParaRPr lang="en-US" dirty="0"/>
          </a:p>
        </p:txBody>
      </p:sp>
    </p:spTree>
    <p:extLst>
      <p:ext uri="{BB962C8B-B14F-4D97-AF65-F5344CB8AC3E}">
        <p14:creationId xmlns:p14="http://schemas.microsoft.com/office/powerpoint/2010/main" val="289891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 should not share embargoed data with the public. However, embargoed data can be shared with parents, students and staff related to the student. Districts can share Individual Student Reports with parents and class reports with teachers and school administration. </a:t>
            </a:r>
          </a:p>
        </p:txBody>
      </p:sp>
      <p:sp>
        <p:nvSpPr>
          <p:cNvPr id="4" name="Slide Number Placeholder 3"/>
          <p:cNvSpPr>
            <a:spLocks noGrp="1"/>
          </p:cNvSpPr>
          <p:nvPr>
            <p:ph type="sldNum" sz="quarter" idx="5"/>
          </p:nvPr>
        </p:nvSpPr>
        <p:spPr/>
        <p:txBody>
          <a:bodyPr/>
          <a:lstStyle/>
          <a:p>
            <a:fld id="{9271CFC3-20A8-4356-8593-3DAD199D2D06}" type="slidenum">
              <a:rPr lang="en-US" smtClean="0"/>
              <a:t>8</a:t>
            </a:fld>
            <a:endParaRPr lang="en-US"/>
          </a:p>
        </p:txBody>
      </p:sp>
    </p:spTree>
    <p:extLst>
      <p:ext uri="{BB962C8B-B14F-4D97-AF65-F5344CB8AC3E}">
        <p14:creationId xmlns:p14="http://schemas.microsoft.com/office/powerpoint/2010/main" val="304020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Milestones EOG scores can affect promotion and retention decisions. EOC scores count as 20% of the grade. These reports can be shared with parents and students. Districts and schools should have a plan for sharing this information with identified parties. </a:t>
            </a:r>
          </a:p>
        </p:txBody>
      </p:sp>
      <p:sp>
        <p:nvSpPr>
          <p:cNvPr id="4" name="Slide Number Placeholder 3"/>
          <p:cNvSpPr>
            <a:spLocks noGrp="1"/>
          </p:cNvSpPr>
          <p:nvPr>
            <p:ph type="sldNum" sz="quarter" idx="5"/>
          </p:nvPr>
        </p:nvSpPr>
        <p:spPr/>
        <p:txBody>
          <a:bodyPr/>
          <a:lstStyle/>
          <a:p>
            <a:fld id="{9271CFC3-20A8-4356-8593-3DAD199D2D06}" type="slidenum">
              <a:rPr lang="en-US" smtClean="0"/>
              <a:t>9</a:t>
            </a:fld>
            <a:endParaRPr lang="en-US"/>
          </a:p>
        </p:txBody>
      </p:sp>
    </p:spTree>
    <p:extLst>
      <p:ext uri="{BB962C8B-B14F-4D97-AF65-F5344CB8AC3E}">
        <p14:creationId xmlns:p14="http://schemas.microsoft.com/office/powerpoint/2010/main" val="468219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47216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78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135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228600"/>
            <a:ext cx="7886700" cy="1325563"/>
          </a:xfrm>
        </p:spPr>
        <p:txBody>
          <a:bodyPr anchor="ctr"/>
          <a:lstStyle/>
          <a:p>
            <a:r>
              <a:rPr lang="en-US" dirty="0"/>
              <a:t>Click to edit Master title style</a:t>
            </a:r>
          </a:p>
        </p:txBody>
      </p:sp>
      <p:sp>
        <p:nvSpPr>
          <p:cNvPr id="2" name="TextBox 1">
            <a:extLst>
              <a:ext uri="{FF2B5EF4-FFF2-40B4-BE49-F238E27FC236}">
                <a16:creationId xmlns:a16="http://schemas.microsoft.com/office/drawing/2014/main" id="{4F652AFB-C8CC-42B1-B1EA-6127DC6D2B9A}"/>
              </a:ext>
            </a:extLst>
          </p:cNvPr>
          <p:cNvSpPr txBox="1"/>
          <p:nvPr userDrawn="1"/>
        </p:nvSpPr>
        <p:spPr>
          <a:xfrm>
            <a:off x="0" y="6211022"/>
            <a:ext cx="631194" cy="369332"/>
          </a:xfrm>
          <a:prstGeom prst="rect">
            <a:avLst/>
          </a:prstGeom>
          <a:noFill/>
        </p:spPr>
        <p:txBody>
          <a:bodyPr wrap="square" rtlCol="0">
            <a:spAutoFit/>
          </a:bodyPr>
          <a:lstStyle/>
          <a:p>
            <a:pPr algn="ctr"/>
            <a:fld id="{1468E6F6-28F1-4B10-B7EE-3C79CBD91D7A}"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663782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9210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21146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660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88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2355743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595806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13058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04800"/>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4" name="TextBox 3">
            <a:extLst>
              <a:ext uri="{FF2B5EF4-FFF2-40B4-BE49-F238E27FC236}">
                <a16:creationId xmlns:a16="http://schemas.microsoft.com/office/drawing/2014/main" id="{EF62E788-D362-40D2-9EDB-EA2F22BF225C}"/>
              </a:ext>
            </a:extLst>
          </p:cNvPr>
          <p:cNvSpPr txBox="1"/>
          <p:nvPr userDrawn="1"/>
        </p:nvSpPr>
        <p:spPr>
          <a:xfrm>
            <a:off x="0" y="6172200"/>
            <a:ext cx="667638" cy="376598"/>
          </a:xfrm>
          <a:prstGeom prst="rect">
            <a:avLst/>
          </a:prstGeom>
          <a:noFill/>
        </p:spPr>
        <p:txBody>
          <a:bodyPr wrap="square" rtlCol="0">
            <a:spAutoFit/>
          </a:bodyPr>
          <a:lstStyle/>
          <a:p>
            <a:pPr algn="ctr"/>
            <a:fld id="{76CE1182-58B3-40AC-9EB0-4784571682FA}"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4149195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348341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065314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831620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674747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7931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83726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62204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269705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672792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92683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864917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27417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216971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741017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124372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632478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717833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931150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830615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347482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61080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488135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524773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02525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592512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45047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750650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09833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134782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182598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453775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20224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157879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333198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602541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699326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553690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3"/>
          </p:nvPr>
        </p:nvSpPr>
        <p:spPr>
          <a:xfrm>
            <a:off x="533400" y="6483997"/>
            <a:ext cx="7848600" cy="365125"/>
          </a:xfrm>
          <a:prstGeom prst="rect">
            <a:avLst/>
          </a:prstGeom>
        </p:spPr>
        <p:txBody>
          <a:bodyPr vert="horz" lIns="91440" tIns="45720" rIns="91440" bIns="45720" rtlCol="0" anchor="ctr"/>
          <a:lstStyle>
            <a:lvl1pPr algn="ctr">
              <a:defRPr sz="1600">
                <a:solidFill>
                  <a:schemeClr val="bg1"/>
                </a:solidFill>
              </a:defRPr>
            </a:lvl1pPr>
          </a:lstStyle>
          <a:p>
            <a:r>
              <a:rPr lang="en-US" b="1" dirty="0">
                <a:solidFill>
                  <a:prstClr val="white"/>
                </a:solidFill>
              </a:rPr>
              <a:t>Spring 2017 Georgia </a:t>
            </a:r>
            <a:r>
              <a:rPr lang="en-US" sz="1800" b="1" dirty="0">
                <a:solidFill>
                  <a:prstClr val="white"/>
                </a:solidFill>
              </a:rPr>
              <a:t>Milestones</a:t>
            </a:r>
            <a:r>
              <a:rPr lang="en-US" b="1" dirty="0">
                <a:solidFill>
                  <a:prstClr val="white"/>
                </a:solidFill>
              </a:rPr>
              <a:t> State Results</a:t>
            </a:r>
          </a:p>
          <a:p>
            <a:endParaRPr lang="en-US" sz="1800"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845634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79222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7405161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569819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35300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237096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210341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87592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1888404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395138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4567532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7745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01541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Tree>
    <p:extLst>
      <p:ext uri="{BB962C8B-B14F-4D97-AF65-F5344CB8AC3E}">
        <p14:creationId xmlns:p14="http://schemas.microsoft.com/office/powerpoint/2010/main" val="3612711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689792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7240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1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8636773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0735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13026488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707497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2235814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68058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CC73D15-95F4-4940-8B53-82A53A23FD76}" type="datetime1">
              <a:rPr lang="en-US" smtClean="0"/>
              <a:pPr/>
              <a:t>2/24/2020</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09B32CF3-EBEA-4736-BA38-9DB351F301BF}"/>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Fall Assessment Conference – Part 2</a:t>
            </a:r>
          </a:p>
        </p:txBody>
      </p:sp>
      <p:sp>
        <p:nvSpPr>
          <p:cNvPr id="15" name="Text Placeholder 4">
            <a:extLst>
              <a:ext uri="{FF2B5EF4-FFF2-40B4-BE49-F238E27FC236}">
                <a16:creationId xmlns:a16="http://schemas.microsoft.com/office/drawing/2014/main" id="{09D90DE7-9A27-44DA-8B07-8C52A03A2D2C}"/>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797EE0A1-B464-4F28-A40D-60B0C142387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71425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98343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0081015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2.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323500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72" r:id="rId41"/>
    <p:sldLayoutId id="2147483773" r:id="rId42"/>
    <p:sldLayoutId id="2147483774" r:id="rId43"/>
    <p:sldLayoutId id="2147483775" r:id="rId44"/>
    <p:sldLayoutId id="2147483776" r:id="rId45"/>
    <p:sldLayoutId id="2147483777" r:id="rId46"/>
    <p:sldLayoutId id="2147483778" r:id="rId47"/>
    <p:sldLayoutId id="2147483779" r:id="rId48"/>
    <p:sldLayoutId id="2147483780" r:id="rId49"/>
    <p:sldLayoutId id="2147483781" r:id="rId50"/>
    <p:sldLayoutId id="2147483782" r:id="rId51"/>
    <p:sldLayoutId id="2147483783" r:id="rId52"/>
    <p:sldLayoutId id="2147483784" r:id="rId53"/>
    <p:sldLayoutId id="2147483785" r:id="rId54"/>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0666753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28" r:id="rId20"/>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EOg-Resources.aspx" TargetMode="External"/><Relationship Id="rId2" Type="http://schemas.openxmlformats.org/officeDocument/2006/relationships/notesSlide" Target="../notesSlides/notesSlide17.xml"/><Relationship Id="rId1" Type="http://schemas.openxmlformats.org/officeDocument/2006/relationships/slideLayout" Target="../slideLayouts/slideLayout5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gadoe.org/Curriculum-Instruction-and-Assessment/Assessment/Pages/Georgia-Milestones-EOc-Resources.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56.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microsoft.com/office/2007/relationships/hdphoto" Target="../media/hdphoto1.wdp"/><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8.sv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4.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D6AE-5FFA-4021-BF58-CE4CD06EC91E}"/>
              </a:ext>
            </a:extLst>
          </p:cNvPr>
          <p:cNvSpPr>
            <a:spLocks noGrp="1"/>
          </p:cNvSpPr>
          <p:nvPr>
            <p:ph type="ctrTitle"/>
          </p:nvPr>
        </p:nvSpPr>
        <p:spPr/>
        <p:txBody>
          <a:bodyPr/>
          <a:lstStyle/>
          <a:p>
            <a:r>
              <a:rPr lang="en-US" dirty="0"/>
              <a:t>Georgia Milestones </a:t>
            </a:r>
            <a:br>
              <a:rPr lang="en-US" dirty="0"/>
            </a:br>
            <a:r>
              <a:rPr lang="en-US" dirty="0"/>
              <a:t>School and District Reports</a:t>
            </a:r>
          </a:p>
        </p:txBody>
      </p:sp>
      <p:sp>
        <p:nvSpPr>
          <p:cNvPr id="3" name="Subtitle 2">
            <a:extLst>
              <a:ext uri="{FF2B5EF4-FFF2-40B4-BE49-F238E27FC236}">
                <a16:creationId xmlns:a16="http://schemas.microsoft.com/office/drawing/2014/main" id="{29653A90-52CE-433B-BAB8-BD002FC241E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210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FA89-9AD9-49C7-8AC6-BDD4EC152291}"/>
              </a:ext>
            </a:extLst>
          </p:cNvPr>
          <p:cNvSpPr>
            <a:spLocks noGrp="1"/>
          </p:cNvSpPr>
          <p:nvPr>
            <p:ph type="ctrTitle"/>
          </p:nvPr>
        </p:nvSpPr>
        <p:spPr/>
        <p:txBody>
          <a:bodyPr/>
          <a:lstStyle/>
          <a:p>
            <a:r>
              <a:rPr lang="en-US" dirty="0"/>
              <a:t>EOG Sample School and District Reports</a:t>
            </a:r>
          </a:p>
        </p:txBody>
      </p:sp>
    </p:spTree>
    <p:extLst>
      <p:ext uri="{BB962C8B-B14F-4D97-AF65-F5344CB8AC3E}">
        <p14:creationId xmlns:p14="http://schemas.microsoft.com/office/powerpoint/2010/main" val="364555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5400-39EC-438C-A16E-959099BC77CE}"/>
              </a:ext>
            </a:extLst>
          </p:cNvPr>
          <p:cNvSpPr>
            <a:spLocks noGrp="1"/>
          </p:cNvSpPr>
          <p:nvPr>
            <p:ph type="title"/>
          </p:nvPr>
        </p:nvSpPr>
        <p:spPr>
          <a:xfrm>
            <a:off x="914400" y="152400"/>
            <a:ext cx="7886700" cy="1325563"/>
          </a:xfrm>
        </p:spPr>
        <p:txBody>
          <a:bodyPr/>
          <a:lstStyle/>
          <a:p>
            <a:r>
              <a:rPr lang="en-US" dirty="0"/>
              <a:t>Remediation and Retest Roster</a:t>
            </a:r>
          </a:p>
        </p:txBody>
      </p:sp>
      <p:pic>
        <p:nvPicPr>
          <p:cNvPr id="10" name="Picture 9">
            <a:extLst>
              <a:ext uri="{FF2B5EF4-FFF2-40B4-BE49-F238E27FC236}">
                <a16:creationId xmlns:a16="http://schemas.microsoft.com/office/drawing/2014/main" id="{DC5284A9-BA06-4928-84CF-A368EA5D1B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49347" y="1180372"/>
            <a:ext cx="6478571" cy="4975256"/>
          </a:xfrm>
          <a:prstGeom prst="rect">
            <a:avLst/>
          </a:prstGeom>
        </p:spPr>
      </p:pic>
      <p:sp>
        <p:nvSpPr>
          <p:cNvPr id="11" name="Rounded Rectangular Callout 9">
            <a:extLst>
              <a:ext uri="{FF2B5EF4-FFF2-40B4-BE49-F238E27FC236}">
                <a16:creationId xmlns:a16="http://schemas.microsoft.com/office/drawing/2014/main" id="{7E63064B-9281-41B3-BDFE-46DF346EE453}"/>
              </a:ext>
            </a:extLst>
          </p:cNvPr>
          <p:cNvSpPr/>
          <p:nvPr/>
        </p:nvSpPr>
        <p:spPr>
          <a:xfrm>
            <a:off x="770473" y="2505935"/>
            <a:ext cx="1784607" cy="578882"/>
          </a:xfrm>
          <a:prstGeom prst="wedgeRoundRectCallout">
            <a:avLst>
              <a:gd name="adj1" fmla="val 76567"/>
              <a:gd name="adj2" fmla="val 600"/>
              <a:gd name="adj3" fmla="val 16667"/>
            </a:avLst>
          </a:prstGeom>
          <a:solidFill>
            <a:schemeClr val="accent5"/>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System, school, and class </a:t>
            </a:r>
            <a:r>
              <a:rPr lang="en-US" sz="1400" b="1" dirty="0">
                <a:solidFill>
                  <a:prstClr val="white"/>
                </a:solidFill>
                <a:effectLst>
                  <a:outerShdw blurRad="38100" dist="38100" dir="2700000" algn="tl">
                    <a:srgbClr val="000000">
                      <a:alpha val="43137"/>
                    </a:srgbClr>
                  </a:outerShdw>
                </a:effectLst>
                <a:latin typeface="Calibri" panose="020F0502020204030204"/>
                <a:cs typeface="Arial" panose="020B0604020202020204" pitchFamily="34" charset="0"/>
              </a:rPr>
              <a:t>in</a:t>
            </a: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formation</a:t>
            </a:r>
          </a:p>
        </p:txBody>
      </p:sp>
      <p:sp>
        <p:nvSpPr>
          <p:cNvPr id="8" name="Rounded Rectangular Callout 12">
            <a:extLst>
              <a:ext uri="{FF2B5EF4-FFF2-40B4-BE49-F238E27FC236}">
                <a16:creationId xmlns:a16="http://schemas.microsoft.com/office/drawing/2014/main" id="{54B721BE-289A-4695-BE38-FD2FB5FE7855}"/>
              </a:ext>
            </a:extLst>
          </p:cNvPr>
          <p:cNvSpPr/>
          <p:nvPr/>
        </p:nvSpPr>
        <p:spPr>
          <a:xfrm>
            <a:off x="7760421" y="2990635"/>
            <a:ext cx="1371601" cy="1293971"/>
          </a:xfrm>
          <a:prstGeom prst="wedgeRoundRectCallout">
            <a:avLst>
              <a:gd name="adj1" fmla="val -76913"/>
              <a:gd name="adj2" fmla="val 45294"/>
              <a:gd name="adj3" fmla="val 16667"/>
            </a:avLst>
          </a:prstGeom>
          <a:solidFill>
            <a:schemeClr val="accent5"/>
          </a:solidFill>
          <a:ln>
            <a:solidFill>
              <a:schemeClr val="tx1"/>
            </a:solidFill>
          </a:ln>
        </p:spPr>
        <p:txBody>
          <a:bodyPr wrap="square">
            <a:spAutoFit/>
          </a:bodyPr>
          <a:lstStyle/>
          <a:p>
            <a:pPr lvl="0" algn="ctr">
              <a:defRPr/>
            </a:pPr>
            <a:r>
              <a:rPr lang="en-US" sz="1400" b="1" dirty="0">
                <a:solidFill>
                  <a:prstClr val="white"/>
                </a:solidFill>
                <a:effectLst>
                  <a:outerShdw blurRad="38100" dist="38100" dir="2700000" algn="tl">
                    <a:srgbClr val="000000">
                      <a:alpha val="43137"/>
                    </a:srgbClr>
                  </a:outerShdw>
                </a:effectLst>
                <a:cs typeface="Arial" panose="020B0604020202020204" pitchFamily="34" charset="0"/>
              </a:rPr>
              <a:t>Math achievement level and remediation/</a:t>
            </a:r>
          </a:p>
          <a:p>
            <a:pPr lvl="0" algn="ctr">
              <a:defRPr/>
            </a:pPr>
            <a:r>
              <a:rPr lang="en-US" sz="1400" b="1" dirty="0">
                <a:solidFill>
                  <a:prstClr val="white"/>
                </a:solidFill>
                <a:effectLst>
                  <a:outerShdw blurRad="38100" dist="38100" dir="2700000" algn="tl">
                    <a:srgbClr val="000000">
                      <a:alpha val="43137"/>
                    </a:srgbClr>
                  </a:outerShdw>
                </a:effectLst>
                <a:cs typeface="Arial" panose="020B0604020202020204" pitchFamily="34" charset="0"/>
              </a:rPr>
              <a:t>retest status</a:t>
            </a:r>
          </a:p>
        </p:txBody>
      </p:sp>
      <p:sp>
        <p:nvSpPr>
          <p:cNvPr id="9" name="Rounded Rectangular Callout 9">
            <a:extLst>
              <a:ext uri="{FF2B5EF4-FFF2-40B4-BE49-F238E27FC236}">
                <a16:creationId xmlns:a16="http://schemas.microsoft.com/office/drawing/2014/main" id="{029D4DDD-4675-49F2-A811-380340219FD6}"/>
              </a:ext>
            </a:extLst>
          </p:cNvPr>
          <p:cNvSpPr/>
          <p:nvPr/>
        </p:nvSpPr>
        <p:spPr>
          <a:xfrm>
            <a:off x="6143908" y="990600"/>
            <a:ext cx="2486062" cy="578882"/>
          </a:xfrm>
          <a:prstGeom prst="wedgeRoundRectCallout">
            <a:avLst>
              <a:gd name="adj1" fmla="val -38183"/>
              <a:gd name="adj2" fmla="val 70297"/>
              <a:gd name="adj3" fmla="val 16667"/>
            </a:avLst>
          </a:prstGeom>
          <a:solidFill>
            <a:schemeClr val="accent5"/>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Reading status and remediation/retest status</a:t>
            </a:r>
          </a:p>
        </p:txBody>
      </p:sp>
      <p:sp>
        <p:nvSpPr>
          <p:cNvPr id="15" name="Rounded Rectangular Callout 9">
            <a:extLst>
              <a:ext uri="{FF2B5EF4-FFF2-40B4-BE49-F238E27FC236}">
                <a16:creationId xmlns:a16="http://schemas.microsoft.com/office/drawing/2014/main" id="{95388306-AC90-41DE-B7E7-39D336F42964}"/>
              </a:ext>
            </a:extLst>
          </p:cNvPr>
          <p:cNvSpPr/>
          <p:nvPr/>
        </p:nvSpPr>
        <p:spPr>
          <a:xfrm>
            <a:off x="3886200" y="5526886"/>
            <a:ext cx="3352800" cy="578882"/>
          </a:xfrm>
          <a:prstGeom prst="wedgeRoundRectCallout">
            <a:avLst>
              <a:gd name="adj1" fmla="val -15364"/>
              <a:gd name="adj2" fmla="val -66093"/>
              <a:gd name="adj3" fmla="val 16667"/>
            </a:avLst>
          </a:prstGeom>
          <a:solidFill>
            <a:schemeClr val="accent5"/>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Student names and GTIDs for all  students in grades 3, 5, and 8</a:t>
            </a:r>
          </a:p>
        </p:txBody>
      </p:sp>
    </p:spTree>
    <p:extLst>
      <p:ext uri="{BB962C8B-B14F-4D97-AF65-F5344CB8AC3E}">
        <p14:creationId xmlns:p14="http://schemas.microsoft.com/office/powerpoint/2010/main" val="162151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5400-39EC-438C-A16E-959099BC77CE}"/>
              </a:ext>
            </a:extLst>
          </p:cNvPr>
          <p:cNvSpPr>
            <a:spLocks noGrp="1"/>
          </p:cNvSpPr>
          <p:nvPr>
            <p:ph type="title"/>
          </p:nvPr>
        </p:nvSpPr>
        <p:spPr>
          <a:xfrm>
            <a:off x="914400" y="152400"/>
            <a:ext cx="7886700" cy="1325563"/>
          </a:xfrm>
        </p:spPr>
        <p:txBody>
          <a:bodyPr/>
          <a:lstStyle/>
          <a:p>
            <a:r>
              <a:rPr lang="en-US" dirty="0"/>
              <a:t>Local Coding Error (LCE) Roster</a:t>
            </a:r>
          </a:p>
        </p:txBody>
      </p:sp>
      <p:pic>
        <p:nvPicPr>
          <p:cNvPr id="10" name="Picture 9">
            <a:extLst>
              <a:ext uri="{FF2B5EF4-FFF2-40B4-BE49-F238E27FC236}">
                <a16:creationId xmlns:a16="http://schemas.microsoft.com/office/drawing/2014/main" id="{DC5284A9-BA06-4928-84CF-A368EA5D1B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18464" y="1322524"/>
            <a:ext cx="6478571" cy="4371495"/>
          </a:xfrm>
          <a:prstGeom prst="rect">
            <a:avLst/>
          </a:prstGeom>
        </p:spPr>
      </p:pic>
      <p:sp>
        <p:nvSpPr>
          <p:cNvPr id="11" name="Rounded Rectangular Callout 9">
            <a:extLst>
              <a:ext uri="{FF2B5EF4-FFF2-40B4-BE49-F238E27FC236}">
                <a16:creationId xmlns:a16="http://schemas.microsoft.com/office/drawing/2014/main" id="{7E63064B-9281-41B3-BDFE-46DF346EE453}"/>
              </a:ext>
            </a:extLst>
          </p:cNvPr>
          <p:cNvSpPr/>
          <p:nvPr/>
        </p:nvSpPr>
        <p:spPr>
          <a:xfrm>
            <a:off x="708707" y="3657600"/>
            <a:ext cx="1784607" cy="919401"/>
          </a:xfrm>
          <a:prstGeom prst="wedgeRoundRectCallout">
            <a:avLst>
              <a:gd name="adj1" fmla="val 88864"/>
              <a:gd name="adj2" fmla="val -71208"/>
              <a:gd name="adj3" fmla="val 16667"/>
            </a:avLst>
          </a:prstGeom>
          <a:solidFill>
            <a:schemeClr val="accent5"/>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System, school, and class </a:t>
            </a:r>
            <a:r>
              <a:rPr lang="en-US" sz="1600" b="1" dirty="0">
                <a:solidFill>
                  <a:prstClr val="white"/>
                </a:solidFill>
                <a:effectLst>
                  <a:outerShdw blurRad="38100" dist="38100" dir="2700000" algn="tl">
                    <a:srgbClr val="000000">
                      <a:alpha val="43137"/>
                    </a:srgbClr>
                  </a:outerShdw>
                </a:effectLst>
                <a:latin typeface="Calibri" panose="020F0502020204030204"/>
                <a:cs typeface="Arial" panose="020B0604020202020204" pitchFamily="34" charset="0"/>
              </a:rPr>
              <a:t>in</a:t>
            </a: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formation</a:t>
            </a:r>
          </a:p>
        </p:txBody>
      </p:sp>
      <p:sp>
        <p:nvSpPr>
          <p:cNvPr id="8" name="Rounded Rectangular Callout 12">
            <a:extLst>
              <a:ext uri="{FF2B5EF4-FFF2-40B4-BE49-F238E27FC236}">
                <a16:creationId xmlns:a16="http://schemas.microsoft.com/office/drawing/2014/main" id="{54B721BE-289A-4695-BE38-FD2FB5FE7855}"/>
              </a:ext>
            </a:extLst>
          </p:cNvPr>
          <p:cNvSpPr/>
          <p:nvPr/>
        </p:nvSpPr>
        <p:spPr>
          <a:xfrm>
            <a:off x="7952981" y="2713911"/>
            <a:ext cx="1143001" cy="1181398"/>
          </a:xfrm>
          <a:prstGeom prst="wedgeRoundRectCallout">
            <a:avLst>
              <a:gd name="adj1" fmla="val -56913"/>
              <a:gd name="adj2" fmla="val 112528"/>
              <a:gd name="adj3" fmla="val 16667"/>
            </a:avLst>
          </a:prstGeom>
          <a:solidFill>
            <a:schemeClr val="accent5"/>
          </a:solidFill>
          <a:ln>
            <a:solidFill>
              <a:schemeClr val="tx1"/>
            </a:solidFill>
          </a:ln>
        </p:spPr>
        <p:txBody>
          <a:bodyPr wrap="square">
            <a:spAutoFit/>
          </a:bodyPr>
          <a:lstStyle/>
          <a:p>
            <a:pPr lvl="0" algn="ctr">
              <a:defRPr/>
            </a:pPr>
            <a:r>
              <a:rPr lang="en-US" sz="1600" b="1" dirty="0">
                <a:solidFill>
                  <a:prstClr val="white"/>
                </a:solidFill>
                <a:effectLst>
                  <a:outerShdw blurRad="38100" dist="38100" dir="2700000" algn="tl">
                    <a:srgbClr val="000000">
                      <a:alpha val="43137"/>
                    </a:srgbClr>
                  </a:outerShdw>
                </a:effectLst>
                <a:cs typeface="Arial" panose="020B0604020202020204" pitchFamily="34" charset="0"/>
              </a:rPr>
              <a:t>Subject area with the error code</a:t>
            </a:r>
          </a:p>
        </p:txBody>
      </p:sp>
      <p:sp>
        <p:nvSpPr>
          <p:cNvPr id="15" name="Rounded Rectangular Callout 9">
            <a:extLst>
              <a:ext uri="{FF2B5EF4-FFF2-40B4-BE49-F238E27FC236}">
                <a16:creationId xmlns:a16="http://schemas.microsoft.com/office/drawing/2014/main" id="{95388306-AC90-41DE-B7E7-39D336F42964}"/>
              </a:ext>
            </a:extLst>
          </p:cNvPr>
          <p:cNvSpPr/>
          <p:nvPr/>
        </p:nvSpPr>
        <p:spPr>
          <a:xfrm>
            <a:off x="4724400" y="5700115"/>
            <a:ext cx="2971800" cy="646986"/>
          </a:xfrm>
          <a:prstGeom prst="wedgeRoundRectCallout">
            <a:avLst>
              <a:gd name="adj1" fmla="val -15364"/>
              <a:gd name="adj2" fmla="val -66093"/>
              <a:gd name="adj3" fmla="val 16667"/>
            </a:avLst>
          </a:prstGeom>
          <a:solidFill>
            <a:schemeClr val="accent5"/>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Student names and GTIDs for cases with an error code</a:t>
            </a:r>
          </a:p>
        </p:txBody>
      </p:sp>
    </p:spTree>
    <p:extLst>
      <p:ext uri="{BB962C8B-B14F-4D97-AF65-F5344CB8AC3E}">
        <p14:creationId xmlns:p14="http://schemas.microsoft.com/office/powerpoint/2010/main" val="183646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5400-39EC-438C-A16E-959099BC77CE}"/>
              </a:ext>
            </a:extLst>
          </p:cNvPr>
          <p:cNvSpPr>
            <a:spLocks noGrp="1"/>
          </p:cNvSpPr>
          <p:nvPr>
            <p:ph type="title"/>
          </p:nvPr>
        </p:nvSpPr>
        <p:spPr>
          <a:xfrm>
            <a:off x="914400" y="92948"/>
            <a:ext cx="7886700" cy="1325563"/>
          </a:xfrm>
        </p:spPr>
        <p:txBody>
          <a:bodyPr>
            <a:normAutofit/>
          </a:bodyPr>
          <a:lstStyle/>
          <a:p>
            <a:r>
              <a:rPr lang="en-US" sz="3200" dirty="0"/>
              <a:t>Content Area Summary (Page 1) </a:t>
            </a:r>
            <a:br>
              <a:rPr lang="en-US" sz="3200" dirty="0"/>
            </a:br>
            <a:r>
              <a:rPr lang="en-US" sz="3200" dirty="0"/>
              <a:t>School Level Example</a:t>
            </a:r>
          </a:p>
        </p:txBody>
      </p:sp>
      <p:pic>
        <p:nvPicPr>
          <p:cNvPr id="10" name="Picture 9">
            <a:extLst>
              <a:ext uri="{FF2B5EF4-FFF2-40B4-BE49-F238E27FC236}">
                <a16:creationId xmlns:a16="http://schemas.microsoft.com/office/drawing/2014/main" id="{DC5284A9-BA06-4928-84CF-A368EA5D1B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0577" y="1217933"/>
            <a:ext cx="6580000" cy="5106667"/>
          </a:xfrm>
          <a:prstGeom prst="rect">
            <a:avLst/>
          </a:prstGeom>
        </p:spPr>
      </p:pic>
      <p:sp>
        <p:nvSpPr>
          <p:cNvPr id="11" name="Rounded Rectangular Callout 9">
            <a:extLst>
              <a:ext uri="{FF2B5EF4-FFF2-40B4-BE49-F238E27FC236}">
                <a16:creationId xmlns:a16="http://schemas.microsoft.com/office/drawing/2014/main" id="{7E63064B-9281-41B3-BDFE-46DF346EE453}"/>
              </a:ext>
            </a:extLst>
          </p:cNvPr>
          <p:cNvSpPr/>
          <p:nvPr/>
        </p:nvSpPr>
        <p:spPr>
          <a:xfrm>
            <a:off x="582025" y="1585174"/>
            <a:ext cx="1002795" cy="715089"/>
          </a:xfrm>
          <a:prstGeom prst="wedgeRoundRectCallout">
            <a:avLst>
              <a:gd name="adj1" fmla="val 60283"/>
              <a:gd name="adj2" fmla="val -33414"/>
              <a:gd name="adj3" fmla="val 16667"/>
            </a:avLst>
          </a:prstGeom>
          <a:solidFill>
            <a:schemeClr val="accent5"/>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effectLst>
                  <a:outerShdw blurRad="38100" dist="38100" dir="2700000" algn="tl">
                    <a:srgbClr val="000000">
                      <a:alpha val="43137"/>
                    </a:srgbClr>
                  </a:outerShdw>
                </a:effectLst>
                <a:latin typeface="Calibri" panose="020F0502020204030204"/>
                <a:cs typeface="Arial" panose="020B0604020202020204" pitchFamily="34" charset="0"/>
              </a:rPr>
              <a:t>School, system, and RESA</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p:txBody>
      </p:sp>
      <p:sp>
        <p:nvSpPr>
          <p:cNvPr id="8" name="Rounded Rectangular Callout 12">
            <a:extLst>
              <a:ext uri="{FF2B5EF4-FFF2-40B4-BE49-F238E27FC236}">
                <a16:creationId xmlns:a16="http://schemas.microsoft.com/office/drawing/2014/main" id="{54B721BE-289A-4695-BE38-FD2FB5FE7855}"/>
              </a:ext>
            </a:extLst>
          </p:cNvPr>
          <p:cNvSpPr/>
          <p:nvPr/>
        </p:nvSpPr>
        <p:spPr>
          <a:xfrm>
            <a:off x="304801" y="2500937"/>
            <a:ext cx="1350122" cy="1873091"/>
          </a:xfrm>
          <a:prstGeom prst="wedgeRoundRectCallout">
            <a:avLst>
              <a:gd name="adj1" fmla="val 63087"/>
              <a:gd name="adj2" fmla="val -26020"/>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Mean scale score, standard deviation, and percentage of students  proficient and above for the school, system, RESA, and state</a:t>
            </a:r>
          </a:p>
        </p:txBody>
      </p:sp>
      <p:sp>
        <p:nvSpPr>
          <p:cNvPr id="15" name="Rounded Rectangular Callout 9">
            <a:extLst>
              <a:ext uri="{FF2B5EF4-FFF2-40B4-BE49-F238E27FC236}">
                <a16:creationId xmlns:a16="http://schemas.microsoft.com/office/drawing/2014/main" id="{95388306-AC90-41DE-B7E7-39D336F42964}"/>
              </a:ext>
            </a:extLst>
          </p:cNvPr>
          <p:cNvSpPr/>
          <p:nvPr/>
        </p:nvSpPr>
        <p:spPr>
          <a:xfrm>
            <a:off x="2213834" y="5890022"/>
            <a:ext cx="3202827" cy="510778"/>
          </a:xfrm>
          <a:prstGeom prst="wedgeRoundRectCallout">
            <a:avLst>
              <a:gd name="adj1" fmla="val -15364"/>
              <a:gd name="adj2" fmla="val -98317"/>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Graph of the percentage of students at each achievement level for each reporting level</a:t>
            </a:r>
          </a:p>
        </p:txBody>
      </p:sp>
      <p:sp>
        <p:nvSpPr>
          <p:cNvPr id="7" name="Rounded Rectangular Callout 12">
            <a:extLst>
              <a:ext uri="{FF2B5EF4-FFF2-40B4-BE49-F238E27FC236}">
                <a16:creationId xmlns:a16="http://schemas.microsoft.com/office/drawing/2014/main" id="{BD9D49F5-555A-491E-851C-936D1AD24C1A}"/>
              </a:ext>
            </a:extLst>
          </p:cNvPr>
          <p:cNvSpPr/>
          <p:nvPr/>
        </p:nvSpPr>
        <p:spPr>
          <a:xfrm>
            <a:off x="7886232" y="1662975"/>
            <a:ext cx="1143001" cy="1675924"/>
          </a:xfrm>
          <a:prstGeom prst="wedgeRoundRectCallout">
            <a:avLst>
              <a:gd name="adj1" fmla="val -124113"/>
              <a:gd name="adj2" fmla="val 22138"/>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Graph of the percentage of students at proficient and above for each reporting level</a:t>
            </a:r>
          </a:p>
        </p:txBody>
      </p:sp>
      <p:sp>
        <p:nvSpPr>
          <p:cNvPr id="12" name="Rounded Rectangular Callout 12">
            <a:extLst>
              <a:ext uri="{FF2B5EF4-FFF2-40B4-BE49-F238E27FC236}">
                <a16:creationId xmlns:a16="http://schemas.microsoft.com/office/drawing/2014/main" id="{79CCB17E-E2A6-46C4-981A-BFD9EB98AC43}"/>
              </a:ext>
            </a:extLst>
          </p:cNvPr>
          <p:cNvSpPr/>
          <p:nvPr/>
        </p:nvSpPr>
        <p:spPr>
          <a:xfrm>
            <a:off x="7904052" y="3620133"/>
            <a:ext cx="1143001" cy="1492151"/>
          </a:xfrm>
          <a:prstGeom prst="wedgeRoundRectCallout">
            <a:avLst>
              <a:gd name="adj1" fmla="val -76113"/>
              <a:gd name="adj2" fmla="val -28910"/>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National percentile rank and mean NCE for each reporting level</a:t>
            </a:r>
          </a:p>
        </p:txBody>
      </p:sp>
      <p:sp>
        <p:nvSpPr>
          <p:cNvPr id="13" name="Rounded Rectangular Callout 9">
            <a:extLst>
              <a:ext uri="{FF2B5EF4-FFF2-40B4-BE49-F238E27FC236}">
                <a16:creationId xmlns:a16="http://schemas.microsoft.com/office/drawing/2014/main" id="{CB587D45-F189-43A9-A4B0-2B72D12EAAAC}"/>
              </a:ext>
            </a:extLst>
          </p:cNvPr>
          <p:cNvSpPr/>
          <p:nvPr/>
        </p:nvSpPr>
        <p:spPr>
          <a:xfrm>
            <a:off x="5943600" y="5522180"/>
            <a:ext cx="1828800" cy="510778"/>
          </a:xfrm>
          <a:prstGeom prst="wedgeRoundRectCallout">
            <a:avLst>
              <a:gd name="adj1" fmla="val -15364"/>
              <a:gd name="adj2" fmla="val -98317"/>
              <a:gd name="adj3" fmla="val 16667"/>
            </a:avLst>
          </a:prstGeom>
          <a:solidFill>
            <a:schemeClr val="accent5"/>
          </a:solidFill>
          <a:ln>
            <a:solidFill>
              <a:schemeClr val="tx1"/>
            </a:solidFill>
          </a:ln>
        </p:spPr>
        <p:txBody>
          <a:bodyPr wrap="square">
            <a:spAutoFit/>
          </a:bodyPr>
          <a:lstStyle/>
          <a:p>
            <a:pPr lvl="0" algn="ctr"/>
            <a:r>
              <a:rPr lang="en-US" sz="1200" b="1" dirty="0">
                <a:solidFill>
                  <a:prstClr val="white"/>
                </a:solidFill>
                <a:cs typeface="Arial" panose="020B0604020202020204" pitchFamily="34" charset="0"/>
              </a:rPr>
              <a:t>Number of students not included in summaries</a:t>
            </a:r>
          </a:p>
        </p:txBody>
      </p:sp>
      <p:sp>
        <p:nvSpPr>
          <p:cNvPr id="14" name="Rounded Rectangular Callout 9">
            <a:extLst>
              <a:ext uri="{FF2B5EF4-FFF2-40B4-BE49-F238E27FC236}">
                <a16:creationId xmlns:a16="http://schemas.microsoft.com/office/drawing/2014/main" id="{B33D2C17-6AF3-4EDB-8283-D4732AD00084}"/>
              </a:ext>
            </a:extLst>
          </p:cNvPr>
          <p:cNvSpPr/>
          <p:nvPr/>
        </p:nvSpPr>
        <p:spPr>
          <a:xfrm>
            <a:off x="2667000" y="1494711"/>
            <a:ext cx="1002795" cy="715089"/>
          </a:xfrm>
          <a:prstGeom prst="wedgeRoundRectCallout">
            <a:avLst>
              <a:gd name="adj1" fmla="val 91286"/>
              <a:gd name="adj2" fmla="val 21571"/>
              <a:gd name="adj3" fmla="val 16667"/>
            </a:avLst>
          </a:prstGeom>
          <a:solidFill>
            <a:schemeClr val="accent5"/>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effectLst>
                  <a:outerShdw blurRad="38100" dist="38100" dir="2700000" algn="tl">
                    <a:srgbClr val="000000">
                      <a:alpha val="43137"/>
                    </a:srgbClr>
                  </a:outerShdw>
                </a:effectLst>
                <a:latin typeface="Calibri" panose="020F0502020204030204"/>
                <a:cs typeface="Arial" panose="020B0604020202020204" pitchFamily="34" charset="0"/>
              </a:rPr>
              <a:t>Grade and content area</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3637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5400-39EC-438C-A16E-959099BC77CE}"/>
              </a:ext>
            </a:extLst>
          </p:cNvPr>
          <p:cNvSpPr>
            <a:spLocks noGrp="1"/>
          </p:cNvSpPr>
          <p:nvPr>
            <p:ph type="title"/>
          </p:nvPr>
        </p:nvSpPr>
        <p:spPr>
          <a:xfrm>
            <a:off x="914400" y="92948"/>
            <a:ext cx="7886700" cy="1325563"/>
          </a:xfrm>
        </p:spPr>
        <p:txBody>
          <a:bodyPr>
            <a:normAutofit/>
          </a:bodyPr>
          <a:lstStyle/>
          <a:p>
            <a:r>
              <a:rPr lang="en-US" sz="3200" dirty="0"/>
              <a:t>Content Area Summary (Page 2) </a:t>
            </a:r>
            <a:br>
              <a:rPr lang="en-US" sz="3200" dirty="0"/>
            </a:br>
            <a:r>
              <a:rPr lang="en-US" sz="3200" dirty="0"/>
              <a:t>School Level Example</a:t>
            </a:r>
          </a:p>
        </p:txBody>
      </p:sp>
      <p:pic>
        <p:nvPicPr>
          <p:cNvPr id="10" name="Picture 9">
            <a:extLst>
              <a:ext uri="{FF2B5EF4-FFF2-40B4-BE49-F238E27FC236}">
                <a16:creationId xmlns:a16="http://schemas.microsoft.com/office/drawing/2014/main" id="{DC5284A9-BA06-4928-84CF-A368EA5D1B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4452" y="1217933"/>
            <a:ext cx="6532249" cy="5106667"/>
          </a:xfrm>
          <a:prstGeom prst="rect">
            <a:avLst/>
          </a:prstGeom>
        </p:spPr>
      </p:pic>
      <p:sp>
        <p:nvSpPr>
          <p:cNvPr id="8" name="Rounded Rectangular Callout 12">
            <a:extLst>
              <a:ext uri="{FF2B5EF4-FFF2-40B4-BE49-F238E27FC236}">
                <a16:creationId xmlns:a16="http://schemas.microsoft.com/office/drawing/2014/main" id="{54B721BE-289A-4695-BE38-FD2FB5FE7855}"/>
              </a:ext>
            </a:extLst>
          </p:cNvPr>
          <p:cNvSpPr/>
          <p:nvPr/>
        </p:nvSpPr>
        <p:spPr>
          <a:xfrm>
            <a:off x="372882" y="1862512"/>
            <a:ext cx="1143000" cy="1492151"/>
          </a:xfrm>
          <a:prstGeom prst="wedgeRoundRectCallout">
            <a:avLst>
              <a:gd name="adj1" fmla="val 65487"/>
              <a:gd name="adj2" fmla="val 6216"/>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Reading status performance for each reporting level (ELA only)</a:t>
            </a:r>
          </a:p>
        </p:txBody>
      </p:sp>
      <p:sp>
        <p:nvSpPr>
          <p:cNvPr id="15" name="Rounded Rectangular Callout 9">
            <a:extLst>
              <a:ext uri="{FF2B5EF4-FFF2-40B4-BE49-F238E27FC236}">
                <a16:creationId xmlns:a16="http://schemas.microsoft.com/office/drawing/2014/main" id="{95388306-AC90-41DE-B7E7-39D336F42964}"/>
              </a:ext>
            </a:extLst>
          </p:cNvPr>
          <p:cNvSpPr/>
          <p:nvPr/>
        </p:nvSpPr>
        <p:spPr>
          <a:xfrm>
            <a:off x="134398" y="3771266"/>
            <a:ext cx="1287281" cy="2613541"/>
          </a:xfrm>
          <a:prstGeom prst="wedgeRoundRectCallout">
            <a:avLst>
              <a:gd name="adj1" fmla="val 69876"/>
              <a:gd name="adj2" fmla="val -15944"/>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Percentage of students achieving each score point on the extended writing task and the narrative writing response for each reporting level</a:t>
            </a:r>
          </a:p>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(ELA only)</a:t>
            </a:r>
          </a:p>
        </p:txBody>
      </p:sp>
      <p:sp>
        <p:nvSpPr>
          <p:cNvPr id="7" name="Rounded Rectangular Callout 12">
            <a:extLst>
              <a:ext uri="{FF2B5EF4-FFF2-40B4-BE49-F238E27FC236}">
                <a16:creationId xmlns:a16="http://schemas.microsoft.com/office/drawing/2014/main" id="{BD9D49F5-555A-491E-851C-936D1AD24C1A}"/>
              </a:ext>
            </a:extLst>
          </p:cNvPr>
          <p:cNvSpPr/>
          <p:nvPr/>
        </p:nvSpPr>
        <p:spPr>
          <a:xfrm>
            <a:off x="7886232" y="1357669"/>
            <a:ext cx="1160821" cy="1675924"/>
          </a:xfrm>
          <a:prstGeom prst="wedgeRoundRectCallout">
            <a:avLst>
              <a:gd name="adj1" fmla="val -81577"/>
              <a:gd name="adj2" fmla="val -2466"/>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Percentage of students in each Lexile stretch band for each reporting level (ELA only)</a:t>
            </a:r>
          </a:p>
        </p:txBody>
      </p:sp>
      <p:sp>
        <p:nvSpPr>
          <p:cNvPr id="12" name="Rounded Rectangular Callout 12">
            <a:extLst>
              <a:ext uri="{FF2B5EF4-FFF2-40B4-BE49-F238E27FC236}">
                <a16:creationId xmlns:a16="http://schemas.microsoft.com/office/drawing/2014/main" id="{79CCB17E-E2A6-46C4-981A-BFD9EB98AC43}"/>
              </a:ext>
            </a:extLst>
          </p:cNvPr>
          <p:cNvSpPr/>
          <p:nvPr/>
        </p:nvSpPr>
        <p:spPr>
          <a:xfrm>
            <a:off x="7942945" y="3337018"/>
            <a:ext cx="1143001" cy="1304806"/>
          </a:xfrm>
          <a:prstGeom prst="wedgeRoundRectCallout">
            <a:avLst>
              <a:gd name="adj1" fmla="val -76113"/>
              <a:gd name="adj2" fmla="val -28910"/>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Domain mastery performance for each reporting level</a:t>
            </a:r>
          </a:p>
        </p:txBody>
      </p:sp>
      <p:sp>
        <p:nvSpPr>
          <p:cNvPr id="13" name="Rounded Rectangular Callout 9">
            <a:extLst>
              <a:ext uri="{FF2B5EF4-FFF2-40B4-BE49-F238E27FC236}">
                <a16:creationId xmlns:a16="http://schemas.microsoft.com/office/drawing/2014/main" id="{CB587D45-F189-43A9-A4B0-2B72D12EAAAC}"/>
              </a:ext>
            </a:extLst>
          </p:cNvPr>
          <p:cNvSpPr/>
          <p:nvPr/>
        </p:nvSpPr>
        <p:spPr>
          <a:xfrm>
            <a:off x="7543800" y="4779334"/>
            <a:ext cx="1503253" cy="2070259"/>
          </a:xfrm>
          <a:prstGeom prst="wedgeRoundRectCallout">
            <a:avLst>
              <a:gd name="adj1" fmla="val -85233"/>
              <a:gd name="adj2" fmla="val -6479"/>
              <a:gd name="adj3" fmla="val 16667"/>
            </a:avLst>
          </a:prstGeom>
          <a:solidFill>
            <a:schemeClr val="accent5"/>
          </a:solidFill>
          <a:ln>
            <a:solidFill>
              <a:schemeClr val="tx1"/>
            </a:solidFill>
          </a:ln>
        </p:spPr>
        <p:txBody>
          <a:bodyPr wrap="square">
            <a:spAutoFit/>
          </a:bodyPr>
          <a:lstStyle/>
          <a:p>
            <a:pPr lvl="0" algn="ctr"/>
            <a:r>
              <a:rPr lang="en-US" sz="1200" b="1" dirty="0">
                <a:solidFill>
                  <a:prstClr val="white"/>
                </a:solidFill>
                <a:cs typeface="Arial" panose="020B0604020202020204" pitchFamily="34" charset="0"/>
              </a:rPr>
              <a:t>Number of students receiving each type of condition code on the extended writing task and narrative writing response for each reporting level (ELA only)</a:t>
            </a:r>
          </a:p>
        </p:txBody>
      </p:sp>
      <p:sp>
        <p:nvSpPr>
          <p:cNvPr id="16" name="Rounded Rectangular Callout 12">
            <a:extLst>
              <a:ext uri="{FF2B5EF4-FFF2-40B4-BE49-F238E27FC236}">
                <a16:creationId xmlns:a16="http://schemas.microsoft.com/office/drawing/2014/main" id="{535B611E-178B-4BF9-B8E4-B32775410BE9}"/>
              </a:ext>
            </a:extLst>
          </p:cNvPr>
          <p:cNvSpPr/>
          <p:nvPr/>
        </p:nvSpPr>
        <p:spPr>
          <a:xfrm>
            <a:off x="3845656" y="5879537"/>
            <a:ext cx="1452688" cy="510778"/>
          </a:xfrm>
          <a:prstGeom prst="wedgeRoundRectCallout">
            <a:avLst>
              <a:gd name="adj1" fmla="val -83909"/>
              <a:gd name="adj2" fmla="val -62924"/>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Writing condition codes (ELA only)</a:t>
            </a:r>
          </a:p>
        </p:txBody>
      </p:sp>
    </p:spTree>
    <p:extLst>
      <p:ext uri="{BB962C8B-B14F-4D97-AF65-F5344CB8AC3E}">
        <p14:creationId xmlns:p14="http://schemas.microsoft.com/office/powerpoint/2010/main" val="152070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5400-39EC-438C-A16E-959099BC77CE}"/>
              </a:ext>
            </a:extLst>
          </p:cNvPr>
          <p:cNvSpPr>
            <a:spLocks noGrp="1"/>
          </p:cNvSpPr>
          <p:nvPr>
            <p:ph type="title"/>
          </p:nvPr>
        </p:nvSpPr>
        <p:spPr>
          <a:xfrm>
            <a:off x="914400" y="92948"/>
            <a:ext cx="7886700" cy="1325563"/>
          </a:xfrm>
        </p:spPr>
        <p:txBody>
          <a:bodyPr>
            <a:normAutofit/>
          </a:bodyPr>
          <a:lstStyle/>
          <a:p>
            <a:r>
              <a:rPr lang="en-US" sz="3200" dirty="0"/>
              <a:t>Population Summary (Page 1) </a:t>
            </a:r>
            <a:br>
              <a:rPr lang="en-US" sz="3200" dirty="0"/>
            </a:br>
            <a:r>
              <a:rPr lang="en-US" sz="3200" dirty="0"/>
              <a:t>State Level Example</a:t>
            </a:r>
          </a:p>
        </p:txBody>
      </p:sp>
      <p:pic>
        <p:nvPicPr>
          <p:cNvPr id="10" name="Picture 9">
            <a:extLst>
              <a:ext uri="{FF2B5EF4-FFF2-40B4-BE49-F238E27FC236}">
                <a16:creationId xmlns:a16="http://schemas.microsoft.com/office/drawing/2014/main" id="{DC5284A9-BA06-4928-84CF-A368EA5D1B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1" y="418325"/>
            <a:ext cx="8000999" cy="6219464"/>
          </a:xfrm>
          <a:prstGeom prst="rect">
            <a:avLst/>
          </a:prstGeom>
        </p:spPr>
      </p:pic>
      <p:sp>
        <p:nvSpPr>
          <p:cNvPr id="8" name="Rounded Rectangular Callout 12">
            <a:extLst>
              <a:ext uri="{FF2B5EF4-FFF2-40B4-BE49-F238E27FC236}">
                <a16:creationId xmlns:a16="http://schemas.microsoft.com/office/drawing/2014/main" id="{54B721BE-289A-4695-BE38-FD2FB5FE7855}"/>
              </a:ext>
            </a:extLst>
          </p:cNvPr>
          <p:cNvSpPr/>
          <p:nvPr/>
        </p:nvSpPr>
        <p:spPr>
          <a:xfrm>
            <a:off x="374156" y="3871555"/>
            <a:ext cx="1143001" cy="510778"/>
          </a:xfrm>
          <a:prstGeom prst="wedgeRoundRectCallout">
            <a:avLst>
              <a:gd name="adj1" fmla="val 63087"/>
              <a:gd name="adj2" fmla="val -26020"/>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Reporting subgroup </a:t>
            </a:r>
          </a:p>
        </p:txBody>
      </p:sp>
      <p:sp>
        <p:nvSpPr>
          <p:cNvPr id="15" name="Rounded Rectangular Callout 9">
            <a:extLst>
              <a:ext uri="{FF2B5EF4-FFF2-40B4-BE49-F238E27FC236}">
                <a16:creationId xmlns:a16="http://schemas.microsoft.com/office/drawing/2014/main" id="{95388306-AC90-41DE-B7E7-39D336F42964}"/>
              </a:ext>
            </a:extLst>
          </p:cNvPr>
          <p:cNvSpPr/>
          <p:nvPr/>
        </p:nvSpPr>
        <p:spPr>
          <a:xfrm>
            <a:off x="221757" y="1337864"/>
            <a:ext cx="1447800" cy="1518940"/>
          </a:xfrm>
          <a:prstGeom prst="wedgeRoundRectCallout">
            <a:avLst>
              <a:gd name="adj1" fmla="val 207794"/>
              <a:gd name="adj2" fmla="val 41165"/>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Total number of students  as well as the number of students with conditional or standard administrations</a:t>
            </a:r>
          </a:p>
        </p:txBody>
      </p:sp>
      <p:sp>
        <p:nvSpPr>
          <p:cNvPr id="7" name="Rounded Rectangular Callout 12">
            <a:extLst>
              <a:ext uri="{FF2B5EF4-FFF2-40B4-BE49-F238E27FC236}">
                <a16:creationId xmlns:a16="http://schemas.microsoft.com/office/drawing/2014/main" id="{BD9D49F5-555A-491E-851C-936D1AD24C1A}"/>
              </a:ext>
            </a:extLst>
          </p:cNvPr>
          <p:cNvSpPr/>
          <p:nvPr/>
        </p:nvSpPr>
        <p:spPr>
          <a:xfrm>
            <a:off x="8000999" y="3007122"/>
            <a:ext cx="1143001" cy="1123712"/>
          </a:xfrm>
          <a:prstGeom prst="wedgeRoundRectCallout">
            <a:avLst>
              <a:gd name="adj1" fmla="val -124113"/>
              <a:gd name="adj2" fmla="val 22138"/>
              <a:gd name="adj3" fmla="val 16667"/>
            </a:avLst>
          </a:prstGeom>
          <a:solidFill>
            <a:schemeClr val="accent5"/>
          </a:solidFill>
          <a:ln>
            <a:solidFill>
              <a:schemeClr val="tx1"/>
            </a:solidFill>
          </a:ln>
        </p:spPr>
        <p:txBody>
          <a:bodyPr wrap="square">
            <a:spAutoFit/>
          </a:bodyPr>
          <a:lstStyle/>
          <a:p>
            <a:pPr lvl="0" algn="ctr">
              <a:defRPr/>
            </a:pPr>
            <a:r>
              <a:rPr lang="en-US" sz="1200" b="1" dirty="0">
                <a:solidFill>
                  <a:prstClr val="white"/>
                </a:solidFill>
                <a:effectLst>
                  <a:outerShdw blurRad="38100" dist="38100" dir="2700000" algn="tl">
                    <a:srgbClr val="000000">
                      <a:alpha val="43137"/>
                    </a:srgbClr>
                  </a:outerShdw>
                </a:effectLst>
                <a:cs typeface="Arial" panose="020B0604020202020204" pitchFamily="34" charset="0"/>
              </a:rPr>
              <a:t>Percentage of students in each achievement level</a:t>
            </a:r>
          </a:p>
        </p:txBody>
      </p:sp>
      <p:sp>
        <p:nvSpPr>
          <p:cNvPr id="13" name="Rounded Rectangular Callout 9">
            <a:extLst>
              <a:ext uri="{FF2B5EF4-FFF2-40B4-BE49-F238E27FC236}">
                <a16:creationId xmlns:a16="http://schemas.microsoft.com/office/drawing/2014/main" id="{CB587D45-F189-43A9-A4B0-2B72D12EAAAC}"/>
              </a:ext>
            </a:extLst>
          </p:cNvPr>
          <p:cNvSpPr/>
          <p:nvPr/>
        </p:nvSpPr>
        <p:spPr>
          <a:xfrm>
            <a:off x="5029200" y="5410200"/>
            <a:ext cx="838200" cy="715089"/>
          </a:xfrm>
          <a:prstGeom prst="wedgeRoundRectCallout">
            <a:avLst>
              <a:gd name="adj1" fmla="val -15364"/>
              <a:gd name="adj2" fmla="val -98317"/>
              <a:gd name="adj3" fmla="val 16667"/>
            </a:avLst>
          </a:prstGeom>
          <a:solidFill>
            <a:schemeClr val="accent5"/>
          </a:solidFill>
          <a:ln>
            <a:solidFill>
              <a:schemeClr val="tx1"/>
            </a:solidFill>
          </a:ln>
        </p:spPr>
        <p:txBody>
          <a:bodyPr wrap="square">
            <a:spAutoFit/>
          </a:bodyPr>
          <a:lstStyle/>
          <a:p>
            <a:pPr lvl="0" algn="ctr"/>
            <a:r>
              <a:rPr lang="en-US" sz="1200" b="1" dirty="0">
                <a:solidFill>
                  <a:prstClr val="white"/>
                </a:solidFill>
                <a:cs typeface="Arial" panose="020B0604020202020204" pitchFamily="34" charset="0"/>
              </a:rPr>
              <a:t>Mean scale score</a:t>
            </a:r>
          </a:p>
        </p:txBody>
      </p:sp>
      <p:sp>
        <p:nvSpPr>
          <p:cNvPr id="14" name="Rounded Rectangular Callout 9">
            <a:extLst>
              <a:ext uri="{FF2B5EF4-FFF2-40B4-BE49-F238E27FC236}">
                <a16:creationId xmlns:a16="http://schemas.microsoft.com/office/drawing/2014/main" id="{B33D2C17-6AF3-4EDB-8283-D4732AD00084}"/>
              </a:ext>
            </a:extLst>
          </p:cNvPr>
          <p:cNvSpPr/>
          <p:nvPr/>
        </p:nvSpPr>
        <p:spPr>
          <a:xfrm>
            <a:off x="2667000" y="1494711"/>
            <a:ext cx="1002795" cy="715089"/>
          </a:xfrm>
          <a:prstGeom prst="wedgeRoundRectCallout">
            <a:avLst>
              <a:gd name="adj1" fmla="val 91286"/>
              <a:gd name="adj2" fmla="val 21571"/>
              <a:gd name="adj3" fmla="val 16667"/>
            </a:avLst>
          </a:prstGeom>
          <a:solidFill>
            <a:schemeClr val="accent5"/>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effectLst>
                  <a:outerShdw blurRad="38100" dist="38100" dir="2700000" algn="tl">
                    <a:srgbClr val="000000">
                      <a:alpha val="43137"/>
                    </a:srgbClr>
                  </a:outerShdw>
                </a:effectLst>
                <a:latin typeface="Calibri" panose="020F0502020204030204"/>
                <a:cs typeface="Arial" panose="020B0604020202020204" pitchFamily="34" charset="0"/>
              </a:rPr>
              <a:t>Grade and content area</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019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5400-39EC-438C-A16E-959099BC77CE}"/>
              </a:ext>
            </a:extLst>
          </p:cNvPr>
          <p:cNvSpPr>
            <a:spLocks noGrp="1"/>
          </p:cNvSpPr>
          <p:nvPr>
            <p:ph type="title"/>
          </p:nvPr>
        </p:nvSpPr>
        <p:spPr>
          <a:xfrm>
            <a:off x="914400" y="92948"/>
            <a:ext cx="7886700" cy="1325563"/>
          </a:xfrm>
        </p:spPr>
        <p:txBody>
          <a:bodyPr>
            <a:normAutofit/>
          </a:bodyPr>
          <a:lstStyle/>
          <a:p>
            <a:r>
              <a:rPr lang="en-US" sz="3200" dirty="0"/>
              <a:t>Population Summary (Page 2) </a:t>
            </a:r>
            <a:br>
              <a:rPr lang="en-US" sz="3200" dirty="0"/>
            </a:br>
            <a:r>
              <a:rPr lang="en-US" sz="3200" dirty="0"/>
              <a:t>State Level Example</a:t>
            </a:r>
          </a:p>
        </p:txBody>
      </p:sp>
      <p:pic>
        <p:nvPicPr>
          <p:cNvPr id="10" name="Picture 9">
            <a:extLst>
              <a:ext uri="{FF2B5EF4-FFF2-40B4-BE49-F238E27FC236}">
                <a16:creationId xmlns:a16="http://schemas.microsoft.com/office/drawing/2014/main" id="{DC5284A9-BA06-4928-84CF-A368EA5D1B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5854" y="1222269"/>
            <a:ext cx="6569446" cy="5097994"/>
          </a:xfrm>
          <a:prstGeom prst="rect">
            <a:avLst/>
          </a:prstGeom>
        </p:spPr>
      </p:pic>
      <p:sp>
        <p:nvSpPr>
          <p:cNvPr id="8" name="Rounded Rectangular Callout 12">
            <a:extLst>
              <a:ext uri="{FF2B5EF4-FFF2-40B4-BE49-F238E27FC236}">
                <a16:creationId xmlns:a16="http://schemas.microsoft.com/office/drawing/2014/main" id="{54B721BE-289A-4695-BE38-FD2FB5FE7855}"/>
              </a:ext>
            </a:extLst>
          </p:cNvPr>
          <p:cNvSpPr/>
          <p:nvPr/>
        </p:nvSpPr>
        <p:spPr>
          <a:xfrm>
            <a:off x="342899" y="2916555"/>
            <a:ext cx="1143001" cy="817245"/>
          </a:xfrm>
          <a:prstGeom prst="wedgeRoundRectCallout">
            <a:avLst>
              <a:gd name="adj1" fmla="val 71087"/>
              <a:gd name="adj2" fmla="val -23782"/>
              <a:gd name="adj3" fmla="val 16667"/>
            </a:avLst>
          </a:prstGeom>
          <a:solidFill>
            <a:schemeClr val="accent5"/>
          </a:solidFill>
          <a:ln>
            <a:solidFill>
              <a:schemeClr val="tx1"/>
            </a:solidFill>
          </a:ln>
        </p:spPr>
        <p:txBody>
          <a:bodyPr wrap="square">
            <a:spAutoFit/>
          </a:bodyPr>
          <a:lstStyle/>
          <a:p>
            <a:pPr lvl="0" algn="ctr">
              <a:defRPr/>
            </a:pPr>
            <a:r>
              <a:rPr lang="en-US" sz="1400" b="1" dirty="0">
                <a:solidFill>
                  <a:prstClr val="white"/>
                </a:solidFill>
                <a:effectLst>
                  <a:outerShdw blurRad="38100" dist="38100" dir="2700000" algn="tl">
                    <a:srgbClr val="000000">
                      <a:alpha val="43137"/>
                    </a:srgbClr>
                  </a:outerShdw>
                </a:effectLst>
                <a:cs typeface="Arial" panose="020B0604020202020204" pitchFamily="34" charset="0"/>
              </a:rPr>
              <a:t>Additional reporting subgroups </a:t>
            </a:r>
          </a:p>
        </p:txBody>
      </p:sp>
      <p:sp>
        <p:nvSpPr>
          <p:cNvPr id="13" name="Rounded Rectangular Callout 9">
            <a:extLst>
              <a:ext uri="{FF2B5EF4-FFF2-40B4-BE49-F238E27FC236}">
                <a16:creationId xmlns:a16="http://schemas.microsoft.com/office/drawing/2014/main" id="{CB587D45-F189-43A9-A4B0-2B72D12EAAAC}"/>
              </a:ext>
            </a:extLst>
          </p:cNvPr>
          <p:cNvSpPr/>
          <p:nvPr/>
        </p:nvSpPr>
        <p:spPr>
          <a:xfrm>
            <a:off x="4419600" y="4343400"/>
            <a:ext cx="3429000" cy="578882"/>
          </a:xfrm>
          <a:prstGeom prst="wedgeRoundRectCallout">
            <a:avLst>
              <a:gd name="adj1" fmla="val -61364"/>
              <a:gd name="adj2" fmla="val -12387"/>
              <a:gd name="adj3" fmla="val 16667"/>
            </a:avLst>
          </a:prstGeom>
          <a:solidFill>
            <a:schemeClr val="accent5"/>
          </a:solidFill>
          <a:ln>
            <a:solidFill>
              <a:schemeClr val="tx1"/>
            </a:solidFill>
          </a:ln>
        </p:spPr>
        <p:txBody>
          <a:bodyPr wrap="square">
            <a:spAutoFit/>
          </a:bodyPr>
          <a:lstStyle/>
          <a:p>
            <a:pPr lvl="0" algn="ctr"/>
            <a:r>
              <a:rPr lang="en-US" sz="1400" b="1" dirty="0">
                <a:solidFill>
                  <a:prstClr val="white"/>
                </a:solidFill>
                <a:cs typeface="Arial" panose="020B0604020202020204" pitchFamily="34" charset="0"/>
              </a:rPr>
              <a:t>Number of students not included in summaries for each type of nonscore code</a:t>
            </a:r>
          </a:p>
        </p:txBody>
      </p:sp>
    </p:spTree>
    <p:extLst>
      <p:ext uri="{BB962C8B-B14F-4D97-AF65-F5344CB8AC3E}">
        <p14:creationId xmlns:p14="http://schemas.microsoft.com/office/powerpoint/2010/main" val="3575542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30" y="76201"/>
            <a:ext cx="7886700" cy="1061670"/>
          </a:xfrm>
        </p:spPr>
        <p:txBody>
          <a:bodyPr/>
          <a:lstStyle/>
          <a:p>
            <a:r>
              <a:rPr lang="en-US" dirty="0"/>
              <a:t>More Information on Scores</a:t>
            </a:r>
          </a:p>
        </p:txBody>
      </p:sp>
      <p:sp>
        <p:nvSpPr>
          <p:cNvPr id="4" name="Rectangle 3"/>
          <p:cNvSpPr/>
          <p:nvPr/>
        </p:nvSpPr>
        <p:spPr>
          <a:xfrm>
            <a:off x="781494" y="5032008"/>
            <a:ext cx="8126729" cy="646331"/>
          </a:xfrm>
          <a:prstGeom prst="rect">
            <a:avLst/>
          </a:prstGeom>
        </p:spPr>
        <p:txBody>
          <a:bodyPr wrap="square">
            <a:spAutoFit/>
          </a:bodyPr>
          <a:lstStyle/>
          <a:p>
            <a:pPr marL="285750" lvl="0" indent="-285750">
              <a:buFont typeface="Arial" panose="020B0604020202020204" pitchFamily="34" charset="0"/>
              <a:buChar char="•"/>
              <a:defRPr/>
            </a:pPr>
            <a:r>
              <a:rPr lang="en-US" dirty="0">
                <a:hlinkClick r:id="rId3"/>
              </a:rPr>
              <a:t>EOG Resources</a:t>
            </a:r>
            <a:endParaRPr lang="en-US" dirty="0"/>
          </a:p>
          <a:p>
            <a:pPr marL="285750" lvl="0" indent="-285750">
              <a:buFont typeface="Arial" panose="020B0604020202020204" pitchFamily="34" charset="0"/>
              <a:buChar char="•"/>
              <a:defRPr/>
            </a:pPr>
            <a:r>
              <a:rPr lang="en-US" dirty="0">
                <a:hlinkClick r:id="rId4"/>
              </a:rPr>
              <a:t>EOC Resources</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TextBox 9">
            <a:extLst>
              <a:ext uri="{FF2B5EF4-FFF2-40B4-BE49-F238E27FC236}">
                <a16:creationId xmlns:a16="http://schemas.microsoft.com/office/drawing/2014/main" id="{0C675CE1-EF45-4ECF-A5DD-EC63AD68FAC9}"/>
              </a:ext>
            </a:extLst>
          </p:cNvPr>
          <p:cNvSpPr txBox="1"/>
          <p:nvPr/>
        </p:nvSpPr>
        <p:spPr>
          <a:xfrm>
            <a:off x="1569720" y="838200"/>
            <a:ext cx="3078480" cy="369332"/>
          </a:xfrm>
          <a:prstGeom prst="rect">
            <a:avLst/>
          </a:prstGeom>
          <a:noFill/>
        </p:spPr>
        <p:txBody>
          <a:bodyPr wrap="square" rtlCol="0">
            <a:spAutoFit/>
          </a:bodyPr>
          <a:lstStyle/>
          <a:p>
            <a:pPr algn="ctr"/>
            <a:r>
              <a:rPr lang="en-US" b="1" dirty="0"/>
              <a:t>EOG</a:t>
            </a:r>
          </a:p>
        </p:txBody>
      </p:sp>
      <p:sp>
        <p:nvSpPr>
          <p:cNvPr id="13" name="TextBox 12">
            <a:extLst>
              <a:ext uri="{FF2B5EF4-FFF2-40B4-BE49-F238E27FC236}">
                <a16:creationId xmlns:a16="http://schemas.microsoft.com/office/drawing/2014/main" id="{B8071839-A3CC-41CC-B36E-8699357E9E43}"/>
              </a:ext>
            </a:extLst>
          </p:cNvPr>
          <p:cNvSpPr txBox="1"/>
          <p:nvPr/>
        </p:nvSpPr>
        <p:spPr>
          <a:xfrm>
            <a:off x="4944140" y="838200"/>
            <a:ext cx="3101161" cy="369332"/>
          </a:xfrm>
          <a:prstGeom prst="rect">
            <a:avLst/>
          </a:prstGeom>
          <a:noFill/>
        </p:spPr>
        <p:txBody>
          <a:bodyPr wrap="square" rtlCol="0">
            <a:spAutoFit/>
          </a:bodyPr>
          <a:lstStyle/>
          <a:p>
            <a:pPr algn="ctr"/>
            <a:r>
              <a:rPr lang="en-US" b="1" dirty="0"/>
              <a:t>EOC</a:t>
            </a:r>
          </a:p>
        </p:txBody>
      </p:sp>
      <p:pic>
        <p:nvPicPr>
          <p:cNvPr id="3" name="Picture 2">
            <a:extLst>
              <a:ext uri="{FF2B5EF4-FFF2-40B4-BE49-F238E27FC236}">
                <a16:creationId xmlns:a16="http://schemas.microsoft.com/office/drawing/2014/main" id="{0B961C66-886B-4959-9E3B-1AD2BD7A351E}"/>
              </a:ext>
            </a:extLst>
          </p:cNvPr>
          <p:cNvPicPr>
            <a:picLocks noChangeAspect="1"/>
          </p:cNvPicPr>
          <p:nvPr/>
        </p:nvPicPr>
        <p:blipFill>
          <a:blip r:embed="rId5"/>
          <a:stretch>
            <a:fillRect/>
          </a:stretch>
        </p:blipFill>
        <p:spPr>
          <a:xfrm>
            <a:off x="4980367" y="1173479"/>
            <a:ext cx="3064717" cy="3788867"/>
          </a:xfrm>
          <a:prstGeom prst="rect">
            <a:avLst/>
          </a:prstGeom>
        </p:spPr>
      </p:pic>
      <p:pic>
        <p:nvPicPr>
          <p:cNvPr id="5" name="Picture 4">
            <a:extLst>
              <a:ext uri="{FF2B5EF4-FFF2-40B4-BE49-F238E27FC236}">
                <a16:creationId xmlns:a16="http://schemas.microsoft.com/office/drawing/2014/main" id="{DA3E49CC-DD02-472E-81C0-1CCA4F08D120}"/>
              </a:ext>
            </a:extLst>
          </p:cNvPr>
          <p:cNvPicPr>
            <a:picLocks noChangeAspect="1"/>
          </p:cNvPicPr>
          <p:nvPr/>
        </p:nvPicPr>
        <p:blipFill>
          <a:blip r:embed="rId6"/>
          <a:stretch>
            <a:fillRect/>
          </a:stretch>
        </p:blipFill>
        <p:spPr>
          <a:xfrm>
            <a:off x="1569503" y="1183005"/>
            <a:ext cx="2843174" cy="3657600"/>
          </a:xfrm>
          <a:prstGeom prst="rect">
            <a:avLst/>
          </a:prstGeom>
        </p:spPr>
      </p:pic>
    </p:spTree>
    <p:extLst>
      <p:ext uri="{BB962C8B-B14F-4D97-AF65-F5344CB8AC3E}">
        <p14:creationId xmlns:p14="http://schemas.microsoft.com/office/powerpoint/2010/main" val="328323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F5960-E2FA-614A-9262-A8A11E18FAFD}"/>
              </a:ext>
            </a:extLst>
          </p:cNvPr>
          <p:cNvSpPr>
            <a:spLocks noGrp="1"/>
          </p:cNvSpPr>
          <p:nvPr>
            <p:ph type="ctrTitle"/>
          </p:nvPr>
        </p:nvSpPr>
        <p:spPr>
          <a:xfrm>
            <a:off x="901467" y="838200"/>
            <a:ext cx="7913874" cy="2387600"/>
          </a:xfrm>
        </p:spPr>
        <p:txBody>
          <a:bodyPr/>
          <a:lstStyle/>
          <a:p>
            <a:r>
              <a:rPr lang="en-US" sz="4000" dirty="0"/>
              <a:t>Georgia Milestones </a:t>
            </a:r>
            <a:br>
              <a:rPr lang="en-US" sz="4000" dirty="0"/>
            </a:br>
            <a:r>
              <a:rPr lang="en-US" sz="4000" dirty="0"/>
              <a:t>School and District Reports</a:t>
            </a:r>
            <a:br>
              <a:rPr lang="en-US" dirty="0"/>
            </a:br>
            <a:endParaRPr lang="en-US" dirty="0"/>
          </a:p>
        </p:txBody>
      </p:sp>
      <p:pic>
        <p:nvPicPr>
          <p:cNvPr id="4" name="Picture 3">
            <a:extLst>
              <a:ext uri="{FF2B5EF4-FFF2-40B4-BE49-F238E27FC236}">
                <a16:creationId xmlns:a16="http://schemas.microsoft.com/office/drawing/2014/main" id="{1BFCC15D-40CE-4A55-96E9-9B47056D9ADA}"/>
              </a:ext>
            </a:extLst>
          </p:cNvPr>
          <p:cNvPicPr>
            <a:picLocks noChangeAspect="1"/>
          </p:cNvPicPr>
          <p:nvPr/>
        </p:nvPicPr>
        <p:blipFill>
          <a:blip r:embed="rId3"/>
          <a:stretch>
            <a:fillRect/>
          </a:stretch>
        </p:blipFill>
        <p:spPr>
          <a:xfrm rot="21231059">
            <a:off x="1010925" y="2705898"/>
            <a:ext cx="2087880" cy="2689860"/>
          </a:xfrm>
          <a:prstGeom prst="rect">
            <a:avLst/>
          </a:prstGeom>
        </p:spPr>
      </p:pic>
      <p:pic>
        <p:nvPicPr>
          <p:cNvPr id="5" name="Picture 4">
            <a:extLst>
              <a:ext uri="{FF2B5EF4-FFF2-40B4-BE49-F238E27FC236}">
                <a16:creationId xmlns:a16="http://schemas.microsoft.com/office/drawing/2014/main" id="{B67A2D5B-8A42-4243-920D-F6851BDF673B}"/>
              </a:ext>
            </a:extLst>
          </p:cNvPr>
          <p:cNvPicPr>
            <a:picLocks noChangeAspect="1"/>
          </p:cNvPicPr>
          <p:nvPr/>
        </p:nvPicPr>
        <p:blipFill>
          <a:blip r:embed="rId4"/>
          <a:stretch>
            <a:fillRect/>
          </a:stretch>
        </p:blipFill>
        <p:spPr>
          <a:xfrm rot="719809">
            <a:off x="3447421" y="2954655"/>
            <a:ext cx="1977390" cy="948690"/>
          </a:xfrm>
          <a:prstGeom prst="rect">
            <a:avLst/>
          </a:prstGeom>
        </p:spPr>
      </p:pic>
      <p:pic>
        <p:nvPicPr>
          <p:cNvPr id="7" name="Picture 6">
            <a:extLst>
              <a:ext uri="{FF2B5EF4-FFF2-40B4-BE49-F238E27FC236}">
                <a16:creationId xmlns:a16="http://schemas.microsoft.com/office/drawing/2014/main" id="{DE837558-6D7D-4587-8B11-BA96D7392471}"/>
              </a:ext>
            </a:extLst>
          </p:cNvPr>
          <p:cNvPicPr>
            <a:picLocks noChangeAspect="1"/>
          </p:cNvPicPr>
          <p:nvPr/>
        </p:nvPicPr>
        <p:blipFill>
          <a:blip r:embed="rId5"/>
          <a:stretch>
            <a:fillRect/>
          </a:stretch>
        </p:blipFill>
        <p:spPr>
          <a:xfrm rot="4260214">
            <a:off x="2926083" y="3511651"/>
            <a:ext cx="2084070" cy="2708910"/>
          </a:xfrm>
          <a:prstGeom prst="rect">
            <a:avLst/>
          </a:prstGeom>
        </p:spPr>
      </p:pic>
      <p:pic>
        <p:nvPicPr>
          <p:cNvPr id="8" name="Picture 7">
            <a:extLst>
              <a:ext uri="{FF2B5EF4-FFF2-40B4-BE49-F238E27FC236}">
                <a16:creationId xmlns:a16="http://schemas.microsoft.com/office/drawing/2014/main" id="{CFDAB151-4686-45CD-9DCE-27F7BA356B78}"/>
              </a:ext>
            </a:extLst>
          </p:cNvPr>
          <p:cNvPicPr>
            <a:picLocks noChangeAspect="1"/>
          </p:cNvPicPr>
          <p:nvPr/>
        </p:nvPicPr>
        <p:blipFill>
          <a:blip r:embed="rId6"/>
          <a:stretch>
            <a:fillRect/>
          </a:stretch>
        </p:blipFill>
        <p:spPr>
          <a:xfrm rot="5082621">
            <a:off x="6460274" y="2195513"/>
            <a:ext cx="2049780" cy="2628900"/>
          </a:xfrm>
          <a:prstGeom prst="rect">
            <a:avLst/>
          </a:prstGeom>
        </p:spPr>
      </p:pic>
      <p:pic>
        <p:nvPicPr>
          <p:cNvPr id="9" name="Picture 8">
            <a:extLst>
              <a:ext uri="{FF2B5EF4-FFF2-40B4-BE49-F238E27FC236}">
                <a16:creationId xmlns:a16="http://schemas.microsoft.com/office/drawing/2014/main" id="{0114B2CE-B70F-4F73-8B46-F0892A40FF30}"/>
              </a:ext>
            </a:extLst>
          </p:cNvPr>
          <p:cNvPicPr>
            <a:picLocks noChangeAspect="1"/>
          </p:cNvPicPr>
          <p:nvPr/>
        </p:nvPicPr>
        <p:blipFill>
          <a:blip r:embed="rId7"/>
          <a:stretch>
            <a:fillRect/>
          </a:stretch>
        </p:blipFill>
        <p:spPr>
          <a:xfrm rot="6877433">
            <a:off x="5491042" y="3444127"/>
            <a:ext cx="2080260" cy="2686050"/>
          </a:xfrm>
          <a:prstGeom prst="rect">
            <a:avLst/>
          </a:prstGeom>
        </p:spPr>
      </p:pic>
    </p:spTree>
    <p:extLst>
      <p:ext uri="{BB962C8B-B14F-4D97-AF65-F5344CB8AC3E}">
        <p14:creationId xmlns:p14="http://schemas.microsoft.com/office/powerpoint/2010/main" val="519630295"/>
      </p:ext>
    </p:extLst>
  </p:cSld>
  <p:clrMapOvr>
    <a:masterClrMapping/>
  </p:clrMapOvr>
  <p:timing>
    <p:tnLst>
      <p:par>
        <p:cTn id="1" dur="indefinite" restart="never" nodeType="tmRoot">
          <p:childTnLst>
            <p:par>
              <p:cTn id="2"/>
            </p:par>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CD75-913E-401F-833C-87200A6CFD67}"/>
              </a:ext>
            </a:extLst>
          </p:cNvPr>
          <p:cNvSpPr>
            <a:spLocks noGrp="1"/>
          </p:cNvSpPr>
          <p:nvPr>
            <p:ph type="title"/>
          </p:nvPr>
        </p:nvSpPr>
        <p:spPr>
          <a:xfrm>
            <a:off x="895350" y="0"/>
            <a:ext cx="7886700" cy="1325563"/>
          </a:xfrm>
        </p:spPr>
        <p:txBody>
          <a:bodyPr/>
          <a:lstStyle/>
          <a:p>
            <a:r>
              <a:rPr lang="en-US" dirty="0"/>
              <a:t>Spring Reporting Timeline</a:t>
            </a:r>
          </a:p>
        </p:txBody>
      </p:sp>
      <p:cxnSp>
        <p:nvCxnSpPr>
          <p:cNvPr id="4" name="Straight Arrow Connector 2">
            <a:extLst>
              <a:ext uri="{FF2B5EF4-FFF2-40B4-BE49-F238E27FC236}">
                <a16:creationId xmlns:a16="http://schemas.microsoft.com/office/drawing/2014/main" id="{9177A983-FD0B-4FE1-96A8-3BBA9D956DE4}"/>
              </a:ext>
            </a:extLst>
          </p:cNvPr>
          <p:cNvCxnSpPr>
            <a:cxnSpLocks/>
          </p:cNvCxnSpPr>
          <p:nvPr/>
        </p:nvCxnSpPr>
        <p:spPr>
          <a:xfrm flipV="1">
            <a:off x="1297002" y="2486827"/>
            <a:ext cx="7542198" cy="28999"/>
          </a:xfrm>
          <a:prstGeom prst="straightConnector1">
            <a:avLst/>
          </a:prstGeom>
          <a:ln w="98425">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ECE50C09-B575-4D91-8160-DE2C97FE9AC7}"/>
              </a:ext>
            </a:extLst>
          </p:cNvPr>
          <p:cNvSpPr/>
          <p:nvPr/>
        </p:nvSpPr>
        <p:spPr>
          <a:xfrm>
            <a:off x="1548203" y="2006767"/>
            <a:ext cx="2109397" cy="960120"/>
          </a:xfrm>
          <a:prstGeom prst="roundRect">
            <a:avLst>
              <a:gd name="adj" fmla="val 10715"/>
            </a:avLst>
          </a:prstGeom>
          <a:solidFill>
            <a:srgbClr val="07A39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ltLang="ko-KR" sz="2000" dirty="0">
                <a:solidFill>
                  <a:prstClr val="white"/>
                </a:solidFill>
                <a:latin typeface="Arial"/>
              </a:rPr>
              <a:t>Preliminary Reports</a:t>
            </a:r>
            <a:endParaRPr lang="ko-KR" altLang="en-US" sz="2000" dirty="0">
              <a:solidFill>
                <a:prstClr val="white"/>
              </a:solidFill>
              <a:latin typeface="Arial"/>
            </a:endParaRPr>
          </a:p>
        </p:txBody>
      </p:sp>
      <p:sp>
        <p:nvSpPr>
          <p:cNvPr id="6" name="Rounded Rectangle 5">
            <a:extLst>
              <a:ext uri="{FF2B5EF4-FFF2-40B4-BE49-F238E27FC236}">
                <a16:creationId xmlns:a16="http://schemas.microsoft.com/office/drawing/2014/main" id="{E7B2B822-72AA-45D2-B188-83B082948737}"/>
              </a:ext>
            </a:extLst>
          </p:cNvPr>
          <p:cNvSpPr/>
          <p:nvPr/>
        </p:nvSpPr>
        <p:spPr>
          <a:xfrm>
            <a:off x="4146131" y="2001520"/>
            <a:ext cx="1187869" cy="960120"/>
          </a:xfrm>
          <a:prstGeom prst="roundRect">
            <a:avLst>
              <a:gd name="adj" fmla="val 10715"/>
            </a:avLst>
          </a:prstGeom>
          <a:solidFill>
            <a:srgbClr val="007E67"/>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ltLang="ko-KR" sz="2000" dirty="0">
                <a:solidFill>
                  <a:prstClr val="white"/>
                </a:solidFill>
                <a:latin typeface="Arial"/>
              </a:rPr>
              <a:t>Final Reports</a:t>
            </a:r>
            <a:endParaRPr lang="ko-KR" altLang="en-US" sz="2000" dirty="0">
              <a:solidFill>
                <a:prstClr val="white"/>
              </a:solidFill>
              <a:latin typeface="Arial"/>
            </a:endParaRPr>
          </a:p>
        </p:txBody>
      </p:sp>
      <p:sp>
        <p:nvSpPr>
          <p:cNvPr id="7" name="Rounded Rectangle 6">
            <a:extLst>
              <a:ext uri="{FF2B5EF4-FFF2-40B4-BE49-F238E27FC236}">
                <a16:creationId xmlns:a16="http://schemas.microsoft.com/office/drawing/2014/main" id="{DB1264CE-C4B2-4A82-B129-34C9925193DF}"/>
              </a:ext>
            </a:extLst>
          </p:cNvPr>
          <p:cNvSpPr/>
          <p:nvPr/>
        </p:nvSpPr>
        <p:spPr>
          <a:xfrm>
            <a:off x="5593080" y="2006767"/>
            <a:ext cx="1188720" cy="960120"/>
          </a:xfrm>
          <a:prstGeom prst="roundRect">
            <a:avLst>
              <a:gd name="adj" fmla="val 10715"/>
            </a:avLst>
          </a:prstGeom>
          <a:solidFill>
            <a:srgbClr val="2F5597"/>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ltLang="ko-KR" sz="2000" dirty="0">
                <a:solidFill>
                  <a:prstClr val="white"/>
                </a:solidFill>
                <a:latin typeface="Arial"/>
              </a:rPr>
              <a:t>Public Release</a:t>
            </a:r>
            <a:endParaRPr lang="ko-KR" altLang="en-US" sz="2000" dirty="0">
              <a:solidFill>
                <a:prstClr val="white"/>
              </a:solidFill>
              <a:latin typeface="Arial"/>
            </a:endParaRPr>
          </a:p>
        </p:txBody>
      </p:sp>
      <p:sp>
        <p:nvSpPr>
          <p:cNvPr id="8" name="Rounded Rectangle 7">
            <a:extLst>
              <a:ext uri="{FF2B5EF4-FFF2-40B4-BE49-F238E27FC236}">
                <a16:creationId xmlns:a16="http://schemas.microsoft.com/office/drawing/2014/main" id="{3C6F2D9F-3186-4A92-B4EC-D4D1A2DA5BAF}"/>
              </a:ext>
            </a:extLst>
          </p:cNvPr>
          <p:cNvSpPr/>
          <p:nvPr/>
        </p:nvSpPr>
        <p:spPr>
          <a:xfrm>
            <a:off x="7010400" y="1981200"/>
            <a:ext cx="1188720" cy="960120"/>
          </a:xfrm>
          <a:prstGeom prst="roundRect">
            <a:avLst>
              <a:gd name="adj" fmla="val 10715"/>
            </a:avLst>
          </a:prstGeom>
          <a:solidFill>
            <a:srgbClr val="82A1D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ltLang="ko-KR" sz="2000" dirty="0">
                <a:solidFill>
                  <a:prstClr val="white"/>
                </a:solidFill>
                <a:latin typeface="Arial"/>
              </a:rPr>
              <a:t>Results in SLDS</a:t>
            </a:r>
            <a:endParaRPr lang="ko-KR" altLang="en-US" sz="2000" dirty="0">
              <a:solidFill>
                <a:prstClr val="white"/>
              </a:solidFill>
              <a:latin typeface="Arial"/>
            </a:endParaRPr>
          </a:p>
        </p:txBody>
      </p:sp>
      <p:sp>
        <p:nvSpPr>
          <p:cNvPr id="9" name="TextBox 8">
            <a:extLst>
              <a:ext uri="{FF2B5EF4-FFF2-40B4-BE49-F238E27FC236}">
                <a16:creationId xmlns:a16="http://schemas.microsoft.com/office/drawing/2014/main" id="{A511D51D-9114-4C12-88D5-3277A743AA42}"/>
              </a:ext>
            </a:extLst>
          </p:cNvPr>
          <p:cNvSpPr txBox="1"/>
          <p:nvPr/>
        </p:nvSpPr>
        <p:spPr>
          <a:xfrm>
            <a:off x="1512643" y="3266440"/>
            <a:ext cx="2109396" cy="2400657"/>
          </a:xfrm>
          <a:prstGeom prst="rect">
            <a:avLst/>
          </a:prstGeom>
          <a:noFill/>
        </p:spPr>
        <p:txBody>
          <a:bodyPr wrap="square" rtlCol="0">
            <a:spAutoFit/>
          </a:bodyPr>
          <a:lstStyle/>
          <a:p>
            <a:pPr algn="ctr" defTabSz="685800">
              <a:defRPr/>
            </a:pPr>
            <a:r>
              <a:rPr lang="en-US" altLang="ko-KR" sz="1400" b="1" dirty="0">
                <a:solidFill>
                  <a:srgbClr val="000000">
                    <a:lumMod val="75000"/>
                    <a:lumOff val="25000"/>
                  </a:srgbClr>
                </a:solidFill>
                <a:latin typeface="Arial"/>
                <a:cs typeface="Arial" pitchFamily="34" charset="0"/>
              </a:rPr>
              <a:t>Science and Social Studies </a:t>
            </a:r>
            <a:r>
              <a:rPr lang="en-US" altLang="ko-KR" sz="1400" b="1" dirty="0">
                <a:solidFill>
                  <a:schemeClr val="tx1">
                    <a:lumMod val="75000"/>
                    <a:lumOff val="25000"/>
                  </a:schemeClr>
                </a:solidFill>
                <a:latin typeface="Arial"/>
                <a:cs typeface="Arial" pitchFamily="34" charset="0"/>
              </a:rPr>
              <a:t>begin</a:t>
            </a:r>
            <a:r>
              <a:rPr lang="en-US" altLang="ko-KR" sz="1400" b="1" dirty="0">
                <a:solidFill>
                  <a:srgbClr val="FF0000"/>
                </a:solidFill>
                <a:latin typeface="Arial"/>
                <a:cs typeface="Arial" pitchFamily="34" charset="0"/>
              </a:rPr>
              <a:t> </a:t>
            </a:r>
            <a:r>
              <a:rPr lang="en-US" altLang="ko-KR" sz="1400" b="1" dirty="0">
                <a:solidFill>
                  <a:srgbClr val="000000">
                    <a:lumMod val="75000"/>
                    <a:lumOff val="25000"/>
                  </a:srgbClr>
                </a:solidFill>
                <a:latin typeface="Arial"/>
                <a:cs typeface="Arial" pitchFamily="34" charset="0"/>
              </a:rPr>
              <a:t>5 days after testing</a:t>
            </a:r>
          </a:p>
          <a:p>
            <a:pPr algn="ctr" defTabSz="685800">
              <a:defRPr/>
            </a:pPr>
            <a:endParaRPr lang="en-US" altLang="ko-KR" sz="1000" b="1" dirty="0">
              <a:solidFill>
                <a:srgbClr val="000000">
                  <a:lumMod val="75000"/>
                  <a:lumOff val="25000"/>
                </a:srgbClr>
              </a:solidFill>
              <a:latin typeface="Arial"/>
              <a:cs typeface="Arial" pitchFamily="34" charset="0"/>
            </a:endParaRPr>
          </a:p>
          <a:p>
            <a:pPr algn="ctr" defTabSz="685800">
              <a:defRPr/>
            </a:pPr>
            <a:r>
              <a:rPr lang="en-US" altLang="ko-KR" sz="1400" b="1" dirty="0">
                <a:solidFill>
                  <a:srgbClr val="000000">
                    <a:lumMod val="75000"/>
                    <a:lumOff val="25000"/>
                  </a:srgbClr>
                </a:solidFill>
                <a:latin typeface="Arial"/>
                <a:cs typeface="Arial" pitchFamily="34" charset="0"/>
              </a:rPr>
              <a:t>ELA and Math begin 11 days after testing</a:t>
            </a:r>
          </a:p>
          <a:p>
            <a:pPr algn="ctr" defTabSz="685800">
              <a:defRPr/>
            </a:pPr>
            <a:endParaRPr lang="en-US" altLang="ko-KR" sz="1000" b="1" dirty="0">
              <a:solidFill>
                <a:srgbClr val="000000">
                  <a:lumMod val="75000"/>
                  <a:lumOff val="25000"/>
                </a:srgbClr>
              </a:solidFill>
              <a:latin typeface="Arial"/>
              <a:cs typeface="Arial" pitchFamily="34" charset="0"/>
            </a:endParaRPr>
          </a:p>
          <a:p>
            <a:pPr algn="ctr" defTabSz="685800">
              <a:defRPr/>
            </a:pPr>
            <a:r>
              <a:rPr lang="en-US" altLang="ko-KR" sz="1400" b="1" dirty="0">
                <a:solidFill>
                  <a:srgbClr val="000000">
                    <a:lumMod val="75000"/>
                    <a:lumOff val="25000"/>
                  </a:srgbClr>
                </a:solidFill>
                <a:latin typeface="Arial"/>
                <a:cs typeface="Arial" pitchFamily="34" charset="0"/>
              </a:rPr>
              <a:t>Updated daily</a:t>
            </a:r>
          </a:p>
          <a:p>
            <a:pPr algn="ctr" defTabSz="685800">
              <a:defRPr/>
            </a:pPr>
            <a:endParaRPr lang="en-US" altLang="ko-KR" sz="1400" b="1" dirty="0">
              <a:solidFill>
                <a:srgbClr val="000000">
                  <a:lumMod val="75000"/>
                  <a:lumOff val="25000"/>
                </a:srgbClr>
              </a:solidFill>
              <a:latin typeface="Arial"/>
              <a:cs typeface="Arial" pitchFamily="34" charset="0"/>
            </a:endParaRPr>
          </a:p>
          <a:p>
            <a:pPr defTabSz="685800">
              <a:defRPr/>
            </a:pPr>
            <a:r>
              <a:rPr lang="en-US" altLang="ko-KR" sz="800" dirty="0">
                <a:solidFill>
                  <a:srgbClr val="000000">
                    <a:lumMod val="75000"/>
                    <a:lumOff val="25000"/>
                  </a:srgbClr>
                </a:solidFill>
                <a:latin typeface="Arial"/>
                <a:cs typeface="Arial" pitchFamily="34" charset="0"/>
              </a:rPr>
              <a:t>Notes: Turnaround times are in effect after a representative state sample is achieved.  Initial ELA reports may also be delayed if post-equating is necessary.</a:t>
            </a:r>
            <a:endParaRPr lang="ko-KR" altLang="en-US" sz="800" dirty="0">
              <a:solidFill>
                <a:srgbClr val="000000">
                  <a:lumMod val="75000"/>
                  <a:lumOff val="25000"/>
                </a:srgbClr>
              </a:solidFill>
              <a:latin typeface="Arial"/>
              <a:cs typeface="Arial" pitchFamily="34" charset="0"/>
            </a:endParaRPr>
          </a:p>
        </p:txBody>
      </p:sp>
      <p:cxnSp>
        <p:nvCxnSpPr>
          <p:cNvPr id="10" name="Straight Connector 9">
            <a:extLst>
              <a:ext uri="{FF2B5EF4-FFF2-40B4-BE49-F238E27FC236}">
                <a16:creationId xmlns:a16="http://schemas.microsoft.com/office/drawing/2014/main" id="{5044AA46-982F-4816-8E0A-A2907F916DE5}"/>
              </a:ext>
            </a:extLst>
          </p:cNvPr>
          <p:cNvCxnSpPr>
            <a:cxnSpLocks/>
          </p:cNvCxnSpPr>
          <p:nvPr>
            <p:custDataLst>
              <p:tags r:id="rId1"/>
            </p:custDataLst>
          </p:nvPr>
        </p:nvCxnSpPr>
        <p:spPr>
          <a:xfrm>
            <a:off x="3886200" y="1981200"/>
            <a:ext cx="1603" cy="473988"/>
          </a:xfrm>
          <a:prstGeom prst="line">
            <a:avLst/>
          </a:prstGeom>
          <a:ln w="15875" cap="flat" cmpd="sng" algn="ctr">
            <a:solidFill>
              <a:schemeClr val="accent1">
                <a:alpha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55FE22F-3DB1-4E5F-BE88-6AFA3A80FCDF}"/>
              </a:ext>
            </a:extLst>
          </p:cNvPr>
          <p:cNvSpPr txBox="1"/>
          <p:nvPr/>
        </p:nvSpPr>
        <p:spPr>
          <a:xfrm>
            <a:off x="3292261" y="1222182"/>
            <a:ext cx="1187877" cy="738664"/>
          </a:xfrm>
          <a:prstGeom prst="rect">
            <a:avLst/>
          </a:prstGeom>
          <a:noFill/>
        </p:spPr>
        <p:txBody>
          <a:bodyPr wrap="square" rtlCol="0">
            <a:spAutoFit/>
          </a:bodyPr>
          <a:lstStyle/>
          <a:p>
            <a:pPr algn="ctr" defTabSz="685800"/>
            <a:r>
              <a:rPr lang="en-US" altLang="ko-KR" sz="1400" b="1" dirty="0">
                <a:solidFill>
                  <a:srgbClr val="0680C3"/>
                </a:solidFill>
                <a:latin typeface="Arial"/>
                <a:cs typeface="Arial" pitchFamily="34" charset="0"/>
              </a:rPr>
              <a:t>Test Window Closes</a:t>
            </a:r>
            <a:endParaRPr lang="ko-KR" altLang="en-US" sz="1400" b="1" dirty="0">
              <a:solidFill>
                <a:srgbClr val="0680C3"/>
              </a:solidFill>
              <a:latin typeface="Arial"/>
              <a:cs typeface="Arial" pitchFamily="34" charset="0"/>
            </a:endParaRPr>
          </a:p>
        </p:txBody>
      </p:sp>
      <p:cxnSp>
        <p:nvCxnSpPr>
          <p:cNvPr id="12" name="Straight Connector 11">
            <a:extLst>
              <a:ext uri="{FF2B5EF4-FFF2-40B4-BE49-F238E27FC236}">
                <a16:creationId xmlns:a16="http://schemas.microsoft.com/office/drawing/2014/main" id="{1DCF6A8A-872B-4863-ADBB-77751564C8AF}"/>
              </a:ext>
            </a:extLst>
          </p:cNvPr>
          <p:cNvCxnSpPr>
            <a:cxnSpLocks/>
          </p:cNvCxnSpPr>
          <p:nvPr>
            <p:custDataLst>
              <p:tags r:id="rId2"/>
            </p:custDataLst>
          </p:nvPr>
        </p:nvCxnSpPr>
        <p:spPr>
          <a:xfrm>
            <a:off x="1297712" y="2001520"/>
            <a:ext cx="0" cy="462280"/>
          </a:xfrm>
          <a:prstGeom prst="line">
            <a:avLst/>
          </a:prstGeom>
          <a:ln w="15875" cap="flat" cmpd="sng" algn="ctr">
            <a:solidFill>
              <a:schemeClr val="accent1">
                <a:alpha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D422D23-0B65-40CD-B08F-E12AA44CB227}"/>
              </a:ext>
            </a:extLst>
          </p:cNvPr>
          <p:cNvSpPr txBox="1"/>
          <p:nvPr/>
        </p:nvSpPr>
        <p:spPr>
          <a:xfrm>
            <a:off x="703063" y="1227394"/>
            <a:ext cx="1187877" cy="738664"/>
          </a:xfrm>
          <a:prstGeom prst="rect">
            <a:avLst/>
          </a:prstGeom>
          <a:noFill/>
        </p:spPr>
        <p:txBody>
          <a:bodyPr wrap="square" rtlCol="0">
            <a:spAutoFit/>
          </a:bodyPr>
          <a:lstStyle/>
          <a:p>
            <a:pPr algn="ctr" defTabSz="685800"/>
            <a:r>
              <a:rPr lang="en-US" altLang="ko-KR" sz="1400" b="1" dirty="0">
                <a:solidFill>
                  <a:srgbClr val="0680C3"/>
                </a:solidFill>
                <a:latin typeface="Arial"/>
                <a:cs typeface="Arial" pitchFamily="34" charset="0"/>
              </a:rPr>
              <a:t>Test Window Opens</a:t>
            </a:r>
            <a:endParaRPr lang="ko-KR" altLang="en-US" sz="1400" b="1" dirty="0">
              <a:solidFill>
                <a:srgbClr val="0680C3"/>
              </a:solidFill>
              <a:latin typeface="Arial"/>
              <a:cs typeface="Arial" pitchFamily="34" charset="0"/>
            </a:endParaRPr>
          </a:p>
        </p:txBody>
      </p:sp>
      <p:sp>
        <p:nvSpPr>
          <p:cNvPr id="14" name="Isosceles Triangle 10">
            <a:extLst>
              <a:ext uri="{FF2B5EF4-FFF2-40B4-BE49-F238E27FC236}">
                <a16:creationId xmlns:a16="http://schemas.microsoft.com/office/drawing/2014/main" id="{8CD99174-CA3A-439D-959F-57E26319627F}"/>
              </a:ext>
            </a:extLst>
          </p:cNvPr>
          <p:cNvSpPr/>
          <p:nvPr/>
        </p:nvSpPr>
        <p:spPr>
          <a:xfrm flipV="1">
            <a:off x="4603331" y="3041314"/>
            <a:ext cx="294353" cy="253752"/>
          </a:xfrm>
          <a:prstGeom prst="triangle">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srgbClr val="000000"/>
              </a:solidFill>
              <a:latin typeface="Arial"/>
            </a:endParaRPr>
          </a:p>
        </p:txBody>
      </p:sp>
      <p:sp>
        <p:nvSpPr>
          <p:cNvPr id="15" name="Isosceles Triangle 10">
            <a:extLst>
              <a:ext uri="{FF2B5EF4-FFF2-40B4-BE49-F238E27FC236}">
                <a16:creationId xmlns:a16="http://schemas.microsoft.com/office/drawing/2014/main" id="{9D2F0E02-214A-4D5B-802C-A293531E7A2A}"/>
              </a:ext>
            </a:extLst>
          </p:cNvPr>
          <p:cNvSpPr/>
          <p:nvPr/>
        </p:nvSpPr>
        <p:spPr>
          <a:xfrm flipV="1">
            <a:off x="2416883" y="3037840"/>
            <a:ext cx="294353" cy="253752"/>
          </a:xfrm>
          <a:prstGeom prst="triangle">
            <a:avLst/>
          </a:prstGeom>
          <a:solidFill>
            <a:srgbClr val="07A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srgbClr val="000000"/>
              </a:solidFill>
              <a:latin typeface="Arial"/>
            </a:endParaRPr>
          </a:p>
        </p:txBody>
      </p:sp>
      <p:sp>
        <p:nvSpPr>
          <p:cNvPr id="16" name="Isosceles Triangle 10">
            <a:extLst>
              <a:ext uri="{FF2B5EF4-FFF2-40B4-BE49-F238E27FC236}">
                <a16:creationId xmlns:a16="http://schemas.microsoft.com/office/drawing/2014/main" id="{65EF85A2-3B6D-4D89-911E-46B5EC84A263}"/>
              </a:ext>
            </a:extLst>
          </p:cNvPr>
          <p:cNvSpPr/>
          <p:nvPr/>
        </p:nvSpPr>
        <p:spPr>
          <a:xfrm flipV="1">
            <a:off x="7478047" y="3037840"/>
            <a:ext cx="294353" cy="253752"/>
          </a:xfrm>
          <a:prstGeom prst="triangle">
            <a:avLst/>
          </a:prstGeom>
          <a:solidFill>
            <a:srgbClr val="82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srgbClr val="000000"/>
              </a:solidFill>
              <a:latin typeface="Arial"/>
            </a:endParaRPr>
          </a:p>
        </p:txBody>
      </p:sp>
      <p:sp>
        <p:nvSpPr>
          <p:cNvPr id="17" name="Isosceles Triangle 10">
            <a:extLst>
              <a:ext uri="{FF2B5EF4-FFF2-40B4-BE49-F238E27FC236}">
                <a16:creationId xmlns:a16="http://schemas.microsoft.com/office/drawing/2014/main" id="{10F689B2-FF8A-4BCB-A323-D636F45B741C}"/>
              </a:ext>
            </a:extLst>
          </p:cNvPr>
          <p:cNvSpPr/>
          <p:nvPr/>
        </p:nvSpPr>
        <p:spPr>
          <a:xfrm flipV="1">
            <a:off x="6046952" y="3037840"/>
            <a:ext cx="294353" cy="253752"/>
          </a:xfrm>
          <a:prstGeom prst="triangl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1350">
              <a:solidFill>
                <a:srgbClr val="000000"/>
              </a:solidFill>
              <a:latin typeface="Arial"/>
            </a:endParaRPr>
          </a:p>
        </p:txBody>
      </p:sp>
      <p:sp>
        <p:nvSpPr>
          <p:cNvPr id="23" name="TextBox 22">
            <a:extLst>
              <a:ext uri="{FF2B5EF4-FFF2-40B4-BE49-F238E27FC236}">
                <a16:creationId xmlns:a16="http://schemas.microsoft.com/office/drawing/2014/main" id="{00E50C90-F071-4506-AB23-BA10776FF1B8}"/>
              </a:ext>
            </a:extLst>
          </p:cNvPr>
          <p:cNvSpPr txBox="1"/>
          <p:nvPr/>
        </p:nvSpPr>
        <p:spPr>
          <a:xfrm>
            <a:off x="3938601" y="3276600"/>
            <a:ext cx="1634161" cy="2708434"/>
          </a:xfrm>
          <a:prstGeom prst="rect">
            <a:avLst/>
          </a:prstGeom>
          <a:noFill/>
        </p:spPr>
        <p:txBody>
          <a:bodyPr wrap="square" rtlCol="0">
            <a:spAutoFit/>
          </a:bodyPr>
          <a:lstStyle/>
          <a:p>
            <a:pPr algn="ctr" defTabSz="685800">
              <a:defRPr/>
            </a:pPr>
            <a:r>
              <a:rPr lang="en-US" altLang="ko-KR" sz="1400" b="1" dirty="0">
                <a:solidFill>
                  <a:srgbClr val="000000">
                    <a:lumMod val="75000"/>
                    <a:lumOff val="25000"/>
                  </a:srgbClr>
                </a:solidFill>
                <a:latin typeface="Arial"/>
                <a:cs typeface="Arial" pitchFamily="34" charset="0"/>
              </a:rPr>
              <a:t>Available electronically approximately 3 weeks after window closes</a:t>
            </a:r>
          </a:p>
          <a:p>
            <a:pPr algn="ctr" defTabSz="685800">
              <a:defRPr/>
            </a:pPr>
            <a:endParaRPr lang="en-US" altLang="ko-KR" sz="1000" b="1" dirty="0">
              <a:solidFill>
                <a:srgbClr val="000000">
                  <a:lumMod val="75000"/>
                  <a:lumOff val="25000"/>
                </a:srgbClr>
              </a:solidFill>
              <a:latin typeface="Arial"/>
              <a:cs typeface="Arial" pitchFamily="34" charset="0"/>
            </a:endParaRPr>
          </a:p>
          <a:p>
            <a:pPr algn="ctr" defTabSz="685800">
              <a:defRPr/>
            </a:pPr>
            <a:r>
              <a:rPr lang="en-US" altLang="ko-KR" sz="1400" b="1" dirty="0">
                <a:solidFill>
                  <a:srgbClr val="000000">
                    <a:lumMod val="75000"/>
                    <a:lumOff val="25000"/>
                  </a:srgbClr>
                </a:solidFill>
                <a:latin typeface="Arial"/>
                <a:cs typeface="Arial" pitchFamily="34" charset="0"/>
              </a:rPr>
              <a:t>Paper reports </a:t>
            </a:r>
            <a:r>
              <a:rPr lang="en-US" altLang="ko-KR" sz="1400" b="1" dirty="0">
                <a:solidFill>
                  <a:srgbClr val="404040"/>
                </a:solidFill>
                <a:latin typeface="Arial"/>
                <a:cs typeface="Arial" pitchFamily="34" charset="0"/>
              </a:rPr>
              <a:t>are delivered </a:t>
            </a:r>
            <a:r>
              <a:rPr lang="en-US" altLang="ko-KR" sz="1400" b="1" dirty="0">
                <a:solidFill>
                  <a:srgbClr val="000000">
                    <a:lumMod val="75000"/>
                    <a:lumOff val="25000"/>
                  </a:srgbClr>
                </a:solidFill>
                <a:latin typeface="Arial"/>
                <a:cs typeface="Arial" pitchFamily="34" charset="0"/>
              </a:rPr>
              <a:t>in mid-July</a:t>
            </a:r>
          </a:p>
          <a:p>
            <a:pPr algn="ctr" defTabSz="685800">
              <a:defRPr/>
            </a:pPr>
            <a:endParaRPr lang="en-US" altLang="ko-KR" sz="800" b="1" dirty="0">
              <a:solidFill>
                <a:srgbClr val="000000">
                  <a:lumMod val="75000"/>
                  <a:lumOff val="25000"/>
                </a:srgbClr>
              </a:solidFill>
              <a:latin typeface="Arial"/>
              <a:cs typeface="Arial" pitchFamily="34" charset="0"/>
            </a:endParaRPr>
          </a:p>
          <a:p>
            <a:pPr defTabSz="685800">
              <a:defRPr/>
            </a:pPr>
            <a:r>
              <a:rPr lang="en-US" altLang="ko-KR" sz="800" dirty="0">
                <a:solidFill>
                  <a:srgbClr val="000000">
                    <a:lumMod val="75000"/>
                    <a:lumOff val="25000"/>
                  </a:srgbClr>
                </a:solidFill>
                <a:latin typeface="Arial"/>
                <a:cs typeface="Arial" pitchFamily="34" charset="0"/>
              </a:rPr>
              <a:t>Note: To allow for comparison data with a representative group, final reports for midmonth EOCs are produced with the main administration.</a:t>
            </a:r>
            <a:endParaRPr lang="en-US" altLang="ko-KR" sz="800" b="1" dirty="0">
              <a:solidFill>
                <a:srgbClr val="000000">
                  <a:lumMod val="75000"/>
                  <a:lumOff val="25000"/>
                </a:srgbClr>
              </a:solidFill>
              <a:latin typeface="Arial"/>
              <a:cs typeface="Arial" pitchFamily="34" charset="0"/>
            </a:endParaRPr>
          </a:p>
        </p:txBody>
      </p:sp>
      <p:sp>
        <p:nvSpPr>
          <p:cNvPr id="24" name="TextBox 23">
            <a:extLst>
              <a:ext uri="{FF2B5EF4-FFF2-40B4-BE49-F238E27FC236}">
                <a16:creationId xmlns:a16="http://schemas.microsoft.com/office/drawing/2014/main" id="{AB1738B5-1640-41A4-8AB6-5BC3843B18A6}"/>
              </a:ext>
            </a:extLst>
          </p:cNvPr>
          <p:cNvSpPr txBox="1"/>
          <p:nvPr/>
        </p:nvSpPr>
        <p:spPr>
          <a:xfrm>
            <a:off x="5376239" y="3276600"/>
            <a:ext cx="1634161" cy="523220"/>
          </a:xfrm>
          <a:prstGeom prst="rect">
            <a:avLst/>
          </a:prstGeom>
          <a:noFill/>
        </p:spPr>
        <p:txBody>
          <a:bodyPr wrap="square" rtlCol="0">
            <a:spAutoFit/>
          </a:bodyPr>
          <a:lstStyle/>
          <a:p>
            <a:pPr algn="ctr" defTabSz="685800">
              <a:defRPr/>
            </a:pPr>
            <a:r>
              <a:rPr lang="en-US" altLang="ko-KR" sz="1400" b="1" dirty="0">
                <a:solidFill>
                  <a:srgbClr val="000000">
                    <a:lumMod val="75000"/>
                    <a:lumOff val="25000"/>
                  </a:srgbClr>
                </a:solidFill>
                <a:latin typeface="Arial"/>
                <a:cs typeface="Arial" pitchFamily="34" charset="0"/>
              </a:rPr>
              <a:t>Third week </a:t>
            </a:r>
          </a:p>
          <a:p>
            <a:pPr algn="ctr" defTabSz="685800">
              <a:defRPr/>
            </a:pPr>
            <a:r>
              <a:rPr lang="en-US" altLang="ko-KR" sz="1400" b="1" dirty="0">
                <a:solidFill>
                  <a:srgbClr val="000000">
                    <a:lumMod val="75000"/>
                    <a:lumOff val="25000"/>
                  </a:srgbClr>
                </a:solidFill>
                <a:latin typeface="Arial"/>
                <a:cs typeface="Arial" pitchFamily="34" charset="0"/>
              </a:rPr>
              <a:t>of July</a:t>
            </a:r>
          </a:p>
        </p:txBody>
      </p:sp>
      <p:sp>
        <p:nvSpPr>
          <p:cNvPr id="25" name="TextBox 24">
            <a:extLst>
              <a:ext uri="{FF2B5EF4-FFF2-40B4-BE49-F238E27FC236}">
                <a16:creationId xmlns:a16="http://schemas.microsoft.com/office/drawing/2014/main" id="{F0571447-AA61-4150-BB38-0271A581AB3C}"/>
              </a:ext>
            </a:extLst>
          </p:cNvPr>
          <p:cNvSpPr txBox="1"/>
          <p:nvPr/>
        </p:nvSpPr>
        <p:spPr>
          <a:xfrm>
            <a:off x="6824039" y="3276600"/>
            <a:ext cx="1634161" cy="2954655"/>
          </a:xfrm>
          <a:prstGeom prst="rect">
            <a:avLst/>
          </a:prstGeom>
          <a:noFill/>
        </p:spPr>
        <p:txBody>
          <a:bodyPr wrap="square" rtlCol="0">
            <a:spAutoFit/>
          </a:bodyPr>
          <a:lstStyle/>
          <a:p>
            <a:pPr algn="ctr" defTabSz="685800">
              <a:defRPr/>
            </a:pPr>
            <a:r>
              <a:rPr lang="en-US" altLang="ko-KR" sz="1400" b="1" dirty="0">
                <a:solidFill>
                  <a:srgbClr val="404040"/>
                </a:solidFill>
                <a:latin typeface="Arial"/>
                <a:cs typeface="Arial" pitchFamily="34" charset="0"/>
              </a:rPr>
              <a:t>Student scores are loaded 2 weeks after the final electronic data file </a:t>
            </a:r>
          </a:p>
          <a:p>
            <a:pPr algn="ctr" defTabSz="685800">
              <a:defRPr/>
            </a:pPr>
            <a:endParaRPr lang="en-US" altLang="ko-KR" sz="1000" b="1" dirty="0">
              <a:solidFill>
                <a:srgbClr val="000000">
                  <a:lumMod val="75000"/>
                  <a:lumOff val="25000"/>
                </a:srgbClr>
              </a:solidFill>
              <a:latin typeface="Arial"/>
              <a:cs typeface="Arial" pitchFamily="34" charset="0"/>
            </a:endParaRPr>
          </a:p>
          <a:p>
            <a:pPr algn="ctr" defTabSz="685800">
              <a:defRPr/>
            </a:pPr>
            <a:r>
              <a:rPr lang="en-US" altLang="ko-KR" sz="1400" b="1" dirty="0">
                <a:solidFill>
                  <a:srgbClr val="404040"/>
                </a:solidFill>
                <a:latin typeface="Arial"/>
                <a:cs typeface="Arial" pitchFamily="34" charset="0"/>
              </a:rPr>
              <a:t>Student PDF reports </a:t>
            </a:r>
            <a:r>
              <a:rPr lang="en-US" altLang="ko-KR" sz="1400" b="1" dirty="0">
                <a:solidFill>
                  <a:srgbClr val="FF0000"/>
                </a:solidFill>
                <a:latin typeface="Arial"/>
                <a:cs typeface="Arial" pitchFamily="34" charset="0"/>
              </a:rPr>
              <a:t>are</a:t>
            </a:r>
            <a:r>
              <a:rPr lang="en-US" altLang="ko-KR" sz="1400" b="1" dirty="0">
                <a:solidFill>
                  <a:srgbClr val="404040"/>
                </a:solidFill>
                <a:latin typeface="Arial"/>
                <a:cs typeface="Arial" pitchFamily="34" charset="0"/>
              </a:rPr>
              <a:t> </a:t>
            </a:r>
            <a:r>
              <a:rPr lang="en-US" altLang="ko-KR" sz="1400" b="1" dirty="0">
                <a:solidFill>
                  <a:srgbClr val="000000">
                    <a:lumMod val="75000"/>
                    <a:lumOff val="25000"/>
                  </a:srgbClr>
                </a:solidFill>
                <a:latin typeface="Arial"/>
                <a:cs typeface="Arial" pitchFamily="34" charset="0"/>
              </a:rPr>
              <a:t>posted late-July to mid-August</a:t>
            </a:r>
          </a:p>
          <a:p>
            <a:pPr algn="ctr" defTabSz="685800">
              <a:defRPr/>
            </a:pPr>
            <a:endParaRPr lang="en-US" altLang="ko-KR" sz="1000" b="1" dirty="0">
              <a:solidFill>
                <a:srgbClr val="000000">
                  <a:lumMod val="75000"/>
                  <a:lumOff val="25000"/>
                </a:srgbClr>
              </a:solidFill>
              <a:latin typeface="Arial"/>
              <a:cs typeface="Arial" pitchFamily="34" charset="0"/>
            </a:endParaRPr>
          </a:p>
          <a:p>
            <a:pPr defTabSz="685800">
              <a:defRPr/>
            </a:pPr>
            <a:r>
              <a:rPr lang="en-US" altLang="ko-KR" sz="800" dirty="0">
                <a:solidFill>
                  <a:srgbClr val="000000">
                    <a:lumMod val="75000"/>
                    <a:lumOff val="25000"/>
                  </a:srgbClr>
                </a:solidFill>
                <a:latin typeface="Arial"/>
                <a:cs typeface="Arial" pitchFamily="34" charset="0"/>
              </a:rPr>
              <a:t>Note: 2018-19 is the first year that student ISRs will be loaded to the SLDS. These are expected to be in production soon.</a:t>
            </a:r>
            <a:endParaRPr lang="en-US" altLang="ko-KR" sz="800" b="1" dirty="0">
              <a:solidFill>
                <a:srgbClr val="000000">
                  <a:lumMod val="75000"/>
                  <a:lumOff val="25000"/>
                </a:srgbClr>
              </a:solidFill>
              <a:latin typeface="Arial"/>
              <a:cs typeface="Arial" pitchFamily="34" charset="0"/>
            </a:endParaRPr>
          </a:p>
        </p:txBody>
      </p:sp>
      <p:cxnSp>
        <p:nvCxnSpPr>
          <p:cNvPr id="20" name="Straight Connector 19">
            <a:extLst>
              <a:ext uri="{FF2B5EF4-FFF2-40B4-BE49-F238E27FC236}">
                <a16:creationId xmlns:a16="http://schemas.microsoft.com/office/drawing/2014/main" id="{A2A6884F-EB09-4672-B199-F5C56E60E528}"/>
              </a:ext>
            </a:extLst>
          </p:cNvPr>
          <p:cNvCxnSpPr>
            <a:cxnSpLocks/>
          </p:cNvCxnSpPr>
          <p:nvPr>
            <p:custDataLst>
              <p:tags r:id="rId3"/>
            </p:custDataLst>
          </p:nvPr>
        </p:nvCxnSpPr>
        <p:spPr>
          <a:xfrm>
            <a:off x="5497482" y="1163877"/>
            <a:ext cx="0" cy="1291311"/>
          </a:xfrm>
          <a:prstGeom prst="line">
            <a:avLst/>
          </a:prstGeom>
          <a:ln w="15875" cap="flat" cmpd="sng" algn="ctr">
            <a:solidFill>
              <a:schemeClr val="accent1">
                <a:alpha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EC0FA61-0878-497C-96FB-FF4A1CD18B16}"/>
              </a:ext>
            </a:extLst>
          </p:cNvPr>
          <p:cNvSpPr txBox="1"/>
          <p:nvPr/>
        </p:nvSpPr>
        <p:spPr>
          <a:xfrm>
            <a:off x="2895600" y="881272"/>
            <a:ext cx="2605477" cy="307777"/>
          </a:xfrm>
          <a:prstGeom prst="rect">
            <a:avLst/>
          </a:prstGeom>
          <a:noFill/>
          <a:ln>
            <a:solidFill>
              <a:schemeClr val="accent1"/>
            </a:solidFill>
          </a:ln>
        </p:spPr>
        <p:txBody>
          <a:bodyPr wrap="square" rtlCol="0">
            <a:spAutoFit/>
          </a:bodyPr>
          <a:lstStyle/>
          <a:p>
            <a:pPr algn="ctr" defTabSz="685800"/>
            <a:r>
              <a:rPr lang="en-US" altLang="ko-KR" sz="1400" b="1" dirty="0">
                <a:solidFill>
                  <a:srgbClr val="0680C3"/>
                </a:solidFill>
                <a:latin typeface="Arial"/>
                <a:cs typeface="Arial" pitchFamily="34" charset="0"/>
              </a:rPr>
              <a:t>Embargo</a:t>
            </a:r>
            <a:endParaRPr lang="ko-KR" altLang="en-US" sz="1400" b="1" dirty="0">
              <a:solidFill>
                <a:srgbClr val="0680C3"/>
              </a:solidFill>
              <a:latin typeface="Arial"/>
              <a:cs typeface="Arial" pitchFamily="34" charset="0"/>
            </a:endParaRPr>
          </a:p>
        </p:txBody>
      </p:sp>
      <p:cxnSp>
        <p:nvCxnSpPr>
          <p:cNvPr id="26" name="Straight Connector 25">
            <a:extLst>
              <a:ext uri="{FF2B5EF4-FFF2-40B4-BE49-F238E27FC236}">
                <a16:creationId xmlns:a16="http://schemas.microsoft.com/office/drawing/2014/main" id="{5FE8B8E2-D097-4ED9-B000-331B0669943A}"/>
              </a:ext>
            </a:extLst>
          </p:cNvPr>
          <p:cNvCxnSpPr>
            <a:cxnSpLocks/>
          </p:cNvCxnSpPr>
          <p:nvPr>
            <p:custDataLst>
              <p:tags r:id="rId4"/>
            </p:custDataLst>
          </p:nvPr>
        </p:nvCxnSpPr>
        <p:spPr>
          <a:xfrm>
            <a:off x="2900713" y="1163876"/>
            <a:ext cx="0" cy="837644"/>
          </a:xfrm>
          <a:prstGeom prst="line">
            <a:avLst/>
          </a:prstGeom>
          <a:ln w="15875" cap="flat" cmpd="sng" algn="ctr">
            <a:solidFill>
              <a:schemeClr val="accent1">
                <a:alpha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44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1C485AA-631D-42B9-A61F-2D9992EA8445}"/>
              </a:ext>
            </a:extLst>
          </p:cNvPr>
          <p:cNvGrpSpPr/>
          <p:nvPr/>
        </p:nvGrpSpPr>
        <p:grpSpPr>
          <a:xfrm>
            <a:off x="875030" y="1197936"/>
            <a:ext cx="7886700" cy="4351338"/>
            <a:chOff x="875030" y="1197936"/>
            <a:chExt cx="7886700" cy="4351338"/>
          </a:xfrm>
        </p:grpSpPr>
        <p:sp>
          <p:nvSpPr>
            <p:cNvPr id="12" name="Rectangle 11">
              <a:extLst>
                <a:ext uri="{FF2B5EF4-FFF2-40B4-BE49-F238E27FC236}">
                  <a16:creationId xmlns:a16="http://schemas.microsoft.com/office/drawing/2014/main" id="{933AC224-48FB-4B62-B35A-6780462FC963}"/>
                </a:ext>
              </a:extLst>
            </p:cNvPr>
            <p:cNvSpPr/>
            <p:nvPr/>
          </p:nvSpPr>
          <p:spPr>
            <a:xfrm>
              <a:off x="875030" y="1197936"/>
              <a:ext cx="7886700" cy="435133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a:lstStyle/>
            <a:p>
              <a:endParaRPr lang="en-US"/>
            </a:p>
          </p:txBody>
        </p:sp>
        <p:sp>
          <p:nvSpPr>
            <p:cNvPr id="13" name="Oval 12">
              <a:extLst>
                <a:ext uri="{FF2B5EF4-FFF2-40B4-BE49-F238E27FC236}">
                  <a16:creationId xmlns:a16="http://schemas.microsoft.com/office/drawing/2014/main" id="{C630E1A1-262E-44D9-90B5-EA5B0909A2C7}"/>
                </a:ext>
              </a:extLst>
            </p:cNvPr>
            <p:cNvSpPr/>
            <p:nvPr/>
          </p:nvSpPr>
          <p:spPr>
            <a:xfrm>
              <a:off x="1158348" y="1198224"/>
              <a:ext cx="1001496" cy="1001496"/>
            </a:xfrm>
            <a:prstGeom prst="ellipse">
              <a:avLst/>
            </a:prstGeom>
            <a:solidFill>
              <a:srgbClr val="00B05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US"/>
            </a:p>
          </p:txBody>
        </p:sp>
        <p:sp>
          <p:nvSpPr>
            <p:cNvPr id="14" name="Rectangle 13">
              <a:extLst>
                <a:ext uri="{FF2B5EF4-FFF2-40B4-BE49-F238E27FC236}">
                  <a16:creationId xmlns:a16="http://schemas.microsoft.com/office/drawing/2014/main" id="{DCCDB27C-2C54-42C8-82A2-F687C36AA4CE}"/>
                </a:ext>
              </a:extLst>
            </p:cNvPr>
            <p:cNvSpPr/>
            <p:nvPr/>
          </p:nvSpPr>
          <p:spPr>
            <a:xfrm>
              <a:off x="1371782" y="1411657"/>
              <a:ext cx="574628" cy="574628"/>
            </a:xfrm>
            <a:prstGeom prst="rect">
              <a:avLst/>
            </a:prstGeom>
            <a:blipFill>
              <a:blip r:embed="rId5" cstate="print">
                <a:duotone>
                  <a:schemeClr val="bg1">
                    <a:hueOff val="0"/>
                    <a:satOff val="0"/>
                    <a:lumOff val="0"/>
                    <a:alphaOff val="0"/>
                    <a:shade val="20000"/>
                    <a:satMod val="200000"/>
                  </a:schemeClr>
                  <a:schemeClr val="bg1">
                    <a:hueOff val="0"/>
                    <a:satOff val="0"/>
                    <a:lumOff val="0"/>
                    <a:alphaOff val="0"/>
                    <a:tint val="12000"/>
                    <a:satMod val="19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756B3090-8CE3-4273-8141-2A1CFC5CDD72}"/>
                </a:ext>
              </a:extLst>
            </p:cNvPr>
            <p:cNvSpPr/>
            <p:nvPr/>
          </p:nvSpPr>
          <p:spPr>
            <a:xfrm>
              <a:off x="897592" y="2362533"/>
              <a:ext cx="1542315" cy="656718"/>
            </a:xfrm>
            <a:custGeom>
              <a:avLst/>
              <a:gdLst>
                <a:gd name="connsiteX0" fmla="*/ 0 w 1542315"/>
                <a:gd name="connsiteY0" fmla="*/ 0 h 656718"/>
                <a:gd name="connsiteX1" fmla="*/ 1542315 w 1542315"/>
                <a:gd name="connsiteY1" fmla="*/ 0 h 656718"/>
                <a:gd name="connsiteX2" fmla="*/ 1542315 w 1542315"/>
                <a:gd name="connsiteY2" fmla="*/ 656718 h 656718"/>
                <a:gd name="connsiteX3" fmla="*/ 0 w 1542315"/>
                <a:gd name="connsiteY3" fmla="*/ 656718 h 656718"/>
                <a:gd name="connsiteX4" fmla="*/ 0 w 1542315"/>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315" h="656718">
                  <a:moveTo>
                    <a:pt x="0" y="0"/>
                  </a:moveTo>
                  <a:lnTo>
                    <a:pt x="1542315" y="0"/>
                  </a:lnTo>
                  <a:lnTo>
                    <a:pt x="1542315"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dirty="0"/>
                <a:t>Student </a:t>
              </a:r>
            </a:p>
          </p:txBody>
        </p:sp>
        <p:sp>
          <p:nvSpPr>
            <p:cNvPr id="16" name="Oval 15">
              <a:extLst>
                <a:ext uri="{FF2B5EF4-FFF2-40B4-BE49-F238E27FC236}">
                  <a16:creationId xmlns:a16="http://schemas.microsoft.com/office/drawing/2014/main" id="{4B5BEF16-1553-4169-87B4-D1CAFEE9D121}"/>
                </a:ext>
              </a:extLst>
            </p:cNvPr>
            <p:cNvSpPr/>
            <p:nvPr/>
          </p:nvSpPr>
          <p:spPr>
            <a:xfrm>
              <a:off x="2682364" y="1198224"/>
              <a:ext cx="1001496" cy="1001496"/>
            </a:xfrm>
            <a:prstGeom prst="ellipse">
              <a:avLst/>
            </a:prstGeom>
            <a:solidFill>
              <a:srgbClr val="007E67"/>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endParaRPr lang="en-US"/>
            </a:p>
          </p:txBody>
        </p:sp>
        <p:sp>
          <p:nvSpPr>
            <p:cNvPr id="17" name="Rectangle 16">
              <a:extLst>
                <a:ext uri="{FF2B5EF4-FFF2-40B4-BE49-F238E27FC236}">
                  <a16:creationId xmlns:a16="http://schemas.microsoft.com/office/drawing/2014/main" id="{9450C0D6-6012-44FB-A5BC-61E06ACD7012}"/>
                </a:ext>
              </a:extLst>
            </p:cNvPr>
            <p:cNvSpPr/>
            <p:nvPr/>
          </p:nvSpPr>
          <p:spPr>
            <a:xfrm>
              <a:off x="2895785" y="1411657"/>
              <a:ext cx="574628" cy="574628"/>
            </a:xfrm>
            <a:prstGeom prst="rect">
              <a:avLst/>
            </a:prstGeom>
            <a:blipFill>
              <a:blip r:embed="rId7" cstate="print">
                <a:duotone>
                  <a:schemeClr val="bg1">
                    <a:hueOff val="0"/>
                    <a:satOff val="0"/>
                    <a:lumOff val="0"/>
                    <a:alphaOff val="0"/>
                    <a:shade val="20000"/>
                    <a:satMod val="200000"/>
                  </a:schemeClr>
                  <a:schemeClr val="bg1">
                    <a:hueOff val="0"/>
                    <a:satOff val="0"/>
                    <a:lumOff val="0"/>
                    <a:alphaOff val="0"/>
                    <a:tint val="12000"/>
                    <a:satMod val="190000"/>
                  </a:scheme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7E061915-068D-4E35-8F21-0B064C56B52B}"/>
                </a:ext>
              </a:extLst>
            </p:cNvPr>
            <p:cNvSpPr/>
            <p:nvPr/>
          </p:nvSpPr>
          <p:spPr>
            <a:xfrm>
              <a:off x="2590798" y="2362533"/>
              <a:ext cx="1184605" cy="656718"/>
            </a:xfrm>
            <a:custGeom>
              <a:avLst/>
              <a:gdLst>
                <a:gd name="connsiteX0" fmla="*/ 0 w 1184605"/>
                <a:gd name="connsiteY0" fmla="*/ 0 h 656718"/>
                <a:gd name="connsiteX1" fmla="*/ 1184605 w 1184605"/>
                <a:gd name="connsiteY1" fmla="*/ 0 h 656718"/>
                <a:gd name="connsiteX2" fmla="*/ 1184605 w 1184605"/>
                <a:gd name="connsiteY2" fmla="*/ 656718 h 656718"/>
                <a:gd name="connsiteX3" fmla="*/ 0 w 1184605"/>
                <a:gd name="connsiteY3" fmla="*/ 656718 h 656718"/>
                <a:gd name="connsiteX4" fmla="*/ 0 w 1184605"/>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605" h="656718">
                  <a:moveTo>
                    <a:pt x="0" y="0"/>
                  </a:moveTo>
                  <a:lnTo>
                    <a:pt x="1184605" y="0"/>
                  </a:lnTo>
                  <a:lnTo>
                    <a:pt x="1184605"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dirty="0"/>
                <a:t>Class </a:t>
              </a:r>
            </a:p>
          </p:txBody>
        </p:sp>
        <p:sp>
          <p:nvSpPr>
            <p:cNvPr id="19" name="Oval 18">
              <a:extLst>
                <a:ext uri="{FF2B5EF4-FFF2-40B4-BE49-F238E27FC236}">
                  <a16:creationId xmlns:a16="http://schemas.microsoft.com/office/drawing/2014/main" id="{8EF0A038-9C10-4626-AC5C-9DC4DF96DD73}"/>
                </a:ext>
              </a:extLst>
            </p:cNvPr>
            <p:cNvSpPr/>
            <p:nvPr/>
          </p:nvSpPr>
          <p:spPr>
            <a:xfrm>
              <a:off x="4241002" y="1198224"/>
              <a:ext cx="1001496" cy="1001496"/>
            </a:xfrm>
            <a:prstGeom prst="ellipse">
              <a:avLst/>
            </a:prstGeom>
            <a:solidFill>
              <a:srgbClr val="2F5597"/>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US"/>
            </a:p>
          </p:txBody>
        </p:sp>
        <p:sp>
          <p:nvSpPr>
            <p:cNvPr id="20" name="Rectangle 19" descr="Schoolhouse">
              <a:extLst>
                <a:ext uri="{FF2B5EF4-FFF2-40B4-BE49-F238E27FC236}">
                  <a16:creationId xmlns:a16="http://schemas.microsoft.com/office/drawing/2014/main" id="{27A0C37B-645B-4EDC-99A4-86DFBFE10DF9}"/>
                </a:ext>
              </a:extLst>
            </p:cNvPr>
            <p:cNvSpPr/>
            <p:nvPr/>
          </p:nvSpPr>
          <p:spPr>
            <a:xfrm>
              <a:off x="4374201" y="1274134"/>
              <a:ext cx="731519" cy="731519"/>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F84B86E0-AB00-4375-BF22-135185A7D9CD}"/>
                </a:ext>
              </a:extLst>
            </p:cNvPr>
            <p:cNvSpPr/>
            <p:nvPr/>
          </p:nvSpPr>
          <p:spPr>
            <a:xfrm>
              <a:off x="3987491" y="2362533"/>
              <a:ext cx="1508433" cy="656718"/>
            </a:xfrm>
            <a:custGeom>
              <a:avLst/>
              <a:gdLst>
                <a:gd name="connsiteX0" fmla="*/ 0 w 1508433"/>
                <a:gd name="connsiteY0" fmla="*/ 0 h 656718"/>
                <a:gd name="connsiteX1" fmla="*/ 1508433 w 1508433"/>
                <a:gd name="connsiteY1" fmla="*/ 0 h 656718"/>
                <a:gd name="connsiteX2" fmla="*/ 1508433 w 1508433"/>
                <a:gd name="connsiteY2" fmla="*/ 656718 h 656718"/>
                <a:gd name="connsiteX3" fmla="*/ 0 w 1508433"/>
                <a:gd name="connsiteY3" fmla="*/ 656718 h 656718"/>
                <a:gd name="connsiteX4" fmla="*/ 0 w 1508433"/>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33" h="656718">
                  <a:moveTo>
                    <a:pt x="0" y="0"/>
                  </a:moveTo>
                  <a:lnTo>
                    <a:pt x="1508433" y="0"/>
                  </a:lnTo>
                  <a:lnTo>
                    <a:pt x="1508433"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dirty="0"/>
                <a:t>school</a:t>
              </a:r>
            </a:p>
          </p:txBody>
        </p:sp>
        <p:sp>
          <p:nvSpPr>
            <p:cNvPr id="22" name="Oval 21">
              <a:extLst>
                <a:ext uri="{FF2B5EF4-FFF2-40B4-BE49-F238E27FC236}">
                  <a16:creationId xmlns:a16="http://schemas.microsoft.com/office/drawing/2014/main" id="{1382EF6B-D3D2-422C-A6EB-7F574BB30F30}"/>
                </a:ext>
              </a:extLst>
            </p:cNvPr>
            <p:cNvSpPr/>
            <p:nvPr/>
          </p:nvSpPr>
          <p:spPr>
            <a:xfrm>
              <a:off x="5791197" y="1197936"/>
              <a:ext cx="1001496" cy="1001496"/>
            </a:xfrm>
            <a:prstGeom prst="ellipse">
              <a:avLst/>
            </a:prstGeom>
            <a:solidFill>
              <a:schemeClr val="accent5">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23" name="Rectangle 22">
              <a:extLst>
                <a:ext uri="{FF2B5EF4-FFF2-40B4-BE49-F238E27FC236}">
                  <a16:creationId xmlns:a16="http://schemas.microsoft.com/office/drawing/2014/main" id="{1E58F049-8E6A-4B88-9BA3-FA717B6E4F59}"/>
                </a:ext>
              </a:extLst>
            </p:cNvPr>
            <p:cNvSpPr/>
            <p:nvPr/>
          </p:nvSpPr>
          <p:spPr>
            <a:xfrm>
              <a:off x="5582920" y="1197936"/>
              <a:ext cx="457197" cy="457197"/>
            </a:xfrm>
            <a:prstGeom prst="rect">
              <a:avLst/>
            </a:prstGeom>
            <a:no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Freeform: Shape 23">
              <a:extLst>
                <a:ext uri="{FF2B5EF4-FFF2-40B4-BE49-F238E27FC236}">
                  <a16:creationId xmlns:a16="http://schemas.microsoft.com/office/drawing/2014/main" id="{7ABCE713-53A6-4531-9C99-5938C6D9B5EC}"/>
                </a:ext>
              </a:extLst>
            </p:cNvPr>
            <p:cNvSpPr/>
            <p:nvPr/>
          </p:nvSpPr>
          <p:spPr>
            <a:xfrm>
              <a:off x="5672951" y="2362533"/>
              <a:ext cx="1398088" cy="656718"/>
            </a:xfrm>
            <a:custGeom>
              <a:avLst/>
              <a:gdLst>
                <a:gd name="connsiteX0" fmla="*/ 0 w 1398088"/>
                <a:gd name="connsiteY0" fmla="*/ 0 h 656718"/>
                <a:gd name="connsiteX1" fmla="*/ 1398088 w 1398088"/>
                <a:gd name="connsiteY1" fmla="*/ 0 h 656718"/>
                <a:gd name="connsiteX2" fmla="*/ 1398088 w 1398088"/>
                <a:gd name="connsiteY2" fmla="*/ 656718 h 656718"/>
                <a:gd name="connsiteX3" fmla="*/ 0 w 1398088"/>
                <a:gd name="connsiteY3" fmla="*/ 656718 h 656718"/>
                <a:gd name="connsiteX4" fmla="*/ 0 w 1398088"/>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088" h="656718">
                  <a:moveTo>
                    <a:pt x="0" y="0"/>
                  </a:moveTo>
                  <a:lnTo>
                    <a:pt x="1398088" y="0"/>
                  </a:lnTo>
                  <a:lnTo>
                    <a:pt x="1398088"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dirty="0"/>
                <a:t>district</a:t>
              </a:r>
            </a:p>
          </p:txBody>
        </p:sp>
        <p:sp>
          <p:nvSpPr>
            <p:cNvPr id="25" name="Oval 24">
              <a:extLst>
                <a:ext uri="{FF2B5EF4-FFF2-40B4-BE49-F238E27FC236}">
                  <a16:creationId xmlns:a16="http://schemas.microsoft.com/office/drawing/2014/main" id="{8E5C0F40-F1F8-46C7-8BF9-2A3804C6B90B}"/>
                </a:ext>
              </a:extLst>
            </p:cNvPr>
            <p:cNvSpPr/>
            <p:nvPr/>
          </p:nvSpPr>
          <p:spPr>
            <a:xfrm>
              <a:off x="7365044" y="1197936"/>
              <a:ext cx="1001496" cy="1001496"/>
            </a:xfrm>
            <a:prstGeom prst="ellipse">
              <a:avLst/>
            </a:prstGeom>
            <a:solidFill>
              <a:srgbClr val="AD2991"/>
            </a:solidFill>
          </p:spPr>
          <p:style>
            <a:lnRef idx="0">
              <a:schemeClr val="lt1">
                <a:alpha val="0"/>
                <a:hueOff val="0"/>
                <a:satOff val="0"/>
                <a:lumOff val="0"/>
                <a:alphaOff val="0"/>
              </a:schemeClr>
            </a:lnRef>
            <a:fillRef idx="1">
              <a:scrgbClr r="0" g="0" b="0"/>
            </a:fillRef>
            <a:effectRef idx="0">
              <a:schemeClr val="accent6">
                <a:hueOff val="0"/>
                <a:satOff val="0"/>
                <a:lumOff val="0"/>
                <a:alphaOff val="0"/>
              </a:schemeClr>
            </a:effectRef>
            <a:fontRef idx="minor"/>
          </p:style>
          <p:txBody>
            <a:bodyPr/>
            <a:lstStyle/>
            <a:p>
              <a:endParaRPr lang="en-US"/>
            </a:p>
          </p:txBody>
        </p:sp>
        <p:sp>
          <p:nvSpPr>
            <p:cNvPr id="26" name="Rectangle 25">
              <a:extLst>
                <a:ext uri="{FF2B5EF4-FFF2-40B4-BE49-F238E27FC236}">
                  <a16:creationId xmlns:a16="http://schemas.microsoft.com/office/drawing/2014/main" id="{5EB6ED3E-5BAB-467E-9510-86548B6B390C}"/>
                </a:ext>
              </a:extLst>
            </p:cNvPr>
            <p:cNvSpPr/>
            <p:nvPr/>
          </p:nvSpPr>
          <p:spPr>
            <a:xfrm>
              <a:off x="7625795" y="1428156"/>
              <a:ext cx="548638" cy="548638"/>
            </a:xfrm>
            <a:prstGeom prst="rect">
              <a:avLst/>
            </a:prstGeom>
            <a:blipFill>
              <a:blip r:embed="rId9" cstate="print">
                <a:duotone>
                  <a:schemeClr val="bg1">
                    <a:hueOff val="0"/>
                    <a:satOff val="0"/>
                    <a:lumOff val="0"/>
                    <a:alphaOff val="0"/>
                    <a:shade val="20000"/>
                    <a:satMod val="200000"/>
                  </a:schemeClr>
                  <a:schemeClr val="bg1">
                    <a:hueOff val="0"/>
                    <a:satOff val="0"/>
                    <a:lumOff val="0"/>
                    <a:alphaOff val="0"/>
                    <a:tint val="12000"/>
                    <a:satMod val="190000"/>
                  </a:schemeClr>
                </a:duotone>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t="-9000" b="-9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Freeform: Shape 26">
              <a:extLst>
                <a:ext uri="{FF2B5EF4-FFF2-40B4-BE49-F238E27FC236}">
                  <a16:creationId xmlns:a16="http://schemas.microsoft.com/office/drawing/2014/main" id="{BF750E59-2E45-4E94-BFBB-BE6685FBD5B3}"/>
                </a:ext>
              </a:extLst>
            </p:cNvPr>
            <p:cNvSpPr/>
            <p:nvPr/>
          </p:nvSpPr>
          <p:spPr>
            <a:xfrm>
              <a:off x="7315200" y="2362199"/>
              <a:ext cx="1101399" cy="656718"/>
            </a:xfrm>
            <a:custGeom>
              <a:avLst/>
              <a:gdLst>
                <a:gd name="connsiteX0" fmla="*/ 0 w 1101399"/>
                <a:gd name="connsiteY0" fmla="*/ 0 h 656718"/>
                <a:gd name="connsiteX1" fmla="*/ 1101399 w 1101399"/>
                <a:gd name="connsiteY1" fmla="*/ 0 h 656718"/>
                <a:gd name="connsiteX2" fmla="*/ 1101399 w 1101399"/>
                <a:gd name="connsiteY2" fmla="*/ 656718 h 656718"/>
                <a:gd name="connsiteX3" fmla="*/ 0 w 1101399"/>
                <a:gd name="connsiteY3" fmla="*/ 656718 h 656718"/>
                <a:gd name="connsiteX4" fmla="*/ 0 w 1101399"/>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399" h="656718">
                  <a:moveTo>
                    <a:pt x="0" y="0"/>
                  </a:moveTo>
                  <a:lnTo>
                    <a:pt x="1101399" y="0"/>
                  </a:lnTo>
                  <a:lnTo>
                    <a:pt x="1101399"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dirty="0"/>
                <a:t>state </a:t>
              </a:r>
            </a:p>
          </p:txBody>
        </p:sp>
      </p:grpSp>
      <p:sp>
        <p:nvSpPr>
          <p:cNvPr id="4" name="Title 3">
            <a:extLst>
              <a:ext uri="{FF2B5EF4-FFF2-40B4-BE49-F238E27FC236}">
                <a16:creationId xmlns:a16="http://schemas.microsoft.com/office/drawing/2014/main" id="{AC8E6D2D-B664-48BF-B460-70848AADF1E8}"/>
              </a:ext>
            </a:extLst>
          </p:cNvPr>
          <p:cNvSpPr>
            <a:spLocks noGrp="1"/>
          </p:cNvSpPr>
          <p:nvPr>
            <p:ph type="title"/>
          </p:nvPr>
        </p:nvSpPr>
        <p:spPr>
          <a:xfrm>
            <a:off x="895350" y="0"/>
            <a:ext cx="7886700" cy="1325563"/>
          </a:xfrm>
        </p:spPr>
        <p:txBody>
          <a:bodyPr/>
          <a:lstStyle/>
          <a:p>
            <a:r>
              <a:rPr lang="en-US" dirty="0"/>
              <a:t>Types of Reports</a:t>
            </a:r>
          </a:p>
        </p:txBody>
      </p:sp>
      <p:sp>
        <p:nvSpPr>
          <p:cNvPr id="2" name="TextBox 1">
            <a:extLst>
              <a:ext uri="{FF2B5EF4-FFF2-40B4-BE49-F238E27FC236}">
                <a16:creationId xmlns:a16="http://schemas.microsoft.com/office/drawing/2014/main" id="{520BF650-D288-45E4-89D4-3B6547E00D4B}"/>
              </a:ext>
            </a:extLst>
          </p:cNvPr>
          <p:cNvSpPr txBox="1"/>
          <p:nvPr/>
        </p:nvSpPr>
        <p:spPr>
          <a:xfrm rot="10800000" flipH="1" flipV="1">
            <a:off x="925476" y="3037343"/>
            <a:ext cx="1415469" cy="2800767"/>
          </a:xfrm>
          <a:prstGeom prst="rect">
            <a:avLst/>
          </a:prstGeom>
          <a:noFill/>
          <a:ln w="57150">
            <a:solidFill>
              <a:srgbClr val="00B050"/>
            </a:solidFill>
          </a:ln>
        </p:spPr>
        <p:txBody>
          <a:bodyPr wrap="square" rtlCol="0">
            <a:spAutoFit/>
          </a:bodyPr>
          <a:lstStyle/>
          <a:p>
            <a:pPr marL="182880" indent="-182880">
              <a:buFont typeface="Arial" panose="020B0604020202020204" pitchFamily="34" charset="0"/>
              <a:buChar char="•"/>
            </a:pPr>
            <a:r>
              <a:rPr lang="en-US" sz="1600" dirty="0"/>
              <a:t>Individual Student Report</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r>
              <a:rPr lang="en-US" sz="1600" dirty="0"/>
              <a:t>Student Score Labels</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endParaRPr lang="en-US" sz="1600" dirty="0"/>
          </a:p>
        </p:txBody>
      </p:sp>
      <p:sp>
        <p:nvSpPr>
          <p:cNvPr id="6" name="TextBox 5">
            <a:extLst>
              <a:ext uri="{FF2B5EF4-FFF2-40B4-BE49-F238E27FC236}">
                <a16:creationId xmlns:a16="http://schemas.microsoft.com/office/drawing/2014/main" id="{77C005BF-24DE-405E-AAEF-0FAF70C2802B}"/>
              </a:ext>
            </a:extLst>
          </p:cNvPr>
          <p:cNvSpPr txBox="1"/>
          <p:nvPr/>
        </p:nvSpPr>
        <p:spPr>
          <a:xfrm rot="10800000" flipH="1" flipV="1">
            <a:off x="7195131" y="3037343"/>
            <a:ext cx="1487168" cy="2800767"/>
          </a:xfrm>
          <a:prstGeom prst="rect">
            <a:avLst/>
          </a:prstGeom>
          <a:noFill/>
          <a:ln w="57150">
            <a:solidFill>
              <a:srgbClr val="AD2991"/>
            </a:solidFill>
          </a:ln>
        </p:spPr>
        <p:txBody>
          <a:bodyPr wrap="square" rtlCol="0">
            <a:spAutoFit/>
          </a:bodyPr>
          <a:lstStyle/>
          <a:p>
            <a:pPr marL="182880" indent="-182880">
              <a:buFont typeface="Arial" panose="020B0604020202020204" pitchFamily="34" charset="0"/>
              <a:buChar char="•"/>
            </a:pPr>
            <a:r>
              <a:rPr lang="en-US" sz="1600" dirty="0"/>
              <a:t>Content Area Summary</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r>
              <a:rPr lang="en-US" sz="1600" dirty="0"/>
              <a:t>Population Summary</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E1BC8CBA-CFAD-4623-8EF0-6A64E68F331A}"/>
              </a:ext>
            </a:extLst>
          </p:cNvPr>
          <p:cNvSpPr txBox="1"/>
          <p:nvPr/>
        </p:nvSpPr>
        <p:spPr>
          <a:xfrm rot="10800000" flipH="1" flipV="1">
            <a:off x="5639232" y="3037343"/>
            <a:ext cx="1431804" cy="2800767"/>
          </a:xfrm>
          <a:prstGeom prst="rect">
            <a:avLst/>
          </a:prstGeom>
          <a:noFill/>
          <a:ln w="57150">
            <a:solidFill>
              <a:srgbClr val="4C78C8"/>
            </a:solidFill>
          </a:ln>
        </p:spPr>
        <p:txBody>
          <a:bodyPr wrap="square" rtlCol="0">
            <a:spAutoFit/>
          </a:bodyPr>
          <a:lstStyle/>
          <a:p>
            <a:pPr marL="182880" indent="-182880">
              <a:buFont typeface="Arial" panose="020B0604020202020204" pitchFamily="34" charset="0"/>
              <a:buChar char="•"/>
            </a:pPr>
            <a:r>
              <a:rPr lang="en-US" sz="1600" dirty="0"/>
              <a:t>LCE Roster</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r>
              <a:rPr lang="en-US" sz="1600" dirty="0"/>
              <a:t>Content Area Summary</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r>
              <a:rPr lang="en-US" sz="1600" dirty="0"/>
              <a:t>Population Summary</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r>
              <a:rPr lang="en-US" sz="1600" dirty="0"/>
              <a:t>District Data File</a:t>
            </a:r>
          </a:p>
        </p:txBody>
      </p:sp>
      <p:sp>
        <p:nvSpPr>
          <p:cNvPr id="8" name="TextBox 7">
            <a:extLst>
              <a:ext uri="{FF2B5EF4-FFF2-40B4-BE49-F238E27FC236}">
                <a16:creationId xmlns:a16="http://schemas.microsoft.com/office/drawing/2014/main" id="{129C83F9-2A3D-4D78-A1B3-D765B0562859}"/>
              </a:ext>
            </a:extLst>
          </p:cNvPr>
          <p:cNvSpPr txBox="1"/>
          <p:nvPr/>
        </p:nvSpPr>
        <p:spPr>
          <a:xfrm rot="10800000" flipH="1" flipV="1">
            <a:off x="4040655" y="3037343"/>
            <a:ext cx="1455269" cy="2800767"/>
          </a:xfrm>
          <a:prstGeom prst="rect">
            <a:avLst/>
          </a:prstGeom>
          <a:noFill/>
          <a:ln w="57150">
            <a:solidFill>
              <a:srgbClr val="2F5597"/>
            </a:solidFill>
          </a:ln>
        </p:spPr>
        <p:txBody>
          <a:bodyPr wrap="square" rtlCol="0">
            <a:spAutoFit/>
          </a:bodyPr>
          <a:lstStyle/>
          <a:p>
            <a:pPr marL="182880" indent="-182880">
              <a:buFont typeface="Arial" panose="020B0604020202020204" pitchFamily="34" charset="0"/>
              <a:buChar char="•"/>
            </a:pPr>
            <a:r>
              <a:rPr lang="en-US" sz="1600" dirty="0"/>
              <a:t>Remediation &amp; Retest Roster</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r>
              <a:rPr lang="en-US" sz="1600" dirty="0"/>
              <a:t>Content Area Summary</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r>
              <a:rPr lang="en-US" sz="1600" dirty="0"/>
              <a:t>Population Summary</a:t>
            </a:r>
          </a:p>
          <a:p>
            <a:pPr marL="182880" indent="-182880">
              <a:buFont typeface="Arial" panose="020B0604020202020204" pitchFamily="34" charset="0"/>
              <a:buChar char="•"/>
            </a:pPr>
            <a:endParaRPr lang="en-US" sz="1600" dirty="0"/>
          </a:p>
        </p:txBody>
      </p:sp>
      <p:sp>
        <p:nvSpPr>
          <p:cNvPr id="9" name="TextBox 8">
            <a:extLst>
              <a:ext uri="{FF2B5EF4-FFF2-40B4-BE49-F238E27FC236}">
                <a16:creationId xmlns:a16="http://schemas.microsoft.com/office/drawing/2014/main" id="{B9859BD0-44F0-4C4C-98CE-72E91F339D85}"/>
              </a:ext>
            </a:extLst>
          </p:cNvPr>
          <p:cNvSpPr txBox="1"/>
          <p:nvPr/>
        </p:nvSpPr>
        <p:spPr>
          <a:xfrm rot="10800000" flipH="1" flipV="1">
            <a:off x="2491566" y="3037343"/>
            <a:ext cx="1415469" cy="2800767"/>
          </a:xfrm>
          <a:prstGeom prst="rect">
            <a:avLst/>
          </a:prstGeom>
          <a:noFill/>
          <a:ln w="57150">
            <a:solidFill>
              <a:srgbClr val="007E67"/>
            </a:solidFill>
          </a:ln>
        </p:spPr>
        <p:txBody>
          <a:bodyPr wrap="square" rtlCol="0">
            <a:spAutoFit/>
          </a:bodyPr>
          <a:lstStyle/>
          <a:p>
            <a:pPr marL="182880" indent="-182880">
              <a:buFont typeface="Arial" panose="020B0604020202020204" pitchFamily="34" charset="0"/>
              <a:buChar char="•"/>
            </a:pPr>
            <a:r>
              <a:rPr lang="en-US" sz="1600" dirty="0"/>
              <a:t>Class Roster and Summary</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28" name="Rectangle 27" descr="Schoolhouse">
            <a:extLst>
              <a:ext uri="{FF2B5EF4-FFF2-40B4-BE49-F238E27FC236}">
                <a16:creationId xmlns:a16="http://schemas.microsoft.com/office/drawing/2014/main" id="{BF50750B-5792-4E49-9F86-AA1ECF9DD160}"/>
              </a:ext>
            </a:extLst>
          </p:cNvPr>
          <p:cNvSpPr/>
          <p:nvPr/>
        </p:nvSpPr>
        <p:spPr>
          <a:xfrm>
            <a:off x="5791200" y="1536384"/>
            <a:ext cx="482101" cy="482101"/>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Rectangle 29" descr="Schoolhouse">
            <a:extLst>
              <a:ext uri="{FF2B5EF4-FFF2-40B4-BE49-F238E27FC236}">
                <a16:creationId xmlns:a16="http://schemas.microsoft.com/office/drawing/2014/main" id="{515F7102-3D0C-4B3F-8361-A6B72154027A}"/>
              </a:ext>
            </a:extLst>
          </p:cNvPr>
          <p:cNvSpPr/>
          <p:nvPr/>
        </p:nvSpPr>
        <p:spPr>
          <a:xfrm>
            <a:off x="6273298" y="1524000"/>
            <a:ext cx="482101" cy="482101"/>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1" name="Rectangle 30" descr="Schoolhouse">
            <a:extLst>
              <a:ext uri="{FF2B5EF4-FFF2-40B4-BE49-F238E27FC236}">
                <a16:creationId xmlns:a16="http://schemas.microsoft.com/office/drawing/2014/main" id="{DBB91054-5F6E-4994-B95B-1EAC64833D67}"/>
              </a:ext>
            </a:extLst>
          </p:cNvPr>
          <p:cNvSpPr/>
          <p:nvPr/>
        </p:nvSpPr>
        <p:spPr>
          <a:xfrm>
            <a:off x="6040117" y="1183506"/>
            <a:ext cx="482101" cy="482101"/>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371841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422F-7282-4941-A475-5248E6FC34A3}"/>
              </a:ext>
            </a:extLst>
          </p:cNvPr>
          <p:cNvSpPr>
            <a:spLocks noGrp="1"/>
          </p:cNvSpPr>
          <p:nvPr>
            <p:ph type="title"/>
          </p:nvPr>
        </p:nvSpPr>
        <p:spPr>
          <a:xfrm>
            <a:off x="895350" y="0"/>
            <a:ext cx="7886700" cy="1325563"/>
          </a:xfrm>
        </p:spPr>
        <p:txBody>
          <a:bodyPr/>
          <a:lstStyle/>
          <a:p>
            <a:r>
              <a:rPr lang="en-US" dirty="0"/>
              <a:t>Report Format and Location</a:t>
            </a:r>
          </a:p>
        </p:txBody>
      </p:sp>
      <p:graphicFrame>
        <p:nvGraphicFramePr>
          <p:cNvPr id="4" name="Table 9">
            <a:extLst>
              <a:ext uri="{FF2B5EF4-FFF2-40B4-BE49-F238E27FC236}">
                <a16:creationId xmlns:a16="http://schemas.microsoft.com/office/drawing/2014/main" id="{8D611265-C96F-42E4-85FE-A76D765B6EA7}"/>
              </a:ext>
            </a:extLst>
          </p:cNvPr>
          <p:cNvGraphicFramePr>
            <a:graphicFrameLocks noGrp="1"/>
          </p:cNvGraphicFramePr>
          <p:nvPr>
            <p:extLst>
              <p:ext uri="{D42A27DB-BD31-4B8C-83A1-F6EECF244321}">
                <p14:modId xmlns:p14="http://schemas.microsoft.com/office/powerpoint/2010/main" val="77711008"/>
              </p:ext>
            </p:extLst>
          </p:nvPr>
        </p:nvGraphicFramePr>
        <p:xfrm>
          <a:off x="981076" y="953744"/>
          <a:ext cx="7629526" cy="4685056"/>
        </p:xfrm>
        <a:graphic>
          <a:graphicData uri="http://schemas.openxmlformats.org/drawingml/2006/table">
            <a:tbl>
              <a:tblPr bandRow="1">
                <a:tableStyleId>{5DA37D80-6434-44D0-A028-1B22A696006F}</a:tableStyleId>
              </a:tblPr>
              <a:tblGrid>
                <a:gridCol w="2981324">
                  <a:extLst>
                    <a:ext uri="{9D8B030D-6E8A-4147-A177-3AD203B41FA5}">
                      <a16:colId xmlns:a16="http://schemas.microsoft.com/office/drawing/2014/main" val="941130095"/>
                    </a:ext>
                  </a:extLst>
                </a:gridCol>
                <a:gridCol w="1076288">
                  <a:extLst>
                    <a:ext uri="{9D8B030D-6E8A-4147-A177-3AD203B41FA5}">
                      <a16:colId xmlns:a16="http://schemas.microsoft.com/office/drawing/2014/main" val="191057813"/>
                    </a:ext>
                  </a:extLst>
                </a:gridCol>
                <a:gridCol w="1190638">
                  <a:extLst>
                    <a:ext uri="{9D8B030D-6E8A-4147-A177-3AD203B41FA5}">
                      <a16:colId xmlns:a16="http://schemas.microsoft.com/office/drawing/2014/main" val="1772634270"/>
                    </a:ext>
                  </a:extLst>
                </a:gridCol>
                <a:gridCol w="1190638">
                  <a:extLst>
                    <a:ext uri="{9D8B030D-6E8A-4147-A177-3AD203B41FA5}">
                      <a16:colId xmlns:a16="http://schemas.microsoft.com/office/drawing/2014/main" val="3683001084"/>
                    </a:ext>
                  </a:extLst>
                </a:gridCol>
                <a:gridCol w="1190638">
                  <a:extLst>
                    <a:ext uri="{9D8B030D-6E8A-4147-A177-3AD203B41FA5}">
                      <a16:colId xmlns:a16="http://schemas.microsoft.com/office/drawing/2014/main" val="1604956836"/>
                    </a:ext>
                  </a:extLst>
                </a:gridCol>
              </a:tblGrid>
              <a:tr h="330707">
                <a:tc rowSpan="2">
                  <a:txBody>
                    <a:bodyPr/>
                    <a:lstStyle/>
                    <a:p>
                      <a:pPr algn="ctr"/>
                      <a:r>
                        <a:rPr lang="en-US" sz="1600" dirty="0">
                          <a:solidFill>
                            <a:schemeClr val="bg1"/>
                          </a:solidFill>
                        </a:rPr>
                        <a:t>Report</a:t>
                      </a:r>
                      <a:endParaRPr lang="en-US" sz="1600" b="1" dirty="0">
                        <a:solidFill>
                          <a:schemeClr val="bg1"/>
                        </a:solidFill>
                      </a:endParaRPr>
                    </a:p>
                  </a:txBody>
                  <a:tcPr anchor="ctr">
                    <a:solidFill>
                      <a:srgbClr val="EF6400"/>
                    </a:solidFill>
                  </a:tcPr>
                </a:tc>
                <a:tc rowSpan="2">
                  <a:txBody>
                    <a:bodyPr/>
                    <a:lstStyle/>
                    <a:p>
                      <a:pPr algn="ctr"/>
                      <a:r>
                        <a:rPr lang="en-US" sz="1600" dirty="0">
                          <a:solidFill>
                            <a:schemeClr val="bg1"/>
                          </a:solidFill>
                        </a:rPr>
                        <a:t>Paper</a:t>
                      </a:r>
                      <a:endParaRPr lang="en-US" sz="1600" b="1" dirty="0">
                        <a:solidFill>
                          <a:schemeClr val="bg1"/>
                        </a:solidFill>
                      </a:endParaRPr>
                    </a:p>
                  </a:txBody>
                  <a:tcPr anchor="ctr">
                    <a:solidFill>
                      <a:srgbClr val="EF6400"/>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Online</a:t>
                      </a:r>
                      <a:endParaRPr lang="en-US" sz="1600" b="1" dirty="0">
                        <a:solidFill>
                          <a:schemeClr val="bg1"/>
                        </a:solidFill>
                      </a:endParaRPr>
                    </a:p>
                  </a:txBody>
                  <a:tcPr anchor="ctr">
                    <a:lnB w="12700" cap="flat" cmpd="sng" algn="ctr">
                      <a:solidFill>
                        <a:schemeClr val="bg1"/>
                      </a:solidFill>
                      <a:prstDash val="solid"/>
                      <a:round/>
                      <a:headEnd type="none" w="med" len="med"/>
                      <a:tailEnd type="none" w="med" len="med"/>
                    </a:lnB>
                    <a:solidFill>
                      <a:srgbClr val="EF6400"/>
                    </a:solidFill>
                  </a:tcPr>
                </a:tc>
                <a:tc hMerge="1">
                  <a:txBody>
                    <a:bodyPr/>
                    <a:lstStyle/>
                    <a:p>
                      <a:endParaRPr lang="en-US" dirty="0"/>
                    </a:p>
                  </a:txBody>
                  <a:tcPr>
                    <a:solidFill>
                      <a:srgbClr val="EF6400"/>
                    </a:solidFill>
                  </a:tcPr>
                </a:tc>
                <a:tc hMerge="1">
                  <a:txBody>
                    <a:bodyPr/>
                    <a:lstStyle/>
                    <a:p>
                      <a:endParaRPr lang="en-US"/>
                    </a:p>
                  </a:txBody>
                  <a:tcPr/>
                </a:tc>
                <a:extLst>
                  <a:ext uri="{0D108BD9-81ED-4DB2-BD59-A6C34878D82A}">
                    <a16:rowId xmlns:a16="http://schemas.microsoft.com/office/drawing/2014/main" val="3626188922"/>
                  </a:ext>
                </a:extLst>
              </a:tr>
              <a:tr h="342622">
                <a:tc vMerge="1">
                  <a:txBody>
                    <a:bodyPr/>
                    <a:lstStyle/>
                    <a:p>
                      <a:endParaRPr lang="en-US"/>
                    </a:p>
                  </a:txBody>
                  <a:tcPr/>
                </a:tc>
                <a:tc vMerge="1">
                  <a:txBody>
                    <a:bodyPr/>
                    <a:lstStyle/>
                    <a:p>
                      <a:endParaRPr lang="en-US"/>
                    </a:p>
                  </a:txBody>
                  <a:tcPr/>
                </a:tc>
                <a:tc>
                  <a:txBody>
                    <a:bodyPr/>
                    <a:lstStyle/>
                    <a:p>
                      <a:pPr algn="ctr"/>
                      <a:r>
                        <a:rPr lang="en-US" sz="1600" dirty="0">
                          <a:solidFill>
                            <a:schemeClr val="bg1"/>
                          </a:solidFill>
                        </a:rPr>
                        <a:t>eDIRECT</a:t>
                      </a:r>
                      <a:endParaRPr lang="en-US" sz="1600" b="1" dirty="0">
                        <a:solidFill>
                          <a:schemeClr val="bg1"/>
                        </a:solidFill>
                      </a:endParaRPr>
                    </a:p>
                  </a:txBody>
                  <a:tcPr anchor="ctr">
                    <a:lnT w="12700" cap="flat" cmpd="sng" algn="ctr">
                      <a:solidFill>
                        <a:schemeClr val="bg1"/>
                      </a:solidFill>
                      <a:prstDash val="solid"/>
                      <a:round/>
                      <a:headEnd type="none" w="med" len="med"/>
                      <a:tailEnd type="none" w="med" len="med"/>
                    </a:lnT>
                    <a:solidFill>
                      <a:srgbClr val="EF64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MyGaDOE Portal</a:t>
                      </a:r>
                      <a:endParaRPr lang="en-US" sz="1600" b="1" dirty="0">
                        <a:solidFill>
                          <a:schemeClr val="bg1"/>
                        </a:solidFill>
                      </a:endParaRPr>
                    </a:p>
                  </a:txBody>
                  <a:tcPr anchor="ctr">
                    <a:lnT w="12700" cap="flat" cmpd="sng" algn="ctr">
                      <a:solidFill>
                        <a:schemeClr val="bg1"/>
                      </a:solidFill>
                      <a:prstDash val="solid"/>
                      <a:round/>
                      <a:headEnd type="none" w="med" len="med"/>
                      <a:tailEnd type="none" w="med" len="med"/>
                    </a:lnT>
                    <a:solidFill>
                      <a:srgbClr val="EF64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SLDS</a:t>
                      </a:r>
                      <a:endParaRPr lang="en-US" sz="1600" b="1"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6400"/>
                    </a:solidFill>
                  </a:tcPr>
                </a:tc>
                <a:extLst>
                  <a:ext uri="{0D108BD9-81ED-4DB2-BD59-A6C34878D82A}">
                    <a16:rowId xmlns:a16="http://schemas.microsoft.com/office/drawing/2014/main" val="2897538957"/>
                  </a:ext>
                </a:extLst>
              </a:tr>
              <a:tr h="471332">
                <a:tc>
                  <a:txBody>
                    <a:bodyPr/>
                    <a:lstStyle/>
                    <a:p>
                      <a:r>
                        <a:rPr lang="en-US" sz="1600" dirty="0"/>
                        <a:t>Individual Student Report</a:t>
                      </a:r>
                    </a:p>
                  </a:txBody>
                  <a:tcPr anchor="ctr">
                    <a:noFill/>
                  </a:tcPr>
                </a:tc>
                <a:tc>
                  <a:txBody>
                    <a:bodyPr/>
                    <a:lstStyle/>
                    <a:p>
                      <a:endParaRPr lang="en-US" sz="1600" dirty="0"/>
                    </a:p>
                  </a:txBody>
                  <a:tcPr anchor="ctr">
                    <a:noFill/>
                  </a:tcPr>
                </a:tc>
                <a:tc>
                  <a:txBody>
                    <a:bodyPr/>
                    <a:lstStyle/>
                    <a:p>
                      <a:endParaRPr lang="en-US" sz="1600" dirty="0"/>
                    </a:p>
                  </a:txBody>
                  <a:tcPr anchor="ctr">
                    <a:noFill/>
                  </a:tcPr>
                </a:tc>
                <a:tc>
                  <a:txBody>
                    <a:bodyPr/>
                    <a:lstStyle/>
                    <a:p>
                      <a:endParaRPr lang="en-US" sz="1600" dirty="0"/>
                    </a:p>
                  </a:txBody>
                  <a:tcPr anchor="ctr">
                    <a:noFill/>
                  </a:tcPr>
                </a:tc>
                <a:tc>
                  <a:txBody>
                    <a:bodyPr/>
                    <a:lstStyle/>
                    <a:p>
                      <a:endParaRPr lang="en-US" sz="1600" dirty="0"/>
                    </a:p>
                  </a:txBody>
                  <a:tcPr anchor="ct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435010030"/>
                  </a:ext>
                </a:extLst>
              </a:tr>
              <a:tr h="471332">
                <a:tc>
                  <a:txBody>
                    <a:bodyPr/>
                    <a:lstStyle/>
                    <a:p>
                      <a:r>
                        <a:rPr lang="en-US" sz="1600" dirty="0"/>
                        <a:t>Student Score Labels</a:t>
                      </a:r>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extLst>
                  <a:ext uri="{0D108BD9-81ED-4DB2-BD59-A6C34878D82A}">
                    <a16:rowId xmlns:a16="http://schemas.microsoft.com/office/drawing/2014/main" val="1182119514"/>
                  </a:ext>
                </a:extLst>
              </a:tr>
              <a:tr h="471332">
                <a:tc>
                  <a:txBody>
                    <a:bodyPr/>
                    <a:lstStyle/>
                    <a:p>
                      <a:r>
                        <a:rPr lang="en-US" sz="1600" dirty="0"/>
                        <a:t>Class Roster &amp; Summary</a:t>
                      </a:r>
                    </a:p>
                  </a:txBody>
                  <a:tcPr anchor="ctr">
                    <a:noFill/>
                  </a:tcPr>
                </a:tc>
                <a:tc>
                  <a:txBody>
                    <a:bodyPr/>
                    <a:lstStyle/>
                    <a:p>
                      <a:endParaRPr lang="en-US" sz="1600" dirty="0"/>
                    </a:p>
                  </a:txBody>
                  <a:tcPr anchor="ctr">
                    <a:noFill/>
                  </a:tcPr>
                </a:tc>
                <a:tc>
                  <a:txBody>
                    <a:bodyPr/>
                    <a:lstStyle/>
                    <a:p>
                      <a:endParaRPr lang="en-US" sz="1600" dirty="0"/>
                    </a:p>
                  </a:txBody>
                  <a:tcPr anchor="ctr">
                    <a:noFill/>
                  </a:tcPr>
                </a:tc>
                <a:tc>
                  <a:txBody>
                    <a:bodyPr/>
                    <a:lstStyle/>
                    <a:p>
                      <a:endParaRPr lang="en-US" sz="1600" dirty="0"/>
                    </a:p>
                  </a:txBody>
                  <a:tcPr anchor="ctr">
                    <a:noFill/>
                  </a:tcPr>
                </a:tc>
                <a:tc>
                  <a:txBody>
                    <a:bodyPr/>
                    <a:lstStyle/>
                    <a:p>
                      <a:endParaRPr lang="en-US" sz="1600" dirty="0"/>
                    </a:p>
                  </a:txBody>
                  <a:tcPr anchor="ctr">
                    <a:noFill/>
                  </a:tcPr>
                </a:tc>
                <a:extLst>
                  <a:ext uri="{0D108BD9-81ED-4DB2-BD59-A6C34878D82A}">
                    <a16:rowId xmlns:a16="http://schemas.microsoft.com/office/drawing/2014/main" val="2317441826"/>
                  </a:ext>
                </a:extLst>
              </a:tr>
              <a:tr h="471332">
                <a:tc>
                  <a:txBody>
                    <a:bodyPr/>
                    <a:lstStyle/>
                    <a:p>
                      <a:r>
                        <a:rPr lang="en-US" sz="1600" dirty="0"/>
                        <a:t>Remediation &amp; Retest Roster</a:t>
                      </a:r>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extLst>
                  <a:ext uri="{0D108BD9-81ED-4DB2-BD59-A6C34878D82A}">
                    <a16:rowId xmlns:a16="http://schemas.microsoft.com/office/drawing/2014/main" val="2407936336"/>
                  </a:ext>
                </a:extLst>
              </a:tr>
              <a:tr h="471332">
                <a:tc>
                  <a:txBody>
                    <a:bodyPr/>
                    <a:lstStyle/>
                    <a:p>
                      <a:r>
                        <a:rPr lang="en-US" sz="1600" dirty="0"/>
                        <a:t>Local Coding Error (LCE) Roster</a:t>
                      </a:r>
                    </a:p>
                  </a:txBody>
                  <a:tcPr anchor="ctr">
                    <a:noFill/>
                  </a:tcPr>
                </a:tc>
                <a:tc>
                  <a:txBody>
                    <a:bodyPr/>
                    <a:lstStyle/>
                    <a:p>
                      <a:endParaRPr lang="en-US" sz="1600" dirty="0"/>
                    </a:p>
                  </a:txBody>
                  <a:tcPr anchor="ctr">
                    <a:noFill/>
                  </a:tcPr>
                </a:tc>
                <a:tc>
                  <a:txBody>
                    <a:bodyPr/>
                    <a:lstStyle/>
                    <a:p>
                      <a:endParaRPr lang="en-US" sz="1600" dirty="0"/>
                    </a:p>
                  </a:txBody>
                  <a:tcPr anchor="ctr">
                    <a:noFill/>
                  </a:tcPr>
                </a:tc>
                <a:tc>
                  <a:txBody>
                    <a:bodyPr/>
                    <a:lstStyle/>
                    <a:p>
                      <a:endParaRPr lang="en-US" sz="1600" dirty="0"/>
                    </a:p>
                  </a:txBody>
                  <a:tcPr anchor="ctr">
                    <a:noFill/>
                  </a:tcPr>
                </a:tc>
                <a:tc>
                  <a:txBody>
                    <a:bodyPr/>
                    <a:lstStyle/>
                    <a:p>
                      <a:endParaRPr lang="en-US" sz="1600" dirty="0"/>
                    </a:p>
                  </a:txBody>
                  <a:tcPr anchor="ctr">
                    <a:noFill/>
                  </a:tcPr>
                </a:tc>
                <a:extLst>
                  <a:ext uri="{0D108BD9-81ED-4DB2-BD59-A6C34878D82A}">
                    <a16:rowId xmlns:a16="http://schemas.microsoft.com/office/drawing/2014/main" val="3506538718"/>
                  </a:ext>
                </a:extLst>
              </a:tr>
              <a:tr h="471332">
                <a:tc>
                  <a:txBody>
                    <a:bodyPr/>
                    <a:lstStyle/>
                    <a:p>
                      <a:r>
                        <a:rPr lang="en-US" sz="1600" dirty="0"/>
                        <a:t>Content Area Summary Reports</a:t>
                      </a:r>
                      <a:r>
                        <a:rPr lang="en-US" sz="1600" baseline="30000" dirty="0"/>
                        <a:t>*</a:t>
                      </a:r>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extLst>
                  <a:ext uri="{0D108BD9-81ED-4DB2-BD59-A6C34878D82A}">
                    <a16:rowId xmlns:a16="http://schemas.microsoft.com/office/drawing/2014/main" val="3168705983"/>
                  </a:ext>
                </a:extLst>
              </a:tr>
              <a:tr h="471332">
                <a:tc>
                  <a:txBody>
                    <a:bodyPr/>
                    <a:lstStyle/>
                    <a:p>
                      <a:r>
                        <a:rPr lang="en-US" sz="1600" dirty="0"/>
                        <a:t>Population Summary Reports</a:t>
                      </a:r>
                      <a:r>
                        <a:rPr lang="en-US" sz="1600" baseline="30000" dirty="0"/>
                        <a:t>*</a:t>
                      </a:r>
                      <a:endParaRPr lang="en-US" sz="1600" dirty="0"/>
                    </a:p>
                  </a:txBody>
                  <a:tcPr anchor="ctr">
                    <a:noFill/>
                  </a:tcPr>
                </a:tc>
                <a:tc>
                  <a:txBody>
                    <a:bodyPr/>
                    <a:lstStyle/>
                    <a:p>
                      <a:endParaRPr lang="en-US" sz="1600" dirty="0"/>
                    </a:p>
                  </a:txBody>
                  <a:tcPr anchor="ctr">
                    <a:noFill/>
                  </a:tcPr>
                </a:tc>
                <a:tc>
                  <a:txBody>
                    <a:bodyPr/>
                    <a:lstStyle/>
                    <a:p>
                      <a:endParaRPr lang="en-US" sz="1600" dirty="0"/>
                    </a:p>
                  </a:txBody>
                  <a:tcPr anchor="ctr">
                    <a:noFill/>
                  </a:tcPr>
                </a:tc>
                <a:tc>
                  <a:txBody>
                    <a:bodyPr/>
                    <a:lstStyle/>
                    <a:p>
                      <a:endParaRPr lang="en-US" sz="1600" dirty="0"/>
                    </a:p>
                  </a:txBody>
                  <a:tcPr anchor="ctr">
                    <a:noFill/>
                  </a:tcPr>
                </a:tc>
                <a:tc>
                  <a:txBody>
                    <a:bodyPr/>
                    <a:lstStyle/>
                    <a:p>
                      <a:endParaRPr lang="en-US" sz="1600" dirty="0"/>
                    </a:p>
                  </a:txBody>
                  <a:tcPr anchor="ctr">
                    <a:noFill/>
                  </a:tcPr>
                </a:tc>
                <a:extLst>
                  <a:ext uri="{0D108BD9-81ED-4DB2-BD59-A6C34878D82A}">
                    <a16:rowId xmlns:a16="http://schemas.microsoft.com/office/drawing/2014/main" val="4128185374"/>
                  </a:ext>
                </a:extLst>
              </a:tr>
              <a:tr h="471332">
                <a:tc>
                  <a:txBody>
                    <a:bodyPr/>
                    <a:lstStyle/>
                    <a:p>
                      <a:r>
                        <a:rPr lang="en-US" sz="1600" dirty="0"/>
                        <a:t>District Data File</a:t>
                      </a:r>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tc>
                  <a:txBody>
                    <a:bodyPr/>
                    <a:lstStyle/>
                    <a:p>
                      <a:endParaRPr lang="en-US" sz="1600" dirty="0"/>
                    </a:p>
                  </a:txBody>
                  <a:tcPr anchor="ctr">
                    <a:solidFill>
                      <a:srgbClr val="FFF0E5"/>
                    </a:solidFill>
                  </a:tcPr>
                </a:tc>
                <a:extLst>
                  <a:ext uri="{0D108BD9-81ED-4DB2-BD59-A6C34878D82A}">
                    <a16:rowId xmlns:a16="http://schemas.microsoft.com/office/drawing/2014/main" val="30296666"/>
                  </a:ext>
                </a:extLst>
              </a:tr>
            </a:tbl>
          </a:graphicData>
        </a:graphic>
      </p:graphicFrame>
      <p:grpSp>
        <p:nvGrpSpPr>
          <p:cNvPr id="10" name="Group 9">
            <a:extLst>
              <a:ext uri="{FF2B5EF4-FFF2-40B4-BE49-F238E27FC236}">
                <a16:creationId xmlns:a16="http://schemas.microsoft.com/office/drawing/2014/main" id="{A8C561E3-C8CB-49B2-9444-843D240630EA}"/>
              </a:ext>
            </a:extLst>
          </p:cNvPr>
          <p:cNvGrpSpPr/>
          <p:nvPr/>
        </p:nvGrpSpPr>
        <p:grpSpPr>
          <a:xfrm>
            <a:off x="2823570" y="5715000"/>
            <a:ext cx="453030" cy="453030"/>
            <a:chOff x="1830591" y="687265"/>
            <a:chExt cx="453030" cy="453030"/>
          </a:xfrm>
          <a:solidFill>
            <a:srgbClr val="2F5597"/>
          </a:solidFill>
        </p:grpSpPr>
        <p:sp>
          <p:nvSpPr>
            <p:cNvPr id="11" name="Oval 10">
              <a:extLst>
                <a:ext uri="{FF2B5EF4-FFF2-40B4-BE49-F238E27FC236}">
                  <a16:creationId xmlns:a16="http://schemas.microsoft.com/office/drawing/2014/main" id="{7DBB0E05-D0E4-4531-9894-4B4B3AA20A9E}"/>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Oval 4">
              <a:extLst>
                <a:ext uri="{FF2B5EF4-FFF2-40B4-BE49-F238E27FC236}">
                  <a16:creationId xmlns:a16="http://schemas.microsoft.com/office/drawing/2014/main" id="{47611A45-DA95-4F02-AE4D-942B6673A2F1}"/>
                </a:ext>
              </a:extLst>
            </p:cNvPr>
            <p:cNvSpPr txBox="1"/>
            <p:nvPr/>
          </p:nvSpPr>
          <p:spPr>
            <a:xfrm>
              <a:off x="1926432" y="770839"/>
              <a:ext cx="274320" cy="2743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400" kern="1200" dirty="0"/>
                <a:t>P</a:t>
              </a:r>
            </a:p>
          </p:txBody>
        </p:sp>
      </p:grpSp>
      <p:grpSp>
        <p:nvGrpSpPr>
          <p:cNvPr id="13" name="Group 12">
            <a:extLst>
              <a:ext uri="{FF2B5EF4-FFF2-40B4-BE49-F238E27FC236}">
                <a16:creationId xmlns:a16="http://schemas.microsoft.com/office/drawing/2014/main" id="{A3921F4E-2B5F-4310-B406-A99BECD44099}"/>
              </a:ext>
            </a:extLst>
          </p:cNvPr>
          <p:cNvGrpSpPr/>
          <p:nvPr/>
        </p:nvGrpSpPr>
        <p:grpSpPr>
          <a:xfrm>
            <a:off x="4576170" y="5715000"/>
            <a:ext cx="453030" cy="453030"/>
            <a:chOff x="1830591" y="687265"/>
            <a:chExt cx="453030" cy="453030"/>
          </a:xfrm>
          <a:solidFill>
            <a:srgbClr val="00B050"/>
          </a:solidFill>
        </p:grpSpPr>
        <p:sp>
          <p:nvSpPr>
            <p:cNvPr id="14" name="Oval 13">
              <a:extLst>
                <a:ext uri="{FF2B5EF4-FFF2-40B4-BE49-F238E27FC236}">
                  <a16:creationId xmlns:a16="http://schemas.microsoft.com/office/drawing/2014/main" id="{3017638E-F892-456B-9EED-B0FB11B7A357}"/>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Oval 4">
              <a:extLst>
                <a:ext uri="{FF2B5EF4-FFF2-40B4-BE49-F238E27FC236}">
                  <a16:creationId xmlns:a16="http://schemas.microsoft.com/office/drawing/2014/main" id="{41E1B483-0DF6-46AD-AB10-F50F77C8DFAE}"/>
                </a:ext>
              </a:extLst>
            </p:cNvPr>
            <p:cNvSpPr txBox="1"/>
            <p:nvPr/>
          </p:nvSpPr>
          <p:spPr>
            <a:xfrm>
              <a:off x="1919058" y="775732"/>
              <a:ext cx="274320" cy="2743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400" kern="1200" dirty="0"/>
                <a:t>F</a:t>
              </a:r>
            </a:p>
          </p:txBody>
        </p:sp>
      </p:grpSp>
      <p:sp>
        <p:nvSpPr>
          <p:cNvPr id="16" name="TextBox 15">
            <a:extLst>
              <a:ext uri="{FF2B5EF4-FFF2-40B4-BE49-F238E27FC236}">
                <a16:creationId xmlns:a16="http://schemas.microsoft.com/office/drawing/2014/main" id="{6D35F23B-7ECE-4AC4-B616-5D01AB82E036}"/>
              </a:ext>
            </a:extLst>
          </p:cNvPr>
          <p:cNvSpPr txBox="1"/>
          <p:nvPr/>
        </p:nvSpPr>
        <p:spPr>
          <a:xfrm>
            <a:off x="3228975" y="5715000"/>
            <a:ext cx="1263100" cy="369332"/>
          </a:xfrm>
          <a:prstGeom prst="rect">
            <a:avLst/>
          </a:prstGeom>
          <a:noFill/>
        </p:spPr>
        <p:txBody>
          <a:bodyPr wrap="square" rtlCol="0">
            <a:spAutoFit/>
          </a:bodyPr>
          <a:lstStyle/>
          <a:p>
            <a:r>
              <a:rPr lang="en-US" dirty="0"/>
              <a:t>Preliminary</a:t>
            </a:r>
          </a:p>
        </p:txBody>
      </p:sp>
      <p:sp>
        <p:nvSpPr>
          <p:cNvPr id="17" name="TextBox 16">
            <a:extLst>
              <a:ext uri="{FF2B5EF4-FFF2-40B4-BE49-F238E27FC236}">
                <a16:creationId xmlns:a16="http://schemas.microsoft.com/office/drawing/2014/main" id="{572707CE-FF31-4564-BD02-ED4DB2E723A9}"/>
              </a:ext>
            </a:extLst>
          </p:cNvPr>
          <p:cNvSpPr txBox="1"/>
          <p:nvPr/>
        </p:nvSpPr>
        <p:spPr>
          <a:xfrm>
            <a:off x="4972050" y="5715000"/>
            <a:ext cx="838200" cy="375017"/>
          </a:xfrm>
          <a:prstGeom prst="rect">
            <a:avLst/>
          </a:prstGeom>
          <a:noFill/>
        </p:spPr>
        <p:txBody>
          <a:bodyPr wrap="square" rtlCol="0">
            <a:spAutoFit/>
          </a:bodyPr>
          <a:lstStyle/>
          <a:p>
            <a:r>
              <a:rPr lang="en-US" dirty="0"/>
              <a:t>Final</a:t>
            </a:r>
          </a:p>
        </p:txBody>
      </p:sp>
      <p:grpSp>
        <p:nvGrpSpPr>
          <p:cNvPr id="18" name="Group 17">
            <a:extLst>
              <a:ext uri="{FF2B5EF4-FFF2-40B4-BE49-F238E27FC236}">
                <a16:creationId xmlns:a16="http://schemas.microsoft.com/office/drawing/2014/main" id="{B65E1F0E-695C-47C8-A8E1-8A332FC8841D}"/>
              </a:ext>
            </a:extLst>
          </p:cNvPr>
          <p:cNvGrpSpPr/>
          <p:nvPr/>
        </p:nvGrpSpPr>
        <p:grpSpPr>
          <a:xfrm>
            <a:off x="4342810" y="1905000"/>
            <a:ext cx="365761" cy="365760"/>
            <a:chOff x="1830591" y="687265"/>
            <a:chExt cx="453030" cy="453030"/>
          </a:xfrm>
          <a:solidFill>
            <a:srgbClr val="00B050"/>
          </a:solidFill>
        </p:grpSpPr>
        <p:sp>
          <p:nvSpPr>
            <p:cNvPr id="19" name="Oval 18">
              <a:extLst>
                <a:ext uri="{FF2B5EF4-FFF2-40B4-BE49-F238E27FC236}">
                  <a16:creationId xmlns:a16="http://schemas.microsoft.com/office/drawing/2014/main" id="{14CC0195-2CEC-4CFE-87DA-6E83F9787419}"/>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Oval 4">
              <a:extLst>
                <a:ext uri="{FF2B5EF4-FFF2-40B4-BE49-F238E27FC236}">
                  <a16:creationId xmlns:a16="http://schemas.microsoft.com/office/drawing/2014/main" id="{7E387AED-C0E8-45CB-A2F4-2394637F172F}"/>
                </a:ext>
              </a:extLst>
            </p:cNvPr>
            <p:cNvSpPr txBox="1"/>
            <p:nvPr/>
          </p:nvSpPr>
          <p:spPr>
            <a:xfrm>
              <a:off x="1915202" y="771877"/>
              <a:ext cx="283143" cy="28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200" kern="1200" dirty="0"/>
                <a:t>F</a:t>
              </a:r>
            </a:p>
          </p:txBody>
        </p:sp>
      </p:grpSp>
      <p:grpSp>
        <p:nvGrpSpPr>
          <p:cNvPr id="21" name="Group 20">
            <a:extLst>
              <a:ext uri="{FF2B5EF4-FFF2-40B4-BE49-F238E27FC236}">
                <a16:creationId xmlns:a16="http://schemas.microsoft.com/office/drawing/2014/main" id="{69CF8DC6-C0E0-41E9-95A6-23BEC7AC7E25}"/>
              </a:ext>
            </a:extLst>
          </p:cNvPr>
          <p:cNvGrpSpPr/>
          <p:nvPr/>
        </p:nvGrpSpPr>
        <p:grpSpPr>
          <a:xfrm>
            <a:off x="5638471" y="5715000"/>
            <a:ext cx="494726" cy="453030"/>
            <a:chOff x="1830591" y="687265"/>
            <a:chExt cx="453030" cy="453030"/>
          </a:xfrm>
          <a:solidFill>
            <a:srgbClr val="AD2991"/>
          </a:solidFill>
        </p:grpSpPr>
        <p:sp>
          <p:nvSpPr>
            <p:cNvPr id="22" name="Oval 21">
              <a:extLst>
                <a:ext uri="{FF2B5EF4-FFF2-40B4-BE49-F238E27FC236}">
                  <a16:creationId xmlns:a16="http://schemas.microsoft.com/office/drawing/2014/main" id="{67CACEBA-00F9-44E8-9ECA-A87075B975A0}"/>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a:extLst>
                <a:ext uri="{FF2B5EF4-FFF2-40B4-BE49-F238E27FC236}">
                  <a16:creationId xmlns:a16="http://schemas.microsoft.com/office/drawing/2014/main" id="{8A61D324-09F2-4F82-B7B3-631A4F15C456}"/>
                </a:ext>
              </a:extLst>
            </p:cNvPr>
            <p:cNvSpPr txBox="1"/>
            <p:nvPr/>
          </p:nvSpPr>
          <p:spPr>
            <a:xfrm>
              <a:off x="1930698" y="768358"/>
              <a:ext cx="251200" cy="2743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400" dirty="0"/>
                <a:t>B</a:t>
              </a:r>
              <a:endParaRPr lang="en-US" sz="2400" kern="1200" dirty="0"/>
            </a:p>
          </p:txBody>
        </p:sp>
      </p:grpSp>
      <p:sp>
        <p:nvSpPr>
          <p:cNvPr id="24" name="TextBox 23">
            <a:extLst>
              <a:ext uri="{FF2B5EF4-FFF2-40B4-BE49-F238E27FC236}">
                <a16:creationId xmlns:a16="http://schemas.microsoft.com/office/drawing/2014/main" id="{C1010432-7A4C-452D-8ED7-523034094495}"/>
              </a:ext>
            </a:extLst>
          </p:cNvPr>
          <p:cNvSpPr txBox="1"/>
          <p:nvPr/>
        </p:nvSpPr>
        <p:spPr>
          <a:xfrm>
            <a:off x="6086145" y="5715000"/>
            <a:ext cx="2829255" cy="369332"/>
          </a:xfrm>
          <a:prstGeom prst="rect">
            <a:avLst/>
          </a:prstGeom>
          <a:noFill/>
        </p:spPr>
        <p:txBody>
          <a:bodyPr wrap="square" rtlCol="0">
            <a:spAutoFit/>
          </a:bodyPr>
          <a:lstStyle/>
          <a:p>
            <a:r>
              <a:rPr lang="en-US" dirty="0"/>
              <a:t>Both Preliminary and Final</a:t>
            </a:r>
          </a:p>
        </p:txBody>
      </p:sp>
      <p:grpSp>
        <p:nvGrpSpPr>
          <p:cNvPr id="25" name="Group 24">
            <a:extLst>
              <a:ext uri="{FF2B5EF4-FFF2-40B4-BE49-F238E27FC236}">
                <a16:creationId xmlns:a16="http://schemas.microsoft.com/office/drawing/2014/main" id="{85408B1F-719B-4530-BE6A-E9778E6CBA00}"/>
              </a:ext>
            </a:extLst>
          </p:cNvPr>
          <p:cNvGrpSpPr/>
          <p:nvPr/>
        </p:nvGrpSpPr>
        <p:grpSpPr>
          <a:xfrm>
            <a:off x="6644640" y="5181600"/>
            <a:ext cx="365760" cy="365760"/>
            <a:chOff x="1830591" y="687265"/>
            <a:chExt cx="453030" cy="453030"/>
          </a:xfrm>
          <a:solidFill>
            <a:srgbClr val="00B050"/>
          </a:solidFill>
        </p:grpSpPr>
        <p:sp>
          <p:nvSpPr>
            <p:cNvPr id="26" name="Oval 25">
              <a:extLst>
                <a:ext uri="{FF2B5EF4-FFF2-40B4-BE49-F238E27FC236}">
                  <a16:creationId xmlns:a16="http://schemas.microsoft.com/office/drawing/2014/main" id="{19EFD342-87A1-4F6B-8521-5407260C4672}"/>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7" name="Oval 4">
              <a:extLst>
                <a:ext uri="{FF2B5EF4-FFF2-40B4-BE49-F238E27FC236}">
                  <a16:creationId xmlns:a16="http://schemas.microsoft.com/office/drawing/2014/main" id="{1FBF0164-588F-43C9-9438-E51CE9F59D4D}"/>
                </a:ext>
              </a:extLst>
            </p:cNvPr>
            <p:cNvSpPr txBox="1"/>
            <p:nvPr/>
          </p:nvSpPr>
          <p:spPr>
            <a:xfrm>
              <a:off x="1915203" y="781011"/>
              <a:ext cx="283144" cy="28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200" kern="1200" dirty="0"/>
                <a:t>F</a:t>
              </a:r>
            </a:p>
          </p:txBody>
        </p:sp>
      </p:grpSp>
      <p:grpSp>
        <p:nvGrpSpPr>
          <p:cNvPr id="31" name="Group 30">
            <a:extLst>
              <a:ext uri="{FF2B5EF4-FFF2-40B4-BE49-F238E27FC236}">
                <a16:creationId xmlns:a16="http://schemas.microsoft.com/office/drawing/2014/main" id="{CF31C161-C547-4D5C-8DEA-DE5F9BAC955F}"/>
              </a:ext>
            </a:extLst>
          </p:cNvPr>
          <p:cNvGrpSpPr/>
          <p:nvPr/>
        </p:nvGrpSpPr>
        <p:grpSpPr>
          <a:xfrm>
            <a:off x="5415280" y="1905000"/>
            <a:ext cx="365760" cy="365760"/>
            <a:chOff x="1830591" y="687265"/>
            <a:chExt cx="453030" cy="453030"/>
          </a:xfrm>
          <a:solidFill>
            <a:srgbClr val="AD2991"/>
          </a:solidFill>
        </p:grpSpPr>
        <p:sp>
          <p:nvSpPr>
            <p:cNvPr id="32" name="Oval 31">
              <a:extLst>
                <a:ext uri="{FF2B5EF4-FFF2-40B4-BE49-F238E27FC236}">
                  <a16:creationId xmlns:a16="http://schemas.microsoft.com/office/drawing/2014/main" id="{DAF0803B-44EA-43E1-A33A-2ADC7F2CD9BA}"/>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a:extLst>
                <a:ext uri="{FF2B5EF4-FFF2-40B4-BE49-F238E27FC236}">
                  <a16:creationId xmlns:a16="http://schemas.microsoft.com/office/drawing/2014/main" id="{A37235E3-B31B-4B5E-827D-6B3FFF6B3E5F}"/>
                </a:ext>
              </a:extLst>
            </p:cNvPr>
            <p:cNvSpPr txBox="1"/>
            <p:nvPr/>
          </p:nvSpPr>
          <p:spPr>
            <a:xfrm>
              <a:off x="1915203" y="771877"/>
              <a:ext cx="283144" cy="28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200" dirty="0"/>
                <a:t>B</a:t>
              </a:r>
              <a:endParaRPr lang="en-US" sz="2200" kern="1200" dirty="0"/>
            </a:p>
          </p:txBody>
        </p:sp>
      </p:grpSp>
      <p:grpSp>
        <p:nvGrpSpPr>
          <p:cNvPr id="36" name="Group 35">
            <a:extLst>
              <a:ext uri="{FF2B5EF4-FFF2-40B4-BE49-F238E27FC236}">
                <a16:creationId xmlns:a16="http://schemas.microsoft.com/office/drawing/2014/main" id="{A6588287-4F8B-48ED-A84B-19161BC6B75F}"/>
              </a:ext>
            </a:extLst>
          </p:cNvPr>
          <p:cNvGrpSpPr/>
          <p:nvPr/>
        </p:nvGrpSpPr>
        <p:grpSpPr>
          <a:xfrm>
            <a:off x="7823200" y="1905000"/>
            <a:ext cx="365761" cy="365760"/>
            <a:chOff x="1830591" y="687265"/>
            <a:chExt cx="453030" cy="453030"/>
          </a:xfrm>
          <a:solidFill>
            <a:srgbClr val="00B050"/>
          </a:solidFill>
        </p:grpSpPr>
        <p:sp>
          <p:nvSpPr>
            <p:cNvPr id="37" name="Oval 36">
              <a:extLst>
                <a:ext uri="{FF2B5EF4-FFF2-40B4-BE49-F238E27FC236}">
                  <a16:creationId xmlns:a16="http://schemas.microsoft.com/office/drawing/2014/main" id="{973796E3-2CE4-4CDD-9E4C-5CD0997AA559}"/>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8" name="Oval 4">
              <a:extLst>
                <a:ext uri="{FF2B5EF4-FFF2-40B4-BE49-F238E27FC236}">
                  <a16:creationId xmlns:a16="http://schemas.microsoft.com/office/drawing/2014/main" id="{6662E119-C52D-4992-BABD-F931908D6AC0}"/>
                </a:ext>
              </a:extLst>
            </p:cNvPr>
            <p:cNvSpPr txBox="1"/>
            <p:nvPr/>
          </p:nvSpPr>
          <p:spPr>
            <a:xfrm>
              <a:off x="1915202" y="781011"/>
              <a:ext cx="283143" cy="28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200" kern="1200" dirty="0"/>
                <a:t>F</a:t>
              </a:r>
            </a:p>
          </p:txBody>
        </p:sp>
      </p:grpSp>
      <p:grpSp>
        <p:nvGrpSpPr>
          <p:cNvPr id="39" name="Group 38">
            <a:extLst>
              <a:ext uri="{FF2B5EF4-FFF2-40B4-BE49-F238E27FC236}">
                <a16:creationId xmlns:a16="http://schemas.microsoft.com/office/drawing/2014/main" id="{CC712661-304B-459F-BA26-B08BFA6AAC25}"/>
              </a:ext>
            </a:extLst>
          </p:cNvPr>
          <p:cNvGrpSpPr/>
          <p:nvPr/>
        </p:nvGrpSpPr>
        <p:grpSpPr>
          <a:xfrm>
            <a:off x="6629891" y="4273204"/>
            <a:ext cx="365761" cy="365760"/>
            <a:chOff x="1830591" y="687265"/>
            <a:chExt cx="453030" cy="453030"/>
          </a:xfrm>
          <a:solidFill>
            <a:srgbClr val="00B050"/>
          </a:solidFill>
        </p:grpSpPr>
        <p:sp>
          <p:nvSpPr>
            <p:cNvPr id="40" name="Oval 39">
              <a:extLst>
                <a:ext uri="{FF2B5EF4-FFF2-40B4-BE49-F238E27FC236}">
                  <a16:creationId xmlns:a16="http://schemas.microsoft.com/office/drawing/2014/main" id="{3CF1A2C7-375B-4FBB-9EE7-AF50A1696F13}"/>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1" name="Oval 4">
              <a:extLst>
                <a:ext uri="{FF2B5EF4-FFF2-40B4-BE49-F238E27FC236}">
                  <a16:creationId xmlns:a16="http://schemas.microsoft.com/office/drawing/2014/main" id="{F56D355E-A30F-4481-A563-7F95FEFE8F57}"/>
                </a:ext>
              </a:extLst>
            </p:cNvPr>
            <p:cNvSpPr txBox="1"/>
            <p:nvPr/>
          </p:nvSpPr>
          <p:spPr>
            <a:xfrm>
              <a:off x="1915202" y="781011"/>
              <a:ext cx="283143" cy="28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200" kern="1200" dirty="0"/>
                <a:t>F</a:t>
              </a:r>
            </a:p>
          </p:txBody>
        </p:sp>
      </p:grpSp>
      <p:grpSp>
        <p:nvGrpSpPr>
          <p:cNvPr id="42" name="Group 41">
            <a:extLst>
              <a:ext uri="{FF2B5EF4-FFF2-40B4-BE49-F238E27FC236}">
                <a16:creationId xmlns:a16="http://schemas.microsoft.com/office/drawing/2014/main" id="{5E335595-E2C7-4AE3-9A18-A683778296B8}"/>
              </a:ext>
            </a:extLst>
          </p:cNvPr>
          <p:cNvGrpSpPr/>
          <p:nvPr/>
        </p:nvGrpSpPr>
        <p:grpSpPr>
          <a:xfrm>
            <a:off x="6629400" y="4724400"/>
            <a:ext cx="365761" cy="365760"/>
            <a:chOff x="1830591" y="687265"/>
            <a:chExt cx="453030" cy="453030"/>
          </a:xfrm>
          <a:solidFill>
            <a:srgbClr val="00B050"/>
          </a:solidFill>
        </p:grpSpPr>
        <p:sp>
          <p:nvSpPr>
            <p:cNvPr id="43" name="Oval 42">
              <a:extLst>
                <a:ext uri="{FF2B5EF4-FFF2-40B4-BE49-F238E27FC236}">
                  <a16:creationId xmlns:a16="http://schemas.microsoft.com/office/drawing/2014/main" id="{EEF2FA3D-F1C3-479A-817F-E28EDD03684B}"/>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4" name="Oval 4">
              <a:extLst>
                <a:ext uri="{FF2B5EF4-FFF2-40B4-BE49-F238E27FC236}">
                  <a16:creationId xmlns:a16="http://schemas.microsoft.com/office/drawing/2014/main" id="{1113C260-DD67-46F7-A62E-CAFBAA88E91E}"/>
                </a:ext>
              </a:extLst>
            </p:cNvPr>
            <p:cNvSpPr txBox="1"/>
            <p:nvPr/>
          </p:nvSpPr>
          <p:spPr>
            <a:xfrm>
              <a:off x="1915202" y="781011"/>
              <a:ext cx="283143" cy="28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200" kern="1200" dirty="0"/>
                <a:t>F</a:t>
              </a:r>
            </a:p>
          </p:txBody>
        </p:sp>
      </p:grpSp>
      <p:grpSp>
        <p:nvGrpSpPr>
          <p:cNvPr id="45" name="Group 44">
            <a:extLst>
              <a:ext uri="{FF2B5EF4-FFF2-40B4-BE49-F238E27FC236}">
                <a16:creationId xmlns:a16="http://schemas.microsoft.com/office/drawing/2014/main" id="{4449E924-2A03-4621-8132-B9269935D424}"/>
              </a:ext>
            </a:extLst>
          </p:cNvPr>
          <p:cNvGrpSpPr/>
          <p:nvPr/>
        </p:nvGrpSpPr>
        <p:grpSpPr>
          <a:xfrm>
            <a:off x="5430520" y="5217160"/>
            <a:ext cx="365760" cy="365760"/>
            <a:chOff x="1830591" y="687265"/>
            <a:chExt cx="453030" cy="453030"/>
          </a:xfrm>
          <a:solidFill>
            <a:srgbClr val="AD2991"/>
          </a:solidFill>
        </p:grpSpPr>
        <p:sp>
          <p:nvSpPr>
            <p:cNvPr id="46" name="Oval 45">
              <a:extLst>
                <a:ext uri="{FF2B5EF4-FFF2-40B4-BE49-F238E27FC236}">
                  <a16:creationId xmlns:a16="http://schemas.microsoft.com/office/drawing/2014/main" id="{07C9764E-BFA6-46F0-9B8C-D5E40E14454A}"/>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7" name="Oval 4">
              <a:extLst>
                <a:ext uri="{FF2B5EF4-FFF2-40B4-BE49-F238E27FC236}">
                  <a16:creationId xmlns:a16="http://schemas.microsoft.com/office/drawing/2014/main" id="{E2CFCBF8-149F-403D-AAF9-C45058D35751}"/>
                </a:ext>
              </a:extLst>
            </p:cNvPr>
            <p:cNvSpPr txBox="1"/>
            <p:nvPr/>
          </p:nvSpPr>
          <p:spPr>
            <a:xfrm>
              <a:off x="1924337" y="771877"/>
              <a:ext cx="283144" cy="283144"/>
            </a:xfrm>
            <a:prstGeom prst="rect">
              <a:avLst/>
            </a:prstGeom>
            <a:solidFill>
              <a:srgbClr val="AD2991"/>
            </a:solid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200" dirty="0"/>
                <a:t>B</a:t>
              </a:r>
              <a:endParaRPr lang="en-US" sz="2200" kern="1200" dirty="0"/>
            </a:p>
          </p:txBody>
        </p:sp>
      </p:grpSp>
      <p:grpSp>
        <p:nvGrpSpPr>
          <p:cNvPr id="48" name="Group 47">
            <a:extLst>
              <a:ext uri="{FF2B5EF4-FFF2-40B4-BE49-F238E27FC236}">
                <a16:creationId xmlns:a16="http://schemas.microsoft.com/office/drawing/2014/main" id="{0D89AFBD-CD89-44A9-A750-0FDD0DF31789}"/>
              </a:ext>
            </a:extLst>
          </p:cNvPr>
          <p:cNvGrpSpPr/>
          <p:nvPr/>
        </p:nvGrpSpPr>
        <p:grpSpPr>
          <a:xfrm>
            <a:off x="4343400" y="2382520"/>
            <a:ext cx="365761" cy="365760"/>
            <a:chOff x="1830591" y="687265"/>
            <a:chExt cx="453030" cy="453030"/>
          </a:xfrm>
          <a:solidFill>
            <a:srgbClr val="00B050"/>
          </a:solidFill>
        </p:grpSpPr>
        <p:sp>
          <p:nvSpPr>
            <p:cNvPr id="49" name="Oval 48">
              <a:extLst>
                <a:ext uri="{FF2B5EF4-FFF2-40B4-BE49-F238E27FC236}">
                  <a16:creationId xmlns:a16="http://schemas.microsoft.com/office/drawing/2014/main" id="{60098138-4D1B-4BC2-B49E-A9AAE28993FB}"/>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0" name="Oval 4">
              <a:extLst>
                <a:ext uri="{FF2B5EF4-FFF2-40B4-BE49-F238E27FC236}">
                  <a16:creationId xmlns:a16="http://schemas.microsoft.com/office/drawing/2014/main" id="{FD23DFA6-E5E9-474D-883A-52FA3A469E99}"/>
                </a:ext>
              </a:extLst>
            </p:cNvPr>
            <p:cNvSpPr txBox="1"/>
            <p:nvPr/>
          </p:nvSpPr>
          <p:spPr>
            <a:xfrm>
              <a:off x="1915202" y="771877"/>
              <a:ext cx="283143" cy="28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200" kern="1200" dirty="0"/>
                <a:t>F</a:t>
              </a:r>
            </a:p>
          </p:txBody>
        </p:sp>
      </p:grpSp>
      <p:grpSp>
        <p:nvGrpSpPr>
          <p:cNvPr id="51" name="Group 50">
            <a:extLst>
              <a:ext uri="{FF2B5EF4-FFF2-40B4-BE49-F238E27FC236}">
                <a16:creationId xmlns:a16="http://schemas.microsoft.com/office/drawing/2014/main" id="{7DE00264-051B-4107-985F-544C7F352C28}"/>
              </a:ext>
            </a:extLst>
          </p:cNvPr>
          <p:cNvGrpSpPr/>
          <p:nvPr/>
        </p:nvGrpSpPr>
        <p:grpSpPr>
          <a:xfrm>
            <a:off x="5410200" y="2844800"/>
            <a:ext cx="365760" cy="365760"/>
            <a:chOff x="1830591" y="687265"/>
            <a:chExt cx="453030" cy="453030"/>
          </a:xfrm>
          <a:solidFill>
            <a:srgbClr val="AD2991"/>
          </a:solidFill>
        </p:grpSpPr>
        <p:sp>
          <p:nvSpPr>
            <p:cNvPr id="52" name="Oval 51">
              <a:extLst>
                <a:ext uri="{FF2B5EF4-FFF2-40B4-BE49-F238E27FC236}">
                  <a16:creationId xmlns:a16="http://schemas.microsoft.com/office/drawing/2014/main" id="{24BFACFA-D241-4C6C-BB9B-0EDF21C82AE1}"/>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3" name="Oval 4">
              <a:extLst>
                <a:ext uri="{FF2B5EF4-FFF2-40B4-BE49-F238E27FC236}">
                  <a16:creationId xmlns:a16="http://schemas.microsoft.com/office/drawing/2014/main" id="{DCB816F5-24C5-491A-AD69-F8616ACCA3B5}"/>
                </a:ext>
              </a:extLst>
            </p:cNvPr>
            <p:cNvSpPr txBox="1"/>
            <p:nvPr/>
          </p:nvSpPr>
          <p:spPr>
            <a:xfrm>
              <a:off x="1915203" y="771877"/>
              <a:ext cx="283144" cy="28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200" dirty="0"/>
                <a:t>B</a:t>
              </a:r>
              <a:endParaRPr lang="en-US" sz="2200" kern="1200" dirty="0"/>
            </a:p>
          </p:txBody>
        </p:sp>
      </p:grpSp>
      <p:grpSp>
        <p:nvGrpSpPr>
          <p:cNvPr id="54" name="Group 53">
            <a:extLst>
              <a:ext uri="{FF2B5EF4-FFF2-40B4-BE49-F238E27FC236}">
                <a16:creationId xmlns:a16="http://schemas.microsoft.com/office/drawing/2014/main" id="{D728B400-C354-466E-8176-1064EC4C0899}"/>
              </a:ext>
            </a:extLst>
          </p:cNvPr>
          <p:cNvGrpSpPr/>
          <p:nvPr/>
        </p:nvGrpSpPr>
        <p:grpSpPr>
          <a:xfrm>
            <a:off x="5420360" y="3312160"/>
            <a:ext cx="365760" cy="365760"/>
            <a:chOff x="1830591" y="687265"/>
            <a:chExt cx="453030" cy="453030"/>
          </a:xfrm>
          <a:solidFill>
            <a:srgbClr val="AD2991"/>
          </a:solidFill>
        </p:grpSpPr>
        <p:sp>
          <p:nvSpPr>
            <p:cNvPr id="55" name="Oval 54">
              <a:extLst>
                <a:ext uri="{FF2B5EF4-FFF2-40B4-BE49-F238E27FC236}">
                  <a16:creationId xmlns:a16="http://schemas.microsoft.com/office/drawing/2014/main" id="{C33145ED-CE25-42FA-AF20-3B4E9F8EF086}"/>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6" name="Oval 4">
              <a:extLst>
                <a:ext uri="{FF2B5EF4-FFF2-40B4-BE49-F238E27FC236}">
                  <a16:creationId xmlns:a16="http://schemas.microsoft.com/office/drawing/2014/main" id="{BDAC00E9-A361-43F6-BE8C-30228431C80A}"/>
                </a:ext>
              </a:extLst>
            </p:cNvPr>
            <p:cNvSpPr txBox="1"/>
            <p:nvPr/>
          </p:nvSpPr>
          <p:spPr>
            <a:xfrm>
              <a:off x="1915203" y="771877"/>
              <a:ext cx="283144" cy="283144"/>
            </a:xfrm>
            <a:prstGeom prst="rect">
              <a:avLst/>
            </a:prstGeom>
            <a:solidFill>
              <a:srgbClr val="AD2991"/>
            </a:solid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200" dirty="0"/>
                <a:t>B</a:t>
              </a:r>
              <a:endParaRPr lang="en-US" sz="2200" kern="1200" dirty="0"/>
            </a:p>
          </p:txBody>
        </p:sp>
      </p:grpSp>
      <p:grpSp>
        <p:nvGrpSpPr>
          <p:cNvPr id="60" name="Group 59">
            <a:extLst>
              <a:ext uri="{FF2B5EF4-FFF2-40B4-BE49-F238E27FC236}">
                <a16:creationId xmlns:a16="http://schemas.microsoft.com/office/drawing/2014/main" id="{386A90B9-0B87-4FA4-8E83-C66807D73D2D}"/>
              </a:ext>
            </a:extLst>
          </p:cNvPr>
          <p:cNvGrpSpPr/>
          <p:nvPr/>
        </p:nvGrpSpPr>
        <p:grpSpPr>
          <a:xfrm>
            <a:off x="5414370" y="3789680"/>
            <a:ext cx="365760" cy="365760"/>
            <a:chOff x="1830591" y="687265"/>
            <a:chExt cx="453030" cy="453030"/>
          </a:xfrm>
          <a:solidFill>
            <a:srgbClr val="2F5597"/>
          </a:solidFill>
        </p:grpSpPr>
        <p:sp>
          <p:nvSpPr>
            <p:cNvPr id="61" name="Oval 60">
              <a:extLst>
                <a:ext uri="{FF2B5EF4-FFF2-40B4-BE49-F238E27FC236}">
                  <a16:creationId xmlns:a16="http://schemas.microsoft.com/office/drawing/2014/main" id="{DA2B5261-49C9-478C-99FE-13A854DF2E46}"/>
                </a:ext>
              </a:extLst>
            </p:cNvPr>
            <p:cNvSpPr/>
            <p:nvPr/>
          </p:nvSpPr>
          <p:spPr>
            <a:xfrm>
              <a:off x="1830591" y="687265"/>
              <a:ext cx="453030" cy="4530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2" name="Oval 4">
              <a:extLst>
                <a:ext uri="{FF2B5EF4-FFF2-40B4-BE49-F238E27FC236}">
                  <a16:creationId xmlns:a16="http://schemas.microsoft.com/office/drawing/2014/main" id="{100A1D15-4C42-4131-9E05-88BB172863EB}"/>
                </a:ext>
              </a:extLst>
            </p:cNvPr>
            <p:cNvSpPr txBox="1"/>
            <p:nvPr/>
          </p:nvSpPr>
          <p:spPr>
            <a:xfrm>
              <a:off x="1924337" y="771877"/>
              <a:ext cx="283144" cy="28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2400" kern="1200" dirty="0"/>
                <a:t>P</a:t>
              </a:r>
            </a:p>
          </p:txBody>
        </p:sp>
      </p:grpSp>
      <p:sp>
        <p:nvSpPr>
          <p:cNvPr id="3" name="Rectangle 2">
            <a:extLst>
              <a:ext uri="{FF2B5EF4-FFF2-40B4-BE49-F238E27FC236}">
                <a16:creationId xmlns:a16="http://schemas.microsoft.com/office/drawing/2014/main" id="{0A37BE53-48A0-48E9-A90E-197300C29AFA}"/>
              </a:ext>
            </a:extLst>
          </p:cNvPr>
          <p:cNvSpPr/>
          <p:nvPr/>
        </p:nvSpPr>
        <p:spPr>
          <a:xfrm>
            <a:off x="915205" y="5772530"/>
            <a:ext cx="1686253" cy="451406"/>
          </a:xfrm>
          <a:prstGeom prst="rect">
            <a:avLst/>
          </a:prstGeom>
        </p:spPr>
        <p:txBody>
          <a:bodyPr wrap="square">
            <a:spAutoFit/>
          </a:bodyPr>
          <a:lstStyle/>
          <a:p>
            <a:r>
              <a:rPr lang="en-US" sz="1400" b="1" baseline="30000" dirty="0"/>
              <a:t>*Summary Reports are not produced for the EOG Retest.</a:t>
            </a:r>
            <a:endParaRPr lang="en-US" sz="1400" b="1" dirty="0"/>
          </a:p>
        </p:txBody>
      </p:sp>
    </p:spTree>
    <p:extLst>
      <p:ext uri="{BB962C8B-B14F-4D97-AF65-F5344CB8AC3E}">
        <p14:creationId xmlns:p14="http://schemas.microsoft.com/office/powerpoint/2010/main" val="209912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422F-7282-4941-A475-5248E6FC34A3}"/>
              </a:ext>
            </a:extLst>
          </p:cNvPr>
          <p:cNvSpPr>
            <a:spLocks noGrp="1"/>
          </p:cNvSpPr>
          <p:nvPr>
            <p:ph type="title"/>
          </p:nvPr>
        </p:nvSpPr>
        <p:spPr>
          <a:xfrm>
            <a:off x="895350" y="0"/>
            <a:ext cx="7886700" cy="1325563"/>
          </a:xfrm>
        </p:spPr>
        <p:txBody>
          <a:bodyPr/>
          <a:lstStyle/>
          <a:p>
            <a:r>
              <a:rPr lang="en-US" dirty="0"/>
              <a:t>General Report Information</a:t>
            </a:r>
          </a:p>
        </p:txBody>
      </p:sp>
      <p:graphicFrame>
        <p:nvGraphicFramePr>
          <p:cNvPr id="4" name="Table 9">
            <a:extLst>
              <a:ext uri="{FF2B5EF4-FFF2-40B4-BE49-F238E27FC236}">
                <a16:creationId xmlns:a16="http://schemas.microsoft.com/office/drawing/2014/main" id="{8D611265-C96F-42E4-85FE-A76D765B6EA7}"/>
              </a:ext>
            </a:extLst>
          </p:cNvPr>
          <p:cNvGraphicFramePr>
            <a:graphicFrameLocks noGrp="1"/>
          </p:cNvGraphicFramePr>
          <p:nvPr>
            <p:extLst>
              <p:ext uri="{D42A27DB-BD31-4B8C-83A1-F6EECF244321}">
                <p14:modId xmlns:p14="http://schemas.microsoft.com/office/powerpoint/2010/main" val="1345801285"/>
              </p:ext>
            </p:extLst>
          </p:nvPr>
        </p:nvGraphicFramePr>
        <p:xfrm>
          <a:off x="855877" y="1145216"/>
          <a:ext cx="7886703" cy="4567568"/>
        </p:xfrm>
        <a:graphic>
          <a:graphicData uri="http://schemas.openxmlformats.org/drawingml/2006/table">
            <a:tbl>
              <a:tblPr bandRow="1">
                <a:tableStyleId>{BC89EF96-8CEA-46FF-86C4-4CE0E7609802}</a:tableStyleId>
              </a:tblPr>
              <a:tblGrid>
                <a:gridCol w="2371724">
                  <a:extLst>
                    <a:ext uri="{9D8B030D-6E8A-4147-A177-3AD203B41FA5}">
                      <a16:colId xmlns:a16="http://schemas.microsoft.com/office/drawing/2014/main" val="941130095"/>
                    </a:ext>
                  </a:extLst>
                </a:gridCol>
                <a:gridCol w="1256459">
                  <a:extLst>
                    <a:ext uri="{9D8B030D-6E8A-4147-A177-3AD203B41FA5}">
                      <a16:colId xmlns:a16="http://schemas.microsoft.com/office/drawing/2014/main" val="191057813"/>
                    </a:ext>
                  </a:extLst>
                </a:gridCol>
                <a:gridCol w="1064630">
                  <a:extLst>
                    <a:ext uri="{9D8B030D-6E8A-4147-A177-3AD203B41FA5}">
                      <a16:colId xmlns:a16="http://schemas.microsoft.com/office/drawing/2014/main" val="1772634270"/>
                    </a:ext>
                  </a:extLst>
                </a:gridCol>
                <a:gridCol w="1064630">
                  <a:extLst>
                    <a:ext uri="{9D8B030D-6E8A-4147-A177-3AD203B41FA5}">
                      <a16:colId xmlns:a16="http://schemas.microsoft.com/office/drawing/2014/main" val="3683001084"/>
                    </a:ext>
                  </a:extLst>
                </a:gridCol>
                <a:gridCol w="1064630">
                  <a:extLst>
                    <a:ext uri="{9D8B030D-6E8A-4147-A177-3AD203B41FA5}">
                      <a16:colId xmlns:a16="http://schemas.microsoft.com/office/drawing/2014/main" val="1604956836"/>
                    </a:ext>
                  </a:extLst>
                </a:gridCol>
                <a:gridCol w="1064630">
                  <a:extLst>
                    <a:ext uri="{9D8B030D-6E8A-4147-A177-3AD203B41FA5}">
                      <a16:colId xmlns:a16="http://schemas.microsoft.com/office/drawing/2014/main" val="1822610280"/>
                    </a:ext>
                  </a:extLst>
                </a:gridCol>
              </a:tblGrid>
              <a:tr h="342622">
                <a:tc>
                  <a:txBody>
                    <a:bodyPr/>
                    <a:lstStyle/>
                    <a:p>
                      <a:pPr algn="ctr"/>
                      <a:r>
                        <a:rPr lang="en-US" sz="1400" dirty="0"/>
                        <a:t>Report</a:t>
                      </a:r>
                      <a:endParaRPr lang="en-US" sz="1400" b="1" dirty="0"/>
                    </a:p>
                  </a:txBody>
                  <a:tcPr anchor="ctr"/>
                </a:tc>
                <a:tc>
                  <a:txBody>
                    <a:bodyPr/>
                    <a:lstStyle/>
                    <a:p>
                      <a:pPr algn="ctr"/>
                      <a:r>
                        <a:rPr lang="en-US" sz="1400" dirty="0"/>
                        <a:t>Scale Score and Achievement Level</a:t>
                      </a:r>
                      <a:endParaRPr lang="en-US" sz="1400" b="1" dirty="0"/>
                    </a:p>
                  </a:txBody>
                  <a:tcPr anchor="ctr"/>
                </a:tc>
                <a:tc>
                  <a:txBody>
                    <a:bodyPr/>
                    <a:lstStyle/>
                    <a:p>
                      <a:pPr algn="ctr"/>
                      <a:r>
                        <a:rPr lang="en-US" sz="1400" dirty="0"/>
                        <a:t>ELA Lexile and Reading Status</a:t>
                      </a:r>
                      <a:r>
                        <a:rPr lang="en-US" sz="1400" baseline="30000" dirty="0"/>
                        <a:t>*</a:t>
                      </a:r>
                      <a:r>
                        <a:rPr lang="en-US" sz="1400" dirty="0"/>
                        <a:t> </a:t>
                      </a:r>
                      <a:endParaRPr lang="en-US" sz="1400" b="1"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Extended Writing and Narrative Writing</a:t>
                      </a:r>
                      <a:endParaRPr lang="en-US" sz="1400" b="1"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Domain Mastery</a:t>
                      </a:r>
                      <a:endParaRPr lang="en-US" sz="1400" b="1"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National Percentile Rank</a:t>
                      </a:r>
                      <a:endParaRPr lang="en-US" sz="1400" b="1" dirty="0">
                        <a:solidFill>
                          <a:schemeClr val="tx1"/>
                        </a:solidFill>
                      </a:endParaRPr>
                    </a:p>
                  </a:txBody>
                  <a:tcPr anchor="ctr"/>
                </a:tc>
                <a:extLst>
                  <a:ext uri="{0D108BD9-81ED-4DB2-BD59-A6C34878D82A}">
                    <a16:rowId xmlns:a16="http://schemas.microsoft.com/office/drawing/2014/main" val="2897538957"/>
                  </a:ext>
                </a:extLst>
              </a:tr>
              <a:tr h="471332">
                <a:tc>
                  <a:txBody>
                    <a:bodyPr/>
                    <a:lstStyle/>
                    <a:p>
                      <a:r>
                        <a:rPr lang="en-US" sz="1600" dirty="0"/>
                        <a:t>Individual Student Report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2435010030"/>
                  </a:ext>
                </a:extLst>
              </a:tr>
              <a:tr h="471332">
                <a:tc>
                  <a:txBody>
                    <a:bodyPr/>
                    <a:lstStyle/>
                    <a:p>
                      <a:r>
                        <a:rPr lang="en-US" sz="1600" dirty="0"/>
                        <a:t>Student Score Labels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1182119514"/>
                  </a:ext>
                </a:extLst>
              </a:tr>
              <a:tr h="471332">
                <a:tc>
                  <a:txBody>
                    <a:bodyPr/>
                    <a:lstStyle/>
                    <a:p>
                      <a:r>
                        <a:rPr lang="en-US" sz="1600" dirty="0"/>
                        <a:t>Class Roster &amp; Summary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2317441826"/>
                  </a:ext>
                </a:extLst>
              </a:tr>
              <a:tr h="471332">
                <a:tc>
                  <a:txBody>
                    <a:bodyPr/>
                    <a:lstStyle/>
                    <a:p>
                      <a:r>
                        <a:rPr lang="en-US" sz="1600" dirty="0"/>
                        <a:t>Remediation &amp; Retest Roster</a:t>
                      </a:r>
                      <a:r>
                        <a:rPr lang="en-US" sz="1600" baseline="300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2407936336"/>
                  </a:ext>
                </a:extLst>
              </a:tr>
              <a:tr h="471332">
                <a:tc>
                  <a:txBody>
                    <a:bodyPr/>
                    <a:lstStyle/>
                    <a:p>
                      <a:r>
                        <a:rPr lang="en-US" sz="1600" dirty="0"/>
                        <a:t>Content Area Summary Reports</a:t>
                      </a:r>
                      <a:endParaRPr lang="en-US" sz="1600" baseline="30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3168705983"/>
                  </a:ext>
                </a:extLst>
              </a:tr>
              <a:tr h="471332">
                <a:tc>
                  <a:txBody>
                    <a:bodyPr/>
                    <a:lstStyle/>
                    <a:p>
                      <a:r>
                        <a:rPr lang="en-US" sz="1600" dirty="0"/>
                        <a:t>Population Summary Reports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4128185374"/>
                  </a:ext>
                </a:extLst>
              </a:tr>
              <a:tr h="471332">
                <a:tc>
                  <a:txBody>
                    <a:bodyPr/>
                    <a:lstStyle/>
                    <a:p>
                      <a:r>
                        <a:rPr lang="en-US" sz="1600" dirty="0"/>
                        <a:t>District Data File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30296666"/>
                  </a:ext>
                </a:extLst>
              </a:tr>
            </a:tbl>
          </a:graphicData>
        </a:graphic>
      </p:graphicFrame>
      <p:sp>
        <p:nvSpPr>
          <p:cNvPr id="3" name="TextBox 2">
            <a:extLst>
              <a:ext uri="{FF2B5EF4-FFF2-40B4-BE49-F238E27FC236}">
                <a16:creationId xmlns:a16="http://schemas.microsoft.com/office/drawing/2014/main" id="{D9089CAB-5AE0-4050-B1E8-793BB5F20364}"/>
              </a:ext>
            </a:extLst>
          </p:cNvPr>
          <p:cNvSpPr txBox="1"/>
          <p:nvPr/>
        </p:nvSpPr>
        <p:spPr>
          <a:xfrm>
            <a:off x="874412" y="5992644"/>
            <a:ext cx="6318280" cy="261610"/>
          </a:xfrm>
          <a:prstGeom prst="rect">
            <a:avLst/>
          </a:prstGeom>
          <a:noFill/>
        </p:spPr>
        <p:txBody>
          <a:bodyPr wrap="square" rtlCol="0">
            <a:spAutoFit/>
          </a:bodyPr>
          <a:lstStyle/>
          <a:p>
            <a:r>
              <a:rPr lang="en-US" sz="1100" dirty="0"/>
              <a:t>*The Remediation &amp; Retest Roster includes the reading status but not the Lexile score.</a:t>
            </a:r>
          </a:p>
        </p:txBody>
      </p:sp>
    </p:spTree>
    <p:extLst>
      <p:ext uri="{BB962C8B-B14F-4D97-AF65-F5344CB8AC3E}">
        <p14:creationId xmlns:p14="http://schemas.microsoft.com/office/powerpoint/2010/main" val="177848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422F-7282-4941-A475-5248E6FC34A3}"/>
              </a:ext>
            </a:extLst>
          </p:cNvPr>
          <p:cNvSpPr>
            <a:spLocks noGrp="1"/>
          </p:cNvSpPr>
          <p:nvPr>
            <p:ph type="title"/>
          </p:nvPr>
        </p:nvSpPr>
        <p:spPr>
          <a:xfrm>
            <a:off x="895350" y="0"/>
            <a:ext cx="7886700" cy="1325563"/>
          </a:xfrm>
        </p:spPr>
        <p:txBody>
          <a:bodyPr/>
          <a:lstStyle/>
          <a:p>
            <a:r>
              <a:rPr lang="en-US" dirty="0"/>
              <a:t>Intended Audience</a:t>
            </a:r>
          </a:p>
        </p:txBody>
      </p:sp>
      <p:graphicFrame>
        <p:nvGraphicFramePr>
          <p:cNvPr id="4" name="Table 9">
            <a:extLst>
              <a:ext uri="{FF2B5EF4-FFF2-40B4-BE49-F238E27FC236}">
                <a16:creationId xmlns:a16="http://schemas.microsoft.com/office/drawing/2014/main" id="{8D611265-C96F-42E4-85FE-A76D765B6EA7}"/>
              </a:ext>
            </a:extLst>
          </p:cNvPr>
          <p:cNvGraphicFramePr>
            <a:graphicFrameLocks noGrp="1"/>
          </p:cNvGraphicFramePr>
          <p:nvPr>
            <p:extLst>
              <p:ext uri="{D42A27DB-BD31-4B8C-83A1-F6EECF244321}">
                <p14:modId xmlns:p14="http://schemas.microsoft.com/office/powerpoint/2010/main" val="248090800"/>
              </p:ext>
            </p:extLst>
          </p:nvPr>
        </p:nvGraphicFramePr>
        <p:xfrm>
          <a:off x="855877" y="1145216"/>
          <a:ext cx="7886703" cy="4476128"/>
        </p:xfrm>
        <a:graphic>
          <a:graphicData uri="http://schemas.openxmlformats.org/drawingml/2006/table">
            <a:tbl>
              <a:tblPr bandRow="1">
                <a:tableStyleId>{E8B1032C-EA38-4F05-BA0D-38AFFFC7BED3}</a:tableStyleId>
              </a:tblPr>
              <a:tblGrid>
                <a:gridCol w="2371724">
                  <a:extLst>
                    <a:ext uri="{9D8B030D-6E8A-4147-A177-3AD203B41FA5}">
                      <a16:colId xmlns:a16="http://schemas.microsoft.com/office/drawing/2014/main" val="941130095"/>
                    </a:ext>
                  </a:extLst>
                </a:gridCol>
                <a:gridCol w="1256459">
                  <a:extLst>
                    <a:ext uri="{9D8B030D-6E8A-4147-A177-3AD203B41FA5}">
                      <a16:colId xmlns:a16="http://schemas.microsoft.com/office/drawing/2014/main" val="191057813"/>
                    </a:ext>
                  </a:extLst>
                </a:gridCol>
                <a:gridCol w="1064630">
                  <a:extLst>
                    <a:ext uri="{9D8B030D-6E8A-4147-A177-3AD203B41FA5}">
                      <a16:colId xmlns:a16="http://schemas.microsoft.com/office/drawing/2014/main" val="1772634270"/>
                    </a:ext>
                  </a:extLst>
                </a:gridCol>
                <a:gridCol w="1064630">
                  <a:extLst>
                    <a:ext uri="{9D8B030D-6E8A-4147-A177-3AD203B41FA5}">
                      <a16:colId xmlns:a16="http://schemas.microsoft.com/office/drawing/2014/main" val="3683001084"/>
                    </a:ext>
                  </a:extLst>
                </a:gridCol>
                <a:gridCol w="1064630">
                  <a:extLst>
                    <a:ext uri="{9D8B030D-6E8A-4147-A177-3AD203B41FA5}">
                      <a16:colId xmlns:a16="http://schemas.microsoft.com/office/drawing/2014/main" val="1604956836"/>
                    </a:ext>
                  </a:extLst>
                </a:gridCol>
                <a:gridCol w="1064630">
                  <a:extLst>
                    <a:ext uri="{9D8B030D-6E8A-4147-A177-3AD203B41FA5}">
                      <a16:colId xmlns:a16="http://schemas.microsoft.com/office/drawing/2014/main" val="1822610280"/>
                    </a:ext>
                  </a:extLst>
                </a:gridCol>
              </a:tblGrid>
              <a:tr h="342622">
                <a:tc>
                  <a:txBody>
                    <a:bodyPr/>
                    <a:lstStyle/>
                    <a:p>
                      <a:pPr algn="ctr"/>
                      <a:r>
                        <a:rPr lang="en-US" sz="1400" dirty="0"/>
                        <a:t>Report</a:t>
                      </a:r>
                      <a:endParaRPr lang="en-US" sz="1400" b="1" dirty="0"/>
                    </a:p>
                  </a:txBody>
                  <a:tcPr anchor="ctr"/>
                </a:tc>
                <a:tc>
                  <a:txBody>
                    <a:bodyPr/>
                    <a:lstStyle/>
                    <a:p>
                      <a:pPr algn="ctr"/>
                      <a:r>
                        <a:rPr lang="en-US" sz="1300" dirty="0"/>
                        <a:t>Student/Parent</a:t>
                      </a:r>
                      <a:endParaRPr lang="en-US" sz="1300" b="1" dirty="0"/>
                    </a:p>
                  </a:txBody>
                  <a:tcPr anchor="ctr"/>
                </a:tc>
                <a:tc>
                  <a:txBody>
                    <a:bodyPr/>
                    <a:lstStyle/>
                    <a:p>
                      <a:pPr algn="ctr"/>
                      <a:r>
                        <a:rPr lang="en-US" sz="1300" dirty="0"/>
                        <a:t>Teacher</a:t>
                      </a:r>
                      <a:endParaRPr lang="en-US" sz="1300" b="1"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School Administrators</a:t>
                      </a:r>
                      <a:endParaRPr lang="en-US" sz="1100" b="1"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System Administrators</a:t>
                      </a:r>
                      <a:endParaRPr lang="en-US" sz="1100" b="1"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Board Members</a:t>
                      </a:r>
                      <a:endParaRPr lang="en-US" sz="1300" b="1" dirty="0">
                        <a:solidFill>
                          <a:schemeClr val="tx1"/>
                        </a:solidFill>
                      </a:endParaRPr>
                    </a:p>
                  </a:txBody>
                  <a:tcPr anchor="ctr"/>
                </a:tc>
                <a:extLst>
                  <a:ext uri="{0D108BD9-81ED-4DB2-BD59-A6C34878D82A}">
                    <a16:rowId xmlns:a16="http://schemas.microsoft.com/office/drawing/2014/main" val="2897538957"/>
                  </a:ext>
                </a:extLst>
              </a:tr>
              <a:tr h="471332">
                <a:tc>
                  <a:txBody>
                    <a:bodyPr/>
                    <a:lstStyle/>
                    <a:p>
                      <a:r>
                        <a:rPr lang="en-US" sz="1600" dirty="0"/>
                        <a:t>Individual Student Report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2435010030"/>
                  </a:ext>
                </a:extLst>
              </a:tr>
              <a:tr h="471332">
                <a:tc>
                  <a:txBody>
                    <a:bodyPr/>
                    <a:lstStyle/>
                    <a:p>
                      <a:r>
                        <a:rPr lang="en-US" sz="1600" dirty="0"/>
                        <a:t>Student Score Labels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1182119514"/>
                  </a:ext>
                </a:extLst>
              </a:tr>
              <a:tr h="471332">
                <a:tc>
                  <a:txBody>
                    <a:bodyPr/>
                    <a:lstStyle/>
                    <a:p>
                      <a:r>
                        <a:rPr lang="en-US" sz="1600" dirty="0"/>
                        <a:t>Class Roster &amp; Summary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2317441826"/>
                  </a:ext>
                </a:extLst>
              </a:tr>
              <a:tr h="471332">
                <a:tc>
                  <a:txBody>
                    <a:bodyPr/>
                    <a:lstStyle/>
                    <a:p>
                      <a:r>
                        <a:rPr lang="en-US" sz="1600" dirty="0"/>
                        <a:t>Remediation &amp; Retest Roster</a:t>
                      </a:r>
                      <a:r>
                        <a:rPr lang="en-US" sz="1600" baseline="300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2407936336"/>
                  </a:ext>
                </a:extLst>
              </a:tr>
              <a:tr h="471332">
                <a:tc>
                  <a:txBody>
                    <a:bodyPr/>
                    <a:lstStyle/>
                    <a:p>
                      <a:r>
                        <a:rPr lang="en-US" sz="1600" dirty="0"/>
                        <a:t>Content Area Summary Reports</a:t>
                      </a:r>
                      <a:endParaRPr lang="en-US" sz="1600" baseline="30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sym typeface="Wingdings" panose="05000000000000000000" pitchFamily="2" charset="2"/>
                        </a:rPr>
                        <a:t>(School/System)</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sym typeface="Wingdings" panose="05000000000000000000" pitchFamily="2" charset="2"/>
                        </a:rPr>
                        <a:t>(School/System)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sym typeface="Wingdings" panose="05000000000000000000" pitchFamily="2" charset="2"/>
                        </a:rPr>
                        <a:t>(District/State)</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sym typeface="Wingdings" panose="05000000000000000000" pitchFamily="2" charset="2"/>
                        </a:rPr>
                        <a:t>(District/State)</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3168705983"/>
                  </a:ext>
                </a:extLst>
              </a:tr>
              <a:tr h="471332">
                <a:tc>
                  <a:txBody>
                    <a:bodyPr/>
                    <a:lstStyle/>
                    <a:p>
                      <a:r>
                        <a:rPr lang="en-US" sz="1600" dirty="0"/>
                        <a:t>Population Summary Reports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sym typeface="Wingdings" panose="05000000000000000000" pitchFamily="2" charset="2"/>
                        </a:rPr>
                        <a:t>(School/System)</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sym typeface="Wingdings" panose="05000000000000000000" pitchFamily="2" charset="2"/>
                        </a:rPr>
                        <a:t>(School/System)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sym typeface="Wingdings" panose="05000000000000000000" pitchFamily="2" charset="2"/>
                        </a:rPr>
                        <a:t>(District/State)</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sym typeface="Wingdings" panose="05000000000000000000" pitchFamily="2" charset="2"/>
                        </a:rPr>
                        <a:t>(District/State)</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4128185374"/>
                  </a:ext>
                </a:extLst>
              </a:tr>
              <a:tr h="471332">
                <a:tc>
                  <a:txBody>
                    <a:bodyPr/>
                    <a:lstStyle/>
                    <a:p>
                      <a:r>
                        <a:rPr lang="en-US" sz="1600" dirty="0"/>
                        <a:t>District Data File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sym typeface="Wingdings" panose="05000000000000000000" pitchFamily="2" charset="2"/>
                        </a:rPr>
                        <a:t></a:t>
                      </a: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249"/>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30296666"/>
                  </a:ext>
                </a:extLst>
              </a:tr>
            </a:tbl>
          </a:graphicData>
        </a:graphic>
      </p:graphicFrame>
      <p:sp>
        <p:nvSpPr>
          <p:cNvPr id="3" name="TextBox 2">
            <a:extLst>
              <a:ext uri="{FF2B5EF4-FFF2-40B4-BE49-F238E27FC236}">
                <a16:creationId xmlns:a16="http://schemas.microsoft.com/office/drawing/2014/main" id="{D9089CAB-5AE0-4050-B1E8-793BB5F20364}"/>
              </a:ext>
            </a:extLst>
          </p:cNvPr>
          <p:cNvSpPr txBox="1"/>
          <p:nvPr/>
        </p:nvSpPr>
        <p:spPr>
          <a:xfrm>
            <a:off x="874412" y="5992644"/>
            <a:ext cx="6318280" cy="261610"/>
          </a:xfrm>
          <a:prstGeom prst="rect">
            <a:avLst/>
          </a:prstGeom>
          <a:noFill/>
        </p:spPr>
        <p:txBody>
          <a:bodyPr wrap="square" rtlCol="0">
            <a:spAutoFit/>
          </a:bodyPr>
          <a:lstStyle/>
          <a:p>
            <a:r>
              <a:rPr lang="en-US" sz="1100" dirty="0"/>
              <a:t>*The Remediation &amp; Retest Roster includes the reading status but not the Lexile score.</a:t>
            </a:r>
          </a:p>
        </p:txBody>
      </p:sp>
    </p:spTree>
    <p:extLst>
      <p:ext uri="{BB962C8B-B14F-4D97-AF65-F5344CB8AC3E}">
        <p14:creationId xmlns:p14="http://schemas.microsoft.com/office/powerpoint/2010/main" val="428696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FC379-60F9-40D0-83E3-FC370FA3E6B2}"/>
              </a:ext>
            </a:extLst>
          </p:cNvPr>
          <p:cNvSpPr>
            <a:spLocks noGrp="1"/>
          </p:cNvSpPr>
          <p:nvPr>
            <p:ph idx="1"/>
          </p:nvPr>
        </p:nvSpPr>
        <p:spPr>
          <a:xfrm>
            <a:off x="895350" y="3806782"/>
            <a:ext cx="3900700" cy="2141725"/>
          </a:xfrm>
        </p:spPr>
        <p:txBody>
          <a:bodyPr vert="horz" lIns="91440" tIns="45720" rIns="91440" bIns="45720" rtlCol="0" anchor="t">
            <a:normAutofit/>
          </a:bodyPr>
          <a:lstStyle/>
          <a:p>
            <a:r>
              <a:rPr lang="en-US" sz="1600" dirty="0">
                <a:highlight>
                  <a:srgbClr val="FFFF00"/>
                </a:highlight>
                <a:latin typeface="Arial"/>
                <a:cs typeface="Arial"/>
              </a:rPr>
              <a:t>Do not share</a:t>
            </a:r>
            <a:r>
              <a:rPr lang="en-US" sz="1600" dirty="0">
                <a:latin typeface="Arial"/>
                <a:cs typeface="Arial"/>
              </a:rPr>
              <a:t> embargoed data at public board meetings or with the media until the GaDOE releases data for that program.</a:t>
            </a:r>
          </a:p>
        </p:txBody>
      </p:sp>
      <p:sp>
        <p:nvSpPr>
          <p:cNvPr id="3" name="Date Placeholder 2">
            <a:extLst>
              <a:ext uri="{FF2B5EF4-FFF2-40B4-BE49-F238E27FC236}">
                <a16:creationId xmlns:a16="http://schemas.microsoft.com/office/drawing/2014/main" id="{EE218EAF-9630-4340-B6FD-F54664DBEC70}"/>
              </a:ext>
            </a:extLst>
          </p:cNvPr>
          <p:cNvSpPr>
            <a:spLocks noGrp="1"/>
          </p:cNvSpPr>
          <p:nvPr>
            <p:ph type="dt" sz="half" idx="10"/>
          </p:nvPr>
        </p:nvSpPr>
        <p:spPr/>
        <p:txBody>
          <a:bodyPr/>
          <a:lstStyle/>
          <a:p>
            <a:fld id="{5CC73D15-95F4-4940-8B53-82A53A23FD76}" type="datetime1">
              <a:rPr lang="en-US" smtClean="0"/>
              <a:pPr/>
              <a:t>2/24/2020</a:t>
            </a:fld>
            <a:endParaRPr lang="en-US"/>
          </a:p>
        </p:txBody>
      </p:sp>
      <p:sp>
        <p:nvSpPr>
          <p:cNvPr id="4" name="Slide Number Placeholder 3">
            <a:extLst>
              <a:ext uri="{FF2B5EF4-FFF2-40B4-BE49-F238E27FC236}">
                <a16:creationId xmlns:a16="http://schemas.microsoft.com/office/drawing/2014/main" id="{41A9544B-AEBB-4867-B92D-5C597D97F011}"/>
              </a:ext>
            </a:extLst>
          </p:cNvPr>
          <p:cNvSpPr>
            <a:spLocks noGrp="1"/>
          </p:cNvSpPr>
          <p:nvPr>
            <p:ph type="sldNum" sz="quarter" idx="12"/>
          </p:nvPr>
        </p:nvSpPr>
        <p:spPr/>
        <p:txBody>
          <a:bodyPr/>
          <a:lstStyle/>
          <a:p>
            <a:fld id="{48F63A3B-78C7-47BE-AE5E-E10140E04643}" type="slidenum">
              <a:rPr lang="en-US" smtClean="0"/>
              <a:pPr/>
              <a:t>8</a:t>
            </a:fld>
            <a:endParaRPr lang="en-US"/>
          </a:p>
        </p:txBody>
      </p:sp>
      <p:sp>
        <p:nvSpPr>
          <p:cNvPr id="5" name="Text Placeholder 4">
            <a:extLst>
              <a:ext uri="{FF2B5EF4-FFF2-40B4-BE49-F238E27FC236}">
                <a16:creationId xmlns:a16="http://schemas.microsoft.com/office/drawing/2014/main" id="{7860CAFB-0241-45D7-AF36-04A6C956EFAE}"/>
              </a:ext>
            </a:extLst>
          </p:cNvPr>
          <p:cNvSpPr>
            <a:spLocks noGrp="1"/>
          </p:cNvSpPr>
          <p:nvPr>
            <p:ph type="body" sz="quarter" idx="13"/>
          </p:nvPr>
        </p:nvSpPr>
        <p:spPr/>
        <p:txBody>
          <a:bodyPr vert="horz" lIns="91440" tIns="45720" rIns="91440" bIns="45720" rtlCol="0" anchor="t">
            <a:spAutoFit/>
          </a:bodyPr>
          <a:lstStyle/>
          <a:p>
            <a:r>
              <a:rPr lang="en-US"/>
              <a:t>Communicating Test Results</a:t>
            </a:r>
          </a:p>
        </p:txBody>
      </p:sp>
      <p:sp>
        <p:nvSpPr>
          <p:cNvPr id="7" name="Text Placeholder 6">
            <a:extLst>
              <a:ext uri="{FF2B5EF4-FFF2-40B4-BE49-F238E27FC236}">
                <a16:creationId xmlns:a16="http://schemas.microsoft.com/office/drawing/2014/main" id="{913BF73A-5D58-43BA-B031-925BA89D6FAE}"/>
              </a:ext>
            </a:extLst>
          </p:cNvPr>
          <p:cNvSpPr>
            <a:spLocks noGrp="1"/>
          </p:cNvSpPr>
          <p:nvPr>
            <p:ph type="body" sz="quarter" idx="14"/>
          </p:nvPr>
        </p:nvSpPr>
        <p:spPr>
          <a:xfrm>
            <a:off x="895350" y="1112013"/>
            <a:ext cx="7886700" cy="1051570"/>
          </a:xfrm>
        </p:spPr>
        <p:txBody>
          <a:bodyPr/>
          <a:lstStyle/>
          <a:p>
            <a:r>
              <a:rPr lang="en-US"/>
              <a:t>Summary Reports are embargoed until they are released by the GaDOE. </a:t>
            </a:r>
          </a:p>
          <a:p>
            <a:endParaRPr lang="en-US"/>
          </a:p>
        </p:txBody>
      </p:sp>
      <p:sp>
        <p:nvSpPr>
          <p:cNvPr id="8" name="Content Placeholder 1">
            <a:extLst>
              <a:ext uri="{FF2B5EF4-FFF2-40B4-BE49-F238E27FC236}">
                <a16:creationId xmlns:a16="http://schemas.microsoft.com/office/drawing/2014/main" id="{4C4C3782-02B0-41A4-A962-F38E0D3A9E39}"/>
              </a:ext>
            </a:extLst>
          </p:cNvPr>
          <p:cNvSpPr txBox="1">
            <a:spLocks/>
          </p:cNvSpPr>
          <p:nvPr/>
        </p:nvSpPr>
        <p:spPr>
          <a:xfrm>
            <a:off x="4796050" y="3806782"/>
            <a:ext cx="3333211" cy="116988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highlight>
                  <a:srgbClr val="FFFF00"/>
                </a:highlight>
                <a:latin typeface="Arial"/>
                <a:cs typeface="Arial"/>
              </a:rPr>
              <a:t>Do share</a:t>
            </a:r>
            <a:r>
              <a:rPr lang="en-US" sz="1600">
                <a:latin typeface="Arial"/>
                <a:cs typeface="Arial"/>
              </a:rPr>
              <a:t> with parents, students, teachers and staff related to the student as soon as they are received.</a:t>
            </a:r>
          </a:p>
        </p:txBody>
      </p:sp>
      <p:pic>
        <p:nvPicPr>
          <p:cNvPr id="9" name="Picture 9" descr="A drawing of a cartoon character&#10;&#10;Description generated with high confidence">
            <a:extLst>
              <a:ext uri="{FF2B5EF4-FFF2-40B4-BE49-F238E27FC236}">
                <a16:creationId xmlns:a16="http://schemas.microsoft.com/office/drawing/2014/main" id="{CA0B0F1A-E718-4F06-B0FA-0AFC182361A2}"/>
              </a:ext>
            </a:extLst>
          </p:cNvPr>
          <p:cNvPicPr>
            <a:picLocks noChangeAspect="1"/>
          </p:cNvPicPr>
          <p:nvPr/>
        </p:nvPicPr>
        <p:blipFill>
          <a:blip r:embed="rId3"/>
          <a:stretch>
            <a:fillRect/>
          </a:stretch>
        </p:blipFill>
        <p:spPr>
          <a:xfrm>
            <a:off x="1315877" y="1859649"/>
            <a:ext cx="2495550" cy="1828800"/>
          </a:xfrm>
          <a:prstGeom prst="rect">
            <a:avLst/>
          </a:prstGeom>
        </p:spPr>
      </p:pic>
      <p:pic>
        <p:nvPicPr>
          <p:cNvPr id="11" name="Picture 11" descr="A picture containing clipart&#10;&#10;Description generated with high confidence">
            <a:extLst>
              <a:ext uri="{FF2B5EF4-FFF2-40B4-BE49-F238E27FC236}">
                <a16:creationId xmlns:a16="http://schemas.microsoft.com/office/drawing/2014/main" id="{6C462F91-ECDE-416C-9F6B-C0C980DE489B}"/>
              </a:ext>
            </a:extLst>
          </p:cNvPr>
          <p:cNvPicPr>
            <a:picLocks noChangeAspect="1"/>
          </p:cNvPicPr>
          <p:nvPr/>
        </p:nvPicPr>
        <p:blipFill>
          <a:blip r:embed="rId4"/>
          <a:stretch>
            <a:fillRect/>
          </a:stretch>
        </p:blipFill>
        <p:spPr>
          <a:xfrm>
            <a:off x="5321795" y="1942944"/>
            <a:ext cx="2276475" cy="1828800"/>
          </a:xfrm>
          <a:prstGeom prst="rect">
            <a:avLst/>
          </a:prstGeom>
        </p:spPr>
      </p:pic>
    </p:spTree>
    <p:extLst>
      <p:ext uri="{BB962C8B-B14F-4D97-AF65-F5344CB8AC3E}">
        <p14:creationId xmlns:p14="http://schemas.microsoft.com/office/powerpoint/2010/main" val="412009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724F73-3DCF-4AA9-823B-E4B6D58D7F42}"/>
              </a:ext>
            </a:extLst>
          </p:cNvPr>
          <p:cNvSpPr>
            <a:spLocks noGrp="1"/>
          </p:cNvSpPr>
          <p:nvPr>
            <p:ph idx="1"/>
          </p:nvPr>
        </p:nvSpPr>
        <p:spPr>
          <a:xfrm>
            <a:off x="815248" y="1481345"/>
            <a:ext cx="7966802" cy="4689374"/>
          </a:xfrm>
        </p:spPr>
        <p:txBody>
          <a:bodyPr>
            <a:normAutofit fontScale="92500" lnSpcReduction="10000"/>
          </a:bodyPr>
          <a:lstStyle/>
          <a:p>
            <a:r>
              <a:rPr lang="en-US"/>
              <a:t>Preliminary individual student data </a:t>
            </a:r>
          </a:p>
          <a:p>
            <a:pPr lvl="1"/>
            <a:r>
              <a:rPr lang="en-US"/>
              <a:t>Preliminary EOC student reports </a:t>
            </a:r>
          </a:p>
          <a:p>
            <a:pPr lvl="2"/>
            <a:r>
              <a:rPr lang="en-US"/>
              <a:t>counts as 20% of the course grade</a:t>
            </a:r>
          </a:p>
          <a:p>
            <a:pPr lvl="2"/>
            <a:r>
              <a:rPr lang="en-US"/>
              <a:t>may be reported to parents/guardians and students</a:t>
            </a:r>
          </a:p>
          <a:p>
            <a:pPr lvl="1"/>
            <a:r>
              <a:rPr lang="en-US"/>
              <a:t>Preliminary EOG student reports</a:t>
            </a:r>
          </a:p>
          <a:p>
            <a:pPr lvl="2"/>
            <a:r>
              <a:rPr lang="en-US"/>
              <a:t>promotion determinations for Grades 3, 5, and 8 based on state rule or local policy</a:t>
            </a:r>
          </a:p>
          <a:p>
            <a:pPr lvl="2"/>
            <a:r>
              <a:rPr lang="en-US"/>
              <a:t>may be reported to parents/guardians and students</a:t>
            </a:r>
          </a:p>
          <a:p>
            <a:pPr lvl="1"/>
            <a:r>
              <a:rPr lang="en-US"/>
              <a:t>Class rosters can be shared with teachers and administrators</a:t>
            </a:r>
          </a:p>
          <a:p>
            <a:r>
              <a:rPr lang="en-US"/>
              <a:t>Inform school and system level staff how results will be distributed to parents</a:t>
            </a:r>
          </a:p>
          <a:p>
            <a:pPr lvl="1"/>
            <a:r>
              <a:rPr lang="en-US"/>
              <a:t>Be sure summer school staff know reporting timelines</a:t>
            </a:r>
          </a:p>
        </p:txBody>
      </p:sp>
      <p:sp>
        <p:nvSpPr>
          <p:cNvPr id="3" name="Date Placeholder 2">
            <a:extLst>
              <a:ext uri="{FF2B5EF4-FFF2-40B4-BE49-F238E27FC236}">
                <a16:creationId xmlns:a16="http://schemas.microsoft.com/office/drawing/2014/main" id="{C4F13801-2219-4E25-829B-8E330EE84BEE}"/>
              </a:ext>
            </a:extLst>
          </p:cNvPr>
          <p:cNvSpPr>
            <a:spLocks noGrp="1"/>
          </p:cNvSpPr>
          <p:nvPr>
            <p:ph type="dt" sz="half" idx="10"/>
          </p:nvPr>
        </p:nvSpPr>
        <p:spPr/>
        <p:txBody>
          <a:bodyPr/>
          <a:lstStyle/>
          <a:p>
            <a:fld id="{5CC73D15-95F4-4940-8B53-82A53A23FD76}" type="datetime1">
              <a:rPr lang="en-US" smtClean="0"/>
              <a:pPr/>
              <a:t>2/24/2020</a:t>
            </a:fld>
            <a:endParaRPr lang="en-US"/>
          </a:p>
        </p:txBody>
      </p:sp>
      <p:sp>
        <p:nvSpPr>
          <p:cNvPr id="4" name="Slide Number Placeholder 3">
            <a:extLst>
              <a:ext uri="{FF2B5EF4-FFF2-40B4-BE49-F238E27FC236}">
                <a16:creationId xmlns:a16="http://schemas.microsoft.com/office/drawing/2014/main" id="{A54538A4-AFC5-41E7-B13D-81CE1EF803A7}"/>
              </a:ext>
            </a:extLst>
          </p:cNvPr>
          <p:cNvSpPr>
            <a:spLocks noGrp="1"/>
          </p:cNvSpPr>
          <p:nvPr>
            <p:ph type="sldNum" sz="quarter" idx="12"/>
          </p:nvPr>
        </p:nvSpPr>
        <p:spPr/>
        <p:txBody>
          <a:bodyPr/>
          <a:lstStyle/>
          <a:p>
            <a:fld id="{48F63A3B-78C7-47BE-AE5E-E10140E04643}" type="slidenum">
              <a:rPr lang="en-US" smtClean="0"/>
              <a:pPr/>
              <a:t>9</a:t>
            </a:fld>
            <a:endParaRPr lang="en-US"/>
          </a:p>
        </p:txBody>
      </p:sp>
      <p:sp>
        <p:nvSpPr>
          <p:cNvPr id="5" name="Text Placeholder 4">
            <a:extLst>
              <a:ext uri="{FF2B5EF4-FFF2-40B4-BE49-F238E27FC236}">
                <a16:creationId xmlns:a16="http://schemas.microsoft.com/office/drawing/2014/main" id="{3EA5CC96-5F90-4386-B415-A347DD96139D}"/>
              </a:ext>
            </a:extLst>
          </p:cNvPr>
          <p:cNvSpPr>
            <a:spLocks noGrp="1"/>
          </p:cNvSpPr>
          <p:nvPr>
            <p:ph type="body" sz="quarter" idx="13"/>
          </p:nvPr>
        </p:nvSpPr>
        <p:spPr>
          <a:xfrm>
            <a:off x="821961" y="575068"/>
            <a:ext cx="7920038" cy="535531"/>
          </a:xfrm>
        </p:spPr>
        <p:txBody>
          <a:bodyPr/>
          <a:lstStyle/>
          <a:p>
            <a:r>
              <a:rPr lang="en-US"/>
              <a:t>Communicating Test Results</a:t>
            </a:r>
          </a:p>
        </p:txBody>
      </p:sp>
      <p:sp>
        <p:nvSpPr>
          <p:cNvPr id="11" name="Text Placeholder 10">
            <a:extLst>
              <a:ext uri="{FF2B5EF4-FFF2-40B4-BE49-F238E27FC236}">
                <a16:creationId xmlns:a16="http://schemas.microsoft.com/office/drawing/2014/main" id="{31BDE7C0-FD7D-4F14-B55A-08AD052EB031}"/>
              </a:ext>
            </a:extLst>
          </p:cNvPr>
          <p:cNvSpPr>
            <a:spLocks noGrp="1"/>
          </p:cNvSpPr>
          <p:nvPr>
            <p:ph type="body" sz="quarter" idx="14"/>
          </p:nvPr>
        </p:nvSpPr>
        <p:spPr>
          <a:xfrm>
            <a:off x="855299" y="1065853"/>
            <a:ext cx="7886700" cy="369332"/>
          </a:xfrm>
        </p:spPr>
        <p:txBody>
          <a:bodyPr/>
          <a:lstStyle/>
          <a:p>
            <a:r>
              <a:rPr lang="en-US"/>
              <a:t>Preliminary Reports Can Be Shared</a:t>
            </a:r>
          </a:p>
        </p:txBody>
      </p:sp>
    </p:spTree>
    <p:extLst>
      <p:ext uri="{BB962C8B-B14F-4D97-AF65-F5344CB8AC3E}">
        <p14:creationId xmlns:p14="http://schemas.microsoft.com/office/powerpoint/2010/main" val="2436090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B1C2A111-71A5-48BA-830F-5E2F7D196806}"/>
</file>

<file path=customXml/itemProps2.xml><?xml version="1.0" encoding="utf-8"?>
<ds:datastoreItem xmlns:ds="http://schemas.openxmlformats.org/officeDocument/2006/customXml" ds:itemID="{6ABF02B7-B4F5-4BCB-87E2-F48720EF3ECD}"/>
</file>

<file path=customXml/itemProps3.xml><?xml version="1.0" encoding="utf-8"?>
<ds:datastoreItem xmlns:ds="http://schemas.openxmlformats.org/officeDocument/2006/customXml" ds:itemID="{F4B56303-126C-47CA-B9DA-A979B55C2CA0}"/>
</file>

<file path=docProps/app.xml><?xml version="1.0" encoding="utf-8"?>
<Properties xmlns="http://schemas.openxmlformats.org/officeDocument/2006/extended-properties" xmlns:vt="http://schemas.openxmlformats.org/officeDocument/2006/docPropsVTypes">
  <TotalTime>5917</TotalTime>
  <Words>2010</Words>
  <Application>Microsoft Office PowerPoint</Application>
  <PresentationFormat>On-screen Show (4:3)</PresentationFormat>
  <Paragraphs>276</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Arial Black</vt:lpstr>
      <vt:lpstr>Calibri</vt:lpstr>
      <vt:lpstr>Wingdings</vt:lpstr>
      <vt:lpstr>Office Theme</vt:lpstr>
      <vt:lpstr>1_Office Theme</vt:lpstr>
      <vt:lpstr>Georgia Milestones  School and District Reports</vt:lpstr>
      <vt:lpstr>Georgia Milestones  School and District Reports </vt:lpstr>
      <vt:lpstr>Spring Reporting Timeline</vt:lpstr>
      <vt:lpstr>Types of Reports</vt:lpstr>
      <vt:lpstr>Report Format and Location</vt:lpstr>
      <vt:lpstr>General Report Information</vt:lpstr>
      <vt:lpstr>Intended Audience</vt:lpstr>
      <vt:lpstr>PowerPoint Presentation</vt:lpstr>
      <vt:lpstr>PowerPoint Presentation</vt:lpstr>
      <vt:lpstr>EOG Sample School and District Reports</vt:lpstr>
      <vt:lpstr>Remediation and Retest Roster</vt:lpstr>
      <vt:lpstr>Local Coding Error (LCE) Roster</vt:lpstr>
      <vt:lpstr>Content Area Summary (Page 1)  School Level Example</vt:lpstr>
      <vt:lpstr>Content Area Summary (Page 2)  School Level Example</vt:lpstr>
      <vt:lpstr>Population Summary (Page 1)  State Level Example</vt:lpstr>
      <vt:lpstr>Population Summary (Page 2)  State Level Example</vt:lpstr>
      <vt:lpstr>More Information on Scores</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Arts</dc:title>
  <dc:creator>Niveen</dc:creator>
  <cp:lastModifiedBy>Joseph Blessing</cp:lastModifiedBy>
  <cp:revision>597</cp:revision>
  <cp:lastPrinted>2019-09-30T14:15:41Z</cp:lastPrinted>
  <dcterms:created xsi:type="dcterms:W3CDTF">2015-09-02T13:12:42Z</dcterms:created>
  <dcterms:modified xsi:type="dcterms:W3CDTF">2020-02-24T13:37:46Z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