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31" r:id="rId5"/>
    <p:sldId id="334" r:id="rId6"/>
    <p:sldId id="335" r:id="rId7"/>
    <p:sldId id="336" r:id="rId8"/>
    <p:sldId id="337" r:id="rId9"/>
    <p:sldId id="338" r:id="rId10"/>
    <p:sldId id="263" r:id="rId11"/>
    <p:sldId id="339" r:id="rId12"/>
    <p:sldId id="345" r:id="rId13"/>
    <p:sldId id="268" r:id="rId14"/>
    <p:sldId id="332" r:id="rId15"/>
  </p:sldIdLst>
  <p:sldSz cx="12192000" cy="6858000"/>
  <p:notesSz cx="6858000" cy="2924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909" autoAdjust="0"/>
  </p:normalViewPr>
  <p:slideViewPr>
    <p:cSldViewPr snapToGrid="0">
      <p:cViewPr varScale="1">
        <p:scale>
          <a:sx n="50" d="100"/>
          <a:sy n="50" d="100"/>
        </p:scale>
        <p:origin x="12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31132-01DE-4B98-BF7E-BB38B95FDFA6}"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B6E1D-9861-4D73-B51E-0C90CAED2869}" type="slidenum">
              <a:rPr lang="en-US" smtClean="0"/>
              <a:t>‹#›</a:t>
            </a:fld>
            <a:endParaRPr lang="en-US"/>
          </a:p>
        </p:txBody>
      </p:sp>
    </p:spTree>
    <p:extLst>
      <p:ext uri="{BB962C8B-B14F-4D97-AF65-F5344CB8AC3E}">
        <p14:creationId xmlns:p14="http://schemas.microsoft.com/office/powerpoint/2010/main" val="36204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will show the different types of new Technology Enhanced or TE items that will be field tested in the spring of 2019. </a:t>
            </a:r>
          </a:p>
          <a:p>
            <a:endParaRPr lang="en-US" dirty="0">
              <a:cs typeface="Calibri"/>
            </a:endParaRPr>
          </a:p>
          <a:p>
            <a:r>
              <a:rPr lang="en-US" dirty="0">
                <a:cs typeface="Calibri"/>
              </a:rPr>
              <a:t>DO: Go to gaexperienceonline.com and log in. </a:t>
            </a:r>
            <a:endParaRPr lang="en-US" dirty="0"/>
          </a:p>
          <a:p>
            <a:endParaRPr lang="en-US" dirty="0">
              <a:cs typeface="Calibri"/>
            </a:endParaRPr>
          </a:p>
          <a:p>
            <a:r>
              <a:rPr lang="en-US" dirty="0">
                <a:cs typeface="Calibri"/>
              </a:rPr>
              <a:t>SAY:  </a:t>
            </a:r>
            <a:r>
              <a:rPr lang="en-US" dirty="0"/>
              <a:t>I am going to log into Experience Online and </a:t>
            </a:r>
            <a:r>
              <a:rPr lang="en-US" dirty="0">
                <a:cs typeface="Calibri"/>
              </a:rPr>
              <a:t>show you just a few examples of the different types graphing and drag-and-drop items you may encounter on the test.</a:t>
            </a: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a:t>
            </a:fld>
            <a:endParaRPr lang="en-US"/>
          </a:p>
        </p:txBody>
      </p:sp>
    </p:spTree>
    <p:extLst>
      <p:ext uri="{BB962C8B-B14F-4D97-AF65-F5344CB8AC3E}">
        <p14:creationId xmlns:p14="http://schemas.microsoft.com/office/powerpoint/2010/main" val="278318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 Social Studies</a:t>
            </a:r>
          </a:p>
          <a:p>
            <a:endParaRPr lang="en-US" dirty="0"/>
          </a:p>
          <a:p>
            <a:r>
              <a:rPr lang="en-US" dirty="0"/>
              <a:t>SAY: This is a drag and drop social studies question. Enter a phrase into different boxes to complete the diagram. </a:t>
            </a:r>
          </a:p>
          <a:p>
            <a:endParaRPr lang="en-US" dirty="0"/>
          </a:p>
          <a:p>
            <a:r>
              <a:rPr lang="en-US" dirty="0"/>
              <a:t>DO: Enter the answers into the boxes. Replace phrases to show how students can easily replace their responses. </a:t>
            </a:r>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10</a:t>
            </a:fld>
            <a:endParaRPr lang="en-US"/>
          </a:p>
        </p:txBody>
      </p:sp>
    </p:spTree>
    <p:extLst>
      <p:ext uri="{BB962C8B-B14F-4D97-AF65-F5344CB8AC3E}">
        <p14:creationId xmlns:p14="http://schemas.microsoft.com/office/powerpoint/2010/main" val="135954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These were just a few examples of the new Technology Enhanced item types that will be available on the Georgia Milestones. </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11</a:t>
            </a:fld>
            <a:endParaRPr lang="en-US"/>
          </a:p>
        </p:txBody>
      </p:sp>
    </p:spTree>
    <p:extLst>
      <p:ext uri="{BB962C8B-B14F-4D97-AF65-F5344CB8AC3E}">
        <p14:creationId xmlns:p14="http://schemas.microsoft.com/office/powerpoint/2010/main" val="277558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6</a:t>
            </a:r>
          </a:p>
          <a:p>
            <a:endParaRPr lang="en-US" dirty="0"/>
          </a:p>
          <a:p>
            <a:r>
              <a:rPr lang="en-US" dirty="0"/>
              <a:t>Say: This is an example of a drag-and-drop item that asks you to order temperatures from coldest to warmest.  Move the numbers that represent temperatures by clicking on a number and dragging it to the correct location</a:t>
            </a:r>
            <a:r>
              <a:rPr lang="en-US" dirty="0">
                <a:cs typeface="Calibri"/>
              </a:rPr>
              <a:t>.</a:t>
            </a:r>
          </a:p>
          <a:p>
            <a:endParaRPr lang="en-US" dirty="0"/>
          </a:p>
          <a:p>
            <a:r>
              <a:rPr lang="en-US" dirty="0"/>
              <a:t>Do: Drag the numbers into the boxes to incorrect locations (backwards). </a:t>
            </a:r>
            <a:endParaRPr lang="en-US" dirty="0">
              <a:cs typeface="Calibri"/>
            </a:endParaRPr>
          </a:p>
          <a:p>
            <a:endParaRPr lang="en-US" dirty="0">
              <a:cs typeface="Calibri"/>
            </a:endParaRPr>
          </a:p>
          <a:p>
            <a:r>
              <a:rPr lang="en-US" dirty="0">
                <a:cs typeface="Calibri"/>
              </a:rPr>
              <a:t>SAY:  If you think you have made an error, you can simply move the number outside of the box to remove it.</a:t>
            </a:r>
          </a:p>
          <a:p>
            <a:endParaRPr lang="en-US" dirty="0">
              <a:cs typeface="Calibri"/>
            </a:endParaRPr>
          </a:p>
          <a:p>
            <a:r>
              <a:rPr lang="en-US" dirty="0">
                <a:cs typeface="Calibri"/>
              </a:rPr>
              <a:t>DO:  Move two incorrect answers out of the boxes.</a:t>
            </a:r>
          </a:p>
          <a:p>
            <a:endParaRPr lang="en-US" dirty="0">
              <a:cs typeface="Calibri"/>
            </a:endParaRPr>
          </a:p>
          <a:p>
            <a:r>
              <a:rPr lang="en-US" dirty="0">
                <a:cs typeface="Calibri"/>
              </a:rPr>
              <a:t>SAY:  You can also replace a number by dropping another number on top of it.</a:t>
            </a:r>
          </a:p>
          <a:p>
            <a:endParaRPr lang="en-US" dirty="0">
              <a:cs typeface="Calibri"/>
            </a:endParaRPr>
          </a:p>
          <a:p>
            <a:r>
              <a:rPr lang="en-US" dirty="0">
                <a:cs typeface="Calibri"/>
              </a:rPr>
              <a:t>DO:  Replace numbers by dragging them on top of another.</a:t>
            </a:r>
          </a:p>
          <a:p>
            <a:endParaRPr lang="en-US" dirty="0">
              <a:cs typeface="Calibri"/>
            </a:endParaRPr>
          </a:p>
          <a:p>
            <a:r>
              <a:rPr lang="en-US" dirty="0">
                <a:cs typeface="Calibri"/>
              </a:rPr>
              <a:t>SAY:  The 'Reset All' tool allows you to remove all of the responses at once and start over.</a:t>
            </a:r>
          </a:p>
          <a:p>
            <a:endParaRPr lang="en-US" dirty="0">
              <a:cs typeface="Calibri"/>
            </a:endParaRPr>
          </a:p>
          <a:p>
            <a:r>
              <a:rPr lang="en-US" dirty="0">
                <a:cs typeface="Calibri"/>
              </a:rPr>
              <a:t>DO:  Click 'Reset All' to clear responses and insert correct responses again.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2</a:t>
            </a:fld>
            <a:endParaRPr lang="en-US"/>
          </a:p>
        </p:txBody>
      </p:sp>
    </p:spTree>
    <p:extLst>
      <p:ext uri="{BB962C8B-B14F-4D97-AF65-F5344CB8AC3E}">
        <p14:creationId xmlns:p14="http://schemas.microsoft.com/office/powerpoint/2010/main" val="256408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6 Math</a:t>
            </a:r>
          </a:p>
          <a:p>
            <a:endParaRPr lang="en-US" dirty="0"/>
          </a:p>
          <a:p>
            <a:r>
              <a:rPr lang="en-US" dirty="0"/>
              <a:t>SAY: This next example is another drag-and-drop item that asks you to move and place equivalent expressions into the box.  Notice you aren’t told how many equivalent expressions to place.</a:t>
            </a:r>
            <a:r>
              <a:rPr lang="en-US" dirty="0">
                <a:cs typeface="Calibri"/>
              </a:rPr>
              <a:t>  In this example, you could place any where from one to all six expressions into the box.  Given so, you must drag a response outside of the box to remove it.  Placing an expression on top of another will not replace the response but rather add it to the box.</a:t>
            </a:r>
          </a:p>
          <a:p>
            <a:endParaRPr lang="en-US" dirty="0"/>
          </a:p>
          <a:p>
            <a:r>
              <a:rPr lang="en-US" dirty="0"/>
              <a:t>DO: Drag the correct expressions in the box.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9A8B6E1D-9861-4D73-B51E-0C90CAED2869}" type="slidenum">
              <a:rPr lang="en-US" smtClean="0"/>
              <a:t>3</a:t>
            </a:fld>
            <a:endParaRPr lang="en-US"/>
          </a:p>
        </p:txBody>
      </p:sp>
    </p:spTree>
    <p:extLst>
      <p:ext uri="{BB962C8B-B14F-4D97-AF65-F5344CB8AC3E}">
        <p14:creationId xmlns:p14="http://schemas.microsoft.com/office/powerpoint/2010/main" val="54880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7 Math</a:t>
            </a:r>
          </a:p>
          <a:p>
            <a:endParaRPr lang="en-US" dirty="0"/>
          </a:p>
          <a:p>
            <a:r>
              <a:rPr lang="en-US" dirty="0"/>
              <a:t>Say: This example is a two part drag-and-drop item. The first part asks you to graph a sum on a number line by dragging and dropping the correct line into the correct location. </a:t>
            </a:r>
            <a:r>
              <a:rPr lang="en-US" dirty="0">
                <a:cs typeface="Calibri"/>
              </a:rPr>
              <a:t> To move the item, click on the desired arrow, and drag it to the correct location on the number line.</a:t>
            </a:r>
          </a:p>
          <a:p>
            <a:endParaRPr lang="en-US" dirty="0"/>
          </a:p>
          <a:p>
            <a:r>
              <a:rPr lang="en-US" dirty="0"/>
              <a:t>Do: Drag the correct line to an incorrect location on the number line.</a:t>
            </a:r>
            <a:endParaRPr lang="en-US" dirty="0">
              <a:cs typeface="Calibri"/>
            </a:endParaRPr>
          </a:p>
          <a:p>
            <a:endParaRPr lang="en-US" dirty="0">
              <a:cs typeface="Calibri"/>
            </a:endParaRPr>
          </a:p>
          <a:p>
            <a:r>
              <a:rPr lang="en-US" dirty="0">
                <a:cs typeface="Calibri"/>
              </a:rPr>
              <a:t>SAY:  You can move the line anytime by clicking and dragging it.  You can remove the line by dragging it outside of the box, or replace it by dragging another line on top of it.</a:t>
            </a:r>
          </a:p>
          <a:p>
            <a:endParaRPr lang="en-US" dirty="0">
              <a:cs typeface="Calibri"/>
            </a:endParaRPr>
          </a:p>
          <a:p>
            <a:r>
              <a:rPr lang="en-US" dirty="0">
                <a:cs typeface="Calibri"/>
              </a:rPr>
              <a:t>DO:  Show moving the line outside of the box and replacing the correct line with another.</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4</a:t>
            </a:fld>
            <a:endParaRPr lang="en-US"/>
          </a:p>
        </p:txBody>
      </p:sp>
    </p:spTree>
    <p:extLst>
      <p:ext uri="{BB962C8B-B14F-4D97-AF65-F5344CB8AC3E}">
        <p14:creationId xmlns:p14="http://schemas.microsoft.com/office/powerpoint/2010/main" val="30349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second part of this item asks you to answer a standard multiple choice question.</a:t>
            </a:r>
            <a:r>
              <a:rPr lang="en-US" dirty="0">
                <a:cs typeface="Calibri"/>
              </a:rPr>
              <a:t>  This was included to show you that some of the two-part Technology Enhanced items may have a second part that is different from the first.</a:t>
            </a:r>
            <a:endParaRPr lang="en-US" dirty="0"/>
          </a:p>
          <a:p>
            <a:endParaRPr lang="en-US" dirty="0"/>
          </a:p>
          <a:p>
            <a:r>
              <a:rPr lang="en-US" dirty="0"/>
              <a:t>Do: Enter the correct choice.</a:t>
            </a:r>
          </a:p>
        </p:txBody>
      </p:sp>
      <p:sp>
        <p:nvSpPr>
          <p:cNvPr id="4" name="Slide Number Placeholder 3"/>
          <p:cNvSpPr>
            <a:spLocks noGrp="1"/>
          </p:cNvSpPr>
          <p:nvPr>
            <p:ph type="sldNum" sz="quarter" idx="5"/>
          </p:nvPr>
        </p:nvSpPr>
        <p:spPr/>
        <p:txBody>
          <a:bodyPr/>
          <a:lstStyle/>
          <a:p>
            <a:fld id="{9A8B6E1D-9861-4D73-B51E-0C90CAED2869}" type="slidenum">
              <a:rPr lang="en-US" smtClean="0"/>
              <a:t>5</a:t>
            </a:fld>
            <a:endParaRPr lang="en-US"/>
          </a:p>
        </p:txBody>
      </p:sp>
    </p:spTree>
    <p:extLst>
      <p:ext uri="{BB962C8B-B14F-4D97-AF65-F5344CB8AC3E}">
        <p14:creationId xmlns:p14="http://schemas.microsoft.com/office/powerpoint/2010/main" val="340433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7</a:t>
            </a:r>
          </a:p>
          <a:p>
            <a:endParaRPr lang="en-US" dirty="0"/>
          </a:p>
          <a:p>
            <a:r>
              <a:rPr lang="en-US" dirty="0"/>
              <a:t>Say:  Here we have a graphing item that asks you to complete a bar graph.  Simply click within the graph in order to create the bars. [Pause]  Notice how the blue line appears as I hover over the graph.  If you're using a touch screen, this line will not appear.  Answers are easily changed by simply clicking in a new location within the graph. </a:t>
            </a:r>
            <a:endParaRPr lang="en-US" dirty="0">
              <a:cs typeface="Calibri"/>
            </a:endParaRPr>
          </a:p>
          <a:p>
            <a:endParaRPr lang="en-US" dirty="0"/>
          </a:p>
          <a:p>
            <a:r>
              <a:rPr lang="en-US" dirty="0"/>
              <a:t>DO: Enter the correct answers.</a:t>
            </a:r>
            <a:endParaRPr lang="en-US">
              <a:cs typeface="Calibri"/>
            </a:endParaRPr>
          </a:p>
          <a:p>
            <a:endParaRPr lang="en-US" dirty="0">
              <a:cs typeface="Calibri"/>
            </a:endParaRPr>
          </a:p>
          <a:p>
            <a:r>
              <a:rPr lang="en-US" dirty="0">
                <a:cs typeface="Calibri"/>
              </a:rPr>
              <a:t>SAY:  Remember, the 'Reset All' icon allows you to start over completely by removing all bars at once.</a:t>
            </a:r>
          </a:p>
          <a:p>
            <a:endParaRPr lang="en-US" dirty="0">
              <a:cs typeface="Calibri"/>
            </a:endParaRPr>
          </a:p>
          <a:p>
            <a:r>
              <a:rPr lang="en-US" dirty="0">
                <a:cs typeface="Calibri"/>
              </a:rPr>
              <a:t>DO:  Reset all then reenter correct answers.</a:t>
            </a:r>
          </a:p>
        </p:txBody>
      </p:sp>
      <p:sp>
        <p:nvSpPr>
          <p:cNvPr id="4" name="Slide Number Placeholder 3"/>
          <p:cNvSpPr>
            <a:spLocks noGrp="1"/>
          </p:cNvSpPr>
          <p:nvPr>
            <p:ph type="sldNum" sz="quarter" idx="5"/>
          </p:nvPr>
        </p:nvSpPr>
        <p:spPr/>
        <p:txBody>
          <a:bodyPr/>
          <a:lstStyle/>
          <a:p>
            <a:fld id="{9A8B6E1D-9861-4D73-B51E-0C90CAED2869}" type="slidenum">
              <a:rPr lang="en-US" smtClean="0"/>
              <a:t>6</a:t>
            </a:fld>
            <a:endParaRPr lang="en-US"/>
          </a:p>
        </p:txBody>
      </p:sp>
    </p:spTree>
    <p:extLst>
      <p:ext uri="{BB962C8B-B14F-4D97-AF65-F5344CB8AC3E}">
        <p14:creationId xmlns:p14="http://schemas.microsoft.com/office/powerpoint/2010/main" val="380087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Math 8</a:t>
            </a:r>
          </a:p>
          <a:p>
            <a:endParaRPr lang="en-US" dirty="0"/>
          </a:p>
          <a:p>
            <a:r>
              <a:rPr lang="en-US" dirty="0"/>
              <a:t>SAY: Here we have a graphing example with a different interaction than we've seen in the previous graphing examples.  You are asked to graph a system of equations. Closed points are available to assist with graphing the line however it is not required that you use them.  </a:t>
            </a:r>
            <a:r>
              <a:rPr lang="en-US" dirty="0">
                <a:cs typeface="Calibri"/>
              </a:rPr>
              <a:t>Notice again how a faint point appears as I hover around the graph. Click in the coordinate plane to drop the point.</a:t>
            </a:r>
            <a:endParaRPr lang="en-US" dirty="0"/>
          </a:p>
          <a:p>
            <a:endParaRPr lang="en-US" dirty="0"/>
          </a:p>
          <a:p>
            <a:r>
              <a:rPr lang="en-US" dirty="0"/>
              <a:t>DO: Enter a few points on the first line. </a:t>
            </a:r>
            <a:endParaRPr lang="en-US" dirty="0">
              <a:cs typeface="Calibri"/>
            </a:endParaRPr>
          </a:p>
          <a:p>
            <a:endParaRPr lang="en-US" dirty="0"/>
          </a:p>
          <a:p>
            <a:r>
              <a:rPr lang="en-US" dirty="0"/>
              <a:t>SAY:  To graph a line, you should select the line from the drop down menu and graph the line by clicking and moving within the plane. It is easiest to graph the line by starting at a known point on the line then adjust until the line is in the correct location. </a:t>
            </a:r>
            <a:endParaRPr lang="en-US" dirty="0">
              <a:cs typeface="Calibri"/>
            </a:endParaRPr>
          </a:p>
          <a:p>
            <a:endParaRPr lang="en-US" dirty="0"/>
          </a:p>
          <a:p>
            <a:r>
              <a:rPr lang="en-US" dirty="0"/>
              <a:t>DO: Graph the correct lines. </a:t>
            </a:r>
            <a:endParaRPr lang="en-US" dirty="0">
              <a:cs typeface="Calibri"/>
            </a:endParaRPr>
          </a:p>
          <a:p>
            <a:endParaRPr lang="en-US" dirty="0"/>
          </a:p>
          <a:p>
            <a:r>
              <a:rPr lang="en-US" dirty="0"/>
              <a:t>SAY: Use the undo or eraser tools to undo their answers. </a:t>
            </a:r>
            <a:endParaRPr lang="en-US" dirty="0">
              <a:cs typeface="Calibri"/>
            </a:endParaRPr>
          </a:p>
          <a:p>
            <a:endParaRPr lang="en-US" dirty="0"/>
          </a:p>
          <a:p>
            <a:r>
              <a:rPr lang="en-US" dirty="0"/>
              <a:t>DO: Erase and redo the response.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9A8B6E1D-9861-4D73-B51E-0C90CAED2869}" type="slidenum">
              <a:rPr lang="en-US" smtClean="0"/>
              <a:t>7</a:t>
            </a:fld>
            <a:endParaRPr lang="en-US"/>
          </a:p>
        </p:txBody>
      </p:sp>
    </p:spTree>
    <p:extLst>
      <p:ext uri="{BB962C8B-B14F-4D97-AF65-F5344CB8AC3E}">
        <p14:creationId xmlns:p14="http://schemas.microsoft.com/office/powerpoint/2010/main" val="378919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a:t>
            </a:r>
          </a:p>
          <a:p>
            <a:endParaRPr lang="en-US" dirty="0"/>
          </a:p>
          <a:p>
            <a:r>
              <a:rPr lang="en-US"/>
              <a:t>Say:   Here is another example of a drag-and-drop item.  Complete an equation by dragging exponents to the correct location.</a:t>
            </a:r>
            <a:endParaRPr lang="en-US">
              <a:cs typeface="Calibri"/>
            </a:endParaRPr>
          </a:p>
          <a:p>
            <a:endParaRPr lang="en-US" dirty="0"/>
          </a:p>
          <a:p>
            <a:r>
              <a:rPr lang="en-US"/>
              <a:t>Do: Enter the numbers to complete the equation making an error. </a:t>
            </a:r>
            <a:endParaRPr lang="en-US">
              <a:cs typeface="Calibri"/>
            </a:endParaRPr>
          </a:p>
          <a:p>
            <a:endParaRPr lang="en-US" dirty="0">
              <a:cs typeface="Calibri"/>
            </a:endParaRPr>
          </a:p>
          <a:p>
            <a:r>
              <a:rPr lang="en-US">
                <a:cs typeface="Calibri"/>
              </a:rPr>
              <a:t>SAY:  Remember, you can replace a number by either placing another number on top of it, or by dragging it outside of the response area.</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8</a:t>
            </a:fld>
            <a:endParaRPr lang="en-US"/>
          </a:p>
        </p:txBody>
      </p:sp>
    </p:spTree>
    <p:extLst>
      <p:ext uri="{BB962C8B-B14F-4D97-AF65-F5344CB8AC3E}">
        <p14:creationId xmlns:p14="http://schemas.microsoft.com/office/powerpoint/2010/main" val="17529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 Science</a:t>
            </a:r>
          </a:p>
          <a:p>
            <a:endParaRPr lang="en-US" dirty="0"/>
          </a:p>
          <a:p>
            <a:r>
              <a:rPr lang="en-US" dirty="0"/>
              <a:t>Say: On this question, you are given the results of an experiment.  Drag and drop labels to complete a table explaining the results. </a:t>
            </a:r>
          </a:p>
          <a:p>
            <a:endParaRPr lang="en-US" dirty="0"/>
          </a:p>
          <a:p>
            <a:r>
              <a:rPr lang="en-US" dirty="0"/>
              <a:t>Do: Drag the labels into the table. </a:t>
            </a:r>
          </a:p>
        </p:txBody>
      </p:sp>
      <p:sp>
        <p:nvSpPr>
          <p:cNvPr id="4" name="Slide Number Placeholder 3"/>
          <p:cNvSpPr>
            <a:spLocks noGrp="1"/>
          </p:cNvSpPr>
          <p:nvPr>
            <p:ph type="sldNum" sz="quarter" idx="5"/>
          </p:nvPr>
        </p:nvSpPr>
        <p:spPr/>
        <p:txBody>
          <a:bodyPr/>
          <a:lstStyle/>
          <a:p>
            <a:fld id="{9A8B6E1D-9861-4D73-B51E-0C90CAED2869}" type="slidenum">
              <a:rPr lang="en-US" smtClean="0"/>
              <a:t>9</a:t>
            </a:fld>
            <a:endParaRPr lang="en-US"/>
          </a:p>
        </p:txBody>
      </p:sp>
    </p:spTree>
    <p:extLst>
      <p:ext uri="{BB962C8B-B14F-4D97-AF65-F5344CB8AC3E}">
        <p14:creationId xmlns:p14="http://schemas.microsoft.com/office/powerpoint/2010/main" val="138615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954-946B-4737-8837-8DAC5C77A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6EA3F0-ABE4-4789-A858-282AD2751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7710C0-155E-4E2A-9427-F759A16499CA}"/>
              </a:ext>
            </a:extLst>
          </p:cNvPr>
          <p:cNvSpPr>
            <a:spLocks noGrp="1"/>
          </p:cNvSpPr>
          <p:nvPr>
            <p:ph type="dt" sz="half" idx="10"/>
          </p:nvPr>
        </p:nvSpPr>
        <p:spPr/>
        <p:txBody>
          <a:bodyPr/>
          <a:lstStyle/>
          <a:p>
            <a:fld id="{412D5EE6-0F81-4F22-9B4F-246C05B755E3}" type="datetime1">
              <a:rPr lang="en-US" smtClean="0"/>
              <a:t>12/5/2018</a:t>
            </a:fld>
            <a:endParaRPr lang="en-US"/>
          </a:p>
        </p:txBody>
      </p:sp>
      <p:sp>
        <p:nvSpPr>
          <p:cNvPr id="5" name="Footer Placeholder 4">
            <a:extLst>
              <a:ext uri="{FF2B5EF4-FFF2-40B4-BE49-F238E27FC236}">
                <a16:creationId xmlns:a16="http://schemas.microsoft.com/office/drawing/2014/main" id="{24B7C8BC-3CFF-4AC6-9EA5-91DA0FBE0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A971A-9FFB-45A0-B509-F3D0771DB7A1}"/>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236918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64D1-3BE7-4D07-8B60-A8CA137AB9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24769-29CB-4146-A6F6-636C874ED3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04EFD-456C-413A-B4E1-D2D4DAA587F0}"/>
              </a:ext>
            </a:extLst>
          </p:cNvPr>
          <p:cNvSpPr>
            <a:spLocks noGrp="1"/>
          </p:cNvSpPr>
          <p:nvPr>
            <p:ph type="dt" sz="half" idx="10"/>
          </p:nvPr>
        </p:nvSpPr>
        <p:spPr/>
        <p:txBody>
          <a:bodyPr/>
          <a:lstStyle/>
          <a:p>
            <a:fld id="{FB019AC8-CEF4-4486-8AD0-711C75DE9EE9}" type="datetime1">
              <a:rPr lang="en-US" smtClean="0"/>
              <a:t>12/5/2018</a:t>
            </a:fld>
            <a:endParaRPr lang="en-US"/>
          </a:p>
        </p:txBody>
      </p:sp>
      <p:sp>
        <p:nvSpPr>
          <p:cNvPr id="5" name="Footer Placeholder 4">
            <a:extLst>
              <a:ext uri="{FF2B5EF4-FFF2-40B4-BE49-F238E27FC236}">
                <a16:creationId xmlns:a16="http://schemas.microsoft.com/office/drawing/2014/main" id="{9AEC25DC-04C9-4428-B17D-0689BAA25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97E34-A94D-4884-A22D-7E25833621C9}"/>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144634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C3076-C8DE-4A46-87B8-D3934C4821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C9D79-F68A-4051-B63F-11B03E4ED0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070BB-7903-4723-BB43-2C0B5A1C9BC7}"/>
              </a:ext>
            </a:extLst>
          </p:cNvPr>
          <p:cNvSpPr>
            <a:spLocks noGrp="1"/>
          </p:cNvSpPr>
          <p:nvPr>
            <p:ph type="dt" sz="half" idx="10"/>
          </p:nvPr>
        </p:nvSpPr>
        <p:spPr/>
        <p:txBody>
          <a:bodyPr/>
          <a:lstStyle/>
          <a:p>
            <a:fld id="{0F58051D-B92B-409C-88D1-5E6AC8FE68A8}" type="datetime1">
              <a:rPr lang="en-US" smtClean="0"/>
              <a:t>12/5/2018</a:t>
            </a:fld>
            <a:endParaRPr lang="en-US"/>
          </a:p>
        </p:txBody>
      </p:sp>
      <p:sp>
        <p:nvSpPr>
          <p:cNvPr id="5" name="Footer Placeholder 4">
            <a:extLst>
              <a:ext uri="{FF2B5EF4-FFF2-40B4-BE49-F238E27FC236}">
                <a16:creationId xmlns:a16="http://schemas.microsoft.com/office/drawing/2014/main" id="{D3B90666-E593-4EAA-93EF-F67F9AB47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2B4A7-2E0C-42A7-8AF8-F16CEFF2BBF2}"/>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92013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E27B-B12C-4BD9-ABD6-34567ABCA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857A5-345A-4E68-B356-8F7A7F41A3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5D040-6E31-4351-9E8C-6C61311AC111}"/>
              </a:ext>
            </a:extLst>
          </p:cNvPr>
          <p:cNvSpPr>
            <a:spLocks noGrp="1"/>
          </p:cNvSpPr>
          <p:nvPr>
            <p:ph type="dt" sz="half" idx="10"/>
          </p:nvPr>
        </p:nvSpPr>
        <p:spPr/>
        <p:txBody>
          <a:bodyPr/>
          <a:lstStyle/>
          <a:p>
            <a:fld id="{97C51AED-CB14-4D85-B76D-484E07B94201}" type="datetime1">
              <a:rPr lang="en-US" smtClean="0"/>
              <a:t>12/5/2018</a:t>
            </a:fld>
            <a:endParaRPr lang="en-US"/>
          </a:p>
        </p:txBody>
      </p:sp>
      <p:sp>
        <p:nvSpPr>
          <p:cNvPr id="5" name="Footer Placeholder 4">
            <a:extLst>
              <a:ext uri="{FF2B5EF4-FFF2-40B4-BE49-F238E27FC236}">
                <a16:creationId xmlns:a16="http://schemas.microsoft.com/office/drawing/2014/main" id="{EB4624F1-58CD-43E1-9192-13BF3CF14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FBED2-4A8C-477D-BE97-3B647B22D00E}"/>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339320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6B9E-06E7-4F61-90F2-2A8342841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985D1-E68A-419D-BA82-75D5D2827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1318CF-ABF0-47E6-85A7-FF73D8B8D829}"/>
              </a:ext>
            </a:extLst>
          </p:cNvPr>
          <p:cNvSpPr>
            <a:spLocks noGrp="1"/>
          </p:cNvSpPr>
          <p:nvPr>
            <p:ph type="dt" sz="half" idx="10"/>
          </p:nvPr>
        </p:nvSpPr>
        <p:spPr/>
        <p:txBody>
          <a:bodyPr/>
          <a:lstStyle/>
          <a:p>
            <a:fld id="{B1840901-8E8F-46CC-913F-5E3A1EE52CA8}" type="datetime1">
              <a:rPr lang="en-US" smtClean="0"/>
              <a:t>12/5/2018</a:t>
            </a:fld>
            <a:endParaRPr lang="en-US"/>
          </a:p>
        </p:txBody>
      </p:sp>
      <p:sp>
        <p:nvSpPr>
          <p:cNvPr id="5" name="Footer Placeholder 4">
            <a:extLst>
              <a:ext uri="{FF2B5EF4-FFF2-40B4-BE49-F238E27FC236}">
                <a16:creationId xmlns:a16="http://schemas.microsoft.com/office/drawing/2014/main" id="{F0C28FA8-1B89-4E76-A06A-1880AC8A9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8F19-3679-4B8B-9A86-A1EFC0666FBE}"/>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258945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AC7C-868B-4EE1-8306-7FB2D722F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D16CB-22AA-45B2-95A1-DE8CF548FB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D79A69-C877-4DFD-84A8-C98A3E3F3B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A6952-919C-4D0A-B9C4-86CD4915D73C}"/>
              </a:ext>
            </a:extLst>
          </p:cNvPr>
          <p:cNvSpPr>
            <a:spLocks noGrp="1"/>
          </p:cNvSpPr>
          <p:nvPr>
            <p:ph type="dt" sz="half" idx="10"/>
          </p:nvPr>
        </p:nvSpPr>
        <p:spPr/>
        <p:txBody>
          <a:bodyPr/>
          <a:lstStyle/>
          <a:p>
            <a:fld id="{E7DF9621-1C00-49E9-A086-1336D5CD842A}" type="datetime1">
              <a:rPr lang="en-US" smtClean="0"/>
              <a:t>12/5/2018</a:t>
            </a:fld>
            <a:endParaRPr lang="en-US"/>
          </a:p>
        </p:txBody>
      </p:sp>
      <p:sp>
        <p:nvSpPr>
          <p:cNvPr id="6" name="Footer Placeholder 5">
            <a:extLst>
              <a:ext uri="{FF2B5EF4-FFF2-40B4-BE49-F238E27FC236}">
                <a16:creationId xmlns:a16="http://schemas.microsoft.com/office/drawing/2014/main" id="{FA67BEE1-4288-4DB2-AA14-EA492AA62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5B612-CDE8-43FE-95DE-6770CC3C7650}"/>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264492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7B6E-B34B-4980-93CD-386E14AD1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2425E-7C3D-49DF-8369-A1933D071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FE2CCC-118F-4763-A4EB-E041EAC05C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CBF05-ED42-4133-A1D1-E58511955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4289A-71F3-4086-9F1B-B2DD465057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10A2-492B-49C7-9DC8-01D45D2D9DC3}"/>
              </a:ext>
            </a:extLst>
          </p:cNvPr>
          <p:cNvSpPr>
            <a:spLocks noGrp="1"/>
          </p:cNvSpPr>
          <p:nvPr>
            <p:ph type="dt" sz="half" idx="10"/>
          </p:nvPr>
        </p:nvSpPr>
        <p:spPr/>
        <p:txBody>
          <a:bodyPr/>
          <a:lstStyle/>
          <a:p>
            <a:fld id="{F0B10EED-038C-468C-BE26-3061EBD64198}" type="datetime1">
              <a:rPr lang="en-US" smtClean="0"/>
              <a:t>12/5/2018</a:t>
            </a:fld>
            <a:endParaRPr lang="en-US"/>
          </a:p>
        </p:txBody>
      </p:sp>
      <p:sp>
        <p:nvSpPr>
          <p:cNvPr id="8" name="Footer Placeholder 7">
            <a:extLst>
              <a:ext uri="{FF2B5EF4-FFF2-40B4-BE49-F238E27FC236}">
                <a16:creationId xmlns:a16="http://schemas.microsoft.com/office/drawing/2014/main" id="{683548F0-4A7F-45F2-8C30-5EB57FE4E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45E9F7-C3EF-4C9A-A72B-34C19D4A9F93}"/>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157447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223B-3020-4799-85A6-EA46B57E4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5D493-1911-4F13-9E22-35DE1E3F20A5}"/>
              </a:ext>
            </a:extLst>
          </p:cNvPr>
          <p:cNvSpPr>
            <a:spLocks noGrp="1"/>
          </p:cNvSpPr>
          <p:nvPr>
            <p:ph type="dt" sz="half" idx="10"/>
          </p:nvPr>
        </p:nvSpPr>
        <p:spPr/>
        <p:txBody>
          <a:bodyPr/>
          <a:lstStyle/>
          <a:p>
            <a:fld id="{93E37096-22F5-45C3-B94C-BDD37F4CDC7A}" type="datetime1">
              <a:rPr lang="en-US" smtClean="0"/>
              <a:t>12/5/2018</a:t>
            </a:fld>
            <a:endParaRPr lang="en-US"/>
          </a:p>
        </p:txBody>
      </p:sp>
      <p:sp>
        <p:nvSpPr>
          <p:cNvPr id="4" name="Footer Placeholder 3">
            <a:extLst>
              <a:ext uri="{FF2B5EF4-FFF2-40B4-BE49-F238E27FC236}">
                <a16:creationId xmlns:a16="http://schemas.microsoft.com/office/drawing/2014/main" id="{68FF08C4-9147-40C6-AC49-7B7A98F419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BB5418-B923-436F-9764-234AC161603D}"/>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60295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1B07D-788D-4DED-A020-832727A6CF42}"/>
              </a:ext>
            </a:extLst>
          </p:cNvPr>
          <p:cNvSpPr>
            <a:spLocks noGrp="1"/>
          </p:cNvSpPr>
          <p:nvPr>
            <p:ph type="dt" sz="half" idx="10"/>
          </p:nvPr>
        </p:nvSpPr>
        <p:spPr/>
        <p:txBody>
          <a:bodyPr/>
          <a:lstStyle/>
          <a:p>
            <a:fld id="{CFBED2C5-D3FB-41F4-AF05-88FA5051E4F1}" type="datetime1">
              <a:rPr lang="en-US" smtClean="0"/>
              <a:t>12/5/2018</a:t>
            </a:fld>
            <a:endParaRPr lang="en-US"/>
          </a:p>
        </p:txBody>
      </p:sp>
      <p:sp>
        <p:nvSpPr>
          <p:cNvPr id="3" name="Footer Placeholder 2">
            <a:extLst>
              <a:ext uri="{FF2B5EF4-FFF2-40B4-BE49-F238E27FC236}">
                <a16:creationId xmlns:a16="http://schemas.microsoft.com/office/drawing/2014/main" id="{2F89A31F-53D8-47FF-8F27-7958DF9BB4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C8527-7D0E-428B-9584-331911125425}"/>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359543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8789-7AEC-4186-B40B-98BBB3906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CC60D-65A0-4092-94DE-A6C45B4D3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91DD2-8986-4166-AF8D-45CA6D57B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0E1BC-118B-4E9D-9214-0A3AB522A976}"/>
              </a:ext>
            </a:extLst>
          </p:cNvPr>
          <p:cNvSpPr>
            <a:spLocks noGrp="1"/>
          </p:cNvSpPr>
          <p:nvPr>
            <p:ph type="dt" sz="half" idx="10"/>
          </p:nvPr>
        </p:nvSpPr>
        <p:spPr/>
        <p:txBody>
          <a:bodyPr/>
          <a:lstStyle/>
          <a:p>
            <a:fld id="{2A89156D-A1E2-4239-AAB8-174B3C7D7D2D}" type="datetime1">
              <a:rPr lang="en-US" smtClean="0"/>
              <a:t>12/5/2018</a:t>
            </a:fld>
            <a:endParaRPr lang="en-US"/>
          </a:p>
        </p:txBody>
      </p:sp>
      <p:sp>
        <p:nvSpPr>
          <p:cNvPr id="6" name="Footer Placeholder 5">
            <a:extLst>
              <a:ext uri="{FF2B5EF4-FFF2-40B4-BE49-F238E27FC236}">
                <a16:creationId xmlns:a16="http://schemas.microsoft.com/office/drawing/2014/main" id="{6BBD3794-AA9C-48F1-857F-C0B4DF13F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AC5F5-9243-4AD8-B9BA-B8551894D951}"/>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254347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A580-8D16-45EB-9436-50679989F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32DCC-7DF7-4A3A-B3EA-A6D5395C5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F4787-DA4E-4969-9D47-93AF1BC07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515CF6-3AA7-4D84-9AD2-D908DC28DAFF}"/>
              </a:ext>
            </a:extLst>
          </p:cNvPr>
          <p:cNvSpPr>
            <a:spLocks noGrp="1"/>
          </p:cNvSpPr>
          <p:nvPr>
            <p:ph type="dt" sz="half" idx="10"/>
          </p:nvPr>
        </p:nvSpPr>
        <p:spPr/>
        <p:txBody>
          <a:bodyPr/>
          <a:lstStyle/>
          <a:p>
            <a:fld id="{DEC18AE7-AD37-433E-9950-43ADEC415751}" type="datetime1">
              <a:rPr lang="en-US" smtClean="0"/>
              <a:t>12/5/2018</a:t>
            </a:fld>
            <a:endParaRPr lang="en-US"/>
          </a:p>
        </p:txBody>
      </p:sp>
      <p:sp>
        <p:nvSpPr>
          <p:cNvPr id="6" name="Footer Placeholder 5">
            <a:extLst>
              <a:ext uri="{FF2B5EF4-FFF2-40B4-BE49-F238E27FC236}">
                <a16:creationId xmlns:a16="http://schemas.microsoft.com/office/drawing/2014/main" id="{1472A2EE-DD00-4C15-9481-8C9E06FEB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15330-D775-413F-B729-50E69E12528D}"/>
              </a:ext>
            </a:extLst>
          </p:cNvPr>
          <p:cNvSpPr>
            <a:spLocks noGrp="1"/>
          </p:cNvSpPr>
          <p:nvPr>
            <p:ph type="sldNum" sz="quarter" idx="12"/>
          </p:nvPr>
        </p:nvSpPr>
        <p:spPr/>
        <p:txBody>
          <a:bodyPr/>
          <a:lstStyle/>
          <a:p>
            <a:fld id="{CFC04289-293E-4261-B73C-ABB05042FF72}" type="slidenum">
              <a:rPr lang="en-US" smtClean="0"/>
              <a:t>‹#›</a:t>
            </a:fld>
            <a:endParaRPr lang="en-US"/>
          </a:p>
        </p:txBody>
      </p:sp>
    </p:spTree>
    <p:extLst>
      <p:ext uri="{BB962C8B-B14F-4D97-AF65-F5344CB8AC3E}">
        <p14:creationId xmlns:p14="http://schemas.microsoft.com/office/powerpoint/2010/main" val="97951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B04BE-9CDE-497E-84D1-10BBCF559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0082E-22D3-4FE4-8ABC-6AF65D235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69254-357A-465E-91E0-E343DAC7F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F39AC-03CF-4AC2-8E09-6F8B343699FB}" type="datetime1">
              <a:rPr lang="en-US" smtClean="0"/>
              <a:t>12/5/2018</a:t>
            </a:fld>
            <a:endParaRPr lang="en-US"/>
          </a:p>
        </p:txBody>
      </p:sp>
      <p:sp>
        <p:nvSpPr>
          <p:cNvPr id="5" name="Footer Placeholder 4">
            <a:extLst>
              <a:ext uri="{FF2B5EF4-FFF2-40B4-BE49-F238E27FC236}">
                <a16:creationId xmlns:a16="http://schemas.microsoft.com/office/drawing/2014/main" id="{3FBB3D69-94B9-4CE5-9A83-65D273A6E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6FB502-8D34-4F99-9E15-C929D9149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04289-293E-4261-B73C-ABB05042FF72}" type="slidenum">
              <a:rPr lang="en-US" smtClean="0"/>
              <a:t>‹#›</a:t>
            </a:fld>
            <a:endParaRPr lang="en-US"/>
          </a:p>
        </p:txBody>
      </p:sp>
    </p:spTree>
    <p:extLst>
      <p:ext uri="{BB962C8B-B14F-4D97-AF65-F5344CB8AC3E}">
        <p14:creationId xmlns:p14="http://schemas.microsoft.com/office/powerpoint/2010/main" val="314360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gaexperienceonline.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EB76-DB7C-4B3C-979A-1CA513D7719C}"/>
              </a:ext>
            </a:extLst>
          </p:cNvPr>
          <p:cNvSpPr>
            <a:spLocks noGrp="1"/>
          </p:cNvSpPr>
          <p:nvPr>
            <p:ph type="title"/>
          </p:nvPr>
        </p:nvSpPr>
        <p:spPr/>
        <p:txBody>
          <a:bodyPr/>
          <a:lstStyle/>
          <a:p>
            <a:pPr algn="ctr"/>
            <a:r>
              <a:rPr lang="en-US" sz="4000" b="1">
                <a:solidFill>
                  <a:srgbClr val="0000FF"/>
                </a:solidFill>
                <a:latin typeface="Arial Rounded MT Bold" panose="020F0704030504030204" pitchFamily="34" charset="0"/>
              </a:rPr>
              <a:t>Where to Access TE Items</a:t>
            </a:r>
          </a:p>
        </p:txBody>
      </p:sp>
      <p:pic>
        <p:nvPicPr>
          <p:cNvPr id="3" name="Picture 2">
            <a:extLst>
              <a:ext uri="{FF2B5EF4-FFF2-40B4-BE49-F238E27FC236}">
                <a16:creationId xmlns:a16="http://schemas.microsoft.com/office/drawing/2014/main" id="{892AC968-D716-47FF-A3C5-1960EEAC8D04}"/>
              </a:ext>
            </a:extLst>
          </p:cNvPr>
          <p:cNvPicPr>
            <a:picLocks noChangeAspect="1"/>
          </p:cNvPicPr>
          <p:nvPr/>
        </p:nvPicPr>
        <p:blipFill>
          <a:blip r:embed="rId3"/>
          <a:stretch>
            <a:fillRect/>
          </a:stretch>
        </p:blipFill>
        <p:spPr>
          <a:xfrm>
            <a:off x="2012493" y="2831430"/>
            <a:ext cx="838243" cy="927148"/>
          </a:xfrm>
          <a:prstGeom prst="rect">
            <a:avLst/>
          </a:prstGeom>
        </p:spPr>
      </p:pic>
      <p:pic>
        <p:nvPicPr>
          <p:cNvPr id="4" name="Picture 3">
            <a:extLst>
              <a:ext uri="{FF2B5EF4-FFF2-40B4-BE49-F238E27FC236}">
                <a16:creationId xmlns:a16="http://schemas.microsoft.com/office/drawing/2014/main" id="{78354077-BB49-4C5B-A49B-7EF97C53748F}"/>
              </a:ext>
            </a:extLst>
          </p:cNvPr>
          <p:cNvPicPr>
            <a:picLocks noChangeAspect="1"/>
          </p:cNvPicPr>
          <p:nvPr/>
        </p:nvPicPr>
        <p:blipFill>
          <a:blip r:embed="rId4"/>
          <a:stretch>
            <a:fillRect/>
          </a:stretch>
        </p:blipFill>
        <p:spPr>
          <a:xfrm>
            <a:off x="256628" y="4130554"/>
            <a:ext cx="4349974" cy="236232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501709C-7EEC-4A6A-AA71-CC5569BC97D4}"/>
              </a:ext>
            </a:extLst>
          </p:cNvPr>
          <p:cNvSpPr txBox="1"/>
          <p:nvPr/>
        </p:nvSpPr>
        <p:spPr>
          <a:xfrm>
            <a:off x="963448" y="1818290"/>
            <a:ext cx="2984938" cy="707886"/>
          </a:xfrm>
          <a:prstGeom prst="rect">
            <a:avLst/>
          </a:prstGeom>
          <a:noFill/>
        </p:spPr>
        <p:txBody>
          <a:bodyPr wrap="square" rtlCol="0" anchor="t">
            <a:spAutoFit/>
          </a:bodyPr>
          <a:lstStyle/>
          <a:p>
            <a:pPr algn="ctr"/>
            <a:r>
              <a:rPr lang="en-US" sz="2000" b="1" u="sng"/>
              <a:t>Secure Practice Test</a:t>
            </a:r>
          </a:p>
          <a:p>
            <a:pPr algn="ctr"/>
            <a:r>
              <a:rPr lang="en-US" sz="2000" b="1"/>
              <a:t>Embedded by Grade Level</a:t>
            </a:r>
            <a:endParaRPr lang="en-US">
              <a:cs typeface="Calibri"/>
            </a:endParaRPr>
          </a:p>
        </p:txBody>
      </p:sp>
      <p:pic>
        <p:nvPicPr>
          <p:cNvPr id="9" name="Picture 8">
            <a:extLst>
              <a:ext uri="{FF2B5EF4-FFF2-40B4-BE49-F238E27FC236}">
                <a16:creationId xmlns:a16="http://schemas.microsoft.com/office/drawing/2014/main" id="{C561FB20-3D8F-4443-B498-8C4588F7454D}"/>
              </a:ext>
            </a:extLst>
          </p:cNvPr>
          <p:cNvPicPr>
            <a:picLocks noChangeAspect="1"/>
          </p:cNvPicPr>
          <p:nvPr/>
        </p:nvPicPr>
        <p:blipFill>
          <a:blip r:embed="rId5"/>
          <a:stretch>
            <a:fillRect/>
          </a:stretch>
        </p:blipFill>
        <p:spPr>
          <a:xfrm>
            <a:off x="6277684" y="3075273"/>
            <a:ext cx="4756394" cy="175269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F5E856-C428-49F9-A072-F61208477411}"/>
              </a:ext>
            </a:extLst>
          </p:cNvPr>
          <p:cNvPicPr>
            <a:picLocks noChangeAspect="1"/>
          </p:cNvPicPr>
          <p:nvPr/>
        </p:nvPicPr>
        <p:blipFill>
          <a:blip r:embed="rId6"/>
          <a:stretch>
            <a:fillRect/>
          </a:stretch>
        </p:blipFill>
        <p:spPr>
          <a:xfrm>
            <a:off x="6277684" y="4961892"/>
            <a:ext cx="4754880" cy="135023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EDD1458-100F-4FB7-8798-E9DBF9229D14}"/>
              </a:ext>
            </a:extLst>
          </p:cNvPr>
          <p:cNvSpPr txBox="1"/>
          <p:nvPr/>
        </p:nvSpPr>
        <p:spPr>
          <a:xfrm>
            <a:off x="6500648" y="1458345"/>
            <a:ext cx="4147032" cy="1631216"/>
          </a:xfrm>
          <a:prstGeom prst="rect">
            <a:avLst/>
          </a:prstGeom>
          <a:noFill/>
        </p:spPr>
        <p:txBody>
          <a:bodyPr wrap="square" rtlCol="0">
            <a:spAutoFit/>
          </a:bodyPr>
          <a:lstStyle/>
          <a:p>
            <a:pPr algn="ctr"/>
            <a:r>
              <a:rPr lang="en-US" sz="2000" b="1" u="sng"/>
              <a:t>Experience Online Testing Georgia</a:t>
            </a:r>
          </a:p>
          <a:p>
            <a:pPr algn="ctr"/>
            <a:r>
              <a:rPr lang="en-US" sz="2000" b="1"/>
              <a:t>Embedded by Grade Band </a:t>
            </a:r>
          </a:p>
          <a:p>
            <a:pPr algn="ctr"/>
            <a:r>
              <a:rPr lang="en-US" sz="2000" b="1"/>
              <a:t>(3-5, 6-8, EOC) or</a:t>
            </a:r>
          </a:p>
          <a:p>
            <a:pPr algn="ctr"/>
            <a:r>
              <a:rPr lang="en-US" sz="2000" b="1"/>
              <a:t>All TE Items</a:t>
            </a:r>
          </a:p>
          <a:p>
            <a:pPr algn="ctr"/>
            <a:r>
              <a:rPr lang="en-US" sz="2000" b="1"/>
              <a:t> as a Separate Test</a:t>
            </a:r>
            <a:endParaRPr lang="en-US"/>
          </a:p>
        </p:txBody>
      </p:sp>
      <p:sp>
        <p:nvSpPr>
          <p:cNvPr id="12" name="Rectangle 11">
            <a:extLst>
              <a:ext uri="{FF2B5EF4-FFF2-40B4-BE49-F238E27FC236}">
                <a16:creationId xmlns:a16="http://schemas.microsoft.com/office/drawing/2014/main" id="{9CD7BF10-FFF5-4B35-937C-2EA57278BB5B}"/>
              </a:ext>
            </a:extLst>
          </p:cNvPr>
          <p:cNvSpPr/>
          <p:nvPr/>
        </p:nvSpPr>
        <p:spPr>
          <a:xfrm>
            <a:off x="7118132" y="6433973"/>
            <a:ext cx="3126882" cy="369332"/>
          </a:xfrm>
          <a:prstGeom prst="rect">
            <a:avLst/>
          </a:prstGeom>
        </p:spPr>
        <p:txBody>
          <a:bodyPr wrap="none">
            <a:spAutoFit/>
          </a:bodyPr>
          <a:lstStyle/>
          <a:p>
            <a:r>
              <a:rPr lang="en-US">
                <a:hlinkClick r:id="rId7"/>
              </a:rPr>
              <a:t>www.gaexperienceonline.com</a:t>
            </a:r>
            <a:r>
              <a:rPr lang="en-US"/>
              <a:t>  </a:t>
            </a:r>
          </a:p>
        </p:txBody>
      </p:sp>
    </p:spTree>
    <p:extLst>
      <p:ext uri="{BB962C8B-B14F-4D97-AF65-F5344CB8AC3E}">
        <p14:creationId xmlns:p14="http://schemas.microsoft.com/office/powerpoint/2010/main" val="36919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a:t>22</a:t>
            </a:r>
          </a:p>
        </p:txBody>
      </p:sp>
      <p:pic>
        <p:nvPicPr>
          <p:cNvPr id="3" name="Picture 3" descr="A screenshot of a cell phone&#10;&#10;Description generated with very high confidence">
            <a:extLst>
              <a:ext uri="{FF2B5EF4-FFF2-40B4-BE49-F238E27FC236}">
                <a16:creationId xmlns:a16="http://schemas.microsoft.com/office/drawing/2014/main" id="{E19955F9-5062-4F4F-9092-A4887877EB57}"/>
              </a:ext>
            </a:extLst>
          </p:cNvPr>
          <p:cNvPicPr>
            <a:picLocks noChangeAspect="1"/>
          </p:cNvPicPr>
          <p:nvPr/>
        </p:nvPicPr>
        <p:blipFill>
          <a:blip r:embed="rId3"/>
          <a:stretch>
            <a:fillRect/>
          </a:stretch>
        </p:blipFill>
        <p:spPr>
          <a:xfrm>
            <a:off x="2179608" y="517242"/>
            <a:ext cx="7668338" cy="5705856"/>
          </a:xfrm>
          <a:prstGeom prst="rect">
            <a:avLst/>
          </a:prstGeom>
        </p:spPr>
      </p:pic>
    </p:spTree>
    <p:extLst>
      <p:ext uri="{BB962C8B-B14F-4D97-AF65-F5344CB8AC3E}">
        <p14:creationId xmlns:p14="http://schemas.microsoft.com/office/powerpoint/2010/main" val="82336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EEC9-338D-4D6C-8629-51BECD7AF88E}"/>
              </a:ext>
            </a:extLst>
          </p:cNvPr>
          <p:cNvSpPr>
            <a:spLocks noGrp="1"/>
          </p:cNvSpPr>
          <p:nvPr>
            <p:ph type="title"/>
          </p:nvPr>
        </p:nvSpPr>
        <p:spPr/>
        <p:txBody>
          <a:bodyPr/>
          <a:lstStyle/>
          <a:p>
            <a:pPr algn="ctr"/>
            <a:r>
              <a:rPr lang="en-US">
                <a:cs typeface="Calibri Light"/>
              </a:rPr>
              <a:t>End of Demo</a:t>
            </a:r>
          </a:p>
        </p:txBody>
      </p:sp>
    </p:spTree>
    <p:extLst>
      <p:ext uri="{BB962C8B-B14F-4D97-AF65-F5344CB8AC3E}">
        <p14:creationId xmlns:p14="http://schemas.microsoft.com/office/powerpoint/2010/main" val="36416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393056" cy="584775"/>
          </a:xfrm>
          <a:prstGeom prst="rect">
            <a:avLst/>
          </a:prstGeom>
          <a:noFill/>
        </p:spPr>
        <p:txBody>
          <a:bodyPr wrap="none" rtlCol="0">
            <a:spAutoFit/>
          </a:bodyPr>
          <a:lstStyle/>
          <a:p>
            <a:r>
              <a:rPr lang="en-US" sz="3200" dirty="0"/>
              <a:t>7</a:t>
            </a:r>
          </a:p>
        </p:txBody>
      </p:sp>
      <p:pic>
        <p:nvPicPr>
          <p:cNvPr id="4" name="Picture 3">
            <a:extLst>
              <a:ext uri="{FF2B5EF4-FFF2-40B4-BE49-F238E27FC236}">
                <a16:creationId xmlns:a16="http://schemas.microsoft.com/office/drawing/2014/main" id="{D35BFD2E-192A-4ECC-B8D7-BA63BA513981}"/>
              </a:ext>
            </a:extLst>
          </p:cNvPr>
          <p:cNvPicPr>
            <a:picLocks noChangeAspect="1"/>
          </p:cNvPicPr>
          <p:nvPr/>
        </p:nvPicPr>
        <p:blipFill>
          <a:blip r:embed="rId3"/>
          <a:stretch>
            <a:fillRect/>
          </a:stretch>
        </p:blipFill>
        <p:spPr>
          <a:xfrm>
            <a:off x="2190549" y="726936"/>
            <a:ext cx="7810901" cy="5404128"/>
          </a:xfrm>
          <a:prstGeom prst="rect">
            <a:avLst/>
          </a:prstGeom>
        </p:spPr>
      </p:pic>
    </p:spTree>
    <p:extLst>
      <p:ext uri="{BB962C8B-B14F-4D97-AF65-F5344CB8AC3E}">
        <p14:creationId xmlns:p14="http://schemas.microsoft.com/office/powerpoint/2010/main" val="167004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393056" cy="584775"/>
          </a:xfrm>
          <a:prstGeom prst="rect">
            <a:avLst/>
          </a:prstGeom>
          <a:noFill/>
        </p:spPr>
        <p:txBody>
          <a:bodyPr wrap="none" rtlCol="0">
            <a:spAutoFit/>
          </a:bodyPr>
          <a:lstStyle/>
          <a:p>
            <a:r>
              <a:rPr lang="en-US" sz="3200" dirty="0"/>
              <a:t>8</a:t>
            </a:r>
          </a:p>
        </p:txBody>
      </p:sp>
      <p:pic>
        <p:nvPicPr>
          <p:cNvPr id="3" name="Picture 2">
            <a:extLst>
              <a:ext uri="{FF2B5EF4-FFF2-40B4-BE49-F238E27FC236}">
                <a16:creationId xmlns:a16="http://schemas.microsoft.com/office/drawing/2014/main" id="{E1C765DD-BE67-4B34-A932-4B71DAB4D886}"/>
              </a:ext>
            </a:extLst>
          </p:cNvPr>
          <p:cNvPicPr>
            <a:picLocks noChangeAspect="1"/>
          </p:cNvPicPr>
          <p:nvPr/>
        </p:nvPicPr>
        <p:blipFill>
          <a:blip r:embed="rId3"/>
          <a:stretch>
            <a:fillRect/>
          </a:stretch>
        </p:blipFill>
        <p:spPr>
          <a:xfrm>
            <a:off x="2381059" y="707885"/>
            <a:ext cx="7429882" cy="5442230"/>
          </a:xfrm>
          <a:prstGeom prst="rect">
            <a:avLst/>
          </a:prstGeom>
        </p:spPr>
      </p:pic>
    </p:spTree>
    <p:extLst>
      <p:ext uri="{BB962C8B-B14F-4D97-AF65-F5344CB8AC3E}">
        <p14:creationId xmlns:p14="http://schemas.microsoft.com/office/powerpoint/2010/main" val="112824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590226" cy="584775"/>
          </a:xfrm>
          <a:prstGeom prst="rect">
            <a:avLst/>
          </a:prstGeom>
          <a:noFill/>
        </p:spPr>
        <p:txBody>
          <a:bodyPr wrap="none" rtlCol="0">
            <a:spAutoFit/>
          </a:bodyPr>
          <a:lstStyle/>
          <a:p>
            <a:r>
              <a:rPr lang="en-US" sz="3200" dirty="0"/>
              <a:t>9a</a:t>
            </a:r>
          </a:p>
        </p:txBody>
      </p:sp>
      <p:pic>
        <p:nvPicPr>
          <p:cNvPr id="4" name="Picture 3">
            <a:extLst>
              <a:ext uri="{FF2B5EF4-FFF2-40B4-BE49-F238E27FC236}">
                <a16:creationId xmlns:a16="http://schemas.microsoft.com/office/drawing/2014/main" id="{6CF5434A-6271-4283-B3C8-94FA2B378B72}"/>
              </a:ext>
            </a:extLst>
          </p:cNvPr>
          <p:cNvPicPr>
            <a:picLocks noChangeAspect="1"/>
          </p:cNvPicPr>
          <p:nvPr/>
        </p:nvPicPr>
        <p:blipFill>
          <a:blip r:embed="rId3"/>
          <a:stretch>
            <a:fillRect/>
          </a:stretch>
        </p:blipFill>
        <p:spPr>
          <a:xfrm>
            <a:off x="2254052" y="704710"/>
            <a:ext cx="7683895" cy="5448580"/>
          </a:xfrm>
          <a:prstGeom prst="rect">
            <a:avLst/>
          </a:prstGeom>
        </p:spPr>
      </p:pic>
    </p:spTree>
    <p:extLst>
      <p:ext uri="{BB962C8B-B14F-4D97-AF65-F5344CB8AC3E}">
        <p14:creationId xmlns:p14="http://schemas.microsoft.com/office/powerpoint/2010/main" val="416697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9462" cy="584775"/>
          </a:xfrm>
          <a:prstGeom prst="rect">
            <a:avLst/>
          </a:prstGeom>
          <a:noFill/>
        </p:spPr>
        <p:txBody>
          <a:bodyPr wrap="none" rtlCol="0">
            <a:spAutoFit/>
          </a:bodyPr>
          <a:lstStyle/>
          <a:p>
            <a:r>
              <a:rPr lang="en-US" sz="3200" dirty="0"/>
              <a:t>9b</a:t>
            </a:r>
          </a:p>
        </p:txBody>
      </p:sp>
      <p:pic>
        <p:nvPicPr>
          <p:cNvPr id="3" name="Picture 2">
            <a:extLst>
              <a:ext uri="{FF2B5EF4-FFF2-40B4-BE49-F238E27FC236}">
                <a16:creationId xmlns:a16="http://schemas.microsoft.com/office/drawing/2014/main" id="{C5ACB5C8-6E73-47AE-B710-64D49D21B375}"/>
              </a:ext>
            </a:extLst>
          </p:cNvPr>
          <p:cNvPicPr>
            <a:picLocks noChangeAspect="1"/>
          </p:cNvPicPr>
          <p:nvPr/>
        </p:nvPicPr>
        <p:blipFill>
          <a:blip r:embed="rId3"/>
          <a:stretch>
            <a:fillRect/>
          </a:stretch>
        </p:blipFill>
        <p:spPr>
          <a:xfrm>
            <a:off x="2403285" y="726936"/>
            <a:ext cx="7385430" cy="5404128"/>
          </a:xfrm>
          <a:prstGeom prst="rect">
            <a:avLst/>
          </a:prstGeom>
        </p:spPr>
      </p:pic>
    </p:spTree>
    <p:extLst>
      <p:ext uri="{BB962C8B-B14F-4D97-AF65-F5344CB8AC3E}">
        <p14:creationId xmlns:p14="http://schemas.microsoft.com/office/powerpoint/2010/main" val="156405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dirty="0"/>
              <a:t>10</a:t>
            </a:r>
          </a:p>
        </p:txBody>
      </p:sp>
      <p:pic>
        <p:nvPicPr>
          <p:cNvPr id="1026" name="Picture 2">
            <a:extLst>
              <a:ext uri="{FF2B5EF4-FFF2-40B4-BE49-F238E27FC236}">
                <a16:creationId xmlns:a16="http://schemas.microsoft.com/office/drawing/2014/main" id="{2A7339AE-6B7E-4974-A8A0-44C907601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44" y="576072"/>
            <a:ext cx="7779512"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7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a:t>11</a:t>
            </a:r>
          </a:p>
        </p:txBody>
      </p:sp>
      <p:pic>
        <p:nvPicPr>
          <p:cNvPr id="7170" name="Picture 2">
            <a:extLst>
              <a:ext uri="{FF2B5EF4-FFF2-40B4-BE49-F238E27FC236}">
                <a16:creationId xmlns:a16="http://schemas.microsoft.com/office/drawing/2014/main" id="{61EA9E79-E5AE-46B7-968B-070C1F38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76" y="576072"/>
            <a:ext cx="8004048"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6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dirty="0"/>
              <a:t>12</a:t>
            </a:r>
          </a:p>
        </p:txBody>
      </p:sp>
      <p:pic>
        <p:nvPicPr>
          <p:cNvPr id="2050" name="Picture 2">
            <a:extLst>
              <a:ext uri="{FF2B5EF4-FFF2-40B4-BE49-F238E27FC236}">
                <a16:creationId xmlns:a16="http://schemas.microsoft.com/office/drawing/2014/main" id="{A458119A-4B98-4E52-8A31-04E4FD0F7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44" y="576072"/>
            <a:ext cx="7779512"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0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dirty="0"/>
              <a:t>18</a:t>
            </a:r>
          </a:p>
        </p:txBody>
      </p:sp>
      <p:pic>
        <p:nvPicPr>
          <p:cNvPr id="7170" name="Picture 2">
            <a:extLst>
              <a:ext uri="{FF2B5EF4-FFF2-40B4-BE49-F238E27FC236}">
                <a16:creationId xmlns:a16="http://schemas.microsoft.com/office/drawing/2014/main" id="{2AD1E31A-879D-47B4-BD07-9CF479CE7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643" y="576072"/>
            <a:ext cx="7780713"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33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DF1BA-6541-4A38-BB25-C10A7ABA0E23}"/>
</file>

<file path=customXml/itemProps2.xml><?xml version="1.0" encoding="utf-8"?>
<ds:datastoreItem xmlns:ds="http://schemas.openxmlformats.org/officeDocument/2006/customXml" ds:itemID="{9675DA82-671E-4A45-AC37-AE4A513C6BCB}"/>
</file>

<file path=customXml/itemProps3.xml><?xml version="1.0" encoding="utf-8"?>
<ds:datastoreItem xmlns:ds="http://schemas.openxmlformats.org/officeDocument/2006/customXml" ds:itemID="{E48AC669-11CB-48A6-B918-5C1A5FFB7997}"/>
</file>

<file path=docProps/app.xml><?xml version="1.0" encoding="utf-8"?>
<Properties xmlns="http://schemas.openxmlformats.org/officeDocument/2006/extended-properties" xmlns:vt="http://schemas.openxmlformats.org/officeDocument/2006/docPropsVTypes">
  <TotalTime>320</TotalTime>
  <Words>255</Words>
  <Application>Microsoft Office PowerPoint</Application>
  <PresentationFormat>Widescreen</PresentationFormat>
  <Paragraphs>109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Where to Access TE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Blessing</dc:creator>
  <cp:lastModifiedBy>Joseph Blessing</cp:lastModifiedBy>
  <cp:revision>403</cp:revision>
  <dcterms:created xsi:type="dcterms:W3CDTF">2018-11-05T19:46:24Z</dcterms:created>
  <dcterms:modified xsi:type="dcterms:W3CDTF">2018-12-05T17:53:04Z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